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32"/>
  </p:notesMasterIdLst>
  <p:sldIdLst>
    <p:sldId id="256" r:id="rId5"/>
    <p:sldId id="257" r:id="rId6"/>
    <p:sldId id="258" r:id="rId7"/>
    <p:sldId id="259" r:id="rId8"/>
    <p:sldId id="260" r:id="rId9"/>
    <p:sldId id="261" r:id="rId10"/>
    <p:sldId id="262" r:id="rId11"/>
    <p:sldId id="263" r:id="rId12"/>
    <p:sldId id="264" r:id="rId13"/>
    <p:sldId id="265" r:id="rId14"/>
    <p:sldId id="266" r:id="rId15"/>
    <p:sldId id="268" r:id="rId16"/>
    <p:sldId id="269" r:id="rId17"/>
    <p:sldId id="270" r:id="rId18"/>
    <p:sldId id="271" r:id="rId19"/>
    <p:sldId id="272" r:id="rId20"/>
    <p:sldId id="284" r:id="rId21"/>
    <p:sldId id="273" r:id="rId22"/>
    <p:sldId id="275" r:id="rId23"/>
    <p:sldId id="276" r:id="rId24"/>
    <p:sldId id="277" r:id="rId25"/>
    <p:sldId id="278" r:id="rId26"/>
    <p:sldId id="279" r:id="rId27"/>
    <p:sldId id="280" r:id="rId28"/>
    <p:sldId id="281" r:id="rId29"/>
    <p:sldId id="282" r:id="rId30"/>
    <p:sldId id="28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09" autoAdjust="0"/>
    <p:restoredTop sz="76851" autoAdjust="0"/>
  </p:normalViewPr>
  <p:slideViewPr>
    <p:cSldViewPr snapToGrid="0">
      <p:cViewPr varScale="1">
        <p:scale>
          <a:sx n="84" d="100"/>
          <a:sy n="84" d="100"/>
        </p:scale>
        <p:origin x="67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acomo Aiello" userId="f0eb1c5b-5536-425e-ab6d-af5fbec62dbe" providerId="ADAL" clId="{E36FFDA6-BA84-454D-8846-FBF5C5D0ED65}"/>
    <pc:docChg chg="undo custSel modSld">
      <pc:chgData name="Giacomo Aiello" userId="f0eb1c5b-5536-425e-ab6d-af5fbec62dbe" providerId="ADAL" clId="{E36FFDA6-BA84-454D-8846-FBF5C5D0ED65}" dt="2024-03-19T08:02:28.892" v="4726" actId="14429"/>
      <pc:docMkLst>
        <pc:docMk/>
      </pc:docMkLst>
      <pc:sldChg chg="modAnim">
        <pc:chgData name="Giacomo Aiello" userId="f0eb1c5b-5536-425e-ab6d-af5fbec62dbe" providerId="ADAL" clId="{E36FFDA6-BA84-454D-8846-FBF5C5D0ED65}" dt="2024-03-18T17:30:48.740" v="4708"/>
        <pc:sldMkLst>
          <pc:docMk/>
          <pc:sldMk cId="2804130728" sldId="259"/>
        </pc:sldMkLst>
      </pc:sldChg>
      <pc:sldChg chg="addSp delSp modSp mod">
        <pc:chgData name="Giacomo Aiello" userId="f0eb1c5b-5536-425e-ab6d-af5fbec62dbe" providerId="ADAL" clId="{E36FFDA6-BA84-454D-8846-FBF5C5D0ED65}" dt="2024-03-18T17:23:44.405" v="4671"/>
        <pc:sldMkLst>
          <pc:docMk/>
          <pc:sldMk cId="3563902837" sldId="260"/>
        </pc:sldMkLst>
        <pc:spChg chg="del">
          <ac:chgData name="Giacomo Aiello" userId="f0eb1c5b-5536-425e-ab6d-af5fbec62dbe" providerId="ADAL" clId="{E36FFDA6-BA84-454D-8846-FBF5C5D0ED65}" dt="2024-03-18T17:23:42.675" v="4670" actId="478"/>
          <ac:spMkLst>
            <pc:docMk/>
            <pc:sldMk cId="3563902837" sldId="260"/>
            <ac:spMk id="3" creationId="{C1B8A912-5C04-C944-DC83-88A4CD9A72D9}"/>
          </ac:spMkLst>
        </pc:spChg>
        <pc:spChg chg="add mod">
          <ac:chgData name="Giacomo Aiello" userId="f0eb1c5b-5536-425e-ab6d-af5fbec62dbe" providerId="ADAL" clId="{E36FFDA6-BA84-454D-8846-FBF5C5D0ED65}" dt="2024-03-18T17:23:44.405" v="4671"/>
          <ac:spMkLst>
            <pc:docMk/>
            <pc:sldMk cId="3563902837" sldId="260"/>
            <ac:spMk id="4" creationId="{1072F350-7386-73F0-AD96-A6229403DFB9}"/>
          </ac:spMkLst>
        </pc:spChg>
      </pc:sldChg>
      <pc:sldChg chg="addSp delSp modSp mod">
        <pc:chgData name="Giacomo Aiello" userId="f0eb1c5b-5536-425e-ab6d-af5fbec62dbe" providerId="ADAL" clId="{E36FFDA6-BA84-454D-8846-FBF5C5D0ED65}" dt="2024-03-18T17:23:52.785" v="4673"/>
        <pc:sldMkLst>
          <pc:docMk/>
          <pc:sldMk cId="1031296110" sldId="261"/>
        </pc:sldMkLst>
        <pc:spChg chg="del">
          <ac:chgData name="Giacomo Aiello" userId="f0eb1c5b-5536-425e-ab6d-af5fbec62dbe" providerId="ADAL" clId="{E36FFDA6-BA84-454D-8846-FBF5C5D0ED65}" dt="2024-03-18T17:23:51.731" v="4672" actId="478"/>
          <ac:spMkLst>
            <pc:docMk/>
            <pc:sldMk cId="1031296110" sldId="261"/>
            <ac:spMk id="3" creationId="{351911F8-CD4B-1E30-8E1E-B73617555362}"/>
          </ac:spMkLst>
        </pc:spChg>
        <pc:spChg chg="add mod">
          <ac:chgData name="Giacomo Aiello" userId="f0eb1c5b-5536-425e-ab6d-af5fbec62dbe" providerId="ADAL" clId="{E36FFDA6-BA84-454D-8846-FBF5C5D0ED65}" dt="2024-03-18T17:23:52.785" v="4673"/>
          <ac:spMkLst>
            <pc:docMk/>
            <pc:sldMk cId="1031296110" sldId="261"/>
            <ac:spMk id="4" creationId="{39E4FAE2-C3A2-47B4-5A16-5B8C9BB66EDF}"/>
          </ac:spMkLst>
        </pc:spChg>
      </pc:sldChg>
      <pc:sldChg chg="addSp delSp modSp mod">
        <pc:chgData name="Giacomo Aiello" userId="f0eb1c5b-5536-425e-ab6d-af5fbec62dbe" providerId="ADAL" clId="{E36FFDA6-BA84-454D-8846-FBF5C5D0ED65}" dt="2024-03-18T17:24:02.285" v="4675"/>
        <pc:sldMkLst>
          <pc:docMk/>
          <pc:sldMk cId="1099925469" sldId="262"/>
        </pc:sldMkLst>
        <pc:spChg chg="del">
          <ac:chgData name="Giacomo Aiello" userId="f0eb1c5b-5536-425e-ab6d-af5fbec62dbe" providerId="ADAL" clId="{E36FFDA6-BA84-454D-8846-FBF5C5D0ED65}" dt="2024-03-18T17:24:01.446" v="4674" actId="478"/>
          <ac:spMkLst>
            <pc:docMk/>
            <pc:sldMk cId="1099925469" sldId="262"/>
            <ac:spMk id="3" creationId="{2D521910-C006-F081-4DF0-E99BE862CC34}"/>
          </ac:spMkLst>
        </pc:spChg>
        <pc:spChg chg="add mod">
          <ac:chgData name="Giacomo Aiello" userId="f0eb1c5b-5536-425e-ab6d-af5fbec62dbe" providerId="ADAL" clId="{E36FFDA6-BA84-454D-8846-FBF5C5D0ED65}" dt="2024-03-18T17:24:02.285" v="4675"/>
          <ac:spMkLst>
            <pc:docMk/>
            <pc:sldMk cId="1099925469" sldId="262"/>
            <ac:spMk id="5" creationId="{D6E8B9BF-F697-242E-F1D0-8DDF46A55011}"/>
          </ac:spMkLst>
        </pc:spChg>
      </pc:sldChg>
      <pc:sldChg chg="addSp delSp modSp mod">
        <pc:chgData name="Giacomo Aiello" userId="f0eb1c5b-5536-425e-ab6d-af5fbec62dbe" providerId="ADAL" clId="{E36FFDA6-BA84-454D-8846-FBF5C5D0ED65}" dt="2024-03-18T17:24:12.816" v="4677"/>
        <pc:sldMkLst>
          <pc:docMk/>
          <pc:sldMk cId="124430202" sldId="263"/>
        </pc:sldMkLst>
        <pc:spChg chg="del">
          <ac:chgData name="Giacomo Aiello" userId="f0eb1c5b-5536-425e-ab6d-af5fbec62dbe" providerId="ADAL" clId="{E36FFDA6-BA84-454D-8846-FBF5C5D0ED65}" dt="2024-03-18T17:24:11.886" v="4676" actId="478"/>
          <ac:spMkLst>
            <pc:docMk/>
            <pc:sldMk cId="124430202" sldId="263"/>
            <ac:spMk id="3" creationId="{A4724900-1FCA-6511-C16E-E6D7A11BA518}"/>
          </ac:spMkLst>
        </pc:spChg>
        <pc:spChg chg="add mod">
          <ac:chgData name="Giacomo Aiello" userId="f0eb1c5b-5536-425e-ab6d-af5fbec62dbe" providerId="ADAL" clId="{E36FFDA6-BA84-454D-8846-FBF5C5D0ED65}" dt="2024-03-18T17:24:12.816" v="4677"/>
          <ac:spMkLst>
            <pc:docMk/>
            <pc:sldMk cId="124430202" sldId="263"/>
            <ac:spMk id="8" creationId="{E4869ABE-E028-E936-D724-BF07BE5B2BB7}"/>
          </ac:spMkLst>
        </pc:spChg>
      </pc:sldChg>
      <pc:sldChg chg="addSp delSp modSp mod">
        <pc:chgData name="Giacomo Aiello" userId="f0eb1c5b-5536-425e-ab6d-af5fbec62dbe" providerId="ADAL" clId="{E36FFDA6-BA84-454D-8846-FBF5C5D0ED65}" dt="2024-03-18T17:24:21.866" v="4679"/>
        <pc:sldMkLst>
          <pc:docMk/>
          <pc:sldMk cId="2808043661" sldId="264"/>
        </pc:sldMkLst>
        <pc:spChg chg="add mod">
          <ac:chgData name="Giacomo Aiello" userId="f0eb1c5b-5536-425e-ab6d-af5fbec62dbe" providerId="ADAL" clId="{E36FFDA6-BA84-454D-8846-FBF5C5D0ED65}" dt="2024-03-18T17:24:21.866" v="4679"/>
          <ac:spMkLst>
            <pc:docMk/>
            <pc:sldMk cId="2808043661" sldId="264"/>
            <ac:spMk id="4" creationId="{A6780382-4EAE-37AD-7DE3-2EBD1EE0A66E}"/>
          </ac:spMkLst>
        </pc:spChg>
        <pc:spChg chg="del">
          <ac:chgData name="Giacomo Aiello" userId="f0eb1c5b-5536-425e-ab6d-af5fbec62dbe" providerId="ADAL" clId="{E36FFDA6-BA84-454D-8846-FBF5C5D0ED65}" dt="2024-03-18T17:24:20.926" v="4678" actId="478"/>
          <ac:spMkLst>
            <pc:docMk/>
            <pc:sldMk cId="2808043661" sldId="264"/>
            <ac:spMk id="6" creationId="{895288D4-3160-EC03-2B10-2DE683437C49}"/>
          </ac:spMkLst>
        </pc:spChg>
      </pc:sldChg>
      <pc:sldChg chg="addSp delSp modSp mod">
        <pc:chgData name="Giacomo Aiello" userId="f0eb1c5b-5536-425e-ab6d-af5fbec62dbe" providerId="ADAL" clId="{E36FFDA6-BA84-454D-8846-FBF5C5D0ED65}" dt="2024-03-18T17:24:30.506" v="4681"/>
        <pc:sldMkLst>
          <pc:docMk/>
          <pc:sldMk cId="1542825526" sldId="265"/>
        </pc:sldMkLst>
        <pc:spChg chg="mod">
          <ac:chgData name="Giacomo Aiello" userId="f0eb1c5b-5536-425e-ab6d-af5fbec62dbe" providerId="ADAL" clId="{E36FFDA6-BA84-454D-8846-FBF5C5D0ED65}" dt="2024-03-18T17:22:28.164" v="4665" actId="20577"/>
          <ac:spMkLst>
            <pc:docMk/>
            <pc:sldMk cId="1542825526" sldId="265"/>
            <ac:spMk id="2" creationId="{2EC10FA1-8DCB-75F8-4764-E00353D15DEC}"/>
          </ac:spMkLst>
        </pc:spChg>
        <pc:spChg chg="del">
          <ac:chgData name="Giacomo Aiello" userId="f0eb1c5b-5536-425e-ab6d-af5fbec62dbe" providerId="ADAL" clId="{E36FFDA6-BA84-454D-8846-FBF5C5D0ED65}" dt="2024-03-18T17:24:29.536" v="4680" actId="478"/>
          <ac:spMkLst>
            <pc:docMk/>
            <pc:sldMk cId="1542825526" sldId="265"/>
            <ac:spMk id="3" creationId="{39C720B3-9628-A2A3-EC05-225912B66CDC}"/>
          </ac:spMkLst>
        </pc:spChg>
        <pc:spChg chg="add mod">
          <ac:chgData name="Giacomo Aiello" userId="f0eb1c5b-5536-425e-ab6d-af5fbec62dbe" providerId="ADAL" clId="{E36FFDA6-BA84-454D-8846-FBF5C5D0ED65}" dt="2024-03-18T17:24:30.506" v="4681"/>
          <ac:spMkLst>
            <pc:docMk/>
            <pc:sldMk cId="1542825526" sldId="265"/>
            <ac:spMk id="4" creationId="{64310193-E338-CEF5-6A51-185C171D5F6C}"/>
          </ac:spMkLst>
        </pc:spChg>
        <pc:spChg chg="mod">
          <ac:chgData name="Giacomo Aiello" userId="f0eb1c5b-5536-425e-ab6d-af5fbec62dbe" providerId="ADAL" clId="{E36FFDA6-BA84-454D-8846-FBF5C5D0ED65}" dt="2024-03-18T17:23:03.585" v="4669" actId="20577"/>
          <ac:spMkLst>
            <pc:docMk/>
            <pc:sldMk cId="1542825526" sldId="265"/>
            <ac:spMk id="59" creationId="{52C8E284-26D6-8864-8201-2B99B0A1A28C}"/>
          </ac:spMkLst>
        </pc:spChg>
      </pc:sldChg>
      <pc:sldChg chg="addSp delSp modSp mod">
        <pc:chgData name="Giacomo Aiello" userId="f0eb1c5b-5536-425e-ab6d-af5fbec62dbe" providerId="ADAL" clId="{E36FFDA6-BA84-454D-8846-FBF5C5D0ED65}" dt="2024-03-18T17:24:38.866" v="4683"/>
        <pc:sldMkLst>
          <pc:docMk/>
          <pc:sldMk cId="60558792" sldId="266"/>
        </pc:sldMkLst>
        <pc:spChg chg="del">
          <ac:chgData name="Giacomo Aiello" userId="f0eb1c5b-5536-425e-ab6d-af5fbec62dbe" providerId="ADAL" clId="{E36FFDA6-BA84-454D-8846-FBF5C5D0ED65}" dt="2024-03-18T17:24:38.116" v="4682" actId="478"/>
          <ac:spMkLst>
            <pc:docMk/>
            <pc:sldMk cId="60558792" sldId="266"/>
            <ac:spMk id="3" creationId="{58805BF2-0B01-CD82-866D-BD75EF02924F}"/>
          </ac:spMkLst>
        </pc:spChg>
        <pc:spChg chg="add mod">
          <ac:chgData name="Giacomo Aiello" userId="f0eb1c5b-5536-425e-ab6d-af5fbec62dbe" providerId="ADAL" clId="{E36FFDA6-BA84-454D-8846-FBF5C5D0ED65}" dt="2024-03-18T17:24:38.866" v="4683"/>
          <ac:spMkLst>
            <pc:docMk/>
            <pc:sldMk cId="60558792" sldId="266"/>
            <ac:spMk id="48" creationId="{635C2605-C69E-C150-5385-5DA495D447E7}"/>
          </ac:spMkLst>
        </pc:spChg>
      </pc:sldChg>
      <pc:sldChg chg="addSp delSp modSp mod modNotesTx">
        <pc:chgData name="Giacomo Aiello" userId="f0eb1c5b-5536-425e-ab6d-af5fbec62dbe" providerId="ADAL" clId="{E36FFDA6-BA84-454D-8846-FBF5C5D0ED65}" dt="2024-03-19T08:02:28.892" v="4726" actId="14429"/>
        <pc:sldMkLst>
          <pc:docMk/>
          <pc:sldMk cId="2530341971" sldId="268"/>
        </pc:sldMkLst>
        <pc:spChg chg="add mod">
          <ac:chgData name="Giacomo Aiello" userId="f0eb1c5b-5536-425e-ab6d-af5fbec62dbe" providerId="ADAL" clId="{E36FFDA6-BA84-454D-8846-FBF5C5D0ED65}" dt="2024-03-18T17:25:15.006" v="4685"/>
          <ac:spMkLst>
            <pc:docMk/>
            <pc:sldMk cId="2530341971" sldId="268"/>
            <ac:spMk id="2" creationId="{5922843F-E09C-CC43-CD70-B33655B64900}"/>
          </ac:spMkLst>
        </pc:spChg>
        <pc:spChg chg="del">
          <ac:chgData name="Giacomo Aiello" userId="f0eb1c5b-5536-425e-ab6d-af5fbec62dbe" providerId="ADAL" clId="{E36FFDA6-BA84-454D-8846-FBF5C5D0ED65}" dt="2024-03-18T17:25:14.306" v="4684" actId="478"/>
          <ac:spMkLst>
            <pc:docMk/>
            <pc:sldMk cId="2530341971" sldId="268"/>
            <ac:spMk id="3" creationId="{BD1A9E58-FF6D-FE4A-10C2-6E4C65B1DF32}"/>
          </ac:spMkLst>
        </pc:spChg>
        <pc:spChg chg="mod">
          <ac:chgData name="Giacomo Aiello" userId="f0eb1c5b-5536-425e-ab6d-af5fbec62dbe" providerId="ADAL" clId="{E36FFDA6-BA84-454D-8846-FBF5C5D0ED65}" dt="2024-03-18T17:33:38.933" v="4725" actId="20577"/>
          <ac:spMkLst>
            <pc:docMk/>
            <pc:sldMk cId="2530341971" sldId="268"/>
            <ac:spMk id="26" creationId="{4CA29C5D-501F-C0E4-B60D-BFE4D3706785}"/>
          </ac:spMkLst>
        </pc:spChg>
        <pc:picChg chg="mod modVis">
          <ac:chgData name="Giacomo Aiello" userId="f0eb1c5b-5536-425e-ab6d-af5fbec62dbe" providerId="ADAL" clId="{E36FFDA6-BA84-454D-8846-FBF5C5D0ED65}" dt="2024-03-19T08:02:28.892" v="4726" actId="14429"/>
          <ac:picMkLst>
            <pc:docMk/>
            <pc:sldMk cId="2530341971" sldId="268"/>
            <ac:picMk id="7" creationId="{D8726A3D-C515-1287-AD16-09C655AE9CCD}"/>
          </ac:picMkLst>
        </pc:picChg>
      </pc:sldChg>
      <pc:sldChg chg="addSp delSp modSp mod modNotesTx">
        <pc:chgData name="Giacomo Aiello" userId="f0eb1c5b-5536-425e-ab6d-af5fbec62dbe" providerId="ADAL" clId="{E36FFDA6-BA84-454D-8846-FBF5C5D0ED65}" dt="2024-03-18T17:25:44.637" v="4688" actId="14100"/>
        <pc:sldMkLst>
          <pc:docMk/>
          <pc:sldMk cId="108155585" sldId="269"/>
        </pc:sldMkLst>
        <pc:spChg chg="mod">
          <ac:chgData name="Giacomo Aiello" userId="f0eb1c5b-5536-425e-ab6d-af5fbec62dbe" providerId="ADAL" clId="{E36FFDA6-BA84-454D-8846-FBF5C5D0ED65}" dt="2024-03-17T15:06:52.882" v="23" actId="115"/>
          <ac:spMkLst>
            <pc:docMk/>
            <pc:sldMk cId="108155585" sldId="269"/>
            <ac:spMk id="3" creationId="{B915119D-62A7-47BF-3EF9-991EEE6054C7}"/>
          </ac:spMkLst>
        </pc:spChg>
        <pc:spChg chg="add mod">
          <ac:chgData name="Giacomo Aiello" userId="f0eb1c5b-5536-425e-ab6d-af5fbec62dbe" providerId="ADAL" clId="{E36FFDA6-BA84-454D-8846-FBF5C5D0ED65}" dt="2024-03-18T17:25:32.516" v="4687"/>
          <ac:spMkLst>
            <pc:docMk/>
            <pc:sldMk cId="108155585" sldId="269"/>
            <ac:spMk id="4" creationId="{DD25EB45-3265-A7CF-FE11-59FBC6D0DB3F}"/>
          </ac:spMkLst>
        </pc:spChg>
        <pc:spChg chg="mod">
          <ac:chgData name="Giacomo Aiello" userId="f0eb1c5b-5536-425e-ab6d-af5fbec62dbe" providerId="ADAL" clId="{E36FFDA6-BA84-454D-8846-FBF5C5D0ED65}" dt="2024-03-17T15:10:03.556" v="83" actId="115"/>
          <ac:spMkLst>
            <pc:docMk/>
            <pc:sldMk cId="108155585" sldId="269"/>
            <ac:spMk id="6" creationId="{9DDA1EC6-7E6B-35E6-66A2-4A1F44EDADA0}"/>
          </ac:spMkLst>
        </pc:spChg>
        <pc:spChg chg="del mod">
          <ac:chgData name="Giacomo Aiello" userId="f0eb1c5b-5536-425e-ab6d-af5fbec62dbe" providerId="ADAL" clId="{E36FFDA6-BA84-454D-8846-FBF5C5D0ED65}" dt="2024-03-18T17:25:32.516" v="4687"/>
          <ac:spMkLst>
            <pc:docMk/>
            <pc:sldMk cId="108155585" sldId="269"/>
            <ac:spMk id="7" creationId="{259EBAAE-1282-D86A-51E3-F753CDB1C4C0}"/>
          </ac:spMkLst>
        </pc:spChg>
        <pc:cxnChg chg="mod">
          <ac:chgData name="Giacomo Aiello" userId="f0eb1c5b-5536-425e-ab6d-af5fbec62dbe" providerId="ADAL" clId="{E36FFDA6-BA84-454D-8846-FBF5C5D0ED65}" dt="2024-03-18T17:25:44.637" v="4688" actId="14100"/>
          <ac:cxnSpMkLst>
            <pc:docMk/>
            <pc:sldMk cId="108155585" sldId="269"/>
            <ac:cxnSpMk id="5" creationId="{3F7568D6-EF3A-239D-7108-C41C0563BEA4}"/>
          </ac:cxnSpMkLst>
        </pc:cxnChg>
      </pc:sldChg>
      <pc:sldChg chg="addSp delSp modSp mod modNotesTx">
        <pc:chgData name="Giacomo Aiello" userId="f0eb1c5b-5536-425e-ab6d-af5fbec62dbe" providerId="ADAL" clId="{E36FFDA6-BA84-454D-8846-FBF5C5D0ED65}" dt="2024-03-18T17:26:08.267" v="4697" actId="20577"/>
        <pc:sldMkLst>
          <pc:docMk/>
          <pc:sldMk cId="266917753" sldId="270"/>
        </pc:sldMkLst>
        <pc:spChg chg="mod">
          <ac:chgData name="Giacomo Aiello" userId="f0eb1c5b-5536-425e-ab6d-af5fbec62dbe" providerId="ADAL" clId="{E36FFDA6-BA84-454D-8846-FBF5C5D0ED65}" dt="2024-03-17T16:07:52.523" v="3518" actId="255"/>
          <ac:spMkLst>
            <pc:docMk/>
            <pc:sldMk cId="266917753" sldId="270"/>
            <ac:spMk id="2" creationId="{4ACAE011-AB66-D4E0-B365-FF8785442F67}"/>
          </ac:spMkLst>
        </pc:spChg>
        <pc:spChg chg="mod">
          <ac:chgData name="Giacomo Aiello" userId="f0eb1c5b-5536-425e-ab6d-af5fbec62dbe" providerId="ADAL" clId="{E36FFDA6-BA84-454D-8846-FBF5C5D0ED65}" dt="2024-03-17T15:17:19.092" v="446" actId="115"/>
          <ac:spMkLst>
            <pc:docMk/>
            <pc:sldMk cId="266917753" sldId="270"/>
            <ac:spMk id="3" creationId="{BA09E2A0-0E9B-AB88-3824-46951AACB4D3}"/>
          </ac:spMkLst>
        </pc:spChg>
        <pc:spChg chg="del">
          <ac:chgData name="Giacomo Aiello" userId="f0eb1c5b-5536-425e-ab6d-af5fbec62dbe" providerId="ADAL" clId="{E36FFDA6-BA84-454D-8846-FBF5C5D0ED65}" dt="2024-03-18T17:25:59.177" v="4689" actId="478"/>
          <ac:spMkLst>
            <pc:docMk/>
            <pc:sldMk cId="266917753" sldId="270"/>
            <ac:spMk id="4" creationId="{5101EE64-0FF8-0CC4-258C-C11AE3469394}"/>
          </ac:spMkLst>
        </pc:spChg>
        <pc:spChg chg="add mod">
          <ac:chgData name="Giacomo Aiello" userId="f0eb1c5b-5536-425e-ab6d-af5fbec62dbe" providerId="ADAL" clId="{E36FFDA6-BA84-454D-8846-FBF5C5D0ED65}" dt="2024-03-17T15:20:12.654" v="508" actId="207"/>
          <ac:spMkLst>
            <pc:docMk/>
            <pc:sldMk cId="266917753" sldId="270"/>
            <ac:spMk id="6" creationId="{7EFD201E-7B35-8CCC-A7DD-17E7D2FB6F8A}"/>
          </ac:spMkLst>
        </pc:spChg>
        <pc:spChg chg="add mod">
          <ac:chgData name="Giacomo Aiello" userId="f0eb1c5b-5536-425e-ab6d-af5fbec62dbe" providerId="ADAL" clId="{E36FFDA6-BA84-454D-8846-FBF5C5D0ED65}" dt="2024-03-18T17:26:00.677" v="4690"/>
          <ac:spMkLst>
            <pc:docMk/>
            <pc:sldMk cId="266917753" sldId="270"/>
            <ac:spMk id="7" creationId="{406F8B67-B1AE-7582-FAB5-A3684E973209}"/>
          </ac:spMkLst>
        </pc:spChg>
        <pc:spChg chg="mod">
          <ac:chgData name="Giacomo Aiello" userId="f0eb1c5b-5536-425e-ab6d-af5fbec62dbe" providerId="ADAL" clId="{E36FFDA6-BA84-454D-8846-FBF5C5D0ED65}" dt="2024-03-17T15:19:57.293" v="507" actId="1035"/>
          <ac:spMkLst>
            <pc:docMk/>
            <pc:sldMk cId="266917753" sldId="270"/>
            <ac:spMk id="33" creationId="{7C7A692D-9E34-2E60-1D55-11495461EFAB}"/>
          </ac:spMkLst>
        </pc:spChg>
        <pc:spChg chg="mod">
          <ac:chgData name="Giacomo Aiello" userId="f0eb1c5b-5536-425e-ab6d-af5fbec62dbe" providerId="ADAL" clId="{E36FFDA6-BA84-454D-8846-FBF5C5D0ED65}" dt="2024-03-17T15:19:57.293" v="507" actId="1035"/>
          <ac:spMkLst>
            <pc:docMk/>
            <pc:sldMk cId="266917753" sldId="270"/>
            <ac:spMk id="34" creationId="{F6FB016D-A0D2-81AE-5DCD-AB3FB7F596CB}"/>
          </ac:spMkLst>
        </pc:spChg>
        <pc:spChg chg="mod">
          <ac:chgData name="Giacomo Aiello" userId="f0eb1c5b-5536-425e-ab6d-af5fbec62dbe" providerId="ADAL" clId="{E36FFDA6-BA84-454D-8846-FBF5C5D0ED65}" dt="2024-03-17T15:19:57.293" v="507" actId="1035"/>
          <ac:spMkLst>
            <pc:docMk/>
            <pc:sldMk cId="266917753" sldId="270"/>
            <ac:spMk id="35" creationId="{674E2E3C-0489-48A0-D25B-BE8CDCF186D1}"/>
          </ac:spMkLst>
        </pc:spChg>
        <pc:spChg chg="mod">
          <ac:chgData name="Giacomo Aiello" userId="f0eb1c5b-5536-425e-ab6d-af5fbec62dbe" providerId="ADAL" clId="{E36FFDA6-BA84-454D-8846-FBF5C5D0ED65}" dt="2024-03-17T16:06:40.282" v="3497" actId="20577"/>
          <ac:spMkLst>
            <pc:docMk/>
            <pc:sldMk cId="266917753" sldId="270"/>
            <ac:spMk id="36" creationId="{94E7EAA4-7E50-44B5-7AA9-6A6C09CE4EFF}"/>
          </ac:spMkLst>
        </pc:spChg>
        <pc:spChg chg="mod">
          <ac:chgData name="Giacomo Aiello" userId="f0eb1c5b-5536-425e-ab6d-af5fbec62dbe" providerId="ADAL" clId="{E36FFDA6-BA84-454D-8846-FBF5C5D0ED65}" dt="2024-03-17T16:09:57.044" v="3654" actId="20577"/>
          <ac:spMkLst>
            <pc:docMk/>
            <pc:sldMk cId="266917753" sldId="270"/>
            <ac:spMk id="37" creationId="{0199AA21-201D-9C1D-0167-FEEE48249A5E}"/>
          </ac:spMkLst>
        </pc:spChg>
        <pc:picChg chg="mod">
          <ac:chgData name="Giacomo Aiello" userId="f0eb1c5b-5536-425e-ab6d-af5fbec62dbe" providerId="ADAL" clId="{E36FFDA6-BA84-454D-8846-FBF5C5D0ED65}" dt="2024-03-17T15:19:57.293" v="507" actId="1035"/>
          <ac:picMkLst>
            <pc:docMk/>
            <pc:sldMk cId="266917753" sldId="270"/>
            <ac:picMk id="5" creationId="{75A9633D-8CBC-8FBD-00B3-2BF9A92164FA}"/>
          </ac:picMkLst>
        </pc:picChg>
        <pc:picChg chg="mod">
          <ac:chgData name="Giacomo Aiello" userId="f0eb1c5b-5536-425e-ab6d-af5fbec62dbe" providerId="ADAL" clId="{E36FFDA6-BA84-454D-8846-FBF5C5D0ED65}" dt="2024-03-17T15:19:57.293" v="507" actId="1035"/>
          <ac:picMkLst>
            <pc:docMk/>
            <pc:sldMk cId="266917753" sldId="270"/>
            <ac:picMk id="15" creationId="{DA9DC660-258D-223C-7EC4-03F8332A455C}"/>
          </ac:picMkLst>
        </pc:picChg>
        <pc:picChg chg="mod">
          <ac:chgData name="Giacomo Aiello" userId="f0eb1c5b-5536-425e-ab6d-af5fbec62dbe" providerId="ADAL" clId="{E36FFDA6-BA84-454D-8846-FBF5C5D0ED65}" dt="2024-03-17T15:19:57.293" v="507" actId="1035"/>
          <ac:picMkLst>
            <pc:docMk/>
            <pc:sldMk cId="266917753" sldId="270"/>
            <ac:picMk id="32" creationId="{E80F72D3-44AF-2F85-B148-F1CFA0111159}"/>
          </ac:picMkLst>
        </pc:picChg>
      </pc:sldChg>
      <pc:sldChg chg="addSp delSp modSp mod modNotesTx">
        <pc:chgData name="Giacomo Aiello" userId="f0eb1c5b-5536-425e-ab6d-af5fbec62dbe" providerId="ADAL" clId="{E36FFDA6-BA84-454D-8846-FBF5C5D0ED65}" dt="2024-03-18T17:26:21.527" v="4699"/>
        <pc:sldMkLst>
          <pc:docMk/>
          <pc:sldMk cId="2786597374" sldId="271"/>
        </pc:sldMkLst>
        <pc:spChg chg="del">
          <ac:chgData name="Giacomo Aiello" userId="f0eb1c5b-5536-425e-ab6d-af5fbec62dbe" providerId="ADAL" clId="{E36FFDA6-BA84-454D-8846-FBF5C5D0ED65}" dt="2024-03-18T17:26:20.437" v="4698" actId="478"/>
          <ac:spMkLst>
            <pc:docMk/>
            <pc:sldMk cId="2786597374" sldId="271"/>
            <ac:spMk id="4" creationId="{FA9AD0E1-4EA2-8DA5-DC2C-E8086ED9ADA5}"/>
          </ac:spMkLst>
        </pc:spChg>
        <pc:spChg chg="mod">
          <ac:chgData name="Giacomo Aiello" userId="f0eb1c5b-5536-425e-ab6d-af5fbec62dbe" providerId="ADAL" clId="{E36FFDA6-BA84-454D-8846-FBF5C5D0ED65}" dt="2024-03-17T16:17:36.310" v="4397" actId="20577"/>
          <ac:spMkLst>
            <pc:docMk/>
            <pc:sldMk cId="2786597374" sldId="271"/>
            <ac:spMk id="5" creationId="{FA592A37-FBCA-EED0-170F-C3B6E7D9BCA8}"/>
          </ac:spMkLst>
        </pc:spChg>
        <pc:spChg chg="add mod">
          <ac:chgData name="Giacomo Aiello" userId="f0eb1c5b-5536-425e-ab6d-af5fbec62dbe" providerId="ADAL" clId="{E36FFDA6-BA84-454D-8846-FBF5C5D0ED65}" dt="2024-03-18T17:26:21.527" v="4699"/>
          <ac:spMkLst>
            <pc:docMk/>
            <pc:sldMk cId="2786597374" sldId="271"/>
            <ac:spMk id="7" creationId="{3A812783-A176-1A72-A526-7C894493B1ED}"/>
          </ac:spMkLst>
        </pc:spChg>
      </pc:sldChg>
      <pc:sldChg chg="addSp delSp modSp mod">
        <pc:chgData name="Giacomo Aiello" userId="f0eb1c5b-5536-425e-ab6d-af5fbec62dbe" providerId="ADAL" clId="{E36FFDA6-BA84-454D-8846-FBF5C5D0ED65}" dt="2024-03-18T17:29:09.084" v="4707"/>
        <pc:sldMkLst>
          <pc:docMk/>
          <pc:sldMk cId="1031426366" sldId="272"/>
        </pc:sldMkLst>
        <pc:spChg chg="mod">
          <ac:chgData name="Giacomo Aiello" userId="f0eb1c5b-5536-425e-ab6d-af5fbec62dbe" providerId="ADAL" clId="{E36FFDA6-BA84-454D-8846-FBF5C5D0ED65}" dt="2024-03-18T17:28:18.669" v="4705" actId="20577"/>
          <ac:spMkLst>
            <pc:docMk/>
            <pc:sldMk cId="1031426366" sldId="272"/>
            <ac:spMk id="3" creationId="{ABE9768B-C772-18D4-4662-12643872DFBC}"/>
          </ac:spMkLst>
        </pc:spChg>
        <pc:spChg chg="del">
          <ac:chgData name="Giacomo Aiello" userId="f0eb1c5b-5536-425e-ab6d-af5fbec62dbe" providerId="ADAL" clId="{E36FFDA6-BA84-454D-8846-FBF5C5D0ED65}" dt="2024-03-18T17:29:07.869" v="4706" actId="478"/>
          <ac:spMkLst>
            <pc:docMk/>
            <pc:sldMk cId="1031426366" sldId="272"/>
            <ac:spMk id="4" creationId="{952C5527-30BA-E3B2-2211-0DB8BE65547B}"/>
          </ac:spMkLst>
        </pc:spChg>
        <pc:spChg chg="add mod">
          <ac:chgData name="Giacomo Aiello" userId="f0eb1c5b-5536-425e-ab6d-af5fbec62dbe" providerId="ADAL" clId="{E36FFDA6-BA84-454D-8846-FBF5C5D0ED65}" dt="2024-03-18T17:29:09.084" v="4707"/>
          <ac:spMkLst>
            <pc:docMk/>
            <pc:sldMk cId="1031426366" sldId="272"/>
            <ac:spMk id="5" creationId="{30442B1D-19A7-ED29-95B6-6210F15E767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BF5D3E-21F9-467B-84EE-25BEE047F865}" type="datetimeFigureOut">
              <a:rPr lang="en-GB" smtClean="0"/>
              <a:t>19/03/2024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4FB375-CB5E-485A-BC39-CAF54D4C002E}" type="slidenum">
              <a:rPr lang="en-GB" smtClean="0"/>
              <a:t>‹#›</a:t>
            </a:fld>
            <a:endParaRPr lang="en-GB"/>
          </a:p>
        </p:txBody>
      </p:sp>
    </p:spTree>
    <p:extLst>
      <p:ext uri="{BB962C8B-B14F-4D97-AF65-F5344CB8AC3E}">
        <p14:creationId xmlns:p14="http://schemas.microsoft.com/office/powerpoint/2010/main" val="2820254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talk I will present the updated strategy we are following in EUROfusion in order  to achieve breeding blanket qualification. </a:t>
            </a:r>
          </a:p>
          <a:p>
            <a:r>
              <a:rPr lang="en-US" dirty="0"/>
              <a:t>I will explain where this strategy comes from, by what it is inspired</a:t>
            </a:r>
          </a:p>
          <a:p>
            <a:r>
              <a:rPr lang="en-US" dirty="0"/>
              <a:t>what blanket concepts we are presently considering, </a:t>
            </a:r>
          </a:p>
          <a:p>
            <a:r>
              <a:rPr lang="en-US" dirty="0"/>
              <a:t>the challenges and the different steps involved in this qualification going from basic experiments, single and multi-effect interactions up to integrated mock-ups testing in relevant environments,</a:t>
            </a:r>
          </a:p>
          <a:p>
            <a:r>
              <a:rPr lang="en-US" dirty="0"/>
              <a:t>Which facilities we are using </a:t>
            </a:r>
          </a:p>
          <a:p>
            <a:r>
              <a:rPr lang="en-US" dirty="0"/>
              <a:t>And in particular, how we plan to finally achieve this qualification through a Volumetric Neutron Source by testing of prototypes in an operational environment. </a:t>
            </a:r>
            <a:endParaRPr lang="en-GB" dirty="0"/>
          </a:p>
        </p:txBody>
      </p:sp>
      <p:sp>
        <p:nvSpPr>
          <p:cNvPr id="4" name="Slide Number Placeholder 3"/>
          <p:cNvSpPr>
            <a:spLocks noGrp="1"/>
          </p:cNvSpPr>
          <p:nvPr>
            <p:ph type="sldNum" sz="quarter" idx="5"/>
          </p:nvPr>
        </p:nvSpPr>
        <p:spPr/>
        <p:txBody>
          <a:bodyPr/>
          <a:lstStyle/>
          <a:p>
            <a:fld id="{49027E0A-1465-4A40-B1D5-9126D49509FC}" type="slidenum">
              <a:rPr lang="en-GB" smtClean="0"/>
              <a:pPr/>
              <a:t>2</a:t>
            </a:fld>
            <a:endParaRPr lang="en-GB" dirty="0"/>
          </a:p>
        </p:txBody>
      </p:sp>
    </p:spTree>
    <p:extLst>
      <p:ext uri="{BB962C8B-B14F-4D97-AF65-F5344CB8AC3E}">
        <p14:creationId xmlns:p14="http://schemas.microsoft.com/office/powerpoint/2010/main" val="3673560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reach the higher TRLs and achieve the final blanket qualification, we need fusion-specific facilities to teste large-scale integrated mock-ups or full-segments are needed.</a:t>
            </a:r>
          </a:p>
          <a:p>
            <a:r>
              <a:rPr lang="en-US" dirty="0"/>
              <a:t>Those would be ITER and the corresponding TBM program, but especially the new Volumetric Neutron Source where we should be able to reach 5 dpa/year in a fully representative operational fusion environment</a:t>
            </a:r>
            <a:endParaRPr lang="en-GB" dirty="0"/>
          </a:p>
        </p:txBody>
      </p:sp>
      <p:sp>
        <p:nvSpPr>
          <p:cNvPr id="4" name="Slide Number Placeholder 3"/>
          <p:cNvSpPr>
            <a:spLocks noGrp="1"/>
          </p:cNvSpPr>
          <p:nvPr>
            <p:ph type="sldNum" sz="quarter" idx="5"/>
          </p:nvPr>
        </p:nvSpPr>
        <p:spPr/>
        <p:txBody>
          <a:bodyPr/>
          <a:lstStyle/>
          <a:p>
            <a:fld id="{49027E0A-1465-4A40-B1D5-9126D49509FC}" type="slidenum">
              <a:rPr lang="en-GB" smtClean="0"/>
              <a:pPr/>
              <a:t>11</a:t>
            </a:fld>
            <a:endParaRPr lang="en-GB" dirty="0"/>
          </a:p>
        </p:txBody>
      </p:sp>
    </p:spTree>
    <p:extLst>
      <p:ext uri="{BB962C8B-B14F-4D97-AF65-F5344CB8AC3E}">
        <p14:creationId xmlns:p14="http://schemas.microsoft.com/office/powerpoint/2010/main" val="2082306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VNS we will have the possibility to test TBMs as well as representative segments (not DEMO scale). Both have advantages and drawbacks.</a:t>
            </a:r>
          </a:p>
          <a:p>
            <a:r>
              <a:rPr lang="en-US" dirty="0"/>
              <a:t>TBM testing allow for reduced risk of failure (TBM inside the port), easy integration/maintenance and faster dose accumulation.</a:t>
            </a:r>
          </a:p>
          <a:p>
            <a:r>
              <a:rPr lang="en-US" dirty="0"/>
              <a:t>However it is not really representative of demo geometry and still limited in volume for example for if we want to test the tritium fuel cycle.</a:t>
            </a:r>
          </a:p>
          <a:p>
            <a:endParaRPr lang="en-US" dirty="0"/>
          </a:p>
          <a:p>
            <a:r>
              <a:rPr lang="en-US" dirty="0"/>
              <a:t>The testing of segment would instead allow to reproduce the conditions of DEMO, in a fully representative geometry with the same load distributions using manufacturing and maintenance sequences directly transferable to DEMO. It will also allow to test the performance of the auxiliary systems. But of course, the failure of a segment could have a considerable impact on the availability of the machine. </a:t>
            </a:r>
          </a:p>
          <a:p>
            <a:r>
              <a:rPr lang="en-US" dirty="0"/>
              <a:t>One other advantage is that tritium production would be non-negligible, contributing to the operation of the machine.</a:t>
            </a:r>
          </a:p>
          <a:p>
            <a:endParaRPr lang="en-US" dirty="0"/>
          </a:p>
          <a:p>
            <a:endParaRPr lang="en-GB" dirty="0"/>
          </a:p>
        </p:txBody>
      </p:sp>
      <p:sp>
        <p:nvSpPr>
          <p:cNvPr id="4" name="Slide Number Placeholder 3"/>
          <p:cNvSpPr>
            <a:spLocks noGrp="1"/>
          </p:cNvSpPr>
          <p:nvPr>
            <p:ph type="sldNum" sz="quarter" idx="5"/>
          </p:nvPr>
        </p:nvSpPr>
        <p:spPr/>
        <p:txBody>
          <a:bodyPr/>
          <a:lstStyle/>
          <a:p>
            <a:fld id="{49027E0A-1465-4A40-B1D5-9126D49509FC}" type="slidenum">
              <a:rPr lang="en-GB" smtClean="0"/>
              <a:pPr/>
              <a:t>12</a:t>
            </a:fld>
            <a:endParaRPr lang="en-GB" dirty="0"/>
          </a:p>
        </p:txBody>
      </p:sp>
    </p:spTree>
    <p:extLst>
      <p:ext uri="{BB962C8B-B14F-4D97-AF65-F5344CB8AC3E}">
        <p14:creationId xmlns:p14="http://schemas.microsoft.com/office/powerpoint/2010/main" val="2977190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these considerations, we can define a sequential approach with different goals for TBM and Segment testing.</a:t>
            </a:r>
          </a:p>
          <a:p>
            <a:endParaRPr lang="en-US" dirty="0"/>
          </a:p>
          <a:p>
            <a:r>
              <a:rPr lang="en-US" dirty="0"/>
              <a:t>The first goal of the TBM would be to detect unknown phenomena and early failures due to fusion environment, In parallel we can validate the integrated operations of the auxiliary systems, and confirm the predictions of modelling tools. We can also check for additional degradation phenomena like changes in DBTT and corrosion laws under neutron-irradiation.</a:t>
            </a:r>
          </a:p>
          <a:p>
            <a:endParaRPr lang="en-US" dirty="0"/>
          </a:p>
          <a:p>
            <a:r>
              <a:rPr lang="en-US" dirty="0"/>
              <a:t>The goals for the segment testing are instead to qualify the operation of the blanket and the expected performance. In terms of qualification of C&amp;S for design and manufacturing,  collection of data for reliability analyses. Check for long-term irradiation effects like swelling, irradiation creep, t-burn-up factor, dust formation, He-embrittlement, etc. We could validate the performance of the auxiliary systems as well as codes for Activated Corrosion Products and calculation of radioactive source terms.</a:t>
            </a:r>
          </a:p>
          <a:p>
            <a:endParaRPr lang="en-US" dirty="0"/>
          </a:p>
          <a:p>
            <a:r>
              <a:rPr lang="en-US" dirty="0"/>
              <a:t>The consequences  of this sequential approach is that TBM would be limited to low-fluences while in the segment testing we should go for DEMO-level neutron fluence.</a:t>
            </a:r>
          </a:p>
          <a:p>
            <a:endParaRPr lang="en-US" dirty="0"/>
          </a:p>
          <a:p>
            <a:r>
              <a:rPr lang="en-US" dirty="0"/>
              <a:t>  </a:t>
            </a:r>
            <a:endParaRPr lang="en-GB" dirty="0"/>
          </a:p>
        </p:txBody>
      </p:sp>
      <p:sp>
        <p:nvSpPr>
          <p:cNvPr id="4" name="Slide Number Placeholder 3"/>
          <p:cNvSpPr>
            <a:spLocks noGrp="1"/>
          </p:cNvSpPr>
          <p:nvPr>
            <p:ph type="sldNum" sz="quarter" idx="5"/>
          </p:nvPr>
        </p:nvSpPr>
        <p:spPr/>
        <p:txBody>
          <a:bodyPr/>
          <a:lstStyle/>
          <a:p>
            <a:fld id="{4C4FB375-CB5E-485A-BC39-CAF54D4C002E}" type="slidenum">
              <a:rPr lang="en-GB" smtClean="0"/>
              <a:t>13</a:t>
            </a:fld>
            <a:endParaRPr lang="en-GB"/>
          </a:p>
        </p:txBody>
      </p:sp>
    </p:spTree>
    <p:extLst>
      <p:ext uri="{BB962C8B-B14F-4D97-AF65-F5344CB8AC3E}">
        <p14:creationId xmlns:p14="http://schemas.microsoft.com/office/powerpoint/2010/main" val="2670655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determine the target TBM fluence?</a:t>
            </a:r>
          </a:p>
          <a:p>
            <a:endParaRPr lang="en-US" dirty="0"/>
          </a:p>
          <a:p>
            <a:r>
              <a:rPr lang="en-US" dirty="0"/>
              <a:t>Like said, assessing unknown phenomena and detect early failures is the main goal of TBM testing. Those come mostly from the initial rapid change of material properties due to the fusion environment.</a:t>
            </a:r>
          </a:p>
          <a:p>
            <a:endParaRPr lang="en-US" dirty="0"/>
          </a:p>
          <a:p>
            <a:r>
              <a:rPr lang="en-US" dirty="0"/>
              <a:t>Let’s consider the example of EUROFER and the effects of irradiation. The dark red zone represents 5 dpa, the red zone 20 dpa and the light-red 80 dpa, the limit for which we have data. These data show saturation, which a quite common situation with irradiation.</a:t>
            </a:r>
          </a:p>
          <a:p>
            <a:endParaRPr lang="en-US" dirty="0"/>
          </a:p>
          <a:p>
            <a:r>
              <a:rPr lang="en-US" dirty="0"/>
              <a:t>Now, what we can see is that </a:t>
            </a:r>
            <a:r>
              <a:rPr lang="en-GB" dirty="0"/>
              <a:t>For most properties, the change after ~5 dpa is ~50% of the total change at saturation.</a:t>
            </a:r>
          </a:p>
          <a:p>
            <a:r>
              <a:rPr lang="en-GB" dirty="0"/>
              <a:t>5 dpa is proposed as target dose for testing of TBMs.</a:t>
            </a:r>
          </a:p>
          <a:p>
            <a:endParaRPr lang="en-GB" dirty="0"/>
          </a:p>
          <a:p>
            <a:r>
              <a:rPr lang="en-GB" dirty="0"/>
              <a:t>After 20 dpa, the change is ~80%  of the total change at saturation</a:t>
            </a:r>
          </a:p>
          <a:p>
            <a:r>
              <a:rPr lang="en-GB" dirty="0"/>
              <a:t>20 dpa is proposed as (minimum) target dose for testing of whole segments.</a:t>
            </a:r>
          </a:p>
          <a:p>
            <a:endParaRPr lang="en-GB" dirty="0"/>
          </a:p>
          <a:p>
            <a:r>
              <a:rPr lang="en-GB" dirty="0"/>
              <a:t>Of course this is a possible approach, it’s a choice. And the target will depend on the specific blanket concept.</a:t>
            </a:r>
          </a:p>
        </p:txBody>
      </p:sp>
      <p:sp>
        <p:nvSpPr>
          <p:cNvPr id="4" name="Slide Number Placeholder 3"/>
          <p:cNvSpPr>
            <a:spLocks noGrp="1"/>
          </p:cNvSpPr>
          <p:nvPr>
            <p:ph type="sldNum" sz="quarter" idx="5"/>
          </p:nvPr>
        </p:nvSpPr>
        <p:spPr/>
        <p:txBody>
          <a:bodyPr/>
          <a:lstStyle/>
          <a:p>
            <a:fld id="{4C4FB375-CB5E-485A-BC39-CAF54D4C002E}" type="slidenum">
              <a:rPr lang="en-GB" smtClean="0"/>
              <a:t>14</a:t>
            </a:fld>
            <a:endParaRPr lang="en-GB"/>
          </a:p>
        </p:txBody>
      </p:sp>
    </p:spTree>
    <p:extLst>
      <p:ext uri="{BB962C8B-B14F-4D97-AF65-F5344CB8AC3E}">
        <p14:creationId xmlns:p14="http://schemas.microsoft.com/office/powerpoint/2010/main" val="411478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where we want to test.</a:t>
            </a:r>
          </a:p>
          <a:p>
            <a:endParaRPr lang="en-US" dirty="0"/>
          </a:p>
          <a:p>
            <a:r>
              <a:rPr lang="en-US" dirty="0"/>
              <a:t>There are 2 possible approaches. One is to use “test sectors” where the TBM is replaced by 3 segments in the corresponding sectors. It limits the space available for testing, but simplifies considerably the engineering of the machine because all service pipes would go through the equatorial port.</a:t>
            </a:r>
          </a:p>
          <a:p>
            <a:endParaRPr lang="en-US" dirty="0"/>
          </a:p>
          <a:p>
            <a:r>
              <a:rPr lang="en-US" dirty="0"/>
              <a:t>The second approach is to use in parallel the equatorial ports for TBMs and the available outboard sectors of the machine for testing. This increases the test possibilities and has also potential for non-negligible tritium production. But it would strongly complicate the engineering of the machine because service pipes for all different blanket concepts will have to be installed since the beginning or rebuilt.</a:t>
            </a:r>
            <a:endParaRPr lang="en-GB" dirty="0"/>
          </a:p>
        </p:txBody>
      </p:sp>
      <p:sp>
        <p:nvSpPr>
          <p:cNvPr id="4" name="Slide Number Placeholder 3"/>
          <p:cNvSpPr>
            <a:spLocks noGrp="1"/>
          </p:cNvSpPr>
          <p:nvPr>
            <p:ph type="sldNum" sz="quarter" idx="5"/>
          </p:nvPr>
        </p:nvSpPr>
        <p:spPr/>
        <p:txBody>
          <a:bodyPr/>
          <a:lstStyle/>
          <a:p>
            <a:fld id="{4C4FB375-CB5E-485A-BC39-CAF54D4C002E}" type="slidenum">
              <a:rPr lang="en-GB" smtClean="0"/>
              <a:t>15</a:t>
            </a:fld>
            <a:endParaRPr lang="en-GB"/>
          </a:p>
        </p:txBody>
      </p:sp>
    </p:spTree>
    <p:extLst>
      <p:ext uri="{BB962C8B-B14F-4D97-AF65-F5344CB8AC3E}">
        <p14:creationId xmlns:p14="http://schemas.microsoft.com/office/powerpoint/2010/main" val="1324871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breeding blanket is of course THE enabling technology for fusion electricity production. It must do so in a safe and reliable way. In order to limit the environmental impact, it must use specific reduced activation materials and limit radioactive releases. It must at the same time produce tritium, in the order of 100kg/</a:t>
            </a:r>
            <a:r>
              <a:rPr lang="en-US" dirty="0" err="1"/>
              <a:t>fpy</a:t>
            </a:r>
            <a:r>
              <a:rPr lang="en-US" dirty="0"/>
              <a:t> for a 2GW (in order to understand, the present amount of tritium in the world is ~40kg, and  it will be used by upcoming D-T machines), and shield the Vacuum Vessel from neutron irradiation.</a:t>
            </a:r>
          </a:p>
          <a:p>
            <a:r>
              <a:rPr lang="en-US" dirty="0"/>
              <a:t>All this, insuring sufficient  availability for reliable electricity production. </a:t>
            </a:r>
          </a:p>
          <a:p>
            <a:r>
              <a:rPr lang="en-US" dirty="0"/>
              <a:t>Its maturity level is however still very poor and a sound strategy is needed to address the technical gaps and reduce the risks. This strategy must go trough basic data acquisition on the fundamental phenomena and individual technologies, to multiple effects and interactions,  up to full performance evaluation through testing integrated mock-ups in relevant environment.  </a:t>
            </a:r>
            <a:endParaRPr lang="en-GB" dirty="0"/>
          </a:p>
        </p:txBody>
      </p:sp>
      <p:sp>
        <p:nvSpPr>
          <p:cNvPr id="4" name="Slide Number Placeholder 3"/>
          <p:cNvSpPr>
            <a:spLocks noGrp="1"/>
          </p:cNvSpPr>
          <p:nvPr>
            <p:ph type="sldNum" sz="quarter" idx="5"/>
          </p:nvPr>
        </p:nvSpPr>
        <p:spPr/>
        <p:txBody>
          <a:bodyPr/>
          <a:lstStyle/>
          <a:p>
            <a:fld id="{49027E0A-1465-4A40-B1D5-9126D49509FC}" type="slidenum">
              <a:rPr lang="en-GB" smtClean="0"/>
              <a:pPr/>
              <a:t>3</a:t>
            </a:fld>
            <a:endParaRPr lang="en-GB" dirty="0"/>
          </a:p>
        </p:txBody>
      </p:sp>
    </p:spTree>
    <p:extLst>
      <p:ext uri="{BB962C8B-B14F-4D97-AF65-F5344CB8AC3E}">
        <p14:creationId xmlns:p14="http://schemas.microsoft.com/office/powerpoint/2010/main" val="1522748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strategy is in fact modelled on the same approach used in qualifying fission nuclear components, like for example the fuel elements.</a:t>
            </a:r>
          </a:p>
          <a:p>
            <a:r>
              <a:rPr lang="en-US" dirty="0"/>
              <a:t>Qualification of fuel elements is performed according to established and harmonized procedures, according to international guidelines like those published by IAEA.</a:t>
            </a:r>
          </a:p>
          <a:p>
            <a:r>
              <a:rPr lang="en-US" dirty="0"/>
              <a:t>It involves several defined steps, starting from the selection of appropriate materials, design and manufacturing according to qualified procedures and inspection techniques, up top the point where the “prototype” fuel element is tested inside a reactor under actual operating conditions. Post irradiation examination and data analysis are then performed to confirm expected outcomes and possibly improve the design and manufacturing.</a:t>
            </a:r>
          </a:p>
          <a:p>
            <a:r>
              <a:rPr lang="en-US" dirty="0"/>
              <a:t>This process is schematically represented below, going through three phases already mentioned, with those relevant for fusion highlighted in red.</a:t>
            </a:r>
          </a:p>
          <a:p>
            <a:r>
              <a:rPr lang="en-US" dirty="0"/>
              <a:t>An alternative way to look at this process is through the notion of TRL, going from the proof of concept, to the development of the technology, to the qualification of the final system.  Depending on the specific technologies, the TRL level of the blanket is between 2 and 4, the higher levels being attainable only through integrated testing in representative environment, that is TBM testing and testing in a fully operational fusion environment, that is exactly a VNS.</a:t>
            </a:r>
          </a:p>
          <a:p>
            <a:endParaRPr lang="en-US" dirty="0"/>
          </a:p>
          <a:p>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fld id="{49027E0A-1465-4A40-B1D5-9126D49509FC}" type="slidenum">
              <a:rPr lang="en-GB" smtClean="0"/>
              <a:pPr/>
              <a:t>4</a:t>
            </a:fld>
            <a:endParaRPr lang="en-GB" dirty="0"/>
          </a:p>
        </p:txBody>
      </p:sp>
    </p:spTree>
    <p:extLst>
      <p:ext uri="{BB962C8B-B14F-4D97-AF65-F5344CB8AC3E}">
        <p14:creationId xmlns:p14="http://schemas.microsoft.com/office/powerpoint/2010/main" val="3726661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In Europe, or rather in EUROfusion, we are developing several blanket concepts. All use EUROFER97 as structural material with a temperature window of operation between 300 and 550C.</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The WCLL uses water cooling in PWR conditions and </a:t>
            </a:r>
            <a:r>
              <a:rPr lang="en-US" dirty="0" err="1"/>
              <a:t>PbLi</a:t>
            </a:r>
            <a:r>
              <a:rPr lang="en-US" dirty="0"/>
              <a:t> eutectic for breeder/multiplier.</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The WCLL-</a:t>
            </a:r>
            <a:r>
              <a:rPr lang="en-US" dirty="0" err="1"/>
              <a:t>db</a:t>
            </a:r>
            <a:r>
              <a:rPr lang="en-US" dirty="0"/>
              <a:t> is an evolution of the WCLL to improve reliability.</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The HCPB uses ceramic pebbles an Beryllide as breed and multiplier material and is helium cooled.</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The WLCB is the latest concept, combining the advantages of HCPB and WCLL to achieve a simpler and more reliable design. </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Some of these concept will benefit from the </a:t>
            </a:r>
            <a:r>
              <a:rPr lang="en-US" dirty="0" err="1"/>
              <a:t>RoX</a:t>
            </a:r>
            <a:r>
              <a:rPr lang="en-US" dirty="0"/>
              <a:t> of operating corresponding TBMs in ITER, but not all concepts can be tested in ITER for reasons of time and space in the machine. </a:t>
            </a:r>
            <a:endParaRPr lang="en-GB" dirty="0"/>
          </a:p>
          <a:p>
            <a:endParaRPr lang="en-GB" dirty="0"/>
          </a:p>
        </p:txBody>
      </p:sp>
      <p:sp>
        <p:nvSpPr>
          <p:cNvPr id="4" name="Slide Number Placeholder 3"/>
          <p:cNvSpPr>
            <a:spLocks noGrp="1"/>
          </p:cNvSpPr>
          <p:nvPr>
            <p:ph type="sldNum" sz="quarter" idx="5"/>
          </p:nvPr>
        </p:nvSpPr>
        <p:spPr/>
        <p:txBody>
          <a:bodyPr/>
          <a:lstStyle/>
          <a:p>
            <a:fld id="{49027E0A-1465-4A40-B1D5-9126D49509FC}" type="slidenum">
              <a:rPr lang="en-GB" smtClean="0"/>
              <a:pPr/>
              <a:t>5</a:t>
            </a:fld>
            <a:endParaRPr lang="en-GB" dirty="0"/>
          </a:p>
        </p:txBody>
      </p:sp>
    </p:spTree>
    <p:extLst>
      <p:ext uri="{BB962C8B-B14F-4D97-AF65-F5344CB8AC3E}">
        <p14:creationId xmlns:p14="http://schemas.microsoft.com/office/powerpoint/2010/main" val="2412328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we want to qualify these concepts ?</a:t>
            </a:r>
          </a:p>
          <a:p>
            <a:r>
              <a:rPr lang="en-US" dirty="0"/>
              <a:t>Following the TRL methodology, it is a progressive approach that starts with qualifying the basic material in a given state, then going to single-effect experiments (adding the effect of a single environmental condition), to multiple effects testing between interacting phenomena (ex: corrosion and n-irradiation), goes to testing of integrated small-size mock-ups but with all the key elements of the component in a relevant, although not completely representative environment, mainly to limit cost.  And then in the final phases going to test prototype components in representative environment to identify and quantify unknown effects. And then ending with the test of a full-size component in order to validate and qualify the final design, also to obtain reliability data.</a:t>
            </a:r>
          </a:p>
          <a:p>
            <a:endParaRPr lang="en-US" dirty="0"/>
          </a:p>
          <a:p>
            <a:r>
              <a:rPr lang="en-US" dirty="0"/>
              <a:t>At the beginning these tests can be made in non-fusion relevant facilities, but then – as the TRL increases – we must move to more and more relevant environments and so we need fusion-specific facilities.</a:t>
            </a:r>
          </a:p>
          <a:p>
            <a:endParaRPr lang="en-US" dirty="0"/>
          </a:p>
          <a:p>
            <a:r>
              <a:rPr lang="en-US" dirty="0"/>
              <a:t>In parallel to the testing activities a strong effort is needed to develop modeling and design tools, starting from the basic physics, basic theories up to the development and validation of appropriate design codes. </a:t>
            </a:r>
            <a:endParaRPr lang="en-GB" dirty="0"/>
          </a:p>
        </p:txBody>
      </p:sp>
      <p:sp>
        <p:nvSpPr>
          <p:cNvPr id="4" name="Slide Number Placeholder 3"/>
          <p:cNvSpPr>
            <a:spLocks noGrp="1"/>
          </p:cNvSpPr>
          <p:nvPr>
            <p:ph type="sldNum" sz="quarter" idx="5"/>
          </p:nvPr>
        </p:nvSpPr>
        <p:spPr/>
        <p:txBody>
          <a:bodyPr/>
          <a:lstStyle/>
          <a:p>
            <a:fld id="{49027E0A-1465-4A40-B1D5-9126D49509FC}" type="slidenum">
              <a:rPr lang="en-GB" smtClean="0"/>
              <a:pPr/>
              <a:t>6</a:t>
            </a:fld>
            <a:endParaRPr lang="en-GB" dirty="0"/>
          </a:p>
        </p:txBody>
      </p:sp>
    </p:spTree>
    <p:extLst>
      <p:ext uri="{BB962C8B-B14F-4D97-AF65-F5344CB8AC3E}">
        <p14:creationId xmlns:p14="http://schemas.microsoft.com/office/powerpoint/2010/main" val="2016571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examples of basic and single-effect experiments that we have already performed or we plan to perform in TRLs 1-3 are presented in this slide.</a:t>
            </a:r>
          </a:p>
          <a:p>
            <a:endParaRPr lang="en-US" dirty="0"/>
          </a:p>
          <a:p>
            <a:r>
              <a:rPr lang="en-US" dirty="0"/>
              <a:t>For example, measure structural materials/breeder and multiplier properties, with and without irradiation. Determine cross-section data for neutronic analyses and reactivity of chemical processes. This is done on material specimens of small, dimensions for thousands of single tests.</a:t>
            </a:r>
          </a:p>
          <a:p>
            <a:endParaRPr lang="en-US" dirty="0"/>
          </a:p>
          <a:p>
            <a:r>
              <a:rPr lang="en-US" dirty="0"/>
              <a:t>Then single effect experiments, like study the thermo-mechanical response of the structure under heat flux, or MHD flows of </a:t>
            </a:r>
            <a:r>
              <a:rPr lang="en-US" dirty="0" err="1"/>
              <a:t>PbLi</a:t>
            </a:r>
            <a:r>
              <a:rPr lang="en-US" dirty="0"/>
              <a:t> under a magnetic field, interaction between solid breeder and structure (pebble bed thermo-mechanics) or the effects of corrosion.</a:t>
            </a:r>
          </a:p>
          <a:p>
            <a:r>
              <a:rPr lang="en-US" dirty="0"/>
              <a:t>This must be done on a high number of simple geometries in dedicated laboratory-scale test benches.</a:t>
            </a:r>
          </a:p>
          <a:p>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fld id="{49027E0A-1465-4A40-B1D5-9126D49509FC}" type="slidenum">
              <a:rPr lang="en-GB" smtClean="0"/>
              <a:pPr/>
              <a:t>7</a:t>
            </a:fld>
            <a:endParaRPr lang="en-GB" dirty="0"/>
          </a:p>
        </p:txBody>
      </p:sp>
    </p:spTree>
    <p:extLst>
      <p:ext uri="{BB962C8B-B14F-4D97-AF65-F5344CB8AC3E}">
        <p14:creationId xmlns:p14="http://schemas.microsoft.com/office/powerpoint/2010/main" val="1650877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move to multi-effects testing, we must grow in size, going from small to bigger mock-ups representative of the component’s geometry. Here we must be pay attention at recreating the “relevant” environment to study multiple interactions. This is not yet a fully representative environment but tailored to the phenomena we want to study.</a:t>
            </a:r>
          </a:p>
          <a:p>
            <a:endParaRPr lang="en-US" dirty="0"/>
          </a:p>
          <a:p>
            <a:r>
              <a:rPr lang="en-US" dirty="0"/>
              <a:t>For example Heat transfer experiments with bulk heating and heat flux and active cooling in representative geometry. Breeder/structure interactions with neutron irradiation under cycling conditions. Tritium production and tritium recovery experiments under neutron irradiation replicating breeder, tritium carrier and coolant conditions  to measure retention and permeation rates. </a:t>
            </a:r>
          </a:p>
          <a:p>
            <a:endParaRPr lang="en-US" dirty="0"/>
          </a:p>
          <a:p>
            <a:r>
              <a:rPr lang="en-US" dirty="0"/>
              <a:t>Now staring from the multiple-effect/multiple interactions experiments we need of course dedicated fusion-specific facilities, nuclear and non-nuclear…</a:t>
            </a:r>
          </a:p>
          <a:p>
            <a:endParaRPr lang="en-US" dirty="0"/>
          </a:p>
          <a:p>
            <a:r>
              <a:rPr lang="en-US" dirty="0"/>
              <a:t> </a:t>
            </a:r>
            <a:endParaRPr lang="en-GB" dirty="0"/>
          </a:p>
        </p:txBody>
      </p:sp>
      <p:sp>
        <p:nvSpPr>
          <p:cNvPr id="4" name="Slide Number Placeholder 3"/>
          <p:cNvSpPr>
            <a:spLocks noGrp="1"/>
          </p:cNvSpPr>
          <p:nvPr>
            <p:ph type="sldNum" sz="quarter" idx="5"/>
          </p:nvPr>
        </p:nvSpPr>
        <p:spPr/>
        <p:txBody>
          <a:bodyPr/>
          <a:lstStyle/>
          <a:p>
            <a:fld id="{49027E0A-1465-4A40-B1D5-9126D49509FC}" type="slidenum">
              <a:rPr lang="en-GB" smtClean="0"/>
              <a:pPr/>
              <a:t>8</a:t>
            </a:fld>
            <a:endParaRPr lang="en-GB" dirty="0"/>
          </a:p>
        </p:txBody>
      </p:sp>
    </p:spTree>
    <p:extLst>
      <p:ext uri="{BB962C8B-B14F-4D97-AF65-F5344CB8AC3E}">
        <p14:creationId xmlns:p14="http://schemas.microsoft.com/office/powerpoint/2010/main" val="1821642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some examples of the facilities available in Europe.</a:t>
            </a:r>
          </a:p>
          <a:p>
            <a:r>
              <a:rPr lang="en-US" dirty="0"/>
              <a:t>Facilities for breeding blanket and balance of plant:</a:t>
            </a:r>
          </a:p>
          <a:p>
            <a:r>
              <a:rPr lang="en-US" dirty="0" err="1"/>
              <a:t>Heloka</a:t>
            </a:r>
            <a:r>
              <a:rPr lang="en-US" dirty="0"/>
              <a:t> – He cooled loop under heat flux </a:t>
            </a:r>
          </a:p>
          <a:p>
            <a:r>
              <a:rPr lang="en-US" dirty="0"/>
              <a:t>MEKKA – Liquid metal loop with magnetic field to study MHD.</a:t>
            </a:r>
          </a:p>
          <a:p>
            <a:r>
              <a:rPr lang="en-US" dirty="0"/>
              <a:t>LIFUS5 – to study </a:t>
            </a:r>
            <a:r>
              <a:rPr lang="en-US" dirty="0" err="1"/>
              <a:t>PbLi</a:t>
            </a:r>
            <a:r>
              <a:rPr lang="en-US" dirty="0"/>
              <a:t>-water interaction.</a:t>
            </a:r>
          </a:p>
          <a:p>
            <a:endParaRPr lang="en-US" dirty="0"/>
          </a:p>
          <a:p>
            <a:r>
              <a:rPr lang="en-US" dirty="0"/>
              <a:t>GLADIS and HADES, for HHF FW testing</a:t>
            </a:r>
          </a:p>
          <a:p>
            <a:r>
              <a:rPr lang="en-US" dirty="0"/>
              <a:t>CHIMERA for testing of modules under heat flux, volumetric heating and magnetic field.</a:t>
            </a:r>
          </a:p>
          <a:p>
            <a:r>
              <a:rPr lang="en-US" dirty="0"/>
              <a:t>Facilities for testing of Remote maintenance procedures (RACE laboratory).</a:t>
            </a:r>
          </a:p>
          <a:p>
            <a:endParaRPr lang="en-US" dirty="0"/>
          </a:p>
          <a:p>
            <a:r>
              <a:rPr lang="en-US" dirty="0" err="1"/>
              <a:t>Facilties</a:t>
            </a:r>
            <a:r>
              <a:rPr lang="en-US" dirty="0"/>
              <a:t> for tritium extraction and fuel cycle management</a:t>
            </a:r>
          </a:p>
          <a:p>
            <a:r>
              <a:rPr lang="en-US" dirty="0"/>
              <a:t>Like the TLK, or the test rig for WCCL PAV and Getter beds for HCPB</a:t>
            </a:r>
          </a:p>
          <a:p>
            <a:endParaRPr lang="en-US" dirty="0"/>
          </a:p>
          <a:p>
            <a:r>
              <a:rPr lang="en-US" dirty="0"/>
              <a:t>And of course facilities for PIE examination of materials</a:t>
            </a:r>
            <a:endParaRPr lang="en-GB" dirty="0"/>
          </a:p>
        </p:txBody>
      </p:sp>
      <p:sp>
        <p:nvSpPr>
          <p:cNvPr id="4" name="Slide Number Placeholder 3"/>
          <p:cNvSpPr>
            <a:spLocks noGrp="1"/>
          </p:cNvSpPr>
          <p:nvPr>
            <p:ph type="sldNum" sz="quarter" idx="5"/>
          </p:nvPr>
        </p:nvSpPr>
        <p:spPr/>
        <p:txBody>
          <a:bodyPr/>
          <a:lstStyle/>
          <a:p>
            <a:fld id="{49027E0A-1465-4A40-B1D5-9126D49509FC}" type="slidenum">
              <a:rPr lang="en-GB" smtClean="0"/>
              <a:pPr/>
              <a:t>9</a:t>
            </a:fld>
            <a:endParaRPr lang="en-GB" dirty="0"/>
          </a:p>
        </p:txBody>
      </p:sp>
    </p:spTree>
    <p:extLst>
      <p:ext uri="{BB962C8B-B14F-4D97-AF65-F5344CB8AC3E}">
        <p14:creationId xmlns:p14="http://schemas.microsoft.com/office/powerpoint/2010/main" val="1011573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Ten we have the facilities for nuclear qualification, although still not necessary fusion-relevant.</a:t>
            </a:r>
          </a:p>
          <a:p>
            <a:endParaRPr lang="en-US" dirty="0"/>
          </a:p>
          <a:p>
            <a:r>
              <a:rPr lang="en-US" dirty="0"/>
              <a:t>Those are first the exiting material test reactors in EUROPE, like the BR2 reactor in Belgium, </a:t>
            </a:r>
            <a:r>
              <a:rPr lang="en-US" dirty="0" err="1"/>
              <a:t>bagira</a:t>
            </a:r>
            <a:r>
              <a:rPr lang="en-US" dirty="0"/>
              <a:t> in </a:t>
            </a:r>
            <a:r>
              <a:rPr lang="en-US" dirty="0" err="1"/>
              <a:t>hungary</a:t>
            </a:r>
            <a:r>
              <a:rPr lang="en-US" dirty="0"/>
              <a:t> or maria in Poland. They can achieve high neutron-fluxes, but the neutron spectrum is different from fusion. Then we have p/d neutron sources, with relevant neutron spectrum but limited fluence and volume, and finally the IFMIF-DONES facility under construction where we will have fusion-relevant spectrum, a high fluence to achieve blanket-relevant dpa levels in  a short time, but still limited volumes and limited capability to test large-scale mock-ups.</a:t>
            </a:r>
          </a:p>
          <a:p>
            <a:endParaRPr lang="en-US" dirty="0"/>
          </a:p>
          <a:p>
            <a:r>
              <a:rPr lang="en-US" dirty="0"/>
              <a:t>With these facilities we are still limited to low TRLs.</a:t>
            </a:r>
          </a:p>
          <a:p>
            <a:endParaRPr lang="en-US" dirty="0"/>
          </a:p>
          <a:p>
            <a:endParaRPr lang="en-GB" dirty="0"/>
          </a:p>
        </p:txBody>
      </p:sp>
      <p:sp>
        <p:nvSpPr>
          <p:cNvPr id="4" name="Slide Number Placeholder 3"/>
          <p:cNvSpPr>
            <a:spLocks noGrp="1"/>
          </p:cNvSpPr>
          <p:nvPr>
            <p:ph type="sldNum" sz="quarter" idx="5"/>
          </p:nvPr>
        </p:nvSpPr>
        <p:spPr/>
        <p:txBody>
          <a:bodyPr/>
          <a:lstStyle/>
          <a:p>
            <a:fld id="{4C4FB375-CB5E-485A-BC39-CAF54D4C002E}" type="slidenum">
              <a:rPr lang="en-GB" smtClean="0"/>
              <a:t>10</a:t>
            </a:fld>
            <a:endParaRPr lang="en-GB"/>
          </a:p>
        </p:txBody>
      </p:sp>
    </p:spTree>
    <p:extLst>
      <p:ext uri="{BB962C8B-B14F-4D97-AF65-F5344CB8AC3E}">
        <p14:creationId xmlns:p14="http://schemas.microsoft.com/office/powerpoint/2010/main" val="15929528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3" Type="http://schemas.openxmlformats.org/officeDocument/2006/relationships/image" Target="../media/image20.jpeg"/><Relationship Id="rId18" Type="http://schemas.openxmlformats.org/officeDocument/2006/relationships/image" Target="../media/image25.png"/><Relationship Id="rId26" Type="http://schemas.openxmlformats.org/officeDocument/2006/relationships/image" Target="../media/image33.png"/><Relationship Id="rId3" Type="http://schemas.openxmlformats.org/officeDocument/2006/relationships/image" Target="../media/image3.png"/><Relationship Id="rId21" Type="http://schemas.openxmlformats.org/officeDocument/2006/relationships/image" Target="../media/image28.png"/><Relationship Id="rId34" Type="http://schemas.openxmlformats.org/officeDocument/2006/relationships/image" Target="../media/image41.png"/><Relationship Id="rId7" Type="http://schemas.openxmlformats.org/officeDocument/2006/relationships/image" Target="../media/image14.jpeg"/><Relationship Id="rId12" Type="http://schemas.openxmlformats.org/officeDocument/2006/relationships/image" Target="../media/image19.jpeg"/><Relationship Id="rId17" Type="http://schemas.openxmlformats.org/officeDocument/2006/relationships/image" Target="../media/image24.png"/><Relationship Id="rId25" Type="http://schemas.openxmlformats.org/officeDocument/2006/relationships/image" Target="../media/image32.png"/><Relationship Id="rId33" Type="http://schemas.openxmlformats.org/officeDocument/2006/relationships/image" Target="../media/image40.jpeg"/><Relationship Id="rId2" Type="http://schemas.openxmlformats.org/officeDocument/2006/relationships/image" Target="../media/image4.jpeg"/><Relationship Id="rId16" Type="http://schemas.openxmlformats.org/officeDocument/2006/relationships/image" Target="../media/image23.png"/><Relationship Id="rId20" Type="http://schemas.openxmlformats.org/officeDocument/2006/relationships/image" Target="../media/image27.jpeg"/><Relationship Id="rId29" Type="http://schemas.openxmlformats.org/officeDocument/2006/relationships/image" Target="../media/image36.jpeg"/><Relationship Id="rId1" Type="http://schemas.openxmlformats.org/officeDocument/2006/relationships/slideMaster" Target="../slideMasters/slideMaster1.xml"/><Relationship Id="rId6" Type="http://schemas.openxmlformats.org/officeDocument/2006/relationships/image" Target="../media/image13.jpeg"/><Relationship Id="rId11" Type="http://schemas.openxmlformats.org/officeDocument/2006/relationships/image" Target="../media/image18.tiff"/><Relationship Id="rId24" Type="http://schemas.openxmlformats.org/officeDocument/2006/relationships/image" Target="../media/image31.png"/><Relationship Id="rId32" Type="http://schemas.openxmlformats.org/officeDocument/2006/relationships/image" Target="../media/image39.png"/><Relationship Id="rId5" Type="http://schemas.openxmlformats.org/officeDocument/2006/relationships/image" Target="../media/image12.jpeg"/><Relationship Id="rId15" Type="http://schemas.openxmlformats.org/officeDocument/2006/relationships/image" Target="../media/image22.tiff"/><Relationship Id="rId23" Type="http://schemas.openxmlformats.org/officeDocument/2006/relationships/image" Target="../media/image30.jpeg"/><Relationship Id="rId28" Type="http://schemas.openxmlformats.org/officeDocument/2006/relationships/image" Target="../media/image35.png"/><Relationship Id="rId36" Type="http://schemas.openxmlformats.org/officeDocument/2006/relationships/image" Target="../media/image43.png"/><Relationship Id="rId10" Type="http://schemas.openxmlformats.org/officeDocument/2006/relationships/image" Target="../media/image17.tiff"/><Relationship Id="rId19" Type="http://schemas.openxmlformats.org/officeDocument/2006/relationships/image" Target="../media/image26.jpeg"/><Relationship Id="rId31" Type="http://schemas.openxmlformats.org/officeDocument/2006/relationships/image" Target="../media/image38.png"/><Relationship Id="rId4" Type="http://schemas.openxmlformats.org/officeDocument/2006/relationships/image" Target="../media/image11.emf"/><Relationship Id="rId9" Type="http://schemas.openxmlformats.org/officeDocument/2006/relationships/image" Target="../media/image16.tiff"/><Relationship Id="rId14" Type="http://schemas.openxmlformats.org/officeDocument/2006/relationships/image" Target="../media/image21.png"/><Relationship Id="rId22" Type="http://schemas.openxmlformats.org/officeDocument/2006/relationships/image" Target="../media/image29.jpeg"/><Relationship Id="rId27" Type="http://schemas.openxmlformats.org/officeDocument/2006/relationships/image" Target="../media/image34.png"/><Relationship Id="rId30" Type="http://schemas.openxmlformats.org/officeDocument/2006/relationships/image" Target="../media/image37.png"/><Relationship Id="rId35" Type="http://schemas.openxmlformats.org/officeDocument/2006/relationships/image" Target="../media/image42.png"/><Relationship Id="rId8" Type="http://schemas.openxmlformats.org/officeDocument/2006/relationships/image" Target="../media/image15.tif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dirty="0"/>
              <a:t>Click to edit Master title style</a:t>
            </a:r>
            <a:endParaRPr lang="en-DE" dirty="0"/>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dirty="0"/>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dirty="0"/>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dirty="0"/>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a:alphaModFix/>
            <a:extLst>
              <a:ext uri="{28A0092B-C50C-407E-A947-70E740481C1C}">
                <a14:useLocalDpi xmlns:a14="http://schemas.microsoft.com/office/drawing/2010/main" val="0"/>
              </a:ext>
            </a:extLst>
          </a:blip>
          <a:srcRect/>
          <a:stretch>
            <a:fillRect/>
          </a:stretch>
        </p:blipFill>
        <p:spPr>
          <a:xfrm>
            <a:off x="7247890" y="252412"/>
            <a:ext cx="4944110" cy="6353175"/>
          </a:xfrm>
          <a:prstGeom prst="rect">
            <a:avLst/>
          </a:prstGeom>
          <a:solidFill>
            <a:schemeClr val="bg1"/>
          </a:solidFill>
        </p:spPr>
      </p:pic>
    </p:spTree>
    <p:extLst>
      <p:ext uri="{BB962C8B-B14F-4D97-AF65-F5344CB8AC3E}">
        <p14:creationId xmlns:p14="http://schemas.microsoft.com/office/powerpoint/2010/main" val="640704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0A32037-0AE1-A103-4BC7-CFD1A05F657E}"/>
              </a:ext>
            </a:extLst>
          </p:cNvPr>
          <p:cNvSpPr/>
          <p:nvPr userDrawn="1"/>
        </p:nvSpPr>
        <p:spPr>
          <a:xfrm>
            <a:off x="1" y="1"/>
            <a:ext cx="12168188" cy="701993"/>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17">
              <a:ln>
                <a:noFill/>
              </a:ln>
              <a:effectLst/>
            </a:endParaRPr>
          </a:p>
        </p:txBody>
      </p:sp>
      <p:pic>
        <p:nvPicPr>
          <p:cNvPr id="7" name="Picture 6" descr="EurofusionDisc.eps">
            <a:extLst>
              <a:ext uri="{FF2B5EF4-FFF2-40B4-BE49-F238E27FC236}">
                <a16:creationId xmlns:a16="http://schemas.microsoft.com/office/drawing/2014/main" id="{CBA7F067-7794-880D-58FC-92C2DD1425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66899" y="95784"/>
            <a:ext cx="489652" cy="510427"/>
          </a:xfrm>
          <a:prstGeom prst="rect">
            <a:avLst/>
          </a:prstGeom>
        </p:spPr>
      </p:pic>
      <p:sp>
        <p:nvSpPr>
          <p:cNvPr id="8" name="Title 1">
            <a:extLst>
              <a:ext uri="{FF2B5EF4-FFF2-40B4-BE49-F238E27FC236}">
                <a16:creationId xmlns:a16="http://schemas.microsoft.com/office/drawing/2014/main" id="{930D891D-A414-8D91-BC08-0B30AE6DD04A}"/>
              </a:ext>
            </a:extLst>
          </p:cNvPr>
          <p:cNvSpPr>
            <a:spLocks noGrp="1"/>
          </p:cNvSpPr>
          <p:nvPr>
            <p:ph type="title"/>
          </p:nvPr>
        </p:nvSpPr>
        <p:spPr>
          <a:xfrm>
            <a:off x="608409" y="78000"/>
            <a:ext cx="10038755" cy="467995"/>
          </a:xfrm>
        </p:spPr>
        <p:txBody>
          <a:bodyPr>
            <a:noAutofit/>
          </a:bodyPr>
          <a:lstStyle>
            <a:lvl1pPr algn="l">
              <a:lnSpc>
                <a:spcPts val="3200"/>
              </a:lnSpc>
              <a:defRPr sz="3200" b="1">
                <a:latin typeface="Arial" panose="020B0604020202020204" pitchFamily="34" charset="0"/>
                <a:cs typeface="Arial" panose="020B0604020202020204" pitchFamily="34" charset="0"/>
              </a:defRPr>
            </a:lvl1pPr>
          </a:lstStyle>
          <a:p>
            <a:r>
              <a:rPr lang="de-DE"/>
              <a:t>Titelmasterformat durch Klicken bearbeiten</a:t>
            </a:r>
            <a:endParaRPr lang="en-GB"/>
          </a:p>
        </p:txBody>
      </p:sp>
      <p:sp>
        <p:nvSpPr>
          <p:cNvPr id="2" name="Footer Placeholder 3">
            <a:extLst>
              <a:ext uri="{FF2B5EF4-FFF2-40B4-BE49-F238E27FC236}">
                <a16:creationId xmlns:a16="http://schemas.microsoft.com/office/drawing/2014/main" id="{FDC3F419-4A85-AC84-D144-CDEE642A43D0}"/>
              </a:ext>
            </a:extLst>
          </p:cNvPr>
          <p:cNvSpPr>
            <a:spLocks noGrp="1"/>
          </p:cNvSpPr>
          <p:nvPr>
            <p:ph type="ftr" sz="quarter" idx="11"/>
          </p:nvPr>
        </p:nvSpPr>
        <p:spPr>
          <a:xfrm>
            <a:off x="623392" y="6545237"/>
            <a:ext cx="10986971" cy="268139"/>
          </a:xfrm>
        </p:spPr>
        <p:txBody>
          <a:bodyPr/>
          <a:lstStyle/>
          <a:p>
            <a:pPr algn="r"/>
            <a:r>
              <a:rPr lang="it-IT" dirty="0"/>
              <a:t>G.A. Spagnuolo, S. D’Amico, J. Boscary </a:t>
            </a:r>
            <a:r>
              <a:rPr lang="en-GB" dirty="0"/>
              <a:t>| 10.05.2023 | Page </a:t>
            </a:r>
            <a:fld id="{6A6D9FA1-99C7-4910-8E32-B85D378B0060}" type="slidenum">
              <a:rPr lang="en-GB" smtClean="0"/>
              <a:pPr algn="r"/>
              <a:t>‹#›</a:t>
            </a:fld>
            <a:endParaRPr lang="en-GB" dirty="0"/>
          </a:p>
        </p:txBody>
      </p:sp>
    </p:spTree>
    <p:extLst>
      <p:ext uri="{BB962C8B-B14F-4D97-AF65-F5344CB8AC3E}">
        <p14:creationId xmlns:p14="http://schemas.microsoft.com/office/powerpoint/2010/main" val="14508562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09600" y="836712"/>
            <a:ext cx="11103024" cy="5688632"/>
          </a:xfrm>
        </p:spPr>
        <p:txBody>
          <a:bodyPr>
            <a:normAutofit/>
          </a:bodyPr>
          <a:lstStyle>
            <a:lvl1pPr marL="257175" indent="-257175">
              <a:buFont typeface="Arial" panose="020B0604020202020204" pitchFamily="34" charset="0"/>
              <a:buChar char="•"/>
              <a:defRPr sz="2400">
                <a:latin typeface="+mn-lt"/>
                <a:cs typeface="Arial" panose="020B0604020202020204" pitchFamily="34" charset="0"/>
              </a:defRPr>
            </a:lvl1pPr>
            <a:lvl2pPr marL="557213" indent="-214313">
              <a:buFont typeface="Arial" panose="020B0604020202020204" pitchFamily="34" charset="0"/>
              <a:buChar char="•"/>
              <a:defRPr sz="1800">
                <a:latin typeface="+mn-lt"/>
                <a:cs typeface="Arial" panose="020B0604020202020204" pitchFamily="34" charset="0"/>
              </a:defRPr>
            </a:lvl2pPr>
            <a:lvl3pPr marL="857250" indent="-171450">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Author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a:alphaModFix amt="65000"/>
            <a:extLst>
              <a:ext uri="{28A0092B-C50C-407E-A947-70E740481C1C}">
                <a14:useLocalDpi xmlns:a14="http://schemas.microsoft.com/office/drawing/2010/main" val="0"/>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4285183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UROfusion_content_empt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Author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a:alphaModFix amt="65000"/>
            <a:extLst>
              <a:ext uri="{28A0092B-C50C-407E-A947-70E740481C1C}">
                <a14:useLocalDpi xmlns:a14="http://schemas.microsoft.com/office/drawing/2010/main" val="0"/>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1696459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UROfusion_Valu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2">
            <a:alphaModFix amt="65000"/>
            <a:extLst>
              <a:ext uri="{28A0092B-C50C-407E-A947-70E740481C1C}">
                <a14:useLocalDpi xmlns:a14="http://schemas.microsoft.com/office/drawing/2010/main" val="0"/>
              </a:ext>
            </a:extLst>
          </a:blip>
          <a:srcRect/>
          <a:stretch>
            <a:fillRect/>
          </a:stretch>
        </p:blipFill>
        <p:spPr>
          <a:xfrm>
            <a:off x="7247890" y="252412"/>
            <a:ext cx="4944110" cy="6353175"/>
          </a:xfrm>
          <a:prstGeom prst="rect">
            <a:avLst/>
          </a:prstGeom>
          <a:noFill/>
        </p:spPr>
      </p:pic>
      <p:sp>
        <p:nvSpPr>
          <p:cNvPr id="5" name="Rectangle 4">
            <a:extLst>
              <a:ext uri="{FF2B5EF4-FFF2-40B4-BE49-F238E27FC236}">
                <a16:creationId xmlns:a16="http://schemas.microsoft.com/office/drawing/2014/main" id="{A136BB05-CDE1-71D8-95B1-3A5C6CD699AD}"/>
              </a:ext>
            </a:extLst>
          </p:cNvPr>
          <p:cNvSpPr/>
          <p:nvPr userDrawn="1"/>
        </p:nvSpPr>
        <p:spPr>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5464233-290E-F450-429D-1C58FA6BE3BA}"/>
              </a:ext>
            </a:extLst>
          </p:cNvPr>
          <p:cNvSpPr/>
          <p:nvPr userDrawn="1"/>
        </p:nvSpPr>
        <p:spPr>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EUROfusion Values</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EUROfusion Values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D0878B-E5A6-2FA4-87BE-E46364DC8E55}"/>
              </a:ext>
            </a:extLst>
          </p:cNvPr>
          <p:cNvPicPr>
            <a:picLocks noChangeAspect="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414" y="979851"/>
            <a:ext cx="12181172" cy="5577840"/>
          </a:xfrm>
          <a:prstGeom prst="rect">
            <a:avLst/>
          </a:prstGeom>
        </p:spPr>
      </p:pic>
    </p:spTree>
    <p:extLst>
      <p:ext uri="{BB962C8B-B14F-4D97-AF65-F5344CB8AC3E}">
        <p14:creationId xmlns:p14="http://schemas.microsoft.com/office/powerpoint/2010/main" val="1308084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UROfus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EUROfusion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a:alphaModFix amt="65000"/>
            <a:extLst>
              <a:ext uri="{28A0092B-C50C-407E-A947-70E740481C1C}">
                <a14:useLocalDpi xmlns:a14="http://schemas.microsoft.com/office/drawing/2010/main" val="0"/>
              </a:ext>
            </a:extLst>
          </a:blip>
          <a:srcRect/>
          <a:stretch>
            <a:fillRect/>
          </a:stretch>
        </p:blipFill>
        <p:spPr>
          <a:xfrm>
            <a:off x="7247890" y="252412"/>
            <a:ext cx="4944110" cy="6353175"/>
          </a:xfrm>
          <a:prstGeom prst="rect">
            <a:avLst/>
          </a:prstGeom>
          <a:noFill/>
        </p:spPr>
      </p:pic>
      <p:sp>
        <p:nvSpPr>
          <p:cNvPr id="10" name="TextBox 9">
            <a:extLst>
              <a:ext uri="{FF2B5EF4-FFF2-40B4-BE49-F238E27FC236}">
                <a16:creationId xmlns:a16="http://schemas.microsoft.com/office/drawing/2014/main" id="{C85B798E-0E11-AC76-5A3B-7AEDB8476845}"/>
              </a:ext>
            </a:extLst>
          </p:cNvPr>
          <p:cNvSpPr txBox="1"/>
          <p:nvPr userDrawn="1"/>
        </p:nvSpPr>
        <p:spPr>
          <a:xfrm>
            <a:off x="360040" y="949981"/>
            <a:ext cx="4452105" cy="4836389"/>
          </a:xfrm>
          <a:prstGeom prst="rect">
            <a:avLst/>
          </a:prstGeom>
          <a:noFill/>
        </p:spPr>
        <p:txBody>
          <a:bodyPr wrap="square">
            <a:spAutoFit/>
          </a:bodyPr>
          <a:lstStyle/>
          <a:p>
            <a:pPr marL="0" indent="0">
              <a:buNone/>
            </a:pPr>
            <a:r>
              <a:rPr lang="en-GB" sz="2400" dirty="0"/>
              <a:t>EUROfusion integrates R&amp;D in fusion science and technology</a:t>
            </a:r>
          </a:p>
          <a:p>
            <a:pPr marL="0" indent="0">
              <a:buNone/>
            </a:pPr>
            <a:endParaRPr lang="en-GB" sz="2400" dirty="0"/>
          </a:p>
          <a:p>
            <a:pPr marL="0" indent="0">
              <a:buNone/>
            </a:pPr>
            <a:endParaRPr lang="en-GB" sz="2400" dirty="0"/>
          </a:p>
          <a:p>
            <a:pPr marL="808038" indent="-808038">
              <a:lnSpc>
                <a:spcPct val="150000"/>
              </a:lnSpc>
              <a:buNone/>
            </a:pPr>
            <a:r>
              <a:rPr lang="en-GB" sz="2400" b="1" dirty="0"/>
              <a:t>29</a:t>
            </a:r>
            <a:r>
              <a:rPr lang="en-GB" sz="2400" dirty="0"/>
              <a:t> 	Countries</a:t>
            </a:r>
          </a:p>
          <a:p>
            <a:pPr marL="808038" indent="-808038">
              <a:lnSpc>
                <a:spcPct val="150000"/>
              </a:lnSpc>
              <a:buNone/>
            </a:pPr>
            <a:r>
              <a:rPr lang="en-GB" sz="2400" b="1" dirty="0"/>
              <a:t>31</a:t>
            </a:r>
            <a:r>
              <a:rPr lang="en-GB" sz="2400" dirty="0"/>
              <a:t> 	Research Institutions</a:t>
            </a:r>
          </a:p>
          <a:p>
            <a:pPr marL="808038" indent="-808038">
              <a:lnSpc>
                <a:spcPct val="150000"/>
              </a:lnSpc>
              <a:buNone/>
            </a:pPr>
            <a:r>
              <a:rPr lang="en-GB" sz="2400" b="1" dirty="0"/>
              <a:t>164</a:t>
            </a:r>
            <a:r>
              <a:rPr lang="en-GB" sz="2400" dirty="0"/>
              <a:t> 	Universities</a:t>
            </a:r>
          </a:p>
          <a:p>
            <a:pPr marL="808038" indent="-808038">
              <a:lnSpc>
                <a:spcPct val="150000"/>
              </a:lnSpc>
              <a:buNone/>
            </a:pPr>
            <a:r>
              <a:rPr lang="en-GB" sz="2400" b="1" dirty="0"/>
              <a:t>800</a:t>
            </a:r>
            <a:r>
              <a:rPr lang="en-GB" sz="2400" dirty="0"/>
              <a:t> 	MSc and PhD students</a:t>
            </a:r>
          </a:p>
          <a:p>
            <a:pPr marL="808038" indent="-808038">
              <a:lnSpc>
                <a:spcPct val="150000"/>
              </a:lnSpc>
              <a:buNone/>
            </a:pPr>
            <a:r>
              <a:rPr lang="en-GB" sz="2400" b="1" dirty="0"/>
              <a:t>4000</a:t>
            </a:r>
            <a:r>
              <a:rPr lang="en-GB" sz="2400" dirty="0"/>
              <a:t> 	Fusion Researchers &amp; Support Staff</a:t>
            </a:r>
          </a:p>
        </p:txBody>
      </p:sp>
      <p:pic>
        <p:nvPicPr>
          <p:cNvPr id="16" name="Picture 15">
            <a:extLst>
              <a:ext uri="{FF2B5EF4-FFF2-40B4-BE49-F238E27FC236}">
                <a16:creationId xmlns:a16="http://schemas.microsoft.com/office/drawing/2014/main" id="{3ECE09E4-0B37-A810-D93F-16C4DE0BD93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0" y="7022"/>
            <a:ext cx="9577646" cy="749873"/>
          </a:xfrm>
          <a:prstGeom prst="rect">
            <a:avLst/>
          </a:prstGeom>
        </p:spPr>
      </p:pic>
      <p:grpSp>
        <p:nvGrpSpPr>
          <p:cNvPr id="58" name="Group 57">
            <a:extLst>
              <a:ext uri="{FF2B5EF4-FFF2-40B4-BE49-F238E27FC236}">
                <a16:creationId xmlns:a16="http://schemas.microsoft.com/office/drawing/2014/main" id="{BDFF10CA-D017-91FB-8FFA-BE675E0A137B}"/>
              </a:ext>
            </a:extLst>
          </p:cNvPr>
          <p:cNvGrpSpPr/>
          <p:nvPr userDrawn="1"/>
        </p:nvGrpSpPr>
        <p:grpSpPr>
          <a:xfrm>
            <a:off x="5276262" y="-1"/>
            <a:ext cx="8887366" cy="6447175"/>
            <a:chOff x="2979926" y="-33603"/>
            <a:chExt cx="6221676" cy="4549336"/>
          </a:xfrm>
          <a:solidFill>
            <a:schemeClr val="bg1">
              <a:lumMod val="85000"/>
            </a:schemeClr>
          </a:solidFill>
        </p:grpSpPr>
        <p:sp>
          <p:nvSpPr>
            <p:cNvPr id="59" name="Freeform 100">
              <a:extLst>
                <a:ext uri="{FF2B5EF4-FFF2-40B4-BE49-F238E27FC236}">
                  <a16:creationId xmlns:a16="http://schemas.microsoft.com/office/drawing/2014/main" id="{592BD7D5-239D-B447-E74C-326B07215560}"/>
                </a:ext>
              </a:extLst>
            </p:cNvPr>
            <p:cNvSpPr>
              <a:spLocks noEditPoints="1"/>
            </p:cNvSpPr>
            <p:nvPr/>
          </p:nvSpPr>
          <p:spPr bwMode="auto">
            <a:xfrm>
              <a:off x="5709811" y="2172878"/>
              <a:ext cx="237477" cy="119327"/>
            </a:xfrm>
            <a:custGeom>
              <a:avLst/>
              <a:gdLst>
                <a:gd name="T0" fmla="*/ 44 w 104"/>
                <a:gd name="T1" fmla="*/ 1 h 54"/>
                <a:gd name="T2" fmla="*/ 48 w 104"/>
                <a:gd name="T3" fmla="*/ 4 h 54"/>
                <a:gd name="T4" fmla="*/ 51 w 104"/>
                <a:gd name="T5" fmla="*/ 5 h 54"/>
                <a:gd name="T6" fmla="*/ 57 w 104"/>
                <a:gd name="T7" fmla="*/ 8 h 54"/>
                <a:gd name="T8" fmla="*/ 69 w 104"/>
                <a:gd name="T9" fmla="*/ 9 h 54"/>
                <a:gd name="T10" fmla="*/ 71 w 104"/>
                <a:gd name="T11" fmla="*/ 7 h 54"/>
                <a:gd name="T12" fmla="*/ 75 w 104"/>
                <a:gd name="T13" fmla="*/ 6 h 54"/>
                <a:gd name="T14" fmla="*/ 82 w 104"/>
                <a:gd name="T15" fmla="*/ 4 h 54"/>
                <a:gd name="T16" fmla="*/ 85 w 104"/>
                <a:gd name="T17" fmla="*/ 8 h 54"/>
                <a:gd name="T18" fmla="*/ 87 w 104"/>
                <a:gd name="T19" fmla="*/ 8 h 54"/>
                <a:gd name="T20" fmla="*/ 91 w 104"/>
                <a:gd name="T21" fmla="*/ 12 h 54"/>
                <a:gd name="T22" fmla="*/ 94 w 104"/>
                <a:gd name="T23" fmla="*/ 15 h 54"/>
                <a:gd name="T24" fmla="*/ 92 w 104"/>
                <a:gd name="T25" fmla="*/ 22 h 54"/>
                <a:gd name="T26" fmla="*/ 92 w 104"/>
                <a:gd name="T27" fmla="*/ 25 h 54"/>
                <a:gd name="T28" fmla="*/ 92 w 104"/>
                <a:gd name="T29" fmla="*/ 35 h 54"/>
                <a:gd name="T30" fmla="*/ 95 w 104"/>
                <a:gd name="T31" fmla="*/ 39 h 54"/>
                <a:gd name="T32" fmla="*/ 95 w 104"/>
                <a:gd name="T33" fmla="*/ 40 h 54"/>
                <a:gd name="T34" fmla="*/ 99 w 104"/>
                <a:gd name="T35" fmla="*/ 39 h 54"/>
                <a:gd name="T36" fmla="*/ 100 w 104"/>
                <a:gd name="T37" fmla="*/ 38 h 54"/>
                <a:gd name="T38" fmla="*/ 99 w 104"/>
                <a:gd name="T39" fmla="*/ 39 h 54"/>
                <a:gd name="T40" fmla="*/ 90 w 104"/>
                <a:gd name="T41" fmla="*/ 41 h 54"/>
                <a:gd name="T42" fmla="*/ 82 w 104"/>
                <a:gd name="T43" fmla="*/ 46 h 54"/>
                <a:gd name="T44" fmla="*/ 61 w 104"/>
                <a:gd name="T45" fmla="*/ 48 h 54"/>
                <a:gd name="T46" fmla="*/ 46 w 104"/>
                <a:gd name="T47" fmla="*/ 49 h 54"/>
                <a:gd name="T48" fmla="*/ 37 w 104"/>
                <a:gd name="T49" fmla="*/ 51 h 54"/>
                <a:gd name="T50" fmla="*/ 24 w 104"/>
                <a:gd name="T51" fmla="*/ 52 h 54"/>
                <a:gd name="T52" fmla="*/ 17 w 104"/>
                <a:gd name="T53" fmla="*/ 52 h 54"/>
                <a:gd name="T54" fmla="*/ 4 w 104"/>
                <a:gd name="T55" fmla="*/ 53 h 54"/>
                <a:gd name="T56" fmla="*/ 5 w 104"/>
                <a:gd name="T57" fmla="*/ 49 h 54"/>
                <a:gd name="T58" fmla="*/ 13 w 104"/>
                <a:gd name="T59" fmla="*/ 40 h 54"/>
                <a:gd name="T60" fmla="*/ 8 w 104"/>
                <a:gd name="T61" fmla="*/ 38 h 54"/>
                <a:gd name="T62" fmla="*/ 4 w 104"/>
                <a:gd name="T63" fmla="*/ 35 h 54"/>
                <a:gd name="T64" fmla="*/ 9 w 104"/>
                <a:gd name="T65" fmla="*/ 22 h 54"/>
                <a:gd name="T66" fmla="*/ 25 w 104"/>
                <a:gd name="T67" fmla="*/ 25 h 54"/>
                <a:gd name="T68" fmla="*/ 38 w 104"/>
                <a:gd name="T69" fmla="*/ 8 h 54"/>
                <a:gd name="T70" fmla="*/ 40 w 104"/>
                <a:gd name="T71" fmla="*/ 1 h 54"/>
                <a:gd name="T72" fmla="*/ 44 w 104"/>
                <a:gd name="T73" fmla="*/ 1 h 54"/>
                <a:gd name="T74" fmla="*/ 102 w 104"/>
                <a:gd name="T75" fmla="*/ 37 h 54"/>
                <a:gd name="T76" fmla="*/ 102 w 104"/>
                <a:gd name="T77" fmla="*/ 37 h 54"/>
                <a:gd name="T78" fmla="*/ 102 w 104"/>
                <a:gd name="T79" fmla="*/ 37 h 54"/>
                <a:gd name="T80" fmla="*/ 102 w 104"/>
                <a:gd name="T81" fmla="*/ 38 h 54"/>
                <a:gd name="T82" fmla="*/ 102 w 104"/>
                <a:gd name="T83" fmla="*/ 37 h 54"/>
                <a:gd name="T84" fmla="*/ 102 w 104"/>
                <a:gd name="T85" fmla="*/ 37 h 54"/>
                <a:gd name="T86" fmla="*/ 102 w 104"/>
                <a:gd name="T87" fmla="*/ 38 h 54"/>
                <a:gd name="T88" fmla="*/ 102 w 104"/>
                <a:gd name="T89" fmla="*/ 38 h 54"/>
                <a:gd name="T90" fmla="*/ 104 w 104"/>
                <a:gd name="T91" fmla="*/ 42 h 54"/>
                <a:gd name="T92" fmla="*/ 104 w 104"/>
                <a:gd name="T93" fmla="*/ 42 h 54"/>
                <a:gd name="T94" fmla="*/ 102 w 104"/>
                <a:gd name="T95" fmla="*/ 3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54">
                  <a:moveTo>
                    <a:pt x="44" y="1"/>
                  </a:moveTo>
                  <a:cubicBezTo>
                    <a:pt x="48" y="4"/>
                    <a:pt x="48" y="4"/>
                    <a:pt x="48" y="4"/>
                  </a:cubicBezTo>
                  <a:cubicBezTo>
                    <a:pt x="51" y="5"/>
                    <a:pt x="51" y="5"/>
                    <a:pt x="51" y="5"/>
                  </a:cubicBezTo>
                  <a:cubicBezTo>
                    <a:pt x="57" y="8"/>
                    <a:pt x="57" y="8"/>
                    <a:pt x="57" y="8"/>
                  </a:cubicBezTo>
                  <a:cubicBezTo>
                    <a:pt x="69" y="9"/>
                    <a:pt x="69" y="9"/>
                    <a:pt x="69" y="9"/>
                  </a:cubicBezTo>
                  <a:cubicBezTo>
                    <a:pt x="71" y="7"/>
                    <a:pt x="71" y="7"/>
                    <a:pt x="71" y="7"/>
                  </a:cubicBezTo>
                  <a:cubicBezTo>
                    <a:pt x="75" y="6"/>
                    <a:pt x="75" y="6"/>
                    <a:pt x="75" y="6"/>
                  </a:cubicBezTo>
                  <a:cubicBezTo>
                    <a:pt x="82" y="4"/>
                    <a:pt x="82" y="4"/>
                    <a:pt x="82" y="4"/>
                  </a:cubicBezTo>
                  <a:cubicBezTo>
                    <a:pt x="85" y="8"/>
                    <a:pt x="85" y="8"/>
                    <a:pt x="85" y="8"/>
                  </a:cubicBezTo>
                  <a:cubicBezTo>
                    <a:pt x="87" y="8"/>
                    <a:pt x="87" y="8"/>
                    <a:pt x="87" y="8"/>
                  </a:cubicBezTo>
                  <a:cubicBezTo>
                    <a:pt x="87" y="8"/>
                    <a:pt x="89" y="10"/>
                    <a:pt x="91" y="12"/>
                  </a:cubicBezTo>
                  <a:cubicBezTo>
                    <a:pt x="92" y="14"/>
                    <a:pt x="94" y="15"/>
                    <a:pt x="94" y="15"/>
                  </a:cubicBezTo>
                  <a:cubicBezTo>
                    <a:pt x="92" y="22"/>
                    <a:pt x="92" y="22"/>
                    <a:pt x="92" y="22"/>
                  </a:cubicBezTo>
                  <a:cubicBezTo>
                    <a:pt x="92" y="25"/>
                    <a:pt x="92" y="25"/>
                    <a:pt x="92" y="25"/>
                  </a:cubicBezTo>
                  <a:cubicBezTo>
                    <a:pt x="92" y="35"/>
                    <a:pt x="92" y="35"/>
                    <a:pt x="92" y="35"/>
                  </a:cubicBezTo>
                  <a:cubicBezTo>
                    <a:pt x="95" y="39"/>
                    <a:pt x="95" y="39"/>
                    <a:pt x="95" y="39"/>
                  </a:cubicBezTo>
                  <a:cubicBezTo>
                    <a:pt x="95" y="40"/>
                    <a:pt x="95" y="40"/>
                    <a:pt x="95" y="40"/>
                  </a:cubicBezTo>
                  <a:cubicBezTo>
                    <a:pt x="99" y="39"/>
                    <a:pt x="99" y="39"/>
                    <a:pt x="99" y="39"/>
                  </a:cubicBezTo>
                  <a:cubicBezTo>
                    <a:pt x="99" y="39"/>
                    <a:pt x="100" y="39"/>
                    <a:pt x="100" y="38"/>
                  </a:cubicBezTo>
                  <a:cubicBezTo>
                    <a:pt x="100" y="39"/>
                    <a:pt x="99" y="39"/>
                    <a:pt x="99" y="39"/>
                  </a:cubicBezTo>
                  <a:cubicBezTo>
                    <a:pt x="90" y="41"/>
                    <a:pt x="90" y="41"/>
                    <a:pt x="90" y="41"/>
                  </a:cubicBezTo>
                  <a:cubicBezTo>
                    <a:pt x="82" y="46"/>
                    <a:pt x="82" y="46"/>
                    <a:pt x="82" y="46"/>
                  </a:cubicBezTo>
                  <a:cubicBezTo>
                    <a:pt x="82" y="46"/>
                    <a:pt x="63" y="48"/>
                    <a:pt x="61" y="48"/>
                  </a:cubicBezTo>
                  <a:cubicBezTo>
                    <a:pt x="60" y="48"/>
                    <a:pt x="48" y="49"/>
                    <a:pt x="46" y="49"/>
                  </a:cubicBezTo>
                  <a:cubicBezTo>
                    <a:pt x="45" y="50"/>
                    <a:pt x="39" y="51"/>
                    <a:pt x="37" y="51"/>
                  </a:cubicBezTo>
                  <a:cubicBezTo>
                    <a:pt x="35" y="51"/>
                    <a:pt x="26" y="52"/>
                    <a:pt x="24" y="52"/>
                  </a:cubicBezTo>
                  <a:cubicBezTo>
                    <a:pt x="22" y="52"/>
                    <a:pt x="17" y="52"/>
                    <a:pt x="17" y="52"/>
                  </a:cubicBezTo>
                  <a:cubicBezTo>
                    <a:pt x="17" y="52"/>
                    <a:pt x="7" y="53"/>
                    <a:pt x="4" y="53"/>
                  </a:cubicBezTo>
                  <a:cubicBezTo>
                    <a:pt x="1" y="54"/>
                    <a:pt x="5" y="49"/>
                    <a:pt x="5" y="49"/>
                  </a:cubicBezTo>
                  <a:cubicBezTo>
                    <a:pt x="5" y="49"/>
                    <a:pt x="17" y="39"/>
                    <a:pt x="13" y="40"/>
                  </a:cubicBezTo>
                  <a:cubicBezTo>
                    <a:pt x="8" y="38"/>
                    <a:pt x="8" y="38"/>
                    <a:pt x="8" y="38"/>
                  </a:cubicBezTo>
                  <a:cubicBezTo>
                    <a:pt x="4" y="35"/>
                    <a:pt x="4" y="35"/>
                    <a:pt x="4" y="35"/>
                  </a:cubicBezTo>
                  <a:cubicBezTo>
                    <a:pt x="0" y="26"/>
                    <a:pt x="5" y="22"/>
                    <a:pt x="9" y="22"/>
                  </a:cubicBezTo>
                  <a:cubicBezTo>
                    <a:pt x="12" y="22"/>
                    <a:pt x="20" y="25"/>
                    <a:pt x="25" y="25"/>
                  </a:cubicBezTo>
                  <a:cubicBezTo>
                    <a:pt x="43" y="25"/>
                    <a:pt x="39" y="19"/>
                    <a:pt x="38" y="8"/>
                  </a:cubicBezTo>
                  <a:cubicBezTo>
                    <a:pt x="38" y="5"/>
                    <a:pt x="39" y="2"/>
                    <a:pt x="40" y="1"/>
                  </a:cubicBezTo>
                  <a:cubicBezTo>
                    <a:pt x="41" y="0"/>
                    <a:pt x="43" y="2"/>
                    <a:pt x="44" y="1"/>
                  </a:cubicBezTo>
                  <a:close/>
                  <a:moveTo>
                    <a:pt x="102" y="37"/>
                  </a:moveTo>
                  <a:cubicBezTo>
                    <a:pt x="102" y="37"/>
                    <a:pt x="102" y="37"/>
                    <a:pt x="102" y="37"/>
                  </a:cubicBezTo>
                  <a:cubicBezTo>
                    <a:pt x="102" y="37"/>
                    <a:pt x="102" y="37"/>
                    <a:pt x="102" y="37"/>
                  </a:cubicBezTo>
                  <a:cubicBezTo>
                    <a:pt x="102" y="38"/>
                    <a:pt x="102" y="38"/>
                    <a:pt x="102" y="38"/>
                  </a:cubicBezTo>
                  <a:cubicBezTo>
                    <a:pt x="102" y="37"/>
                    <a:pt x="102" y="37"/>
                    <a:pt x="102" y="37"/>
                  </a:cubicBezTo>
                  <a:cubicBezTo>
                    <a:pt x="102" y="37"/>
                    <a:pt x="102" y="37"/>
                    <a:pt x="102" y="37"/>
                  </a:cubicBezTo>
                  <a:close/>
                  <a:moveTo>
                    <a:pt x="102" y="38"/>
                  </a:moveTo>
                  <a:cubicBezTo>
                    <a:pt x="102" y="38"/>
                    <a:pt x="102" y="38"/>
                    <a:pt x="102" y="38"/>
                  </a:cubicBezTo>
                  <a:cubicBezTo>
                    <a:pt x="103" y="39"/>
                    <a:pt x="104" y="41"/>
                    <a:pt x="104" y="42"/>
                  </a:cubicBezTo>
                  <a:cubicBezTo>
                    <a:pt x="104" y="42"/>
                    <a:pt x="104" y="42"/>
                    <a:pt x="104" y="42"/>
                  </a:cubicBezTo>
                  <a:cubicBezTo>
                    <a:pt x="104" y="41"/>
                    <a:pt x="103" y="39"/>
                    <a:pt x="102" y="38"/>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60" name="Freeform 23">
              <a:extLst>
                <a:ext uri="{FF2B5EF4-FFF2-40B4-BE49-F238E27FC236}">
                  <a16:creationId xmlns:a16="http://schemas.microsoft.com/office/drawing/2014/main" id="{DCCCC4C5-1E53-8912-A97D-1AEA6E46A5AD}"/>
                </a:ext>
              </a:extLst>
            </p:cNvPr>
            <p:cNvSpPr>
              <a:spLocks/>
            </p:cNvSpPr>
            <p:nvPr/>
          </p:nvSpPr>
          <p:spPr bwMode="auto">
            <a:xfrm>
              <a:off x="5951686" y="3592015"/>
              <a:ext cx="171511" cy="172598"/>
            </a:xfrm>
            <a:custGeom>
              <a:avLst/>
              <a:gdLst>
                <a:gd name="T0" fmla="*/ 70 w 75"/>
                <a:gd name="T1" fmla="*/ 49 h 78"/>
                <a:gd name="T2" fmla="*/ 52 w 75"/>
                <a:gd name="T3" fmla="*/ 56 h 78"/>
                <a:gd name="T4" fmla="*/ 40 w 75"/>
                <a:gd name="T5" fmla="*/ 65 h 78"/>
                <a:gd name="T6" fmla="*/ 38 w 75"/>
                <a:gd name="T7" fmla="*/ 77 h 78"/>
                <a:gd name="T8" fmla="*/ 32 w 75"/>
                <a:gd name="T9" fmla="*/ 76 h 78"/>
                <a:gd name="T10" fmla="*/ 31 w 75"/>
                <a:gd name="T11" fmla="*/ 70 h 78"/>
                <a:gd name="T12" fmla="*/ 30 w 75"/>
                <a:gd name="T13" fmla="*/ 66 h 78"/>
                <a:gd name="T14" fmla="*/ 26 w 75"/>
                <a:gd name="T15" fmla="*/ 60 h 78"/>
                <a:gd name="T16" fmla="*/ 21 w 75"/>
                <a:gd name="T17" fmla="*/ 57 h 78"/>
                <a:gd name="T18" fmla="*/ 19 w 75"/>
                <a:gd name="T19" fmla="*/ 57 h 78"/>
                <a:gd name="T20" fmla="*/ 15 w 75"/>
                <a:gd name="T21" fmla="*/ 55 h 78"/>
                <a:gd name="T22" fmla="*/ 13 w 75"/>
                <a:gd name="T23" fmla="*/ 49 h 78"/>
                <a:gd name="T24" fmla="*/ 9 w 75"/>
                <a:gd name="T25" fmla="*/ 46 h 78"/>
                <a:gd name="T26" fmla="*/ 6 w 75"/>
                <a:gd name="T27" fmla="*/ 44 h 78"/>
                <a:gd name="T28" fmla="*/ 1 w 75"/>
                <a:gd name="T29" fmla="*/ 34 h 78"/>
                <a:gd name="T30" fmla="*/ 10 w 75"/>
                <a:gd name="T31" fmla="*/ 29 h 78"/>
                <a:gd name="T32" fmla="*/ 16 w 75"/>
                <a:gd name="T33" fmla="*/ 27 h 78"/>
                <a:gd name="T34" fmla="*/ 20 w 75"/>
                <a:gd name="T35" fmla="*/ 24 h 78"/>
                <a:gd name="T36" fmla="*/ 25 w 75"/>
                <a:gd name="T37" fmla="*/ 15 h 78"/>
                <a:gd name="T38" fmla="*/ 24 w 75"/>
                <a:gd name="T39" fmla="*/ 8 h 78"/>
                <a:gd name="T40" fmla="*/ 25 w 75"/>
                <a:gd name="T41" fmla="*/ 4 h 78"/>
                <a:gd name="T42" fmla="*/ 32 w 75"/>
                <a:gd name="T43" fmla="*/ 2 h 78"/>
                <a:gd name="T44" fmla="*/ 39 w 75"/>
                <a:gd name="T45" fmla="*/ 7 h 78"/>
                <a:gd name="T46" fmla="*/ 47 w 75"/>
                <a:gd name="T47" fmla="*/ 11 h 78"/>
                <a:gd name="T48" fmla="*/ 50 w 75"/>
                <a:gd name="T49" fmla="*/ 17 h 78"/>
                <a:gd name="T50" fmla="*/ 59 w 75"/>
                <a:gd name="T51" fmla="*/ 23 h 78"/>
                <a:gd name="T52" fmla="*/ 67 w 75"/>
                <a:gd name="T53" fmla="*/ 26 h 78"/>
                <a:gd name="T54" fmla="*/ 75 w 75"/>
                <a:gd name="T55" fmla="*/ 26 h 78"/>
                <a:gd name="T56" fmla="*/ 73 w 75"/>
                <a:gd name="T57" fmla="*/ 31 h 78"/>
                <a:gd name="T58" fmla="*/ 70 w 75"/>
                <a:gd name="T59" fmla="*/ 37 h 78"/>
                <a:gd name="T60" fmla="*/ 70 w 75"/>
                <a:gd name="T61" fmla="*/ 43 h 78"/>
                <a:gd name="T62" fmla="*/ 70 w 75"/>
                <a:gd name="T63" fmla="*/ 4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 h="78">
                  <a:moveTo>
                    <a:pt x="71" y="48"/>
                  </a:moveTo>
                  <a:cubicBezTo>
                    <a:pt x="70" y="49"/>
                    <a:pt x="70" y="49"/>
                    <a:pt x="70" y="49"/>
                  </a:cubicBezTo>
                  <a:cubicBezTo>
                    <a:pt x="66" y="51"/>
                    <a:pt x="61" y="49"/>
                    <a:pt x="60" y="56"/>
                  </a:cubicBezTo>
                  <a:cubicBezTo>
                    <a:pt x="60" y="68"/>
                    <a:pt x="56" y="56"/>
                    <a:pt x="52" y="56"/>
                  </a:cubicBezTo>
                  <a:cubicBezTo>
                    <a:pt x="49" y="56"/>
                    <a:pt x="49" y="58"/>
                    <a:pt x="47" y="60"/>
                  </a:cubicBezTo>
                  <a:cubicBezTo>
                    <a:pt x="44" y="62"/>
                    <a:pt x="41" y="63"/>
                    <a:pt x="40" y="65"/>
                  </a:cubicBezTo>
                  <a:cubicBezTo>
                    <a:pt x="40" y="67"/>
                    <a:pt x="39" y="69"/>
                    <a:pt x="39" y="71"/>
                  </a:cubicBezTo>
                  <a:cubicBezTo>
                    <a:pt x="40" y="74"/>
                    <a:pt x="40" y="77"/>
                    <a:pt x="38" y="77"/>
                  </a:cubicBezTo>
                  <a:cubicBezTo>
                    <a:pt x="37" y="77"/>
                    <a:pt x="34" y="78"/>
                    <a:pt x="32" y="77"/>
                  </a:cubicBezTo>
                  <a:cubicBezTo>
                    <a:pt x="32" y="76"/>
                    <a:pt x="32" y="76"/>
                    <a:pt x="32" y="76"/>
                  </a:cubicBezTo>
                  <a:cubicBezTo>
                    <a:pt x="33" y="73"/>
                    <a:pt x="33" y="73"/>
                    <a:pt x="33" y="73"/>
                  </a:cubicBezTo>
                  <a:cubicBezTo>
                    <a:pt x="31" y="70"/>
                    <a:pt x="31" y="70"/>
                    <a:pt x="31" y="70"/>
                  </a:cubicBezTo>
                  <a:cubicBezTo>
                    <a:pt x="31" y="70"/>
                    <a:pt x="31" y="70"/>
                    <a:pt x="31" y="69"/>
                  </a:cubicBezTo>
                  <a:cubicBezTo>
                    <a:pt x="30" y="68"/>
                    <a:pt x="30" y="66"/>
                    <a:pt x="30" y="66"/>
                  </a:cubicBezTo>
                  <a:cubicBezTo>
                    <a:pt x="29" y="63"/>
                    <a:pt x="29" y="63"/>
                    <a:pt x="29" y="63"/>
                  </a:cubicBezTo>
                  <a:cubicBezTo>
                    <a:pt x="29" y="63"/>
                    <a:pt x="27" y="61"/>
                    <a:pt x="26" y="60"/>
                  </a:cubicBezTo>
                  <a:cubicBezTo>
                    <a:pt x="26" y="60"/>
                    <a:pt x="26" y="59"/>
                    <a:pt x="24" y="58"/>
                  </a:cubicBezTo>
                  <a:cubicBezTo>
                    <a:pt x="23" y="58"/>
                    <a:pt x="21" y="57"/>
                    <a:pt x="21" y="57"/>
                  </a:cubicBezTo>
                  <a:cubicBezTo>
                    <a:pt x="20" y="57"/>
                    <a:pt x="20" y="57"/>
                    <a:pt x="20" y="57"/>
                  </a:cubicBezTo>
                  <a:cubicBezTo>
                    <a:pt x="20" y="57"/>
                    <a:pt x="19" y="57"/>
                    <a:pt x="19" y="57"/>
                  </a:cubicBezTo>
                  <a:cubicBezTo>
                    <a:pt x="17" y="55"/>
                    <a:pt x="17" y="55"/>
                    <a:pt x="17" y="55"/>
                  </a:cubicBezTo>
                  <a:cubicBezTo>
                    <a:pt x="15" y="55"/>
                    <a:pt x="15" y="55"/>
                    <a:pt x="15" y="55"/>
                  </a:cubicBezTo>
                  <a:cubicBezTo>
                    <a:pt x="14" y="52"/>
                    <a:pt x="14" y="52"/>
                    <a:pt x="14" y="52"/>
                  </a:cubicBezTo>
                  <a:cubicBezTo>
                    <a:pt x="13" y="49"/>
                    <a:pt x="13" y="49"/>
                    <a:pt x="13" y="49"/>
                  </a:cubicBezTo>
                  <a:cubicBezTo>
                    <a:pt x="11" y="47"/>
                    <a:pt x="11" y="47"/>
                    <a:pt x="11" y="47"/>
                  </a:cubicBezTo>
                  <a:cubicBezTo>
                    <a:pt x="9" y="46"/>
                    <a:pt x="9" y="46"/>
                    <a:pt x="9" y="46"/>
                  </a:cubicBezTo>
                  <a:cubicBezTo>
                    <a:pt x="8" y="45"/>
                    <a:pt x="8" y="45"/>
                    <a:pt x="8" y="45"/>
                  </a:cubicBezTo>
                  <a:cubicBezTo>
                    <a:pt x="6" y="44"/>
                    <a:pt x="6" y="44"/>
                    <a:pt x="6" y="44"/>
                  </a:cubicBezTo>
                  <a:cubicBezTo>
                    <a:pt x="5" y="42"/>
                    <a:pt x="7" y="40"/>
                    <a:pt x="6" y="38"/>
                  </a:cubicBezTo>
                  <a:cubicBezTo>
                    <a:pt x="4" y="36"/>
                    <a:pt x="0" y="34"/>
                    <a:pt x="1" y="34"/>
                  </a:cubicBezTo>
                  <a:cubicBezTo>
                    <a:pt x="2" y="32"/>
                    <a:pt x="6" y="33"/>
                    <a:pt x="8" y="32"/>
                  </a:cubicBezTo>
                  <a:cubicBezTo>
                    <a:pt x="9" y="32"/>
                    <a:pt x="9" y="30"/>
                    <a:pt x="10" y="29"/>
                  </a:cubicBezTo>
                  <a:cubicBezTo>
                    <a:pt x="11" y="29"/>
                    <a:pt x="13" y="30"/>
                    <a:pt x="13" y="28"/>
                  </a:cubicBezTo>
                  <a:cubicBezTo>
                    <a:pt x="13" y="26"/>
                    <a:pt x="15" y="26"/>
                    <a:pt x="16" y="27"/>
                  </a:cubicBezTo>
                  <a:cubicBezTo>
                    <a:pt x="16" y="27"/>
                    <a:pt x="17" y="27"/>
                    <a:pt x="19" y="25"/>
                  </a:cubicBezTo>
                  <a:cubicBezTo>
                    <a:pt x="22" y="24"/>
                    <a:pt x="20" y="24"/>
                    <a:pt x="20" y="24"/>
                  </a:cubicBezTo>
                  <a:cubicBezTo>
                    <a:pt x="19" y="21"/>
                    <a:pt x="19" y="21"/>
                    <a:pt x="19" y="21"/>
                  </a:cubicBezTo>
                  <a:cubicBezTo>
                    <a:pt x="25" y="15"/>
                    <a:pt x="25" y="15"/>
                    <a:pt x="25" y="15"/>
                  </a:cubicBezTo>
                  <a:cubicBezTo>
                    <a:pt x="26" y="10"/>
                    <a:pt x="26" y="10"/>
                    <a:pt x="26" y="10"/>
                  </a:cubicBezTo>
                  <a:cubicBezTo>
                    <a:pt x="26" y="10"/>
                    <a:pt x="25" y="9"/>
                    <a:pt x="24" y="8"/>
                  </a:cubicBezTo>
                  <a:cubicBezTo>
                    <a:pt x="22" y="6"/>
                    <a:pt x="23" y="6"/>
                    <a:pt x="23" y="5"/>
                  </a:cubicBezTo>
                  <a:cubicBezTo>
                    <a:pt x="24" y="4"/>
                    <a:pt x="25" y="4"/>
                    <a:pt x="25" y="4"/>
                  </a:cubicBezTo>
                  <a:cubicBezTo>
                    <a:pt x="26" y="3"/>
                    <a:pt x="28" y="3"/>
                    <a:pt x="30" y="1"/>
                  </a:cubicBezTo>
                  <a:cubicBezTo>
                    <a:pt x="32" y="0"/>
                    <a:pt x="32" y="2"/>
                    <a:pt x="32" y="2"/>
                  </a:cubicBezTo>
                  <a:cubicBezTo>
                    <a:pt x="32" y="2"/>
                    <a:pt x="33" y="5"/>
                    <a:pt x="36" y="6"/>
                  </a:cubicBezTo>
                  <a:cubicBezTo>
                    <a:pt x="38" y="7"/>
                    <a:pt x="39" y="7"/>
                    <a:pt x="39" y="7"/>
                  </a:cubicBezTo>
                  <a:cubicBezTo>
                    <a:pt x="42" y="7"/>
                    <a:pt x="42" y="7"/>
                    <a:pt x="42" y="7"/>
                  </a:cubicBezTo>
                  <a:cubicBezTo>
                    <a:pt x="47" y="11"/>
                    <a:pt x="47" y="11"/>
                    <a:pt x="47" y="11"/>
                  </a:cubicBezTo>
                  <a:cubicBezTo>
                    <a:pt x="47" y="11"/>
                    <a:pt x="47" y="11"/>
                    <a:pt x="48" y="12"/>
                  </a:cubicBezTo>
                  <a:cubicBezTo>
                    <a:pt x="49" y="13"/>
                    <a:pt x="50" y="17"/>
                    <a:pt x="50" y="17"/>
                  </a:cubicBezTo>
                  <a:cubicBezTo>
                    <a:pt x="58" y="19"/>
                    <a:pt x="58" y="19"/>
                    <a:pt x="58" y="19"/>
                  </a:cubicBezTo>
                  <a:cubicBezTo>
                    <a:pt x="59" y="23"/>
                    <a:pt x="59" y="23"/>
                    <a:pt x="59" y="23"/>
                  </a:cubicBezTo>
                  <a:cubicBezTo>
                    <a:pt x="59" y="23"/>
                    <a:pt x="63" y="23"/>
                    <a:pt x="65" y="24"/>
                  </a:cubicBezTo>
                  <a:cubicBezTo>
                    <a:pt x="67" y="24"/>
                    <a:pt x="67" y="26"/>
                    <a:pt x="67" y="26"/>
                  </a:cubicBezTo>
                  <a:cubicBezTo>
                    <a:pt x="70" y="25"/>
                    <a:pt x="70" y="25"/>
                    <a:pt x="70" y="25"/>
                  </a:cubicBezTo>
                  <a:cubicBezTo>
                    <a:pt x="75" y="26"/>
                    <a:pt x="75" y="26"/>
                    <a:pt x="75" y="26"/>
                  </a:cubicBezTo>
                  <a:cubicBezTo>
                    <a:pt x="75" y="26"/>
                    <a:pt x="75" y="27"/>
                    <a:pt x="74" y="28"/>
                  </a:cubicBezTo>
                  <a:cubicBezTo>
                    <a:pt x="73" y="28"/>
                    <a:pt x="73" y="30"/>
                    <a:pt x="73" y="31"/>
                  </a:cubicBezTo>
                  <a:cubicBezTo>
                    <a:pt x="73" y="33"/>
                    <a:pt x="73" y="34"/>
                    <a:pt x="73" y="35"/>
                  </a:cubicBezTo>
                  <a:cubicBezTo>
                    <a:pt x="72" y="37"/>
                    <a:pt x="71" y="36"/>
                    <a:pt x="70" y="37"/>
                  </a:cubicBezTo>
                  <a:cubicBezTo>
                    <a:pt x="69" y="37"/>
                    <a:pt x="70" y="39"/>
                    <a:pt x="71" y="41"/>
                  </a:cubicBezTo>
                  <a:cubicBezTo>
                    <a:pt x="71" y="42"/>
                    <a:pt x="71" y="42"/>
                    <a:pt x="70" y="43"/>
                  </a:cubicBezTo>
                  <a:cubicBezTo>
                    <a:pt x="68" y="45"/>
                    <a:pt x="67" y="45"/>
                    <a:pt x="67" y="45"/>
                  </a:cubicBezTo>
                  <a:cubicBezTo>
                    <a:pt x="70" y="48"/>
                    <a:pt x="70" y="48"/>
                    <a:pt x="70" y="48"/>
                  </a:cubicBezTo>
                  <a:cubicBezTo>
                    <a:pt x="70" y="48"/>
                    <a:pt x="70" y="48"/>
                    <a:pt x="71" y="48"/>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61" name="Freeform 5">
              <a:extLst>
                <a:ext uri="{FF2B5EF4-FFF2-40B4-BE49-F238E27FC236}">
                  <a16:creationId xmlns:a16="http://schemas.microsoft.com/office/drawing/2014/main" id="{06BF6FD4-1444-94D8-3912-ACCAC66F55D8}"/>
                </a:ext>
              </a:extLst>
            </p:cNvPr>
            <p:cNvSpPr>
              <a:spLocks/>
            </p:cNvSpPr>
            <p:nvPr/>
          </p:nvSpPr>
          <p:spPr bwMode="auto">
            <a:xfrm>
              <a:off x="5900013" y="3680445"/>
              <a:ext cx="193500" cy="353719"/>
            </a:xfrm>
            <a:custGeom>
              <a:avLst/>
              <a:gdLst>
                <a:gd name="T0" fmla="*/ 57 w 85"/>
                <a:gd name="T1" fmla="*/ 158 h 160"/>
                <a:gd name="T2" fmla="*/ 58 w 85"/>
                <a:gd name="T3" fmla="*/ 151 h 160"/>
                <a:gd name="T4" fmla="*/ 63 w 85"/>
                <a:gd name="T5" fmla="*/ 149 h 160"/>
                <a:gd name="T6" fmla="*/ 58 w 85"/>
                <a:gd name="T7" fmla="*/ 142 h 160"/>
                <a:gd name="T8" fmla="*/ 61 w 85"/>
                <a:gd name="T9" fmla="*/ 137 h 160"/>
                <a:gd name="T10" fmla="*/ 75 w 85"/>
                <a:gd name="T11" fmla="*/ 124 h 160"/>
                <a:gd name="T12" fmla="*/ 84 w 85"/>
                <a:gd name="T13" fmla="*/ 96 h 160"/>
                <a:gd name="T14" fmla="*/ 79 w 85"/>
                <a:gd name="T15" fmla="*/ 91 h 160"/>
                <a:gd name="T16" fmla="*/ 73 w 85"/>
                <a:gd name="T17" fmla="*/ 88 h 160"/>
                <a:gd name="T18" fmla="*/ 68 w 85"/>
                <a:gd name="T19" fmla="*/ 90 h 160"/>
                <a:gd name="T20" fmla="*/ 68 w 85"/>
                <a:gd name="T21" fmla="*/ 90 h 160"/>
                <a:gd name="T22" fmla="*/ 68 w 85"/>
                <a:gd name="T23" fmla="*/ 90 h 160"/>
                <a:gd name="T24" fmla="*/ 65 w 85"/>
                <a:gd name="T25" fmla="*/ 81 h 160"/>
                <a:gd name="T26" fmla="*/ 59 w 85"/>
                <a:gd name="T27" fmla="*/ 76 h 160"/>
                <a:gd name="T28" fmla="*/ 55 w 85"/>
                <a:gd name="T29" fmla="*/ 68 h 160"/>
                <a:gd name="T30" fmla="*/ 52 w 85"/>
                <a:gd name="T31" fmla="*/ 59 h 160"/>
                <a:gd name="T32" fmla="*/ 56 w 85"/>
                <a:gd name="T33" fmla="*/ 53 h 160"/>
                <a:gd name="T34" fmla="*/ 54 w 85"/>
                <a:gd name="T35" fmla="*/ 43 h 160"/>
                <a:gd name="T36" fmla="*/ 55 w 85"/>
                <a:gd name="T37" fmla="*/ 36 h 160"/>
                <a:gd name="T38" fmla="*/ 53 w 85"/>
                <a:gd name="T39" fmla="*/ 26 h 160"/>
                <a:gd name="T40" fmla="*/ 44 w 85"/>
                <a:gd name="T41" fmla="*/ 17 h 160"/>
                <a:gd name="T42" fmla="*/ 37 w 85"/>
                <a:gd name="T43" fmla="*/ 12 h 160"/>
                <a:gd name="T44" fmla="*/ 31 w 85"/>
                <a:gd name="T45" fmla="*/ 5 h 160"/>
                <a:gd name="T46" fmla="*/ 24 w 85"/>
                <a:gd name="T47" fmla="*/ 7 h 160"/>
                <a:gd name="T48" fmla="*/ 19 w 85"/>
                <a:gd name="T49" fmla="*/ 9 h 160"/>
                <a:gd name="T50" fmla="*/ 17 w 85"/>
                <a:gd name="T51" fmla="*/ 3 h 160"/>
                <a:gd name="T52" fmla="*/ 14 w 85"/>
                <a:gd name="T53" fmla="*/ 0 h 160"/>
                <a:gd name="T54" fmla="*/ 9 w 85"/>
                <a:gd name="T55" fmla="*/ 9 h 160"/>
                <a:gd name="T56" fmla="*/ 5 w 85"/>
                <a:gd name="T57" fmla="*/ 15 h 160"/>
                <a:gd name="T58" fmla="*/ 3 w 85"/>
                <a:gd name="T59" fmla="*/ 21 h 160"/>
                <a:gd name="T60" fmla="*/ 1 w 85"/>
                <a:gd name="T61" fmla="*/ 28 h 160"/>
                <a:gd name="T62" fmla="*/ 5 w 85"/>
                <a:gd name="T63" fmla="*/ 33 h 160"/>
                <a:gd name="T64" fmla="*/ 5 w 85"/>
                <a:gd name="T65" fmla="*/ 39 h 160"/>
                <a:gd name="T66" fmla="*/ 6 w 85"/>
                <a:gd name="T67" fmla="*/ 45 h 160"/>
                <a:gd name="T68" fmla="*/ 14 w 85"/>
                <a:gd name="T69" fmla="*/ 45 h 160"/>
                <a:gd name="T70" fmla="*/ 14 w 85"/>
                <a:gd name="T71" fmla="*/ 54 h 160"/>
                <a:gd name="T72" fmla="*/ 13 w 85"/>
                <a:gd name="T73" fmla="*/ 59 h 160"/>
                <a:gd name="T74" fmla="*/ 14 w 85"/>
                <a:gd name="T75" fmla="*/ 61 h 160"/>
                <a:gd name="T76" fmla="*/ 11 w 85"/>
                <a:gd name="T77" fmla="*/ 67 h 160"/>
                <a:gd name="T78" fmla="*/ 11 w 85"/>
                <a:gd name="T79" fmla="*/ 71 h 160"/>
                <a:gd name="T80" fmla="*/ 14 w 85"/>
                <a:gd name="T81" fmla="*/ 77 h 160"/>
                <a:gd name="T82" fmla="*/ 14 w 85"/>
                <a:gd name="T83" fmla="*/ 87 h 160"/>
                <a:gd name="T84" fmla="*/ 14 w 85"/>
                <a:gd name="T85" fmla="*/ 93 h 160"/>
                <a:gd name="T86" fmla="*/ 13 w 85"/>
                <a:gd name="T87" fmla="*/ 97 h 160"/>
                <a:gd name="T88" fmla="*/ 11 w 85"/>
                <a:gd name="T89" fmla="*/ 101 h 160"/>
                <a:gd name="T90" fmla="*/ 12 w 85"/>
                <a:gd name="T91" fmla="*/ 111 h 160"/>
                <a:gd name="T92" fmla="*/ 19 w 85"/>
                <a:gd name="T93" fmla="*/ 119 h 160"/>
                <a:gd name="T94" fmla="*/ 18 w 85"/>
                <a:gd name="T95" fmla="*/ 126 h 160"/>
                <a:gd name="T96" fmla="*/ 13 w 85"/>
                <a:gd name="T97" fmla="*/ 120 h 160"/>
                <a:gd name="T98" fmla="*/ 14 w 85"/>
                <a:gd name="T99" fmla="*/ 124 h 160"/>
                <a:gd name="T100" fmla="*/ 19 w 85"/>
                <a:gd name="T101" fmla="*/ 131 h 160"/>
                <a:gd name="T102" fmla="*/ 32 w 85"/>
                <a:gd name="T103" fmla="*/ 138 h 160"/>
                <a:gd name="T104" fmla="*/ 38 w 85"/>
                <a:gd name="T105" fmla="*/ 139 h 160"/>
                <a:gd name="T106" fmla="*/ 44 w 85"/>
                <a:gd name="T107" fmla="*/ 151 h 160"/>
                <a:gd name="T108" fmla="*/ 46 w 85"/>
                <a:gd name="T109"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5" h="160">
                  <a:moveTo>
                    <a:pt x="49" y="158"/>
                  </a:moveTo>
                  <a:cubicBezTo>
                    <a:pt x="52" y="160"/>
                    <a:pt x="52" y="160"/>
                    <a:pt x="52" y="160"/>
                  </a:cubicBezTo>
                  <a:cubicBezTo>
                    <a:pt x="55" y="159"/>
                    <a:pt x="55" y="159"/>
                    <a:pt x="55" y="159"/>
                  </a:cubicBezTo>
                  <a:cubicBezTo>
                    <a:pt x="57" y="158"/>
                    <a:pt x="57" y="158"/>
                    <a:pt x="57" y="158"/>
                  </a:cubicBezTo>
                  <a:cubicBezTo>
                    <a:pt x="57" y="158"/>
                    <a:pt x="59" y="156"/>
                    <a:pt x="59" y="156"/>
                  </a:cubicBezTo>
                  <a:cubicBezTo>
                    <a:pt x="59" y="156"/>
                    <a:pt x="59" y="154"/>
                    <a:pt x="59" y="154"/>
                  </a:cubicBezTo>
                  <a:cubicBezTo>
                    <a:pt x="58" y="153"/>
                    <a:pt x="58" y="153"/>
                    <a:pt x="58" y="153"/>
                  </a:cubicBezTo>
                  <a:cubicBezTo>
                    <a:pt x="58" y="153"/>
                    <a:pt x="57" y="151"/>
                    <a:pt x="58" y="151"/>
                  </a:cubicBezTo>
                  <a:cubicBezTo>
                    <a:pt x="59" y="151"/>
                    <a:pt x="60" y="150"/>
                    <a:pt x="60" y="151"/>
                  </a:cubicBezTo>
                  <a:cubicBezTo>
                    <a:pt x="61" y="151"/>
                    <a:pt x="60" y="151"/>
                    <a:pt x="61" y="151"/>
                  </a:cubicBezTo>
                  <a:cubicBezTo>
                    <a:pt x="62" y="151"/>
                    <a:pt x="63" y="150"/>
                    <a:pt x="63" y="150"/>
                  </a:cubicBezTo>
                  <a:cubicBezTo>
                    <a:pt x="63" y="149"/>
                    <a:pt x="63" y="149"/>
                    <a:pt x="63" y="149"/>
                  </a:cubicBezTo>
                  <a:cubicBezTo>
                    <a:pt x="63" y="149"/>
                    <a:pt x="63" y="149"/>
                    <a:pt x="63" y="149"/>
                  </a:cubicBezTo>
                  <a:cubicBezTo>
                    <a:pt x="62" y="148"/>
                    <a:pt x="59" y="146"/>
                    <a:pt x="58" y="146"/>
                  </a:cubicBezTo>
                  <a:cubicBezTo>
                    <a:pt x="58" y="145"/>
                    <a:pt x="57" y="144"/>
                    <a:pt x="57" y="144"/>
                  </a:cubicBezTo>
                  <a:cubicBezTo>
                    <a:pt x="57" y="143"/>
                    <a:pt x="58" y="142"/>
                    <a:pt x="58" y="142"/>
                  </a:cubicBezTo>
                  <a:cubicBezTo>
                    <a:pt x="57" y="141"/>
                    <a:pt x="57" y="141"/>
                    <a:pt x="57" y="141"/>
                  </a:cubicBezTo>
                  <a:cubicBezTo>
                    <a:pt x="57" y="141"/>
                    <a:pt x="58" y="140"/>
                    <a:pt x="59" y="140"/>
                  </a:cubicBezTo>
                  <a:cubicBezTo>
                    <a:pt x="59" y="140"/>
                    <a:pt x="60" y="140"/>
                    <a:pt x="60" y="140"/>
                  </a:cubicBezTo>
                  <a:cubicBezTo>
                    <a:pt x="61" y="137"/>
                    <a:pt x="61" y="137"/>
                    <a:pt x="61" y="137"/>
                  </a:cubicBezTo>
                  <a:cubicBezTo>
                    <a:pt x="61" y="137"/>
                    <a:pt x="61" y="136"/>
                    <a:pt x="62" y="136"/>
                  </a:cubicBezTo>
                  <a:cubicBezTo>
                    <a:pt x="62" y="136"/>
                    <a:pt x="63" y="136"/>
                    <a:pt x="63" y="136"/>
                  </a:cubicBezTo>
                  <a:cubicBezTo>
                    <a:pt x="70" y="132"/>
                    <a:pt x="70" y="132"/>
                    <a:pt x="70" y="132"/>
                  </a:cubicBezTo>
                  <a:cubicBezTo>
                    <a:pt x="75" y="124"/>
                    <a:pt x="75" y="124"/>
                    <a:pt x="75" y="124"/>
                  </a:cubicBezTo>
                  <a:cubicBezTo>
                    <a:pt x="77" y="115"/>
                    <a:pt x="77" y="115"/>
                    <a:pt x="77" y="115"/>
                  </a:cubicBezTo>
                  <a:cubicBezTo>
                    <a:pt x="80" y="107"/>
                    <a:pt x="80" y="107"/>
                    <a:pt x="80" y="107"/>
                  </a:cubicBezTo>
                  <a:cubicBezTo>
                    <a:pt x="80" y="107"/>
                    <a:pt x="84" y="103"/>
                    <a:pt x="84" y="104"/>
                  </a:cubicBezTo>
                  <a:cubicBezTo>
                    <a:pt x="85" y="105"/>
                    <a:pt x="84" y="96"/>
                    <a:pt x="84" y="96"/>
                  </a:cubicBezTo>
                  <a:cubicBezTo>
                    <a:pt x="81" y="93"/>
                    <a:pt x="81" y="93"/>
                    <a:pt x="81" y="93"/>
                  </a:cubicBezTo>
                  <a:cubicBezTo>
                    <a:pt x="81" y="91"/>
                    <a:pt x="81" y="91"/>
                    <a:pt x="81" y="91"/>
                  </a:cubicBezTo>
                  <a:cubicBezTo>
                    <a:pt x="81" y="91"/>
                    <a:pt x="80" y="91"/>
                    <a:pt x="80" y="91"/>
                  </a:cubicBezTo>
                  <a:cubicBezTo>
                    <a:pt x="80" y="91"/>
                    <a:pt x="80" y="91"/>
                    <a:pt x="79" y="91"/>
                  </a:cubicBezTo>
                  <a:cubicBezTo>
                    <a:pt x="79" y="90"/>
                    <a:pt x="79" y="90"/>
                    <a:pt x="79" y="90"/>
                  </a:cubicBezTo>
                  <a:cubicBezTo>
                    <a:pt x="77" y="88"/>
                    <a:pt x="77" y="88"/>
                    <a:pt x="77" y="88"/>
                  </a:cubicBezTo>
                  <a:cubicBezTo>
                    <a:pt x="77" y="88"/>
                    <a:pt x="76" y="89"/>
                    <a:pt x="75" y="89"/>
                  </a:cubicBezTo>
                  <a:cubicBezTo>
                    <a:pt x="74" y="89"/>
                    <a:pt x="74" y="88"/>
                    <a:pt x="73" y="88"/>
                  </a:cubicBezTo>
                  <a:cubicBezTo>
                    <a:pt x="73" y="88"/>
                    <a:pt x="73" y="88"/>
                    <a:pt x="73" y="88"/>
                  </a:cubicBezTo>
                  <a:cubicBezTo>
                    <a:pt x="73" y="88"/>
                    <a:pt x="72" y="88"/>
                    <a:pt x="71" y="88"/>
                  </a:cubicBezTo>
                  <a:cubicBezTo>
                    <a:pt x="70" y="88"/>
                    <a:pt x="69"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89"/>
                    <a:pt x="68" y="89"/>
                    <a:pt x="68" y="89"/>
                  </a:cubicBezTo>
                  <a:cubicBezTo>
                    <a:pt x="68" y="88"/>
                    <a:pt x="68" y="88"/>
                    <a:pt x="67" y="87"/>
                  </a:cubicBezTo>
                  <a:cubicBezTo>
                    <a:pt x="67" y="86"/>
                    <a:pt x="67" y="84"/>
                    <a:pt x="66" y="83"/>
                  </a:cubicBezTo>
                  <a:cubicBezTo>
                    <a:pt x="65" y="82"/>
                    <a:pt x="65" y="81"/>
                    <a:pt x="65" y="81"/>
                  </a:cubicBezTo>
                  <a:cubicBezTo>
                    <a:pt x="65" y="81"/>
                    <a:pt x="63" y="81"/>
                    <a:pt x="62" y="81"/>
                  </a:cubicBezTo>
                  <a:cubicBezTo>
                    <a:pt x="62" y="81"/>
                    <a:pt x="61" y="81"/>
                    <a:pt x="61" y="81"/>
                  </a:cubicBezTo>
                  <a:cubicBezTo>
                    <a:pt x="61" y="81"/>
                    <a:pt x="60" y="79"/>
                    <a:pt x="61" y="79"/>
                  </a:cubicBezTo>
                  <a:cubicBezTo>
                    <a:pt x="61" y="78"/>
                    <a:pt x="60" y="77"/>
                    <a:pt x="59" y="76"/>
                  </a:cubicBezTo>
                  <a:cubicBezTo>
                    <a:pt x="59" y="76"/>
                    <a:pt x="57" y="73"/>
                    <a:pt x="57" y="73"/>
                  </a:cubicBezTo>
                  <a:cubicBezTo>
                    <a:pt x="57" y="73"/>
                    <a:pt x="56" y="73"/>
                    <a:pt x="56" y="72"/>
                  </a:cubicBezTo>
                  <a:cubicBezTo>
                    <a:pt x="56" y="71"/>
                    <a:pt x="56" y="70"/>
                    <a:pt x="56" y="70"/>
                  </a:cubicBezTo>
                  <a:cubicBezTo>
                    <a:pt x="55" y="68"/>
                    <a:pt x="55" y="68"/>
                    <a:pt x="55" y="68"/>
                  </a:cubicBezTo>
                  <a:cubicBezTo>
                    <a:pt x="55" y="68"/>
                    <a:pt x="57" y="67"/>
                    <a:pt x="57" y="66"/>
                  </a:cubicBezTo>
                  <a:cubicBezTo>
                    <a:pt x="57" y="66"/>
                    <a:pt x="58" y="65"/>
                    <a:pt x="57" y="64"/>
                  </a:cubicBezTo>
                  <a:cubicBezTo>
                    <a:pt x="57" y="63"/>
                    <a:pt x="55" y="62"/>
                    <a:pt x="55" y="62"/>
                  </a:cubicBezTo>
                  <a:cubicBezTo>
                    <a:pt x="54" y="61"/>
                    <a:pt x="53" y="60"/>
                    <a:pt x="52" y="59"/>
                  </a:cubicBezTo>
                  <a:cubicBezTo>
                    <a:pt x="52" y="58"/>
                    <a:pt x="52" y="57"/>
                    <a:pt x="52" y="57"/>
                  </a:cubicBezTo>
                  <a:cubicBezTo>
                    <a:pt x="52" y="57"/>
                    <a:pt x="52" y="56"/>
                    <a:pt x="53" y="56"/>
                  </a:cubicBezTo>
                  <a:cubicBezTo>
                    <a:pt x="54" y="55"/>
                    <a:pt x="55" y="55"/>
                    <a:pt x="55" y="54"/>
                  </a:cubicBezTo>
                  <a:cubicBezTo>
                    <a:pt x="55" y="54"/>
                    <a:pt x="56" y="54"/>
                    <a:pt x="56" y="53"/>
                  </a:cubicBezTo>
                  <a:cubicBezTo>
                    <a:pt x="55" y="52"/>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2"/>
                    <a:pt x="55" y="40"/>
                    <a:pt x="55" y="40"/>
                  </a:cubicBezTo>
                  <a:cubicBezTo>
                    <a:pt x="55" y="39"/>
                    <a:pt x="55" y="37"/>
                    <a:pt x="55" y="37"/>
                  </a:cubicBezTo>
                  <a:cubicBezTo>
                    <a:pt x="55" y="36"/>
                    <a:pt x="55" y="36"/>
                    <a:pt x="55" y="36"/>
                  </a:cubicBezTo>
                  <a:cubicBezTo>
                    <a:pt x="56" y="33"/>
                    <a:pt x="56" y="33"/>
                    <a:pt x="56" y="33"/>
                  </a:cubicBezTo>
                  <a:cubicBezTo>
                    <a:pt x="54" y="30"/>
                    <a:pt x="54" y="30"/>
                    <a:pt x="54" y="30"/>
                  </a:cubicBezTo>
                  <a:cubicBezTo>
                    <a:pt x="54" y="30"/>
                    <a:pt x="54" y="30"/>
                    <a:pt x="54" y="29"/>
                  </a:cubicBezTo>
                  <a:cubicBezTo>
                    <a:pt x="53" y="28"/>
                    <a:pt x="53" y="26"/>
                    <a:pt x="53" y="26"/>
                  </a:cubicBezTo>
                  <a:cubicBezTo>
                    <a:pt x="52" y="23"/>
                    <a:pt x="52" y="23"/>
                    <a:pt x="52" y="23"/>
                  </a:cubicBezTo>
                  <a:cubicBezTo>
                    <a:pt x="52" y="23"/>
                    <a:pt x="50" y="21"/>
                    <a:pt x="49" y="20"/>
                  </a:cubicBezTo>
                  <a:cubicBezTo>
                    <a:pt x="49" y="20"/>
                    <a:pt x="49" y="19"/>
                    <a:pt x="47" y="18"/>
                  </a:cubicBezTo>
                  <a:cubicBezTo>
                    <a:pt x="46" y="18"/>
                    <a:pt x="44" y="17"/>
                    <a:pt x="44" y="17"/>
                  </a:cubicBezTo>
                  <a:cubicBezTo>
                    <a:pt x="42" y="17"/>
                    <a:pt x="42" y="17"/>
                    <a:pt x="42" y="17"/>
                  </a:cubicBezTo>
                  <a:cubicBezTo>
                    <a:pt x="40" y="15"/>
                    <a:pt x="40" y="15"/>
                    <a:pt x="40" y="15"/>
                  </a:cubicBezTo>
                  <a:cubicBezTo>
                    <a:pt x="38" y="15"/>
                    <a:pt x="38" y="15"/>
                    <a:pt x="38" y="15"/>
                  </a:cubicBezTo>
                  <a:cubicBezTo>
                    <a:pt x="37" y="12"/>
                    <a:pt x="37" y="12"/>
                    <a:pt x="37" y="12"/>
                  </a:cubicBezTo>
                  <a:cubicBezTo>
                    <a:pt x="36" y="9"/>
                    <a:pt x="36" y="9"/>
                    <a:pt x="36" y="9"/>
                  </a:cubicBezTo>
                  <a:cubicBezTo>
                    <a:pt x="34" y="7"/>
                    <a:pt x="34" y="7"/>
                    <a:pt x="34" y="7"/>
                  </a:cubicBezTo>
                  <a:cubicBezTo>
                    <a:pt x="32" y="6"/>
                    <a:pt x="32" y="6"/>
                    <a:pt x="32" y="6"/>
                  </a:cubicBezTo>
                  <a:cubicBezTo>
                    <a:pt x="31" y="5"/>
                    <a:pt x="31" y="5"/>
                    <a:pt x="31" y="5"/>
                  </a:cubicBezTo>
                  <a:cubicBezTo>
                    <a:pt x="29" y="4"/>
                    <a:pt x="29" y="4"/>
                    <a:pt x="29" y="4"/>
                  </a:cubicBezTo>
                  <a:cubicBezTo>
                    <a:pt x="28" y="4"/>
                    <a:pt x="28" y="4"/>
                    <a:pt x="28" y="4"/>
                  </a:cubicBezTo>
                  <a:cubicBezTo>
                    <a:pt x="28" y="4"/>
                    <a:pt x="27" y="6"/>
                    <a:pt x="27" y="6"/>
                  </a:cubicBezTo>
                  <a:cubicBezTo>
                    <a:pt x="27" y="6"/>
                    <a:pt x="24" y="7"/>
                    <a:pt x="24" y="7"/>
                  </a:cubicBezTo>
                  <a:cubicBezTo>
                    <a:pt x="22" y="9"/>
                    <a:pt x="22" y="9"/>
                    <a:pt x="22" y="9"/>
                  </a:cubicBezTo>
                  <a:cubicBezTo>
                    <a:pt x="20" y="10"/>
                    <a:pt x="20" y="10"/>
                    <a:pt x="20" y="10"/>
                  </a:cubicBezTo>
                  <a:cubicBezTo>
                    <a:pt x="20" y="10"/>
                    <a:pt x="20" y="10"/>
                    <a:pt x="20" y="9"/>
                  </a:cubicBezTo>
                  <a:cubicBezTo>
                    <a:pt x="19" y="9"/>
                    <a:pt x="19" y="9"/>
                    <a:pt x="19" y="9"/>
                  </a:cubicBezTo>
                  <a:cubicBezTo>
                    <a:pt x="19" y="9"/>
                    <a:pt x="18" y="8"/>
                    <a:pt x="18" y="7"/>
                  </a:cubicBezTo>
                  <a:cubicBezTo>
                    <a:pt x="18" y="7"/>
                    <a:pt x="17" y="6"/>
                    <a:pt x="17" y="6"/>
                  </a:cubicBezTo>
                  <a:cubicBezTo>
                    <a:pt x="17" y="6"/>
                    <a:pt x="17" y="5"/>
                    <a:pt x="17" y="5"/>
                  </a:cubicBezTo>
                  <a:cubicBezTo>
                    <a:pt x="17" y="4"/>
                    <a:pt x="17" y="3"/>
                    <a:pt x="17" y="3"/>
                  </a:cubicBezTo>
                  <a:cubicBezTo>
                    <a:pt x="17" y="2"/>
                    <a:pt x="17" y="2"/>
                    <a:pt x="17" y="2"/>
                  </a:cubicBezTo>
                  <a:cubicBezTo>
                    <a:pt x="16" y="1"/>
                    <a:pt x="16" y="1"/>
                    <a:pt x="16" y="1"/>
                  </a:cubicBezTo>
                  <a:cubicBezTo>
                    <a:pt x="16" y="0"/>
                    <a:pt x="16" y="0"/>
                    <a:pt x="16" y="0"/>
                  </a:cubicBezTo>
                  <a:cubicBezTo>
                    <a:pt x="16" y="0"/>
                    <a:pt x="14" y="0"/>
                    <a:pt x="14" y="0"/>
                  </a:cubicBezTo>
                  <a:cubicBezTo>
                    <a:pt x="14" y="0"/>
                    <a:pt x="10" y="4"/>
                    <a:pt x="10" y="4"/>
                  </a:cubicBezTo>
                  <a:cubicBezTo>
                    <a:pt x="11" y="5"/>
                    <a:pt x="11" y="5"/>
                    <a:pt x="11" y="5"/>
                  </a:cubicBezTo>
                  <a:cubicBezTo>
                    <a:pt x="10" y="7"/>
                    <a:pt x="10" y="7"/>
                    <a:pt x="10" y="7"/>
                  </a:cubicBezTo>
                  <a:cubicBezTo>
                    <a:pt x="9" y="9"/>
                    <a:pt x="9" y="9"/>
                    <a:pt x="9" y="9"/>
                  </a:cubicBezTo>
                  <a:cubicBezTo>
                    <a:pt x="8" y="11"/>
                    <a:pt x="8" y="11"/>
                    <a:pt x="8" y="11"/>
                  </a:cubicBezTo>
                  <a:cubicBezTo>
                    <a:pt x="8" y="11"/>
                    <a:pt x="7" y="12"/>
                    <a:pt x="7" y="13"/>
                  </a:cubicBezTo>
                  <a:cubicBezTo>
                    <a:pt x="7" y="13"/>
                    <a:pt x="6" y="14"/>
                    <a:pt x="6" y="14"/>
                  </a:cubicBezTo>
                  <a:cubicBezTo>
                    <a:pt x="5" y="15"/>
                    <a:pt x="5" y="15"/>
                    <a:pt x="5" y="15"/>
                  </a:cubicBezTo>
                  <a:cubicBezTo>
                    <a:pt x="4" y="16"/>
                    <a:pt x="4" y="16"/>
                    <a:pt x="4" y="16"/>
                  </a:cubicBezTo>
                  <a:cubicBezTo>
                    <a:pt x="4" y="18"/>
                    <a:pt x="4" y="18"/>
                    <a:pt x="4" y="18"/>
                  </a:cubicBezTo>
                  <a:cubicBezTo>
                    <a:pt x="4" y="18"/>
                    <a:pt x="4" y="19"/>
                    <a:pt x="4" y="20"/>
                  </a:cubicBezTo>
                  <a:cubicBezTo>
                    <a:pt x="4" y="20"/>
                    <a:pt x="3" y="21"/>
                    <a:pt x="3" y="21"/>
                  </a:cubicBezTo>
                  <a:cubicBezTo>
                    <a:pt x="2" y="23"/>
                    <a:pt x="2" y="23"/>
                    <a:pt x="2" y="23"/>
                  </a:cubicBezTo>
                  <a:cubicBezTo>
                    <a:pt x="0" y="25"/>
                    <a:pt x="0" y="25"/>
                    <a:pt x="0" y="25"/>
                  </a:cubicBezTo>
                  <a:cubicBezTo>
                    <a:pt x="0" y="27"/>
                    <a:pt x="0" y="27"/>
                    <a:pt x="0" y="27"/>
                  </a:cubicBezTo>
                  <a:cubicBezTo>
                    <a:pt x="1" y="28"/>
                    <a:pt x="1" y="28"/>
                    <a:pt x="1" y="28"/>
                  </a:cubicBezTo>
                  <a:cubicBezTo>
                    <a:pt x="3" y="29"/>
                    <a:pt x="3" y="29"/>
                    <a:pt x="3" y="29"/>
                  </a:cubicBezTo>
                  <a:cubicBezTo>
                    <a:pt x="5" y="30"/>
                    <a:pt x="5" y="30"/>
                    <a:pt x="5" y="30"/>
                  </a:cubicBezTo>
                  <a:cubicBezTo>
                    <a:pt x="5" y="30"/>
                    <a:pt x="5" y="31"/>
                    <a:pt x="5" y="32"/>
                  </a:cubicBezTo>
                  <a:cubicBezTo>
                    <a:pt x="5" y="32"/>
                    <a:pt x="5" y="33"/>
                    <a:pt x="5" y="33"/>
                  </a:cubicBezTo>
                  <a:cubicBezTo>
                    <a:pt x="4" y="35"/>
                    <a:pt x="4" y="35"/>
                    <a:pt x="4" y="35"/>
                  </a:cubicBezTo>
                  <a:cubicBezTo>
                    <a:pt x="4" y="35"/>
                    <a:pt x="5" y="36"/>
                    <a:pt x="5" y="36"/>
                  </a:cubicBezTo>
                  <a:cubicBezTo>
                    <a:pt x="5" y="36"/>
                    <a:pt x="5" y="37"/>
                    <a:pt x="5" y="37"/>
                  </a:cubicBezTo>
                  <a:cubicBezTo>
                    <a:pt x="5" y="37"/>
                    <a:pt x="5" y="39"/>
                    <a:pt x="5" y="39"/>
                  </a:cubicBezTo>
                  <a:cubicBezTo>
                    <a:pt x="4" y="40"/>
                    <a:pt x="4" y="40"/>
                    <a:pt x="4" y="40"/>
                  </a:cubicBezTo>
                  <a:cubicBezTo>
                    <a:pt x="4" y="40"/>
                    <a:pt x="5" y="41"/>
                    <a:pt x="5" y="42"/>
                  </a:cubicBezTo>
                  <a:cubicBezTo>
                    <a:pt x="5" y="42"/>
                    <a:pt x="5" y="43"/>
                    <a:pt x="5" y="43"/>
                  </a:cubicBezTo>
                  <a:cubicBezTo>
                    <a:pt x="4" y="43"/>
                    <a:pt x="6" y="45"/>
                    <a:pt x="6" y="45"/>
                  </a:cubicBezTo>
                  <a:cubicBezTo>
                    <a:pt x="6" y="45"/>
                    <a:pt x="7" y="44"/>
                    <a:pt x="8" y="44"/>
                  </a:cubicBezTo>
                  <a:cubicBezTo>
                    <a:pt x="8" y="44"/>
                    <a:pt x="10" y="44"/>
                    <a:pt x="10" y="44"/>
                  </a:cubicBezTo>
                  <a:cubicBezTo>
                    <a:pt x="12" y="45"/>
                    <a:pt x="12" y="45"/>
                    <a:pt x="12" y="45"/>
                  </a:cubicBezTo>
                  <a:cubicBezTo>
                    <a:pt x="14" y="45"/>
                    <a:pt x="14" y="45"/>
                    <a:pt x="14" y="45"/>
                  </a:cubicBezTo>
                  <a:cubicBezTo>
                    <a:pt x="15" y="47"/>
                    <a:pt x="15" y="47"/>
                    <a:pt x="15" y="47"/>
                  </a:cubicBezTo>
                  <a:cubicBezTo>
                    <a:pt x="15" y="49"/>
                    <a:pt x="15" y="49"/>
                    <a:pt x="15" y="49"/>
                  </a:cubicBezTo>
                  <a:cubicBezTo>
                    <a:pt x="15" y="52"/>
                    <a:pt x="15" y="52"/>
                    <a:pt x="15" y="52"/>
                  </a:cubicBezTo>
                  <a:cubicBezTo>
                    <a:pt x="14" y="54"/>
                    <a:pt x="14" y="54"/>
                    <a:pt x="14" y="54"/>
                  </a:cubicBezTo>
                  <a:cubicBezTo>
                    <a:pt x="16" y="55"/>
                    <a:pt x="16" y="55"/>
                    <a:pt x="16" y="55"/>
                  </a:cubicBezTo>
                  <a:cubicBezTo>
                    <a:pt x="16" y="55"/>
                    <a:pt x="16" y="55"/>
                    <a:pt x="16" y="55"/>
                  </a:cubicBezTo>
                  <a:cubicBezTo>
                    <a:pt x="16" y="55"/>
                    <a:pt x="16" y="57"/>
                    <a:pt x="16" y="58"/>
                  </a:cubicBezTo>
                  <a:cubicBezTo>
                    <a:pt x="15" y="58"/>
                    <a:pt x="14" y="58"/>
                    <a:pt x="13" y="59"/>
                  </a:cubicBezTo>
                  <a:cubicBezTo>
                    <a:pt x="12" y="59"/>
                    <a:pt x="11" y="59"/>
                    <a:pt x="11" y="59"/>
                  </a:cubicBezTo>
                  <a:cubicBezTo>
                    <a:pt x="11" y="60"/>
                    <a:pt x="11" y="60"/>
                    <a:pt x="11" y="60"/>
                  </a:cubicBezTo>
                  <a:cubicBezTo>
                    <a:pt x="13" y="61"/>
                    <a:pt x="13" y="61"/>
                    <a:pt x="13" y="61"/>
                  </a:cubicBezTo>
                  <a:cubicBezTo>
                    <a:pt x="13" y="61"/>
                    <a:pt x="14" y="61"/>
                    <a:pt x="14" y="61"/>
                  </a:cubicBezTo>
                  <a:cubicBezTo>
                    <a:pt x="14" y="62"/>
                    <a:pt x="14" y="64"/>
                    <a:pt x="14" y="64"/>
                  </a:cubicBezTo>
                  <a:cubicBezTo>
                    <a:pt x="14" y="64"/>
                    <a:pt x="14" y="65"/>
                    <a:pt x="13" y="65"/>
                  </a:cubicBezTo>
                  <a:cubicBezTo>
                    <a:pt x="13" y="65"/>
                    <a:pt x="12" y="66"/>
                    <a:pt x="12" y="66"/>
                  </a:cubicBezTo>
                  <a:cubicBezTo>
                    <a:pt x="11" y="67"/>
                    <a:pt x="11" y="67"/>
                    <a:pt x="11" y="67"/>
                  </a:cubicBezTo>
                  <a:cubicBezTo>
                    <a:pt x="10" y="68"/>
                    <a:pt x="10" y="68"/>
                    <a:pt x="10" y="68"/>
                  </a:cubicBezTo>
                  <a:cubicBezTo>
                    <a:pt x="8" y="69"/>
                    <a:pt x="8" y="69"/>
                    <a:pt x="8" y="69"/>
                  </a:cubicBezTo>
                  <a:cubicBezTo>
                    <a:pt x="10" y="71"/>
                    <a:pt x="10" y="71"/>
                    <a:pt x="10" y="71"/>
                  </a:cubicBezTo>
                  <a:cubicBezTo>
                    <a:pt x="11" y="71"/>
                    <a:pt x="11" y="71"/>
                    <a:pt x="11" y="71"/>
                  </a:cubicBezTo>
                  <a:cubicBezTo>
                    <a:pt x="11" y="71"/>
                    <a:pt x="12" y="72"/>
                    <a:pt x="12" y="72"/>
                  </a:cubicBezTo>
                  <a:cubicBezTo>
                    <a:pt x="12" y="72"/>
                    <a:pt x="15" y="74"/>
                    <a:pt x="15" y="74"/>
                  </a:cubicBezTo>
                  <a:cubicBezTo>
                    <a:pt x="14" y="75"/>
                    <a:pt x="14" y="75"/>
                    <a:pt x="14" y="75"/>
                  </a:cubicBezTo>
                  <a:cubicBezTo>
                    <a:pt x="14" y="75"/>
                    <a:pt x="14" y="76"/>
                    <a:pt x="14" y="77"/>
                  </a:cubicBezTo>
                  <a:cubicBezTo>
                    <a:pt x="14" y="78"/>
                    <a:pt x="14" y="81"/>
                    <a:pt x="14" y="81"/>
                  </a:cubicBezTo>
                  <a:cubicBezTo>
                    <a:pt x="13" y="82"/>
                    <a:pt x="13" y="82"/>
                    <a:pt x="13" y="82"/>
                  </a:cubicBezTo>
                  <a:cubicBezTo>
                    <a:pt x="13" y="83"/>
                    <a:pt x="14" y="86"/>
                    <a:pt x="14" y="86"/>
                  </a:cubicBezTo>
                  <a:cubicBezTo>
                    <a:pt x="14" y="87"/>
                    <a:pt x="14" y="87"/>
                    <a:pt x="14" y="87"/>
                  </a:cubicBezTo>
                  <a:cubicBezTo>
                    <a:pt x="13" y="88"/>
                    <a:pt x="13" y="88"/>
                    <a:pt x="13" y="88"/>
                  </a:cubicBezTo>
                  <a:cubicBezTo>
                    <a:pt x="17" y="90"/>
                    <a:pt x="17" y="90"/>
                    <a:pt x="17" y="90"/>
                  </a:cubicBezTo>
                  <a:cubicBezTo>
                    <a:pt x="16" y="92"/>
                    <a:pt x="16" y="92"/>
                    <a:pt x="16" y="92"/>
                  </a:cubicBezTo>
                  <a:cubicBezTo>
                    <a:pt x="14" y="93"/>
                    <a:pt x="14" y="93"/>
                    <a:pt x="14" y="93"/>
                  </a:cubicBezTo>
                  <a:cubicBezTo>
                    <a:pt x="14" y="93"/>
                    <a:pt x="13" y="93"/>
                    <a:pt x="13" y="93"/>
                  </a:cubicBezTo>
                  <a:cubicBezTo>
                    <a:pt x="13" y="94"/>
                    <a:pt x="13" y="95"/>
                    <a:pt x="13" y="95"/>
                  </a:cubicBezTo>
                  <a:cubicBezTo>
                    <a:pt x="14" y="96"/>
                    <a:pt x="14" y="96"/>
                    <a:pt x="14" y="96"/>
                  </a:cubicBezTo>
                  <a:cubicBezTo>
                    <a:pt x="13" y="97"/>
                    <a:pt x="13" y="97"/>
                    <a:pt x="13" y="97"/>
                  </a:cubicBezTo>
                  <a:cubicBezTo>
                    <a:pt x="13" y="97"/>
                    <a:pt x="13" y="97"/>
                    <a:pt x="13" y="97"/>
                  </a:cubicBezTo>
                  <a:cubicBezTo>
                    <a:pt x="13" y="97"/>
                    <a:pt x="13" y="99"/>
                    <a:pt x="13" y="99"/>
                  </a:cubicBezTo>
                  <a:cubicBezTo>
                    <a:pt x="13" y="99"/>
                    <a:pt x="13" y="100"/>
                    <a:pt x="12" y="100"/>
                  </a:cubicBezTo>
                  <a:cubicBezTo>
                    <a:pt x="12" y="100"/>
                    <a:pt x="11" y="101"/>
                    <a:pt x="11" y="101"/>
                  </a:cubicBezTo>
                  <a:cubicBezTo>
                    <a:pt x="12" y="103"/>
                    <a:pt x="12" y="103"/>
                    <a:pt x="12" y="103"/>
                  </a:cubicBezTo>
                  <a:cubicBezTo>
                    <a:pt x="11" y="107"/>
                    <a:pt x="11" y="107"/>
                    <a:pt x="11" y="107"/>
                  </a:cubicBezTo>
                  <a:cubicBezTo>
                    <a:pt x="11" y="108"/>
                    <a:pt x="11" y="108"/>
                    <a:pt x="11" y="108"/>
                  </a:cubicBezTo>
                  <a:cubicBezTo>
                    <a:pt x="12" y="111"/>
                    <a:pt x="12" y="111"/>
                    <a:pt x="12" y="111"/>
                  </a:cubicBezTo>
                  <a:cubicBezTo>
                    <a:pt x="14" y="114"/>
                    <a:pt x="14" y="114"/>
                    <a:pt x="14" y="114"/>
                  </a:cubicBezTo>
                  <a:cubicBezTo>
                    <a:pt x="16" y="116"/>
                    <a:pt x="16" y="116"/>
                    <a:pt x="16" y="116"/>
                  </a:cubicBezTo>
                  <a:cubicBezTo>
                    <a:pt x="17" y="118"/>
                    <a:pt x="17" y="118"/>
                    <a:pt x="17" y="118"/>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5"/>
                    <a:pt x="18" y="126"/>
                  </a:cubicBezTo>
                  <a:cubicBezTo>
                    <a:pt x="18" y="126"/>
                    <a:pt x="18" y="126"/>
                    <a:pt x="17" y="125"/>
                  </a:cubicBezTo>
                  <a:cubicBezTo>
                    <a:pt x="16" y="125"/>
                    <a:pt x="15" y="123"/>
                    <a:pt x="15" y="123"/>
                  </a:cubicBezTo>
                  <a:cubicBezTo>
                    <a:pt x="15" y="123"/>
                    <a:pt x="14" y="121"/>
                    <a:pt x="14" y="121"/>
                  </a:cubicBezTo>
                  <a:cubicBezTo>
                    <a:pt x="14" y="121"/>
                    <a:pt x="13" y="120"/>
                    <a:pt x="13" y="120"/>
                  </a:cubicBezTo>
                  <a:cubicBezTo>
                    <a:pt x="11" y="120"/>
                    <a:pt x="11" y="120"/>
                    <a:pt x="11" y="120"/>
                  </a:cubicBezTo>
                  <a:cubicBezTo>
                    <a:pt x="11" y="120"/>
                    <a:pt x="11" y="121"/>
                    <a:pt x="11" y="121"/>
                  </a:cubicBezTo>
                  <a:cubicBezTo>
                    <a:pt x="11" y="122"/>
                    <a:pt x="11" y="122"/>
                    <a:pt x="12" y="123"/>
                  </a:cubicBezTo>
                  <a:cubicBezTo>
                    <a:pt x="13" y="124"/>
                    <a:pt x="13" y="124"/>
                    <a:pt x="14" y="124"/>
                  </a:cubicBezTo>
                  <a:cubicBezTo>
                    <a:pt x="14" y="124"/>
                    <a:pt x="14" y="125"/>
                    <a:pt x="15" y="125"/>
                  </a:cubicBezTo>
                  <a:cubicBezTo>
                    <a:pt x="15" y="126"/>
                    <a:pt x="15" y="128"/>
                    <a:pt x="15" y="128"/>
                  </a:cubicBezTo>
                  <a:cubicBezTo>
                    <a:pt x="17" y="130"/>
                    <a:pt x="17" y="130"/>
                    <a:pt x="17" y="130"/>
                  </a:cubicBezTo>
                  <a:cubicBezTo>
                    <a:pt x="19" y="131"/>
                    <a:pt x="19" y="131"/>
                    <a:pt x="19" y="131"/>
                  </a:cubicBezTo>
                  <a:cubicBezTo>
                    <a:pt x="27" y="135"/>
                    <a:pt x="27" y="135"/>
                    <a:pt x="27" y="135"/>
                  </a:cubicBezTo>
                  <a:cubicBezTo>
                    <a:pt x="30" y="136"/>
                    <a:pt x="30" y="136"/>
                    <a:pt x="30" y="136"/>
                  </a:cubicBezTo>
                  <a:cubicBezTo>
                    <a:pt x="31" y="136"/>
                    <a:pt x="31" y="136"/>
                    <a:pt x="31" y="136"/>
                  </a:cubicBezTo>
                  <a:cubicBezTo>
                    <a:pt x="32" y="138"/>
                    <a:pt x="32" y="138"/>
                    <a:pt x="32" y="138"/>
                  </a:cubicBezTo>
                  <a:cubicBezTo>
                    <a:pt x="33" y="139"/>
                    <a:pt x="33" y="139"/>
                    <a:pt x="33" y="139"/>
                  </a:cubicBezTo>
                  <a:cubicBezTo>
                    <a:pt x="33" y="139"/>
                    <a:pt x="34" y="139"/>
                    <a:pt x="35" y="139"/>
                  </a:cubicBezTo>
                  <a:cubicBezTo>
                    <a:pt x="35" y="139"/>
                    <a:pt x="37" y="139"/>
                    <a:pt x="37" y="139"/>
                  </a:cubicBezTo>
                  <a:cubicBezTo>
                    <a:pt x="37" y="139"/>
                    <a:pt x="38" y="138"/>
                    <a:pt x="38" y="139"/>
                  </a:cubicBezTo>
                  <a:cubicBezTo>
                    <a:pt x="38" y="140"/>
                    <a:pt x="41" y="145"/>
                    <a:pt x="41" y="145"/>
                  </a:cubicBezTo>
                  <a:cubicBezTo>
                    <a:pt x="41" y="145"/>
                    <a:pt x="41" y="146"/>
                    <a:pt x="42" y="147"/>
                  </a:cubicBezTo>
                  <a:cubicBezTo>
                    <a:pt x="43" y="148"/>
                    <a:pt x="45" y="149"/>
                    <a:pt x="45" y="149"/>
                  </a:cubicBezTo>
                  <a:cubicBezTo>
                    <a:pt x="45" y="149"/>
                    <a:pt x="44" y="150"/>
                    <a:pt x="44" y="151"/>
                  </a:cubicBezTo>
                  <a:cubicBezTo>
                    <a:pt x="45" y="152"/>
                    <a:pt x="44" y="152"/>
                    <a:pt x="45" y="152"/>
                  </a:cubicBezTo>
                  <a:cubicBezTo>
                    <a:pt x="45" y="153"/>
                    <a:pt x="45" y="153"/>
                    <a:pt x="45" y="153"/>
                  </a:cubicBezTo>
                  <a:cubicBezTo>
                    <a:pt x="45" y="153"/>
                    <a:pt x="45" y="153"/>
                    <a:pt x="45" y="154"/>
                  </a:cubicBezTo>
                  <a:cubicBezTo>
                    <a:pt x="46" y="154"/>
                    <a:pt x="46" y="155"/>
                    <a:pt x="46" y="155"/>
                  </a:cubicBezTo>
                  <a:cubicBezTo>
                    <a:pt x="46" y="158"/>
                    <a:pt x="46" y="158"/>
                    <a:pt x="46" y="158"/>
                  </a:cubicBezTo>
                  <a:cubicBezTo>
                    <a:pt x="48" y="158"/>
                    <a:pt x="48" y="158"/>
                    <a:pt x="48" y="158"/>
                  </a:cubicBezTo>
                  <a:lnTo>
                    <a:pt x="49" y="158"/>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62" name="Freeform 6">
              <a:extLst>
                <a:ext uri="{FF2B5EF4-FFF2-40B4-BE49-F238E27FC236}">
                  <a16:creationId xmlns:a16="http://schemas.microsoft.com/office/drawing/2014/main" id="{DE363D2F-6158-E3FE-114C-FBED0C7487A5}"/>
                </a:ext>
              </a:extLst>
            </p:cNvPr>
            <p:cNvSpPr>
              <a:spLocks noEditPoints="1"/>
            </p:cNvSpPr>
            <p:nvPr/>
          </p:nvSpPr>
          <p:spPr bwMode="auto">
            <a:xfrm>
              <a:off x="5900013" y="3680445"/>
              <a:ext cx="193500" cy="353719"/>
            </a:xfrm>
            <a:custGeom>
              <a:avLst/>
              <a:gdLst>
                <a:gd name="T0" fmla="*/ 45 w 85"/>
                <a:gd name="T1" fmla="*/ 154 h 160"/>
                <a:gd name="T2" fmla="*/ 41 w 85"/>
                <a:gd name="T3" fmla="*/ 145 h 160"/>
                <a:gd name="T4" fmla="*/ 15 w 85"/>
                <a:gd name="T5" fmla="*/ 128 h 160"/>
                <a:gd name="T6" fmla="*/ 14 w 85"/>
                <a:gd name="T7" fmla="*/ 121 h 160"/>
                <a:gd name="T8" fmla="*/ 18 w 85"/>
                <a:gd name="T9" fmla="*/ 119 h 160"/>
                <a:gd name="T10" fmla="*/ 12 w 85"/>
                <a:gd name="T11" fmla="*/ 100 h 160"/>
                <a:gd name="T12" fmla="*/ 14 w 85"/>
                <a:gd name="T13" fmla="*/ 93 h 160"/>
                <a:gd name="T14" fmla="*/ 14 w 85"/>
                <a:gd name="T15" fmla="*/ 77 h 160"/>
                <a:gd name="T16" fmla="*/ 11 w 85"/>
                <a:gd name="T17" fmla="*/ 67 h 160"/>
                <a:gd name="T18" fmla="*/ 13 w 85"/>
                <a:gd name="T19" fmla="*/ 58 h 160"/>
                <a:gd name="T20" fmla="*/ 14 w 85"/>
                <a:gd name="T21" fmla="*/ 46 h 160"/>
                <a:gd name="T22" fmla="*/ 4 w 85"/>
                <a:gd name="T23" fmla="*/ 39 h 160"/>
                <a:gd name="T24" fmla="*/ 0 w 85"/>
                <a:gd name="T25" fmla="*/ 27 h 160"/>
                <a:gd name="T26" fmla="*/ 4 w 85"/>
                <a:gd name="T27" fmla="*/ 15 h 160"/>
                <a:gd name="T28" fmla="*/ 16 w 85"/>
                <a:gd name="T29" fmla="*/ 0 h 160"/>
                <a:gd name="T30" fmla="*/ 19 w 85"/>
                <a:gd name="T31" fmla="*/ 8 h 160"/>
                <a:gd name="T32" fmla="*/ 31 w 85"/>
                <a:gd name="T33" fmla="*/ 4 h 160"/>
                <a:gd name="T34" fmla="*/ 42 w 85"/>
                <a:gd name="T35" fmla="*/ 16 h 160"/>
                <a:gd name="T36" fmla="*/ 54 w 85"/>
                <a:gd name="T37" fmla="*/ 30 h 160"/>
                <a:gd name="T38" fmla="*/ 55 w 85"/>
                <a:gd name="T39" fmla="*/ 48 h 160"/>
                <a:gd name="T40" fmla="*/ 52 w 85"/>
                <a:gd name="T41" fmla="*/ 59 h 160"/>
                <a:gd name="T42" fmla="*/ 57 w 85"/>
                <a:gd name="T43" fmla="*/ 73 h 160"/>
                <a:gd name="T44" fmla="*/ 68 w 85"/>
                <a:gd name="T45" fmla="*/ 87 h 160"/>
                <a:gd name="T46" fmla="*/ 77 w 85"/>
                <a:gd name="T47" fmla="*/ 88 h 160"/>
                <a:gd name="T48" fmla="*/ 80 w 85"/>
                <a:gd name="T49" fmla="*/ 107 h 160"/>
                <a:gd name="T50" fmla="*/ 60 w 85"/>
                <a:gd name="T51" fmla="*/ 140 h 160"/>
                <a:gd name="T52" fmla="*/ 61 w 85"/>
                <a:gd name="T53" fmla="*/ 147 h 160"/>
                <a:gd name="T54" fmla="*/ 59 w 85"/>
                <a:gd name="T55" fmla="*/ 154 h 160"/>
                <a:gd name="T56" fmla="*/ 49 w 85"/>
                <a:gd name="T57" fmla="*/ 158 h 160"/>
                <a:gd name="T58" fmla="*/ 57 w 85"/>
                <a:gd name="T59" fmla="*/ 151 h 160"/>
                <a:gd name="T60" fmla="*/ 63 w 85"/>
                <a:gd name="T61" fmla="*/ 149 h 160"/>
                <a:gd name="T62" fmla="*/ 59 w 85"/>
                <a:gd name="T63" fmla="*/ 140 h 160"/>
                <a:gd name="T64" fmla="*/ 75 w 85"/>
                <a:gd name="T65" fmla="*/ 124 h 160"/>
                <a:gd name="T66" fmla="*/ 80 w 85"/>
                <a:gd name="T67" fmla="*/ 91 h 160"/>
                <a:gd name="T68" fmla="*/ 69 w 85"/>
                <a:gd name="T69" fmla="*/ 90 h 160"/>
                <a:gd name="T70" fmla="*/ 65 w 85"/>
                <a:gd name="T71" fmla="*/ 81 h 160"/>
                <a:gd name="T72" fmla="*/ 55 w 85"/>
                <a:gd name="T73" fmla="*/ 68 h 160"/>
                <a:gd name="T74" fmla="*/ 54 w 85"/>
                <a:gd name="T75" fmla="*/ 55 h 160"/>
                <a:gd name="T76" fmla="*/ 54 w 85"/>
                <a:gd name="T77" fmla="*/ 42 h 160"/>
                <a:gd name="T78" fmla="*/ 52 w 85"/>
                <a:gd name="T79" fmla="*/ 26 h 160"/>
                <a:gd name="T80" fmla="*/ 40 w 85"/>
                <a:gd name="T81" fmla="*/ 15 h 160"/>
                <a:gd name="T82" fmla="*/ 24 w 85"/>
                <a:gd name="T83" fmla="*/ 7 h 160"/>
                <a:gd name="T84" fmla="*/ 17 w 85"/>
                <a:gd name="T85" fmla="*/ 5 h 160"/>
                <a:gd name="T86" fmla="*/ 9 w 85"/>
                <a:gd name="T87" fmla="*/ 9 h 160"/>
                <a:gd name="T88" fmla="*/ 4 w 85"/>
                <a:gd name="T89" fmla="*/ 20 h 160"/>
                <a:gd name="T90" fmla="*/ 6 w 85"/>
                <a:gd name="T91" fmla="*/ 32 h 160"/>
                <a:gd name="T92" fmla="*/ 5 w 85"/>
                <a:gd name="T93" fmla="*/ 41 h 160"/>
                <a:gd name="T94" fmla="*/ 15 w 85"/>
                <a:gd name="T95" fmla="*/ 46 h 160"/>
                <a:gd name="T96" fmla="*/ 13 w 85"/>
                <a:gd name="T97" fmla="*/ 59 h 160"/>
                <a:gd name="T98" fmla="*/ 12 w 85"/>
                <a:gd name="T99" fmla="*/ 66 h 160"/>
                <a:gd name="T100" fmla="*/ 15 w 85"/>
                <a:gd name="T101" fmla="*/ 75 h 160"/>
                <a:gd name="T102" fmla="*/ 17 w 85"/>
                <a:gd name="T103" fmla="*/ 92 h 160"/>
                <a:gd name="T104" fmla="*/ 13 w 85"/>
                <a:gd name="T105" fmla="*/ 101 h 160"/>
                <a:gd name="T106" fmla="*/ 18 w 85"/>
                <a:gd name="T107" fmla="*/ 122 h 160"/>
                <a:gd name="T108" fmla="*/ 13 w 85"/>
                <a:gd name="T109" fmla="*/ 120 h 160"/>
                <a:gd name="T110" fmla="*/ 27 w 85"/>
                <a:gd name="T111" fmla="*/ 135 h 160"/>
                <a:gd name="T112" fmla="*/ 38 w 85"/>
                <a:gd name="T113" fmla="*/ 139 h 160"/>
                <a:gd name="T114" fmla="*/ 47 w 85"/>
                <a:gd name="T115"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 h="160">
                  <a:moveTo>
                    <a:pt x="52" y="160"/>
                  </a:moveTo>
                  <a:cubicBezTo>
                    <a:pt x="52" y="160"/>
                    <a:pt x="52" y="160"/>
                    <a:pt x="52" y="160"/>
                  </a:cubicBezTo>
                  <a:cubicBezTo>
                    <a:pt x="49" y="158"/>
                    <a:pt x="49" y="158"/>
                    <a:pt x="49" y="158"/>
                  </a:cubicBezTo>
                  <a:cubicBezTo>
                    <a:pt x="48" y="159"/>
                    <a:pt x="48" y="159"/>
                    <a:pt x="48" y="159"/>
                  </a:cubicBezTo>
                  <a:cubicBezTo>
                    <a:pt x="46" y="158"/>
                    <a:pt x="46" y="158"/>
                    <a:pt x="46" y="158"/>
                  </a:cubicBezTo>
                  <a:cubicBezTo>
                    <a:pt x="46" y="155"/>
                    <a:pt x="46" y="155"/>
                    <a:pt x="46" y="155"/>
                  </a:cubicBezTo>
                  <a:cubicBezTo>
                    <a:pt x="46" y="155"/>
                    <a:pt x="45" y="155"/>
                    <a:pt x="45" y="154"/>
                  </a:cubicBezTo>
                  <a:cubicBezTo>
                    <a:pt x="45" y="152"/>
                    <a:pt x="45" y="152"/>
                    <a:pt x="45" y="152"/>
                  </a:cubicBezTo>
                  <a:cubicBezTo>
                    <a:pt x="44" y="153"/>
                    <a:pt x="44" y="153"/>
                    <a:pt x="44" y="153"/>
                  </a:cubicBezTo>
                  <a:cubicBezTo>
                    <a:pt x="44" y="152"/>
                    <a:pt x="44" y="152"/>
                    <a:pt x="44" y="152"/>
                  </a:cubicBezTo>
                  <a:cubicBezTo>
                    <a:pt x="44" y="151"/>
                    <a:pt x="44" y="151"/>
                    <a:pt x="44" y="151"/>
                  </a:cubicBezTo>
                  <a:cubicBezTo>
                    <a:pt x="44" y="150"/>
                    <a:pt x="44" y="149"/>
                    <a:pt x="45" y="149"/>
                  </a:cubicBezTo>
                  <a:cubicBezTo>
                    <a:pt x="44" y="149"/>
                    <a:pt x="42" y="148"/>
                    <a:pt x="42" y="147"/>
                  </a:cubicBezTo>
                  <a:cubicBezTo>
                    <a:pt x="41" y="147"/>
                    <a:pt x="41" y="145"/>
                    <a:pt x="41" y="145"/>
                  </a:cubicBezTo>
                  <a:cubicBezTo>
                    <a:pt x="40" y="145"/>
                    <a:pt x="38" y="141"/>
                    <a:pt x="38" y="139"/>
                  </a:cubicBezTo>
                  <a:cubicBezTo>
                    <a:pt x="36" y="139"/>
                    <a:pt x="35" y="139"/>
                    <a:pt x="35" y="139"/>
                  </a:cubicBezTo>
                  <a:cubicBezTo>
                    <a:pt x="34" y="139"/>
                    <a:pt x="33" y="139"/>
                    <a:pt x="33" y="139"/>
                  </a:cubicBezTo>
                  <a:cubicBezTo>
                    <a:pt x="32" y="138"/>
                    <a:pt x="32" y="138"/>
                    <a:pt x="32" y="138"/>
                  </a:cubicBezTo>
                  <a:cubicBezTo>
                    <a:pt x="31" y="137"/>
                    <a:pt x="31" y="137"/>
                    <a:pt x="31" y="137"/>
                  </a:cubicBezTo>
                  <a:cubicBezTo>
                    <a:pt x="27" y="135"/>
                    <a:pt x="27" y="135"/>
                    <a:pt x="27" y="135"/>
                  </a:cubicBezTo>
                  <a:cubicBezTo>
                    <a:pt x="15" y="128"/>
                    <a:pt x="15" y="128"/>
                    <a:pt x="15" y="128"/>
                  </a:cubicBezTo>
                  <a:cubicBezTo>
                    <a:pt x="15" y="128"/>
                    <a:pt x="14" y="126"/>
                    <a:pt x="14" y="125"/>
                  </a:cubicBezTo>
                  <a:cubicBezTo>
                    <a:pt x="14" y="125"/>
                    <a:pt x="14" y="125"/>
                    <a:pt x="14" y="124"/>
                  </a:cubicBezTo>
                  <a:cubicBezTo>
                    <a:pt x="13" y="124"/>
                    <a:pt x="12" y="124"/>
                    <a:pt x="12" y="123"/>
                  </a:cubicBezTo>
                  <a:cubicBezTo>
                    <a:pt x="11" y="123"/>
                    <a:pt x="11" y="122"/>
                    <a:pt x="10" y="121"/>
                  </a:cubicBezTo>
                  <a:cubicBezTo>
                    <a:pt x="10" y="121"/>
                    <a:pt x="10" y="120"/>
                    <a:pt x="10" y="120"/>
                  </a:cubicBezTo>
                  <a:cubicBezTo>
                    <a:pt x="13" y="120"/>
                    <a:pt x="13" y="120"/>
                    <a:pt x="13" y="120"/>
                  </a:cubicBezTo>
                  <a:cubicBezTo>
                    <a:pt x="13" y="120"/>
                    <a:pt x="14" y="121"/>
                    <a:pt x="14" y="121"/>
                  </a:cubicBezTo>
                  <a:cubicBezTo>
                    <a:pt x="15" y="121"/>
                    <a:pt x="15" y="123"/>
                    <a:pt x="15" y="123"/>
                  </a:cubicBezTo>
                  <a:cubicBezTo>
                    <a:pt x="15" y="123"/>
                    <a:pt x="16" y="125"/>
                    <a:pt x="17" y="125"/>
                  </a:cubicBezTo>
                  <a:cubicBezTo>
                    <a:pt x="17" y="125"/>
                    <a:pt x="18" y="125"/>
                    <a:pt x="18" y="125"/>
                  </a:cubicBezTo>
                  <a:cubicBezTo>
                    <a:pt x="18" y="125"/>
                    <a:pt x="18" y="125"/>
                    <a:pt x="18" y="125"/>
                  </a:cubicBezTo>
                  <a:cubicBezTo>
                    <a:pt x="19" y="123"/>
                    <a:pt x="19" y="123"/>
                    <a:pt x="19" y="123"/>
                  </a:cubicBezTo>
                  <a:cubicBezTo>
                    <a:pt x="18" y="122"/>
                    <a:pt x="18" y="122"/>
                    <a:pt x="18" y="122"/>
                  </a:cubicBezTo>
                  <a:cubicBezTo>
                    <a:pt x="18" y="119"/>
                    <a:pt x="18" y="119"/>
                    <a:pt x="18" y="119"/>
                  </a:cubicBezTo>
                  <a:cubicBezTo>
                    <a:pt x="17" y="118"/>
                    <a:pt x="17" y="118"/>
                    <a:pt x="17" y="118"/>
                  </a:cubicBezTo>
                  <a:cubicBezTo>
                    <a:pt x="16" y="116"/>
                    <a:pt x="16" y="116"/>
                    <a:pt x="16" y="116"/>
                  </a:cubicBezTo>
                  <a:cubicBezTo>
                    <a:pt x="12" y="111"/>
                    <a:pt x="12" y="111"/>
                    <a:pt x="12" y="111"/>
                  </a:cubicBezTo>
                  <a:cubicBezTo>
                    <a:pt x="10" y="108"/>
                    <a:pt x="10" y="108"/>
                    <a:pt x="10" y="108"/>
                  </a:cubicBezTo>
                  <a:cubicBezTo>
                    <a:pt x="12" y="103"/>
                    <a:pt x="12" y="103"/>
                    <a:pt x="12" y="103"/>
                  </a:cubicBezTo>
                  <a:cubicBezTo>
                    <a:pt x="11" y="101"/>
                    <a:pt x="11" y="101"/>
                    <a:pt x="11" y="101"/>
                  </a:cubicBezTo>
                  <a:cubicBezTo>
                    <a:pt x="11" y="101"/>
                    <a:pt x="12" y="100"/>
                    <a:pt x="12" y="100"/>
                  </a:cubicBezTo>
                  <a:cubicBezTo>
                    <a:pt x="12" y="100"/>
                    <a:pt x="13" y="99"/>
                    <a:pt x="13" y="99"/>
                  </a:cubicBezTo>
                  <a:cubicBezTo>
                    <a:pt x="13" y="99"/>
                    <a:pt x="13" y="98"/>
                    <a:pt x="13" y="98"/>
                  </a:cubicBezTo>
                  <a:cubicBezTo>
                    <a:pt x="13" y="97"/>
                    <a:pt x="13" y="97"/>
                    <a:pt x="13" y="97"/>
                  </a:cubicBezTo>
                  <a:cubicBezTo>
                    <a:pt x="14" y="95"/>
                    <a:pt x="14" y="95"/>
                    <a:pt x="14" y="95"/>
                  </a:cubicBezTo>
                  <a:cubicBezTo>
                    <a:pt x="12" y="95"/>
                    <a:pt x="12" y="95"/>
                    <a:pt x="12" y="95"/>
                  </a:cubicBezTo>
                  <a:cubicBezTo>
                    <a:pt x="12" y="94"/>
                    <a:pt x="13" y="93"/>
                    <a:pt x="13" y="93"/>
                  </a:cubicBezTo>
                  <a:cubicBezTo>
                    <a:pt x="13" y="93"/>
                    <a:pt x="13" y="93"/>
                    <a:pt x="14" y="93"/>
                  </a:cubicBezTo>
                  <a:cubicBezTo>
                    <a:pt x="16" y="91"/>
                    <a:pt x="16" y="91"/>
                    <a:pt x="16" y="91"/>
                  </a:cubicBezTo>
                  <a:cubicBezTo>
                    <a:pt x="16" y="90"/>
                    <a:pt x="16" y="90"/>
                    <a:pt x="16" y="90"/>
                  </a:cubicBezTo>
                  <a:cubicBezTo>
                    <a:pt x="13" y="89"/>
                    <a:pt x="13" y="89"/>
                    <a:pt x="13" y="89"/>
                  </a:cubicBezTo>
                  <a:cubicBezTo>
                    <a:pt x="14" y="86"/>
                    <a:pt x="14" y="86"/>
                    <a:pt x="14" y="86"/>
                  </a:cubicBezTo>
                  <a:cubicBezTo>
                    <a:pt x="13" y="85"/>
                    <a:pt x="12" y="83"/>
                    <a:pt x="12" y="83"/>
                  </a:cubicBezTo>
                  <a:cubicBezTo>
                    <a:pt x="13" y="81"/>
                    <a:pt x="13" y="81"/>
                    <a:pt x="13" y="81"/>
                  </a:cubicBezTo>
                  <a:cubicBezTo>
                    <a:pt x="13" y="81"/>
                    <a:pt x="14" y="78"/>
                    <a:pt x="14" y="77"/>
                  </a:cubicBezTo>
                  <a:cubicBezTo>
                    <a:pt x="14" y="76"/>
                    <a:pt x="14" y="75"/>
                    <a:pt x="14" y="75"/>
                  </a:cubicBezTo>
                  <a:cubicBezTo>
                    <a:pt x="14" y="74"/>
                    <a:pt x="14" y="74"/>
                    <a:pt x="14" y="74"/>
                  </a:cubicBezTo>
                  <a:cubicBezTo>
                    <a:pt x="13" y="73"/>
                    <a:pt x="12" y="72"/>
                    <a:pt x="12" y="72"/>
                  </a:cubicBezTo>
                  <a:cubicBezTo>
                    <a:pt x="12" y="72"/>
                    <a:pt x="11" y="72"/>
                    <a:pt x="11" y="71"/>
                  </a:cubicBezTo>
                  <a:cubicBezTo>
                    <a:pt x="10" y="71"/>
                    <a:pt x="10" y="71"/>
                    <a:pt x="10" y="71"/>
                  </a:cubicBezTo>
                  <a:cubicBezTo>
                    <a:pt x="8" y="69"/>
                    <a:pt x="8" y="69"/>
                    <a:pt x="8" y="69"/>
                  </a:cubicBezTo>
                  <a:cubicBezTo>
                    <a:pt x="11" y="67"/>
                    <a:pt x="11" y="67"/>
                    <a:pt x="11" y="67"/>
                  </a:cubicBezTo>
                  <a:cubicBezTo>
                    <a:pt x="11" y="66"/>
                    <a:pt x="11" y="66"/>
                    <a:pt x="11" y="66"/>
                  </a:cubicBezTo>
                  <a:cubicBezTo>
                    <a:pt x="12" y="65"/>
                    <a:pt x="13" y="65"/>
                    <a:pt x="13" y="65"/>
                  </a:cubicBezTo>
                  <a:cubicBezTo>
                    <a:pt x="13" y="65"/>
                    <a:pt x="14" y="64"/>
                    <a:pt x="14" y="64"/>
                  </a:cubicBezTo>
                  <a:cubicBezTo>
                    <a:pt x="14" y="63"/>
                    <a:pt x="14" y="62"/>
                    <a:pt x="14" y="61"/>
                  </a:cubicBezTo>
                  <a:cubicBezTo>
                    <a:pt x="11" y="60"/>
                    <a:pt x="11" y="60"/>
                    <a:pt x="11" y="60"/>
                  </a:cubicBezTo>
                  <a:cubicBezTo>
                    <a:pt x="11" y="59"/>
                    <a:pt x="11" y="59"/>
                    <a:pt x="11" y="59"/>
                  </a:cubicBezTo>
                  <a:cubicBezTo>
                    <a:pt x="11" y="59"/>
                    <a:pt x="12" y="59"/>
                    <a:pt x="13" y="58"/>
                  </a:cubicBezTo>
                  <a:cubicBezTo>
                    <a:pt x="14" y="58"/>
                    <a:pt x="15" y="57"/>
                    <a:pt x="15" y="57"/>
                  </a:cubicBezTo>
                  <a:cubicBezTo>
                    <a:pt x="16" y="57"/>
                    <a:pt x="16" y="56"/>
                    <a:pt x="16" y="55"/>
                  </a:cubicBezTo>
                  <a:cubicBezTo>
                    <a:pt x="14" y="54"/>
                    <a:pt x="14" y="54"/>
                    <a:pt x="14" y="54"/>
                  </a:cubicBezTo>
                  <a:cubicBezTo>
                    <a:pt x="15" y="52"/>
                    <a:pt x="15" y="52"/>
                    <a:pt x="15" y="52"/>
                  </a:cubicBezTo>
                  <a:cubicBezTo>
                    <a:pt x="14" y="49"/>
                    <a:pt x="14" y="49"/>
                    <a:pt x="14" y="49"/>
                  </a:cubicBezTo>
                  <a:cubicBezTo>
                    <a:pt x="15" y="47"/>
                    <a:pt x="15" y="47"/>
                    <a:pt x="15" y="47"/>
                  </a:cubicBezTo>
                  <a:cubicBezTo>
                    <a:pt x="14" y="46"/>
                    <a:pt x="14" y="46"/>
                    <a:pt x="14" y="46"/>
                  </a:cubicBezTo>
                  <a:cubicBezTo>
                    <a:pt x="10" y="44"/>
                    <a:pt x="10" y="44"/>
                    <a:pt x="10" y="44"/>
                  </a:cubicBezTo>
                  <a:cubicBezTo>
                    <a:pt x="9" y="44"/>
                    <a:pt x="9" y="44"/>
                    <a:pt x="9" y="44"/>
                  </a:cubicBezTo>
                  <a:cubicBezTo>
                    <a:pt x="8" y="44"/>
                    <a:pt x="7" y="45"/>
                    <a:pt x="7" y="45"/>
                  </a:cubicBezTo>
                  <a:cubicBezTo>
                    <a:pt x="4" y="44"/>
                    <a:pt x="4" y="43"/>
                    <a:pt x="4" y="43"/>
                  </a:cubicBezTo>
                  <a:cubicBezTo>
                    <a:pt x="5" y="43"/>
                    <a:pt x="5" y="42"/>
                    <a:pt x="5" y="42"/>
                  </a:cubicBezTo>
                  <a:cubicBezTo>
                    <a:pt x="4" y="41"/>
                    <a:pt x="4" y="41"/>
                    <a:pt x="4" y="41"/>
                  </a:cubicBezTo>
                  <a:cubicBezTo>
                    <a:pt x="4" y="39"/>
                    <a:pt x="4" y="39"/>
                    <a:pt x="4" y="39"/>
                  </a:cubicBezTo>
                  <a:cubicBezTo>
                    <a:pt x="4" y="39"/>
                    <a:pt x="5" y="37"/>
                    <a:pt x="5" y="37"/>
                  </a:cubicBezTo>
                  <a:cubicBezTo>
                    <a:pt x="4" y="36"/>
                    <a:pt x="4" y="35"/>
                    <a:pt x="4" y="35"/>
                  </a:cubicBezTo>
                  <a:cubicBezTo>
                    <a:pt x="5" y="33"/>
                    <a:pt x="5" y="33"/>
                    <a:pt x="5" y="33"/>
                  </a:cubicBezTo>
                  <a:cubicBezTo>
                    <a:pt x="5" y="32"/>
                    <a:pt x="5" y="32"/>
                    <a:pt x="5" y="32"/>
                  </a:cubicBezTo>
                  <a:cubicBezTo>
                    <a:pt x="5" y="31"/>
                    <a:pt x="5" y="30"/>
                    <a:pt x="5" y="30"/>
                  </a:cubicBezTo>
                  <a:cubicBezTo>
                    <a:pt x="1" y="28"/>
                    <a:pt x="1" y="28"/>
                    <a:pt x="1" y="28"/>
                  </a:cubicBezTo>
                  <a:cubicBezTo>
                    <a:pt x="0" y="27"/>
                    <a:pt x="0" y="27"/>
                    <a:pt x="0" y="27"/>
                  </a:cubicBezTo>
                  <a:cubicBezTo>
                    <a:pt x="0" y="25"/>
                    <a:pt x="0" y="25"/>
                    <a:pt x="0" y="25"/>
                  </a:cubicBezTo>
                  <a:cubicBezTo>
                    <a:pt x="2" y="23"/>
                    <a:pt x="2" y="23"/>
                    <a:pt x="2" y="23"/>
                  </a:cubicBezTo>
                  <a:cubicBezTo>
                    <a:pt x="3" y="21"/>
                    <a:pt x="3" y="21"/>
                    <a:pt x="3" y="21"/>
                  </a:cubicBezTo>
                  <a:cubicBezTo>
                    <a:pt x="3" y="20"/>
                    <a:pt x="3" y="20"/>
                    <a:pt x="3" y="19"/>
                  </a:cubicBezTo>
                  <a:cubicBezTo>
                    <a:pt x="3" y="19"/>
                    <a:pt x="4" y="18"/>
                    <a:pt x="4" y="18"/>
                  </a:cubicBezTo>
                  <a:cubicBezTo>
                    <a:pt x="4" y="16"/>
                    <a:pt x="4" y="16"/>
                    <a:pt x="4" y="16"/>
                  </a:cubicBezTo>
                  <a:cubicBezTo>
                    <a:pt x="4" y="15"/>
                    <a:pt x="4" y="15"/>
                    <a:pt x="4" y="15"/>
                  </a:cubicBezTo>
                  <a:cubicBezTo>
                    <a:pt x="5" y="14"/>
                    <a:pt x="5" y="14"/>
                    <a:pt x="5" y="14"/>
                  </a:cubicBezTo>
                  <a:cubicBezTo>
                    <a:pt x="5" y="14"/>
                    <a:pt x="6" y="13"/>
                    <a:pt x="7" y="13"/>
                  </a:cubicBezTo>
                  <a:cubicBezTo>
                    <a:pt x="7" y="12"/>
                    <a:pt x="7" y="11"/>
                    <a:pt x="7" y="11"/>
                  </a:cubicBezTo>
                  <a:cubicBezTo>
                    <a:pt x="11" y="5"/>
                    <a:pt x="11" y="5"/>
                    <a:pt x="11" y="5"/>
                  </a:cubicBezTo>
                  <a:cubicBezTo>
                    <a:pt x="10" y="4"/>
                    <a:pt x="10" y="4"/>
                    <a:pt x="10" y="4"/>
                  </a:cubicBezTo>
                  <a:cubicBezTo>
                    <a:pt x="13" y="0"/>
                    <a:pt x="14" y="0"/>
                    <a:pt x="14" y="0"/>
                  </a:cubicBezTo>
                  <a:cubicBezTo>
                    <a:pt x="15" y="0"/>
                    <a:pt x="16" y="0"/>
                    <a:pt x="16" y="0"/>
                  </a:cubicBezTo>
                  <a:cubicBezTo>
                    <a:pt x="17" y="1"/>
                    <a:pt x="17" y="1"/>
                    <a:pt x="17" y="1"/>
                  </a:cubicBezTo>
                  <a:cubicBezTo>
                    <a:pt x="18" y="2"/>
                    <a:pt x="18" y="2"/>
                    <a:pt x="18" y="2"/>
                  </a:cubicBezTo>
                  <a:cubicBezTo>
                    <a:pt x="18" y="3"/>
                    <a:pt x="18" y="3"/>
                    <a:pt x="18" y="3"/>
                  </a:cubicBezTo>
                  <a:cubicBezTo>
                    <a:pt x="18" y="4"/>
                    <a:pt x="17" y="4"/>
                    <a:pt x="17" y="5"/>
                  </a:cubicBezTo>
                  <a:cubicBezTo>
                    <a:pt x="18" y="5"/>
                    <a:pt x="17" y="6"/>
                    <a:pt x="17" y="6"/>
                  </a:cubicBezTo>
                  <a:cubicBezTo>
                    <a:pt x="18" y="6"/>
                    <a:pt x="18" y="7"/>
                    <a:pt x="18" y="7"/>
                  </a:cubicBezTo>
                  <a:cubicBezTo>
                    <a:pt x="19" y="8"/>
                    <a:pt x="19" y="8"/>
                    <a:pt x="19" y="8"/>
                  </a:cubicBezTo>
                  <a:cubicBezTo>
                    <a:pt x="19" y="9"/>
                    <a:pt x="20" y="9"/>
                    <a:pt x="20" y="9"/>
                  </a:cubicBezTo>
                  <a:cubicBezTo>
                    <a:pt x="22" y="8"/>
                    <a:pt x="22" y="8"/>
                    <a:pt x="22" y="8"/>
                  </a:cubicBezTo>
                  <a:cubicBezTo>
                    <a:pt x="24" y="7"/>
                    <a:pt x="24" y="7"/>
                    <a:pt x="24" y="7"/>
                  </a:cubicBezTo>
                  <a:cubicBezTo>
                    <a:pt x="24" y="7"/>
                    <a:pt x="26" y="6"/>
                    <a:pt x="27" y="6"/>
                  </a:cubicBezTo>
                  <a:cubicBezTo>
                    <a:pt x="27" y="6"/>
                    <a:pt x="27" y="5"/>
                    <a:pt x="28" y="4"/>
                  </a:cubicBezTo>
                  <a:cubicBezTo>
                    <a:pt x="29" y="4"/>
                    <a:pt x="29" y="4"/>
                    <a:pt x="29" y="4"/>
                  </a:cubicBezTo>
                  <a:cubicBezTo>
                    <a:pt x="31" y="4"/>
                    <a:pt x="31" y="4"/>
                    <a:pt x="31" y="4"/>
                  </a:cubicBezTo>
                  <a:cubicBezTo>
                    <a:pt x="32" y="6"/>
                    <a:pt x="32" y="6"/>
                    <a:pt x="32" y="6"/>
                  </a:cubicBezTo>
                  <a:cubicBezTo>
                    <a:pt x="34" y="7"/>
                    <a:pt x="34" y="7"/>
                    <a:pt x="34" y="7"/>
                  </a:cubicBezTo>
                  <a:cubicBezTo>
                    <a:pt x="36" y="9"/>
                    <a:pt x="36" y="9"/>
                    <a:pt x="36" y="9"/>
                  </a:cubicBezTo>
                  <a:cubicBezTo>
                    <a:pt x="37" y="12"/>
                    <a:pt x="37" y="12"/>
                    <a:pt x="37" y="12"/>
                  </a:cubicBezTo>
                  <a:cubicBezTo>
                    <a:pt x="39" y="15"/>
                    <a:pt x="39" y="15"/>
                    <a:pt x="39" y="15"/>
                  </a:cubicBezTo>
                  <a:cubicBezTo>
                    <a:pt x="40" y="14"/>
                    <a:pt x="40" y="14"/>
                    <a:pt x="40" y="14"/>
                  </a:cubicBezTo>
                  <a:cubicBezTo>
                    <a:pt x="42" y="16"/>
                    <a:pt x="42" y="16"/>
                    <a:pt x="42" y="16"/>
                  </a:cubicBezTo>
                  <a:cubicBezTo>
                    <a:pt x="44" y="17"/>
                    <a:pt x="44" y="17"/>
                    <a:pt x="44" y="17"/>
                  </a:cubicBezTo>
                  <a:cubicBezTo>
                    <a:pt x="44" y="17"/>
                    <a:pt x="46" y="17"/>
                    <a:pt x="48" y="18"/>
                  </a:cubicBezTo>
                  <a:cubicBezTo>
                    <a:pt x="49" y="18"/>
                    <a:pt x="49" y="19"/>
                    <a:pt x="49" y="19"/>
                  </a:cubicBezTo>
                  <a:cubicBezTo>
                    <a:pt x="50" y="21"/>
                    <a:pt x="52" y="23"/>
                    <a:pt x="52" y="23"/>
                  </a:cubicBezTo>
                  <a:cubicBezTo>
                    <a:pt x="53" y="26"/>
                    <a:pt x="53" y="26"/>
                    <a:pt x="53" y="26"/>
                  </a:cubicBezTo>
                  <a:cubicBezTo>
                    <a:pt x="53" y="26"/>
                    <a:pt x="54" y="28"/>
                    <a:pt x="54" y="29"/>
                  </a:cubicBezTo>
                  <a:cubicBezTo>
                    <a:pt x="54" y="29"/>
                    <a:pt x="54" y="30"/>
                    <a:pt x="54" y="30"/>
                  </a:cubicBezTo>
                  <a:cubicBezTo>
                    <a:pt x="57" y="33"/>
                    <a:pt x="57" y="33"/>
                    <a:pt x="57" y="33"/>
                  </a:cubicBezTo>
                  <a:cubicBezTo>
                    <a:pt x="56" y="36"/>
                    <a:pt x="56" y="36"/>
                    <a:pt x="56" y="36"/>
                  </a:cubicBezTo>
                  <a:cubicBezTo>
                    <a:pt x="55" y="38"/>
                    <a:pt x="55" y="38"/>
                    <a:pt x="55" y="38"/>
                  </a:cubicBezTo>
                  <a:cubicBezTo>
                    <a:pt x="55" y="38"/>
                    <a:pt x="55" y="40"/>
                    <a:pt x="55" y="40"/>
                  </a:cubicBezTo>
                  <a:cubicBezTo>
                    <a:pt x="55" y="40"/>
                    <a:pt x="55" y="42"/>
                    <a:pt x="55" y="42"/>
                  </a:cubicBezTo>
                  <a:cubicBezTo>
                    <a:pt x="54" y="43"/>
                    <a:pt x="54" y="43"/>
                    <a:pt x="54" y="43"/>
                  </a:cubicBezTo>
                  <a:cubicBezTo>
                    <a:pt x="55" y="48"/>
                    <a:pt x="55" y="48"/>
                    <a:pt x="55" y="48"/>
                  </a:cubicBezTo>
                  <a:cubicBezTo>
                    <a:pt x="54" y="51"/>
                    <a:pt x="54" y="51"/>
                    <a:pt x="54" y="51"/>
                  </a:cubicBezTo>
                  <a:cubicBezTo>
                    <a:pt x="55" y="51"/>
                    <a:pt x="56" y="52"/>
                    <a:pt x="56" y="53"/>
                  </a:cubicBezTo>
                  <a:cubicBezTo>
                    <a:pt x="57" y="53"/>
                    <a:pt x="56" y="54"/>
                    <a:pt x="56" y="54"/>
                  </a:cubicBezTo>
                  <a:cubicBezTo>
                    <a:pt x="55" y="55"/>
                    <a:pt x="55" y="55"/>
                    <a:pt x="54" y="56"/>
                  </a:cubicBezTo>
                  <a:cubicBezTo>
                    <a:pt x="53" y="56"/>
                    <a:pt x="53" y="56"/>
                    <a:pt x="53" y="56"/>
                  </a:cubicBezTo>
                  <a:cubicBezTo>
                    <a:pt x="53" y="57"/>
                    <a:pt x="52" y="57"/>
                    <a:pt x="52" y="57"/>
                  </a:cubicBezTo>
                  <a:cubicBezTo>
                    <a:pt x="52" y="57"/>
                    <a:pt x="52" y="58"/>
                    <a:pt x="52" y="59"/>
                  </a:cubicBezTo>
                  <a:cubicBezTo>
                    <a:pt x="53" y="60"/>
                    <a:pt x="55" y="61"/>
                    <a:pt x="55" y="61"/>
                  </a:cubicBezTo>
                  <a:cubicBezTo>
                    <a:pt x="55" y="61"/>
                    <a:pt x="57" y="63"/>
                    <a:pt x="57" y="64"/>
                  </a:cubicBezTo>
                  <a:cubicBezTo>
                    <a:pt x="58" y="64"/>
                    <a:pt x="57" y="65"/>
                    <a:pt x="57" y="66"/>
                  </a:cubicBezTo>
                  <a:cubicBezTo>
                    <a:pt x="57" y="66"/>
                    <a:pt x="57" y="67"/>
                    <a:pt x="55" y="68"/>
                  </a:cubicBezTo>
                  <a:cubicBezTo>
                    <a:pt x="56" y="69"/>
                    <a:pt x="56" y="69"/>
                    <a:pt x="56" y="69"/>
                  </a:cubicBezTo>
                  <a:cubicBezTo>
                    <a:pt x="57" y="72"/>
                    <a:pt x="57" y="72"/>
                    <a:pt x="57" y="72"/>
                  </a:cubicBezTo>
                  <a:cubicBezTo>
                    <a:pt x="57" y="72"/>
                    <a:pt x="57" y="73"/>
                    <a:pt x="57" y="73"/>
                  </a:cubicBezTo>
                  <a:cubicBezTo>
                    <a:pt x="58" y="74"/>
                    <a:pt x="59" y="76"/>
                    <a:pt x="60" y="76"/>
                  </a:cubicBezTo>
                  <a:cubicBezTo>
                    <a:pt x="60" y="76"/>
                    <a:pt x="61" y="78"/>
                    <a:pt x="61" y="79"/>
                  </a:cubicBezTo>
                  <a:cubicBezTo>
                    <a:pt x="61" y="79"/>
                    <a:pt x="61" y="80"/>
                    <a:pt x="61" y="80"/>
                  </a:cubicBezTo>
                  <a:cubicBezTo>
                    <a:pt x="61" y="80"/>
                    <a:pt x="62" y="80"/>
                    <a:pt x="62" y="80"/>
                  </a:cubicBezTo>
                  <a:cubicBezTo>
                    <a:pt x="63" y="81"/>
                    <a:pt x="65" y="81"/>
                    <a:pt x="65" y="81"/>
                  </a:cubicBezTo>
                  <a:cubicBezTo>
                    <a:pt x="65" y="81"/>
                    <a:pt x="66" y="82"/>
                    <a:pt x="66" y="83"/>
                  </a:cubicBezTo>
                  <a:cubicBezTo>
                    <a:pt x="67" y="84"/>
                    <a:pt x="68" y="86"/>
                    <a:pt x="68" y="87"/>
                  </a:cubicBezTo>
                  <a:cubicBezTo>
                    <a:pt x="68" y="87"/>
                    <a:pt x="68" y="88"/>
                    <a:pt x="68" y="88"/>
                  </a:cubicBezTo>
                  <a:cubicBezTo>
                    <a:pt x="68" y="89"/>
                    <a:pt x="68" y="89"/>
                    <a:pt x="68" y="89"/>
                  </a:cubicBezTo>
                  <a:cubicBezTo>
                    <a:pt x="68" y="90"/>
                    <a:pt x="69" y="89"/>
                    <a:pt x="69" y="89"/>
                  </a:cubicBezTo>
                  <a:cubicBezTo>
                    <a:pt x="69" y="89"/>
                    <a:pt x="70" y="88"/>
                    <a:pt x="70" y="88"/>
                  </a:cubicBezTo>
                  <a:cubicBezTo>
                    <a:pt x="71" y="88"/>
                    <a:pt x="72" y="88"/>
                    <a:pt x="73" y="88"/>
                  </a:cubicBezTo>
                  <a:cubicBezTo>
                    <a:pt x="74" y="88"/>
                    <a:pt x="74" y="88"/>
                    <a:pt x="74" y="88"/>
                  </a:cubicBezTo>
                  <a:cubicBezTo>
                    <a:pt x="76" y="88"/>
                    <a:pt x="76" y="88"/>
                    <a:pt x="77" y="88"/>
                  </a:cubicBezTo>
                  <a:cubicBezTo>
                    <a:pt x="79" y="89"/>
                    <a:pt x="79" y="89"/>
                    <a:pt x="79" y="89"/>
                  </a:cubicBezTo>
                  <a:cubicBezTo>
                    <a:pt x="80" y="91"/>
                    <a:pt x="80" y="91"/>
                    <a:pt x="80" y="91"/>
                  </a:cubicBezTo>
                  <a:cubicBezTo>
                    <a:pt x="80" y="91"/>
                    <a:pt x="81" y="91"/>
                    <a:pt x="81" y="91"/>
                  </a:cubicBezTo>
                  <a:cubicBezTo>
                    <a:pt x="82" y="93"/>
                    <a:pt x="82" y="93"/>
                    <a:pt x="82" y="93"/>
                  </a:cubicBezTo>
                  <a:cubicBezTo>
                    <a:pt x="84" y="96"/>
                    <a:pt x="84" y="96"/>
                    <a:pt x="84" y="96"/>
                  </a:cubicBezTo>
                  <a:cubicBezTo>
                    <a:pt x="85" y="104"/>
                    <a:pt x="85" y="104"/>
                    <a:pt x="85" y="104"/>
                  </a:cubicBezTo>
                  <a:cubicBezTo>
                    <a:pt x="83" y="104"/>
                    <a:pt x="81" y="106"/>
                    <a:pt x="80" y="107"/>
                  </a:cubicBezTo>
                  <a:cubicBezTo>
                    <a:pt x="77" y="115"/>
                    <a:pt x="77" y="115"/>
                    <a:pt x="77" y="115"/>
                  </a:cubicBezTo>
                  <a:cubicBezTo>
                    <a:pt x="75" y="124"/>
                    <a:pt x="75" y="124"/>
                    <a:pt x="75" y="124"/>
                  </a:cubicBezTo>
                  <a:cubicBezTo>
                    <a:pt x="70" y="132"/>
                    <a:pt x="70" y="132"/>
                    <a:pt x="70" y="132"/>
                  </a:cubicBezTo>
                  <a:cubicBezTo>
                    <a:pt x="63" y="136"/>
                    <a:pt x="63" y="136"/>
                    <a:pt x="63" y="136"/>
                  </a:cubicBezTo>
                  <a:cubicBezTo>
                    <a:pt x="62" y="136"/>
                    <a:pt x="62" y="136"/>
                    <a:pt x="62" y="136"/>
                  </a:cubicBezTo>
                  <a:cubicBezTo>
                    <a:pt x="62" y="136"/>
                    <a:pt x="61" y="137"/>
                    <a:pt x="61" y="137"/>
                  </a:cubicBezTo>
                  <a:cubicBezTo>
                    <a:pt x="60" y="140"/>
                    <a:pt x="60" y="140"/>
                    <a:pt x="60" y="140"/>
                  </a:cubicBezTo>
                  <a:cubicBezTo>
                    <a:pt x="59" y="141"/>
                    <a:pt x="59" y="141"/>
                    <a:pt x="59" y="141"/>
                  </a:cubicBezTo>
                  <a:cubicBezTo>
                    <a:pt x="58" y="141"/>
                    <a:pt x="58" y="141"/>
                    <a:pt x="58" y="141"/>
                  </a:cubicBezTo>
                  <a:cubicBezTo>
                    <a:pt x="58" y="142"/>
                    <a:pt x="58" y="142"/>
                    <a:pt x="58" y="142"/>
                  </a:cubicBezTo>
                  <a:cubicBezTo>
                    <a:pt x="58" y="143"/>
                    <a:pt x="58" y="143"/>
                    <a:pt x="58" y="144"/>
                  </a:cubicBezTo>
                  <a:cubicBezTo>
                    <a:pt x="58" y="144"/>
                    <a:pt x="58" y="144"/>
                    <a:pt x="58" y="145"/>
                  </a:cubicBezTo>
                  <a:cubicBezTo>
                    <a:pt x="58" y="145"/>
                    <a:pt x="59" y="145"/>
                    <a:pt x="59" y="146"/>
                  </a:cubicBezTo>
                  <a:cubicBezTo>
                    <a:pt x="59" y="146"/>
                    <a:pt x="60" y="147"/>
                    <a:pt x="61" y="147"/>
                  </a:cubicBezTo>
                  <a:cubicBezTo>
                    <a:pt x="62" y="148"/>
                    <a:pt x="63" y="148"/>
                    <a:pt x="63" y="148"/>
                  </a:cubicBezTo>
                  <a:cubicBezTo>
                    <a:pt x="64" y="150"/>
                    <a:pt x="64" y="150"/>
                    <a:pt x="64" y="150"/>
                  </a:cubicBezTo>
                  <a:cubicBezTo>
                    <a:pt x="63" y="151"/>
                    <a:pt x="62" y="151"/>
                    <a:pt x="61" y="151"/>
                  </a:cubicBezTo>
                  <a:cubicBezTo>
                    <a:pt x="61" y="151"/>
                    <a:pt x="60" y="151"/>
                    <a:pt x="60" y="151"/>
                  </a:cubicBezTo>
                  <a:cubicBezTo>
                    <a:pt x="59" y="151"/>
                    <a:pt x="59" y="151"/>
                    <a:pt x="58" y="151"/>
                  </a:cubicBezTo>
                  <a:cubicBezTo>
                    <a:pt x="58" y="151"/>
                    <a:pt x="58" y="152"/>
                    <a:pt x="58" y="153"/>
                  </a:cubicBezTo>
                  <a:cubicBezTo>
                    <a:pt x="59" y="154"/>
                    <a:pt x="59" y="154"/>
                    <a:pt x="59" y="154"/>
                  </a:cubicBezTo>
                  <a:cubicBezTo>
                    <a:pt x="59" y="154"/>
                    <a:pt x="59" y="156"/>
                    <a:pt x="59" y="156"/>
                  </a:cubicBezTo>
                  <a:cubicBezTo>
                    <a:pt x="59" y="156"/>
                    <a:pt x="59" y="157"/>
                    <a:pt x="57" y="158"/>
                  </a:cubicBezTo>
                  <a:cubicBezTo>
                    <a:pt x="56" y="160"/>
                    <a:pt x="56" y="160"/>
                    <a:pt x="56" y="160"/>
                  </a:cubicBezTo>
                  <a:cubicBezTo>
                    <a:pt x="52" y="160"/>
                    <a:pt x="52" y="160"/>
                    <a:pt x="52" y="160"/>
                  </a:cubicBezTo>
                  <a:cubicBezTo>
                    <a:pt x="52" y="160"/>
                    <a:pt x="52" y="160"/>
                    <a:pt x="52" y="160"/>
                  </a:cubicBezTo>
                  <a:close/>
                  <a:moveTo>
                    <a:pt x="49" y="158"/>
                  </a:moveTo>
                  <a:cubicBezTo>
                    <a:pt x="49" y="158"/>
                    <a:pt x="49" y="158"/>
                    <a:pt x="49" y="158"/>
                  </a:cubicBezTo>
                  <a:cubicBezTo>
                    <a:pt x="52" y="159"/>
                    <a:pt x="52" y="159"/>
                    <a:pt x="52" y="159"/>
                  </a:cubicBezTo>
                  <a:cubicBezTo>
                    <a:pt x="55" y="159"/>
                    <a:pt x="55" y="159"/>
                    <a:pt x="55" y="159"/>
                  </a:cubicBezTo>
                  <a:cubicBezTo>
                    <a:pt x="57" y="158"/>
                    <a:pt x="57" y="158"/>
                    <a:pt x="57" y="158"/>
                  </a:cubicBezTo>
                  <a:cubicBezTo>
                    <a:pt x="58" y="157"/>
                    <a:pt x="59" y="156"/>
                    <a:pt x="59" y="156"/>
                  </a:cubicBezTo>
                  <a:cubicBezTo>
                    <a:pt x="59" y="156"/>
                    <a:pt x="58" y="154"/>
                    <a:pt x="58" y="154"/>
                  </a:cubicBezTo>
                  <a:cubicBezTo>
                    <a:pt x="58" y="153"/>
                    <a:pt x="58" y="153"/>
                    <a:pt x="58" y="153"/>
                  </a:cubicBezTo>
                  <a:cubicBezTo>
                    <a:pt x="58" y="153"/>
                    <a:pt x="57" y="152"/>
                    <a:pt x="57" y="151"/>
                  </a:cubicBezTo>
                  <a:cubicBezTo>
                    <a:pt x="57" y="151"/>
                    <a:pt x="58" y="150"/>
                    <a:pt x="58" y="150"/>
                  </a:cubicBezTo>
                  <a:cubicBezTo>
                    <a:pt x="59" y="150"/>
                    <a:pt x="59" y="150"/>
                    <a:pt x="59" y="150"/>
                  </a:cubicBezTo>
                  <a:cubicBezTo>
                    <a:pt x="59" y="150"/>
                    <a:pt x="60" y="150"/>
                    <a:pt x="60" y="150"/>
                  </a:cubicBezTo>
                  <a:cubicBezTo>
                    <a:pt x="61" y="151"/>
                    <a:pt x="61" y="151"/>
                    <a:pt x="61" y="151"/>
                  </a:cubicBezTo>
                  <a:cubicBezTo>
                    <a:pt x="61" y="151"/>
                    <a:pt x="61" y="151"/>
                    <a:pt x="61" y="151"/>
                  </a:cubicBezTo>
                  <a:cubicBezTo>
                    <a:pt x="62" y="151"/>
                    <a:pt x="63" y="150"/>
                    <a:pt x="63" y="149"/>
                  </a:cubicBezTo>
                  <a:cubicBezTo>
                    <a:pt x="63" y="149"/>
                    <a:pt x="63" y="149"/>
                    <a:pt x="63" y="149"/>
                  </a:cubicBezTo>
                  <a:cubicBezTo>
                    <a:pt x="62" y="149"/>
                    <a:pt x="62" y="148"/>
                    <a:pt x="61" y="148"/>
                  </a:cubicBezTo>
                  <a:cubicBezTo>
                    <a:pt x="59" y="147"/>
                    <a:pt x="58" y="146"/>
                    <a:pt x="58" y="146"/>
                  </a:cubicBezTo>
                  <a:cubicBezTo>
                    <a:pt x="58" y="146"/>
                    <a:pt x="58" y="145"/>
                    <a:pt x="58" y="145"/>
                  </a:cubicBezTo>
                  <a:cubicBezTo>
                    <a:pt x="57" y="145"/>
                    <a:pt x="57" y="144"/>
                    <a:pt x="57" y="144"/>
                  </a:cubicBezTo>
                  <a:cubicBezTo>
                    <a:pt x="57" y="143"/>
                    <a:pt x="57" y="142"/>
                    <a:pt x="57" y="142"/>
                  </a:cubicBezTo>
                  <a:cubicBezTo>
                    <a:pt x="57" y="141"/>
                    <a:pt x="57" y="141"/>
                    <a:pt x="57" y="141"/>
                  </a:cubicBezTo>
                  <a:cubicBezTo>
                    <a:pt x="57" y="141"/>
                    <a:pt x="58" y="140"/>
                    <a:pt x="59" y="140"/>
                  </a:cubicBezTo>
                  <a:cubicBezTo>
                    <a:pt x="60" y="140"/>
                    <a:pt x="60" y="140"/>
                    <a:pt x="60" y="140"/>
                  </a:cubicBezTo>
                  <a:cubicBezTo>
                    <a:pt x="61" y="137"/>
                    <a:pt x="61" y="137"/>
                    <a:pt x="61" y="137"/>
                  </a:cubicBezTo>
                  <a:cubicBezTo>
                    <a:pt x="61" y="137"/>
                    <a:pt x="61" y="136"/>
                    <a:pt x="62" y="136"/>
                  </a:cubicBezTo>
                  <a:cubicBezTo>
                    <a:pt x="63" y="136"/>
                    <a:pt x="63" y="136"/>
                    <a:pt x="63" y="136"/>
                  </a:cubicBezTo>
                  <a:cubicBezTo>
                    <a:pt x="63" y="136"/>
                    <a:pt x="63" y="136"/>
                    <a:pt x="63" y="136"/>
                  </a:cubicBezTo>
                  <a:cubicBezTo>
                    <a:pt x="70" y="132"/>
                    <a:pt x="70" y="132"/>
                    <a:pt x="70" y="132"/>
                  </a:cubicBezTo>
                  <a:cubicBezTo>
                    <a:pt x="75" y="124"/>
                    <a:pt x="75" y="124"/>
                    <a:pt x="75" y="124"/>
                  </a:cubicBezTo>
                  <a:cubicBezTo>
                    <a:pt x="76" y="115"/>
                    <a:pt x="76" y="115"/>
                    <a:pt x="76" y="115"/>
                  </a:cubicBezTo>
                  <a:cubicBezTo>
                    <a:pt x="79" y="107"/>
                    <a:pt x="79" y="107"/>
                    <a:pt x="79" y="107"/>
                  </a:cubicBezTo>
                  <a:cubicBezTo>
                    <a:pt x="80" y="106"/>
                    <a:pt x="83" y="104"/>
                    <a:pt x="84" y="104"/>
                  </a:cubicBezTo>
                  <a:cubicBezTo>
                    <a:pt x="84" y="103"/>
                    <a:pt x="84" y="100"/>
                    <a:pt x="83" y="96"/>
                  </a:cubicBezTo>
                  <a:cubicBezTo>
                    <a:pt x="81" y="93"/>
                    <a:pt x="81" y="93"/>
                    <a:pt x="81" y="93"/>
                  </a:cubicBezTo>
                  <a:cubicBezTo>
                    <a:pt x="81" y="91"/>
                    <a:pt x="81" y="91"/>
                    <a:pt x="81" y="91"/>
                  </a:cubicBezTo>
                  <a:cubicBezTo>
                    <a:pt x="81" y="92"/>
                    <a:pt x="80" y="92"/>
                    <a:pt x="80" y="91"/>
                  </a:cubicBezTo>
                  <a:cubicBezTo>
                    <a:pt x="80" y="91"/>
                    <a:pt x="79" y="91"/>
                    <a:pt x="79" y="91"/>
                  </a:cubicBezTo>
                  <a:cubicBezTo>
                    <a:pt x="79" y="90"/>
                    <a:pt x="79" y="90"/>
                    <a:pt x="79" y="90"/>
                  </a:cubicBezTo>
                  <a:cubicBezTo>
                    <a:pt x="76" y="89"/>
                    <a:pt x="76" y="89"/>
                    <a:pt x="76" y="89"/>
                  </a:cubicBezTo>
                  <a:cubicBezTo>
                    <a:pt x="76" y="89"/>
                    <a:pt x="76" y="89"/>
                    <a:pt x="75" y="89"/>
                  </a:cubicBezTo>
                  <a:cubicBezTo>
                    <a:pt x="75" y="89"/>
                    <a:pt x="74" y="89"/>
                    <a:pt x="74" y="89"/>
                  </a:cubicBezTo>
                  <a:cubicBezTo>
                    <a:pt x="72" y="88"/>
                    <a:pt x="71" y="88"/>
                    <a:pt x="71" y="89"/>
                  </a:cubicBezTo>
                  <a:cubicBezTo>
                    <a:pt x="70" y="89"/>
                    <a:pt x="70" y="89"/>
                    <a:pt x="69" y="90"/>
                  </a:cubicBezTo>
                  <a:cubicBezTo>
                    <a:pt x="69" y="90"/>
                    <a:pt x="69" y="90"/>
                    <a:pt x="69" y="90"/>
                  </a:cubicBezTo>
                  <a:cubicBezTo>
                    <a:pt x="68" y="91"/>
                    <a:pt x="68" y="90"/>
                    <a:pt x="68" y="90"/>
                  </a:cubicBezTo>
                  <a:cubicBezTo>
                    <a:pt x="68" y="90"/>
                    <a:pt x="68" y="90"/>
                    <a:pt x="67" y="90"/>
                  </a:cubicBezTo>
                  <a:cubicBezTo>
                    <a:pt x="67" y="88"/>
                    <a:pt x="67" y="88"/>
                    <a:pt x="67" y="88"/>
                  </a:cubicBezTo>
                  <a:cubicBezTo>
                    <a:pt x="67" y="88"/>
                    <a:pt x="67" y="87"/>
                    <a:pt x="67" y="87"/>
                  </a:cubicBezTo>
                  <a:cubicBezTo>
                    <a:pt x="67" y="86"/>
                    <a:pt x="66" y="84"/>
                    <a:pt x="66" y="83"/>
                  </a:cubicBezTo>
                  <a:cubicBezTo>
                    <a:pt x="65" y="82"/>
                    <a:pt x="65" y="82"/>
                    <a:pt x="65" y="81"/>
                  </a:cubicBezTo>
                  <a:cubicBezTo>
                    <a:pt x="65" y="81"/>
                    <a:pt x="63" y="81"/>
                    <a:pt x="63" y="81"/>
                  </a:cubicBezTo>
                  <a:cubicBezTo>
                    <a:pt x="62" y="81"/>
                    <a:pt x="61" y="81"/>
                    <a:pt x="61" y="81"/>
                  </a:cubicBezTo>
                  <a:cubicBezTo>
                    <a:pt x="60" y="80"/>
                    <a:pt x="60" y="79"/>
                    <a:pt x="61" y="78"/>
                  </a:cubicBezTo>
                  <a:cubicBezTo>
                    <a:pt x="61" y="78"/>
                    <a:pt x="60" y="77"/>
                    <a:pt x="59" y="76"/>
                  </a:cubicBezTo>
                  <a:cubicBezTo>
                    <a:pt x="59" y="76"/>
                    <a:pt x="57" y="73"/>
                    <a:pt x="57" y="73"/>
                  </a:cubicBezTo>
                  <a:cubicBezTo>
                    <a:pt x="57" y="73"/>
                    <a:pt x="56" y="73"/>
                    <a:pt x="56" y="72"/>
                  </a:cubicBezTo>
                  <a:cubicBezTo>
                    <a:pt x="55" y="68"/>
                    <a:pt x="55" y="68"/>
                    <a:pt x="55" y="68"/>
                  </a:cubicBezTo>
                  <a:cubicBezTo>
                    <a:pt x="56" y="67"/>
                    <a:pt x="56" y="66"/>
                    <a:pt x="56" y="66"/>
                  </a:cubicBezTo>
                  <a:cubicBezTo>
                    <a:pt x="57" y="65"/>
                    <a:pt x="57" y="64"/>
                    <a:pt x="57" y="64"/>
                  </a:cubicBezTo>
                  <a:cubicBezTo>
                    <a:pt x="57" y="64"/>
                    <a:pt x="55" y="62"/>
                    <a:pt x="54" y="62"/>
                  </a:cubicBezTo>
                  <a:cubicBezTo>
                    <a:pt x="54" y="62"/>
                    <a:pt x="52" y="60"/>
                    <a:pt x="52" y="59"/>
                  </a:cubicBezTo>
                  <a:cubicBezTo>
                    <a:pt x="51" y="58"/>
                    <a:pt x="51" y="57"/>
                    <a:pt x="51" y="57"/>
                  </a:cubicBezTo>
                  <a:cubicBezTo>
                    <a:pt x="52" y="56"/>
                    <a:pt x="52" y="56"/>
                    <a:pt x="53" y="56"/>
                  </a:cubicBezTo>
                  <a:cubicBezTo>
                    <a:pt x="54" y="55"/>
                    <a:pt x="54" y="55"/>
                    <a:pt x="54" y="55"/>
                  </a:cubicBezTo>
                  <a:cubicBezTo>
                    <a:pt x="54" y="55"/>
                    <a:pt x="55" y="54"/>
                    <a:pt x="55" y="54"/>
                  </a:cubicBezTo>
                  <a:cubicBezTo>
                    <a:pt x="55" y="53"/>
                    <a:pt x="55" y="53"/>
                    <a:pt x="55" y="53"/>
                  </a:cubicBezTo>
                  <a:cubicBezTo>
                    <a:pt x="55" y="53"/>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1"/>
                    <a:pt x="54" y="40"/>
                    <a:pt x="54" y="40"/>
                  </a:cubicBezTo>
                  <a:cubicBezTo>
                    <a:pt x="54" y="39"/>
                    <a:pt x="55" y="38"/>
                    <a:pt x="55" y="37"/>
                  </a:cubicBezTo>
                  <a:cubicBezTo>
                    <a:pt x="55" y="35"/>
                    <a:pt x="55" y="35"/>
                    <a:pt x="55" y="35"/>
                  </a:cubicBezTo>
                  <a:cubicBezTo>
                    <a:pt x="56" y="33"/>
                    <a:pt x="56" y="33"/>
                    <a:pt x="56" y="33"/>
                  </a:cubicBezTo>
                  <a:cubicBezTo>
                    <a:pt x="54" y="30"/>
                    <a:pt x="54" y="30"/>
                    <a:pt x="54" y="30"/>
                  </a:cubicBezTo>
                  <a:cubicBezTo>
                    <a:pt x="54" y="30"/>
                    <a:pt x="54" y="30"/>
                    <a:pt x="53" y="29"/>
                  </a:cubicBezTo>
                  <a:cubicBezTo>
                    <a:pt x="53" y="28"/>
                    <a:pt x="52" y="26"/>
                    <a:pt x="52" y="26"/>
                  </a:cubicBezTo>
                  <a:cubicBezTo>
                    <a:pt x="51" y="24"/>
                    <a:pt x="51" y="24"/>
                    <a:pt x="51" y="24"/>
                  </a:cubicBezTo>
                  <a:cubicBezTo>
                    <a:pt x="51" y="23"/>
                    <a:pt x="49" y="21"/>
                    <a:pt x="49" y="21"/>
                  </a:cubicBezTo>
                  <a:cubicBezTo>
                    <a:pt x="49" y="20"/>
                    <a:pt x="48" y="20"/>
                    <a:pt x="48" y="20"/>
                  </a:cubicBezTo>
                  <a:cubicBezTo>
                    <a:pt x="48" y="19"/>
                    <a:pt x="48" y="19"/>
                    <a:pt x="47" y="19"/>
                  </a:cubicBezTo>
                  <a:cubicBezTo>
                    <a:pt x="46" y="18"/>
                    <a:pt x="44" y="17"/>
                    <a:pt x="44" y="17"/>
                  </a:cubicBezTo>
                  <a:cubicBezTo>
                    <a:pt x="42" y="17"/>
                    <a:pt x="42" y="17"/>
                    <a:pt x="42" y="17"/>
                  </a:cubicBezTo>
                  <a:cubicBezTo>
                    <a:pt x="40" y="15"/>
                    <a:pt x="40" y="15"/>
                    <a:pt x="40" y="15"/>
                  </a:cubicBezTo>
                  <a:cubicBezTo>
                    <a:pt x="39" y="16"/>
                    <a:pt x="39" y="16"/>
                    <a:pt x="39" y="16"/>
                  </a:cubicBezTo>
                  <a:cubicBezTo>
                    <a:pt x="36" y="12"/>
                    <a:pt x="36" y="12"/>
                    <a:pt x="36" y="12"/>
                  </a:cubicBezTo>
                  <a:cubicBezTo>
                    <a:pt x="36" y="9"/>
                    <a:pt x="36" y="9"/>
                    <a:pt x="36" y="9"/>
                  </a:cubicBezTo>
                  <a:cubicBezTo>
                    <a:pt x="29" y="4"/>
                    <a:pt x="29" y="4"/>
                    <a:pt x="29" y="4"/>
                  </a:cubicBezTo>
                  <a:cubicBezTo>
                    <a:pt x="28" y="5"/>
                    <a:pt x="28" y="5"/>
                    <a:pt x="28" y="5"/>
                  </a:cubicBezTo>
                  <a:cubicBezTo>
                    <a:pt x="28" y="5"/>
                    <a:pt x="27" y="6"/>
                    <a:pt x="27" y="6"/>
                  </a:cubicBezTo>
                  <a:cubicBezTo>
                    <a:pt x="27" y="7"/>
                    <a:pt x="24" y="7"/>
                    <a:pt x="24" y="7"/>
                  </a:cubicBezTo>
                  <a:cubicBezTo>
                    <a:pt x="23" y="9"/>
                    <a:pt x="23" y="9"/>
                    <a:pt x="23" y="9"/>
                  </a:cubicBezTo>
                  <a:cubicBezTo>
                    <a:pt x="20" y="10"/>
                    <a:pt x="20" y="10"/>
                    <a:pt x="20" y="10"/>
                  </a:cubicBezTo>
                  <a:cubicBezTo>
                    <a:pt x="20" y="10"/>
                    <a:pt x="19" y="10"/>
                    <a:pt x="19" y="10"/>
                  </a:cubicBezTo>
                  <a:cubicBezTo>
                    <a:pt x="19" y="9"/>
                    <a:pt x="18" y="9"/>
                    <a:pt x="18" y="9"/>
                  </a:cubicBezTo>
                  <a:cubicBezTo>
                    <a:pt x="18" y="8"/>
                    <a:pt x="18" y="8"/>
                    <a:pt x="18" y="8"/>
                  </a:cubicBezTo>
                  <a:cubicBezTo>
                    <a:pt x="17" y="7"/>
                    <a:pt x="17" y="6"/>
                    <a:pt x="17" y="6"/>
                  </a:cubicBezTo>
                  <a:cubicBezTo>
                    <a:pt x="17" y="5"/>
                    <a:pt x="17" y="5"/>
                    <a:pt x="17" y="5"/>
                  </a:cubicBezTo>
                  <a:cubicBezTo>
                    <a:pt x="17" y="4"/>
                    <a:pt x="17" y="4"/>
                    <a:pt x="17" y="3"/>
                  </a:cubicBezTo>
                  <a:cubicBezTo>
                    <a:pt x="17" y="2"/>
                    <a:pt x="17" y="2"/>
                    <a:pt x="17" y="2"/>
                  </a:cubicBezTo>
                  <a:cubicBezTo>
                    <a:pt x="15" y="1"/>
                    <a:pt x="15" y="1"/>
                    <a:pt x="15" y="1"/>
                  </a:cubicBezTo>
                  <a:cubicBezTo>
                    <a:pt x="15" y="1"/>
                    <a:pt x="14" y="0"/>
                    <a:pt x="14" y="0"/>
                  </a:cubicBezTo>
                  <a:cubicBezTo>
                    <a:pt x="14" y="1"/>
                    <a:pt x="12" y="2"/>
                    <a:pt x="11" y="4"/>
                  </a:cubicBezTo>
                  <a:cubicBezTo>
                    <a:pt x="11" y="5"/>
                    <a:pt x="11" y="5"/>
                    <a:pt x="11" y="5"/>
                  </a:cubicBezTo>
                  <a:cubicBezTo>
                    <a:pt x="9" y="9"/>
                    <a:pt x="9" y="9"/>
                    <a:pt x="9" y="9"/>
                  </a:cubicBezTo>
                  <a:cubicBezTo>
                    <a:pt x="8" y="12"/>
                    <a:pt x="8" y="12"/>
                    <a:pt x="8" y="12"/>
                  </a:cubicBezTo>
                  <a:cubicBezTo>
                    <a:pt x="8" y="12"/>
                    <a:pt x="8" y="13"/>
                    <a:pt x="7" y="13"/>
                  </a:cubicBezTo>
                  <a:cubicBezTo>
                    <a:pt x="7" y="14"/>
                    <a:pt x="6" y="15"/>
                    <a:pt x="6" y="15"/>
                  </a:cubicBezTo>
                  <a:cubicBezTo>
                    <a:pt x="5" y="15"/>
                    <a:pt x="5" y="15"/>
                    <a:pt x="5" y="15"/>
                  </a:cubicBezTo>
                  <a:cubicBezTo>
                    <a:pt x="4" y="16"/>
                    <a:pt x="4" y="16"/>
                    <a:pt x="4" y="16"/>
                  </a:cubicBezTo>
                  <a:cubicBezTo>
                    <a:pt x="5" y="18"/>
                    <a:pt x="5" y="18"/>
                    <a:pt x="5" y="18"/>
                  </a:cubicBezTo>
                  <a:cubicBezTo>
                    <a:pt x="4" y="18"/>
                    <a:pt x="4" y="19"/>
                    <a:pt x="4" y="20"/>
                  </a:cubicBezTo>
                  <a:cubicBezTo>
                    <a:pt x="4" y="20"/>
                    <a:pt x="4" y="20"/>
                    <a:pt x="3" y="21"/>
                  </a:cubicBezTo>
                  <a:cubicBezTo>
                    <a:pt x="3" y="23"/>
                    <a:pt x="3" y="23"/>
                    <a:pt x="3" y="23"/>
                  </a:cubicBezTo>
                  <a:cubicBezTo>
                    <a:pt x="0" y="26"/>
                    <a:pt x="0" y="26"/>
                    <a:pt x="0" y="26"/>
                  </a:cubicBezTo>
                  <a:cubicBezTo>
                    <a:pt x="0" y="27"/>
                    <a:pt x="0" y="27"/>
                    <a:pt x="0" y="27"/>
                  </a:cubicBezTo>
                  <a:cubicBezTo>
                    <a:pt x="1" y="28"/>
                    <a:pt x="1" y="28"/>
                    <a:pt x="1" y="28"/>
                  </a:cubicBezTo>
                  <a:cubicBezTo>
                    <a:pt x="5" y="30"/>
                    <a:pt x="5" y="30"/>
                    <a:pt x="5" y="30"/>
                  </a:cubicBezTo>
                  <a:cubicBezTo>
                    <a:pt x="6" y="30"/>
                    <a:pt x="6" y="31"/>
                    <a:pt x="6" y="32"/>
                  </a:cubicBezTo>
                  <a:cubicBezTo>
                    <a:pt x="6" y="32"/>
                    <a:pt x="5" y="33"/>
                    <a:pt x="5" y="33"/>
                  </a:cubicBezTo>
                  <a:cubicBezTo>
                    <a:pt x="5" y="35"/>
                    <a:pt x="5" y="35"/>
                    <a:pt x="5" y="35"/>
                  </a:cubicBezTo>
                  <a:cubicBezTo>
                    <a:pt x="5" y="35"/>
                    <a:pt x="5" y="36"/>
                    <a:pt x="5" y="36"/>
                  </a:cubicBezTo>
                  <a:cubicBezTo>
                    <a:pt x="5" y="36"/>
                    <a:pt x="6" y="37"/>
                    <a:pt x="6" y="37"/>
                  </a:cubicBezTo>
                  <a:cubicBezTo>
                    <a:pt x="6" y="38"/>
                    <a:pt x="5" y="39"/>
                    <a:pt x="5" y="39"/>
                  </a:cubicBezTo>
                  <a:cubicBezTo>
                    <a:pt x="4" y="40"/>
                    <a:pt x="4" y="40"/>
                    <a:pt x="4" y="40"/>
                  </a:cubicBezTo>
                  <a:cubicBezTo>
                    <a:pt x="5" y="41"/>
                    <a:pt x="5" y="41"/>
                    <a:pt x="5" y="41"/>
                  </a:cubicBezTo>
                  <a:cubicBezTo>
                    <a:pt x="5" y="41"/>
                    <a:pt x="5" y="43"/>
                    <a:pt x="5" y="43"/>
                  </a:cubicBezTo>
                  <a:cubicBezTo>
                    <a:pt x="5" y="43"/>
                    <a:pt x="6" y="44"/>
                    <a:pt x="7" y="44"/>
                  </a:cubicBezTo>
                  <a:cubicBezTo>
                    <a:pt x="7" y="44"/>
                    <a:pt x="7" y="44"/>
                    <a:pt x="8" y="44"/>
                  </a:cubicBezTo>
                  <a:cubicBezTo>
                    <a:pt x="9" y="44"/>
                    <a:pt x="9" y="44"/>
                    <a:pt x="9" y="44"/>
                  </a:cubicBezTo>
                  <a:cubicBezTo>
                    <a:pt x="10" y="44"/>
                    <a:pt x="10" y="44"/>
                    <a:pt x="10" y="44"/>
                  </a:cubicBezTo>
                  <a:cubicBezTo>
                    <a:pt x="14" y="45"/>
                    <a:pt x="14" y="45"/>
                    <a:pt x="14" y="45"/>
                  </a:cubicBezTo>
                  <a:cubicBezTo>
                    <a:pt x="15" y="46"/>
                    <a:pt x="15" y="46"/>
                    <a:pt x="15" y="46"/>
                  </a:cubicBezTo>
                  <a:cubicBezTo>
                    <a:pt x="15" y="49"/>
                    <a:pt x="15" y="49"/>
                    <a:pt x="15" y="49"/>
                  </a:cubicBezTo>
                  <a:cubicBezTo>
                    <a:pt x="16" y="52"/>
                    <a:pt x="16" y="52"/>
                    <a:pt x="16" y="52"/>
                  </a:cubicBezTo>
                  <a:cubicBezTo>
                    <a:pt x="15" y="54"/>
                    <a:pt x="15" y="54"/>
                    <a:pt x="15" y="54"/>
                  </a:cubicBezTo>
                  <a:cubicBezTo>
                    <a:pt x="16" y="54"/>
                    <a:pt x="16" y="54"/>
                    <a:pt x="16" y="54"/>
                  </a:cubicBezTo>
                  <a:cubicBezTo>
                    <a:pt x="16" y="54"/>
                    <a:pt x="16" y="55"/>
                    <a:pt x="16" y="55"/>
                  </a:cubicBezTo>
                  <a:cubicBezTo>
                    <a:pt x="16" y="56"/>
                    <a:pt x="16" y="58"/>
                    <a:pt x="16" y="58"/>
                  </a:cubicBezTo>
                  <a:cubicBezTo>
                    <a:pt x="15" y="58"/>
                    <a:pt x="14" y="59"/>
                    <a:pt x="13" y="59"/>
                  </a:cubicBezTo>
                  <a:cubicBezTo>
                    <a:pt x="12" y="59"/>
                    <a:pt x="11" y="59"/>
                    <a:pt x="11" y="59"/>
                  </a:cubicBezTo>
                  <a:cubicBezTo>
                    <a:pt x="11" y="60"/>
                    <a:pt x="11" y="60"/>
                    <a:pt x="11" y="60"/>
                  </a:cubicBezTo>
                  <a:cubicBezTo>
                    <a:pt x="13" y="61"/>
                    <a:pt x="13" y="61"/>
                    <a:pt x="13" y="61"/>
                  </a:cubicBezTo>
                  <a:cubicBezTo>
                    <a:pt x="14" y="61"/>
                    <a:pt x="14" y="61"/>
                    <a:pt x="14" y="61"/>
                  </a:cubicBezTo>
                  <a:cubicBezTo>
                    <a:pt x="15" y="62"/>
                    <a:pt x="15" y="64"/>
                    <a:pt x="15" y="64"/>
                  </a:cubicBezTo>
                  <a:cubicBezTo>
                    <a:pt x="14" y="64"/>
                    <a:pt x="14" y="65"/>
                    <a:pt x="14" y="65"/>
                  </a:cubicBezTo>
                  <a:cubicBezTo>
                    <a:pt x="13" y="65"/>
                    <a:pt x="12" y="66"/>
                    <a:pt x="12" y="66"/>
                  </a:cubicBezTo>
                  <a:cubicBezTo>
                    <a:pt x="10" y="68"/>
                    <a:pt x="10" y="68"/>
                    <a:pt x="10" y="68"/>
                  </a:cubicBezTo>
                  <a:cubicBezTo>
                    <a:pt x="9" y="69"/>
                    <a:pt x="9" y="69"/>
                    <a:pt x="9" y="69"/>
                  </a:cubicBezTo>
                  <a:cubicBezTo>
                    <a:pt x="10" y="71"/>
                    <a:pt x="10" y="71"/>
                    <a:pt x="10" y="71"/>
                  </a:cubicBezTo>
                  <a:cubicBezTo>
                    <a:pt x="11" y="71"/>
                    <a:pt x="11" y="71"/>
                    <a:pt x="11" y="71"/>
                  </a:cubicBezTo>
                  <a:cubicBezTo>
                    <a:pt x="12" y="71"/>
                    <a:pt x="12" y="71"/>
                    <a:pt x="12" y="72"/>
                  </a:cubicBezTo>
                  <a:cubicBezTo>
                    <a:pt x="12" y="72"/>
                    <a:pt x="12" y="72"/>
                    <a:pt x="15" y="73"/>
                  </a:cubicBezTo>
                  <a:cubicBezTo>
                    <a:pt x="15" y="75"/>
                    <a:pt x="15" y="75"/>
                    <a:pt x="15" y="75"/>
                  </a:cubicBezTo>
                  <a:cubicBezTo>
                    <a:pt x="15" y="75"/>
                    <a:pt x="15" y="76"/>
                    <a:pt x="15" y="77"/>
                  </a:cubicBezTo>
                  <a:cubicBezTo>
                    <a:pt x="15" y="78"/>
                    <a:pt x="14" y="81"/>
                    <a:pt x="14" y="81"/>
                  </a:cubicBezTo>
                  <a:cubicBezTo>
                    <a:pt x="13" y="83"/>
                    <a:pt x="13" y="83"/>
                    <a:pt x="13" y="83"/>
                  </a:cubicBezTo>
                  <a:cubicBezTo>
                    <a:pt x="13" y="83"/>
                    <a:pt x="14" y="84"/>
                    <a:pt x="14" y="86"/>
                  </a:cubicBezTo>
                  <a:cubicBezTo>
                    <a:pt x="13" y="89"/>
                    <a:pt x="13" y="89"/>
                    <a:pt x="13" y="89"/>
                  </a:cubicBezTo>
                  <a:cubicBezTo>
                    <a:pt x="17" y="90"/>
                    <a:pt x="17" y="90"/>
                    <a:pt x="17" y="90"/>
                  </a:cubicBezTo>
                  <a:cubicBezTo>
                    <a:pt x="17" y="92"/>
                    <a:pt x="17" y="92"/>
                    <a:pt x="17" y="92"/>
                  </a:cubicBezTo>
                  <a:cubicBezTo>
                    <a:pt x="14" y="93"/>
                    <a:pt x="14" y="93"/>
                    <a:pt x="14" y="93"/>
                  </a:cubicBezTo>
                  <a:cubicBezTo>
                    <a:pt x="14" y="93"/>
                    <a:pt x="13" y="93"/>
                    <a:pt x="13" y="94"/>
                  </a:cubicBezTo>
                  <a:cubicBezTo>
                    <a:pt x="13" y="94"/>
                    <a:pt x="13" y="95"/>
                    <a:pt x="13" y="95"/>
                  </a:cubicBezTo>
                  <a:cubicBezTo>
                    <a:pt x="15" y="95"/>
                    <a:pt x="15" y="95"/>
                    <a:pt x="15" y="95"/>
                  </a:cubicBezTo>
                  <a:cubicBezTo>
                    <a:pt x="13" y="97"/>
                    <a:pt x="13" y="97"/>
                    <a:pt x="13" y="97"/>
                  </a:cubicBezTo>
                  <a:cubicBezTo>
                    <a:pt x="13" y="97"/>
                    <a:pt x="13" y="99"/>
                    <a:pt x="13" y="99"/>
                  </a:cubicBezTo>
                  <a:cubicBezTo>
                    <a:pt x="13" y="99"/>
                    <a:pt x="13" y="100"/>
                    <a:pt x="13" y="101"/>
                  </a:cubicBezTo>
                  <a:cubicBezTo>
                    <a:pt x="12" y="101"/>
                    <a:pt x="12" y="101"/>
                    <a:pt x="12" y="101"/>
                  </a:cubicBezTo>
                  <a:cubicBezTo>
                    <a:pt x="12" y="103"/>
                    <a:pt x="12" y="103"/>
                    <a:pt x="12" y="103"/>
                  </a:cubicBezTo>
                  <a:cubicBezTo>
                    <a:pt x="11" y="108"/>
                    <a:pt x="11" y="108"/>
                    <a:pt x="11" y="108"/>
                  </a:cubicBezTo>
                  <a:cubicBezTo>
                    <a:pt x="14" y="114"/>
                    <a:pt x="14" y="114"/>
                    <a:pt x="14" y="114"/>
                  </a:cubicBezTo>
                  <a:cubicBezTo>
                    <a:pt x="17" y="117"/>
                    <a:pt x="17" y="117"/>
                    <a:pt x="17" y="117"/>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6"/>
                    <a:pt x="18" y="126"/>
                  </a:cubicBezTo>
                  <a:cubicBezTo>
                    <a:pt x="18" y="126"/>
                    <a:pt x="17" y="126"/>
                    <a:pt x="17" y="126"/>
                  </a:cubicBezTo>
                  <a:cubicBezTo>
                    <a:pt x="16" y="125"/>
                    <a:pt x="15" y="123"/>
                    <a:pt x="15" y="123"/>
                  </a:cubicBezTo>
                  <a:cubicBezTo>
                    <a:pt x="15" y="123"/>
                    <a:pt x="14" y="122"/>
                    <a:pt x="14" y="121"/>
                  </a:cubicBezTo>
                  <a:cubicBezTo>
                    <a:pt x="14" y="121"/>
                    <a:pt x="13" y="120"/>
                    <a:pt x="13" y="120"/>
                  </a:cubicBezTo>
                  <a:cubicBezTo>
                    <a:pt x="11" y="120"/>
                    <a:pt x="11" y="120"/>
                    <a:pt x="11" y="120"/>
                  </a:cubicBezTo>
                  <a:cubicBezTo>
                    <a:pt x="11" y="121"/>
                    <a:pt x="11" y="121"/>
                    <a:pt x="11" y="121"/>
                  </a:cubicBezTo>
                  <a:cubicBezTo>
                    <a:pt x="11" y="121"/>
                    <a:pt x="12" y="122"/>
                    <a:pt x="12" y="123"/>
                  </a:cubicBezTo>
                  <a:cubicBezTo>
                    <a:pt x="13" y="123"/>
                    <a:pt x="14" y="124"/>
                    <a:pt x="14" y="124"/>
                  </a:cubicBezTo>
                  <a:cubicBezTo>
                    <a:pt x="14" y="124"/>
                    <a:pt x="15" y="125"/>
                    <a:pt x="15" y="125"/>
                  </a:cubicBezTo>
                  <a:cubicBezTo>
                    <a:pt x="15" y="125"/>
                    <a:pt x="16" y="128"/>
                    <a:pt x="16" y="128"/>
                  </a:cubicBezTo>
                  <a:cubicBezTo>
                    <a:pt x="27" y="135"/>
                    <a:pt x="27" y="135"/>
                    <a:pt x="27" y="135"/>
                  </a:cubicBezTo>
                  <a:cubicBezTo>
                    <a:pt x="31" y="136"/>
                    <a:pt x="31" y="136"/>
                    <a:pt x="31" y="136"/>
                  </a:cubicBezTo>
                  <a:cubicBezTo>
                    <a:pt x="32" y="138"/>
                    <a:pt x="32" y="138"/>
                    <a:pt x="32" y="138"/>
                  </a:cubicBezTo>
                  <a:cubicBezTo>
                    <a:pt x="33" y="138"/>
                    <a:pt x="33" y="138"/>
                    <a:pt x="33" y="138"/>
                  </a:cubicBezTo>
                  <a:cubicBezTo>
                    <a:pt x="33" y="138"/>
                    <a:pt x="34" y="138"/>
                    <a:pt x="35" y="138"/>
                  </a:cubicBezTo>
                  <a:cubicBezTo>
                    <a:pt x="35" y="138"/>
                    <a:pt x="35" y="138"/>
                    <a:pt x="35" y="138"/>
                  </a:cubicBezTo>
                  <a:cubicBezTo>
                    <a:pt x="35" y="138"/>
                    <a:pt x="37" y="139"/>
                    <a:pt x="37" y="139"/>
                  </a:cubicBezTo>
                  <a:cubicBezTo>
                    <a:pt x="37" y="139"/>
                    <a:pt x="38" y="139"/>
                    <a:pt x="38" y="139"/>
                  </a:cubicBezTo>
                  <a:cubicBezTo>
                    <a:pt x="38" y="140"/>
                    <a:pt x="40" y="143"/>
                    <a:pt x="41" y="145"/>
                  </a:cubicBezTo>
                  <a:cubicBezTo>
                    <a:pt x="41" y="145"/>
                    <a:pt x="42" y="146"/>
                    <a:pt x="42" y="147"/>
                  </a:cubicBezTo>
                  <a:cubicBezTo>
                    <a:pt x="43" y="147"/>
                    <a:pt x="45" y="148"/>
                    <a:pt x="45" y="148"/>
                  </a:cubicBezTo>
                  <a:cubicBezTo>
                    <a:pt x="45" y="149"/>
                    <a:pt x="45" y="150"/>
                    <a:pt x="45" y="151"/>
                  </a:cubicBezTo>
                  <a:cubicBezTo>
                    <a:pt x="45" y="151"/>
                    <a:pt x="45" y="151"/>
                    <a:pt x="45" y="152"/>
                  </a:cubicBezTo>
                  <a:cubicBezTo>
                    <a:pt x="45" y="153"/>
                    <a:pt x="46" y="153"/>
                    <a:pt x="46" y="153"/>
                  </a:cubicBezTo>
                  <a:cubicBezTo>
                    <a:pt x="46" y="154"/>
                    <a:pt x="47" y="155"/>
                    <a:pt x="47" y="155"/>
                  </a:cubicBezTo>
                  <a:cubicBezTo>
                    <a:pt x="47" y="158"/>
                    <a:pt x="47" y="158"/>
                    <a:pt x="47" y="158"/>
                  </a:cubicBezTo>
                  <a:cubicBezTo>
                    <a:pt x="48" y="158"/>
                    <a:pt x="48" y="158"/>
                    <a:pt x="48" y="158"/>
                  </a:cubicBezTo>
                  <a:lnTo>
                    <a:pt x="49" y="158"/>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63" name="Freeform 84">
              <a:extLst>
                <a:ext uri="{FF2B5EF4-FFF2-40B4-BE49-F238E27FC236}">
                  <a16:creationId xmlns:a16="http://schemas.microsoft.com/office/drawing/2014/main" id="{181BCE1B-5010-E331-86EE-93F8B913DFCD}"/>
                </a:ext>
              </a:extLst>
            </p:cNvPr>
            <p:cNvSpPr>
              <a:spLocks/>
            </p:cNvSpPr>
            <p:nvPr/>
          </p:nvSpPr>
          <p:spPr bwMode="auto">
            <a:xfrm>
              <a:off x="5810959" y="3583492"/>
              <a:ext cx="177008" cy="196037"/>
            </a:xfrm>
            <a:custGeom>
              <a:avLst/>
              <a:gdLst>
                <a:gd name="T0" fmla="*/ 46 w 78"/>
                <a:gd name="T1" fmla="*/ 88 h 89"/>
                <a:gd name="T2" fmla="*/ 44 w 78"/>
                <a:gd name="T3" fmla="*/ 86 h 89"/>
                <a:gd name="T4" fmla="*/ 44 w 78"/>
                <a:gd name="T5" fmla="*/ 81 h 89"/>
                <a:gd name="T6" fmla="*/ 44 w 78"/>
                <a:gd name="T7" fmla="*/ 77 h 89"/>
                <a:gd name="T8" fmla="*/ 42 w 78"/>
                <a:gd name="T9" fmla="*/ 73 h 89"/>
                <a:gd name="T10" fmla="*/ 39 w 78"/>
                <a:gd name="T11" fmla="*/ 69 h 89"/>
                <a:gd name="T12" fmla="*/ 43 w 78"/>
                <a:gd name="T13" fmla="*/ 64 h 89"/>
                <a:gd name="T14" fmla="*/ 44 w 78"/>
                <a:gd name="T15" fmla="*/ 59 h 89"/>
                <a:gd name="T16" fmla="*/ 47 w 78"/>
                <a:gd name="T17" fmla="*/ 55 h 89"/>
                <a:gd name="T18" fmla="*/ 50 w 78"/>
                <a:gd name="T19" fmla="*/ 49 h 89"/>
                <a:gd name="T20" fmla="*/ 55 w 78"/>
                <a:gd name="T21" fmla="*/ 44 h 89"/>
                <a:gd name="T22" fmla="*/ 56 w 78"/>
                <a:gd name="T23" fmla="*/ 47 h 89"/>
                <a:gd name="T24" fmla="*/ 57 w 78"/>
                <a:gd name="T25" fmla="*/ 51 h 89"/>
                <a:gd name="T26" fmla="*/ 59 w 78"/>
                <a:gd name="T27" fmla="*/ 54 h 89"/>
                <a:gd name="T28" fmla="*/ 66 w 78"/>
                <a:gd name="T29" fmla="*/ 50 h 89"/>
                <a:gd name="T30" fmla="*/ 68 w 78"/>
                <a:gd name="T31" fmla="*/ 48 h 89"/>
                <a:gd name="T32" fmla="*/ 67 w 78"/>
                <a:gd name="T33" fmla="*/ 41 h 89"/>
                <a:gd name="T34" fmla="*/ 70 w 78"/>
                <a:gd name="T35" fmla="*/ 36 h 89"/>
                <a:gd name="T36" fmla="*/ 78 w 78"/>
                <a:gd name="T37" fmla="*/ 31 h 89"/>
                <a:gd name="T38" fmla="*/ 71 w 78"/>
                <a:gd name="T39" fmla="*/ 25 h 89"/>
                <a:gd name="T40" fmla="*/ 62 w 78"/>
                <a:gd name="T41" fmla="*/ 20 h 89"/>
                <a:gd name="T42" fmla="*/ 57 w 78"/>
                <a:gd name="T43" fmla="*/ 17 h 89"/>
                <a:gd name="T44" fmla="*/ 50 w 78"/>
                <a:gd name="T45" fmla="*/ 19 h 89"/>
                <a:gd name="T46" fmla="*/ 46 w 78"/>
                <a:gd name="T47" fmla="*/ 17 h 89"/>
                <a:gd name="T48" fmla="*/ 40 w 78"/>
                <a:gd name="T49" fmla="*/ 14 h 89"/>
                <a:gd name="T50" fmla="*/ 38 w 78"/>
                <a:gd name="T51" fmla="*/ 10 h 89"/>
                <a:gd name="T52" fmla="*/ 33 w 78"/>
                <a:gd name="T53" fmla="*/ 7 h 89"/>
                <a:gd name="T54" fmla="*/ 26 w 78"/>
                <a:gd name="T55" fmla="*/ 5 h 89"/>
                <a:gd name="T56" fmla="*/ 25 w 78"/>
                <a:gd name="T57" fmla="*/ 0 h 89"/>
                <a:gd name="T58" fmla="*/ 20 w 78"/>
                <a:gd name="T59" fmla="*/ 2 h 89"/>
                <a:gd name="T60" fmla="*/ 17 w 78"/>
                <a:gd name="T61" fmla="*/ 0 h 89"/>
                <a:gd name="T62" fmla="*/ 14 w 78"/>
                <a:gd name="T63" fmla="*/ 4 h 89"/>
                <a:gd name="T64" fmla="*/ 17 w 78"/>
                <a:gd name="T65" fmla="*/ 6 h 89"/>
                <a:gd name="T66" fmla="*/ 19 w 78"/>
                <a:gd name="T67" fmla="*/ 10 h 89"/>
                <a:gd name="T68" fmla="*/ 20 w 78"/>
                <a:gd name="T69" fmla="*/ 14 h 89"/>
                <a:gd name="T70" fmla="*/ 17 w 78"/>
                <a:gd name="T71" fmla="*/ 14 h 89"/>
                <a:gd name="T72" fmla="*/ 12 w 78"/>
                <a:gd name="T73" fmla="*/ 12 h 89"/>
                <a:gd name="T74" fmla="*/ 8 w 78"/>
                <a:gd name="T75" fmla="*/ 20 h 89"/>
                <a:gd name="T76" fmla="*/ 7 w 78"/>
                <a:gd name="T77" fmla="*/ 28 h 89"/>
                <a:gd name="T78" fmla="*/ 0 w 78"/>
                <a:gd name="T79" fmla="*/ 32 h 89"/>
                <a:gd name="T80" fmla="*/ 3 w 78"/>
                <a:gd name="T81" fmla="*/ 40 h 89"/>
                <a:gd name="T82" fmla="*/ 4 w 78"/>
                <a:gd name="T83" fmla="*/ 46 h 89"/>
                <a:gd name="T84" fmla="*/ 7 w 78"/>
                <a:gd name="T85" fmla="*/ 49 h 89"/>
                <a:gd name="T86" fmla="*/ 5 w 78"/>
                <a:gd name="T87" fmla="*/ 54 h 89"/>
                <a:gd name="T88" fmla="*/ 3 w 78"/>
                <a:gd name="T89" fmla="*/ 57 h 89"/>
                <a:gd name="T90" fmla="*/ 5 w 78"/>
                <a:gd name="T91" fmla="*/ 61 h 89"/>
                <a:gd name="T92" fmla="*/ 12 w 78"/>
                <a:gd name="T93" fmla="*/ 60 h 89"/>
                <a:gd name="T94" fmla="*/ 13 w 78"/>
                <a:gd name="T95" fmla="*/ 57 h 89"/>
                <a:gd name="T96" fmla="*/ 16 w 78"/>
                <a:gd name="T97" fmla="*/ 60 h 89"/>
                <a:gd name="T98" fmla="*/ 14 w 78"/>
                <a:gd name="T99" fmla="*/ 61 h 89"/>
                <a:gd name="T100" fmla="*/ 12 w 78"/>
                <a:gd name="T101" fmla="*/ 63 h 89"/>
                <a:gd name="T102" fmla="*/ 8 w 78"/>
                <a:gd name="T103" fmla="*/ 65 h 89"/>
                <a:gd name="T104" fmla="*/ 13 w 78"/>
                <a:gd name="T105" fmla="*/ 65 h 89"/>
                <a:gd name="T106" fmla="*/ 17 w 78"/>
                <a:gd name="T107" fmla="*/ 69 h 89"/>
                <a:gd name="T108" fmla="*/ 25 w 78"/>
                <a:gd name="T109" fmla="*/ 71 h 89"/>
                <a:gd name="T110" fmla="*/ 30 w 78"/>
                <a:gd name="T111" fmla="*/ 75 h 89"/>
                <a:gd name="T112" fmla="*/ 31 w 78"/>
                <a:gd name="T113" fmla="*/ 77 h 89"/>
                <a:gd name="T114" fmla="*/ 34 w 78"/>
                <a:gd name="T115" fmla="*/ 80 h 89"/>
                <a:gd name="T116" fmla="*/ 36 w 78"/>
                <a:gd name="T117" fmla="*/ 84 h 89"/>
                <a:gd name="T118" fmla="*/ 40 w 78"/>
                <a:gd name="T119" fmla="*/ 8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8" h="89">
                  <a:moveTo>
                    <a:pt x="42" y="87"/>
                  </a:moveTo>
                  <a:cubicBezTo>
                    <a:pt x="42" y="87"/>
                    <a:pt x="47" y="89"/>
                    <a:pt x="46" y="89"/>
                  </a:cubicBezTo>
                  <a:cubicBezTo>
                    <a:pt x="46" y="89"/>
                    <a:pt x="46" y="89"/>
                    <a:pt x="46" y="88"/>
                  </a:cubicBezTo>
                  <a:cubicBezTo>
                    <a:pt x="46" y="88"/>
                    <a:pt x="45" y="89"/>
                    <a:pt x="45" y="89"/>
                  </a:cubicBezTo>
                  <a:cubicBezTo>
                    <a:pt x="45" y="89"/>
                    <a:pt x="43" y="87"/>
                    <a:pt x="44" y="87"/>
                  </a:cubicBezTo>
                  <a:cubicBezTo>
                    <a:pt x="44" y="87"/>
                    <a:pt x="44" y="86"/>
                    <a:pt x="44" y="86"/>
                  </a:cubicBezTo>
                  <a:cubicBezTo>
                    <a:pt x="44" y="85"/>
                    <a:pt x="43" y="84"/>
                    <a:pt x="43" y="84"/>
                  </a:cubicBezTo>
                  <a:cubicBezTo>
                    <a:pt x="44" y="83"/>
                    <a:pt x="44" y="83"/>
                    <a:pt x="44" y="83"/>
                  </a:cubicBezTo>
                  <a:cubicBezTo>
                    <a:pt x="44" y="83"/>
                    <a:pt x="44" y="81"/>
                    <a:pt x="44" y="81"/>
                  </a:cubicBezTo>
                  <a:cubicBezTo>
                    <a:pt x="44" y="81"/>
                    <a:pt x="44" y="80"/>
                    <a:pt x="44" y="80"/>
                  </a:cubicBezTo>
                  <a:cubicBezTo>
                    <a:pt x="44" y="80"/>
                    <a:pt x="43" y="79"/>
                    <a:pt x="43" y="79"/>
                  </a:cubicBezTo>
                  <a:cubicBezTo>
                    <a:pt x="44" y="77"/>
                    <a:pt x="44" y="77"/>
                    <a:pt x="44" y="77"/>
                  </a:cubicBezTo>
                  <a:cubicBezTo>
                    <a:pt x="44" y="77"/>
                    <a:pt x="44" y="76"/>
                    <a:pt x="44" y="76"/>
                  </a:cubicBezTo>
                  <a:cubicBezTo>
                    <a:pt x="44" y="75"/>
                    <a:pt x="44" y="74"/>
                    <a:pt x="44" y="74"/>
                  </a:cubicBezTo>
                  <a:cubicBezTo>
                    <a:pt x="42" y="73"/>
                    <a:pt x="42" y="73"/>
                    <a:pt x="42" y="73"/>
                  </a:cubicBezTo>
                  <a:cubicBezTo>
                    <a:pt x="40" y="72"/>
                    <a:pt x="40" y="72"/>
                    <a:pt x="40" y="72"/>
                  </a:cubicBezTo>
                  <a:cubicBezTo>
                    <a:pt x="39" y="71"/>
                    <a:pt x="39" y="71"/>
                    <a:pt x="39" y="71"/>
                  </a:cubicBezTo>
                  <a:cubicBezTo>
                    <a:pt x="39" y="69"/>
                    <a:pt x="39" y="69"/>
                    <a:pt x="39" y="69"/>
                  </a:cubicBezTo>
                  <a:cubicBezTo>
                    <a:pt x="41" y="67"/>
                    <a:pt x="41" y="67"/>
                    <a:pt x="41" y="67"/>
                  </a:cubicBezTo>
                  <a:cubicBezTo>
                    <a:pt x="42" y="65"/>
                    <a:pt x="42" y="65"/>
                    <a:pt x="42" y="65"/>
                  </a:cubicBezTo>
                  <a:cubicBezTo>
                    <a:pt x="42" y="65"/>
                    <a:pt x="43" y="64"/>
                    <a:pt x="43" y="64"/>
                  </a:cubicBezTo>
                  <a:cubicBezTo>
                    <a:pt x="43" y="63"/>
                    <a:pt x="43" y="62"/>
                    <a:pt x="43" y="62"/>
                  </a:cubicBezTo>
                  <a:cubicBezTo>
                    <a:pt x="43" y="60"/>
                    <a:pt x="43" y="60"/>
                    <a:pt x="43" y="60"/>
                  </a:cubicBezTo>
                  <a:cubicBezTo>
                    <a:pt x="44" y="59"/>
                    <a:pt x="44" y="59"/>
                    <a:pt x="44" y="59"/>
                  </a:cubicBezTo>
                  <a:cubicBezTo>
                    <a:pt x="45" y="58"/>
                    <a:pt x="45" y="58"/>
                    <a:pt x="45" y="58"/>
                  </a:cubicBezTo>
                  <a:cubicBezTo>
                    <a:pt x="45" y="58"/>
                    <a:pt x="46" y="57"/>
                    <a:pt x="46" y="57"/>
                  </a:cubicBezTo>
                  <a:cubicBezTo>
                    <a:pt x="46" y="56"/>
                    <a:pt x="47" y="55"/>
                    <a:pt x="47" y="55"/>
                  </a:cubicBezTo>
                  <a:cubicBezTo>
                    <a:pt x="48" y="53"/>
                    <a:pt x="48" y="53"/>
                    <a:pt x="48" y="53"/>
                  </a:cubicBezTo>
                  <a:cubicBezTo>
                    <a:pt x="49" y="51"/>
                    <a:pt x="49" y="51"/>
                    <a:pt x="49" y="51"/>
                  </a:cubicBezTo>
                  <a:cubicBezTo>
                    <a:pt x="50" y="49"/>
                    <a:pt x="50" y="49"/>
                    <a:pt x="50" y="49"/>
                  </a:cubicBezTo>
                  <a:cubicBezTo>
                    <a:pt x="49" y="48"/>
                    <a:pt x="49" y="48"/>
                    <a:pt x="49" y="48"/>
                  </a:cubicBezTo>
                  <a:cubicBezTo>
                    <a:pt x="49" y="48"/>
                    <a:pt x="53" y="44"/>
                    <a:pt x="53" y="44"/>
                  </a:cubicBezTo>
                  <a:cubicBezTo>
                    <a:pt x="53" y="44"/>
                    <a:pt x="55" y="44"/>
                    <a:pt x="55" y="44"/>
                  </a:cubicBezTo>
                  <a:cubicBezTo>
                    <a:pt x="55" y="45"/>
                    <a:pt x="55" y="45"/>
                    <a:pt x="55" y="45"/>
                  </a:cubicBezTo>
                  <a:cubicBezTo>
                    <a:pt x="56" y="46"/>
                    <a:pt x="56" y="46"/>
                    <a:pt x="56" y="46"/>
                  </a:cubicBezTo>
                  <a:cubicBezTo>
                    <a:pt x="56" y="47"/>
                    <a:pt x="56" y="47"/>
                    <a:pt x="56" y="47"/>
                  </a:cubicBezTo>
                  <a:cubicBezTo>
                    <a:pt x="56" y="47"/>
                    <a:pt x="56" y="48"/>
                    <a:pt x="56" y="49"/>
                  </a:cubicBezTo>
                  <a:cubicBezTo>
                    <a:pt x="56" y="49"/>
                    <a:pt x="56" y="50"/>
                    <a:pt x="56" y="50"/>
                  </a:cubicBezTo>
                  <a:cubicBezTo>
                    <a:pt x="56" y="50"/>
                    <a:pt x="57" y="51"/>
                    <a:pt x="57" y="51"/>
                  </a:cubicBezTo>
                  <a:cubicBezTo>
                    <a:pt x="57" y="52"/>
                    <a:pt x="58" y="53"/>
                    <a:pt x="58" y="53"/>
                  </a:cubicBezTo>
                  <a:cubicBezTo>
                    <a:pt x="58" y="53"/>
                    <a:pt x="58" y="53"/>
                    <a:pt x="59" y="53"/>
                  </a:cubicBezTo>
                  <a:cubicBezTo>
                    <a:pt x="59" y="54"/>
                    <a:pt x="59" y="54"/>
                    <a:pt x="59" y="54"/>
                  </a:cubicBezTo>
                  <a:cubicBezTo>
                    <a:pt x="61" y="53"/>
                    <a:pt x="61" y="53"/>
                    <a:pt x="61" y="53"/>
                  </a:cubicBezTo>
                  <a:cubicBezTo>
                    <a:pt x="63" y="51"/>
                    <a:pt x="63" y="51"/>
                    <a:pt x="63" y="51"/>
                  </a:cubicBezTo>
                  <a:cubicBezTo>
                    <a:pt x="63" y="51"/>
                    <a:pt x="66" y="50"/>
                    <a:pt x="66" y="50"/>
                  </a:cubicBezTo>
                  <a:cubicBezTo>
                    <a:pt x="66" y="50"/>
                    <a:pt x="67" y="48"/>
                    <a:pt x="67" y="48"/>
                  </a:cubicBezTo>
                  <a:cubicBezTo>
                    <a:pt x="68" y="48"/>
                    <a:pt x="68" y="48"/>
                    <a:pt x="68" y="48"/>
                  </a:cubicBezTo>
                  <a:cubicBezTo>
                    <a:pt x="68" y="48"/>
                    <a:pt x="68" y="48"/>
                    <a:pt x="68" y="48"/>
                  </a:cubicBezTo>
                  <a:cubicBezTo>
                    <a:pt x="67" y="46"/>
                    <a:pt x="69" y="44"/>
                    <a:pt x="68" y="42"/>
                  </a:cubicBezTo>
                  <a:cubicBezTo>
                    <a:pt x="68" y="42"/>
                    <a:pt x="67" y="41"/>
                    <a:pt x="67" y="41"/>
                  </a:cubicBezTo>
                  <a:cubicBezTo>
                    <a:pt x="67" y="41"/>
                    <a:pt x="67" y="41"/>
                    <a:pt x="67" y="41"/>
                  </a:cubicBezTo>
                  <a:cubicBezTo>
                    <a:pt x="67" y="41"/>
                    <a:pt x="67" y="41"/>
                    <a:pt x="67" y="41"/>
                  </a:cubicBezTo>
                  <a:cubicBezTo>
                    <a:pt x="65" y="39"/>
                    <a:pt x="62" y="38"/>
                    <a:pt x="63" y="38"/>
                  </a:cubicBezTo>
                  <a:cubicBezTo>
                    <a:pt x="64" y="36"/>
                    <a:pt x="68" y="37"/>
                    <a:pt x="70" y="36"/>
                  </a:cubicBezTo>
                  <a:cubicBezTo>
                    <a:pt x="71" y="36"/>
                    <a:pt x="71" y="34"/>
                    <a:pt x="72" y="33"/>
                  </a:cubicBezTo>
                  <a:cubicBezTo>
                    <a:pt x="73" y="33"/>
                    <a:pt x="75" y="34"/>
                    <a:pt x="75" y="32"/>
                  </a:cubicBezTo>
                  <a:cubicBezTo>
                    <a:pt x="75" y="30"/>
                    <a:pt x="77" y="30"/>
                    <a:pt x="78" y="31"/>
                  </a:cubicBezTo>
                  <a:cubicBezTo>
                    <a:pt x="78" y="31"/>
                    <a:pt x="78" y="31"/>
                    <a:pt x="78" y="31"/>
                  </a:cubicBezTo>
                  <a:cubicBezTo>
                    <a:pt x="77" y="29"/>
                    <a:pt x="74" y="27"/>
                    <a:pt x="73" y="26"/>
                  </a:cubicBezTo>
                  <a:cubicBezTo>
                    <a:pt x="73" y="26"/>
                    <a:pt x="73" y="25"/>
                    <a:pt x="71" y="25"/>
                  </a:cubicBezTo>
                  <a:cubicBezTo>
                    <a:pt x="70" y="25"/>
                    <a:pt x="68" y="23"/>
                    <a:pt x="68" y="23"/>
                  </a:cubicBezTo>
                  <a:cubicBezTo>
                    <a:pt x="65" y="23"/>
                    <a:pt x="65" y="23"/>
                    <a:pt x="65" y="23"/>
                  </a:cubicBezTo>
                  <a:cubicBezTo>
                    <a:pt x="65" y="23"/>
                    <a:pt x="62" y="20"/>
                    <a:pt x="62" y="20"/>
                  </a:cubicBezTo>
                  <a:cubicBezTo>
                    <a:pt x="61" y="20"/>
                    <a:pt x="58" y="19"/>
                    <a:pt x="58" y="19"/>
                  </a:cubicBezTo>
                  <a:cubicBezTo>
                    <a:pt x="58" y="17"/>
                    <a:pt x="58" y="17"/>
                    <a:pt x="58" y="17"/>
                  </a:cubicBezTo>
                  <a:cubicBezTo>
                    <a:pt x="58" y="17"/>
                    <a:pt x="57" y="17"/>
                    <a:pt x="57" y="17"/>
                  </a:cubicBezTo>
                  <a:cubicBezTo>
                    <a:pt x="56" y="17"/>
                    <a:pt x="55" y="18"/>
                    <a:pt x="55" y="18"/>
                  </a:cubicBezTo>
                  <a:cubicBezTo>
                    <a:pt x="52" y="19"/>
                    <a:pt x="52" y="19"/>
                    <a:pt x="52" y="19"/>
                  </a:cubicBezTo>
                  <a:cubicBezTo>
                    <a:pt x="52" y="19"/>
                    <a:pt x="50" y="19"/>
                    <a:pt x="50" y="19"/>
                  </a:cubicBezTo>
                  <a:cubicBezTo>
                    <a:pt x="49" y="18"/>
                    <a:pt x="48" y="16"/>
                    <a:pt x="48" y="16"/>
                  </a:cubicBezTo>
                  <a:cubicBezTo>
                    <a:pt x="48" y="16"/>
                    <a:pt x="48" y="16"/>
                    <a:pt x="47" y="16"/>
                  </a:cubicBezTo>
                  <a:cubicBezTo>
                    <a:pt x="46" y="17"/>
                    <a:pt x="48" y="18"/>
                    <a:pt x="46" y="17"/>
                  </a:cubicBezTo>
                  <a:cubicBezTo>
                    <a:pt x="43" y="16"/>
                    <a:pt x="43" y="16"/>
                    <a:pt x="43" y="16"/>
                  </a:cubicBezTo>
                  <a:cubicBezTo>
                    <a:pt x="41" y="14"/>
                    <a:pt x="41" y="14"/>
                    <a:pt x="41" y="14"/>
                  </a:cubicBezTo>
                  <a:cubicBezTo>
                    <a:pt x="40" y="14"/>
                    <a:pt x="40" y="14"/>
                    <a:pt x="40" y="14"/>
                  </a:cubicBezTo>
                  <a:cubicBezTo>
                    <a:pt x="39" y="14"/>
                    <a:pt x="39" y="14"/>
                    <a:pt x="39" y="14"/>
                  </a:cubicBezTo>
                  <a:cubicBezTo>
                    <a:pt x="39" y="14"/>
                    <a:pt x="38" y="12"/>
                    <a:pt x="38" y="12"/>
                  </a:cubicBezTo>
                  <a:cubicBezTo>
                    <a:pt x="38" y="12"/>
                    <a:pt x="38" y="10"/>
                    <a:pt x="38" y="10"/>
                  </a:cubicBezTo>
                  <a:cubicBezTo>
                    <a:pt x="37" y="10"/>
                    <a:pt x="34" y="9"/>
                    <a:pt x="34" y="9"/>
                  </a:cubicBezTo>
                  <a:cubicBezTo>
                    <a:pt x="33" y="7"/>
                    <a:pt x="33" y="7"/>
                    <a:pt x="33" y="7"/>
                  </a:cubicBezTo>
                  <a:cubicBezTo>
                    <a:pt x="33" y="7"/>
                    <a:pt x="33" y="7"/>
                    <a:pt x="33" y="7"/>
                  </a:cubicBezTo>
                  <a:cubicBezTo>
                    <a:pt x="32" y="7"/>
                    <a:pt x="30" y="6"/>
                    <a:pt x="30" y="6"/>
                  </a:cubicBezTo>
                  <a:cubicBezTo>
                    <a:pt x="29" y="5"/>
                    <a:pt x="29" y="5"/>
                    <a:pt x="29" y="5"/>
                  </a:cubicBezTo>
                  <a:cubicBezTo>
                    <a:pt x="26" y="5"/>
                    <a:pt x="26" y="5"/>
                    <a:pt x="26" y="5"/>
                  </a:cubicBezTo>
                  <a:cubicBezTo>
                    <a:pt x="25" y="3"/>
                    <a:pt x="25" y="3"/>
                    <a:pt x="25" y="3"/>
                  </a:cubicBezTo>
                  <a:cubicBezTo>
                    <a:pt x="25" y="3"/>
                    <a:pt x="24" y="2"/>
                    <a:pt x="24" y="2"/>
                  </a:cubicBezTo>
                  <a:cubicBezTo>
                    <a:pt x="25" y="2"/>
                    <a:pt x="25" y="0"/>
                    <a:pt x="25" y="0"/>
                  </a:cubicBezTo>
                  <a:cubicBezTo>
                    <a:pt x="23" y="0"/>
                    <a:pt x="23" y="0"/>
                    <a:pt x="23" y="0"/>
                  </a:cubicBezTo>
                  <a:cubicBezTo>
                    <a:pt x="23" y="0"/>
                    <a:pt x="21" y="1"/>
                    <a:pt x="21" y="1"/>
                  </a:cubicBezTo>
                  <a:cubicBezTo>
                    <a:pt x="21" y="1"/>
                    <a:pt x="20" y="2"/>
                    <a:pt x="20" y="2"/>
                  </a:cubicBezTo>
                  <a:cubicBezTo>
                    <a:pt x="19" y="2"/>
                    <a:pt x="19" y="2"/>
                    <a:pt x="19" y="2"/>
                  </a:cubicBezTo>
                  <a:cubicBezTo>
                    <a:pt x="18" y="1"/>
                    <a:pt x="18" y="1"/>
                    <a:pt x="18" y="1"/>
                  </a:cubicBezTo>
                  <a:cubicBezTo>
                    <a:pt x="17" y="0"/>
                    <a:pt x="17" y="0"/>
                    <a:pt x="17" y="0"/>
                  </a:cubicBezTo>
                  <a:cubicBezTo>
                    <a:pt x="15" y="2"/>
                    <a:pt x="15" y="2"/>
                    <a:pt x="15" y="2"/>
                  </a:cubicBezTo>
                  <a:cubicBezTo>
                    <a:pt x="14" y="3"/>
                    <a:pt x="14" y="3"/>
                    <a:pt x="14" y="3"/>
                  </a:cubicBezTo>
                  <a:cubicBezTo>
                    <a:pt x="14" y="3"/>
                    <a:pt x="14" y="4"/>
                    <a:pt x="14" y="4"/>
                  </a:cubicBezTo>
                  <a:cubicBezTo>
                    <a:pt x="14" y="4"/>
                    <a:pt x="16" y="4"/>
                    <a:pt x="16" y="4"/>
                  </a:cubicBezTo>
                  <a:cubicBezTo>
                    <a:pt x="16" y="6"/>
                    <a:pt x="16" y="6"/>
                    <a:pt x="16" y="6"/>
                  </a:cubicBezTo>
                  <a:cubicBezTo>
                    <a:pt x="16" y="6"/>
                    <a:pt x="16" y="6"/>
                    <a:pt x="17" y="6"/>
                  </a:cubicBezTo>
                  <a:cubicBezTo>
                    <a:pt x="17" y="6"/>
                    <a:pt x="18" y="7"/>
                    <a:pt x="18" y="7"/>
                  </a:cubicBezTo>
                  <a:cubicBezTo>
                    <a:pt x="19" y="8"/>
                    <a:pt x="19" y="8"/>
                    <a:pt x="19" y="8"/>
                  </a:cubicBezTo>
                  <a:cubicBezTo>
                    <a:pt x="19" y="10"/>
                    <a:pt x="19" y="10"/>
                    <a:pt x="19" y="10"/>
                  </a:cubicBezTo>
                  <a:cubicBezTo>
                    <a:pt x="21" y="11"/>
                    <a:pt x="21" y="11"/>
                    <a:pt x="21" y="11"/>
                  </a:cubicBezTo>
                  <a:cubicBezTo>
                    <a:pt x="21" y="13"/>
                    <a:pt x="21" y="13"/>
                    <a:pt x="21" y="13"/>
                  </a:cubicBezTo>
                  <a:cubicBezTo>
                    <a:pt x="20" y="14"/>
                    <a:pt x="20" y="14"/>
                    <a:pt x="20" y="14"/>
                  </a:cubicBezTo>
                  <a:cubicBezTo>
                    <a:pt x="19" y="15"/>
                    <a:pt x="19" y="15"/>
                    <a:pt x="19" y="15"/>
                  </a:cubicBezTo>
                  <a:cubicBezTo>
                    <a:pt x="17" y="15"/>
                    <a:pt x="17" y="15"/>
                    <a:pt x="17" y="15"/>
                  </a:cubicBezTo>
                  <a:cubicBezTo>
                    <a:pt x="17" y="14"/>
                    <a:pt x="17" y="14"/>
                    <a:pt x="17" y="14"/>
                  </a:cubicBezTo>
                  <a:cubicBezTo>
                    <a:pt x="16" y="12"/>
                    <a:pt x="16" y="12"/>
                    <a:pt x="16" y="12"/>
                  </a:cubicBezTo>
                  <a:cubicBezTo>
                    <a:pt x="15" y="11"/>
                    <a:pt x="15" y="11"/>
                    <a:pt x="15" y="11"/>
                  </a:cubicBezTo>
                  <a:cubicBezTo>
                    <a:pt x="12" y="12"/>
                    <a:pt x="12" y="12"/>
                    <a:pt x="12" y="12"/>
                  </a:cubicBezTo>
                  <a:cubicBezTo>
                    <a:pt x="12" y="14"/>
                    <a:pt x="12" y="14"/>
                    <a:pt x="12" y="14"/>
                  </a:cubicBezTo>
                  <a:cubicBezTo>
                    <a:pt x="7" y="18"/>
                    <a:pt x="7" y="18"/>
                    <a:pt x="7" y="18"/>
                  </a:cubicBezTo>
                  <a:cubicBezTo>
                    <a:pt x="8" y="20"/>
                    <a:pt x="8" y="20"/>
                    <a:pt x="8" y="20"/>
                  </a:cubicBezTo>
                  <a:cubicBezTo>
                    <a:pt x="6" y="22"/>
                    <a:pt x="6" y="22"/>
                    <a:pt x="6" y="22"/>
                  </a:cubicBezTo>
                  <a:cubicBezTo>
                    <a:pt x="6" y="25"/>
                    <a:pt x="6" y="25"/>
                    <a:pt x="6" y="25"/>
                  </a:cubicBezTo>
                  <a:cubicBezTo>
                    <a:pt x="7" y="28"/>
                    <a:pt x="7" y="28"/>
                    <a:pt x="7" y="28"/>
                  </a:cubicBezTo>
                  <a:cubicBezTo>
                    <a:pt x="7" y="30"/>
                    <a:pt x="7" y="30"/>
                    <a:pt x="7" y="30"/>
                  </a:cubicBezTo>
                  <a:cubicBezTo>
                    <a:pt x="3" y="31"/>
                    <a:pt x="3" y="31"/>
                    <a:pt x="3" y="31"/>
                  </a:cubicBezTo>
                  <a:cubicBezTo>
                    <a:pt x="0" y="32"/>
                    <a:pt x="0" y="32"/>
                    <a:pt x="0" y="32"/>
                  </a:cubicBezTo>
                  <a:cubicBezTo>
                    <a:pt x="0" y="35"/>
                    <a:pt x="0" y="35"/>
                    <a:pt x="0" y="35"/>
                  </a:cubicBezTo>
                  <a:cubicBezTo>
                    <a:pt x="0" y="36"/>
                    <a:pt x="0" y="36"/>
                    <a:pt x="0" y="36"/>
                  </a:cubicBezTo>
                  <a:cubicBezTo>
                    <a:pt x="3" y="40"/>
                    <a:pt x="3" y="40"/>
                    <a:pt x="3" y="40"/>
                  </a:cubicBezTo>
                  <a:cubicBezTo>
                    <a:pt x="2" y="41"/>
                    <a:pt x="2" y="41"/>
                    <a:pt x="2" y="41"/>
                  </a:cubicBezTo>
                  <a:cubicBezTo>
                    <a:pt x="1" y="42"/>
                    <a:pt x="1" y="42"/>
                    <a:pt x="1" y="42"/>
                  </a:cubicBezTo>
                  <a:cubicBezTo>
                    <a:pt x="4" y="46"/>
                    <a:pt x="4" y="46"/>
                    <a:pt x="4" y="46"/>
                  </a:cubicBezTo>
                  <a:cubicBezTo>
                    <a:pt x="5" y="47"/>
                    <a:pt x="5" y="47"/>
                    <a:pt x="5" y="47"/>
                  </a:cubicBezTo>
                  <a:cubicBezTo>
                    <a:pt x="7" y="47"/>
                    <a:pt x="7" y="47"/>
                    <a:pt x="7" y="47"/>
                  </a:cubicBezTo>
                  <a:cubicBezTo>
                    <a:pt x="7" y="49"/>
                    <a:pt x="7" y="49"/>
                    <a:pt x="7" y="49"/>
                  </a:cubicBezTo>
                  <a:cubicBezTo>
                    <a:pt x="7" y="50"/>
                    <a:pt x="7" y="50"/>
                    <a:pt x="7" y="50"/>
                  </a:cubicBezTo>
                  <a:cubicBezTo>
                    <a:pt x="7" y="52"/>
                    <a:pt x="7" y="52"/>
                    <a:pt x="7" y="52"/>
                  </a:cubicBezTo>
                  <a:cubicBezTo>
                    <a:pt x="5" y="54"/>
                    <a:pt x="5" y="54"/>
                    <a:pt x="5" y="54"/>
                  </a:cubicBezTo>
                  <a:cubicBezTo>
                    <a:pt x="6" y="56"/>
                    <a:pt x="6" y="56"/>
                    <a:pt x="6" y="56"/>
                  </a:cubicBezTo>
                  <a:cubicBezTo>
                    <a:pt x="4" y="55"/>
                    <a:pt x="4" y="55"/>
                    <a:pt x="4" y="55"/>
                  </a:cubicBezTo>
                  <a:cubicBezTo>
                    <a:pt x="3" y="57"/>
                    <a:pt x="3" y="57"/>
                    <a:pt x="3" y="57"/>
                  </a:cubicBezTo>
                  <a:cubicBezTo>
                    <a:pt x="4" y="58"/>
                    <a:pt x="4" y="58"/>
                    <a:pt x="4" y="58"/>
                  </a:cubicBezTo>
                  <a:cubicBezTo>
                    <a:pt x="3" y="59"/>
                    <a:pt x="3" y="59"/>
                    <a:pt x="3" y="59"/>
                  </a:cubicBezTo>
                  <a:cubicBezTo>
                    <a:pt x="5" y="61"/>
                    <a:pt x="5" y="61"/>
                    <a:pt x="5" y="61"/>
                  </a:cubicBezTo>
                  <a:cubicBezTo>
                    <a:pt x="9" y="62"/>
                    <a:pt x="9" y="62"/>
                    <a:pt x="9" y="62"/>
                  </a:cubicBezTo>
                  <a:cubicBezTo>
                    <a:pt x="11" y="61"/>
                    <a:pt x="11" y="61"/>
                    <a:pt x="11" y="61"/>
                  </a:cubicBezTo>
                  <a:cubicBezTo>
                    <a:pt x="12" y="60"/>
                    <a:pt x="12" y="60"/>
                    <a:pt x="12" y="60"/>
                  </a:cubicBezTo>
                  <a:cubicBezTo>
                    <a:pt x="11" y="59"/>
                    <a:pt x="11" y="59"/>
                    <a:pt x="11" y="59"/>
                  </a:cubicBezTo>
                  <a:cubicBezTo>
                    <a:pt x="11" y="59"/>
                    <a:pt x="11" y="58"/>
                    <a:pt x="12" y="58"/>
                  </a:cubicBezTo>
                  <a:cubicBezTo>
                    <a:pt x="12" y="57"/>
                    <a:pt x="13" y="57"/>
                    <a:pt x="13" y="57"/>
                  </a:cubicBezTo>
                  <a:cubicBezTo>
                    <a:pt x="13" y="58"/>
                    <a:pt x="13" y="58"/>
                    <a:pt x="13" y="58"/>
                  </a:cubicBezTo>
                  <a:cubicBezTo>
                    <a:pt x="16" y="58"/>
                    <a:pt x="16" y="58"/>
                    <a:pt x="16" y="58"/>
                  </a:cubicBezTo>
                  <a:cubicBezTo>
                    <a:pt x="16" y="60"/>
                    <a:pt x="16" y="60"/>
                    <a:pt x="16" y="60"/>
                  </a:cubicBezTo>
                  <a:cubicBezTo>
                    <a:pt x="15" y="61"/>
                    <a:pt x="15" y="61"/>
                    <a:pt x="15" y="61"/>
                  </a:cubicBezTo>
                  <a:cubicBezTo>
                    <a:pt x="14" y="60"/>
                    <a:pt x="14" y="60"/>
                    <a:pt x="14" y="60"/>
                  </a:cubicBezTo>
                  <a:cubicBezTo>
                    <a:pt x="14" y="60"/>
                    <a:pt x="14" y="61"/>
                    <a:pt x="14" y="61"/>
                  </a:cubicBezTo>
                  <a:cubicBezTo>
                    <a:pt x="14" y="61"/>
                    <a:pt x="14" y="64"/>
                    <a:pt x="14" y="64"/>
                  </a:cubicBezTo>
                  <a:cubicBezTo>
                    <a:pt x="14" y="64"/>
                    <a:pt x="14" y="65"/>
                    <a:pt x="13" y="64"/>
                  </a:cubicBezTo>
                  <a:cubicBezTo>
                    <a:pt x="13" y="64"/>
                    <a:pt x="12" y="63"/>
                    <a:pt x="12" y="63"/>
                  </a:cubicBezTo>
                  <a:cubicBezTo>
                    <a:pt x="9" y="62"/>
                    <a:pt x="9" y="62"/>
                    <a:pt x="9" y="62"/>
                  </a:cubicBezTo>
                  <a:cubicBezTo>
                    <a:pt x="8" y="63"/>
                    <a:pt x="8" y="63"/>
                    <a:pt x="8" y="63"/>
                  </a:cubicBezTo>
                  <a:cubicBezTo>
                    <a:pt x="8" y="63"/>
                    <a:pt x="8" y="64"/>
                    <a:pt x="8" y="65"/>
                  </a:cubicBezTo>
                  <a:cubicBezTo>
                    <a:pt x="9" y="65"/>
                    <a:pt x="10" y="65"/>
                    <a:pt x="10" y="65"/>
                  </a:cubicBezTo>
                  <a:cubicBezTo>
                    <a:pt x="10" y="65"/>
                    <a:pt x="12" y="65"/>
                    <a:pt x="12" y="65"/>
                  </a:cubicBezTo>
                  <a:cubicBezTo>
                    <a:pt x="12" y="65"/>
                    <a:pt x="12" y="65"/>
                    <a:pt x="13" y="65"/>
                  </a:cubicBezTo>
                  <a:cubicBezTo>
                    <a:pt x="13" y="65"/>
                    <a:pt x="15" y="65"/>
                    <a:pt x="15" y="65"/>
                  </a:cubicBezTo>
                  <a:cubicBezTo>
                    <a:pt x="15" y="67"/>
                    <a:pt x="15" y="67"/>
                    <a:pt x="15" y="67"/>
                  </a:cubicBezTo>
                  <a:cubicBezTo>
                    <a:pt x="17" y="69"/>
                    <a:pt x="17" y="69"/>
                    <a:pt x="17" y="69"/>
                  </a:cubicBezTo>
                  <a:cubicBezTo>
                    <a:pt x="21" y="69"/>
                    <a:pt x="21" y="69"/>
                    <a:pt x="21" y="69"/>
                  </a:cubicBezTo>
                  <a:cubicBezTo>
                    <a:pt x="22" y="69"/>
                    <a:pt x="22" y="69"/>
                    <a:pt x="22" y="69"/>
                  </a:cubicBezTo>
                  <a:cubicBezTo>
                    <a:pt x="25" y="71"/>
                    <a:pt x="25" y="71"/>
                    <a:pt x="25" y="71"/>
                  </a:cubicBezTo>
                  <a:cubicBezTo>
                    <a:pt x="25" y="71"/>
                    <a:pt x="26" y="73"/>
                    <a:pt x="27" y="73"/>
                  </a:cubicBezTo>
                  <a:cubicBezTo>
                    <a:pt x="27" y="73"/>
                    <a:pt x="28" y="75"/>
                    <a:pt x="28" y="75"/>
                  </a:cubicBezTo>
                  <a:cubicBezTo>
                    <a:pt x="30" y="75"/>
                    <a:pt x="30" y="75"/>
                    <a:pt x="30" y="75"/>
                  </a:cubicBezTo>
                  <a:cubicBezTo>
                    <a:pt x="31" y="75"/>
                    <a:pt x="31" y="75"/>
                    <a:pt x="31" y="75"/>
                  </a:cubicBezTo>
                  <a:cubicBezTo>
                    <a:pt x="31" y="75"/>
                    <a:pt x="32" y="76"/>
                    <a:pt x="32" y="76"/>
                  </a:cubicBezTo>
                  <a:cubicBezTo>
                    <a:pt x="31" y="77"/>
                    <a:pt x="31" y="77"/>
                    <a:pt x="31" y="77"/>
                  </a:cubicBezTo>
                  <a:cubicBezTo>
                    <a:pt x="32" y="79"/>
                    <a:pt x="32" y="79"/>
                    <a:pt x="32" y="79"/>
                  </a:cubicBezTo>
                  <a:cubicBezTo>
                    <a:pt x="34" y="79"/>
                    <a:pt x="34" y="79"/>
                    <a:pt x="34" y="79"/>
                  </a:cubicBezTo>
                  <a:cubicBezTo>
                    <a:pt x="34" y="79"/>
                    <a:pt x="34" y="79"/>
                    <a:pt x="34" y="80"/>
                  </a:cubicBezTo>
                  <a:cubicBezTo>
                    <a:pt x="34" y="80"/>
                    <a:pt x="35" y="82"/>
                    <a:pt x="35" y="82"/>
                  </a:cubicBezTo>
                  <a:cubicBezTo>
                    <a:pt x="35" y="83"/>
                    <a:pt x="35" y="83"/>
                    <a:pt x="35" y="83"/>
                  </a:cubicBezTo>
                  <a:cubicBezTo>
                    <a:pt x="35" y="83"/>
                    <a:pt x="36" y="83"/>
                    <a:pt x="36" y="84"/>
                  </a:cubicBezTo>
                  <a:cubicBezTo>
                    <a:pt x="36" y="84"/>
                    <a:pt x="36" y="84"/>
                    <a:pt x="36" y="85"/>
                  </a:cubicBezTo>
                  <a:cubicBezTo>
                    <a:pt x="37" y="85"/>
                    <a:pt x="39" y="85"/>
                    <a:pt x="39" y="85"/>
                  </a:cubicBezTo>
                  <a:cubicBezTo>
                    <a:pt x="40" y="86"/>
                    <a:pt x="40" y="86"/>
                    <a:pt x="40" y="86"/>
                  </a:cubicBezTo>
                  <a:cubicBezTo>
                    <a:pt x="41" y="87"/>
                    <a:pt x="41" y="87"/>
                    <a:pt x="41" y="87"/>
                  </a:cubicBezTo>
                  <a:lnTo>
                    <a:pt x="42" y="87"/>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24" name="Freeform 193">
              <a:extLst>
                <a:ext uri="{FF2B5EF4-FFF2-40B4-BE49-F238E27FC236}">
                  <a16:creationId xmlns:a16="http://schemas.microsoft.com/office/drawing/2014/main" id="{432A1AB7-4A7B-ED25-C410-3768424EF660}"/>
                </a:ext>
              </a:extLst>
            </p:cNvPr>
            <p:cNvSpPr>
              <a:spLocks/>
            </p:cNvSpPr>
            <p:nvPr/>
          </p:nvSpPr>
          <p:spPr bwMode="auto">
            <a:xfrm>
              <a:off x="6017652" y="3676183"/>
              <a:ext cx="241875" cy="205626"/>
            </a:xfrm>
            <a:custGeom>
              <a:avLst/>
              <a:gdLst>
                <a:gd name="T0" fmla="*/ 19 w 106"/>
                <a:gd name="T1" fmla="*/ 90 h 93"/>
                <a:gd name="T2" fmla="*/ 16 w 106"/>
                <a:gd name="T3" fmla="*/ 91 h 93"/>
                <a:gd name="T4" fmla="*/ 14 w 106"/>
                <a:gd name="T5" fmla="*/ 85 h 93"/>
                <a:gd name="T6" fmla="*/ 10 w 106"/>
                <a:gd name="T7" fmla="*/ 83 h 93"/>
                <a:gd name="T8" fmla="*/ 9 w 106"/>
                <a:gd name="T9" fmla="*/ 81 h 93"/>
                <a:gd name="T10" fmla="*/ 5 w 106"/>
                <a:gd name="T11" fmla="*/ 75 h 93"/>
                <a:gd name="T12" fmla="*/ 4 w 106"/>
                <a:gd name="T13" fmla="*/ 72 h 93"/>
                <a:gd name="T14" fmla="*/ 5 w 106"/>
                <a:gd name="T15" fmla="*/ 68 h 93"/>
                <a:gd name="T16" fmla="*/ 3 w 106"/>
                <a:gd name="T17" fmla="*/ 64 h 93"/>
                <a:gd name="T18" fmla="*/ 0 w 106"/>
                <a:gd name="T19" fmla="*/ 59 h 93"/>
                <a:gd name="T20" fmla="*/ 3 w 106"/>
                <a:gd name="T21" fmla="*/ 56 h 93"/>
                <a:gd name="T22" fmla="*/ 2 w 106"/>
                <a:gd name="T23" fmla="*/ 53 h 93"/>
                <a:gd name="T24" fmla="*/ 2 w 106"/>
                <a:gd name="T25" fmla="*/ 49 h 93"/>
                <a:gd name="T26" fmla="*/ 2 w 106"/>
                <a:gd name="T27" fmla="*/ 44 h 93"/>
                <a:gd name="T28" fmla="*/ 3 w 106"/>
                <a:gd name="T29" fmla="*/ 39 h 93"/>
                <a:gd name="T30" fmla="*/ 9 w 106"/>
                <a:gd name="T31" fmla="*/ 39 h 93"/>
                <a:gd name="T32" fmla="*/ 11 w 106"/>
                <a:gd name="T33" fmla="*/ 27 h 93"/>
                <a:gd name="T34" fmla="*/ 23 w 106"/>
                <a:gd name="T35" fmla="*/ 18 h 93"/>
                <a:gd name="T36" fmla="*/ 26 w 106"/>
                <a:gd name="T37" fmla="*/ 21 h 93"/>
                <a:gd name="T38" fmla="*/ 31 w 106"/>
                <a:gd name="T39" fmla="*/ 18 h 93"/>
                <a:gd name="T40" fmla="*/ 42 w 106"/>
                <a:gd name="T41" fmla="*/ 10 h 93"/>
                <a:gd name="T42" fmla="*/ 46 w 106"/>
                <a:gd name="T43" fmla="*/ 11 h 93"/>
                <a:gd name="T44" fmla="*/ 52 w 106"/>
                <a:gd name="T45" fmla="*/ 6 h 93"/>
                <a:gd name="T46" fmla="*/ 57 w 106"/>
                <a:gd name="T47" fmla="*/ 4 h 93"/>
                <a:gd name="T48" fmla="*/ 62 w 106"/>
                <a:gd name="T49" fmla="*/ 3 h 93"/>
                <a:gd name="T50" fmla="*/ 68 w 106"/>
                <a:gd name="T51" fmla="*/ 1 h 93"/>
                <a:gd name="T52" fmla="*/ 73 w 106"/>
                <a:gd name="T53" fmla="*/ 0 h 93"/>
                <a:gd name="T54" fmla="*/ 94 w 106"/>
                <a:gd name="T55" fmla="*/ 15 h 93"/>
                <a:gd name="T56" fmla="*/ 105 w 106"/>
                <a:gd name="T57" fmla="*/ 30 h 93"/>
                <a:gd name="T58" fmla="*/ 106 w 106"/>
                <a:gd name="T59" fmla="*/ 48 h 93"/>
                <a:gd name="T60" fmla="*/ 97 w 106"/>
                <a:gd name="T61" fmla="*/ 51 h 93"/>
                <a:gd name="T62" fmla="*/ 93 w 106"/>
                <a:gd name="T63" fmla="*/ 64 h 93"/>
                <a:gd name="T64" fmla="*/ 72 w 106"/>
                <a:gd name="T65" fmla="*/ 68 h 93"/>
                <a:gd name="T66" fmla="*/ 63 w 106"/>
                <a:gd name="T67" fmla="*/ 76 h 93"/>
                <a:gd name="T68" fmla="*/ 53 w 106"/>
                <a:gd name="T69" fmla="*/ 85 h 93"/>
                <a:gd name="T70" fmla="*/ 41 w 106"/>
                <a:gd name="T71" fmla="*/ 87 h 93"/>
                <a:gd name="T72" fmla="*/ 29 w 106"/>
                <a:gd name="T73" fmla="*/ 90 h 93"/>
                <a:gd name="T74" fmla="*/ 28 w 106"/>
                <a:gd name="T75" fmla="*/ 93 h 93"/>
                <a:gd name="T76" fmla="*/ 27 w 106"/>
                <a:gd name="T77" fmla="*/ 92 h 93"/>
                <a:gd name="T78" fmla="*/ 23 w 106"/>
                <a:gd name="T79" fmla="*/ 9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93">
                  <a:moveTo>
                    <a:pt x="21" y="90"/>
                  </a:moveTo>
                  <a:cubicBezTo>
                    <a:pt x="21" y="90"/>
                    <a:pt x="20" y="90"/>
                    <a:pt x="19" y="90"/>
                  </a:cubicBezTo>
                  <a:cubicBezTo>
                    <a:pt x="18" y="90"/>
                    <a:pt x="17" y="92"/>
                    <a:pt x="16" y="92"/>
                  </a:cubicBezTo>
                  <a:cubicBezTo>
                    <a:pt x="16" y="92"/>
                    <a:pt x="16" y="92"/>
                    <a:pt x="16" y="91"/>
                  </a:cubicBezTo>
                  <a:cubicBezTo>
                    <a:pt x="16" y="90"/>
                    <a:pt x="16" y="90"/>
                    <a:pt x="15" y="89"/>
                  </a:cubicBezTo>
                  <a:cubicBezTo>
                    <a:pt x="15" y="88"/>
                    <a:pt x="15" y="86"/>
                    <a:pt x="14" y="85"/>
                  </a:cubicBezTo>
                  <a:cubicBezTo>
                    <a:pt x="13" y="84"/>
                    <a:pt x="13" y="83"/>
                    <a:pt x="13" y="83"/>
                  </a:cubicBezTo>
                  <a:cubicBezTo>
                    <a:pt x="13" y="83"/>
                    <a:pt x="11" y="83"/>
                    <a:pt x="10" y="83"/>
                  </a:cubicBezTo>
                  <a:cubicBezTo>
                    <a:pt x="10" y="83"/>
                    <a:pt x="9" y="83"/>
                    <a:pt x="9" y="83"/>
                  </a:cubicBezTo>
                  <a:cubicBezTo>
                    <a:pt x="9" y="83"/>
                    <a:pt x="8" y="81"/>
                    <a:pt x="9" y="81"/>
                  </a:cubicBezTo>
                  <a:cubicBezTo>
                    <a:pt x="9" y="80"/>
                    <a:pt x="8" y="79"/>
                    <a:pt x="7" y="78"/>
                  </a:cubicBezTo>
                  <a:cubicBezTo>
                    <a:pt x="7" y="78"/>
                    <a:pt x="5" y="75"/>
                    <a:pt x="5" y="75"/>
                  </a:cubicBezTo>
                  <a:cubicBezTo>
                    <a:pt x="5" y="75"/>
                    <a:pt x="4" y="75"/>
                    <a:pt x="4" y="74"/>
                  </a:cubicBezTo>
                  <a:cubicBezTo>
                    <a:pt x="4" y="73"/>
                    <a:pt x="4" y="72"/>
                    <a:pt x="4" y="72"/>
                  </a:cubicBezTo>
                  <a:cubicBezTo>
                    <a:pt x="3" y="70"/>
                    <a:pt x="3" y="70"/>
                    <a:pt x="3" y="70"/>
                  </a:cubicBezTo>
                  <a:cubicBezTo>
                    <a:pt x="3" y="70"/>
                    <a:pt x="5" y="69"/>
                    <a:pt x="5" y="68"/>
                  </a:cubicBezTo>
                  <a:cubicBezTo>
                    <a:pt x="5" y="68"/>
                    <a:pt x="6" y="67"/>
                    <a:pt x="5" y="66"/>
                  </a:cubicBezTo>
                  <a:cubicBezTo>
                    <a:pt x="5" y="65"/>
                    <a:pt x="3" y="64"/>
                    <a:pt x="3" y="64"/>
                  </a:cubicBezTo>
                  <a:cubicBezTo>
                    <a:pt x="2" y="63"/>
                    <a:pt x="1" y="62"/>
                    <a:pt x="0" y="61"/>
                  </a:cubicBezTo>
                  <a:cubicBezTo>
                    <a:pt x="0" y="60"/>
                    <a:pt x="0" y="59"/>
                    <a:pt x="0" y="59"/>
                  </a:cubicBezTo>
                  <a:cubicBezTo>
                    <a:pt x="0" y="59"/>
                    <a:pt x="0" y="58"/>
                    <a:pt x="1" y="58"/>
                  </a:cubicBezTo>
                  <a:cubicBezTo>
                    <a:pt x="2" y="57"/>
                    <a:pt x="3" y="57"/>
                    <a:pt x="3" y="56"/>
                  </a:cubicBezTo>
                  <a:cubicBezTo>
                    <a:pt x="3" y="56"/>
                    <a:pt x="4" y="56"/>
                    <a:pt x="4" y="55"/>
                  </a:cubicBezTo>
                  <a:cubicBezTo>
                    <a:pt x="3" y="54"/>
                    <a:pt x="2" y="53"/>
                    <a:pt x="2" y="53"/>
                  </a:cubicBezTo>
                  <a:cubicBezTo>
                    <a:pt x="3" y="50"/>
                    <a:pt x="3" y="50"/>
                    <a:pt x="3" y="50"/>
                  </a:cubicBezTo>
                  <a:cubicBezTo>
                    <a:pt x="2" y="49"/>
                    <a:pt x="2" y="49"/>
                    <a:pt x="2" y="49"/>
                  </a:cubicBezTo>
                  <a:cubicBezTo>
                    <a:pt x="2" y="45"/>
                    <a:pt x="2" y="45"/>
                    <a:pt x="2" y="45"/>
                  </a:cubicBezTo>
                  <a:cubicBezTo>
                    <a:pt x="2" y="44"/>
                    <a:pt x="2" y="44"/>
                    <a:pt x="2" y="44"/>
                  </a:cubicBezTo>
                  <a:cubicBezTo>
                    <a:pt x="2" y="44"/>
                    <a:pt x="3" y="42"/>
                    <a:pt x="3" y="42"/>
                  </a:cubicBezTo>
                  <a:cubicBezTo>
                    <a:pt x="3" y="41"/>
                    <a:pt x="3" y="39"/>
                    <a:pt x="3" y="39"/>
                  </a:cubicBezTo>
                  <a:cubicBezTo>
                    <a:pt x="3" y="39"/>
                    <a:pt x="3" y="39"/>
                    <a:pt x="3" y="39"/>
                  </a:cubicBezTo>
                  <a:cubicBezTo>
                    <a:pt x="5" y="40"/>
                    <a:pt x="8" y="39"/>
                    <a:pt x="9" y="39"/>
                  </a:cubicBezTo>
                  <a:cubicBezTo>
                    <a:pt x="11" y="39"/>
                    <a:pt x="11" y="36"/>
                    <a:pt x="10" y="33"/>
                  </a:cubicBezTo>
                  <a:cubicBezTo>
                    <a:pt x="10" y="31"/>
                    <a:pt x="11" y="29"/>
                    <a:pt x="11" y="27"/>
                  </a:cubicBezTo>
                  <a:cubicBezTo>
                    <a:pt x="12" y="25"/>
                    <a:pt x="15" y="24"/>
                    <a:pt x="18" y="22"/>
                  </a:cubicBezTo>
                  <a:cubicBezTo>
                    <a:pt x="20" y="20"/>
                    <a:pt x="20" y="18"/>
                    <a:pt x="23" y="18"/>
                  </a:cubicBezTo>
                  <a:cubicBezTo>
                    <a:pt x="23" y="18"/>
                    <a:pt x="24" y="18"/>
                    <a:pt x="25" y="19"/>
                  </a:cubicBezTo>
                  <a:cubicBezTo>
                    <a:pt x="25" y="19"/>
                    <a:pt x="25" y="20"/>
                    <a:pt x="26" y="21"/>
                  </a:cubicBezTo>
                  <a:cubicBezTo>
                    <a:pt x="26" y="21"/>
                    <a:pt x="26" y="21"/>
                    <a:pt x="27" y="21"/>
                  </a:cubicBezTo>
                  <a:cubicBezTo>
                    <a:pt x="29" y="24"/>
                    <a:pt x="31" y="26"/>
                    <a:pt x="31" y="18"/>
                  </a:cubicBezTo>
                  <a:cubicBezTo>
                    <a:pt x="32" y="11"/>
                    <a:pt x="37" y="13"/>
                    <a:pt x="41" y="11"/>
                  </a:cubicBezTo>
                  <a:cubicBezTo>
                    <a:pt x="41" y="11"/>
                    <a:pt x="41" y="11"/>
                    <a:pt x="42" y="10"/>
                  </a:cubicBezTo>
                  <a:cubicBezTo>
                    <a:pt x="43" y="11"/>
                    <a:pt x="44" y="11"/>
                    <a:pt x="45" y="11"/>
                  </a:cubicBezTo>
                  <a:cubicBezTo>
                    <a:pt x="46" y="11"/>
                    <a:pt x="46" y="11"/>
                    <a:pt x="46" y="11"/>
                  </a:cubicBezTo>
                  <a:cubicBezTo>
                    <a:pt x="46" y="11"/>
                    <a:pt x="49" y="7"/>
                    <a:pt x="49" y="7"/>
                  </a:cubicBezTo>
                  <a:cubicBezTo>
                    <a:pt x="50" y="7"/>
                    <a:pt x="52" y="6"/>
                    <a:pt x="52" y="6"/>
                  </a:cubicBezTo>
                  <a:cubicBezTo>
                    <a:pt x="54" y="3"/>
                    <a:pt x="54" y="3"/>
                    <a:pt x="54" y="3"/>
                  </a:cubicBezTo>
                  <a:cubicBezTo>
                    <a:pt x="54" y="3"/>
                    <a:pt x="56" y="4"/>
                    <a:pt x="57" y="4"/>
                  </a:cubicBezTo>
                  <a:cubicBezTo>
                    <a:pt x="58" y="4"/>
                    <a:pt x="59" y="4"/>
                    <a:pt x="61" y="4"/>
                  </a:cubicBezTo>
                  <a:cubicBezTo>
                    <a:pt x="62" y="3"/>
                    <a:pt x="62" y="3"/>
                    <a:pt x="62" y="3"/>
                  </a:cubicBezTo>
                  <a:cubicBezTo>
                    <a:pt x="62" y="3"/>
                    <a:pt x="64" y="1"/>
                    <a:pt x="66" y="1"/>
                  </a:cubicBezTo>
                  <a:cubicBezTo>
                    <a:pt x="68" y="0"/>
                    <a:pt x="68" y="1"/>
                    <a:pt x="68" y="1"/>
                  </a:cubicBezTo>
                  <a:cubicBezTo>
                    <a:pt x="68" y="1"/>
                    <a:pt x="71" y="1"/>
                    <a:pt x="73" y="1"/>
                  </a:cubicBezTo>
                  <a:cubicBezTo>
                    <a:pt x="73" y="1"/>
                    <a:pt x="73" y="0"/>
                    <a:pt x="73" y="0"/>
                  </a:cubicBezTo>
                  <a:cubicBezTo>
                    <a:pt x="76" y="2"/>
                    <a:pt x="76" y="5"/>
                    <a:pt x="79" y="8"/>
                  </a:cubicBezTo>
                  <a:cubicBezTo>
                    <a:pt x="83" y="12"/>
                    <a:pt x="87" y="11"/>
                    <a:pt x="94" y="15"/>
                  </a:cubicBezTo>
                  <a:cubicBezTo>
                    <a:pt x="94" y="16"/>
                    <a:pt x="98" y="19"/>
                    <a:pt x="99" y="22"/>
                  </a:cubicBezTo>
                  <a:cubicBezTo>
                    <a:pt x="100" y="26"/>
                    <a:pt x="104" y="26"/>
                    <a:pt x="105" y="30"/>
                  </a:cubicBezTo>
                  <a:cubicBezTo>
                    <a:pt x="105" y="33"/>
                    <a:pt x="103" y="34"/>
                    <a:pt x="103" y="37"/>
                  </a:cubicBezTo>
                  <a:cubicBezTo>
                    <a:pt x="103" y="40"/>
                    <a:pt x="105" y="47"/>
                    <a:pt x="106" y="48"/>
                  </a:cubicBezTo>
                  <a:cubicBezTo>
                    <a:pt x="106" y="48"/>
                    <a:pt x="106" y="49"/>
                    <a:pt x="106" y="49"/>
                  </a:cubicBezTo>
                  <a:cubicBezTo>
                    <a:pt x="97" y="51"/>
                    <a:pt x="97" y="51"/>
                    <a:pt x="97" y="51"/>
                  </a:cubicBezTo>
                  <a:cubicBezTo>
                    <a:pt x="98" y="60"/>
                    <a:pt x="98" y="60"/>
                    <a:pt x="98" y="60"/>
                  </a:cubicBezTo>
                  <a:cubicBezTo>
                    <a:pt x="93" y="64"/>
                    <a:pt x="93" y="64"/>
                    <a:pt x="93" y="64"/>
                  </a:cubicBezTo>
                  <a:cubicBezTo>
                    <a:pt x="93" y="64"/>
                    <a:pt x="81" y="66"/>
                    <a:pt x="80" y="66"/>
                  </a:cubicBezTo>
                  <a:cubicBezTo>
                    <a:pt x="79" y="66"/>
                    <a:pt x="74" y="67"/>
                    <a:pt x="72" y="68"/>
                  </a:cubicBezTo>
                  <a:cubicBezTo>
                    <a:pt x="70" y="68"/>
                    <a:pt x="67" y="70"/>
                    <a:pt x="66" y="70"/>
                  </a:cubicBezTo>
                  <a:cubicBezTo>
                    <a:pt x="64" y="71"/>
                    <a:pt x="63" y="76"/>
                    <a:pt x="63" y="76"/>
                  </a:cubicBezTo>
                  <a:cubicBezTo>
                    <a:pt x="63" y="76"/>
                    <a:pt x="60" y="80"/>
                    <a:pt x="59" y="81"/>
                  </a:cubicBezTo>
                  <a:cubicBezTo>
                    <a:pt x="58" y="82"/>
                    <a:pt x="53" y="85"/>
                    <a:pt x="53" y="85"/>
                  </a:cubicBezTo>
                  <a:cubicBezTo>
                    <a:pt x="53" y="85"/>
                    <a:pt x="48" y="85"/>
                    <a:pt x="47" y="85"/>
                  </a:cubicBezTo>
                  <a:cubicBezTo>
                    <a:pt x="45" y="85"/>
                    <a:pt x="43" y="87"/>
                    <a:pt x="41" y="87"/>
                  </a:cubicBezTo>
                  <a:cubicBezTo>
                    <a:pt x="38" y="88"/>
                    <a:pt x="36" y="89"/>
                    <a:pt x="35" y="89"/>
                  </a:cubicBezTo>
                  <a:cubicBezTo>
                    <a:pt x="34" y="89"/>
                    <a:pt x="29" y="90"/>
                    <a:pt x="29" y="90"/>
                  </a:cubicBezTo>
                  <a:cubicBezTo>
                    <a:pt x="29" y="93"/>
                    <a:pt x="29" y="93"/>
                    <a:pt x="29" y="93"/>
                  </a:cubicBezTo>
                  <a:cubicBezTo>
                    <a:pt x="29" y="93"/>
                    <a:pt x="28" y="93"/>
                    <a:pt x="28" y="93"/>
                  </a:cubicBezTo>
                  <a:cubicBezTo>
                    <a:pt x="28" y="93"/>
                    <a:pt x="28" y="93"/>
                    <a:pt x="27" y="93"/>
                  </a:cubicBezTo>
                  <a:cubicBezTo>
                    <a:pt x="27" y="92"/>
                    <a:pt x="27" y="92"/>
                    <a:pt x="27" y="92"/>
                  </a:cubicBezTo>
                  <a:cubicBezTo>
                    <a:pt x="25" y="90"/>
                    <a:pt x="25" y="90"/>
                    <a:pt x="25" y="90"/>
                  </a:cubicBezTo>
                  <a:cubicBezTo>
                    <a:pt x="25" y="90"/>
                    <a:pt x="24" y="91"/>
                    <a:pt x="23" y="91"/>
                  </a:cubicBezTo>
                  <a:cubicBezTo>
                    <a:pt x="22" y="91"/>
                    <a:pt x="22" y="90"/>
                    <a:pt x="21" y="90"/>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25" name="Freeform 47">
              <a:extLst>
                <a:ext uri="{FF2B5EF4-FFF2-40B4-BE49-F238E27FC236}">
                  <a16:creationId xmlns:a16="http://schemas.microsoft.com/office/drawing/2014/main" id="{0758F5B1-63B7-55EF-865D-C57640CA4162}"/>
                </a:ext>
              </a:extLst>
            </p:cNvPr>
            <p:cNvSpPr>
              <a:spLocks/>
            </p:cNvSpPr>
            <p:nvPr/>
          </p:nvSpPr>
          <p:spPr bwMode="auto">
            <a:xfrm>
              <a:off x="5588874" y="2851550"/>
              <a:ext cx="445269" cy="240785"/>
            </a:xfrm>
            <a:custGeom>
              <a:avLst/>
              <a:gdLst>
                <a:gd name="T0" fmla="*/ 32 w 195"/>
                <a:gd name="T1" fmla="*/ 49 h 109"/>
                <a:gd name="T2" fmla="*/ 40 w 195"/>
                <a:gd name="T3" fmla="*/ 37 h 109"/>
                <a:gd name="T4" fmla="*/ 47 w 195"/>
                <a:gd name="T5" fmla="*/ 25 h 109"/>
                <a:gd name="T6" fmla="*/ 53 w 195"/>
                <a:gd name="T7" fmla="*/ 15 h 109"/>
                <a:gd name="T8" fmla="*/ 64 w 195"/>
                <a:gd name="T9" fmla="*/ 13 h 109"/>
                <a:gd name="T10" fmla="*/ 71 w 195"/>
                <a:gd name="T11" fmla="*/ 17 h 109"/>
                <a:gd name="T12" fmla="*/ 78 w 195"/>
                <a:gd name="T13" fmla="*/ 8 h 109"/>
                <a:gd name="T14" fmla="*/ 87 w 195"/>
                <a:gd name="T15" fmla="*/ 10 h 109"/>
                <a:gd name="T16" fmla="*/ 96 w 195"/>
                <a:gd name="T17" fmla="*/ 14 h 109"/>
                <a:gd name="T18" fmla="*/ 97 w 195"/>
                <a:gd name="T19" fmla="*/ 22 h 109"/>
                <a:gd name="T20" fmla="*/ 102 w 195"/>
                <a:gd name="T21" fmla="*/ 23 h 109"/>
                <a:gd name="T22" fmla="*/ 106 w 195"/>
                <a:gd name="T23" fmla="*/ 23 h 109"/>
                <a:gd name="T24" fmla="*/ 108 w 195"/>
                <a:gd name="T25" fmla="*/ 20 h 109"/>
                <a:gd name="T26" fmla="*/ 111 w 195"/>
                <a:gd name="T27" fmla="*/ 15 h 109"/>
                <a:gd name="T28" fmla="*/ 114 w 195"/>
                <a:gd name="T29" fmla="*/ 12 h 109"/>
                <a:gd name="T30" fmla="*/ 118 w 195"/>
                <a:gd name="T31" fmla="*/ 9 h 109"/>
                <a:gd name="T32" fmla="*/ 123 w 195"/>
                <a:gd name="T33" fmla="*/ 9 h 109"/>
                <a:gd name="T34" fmla="*/ 126 w 195"/>
                <a:gd name="T35" fmla="*/ 8 h 109"/>
                <a:gd name="T36" fmla="*/ 131 w 195"/>
                <a:gd name="T37" fmla="*/ 9 h 109"/>
                <a:gd name="T38" fmla="*/ 135 w 195"/>
                <a:gd name="T39" fmla="*/ 11 h 109"/>
                <a:gd name="T40" fmla="*/ 142 w 195"/>
                <a:gd name="T41" fmla="*/ 7 h 109"/>
                <a:gd name="T42" fmla="*/ 145 w 195"/>
                <a:gd name="T43" fmla="*/ 4 h 109"/>
                <a:gd name="T44" fmla="*/ 148 w 195"/>
                <a:gd name="T45" fmla="*/ 1 h 109"/>
                <a:gd name="T46" fmla="*/ 154 w 195"/>
                <a:gd name="T47" fmla="*/ 2 h 109"/>
                <a:gd name="T48" fmla="*/ 162 w 195"/>
                <a:gd name="T49" fmla="*/ 1 h 109"/>
                <a:gd name="T50" fmla="*/ 168 w 195"/>
                <a:gd name="T51" fmla="*/ 1 h 109"/>
                <a:gd name="T52" fmla="*/ 173 w 195"/>
                <a:gd name="T53" fmla="*/ 4 h 109"/>
                <a:gd name="T54" fmla="*/ 175 w 195"/>
                <a:gd name="T55" fmla="*/ 9 h 109"/>
                <a:gd name="T56" fmla="*/ 183 w 195"/>
                <a:gd name="T57" fmla="*/ 10 h 109"/>
                <a:gd name="T58" fmla="*/ 187 w 195"/>
                <a:gd name="T59" fmla="*/ 11 h 109"/>
                <a:gd name="T60" fmla="*/ 195 w 195"/>
                <a:gd name="T61" fmla="*/ 12 h 109"/>
                <a:gd name="T62" fmla="*/ 193 w 195"/>
                <a:gd name="T63" fmla="*/ 20 h 109"/>
                <a:gd name="T64" fmla="*/ 192 w 195"/>
                <a:gd name="T65" fmla="*/ 27 h 109"/>
                <a:gd name="T66" fmla="*/ 191 w 195"/>
                <a:gd name="T67" fmla="*/ 33 h 109"/>
                <a:gd name="T68" fmla="*/ 188 w 195"/>
                <a:gd name="T69" fmla="*/ 39 h 109"/>
                <a:gd name="T70" fmla="*/ 188 w 195"/>
                <a:gd name="T71" fmla="*/ 47 h 109"/>
                <a:gd name="T72" fmla="*/ 186 w 195"/>
                <a:gd name="T73" fmla="*/ 52 h 109"/>
                <a:gd name="T74" fmla="*/ 169 w 195"/>
                <a:gd name="T75" fmla="*/ 49 h 109"/>
                <a:gd name="T76" fmla="*/ 146 w 195"/>
                <a:gd name="T77" fmla="*/ 50 h 109"/>
                <a:gd name="T78" fmla="*/ 126 w 195"/>
                <a:gd name="T79" fmla="*/ 70 h 109"/>
                <a:gd name="T80" fmla="*/ 110 w 195"/>
                <a:gd name="T81" fmla="*/ 78 h 109"/>
                <a:gd name="T82" fmla="*/ 94 w 195"/>
                <a:gd name="T83" fmla="*/ 85 h 109"/>
                <a:gd name="T84" fmla="*/ 73 w 195"/>
                <a:gd name="T85" fmla="*/ 96 h 109"/>
                <a:gd name="T86" fmla="*/ 47 w 195"/>
                <a:gd name="T87" fmla="*/ 107 h 109"/>
                <a:gd name="T88" fmla="*/ 22 w 195"/>
                <a:gd name="T89" fmla="*/ 98 h 109"/>
                <a:gd name="T90" fmla="*/ 14 w 195"/>
                <a:gd name="T91" fmla="*/ 102 h 109"/>
                <a:gd name="T92" fmla="*/ 4 w 195"/>
                <a:gd name="T93" fmla="*/ 88 h 109"/>
                <a:gd name="T94" fmla="*/ 0 w 195"/>
                <a:gd name="T95" fmla="*/ 84 h 109"/>
                <a:gd name="T96" fmla="*/ 2 w 195"/>
                <a:gd name="T97" fmla="*/ 75 h 109"/>
                <a:gd name="T98" fmla="*/ 3 w 195"/>
                <a:gd name="T99" fmla="*/ 68 h 109"/>
                <a:gd name="T100" fmla="*/ 5 w 195"/>
                <a:gd name="T101" fmla="*/ 60 h 109"/>
                <a:gd name="T102" fmla="*/ 9 w 195"/>
                <a:gd name="T103" fmla="*/ 55 h 109"/>
                <a:gd name="T104" fmla="*/ 16 w 195"/>
                <a:gd name="T105" fmla="*/ 57 h 109"/>
                <a:gd name="T106" fmla="*/ 22 w 195"/>
                <a:gd name="T107"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5" h="109">
                  <a:moveTo>
                    <a:pt x="26" y="54"/>
                  </a:moveTo>
                  <a:cubicBezTo>
                    <a:pt x="29" y="52"/>
                    <a:pt x="29" y="52"/>
                    <a:pt x="29" y="52"/>
                  </a:cubicBezTo>
                  <a:cubicBezTo>
                    <a:pt x="29" y="52"/>
                    <a:pt x="29" y="49"/>
                    <a:pt x="30" y="50"/>
                  </a:cubicBezTo>
                  <a:cubicBezTo>
                    <a:pt x="30" y="50"/>
                    <a:pt x="32" y="49"/>
                    <a:pt x="32" y="49"/>
                  </a:cubicBezTo>
                  <a:cubicBezTo>
                    <a:pt x="33" y="47"/>
                    <a:pt x="33" y="47"/>
                    <a:pt x="33" y="47"/>
                  </a:cubicBezTo>
                  <a:cubicBezTo>
                    <a:pt x="34" y="44"/>
                    <a:pt x="34" y="44"/>
                    <a:pt x="34" y="44"/>
                  </a:cubicBezTo>
                  <a:cubicBezTo>
                    <a:pt x="39" y="42"/>
                    <a:pt x="39" y="42"/>
                    <a:pt x="39" y="42"/>
                  </a:cubicBezTo>
                  <a:cubicBezTo>
                    <a:pt x="40" y="37"/>
                    <a:pt x="40" y="37"/>
                    <a:pt x="40" y="37"/>
                  </a:cubicBezTo>
                  <a:cubicBezTo>
                    <a:pt x="39" y="34"/>
                    <a:pt x="39" y="34"/>
                    <a:pt x="39" y="34"/>
                  </a:cubicBezTo>
                  <a:cubicBezTo>
                    <a:pt x="39" y="34"/>
                    <a:pt x="39" y="30"/>
                    <a:pt x="40" y="30"/>
                  </a:cubicBezTo>
                  <a:cubicBezTo>
                    <a:pt x="41" y="30"/>
                    <a:pt x="44" y="28"/>
                    <a:pt x="44" y="28"/>
                  </a:cubicBezTo>
                  <a:cubicBezTo>
                    <a:pt x="47" y="25"/>
                    <a:pt x="47" y="25"/>
                    <a:pt x="47" y="25"/>
                  </a:cubicBezTo>
                  <a:cubicBezTo>
                    <a:pt x="47" y="23"/>
                    <a:pt x="47" y="23"/>
                    <a:pt x="47" y="23"/>
                  </a:cubicBezTo>
                  <a:cubicBezTo>
                    <a:pt x="49" y="19"/>
                    <a:pt x="49" y="19"/>
                    <a:pt x="49" y="19"/>
                  </a:cubicBezTo>
                  <a:cubicBezTo>
                    <a:pt x="51" y="17"/>
                    <a:pt x="51" y="17"/>
                    <a:pt x="51" y="17"/>
                  </a:cubicBezTo>
                  <a:cubicBezTo>
                    <a:pt x="53" y="15"/>
                    <a:pt x="53" y="15"/>
                    <a:pt x="53" y="15"/>
                  </a:cubicBezTo>
                  <a:cubicBezTo>
                    <a:pt x="56" y="14"/>
                    <a:pt x="56" y="14"/>
                    <a:pt x="56" y="14"/>
                  </a:cubicBezTo>
                  <a:cubicBezTo>
                    <a:pt x="56" y="14"/>
                    <a:pt x="57" y="14"/>
                    <a:pt x="58" y="14"/>
                  </a:cubicBezTo>
                  <a:cubicBezTo>
                    <a:pt x="59" y="14"/>
                    <a:pt x="60" y="13"/>
                    <a:pt x="60" y="13"/>
                  </a:cubicBezTo>
                  <a:cubicBezTo>
                    <a:pt x="61" y="13"/>
                    <a:pt x="64" y="13"/>
                    <a:pt x="64" y="13"/>
                  </a:cubicBezTo>
                  <a:cubicBezTo>
                    <a:pt x="64" y="13"/>
                    <a:pt x="66" y="11"/>
                    <a:pt x="66" y="12"/>
                  </a:cubicBezTo>
                  <a:cubicBezTo>
                    <a:pt x="66" y="14"/>
                    <a:pt x="66" y="15"/>
                    <a:pt x="66" y="15"/>
                  </a:cubicBezTo>
                  <a:cubicBezTo>
                    <a:pt x="67" y="16"/>
                    <a:pt x="68" y="18"/>
                    <a:pt x="68" y="18"/>
                  </a:cubicBezTo>
                  <a:cubicBezTo>
                    <a:pt x="68" y="18"/>
                    <a:pt x="70" y="18"/>
                    <a:pt x="71" y="17"/>
                  </a:cubicBezTo>
                  <a:cubicBezTo>
                    <a:pt x="72" y="16"/>
                    <a:pt x="74" y="15"/>
                    <a:pt x="74" y="15"/>
                  </a:cubicBezTo>
                  <a:cubicBezTo>
                    <a:pt x="74" y="15"/>
                    <a:pt x="76" y="17"/>
                    <a:pt x="76" y="16"/>
                  </a:cubicBezTo>
                  <a:cubicBezTo>
                    <a:pt x="76" y="15"/>
                    <a:pt x="76" y="11"/>
                    <a:pt x="76" y="11"/>
                  </a:cubicBezTo>
                  <a:cubicBezTo>
                    <a:pt x="78" y="8"/>
                    <a:pt x="78" y="8"/>
                    <a:pt x="78" y="8"/>
                  </a:cubicBezTo>
                  <a:cubicBezTo>
                    <a:pt x="78" y="8"/>
                    <a:pt x="80" y="8"/>
                    <a:pt x="80" y="7"/>
                  </a:cubicBezTo>
                  <a:cubicBezTo>
                    <a:pt x="80" y="6"/>
                    <a:pt x="82" y="4"/>
                    <a:pt x="82" y="4"/>
                  </a:cubicBezTo>
                  <a:cubicBezTo>
                    <a:pt x="85" y="4"/>
                    <a:pt x="85" y="4"/>
                    <a:pt x="85" y="4"/>
                  </a:cubicBezTo>
                  <a:cubicBezTo>
                    <a:pt x="87" y="10"/>
                    <a:pt x="87" y="10"/>
                    <a:pt x="87" y="10"/>
                  </a:cubicBezTo>
                  <a:cubicBezTo>
                    <a:pt x="90" y="12"/>
                    <a:pt x="90" y="12"/>
                    <a:pt x="90" y="12"/>
                  </a:cubicBezTo>
                  <a:cubicBezTo>
                    <a:pt x="91" y="13"/>
                    <a:pt x="91" y="13"/>
                    <a:pt x="91" y="13"/>
                  </a:cubicBezTo>
                  <a:cubicBezTo>
                    <a:pt x="93" y="14"/>
                    <a:pt x="93" y="14"/>
                    <a:pt x="93" y="14"/>
                  </a:cubicBezTo>
                  <a:cubicBezTo>
                    <a:pt x="96" y="14"/>
                    <a:pt x="96" y="14"/>
                    <a:pt x="96" y="14"/>
                  </a:cubicBezTo>
                  <a:cubicBezTo>
                    <a:pt x="96" y="15"/>
                    <a:pt x="96" y="15"/>
                    <a:pt x="96" y="15"/>
                  </a:cubicBezTo>
                  <a:cubicBezTo>
                    <a:pt x="98" y="17"/>
                    <a:pt x="98" y="17"/>
                    <a:pt x="98" y="17"/>
                  </a:cubicBezTo>
                  <a:cubicBezTo>
                    <a:pt x="99" y="20"/>
                    <a:pt x="99" y="20"/>
                    <a:pt x="99" y="20"/>
                  </a:cubicBezTo>
                  <a:cubicBezTo>
                    <a:pt x="97" y="22"/>
                    <a:pt x="97" y="22"/>
                    <a:pt x="97" y="22"/>
                  </a:cubicBezTo>
                  <a:cubicBezTo>
                    <a:pt x="97" y="23"/>
                    <a:pt x="97" y="23"/>
                    <a:pt x="97" y="23"/>
                  </a:cubicBezTo>
                  <a:cubicBezTo>
                    <a:pt x="98" y="24"/>
                    <a:pt x="98" y="24"/>
                    <a:pt x="98" y="24"/>
                  </a:cubicBezTo>
                  <a:cubicBezTo>
                    <a:pt x="98" y="24"/>
                    <a:pt x="99" y="24"/>
                    <a:pt x="99" y="24"/>
                  </a:cubicBezTo>
                  <a:cubicBezTo>
                    <a:pt x="99" y="24"/>
                    <a:pt x="101" y="23"/>
                    <a:pt x="102" y="23"/>
                  </a:cubicBezTo>
                  <a:cubicBezTo>
                    <a:pt x="102" y="23"/>
                    <a:pt x="102" y="22"/>
                    <a:pt x="102" y="22"/>
                  </a:cubicBezTo>
                  <a:cubicBezTo>
                    <a:pt x="102" y="22"/>
                    <a:pt x="104" y="21"/>
                    <a:pt x="104" y="21"/>
                  </a:cubicBezTo>
                  <a:cubicBezTo>
                    <a:pt x="104" y="21"/>
                    <a:pt x="105" y="21"/>
                    <a:pt x="105" y="21"/>
                  </a:cubicBezTo>
                  <a:cubicBezTo>
                    <a:pt x="105" y="22"/>
                    <a:pt x="106" y="23"/>
                    <a:pt x="106" y="23"/>
                  </a:cubicBezTo>
                  <a:cubicBezTo>
                    <a:pt x="106" y="23"/>
                    <a:pt x="107" y="22"/>
                    <a:pt x="107" y="23"/>
                  </a:cubicBezTo>
                  <a:cubicBezTo>
                    <a:pt x="107" y="23"/>
                    <a:pt x="108" y="23"/>
                    <a:pt x="108" y="23"/>
                  </a:cubicBezTo>
                  <a:cubicBezTo>
                    <a:pt x="108" y="23"/>
                    <a:pt x="108" y="23"/>
                    <a:pt x="108" y="22"/>
                  </a:cubicBezTo>
                  <a:cubicBezTo>
                    <a:pt x="108" y="20"/>
                    <a:pt x="108" y="20"/>
                    <a:pt x="108" y="20"/>
                  </a:cubicBezTo>
                  <a:cubicBezTo>
                    <a:pt x="108" y="19"/>
                    <a:pt x="108" y="18"/>
                    <a:pt x="108" y="18"/>
                  </a:cubicBezTo>
                  <a:cubicBezTo>
                    <a:pt x="109" y="17"/>
                    <a:pt x="109" y="17"/>
                    <a:pt x="109" y="16"/>
                  </a:cubicBezTo>
                  <a:cubicBezTo>
                    <a:pt x="109" y="16"/>
                    <a:pt x="108" y="15"/>
                    <a:pt x="109" y="15"/>
                  </a:cubicBezTo>
                  <a:cubicBezTo>
                    <a:pt x="110" y="15"/>
                    <a:pt x="111" y="15"/>
                    <a:pt x="111" y="15"/>
                  </a:cubicBezTo>
                  <a:cubicBezTo>
                    <a:pt x="111" y="15"/>
                    <a:pt x="111" y="14"/>
                    <a:pt x="111" y="14"/>
                  </a:cubicBezTo>
                  <a:cubicBezTo>
                    <a:pt x="111" y="14"/>
                    <a:pt x="112" y="13"/>
                    <a:pt x="113" y="13"/>
                  </a:cubicBezTo>
                  <a:cubicBezTo>
                    <a:pt x="113" y="13"/>
                    <a:pt x="113" y="14"/>
                    <a:pt x="114" y="13"/>
                  </a:cubicBezTo>
                  <a:cubicBezTo>
                    <a:pt x="115" y="12"/>
                    <a:pt x="114" y="12"/>
                    <a:pt x="114" y="12"/>
                  </a:cubicBezTo>
                  <a:cubicBezTo>
                    <a:pt x="114" y="11"/>
                    <a:pt x="114" y="11"/>
                    <a:pt x="114" y="11"/>
                  </a:cubicBezTo>
                  <a:cubicBezTo>
                    <a:pt x="115" y="10"/>
                    <a:pt x="114" y="11"/>
                    <a:pt x="116" y="11"/>
                  </a:cubicBezTo>
                  <a:cubicBezTo>
                    <a:pt x="117" y="10"/>
                    <a:pt x="118" y="10"/>
                    <a:pt x="118" y="10"/>
                  </a:cubicBezTo>
                  <a:cubicBezTo>
                    <a:pt x="118" y="10"/>
                    <a:pt x="118" y="9"/>
                    <a:pt x="118" y="9"/>
                  </a:cubicBezTo>
                  <a:cubicBezTo>
                    <a:pt x="120" y="8"/>
                    <a:pt x="120" y="8"/>
                    <a:pt x="120" y="8"/>
                  </a:cubicBezTo>
                  <a:cubicBezTo>
                    <a:pt x="120" y="8"/>
                    <a:pt x="120" y="9"/>
                    <a:pt x="120" y="9"/>
                  </a:cubicBezTo>
                  <a:cubicBezTo>
                    <a:pt x="120" y="9"/>
                    <a:pt x="121" y="9"/>
                    <a:pt x="122" y="9"/>
                  </a:cubicBezTo>
                  <a:cubicBezTo>
                    <a:pt x="122" y="9"/>
                    <a:pt x="123" y="10"/>
                    <a:pt x="123" y="9"/>
                  </a:cubicBezTo>
                  <a:cubicBezTo>
                    <a:pt x="123" y="9"/>
                    <a:pt x="124" y="9"/>
                    <a:pt x="124" y="8"/>
                  </a:cubicBezTo>
                  <a:cubicBezTo>
                    <a:pt x="124" y="8"/>
                    <a:pt x="124" y="8"/>
                    <a:pt x="124" y="8"/>
                  </a:cubicBezTo>
                  <a:cubicBezTo>
                    <a:pt x="124" y="8"/>
                    <a:pt x="124" y="7"/>
                    <a:pt x="125" y="7"/>
                  </a:cubicBezTo>
                  <a:cubicBezTo>
                    <a:pt x="126" y="8"/>
                    <a:pt x="125" y="8"/>
                    <a:pt x="126" y="8"/>
                  </a:cubicBezTo>
                  <a:cubicBezTo>
                    <a:pt x="126" y="7"/>
                    <a:pt x="128" y="6"/>
                    <a:pt x="128" y="6"/>
                  </a:cubicBezTo>
                  <a:cubicBezTo>
                    <a:pt x="128" y="6"/>
                    <a:pt x="128" y="6"/>
                    <a:pt x="129" y="8"/>
                  </a:cubicBezTo>
                  <a:cubicBezTo>
                    <a:pt x="129" y="9"/>
                    <a:pt x="130" y="9"/>
                    <a:pt x="131" y="9"/>
                  </a:cubicBezTo>
                  <a:cubicBezTo>
                    <a:pt x="131" y="9"/>
                    <a:pt x="131" y="9"/>
                    <a:pt x="131" y="9"/>
                  </a:cubicBezTo>
                  <a:cubicBezTo>
                    <a:pt x="131" y="10"/>
                    <a:pt x="132" y="11"/>
                    <a:pt x="132" y="11"/>
                  </a:cubicBezTo>
                  <a:cubicBezTo>
                    <a:pt x="133" y="11"/>
                    <a:pt x="133" y="11"/>
                    <a:pt x="133" y="11"/>
                  </a:cubicBezTo>
                  <a:cubicBezTo>
                    <a:pt x="134" y="10"/>
                    <a:pt x="134" y="10"/>
                    <a:pt x="134" y="10"/>
                  </a:cubicBezTo>
                  <a:cubicBezTo>
                    <a:pt x="134" y="10"/>
                    <a:pt x="134" y="11"/>
                    <a:pt x="135" y="11"/>
                  </a:cubicBezTo>
                  <a:cubicBezTo>
                    <a:pt x="136" y="11"/>
                    <a:pt x="137" y="12"/>
                    <a:pt x="137" y="12"/>
                  </a:cubicBezTo>
                  <a:cubicBezTo>
                    <a:pt x="137" y="11"/>
                    <a:pt x="138" y="10"/>
                    <a:pt x="138" y="10"/>
                  </a:cubicBezTo>
                  <a:cubicBezTo>
                    <a:pt x="138" y="9"/>
                    <a:pt x="138" y="9"/>
                    <a:pt x="139" y="8"/>
                  </a:cubicBezTo>
                  <a:cubicBezTo>
                    <a:pt x="139" y="8"/>
                    <a:pt x="142" y="7"/>
                    <a:pt x="142" y="7"/>
                  </a:cubicBezTo>
                  <a:cubicBezTo>
                    <a:pt x="142" y="7"/>
                    <a:pt x="141" y="5"/>
                    <a:pt x="140" y="5"/>
                  </a:cubicBezTo>
                  <a:cubicBezTo>
                    <a:pt x="140" y="5"/>
                    <a:pt x="139" y="4"/>
                    <a:pt x="141" y="3"/>
                  </a:cubicBezTo>
                  <a:cubicBezTo>
                    <a:pt x="142" y="3"/>
                    <a:pt x="143" y="3"/>
                    <a:pt x="143" y="3"/>
                  </a:cubicBezTo>
                  <a:cubicBezTo>
                    <a:pt x="145" y="4"/>
                    <a:pt x="145" y="4"/>
                    <a:pt x="145" y="4"/>
                  </a:cubicBezTo>
                  <a:cubicBezTo>
                    <a:pt x="145" y="3"/>
                    <a:pt x="145" y="3"/>
                    <a:pt x="145" y="3"/>
                  </a:cubicBezTo>
                  <a:cubicBezTo>
                    <a:pt x="146" y="2"/>
                    <a:pt x="146" y="2"/>
                    <a:pt x="146" y="2"/>
                  </a:cubicBezTo>
                  <a:cubicBezTo>
                    <a:pt x="146" y="2"/>
                    <a:pt x="147" y="1"/>
                    <a:pt x="147" y="1"/>
                  </a:cubicBezTo>
                  <a:cubicBezTo>
                    <a:pt x="147" y="1"/>
                    <a:pt x="148" y="1"/>
                    <a:pt x="148" y="1"/>
                  </a:cubicBezTo>
                  <a:cubicBezTo>
                    <a:pt x="149" y="1"/>
                    <a:pt x="150" y="1"/>
                    <a:pt x="150" y="1"/>
                  </a:cubicBezTo>
                  <a:cubicBezTo>
                    <a:pt x="150" y="1"/>
                    <a:pt x="151" y="2"/>
                    <a:pt x="151" y="2"/>
                  </a:cubicBezTo>
                  <a:cubicBezTo>
                    <a:pt x="152" y="2"/>
                    <a:pt x="153" y="2"/>
                    <a:pt x="153" y="2"/>
                  </a:cubicBezTo>
                  <a:cubicBezTo>
                    <a:pt x="153" y="2"/>
                    <a:pt x="154" y="3"/>
                    <a:pt x="154" y="2"/>
                  </a:cubicBezTo>
                  <a:cubicBezTo>
                    <a:pt x="155" y="2"/>
                    <a:pt x="155" y="1"/>
                    <a:pt x="155" y="1"/>
                  </a:cubicBezTo>
                  <a:cubicBezTo>
                    <a:pt x="155" y="1"/>
                    <a:pt x="159" y="0"/>
                    <a:pt x="159" y="0"/>
                  </a:cubicBezTo>
                  <a:cubicBezTo>
                    <a:pt x="159" y="0"/>
                    <a:pt x="160" y="0"/>
                    <a:pt x="160" y="0"/>
                  </a:cubicBezTo>
                  <a:cubicBezTo>
                    <a:pt x="161" y="1"/>
                    <a:pt x="162" y="1"/>
                    <a:pt x="162" y="1"/>
                  </a:cubicBezTo>
                  <a:cubicBezTo>
                    <a:pt x="163" y="1"/>
                    <a:pt x="164" y="2"/>
                    <a:pt x="164" y="2"/>
                  </a:cubicBezTo>
                  <a:cubicBezTo>
                    <a:pt x="165" y="3"/>
                    <a:pt x="166" y="3"/>
                    <a:pt x="166" y="3"/>
                  </a:cubicBezTo>
                  <a:cubicBezTo>
                    <a:pt x="166" y="3"/>
                    <a:pt x="166" y="1"/>
                    <a:pt x="166" y="1"/>
                  </a:cubicBezTo>
                  <a:cubicBezTo>
                    <a:pt x="167" y="1"/>
                    <a:pt x="168" y="1"/>
                    <a:pt x="168" y="1"/>
                  </a:cubicBezTo>
                  <a:cubicBezTo>
                    <a:pt x="169" y="2"/>
                    <a:pt x="169" y="2"/>
                    <a:pt x="169" y="2"/>
                  </a:cubicBezTo>
                  <a:cubicBezTo>
                    <a:pt x="169" y="2"/>
                    <a:pt x="170" y="3"/>
                    <a:pt x="171" y="3"/>
                  </a:cubicBezTo>
                  <a:cubicBezTo>
                    <a:pt x="171" y="3"/>
                    <a:pt x="172" y="2"/>
                    <a:pt x="172" y="2"/>
                  </a:cubicBezTo>
                  <a:cubicBezTo>
                    <a:pt x="172" y="3"/>
                    <a:pt x="173" y="3"/>
                    <a:pt x="173" y="4"/>
                  </a:cubicBezTo>
                  <a:cubicBezTo>
                    <a:pt x="173" y="4"/>
                    <a:pt x="174" y="5"/>
                    <a:pt x="174" y="5"/>
                  </a:cubicBezTo>
                  <a:cubicBezTo>
                    <a:pt x="174" y="6"/>
                    <a:pt x="175" y="6"/>
                    <a:pt x="175" y="6"/>
                  </a:cubicBezTo>
                  <a:cubicBezTo>
                    <a:pt x="175" y="7"/>
                    <a:pt x="175" y="8"/>
                    <a:pt x="175" y="8"/>
                  </a:cubicBezTo>
                  <a:cubicBezTo>
                    <a:pt x="175" y="8"/>
                    <a:pt x="175" y="8"/>
                    <a:pt x="175" y="9"/>
                  </a:cubicBezTo>
                  <a:cubicBezTo>
                    <a:pt x="176" y="9"/>
                    <a:pt x="179" y="9"/>
                    <a:pt x="179" y="9"/>
                  </a:cubicBezTo>
                  <a:cubicBezTo>
                    <a:pt x="179" y="9"/>
                    <a:pt x="180" y="9"/>
                    <a:pt x="180" y="10"/>
                  </a:cubicBezTo>
                  <a:cubicBezTo>
                    <a:pt x="180" y="10"/>
                    <a:pt x="182" y="10"/>
                    <a:pt x="182" y="10"/>
                  </a:cubicBezTo>
                  <a:cubicBezTo>
                    <a:pt x="182" y="10"/>
                    <a:pt x="183" y="9"/>
                    <a:pt x="183" y="10"/>
                  </a:cubicBezTo>
                  <a:cubicBezTo>
                    <a:pt x="183" y="10"/>
                    <a:pt x="183" y="11"/>
                    <a:pt x="183" y="11"/>
                  </a:cubicBezTo>
                  <a:cubicBezTo>
                    <a:pt x="185" y="11"/>
                    <a:pt x="185" y="11"/>
                    <a:pt x="185" y="11"/>
                  </a:cubicBezTo>
                  <a:cubicBezTo>
                    <a:pt x="186" y="11"/>
                    <a:pt x="186" y="11"/>
                    <a:pt x="186" y="11"/>
                  </a:cubicBezTo>
                  <a:cubicBezTo>
                    <a:pt x="186" y="11"/>
                    <a:pt x="187" y="10"/>
                    <a:pt x="187" y="11"/>
                  </a:cubicBezTo>
                  <a:cubicBezTo>
                    <a:pt x="187" y="11"/>
                    <a:pt x="188" y="11"/>
                    <a:pt x="188" y="11"/>
                  </a:cubicBezTo>
                  <a:cubicBezTo>
                    <a:pt x="188" y="11"/>
                    <a:pt x="190" y="12"/>
                    <a:pt x="190" y="12"/>
                  </a:cubicBezTo>
                  <a:cubicBezTo>
                    <a:pt x="190" y="12"/>
                    <a:pt x="191" y="12"/>
                    <a:pt x="192" y="12"/>
                  </a:cubicBezTo>
                  <a:cubicBezTo>
                    <a:pt x="192" y="12"/>
                    <a:pt x="195" y="12"/>
                    <a:pt x="195" y="12"/>
                  </a:cubicBezTo>
                  <a:cubicBezTo>
                    <a:pt x="195" y="12"/>
                    <a:pt x="195" y="13"/>
                    <a:pt x="195" y="14"/>
                  </a:cubicBezTo>
                  <a:cubicBezTo>
                    <a:pt x="195" y="14"/>
                    <a:pt x="195" y="16"/>
                    <a:pt x="195" y="16"/>
                  </a:cubicBezTo>
                  <a:cubicBezTo>
                    <a:pt x="195" y="16"/>
                    <a:pt x="194" y="17"/>
                    <a:pt x="194" y="18"/>
                  </a:cubicBezTo>
                  <a:cubicBezTo>
                    <a:pt x="193" y="18"/>
                    <a:pt x="193" y="20"/>
                    <a:pt x="193" y="20"/>
                  </a:cubicBezTo>
                  <a:cubicBezTo>
                    <a:pt x="193" y="20"/>
                    <a:pt x="193" y="21"/>
                    <a:pt x="193" y="21"/>
                  </a:cubicBezTo>
                  <a:cubicBezTo>
                    <a:pt x="193" y="21"/>
                    <a:pt x="193" y="23"/>
                    <a:pt x="193" y="23"/>
                  </a:cubicBezTo>
                  <a:cubicBezTo>
                    <a:pt x="192" y="25"/>
                    <a:pt x="192" y="25"/>
                    <a:pt x="192" y="25"/>
                  </a:cubicBezTo>
                  <a:cubicBezTo>
                    <a:pt x="192" y="25"/>
                    <a:pt x="191" y="26"/>
                    <a:pt x="192" y="27"/>
                  </a:cubicBezTo>
                  <a:cubicBezTo>
                    <a:pt x="192" y="27"/>
                    <a:pt x="192" y="28"/>
                    <a:pt x="192" y="28"/>
                  </a:cubicBezTo>
                  <a:cubicBezTo>
                    <a:pt x="193" y="29"/>
                    <a:pt x="193" y="29"/>
                    <a:pt x="193" y="29"/>
                  </a:cubicBezTo>
                  <a:cubicBezTo>
                    <a:pt x="191" y="31"/>
                    <a:pt x="191" y="31"/>
                    <a:pt x="191" y="31"/>
                  </a:cubicBezTo>
                  <a:cubicBezTo>
                    <a:pt x="191" y="33"/>
                    <a:pt x="191" y="33"/>
                    <a:pt x="191" y="33"/>
                  </a:cubicBezTo>
                  <a:cubicBezTo>
                    <a:pt x="191" y="33"/>
                    <a:pt x="192" y="34"/>
                    <a:pt x="191" y="35"/>
                  </a:cubicBezTo>
                  <a:cubicBezTo>
                    <a:pt x="191" y="35"/>
                    <a:pt x="190" y="36"/>
                    <a:pt x="190" y="36"/>
                  </a:cubicBezTo>
                  <a:cubicBezTo>
                    <a:pt x="190" y="36"/>
                    <a:pt x="188" y="38"/>
                    <a:pt x="188" y="38"/>
                  </a:cubicBezTo>
                  <a:cubicBezTo>
                    <a:pt x="188" y="38"/>
                    <a:pt x="188" y="39"/>
                    <a:pt x="188" y="39"/>
                  </a:cubicBezTo>
                  <a:cubicBezTo>
                    <a:pt x="188" y="39"/>
                    <a:pt x="187" y="41"/>
                    <a:pt x="187" y="41"/>
                  </a:cubicBezTo>
                  <a:cubicBezTo>
                    <a:pt x="187" y="41"/>
                    <a:pt x="187" y="44"/>
                    <a:pt x="187" y="44"/>
                  </a:cubicBezTo>
                  <a:cubicBezTo>
                    <a:pt x="187" y="44"/>
                    <a:pt x="188" y="45"/>
                    <a:pt x="188" y="45"/>
                  </a:cubicBezTo>
                  <a:cubicBezTo>
                    <a:pt x="188" y="45"/>
                    <a:pt x="188" y="46"/>
                    <a:pt x="188" y="47"/>
                  </a:cubicBezTo>
                  <a:cubicBezTo>
                    <a:pt x="187" y="47"/>
                    <a:pt x="188" y="48"/>
                    <a:pt x="188" y="49"/>
                  </a:cubicBezTo>
                  <a:cubicBezTo>
                    <a:pt x="188" y="49"/>
                    <a:pt x="188" y="50"/>
                    <a:pt x="188" y="50"/>
                  </a:cubicBezTo>
                  <a:cubicBezTo>
                    <a:pt x="187" y="52"/>
                    <a:pt x="187" y="52"/>
                    <a:pt x="187" y="52"/>
                  </a:cubicBezTo>
                  <a:cubicBezTo>
                    <a:pt x="186" y="52"/>
                    <a:pt x="186" y="52"/>
                    <a:pt x="186" y="52"/>
                  </a:cubicBezTo>
                  <a:cubicBezTo>
                    <a:pt x="187" y="55"/>
                    <a:pt x="187" y="55"/>
                    <a:pt x="187" y="55"/>
                  </a:cubicBezTo>
                  <a:cubicBezTo>
                    <a:pt x="185" y="57"/>
                    <a:pt x="185" y="57"/>
                    <a:pt x="185" y="57"/>
                  </a:cubicBezTo>
                  <a:cubicBezTo>
                    <a:pt x="177" y="57"/>
                    <a:pt x="177" y="57"/>
                    <a:pt x="177" y="57"/>
                  </a:cubicBezTo>
                  <a:cubicBezTo>
                    <a:pt x="169" y="49"/>
                    <a:pt x="169" y="49"/>
                    <a:pt x="169" y="49"/>
                  </a:cubicBezTo>
                  <a:cubicBezTo>
                    <a:pt x="163" y="48"/>
                    <a:pt x="163" y="48"/>
                    <a:pt x="163" y="48"/>
                  </a:cubicBezTo>
                  <a:cubicBezTo>
                    <a:pt x="158" y="52"/>
                    <a:pt x="158" y="52"/>
                    <a:pt x="158" y="52"/>
                  </a:cubicBezTo>
                  <a:cubicBezTo>
                    <a:pt x="151" y="53"/>
                    <a:pt x="151" y="53"/>
                    <a:pt x="151" y="53"/>
                  </a:cubicBezTo>
                  <a:cubicBezTo>
                    <a:pt x="146" y="50"/>
                    <a:pt x="146" y="50"/>
                    <a:pt x="146" y="50"/>
                  </a:cubicBezTo>
                  <a:cubicBezTo>
                    <a:pt x="132" y="54"/>
                    <a:pt x="132" y="54"/>
                    <a:pt x="132" y="54"/>
                  </a:cubicBezTo>
                  <a:cubicBezTo>
                    <a:pt x="131" y="57"/>
                    <a:pt x="131" y="57"/>
                    <a:pt x="131" y="57"/>
                  </a:cubicBezTo>
                  <a:cubicBezTo>
                    <a:pt x="129" y="64"/>
                    <a:pt x="129" y="64"/>
                    <a:pt x="129" y="64"/>
                  </a:cubicBezTo>
                  <a:cubicBezTo>
                    <a:pt x="126" y="70"/>
                    <a:pt x="126" y="70"/>
                    <a:pt x="126" y="70"/>
                  </a:cubicBezTo>
                  <a:cubicBezTo>
                    <a:pt x="122" y="72"/>
                    <a:pt x="122" y="72"/>
                    <a:pt x="122" y="72"/>
                  </a:cubicBezTo>
                  <a:cubicBezTo>
                    <a:pt x="119" y="74"/>
                    <a:pt x="119" y="74"/>
                    <a:pt x="119" y="74"/>
                  </a:cubicBezTo>
                  <a:cubicBezTo>
                    <a:pt x="116" y="78"/>
                    <a:pt x="116" y="78"/>
                    <a:pt x="116" y="78"/>
                  </a:cubicBezTo>
                  <a:cubicBezTo>
                    <a:pt x="110" y="78"/>
                    <a:pt x="110" y="78"/>
                    <a:pt x="110" y="78"/>
                  </a:cubicBezTo>
                  <a:cubicBezTo>
                    <a:pt x="106" y="77"/>
                    <a:pt x="106" y="77"/>
                    <a:pt x="106" y="77"/>
                  </a:cubicBezTo>
                  <a:cubicBezTo>
                    <a:pt x="100" y="78"/>
                    <a:pt x="100" y="78"/>
                    <a:pt x="100" y="78"/>
                  </a:cubicBezTo>
                  <a:cubicBezTo>
                    <a:pt x="98" y="84"/>
                    <a:pt x="98" y="84"/>
                    <a:pt x="98" y="84"/>
                  </a:cubicBezTo>
                  <a:cubicBezTo>
                    <a:pt x="94" y="85"/>
                    <a:pt x="94" y="85"/>
                    <a:pt x="94" y="85"/>
                  </a:cubicBezTo>
                  <a:cubicBezTo>
                    <a:pt x="87" y="86"/>
                    <a:pt x="87" y="86"/>
                    <a:pt x="87" y="86"/>
                  </a:cubicBezTo>
                  <a:cubicBezTo>
                    <a:pt x="78" y="89"/>
                    <a:pt x="78" y="89"/>
                    <a:pt x="78" y="89"/>
                  </a:cubicBezTo>
                  <a:cubicBezTo>
                    <a:pt x="73" y="94"/>
                    <a:pt x="73" y="94"/>
                    <a:pt x="73" y="94"/>
                  </a:cubicBezTo>
                  <a:cubicBezTo>
                    <a:pt x="73" y="96"/>
                    <a:pt x="73" y="96"/>
                    <a:pt x="73" y="96"/>
                  </a:cubicBezTo>
                  <a:cubicBezTo>
                    <a:pt x="73" y="96"/>
                    <a:pt x="77" y="99"/>
                    <a:pt x="79" y="100"/>
                  </a:cubicBezTo>
                  <a:cubicBezTo>
                    <a:pt x="81" y="102"/>
                    <a:pt x="75" y="103"/>
                    <a:pt x="74" y="104"/>
                  </a:cubicBezTo>
                  <a:cubicBezTo>
                    <a:pt x="73" y="105"/>
                    <a:pt x="64" y="106"/>
                    <a:pt x="64" y="106"/>
                  </a:cubicBezTo>
                  <a:cubicBezTo>
                    <a:pt x="47" y="107"/>
                    <a:pt x="47" y="107"/>
                    <a:pt x="47" y="107"/>
                  </a:cubicBezTo>
                  <a:cubicBezTo>
                    <a:pt x="38" y="109"/>
                    <a:pt x="38" y="109"/>
                    <a:pt x="38" y="109"/>
                  </a:cubicBezTo>
                  <a:cubicBezTo>
                    <a:pt x="34" y="107"/>
                    <a:pt x="34" y="107"/>
                    <a:pt x="34" y="107"/>
                  </a:cubicBezTo>
                  <a:cubicBezTo>
                    <a:pt x="27" y="103"/>
                    <a:pt x="27" y="103"/>
                    <a:pt x="27" y="103"/>
                  </a:cubicBezTo>
                  <a:cubicBezTo>
                    <a:pt x="22" y="98"/>
                    <a:pt x="22" y="98"/>
                    <a:pt x="22" y="98"/>
                  </a:cubicBezTo>
                  <a:cubicBezTo>
                    <a:pt x="22" y="98"/>
                    <a:pt x="22" y="98"/>
                    <a:pt x="22" y="98"/>
                  </a:cubicBezTo>
                  <a:cubicBezTo>
                    <a:pt x="14" y="97"/>
                    <a:pt x="14" y="97"/>
                    <a:pt x="14" y="97"/>
                  </a:cubicBezTo>
                  <a:cubicBezTo>
                    <a:pt x="14" y="98"/>
                    <a:pt x="14" y="98"/>
                    <a:pt x="14" y="98"/>
                  </a:cubicBezTo>
                  <a:cubicBezTo>
                    <a:pt x="14" y="102"/>
                    <a:pt x="14" y="102"/>
                    <a:pt x="14" y="102"/>
                  </a:cubicBezTo>
                  <a:cubicBezTo>
                    <a:pt x="11" y="106"/>
                    <a:pt x="11" y="106"/>
                    <a:pt x="11" y="106"/>
                  </a:cubicBezTo>
                  <a:cubicBezTo>
                    <a:pt x="9" y="103"/>
                    <a:pt x="8" y="98"/>
                    <a:pt x="6" y="93"/>
                  </a:cubicBezTo>
                  <a:cubicBezTo>
                    <a:pt x="6" y="93"/>
                    <a:pt x="6" y="92"/>
                    <a:pt x="5" y="91"/>
                  </a:cubicBezTo>
                  <a:cubicBezTo>
                    <a:pt x="5" y="90"/>
                    <a:pt x="4" y="88"/>
                    <a:pt x="4" y="88"/>
                  </a:cubicBezTo>
                  <a:cubicBezTo>
                    <a:pt x="4" y="88"/>
                    <a:pt x="4" y="88"/>
                    <a:pt x="4" y="88"/>
                  </a:cubicBezTo>
                  <a:cubicBezTo>
                    <a:pt x="3" y="87"/>
                    <a:pt x="2" y="86"/>
                    <a:pt x="2" y="86"/>
                  </a:cubicBezTo>
                  <a:cubicBezTo>
                    <a:pt x="2" y="86"/>
                    <a:pt x="2" y="85"/>
                    <a:pt x="2" y="85"/>
                  </a:cubicBezTo>
                  <a:cubicBezTo>
                    <a:pt x="1" y="85"/>
                    <a:pt x="0" y="84"/>
                    <a:pt x="0" y="84"/>
                  </a:cubicBezTo>
                  <a:cubicBezTo>
                    <a:pt x="0" y="84"/>
                    <a:pt x="0" y="81"/>
                    <a:pt x="0" y="81"/>
                  </a:cubicBezTo>
                  <a:cubicBezTo>
                    <a:pt x="0" y="79"/>
                    <a:pt x="0" y="79"/>
                    <a:pt x="0" y="79"/>
                  </a:cubicBezTo>
                  <a:cubicBezTo>
                    <a:pt x="2" y="77"/>
                    <a:pt x="2" y="77"/>
                    <a:pt x="2" y="77"/>
                  </a:cubicBezTo>
                  <a:cubicBezTo>
                    <a:pt x="2" y="77"/>
                    <a:pt x="2" y="75"/>
                    <a:pt x="2" y="75"/>
                  </a:cubicBezTo>
                  <a:cubicBezTo>
                    <a:pt x="2" y="75"/>
                    <a:pt x="3" y="73"/>
                    <a:pt x="3" y="73"/>
                  </a:cubicBezTo>
                  <a:cubicBezTo>
                    <a:pt x="2" y="72"/>
                    <a:pt x="2" y="72"/>
                    <a:pt x="2" y="72"/>
                  </a:cubicBezTo>
                  <a:cubicBezTo>
                    <a:pt x="2" y="69"/>
                    <a:pt x="2" y="69"/>
                    <a:pt x="2" y="69"/>
                  </a:cubicBezTo>
                  <a:cubicBezTo>
                    <a:pt x="3" y="68"/>
                    <a:pt x="3" y="68"/>
                    <a:pt x="3" y="68"/>
                  </a:cubicBezTo>
                  <a:cubicBezTo>
                    <a:pt x="3" y="66"/>
                    <a:pt x="3" y="66"/>
                    <a:pt x="3" y="66"/>
                  </a:cubicBezTo>
                  <a:cubicBezTo>
                    <a:pt x="3" y="66"/>
                    <a:pt x="3" y="65"/>
                    <a:pt x="3" y="65"/>
                  </a:cubicBezTo>
                  <a:cubicBezTo>
                    <a:pt x="4" y="65"/>
                    <a:pt x="4" y="62"/>
                    <a:pt x="4" y="62"/>
                  </a:cubicBezTo>
                  <a:cubicBezTo>
                    <a:pt x="4" y="62"/>
                    <a:pt x="5" y="60"/>
                    <a:pt x="5" y="60"/>
                  </a:cubicBezTo>
                  <a:cubicBezTo>
                    <a:pt x="6" y="60"/>
                    <a:pt x="6" y="59"/>
                    <a:pt x="6" y="59"/>
                  </a:cubicBezTo>
                  <a:cubicBezTo>
                    <a:pt x="6" y="58"/>
                    <a:pt x="6" y="57"/>
                    <a:pt x="6" y="57"/>
                  </a:cubicBezTo>
                  <a:cubicBezTo>
                    <a:pt x="8" y="56"/>
                    <a:pt x="8" y="56"/>
                    <a:pt x="8" y="56"/>
                  </a:cubicBezTo>
                  <a:cubicBezTo>
                    <a:pt x="8" y="56"/>
                    <a:pt x="9" y="55"/>
                    <a:pt x="9" y="55"/>
                  </a:cubicBezTo>
                  <a:cubicBezTo>
                    <a:pt x="9" y="55"/>
                    <a:pt x="10" y="55"/>
                    <a:pt x="11" y="55"/>
                  </a:cubicBezTo>
                  <a:cubicBezTo>
                    <a:pt x="11" y="55"/>
                    <a:pt x="12" y="55"/>
                    <a:pt x="13" y="55"/>
                  </a:cubicBezTo>
                  <a:cubicBezTo>
                    <a:pt x="13" y="55"/>
                    <a:pt x="13" y="56"/>
                    <a:pt x="14" y="56"/>
                  </a:cubicBezTo>
                  <a:cubicBezTo>
                    <a:pt x="15" y="56"/>
                    <a:pt x="16" y="57"/>
                    <a:pt x="16" y="57"/>
                  </a:cubicBezTo>
                  <a:cubicBezTo>
                    <a:pt x="17" y="56"/>
                    <a:pt x="17" y="56"/>
                    <a:pt x="17" y="56"/>
                  </a:cubicBezTo>
                  <a:cubicBezTo>
                    <a:pt x="18" y="56"/>
                    <a:pt x="18" y="55"/>
                    <a:pt x="18" y="55"/>
                  </a:cubicBezTo>
                  <a:cubicBezTo>
                    <a:pt x="19" y="55"/>
                    <a:pt x="21" y="56"/>
                    <a:pt x="21" y="56"/>
                  </a:cubicBezTo>
                  <a:cubicBezTo>
                    <a:pt x="21" y="56"/>
                    <a:pt x="22" y="57"/>
                    <a:pt x="22" y="56"/>
                  </a:cubicBezTo>
                  <a:cubicBezTo>
                    <a:pt x="23" y="56"/>
                    <a:pt x="24" y="55"/>
                    <a:pt x="24" y="55"/>
                  </a:cubicBezTo>
                  <a:cubicBezTo>
                    <a:pt x="26" y="54"/>
                    <a:pt x="26" y="54"/>
                    <a:pt x="26" y="54"/>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27" name="Freeform 88">
              <a:extLst>
                <a:ext uri="{FF2B5EF4-FFF2-40B4-BE49-F238E27FC236}">
                  <a16:creationId xmlns:a16="http://schemas.microsoft.com/office/drawing/2014/main" id="{89459BE2-97EA-84DB-C8DD-6DA0DB69073C}"/>
                </a:ext>
              </a:extLst>
            </p:cNvPr>
            <p:cNvSpPr>
              <a:spLocks/>
            </p:cNvSpPr>
            <p:nvPr/>
          </p:nvSpPr>
          <p:spPr bwMode="auto">
            <a:xfrm>
              <a:off x="5320613" y="3211661"/>
              <a:ext cx="266062" cy="194972"/>
            </a:xfrm>
            <a:custGeom>
              <a:avLst/>
              <a:gdLst>
                <a:gd name="T0" fmla="*/ 5 w 117"/>
                <a:gd name="T1" fmla="*/ 46 h 88"/>
                <a:gd name="T2" fmla="*/ 1 w 117"/>
                <a:gd name="T3" fmla="*/ 42 h 88"/>
                <a:gd name="T4" fmla="*/ 6 w 117"/>
                <a:gd name="T5" fmla="*/ 36 h 88"/>
                <a:gd name="T6" fmla="*/ 10 w 117"/>
                <a:gd name="T7" fmla="*/ 33 h 88"/>
                <a:gd name="T8" fmla="*/ 13 w 117"/>
                <a:gd name="T9" fmla="*/ 27 h 88"/>
                <a:gd name="T10" fmla="*/ 41 w 117"/>
                <a:gd name="T11" fmla="*/ 31 h 88"/>
                <a:gd name="T12" fmla="*/ 48 w 117"/>
                <a:gd name="T13" fmla="*/ 26 h 88"/>
                <a:gd name="T14" fmla="*/ 55 w 117"/>
                <a:gd name="T15" fmla="*/ 19 h 88"/>
                <a:gd name="T16" fmla="*/ 71 w 117"/>
                <a:gd name="T17" fmla="*/ 15 h 88"/>
                <a:gd name="T18" fmla="*/ 85 w 117"/>
                <a:gd name="T19" fmla="*/ 12 h 88"/>
                <a:gd name="T20" fmla="*/ 95 w 117"/>
                <a:gd name="T21" fmla="*/ 8 h 88"/>
                <a:gd name="T22" fmla="*/ 101 w 117"/>
                <a:gd name="T23" fmla="*/ 2 h 88"/>
                <a:gd name="T24" fmla="*/ 107 w 117"/>
                <a:gd name="T25" fmla="*/ 2 h 88"/>
                <a:gd name="T26" fmla="*/ 108 w 117"/>
                <a:gd name="T27" fmla="*/ 5 h 88"/>
                <a:gd name="T28" fmla="*/ 109 w 117"/>
                <a:gd name="T29" fmla="*/ 7 h 88"/>
                <a:gd name="T30" fmla="*/ 111 w 117"/>
                <a:gd name="T31" fmla="*/ 10 h 88"/>
                <a:gd name="T32" fmla="*/ 115 w 117"/>
                <a:gd name="T33" fmla="*/ 19 h 88"/>
                <a:gd name="T34" fmla="*/ 109 w 117"/>
                <a:gd name="T35" fmla="*/ 22 h 88"/>
                <a:gd name="T36" fmla="*/ 107 w 117"/>
                <a:gd name="T37" fmla="*/ 27 h 88"/>
                <a:gd name="T38" fmla="*/ 102 w 117"/>
                <a:gd name="T39" fmla="*/ 28 h 88"/>
                <a:gd name="T40" fmla="*/ 101 w 117"/>
                <a:gd name="T41" fmla="*/ 32 h 88"/>
                <a:gd name="T42" fmla="*/ 96 w 117"/>
                <a:gd name="T43" fmla="*/ 35 h 88"/>
                <a:gd name="T44" fmla="*/ 91 w 117"/>
                <a:gd name="T45" fmla="*/ 38 h 88"/>
                <a:gd name="T46" fmla="*/ 86 w 117"/>
                <a:gd name="T47" fmla="*/ 41 h 88"/>
                <a:gd name="T48" fmla="*/ 87 w 117"/>
                <a:gd name="T49" fmla="*/ 46 h 88"/>
                <a:gd name="T50" fmla="*/ 90 w 117"/>
                <a:gd name="T51" fmla="*/ 49 h 88"/>
                <a:gd name="T52" fmla="*/ 89 w 117"/>
                <a:gd name="T53" fmla="*/ 56 h 88"/>
                <a:gd name="T54" fmla="*/ 88 w 117"/>
                <a:gd name="T55" fmla="*/ 60 h 88"/>
                <a:gd name="T56" fmla="*/ 83 w 117"/>
                <a:gd name="T57" fmla="*/ 62 h 88"/>
                <a:gd name="T58" fmla="*/ 78 w 117"/>
                <a:gd name="T59" fmla="*/ 64 h 88"/>
                <a:gd name="T60" fmla="*/ 76 w 117"/>
                <a:gd name="T61" fmla="*/ 68 h 88"/>
                <a:gd name="T62" fmla="*/ 79 w 117"/>
                <a:gd name="T63" fmla="*/ 69 h 88"/>
                <a:gd name="T64" fmla="*/ 77 w 117"/>
                <a:gd name="T65" fmla="*/ 72 h 88"/>
                <a:gd name="T66" fmla="*/ 76 w 117"/>
                <a:gd name="T67" fmla="*/ 76 h 88"/>
                <a:gd name="T68" fmla="*/ 79 w 117"/>
                <a:gd name="T69" fmla="*/ 80 h 88"/>
                <a:gd name="T70" fmla="*/ 74 w 117"/>
                <a:gd name="T71" fmla="*/ 83 h 88"/>
                <a:gd name="T72" fmla="*/ 69 w 117"/>
                <a:gd name="T73" fmla="*/ 81 h 88"/>
                <a:gd name="T74" fmla="*/ 64 w 117"/>
                <a:gd name="T75" fmla="*/ 80 h 88"/>
                <a:gd name="T76" fmla="*/ 61 w 117"/>
                <a:gd name="T77" fmla="*/ 82 h 88"/>
                <a:gd name="T78" fmla="*/ 55 w 117"/>
                <a:gd name="T79" fmla="*/ 80 h 88"/>
                <a:gd name="T80" fmla="*/ 53 w 117"/>
                <a:gd name="T81" fmla="*/ 77 h 88"/>
                <a:gd name="T82" fmla="*/ 49 w 117"/>
                <a:gd name="T83" fmla="*/ 72 h 88"/>
                <a:gd name="T84" fmla="*/ 46 w 117"/>
                <a:gd name="T85" fmla="*/ 76 h 88"/>
                <a:gd name="T86" fmla="*/ 45 w 117"/>
                <a:gd name="T87" fmla="*/ 80 h 88"/>
                <a:gd name="T88" fmla="*/ 39 w 117"/>
                <a:gd name="T89" fmla="*/ 83 h 88"/>
                <a:gd name="T90" fmla="*/ 33 w 117"/>
                <a:gd name="T91" fmla="*/ 84 h 88"/>
                <a:gd name="T92" fmla="*/ 28 w 117"/>
                <a:gd name="T93" fmla="*/ 83 h 88"/>
                <a:gd name="T94" fmla="*/ 27 w 117"/>
                <a:gd name="T95" fmla="*/ 84 h 88"/>
                <a:gd name="T96" fmla="*/ 24 w 117"/>
                <a:gd name="T97" fmla="*/ 87 h 88"/>
                <a:gd name="T98" fmla="*/ 21 w 117"/>
                <a:gd name="T99" fmla="*/ 88 h 88"/>
                <a:gd name="T100" fmla="*/ 15 w 117"/>
                <a:gd name="T101" fmla="*/ 87 h 88"/>
                <a:gd name="T102" fmla="*/ 11 w 117"/>
                <a:gd name="T103" fmla="*/ 84 h 88"/>
                <a:gd name="T104" fmla="*/ 15 w 117"/>
                <a:gd name="T105" fmla="*/ 82 h 88"/>
                <a:gd name="T106" fmla="*/ 17 w 117"/>
                <a:gd name="T107" fmla="*/ 81 h 88"/>
                <a:gd name="T108" fmla="*/ 19 w 117"/>
                <a:gd name="T109" fmla="*/ 79 h 88"/>
                <a:gd name="T110" fmla="*/ 17 w 117"/>
                <a:gd name="T111" fmla="*/ 77 h 88"/>
                <a:gd name="T112" fmla="*/ 9 w 117"/>
                <a:gd name="T113" fmla="*/ 67 h 88"/>
                <a:gd name="T114" fmla="*/ 11 w 117"/>
                <a:gd name="T115" fmla="*/ 61 h 88"/>
                <a:gd name="T116" fmla="*/ 9 w 117"/>
                <a:gd name="T117" fmla="*/ 58 h 88"/>
                <a:gd name="T118" fmla="*/ 6 w 117"/>
                <a:gd name="T119" fmla="*/ 58 h 88"/>
                <a:gd name="T120" fmla="*/ 5 w 117"/>
                <a:gd name="T121" fmla="*/ 55 h 88"/>
                <a:gd name="T122" fmla="*/ 11 w 117"/>
                <a:gd name="T123"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7" h="88">
                  <a:moveTo>
                    <a:pt x="9" y="48"/>
                  </a:moveTo>
                  <a:cubicBezTo>
                    <a:pt x="7" y="47"/>
                    <a:pt x="7" y="47"/>
                    <a:pt x="7" y="47"/>
                  </a:cubicBezTo>
                  <a:cubicBezTo>
                    <a:pt x="5" y="46"/>
                    <a:pt x="5" y="46"/>
                    <a:pt x="5" y="46"/>
                  </a:cubicBezTo>
                  <a:cubicBezTo>
                    <a:pt x="2" y="46"/>
                    <a:pt x="2" y="46"/>
                    <a:pt x="2" y="46"/>
                  </a:cubicBezTo>
                  <a:cubicBezTo>
                    <a:pt x="0" y="44"/>
                    <a:pt x="0" y="44"/>
                    <a:pt x="0" y="44"/>
                  </a:cubicBezTo>
                  <a:cubicBezTo>
                    <a:pt x="1" y="42"/>
                    <a:pt x="1" y="42"/>
                    <a:pt x="1" y="42"/>
                  </a:cubicBezTo>
                  <a:cubicBezTo>
                    <a:pt x="1" y="40"/>
                    <a:pt x="1" y="40"/>
                    <a:pt x="1" y="40"/>
                  </a:cubicBezTo>
                  <a:cubicBezTo>
                    <a:pt x="1" y="40"/>
                    <a:pt x="3" y="38"/>
                    <a:pt x="3" y="38"/>
                  </a:cubicBezTo>
                  <a:cubicBezTo>
                    <a:pt x="4" y="37"/>
                    <a:pt x="6" y="36"/>
                    <a:pt x="6" y="36"/>
                  </a:cubicBezTo>
                  <a:cubicBezTo>
                    <a:pt x="7" y="34"/>
                    <a:pt x="7" y="34"/>
                    <a:pt x="7" y="34"/>
                  </a:cubicBezTo>
                  <a:cubicBezTo>
                    <a:pt x="7" y="34"/>
                    <a:pt x="8" y="33"/>
                    <a:pt x="9" y="33"/>
                  </a:cubicBezTo>
                  <a:cubicBezTo>
                    <a:pt x="10" y="33"/>
                    <a:pt x="10" y="34"/>
                    <a:pt x="10" y="33"/>
                  </a:cubicBezTo>
                  <a:cubicBezTo>
                    <a:pt x="11" y="33"/>
                    <a:pt x="11" y="29"/>
                    <a:pt x="11" y="29"/>
                  </a:cubicBezTo>
                  <a:cubicBezTo>
                    <a:pt x="11" y="27"/>
                    <a:pt x="11" y="27"/>
                    <a:pt x="11" y="27"/>
                  </a:cubicBezTo>
                  <a:cubicBezTo>
                    <a:pt x="13" y="27"/>
                    <a:pt x="13" y="27"/>
                    <a:pt x="13" y="27"/>
                  </a:cubicBezTo>
                  <a:cubicBezTo>
                    <a:pt x="22" y="30"/>
                    <a:pt x="22" y="30"/>
                    <a:pt x="22" y="30"/>
                  </a:cubicBezTo>
                  <a:cubicBezTo>
                    <a:pt x="32" y="31"/>
                    <a:pt x="32" y="31"/>
                    <a:pt x="32" y="31"/>
                  </a:cubicBezTo>
                  <a:cubicBezTo>
                    <a:pt x="41" y="31"/>
                    <a:pt x="41" y="31"/>
                    <a:pt x="41" y="31"/>
                  </a:cubicBezTo>
                  <a:cubicBezTo>
                    <a:pt x="43" y="31"/>
                    <a:pt x="43" y="31"/>
                    <a:pt x="43" y="31"/>
                  </a:cubicBezTo>
                  <a:cubicBezTo>
                    <a:pt x="46" y="29"/>
                    <a:pt x="46" y="29"/>
                    <a:pt x="46" y="29"/>
                  </a:cubicBezTo>
                  <a:cubicBezTo>
                    <a:pt x="48" y="26"/>
                    <a:pt x="48" y="26"/>
                    <a:pt x="48" y="26"/>
                  </a:cubicBezTo>
                  <a:cubicBezTo>
                    <a:pt x="52" y="25"/>
                    <a:pt x="52" y="25"/>
                    <a:pt x="52" y="25"/>
                  </a:cubicBezTo>
                  <a:cubicBezTo>
                    <a:pt x="53" y="23"/>
                    <a:pt x="53" y="23"/>
                    <a:pt x="53" y="23"/>
                  </a:cubicBezTo>
                  <a:cubicBezTo>
                    <a:pt x="55" y="19"/>
                    <a:pt x="55" y="19"/>
                    <a:pt x="55" y="19"/>
                  </a:cubicBezTo>
                  <a:cubicBezTo>
                    <a:pt x="58" y="17"/>
                    <a:pt x="58" y="17"/>
                    <a:pt x="58" y="17"/>
                  </a:cubicBezTo>
                  <a:cubicBezTo>
                    <a:pt x="64" y="17"/>
                    <a:pt x="64" y="17"/>
                    <a:pt x="64" y="17"/>
                  </a:cubicBezTo>
                  <a:cubicBezTo>
                    <a:pt x="71" y="15"/>
                    <a:pt x="71" y="15"/>
                    <a:pt x="71" y="15"/>
                  </a:cubicBezTo>
                  <a:cubicBezTo>
                    <a:pt x="76" y="17"/>
                    <a:pt x="76" y="17"/>
                    <a:pt x="76" y="17"/>
                  </a:cubicBezTo>
                  <a:cubicBezTo>
                    <a:pt x="82" y="13"/>
                    <a:pt x="82" y="13"/>
                    <a:pt x="82" y="13"/>
                  </a:cubicBezTo>
                  <a:cubicBezTo>
                    <a:pt x="85" y="12"/>
                    <a:pt x="85" y="12"/>
                    <a:pt x="85" y="12"/>
                  </a:cubicBezTo>
                  <a:cubicBezTo>
                    <a:pt x="90" y="10"/>
                    <a:pt x="90" y="10"/>
                    <a:pt x="90" y="10"/>
                  </a:cubicBezTo>
                  <a:cubicBezTo>
                    <a:pt x="96" y="14"/>
                    <a:pt x="96" y="14"/>
                    <a:pt x="96" y="14"/>
                  </a:cubicBezTo>
                  <a:cubicBezTo>
                    <a:pt x="95" y="8"/>
                    <a:pt x="95" y="8"/>
                    <a:pt x="95" y="8"/>
                  </a:cubicBezTo>
                  <a:cubicBezTo>
                    <a:pt x="96" y="4"/>
                    <a:pt x="96" y="4"/>
                    <a:pt x="96" y="4"/>
                  </a:cubicBezTo>
                  <a:cubicBezTo>
                    <a:pt x="100" y="2"/>
                    <a:pt x="100" y="2"/>
                    <a:pt x="100" y="2"/>
                  </a:cubicBezTo>
                  <a:cubicBezTo>
                    <a:pt x="101" y="2"/>
                    <a:pt x="101" y="2"/>
                    <a:pt x="101" y="2"/>
                  </a:cubicBezTo>
                  <a:cubicBezTo>
                    <a:pt x="101" y="2"/>
                    <a:pt x="101" y="2"/>
                    <a:pt x="101" y="2"/>
                  </a:cubicBezTo>
                  <a:cubicBezTo>
                    <a:pt x="105" y="0"/>
                    <a:pt x="105" y="0"/>
                    <a:pt x="105" y="0"/>
                  </a:cubicBezTo>
                  <a:cubicBezTo>
                    <a:pt x="107" y="2"/>
                    <a:pt x="107" y="2"/>
                    <a:pt x="107" y="2"/>
                  </a:cubicBezTo>
                  <a:cubicBezTo>
                    <a:pt x="108" y="4"/>
                    <a:pt x="108" y="4"/>
                    <a:pt x="108" y="4"/>
                  </a:cubicBezTo>
                  <a:cubicBezTo>
                    <a:pt x="108" y="4"/>
                    <a:pt x="108" y="4"/>
                    <a:pt x="108" y="4"/>
                  </a:cubicBezTo>
                  <a:cubicBezTo>
                    <a:pt x="108" y="4"/>
                    <a:pt x="108" y="4"/>
                    <a:pt x="108" y="5"/>
                  </a:cubicBezTo>
                  <a:cubicBezTo>
                    <a:pt x="108" y="5"/>
                    <a:pt x="108" y="5"/>
                    <a:pt x="108" y="5"/>
                  </a:cubicBezTo>
                  <a:cubicBezTo>
                    <a:pt x="108" y="6"/>
                    <a:pt x="108" y="6"/>
                    <a:pt x="108" y="6"/>
                  </a:cubicBezTo>
                  <a:cubicBezTo>
                    <a:pt x="109" y="7"/>
                    <a:pt x="109" y="7"/>
                    <a:pt x="109" y="7"/>
                  </a:cubicBezTo>
                  <a:cubicBezTo>
                    <a:pt x="110" y="8"/>
                    <a:pt x="110" y="8"/>
                    <a:pt x="110" y="8"/>
                  </a:cubicBezTo>
                  <a:cubicBezTo>
                    <a:pt x="110" y="8"/>
                    <a:pt x="110" y="8"/>
                    <a:pt x="110" y="8"/>
                  </a:cubicBezTo>
                  <a:cubicBezTo>
                    <a:pt x="111" y="10"/>
                    <a:pt x="111" y="10"/>
                    <a:pt x="111" y="10"/>
                  </a:cubicBezTo>
                  <a:cubicBezTo>
                    <a:pt x="111" y="12"/>
                    <a:pt x="111" y="12"/>
                    <a:pt x="111" y="12"/>
                  </a:cubicBezTo>
                  <a:cubicBezTo>
                    <a:pt x="117" y="19"/>
                    <a:pt x="117" y="19"/>
                    <a:pt x="117" y="19"/>
                  </a:cubicBezTo>
                  <a:cubicBezTo>
                    <a:pt x="117" y="19"/>
                    <a:pt x="115" y="19"/>
                    <a:pt x="115" y="19"/>
                  </a:cubicBezTo>
                  <a:cubicBezTo>
                    <a:pt x="114" y="19"/>
                    <a:pt x="112" y="19"/>
                    <a:pt x="112" y="19"/>
                  </a:cubicBezTo>
                  <a:cubicBezTo>
                    <a:pt x="112" y="19"/>
                    <a:pt x="111" y="20"/>
                    <a:pt x="110" y="20"/>
                  </a:cubicBezTo>
                  <a:cubicBezTo>
                    <a:pt x="110" y="20"/>
                    <a:pt x="109" y="22"/>
                    <a:pt x="109" y="22"/>
                  </a:cubicBezTo>
                  <a:cubicBezTo>
                    <a:pt x="108" y="23"/>
                    <a:pt x="108" y="23"/>
                    <a:pt x="108" y="23"/>
                  </a:cubicBezTo>
                  <a:cubicBezTo>
                    <a:pt x="109" y="24"/>
                    <a:pt x="109" y="24"/>
                    <a:pt x="109" y="24"/>
                  </a:cubicBezTo>
                  <a:cubicBezTo>
                    <a:pt x="111" y="28"/>
                    <a:pt x="112" y="28"/>
                    <a:pt x="107" y="27"/>
                  </a:cubicBezTo>
                  <a:cubicBezTo>
                    <a:pt x="105" y="26"/>
                    <a:pt x="105" y="26"/>
                    <a:pt x="105" y="26"/>
                  </a:cubicBezTo>
                  <a:cubicBezTo>
                    <a:pt x="104" y="27"/>
                    <a:pt x="104" y="27"/>
                    <a:pt x="104" y="27"/>
                  </a:cubicBezTo>
                  <a:cubicBezTo>
                    <a:pt x="102" y="28"/>
                    <a:pt x="102" y="28"/>
                    <a:pt x="102" y="28"/>
                  </a:cubicBezTo>
                  <a:cubicBezTo>
                    <a:pt x="102" y="28"/>
                    <a:pt x="102" y="28"/>
                    <a:pt x="102" y="28"/>
                  </a:cubicBezTo>
                  <a:cubicBezTo>
                    <a:pt x="102" y="28"/>
                    <a:pt x="102" y="30"/>
                    <a:pt x="102" y="30"/>
                  </a:cubicBezTo>
                  <a:cubicBezTo>
                    <a:pt x="101" y="32"/>
                    <a:pt x="101" y="32"/>
                    <a:pt x="101" y="32"/>
                  </a:cubicBezTo>
                  <a:cubicBezTo>
                    <a:pt x="99" y="33"/>
                    <a:pt x="99" y="33"/>
                    <a:pt x="99" y="33"/>
                  </a:cubicBezTo>
                  <a:cubicBezTo>
                    <a:pt x="97" y="34"/>
                    <a:pt x="97" y="34"/>
                    <a:pt x="97" y="34"/>
                  </a:cubicBezTo>
                  <a:cubicBezTo>
                    <a:pt x="96" y="35"/>
                    <a:pt x="96" y="35"/>
                    <a:pt x="96" y="35"/>
                  </a:cubicBezTo>
                  <a:cubicBezTo>
                    <a:pt x="94" y="35"/>
                    <a:pt x="94" y="35"/>
                    <a:pt x="94" y="35"/>
                  </a:cubicBezTo>
                  <a:cubicBezTo>
                    <a:pt x="92" y="36"/>
                    <a:pt x="92" y="36"/>
                    <a:pt x="92" y="36"/>
                  </a:cubicBezTo>
                  <a:cubicBezTo>
                    <a:pt x="91" y="38"/>
                    <a:pt x="91" y="38"/>
                    <a:pt x="91" y="38"/>
                  </a:cubicBezTo>
                  <a:cubicBezTo>
                    <a:pt x="91" y="38"/>
                    <a:pt x="89" y="38"/>
                    <a:pt x="89" y="38"/>
                  </a:cubicBezTo>
                  <a:cubicBezTo>
                    <a:pt x="89" y="38"/>
                    <a:pt x="86" y="39"/>
                    <a:pt x="86" y="39"/>
                  </a:cubicBezTo>
                  <a:cubicBezTo>
                    <a:pt x="86" y="41"/>
                    <a:pt x="86" y="41"/>
                    <a:pt x="86" y="41"/>
                  </a:cubicBezTo>
                  <a:cubicBezTo>
                    <a:pt x="86" y="41"/>
                    <a:pt x="85" y="42"/>
                    <a:pt x="85" y="42"/>
                  </a:cubicBezTo>
                  <a:cubicBezTo>
                    <a:pt x="85" y="42"/>
                    <a:pt x="85" y="45"/>
                    <a:pt x="85" y="45"/>
                  </a:cubicBezTo>
                  <a:cubicBezTo>
                    <a:pt x="85" y="45"/>
                    <a:pt x="87" y="46"/>
                    <a:pt x="87" y="46"/>
                  </a:cubicBezTo>
                  <a:cubicBezTo>
                    <a:pt x="88" y="47"/>
                    <a:pt x="88" y="47"/>
                    <a:pt x="88" y="47"/>
                  </a:cubicBezTo>
                  <a:cubicBezTo>
                    <a:pt x="89" y="48"/>
                    <a:pt x="89" y="48"/>
                    <a:pt x="89" y="48"/>
                  </a:cubicBezTo>
                  <a:cubicBezTo>
                    <a:pt x="89" y="48"/>
                    <a:pt x="90" y="49"/>
                    <a:pt x="90" y="49"/>
                  </a:cubicBezTo>
                  <a:cubicBezTo>
                    <a:pt x="89" y="49"/>
                    <a:pt x="89" y="52"/>
                    <a:pt x="89" y="52"/>
                  </a:cubicBezTo>
                  <a:cubicBezTo>
                    <a:pt x="90" y="55"/>
                    <a:pt x="90" y="55"/>
                    <a:pt x="90" y="55"/>
                  </a:cubicBezTo>
                  <a:cubicBezTo>
                    <a:pt x="89" y="56"/>
                    <a:pt x="89" y="56"/>
                    <a:pt x="89" y="56"/>
                  </a:cubicBezTo>
                  <a:cubicBezTo>
                    <a:pt x="90" y="58"/>
                    <a:pt x="90" y="58"/>
                    <a:pt x="90" y="58"/>
                  </a:cubicBezTo>
                  <a:cubicBezTo>
                    <a:pt x="90" y="58"/>
                    <a:pt x="91" y="58"/>
                    <a:pt x="90" y="59"/>
                  </a:cubicBezTo>
                  <a:cubicBezTo>
                    <a:pt x="89" y="59"/>
                    <a:pt x="88" y="60"/>
                    <a:pt x="88" y="60"/>
                  </a:cubicBezTo>
                  <a:cubicBezTo>
                    <a:pt x="88" y="60"/>
                    <a:pt x="86" y="60"/>
                    <a:pt x="86" y="60"/>
                  </a:cubicBezTo>
                  <a:cubicBezTo>
                    <a:pt x="86" y="60"/>
                    <a:pt x="84" y="60"/>
                    <a:pt x="84" y="60"/>
                  </a:cubicBezTo>
                  <a:cubicBezTo>
                    <a:pt x="83" y="62"/>
                    <a:pt x="83" y="62"/>
                    <a:pt x="83" y="62"/>
                  </a:cubicBezTo>
                  <a:cubicBezTo>
                    <a:pt x="81" y="61"/>
                    <a:pt x="81" y="61"/>
                    <a:pt x="81" y="61"/>
                  </a:cubicBezTo>
                  <a:cubicBezTo>
                    <a:pt x="81" y="63"/>
                    <a:pt x="81" y="63"/>
                    <a:pt x="81" y="63"/>
                  </a:cubicBezTo>
                  <a:cubicBezTo>
                    <a:pt x="78" y="64"/>
                    <a:pt x="78" y="64"/>
                    <a:pt x="78" y="64"/>
                  </a:cubicBezTo>
                  <a:cubicBezTo>
                    <a:pt x="76" y="65"/>
                    <a:pt x="76" y="65"/>
                    <a:pt x="76" y="65"/>
                  </a:cubicBezTo>
                  <a:cubicBezTo>
                    <a:pt x="75" y="67"/>
                    <a:pt x="75" y="67"/>
                    <a:pt x="75" y="67"/>
                  </a:cubicBezTo>
                  <a:cubicBezTo>
                    <a:pt x="76" y="68"/>
                    <a:pt x="76" y="68"/>
                    <a:pt x="76" y="68"/>
                  </a:cubicBezTo>
                  <a:cubicBezTo>
                    <a:pt x="76" y="68"/>
                    <a:pt x="77" y="69"/>
                    <a:pt x="77" y="68"/>
                  </a:cubicBezTo>
                  <a:cubicBezTo>
                    <a:pt x="77" y="68"/>
                    <a:pt x="77" y="67"/>
                    <a:pt x="77" y="67"/>
                  </a:cubicBezTo>
                  <a:cubicBezTo>
                    <a:pt x="78" y="68"/>
                    <a:pt x="79" y="69"/>
                    <a:pt x="79" y="69"/>
                  </a:cubicBezTo>
                  <a:cubicBezTo>
                    <a:pt x="80" y="71"/>
                    <a:pt x="80" y="71"/>
                    <a:pt x="80" y="71"/>
                  </a:cubicBezTo>
                  <a:cubicBezTo>
                    <a:pt x="80" y="71"/>
                    <a:pt x="78" y="71"/>
                    <a:pt x="78" y="71"/>
                  </a:cubicBezTo>
                  <a:cubicBezTo>
                    <a:pt x="78" y="71"/>
                    <a:pt x="77" y="72"/>
                    <a:pt x="77" y="72"/>
                  </a:cubicBezTo>
                  <a:cubicBezTo>
                    <a:pt x="76" y="73"/>
                    <a:pt x="76" y="73"/>
                    <a:pt x="76" y="73"/>
                  </a:cubicBezTo>
                  <a:cubicBezTo>
                    <a:pt x="76" y="74"/>
                    <a:pt x="76" y="74"/>
                    <a:pt x="76" y="75"/>
                  </a:cubicBezTo>
                  <a:cubicBezTo>
                    <a:pt x="76" y="75"/>
                    <a:pt x="76" y="76"/>
                    <a:pt x="76" y="76"/>
                  </a:cubicBezTo>
                  <a:cubicBezTo>
                    <a:pt x="77" y="76"/>
                    <a:pt x="78" y="78"/>
                    <a:pt x="78" y="78"/>
                  </a:cubicBezTo>
                  <a:cubicBezTo>
                    <a:pt x="78" y="78"/>
                    <a:pt x="79" y="79"/>
                    <a:pt x="79" y="79"/>
                  </a:cubicBezTo>
                  <a:cubicBezTo>
                    <a:pt x="79" y="79"/>
                    <a:pt x="79" y="80"/>
                    <a:pt x="79" y="80"/>
                  </a:cubicBezTo>
                  <a:cubicBezTo>
                    <a:pt x="79" y="80"/>
                    <a:pt x="78" y="81"/>
                    <a:pt x="77" y="81"/>
                  </a:cubicBezTo>
                  <a:cubicBezTo>
                    <a:pt x="77" y="81"/>
                    <a:pt x="75" y="81"/>
                    <a:pt x="75" y="81"/>
                  </a:cubicBezTo>
                  <a:cubicBezTo>
                    <a:pt x="75" y="81"/>
                    <a:pt x="74" y="83"/>
                    <a:pt x="74" y="83"/>
                  </a:cubicBezTo>
                  <a:cubicBezTo>
                    <a:pt x="74" y="83"/>
                    <a:pt x="73" y="83"/>
                    <a:pt x="72" y="83"/>
                  </a:cubicBezTo>
                  <a:cubicBezTo>
                    <a:pt x="72" y="83"/>
                    <a:pt x="74" y="84"/>
                    <a:pt x="72" y="83"/>
                  </a:cubicBezTo>
                  <a:cubicBezTo>
                    <a:pt x="69" y="82"/>
                    <a:pt x="69" y="81"/>
                    <a:pt x="69" y="81"/>
                  </a:cubicBezTo>
                  <a:cubicBezTo>
                    <a:pt x="69" y="81"/>
                    <a:pt x="68" y="80"/>
                    <a:pt x="68" y="80"/>
                  </a:cubicBezTo>
                  <a:cubicBezTo>
                    <a:pt x="67" y="80"/>
                    <a:pt x="66" y="80"/>
                    <a:pt x="66" y="80"/>
                  </a:cubicBezTo>
                  <a:cubicBezTo>
                    <a:pt x="64" y="80"/>
                    <a:pt x="64" y="80"/>
                    <a:pt x="64" y="80"/>
                  </a:cubicBezTo>
                  <a:cubicBezTo>
                    <a:pt x="63" y="79"/>
                    <a:pt x="63" y="79"/>
                    <a:pt x="63" y="79"/>
                  </a:cubicBezTo>
                  <a:cubicBezTo>
                    <a:pt x="62" y="81"/>
                    <a:pt x="62" y="81"/>
                    <a:pt x="62" y="81"/>
                  </a:cubicBezTo>
                  <a:cubicBezTo>
                    <a:pt x="62" y="81"/>
                    <a:pt x="62" y="82"/>
                    <a:pt x="61" y="82"/>
                  </a:cubicBezTo>
                  <a:cubicBezTo>
                    <a:pt x="60" y="83"/>
                    <a:pt x="61" y="83"/>
                    <a:pt x="60" y="83"/>
                  </a:cubicBezTo>
                  <a:cubicBezTo>
                    <a:pt x="58" y="83"/>
                    <a:pt x="57" y="81"/>
                    <a:pt x="57" y="81"/>
                  </a:cubicBezTo>
                  <a:cubicBezTo>
                    <a:pt x="57" y="81"/>
                    <a:pt x="55" y="80"/>
                    <a:pt x="55" y="80"/>
                  </a:cubicBezTo>
                  <a:cubicBezTo>
                    <a:pt x="54" y="79"/>
                    <a:pt x="54" y="79"/>
                    <a:pt x="54" y="79"/>
                  </a:cubicBezTo>
                  <a:cubicBezTo>
                    <a:pt x="53" y="79"/>
                    <a:pt x="53" y="80"/>
                    <a:pt x="53" y="78"/>
                  </a:cubicBezTo>
                  <a:cubicBezTo>
                    <a:pt x="53" y="77"/>
                    <a:pt x="53" y="77"/>
                    <a:pt x="53" y="77"/>
                  </a:cubicBezTo>
                  <a:cubicBezTo>
                    <a:pt x="52" y="76"/>
                    <a:pt x="52" y="77"/>
                    <a:pt x="51" y="76"/>
                  </a:cubicBezTo>
                  <a:cubicBezTo>
                    <a:pt x="51" y="75"/>
                    <a:pt x="50" y="74"/>
                    <a:pt x="50" y="74"/>
                  </a:cubicBezTo>
                  <a:cubicBezTo>
                    <a:pt x="49" y="72"/>
                    <a:pt x="49" y="72"/>
                    <a:pt x="49" y="72"/>
                  </a:cubicBezTo>
                  <a:cubicBezTo>
                    <a:pt x="49" y="72"/>
                    <a:pt x="49" y="72"/>
                    <a:pt x="49" y="73"/>
                  </a:cubicBezTo>
                  <a:cubicBezTo>
                    <a:pt x="48" y="74"/>
                    <a:pt x="47" y="74"/>
                    <a:pt x="47" y="74"/>
                  </a:cubicBezTo>
                  <a:cubicBezTo>
                    <a:pt x="47" y="75"/>
                    <a:pt x="46" y="76"/>
                    <a:pt x="46" y="76"/>
                  </a:cubicBezTo>
                  <a:cubicBezTo>
                    <a:pt x="46" y="76"/>
                    <a:pt x="45" y="77"/>
                    <a:pt x="45" y="78"/>
                  </a:cubicBezTo>
                  <a:cubicBezTo>
                    <a:pt x="46" y="78"/>
                    <a:pt x="46" y="78"/>
                    <a:pt x="46" y="79"/>
                  </a:cubicBezTo>
                  <a:cubicBezTo>
                    <a:pt x="46" y="79"/>
                    <a:pt x="45" y="80"/>
                    <a:pt x="45" y="80"/>
                  </a:cubicBezTo>
                  <a:cubicBezTo>
                    <a:pt x="44" y="81"/>
                    <a:pt x="44" y="81"/>
                    <a:pt x="43" y="81"/>
                  </a:cubicBezTo>
                  <a:cubicBezTo>
                    <a:pt x="43" y="82"/>
                    <a:pt x="41" y="83"/>
                    <a:pt x="41" y="83"/>
                  </a:cubicBezTo>
                  <a:cubicBezTo>
                    <a:pt x="39" y="83"/>
                    <a:pt x="39" y="83"/>
                    <a:pt x="39" y="83"/>
                  </a:cubicBezTo>
                  <a:cubicBezTo>
                    <a:pt x="36" y="82"/>
                    <a:pt x="36" y="82"/>
                    <a:pt x="36" y="82"/>
                  </a:cubicBezTo>
                  <a:cubicBezTo>
                    <a:pt x="34" y="84"/>
                    <a:pt x="34" y="84"/>
                    <a:pt x="34" y="84"/>
                  </a:cubicBezTo>
                  <a:cubicBezTo>
                    <a:pt x="34" y="84"/>
                    <a:pt x="33" y="84"/>
                    <a:pt x="33" y="84"/>
                  </a:cubicBezTo>
                  <a:cubicBezTo>
                    <a:pt x="32" y="84"/>
                    <a:pt x="31" y="84"/>
                    <a:pt x="31" y="84"/>
                  </a:cubicBezTo>
                  <a:cubicBezTo>
                    <a:pt x="31" y="84"/>
                    <a:pt x="30" y="83"/>
                    <a:pt x="29" y="83"/>
                  </a:cubicBezTo>
                  <a:cubicBezTo>
                    <a:pt x="29" y="83"/>
                    <a:pt x="28" y="83"/>
                    <a:pt x="28" y="83"/>
                  </a:cubicBezTo>
                  <a:cubicBezTo>
                    <a:pt x="27" y="83"/>
                    <a:pt x="26" y="83"/>
                    <a:pt x="26" y="83"/>
                  </a:cubicBezTo>
                  <a:cubicBezTo>
                    <a:pt x="26" y="84"/>
                    <a:pt x="26" y="84"/>
                    <a:pt x="26" y="84"/>
                  </a:cubicBezTo>
                  <a:cubicBezTo>
                    <a:pt x="26" y="84"/>
                    <a:pt x="27" y="84"/>
                    <a:pt x="27" y="84"/>
                  </a:cubicBezTo>
                  <a:cubicBezTo>
                    <a:pt x="27" y="85"/>
                    <a:pt x="27" y="86"/>
                    <a:pt x="27" y="86"/>
                  </a:cubicBezTo>
                  <a:cubicBezTo>
                    <a:pt x="27" y="86"/>
                    <a:pt x="26" y="86"/>
                    <a:pt x="26" y="86"/>
                  </a:cubicBezTo>
                  <a:cubicBezTo>
                    <a:pt x="26" y="87"/>
                    <a:pt x="24" y="87"/>
                    <a:pt x="24" y="87"/>
                  </a:cubicBezTo>
                  <a:cubicBezTo>
                    <a:pt x="24" y="87"/>
                    <a:pt x="24" y="88"/>
                    <a:pt x="24" y="88"/>
                  </a:cubicBezTo>
                  <a:cubicBezTo>
                    <a:pt x="24" y="88"/>
                    <a:pt x="24" y="88"/>
                    <a:pt x="23" y="88"/>
                  </a:cubicBezTo>
                  <a:cubicBezTo>
                    <a:pt x="22" y="88"/>
                    <a:pt x="22" y="88"/>
                    <a:pt x="21" y="88"/>
                  </a:cubicBezTo>
                  <a:cubicBezTo>
                    <a:pt x="21" y="87"/>
                    <a:pt x="20" y="87"/>
                    <a:pt x="19" y="87"/>
                  </a:cubicBezTo>
                  <a:cubicBezTo>
                    <a:pt x="19" y="87"/>
                    <a:pt x="16" y="86"/>
                    <a:pt x="16" y="86"/>
                  </a:cubicBezTo>
                  <a:cubicBezTo>
                    <a:pt x="16" y="86"/>
                    <a:pt x="15" y="87"/>
                    <a:pt x="15" y="87"/>
                  </a:cubicBezTo>
                  <a:cubicBezTo>
                    <a:pt x="14" y="87"/>
                    <a:pt x="13" y="87"/>
                    <a:pt x="12" y="86"/>
                  </a:cubicBezTo>
                  <a:cubicBezTo>
                    <a:pt x="12" y="86"/>
                    <a:pt x="11" y="86"/>
                    <a:pt x="11" y="86"/>
                  </a:cubicBezTo>
                  <a:cubicBezTo>
                    <a:pt x="11" y="85"/>
                    <a:pt x="11" y="84"/>
                    <a:pt x="11" y="84"/>
                  </a:cubicBezTo>
                  <a:cubicBezTo>
                    <a:pt x="11" y="84"/>
                    <a:pt x="10" y="83"/>
                    <a:pt x="11" y="83"/>
                  </a:cubicBezTo>
                  <a:cubicBezTo>
                    <a:pt x="11" y="83"/>
                    <a:pt x="12" y="83"/>
                    <a:pt x="13" y="83"/>
                  </a:cubicBezTo>
                  <a:cubicBezTo>
                    <a:pt x="14" y="83"/>
                    <a:pt x="15" y="83"/>
                    <a:pt x="15" y="82"/>
                  </a:cubicBezTo>
                  <a:cubicBezTo>
                    <a:pt x="15" y="82"/>
                    <a:pt x="15" y="82"/>
                    <a:pt x="16" y="82"/>
                  </a:cubicBezTo>
                  <a:cubicBezTo>
                    <a:pt x="16" y="82"/>
                    <a:pt x="17" y="83"/>
                    <a:pt x="17" y="82"/>
                  </a:cubicBezTo>
                  <a:cubicBezTo>
                    <a:pt x="17" y="81"/>
                    <a:pt x="17" y="81"/>
                    <a:pt x="17" y="81"/>
                  </a:cubicBezTo>
                  <a:cubicBezTo>
                    <a:pt x="16" y="80"/>
                    <a:pt x="16" y="80"/>
                    <a:pt x="16" y="80"/>
                  </a:cubicBezTo>
                  <a:cubicBezTo>
                    <a:pt x="16" y="80"/>
                    <a:pt x="17" y="79"/>
                    <a:pt x="17" y="79"/>
                  </a:cubicBezTo>
                  <a:cubicBezTo>
                    <a:pt x="18" y="79"/>
                    <a:pt x="19" y="79"/>
                    <a:pt x="19" y="79"/>
                  </a:cubicBezTo>
                  <a:cubicBezTo>
                    <a:pt x="20" y="79"/>
                    <a:pt x="21" y="79"/>
                    <a:pt x="21" y="79"/>
                  </a:cubicBezTo>
                  <a:cubicBezTo>
                    <a:pt x="21" y="79"/>
                    <a:pt x="21" y="79"/>
                    <a:pt x="22" y="78"/>
                  </a:cubicBezTo>
                  <a:cubicBezTo>
                    <a:pt x="22" y="78"/>
                    <a:pt x="18" y="78"/>
                    <a:pt x="17" y="77"/>
                  </a:cubicBezTo>
                  <a:cubicBezTo>
                    <a:pt x="15" y="75"/>
                    <a:pt x="13" y="74"/>
                    <a:pt x="13" y="70"/>
                  </a:cubicBezTo>
                  <a:cubicBezTo>
                    <a:pt x="12" y="70"/>
                    <a:pt x="12" y="68"/>
                    <a:pt x="11" y="68"/>
                  </a:cubicBezTo>
                  <a:cubicBezTo>
                    <a:pt x="11" y="68"/>
                    <a:pt x="9" y="67"/>
                    <a:pt x="9" y="67"/>
                  </a:cubicBezTo>
                  <a:cubicBezTo>
                    <a:pt x="9" y="66"/>
                    <a:pt x="9" y="66"/>
                    <a:pt x="10" y="65"/>
                  </a:cubicBezTo>
                  <a:cubicBezTo>
                    <a:pt x="10" y="64"/>
                    <a:pt x="10" y="64"/>
                    <a:pt x="11" y="63"/>
                  </a:cubicBezTo>
                  <a:cubicBezTo>
                    <a:pt x="11" y="63"/>
                    <a:pt x="11" y="61"/>
                    <a:pt x="11" y="61"/>
                  </a:cubicBezTo>
                  <a:cubicBezTo>
                    <a:pt x="11" y="61"/>
                    <a:pt x="12" y="60"/>
                    <a:pt x="11" y="60"/>
                  </a:cubicBezTo>
                  <a:cubicBezTo>
                    <a:pt x="11" y="59"/>
                    <a:pt x="10" y="58"/>
                    <a:pt x="10" y="58"/>
                  </a:cubicBezTo>
                  <a:cubicBezTo>
                    <a:pt x="10" y="58"/>
                    <a:pt x="10" y="58"/>
                    <a:pt x="9" y="58"/>
                  </a:cubicBezTo>
                  <a:cubicBezTo>
                    <a:pt x="9" y="59"/>
                    <a:pt x="9" y="59"/>
                    <a:pt x="9" y="59"/>
                  </a:cubicBezTo>
                  <a:cubicBezTo>
                    <a:pt x="7" y="60"/>
                    <a:pt x="7" y="60"/>
                    <a:pt x="7" y="60"/>
                  </a:cubicBezTo>
                  <a:cubicBezTo>
                    <a:pt x="7" y="60"/>
                    <a:pt x="6" y="58"/>
                    <a:pt x="6" y="58"/>
                  </a:cubicBezTo>
                  <a:cubicBezTo>
                    <a:pt x="5" y="58"/>
                    <a:pt x="5" y="58"/>
                    <a:pt x="5" y="57"/>
                  </a:cubicBezTo>
                  <a:cubicBezTo>
                    <a:pt x="5" y="57"/>
                    <a:pt x="6" y="56"/>
                    <a:pt x="6" y="56"/>
                  </a:cubicBezTo>
                  <a:cubicBezTo>
                    <a:pt x="6" y="56"/>
                    <a:pt x="5" y="55"/>
                    <a:pt x="5" y="55"/>
                  </a:cubicBezTo>
                  <a:cubicBezTo>
                    <a:pt x="5" y="55"/>
                    <a:pt x="6" y="53"/>
                    <a:pt x="7" y="53"/>
                  </a:cubicBezTo>
                  <a:cubicBezTo>
                    <a:pt x="8" y="52"/>
                    <a:pt x="10" y="50"/>
                    <a:pt x="10" y="50"/>
                  </a:cubicBezTo>
                  <a:cubicBezTo>
                    <a:pt x="11" y="48"/>
                    <a:pt x="11" y="48"/>
                    <a:pt x="11" y="48"/>
                  </a:cubicBezTo>
                  <a:cubicBezTo>
                    <a:pt x="10" y="47"/>
                    <a:pt x="10" y="47"/>
                    <a:pt x="10" y="47"/>
                  </a:cubicBezTo>
                  <a:cubicBezTo>
                    <a:pt x="10" y="47"/>
                    <a:pt x="9" y="48"/>
                    <a:pt x="9" y="48"/>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28" name="Freeform 197">
              <a:extLst>
                <a:ext uri="{FF2B5EF4-FFF2-40B4-BE49-F238E27FC236}">
                  <a16:creationId xmlns:a16="http://schemas.microsoft.com/office/drawing/2014/main" id="{FF8C594B-E1CD-75BF-9184-EAE0C986DD4B}"/>
                </a:ext>
              </a:extLst>
            </p:cNvPr>
            <p:cNvSpPr>
              <a:spLocks noEditPoints="1"/>
            </p:cNvSpPr>
            <p:nvPr/>
          </p:nvSpPr>
          <p:spPr bwMode="auto">
            <a:xfrm>
              <a:off x="5338204" y="3253212"/>
              <a:ext cx="517832" cy="466653"/>
            </a:xfrm>
            <a:custGeom>
              <a:avLst/>
              <a:gdLst>
                <a:gd name="T0" fmla="*/ 216 w 227"/>
                <a:gd name="T1" fmla="*/ 62 h 211"/>
                <a:gd name="T2" fmla="*/ 209 w 227"/>
                <a:gd name="T3" fmla="*/ 47 h 211"/>
                <a:gd name="T4" fmla="*/ 183 w 227"/>
                <a:gd name="T5" fmla="*/ 33 h 211"/>
                <a:gd name="T6" fmla="*/ 141 w 227"/>
                <a:gd name="T7" fmla="*/ 25 h 211"/>
                <a:gd name="T8" fmla="*/ 102 w 227"/>
                <a:gd name="T9" fmla="*/ 1 h 211"/>
                <a:gd name="T10" fmla="*/ 84 w 227"/>
                <a:gd name="T11" fmla="*/ 17 h 211"/>
                <a:gd name="T12" fmla="*/ 82 w 227"/>
                <a:gd name="T13" fmla="*/ 40 h 211"/>
                <a:gd name="T14" fmla="*/ 70 w 227"/>
                <a:gd name="T15" fmla="*/ 52 h 211"/>
                <a:gd name="T16" fmla="*/ 58 w 227"/>
                <a:gd name="T17" fmla="*/ 61 h 211"/>
                <a:gd name="T18" fmla="*/ 39 w 227"/>
                <a:gd name="T19" fmla="*/ 55 h 211"/>
                <a:gd name="T20" fmla="*/ 18 w 227"/>
                <a:gd name="T21" fmla="*/ 65 h 211"/>
                <a:gd name="T22" fmla="*/ 3 w 227"/>
                <a:gd name="T23" fmla="*/ 67 h 211"/>
                <a:gd name="T24" fmla="*/ 3 w 227"/>
                <a:gd name="T25" fmla="*/ 66 h 211"/>
                <a:gd name="T26" fmla="*/ 3 w 227"/>
                <a:gd name="T27" fmla="*/ 66 h 211"/>
                <a:gd name="T28" fmla="*/ 4 w 227"/>
                <a:gd name="T29" fmla="*/ 77 h 211"/>
                <a:gd name="T30" fmla="*/ 17 w 227"/>
                <a:gd name="T31" fmla="*/ 102 h 211"/>
                <a:gd name="T32" fmla="*/ 30 w 227"/>
                <a:gd name="T33" fmla="*/ 77 h 211"/>
                <a:gd name="T34" fmla="*/ 51 w 227"/>
                <a:gd name="T35" fmla="*/ 92 h 211"/>
                <a:gd name="T36" fmla="*/ 64 w 227"/>
                <a:gd name="T37" fmla="*/ 115 h 211"/>
                <a:gd name="T38" fmla="*/ 53 w 227"/>
                <a:gd name="T39" fmla="*/ 108 h 211"/>
                <a:gd name="T40" fmla="*/ 65 w 227"/>
                <a:gd name="T41" fmla="*/ 124 h 211"/>
                <a:gd name="T42" fmla="*/ 73 w 227"/>
                <a:gd name="T43" fmla="*/ 138 h 211"/>
                <a:gd name="T44" fmla="*/ 72 w 227"/>
                <a:gd name="T45" fmla="*/ 145 h 211"/>
                <a:gd name="T46" fmla="*/ 58 w 227"/>
                <a:gd name="T47" fmla="*/ 130 h 211"/>
                <a:gd name="T48" fmla="*/ 61 w 227"/>
                <a:gd name="T49" fmla="*/ 136 h 211"/>
                <a:gd name="T50" fmla="*/ 76 w 227"/>
                <a:gd name="T51" fmla="*/ 153 h 211"/>
                <a:gd name="T52" fmla="*/ 74 w 227"/>
                <a:gd name="T53" fmla="*/ 146 h 211"/>
                <a:gd name="T54" fmla="*/ 89 w 227"/>
                <a:gd name="T55" fmla="*/ 156 h 211"/>
                <a:gd name="T56" fmla="*/ 99 w 227"/>
                <a:gd name="T57" fmla="*/ 157 h 211"/>
                <a:gd name="T58" fmla="*/ 126 w 227"/>
                <a:gd name="T59" fmla="*/ 164 h 211"/>
                <a:gd name="T60" fmla="*/ 160 w 227"/>
                <a:gd name="T61" fmla="*/ 187 h 211"/>
                <a:gd name="T62" fmla="*/ 140 w 227"/>
                <a:gd name="T63" fmla="*/ 190 h 211"/>
                <a:gd name="T64" fmla="*/ 184 w 227"/>
                <a:gd name="T65" fmla="*/ 200 h 211"/>
                <a:gd name="T66" fmla="*/ 171 w 227"/>
                <a:gd name="T67" fmla="*/ 185 h 211"/>
                <a:gd name="T68" fmla="*/ 153 w 227"/>
                <a:gd name="T69" fmla="*/ 162 h 211"/>
                <a:gd name="T70" fmla="*/ 118 w 227"/>
                <a:gd name="T71" fmla="*/ 135 h 211"/>
                <a:gd name="T72" fmla="*/ 100 w 227"/>
                <a:gd name="T73" fmla="*/ 105 h 211"/>
                <a:gd name="T74" fmla="*/ 88 w 227"/>
                <a:gd name="T75" fmla="*/ 76 h 211"/>
                <a:gd name="T76" fmla="*/ 121 w 227"/>
                <a:gd name="T77" fmla="*/ 70 h 211"/>
                <a:gd name="T78" fmla="*/ 160 w 227"/>
                <a:gd name="T79" fmla="*/ 71 h 211"/>
                <a:gd name="T80" fmla="*/ 189 w 227"/>
                <a:gd name="T81" fmla="*/ 70 h 211"/>
                <a:gd name="T82" fmla="*/ 179 w 227"/>
                <a:gd name="T83" fmla="*/ 190 h 211"/>
                <a:gd name="T84" fmla="*/ 192 w 227"/>
                <a:gd name="T85" fmla="*/ 201 h 211"/>
                <a:gd name="T86" fmla="*/ 159 w 227"/>
                <a:gd name="T87" fmla="*/ 195 h 211"/>
                <a:gd name="T88" fmla="*/ 144 w 227"/>
                <a:gd name="T89" fmla="*/ 199 h 211"/>
                <a:gd name="T90" fmla="*/ 115 w 227"/>
                <a:gd name="T91" fmla="*/ 191 h 211"/>
                <a:gd name="T92" fmla="*/ 136 w 227"/>
                <a:gd name="T93" fmla="*/ 178 h 211"/>
                <a:gd name="T94" fmla="*/ 144 w 227"/>
                <a:gd name="T95" fmla="*/ 180 h 211"/>
                <a:gd name="T96" fmla="*/ 123 w 227"/>
                <a:gd name="T97" fmla="*/ 178 h 211"/>
                <a:gd name="T98" fmla="*/ 129 w 227"/>
                <a:gd name="T99" fmla="*/ 168 h 211"/>
                <a:gd name="T100" fmla="*/ 51 w 227"/>
                <a:gd name="T101" fmla="*/ 93 h 211"/>
                <a:gd name="T102" fmla="*/ 50 w 227"/>
                <a:gd name="T103" fmla="*/ 97 h 211"/>
                <a:gd name="T104" fmla="*/ 60 w 227"/>
                <a:gd name="T105" fmla="*/ 119 h 211"/>
                <a:gd name="T106" fmla="*/ 53 w 227"/>
                <a:gd name="T107" fmla="*/ 121 h 211"/>
                <a:gd name="T108" fmla="*/ 35 w 227"/>
                <a:gd name="T109" fmla="*/ 119 h 211"/>
                <a:gd name="T110" fmla="*/ 36 w 227"/>
                <a:gd name="T111" fmla="*/ 91 h 211"/>
                <a:gd name="T112" fmla="*/ 40 w 227"/>
                <a:gd name="T113" fmla="*/ 103 h 211"/>
                <a:gd name="T114" fmla="*/ 45 w 227"/>
                <a:gd name="T115" fmla="*/ 120 h 211"/>
                <a:gd name="T116" fmla="*/ 37 w 227"/>
                <a:gd name="T117" fmla="*/ 107 h 211"/>
                <a:gd name="T118" fmla="*/ 34 w 227"/>
                <a:gd name="T119" fmla="*/ 9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7" h="211">
                  <a:moveTo>
                    <a:pt x="215" y="82"/>
                  </a:moveTo>
                  <a:cubicBezTo>
                    <a:pt x="215" y="80"/>
                    <a:pt x="214" y="79"/>
                    <a:pt x="216" y="78"/>
                  </a:cubicBezTo>
                  <a:cubicBezTo>
                    <a:pt x="217" y="78"/>
                    <a:pt x="218" y="80"/>
                    <a:pt x="218" y="78"/>
                  </a:cubicBezTo>
                  <a:cubicBezTo>
                    <a:pt x="218" y="76"/>
                    <a:pt x="219" y="77"/>
                    <a:pt x="218" y="75"/>
                  </a:cubicBezTo>
                  <a:cubicBezTo>
                    <a:pt x="218" y="75"/>
                    <a:pt x="218" y="75"/>
                    <a:pt x="218" y="75"/>
                  </a:cubicBezTo>
                  <a:cubicBezTo>
                    <a:pt x="218" y="75"/>
                    <a:pt x="218" y="75"/>
                    <a:pt x="218" y="75"/>
                  </a:cubicBezTo>
                  <a:cubicBezTo>
                    <a:pt x="218" y="75"/>
                    <a:pt x="218" y="77"/>
                    <a:pt x="217" y="77"/>
                  </a:cubicBezTo>
                  <a:cubicBezTo>
                    <a:pt x="217" y="77"/>
                    <a:pt x="216" y="78"/>
                    <a:pt x="215" y="78"/>
                  </a:cubicBezTo>
                  <a:cubicBezTo>
                    <a:pt x="214" y="77"/>
                    <a:pt x="214" y="77"/>
                    <a:pt x="214" y="77"/>
                  </a:cubicBezTo>
                  <a:cubicBezTo>
                    <a:pt x="216" y="75"/>
                    <a:pt x="216" y="75"/>
                    <a:pt x="216" y="75"/>
                  </a:cubicBezTo>
                  <a:cubicBezTo>
                    <a:pt x="216" y="71"/>
                    <a:pt x="216" y="71"/>
                    <a:pt x="216" y="71"/>
                  </a:cubicBezTo>
                  <a:cubicBezTo>
                    <a:pt x="216" y="71"/>
                    <a:pt x="215" y="69"/>
                    <a:pt x="214" y="67"/>
                  </a:cubicBezTo>
                  <a:cubicBezTo>
                    <a:pt x="213" y="66"/>
                    <a:pt x="212" y="65"/>
                    <a:pt x="212" y="65"/>
                  </a:cubicBezTo>
                  <a:cubicBezTo>
                    <a:pt x="215" y="63"/>
                    <a:pt x="215" y="63"/>
                    <a:pt x="215" y="63"/>
                  </a:cubicBezTo>
                  <a:cubicBezTo>
                    <a:pt x="216" y="62"/>
                    <a:pt x="216" y="62"/>
                    <a:pt x="216" y="62"/>
                  </a:cubicBezTo>
                  <a:cubicBezTo>
                    <a:pt x="216" y="61"/>
                    <a:pt x="216" y="61"/>
                    <a:pt x="216" y="61"/>
                  </a:cubicBezTo>
                  <a:cubicBezTo>
                    <a:pt x="216" y="61"/>
                    <a:pt x="218" y="63"/>
                    <a:pt x="220" y="63"/>
                  </a:cubicBezTo>
                  <a:cubicBezTo>
                    <a:pt x="221" y="63"/>
                    <a:pt x="220" y="63"/>
                    <a:pt x="222" y="62"/>
                  </a:cubicBezTo>
                  <a:cubicBezTo>
                    <a:pt x="224" y="62"/>
                    <a:pt x="227" y="59"/>
                    <a:pt x="227" y="59"/>
                  </a:cubicBezTo>
                  <a:cubicBezTo>
                    <a:pt x="227" y="59"/>
                    <a:pt x="225" y="57"/>
                    <a:pt x="224" y="57"/>
                  </a:cubicBezTo>
                  <a:cubicBezTo>
                    <a:pt x="223" y="58"/>
                    <a:pt x="224" y="58"/>
                    <a:pt x="221" y="58"/>
                  </a:cubicBezTo>
                  <a:cubicBezTo>
                    <a:pt x="218" y="57"/>
                    <a:pt x="217" y="56"/>
                    <a:pt x="217" y="56"/>
                  </a:cubicBezTo>
                  <a:cubicBezTo>
                    <a:pt x="217" y="56"/>
                    <a:pt x="216" y="56"/>
                    <a:pt x="215" y="56"/>
                  </a:cubicBezTo>
                  <a:cubicBezTo>
                    <a:pt x="214" y="56"/>
                    <a:pt x="214" y="56"/>
                    <a:pt x="213" y="55"/>
                  </a:cubicBezTo>
                  <a:cubicBezTo>
                    <a:pt x="211" y="53"/>
                    <a:pt x="209" y="51"/>
                    <a:pt x="209" y="51"/>
                  </a:cubicBezTo>
                  <a:cubicBezTo>
                    <a:pt x="209" y="51"/>
                    <a:pt x="207" y="52"/>
                    <a:pt x="207" y="51"/>
                  </a:cubicBezTo>
                  <a:cubicBezTo>
                    <a:pt x="207" y="51"/>
                    <a:pt x="208" y="49"/>
                    <a:pt x="208" y="49"/>
                  </a:cubicBezTo>
                  <a:cubicBezTo>
                    <a:pt x="208" y="48"/>
                    <a:pt x="208" y="48"/>
                    <a:pt x="208" y="48"/>
                  </a:cubicBezTo>
                  <a:cubicBezTo>
                    <a:pt x="207" y="47"/>
                    <a:pt x="207" y="47"/>
                    <a:pt x="207" y="47"/>
                  </a:cubicBezTo>
                  <a:cubicBezTo>
                    <a:pt x="207" y="47"/>
                    <a:pt x="209" y="47"/>
                    <a:pt x="209" y="47"/>
                  </a:cubicBezTo>
                  <a:cubicBezTo>
                    <a:pt x="210" y="46"/>
                    <a:pt x="210" y="46"/>
                    <a:pt x="210" y="46"/>
                  </a:cubicBezTo>
                  <a:cubicBezTo>
                    <a:pt x="212" y="44"/>
                    <a:pt x="210" y="42"/>
                    <a:pt x="207" y="43"/>
                  </a:cubicBezTo>
                  <a:cubicBezTo>
                    <a:pt x="206" y="43"/>
                    <a:pt x="205" y="44"/>
                    <a:pt x="205" y="44"/>
                  </a:cubicBezTo>
                  <a:cubicBezTo>
                    <a:pt x="204" y="44"/>
                    <a:pt x="202" y="43"/>
                    <a:pt x="202" y="42"/>
                  </a:cubicBezTo>
                  <a:cubicBezTo>
                    <a:pt x="202" y="41"/>
                    <a:pt x="201" y="41"/>
                    <a:pt x="203" y="40"/>
                  </a:cubicBezTo>
                  <a:cubicBezTo>
                    <a:pt x="204" y="40"/>
                    <a:pt x="205" y="38"/>
                    <a:pt x="205" y="38"/>
                  </a:cubicBezTo>
                  <a:cubicBezTo>
                    <a:pt x="203" y="35"/>
                    <a:pt x="203" y="35"/>
                    <a:pt x="203" y="35"/>
                  </a:cubicBezTo>
                  <a:cubicBezTo>
                    <a:pt x="204" y="29"/>
                    <a:pt x="204" y="29"/>
                    <a:pt x="204" y="29"/>
                  </a:cubicBezTo>
                  <a:cubicBezTo>
                    <a:pt x="200" y="28"/>
                    <a:pt x="200" y="28"/>
                    <a:pt x="200" y="28"/>
                  </a:cubicBezTo>
                  <a:cubicBezTo>
                    <a:pt x="200" y="26"/>
                    <a:pt x="200" y="26"/>
                    <a:pt x="200" y="26"/>
                  </a:cubicBezTo>
                  <a:cubicBezTo>
                    <a:pt x="198" y="25"/>
                    <a:pt x="198" y="25"/>
                    <a:pt x="198" y="25"/>
                  </a:cubicBezTo>
                  <a:cubicBezTo>
                    <a:pt x="196" y="30"/>
                    <a:pt x="196" y="30"/>
                    <a:pt x="196" y="30"/>
                  </a:cubicBezTo>
                  <a:cubicBezTo>
                    <a:pt x="196" y="30"/>
                    <a:pt x="193" y="31"/>
                    <a:pt x="193" y="32"/>
                  </a:cubicBezTo>
                  <a:cubicBezTo>
                    <a:pt x="192" y="33"/>
                    <a:pt x="187" y="33"/>
                    <a:pt x="187" y="33"/>
                  </a:cubicBezTo>
                  <a:cubicBezTo>
                    <a:pt x="183" y="33"/>
                    <a:pt x="183" y="33"/>
                    <a:pt x="183" y="33"/>
                  </a:cubicBezTo>
                  <a:cubicBezTo>
                    <a:pt x="176" y="35"/>
                    <a:pt x="176" y="35"/>
                    <a:pt x="176" y="35"/>
                  </a:cubicBezTo>
                  <a:cubicBezTo>
                    <a:pt x="176" y="35"/>
                    <a:pt x="174" y="36"/>
                    <a:pt x="173" y="36"/>
                  </a:cubicBezTo>
                  <a:cubicBezTo>
                    <a:pt x="172" y="36"/>
                    <a:pt x="167" y="35"/>
                    <a:pt x="167" y="35"/>
                  </a:cubicBezTo>
                  <a:cubicBezTo>
                    <a:pt x="164" y="36"/>
                    <a:pt x="164" y="36"/>
                    <a:pt x="164" y="36"/>
                  </a:cubicBezTo>
                  <a:cubicBezTo>
                    <a:pt x="157" y="34"/>
                    <a:pt x="157" y="34"/>
                    <a:pt x="157" y="34"/>
                  </a:cubicBezTo>
                  <a:cubicBezTo>
                    <a:pt x="155" y="32"/>
                    <a:pt x="155" y="32"/>
                    <a:pt x="155" y="32"/>
                  </a:cubicBezTo>
                  <a:cubicBezTo>
                    <a:pt x="154" y="31"/>
                    <a:pt x="154" y="31"/>
                    <a:pt x="154" y="31"/>
                  </a:cubicBezTo>
                  <a:cubicBezTo>
                    <a:pt x="149" y="30"/>
                    <a:pt x="149" y="30"/>
                    <a:pt x="149" y="30"/>
                  </a:cubicBezTo>
                  <a:cubicBezTo>
                    <a:pt x="148" y="28"/>
                    <a:pt x="148" y="28"/>
                    <a:pt x="148" y="28"/>
                  </a:cubicBezTo>
                  <a:cubicBezTo>
                    <a:pt x="144" y="28"/>
                    <a:pt x="144" y="28"/>
                    <a:pt x="144" y="28"/>
                  </a:cubicBezTo>
                  <a:cubicBezTo>
                    <a:pt x="144" y="28"/>
                    <a:pt x="144" y="28"/>
                    <a:pt x="144" y="28"/>
                  </a:cubicBezTo>
                  <a:cubicBezTo>
                    <a:pt x="144" y="28"/>
                    <a:pt x="144" y="28"/>
                    <a:pt x="144" y="28"/>
                  </a:cubicBezTo>
                  <a:cubicBezTo>
                    <a:pt x="142" y="27"/>
                    <a:pt x="142" y="27"/>
                    <a:pt x="142" y="27"/>
                  </a:cubicBezTo>
                  <a:cubicBezTo>
                    <a:pt x="142" y="26"/>
                    <a:pt x="142" y="26"/>
                    <a:pt x="142" y="26"/>
                  </a:cubicBezTo>
                  <a:cubicBezTo>
                    <a:pt x="141" y="26"/>
                    <a:pt x="141" y="26"/>
                    <a:pt x="141" y="25"/>
                  </a:cubicBezTo>
                  <a:cubicBezTo>
                    <a:pt x="140" y="24"/>
                    <a:pt x="140" y="24"/>
                    <a:pt x="140" y="24"/>
                  </a:cubicBezTo>
                  <a:cubicBezTo>
                    <a:pt x="135" y="18"/>
                    <a:pt x="135" y="18"/>
                    <a:pt x="135" y="18"/>
                  </a:cubicBezTo>
                  <a:cubicBezTo>
                    <a:pt x="134" y="18"/>
                    <a:pt x="134" y="18"/>
                    <a:pt x="134" y="18"/>
                  </a:cubicBezTo>
                  <a:cubicBezTo>
                    <a:pt x="134" y="18"/>
                    <a:pt x="134" y="18"/>
                    <a:pt x="134" y="18"/>
                  </a:cubicBezTo>
                  <a:cubicBezTo>
                    <a:pt x="125" y="15"/>
                    <a:pt x="125" y="15"/>
                    <a:pt x="125" y="15"/>
                  </a:cubicBezTo>
                  <a:cubicBezTo>
                    <a:pt x="122" y="11"/>
                    <a:pt x="122" y="11"/>
                    <a:pt x="122" y="11"/>
                  </a:cubicBezTo>
                  <a:cubicBezTo>
                    <a:pt x="119" y="9"/>
                    <a:pt x="119" y="9"/>
                    <a:pt x="119" y="9"/>
                  </a:cubicBezTo>
                  <a:cubicBezTo>
                    <a:pt x="115" y="6"/>
                    <a:pt x="115" y="6"/>
                    <a:pt x="115" y="6"/>
                  </a:cubicBezTo>
                  <a:cubicBezTo>
                    <a:pt x="111" y="3"/>
                    <a:pt x="111" y="3"/>
                    <a:pt x="111" y="3"/>
                  </a:cubicBezTo>
                  <a:cubicBezTo>
                    <a:pt x="109" y="1"/>
                    <a:pt x="109" y="1"/>
                    <a:pt x="109" y="1"/>
                  </a:cubicBezTo>
                  <a:cubicBezTo>
                    <a:pt x="109" y="1"/>
                    <a:pt x="109" y="1"/>
                    <a:pt x="109" y="1"/>
                  </a:cubicBezTo>
                  <a:cubicBezTo>
                    <a:pt x="109" y="1"/>
                    <a:pt x="108" y="0"/>
                    <a:pt x="108" y="0"/>
                  </a:cubicBezTo>
                  <a:cubicBezTo>
                    <a:pt x="108" y="0"/>
                    <a:pt x="107" y="0"/>
                    <a:pt x="107" y="0"/>
                  </a:cubicBezTo>
                  <a:cubicBezTo>
                    <a:pt x="106" y="0"/>
                    <a:pt x="104" y="0"/>
                    <a:pt x="104" y="0"/>
                  </a:cubicBezTo>
                  <a:cubicBezTo>
                    <a:pt x="104" y="0"/>
                    <a:pt x="103" y="1"/>
                    <a:pt x="102" y="1"/>
                  </a:cubicBezTo>
                  <a:cubicBezTo>
                    <a:pt x="102" y="1"/>
                    <a:pt x="101" y="3"/>
                    <a:pt x="101" y="3"/>
                  </a:cubicBezTo>
                  <a:cubicBezTo>
                    <a:pt x="100" y="4"/>
                    <a:pt x="100" y="4"/>
                    <a:pt x="100" y="4"/>
                  </a:cubicBezTo>
                  <a:cubicBezTo>
                    <a:pt x="101" y="5"/>
                    <a:pt x="101" y="5"/>
                    <a:pt x="101" y="5"/>
                  </a:cubicBezTo>
                  <a:cubicBezTo>
                    <a:pt x="103" y="9"/>
                    <a:pt x="104" y="9"/>
                    <a:pt x="99" y="8"/>
                  </a:cubicBezTo>
                  <a:cubicBezTo>
                    <a:pt x="97" y="7"/>
                    <a:pt x="97" y="7"/>
                    <a:pt x="97" y="7"/>
                  </a:cubicBezTo>
                  <a:cubicBezTo>
                    <a:pt x="96" y="8"/>
                    <a:pt x="96" y="8"/>
                    <a:pt x="96" y="8"/>
                  </a:cubicBezTo>
                  <a:cubicBezTo>
                    <a:pt x="94" y="9"/>
                    <a:pt x="94" y="9"/>
                    <a:pt x="94" y="9"/>
                  </a:cubicBezTo>
                  <a:cubicBezTo>
                    <a:pt x="94" y="9"/>
                    <a:pt x="94" y="9"/>
                    <a:pt x="94" y="9"/>
                  </a:cubicBezTo>
                  <a:cubicBezTo>
                    <a:pt x="94" y="9"/>
                    <a:pt x="94" y="11"/>
                    <a:pt x="94" y="11"/>
                  </a:cubicBezTo>
                  <a:cubicBezTo>
                    <a:pt x="93" y="13"/>
                    <a:pt x="93" y="13"/>
                    <a:pt x="93" y="13"/>
                  </a:cubicBezTo>
                  <a:cubicBezTo>
                    <a:pt x="91" y="14"/>
                    <a:pt x="91" y="14"/>
                    <a:pt x="91" y="14"/>
                  </a:cubicBezTo>
                  <a:cubicBezTo>
                    <a:pt x="89" y="15"/>
                    <a:pt x="89" y="15"/>
                    <a:pt x="89" y="15"/>
                  </a:cubicBezTo>
                  <a:cubicBezTo>
                    <a:pt x="88" y="16"/>
                    <a:pt x="88" y="16"/>
                    <a:pt x="88" y="16"/>
                  </a:cubicBezTo>
                  <a:cubicBezTo>
                    <a:pt x="86" y="16"/>
                    <a:pt x="86" y="16"/>
                    <a:pt x="86" y="16"/>
                  </a:cubicBezTo>
                  <a:cubicBezTo>
                    <a:pt x="84" y="17"/>
                    <a:pt x="84" y="17"/>
                    <a:pt x="84" y="17"/>
                  </a:cubicBezTo>
                  <a:cubicBezTo>
                    <a:pt x="83" y="19"/>
                    <a:pt x="83" y="19"/>
                    <a:pt x="83" y="19"/>
                  </a:cubicBezTo>
                  <a:cubicBezTo>
                    <a:pt x="83" y="19"/>
                    <a:pt x="81" y="19"/>
                    <a:pt x="81" y="19"/>
                  </a:cubicBezTo>
                  <a:cubicBezTo>
                    <a:pt x="81" y="19"/>
                    <a:pt x="78" y="20"/>
                    <a:pt x="78" y="20"/>
                  </a:cubicBezTo>
                  <a:cubicBezTo>
                    <a:pt x="78" y="22"/>
                    <a:pt x="78" y="22"/>
                    <a:pt x="78" y="22"/>
                  </a:cubicBezTo>
                  <a:cubicBezTo>
                    <a:pt x="78" y="22"/>
                    <a:pt x="77" y="23"/>
                    <a:pt x="77" y="23"/>
                  </a:cubicBezTo>
                  <a:cubicBezTo>
                    <a:pt x="77" y="23"/>
                    <a:pt x="77" y="26"/>
                    <a:pt x="77" y="26"/>
                  </a:cubicBezTo>
                  <a:cubicBezTo>
                    <a:pt x="77" y="26"/>
                    <a:pt x="79" y="27"/>
                    <a:pt x="79" y="27"/>
                  </a:cubicBezTo>
                  <a:cubicBezTo>
                    <a:pt x="80" y="28"/>
                    <a:pt x="80" y="28"/>
                    <a:pt x="80" y="28"/>
                  </a:cubicBezTo>
                  <a:cubicBezTo>
                    <a:pt x="81" y="29"/>
                    <a:pt x="81" y="29"/>
                    <a:pt x="81" y="29"/>
                  </a:cubicBezTo>
                  <a:cubicBezTo>
                    <a:pt x="81" y="29"/>
                    <a:pt x="82" y="30"/>
                    <a:pt x="82" y="30"/>
                  </a:cubicBezTo>
                  <a:cubicBezTo>
                    <a:pt x="81" y="30"/>
                    <a:pt x="81" y="33"/>
                    <a:pt x="81" y="33"/>
                  </a:cubicBezTo>
                  <a:cubicBezTo>
                    <a:pt x="82" y="36"/>
                    <a:pt x="82" y="36"/>
                    <a:pt x="82" y="36"/>
                  </a:cubicBezTo>
                  <a:cubicBezTo>
                    <a:pt x="81" y="37"/>
                    <a:pt x="81" y="37"/>
                    <a:pt x="81" y="37"/>
                  </a:cubicBezTo>
                  <a:cubicBezTo>
                    <a:pt x="82" y="39"/>
                    <a:pt x="82" y="39"/>
                    <a:pt x="82" y="39"/>
                  </a:cubicBezTo>
                  <a:cubicBezTo>
                    <a:pt x="82" y="39"/>
                    <a:pt x="83" y="39"/>
                    <a:pt x="82" y="40"/>
                  </a:cubicBezTo>
                  <a:cubicBezTo>
                    <a:pt x="81" y="40"/>
                    <a:pt x="80" y="41"/>
                    <a:pt x="80" y="41"/>
                  </a:cubicBezTo>
                  <a:cubicBezTo>
                    <a:pt x="80" y="41"/>
                    <a:pt x="78" y="41"/>
                    <a:pt x="78" y="41"/>
                  </a:cubicBezTo>
                  <a:cubicBezTo>
                    <a:pt x="78" y="41"/>
                    <a:pt x="76" y="41"/>
                    <a:pt x="76" y="41"/>
                  </a:cubicBezTo>
                  <a:cubicBezTo>
                    <a:pt x="75" y="43"/>
                    <a:pt x="75" y="43"/>
                    <a:pt x="75" y="43"/>
                  </a:cubicBezTo>
                  <a:cubicBezTo>
                    <a:pt x="73" y="42"/>
                    <a:pt x="73" y="42"/>
                    <a:pt x="73" y="42"/>
                  </a:cubicBezTo>
                  <a:cubicBezTo>
                    <a:pt x="73" y="44"/>
                    <a:pt x="73" y="44"/>
                    <a:pt x="73" y="44"/>
                  </a:cubicBezTo>
                  <a:cubicBezTo>
                    <a:pt x="70" y="45"/>
                    <a:pt x="70" y="45"/>
                    <a:pt x="70" y="45"/>
                  </a:cubicBezTo>
                  <a:cubicBezTo>
                    <a:pt x="68" y="46"/>
                    <a:pt x="68" y="46"/>
                    <a:pt x="68" y="46"/>
                  </a:cubicBezTo>
                  <a:cubicBezTo>
                    <a:pt x="67" y="48"/>
                    <a:pt x="67" y="48"/>
                    <a:pt x="67" y="48"/>
                  </a:cubicBezTo>
                  <a:cubicBezTo>
                    <a:pt x="68" y="49"/>
                    <a:pt x="68" y="49"/>
                    <a:pt x="68" y="49"/>
                  </a:cubicBezTo>
                  <a:cubicBezTo>
                    <a:pt x="68" y="49"/>
                    <a:pt x="69" y="50"/>
                    <a:pt x="69" y="49"/>
                  </a:cubicBezTo>
                  <a:cubicBezTo>
                    <a:pt x="69" y="49"/>
                    <a:pt x="69" y="48"/>
                    <a:pt x="69" y="48"/>
                  </a:cubicBezTo>
                  <a:cubicBezTo>
                    <a:pt x="70" y="49"/>
                    <a:pt x="71" y="50"/>
                    <a:pt x="71" y="50"/>
                  </a:cubicBezTo>
                  <a:cubicBezTo>
                    <a:pt x="72" y="52"/>
                    <a:pt x="72" y="52"/>
                    <a:pt x="72" y="52"/>
                  </a:cubicBezTo>
                  <a:cubicBezTo>
                    <a:pt x="72" y="52"/>
                    <a:pt x="70" y="52"/>
                    <a:pt x="70" y="52"/>
                  </a:cubicBezTo>
                  <a:cubicBezTo>
                    <a:pt x="70" y="52"/>
                    <a:pt x="69" y="53"/>
                    <a:pt x="69" y="53"/>
                  </a:cubicBezTo>
                  <a:cubicBezTo>
                    <a:pt x="68" y="54"/>
                    <a:pt x="68" y="54"/>
                    <a:pt x="68" y="54"/>
                  </a:cubicBezTo>
                  <a:cubicBezTo>
                    <a:pt x="68" y="55"/>
                    <a:pt x="68" y="55"/>
                    <a:pt x="68" y="56"/>
                  </a:cubicBezTo>
                  <a:cubicBezTo>
                    <a:pt x="68" y="56"/>
                    <a:pt x="68" y="57"/>
                    <a:pt x="68" y="57"/>
                  </a:cubicBezTo>
                  <a:cubicBezTo>
                    <a:pt x="69" y="57"/>
                    <a:pt x="70" y="59"/>
                    <a:pt x="70" y="59"/>
                  </a:cubicBezTo>
                  <a:cubicBezTo>
                    <a:pt x="70" y="59"/>
                    <a:pt x="71" y="60"/>
                    <a:pt x="71" y="60"/>
                  </a:cubicBezTo>
                  <a:cubicBezTo>
                    <a:pt x="71" y="60"/>
                    <a:pt x="71" y="61"/>
                    <a:pt x="71" y="61"/>
                  </a:cubicBezTo>
                  <a:cubicBezTo>
                    <a:pt x="71" y="61"/>
                    <a:pt x="70" y="62"/>
                    <a:pt x="69" y="62"/>
                  </a:cubicBezTo>
                  <a:cubicBezTo>
                    <a:pt x="69" y="62"/>
                    <a:pt x="67" y="62"/>
                    <a:pt x="67" y="62"/>
                  </a:cubicBezTo>
                  <a:cubicBezTo>
                    <a:pt x="67" y="62"/>
                    <a:pt x="66" y="64"/>
                    <a:pt x="66" y="64"/>
                  </a:cubicBezTo>
                  <a:cubicBezTo>
                    <a:pt x="66" y="64"/>
                    <a:pt x="65" y="64"/>
                    <a:pt x="64" y="64"/>
                  </a:cubicBezTo>
                  <a:cubicBezTo>
                    <a:pt x="64" y="64"/>
                    <a:pt x="66" y="65"/>
                    <a:pt x="64" y="64"/>
                  </a:cubicBezTo>
                  <a:cubicBezTo>
                    <a:pt x="61" y="63"/>
                    <a:pt x="61" y="62"/>
                    <a:pt x="61" y="62"/>
                  </a:cubicBezTo>
                  <a:cubicBezTo>
                    <a:pt x="61" y="62"/>
                    <a:pt x="60" y="61"/>
                    <a:pt x="60" y="61"/>
                  </a:cubicBezTo>
                  <a:cubicBezTo>
                    <a:pt x="59" y="61"/>
                    <a:pt x="58" y="61"/>
                    <a:pt x="58" y="61"/>
                  </a:cubicBezTo>
                  <a:cubicBezTo>
                    <a:pt x="56" y="61"/>
                    <a:pt x="56" y="61"/>
                    <a:pt x="56" y="61"/>
                  </a:cubicBezTo>
                  <a:cubicBezTo>
                    <a:pt x="55" y="60"/>
                    <a:pt x="55" y="60"/>
                    <a:pt x="55" y="60"/>
                  </a:cubicBezTo>
                  <a:cubicBezTo>
                    <a:pt x="54" y="62"/>
                    <a:pt x="54" y="62"/>
                    <a:pt x="54" y="62"/>
                  </a:cubicBezTo>
                  <a:cubicBezTo>
                    <a:pt x="54" y="62"/>
                    <a:pt x="54" y="63"/>
                    <a:pt x="53" y="63"/>
                  </a:cubicBezTo>
                  <a:cubicBezTo>
                    <a:pt x="52" y="64"/>
                    <a:pt x="53" y="64"/>
                    <a:pt x="52" y="64"/>
                  </a:cubicBezTo>
                  <a:cubicBezTo>
                    <a:pt x="50" y="64"/>
                    <a:pt x="49" y="62"/>
                    <a:pt x="49" y="62"/>
                  </a:cubicBezTo>
                  <a:cubicBezTo>
                    <a:pt x="49" y="62"/>
                    <a:pt x="47" y="61"/>
                    <a:pt x="47" y="61"/>
                  </a:cubicBezTo>
                  <a:cubicBezTo>
                    <a:pt x="46" y="60"/>
                    <a:pt x="46" y="60"/>
                    <a:pt x="46" y="60"/>
                  </a:cubicBezTo>
                  <a:cubicBezTo>
                    <a:pt x="45" y="60"/>
                    <a:pt x="45" y="61"/>
                    <a:pt x="45" y="59"/>
                  </a:cubicBezTo>
                  <a:cubicBezTo>
                    <a:pt x="45" y="58"/>
                    <a:pt x="45" y="58"/>
                    <a:pt x="45" y="58"/>
                  </a:cubicBezTo>
                  <a:cubicBezTo>
                    <a:pt x="44" y="57"/>
                    <a:pt x="44" y="58"/>
                    <a:pt x="43" y="57"/>
                  </a:cubicBezTo>
                  <a:cubicBezTo>
                    <a:pt x="43" y="56"/>
                    <a:pt x="42" y="55"/>
                    <a:pt x="42" y="55"/>
                  </a:cubicBezTo>
                  <a:cubicBezTo>
                    <a:pt x="41" y="53"/>
                    <a:pt x="41" y="53"/>
                    <a:pt x="41" y="53"/>
                  </a:cubicBezTo>
                  <a:cubicBezTo>
                    <a:pt x="41" y="53"/>
                    <a:pt x="41" y="53"/>
                    <a:pt x="41" y="54"/>
                  </a:cubicBezTo>
                  <a:cubicBezTo>
                    <a:pt x="40" y="55"/>
                    <a:pt x="39" y="55"/>
                    <a:pt x="39" y="55"/>
                  </a:cubicBezTo>
                  <a:cubicBezTo>
                    <a:pt x="39" y="56"/>
                    <a:pt x="38" y="57"/>
                    <a:pt x="38" y="57"/>
                  </a:cubicBezTo>
                  <a:cubicBezTo>
                    <a:pt x="38" y="57"/>
                    <a:pt x="37" y="58"/>
                    <a:pt x="37" y="59"/>
                  </a:cubicBezTo>
                  <a:cubicBezTo>
                    <a:pt x="38" y="59"/>
                    <a:pt x="38" y="59"/>
                    <a:pt x="38" y="60"/>
                  </a:cubicBezTo>
                  <a:cubicBezTo>
                    <a:pt x="38" y="60"/>
                    <a:pt x="37" y="61"/>
                    <a:pt x="37" y="61"/>
                  </a:cubicBezTo>
                  <a:cubicBezTo>
                    <a:pt x="36" y="62"/>
                    <a:pt x="36" y="62"/>
                    <a:pt x="35" y="62"/>
                  </a:cubicBezTo>
                  <a:cubicBezTo>
                    <a:pt x="35" y="63"/>
                    <a:pt x="33" y="64"/>
                    <a:pt x="33" y="64"/>
                  </a:cubicBezTo>
                  <a:cubicBezTo>
                    <a:pt x="31" y="64"/>
                    <a:pt x="31" y="64"/>
                    <a:pt x="31" y="64"/>
                  </a:cubicBezTo>
                  <a:cubicBezTo>
                    <a:pt x="28" y="63"/>
                    <a:pt x="28" y="63"/>
                    <a:pt x="28" y="63"/>
                  </a:cubicBezTo>
                  <a:cubicBezTo>
                    <a:pt x="26" y="65"/>
                    <a:pt x="26" y="65"/>
                    <a:pt x="26" y="65"/>
                  </a:cubicBezTo>
                  <a:cubicBezTo>
                    <a:pt x="26" y="65"/>
                    <a:pt x="25" y="65"/>
                    <a:pt x="25" y="65"/>
                  </a:cubicBezTo>
                  <a:cubicBezTo>
                    <a:pt x="24" y="65"/>
                    <a:pt x="23" y="65"/>
                    <a:pt x="23" y="65"/>
                  </a:cubicBezTo>
                  <a:cubicBezTo>
                    <a:pt x="23" y="65"/>
                    <a:pt x="22" y="64"/>
                    <a:pt x="21" y="64"/>
                  </a:cubicBezTo>
                  <a:cubicBezTo>
                    <a:pt x="21" y="64"/>
                    <a:pt x="20" y="64"/>
                    <a:pt x="20" y="64"/>
                  </a:cubicBezTo>
                  <a:cubicBezTo>
                    <a:pt x="19" y="64"/>
                    <a:pt x="18" y="64"/>
                    <a:pt x="18" y="64"/>
                  </a:cubicBezTo>
                  <a:cubicBezTo>
                    <a:pt x="18" y="65"/>
                    <a:pt x="18" y="65"/>
                    <a:pt x="18" y="65"/>
                  </a:cubicBezTo>
                  <a:cubicBezTo>
                    <a:pt x="18" y="65"/>
                    <a:pt x="19" y="65"/>
                    <a:pt x="19" y="65"/>
                  </a:cubicBezTo>
                  <a:cubicBezTo>
                    <a:pt x="19" y="66"/>
                    <a:pt x="19" y="67"/>
                    <a:pt x="19" y="67"/>
                  </a:cubicBezTo>
                  <a:cubicBezTo>
                    <a:pt x="19" y="67"/>
                    <a:pt x="18" y="67"/>
                    <a:pt x="18" y="67"/>
                  </a:cubicBezTo>
                  <a:cubicBezTo>
                    <a:pt x="18" y="68"/>
                    <a:pt x="16" y="68"/>
                    <a:pt x="16" y="68"/>
                  </a:cubicBezTo>
                  <a:cubicBezTo>
                    <a:pt x="16" y="68"/>
                    <a:pt x="16" y="69"/>
                    <a:pt x="16" y="69"/>
                  </a:cubicBezTo>
                  <a:cubicBezTo>
                    <a:pt x="16" y="69"/>
                    <a:pt x="16" y="69"/>
                    <a:pt x="15" y="69"/>
                  </a:cubicBezTo>
                  <a:cubicBezTo>
                    <a:pt x="14" y="69"/>
                    <a:pt x="14" y="69"/>
                    <a:pt x="13" y="69"/>
                  </a:cubicBezTo>
                  <a:cubicBezTo>
                    <a:pt x="13" y="68"/>
                    <a:pt x="12" y="68"/>
                    <a:pt x="11" y="68"/>
                  </a:cubicBezTo>
                  <a:cubicBezTo>
                    <a:pt x="11" y="68"/>
                    <a:pt x="8" y="67"/>
                    <a:pt x="8" y="67"/>
                  </a:cubicBezTo>
                  <a:cubicBezTo>
                    <a:pt x="8" y="67"/>
                    <a:pt x="7" y="68"/>
                    <a:pt x="7" y="68"/>
                  </a:cubicBezTo>
                  <a:cubicBezTo>
                    <a:pt x="6" y="68"/>
                    <a:pt x="5" y="68"/>
                    <a:pt x="4" y="67"/>
                  </a:cubicBezTo>
                  <a:cubicBezTo>
                    <a:pt x="4"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5"/>
                    <a:pt x="3" y="65"/>
                    <a:pt x="3" y="65"/>
                  </a:cubicBezTo>
                  <a:cubicBezTo>
                    <a:pt x="0" y="67"/>
                    <a:pt x="0" y="67"/>
                    <a:pt x="0" y="67"/>
                  </a:cubicBezTo>
                  <a:cubicBezTo>
                    <a:pt x="2" y="71"/>
                    <a:pt x="2" y="71"/>
                    <a:pt x="2" y="71"/>
                  </a:cubicBezTo>
                  <a:cubicBezTo>
                    <a:pt x="1" y="72"/>
                    <a:pt x="1" y="72"/>
                    <a:pt x="1" y="72"/>
                  </a:cubicBezTo>
                  <a:cubicBezTo>
                    <a:pt x="1" y="72"/>
                    <a:pt x="2" y="73"/>
                    <a:pt x="2" y="73"/>
                  </a:cubicBezTo>
                  <a:cubicBezTo>
                    <a:pt x="2" y="74"/>
                    <a:pt x="3" y="74"/>
                    <a:pt x="3" y="75"/>
                  </a:cubicBezTo>
                  <a:cubicBezTo>
                    <a:pt x="3" y="76"/>
                    <a:pt x="3" y="77"/>
                    <a:pt x="3" y="77"/>
                  </a:cubicBezTo>
                  <a:cubicBezTo>
                    <a:pt x="4" y="77"/>
                    <a:pt x="4" y="77"/>
                    <a:pt x="4" y="77"/>
                  </a:cubicBezTo>
                  <a:cubicBezTo>
                    <a:pt x="5" y="79"/>
                    <a:pt x="5" y="79"/>
                    <a:pt x="5" y="79"/>
                  </a:cubicBezTo>
                  <a:cubicBezTo>
                    <a:pt x="5" y="80"/>
                    <a:pt x="5" y="80"/>
                    <a:pt x="5" y="80"/>
                  </a:cubicBezTo>
                  <a:cubicBezTo>
                    <a:pt x="5" y="82"/>
                    <a:pt x="5" y="82"/>
                    <a:pt x="5" y="82"/>
                  </a:cubicBezTo>
                  <a:cubicBezTo>
                    <a:pt x="5" y="82"/>
                    <a:pt x="6" y="83"/>
                    <a:pt x="6" y="84"/>
                  </a:cubicBezTo>
                  <a:cubicBezTo>
                    <a:pt x="6" y="84"/>
                    <a:pt x="6" y="85"/>
                    <a:pt x="6" y="86"/>
                  </a:cubicBezTo>
                  <a:cubicBezTo>
                    <a:pt x="6" y="86"/>
                    <a:pt x="8" y="88"/>
                    <a:pt x="8" y="88"/>
                  </a:cubicBezTo>
                  <a:cubicBezTo>
                    <a:pt x="8" y="90"/>
                    <a:pt x="8" y="90"/>
                    <a:pt x="8" y="90"/>
                  </a:cubicBezTo>
                  <a:cubicBezTo>
                    <a:pt x="8" y="90"/>
                    <a:pt x="9" y="91"/>
                    <a:pt x="10" y="92"/>
                  </a:cubicBezTo>
                  <a:cubicBezTo>
                    <a:pt x="10" y="92"/>
                    <a:pt x="11" y="93"/>
                    <a:pt x="11" y="93"/>
                  </a:cubicBezTo>
                  <a:cubicBezTo>
                    <a:pt x="12" y="95"/>
                    <a:pt x="12" y="95"/>
                    <a:pt x="12" y="95"/>
                  </a:cubicBezTo>
                  <a:cubicBezTo>
                    <a:pt x="13" y="97"/>
                    <a:pt x="13" y="97"/>
                    <a:pt x="13" y="97"/>
                  </a:cubicBezTo>
                  <a:cubicBezTo>
                    <a:pt x="14" y="98"/>
                    <a:pt x="14" y="98"/>
                    <a:pt x="14" y="98"/>
                  </a:cubicBezTo>
                  <a:cubicBezTo>
                    <a:pt x="15" y="100"/>
                    <a:pt x="15" y="100"/>
                    <a:pt x="15" y="100"/>
                  </a:cubicBezTo>
                  <a:cubicBezTo>
                    <a:pt x="16" y="101"/>
                    <a:pt x="16" y="101"/>
                    <a:pt x="16" y="101"/>
                  </a:cubicBezTo>
                  <a:cubicBezTo>
                    <a:pt x="17" y="102"/>
                    <a:pt x="17" y="102"/>
                    <a:pt x="17" y="102"/>
                  </a:cubicBezTo>
                  <a:cubicBezTo>
                    <a:pt x="17" y="102"/>
                    <a:pt x="17" y="103"/>
                    <a:pt x="18" y="103"/>
                  </a:cubicBezTo>
                  <a:cubicBezTo>
                    <a:pt x="19" y="103"/>
                    <a:pt x="20" y="103"/>
                    <a:pt x="20" y="103"/>
                  </a:cubicBezTo>
                  <a:cubicBezTo>
                    <a:pt x="21" y="103"/>
                    <a:pt x="21" y="104"/>
                    <a:pt x="22" y="101"/>
                  </a:cubicBezTo>
                  <a:cubicBezTo>
                    <a:pt x="22" y="99"/>
                    <a:pt x="22" y="98"/>
                    <a:pt x="22" y="98"/>
                  </a:cubicBezTo>
                  <a:cubicBezTo>
                    <a:pt x="22" y="98"/>
                    <a:pt x="23" y="98"/>
                    <a:pt x="23" y="97"/>
                  </a:cubicBezTo>
                  <a:cubicBezTo>
                    <a:pt x="24" y="97"/>
                    <a:pt x="25" y="97"/>
                    <a:pt x="25" y="96"/>
                  </a:cubicBezTo>
                  <a:cubicBezTo>
                    <a:pt x="25" y="94"/>
                    <a:pt x="23" y="93"/>
                    <a:pt x="23" y="93"/>
                  </a:cubicBezTo>
                  <a:cubicBezTo>
                    <a:pt x="23" y="93"/>
                    <a:pt x="25" y="92"/>
                    <a:pt x="26" y="93"/>
                  </a:cubicBezTo>
                  <a:cubicBezTo>
                    <a:pt x="26" y="94"/>
                    <a:pt x="26" y="95"/>
                    <a:pt x="27" y="94"/>
                  </a:cubicBezTo>
                  <a:cubicBezTo>
                    <a:pt x="28" y="92"/>
                    <a:pt x="28" y="92"/>
                    <a:pt x="28" y="92"/>
                  </a:cubicBezTo>
                  <a:cubicBezTo>
                    <a:pt x="27" y="91"/>
                    <a:pt x="27" y="90"/>
                    <a:pt x="27" y="89"/>
                  </a:cubicBezTo>
                  <a:cubicBezTo>
                    <a:pt x="27" y="89"/>
                    <a:pt x="28" y="88"/>
                    <a:pt x="28" y="87"/>
                  </a:cubicBezTo>
                  <a:cubicBezTo>
                    <a:pt x="29" y="86"/>
                    <a:pt x="29" y="85"/>
                    <a:pt x="29" y="84"/>
                  </a:cubicBezTo>
                  <a:cubicBezTo>
                    <a:pt x="29" y="82"/>
                    <a:pt x="29" y="83"/>
                    <a:pt x="30" y="81"/>
                  </a:cubicBezTo>
                  <a:cubicBezTo>
                    <a:pt x="30" y="80"/>
                    <a:pt x="30" y="81"/>
                    <a:pt x="30" y="77"/>
                  </a:cubicBezTo>
                  <a:cubicBezTo>
                    <a:pt x="31" y="74"/>
                    <a:pt x="31" y="73"/>
                    <a:pt x="32" y="73"/>
                  </a:cubicBezTo>
                  <a:cubicBezTo>
                    <a:pt x="32" y="73"/>
                    <a:pt x="40" y="76"/>
                    <a:pt x="40" y="76"/>
                  </a:cubicBezTo>
                  <a:cubicBezTo>
                    <a:pt x="40" y="76"/>
                    <a:pt x="41" y="78"/>
                    <a:pt x="41" y="78"/>
                  </a:cubicBezTo>
                  <a:cubicBezTo>
                    <a:pt x="41" y="79"/>
                    <a:pt x="41" y="80"/>
                    <a:pt x="41" y="80"/>
                  </a:cubicBezTo>
                  <a:cubicBezTo>
                    <a:pt x="41" y="81"/>
                    <a:pt x="40" y="83"/>
                    <a:pt x="40" y="83"/>
                  </a:cubicBezTo>
                  <a:cubicBezTo>
                    <a:pt x="40" y="84"/>
                    <a:pt x="40" y="84"/>
                    <a:pt x="40" y="84"/>
                  </a:cubicBezTo>
                  <a:cubicBezTo>
                    <a:pt x="40" y="84"/>
                    <a:pt x="38" y="84"/>
                    <a:pt x="38" y="86"/>
                  </a:cubicBezTo>
                  <a:cubicBezTo>
                    <a:pt x="37" y="87"/>
                    <a:pt x="37" y="87"/>
                    <a:pt x="38" y="88"/>
                  </a:cubicBezTo>
                  <a:cubicBezTo>
                    <a:pt x="39" y="89"/>
                    <a:pt x="40" y="90"/>
                    <a:pt x="40" y="90"/>
                  </a:cubicBezTo>
                  <a:cubicBezTo>
                    <a:pt x="41" y="90"/>
                    <a:pt x="42" y="89"/>
                    <a:pt x="43" y="89"/>
                  </a:cubicBezTo>
                  <a:cubicBezTo>
                    <a:pt x="43" y="89"/>
                    <a:pt x="44" y="89"/>
                    <a:pt x="44" y="89"/>
                  </a:cubicBezTo>
                  <a:cubicBezTo>
                    <a:pt x="44" y="90"/>
                    <a:pt x="44" y="91"/>
                    <a:pt x="45" y="92"/>
                  </a:cubicBezTo>
                  <a:cubicBezTo>
                    <a:pt x="46" y="92"/>
                    <a:pt x="47" y="93"/>
                    <a:pt x="47" y="93"/>
                  </a:cubicBezTo>
                  <a:cubicBezTo>
                    <a:pt x="48" y="93"/>
                    <a:pt x="49" y="93"/>
                    <a:pt x="49" y="93"/>
                  </a:cubicBezTo>
                  <a:cubicBezTo>
                    <a:pt x="49" y="93"/>
                    <a:pt x="50" y="92"/>
                    <a:pt x="51" y="92"/>
                  </a:cubicBezTo>
                  <a:cubicBezTo>
                    <a:pt x="51" y="92"/>
                    <a:pt x="54" y="95"/>
                    <a:pt x="52" y="91"/>
                  </a:cubicBezTo>
                  <a:cubicBezTo>
                    <a:pt x="49" y="88"/>
                    <a:pt x="49" y="88"/>
                    <a:pt x="49" y="87"/>
                  </a:cubicBezTo>
                  <a:cubicBezTo>
                    <a:pt x="48" y="87"/>
                    <a:pt x="47" y="86"/>
                    <a:pt x="47" y="86"/>
                  </a:cubicBezTo>
                  <a:cubicBezTo>
                    <a:pt x="46" y="86"/>
                    <a:pt x="46" y="86"/>
                    <a:pt x="46" y="86"/>
                  </a:cubicBezTo>
                  <a:cubicBezTo>
                    <a:pt x="46" y="86"/>
                    <a:pt x="46" y="85"/>
                    <a:pt x="46" y="84"/>
                  </a:cubicBezTo>
                  <a:cubicBezTo>
                    <a:pt x="47" y="83"/>
                    <a:pt x="47" y="83"/>
                    <a:pt x="48" y="83"/>
                  </a:cubicBezTo>
                  <a:cubicBezTo>
                    <a:pt x="49" y="83"/>
                    <a:pt x="49" y="82"/>
                    <a:pt x="51" y="84"/>
                  </a:cubicBezTo>
                  <a:cubicBezTo>
                    <a:pt x="52" y="85"/>
                    <a:pt x="52" y="85"/>
                    <a:pt x="52" y="86"/>
                  </a:cubicBezTo>
                  <a:cubicBezTo>
                    <a:pt x="53" y="88"/>
                    <a:pt x="54" y="89"/>
                    <a:pt x="55" y="90"/>
                  </a:cubicBezTo>
                  <a:cubicBezTo>
                    <a:pt x="55" y="90"/>
                    <a:pt x="56" y="90"/>
                    <a:pt x="56" y="92"/>
                  </a:cubicBezTo>
                  <a:cubicBezTo>
                    <a:pt x="56" y="94"/>
                    <a:pt x="56" y="96"/>
                    <a:pt x="56" y="97"/>
                  </a:cubicBezTo>
                  <a:cubicBezTo>
                    <a:pt x="56" y="97"/>
                    <a:pt x="56" y="101"/>
                    <a:pt x="56" y="101"/>
                  </a:cubicBezTo>
                  <a:cubicBezTo>
                    <a:pt x="56" y="101"/>
                    <a:pt x="56" y="103"/>
                    <a:pt x="56" y="104"/>
                  </a:cubicBezTo>
                  <a:cubicBezTo>
                    <a:pt x="56" y="105"/>
                    <a:pt x="61" y="112"/>
                    <a:pt x="61" y="112"/>
                  </a:cubicBezTo>
                  <a:cubicBezTo>
                    <a:pt x="61" y="112"/>
                    <a:pt x="63" y="115"/>
                    <a:pt x="64" y="115"/>
                  </a:cubicBezTo>
                  <a:cubicBezTo>
                    <a:pt x="64" y="115"/>
                    <a:pt x="65" y="118"/>
                    <a:pt x="66" y="119"/>
                  </a:cubicBezTo>
                  <a:cubicBezTo>
                    <a:pt x="68" y="119"/>
                    <a:pt x="72" y="121"/>
                    <a:pt x="72" y="121"/>
                  </a:cubicBezTo>
                  <a:cubicBezTo>
                    <a:pt x="79" y="125"/>
                    <a:pt x="79" y="125"/>
                    <a:pt x="79" y="125"/>
                  </a:cubicBezTo>
                  <a:cubicBezTo>
                    <a:pt x="79" y="125"/>
                    <a:pt x="81" y="128"/>
                    <a:pt x="82" y="128"/>
                  </a:cubicBezTo>
                  <a:cubicBezTo>
                    <a:pt x="82" y="128"/>
                    <a:pt x="87" y="128"/>
                    <a:pt x="83" y="128"/>
                  </a:cubicBezTo>
                  <a:cubicBezTo>
                    <a:pt x="80" y="128"/>
                    <a:pt x="76" y="126"/>
                    <a:pt x="76" y="126"/>
                  </a:cubicBezTo>
                  <a:cubicBezTo>
                    <a:pt x="76" y="126"/>
                    <a:pt x="75" y="124"/>
                    <a:pt x="75" y="124"/>
                  </a:cubicBezTo>
                  <a:cubicBezTo>
                    <a:pt x="74" y="124"/>
                    <a:pt x="70" y="123"/>
                    <a:pt x="69" y="122"/>
                  </a:cubicBezTo>
                  <a:cubicBezTo>
                    <a:pt x="69" y="122"/>
                    <a:pt x="68" y="121"/>
                    <a:pt x="67" y="120"/>
                  </a:cubicBezTo>
                  <a:cubicBezTo>
                    <a:pt x="66" y="118"/>
                    <a:pt x="64" y="117"/>
                    <a:pt x="64" y="117"/>
                  </a:cubicBezTo>
                  <a:cubicBezTo>
                    <a:pt x="64" y="117"/>
                    <a:pt x="63" y="116"/>
                    <a:pt x="62" y="114"/>
                  </a:cubicBezTo>
                  <a:cubicBezTo>
                    <a:pt x="61" y="113"/>
                    <a:pt x="61" y="113"/>
                    <a:pt x="61" y="112"/>
                  </a:cubicBezTo>
                  <a:cubicBezTo>
                    <a:pt x="60" y="112"/>
                    <a:pt x="61" y="112"/>
                    <a:pt x="59" y="111"/>
                  </a:cubicBezTo>
                  <a:cubicBezTo>
                    <a:pt x="57" y="110"/>
                    <a:pt x="56" y="109"/>
                    <a:pt x="56" y="109"/>
                  </a:cubicBezTo>
                  <a:cubicBezTo>
                    <a:pt x="55" y="109"/>
                    <a:pt x="53" y="108"/>
                    <a:pt x="53" y="108"/>
                  </a:cubicBezTo>
                  <a:cubicBezTo>
                    <a:pt x="53" y="108"/>
                    <a:pt x="51" y="106"/>
                    <a:pt x="51" y="106"/>
                  </a:cubicBezTo>
                  <a:cubicBezTo>
                    <a:pt x="51" y="106"/>
                    <a:pt x="50" y="108"/>
                    <a:pt x="52" y="109"/>
                  </a:cubicBezTo>
                  <a:cubicBezTo>
                    <a:pt x="53" y="109"/>
                    <a:pt x="55" y="111"/>
                    <a:pt x="55" y="111"/>
                  </a:cubicBezTo>
                  <a:cubicBezTo>
                    <a:pt x="55" y="111"/>
                    <a:pt x="57" y="112"/>
                    <a:pt x="57" y="112"/>
                  </a:cubicBezTo>
                  <a:cubicBezTo>
                    <a:pt x="57" y="112"/>
                    <a:pt x="57" y="114"/>
                    <a:pt x="57" y="114"/>
                  </a:cubicBezTo>
                  <a:cubicBezTo>
                    <a:pt x="57" y="114"/>
                    <a:pt x="54" y="113"/>
                    <a:pt x="57" y="114"/>
                  </a:cubicBezTo>
                  <a:cubicBezTo>
                    <a:pt x="59" y="115"/>
                    <a:pt x="61" y="115"/>
                    <a:pt x="61" y="115"/>
                  </a:cubicBezTo>
                  <a:cubicBezTo>
                    <a:pt x="61" y="115"/>
                    <a:pt x="59" y="116"/>
                    <a:pt x="58" y="116"/>
                  </a:cubicBezTo>
                  <a:cubicBezTo>
                    <a:pt x="58" y="117"/>
                    <a:pt x="60" y="120"/>
                    <a:pt x="60" y="119"/>
                  </a:cubicBezTo>
                  <a:cubicBezTo>
                    <a:pt x="61" y="119"/>
                    <a:pt x="62" y="120"/>
                    <a:pt x="63" y="120"/>
                  </a:cubicBezTo>
                  <a:cubicBezTo>
                    <a:pt x="63" y="120"/>
                    <a:pt x="65" y="120"/>
                    <a:pt x="65" y="121"/>
                  </a:cubicBezTo>
                  <a:cubicBezTo>
                    <a:pt x="66" y="121"/>
                    <a:pt x="66" y="121"/>
                    <a:pt x="66" y="122"/>
                  </a:cubicBezTo>
                  <a:cubicBezTo>
                    <a:pt x="65" y="122"/>
                    <a:pt x="66" y="124"/>
                    <a:pt x="66" y="124"/>
                  </a:cubicBezTo>
                  <a:cubicBezTo>
                    <a:pt x="68" y="125"/>
                    <a:pt x="68" y="125"/>
                    <a:pt x="68" y="125"/>
                  </a:cubicBezTo>
                  <a:cubicBezTo>
                    <a:pt x="68" y="125"/>
                    <a:pt x="65" y="125"/>
                    <a:pt x="65" y="124"/>
                  </a:cubicBezTo>
                  <a:cubicBezTo>
                    <a:pt x="64" y="124"/>
                    <a:pt x="64" y="123"/>
                    <a:pt x="63" y="124"/>
                  </a:cubicBezTo>
                  <a:cubicBezTo>
                    <a:pt x="62" y="125"/>
                    <a:pt x="62" y="125"/>
                    <a:pt x="62" y="126"/>
                  </a:cubicBezTo>
                  <a:cubicBezTo>
                    <a:pt x="63" y="127"/>
                    <a:pt x="64" y="128"/>
                    <a:pt x="65" y="127"/>
                  </a:cubicBezTo>
                  <a:cubicBezTo>
                    <a:pt x="65" y="127"/>
                    <a:pt x="65" y="127"/>
                    <a:pt x="66" y="126"/>
                  </a:cubicBezTo>
                  <a:cubicBezTo>
                    <a:pt x="66" y="126"/>
                    <a:pt x="66" y="126"/>
                    <a:pt x="67" y="126"/>
                  </a:cubicBezTo>
                  <a:cubicBezTo>
                    <a:pt x="67" y="126"/>
                    <a:pt x="68" y="126"/>
                    <a:pt x="68" y="126"/>
                  </a:cubicBezTo>
                  <a:cubicBezTo>
                    <a:pt x="69" y="125"/>
                    <a:pt x="69" y="125"/>
                    <a:pt x="69" y="125"/>
                  </a:cubicBezTo>
                  <a:cubicBezTo>
                    <a:pt x="69" y="125"/>
                    <a:pt x="69" y="125"/>
                    <a:pt x="69" y="126"/>
                  </a:cubicBezTo>
                  <a:cubicBezTo>
                    <a:pt x="69" y="126"/>
                    <a:pt x="70" y="126"/>
                    <a:pt x="69" y="127"/>
                  </a:cubicBezTo>
                  <a:cubicBezTo>
                    <a:pt x="69" y="128"/>
                    <a:pt x="68" y="128"/>
                    <a:pt x="68" y="128"/>
                  </a:cubicBezTo>
                  <a:cubicBezTo>
                    <a:pt x="68" y="129"/>
                    <a:pt x="67" y="128"/>
                    <a:pt x="68" y="130"/>
                  </a:cubicBezTo>
                  <a:cubicBezTo>
                    <a:pt x="68" y="131"/>
                    <a:pt x="68" y="132"/>
                    <a:pt x="68" y="132"/>
                  </a:cubicBezTo>
                  <a:cubicBezTo>
                    <a:pt x="68" y="132"/>
                    <a:pt x="69" y="132"/>
                    <a:pt x="69" y="132"/>
                  </a:cubicBezTo>
                  <a:cubicBezTo>
                    <a:pt x="70" y="133"/>
                    <a:pt x="70" y="134"/>
                    <a:pt x="70" y="135"/>
                  </a:cubicBezTo>
                  <a:cubicBezTo>
                    <a:pt x="71" y="135"/>
                    <a:pt x="73" y="138"/>
                    <a:pt x="73" y="138"/>
                  </a:cubicBezTo>
                  <a:cubicBezTo>
                    <a:pt x="73" y="138"/>
                    <a:pt x="76" y="140"/>
                    <a:pt x="76" y="140"/>
                  </a:cubicBezTo>
                  <a:cubicBezTo>
                    <a:pt x="76" y="140"/>
                    <a:pt x="77" y="141"/>
                    <a:pt x="77" y="141"/>
                  </a:cubicBezTo>
                  <a:cubicBezTo>
                    <a:pt x="77" y="141"/>
                    <a:pt x="77" y="142"/>
                    <a:pt x="76" y="141"/>
                  </a:cubicBezTo>
                  <a:cubicBezTo>
                    <a:pt x="75" y="140"/>
                    <a:pt x="73" y="139"/>
                    <a:pt x="73" y="139"/>
                  </a:cubicBezTo>
                  <a:cubicBezTo>
                    <a:pt x="73" y="141"/>
                    <a:pt x="73" y="141"/>
                    <a:pt x="73" y="141"/>
                  </a:cubicBezTo>
                  <a:cubicBezTo>
                    <a:pt x="73" y="141"/>
                    <a:pt x="74" y="142"/>
                    <a:pt x="75" y="142"/>
                  </a:cubicBezTo>
                  <a:cubicBezTo>
                    <a:pt x="75" y="143"/>
                    <a:pt x="75" y="143"/>
                    <a:pt x="76" y="144"/>
                  </a:cubicBezTo>
                  <a:cubicBezTo>
                    <a:pt x="77" y="144"/>
                    <a:pt x="78" y="144"/>
                    <a:pt x="79" y="144"/>
                  </a:cubicBezTo>
                  <a:cubicBezTo>
                    <a:pt x="79" y="145"/>
                    <a:pt x="79" y="143"/>
                    <a:pt x="79" y="143"/>
                  </a:cubicBezTo>
                  <a:cubicBezTo>
                    <a:pt x="79" y="143"/>
                    <a:pt x="80" y="143"/>
                    <a:pt x="80" y="143"/>
                  </a:cubicBezTo>
                  <a:cubicBezTo>
                    <a:pt x="80" y="144"/>
                    <a:pt x="81" y="145"/>
                    <a:pt x="80" y="146"/>
                  </a:cubicBezTo>
                  <a:cubicBezTo>
                    <a:pt x="80" y="146"/>
                    <a:pt x="80" y="147"/>
                    <a:pt x="79" y="146"/>
                  </a:cubicBezTo>
                  <a:cubicBezTo>
                    <a:pt x="78" y="146"/>
                    <a:pt x="77" y="145"/>
                    <a:pt x="76" y="145"/>
                  </a:cubicBezTo>
                  <a:cubicBezTo>
                    <a:pt x="76" y="145"/>
                    <a:pt x="75" y="144"/>
                    <a:pt x="74" y="145"/>
                  </a:cubicBezTo>
                  <a:cubicBezTo>
                    <a:pt x="74" y="145"/>
                    <a:pt x="72" y="144"/>
                    <a:pt x="72" y="145"/>
                  </a:cubicBezTo>
                  <a:cubicBezTo>
                    <a:pt x="72" y="146"/>
                    <a:pt x="72" y="147"/>
                    <a:pt x="72" y="147"/>
                  </a:cubicBezTo>
                  <a:cubicBezTo>
                    <a:pt x="72" y="147"/>
                    <a:pt x="71" y="143"/>
                    <a:pt x="70" y="143"/>
                  </a:cubicBezTo>
                  <a:cubicBezTo>
                    <a:pt x="69" y="143"/>
                    <a:pt x="67" y="142"/>
                    <a:pt x="67" y="142"/>
                  </a:cubicBezTo>
                  <a:cubicBezTo>
                    <a:pt x="66" y="140"/>
                    <a:pt x="66" y="140"/>
                    <a:pt x="66" y="140"/>
                  </a:cubicBezTo>
                  <a:cubicBezTo>
                    <a:pt x="66" y="140"/>
                    <a:pt x="67" y="140"/>
                    <a:pt x="67" y="140"/>
                  </a:cubicBezTo>
                  <a:cubicBezTo>
                    <a:pt x="68" y="141"/>
                    <a:pt x="67" y="141"/>
                    <a:pt x="68" y="141"/>
                  </a:cubicBezTo>
                  <a:cubicBezTo>
                    <a:pt x="69" y="141"/>
                    <a:pt x="67" y="139"/>
                    <a:pt x="69" y="139"/>
                  </a:cubicBezTo>
                  <a:cubicBezTo>
                    <a:pt x="71" y="139"/>
                    <a:pt x="71" y="139"/>
                    <a:pt x="71" y="139"/>
                  </a:cubicBezTo>
                  <a:cubicBezTo>
                    <a:pt x="71" y="138"/>
                    <a:pt x="73" y="138"/>
                    <a:pt x="71" y="137"/>
                  </a:cubicBezTo>
                  <a:cubicBezTo>
                    <a:pt x="69" y="136"/>
                    <a:pt x="69" y="136"/>
                    <a:pt x="69" y="136"/>
                  </a:cubicBezTo>
                  <a:cubicBezTo>
                    <a:pt x="68" y="136"/>
                    <a:pt x="68" y="136"/>
                    <a:pt x="68" y="135"/>
                  </a:cubicBezTo>
                  <a:cubicBezTo>
                    <a:pt x="67" y="134"/>
                    <a:pt x="67" y="133"/>
                    <a:pt x="66" y="133"/>
                  </a:cubicBezTo>
                  <a:cubicBezTo>
                    <a:pt x="66" y="133"/>
                    <a:pt x="63" y="133"/>
                    <a:pt x="63" y="133"/>
                  </a:cubicBezTo>
                  <a:cubicBezTo>
                    <a:pt x="63" y="133"/>
                    <a:pt x="62" y="132"/>
                    <a:pt x="61" y="132"/>
                  </a:cubicBezTo>
                  <a:cubicBezTo>
                    <a:pt x="60" y="132"/>
                    <a:pt x="58" y="130"/>
                    <a:pt x="58" y="130"/>
                  </a:cubicBezTo>
                  <a:cubicBezTo>
                    <a:pt x="57" y="129"/>
                    <a:pt x="54" y="128"/>
                    <a:pt x="54" y="128"/>
                  </a:cubicBezTo>
                  <a:cubicBezTo>
                    <a:pt x="54" y="128"/>
                    <a:pt x="53" y="127"/>
                    <a:pt x="52" y="127"/>
                  </a:cubicBezTo>
                  <a:cubicBezTo>
                    <a:pt x="51" y="127"/>
                    <a:pt x="51" y="127"/>
                    <a:pt x="50" y="127"/>
                  </a:cubicBezTo>
                  <a:cubicBezTo>
                    <a:pt x="49" y="126"/>
                    <a:pt x="48" y="125"/>
                    <a:pt x="48" y="125"/>
                  </a:cubicBezTo>
                  <a:cubicBezTo>
                    <a:pt x="47" y="124"/>
                    <a:pt x="46" y="124"/>
                    <a:pt x="46" y="124"/>
                  </a:cubicBezTo>
                  <a:cubicBezTo>
                    <a:pt x="47" y="125"/>
                    <a:pt x="46" y="125"/>
                    <a:pt x="48" y="126"/>
                  </a:cubicBezTo>
                  <a:cubicBezTo>
                    <a:pt x="49" y="127"/>
                    <a:pt x="50" y="127"/>
                    <a:pt x="50" y="127"/>
                  </a:cubicBezTo>
                  <a:cubicBezTo>
                    <a:pt x="50" y="127"/>
                    <a:pt x="51" y="128"/>
                    <a:pt x="51" y="128"/>
                  </a:cubicBezTo>
                  <a:cubicBezTo>
                    <a:pt x="51" y="129"/>
                    <a:pt x="52" y="128"/>
                    <a:pt x="53" y="128"/>
                  </a:cubicBezTo>
                  <a:cubicBezTo>
                    <a:pt x="53" y="129"/>
                    <a:pt x="54" y="129"/>
                    <a:pt x="54" y="130"/>
                  </a:cubicBezTo>
                  <a:cubicBezTo>
                    <a:pt x="54" y="130"/>
                    <a:pt x="57" y="130"/>
                    <a:pt x="57" y="131"/>
                  </a:cubicBezTo>
                  <a:cubicBezTo>
                    <a:pt x="57" y="132"/>
                    <a:pt x="58" y="133"/>
                    <a:pt x="57" y="133"/>
                  </a:cubicBezTo>
                  <a:cubicBezTo>
                    <a:pt x="57" y="133"/>
                    <a:pt x="56" y="134"/>
                    <a:pt x="56" y="134"/>
                  </a:cubicBezTo>
                  <a:cubicBezTo>
                    <a:pt x="57" y="134"/>
                    <a:pt x="58" y="135"/>
                    <a:pt x="59" y="135"/>
                  </a:cubicBezTo>
                  <a:cubicBezTo>
                    <a:pt x="60" y="135"/>
                    <a:pt x="59" y="135"/>
                    <a:pt x="61" y="136"/>
                  </a:cubicBezTo>
                  <a:cubicBezTo>
                    <a:pt x="63" y="136"/>
                    <a:pt x="63" y="138"/>
                    <a:pt x="63" y="138"/>
                  </a:cubicBezTo>
                  <a:cubicBezTo>
                    <a:pt x="63" y="139"/>
                    <a:pt x="65" y="140"/>
                    <a:pt x="65" y="140"/>
                  </a:cubicBezTo>
                  <a:cubicBezTo>
                    <a:pt x="65" y="140"/>
                    <a:pt x="64" y="140"/>
                    <a:pt x="65" y="141"/>
                  </a:cubicBezTo>
                  <a:cubicBezTo>
                    <a:pt x="65" y="141"/>
                    <a:pt x="64" y="141"/>
                    <a:pt x="65" y="142"/>
                  </a:cubicBezTo>
                  <a:cubicBezTo>
                    <a:pt x="66" y="142"/>
                    <a:pt x="67" y="142"/>
                    <a:pt x="67" y="142"/>
                  </a:cubicBezTo>
                  <a:cubicBezTo>
                    <a:pt x="67" y="143"/>
                    <a:pt x="67" y="143"/>
                    <a:pt x="67" y="144"/>
                  </a:cubicBezTo>
                  <a:cubicBezTo>
                    <a:pt x="67" y="144"/>
                    <a:pt x="65" y="146"/>
                    <a:pt x="68" y="146"/>
                  </a:cubicBezTo>
                  <a:cubicBezTo>
                    <a:pt x="70" y="146"/>
                    <a:pt x="70" y="146"/>
                    <a:pt x="70" y="146"/>
                  </a:cubicBezTo>
                  <a:cubicBezTo>
                    <a:pt x="71" y="147"/>
                    <a:pt x="71" y="147"/>
                    <a:pt x="71" y="147"/>
                  </a:cubicBezTo>
                  <a:cubicBezTo>
                    <a:pt x="71" y="147"/>
                    <a:pt x="70" y="148"/>
                    <a:pt x="71" y="149"/>
                  </a:cubicBezTo>
                  <a:cubicBezTo>
                    <a:pt x="71" y="150"/>
                    <a:pt x="75" y="150"/>
                    <a:pt x="75" y="150"/>
                  </a:cubicBezTo>
                  <a:cubicBezTo>
                    <a:pt x="75" y="149"/>
                    <a:pt x="75" y="149"/>
                    <a:pt x="75" y="149"/>
                  </a:cubicBezTo>
                  <a:cubicBezTo>
                    <a:pt x="75" y="149"/>
                    <a:pt x="77" y="150"/>
                    <a:pt x="76" y="150"/>
                  </a:cubicBezTo>
                  <a:cubicBezTo>
                    <a:pt x="76" y="151"/>
                    <a:pt x="75" y="151"/>
                    <a:pt x="75" y="151"/>
                  </a:cubicBezTo>
                  <a:cubicBezTo>
                    <a:pt x="75" y="151"/>
                    <a:pt x="75" y="153"/>
                    <a:pt x="76" y="153"/>
                  </a:cubicBezTo>
                  <a:cubicBezTo>
                    <a:pt x="77" y="153"/>
                    <a:pt x="78" y="154"/>
                    <a:pt x="78" y="154"/>
                  </a:cubicBezTo>
                  <a:cubicBezTo>
                    <a:pt x="78" y="154"/>
                    <a:pt x="79" y="154"/>
                    <a:pt x="79" y="155"/>
                  </a:cubicBezTo>
                  <a:cubicBezTo>
                    <a:pt x="80" y="155"/>
                    <a:pt x="80" y="156"/>
                    <a:pt x="80" y="156"/>
                  </a:cubicBezTo>
                  <a:cubicBezTo>
                    <a:pt x="81" y="156"/>
                    <a:pt x="82" y="156"/>
                    <a:pt x="82" y="157"/>
                  </a:cubicBezTo>
                  <a:cubicBezTo>
                    <a:pt x="83" y="157"/>
                    <a:pt x="84" y="158"/>
                    <a:pt x="84" y="157"/>
                  </a:cubicBezTo>
                  <a:cubicBezTo>
                    <a:pt x="84" y="156"/>
                    <a:pt x="85" y="156"/>
                    <a:pt x="84" y="155"/>
                  </a:cubicBezTo>
                  <a:cubicBezTo>
                    <a:pt x="83" y="154"/>
                    <a:pt x="82" y="154"/>
                    <a:pt x="81" y="154"/>
                  </a:cubicBezTo>
                  <a:cubicBezTo>
                    <a:pt x="81" y="154"/>
                    <a:pt x="80" y="154"/>
                    <a:pt x="80" y="153"/>
                  </a:cubicBezTo>
                  <a:cubicBezTo>
                    <a:pt x="79" y="153"/>
                    <a:pt x="79" y="153"/>
                    <a:pt x="79" y="152"/>
                  </a:cubicBezTo>
                  <a:cubicBezTo>
                    <a:pt x="79" y="151"/>
                    <a:pt x="78" y="150"/>
                    <a:pt x="78" y="150"/>
                  </a:cubicBezTo>
                  <a:cubicBezTo>
                    <a:pt x="78" y="150"/>
                    <a:pt x="78" y="148"/>
                    <a:pt x="78" y="148"/>
                  </a:cubicBezTo>
                  <a:cubicBezTo>
                    <a:pt x="77" y="148"/>
                    <a:pt x="77" y="148"/>
                    <a:pt x="76" y="148"/>
                  </a:cubicBezTo>
                  <a:cubicBezTo>
                    <a:pt x="76" y="148"/>
                    <a:pt x="75" y="147"/>
                    <a:pt x="75" y="147"/>
                  </a:cubicBezTo>
                  <a:cubicBezTo>
                    <a:pt x="74" y="147"/>
                    <a:pt x="73" y="147"/>
                    <a:pt x="73" y="147"/>
                  </a:cubicBezTo>
                  <a:cubicBezTo>
                    <a:pt x="73" y="146"/>
                    <a:pt x="74" y="146"/>
                    <a:pt x="74" y="146"/>
                  </a:cubicBezTo>
                  <a:cubicBezTo>
                    <a:pt x="74" y="146"/>
                    <a:pt x="75" y="146"/>
                    <a:pt x="76" y="146"/>
                  </a:cubicBezTo>
                  <a:cubicBezTo>
                    <a:pt x="77" y="147"/>
                    <a:pt x="77" y="146"/>
                    <a:pt x="78" y="147"/>
                  </a:cubicBezTo>
                  <a:cubicBezTo>
                    <a:pt x="79" y="147"/>
                    <a:pt x="78" y="148"/>
                    <a:pt x="79" y="148"/>
                  </a:cubicBezTo>
                  <a:cubicBezTo>
                    <a:pt x="81" y="148"/>
                    <a:pt x="81" y="147"/>
                    <a:pt x="81" y="147"/>
                  </a:cubicBezTo>
                  <a:cubicBezTo>
                    <a:pt x="83" y="146"/>
                    <a:pt x="83" y="146"/>
                    <a:pt x="83" y="146"/>
                  </a:cubicBezTo>
                  <a:cubicBezTo>
                    <a:pt x="83" y="146"/>
                    <a:pt x="83" y="146"/>
                    <a:pt x="84" y="147"/>
                  </a:cubicBezTo>
                  <a:cubicBezTo>
                    <a:pt x="85" y="147"/>
                    <a:pt x="83" y="148"/>
                    <a:pt x="85" y="148"/>
                  </a:cubicBezTo>
                  <a:cubicBezTo>
                    <a:pt x="87" y="148"/>
                    <a:pt x="88" y="148"/>
                    <a:pt x="88" y="148"/>
                  </a:cubicBezTo>
                  <a:cubicBezTo>
                    <a:pt x="88" y="149"/>
                    <a:pt x="88" y="150"/>
                    <a:pt x="88" y="150"/>
                  </a:cubicBezTo>
                  <a:cubicBezTo>
                    <a:pt x="88" y="150"/>
                    <a:pt x="88" y="151"/>
                    <a:pt x="88" y="151"/>
                  </a:cubicBezTo>
                  <a:cubicBezTo>
                    <a:pt x="89" y="151"/>
                    <a:pt x="91" y="151"/>
                    <a:pt x="91" y="151"/>
                  </a:cubicBezTo>
                  <a:cubicBezTo>
                    <a:pt x="91" y="151"/>
                    <a:pt x="92" y="151"/>
                    <a:pt x="92" y="152"/>
                  </a:cubicBezTo>
                  <a:cubicBezTo>
                    <a:pt x="93" y="153"/>
                    <a:pt x="90" y="154"/>
                    <a:pt x="90" y="154"/>
                  </a:cubicBezTo>
                  <a:cubicBezTo>
                    <a:pt x="90" y="154"/>
                    <a:pt x="89" y="153"/>
                    <a:pt x="89" y="154"/>
                  </a:cubicBezTo>
                  <a:cubicBezTo>
                    <a:pt x="89" y="155"/>
                    <a:pt x="88" y="155"/>
                    <a:pt x="89" y="156"/>
                  </a:cubicBezTo>
                  <a:cubicBezTo>
                    <a:pt x="90" y="156"/>
                    <a:pt x="89" y="156"/>
                    <a:pt x="89" y="156"/>
                  </a:cubicBezTo>
                  <a:cubicBezTo>
                    <a:pt x="88" y="156"/>
                    <a:pt x="87" y="155"/>
                    <a:pt x="88" y="157"/>
                  </a:cubicBezTo>
                  <a:cubicBezTo>
                    <a:pt x="88" y="158"/>
                    <a:pt x="89" y="159"/>
                    <a:pt x="89" y="159"/>
                  </a:cubicBezTo>
                  <a:cubicBezTo>
                    <a:pt x="90" y="159"/>
                    <a:pt x="92" y="159"/>
                    <a:pt x="92" y="159"/>
                  </a:cubicBezTo>
                  <a:cubicBezTo>
                    <a:pt x="93" y="159"/>
                    <a:pt x="94" y="159"/>
                    <a:pt x="93" y="159"/>
                  </a:cubicBezTo>
                  <a:cubicBezTo>
                    <a:pt x="92" y="158"/>
                    <a:pt x="91" y="158"/>
                    <a:pt x="91" y="158"/>
                  </a:cubicBezTo>
                  <a:cubicBezTo>
                    <a:pt x="91" y="158"/>
                    <a:pt x="91" y="158"/>
                    <a:pt x="91" y="157"/>
                  </a:cubicBezTo>
                  <a:cubicBezTo>
                    <a:pt x="91" y="157"/>
                    <a:pt x="92" y="157"/>
                    <a:pt x="92" y="157"/>
                  </a:cubicBezTo>
                  <a:cubicBezTo>
                    <a:pt x="92" y="156"/>
                    <a:pt x="93" y="155"/>
                    <a:pt x="93" y="155"/>
                  </a:cubicBezTo>
                  <a:cubicBezTo>
                    <a:pt x="93" y="155"/>
                    <a:pt x="94" y="153"/>
                    <a:pt x="95" y="154"/>
                  </a:cubicBezTo>
                  <a:cubicBezTo>
                    <a:pt x="95" y="155"/>
                    <a:pt x="95" y="155"/>
                    <a:pt x="96" y="155"/>
                  </a:cubicBezTo>
                  <a:cubicBezTo>
                    <a:pt x="96" y="155"/>
                    <a:pt x="99" y="152"/>
                    <a:pt x="99" y="152"/>
                  </a:cubicBezTo>
                  <a:cubicBezTo>
                    <a:pt x="99" y="152"/>
                    <a:pt x="100" y="152"/>
                    <a:pt x="99" y="153"/>
                  </a:cubicBezTo>
                  <a:cubicBezTo>
                    <a:pt x="99" y="154"/>
                    <a:pt x="98" y="155"/>
                    <a:pt x="99" y="156"/>
                  </a:cubicBezTo>
                  <a:cubicBezTo>
                    <a:pt x="99" y="157"/>
                    <a:pt x="99" y="157"/>
                    <a:pt x="99" y="157"/>
                  </a:cubicBezTo>
                  <a:cubicBezTo>
                    <a:pt x="100" y="158"/>
                    <a:pt x="99" y="158"/>
                    <a:pt x="100" y="159"/>
                  </a:cubicBezTo>
                  <a:cubicBezTo>
                    <a:pt x="100" y="160"/>
                    <a:pt x="100" y="159"/>
                    <a:pt x="100" y="160"/>
                  </a:cubicBezTo>
                  <a:cubicBezTo>
                    <a:pt x="101" y="161"/>
                    <a:pt x="102" y="163"/>
                    <a:pt x="102" y="163"/>
                  </a:cubicBezTo>
                  <a:cubicBezTo>
                    <a:pt x="102" y="163"/>
                    <a:pt x="101" y="164"/>
                    <a:pt x="102" y="164"/>
                  </a:cubicBezTo>
                  <a:cubicBezTo>
                    <a:pt x="103" y="165"/>
                    <a:pt x="105" y="165"/>
                    <a:pt x="105" y="165"/>
                  </a:cubicBezTo>
                  <a:cubicBezTo>
                    <a:pt x="105" y="165"/>
                    <a:pt x="105" y="165"/>
                    <a:pt x="105" y="165"/>
                  </a:cubicBezTo>
                  <a:cubicBezTo>
                    <a:pt x="105" y="165"/>
                    <a:pt x="106" y="166"/>
                    <a:pt x="107" y="165"/>
                  </a:cubicBezTo>
                  <a:cubicBezTo>
                    <a:pt x="107" y="164"/>
                    <a:pt x="108" y="164"/>
                    <a:pt x="108" y="164"/>
                  </a:cubicBezTo>
                  <a:cubicBezTo>
                    <a:pt x="109" y="164"/>
                    <a:pt x="108" y="164"/>
                    <a:pt x="110" y="164"/>
                  </a:cubicBezTo>
                  <a:cubicBezTo>
                    <a:pt x="112" y="164"/>
                    <a:pt x="112" y="165"/>
                    <a:pt x="113" y="164"/>
                  </a:cubicBezTo>
                  <a:cubicBezTo>
                    <a:pt x="114" y="163"/>
                    <a:pt x="113" y="163"/>
                    <a:pt x="115" y="163"/>
                  </a:cubicBezTo>
                  <a:cubicBezTo>
                    <a:pt x="117" y="163"/>
                    <a:pt x="119" y="162"/>
                    <a:pt x="119" y="162"/>
                  </a:cubicBezTo>
                  <a:cubicBezTo>
                    <a:pt x="119" y="162"/>
                    <a:pt x="122" y="162"/>
                    <a:pt x="122" y="162"/>
                  </a:cubicBezTo>
                  <a:cubicBezTo>
                    <a:pt x="124" y="163"/>
                    <a:pt x="124" y="163"/>
                    <a:pt x="124" y="163"/>
                  </a:cubicBezTo>
                  <a:cubicBezTo>
                    <a:pt x="124" y="163"/>
                    <a:pt x="125" y="164"/>
                    <a:pt x="126" y="164"/>
                  </a:cubicBezTo>
                  <a:cubicBezTo>
                    <a:pt x="126" y="164"/>
                    <a:pt x="127" y="164"/>
                    <a:pt x="128" y="164"/>
                  </a:cubicBezTo>
                  <a:cubicBezTo>
                    <a:pt x="128" y="164"/>
                    <a:pt x="132" y="165"/>
                    <a:pt x="132" y="165"/>
                  </a:cubicBezTo>
                  <a:cubicBezTo>
                    <a:pt x="136" y="166"/>
                    <a:pt x="136" y="166"/>
                    <a:pt x="136" y="166"/>
                  </a:cubicBezTo>
                  <a:cubicBezTo>
                    <a:pt x="138" y="167"/>
                    <a:pt x="138" y="167"/>
                    <a:pt x="138" y="167"/>
                  </a:cubicBezTo>
                  <a:cubicBezTo>
                    <a:pt x="142" y="170"/>
                    <a:pt x="142" y="170"/>
                    <a:pt x="142" y="170"/>
                  </a:cubicBezTo>
                  <a:cubicBezTo>
                    <a:pt x="146" y="174"/>
                    <a:pt x="146" y="174"/>
                    <a:pt x="146" y="174"/>
                  </a:cubicBezTo>
                  <a:cubicBezTo>
                    <a:pt x="151" y="176"/>
                    <a:pt x="151" y="176"/>
                    <a:pt x="151" y="176"/>
                  </a:cubicBezTo>
                  <a:cubicBezTo>
                    <a:pt x="154" y="178"/>
                    <a:pt x="154" y="178"/>
                    <a:pt x="154" y="178"/>
                  </a:cubicBezTo>
                  <a:cubicBezTo>
                    <a:pt x="156" y="180"/>
                    <a:pt x="156" y="180"/>
                    <a:pt x="156" y="180"/>
                  </a:cubicBezTo>
                  <a:cubicBezTo>
                    <a:pt x="156" y="180"/>
                    <a:pt x="159" y="182"/>
                    <a:pt x="159" y="182"/>
                  </a:cubicBezTo>
                  <a:cubicBezTo>
                    <a:pt x="160" y="182"/>
                    <a:pt x="163" y="184"/>
                    <a:pt x="163" y="184"/>
                  </a:cubicBezTo>
                  <a:cubicBezTo>
                    <a:pt x="166" y="186"/>
                    <a:pt x="166" y="186"/>
                    <a:pt x="166" y="186"/>
                  </a:cubicBezTo>
                  <a:cubicBezTo>
                    <a:pt x="166" y="186"/>
                    <a:pt x="167" y="188"/>
                    <a:pt x="167" y="188"/>
                  </a:cubicBezTo>
                  <a:cubicBezTo>
                    <a:pt x="167" y="189"/>
                    <a:pt x="166" y="188"/>
                    <a:pt x="165" y="188"/>
                  </a:cubicBezTo>
                  <a:cubicBezTo>
                    <a:pt x="164" y="189"/>
                    <a:pt x="160" y="187"/>
                    <a:pt x="160" y="187"/>
                  </a:cubicBezTo>
                  <a:cubicBezTo>
                    <a:pt x="158" y="185"/>
                    <a:pt x="158" y="185"/>
                    <a:pt x="158" y="185"/>
                  </a:cubicBezTo>
                  <a:cubicBezTo>
                    <a:pt x="155" y="185"/>
                    <a:pt x="155" y="185"/>
                    <a:pt x="155" y="185"/>
                  </a:cubicBezTo>
                  <a:cubicBezTo>
                    <a:pt x="153" y="184"/>
                    <a:pt x="153" y="184"/>
                    <a:pt x="153" y="184"/>
                  </a:cubicBezTo>
                  <a:cubicBezTo>
                    <a:pt x="149" y="185"/>
                    <a:pt x="149" y="185"/>
                    <a:pt x="149" y="185"/>
                  </a:cubicBezTo>
                  <a:cubicBezTo>
                    <a:pt x="146" y="184"/>
                    <a:pt x="146" y="184"/>
                    <a:pt x="146" y="184"/>
                  </a:cubicBezTo>
                  <a:cubicBezTo>
                    <a:pt x="146" y="184"/>
                    <a:pt x="145" y="184"/>
                    <a:pt x="146" y="185"/>
                  </a:cubicBezTo>
                  <a:cubicBezTo>
                    <a:pt x="146" y="185"/>
                    <a:pt x="146" y="186"/>
                    <a:pt x="146" y="186"/>
                  </a:cubicBezTo>
                  <a:cubicBezTo>
                    <a:pt x="143" y="188"/>
                    <a:pt x="143" y="188"/>
                    <a:pt x="143" y="188"/>
                  </a:cubicBezTo>
                  <a:cubicBezTo>
                    <a:pt x="139" y="189"/>
                    <a:pt x="139" y="189"/>
                    <a:pt x="139" y="189"/>
                  </a:cubicBezTo>
                  <a:cubicBezTo>
                    <a:pt x="135" y="189"/>
                    <a:pt x="135" y="189"/>
                    <a:pt x="135" y="189"/>
                  </a:cubicBezTo>
                  <a:cubicBezTo>
                    <a:pt x="132" y="189"/>
                    <a:pt x="132" y="189"/>
                    <a:pt x="132" y="189"/>
                  </a:cubicBezTo>
                  <a:cubicBezTo>
                    <a:pt x="132" y="191"/>
                    <a:pt x="132" y="191"/>
                    <a:pt x="132" y="191"/>
                  </a:cubicBezTo>
                  <a:cubicBezTo>
                    <a:pt x="132" y="191"/>
                    <a:pt x="128" y="191"/>
                    <a:pt x="132" y="192"/>
                  </a:cubicBezTo>
                  <a:cubicBezTo>
                    <a:pt x="136" y="192"/>
                    <a:pt x="138" y="192"/>
                    <a:pt x="138" y="191"/>
                  </a:cubicBezTo>
                  <a:cubicBezTo>
                    <a:pt x="139" y="191"/>
                    <a:pt x="139" y="190"/>
                    <a:pt x="140" y="190"/>
                  </a:cubicBezTo>
                  <a:cubicBezTo>
                    <a:pt x="141" y="190"/>
                    <a:pt x="143" y="190"/>
                    <a:pt x="144" y="190"/>
                  </a:cubicBezTo>
                  <a:cubicBezTo>
                    <a:pt x="144" y="190"/>
                    <a:pt x="145" y="190"/>
                    <a:pt x="147" y="189"/>
                  </a:cubicBezTo>
                  <a:cubicBezTo>
                    <a:pt x="148" y="189"/>
                    <a:pt x="148" y="188"/>
                    <a:pt x="150" y="189"/>
                  </a:cubicBezTo>
                  <a:cubicBezTo>
                    <a:pt x="152" y="190"/>
                    <a:pt x="151" y="187"/>
                    <a:pt x="151" y="187"/>
                  </a:cubicBezTo>
                  <a:cubicBezTo>
                    <a:pt x="151" y="187"/>
                    <a:pt x="151" y="186"/>
                    <a:pt x="152" y="186"/>
                  </a:cubicBezTo>
                  <a:cubicBezTo>
                    <a:pt x="154" y="187"/>
                    <a:pt x="154" y="187"/>
                    <a:pt x="154" y="187"/>
                  </a:cubicBezTo>
                  <a:cubicBezTo>
                    <a:pt x="155" y="187"/>
                    <a:pt x="157" y="188"/>
                    <a:pt x="157" y="188"/>
                  </a:cubicBezTo>
                  <a:cubicBezTo>
                    <a:pt x="158" y="188"/>
                    <a:pt x="162" y="189"/>
                    <a:pt x="162" y="189"/>
                  </a:cubicBezTo>
                  <a:cubicBezTo>
                    <a:pt x="162" y="189"/>
                    <a:pt x="163" y="192"/>
                    <a:pt x="163" y="192"/>
                  </a:cubicBezTo>
                  <a:cubicBezTo>
                    <a:pt x="164" y="192"/>
                    <a:pt x="167" y="192"/>
                    <a:pt x="168" y="192"/>
                  </a:cubicBezTo>
                  <a:cubicBezTo>
                    <a:pt x="169" y="192"/>
                    <a:pt x="171" y="192"/>
                    <a:pt x="172" y="193"/>
                  </a:cubicBezTo>
                  <a:cubicBezTo>
                    <a:pt x="173" y="194"/>
                    <a:pt x="174" y="194"/>
                    <a:pt x="174" y="194"/>
                  </a:cubicBezTo>
                  <a:cubicBezTo>
                    <a:pt x="174" y="194"/>
                    <a:pt x="175" y="195"/>
                    <a:pt x="176" y="196"/>
                  </a:cubicBezTo>
                  <a:cubicBezTo>
                    <a:pt x="176" y="196"/>
                    <a:pt x="179" y="198"/>
                    <a:pt x="179" y="198"/>
                  </a:cubicBezTo>
                  <a:cubicBezTo>
                    <a:pt x="179" y="198"/>
                    <a:pt x="184" y="200"/>
                    <a:pt x="184" y="200"/>
                  </a:cubicBezTo>
                  <a:cubicBezTo>
                    <a:pt x="185" y="199"/>
                    <a:pt x="185" y="199"/>
                    <a:pt x="185" y="199"/>
                  </a:cubicBezTo>
                  <a:cubicBezTo>
                    <a:pt x="185" y="198"/>
                    <a:pt x="185" y="197"/>
                    <a:pt x="185" y="197"/>
                  </a:cubicBezTo>
                  <a:cubicBezTo>
                    <a:pt x="184" y="196"/>
                    <a:pt x="180" y="195"/>
                    <a:pt x="180" y="195"/>
                  </a:cubicBezTo>
                  <a:cubicBezTo>
                    <a:pt x="180" y="195"/>
                    <a:pt x="178" y="194"/>
                    <a:pt x="178" y="194"/>
                  </a:cubicBezTo>
                  <a:cubicBezTo>
                    <a:pt x="177" y="189"/>
                    <a:pt x="178" y="193"/>
                    <a:pt x="175" y="192"/>
                  </a:cubicBezTo>
                  <a:cubicBezTo>
                    <a:pt x="175" y="192"/>
                    <a:pt x="175" y="192"/>
                    <a:pt x="175" y="192"/>
                  </a:cubicBezTo>
                  <a:cubicBezTo>
                    <a:pt x="175" y="192"/>
                    <a:pt x="175" y="192"/>
                    <a:pt x="175" y="192"/>
                  </a:cubicBezTo>
                  <a:cubicBezTo>
                    <a:pt x="173" y="193"/>
                    <a:pt x="173" y="192"/>
                    <a:pt x="173" y="192"/>
                  </a:cubicBezTo>
                  <a:cubicBezTo>
                    <a:pt x="173" y="191"/>
                    <a:pt x="173" y="191"/>
                    <a:pt x="173" y="191"/>
                  </a:cubicBezTo>
                  <a:cubicBezTo>
                    <a:pt x="172" y="190"/>
                    <a:pt x="172" y="190"/>
                    <a:pt x="172" y="190"/>
                  </a:cubicBezTo>
                  <a:cubicBezTo>
                    <a:pt x="172" y="190"/>
                    <a:pt x="171" y="188"/>
                    <a:pt x="172" y="187"/>
                  </a:cubicBezTo>
                  <a:cubicBezTo>
                    <a:pt x="173" y="187"/>
                    <a:pt x="171" y="192"/>
                    <a:pt x="175" y="186"/>
                  </a:cubicBezTo>
                  <a:cubicBezTo>
                    <a:pt x="175" y="186"/>
                    <a:pt x="175" y="185"/>
                    <a:pt x="175" y="185"/>
                  </a:cubicBezTo>
                  <a:cubicBezTo>
                    <a:pt x="174" y="185"/>
                    <a:pt x="174" y="185"/>
                    <a:pt x="174" y="185"/>
                  </a:cubicBezTo>
                  <a:cubicBezTo>
                    <a:pt x="171" y="185"/>
                    <a:pt x="171" y="185"/>
                    <a:pt x="171" y="185"/>
                  </a:cubicBezTo>
                  <a:cubicBezTo>
                    <a:pt x="171" y="185"/>
                    <a:pt x="171" y="186"/>
                    <a:pt x="170" y="187"/>
                  </a:cubicBezTo>
                  <a:cubicBezTo>
                    <a:pt x="169" y="188"/>
                    <a:pt x="169" y="187"/>
                    <a:pt x="169" y="187"/>
                  </a:cubicBezTo>
                  <a:cubicBezTo>
                    <a:pt x="169" y="186"/>
                    <a:pt x="169" y="186"/>
                    <a:pt x="169" y="186"/>
                  </a:cubicBezTo>
                  <a:cubicBezTo>
                    <a:pt x="170" y="185"/>
                    <a:pt x="170" y="185"/>
                    <a:pt x="170" y="185"/>
                  </a:cubicBezTo>
                  <a:cubicBezTo>
                    <a:pt x="170" y="185"/>
                    <a:pt x="170" y="182"/>
                    <a:pt x="170" y="181"/>
                  </a:cubicBezTo>
                  <a:cubicBezTo>
                    <a:pt x="170" y="181"/>
                    <a:pt x="170" y="181"/>
                    <a:pt x="170" y="181"/>
                  </a:cubicBezTo>
                  <a:cubicBezTo>
                    <a:pt x="167" y="179"/>
                    <a:pt x="167" y="179"/>
                    <a:pt x="167" y="179"/>
                  </a:cubicBezTo>
                  <a:cubicBezTo>
                    <a:pt x="165" y="177"/>
                    <a:pt x="165" y="177"/>
                    <a:pt x="165" y="177"/>
                  </a:cubicBezTo>
                  <a:cubicBezTo>
                    <a:pt x="162" y="175"/>
                    <a:pt x="162" y="175"/>
                    <a:pt x="162" y="175"/>
                  </a:cubicBezTo>
                  <a:cubicBezTo>
                    <a:pt x="158" y="171"/>
                    <a:pt x="158" y="171"/>
                    <a:pt x="158" y="171"/>
                  </a:cubicBezTo>
                  <a:cubicBezTo>
                    <a:pt x="156" y="170"/>
                    <a:pt x="156" y="170"/>
                    <a:pt x="156" y="170"/>
                  </a:cubicBezTo>
                  <a:cubicBezTo>
                    <a:pt x="154" y="168"/>
                    <a:pt x="154" y="168"/>
                    <a:pt x="154" y="168"/>
                  </a:cubicBezTo>
                  <a:cubicBezTo>
                    <a:pt x="154" y="166"/>
                    <a:pt x="154" y="166"/>
                    <a:pt x="154" y="166"/>
                  </a:cubicBezTo>
                  <a:cubicBezTo>
                    <a:pt x="153" y="162"/>
                    <a:pt x="153" y="162"/>
                    <a:pt x="153" y="162"/>
                  </a:cubicBezTo>
                  <a:cubicBezTo>
                    <a:pt x="153" y="162"/>
                    <a:pt x="153" y="162"/>
                    <a:pt x="153" y="162"/>
                  </a:cubicBezTo>
                  <a:cubicBezTo>
                    <a:pt x="153" y="162"/>
                    <a:pt x="149" y="161"/>
                    <a:pt x="147" y="160"/>
                  </a:cubicBezTo>
                  <a:cubicBezTo>
                    <a:pt x="145" y="159"/>
                    <a:pt x="145" y="159"/>
                    <a:pt x="145" y="159"/>
                  </a:cubicBezTo>
                  <a:cubicBezTo>
                    <a:pt x="143" y="156"/>
                    <a:pt x="143" y="156"/>
                    <a:pt x="143" y="156"/>
                  </a:cubicBezTo>
                  <a:cubicBezTo>
                    <a:pt x="142" y="155"/>
                    <a:pt x="142" y="155"/>
                    <a:pt x="142" y="155"/>
                  </a:cubicBezTo>
                  <a:cubicBezTo>
                    <a:pt x="139" y="152"/>
                    <a:pt x="139" y="152"/>
                    <a:pt x="139" y="152"/>
                  </a:cubicBezTo>
                  <a:cubicBezTo>
                    <a:pt x="138" y="152"/>
                    <a:pt x="138" y="152"/>
                    <a:pt x="138" y="152"/>
                  </a:cubicBezTo>
                  <a:cubicBezTo>
                    <a:pt x="133" y="150"/>
                    <a:pt x="133" y="150"/>
                    <a:pt x="133" y="150"/>
                  </a:cubicBezTo>
                  <a:cubicBezTo>
                    <a:pt x="132" y="148"/>
                    <a:pt x="132" y="148"/>
                    <a:pt x="132" y="148"/>
                  </a:cubicBezTo>
                  <a:cubicBezTo>
                    <a:pt x="130" y="147"/>
                    <a:pt x="130" y="147"/>
                    <a:pt x="130" y="147"/>
                  </a:cubicBezTo>
                  <a:cubicBezTo>
                    <a:pt x="129" y="145"/>
                    <a:pt x="129" y="145"/>
                    <a:pt x="129" y="145"/>
                  </a:cubicBezTo>
                  <a:cubicBezTo>
                    <a:pt x="126" y="144"/>
                    <a:pt x="126" y="144"/>
                    <a:pt x="126" y="144"/>
                  </a:cubicBezTo>
                  <a:cubicBezTo>
                    <a:pt x="125" y="142"/>
                    <a:pt x="125" y="142"/>
                    <a:pt x="125" y="142"/>
                  </a:cubicBezTo>
                  <a:cubicBezTo>
                    <a:pt x="124" y="141"/>
                    <a:pt x="124" y="141"/>
                    <a:pt x="124" y="141"/>
                  </a:cubicBezTo>
                  <a:cubicBezTo>
                    <a:pt x="121" y="137"/>
                    <a:pt x="121" y="137"/>
                    <a:pt x="121" y="137"/>
                  </a:cubicBezTo>
                  <a:cubicBezTo>
                    <a:pt x="118" y="135"/>
                    <a:pt x="118" y="135"/>
                    <a:pt x="118" y="135"/>
                  </a:cubicBezTo>
                  <a:cubicBezTo>
                    <a:pt x="117" y="134"/>
                    <a:pt x="117" y="134"/>
                    <a:pt x="117" y="134"/>
                  </a:cubicBezTo>
                  <a:cubicBezTo>
                    <a:pt x="116" y="133"/>
                    <a:pt x="116" y="133"/>
                    <a:pt x="116" y="133"/>
                  </a:cubicBezTo>
                  <a:cubicBezTo>
                    <a:pt x="114" y="130"/>
                    <a:pt x="114" y="130"/>
                    <a:pt x="114" y="130"/>
                  </a:cubicBezTo>
                  <a:cubicBezTo>
                    <a:pt x="111" y="127"/>
                    <a:pt x="111" y="127"/>
                    <a:pt x="111" y="127"/>
                  </a:cubicBezTo>
                  <a:cubicBezTo>
                    <a:pt x="109" y="125"/>
                    <a:pt x="109" y="125"/>
                    <a:pt x="109" y="125"/>
                  </a:cubicBezTo>
                  <a:cubicBezTo>
                    <a:pt x="107" y="122"/>
                    <a:pt x="107" y="122"/>
                    <a:pt x="107" y="122"/>
                  </a:cubicBezTo>
                  <a:cubicBezTo>
                    <a:pt x="109" y="120"/>
                    <a:pt x="109" y="120"/>
                    <a:pt x="109" y="120"/>
                  </a:cubicBezTo>
                  <a:cubicBezTo>
                    <a:pt x="108" y="119"/>
                    <a:pt x="107" y="119"/>
                    <a:pt x="107" y="118"/>
                  </a:cubicBezTo>
                  <a:cubicBezTo>
                    <a:pt x="106" y="118"/>
                    <a:pt x="104" y="117"/>
                    <a:pt x="105" y="116"/>
                  </a:cubicBezTo>
                  <a:cubicBezTo>
                    <a:pt x="105" y="115"/>
                    <a:pt x="104" y="114"/>
                    <a:pt x="104" y="112"/>
                  </a:cubicBezTo>
                  <a:cubicBezTo>
                    <a:pt x="104" y="111"/>
                    <a:pt x="104" y="110"/>
                    <a:pt x="103" y="110"/>
                  </a:cubicBezTo>
                  <a:cubicBezTo>
                    <a:pt x="102" y="109"/>
                    <a:pt x="102" y="109"/>
                    <a:pt x="102" y="109"/>
                  </a:cubicBezTo>
                  <a:cubicBezTo>
                    <a:pt x="101" y="109"/>
                    <a:pt x="100" y="109"/>
                    <a:pt x="100" y="109"/>
                  </a:cubicBezTo>
                  <a:cubicBezTo>
                    <a:pt x="99" y="109"/>
                    <a:pt x="99" y="109"/>
                    <a:pt x="99" y="109"/>
                  </a:cubicBezTo>
                  <a:cubicBezTo>
                    <a:pt x="99" y="109"/>
                    <a:pt x="100" y="107"/>
                    <a:pt x="100" y="105"/>
                  </a:cubicBezTo>
                  <a:cubicBezTo>
                    <a:pt x="96" y="104"/>
                    <a:pt x="96" y="104"/>
                    <a:pt x="96" y="104"/>
                  </a:cubicBezTo>
                  <a:cubicBezTo>
                    <a:pt x="96" y="104"/>
                    <a:pt x="96" y="101"/>
                    <a:pt x="94" y="100"/>
                  </a:cubicBezTo>
                  <a:cubicBezTo>
                    <a:pt x="92" y="100"/>
                    <a:pt x="92" y="100"/>
                    <a:pt x="92" y="100"/>
                  </a:cubicBezTo>
                  <a:cubicBezTo>
                    <a:pt x="91" y="101"/>
                    <a:pt x="91" y="102"/>
                    <a:pt x="91" y="102"/>
                  </a:cubicBezTo>
                  <a:cubicBezTo>
                    <a:pt x="87" y="98"/>
                    <a:pt x="87" y="98"/>
                    <a:pt x="87" y="98"/>
                  </a:cubicBezTo>
                  <a:cubicBezTo>
                    <a:pt x="87" y="98"/>
                    <a:pt x="87" y="97"/>
                    <a:pt x="88" y="95"/>
                  </a:cubicBezTo>
                  <a:cubicBezTo>
                    <a:pt x="90" y="93"/>
                    <a:pt x="88" y="92"/>
                    <a:pt x="88" y="92"/>
                  </a:cubicBezTo>
                  <a:cubicBezTo>
                    <a:pt x="87" y="89"/>
                    <a:pt x="87" y="89"/>
                    <a:pt x="87" y="89"/>
                  </a:cubicBezTo>
                  <a:cubicBezTo>
                    <a:pt x="88" y="87"/>
                    <a:pt x="88" y="87"/>
                    <a:pt x="88" y="87"/>
                  </a:cubicBezTo>
                  <a:cubicBezTo>
                    <a:pt x="87" y="86"/>
                    <a:pt x="87" y="86"/>
                    <a:pt x="87" y="86"/>
                  </a:cubicBezTo>
                  <a:cubicBezTo>
                    <a:pt x="86" y="85"/>
                    <a:pt x="86" y="85"/>
                    <a:pt x="86" y="85"/>
                  </a:cubicBezTo>
                  <a:cubicBezTo>
                    <a:pt x="86" y="85"/>
                    <a:pt x="86" y="85"/>
                    <a:pt x="86" y="85"/>
                  </a:cubicBezTo>
                  <a:cubicBezTo>
                    <a:pt x="86" y="85"/>
                    <a:pt x="86" y="85"/>
                    <a:pt x="86" y="85"/>
                  </a:cubicBezTo>
                  <a:cubicBezTo>
                    <a:pt x="88" y="81"/>
                    <a:pt x="88" y="81"/>
                    <a:pt x="88" y="81"/>
                  </a:cubicBezTo>
                  <a:cubicBezTo>
                    <a:pt x="88" y="81"/>
                    <a:pt x="87" y="77"/>
                    <a:pt x="88" y="76"/>
                  </a:cubicBezTo>
                  <a:cubicBezTo>
                    <a:pt x="88" y="76"/>
                    <a:pt x="88" y="76"/>
                    <a:pt x="88" y="76"/>
                  </a:cubicBezTo>
                  <a:cubicBezTo>
                    <a:pt x="88" y="75"/>
                    <a:pt x="88" y="75"/>
                    <a:pt x="89" y="75"/>
                  </a:cubicBezTo>
                  <a:cubicBezTo>
                    <a:pt x="89" y="74"/>
                    <a:pt x="94" y="73"/>
                    <a:pt x="94" y="73"/>
                  </a:cubicBezTo>
                  <a:cubicBezTo>
                    <a:pt x="96" y="72"/>
                    <a:pt x="96" y="72"/>
                    <a:pt x="96" y="72"/>
                  </a:cubicBezTo>
                  <a:cubicBezTo>
                    <a:pt x="100" y="77"/>
                    <a:pt x="100" y="77"/>
                    <a:pt x="100" y="77"/>
                  </a:cubicBezTo>
                  <a:cubicBezTo>
                    <a:pt x="104" y="81"/>
                    <a:pt x="104" y="81"/>
                    <a:pt x="104" y="81"/>
                  </a:cubicBezTo>
                  <a:cubicBezTo>
                    <a:pt x="107" y="83"/>
                    <a:pt x="107" y="83"/>
                    <a:pt x="107" y="83"/>
                  </a:cubicBezTo>
                  <a:cubicBezTo>
                    <a:pt x="107" y="83"/>
                    <a:pt x="108" y="82"/>
                    <a:pt x="109" y="82"/>
                  </a:cubicBezTo>
                  <a:cubicBezTo>
                    <a:pt x="109" y="81"/>
                    <a:pt x="109" y="79"/>
                    <a:pt x="109" y="79"/>
                  </a:cubicBezTo>
                  <a:cubicBezTo>
                    <a:pt x="111" y="77"/>
                    <a:pt x="111" y="77"/>
                    <a:pt x="111" y="77"/>
                  </a:cubicBezTo>
                  <a:cubicBezTo>
                    <a:pt x="112" y="75"/>
                    <a:pt x="112" y="75"/>
                    <a:pt x="112" y="75"/>
                  </a:cubicBezTo>
                  <a:cubicBezTo>
                    <a:pt x="112" y="73"/>
                    <a:pt x="112" y="73"/>
                    <a:pt x="112" y="73"/>
                  </a:cubicBezTo>
                  <a:cubicBezTo>
                    <a:pt x="114" y="72"/>
                    <a:pt x="114" y="72"/>
                    <a:pt x="114" y="72"/>
                  </a:cubicBezTo>
                  <a:cubicBezTo>
                    <a:pt x="117" y="71"/>
                    <a:pt x="117" y="71"/>
                    <a:pt x="117" y="71"/>
                  </a:cubicBezTo>
                  <a:cubicBezTo>
                    <a:pt x="121" y="70"/>
                    <a:pt x="121" y="70"/>
                    <a:pt x="121" y="70"/>
                  </a:cubicBezTo>
                  <a:cubicBezTo>
                    <a:pt x="121" y="70"/>
                    <a:pt x="124" y="71"/>
                    <a:pt x="125" y="71"/>
                  </a:cubicBezTo>
                  <a:cubicBezTo>
                    <a:pt x="125" y="71"/>
                    <a:pt x="126" y="71"/>
                    <a:pt x="126" y="71"/>
                  </a:cubicBezTo>
                  <a:cubicBezTo>
                    <a:pt x="128" y="68"/>
                    <a:pt x="128" y="68"/>
                    <a:pt x="128" y="68"/>
                  </a:cubicBezTo>
                  <a:cubicBezTo>
                    <a:pt x="128" y="68"/>
                    <a:pt x="128" y="68"/>
                    <a:pt x="128" y="68"/>
                  </a:cubicBezTo>
                  <a:cubicBezTo>
                    <a:pt x="129" y="66"/>
                    <a:pt x="129" y="66"/>
                    <a:pt x="129" y="66"/>
                  </a:cubicBezTo>
                  <a:cubicBezTo>
                    <a:pt x="134" y="68"/>
                    <a:pt x="134" y="68"/>
                    <a:pt x="134" y="68"/>
                  </a:cubicBezTo>
                  <a:cubicBezTo>
                    <a:pt x="136" y="70"/>
                    <a:pt x="136" y="70"/>
                    <a:pt x="136" y="70"/>
                  </a:cubicBezTo>
                  <a:cubicBezTo>
                    <a:pt x="141" y="71"/>
                    <a:pt x="141" y="71"/>
                    <a:pt x="141" y="71"/>
                  </a:cubicBezTo>
                  <a:cubicBezTo>
                    <a:pt x="141" y="71"/>
                    <a:pt x="141" y="71"/>
                    <a:pt x="141" y="71"/>
                  </a:cubicBezTo>
                  <a:cubicBezTo>
                    <a:pt x="143" y="71"/>
                    <a:pt x="143" y="71"/>
                    <a:pt x="143" y="71"/>
                  </a:cubicBezTo>
                  <a:cubicBezTo>
                    <a:pt x="143" y="70"/>
                    <a:pt x="143" y="70"/>
                    <a:pt x="143" y="70"/>
                  </a:cubicBezTo>
                  <a:cubicBezTo>
                    <a:pt x="147" y="70"/>
                    <a:pt x="147" y="70"/>
                    <a:pt x="147" y="70"/>
                  </a:cubicBezTo>
                  <a:cubicBezTo>
                    <a:pt x="152" y="71"/>
                    <a:pt x="152" y="71"/>
                    <a:pt x="152" y="71"/>
                  </a:cubicBezTo>
                  <a:cubicBezTo>
                    <a:pt x="155" y="71"/>
                    <a:pt x="155" y="71"/>
                    <a:pt x="155" y="71"/>
                  </a:cubicBezTo>
                  <a:cubicBezTo>
                    <a:pt x="160" y="71"/>
                    <a:pt x="160" y="71"/>
                    <a:pt x="160" y="71"/>
                  </a:cubicBezTo>
                  <a:cubicBezTo>
                    <a:pt x="163" y="72"/>
                    <a:pt x="163" y="72"/>
                    <a:pt x="163" y="72"/>
                  </a:cubicBezTo>
                  <a:cubicBezTo>
                    <a:pt x="165" y="73"/>
                    <a:pt x="165" y="73"/>
                    <a:pt x="165" y="73"/>
                  </a:cubicBezTo>
                  <a:cubicBezTo>
                    <a:pt x="165" y="73"/>
                    <a:pt x="165" y="73"/>
                    <a:pt x="166" y="72"/>
                  </a:cubicBezTo>
                  <a:cubicBezTo>
                    <a:pt x="166" y="72"/>
                    <a:pt x="169" y="72"/>
                    <a:pt x="169" y="72"/>
                  </a:cubicBezTo>
                  <a:cubicBezTo>
                    <a:pt x="170" y="69"/>
                    <a:pt x="170" y="69"/>
                    <a:pt x="170" y="69"/>
                  </a:cubicBezTo>
                  <a:cubicBezTo>
                    <a:pt x="171" y="71"/>
                    <a:pt x="171" y="71"/>
                    <a:pt x="171" y="71"/>
                  </a:cubicBezTo>
                  <a:cubicBezTo>
                    <a:pt x="172" y="71"/>
                    <a:pt x="174" y="71"/>
                    <a:pt x="174" y="71"/>
                  </a:cubicBezTo>
                  <a:cubicBezTo>
                    <a:pt x="175" y="68"/>
                    <a:pt x="175" y="68"/>
                    <a:pt x="175" y="68"/>
                  </a:cubicBezTo>
                  <a:cubicBezTo>
                    <a:pt x="176" y="69"/>
                    <a:pt x="176" y="69"/>
                    <a:pt x="176" y="69"/>
                  </a:cubicBezTo>
                  <a:cubicBezTo>
                    <a:pt x="177" y="69"/>
                    <a:pt x="177" y="69"/>
                    <a:pt x="178" y="69"/>
                  </a:cubicBezTo>
                  <a:cubicBezTo>
                    <a:pt x="179" y="69"/>
                    <a:pt x="180" y="68"/>
                    <a:pt x="180" y="68"/>
                  </a:cubicBezTo>
                  <a:cubicBezTo>
                    <a:pt x="180" y="68"/>
                    <a:pt x="181" y="69"/>
                    <a:pt x="181" y="69"/>
                  </a:cubicBezTo>
                  <a:cubicBezTo>
                    <a:pt x="181" y="69"/>
                    <a:pt x="182" y="68"/>
                    <a:pt x="183" y="68"/>
                  </a:cubicBezTo>
                  <a:cubicBezTo>
                    <a:pt x="185" y="68"/>
                    <a:pt x="186" y="67"/>
                    <a:pt x="186" y="67"/>
                  </a:cubicBezTo>
                  <a:cubicBezTo>
                    <a:pt x="186" y="67"/>
                    <a:pt x="187" y="69"/>
                    <a:pt x="189" y="70"/>
                  </a:cubicBezTo>
                  <a:cubicBezTo>
                    <a:pt x="189" y="70"/>
                    <a:pt x="189" y="70"/>
                    <a:pt x="189" y="70"/>
                  </a:cubicBezTo>
                  <a:cubicBezTo>
                    <a:pt x="191" y="70"/>
                    <a:pt x="191" y="70"/>
                    <a:pt x="191" y="70"/>
                  </a:cubicBezTo>
                  <a:cubicBezTo>
                    <a:pt x="191" y="70"/>
                    <a:pt x="191" y="70"/>
                    <a:pt x="191" y="70"/>
                  </a:cubicBezTo>
                  <a:cubicBezTo>
                    <a:pt x="191" y="70"/>
                    <a:pt x="192" y="69"/>
                    <a:pt x="193" y="69"/>
                  </a:cubicBezTo>
                  <a:cubicBezTo>
                    <a:pt x="195" y="69"/>
                    <a:pt x="196" y="69"/>
                    <a:pt x="197" y="69"/>
                  </a:cubicBezTo>
                  <a:cubicBezTo>
                    <a:pt x="199" y="69"/>
                    <a:pt x="200" y="71"/>
                    <a:pt x="200" y="71"/>
                  </a:cubicBezTo>
                  <a:cubicBezTo>
                    <a:pt x="203" y="74"/>
                    <a:pt x="203" y="74"/>
                    <a:pt x="203" y="74"/>
                  </a:cubicBezTo>
                  <a:cubicBezTo>
                    <a:pt x="203" y="74"/>
                    <a:pt x="204" y="76"/>
                    <a:pt x="204" y="77"/>
                  </a:cubicBezTo>
                  <a:cubicBezTo>
                    <a:pt x="205" y="78"/>
                    <a:pt x="205" y="79"/>
                    <a:pt x="205" y="79"/>
                  </a:cubicBezTo>
                  <a:cubicBezTo>
                    <a:pt x="205" y="79"/>
                    <a:pt x="213" y="82"/>
                    <a:pt x="214" y="82"/>
                  </a:cubicBezTo>
                  <a:cubicBezTo>
                    <a:pt x="214" y="82"/>
                    <a:pt x="215" y="82"/>
                    <a:pt x="215" y="82"/>
                  </a:cubicBezTo>
                  <a:close/>
                  <a:moveTo>
                    <a:pt x="175" y="191"/>
                  </a:moveTo>
                  <a:cubicBezTo>
                    <a:pt x="175" y="191"/>
                    <a:pt x="175" y="191"/>
                    <a:pt x="175" y="191"/>
                  </a:cubicBezTo>
                  <a:cubicBezTo>
                    <a:pt x="176" y="191"/>
                    <a:pt x="176" y="190"/>
                    <a:pt x="176" y="190"/>
                  </a:cubicBezTo>
                  <a:cubicBezTo>
                    <a:pt x="179" y="190"/>
                    <a:pt x="179" y="190"/>
                    <a:pt x="179" y="190"/>
                  </a:cubicBezTo>
                  <a:cubicBezTo>
                    <a:pt x="179" y="190"/>
                    <a:pt x="179" y="190"/>
                    <a:pt x="179" y="190"/>
                  </a:cubicBezTo>
                  <a:cubicBezTo>
                    <a:pt x="182" y="191"/>
                    <a:pt x="182" y="191"/>
                    <a:pt x="182" y="191"/>
                  </a:cubicBezTo>
                  <a:cubicBezTo>
                    <a:pt x="184" y="193"/>
                    <a:pt x="184" y="193"/>
                    <a:pt x="184" y="193"/>
                  </a:cubicBezTo>
                  <a:cubicBezTo>
                    <a:pt x="185" y="195"/>
                    <a:pt x="185" y="195"/>
                    <a:pt x="185" y="195"/>
                  </a:cubicBezTo>
                  <a:cubicBezTo>
                    <a:pt x="187" y="197"/>
                    <a:pt x="187" y="197"/>
                    <a:pt x="187" y="197"/>
                  </a:cubicBezTo>
                  <a:cubicBezTo>
                    <a:pt x="192" y="200"/>
                    <a:pt x="192" y="200"/>
                    <a:pt x="192" y="200"/>
                  </a:cubicBezTo>
                  <a:cubicBezTo>
                    <a:pt x="198" y="203"/>
                    <a:pt x="198" y="203"/>
                    <a:pt x="198" y="203"/>
                  </a:cubicBezTo>
                  <a:cubicBezTo>
                    <a:pt x="198" y="203"/>
                    <a:pt x="202" y="205"/>
                    <a:pt x="203" y="205"/>
                  </a:cubicBezTo>
                  <a:cubicBezTo>
                    <a:pt x="203" y="205"/>
                    <a:pt x="203" y="206"/>
                    <a:pt x="204" y="206"/>
                  </a:cubicBezTo>
                  <a:cubicBezTo>
                    <a:pt x="204" y="207"/>
                    <a:pt x="206" y="210"/>
                    <a:pt x="206" y="210"/>
                  </a:cubicBezTo>
                  <a:cubicBezTo>
                    <a:pt x="207" y="211"/>
                    <a:pt x="204" y="209"/>
                    <a:pt x="204" y="209"/>
                  </a:cubicBezTo>
                  <a:cubicBezTo>
                    <a:pt x="204" y="209"/>
                    <a:pt x="203" y="207"/>
                    <a:pt x="202" y="206"/>
                  </a:cubicBezTo>
                  <a:cubicBezTo>
                    <a:pt x="200" y="206"/>
                    <a:pt x="198" y="206"/>
                    <a:pt x="197" y="205"/>
                  </a:cubicBezTo>
                  <a:cubicBezTo>
                    <a:pt x="196" y="204"/>
                    <a:pt x="196" y="203"/>
                    <a:pt x="196" y="203"/>
                  </a:cubicBezTo>
                  <a:cubicBezTo>
                    <a:pt x="195" y="203"/>
                    <a:pt x="195" y="201"/>
                    <a:pt x="192" y="201"/>
                  </a:cubicBezTo>
                  <a:cubicBezTo>
                    <a:pt x="189" y="200"/>
                    <a:pt x="189" y="201"/>
                    <a:pt x="188" y="199"/>
                  </a:cubicBezTo>
                  <a:cubicBezTo>
                    <a:pt x="187" y="196"/>
                    <a:pt x="187" y="198"/>
                    <a:pt x="186" y="196"/>
                  </a:cubicBezTo>
                  <a:cubicBezTo>
                    <a:pt x="184" y="195"/>
                    <a:pt x="185" y="196"/>
                    <a:pt x="181" y="195"/>
                  </a:cubicBezTo>
                  <a:cubicBezTo>
                    <a:pt x="178" y="193"/>
                    <a:pt x="180" y="194"/>
                    <a:pt x="180" y="193"/>
                  </a:cubicBezTo>
                  <a:cubicBezTo>
                    <a:pt x="179" y="191"/>
                    <a:pt x="180" y="192"/>
                    <a:pt x="178" y="192"/>
                  </a:cubicBezTo>
                  <a:cubicBezTo>
                    <a:pt x="177" y="191"/>
                    <a:pt x="178" y="191"/>
                    <a:pt x="177" y="191"/>
                  </a:cubicBezTo>
                  <a:cubicBezTo>
                    <a:pt x="177" y="191"/>
                    <a:pt x="176" y="192"/>
                    <a:pt x="175" y="192"/>
                  </a:cubicBezTo>
                  <a:cubicBezTo>
                    <a:pt x="175" y="191"/>
                    <a:pt x="175" y="191"/>
                    <a:pt x="175" y="191"/>
                  </a:cubicBezTo>
                  <a:close/>
                  <a:moveTo>
                    <a:pt x="169" y="198"/>
                  </a:moveTo>
                  <a:cubicBezTo>
                    <a:pt x="169" y="198"/>
                    <a:pt x="169" y="198"/>
                    <a:pt x="169" y="198"/>
                  </a:cubicBezTo>
                  <a:cubicBezTo>
                    <a:pt x="169" y="198"/>
                    <a:pt x="167" y="198"/>
                    <a:pt x="166" y="198"/>
                  </a:cubicBezTo>
                  <a:cubicBezTo>
                    <a:pt x="166" y="198"/>
                    <a:pt x="165" y="197"/>
                    <a:pt x="164" y="197"/>
                  </a:cubicBezTo>
                  <a:cubicBezTo>
                    <a:pt x="163" y="197"/>
                    <a:pt x="161" y="197"/>
                    <a:pt x="161" y="197"/>
                  </a:cubicBezTo>
                  <a:cubicBezTo>
                    <a:pt x="160" y="197"/>
                    <a:pt x="159" y="196"/>
                    <a:pt x="159" y="196"/>
                  </a:cubicBezTo>
                  <a:cubicBezTo>
                    <a:pt x="159" y="196"/>
                    <a:pt x="159" y="195"/>
                    <a:pt x="159" y="195"/>
                  </a:cubicBezTo>
                  <a:cubicBezTo>
                    <a:pt x="159" y="195"/>
                    <a:pt x="161" y="194"/>
                    <a:pt x="161" y="194"/>
                  </a:cubicBezTo>
                  <a:cubicBezTo>
                    <a:pt x="161" y="195"/>
                    <a:pt x="167" y="196"/>
                    <a:pt x="167" y="196"/>
                  </a:cubicBezTo>
                  <a:cubicBezTo>
                    <a:pt x="171" y="196"/>
                    <a:pt x="171" y="196"/>
                    <a:pt x="171" y="196"/>
                  </a:cubicBezTo>
                  <a:cubicBezTo>
                    <a:pt x="171" y="196"/>
                    <a:pt x="172" y="196"/>
                    <a:pt x="172" y="196"/>
                  </a:cubicBezTo>
                  <a:cubicBezTo>
                    <a:pt x="172" y="196"/>
                    <a:pt x="173" y="196"/>
                    <a:pt x="174" y="197"/>
                  </a:cubicBezTo>
                  <a:cubicBezTo>
                    <a:pt x="175" y="197"/>
                    <a:pt x="175" y="197"/>
                    <a:pt x="175" y="198"/>
                  </a:cubicBezTo>
                  <a:cubicBezTo>
                    <a:pt x="175" y="198"/>
                    <a:pt x="176" y="199"/>
                    <a:pt x="175" y="199"/>
                  </a:cubicBezTo>
                  <a:cubicBezTo>
                    <a:pt x="175" y="199"/>
                    <a:pt x="174" y="199"/>
                    <a:pt x="174" y="199"/>
                  </a:cubicBezTo>
                  <a:cubicBezTo>
                    <a:pt x="174" y="199"/>
                    <a:pt x="172" y="198"/>
                    <a:pt x="172" y="198"/>
                  </a:cubicBezTo>
                  <a:cubicBezTo>
                    <a:pt x="170" y="198"/>
                    <a:pt x="170" y="198"/>
                    <a:pt x="170" y="198"/>
                  </a:cubicBezTo>
                  <a:cubicBezTo>
                    <a:pt x="169" y="198"/>
                    <a:pt x="169" y="198"/>
                    <a:pt x="169" y="198"/>
                  </a:cubicBezTo>
                  <a:close/>
                  <a:moveTo>
                    <a:pt x="138" y="199"/>
                  </a:moveTo>
                  <a:cubicBezTo>
                    <a:pt x="138" y="199"/>
                    <a:pt x="138" y="199"/>
                    <a:pt x="138" y="199"/>
                  </a:cubicBezTo>
                  <a:cubicBezTo>
                    <a:pt x="138" y="199"/>
                    <a:pt x="142" y="198"/>
                    <a:pt x="142" y="198"/>
                  </a:cubicBezTo>
                  <a:cubicBezTo>
                    <a:pt x="144" y="199"/>
                    <a:pt x="144" y="199"/>
                    <a:pt x="144" y="199"/>
                  </a:cubicBezTo>
                  <a:cubicBezTo>
                    <a:pt x="144" y="199"/>
                    <a:pt x="144" y="200"/>
                    <a:pt x="143" y="200"/>
                  </a:cubicBezTo>
                  <a:cubicBezTo>
                    <a:pt x="143" y="200"/>
                    <a:pt x="141" y="202"/>
                    <a:pt x="141" y="202"/>
                  </a:cubicBezTo>
                  <a:cubicBezTo>
                    <a:pt x="138" y="200"/>
                    <a:pt x="138" y="200"/>
                    <a:pt x="138" y="200"/>
                  </a:cubicBezTo>
                  <a:cubicBezTo>
                    <a:pt x="138" y="199"/>
                    <a:pt x="138" y="199"/>
                    <a:pt x="138" y="199"/>
                  </a:cubicBezTo>
                  <a:close/>
                  <a:moveTo>
                    <a:pt x="107" y="194"/>
                  </a:moveTo>
                  <a:cubicBezTo>
                    <a:pt x="107" y="194"/>
                    <a:pt x="107" y="194"/>
                    <a:pt x="107" y="194"/>
                  </a:cubicBezTo>
                  <a:cubicBezTo>
                    <a:pt x="108" y="194"/>
                    <a:pt x="109" y="193"/>
                    <a:pt x="109" y="194"/>
                  </a:cubicBezTo>
                  <a:cubicBezTo>
                    <a:pt x="109" y="195"/>
                    <a:pt x="108" y="196"/>
                    <a:pt x="108" y="196"/>
                  </a:cubicBezTo>
                  <a:cubicBezTo>
                    <a:pt x="108" y="196"/>
                    <a:pt x="107" y="196"/>
                    <a:pt x="107" y="196"/>
                  </a:cubicBezTo>
                  <a:cubicBezTo>
                    <a:pt x="107" y="195"/>
                    <a:pt x="107" y="194"/>
                    <a:pt x="107" y="194"/>
                  </a:cubicBezTo>
                  <a:close/>
                  <a:moveTo>
                    <a:pt x="113" y="189"/>
                  </a:moveTo>
                  <a:cubicBezTo>
                    <a:pt x="113" y="189"/>
                    <a:pt x="113" y="189"/>
                    <a:pt x="113" y="189"/>
                  </a:cubicBezTo>
                  <a:cubicBezTo>
                    <a:pt x="113" y="189"/>
                    <a:pt x="115" y="188"/>
                    <a:pt x="115" y="188"/>
                  </a:cubicBezTo>
                  <a:cubicBezTo>
                    <a:pt x="116" y="189"/>
                    <a:pt x="117" y="189"/>
                    <a:pt x="116" y="190"/>
                  </a:cubicBezTo>
                  <a:cubicBezTo>
                    <a:pt x="116" y="190"/>
                    <a:pt x="116" y="190"/>
                    <a:pt x="115" y="191"/>
                  </a:cubicBezTo>
                  <a:cubicBezTo>
                    <a:pt x="114" y="192"/>
                    <a:pt x="112" y="193"/>
                    <a:pt x="112" y="193"/>
                  </a:cubicBezTo>
                  <a:cubicBezTo>
                    <a:pt x="112" y="193"/>
                    <a:pt x="112" y="193"/>
                    <a:pt x="111" y="193"/>
                  </a:cubicBezTo>
                  <a:cubicBezTo>
                    <a:pt x="109" y="192"/>
                    <a:pt x="108" y="191"/>
                    <a:pt x="108" y="191"/>
                  </a:cubicBezTo>
                  <a:cubicBezTo>
                    <a:pt x="108" y="191"/>
                    <a:pt x="107" y="190"/>
                    <a:pt x="109" y="190"/>
                  </a:cubicBezTo>
                  <a:cubicBezTo>
                    <a:pt x="110" y="189"/>
                    <a:pt x="111" y="189"/>
                    <a:pt x="111" y="189"/>
                  </a:cubicBezTo>
                  <a:cubicBezTo>
                    <a:pt x="112" y="189"/>
                    <a:pt x="113" y="189"/>
                    <a:pt x="113" y="189"/>
                  </a:cubicBezTo>
                  <a:close/>
                  <a:moveTo>
                    <a:pt x="124" y="178"/>
                  </a:moveTo>
                  <a:cubicBezTo>
                    <a:pt x="124" y="178"/>
                    <a:pt x="124" y="178"/>
                    <a:pt x="124" y="178"/>
                  </a:cubicBezTo>
                  <a:cubicBezTo>
                    <a:pt x="124" y="178"/>
                    <a:pt x="126" y="177"/>
                    <a:pt x="126" y="177"/>
                  </a:cubicBezTo>
                  <a:cubicBezTo>
                    <a:pt x="126" y="177"/>
                    <a:pt x="126" y="177"/>
                    <a:pt x="127" y="177"/>
                  </a:cubicBezTo>
                  <a:cubicBezTo>
                    <a:pt x="127" y="177"/>
                    <a:pt x="127" y="177"/>
                    <a:pt x="128" y="177"/>
                  </a:cubicBezTo>
                  <a:cubicBezTo>
                    <a:pt x="128" y="177"/>
                    <a:pt x="129" y="176"/>
                    <a:pt x="130" y="177"/>
                  </a:cubicBezTo>
                  <a:cubicBezTo>
                    <a:pt x="131" y="177"/>
                    <a:pt x="131" y="178"/>
                    <a:pt x="132" y="178"/>
                  </a:cubicBezTo>
                  <a:cubicBezTo>
                    <a:pt x="132" y="178"/>
                    <a:pt x="133" y="178"/>
                    <a:pt x="133" y="178"/>
                  </a:cubicBezTo>
                  <a:cubicBezTo>
                    <a:pt x="134" y="178"/>
                    <a:pt x="134" y="178"/>
                    <a:pt x="136" y="178"/>
                  </a:cubicBezTo>
                  <a:cubicBezTo>
                    <a:pt x="138" y="178"/>
                    <a:pt x="141" y="178"/>
                    <a:pt x="141" y="178"/>
                  </a:cubicBezTo>
                  <a:cubicBezTo>
                    <a:pt x="141" y="179"/>
                    <a:pt x="142" y="178"/>
                    <a:pt x="143" y="178"/>
                  </a:cubicBezTo>
                  <a:cubicBezTo>
                    <a:pt x="145" y="179"/>
                    <a:pt x="145" y="179"/>
                    <a:pt x="145" y="179"/>
                  </a:cubicBezTo>
                  <a:cubicBezTo>
                    <a:pt x="146" y="179"/>
                    <a:pt x="145" y="180"/>
                    <a:pt x="147" y="179"/>
                  </a:cubicBezTo>
                  <a:cubicBezTo>
                    <a:pt x="148" y="179"/>
                    <a:pt x="148" y="179"/>
                    <a:pt x="148" y="179"/>
                  </a:cubicBezTo>
                  <a:cubicBezTo>
                    <a:pt x="148" y="179"/>
                    <a:pt x="148" y="179"/>
                    <a:pt x="149" y="178"/>
                  </a:cubicBezTo>
                  <a:cubicBezTo>
                    <a:pt x="150" y="178"/>
                    <a:pt x="151" y="177"/>
                    <a:pt x="151" y="177"/>
                  </a:cubicBezTo>
                  <a:cubicBezTo>
                    <a:pt x="152" y="177"/>
                    <a:pt x="152" y="177"/>
                    <a:pt x="152" y="177"/>
                  </a:cubicBezTo>
                  <a:cubicBezTo>
                    <a:pt x="152" y="180"/>
                    <a:pt x="152" y="180"/>
                    <a:pt x="152" y="180"/>
                  </a:cubicBezTo>
                  <a:cubicBezTo>
                    <a:pt x="152" y="180"/>
                    <a:pt x="152" y="180"/>
                    <a:pt x="152" y="181"/>
                  </a:cubicBezTo>
                  <a:cubicBezTo>
                    <a:pt x="152" y="181"/>
                    <a:pt x="151" y="182"/>
                    <a:pt x="150" y="182"/>
                  </a:cubicBezTo>
                  <a:cubicBezTo>
                    <a:pt x="150" y="182"/>
                    <a:pt x="149" y="181"/>
                    <a:pt x="149" y="181"/>
                  </a:cubicBezTo>
                  <a:cubicBezTo>
                    <a:pt x="149" y="180"/>
                    <a:pt x="148" y="180"/>
                    <a:pt x="148" y="180"/>
                  </a:cubicBezTo>
                  <a:cubicBezTo>
                    <a:pt x="147" y="180"/>
                    <a:pt x="146" y="181"/>
                    <a:pt x="145" y="181"/>
                  </a:cubicBezTo>
                  <a:cubicBezTo>
                    <a:pt x="145" y="181"/>
                    <a:pt x="144" y="180"/>
                    <a:pt x="144" y="180"/>
                  </a:cubicBezTo>
                  <a:cubicBezTo>
                    <a:pt x="144" y="180"/>
                    <a:pt x="142" y="180"/>
                    <a:pt x="141" y="180"/>
                  </a:cubicBezTo>
                  <a:cubicBezTo>
                    <a:pt x="141" y="180"/>
                    <a:pt x="140" y="180"/>
                    <a:pt x="139" y="180"/>
                  </a:cubicBezTo>
                  <a:cubicBezTo>
                    <a:pt x="138" y="180"/>
                    <a:pt x="137" y="180"/>
                    <a:pt x="136" y="180"/>
                  </a:cubicBezTo>
                  <a:cubicBezTo>
                    <a:pt x="135" y="181"/>
                    <a:pt x="133" y="180"/>
                    <a:pt x="133" y="181"/>
                  </a:cubicBezTo>
                  <a:cubicBezTo>
                    <a:pt x="133" y="181"/>
                    <a:pt x="133" y="182"/>
                    <a:pt x="133" y="182"/>
                  </a:cubicBezTo>
                  <a:cubicBezTo>
                    <a:pt x="133" y="182"/>
                    <a:pt x="134" y="183"/>
                    <a:pt x="133" y="183"/>
                  </a:cubicBezTo>
                  <a:cubicBezTo>
                    <a:pt x="131" y="183"/>
                    <a:pt x="131" y="183"/>
                    <a:pt x="131" y="182"/>
                  </a:cubicBezTo>
                  <a:cubicBezTo>
                    <a:pt x="130" y="181"/>
                    <a:pt x="132" y="180"/>
                    <a:pt x="129" y="181"/>
                  </a:cubicBezTo>
                  <a:cubicBezTo>
                    <a:pt x="127" y="181"/>
                    <a:pt x="127" y="180"/>
                    <a:pt x="126" y="180"/>
                  </a:cubicBezTo>
                  <a:cubicBezTo>
                    <a:pt x="126" y="181"/>
                    <a:pt x="124" y="179"/>
                    <a:pt x="123" y="180"/>
                  </a:cubicBezTo>
                  <a:cubicBezTo>
                    <a:pt x="123" y="180"/>
                    <a:pt x="122" y="181"/>
                    <a:pt x="122" y="181"/>
                  </a:cubicBezTo>
                  <a:cubicBezTo>
                    <a:pt x="122" y="181"/>
                    <a:pt x="119" y="181"/>
                    <a:pt x="119" y="181"/>
                  </a:cubicBezTo>
                  <a:cubicBezTo>
                    <a:pt x="119" y="181"/>
                    <a:pt x="120" y="178"/>
                    <a:pt x="120" y="178"/>
                  </a:cubicBezTo>
                  <a:cubicBezTo>
                    <a:pt x="120" y="178"/>
                    <a:pt x="120" y="178"/>
                    <a:pt x="121" y="178"/>
                  </a:cubicBezTo>
                  <a:cubicBezTo>
                    <a:pt x="122" y="178"/>
                    <a:pt x="123" y="178"/>
                    <a:pt x="123" y="178"/>
                  </a:cubicBezTo>
                  <a:cubicBezTo>
                    <a:pt x="124" y="178"/>
                    <a:pt x="124" y="178"/>
                    <a:pt x="124" y="178"/>
                  </a:cubicBezTo>
                  <a:close/>
                  <a:moveTo>
                    <a:pt x="120" y="172"/>
                  </a:moveTo>
                  <a:cubicBezTo>
                    <a:pt x="120" y="172"/>
                    <a:pt x="120" y="172"/>
                    <a:pt x="120" y="172"/>
                  </a:cubicBezTo>
                  <a:cubicBezTo>
                    <a:pt x="120" y="172"/>
                    <a:pt x="116" y="170"/>
                    <a:pt x="116" y="170"/>
                  </a:cubicBezTo>
                  <a:cubicBezTo>
                    <a:pt x="115" y="170"/>
                    <a:pt x="114" y="170"/>
                    <a:pt x="113" y="170"/>
                  </a:cubicBezTo>
                  <a:cubicBezTo>
                    <a:pt x="113" y="170"/>
                    <a:pt x="111" y="169"/>
                    <a:pt x="112" y="168"/>
                  </a:cubicBezTo>
                  <a:cubicBezTo>
                    <a:pt x="112" y="168"/>
                    <a:pt x="113" y="167"/>
                    <a:pt x="114" y="168"/>
                  </a:cubicBezTo>
                  <a:cubicBezTo>
                    <a:pt x="115" y="169"/>
                    <a:pt x="116" y="169"/>
                    <a:pt x="116" y="170"/>
                  </a:cubicBezTo>
                  <a:cubicBezTo>
                    <a:pt x="117" y="170"/>
                    <a:pt x="119" y="171"/>
                    <a:pt x="119" y="171"/>
                  </a:cubicBezTo>
                  <a:cubicBezTo>
                    <a:pt x="120" y="171"/>
                    <a:pt x="120" y="172"/>
                    <a:pt x="120" y="171"/>
                  </a:cubicBezTo>
                  <a:cubicBezTo>
                    <a:pt x="121" y="171"/>
                    <a:pt x="121" y="169"/>
                    <a:pt x="121" y="169"/>
                  </a:cubicBezTo>
                  <a:cubicBezTo>
                    <a:pt x="121" y="168"/>
                    <a:pt x="120" y="168"/>
                    <a:pt x="120" y="168"/>
                  </a:cubicBezTo>
                  <a:cubicBezTo>
                    <a:pt x="121" y="168"/>
                    <a:pt x="123" y="167"/>
                    <a:pt x="123" y="167"/>
                  </a:cubicBezTo>
                  <a:cubicBezTo>
                    <a:pt x="124" y="168"/>
                    <a:pt x="125" y="168"/>
                    <a:pt x="126" y="168"/>
                  </a:cubicBezTo>
                  <a:cubicBezTo>
                    <a:pt x="126" y="168"/>
                    <a:pt x="125" y="168"/>
                    <a:pt x="129" y="168"/>
                  </a:cubicBezTo>
                  <a:cubicBezTo>
                    <a:pt x="132" y="168"/>
                    <a:pt x="131" y="168"/>
                    <a:pt x="133" y="168"/>
                  </a:cubicBezTo>
                  <a:cubicBezTo>
                    <a:pt x="134" y="168"/>
                    <a:pt x="136" y="168"/>
                    <a:pt x="136" y="168"/>
                  </a:cubicBezTo>
                  <a:cubicBezTo>
                    <a:pt x="136" y="169"/>
                    <a:pt x="138" y="170"/>
                    <a:pt x="138" y="170"/>
                  </a:cubicBezTo>
                  <a:cubicBezTo>
                    <a:pt x="138" y="171"/>
                    <a:pt x="139" y="171"/>
                    <a:pt x="138" y="172"/>
                  </a:cubicBezTo>
                  <a:cubicBezTo>
                    <a:pt x="136" y="173"/>
                    <a:pt x="136" y="173"/>
                    <a:pt x="134" y="173"/>
                  </a:cubicBezTo>
                  <a:cubicBezTo>
                    <a:pt x="133" y="173"/>
                    <a:pt x="134" y="173"/>
                    <a:pt x="132" y="174"/>
                  </a:cubicBezTo>
                  <a:cubicBezTo>
                    <a:pt x="129" y="174"/>
                    <a:pt x="127" y="174"/>
                    <a:pt x="127" y="174"/>
                  </a:cubicBezTo>
                  <a:cubicBezTo>
                    <a:pt x="127" y="174"/>
                    <a:pt x="128" y="174"/>
                    <a:pt x="125" y="174"/>
                  </a:cubicBezTo>
                  <a:cubicBezTo>
                    <a:pt x="123" y="173"/>
                    <a:pt x="122" y="174"/>
                    <a:pt x="121" y="173"/>
                  </a:cubicBezTo>
                  <a:cubicBezTo>
                    <a:pt x="121" y="173"/>
                    <a:pt x="120" y="172"/>
                    <a:pt x="120" y="172"/>
                  </a:cubicBezTo>
                  <a:close/>
                  <a:moveTo>
                    <a:pt x="50" y="94"/>
                  </a:moveTo>
                  <a:cubicBezTo>
                    <a:pt x="50" y="94"/>
                    <a:pt x="50" y="94"/>
                    <a:pt x="50" y="94"/>
                  </a:cubicBezTo>
                  <a:cubicBezTo>
                    <a:pt x="50" y="94"/>
                    <a:pt x="50" y="93"/>
                    <a:pt x="50" y="93"/>
                  </a:cubicBezTo>
                  <a:cubicBezTo>
                    <a:pt x="50" y="93"/>
                    <a:pt x="50" y="93"/>
                    <a:pt x="50" y="93"/>
                  </a:cubicBezTo>
                  <a:cubicBezTo>
                    <a:pt x="50" y="93"/>
                    <a:pt x="51" y="93"/>
                    <a:pt x="51" y="93"/>
                  </a:cubicBezTo>
                  <a:cubicBezTo>
                    <a:pt x="51" y="94"/>
                    <a:pt x="51" y="94"/>
                    <a:pt x="52" y="94"/>
                  </a:cubicBezTo>
                  <a:cubicBezTo>
                    <a:pt x="52" y="94"/>
                    <a:pt x="52" y="94"/>
                    <a:pt x="53" y="94"/>
                  </a:cubicBezTo>
                  <a:cubicBezTo>
                    <a:pt x="53" y="95"/>
                    <a:pt x="53" y="95"/>
                    <a:pt x="53" y="95"/>
                  </a:cubicBezTo>
                  <a:cubicBezTo>
                    <a:pt x="53" y="95"/>
                    <a:pt x="53" y="97"/>
                    <a:pt x="52" y="96"/>
                  </a:cubicBezTo>
                  <a:cubicBezTo>
                    <a:pt x="51" y="96"/>
                    <a:pt x="50" y="96"/>
                    <a:pt x="50" y="95"/>
                  </a:cubicBezTo>
                  <a:cubicBezTo>
                    <a:pt x="50" y="95"/>
                    <a:pt x="50" y="94"/>
                    <a:pt x="50" y="94"/>
                  </a:cubicBezTo>
                  <a:close/>
                  <a:moveTo>
                    <a:pt x="51" y="103"/>
                  </a:moveTo>
                  <a:cubicBezTo>
                    <a:pt x="51" y="103"/>
                    <a:pt x="51" y="103"/>
                    <a:pt x="51" y="103"/>
                  </a:cubicBezTo>
                  <a:cubicBezTo>
                    <a:pt x="51" y="103"/>
                    <a:pt x="50" y="103"/>
                    <a:pt x="50" y="103"/>
                  </a:cubicBezTo>
                  <a:cubicBezTo>
                    <a:pt x="50" y="103"/>
                    <a:pt x="48" y="102"/>
                    <a:pt x="47" y="102"/>
                  </a:cubicBezTo>
                  <a:cubicBezTo>
                    <a:pt x="47" y="101"/>
                    <a:pt x="47" y="101"/>
                    <a:pt x="48" y="101"/>
                  </a:cubicBezTo>
                  <a:cubicBezTo>
                    <a:pt x="48" y="100"/>
                    <a:pt x="48" y="99"/>
                    <a:pt x="48" y="99"/>
                  </a:cubicBezTo>
                  <a:cubicBezTo>
                    <a:pt x="48" y="99"/>
                    <a:pt x="49" y="98"/>
                    <a:pt x="49" y="98"/>
                  </a:cubicBezTo>
                  <a:cubicBezTo>
                    <a:pt x="50" y="98"/>
                    <a:pt x="50" y="98"/>
                    <a:pt x="50" y="98"/>
                  </a:cubicBezTo>
                  <a:cubicBezTo>
                    <a:pt x="50" y="98"/>
                    <a:pt x="50" y="97"/>
                    <a:pt x="50" y="97"/>
                  </a:cubicBezTo>
                  <a:cubicBezTo>
                    <a:pt x="50" y="96"/>
                    <a:pt x="51" y="96"/>
                    <a:pt x="51" y="96"/>
                  </a:cubicBezTo>
                  <a:cubicBezTo>
                    <a:pt x="51" y="96"/>
                    <a:pt x="53" y="98"/>
                    <a:pt x="53" y="99"/>
                  </a:cubicBezTo>
                  <a:cubicBezTo>
                    <a:pt x="53" y="99"/>
                    <a:pt x="50" y="99"/>
                    <a:pt x="50" y="99"/>
                  </a:cubicBezTo>
                  <a:cubicBezTo>
                    <a:pt x="50" y="99"/>
                    <a:pt x="50" y="99"/>
                    <a:pt x="51" y="101"/>
                  </a:cubicBezTo>
                  <a:cubicBezTo>
                    <a:pt x="52" y="102"/>
                    <a:pt x="52" y="101"/>
                    <a:pt x="52" y="101"/>
                  </a:cubicBezTo>
                  <a:cubicBezTo>
                    <a:pt x="52" y="102"/>
                    <a:pt x="52" y="102"/>
                    <a:pt x="54" y="102"/>
                  </a:cubicBezTo>
                  <a:cubicBezTo>
                    <a:pt x="55" y="103"/>
                    <a:pt x="54" y="103"/>
                    <a:pt x="55" y="104"/>
                  </a:cubicBezTo>
                  <a:cubicBezTo>
                    <a:pt x="55" y="104"/>
                    <a:pt x="54" y="105"/>
                    <a:pt x="54" y="105"/>
                  </a:cubicBezTo>
                  <a:cubicBezTo>
                    <a:pt x="53" y="106"/>
                    <a:pt x="53" y="105"/>
                    <a:pt x="53" y="105"/>
                  </a:cubicBezTo>
                  <a:cubicBezTo>
                    <a:pt x="53" y="105"/>
                    <a:pt x="52" y="103"/>
                    <a:pt x="51" y="103"/>
                  </a:cubicBezTo>
                  <a:close/>
                  <a:moveTo>
                    <a:pt x="55" y="117"/>
                  </a:moveTo>
                  <a:cubicBezTo>
                    <a:pt x="55" y="117"/>
                    <a:pt x="55" y="117"/>
                    <a:pt x="55" y="117"/>
                  </a:cubicBezTo>
                  <a:cubicBezTo>
                    <a:pt x="55" y="117"/>
                    <a:pt x="56" y="116"/>
                    <a:pt x="56" y="117"/>
                  </a:cubicBezTo>
                  <a:cubicBezTo>
                    <a:pt x="57" y="117"/>
                    <a:pt x="57" y="118"/>
                    <a:pt x="57" y="118"/>
                  </a:cubicBezTo>
                  <a:cubicBezTo>
                    <a:pt x="58" y="119"/>
                    <a:pt x="59" y="119"/>
                    <a:pt x="60" y="119"/>
                  </a:cubicBezTo>
                  <a:cubicBezTo>
                    <a:pt x="60" y="120"/>
                    <a:pt x="60" y="121"/>
                    <a:pt x="60" y="121"/>
                  </a:cubicBezTo>
                  <a:cubicBezTo>
                    <a:pt x="60" y="121"/>
                    <a:pt x="59" y="122"/>
                    <a:pt x="59" y="121"/>
                  </a:cubicBezTo>
                  <a:cubicBezTo>
                    <a:pt x="58" y="120"/>
                    <a:pt x="58" y="120"/>
                    <a:pt x="58" y="120"/>
                  </a:cubicBezTo>
                  <a:cubicBezTo>
                    <a:pt x="58" y="120"/>
                    <a:pt x="57" y="119"/>
                    <a:pt x="57" y="119"/>
                  </a:cubicBezTo>
                  <a:cubicBezTo>
                    <a:pt x="57" y="119"/>
                    <a:pt x="55" y="117"/>
                    <a:pt x="55" y="117"/>
                  </a:cubicBezTo>
                  <a:close/>
                  <a:moveTo>
                    <a:pt x="53" y="121"/>
                  </a:moveTo>
                  <a:cubicBezTo>
                    <a:pt x="53" y="121"/>
                    <a:pt x="53" y="121"/>
                    <a:pt x="53" y="121"/>
                  </a:cubicBezTo>
                  <a:cubicBezTo>
                    <a:pt x="53" y="121"/>
                    <a:pt x="53" y="120"/>
                    <a:pt x="53" y="120"/>
                  </a:cubicBezTo>
                  <a:cubicBezTo>
                    <a:pt x="53" y="120"/>
                    <a:pt x="54" y="120"/>
                    <a:pt x="54" y="121"/>
                  </a:cubicBezTo>
                  <a:cubicBezTo>
                    <a:pt x="54" y="121"/>
                    <a:pt x="55" y="122"/>
                    <a:pt x="55" y="122"/>
                  </a:cubicBezTo>
                  <a:cubicBezTo>
                    <a:pt x="55" y="123"/>
                    <a:pt x="54" y="123"/>
                    <a:pt x="54" y="123"/>
                  </a:cubicBezTo>
                  <a:cubicBezTo>
                    <a:pt x="54" y="124"/>
                    <a:pt x="55" y="124"/>
                    <a:pt x="54" y="124"/>
                  </a:cubicBezTo>
                  <a:cubicBezTo>
                    <a:pt x="53" y="124"/>
                    <a:pt x="53" y="124"/>
                    <a:pt x="53" y="124"/>
                  </a:cubicBezTo>
                  <a:cubicBezTo>
                    <a:pt x="53" y="124"/>
                    <a:pt x="53" y="123"/>
                    <a:pt x="53" y="123"/>
                  </a:cubicBezTo>
                  <a:cubicBezTo>
                    <a:pt x="53" y="122"/>
                    <a:pt x="53" y="121"/>
                    <a:pt x="53" y="121"/>
                  </a:cubicBezTo>
                  <a:close/>
                  <a:moveTo>
                    <a:pt x="49" y="121"/>
                  </a:moveTo>
                  <a:cubicBezTo>
                    <a:pt x="49" y="121"/>
                    <a:pt x="49" y="121"/>
                    <a:pt x="49" y="121"/>
                  </a:cubicBezTo>
                  <a:cubicBezTo>
                    <a:pt x="49" y="121"/>
                    <a:pt x="50" y="121"/>
                    <a:pt x="50" y="122"/>
                  </a:cubicBezTo>
                  <a:cubicBezTo>
                    <a:pt x="50" y="122"/>
                    <a:pt x="51" y="122"/>
                    <a:pt x="51" y="123"/>
                  </a:cubicBezTo>
                  <a:cubicBezTo>
                    <a:pt x="51" y="123"/>
                    <a:pt x="51" y="123"/>
                    <a:pt x="51" y="124"/>
                  </a:cubicBezTo>
                  <a:cubicBezTo>
                    <a:pt x="51" y="125"/>
                    <a:pt x="52" y="125"/>
                    <a:pt x="51" y="125"/>
                  </a:cubicBezTo>
                  <a:cubicBezTo>
                    <a:pt x="50" y="124"/>
                    <a:pt x="50" y="124"/>
                    <a:pt x="50" y="124"/>
                  </a:cubicBezTo>
                  <a:cubicBezTo>
                    <a:pt x="49" y="123"/>
                    <a:pt x="49" y="123"/>
                    <a:pt x="49" y="123"/>
                  </a:cubicBezTo>
                  <a:cubicBezTo>
                    <a:pt x="49" y="122"/>
                    <a:pt x="49" y="122"/>
                    <a:pt x="49" y="122"/>
                  </a:cubicBezTo>
                  <a:cubicBezTo>
                    <a:pt x="49" y="121"/>
                    <a:pt x="49" y="121"/>
                    <a:pt x="49" y="121"/>
                  </a:cubicBezTo>
                  <a:close/>
                  <a:moveTo>
                    <a:pt x="34" y="116"/>
                  </a:moveTo>
                  <a:cubicBezTo>
                    <a:pt x="34" y="116"/>
                    <a:pt x="34" y="116"/>
                    <a:pt x="34" y="116"/>
                  </a:cubicBezTo>
                  <a:cubicBezTo>
                    <a:pt x="34" y="116"/>
                    <a:pt x="35" y="116"/>
                    <a:pt x="35" y="116"/>
                  </a:cubicBezTo>
                  <a:cubicBezTo>
                    <a:pt x="36" y="117"/>
                    <a:pt x="35" y="117"/>
                    <a:pt x="36" y="118"/>
                  </a:cubicBezTo>
                  <a:cubicBezTo>
                    <a:pt x="36" y="118"/>
                    <a:pt x="35" y="119"/>
                    <a:pt x="35" y="119"/>
                  </a:cubicBezTo>
                  <a:cubicBezTo>
                    <a:pt x="34" y="118"/>
                    <a:pt x="34" y="118"/>
                    <a:pt x="34" y="118"/>
                  </a:cubicBezTo>
                  <a:cubicBezTo>
                    <a:pt x="34" y="116"/>
                    <a:pt x="34" y="116"/>
                    <a:pt x="34" y="116"/>
                  </a:cubicBezTo>
                  <a:close/>
                  <a:moveTo>
                    <a:pt x="34" y="112"/>
                  </a:moveTo>
                  <a:cubicBezTo>
                    <a:pt x="34" y="112"/>
                    <a:pt x="34" y="112"/>
                    <a:pt x="34" y="112"/>
                  </a:cubicBezTo>
                  <a:cubicBezTo>
                    <a:pt x="34" y="112"/>
                    <a:pt x="32" y="112"/>
                    <a:pt x="32" y="112"/>
                  </a:cubicBezTo>
                  <a:cubicBezTo>
                    <a:pt x="32" y="112"/>
                    <a:pt x="31" y="112"/>
                    <a:pt x="31" y="111"/>
                  </a:cubicBezTo>
                  <a:cubicBezTo>
                    <a:pt x="31" y="111"/>
                    <a:pt x="31" y="110"/>
                    <a:pt x="32" y="110"/>
                  </a:cubicBezTo>
                  <a:cubicBezTo>
                    <a:pt x="32" y="110"/>
                    <a:pt x="32" y="109"/>
                    <a:pt x="32" y="108"/>
                  </a:cubicBezTo>
                  <a:cubicBezTo>
                    <a:pt x="32" y="108"/>
                    <a:pt x="33" y="108"/>
                    <a:pt x="33" y="108"/>
                  </a:cubicBezTo>
                  <a:cubicBezTo>
                    <a:pt x="33" y="108"/>
                    <a:pt x="34" y="109"/>
                    <a:pt x="34" y="109"/>
                  </a:cubicBezTo>
                  <a:cubicBezTo>
                    <a:pt x="34" y="109"/>
                    <a:pt x="34" y="111"/>
                    <a:pt x="34" y="112"/>
                  </a:cubicBezTo>
                  <a:close/>
                  <a:moveTo>
                    <a:pt x="34" y="89"/>
                  </a:moveTo>
                  <a:cubicBezTo>
                    <a:pt x="34" y="89"/>
                    <a:pt x="34" y="89"/>
                    <a:pt x="34" y="89"/>
                  </a:cubicBezTo>
                  <a:cubicBezTo>
                    <a:pt x="34" y="89"/>
                    <a:pt x="36" y="89"/>
                    <a:pt x="36" y="89"/>
                  </a:cubicBezTo>
                  <a:cubicBezTo>
                    <a:pt x="36" y="89"/>
                    <a:pt x="36" y="90"/>
                    <a:pt x="36" y="91"/>
                  </a:cubicBezTo>
                  <a:cubicBezTo>
                    <a:pt x="37" y="91"/>
                    <a:pt x="37" y="92"/>
                    <a:pt x="37" y="92"/>
                  </a:cubicBezTo>
                  <a:cubicBezTo>
                    <a:pt x="38" y="92"/>
                    <a:pt x="38" y="92"/>
                    <a:pt x="38" y="92"/>
                  </a:cubicBezTo>
                  <a:cubicBezTo>
                    <a:pt x="38" y="92"/>
                    <a:pt x="39" y="91"/>
                    <a:pt x="39" y="92"/>
                  </a:cubicBezTo>
                  <a:cubicBezTo>
                    <a:pt x="40" y="92"/>
                    <a:pt x="41" y="91"/>
                    <a:pt x="41" y="91"/>
                  </a:cubicBezTo>
                  <a:cubicBezTo>
                    <a:pt x="41" y="91"/>
                    <a:pt x="42" y="92"/>
                    <a:pt x="42" y="92"/>
                  </a:cubicBezTo>
                  <a:cubicBezTo>
                    <a:pt x="42" y="93"/>
                    <a:pt x="41" y="94"/>
                    <a:pt x="41" y="94"/>
                  </a:cubicBezTo>
                  <a:cubicBezTo>
                    <a:pt x="40" y="94"/>
                    <a:pt x="39" y="93"/>
                    <a:pt x="39" y="93"/>
                  </a:cubicBezTo>
                  <a:cubicBezTo>
                    <a:pt x="39" y="93"/>
                    <a:pt x="38" y="92"/>
                    <a:pt x="38" y="93"/>
                  </a:cubicBezTo>
                  <a:cubicBezTo>
                    <a:pt x="38" y="93"/>
                    <a:pt x="38" y="94"/>
                    <a:pt x="38" y="95"/>
                  </a:cubicBezTo>
                  <a:cubicBezTo>
                    <a:pt x="39" y="95"/>
                    <a:pt x="39" y="95"/>
                    <a:pt x="39" y="96"/>
                  </a:cubicBezTo>
                  <a:cubicBezTo>
                    <a:pt x="38" y="96"/>
                    <a:pt x="38" y="97"/>
                    <a:pt x="38" y="97"/>
                  </a:cubicBezTo>
                  <a:cubicBezTo>
                    <a:pt x="38" y="98"/>
                    <a:pt x="39" y="99"/>
                    <a:pt x="39" y="99"/>
                  </a:cubicBezTo>
                  <a:cubicBezTo>
                    <a:pt x="39" y="99"/>
                    <a:pt x="39" y="99"/>
                    <a:pt x="39" y="100"/>
                  </a:cubicBezTo>
                  <a:cubicBezTo>
                    <a:pt x="39" y="100"/>
                    <a:pt x="40" y="101"/>
                    <a:pt x="40" y="101"/>
                  </a:cubicBezTo>
                  <a:cubicBezTo>
                    <a:pt x="40" y="102"/>
                    <a:pt x="40" y="103"/>
                    <a:pt x="40" y="103"/>
                  </a:cubicBezTo>
                  <a:cubicBezTo>
                    <a:pt x="41" y="104"/>
                    <a:pt x="41" y="104"/>
                    <a:pt x="41" y="104"/>
                  </a:cubicBezTo>
                  <a:cubicBezTo>
                    <a:pt x="40" y="106"/>
                    <a:pt x="40" y="106"/>
                    <a:pt x="40" y="106"/>
                  </a:cubicBezTo>
                  <a:cubicBezTo>
                    <a:pt x="40" y="106"/>
                    <a:pt x="41" y="107"/>
                    <a:pt x="41" y="107"/>
                  </a:cubicBezTo>
                  <a:cubicBezTo>
                    <a:pt x="41" y="108"/>
                    <a:pt x="43" y="109"/>
                    <a:pt x="43" y="110"/>
                  </a:cubicBezTo>
                  <a:cubicBezTo>
                    <a:pt x="43" y="110"/>
                    <a:pt x="43" y="112"/>
                    <a:pt x="42" y="112"/>
                  </a:cubicBezTo>
                  <a:cubicBezTo>
                    <a:pt x="42" y="112"/>
                    <a:pt x="41" y="113"/>
                    <a:pt x="41" y="112"/>
                  </a:cubicBezTo>
                  <a:cubicBezTo>
                    <a:pt x="40" y="111"/>
                    <a:pt x="39" y="109"/>
                    <a:pt x="39" y="109"/>
                  </a:cubicBezTo>
                  <a:cubicBezTo>
                    <a:pt x="39" y="109"/>
                    <a:pt x="39" y="109"/>
                    <a:pt x="39" y="109"/>
                  </a:cubicBezTo>
                  <a:cubicBezTo>
                    <a:pt x="39" y="110"/>
                    <a:pt x="38" y="111"/>
                    <a:pt x="38" y="111"/>
                  </a:cubicBezTo>
                  <a:cubicBezTo>
                    <a:pt x="38" y="112"/>
                    <a:pt x="40" y="113"/>
                    <a:pt x="40" y="113"/>
                  </a:cubicBezTo>
                  <a:cubicBezTo>
                    <a:pt x="40" y="113"/>
                    <a:pt x="39" y="111"/>
                    <a:pt x="40" y="113"/>
                  </a:cubicBezTo>
                  <a:cubicBezTo>
                    <a:pt x="41" y="115"/>
                    <a:pt x="42" y="116"/>
                    <a:pt x="42" y="116"/>
                  </a:cubicBezTo>
                  <a:cubicBezTo>
                    <a:pt x="42" y="116"/>
                    <a:pt x="43" y="117"/>
                    <a:pt x="44" y="117"/>
                  </a:cubicBezTo>
                  <a:cubicBezTo>
                    <a:pt x="44" y="118"/>
                    <a:pt x="44" y="118"/>
                    <a:pt x="45" y="119"/>
                  </a:cubicBezTo>
                  <a:cubicBezTo>
                    <a:pt x="45" y="119"/>
                    <a:pt x="46" y="120"/>
                    <a:pt x="45" y="120"/>
                  </a:cubicBezTo>
                  <a:cubicBezTo>
                    <a:pt x="44" y="121"/>
                    <a:pt x="45" y="121"/>
                    <a:pt x="44" y="121"/>
                  </a:cubicBezTo>
                  <a:cubicBezTo>
                    <a:pt x="44" y="120"/>
                    <a:pt x="43" y="120"/>
                    <a:pt x="43" y="119"/>
                  </a:cubicBezTo>
                  <a:cubicBezTo>
                    <a:pt x="43" y="118"/>
                    <a:pt x="42" y="117"/>
                    <a:pt x="42" y="116"/>
                  </a:cubicBezTo>
                  <a:cubicBezTo>
                    <a:pt x="41" y="116"/>
                    <a:pt x="40" y="115"/>
                    <a:pt x="40" y="115"/>
                  </a:cubicBezTo>
                  <a:cubicBezTo>
                    <a:pt x="39" y="115"/>
                    <a:pt x="39" y="114"/>
                    <a:pt x="39" y="114"/>
                  </a:cubicBezTo>
                  <a:cubicBezTo>
                    <a:pt x="39" y="114"/>
                    <a:pt x="38" y="114"/>
                    <a:pt x="38" y="114"/>
                  </a:cubicBezTo>
                  <a:cubicBezTo>
                    <a:pt x="38" y="114"/>
                    <a:pt x="36" y="114"/>
                    <a:pt x="36" y="114"/>
                  </a:cubicBezTo>
                  <a:cubicBezTo>
                    <a:pt x="36" y="113"/>
                    <a:pt x="36" y="113"/>
                    <a:pt x="37" y="112"/>
                  </a:cubicBezTo>
                  <a:cubicBezTo>
                    <a:pt x="37" y="112"/>
                    <a:pt x="38" y="112"/>
                    <a:pt x="38" y="112"/>
                  </a:cubicBezTo>
                  <a:cubicBezTo>
                    <a:pt x="38" y="112"/>
                    <a:pt x="37" y="111"/>
                    <a:pt x="37" y="111"/>
                  </a:cubicBezTo>
                  <a:cubicBezTo>
                    <a:pt x="37" y="111"/>
                    <a:pt x="37" y="110"/>
                    <a:pt x="37" y="110"/>
                  </a:cubicBezTo>
                  <a:cubicBezTo>
                    <a:pt x="36" y="110"/>
                    <a:pt x="36" y="111"/>
                    <a:pt x="36" y="110"/>
                  </a:cubicBezTo>
                  <a:cubicBezTo>
                    <a:pt x="36" y="109"/>
                    <a:pt x="36" y="109"/>
                    <a:pt x="36" y="108"/>
                  </a:cubicBezTo>
                  <a:cubicBezTo>
                    <a:pt x="36" y="108"/>
                    <a:pt x="36" y="106"/>
                    <a:pt x="36" y="106"/>
                  </a:cubicBezTo>
                  <a:cubicBezTo>
                    <a:pt x="37" y="107"/>
                    <a:pt x="37" y="107"/>
                    <a:pt x="37" y="107"/>
                  </a:cubicBezTo>
                  <a:cubicBezTo>
                    <a:pt x="38" y="105"/>
                    <a:pt x="38" y="105"/>
                    <a:pt x="38" y="105"/>
                  </a:cubicBezTo>
                  <a:cubicBezTo>
                    <a:pt x="38" y="105"/>
                    <a:pt x="38" y="105"/>
                    <a:pt x="37" y="105"/>
                  </a:cubicBezTo>
                  <a:cubicBezTo>
                    <a:pt x="36" y="105"/>
                    <a:pt x="36" y="103"/>
                    <a:pt x="36" y="103"/>
                  </a:cubicBezTo>
                  <a:cubicBezTo>
                    <a:pt x="36" y="103"/>
                    <a:pt x="36" y="102"/>
                    <a:pt x="36" y="102"/>
                  </a:cubicBezTo>
                  <a:cubicBezTo>
                    <a:pt x="36" y="102"/>
                    <a:pt x="35" y="102"/>
                    <a:pt x="35" y="101"/>
                  </a:cubicBezTo>
                  <a:cubicBezTo>
                    <a:pt x="34" y="100"/>
                    <a:pt x="34" y="99"/>
                    <a:pt x="34" y="99"/>
                  </a:cubicBezTo>
                  <a:cubicBezTo>
                    <a:pt x="34" y="99"/>
                    <a:pt x="35" y="99"/>
                    <a:pt x="34" y="98"/>
                  </a:cubicBezTo>
                  <a:cubicBezTo>
                    <a:pt x="34" y="97"/>
                    <a:pt x="34" y="97"/>
                    <a:pt x="33" y="97"/>
                  </a:cubicBezTo>
                  <a:cubicBezTo>
                    <a:pt x="33" y="96"/>
                    <a:pt x="33" y="95"/>
                    <a:pt x="34" y="95"/>
                  </a:cubicBezTo>
                  <a:cubicBezTo>
                    <a:pt x="34" y="95"/>
                    <a:pt x="34" y="95"/>
                    <a:pt x="35" y="95"/>
                  </a:cubicBezTo>
                  <a:cubicBezTo>
                    <a:pt x="35" y="96"/>
                    <a:pt x="36" y="96"/>
                    <a:pt x="36" y="96"/>
                  </a:cubicBezTo>
                  <a:cubicBezTo>
                    <a:pt x="36" y="95"/>
                    <a:pt x="37" y="94"/>
                    <a:pt x="36" y="94"/>
                  </a:cubicBezTo>
                  <a:cubicBezTo>
                    <a:pt x="36" y="93"/>
                    <a:pt x="35" y="92"/>
                    <a:pt x="35" y="92"/>
                  </a:cubicBezTo>
                  <a:cubicBezTo>
                    <a:pt x="34" y="91"/>
                    <a:pt x="34" y="91"/>
                    <a:pt x="34" y="91"/>
                  </a:cubicBezTo>
                  <a:cubicBezTo>
                    <a:pt x="34" y="91"/>
                    <a:pt x="34" y="91"/>
                    <a:pt x="34" y="90"/>
                  </a:cubicBezTo>
                  <a:cubicBezTo>
                    <a:pt x="34" y="90"/>
                    <a:pt x="34" y="89"/>
                    <a:pt x="34" y="89"/>
                  </a:cubicBezTo>
                  <a:close/>
                  <a:moveTo>
                    <a:pt x="33" y="89"/>
                  </a:moveTo>
                  <a:cubicBezTo>
                    <a:pt x="33" y="89"/>
                    <a:pt x="33" y="89"/>
                    <a:pt x="33" y="89"/>
                  </a:cubicBezTo>
                  <a:cubicBezTo>
                    <a:pt x="33" y="89"/>
                    <a:pt x="32" y="88"/>
                    <a:pt x="32" y="87"/>
                  </a:cubicBezTo>
                  <a:cubicBezTo>
                    <a:pt x="32" y="87"/>
                    <a:pt x="32" y="87"/>
                    <a:pt x="32" y="86"/>
                  </a:cubicBezTo>
                  <a:cubicBezTo>
                    <a:pt x="32" y="85"/>
                    <a:pt x="31" y="85"/>
                    <a:pt x="31" y="84"/>
                  </a:cubicBezTo>
                  <a:cubicBezTo>
                    <a:pt x="32" y="84"/>
                    <a:pt x="32" y="83"/>
                    <a:pt x="32" y="83"/>
                  </a:cubicBezTo>
                  <a:cubicBezTo>
                    <a:pt x="33" y="82"/>
                    <a:pt x="34" y="82"/>
                    <a:pt x="34" y="83"/>
                  </a:cubicBezTo>
                  <a:cubicBezTo>
                    <a:pt x="34" y="83"/>
                    <a:pt x="34" y="84"/>
                    <a:pt x="34" y="85"/>
                  </a:cubicBezTo>
                  <a:cubicBezTo>
                    <a:pt x="34" y="85"/>
                    <a:pt x="34" y="86"/>
                    <a:pt x="34" y="86"/>
                  </a:cubicBezTo>
                  <a:cubicBezTo>
                    <a:pt x="34" y="87"/>
                    <a:pt x="35" y="87"/>
                    <a:pt x="35" y="87"/>
                  </a:cubicBezTo>
                  <a:cubicBezTo>
                    <a:pt x="35" y="88"/>
                    <a:pt x="35" y="89"/>
                    <a:pt x="35" y="89"/>
                  </a:cubicBezTo>
                  <a:lnTo>
                    <a:pt x="33" y="89"/>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29" name="Freeform 9">
              <a:extLst>
                <a:ext uri="{FF2B5EF4-FFF2-40B4-BE49-F238E27FC236}">
                  <a16:creationId xmlns:a16="http://schemas.microsoft.com/office/drawing/2014/main" id="{593B4670-1465-C4D0-EBA6-3DCF7FA0309B}"/>
                </a:ext>
              </a:extLst>
            </p:cNvPr>
            <p:cNvSpPr>
              <a:spLocks/>
            </p:cNvSpPr>
            <p:nvPr/>
          </p:nvSpPr>
          <p:spPr bwMode="auto">
            <a:xfrm>
              <a:off x="7316079" y="4213154"/>
              <a:ext cx="216588" cy="121458"/>
            </a:xfrm>
            <a:custGeom>
              <a:avLst/>
              <a:gdLst>
                <a:gd name="T0" fmla="*/ 2 w 95"/>
                <a:gd name="T1" fmla="*/ 39 h 55"/>
                <a:gd name="T2" fmla="*/ 2 w 95"/>
                <a:gd name="T3" fmla="*/ 36 h 55"/>
                <a:gd name="T4" fmla="*/ 0 w 95"/>
                <a:gd name="T5" fmla="*/ 31 h 55"/>
                <a:gd name="T6" fmla="*/ 2 w 95"/>
                <a:gd name="T7" fmla="*/ 31 h 55"/>
                <a:gd name="T8" fmla="*/ 7 w 95"/>
                <a:gd name="T9" fmla="*/ 32 h 55"/>
                <a:gd name="T10" fmla="*/ 9 w 95"/>
                <a:gd name="T11" fmla="*/ 31 h 55"/>
                <a:gd name="T12" fmla="*/ 12 w 95"/>
                <a:gd name="T13" fmla="*/ 27 h 55"/>
                <a:gd name="T14" fmla="*/ 15 w 95"/>
                <a:gd name="T15" fmla="*/ 27 h 55"/>
                <a:gd name="T16" fmla="*/ 16 w 95"/>
                <a:gd name="T17" fmla="*/ 26 h 55"/>
                <a:gd name="T18" fmla="*/ 18 w 95"/>
                <a:gd name="T19" fmla="*/ 27 h 55"/>
                <a:gd name="T20" fmla="*/ 20 w 95"/>
                <a:gd name="T21" fmla="*/ 27 h 55"/>
                <a:gd name="T22" fmla="*/ 23 w 95"/>
                <a:gd name="T23" fmla="*/ 28 h 55"/>
                <a:gd name="T24" fmla="*/ 26 w 95"/>
                <a:gd name="T25" fmla="*/ 26 h 55"/>
                <a:gd name="T26" fmla="*/ 28 w 95"/>
                <a:gd name="T27" fmla="*/ 20 h 55"/>
                <a:gd name="T28" fmla="*/ 28 w 95"/>
                <a:gd name="T29" fmla="*/ 16 h 55"/>
                <a:gd name="T30" fmla="*/ 33 w 95"/>
                <a:gd name="T31" fmla="*/ 18 h 55"/>
                <a:gd name="T32" fmla="*/ 36 w 95"/>
                <a:gd name="T33" fmla="*/ 18 h 55"/>
                <a:gd name="T34" fmla="*/ 44 w 95"/>
                <a:gd name="T35" fmla="*/ 19 h 55"/>
                <a:gd name="T36" fmla="*/ 58 w 95"/>
                <a:gd name="T37" fmla="*/ 18 h 55"/>
                <a:gd name="T38" fmla="*/ 61 w 95"/>
                <a:gd name="T39" fmla="*/ 16 h 55"/>
                <a:gd name="T40" fmla="*/ 66 w 95"/>
                <a:gd name="T41" fmla="*/ 15 h 55"/>
                <a:gd name="T42" fmla="*/ 70 w 95"/>
                <a:gd name="T43" fmla="*/ 13 h 55"/>
                <a:gd name="T44" fmla="*/ 76 w 95"/>
                <a:gd name="T45" fmla="*/ 10 h 55"/>
                <a:gd name="T46" fmla="*/ 78 w 95"/>
                <a:gd name="T47" fmla="*/ 8 h 55"/>
                <a:gd name="T48" fmla="*/ 80 w 95"/>
                <a:gd name="T49" fmla="*/ 8 h 55"/>
                <a:gd name="T50" fmla="*/ 83 w 95"/>
                <a:gd name="T51" fmla="*/ 7 h 55"/>
                <a:gd name="T52" fmla="*/ 89 w 95"/>
                <a:gd name="T53" fmla="*/ 3 h 55"/>
                <a:gd name="T54" fmla="*/ 94 w 95"/>
                <a:gd name="T55" fmla="*/ 2 h 55"/>
                <a:gd name="T56" fmla="*/ 89 w 95"/>
                <a:gd name="T57" fmla="*/ 6 h 55"/>
                <a:gd name="T58" fmla="*/ 83 w 95"/>
                <a:gd name="T59" fmla="*/ 11 h 55"/>
                <a:gd name="T60" fmla="*/ 76 w 95"/>
                <a:gd name="T61" fmla="*/ 15 h 55"/>
                <a:gd name="T62" fmla="*/ 73 w 95"/>
                <a:gd name="T63" fmla="*/ 19 h 55"/>
                <a:gd name="T64" fmla="*/ 68 w 95"/>
                <a:gd name="T65" fmla="*/ 20 h 55"/>
                <a:gd name="T66" fmla="*/ 67 w 95"/>
                <a:gd name="T67" fmla="*/ 27 h 55"/>
                <a:gd name="T68" fmla="*/ 73 w 95"/>
                <a:gd name="T69" fmla="*/ 34 h 55"/>
                <a:gd name="T70" fmla="*/ 74 w 95"/>
                <a:gd name="T71" fmla="*/ 38 h 55"/>
                <a:gd name="T72" fmla="*/ 70 w 95"/>
                <a:gd name="T73" fmla="*/ 36 h 55"/>
                <a:gd name="T74" fmla="*/ 63 w 95"/>
                <a:gd name="T75" fmla="*/ 37 h 55"/>
                <a:gd name="T76" fmla="*/ 59 w 95"/>
                <a:gd name="T77" fmla="*/ 36 h 55"/>
                <a:gd name="T78" fmla="*/ 55 w 95"/>
                <a:gd name="T79" fmla="*/ 43 h 55"/>
                <a:gd name="T80" fmla="*/ 52 w 95"/>
                <a:gd name="T81" fmla="*/ 46 h 55"/>
                <a:gd name="T82" fmla="*/ 47 w 95"/>
                <a:gd name="T83" fmla="*/ 47 h 55"/>
                <a:gd name="T84" fmla="*/ 43 w 95"/>
                <a:gd name="T85" fmla="*/ 49 h 55"/>
                <a:gd name="T86" fmla="*/ 36 w 95"/>
                <a:gd name="T87" fmla="*/ 50 h 55"/>
                <a:gd name="T88" fmla="*/ 29 w 95"/>
                <a:gd name="T89" fmla="*/ 53 h 55"/>
                <a:gd name="T90" fmla="*/ 24 w 95"/>
                <a:gd name="T91" fmla="*/ 50 h 55"/>
                <a:gd name="T92" fmla="*/ 19 w 95"/>
                <a:gd name="T93" fmla="*/ 53 h 55"/>
                <a:gd name="T94" fmla="*/ 12 w 95"/>
                <a:gd name="T95" fmla="*/ 50 h 55"/>
                <a:gd name="T96" fmla="*/ 8 w 95"/>
                <a:gd name="T97" fmla="*/ 50 h 55"/>
                <a:gd name="T98" fmla="*/ 5 w 95"/>
                <a:gd name="T99" fmla="*/ 45 h 55"/>
                <a:gd name="T100" fmla="*/ 2 w 95"/>
                <a:gd name="T101" fmla="*/ 3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 h="55">
                  <a:moveTo>
                    <a:pt x="2" y="39"/>
                  </a:moveTo>
                  <a:cubicBezTo>
                    <a:pt x="2" y="39"/>
                    <a:pt x="2" y="38"/>
                    <a:pt x="2" y="36"/>
                  </a:cubicBezTo>
                  <a:cubicBezTo>
                    <a:pt x="1" y="34"/>
                    <a:pt x="0" y="31"/>
                    <a:pt x="0" y="31"/>
                  </a:cubicBezTo>
                  <a:cubicBezTo>
                    <a:pt x="0" y="31"/>
                    <a:pt x="1" y="30"/>
                    <a:pt x="2" y="31"/>
                  </a:cubicBezTo>
                  <a:cubicBezTo>
                    <a:pt x="3" y="32"/>
                    <a:pt x="4" y="34"/>
                    <a:pt x="7" y="32"/>
                  </a:cubicBezTo>
                  <a:cubicBezTo>
                    <a:pt x="8" y="32"/>
                    <a:pt x="9" y="32"/>
                    <a:pt x="9" y="31"/>
                  </a:cubicBezTo>
                  <a:cubicBezTo>
                    <a:pt x="11" y="29"/>
                    <a:pt x="11" y="27"/>
                    <a:pt x="12" y="27"/>
                  </a:cubicBezTo>
                  <a:cubicBezTo>
                    <a:pt x="13" y="26"/>
                    <a:pt x="13" y="27"/>
                    <a:pt x="15" y="27"/>
                  </a:cubicBezTo>
                  <a:cubicBezTo>
                    <a:pt x="15" y="27"/>
                    <a:pt x="16" y="26"/>
                    <a:pt x="16" y="26"/>
                  </a:cubicBezTo>
                  <a:cubicBezTo>
                    <a:pt x="17" y="26"/>
                    <a:pt x="17" y="27"/>
                    <a:pt x="18" y="27"/>
                  </a:cubicBezTo>
                  <a:cubicBezTo>
                    <a:pt x="19" y="27"/>
                    <a:pt x="19" y="26"/>
                    <a:pt x="20" y="27"/>
                  </a:cubicBezTo>
                  <a:cubicBezTo>
                    <a:pt x="21" y="27"/>
                    <a:pt x="22" y="28"/>
                    <a:pt x="23" y="28"/>
                  </a:cubicBezTo>
                  <a:cubicBezTo>
                    <a:pt x="24" y="28"/>
                    <a:pt x="26" y="28"/>
                    <a:pt x="26" y="26"/>
                  </a:cubicBezTo>
                  <a:cubicBezTo>
                    <a:pt x="27" y="25"/>
                    <a:pt x="28" y="23"/>
                    <a:pt x="28" y="20"/>
                  </a:cubicBezTo>
                  <a:cubicBezTo>
                    <a:pt x="28" y="17"/>
                    <a:pt x="27" y="15"/>
                    <a:pt x="28" y="16"/>
                  </a:cubicBezTo>
                  <a:cubicBezTo>
                    <a:pt x="28" y="16"/>
                    <a:pt x="31" y="17"/>
                    <a:pt x="33" y="18"/>
                  </a:cubicBezTo>
                  <a:cubicBezTo>
                    <a:pt x="35" y="18"/>
                    <a:pt x="34" y="17"/>
                    <a:pt x="36" y="18"/>
                  </a:cubicBezTo>
                  <a:cubicBezTo>
                    <a:pt x="38" y="18"/>
                    <a:pt x="42" y="19"/>
                    <a:pt x="44" y="19"/>
                  </a:cubicBezTo>
                  <a:cubicBezTo>
                    <a:pt x="48" y="19"/>
                    <a:pt x="53" y="19"/>
                    <a:pt x="58" y="18"/>
                  </a:cubicBezTo>
                  <a:cubicBezTo>
                    <a:pt x="58" y="17"/>
                    <a:pt x="60" y="16"/>
                    <a:pt x="61" y="16"/>
                  </a:cubicBezTo>
                  <a:cubicBezTo>
                    <a:pt x="62" y="15"/>
                    <a:pt x="64" y="16"/>
                    <a:pt x="66" y="15"/>
                  </a:cubicBezTo>
                  <a:cubicBezTo>
                    <a:pt x="67" y="15"/>
                    <a:pt x="69" y="14"/>
                    <a:pt x="70" y="13"/>
                  </a:cubicBezTo>
                  <a:cubicBezTo>
                    <a:pt x="72" y="12"/>
                    <a:pt x="74" y="11"/>
                    <a:pt x="76" y="10"/>
                  </a:cubicBezTo>
                  <a:cubicBezTo>
                    <a:pt x="77" y="10"/>
                    <a:pt x="77" y="9"/>
                    <a:pt x="78" y="8"/>
                  </a:cubicBezTo>
                  <a:cubicBezTo>
                    <a:pt x="79" y="8"/>
                    <a:pt x="79" y="8"/>
                    <a:pt x="80" y="8"/>
                  </a:cubicBezTo>
                  <a:cubicBezTo>
                    <a:pt x="81" y="8"/>
                    <a:pt x="82" y="7"/>
                    <a:pt x="83" y="7"/>
                  </a:cubicBezTo>
                  <a:cubicBezTo>
                    <a:pt x="85" y="6"/>
                    <a:pt x="86" y="5"/>
                    <a:pt x="89" y="3"/>
                  </a:cubicBezTo>
                  <a:cubicBezTo>
                    <a:pt x="92" y="0"/>
                    <a:pt x="95" y="0"/>
                    <a:pt x="94" y="2"/>
                  </a:cubicBezTo>
                  <a:cubicBezTo>
                    <a:pt x="94" y="3"/>
                    <a:pt x="90" y="5"/>
                    <a:pt x="89" y="6"/>
                  </a:cubicBezTo>
                  <a:cubicBezTo>
                    <a:pt x="87" y="8"/>
                    <a:pt x="85" y="10"/>
                    <a:pt x="83" y="11"/>
                  </a:cubicBezTo>
                  <a:cubicBezTo>
                    <a:pt x="81" y="11"/>
                    <a:pt x="78" y="13"/>
                    <a:pt x="76" y="15"/>
                  </a:cubicBezTo>
                  <a:cubicBezTo>
                    <a:pt x="74" y="16"/>
                    <a:pt x="74" y="18"/>
                    <a:pt x="73" y="19"/>
                  </a:cubicBezTo>
                  <a:cubicBezTo>
                    <a:pt x="70" y="21"/>
                    <a:pt x="69" y="19"/>
                    <a:pt x="68" y="20"/>
                  </a:cubicBezTo>
                  <a:cubicBezTo>
                    <a:pt x="68" y="22"/>
                    <a:pt x="67" y="25"/>
                    <a:pt x="67" y="27"/>
                  </a:cubicBezTo>
                  <a:cubicBezTo>
                    <a:pt x="68" y="30"/>
                    <a:pt x="71" y="32"/>
                    <a:pt x="73" y="34"/>
                  </a:cubicBezTo>
                  <a:cubicBezTo>
                    <a:pt x="73" y="34"/>
                    <a:pt x="76" y="37"/>
                    <a:pt x="74" y="38"/>
                  </a:cubicBezTo>
                  <a:cubicBezTo>
                    <a:pt x="73" y="38"/>
                    <a:pt x="72" y="36"/>
                    <a:pt x="70" y="36"/>
                  </a:cubicBezTo>
                  <a:cubicBezTo>
                    <a:pt x="68" y="36"/>
                    <a:pt x="65" y="36"/>
                    <a:pt x="63" y="37"/>
                  </a:cubicBezTo>
                  <a:cubicBezTo>
                    <a:pt x="62" y="37"/>
                    <a:pt x="61" y="36"/>
                    <a:pt x="59" y="36"/>
                  </a:cubicBezTo>
                  <a:cubicBezTo>
                    <a:pt x="57" y="37"/>
                    <a:pt x="55" y="41"/>
                    <a:pt x="55" y="43"/>
                  </a:cubicBezTo>
                  <a:cubicBezTo>
                    <a:pt x="55" y="44"/>
                    <a:pt x="53" y="44"/>
                    <a:pt x="52" y="46"/>
                  </a:cubicBezTo>
                  <a:cubicBezTo>
                    <a:pt x="50" y="47"/>
                    <a:pt x="49" y="46"/>
                    <a:pt x="47" y="47"/>
                  </a:cubicBezTo>
                  <a:cubicBezTo>
                    <a:pt x="45" y="48"/>
                    <a:pt x="45" y="49"/>
                    <a:pt x="43" y="49"/>
                  </a:cubicBezTo>
                  <a:cubicBezTo>
                    <a:pt x="40" y="49"/>
                    <a:pt x="37" y="50"/>
                    <a:pt x="36" y="50"/>
                  </a:cubicBezTo>
                  <a:cubicBezTo>
                    <a:pt x="30" y="50"/>
                    <a:pt x="33" y="55"/>
                    <a:pt x="29" y="53"/>
                  </a:cubicBezTo>
                  <a:cubicBezTo>
                    <a:pt x="27" y="53"/>
                    <a:pt x="26" y="51"/>
                    <a:pt x="24" y="50"/>
                  </a:cubicBezTo>
                  <a:cubicBezTo>
                    <a:pt x="23" y="50"/>
                    <a:pt x="21" y="52"/>
                    <a:pt x="19" y="53"/>
                  </a:cubicBezTo>
                  <a:cubicBezTo>
                    <a:pt x="17" y="54"/>
                    <a:pt x="14" y="51"/>
                    <a:pt x="12" y="50"/>
                  </a:cubicBezTo>
                  <a:cubicBezTo>
                    <a:pt x="10" y="49"/>
                    <a:pt x="9" y="51"/>
                    <a:pt x="8" y="50"/>
                  </a:cubicBezTo>
                  <a:cubicBezTo>
                    <a:pt x="6" y="48"/>
                    <a:pt x="7" y="46"/>
                    <a:pt x="5" y="45"/>
                  </a:cubicBezTo>
                  <a:cubicBezTo>
                    <a:pt x="4" y="43"/>
                    <a:pt x="2" y="41"/>
                    <a:pt x="2" y="39"/>
                  </a:cubicBezTo>
                  <a:close/>
                </a:path>
              </a:pathLst>
            </a:custGeom>
            <a:solidFill>
              <a:schemeClr val="bg1">
                <a:lumMod val="8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0" name="Freeform 21">
              <a:extLst>
                <a:ext uri="{FF2B5EF4-FFF2-40B4-BE49-F238E27FC236}">
                  <a16:creationId xmlns:a16="http://schemas.microsoft.com/office/drawing/2014/main" id="{F566C321-5C30-ED60-5B46-48BC0AD56B12}"/>
                </a:ext>
              </a:extLst>
            </p:cNvPr>
            <p:cNvSpPr>
              <a:spLocks/>
            </p:cNvSpPr>
            <p:nvPr/>
          </p:nvSpPr>
          <p:spPr bwMode="auto">
            <a:xfrm>
              <a:off x="5794468" y="3262801"/>
              <a:ext cx="424380" cy="437887"/>
            </a:xfrm>
            <a:custGeom>
              <a:avLst/>
              <a:gdLst>
                <a:gd name="T0" fmla="*/ 13 w 186"/>
                <a:gd name="T1" fmla="*/ 14 h 198"/>
                <a:gd name="T2" fmla="*/ 23 w 186"/>
                <a:gd name="T3" fmla="*/ 6 h 198"/>
                <a:gd name="T4" fmla="*/ 32 w 186"/>
                <a:gd name="T5" fmla="*/ 3 h 198"/>
                <a:gd name="T6" fmla="*/ 48 w 186"/>
                <a:gd name="T7" fmla="*/ 1 h 198"/>
                <a:gd name="T8" fmla="*/ 62 w 186"/>
                <a:gd name="T9" fmla="*/ 9 h 198"/>
                <a:gd name="T10" fmla="*/ 74 w 186"/>
                <a:gd name="T11" fmla="*/ 20 h 198"/>
                <a:gd name="T12" fmla="*/ 77 w 186"/>
                <a:gd name="T13" fmla="*/ 32 h 198"/>
                <a:gd name="T14" fmla="*/ 94 w 186"/>
                <a:gd name="T15" fmla="*/ 40 h 198"/>
                <a:gd name="T16" fmla="*/ 105 w 186"/>
                <a:gd name="T17" fmla="*/ 44 h 198"/>
                <a:gd name="T18" fmla="*/ 109 w 186"/>
                <a:gd name="T19" fmla="*/ 54 h 198"/>
                <a:gd name="T20" fmla="*/ 106 w 186"/>
                <a:gd name="T21" fmla="*/ 63 h 198"/>
                <a:gd name="T22" fmla="*/ 117 w 186"/>
                <a:gd name="T23" fmla="*/ 69 h 198"/>
                <a:gd name="T24" fmla="*/ 131 w 186"/>
                <a:gd name="T25" fmla="*/ 70 h 198"/>
                <a:gd name="T26" fmla="*/ 140 w 186"/>
                <a:gd name="T27" fmla="*/ 68 h 198"/>
                <a:gd name="T28" fmla="*/ 153 w 186"/>
                <a:gd name="T29" fmla="*/ 65 h 198"/>
                <a:gd name="T30" fmla="*/ 154 w 186"/>
                <a:gd name="T31" fmla="*/ 67 h 198"/>
                <a:gd name="T32" fmla="*/ 155 w 186"/>
                <a:gd name="T33" fmla="*/ 77 h 198"/>
                <a:gd name="T34" fmla="*/ 160 w 186"/>
                <a:gd name="T35" fmla="*/ 84 h 198"/>
                <a:gd name="T36" fmla="*/ 156 w 186"/>
                <a:gd name="T37" fmla="*/ 96 h 198"/>
                <a:gd name="T38" fmla="*/ 155 w 186"/>
                <a:gd name="T39" fmla="*/ 112 h 198"/>
                <a:gd name="T40" fmla="*/ 168 w 186"/>
                <a:gd name="T41" fmla="*/ 126 h 198"/>
                <a:gd name="T42" fmla="*/ 182 w 186"/>
                <a:gd name="T43" fmla="*/ 136 h 198"/>
                <a:gd name="T44" fmla="*/ 178 w 186"/>
                <a:gd name="T45" fmla="*/ 151 h 198"/>
                <a:gd name="T46" fmla="*/ 170 w 186"/>
                <a:gd name="T47" fmla="*/ 159 h 198"/>
                <a:gd name="T48" fmla="*/ 170 w 186"/>
                <a:gd name="T49" fmla="*/ 175 h 198"/>
                <a:gd name="T50" fmla="*/ 173 w 186"/>
                <a:gd name="T51" fmla="*/ 185 h 198"/>
                <a:gd name="T52" fmla="*/ 160 w 186"/>
                <a:gd name="T53" fmla="*/ 190 h 198"/>
                <a:gd name="T54" fmla="*/ 150 w 186"/>
                <a:gd name="T55" fmla="*/ 193 h 198"/>
                <a:gd name="T56" fmla="*/ 139 w 186"/>
                <a:gd name="T57" fmla="*/ 197 h 198"/>
                <a:gd name="T58" fmla="*/ 139 w 186"/>
                <a:gd name="T59" fmla="*/ 186 h 198"/>
                <a:gd name="T60" fmla="*/ 144 w 186"/>
                <a:gd name="T61" fmla="*/ 175 h 198"/>
                <a:gd name="T62" fmla="*/ 128 w 186"/>
                <a:gd name="T63" fmla="*/ 172 h 198"/>
                <a:gd name="T64" fmla="*/ 116 w 186"/>
                <a:gd name="T65" fmla="*/ 160 h 198"/>
                <a:gd name="T66" fmla="*/ 101 w 186"/>
                <a:gd name="T67" fmla="*/ 151 h 198"/>
                <a:gd name="T68" fmla="*/ 93 w 186"/>
                <a:gd name="T69" fmla="*/ 157 h 198"/>
                <a:gd name="T70" fmla="*/ 89 w 186"/>
                <a:gd name="T71" fmla="*/ 173 h 198"/>
                <a:gd name="T72" fmla="*/ 81 w 186"/>
                <a:gd name="T73" fmla="*/ 172 h 198"/>
                <a:gd name="T74" fmla="*/ 75 w 186"/>
                <a:gd name="T75" fmla="*/ 168 h 198"/>
                <a:gd name="T76" fmla="*/ 65 w 186"/>
                <a:gd name="T77" fmla="*/ 162 h 198"/>
                <a:gd name="T78" fmla="*/ 57 w 186"/>
                <a:gd name="T79" fmla="*/ 164 h 198"/>
                <a:gd name="T80" fmla="*/ 50 w 186"/>
                <a:gd name="T81" fmla="*/ 161 h 198"/>
                <a:gd name="T82" fmla="*/ 45 w 186"/>
                <a:gd name="T83" fmla="*/ 157 h 198"/>
                <a:gd name="T84" fmla="*/ 40 w 186"/>
                <a:gd name="T85" fmla="*/ 152 h 198"/>
                <a:gd name="T86" fmla="*/ 32 w 186"/>
                <a:gd name="T87" fmla="*/ 148 h 198"/>
                <a:gd name="T88" fmla="*/ 34 w 186"/>
                <a:gd name="T89" fmla="*/ 144 h 198"/>
                <a:gd name="T90" fmla="*/ 43 w 186"/>
                <a:gd name="T91" fmla="*/ 140 h 198"/>
                <a:gd name="T92" fmla="*/ 35 w 186"/>
                <a:gd name="T93" fmla="*/ 127 h 198"/>
                <a:gd name="T94" fmla="*/ 32 w 186"/>
                <a:gd name="T95" fmla="*/ 120 h 198"/>
                <a:gd name="T96" fmla="*/ 43 w 186"/>
                <a:gd name="T97" fmla="*/ 118 h 198"/>
                <a:gd name="T98" fmla="*/ 37 w 186"/>
                <a:gd name="T99" fmla="*/ 111 h 198"/>
                <a:gd name="T100" fmla="*/ 28 w 186"/>
                <a:gd name="T101" fmla="*/ 106 h 198"/>
                <a:gd name="T102" fmla="*/ 22 w 186"/>
                <a:gd name="T103" fmla="*/ 98 h 198"/>
                <a:gd name="T104" fmla="*/ 24 w 186"/>
                <a:gd name="T105" fmla="*/ 87 h 198"/>
                <a:gd name="T106" fmla="*/ 27 w 186"/>
                <a:gd name="T107" fmla="*/ 73 h 198"/>
                <a:gd name="T108" fmla="*/ 15 w 186"/>
                <a:gd name="T109" fmla="*/ 74 h 198"/>
                <a:gd name="T110" fmla="*/ 14 w 186"/>
                <a:gd name="T111" fmla="*/ 63 h 198"/>
                <a:gd name="T112" fmla="*/ 16 w 186"/>
                <a:gd name="T113" fmla="*/ 57 h 198"/>
                <a:gd name="T114" fmla="*/ 24 w 186"/>
                <a:gd name="T115" fmla="*/ 53 h 198"/>
                <a:gd name="T116" fmla="*/ 13 w 186"/>
                <a:gd name="T117" fmla="*/ 51 h 198"/>
                <a:gd name="T118" fmla="*/ 7 w 186"/>
                <a:gd name="T119" fmla="*/ 43 h 198"/>
                <a:gd name="T120" fmla="*/ 5 w 186"/>
                <a:gd name="T121" fmla="*/ 40 h 198"/>
                <a:gd name="T122" fmla="*/ 3 w 186"/>
                <a:gd name="T123" fmla="*/ 31 h 198"/>
                <a:gd name="T124" fmla="*/ 4 w 186"/>
                <a:gd name="T125" fmla="*/ 2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6" h="198">
                  <a:moveTo>
                    <a:pt x="11" y="14"/>
                  </a:moveTo>
                  <a:cubicBezTo>
                    <a:pt x="11" y="14"/>
                    <a:pt x="11" y="14"/>
                    <a:pt x="11" y="14"/>
                  </a:cubicBezTo>
                  <a:cubicBezTo>
                    <a:pt x="11" y="14"/>
                    <a:pt x="11" y="14"/>
                    <a:pt x="11" y="14"/>
                  </a:cubicBezTo>
                  <a:cubicBezTo>
                    <a:pt x="12" y="14"/>
                    <a:pt x="12" y="14"/>
                    <a:pt x="13" y="14"/>
                  </a:cubicBezTo>
                  <a:cubicBezTo>
                    <a:pt x="15" y="14"/>
                    <a:pt x="16" y="14"/>
                    <a:pt x="16" y="14"/>
                  </a:cubicBezTo>
                  <a:cubicBezTo>
                    <a:pt x="17" y="11"/>
                    <a:pt x="17" y="11"/>
                    <a:pt x="17" y="11"/>
                  </a:cubicBezTo>
                  <a:cubicBezTo>
                    <a:pt x="19" y="10"/>
                    <a:pt x="19" y="10"/>
                    <a:pt x="19" y="10"/>
                  </a:cubicBezTo>
                  <a:cubicBezTo>
                    <a:pt x="19" y="10"/>
                    <a:pt x="22" y="6"/>
                    <a:pt x="23" y="6"/>
                  </a:cubicBezTo>
                  <a:cubicBezTo>
                    <a:pt x="25" y="6"/>
                    <a:pt x="23" y="4"/>
                    <a:pt x="23" y="4"/>
                  </a:cubicBezTo>
                  <a:cubicBezTo>
                    <a:pt x="23" y="4"/>
                    <a:pt x="28" y="2"/>
                    <a:pt x="30" y="2"/>
                  </a:cubicBezTo>
                  <a:cubicBezTo>
                    <a:pt x="30" y="2"/>
                    <a:pt x="30" y="2"/>
                    <a:pt x="31" y="2"/>
                  </a:cubicBezTo>
                  <a:cubicBezTo>
                    <a:pt x="32" y="2"/>
                    <a:pt x="32" y="3"/>
                    <a:pt x="32" y="3"/>
                  </a:cubicBezTo>
                  <a:cubicBezTo>
                    <a:pt x="36" y="1"/>
                    <a:pt x="36" y="1"/>
                    <a:pt x="36" y="1"/>
                  </a:cubicBezTo>
                  <a:cubicBezTo>
                    <a:pt x="36" y="1"/>
                    <a:pt x="42" y="0"/>
                    <a:pt x="43" y="0"/>
                  </a:cubicBezTo>
                  <a:cubicBezTo>
                    <a:pt x="44" y="0"/>
                    <a:pt x="46" y="1"/>
                    <a:pt x="46" y="1"/>
                  </a:cubicBezTo>
                  <a:cubicBezTo>
                    <a:pt x="48" y="1"/>
                    <a:pt x="48" y="1"/>
                    <a:pt x="48" y="1"/>
                  </a:cubicBezTo>
                  <a:cubicBezTo>
                    <a:pt x="48" y="1"/>
                    <a:pt x="49" y="2"/>
                    <a:pt x="50" y="2"/>
                  </a:cubicBezTo>
                  <a:cubicBezTo>
                    <a:pt x="52" y="3"/>
                    <a:pt x="53" y="6"/>
                    <a:pt x="54" y="6"/>
                  </a:cubicBezTo>
                  <a:cubicBezTo>
                    <a:pt x="56" y="7"/>
                    <a:pt x="58" y="7"/>
                    <a:pt x="59" y="7"/>
                  </a:cubicBezTo>
                  <a:cubicBezTo>
                    <a:pt x="60" y="8"/>
                    <a:pt x="62" y="9"/>
                    <a:pt x="62" y="9"/>
                  </a:cubicBezTo>
                  <a:cubicBezTo>
                    <a:pt x="62" y="9"/>
                    <a:pt x="67" y="14"/>
                    <a:pt x="68" y="14"/>
                  </a:cubicBezTo>
                  <a:cubicBezTo>
                    <a:pt x="69" y="14"/>
                    <a:pt x="69" y="14"/>
                    <a:pt x="70" y="16"/>
                  </a:cubicBezTo>
                  <a:cubicBezTo>
                    <a:pt x="71" y="17"/>
                    <a:pt x="74" y="16"/>
                    <a:pt x="74" y="16"/>
                  </a:cubicBezTo>
                  <a:cubicBezTo>
                    <a:pt x="74" y="16"/>
                    <a:pt x="75" y="19"/>
                    <a:pt x="74" y="20"/>
                  </a:cubicBezTo>
                  <a:cubicBezTo>
                    <a:pt x="74" y="21"/>
                    <a:pt x="74" y="24"/>
                    <a:pt x="74" y="24"/>
                  </a:cubicBezTo>
                  <a:cubicBezTo>
                    <a:pt x="74" y="24"/>
                    <a:pt x="74" y="25"/>
                    <a:pt x="74" y="26"/>
                  </a:cubicBezTo>
                  <a:cubicBezTo>
                    <a:pt x="75" y="28"/>
                    <a:pt x="76" y="28"/>
                    <a:pt x="76" y="30"/>
                  </a:cubicBezTo>
                  <a:cubicBezTo>
                    <a:pt x="77" y="31"/>
                    <a:pt x="76" y="31"/>
                    <a:pt x="77" y="32"/>
                  </a:cubicBezTo>
                  <a:cubicBezTo>
                    <a:pt x="78" y="33"/>
                    <a:pt x="79" y="35"/>
                    <a:pt x="80" y="35"/>
                  </a:cubicBezTo>
                  <a:cubicBezTo>
                    <a:pt x="81" y="35"/>
                    <a:pt x="82" y="35"/>
                    <a:pt x="85" y="36"/>
                  </a:cubicBezTo>
                  <a:cubicBezTo>
                    <a:pt x="88" y="38"/>
                    <a:pt x="89" y="38"/>
                    <a:pt x="90" y="39"/>
                  </a:cubicBezTo>
                  <a:cubicBezTo>
                    <a:pt x="92" y="40"/>
                    <a:pt x="91" y="39"/>
                    <a:pt x="94" y="40"/>
                  </a:cubicBezTo>
                  <a:cubicBezTo>
                    <a:pt x="98" y="41"/>
                    <a:pt x="97" y="40"/>
                    <a:pt x="98" y="41"/>
                  </a:cubicBezTo>
                  <a:cubicBezTo>
                    <a:pt x="99" y="41"/>
                    <a:pt x="98" y="40"/>
                    <a:pt x="100" y="41"/>
                  </a:cubicBezTo>
                  <a:cubicBezTo>
                    <a:pt x="103" y="41"/>
                    <a:pt x="105" y="42"/>
                    <a:pt x="105" y="42"/>
                  </a:cubicBezTo>
                  <a:cubicBezTo>
                    <a:pt x="105" y="44"/>
                    <a:pt x="105" y="44"/>
                    <a:pt x="105" y="44"/>
                  </a:cubicBezTo>
                  <a:cubicBezTo>
                    <a:pt x="103" y="48"/>
                    <a:pt x="103" y="48"/>
                    <a:pt x="103" y="48"/>
                  </a:cubicBezTo>
                  <a:cubicBezTo>
                    <a:pt x="103" y="51"/>
                    <a:pt x="103" y="51"/>
                    <a:pt x="103" y="51"/>
                  </a:cubicBezTo>
                  <a:cubicBezTo>
                    <a:pt x="103" y="51"/>
                    <a:pt x="101" y="51"/>
                    <a:pt x="103" y="52"/>
                  </a:cubicBezTo>
                  <a:cubicBezTo>
                    <a:pt x="105" y="53"/>
                    <a:pt x="109" y="54"/>
                    <a:pt x="109" y="54"/>
                  </a:cubicBezTo>
                  <a:cubicBezTo>
                    <a:pt x="112" y="56"/>
                    <a:pt x="112" y="56"/>
                    <a:pt x="112" y="56"/>
                  </a:cubicBezTo>
                  <a:cubicBezTo>
                    <a:pt x="112" y="56"/>
                    <a:pt x="110" y="59"/>
                    <a:pt x="109" y="60"/>
                  </a:cubicBezTo>
                  <a:cubicBezTo>
                    <a:pt x="108" y="60"/>
                    <a:pt x="105" y="60"/>
                    <a:pt x="105" y="60"/>
                  </a:cubicBezTo>
                  <a:cubicBezTo>
                    <a:pt x="105" y="60"/>
                    <a:pt x="104" y="63"/>
                    <a:pt x="106" y="63"/>
                  </a:cubicBezTo>
                  <a:cubicBezTo>
                    <a:pt x="107" y="64"/>
                    <a:pt x="109" y="64"/>
                    <a:pt x="110" y="64"/>
                  </a:cubicBezTo>
                  <a:cubicBezTo>
                    <a:pt x="111" y="64"/>
                    <a:pt x="113" y="65"/>
                    <a:pt x="113" y="65"/>
                  </a:cubicBezTo>
                  <a:cubicBezTo>
                    <a:pt x="113" y="65"/>
                    <a:pt x="114" y="65"/>
                    <a:pt x="115" y="66"/>
                  </a:cubicBezTo>
                  <a:cubicBezTo>
                    <a:pt x="115" y="68"/>
                    <a:pt x="116" y="69"/>
                    <a:pt x="117" y="69"/>
                  </a:cubicBezTo>
                  <a:cubicBezTo>
                    <a:pt x="118" y="69"/>
                    <a:pt x="120" y="69"/>
                    <a:pt x="121" y="69"/>
                  </a:cubicBezTo>
                  <a:cubicBezTo>
                    <a:pt x="122" y="69"/>
                    <a:pt x="122" y="68"/>
                    <a:pt x="123" y="68"/>
                  </a:cubicBezTo>
                  <a:cubicBezTo>
                    <a:pt x="124" y="69"/>
                    <a:pt x="130" y="68"/>
                    <a:pt x="130" y="68"/>
                  </a:cubicBezTo>
                  <a:cubicBezTo>
                    <a:pt x="130" y="68"/>
                    <a:pt x="130" y="68"/>
                    <a:pt x="131" y="70"/>
                  </a:cubicBezTo>
                  <a:cubicBezTo>
                    <a:pt x="133" y="73"/>
                    <a:pt x="136" y="74"/>
                    <a:pt x="136" y="74"/>
                  </a:cubicBezTo>
                  <a:cubicBezTo>
                    <a:pt x="136" y="74"/>
                    <a:pt x="137" y="75"/>
                    <a:pt x="137" y="74"/>
                  </a:cubicBezTo>
                  <a:cubicBezTo>
                    <a:pt x="137" y="73"/>
                    <a:pt x="138" y="72"/>
                    <a:pt x="138" y="72"/>
                  </a:cubicBezTo>
                  <a:cubicBezTo>
                    <a:pt x="138" y="72"/>
                    <a:pt x="140" y="69"/>
                    <a:pt x="140" y="68"/>
                  </a:cubicBezTo>
                  <a:cubicBezTo>
                    <a:pt x="141" y="67"/>
                    <a:pt x="142" y="64"/>
                    <a:pt x="143" y="64"/>
                  </a:cubicBezTo>
                  <a:cubicBezTo>
                    <a:pt x="144" y="63"/>
                    <a:pt x="147" y="61"/>
                    <a:pt x="147" y="61"/>
                  </a:cubicBezTo>
                  <a:cubicBezTo>
                    <a:pt x="147" y="61"/>
                    <a:pt x="147" y="60"/>
                    <a:pt x="149" y="61"/>
                  </a:cubicBezTo>
                  <a:cubicBezTo>
                    <a:pt x="150" y="63"/>
                    <a:pt x="153" y="65"/>
                    <a:pt x="153" y="65"/>
                  </a:cubicBezTo>
                  <a:cubicBezTo>
                    <a:pt x="158" y="65"/>
                    <a:pt x="158" y="65"/>
                    <a:pt x="158" y="65"/>
                  </a:cubicBezTo>
                  <a:cubicBezTo>
                    <a:pt x="158" y="65"/>
                    <a:pt x="161" y="66"/>
                    <a:pt x="161" y="67"/>
                  </a:cubicBezTo>
                  <a:cubicBezTo>
                    <a:pt x="161" y="68"/>
                    <a:pt x="160" y="68"/>
                    <a:pt x="158" y="69"/>
                  </a:cubicBezTo>
                  <a:cubicBezTo>
                    <a:pt x="157" y="69"/>
                    <a:pt x="154" y="66"/>
                    <a:pt x="154" y="67"/>
                  </a:cubicBezTo>
                  <a:cubicBezTo>
                    <a:pt x="153" y="68"/>
                    <a:pt x="153" y="70"/>
                    <a:pt x="153" y="70"/>
                  </a:cubicBezTo>
                  <a:cubicBezTo>
                    <a:pt x="149" y="72"/>
                    <a:pt x="149" y="72"/>
                    <a:pt x="149" y="72"/>
                  </a:cubicBezTo>
                  <a:cubicBezTo>
                    <a:pt x="150" y="74"/>
                    <a:pt x="150" y="74"/>
                    <a:pt x="150" y="74"/>
                  </a:cubicBezTo>
                  <a:cubicBezTo>
                    <a:pt x="150" y="74"/>
                    <a:pt x="155" y="76"/>
                    <a:pt x="155" y="77"/>
                  </a:cubicBezTo>
                  <a:cubicBezTo>
                    <a:pt x="155" y="78"/>
                    <a:pt x="155" y="80"/>
                    <a:pt x="155" y="80"/>
                  </a:cubicBezTo>
                  <a:cubicBezTo>
                    <a:pt x="158" y="81"/>
                    <a:pt x="158" y="81"/>
                    <a:pt x="158" y="81"/>
                  </a:cubicBezTo>
                  <a:cubicBezTo>
                    <a:pt x="160" y="80"/>
                    <a:pt x="160" y="80"/>
                    <a:pt x="160" y="80"/>
                  </a:cubicBezTo>
                  <a:cubicBezTo>
                    <a:pt x="160" y="84"/>
                    <a:pt x="160" y="84"/>
                    <a:pt x="160" y="84"/>
                  </a:cubicBezTo>
                  <a:cubicBezTo>
                    <a:pt x="160" y="88"/>
                    <a:pt x="160" y="88"/>
                    <a:pt x="160" y="88"/>
                  </a:cubicBezTo>
                  <a:cubicBezTo>
                    <a:pt x="160" y="91"/>
                    <a:pt x="160" y="91"/>
                    <a:pt x="160" y="91"/>
                  </a:cubicBezTo>
                  <a:cubicBezTo>
                    <a:pt x="160" y="91"/>
                    <a:pt x="161" y="94"/>
                    <a:pt x="160" y="94"/>
                  </a:cubicBezTo>
                  <a:cubicBezTo>
                    <a:pt x="159" y="94"/>
                    <a:pt x="156" y="96"/>
                    <a:pt x="156" y="96"/>
                  </a:cubicBezTo>
                  <a:cubicBezTo>
                    <a:pt x="154" y="99"/>
                    <a:pt x="154" y="99"/>
                    <a:pt x="154" y="99"/>
                  </a:cubicBezTo>
                  <a:cubicBezTo>
                    <a:pt x="154" y="99"/>
                    <a:pt x="154" y="103"/>
                    <a:pt x="154" y="104"/>
                  </a:cubicBezTo>
                  <a:cubicBezTo>
                    <a:pt x="155" y="106"/>
                    <a:pt x="154" y="109"/>
                    <a:pt x="154" y="109"/>
                  </a:cubicBezTo>
                  <a:cubicBezTo>
                    <a:pt x="154" y="109"/>
                    <a:pt x="154" y="111"/>
                    <a:pt x="155" y="112"/>
                  </a:cubicBezTo>
                  <a:cubicBezTo>
                    <a:pt x="156" y="113"/>
                    <a:pt x="157" y="115"/>
                    <a:pt x="157" y="115"/>
                  </a:cubicBezTo>
                  <a:cubicBezTo>
                    <a:pt x="157" y="115"/>
                    <a:pt x="158" y="116"/>
                    <a:pt x="159" y="118"/>
                  </a:cubicBezTo>
                  <a:cubicBezTo>
                    <a:pt x="160" y="120"/>
                    <a:pt x="164" y="125"/>
                    <a:pt x="164" y="125"/>
                  </a:cubicBezTo>
                  <a:cubicBezTo>
                    <a:pt x="164" y="125"/>
                    <a:pt x="167" y="126"/>
                    <a:pt x="168" y="126"/>
                  </a:cubicBezTo>
                  <a:cubicBezTo>
                    <a:pt x="168" y="126"/>
                    <a:pt x="172" y="128"/>
                    <a:pt x="172" y="128"/>
                  </a:cubicBezTo>
                  <a:cubicBezTo>
                    <a:pt x="172" y="128"/>
                    <a:pt x="174" y="128"/>
                    <a:pt x="174" y="129"/>
                  </a:cubicBezTo>
                  <a:cubicBezTo>
                    <a:pt x="174" y="129"/>
                    <a:pt x="178" y="135"/>
                    <a:pt x="178" y="135"/>
                  </a:cubicBezTo>
                  <a:cubicBezTo>
                    <a:pt x="182" y="136"/>
                    <a:pt x="182" y="136"/>
                    <a:pt x="182" y="136"/>
                  </a:cubicBezTo>
                  <a:cubicBezTo>
                    <a:pt x="186" y="136"/>
                    <a:pt x="186" y="136"/>
                    <a:pt x="186" y="136"/>
                  </a:cubicBezTo>
                  <a:cubicBezTo>
                    <a:pt x="186" y="136"/>
                    <a:pt x="185" y="141"/>
                    <a:pt x="184" y="142"/>
                  </a:cubicBezTo>
                  <a:cubicBezTo>
                    <a:pt x="183" y="143"/>
                    <a:pt x="180" y="147"/>
                    <a:pt x="180" y="147"/>
                  </a:cubicBezTo>
                  <a:cubicBezTo>
                    <a:pt x="180" y="147"/>
                    <a:pt x="178" y="149"/>
                    <a:pt x="178" y="151"/>
                  </a:cubicBezTo>
                  <a:cubicBezTo>
                    <a:pt x="179" y="152"/>
                    <a:pt x="179" y="155"/>
                    <a:pt x="179" y="155"/>
                  </a:cubicBezTo>
                  <a:cubicBezTo>
                    <a:pt x="179" y="155"/>
                    <a:pt x="177" y="157"/>
                    <a:pt x="176" y="157"/>
                  </a:cubicBezTo>
                  <a:cubicBezTo>
                    <a:pt x="175" y="157"/>
                    <a:pt x="173" y="157"/>
                    <a:pt x="172" y="158"/>
                  </a:cubicBezTo>
                  <a:cubicBezTo>
                    <a:pt x="171" y="158"/>
                    <a:pt x="170" y="159"/>
                    <a:pt x="170" y="159"/>
                  </a:cubicBezTo>
                  <a:cubicBezTo>
                    <a:pt x="169" y="160"/>
                    <a:pt x="167" y="162"/>
                    <a:pt x="167" y="162"/>
                  </a:cubicBezTo>
                  <a:cubicBezTo>
                    <a:pt x="169" y="165"/>
                    <a:pt x="169" y="165"/>
                    <a:pt x="169" y="165"/>
                  </a:cubicBezTo>
                  <a:cubicBezTo>
                    <a:pt x="170" y="170"/>
                    <a:pt x="170" y="170"/>
                    <a:pt x="170" y="170"/>
                  </a:cubicBezTo>
                  <a:cubicBezTo>
                    <a:pt x="170" y="175"/>
                    <a:pt x="170" y="175"/>
                    <a:pt x="170" y="175"/>
                  </a:cubicBezTo>
                  <a:cubicBezTo>
                    <a:pt x="170" y="175"/>
                    <a:pt x="173" y="176"/>
                    <a:pt x="173" y="177"/>
                  </a:cubicBezTo>
                  <a:cubicBezTo>
                    <a:pt x="174" y="177"/>
                    <a:pt x="175" y="180"/>
                    <a:pt x="175" y="180"/>
                  </a:cubicBezTo>
                  <a:cubicBezTo>
                    <a:pt x="174" y="182"/>
                    <a:pt x="174" y="182"/>
                    <a:pt x="174" y="182"/>
                  </a:cubicBezTo>
                  <a:cubicBezTo>
                    <a:pt x="173" y="185"/>
                    <a:pt x="173" y="185"/>
                    <a:pt x="173" y="185"/>
                  </a:cubicBezTo>
                  <a:cubicBezTo>
                    <a:pt x="173" y="185"/>
                    <a:pt x="172" y="187"/>
                    <a:pt x="171" y="188"/>
                  </a:cubicBezTo>
                  <a:cubicBezTo>
                    <a:pt x="169" y="188"/>
                    <a:pt x="166" y="188"/>
                    <a:pt x="166" y="188"/>
                  </a:cubicBezTo>
                  <a:cubicBezTo>
                    <a:pt x="166" y="188"/>
                    <a:pt x="166" y="187"/>
                    <a:pt x="164" y="188"/>
                  </a:cubicBezTo>
                  <a:cubicBezTo>
                    <a:pt x="162" y="188"/>
                    <a:pt x="160" y="190"/>
                    <a:pt x="160" y="190"/>
                  </a:cubicBezTo>
                  <a:cubicBezTo>
                    <a:pt x="160" y="190"/>
                    <a:pt x="160" y="190"/>
                    <a:pt x="159" y="191"/>
                  </a:cubicBezTo>
                  <a:cubicBezTo>
                    <a:pt x="157" y="191"/>
                    <a:pt x="156" y="191"/>
                    <a:pt x="155" y="191"/>
                  </a:cubicBezTo>
                  <a:cubicBezTo>
                    <a:pt x="154" y="191"/>
                    <a:pt x="152" y="190"/>
                    <a:pt x="152" y="190"/>
                  </a:cubicBezTo>
                  <a:cubicBezTo>
                    <a:pt x="150" y="193"/>
                    <a:pt x="150" y="193"/>
                    <a:pt x="150" y="193"/>
                  </a:cubicBezTo>
                  <a:cubicBezTo>
                    <a:pt x="150" y="193"/>
                    <a:pt x="148" y="194"/>
                    <a:pt x="147" y="194"/>
                  </a:cubicBezTo>
                  <a:cubicBezTo>
                    <a:pt x="147" y="194"/>
                    <a:pt x="144" y="198"/>
                    <a:pt x="144" y="198"/>
                  </a:cubicBezTo>
                  <a:cubicBezTo>
                    <a:pt x="144" y="198"/>
                    <a:pt x="144" y="198"/>
                    <a:pt x="143" y="198"/>
                  </a:cubicBezTo>
                  <a:cubicBezTo>
                    <a:pt x="141" y="198"/>
                    <a:pt x="139" y="197"/>
                    <a:pt x="139" y="197"/>
                  </a:cubicBezTo>
                  <a:cubicBezTo>
                    <a:pt x="136" y="194"/>
                    <a:pt x="136" y="194"/>
                    <a:pt x="136" y="194"/>
                  </a:cubicBezTo>
                  <a:cubicBezTo>
                    <a:pt x="136" y="194"/>
                    <a:pt x="137" y="194"/>
                    <a:pt x="139" y="192"/>
                  </a:cubicBezTo>
                  <a:cubicBezTo>
                    <a:pt x="140" y="191"/>
                    <a:pt x="140" y="191"/>
                    <a:pt x="140" y="190"/>
                  </a:cubicBezTo>
                  <a:cubicBezTo>
                    <a:pt x="139" y="188"/>
                    <a:pt x="138" y="186"/>
                    <a:pt x="139" y="186"/>
                  </a:cubicBezTo>
                  <a:cubicBezTo>
                    <a:pt x="140" y="185"/>
                    <a:pt x="141" y="186"/>
                    <a:pt x="142" y="184"/>
                  </a:cubicBezTo>
                  <a:cubicBezTo>
                    <a:pt x="142" y="183"/>
                    <a:pt x="142" y="182"/>
                    <a:pt x="142" y="180"/>
                  </a:cubicBezTo>
                  <a:cubicBezTo>
                    <a:pt x="142" y="179"/>
                    <a:pt x="142" y="177"/>
                    <a:pt x="143" y="177"/>
                  </a:cubicBezTo>
                  <a:cubicBezTo>
                    <a:pt x="144" y="176"/>
                    <a:pt x="144" y="175"/>
                    <a:pt x="144" y="175"/>
                  </a:cubicBezTo>
                  <a:cubicBezTo>
                    <a:pt x="139" y="174"/>
                    <a:pt x="139" y="174"/>
                    <a:pt x="139" y="174"/>
                  </a:cubicBezTo>
                  <a:cubicBezTo>
                    <a:pt x="136" y="175"/>
                    <a:pt x="136" y="175"/>
                    <a:pt x="136" y="175"/>
                  </a:cubicBezTo>
                  <a:cubicBezTo>
                    <a:pt x="136" y="175"/>
                    <a:pt x="136" y="173"/>
                    <a:pt x="134" y="173"/>
                  </a:cubicBezTo>
                  <a:cubicBezTo>
                    <a:pt x="132" y="172"/>
                    <a:pt x="128" y="172"/>
                    <a:pt x="128" y="172"/>
                  </a:cubicBezTo>
                  <a:cubicBezTo>
                    <a:pt x="127" y="168"/>
                    <a:pt x="127" y="168"/>
                    <a:pt x="127" y="168"/>
                  </a:cubicBezTo>
                  <a:cubicBezTo>
                    <a:pt x="119" y="166"/>
                    <a:pt x="119" y="166"/>
                    <a:pt x="119" y="166"/>
                  </a:cubicBezTo>
                  <a:cubicBezTo>
                    <a:pt x="119" y="166"/>
                    <a:pt x="118" y="162"/>
                    <a:pt x="117" y="161"/>
                  </a:cubicBezTo>
                  <a:cubicBezTo>
                    <a:pt x="116" y="160"/>
                    <a:pt x="116" y="160"/>
                    <a:pt x="116" y="160"/>
                  </a:cubicBezTo>
                  <a:cubicBezTo>
                    <a:pt x="111" y="156"/>
                    <a:pt x="111" y="156"/>
                    <a:pt x="111" y="156"/>
                  </a:cubicBezTo>
                  <a:cubicBezTo>
                    <a:pt x="108" y="156"/>
                    <a:pt x="108" y="156"/>
                    <a:pt x="108" y="156"/>
                  </a:cubicBezTo>
                  <a:cubicBezTo>
                    <a:pt x="108" y="156"/>
                    <a:pt x="107" y="156"/>
                    <a:pt x="105" y="155"/>
                  </a:cubicBezTo>
                  <a:cubicBezTo>
                    <a:pt x="102" y="154"/>
                    <a:pt x="101" y="151"/>
                    <a:pt x="101" y="151"/>
                  </a:cubicBezTo>
                  <a:cubicBezTo>
                    <a:pt x="101" y="151"/>
                    <a:pt x="101" y="149"/>
                    <a:pt x="99" y="150"/>
                  </a:cubicBezTo>
                  <a:cubicBezTo>
                    <a:pt x="97" y="152"/>
                    <a:pt x="95" y="152"/>
                    <a:pt x="94" y="153"/>
                  </a:cubicBezTo>
                  <a:cubicBezTo>
                    <a:pt x="94" y="153"/>
                    <a:pt x="93" y="153"/>
                    <a:pt x="92" y="154"/>
                  </a:cubicBezTo>
                  <a:cubicBezTo>
                    <a:pt x="92" y="155"/>
                    <a:pt x="91" y="155"/>
                    <a:pt x="93" y="157"/>
                  </a:cubicBezTo>
                  <a:cubicBezTo>
                    <a:pt x="94" y="158"/>
                    <a:pt x="95" y="159"/>
                    <a:pt x="95" y="159"/>
                  </a:cubicBezTo>
                  <a:cubicBezTo>
                    <a:pt x="94" y="164"/>
                    <a:pt x="94" y="164"/>
                    <a:pt x="94" y="164"/>
                  </a:cubicBezTo>
                  <a:cubicBezTo>
                    <a:pt x="88" y="170"/>
                    <a:pt x="88" y="170"/>
                    <a:pt x="88" y="170"/>
                  </a:cubicBezTo>
                  <a:cubicBezTo>
                    <a:pt x="89" y="173"/>
                    <a:pt x="89" y="173"/>
                    <a:pt x="89" y="173"/>
                  </a:cubicBezTo>
                  <a:cubicBezTo>
                    <a:pt x="89" y="173"/>
                    <a:pt x="91" y="173"/>
                    <a:pt x="88" y="174"/>
                  </a:cubicBezTo>
                  <a:cubicBezTo>
                    <a:pt x="86" y="175"/>
                    <a:pt x="86" y="176"/>
                    <a:pt x="85" y="176"/>
                  </a:cubicBezTo>
                  <a:cubicBezTo>
                    <a:pt x="85" y="175"/>
                    <a:pt x="84" y="174"/>
                    <a:pt x="82" y="173"/>
                  </a:cubicBezTo>
                  <a:cubicBezTo>
                    <a:pt x="81" y="172"/>
                    <a:pt x="81" y="172"/>
                    <a:pt x="81" y="172"/>
                  </a:cubicBezTo>
                  <a:cubicBezTo>
                    <a:pt x="81" y="172"/>
                    <a:pt x="81" y="172"/>
                    <a:pt x="80" y="171"/>
                  </a:cubicBezTo>
                  <a:cubicBezTo>
                    <a:pt x="80" y="171"/>
                    <a:pt x="80" y="171"/>
                    <a:pt x="80" y="171"/>
                  </a:cubicBezTo>
                  <a:cubicBezTo>
                    <a:pt x="80" y="171"/>
                    <a:pt x="80" y="170"/>
                    <a:pt x="78" y="170"/>
                  </a:cubicBezTo>
                  <a:cubicBezTo>
                    <a:pt x="77" y="170"/>
                    <a:pt x="75" y="168"/>
                    <a:pt x="75" y="168"/>
                  </a:cubicBezTo>
                  <a:cubicBezTo>
                    <a:pt x="72" y="168"/>
                    <a:pt x="72" y="168"/>
                    <a:pt x="72" y="168"/>
                  </a:cubicBezTo>
                  <a:cubicBezTo>
                    <a:pt x="72" y="168"/>
                    <a:pt x="69" y="165"/>
                    <a:pt x="69" y="165"/>
                  </a:cubicBezTo>
                  <a:cubicBezTo>
                    <a:pt x="68" y="165"/>
                    <a:pt x="65" y="164"/>
                    <a:pt x="65" y="164"/>
                  </a:cubicBezTo>
                  <a:cubicBezTo>
                    <a:pt x="65" y="162"/>
                    <a:pt x="65" y="162"/>
                    <a:pt x="65" y="162"/>
                  </a:cubicBezTo>
                  <a:cubicBezTo>
                    <a:pt x="65" y="162"/>
                    <a:pt x="64" y="162"/>
                    <a:pt x="64" y="162"/>
                  </a:cubicBezTo>
                  <a:cubicBezTo>
                    <a:pt x="63" y="162"/>
                    <a:pt x="62" y="163"/>
                    <a:pt x="62" y="163"/>
                  </a:cubicBezTo>
                  <a:cubicBezTo>
                    <a:pt x="59" y="164"/>
                    <a:pt x="59" y="164"/>
                    <a:pt x="59" y="164"/>
                  </a:cubicBezTo>
                  <a:cubicBezTo>
                    <a:pt x="59" y="164"/>
                    <a:pt x="57" y="164"/>
                    <a:pt x="57" y="164"/>
                  </a:cubicBezTo>
                  <a:cubicBezTo>
                    <a:pt x="56" y="163"/>
                    <a:pt x="55" y="161"/>
                    <a:pt x="55" y="161"/>
                  </a:cubicBezTo>
                  <a:cubicBezTo>
                    <a:pt x="55" y="161"/>
                    <a:pt x="55" y="161"/>
                    <a:pt x="54" y="161"/>
                  </a:cubicBezTo>
                  <a:cubicBezTo>
                    <a:pt x="53" y="162"/>
                    <a:pt x="55" y="163"/>
                    <a:pt x="53" y="162"/>
                  </a:cubicBezTo>
                  <a:cubicBezTo>
                    <a:pt x="50" y="161"/>
                    <a:pt x="50" y="161"/>
                    <a:pt x="50" y="161"/>
                  </a:cubicBezTo>
                  <a:cubicBezTo>
                    <a:pt x="48" y="159"/>
                    <a:pt x="48" y="159"/>
                    <a:pt x="48" y="159"/>
                  </a:cubicBezTo>
                  <a:cubicBezTo>
                    <a:pt x="47" y="159"/>
                    <a:pt x="47" y="159"/>
                    <a:pt x="47" y="159"/>
                  </a:cubicBezTo>
                  <a:cubicBezTo>
                    <a:pt x="46" y="159"/>
                    <a:pt x="46" y="159"/>
                    <a:pt x="46" y="159"/>
                  </a:cubicBezTo>
                  <a:cubicBezTo>
                    <a:pt x="46" y="159"/>
                    <a:pt x="45" y="157"/>
                    <a:pt x="45" y="157"/>
                  </a:cubicBezTo>
                  <a:cubicBezTo>
                    <a:pt x="45" y="157"/>
                    <a:pt x="45" y="155"/>
                    <a:pt x="45" y="155"/>
                  </a:cubicBezTo>
                  <a:cubicBezTo>
                    <a:pt x="44" y="155"/>
                    <a:pt x="41" y="154"/>
                    <a:pt x="41" y="154"/>
                  </a:cubicBezTo>
                  <a:cubicBezTo>
                    <a:pt x="40" y="152"/>
                    <a:pt x="40" y="152"/>
                    <a:pt x="40" y="152"/>
                  </a:cubicBezTo>
                  <a:cubicBezTo>
                    <a:pt x="40" y="152"/>
                    <a:pt x="40" y="152"/>
                    <a:pt x="40" y="152"/>
                  </a:cubicBezTo>
                  <a:cubicBezTo>
                    <a:pt x="39" y="152"/>
                    <a:pt x="37" y="151"/>
                    <a:pt x="37" y="151"/>
                  </a:cubicBezTo>
                  <a:cubicBezTo>
                    <a:pt x="36" y="150"/>
                    <a:pt x="36" y="150"/>
                    <a:pt x="36" y="150"/>
                  </a:cubicBezTo>
                  <a:cubicBezTo>
                    <a:pt x="33" y="150"/>
                    <a:pt x="33" y="150"/>
                    <a:pt x="33" y="150"/>
                  </a:cubicBezTo>
                  <a:cubicBezTo>
                    <a:pt x="32" y="148"/>
                    <a:pt x="32" y="148"/>
                    <a:pt x="32" y="148"/>
                  </a:cubicBezTo>
                  <a:cubicBezTo>
                    <a:pt x="32" y="148"/>
                    <a:pt x="31" y="147"/>
                    <a:pt x="31" y="147"/>
                  </a:cubicBezTo>
                  <a:cubicBezTo>
                    <a:pt x="32" y="147"/>
                    <a:pt x="32" y="145"/>
                    <a:pt x="32" y="145"/>
                  </a:cubicBezTo>
                  <a:cubicBezTo>
                    <a:pt x="31" y="145"/>
                    <a:pt x="31" y="145"/>
                    <a:pt x="31" y="145"/>
                  </a:cubicBezTo>
                  <a:cubicBezTo>
                    <a:pt x="32" y="144"/>
                    <a:pt x="34" y="144"/>
                    <a:pt x="34" y="144"/>
                  </a:cubicBezTo>
                  <a:cubicBezTo>
                    <a:pt x="36" y="141"/>
                    <a:pt x="36" y="141"/>
                    <a:pt x="36" y="141"/>
                  </a:cubicBezTo>
                  <a:cubicBezTo>
                    <a:pt x="36" y="141"/>
                    <a:pt x="36" y="141"/>
                    <a:pt x="37" y="141"/>
                  </a:cubicBezTo>
                  <a:cubicBezTo>
                    <a:pt x="39" y="142"/>
                    <a:pt x="40" y="142"/>
                    <a:pt x="41" y="142"/>
                  </a:cubicBezTo>
                  <a:cubicBezTo>
                    <a:pt x="42" y="142"/>
                    <a:pt x="43" y="144"/>
                    <a:pt x="43" y="140"/>
                  </a:cubicBezTo>
                  <a:cubicBezTo>
                    <a:pt x="43" y="137"/>
                    <a:pt x="43" y="136"/>
                    <a:pt x="43" y="136"/>
                  </a:cubicBezTo>
                  <a:cubicBezTo>
                    <a:pt x="38" y="132"/>
                    <a:pt x="38" y="132"/>
                    <a:pt x="38" y="132"/>
                  </a:cubicBezTo>
                  <a:cubicBezTo>
                    <a:pt x="38" y="132"/>
                    <a:pt x="38" y="131"/>
                    <a:pt x="37" y="129"/>
                  </a:cubicBezTo>
                  <a:cubicBezTo>
                    <a:pt x="36" y="128"/>
                    <a:pt x="35" y="127"/>
                    <a:pt x="35" y="127"/>
                  </a:cubicBezTo>
                  <a:cubicBezTo>
                    <a:pt x="34" y="127"/>
                    <a:pt x="32" y="125"/>
                    <a:pt x="32" y="125"/>
                  </a:cubicBezTo>
                  <a:cubicBezTo>
                    <a:pt x="31" y="124"/>
                    <a:pt x="30" y="123"/>
                    <a:pt x="30" y="123"/>
                  </a:cubicBezTo>
                  <a:cubicBezTo>
                    <a:pt x="30" y="123"/>
                    <a:pt x="30" y="121"/>
                    <a:pt x="30" y="120"/>
                  </a:cubicBezTo>
                  <a:cubicBezTo>
                    <a:pt x="31" y="120"/>
                    <a:pt x="31" y="120"/>
                    <a:pt x="32" y="120"/>
                  </a:cubicBezTo>
                  <a:cubicBezTo>
                    <a:pt x="33" y="121"/>
                    <a:pt x="34" y="121"/>
                    <a:pt x="35" y="121"/>
                  </a:cubicBezTo>
                  <a:cubicBezTo>
                    <a:pt x="36" y="121"/>
                    <a:pt x="37" y="121"/>
                    <a:pt x="38" y="121"/>
                  </a:cubicBezTo>
                  <a:cubicBezTo>
                    <a:pt x="38" y="121"/>
                    <a:pt x="41" y="120"/>
                    <a:pt x="41" y="120"/>
                  </a:cubicBezTo>
                  <a:cubicBezTo>
                    <a:pt x="42" y="120"/>
                    <a:pt x="42" y="118"/>
                    <a:pt x="43" y="118"/>
                  </a:cubicBezTo>
                  <a:cubicBezTo>
                    <a:pt x="43" y="118"/>
                    <a:pt x="44" y="117"/>
                    <a:pt x="43" y="116"/>
                  </a:cubicBezTo>
                  <a:cubicBezTo>
                    <a:pt x="43" y="116"/>
                    <a:pt x="41" y="115"/>
                    <a:pt x="41" y="115"/>
                  </a:cubicBezTo>
                  <a:cubicBezTo>
                    <a:pt x="40" y="115"/>
                    <a:pt x="39" y="114"/>
                    <a:pt x="39" y="113"/>
                  </a:cubicBezTo>
                  <a:cubicBezTo>
                    <a:pt x="38" y="113"/>
                    <a:pt x="37" y="112"/>
                    <a:pt x="37" y="111"/>
                  </a:cubicBezTo>
                  <a:cubicBezTo>
                    <a:pt x="36" y="111"/>
                    <a:pt x="36" y="112"/>
                    <a:pt x="35" y="112"/>
                  </a:cubicBezTo>
                  <a:cubicBezTo>
                    <a:pt x="34" y="111"/>
                    <a:pt x="33" y="110"/>
                    <a:pt x="32" y="109"/>
                  </a:cubicBezTo>
                  <a:cubicBezTo>
                    <a:pt x="32" y="108"/>
                    <a:pt x="32" y="108"/>
                    <a:pt x="31" y="107"/>
                  </a:cubicBezTo>
                  <a:cubicBezTo>
                    <a:pt x="30" y="107"/>
                    <a:pt x="29" y="106"/>
                    <a:pt x="28" y="106"/>
                  </a:cubicBezTo>
                  <a:cubicBezTo>
                    <a:pt x="27" y="106"/>
                    <a:pt x="27" y="107"/>
                    <a:pt x="25" y="106"/>
                  </a:cubicBezTo>
                  <a:cubicBezTo>
                    <a:pt x="23" y="106"/>
                    <a:pt x="21" y="105"/>
                    <a:pt x="21" y="104"/>
                  </a:cubicBezTo>
                  <a:cubicBezTo>
                    <a:pt x="22" y="103"/>
                    <a:pt x="21" y="103"/>
                    <a:pt x="22" y="102"/>
                  </a:cubicBezTo>
                  <a:cubicBezTo>
                    <a:pt x="22" y="101"/>
                    <a:pt x="22" y="99"/>
                    <a:pt x="22" y="98"/>
                  </a:cubicBezTo>
                  <a:cubicBezTo>
                    <a:pt x="22" y="97"/>
                    <a:pt x="21" y="98"/>
                    <a:pt x="21" y="95"/>
                  </a:cubicBezTo>
                  <a:cubicBezTo>
                    <a:pt x="20" y="92"/>
                    <a:pt x="22" y="93"/>
                    <a:pt x="22" y="93"/>
                  </a:cubicBezTo>
                  <a:cubicBezTo>
                    <a:pt x="22" y="93"/>
                    <a:pt x="23" y="91"/>
                    <a:pt x="23" y="90"/>
                  </a:cubicBezTo>
                  <a:cubicBezTo>
                    <a:pt x="23" y="90"/>
                    <a:pt x="24" y="87"/>
                    <a:pt x="24" y="87"/>
                  </a:cubicBezTo>
                  <a:cubicBezTo>
                    <a:pt x="27" y="83"/>
                    <a:pt x="27" y="83"/>
                    <a:pt x="27" y="83"/>
                  </a:cubicBezTo>
                  <a:cubicBezTo>
                    <a:pt x="27" y="80"/>
                    <a:pt x="27" y="80"/>
                    <a:pt x="27" y="80"/>
                  </a:cubicBezTo>
                  <a:cubicBezTo>
                    <a:pt x="27" y="76"/>
                    <a:pt x="27" y="76"/>
                    <a:pt x="27" y="76"/>
                  </a:cubicBezTo>
                  <a:cubicBezTo>
                    <a:pt x="27" y="73"/>
                    <a:pt x="27" y="73"/>
                    <a:pt x="27" y="73"/>
                  </a:cubicBezTo>
                  <a:cubicBezTo>
                    <a:pt x="24" y="72"/>
                    <a:pt x="24" y="72"/>
                    <a:pt x="24" y="72"/>
                  </a:cubicBezTo>
                  <a:cubicBezTo>
                    <a:pt x="18" y="71"/>
                    <a:pt x="18" y="71"/>
                    <a:pt x="18" y="71"/>
                  </a:cubicBezTo>
                  <a:cubicBezTo>
                    <a:pt x="18" y="71"/>
                    <a:pt x="18" y="73"/>
                    <a:pt x="17" y="73"/>
                  </a:cubicBezTo>
                  <a:cubicBezTo>
                    <a:pt x="17" y="73"/>
                    <a:pt x="16" y="74"/>
                    <a:pt x="15" y="74"/>
                  </a:cubicBezTo>
                  <a:cubicBezTo>
                    <a:pt x="14" y="73"/>
                    <a:pt x="14" y="73"/>
                    <a:pt x="14" y="73"/>
                  </a:cubicBezTo>
                  <a:cubicBezTo>
                    <a:pt x="16" y="71"/>
                    <a:pt x="16" y="71"/>
                    <a:pt x="16" y="71"/>
                  </a:cubicBezTo>
                  <a:cubicBezTo>
                    <a:pt x="16" y="67"/>
                    <a:pt x="16" y="67"/>
                    <a:pt x="16" y="67"/>
                  </a:cubicBezTo>
                  <a:cubicBezTo>
                    <a:pt x="16" y="67"/>
                    <a:pt x="15" y="65"/>
                    <a:pt x="14" y="63"/>
                  </a:cubicBezTo>
                  <a:cubicBezTo>
                    <a:pt x="13" y="62"/>
                    <a:pt x="12" y="61"/>
                    <a:pt x="12" y="61"/>
                  </a:cubicBezTo>
                  <a:cubicBezTo>
                    <a:pt x="15" y="59"/>
                    <a:pt x="15" y="59"/>
                    <a:pt x="15" y="59"/>
                  </a:cubicBezTo>
                  <a:cubicBezTo>
                    <a:pt x="16" y="58"/>
                    <a:pt x="16" y="58"/>
                    <a:pt x="16" y="58"/>
                  </a:cubicBezTo>
                  <a:cubicBezTo>
                    <a:pt x="16" y="57"/>
                    <a:pt x="16" y="57"/>
                    <a:pt x="16" y="57"/>
                  </a:cubicBezTo>
                  <a:cubicBezTo>
                    <a:pt x="16" y="57"/>
                    <a:pt x="18" y="59"/>
                    <a:pt x="20" y="59"/>
                  </a:cubicBezTo>
                  <a:cubicBezTo>
                    <a:pt x="21" y="59"/>
                    <a:pt x="20" y="59"/>
                    <a:pt x="22" y="58"/>
                  </a:cubicBezTo>
                  <a:cubicBezTo>
                    <a:pt x="24" y="58"/>
                    <a:pt x="27" y="55"/>
                    <a:pt x="27" y="55"/>
                  </a:cubicBezTo>
                  <a:cubicBezTo>
                    <a:pt x="27" y="55"/>
                    <a:pt x="25" y="53"/>
                    <a:pt x="24" y="53"/>
                  </a:cubicBezTo>
                  <a:cubicBezTo>
                    <a:pt x="23" y="54"/>
                    <a:pt x="24" y="54"/>
                    <a:pt x="21" y="54"/>
                  </a:cubicBezTo>
                  <a:cubicBezTo>
                    <a:pt x="18" y="53"/>
                    <a:pt x="17" y="52"/>
                    <a:pt x="17" y="52"/>
                  </a:cubicBezTo>
                  <a:cubicBezTo>
                    <a:pt x="17" y="52"/>
                    <a:pt x="16" y="52"/>
                    <a:pt x="15" y="52"/>
                  </a:cubicBezTo>
                  <a:cubicBezTo>
                    <a:pt x="14" y="52"/>
                    <a:pt x="14" y="52"/>
                    <a:pt x="13" y="51"/>
                  </a:cubicBezTo>
                  <a:cubicBezTo>
                    <a:pt x="11" y="49"/>
                    <a:pt x="9" y="47"/>
                    <a:pt x="9" y="47"/>
                  </a:cubicBezTo>
                  <a:cubicBezTo>
                    <a:pt x="9" y="47"/>
                    <a:pt x="7" y="48"/>
                    <a:pt x="7" y="47"/>
                  </a:cubicBezTo>
                  <a:cubicBezTo>
                    <a:pt x="7" y="46"/>
                    <a:pt x="8" y="45"/>
                    <a:pt x="8" y="45"/>
                  </a:cubicBezTo>
                  <a:cubicBezTo>
                    <a:pt x="7" y="43"/>
                    <a:pt x="7" y="43"/>
                    <a:pt x="7" y="43"/>
                  </a:cubicBezTo>
                  <a:cubicBezTo>
                    <a:pt x="7" y="43"/>
                    <a:pt x="9" y="43"/>
                    <a:pt x="10" y="42"/>
                  </a:cubicBezTo>
                  <a:cubicBezTo>
                    <a:pt x="11" y="42"/>
                    <a:pt x="11" y="39"/>
                    <a:pt x="10" y="39"/>
                  </a:cubicBezTo>
                  <a:cubicBezTo>
                    <a:pt x="9" y="39"/>
                    <a:pt x="8" y="38"/>
                    <a:pt x="7" y="39"/>
                  </a:cubicBezTo>
                  <a:cubicBezTo>
                    <a:pt x="6" y="39"/>
                    <a:pt x="5" y="40"/>
                    <a:pt x="5" y="40"/>
                  </a:cubicBezTo>
                  <a:cubicBezTo>
                    <a:pt x="4" y="40"/>
                    <a:pt x="2" y="39"/>
                    <a:pt x="2" y="38"/>
                  </a:cubicBezTo>
                  <a:cubicBezTo>
                    <a:pt x="2" y="37"/>
                    <a:pt x="1" y="37"/>
                    <a:pt x="3" y="36"/>
                  </a:cubicBezTo>
                  <a:cubicBezTo>
                    <a:pt x="4" y="36"/>
                    <a:pt x="5" y="34"/>
                    <a:pt x="5" y="34"/>
                  </a:cubicBezTo>
                  <a:cubicBezTo>
                    <a:pt x="3" y="31"/>
                    <a:pt x="3" y="31"/>
                    <a:pt x="3" y="31"/>
                  </a:cubicBezTo>
                  <a:cubicBezTo>
                    <a:pt x="4" y="25"/>
                    <a:pt x="4" y="25"/>
                    <a:pt x="4" y="25"/>
                  </a:cubicBezTo>
                  <a:cubicBezTo>
                    <a:pt x="0" y="24"/>
                    <a:pt x="0" y="24"/>
                    <a:pt x="0" y="24"/>
                  </a:cubicBezTo>
                  <a:cubicBezTo>
                    <a:pt x="0" y="22"/>
                    <a:pt x="0" y="22"/>
                    <a:pt x="0" y="22"/>
                  </a:cubicBezTo>
                  <a:cubicBezTo>
                    <a:pt x="4" y="20"/>
                    <a:pt x="4" y="20"/>
                    <a:pt x="4" y="20"/>
                  </a:cubicBezTo>
                  <a:cubicBezTo>
                    <a:pt x="8" y="14"/>
                    <a:pt x="8" y="14"/>
                    <a:pt x="8" y="14"/>
                  </a:cubicBezTo>
                  <a:cubicBezTo>
                    <a:pt x="9" y="15"/>
                    <a:pt x="9" y="15"/>
                    <a:pt x="9" y="15"/>
                  </a:cubicBezTo>
                  <a:cubicBezTo>
                    <a:pt x="9" y="15"/>
                    <a:pt x="10" y="15"/>
                    <a:pt x="11" y="14"/>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1" name="Freeform 25">
              <a:extLst>
                <a:ext uri="{FF2B5EF4-FFF2-40B4-BE49-F238E27FC236}">
                  <a16:creationId xmlns:a16="http://schemas.microsoft.com/office/drawing/2014/main" id="{BDD7CA01-8D17-ABCF-6755-AB1ADC9762EA}"/>
                </a:ext>
              </a:extLst>
            </p:cNvPr>
            <p:cNvSpPr>
              <a:spLocks/>
            </p:cNvSpPr>
            <p:nvPr/>
          </p:nvSpPr>
          <p:spPr bwMode="auto">
            <a:xfrm>
              <a:off x="4681844" y="3129624"/>
              <a:ext cx="394695" cy="240785"/>
            </a:xfrm>
            <a:custGeom>
              <a:avLst/>
              <a:gdLst>
                <a:gd name="T0" fmla="*/ 33 w 173"/>
                <a:gd name="T1" fmla="*/ 82 h 109"/>
                <a:gd name="T2" fmla="*/ 34 w 173"/>
                <a:gd name="T3" fmla="*/ 96 h 109"/>
                <a:gd name="T4" fmla="*/ 43 w 173"/>
                <a:gd name="T5" fmla="*/ 106 h 109"/>
                <a:gd name="T6" fmla="*/ 57 w 173"/>
                <a:gd name="T7" fmla="*/ 101 h 109"/>
                <a:gd name="T8" fmla="*/ 68 w 173"/>
                <a:gd name="T9" fmla="*/ 103 h 109"/>
                <a:gd name="T10" fmla="*/ 78 w 173"/>
                <a:gd name="T11" fmla="*/ 97 h 109"/>
                <a:gd name="T12" fmla="*/ 81 w 173"/>
                <a:gd name="T13" fmla="*/ 85 h 109"/>
                <a:gd name="T14" fmla="*/ 88 w 173"/>
                <a:gd name="T15" fmla="*/ 77 h 109"/>
                <a:gd name="T16" fmla="*/ 94 w 173"/>
                <a:gd name="T17" fmla="*/ 85 h 109"/>
                <a:gd name="T18" fmla="*/ 103 w 173"/>
                <a:gd name="T19" fmla="*/ 92 h 109"/>
                <a:gd name="T20" fmla="*/ 110 w 173"/>
                <a:gd name="T21" fmla="*/ 96 h 109"/>
                <a:gd name="T22" fmla="*/ 113 w 173"/>
                <a:gd name="T23" fmla="*/ 108 h 109"/>
                <a:gd name="T24" fmla="*/ 117 w 173"/>
                <a:gd name="T25" fmla="*/ 101 h 109"/>
                <a:gd name="T26" fmla="*/ 121 w 173"/>
                <a:gd name="T27" fmla="*/ 89 h 109"/>
                <a:gd name="T28" fmla="*/ 126 w 173"/>
                <a:gd name="T29" fmla="*/ 80 h 109"/>
                <a:gd name="T30" fmla="*/ 130 w 173"/>
                <a:gd name="T31" fmla="*/ 72 h 109"/>
                <a:gd name="T32" fmla="*/ 136 w 173"/>
                <a:gd name="T33" fmla="*/ 81 h 109"/>
                <a:gd name="T34" fmla="*/ 147 w 173"/>
                <a:gd name="T35" fmla="*/ 78 h 109"/>
                <a:gd name="T36" fmla="*/ 156 w 173"/>
                <a:gd name="T37" fmla="*/ 84 h 109"/>
                <a:gd name="T38" fmla="*/ 158 w 173"/>
                <a:gd name="T39" fmla="*/ 79 h 109"/>
                <a:gd name="T40" fmla="*/ 156 w 173"/>
                <a:gd name="T41" fmla="*/ 71 h 109"/>
                <a:gd name="T42" fmla="*/ 161 w 173"/>
                <a:gd name="T43" fmla="*/ 64 h 109"/>
                <a:gd name="T44" fmla="*/ 170 w 173"/>
                <a:gd name="T45" fmla="*/ 67 h 109"/>
                <a:gd name="T46" fmla="*/ 170 w 173"/>
                <a:gd name="T47" fmla="*/ 58 h 109"/>
                <a:gd name="T48" fmla="*/ 170 w 173"/>
                <a:gd name="T49" fmla="*/ 45 h 109"/>
                <a:gd name="T50" fmla="*/ 163 w 173"/>
                <a:gd name="T51" fmla="*/ 46 h 109"/>
                <a:gd name="T52" fmla="*/ 152 w 173"/>
                <a:gd name="T53" fmla="*/ 48 h 109"/>
                <a:gd name="T54" fmla="*/ 138 w 173"/>
                <a:gd name="T55" fmla="*/ 40 h 109"/>
                <a:gd name="T56" fmla="*/ 133 w 173"/>
                <a:gd name="T57" fmla="*/ 40 h 109"/>
                <a:gd name="T58" fmla="*/ 133 w 173"/>
                <a:gd name="T59" fmla="*/ 35 h 109"/>
                <a:gd name="T60" fmla="*/ 137 w 173"/>
                <a:gd name="T61" fmla="*/ 24 h 109"/>
                <a:gd name="T62" fmla="*/ 136 w 173"/>
                <a:gd name="T63" fmla="*/ 15 h 109"/>
                <a:gd name="T64" fmla="*/ 125 w 173"/>
                <a:gd name="T65" fmla="*/ 8 h 109"/>
                <a:gd name="T66" fmla="*/ 110 w 173"/>
                <a:gd name="T67" fmla="*/ 7 h 109"/>
                <a:gd name="T68" fmla="*/ 102 w 173"/>
                <a:gd name="T69" fmla="*/ 6 h 109"/>
                <a:gd name="T70" fmla="*/ 103 w 173"/>
                <a:gd name="T71" fmla="*/ 1 h 109"/>
                <a:gd name="T72" fmla="*/ 95 w 173"/>
                <a:gd name="T73" fmla="*/ 2 h 109"/>
                <a:gd name="T74" fmla="*/ 100 w 173"/>
                <a:gd name="T75" fmla="*/ 8 h 109"/>
                <a:gd name="T76" fmla="*/ 92 w 173"/>
                <a:gd name="T77" fmla="*/ 12 h 109"/>
                <a:gd name="T78" fmla="*/ 76 w 173"/>
                <a:gd name="T79" fmla="*/ 13 h 109"/>
                <a:gd name="T80" fmla="*/ 65 w 173"/>
                <a:gd name="T81" fmla="*/ 13 h 109"/>
                <a:gd name="T82" fmla="*/ 59 w 173"/>
                <a:gd name="T83" fmla="*/ 14 h 109"/>
                <a:gd name="T84" fmla="*/ 56 w 173"/>
                <a:gd name="T85" fmla="*/ 20 h 109"/>
                <a:gd name="T86" fmla="*/ 46 w 173"/>
                <a:gd name="T87" fmla="*/ 16 h 109"/>
                <a:gd name="T88" fmla="*/ 39 w 173"/>
                <a:gd name="T89" fmla="*/ 20 h 109"/>
                <a:gd name="T90" fmla="*/ 42 w 173"/>
                <a:gd name="T91" fmla="*/ 23 h 109"/>
                <a:gd name="T92" fmla="*/ 37 w 173"/>
                <a:gd name="T93" fmla="*/ 33 h 109"/>
                <a:gd name="T94" fmla="*/ 29 w 173"/>
                <a:gd name="T95" fmla="*/ 41 h 109"/>
                <a:gd name="T96" fmla="*/ 19 w 173"/>
                <a:gd name="T97" fmla="*/ 47 h 109"/>
                <a:gd name="T98" fmla="*/ 19 w 173"/>
                <a:gd name="T99" fmla="*/ 56 h 109"/>
                <a:gd name="T100" fmla="*/ 7 w 173"/>
                <a:gd name="T101" fmla="*/ 67 h 109"/>
                <a:gd name="T102" fmla="*/ 7 w 173"/>
                <a:gd name="T103" fmla="*/ 77 h 109"/>
                <a:gd name="T104" fmla="*/ 0 w 173"/>
                <a:gd name="T105" fmla="*/ 87 h 109"/>
                <a:gd name="T106" fmla="*/ 10 w 173"/>
                <a:gd name="T107" fmla="*/ 87 h 109"/>
                <a:gd name="T108" fmla="*/ 12 w 173"/>
                <a:gd name="T109" fmla="*/ 77 h 109"/>
                <a:gd name="T110" fmla="*/ 31 w 173"/>
                <a:gd name="T111" fmla="*/ 7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3" h="109">
                  <a:moveTo>
                    <a:pt x="31" y="75"/>
                  </a:moveTo>
                  <a:cubicBezTo>
                    <a:pt x="33" y="76"/>
                    <a:pt x="33" y="76"/>
                    <a:pt x="33" y="76"/>
                  </a:cubicBezTo>
                  <a:cubicBezTo>
                    <a:pt x="33" y="78"/>
                    <a:pt x="33" y="78"/>
                    <a:pt x="33" y="78"/>
                  </a:cubicBezTo>
                  <a:cubicBezTo>
                    <a:pt x="33" y="78"/>
                    <a:pt x="33" y="77"/>
                    <a:pt x="32" y="79"/>
                  </a:cubicBezTo>
                  <a:cubicBezTo>
                    <a:pt x="31" y="80"/>
                    <a:pt x="31" y="80"/>
                    <a:pt x="31" y="80"/>
                  </a:cubicBezTo>
                  <a:cubicBezTo>
                    <a:pt x="32" y="80"/>
                    <a:pt x="33" y="81"/>
                    <a:pt x="33" y="81"/>
                  </a:cubicBezTo>
                  <a:cubicBezTo>
                    <a:pt x="33" y="81"/>
                    <a:pt x="34" y="81"/>
                    <a:pt x="33" y="82"/>
                  </a:cubicBezTo>
                  <a:cubicBezTo>
                    <a:pt x="33" y="84"/>
                    <a:pt x="33" y="85"/>
                    <a:pt x="33" y="85"/>
                  </a:cubicBezTo>
                  <a:cubicBezTo>
                    <a:pt x="33" y="85"/>
                    <a:pt x="33" y="86"/>
                    <a:pt x="33" y="87"/>
                  </a:cubicBezTo>
                  <a:cubicBezTo>
                    <a:pt x="32" y="87"/>
                    <a:pt x="31" y="90"/>
                    <a:pt x="31" y="90"/>
                  </a:cubicBezTo>
                  <a:cubicBezTo>
                    <a:pt x="31" y="90"/>
                    <a:pt x="31" y="90"/>
                    <a:pt x="31" y="91"/>
                  </a:cubicBezTo>
                  <a:cubicBezTo>
                    <a:pt x="32" y="91"/>
                    <a:pt x="35" y="91"/>
                    <a:pt x="35" y="91"/>
                  </a:cubicBezTo>
                  <a:cubicBezTo>
                    <a:pt x="35" y="91"/>
                    <a:pt x="35" y="93"/>
                    <a:pt x="35" y="94"/>
                  </a:cubicBezTo>
                  <a:cubicBezTo>
                    <a:pt x="34" y="94"/>
                    <a:pt x="33" y="96"/>
                    <a:pt x="34" y="96"/>
                  </a:cubicBezTo>
                  <a:cubicBezTo>
                    <a:pt x="35" y="96"/>
                    <a:pt x="36" y="97"/>
                    <a:pt x="36" y="97"/>
                  </a:cubicBezTo>
                  <a:cubicBezTo>
                    <a:pt x="36" y="97"/>
                    <a:pt x="37" y="98"/>
                    <a:pt x="37" y="98"/>
                  </a:cubicBezTo>
                  <a:cubicBezTo>
                    <a:pt x="38" y="98"/>
                    <a:pt x="39" y="99"/>
                    <a:pt x="39" y="99"/>
                  </a:cubicBezTo>
                  <a:cubicBezTo>
                    <a:pt x="39" y="99"/>
                    <a:pt x="41" y="101"/>
                    <a:pt x="41" y="101"/>
                  </a:cubicBezTo>
                  <a:cubicBezTo>
                    <a:pt x="41" y="102"/>
                    <a:pt x="40" y="103"/>
                    <a:pt x="40" y="103"/>
                  </a:cubicBezTo>
                  <a:cubicBezTo>
                    <a:pt x="40" y="103"/>
                    <a:pt x="42" y="105"/>
                    <a:pt x="42" y="105"/>
                  </a:cubicBezTo>
                  <a:cubicBezTo>
                    <a:pt x="42" y="105"/>
                    <a:pt x="42" y="106"/>
                    <a:pt x="43" y="106"/>
                  </a:cubicBezTo>
                  <a:cubicBezTo>
                    <a:pt x="44" y="106"/>
                    <a:pt x="45" y="105"/>
                    <a:pt x="45" y="105"/>
                  </a:cubicBezTo>
                  <a:cubicBezTo>
                    <a:pt x="45" y="105"/>
                    <a:pt x="47" y="104"/>
                    <a:pt x="47" y="104"/>
                  </a:cubicBezTo>
                  <a:cubicBezTo>
                    <a:pt x="47" y="104"/>
                    <a:pt x="48" y="103"/>
                    <a:pt x="49" y="103"/>
                  </a:cubicBezTo>
                  <a:cubicBezTo>
                    <a:pt x="50" y="103"/>
                    <a:pt x="51" y="104"/>
                    <a:pt x="52" y="104"/>
                  </a:cubicBezTo>
                  <a:cubicBezTo>
                    <a:pt x="53" y="104"/>
                    <a:pt x="56" y="104"/>
                    <a:pt x="56" y="104"/>
                  </a:cubicBezTo>
                  <a:cubicBezTo>
                    <a:pt x="56" y="102"/>
                    <a:pt x="56" y="102"/>
                    <a:pt x="56" y="102"/>
                  </a:cubicBezTo>
                  <a:cubicBezTo>
                    <a:pt x="56" y="102"/>
                    <a:pt x="56" y="101"/>
                    <a:pt x="57" y="101"/>
                  </a:cubicBezTo>
                  <a:cubicBezTo>
                    <a:pt x="58" y="101"/>
                    <a:pt x="59" y="101"/>
                    <a:pt x="59" y="101"/>
                  </a:cubicBezTo>
                  <a:cubicBezTo>
                    <a:pt x="59" y="101"/>
                    <a:pt x="58" y="100"/>
                    <a:pt x="59" y="100"/>
                  </a:cubicBezTo>
                  <a:cubicBezTo>
                    <a:pt x="59" y="100"/>
                    <a:pt x="61" y="100"/>
                    <a:pt x="62" y="101"/>
                  </a:cubicBezTo>
                  <a:cubicBezTo>
                    <a:pt x="62" y="101"/>
                    <a:pt x="64" y="100"/>
                    <a:pt x="64" y="101"/>
                  </a:cubicBezTo>
                  <a:cubicBezTo>
                    <a:pt x="64" y="101"/>
                    <a:pt x="65" y="102"/>
                    <a:pt x="65" y="102"/>
                  </a:cubicBezTo>
                  <a:cubicBezTo>
                    <a:pt x="65" y="102"/>
                    <a:pt x="66" y="104"/>
                    <a:pt x="66" y="103"/>
                  </a:cubicBezTo>
                  <a:cubicBezTo>
                    <a:pt x="67" y="103"/>
                    <a:pt x="67" y="103"/>
                    <a:pt x="68" y="103"/>
                  </a:cubicBezTo>
                  <a:cubicBezTo>
                    <a:pt x="68" y="104"/>
                    <a:pt x="70" y="104"/>
                    <a:pt x="71" y="104"/>
                  </a:cubicBezTo>
                  <a:cubicBezTo>
                    <a:pt x="71" y="103"/>
                    <a:pt x="71" y="103"/>
                    <a:pt x="71" y="103"/>
                  </a:cubicBezTo>
                  <a:cubicBezTo>
                    <a:pt x="71" y="102"/>
                    <a:pt x="70" y="101"/>
                    <a:pt x="72" y="101"/>
                  </a:cubicBezTo>
                  <a:cubicBezTo>
                    <a:pt x="73" y="101"/>
                    <a:pt x="73" y="100"/>
                    <a:pt x="74" y="100"/>
                  </a:cubicBezTo>
                  <a:cubicBezTo>
                    <a:pt x="75" y="100"/>
                    <a:pt x="76" y="100"/>
                    <a:pt x="76" y="100"/>
                  </a:cubicBezTo>
                  <a:cubicBezTo>
                    <a:pt x="76" y="100"/>
                    <a:pt x="76" y="100"/>
                    <a:pt x="77" y="99"/>
                  </a:cubicBezTo>
                  <a:cubicBezTo>
                    <a:pt x="78" y="98"/>
                    <a:pt x="78" y="97"/>
                    <a:pt x="78" y="97"/>
                  </a:cubicBezTo>
                  <a:cubicBezTo>
                    <a:pt x="78" y="96"/>
                    <a:pt x="78" y="95"/>
                    <a:pt x="78" y="95"/>
                  </a:cubicBezTo>
                  <a:cubicBezTo>
                    <a:pt x="79" y="94"/>
                    <a:pt x="79" y="94"/>
                    <a:pt x="79" y="94"/>
                  </a:cubicBezTo>
                  <a:cubicBezTo>
                    <a:pt x="80" y="93"/>
                    <a:pt x="80" y="93"/>
                    <a:pt x="80" y="93"/>
                  </a:cubicBezTo>
                  <a:cubicBezTo>
                    <a:pt x="80" y="93"/>
                    <a:pt x="80" y="93"/>
                    <a:pt x="81" y="91"/>
                  </a:cubicBezTo>
                  <a:cubicBezTo>
                    <a:pt x="81" y="90"/>
                    <a:pt x="81" y="90"/>
                    <a:pt x="81" y="90"/>
                  </a:cubicBezTo>
                  <a:cubicBezTo>
                    <a:pt x="82" y="88"/>
                    <a:pt x="82" y="88"/>
                    <a:pt x="82" y="88"/>
                  </a:cubicBezTo>
                  <a:cubicBezTo>
                    <a:pt x="81" y="85"/>
                    <a:pt x="81" y="85"/>
                    <a:pt x="81" y="85"/>
                  </a:cubicBezTo>
                  <a:cubicBezTo>
                    <a:pt x="80" y="84"/>
                    <a:pt x="80" y="84"/>
                    <a:pt x="80" y="84"/>
                  </a:cubicBezTo>
                  <a:cubicBezTo>
                    <a:pt x="81" y="83"/>
                    <a:pt x="81" y="83"/>
                    <a:pt x="81" y="83"/>
                  </a:cubicBezTo>
                  <a:cubicBezTo>
                    <a:pt x="81" y="83"/>
                    <a:pt x="82" y="82"/>
                    <a:pt x="83" y="82"/>
                  </a:cubicBezTo>
                  <a:cubicBezTo>
                    <a:pt x="84" y="82"/>
                    <a:pt x="84" y="82"/>
                    <a:pt x="84" y="81"/>
                  </a:cubicBezTo>
                  <a:cubicBezTo>
                    <a:pt x="85" y="81"/>
                    <a:pt x="87" y="79"/>
                    <a:pt x="87" y="79"/>
                  </a:cubicBezTo>
                  <a:cubicBezTo>
                    <a:pt x="87" y="79"/>
                    <a:pt x="87" y="79"/>
                    <a:pt x="88" y="79"/>
                  </a:cubicBezTo>
                  <a:cubicBezTo>
                    <a:pt x="88" y="78"/>
                    <a:pt x="88" y="77"/>
                    <a:pt x="88" y="77"/>
                  </a:cubicBezTo>
                  <a:cubicBezTo>
                    <a:pt x="88" y="77"/>
                    <a:pt x="88" y="76"/>
                    <a:pt x="89" y="76"/>
                  </a:cubicBezTo>
                  <a:cubicBezTo>
                    <a:pt x="90" y="75"/>
                    <a:pt x="94" y="74"/>
                    <a:pt x="94" y="74"/>
                  </a:cubicBezTo>
                  <a:cubicBezTo>
                    <a:pt x="94" y="74"/>
                    <a:pt x="93" y="76"/>
                    <a:pt x="93" y="77"/>
                  </a:cubicBezTo>
                  <a:cubicBezTo>
                    <a:pt x="93" y="78"/>
                    <a:pt x="94" y="80"/>
                    <a:pt x="94" y="80"/>
                  </a:cubicBezTo>
                  <a:cubicBezTo>
                    <a:pt x="94" y="80"/>
                    <a:pt x="93" y="82"/>
                    <a:pt x="93" y="82"/>
                  </a:cubicBezTo>
                  <a:cubicBezTo>
                    <a:pt x="93" y="83"/>
                    <a:pt x="93" y="84"/>
                    <a:pt x="93" y="84"/>
                  </a:cubicBezTo>
                  <a:cubicBezTo>
                    <a:pt x="94" y="85"/>
                    <a:pt x="94" y="85"/>
                    <a:pt x="94" y="85"/>
                  </a:cubicBezTo>
                  <a:cubicBezTo>
                    <a:pt x="94" y="85"/>
                    <a:pt x="94" y="86"/>
                    <a:pt x="94" y="86"/>
                  </a:cubicBezTo>
                  <a:cubicBezTo>
                    <a:pt x="95" y="86"/>
                    <a:pt x="96" y="88"/>
                    <a:pt x="96" y="88"/>
                  </a:cubicBezTo>
                  <a:cubicBezTo>
                    <a:pt x="97" y="88"/>
                    <a:pt x="97" y="88"/>
                    <a:pt x="97" y="88"/>
                  </a:cubicBezTo>
                  <a:cubicBezTo>
                    <a:pt x="97" y="88"/>
                    <a:pt x="98" y="89"/>
                    <a:pt x="98" y="90"/>
                  </a:cubicBezTo>
                  <a:cubicBezTo>
                    <a:pt x="98" y="90"/>
                    <a:pt x="99" y="91"/>
                    <a:pt x="100" y="92"/>
                  </a:cubicBezTo>
                  <a:cubicBezTo>
                    <a:pt x="100" y="92"/>
                    <a:pt x="101" y="92"/>
                    <a:pt x="101" y="92"/>
                  </a:cubicBezTo>
                  <a:cubicBezTo>
                    <a:pt x="102" y="92"/>
                    <a:pt x="103" y="92"/>
                    <a:pt x="103" y="92"/>
                  </a:cubicBezTo>
                  <a:cubicBezTo>
                    <a:pt x="103" y="93"/>
                    <a:pt x="105" y="93"/>
                    <a:pt x="106" y="93"/>
                  </a:cubicBezTo>
                  <a:cubicBezTo>
                    <a:pt x="106" y="94"/>
                    <a:pt x="108" y="93"/>
                    <a:pt x="108" y="93"/>
                  </a:cubicBezTo>
                  <a:cubicBezTo>
                    <a:pt x="109" y="94"/>
                    <a:pt x="109" y="94"/>
                    <a:pt x="109" y="94"/>
                  </a:cubicBezTo>
                  <a:cubicBezTo>
                    <a:pt x="110" y="94"/>
                    <a:pt x="110" y="94"/>
                    <a:pt x="110" y="94"/>
                  </a:cubicBezTo>
                  <a:cubicBezTo>
                    <a:pt x="110" y="94"/>
                    <a:pt x="111" y="94"/>
                    <a:pt x="111" y="95"/>
                  </a:cubicBezTo>
                  <a:cubicBezTo>
                    <a:pt x="110" y="96"/>
                    <a:pt x="110" y="96"/>
                    <a:pt x="110" y="96"/>
                  </a:cubicBezTo>
                  <a:cubicBezTo>
                    <a:pt x="110" y="96"/>
                    <a:pt x="110" y="96"/>
                    <a:pt x="110" y="96"/>
                  </a:cubicBezTo>
                  <a:cubicBezTo>
                    <a:pt x="109" y="97"/>
                    <a:pt x="108" y="99"/>
                    <a:pt x="108" y="99"/>
                  </a:cubicBezTo>
                  <a:cubicBezTo>
                    <a:pt x="111" y="101"/>
                    <a:pt x="111" y="101"/>
                    <a:pt x="111" y="101"/>
                  </a:cubicBezTo>
                  <a:cubicBezTo>
                    <a:pt x="111" y="101"/>
                    <a:pt x="112" y="101"/>
                    <a:pt x="112" y="102"/>
                  </a:cubicBezTo>
                  <a:cubicBezTo>
                    <a:pt x="113" y="103"/>
                    <a:pt x="113" y="104"/>
                    <a:pt x="113" y="104"/>
                  </a:cubicBezTo>
                  <a:cubicBezTo>
                    <a:pt x="113" y="104"/>
                    <a:pt x="113" y="104"/>
                    <a:pt x="113" y="104"/>
                  </a:cubicBezTo>
                  <a:cubicBezTo>
                    <a:pt x="113" y="105"/>
                    <a:pt x="113" y="107"/>
                    <a:pt x="113" y="107"/>
                  </a:cubicBezTo>
                  <a:cubicBezTo>
                    <a:pt x="113" y="107"/>
                    <a:pt x="111" y="108"/>
                    <a:pt x="113" y="108"/>
                  </a:cubicBezTo>
                  <a:cubicBezTo>
                    <a:pt x="115" y="108"/>
                    <a:pt x="115" y="108"/>
                    <a:pt x="115" y="108"/>
                  </a:cubicBezTo>
                  <a:cubicBezTo>
                    <a:pt x="116" y="108"/>
                    <a:pt x="117" y="109"/>
                    <a:pt x="117" y="109"/>
                  </a:cubicBezTo>
                  <a:cubicBezTo>
                    <a:pt x="118" y="108"/>
                    <a:pt x="118" y="108"/>
                    <a:pt x="118" y="108"/>
                  </a:cubicBezTo>
                  <a:cubicBezTo>
                    <a:pt x="118" y="108"/>
                    <a:pt x="117" y="106"/>
                    <a:pt x="119" y="105"/>
                  </a:cubicBezTo>
                  <a:cubicBezTo>
                    <a:pt x="120" y="104"/>
                    <a:pt x="120" y="104"/>
                    <a:pt x="120" y="104"/>
                  </a:cubicBezTo>
                  <a:cubicBezTo>
                    <a:pt x="120" y="104"/>
                    <a:pt x="117" y="103"/>
                    <a:pt x="117" y="102"/>
                  </a:cubicBezTo>
                  <a:cubicBezTo>
                    <a:pt x="117" y="102"/>
                    <a:pt x="116" y="102"/>
                    <a:pt x="117" y="101"/>
                  </a:cubicBezTo>
                  <a:cubicBezTo>
                    <a:pt x="117" y="100"/>
                    <a:pt x="116" y="100"/>
                    <a:pt x="117" y="99"/>
                  </a:cubicBezTo>
                  <a:cubicBezTo>
                    <a:pt x="117" y="99"/>
                    <a:pt x="118" y="99"/>
                    <a:pt x="118" y="98"/>
                  </a:cubicBezTo>
                  <a:cubicBezTo>
                    <a:pt x="118" y="98"/>
                    <a:pt x="117" y="96"/>
                    <a:pt x="117" y="96"/>
                  </a:cubicBezTo>
                  <a:cubicBezTo>
                    <a:pt x="119" y="95"/>
                    <a:pt x="119" y="95"/>
                    <a:pt x="119" y="95"/>
                  </a:cubicBezTo>
                  <a:cubicBezTo>
                    <a:pt x="119" y="95"/>
                    <a:pt x="119" y="94"/>
                    <a:pt x="119" y="94"/>
                  </a:cubicBezTo>
                  <a:cubicBezTo>
                    <a:pt x="119" y="93"/>
                    <a:pt x="119" y="91"/>
                    <a:pt x="119" y="91"/>
                  </a:cubicBezTo>
                  <a:cubicBezTo>
                    <a:pt x="120" y="91"/>
                    <a:pt x="121" y="89"/>
                    <a:pt x="121" y="89"/>
                  </a:cubicBezTo>
                  <a:cubicBezTo>
                    <a:pt x="121" y="89"/>
                    <a:pt x="123" y="89"/>
                    <a:pt x="123" y="89"/>
                  </a:cubicBezTo>
                  <a:cubicBezTo>
                    <a:pt x="123" y="88"/>
                    <a:pt x="124" y="87"/>
                    <a:pt x="124" y="87"/>
                  </a:cubicBezTo>
                  <a:cubicBezTo>
                    <a:pt x="124" y="87"/>
                    <a:pt x="124" y="87"/>
                    <a:pt x="125" y="86"/>
                  </a:cubicBezTo>
                  <a:cubicBezTo>
                    <a:pt x="125" y="85"/>
                    <a:pt x="125" y="84"/>
                    <a:pt x="125" y="84"/>
                  </a:cubicBezTo>
                  <a:cubicBezTo>
                    <a:pt x="125" y="83"/>
                    <a:pt x="126" y="82"/>
                    <a:pt x="126" y="82"/>
                  </a:cubicBezTo>
                  <a:cubicBezTo>
                    <a:pt x="126" y="81"/>
                    <a:pt x="126" y="81"/>
                    <a:pt x="126" y="81"/>
                  </a:cubicBezTo>
                  <a:cubicBezTo>
                    <a:pt x="126" y="81"/>
                    <a:pt x="126" y="80"/>
                    <a:pt x="126" y="80"/>
                  </a:cubicBezTo>
                  <a:cubicBezTo>
                    <a:pt x="126" y="79"/>
                    <a:pt x="126" y="78"/>
                    <a:pt x="126" y="78"/>
                  </a:cubicBezTo>
                  <a:cubicBezTo>
                    <a:pt x="126" y="76"/>
                    <a:pt x="126" y="76"/>
                    <a:pt x="126" y="76"/>
                  </a:cubicBezTo>
                  <a:cubicBezTo>
                    <a:pt x="125" y="74"/>
                    <a:pt x="125" y="74"/>
                    <a:pt x="125" y="74"/>
                  </a:cubicBezTo>
                  <a:cubicBezTo>
                    <a:pt x="125" y="73"/>
                    <a:pt x="125" y="73"/>
                    <a:pt x="125" y="73"/>
                  </a:cubicBezTo>
                  <a:cubicBezTo>
                    <a:pt x="127" y="71"/>
                    <a:pt x="127" y="71"/>
                    <a:pt x="127" y="71"/>
                  </a:cubicBezTo>
                  <a:cubicBezTo>
                    <a:pt x="127" y="71"/>
                    <a:pt x="128" y="70"/>
                    <a:pt x="128" y="71"/>
                  </a:cubicBezTo>
                  <a:cubicBezTo>
                    <a:pt x="129" y="71"/>
                    <a:pt x="130" y="72"/>
                    <a:pt x="130" y="72"/>
                  </a:cubicBezTo>
                  <a:cubicBezTo>
                    <a:pt x="131" y="72"/>
                    <a:pt x="131" y="72"/>
                    <a:pt x="131" y="72"/>
                  </a:cubicBezTo>
                  <a:cubicBezTo>
                    <a:pt x="133" y="71"/>
                    <a:pt x="133" y="71"/>
                    <a:pt x="133" y="71"/>
                  </a:cubicBezTo>
                  <a:cubicBezTo>
                    <a:pt x="133" y="71"/>
                    <a:pt x="134" y="71"/>
                    <a:pt x="134" y="72"/>
                  </a:cubicBezTo>
                  <a:cubicBezTo>
                    <a:pt x="133" y="72"/>
                    <a:pt x="132" y="73"/>
                    <a:pt x="133" y="74"/>
                  </a:cubicBezTo>
                  <a:cubicBezTo>
                    <a:pt x="133" y="74"/>
                    <a:pt x="134" y="75"/>
                    <a:pt x="134" y="76"/>
                  </a:cubicBezTo>
                  <a:cubicBezTo>
                    <a:pt x="134" y="77"/>
                    <a:pt x="134" y="77"/>
                    <a:pt x="134" y="79"/>
                  </a:cubicBezTo>
                  <a:cubicBezTo>
                    <a:pt x="134" y="80"/>
                    <a:pt x="136" y="80"/>
                    <a:pt x="136" y="81"/>
                  </a:cubicBezTo>
                  <a:cubicBezTo>
                    <a:pt x="137" y="81"/>
                    <a:pt x="135" y="82"/>
                    <a:pt x="138" y="82"/>
                  </a:cubicBezTo>
                  <a:cubicBezTo>
                    <a:pt x="140" y="82"/>
                    <a:pt x="142" y="83"/>
                    <a:pt x="142" y="82"/>
                  </a:cubicBezTo>
                  <a:cubicBezTo>
                    <a:pt x="143" y="82"/>
                    <a:pt x="143" y="82"/>
                    <a:pt x="143" y="81"/>
                  </a:cubicBezTo>
                  <a:cubicBezTo>
                    <a:pt x="142" y="80"/>
                    <a:pt x="143" y="79"/>
                    <a:pt x="143" y="79"/>
                  </a:cubicBezTo>
                  <a:cubicBezTo>
                    <a:pt x="143" y="79"/>
                    <a:pt x="144" y="79"/>
                    <a:pt x="144" y="79"/>
                  </a:cubicBezTo>
                  <a:cubicBezTo>
                    <a:pt x="145" y="79"/>
                    <a:pt x="145" y="80"/>
                    <a:pt x="146" y="79"/>
                  </a:cubicBezTo>
                  <a:cubicBezTo>
                    <a:pt x="146" y="79"/>
                    <a:pt x="147" y="78"/>
                    <a:pt x="147" y="78"/>
                  </a:cubicBezTo>
                  <a:cubicBezTo>
                    <a:pt x="149" y="78"/>
                    <a:pt x="149" y="78"/>
                    <a:pt x="149" y="78"/>
                  </a:cubicBezTo>
                  <a:cubicBezTo>
                    <a:pt x="149" y="78"/>
                    <a:pt x="148" y="77"/>
                    <a:pt x="150" y="77"/>
                  </a:cubicBezTo>
                  <a:cubicBezTo>
                    <a:pt x="151" y="77"/>
                    <a:pt x="153" y="77"/>
                    <a:pt x="153" y="77"/>
                  </a:cubicBezTo>
                  <a:cubicBezTo>
                    <a:pt x="153" y="77"/>
                    <a:pt x="153" y="78"/>
                    <a:pt x="153" y="79"/>
                  </a:cubicBezTo>
                  <a:cubicBezTo>
                    <a:pt x="154" y="80"/>
                    <a:pt x="154" y="80"/>
                    <a:pt x="154" y="80"/>
                  </a:cubicBezTo>
                  <a:cubicBezTo>
                    <a:pt x="154" y="80"/>
                    <a:pt x="153" y="80"/>
                    <a:pt x="154" y="82"/>
                  </a:cubicBezTo>
                  <a:cubicBezTo>
                    <a:pt x="155" y="83"/>
                    <a:pt x="156" y="83"/>
                    <a:pt x="156" y="84"/>
                  </a:cubicBezTo>
                  <a:cubicBezTo>
                    <a:pt x="157" y="84"/>
                    <a:pt x="156" y="86"/>
                    <a:pt x="156" y="86"/>
                  </a:cubicBezTo>
                  <a:cubicBezTo>
                    <a:pt x="156" y="86"/>
                    <a:pt x="158" y="86"/>
                    <a:pt x="158" y="86"/>
                  </a:cubicBezTo>
                  <a:cubicBezTo>
                    <a:pt x="158" y="85"/>
                    <a:pt x="158" y="85"/>
                    <a:pt x="159" y="85"/>
                  </a:cubicBezTo>
                  <a:cubicBezTo>
                    <a:pt x="159" y="85"/>
                    <a:pt x="159" y="85"/>
                    <a:pt x="159" y="85"/>
                  </a:cubicBezTo>
                  <a:cubicBezTo>
                    <a:pt x="159" y="85"/>
                    <a:pt x="160" y="84"/>
                    <a:pt x="160" y="83"/>
                  </a:cubicBezTo>
                  <a:cubicBezTo>
                    <a:pt x="160" y="83"/>
                    <a:pt x="160" y="80"/>
                    <a:pt x="159" y="80"/>
                  </a:cubicBezTo>
                  <a:cubicBezTo>
                    <a:pt x="159" y="80"/>
                    <a:pt x="158" y="80"/>
                    <a:pt x="158" y="79"/>
                  </a:cubicBezTo>
                  <a:cubicBezTo>
                    <a:pt x="157" y="78"/>
                    <a:pt x="157" y="78"/>
                    <a:pt x="158" y="78"/>
                  </a:cubicBezTo>
                  <a:cubicBezTo>
                    <a:pt x="158" y="78"/>
                    <a:pt x="159" y="77"/>
                    <a:pt x="159" y="77"/>
                  </a:cubicBezTo>
                  <a:cubicBezTo>
                    <a:pt x="159" y="77"/>
                    <a:pt x="160" y="76"/>
                    <a:pt x="159" y="76"/>
                  </a:cubicBezTo>
                  <a:cubicBezTo>
                    <a:pt x="159" y="75"/>
                    <a:pt x="158" y="74"/>
                    <a:pt x="158" y="74"/>
                  </a:cubicBezTo>
                  <a:cubicBezTo>
                    <a:pt x="158" y="74"/>
                    <a:pt x="157" y="75"/>
                    <a:pt x="156" y="74"/>
                  </a:cubicBezTo>
                  <a:cubicBezTo>
                    <a:pt x="156" y="74"/>
                    <a:pt x="156" y="74"/>
                    <a:pt x="156" y="73"/>
                  </a:cubicBezTo>
                  <a:cubicBezTo>
                    <a:pt x="156" y="73"/>
                    <a:pt x="156" y="71"/>
                    <a:pt x="156" y="71"/>
                  </a:cubicBezTo>
                  <a:cubicBezTo>
                    <a:pt x="155" y="71"/>
                    <a:pt x="155" y="71"/>
                    <a:pt x="155" y="71"/>
                  </a:cubicBezTo>
                  <a:cubicBezTo>
                    <a:pt x="156" y="69"/>
                    <a:pt x="156" y="69"/>
                    <a:pt x="156" y="69"/>
                  </a:cubicBezTo>
                  <a:cubicBezTo>
                    <a:pt x="156" y="68"/>
                    <a:pt x="156" y="68"/>
                    <a:pt x="156" y="68"/>
                  </a:cubicBezTo>
                  <a:cubicBezTo>
                    <a:pt x="156" y="68"/>
                    <a:pt x="156" y="67"/>
                    <a:pt x="157" y="67"/>
                  </a:cubicBezTo>
                  <a:cubicBezTo>
                    <a:pt x="157" y="66"/>
                    <a:pt x="157" y="66"/>
                    <a:pt x="157" y="65"/>
                  </a:cubicBezTo>
                  <a:cubicBezTo>
                    <a:pt x="158" y="65"/>
                    <a:pt x="158" y="64"/>
                    <a:pt x="158" y="64"/>
                  </a:cubicBezTo>
                  <a:cubicBezTo>
                    <a:pt x="159" y="64"/>
                    <a:pt x="160" y="64"/>
                    <a:pt x="161" y="64"/>
                  </a:cubicBezTo>
                  <a:cubicBezTo>
                    <a:pt x="161" y="64"/>
                    <a:pt x="161" y="63"/>
                    <a:pt x="162" y="63"/>
                  </a:cubicBezTo>
                  <a:cubicBezTo>
                    <a:pt x="162" y="63"/>
                    <a:pt x="163" y="64"/>
                    <a:pt x="163" y="64"/>
                  </a:cubicBezTo>
                  <a:cubicBezTo>
                    <a:pt x="163" y="64"/>
                    <a:pt x="163" y="64"/>
                    <a:pt x="163" y="65"/>
                  </a:cubicBezTo>
                  <a:cubicBezTo>
                    <a:pt x="163" y="65"/>
                    <a:pt x="166" y="67"/>
                    <a:pt x="166" y="67"/>
                  </a:cubicBezTo>
                  <a:cubicBezTo>
                    <a:pt x="166" y="67"/>
                    <a:pt x="166" y="67"/>
                    <a:pt x="167" y="67"/>
                  </a:cubicBezTo>
                  <a:cubicBezTo>
                    <a:pt x="167" y="67"/>
                    <a:pt x="166" y="67"/>
                    <a:pt x="167" y="67"/>
                  </a:cubicBezTo>
                  <a:cubicBezTo>
                    <a:pt x="167" y="68"/>
                    <a:pt x="170" y="67"/>
                    <a:pt x="170" y="67"/>
                  </a:cubicBezTo>
                  <a:cubicBezTo>
                    <a:pt x="171" y="67"/>
                    <a:pt x="171" y="67"/>
                    <a:pt x="171" y="67"/>
                  </a:cubicBezTo>
                  <a:cubicBezTo>
                    <a:pt x="171" y="67"/>
                    <a:pt x="171" y="67"/>
                    <a:pt x="171" y="66"/>
                  </a:cubicBezTo>
                  <a:cubicBezTo>
                    <a:pt x="172" y="66"/>
                    <a:pt x="172" y="65"/>
                    <a:pt x="172" y="64"/>
                  </a:cubicBezTo>
                  <a:cubicBezTo>
                    <a:pt x="172" y="64"/>
                    <a:pt x="173" y="64"/>
                    <a:pt x="172" y="63"/>
                  </a:cubicBezTo>
                  <a:cubicBezTo>
                    <a:pt x="170" y="62"/>
                    <a:pt x="169" y="62"/>
                    <a:pt x="169" y="62"/>
                  </a:cubicBezTo>
                  <a:cubicBezTo>
                    <a:pt x="169" y="62"/>
                    <a:pt x="167" y="60"/>
                    <a:pt x="168" y="60"/>
                  </a:cubicBezTo>
                  <a:cubicBezTo>
                    <a:pt x="169" y="59"/>
                    <a:pt x="170" y="58"/>
                    <a:pt x="170" y="58"/>
                  </a:cubicBezTo>
                  <a:cubicBezTo>
                    <a:pt x="169" y="56"/>
                    <a:pt x="169" y="56"/>
                    <a:pt x="169" y="56"/>
                  </a:cubicBezTo>
                  <a:cubicBezTo>
                    <a:pt x="170" y="55"/>
                    <a:pt x="170" y="55"/>
                    <a:pt x="170" y="55"/>
                  </a:cubicBezTo>
                  <a:cubicBezTo>
                    <a:pt x="169" y="53"/>
                    <a:pt x="169" y="53"/>
                    <a:pt x="169" y="53"/>
                  </a:cubicBezTo>
                  <a:cubicBezTo>
                    <a:pt x="169" y="53"/>
                    <a:pt x="170" y="52"/>
                    <a:pt x="170" y="52"/>
                  </a:cubicBezTo>
                  <a:cubicBezTo>
                    <a:pt x="170" y="51"/>
                    <a:pt x="171" y="48"/>
                    <a:pt x="171" y="48"/>
                  </a:cubicBezTo>
                  <a:cubicBezTo>
                    <a:pt x="171" y="48"/>
                    <a:pt x="171" y="47"/>
                    <a:pt x="171" y="46"/>
                  </a:cubicBezTo>
                  <a:cubicBezTo>
                    <a:pt x="171" y="46"/>
                    <a:pt x="170" y="45"/>
                    <a:pt x="170" y="45"/>
                  </a:cubicBezTo>
                  <a:cubicBezTo>
                    <a:pt x="169" y="44"/>
                    <a:pt x="169" y="44"/>
                    <a:pt x="169" y="44"/>
                  </a:cubicBezTo>
                  <a:cubicBezTo>
                    <a:pt x="169" y="44"/>
                    <a:pt x="168" y="42"/>
                    <a:pt x="168" y="42"/>
                  </a:cubicBezTo>
                  <a:cubicBezTo>
                    <a:pt x="167" y="43"/>
                    <a:pt x="166" y="43"/>
                    <a:pt x="166" y="43"/>
                  </a:cubicBezTo>
                  <a:cubicBezTo>
                    <a:pt x="166" y="43"/>
                    <a:pt x="166" y="45"/>
                    <a:pt x="166" y="45"/>
                  </a:cubicBezTo>
                  <a:cubicBezTo>
                    <a:pt x="165" y="46"/>
                    <a:pt x="164" y="46"/>
                    <a:pt x="164" y="46"/>
                  </a:cubicBezTo>
                  <a:cubicBezTo>
                    <a:pt x="164" y="46"/>
                    <a:pt x="164" y="46"/>
                    <a:pt x="164" y="46"/>
                  </a:cubicBezTo>
                  <a:cubicBezTo>
                    <a:pt x="163" y="46"/>
                    <a:pt x="163" y="46"/>
                    <a:pt x="163" y="46"/>
                  </a:cubicBezTo>
                  <a:cubicBezTo>
                    <a:pt x="162" y="48"/>
                    <a:pt x="162" y="48"/>
                    <a:pt x="162" y="48"/>
                  </a:cubicBezTo>
                  <a:cubicBezTo>
                    <a:pt x="161" y="49"/>
                    <a:pt x="161" y="49"/>
                    <a:pt x="161" y="49"/>
                  </a:cubicBezTo>
                  <a:cubicBezTo>
                    <a:pt x="161" y="49"/>
                    <a:pt x="159" y="50"/>
                    <a:pt x="158" y="50"/>
                  </a:cubicBezTo>
                  <a:cubicBezTo>
                    <a:pt x="158" y="50"/>
                    <a:pt x="156" y="50"/>
                    <a:pt x="156" y="50"/>
                  </a:cubicBezTo>
                  <a:cubicBezTo>
                    <a:pt x="155" y="49"/>
                    <a:pt x="155" y="49"/>
                    <a:pt x="155" y="49"/>
                  </a:cubicBezTo>
                  <a:cubicBezTo>
                    <a:pt x="152" y="48"/>
                    <a:pt x="152" y="48"/>
                    <a:pt x="152" y="48"/>
                  </a:cubicBezTo>
                  <a:cubicBezTo>
                    <a:pt x="152" y="48"/>
                    <a:pt x="152" y="48"/>
                    <a:pt x="152" y="48"/>
                  </a:cubicBezTo>
                  <a:cubicBezTo>
                    <a:pt x="150" y="47"/>
                    <a:pt x="150" y="47"/>
                    <a:pt x="150" y="47"/>
                  </a:cubicBezTo>
                  <a:cubicBezTo>
                    <a:pt x="149" y="46"/>
                    <a:pt x="149" y="46"/>
                    <a:pt x="149" y="46"/>
                  </a:cubicBezTo>
                  <a:cubicBezTo>
                    <a:pt x="149" y="44"/>
                    <a:pt x="149" y="44"/>
                    <a:pt x="149" y="44"/>
                  </a:cubicBezTo>
                  <a:cubicBezTo>
                    <a:pt x="147" y="42"/>
                    <a:pt x="147" y="42"/>
                    <a:pt x="147" y="42"/>
                  </a:cubicBezTo>
                  <a:cubicBezTo>
                    <a:pt x="143" y="41"/>
                    <a:pt x="143" y="41"/>
                    <a:pt x="143" y="41"/>
                  </a:cubicBezTo>
                  <a:cubicBezTo>
                    <a:pt x="140" y="40"/>
                    <a:pt x="140" y="40"/>
                    <a:pt x="140" y="40"/>
                  </a:cubicBezTo>
                  <a:cubicBezTo>
                    <a:pt x="138" y="40"/>
                    <a:pt x="138" y="40"/>
                    <a:pt x="138" y="40"/>
                  </a:cubicBezTo>
                  <a:cubicBezTo>
                    <a:pt x="138" y="40"/>
                    <a:pt x="134" y="40"/>
                    <a:pt x="134" y="40"/>
                  </a:cubicBezTo>
                  <a:cubicBezTo>
                    <a:pt x="134"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2" y="40"/>
                    <a:pt x="132" y="40"/>
                    <a:pt x="132" y="40"/>
                  </a:cubicBezTo>
                  <a:cubicBezTo>
                    <a:pt x="133" y="38"/>
                    <a:pt x="133" y="38"/>
                    <a:pt x="133" y="38"/>
                  </a:cubicBezTo>
                  <a:cubicBezTo>
                    <a:pt x="134" y="38"/>
                    <a:pt x="134" y="38"/>
                    <a:pt x="134" y="38"/>
                  </a:cubicBezTo>
                  <a:cubicBezTo>
                    <a:pt x="134" y="37"/>
                    <a:pt x="134" y="37"/>
                    <a:pt x="134" y="37"/>
                  </a:cubicBezTo>
                  <a:cubicBezTo>
                    <a:pt x="134" y="37"/>
                    <a:pt x="133" y="36"/>
                    <a:pt x="133" y="36"/>
                  </a:cubicBezTo>
                  <a:cubicBezTo>
                    <a:pt x="133" y="36"/>
                    <a:pt x="133" y="35"/>
                    <a:pt x="133" y="35"/>
                  </a:cubicBezTo>
                  <a:cubicBezTo>
                    <a:pt x="133" y="35"/>
                    <a:pt x="133" y="35"/>
                    <a:pt x="133" y="35"/>
                  </a:cubicBezTo>
                  <a:cubicBezTo>
                    <a:pt x="133" y="35"/>
                    <a:pt x="133" y="34"/>
                    <a:pt x="133" y="34"/>
                  </a:cubicBezTo>
                  <a:cubicBezTo>
                    <a:pt x="133" y="34"/>
                    <a:pt x="133" y="34"/>
                    <a:pt x="133" y="34"/>
                  </a:cubicBezTo>
                  <a:cubicBezTo>
                    <a:pt x="133" y="33"/>
                    <a:pt x="133" y="33"/>
                    <a:pt x="133" y="33"/>
                  </a:cubicBezTo>
                  <a:cubicBezTo>
                    <a:pt x="134" y="30"/>
                    <a:pt x="134" y="30"/>
                    <a:pt x="134" y="30"/>
                  </a:cubicBezTo>
                  <a:cubicBezTo>
                    <a:pt x="136" y="28"/>
                    <a:pt x="136" y="28"/>
                    <a:pt x="136" y="28"/>
                  </a:cubicBezTo>
                  <a:cubicBezTo>
                    <a:pt x="136" y="28"/>
                    <a:pt x="136" y="26"/>
                    <a:pt x="137" y="26"/>
                  </a:cubicBezTo>
                  <a:cubicBezTo>
                    <a:pt x="137" y="25"/>
                    <a:pt x="137" y="24"/>
                    <a:pt x="137" y="24"/>
                  </a:cubicBezTo>
                  <a:cubicBezTo>
                    <a:pt x="139" y="23"/>
                    <a:pt x="139" y="23"/>
                    <a:pt x="139" y="23"/>
                  </a:cubicBezTo>
                  <a:cubicBezTo>
                    <a:pt x="139" y="23"/>
                    <a:pt x="140" y="22"/>
                    <a:pt x="140" y="22"/>
                  </a:cubicBezTo>
                  <a:cubicBezTo>
                    <a:pt x="140" y="21"/>
                    <a:pt x="139" y="20"/>
                    <a:pt x="139" y="20"/>
                  </a:cubicBezTo>
                  <a:cubicBezTo>
                    <a:pt x="139" y="19"/>
                    <a:pt x="140" y="18"/>
                    <a:pt x="140" y="18"/>
                  </a:cubicBezTo>
                  <a:cubicBezTo>
                    <a:pt x="139" y="18"/>
                    <a:pt x="139" y="17"/>
                    <a:pt x="138" y="17"/>
                  </a:cubicBezTo>
                  <a:cubicBezTo>
                    <a:pt x="138" y="17"/>
                    <a:pt x="137" y="17"/>
                    <a:pt x="137" y="16"/>
                  </a:cubicBezTo>
                  <a:cubicBezTo>
                    <a:pt x="137" y="16"/>
                    <a:pt x="136" y="15"/>
                    <a:pt x="136" y="15"/>
                  </a:cubicBezTo>
                  <a:cubicBezTo>
                    <a:pt x="136" y="15"/>
                    <a:pt x="136" y="13"/>
                    <a:pt x="135" y="13"/>
                  </a:cubicBezTo>
                  <a:cubicBezTo>
                    <a:pt x="135" y="13"/>
                    <a:pt x="134" y="13"/>
                    <a:pt x="133" y="12"/>
                  </a:cubicBezTo>
                  <a:cubicBezTo>
                    <a:pt x="132" y="12"/>
                    <a:pt x="131" y="11"/>
                    <a:pt x="131" y="11"/>
                  </a:cubicBezTo>
                  <a:cubicBezTo>
                    <a:pt x="130" y="11"/>
                    <a:pt x="128" y="9"/>
                    <a:pt x="128" y="9"/>
                  </a:cubicBezTo>
                  <a:cubicBezTo>
                    <a:pt x="128" y="9"/>
                    <a:pt x="128" y="9"/>
                    <a:pt x="127" y="9"/>
                  </a:cubicBezTo>
                  <a:cubicBezTo>
                    <a:pt x="127" y="9"/>
                    <a:pt x="126" y="8"/>
                    <a:pt x="126" y="8"/>
                  </a:cubicBezTo>
                  <a:cubicBezTo>
                    <a:pt x="125" y="8"/>
                    <a:pt x="125" y="8"/>
                    <a:pt x="125" y="8"/>
                  </a:cubicBezTo>
                  <a:cubicBezTo>
                    <a:pt x="125" y="8"/>
                    <a:pt x="125" y="8"/>
                    <a:pt x="125" y="8"/>
                  </a:cubicBezTo>
                  <a:cubicBezTo>
                    <a:pt x="124" y="8"/>
                    <a:pt x="124" y="8"/>
                    <a:pt x="123" y="7"/>
                  </a:cubicBezTo>
                  <a:cubicBezTo>
                    <a:pt x="121" y="7"/>
                    <a:pt x="122" y="7"/>
                    <a:pt x="120" y="7"/>
                  </a:cubicBezTo>
                  <a:cubicBezTo>
                    <a:pt x="119" y="7"/>
                    <a:pt x="118" y="7"/>
                    <a:pt x="118" y="7"/>
                  </a:cubicBezTo>
                  <a:cubicBezTo>
                    <a:pt x="118" y="7"/>
                    <a:pt x="117" y="6"/>
                    <a:pt x="115" y="6"/>
                  </a:cubicBezTo>
                  <a:cubicBezTo>
                    <a:pt x="114" y="7"/>
                    <a:pt x="112" y="8"/>
                    <a:pt x="111" y="8"/>
                  </a:cubicBezTo>
                  <a:cubicBezTo>
                    <a:pt x="111" y="8"/>
                    <a:pt x="110" y="7"/>
                    <a:pt x="110" y="7"/>
                  </a:cubicBezTo>
                  <a:cubicBezTo>
                    <a:pt x="110" y="7"/>
                    <a:pt x="110" y="6"/>
                    <a:pt x="110" y="6"/>
                  </a:cubicBezTo>
                  <a:cubicBezTo>
                    <a:pt x="110" y="6"/>
                    <a:pt x="109" y="5"/>
                    <a:pt x="108" y="4"/>
                  </a:cubicBezTo>
                  <a:cubicBezTo>
                    <a:pt x="108" y="4"/>
                    <a:pt x="107" y="4"/>
                    <a:pt x="107" y="4"/>
                  </a:cubicBezTo>
                  <a:cubicBezTo>
                    <a:pt x="107" y="4"/>
                    <a:pt x="107" y="4"/>
                    <a:pt x="107" y="5"/>
                  </a:cubicBezTo>
                  <a:cubicBezTo>
                    <a:pt x="107" y="6"/>
                    <a:pt x="109" y="6"/>
                    <a:pt x="107" y="6"/>
                  </a:cubicBezTo>
                  <a:cubicBezTo>
                    <a:pt x="106" y="5"/>
                    <a:pt x="105" y="5"/>
                    <a:pt x="105" y="5"/>
                  </a:cubicBezTo>
                  <a:cubicBezTo>
                    <a:pt x="102" y="6"/>
                    <a:pt x="102" y="6"/>
                    <a:pt x="102" y="6"/>
                  </a:cubicBezTo>
                  <a:cubicBezTo>
                    <a:pt x="103" y="5"/>
                    <a:pt x="103" y="5"/>
                    <a:pt x="103" y="5"/>
                  </a:cubicBezTo>
                  <a:cubicBezTo>
                    <a:pt x="103" y="5"/>
                    <a:pt x="104" y="5"/>
                    <a:pt x="104" y="5"/>
                  </a:cubicBezTo>
                  <a:cubicBezTo>
                    <a:pt x="104" y="4"/>
                    <a:pt x="104" y="4"/>
                    <a:pt x="104" y="4"/>
                  </a:cubicBezTo>
                  <a:cubicBezTo>
                    <a:pt x="104" y="4"/>
                    <a:pt x="104" y="3"/>
                    <a:pt x="104" y="3"/>
                  </a:cubicBezTo>
                  <a:cubicBezTo>
                    <a:pt x="105" y="3"/>
                    <a:pt x="106" y="2"/>
                    <a:pt x="105" y="2"/>
                  </a:cubicBezTo>
                  <a:cubicBezTo>
                    <a:pt x="104" y="2"/>
                    <a:pt x="103" y="2"/>
                    <a:pt x="103" y="2"/>
                  </a:cubicBezTo>
                  <a:cubicBezTo>
                    <a:pt x="103" y="1"/>
                    <a:pt x="103" y="1"/>
                    <a:pt x="103" y="1"/>
                  </a:cubicBezTo>
                  <a:cubicBezTo>
                    <a:pt x="103" y="1"/>
                    <a:pt x="102" y="0"/>
                    <a:pt x="102" y="0"/>
                  </a:cubicBezTo>
                  <a:cubicBezTo>
                    <a:pt x="102" y="1"/>
                    <a:pt x="102" y="2"/>
                    <a:pt x="102" y="2"/>
                  </a:cubicBezTo>
                  <a:cubicBezTo>
                    <a:pt x="101" y="2"/>
                    <a:pt x="101" y="2"/>
                    <a:pt x="101" y="1"/>
                  </a:cubicBezTo>
                  <a:cubicBezTo>
                    <a:pt x="101" y="0"/>
                    <a:pt x="101" y="0"/>
                    <a:pt x="101" y="0"/>
                  </a:cubicBezTo>
                  <a:cubicBezTo>
                    <a:pt x="100" y="0"/>
                    <a:pt x="99" y="0"/>
                    <a:pt x="99" y="0"/>
                  </a:cubicBezTo>
                  <a:cubicBezTo>
                    <a:pt x="99" y="0"/>
                    <a:pt x="100" y="1"/>
                    <a:pt x="98" y="1"/>
                  </a:cubicBezTo>
                  <a:cubicBezTo>
                    <a:pt x="97" y="1"/>
                    <a:pt x="96" y="2"/>
                    <a:pt x="95" y="2"/>
                  </a:cubicBezTo>
                  <a:cubicBezTo>
                    <a:pt x="94" y="3"/>
                    <a:pt x="94" y="4"/>
                    <a:pt x="94" y="4"/>
                  </a:cubicBezTo>
                  <a:cubicBezTo>
                    <a:pt x="94" y="5"/>
                    <a:pt x="92" y="5"/>
                    <a:pt x="92" y="6"/>
                  </a:cubicBezTo>
                  <a:cubicBezTo>
                    <a:pt x="93" y="6"/>
                    <a:pt x="92" y="6"/>
                    <a:pt x="94" y="7"/>
                  </a:cubicBezTo>
                  <a:cubicBezTo>
                    <a:pt x="95" y="7"/>
                    <a:pt x="95" y="7"/>
                    <a:pt x="96" y="7"/>
                  </a:cubicBezTo>
                  <a:cubicBezTo>
                    <a:pt x="97" y="8"/>
                    <a:pt x="98" y="7"/>
                    <a:pt x="98" y="7"/>
                  </a:cubicBezTo>
                  <a:cubicBezTo>
                    <a:pt x="98" y="7"/>
                    <a:pt x="98" y="7"/>
                    <a:pt x="99" y="8"/>
                  </a:cubicBezTo>
                  <a:cubicBezTo>
                    <a:pt x="99" y="8"/>
                    <a:pt x="100" y="7"/>
                    <a:pt x="100" y="8"/>
                  </a:cubicBezTo>
                  <a:cubicBezTo>
                    <a:pt x="100" y="9"/>
                    <a:pt x="101" y="10"/>
                    <a:pt x="100" y="10"/>
                  </a:cubicBezTo>
                  <a:cubicBezTo>
                    <a:pt x="99" y="10"/>
                    <a:pt x="98" y="11"/>
                    <a:pt x="98" y="10"/>
                  </a:cubicBezTo>
                  <a:cubicBezTo>
                    <a:pt x="98" y="10"/>
                    <a:pt x="98" y="9"/>
                    <a:pt x="97" y="9"/>
                  </a:cubicBezTo>
                  <a:cubicBezTo>
                    <a:pt x="97" y="9"/>
                    <a:pt x="96" y="9"/>
                    <a:pt x="96" y="9"/>
                  </a:cubicBezTo>
                  <a:cubicBezTo>
                    <a:pt x="95" y="11"/>
                    <a:pt x="95" y="11"/>
                    <a:pt x="95" y="11"/>
                  </a:cubicBezTo>
                  <a:cubicBezTo>
                    <a:pt x="95" y="11"/>
                    <a:pt x="95" y="12"/>
                    <a:pt x="94" y="12"/>
                  </a:cubicBezTo>
                  <a:cubicBezTo>
                    <a:pt x="93" y="12"/>
                    <a:pt x="94" y="12"/>
                    <a:pt x="92" y="12"/>
                  </a:cubicBezTo>
                  <a:cubicBezTo>
                    <a:pt x="90" y="12"/>
                    <a:pt x="90" y="11"/>
                    <a:pt x="89" y="11"/>
                  </a:cubicBezTo>
                  <a:cubicBezTo>
                    <a:pt x="89" y="11"/>
                    <a:pt x="89" y="11"/>
                    <a:pt x="88" y="11"/>
                  </a:cubicBezTo>
                  <a:cubicBezTo>
                    <a:pt x="88" y="11"/>
                    <a:pt x="86" y="9"/>
                    <a:pt x="85" y="11"/>
                  </a:cubicBezTo>
                  <a:cubicBezTo>
                    <a:pt x="84" y="12"/>
                    <a:pt x="83" y="13"/>
                    <a:pt x="83" y="13"/>
                  </a:cubicBezTo>
                  <a:cubicBezTo>
                    <a:pt x="80" y="13"/>
                    <a:pt x="80" y="13"/>
                    <a:pt x="80" y="13"/>
                  </a:cubicBezTo>
                  <a:cubicBezTo>
                    <a:pt x="80" y="13"/>
                    <a:pt x="79" y="13"/>
                    <a:pt x="78" y="13"/>
                  </a:cubicBezTo>
                  <a:cubicBezTo>
                    <a:pt x="77" y="13"/>
                    <a:pt x="76" y="13"/>
                    <a:pt x="76" y="13"/>
                  </a:cubicBezTo>
                  <a:cubicBezTo>
                    <a:pt x="75" y="14"/>
                    <a:pt x="74" y="11"/>
                    <a:pt x="74" y="11"/>
                  </a:cubicBezTo>
                  <a:cubicBezTo>
                    <a:pt x="74" y="11"/>
                    <a:pt x="75" y="9"/>
                    <a:pt x="72" y="11"/>
                  </a:cubicBezTo>
                  <a:cubicBezTo>
                    <a:pt x="69" y="13"/>
                    <a:pt x="68" y="13"/>
                    <a:pt x="68" y="13"/>
                  </a:cubicBezTo>
                  <a:cubicBezTo>
                    <a:pt x="67" y="13"/>
                    <a:pt x="66" y="14"/>
                    <a:pt x="66" y="14"/>
                  </a:cubicBezTo>
                  <a:cubicBezTo>
                    <a:pt x="65" y="13"/>
                    <a:pt x="65" y="13"/>
                    <a:pt x="65" y="13"/>
                  </a:cubicBezTo>
                  <a:cubicBezTo>
                    <a:pt x="65" y="13"/>
                    <a:pt x="65" y="13"/>
                    <a:pt x="65" y="13"/>
                  </a:cubicBezTo>
                  <a:cubicBezTo>
                    <a:pt x="65" y="13"/>
                    <a:pt x="65" y="13"/>
                    <a:pt x="65" y="13"/>
                  </a:cubicBezTo>
                  <a:cubicBezTo>
                    <a:pt x="66" y="13"/>
                    <a:pt x="66" y="12"/>
                    <a:pt x="66" y="12"/>
                  </a:cubicBezTo>
                  <a:cubicBezTo>
                    <a:pt x="65" y="11"/>
                    <a:pt x="65" y="11"/>
                    <a:pt x="65" y="11"/>
                  </a:cubicBezTo>
                  <a:cubicBezTo>
                    <a:pt x="62" y="12"/>
                    <a:pt x="62" y="12"/>
                    <a:pt x="62" y="12"/>
                  </a:cubicBezTo>
                  <a:cubicBezTo>
                    <a:pt x="62" y="12"/>
                    <a:pt x="63" y="12"/>
                    <a:pt x="62" y="12"/>
                  </a:cubicBezTo>
                  <a:cubicBezTo>
                    <a:pt x="62" y="12"/>
                    <a:pt x="60" y="12"/>
                    <a:pt x="60" y="12"/>
                  </a:cubicBezTo>
                  <a:cubicBezTo>
                    <a:pt x="60" y="14"/>
                    <a:pt x="60" y="14"/>
                    <a:pt x="60" y="14"/>
                  </a:cubicBezTo>
                  <a:cubicBezTo>
                    <a:pt x="60" y="14"/>
                    <a:pt x="59" y="14"/>
                    <a:pt x="59" y="14"/>
                  </a:cubicBezTo>
                  <a:cubicBezTo>
                    <a:pt x="59" y="14"/>
                    <a:pt x="59" y="15"/>
                    <a:pt x="59" y="15"/>
                  </a:cubicBezTo>
                  <a:cubicBezTo>
                    <a:pt x="59" y="15"/>
                    <a:pt x="59" y="16"/>
                    <a:pt x="59" y="16"/>
                  </a:cubicBezTo>
                  <a:cubicBezTo>
                    <a:pt x="59" y="16"/>
                    <a:pt x="58" y="16"/>
                    <a:pt x="58" y="16"/>
                  </a:cubicBezTo>
                  <a:cubicBezTo>
                    <a:pt x="58" y="16"/>
                    <a:pt x="57" y="16"/>
                    <a:pt x="57" y="16"/>
                  </a:cubicBezTo>
                  <a:cubicBezTo>
                    <a:pt x="57" y="16"/>
                    <a:pt x="56" y="18"/>
                    <a:pt x="56" y="18"/>
                  </a:cubicBezTo>
                  <a:cubicBezTo>
                    <a:pt x="56" y="18"/>
                    <a:pt x="56" y="19"/>
                    <a:pt x="56" y="19"/>
                  </a:cubicBezTo>
                  <a:cubicBezTo>
                    <a:pt x="56" y="19"/>
                    <a:pt x="56" y="19"/>
                    <a:pt x="56" y="20"/>
                  </a:cubicBezTo>
                  <a:cubicBezTo>
                    <a:pt x="55" y="20"/>
                    <a:pt x="54" y="20"/>
                    <a:pt x="54" y="20"/>
                  </a:cubicBezTo>
                  <a:cubicBezTo>
                    <a:pt x="54" y="20"/>
                    <a:pt x="53" y="20"/>
                    <a:pt x="52" y="20"/>
                  </a:cubicBezTo>
                  <a:cubicBezTo>
                    <a:pt x="52" y="20"/>
                    <a:pt x="51" y="20"/>
                    <a:pt x="51" y="20"/>
                  </a:cubicBezTo>
                  <a:cubicBezTo>
                    <a:pt x="50" y="20"/>
                    <a:pt x="50" y="21"/>
                    <a:pt x="50" y="21"/>
                  </a:cubicBezTo>
                  <a:cubicBezTo>
                    <a:pt x="50" y="21"/>
                    <a:pt x="48" y="20"/>
                    <a:pt x="48" y="20"/>
                  </a:cubicBezTo>
                  <a:cubicBezTo>
                    <a:pt x="47" y="20"/>
                    <a:pt x="47" y="19"/>
                    <a:pt x="47" y="18"/>
                  </a:cubicBezTo>
                  <a:cubicBezTo>
                    <a:pt x="47" y="18"/>
                    <a:pt x="46" y="16"/>
                    <a:pt x="46" y="16"/>
                  </a:cubicBezTo>
                  <a:cubicBezTo>
                    <a:pt x="45" y="17"/>
                    <a:pt x="45" y="17"/>
                    <a:pt x="45" y="17"/>
                  </a:cubicBezTo>
                  <a:cubicBezTo>
                    <a:pt x="42" y="17"/>
                    <a:pt x="42" y="17"/>
                    <a:pt x="42" y="17"/>
                  </a:cubicBezTo>
                  <a:cubicBezTo>
                    <a:pt x="40" y="16"/>
                    <a:pt x="40" y="16"/>
                    <a:pt x="40" y="16"/>
                  </a:cubicBezTo>
                  <a:cubicBezTo>
                    <a:pt x="40" y="18"/>
                    <a:pt x="40" y="18"/>
                    <a:pt x="40" y="18"/>
                  </a:cubicBezTo>
                  <a:cubicBezTo>
                    <a:pt x="40" y="18"/>
                    <a:pt x="41" y="19"/>
                    <a:pt x="41" y="19"/>
                  </a:cubicBezTo>
                  <a:cubicBezTo>
                    <a:pt x="41" y="19"/>
                    <a:pt x="40" y="19"/>
                    <a:pt x="40" y="19"/>
                  </a:cubicBezTo>
                  <a:cubicBezTo>
                    <a:pt x="39" y="20"/>
                    <a:pt x="39" y="20"/>
                    <a:pt x="39" y="20"/>
                  </a:cubicBezTo>
                  <a:cubicBezTo>
                    <a:pt x="38" y="20"/>
                    <a:pt x="38" y="20"/>
                    <a:pt x="38" y="20"/>
                  </a:cubicBezTo>
                  <a:cubicBezTo>
                    <a:pt x="38" y="20"/>
                    <a:pt x="37" y="22"/>
                    <a:pt x="37" y="22"/>
                  </a:cubicBezTo>
                  <a:cubicBezTo>
                    <a:pt x="37" y="23"/>
                    <a:pt x="36" y="23"/>
                    <a:pt x="36" y="23"/>
                  </a:cubicBezTo>
                  <a:cubicBezTo>
                    <a:pt x="36" y="23"/>
                    <a:pt x="35" y="23"/>
                    <a:pt x="36" y="24"/>
                  </a:cubicBezTo>
                  <a:cubicBezTo>
                    <a:pt x="37" y="24"/>
                    <a:pt x="38" y="24"/>
                    <a:pt x="38" y="24"/>
                  </a:cubicBezTo>
                  <a:cubicBezTo>
                    <a:pt x="39" y="24"/>
                    <a:pt x="40" y="24"/>
                    <a:pt x="40" y="24"/>
                  </a:cubicBezTo>
                  <a:cubicBezTo>
                    <a:pt x="40" y="24"/>
                    <a:pt x="42" y="23"/>
                    <a:pt x="42" y="23"/>
                  </a:cubicBezTo>
                  <a:cubicBezTo>
                    <a:pt x="42" y="24"/>
                    <a:pt x="42" y="24"/>
                    <a:pt x="42" y="24"/>
                  </a:cubicBezTo>
                  <a:cubicBezTo>
                    <a:pt x="42" y="26"/>
                    <a:pt x="42" y="26"/>
                    <a:pt x="42" y="26"/>
                  </a:cubicBezTo>
                  <a:cubicBezTo>
                    <a:pt x="41" y="26"/>
                    <a:pt x="41" y="26"/>
                    <a:pt x="41" y="26"/>
                  </a:cubicBezTo>
                  <a:cubicBezTo>
                    <a:pt x="41" y="26"/>
                    <a:pt x="41" y="27"/>
                    <a:pt x="41" y="27"/>
                  </a:cubicBezTo>
                  <a:cubicBezTo>
                    <a:pt x="40" y="28"/>
                    <a:pt x="39" y="28"/>
                    <a:pt x="39" y="28"/>
                  </a:cubicBezTo>
                  <a:cubicBezTo>
                    <a:pt x="38" y="29"/>
                    <a:pt x="38" y="29"/>
                    <a:pt x="38" y="30"/>
                  </a:cubicBezTo>
                  <a:cubicBezTo>
                    <a:pt x="38" y="31"/>
                    <a:pt x="37" y="33"/>
                    <a:pt x="37" y="33"/>
                  </a:cubicBezTo>
                  <a:cubicBezTo>
                    <a:pt x="35" y="34"/>
                    <a:pt x="35" y="34"/>
                    <a:pt x="35" y="34"/>
                  </a:cubicBezTo>
                  <a:cubicBezTo>
                    <a:pt x="33" y="36"/>
                    <a:pt x="33" y="36"/>
                    <a:pt x="33" y="36"/>
                  </a:cubicBezTo>
                  <a:cubicBezTo>
                    <a:pt x="32" y="36"/>
                    <a:pt x="32" y="36"/>
                    <a:pt x="32" y="36"/>
                  </a:cubicBezTo>
                  <a:cubicBezTo>
                    <a:pt x="31" y="37"/>
                    <a:pt x="31" y="37"/>
                    <a:pt x="31" y="37"/>
                  </a:cubicBezTo>
                  <a:cubicBezTo>
                    <a:pt x="31" y="38"/>
                    <a:pt x="31" y="38"/>
                    <a:pt x="31" y="38"/>
                  </a:cubicBezTo>
                  <a:cubicBezTo>
                    <a:pt x="29" y="39"/>
                    <a:pt x="29" y="39"/>
                    <a:pt x="29" y="39"/>
                  </a:cubicBezTo>
                  <a:cubicBezTo>
                    <a:pt x="29" y="41"/>
                    <a:pt x="29" y="41"/>
                    <a:pt x="29" y="41"/>
                  </a:cubicBezTo>
                  <a:cubicBezTo>
                    <a:pt x="28" y="42"/>
                    <a:pt x="28" y="42"/>
                    <a:pt x="28" y="42"/>
                  </a:cubicBezTo>
                  <a:cubicBezTo>
                    <a:pt x="27" y="42"/>
                    <a:pt x="27" y="42"/>
                    <a:pt x="27" y="42"/>
                  </a:cubicBezTo>
                  <a:cubicBezTo>
                    <a:pt x="26" y="44"/>
                    <a:pt x="26" y="44"/>
                    <a:pt x="26" y="44"/>
                  </a:cubicBezTo>
                  <a:cubicBezTo>
                    <a:pt x="26" y="44"/>
                    <a:pt x="25" y="45"/>
                    <a:pt x="25" y="45"/>
                  </a:cubicBezTo>
                  <a:cubicBezTo>
                    <a:pt x="24" y="45"/>
                    <a:pt x="23" y="46"/>
                    <a:pt x="23" y="46"/>
                  </a:cubicBezTo>
                  <a:cubicBezTo>
                    <a:pt x="21" y="46"/>
                    <a:pt x="21" y="46"/>
                    <a:pt x="21" y="46"/>
                  </a:cubicBezTo>
                  <a:cubicBezTo>
                    <a:pt x="21" y="46"/>
                    <a:pt x="20" y="46"/>
                    <a:pt x="19" y="47"/>
                  </a:cubicBezTo>
                  <a:cubicBezTo>
                    <a:pt x="19" y="48"/>
                    <a:pt x="19" y="48"/>
                    <a:pt x="19" y="48"/>
                  </a:cubicBezTo>
                  <a:cubicBezTo>
                    <a:pt x="19" y="49"/>
                    <a:pt x="20" y="50"/>
                    <a:pt x="20" y="50"/>
                  </a:cubicBezTo>
                  <a:cubicBezTo>
                    <a:pt x="20" y="52"/>
                    <a:pt x="20" y="52"/>
                    <a:pt x="20" y="52"/>
                  </a:cubicBezTo>
                  <a:cubicBezTo>
                    <a:pt x="20" y="52"/>
                    <a:pt x="19" y="52"/>
                    <a:pt x="19" y="53"/>
                  </a:cubicBezTo>
                  <a:cubicBezTo>
                    <a:pt x="19" y="53"/>
                    <a:pt x="19" y="54"/>
                    <a:pt x="19" y="54"/>
                  </a:cubicBezTo>
                  <a:cubicBezTo>
                    <a:pt x="19" y="54"/>
                    <a:pt x="19" y="55"/>
                    <a:pt x="19" y="55"/>
                  </a:cubicBezTo>
                  <a:cubicBezTo>
                    <a:pt x="19" y="55"/>
                    <a:pt x="19" y="56"/>
                    <a:pt x="19" y="56"/>
                  </a:cubicBezTo>
                  <a:cubicBezTo>
                    <a:pt x="19" y="56"/>
                    <a:pt x="19" y="57"/>
                    <a:pt x="18" y="58"/>
                  </a:cubicBezTo>
                  <a:cubicBezTo>
                    <a:pt x="18" y="58"/>
                    <a:pt x="17" y="59"/>
                    <a:pt x="17" y="59"/>
                  </a:cubicBezTo>
                  <a:cubicBezTo>
                    <a:pt x="17" y="59"/>
                    <a:pt x="15" y="59"/>
                    <a:pt x="15" y="59"/>
                  </a:cubicBezTo>
                  <a:cubicBezTo>
                    <a:pt x="15" y="60"/>
                    <a:pt x="13" y="60"/>
                    <a:pt x="13" y="60"/>
                  </a:cubicBezTo>
                  <a:cubicBezTo>
                    <a:pt x="11" y="62"/>
                    <a:pt x="11" y="62"/>
                    <a:pt x="11" y="62"/>
                  </a:cubicBezTo>
                  <a:cubicBezTo>
                    <a:pt x="7" y="66"/>
                    <a:pt x="7" y="66"/>
                    <a:pt x="7" y="66"/>
                  </a:cubicBezTo>
                  <a:cubicBezTo>
                    <a:pt x="7" y="66"/>
                    <a:pt x="7" y="67"/>
                    <a:pt x="7" y="67"/>
                  </a:cubicBezTo>
                  <a:cubicBezTo>
                    <a:pt x="7" y="67"/>
                    <a:pt x="7" y="69"/>
                    <a:pt x="7" y="69"/>
                  </a:cubicBezTo>
                  <a:cubicBezTo>
                    <a:pt x="7" y="70"/>
                    <a:pt x="6" y="71"/>
                    <a:pt x="6" y="71"/>
                  </a:cubicBezTo>
                  <a:cubicBezTo>
                    <a:pt x="5" y="72"/>
                    <a:pt x="5" y="72"/>
                    <a:pt x="5" y="72"/>
                  </a:cubicBezTo>
                  <a:cubicBezTo>
                    <a:pt x="5" y="74"/>
                    <a:pt x="5" y="74"/>
                    <a:pt x="5" y="74"/>
                  </a:cubicBezTo>
                  <a:cubicBezTo>
                    <a:pt x="5" y="75"/>
                    <a:pt x="5" y="75"/>
                    <a:pt x="5" y="75"/>
                  </a:cubicBezTo>
                  <a:cubicBezTo>
                    <a:pt x="6" y="76"/>
                    <a:pt x="6" y="76"/>
                    <a:pt x="6" y="76"/>
                  </a:cubicBezTo>
                  <a:cubicBezTo>
                    <a:pt x="7" y="77"/>
                    <a:pt x="7" y="77"/>
                    <a:pt x="7" y="77"/>
                  </a:cubicBezTo>
                  <a:cubicBezTo>
                    <a:pt x="7" y="80"/>
                    <a:pt x="7" y="80"/>
                    <a:pt x="7" y="80"/>
                  </a:cubicBezTo>
                  <a:cubicBezTo>
                    <a:pt x="6" y="82"/>
                    <a:pt x="6" y="82"/>
                    <a:pt x="6" y="82"/>
                  </a:cubicBezTo>
                  <a:cubicBezTo>
                    <a:pt x="6" y="84"/>
                    <a:pt x="6" y="84"/>
                    <a:pt x="6" y="84"/>
                  </a:cubicBezTo>
                  <a:cubicBezTo>
                    <a:pt x="4" y="84"/>
                    <a:pt x="4" y="84"/>
                    <a:pt x="4" y="84"/>
                  </a:cubicBezTo>
                  <a:cubicBezTo>
                    <a:pt x="4" y="84"/>
                    <a:pt x="3" y="85"/>
                    <a:pt x="2" y="85"/>
                  </a:cubicBezTo>
                  <a:cubicBezTo>
                    <a:pt x="2" y="85"/>
                    <a:pt x="1" y="86"/>
                    <a:pt x="1" y="86"/>
                  </a:cubicBezTo>
                  <a:cubicBezTo>
                    <a:pt x="0" y="87"/>
                    <a:pt x="0" y="87"/>
                    <a:pt x="0" y="87"/>
                  </a:cubicBezTo>
                  <a:cubicBezTo>
                    <a:pt x="1" y="88"/>
                    <a:pt x="1" y="88"/>
                    <a:pt x="1" y="88"/>
                  </a:cubicBezTo>
                  <a:cubicBezTo>
                    <a:pt x="1" y="90"/>
                    <a:pt x="1" y="90"/>
                    <a:pt x="1" y="90"/>
                  </a:cubicBezTo>
                  <a:cubicBezTo>
                    <a:pt x="2" y="90"/>
                    <a:pt x="2" y="90"/>
                    <a:pt x="2" y="90"/>
                  </a:cubicBezTo>
                  <a:cubicBezTo>
                    <a:pt x="4" y="89"/>
                    <a:pt x="4" y="89"/>
                    <a:pt x="4" y="89"/>
                  </a:cubicBezTo>
                  <a:cubicBezTo>
                    <a:pt x="6" y="90"/>
                    <a:pt x="6" y="90"/>
                    <a:pt x="6" y="90"/>
                  </a:cubicBezTo>
                  <a:cubicBezTo>
                    <a:pt x="9" y="89"/>
                    <a:pt x="9" y="89"/>
                    <a:pt x="9" y="89"/>
                  </a:cubicBezTo>
                  <a:cubicBezTo>
                    <a:pt x="9" y="89"/>
                    <a:pt x="9" y="88"/>
                    <a:pt x="10" y="87"/>
                  </a:cubicBezTo>
                  <a:cubicBezTo>
                    <a:pt x="11" y="86"/>
                    <a:pt x="12" y="86"/>
                    <a:pt x="12" y="86"/>
                  </a:cubicBezTo>
                  <a:cubicBezTo>
                    <a:pt x="13" y="84"/>
                    <a:pt x="13" y="84"/>
                    <a:pt x="13" y="84"/>
                  </a:cubicBezTo>
                  <a:cubicBezTo>
                    <a:pt x="12" y="84"/>
                    <a:pt x="12" y="84"/>
                    <a:pt x="12" y="84"/>
                  </a:cubicBezTo>
                  <a:cubicBezTo>
                    <a:pt x="12" y="82"/>
                    <a:pt x="12" y="82"/>
                    <a:pt x="12" y="82"/>
                  </a:cubicBezTo>
                  <a:cubicBezTo>
                    <a:pt x="10" y="81"/>
                    <a:pt x="10" y="81"/>
                    <a:pt x="10" y="81"/>
                  </a:cubicBezTo>
                  <a:cubicBezTo>
                    <a:pt x="10" y="81"/>
                    <a:pt x="10" y="80"/>
                    <a:pt x="10" y="80"/>
                  </a:cubicBezTo>
                  <a:cubicBezTo>
                    <a:pt x="11" y="79"/>
                    <a:pt x="12" y="77"/>
                    <a:pt x="12" y="77"/>
                  </a:cubicBezTo>
                  <a:cubicBezTo>
                    <a:pt x="15" y="76"/>
                    <a:pt x="15" y="76"/>
                    <a:pt x="15" y="76"/>
                  </a:cubicBezTo>
                  <a:cubicBezTo>
                    <a:pt x="18" y="75"/>
                    <a:pt x="18" y="75"/>
                    <a:pt x="18" y="75"/>
                  </a:cubicBezTo>
                  <a:cubicBezTo>
                    <a:pt x="19" y="74"/>
                    <a:pt x="19" y="74"/>
                    <a:pt x="19" y="74"/>
                  </a:cubicBezTo>
                  <a:cubicBezTo>
                    <a:pt x="21" y="73"/>
                    <a:pt x="21" y="73"/>
                    <a:pt x="21" y="73"/>
                  </a:cubicBezTo>
                  <a:cubicBezTo>
                    <a:pt x="21" y="73"/>
                    <a:pt x="24" y="73"/>
                    <a:pt x="24" y="73"/>
                  </a:cubicBezTo>
                  <a:cubicBezTo>
                    <a:pt x="24" y="73"/>
                    <a:pt x="28" y="73"/>
                    <a:pt x="28" y="73"/>
                  </a:cubicBezTo>
                  <a:lnTo>
                    <a:pt x="31" y="75"/>
                  </a:lnTo>
                  <a:close/>
                </a:path>
              </a:pathLst>
            </a:custGeom>
            <a:solidFill>
              <a:schemeClr val="tx2">
                <a:lumMod val="40000"/>
                <a:lumOff val="60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2" name="Freeform 51">
              <a:extLst>
                <a:ext uri="{FF2B5EF4-FFF2-40B4-BE49-F238E27FC236}">
                  <a16:creationId xmlns:a16="http://schemas.microsoft.com/office/drawing/2014/main" id="{07ADC563-79A7-DB3E-B1F7-DEEC3FE3146D}"/>
                </a:ext>
              </a:extLst>
            </p:cNvPr>
            <p:cNvSpPr>
              <a:spLocks/>
            </p:cNvSpPr>
            <p:nvPr/>
          </p:nvSpPr>
          <p:spPr bwMode="auto">
            <a:xfrm>
              <a:off x="5753789" y="1798916"/>
              <a:ext cx="494744" cy="296186"/>
            </a:xfrm>
            <a:custGeom>
              <a:avLst/>
              <a:gdLst>
                <a:gd name="T0" fmla="*/ 31 w 217"/>
                <a:gd name="T1" fmla="*/ 35 h 134"/>
                <a:gd name="T2" fmla="*/ 42 w 217"/>
                <a:gd name="T3" fmla="*/ 43 h 134"/>
                <a:gd name="T4" fmla="*/ 55 w 217"/>
                <a:gd name="T5" fmla="*/ 53 h 134"/>
                <a:gd name="T6" fmla="*/ 66 w 217"/>
                <a:gd name="T7" fmla="*/ 68 h 134"/>
                <a:gd name="T8" fmla="*/ 83 w 217"/>
                <a:gd name="T9" fmla="*/ 64 h 134"/>
                <a:gd name="T10" fmla="*/ 87 w 217"/>
                <a:gd name="T11" fmla="*/ 37 h 134"/>
                <a:gd name="T12" fmla="*/ 83 w 217"/>
                <a:gd name="T13" fmla="*/ 16 h 134"/>
                <a:gd name="T14" fmla="*/ 99 w 217"/>
                <a:gd name="T15" fmla="*/ 3 h 134"/>
                <a:gd name="T16" fmla="*/ 112 w 217"/>
                <a:gd name="T17" fmla="*/ 2 h 134"/>
                <a:gd name="T18" fmla="*/ 125 w 217"/>
                <a:gd name="T19" fmla="*/ 5 h 134"/>
                <a:gd name="T20" fmla="*/ 142 w 217"/>
                <a:gd name="T21" fmla="*/ 17 h 134"/>
                <a:gd name="T22" fmla="*/ 152 w 217"/>
                <a:gd name="T23" fmla="*/ 17 h 134"/>
                <a:gd name="T24" fmla="*/ 159 w 217"/>
                <a:gd name="T25" fmla="*/ 11 h 134"/>
                <a:gd name="T26" fmla="*/ 177 w 217"/>
                <a:gd name="T27" fmla="*/ 11 h 134"/>
                <a:gd name="T28" fmla="*/ 184 w 217"/>
                <a:gd name="T29" fmla="*/ 18 h 134"/>
                <a:gd name="T30" fmla="*/ 192 w 217"/>
                <a:gd name="T31" fmla="*/ 31 h 134"/>
                <a:gd name="T32" fmla="*/ 192 w 217"/>
                <a:gd name="T33" fmla="*/ 46 h 134"/>
                <a:gd name="T34" fmla="*/ 198 w 217"/>
                <a:gd name="T35" fmla="*/ 49 h 134"/>
                <a:gd name="T36" fmla="*/ 206 w 217"/>
                <a:gd name="T37" fmla="*/ 58 h 134"/>
                <a:gd name="T38" fmla="*/ 212 w 217"/>
                <a:gd name="T39" fmla="*/ 66 h 134"/>
                <a:gd name="T40" fmla="*/ 216 w 217"/>
                <a:gd name="T41" fmla="*/ 78 h 134"/>
                <a:gd name="T42" fmla="*/ 211 w 217"/>
                <a:gd name="T43" fmla="*/ 83 h 134"/>
                <a:gd name="T44" fmla="*/ 207 w 217"/>
                <a:gd name="T45" fmla="*/ 100 h 134"/>
                <a:gd name="T46" fmla="*/ 192 w 217"/>
                <a:gd name="T47" fmla="*/ 103 h 134"/>
                <a:gd name="T48" fmla="*/ 185 w 217"/>
                <a:gd name="T49" fmla="*/ 112 h 134"/>
                <a:gd name="T50" fmla="*/ 177 w 217"/>
                <a:gd name="T51" fmla="*/ 115 h 134"/>
                <a:gd name="T52" fmla="*/ 165 w 217"/>
                <a:gd name="T53" fmla="*/ 114 h 134"/>
                <a:gd name="T54" fmla="*/ 157 w 217"/>
                <a:gd name="T55" fmla="*/ 105 h 134"/>
                <a:gd name="T56" fmla="*/ 146 w 217"/>
                <a:gd name="T57" fmla="*/ 101 h 134"/>
                <a:gd name="T58" fmla="*/ 139 w 217"/>
                <a:gd name="T59" fmla="*/ 97 h 134"/>
                <a:gd name="T60" fmla="*/ 124 w 217"/>
                <a:gd name="T61" fmla="*/ 97 h 134"/>
                <a:gd name="T62" fmla="*/ 117 w 217"/>
                <a:gd name="T63" fmla="*/ 87 h 134"/>
                <a:gd name="T64" fmla="*/ 108 w 217"/>
                <a:gd name="T65" fmla="*/ 99 h 134"/>
                <a:gd name="T66" fmla="*/ 94 w 217"/>
                <a:gd name="T67" fmla="*/ 100 h 134"/>
                <a:gd name="T68" fmla="*/ 80 w 217"/>
                <a:gd name="T69" fmla="*/ 100 h 134"/>
                <a:gd name="T70" fmla="*/ 67 w 217"/>
                <a:gd name="T71" fmla="*/ 107 h 134"/>
                <a:gd name="T72" fmla="*/ 55 w 217"/>
                <a:gd name="T73" fmla="*/ 104 h 134"/>
                <a:gd name="T74" fmla="*/ 34 w 217"/>
                <a:gd name="T75" fmla="*/ 106 h 134"/>
                <a:gd name="T76" fmla="*/ 21 w 217"/>
                <a:gd name="T77" fmla="*/ 113 h 134"/>
                <a:gd name="T78" fmla="*/ 14 w 217"/>
                <a:gd name="T79" fmla="*/ 122 h 134"/>
                <a:gd name="T80" fmla="*/ 9 w 217"/>
                <a:gd name="T81" fmla="*/ 131 h 134"/>
                <a:gd name="T82" fmla="*/ 5 w 217"/>
                <a:gd name="T83" fmla="*/ 128 h 134"/>
                <a:gd name="T84" fmla="*/ 3 w 217"/>
                <a:gd name="T85" fmla="*/ 108 h 134"/>
                <a:gd name="T86" fmla="*/ 7 w 217"/>
                <a:gd name="T87" fmla="*/ 83 h 134"/>
                <a:gd name="T88" fmla="*/ 8 w 217"/>
                <a:gd name="T89" fmla="*/ 60 h 134"/>
                <a:gd name="T90" fmla="*/ 19 w 217"/>
                <a:gd name="T91" fmla="*/ 4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7" h="134">
                  <a:moveTo>
                    <a:pt x="19" y="45"/>
                  </a:moveTo>
                  <a:cubicBezTo>
                    <a:pt x="24" y="40"/>
                    <a:pt x="24" y="40"/>
                    <a:pt x="24" y="40"/>
                  </a:cubicBezTo>
                  <a:cubicBezTo>
                    <a:pt x="24" y="40"/>
                    <a:pt x="30" y="35"/>
                    <a:pt x="31" y="35"/>
                  </a:cubicBezTo>
                  <a:cubicBezTo>
                    <a:pt x="33" y="34"/>
                    <a:pt x="36" y="32"/>
                    <a:pt x="36" y="33"/>
                  </a:cubicBezTo>
                  <a:cubicBezTo>
                    <a:pt x="36" y="34"/>
                    <a:pt x="37" y="41"/>
                    <a:pt x="37" y="41"/>
                  </a:cubicBezTo>
                  <a:cubicBezTo>
                    <a:pt x="42" y="43"/>
                    <a:pt x="42" y="43"/>
                    <a:pt x="42" y="43"/>
                  </a:cubicBezTo>
                  <a:cubicBezTo>
                    <a:pt x="46" y="46"/>
                    <a:pt x="46" y="46"/>
                    <a:pt x="46" y="46"/>
                  </a:cubicBezTo>
                  <a:cubicBezTo>
                    <a:pt x="54" y="50"/>
                    <a:pt x="54" y="50"/>
                    <a:pt x="54" y="50"/>
                  </a:cubicBezTo>
                  <a:cubicBezTo>
                    <a:pt x="55" y="53"/>
                    <a:pt x="55" y="53"/>
                    <a:pt x="55" y="53"/>
                  </a:cubicBezTo>
                  <a:cubicBezTo>
                    <a:pt x="55" y="53"/>
                    <a:pt x="54" y="55"/>
                    <a:pt x="56" y="58"/>
                  </a:cubicBezTo>
                  <a:cubicBezTo>
                    <a:pt x="59" y="61"/>
                    <a:pt x="60" y="61"/>
                    <a:pt x="61" y="64"/>
                  </a:cubicBezTo>
                  <a:cubicBezTo>
                    <a:pt x="62" y="66"/>
                    <a:pt x="66" y="68"/>
                    <a:pt x="66" y="68"/>
                  </a:cubicBezTo>
                  <a:cubicBezTo>
                    <a:pt x="71" y="69"/>
                    <a:pt x="71" y="69"/>
                    <a:pt x="71" y="69"/>
                  </a:cubicBezTo>
                  <a:cubicBezTo>
                    <a:pt x="71" y="69"/>
                    <a:pt x="76" y="71"/>
                    <a:pt x="77" y="70"/>
                  </a:cubicBezTo>
                  <a:cubicBezTo>
                    <a:pt x="78" y="69"/>
                    <a:pt x="83" y="65"/>
                    <a:pt x="83" y="64"/>
                  </a:cubicBezTo>
                  <a:cubicBezTo>
                    <a:pt x="84" y="63"/>
                    <a:pt x="87" y="59"/>
                    <a:pt x="88" y="58"/>
                  </a:cubicBezTo>
                  <a:cubicBezTo>
                    <a:pt x="89" y="57"/>
                    <a:pt x="92" y="50"/>
                    <a:pt x="92" y="49"/>
                  </a:cubicBezTo>
                  <a:cubicBezTo>
                    <a:pt x="92" y="47"/>
                    <a:pt x="88" y="39"/>
                    <a:pt x="87" y="37"/>
                  </a:cubicBezTo>
                  <a:cubicBezTo>
                    <a:pt x="87" y="35"/>
                    <a:pt x="86" y="29"/>
                    <a:pt x="86" y="29"/>
                  </a:cubicBezTo>
                  <a:cubicBezTo>
                    <a:pt x="82" y="21"/>
                    <a:pt x="82" y="21"/>
                    <a:pt x="82" y="21"/>
                  </a:cubicBezTo>
                  <a:cubicBezTo>
                    <a:pt x="82" y="21"/>
                    <a:pt x="82" y="16"/>
                    <a:pt x="83" y="16"/>
                  </a:cubicBezTo>
                  <a:cubicBezTo>
                    <a:pt x="84" y="15"/>
                    <a:pt x="89" y="11"/>
                    <a:pt x="89" y="11"/>
                  </a:cubicBezTo>
                  <a:cubicBezTo>
                    <a:pt x="94" y="6"/>
                    <a:pt x="94" y="6"/>
                    <a:pt x="94" y="6"/>
                  </a:cubicBezTo>
                  <a:cubicBezTo>
                    <a:pt x="99" y="3"/>
                    <a:pt x="99" y="3"/>
                    <a:pt x="99" y="3"/>
                  </a:cubicBezTo>
                  <a:cubicBezTo>
                    <a:pt x="103" y="0"/>
                    <a:pt x="103" y="0"/>
                    <a:pt x="103" y="0"/>
                  </a:cubicBezTo>
                  <a:cubicBezTo>
                    <a:pt x="108" y="2"/>
                    <a:pt x="108" y="2"/>
                    <a:pt x="108" y="2"/>
                  </a:cubicBezTo>
                  <a:cubicBezTo>
                    <a:pt x="112" y="2"/>
                    <a:pt x="112" y="2"/>
                    <a:pt x="112" y="2"/>
                  </a:cubicBezTo>
                  <a:cubicBezTo>
                    <a:pt x="116" y="4"/>
                    <a:pt x="116" y="4"/>
                    <a:pt x="116" y="4"/>
                  </a:cubicBezTo>
                  <a:cubicBezTo>
                    <a:pt x="121" y="4"/>
                    <a:pt x="121" y="4"/>
                    <a:pt x="121" y="4"/>
                  </a:cubicBezTo>
                  <a:cubicBezTo>
                    <a:pt x="125" y="5"/>
                    <a:pt x="125" y="5"/>
                    <a:pt x="125" y="5"/>
                  </a:cubicBezTo>
                  <a:cubicBezTo>
                    <a:pt x="130" y="7"/>
                    <a:pt x="130" y="7"/>
                    <a:pt x="130" y="7"/>
                  </a:cubicBezTo>
                  <a:cubicBezTo>
                    <a:pt x="139" y="13"/>
                    <a:pt x="139" y="13"/>
                    <a:pt x="139" y="13"/>
                  </a:cubicBezTo>
                  <a:cubicBezTo>
                    <a:pt x="142" y="17"/>
                    <a:pt x="142" y="17"/>
                    <a:pt x="142" y="17"/>
                  </a:cubicBezTo>
                  <a:cubicBezTo>
                    <a:pt x="145" y="18"/>
                    <a:pt x="145" y="18"/>
                    <a:pt x="145" y="18"/>
                  </a:cubicBezTo>
                  <a:cubicBezTo>
                    <a:pt x="145" y="18"/>
                    <a:pt x="147" y="20"/>
                    <a:pt x="149" y="19"/>
                  </a:cubicBezTo>
                  <a:cubicBezTo>
                    <a:pt x="150" y="19"/>
                    <a:pt x="151" y="18"/>
                    <a:pt x="152" y="17"/>
                  </a:cubicBezTo>
                  <a:cubicBezTo>
                    <a:pt x="154" y="16"/>
                    <a:pt x="155" y="14"/>
                    <a:pt x="155" y="14"/>
                  </a:cubicBezTo>
                  <a:cubicBezTo>
                    <a:pt x="157" y="14"/>
                    <a:pt x="157" y="14"/>
                    <a:pt x="157" y="14"/>
                  </a:cubicBezTo>
                  <a:cubicBezTo>
                    <a:pt x="159" y="11"/>
                    <a:pt x="159" y="11"/>
                    <a:pt x="159" y="11"/>
                  </a:cubicBezTo>
                  <a:cubicBezTo>
                    <a:pt x="167" y="13"/>
                    <a:pt x="167" y="13"/>
                    <a:pt x="167" y="13"/>
                  </a:cubicBezTo>
                  <a:cubicBezTo>
                    <a:pt x="171" y="13"/>
                    <a:pt x="171" y="13"/>
                    <a:pt x="171" y="13"/>
                  </a:cubicBezTo>
                  <a:cubicBezTo>
                    <a:pt x="177" y="11"/>
                    <a:pt x="177" y="11"/>
                    <a:pt x="177" y="11"/>
                  </a:cubicBezTo>
                  <a:cubicBezTo>
                    <a:pt x="180" y="14"/>
                    <a:pt x="180" y="14"/>
                    <a:pt x="180" y="14"/>
                  </a:cubicBezTo>
                  <a:cubicBezTo>
                    <a:pt x="180" y="17"/>
                    <a:pt x="180" y="17"/>
                    <a:pt x="180" y="17"/>
                  </a:cubicBezTo>
                  <a:cubicBezTo>
                    <a:pt x="184" y="18"/>
                    <a:pt x="184" y="18"/>
                    <a:pt x="184" y="18"/>
                  </a:cubicBezTo>
                  <a:cubicBezTo>
                    <a:pt x="184" y="18"/>
                    <a:pt x="187" y="20"/>
                    <a:pt x="188" y="20"/>
                  </a:cubicBezTo>
                  <a:cubicBezTo>
                    <a:pt x="189" y="20"/>
                    <a:pt x="191" y="21"/>
                    <a:pt x="191" y="21"/>
                  </a:cubicBezTo>
                  <a:cubicBezTo>
                    <a:pt x="192" y="31"/>
                    <a:pt x="192" y="31"/>
                    <a:pt x="192" y="31"/>
                  </a:cubicBezTo>
                  <a:cubicBezTo>
                    <a:pt x="190" y="34"/>
                    <a:pt x="190" y="34"/>
                    <a:pt x="190" y="34"/>
                  </a:cubicBezTo>
                  <a:cubicBezTo>
                    <a:pt x="192" y="42"/>
                    <a:pt x="192" y="42"/>
                    <a:pt x="192" y="42"/>
                  </a:cubicBezTo>
                  <a:cubicBezTo>
                    <a:pt x="192" y="46"/>
                    <a:pt x="192" y="46"/>
                    <a:pt x="192" y="46"/>
                  </a:cubicBezTo>
                  <a:cubicBezTo>
                    <a:pt x="196" y="43"/>
                    <a:pt x="196" y="43"/>
                    <a:pt x="196" y="43"/>
                  </a:cubicBezTo>
                  <a:cubicBezTo>
                    <a:pt x="200" y="46"/>
                    <a:pt x="200" y="46"/>
                    <a:pt x="200" y="46"/>
                  </a:cubicBezTo>
                  <a:cubicBezTo>
                    <a:pt x="198" y="49"/>
                    <a:pt x="198" y="49"/>
                    <a:pt x="198" y="49"/>
                  </a:cubicBezTo>
                  <a:cubicBezTo>
                    <a:pt x="203" y="53"/>
                    <a:pt x="203" y="53"/>
                    <a:pt x="203" y="53"/>
                  </a:cubicBezTo>
                  <a:cubicBezTo>
                    <a:pt x="207" y="55"/>
                    <a:pt x="207" y="55"/>
                    <a:pt x="207" y="55"/>
                  </a:cubicBezTo>
                  <a:cubicBezTo>
                    <a:pt x="206" y="58"/>
                    <a:pt x="206" y="58"/>
                    <a:pt x="206" y="58"/>
                  </a:cubicBezTo>
                  <a:cubicBezTo>
                    <a:pt x="206" y="58"/>
                    <a:pt x="207" y="59"/>
                    <a:pt x="208" y="59"/>
                  </a:cubicBezTo>
                  <a:cubicBezTo>
                    <a:pt x="209" y="60"/>
                    <a:pt x="211" y="61"/>
                    <a:pt x="211" y="61"/>
                  </a:cubicBezTo>
                  <a:cubicBezTo>
                    <a:pt x="211" y="61"/>
                    <a:pt x="212" y="64"/>
                    <a:pt x="212" y="66"/>
                  </a:cubicBezTo>
                  <a:cubicBezTo>
                    <a:pt x="213" y="67"/>
                    <a:pt x="217" y="70"/>
                    <a:pt x="217" y="70"/>
                  </a:cubicBezTo>
                  <a:cubicBezTo>
                    <a:pt x="216" y="75"/>
                    <a:pt x="216" y="75"/>
                    <a:pt x="216" y="75"/>
                  </a:cubicBezTo>
                  <a:cubicBezTo>
                    <a:pt x="216" y="75"/>
                    <a:pt x="216" y="77"/>
                    <a:pt x="216" y="78"/>
                  </a:cubicBezTo>
                  <a:cubicBezTo>
                    <a:pt x="216" y="79"/>
                    <a:pt x="216" y="80"/>
                    <a:pt x="216" y="81"/>
                  </a:cubicBezTo>
                  <a:cubicBezTo>
                    <a:pt x="216" y="80"/>
                    <a:pt x="216" y="80"/>
                    <a:pt x="216" y="80"/>
                  </a:cubicBezTo>
                  <a:cubicBezTo>
                    <a:pt x="211" y="83"/>
                    <a:pt x="211" y="83"/>
                    <a:pt x="211" y="83"/>
                  </a:cubicBezTo>
                  <a:cubicBezTo>
                    <a:pt x="210" y="90"/>
                    <a:pt x="210" y="90"/>
                    <a:pt x="210" y="90"/>
                  </a:cubicBezTo>
                  <a:cubicBezTo>
                    <a:pt x="205" y="95"/>
                    <a:pt x="205" y="95"/>
                    <a:pt x="205" y="95"/>
                  </a:cubicBezTo>
                  <a:cubicBezTo>
                    <a:pt x="207" y="100"/>
                    <a:pt x="207" y="100"/>
                    <a:pt x="207" y="100"/>
                  </a:cubicBezTo>
                  <a:cubicBezTo>
                    <a:pt x="205" y="103"/>
                    <a:pt x="205" y="103"/>
                    <a:pt x="205" y="103"/>
                  </a:cubicBezTo>
                  <a:cubicBezTo>
                    <a:pt x="197" y="103"/>
                    <a:pt x="197" y="103"/>
                    <a:pt x="197" y="103"/>
                  </a:cubicBezTo>
                  <a:cubicBezTo>
                    <a:pt x="197" y="103"/>
                    <a:pt x="196" y="103"/>
                    <a:pt x="192" y="103"/>
                  </a:cubicBezTo>
                  <a:cubicBezTo>
                    <a:pt x="188" y="103"/>
                    <a:pt x="189" y="103"/>
                    <a:pt x="189" y="103"/>
                  </a:cubicBezTo>
                  <a:cubicBezTo>
                    <a:pt x="186" y="106"/>
                    <a:pt x="186" y="106"/>
                    <a:pt x="186" y="106"/>
                  </a:cubicBezTo>
                  <a:cubicBezTo>
                    <a:pt x="185" y="112"/>
                    <a:pt x="185" y="112"/>
                    <a:pt x="185" y="112"/>
                  </a:cubicBezTo>
                  <a:cubicBezTo>
                    <a:pt x="185" y="112"/>
                    <a:pt x="183" y="112"/>
                    <a:pt x="179" y="113"/>
                  </a:cubicBezTo>
                  <a:cubicBezTo>
                    <a:pt x="177" y="114"/>
                    <a:pt x="177" y="115"/>
                    <a:pt x="177" y="115"/>
                  </a:cubicBezTo>
                  <a:cubicBezTo>
                    <a:pt x="177" y="115"/>
                    <a:pt x="177" y="115"/>
                    <a:pt x="177" y="115"/>
                  </a:cubicBezTo>
                  <a:cubicBezTo>
                    <a:pt x="174" y="115"/>
                    <a:pt x="174" y="115"/>
                    <a:pt x="174" y="115"/>
                  </a:cubicBezTo>
                  <a:cubicBezTo>
                    <a:pt x="169" y="114"/>
                    <a:pt x="169" y="114"/>
                    <a:pt x="169" y="114"/>
                  </a:cubicBezTo>
                  <a:cubicBezTo>
                    <a:pt x="165" y="114"/>
                    <a:pt x="165" y="114"/>
                    <a:pt x="165" y="114"/>
                  </a:cubicBezTo>
                  <a:cubicBezTo>
                    <a:pt x="163" y="110"/>
                    <a:pt x="163" y="110"/>
                    <a:pt x="163" y="110"/>
                  </a:cubicBezTo>
                  <a:cubicBezTo>
                    <a:pt x="160" y="109"/>
                    <a:pt x="160" y="109"/>
                    <a:pt x="160" y="109"/>
                  </a:cubicBezTo>
                  <a:cubicBezTo>
                    <a:pt x="157" y="105"/>
                    <a:pt x="157" y="105"/>
                    <a:pt x="157" y="105"/>
                  </a:cubicBezTo>
                  <a:cubicBezTo>
                    <a:pt x="153" y="104"/>
                    <a:pt x="153" y="104"/>
                    <a:pt x="153" y="104"/>
                  </a:cubicBezTo>
                  <a:cubicBezTo>
                    <a:pt x="151" y="101"/>
                    <a:pt x="151" y="101"/>
                    <a:pt x="151" y="101"/>
                  </a:cubicBezTo>
                  <a:cubicBezTo>
                    <a:pt x="146" y="101"/>
                    <a:pt x="146" y="101"/>
                    <a:pt x="146" y="101"/>
                  </a:cubicBezTo>
                  <a:cubicBezTo>
                    <a:pt x="143" y="99"/>
                    <a:pt x="143" y="99"/>
                    <a:pt x="143" y="99"/>
                  </a:cubicBezTo>
                  <a:cubicBezTo>
                    <a:pt x="142" y="97"/>
                    <a:pt x="142" y="97"/>
                    <a:pt x="142" y="97"/>
                  </a:cubicBezTo>
                  <a:cubicBezTo>
                    <a:pt x="139" y="97"/>
                    <a:pt x="139" y="97"/>
                    <a:pt x="139" y="97"/>
                  </a:cubicBezTo>
                  <a:cubicBezTo>
                    <a:pt x="135" y="98"/>
                    <a:pt x="135" y="98"/>
                    <a:pt x="135" y="98"/>
                  </a:cubicBezTo>
                  <a:cubicBezTo>
                    <a:pt x="128" y="100"/>
                    <a:pt x="128" y="100"/>
                    <a:pt x="128" y="100"/>
                  </a:cubicBezTo>
                  <a:cubicBezTo>
                    <a:pt x="124" y="97"/>
                    <a:pt x="124" y="97"/>
                    <a:pt x="124" y="97"/>
                  </a:cubicBezTo>
                  <a:cubicBezTo>
                    <a:pt x="123" y="96"/>
                    <a:pt x="123" y="96"/>
                    <a:pt x="123" y="96"/>
                  </a:cubicBezTo>
                  <a:cubicBezTo>
                    <a:pt x="119" y="93"/>
                    <a:pt x="119" y="93"/>
                    <a:pt x="119" y="93"/>
                  </a:cubicBezTo>
                  <a:cubicBezTo>
                    <a:pt x="117" y="87"/>
                    <a:pt x="117" y="87"/>
                    <a:pt x="117" y="87"/>
                  </a:cubicBezTo>
                  <a:cubicBezTo>
                    <a:pt x="117" y="87"/>
                    <a:pt x="113" y="90"/>
                    <a:pt x="112" y="90"/>
                  </a:cubicBezTo>
                  <a:cubicBezTo>
                    <a:pt x="112" y="90"/>
                    <a:pt x="109" y="95"/>
                    <a:pt x="109" y="95"/>
                  </a:cubicBezTo>
                  <a:cubicBezTo>
                    <a:pt x="108" y="99"/>
                    <a:pt x="108" y="99"/>
                    <a:pt x="108" y="99"/>
                  </a:cubicBezTo>
                  <a:cubicBezTo>
                    <a:pt x="102" y="97"/>
                    <a:pt x="102" y="97"/>
                    <a:pt x="102" y="97"/>
                  </a:cubicBezTo>
                  <a:cubicBezTo>
                    <a:pt x="102" y="97"/>
                    <a:pt x="99" y="101"/>
                    <a:pt x="99" y="102"/>
                  </a:cubicBezTo>
                  <a:cubicBezTo>
                    <a:pt x="98" y="102"/>
                    <a:pt x="94" y="100"/>
                    <a:pt x="94" y="100"/>
                  </a:cubicBezTo>
                  <a:cubicBezTo>
                    <a:pt x="88" y="100"/>
                    <a:pt x="88" y="100"/>
                    <a:pt x="88" y="100"/>
                  </a:cubicBezTo>
                  <a:cubicBezTo>
                    <a:pt x="88" y="100"/>
                    <a:pt x="82" y="100"/>
                    <a:pt x="81" y="99"/>
                  </a:cubicBezTo>
                  <a:cubicBezTo>
                    <a:pt x="80" y="99"/>
                    <a:pt x="80" y="100"/>
                    <a:pt x="80" y="100"/>
                  </a:cubicBezTo>
                  <a:cubicBezTo>
                    <a:pt x="75" y="101"/>
                    <a:pt x="75" y="101"/>
                    <a:pt x="75" y="101"/>
                  </a:cubicBezTo>
                  <a:cubicBezTo>
                    <a:pt x="69" y="102"/>
                    <a:pt x="69" y="102"/>
                    <a:pt x="69" y="102"/>
                  </a:cubicBezTo>
                  <a:cubicBezTo>
                    <a:pt x="69" y="102"/>
                    <a:pt x="68" y="106"/>
                    <a:pt x="67" y="107"/>
                  </a:cubicBezTo>
                  <a:cubicBezTo>
                    <a:pt x="66" y="107"/>
                    <a:pt x="63" y="104"/>
                    <a:pt x="62" y="103"/>
                  </a:cubicBezTo>
                  <a:cubicBezTo>
                    <a:pt x="62" y="102"/>
                    <a:pt x="59" y="101"/>
                    <a:pt x="59" y="101"/>
                  </a:cubicBezTo>
                  <a:cubicBezTo>
                    <a:pt x="55" y="104"/>
                    <a:pt x="55" y="104"/>
                    <a:pt x="55" y="104"/>
                  </a:cubicBezTo>
                  <a:cubicBezTo>
                    <a:pt x="55" y="104"/>
                    <a:pt x="48" y="105"/>
                    <a:pt x="47" y="105"/>
                  </a:cubicBezTo>
                  <a:cubicBezTo>
                    <a:pt x="46" y="105"/>
                    <a:pt x="41" y="107"/>
                    <a:pt x="41" y="107"/>
                  </a:cubicBezTo>
                  <a:cubicBezTo>
                    <a:pt x="34" y="106"/>
                    <a:pt x="34" y="106"/>
                    <a:pt x="34" y="106"/>
                  </a:cubicBezTo>
                  <a:cubicBezTo>
                    <a:pt x="31" y="109"/>
                    <a:pt x="31" y="109"/>
                    <a:pt x="31" y="109"/>
                  </a:cubicBezTo>
                  <a:cubicBezTo>
                    <a:pt x="25" y="113"/>
                    <a:pt x="25" y="113"/>
                    <a:pt x="25" y="113"/>
                  </a:cubicBezTo>
                  <a:cubicBezTo>
                    <a:pt x="21" y="113"/>
                    <a:pt x="21" y="113"/>
                    <a:pt x="21" y="113"/>
                  </a:cubicBezTo>
                  <a:cubicBezTo>
                    <a:pt x="19" y="118"/>
                    <a:pt x="19" y="118"/>
                    <a:pt x="19" y="118"/>
                  </a:cubicBezTo>
                  <a:cubicBezTo>
                    <a:pt x="15" y="120"/>
                    <a:pt x="15" y="120"/>
                    <a:pt x="15" y="120"/>
                  </a:cubicBezTo>
                  <a:cubicBezTo>
                    <a:pt x="14" y="122"/>
                    <a:pt x="14" y="122"/>
                    <a:pt x="14" y="122"/>
                  </a:cubicBezTo>
                  <a:cubicBezTo>
                    <a:pt x="13" y="128"/>
                    <a:pt x="13" y="128"/>
                    <a:pt x="13" y="128"/>
                  </a:cubicBezTo>
                  <a:cubicBezTo>
                    <a:pt x="13" y="128"/>
                    <a:pt x="10" y="129"/>
                    <a:pt x="8" y="129"/>
                  </a:cubicBezTo>
                  <a:cubicBezTo>
                    <a:pt x="7" y="130"/>
                    <a:pt x="9" y="131"/>
                    <a:pt x="9" y="131"/>
                  </a:cubicBezTo>
                  <a:cubicBezTo>
                    <a:pt x="8" y="134"/>
                    <a:pt x="8" y="134"/>
                    <a:pt x="8" y="134"/>
                  </a:cubicBezTo>
                  <a:cubicBezTo>
                    <a:pt x="8" y="134"/>
                    <a:pt x="7" y="133"/>
                    <a:pt x="7" y="133"/>
                  </a:cubicBezTo>
                  <a:cubicBezTo>
                    <a:pt x="7" y="133"/>
                    <a:pt x="6" y="130"/>
                    <a:pt x="5" y="128"/>
                  </a:cubicBezTo>
                  <a:cubicBezTo>
                    <a:pt x="3" y="126"/>
                    <a:pt x="1" y="117"/>
                    <a:pt x="1" y="117"/>
                  </a:cubicBezTo>
                  <a:cubicBezTo>
                    <a:pt x="3" y="113"/>
                    <a:pt x="3" y="113"/>
                    <a:pt x="3" y="113"/>
                  </a:cubicBezTo>
                  <a:cubicBezTo>
                    <a:pt x="3" y="113"/>
                    <a:pt x="3" y="109"/>
                    <a:pt x="3" y="108"/>
                  </a:cubicBezTo>
                  <a:cubicBezTo>
                    <a:pt x="2" y="106"/>
                    <a:pt x="1" y="97"/>
                    <a:pt x="1" y="97"/>
                  </a:cubicBezTo>
                  <a:cubicBezTo>
                    <a:pt x="1" y="97"/>
                    <a:pt x="0" y="93"/>
                    <a:pt x="0" y="92"/>
                  </a:cubicBezTo>
                  <a:cubicBezTo>
                    <a:pt x="0" y="91"/>
                    <a:pt x="7" y="83"/>
                    <a:pt x="7" y="83"/>
                  </a:cubicBezTo>
                  <a:cubicBezTo>
                    <a:pt x="7" y="82"/>
                    <a:pt x="8" y="74"/>
                    <a:pt x="8" y="74"/>
                  </a:cubicBezTo>
                  <a:cubicBezTo>
                    <a:pt x="6" y="68"/>
                    <a:pt x="6" y="68"/>
                    <a:pt x="6" y="68"/>
                  </a:cubicBezTo>
                  <a:cubicBezTo>
                    <a:pt x="8" y="60"/>
                    <a:pt x="8" y="60"/>
                    <a:pt x="8" y="60"/>
                  </a:cubicBezTo>
                  <a:cubicBezTo>
                    <a:pt x="10" y="51"/>
                    <a:pt x="10" y="51"/>
                    <a:pt x="10" y="51"/>
                  </a:cubicBezTo>
                  <a:cubicBezTo>
                    <a:pt x="10" y="51"/>
                    <a:pt x="11" y="47"/>
                    <a:pt x="12" y="47"/>
                  </a:cubicBezTo>
                  <a:cubicBezTo>
                    <a:pt x="13" y="46"/>
                    <a:pt x="19" y="45"/>
                    <a:pt x="19" y="45"/>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3" name="Freeform 61">
              <a:extLst>
                <a:ext uri="{FF2B5EF4-FFF2-40B4-BE49-F238E27FC236}">
                  <a16:creationId xmlns:a16="http://schemas.microsoft.com/office/drawing/2014/main" id="{9D42B994-4B63-D67F-B635-2509AE114DAE}"/>
                </a:ext>
              </a:extLst>
            </p:cNvPr>
            <p:cNvSpPr>
              <a:spLocks noEditPoints="1"/>
            </p:cNvSpPr>
            <p:nvPr/>
          </p:nvSpPr>
          <p:spPr bwMode="auto">
            <a:xfrm>
              <a:off x="5535002" y="3399175"/>
              <a:ext cx="359514" cy="307906"/>
            </a:xfrm>
            <a:custGeom>
              <a:avLst/>
              <a:gdLst>
                <a:gd name="T0" fmla="*/ 132 w 158"/>
                <a:gd name="T1" fmla="*/ 9 h 139"/>
                <a:gd name="T2" fmla="*/ 138 w 158"/>
                <a:gd name="T3" fmla="*/ 25 h 139"/>
                <a:gd name="T4" fmla="*/ 135 w 158"/>
                <a:gd name="T5" fmla="*/ 42 h 139"/>
                <a:gd name="T6" fmla="*/ 151 w 158"/>
                <a:gd name="T7" fmla="*/ 49 h 139"/>
                <a:gd name="T8" fmla="*/ 152 w 158"/>
                <a:gd name="T9" fmla="*/ 59 h 139"/>
                <a:gd name="T10" fmla="*/ 149 w 158"/>
                <a:gd name="T11" fmla="*/ 65 h 139"/>
                <a:gd name="T12" fmla="*/ 151 w 158"/>
                <a:gd name="T13" fmla="*/ 79 h 139"/>
                <a:gd name="T14" fmla="*/ 141 w 158"/>
                <a:gd name="T15" fmla="*/ 85 h 139"/>
                <a:gd name="T16" fmla="*/ 135 w 158"/>
                <a:gd name="T17" fmla="*/ 87 h 139"/>
                <a:gd name="T18" fmla="*/ 140 w 158"/>
                <a:gd name="T19" fmla="*/ 93 h 139"/>
                <a:gd name="T20" fmla="*/ 138 w 158"/>
                <a:gd name="T21" fmla="*/ 97 h 139"/>
                <a:gd name="T22" fmla="*/ 129 w 158"/>
                <a:gd name="T23" fmla="*/ 103 h 139"/>
                <a:gd name="T24" fmla="*/ 121 w 158"/>
                <a:gd name="T25" fmla="*/ 115 h 139"/>
                <a:gd name="T26" fmla="*/ 125 w 158"/>
                <a:gd name="T27" fmla="*/ 129 h 139"/>
                <a:gd name="T28" fmla="*/ 126 w 158"/>
                <a:gd name="T29" fmla="*/ 137 h 139"/>
                <a:gd name="T30" fmla="*/ 118 w 158"/>
                <a:gd name="T31" fmla="*/ 139 h 139"/>
                <a:gd name="T32" fmla="*/ 114 w 158"/>
                <a:gd name="T33" fmla="*/ 138 h 139"/>
                <a:gd name="T34" fmla="*/ 113 w 158"/>
                <a:gd name="T35" fmla="*/ 137 h 139"/>
                <a:gd name="T36" fmla="*/ 113 w 158"/>
                <a:gd name="T37" fmla="*/ 137 h 139"/>
                <a:gd name="T38" fmla="*/ 113 w 158"/>
                <a:gd name="T39" fmla="*/ 137 h 139"/>
                <a:gd name="T40" fmla="*/ 112 w 158"/>
                <a:gd name="T41" fmla="*/ 137 h 139"/>
                <a:gd name="T42" fmla="*/ 99 w 158"/>
                <a:gd name="T43" fmla="*/ 129 h 139"/>
                <a:gd name="T44" fmla="*/ 87 w 158"/>
                <a:gd name="T45" fmla="*/ 116 h 139"/>
                <a:gd name="T46" fmla="*/ 68 w 158"/>
                <a:gd name="T47" fmla="*/ 100 h 139"/>
                <a:gd name="T48" fmla="*/ 56 w 158"/>
                <a:gd name="T49" fmla="*/ 89 h 139"/>
                <a:gd name="T50" fmla="*/ 43 w 158"/>
                <a:gd name="T51" fmla="*/ 79 h 139"/>
                <a:gd name="T52" fmla="*/ 31 w 158"/>
                <a:gd name="T53" fmla="*/ 68 h 139"/>
                <a:gd name="T54" fmla="*/ 23 w 158"/>
                <a:gd name="T55" fmla="*/ 54 h 139"/>
                <a:gd name="T56" fmla="*/ 14 w 158"/>
                <a:gd name="T57" fmla="*/ 43 h 139"/>
                <a:gd name="T58" fmla="*/ 5 w 158"/>
                <a:gd name="T59" fmla="*/ 36 h 139"/>
                <a:gd name="T60" fmla="*/ 1 w 158"/>
                <a:gd name="T61" fmla="*/ 20 h 139"/>
                <a:gd name="T62" fmla="*/ 2 w 158"/>
                <a:gd name="T63" fmla="*/ 10 h 139"/>
                <a:gd name="T64" fmla="*/ 8 w 158"/>
                <a:gd name="T65" fmla="*/ 7 h 139"/>
                <a:gd name="T66" fmla="*/ 23 w 158"/>
                <a:gd name="T67" fmla="*/ 13 h 139"/>
                <a:gd name="T68" fmla="*/ 35 w 158"/>
                <a:gd name="T69" fmla="*/ 4 h 139"/>
                <a:gd name="T70" fmla="*/ 48 w 158"/>
                <a:gd name="T71" fmla="*/ 2 h 139"/>
                <a:gd name="T72" fmla="*/ 61 w 158"/>
                <a:gd name="T73" fmla="*/ 4 h 139"/>
                <a:gd name="T74" fmla="*/ 80 w 158"/>
                <a:gd name="T75" fmla="*/ 6 h 139"/>
                <a:gd name="T76" fmla="*/ 90 w 158"/>
                <a:gd name="T77" fmla="*/ 3 h 139"/>
                <a:gd name="T78" fmla="*/ 97 w 158"/>
                <a:gd name="T79" fmla="*/ 2 h 139"/>
                <a:gd name="T80" fmla="*/ 98 w 158"/>
                <a:gd name="T81" fmla="*/ 2 h 139"/>
                <a:gd name="T82" fmla="*/ 98 w 158"/>
                <a:gd name="T83" fmla="*/ 2 h 139"/>
                <a:gd name="T84" fmla="*/ 99 w 158"/>
                <a:gd name="T85" fmla="*/ 2 h 139"/>
                <a:gd name="T86" fmla="*/ 99 w 158"/>
                <a:gd name="T87" fmla="*/ 2 h 139"/>
                <a:gd name="T88" fmla="*/ 99 w 158"/>
                <a:gd name="T89" fmla="*/ 2 h 139"/>
                <a:gd name="T90" fmla="*/ 100 w 158"/>
                <a:gd name="T91" fmla="*/ 1 h 139"/>
                <a:gd name="T92" fmla="*/ 100 w 158"/>
                <a:gd name="T93" fmla="*/ 1 h 139"/>
                <a:gd name="T94" fmla="*/ 100 w 158"/>
                <a:gd name="T95" fmla="*/ 1 h 139"/>
                <a:gd name="T96" fmla="*/ 100 w 158"/>
                <a:gd name="T97" fmla="*/ 1 h 139"/>
                <a:gd name="T98" fmla="*/ 100 w 158"/>
                <a:gd name="T99" fmla="*/ 1 h 139"/>
                <a:gd name="T100" fmla="*/ 103 w 158"/>
                <a:gd name="T101" fmla="*/ 4 h 139"/>
                <a:gd name="T102" fmla="*/ 117 w 158"/>
                <a:gd name="T103" fmla="*/ 8 h 139"/>
                <a:gd name="T104" fmla="*/ 130 w 158"/>
                <a:gd name="T105" fmla="*/ 1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8" h="139">
                  <a:moveTo>
                    <a:pt x="145" y="83"/>
                  </a:moveTo>
                  <a:cubicBezTo>
                    <a:pt x="146" y="83"/>
                    <a:pt x="146" y="83"/>
                    <a:pt x="146" y="83"/>
                  </a:cubicBezTo>
                  <a:cubicBezTo>
                    <a:pt x="146" y="83"/>
                    <a:pt x="146" y="83"/>
                    <a:pt x="146" y="83"/>
                  </a:cubicBezTo>
                  <a:cubicBezTo>
                    <a:pt x="145" y="83"/>
                    <a:pt x="145" y="83"/>
                    <a:pt x="145" y="83"/>
                  </a:cubicBezTo>
                  <a:close/>
                  <a:moveTo>
                    <a:pt x="132" y="9"/>
                  </a:moveTo>
                  <a:cubicBezTo>
                    <a:pt x="132" y="9"/>
                    <a:pt x="132" y="9"/>
                    <a:pt x="132" y="9"/>
                  </a:cubicBezTo>
                  <a:cubicBezTo>
                    <a:pt x="138" y="10"/>
                    <a:pt x="138" y="10"/>
                    <a:pt x="138" y="10"/>
                  </a:cubicBezTo>
                  <a:cubicBezTo>
                    <a:pt x="141" y="11"/>
                    <a:pt x="141" y="11"/>
                    <a:pt x="141" y="11"/>
                  </a:cubicBezTo>
                  <a:cubicBezTo>
                    <a:pt x="141" y="14"/>
                    <a:pt x="141" y="14"/>
                    <a:pt x="141" y="14"/>
                  </a:cubicBezTo>
                  <a:cubicBezTo>
                    <a:pt x="141" y="18"/>
                    <a:pt x="141" y="18"/>
                    <a:pt x="141" y="18"/>
                  </a:cubicBezTo>
                  <a:cubicBezTo>
                    <a:pt x="141" y="21"/>
                    <a:pt x="141" y="21"/>
                    <a:pt x="141" y="21"/>
                  </a:cubicBezTo>
                  <a:cubicBezTo>
                    <a:pt x="138" y="25"/>
                    <a:pt x="138" y="25"/>
                    <a:pt x="138" y="25"/>
                  </a:cubicBezTo>
                  <a:cubicBezTo>
                    <a:pt x="138" y="25"/>
                    <a:pt x="137" y="28"/>
                    <a:pt x="137" y="28"/>
                  </a:cubicBezTo>
                  <a:cubicBezTo>
                    <a:pt x="137" y="29"/>
                    <a:pt x="136" y="31"/>
                    <a:pt x="136" y="31"/>
                  </a:cubicBezTo>
                  <a:cubicBezTo>
                    <a:pt x="136" y="31"/>
                    <a:pt x="134" y="30"/>
                    <a:pt x="135" y="33"/>
                  </a:cubicBezTo>
                  <a:cubicBezTo>
                    <a:pt x="135" y="36"/>
                    <a:pt x="136" y="35"/>
                    <a:pt x="136" y="36"/>
                  </a:cubicBezTo>
                  <a:cubicBezTo>
                    <a:pt x="136" y="37"/>
                    <a:pt x="136" y="39"/>
                    <a:pt x="136" y="40"/>
                  </a:cubicBezTo>
                  <a:cubicBezTo>
                    <a:pt x="135" y="41"/>
                    <a:pt x="136" y="41"/>
                    <a:pt x="135" y="42"/>
                  </a:cubicBezTo>
                  <a:cubicBezTo>
                    <a:pt x="135" y="43"/>
                    <a:pt x="137" y="44"/>
                    <a:pt x="139" y="44"/>
                  </a:cubicBezTo>
                  <a:cubicBezTo>
                    <a:pt x="141" y="45"/>
                    <a:pt x="141" y="44"/>
                    <a:pt x="142" y="44"/>
                  </a:cubicBezTo>
                  <a:cubicBezTo>
                    <a:pt x="143" y="44"/>
                    <a:pt x="144" y="45"/>
                    <a:pt x="145" y="45"/>
                  </a:cubicBezTo>
                  <a:cubicBezTo>
                    <a:pt x="146" y="46"/>
                    <a:pt x="146" y="46"/>
                    <a:pt x="146" y="47"/>
                  </a:cubicBezTo>
                  <a:cubicBezTo>
                    <a:pt x="147" y="48"/>
                    <a:pt x="148" y="49"/>
                    <a:pt x="149" y="50"/>
                  </a:cubicBezTo>
                  <a:cubicBezTo>
                    <a:pt x="150" y="50"/>
                    <a:pt x="150" y="49"/>
                    <a:pt x="151" y="49"/>
                  </a:cubicBezTo>
                  <a:cubicBezTo>
                    <a:pt x="151" y="50"/>
                    <a:pt x="152" y="51"/>
                    <a:pt x="153" y="51"/>
                  </a:cubicBezTo>
                  <a:cubicBezTo>
                    <a:pt x="153" y="52"/>
                    <a:pt x="154" y="53"/>
                    <a:pt x="155" y="53"/>
                  </a:cubicBezTo>
                  <a:cubicBezTo>
                    <a:pt x="155" y="53"/>
                    <a:pt x="157" y="54"/>
                    <a:pt x="157" y="54"/>
                  </a:cubicBezTo>
                  <a:cubicBezTo>
                    <a:pt x="158" y="55"/>
                    <a:pt x="157" y="56"/>
                    <a:pt x="157" y="56"/>
                  </a:cubicBezTo>
                  <a:cubicBezTo>
                    <a:pt x="156" y="56"/>
                    <a:pt x="156" y="58"/>
                    <a:pt x="155" y="58"/>
                  </a:cubicBezTo>
                  <a:cubicBezTo>
                    <a:pt x="155" y="58"/>
                    <a:pt x="152" y="59"/>
                    <a:pt x="152" y="59"/>
                  </a:cubicBezTo>
                  <a:cubicBezTo>
                    <a:pt x="151" y="59"/>
                    <a:pt x="150" y="59"/>
                    <a:pt x="149" y="59"/>
                  </a:cubicBezTo>
                  <a:cubicBezTo>
                    <a:pt x="148" y="59"/>
                    <a:pt x="147" y="59"/>
                    <a:pt x="146" y="58"/>
                  </a:cubicBezTo>
                  <a:cubicBezTo>
                    <a:pt x="145" y="58"/>
                    <a:pt x="145" y="58"/>
                    <a:pt x="144" y="58"/>
                  </a:cubicBezTo>
                  <a:cubicBezTo>
                    <a:pt x="144" y="59"/>
                    <a:pt x="144" y="61"/>
                    <a:pt x="144" y="61"/>
                  </a:cubicBezTo>
                  <a:cubicBezTo>
                    <a:pt x="144" y="61"/>
                    <a:pt x="145" y="62"/>
                    <a:pt x="146" y="63"/>
                  </a:cubicBezTo>
                  <a:cubicBezTo>
                    <a:pt x="146" y="63"/>
                    <a:pt x="148" y="65"/>
                    <a:pt x="149" y="65"/>
                  </a:cubicBezTo>
                  <a:cubicBezTo>
                    <a:pt x="149" y="65"/>
                    <a:pt x="150" y="66"/>
                    <a:pt x="151" y="67"/>
                  </a:cubicBezTo>
                  <a:cubicBezTo>
                    <a:pt x="152" y="69"/>
                    <a:pt x="152" y="70"/>
                    <a:pt x="152" y="70"/>
                  </a:cubicBezTo>
                  <a:cubicBezTo>
                    <a:pt x="157" y="74"/>
                    <a:pt x="157" y="74"/>
                    <a:pt x="157" y="74"/>
                  </a:cubicBezTo>
                  <a:cubicBezTo>
                    <a:pt x="157" y="74"/>
                    <a:pt x="157" y="75"/>
                    <a:pt x="157" y="78"/>
                  </a:cubicBezTo>
                  <a:cubicBezTo>
                    <a:pt x="157" y="82"/>
                    <a:pt x="156" y="80"/>
                    <a:pt x="155" y="80"/>
                  </a:cubicBezTo>
                  <a:cubicBezTo>
                    <a:pt x="154" y="80"/>
                    <a:pt x="153" y="80"/>
                    <a:pt x="151" y="79"/>
                  </a:cubicBezTo>
                  <a:cubicBezTo>
                    <a:pt x="150" y="79"/>
                    <a:pt x="150" y="79"/>
                    <a:pt x="150" y="79"/>
                  </a:cubicBezTo>
                  <a:cubicBezTo>
                    <a:pt x="148" y="82"/>
                    <a:pt x="148" y="82"/>
                    <a:pt x="148" y="82"/>
                  </a:cubicBezTo>
                  <a:cubicBezTo>
                    <a:pt x="148" y="82"/>
                    <a:pt x="146" y="82"/>
                    <a:pt x="145" y="83"/>
                  </a:cubicBezTo>
                  <a:cubicBezTo>
                    <a:pt x="144" y="83"/>
                    <a:pt x="144" y="83"/>
                    <a:pt x="144" y="83"/>
                  </a:cubicBezTo>
                  <a:cubicBezTo>
                    <a:pt x="144" y="83"/>
                    <a:pt x="142" y="84"/>
                    <a:pt x="142" y="84"/>
                  </a:cubicBezTo>
                  <a:cubicBezTo>
                    <a:pt x="142" y="84"/>
                    <a:pt x="141" y="85"/>
                    <a:pt x="141" y="85"/>
                  </a:cubicBezTo>
                  <a:cubicBezTo>
                    <a:pt x="140" y="85"/>
                    <a:pt x="140" y="85"/>
                    <a:pt x="140" y="85"/>
                  </a:cubicBezTo>
                  <a:cubicBezTo>
                    <a:pt x="139" y="84"/>
                    <a:pt x="139" y="84"/>
                    <a:pt x="139" y="84"/>
                  </a:cubicBezTo>
                  <a:cubicBezTo>
                    <a:pt x="138" y="83"/>
                    <a:pt x="138" y="83"/>
                    <a:pt x="138" y="83"/>
                  </a:cubicBezTo>
                  <a:cubicBezTo>
                    <a:pt x="136" y="85"/>
                    <a:pt x="136" y="85"/>
                    <a:pt x="136" y="85"/>
                  </a:cubicBezTo>
                  <a:cubicBezTo>
                    <a:pt x="135" y="86"/>
                    <a:pt x="135" y="86"/>
                    <a:pt x="135" y="86"/>
                  </a:cubicBezTo>
                  <a:cubicBezTo>
                    <a:pt x="135" y="86"/>
                    <a:pt x="135" y="87"/>
                    <a:pt x="135" y="87"/>
                  </a:cubicBezTo>
                  <a:cubicBezTo>
                    <a:pt x="135" y="87"/>
                    <a:pt x="137" y="87"/>
                    <a:pt x="137" y="87"/>
                  </a:cubicBezTo>
                  <a:cubicBezTo>
                    <a:pt x="137" y="89"/>
                    <a:pt x="137" y="89"/>
                    <a:pt x="137" y="89"/>
                  </a:cubicBezTo>
                  <a:cubicBezTo>
                    <a:pt x="137" y="89"/>
                    <a:pt x="137" y="89"/>
                    <a:pt x="138" y="89"/>
                  </a:cubicBezTo>
                  <a:cubicBezTo>
                    <a:pt x="138" y="89"/>
                    <a:pt x="139" y="90"/>
                    <a:pt x="139" y="90"/>
                  </a:cubicBezTo>
                  <a:cubicBezTo>
                    <a:pt x="140" y="91"/>
                    <a:pt x="140" y="91"/>
                    <a:pt x="140" y="91"/>
                  </a:cubicBezTo>
                  <a:cubicBezTo>
                    <a:pt x="140" y="93"/>
                    <a:pt x="140" y="93"/>
                    <a:pt x="140" y="93"/>
                  </a:cubicBezTo>
                  <a:cubicBezTo>
                    <a:pt x="142" y="94"/>
                    <a:pt x="142" y="94"/>
                    <a:pt x="142" y="94"/>
                  </a:cubicBezTo>
                  <a:cubicBezTo>
                    <a:pt x="142" y="96"/>
                    <a:pt x="142" y="96"/>
                    <a:pt x="142" y="96"/>
                  </a:cubicBezTo>
                  <a:cubicBezTo>
                    <a:pt x="141" y="97"/>
                    <a:pt x="141" y="97"/>
                    <a:pt x="141" y="97"/>
                  </a:cubicBezTo>
                  <a:cubicBezTo>
                    <a:pt x="140" y="98"/>
                    <a:pt x="140" y="98"/>
                    <a:pt x="140" y="98"/>
                  </a:cubicBezTo>
                  <a:cubicBezTo>
                    <a:pt x="138" y="98"/>
                    <a:pt x="138" y="98"/>
                    <a:pt x="138" y="98"/>
                  </a:cubicBezTo>
                  <a:cubicBezTo>
                    <a:pt x="138" y="97"/>
                    <a:pt x="138" y="97"/>
                    <a:pt x="138" y="97"/>
                  </a:cubicBezTo>
                  <a:cubicBezTo>
                    <a:pt x="137" y="95"/>
                    <a:pt x="137" y="95"/>
                    <a:pt x="137" y="95"/>
                  </a:cubicBezTo>
                  <a:cubicBezTo>
                    <a:pt x="136" y="94"/>
                    <a:pt x="136" y="94"/>
                    <a:pt x="136" y="94"/>
                  </a:cubicBezTo>
                  <a:cubicBezTo>
                    <a:pt x="133" y="95"/>
                    <a:pt x="133" y="95"/>
                    <a:pt x="133" y="95"/>
                  </a:cubicBezTo>
                  <a:cubicBezTo>
                    <a:pt x="133" y="97"/>
                    <a:pt x="133" y="97"/>
                    <a:pt x="133" y="97"/>
                  </a:cubicBezTo>
                  <a:cubicBezTo>
                    <a:pt x="128" y="101"/>
                    <a:pt x="128" y="101"/>
                    <a:pt x="128" y="101"/>
                  </a:cubicBezTo>
                  <a:cubicBezTo>
                    <a:pt x="129" y="103"/>
                    <a:pt x="129" y="103"/>
                    <a:pt x="129" y="103"/>
                  </a:cubicBezTo>
                  <a:cubicBezTo>
                    <a:pt x="127" y="105"/>
                    <a:pt x="127" y="105"/>
                    <a:pt x="127" y="105"/>
                  </a:cubicBezTo>
                  <a:cubicBezTo>
                    <a:pt x="127" y="108"/>
                    <a:pt x="127" y="108"/>
                    <a:pt x="127" y="108"/>
                  </a:cubicBezTo>
                  <a:cubicBezTo>
                    <a:pt x="128" y="111"/>
                    <a:pt x="128" y="111"/>
                    <a:pt x="128" y="111"/>
                  </a:cubicBezTo>
                  <a:cubicBezTo>
                    <a:pt x="128" y="113"/>
                    <a:pt x="128" y="113"/>
                    <a:pt x="128" y="113"/>
                  </a:cubicBezTo>
                  <a:cubicBezTo>
                    <a:pt x="124" y="114"/>
                    <a:pt x="124" y="114"/>
                    <a:pt x="124" y="114"/>
                  </a:cubicBezTo>
                  <a:cubicBezTo>
                    <a:pt x="121" y="115"/>
                    <a:pt x="121" y="115"/>
                    <a:pt x="121" y="115"/>
                  </a:cubicBezTo>
                  <a:cubicBezTo>
                    <a:pt x="121" y="118"/>
                    <a:pt x="121" y="118"/>
                    <a:pt x="121" y="118"/>
                  </a:cubicBezTo>
                  <a:cubicBezTo>
                    <a:pt x="121" y="119"/>
                    <a:pt x="121" y="119"/>
                    <a:pt x="121" y="119"/>
                  </a:cubicBezTo>
                  <a:cubicBezTo>
                    <a:pt x="124" y="123"/>
                    <a:pt x="124" y="123"/>
                    <a:pt x="124" y="123"/>
                  </a:cubicBezTo>
                  <a:cubicBezTo>
                    <a:pt x="123" y="124"/>
                    <a:pt x="123" y="124"/>
                    <a:pt x="123" y="124"/>
                  </a:cubicBezTo>
                  <a:cubicBezTo>
                    <a:pt x="122" y="125"/>
                    <a:pt x="122" y="125"/>
                    <a:pt x="122" y="125"/>
                  </a:cubicBezTo>
                  <a:cubicBezTo>
                    <a:pt x="125" y="129"/>
                    <a:pt x="125" y="129"/>
                    <a:pt x="125" y="129"/>
                  </a:cubicBezTo>
                  <a:cubicBezTo>
                    <a:pt x="126" y="130"/>
                    <a:pt x="126" y="130"/>
                    <a:pt x="126" y="130"/>
                  </a:cubicBezTo>
                  <a:cubicBezTo>
                    <a:pt x="128" y="130"/>
                    <a:pt x="128" y="130"/>
                    <a:pt x="128" y="130"/>
                  </a:cubicBezTo>
                  <a:cubicBezTo>
                    <a:pt x="128" y="132"/>
                    <a:pt x="128" y="132"/>
                    <a:pt x="128" y="132"/>
                  </a:cubicBezTo>
                  <a:cubicBezTo>
                    <a:pt x="128" y="133"/>
                    <a:pt x="128" y="133"/>
                    <a:pt x="128" y="133"/>
                  </a:cubicBezTo>
                  <a:cubicBezTo>
                    <a:pt x="128" y="135"/>
                    <a:pt x="128" y="135"/>
                    <a:pt x="128" y="135"/>
                  </a:cubicBezTo>
                  <a:cubicBezTo>
                    <a:pt x="126" y="137"/>
                    <a:pt x="126" y="137"/>
                    <a:pt x="126" y="137"/>
                  </a:cubicBezTo>
                  <a:cubicBezTo>
                    <a:pt x="127" y="139"/>
                    <a:pt x="127" y="139"/>
                    <a:pt x="127" y="139"/>
                  </a:cubicBezTo>
                  <a:cubicBezTo>
                    <a:pt x="125" y="138"/>
                    <a:pt x="125" y="138"/>
                    <a:pt x="125" y="138"/>
                  </a:cubicBezTo>
                  <a:cubicBezTo>
                    <a:pt x="124" y="139"/>
                    <a:pt x="124" y="139"/>
                    <a:pt x="124" y="139"/>
                  </a:cubicBezTo>
                  <a:cubicBezTo>
                    <a:pt x="124" y="139"/>
                    <a:pt x="124" y="139"/>
                    <a:pt x="124" y="139"/>
                  </a:cubicBezTo>
                  <a:cubicBezTo>
                    <a:pt x="121" y="138"/>
                    <a:pt x="121" y="138"/>
                    <a:pt x="121" y="138"/>
                  </a:cubicBezTo>
                  <a:cubicBezTo>
                    <a:pt x="121" y="138"/>
                    <a:pt x="119" y="139"/>
                    <a:pt x="118" y="139"/>
                  </a:cubicBezTo>
                  <a:cubicBezTo>
                    <a:pt x="118" y="139"/>
                    <a:pt x="117" y="139"/>
                    <a:pt x="117" y="139"/>
                  </a:cubicBezTo>
                  <a:cubicBezTo>
                    <a:pt x="117" y="139"/>
                    <a:pt x="115"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7"/>
                    <a:pt x="114" y="137"/>
                    <a:pt x="114" y="137"/>
                  </a:cubicBezTo>
                  <a:cubicBezTo>
                    <a:pt x="114" y="137"/>
                    <a:pt x="114" y="137"/>
                    <a:pt x="114" y="137"/>
                  </a:cubicBezTo>
                  <a:cubicBezTo>
                    <a:pt x="114" y="137"/>
                    <a:pt x="114" y="137"/>
                    <a:pt x="114" y="137"/>
                  </a:cubicBezTo>
                  <a:cubicBezTo>
                    <a:pt x="114" y="137"/>
                    <a:pt x="114" y="137"/>
                    <a:pt x="114"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06" y="134"/>
                    <a:pt x="106" y="134"/>
                    <a:pt x="106" y="134"/>
                  </a:cubicBezTo>
                  <a:cubicBezTo>
                    <a:pt x="101" y="131"/>
                    <a:pt x="101" y="131"/>
                    <a:pt x="101" y="131"/>
                  </a:cubicBezTo>
                  <a:cubicBezTo>
                    <a:pt x="99" y="129"/>
                    <a:pt x="99" y="129"/>
                    <a:pt x="99" y="129"/>
                  </a:cubicBezTo>
                  <a:cubicBezTo>
                    <a:pt x="98" y="125"/>
                    <a:pt x="98" y="125"/>
                    <a:pt x="98" y="125"/>
                  </a:cubicBezTo>
                  <a:cubicBezTo>
                    <a:pt x="93" y="124"/>
                    <a:pt x="93" y="124"/>
                    <a:pt x="93" y="124"/>
                  </a:cubicBezTo>
                  <a:cubicBezTo>
                    <a:pt x="93" y="121"/>
                    <a:pt x="87" y="126"/>
                    <a:pt x="89" y="120"/>
                  </a:cubicBezTo>
                  <a:cubicBezTo>
                    <a:pt x="89" y="120"/>
                    <a:pt x="89" y="119"/>
                    <a:pt x="89" y="119"/>
                  </a:cubicBezTo>
                  <a:cubicBezTo>
                    <a:pt x="89" y="119"/>
                    <a:pt x="89" y="119"/>
                    <a:pt x="89" y="119"/>
                  </a:cubicBezTo>
                  <a:cubicBezTo>
                    <a:pt x="89" y="118"/>
                    <a:pt x="87" y="116"/>
                    <a:pt x="87" y="116"/>
                  </a:cubicBezTo>
                  <a:cubicBezTo>
                    <a:pt x="81" y="113"/>
                    <a:pt x="80" y="110"/>
                    <a:pt x="77" y="109"/>
                  </a:cubicBezTo>
                  <a:cubicBezTo>
                    <a:pt x="76" y="109"/>
                    <a:pt x="76" y="109"/>
                    <a:pt x="76" y="109"/>
                  </a:cubicBezTo>
                  <a:cubicBezTo>
                    <a:pt x="72" y="105"/>
                    <a:pt x="72" y="105"/>
                    <a:pt x="72" y="105"/>
                  </a:cubicBezTo>
                  <a:cubicBezTo>
                    <a:pt x="70" y="104"/>
                    <a:pt x="70" y="104"/>
                    <a:pt x="70" y="104"/>
                  </a:cubicBezTo>
                  <a:cubicBezTo>
                    <a:pt x="68" y="102"/>
                    <a:pt x="68" y="102"/>
                    <a:pt x="68" y="102"/>
                  </a:cubicBezTo>
                  <a:cubicBezTo>
                    <a:pt x="68" y="100"/>
                    <a:pt x="68" y="100"/>
                    <a:pt x="68" y="100"/>
                  </a:cubicBezTo>
                  <a:cubicBezTo>
                    <a:pt x="67" y="96"/>
                    <a:pt x="67" y="96"/>
                    <a:pt x="67" y="96"/>
                  </a:cubicBezTo>
                  <a:cubicBezTo>
                    <a:pt x="67" y="96"/>
                    <a:pt x="67" y="96"/>
                    <a:pt x="67" y="96"/>
                  </a:cubicBezTo>
                  <a:cubicBezTo>
                    <a:pt x="67" y="96"/>
                    <a:pt x="63" y="95"/>
                    <a:pt x="61" y="94"/>
                  </a:cubicBezTo>
                  <a:cubicBezTo>
                    <a:pt x="59" y="93"/>
                    <a:pt x="59" y="93"/>
                    <a:pt x="59" y="93"/>
                  </a:cubicBezTo>
                  <a:cubicBezTo>
                    <a:pt x="57" y="90"/>
                    <a:pt x="57" y="90"/>
                    <a:pt x="57" y="90"/>
                  </a:cubicBezTo>
                  <a:cubicBezTo>
                    <a:pt x="56" y="89"/>
                    <a:pt x="56" y="89"/>
                    <a:pt x="56" y="89"/>
                  </a:cubicBezTo>
                  <a:cubicBezTo>
                    <a:pt x="53" y="86"/>
                    <a:pt x="53" y="86"/>
                    <a:pt x="53" y="86"/>
                  </a:cubicBezTo>
                  <a:cubicBezTo>
                    <a:pt x="52" y="86"/>
                    <a:pt x="52" y="86"/>
                    <a:pt x="52" y="86"/>
                  </a:cubicBezTo>
                  <a:cubicBezTo>
                    <a:pt x="47" y="84"/>
                    <a:pt x="47" y="84"/>
                    <a:pt x="47" y="84"/>
                  </a:cubicBezTo>
                  <a:cubicBezTo>
                    <a:pt x="46" y="82"/>
                    <a:pt x="46" y="82"/>
                    <a:pt x="46" y="82"/>
                  </a:cubicBezTo>
                  <a:cubicBezTo>
                    <a:pt x="44" y="81"/>
                    <a:pt x="44" y="81"/>
                    <a:pt x="44" y="81"/>
                  </a:cubicBezTo>
                  <a:cubicBezTo>
                    <a:pt x="43" y="79"/>
                    <a:pt x="43" y="79"/>
                    <a:pt x="43" y="79"/>
                  </a:cubicBezTo>
                  <a:cubicBezTo>
                    <a:pt x="40" y="78"/>
                    <a:pt x="40" y="78"/>
                    <a:pt x="40" y="78"/>
                  </a:cubicBezTo>
                  <a:cubicBezTo>
                    <a:pt x="39" y="76"/>
                    <a:pt x="39" y="76"/>
                    <a:pt x="39" y="76"/>
                  </a:cubicBezTo>
                  <a:cubicBezTo>
                    <a:pt x="38" y="75"/>
                    <a:pt x="38" y="75"/>
                    <a:pt x="38" y="75"/>
                  </a:cubicBezTo>
                  <a:cubicBezTo>
                    <a:pt x="35" y="71"/>
                    <a:pt x="35" y="71"/>
                    <a:pt x="35" y="71"/>
                  </a:cubicBezTo>
                  <a:cubicBezTo>
                    <a:pt x="32" y="69"/>
                    <a:pt x="32" y="69"/>
                    <a:pt x="32" y="69"/>
                  </a:cubicBezTo>
                  <a:cubicBezTo>
                    <a:pt x="31" y="68"/>
                    <a:pt x="31" y="68"/>
                    <a:pt x="31" y="68"/>
                  </a:cubicBezTo>
                  <a:cubicBezTo>
                    <a:pt x="30" y="67"/>
                    <a:pt x="30" y="67"/>
                    <a:pt x="30" y="67"/>
                  </a:cubicBezTo>
                  <a:cubicBezTo>
                    <a:pt x="28" y="64"/>
                    <a:pt x="28" y="64"/>
                    <a:pt x="28" y="64"/>
                  </a:cubicBezTo>
                  <a:cubicBezTo>
                    <a:pt x="25" y="61"/>
                    <a:pt x="25" y="61"/>
                    <a:pt x="25" y="61"/>
                  </a:cubicBezTo>
                  <a:cubicBezTo>
                    <a:pt x="23" y="59"/>
                    <a:pt x="23" y="59"/>
                    <a:pt x="23" y="59"/>
                  </a:cubicBezTo>
                  <a:cubicBezTo>
                    <a:pt x="21" y="56"/>
                    <a:pt x="21" y="56"/>
                    <a:pt x="21" y="56"/>
                  </a:cubicBezTo>
                  <a:cubicBezTo>
                    <a:pt x="23" y="54"/>
                    <a:pt x="23" y="54"/>
                    <a:pt x="23" y="54"/>
                  </a:cubicBezTo>
                  <a:cubicBezTo>
                    <a:pt x="22" y="53"/>
                    <a:pt x="21" y="53"/>
                    <a:pt x="21" y="52"/>
                  </a:cubicBezTo>
                  <a:cubicBezTo>
                    <a:pt x="20" y="52"/>
                    <a:pt x="18" y="51"/>
                    <a:pt x="19" y="50"/>
                  </a:cubicBezTo>
                  <a:cubicBezTo>
                    <a:pt x="19" y="49"/>
                    <a:pt x="18" y="48"/>
                    <a:pt x="18" y="46"/>
                  </a:cubicBezTo>
                  <a:cubicBezTo>
                    <a:pt x="18" y="45"/>
                    <a:pt x="18" y="44"/>
                    <a:pt x="17" y="44"/>
                  </a:cubicBezTo>
                  <a:cubicBezTo>
                    <a:pt x="16" y="43"/>
                    <a:pt x="16" y="43"/>
                    <a:pt x="16" y="43"/>
                  </a:cubicBezTo>
                  <a:cubicBezTo>
                    <a:pt x="15" y="43"/>
                    <a:pt x="14" y="43"/>
                    <a:pt x="14" y="43"/>
                  </a:cubicBezTo>
                  <a:cubicBezTo>
                    <a:pt x="13" y="43"/>
                    <a:pt x="13" y="43"/>
                    <a:pt x="13" y="43"/>
                  </a:cubicBezTo>
                  <a:cubicBezTo>
                    <a:pt x="13" y="43"/>
                    <a:pt x="14" y="41"/>
                    <a:pt x="14" y="39"/>
                  </a:cubicBezTo>
                  <a:cubicBezTo>
                    <a:pt x="10" y="38"/>
                    <a:pt x="10" y="38"/>
                    <a:pt x="10" y="38"/>
                  </a:cubicBezTo>
                  <a:cubicBezTo>
                    <a:pt x="10" y="38"/>
                    <a:pt x="10" y="35"/>
                    <a:pt x="8" y="34"/>
                  </a:cubicBezTo>
                  <a:cubicBezTo>
                    <a:pt x="6" y="34"/>
                    <a:pt x="6" y="34"/>
                    <a:pt x="6" y="34"/>
                  </a:cubicBezTo>
                  <a:cubicBezTo>
                    <a:pt x="5" y="35"/>
                    <a:pt x="5" y="36"/>
                    <a:pt x="5" y="36"/>
                  </a:cubicBezTo>
                  <a:cubicBezTo>
                    <a:pt x="1" y="32"/>
                    <a:pt x="1" y="32"/>
                    <a:pt x="1" y="32"/>
                  </a:cubicBezTo>
                  <a:cubicBezTo>
                    <a:pt x="1" y="32"/>
                    <a:pt x="1" y="31"/>
                    <a:pt x="2" y="29"/>
                  </a:cubicBezTo>
                  <a:cubicBezTo>
                    <a:pt x="4" y="27"/>
                    <a:pt x="2" y="26"/>
                    <a:pt x="2" y="26"/>
                  </a:cubicBezTo>
                  <a:cubicBezTo>
                    <a:pt x="1" y="23"/>
                    <a:pt x="1" y="23"/>
                    <a:pt x="1" y="23"/>
                  </a:cubicBezTo>
                  <a:cubicBezTo>
                    <a:pt x="2" y="21"/>
                    <a:pt x="2" y="21"/>
                    <a:pt x="2" y="21"/>
                  </a:cubicBezTo>
                  <a:cubicBezTo>
                    <a:pt x="1" y="20"/>
                    <a:pt x="1" y="20"/>
                    <a:pt x="1" y="20"/>
                  </a:cubicBezTo>
                  <a:cubicBezTo>
                    <a:pt x="0" y="19"/>
                    <a:pt x="0" y="19"/>
                    <a:pt x="0" y="19"/>
                  </a:cubicBezTo>
                  <a:cubicBezTo>
                    <a:pt x="0" y="19"/>
                    <a:pt x="0" y="19"/>
                    <a:pt x="0" y="19"/>
                  </a:cubicBezTo>
                  <a:cubicBezTo>
                    <a:pt x="0" y="19"/>
                    <a:pt x="0" y="19"/>
                    <a:pt x="0" y="19"/>
                  </a:cubicBezTo>
                  <a:cubicBezTo>
                    <a:pt x="2" y="15"/>
                    <a:pt x="2" y="15"/>
                    <a:pt x="2" y="15"/>
                  </a:cubicBezTo>
                  <a:cubicBezTo>
                    <a:pt x="2" y="15"/>
                    <a:pt x="1" y="13"/>
                    <a:pt x="1" y="11"/>
                  </a:cubicBezTo>
                  <a:cubicBezTo>
                    <a:pt x="1" y="11"/>
                    <a:pt x="2" y="10"/>
                    <a:pt x="2" y="10"/>
                  </a:cubicBezTo>
                  <a:cubicBezTo>
                    <a:pt x="2" y="10"/>
                    <a:pt x="2" y="10"/>
                    <a:pt x="2" y="10"/>
                  </a:cubicBezTo>
                  <a:cubicBezTo>
                    <a:pt x="2" y="9"/>
                    <a:pt x="2" y="9"/>
                    <a:pt x="2" y="9"/>
                  </a:cubicBezTo>
                  <a:cubicBezTo>
                    <a:pt x="2" y="9"/>
                    <a:pt x="2" y="9"/>
                    <a:pt x="2" y="9"/>
                  </a:cubicBezTo>
                  <a:cubicBezTo>
                    <a:pt x="3" y="9"/>
                    <a:pt x="3" y="9"/>
                    <a:pt x="3" y="9"/>
                  </a:cubicBezTo>
                  <a:cubicBezTo>
                    <a:pt x="3" y="9"/>
                    <a:pt x="3" y="9"/>
                    <a:pt x="3" y="9"/>
                  </a:cubicBezTo>
                  <a:cubicBezTo>
                    <a:pt x="3" y="8"/>
                    <a:pt x="8" y="7"/>
                    <a:pt x="8" y="7"/>
                  </a:cubicBezTo>
                  <a:cubicBezTo>
                    <a:pt x="10" y="6"/>
                    <a:pt x="10" y="6"/>
                    <a:pt x="10" y="6"/>
                  </a:cubicBezTo>
                  <a:cubicBezTo>
                    <a:pt x="14" y="11"/>
                    <a:pt x="14" y="11"/>
                    <a:pt x="14" y="11"/>
                  </a:cubicBezTo>
                  <a:cubicBezTo>
                    <a:pt x="18" y="15"/>
                    <a:pt x="18" y="15"/>
                    <a:pt x="18" y="15"/>
                  </a:cubicBezTo>
                  <a:cubicBezTo>
                    <a:pt x="21" y="17"/>
                    <a:pt x="21" y="17"/>
                    <a:pt x="21" y="17"/>
                  </a:cubicBezTo>
                  <a:cubicBezTo>
                    <a:pt x="21" y="17"/>
                    <a:pt x="22" y="16"/>
                    <a:pt x="23" y="16"/>
                  </a:cubicBezTo>
                  <a:cubicBezTo>
                    <a:pt x="23" y="15"/>
                    <a:pt x="23" y="13"/>
                    <a:pt x="23" y="13"/>
                  </a:cubicBezTo>
                  <a:cubicBezTo>
                    <a:pt x="25" y="11"/>
                    <a:pt x="25" y="11"/>
                    <a:pt x="25" y="11"/>
                  </a:cubicBezTo>
                  <a:cubicBezTo>
                    <a:pt x="26" y="9"/>
                    <a:pt x="26" y="9"/>
                    <a:pt x="26" y="9"/>
                  </a:cubicBezTo>
                  <a:cubicBezTo>
                    <a:pt x="26" y="7"/>
                    <a:pt x="26" y="7"/>
                    <a:pt x="26" y="7"/>
                  </a:cubicBezTo>
                  <a:cubicBezTo>
                    <a:pt x="28" y="6"/>
                    <a:pt x="28" y="6"/>
                    <a:pt x="28" y="6"/>
                  </a:cubicBezTo>
                  <a:cubicBezTo>
                    <a:pt x="31" y="5"/>
                    <a:pt x="31" y="5"/>
                    <a:pt x="31" y="5"/>
                  </a:cubicBezTo>
                  <a:cubicBezTo>
                    <a:pt x="35" y="4"/>
                    <a:pt x="35" y="4"/>
                    <a:pt x="35" y="4"/>
                  </a:cubicBezTo>
                  <a:cubicBezTo>
                    <a:pt x="35" y="4"/>
                    <a:pt x="38" y="5"/>
                    <a:pt x="39" y="5"/>
                  </a:cubicBezTo>
                  <a:cubicBezTo>
                    <a:pt x="39" y="5"/>
                    <a:pt x="40" y="5"/>
                    <a:pt x="40" y="5"/>
                  </a:cubicBezTo>
                  <a:cubicBezTo>
                    <a:pt x="42" y="2"/>
                    <a:pt x="42" y="2"/>
                    <a:pt x="42" y="2"/>
                  </a:cubicBezTo>
                  <a:cubicBezTo>
                    <a:pt x="42" y="2"/>
                    <a:pt x="42" y="2"/>
                    <a:pt x="42" y="2"/>
                  </a:cubicBezTo>
                  <a:cubicBezTo>
                    <a:pt x="43" y="0"/>
                    <a:pt x="43" y="0"/>
                    <a:pt x="43" y="0"/>
                  </a:cubicBezTo>
                  <a:cubicBezTo>
                    <a:pt x="48" y="2"/>
                    <a:pt x="48" y="2"/>
                    <a:pt x="48" y="2"/>
                  </a:cubicBezTo>
                  <a:cubicBezTo>
                    <a:pt x="50" y="4"/>
                    <a:pt x="50" y="4"/>
                    <a:pt x="50" y="4"/>
                  </a:cubicBezTo>
                  <a:cubicBezTo>
                    <a:pt x="55" y="5"/>
                    <a:pt x="55" y="5"/>
                    <a:pt x="55" y="5"/>
                  </a:cubicBezTo>
                  <a:cubicBezTo>
                    <a:pt x="55" y="5"/>
                    <a:pt x="55" y="5"/>
                    <a:pt x="55" y="5"/>
                  </a:cubicBezTo>
                  <a:cubicBezTo>
                    <a:pt x="57" y="5"/>
                    <a:pt x="57" y="5"/>
                    <a:pt x="57" y="5"/>
                  </a:cubicBezTo>
                  <a:cubicBezTo>
                    <a:pt x="57" y="4"/>
                    <a:pt x="57" y="4"/>
                    <a:pt x="57" y="4"/>
                  </a:cubicBezTo>
                  <a:cubicBezTo>
                    <a:pt x="61" y="4"/>
                    <a:pt x="61" y="4"/>
                    <a:pt x="61" y="4"/>
                  </a:cubicBezTo>
                  <a:cubicBezTo>
                    <a:pt x="66" y="5"/>
                    <a:pt x="66" y="5"/>
                    <a:pt x="66" y="5"/>
                  </a:cubicBezTo>
                  <a:cubicBezTo>
                    <a:pt x="69" y="5"/>
                    <a:pt x="69" y="5"/>
                    <a:pt x="69" y="5"/>
                  </a:cubicBezTo>
                  <a:cubicBezTo>
                    <a:pt x="74" y="5"/>
                    <a:pt x="74" y="5"/>
                    <a:pt x="74" y="5"/>
                  </a:cubicBezTo>
                  <a:cubicBezTo>
                    <a:pt x="77" y="6"/>
                    <a:pt x="77" y="6"/>
                    <a:pt x="77" y="6"/>
                  </a:cubicBezTo>
                  <a:cubicBezTo>
                    <a:pt x="79" y="7"/>
                    <a:pt x="79" y="7"/>
                    <a:pt x="79" y="7"/>
                  </a:cubicBezTo>
                  <a:cubicBezTo>
                    <a:pt x="79" y="7"/>
                    <a:pt x="79" y="7"/>
                    <a:pt x="80" y="6"/>
                  </a:cubicBezTo>
                  <a:cubicBezTo>
                    <a:pt x="80" y="6"/>
                    <a:pt x="83" y="6"/>
                    <a:pt x="83" y="6"/>
                  </a:cubicBezTo>
                  <a:cubicBezTo>
                    <a:pt x="84" y="3"/>
                    <a:pt x="84" y="3"/>
                    <a:pt x="84" y="3"/>
                  </a:cubicBezTo>
                  <a:cubicBezTo>
                    <a:pt x="85" y="5"/>
                    <a:pt x="85" y="5"/>
                    <a:pt x="85" y="5"/>
                  </a:cubicBezTo>
                  <a:cubicBezTo>
                    <a:pt x="86" y="5"/>
                    <a:pt x="88" y="5"/>
                    <a:pt x="88" y="5"/>
                  </a:cubicBezTo>
                  <a:cubicBezTo>
                    <a:pt x="89" y="2"/>
                    <a:pt x="89" y="2"/>
                    <a:pt x="89" y="2"/>
                  </a:cubicBezTo>
                  <a:cubicBezTo>
                    <a:pt x="90" y="3"/>
                    <a:pt x="90" y="3"/>
                    <a:pt x="90" y="3"/>
                  </a:cubicBezTo>
                  <a:cubicBezTo>
                    <a:pt x="91" y="3"/>
                    <a:pt x="91" y="3"/>
                    <a:pt x="92" y="3"/>
                  </a:cubicBezTo>
                  <a:cubicBezTo>
                    <a:pt x="93" y="3"/>
                    <a:pt x="94" y="2"/>
                    <a:pt x="94" y="2"/>
                  </a:cubicBezTo>
                  <a:cubicBezTo>
                    <a:pt x="94" y="2"/>
                    <a:pt x="95" y="3"/>
                    <a:pt x="95" y="3"/>
                  </a:cubicBezTo>
                  <a:cubicBezTo>
                    <a:pt x="95" y="3"/>
                    <a:pt x="96" y="2"/>
                    <a:pt x="97" y="2"/>
                  </a:cubicBezTo>
                  <a:cubicBezTo>
                    <a:pt x="97" y="2"/>
                    <a:pt x="97" y="2"/>
                    <a:pt x="97" y="2"/>
                  </a:cubicBezTo>
                  <a:cubicBezTo>
                    <a:pt x="97" y="2"/>
                    <a:pt x="97" y="2"/>
                    <a:pt x="97"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1"/>
                    <a:pt x="99" y="1"/>
                    <a:pt x="99" y="1"/>
                  </a:cubicBezTo>
                  <a:cubicBezTo>
                    <a:pt x="99" y="1"/>
                    <a:pt x="99" y="1"/>
                    <a:pt x="99" y="1"/>
                  </a:cubicBezTo>
                  <a:cubicBezTo>
                    <a:pt x="99" y="1"/>
                    <a:pt x="99" y="1"/>
                    <a:pt x="99" y="1"/>
                  </a:cubicBezTo>
                  <a:cubicBezTo>
                    <a:pt x="99" y="1"/>
                    <a:pt x="99" y="1"/>
                    <a:pt x="99" y="1"/>
                  </a:cubicBezTo>
                  <a:cubicBezTo>
                    <a:pt x="99" y="1"/>
                    <a:pt x="99" y="1"/>
                    <a:pt x="99"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1" y="3"/>
                    <a:pt x="103" y="4"/>
                  </a:cubicBezTo>
                  <a:cubicBezTo>
                    <a:pt x="103" y="4"/>
                    <a:pt x="103" y="4"/>
                    <a:pt x="103" y="4"/>
                  </a:cubicBezTo>
                  <a:cubicBezTo>
                    <a:pt x="105" y="4"/>
                    <a:pt x="105" y="4"/>
                    <a:pt x="105" y="4"/>
                  </a:cubicBezTo>
                  <a:cubicBezTo>
                    <a:pt x="105" y="4"/>
                    <a:pt x="105" y="4"/>
                    <a:pt x="105" y="4"/>
                  </a:cubicBezTo>
                  <a:cubicBezTo>
                    <a:pt x="105" y="4"/>
                    <a:pt x="106" y="3"/>
                    <a:pt x="107" y="3"/>
                  </a:cubicBezTo>
                  <a:cubicBezTo>
                    <a:pt x="109" y="3"/>
                    <a:pt x="110" y="3"/>
                    <a:pt x="111" y="3"/>
                  </a:cubicBezTo>
                  <a:cubicBezTo>
                    <a:pt x="113" y="3"/>
                    <a:pt x="114" y="5"/>
                    <a:pt x="114" y="5"/>
                  </a:cubicBezTo>
                  <a:cubicBezTo>
                    <a:pt x="117" y="8"/>
                    <a:pt x="117" y="8"/>
                    <a:pt x="117" y="8"/>
                  </a:cubicBezTo>
                  <a:cubicBezTo>
                    <a:pt x="117" y="8"/>
                    <a:pt x="118" y="10"/>
                    <a:pt x="118" y="11"/>
                  </a:cubicBezTo>
                  <a:cubicBezTo>
                    <a:pt x="119" y="12"/>
                    <a:pt x="119" y="13"/>
                    <a:pt x="119" y="13"/>
                  </a:cubicBezTo>
                  <a:cubicBezTo>
                    <a:pt x="119" y="13"/>
                    <a:pt x="119" y="13"/>
                    <a:pt x="119" y="13"/>
                  </a:cubicBezTo>
                  <a:cubicBezTo>
                    <a:pt x="120" y="13"/>
                    <a:pt x="127" y="16"/>
                    <a:pt x="128" y="16"/>
                  </a:cubicBezTo>
                  <a:cubicBezTo>
                    <a:pt x="128" y="16"/>
                    <a:pt x="129" y="16"/>
                    <a:pt x="129" y="16"/>
                  </a:cubicBezTo>
                  <a:cubicBezTo>
                    <a:pt x="129" y="14"/>
                    <a:pt x="128" y="13"/>
                    <a:pt x="130" y="12"/>
                  </a:cubicBezTo>
                  <a:cubicBezTo>
                    <a:pt x="131" y="12"/>
                    <a:pt x="132" y="14"/>
                    <a:pt x="132" y="12"/>
                  </a:cubicBezTo>
                  <a:cubicBezTo>
                    <a:pt x="132" y="10"/>
                    <a:pt x="133" y="11"/>
                    <a:pt x="132" y="9"/>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4" name="Freeform 63">
              <a:extLst>
                <a:ext uri="{FF2B5EF4-FFF2-40B4-BE49-F238E27FC236}">
                  <a16:creationId xmlns:a16="http://schemas.microsoft.com/office/drawing/2014/main" id="{7FF3181A-983C-6044-62BC-44D577A0C06A}"/>
                </a:ext>
              </a:extLst>
            </p:cNvPr>
            <p:cNvSpPr>
              <a:spLocks noEditPoints="1"/>
            </p:cNvSpPr>
            <p:nvPr/>
          </p:nvSpPr>
          <p:spPr bwMode="auto">
            <a:xfrm>
              <a:off x="4877543" y="1947010"/>
              <a:ext cx="322133" cy="369700"/>
            </a:xfrm>
            <a:custGeom>
              <a:avLst/>
              <a:gdLst>
                <a:gd name="T0" fmla="*/ 71 w 141"/>
                <a:gd name="T1" fmla="*/ 5 h 167"/>
                <a:gd name="T2" fmla="*/ 67 w 141"/>
                <a:gd name="T3" fmla="*/ 47 h 167"/>
                <a:gd name="T4" fmla="*/ 87 w 141"/>
                <a:gd name="T5" fmla="*/ 73 h 167"/>
                <a:gd name="T6" fmla="*/ 76 w 141"/>
                <a:gd name="T7" fmla="*/ 89 h 167"/>
                <a:gd name="T8" fmla="*/ 66 w 141"/>
                <a:gd name="T9" fmla="*/ 95 h 167"/>
                <a:gd name="T10" fmla="*/ 60 w 141"/>
                <a:gd name="T11" fmla="*/ 106 h 167"/>
                <a:gd name="T12" fmla="*/ 51 w 141"/>
                <a:gd name="T13" fmla="*/ 115 h 167"/>
                <a:gd name="T14" fmla="*/ 47 w 141"/>
                <a:gd name="T15" fmla="*/ 129 h 167"/>
                <a:gd name="T16" fmla="*/ 44 w 141"/>
                <a:gd name="T17" fmla="*/ 146 h 167"/>
                <a:gd name="T18" fmla="*/ 36 w 141"/>
                <a:gd name="T19" fmla="*/ 157 h 167"/>
                <a:gd name="T20" fmla="*/ 17 w 141"/>
                <a:gd name="T21" fmla="*/ 140 h 167"/>
                <a:gd name="T22" fmla="*/ 4 w 141"/>
                <a:gd name="T23" fmla="*/ 120 h 167"/>
                <a:gd name="T24" fmla="*/ 8 w 141"/>
                <a:gd name="T25" fmla="*/ 95 h 167"/>
                <a:gd name="T26" fmla="*/ 6 w 141"/>
                <a:gd name="T27" fmla="*/ 60 h 167"/>
                <a:gd name="T28" fmla="*/ 18 w 141"/>
                <a:gd name="T29" fmla="*/ 62 h 167"/>
                <a:gd name="T30" fmla="*/ 24 w 141"/>
                <a:gd name="T31" fmla="*/ 44 h 167"/>
                <a:gd name="T32" fmla="*/ 25 w 141"/>
                <a:gd name="T33" fmla="*/ 54 h 167"/>
                <a:gd name="T34" fmla="*/ 33 w 141"/>
                <a:gd name="T35" fmla="*/ 60 h 167"/>
                <a:gd name="T36" fmla="*/ 36 w 141"/>
                <a:gd name="T37" fmla="*/ 56 h 167"/>
                <a:gd name="T38" fmla="*/ 47 w 141"/>
                <a:gd name="T39" fmla="*/ 40 h 167"/>
                <a:gd name="T40" fmla="*/ 34 w 141"/>
                <a:gd name="T41" fmla="*/ 40 h 167"/>
                <a:gd name="T42" fmla="*/ 18 w 141"/>
                <a:gd name="T43" fmla="*/ 46 h 167"/>
                <a:gd name="T44" fmla="*/ 17 w 141"/>
                <a:gd name="T45" fmla="*/ 59 h 167"/>
                <a:gd name="T46" fmla="*/ 5 w 141"/>
                <a:gd name="T47" fmla="*/ 51 h 167"/>
                <a:gd name="T48" fmla="*/ 24 w 141"/>
                <a:gd name="T49" fmla="*/ 33 h 167"/>
                <a:gd name="T50" fmla="*/ 11 w 141"/>
                <a:gd name="T51" fmla="*/ 144 h 167"/>
                <a:gd name="T52" fmla="*/ 68 w 141"/>
                <a:gd name="T53" fmla="*/ 112 h 167"/>
                <a:gd name="T54" fmla="*/ 68 w 141"/>
                <a:gd name="T55" fmla="*/ 112 h 167"/>
                <a:gd name="T56" fmla="*/ 107 w 141"/>
                <a:gd name="T57" fmla="*/ 153 h 167"/>
                <a:gd name="T58" fmla="*/ 105 w 141"/>
                <a:gd name="T59" fmla="*/ 151 h 167"/>
                <a:gd name="T60" fmla="*/ 128 w 141"/>
                <a:gd name="T61" fmla="*/ 143 h 167"/>
                <a:gd name="T62" fmla="*/ 124 w 141"/>
                <a:gd name="T63" fmla="*/ 138 h 167"/>
                <a:gd name="T64" fmla="*/ 132 w 141"/>
                <a:gd name="T65" fmla="*/ 124 h 167"/>
                <a:gd name="T66" fmla="*/ 139 w 141"/>
                <a:gd name="T67" fmla="*/ 110 h 167"/>
                <a:gd name="T68" fmla="*/ 133 w 141"/>
                <a:gd name="T69" fmla="*/ 87 h 167"/>
                <a:gd name="T70" fmla="*/ 119 w 141"/>
                <a:gd name="T71" fmla="*/ 97 h 167"/>
                <a:gd name="T72" fmla="*/ 111 w 141"/>
                <a:gd name="T73" fmla="*/ 108 h 167"/>
                <a:gd name="T74" fmla="*/ 113 w 141"/>
                <a:gd name="T75" fmla="*/ 95 h 167"/>
                <a:gd name="T76" fmla="*/ 105 w 141"/>
                <a:gd name="T77" fmla="*/ 99 h 167"/>
                <a:gd name="T78" fmla="*/ 88 w 141"/>
                <a:gd name="T79" fmla="*/ 108 h 167"/>
                <a:gd name="T80" fmla="*/ 96 w 141"/>
                <a:gd name="T81" fmla="*/ 127 h 167"/>
                <a:gd name="T82" fmla="*/ 112 w 141"/>
                <a:gd name="T83" fmla="*/ 136 h 167"/>
                <a:gd name="T84" fmla="*/ 125 w 141"/>
                <a:gd name="T85" fmla="*/ 147 h 167"/>
                <a:gd name="T86" fmla="*/ 132 w 141"/>
                <a:gd name="T87" fmla="*/ 149 h 167"/>
                <a:gd name="T88" fmla="*/ 128 w 141"/>
                <a:gd name="T89" fmla="*/ 147 h 167"/>
                <a:gd name="T90" fmla="*/ 111 w 141"/>
                <a:gd name="T91" fmla="*/ 154 h 167"/>
                <a:gd name="T92" fmla="*/ 93 w 141"/>
                <a:gd name="T93" fmla="*/ 154 h 167"/>
                <a:gd name="T94" fmla="*/ 106 w 141"/>
                <a:gd name="T95" fmla="*/ 167 h 167"/>
                <a:gd name="T96" fmla="*/ 77 w 141"/>
                <a:gd name="T97" fmla="*/ 121 h 167"/>
                <a:gd name="T98" fmla="*/ 52 w 141"/>
                <a:gd name="T99" fmla="*/ 119 h 167"/>
                <a:gd name="T100" fmla="*/ 61 w 141"/>
                <a:gd name="T101" fmla="*/ 139 h 167"/>
                <a:gd name="T102" fmla="*/ 83 w 141"/>
                <a:gd name="T103" fmla="*/ 143 h 167"/>
                <a:gd name="T104" fmla="*/ 84 w 141"/>
                <a:gd name="T105" fmla="*/ 120 h 167"/>
                <a:gd name="T106" fmla="*/ 74 w 141"/>
                <a:gd name="T107" fmla="*/ 115 h 167"/>
                <a:gd name="T108" fmla="*/ 78 w 141"/>
                <a:gd name="T109" fmla="*/ 99 h 167"/>
                <a:gd name="T110" fmla="*/ 75 w 141"/>
                <a:gd name="T111" fmla="*/ 107 h 167"/>
                <a:gd name="T112" fmla="*/ 89 w 141"/>
                <a:gd name="T113" fmla="*/ 142 h 167"/>
                <a:gd name="T114" fmla="*/ 80 w 141"/>
                <a:gd name="T115" fmla="*/ 157 h 167"/>
                <a:gd name="T116" fmla="*/ 66 w 141"/>
                <a:gd name="T117" fmla="*/ 150 h 167"/>
                <a:gd name="T118" fmla="*/ 67 w 141"/>
                <a:gd name="T119" fmla="*/ 150 h 167"/>
                <a:gd name="T120" fmla="*/ 61 w 141"/>
                <a:gd name="T121" fmla="*/ 155 h 167"/>
                <a:gd name="T122" fmla="*/ 83 w 141"/>
                <a:gd name="T123" fmla="*/ 25 h 167"/>
                <a:gd name="T124" fmla="*/ 85 w 141"/>
                <a:gd name="T125" fmla="*/ 2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1" h="167">
                  <a:moveTo>
                    <a:pt x="38" y="33"/>
                  </a:moveTo>
                  <a:cubicBezTo>
                    <a:pt x="44" y="30"/>
                    <a:pt x="44" y="30"/>
                    <a:pt x="44" y="30"/>
                  </a:cubicBezTo>
                  <a:cubicBezTo>
                    <a:pt x="47" y="24"/>
                    <a:pt x="47" y="24"/>
                    <a:pt x="47" y="24"/>
                  </a:cubicBezTo>
                  <a:cubicBezTo>
                    <a:pt x="51" y="17"/>
                    <a:pt x="51" y="17"/>
                    <a:pt x="51" y="17"/>
                  </a:cubicBezTo>
                  <a:cubicBezTo>
                    <a:pt x="53" y="14"/>
                    <a:pt x="53" y="14"/>
                    <a:pt x="53" y="14"/>
                  </a:cubicBezTo>
                  <a:cubicBezTo>
                    <a:pt x="55" y="9"/>
                    <a:pt x="55" y="9"/>
                    <a:pt x="55" y="9"/>
                  </a:cubicBezTo>
                  <a:cubicBezTo>
                    <a:pt x="61" y="7"/>
                    <a:pt x="61" y="7"/>
                    <a:pt x="61" y="7"/>
                  </a:cubicBezTo>
                  <a:cubicBezTo>
                    <a:pt x="61" y="7"/>
                    <a:pt x="65" y="6"/>
                    <a:pt x="66" y="6"/>
                  </a:cubicBezTo>
                  <a:cubicBezTo>
                    <a:pt x="67" y="5"/>
                    <a:pt x="73" y="0"/>
                    <a:pt x="73" y="0"/>
                  </a:cubicBezTo>
                  <a:cubicBezTo>
                    <a:pt x="74" y="0"/>
                    <a:pt x="74" y="0"/>
                    <a:pt x="74" y="0"/>
                  </a:cubicBezTo>
                  <a:cubicBezTo>
                    <a:pt x="71" y="5"/>
                    <a:pt x="71" y="5"/>
                    <a:pt x="71" y="5"/>
                  </a:cubicBezTo>
                  <a:cubicBezTo>
                    <a:pt x="71" y="8"/>
                    <a:pt x="71" y="8"/>
                    <a:pt x="71" y="8"/>
                  </a:cubicBezTo>
                  <a:cubicBezTo>
                    <a:pt x="71" y="10"/>
                    <a:pt x="71" y="10"/>
                    <a:pt x="71" y="10"/>
                  </a:cubicBezTo>
                  <a:cubicBezTo>
                    <a:pt x="72" y="14"/>
                    <a:pt x="72" y="14"/>
                    <a:pt x="72" y="14"/>
                  </a:cubicBezTo>
                  <a:cubicBezTo>
                    <a:pt x="73" y="15"/>
                    <a:pt x="73" y="15"/>
                    <a:pt x="73" y="15"/>
                  </a:cubicBezTo>
                  <a:cubicBezTo>
                    <a:pt x="73" y="19"/>
                    <a:pt x="73" y="19"/>
                    <a:pt x="73" y="19"/>
                  </a:cubicBezTo>
                  <a:cubicBezTo>
                    <a:pt x="73" y="23"/>
                    <a:pt x="73" y="23"/>
                    <a:pt x="73" y="23"/>
                  </a:cubicBezTo>
                  <a:cubicBezTo>
                    <a:pt x="73" y="23"/>
                    <a:pt x="76" y="25"/>
                    <a:pt x="75" y="26"/>
                  </a:cubicBezTo>
                  <a:cubicBezTo>
                    <a:pt x="73" y="27"/>
                    <a:pt x="71" y="30"/>
                    <a:pt x="71" y="30"/>
                  </a:cubicBezTo>
                  <a:cubicBezTo>
                    <a:pt x="70" y="36"/>
                    <a:pt x="70" y="36"/>
                    <a:pt x="70" y="36"/>
                  </a:cubicBezTo>
                  <a:cubicBezTo>
                    <a:pt x="66" y="41"/>
                    <a:pt x="66" y="41"/>
                    <a:pt x="66" y="41"/>
                  </a:cubicBezTo>
                  <a:cubicBezTo>
                    <a:pt x="67" y="47"/>
                    <a:pt x="67" y="47"/>
                    <a:pt x="67" y="47"/>
                  </a:cubicBezTo>
                  <a:cubicBezTo>
                    <a:pt x="68" y="52"/>
                    <a:pt x="68" y="52"/>
                    <a:pt x="68" y="52"/>
                  </a:cubicBezTo>
                  <a:cubicBezTo>
                    <a:pt x="67" y="56"/>
                    <a:pt x="67" y="56"/>
                    <a:pt x="67" y="56"/>
                  </a:cubicBezTo>
                  <a:cubicBezTo>
                    <a:pt x="70" y="59"/>
                    <a:pt x="70" y="59"/>
                    <a:pt x="70" y="59"/>
                  </a:cubicBezTo>
                  <a:cubicBezTo>
                    <a:pt x="69" y="61"/>
                    <a:pt x="69" y="61"/>
                    <a:pt x="69" y="61"/>
                  </a:cubicBezTo>
                  <a:cubicBezTo>
                    <a:pt x="70" y="64"/>
                    <a:pt x="70" y="64"/>
                    <a:pt x="70" y="64"/>
                  </a:cubicBezTo>
                  <a:cubicBezTo>
                    <a:pt x="73" y="66"/>
                    <a:pt x="73" y="66"/>
                    <a:pt x="73" y="66"/>
                  </a:cubicBezTo>
                  <a:cubicBezTo>
                    <a:pt x="73" y="66"/>
                    <a:pt x="75" y="66"/>
                    <a:pt x="76" y="66"/>
                  </a:cubicBezTo>
                  <a:cubicBezTo>
                    <a:pt x="77" y="66"/>
                    <a:pt x="80" y="65"/>
                    <a:pt x="81" y="65"/>
                  </a:cubicBezTo>
                  <a:cubicBezTo>
                    <a:pt x="82" y="65"/>
                    <a:pt x="84" y="66"/>
                    <a:pt x="84" y="66"/>
                  </a:cubicBezTo>
                  <a:cubicBezTo>
                    <a:pt x="87" y="70"/>
                    <a:pt x="87" y="70"/>
                    <a:pt x="87" y="70"/>
                  </a:cubicBezTo>
                  <a:cubicBezTo>
                    <a:pt x="87" y="73"/>
                    <a:pt x="87" y="73"/>
                    <a:pt x="87" y="73"/>
                  </a:cubicBezTo>
                  <a:cubicBezTo>
                    <a:pt x="87" y="73"/>
                    <a:pt x="86" y="75"/>
                    <a:pt x="86" y="76"/>
                  </a:cubicBezTo>
                  <a:cubicBezTo>
                    <a:pt x="85" y="77"/>
                    <a:pt x="84" y="79"/>
                    <a:pt x="84" y="79"/>
                  </a:cubicBezTo>
                  <a:cubicBezTo>
                    <a:pt x="82" y="81"/>
                    <a:pt x="82" y="81"/>
                    <a:pt x="82" y="81"/>
                  </a:cubicBezTo>
                  <a:cubicBezTo>
                    <a:pt x="81" y="84"/>
                    <a:pt x="81" y="84"/>
                    <a:pt x="81" y="84"/>
                  </a:cubicBezTo>
                  <a:cubicBezTo>
                    <a:pt x="80" y="86"/>
                    <a:pt x="80" y="86"/>
                    <a:pt x="80" y="86"/>
                  </a:cubicBezTo>
                  <a:cubicBezTo>
                    <a:pt x="80" y="86"/>
                    <a:pt x="80" y="86"/>
                    <a:pt x="80" y="86"/>
                  </a:cubicBezTo>
                  <a:cubicBezTo>
                    <a:pt x="78" y="84"/>
                    <a:pt x="78" y="84"/>
                    <a:pt x="78" y="84"/>
                  </a:cubicBezTo>
                  <a:cubicBezTo>
                    <a:pt x="78" y="84"/>
                    <a:pt x="78" y="81"/>
                    <a:pt x="77" y="82"/>
                  </a:cubicBezTo>
                  <a:cubicBezTo>
                    <a:pt x="76" y="82"/>
                    <a:pt x="75" y="84"/>
                    <a:pt x="75" y="84"/>
                  </a:cubicBezTo>
                  <a:cubicBezTo>
                    <a:pt x="76" y="86"/>
                    <a:pt x="76" y="86"/>
                    <a:pt x="76" y="86"/>
                  </a:cubicBezTo>
                  <a:cubicBezTo>
                    <a:pt x="76" y="86"/>
                    <a:pt x="77" y="89"/>
                    <a:pt x="76" y="89"/>
                  </a:cubicBezTo>
                  <a:cubicBezTo>
                    <a:pt x="75" y="89"/>
                    <a:pt x="74" y="89"/>
                    <a:pt x="74" y="89"/>
                  </a:cubicBezTo>
                  <a:cubicBezTo>
                    <a:pt x="73" y="85"/>
                    <a:pt x="73" y="85"/>
                    <a:pt x="73" y="85"/>
                  </a:cubicBezTo>
                  <a:cubicBezTo>
                    <a:pt x="70" y="84"/>
                    <a:pt x="70" y="84"/>
                    <a:pt x="70" y="84"/>
                  </a:cubicBezTo>
                  <a:cubicBezTo>
                    <a:pt x="72" y="80"/>
                    <a:pt x="72" y="80"/>
                    <a:pt x="72" y="80"/>
                  </a:cubicBezTo>
                  <a:cubicBezTo>
                    <a:pt x="70" y="79"/>
                    <a:pt x="70" y="79"/>
                    <a:pt x="70" y="79"/>
                  </a:cubicBezTo>
                  <a:cubicBezTo>
                    <a:pt x="70" y="79"/>
                    <a:pt x="69" y="79"/>
                    <a:pt x="68" y="80"/>
                  </a:cubicBezTo>
                  <a:cubicBezTo>
                    <a:pt x="68" y="81"/>
                    <a:pt x="67" y="85"/>
                    <a:pt x="67" y="85"/>
                  </a:cubicBezTo>
                  <a:cubicBezTo>
                    <a:pt x="66" y="89"/>
                    <a:pt x="66" y="89"/>
                    <a:pt x="66" y="89"/>
                  </a:cubicBezTo>
                  <a:cubicBezTo>
                    <a:pt x="66" y="89"/>
                    <a:pt x="67" y="90"/>
                    <a:pt x="67" y="91"/>
                  </a:cubicBezTo>
                  <a:cubicBezTo>
                    <a:pt x="67" y="92"/>
                    <a:pt x="66" y="93"/>
                    <a:pt x="66" y="93"/>
                  </a:cubicBezTo>
                  <a:cubicBezTo>
                    <a:pt x="66" y="93"/>
                    <a:pt x="66" y="94"/>
                    <a:pt x="66" y="95"/>
                  </a:cubicBezTo>
                  <a:cubicBezTo>
                    <a:pt x="66" y="95"/>
                    <a:pt x="67" y="97"/>
                    <a:pt x="67" y="98"/>
                  </a:cubicBezTo>
                  <a:cubicBezTo>
                    <a:pt x="67" y="98"/>
                    <a:pt x="67" y="99"/>
                    <a:pt x="66" y="99"/>
                  </a:cubicBezTo>
                  <a:cubicBezTo>
                    <a:pt x="66" y="100"/>
                    <a:pt x="66" y="100"/>
                    <a:pt x="66" y="101"/>
                  </a:cubicBezTo>
                  <a:cubicBezTo>
                    <a:pt x="65" y="101"/>
                    <a:pt x="64" y="102"/>
                    <a:pt x="64" y="102"/>
                  </a:cubicBezTo>
                  <a:cubicBezTo>
                    <a:pt x="64" y="102"/>
                    <a:pt x="62" y="103"/>
                    <a:pt x="62" y="103"/>
                  </a:cubicBezTo>
                  <a:cubicBezTo>
                    <a:pt x="62" y="103"/>
                    <a:pt x="61" y="102"/>
                    <a:pt x="60" y="102"/>
                  </a:cubicBezTo>
                  <a:cubicBezTo>
                    <a:pt x="59" y="102"/>
                    <a:pt x="59" y="101"/>
                    <a:pt x="58" y="102"/>
                  </a:cubicBezTo>
                  <a:cubicBezTo>
                    <a:pt x="57" y="103"/>
                    <a:pt x="57" y="103"/>
                    <a:pt x="57" y="103"/>
                  </a:cubicBezTo>
                  <a:cubicBezTo>
                    <a:pt x="58" y="104"/>
                    <a:pt x="58" y="104"/>
                    <a:pt x="58" y="104"/>
                  </a:cubicBezTo>
                  <a:cubicBezTo>
                    <a:pt x="60" y="104"/>
                    <a:pt x="60" y="104"/>
                    <a:pt x="60" y="104"/>
                  </a:cubicBezTo>
                  <a:cubicBezTo>
                    <a:pt x="60" y="106"/>
                    <a:pt x="60" y="106"/>
                    <a:pt x="60" y="106"/>
                  </a:cubicBezTo>
                  <a:cubicBezTo>
                    <a:pt x="60" y="106"/>
                    <a:pt x="61" y="106"/>
                    <a:pt x="61" y="107"/>
                  </a:cubicBezTo>
                  <a:cubicBezTo>
                    <a:pt x="60" y="108"/>
                    <a:pt x="59" y="109"/>
                    <a:pt x="59" y="109"/>
                  </a:cubicBezTo>
                  <a:cubicBezTo>
                    <a:pt x="57" y="111"/>
                    <a:pt x="57" y="111"/>
                    <a:pt x="57" y="111"/>
                  </a:cubicBezTo>
                  <a:cubicBezTo>
                    <a:pt x="55" y="112"/>
                    <a:pt x="55" y="112"/>
                    <a:pt x="55" y="112"/>
                  </a:cubicBezTo>
                  <a:cubicBezTo>
                    <a:pt x="55" y="112"/>
                    <a:pt x="53" y="111"/>
                    <a:pt x="53" y="112"/>
                  </a:cubicBezTo>
                  <a:cubicBezTo>
                    <a:pt x="52" y="112"/>
                    <a:pt x="51" y="112"/>
                    <a:pt x="51" y="112"/>
                  </a:cubicBezTo>
                  <a:cubicBezTo>
                    <a:pt x="51" y="113"/>
                    <a:pt x="53" y="115"/>
                    <a:pt x="53" y="115"/>
                  </a:cubicBezTo>
                  <a:cubicBezTo>
                    <a:pt x="49" y="111"/>
                    <a:pt x="49" y="111"/>
                    <a:pt x="49" y="111"/>
                  </a:cubicBezTo>
                  <a:cubicBezTo>
                    <a:pt x="47" y="111"/>
                    <a:pt x="47" y="111"/>
                    <a:pt x="47" y="111"/>
                  </a:cubicBezTo>
                  <a:cubicBezTo>
                    <a:pt x="50" y="113"/>
                    <a:pt x="50" y="113"/>
                    <a:pt x="50" y="113"/>
                  </a:cubicBezTo>
                  <a:cubicBezTo>
                    <a:pt x="51" y="115"/>
                    <a:pt x="51" y="115"/>
                    <a:pt x="51" y="115"/>
                  </a:cubicBezTo>
                  <a:cubicBezTo>
                    <a:pt x="53" y="116"/>
                    <a:pt x="53" y="116"/>
                    <a:pt x="53" y="116"/>
                  </a:cubicBezTo>
                  <a:cubicBezTo>
                    <a:pt x="52" y="117"/>
                    <a:pt x="52" y="117"/>
                    <a:pt x="52" y="117"/>
                  </a:cubicBezTo>
                  <a:cubicBezTo>
                    <a:pt x="51" y="118"/>
                    <a:pt x="51" y="118"/>
                    <a:pt x="51" y="118"/>
                  </a:cubicBezTo>
                  <a:cubicBezTo>
                    <a:pt x="49" y="120"/>
                    <a:pt x="49" y="120"/>
                    <a:pt x="49" y="120"/>
                  </a:cubicBezTo>
                  <a:cubicBezTo>
                    <a:pt x="49" y="120"/>
                    <a:pt x="48" y="121"/>
                    <a:pt x="47" y="121"/>
                  </a:cubicBezTo>
                  <a:cubicBezTo>
                    <a:pt x="47" y="121"/>
                    <a:pt x="44" y="121"/>
                    <a:pt x="44" y="121"/>
                  </a:cubicBezTo>
                  <a:cubicBezTo>
                    <a:pt x="45" y="122"/>
                    <a:pt x="45" y="122"/>
                    <a:pt x="45" y="122"/>
                  </a:cubicBezTo>
                  <a:cubicBezTo>
                    <a:pt x="47" y="123"/>
                    <a:pt x="47" y="123"/>
                    <a:pt x="47" y="123"/>
                  </a:cubicBezTo>
                  <a:cubicBezTo>
                    <a:pt x="47" y="123"/>
                    <a:pt x="48" y="122"/>
                    <a:pt x="48" y="123"/>
                  </a:cubicBezTo>
                  <a:cubicBezTo>
                    <a:pt x="47" y="123"/>
                    <a:pt x="47" y="123"/>
                    <a:pt x="47" y="124"/>
                  </a:cubicBezTo>
                  <a:cubicBezTo>
                    <a:pt x="47" y="126"/>
                    <a:pt x="47" y="129"/>
                    <a:pt x="47" y="129"/>
                  </a:cubicBezTo>
                  <a:cubicBezTo>
                    <a:pt x="49" y="132"/>
                    <a:pt x="49" y="132"/>
                    <a:pt x="49" y="132"/>
                  </a:cubicBezTo>
                  <a:cubicBezTo>
                    <a:pt x="50" y="133"/>
                    <a:pt x="50" y="133"/>
                    <a:pt x="50" y="133"/>
                  </a:cubicBezTo>
                  <a:cubicBezTo>
                    <a:pt x="50" y="133"/>
                    <a:pt x="50" y="133"/>
                    <a:pt x="50" y="134"/>
                  </a:cubicBezTo>
                  <a:cubicBezTo>
                    <a:pt x="50" y="134"/>
                    <a:pt x="50" y="135"/>
                    <a:pt x="50" y="135"/>
                  </a:cubicBezTo>
                  <a:cubicBezTo>
                    <a:pt x="50" y="137"/>
                    <a:pt x="50" y="137"/>
                    <a:pt x="50" y="137"/>
                  </a:cubicBezTo>
                  <a:cubicBezTo>
                    <a:pt x="50" y="137"/>
                    <a:pt x="49" y="138"/>
                    <a:pt x="48" y="138"/>
                  </a:cubicBezTo>
                  <a:cubicBezTo>
                    <a:pt x="48" y="138"/>
                    <a:pt x="44" y="139"/>
                    <a:pt x="44" y="139"/>
                  </a:cubicBezTo>
                  <a:cubicBezTo>
                    <a:pt x="43" y="141"/>
                    <a:pt x="43" y="141"/>
                    <a:pt x="43" y="141"/>
                  </a:cubicBezTo>
                  <a:cubicBezTo>
                    <a:pt x="45" y="142"/>
                    <a:pt x="45" y="142"/>
                    <a:pt x="45" y="142"/>
                  </a:cubicBezTo>
                  <a:cubicBezTo>
                    <a:pt x="45" y="142"/>
                    <a:pt x="45" y="144"/>
                    <a:pt x="45" y="144"/>
                  </a:cubicBezTo>
                  <a:cubicBezTo>
                    <a:pt x="45" y="145"/>
                    <a:pt x="44" y="146"/>
                    <a:pt x="44" y="146"/>
                  </a:cubicBezTo>
                  <a:cubicBezTo>
                    <a:pt x="46" y="146"/>
                    <a:pt x="46" y="146"/>
                    <a:pt x="46" y="146"/>
                  </a:cubicBezTo>
                  <a:cubicBezTo>
                    <a:pt x="49" y="147"/>
                    <a:pt x="49" y="147"/>
                    <a:pt x="49" y="147"/>
                  </a:cubicBezTo>
                  <a:cubicBezTo>
                    <a:pt x="53" y="152"/>
                    <a:pt x="53" y="152"/>
                    <a:pt x="53" y="152"/>
                  </a:cubicBezTo>
                  <a:cubicBezTo>
                    <a:pt x="52" y="156"/>
                    <a:pt x="52" y="156"/>
                    <a:pt x="52" y="156"/>
                  </a:cubicBezTo>
                  <a:cubicBezTo>
                    <a:pt x="50" y="158"/>
                    <a:pt x="50" y="158"/>
                    <a:pt x="50" y="158"/>
                  </a:cubicBezTo>
                  <a:cubicBezTo>
                    <a:pt x="48" y="154"/>
                    <a:pt x="48" y="154"/>
                    <a:pt x="48" y="154"/>
                  </a:cubicBezTo>
                  <a:cubicBezTo>
                    <a:pt x="48" y="154"/>
                    <a:pt x="47" y="154"/>
                    <a:pt x="47" y="155"/>
                  </a:cubicBezTo>
                  <a:cubicBezTo>
                    <a:pt x="46" y="155"/>
                    <a:pt x="43" y="157"/>
                    <a:pt x="43" y="157"/>
                  </a:cubicBezTo>
                  <a:cubicBezTo>
                    <a:pt x="43" y="157"/>
                    <a:pt x="41" y="158"/>
                    <a:pt x="40" y="158"/>
                  </a:cubicBezTo>
                  <a:cubicBezTo>
                    <a:pt x="40" y="158"/>
                    <a:pt x="39" y="158"/>
                    <a:pt x="39" y="158"/>
                  </a:cubicBezTo>
                  <a:cubicBezTo>
                    <a:pt x="36" y="157"/>
                    <a:pt x="36" y="157"/>
                    <a:pt x="36" y="157"/>
                  </a:cubicBezTo>
                  <a:cubicBezTo>
                    <a:pt x="32" y="155"/>
                    <a:pt x="32" y="155"/>
                    <a:pt x="32" y="155"/>
                  </a:cubicBezTo>
                  <a:cubicBezTo>
                    <a:pt x="32" y="155"/>
                    <a:pt x="30" y="154"/>
                    <a:pt x="29" y="154"/>
                  </a:cubicBezTo>
                  <a:cubicBezTo>
                    <a:pt x="28" y="154"/>
                    <a:pt x="23" y="152"/>
                    <a:pt x="23" y="152"/>
                  </a:cubicBezTo>
                  <a:cubicBezTo>
                    <a:pt x="21" y="153"/>
                    <a:pt x="21" y="153"/>
                    <a:pt x="21" y="153"/>
                  </a:cubicBezTo>
                  <a:cubicBezTo>
                    <a:pt x="18" y="153"/>
                    <a:pt x="18" y="153"/>
                    <a:pt x="18" y="153"/>
                  </a:cubicBezTo>
                  <a:cubicBezTo>
                    <a:pt x="16" y="152"/>
                    <a:pt x="16" y="152"/>
                    <a:pt x="16" y="152"/>
                  </a:cubicBezTo>
                  <a:cubicBezTo>
                    <a:pt x="14" y="149"/>
                    <a:pt x="14" y="149"/>
                    <a:pt x="14" y="149"/>
                  </a:cubicBezTo>
                  <a:cubicBezTo>
                    <a:pt x="14" y="149"/>
                    <a:pt x="13" y="147"/>
                    <a:pt x="13" y="147"/>
                  </a:cubicBezTo>
                  <a:cubicBezTo>
                    <a:pt x="13" y="147"/>
                    <a:pt x="16" y="145"/>
                    <a:pt x="16" y="145"/>
                  </a:cubicBezTo>
                  <a:cubicBezTo>
                    <a:pt x="17" y="145"/>
                    <a:pt x="17" y="144"/>
                    <a:pt x="17" y="144"/>
                  </a:cubicBezTo>
                  <a:cubicBezTo>
                    <a:pt x="17" y="140"/>
                    <a:pt x="17" y="140"/>
                    <a:pt x="17" y="140"/>
                  </a:cubicBezTo>
                  <a:cubicBezTo>
                    <a:pt x="17" y="140"/>
                    <a:pt x="17" y="138"/>
                    <a:pt x="17" y="138"/>
                  </a:cubicBezTo>
                  <a:cubicBezTo>
                    <a:pt x="17" y="137"/>
                    <a:pt x="18" y="136"/>
                    <a:pt x="18" y="136"/>
                  </a:cubicBezTo>
                  <a:cubicBezTo>
                    <a:pt x="18" y="136"/>
                    <a:pt x="18" y="133"/>
                    <a:pt x="17" y="132"/>
                  </a:cubicBezTo>
                  <a:cubicBezTo>
                    <a:pt x="17" y="130"/>
                    <a:pt x="17" y="128"/>
                    <a:pt x="17" y="128"/>
                  </a:cubicBezTo>
                  <a:cubicBezTo>
                    <a:pt x="15" y="125"/>
                    <a:pt x="15" y="125"/>
                    <a:pt x="15" y="125"/>
                  </a:cubicBezTo>
                  <a:cubicBezTo>
                    <a:pt x="15" y="125"/>
                    <a:pt x="14" y="125"/>
                    <a:pt x="12" y="124"/>
                  </a:cubicBezTo>
                  <a:cubicBezTo>
                    <a:pt x="10" y="123"/>
                    <a:pt x="7" y="122"/>
                    <a:pt x="7" y="122"/>
                  </a:cubicBezTo>
                  <a:cubicBezTo>
                    <a:pt x="7" y="119"/>
                    <a:pt x="7" y="119"/>
                    <a:pt x="7" y="119"/>
                  </a:cubicBezTo>
                  <a:cubicBezTo>
                    <a:pt x="6" y="118"/>
                    <a:pt x="6" y="118"/>
                    <a:pt x="6" y="118"/>
                  </a:cubicBezTo>
                  <a:cubicBezTo>
                    <a:pt x="6" y="118"/>
                    <a:pt x="4" y="118"/>
                    <a:pt x="4" y="119"/>
                  </a:cubicBezTo>
                  <a:cubicBezTo>
                    <a:pt x="4" y="119"/>
                    <a:pt x="4" y="120"/>
                    <a:pt x="4" y="120"/>
                  </a:cubicBezTo>
                  <a:cubicBezTo>
                    <a:pt x="2" y="119"/>
                    <a:pt x="2" y="119"/>
                    <a:pt x="2" y="119"/>
                  </a:cubicBezTo>
                  <a:cubicBezTo>
                    <a:pt x="2" y="119"/>
                    <a:pt x="0" y="116"/>
                    <a:pt x="0" y="115"/>
                  </a:cubicBezTo>
                  <a:cubicBezTo>
                    <a:pt x="1" y="115"/>
                    <a:pt x="2" y="114"/>
                    <a:pt x="2" y="113"/>
                  </a:cubicBezTo>
                  <a:cubicBezTo>
                    <a:pt x="3" y="112"/>
                    <a:pt x="4" y="110"/>
                    <a:pt x="4" y="109"/>
                  </a:cubicBezTo>
                  <a:cubicBezTo>
                    <a:pt x="4" y="109"/>
                    <a:pt x="4" y="105"/>
                    <a:pt x="4" y="105"/>
                  </a:cubicBezTo>
                  <a:cubicBezTo>
                    <a:pt x="4" y="105"/>
                    <a:pt x="3" y="104"/>
                    <a:pt x="4" y="104"/>
                  </a:cubicBezTo>
                  <a:cubicBezTo>
                    <a:pt x="5" y="104"/>
                    <a:pt x="4" y="104"/>
                    <a:pt x="5" y="104"/>
                  </a:cubicBezTo>
                  <a:cubicBezTo>
                    <a:pt x="6" y="103"/>
                    <a:pt x="9" y="101"/>
                    <a:pt x="9" y="101"/>
                  </a:cubicBezTo>
                  <a:cubicBezTo>
                    <a:pt x="9" y="99"/>
                    <a:pt x="9" y="99"/>
                    <a:pt x="9" y="99"/>
                  </a:cubicBezTo>
                  <a:cubicBezTo>
                    <a:pt x="9" y="99"/>
                    <a:pt x="8" y="97"/>
                    <a:pt x="8" y="96"/>
                  </a:cubicBezTo>
                  <a:cubicBezTo>
                    <a:pt x="8" y="96"/>
                    <a:pt x="8" y="96"/>
                    <a:pt x="8" y="95"/>
                  </a:cubicBezTo>
                  <a:cubicBezTo>
                    <a:pt x="8" y="93"/>
                    <a:pt x="4" y="89"/>
                    <a:pt x="4" y="89"/>
                  </a:cubicBezTo>
                  <a:cubicBezTo>
                    <a:pt x="2" y="89"/>
                    <a:pt x="2" y="89"/>
                    <a:pt x="2" y="89"/>
                  </a:cubicBezTo>
                  <a:cubicBezTo>
                    <a:pt x="2" y="89"/>
                    <a:pt x="2" y="88"/>
                    <a:pt x="2" y="87"/>
                  </a:cubicBezTo>
                  <a:cubicBezTo>
                    <a:pt x="2" y="87"/>
                    <a:pt x="2" y="84"/>
                    <a:pt x="2" y="84"/>
                  </a:cubicBezTo>
                  <a:cubicBezTo>
                    <a:pt x="3" y="80"/>
                    <a:pt x="3" y="80"/>
                    <a:pt x="3" y="80"/>
                  </a:cubicBezTo>
                  <a:cubicBezTo>
                    <a:pt x="2" y="73"/>
                    <a:pt x="2" y="73"/>
                    <a:pt x="2" y="73"/>
                  </a:cubicBezTo>
                  <a:cubicBezTo>
                    <a:pt x="2" y="68"/>
                    <a:pt x="2" y="68"/>
                    <a:pt x="2" y="68"/>
                  </a:cubicBezTo>
                  <a:cubicBezTo>
                    <a:pt x="2" y="68"/>
                    <a:pt x="2" y="64"/>
                    <a:pt x="2" y="63"/>
                  </a:cubicBezTo>
                  <a:cubicBezTo>
                    <a:pt x="2" y="63"/>
                    <a:pt x="4" y="59"/>
                    <a:pt x="4" y="59"/>
                  </a:cubicBezTo>
                  <a:cubicBezTo>
                    <a:pt x="5" y="57"/>
                    <a:pt x="5" y="57"/>
                    <a:pt x="5" y="57"/>
                  </a:cubicBezTo>
                  <a:cubicBezTo>
                    <a:pt x="6" y="60"/>
                    <a:pt x="6" y="60"/>
                    <a:pt x="6" y="60"/>
                  </a:cubicBezTo>
                  <a:cubicBezTo>
                    <a:pt x="6" y="60"/>
                    <a:pt x="5" y="61"/>
                    <a:pt x="6" y="62"/>
                  </a:cubicBezTo>
                  <a:cubicBezTo>
                    <a:pt x="7" y="62"/>
                    <a:pt x="8" y="62"/>
                    <a:pt x="9" y="62"/>
                  </a:cubicBezTo>
                  <a:cubicBezTo>
                    <a:pt x="9" y="62"/>
                    <a:pt x="10" y="63"/>
                    <a:pt x="10" y="63"/>
                  </a:cubicBezTo>
                  <a:cubicBezTo>
                    <a:pt x="13" y="65"/>
                    <a:pt x="13" y="65"/>
                    <a:pt x="13" y="65"/>
                  </a:cubicBezTo>
                  <a:cubicBezTo>
                    <a:pt x="15" y="67"/>
                    <a:pt x="15" y="67"/>
                    <a:pt x="15" y="67"/>
                  </a:cubicBezTo>
                  <a:cubicBezTo>
                    <a:pt x="17" y="68"/>
                    <a:pt x="17" y="68"/>
                    <a:pt x="17" y="68"/>
                  </a:cubicBezTo>
                  <a:cubicBezTo>
                    <a:pt x="19" y="68"/>
                    <a:pt x="19" y="68"/>
                    <a:pt x="19" y="68"/>
                  </a:cubicBezTo>
                  <a:cubicBezTo>
                    <a:pt x="20" y="67"/>
                    <a:pt x="20" y="67"/>
                    <a:pt x="20" y="67"/>
                  </a:cubicBezTo>
                  <a:cubicBezTo>
                    <a:pt x="20" y="67"/>
                    <a:pt x="20" y="66"/>
                    <a:pt x="20" y="66"/>
                  </a:cubicBezTo>
                  <a:cubicBezTo>
                    <a:pt x="20" y="66"/>
                    <a:pt x="19" y="64"/>
                    <a:pt x="19" y="64"/>
                  </a:cubicBezTo>
                  <a:cubicBezTo>
                    <a:pt x="19" y="63"/>
                    <a:pt x="18" y="62"/>
                    <a:pt x="18" y="62"/>
                  </a:cubicBezTo>
                  <a:cubicBezTo>
                    <a:pt x="21" y="60"/>
                    <a:pt x="21" y="60"/>
                    <a:pt x="21" y="60"/>
                  </a:cubicBezTo>
                  <a:cubicBezTo>
                    <a:pt x="22" y="58"/>
                    <a:pt x="22" y="58"/>
                    <a:pt x="22" y="58"/>
                  </a:cubicBezTo>
                  <a:cubicBezTo>
                    <a:pt x="22" y="58"/>
                    <a:pt x="22" y="57"/>
                    <a:pt x="21" y="57"/>
                  </a:cubicBezTo>
                  <a:cubicBezTo>
                    <a:pt x="20" y="57"/>
                    <a:pt x="18" y="57"/>
                    <a:pt x="18" y="57"/>
                  </a:cubicBezTo>
                  <a:cubicBezTo>
                    <a:pt x="18" y="57"/>
                    <a:pt x="17" y="56"/>
                    <a:pt x="17" y="56"/>
                  </a:cubicBezTo>
                  <a:cubicBezTo>
                    <a:pt x="17" y="56"/>
                    <a:pt x="16" y="54"/>
                    <a:pt x="16" y="54"/>
                  </a:cubicBezTo>
                  <a:cubicBezTo>
                    <a:pt x="16" y="54"/>
                    <a:pt x="16" y="52"/>
                    <a:pt x="17" y="52"/>
                  </a:cubicBezTo>
                  <a:cubicBezTo>
                    <a:pt x="17" y="51"/>
                    <a:pt x="18" y="48"/>
                    <a:pt x="18" y="48"/>
                  </a:cubicBezTo>
                  <a:cubicBezTo>
                    <a:pt x="18" y="48"/>
                    <a:pt x="17" y="46"/>
                    <a:pt x="19" y="46"/>
                  </a:cubicBezTo>
                  <a:cubicBezTo>
                    <a:pt x="21" y="46"/>
                    <a:pt x="22" y="46"/>
                    <a:pt x="22" y="46"/>
                  </a:cubicBezTo>
                  <a:cubicBezTo>
                    <a:pt x="22" y="46"/>
                    <a:pt x="23" y="44"/>
                    <a:pt x="24" y="44"/>
                  </a:cubicBezTo>
                  <a:cubicBezTo>
                    <a:pt x="24" y="44"/>
                    <a:pt x="25" y="43"/>
                    <a:pt x="25" y="44"/>
                  </a:cubicBezTo>
                  <a:cubicBezTo>
                    <a:pt x="26" y="44"/>
                    <a:pt x="25" y="47"/>
                    <a:pt x="25" y="47"/>
                  </a:cubicBezTo>
                  <a:cubicBezTo>
                    <a:pt x="23" y="49"/>
                    <a:pt x="23" y="49"/>
                    <a:pt x="23" y="49"/>
                  </a:cubicBezTo>
                  <a:cubicBezTo>
                    <a:pt x="23" y="49"/>
                    <a:pt x="24" y="50"/>
                    <a:pt x="24" y="51"/>
                  </a:cubicBezTo>
                  <a:cubicBezTo>
                    <a:pt x="24" y="52"/>
                    <a:pt x="24" y="53"/>
                    <a:pt x="24" y="53"/>
                  </a:cubicBezTo>
                  <a:cubicBezTo>
                    <a:pt x="22" y="56"/>
                    <a:pt x="22" y="56"/>
                    <a:pt x="22" y="56"/>
                  </a:cubicBezTo>
                  <a:cubicBezTo>
                    <a:pt x="22" y="56"/>
                    <a:pt x="23" y="56"/>
                    <a:pt x="23" y="56"/>
                  </a:cubicBezTo>
                  <a:cubicBezTo>
                    <a:pt x="23" y="57"/>
                    <a:pt x="23" y="58"/>
                    <a:pt x="23" y="58"/>
                  </a:cubicBezTo>
                  <a:cubicBezTo>
                    <a:pt x="26" y="57"/>
                    <a:pt x="26" y="57"/>
                    <a:pt x="26" y="57"/>
                  </a:cubicBezTo>
                  <a:cubicBezTo>
                    <a:pt x="26" y="57"/>
                    <a:pt x="25" y="56"/>
                    <a:pt x="25" y="56"/>
                  </a:cubicBezTo>
                  <a:cubicBezTo>
                    <a:pt x="25" y="56"/>
                    <a:pt x="24" y="55"/>
                    <a:pt x="25" y="54"/>
                  </a:cubicBezTo>
                  <a:cubicBezTo>
                    <a:pt x="26" y="53"/>
                    <a:pt x="26" y="52"/>
                    <a:pt x="27" y="52"/>
                  </a:cubicBezTo>
                  <a:cubicBezTo>
                    <a:pt x="27" y="51"/>
                    <a:pt x="27" y="51"/>
                    <a:pt x="29" y="51"/>
                  </a:cubicBezTo>
                  <a:cubicBezTo>
                    <a:pt x="30" y="51"/>
                    <a:pt x="32" y="53"/>
                    <a:pt x="32" y="53"/>
                  </a:cubicBezTo>
                  <a:cubicBezTo>
                    <a:pt x="32" y="53"/>
                    <a:pt x="33" y="54"/>
                    <a:pt x="32" y="54"/>
                  </a:cubicBezTo>
                  <a:cubicBezTo>
                    <a:pt x="32" y="55"/>
                    <a:pt x="31" y="56"/>
                    <a:pt x="31" y="56"/>
                  </a:cubicBezTo>
                  <a:cubicBezTo>
                    <a:pt x="33" y="59"/>
                    <a:pt x="33" y="59"/>
                    <a:pt x="33" y="59"/>
                  </a:cubicBezTo>
                  <a:cubicBezTo>
                    <a:pt x="33" y="59"/>
                    <a:pt x="32" y="59"/>
                    <a:pt x="31" y="60"/>
                  </a:cubicBezTo>
                  <a:cubicBezTo>
                    <a:pt x="31" y="60"/>
                    <a:pt x="31" y="61"/>
                    <a:pt x="31" y="61"/>
                  </a:cubicBezTo>
                  <a:cubicBezTo>
                    <a:pt x="31" y="62"/>
                    <a:pt x="28" y="63"/>
                    <a:pt x="31" y="63"/>
                  </a:cubicBezTo>
                  <a:cubicBezTo>
                    <a:pt x="33" y="63"/>
                    <a:pt x="33" y="63"/>
                    <a:pt x="33" y="62"/>
                  </a:cubicBezTo>
                  <a:cubicBezTo>
                    <a:pt x="33" y="62"/>
                    <a:pt x="33" y="60"/>
                    <a:pt x="33" y="60"/>
                  </a:cubicBezTo>
                  <a:cubicBezTo>
                    <a:pt x="33" y="60"/>
                    <a:pt x="34" y="60"/>
                    <a:pt x="34" y="60"/>
                  </a:cubicBezTo>
                  <a:cubicBezTo>
                    <a:pt x="35" y="60"/>
                    <a:pt x="36" y="60"/>
                    <a:pt x="36" y="60"/>
                  </a:cubicBezTo>
                  <a:cubicBezTo>
                    <a:pt x="37" y="61"/>
                    <a:pt x="37" y="61"/>
                    <a:pt x="37" y="61"/>
                  </a:cubicBezTo>
                  <a:cubicBezTo>
                    <a:pt x="37" y="61"/>
                    <a:pt x="37" y="62"/>
                    <a:pt x="37" y="63"/>
                  </a:cubicBezTo>
                  <a:cubicBezTo>
                    <a:pt x="37" y="63"/>
                    <a:pt x="37" y="64"/>
                    <a:pt x="37" y="64"/>
                  </a:cubicBezTo>
                  <a:cubicBezTo>
                    <a:pt x="37" y="64"/>
                    <a:pt x="39" y="66"/>
                    <a:pt x="39" y="65"/>
                  </a:cubicBezTo>
                  <a:cubicBezTo>
                    <a:pt x="39" y="64"/>
                    <a:pt x="40" y="65"/>
                    <a:pt x="39" y="63"/>
                  </a:cubicBezTo>
                  <a:cubicBezTo>
                    <a:pt x="38" y="62"/>
                    <a:pt x="38" y="60"/>
                    <a:pt x="38" y="60"/>
                  </a:cubicBezTo>
                  <a:cubicBezTo>
                    <a:pt x="38" y="60"/>
                    <a:pt x="38" y="60"/>
                    <a:pt x="38" y="59"/>
                  </a:cubicBezTo>
                  <a:cubicBezTo>
                    <a:pt x="38" y="59"/>
                    <a:pt x="38" y="58"/>
                    <a:pt x="38" y="58"/>
                  </a:cubicBezTo>
                  <a:cubicBezTo>
                    <a:pt x="37" y="57"/>
                    <a:pt x="36" y="57"/>
                    <a:pt x="36" y="56"/>
                  </a:cubicBezTo>
                  <a:cubicBezTo>
                    <a:pt x="36" y="56"/>
                    <a:pt x="33" y="53"/>
                    <a:pt x="33" y="53"/>
                  </a:cubicBezTo>
                  <a:cubicBezTo>
                    <a:pt x="33" y="53"/>
                    <a:pt x="33" y="52"/>
                    <a:pt x="33" y="51"/>
                  </a:cubicBezTo>
                  <a:cubicBezTo>
                    <a:pt x="33" y="49"/>
                    <a:pt x="33" y="48"/>
                    <a:pt x="33" y="47"/>
                  </a:cubicBezTo>
                  <a:cubicBezTo>
                    <a:pt x="33" y="47"/>
                    <a:pt x="34" y="45"/>
                    <a:pt x="34" y="45"/>
                  </a:cubicBezTo>
                  <a:cubicBezTo>
                    <a:pt x="34" y="45"/>
                    <a:pt x="34" y="43"/>
                    <a:pt x="35" y="42"/>
                  </a:cubicBezTo>
                  <a:cubicBezTo>
                    <a:pt x="36" y="42"/>
                    <a:pt x="35" y="41"/>
                    <a:pt x="36" y="41"/>
                  </a:cubicBezTo>
                  <a:cubicBezTo>
                    <a:pt x="38" y="40"/>
                    <a:pt x="37" y="40"/>
                    <a:pt x="39" y="40"/>
                  </a:cubicBezTo>
                  <a:cubicBezTo>
                    <a:pt x="40" y="40"/>
                    <a:pt x="42" y="41"/>
                    <a:pt x="43" y="41"/>
                  </a:cubicBezTo>
                  <a:cubicBezTo>
                    <a:pt x="43" y="41"/>
                    <a:pt x="46" y="42"/>
                    <a:pt x="46" y="42"/>
                  </a:cubicBezTo>
                  <a:cubicBezTo>
                    <a:pt x="46" y="42"/>
                    <a:pt x="46" y="41"/>
                    <a:pt x="46" y="41"/>
                  </a:cubicBezTo>
                  <a:cubicBezTo>
                    <a:pt x="47" y="41"/>
                    <a:pt x="47" y="39"/>
                    <a:pt x="47" y="40"/>
                  </a:cubicBezTo>
                  <a:cubicBezTo>
                    <a:pt x="48" y="40"/>
                    <a:pt x="48" y="41"/>
                    <a:pt x="49" y="40"/>
                  </a:cubicBezTo>
                  <a:cubicBezTo>
                    <a:pt x="50" y="39"/>
                    <a:pt x="50" y="38"/>
                    <a:pt x="50" y="38"/>
                  </a:cubicBezTo>
                  <a:cubicBezTo>
                    <a:pt x="50" y="38"/>
                    <a:pt x="51" y="38"/>
                    <a:pt x="52" y="37"/>
                  </a:cubicBezTo>
                  <a:cubicBezTo>
                    <a:pt x="52" y="37"/>
                    <a:pt x="51" y="36"/>
                    <a:pt x="50" y="36"/>
                  </a:cubicBezTo>
                  <a:cubicBezTo>
                    <a:pt x="50" y="36"/>
                    <a:pt x="48" y="36"/>
                    <a:pt x="47" y="37"/>
                  </a:cubicBezTo>
                  <a:cubicBezTo>
                    <a:pt x="46" y="37"/>
                    <a:pt x="47" y="37"/>
                    <a:pt x="45" y="37"/>
                  </a:cubicBezTo>
                  <a:cubicBezTo>
                    <a:pt x="44" y="38"/>
                    <a:pt x="44" y="38"/>
                    <a:pt x="42" y="38"/>
                  </a:cubicBezTo>
                  <a:cubicBezTo>
                    <a:pt x="40" y="38"/>
                    <a:pt x="40" y="38"/>
                    <a:pt x="39" y="39"/>
                  </a:cubicBezTo>
                  <a:cubicBezTo>
                    <a:pt x="38" y="40"/>
                    <a:pt x="37" y="40"/>
                    <a:pt x="37" y="40"/>
                  </a:cubicBezTo>
                  <a:cubicBezTo>
                    <a:pt x="36" y="40"/>
                    <a:pt x="36" y="40"/>
                    <a:pt x="36" y="40"/>
                  </a:cubicBezTo>
                  <a:cubicBezTo>
                    <a:pt x="36" y="40"/>
                    <a:pt x="35" y="40"/>
                    <a:pt x="34" y="40"/>
                  </a:cubicBezTo>
                  <a:cubicBezTo>
                    <a:pt x="34" y="40"/>
                    <a:pt x="33" y="39"/>
                    <a:pt x="33" y="39"/>
                  </a:cubicBezTo>
                  <a:cubicBezTo>
                    <a:pt x="33" y="39"/>
                    <a:pt x="33" y="39"/>
                    <a:pt x="32" y="39"/>
                  </a:cubicBezTo>
                  <a:cubicBezTo>
                    <a:pt x="31" y="39"/>
                    <a:pt x="30" y="40"/>
                    <a:pt x="30" y="40"/>
                  </a:cubicBezTo>
                  <a:cubicBezTo>
                    <a:pt x="28" y="40"/>
                    <a:pt x="28" y="40"/>
                    <a:pt x="28" y="40"/>
                  </a:cubicBezTo>
                  <a:cubicBezTo>
                    <a:pt x="28" y="40"/>
                    <a:pt x="27" y="40"/>
                    <a:pt x="26" y="40"/>
                  </a:cubicBezTo>
                  <a:cubicBezTo>
                    <a:pt x="26" y="41"/>
                    <a:pt x="24" y="41"/>
                    <a:pt x="24" y="41"/>
                  </a:cubicBezTo>
                  <a:cubicBezTo>
                    <a:pt x="24" y="41"/>
                    <a:pt x="24" y="41"/>
                    <a:pt x="23" y="41"/>
                  </a:cubicBezTo>
                  <a:cubicBezTo>
                    <a:pt x="23" y="42"/>
                    <a:pt x="24" y="42"/>
                    <a:pt x="23" y="43"/>
                  </a:cubicBezTo>
                  <a:cubicBezTo>
                    <a:pt x="22" y="43"/>
                    <a:pt x="20" y="43"/>
                    <a:pt x="20" y="43"/>
                  </a:cubicBezTo>
                  <a:cubicBezTo>
                    <a:pt x="19" y="44"/>
                    <a:pt x="19" y="44"/>
                    <a:pt x="19" y="44"/>
                  </a:cubicBezTo>
                  <a:cubicBezTo>
                    <a:pt x="18" y="46"/>
                    <a:pt x="18" y="46"/>
                    <a:pt x="18" y="46"/>
                  </a:cubicBezTo>
                  <a:cubicBezTo>
                    <a:pt x="17" y="46"/>
                    <a:pt x="17" y="46"/>
                    <a:pt x="17" y="46"/>
                  </a:cubicBezTo>
                  <a:cubicBezTo>
                    <a:pt x="16" y="49"/>
                    <a:pt x="16" y="49"/>
                    <a:pt x="16" y="49"/>
                  </a:cubicBezTo>
                  <a:cubicBezTo>
                    <a:pt x="16" y="50"/>
                    <a:pt x="16" y="50"/>
                    <a:pt x="16" y="50"/>
                  </a:cubicBezTo>
                  <a:cubicBezTo>
                    <a:pt x="14" y="52"/>
                    <a:pt x="14" y="52"/>
                    <a:pt x="14" y="52"/>
                  </a:cubicBezTo>
                  <a:cubicBezTo>
                    <a:pt x="13" y="53"/>
                    <a:pt x="13" y="53"/>
                    <a:pt x="13" y="53"/>
                  </a:cubicBezTo>
                  <a:cubicBezTo>
                    <a:pt x="13" y="53"/>
                    <a:pt x="13" y="53"/>
                    <a:pt x="14" y="54"/>
                  </a:cubicBezTo>
                  <a:cubicBezTo>
                    <a:pt x="14" y="54"/>
                    <a:pt x="14" y="55"/>
                    <a:pt x="14" y="55"/>
                  </a:cubicBezTo>
                  <a:cubicBezTo>
                    <a:pt x="13" y="56"/>
                    <a:pt x="13" y="56"/>
                    <a:pt x="13" y="56"/>
                  </a:cubicBezTo>
                  <a:cubicBezTo>
                    <a:pt x="14" y="58"/>
                    <a:pt x="14" y="58"/>
                    <a:pt x="14" y="58"/>
                  </a:cubicBezTo>
                  <a:cubicBezTo>
                    <a:pt x="16" y="57"/>
                    <a:pt x="16" y="57"/>
                    <a:pt x="16" y="57"/>
                  </a:cubicBezTo>
                  <a:cubicBezTo>
                    <a:pt x="17" y="59"/>
                    <a:pt x="17" y="59"/>
                    <a:pt x="17" y="59"/>
                  </a:cubicBezTo>
                  <a:cubicBezTo>
                    <a:pt x="16" y="61"/>
                    <a:pt x="16" y="61"/>
                    <a:pt x="16" y="61"/>
                  </a:cubicBezTo>
                  <a:cubicBezTo>
                    <a:pt x="16" y="61"/>
                    <a:pt x="15" y="62"/>
                    <a:pt x="14" y="62"/>
                  </a:cubicBezTo>
                  <a:cubicBezTo>
                    <a:pt x="14" y="62"/>
                    <a:pt x="13" y="61"/>
                    <a:pt x="13" y="61"/>
                  </a:cubicBezTo>
                  <a:cubicBezTo>
                    <a:pt x="12" y="59"/>
                    <a:pt x="12" y="59"/>
                    <a:pt x="12" y="59"/>
                  </a:cubicBezTo>
                  <a:cubicBezTo>
                    <a:pt x="12" y="58"/>
                    <a:pt x="12" y="58"/>
                    <a:pt x="12" y="58"/>
                  </a:cubicBezTo>
                  <a:cubicBezTo>
                    <a:pt x="12" y="57"/>
                    <a:pt x="12" y="57"/>
                    <a:pt x="12" y="57"/>
                  </a:cubicBezTo>
                  <a:cubicBezTo>
                    <a:pt x="9" y="58"/>
                    <a:pt x="9" y="58"/>
                    <a:pt x="9" y="58"/>
                  </a:cubicBezTo>
                  <a:cubicBezTo>
                    <a:pt x="9" y="57"/>
                    <a:pt x="9" y="57"/>
                    <a:pt x="9" y="57"/>
                  </a:cubicBezTo>
                  <a:cubicBezTo>
                    <a:pt x="9" y="57"/>
                    <a:pt x="8" y="56"/>
                    <a:pt x="8" y="56"/>
                  </a:cubicBezTo>
                  <a:cubicBezTo>
                    <a:pt x="8" y="55"/>
                    <a:pt x="7" y="54"/>
                    <a:pt x="7" y="54"/>
                  </a:cubicBezTo>
                  <a:cubicBezTo>
                    <a:pt x="5" y="51"/>
                    <a:pt x="5" y="51"/>
                    <a:pt x="5" y="51"/>
                  </a:cubicBezTo>
                  <a:cubicBezTo>
                    <a:pt x="5" y="51"/>
                    <a:pt x="5" y="51"/>
                    <a:pt x="6" y="51"/>
                  </a:cubicBezTo>
                  <a:cubicBezTo>
                    <a:pt x="6" y="50"/>
                    <a:pt x="6" y="50"/>
                    <a:pt x="7" y="49"/>
                  </a:cubicBezTo>
                  <a:cubicBezTo>
                    <a:pt x="7" y="48"/>
                    <a:pt x="9" y="46"/>
                    <a:pt x="9" y="46"/>
                  </a:cubicBezTo>
                  <a:cubicBezTo>
                    <a:pt x="10" y="43"/>
                    <a:pt x="10" y="43"/>
                    <a:pt x="10" y="43"/>
                  </a:cubicBezTo>
                  <a:cubicBezTo>
                    <a:pt x="12" y="41"/>
                    <a:pt x="12" y="41"/>
                    <a:pt x="12" y="41"/>
                  </a:cubicBezTo>
                  <a:cubicBezTo>
                    <a:pt x="13" y="39"/>
                    <a:pt x="13" y="39"/>
                    <a:pt x="13" y="39"/>
                  </a:cubicBezTo>
                  <a:cubicBezTo>
                    <a:pt x="15" y="36"/>
                    <a:pt x="15" y="36"/>
                    <a:pt x="15" y="36"/>
                  </a:cubicBezTo>
                  <a:cubicBezTo>
                    <a:pt x="17" y="34"/>
                    <a:pt x="17" y="34"/>
                    <a:pt x="17" y="34"/>
                  </a:cubicBezTo>
                  <a:cubicBezTo>
                    <a:pt x="20" y="34"/>
                    <a:pt x="20" y="34"/>
                    <a:pt x="20" y="34"/>
                  </a:cubicBezTo>
                  <a:cubicBezTo>
                    <a:pt x="20" y="34"/>
                    <a:pt x="22" y="35"/>
                    <a:pt x="22" y="35"/>
                  </a:cubicBezTo>
                  <a:cubicBezTo>
                    <a:pt x="23" y="34"/>
                    <a:pt x="24" y="33"/>
                    <a:pt x="24" y="33"/>
                  </a:cubicBezTo>
                  <a:cubicBezTo>
                    <a:pt x="28" y="32"/>
                    <a:pt x="28" y="32"/>
                    <a:pt x="28" y="32"/>
                  </a:cubicBezTo>
                  <a:cubicBezTo>
                    <a:pt x="29" y="32"/>
                    <a:pt x="29" y="32"/>
                    <a:pt x="29" y="32"/>
                  </a:cubicBezTo>
                  <a:cubicBezTo>
                    <a:pt x="32" y="33"/>
                    <a:pt x="32" y="33"/>
                    <a:pt x="32" y="33"/>
                  </a:cubicBezTo>
                  <a:cubicBezTo>
                    <a:pt x="34" y="33"/>
                    <a:pt x="34" y="33"/>
                    <a:pt x="34" y="33"/>
                  </a:cubicBezTo>
                  <a:cubicBezTo>
                    <a:pt x="38" y="33"/>
                    <a:pt x="38" y="33"/>
                    <a:pt x="38" y="33"/>
                  </a:cubicBezTo>
                  <a:close/>
                  <a:moveTo>
                    <a:pt x="16" y="139"/>
                  </a:moveTo>
                  <a:cubicBezTo>
                    <a:pt x="16" y="139"/>
                    <a:pt x="16" y="139"/>
                    <a:pt x="16" y="139"/>
                  </a:cubicBezTo>
                  <a:cubicBezTo>
                    <a:pt x="16" y="139"/>
                    <a:pt x="14" y="138"/>
                    <a:pt x="14" y="138"/>
                  </a:cubicBezTo>
                  <a:cubicBezTo>
                    <a:pt x="14" y="139"/>
                    <a:pt x="13" y="140"/>
                    <a:pt x="13" y="140"/>
                  </a:cubicBezTo>
                  <a:cubicBezTo>
                    <a:pt x="12" y="143"/>
                    <a:pt x="12" y="143"/>
                    <a:pt x="12" y="143"/>
                  </a:cubicBezTo>
                  <a:cubicBezTo>
                    <a:pt x="11" y="144"/>
                    <a:pt x="11" y="144"/>
                    <a:pt x="11" y="144"/>
                  </a:cubicBezTo>
                  <a:cubicBezTo>
                    <a:pt x="11" y="146"/>
                    <a:pt x="11" y="146"/>
                    <a:pt x="11" y="146"/>
                  </a:cubicBezTo>
                  <a:cubicBezTo>
                    <a:pt x="8" y="147"/>
                    <a:pt x="8" y="147"/>
                    <a:pt x="8" y="147"/>
                  </a:cubicBezTo>
                  <a:cubicBezTo>
                    <a:pt x="8" y="147"/>
                    <a:pt x="8" y="148"/>
                    <a:pt x="9" y="148"/>
                  </a:cubicBezTo>
                  <a:cubicBezTo>
                    <a:pt x="10" y="148"/>
                    <a:pt x="11" y="148"/>
                    <a:pt x="11" y="148"/>
                  </a:cubicBezTo>
                  <a:cubicBezTo>
                    <a:pt x="11" y="147"/>
                    <a:pt x="12" y="146"/>
                    <a:pt x="12" y="146"/>
                  </a:cubicBezTo>
                  <a:cubicBezTo>
                    <a:pt x="12" y="146"/>
                    <a:pt x="13" y="145"/>
                    <a:pt x="13" y="145"/>
                  </a:cubicBezTo>
                  <a:cubicBezTo>
                    <a:pt x="14" y="145"/>
                    <a:pt x="16" y="145"/>
                    <a:pt x="16" y="144"/>
                  </a:cubicBezTo>
                  <a:cubicBezTo>
                    <a:pt x="16" y="143"/>
                    <a:pt x="16" y="142"/>
                    <a:pt x="16" y="142"/>
                  </a:cubicBezTo>
                  <a:cubicBezTo>
                    <a:pt x="16" y="141"/>
                    <a:pt x="16" y="141"/>
                    <a:pt x="16" y="141"/>
                  </a:cubicBezTo>
                  <a:cubicBezTo>
                    <a:pt x="16" y="139"/>
                    <a:pt x="16" y="139"/>
                    <a:pt x="16" y="139"/>
                  </a:cubicBezTo>
                  <a:close/>
                  <a:moveTo>
                    <a:pt x="68" y="112"/>
                  </a:moveTo>
                  <a:cubicBezTo>
                    <a:pt x="68" y="112"/>
                    <a:pt x="68" y="112"/>
                    <a:pt x="68" y="112"/>
                  </a:cubicBezTo>
                  <a:cubicBezTo>
                    <a:pt x="68" y="112"/>
                    <a:pt x="68" y="112"/>
                    <a:pt x="68" y="112"/>
                  </a:cubicBezTo>
                  <a:cubicBezTo>
                    <a:pt x="68" y="112"/>
                    <a:pt x="69" y="111"/>
                    <a:pt x="69" y="111"/>
                  </a:cubicBezTo>
                  <a:cubicBezTo>
                    <a:pt x="69" y="110"/>
                    <a:pt x="68" y="109"/>
                    <a:pt x="68" y="109"/>
                  </a:cubicBezTo>
                  <a:cubicBezTo>
                    <a:pt x="68" y="108"/>
                    <a:pt x="69" y="108"/>
                    <a:pt x="69" y="108"/>
                  </a:cubicBezTo>
                  <a:cubicBezTo>
                    <a:pt x="69" y="108"/>
                    <a:pt x="69" y="107"/>
                    <a:pt x="69" y="107"/>
                  </a:cubicBezTo>
                  <a:cubicBezTo>
                    <a:pt x="69" y="107"/>
                    <a:pt x="68" y="107"/>
                    <a:pt x="68" y="107"/>
                  </a:cubicBezTo>
                  <a:cubicBezTo>
                    <a:pt x="67" y="107"/>
                    <a:pt x="67" y="108"/>
                    <a:pt x="67" y="108"/>
                  </a:cubicBezTo>
                  <a:cubicBezTo>
                    <a:pt x="67" y="108"/>
                    <a:pt x="67" y="109"/>
                    <a:pt x="67" y="109"/>
                  </a:cubicBezTo>
                  <a:cubicBezTo>
                    <a:pt x="67" y="109"/>
                    <a:pt x="67" y="110"/>
                    <a:pt x="67" y="110"/>
                  </a:cubicBezTo>
                  <a:cubicBezTo>
                    <a:pt x="67" y="110"/>
                    <a:pt x="68" y="112"/>
                    <a:pt x="68" y="112"/>
                  </a:cubicBezTo>
                  <a:close/>
                  <a:moveTo>
                    <a:pt x="95" y="139"/>
                  </a:moveTo>
                  <a:cubicBezTo>
                    <a:pt x="95" y="139"/>
                    <a:pt x="95" y="139"/>
                    <a:pt x="95" y="139"/>
                  </a:cubicBezTo>
                  <a:cubicBezTo>
                    <a:pt x="96" y="138"/>
                    <a:pt x="96" y="138"/>
                    <a:pt x="96" y="138"/>
                  </a:cubicBezTo>
                  <a:cubicBezTo>
                    <a:pt x="97" y="139"/>
                    <a:pt x="97" y="139"/>
                    <a:pt x="97" y="139"/>
                  </a:cubicBezTo>
                  <a:cubicBezTo>
                    <a:pt x="97" y="139"/>
                    <a:pt x="96" y="140"/>
                    <a:pt x="96" y="140"/>
                  </a:cubicBezTo>
                  <a:cubicBezTo>
                    <a:pt x="96" y="140"/>
                    <a:pt x="95" y="139"/>
                    <a:pt x="95" y="139"/>
                  </a:cubicBezTo>
                  <a:cubicBezTo>
                    <a:pt x="95" y="139"/>
                    <a:pt x="95" y="139"/>
                    <a:pt x="95" y="139"/>
                  </a:cubicBezTo>
                  <a:close/>
                  <a:moveTo>
                    <a:pt x="106" y="152"/>
                  </a:moveTo>
                  <a:cubicBezTo>
                    <a:pt x="106" y="152"/>
                    <a:pt x="106" y="152"/>
                    <a:pt x="106" y="152"/>
                  </a:cubicBezTo>
                  <a:cubicBezTo>
                    <a:pt x="107" y="152"/>
                    <a:pt x="107" y="152"/>
                    <a:pt x="107" y="152"/>
                  </a:cubicBezTo>
                  <a:cubicBezTo>
                    <a:pt x="107" y="153"/>
                    <a:pt x="107" y="153"/>
                    <a:pt x="107" y="153"/>
                  </a:cubicBezTo>
                  <a:cubicBezTo>
                    <a:pt x="106" y="154"/>
                    <a:pt x="106" y="154"/>
                    <a:pt x="106" y="154"/>
                  </a:cubicBezTo>
                  <a:cubicBezTo>
                    <a:pt x="106" y="153"/>
                    <a:pt x="106" y="153"/>
                    <a:pt x="106" y="153"/>
                  </a:cubicBezTo>
                  <a:cubicBezTo>
                    <a:pt x="106" y="152"/>
                    <a:pt x="106" y="152"/>
                    <a:pt x="106" y="152"/>
                  </a:cubicBezTo>
                  <a:close/>
                  <a:moveTo>
                    <a:pt x="103" y="150"/>
                  </a:moveTo>
                  <a:cubicBezTo>
                    <a:pt x="103" y="150"/>
                    <a:pt x="103" y="150"/>
                    <a:pt x="103" y="150"/>
                  </a:cubicBezTo>
                  <a:cubicBezTo>
                    <a:pt x="102" y="149"/>
                    <a:pt x="102" y="149"/>
                    <a:pt x="102" y="149"/>
                  </a:cubicBezTo>
                  <a:cubicBezTo>
                    <a:pt x="104" y="149"/>
                    <a:pt x="104" y="149"/>
                    <a:pt x="104" y="149"/>
                  </a:cubicBezTo>
                  <a:cubicBezTo>
                    <a:pt x="104" y="149"/>
                    <a:pt x="104" y="149"/>
                    <a:pt x="105" y="149"/>
                  </a:cubicBezTo>
                  <a:cubicBezTo>
                    <a:pt x="105" y="149"/>
                    <a:pt x="106" y="150"/>
                    <a:pt x="106" y="150"/>
                  </a:cubicBezTo>
                  <a:cubicBezTo>
                    <a:pt x="106" y="150"/>
                    <a:pt x="106" y="150"/>
                    <a:pt x="106" y="150"/>
                  </a:cubicBezTo>
                  <a:cubicBezTo>
                    <a:pt x="105" y="150"/>
                    <a:pt x="105" y="151"/>
                    <a:pt x="105" y="151"/>
                  </a:cubicBezTo>
                  <a:cubicBezTo>
                    <a:pt x="104" y="151"/>
                    <a:pt x="103" y="150"/>
                    <a:pt x="103" y="150"/>
                  </a:cubicBezTo>
                  <a:close/>
                  <a:moveTo>
                    <a:pt x="108" y="150"/>
                  </a:moveTo>
                  <a:cubicBezTo>
                    <a:pt x="108" y="150"/>
                    <a:pt x="108" y="150"/>
                    <a:pt x="108" y="150"/>
                  </a:cubicBezTo>
                  <a:cubicBezTo>
                    <a:pt x="107" y="148"/>
                    <a:pt x="107" y="148"/>
                    <a:pt x="107" y="148"/>
                  </a:cubicBezTo>
                  <a:cubicBezTo>
                    <a:pt x="108" y="147"/>
                    <a:pt x="108" y="147"/>
                    <a:pt x="108" y="147"/>
                  </a:cubicBezTo>
                  <a:cubicBezTo>
                    <a:pt x="108" y="147"/>
                    <a:pt x="109" y="148"/>
                    <a:pt x="109" y="148"/>
                  </a:cubicBezTo>
                  <a:cubicBezTo>
                    <a:pt x="109" y="148"/>
                    <a:pt x="108" y="149"/>
                    <a:pt x="108" y="149"/>
                  </a:cubicBezTo>
                  <a:cubicBezTo>
                    <a:pt x="108" y="150"/>
                    <a:pt x="108" y="150"/>
                    <a:pt x="108" y="150"/>
                  </a:cubicBezTo>
                  <a:close/>
                  <a:moveTo>
                    <a:pt x="129" y="144"/>
                  </a:moveTo>
                  <a:cubicBezTo>
                    <a:pt x="129" y="144"/>
                    <a:pt x="129" y="144"/>
                    <a:pt x="129" y="144"/>
                  </a:cubicBezTo>
                  <a:cubicBezTo>
                    <a:pt x="128" y="143"/>
                    <a:pt x="128" y="143"/>
                    <a:pt x="128" y="143"/>
                  </a:cubicBezTo>
                  <a:cubicBezTo>
                    <a:pt x="128" y="143"/>
                    <a:pt x="129" y="142"/>
                    <a:pt x="129" y="142"/>
                  </a:cubicBezTo>
                  <a:cubicBezTo>
                    <a:pt x="130" y="142"/>
                    <a:pt x="131" y="142"/>
                    <a:pt x="131" y="142"/>
                  </a:cubicBezTo>
                  <a:cubicBezTo>
                    <a:pt x="129" y="144"/>
                    <a:pt x="129" y="144"/>
                    <a:pt x="129" y="144"/>
                  </a:cubicBezTo>
                  <a:close/>
                  <a:moveTo>
                    <a:pt x="127" y="145"/>
                  </a:moveTo>
                  <a:cubicBezTo>
                    <a:pt x="127" y="145"/>
                    <a:pt x="127" y="145"/>
                    <a:pt x="127" y="145"/>
                  </a:cubicBezTo>
                  <a:cubicBezTo>
                    <a:pt x="127" y="142"/>
                    <a:pt x="127" y="142"/>
                    <a:pt x="127" y="142"/>
                  </a:cubicBezTo>
                  <a:cubicBezTo>
                    <a:pt x="128" y="141"/>
                    <a:pt x="128" y="141"/>
                    <a:pt x="128" y="141"/>
                  </a:cubicBezTo>
                  <a:cubicBezTo>
                    <a:pt x="127" y="140"/>
                    <a:pt x="127" y="140"/>
                    <a:pt x="127" y="140"/>
                  </a:cubicBezTo>
                  <a:cubicBezTo>
                    <a:pt x="126" y="140"/>
                    <a:pt x="126" y="140"/>
                    <a:pt x="126" y="140"/>
                  </a:cubicBezTo>
                  <a:cubicBezTo>
                    <a:pt x="126" y="140"/>
                    <a:pt x="125" y="138"/>
                    <a:pt x="125" y="138"/>
                  </a:cubicBezTo>
                  <a:cubicBezTo>
                    <a:pt x="125" y="138"/>
                    <a:pt x="124" y="138"/>
                    <a:pt x="124" y="138"/>
                  </a:cubicBezTo>
                  <a:cubicBezTo>
                    <a:pt x="124" y="138"/>
                    <a:pt x="123" y="138"/>
                    <a:pt x="123" y="138"/>
                  </a:cubicBezTo>
                  <a:cubicBezTo>
                    <a:pt x="123" y="138"/>
                    <a:pt x="124" y="137"/>
                    <a:pt x="124" y="137"/>
                  </a:cubicBezTo>
                  <a:cubicBezTo>
                    <a:pt x="124" y="137"/>
                    <a:pt x="124" y="137"/>
                    <a:pt x="125" y="137"/>
                  </a:cubicBezTo>
                  <a:cubicBezTo>
                    <a:pt x="126" y="136"/>
                    <a:pt x="126" y="136"/>
                    <a:pt x="126" y="136"/>
                  </a:cubicBezTo>
                  <a:cubicBezTo>
                    <a:pt x="126" y="136"/>
                    <a:pt x="128" y="133"/>
                    <a:pt x="130" y="133"/>
                  </a:cubicBezTo>
                  <a:cubicBezTo>
                    <a:pt x="131" y="133"/>
                    <a:pt x="133" y="133"/>
                    <a:pt x="133" y="133"/>
                  </a:cubicBezTo>
                  <a:cubicBezTo>
                    <a:pt x="135" y="131"/>
                    <a:pt x="135" y="131"/>
                    <a:pt x="135" y="131"/>
                  </a:cubicBezTo>
                  <a:cubicBezTo>
                    <a:pt x="135" y="131"/>
                    <a:pt x="135" y="130"/>
                    <a:pt x="135" y="130"/>
                  </a:cubicBezTo>
                  <a:cubicBezTo>
                    <a:pt x="136" y="130"/>
                    <a:pt x="135" y="128"/>
                    <a:pt x="135" y="128"/>
                  </a:cubicBezTo>
                  <a:cubicBezTo>
                    <a:pt x="135" y="126"/>
                    <a:pt x="135" y="126"/>
                    <a:pt x="135" y="126"/>
                  </a:cubicBezTo>
                  <a:cubicBezTo>
                    <a:pt x="135" y="126"/>
                    <a:pt x="132" y="124"/>
                    <a:pt x="132" y="124"/>
                  </a:cubicBezTo>
                  <a:cubicBezTo>
                    <a:pt x="132" y="124"/>
                    <a:pt x="128" y="122"/>
                    <a:pt x="128" y="122"/>
                  </a:cubicBezTo>
                  <a:cubicBezTo>
                    <a:pt x="128" y="122"/>
                    <a:pt x="128" y="120"/>
                    <a:pt x="127" y="120"/>
                  </a:cubicBezTo>
                  <a:cubicBezTo>
                    <a:pt x="127" y="120"/>
                    <a:pt x="128" y="118"/>
                    <a:pt x="128" y="118"/>
                  </a:cubicBezTo>
                  <a:cubicBezTo>
                    <a:pt x="128" y="118"/>
                    <a:pt x="130" y="115"/>
                    <a:pt x="132" y="114"/>
                  </a:cubicBezTo>
                  <a:cubicBezTo>
                    <a:pt x="133" y="113"/>
                    <a:pt x="134" y="113"/>
                    <a:pt x="134" y="113"/>
                  </a:cubicBezTo>
                  <a:cubicBezTo>
                    <a:pt x="135" y="113"/>
                    <a:pt x="136" y="114"/>
                    <a:pt x="137" y="115"/>
                  </a:cubicBezTo>
                  <a:cubicBezTo>
                    <a:pt x="137" y="115"/>
                    <a:pt x="138" y="115"/>
                    <a:pt x="139" y="115"/>
                  </a:cubicBezTo>
                  <a:cubicBezTo>
                    <a:pt x="140" y="115"/>
                    <a:pt x="141" y="115"/>
                    <a:pt x="141" y="115"/>
                  </a:cubicBezTo>
                  <a:cubicBezTo>
                    <a:pt x="141" y="115"/>
                    <a:pt x="141" y="113"/>
                    <a:pt x="141" y="112"/>
                  </a:cubicBezTo>
                  <a:cubicBezTo>
                    <a:pt x="141" y="111"/>
                    <a:pt x="141" y="112"/>
                    <a:pt x="140" y="111"/>
                  </a:cubicBezTo>
                  <a:cubicBezTo>
                    <a:pt x="140" y="111"/>
                    <a:pt x="139" y="110"/>
                    <a:pt x="139" y="110"/>
                  </a:cubicBezTo>
                  <a:cubicBezTo>
                    <a:pt x="139" y="110"/>
                    <a:pt x="139" y="109"/>
                    <a:pt x="139" y="109"/>
                  </a:cubicBezTo>
                  <a:cubicBezTo>
                    <a:pt x="139" y="109"/>
                    <a:pt x="139" y="108"/>
                    <a:pt x="139" y="107"/>
                  </a:cubicBezTo>
                  <a:cubicBezTo>
                    <a:pt x="139" y="107"/>
                    <a:pt x="139" y="104"/>
                    <a:pt x="139" y="104"/>
                  </a:cubicBezTo>
                  <a:cubicBezTo>
                    <a:pt x="139" y="103"/>
                    <a:pt x="138" y="101"/>
                    <a:pt x="138" y="101"/>
                  </a:cubicBezTo>
                  <a:cubicBezTo>
                    <a:pt x="138" y="100"/>
                    <a:pt x="137" y="99"/>
                    <a:pt x="137" y="99"/>
                  </a:cubicBezTo>
                  <a:cubicBezTo>
                    <a:pt x="136" y="97"/>
                    <a:pt x="136" y="97"/>
                    <a:pt x="136" y="97"/>
                  </a:cubicBezTo>
                  <a:cubicBezTo>
                    <a:pt x="136" y="97"/>
                    <a:pt x="136" y="97"/>
                    <a:pt x="136" y="96"/>
                  </a:cubicBezTo>
                  <a:cubicBezTo>
                    <a:pt x="136" y="94"/>
                    <a:pt x="137" y="92"/>
                    <a:pt x="137" y="92"/>
                  </a:cubicBezTo>
                  <a:cubicBezTo>
                    <a:pt x="138" y="91"/>
                    <a:pt x="138" y="89"/>
                    <a:pt x="138" y="89"/>
                  </a:cubicBezTo>
                  <a:cubicBezTo>
                    <a:pt x="137" y="88"/>
                    <a:pt x="137" y="88"/>
                    <a:pt x="137" y="88"/>
                  </a:cubicBezTo>
                  <a:cubicBezTo>
                    <a:pt x="137" y="88"/>
                    <a:pt x="133" y="87"/>
                    <a:pt x="133" y="87"/>
                  </a:cubicBezTo>
                  <a:cubicBezTo>
                    <a:pt x="133" y="87"/>
                    <a:pt x="132" y="86"/>
                    <a:pt x="132" y="86"/>
                  </a:cubicBezTo>
                  <a:cubicBezTo>
                    <a:pt x="132" y="85"/>
                    <a:pt x="131" y="85"/>
                    <a:pt x="131" y="85"/>
                  </a:cubicBezTo>
                  <a:cubicBezTo>
                    <a:pt x="131" y="85"/>
                    <a:pt x="127" y="86"/>
                    <a:pt x="127" y="86"/>
                  </a:cubicBezTo>
                  <a:cubicBezTo>
                    <a:pt x="127" y="86"/>
                    <a:pt x="125" y="87"/>
                    <a:pt x="124" y="88"/>
                  </a:cubicBezTo>
                  <a:cubicBezTo>
                    <a:pt x="122" y="88"/>
                    <a:pt x="122" y="88"/>
                    <a:pt x="121" y="89"/>
                  </a:cubicBezTo>
                  <a:cubicBezTo>
                    <a:pt x="119" y="90"/>
                    <a:pt x="119" y="91"/>
                    <a:pt x="118" y="92"/>
                  </a:cubicBezTo>
                  <a:cubicBezTo>
                    <a:pt x="117" y="92"/>
                    <a:pt x="116" y="94"/>
                    <a:pt x="116" y="94"/>
                  </a:cubicBezTo>
                  <a:cubicBezTo>
                    <a:pt x="115" y="95"/>
                    <a:pt x="115" y="95"/>
                    <a:pt x="116" y="96"/>
                  </a:cubicBezTo>
                  <a:cubicBezTo>
                    <a:pt x="116" y="97"/>
                    <a:pt x="117" y="96"/>
                    <a:pt x="117" y="96"/>
                  </a:cubicBezTo>
                  <a:cubicBezTo>
                    <a:pt x="117" y="96"/>
                    <a:pt x="118" y="96"/>
                    <a:pt x="119" y="96"/>
                  </a:cubicBezTo>
                  <a:cubicBezTo>
                    <a:pt x="120" y="96"/>
                    <a:pt x="120" y="97"/>
                    <a:pt x="119" y="97"/>
                  </a:cubicBezTo>
                  <a:cubicBezTo>
                    <a:pt x="119" y="97"/>
                    <a:pt x="119" y="98"/>
                    <a:pt x="119" y="98"/>
                  </a:cubicBezTo>
                  <a:cubicBezTo>
                    <a:pt x="119" y="98"/>
                    <a:pt x="119" y="98"/>
                    <a:pt x="118" y="99"/>
                  </a:cubicBezTo>
                  <a:cubicBezTo>
                    <a:pt x="118" y="99"/>
                    <a:pt x="118" y="100"/>
                    <a:pt x="118" y="101"/>
                  </a:cubicBezTo>
                  <a:cubicBezTo>
                    <a:pt x="118" y="102"/>
                    <a:pt x="117" y="102"/>
                    <a:pt x="117" y="102"/>
                  </a:cubicBezTo>
                  <a:cubicBezTo>
                    <a:pt x="116" y="103"/>
                    <a:pt x="116" y="103"/>
                    <a:pt x="115" y="104"/>
                  </a:cubicBezTo>
                  <a:cubicBezTo>
                    <a:pt x="114" y="104"/>
                    <a:pt x="114" y="105"/>
                    <a:pt x="114" y="105"/>
                  </a:cubicBezTo>
                  <a:cubicBezTo>
                    <a:pt x="114" y="106"/>
                    <a:pt x="114" y="106"/>
                    <a:pt x="115" y="107"/>
                  </a:cubicBezTo>
                  <a:cubicBezTo>
                    <a:pt x="115" y="108"/>
                    <a:pt x="115" y="108"/>
                    <a:pt x="115" y="108"/>
                  </a:cubicBezTo>
                  <a:cubicBezTo>
                    <a:pt x="115" y="109"/>
                    <a:pt x="114" y="110"/>
                    <a:pt x="114" y="109"/>
                  </a:cubicBezTo>
                  <a:cubicBezTo>
                    <a:pt x="114" y="109"/>
                    <a:pt x="114" y="108"/>
                    <a:pt x="114" y="108"/>
                  </a:cubicBezTo>
                  <a:cubicBezTo>
                    <a:pt x="111" y="108"/>
                    <a:pt x="111" y="108"/>
                    <a:pt x="111" y="108"/>
                  </a:cubicBezTo>
                  <a:cubicBezTo>
                    <a:pt x="111" y="108"/>
                    <a:pt x="111" y="108"/>
                    <a:pt x="110" y="108"/>
                  </a:cubicBezTo>
                  <a:cubicBezTo>
                    <a:pt x="110" y="108"/>
                    <a:pt x="112" y="106"/>
                    <a:pt x="112" y="106"/>
                  </a:cubicBezTo>
                  <a:cubicBezTo>
                    <a:pt x="113" y="105"/>
                    <a:pt x="113" y="105"/>
                    <a:pt x="113" y="105"/>
                  </a:cubicBezTo>
                  <a:cubicBezTo>
                    <a:pt x="113" y="104"/>
                    <a:pt x="113" y="104"/>
                    <a:pt x="113" y="104"/>
                  </a:cubicBezTo>
                  <a:cubicBezTo>
                    <a:pt x="110" y="104"/>
                    <a:pt x="110" y="104"/>
                    <a:pt x="110" y="104"/>
                  </a:cubicBezTo>
                  <a:cubicBezTo>
                    <a:pt x="109" y="104"/>
                    <a:pt x="109" y="104"/>
                    <a:pt x="109" y="104"/>
                  </a:cubicBezTo>
                  <a:cubicBezTo>
                    <a:pt x="110" y="103"/>
                    <a:pt x="110" y="103"/>
                    <a:pt x="110" y="103"/>
                  </a:cubicBezTo>
                  <a:cubicBezTo>
                    <a:pt x="110" y="101"/>
                    <a:pt x="110" y="101"/>
                    <a:pt x="110" y="101"/>
                  </a:cubicBezTo>
                  <a:cubicBezTo>
                    <a:pt x="111" y="99"/>
                    <a:pt x="111" y="99"/>
                    <a:pt x="111" y="99"/>
                  </a:cubicBezTo>
                  <a:cubicBezTo>
                    <a:pt x="111" y="99"/>
                    <a:pt x="111" y="97"/>
                    <a:pt x="112" y="97"/>
                  </a:cubicBezTo>
                  <a:cubicBezTo>
                    <a:pt x="112" y="97"/>
                    <a:pt x="113" y="96"/>
                    <a:pt x="113" y="95"/>
                  </a:cubicBezTo>
                  <a:cubicBezTo>
                    <a:pt x="114" y="95"/>
                    <a:pt x="113" y="94"/>
                    <a:pt x="113" y="94"/>
                  </a:cubicBezTo>
                  <a:cubicBezTo>
                    <a:pt x="111" y="94"/>
                    <a:pt x="111" y="94"/>
                    <a:pt x="111" y="94"/>
                  </a:cubicBezTo>
                  <a:cubicBezTo>
                    <a:pt x="109" y="95"/>
                    <a:pt x="109" y="95"/>
                    <a:pt x="109" y="95"/>
                  </a:cubicBezTo>
                  <a:cubicBezTo>
                    <a:pt x="109" y="95"/>
                    <a:pt x="106" y="96"/>
                    <a:pt x="105" y="96"/>
                  </a:cubicBezTo>
                  <a:cubicBezTo>
                    <a:pt x="104" y="96"/>
                    <a:pt x="105" y="96"/>
                    <a:pt x="104" y="96"/>
                  </a:cubicBezTo>
                  <a:cubicBezTo>
                    <a:pt x="104" y="95"/>
                    <a:pt x="103" y="95"/>
                    <a:pt x="103" y="95"/>
                  </a:cubicBezTo>
                  <a:cubicBezTo>
                    <a:pt x="103" y="95"/>
                    <a:pt x="101" y="95"/>
                    <a:pt x="101" y="95"/>
                  </a:cubicBezTo>
                  <a:cubicBezTo>
                    <a:pt x="100" y="95"/>
                    <a:pt x="100" y="96"/>
                    <a:pt x="100" y="96"/>
                  </a:cubicBezTo>
                  <a:cubicBezTo>
                    <a:pt x="100" y="96"/>
                    <a:pt x="103" y="97"/>
                    <a:pt x="104" y="98"/>
                  </a:cubicBezTo>
                  <a:cubicBezTo>
                    <a:pt x="104" y="98"/>
                    <a:pt x="105" y="98"/>
                    <a:pt x="105" y="98"/>
                  </a:cubicBezTo>
                  <a:cubicBezTo>
                    <a:pt x="105" y="99"/>
                    <a:pt x="105" y="99"/>
                    <a:pt x="105" y="99"/>
                  </a:cubicBezTo>
                  <a:cubicBezTo>
                    <a:pt x="105" y="99"/>
                    <a:pt x="104" y="101"/>
                    <a:pt x="103" y="101"/>
                  </a:cubicBezTo>
                  <a:cubicBezTo>
                    <a:pt x="103" y="102"/>
                    <a:pt x="102" y="102"/>
                    <a:pt x="102" y="102"/>
                  </a:cubicBezTo>
                  <a:cubicBezTo>
                    <a:pt x="100" y="103"/>
                    <a:pt x="100" y="103"/>
                    <a:pt x="100" y="103"/>
                  </a:cubicBezTo>
                  <a:cubicBezTo>
                    <a:pt x="100" y="103"/>
                    <a:pt x="101" y="105"/>
                    <a:pt x="101" y="105"/>
                  </a:cubicBezTo>
                  <a:cubicBezTo>
                    <a:pt x="101" y="105"/>
                    <a:pt x="101" y="107"/>
                    <a:pt x="101" y="107"/>
                  </a:cubicBezTo>
                  <a:cubicBezTo>
                    <a:pt x="99" y="106"/>
                    <a:pt x="99" y="106"/>
                    <a:pt x="99" y="106"/>
                  </a:cubicBezTo>
                  <a:cubicBezTo>
                    <a:pt x="96" y="108"/>
                    <a:pt x="96" y="108"/>
                    <a:pt x="96" y="108"/>
                  </a:cubicBezTo>
                  <a:cubicBezTo>
                    <a:pt x="96" y="108"/>
                    <a:pt x="95" y="108"/>
                    <a:pt x="95" y="108"/>
                  </a:cubicBezTo>
                  <a:cubicBezTo>
                    <a:pt x="94" y="108"/>
                    <a:pt x="94" y="107"/>
                    <a:pt x="94" y="107"/>
                  </a:cubicBezTo>
                  <a:cubicBezTo>
                    <a:pt x="93" y="109"/>
                    <a:pt x="93" y="109"/>
                    <a:pt x="93" y="109"/>
                  </a:cubicBezTo>
                  <a:cubicBezTo>
                    <a:pt x="93" y="109"/>
                    <a:pt x="89" y="108"/>
                    <a:pt x="88" y="108"/>
                  </a:cubicBezTo>
                  <a:cubicBezTo>
                    <a:pt x="88" y="108"/>
                    <a:pt x="88" y="110"/>
                    <a:pt x="88" y="110"/>
                  </a:cubicBezTo>
                  <a:cubicBezTo>
                    <a:pt x="90" y="111"/>
                    <a:pt x="90" y="111"/>
                    <a:pt x="90" y="111"/>
                  </a:cubicBezTo>
                  <a:cubicBezTo>
                    <a:pt x="88" y="112"/>
                    <a:pt x="88" y="112"/>
                    <a:pt x="88" y="112"/>
                  </a:cubicBezTo>
                  <a:cubicBezTo>
                    <a:pt x="92" y="114"/>
                    <a:pt x="92" y="114"/>
                    <a:pt x="92" y="114"/>
                  </a:cubicBezTo>
                  <a:cubicBezTo>
                    <a:pt x="93" y="115"/>
                    <a:pt x="93" y="115"/>
                    <a:pt x="93" y="115"/>
                  </a:cubicBezTo>
                  <a:cubicBezTo>
                    <a:pt x="94" y="118"/>
                    <a:pt x="94" y="118"/>
                    <a:pt x="94" y="118"/>
                  </a:cubicBezTo>
                  <a:cubicBezTo>
                    <a:pt x="93" y="119"/>
                    <a:pt x="93" y="119"/>
                    <a:pt x="93" y="119"/>
                  </a:cubicBezTo>
                  <a:cubicBezTo>
                    <a:pt x="95" y="121"/>
                    <a:pt x="95" y="121"/>
                    <a:pt x="95" y="121"/>
                  </a:cubicBezTo>
                  <a:cubicBezTo>
                    <a:pt x="95" y="121"/>
                    <a:pt x="95" y="122"/>
                    <a:pt x="96" y="123"/>
                  </a:cubicBezTo>
                  <a:cubicBezTo>
                    <a:pt x="96" y="123"/>
                    <a:pt x="96" y="125"/>
                    <a:pt x="96" y="125"/>
                  </a:cubicBezTo>
                  <a:cubicBezTo>
                    <a:pt x="96" y="127"/>
                    <a:pt x="96" y="127"/>
                    <a:pt x="96" y="127"/>
                  </a:cubicBezTo>
                  <a:cubicBezTo>
                    <a:pt x="96" y="128"/>
                    <a:pt x="96" y="128"/>
                    <a:pt x="96" y="128"/>
                  </a:cubicBezTo>
                  <a:cubicBezTo>
                    <a:pt x="96" y="128"/>
                    <a:pt x="94" y="129"/>
                    <a:pt x="94" y="130"/>
                  </a:cubicBezTo>
                  <a:cubicBezTo>
                    <a:pt x="94" y="130"/>
                    <a:pt x="95" y="130"/>
                    <a:pt x="95" y="130"/>
                  </a:cubicBezTo>
                  <a:cubicBezTo>
                    <a:pt x="97" y="132"/>
                    <a:pt x="97" y="132"/>
                    <a:pt x="97" y="132"/>
                  </a:cubicBezTo>
                  <a:cubicBezTo>
                    <a:pt x="98" y="134"/>
                    <a:pt x="98" y="134"/>
                    <a:pt x="98" y="134"/>
                  </a:cubicBezTo>
                  <a:cubicBezTo>
                    <a:pt x="98" y="134"/>
                    <a:pt x="97" y="135"/>
                    <a:pt x="97" y="136"/>
                  </a:cubicBezTo>
                  <a:cubicBezTo>
                    <a:pt x="97" y="136"/>
                    <a:pt x="99" y="137"/>
                    <a:pt x="99" y="137"/>
                  </a:cubicBezTo>
                  <a:cubicBezTo>
                    <a:pt x="103" y="137"/>
                    <a:pt x="103" y="137"/>
                    <a:pt x="103" y="137"/>
                  </a:cubicBezTo>
                  <a:cubicBezTo>
                    <a:pt x="105" y="137"/>
                    <a:pt x="105" y="137"/>
                    <a:pt x="105" y="137"/>
                  </a:cubicBezTo>
                  <a:cubicBezTo>
                    <a:pt x="105" y="137"/>
                    <a:pt x="108" y="137"/>
                    <a:pt x="109" y="137"/>
                  </a:cubicBezTo>
                  <a:cubicBezTo>
                    <a:pt x="109" y="137"/>
                    <a:pt x="112" y="136"/>
                    <a:pt x="112" y="136"/>
                  </a:cubicBezTo>
                  <a:cubicBezTo>
                    <a:pt x="112" y="136"/>
                    <a:pt x="114" y="138"/>
                    <a:pt x="115" y="138"/>
                  </a:cubicBezTo>
                  <a:cubicBezTo>
                    <a:pt x="116" y="139"/>
                    <a:pt x="115" y="140"/>
                    <a:pt x="115" y="140"/>
                  </a:cubicBezTo>
                  <a:cubicBezTo>
                    <a:pt x="115" y="141"/>
                    <a:pt x="114" y="141"/>
                    <a:pt x="114" y="141"/>
                  </a:cubicBezTo>
                  <a:cubicBezTo>
                    <a:pt x="114" y="141"/>
                    <a:pt x="115" y="144"/>
                    <a:pt x="115" y="144"/>
                  </a:cubicBezTo>
                  <a:cubicBezTo>
                    <a:pt x="116" y="145"/>
                    <a:pt x="116" y="144"/>
                    <a:pt x="116" y="144"/>
                  </a:cubicBezTo>
                  <a:cubicBezTo>
                    <a:pt x="116" y="144"/>
                    <a:pt x="117" y="145"/>
                    <a:pt x="118" y="146"/>
                  </a:cubicBezTo>
                  <a:cubicBezTo>
                    <a:pt x="118" y="147"/>
                    <a:pt x="119" y="147"/>
                    <a:pt x="119" y="147"/>
                  </a:cubicBezTo>
                  <a:cubicBezTo>
                    <a:pt x="120" y="147"/>
                    <a:pt x="120" y="147"/>
                    <a:pt x="120" y="147"/>
                  </a:cubicBezTo>
                  <a:cubicBezTo>
                    <a:pt x="120" y="147"/>
                    <a:pt x="121" y="147"/>
                    <a:pt x="121" y="148"/>
                  </a:cubicBezTo>
                  <a:cubicBezTo>
                    <a:pt x="122" y="148"/>
                    <a:pt x="123" y="148"/>
                    <a:pt x="124" y="148"/>
                  </a:cubicBezTo>
                  <a:cubicBezTo>
                    <a:pt x="124" y="148"/>
                    <a:pt x="125" y="148"/>
                    <a:pt x="125" y="147"/>
                  </a:cubicBezTo>
                  <a:cubicBezTo>
                    <a:pt x="125" y="147"/>
                    <a:pt x="126" y="147"/>
                    <a:pt x="127" y="147"/>
                  </a:cubicBezTo>
                  <a:cubicBezTo>
                    <a:pt x="127" y="146"/>
                    <a:pt x="127" y="145"/>
                    <a:pt x="127" y="145"/>
                  </a:cubicBezTo>
                  <a:cubicBezTo>
                    <a:pt x="127" y="145"/>
                    <a:pt x="127" y="145"/>
                    <a:pt x="127" y="145"/>
                  </a:cubicBezTo>
                  <a:close/>
                  <a:moveTo>
                    <a:pt x="127" y="150"/>
                  </a:moveTo>
                  <a:cubicBezTo>
                    <a:pt x="127" y="150"/>
                    <a:pt x="127" y="150"/>
                    <a:pt x="127" y="150"/>
                  </a:cubicBezTo>
                  <a:cubicBezTo>
                    <a:pt x="126" y="151"/>
                    <a:pt x="126" y="151"/>
                    <a:pt x="126" y="151"/>
                  </a:cubicBezTo>
                  <a:cubicBezTo>
                    <a:pt x="127" y="151"/>
                    <a:pt x="127" y="151"/>
                    <a:pt x="127" y="151"/>
                  </a:cubicBezTo>
                  <a:cubicBezTo>
                    <a:pt x="127" y="151"/>
                    <a:pt x="129" y="152"/>
                    <a:pt x="129" y="152"/>
                  </a:cubicBezTo>
                  <a:cubicBezTo>
                    <a:pt x="130" y="152"/>
                    <a:pt x="130" y="152"/>
                    <a:pt x="130" y="152"/>
                  </a:cubicBezTo>
                  <a:cubicBezTo>
                    <a:pt x="131" y="151"/>
                    <a:pt x="131" y="151"/>
                    <a:pt x="131" y="151"/>
                  </a:cubicBezTo>
                  <a:cubicBezTo>
                    <a:pt x="132" y="149"/>
                    <a:pt x="132" y="149"/>
                    <a:pt x="132" y="149"/>
                  </a:cubicBezTo>
                  <a:cubicBezTo>
                    <a:pt x="135" y="148"/>
                    <a:pt x="135" y="148"/>
                    <a:pt x="135" y="148"/>
                  </a:cubicBezTo>
                  <a:cubicBezTo>
                    <a:pt x="135" y="148"/>
                    <a:pt x="138" y="148"/>
                    <a:pt x="138" y="148"/>
                  </a:cubicBezTo>
                  <a:cubicBezTo>
                    <a:pt x="138" y="148"/>
                    <a:pt x="139" y="147"/>
                    <a:pt x="139" y="147"/>
                  </a:cubicBezTo>
                  <a:cubicBezTo>
                    <a:pt x="139" y="146"/>
                    <a:pt x="139" y="146"/>
                    <a:pt x="139" y="146"/>
                  </a:cubicBezTo>
                  <a:cubicBezTo>
                    <a:pt x="137" y="144"/>
                    <a:pt x="137" y="144"/>
                    <a:pt x="137" y="144"/>
                  </a:cubicBezTo>
                  <a:cubicBezTo>
                    <a:pt x="135" y="144"/>
                    <a:pt x="135" y="144"/>
                    <a:pt x="135" y="144"/>
                  </a:cubicBezTo>
                  <a:cubicBezTo>
                    <a:pt x="135" y="144"/>
                    <a:pt x="133" y="144"/>
                    <a:pt x="132" y="144"/>
                  </a:cubicBezTo>
                  <a:cubicBezTo>
                    <a:pt x="132" y="144"/>
                    <a:pt x="131" y="144"/>
                    <a:pt x="131" y="144"/>
                  </a:cubicBezTo>
                  <a:cubicBezTo>
                    <a:pt x="131" y="144"/>
                    <a:pt x="131" y="145"/>
                    <a:pt x="131" y="146"/>
                  </a:cubicBezTo>
                  <a:cubicBezTo>
                    <a:pt x="130" y="147"/>
                    <a:pt x="130" y="147"/>
                    <a:pt x="129" y="147"/>
                  </a:cubicBezTo>
                  <a:cubicBezTo>
                    <a:pt x="129" y="147"/>
                    <a:pt x="128" y="147"/>
                    <a:pt x="128" y="147"/>
                  </a:cubicBezTo>
                  <a:cubicBezTo>
                    <a:pt x="127" y="150"/>
                    <a:pt x="127" y="150"/>
                    <a:pt x="127" y="150"/>
                  </a:cubicBezTo>
                  <a:close/>
                  <a:moveTo>
                    <a:pt x="116" y="162"/>
                  </a:moveTo>
                  <a:cubicBezTo>
                    <a:pt x="116" y="162"/>
                    <a:pt x="116" y="162"/>
                    <a:pt x="116" y="162"/>
                  </a:cubicBezTo>
                  <a:cubicBezTo>
                    <a:pt x="117" y="162"/>
                    <a:pt x="117" y="162"/>
                    <a:pt x="117" y="162"/>
                  </a:cubicBezTo>
                  <a:cubicBezTo>
                    <a:pt x="118" y="161"/>
                    <a:pt x="118" y="161"/>
                    <a:pt x="118" y="161"/>
                  </a:cubicBezTo>
                  <a:cubicBezTo>
                    <a:pt x="117" y="159"/>
                    <a:pt x="117" y="159"/>
                    <a:pt x="117" y="159"/>
                  </a:cubicBezTo>
                  <a:cubicBezTo>
                    <a:pt x="116" y="158"/>
                    <a:pt x="116" y="158"/>
                    <a:pt x="116" y="158"/>
                  </a:cubicBezTo>
                  <a:cubicBezTo>
                    <a:pt x="115" y="155"/>
                    <a:pt x="115" y="155"/>
                    <a:pt x="115" y="155"/>
                  </a:cubicBezTo>
                  <a:cubicBezTo>
                    <a:pt x="113" y="153"/>
                    <a:pt x="113" y="153"/>
                    <a:pt x="113" y="153"/>
                  </a:cubicBezTo>
                  <a:cubicBezTo>
                    <a:pt x="112" y="152"/>
                    <a:pt x="112" y="152"/>
                    <a:pt x="112" y="152"/>
                  </a:cubicBezTo>
                  <a:cubicBezTo>
                    <a:pt x="111" y="154"/>
                    <a:pt x="111" y="154"/>
                    <a:pt x="111" y="154"/>
                  </a:cubicBezTo>
                  <a:cubicBezTo>
                    <a:pt x="110" y="155"/>
                    <a:pt x="110" y="155"/>
                    <a:pt x="110" y="155"/>
                  </a:cubicBezTo>
                  <a:cubicBezTo>
                    <a:pt x="109" y="156"/>
                    <a:pt x="109" y="156"/>
                    <a:pt x="109" y="156"/>
                  </a:cubicBezTo>
                  <a:cubicBezTo>
                    <a:pt x="109" y="156"/>
                    <a:pt x="106" y="155"/>
                    <a:pt x="105" y="154"/>
                  </a:cubicBezTo>
                  <a:cubicBezTo>
                    <a:pt x="103" y="153"/>
                    <a:pt x="103" y="153"/>
                    <a:pt x="103" y="153"/>
                  </a:cubicBezTo>
                  <a:cubicBezTo>
                    <a:pt x="103" y="153"/>
                    <a:pt x="102" y="153"/>
                    <a:pt x="101" y="152"/>
                  </a:cubicBezTo>
                  <a:cubicBezTo>
                    <a:pt x="101" y="152"/>
                    <a:pt x="100" y="151"/>
                    <a:pt x="100" y="151"/>
                  </a:cubicBezTo>
                  <a:cubicBezTo>
                    <a:pt x="100" y="151"/>
                    <a:pt x="100" y="150"/>
                    <a:pt x="99" y="150"/>
                  </a:cubicBezTo>
                  <a:cubicBezTo>
                    <a:pt x="99" y="149"/>
                    <a:pt x="98" y="150"/>
                    <a:pt x="97" y="150"/>
                  </a:cubicBezTo>
                  <a:cubicBezTo>
                    <a:pt x="95" y="150"/>
                    <a:pt x="95" y="150"/>
                    <a:pt x="94" y="150"/>
                  </a:cubicBezTo>
                  <a:cubicBezTo>
                    <a:pt x="94" y="151"/>
                    <a:pt x="93" y="151"/>
                    <a:pt x="93" y="151"/>
                  </a:cubicBezTo>
                  <a:cubicBezTo>
                    <a:pt x="92" y="152"/>
                    <a:pt x="93" y="154"/>
                    <a:pt x="93" y="154"/>
                  </a:cubicBezTo>
                  <a:cubicBezTo>
                    <a:pt x="93" y="155"/>
                    <a:pt x="93" y="155"/>
                    <a:pt x="93" y="155"/>
                  </a:cubicBezTo>
                  <a:cubicBezTo>
                    <a:pt x="94" y="157"/>
                    <a:pt x="94" y="157"/>
                    <a:pt x="94" y="157"/>
                  </a:cubicBezTo>
                  <a:cubicBezTo>
                    <a:pt x="92" y="157"/>
                    <a:pt x="92" y="157"/>
                    <a:pt x="92" y="157"/>
                  </a:cubicBezTo>
                  <a:cubicBezTo>
                    <a:pt x="91" y="157"/>
                    <a:pt x="91" y="157"/>
                    <a:pt x="91" y="157"/>
                  </a:cubicBezTo>
                  <a:cubicBezTo>
                    <a:pt x="92" y="159"/>
                    <a:pt x="92" y="159"/>
                    <a:pt x="92" y="159"/>
                  </a:cubicBezTo>
                  <a:cubicBezTo>
                    <a:pt x="92" y="159"/>
                    <a:pt x="92" y="160"/>
                    <a:pt x="93" y="161"/>
                  </a:cubicBezTo>
                  <a:cubicBezTo>
                    <a:pt x="93" y="161"/>
                    <a:pt x="94" y="162"/>
                    <a:pt x="94" y="162"/>
                  </a:cubicBezTo>
                  <a:cubicBezTo>
                    <a:pt x="94" y="162"/>
                    <a:pt x="99" y="163"/>
                    <a:pt x="99" y="163"/>
                  </a:cubicBezTo>
                  <a:cubicBezTo>
                    <a:pt x="100" y="163"/>
                    <a:pt x="100" y="163"/>
                    <a:pt x="100" y="163"/>
                  </a:cubicBezTo>
                  <a:cubicBezTo>
                    <a:pt x="100" y="163"/>
                    <a:pt x="102" y="164"/>
                    <a:pt x="104" y="165"/>
                  </a:cubicBezTo>
                  <a:cubicBezTo>
                    <a:pt x="105" y="166"/>
                    <a:pt x="106" y="167"/>
                    <a:pt x="106" y="167"/>
                  </a:cubicBezTo>
                  <a:cubicBezTo>
                    <a:pt x="106" y="167"/>
                    <a:pt x="108" y="167"/>
                    <a:pt x="108" y="167"/>
                  </a:cubicBezTo>
                  <a:cubicBezTo>
                    <a:pt x="109" y="166"/>
                    <a:pt x="109" y="166"/>
                    <a:pt x="109" y="166"/>
                  </a:cubicBezTo>
                  <a:cubicBezTo>
                    <a:pt x="112" y="165"/>
                    <a:pt x="112" y="165"/>
                    <a:pt x="112" y="165"/>
                  </a:cubicBezTo>
                  <a:cubicBezTo>
                    <a:pt x="114" y="165"/>
                    <a:pt x="114" y="165"/>
                    <a:pt x="114" y="165"/>
                  </a:cubicBezTo>
                  <a:cubicBezTo>
                    <a:pt x="117" y="166"/>
                    <a:pt x="117" y="166"/>
                    <a:pt x="117" y="166"/>
                  </a:cubicBezTo>
                  <a:cubicBezTo>
                    <a:pt x="118" y="166"/>
                    <a:pt x="118" y="166"/>
                    <a:pt x="118" y="166"/>
                  </a:cubicBezTo>
                  <a:cubicBezTo>
                    <a:pt x="118" y="164"/>
                    <a:pt x="118" y="164"/>
                    <a:pt x="118" y="164"/>
                  </a:cubicBezTo>
                  <a:cubicBezTo>
                    <a:pt x="118" y="163"/>
                    <a:pt x="118" y="163"/>
                    <a:pt x="118" y="163"/>
                  </a:cubicBezTo>
                  <a:cubicBezTo>
                    <a:pt x="116" y="162"/>
                    <a:pt x="116" y="162"/>
                    <a:pt x="116" y="162"/>
                  </a:cubicBezTo>
                  <a:close/>
                  <a:moveTo>
                    <a:pt x="77" y="121"/>
                  </a:moveTo>
                  <a:cubicBezTo>
                    <a:pt x="77" y="121"/>
                    <a:pt x="77" y="121"/>
                    <a:pt x="77" y="121"/>
                  </a:cubicBezTo>
                  <a:cubicBezTo>
                    <a:pt x="75" y="120"/>
                    <a:pt x="75" y="120"/>
                    <a:pt x="75" y="120"/>
                  </a:cubicBezTo>
                  <a:cubicBezTo>
                    <a:pt x="73" y="117"/>
                    <a:pt x="73" y="117"/>
                    <a:pt x="73" y="117"/>
                  </a:cubicBezTo>
                  <a:cubicBezTo>
                    <a:pt x="70" y="116"/>
                    <a:pt x="70" y="116"/>
                    <a:pt x="70" y="116"/>
                  </a:cubicBezTo>
                  <a:cubicBezTo>
                    <a:pt x="70" y="116"/>
                    <a:pt x="69" y="113"/>
                    <a:pt x="69" y="113"/>
                  </a:cubicBezTo>
                  <a:cubicBezTo>
                    <a:pt x="68" y="112"/>
                    <a:pt x="68" y="113"/>
                    <a:pt x="68" y="113"/>
                  </a:cubicBezTo>
                  <a:cubicBezTo>
                    <a:pt x="68" y="113"/>
                    <a:pt x="68" y="115"/>
                    <a:pt x="67" y="116"/>
                  </a:cubicBezTo>
                  <a:cubicBezTo>
                    <a:pt x="66" y="116"/>
                    <a:pt x="65" y="116"/>
                    <a:pt x="65" y="116"/>
                  </a:cubicBezTo>
                  <a:cubicBezTo>
                    <a:pt x="63" y="118"/>
                    <a:pt x="63" y="118"/>
                    <a:pt x="63" y="118"/>
                  </a:cubicBezTo>
                  <a:cubicBezTo>
                    <a:pt x="63" y="118"/>
                    <a:pt x="60" y="119"/>
                    <a:pt x="59" y="119"/>
                  </a:cubicBezTo>
                  <a:cubicBezTo>
                    <a:pt x="59" y="119"/>
                    <a:pt x="58" y="120"/>
                    <a:pt x="58" y="120"/>
                  </a:cubicBezTo>
                  <a:cubicBezTo>
                    <a:pt x="52" y="119"/>
                    <a:pt x="52" y="119"/>
                    <a:pt x="52" y="119"/>
                  </a:cubicBezTo>
                  <a:cubicBezTo>
                    <a:pt x="50" y="121"/>
                    <a:pt x="50" y="121"/>
                    <a:pt x="50" y="121"/>
                  </a:cubicBezTo>
                  <a:cubicBezTo>
                    <a:pt x="50" y="122"/>
                    <a:pt x="50" y="122"/>
                    <a:pt x="50" y="122"/>
                  </a:cubicBezTo>
                  <a:cubicBezTo>
                    <a:pt x="51" y="124"/>
                    <a:pt x="51" y="124"/>
                    <a:pt x="51" y="124"/>
                  </a:cubicBezTo>
                  <a:cubicBezTo>
                    <a:pt x="52" y="125"/>
                    <a:pt x="52" y="125"/>
                    <a:pt x="52" y="125"/>
                  </a:cubicBezTo>
                  <a:cubicBezTo>
                    <a:pt x="53" y="125"/>
                    <a:pt x="53" y="125"/>
                    <a:pt x="53" y="125"/>
                  </a:cubicBezTo>
                  <a:cubicBezTo>
                    <a:pt x="53" y="127"/>
                    <a:pt x="53" y="127"/>
                    <a:pt x="53" y="127"/>
                  </a:cubicBezTo>
                  <a:cubicBezTo>
                    <a:pt x="54" y="129"/>
                    <a:pt x="54" y="129"/>
                    <a:pt x="54" y="129"/>
                  </a:cubicBezTo>
                  <a:cubicBezTo>
                    <a:pt x="54" y="129"/>
                    <a:pt x="55" y="130"/>
                    <a:pt x="56" y="132"/>
                  </a:cubicBezTo>
                  <a:cubicBezTo>
                    <a:pt x="57" y="134"/>
                    <a:pt x="56" y="135"/>
                    <a:pt x="56" y="135"/>
                  </a:cubicBezTo>
                  <a:cubicBezTo>
                    <a:pt x="59" y="138"/>
                    <a:pt x="59" y="138"/>
                    <a:pt x="59" y="138"/>
                  </a:cubicBezTo>
                  <a:cubicBezTo>
                    <a:pt x="61" y="139"/>
                    <a:pt x="61" y="139"/>
                    <a:pt x="61" y="139"/>
                  </a:cubicBezTo>
                  <a:cubicBezTo>
                    <a:pt x="61" y="139"/>
                    <a:pt x="62" y="140"/>
                    <a:pt x="63" y="140"/>
                  </a:cubicBezTo>
                  <a:cubicBezTo>
                    <a:pt x="63" y="140"/>
                    <a:pt x="63" y="141"/>
                    <a:pt x="63" y="141"/>
                  </a:cubicBezTo>
                  <a:cubicBezTo>
                    <a:pt x="63" y="143"/>
                    <a:pt x="63" y="143"/>
                    <a:pt x="63" y="143"/>
                  </a:cubicBezTo>
                  <a:cubicBezTo>
                    <a:pt x="64" y="145"/>
                    <a:pt x="64" y="145"/>
                    <a:pt x="64" y="145"/>
                  </a:cubicBezTo>
                  <a:cubicBezTo>
                    <a:pt x="65" y="144"/>
                    <a:pt x="65" y="144"/>
                    <a:pt x="65" y="144"/>
                  </a:cubicBezTo>
                  <a:cubicBezTo>
                    <a:pt x="66" y="143"/>
                    <a:pt x="66" y="143"/>
                    <a:pt x="66" y="143"/>
                  </a:cubicBezTo>
                  <a:cubicBezTo>
                    <a:pt x="71" y="145"/>
                    <a:pt x="71" y="145"/>
                    <a:pt x="71" y="145"/>
                  </a:cubicBezTo>
                  <a:cubicBezTo>
                    <a:pt x="71" y="145"/>
                    <a:pt x="75" y="147"/>
                    <a:pt x="76" y="147"/>
                  </a:cubicBezTo>
                  <a:cubicBezTo>
                    <a:pt x="76" y="147"/>
                    <a:pt x="78" y="145"/>
                    <a:pt x="78" y="145"/>
                  </a:cubicBezTo>
                  <a:cubicBezTo>
                    <a:pt x="79" y="144"/>
                    <a:pt x="82" y="144"/>
                    <a:pt x="82" y="144"/>
                  </a:cubicBezTo>
                  <a:cubicBezTo>
                    <a:pt x="83" y="144"/>
                    <a:pt x="83" y="143"/>
                    <a:pt x="83" y="143"/>
                  </a:cubicBezTo>
                  <a:cubicBezTo>
                    <a:pt x="83" y="142"/>
                    <a:pt x="84" y="141"/>
                    <a:pt x="84" y="140"/>
                  </a:cubicBezTo>
                  <a:cubicBezTo>
                    <a:pt x="84" y="139"/>
                    <a:pt x="85" y="138"/>
                    <a:pt x="85" y="138"/>
                  </a:cubicBezTo>
                  <a:cubicBezTo>
                    <a:pt x="85" y="136"/>
                    <a:pt x="85" y="136"/>
                    <a:pt x="85" y="136"/>
                  </a:cubicBezTo>
                  <a:cubicBezTo>
                    <a:pt x="84" y="133"/>
                    <a:pt x="84" y="133"/>
                    <a:pt x="84" y="133"/>
                  </a:cubicBezTo>
                  <a:cubicBezTo>
                    <a:pt x="85" y="129"/>
                    <a:pt x="85" y="129"/>
                    <a:pt x="85" y="129"/>
                  </a:cubicBezTo>
                  <a:cubicBezTo>
                    <a:pt x="83" y="127"/>
                    <a:pt x="83" y="127"/>
                    <a:pt x="83" y="127"/>
                  </a:cubicBezTo>
                  <a:cubicBezTo>
                    <a:pt x="82" y="126"/>
                    <a:pt x="82" y="126"/>
                    <a:pt x="82" y="126"/>
                  </a:cubicBezTo>
                  <a:cubicBezTo>
                    <a:pt x="82" y="125"/>
                    <a:pt x="82" y="125"/>
                    <a:pt x="82" y="125"/>
                  </a:cubicBezTo>
                  <a:cubicBezTo>
                    <a:pt x="82" y="124"/>
                    <a:pt x="82" y="124"/>
                    <a:pt x="82" y="124"/>
                  </a:cubicBezTo>
                  <a:cubicBezTo>
                    <a:pt x="84" y="123"/>
                    <a:pt x="84" y="123"/>
                    <a:pt x="84" y="123"/>
                  </a:cubicBezTo>
                  <a:cubicBezTo>
                    <a:pt x="84" y="120"/>
                    <a:pt x="84" y="120"/>
                    <a:pt x="84" y="120"/>
                  </a:cubicBezTo>
                  <a:cubicBezTo>
                    <a:pt x="87" y="118"/>
                    <a:pt x="87" y="118"/>
                    <a:pt x="87" y="118"/>
                  </a:cubicBezTo>
                  <a:cubicBezTo>
                    <a:pt x="88" y="115"/>
                    <a:pt x="88" y="115"/>
                    <a:pt x="88" y="115"/>
                  </a:cubicBezTo>
                  <a:cubicBezTo>
                    <a:pt x="88" y="115"/>
                    <a:pt x="84" y="114"/>
                    <a:pt x="83" y="114"/>
                  </a:cubicBezTo>
                  <a:cubicBezTo>
                    <a:pt x="81" y="114"/>
                    <a:pt x="82" y="114"/>
                    <a:pt x="82" y="113"/>
                  </a:cubicBezTo>
                  <a:cubicBezTo>
                    <a:pt x="82" y="113"/>
                    <a:pt x="81" y="112"/>
                    <a:pt x="81" y="112"/>
                  </a:cubicBezTo>
                  <a:cubicBezTo>
                    <a:pt x="81" y="112"/>
                    <a:pt x="79" y="113"/>
                    <a:pt x="79" y="113"/>
                  </a:cubicBezTo>
                  <a:cubicBezTo>
                    <a:pt x="78" y="113"/>
                    <a:pt x="78" y="111"/>
                    <a:pt x="78" y="111"/>
                  </a:cubicBezTo>
                  <a:cubicBezTo>
                    <a:pt x="78" y="111"/>
                    <a:pt x="76" y="112"/>
                    <a:pt x="76" y="112"/>
                  </a:cubicBezTo>
                  <a:cubicBezTo>
                    <a:pt x="75" y="112"/>
                    <a:pt x="73" y="112"/>
                    <a:pt x="73" y="112"/>
                  </a:cubicBezTo>
                  <a:cubicBezTo>
                    <a:pt x="73" y="112"/>
                    <a:pt x="73" y="113"/>
                    <a:pt x="73" y="113"/>
                  </a:cubicBezTo>
                  <a:cubicBezTo>
                    <a:pt x="72" y="114"/>
                    <a:pt x="73" y="115"/>
                    <a:pt x="74" y="115"/>
                  </a:cubicBezTo>
                  <a:cubicBezTo>
                    <a:pt x="74" y="116"/>
                    <a:pt x="75" y="118"/>
                    <a:pt x="75" y="118"/>
                  </a:cubicBezTo>
                  <a:cubicBezTo>
                    <a:pt x="76" y="120"/>
                    <a:pt x="76" y="120"/>
                    <a:pt x="76" y="120"/>
                  </a:cubicBezTo>
                  <a:cubicBezTo>
                    <a:pt x="77" y="121"/>
                    <a:pt x="77" y="121"/>
                    <a:pt x="77" y="121"/>
                  </a:cubicBezTo>
                  <a:close/>
                  <a:moveTo>
                    <a:pt x="75" y="107"/>
                  </a:moveTo>
                  <a:cubicBezTo>
                    <a:pt x="75" y="107"/>
                    <a:pt x="75" y="107"/>
                    <a:pt x="75" y="107"/>
                  </a:cubicBezTo>
                  <a:cubicBezTo>
                    <a:pt x="77" y="107"/>
                    <a:pt x="77" y="107"/>
                    <a:pt x="77" y="107"/>
                  </a:cubicBezTo>
                  <a:cubicBezTo>
                    <a:pt x="78" y="105"/>
                    <a:pt x="78" y="105"/>
                    <a:pt x="78" y="105"/>
                  </a:cubicBezTo>
                  <a:cubicBezTo>
                    <a:pt x="78" y="105"/>
                    <a:pt x="79" y="104"/>
                    <a:pt x="79" y="103"/>
                  </a:cubicBezTo>
                  <a:cubicBezTo>
                    <a:pt x="79" y="103"/>
                    <a:pt x="79" y="102"/>
                    <a:pt x="79" y="102"/>
                  </a:cubicBezTo>
                  <a:cubicBezTo>
                    <a:pt x="79" y="100"/>
                    <a:pt x="79" y="100"/>
                    <a:pt x="79" y="100"/>
                  </a:cubicBezTo>
                  <a:cubicBezTo>
                    <a:pt x="78" y="99"/>
                    <a:pt x="78" y="99"/>
                    <a:pt x="78" y="99"/>
                  </a:cubicBezTo>
                  <a:cubicBezTo>
                    <a:pt x="77" y="97"/>
                    <a:pt x="77" y="97"/>
                    <a:pt x="77" y="97"/>
                  </a:cubicBezTo>
                  <a:cubicBezTo>
                    <a:pt x="76" y="94"/>
                    <a:pt x="76" y="94"/>
                    <a:pt x="76" y="94"/>
                  </a:cubicBezTo>
                  <a:cubicBezTo>
                    <a:pt x="74" y="94"/>
                    <a:pt x="74" y="94"/>
                    <a:pt x="74" y="94"/>
                  </a:cubicBezTo>
                  <a:cubicBezTo>
                    <a:pt x="74" y="94"/>
                    <a:pt x="74" y="96"/>
                    <a:pt x="74" y="96"/>
                  </a:cubicBezTo>
                  <a:cubicBezTo>
                    <a:pt x="74" y="97"/>
                    <a:pt x="75" y="98"/>
                    <a:pt x="75" y="98"/>
                  </a:cubicBezTo>
                  <a:cubicBezTo>
                    <a:pt x="76" y="99"/>
                    <a:pt x="76" y="99"/>
                    <a:pt x="76" y="99"/>
                  </a:cubicBezTo>
                  <a:cubicBezTo>
                    <a:pt x="76" y="100"/>
                    <a:pt x="76" y="100"/>
                    <a:pt x="76" y="100"/>
                  </a:cubicBezTo>
                  <a:cubicBezTo>
                    <a:pt x="75" y="101"/>
                    <a:pt x="75" y="101"/>
                    <a:pt x="75" y="101"/>
                  </a:cubicBezTo>
                  <a:cubicBezTo>
                    <a:pt x="74" y="103"/>
                    <a:pt x="74" y="103"/>
                    <a:pt x="74" y="103"/>
                  </a:cubicBezTo>
                  <a:cubicBezTo>
                    <a:pt x="75" y="105"/>
                    <a:pt x="75" y="105"/>
                    <a:pt x="75" y="105"/>
                  </a:cubicBezTo>
                  <a:cubicBezTo>
                    <a:pt x="75" y="107"/>
                    <a:pt x="75" y="107"/>
                    <a:pt x="75" y="107"/>
                  </a:cubicBezTo>
                  <a:close/>
                  <a:moveTo>
                    <a:pt x="80" y="157"/>
                  </a:moveTo>
                  <a:cubicBezTo>
                    <a:pt x="80" y="157"/>
                    <a:pt x="80" y="157"/>
                    <a:pt x="80" y="157"/>
                  </a:cubicBezTo>
                  <a:cubicBezTo>
                    <a:pt x="81" y="160"/>
                    <a:pt x="81" y="160"/>
                    <a:pt x="81" y="160"/>
                  </a:cubicBezTo>
                  <a:cubicBezTo>
                    <a:pt x="82" y="162"/>
                    <a:pt x="82" y="162"/>
                    <a:pt x="82" y="162"/>
                  </a:cubicBezTo>
                  <a:cubicBezTo>
                    <a:pt x="82" y="162"/>
                    <a:pt x="84" y="163"/>
                    <a:pt x="84" y="162"/>
                  </a:cubicBezTo>
                  <a:cubicBezTo>
                    <a:pt x="84" y="161"/>
                    <a:pt x="83" y="160"/>
                    <a:pt x="84" y="159"/>
                  </a:cubicBezTo>
                  <a:cubicBezTo>
                    <a:pt x="84" y="158"/>
                    <a:pt x="85" y="156"/>
                    <a:pt x="85" y="155"/>
                  </a:cubicBezTo>
                  <a:cubicBezTo>
                    <a:pt x="85" y="154"/>
                    <a:pt x="86" y="153"/>
                    <a:pt x="86" y="152"/>
                  </a:cubicBezTo>
                  <a:cubicBezTo>
                    <a:pt x="87" y="151"/>
                    <a:pt x="88" y="149"/>
                    <a:pt x="88" y="148"/>
                  </a:cubicBezTo>
                  <a:cubicBezTo>
                    <a:pt x="88" y="148"/>
                    <a:pt x="89" y="146"/>
                    <a:pt x="89" y="145"/>
                  </a:cubicBezTo>
                  <a:cubicBezTo>
                    <a:pt x="89" y="145"/>
                    <a:pt x="89" y="142"/>
                    <a:pt x="89" y="142"/>
                  </a:cubicBezTo>
                  <a:cubicBezTo>
                    <a:pt x="89" y="142"/>
                    <a:pt x="88" y="139"/>
                    <a:pt x="88" y="139"/>
                  </a:cubicBezTo>
                  <a:cubicBezTo>
                    <a:pt x="87" y="141"/>
                    <a:pt x="87" y="141"/>
                    <a:pt x="87" y="141"/>
                  </a:cubicBezTo>
                  <a:cubicBezTo>
                    <a:pt x="87" y="143"/>
                    <a:pt x="87" y="143"/>
                    <a:pt x="87" y="143"/>
                  </a:cubicBezTo>
                  <a:cubicBezTo>
                    <a:pt x="85" y="147"/>
                    <a:pt x="85" y="147"/>
                    <a:pt x="85" y="147"/>
                  </a:cubicBezTo>
                  <a:cubicBezTo>
                    <a:pt x="84" y="149"/>
                    <a:pt x="84" y="149"/>
                    <a:pt x="84" y="149"/>
                  </a:cubicBezTo>
                  <a:cubicBezTo>
                    <a:pt x="82" y="151"/>
                    <a:pt x="82" y="151"/>
                    <a:pt x="82" y="151"/>
                  </a:cubicBezTo>
                  <a:cubicBezTo>
                    <a:pt x="82" y="152"/>
                    <a:pt x="82" y="152"/>
                    <a:pt x="82" y="152"/>
                  </a:cubicBezTo>
                  <a:cubicBezTo>
                    <a:pt x="82" y="154"/>
                    <a:pt x="82" y="154"/>
                    <a:pt x="82" y="154"/>
                  </a:cubicBezTo>
                  <a:cubicBezTo>
                    <a:pt x="81" y="155"/>
                    <a:pt x="81" y="155"/>
                    <a:pt x="81" y="155"/>
                  </a:cubicBezTo>
                  <a:cubicBezTo>
                    <a:pt x="81" y="156"/>
                    <a:pt x="81" y="156"/>
                    <a:pt x="81" y="156"/>
                  </a:cubicBezTo>
                  <a:cubicBezTo>
                    <a:pt x="80" y="157"/>
                    <a:pt x="80" y="157"/>
                    <a:pt x="80" y="157"/>
                  </a:cubicBezTo>
                  <a:close/>
                  <a:moveTo>
                    <a:pt x="75" y="148"/>
                  </a:moveTo>
                  <a:cubicBezTo>
                    <a:pt x="75" y="148"/>
                    <a:pt x="75" y="148"/>
                    <a:pt x="75" y="148"/>
                  </a:cubicBezTo>
                  <a:cubicBezTo>
                    <a:pt x="76" y="149"/>
                    <a:pt x="76" y="149"/>
                    <a:pt x="76" y="149"/>
                  </a:cubicBezTo>
                  <a:cubicBezTo>
                    <a:pt x="76" y="149"/>
                    <a:pt x="77" y="152"/>
                    <a:pt x="78" y="152"/>
                  </a:cubicBezTo>
                  <a:cubicBezTo>
                    <a:pt x="78" y="152"/>
                    <a:pt x="81" y="149"/>
                    <a:pt x="81" y="149"/>
                  </a:cubicBezTo>
                  <a:cubicBezTo>
                    <a:pt x="81" y="147"/>
                    <a:pt x="81" y="147"/>
                    <a:pt x="81" y="147"/>
                  </a:cubicBezTo>
                  <a:cubicBezTo>
                    <a:pt x="82" y="145"/>
                    <a:pt x="82" y="145"/>
                    <a:pt x="82" y="145"/>
                  </a:cubicBezTo>
                  <a:cubicBezTo>
                    <a:pt x="79" y="146"/>
                    <a:pt x="79" y="146"/>
                    <a:pt x="79" y="146"/>
                  </a:cubicBezTo>
                  <a:cubicBezTo>
                    <a:pt x="77" y="148"/>
                    <a:pt x="77" y="148"/>
                    <a:pt x="77" y="148"/>
                  </a:cubicBezTo>
                  <a:cubicBezTo>
                    <a:pt x="75" y="148"/>
                    <a:pt x="75" y="148"/>
                    <a:pt x="75" y="148"/>
                  </a:cubicBezTo>
                  <a:close/>
                  <a:moveTo>
                    <a:pt x="66" y="150"/>
                  </a:moveTo>
                  <a:cubicBezTo>
                    <a:pt x="66" y="150"/>
                    <a:pt x="66" y="150"/>
                    <a:pt x="66" y="150"/>
                  </a:cubicBezTo>
                  <a:cubicBezTo>
                    <a:pt x="66" y="150"/>
                    <a:pt x="67" y="153"/>
                    <a:pt x="67" y="153"/>
                  </a:cubicBezTo>
                  <a:cubicBezTo>
                    <a:pt x="68" y="153"/>
                    <a:pt x="69" y="154"/>
                    <a:pt x="69" y="154"/>
                  </a:cubicBezTo>
                  <a:cubicBezTo>
                    <a:pt x="71" y="156"/>
                    <a:pt x="71" y="156"/>
                    <a:pt x="71" y="156"/>
                  </a:cubicBezTo>
                  <a:cubicBezTo>
                    <a:pt x="71" y="156"/>
                    <a:pt x="71" y="157"/>
                    <a:pt x="72" y="157"/>
                  </a:cubicBezTo>
                  <a:cubicBezTo>
                    <a:pt x="72" y="157"/>
                    <a:pt x="74" y="156"/>
                    <a:pt x="74" y="156"/>
                  </a:cubicBezTo>
                  <a:cubicBezTo>
                    <a:pt x="75" y="154"/>
                    <a:pt x="75" y="154"/>
                    <a:pt x="75" y="154"/>
                  </a:cubicBezTo>
                  <a:cubicBezTo>
                    <a:pt x="75" y="154"/>
                    <a:pt x="73" y="154"/>
                    <a:pt x="73" y="154"/>
                  </a:cubicBezTo>
                  <a:cubicBezTo>
                    <a:pt x="72" y="154"/>
                    <a:pt x="71" y="152"/>
                    <a:pt x="71" y="152"/>
                  </a:cubicBezTo>
                  <a:cubicBezTo>
                    <a:pt x="71" y="152"/>
                    <a:pt x="70" y="152"/>
                    <a:pt x="70" y="152"/>
                  </a:cubicBezTo>
                  <a:cubicBezTo>
                    <a:pt x="69" y="152"/>
                    <a:pt x="67" y="150"/>
                    <a:pt x="67" y="150"/>
                  </a:cubicBezTo>
                  <a:cubicBezTo>
                    <a:pt x="66" y="150"/>
                    <a:pt x="66" y="150"/>
                    <a:pt x="66" y="150"/>
                  </a:cubicBezTo>
                  <a:close/>
                  <a:moveTo>
                    <a:pt x="50" y="147"/>
                  </a:moveTo>
                  <a:cubicBezTo>
                    <a:pt x="50" y="147"/>
                    <a:pt x="50" y="147"/>
                    <a:pt x="50" y="147"/>
                  </a:cubicBezTo>
                  <a:cubicBezTo>
                    <a:pt x="52" y="148"/>
                    <a:pt x="52" y="148"/>
                    <a:pt x="52" y="148"/>
                  </a:cubicBezTo>
                  <a:cubicBezTo>
                    <a:pt x="53" y="149"/>
                    <a:pt x="53" y="149"/>
                    <a:pt x="53" y="149"/>
                  </a:cubicBezTo>
                  <a:cubicBezTo>
                    <a:pt x="55" y="150"/>
                    <a:pt x="55" y="150"/>
                    <a:pt x="55" y="150"/>
                  </a:cubicBezTo>
                  <a:cubicBezTo>
                    <a:pt x="53" y="152"/>
                    <a:pt x="53" y="152"/>
                    <a:pt x="53" y="152"/>
                  </a:cubicBezTo>
                  <a:cubicBezTo>
                    <a:pt x="53" y="152"/>
                    <a:pt x="54" y="154"/>
                    <a:pt x="55" y="153"/>
                  </a:cubicBezTo>
                  <a:cubicBezTo>
                    <a:pt x="56" y="153"/>
                    <a:pt x="56" y="153"/>
                    <a:pt x="56" y="153"/>
                  </a:cubicBezTo>
                  <a:cubicBezTo>
                    <a:pt x="56" y="153"/>
                    <a:pt x="58" y="154"/>
                    <a:pt x="58" y="154"/>
                  </a:cubicBezTo>
                  <a:cubicBezTo>
                    <a:pt x="59" y="155"/>
                    <a:pt x="60" y="155"/>
                    <a:pt x="61" y="155"/>
                  </a:cubicBezTo>
                  <a:cubicBezTo>
                    <a:pt x="62" y="155"/>
                    <a:pt x="62" y="154"/>
                    <a:pt x="62" y="154"/>
                  </a:cubicBezTo>
                  <a:cubicBezTo>
                    <a:pt x="62" y="153"/>
                    <a:pt x="62" y="152"/>
                    <a:pt x="62" y="152"/>
                  </a:cubicBezTo>
                  <a:cubicBezTo>
                    <a:pt x="61" y="150"/>
                    <a:pt x="61" y="150"/>
                    <a:pt x="61" y="150"/>
                  </a:cubicBezTo>
                  <a:cubicBezTo>
                    <a:pt x="60" y="148"/>
                    <a:pt x="60" y="148"/>
                    <a:pt x="60" y="148"/>
                  </a:cubicBezTo>
                  <a:cubicBezTo>
                    <a:pt x="56" y="147"/>
                    <a:pt x="56" y="147"/>
                    <a:pt x="56" y="147"/>
                  </a:cubicBezTo>
                  <a:cubicBezTo>
                    <a:pt x="54" y="145"/>
                    <a:pt x="54" y="145"/>
                    <a:pt x="54" y="145"/>
                  </a:cubicBezTo>
                  <a:cubicBezTo>
                    <a:pt x="51" y="144"/>
                    <a:pt x="51" y="144"/>
                    <a:pt x="51" y="144"/>
                  </a:cubicBezTo>
                  <a:cubicBezTo>
                    <a:pt x="50" y="144"/>
                    <a:pt x="50" y="144"/>
                    <a:pt x="50" y="144"/>
                  </a:cubicBezTo>
                  <a:cubicBezTo>
                    <a:pt x="50" y="147"/>
                    <a:pt x="50" y="147"/>
                    <a:pt x="50" y="147"/>
                  </a:cubicBezTo>
                  <a:close/>
                  <a:moveTo>
                    <a:pt x="83" y="25"/>
                  </a:moveTo>
                  <a:cubicBezTo>
                    <a:pt x="83" y="25"/>
                    <a:pt x="83" y="25"/>
                    <a:pt x="83" y="25"/>
                  </a:cubicBezTo>
                  <a:cubicBezTo>
                    <a:pt x="83" y="26"/>
                    <a:pt x="83" y="26"/>
                    <a:pt x="83" y="26"/>
                  </a:cubicBezTo>
                  <a:cubicBezTo>
                    <a:pt x="83" y="26"/>
                    <a:pt x="84" y="26"/>
                    <a:pt x="84" y="26"/>
                  </a:cubicBezTo>
                  <a:cubicBezTo>
                    <a:pt x="84" y="26"/>
                    <a:pt x="85" y="26"/>
                    <a:pt x="85" y="26"/>
                  </a:cubicBezTo>
                  <a:cubicBezTo>
                    <a:pt x="85" y="26"/>
                    <a:pt x="87" y="27"/>
                    <a:pt x="87" y="27"/>
                  </a:cubicBezTo>
                  <a:cubicBezTo>
                    <a:pt x="87" y="28"/>
                    <a:pt x="88" y="27"/>
                    <a:pt x="88" y="27"/>
                  </a:cubicBezTo>
                  <a:cubicBezTo>
                    <a:pt x="89" y="27"/>
                    <a:pt x="89" y="26"/>
                    <a:pt x="89" y="25"/>
                  </a:cubicBezTo>
                  <a:cubicBezTo>
                    <a:pt x="89" y="25"/>
                    <a:pt x="90" y="24"/>
                    <a:pt x="90" y="24"/>
                  </a:cubicBezTo>
                  <a:cubicBezTo>
                    <a:pt x="90" y="24"/>
                    <a:pt x="93" y="22"/>
                    <a:pt x="93" y="22"/>
                  </a:cubicBezTo>
                  <a:cubicBezTo>
                    <a:pt x="93" y="21"/>
                    <a:pt x="91" y="21"/>
                    <a:pt x="91" y="21"/>
                  </a:cubicBezTo>
                  <a:cubicBezTo>
                    <a:pt x="91" y="21"/>
                    <a:pt x="88" y="22"/>
                    <a:pt x="88" y="22"/>
                  </a:cubicBezTo>
                  <a:cubicBezTo>
                    <a:pt x="88" y="22"/>
                    <a:pt x="85" y="23"/>
                    <a:pt x="85" y="23"/>
                  </a:cubicBezTo>
                  <a:lnTo>
                    <a:pt x="83" y="25"/>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5" name="Freeform 144">
              <a:extLst>
                <a:ext uri="{FF2B5EF4-FFF2-40B4-BE49-F238E27FC236}">
                  <a16:creationId xmlns:a16="http://schemas.microsoft.com/office/drawing/2014/main" id="{EB5DEC75-EF55-86D8-3B1A-B42D13196262}"/>
                </a:ext>
              </a:extLst>
            </p:cNvPr>
            <p:cNvSpPr>
              <a:spLocks noEditPoints="1"/>
            </p:cNvSpPr>
            <p:nvPr/>
          </p:nvSpPr>
          <p:spPr bwMode="auto">
            <a:xfrm>
              <a:off x="4518029" y="2422186"/>
              <a:ext cx="310039" cy="351588"/>
            </a:xfrm>
            <a:custGeom>
              <a:avLst/>
              <a:gdLst>
                <a:gd name="T0" fmla="*/ 75 w 136"/>
                <a:gd name="T1" fmla="*/ 25 h 159"/>
                <a:gd name="T2" fmla="*/ 117 w 136"/>
                <a:gd name="T3" fmla="*/ 17 h 159"/>
                <a:gd name="T4" fmla="*/ 125 w 136"/>
                <a:gd name="T5" fmla="*/ 49 h 159"/>
                <a:gd name="T6" fmla="*/ 112 w 136"/>
                <a:gd name="T7" fmla="*/ 67 h 159"/>
                <a:gd name="T8" fmla="*/ 121 w 136"/>
                <a:gd name="T9" fmla="*/ 84 h 159"/>
                <a:gd name="T10" fmla="*/ 114 w 136"/>
                <a:gd name="T11" fmla="*/ 97 h 159"/>
                <a:gd name="T12" fmla="*/ 96 w 136"/>
                <a:gd name="T13" fmla="*/ 100 h 159"/>
                <a:gd name="T14" fmla="*/ 90 w 136"/>
                <a:gd name="T15" fmla="*/ 108 h 159"/>
                <a:gd name="T16" fmla="*/ 92 w 136"/>
                <a:gd name="T17" fmla="*/ 130 h 159"/>
                <a:gd name="T18" fmla="*/ 85 w 136"/>
                <a:gd name="T19" fmla="*/ 141 h 159"/>
                <a:gd name="T20" fmla="*/ 88 w 136"/>
                <a:gd name="T21" fmla="*/ 149 h 159"/>
                <a:gd name="T22" fmla="*/ 85 w 136"/>
                <a:gd name="T23" fmla="*/ 159 h 159"/>
                <a:gd name="T24" fmla="*/ 76 w 136"/>
                <a:gd name="T25" fmla="*/ 148 h 159"/>
                <a:gd name="T26" fmla="*/ 69 w 136"/>
                <a:gd name="T27" fmla="*/ 128 h 159"/>
                <a:gd name="T28" fmla="*/ 56 w 136"/>
                <a:gd name="T29" fmla="*/ 121 h 159"/>
                <a:gd name="T30" fmla="*/ 42 w 136"/>
                <a:gd name="T31" fmla="*/ 119 h 159"/>
                <a:gd name="T32" fmla="*/ 27 w 136"/>
                <a:gd name="T33" fmla="*/ 121 h 159"/>
                <a:gd name="T34" fmla="*/ 13 w 136"/>
                <a:gd name="T35" fmla="*/ 121 h 159"/>
                <a:gd name="T36" fmla="*/ 6 w 136"/>
                <a:gd name="T37" fmla="*/ 112 h 159"/>
                <a:gd name="T38" fmla="*/ 22 w 136"/>
                <a:gd name="T39" fmla="*/ 114 h 159"/>
                <a:gd name="T40" fmla="*/ 27 w 136"/>
                <a:gd name="T41" fmla="*/ 116 h 159"/>
                <a:gd name="T42" fmla="*/ 9 w 136"/>
                <a:gd name="T43" fmla="*/ 111 h 159"/>
                <a:gd name="T44" fmla="*/ 15 w 136"/>
                <a:gd name="T45" fmla="*/ 103 h 159"/>
                <a:gd name="T46" fmla="*/ 25 w 136"/>
                <a:gd name="T47" fmla="*/ 111 h 159"/>
                <a:gd name="T48" fmla="*/ 22 w 136"/>
                <a:gd name="T49" fmla="*/ 105 h 159"/>
                <a:gd name="T50" fmla="*/ 20 w 136"/>
                <a:gd name="T51" fmla="*/ 102 h 159"/>
                <a:gd name="T52" fmla="*/ 20 w 136"/>
                <a:gd name="T53" fmla="*/ 96 h 159"/>
                <a:gd name="T54" fmla="*/ 32 w 136"/>
                <a:gd name="T55" fmla="*/ 104 h 159"/>
                <a:gd name="T56" fmla="*/ 48 w 136"/>
                <a:gd name="T57" fmla="*/ 100 h 159"/>
                <a:gd name="T58" fmla="*/ 30 w 136"/>
                <a:gd name="T59" fmla="*/ 95 h 159"/>
                <a:gd name="T60" fmla="*/ 37 w 136"/>
                <a:gd name="T61" fmla="*/ 73 h 159"/>
                <a:gd name="T62" fmla="*/ 58 w 136"/>
                <a:gd name="T63" fmla="*/ 37 h 159"/>
                <a:gd name="T64" fmla="*/ 67 w 136"/>
                <a:gd name="T65" fmla="*/ 52 h 159"/>
                <a:gd name="T66" fmla="*/ 61 w 136"/>
                <a:gd name="T67" fmla="*/ 64 h 159"/>
                <a:gd name="T68" fmla="*/ 67 w 136"/>
                <a:gd name="T69" fmla="*/ 74 h 159"/>
                <a:gd name="T70" fmla="*/ 66 w 136"/>
                <a:gd name="T71" fmla="*/ 66 h 159"/>
                <a:gd name="T72" fmla="*/ 85 w 136"/>
                <a:gd name="T73" fmla="*/ 65 h 159"/>
                <a:gd name="T74" fmla="*/ 77 w 136"/>
                <a:gd name="T75" fmla="*/ 51 h 159"/>
                <a:gd name="T76" fmla="*/ 71 w 136"/>
                <a:gd name="T77" fmla="*/ 41 h 159"/>
                <a:gd name="T78" fmla="*/ 134 w 136"/>
                <a:gd name="T79" fmla="*/ 0 h 159"/>
                <a:gd name="T80" fmla="*/ 118 w 136"/>
                <a:gd name="T81" fmla="*/ 6 h 159"/>
                <a:gd name="T82" fmla="*/ 111 w 136"/>
                <a:gd name="T83" fmla="*/ 8 h 159"/>
                <a:gd name="T84" fmla="*/ 112 w 136"/>
                <a:gd name="T85" fmla="*/ 9 h 159"/>
                <a:gd name="T86" fmla="*/ 96 w 136"/>
                <a:gd name="T87" fmla="*/ 12 h 159"/>
                <a:gd name="T88" fmla="*/ 98 w 136"/>
                <a:gd name="T89" fmla="*/ 13 h 159"/>
                <a:gd name="T90" fmla="*/ 93 w 136"/>
                <a:gd name="T91" fmla="*/ 13 h 159"/>
                <a:gd name="T92" fmla="*/ 91 w 136"/>
                <a:gd name="T93" fmla="*/ 13 h 159"/>
                <a:gd name="T94" fmla="*/ 81 w 136"/>
                <a:gd name="T95" fmla="*/ 14 h 159"/>
                <a:gd name="T96" fmla="*/ 78 w 136"/>
                <a:gd name="T97" fmla="*/ 14 h 159"/>
                <a:gd name="T98" fmla="*/ 56 w 136"/>
                <a:gd name="T99" fmla="*/ 22 h 159"/>
                <a:gd name="T100" fmla="*/ 60 w 136"/>
                <a:gd name="T101" fmla="*/ 18 h 159"/>
                <a:gd name="T102" fmla="*/ 54 w 136"/>
                <a:gd name="T103" fmla="*/ 25 h 159"/>
                <a:gd name="T104" fmla="*/ 22 w 136"/>
                <a:gd name="T105" fmla="*/ 94 h 159"/>
                <a:gd name="T106" fmla="*/ 29 w 136"/>
                <a:gd name="T107" fmla="*/ 101 h 159"/>
                <a:gd name="T108" fmla="*/ 30 w 136"/>
                <a:gd name="T109" fmla="*/ 97 h 159"/>
                <a:gd name="T110" fmla="*/ 20 w 136"/>
                <a:gd name="T111" fmla="*/ 94 h 159"/>
                <a:gd name="T112" fmla="*/ 76 w 136"/>
                <a:gd name="T113" fmla="*/ 74 h 159"/>
                <a:gd name="T114" fmla="*/ 74 w 136"/>
                <a:gd name="T115" fmla="*/ 7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 h="159">
                  <a:moveTo>
                    <a:pt x="72" y="35"/>
                  </a:moveTo>
                  <a:cubicBezTo>
                    <a:pt x="71" y="33"/>
                    <a:pt x="71" y="33"/>
                    <a:pt x="71" y="33"/>
                  </a:cubicBezTo>
                  <a:cubicBezTo>
                    <a:pt x="69" y="33"/>
                    <a:pt x="69" y="33"/>
                    <a:pt x="69" y="33"/>
                  </a:cubicBezTo>
                  <a:cubicBezTo>
                    <a:pt x="66" y="35"/>
                    <a:pt x="66" y="35"/>
                    <a:pt x="66" y="35"/>
                  </a:cubicBezTo>
                  <a:cubicBezTo>
                    <a:pt x="66" y="33"/>
                    <a:pt x="66" y="33"/>
                    <a:pt x="66" y="33"/>
                  </a:cubicBezTo>
                  <a:cubicBezTo>
                    <a:pt x="70" y="31"/>
                    <a:pt x="70" y="31"/>
                    <a:pt x="70" y="31"/>
                  </a:cubicBezTo>
                  <a:cubicBezTo>
                    <a:pt x="72" y="30"/>
                    <a:pt x="72" y="30"/>
                    <a:pt x="72" y="30"/>
                  </a:cubicBezTo>
                  <a:cubicBezTo>
                    <a:pt x="73" y="28"/>
                    <a:pt x="73" y="28"/>
                    <a:pt x="73" y="28"/>
                  </a:cubicBezTo>
                  <a:cubicBezTo>
                    <a:pt x="75" y="25"/>
                    <a:pt x="75" y="25"/>
                    <a:pt x="75" y="25"/>
                  </a:cubicBezTo>
                  <a:cubicBezTo>
                    <a:pt x="75" y="25"/>
                    <a:pt x="77" y="23"/>
                    <a:pt x="78" y="22"/>
                  </a:cubicBezTo>
                  <a:cubicBezTo>
                    <a:pt x="79" y="22"/>
                    <a:pt x="83" y="20"/>
                    <a:pt x="83" y="20"/>
                  </a:cubicBezTo>
                  <a:cubicBezTo>
                    <a:pt x="83" y="20"/>
                    <a:pt x="87" y="18"/>
                    <a:pt x="88" y="18"/>
                  </a:cubicBezTo>
                  <a:cubicBezTo>
                    <a:pt x="89" y="18"/>
                    <a:pt x="96" y="17"/>
                    <a:pt x="96" y="17"/>
                  </a:cubicBezTo>
                  <a:cubicBezTo>
                    <a:pt x="103" y="19"/>
                    <a:pt x="103" y="19"/>
                    <a:pt x="103" y="19"/>
                  </a:cubicBezTo>
                  <a:cubicBezTo>
                    <a:pt x="103" y="19"/>
                    <a:pt x="105" y="17"/>
                    <a:pt x="107" y="17"/>
                  </a:cubicBezTo>
                  <a:cubicBezTo>
                    <a:pt x="107" y="17"/>
                    <a:pt x="109" y="18"/>
                    <a:pt x="110" y="18"/>
                  </a:cubicBezTo>
                  <a:cubicBezTo>
                    <a:pt x="111" y="18"/>
                    <a:pt x="113" y="17"/>
                    <a:pt x="113" y="17"/>
                  </a:cubicBezTo>
                  <a:cubicBezTo>
                    <a:pt x="117" y="17"/>
                    <a:pt x="117" y="17"/>
                    <a:pt x="117" y="17"/>
                  </a:cubicBezTo>
                  <a:cubicBezTo>
                    <a:pt x="120" y="21"/>
                    <a:pt x="120" y="21"/>
                    <a:pt x="120" y="21"/>
                  </a:cubicBezTo>
                  <a:cubicBezTo>
                    <a:pt x="121" y="25"/>
                    <a:pt x="121" y="25"/>
                    <a:pt x="121" y="25"/>
                  </a:cubicBezTo>
                  <a:cubicBezTo>
                    <a:pt x="126" y="26"/>
                    <a:pt x="126" y="26"/>
                    <a:pt x="126" y="26"/>
                  </a:cubicBezTo>
                  <a:cubicBezTo>
                    <a:pt x="126" y="26"/>
                    <a:pt x="125" y="28"/>
                    <a:pt x="125" y="29"/>
                  </a:cubicBezTo>
                  <a:cubicBezTo>
                    <a:pt x="126" y="29"/>
                    <a:pt x="129" y="30"/>
                    <a:pt x="129" y="30"/>
                  </a:cubicBezTo>
                  <a:cubicBezTo>
                    <a:pt x="129" y="31"/>
                    <a:pt x="129" y="31"/>
                    <a:pt x="129" y="31"/>
                  </a:cubicBezTo>
                  <a:cubicBezTo>
                    <a:pt x="129" y="31"/>
                    <a:pt x="129" y="35"/>
                    <a:pt x="129" y="36"/>
                  </a:cubicBezTo>
                  <a:cubicBezTo>
                    <a:pt x="129" y="37"/>
                    <a:pt x="129" y="43"/>
                    <a:pt x="129" y="43"/>
                  </a:cubicBezTo>
                  <a:cubicBezTo>
                    <a:pt x="129" y="43"/>
                    <a:pt x="126" y="49"/>
                    <a:pt x="125" y="49"/>
                  </a:cubicBezTo>
                  <a:cubicBezTo>
                    <a:pt x="124" y="50"/>
                    <a:pt x="125" y="54"/>
                    <a:pt x="125" y="54"/>
                  </a:cubicBezTo>
                  <a:cubicBezTo>
                    <a:pt x="124" y="59"/>
                    <a:pt x="124" y="59"/>
                    <a:pt x="124" y="59"/>
                  </a:cubicBezTo>
                  <a:cubicBezTo>
                    <a:pt x="124" y="59"/>
                    <a:pt x="124" y="63"/>
                    <a:pt x="123" y="62"/>
                  </a:cubicBezTo>
                  <a:cubicBezTo>
                    <a:pt x="122" y="62"/>
                    <a:pt x="117" y="60"/>
                    <a:pt x="117" y="60"/>
                  </a:cubicBezTo>
                  <a:cubicBezTo>
                    <a:pt x="113" y="61"/>
                    <a:pt x="113" y="61"/>
                    <a:pt x="113" y="61"/>
                  </a:cubicBezTo>
                  <a:cubicBezTo>
                    <a:pt x="113" y="64"/>
                    <a:pt x="113" y="64"/>
                    <a:pt x="113" y="64"/>
                  </a:cubicBezTo>
                  <a:cubicBezTo>
                    <a:pt x="115" y="65"/>
                    <a:pt x="115" y="65"/>
                    <a:pt x="115" y="65"/>
                  </a:cubicBezTo>
                  <a:cubicBezTo>
                    <a:pt x="112" y="65"/>
                    <a:pt x="112" y="65"/>
                    <a:pt x="112" y="65"/>
                  </a:cubicBezTo>
                  <a:cubicBezTo>
                    <a:pt x="112" y="67"/>
                    <a:pt x="112" y="67"/>
                    <a:pt x="112" y="67"/>
                  </a:cubicBezTo>
                  <a:cubicBezTo>
                    <a:pt x="112" y="67"/>
                    <a:pt x="113" y="69"/>
                    <a:pt x="114" y="70"/>
                  </a:cubicBezTo>
                  <a:cubicBezTo>
                    <a:pt x="114" y="71"/>
                    <a:pt x="117" y="71"/>
                    <a:pt x="117" y="71"/>
                  </a:cubicBezTo>
                  <a:cubicBezTo>
                    <a:pt x="119" y="73"/>
                    <a:pt x="119" y="73"/>
                    <a:pt x="119" y="73"/>
                  </a:cubicBezTo>
                  <a:cubicBezTo>
                    <a:pt x="122" y="72"/>
                    <a:pt x="122" y="72"/>
                    <a:pt x="122" y="72"/>
                  </a:cubicBezTo>
                  <a:cubicBezTo>
                    <a:pt x="124" y="76"/>
                    <a:pt x="124" y="76"/>
                    <a:pt x="124" y="76"/>
                  </a:cubicBezTo>
                  <a:cubicBezTo>
                    <a:pt x="123" y="78"/>
                    <a:pt x="123" y="78"/>
                    <a:pt x="123" y="78"/>
                  </a:cubicBezTo>
                  <a:cubicBezTo>
                    <a:pt x="123" y="78"/>
                    <a:pt x="123" y="80"/>
                    <a:pt x="123" y="81"/>
                  </a:cubicBezTo>
                  <a:cubicBezTo>
                    <a:pt x="123" y="82"/>
                    <a:pt x="124" y="83"/>
                    <a:pt x="123" y="83"/>
                  </a:cubicBezTo>
                  <a:cubicBezTo>
                    <a:pt x="123" y="83"/>
                    <a:pt x="121" y="84"/>
                    <a:pt x="121" y="84"/>
                  </a:cubicBezTo>
                  <a:cubicBezTo>
                    <a:pt x="120" y="86"/>
                    <a:pt x="120" y="86"/>
                    <a:pt x="120" y="86"/>
                  </a:cubicBezTo>
                  <a:cubicBezTo>
                    <a:pt x="120" y="86"/>
                    <a:pt x="118" y="87"/>
                    <a:pt x="117" y="87"/>
                  </a:cubicBezTo>
                  <a:cubicBezTo>
                    <a:pt x="116" y="88"/>
                    <a:pt x="116" y="88"/>
                    <a:pt x="116" y="89"/>
                  </a:cubicBezTo>
                  <a:cubicBezTo>
                    <a:pt x="116" y="89"/>
                    <a:pt x="112" y="88"/>
                    <a:pt x="112" y="88"/>
                  </a:cubicBezTo>
                  <a:cubicBezTo>
                    <a:pt x="112" y="91"/>
                    <a:pt x="112" y="91"/>
                    <a:pt x="112" y="91"/>
                  </a:cubicBezTo>
                  <a:cubicBezTo>
                    <a:pt x="110" y="91"/>
                    <a:pt x="110" y="91"/>
                    <a:pt x="110" y="91"/>
                  </a:cubicBezTo>
                  <a:cubicBezTo>
                    <a:pt x="112" y="94"/>
                    <a:pt x="112" y="94"/>
                    <a:pt x="112" y="94"/>
                  </a:cubicBezTo>
                  <a:cubicBezTo>
                    <a:pt x="115" y="96"/>
                    <a:pt x="115" y="96"/>
                    <a:pt x="115" y="96"/>
                  </a:cubicBezTo>
                  <a:cubicBezTo>
                    <a:pt x="114" y="97"/>
                    <a:pt x="114" y="97"/>
                    <a:pt x="114" y="97"/>
                  </a:cubicBezTo>
                  <a:cubicBezTo>
                    <a:pt x="112" y="98"/>
                    <a:pt x="112" y="98"/>
                    <a:pt x="112" y="98"/>
                  </a:cubicBezTo>
                  <a:cubicBezTo>
                    <a:pt x="111" y="100"/>
                    <a:pt x="111" y="100"/>
                    <a:pt x="111" y="100"/>
                  </a:cubicBezTo>
                  <a:cubicBezTo>
                    <a:pt x="108" y="100"/>
                    <a:pt x="108" y="100"/>
                    <a:pt x="108" y="100"/>
                  </a:cubicBezTo>
                  <a:cubicBezTo>
                    <a:pt x="105" y="101"/>
                    <a:pt x="105" y="101"/>
                    <a:pt x="105" y="101"/>
                  </a:cubicBezTo>
                  <a:cubicBezTo>
                    <a:pt x="104" y="101"/>
                    <a:pt x="104" y="101"/>
                    <a:pt x="104" y="101"/>
                  </a:cubicBezTo>
                  <a:cubicBezTo>
                    <a:pt x="101" y="101"/>
                    <a:pt x="101" y="101"/>
                    <a:pt x="101" y="101"/>
                  </a:cubicBezTo>
                  <a:cubicBezTo>
                    <a:pt x="100" y="103"/>
                    <a:pt x="100" y="103"/>
                    <a:pt x="100" y="103"/>
                  </a:cubicBezTo>
                  <a:cubicBezTo>
                    <a:pt x="99" y="101"/>
                    <a:pt x="99" y="101"/>
                    <a:pt x="99" y="101"/>
                  </a:cubicBezTo>
                  <a:cubicBezTo>
                    <a:pt x="96" y="100"/>
                    <a:pt x="96" y="100"/>
                    <a:pt x="96" y="100"/>
                  </a:cubicBezTo>
                  <a:cubicBezTo>
                    <a:pt x="94" y="98"/>
                    <a:pt x="94" y="98"/>
                    <a:pt x="94" y="98"/>
                  </a:cubicBezTo>
                  <a:cubicBezTo>
                    <a:pt x="91" y="99"/>
                    <a:pt x="91" y="99"/>
                    <a:pt x="91" y="99"/>
                  </a:cubicBezTo>
                  <a:cubicBezTo>
                    <a:pt x="94" y="101"/>
                    <a:pt x="94" y="101"/>
                    <a:pt x="94" y="101"/>
                  </a:cubicBezTo>
                  <a:cubicBezTo>
                    <a:pt x="92" y="101"/>
                    <a:pt x="92" y="101"/>
                    <a:pt x="92" y="101"/>
                  </a:cubicBezTo>
                  <a:cubicBezTo>
                    <a:pt x="87" y="100"/>
                    <a:pt x="87" y="100"/>
                    <a:pt x="87" y="100"/>
                  </a:cubicBezTo>
                  <a:cubicBezTo>
                    <a:pt x="87" y="103"/>
                    <a:pt x="87" y="103"/>
                    <a:pt x="87" y="103"/>
                  </a:cubicBezTo>
                  <a:cubicBezTo>
                    <a:pt x="87" y="105"/>
                    <a:pt x="87" y="105"/>
                    <a:pt x="87" y="105"/>
                  </a:cubicBezTo>
                  <a:cubicBezTo>
                    <a:pt x="87" y="105"/>
                    <a:pt x="86" y="106"/>
                    <a:pt x="87" y="106"/>
                  </a:cubicBezTo>
                  <a:cubicBezTo>
                    <a:pt x="88" y="106"/>
                    <a:pt x="90" y="108"/>
                    <a:pt x="90" y="108"/>
                  </a:cubicBezTo>
                  <a:cubicBezTo>
                    <a:pt x="90" y="110"/>
                    <a:pt x="90" y="110"/>
                    <a:pt x="90" y="110"/>
                  </a:cubicBezTo>
                  <a:cubicBezTo>
                    <a:pt x="91" y="112"/>
                    <a:pt x="91" y="112"/>
                    <a:pt x="91" y="112"/>
                  </a:cubicBezTo>
                  <a:cubicBezTo>
                    <a:pt x="91" y="113"/>
                    <a:pt x="91" y="113"/>
                    <a:pt x="91" y="113"/>
                  </a:cubicBezTo>
                  <a:cubicBezTo>
                    <a:pt x="93" y="116"/>
                    <a:pt x="93" y="116"/>
                    <a:pt x="93" y="116"/>
                  </a:cubicBezTo>
                  <a:cubicBezTo>
                    <a:pt x="93" y="119"/>
                    <a:pt x="93" y="119"/>
                    <a:pt x="93" y="119"/>
                  </a:cubicBezTo>
                  <a:cubicBezTo>
                    <a:pt x="95" y="122"/>
                    <a:pt x="95" y="122"/>
                    <a:pt x="95" y="122"/>
                  </a:cubicBezTo>
                  <a:cubicBezTo>
                    <a:pt x="94" y="125"/>
                    <a:pt x="94" y="125"/>
                    <a:pt x="94" y="125"/>
                  </a:cubicBezTo>
                  <a:cubicBezTo>
                    <a:pt x="94" y="125"/>
                    <a:pt x="95" y="127"/>
                    <a:pt x="94" y="128"/>
                  </a:cubicBezTo>
                  <a:cubicBezTo>
                    <a:pt x="94" y="128"/>
                    <a:pt x="92" y="130"/>
                    <a:pt x="92" y="130"/>
                  </a:cubicBezTo>
                  <a:cubicBezTo>
                    <a:pt x="91" y="132"/>
                    <a:pt x="91" y="132"/>
                    <a:pt x="91" y="132"/>
                  </a:cubicBezTo>
                  <a:cubicBezTo>
                    <a:pt x="89" y="133"/>
                    <a:pt x="89" y="133"/>
                    <a:pt x="89" y="133"/>
                  </a:cubicBezTo>
                  <a:cubicBezTo>
                    <a:pt x="89" y="135"/>
                    <a:pt x="89" y="135"/>
                    <a:pt x="89" y="135"/>
                  </a:cubicBezTo>
                  <a:cubicBezTo>
                    <a:pt x="89" y="135"/>
                    <a:pt x="89" y="138"/>
                    <a:pt x="90" y="138"/>
                  </a:cubicBezTo>
                  <a:cubicBezTo>
                    <a:pt x="90" y="138"/>
                    <a:pt x="92" y="136"/>
                    <a:pt x="92" y="136"/>
                  </a:cubicBezTo>
                  <a:cubicBezTo>
                    <a:pt x="92" y="136"/>
                    <a:pt x="94" y="138"/>
                    <a:pt x="93" y="139"/>
                  </a:cubicBezTo>
                  <a:cubicBezTo>
                    <a:pt x="93" y="139"/>
                    <a:pt x="89" y="139"/>
                    <a:pt x="89" y="139"/>
                  </a:cubicBezTo>
                  <a:cubicBezTo>
                    <a:pt x="87" y="139"/>
                    <a:pt x="87" y="139"/>
                    <a:pt x="87" y="139"/>
                  </a:cubicBezTo>
                  <a:cubicBezTo>
                    <a:pt x="87" y="139"/>
                    <a:pt x="86" y="141"/>
                    <a:pt x="85" y="141"/>
                  </a:cubicBezTo>
                  <a:cubicBezTo>
                    <a:pt x="85" y="142"/>
                    <a:pt x="85" y="143"/>
                    <a:pt x="85" y="143"/>
                  </a:cubicBezTo>
                  <a:cubicBezTo>
                    <a:pt x="83" y="141"/>
                    <a:pt x="83" y="141"/>
                    <a:pt x="83" y="141"/>
                  </a:cubicBezTo>
                  <a:cubicBezTo>
                    <a:pt x="82" y="142"/>
                    <a:pt x="82" y="142"/>
                    <a:pt x="82" y="142"/>
                  </a:cubicBezTo>
                  <a:cubicBezTo>
                    <a:pt x="83" y="144"/>
                    <a:pt x="83" y="144"/>
                    <a:pt x="83" y="144"/>
                  </a:cubicBezTo>
                  <a:cubicBezTo>
                    <a:pt x="83" y="146"/>
                    <a:pt x="83" y="146"/>
                    <a:pt x="83" y="146"/>
                  </a:cubicBezTo>
                  <a:cubicBezTo>
                    <a:pt x="83" y="146"/>
                    <a:pt x="85" y="146"/>
                    <a:pt x="85" y="146"/>
                  </a:cubicBezTo>
                  <a:cubicBezTo>
                    <a:pt x="85" y="146"/>
                    <a:pt x="87" y="147"/>
                    <a:pt x="87" y="147"/>
                  </a:cubicBezTo>
                  <a:cubicBezTo>
                    <a:pt x="87" y="147"/>
                    <a:pt x="86" y="148"/>
                    <a:pt x="87" y="148"/>
                  </a:cubicBezTo>
                  <a:cubicBezTo>
                    <a:pt x="87" y="149"/>
                    <a:pt x="87" y="149"/>
                    <a:pt x="88" y="149"/>
                  </a:cubicBezTo>
                  <a:cubicBezTo>
                    <a:pt x="89" y="150"/>
                    <a:pt x="89" y="150"/>
                    <a:pt x="89" y="150"/>
                  </a:cubicBezTo>
                  <a:cubicBezTo>
                    <a:pt x="89" y="150"/>
                    <a:pt x="89" y="152"/>
                    <a:pt x="89" y="153"/>
                  </a:cubicBezTo>
                  <a:cubicBezTo>
                    <a:pt x="88" y="153"/>
                    <a:pt x="88" y="154"/>
                    <a:pt x="88" y="154"/>
                  </a:cubicBezTo>
                  <a:cubicBezTo>
                    <a:pt x="87" y="154"/>
                    <a:pt x="87" y="154"/>
                    <a:pt x="87" y="154"/>
                  </a:cubicBezTo>
                  <a:cubicBezTo>
                    <a:pt x="86" y="155"/>
                    <a:pt x="86" y="156"/>
                    <a:pt x="86" y="156"/>
                  </a:cubicBezTo>
                  <a:cubicBezTo>
                    <a:pt x="86" y="156"/>
                    <a:pt x="85" y="156"/>
                    <a:pt x="85" y="156"/>
                  </a:cubicBezTo>
                  <a:cubicBezTo>
                    <a:pt x="85" y="157"/>
                    <a:pt x="86" y="158"/>
                    <a:pt x="86" y="159"/>
                  </a:cubicBezTo>
                  <a:cubicBezTo>
                    <a:pt x="86" y="159"/>
                    <a:pt x="86" y="159"/>
                    <a:pt x="85" y="159"/>
                  </a:cubicBezTo>
                  <a:cubicBezTo>
                    <a:pt x="85" y="159"/>
                    <a:pt x="85" y="159"/>
                    <a:pt x="85" y="159"/>
                  </a:cubicBezTo>
                  <a:cubicBezTo>
                    <a:pt x="85" y="159"/>
                    <a:pt x="83" y="157"/>
                    <a:pt x="83" y="157"/>
                  </a:cubicBezTo>
                  <a:cubicBezTo>
                    <a:pt x="82" y="157"/>
                    <a:pt x="81" y="158"/>
                    <a:pt x="79" y="158"/>
                  </a:cubicBezTo>
                  <a:cubicBezTo>
                    <a:pt x="78" y="157"/>
                    <a:pt x="78" y="157"/>
                    <a:pt x="78" y="157"/>
                  </a:cubicBezTo>
                  <a:cubicBezTo>
                    <a:pt x="74" y="158"/>
                    <a:pt x="74" y="158"/>
                    <a:pt x="74" y="158"/>
                  </a:cubicBezTo>
                  <a:cubicBezTo>
                    <a:pt x="74" y="156"/>
                    <a:pt x="74" y="156"/>
                    <a:pt x="74" y="156"/>
                  </a:cubicBezTo>
                  <a:cubicBezTo>
                    <a:pt x="73" y="154"/>
                    <a:pt x="73" y="154"/>
                    <a:pt x="73" y="154"/>
                  </a:cubicBezTo>
                  <a:cubicBezTo>
                    <a:pt x="73" y="154"/>
                    <a:pt x="73" y="152"/>
                    <a:pt x="73" y="151"/>
                  </a:cubicBezTo>
                  <a:cubicBezTo>
                    <a:pt x="73" y="151"/>
                    <a:pt x="74" y="150"/>
                    <a:pt x="74" y="150"/>
                  </a:cubicBezTo>
                  <a:cubicBezTo>
                    <a:pt x="75" y="150"/>
                    <a:pt x="76" y="148"/>
                    <a:pt x="76" y="148"/>
                  </a:cubicBezTo>
                  <a:cubicBezTo>
                    <a:pt x="76" y="148"/>
                    <a:pt x="77" y="146"/>
                    <a:pt x="78" y="145"/>
                  </a:cubicBezTo>
                  <a:cubicBezTo>
                    <a:pt x="78" y="145"/>
                    <a:pt x="79" y="142"/>
                    <a:pt x="79" y="142"/>
                  </a:cubicBezTo>
                  <a:cubicBezTo>
                    <a:pt x="79" y="141"/>
                    <a:pt x="80" y="140"/>
                    <a:pt x="80" y="140"/>
                  </a:cubicBezTo>
                  <a:cubicBezTo>
                    <a:pt x="80" y="140"/>
                    <a:pt x="82" y="138"/>
                    <a:pt x="82" y="137"/>
                  </a:cubicBezTo>
                  <a:cubicBezTo>
                    <a:pt x="82" y="136"/>
                    <a:pt x="81" y="136"/>
                    <a:pt x="80" y="136"/>
                  </a:cubicBezTo>
                  <a:cubicBezTo>
                    <a:pt x="80" y="136"/>
                    <a:pt x="77" y="135"/>
                    <a:pt x="76" y="134"/>
                  </a:cubicBezTo>
                  <a:cubicBezTo>
                    <a:pt x="75" y="134"/>
                    <a:pt x="73" y="133"/>
                    <a:pt x="71" y="133"/>
                  </a:cubicBezTo>
                  <a:cubicBezTo>
                    <a:pt x="69" y="132"/>
                    <a:pt x="70" y="132"/>
                    <a:pt x="71" y="130"/>
                  </a:cubicBezTo>
                  <a:cubicBezTo>
                    <a:pt x="71" y="129"/>
                    <a:pt x="69" y="129"/>
                    <a:pt x="69" y="128"/>
                  </a:cubicBezTo>
                  <a:cubicBezTo>
                    <a:pt x="69" y="128"/>
                    <a:pt x="68" y="129"/>
                    <a:pt x="67" y="130"/>
                  </a:cubicBezTo>
                  <a:cubicBezTo>
                    <a:pt x="66" y="130"/>
                    <a:pt x="65" y="129"/>
                    <a:pt x="64" y="129"/>
                  </a:cubicBezTo>
                  <a:cubicBezTo>
                    <a:pt x="64" y="129"/>
                    <a:pt x="61" y="129"/>
                    <a:pt x="61" y="129"/>
                  </a:cubicBezTo>
                  <a:cubicBezTo>
                    <a:pt x="61" y="129"/>
                    <a:pt x="61" y="128"/>
                    <a:pt x="61" y="127"/>
                  </a:cubicBezTo>
                  <a:cubicBezTo>
                    <a:pt x="61" y="126"/>
                    <a:pt x="60" y="126"/>
                    <a:pt x="60" y="126"/>
                  </a:cubicBezTo>
                  <a:cubicBezTo>
                    <a:pt x="60" y="126"/>
                    <a:pt x="58" y="126"/>
                    <a:pt x="58" y="125"/>
                  </a:cubicBezTo>
                  <a:cubicBezTo>
                    <a:pt x="57" y="125"/>
                    <a:pt x="58" y="125"/>
                    <a:pt x="58" y="124"/>
                  </a:cubicBezTo>
                  <a:cubicBezTo>
                    <a:pt x="58" y="123"/>
                    <a:pt x="58" y="124"/>
                    <a:pt x="57" y="124"/>
                  </a:cubicBezTo>
                  <a:cubicBezTo>
                    <a:pt x="56" y="124"/>
                    <a:pt x="56" y="121"/>
                    <a:pt x="56" y="121"/>
                  </a:cubicBezTo>
                  <a:cubicBezTo>
                    <a:pt x="56" y="121"/>
                    <a:pt x="55" y="119"/>
                    <a:pt x="55" y="118"/>
                  </a:cubicBezTo>
                  <a:cubicBezTo>
                    <a:pt x="54" y="116"/>
                    <a:pt x="54" y="118"/>
                    <a:pt x="54" y="118"/>
                  </a:cubicBezTo>
                  <a:cubicBezTo>
                    <a:pt x="52" y="121"/>
                    <a:pt x="52" y="121"/>
                    <a:pt x="52" y="121"/>
                  </a:cubicBezTo>
                  <a:cubicBezTo>
                    <a:pt x="52" y="121"/>
                    <a:pt x="51" y="121"/>
                    <a:pt x="48" y="120"/>
                  </a:cubicBezTo>
                  <a:cubicBezTo>
                    <a:pt x="46" y="119"/>
                    <a:pt x="47" y="119"/>
                    <a:pt x="47" y="119"/>
                  </a:cubicBezTo>
                  <a:cubicBezTo>
                    <a:pt x="49" y="117"/>
                    <a:pt x="49" y="117"/>
                    <a:pt x="49" y="117"/>
                  </a:cubicBezTo>
                  <a:cubicBezTo>
                    <a:pt x="49" y="117"/>
                    <a:pt x="47" y="116"/>
                    <a:pt x="46" y="116"/>
                  </a:cubicBezTo>
                  <a:cubicBezTo>
                    <a:pt x="45" y="115"/>
                    <a:pt x="45" y="115"/>
                    <a:pt x="44" y="117"/>
                  </a:cubicBezTo>
                  <a:cubicBezTo>
                    <a:pt x="43" y="118"/>
                    <a:pt x="43" y="118"/>
                    <a:pt x="42" y="119"/>
                  </a:cubicBezTo>
                  <a:cubicBezTo>
                    <a:pt x="41" y="120"/>
                    <a:pt x="41" y="120"/>
                    <a:pt x="39" y="120"/>
                  </a:cubicBezTo>
                  <a:cubicBezTo>
                    <a:pt x="38" y="120"/>
                    <a:pt x="38" y="119"/>
                    <a:pt x="37" y="119"/>
                  </a:cubicBezTo>
                  <a:cubicBezTo>
                    <a:pt x="37" y="118"/>
                    <a:pt x="37" y="118"/>
                    <a:pt x="36" y="117"/>
                  </a:cubicBezTo>
                  <a:cubicBezTo>
                    <a:pt x="36" y="116"/>
                    <a:pt x="35" y="116"/>
                    <a:pt x="35" y="116"/>
                  </a:cubicBezTo>
                  <a:cubicBezTo>
                    <a:pt x="35" y="116"/>
                    <a:pt x="33" y="117"/>
                    <a:pt x="33" y="118"/>
                  </a:cubicBezTo>
                  <a:cubicBezTo>
                    <a:pt x="32" y="118"/>
                    <a:pt x="33" y="119"/>
                    <a:pt x="33" y="120"/>
                  </a:cubicBezTo>
                  <a:cubicBezTo>
                    <a:pt x="34" y="121"/>
                    <a:pt x="33" y="122"/>
                    <a:pt x="33" y="122"/>
                  </a:cubicBezTo>
                  <a:cubicBezTo>
                    <a:pt x="33" y="122"/>
                    <a:pt x="31" y="122"/>
                    <a:pt x="30" y="122"/>
                  </a:cubicBezTo>
                  <a:cubicBezTo>
                    <a:pt x="29" y="122"/>
                    <a:pt x="28" y="122"/>
                    <a:pt x="27" y="121"/>
                  </a:cubicBezTo>
                  <a:cubicBezTo>
                    <a:pt x="25" y="120"/>
                    <a:pt x="26" y="122"/>
                    <a:pt x="26" y="123"/>
                  </a:cubicBezTo>
                  <a:cubicBezTo>
                    <a:pt x="26" y="123"/>
                    <a:pt x="24" y="125"/>
                    <a:pt x="24" y="125"/>
                  </a:cubicBezTo>
                  <a:cubicBezTo>
                    <a:pt x="24" y="125"/>
                    <a:pt x="24" y="125"/>
                    <a:pt x="24" y="125"/>
                  </a:cubicBezTo>
                  <a:cubicBezTo>
                    <a:pt x="22" y="125"/>
                    <a:pt x="20" y="124"/>
                    <a:pt x="20" y="124"/>
                  </a:cubicBezTo>
                  <a:cubicBezTo>
                    <a:pt x="19" y="125"/>
                    <a:pt x="19" y="125"/>
                    <a:pt x="19" y="125"/>
                  </a:cubicBezTo>
                  <a:cubicBezTo>
                    <a:pt x="16" y="124"/>
                    <a:pt x="16" y="124"/>
                    <a:pt x="16" y="124"/>
                  </a:cubicBezTo>
                  <a:cubicBezTo>
                    <a:pt x="15" y="124"/>
                    <a:pt x="15" y="124"/>
                    <a:pt x="15" y="124"/>
                  </a:cubicBezTo>
                  <a:cubicBezTo>
                    <a:pt x="14" y="121"/>
                    <a:pt x="14" y="121"/>
                    <a:pt x="14" y="121"/>
                  </a:cubicBezTo>
                  <a:cubicBezTo>
                    <a:pt x="13" y="121"/>
                    <a:pt x="13" y="121"/>
                    <a:pt x="13" y="121"/>
                  </a:cubicBezTo>
                  <a:cubicBezTo>
                    <a:pt x="9" y="119"/>
                    <a:pt x="9" y="119"/>
                    <a:pt x="9" y="119"/>
                  </a:cubicBezTo>
                  <a:cubicBezTo>
                    <a:pt x="8" y="118"/>
                    <a:pt x="8" y="118"/>
                    <a:pt x="8" y="118"/>
                  </a:cubicBezTo>
                  <a:cubicBezTo>
                    <a:pt x="6" y="119"/>
                    <a:pt x="6" y="119"/>
                    <a:pt x="6" y="119"/>
                  </a:cubicBezTo>
                  <a:cubicBezTo>
                    <a:pt x="5" y="120"/>
                    <a:pt x="5" y="120"/>
                    <a:pt x="5" y="120"/>
                  </a:cubicBezTo>
                  <a:cubicBezTo>
                    <a:pt x="5" y="120"/>
                    <a:pt x="3" y="121"/>
                    <a:pt x="2" y="121"/>
                  </a:cubicBezTo>
                  <a:cubicBezTo>
                    <a:pt x="2" y="120"/>
                    <a:pt x="0" y="116"/>
                    <a:pt x="0" y="116"/>
                  </a:cubicBezTo>
                  <a:cubicBezTo>
                    <a:pt x="1" y="113"/>
                    <a:pt x="1" y="113"/>
                    <a:pt x="1" y="113"/>
                  </a:cubicBezTo>
                  <a:cubicBezTo>
                    <a:pt x="1" y="113"/>
                    <a:pt x="4" y="112"/>
                    <a:pt x="4" y="112"/>
                  </a:cubicBezTo>
                  <a:cubicBezTo>
                    <a:pt x="4" y="112"/>
                    <a:pt x="6" y="112"/>
                    <a:pt x="6" y="112"/>
                  </a:cubicBezTo>
                  <a:cubicBezTo>
                    <a:pt x="6" y="112"/>
                    <a:pt x="7" y="112"/>
                    <a:pt x="7" y="113"/>
                  </a:cubicBezTo>
                  <a:cubicBezTo>
                    <a:pt x="8" y="113"/>
                    <a:pt x="10" y="115"/>
                    <a:pt x="11" y="115"/>
                  </a:cubicBezTo>
                  <a:cubicBezTo>
                    <a:pt x="11" y="115"/>
                    <a:pt x="13" y="116"/>
                    <a:pt x="13" y="116"/>
                  </a:cubicBezTo>
                  <a:cubicBezTo>
                    <a:pt x="14" y="116"/>
                    <a:pt x="16" y="117"/>
                    <a:pt x="16" y="117"/>
                  </a:cubicBezTo>
                  <a:cubicBezTo>
                    <a:pt x="16" y="117"/>
                    <a:pt x="18" y="117"/>
                    <a:pt x="18" y="117"/>
                  </a:cubicBezTo>
                  <a:cubicBezTo>
                    <a:pt x="18" y="117"/>
                    <a:pt x="20" y="116"/>
                    <a:pt x="20" y="116"/>
                  </a:cubicBezTo>
                  <a:cubicBezTo>
                    <a:pt x="20" y="116"/>
                    <a:pt x="20" y="116"/>
                    <a:pt x="20" y="116"/>
                  </a:cubicBezTo>
                  <a:cubicBezTo>
                    <a:pt x="21" y="115"/>
                    <a:pt x="21" y="114"/>
                    <a:pt x="21" y="114"/>
                  </a:cubicBezTo>
                  <a:cubicBezTo>
                    <a:pt x="21" y="114"/>
                    <a:pt x="22" y="114"/>
                    <a:pt x="22" y="114"/>
                  </a:cubicBezTo>
                  <a:cubicBezTo>
                    <a:pt x="22" y="115"/>
                    <a:pt x="23" y="116"/>
                    <a:pt x="23" y="116"/>
                  </a:cubicBezTo>
                  <a:cubicBezTo>
                    <a:pt x="23" y="116"/>
                    <a:pt x="24" y="117"/>
                    <a:pt x="24" y="117"/>
                  </a:cubicBezTo>
                  <a:cubicBezTo>
                    <a:pt x="25" y="118"/>
                    <a:pt x="26" y="118"/>
                    <a:pt x="26" y="118"/>
                  </a:cubicBezTo>
                  <a:cubicBezTo>
                    <a:pt x="26" y="118"/>
                    <a:pt x="27" y="117"/>
                    <a:pt x="27" y="117"/>
                  </a:cubicBezTo>
                  <a:cubicBezTo>
                    <a:pt x="27" y="117"/>
                    <a:pt x="28" y="118"/>
                    <a:pt x="28" y="117"/>
                  </a:cubicBezTo>
                  <a:cubicBezTo>
                    <a:pt x="28" y="117"/>
                    <a:pt x="29" y="117"/>
                    <a:pt x="29" y="117"/>
                  </a:cubicBezTo>
                  <a:cubicBezTo>
                    <a:pt x="29" y="117"/>
                    <a:pt x="30" y="116"/>
                    <a:pt x="29" y="116"/>
                  </a:cubicBezTo>
                  <a:cubicBezTo>
                    <a:pt x="29" y="116"/>
                    <a:pt x="29" y="115"/>
                    <a:pt x="29" y="116"/>
                  </a:cubicBezTo>
                  <a:cubicBezTo>
                    <a:pt x="28" y="116"/>
                    <a:pt x="28" y="116"/>
                    <a:pt x="27" y="116"/>
                  </a:cubicBezTo>
                  <a:cubicBezTo>
                    <a:pt x="26" y="116"/>
                    <a:pt x="24" y="115"/>
                    <a:pt x="24" y="115"/>
                  </a:cubicBezTo>
                  <a:cubicBezTo>
                    <a:pt x="24" y="114"/>
                    <a:pt x="23" y="114"/>
                    <a:pt x="23" y="113"/>
                  </a:cubicBezTo>
                  <a:cubicBezTo>
                    <a:pt x="22" y="113"/>
                    <a:pt x="22" y="112"/>
                    <a:pt x="21" y="112"/>
                  </a:cubicBezTo>
                  <a:cubicBezTo>
                    <a:pt x="20" y="112"/>
                    <a:pt x="20" y="112"/>
                    <a:pt x="20" y="112"/>
                  </a:cubicBezTo>
                  <a:cubicBezTo>
                    <a:pt x="20" y="112"/>
                    <a:pt x="19" y="113"/>
                    <a:pt x="19" y="114"/>
                  </a:cubicBezTo>
                  <a:cubicBezTo>
                    <a:pt x="19" y="114"/>
                    <a:pt x="20" y="115"/>
                    <a:pt x="18" y="114"/>
                  </a:cubicBezTo>
                  <a:cubicBezTo>
                    <a:pt x="16" y="114"/>
                    <a:pt x="14" y="114"/>
                    <a:pt x="14" y="114"/>
                  </a:cubicBezTo>
                  <a:cubicBezTo>
                    <a:pt x="11" y="111"/>
                    <a:pt x="11" y="111"/>
                    <a:pt x="11" y="111"/>
                  </a:cubicBezTo>
                  <a:cubicBezTo>
                    <a:pt x="11" y="111"/>
                    <a:pt x="10" y="111"/>
                    <a:pt x="9" y="111"/>
                  </a:cubicBezTo>
                  <a:cubicBezTo>
                    <a:pt x="9" y="111"/>
                    <a:pt x="7" y="110"/>
                    <a:pt x="7" y="109"/>
                  </a:cubicBezTo>
                  <a:cubicBezTo>
                    <a:pt x="7" y="109"/>
                    <a:pt x="6" y="108"/>
                    <a:pt x="6" y="107"/>
                  </a:cubicBezTo>
                  <a:cubicBezTo>
                    <a:pt x="6" y="107"/>
                    <a:pt x="5" y="107"/>
                    <a:pt x="5" y="106"/>
                  </a:cubicBezTo>
                  <a:cubicBezTo>
                    <a:pt x="5" y="106"/>
                    <a:pt x="4" y="105"/>
                    <a:pt x="4" y="105"/>
                  </a:cubicBezTo>
                  <a:cubicBezTo>
                    <a:pt x="4" y="105"/>
                    <a:pt x="4" y="104"/>
                    <a:pt x="5" y="103"/>
                  </a:cubicBezTo>
                  <a:cubicBezTo>
                    <a:pt x="7" y="103"/>
                    <a:pt x="7" y="103"/>
                    <a:pt x="8" y="103"/>
                  </a:cubicBezTo>
                  <a:cubicBezTo>
                    <a:pt x="9" y="103"/>
                    <a:pt x="8" y="103"/>
                    <a:pt x="10" y="103"/>
                  </a:cubicBezTo>
                  <a:cubicBezTo>
                    <a:pt x="12" y="103"/>
                    <a:pt x="11" y="103"/>
                    <a:pt x="12" y="103"/>
                  </a:cubicBezTo>
                  <a:cubicBezTo>
                    <a:pt x="13" y="103"/>
                    <a:pt x="15" y="103"/>
                    <a:pt x="15" y="103"/>
                  </a:cubicBezTo>
                  <a:cubicBezTo>
                    <a:pt x="15" y="103"/>
                    <a:pt x="13" y="102"/>
                    <a:pt x="16" y="103"/>
                  </a:cubicBezTo>
                  <a:cubicBezTo>
                    <a:pt x="16" y="103"/>
                    <a:pt x="20" y="104"/>
                    <a:pt x="19" y="106"/>
                  </a:cubicBezTo>
                  <a:cubicBezTo>
                    <a:pt x="19" y="106"/>
                    <a:pt x="18" y="107"/>
                    <a:pt x="18" y="107"/>
                  </a:cubicBezTo>
                  <a:cubicBezTo>
                    <a:pt x="18" y="107"/>
                    <a:pt x="20" y="108"/>
                    <a:pt x="20" y="108"/>
                  </a:cubicBezTo>
                  <a:cubicBezTo>
                    <a:pt x="20" y="108"/>
                    <a:pt x="21" y="107"/>
                    <a:pt x="21" y="107"/>
                  </a:cubicBezTo>
                  <a:cubicBezTo>
                    <a:pt x="22" y="108"/>
                    <a:pt x="22" y="108"/>
                    <a:pt x="22" y="108"/>
                  </a:cubicBezTo>
                  <a:cubicBezTo>
                    <a:pt x="24" y="110"/>
                    <a:pt x="24" y="110"/>
                    <a:pt x="24" y="110"/>
                  </a:cubicBezTo>
                  <a:cubicBezTo>
                    <a:pt x="24" y="110"/>
                    <a:pt x="26" y="110"/>
                    <a:pt x="26" y="110"/>
                  </a:cubicBezTo>
                  <a:cubicBezTo>
                    <a:pt x="25" y="111"/>
                    <a:pt x="24" y="109"/>
                    <a:pt x="25" y="111"/>
                  </a:cubicBezTo>
                  <a:cubicBezTo>
                    <a:pt x="26" y="113"/>
                    <a:pt x="27" y="114"/>
                    <a:pt x="27" y="114"/>
                  </a:cubicBezTo>
                  <a:cubicBezTo>
                    <a:pt x="28" y="114"/>
                    <a:pt x="28" y="114"/>
                    <a:pt x="28" y="114"/>
                  </a:cubicBezTo>
                  <a:cubicBezTo>
                    <a:pt x="28" y="114"/>
                    <a:pt x="28" y="113"/>
                    <a:pt x="29" y="113"/>
                  </a:cubicBezTo>
                  <a:cubicBezTo>
                    <a:pt x="29" y="114"/>
                    <a:pt x="31" y="114"/>
                    <a:pt x="32" y="114"/>
                  </a:cubicBezTo>
                  <a:cubicBezTo>
                    <a:pt x="32" y="114"/>
                    <a:pt x="32" y="113"/>
                    <a:pt x="31" y="111"/>
                  </a:cubicBezTo>
                  <a:cubicBezTo>
                    <a:pt x="30" y="110"/>
                    <a:pt x="29" y="109"/>
                    <a:pt x="29" y="109"/>
                  </a:cubicBezTo>
                  <a:cubicBezTo>
                    <a:pt x="28" y="109"/>
                    <a:pt x="29" y="110"/>
                    <a:pt x="27" y="109"/>
                  </a:cubicBezTo>
                  <a:cubicBezTo>
                    <a:pt x="25" y="108"/>
                    <a:pt x="25" y="109"/>
                    <a:pt x="24" y="108"/>
                  </a:cubicBezTo>
                  <a:cubicBezTo>
                    <a:pt x="23" y="106"/>
                    <a:pt x="22" y="106"/>
                    <a:pt x="22" y="105"/>
                  </a:cubicBezTo>
                  <a:cubicBezTo>
                    <a:pt x="22" y="105"/>
                    <a:pt x="23" y="105"/>
                    <a:pt x="24" y="104"/>
                  </a:cubicBezTo>
                  <a:cubicBezTo>
                    <a:pt x="25" y="104"/>
                    <a:pt x="23" y="103"/>
                    <a:pt x="25" y="104"/>
                  </a:cubicBezTo>
                  <a:cubicBezTo>
                    <a:pt x="28" y="105"/>
                    <a:pt x="28" y="105"/>
                    <a:pt x="29" y="105"/>
                  </a:cubicBezTo>
                  <a:cubicBezTo>
                    <a:pt x="29" y="105"/>
                    <a:pt x="31" y="105"/>
                    <a:pt x="29" y="104"/>
                  </a:cubicBezTo>
                  <a:cubicBezTo>
                    <a:pt x="27" y="104"/>
                    <a:pt x="26" y="103"/>
                    <a:pt x="26" y="103"/>
                  </a:cubicBezTo>
                  <a:cubicBezTo>
                    <a:pt x="24" y="103"/>
                    <a:pt x="24" y="103"/>
                    <a:pt x="24" y="103"/>
                  </a:cubicBezTo>
                  <a:cubicBezTo>
                    <a:pt x="24" y="103"/>
                    <a:pt x="24" y="103"/>
                    <a:pt x="23" y="103"/>
                  </a:cubicBezTo>
                  <a:cubicBezTo>
                    <a:pt x="22" y="103"/>
                    <a:pt x="22" y="104"/>
                    <a:pt x="22" y="103"/>
                  </a:cubicBezTo>
                  <a:cubicBezTo>
                    <a:pt x="21" y="103"/>
                    <a:pt x="20" y="103"/>
                    <a:pt x="20" y="102"/>
                  </a:cubicBezTo>
                  <a:cubicBezTo>
                    <a:pt x="19" y="102"/>
                    <a:pt x="18" y="101"/>
                    <a:pt x="18" y="101"/>
                  </a:cubicBezTo>
                  <a:cubicBezTo>
                    <a:pt x="18" y="100"/>
                    <a:pt x="17" y="99"/>
                    <a:pt x="17" y="99"/>
                  </a:cubicBezTo>
                  <a:cubicBezTo>
                    <a:pt x="17" y="99"/>
                    <a:pt x="17" y="99"/>
                    <a:pt x="17" y="99"/>
                  </a:cubicBezTo>
                  <a:cubicBezTo>
                    <a:pt x="16" y="99"/>
                    <a:pt x="15" y="99"/>
                    <a:pt x="14" y="99"/>
                  </a:cubicBezTo>
                  <a:cubicBezTo>
                    <a:pt x="14" y="99"/>
                    <a:pt x="13" y="99"/>
                    <a:pt x="13" y="99"/>
                  </a:cubicBezTo>
                  <a:cubicBezTo>
                    <a:pt x="13" y="98"/>
                    <a:pt x="13" y="98"/>
                    <a:pt x="13" y="97"/>
                  </a:cubicBezTo>
                  <a:cubicBezTo>
                    <a:pt x="13" y="97"/>
                    <a:pt x="13" y="96"/>
                    <a:pt x="14" y="96"/>
                  </a:cubicBezTo>
                  <a:cubicBezTo>
                    <a:pt x="15" y="96"/>
                    <a:pt x="16" y="96"/>
                    <a:pt x="17" y="96"/>
                  </a:cubicBezTo>
                  <a:cubicBezTo>
                    <a:pt x="18" y="96"/>
                    <a:pt x="19" y="96"/>
                    <a:pt x="20" y="96"/>
                  </a:cubicBezTo>
                  <a:cubicBezTo>
                    <a:pt x="20" y="96"/>
                    <a:pt x="21" y="97"/>
                    <a:pt x="21" y="97"/>
                  </a:cubicBezTo>
                  <a:cubicBezTo>
                    <a:pt x="22" y="98"/>
                    <a:pt x="23" y="98"/>
                    <a:pt x="23" y="98"/>
                  </a:cubicBezTo>
                  <a:cubicBezTo>
                    <a:pt x="23" y="99"/>
                    <a:pt x="23" y="99"/>
                    <a:pt x="24" y="99"/>
                  </a:cubicBezTo>
                  <a:cubicBezTo>
                    <a:pt x="24" y="100"/>
                    <a:pt x="25" y="100"/>
                    <a:pt x="25" y="100"/>
                  </a:cubicBezTo>
                  <a:cubicBezTo>
                    <a:pt x="26" y="102"/>
                    <a:pt x="26" y="102"/>
                    <a:pt x="26" y="102"/>
                  </a:cubicBezTo>
                  <a:cubicBezTo>
                    <a:pt x="26" y="102"/>
                    <a:pt x="26" y="102"/>
                    <a:pt x="26" y="102"/>
                  </a:cubicBezTo>
                  <a:cubicBezTo>
                    <a:pt x="28" y="103"/>
                    <a:pt x="28" y="103"/>
                    <a:pt x="28" y="103"/>
                  </a:cubicBezTo>
                  <a:cubicBezTo>
                    <a:pt x="28" y="103"/>
                    <a:pt x="31" y="104"/>
                    <a:pt x="31" y="104"/>
                  </a:cubicBezTo>
                  <a:cubicBezTo>
                    <a:pt x="31" y="104"/>
                    <a:pt x="31" y="104"/>
                    <a:pt x="32" y="104"/>
                  </a:cubicBezTo>
                  <a:cubicBezTo>
                    <a:pt x="33" y="104"/>
                    <a:pt x="33" y="103"/>
                    <a:pt x="33" y="103"/>
                  </a:cubicBezTo>
                  <a:cubicBezTo>
                    <a:pt x="33" y="103"/>
                    <a:pt x="34" y="103"/>
                    <a:pt x="34" y="103"/>
                  </a:cubicBezTo>
                  <a:cubicBezTo>
                    <a:pt x="34" y="103"/>
                    <a:pt x="37" y="101"/>
                    <a:pt x="37" y="101"/>
                  </a:cubicBezTo>
                  <a:cubicBezTo>
                    <a:pt x="37" y="102"/>
                    <a:pt x="38" y="102"/>
                    <a:pt x="39" y="102"/>
                  </a:cubicBezTo>
                  <a:cubicBezTo>
                    <a:pt x="39" y="102"/>
                    <a:pt x="42" y="104"/>
                    <a:pt x="42" y="104"/>
                  </a:cubicBezTo>
                  <a:cubicBezTo>
                    <a:pt x="42" y="103"/>
                    <a:pt x="42" y="102"/>
                    <a:pt x="42" y="102"/>
                  </a:cubicBezTo>
                  <a:cubicBezTo>
                    <a:pt x="42" y="102"/>
                    <a:pt x="43" y="101"/>
                    <a:pt x="43" y="101"/>
                  </a:cubicBezTo>
                  <a:cubicBezTo>
                    <a:pt x="47" y="101"/>
                    <a:pt x="47" y="101"/>
                    <a:pt x="47" y="101"/>
                  </a:cubicBezTo>
                  <a:cubicBezTo>
                    <a:pt x="47" y="101"/>
                    <a:pt x="48" y="100"/>
                    <a:pt x="48" y="100"/>
                  </a:cubicBezTo>
                  <a:cubicBezTo>
                    <a:pt x="47" y="100"/>
                    <a:pt x="46" y="100"/>
                    <a:pt x="46" y="100"/>
                  </a:cubicBezTo>
                  <a:cubicBezTo>
                    <a:pt x="44" y="101"/>
                    <a:pt x="44" y="101"/>
                    <a:pt x="44" y="101"/>
                  </a:cubicBezTo>
                  <a:cubicBezTo>
                    <a:pt x="42" y="101"/>
                    <a:pt x="42" y="101"/>
                    <a:pt x="42" y="101"/>
                  </a:cubicBezTo>
                  <a:cubicBezTo>
                    <a:pt x="42" y="101"/>
                    <a:pt x="41" y="102"/>
                    <a:pt x="41" y="102"/>
                  </a:cubicBezTo>
                  <a:cubicBezTo>
                    <a:pt x="40" y="102"/>
                    <a:pt x="39" y="101"/>
                    <a:pt x="39" y="101"/>
                  </a:cubicBezTo>
                  <a:cubicBezTo>
                    <a:pt x="38" y="100"/>
                    <a:pt x="36" y="99"/>
                    <a:pt x="36" y="99"/>
                  </a:cubicBezTo>
                  <a:cubicBezTo>
                    <a:pt x="35" y="99"/>
                    <a:pt x="36" y="99"/>
                    <a:pt x="34" y="98"/>
                  </a:cubicBezTo>
                  <a:cubicBezTo>
                    <a:pt x="32" y="97"/>
                    <a:pt x="31" y="96"/>
                    <a:pt x="31" y="96"/>
                  </a:cubicBezTo>
                  <a:cubicBezTo>
                    <a:pt x="30" y="95"/>
                    <a:pt x="30" y="95"/>
                    <a:pt x="30" y="95"/>
                  </a:cubicBezTo>
                  <a:cubicBezTo>
                    <a:pt x="30" y="95"/>
                    <a:pt x="30" y="94"/>
                    <a:pt x="29" y="94"/>
                  </a:cubicBezTo>
                  <a:cubicBezTo>
                    <a:pt x="28" y="93"/>
                    <a:pt x="25" y="92"/>
                    <a:pt x="25" y="92"/>
                  </a:cubicBezTo>
                  <a:cubicBezTo>
                    <a:pt x="25" y="92"/>
                    <a:pt x="25" y="91"/>
                    <a:pt x="25" y="91"/>
                  </a:cubicBezTo>
                  <a:cubicBezTo>
                    <a:pt x="25" y="91"/>
                    <a:pt x="25" y="88"/>
                    <a:pt x="25" y="88"/>
                  </a:cubicBezTo>
                  <a:cubicBezTo>
                    <a:pt x="25" y="87"/>
                    <a:pt x="24" y="85"/>
                    <a:pt x="24" y="85"/>
                  </a:cubicBezTo>
                  <a:cubicBezTo>
                    <a:pt x="24" y="85"/>
                    <a:pt x="26" y="84"/>
                    <a:pt x="26" y="84"/>
                  </a:cubicBezTo>
                  <a:cubicBezTo>
                    <a:pt x="27" y="84"/>
                    <a:pt x="28" y="85"/>
                    <a:pt x="28" y="85"/>
                  </a:cubicBezTo>
                  <a:cubicBezTo>
                    <a:pt x="29" y="84"/>
                    <a:pt x="29" y="84"/>
                    <a:pt x="29" y="84"/>
                  </a:cubicBezTo>
                  <a:cubicBezTo>
                    <a:pt x="37" y="73"/>
                    <a:pt x="37" y="73"/>
                    <a:pt x="37" y="73"/>
                  </a:cubicBezTo>
                  <a:cubicBezTo>
                    <a:pt x="44" y="63"/>
                    <a:pt x="44" y="63"/>
                    <a:pt x="44" y="63"/>
                  </a:cubicBezTo>
                  <a:cubicBezTo>
                    <a:pt x="47" y="48"/>
                    <a:pt x="47" y="48"/>
                    <a:pt x="47" y="48"/>
                  </a:cubicBezTo>
                  <a:cubicBezTo>
                    <a:pt x="49" y="41"/>
                    <a:pt x="49" y="41"/>
                    <a:pt x="49" y="41"/>
                  </a:cubicBezTo>
                  <a:cubicBezTo>
                    <a:pt x="51" y="35"/>
                    <a:pt x="51" y="35"/>
                    <a:pt x="51" y="35"/>
                  </a:cubicBezTo>
                  <a:cubicBezTo>
                    <a:pt x="51" y="35"/>
                    <a:pt x="51" y="34"/>
                    <a:pt x="52" y="35"/>
                  </a:cubicBezTo>
                  <a:cubicBezTo>
                    <a:pt x="52" y="35"/>
                    <a:pt x="53" y="37"/>
                    <a:pt x="53" y="37"/>
                  </a:cubicBezTo>
                  <a:cubicBezTo>
                    <a:pt x="54" y="38"/>
                    <a:pt x="54" y="38"/>
                    <a:pt x="54" y="38"/>
                  </a:cubicBezTo>
                  <a:cubicBezTo>
                    <a:pt x="55" y="38"/>
                    <a:pt x="55" y="38"/>
                    <a:pt x="55" y="38"/>
                  </a:cubicBezTo>
                  <a:cubicBezTo>
                    <a:pt x="55" y="38"/>
                    <a:pt x="57" y="37"/>
                    <a:pt x="58" y="37"/>
                  </a:cubicBezTo>
                  <a:cubicBezTo>
                    <a:pt x="58" y="37"/>
                    <a:pt x="62" y="39"/>
                    <a:pt x="62" y="39"/>
                  </a:cubicBezTo>
                  <a:cubicBezTo>
                    <a:pt x="62" y="39"/>
                    <a:pt x="62" y="41"/>
                    <a:pt x="62" y="42"/>
                  </a:cubicBezTo>
                  <a:cubicBezTo>
                    <a:pt x="62" y="42"/>
                    <a:pt x="64" y="44"/>
                    <a:pt x="63" y="45"/>
                  </a:cubicBezTo>
                  <a:cubicBezTo>
                    <a:pt x="63" y="45"/>
                    <a:pt x="62" y="47"/>
                    <a:pt x="62" y="47"/>
                  </a:cubicBezTo>
                  <a:cubicBezTo>
                    <a:pt x="62" y="47"/>
                    <a:pt x="63" y="48"/>
                    <a:pt x="63" y="48"/>
                  </a:cubicBezTo>
                  <a:cubicBezTo>
                    <a:pt x="64" y="48"/>
                    <a:pt x="64" y="48"/>
                    <a:pt x="65" y="48"/>
                  </a:cubicBezTo>
                  <a:cubicBezTo>
                    <a:pt x="66" y="48"/>
                    <a:pt x="67" y="49"/>
                    <a:pt x="67" y="49"/>
                  </a:cubicBezTo>
                  <a:cubicBezTo>
                    <a:pt x="67" y="49"/>
                    <a:pt x="67" y="50"/>
                    <a:pt x="67" y="50"/>
                  </a:cubicBezTo>
                  <a:cubicBezTo>
                    <a:pt x="67" y="50"/>
                    <a:pt x="67" y="52"/>
                    <a:pt x="67" y="52"/>
                  </a:cubicBezTo>
                  <a:cubicBezTo>
                    <a:pt x="67" y="53"/>
                    <a:pt x="65" y="53"/>
                    <a:pt x="65" y="53"/>
                  </a:cubicBezTo>
                  <a:cubicBezTo>
                    <a:pt x="65" y="53"/>
                    <a:pt x="65" y="54"/>
                    <a:pt x="65" y="54"/>
                  </a:cubicBezTo>
                  <a:cubicBezTo>
                    <a:pt x="64" y="55"/>
                    <a:pt x="63" y="56"/>
                    <a:pt x="62" y="56"/>
                  </a:cubicBezTo>
                  <a:cubicBezTo>
                    <a:pt x="62" y="56"/>
                    <a:pt x="60" y="54"/>
                    <a:pt x="60" y="54"/>
                  </a:cubicBezTo>
                  <a:cubicBezTo>
                    <a:pt x="60" y="54"/>
                    <a:pt x="59" y="55"/>
                    <a:pt x="59" y="55"/>
                  </a:cubicBezTo>
                  <a:cubicBezTo>
                    <a:pt x="60" y="57"/>
                    <a:pt x="60" y="57"/>
                    <a:pt x="60" y="57"/>
                  </a:cubicBezTo>
                  <a:cubicBezTo>
                    <a:pt x="61" y="60"/>
                    <a:pt x="61" y="60"/>
                    <a:pt x="61" y="60"/>
                  </a:cubicBezTo>
                  <a:cubicBezTo>
                    <a:pt x="60" y="61"/>
                    <a:pt x="60" y="61"/>
                    <a:pt x="60" y="61"/>
                  </a:cubicBezTo>
                  <a:cubicBezTo>
                    <a:pt x="61" y="64"/>
                    <a:pt x="61" y="64"/>
                    <a:pt x="61" y="64"/>
                  </a:cubicBezTo>
                  <a:cubicBezTo>
                    <a:pt x="61" y="66"/>
                    <a:pt x="61" y="66"/>
                    <a:pt x="61" y="66"/>
                  </a:cubicBezTo>
                  <a:cubicBezTo>
                    <a:pt x="59" y="67"/>
                    <a:pt x="59" y="67"/>
                    <a:pt x="59" y="67"/>
                  </a:cubicBezTo>
                  <a:cubicBezTo>
                    <a:pt x="59" y="67"/>
                    <a:pt x="58" y="68"/>
                    <a:pt x="57" y="68"/>
                  </a:cubicBezTo>
                  <a:cubicBezTo>
                    <a:pt x="57" y="68"/>
                    <a:pt x="56" y="67"/>
                    <a:pt x="56" y="68"/>
                  </a:cubicBezTo>
                  <a:cubicBezTo>
                    <a:pt x="57" y="69"/>
                    <a:pt x="57" y="70"/>
                    <a:pt x="58" y="70"/>
                  </a:cubicBezTo>
                  <a:cubicBezTo>
                    <a:pt x="59" y="70"/>
                    <a:pt x="61" y="70"/>
                    <a:pt x="61" y="70"/>
                  </a:cubicBezTo>
                  <a:cubicBezTo>
                    <a:pt x="63" y="73"/>
                    <a:pt x="63" y="73"/>
                    <a:pt x="63" y="73"/>
                  </a:cubicBezTo>
                  <a:cubicBezTo>
                    <a:pt x="63" y="73"/>
                    <a:pt x="64" y="73"/>
                    <a:pt x="65" y="73"/>
                  </a:cubicBezTo>
                  <a:cubicBezTo>
                    <a:pt x="65" y="73"/>
                    <a:pt x="67" y="74"/>
                    <a:pt x="67" y="74"/>
                  </a:cubicBezTo>
                  <a:cubicBezTo>
                    <a:pt x="67" y="74"/>
                    <a:pt x="67" y="74"/>
                    <a:pt x="68" y="75"/>
                  </a:cubicBezTo>
                  <a:cubicBezTo>
                    <a:pt x="69" y="75"/>
                    <a:pt x="71" y="76"/>
                    <a:pt x="71" y="76"/>
                  </a:cubicBezTo>
                  <a:cubicBezTo>
                    <a:pt x="71" y="76"/>
                    <a:pt x="71" y="75"/>
                    <a:pt x="70" y="75"/>
                  </a:cubicBezTo>
                  <a:cubicBezTo>
                    <a:pt x="70" y="75"/>
                    <a:pt x="69" y="72"/>
                    <a:pt x="67" y="72"/>
                  </a:cubicBezTo>
                  <a:cubicBezTo>
                    <a:pt x="66" y="71"/>
                    <a:pt x="65" y="71"/>
                    <a:pt x="64" y="71"/>
                  </a:cubicBezTo>
                  <a:cubicBezTo>
                    <a:pt x="63" y="71"/>
                    <a:pt x="61" y="70"/>
                    <a:pt x="61" y="70"/>
                  </a:cubicBezTo>
                  <a:cubicBezTo>
                    <a:pt x="61" y="69"/>
                    <a:pt x="60" y="68"/>
                    <a:pt x="61" y="68"/>
                  </a:cubicBezTo>
                  <a:cubicBezTo>
                    <a:pt x="61" y="67"/>
                    <a:pt x="61" y="66"/>
                    <a:pt x="63" y="66"/>
                  </a:cubicBezTo>
                  <a:cubicBezTo>
                    <a:pt x="64" y="66"/>
                    <a:pt x="65" y="67"/>
                    <a:pt x="66" y="66"/>
                  </a:cubicBezTo>
                  <a:cubicBezTo>
                    <a:pt x="67" y="66"/>
                    <a:pt x="69" y="63"/>
                    <a:pt x="69" y="63"/>
                  </a:cubicBezTo>
                  <a:cubicBezTo>
                    <a:pt x="71" y="61"/>
                    <a:pt x="71" y="61"/>
                    <a:pt x="71" y="61"/>
                  </a:cubicBezTo>
                  <a:cubicBezTo>
                    <a:pt x="74" y="60"/>
                    <a:pt x="74" y="60"/>
                    <a:pt x="74" y="60"/>
                  </a:cubicBezTo>
                  <a:cubicBezTo>
                    <a:pt x="74" y="60"/>
                    <a:pt x="78" y="58"/>
                    <a:pt x="78" y="58"/>
                  </a:cubicBezTo>
                  <a:cubicBezTo>
                    <a:pt x="78" y="58"/>
                    <a:pt x="79" y="58"/>
                    <a:pt x="80" y="59"/>
                  </a:cubicBezTo>
                  <a:cubicBezTo>
                    <a:pt x="81" y="60"/>
                    <a:pt x="81" y="60"/>
                    <a:pt x="81" y="60"/>
                  </a:cubicBezTo>
                  <a:cubicBezTo>
                    <a:pt x="82" y="60"/>
                    <a:pt x="84" y="61"/>
                    <a:pt x="84" y="61"/>
                  </a:cubicBezTo>
                  <a:cubicBezTo>
                    <a:pt x="84" y="61"/>
                    <a:pt x="84" y="61"/>
                    <a:pt x="85" y="62"/>
                  </a:cubicBezTo>
                  <a:cubicBezTo>
                    <a:pt x="85" y="62"/>
                    <a:pt x="86" y="63"/>
                    <a:pt x="85" y="65"/>
                  </a:cubicBezTo>
                  <a:cubicBezTo>
                    <a:pt x="85" y="66"/>
                    <a:pt x="85" y="67"/>
                    <a:pt x="85" y="67"/>
                  </a:cubicBezTo>
                  <a:cubicBezTo>
                    <a:pt x="85" y="67"/>
                    <a:pt x="86" y="66"/>
                    <a:pt x="86" y="65"/>
                  </a:cubicBezTo>
                  <a:cubicBezTo>
                    <a:pt x="86" y="63"/>
                    <a:pt x="86" y="62"/>
                    <a:pt x="86" y="61"/>
                  </a:cubicBezTo>
                  <a:cubicBezTo>
                    <a:pt x="86" y="60"/>
                    <a:pt x="85" y="59"/>
                    <a:pt x="85" y="59"/>
                  </a:cubicBezTo>
                  <a:cubicBezTo>
                    <a:pt x="85" y="59"/>
                    <a:pt x="83" y="60"/>
                    <a:pt x="81" y="59"/>
                  </a:cubicBezTo>
                  <a:cubicBezTo>
                    <a:pt x="80" y="58"/>
                    <a:pt x="80" y="57"/>
                    <a:pt x="79" y="57"/>
                  </a:cubicBezTo>
                  <a:cubicBezTo>
                    <a:pt x="79" y="57"/>
                    <a:pt x="78" y="56"/>
                    <a:pt x="77" y="56"/>
                  </a:cubicBezTo>
                  <a:cubicBezTo>
                    <a:pt x="77" y="56"/>
                    <a:pt x="77" y="55"/>
                    <a:pt x="77" y="54"/>
                  </a:cubicBezTo>
                  <a:cubicBezTo>
                    <a:pt x="77" y="53"/>
                    <a:pt x="77" y="52"/>
                    <a:pt x="77" y="51"/>
                  </a:cubicBezTo>
                  <a:cubicBezTo>
                    <a:pt x="77" y="51"/>
                    <a:pt x="76" y="50"/>
                    <a:pt x="77" y="49"/>
                  </a:cubicBezTo>
                  <a:cubicBezTo>
                    <a:pt x="78" y="48"/>
                    <a:pt x="78" y="48"/>
                    <a:pt x="79" y="48"/>
                  </a:cubicBezTo>
                  <a:cubicBezTo>
                    <a:pt x="79" y="47"/>
                    <a:pt x="81" y="46"/>
                    <a:pt x="80" y="46"/>
                  </a:cubicBezTo>
                  <a:cubicBezTo>
                    <a:pt x="80" y="45"/>
                    <a:pt x="79" y="45"/>
                    <a:pt x="78" y="45"/>
                  </a:cubicBezTo>
                  <a:cubicBezTo>
                    <a:pt x="77" y="45"/>
                    <a:pt x="78" y="46"/>
                    <a:pt x="77" y="46"/>
                  </a:cubicBezTo>
                  <a:cubicBezTo>
                    <a:pt x="75" y="46"/>
                    <a:pt x="75" y="45"/>
                    <a:pt x="74" y="44"/>
                  </a:cubicBezTo>
                  <a:cubicBezTo>
                    <a:pt x="74" y="43"/>
                    <a:pt x="74" y="43"/>
                    <a:pt x="73" y="44"/>
                  </a:cubicBezTo>
                  <a:cubicBezTo>
                    <a:pt x="72" y="44"/>
                    <a:pt x="71" y="43"/>
                    <a:pt x="71" y="43"/>
                  </a:cubicBezTo>
                  <a:cubicBezTo>
                    <a:pt x="71" y="43"/>
                    <a:pt x="70" y="42"/>
                    <a:pt x="71" y="41"/>
                  </a:cubicBezTo>
                  <a:cubicBezTo>
                    <a:pt x="71" y="41"/>
                    <a:pt x="72" y="39"/>
                    <a:pt x="72" y="39"/>
                  </a:cubicBezTo>
                  <a:cubicBezTo>
                    <a:pt x="72" y="39"/>
                    <a:pt x="72" y="36"/>
                    <a:pt x="72" y="36"/>
                  </a:cubicBezTo>
                  <a:cubicBezTo>
                    <a:pt x="72" y="35"/>
                    <a:pt x="72" y="35"/>
                    <a:pt x="72" y="35"/>
                  </a:cubicBezTo>
                  <a:close/>
                  <a:moveTo>
                    <a:pt x="127" y="1"/>
                  </a:moveTo>
                  <a:cubicBezTo>
                    <a:pt x="127" y="1"/>
                    <a:pt x="127" y="1"/>
                    <a:pt x="127" y="1"/>
                  </a:cubicBezTo>
                  <a:cubicBezTo>
                    <a:pt x="127" y="1"/>
                    <a:pt x="127" y="0"/>
                    <a:pt x="128" y="0"/>
                  </a:cubicBezTo>
                  <a:cubicBezTo>
                    <a:pt x="129" y="0"/>
                    <a:pt x="129" y="0"/>
                    <a:pt x="130" y="0"/>
                  </a:cubicBezTo>
                  <a:cubicBezTo>
                    <a:pt x="130" y="0"/>
                    <a:pt x="132" y="0"/>
                    <a:pt x="132" y="0"/>
                  </a:cubicBezTo>
                  <a:cubicBezTo>
                    <a:pt x="132" y="0"/>
                    <a:pt x="133" y="0"/>
                    <a:pt x="134" y="0"/>
                  </a:cubicBezTo>
                  <a:cubicBezTo>
                    <a:pt x="134" y="0"/>
                    <a:pt x="135" y="0"/>
                    <a:pt x="135" y="0"/>
                  </a:cubicBezTo>
                  <a:cubicBezTo>
                    <a:pt x="136" y="0"/>
                    <a:pt x="135" y="1"/>
                    <a:pt x="135" y="1"/>
                  </a:cubicBezTo>
                  <a:cubicBezTo>
                    <a:pt x="133" y="1"/>
                    <a:pt x="133" y="1"/>
                    <a:pt x="133" y="1"/>
                  </a:cubicBezTo>
                  <a:cubicBezTo>
                    <a:pt x="133" y="1"/>
                    <a:pt x="132" y="1"/>
                    <a:pt x="131" y="1"/>
                  </a:cubicBezTo>
                  <a:cubicBezTo>
                    <a:pt x="131" y="2"/>
                    <a:pt x="130" y="2"/>
                    <a:pt x="130" y="2"/>
                  </a:cubicBezTo>
                  <a:cubicBezTo>
                    <a:pt x="130" y="2"/>
                    <a:pt x="129" y="2"/>
                    <a:pt x="129" y="2"/>
                  </a:cubicBezTo>
                  <a:cubicBezTo>
                    <a:pt x="128" y="2"/>
                    <a:pt x="128" y="1"/>
                    <a:pt x="128" y="2"/>
                  </a:cubicBezTo>
                  <a:cubicBezTo>
                    <a:pt x="127" y="2"/>
                    <a:pt x="127" y="1"/>
                    <a:pt x="127" y="1"/>
                  </a:cubicBezTo>
                  <a:close/>
                  <a:moveTo>
                    <a:pt x="118" y="6"/>
                  </a:moveTo>
                  <a:cubicBezTo>
                    <a:pt x="118" y="6"/>
                    <a:pt x="118" y="6"/>
                    <a:pt x="118" y="6"/>
                  </a:cubicBezTo>
                  <a:cubicBezTo>
                    <a:pt x="118" y="6"/>
                    <a:pt x="118" y="5"/>
                    <a:pt x="119" y="5"/>
                  </a:cubicBezTo>
                  <a:cubicBezTo>
                    <a:pt x="119" y="5"/>
                    <a:pt x="119" y="4"/>
                    <a:pt x="120" y="5"/>
                  </a:cubicBezTo>
                  <a:cubicBezTo>
                    <a:pt x="120" y="5"/>
                    <a:pt x="120" y="7"/>
                    <a:pt x="120" y="7"/>
                  </a:cubicBezTo>
                  <a:cubicBezTo>
                    <a:pt x="119" y="7"/>
                    <a:pt x="119" y="7"/>
                    <a:pt x="118" y="7"/>
                  </a:cubicBezTo>
                  <a:cubicBezTo>
                    <a:pt x="118" y="7"/>
                    <a:pt x="118" y="6"/>
                    <a:pt x="118" y="6"/>
                  </a:cubicBezTo>
                  <a:close/>
                  <a:moveTo>
                    <a:pt x="112" y="9"/>
                  </a:moveTo>
                  <a:cubicBezTo>
                    <a:pt x="112" y="9"/>
                    <a:pt x="112" y="9"/>
                    <a:pt x="112" y="9"/>
                  </a:cubicBezTo>
                  <a:cubicBezTo>
                    <a:pt x="112" y="9"/>
                    <a:pt x="111" y="8"/>
                    <a:pt x="111" y="8"/>
                  </a:cubicBezTo>
                  <a:cubicBezTo>
                    <a:pt x="111" y="8"/>
                    <a:pt x="111" y="7"/>
                    <a:pt x="112" y="7"/>
                  </a:cubicBezTo>
                  <a:cubicBezTo>
                    <a:pt x="112" y="7"/>
                    <a:pt x="113" y="7"/>
                    <a:pt x="113" y="7"/>
                  </a:cubicBezTo>
                  <a:cubicBezTo>
                    <a:pt x="114" y="7"/>
                    <a:pt x="114" y="7"/>
                    <a:pt x="114" y="7"/>
                  </a:cubicBezTo>
                  <a:cubicBezTo>
                    <a:pt x="114" y="7"/>
                    <a:pt x="115" y="6"/>
                    <a:pt x="115" y="6"/>
                  </a:cubicBezTo>
                  <a:cubicBezTo>
                    <a:pt x="115" y="6"/>
                    <a:pt x="116" y="8"/>
                    <a:pt x="116" y="8"/>
                  </a:cubicBezTo>
                  <a:cubicBezTo>
                    <a:pt x="116" y="8"/>
                    <a:pt x="116" y="8"/>
                    <a:pt x="115" y="8"/>
                  </a:cubicBezTo>
                  <a:cubicBezTo>
                    <a:pt x="115" y="8"/>
                    <a:pt x="114" y="9"/>
                    <a:pt x="114" y="9"/>
                  </a:cubicBezTo>
                  <a:cubicBezTo>
                    <a:pt x="113" y="10"/>
                    <a:pt x="113" y="10"/>
                    <a:pt x="113" y="10"/>
                  </a:cubicBezTo>
                  <a:cubicBezTo>
                    <a:pt x="112" y="9"/>
                    <a:pt x="112" y="9"/>
                    <a:pt x="112" y="9"/>
                  </a:cubicBezTo>
                  <a:close/>
                  <a:moveTo>
                    <a:pt x="108" y="12"/>
                  </a:moveTo>
                  <a:cubicBezTo>
                    <a:pt x="108" y="12"/>
                    <a:pt x="108" y="12"/>
                    <a:pt x="108" y="12"/>
                  </a:cubicBezTo>
                  <a:cubicBezTo>
                    <a:pt x="108" y="11"/>
                    <a:pt x="107" y="11"/>
                    <a:pt x="107" y="11"/>
                  </a:cubicBezTo>
                  <a:cubicBezTo>
                    <a:pt x="107" y="11"/>
                    <a:pt x="106" y="10"/>
                    <a:pt x="106" y="10"/>
                  </a:cubicBezTo>
                  <a:cubicBezTo>
                    <a:pt x="106" y="10"/>
                    <a:pt x="106" y="9"/>
                    <a:pt x="107" y="9"/>
                  </a:cubicBezTo>
                  <a:cubicBezTo>
                    <a:pt x="107" y="9"/>
                    <a:pt x="107" y="9"/>
                    <a:pt x="107" y="10"/>
                  </a:cubicBezTo>
                  <a:cubicBezTo>
                    <a:pt x="108" y="10"/>
                    <a:pt x="108" y="11"/>
                    <a:pt x="108" y="11"/>
                  </a:cubicBezTo>
                  <a:cubicBezTo>
                    <a:pt x="108" y="12"/>
                    <a:pt x="108" y="12"/>
                    <a:pt x="108" y="12"/>
                  </a:cubicBezTo>
                  <a:close/>
                  <a:moveTo>
                    <a:pt x="96" y="12"/>
                  </a:moveTo>
                  <a:cubicBezTo>
                    <a:pt x="96" y="12"/>
                    <a:pt x="96" y="12"/>
                    <a:pt x="96" y="12"/>
                  </a:cubicBezTo>
                  <a:cubicBezTo>
                    <a:pt x="96" y="12"/>
                    <a:pt x="96" y="12"/>
                    <a:pt x="97" y="12"/>
                  </a:cubicBezTo>
                  <a:cubicBezTo>
                    <a:pt x="98" y="11"/>
                    <a:pt x="98" y="10"/>
                    <a:pt x="99" y="11"/>
                  </a:cubicBezTo>
                  <a:cubicBezTo>
                    <a:pt x="100" y="11"/>
                    <a:pt x="102" y="12"/>
                    <a:pt x="102" y="12"/>
                  </a:cubicBezTo>
                  <a:cubicBezTo>
                    <a:pt x="102" y="12"/>
                    <a:pt x="102" y="11"/>
                    <a:pt x="102" y="11"/>
                  </a:cubicBezTo>
                  <a:cubicBezTo>
                    <a:pt x="103" y="11"/>
                    <a:pt x="103" y="12"/>
                    <a:pt x="103" y="12"/>
                  </a:cubicBezTo>
                  <a:cubicBezTo>
                    <a:pt x="103" y="12"/>
                    <a:pt x="102" y="12"/>
                    <a:pt x="102" y="12"/>
                  </a:cubicBezTo>
                  <a:cubicBezTo>
                    <a:pt x="101" y="13"/>
                    <a:pt x="101" y="13"/>
                    <a:pt x="100" y="13"/>
                  </a:cubicBezTo>
                  <a:cubicBezTo>
                    <a:pt x="99" y="13"/>
                    <a:pt x="99" y="12"/>
                    <a:pt x="98" y="13"/>
                  </a:cubicBezTo>
                  <a:cubicBezTo>
                    <a:pt x="98" y="13"/>
                    <a:pt x="98" y="14"/>
                    <a:pt x="97" y="14"/>
                  </a:cubicBezTo>
                  <a:cubicBezTo>
                    <a:pt x="97" y="14"/>
                    <a:pt x="96" y="14"/>
                    <a:pt x="96" y="14"/>
                  </a:cubicBezTo>
                  <a:cubicBezTo>
                    <a:pt x="96" y="13"/>
                    <a:pt x="96" y="12"/>
                    <a:pt x="96" y="12"/>
                  </a:cubicBezTo>
                  <a:close/>
                  <a:moveTo>
                    <a:pt x="93" y="13"/>
                  </a:moveTo>
                  <a:cubicBezTo>
                    <a:pt x="93" y="13"/>
                    <a:pt x="93" y="13"/>
                    <a:pt x="93" y="13"/>
                  </a:cubicBezTo>
                  <a:cubicBezTo>
                    <a:pt x="93" y="13"/>
                    <a:pt x="93" y="12"/>
                    <a:pt x="94" y="13"/>
                  </a:cubicBezTo>
                  <a:cubicBezTo>
                    <a:pt x="94" y="13"/>
                    <a:pt x="94" y="12"/>
                    <a:pt x="94" y="13"/>
                  </a:cubicBezTo>
                  <a:cubicBezTo>
                    <a:pt x="95" y="14"/>
                    <a:pt x="95" y="15"/>
                    <a:pt x="94" y="15"/>
                  </a:cubicBezTo>
                  <a:cubicBezTo>
                    <a:pt x="93" y="14"/>
                    <a:pt x="93" y="13"/>
                    <a:pt x="93" y="13"/>
                  </a:cubicBezTo>
                  <a:close/>
                  <a:moveTo>
                    <a:pt x="81" y="13"/>
                  </a:moveTo>
                  <a:cubicBezTo>
                    <a:pt x="81" y="13"/>
                    <a:pt x="81" y="13"/>
                    <a:pt x="81" y="13"/>
                  </a:cubicBezTo>
                  <a:cubicBezTo>
                    <a:pt x="81" y="13"/>
                    <a:pt x="81" y="12"/>
                    <a:pt x="82" y="12"/>
                  </a:cubicBezTo>
                  <a:cubicBezTo>
                    <a:pt x="82" y="12"/>
                    <a:pt x="82" y="12"/>
                    <a:pt x="83" y="12"/>
                  </a:cubicBezTo>
                  <a:cubicBezTo>
                    <a:pt x="83" y="13"/>
                    <a:pt x="84" y="13"/>
                    <a:pt x="84" y="13"/>
                  </a:cubicBezTo>
                  <a:cubicBezTo>
                    <a:pt x="85" y="13"/>
                    <a:pt x="85" y="13"/>
                    <a:pt x="85" y="13"/>
                  </a:cubicBezTo>
                  <a:cubicBezTo>
                    <a:pt x="86" y="13"/>
                    <a:pt x="86" y="12"/>
                    <a:pt x="87" y="13"/>
                  </a:cubicBezTo>
                  <a:cubicBezTo>
                    <a:pt x="88" y="13"/>
                    <a:pt x="88" y="13"/>
                    <a:pt x="89" y="13"/>
                  </a:cubicBezTo>
                  <a:cubicBezTo>
                    <a:pt x="89" y="13"/>
                    <a:pt x="91" y="13"/>
                    <a:pt x="91" y="13"/>
                  </a:cubicBezTo>
                  <a:cubicBezTo>
                    <a:pt x="91" y="13"/>
                    <a:pt x="91" y="14"/>
                    <a:pt x="91" y="14"/>
                  </a:cubicBezTo>
                  <a:cubicBezTo>
                    <a:pt x="90" y="14"/>
                    <a:pt x="90" y="14"/>
                    <a:pt x="89" y="14"/>
                  </a:cubicBezTo>
                  <a:cubicBezTo>
                    <a:pt x="89" y="14"/>
                    <a:pt x="90" y="14"/>
                    <a:pt x="88" y="14"/>
                  </a:cubicBezTo>
                  <a:cubicBezTo>
                    <a:pt x="87" y="14"/>
                    <a:pt x="87" y="14"/>
                    <a:pt x="86" y="14"/>
                  </a:cubicBezTo>
                  <a:cubicBezTo>
                    <a:pt x="86" y="14"/>
                    <a:pt x="86" y="14"/>
                    <a:pt x="85" y="14"/>
                  </a:cubicBezTo>
                  <a:cubicBezTo>
                    <a:pt x="85" y="14"/>
                    <a:pt x="85" y="14"/>
                    <a:pt x="85" y="14"/>
                  </a:cubicBezTo>
                  <a:cubicBezTo>
                    <a:pt x="84" y="14"/>
                    <a:pt x="87" y="13"/>
                    <a:pt x="84" y="14"/>
                  </a:cubicBezTo>
                  <a:cubicBezTo>
                    <a:pt x="81" y="15"/>
                    <a:pt x="81" y="15"/>
                    <a:pt x="81" y="15"/>
                  </a:cubicBezTo>
                  <a:cubicBezTo>
                    <a:pt x="81" y="15"/>
                    <a:pt x="81" y="14"/>
                    <a:pt x="81" y="14"/>
                  </a:cubicBezTo>
                  <a:cubicBezTo>
                    <a:pt x="81" y="14"/>
                    <a:pt x="81" y="13"/>
                    <a:pt x="81" y="13"/>
                  </a:cubicBezTo>
                  <a:close/>
                  <a:moveTo>
                    <a:pt x="68" y="16"/>
                  </a:moveTo>
                  <a:cubicBezTo>
                    <a:pt x="68" y="16"/>
                    <a:pt x="68" y="16"/>
                    <a:pt x="68" y="16"/>
                  </a:cubicBezTo>
                  <a:cubicBezTo>
                    <a:pt x="69" y="16"/>
                    <a:pt x="69" y="16"/>
                    <a:pt x="69" y="16"/>
                  </a:cubicBezTo>
                  <a:cubicBezTo>
                    <a:pt x="69" y="16"/>
                    <a:pt x="71" y="16"/>
                    <a:pt x="71" y="15"/>
                  </a:cubicBezTo>
                  <a:cubicBezTo>
                    <a:pt x="72" y="15"/>
                    <a:pt x="72" y="15"/>
                    <a:pt x="72" y="15"/>
                  </a:cubicBezTo>
                  <a:cubicBezTo>
                    <a:pt x="72" y="15"/>
                    <a:pt x="74" y="14"/>
                    <a:pt x="74" y="14"/>
                  </a:cubicBezTo>
                  <a:cubicBezTo>
                    <a:pt x="75" y="14"/>
                    <a:pt x="76" y="13"/>
                    <a:pt x="76" y="13"/>
                  </a:cubicBezTo>
                  <a:cubicBezTo>
                    <a:pt x="76" y="13"/>
                    <a:pt x="78" y="14"/>
                    <a:pt x="78" y="14"/>
                  </a:cubicBezTo>
                  <a:cubicBezTo>
                    <a:pt x="79" y="14"/>
                    <a:pt x="79" y="13"/>
                    <a:pt x="79" y="13"/>
                  </a:cubicBezTo>
                  <a:cubicBezTo>
                    <a:pt x="77" y="12"/>
                    <a:pt x="77" y="12"/>
                    <a:pt x="77" y="12"/>
                  </a:cubicBezTo>
                  <a:cubicBezTo>
                    <a:pt x="73" y="13"/>
                    <a:pt x="73" y="13"/>
                    <a:pt x="73" y="13"/>
                  </a:cubicBezTo>
                  <a:cubicBezTo>
                    <a:pt x="73" y="13"/>
                    <a:pt x="70" y="14"/>
                    <a:pt x="69" y="14"/>
                  </a:cubicBezTo>
                  <a:cubicBezTo>
                    <a:pt x="68" y="13"/>
                    <a:pt x="67" y="14"/>
                    <a:pt x="67" y="14"/>
                  </a:cubicBezTo>
                  <a:cubicBezTo>
                    <a:pt x="66" y="15"/>
                    <a:pt x="66" y="15"/>
                    <a:pt x="66" y="15"/>
                  </a:cubicBezTo>
                  <a:cubicBezTo>
                    <a:pt x="66" y="15"/>
                    <a:pt x="67" y="16"/>
                    <a:pt x="67" y="16"/>
                  </a:cubicBezTo>
                  <a:cubicBezTo>
                    <a:pt x="67" y="17"/>
                    <a:pt x="68" y="16"/>
                    <a:pt x="68" y="16"/>
                  </a:cubicBezTo>
                  <a:close/>
                  <a:moveTo>
                    <a:pt x="56" y="22"/>
                  </a:moveTo>
                  <a:cubicBezTo>
                    <a:pt x="56" y="22"/>
                    <a:pt x="56" y="22"/>
                    <a:pt x="56" y="22"/>
                  </a:cubicBezTo>
                  <a:cubicBezTo>
                    <a:pt x="56" y="22"/>
                    <a:pt x="56" y="22"/>
                    <a:pt x="56" y="22"/>
                  </a:cubicBezTo>
                  <a:cubicBezTo>
                    <a:pt x="57" y="23"/>
                    <a:pt x="57" y="23"/>
                    <a:pt x="57" y="23"/>
                  </a:cubicBezTo>
                  <a:cubicBezTo>
                    <a:pt x="57" y="23"/>
                    <a:pt x="58" y="22"/>
                    <a:pt x="58" y="22"/>
                  </a:cubicBezTo>
                  <a:cubicBezTo>
                    <a:pt x="58" y="21"/>
                    <a:pt x="59" y="21"/>
                    <a:pt x="59" y="21"/>
                  </a:cubicBezTo>
                  <a:cubicBezTo>
                    <a:pt x="59" y="21"/>
                    <a:pt x="60" y="20"/>
                    <a:pt x="61" y="20"/>
                  </a:cubicBezTo>
                  <a:cubicBezTo>
                    <a:pt x="61" y="20"/>
                    <a:pt x="63" y="19"/>
                    <a:pt x="63" y="19"/>
                  </a:cubicBezTo>
                  <a:cubicBezTo>
                    <a:pt x="63" y="18"/>
                    <a:pt x="63" y="18"/>
                    <a:pt x="63" y="18"/>
                  </a:cubicBezTo>
                  <a:cubicBezTo>
                    <a:pt x="63" y="18"/>
                    <a:pt x="60" y="18"/>
                    <a:pt x="60" y="18"/>
                  </a:cubicBezTo>
                  <a:cubicBezTo>
                    <a:pt x="60" y="18"/>
                    <a:pt x="58" y="20"/>
                    <a:pt x="58" y="20"/>
                  </a:cubicBezTo>
                  <a:cubicBezTo>
                    <a:pt x="58" y="20"/>
                    <a:pt x="56" y="22"/>
                    <a:pt x="56" y="22"/>
                  </a:cubicBezTo>
                  <a:close/>
                  <a:moveTo>
                    <a:pt x="55" y="32"/>
                  </a:moveTo>
                  <a:cubicBezTo>
                    <a:pt x="55" y="32"/>
                    <a:pt x="55" y="32"/>
                    <a:pt x="55" y="32"/>
                  </a:cubicBezTo>
                  <a:cubicBezTo>
                    <a:pt x="55" y="32"/>
                    <a:pt x="57" y="30"/>
                    <a:pt x="57" y="29"/>
                  </a:cubicBezTo>
                  <a:cubicBezTo>
                    <a:pt x="57" y="29"/>
                    <a:pt x="57" y="27"/>
                    <a:pt x="57" y="27"/>
                  </a:cubicBezTo>
                  <a:cubicBezTo>
                    <a:pt x="57" y="25"/>
                    <a:pt x="57" y="25"/>
                    <a:pt x="57" y="25"/>
                  </a:cubicBezTo>
                  <a:cubicBezTo>
                    <a:pt x="55" y="23"/>
                    <a:pt x="55" y="23"/>
                    <a:pt x="55" y="23"/>
                  </a:cubicBezTo>
                  <a:cubicBezTo>
                    <a:pt x="55" y="23"/>
                    <a:pt x="54" y="25"/>
                    <a:pt x="54" y="25"/>
                  </a:cubicBezTo>
                  <a:cubicBezTo>
                    <a:pt x="54" y="26"/>
                    <a:pt x="53" y="26"/>
                    <a:pt x="52" y="27"/>
                  </a:cubicBezTo>
                  <a:cubicBezTo>
                    <a:pt x="51" y="28"/>
                    <a:pt x="51" y="29"/>
                    <a:pt x="51" y="30"/>
                  </a:cubicBezTo>
                  <a:cubicBezTo>
                    <a:pt x="51" y="30"/>
                    <a:pt x="50" y="31"/>
                    <a:pt x="50" y="32"/>
                  </a:cubicBezTo>
                  <a:cubicBezTo>
                    <a:pt x="50" y="33"/>
                    <a:pt x="51" y="33"/>
                    <a:pt x="52" y="33"/>
                  </a:cubicBezTo>
                  <a:cubicBezTo>
                    <a:pt x="53" y="33"/>
                    <a:pt x="52" y="33"/>
                    <a:pt x="52" y="33"/>
                  </a:cubicBezTo>
                  <a:cubicBezTo>
                    <a:pt x="55" y="32"/>
                    <a:pt x="55" y="32"/>
                    <a:pt x="55" y="32"/>
                  </a:cubicBezTo>
                  <a:close/>
                  <a:moveTo>
                    <a:pt x="21" y="94"/>
                  </a:moveTo>
                  <a:cubicBezTo>
                    <a:pt x="21" y="94"/>
                    <a:pt x="21" y="94"/>
                    <a:pt x="21" y="94"/>
                  </a:cubicBezTo>
                  <a:cubicBezTo>
                    <a:pt x="21" y="94"/>
                    <a:pt x="21" y="94"/>
                    <a:pt x="22" y="94"/>
                  </a:cubicBezTo>
                  <a:cubicBezTo>
                    <a:pt x="22" y="94"/>
                    <a:pt x="22" y="93"/>
                    <a:pt x="22" y="93"/>
                  </a:cubicBezTo>
                  <a:cubicBezTo>
                    <a:pt x="23" y="93"/>
                    <a:pt x="23" y="94"/>
                    <a:pt x="23" y="94"/>
                  </a:cubicBezTo>
                  <a:cubicBezTo>
                    <a:pt x="24" y="94"/>
                    <a:pt x="24" y="95"/>
                    <a:pt x="24" y="95"/>
                  </a:cubicBezTo>
                  <a:cubicBezTo>
                    <a:pt x="25" y="97"/>
                    <a:pt x="25" y="97"/>
                    <a:pt x="25" y="97"/>
                  </a:cubicBezTo>
                  <a:cubicBezTo>
                    <a:pt x="25" y="97"/>
                    <a:pt x="25" y="98"/>
                    <a:pt x="25" y="98"/>
                  </a:cubicBezTo>
                  <a:cubicBezTo>
                    <a:pt x="25" y="99"/>
                    <a:pt x="25" y="99"/>
                    <a:pt x="25" y="99"/>
                  </a:cubicBezTo>
                  <a:cubicBezTo>
                    <a:pt x="25" y="99"/>
                    <a:pt x="26" y="99"/>
                    <a:pt x="27" y="99"/>
                  </a:cubicBezTo>
                  <a:cubicBezTo>
                    <a:pt x="27" y="99"/>
                    <a:pt x="27" y="100"/>
                    <a:pt x="28" y="100"/>
                  </a:cubicBezTo>
                  <a:cubicBezTo>
                    <a:pt x="29" y="101"/>
                    <a:pt x="29" y="101"/>
                    <a:pt x="29" y="101"/>
                  </a:cubicBezTo>
                  <a:cubicBezTo>
                    <a:pt x="30" y="102"/>
                    <a:pt x="30" y="102"/>
                    <a:pt x="31" y="103"/>
                  </a:cubicBezTo>
                  <a:cubicBezTo>
                    <a:pt x="32" y="103"/>
                    <a:pt x="32" y="103"/>
                    <a:pt x="33" y="103"/>
                  </a:cubicBezTo>
                  <a:cubicBezTo>
                    <a:pt x="33" y="102"/>
                    <a:pt x="33" y="102"/>
                    <a:pt x="34" y="102"/>
                  </a:cubicBezTo>
                  <a:cubicBezTo>
                    <a:pt x="34" y="102"/>
                    <a:pt x="34" y="102"/>
                    <a:pt x="35" y="102"/>
                  </a:cubicBezTo>
                  <a:cubicBezTo>
                    <a:pt x="35" y="101"/>
                    <a:pt x="34" y="101"/>
                    <a:pt x="34" y="101"/>
                  </a:cubicBezTo>
                  <a:cubicBezTo>
                    <a:pt x="34" y="101"/>
                    <a:pt x="33" y="100"/>
                    <a:pt x="32" y="99"/>
                  </a:cubicBezTo>
                  <a:cubicBezTo>
                    <a:pt x="32" y="99"/>
                    <a:pt x="32" y="99"/>
                    <a:pt x="32" y="98"/>
                  </a:cubicBezTo>
                  <a:cubicBezTo>
                    <a:pt x="32" y="98"/>
                    <a:pt x="32" y="98"/>
                    <a:pt x="31" y="97"/>
                  </a:cubicBezTo>
                  <a:cubicBezTo>
                    <a:pt x="30" y="97"/>
                    <a:pt x="30" y="97"/>
                    <a:pt x="30" y="97"/>
                  </a:cubicBezTo>
                  <a:cubicBezTo>
                    <a:pt x="29" y="96"/>
                    <a:pt x="29" y="95"/>
                    <a:pt x="29" y="95"/>
                  </a:cubicBezTo>
                  <a:cubicBezTo>
                    <a:pt x="29" y="95"/>
                    <a:pt x="27" y="95"/>
                    <a:pt x="27" y="94"/>
                  </a:cubicBezTo>
                  <a:cubicBezTo>
                    <a:pt x="27" y="94"/>
                    <a:pt x="26" y="94"/>
                    <a:pt x="26" y="94"/>
                  </a:cubicBezTo>
                  <a:cubicBezTo>
                    <a:pt x="26" y="94"/>
                    <a:pt x="24" y="93"/>
                    <a:pt x="24" y="92"/>
                  </a:cubicBezTo>
                  <a:cubicBezTo>
                    <a:pt x="24" y="92"/>
                    <a:pt x="24" y="91"/>
                    <a:pt x="24" y="91"/>
                  </a:cubicBezTo>
                  <a:cubicBezTo>
                    <a:pt x="24" y="91"/>
                    <a:pt x="23" y="91"/>
                    <a:pt x="22" y="91"/>
                  </a:cubicBezTo>
                  <a:cubicBezTo>
                    <a:pt x="21" y="92"/>
                    <a:pt x="20" y="92"/>
                    <a:pt x="20" y="92"/>
                  </a:cubicBezTo>
                  <a:cubicBezTo>
                    <a:pt x="19" y="92"/>
                    <a:pt x="19" y="93"/>
                    <a:pt x="19" y="93"/>
                  </a:cubicBezTo>
                  <a:cubicBezTo>
                    <a:pt x="19" y="93"/>
                    <a:pt x="19" y="94"/>
                    <a:pt x="20" y="94"/>
                  </a:cubicBezTo>
                  <a:cubicBezTo>
                    <a:pt x="20" y="95"/>
                    <a:pt x="21" y="94"/>
                    <a:pt x="21" y="94"/>
                  </a:cubicBezTo>
                  <a:close/>
                  <a:moveTo>
                    <a:pt x="71" y="75"/>
                  </a:moveTo>
                  <a:cubicBezTo>
                    <a:pt x="71" y="75"/>
                    <a:pt x="71" y="75"/>
                    <a:pt x="71" y="75"/>
                  </a:cubicBezTo>
                  <a:cubicBezTo>
                    <a:pt x="71" y="76"/>
                    <a:pt x="71" y="76"/>
                    <a:pt x="71" y="76"/>
                  </a:cubicBezTo>
                  <a:cubicBezTo>
                    <a:pt x="71" y="76"/>
                    <a:pt x="71" y="76"/>
                    <a:pt x="72" y="76"/>
                  </a:cubicBezTo>
                  <a:cubicBezTo>
                    <a:pt x="72" y="75"/>
                    <a:pt x="72" y="76"/>
                    <a:pt x="73" y="76"/>
                  </a:cubicBezTo>
                  <a:cubicBezTo>
                    <a:pt x="73" y="76"/>
                    <a:pt x="73" y="76"/>
                    <a:pt x="73" y="76"/>
                  </a:cubicBezTo>
                  <a:cubicBezTo>
                    <a:pt x="74" y="76"/>
                    <a:pt x="75" y="74"/>
                    <a:pt x="75" y="74"/>
                  </a:cubicBezTo>
                  <a:cubicBezTo>
                    <a:pt x="75" y="74"/>
                    <a:pt x="75" y="74"/>
                    <a:pt x="76" y="74"/>
                  </a:cubicBezTo>
                  <a:cubicBezTo>
                    <a:pt x="76" y="74"/>
                    <a:pt x="77" y="74"/>
                    <a:pt x="77" y="73"/>
                  </a:cubicBezTo>
                  <a:cubicBezTo>
                    <a:pt x="77" y="73"/>
                    <a:pt x="77" y="73"/>
                    <a:pt x="78" y="73"/>
                  </a:cubicBezTo>
                  <a:cubicBezTo>
                    <a:pt x="78" y="72"/>
                    <a:pt x="78" y="72"/>
                    <a:pt x="78" y="72"/>
                  </a:cubicBezTo>
                  <a:cubicBezTo>
                    <a:pt x="79" y="71"/>
                    <a:pt x="80" y="71"/>
                    <a:pt x="80" y="71"/>
                  </a:cubicBezTo>
                  <a:cubicBezTo>
                    <a:pt x="81" y="70"/>
                    <a:pt x="81" y="70"/>
                    <a:pt x="81" y="69"/>
                  </a:cubicBezTo>
                  <a:cubicBezTo>
                    <a:pt x="81" y="69"/>
                    <a:pt x="80" y="69"/>
                    <a:pt x="80" y="70"/>
                  </a:cubicBezTo>
                  <a:cubicBezTo>
                    <a:pt x="79" y="70"/>
                    <a:pt x="78" y="70"/>
                    <a:pt x="78" y="70"/>
                  </a:cubicBezTo>
                  <a:cubicBezTo>
                    <a:pt x="78" y="71"/>
                    <a:pt x="77" y="71"/>
                    <a:pt x="77" y="71"/>
                  </a:cubicBezTo>
                  <a:cubicBezTo>
                    <a:pt x="76" y="71"/>
                    <a:pt x="75" y="72"/>
                    <a:pt x="74" y="72"/>
                  </a:cubicBezTo>
                  <a:cubicBezTo>
                    <a:pt x="74" y="72"/>
                    <a:pt x="74" y="73"/>
                    <a:pt x="73" y="74"/>
                  </a:cubicBezTo>
                  <a:cubicBezTo>
                    <a:pt x="73" y="74"/>
                    <a:pt x="73" y="74"/>
                    <a:pt x="73" y="75"/>
                  </a:cubicBezTo>
                  <a:cubicBezTo>
                    <a:pt x="72" y="75"/>
                    <a:pt x="71" y="75"/>
                    <a:pt x="71" y="75"/>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6" name="Freeform 217">
              <a:extLst>
                <a:ext uri="{FF2B5EF4-FFF2-40B4-BE49-F238E27FC236}">
                  <a16:creationId xmlns:a16="http://schemas.microsoft.com/office/drawing/2014/main" id="{5302250F-2592-0365-90C8-CBCB8419D3A6}"/>
                </a:ext>
              </a:extLst>
            </p:cNvPr>
            <p:cNvSpPr>
              <a:spLocks/>
            </p:cNvSpPr>
            <p:nvPr/>
          </p:nvSpPr>
          <p:spPr bwMode="auto">
            <a:xfrm>
              <a:off x="8054896" y="3267063"/>
              <a:ext cx="384801" cy="263158"/>
            </a:xfrm>
            <a:custGeom>
              <a:avLst/>
              <a:gdLst>
                <a:gd name="T0" fmla="*/ 4 w 169"/>
                <a:gd name="T1" fmla="*/ 28 h 119"/>
                <a:gd name="T2" fmla="*/ 17 w 169"/>
                <a:gd name="T3" fmla="*/ 23 h 119"/>
                <a:gd name="T4" fmla="*/ 24 w 169"/>
                <a:gd name="T5" fmla="*/ 19 h 119"/>
                <a:gd name="T6" fmla="*/ 29 w 169"/>
                <a:gd name="T7" fmla="*/ 16 h 119"/>
                <a:gd name="T8" fmla="*/ 32 w 169"/>
                <a:gd name="T9" fmla="*/ 14 h 119"/>
                <a:gd name="T10" fmla="*/ 38 w 169"/>
                <a:gd name="T11" fmla="*/ 12 h 119"/>
                <a:gd name="T12" fmla="*/ 44 w 169"/>
                <a:gd name="T13" fmla="*/ 11 h 119"/>
                <a:gd name="T14" fmla="*/ 48 w 169"/>
                <a:gd name="T15" fmla="*/ 8 h 119"/>
                <a:gd name="T16" fmla="*/ 56 w 169"/>
                <a:gd name="T17" fmla="*/ 7 h 119"/>
                <a:gd name="T18" fmla="*/ 55 w 169"/>
                <a:gd name="T19" fmla="*/ 2 h 119"/>
                <a:gd name="T20" fmla="*/ 63 w 169"/>
                <a:gd name="T21" fmla="*/ 0 h 119"/>
                <a:gd name="T22" fmla="*/ 69 w 169"/>
                <a:gd name="T23" fmla="*/ 4 h 119"/>
                <a:gd name="T24" fmla="*/ 73 w 169"/>
                <a:gd name="T25" fmla="*/ 8 h 119"/>
                <a:gd name="T26" fmla="*/ 72 w 169"/>
                <a:gd name="T27" fmla="*/ 11 h 119"/>
                <a:gd name="T28" fmla="*/ 78 w 169"/>
                <a:gd name="T29" fmla="*/ 12 h 119"/>
                <a:gd name="T30" fmla="*/ 85 w 169"/>
                <a:gd name="T31" fmla="*/ 10 h 119"/>
                <a:gd name="T32" fmla="*/ 88 w 169"/>
                <a:gd name="T33" fmla="*/ 13 h 119"/>
                <a:gd name="T34" fmla="*/ 95 w 169"/>
                <a:gd name="T35" fmla="*/ 16 h 119"/>
                <a:gd name="T36" fmla="*/ 95 w 169"/>
                <a:gd name="T37" fmla="*/ 21 h 119"/>
                <a:gd name="T38" fmla="*/ 91 w 169"/>
                <a:gd name="T39" fmla="*/ 27 h 119"/>
                <a:gd name="T40" fmla="*/ 95 w 169"/>
                <a:gd name="T41" fmla="*/ 34 h 119"/>
                <a:gd name="T42" fmla="*/ 106 w 169"/>
                <a:gd name="T43" fmla="*/ 41 h 119"/>
                <a:gd name="T44" fmla="*/ 116 w 169"/>
                <a:gd name="T45" fmla="*/ 45 h 119"/>
                <a:gd name="T46" fmla="*/ 123 w 169"/>
                <a:gd name="T47" fmla="*/ 47 h 119"/>
                <a:gd name="T48" fmla="*/ 123 w 169"/>
                <a:gd name="T49" fmla="*/ 53 h 119"/>
                <a:gd name="T50" fmla="*/ 119 w 169"/>
                <a:gd name="T51" fmla="*/ 59 h 119"/>
                <a:gd name="T52" fmla="*/ 110 w 169"/>
                <a:gd name="T53" fmla="*/ 64 h 119"/>
                <a:gd name="T54" fmla="*/ 119 w 169"/>
                <a:gd name="T55" fmla="*/ 66 h 119"/>
                <a:gd name="T56" fmla="*/ 125 w 169"/>
                <a:gd name="T57" fmla="*/ 71 h 119"/>
                <a:gd name="T58" fmla="*/ 140 w 169"/>
                <a:gd name="T59" fmla="*/ 76 h 119"/>
                <a:gd name="T60" fmla="*/ 147 w 169"/>
                <a:gd name="T61" fmla="*/ 76 h 119"/>
                <a:gd name="T62" fmla="*/ 158 w 169"/>
                <a:gd name="T63" fmla="*/ 75 h 119"/>
                <a:gd name="T64" fmla="*/ 155 w 169"/>
                <a:gd name="T65" fmla="*/ 83 h 119"/>
                <a:gd name="T66" fmla="*/ 156 w 169"/>
                <a:gd name="T67" fmla="*/ 87 h 119"/>
                <a:gd name="T68" fmla="*/ 164 w 169"/>
                <a:gd name="T69" fmla="*/ 93 h 119"/>
                <a:gd name="T70" fmla="*/ 158 w 169"/>
                <a:gd name="T71" fmla="*/ 96 h 119"/>
                <a:gd name="T72" fmla="*/ 164 w 169"/>
                <a:gd name="T73" fmla="*/ 101 h 119"/>
                <a:gd name="T74" fmla="*/ 167 w 169"/>
                <a:gd name="T75" fmla="*/ 111 h 119"/>
                <a:gd name="T76" fmla="*/ 162 w 169"/>
                <a:gd name="T77" fmla="*/ 114 h 119"/>
                <a:gd name="T78" fmla="*/ 154 w 169"/>
                <a:gd name="T79" fmla="*/ 119 h 119"/>
                <a:gd name="T80" fmla="*/ 142 w 169"/>
                <a:gd name="T81" fmla="*/ 107 h 119"/>
                <a:gd name="T82" fmla="*/ 138 w 169"/>
                <a:gd name="T83" fmla="*/ 98 h 119"/>
                <a:gd name="T84" fmla="*/ 129 w 169"/>
                <a:gd name="T85" fmla="*/ 97 h 119"/>
                <a:gd name="T86" fmla="*/ 126 w 169"/>
                <a:gd name="T87" fmla="*/ 85 h 119"/>
                <a:gd name="T88" fmla="*/ 114 w 169"/>
                <a:gd name="T89" fmla="*/ 91 h 119"/>
                <a:gd name="T90" fmla="*/ 101 w 169"/>
                <a:gd name="T91" fmla="*/ 90 h 119"/>
                <a:gd name="T92" fmla="*/ 96 w 169"/>
                <a:gd name="T93" fmla="*/ 86 h 119"/>
                <a:gd name="T94" fmla="*/ 88 w 169"/>
                <a:gd name="T95" fmla="*/ 84 h 119"/>
                <a:gd name="T96" fmla="*/ 76 w 169"/>
                <a:gd name="T97" fmla="*/ 88 h 119"/>
                <a:gd name="T98" fmla="*/ 69 w 169"/>
                <a:gd name="T99" fmla="*/ 84 h 119"/>
                <a:gd name="T100" fmla="*/ 56 w 169"/>
                <a:gd name="T101" fmla="*/ 80 h 119"/>
                <a:gd name="T102" fmla="*/ 41 w 169"/>
                <a:gd name="T103" fmla="*/ 83 h 119"/>
                <a:gd name="T104" fmla="*/ 30 w 169"/>
                <a:gd name="T105" fmla="*/ 83 h 119"/>
                <a:gd name="T106" fmla="*/ 26 w 169"/>
                <a:gd name="T107" fmla="*/ 77 h 119"/>
                <a:gd name="T108" fmla="*/ 20 w 169"/>
                <a:gd name="T109" fmla="*/ 71 h 119"/>
                <a:gd name="T110" fmla="*/ 15 w 169"/>
                <a:gd name="T111" fmla="*/ 61 h 119"/>
                <a:gd name="T112" fmla="*/ 18 w 169"/>
                <a:gd name="T113" fmla="*/ 46 h 119"/>
                <a:gd name="T114" fmla="*/ 13 w 169"/>
                <a:gd name="T115" fmla="*/ 37 h 119"/>
                <a:gd name="T116" fmla="*/ 2 w 169"/>
                <a:gd name="T117" fmla="*/ 3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9" h="119">
                  <a:moveTo>
                    <a:pt x="2" y="33"/>
                  </a:moveTo>
                  <a:cubicBezTo>
                    <a:pt x="0" y="31"/>
                    <a:pt x="0" y="31"/>
                    <a:pt x="0" y="31"/>
                  </a:cubicBezTo>
                  <a:cubicBezTo>
                    <a:pt x="4" y="28"/>
                    <a:pt x="4" y="28"/>
                    <a:pt x="4" y="28"/>
                  </a:cubicBezTo>
                  <a:cubicBezTo>
                    <a:pt x="4" y="28"/>
                    <a:pt x="6" y="28"/>
                    <a:pt x="7" y="27"/>
                  </a:cubicBezTo>
                  <a:cubicBezTo>
                    <a:pt x="9" y="27"/>
                    <a:pt x="15" y="25"/>
                    <a:pt x="15" y="25"/>
                  </a:cubicBezTo>
                  <a:cubicBezTo>
                    <a:pt x="17" y="23"/>
                    <a:pt x="17" y="23"/>
                    <a:pt x="17" y="23"/>
                  </a:cubicBezTo>
                  <a:cubicBezTo>
                    <a:pt x="17" y="23"/>
                    <a:pt x="19" y="21"/>
                    <a:pt x="19" y="21"/>
                  </a:cubicBezTo>
                  <a:cubicBezTo>
                    <a:pt x="20" y="21"/>
                    <a:pt x="22" y="21"/>
                    <a:pt x="23" y="20"/>
                  </a:cubicBezTo>
                  <a:cubicBezTo>
                    <a:pt x="23" y="20"/>
                    <a:pt x="24" y="19"/>
                    <a:pt x="24" y="19"/>
                  </a:cubicBezTo>
                  <a:cubicBezTo>
                    <a:pt x="24" y="19"/>
                    <a:pt x="24" y="18"/>
                    <a:pt x="25" y="18"/>
                  </a:cubicBezTo>
                  <a:cubicBezTo>
                    <a:pt x="25" y="18"/>
                    <a:pt x="26" y="18"/>
                    <a:pt x="27" y="17"/>
                  </a:cubicBezTo>
                  <a:cubicBezTo>
                    <a:pt x="28" y="17"/>
                    <a:pt x="28" y="17"/>
                    <a:pt x="29" y="16"/>
                  </a:cubicBezTo>
                  <a:cubicBezTo>
                    <a:pt x="29" y="16"/>
                    <a:pt x="30" y="13"/>
                    <a:pt x="30" y="13"/>
                  </a:cubicBezTo>
                  <a:cubicBezTo>
                    <a:pt x="30" y="13"/>
                    <a:pt x="30" y="13"/>
                    <a:pt x="30" y="13"/>
                  </a:cubicBezTo>
                  <a:cubicBezTo>
                    <a:pt x="31" y="13"/>
                    <a:pt x="32" y="14"/>
                    <a:pt x="32" y="14"/>
                  </a:cubicBezTo>
                  <a:cubicBezTo>
                    <a:pt x="32" y="14"/>
                    <a:pt x="34" y="14"/>
                    <a:pt x="35" y="14"/>
                  </a:cubicBezTo>
                  <a:cubicBezTo>
                    <a:pt x="35" y="14"/>
                    <a:pt x="37" y="13"/>
                    <a:pt x="37" y="13"/>
                  </a:cubicBezTo>
                  <a:cubicBezTo>
                    <a:pt x="37" y="13"/>
                    <a:pt x="37" y="12"/>
                    <a:pt x="38" y="12"/>
                  </a:cubicBezTo>
                  <a:cubicBezTo>
                    <a:pt x="39" y="12"/>
                    <a:pt x="40" y="12"/>
                    <a:pt x="41" y="12"/>
                  </a:cubicBezTo>
                  <a:cubicBezTo>
                    <a:pt x="41" y="12"/>
                    <a:pt x="43" y="12"/>
                    <a:pt x="43" y="12"/>
                  </a:cubicBezTo>
                  <a:cubicBezTo>
                    <a:pt x="44" y="11"/>
                    <a:pt x="44" y="11"/>
                    <a:pt x="44" y="11"/>
                  </a:cubicBezTo>
                  <a:cubicBezTo>
                    <a:pt x="45" y="11"/>
                    <a:pt x="44" y="10"/>
                    <a:pt x="45" y="11"/>
                  </a:cubicBezTo>
                  <a:cubicBezTo>
                    <a:pt x="46" y="11"/>
                    <a:pt x="45" y="12"/>
                    <a:pt x="46" y="11"/>
                  </a:cubicBezTo>
                  <a:cubicBezTo>
                    <a:pt x="47" y="10"/>
                    <a:pt x="48" y="8"/>
                    <a:pt x="48" y="8"/>
                  </a:cubicBezTo>
                  <a:cubicBezTo>
                    <a:pt x="48" y="8"/>
                    <a:pt x="47" y="8"/>
                    <a:pt x="49" y="8"/>
                  </a:cubicBezTo>
                  <a:cubicBezTo>
                    <a:pt x="51" y="8"/>
                    <a:pt x="51" y="8"/>
                    <a:pt x="53" y="8"/>
                  </a:cubicBezTo>
                  <a:cubicBezTo>
                    <a:pt x="54" y="8"/>
                    <a:pt x="56" y="7"/>
                    <a:pt x="56" y="7"/>
                  </a:cubicBezTo>
                  <a:cubicBezTo>
                    <a:pt x="57" y="7"/>
                    <a:pt x="58" y="6"/>
                    <a:pt x="58" y="6"/>
                  </a:cubicBezTo>
                  <a:cubicBezTo>
                    <a:pt x="58" y="5"/>
                    <a:pt x="54" y="3"/>
                    <a:pt x="54" y="3"/>
                  </a:cubicBezTo>
                  <a:cubicBezTo>
                    <a:pt x="54" y="3"/>
                    <a:pt x="52" y="2"/>
                    <a:pt x="55" y="2"/>
                  </a:cubicBezTo>
                  <a:cubicBezTo>
                    <a:pt x="58" y="3"/>
                    <a:pt x="59" y="3"/>
                    <a:pt x="59" y="3"/>
                  </a:cubicBezTo>
                  <a:cubicBezTo>
                    <a:pt x="60" y="3"/>
                    <a:pt x="60" y="2"/>
                    <a:pt x="61" y="2"/>
                  </a:cubicBezTo>
                  <a:cubicBezTo>
                    <a:pt x="62" y="1"/>
                    <a:pt x="63" y="0"/>
                    <a:pt x="63" y="0"/>
                  </a:cubicBezTo>
                  <a:cubicBezTo>
                    <a:pt x="64" y="0"/>
                    <a:pt x="66" y="2"/>
                    <a:pt x="66" y="2"/>
                  </a:cubicBezTo>
                  <a:cubicBezTo>
                    <a:pt x="66" y="4"/>
                    <a:pt x="66" y="4"/>
                    <a:pt x="66" y="4"/>
                  </a:cubicBezTo>
                  <a:cubicBezTo>
                    <a:pt x="69" y="4"/>
                    <a:pt x="69" y="4"/>
                    <a:pt x="69" y="4"/>
                  </a:cubicBezTo>
                  <a:cubicBezTo>
                    <a:pt x="69" y="4"/>
                    <a:pt x="70" y="3"/>
                    <a:pt x="71" y="4"/>
                  </a:cubicBezTo>
                  <a:cubicBezTo>
                    <a:pt x="72" y="4"/>
                    <a:pt x="74" y="6"/>
                    <a:pt x="74" y="6"/>
                  </a:cubicBezTo>
                  <a:cubicBezTo>
                    <a:pt x="73" y="8"/>
                    <a:pt x="73" y="8"/>
                    <a:pt x="73" y="8"/>
                  </a:cubicBezTo>
                  <a:cubicBezTo>
                    <a:pt x="69" y="9"/>
                    <a:pt x="69" y="9"/>
                    <a:pt x="69" y="9"/>
                  </a:cubicBezTo>
                  <a:cubicBezTo>
                    <a:pt x="69" y="9"/>
                    <a:pt x="69" y="11"/>
                    <a:pt x="70" y="11"/>
                  </a:cubicBezTo>
                  <a:cubicBezTo>
                    <a:pt x="70" y="11"/>
                    <a:pt x="71" y="12"/>
                    <a:pt x="72" y="11"/>
                  </a:cubicBezTo>
                  <a:cubicBezTo>
                    <a:pt x="73" y="11"/>
                    <a:pt x="73" y="10"/>
                    <a:pt x="73" y="10"/>
                  </a:cubicBezTo>
                  <a:cubicBezTo>
                    <a:pt x="73" y="10"/>
                    <a:pt x="76" y="10"/>
                    <a:pt x="76" y="11"/>
                  </a:cubicBezTo>
                  <a:cubicBezTo>
                    <a:pt x="76" y="11"/>
                    <a:pt x="78" y="12"/>
                    <a:pt x="78" y="12"/>
                  </a:cubicBezTo>
                  <a:cubicBezTo>
                    <a:pt x="79" y="11"/>
                    <a:pt x="80" y="11"/>
                    <a:pt x="81" y="11"/>
                  </a:cubicBezTo>
                  <a:cubicBezTo>
                    <a:pt x="81" y="11"/>
                    <a:pt x="82" y="12"/>
                    <a:pt x="83" y="12"/>
                  </a:cubicBezTo>
                  <a:cubicBezTo>
                    <a:pt x="84" y="12"/>
                    <a:pt x="85" y="10"/>
                    <a:pt x="85" y="10"/>
                  </a:cubicBezTo>
                  <a:cubicBezTo>
                    <a:pt x="85" y="10"/>
                    <a:pt x="86" y="10"/>
                    <a:pt x="86" y="11"/>
                  </a:cubicBezTo>
                  <a:cubicBezTo>
                    <a:pt x="87" y="11"/>
                    <a:pt x="86" y="11"/>
                    <a:pt x="87" y="12"/>
                  </a:cubicBezTo>
                  <a:cubicBezTo>
                    <a:pt x="87" y="13"/>
                    <a:pt x="87" y="13"/>
                    <a:pt x="88" y="13"/>
                  </a:cubicBezTo>
                  <a:cubicBezTo>
                    <a:pt x="89" y="14"/>
                    <a:pt x="91" y="14"/>
                    <a:pt x="91" y="15"/>
                  </a:cubicBezTo>
                  <a:cubicBezTo>
                    <a:pt x="91" y="15"/>
                    <a:pt x="92" y="17"/>
                    <a:pt x="93" y="17"/>
                  </a:cubicBezTo>
                  <a:cubicBezTo>
                    <a:pt x="94" y="16"/>
                    <a:pt x="94" y="16"/>
                    <a:pt x="95" y="16"/>
                  </a:cubicBezTo>
                  <a:cubicBezTo>
                    <a:pt x="96" y="17"/>
                    <a:pt x="98" y="16"/>
                    <a:pt x="98" y="17"/>
                  </a:cubicBezTo>
                  <a:cubicBezTo>
                    <a:pt x="97" y="18"/>
                    <a:pt x="97" y="19"/>
                    <a:pt x="97" y="20"/>
                  </a:cubicBezTo>
                  <a:cubicBezTo>
                    <a:pt x="97" y="20"/>
                    <a:pt x="96" y="21"/>
                    <a:pt x="95" y="21"/>
                  </a:cubicBezTo>
                  <a:cubicBezTo>
                    <a:pt x="94" y="21"/>
                    <a:pt x="93" y="22"/>
                    <a:pt x="93" y="22"/>
                  </a:cubicBezTo>
                  <a:cubicBezTo>
                    <a:pt x="93" y="23"/>
                    <a:pt x="92" y="24"/>
                    <a:pt x="92" y="25"/>
                  </a:cubicBezTo>
                  <a:cubicBezTo>
                    <a:pt x="91" y="26"/>
                    <a:pt x="91" y="27"/>
                    <a:pt x="91" y="27"/>
                  </a:cubicBezTo>
                  <a:cubicBezTo>
                    <a:pt x="90" y="28"/>
                    <a:pt x="90" y="28"/>
                    <a:pt x="90" y="28"/>
                  </a:cubicBezTo>
                  <a:cubicBezTo>
                    <a:pt x="90" y="29"/>
                    <a:pt x="93" y="33"/>
                    <a:pt x="93" y="33"/>
                  </a:cubicBezTo>
                  <a:cubicBezTo>
                    <a:pt x="95" y="34"/>
                    <a:pt x="95" y="34"/>
                    <a:pt x="95" y="34"/>
                  </a:cubicBezTo>
                  <a:cubicBezTo>
                    <a:pt x="96" y="36"/>
                    <a:pt x="96" y="36"/>
                    <a:pt x="96" y="36"/>
                  </a:cubicBezTo>
                  <a:cubicBezTo>
                    <a:pt x="102" y="40"/>
                    <a:pt x="102" y="40"/>
                    <a:pt x="102" y="40"/>
                  </a:cubicBezTo>
                  <a:cubicBezTo>
                    <a:pt x="102" y="40"/>
                    <a:pt x="104" y="41"/>
                    <a:pt x="106" y="41"/>
                  </a:cubicBezTo>
                  <a:cubicBezTo>
                    <a:pt x="108" y="42"/>
                    <a:pt x="110" y="42"/>
                    <a:pt x="110" y="42"/>
                  </a:cubicBezTo>
                  <a:cubicBezTo>
                    <a:pt x="113" y="45"/>
                    <a:pt x="113" y="45"/>
                    <a:pt x="113" y="45"/>
                  </a:cubicBezTo>
                  <a:cubicBezTo>
                    <a:pt x="113" y="45"/>
                    <a:pt x="115" y="45"/>
                    <a:pt x="116" y="45"/>
                  </a:cubicBezTo>
                  <a:cubicBezTo>
                    <a:pt x="116" y="46"/>
                    <a:pt x="119" y="46"/>
                    <a:pt x="119" y="46"/>
                  </a:cubicBezTo>
                  <a:cubicBezTo>
                    <a:pt x="121" y="46"/>
                    <a:pt x="121" y="46"/>
                    <a:pt x="121" y="46"/>
                  </a:cubicBezTo>
                  <a:cubicBezTo>
                    <a:pt x="121" y="46"/>
                    <a:pt x="122" y="45"/>
                    <a:pt x="123" y="47"/>
                  </a:cubicBezTo>
                  <a:cubicBezTo>
                    <a:pt x="123" y="48"/>
                    <a:pt x="124" y="50"/>
                    <a:pt x="124" y="50"/>
                  </a:cubicBezTo>
                  <a:cubicBezTo>
                    <a:pt x="124" y="50"/>
                    <a:pt x="124" y="51"/>
                    <a:pt x="124" y="52"/>
                  </a:cubicBezTo>
                  <a:cubicBezTo>
                    <a:pt x="123" y="52"/>
                    <a:pt x="123" y="52"/>
                    <a:pt x="123" y="53"/>
                  </a:cubicBezTo>
                  <a:cubicBezTo>
                    <a:pt x="123" y="53"/>
                    <a:pt x="123" y="57"/>
                    <a:pt x="123" y="57"/>
                  </a:cubicBezTo>
                  <a:cubicBezTo>
                    <a:pt x="123" y="57"/>
                    <a:pt x="123" y="58"/>
                    <a:pt x="122" y="58"/>
                  </a:cubicBezTo>
                  <a:cubicBezTo>
                    <a:pt x="120" y="59"/>
                    <a:pt x="120" y="59"/>
                    <a:pt x="119" y="59"/>
                  </a:cubicBezTo>
                  <a:cubicBezTo>
                    <a:pt x="117" y="59"/>
                    <a:pt x="114" y="60"/>
                    <a:pt x="113" y="61"/>
                  </a:cubicBezTo>
                  <a:cubicBezTo>
                    <a:pt x="113" y="61"/>
                    <a:pt x="111" y="61"/>
                    <a:pt x="111" y="61"/>
                  </a:cubicBezTo>
                  <a:cubicBezTo>
                    <a:pt x="111" y="62"/>
                    <a:pt x="110" y="64"/>
                    <a:pt x="110" y="64"/>
                  </a:cubicBezTo>
                  <a:cubicBezTo>
                    <a:pt x="110" y="64"/>
                    <a:pt x="110" y="66"/>
                    <a:pt x="112" y="66"/>
                  </a:cubicBezTo>
                  <a:cubicBezTo>
                    <a:pt x="115" y="66"/>
                    <a:pt x="115" y="66"/>
                    <a:pt x="116" y="66"/>
                  </a:cubicBezTo>
                  <a:cubicBezTo>
                    <a:pt x="117" y="66"/>
                    <a:pt x="117" y="65"/>
                    <a:pt x="119" y="66"/>
                  </a:cubicBezTo>
                  <a:cubicBezTo>
                    <a:pt x="120" y="66"/>
                    <a:pt x="121" y="68"/>
                    <a:pt x="121" y="68"/>
                  </a:cubicBezTo>
                  <a:cubicBezTo>
                    <a:pt x="123" y="70"/>
                    <a:pt x="123" y="70"/>
                    <a:pt x="123" y="70"/>
                  </a:cubicBezTo>
                  <a:cubicBezTo>
                    <a:pt x="125" y="71"/>
                    <a:pt x="125" y="71"/>
                    <a:pt x="125" y="71"/>
                  </a:cubicBezTo>
                  <a:cubicBezTo>
                    <a:pt x="131" y="71"/>
                    <a:pt x="131" y="71"/>
                    <a:pt x="131" y="71"/>
                  </a:cubicBezTo>
                  <a:cubicBezTo>
                    <a:pt x="135" y="75"/>
                    <a:pt x="135" y="75"/>
                    <a:pt x="135" y="75"/>
                  </a:cubicBezTo>
                  <a:cubicBezTo>
                    <a:pt x="140" y="76"/>
                    <a:pt x="140" y="76"/>
                    <a:pt x="140" y="76"/>
                  </a:cubicBezTo>
                  <a:cubicBezTo>
                    <a:pt x="140" y="76"/>
                    <a:pt x="140" y="79"/>
                    <a:pt x="141" y="79"/>
                  </a:cubicBezTo>
                  <a:cubicBezTo>
                    <a:pt x="143" y="79"/>
                    <a:pt x="144" y="78"/>
                    <a:pt x="144" y="78"/>
                  </a:cubicBezTo>
                  <a:cubicBezTo>
                    <a:pt x="144" y="78"/>
                    <a:pt x="146" y="76"/>
                    <a:pt x="147" y="76"/>
                  </a:cubicBezTo>
                  <a:cubicBezTo>
                    <a:pt x="149" y="75"/>
                    <a:pt x="148" y="74"/>
                    <a:pt x="150" y="75"/>
                  </a:cubicBezTo>
                  <a:cubicBezTo>
                    <a:pt x="152" y="77"/>
                    <a:pt x="156" y="75"/>
                    <a:pt x="156" y="75"/>
                  </a:cubicBezTo>
                  <a:cubicBezTo>
                    <a:pt x="158" y="75"/>
                    <a:pt x="158" y="75"/>
                    <a:pt x="158" y="75"/>
                  </a:cubicBezTo>
                  <a:cubicBezTo>
                    <a:pt x="158" y="78"/>
                    <a:pt x="158" y="78"/>
                    <a:pt x="158" y="78"/>
                  </a:cubicBezTo>
                  <a:cubicBezTo>
                    <a:pt x="158" y="81"/>
                    <a:pt x="158" y="81"/>
                    <a:pt x="158" y="81"/>
                  </a:cubicBezTo>
                  <a:cubicBezTo>
                    <a:pt x="155" y="83"/>
                    <a:pt x="155" y="83"/>
                    <a:pt x="155" y="83"/>
                  </a:cubicBezTo>
                  <a:cubicBezTo>
                    <a:pt x="154" y="84"/>
                    <a:pt x="154" y="84"/>
                    <a:pt x="154" y="84"/>
                  </a:cubicBezTo>
                  <a:cubicBezTo>
                    <a:pt x="154" y="84"/>
                    <a:pt x="154" y="85"/>
                    <a:pt x="154" y="86"/>
                  </a:cubicBezTo>
                  <a:cubicBezTo>
                    <a:pt x="155" y="86"/>
                    <a:pt x="156" y="87"/>
                    <a:pt x="156" y="87"/>
                  </a:cubicBezTo>
                  <a:cubicBezTo>
                    <a:pt x="160" y="88"/>
                    <a:pt x="160" y="88"/>
                    <a:pt x="160" y="88"/>
                  </a:cubicBezTo>
                  <a:cubicBezTo>
                    <a:pt x="163" y="90"/>
                    <a:pt x="163" y="90"/>
                    <a:pt x="163" y="90"/>
                  </a:cubicBezTo>
                  <a:cubicBezTo>
                    <a:pt x="163" y="90"/>
                    <a:pt x="163" y="93"/>
                    <a:pt x="164" y="93"/>
                  </a:cubicBezTo>
                  <a:cubicBezTo>
                    <a:pt x="165" y="93"/>
                    <a:pt x="167" y="94"/>
                    <a:pt x="167" y="94"/>
                  </a:cubicBezTo>
                  <a:cubicBezTo>
                    <a:pt x="167" y="94"/>
                    <a:pt x="163" y="97"/>
                    <a:pt x="162" y="97"/>
                  </a:cubicBezTo>
                  <a:cubicBezTo>
                    <a:pt x="161" y="97"/>
                    <a:pt x="158" y="96"/>
                    <a:pt x="158" y="96"/>
                  </a:cubicBezTo>
                  <a:cubicBezTo>
                    <a:pt x="159" y="100"/>
                    <a:pt x="159" y="100"/>
                    <a:pt x="159" y="100"/>
                  </a:cubicBezTo>
                  <a:cubicBezTo>
                    <a:pt x="163" y="100"/>
                    <a:pt x="163" y="100"/>
                    <a:pt x="163" y="100"/>
                  </a:cubicBezTo>
                  <a:cubicBezTo>
                    <a:pt x="163" y="100"/>
                    <a:pt x="163" y="100"/>
                    <a:pt x="164" y="101"/>
                  </a:cubicBezTo>
                  <a:cubicBezTo>
                    <a:pt x="164" y="102"/>
                    <a:pt x="165" y="103"/>
                    <a:pt x="165" y="103"/>
                  </a:cubicBezTo>
                  <a:cubicBezTo>
                    <a:pt x="165" y="103"/>
                    <a:pt x="169" y="102"/>
                    <a:pt x="169" y="106"/>
                  </a:cubicBezTo>
                  <a:cubicBezTo>
                    <a:pt x="168" y="107"/>
                    <a:pt x="167" y="110"/>
                    <a:pt x="167" y="111"/>
                  </a:cubicBezTo>
                  <a:cubicBezTo>
                    <a:pt x="168" y="111"/>
                    <a:pt x="168" y="112"/>
                    <a:pt x="168" y="112"/>
                  </a:cubicBezTo>
                  <a:cubicBezTo>
                    <a:pt x="166" y="114"/>
                    <a:pt x="166" y="114"/>
                    <a:pt x="166" y="114"/>
                  </a:cubicBezTo>
                  <a:cubicBezTo>
                    <a:pt x="162" y="114"/>
                    <a:pt x="162" y="114"/>
                    <a:pt x="162" y="114"/>
                  </a:cubicBezTo>
                  <a:cubicBezTo>
                    <a:pt x="158" y="116"/>
                    <a:pt x="158" y="116"/>
                    <a:pt x="158" y="116"/>
                  </a:cubicBezTo>
                  <a:cubicBezTo>
                    <a:pt x="156" y="118"/>
                    <a:pt x="156" y="118"/>
                    <a:pt x="156" y="118"/>
                  </a:cubicBezTo>
                  <a:cubicBezTo>
                    <a:pt x="154" y="119"/>
                    <a:pt x="154" y="119"/>
                    <a:pt x="154" y="119"/>
                  </a:cubicBezTo>
                  <a:cubicBezTo>
                    <a:pt x="151" y="115"/>
                    <a:pt x="151" y="115"/>
                    <a:pt x="151" y="115"/>
                  </a:cubicBezTo>
                  <a:cubicBezTo>
                    <a:pt x="145" y="110"/>
                    <a:pt x="145" y="110"/>
                    <a:pt x="145" y="110"/>
                  </a:cubicBezTo>
                  <a:cubicBezTo>
                    <a:pt x="142" y="107"/>
                    <a:pt x="142" y="107"/>
                    <a:pt x="142" y="107"/>
                  </a:cubicBezTo>
                  <a:cubicBezTo>
                    <a:pt x="140" y="103"/>
                    <a:pt x="140" y="103"/>
                    <a:pt x="140" y="103"/>
                  </a:cubicBezTo>
                  <a:cubicBezTo>
                    <a:pt x="140" y="100"/>
                    <a:pt x="140" y="100"/>
                    <a:pt x="140" y="100"/>
                  </a:cubicBezTo>
                  <a:cubicBezTo>
                    <a:pt x="138" y="98"/>
                    <a:pt x="138" y="98"/>
                    <a:pt x="138" y="98"/>
                  </a:cubicBezTo>
                  <a:cubicBezTo>
                    <a:pt x="138" y="98"/>
                    <a:pt x="137" y="98"/>
                    <a:pt x="135" y="98"/>
                  </a:cubicBezTo>
                  <a:cubicBezTo>
                    <a:pt x="134" y="98"/>
                    <a:pt x="131" y="97"/>
                    <a:pt x="131" y="97"/>
                  </a:cubicBezTo>
                  <a:cubicBezTo>
                    <a:pt x="129" y="97"/>
                    <a:pt x="129" y="97"/>
                    <a:pt x="129" y="97"/>
                  </a:cubicBezTo>
                  <a:cubicBezTo>
                    <a:pt x="129" y="92"/>
                    <a:pt x="129" y="92"/>
                    <a:pt x="129" y="92"/>
                  </a:cubicBezTo>
                  <a:cubicBezTo>
                    <a:pt x="129" y="92"/>
                    <a:pt x="128" y="88"/>
                    <a:pt x="127" y="88"/>
                  </a:cubicBezTo>
                  <a:cubicBezTo>
                    <a:pt x="127" y="87"/>
                    <a:pt x="126" y="85"/>
                    <a:pt x="126" y="85"/>
                  </a:cubicBezTo>
                  <a:cubicBezTo>
                    <a:pt x="126" y="85"/>
                    <a:pt x="123" y="86"/>
                    <a:pt x="121" y="86"/>
                  </a:cubicBezTo>
                  <a:cubicBezTo>
                    <a:pt x="120" y="87"/>
                    <a:pt x="118" y="88"/>
                    <a:pt x="117" y="89"/>
                  </a:cubicBezTo>
                  <a:cubicBezTo>
                    <a:pt x="116" y="90"/>
                    <a:pt x="114" y="91"/>
                    <a:pt x="114" y="91"/>
                  </a:cubicBezTo>
                  <a:cubicBezTo>
                    <a:pt x="109" y="93"/>
                    <a:pt x="109" y="93"/>
                    <a:pt x="109" y="93"/>
                  </a:cubicBezTo>
                  <a:cubicBezTo>
                    <a:pt x="106" y="91"/>
                    <a:pt x="106" y="91"/>
                    <a:pt x="106" y="91"/>
                  </a:cubicBezTo>
                  <a:cubicBezTo>
                    <a:pt x="101" y="90"/>
                    <a:pt x="101" y="90"/>
                    <a:pt x="101" y="90"/>
                  </a:cubicBezTo>
                  <a:cubicBezTo>
                    <a:pt x="99" y="94"/>
                    <a:pt x="99" y="94"/>
                    <a:pt x="99" y="94"/>
                  </a:cubicBezTo>
                  <a:cubicBezTo>
                    <a:pt x="99" y="94"/>
                    <a:pt x="98" y="92"/>
                    <a:pt x="97" y="91"/>
                  </a:cubicBezTo>
                  <a:cubicBezTo>
                    <a:pt x="97" y="89"/>
                    <a:pt x="96" y="86"/>
                    <a:pt x="96" y="86"/>
                  </a:cubicBezTo>
                  <a:cubicBezTo>
                    <a:pt x="96" y="86"/>
                    <a:pt x="95" y="85"/>
                    <a:pt x="94" y="85"/>
                  </a:cubicBezTo>
                  <a:cubicBezTo>
                    <a:pt x="93" y="85"/>
                    <a:pt x="91" y="84"/>
                    <a:pt x="91" y="84"/>
                  </a:cubicBezTo>
                  <a:cubicBezTo>
                    <a:pt x="88" y="84"/>
                    <a:pt x="88" y="84"/>
                    <a:pt x="88" y="84"/>
                  </a:cubicBezTo>
                  <a:cubicBezTo>
                    <a:pt x="85" y="88"/>
                    <a:pt x="85" y="88"/>
                    <a:pt x="85" y="88"/>
                  </a:cubicBezTo>
                  <a:cubicBezTo>
                    <a:pt x="80" y="90"/>
                    <a:pt x="80" y="90"/>
                    <a:pt x="80" y="90"/>
                  </a:cubicBezTo>
                  <a:cubicBezTo>
                    <a:pt x="76" y="88"/>
                    <a:pt x="76" y="88"/>
                    <a:pt x="76" y="88"/>
                  </a:cubicBezTo>
                  <a:cubicBezTo>
                    <a:pt x="76" y="88"/>
                    <a:pt x="75" y="86"/>
                    <a:pt x="74" y="87"/>
                  </a:cubicBezTo>
                  <a:cubicBezTo>
                    <a:pt x="73" y="87"/>
                    <a:pt x="70" y="86"/>
                    <a:pt x="70" y="86"/>
                  </a:cubicBezTo>
                  <a:cubicBezTo>
                    <a:pt x="70" y="86"/>
                    <a:pt x="69" y="85"/>
                    <a:pt x="69" y="84"/>
                  </a:cubicBezTo>
                  <a:cubicBezTo>
                    <a:pt x="69" y="83"/>
                    <a:pt x="66" y="81"/>
                    <a:pt x="66" y="81"/>
                  </a:cubicBezTo>
                  <a:cubicBezTo>
                    <a:pt x="66" y="81"/>
                    <a:pt x="62" y="79"/>
                    <a:pt x="61" y="79"/>
                  </a:cubicBezTo>
                  <a:cubicBezTo>
                    <a:pt x="60" y="80"/>
                    <a:pt x="57" y="80"/>
                    <a:pt x="56" y="80"/>
                  </a:cubicBezTo>
                  <a:cubicBezTo>
                    <a:pt x="54" y="80"/>
                    <a:pt x="49" y="79"/>
                    <a:pt x="49" y="79"/>
                  </a:cubicBezTo>
                  <a:cubicBezTo>
                    <a:pt x="45" y="82"/>
                    <a:pt x="45" y="82"/>
                    <a:pt x="45" y="82"/>
                  </a:cubicBezTo>
                  <a:cubicBezTo>
                    <a:pt x="45" y="82"/>
                    <a:pt x="43" y="82"/>
                    <a:pt x="41" y="83"/>
                  </a:cubicBezTo>
                  <a:cubicBezTo>
                    <a:pt x="40" y="83"/>
                    <a:pt x="38" y="84"/>
                    <a:pt x="38" y="84"/>
                  </a:cubicBezTo>
                  <a:cubicBezTo>
                    <a:pt x="38" y="84"/>
                    <a:pt x="34" y="83"/>
                    <a:pt x="33" y="83"/>
                  </a:cubicBezTo>
                  <a:cubicBezTo>
                    <a:pt x="32" y="83"/>
                    <a:pt x="32" y="83"/>
                    <a:pt x="30" y="83"/>
                  </a:cubicBezTo>
                  <a:cubicBezTo>
                    <a:pt x="28" y="83"/>
                    <a:pt x="23" y="83"/>
                    <a:pt x="23" y="83"/>
                  </a:cubicBezTo>
                  <a:cubicBezTo>
                    <a:pt x="26" y="80"/>
                    <a:pt x="26" y="80"/>
                    <a:pt x="26" y="80"/>
                  </a:cubicBezTo>
                  <a:cubicBezTo>
                    <a:pt x="26" y="80"/>
                    <a:pt x="27" y="78"/>
                    <a:pt x="26" y="77"/>
                  </a:cubicBezTo>
                  <a:cubicBezTo>
                    <a:pt x="25" y="76"/>
                    <a:pt x="25" y="75"/>
                    <a:pt x="24" y="75"/>
                  </a:cubicBezTo>
                  <a:cubicBezTo>
                    <a:pt x="23" y="74"/>
                    <a:pt x="20" y="72"/>
                    <a:pt x="20" y="72"/>
                  </a:cubicBezTo>
                  <a:cubicBezTo>
                    <a:pt x="20" y="72"/>
                    <a:pt x="20" y="72"/>
                    <a:pt x="20" y="71"/>
                  </a:cubicBezTo>
                  <a:cubicBezTo>
                    <a:pt x="19" y="70"/>
                    <a:pt x="18" y="67"/>
                    <a:pt x="18" y="67"/>
                  </a:cubicBezTo>
                  <a:cubicBezTo>
                    <a:pt x="17" y="65"/>
                    <a:pt x="17" y="65"/>
                    <a:pt x="17" y="65"/>
                  </a:cubicBezTo>
                  <a:cubicBezTo>
                    <a:pt x="17" y="65"/>
                    <a:pt x="14" y="63"/>
                    <a:pt x="15" y="61"/>
                  </a:cubicBezTo>
                  <a:cubicBezTo>
                    <a:pt x="16" y="59"/>
                    <a:pt x="18" y="54"/>
                    <a:pt x="18" y="54"/>
                  </a:cubicBezTo>
                  <a:cubicBezTo>
                    <a:pt x="19" y="49"/>
                    <a:pt x="19" y="49"/>
                    <a:pt x="19" y="49"/>
                  </a:cubicBezTo>
                  <a:cubicBezTo>
                    <a:pt x="18" y="46"/>
                    <a:pt x="18" y="46"/>
                    <a:pt x="18" y="46"/>
                  </a:cubicBezTo>
                  <a:cubicBezTo>
                    <a:pt x="16" y="43"/>
                    <a:pt x="16" y="43"/>
                    <a:pt x="16" y="43"/>
                  </a:cubicBezTo>
                  <a:cubicBezTo>
                    <a:pt x="16" y="43"/>
                    <a:pt x="15" y="43"/>
                    <a:pt x="14" y="41"/>
                  </a:cubicBezTo>
                  <a:cubicBezTo>
                    <a:pt x="14" y="38"/>
                    <a:pt x="14" y="38"/>
                    <a:pt x="13" y="37"/>
                  </a:cubicBezTo>
                  <a:cubicBezTo>
                    <a:pt x="12" y="35"/>
                    <a:pt x="8" y="34"/>
                    <a:pt x="8" y="34"/>
                  </a:cubicBezTo>
                  <a:cubicBezTo>
                    <a:pt x="3" y="34"/>
                    <a:pt x="3" y="34"/>
                    <a:pt x="3" y="34"/>
                  </a:cubicBezTo>
                  <a:lnTo>
                    <a:pt x="2" y="33"/>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7" name="Freeform 219">
              <a:extLst>
                <a:ext uri="{FF2B5EF4-FFF2-40B4-BE49-F238E27FC236}">
                  <a16:creationId xmlns:a16="http://schemas.microsoft.com/office/drawing/2014/main" id="{CE37F3AA-F7D8-23A8-1A4A-7F7B0EC7C9C0}"/>
                </a:ext>
              </a:extLst>
            </p:cNvPr>
            <p:cNvSpPr>
              <a:spLocks/>
            </p:cNvSpPr>
            <p:nvPr/>
          </p:nvSpPr>
          <p:spPr bwMode="auto">
            <a:xfrm>
              <a:off x="5550394" y="2957026"/>
              <a:ext cx="547516" cy="376093"/>
            </a:xfrm>
            <a:custGeom>
              <a:avLst/>
              <a:gdLst>
                <a:gd name="T0" fmla="*/ 28 w 240"/>
                <a:gd name="T1" fmla="*/ 61 h 170"/>
                <a:gd name="T2" fmla="*/ 31 w 240"/>
                <a:gd name="T3" fmla="*/ 54 h 170"/>
                <a:gd name="T4" fmla="*/ 44 w 240"/>
                <a:gd name="T5" fmla="*/ 55 h 170"/>
                <a:gd name="T6" fmla="*/ 64 w 240"/>
                <a:gd name="T7" fmla="*/ 59 h 170"/>
                <a:gd name="T8" fmla="*/ 96 w 240"/>
                <a:gd name="T9" fmla="*/ 52 h 170"/>
                <a:gd name="T10" fmla="*/ 95 w 240"/>
                <a:gd name="T11" fmla="*/ 41 h 170"/>
                <a:gd name="T12" fmla="*/ 115 w 240"/>
                <a:gd name="T13" fmla="*/ 36 h 170"/>
                <a:gd name="T14" fmla="*/ 127 w 240"/>
                <a:gd name="T15" fmla="*/ 30 h 170"/>
                <a:gd name="T16" fmla="*/ 139 w 240"/>
                <a:gd name="T17" fmla="*/ 24 h 170"/>
                <a:gd name="T18" fmla="*/ 148 w 240"/>
                <a:gd name="T19" fmla="*/ 9 h 170"/>
                <a:gd name="T20" fmla="*/ 168 w 240"/>
                <a:gd name="T21" fmla="*/ 5 h 170"/>
                <a:gd name="T22" fmla="*/ 186 w 240"/>
                <a:gd name="T23" fmla="*/ 1 h 170"/>
                <a:gd name="T24" fmla="*/ 207 w 240"/>
                <a:gd name="T25" fmla="*/ 6 h 170"/>
                <a:gd name="T26" fmla="*/ 218 w 240"/>
                <a:gd name="T27" fmla="*/ 11 h 170"/>
                <a:gd name="T28" fmla="*/ 229 w 240"/>
                <a:gd name="T29" fmla="*/ 17 h 170"/>
                <a:gd name="T30" fmla="*/ 238 w 240"/>
                <a:gd name="T31" fmla="*/ 23 h 170"/>
                <a:gd name="T32" fmla="*/ 234 w 240"/>
                <a:gd name="T33" fmla="*/ 33 h 170"/>
                <a:gd name="T34" fmla="*/ 224 w 240"/>
                <a:gd name="T35" fmla="*/ 39 h 170"/>
                <a:gd name="T36" fmla="*/ 217 w 240"/>
                <a:gd name="T37" fmla="*/ 48 h 170"/>
                <a:gd name="T38" fmla="*/ 213 w 240"/>
                <a:gd name="T39" fmla="*/ 62 h 170"/>
                <a:gd name="T40" fmla="*/ 206 w 240"/>
                <a:gd name="T41" fmla="*/ 75 h 170"/>
                <a:gd name="T42" fmla="*/ 201 w 240"/>
                <a:gd name="T43" fmla="*/ 90 h 170"/>
                <a:gd name="T44" fmla="*/ 199 w 240"/>
                <a:gd name="T45" fmla="*/ 106 h 170"/>
                <a:gd name="T46" fmla="*/ 196 w 240"/>
                <a:gd name="T47" fmla="*/ 117 h 170"/>
                <a:gd name="T48" fmla="*/ 192 w 240"/>
                <a:gd name="T49" fmla="*/ 126 h 170"/>
                <a:gd name="T50" fmla="*/ 177 w 240"/>
                <a:gd name="T51" fmla="*/ 135 h 170"/>
                <a:gd name="T52" fmla="*/ 168 w 240"/>
                <a:gd name="T53" fmla="*/ 139 h 170"/>
                <a:gd name="T54" fmla="*/ 153 w 240"/>
                <a:gd name="T55" fmla="*/ 139 h 170"/>
                <a:gd name="T56" fmla="*/ 139 w 240"/>
                <a:gd name="T57" fmla="*/ 141 h 170"/>
                <a:gd name="T58" fmla="*/ 130 w 240"/>
                <a:gd name="T59" fmla="*/ 144 h 170"/>
                <a:gd name="T60" fmla="*/ 123 w 240"/>
                <a:gd name="T61" fmla="*/ 152 h 170"/>
                <a:gd name="T62" fmla="*/ 115 w 240"/>
                <a:gd name="T63" fmla="*/ 152 h 170"/>
                <a:gd name="T64" fmla="*/ 105 w 240"/>
                <a:gd name="T65" fmla="*/ 159 h 170"/>
                <a:gd name="T66" fmla="*/ 94 w 240"/>
                <a:gd name="T67" fmla="*/ 167 h 170"/>
                <a:gd name="T68" fmla="*/ 80 w 240"/>
                <a:gd name="T69" fmla="*/ 170 h 170"/>
                <a:gd name="T70" fmla="*/ 64 w 240"/>
                <a:gd name="T71" fmla="*/ 168 h 170"/>
                <a:gd name="T72" fmla="*/ 55 w 240"/>
                <a:gd name="T73" fmla="*/ 162 h 170"/>
                <a:gd name="T74" fmla="*/ 42 w 240"/>
                <a:gd name="T75" fmla="*/ 152 h 170"/>
                <a:gd name="T76" fmla="*/ 26 w 240"/>
                <a:gd name="T77" fmla="*/ 143 h 170"/>
                <a:gd name="T78" fmla="*/ 16 w 240"/>
                <a:gd name="T79" fmla="*/ 135 h 170"/>
                <a:gd name="T80" fmla="*/ 7 w 240"/>
                <a:gd name="T81" fmla="*/ 121 h 170"/>
                <a:gd name="T82" fmla="*/ 0 w 240"/>
                <a:gd name="T83" fmla="*/ 117 h 170"/>
                <a:gd name="T84" fmla="*/ 3 w 240"/>
                <a:gd name="T85" fmla="*/ 109 h 170"/>
                <a:gd name="T86" fmla="*/ 8 w 240"/>
                <a:gd name="T87" fmla="*/ 97 h 170"/>
                <a:gd name="T88" fmla="*/ 7 w 240"/>
                <a:gd name="T89" fmla="*/ 88 h 170"/>
                <a:gd name="T90" fmla="*/ 12 w 240"/>
                <a:gd name="T91" fmla="*/ 74 h 170"/>
                <a:gd name="T92" fmla="*/ 8 w 240"/>
                <a:gd name="T93" fmla="*/ 69 h 170"/>
                <a:gd name="T94" fmla="*/ 20 w 240"/>
                <a:gd name="T95" fmla="*/ 70 h 170"/>
                <a:gd name="T96" fmla="*/ 27 w 240"/>
                <a:gd name="T97" fmla="*/ 6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0" h="170">
                  <a:moveTo>
                    <a:pt x="28" y="61"/>
                  </a:moveTo>
                  <a:cubicBezTo>
                    <a:pt x="28" y="61"/>
                    <a:pt x="28" y="61"/>
                    <a:pt x="28" y="61"/>
                  </a:cubicBezTo>
                  <a:cubicBezTo>
                    <a:pt x="28" y="61"/>
                    <a:pt x="28" y="61"/>
                    <a:pt x="28" y="61"/>
                  </a:cubicBezTo>
                  <a:cubicBezTo>
                    <a:pt x="28" y="60"/>
                    <a:pt x="28" y="60"/>
                    <a:pt x="28" y="60"/>
                  </a:cubicBezTo>
                  <a:cubicBezTo>
                    <a:pt x="28" y="58"/>
                    <a:pt x="28" y="58"/>
                    <a:pt x="28" y="58"/>
                  </a:cubicBezTo>
                  <a:cubicBezTo>
                    <a:pt x="31" y="54"/>
                    <a:pt x="31" y="54"/>
                    <a:pt x="31" y="54"/>
                  </a:cubicBezTo>
                  <a:cubicBezTo>
                    <a:pt x="31" y="49"/>
                    <a:pt x="31" y="49"/>
                    <a:pt x="31" y="49"/>
                  </a:cubicBezTo>
                  <a:cubicBezTo>
                    <a:pt x="39" y="50"/>
                    <a:pt x="39" y="50"/>
                    <a:pt x="39" y="50"/>
                  </a:cubicBezTo>
                  <a:cubicBezTo>
                    <a:pt x="44" y="55"/>
                    <a:pt x="44" y="55"/>
                    <a:pt x="44" y="55"/>
                  </a:cubicBezTo>
                  <a:cubicBezTo>
                    <a:pt x="51" y="59"/>
                    <a:pt x="51" y="59"/>
                    <a:pt x="51" y="59"/>
                  </a:cubicBezTo>
                  <a:cubicBezTo>
                    <a:pt x="55" y="61"/>
                    <a:pt x="55" y="61"/>
                    <a:pt x="55" y="61"/>
                  </a:cubicBezTo>
                  <a:cubicBezTo>
                    <a:pt x="64" y="59"/>
                    <a:pt x="64" y="59"/>
                    <a:pt x="64" y="59"/>
                  </a:cubicBezTo>
                  <a:cubicBezTo>
                    <a:pt x="81" y="58"/>
                    <a:pt x="81" y="58"/>
                    <a:pt x="81" y="58"/>
                  </a:cubicBezTo>
                  <a:cubicBezTo>
                    <a:pt x="81" y="58"/>
                    <a:pt x="90" y="57"/>
                    <a:pt x="91" y="56"/>
                  </a:cubicBezTo>
                  <a:cubicBezTo>
                    <a:pt x="92" y="55"/>
                    <a:pt x="98" y="54"/>
                    <a:pt x="96" y="52"/>
                  </a:cubicBezTo>
                  <a:cubicBezTo>
                    <a:pt x="94" y="51"/>
                    <a:pt x="90" y="48"/>
                    <a:pt x="90" y="48"/>
                  </a:cubicBezTo>
                  <a:cubicBezTo>
                    <a:pt x="90" y="46"/>
                    <a:pt x="90" y="46"/>
                    <a:pt x="90" y="46"/>
                  </a:cubicBezTo>
                  <a:cubicBezTo>
                    <a:pt x="95" y="41"/>
                    <a:pt x="95" y="41"/>
                    <a:pt x="95" y="41"/>
                  </a:cubicBezTo>
                  <a:cubicBezTo>
                    <a:pt x="104" y="38"/>
                    <a:pt x="104" y="38"/>
                    <a:pt x="104" y="38"/>
                  </a:cubicBezTo>
                  <a:cubicBezTo>
                    <a:pt x="111" y="37"/>
                    <a:pt x="111" y="37"/>
                    <a:pt x="111" y="37"/>
                  </a:cubicBezTo>
                  <a:cubicBezTo>
                    <a:pt x="115" y="36"/>
                    <a:pt x="115" y="36"/>
                    <a:pt x="115" y="36"/>
                  </a:cubicBezTo>
                  <a:cubicBezTo>
                    <a:pt x="117" y="30"/>
                    <a:pt x="117" y="30"/>
                    <a:pt x="117" y="30"/>
                  </a:cubicBezTo>
                  <a:cubicBezTo>
                    <a:pt x="123" y="29"/>
                    <a:pt x="123" y="29"/>
                    <a:pt x="123" y="29"/>
                  </a:cubicBezTo>
                  <a:cubicBezTo>
                    <a:pt x="127" y="30"/>
                    <a:pt x="127" y="30"/>
                    <a:pt x="127" y="30"/>
                  </a:cubicBezTo>
                  <a:cubicBezTo>
                    <a:pt x="133" y="30"/>
                    <a:pt x="133" y="30"/>
                    <a:pt x="133" y="30"/>
                  </a:cubicBezTo>
                  <a:cubicBezTo>
                    <a:pt x="136" y="26"/>
                    <a:pt x="136" y="26"/>
                    <a:pt x="136" y="26"/>
                  </a:cubicBezTo>
                  <a:cubicBezTo>
                    <a:pt x="139" y="24"/>
                    <a:pt x="139" y="24"/>
                    <a:pt x="139" y="24"/>
                  </a:cubicBezTo>
                  <a:cubicBezTo>
                    <a:pt x="143" y="22"/>
                    <a:pt x="143" y="22"/>
                    <a:pt x="143" y="22"/>
                  </a:cubicBezTo>
                  <a:cubicBezTo>
                    <a:pt x="146" y="16"/>
                    <a:pt x="146" y="16"/>
                    <a:pt x="146" y="16"/>
                  </a:cubicBezTo>
                  <a:cubicBezTo>
                    <a:pt x="148" y="9"/>
                    <a:pt x="148" y="9"/>
                    <a:pt x="148" y="9"/>
                  </a:cubicBezTo>
                  <a:cubicBezTo>
                    <a:pt x="149" y="6"/>
                    <a:pt x="149" y="6"/>
                    <a:pt x="149" y="6"/>
                  </a:cubicBezTo>
                  <a:cubicBezTo>
                    <a:pt x="163" y="2"/>
                    <a:pt x="163" y="2"/>
                    <a:pt x="163" y="2"/>
                  </a:cubicBezTo>
                  <a:cubicBezTo>
                    <a:pt x="168" y="5"/>
                    <a:pt x="168" y="5"/>
                    <a:pt x="168" y="5"/>
                  </a:cubicBezTo>
                  <a:cubicBezTo>
                    <a:pt x="175" y="4"/>
                    <a:pt x="175" y="4"/>
                    <a:pt x="175" y="4"/>
                  </a:cubicBezTo>
                  <a:cubicBezTo>
                    <a:pt x="180" y="0"/>
                    <a:pt x="180" y="0"/>
                    <a:pt x="180" y="0"/>
                  </a:cubicBezTo>
                  <a:cubicBezTo>
                    <a:pt x="186" y="1"/>
                    <a:pt x="186" y="1"/>
                    <a:pt x="186" y="1"/>
                  </a:cubicBezTo>
                  <a:cubicBezTo>
                    <a:pt x="194" y="9"/>
                    <a:pt x="194" y="9"/>
                    <a:pt x="194" y="9"/>
                  </a:cubicBezTo>
                  <a:cubicBezTo>
                    <a:pt x="202" y="9"/>
                    <a:pt x="202" y="9"/>
                    <a:pt x="202" y="9"/>
                  </a:cubicBezTo>
                  <a:cubicBezTo>
                    <a:pt x="207" y="6"/>
                    <a:pt x="207" y="6"/>
                    <a:pt x="207" y="6"/>
                  </a:cubicBezTo>
                  <a:cubicBezTo>
                    <a:pt x="212" y="4"/>
                    <a:pt x="212" y="4"/>
                    <a:pt x="212" y="4"/>
                  </a:cubicBezTo>
                  <a:cubicBezTo>
                    <a:pt x="215" y="7"/>
                    <a:pt x="215" y="7"/>
                    <a:pt x="215" y="7"/>
                  </a:cubicBezTo>
                  <a:cubicBezTo>
                    <a:pt x="218" y="11"/>
                    <a:pt x="218" y="11"/>
                    <a:pt x="218" y="11"/>
                  </a:cubicBezTo>
                  <a:cubicBezTo>
                    <a:pt x="223" y="10"/>
                    <a:pt x="223" y="10"/>
                    <a:pt x="223" y="10"/>
                  </a:cubicBezTo>
                  <a:cubicBezTo>
                    <a:pt x="226" y="14"/>
                    <a:pt x="226" y="14"/>
                    <a:pt x="226" y="14"/>
                  </a:cubicBezTo>
                  <a:cubicBezTo>
                    <a:pt x="229" y="17"/>
                    <a:pt x="229" y="17"/>
                    <a:pt x="229" y="17"/>
                  </a:cubicBezTo>
                  <a:cubicBezTo>
                    <a:pt x="234" y="16"/>
                    <a:pt x="234" y="16"/>
                    <a:pt x="234" y="16"/>
                  </a:cubicBezTo>
                  <a:cubicBezTo>
                    <a:pt x="239" y="19"/>
                    <a:pt x="239" y="19"/>
                    <a:pt x="239" y="19"/>
                  </a:cubicBezTo>
                  <a:cubicBezTo>
                    <a:pt x="238" y="23"/>
                    <a:pt x="238" y="23"/>
                    <a:pt x="238" y="23"/>
                  </a:cubicBezTo>
                  <a:cubicBezTo>
                    <a:pt x="240" y="28"/>
                    <a:pt x="240" y="28"/>
                    <a:pt x="240" y="28"/>
                  </a:cubicBezTo>
                  <a:cubicBezTo>
                    <a:pt x="237" y="31"/>
                    <a:pt x="237" y="31"/>
                    <a:pt x="237" y="31"/>
                  </a:cubicBezTo>
                  <a:cubicBezTo>
                    <a:pt x="237" y="31"/>
                    <a:pt x="236" y="33"/>
                    <a:pt x="234" y="33"/>
                  </a:cubicBezTo>
                  <a:cubicBezTo>
                    <a:pt x="233" y="34"/>
                    <a:pt x="231" y="35"/>
                    <a:pt x="231" y="35"/>
                  </a:cubicBezTo>
                  <a:cubicBezTo>
                    <a:pt x="228" y="38"/>
                    <a:pt x="228" y="38"/>
                    <a:pt x="228" y="38"/>
                  </a:cubicBezTo>
                  <a:cubicBezTo>
                    <a:pt x="224" y="39"/>
                    <a:pt x="224" y="39"/>
                    <a:pt x="224" y="39"/>
                  </a:cubicBezTo>
                  <a:cubicBezTo>
                    <a:pt x="221" y="40"/>
                    <a:pt x="221" y="40"/>
                    <a:pt x="221" y="40"/>
                  </a:cubicBezTo>
                  <a:cubicBezTo>
                    <a:pt x="219" y="42"/>
                    <a:pt x="219" y="42"/>
                    <a:pt x="219" y="42"/>
                  </a:cubicBezTo>
                  <a:cubicBezTo>
                    <a:pt x="217" y="48"/>
                    <a:pt x="217" y="48"/>
                    <a:pt x="217" y="48"/>
                  </a:cubicBezTo>
                  <a:cubicBezTo>
                    <a:pt x="214" y="51"/>
                    <a:pt x="214" y="51"/>
                    <a:pt x="214" y="51"/>
                  </a:cubicBezTo>
                  <a:cubicBezTo>
                    <a:pt x="213" y="56"/>
                    <a:pt x="213" y="56"/>
                    <a:pt x="213" y="56"/>
                  </a:cubicBezTo>
                  <a:cubicBezTo>
                    <a:pt x="213" y="56"/>
                    <a:pt x="215" y="61"/>
                    <a:pt x="213" y="62"/>
                  </a:cubicBezTo>
                  <a:cubicBezTo>
                    <a:pt x="212" y="62"/>
                    <a:pt x="211" y="63"/>
                    <a:pt x="211" y="63"/>
                  </a:cubicBezTo>
                  <a:cubicBezTo>
                    <a:pt x="210" y="71"/>
                    <a:pt x="210" y="71"/>
                    <a:pt x="210" y="71"/>
                  </a:cubicBezTo>
                  <a:cubicBezTo>
                    <a:pt x="206" y="75"/>
                    <a:pt x="206" y="75"/>
                    <a:pt x="206" y="75"/>
                  </a:cubicBezTo>
                  <a:cubicBezTo>
                    <a:pt x="205" y="83"/>
                    <a:pt x="205" y="83"/>
                    <a:pt x="205" y="83"/>
                  </a:cubicBezTo>
                  <a:cubicBezTo>
                    <a:pt x="205" y="83"/>
                    <a:pt x="207" y="87"/>
                    <a:pt x="204" y="87"/>
                  </a:cubicBezTo>
                  <a:cubicBezTo>
                    <a:pt x="202" y="88"/>
                    <a:pt x="201" y="90"/>
                    <a:pt x="201" y="90"/>
                  </a:cubicBezTo>
                  <a:cubicBezTo>
                    <a:pt x="201" y="97"/>
                    <a:pt x="201" y="97"/>
                    <a:pt x="201" y="97"/>
                  </a:cubicBezTo>
                  <a:cubicBezTo>
                    <a:pt x="198" y="102"/>
                    <a:pt x="198" y="102"/>
                    <a:pt x="198" y="102"/>
                  </a:cubicBezTo>
                  <a:cubicBezTo>
                    <a:pt x="199" y="106"/>
                    <a:pt x="199" y="106"/>
                    <a:pt x="199" y="106"/>
                  </a:cubicBezTo>
                  <a:cubicBezTo>
                    <a:pt x="197" y="109"/>
                    <a:pt x="197" y="109"/>
                    <a:pt x="197" y="109"/>
                  </a:cubicBezTo>
                  <a:cubicBezTo>
                    <a:pt x="198" y="114"/>
                    <a:pt x="198" y="114"/>
                    <a:pt x="198" y="114"/>
                  </a:cubicBezTo>
                  <a:cubicBezTo>
                    <a:pt x="196" y="117"/>
                    <a:pt x="196" y="117"/>
                    <a:pt x="196" y="117"/>
                  </a:cubicBezTo>
                  <a:cubicBezTo>
                    <a:pt x="195" y="118"/>
                    <a:pt x="195" y="118"/>
                    <a:pt x="195" y="118"/>
                  </a:cubicBezTo>
                  <a:cubicBezTo>
                    <a:pt x="194" y="121"/>
                    <a:pt x="194" y="121"/>
                    <a:pt x="194" y="121"/>
                  </a:cubicBezTo>
                  <a:cubicBezTo>
                    <a:pt x="192" y="126"/>
                    <a:pt x="192" y="126"/>
                    <a:pt x="192" y="126"/>
                  </a:cubicBezTo>
                  <a:cubicBezTo>
                    <a:pt x="184" y="133"/>
                    <a:pt x="184" y="133"/>
                    <a:pt x="184" y="133"/>
                  </a:cubicBezTo>
                  <a:cubicBezTo>
                    <a:pt x="180" y="132"/>
                    <a:pt x="180" y="132"/>
                    <a:pt x="180" y="132"/>
                  </a:cubicBezTo>
                  <a:cubicBezTo>
                    <a:pt x="177" y="135"/>
                    <a:pt x="177" y="135"/>
                    <a:pt x="177" y="135"/>
                  </a:cubicBezTo>
                  <a:cubicBezTo>
                    <a:pt x="177" y="135"/>
                    <a:pt x="178" y="135"/>
                    <a:pt x="176" y="137"/>
                  </a:cubicBezTo>
                  <a:cubicBezTo>
                    <a:pt x="174" y="138"/>
                    <a:pt x="170" y="139"/>
                    <a:pt x="170" y="139"/>
                  </a:cubicBezTo>
                  <a:cubicBezTo>
                    <a:pt x="168" y="139"/>
                    <a:pt x="168" y="139"/>
                    <a:pt x="168" y="139"/>
                  </a:cubicBezTo>
                  <a:cubicBezTo>
                    <a:pt x="161" y="139"/>
                    <a:pt x="161" y="139"/>
                    <a:pt x="161" y="139"/>
                  </a:cubicBezTo>
                  <a:cubicBezTo>
                    <a:pt x="161" y="139"/>
                    <a:pt x="160" y="138"/>
                    <a:pt x="159" y="139"/>
                  </a:cubicBezTo>
                  <a:cubicBezTo>
                    <a:pt x="158" y="139"/>
                    <a:pt x="153" y="139"/>
                    <a:pt x="153" y="139"/>
                  </a:cubicBezTo>
                  <a:cubicBezTo>
                    <a:pt x="153" y="139"/>
                    <a:pt x="151" y="138"/>
                    <a:pt x="150" y="138"/>
                  </a:cubicBezTo>
                  <a:cubicBezTo>
                    <a:pt x="149" y="138"/>
                    <a:pt x="143" y="139"/>
                    <a:pt x="143" y="139"/>
                  </a:cubicBezTo>
                  <a:cubicBezTo>
                    <a:pt x="139" y="141"/>
                    <a:pt x="139" y="141"/>
                    <a:pt x="139" y="141"/>
                  </a:cubicBezTo>
                  <a:cubicBezTo>
                    <a:pt x="139" y="141"/>
                    <a:pt x="138" y="139"/>
                    <a:pt x="137" y="140"/>
                  </a:cubicBezTo>
                  <a:cubicBezTo>
                    <a:pt x="135" y="140"/>
                    <a:pt x="130" y="142"/>
                    <a:pt x="130" y="142"/>
                  </a:cubicBezTo>
                  <a:cubicBezTo>
                    <a:pt x="130" y="142"/>
                    <a:pt x="132" y="144"/>
                    <a:pt x="130" y="144"/>
                  </a:cubicBezTo>
                  <a:cubicBezTo>
                    <a:pt x="129" y="144"/>
                    <a:pt x="126" y="148"/>
                    <a:pt x="126" y="148"/>
                  </a:cubicBezTo>
                  <a:cubicBezTo>
                    <a:pt x="124" y="149"/>
                    <a:pt x="124" y="149"/>
                    <a:pt x="124" y="149"/>
                  </a:cubicBezTo>
                  <a:cubicBezTo>
                    <a:pt x="123" y="152"/>
                    <a:pt x="123" y="152"/>
                    <a:pt x="123" y="152"/>
                  </a:cubicBezTo>
                  <a:cubicBezTo>
                    <a:pt x="123" y="152"/>
                    <a:pt x="122" y="152"/>
                    <a:pt x="120" y="152"/>
                  </a:cubicBezTo>
                  <a:cubicBezTo>
                    <a:pt x="119" y="152"/>
                    <a:pt x="116" y="153"/>
                    <a:pt x="116" y="153"/>
                  </a:cubicBezTo>
                  <a:cubicBezTo>
                    <a:pt x="115" y="152"/>
                    <a:pt x="115" y="152"/>
                    <a:pt x="115" y="152"/>
                  </a:cubicBezTo>
                  <a:cubicBezTo>
                    <a:pt x="111" y="158"/>
                    <a:pt x="111" y="158"/>
                    <a:pt x="111" y="158"/>
                  </a:cubicBezTo>
                  <a:cubicBezTo>
                    <a:pt x="107" y="160"/>
                    <a:pt x="107" y="160"/>
                    <a:pt x="107" y="160"/>
                  </a:cubicBezTo>
                  <a:cubicBezTo>
                    <a:pt x="105" y="159"/>
                    <a:pt x="105" y="159"/>
                    <a:pt x="105" y="159"/>
                  </a:cubicBezTo>
                  <a:cubicBezTo>
                    <a:pt x="103" y="164"/>
                    <a:pt x="103" y="164"/>
                    <a:pt x="103" y="164"/>
                  </a:cubicBezTo>
                  <a:cubicBezTo>
                    <a:pt x="103" y="164"/>
                    <a:pt x="100" y="165"/>
                    <a:pt x="100" y="166"/>
                  </a:cubicBezTo>
                  <a:cubicBezTo>
                    <a:pt x="99" y="167"/>
                    <a:pt x="94" y="167"/>
                    <a:pt x="94" y="167"/>
                  </a:cubicBezTo>
                  <a:cubicBezTo>
                    <a:pt x="90" y="167"/>
                    <a:pt x="90" y="167"/>
                    <a:pt x="90" y="167"/>
                  </a:cubicBezTo>
                  <a:cubicBezTo>
                    <a:pt x="83" y="169"/>
                    <a:pt x="83" y="169"/>
                    <a:pt x="83" y="169"/>
                  </a:cubicBezTo>
                  <a:cubicBezTo>
                    <a:pt x="83" y="169"/>
                    <a:pt x="81" y="170"/>
                    <a:pt x="80" y="170"/>
                  </a:cubicBezTo>
                  <a:cubicBezTo>
                    <a:pt x="79" y="170"/>
                    <a:pt x="74" y="169"/>
                    <a:pt x="74" y="169"/>
                  </a:cubicBezTo>
                  <a:cubicBezTo>
                    <a:pt x="71" y="170"/>
                    <a:pt x="71" y="170"/>
                    <a:pt x="71" y="170"/>
                  </a:cubicBezTo>
                  <a:cubicBezTo>
                    <a:pt x="64" y="168"/>
                    <a:pt x="64" y="168"/>
                    <a:pt x="64" y="168"/>
                  </a:cubicBezTo>
                  <a:cubicBezTo>
                    <a:pt x="62" y="165"/>
                    <a:pt x="62" y="165"/>
                    <a:pt x="62" y="165"/>
                  </a:cubicBezTo>
                  <a:cubicBezTo>
                    <a:pt x="56" y="164"/>
                    <a:pt x="56" y="164"/>
                    <a:pt x="56" y="164"/>
                  </a:cubicBezTo>
                  <a:cubicBezTo>
                    <a:pt x="55" y="162"/>
                    <a:pt x="55" y="162"/>
                    <a:pt x="55" y="162"/>
                  </a:cubicBezTo>
                  <a:cubicBezTo>
                    <a:pt x="51" y="162"/>
                    <a:pt x="51" y="162"/>
                    <a:pt x="51" y="162"/>
                  </a:cubicBezTo>
                  <a:cubicBezTo>
                    <a:pt x="47" y="158"/>
                    <a:pt x="47" y="158"/>
                    <a:pt x="47" y="158"/>
                  </a:cubicBezTo>
                  <a:cubicBezTo>
                    <a:pt x="42" y="152"/>
                    <a:pt x="42" y="152"/>
                    <a:pt x="42" y="152"/>
                  </a:cubicBezTo>
                  <a:cubicBezTo>
                    <a:pt x="32" y="149"/>
                    <a:pt x="32" y="149"/>
                    <a:pt x="32" y="149"/>
                  </a:cubicBezTo>
                  <a:cubicBezTo>
                    <a:pt x="29" y="145"/>
                    <a:pt x="29" y="145"/>
                    <a:pt x="29" y="145"/>
                  </a:cubicBezTo>
                  <a:cubicBezTo>
                    <a:pt x="26" y="143"/>
                    <a:pt x="26" y="143"/>
                    <a:pt x="26" y="143"/>
                  </a:cubicBezTo>
                  <a:cubicBezTo>
                    <a:pt x="22" y="140"/>
                    <a:pt x="22" y="140"/>
                    <a:pt x="22" y="140"/>
                  </a:cubicBezTo>
                  <a:cubicBezTo>
                    <a:pt x="18" y="137"/>
                    <a:pt x="18" y="137"/>
                    <a:pt x="18" y="137"/>
                  </a:cubicBezTo>
                  <a:cubicBezTo>
                    <a:pt x="16" y="135"/>
                    <a:pt x="16" y="135"/>
                    <a:pt x="16" y="135"/>
                  </a:cubicBezTo>
                  <a:cubicBezTo>
                    <a:pt x="10" y="127"/>
                    <a:pt x="10" y="127"/>
                    <a:pt x="10" y="127"/>
                  </a:cubicBezTo>
                  <a:cubicBezTo>
                    <a:pt x="10" y="125"/>
                    <a:pt x="10" y="125"/>
                    <a:pt x="10" y="125"/>
                  </a:cubicBezTo>
                  <a:cubicBezTo>
                    <a:pt x="7" y="121"/>
                    <a:pt x="7" y="121"/>
                    <a:pt x="7" y="121"/>
                  </a:cubicBezTo>
                  <a:cubicBezTo>
                    <a:pt x="6" y="117"/>
                    <a:pt x="6" y="117"/>
                    <a:pt x="6" y="117"/>
                  </a:cubicBezTo>
                  <a:cubicBezTo>
                    <a:pt x="4" y="115"/>
                    <a:pt x="4" y="115"/>
                    <a:pt x="4" y="115"/>
                  </a:cubicBezTo>
                  <a:cubicBezTo>
                    <a:pt x="0" y="117"/>
                    <a:pt x="0" y="117"/>
                    <a:pt x="0" y="117"/>
                  </a:cubicBezTo>
                  <a:cubicBezTo>
                    <a:pt x="0" y="117"/>
                    <a:pt x="0" y="117"/>
                    <a:pt x="0" y="117"/>
                  </a:cubicBezTo>
                  <a:cubicBezTo>
                    <a:pt x="0" y="116"/>
                    <a:pt x="0" y="116"/>
                    <a:pt x="0" y="116"/>
                  </a:cubicBezTo>
                  <a:cubicBezTo>
                    <a:pt x="3" y="109"/>
                    <a:pt x="3" y="109"/>
                    <a:pt x="3" y="109"/>
                  </a:cubicBezTo>
                  <a:cubicBezTo>
                    <a:pt x="6" y="108"/>
                    <a:pt x="6" y="108"/>
                    <a:pt x="6" y="108"/>
                  </a:cubicBezTo>
                  <a:cubicBezTo>
                    <a:pt x="9" y="103"/>
                    <a:pt x="9" y="103"/>
                    <a:pt x="9" y="103"/>
                  </a:cubicBezTo>
                  <a:cubicBezTo>
                    <a:pt x="8" y="97"/>
                    <a:pt x="8" y="97"/>
                    <a:pt x="8" y="97"/>
                  </a:cubicBezTo>
                  <a:cubicBezTo>
                    <a:pt x="8" y="95"/>
                    <a:pt x="8" y="95"/>
                    <a:pt x="8" y="95"/>
                  </a:cubicBezTo>
                  <a:cubicBezTo>
                    <a:pt x="5" y="89"/>
                    <a:pt x="5" y="89"/>
                    <a:pt x="5" y="89"/>
                  </a:cubicBezTo>
                  <a:cubicBezTo>
                    <a:pt x="5" y="89"/>
                    <a:pt x="6" y="88"/>
                    <a:pt x="7" y="88"/>
                  </a:cubicBezTo>
                  <a:cubicBezTo>
                    <a:pt x="8" y="88"/>
                    <a:pt x="11" y="86"/>
                    <a:pt x="11" y="86"/>
                  </a:cubicBezTo>
                  <a:cubicBezTo>
                    <a:pt x="17" y="82"/>
                    <a:pt x="17" y="82"/>
                    <a:pt x="17" y="82"/>
                  </a:cubicBezTo>
                  <a:cubicBezTo>
                    <a:pt x="12" y="74"/>
                    <a:pt x="12" y="74"/>
                    <a:pt x="12" y="74"/>
                  </a:cubicBezTo>
                  <a:cubicBezTo>
                    <a:pt x="10" y="74"/>
                    <a:pt x="10" y="74"/>
                    <a:pt x="10" y="74"/>
                  </a:cubicBezTo>
                  <a:cubicBezTo>
                    <a:pt x="4" y="72"/>
                    <a:pt x="4" y="72"/>
                    <a:pt x="4" y="72"/>
                  </a:cubicBezTo>
                  <a:cubicBezTo>
                    <a:pt x="8" y="69"/>
                    <a:pt x="8" y="69"/>
                    <a:pt x="8" y="69"/>
                  </a:cubicBezTo>
                  <a:cubicBezTo>
                    <a:pt x="10" y="67"/>
                    <a:pt x="10" y="67"/>
                    <a:pt x="10" y="67"/>
                  </a:cubicBezTo>
                  <a:cubicBezTo>
                    <a:pt x="18" y="70"/>
                    <a:pt x="18" y="70"/>
                    <a:pt x="18" y="70"/>
                  </a:cubicBezTo>
                  <a:cubicBezTo>
                    <a:pt x="18" y="70"/>
                    <a:pt x="21" y="71"/>
                    <a:pt x="20" y="70"/>
                  </a:cubicBezTo>
                  <a:cubicBezTo>
                    <a:pt x="20" y="67"/>
                    <a:pt x="21" y="69"/>
                    <a:pt x="21" y="69"/>
                  </a:cubicBezTo>
                  <a:cubicBezTo>
                    <a:pt x="22" y="71"/>
                    <a:pt x="25" y="69"/>
                    <a:pt x="27" y="69"/>
                  </a:cubicBezTo>
                  <a:cubicBezTo>
                    <a:pt x="30" y="68"/>
                    <a:pt x="28" y="66"/>
                    <a:pt x="27" y="64"/>
                  </a:cubicBezTo>
                  <a:cubicBezTo>
                    <a:pt x="27" y="63"/>
                    <a:pt x="27" y="62"/>
                    <a:pt x="28" y="61"/>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8" name="Freeform 7">
              <a:extLst>
                <a:ext uri="{FF2B5EF4-FFF2-40B4-BE49-F238E27FC236}">
                  <a16:creationId xmlns:a16="http://schemas.microsoft.com/office/drawing/2014/main" id="{54B94F44-443E-0EA1-150E-A7EF02127EBC}"/>
                </a:ext>
              </a:extLst>
            </p:cNvPr>
            <p:cNvSpPr>
              <a:spLocks/>
            </p:cNvSpPr>
            <p:nvPr/>
          </p:nvSpPr>
          <p:spPr bwMode="auto">
            <a:xfrm>
              <a:off x="5991266" y="1973645"/>
              <a:ext cx="656360" cy="596634"/>
            </a:xfrm>
            <a:custGeom>
              <a:avLst/>
              <a:gdLst>
                <a:gd name="T0" fmla="*/ 83 w 288"/>
                <a:gd name="T1" fmla="*/ 55 h 270"/>
                <a:gd name="T2" fmla="*/ 75 w 288"/>
                <a:gd name="T3" fmla="*/ 45 h 270"/>
                <a:gd name="T4" fmla="*/ 82 w 288"/>
                <a:gd name="T5" fmla="*/ 27 h 270"/>
                <a:gd name="T6" fmla="*/ 101 w 288"/>
                <a:gd name="T7" fmla="*/ 24 h 270"/>
                <a:gd name="T8" fmla="*/ 107 w 288"/>
                <a:gd name="T9" fmla="*/ 4 h 270"/>
                <a:gd name="T10" fmla="*/ 121 w 288"/>
                <a:gd name="T11" fmla="*/ 2 h 270"/>
                <a:gd name="T12" fmla="*/ 136 w 288"/>
                <a:gd name="T13" fmla="*/ 5 h 270"/>
                <a:gd name="T14" fmla="*/ 153 w 288"/>
                <a:gd name="T15" fmla="*/ 7 h 270"/>
                <a:gd name="T16" fmla="*/ 166 w 288"/>
                <a:gd name="T17" fmla="*/ 4 h 270"/>
                <a:gd name="T18" fmla="*/ 189 w 288"/>
                <a:gd name="T19" fmla="*/ 5 h 270"/>
                <a:gd name="T20" fmla="*/ 200 w 288"/>
                <a:gd name="T21" fmla="*/ 6 h 270"/>
                <a:gd name="T22" fmla="*/ 202 w 288"/>
                <a:gd name="T23" fmla="*/ 24 h 270"/>
                <a:gd name="T24" fmla="*/ 210 w 288"/>
                <a:gd name="T25" fmla="*/ 39 h 270"/>
                <a:gd name="T26" fmla="*/ 222 w 288"/>
                <a:gd name="T27" fmla="*/ 53 h 270"/>
                <a:gd name="T28" fmla="*/ 228 w 288"/>
                <a:gd name="T29" fmla="*/ 65 h 270"/>
                <a:gd name="T30" fmla="*/ 251 w 288"/>
                <a:gd name="T31" fmla="*/ 80 h 270"/>
                <a:gd name="T32" fmla="*/ 263 w 288"/>
                <a:gd name="T33" fmla="*/ 85 h 270"/>
                <a:gd name="T34" fmla="*/ 275 w 288"/>
                <a:gd name="T35" fmla="*/ 92 h 270"/>
                <a:gd name="T36" fmla="*/ 288 w 288"/>
                <a:gd name="T37" fmla="*/ 104 h 270"/>
                <a:gd name="T38" fmla="*/ 274 w 288"/>
                <a:gd name="T39" fmla="*/ 121 h 270"/>
                <a:gd name="T40" fmla="*/ 252 w 288"/>
                <a:gd name="T41" fmla="*/ 124 h 270"/>
                <a:gd name="T42" fmla="*/ 259 w 288"/>
                <a:gd name="T43" fmla="*/ 138 h 270"/>
                <a:gd name="T44" fmla="*/ 264 w 288"/>
                <a:gd name="T45" fmla="*/ 151 h 270"/>
                <a:gd name="T46" fmla="*/ 271 w 288"/>
                <a:gd name="T47" fmla="*/ 164 h 270"/>
                <a:gd name="T48" fmla="*/ 276 w 288"/>
                <a:gd name="T49" fmla="*/ 170 h 270"/>
                <a:gd name="T50" fmla="*/ 269 w 288"/>
                <a:gd name="T51" fmla="*/ 182 h 270"/>
                <a:gd name="T52" fmla="*/ 249 w 288"/>
                <a:gd name="T53" fmla="*/ 211 h 270"/>
                <a:gd name="T54" fmla="*/ 260 w 288"/>
                <a:gd name="T55" fmla="*/ 230 h 270"/>
                <a:gd name="T56" fmla="*/ 240 w 288"/>
                <a:gd name="T57" fmla="*/ 225 h 270"/>
                <a:gd name="T58" fmla="*/ 222 w 288"/>
                <a:gd name="T59" fmla="*/ 234 h 270"/>
                <a:gd name="T60" fmla="*/ 207 w 288"/>
                <a:gd name="T61" fmla="*/ 228 h 270"/>
                <a:gd name="T62" fmla="*/ 188 w 288"/>
                <a:gd name="T63" fmla="*/ 235 h 270"/>
                <a:gd name="T64" fmla="*/ 171 w 288"/>
                <a:gd name="T65" fmla="*/ 242 h 270"/>
                <a:gd name="T66" fmla="*/ 154 w 288"/>
                <a:gd name="T67" fmla="*/ 242 h 270"/>
                <a:gd name="T68" fmla="*/ 129 w 288"/>
                <a:gd name="T69" fmla="*/ 240 h 270"/>
                <a:gd name="T70" fmla="*/ 87 w 288"/>
                <a:gd name="T71" fmla="*/ 242 h 270"/>
                <a:gd name="T72" fmla="*/ 56 w 288"/>
                <a:gd name="T73" fmla="*/ 249 h 270"/>
                <a:gd name="T74" fmla="*/ 51 w 288"/>
                <a:gd name="T75" fmla="*/ 253 h 270"/>
                <a:gd name="T76" fmla="*/ 44 w 288"/>
                <a:gd name="T77" fmla="*/ 266 h 270"/>
                <a:gd name="T78" fmla="*/ 27 w 288"/>
                <a:gd name="T79" fmla="*/ 270 h 270"/>
                <a:gd name="T80" fmla="*/ 25 w 288"/>
                <a:gd name="T81" fmla="*/ 249 h 270"/>
                <a:gd name="T82" fmla="*/ 8 w 288"/>
                <a:gd name="T83" fmla="*/ 237 h 270"/>
                <a:gd name="T84" fmla="*/ 21 w 288"/>
                <a:gd name="T85" fmla="*/ 216 h 270"/>
                <a:gd name="T86" fmla="*/ 22 w 288"/>
                <a:gd name="T87" fmla="*/ 194 h 270"/>
                <a:gd name="T88" fmla="*/ 13 w 288"/>
                <a:gd name="T89" fmla="*/ 175 h 270"/>
                <a:gd name="T90" fmla="*/ 9 w 288"/>
                <a:gd name="T91" fmla="*/ 145 h 270"/>
                <a:gd name="T92" fmla="*/ 36 w 288"/>
                <a:gd name="T93" fmla="*/ 136 h 270"/>
                <a:gd name="T94" fmla="*/ 47 w 288"/>
                <a:gd name="T95" fmla="*/ 127 h 270"/>
                <a:gd name="T96" fmla="*/ 59 w 288"/>
                <a:gd name="T97" fmla="*/ 116 h 270"/>
                <a:gd name="T98" fmla="*/ 67 w 288"/>
                <a:gd name="T99" fmla="*/ 115 h 270"/>
                <a:gd name="T100" fmla="*/ 61 w 288"/>
                <a:gd name="T101" fmla="*/ 103 h 270"/>
                <a:gd name="T102" fmla="*/ 60 w 288"/>
                <a:gd name="T103" fmla="*/ 82 h 270"/>
                <a:gd name="T104" fmla="*/ 73 w 288"/>
                <a:gd name="T105" fmla="*/ 65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8" h="270">
                  <a:moveTo>
                    <a:pt x="81" y="66"/>
                  </a:moveTo>
                  <a:cubicBezTo>
                    <a:pt x="80" y="61"/>
                    <a:pt x="80" y="61"/>
                    <a:pt x="80" y="61"/>
                  </a:cubicBezTo>
                  <a:cubicBezTo>
                    <a:pt x="84" y="59"/>
                    <a:pt x="84" y="59"/>
                    <a:pt x="84" y="59"/>
                  </a:cubicBezTo>
                  <a:cubicBezTo>
                    <a:pt x="83" y="55"/>
                    <a:pt x="83" y="55"/>
                    <a:pt x="83" y="55"/>
                  </a:cubicBezTo>
                  <a:cubicBezTo>
                    <a:pt x="76" y="56"/>
                    <a:pt x="76" y="56"/>
                    <a:pt x="76" y="56"/>
                  </a:cubicBezTo>
                  <a:cubicBezTo>
                    <a:pt x="73" y="55"/>
                    <a:pt x="73" y="55"/>
                    <a:pt x="73" y="55"/>
                  </a:cubicBezTo>
                  <a:cubicBezTo>
                    <a:pt x="73" y="50"/>
                    <a:pt x="73" y="50"/>
                    <a:pt x="73" y="50"/>
                  </a:cubicBezTo>
                  <a:cubicBezTo>
                    <a:pt x="75" y="45"/>
                    <a:pt x="75" y="45"/>
                    <a:pt x="75" y="45"/>
                  </a:cubicBezTo>
                  <a:cubicBezTo>
                    <a:pt x="74" y="36"/>
                    <a:pt x="74" y="36"/>
                    <a:pt x="74" y="36"/>
                  </a:cubicBezTo>
                  <a:cubicBezTo>
                    <a:pt x="74" y="36"/>
                    <a:pt x="72" y="36"/>
                    <a:pt x="75" y="34"/>
                  </a:cubicBezTo>
                  <a:cubicBezTo>
                    <a:pt x="79" y="33"/>
                    <a:pt x="81" y="33"/>
                    <a:pt x="81" y="33"/>
                  </a:cubicBezTo>
                  <a:cubicBezTo>
                    <a:pt x="82" y="27"/>
                    <a:pt x="82" y="27"/>
                    <a:pt x="82" y="27"/>
                  </a:cubicBezTo>
                  <a:cubicBezTo>
                    <a:pt x="85" y="24"/>
                    <a:pt x="85" y="24"/>
                    <a:pt x="85" y="24"/>
                  </a:cubicBezTo>
                  <a:cubicBezTo>
                    <a:pt x="85" y="24"/>
                    <a:pt x="84" y="24"/>
                    <a:pt x="88" y="24"/>
                  </a:cubicBezTo>
                  <a:cubicBezTo>
                    <a:pt x="92" y="24"/>
                    <a:pt x="93" y="24"/>
                    <a:pt x="93" y="24"/>
                  </a:cubicBezTo>
                  <a:cubicBezTo>
                    <a:pt x="101" y="24"/>
                    <a:pt x="101" y="24"/>
                    <a:pt x="101" y="24"/>
                  </a:cubicBezTo>
                  <a:cubicBezTo>
                    <a:pt x="103" y="21"/>
                    <a:pt x="103" y="21"/>
                    <a:pt x="103" y="21"/>
                  </a:cubicBezTo>
                  <a:cubicBezTo>
                    <a:pt x="101" y="16"/>
                    <a:pt x="101" y="16"/>
                    <a:pt x="101" y="16"/>
                  </a:cubicBezTo>
                  <a:cubicBezTo>
                    <a:pt x="106" y="11"/>
                    <a:pt x="106" y="11"/>
                    <a:pt x="106" y="11"/>
                  </a:cubicBezTo>
                  <a:cubicBezTo>
                    <a:pt x="107" y="4"/>
                    <a:pt x="107" y="4"/>
                    <a:pt x="107" y="4"/>
                  </a:cubicBezTo>
                  <a:cubicBezTo>
                    <a:pt x="112" y="1"/>
                    <a:pt x="112" y="1"/>
                    <a:pt x="112" y="1"/>
                  </a:cubicBezTo>
                  <a:cubicBezTo>
                    <a:pt x="112" y="1"/>
                    <a:pt x="115" y="4"/>
                    <a:pt x="116" y="4"/>
                  </a:cubicBezTo>
                  <a:cubicBezTo>
                    <a:pt x="117" y="4"/>
                    <a:pt x="118" y="5"/>
                    <a:pt x="119" y="4"/>
                  </a:cubicBezTo>
                  <a:cubicBezTo>
                    <a:pt x="120" y="4"/>
                    <a:pt x="121" y="2"/>
                    <a:pt x="121" y="2"/>
                  </a:cubicBezTo>
                  <a:cubicBezTo>
                    <a:pt x="126" y="0"/>
                    <a:pt x="126" y="0"/>
                    <a:pt x="126" y="0"/>
                  </a:cubicBezTo>
                  <a:cubicBezTo>
                    <a:pt x="129" y="1"/>
                    <a:pt x="129" y="1"/>
                    <a:pt x="129" y="1"/>
                  </a:cubicBezTo>
                  <a:cubicBezTo>
                    <a:pt x="131" y="5"/>
                    <a:pt x="131" y="5"/>
                    <a:pt x="131" y="5"/>
                  </a:cubicBezTo>
                  <a:cubicBezTo>
                    <a:pt x="136" y="5"/>
                    <a:pt x="136" y="5"/>
                    <a:pt x="136" y="5"/>
                  </a:cubicBezTo>
                  <a:cubicBezTo>
                    <a:pt x="137" y="3"/>
                    <a:pt x="137" y="3"/>
                    <a:pt x="137" y="3"/>
                  </a:cubicBezTo>
                  <a:cubicBezTo>
                    <a:pt x="144" y="1"/>
                    <a:pt x="144" y="1"/>
                    <a:pt x="144" y="1"/>
                  </a:cubicBezTo>
                  <a:cubicBezTo>
                    <a:pt x="152" y="1"/>
                    <a:pt x="152" y="1"/>
                    <a:pt x="152" y="1"/>
                  </a:cubicBezTo>
                  <a:cubicBezTo>
                    <a:pt x="153" y="7"/>
                    <a:pt x="153" y="7"/>
                    <a:pt x="153" y="7"/>
                  </a:cubicBezTo>
                  <a:cubicBezTo>
                    <a:pt x="153" y="10"/>
                    <a:pt x="153" y="10"/>
                    <a:pt x="153" y="10"/>
                  </a:cubicBezTo>
                  <a:cubicBezTo>
                    <a:pt x="153" y="10"/>
                    <a:pt x="155" y="13"/>
                    <a:pt x="157" y="12"/>
                  </a:cubicBezTo>
                  <a:cubicBezTo>
                    <a:pt x="158" y="12"/>
                    <a:pt x="162" y="11"/>
                    <a:pt x="163" y="9"/>
                  </a:cubicBezTo>
                  <a:cubicBezTo>
                    <a:pt x="163" y="7"/>
                    <a:pt x="164" y="5"/>
                    <a:pt x="166" y="4"/>
                  </a:cubicBezTo>
                  <a:cubicBezTo>
                    <a:pt x="168" y="4"/>
                    <a:pt x="167" y="3"/>
                    <a:pt x="170" y="2"/>
                  </a:cubicBezTo>
                  <a:cubicBezTo>
                    <a:pt x="174" y="1"/>
                    <a:pt x="177" y="0"/>
                    <a:pt x="177" y="0"/>
                  </a:cubicBezTo>
                  <a:cubicBezTo>
                    <a:pt x="186" y="2"/>
                    <a:pt x="186" y="2"/>
                    <a:pt x="186" y="2"/>
                  </a:cubicBezTo>
                  <a:cubicBezTo>
                    <a:pt x="189" y="5"/>
                    <a:pt x="189" y="5"/>
                    <a:pt x="189" y="5"/>
                  </a:cubicBezTo>
                  <a:cubicBezTo>
                    <a:pt x="192" y="7"/>
                    <a:pt x="192" y="7"/>
                    <a:pt x="192" y="7"/>
                  </a:cubicBezTo>
                  <a:cubicBezTo>
                    <a:pt x="195" y="6"/>
                    <a:pt x="195" y="6"/>
                    <a:pt x="195" y="6"/>
                  </a:cubicBezTo>
                  <a:cubicBezTo>
                    <a:pt x="196" y="8"/>
                    <a:pt x="196" y="8"/>
                    <a:pt x="196" y="8"/>
                  </a:cubicBezTo>
                  <a:cubicBezTo>
                    <a:pt x="200" y="6"/>
                    <a:pt x="200" y="6"/>
                    <a:pt x="200" y="6"/>
                  </a:cubicBezTo>
                  <a:cubicBezTo>
                    <a:pt x="202" y="10"/>
                    <a:pt x="202" y="10"/>
                    <a:pt x="202" y="10"/>
                  </a:cubicBezTo>
                  <a:cubicBezTo>
                    <a:pt x="202" y="18"/>
                    <a:pt x="202" y="18"/>
                    <a:pt x="202" y="18"/>
                  </a:cubicBezTo>
                  <a:cubicBezTo>
                    <a:pt x="202" y="21"/>
                    <a:pt x="202" y="21"/>
                    <a:pt x="202" y="21"/>
                  </a:cubicBezTo>
                  <a:cubicBezTo>
                    <a:pt x="202" y="24"/>
                    <a:pt x="202" y="24"/>
                    <a:pt x="202" y="24"/>
                  </a:cubicBezTo>
                  <a:cubicBezTo>
                    <a:pt x="208" y="28"/>
                    <a:pt x="208" y="28"/>
                    <a:pt x="208" y="28"/>
                  </a:cubicBezTo>
                  <a:cubicBezTo>
                    <a:pt x="211" y="31"/>
                    <a:pt x="211" y="31"/>
                    <a:pt x="211" y="31"/>
                  </a:cubicBezTo>
                  <a:cubicBezTo>
                    <a:pt x="210" y="36"/>
                    <a:pt x="210" y="36"/>
                    <a:pt x="210" y="36"/>
                  </a:cubicBezTo>
                  <a:cubicBezTo>
                    <a:pt x="210" y="39"/>
                    <a:pt x="210" y="39"/>
                    <a:pt x="210" y="39"/>
                  </a:cubicBezTo>
                  <a:cubicBezTo>
                    <a:pt x="207" y="47"/>
                    <a:pt x="207" y="47"/>
                    <a:pt x="207" y="47"/>
                  </a:cubicBezTo>
                  <a:cubicBezTo>
                    <a:pt x="214" y="49"/>
                    <a:pt x="214" y="49"/>
                    <a:pt x="214" y="49"/>
                  </a:cubicBezTo>
                  <a:cubicBezTo>
                    <a:pt x="218" y="53"/>
                    <a:pt x="218" y="53"/>
                    <a:pt x="218" y="53"/>
                  </a:cubicBezTo>
                  <a:cubicBezTo>
                    <a:pt x="222" y="53"/>
                    <a:pt x="222" y="53"/>
                    <a:pt x="222" y="53"/>
                  </a:cubicBezTo>
                  <a:cubicBezTo>
                    <a:pt x="222" y="58"/>
                    <a:pt x="222" y="58"/>
                    <a:pt x="222" y="58"/>
                  </a:cubicBezTo>
                  <a:cubicBezTo>
                    <a:pt x="222" y="58"/>
                    <a:pt x="220" y="61"/>
                    <a:pt x="223" y="61"/>
                  </a:cubicBezTo>
                  <a:cubicBezTo>
                    <a:pt x="226" y="62"/>
                    <a:pt x="227" y="62"/>
                    <a:pt x="227" y="62"/>
                  </a:cubicBezTo>
                  <a:cubicBezTo>
                    <a:pt x="228" y="65"/>
                    <a:pt x="228" y="65"/>
                    <a:pt x="228" y="65"/>
                  </a:cubicBezTo>
                  <a:cubicBezTo>
                    <a:pt x="233" y="72"/>
                    <a:pt x="233" y="72"/>
                    <a:pt x="233" y="72"/>
                  </a:cubicBezTo>
                  <a:cubicBezTo>
                    <a:pt x="244" y="74"/>
                    <a:pt x="244" y="74"/>
                    <a:pt x="244" y="74"/>
                  </a:cubicBezTo>
                  <a:cubicBezTo>
                    <a:pt x="249" y="76"/>
                    <a:pt x="249" y="76"/>
                    <a:pt x="249" y="76"/>
                  </a:cubicBezTo>
                  <a:cubicBezTo>
                    <a:pt x="251" y="80"/>
                    <a:pt x="251" y="80"/>
                    <a:pt x="251" y="80"/>
                  </a:cubicBezTo>
                  <a:cubicBezTo>
                    <a:pt x="252" y="89"/>
                    <a:pt x="252" y="89"/>
                    <a:pt x="252" y="89"/>
                  </a:cubicBezTo>
                  <a:cubicBezTo>
                    <a:pt x="257" y="89"/>
                    <a:pt x="257" y="89"/>
                    <a:pt x="257" y="89"/>
                  </a:cubicBezTo>
                  <a:cubicBezTo>
                    <a:pt x="260" y="86"/>
                    <a:pt x="260" y="86"/>
                    <a:pt x="260" y="86"/>
                  </a:cubicBezTo>
                  <a:cubicBezTo>
                    <a:pt x="263" y="85"/>
                    <a:pt x="263" y="85"/>
                    <a:pt x="263" y="85"/>
                  </a:cubicBezTo>
                  <a:cubicBezTo>
                    <a:pt x="267" y="86"/>
                    <a:pt x="267" y="86"/>
                    <a:pt x="267" y="86"/>
                  </a:cubicBezTo>
                  <a:cubicBezTo>
                    <a:pt x="272" y="87"/>
                    <a:pt x="272" y="87"/>
                    <a:pt x="272" y="87"/>
                  </a:cubicBezTo>
                  <a:cubicBezTo>
                    <a:pt x="277" y="87"/>
                    <a:pt x="277" y="87"/>
                    <a:pt x="277" y="87"/>
                  </a:cubicBezTo>
                  <a:cubicBezTo>
                    <a:pt x="275" y="92"/>
                    <a:pt x="275" y="92"/>
                    <a:pt x="275" y="92"/>
                  </a:cubicBezTo>
                  <a:cubicBezTo>
                    <a:pt x="279" y="95"/>
                    <a:pt x="279" y="95"/>
                    <a:pt x="279" y="95"/>
                  </a:cubicBezTo>
                  <a:cubicBezTo>
                    <a:pt x="283" y="96"/>
                    <a:pt x="283" y="96"/>
                    <a:pt x="283" y="96"/>
                  </a:cubicBezTo>
                  <a:cubicBezTo>
                    <a:pt x="288" y="98"/>
                    <a:pt x="288" y="98"/>
                    <a:pt x="288" y="98"/>
                  </a:cubicBezTo>
                  <a:cubicBezTo>
                    <a:pt x="288" y="104"/>
                    <a:pt x="288" y="104"/>
                    <a:pt x="288" y="104"/>
                  </a:cubicBezTo>
                  <a:cubicBezTo>
                    <a:pt x="286" y="107"/>
                    <a:pt x="286" y="107"/>
                    <a:pt x="286" y="107"/>
                  </a:cubicBezTo>
                  <a:cubicBezTo>
                    <a:pt x="282" y="108"/>
                    <a:pt x="282" y="108"/>
                    <a:pt x="282" y="108"/>
                  </a:cubicBezTo>
                  <a:cubicBezTo>
                    <a:pt x="282" y="108"/>
                    <a:pt x="284" y="113"/>
                    <a:pt x="282" y="114"/>
                  </a:cubicBezTo>
                  <a:cubicBezTo>
                    <a:pt x="281" y="115"/>
                    <a:pt x="274" y="121"/>
                    <a:pt x="274" y="121"/>
                  </a:cubicBezTo>
                  <a:cubicBezTo>
                    <a:pt x="267" y="123"/>
                    <a:pt x="267" y="123"/>
                    <a:pt x="267" y="123"/>
                  </a:cubicBezTo>
                  <a:cubicBezTo>
                    <a:pt x="261" y="121"/>
                    <a:pt x="261" y="121"/>
                    <a:pt x="261" y="121"/>
                  </a:cubicBezTo>
                  <a:cubicBezTo>
                    <a:pt x="261" y="121"/>
                    <a:pt x="260" y="120"/>
                    <a:pt x="256" y="121"/>
                  </a:cubicBezTo>
                  <a:cubicBezTo>
                    <a:pt x="252" y="123"/>
                    <a:pt x="252" y="124"/>
                    <a:pt x="252" y="124"/>
                  </a:cubicBezTo>
                  <a:cubicBezTo>
                    <a:pt x="250" y="131"/>
                    <a:pt x="250" y="131"/>
                    <a:pt x="250" y="131"/>
                  </a:cubicBezTo>
                  <a:cubicBezTo>
                    <a:pt x="250" y="134"/>
                    <a:pt x="250" y="134"/>
                    <a:pt x="250" y="134"/>
                  </a:cubicBezTo>
                  <a:cubicBezTo>
                    <a:pt x="254" y="137"/>
                    <a:pt x="254" y="137"/>
                    <a:pt x="254" y="137"/>
                  </a:cubicBezTo>
                  <a:cubicBezTo>
                    <a:pt x="259" y="138"/>
                    <a:pt x="259" y="138"/>
                    <a:pt x="259" y="138"/>
                  </a:cubicBezTo>
                  <a:cubicBezTo>
                    <a:pt x="262" y="142"/>
                    <a:pt x="262" y="142"/>
                    <a:pt x="262" y="142"/>
                  </a:cubicBezTo>
                  <a:cubicBezTo>
                    <a:pt x="264" y="145"/>
                    <a:pt x="264" y="145"/>
                    <a:pt x="264" y="145"/>
                  </a:cubicBezTo>
                  <a:cubicBezTo>
                    <a:pt x="262" y="149"/>
                    <a:pt x="262" y="149"/>
                    <a:pt x="262" y="149"/>
                  </a:cubicBezTo>
                  <a:cubicBezTo>
                    <a:pt x="264" y="151"/>
                    <a:pt x="264" y="151"/>
                    <a:pt x="264" y="151"/>
                  </a:cubicBezTo>
                  <a:cubicBezTo>
                    <a:pt x="268" y="153"/>
                    <a:pt x="268" y="153"/>
                    <a:pt x="268" y="153"/>
                  </a:cubicBezTo>
                  <a:cubicBezTo>
                    <a:pt x="266" y="155"/>
                    <a:pt x="266" y="155"/>
                    <a:pt x="266" y="155"/>
                  </a:cubicBezTo>
                  <a:cubicBezTo>
                    <a:pt x="269" y="161"/>
                    <a:pt x="269" y="161"/>
                    <a:pt x="269" y="161"/>
                  </a:cubicBezTo>
                  <a:cubicBezTo>
                    <a:pt x="271" y="164"/>
                    <a:pt x="271" y="164"/>
                    <a:pt x="271" y="164"/>
                  </a:cubicBezTo>
                  <a:cubicBezTo>
                    <a:pt x="269" y="166"/>
                    <a:pt x="269" y="166"/>
                    <a:pt x="269" y="166"/>
                  </a:cubicBezTo>
                  <a:cubicBezTo>
                    <a:pt x="272" y="167"/>
                    <a:pt x="272" y="167"/>
                    <a:pt x="272" y="167"/>
                  </a:cubicBezTo>
                  <a:cubicBezTo>
                    <a:pt x="276" y="167"/>
                    <a:pt x="276" y="167"/>
                    <a:pt x="276" y="167"/>
                  </a:cubicBezTo>
                  <a:cubicBezTo>
                    <a:pt x="276" y="170"/>
                    <a:pt x="276" y="170"/>
                    <a:pt x="276" y="170"/>
                  </a:cubicBezTo>
                  <a:cubicBezTo>
                    <a:pt x="283" y="174"/>
                    <a:pt x="283" y="174"/>
                    <a:pt x="283" y="174"/>
                  </a:cubicBezTo>
                  <a:cubicBezTo>
                    <a:pt x="281" y="174"/>
                    <a:pt x="281" y="174"/>
                    <a:pt x="281" y="174"/>
                  </a:cubicBezTo>
                  <a:cubicBezTo>
                    <a:pt x="273" y="176"/>
                    <a:pt x="273" y="176"/>
                    <a:pt x="273" y="176"/>
                  </a:cubicBezTo>
                  <a:cubicBezTo>
                    <a:pt x="269" y="182"/>
                    <a:pt x="269" y="182"/>
                    <a:pt x="269" y="182"/>
                  </a:cubicBezTo>
                  <a:cubicBezTo>
                    <a:pt x="257" y="182"/>
                    <a:pt x="257" y="182"/>
                    <a:pt x="257" y="182"/>
                  </a:cubicBezTo>
                  <a:cubicBezTo>
                    <a:pt x="255" y="194"/>
                    <a:pt x="255" y="194"/>
                    <a:pt x="255" y="194"/>
                  </a:cubicBezTo>
                  <a:cubicBezTo>
                    <a:pt x="252" y="202"/>
                    <a:pt x="252" y="202"/>
                    <a:pt x="252" y="202"/>
                  </a:cubicBezTo>
                  <a:cubicBezTo>
                    <a:pt x="249" y="211"/>
                    <a:pt x="249" y="211"/>
                    <a:pt x="249" y="211"/>
                  </a:cubicBezTo>
                  <a:cubicBezTo>
                    <a:pt x="251" y="216"/>
                    <a:pt x="251" y="216"/>
                    <a:pt x="251" y="216"/>
                  </a:cubicBezTo>
                  <a:cubicBezTo>
                    <a:pt x="254" y="223"/>
                    <a:pt x="254" y="223"/>
                    <a:pt x="254" y="223"/>
                  </a:cubicBezTo>
                  <a:cubicBezTo>
                    <a:pt x="260" y="230"/>
                    <a:pt x="260" y="230"/>
                    <a:pt x="260" y="230"/>
                  </a:cubicBezTo>
                  <a:cubicBezTo>
                    <a:pt x="260" y="230"/>
                    <a:pt x="260" y="230"/>
                    <a:pt x="260" y="230"/>
                  </a:cubicBezTo>
                  <a:cubicBezTo>
                    <a:pt x="254" y="232"/>
                    <a:pt x="254" y="232"/>
                    <a:pt x="254" y="232"/>
                  </a:cubicBezTo>
                  <a:cubicBezTo>
                    <a:pt x="250" y="233"/>
                    <a:pt x="250" y="233"/>
                    <a:pt x="250" y="233"/>
                  </a:cubicBezTo>
                  <a:cubicBezTo>
                    <a:pt x="246" y="227"/>
                    <a:pt x="246" y="227"/>
                    <a:pt x="246" y="227"/>
                  </a:cubicBezTo>
                  <a:cubicBezTo>
                    <a:pt x="240" y="225"/>
                    <a:pt x="240" y="225"/>
                    <a:pt x="240" y="225"/>
                  </a:cubicBezTo>
                  <a:cubicBezTo>
                    <a:pt x="233" y="228"/>
                    <a:pt x="233" y="228"/>
                    <a:pt x="233" y="228"/>
                  </a:cubicBezTo>
                  <a:cubicBezTo>
                    <a:pt x="226" y="230"/>
                    <a:pt x="226" y="230"/>
                    <a:pt x="226" y="230"/>
                  </a:cubicBezTo>
                  <a:cubicBezTo>
                    <a:pt x="224" y="230"/>
                    <a:pt x="224" y="230"/>
                    <a:pt x="224" y="230"/>
                  </a:cubicBezTo>
                  <a:cubicBezTo>
                    <a:pt x="222" y="234"/>
                    <a:pt x="222" y="234"/>
                    <a:pt x="222" y="234"/>
                  </a:cubicBezTo>
                  <a:cubicBezTo>
                    <a:pt x="216" y="237"/>
                    <a:pt x="216" y="237"/>
                    <a:pt x="216" y="237"/>
                  </a:cubicBezTo>
                  <a:cubicBezTo>
                    <a:pt x="216" y="237"/>
                    <a:pt x="214" y="235"/>
                    <a:pt x="213" y="234"/>
                  </a:cubicBezTo>
                  <a:cubicBezTo>
                    <a:pt x="212" y="233"/>
                    <a:pt x="209" y="231"/>
                    <a:pt x="209" y="231"/>
                  </a:cubicBezTo>
                  <a:cubicBezTo>
                    <a:pt x="209" y="231"/>
                    <a:pt x="208" y="229"/>
                    <a:pt x="207" y="228"/>
                  </a:cubicBezTo>
                  <a:cubicBezTo>
                    <a:pt x="206" y="228"/>
                    <a:pt x="200" y="232"/>
                    <a:pt x="200" y="232"/>
                  </a:cubicBezTo>
                  <a:cubicBezTo>
                    <a:pt x="200" y="232"/>
                    <a:pt x="195" y="235"/>
                    <a:pt x="195" y="236"/>
                  </a:cubicBezTo>
                  <a:cubicBezTo>
                    <a:pt x="196" y="236"/>
                    <a:pt x="195" y="241"/>
                    <a:pt x="195" y="241"/>
                  </a:cubicBezTo>
                  <a:cubicBezTo>
                    <a:pt x="188" y="235"/>
                    <a:pt x="188" y="235"/>
                    <a:pt x="188" y="235"/>
                  </a:cubicBezTo>
                  <a:cubicBezTo>
                    <a:pt x="183" y="239"/>
                    <a:pt x="183" y="239"/>
                    <a:pt x="183" y="239"/>
                  </a:cubicBezTo>
                  <a:cubicBezTo>
                    <a:pt x="179" y="236"/>
                    <a:pt x="179" y="236"/>
                    <a:pt x="179" y="236"/>
                  </a:cubicBezTo>
                  <a:cubicBezTo>
                    <a:pt x="177" y="235"/>
                    <a:pt x="177" y="235"/>
                    <a:pt x="177" y="235"/>
                  </a:cubicBezTo>
                  <a:cubicBezTo>
                    <a:pt x="171" y="242"/>
                    <a:pt x="171" y="242"/>
                    <a:pt x="171" y="242"/>
                  </a:cubicBezTo>
                  <a:cubicBezTo>
                    <a:pt x="167" y="240"/>
                    <a:pt x="167" y="240"/>
                    <a:pt x="167" y="240"/>
                  </a:cubicBezTo>
                  <a:cubicBezTo>
                    <a:pt x="165" y="247"/>
                    <a:pt x="165" y="247"/>
                    <a:pt x="165" y="247"/>
                  </a:cubicBezTo>
                  <a:cubicBezTo>
                    <a:pt x="160" y="243"/>
                    <a:pt x="160" y="243"/>
                    <a:pt x="160" y="243"/>
                  </a:cubicBezTo>
                  <a:cubicBezTo>
                    <a:pt x="160" y="243"/>
                    <a:pt x="155" y="242"/>
                    <a:pt x="154" y="242"/>
                  </a:cubicBezTo>
                  <a:cubicBezTo>
                    <a:pt x="153" y="242"/>
                    <a:pt x="150" y="246"/>
                    <a:pt x="150" y="246"/>
                  </a:cubicBezTo>
                  <a:cubicBezTo>
                    <a:pt x="145" y="242"/>
                    <a:pt x="145" y="242"/>
                    <a:pt x="145" y="242"/>
                  </a:cubicBezTo>
                  <a:cubicBezTo>
                    <a:pt x="141" y="239"/>
                    <a:pt x="141" y="239"/>
                    <a:pt x="141" y="239"/>
                  </a:cubicBezTo>
                  <a:cubicBezTo>
                    <a:pt x="141" y="239"/>
                    <a:pt x="130" y="240"/>
                    <a:pt x="129" y="240"/>
                  </a:cubicBezTo>
                  <a:cubicBezTo>
                    <a:pt x="128" y="240"/>
                    <a:pt x="121" y="239"/>
                    <a:pt x="121" y="239"/>
                  </a:cubicBezTo>
                  <a:cubicBezTo>
                    <a:pt x="112" y="241"/>
                    <a:pt x="112" y="241"/>
                    <a:pt x="112" y="241"/>
                  </a:cubicBezTo>
                  <a:cubicBezTo>
                    <a:pt x="99" y="241"/>
                    <a:pt x="99" y="241"/>
                    <a:pt x="99" y="241"/>
                  </a:cubicBezTo>
                  <a:cubicBezTo>
                    <a:pt x="87" y="242"/>
                    <a:pt x="87" y="242"/>
                    <a:pt x="87" y="242"/>
                  </a:cubicBezTo>
                  <a:cubicBezTo>
                    <a:pt x="78" y="242"/>
                    <a:pt x="78" y="242"/>
                    <a:pt x="78" y="242"/>
                  </a:cubicBezTo>
                  <a:cubicBezTo>
                    <a:pt x="71" y="247"/>
                    <a:pt x="71" y="247"/>
                    <a:pt x="71" y="247"/>
                  </a:cubicBezTo>
                  <a:cubicBezTo>
                    <a:pt x="64" y="248"/>
                    <a:pt x="64" y="248"/>
                    <a:pt x="64" y="248"/>
                  </a:cubicBezTo>
                  <a:cubicBezTo>
                    <a:pt x="56" y="249"/>
                    <a:pt x="56" y="249"/>
                    <a:pt x="56" y="249"/>
                  </a:cubicBezTo>
                  <a:cubicBezTo>
                    <a:pt x="55" y="249"/>
                    <a:pt x="55" y="249"/>
                    <a:pt x="55" y="249"/>
                  </a:cubicBezTo>
                  <a:cubicBezTo>
                    <a:pt x="54" y="250"/>
                    <a:pt x="54" y="250"/>
                    <a:pt x="54" y="250"/>
                  </a:cubicBezTo>
                  <a:cubicBezTo>
                    <a:pt x="51" y="252"/>
                    <a:pt x="51" y="252"/>
                    <a:pt x="51" y="252"/>
                  </a:cubicBezTo>
                  <a:cubicBezTo>
                    <a:pt x="51" y="253"/>
                    <a:pt x="51" y="253"/>
                    <a:pt x="51" y="253"/>
                  </a:cubicBezTo>
                  <a:cubicBezTo>
                    <a:pt x="49" y="255"/>
                    <a:pt x="49" y="255"/>
                    <a:pt x="49" y="255"/>
                  </a:cubicBezTo>
                  <a:cubicBezTo>
                    <a:pt x="48" y="260"/>
                    <a:pt x="48" y="260"/>
                    <a:pt x="48" y="260"/>
                  </a:cubicBezTo>
                  <a:cubicBezTo>
                    <a:pt x="47" y="262"/>
                    <a:pt x="45" y="264"/>
                    <a:pt x="44" y="266"/>
                  </a:cubicBezTo>
                  <a:cubicBezTo>
                    <a:pt x="44" y="266"/>
                    <a:pt x="44" y="266"/>
                    <a:pt x="44" y="266"/>
                  </a:cubicBezTo>
                  <a:cubicBezTo>
                    <a:pt x="44" y="266"/>
                    <a:pt x="41" y="265"/>
                    <a:pt x="41" y="267"/>
                  </a:cubicBezTo>
                  <a:cubicBezTo>
                    <a:pt x="41" y="268"/>
                    <a:pt x="41" y="268"/>
                    <a:pt x="41" y="268"/>
                  </a:cubicBezTo>
                  <a:cubicBezTo>
                    <a:pt x="38" y="269"/>
                    <a:pt x="33" y="267"/>
                    <a:pt x="33" y="267"/>
                  </a:cubicBezTo>
                  <a:cubicBezTo>
                    <a:pt x="27" y="270"/>
                    <a:pt x="27" y="270"/>
                    <a:pt x="27" y="270"/>
                  </a:cubicBezTo>
                  <a:cubicBezTo>
                    <a:pt x="27" y="270"/>
                    <a:pt x="27" y="270"/>
                    <a:pt x="27" y="270"/>
                  </a:cubicBezTo>
                  <a:cubicBezTo>
                    <a:pt x="27" y="269"/>
                    <a:pt x="25" y="265"/>
                    <a:pt x="25" y="265"/>
                  </a:cubicBezTo>
                  <a:cubicBezTo>
                    <a:pt x="25" y="265"/>
                    <a:pt x="26" y="258"/>
                    <a:pt x="26" y="258"/>
                  </a:cubicBezTo>
                  <a:cubicBezTo>
                    <a:pt x="26" y="257"/>
                    <a:pt x="25" y="249"/>
                    <a:pt x="25" y="249"/>
                  </a:cubicBezTo>
                  <a:cubicBezTo>
                    <a:pt x="25" y="245"/>
                    <a:pt x="25" y="245"/>
                    <a:pt x="25" y="245"/>
                  </a:cubicBezTo>
                  <a:cubicBezTo>
                    <a:pt x="19" y="241"/>
                    <a:pt x="19" y="241"/>
                    <a:pt x="19" y="241"/>
                  </a:cubicBezTo>
                  <a:cubicBezTo>
                    <a:pt x="19" y="241"/>
                    <a:pt x="12" y="240"/>
                    <a:pt x="10" y="240"/>
                  </a:cubicBezTo>
                  <a:cubicBezTo>
                    <a:pt x="9" y="240"/>
                    <a:pt x="8" y="237"/>
                    <a:pt x="8" y="237"/>
                  </a:cubicBezTo>
                  <a:cubicBezTo>
                    <a:pt x="9" y="234"/>
                    <a:pt x="9" y="234"/>
                    <a:pt x="9" y="234"/>
                  </a:cubicBezTo>
                  <a:cubicBezTo>
                    <a:pt x="12" y="225"/>
                    <a:pt x="12" y="225"/>
                    <a:pt x="12" y="225"/>
                  </a:cubicBezTo>
                  <a:cubicBezTo>
                    <a:pt x="17" y="218"/>
                    <a:pt x="17" y="218"/>
                    <a:pt x="17" y="218"/>
                  </a:cubicBezTo>
                  <a:cubicBezTo>
                    <a:pt x="21" y="216"/>
                    <a:pt x="21" y="216"/>
                    <a:pt x="21" y="216"/>
                  </a:cubicBezTo>
                  <a:cubicBezTo>
                    <a:pt x="21" y="216"/>
                    <a:pt x="25" y="210"/>
                    <a:pt x="26" y="209"/>
                  </a:cubicBezTo>
                  <a:cubicBezTo>
                    <a:pt x="27" y="209"/>
                    <a:pt x="26" y="204"/>
                    <a:pt x="25" y="204"/>
                  </a:cubicBezTo>
                  <a:cubicBezTo>
                    <a:pt x="25" y="203"/>
                    <a:pt x="25" y="200"/>
                    <a:pt x="25" y="199"/>
                  </a:cubicBezTo>
                  <a:cubicBezTo>
                    <a:pt x="25" y="197"/>
                    <a:pt x="22" y="194"/>
                    <a:pt x="22" y="194"/>
                  </a:cubicBezTo>
                  <a:cubicBezTo>
                    <a:pt x="21" y="186"/>
                    <a:pt x="21" y="186"/>
                    <a:pt x="21" y="186"/>
                  </a:cubicBezTo>
                  <a:cubicBezTo>
                    <a:pt x="19" y="184"/>
                    <a:pt x="19" y="184"/>
                    <a:pt x="19" y="184"/>
                  </a:cubicBezTo>
                  <a:cubicBezTo>
                    <a:pt x="19" y="183"/>
                    <a:pt x="19" y="183"/>
                    <a:pt x="19" y="183"/>
                  </a:cubicBezTo>
                  <a:cubicBezTo>
                    <a:pt x="13" y="175"/>
                    <a:pt x="13" y="175"/>
                    <a:pt x="13" y="175"/>
                  </a:cubicBezTo>
                  <a:cubicBezTo>
                    <a:pt x="8" y="164"/>
                    <a:pt x="8" y="164"/>
                    <a:pt x="8" y="164"/>
                  </a:cubicBezTo>
                  <a:cubicBezTo>
                    <a:pt x="8" y="164"/>
                    <a:pt x="2" y="154"/>
                    <a:pt x="1" y="150"/>
                  </a:cubicBezTo>
                  <a:cubicBezTo>
                    <a:pt x="0" y="147"/>
                    <a:pt x="0" y="147"/>
                    <a:pt x="0" y="147"/>
                  </a:cubicBezTo>
                  <a:cubicBezTo>
                    <a:pt x="9" y="145"/>
                    <a:pt x="9" y="145"/>
                    <a:pt x="9" y="145"/>
                  </a:cubicBezTo>
                  <a:cubicBezTo>
                    <a:pt x="19" y="141"/>
                    <a:pt x="19" y="141"/>
                    <a:pt x="19" y="141"/>
                  </a:cubicBezTo>
                  <a:cubicBezTo>
                    <a:pt x="25" y="142"/>
                    <a:pt x="25" y="142"/>
                    <a:pt x="25" y="142"/>
                  </a:cubicBezTo>
                  <a:cubicBezTo>
                    <a:pt x="32" y="141"/>
                    <a:pt x="32" y="141"/>
                    <a:pt x="32" y="141"/>
                  </a:cubicBezTo>
                  <a:cubicBezTo>
                    <a:pt x="36" y="136"/>
                    <a:pt x="36" y="136"/>
                    <a:pt x="36" y="136"/>
                  </a:cubicBezTo>
                  <a:cubicBezTo>
                    <a:pt x="41" y="136"/>
                    <a:pt x="41" y="136"/>
                    <a:pt x="41" y="136"/>
                  </a:cubicBezTo>
                  <a:cubicBezTo>
                    <a:pt x="39" y="129"/>
                    <a:pt x="39" y="129"/>
                    <a:pt x="39" y="129"/>
                  </a:cubicBezTo>
                  <a:cubicBezTo>
                    <a:pt x="39" y="129"/>
                    <a:pt x="40" y="126"/>
                    <a:pt x="41" y="127"/>
                  </a:cubicBezTo>
                  <a:cubicBezTo>
                    <a:pt x="43" y="127"/>
                    <a:pt x="47" y="127"/>
                    <a:pt x="47" y="127"/>
                  </a:cubicBezTo>
                  <a:cubicBezTo>
                    <a:pt x="49" y="123"/>
                    <a:pt x="49" y="123"/>
                    <a:pt x="49" y="123"/>
                  </a:cubicBezTo>
                  <a:cubicBezTo>
                    <a:pt x="49" y="121"/>
                    <a:pt x="49" y="121"/>
                    <a:pt x="49" y="121"/>
                  </a:cubicBezTo>
                  <a:cubicBezTo>
                    <a:pt x="56" y="119"/>
                    <a:pt x="56" y="119"/>
                    <a:pt x="56" y="119"/>
                  </a:cubicBezTo>
                  <a:cubicBezTo>
                    <a:pt x="59" y="116"/>
                    <a:pt x="59" y="116"/>
                    <a:pt x="59" y="116"/>
                  </a:cubicBezTo>
                  <a:cubicBezTo>
                    <a:pt x="61" y="118"/>
                    <a:pt x="61" y="118"/>
                    <a:pt x="61" y="118"/>
                  </a:cubicBezTo>
                  <a:cubicBezTo>
                    <a:pt x="60" y="122"/>
                    <a:pt x="60" y="122"/>
                    <a:pt x="60" y="122"/>
                  </a:cubicBezTo>
                  <a:cubicBezTo>
                    <a:pt x="65" y="121"/>
                    <a:pt x="65" y="121"/>
                    <a:pt x="65" y="121"/>
                  </a:cubicBezTo>
                  <a:cubicBezTo>
                    <a:pt x="67" y="115"/>
                    <a:pt x="67" y="115"/>
                    <a:pt x="67" y="115"/>
                  </a:cubicBezTo>
                  <a:cubicBezTo>
                    <a:pt x="65" y="114"/>
                    <a:pt x="65" y="114"/>
                    <a:pt x="65" y="114"/>
                  </a:cubicBezTo>
                  <a:cubicBezTo>
                    <a:pt x="60" y="112"/>
                    <a:pt x="60" y="112"/>
                    <a:pt x="60" y="112"/>
                  </a:cubicBezTo>
                  <a:cubicBezTo>
                    <a:pt x="60" y="112"/>
                    <a:pt x="58" y="113"/>
                    <a:pt x="58" y="111"/>
                  </a:cubicBezTo>
                  <a:cubicBezTo>
                    <a:pt x="59" y="108"/>
                    <a:pt x="61" y="103"/>
                    <a:pt x="61" y="103"/>
                  </a:cubicBezTo>
                  <a:cubicBezTo>
                    <a:pt x="60" y="97"/>
                    <a:pt x="60" y="97"/>
                    <a:pt x="60" y="97"/>
                  </a:cubicBezTo>
                  <a:cubicBezTo>
                    <a:pt x="59" y="90"/>
                    <a:pt x="59" y="90"/>
                    <a:pt x="59" y="90"/>
                  </a:cubicBezTo>
                  <a:cubicBezTo>
                    <a:pt x="60" y="86"/>
                    <a:pt x="60" y="86"/>
                    <a:pt x="60" y="86"/>
                  </a:cubicBezTo>
                  <a:cubicBezTo>
                    <a:pt x="60" y="82"/>
                    <a:pt x="60" y="82"/>
                    <a:pt x="60" y="82"/>
                  </a:cubicBezTo>
                  <a:cubicBezTo>
                    <a:pt x="62" y="78"/>
                    <a:pt x="62" y="78"/>
                    <a:pt x="62" y="78"/>
                  </a:cubicBezTo>
                  <a:cubicBezTo>
                    <a:pt x="70" y="75"/>
                    <a:pt x="70" y="75"/>
                    <a:pt x="70" y="75"/>
                  </a:cubicBezTo>
                  <a:cubicBezTo>
                    <a:pt x="70" y="68"/>
                    <a:pt x="70" y="68"/>
                    <a:pt x="70" y="68"/>
                  </a:cubicBezTo>
                  <a:cubicBezTo>
                    <a:pt x="73" y="65"/>
                    <a:pt x="73" y="65"/>
                    <a:pt x="73" y="65"/>
                  </a:cubicBezTo>
                  <a:lnTo>
                    <a:pt x="81" y="66"/>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9" name="Freeform 17">
              <a:extLst>
                <a:ext uri="{FF2B5EF4-FFF2-40B4-BE49-F238E27FC236}">
                  <a16:creationId xmlns:a16="http://schemas.microsoft.com/office/drawing/2014/main" id="{70D6D0C2-FD0E-2607-3E7C-DE3A29C8D328}"/>
                </a:ext>
              </a:extLst>
            </p:cNvPr>
            <p:cNvSpPr>
              <a:spLocks/>
            </p:cNvSpPr>
            <p:nvPr/>
          </p:nvSpPr>
          <p:spPr bwMode="auto">
            <a:xfrm>
              <a:off x="6376066" y="2862204"/>
              <a:ext cx="354017" cy="336672"/>
            </a:xfrm>
            <a:custGeom>
              <a:avLst/>
              <a:gdLst>
                <a:gd name="T0" fmla="*/ 110 w 155"/>
                <a:gd name="T1" fmla="*/ 145 h 152"/>
                <a:gd name="T2" fmla="*/ 107 w 155"/>
                <a:gd name="T3" fmla="*/ 137 h 152"/>
                <a:gd name="T4" fmla="*/ 112 w 155"/>
                <a:gd name="T5" fmla="*/ 127 h 152"/>
                <a:gd name="T6" fmla="*/ 117 w 155"/>
                <a:gd name="T7" fmla="*/ 116 h 152"/>
                <a:gd name="T8" fmla="*/ 115 w 155"/>
                <a:gd name="T9" fmla="*/ 104 h 152"/>
                <a:gd name="T10" fmla="*/ 114 w 155"/>
                <a:gd name="T11" fmla="*/ 88 h 152"/>
                <a:gd name="T12" fmla="*/ 123 w 155"/>
                <a:gd name="T13" fmla="*/ 92 h 152"/>
                <a:gd name="T14" fmla="*/ 128 w 155"/>
                <a:gd name="T15" fmla="*/ 90 h 152"/>
                <a:gd name="T16" fmla="*/ 136 w 155"/>
                <a:gd name="T17" fmla="*/ 90 h 152"/>
                <a:gd name="T18" fmla="*/ 143 w 155"/>
                <a:gd name="T19" fmla="*/ 86 h 152"/>
                <a:gd name="T20" fmla="*/ 155 w 155"/>
                <a:gd name="T21" fmla="*/ 83 h 152"/>
                <a:gd name="T22" fmla="*/ 143 w 155"/>
                <a:gd name="T23" fmla="*/ 77 h 152"/>
                <a:gd name="T24" fmla="*/ 141 w 155"/>
                <a:gd name="T25" fmla="*/ 63 h 152"/>
                <a:gd name="T26" fmla="*/ 131 w 155"/>
                <a:gd name="T27" fmla="*/ 62 h 152"/>
                <a:gd name="T28" fmla="*/ 125 w 155"/>
                <a:gd name="T29" fmla="*/ 54 h 152"/>
                <a:gd name="T30" fmla="*/ 122 w 155"/>
                <a:gd name="T31" fmla="*/ 48 h 152"/>
                <a:gd name="T32" fmla="*/ 116 w 155"/>
                <a:gd name="T33" fmla="*/ 44 h 152"/>
                <a:gd name="T34" fmla="*/ 108 w 155"/>
                <a:gd name="T35" fmla="*/ 38 h 152"/>
                <a:gd name="T36" fmla="*/ 103 w 155"/>
                <a:gd name="T37" fmla="*/ 32 h 152"/>
                <a:gd name="T38" fmla="*/ 100 w 155"/>
                <a:gd name="T39" fmla="*/ 21 h 152"/>
                <a:gd name="T40" fmla="*/ 94 w 155"/>
                <a:gd name="T41" fmla="*/ 12 h 152"/>
                <a:gd name="T42" fmla="*/ 83 w 155"/>
                <a:gd name="T43" fmla="*/ 12 h 152"/>
                <a:gd name="T44" fmla="*/ 70 w 155"/>
                <a:gd name="T45" fmla="*/ 11 h 152"/>
                <a:gd name="T46" fmla="*/ 66 w 155"/>
                <a:gd name="T47" fmla="*/ 9 h 152"/>
                <a:gd name="T48" fmla="*/ 65 w 155"/>
                <a:gd name="T49" fmla="*/ 9 h 152"/>
                <a:gd name="T50" fmla="*/ 59 w 155"/>
                <a:gd name="T51" fmla="*/ 10 h 152"/>
                <a:gd name="T52" fmla="*/ 54 w 155"/>
                <a:gd name="T53" fmla="*/ 7 h 152"/>
                <a:gd name="T54" fmla="*/ 44 w 155"/>
                <a:gd name="T55" fmla="*/ 3 h 152"/>
                <a:gd name="T56" fmla="*/ 34 w 155"/>
                <a:gd name="T57" fmla="*/ 2 h 152"/>
                <a:gd name="T58" fmla="*/ 28 w 155"/>
                <a:gd name="T59" fmla="*/ 7 h 152"/>
                <a:gd name="T60" fmla="*/ 24 w 155"/>
                <a:gd name="T61" fmla="*/ 10 h 152"/>
                <a:gd name="T62" fmla="*/ 16 w 155"/>
                <a:gd name="T63" fmla="*/ 12 h 152"/>
                <a:gd name="T64" fmla="*/ 9 w 155"/>
                <a:gd name="T65" fmla="*/ 14 h 152"/>
                <a:gd name="T66" fmla="*/ 8 w 155"/>
                <a:gd name="T67" fmla="*/ 19 h 152"/>
                <a:gd name="T68" fmla="*/ 0 w 155"/>
                <a:gd name="T69" fmla="*/ 22 h 152"/>
                <a:gd name="T70" fmla="*/ 10 w 155"/>
                <a:gd name="T71" fmla="*/ 22 h 152"/>
                <a:gd name="T72" fmla="*/ 16 w 155"/>
                <a:gd name="T73" fmla="*/ 24 h 152"/>
                <a:gd name="T74" fmla="*/ 20 w 155"/>
                <a:gd name="T75" fmla="*/ 27 h 152"/>
                <a:gd name="T76" fmla="*/ 26 w 155"/>
                <a:gd name="T77" fmla="*/ 33 h 152"/>
                <a:gd name="T78" fmla="*/ 29 w 155"/>
                <a:gd name="T79" fmla="*/ 37 h 152"/>
                <a:gd name="T80" fmla="*/ 32 w 155"/>
                <a:gd name="T81" fmla="*/ 42 h 152"/>
                <a:gd name="T82" fmla="*/ 38 w 155"/>
                <a:gd name="T83" fmla="*/ 49 h 152"/>
                <a:gd name="T84" fmla="*/ 44 w 155"/>
                <a:gd name="T85" fmla="*/ 54 h 152"/>
                <a:gd name="T86" fmla="*/ 50 w 155"/>
                <a:gd name="T87" fmla="*/ 61 h 152"/>
                <a:gd name="T88" fmla="*/ 63 w 155"/>
                <a:gd name="T89" fmla="*/ 71 h 152"/>
                <a:gd name="T90" fmla="*/ 76 w 155"/>
                <a:gd name="T91" fmla="*/ 82 h 152"/>
                <a:gd name="T92" fmla="*/ 83 w 155"/>
                <a:gd name="T93" fmla="*/ 94 h 152"/>
                <a:gd name="T94" fmla="*/ 86 w 155"/>
                <a:gd name="T95" fmla="*/ 104 h 152"/>
                <a:gd name="T96" fmla="*/ 85 w 155"/>
                <a:gd name="T97" fmla="*/ 112 h 152"/>
                <a:gd name="T98" fmla="*/ 86 w 155"/>
                <a:gd name="T99" fmla="*/ 122 h 152"/>
                <a:gd name="T100" fmla="*/ 91 w 155"/>
                <a:gd name="T101" fmla="*/ 135 h 152"/>
                <a:gd name="T102" fmla="*/ 94 w 155"/>
                <a:gd name="T103" fmla="*/ 144 h 152"/>
                <a:gd name="T104" fmla="*/ 97 w 155"/>
                <a:gd name="T105" fmla="*/ 15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 h="152">
                  <a:moveTo>
                    <a:pt x="99" y="152"/>
                  </a:moveTo>
                  <a:cubicBezTo>
                    <a:pt x="100" y="148"/>
                    <a:pt x="100" y="148"/>
                    <a:pt x="100" y="148"/>
                  </a:cubicBezTo>
                  <a:cubicBezTo>
                    <a:pt x="100" y="148"/>
                    <a:pt x="103" y="147"/>
                    <a:pt x="104" y="147"/>
                  </a:cubicBezTo>
                  <a:cubicBezTo>
                    <a:pt x="105" y="146"/>
                    <a:pt x="106" y="147"/>
                    <a:pt x="107" y="146"/>
                  </a:cubicBezTo>
                  <a:cubicBezTo>
                    <a:pt x="108" y="146"/>
                    <a:pt x="110" y="145"/>
                    <a:pt x="110" y="145"/>
                  </a:cubicBezTo>
                  <a:cubicBezTo>
                    <a:pt x="109" y="145"/>
                    <a:pt x="109" y="145"/>
                    <a:pt x="109" y="145"/>
                  </a:cubicBezTo>
                  <a:cubicBezTo>
                    <a:pt x="109" y="143"/>
                    <a:pt x="109" y="143"/>
                    <a:pt x="109" y="143"/>
                  </a:cubicBezTo>
                  <a:cubicBezTo>
                    <a:pt x="110" y="141"/>
                    <a:pt x="110" y="141"/>
                    <a:pt x="110" y="141"/>
                  </a:cubicBezTo>
                  <a:cubicBezTo>
                    <a:pt x="106" y="139"/>
                    <a:pt x="106" y="139"/>
                    <a:pt x="106" y="139"/>
                  </a:cubicBezTo>
                  <a:cubicBezTo>
                    <a:pt x="107" y="137"/>
                    <a:pt x="107" y="137"/>
                    <a:pt x="107" y="137"/>
                  </a:cubicBezTo>
                  <a:cubicBezTo>
                    <a:pt x="107" y="137"/>
                    <a:pt x="106" y="135"/>
                    <a:pt x="107" y="135"/>
                  </a:cubicBezTo>
                  <a:cubicBezTo>
                    <a:pt x="108" y="135"/>
                    <a:pt x="108" y="132"/>
                    <a:pt x="108" y="132"/>
                  </a:cubicBezTo>
                  <a:cubicBezTo>
                    <a:pt x="109" y="130"/>
                    <a:pt x="109" y="130"/>
                    <a:pt x="109" y="130"/>
                  </a:cubicBezTo>
                  <a:cubicBezTo>
                    <a:pt x="111" y="130"/>
                    <a:pt x="111" y="130"/>
                    <a:pt x="111" y="130"/>
                  </a:cubicBezTo>
                  <a:cubicBezTo>
                    <a:pt x="111" y="130"/>
                    <a:pt x="111" y="128"/>
                    <a:pt x="112" y="127"/>
                  </a:cubicBezTo>
                  <a:cubicBezTo>
                    <a:pt x="112" y="127"/>
                    <a:pt x="113" y="126"/>
                    <a:pt x="113" y="126"/>
                  </a:cubicBezTo>
                  <a:cubicBezTo>
                    <a:pt x="112" y="123"/>
                    <a:pt x="112" y="123"/>
                    <a:pt x="112" y="123"/>
                  </a:cubicBezTo>
                  <a:cubicBezTo>
                    <a:pt x="112" y="123"/>
                    <a:pt x="110" y="120"/>
                    <a:pt x="111" y="120"/>
                  </a:cubicBezTo>
                  <a:cubicBezTo>
                    <a:pt x="112" y="120"/>
                    <a:pt x="113" y="119"/>
                    <a:pt x="113" y="119"/>
                  </a:cubicBezTo>
                  <a:cubicBezTo>
                    <a:pt x="113" y="119"/>
                    <a:pt x="116" y="116"/>
                    <a:pt x="117" y="116"/>
                  </a:cubicBezTo>
                  <a:cubicBezTo>
                    <a:pt x="117" y="116"/>
                    <a:pt x="119" y="114"/>
                    <a:pt x="119" y="113"/>
                  </a:cubicBezTo>
                  <a:cubicBezTo>
                    <a:pt x="118" y="112"/>
                    <a:pt x="117" y="111"/>
                    <a:pt x="117" y="111"/>
                  </a:cubicBezTo>
                  <a:cubicBezTo>
                    <a:pt x="118" y="107"/>
                    <a:pt x="118" y="107"/>
                    <a:pt x="118" y="107"/>
                  </a:cubicBezTo>
                  <a:cubicBezTo>
                    <a:pt x="118" y="107"/>
                    <a:pt x="119" y="105"/>
                    <a:pt x="118" y="105"/>
                  </a:cubicBezTo>
                  <a:cubicBezTo>
                    <a:pt x="117" y="104"/>
                    <a:pt x="115" y="104"/>
                    <a:pt x="115" y="104"/>
                  </a:cubicBezTo>
                  <a:cubicBezTo>
                    <a:pt x="113" y="102"/>
                    <a:pt x="113" y="102"/>
                    <a:pt x="113" y="102"/>
                  </a:cubicBezTo>
                  <a:cubicBezTo>
                    <a:pt x="113" y="99"/>
                    <a:pt x="113" y="99"/>
                    <a:pt x="113" y="99"/>
                  </a:cubicBezTo>
                  <a:cubicBezTo>
                    <a:pt x="111" y="96"/>
                    <a:pt x="111" y="96"/>
                    <a:pt x="111" y="96"/>
                  </a:cubicBezTo>
                  <a:cubicBezTo>
                    <a:pt x="111" y="96"/>
                    <a:pt x="111" y="94"/>
                    <a:pt x="111" y="93"/>
                  </a:cubicBezTo>
                  <a:cubicBezTo>
                    <a:pt x="112" y="93"/>
                    <a:pt x="114" y="89"/>
                    <a:pt x="114" y="88"/>
                  </a:cubicBezTo>
                  <a:cubicBezTo>
                    <a:pt x="115" y="88"/>
                    <a:pt x="119" y="84"/>
                    <a:pt x="119" y="84"/>
                  </a:cubicBezTo>
                  <a:cubicBezTo>
                    <a:pt x="121" y="89"/>
                    <a:pt x="121" y="89"/>
                    <a:pt x="121" y="89"/>
                  </a:cubicBezTo>
                  <a:cubicBezTo>
                    <a:pt x="121" y="93"/>
                    <a:pt x="121" y="93"/>
                    <a:pt x="121" y="93"/>
                  </a:cubicBezTo>
                  <a:cubicBezTo>
                    <a:pt x="121" y="93"/>
                    <a:pt x="120" y="95"/>
                    <a:pt x="121" y="95"/>
                  </a:cubicBezTo>
                  <a:cubicBezTo>
                    <a:pt x="123" y="94"/>
                    <a:pt x="123" y="92"/>
                    <a:pt x="123" y="92"/>
                  </a:cubicBezTo>
                  <a:cubicBezTo>
                    <a:pt x="124" y="91"/>
                    <a:pt x="124" y="91"/>
                    <a:pt x="124" y="91"/>
                  </a:cubicBezTo>
                  <a:cubicBezTo>
                    <a:pt x="124" y="91"/>
                    <a:pt x="122" y="88"/>
                    <a:pt x="123" y="88"/>
                  </a:cubicBezTo>
                  <a:cubicBezTo>
                    <a:pt x="124" y="88"/>
                    <a:pt x="124" y="86"/>
                    <a:pt x="124" y="88"/>
                  </a:cubicBezTo>
                  <a:cubicBezTo>
                    <a:pt x="125" y="89"/>
                    <a:pt x="125" y="91"/>
                    <a:pt x="126" y="90"/>
                  </a:cubicBezTo>
                  <a:cubicBezTo>
                    <a:pt x="128" y="90"/>
                    <a:pt x="128" y="91"/>
                    <a:pt x="128" y="90"/>
                  </a:cubicBezTo>
                  <a:cubicBezTo>
                    <a:pt x="129" y="89"/>
                    <a:pt x="129" y="88"/>
                    <a:pt x="129" y="88"/>
                  </a:cubicBezTo>
                  <a:cubicBezTo>
                    <a:pt x="130" y="87"/>
                    <a:pt x="130" y="87"/>
                    <a:pt x="130" y="87"/>
                  </a:cubicBezTo>
                  <a:cubicBezTo>
                    <a:pt x="130" y="87"/>
                    <a:pt x="130" y="89"/>
                    <a:pt x="131" y="89"/>
                  </a:cubicBezTo>
                  <a:cubicBezTo>
                    <a:pt x="132" y="89"/>
                    <a:pt x="134" y="89"/>
                    <a:pt x="134" y="89"/>
                  </a:cubicBezTo>
                  <a:cubicBezTo>
                    <a:pt x="136" y="90"/>
                    <a:pt x="136" y="90"/>
                    <a:pt x="136" y="90"/>
                  </a:cubicBezTo>
                  <a:cubicBezTo>
                    <a:pt x="136" y="90"/>
                    <a:pt x="137" y="90"/>
                    <a:pt x="137" y="89"/>
                  </a:cubicBezTo>
                  <a:cubicBezTo>
                    <a:pt x="137" y="88"/>
                    <a:pt x="137" y="87"/>
                    <a:pt x="137" y="87"/>
                  </a:cubicBezTo>
                  <a:cubicBezTo>
                    <a:pt x="139" y="86"/>
                    <a:pt x="139" y="86"/>
                    <a:pt x="139" y="86"/>
                  </a:cubicBezTo>
                  <a:cubicBezTo>
                    <a:pt x="139" y="83"/>
                    <a:pt x="139" y="83"/>
                    <a:pt x="139" y="83"/>
                  </a:cubicBezTo>
                  <a:cubicBezTo>
                    <a:pt x="143" y="86"/>
                    <a:pt x="143" y="86"/>
                    <a:pt x="143" y="86"/>
                  </a:cubicBezTo>
                  <a:cubicBezTo>
                    <a:pt x="144" y="89"/>
                    <a:pt x="144" y="89"/>
                    <a:pt x="144" y="89"/>
                  </a:cubicBezTo>
                  <a:cubicBezTo>
                    <a:pt x="146" y="88"/>
                    <a:pt x="146" y="88"/>
                    <a:pt x="146" y="88"/>
                  </a:cubicBezTo>
                  <a:cubicBezTo>
                    <a:pt x="147" y="85"/>
                    <a:pt x="147" y="85"/>
                    <a:pt x="147" y="85"/>
                  </a:cubicBezTo>
                  <a:cubicBezTo>
                    <a:pt x="147" y="85"/>
                    <a:pt x="150" y="85"/>
                    <a:pt x="151" y="84"/>
                  </a:cubicBezTo>
                  <a:cubicBezTo>
                    <a:pt x="152" y="84"/>
                    <a:pt x="155" y="83"/>
                    <a:pt x="155" y="83"/>
                  </a:cubicBezTo>
                  <a:cubicBezTo>
                    <a:pt x="155" y="82"/>
                    <a:pt x="153" y="81"/>
                    <a:pt x="152" y="82"/>
                  </a:cubicBezTo>
                  <a:cubicBezTo>
                    <a:pt x="151" y="82"/>
                    <a:pt x="149" y="83"/>
                    <a:pt x="148" y="82"/>
                  </a:cubicBezTo>
                  <a:cubicBezTo>
                    <a:pt x="148" y="81"/>
                    <a:pt x="146" y="79"/>
                    <a:pt x="146" y="79"/>
                  </a:cubicBezTo>
                  <a:cubicBezTo>
                    <a:pt x="144" y="79"/>
                    <a:pt x="144" y="79"/>
                    <a:pt x="144" y="79"/>
                  </a:cubicBezTo>
                  <a:cubicBezTo>
                    <a:pt x="144" y="79"/>
                    <a:pt x="142" y="78"/>
                    <a:pt x="143" y="77"/>
                  </a:cubicBezTo>
                  <a:cubicBezTo>
                    <a:pt x="144" y="76"/>
                    <a:pt x="145" y="76"/>
                    <a:pt x="145" y="76"/>
                  </a:cubicBezTo>
                  <a:cubicBezTo>
                    <a:pt x="145" y="76"/>
                    <a:pt x="144" y="74"/>
                    <a:pt x="144" y="73"/>
                  </a:cubicBezTo>
                  <a:cubicBezTo>
                    <a:pt x="144" y="72"/>
                    <a:pt x="144" y="70"/>
                    <a:pt x="143" y="69"/>
                  </a:cubicBezTo>
                  <a:cubicBezTo>
                    <a:pt x="143" y="69"/>
                    <a:pt x="141" y="65"/>
                    <a:pt x="141" y="65"/>
                  </a:cubicBezTo>
                  <a:cubicBezTo>
                    <a:pt x="141" y="63"/>
                    <a:pt x="141" y="63"/>
                    <a:pt x="141" y="63"/>
                  </a:cubicBezTo>
                  <a:cubicBezTo>
                    <a:pt x="139" y="64"/>
                    <a:pt x="139" y="64"/>
                    <a:pt x="139" y="64"/>
                  </a:cubicBezTo>
                  <a:cubicBezTo>
                    <a:pt x="137" y="62"/>
                    <a:pt x="137" y="62"/>
                    <a:pt x="137" y="62"/>
                  </a:cubicBezTo>
                  <a:cubicBezTo>
                    <a:pt x="137" y="62"/>
                    <a:pt x="135" y="62"/>
                    <a:pt x="135" y="63"/>
                  </a:cubicBezTo>
                  <a:cubicBezTo>
                    <a:pt x="134" y="63"/>
                    <a:pt x="133" y="62"/>
                    <a:pt x="133" y="62"/>
                  </a:cubicBezTo>
                  <a:cubicBezTo>
                    <a:pt x="131" y="62"/>
                    <a:pt x="131" y="62"/>
                    <a:pt x="131" y="62"/>
                  </a:cubicBezTo>
                  <a:cubicBezTo>
                    <a:pt x="131" y="62"/>
                    <a:pt x="131" y="62"/>
                    <a:pt x="129" y="62"/>
                  </a:cubicBezTo>
                  <a:cubicBezTo>
                    <a:pt x="128" y="62"/>
                    <a:pt x="126" y="61"/>
                    <a:pt x="125" y="61"/>
                  </a:cubicBezTo>
                  <a:cubicBezTo>
                    <a:pt x="125" y="60"/>
                    <a:pt x="125" y="59"/>
                    <a:pt x="125" y="59"/>
                  </a:cubicBezTo>
                  <a:cubicBezTo>
                    <a:pt x="126" y="58"/>
                    <a:pt x="126" y="57"/>
                    <a:pt x="126" y="57"/>
                  </a:cubicBezTo>
                  <a:cubicBezTo>
                    <a:pt x="126" y="57"/>
                    <a:pt x="126" y="54"/>
                    <a:pt x="125" y="54"/>
                  </a:cubicBezTo>
                  <a:cubicBezTo>
                    <a:pt x="124" y="54"/>
                    <a:pt x="122" y="54"/>
                    <a:pt x="122" y="54"/>
                  </a:cubicBezTo>
                  <a:cubicBezTo>
                    <a:pt x="120" y="53"/>
                    <a:pt x="120" y="53"/>
                    <a:pt x="120" y="53"/>
                  </a:cubicBezTo>
                  <a:cubicBezTo>
                    <a:pt x="123" y="52"/>
                    <a:pt x="123" y="52"/>
                    <a:pt x="123" y="52"/>
                  </a:cubicBezTo>
                  <a:cubicBezTo>
                    <a:pt x="122" y="50"/>
                    <a:pt x="122" y="50"/>
                    <a:pt x="122" y="50"/>
                  </a:cubicBezTo>
                  <a:cubicBezTo>
                    <a:pt x="122" y="50"/>
                    <a:pt x="122" y="48"/>
                    <a:pt x="122" y="48"/>
                  </a:cubicBezTo>
                  <a:cubicBezTo>
                    <a:pt x="122" y="47"/>
                    <a:pt x="121" y="46"/>
                    <a:pt x="121" y="46"/>
                  </a:cubicBezTo>
                  <a:cubicBezTo>
                    <a:pt x="121" y="42"/>
                    <a:pt x="121" y="42"/>
                    <a:pt x="121" y="42"/>
                  </a:cubicBezTo>
                  <a:cubicBezTo>
                    <a:pt x="119" y="42"/>
                    <a:pt x="119" y="42"/>
                    <a:pt x="119" y="42"/>
                  </a:cubicBezTo>
                  <a:cubicBezTo>
                    <a:pt x="117" y="41"/>
                    <a:pt x="117" y="41"/>
                    <a:pt x="117" y="41"/>
                  </a:cubicBezTo>
                  <a:cubicBezTo>
                    <a:pt x="116" y="44"/>
                    <a:pt x="116" y="44"/>
                    <a:pt x="116" y="44"/>
                  </a:cubicBezTo>
                  <a:cubicBezTo>
                    <a:pt x="114" y="45"/>
                    <a:pt x="114" y="45"/>
                    <a:pt x="114" y="45"/>
                  </a:cubicBezTo>
                  <a:cubicBezTo>
                    <a:pt x="113" y="42"/>
                    <a:pt x="113" y="42"/>
                    <a:pt x="113" y="42"/>
                  </a:cubicBezTo>
                  <a:cubicBezTo>
                    <a:pt x="111" y="41"/>
                    <a:pt x="111" y="41"/>
                    <a:pt x="111" y="41"/>
                  </a:cubicBezTo>
                  <a:cubicBezTo>
                    <a:pt x="110" y="41"/>
                    <a:pt x="110" y="41"/>
                    <a:pt x="110" y="41"/>
                  </a:cubicBezTo>
                  <a:cubicBezTo>
                    <a:pt x="108" y="38"/>
                    <a:pt x="108" y="38"/>
                    <a:pt x="108" y="38"/>
                  </a:cubicBezTo>
                  <a:cubicBezTo>
                    <a:pt x="106" y="38"/>
                    <a:pt x="106" y="38"/>
                    <a:pt x="106" y="38"/>
                  </a:cubicBezTo>
                  <a:cubicBezTo>
                    <a:pt x="106" y="38"/>
                    <a:pt x="105" y="41"/>
                    <a:pt x="104" y="39"/>
                  </a:cubicBezTo>
                  <a:cubicBezTo>
                    <a:pt x="103" y="38"/>
                    <a:pt x="103" y="35"/>
                    <a:pt x="103" y="35"/>
                  </a:cubicBezTo>
                  <a:cubicBezTo>
                    <a:pt x="102" y="34"/>
                    <a:pt x="102" y="34"/>
                    <a:pt x="102" y="34"/>
                  </a:cubicBezTo>
                  <a:cubicBezTo>
                    <a:pt x="103" y="32"/>
                    <a:pt x="103" y="32"/>
                    <a:pt x="103" y="32"/>
                  </a:cubicBezTo>
                  <a:cubicBezTo>
                    <a:pt x="103" y="29"/>
                    <a:pt x="103" y="29"/>
                    <a:pt x="103" y="29"/>
                  </a:cubicBezTo>
                  <a:cubicBezTo>
                    <a:pt x="103" y="29"/>
                    <a:pt x="102" y="27"/>
                    <a:pt x="102" y="27"/>
                  </a:cubicBezTo>
                  <a:cubicBezTo>
                    <a:pt x="102" y="26"/>
                    <a:pt x="101" y="24"/>
                    <a:pt x="101" y="24"/>
                  </a:cubicBezTo>
                  <a:cubicBezTo>
                    <a:pt x="102" y="22"/>
                    <a:pt x="102" y="22"/>
                    <a:pt x="102" y="22"/>
                  </a:cubicBezTo>
                  <a:cubicBezTo>
                    <a:pt x="100" y="21"/>
                    <a:pt x="100" y="21"/>
                    <a:pt x="100" y="21"/>
                  </a:cubicBezTo>
                  <a:cubicBezTo>
                    <a:pt x="100" y="18"/>
                    <a:pt x="100" y="18"/>
                    <a:pt x="100" y="18"/>
                  </a:cubicBezTo>
                  <a:cubicBezTo>
                    <a:pt x="100" y="17"/>
                    <a:pt x="100" y="17"/>
                    <a:pt x="100" y="17"/>
                  </a:cubicBezTo>
                  <a:cubicBezTo>
                    <a:pt x="97" y="16"/>
                    <a:pt x="97" y="16"/>
                    <a:pt x="97" y="16"/>
                  </a:cubicBezTo>
                  <a:cubicBezTo>
                    <a:pt x="97" y="16"/>
                    <a:pt x="97" y="15"/>
                    <a:pt x="96" y="14"/>
                  </a:cubicBezTo>
                  <a:cubicBezTo>
                    <a:pt x="96" y="14"/>
                    <a:pt x="94" y="12"/>
                    <a:pt x="94" y="12"/>
                  </a:cubicBezTo>
                  <a:cubicBezTo>
                    <a:pt x="94" y="12"/>
                    <a:pt x="93" y="12"/>
                    <a:pt x="93" y="13"/>
                  </a:cubicBezTo>
                  <a:cubicBezTo>
                    <a:pt x="92" y="14"/>
                    <a:pt x="92" y="16"/>
                    <a:pt x="91" y="16"/>
                  </a:cubicBezTo>
                  <a:cubicBezTo>
                    <a:pt x="91" y="16"/>
                    <a:pt x="92" y="16"/>
                    <a:pt x="89" y="16"/>
                  </a:cubicBezTo>
                  <a:cubicBezTo>
                    <a:pt x="87" y="15"/>
                    <a:pt x="87" y="15"/>
                    <a:pt x="86" y="14"/>
                  </a:cubicBezTo>
                  <a:cubicBezTo>
                    <a:pt x="85" y="14"/>
                    <a:pt x="83" y="12"/>
                    <a:pt x="83" y="12"/>
                  </a:cubicBezTo>
                  <a:cubicBezTo>
                    <a:pt x="82" y="8"/>
                    <a:pt x="82" y="8"/>
                    <a:pt x="82" y="8"/>
                  </a:cubicBezTo>
                  <a:cubicBezTo>
                    <a:pt x="80" y="8"/>
                    <a:pt x="80" y="8"/>
                    <a:pt x="80" y="8"/>
                  </a:cubicBezTo>
                  <a:cubicBezTo>
                    <a:pt x="80" y="8"/>
                    <a:pt x="83" y="9"/>
                    <a:pt x="79" y="9"/>
                  </a:cubicBezTo>
                  <a:cubicBezTo>
                    <a:pt x="75" y="9"/>
                    <a:pt x="71" y="9"/>
                    <a:pt x="71" y="9"/>
                  </a:cubicBezTo>
                  <a:cubicBezTo>
                    <a:pt x="70" y="11"/>
                    <a:pt x="70" y="11"/>
                    <a:pt x="70" y="11"/>
                  </a:cubicBezTo>
                  <a:cubicBezTo>
                    <a:pt x="70" y="11"/>
                    <a:pt x="69" y="13"/>
                    <a:pt x="69" y="14"/>
                  </a:cubicBezTo>
                  <a:cubicBezTo>
                    <a:pt x="69" y="14"/>
                    <a:pt x="70" y="15"/>
                    <a:pt x="69" y="14"/>
                  </a:cubicBezTo>
                  <a:cubicBezTo>
                    <a:pt x="69" y="13"/>
                    <a:pt x="68" y="13"/>
                    <a:pt x="68" y="12"/>
                  </a:cubicBezTo>
                  <a:cubicBezTo>
                    <a:pt x="68" y="12"/>
                    <a:pt x="68" y="11"/>
                    <a:pt x="68" y="11"/>
                  </a:cubicBezTo>
                  <a:cubicBezTo>
                    <a:pt x="68" y="10"/>
                    <a:pt x="66" y="9"/>
                    <a:pt x="66" y="9"/>
                  </a:cubicBezTo>
                  <a:cubicBezTo>
                    <a:pt x="65" y="11"/>
                    <a:pt x="65" y="11"/>
                    <a:pt x="65" y="11"/>
                  </a:cubicBezTo>
                  <a:cubicBezTo>
                    <a:pt x="65" y="11"/>
                    <a:pt x="66" y="12"/>
                    <a:pt x="64" y="12"/>
                  </a:cubicBezTo>
                  <a:cubicBezTo>
                    <a:pt x="63" y="13"/>
                    <a:pt x="63" y="13"/>
                    <a:pt x="63" y="13"/>
                  </a:cubicBezTo>
                  <a:cubicBezTo>
                    <a:pt x="63" y="12"/>
                    <a:pt x="64" y="11"/>
                    <a:pt x="64" y="11"/>
                  </a:cubicBezTo>
                  <a:cubicBezTo>
                    <a:pt x="64" y="11"/>
                    <a:pt x="65" y="9"/>
                    <a:pt x="65" y="9"/>
                  </a:cubicBezTo>
                  <a:cubicBezTo>
                    <a:pt x="65" y="9"/>
                    <a:pt x="65" y="7"/>
                    <a:pt x="64" y="7"/>
                  </a:cubicBezTo>
                  <a:cubicBezTo>
                    <a:pt x="64" y="7"/>
                    <a:pt x="62" y="7"/>
                    <a:pt x="61" y="7"/>
                  </a:cubicBezTo>
                  <a:cubicBezTo>
                    <a:pt x="61" y="7"/>
                    <a:pt x="60" y="8"/>
                    <a:pt x="60" y="8"/>
                  </a:cubicBezTo>
                  <a:cubicBezTo>
                    <a:pt x="60" y="8"/>
                    <a:pt x="61" y="9"/>
                    <a:pt x="60" y="9"/>
                  </a:cubicBezTo>
                  <a:cubicBezTo>
                    <a:pt x="60" y="9"/>
                    <a:pt x="59" y="9"/>
                    <a:pt x="59" y="10"/>
                  </a:cubicBezTo>
                  <a:cubicBezTo>
                    <a:pt x="58" y="10"/>
                    <a:pt x="58" y="8"/>
                    <a:pt x="58" y="8"/>
                  </a:cubicBezTo>
                  <a:cubicBezTo>
                    <a:pt x="58" y="8"/>
                    <a:pt x="57" y="7"/>
                    <a:pt x="57" y="7"/>
                  </a:cubicBezTo>
                  <a:cubicBezTo>
                    <a:pt x="57" y="8"/>
                    <a:pt x="56" y="10"/>
                    <a:pt x="56" y="10"/>
                  </a:cubicBezTo>
                  <a:cubicBezTo>
                    <a:pt x="55" y="10"/>
                    <a:pt x="55" y="10"/>
                    <a:pt x="55" y="9"/>
                  </a:cubicBezTo>
                  <a:cubicBezTo>
                    <a:pt x="54" y="9"/>
                    <a:pt x="54" y="7"/>
                    <a:pt x="54" y="7"/>
                  </a:cubicBezTo>
                  <a:cubicBezTo>
                    <a:pt x="53" y="6"/>
                    <a:pt x="53" y="6"/>
                    <a:pt x="53" y="6"/>
                  </a:cubicBezTo>
                  <a:cubicBezTo>
                    <a:pt x="53" y="6"/>
                    <a:pt x="50" y="6"/>
                    <a:pt x="49" y="6"/>
                  </a:cubicBezTo>
                  <a:cubicBezTo>
                    <a:pt x="49" y="6"/>
                    <a:pt x="47" y="6"/>
                    <a:pt x="47" y="5"/>
                  </a:cubicBezTo>
                  <a:cubicBezTo>
                    <a:pt x="46" y="4"/>
                    <a:pt x="45" y="4"/>
                    <a:pt x="45" y="4"/>
                  </a:cubicBezTo>
                  <a:cubicBezTo>
                    <a:pt x="45" y="4"/>
                    <a:pt x="45" y="4"/>
                    <a:pt x="44" y="3"/>
                  </a:cubicBezTo>
                  <a:cubicBezTo>
                    <a:pt x="43" y="3"/>
                    <a:pt x="43" y="3"/>
                    <a:pt x="42" y="3"/>
                  </a:cubicBezTo>
                  <a:cubicBezTo>
                    <a:pt x="41" y="2"/>
                    <a:pt x="42" y="2"/>
                    <a:pt x="40" y="2"/>
                  </a:cubicBezTo>
                  <a:cubicBezTo>
                    <a:pt x="38" y="2"/>
                    <a:pt x="38" y="4"/>
                    <a:pt x="37" y="3"/>
                  </a:cubicBezTo>
                  <a:cubicBezTo>
                    <a:pt x="35" y="3"/>
                    <a:pt x="35" y="3"/>
                    <a:pt x="35" y="3"/>
                  </a:cubicBezTo>
                  <a:cubicBezTo>
                    <a:pt x="34" y="2"/>
                    <a:pt x="34" y="2"/>
                    <a:pt x="34" y="2"/>
                  </a:cubicBezTo>
                  <a:cubicBezTo>
                    <a:pt x="34" y="1"/>
                    <a:pt x="33" y="0"/>
                    <a:pt x="33" y="1"/>
                  </a:cubicBezTo>
                  <a:cubicBezTo>
                    <a:pt x="33" y="3"/>
                    <a:pt x="33" y="2"/>
                    <a:pt x="32" y="3"/>
                  </a:cubicBezTo>
                  <a:cubicBezTo>
                    <a:pt x="32" y="4"/>
                    <a:pt x="30" y="5"/>
                    <a:pt x="30" y="5"/>
                  </a:cubicBezTo>
                  <a:cubicBezTo>
                    <a:pt x="30" y="5"/>
                    <a:pt x="29" y="5"/>
                    <a:pt x="29" y="6"/>
                  </a:cubicBezTo>
                  <a:cubicBezTo>
                    <a:pt x="29" y="6"/>
                    <a:pt x="28" y="7"/>
                    <a:pt x="28" y="7"/>
                  </a:cubicBezTo>
                  <a:cubicBezTo>
                    <a:pt x="28" y="7"/>
                    <a:pt x="28" y="6"/>
                    <a:pt x="27" y="6"/>
                  </a:cubicBezTo>
                  <a:cubicBezTo>
                    <a:pt x="27" y="6"/>
                    <a:pt x="27" y="6"/>
                    <a:pt x="27" y="6"/>
                  </a:cubicBezTo>
                  <a:cubicBezTo>
                    <a:pt x="27" y="6"/>
                    <a:pt x="25" y="6"/>
                    <a:pt x="25" y="7"/>
                  </a:cubicBezTo>
                  <a:cubicBezTo>
                    <a:pt x="25" y="7"/>
                    <a:pt x="25" y="8"/>
                    <a:pt x="25" y="9"/>
                  </a:cubicBezTo>
                  <a:cubicBezTo>
                    <a:pt x="25" y="9"/>
                    <a:pt x="24" y="10"/>
                    <a:pt x="24" y="10"/>
                  </a:cubicBezTo>
                  <a:cubicBezTo>
                    <a:pt x="22" y="11"/>
                    <a:pt x="22" y="11"/>
                    <a:pt x="22" y="11"/>
                  </a:cubicBezTo>
                  <a:cubicBezTo>
                    <a:pt x="22" y="11"/>
                    <a:pt x="22" y="11"/>
                    <a:pt x="21" y="11"/>
                  </a:cubicBezTo>
                  <a:cubicBezTo>
                    <a:pt x="20" y="11"/>
                    <a:pt x="18" y="11"/>
                    <a:pt x="18" y="11"/>
                  </a:cubicBezTo>
                  <a:cubicBezTo>
                    <a:pt x="17" y="11"/>
                    <a:pt x="16" y="11"/>
                    <a:pt x="16" y="11"/>
                  </a:cubicBezTo>
                  <a:cubicBezTo>
                    <a:pt x="16" y="12"/>
                    <a:pt x="16" y="12"/>
                    <a:pt x="16" y="12"/>
                  </a:cubicBezTo>
                  <a:cubicBezTo>
                    <a:pt x="15" y="13"/>
                    <a:pt x="15" y="13"/>
                    <a:pt x="15" y="13"/>
                  </a:cubicBezTo>
                  <a:cubicBezTo>
                    <a:pt x="15" y="13"/>
                    <a:pt x="14" y="15"/>
                    <a:pt x="13" y="14"/>
                  </a:cubicBezTo>
                  <a:cubicBezTo>
                    <a:pt x="13" y="14"/>
                    <a:pt x="12" y="14"/>
                    <a:pt x="12" y="14"/>
                  </a:cubicBezTo>
                  <a:cubicBezTo>
                    <a:pt x="10" y="13"/>
                    <a:pt x="10" y="13"/>
                    <a:pt x="10" y="13"/>
                  </a:cubicBezTo>
                  <a:cubicBezTo>
                    <a:pt x="10" y="13"/>
                    <a:pt x="9" y="14"/>
                    <a:pt x="9" y="14"/>
                  </a:cubicBezTo>
                  <a:cubicBezTo>
                    <a:pt x="9" y="14"/>
                    <a:pt x="8" y="14"/>
                    <a:pt x="8" y="14"/>
                  </a:cubicBezTo>
                  <a:cubicBezTo>
                    <a:pt x="8" y="14"/>
                    <a:pt x="8" y="14"/>
                    <a:pt x="8" y="14"/>
                  </a:cubicBezTo>
                  <a:cubicBezTo>
                    <a:pt x="8" y="14"/>
                    <a:pt x="8" y="15"/>
                    <a:pt x="9" y="16"/>
                  </a:cubicBezTo>
                  <a:cubicBezTo>
                    <a:pt x="9" y="16"/>
                    <a:pt x="9" y="17"/>
                    <a:pt x="9" y="18"/>
                  </a:cubicBezTo>
                  <a:cubicBezTo>
                    <a:pt x="9" y="18"/>
                    <a:pt x="8" y="19"/>
                    <a:pt x="8" y="19"/>
                  </a:cubicBezTo>
                  <a:cubicBezTo>
                    <a:pt x="7" y="19"/>
                    <a:pt x="6" y="18"/>
                    <a:pt x="6" y="18"/>
                  </a:cubicBezTo>
                  <a:cubicBezTo>
                    <a:pt x="6" y="18"/>
                    <a:pt x="6" y="17"/>
                    <a:pt x="5" y="17"/>
                  </a:cubicBezTo>
                  <a:cubicBezTo>
                    <a:pt x="5" y="18"/>
                    <a:pt x="2" y="19"/>
                    <a:pt x="2" y="19"/>
                  </a:cubicBezTo>
                  <a:cubicBezTo>
                    <a:pt x="2" y="21"/>
                    <a:pt x="2" y="21"/>
                    <a:pt x="2" y="21"/>
                  </a:cubicBezTo>
                  <a:cubicBezTo>
                    <a:pt x="0" y="22"/>
                    <a:pt x="0" y="22"/>
                    <a:pt x="0" y="22"/>
                  </a:cubicBezTo>
                  <a:cubicBezTo>
                    <a:pt x="5" y="22"/>
                    <a:pt x="5" y="22"/>
                    <a:pt x="5" y="22"/>
                  </a:cubicBezTo>
                  <a:cubicBezTo>
                    <a:pt x="6" y="22"/>
                    <a:pt x="6" y="22"/>
                    <a:pt x="6" y="22"/>
                  </a:cubicBezTo>
                  <a:cubicBezTo>
                    <a:pt x="8" y="22"/>
                    <a:pt x="8" y="22"/>
                    <a:pt x="8" y="22"/>
                  </a:cubicBezTo>
                  <a:cubicBezTo>
                    <a:pt x="9" y="21"/>
                    <a:pt x="9" y="21"/>
                    <a:pt x="9" y="21"/>
                  </a:cubicBezTo>
                  <a:cubicBezTo>
                    <a:pt x="9" y="21"/>
                    <a:pt x="10" y="21"/>
                    <a:pt x="10" y="22"/>
                  </a:cubicBezTo>
                  <a:cubicBezTo>
                    <a:pt x="10" y="22"/>
                    <a:pt x="12" y="23"/>
                    <a:pt x="12" y="23"/>
                  </a:cubicBezTo>
                  <a:cubicBezTo>
                    <a:pt x="12" y="23"/>
                    <a:pt x="12" y="23"/>
                    <a:pt x="12" y="23"/>
                  </a:cubicBezTo>
                  <a:cubicBezTo>
                    <a:pt x="15" y="22"/>
                    <a:pt x="15" y="22"/>
                    <a:pt x="15" y="22"/>
                  </a:cubicBezTo>
                  <a:cubicBezTo>
                    <a:pt x="15" y="23"/>
                    <a:pt x="15" y="23"/>
                    <a:pt x="15" y="23"/>
                  </a:cubicBezTo>
                  <a:cubicBezTo>
                    <a:pt x="15" y="23"/>
                    <a:pt x="15" y="24"/>
                    <a:pt x="16" y="24"/>
                  </a:cubicBezTo>
                  <a:cubicBezTo>
                    <a:pt x="17" y="24"/>
                    <a:pt x="17" y="24"/>
                    <a:pt x="17" y="24"/>
                  </a:cubicBezTo>
                  <a:cubicBezTo>
                    <a:pt x="17" y="26"/>
                    <a:pt x="17" y="26"/>
                    <a:pt x="17" y="26"/>
                  </a:cubicBezTo>
                  <a:cubicBezTo>
                    <a:pt x="19" y="26"/>
                    <a:pt x="19" y="26"/>
                    <a:pt x="19" y="26"/>
                  </a:cubicBezTo>
                  <a:cubicBezTo>
                    <a:pt x="19" y="26"/>
                    <a:pt x="20" y="26"/>
                    <a:pt x="20" y="26"/>
                  </a:cubicBezTo>
                  <a:cubicBezTo>
                    <a:pt x="20" y="26"/>
                    <a:pt x="20" y="27"/>
                    <a:pt x="20" y="27"/>
                  </a:cubicBezTo>
                  <a:cubicBezTo>
                    <a:pt x="20" y="27"/>
                    <a:pt x="21" y="28"/>
                    <a:pt x="22" y="29"/>
                  </a:cubicBezTo>
                  <a:cubicBezTo>
                    <a:pt x="22" y="29"/>
                    <a:pt x="23" y="30"/>
                    <a:pt x="23" y="30"/>
                  </a:cubicBezTo>
                  <a:cubicBezTo>
                    <a:pt x="24" y="31"/>
                    <a:pt x="24" y="31"/>
                    <a:pt x="24" y="31"/>
                  </a:cubicBezTo>
                  <a:cubicBezTo>
                    <a:pt x="25" y="32"/>
                    <a:pt x="25" y="32"/>
                    <a:pt x="25" y="32"/>
                  </a:cubicBezTo>
                  <a:cubicBezTo>
                    <a:pt x="26" y="33"/>
                    <a:pt x="26" y="33"/>
                    <a:pt x="26" y="33"/>
                  </a:cubicBezTo>
                  <a:cubicBezTo>
                    <a:pt x="26" y="33"/>
                    <a:pt x="26" y="33"/>
                    <a:pt x="26" y="33"/>
                  </a:cubicBezTo>
                  <a:cubicBezTo>
                    <a:pt x="26" y="34"/>
                    <a:pt x="26" y="35"/>
                    <a:pt x="27" y="35"/>
                  </a:cubicBezTo>
                  <a:cubicBezTo>
                    <a:pt x="27" y="35"/>
                    <a:pt x="27" y="35"/>
                    <a:pt x="28" y="35"/>
                  </a:cubicBezTo>
                  <a:cubicBezTo>
                    <a:pt x="28" y="35"/>
                    <a:pt x="28" y="35"/>
                    <a:pt x="28" y="36"/>
                  </a:cubicBezTo>
                  <a:cubicBezTo>
                    <a:pt x="28" y="36"/>
                    <a:pt x="28" y="36"/>
                    <a:pt x="29" y="37"/>
                  </a:cubicBezTo>
                  <a:cubicBezTo>
                    <a:pt x="29" y="37"/>
                    <a:pt x="30" y="38"/>
                    <a:pt x="30" y="38"/>
                  </a:cubicBezTo>
                  <a:cubicBezTo>
                    <a:pt x="30" y="38"/>
                    <a:pt x="30" y="38"/>
                    <a:pt x="30" y="39"/>
                  </a:cubicBezTo>
                  <a:cubicBezTo>
                    <a:pt x="30" y="40"/>
                    <a:pt x="31" y="41"/>
                    <a:pt x="31" y="41"/>
                  </a:cubicBezTo>
                  <a:cubicBezTo>
                    <a:pt x="31" y="42"/>
                    <a:pt x="32" y="42"/>
                    <a:pt x="32" y="42"/>
                  </a:cubicBezTo>
                  <a:cubicBezTo>
                    <a:pt x="32" y="42"/>
                    <a:pt x="32" y="42"/>
                    <a:pt x="32" y="42"/>
                  </a:cubicBezTo>
                  <a:cubicBezTo>
                    <a:pt x="32" y="42"/>
                    <a:pt x="33" y="42"/>
                    <a:pt x="33" y="43"/>
                  </a:cubicBezTo>
                  <a:cubicBezTo>
                    <a:pt x="33" y="44"/>
                    <a:pt x="32" y="45"/>
                    <a:pt x="33" y="45"/>
                  </a:cubicBezTo>
                  <a:cubicBezTo>
                    <a:pt x="33" y="45"/>
                    <a:pt x="34" y="47"/>
                    <a:pt x="35" y="47"/>
                  </a:cubicBezTo>
                  <a:cubicBezTo>
                    <a:pt x="36" y="47"/>
                    <a:pt x="36" y="47"/>
                    <a:pt x="36" y="47"/>
                  </a:cubicBezTo>
                  <a:cubicBezTo>
                    <a:pt x="37" y="47"/>
                    <a:pt x="37" y="49"/>
                    <a:pt x="38" y="49"/>
                  </a:cubicBezTo>
                  <a:cubicBezTo>
                    <a:pt x="38" y="50"/>
                    <a:pt x="38" y="50"/>
                    <a:pt x="39" y="50"/>
                  </a:cubicBezTo>
                  <a:cubicBezTo>
                    <a:pt x="40" y="50"/>
                    <a:pt x="40" y="50"/>
                    <a:pt x="40" y="50"/>
                  </a:cubicBezTo>
                  <a:cubicBezTo>
                    <a:pt x="40" y="50"/>
                    <a:pt x="40" y="50"/>
                    <a:pt x="40" y="51"/>
                  </a:cubicBezTo>
                  <a:cubicBezTo>
                    <a:pt x="41" y="51"/>
                    <a:pt x="43" y="53"/>
                    <a:pt x="43" y="53"/>
                  </a:cubicBezTo>
                  <a:cubicBezTo>
                    <a:pt x="43" y="53"/>
                    <a:pt x="44" y="54"/>
                    <a:pt x="44" y="54"/>
                  </a:cubicBezTo>
                  <a:cubicBezTo>
                    <a:pt x="44" y="54"/>
                    <a:pt x="45" y="54"/>
                    <a:pt x="46" y="54"/>
                  </a:cubicBezTo>
                  <a:cubicBezTo>
                    <a:pt x="46" y="54"/>
                    <a:pt x="47" y="54"/>
                    <a:pt x="47" y="55"/>
                  </a:cubicBezTo>
                  <a:cubicBezTo>
                    <a:pt x="47" y="56"/>
                    <a:pt x="48" y="56"/>
                    <a:pt x="48" y="57"/>
                  </a:cubicBezTo>
                  <a:cubicBezTo>
                    <a:pt x="48" y="58"/>
                    <a:pt x="49" y="58"/>
                    <a:pt x="49" y="59"/>
                  </a:cubicBezTo>
                  <a:cubicBezTo>
                    <a:pt x="49" y="59"/>
                    <a:pt x="50" y="61"/>
                    <a:pt x="50" y="61"/>
                  </a:cubicBezTo>
                  <a:cubicBezTo>
                    <a:pt x="56" y="63"/>
                    <a:pt x="56" y="63"/>
                    <a:pt x="56" y="63"/>
                  </a:cubicBezTo>
                  <a:cubicBezTo>
                    <a:pt x="57" y="65"/>
                    <a:pt x="57" y="65"/>
                    <a:pt x="57" y="65"/>
                  </a:cubicBezTo>
                  <a:cubicBezTo>
                    <a:pt x="57" y="65"/>
                    <a:pt x="58" y="67"/>
                    <a:pt x="58" y="67"/>
                  </a:cubicBezTo>
                  <a:cubicBezTo>
                    <a:pt x="59" y="68"/>
                    <a:pt x="60" y="68"/>
                    <a:pt x="60" y="68"/>
                  </a:cubicBezTo>
                  <a:cubicBezTo>
                    <a:pt x="63" y="71"/>
                    <a:pt x="63" y="71"/>
                    <a:pt x="63" y="71"/>
                  </a:cubicBezTo>
                  <a:cubicBezTo>
                    <a:pt x="66" y="72"/>
                    <a:pt x="66" y="72"/>
                    <a:pt x="66" y="72"/>
                  </a:cubicBezTo>
                  <a:cubicBezTo>
                    <a:pt x="66" y="72"/>
                    <a:pt x="68" y="73"/>
                    <a:pt x="69" y="73"/>
                  </a:cubicBezTo>
                  <a:cubicBezTo>
                    <a:pt x="69" y="73"/>
                    <a:pt x="71" y="74"/>
                    <a:pt x="72" y="74"/>
                  </a:cubicBezTo>
                  <a:cubicBezTo>
                    <a:pt x="72" y="75"/>
                    <a:pt x="73" y="78"/>
                    <a:pt x="73" y="78"/>
                  </a:cubicBezTo>
                  <a:cubicBezTo>
                    <a:pt x="74" y="78"/>
                    <a:pt x="76" y="80"/>
                    <a:pt x="76" y="82"/>
                  </a:cubicBezTo>
                  <a:cubicBezTo>
                    <a:pt x="77" y="83"/>
                    <a:pt x="77" y="83"/>
                    <a:pt x="77" y="85"/>
                  </a:cubicBezTo>
                  <a:cubicBezTo>
                    <a:pt x="78" y="86"/>
                    <a:pt x="80" y="88"/>
                    <a:pt x="80" y="88"/>
                  </a:cubicBezTo>
                  <a:cubicBezTo>
                    <a:pt x="80" y="88"/>
                    <a:pt x="80" y="88"/>
                    <a:pt x="81" y="90"/>
                  </a:cubicBezTo>
                  <a:cubicBezTo>
                    <a:pt x="82" y="91"/>
                    <a:pt x="83" y="92"/>
                    <a:pt x="83" y="93"/>
                  </a:cubicBezTo>
                  <a:cubicBezTo>
                    <a:pt x="83" y="93"/>
                    <a:pt x="83" y="93"/>
                    <a:pt x="83" y="94"/>
                  </a:cubicBezTo>
                  <a:cubicBezTo>
                    <a:pt x="83" y="94"/>
                    <a:pt x="83" y="95"/>
                    <a:pt x="83" y="95"/>
                  </a:cubicBezTo>
                  <a:cubicBezTo>
                    <a:pt x="83" y="95"/>
                    <a:pt x="84" y="97"/>
                    <a:pt x="84" y="98"/>
                  </a:cubicBezTo>
                  <a:cubicBezTo>
                    <a:pt x="84" y="98"/>
                    <a:pt x="85" y="100"/>
                    <a:pt x="85" y="100"/>
                  </a:cubicBezTo>
                  <a:cubicBezTo>
                    <a:pt x="85" y="101"/>
                    <a:pt x="85" y="101"/>
                    <a:pt x="85" y="101"/>
                  </a:cubicBezTo>
                  <a:cubicBezTo>
                    <a:pt x="86" y="104"/>
                    <a:pt x="86" y="104"/>
                    <a:pt x="86" y="104"/>
                  </a:cubicBezTo>
                  <a:cubicBezTo>
                    <a:pt x="85" y="106"/>
                    <a:pt x="85" y="106"/>
                    <a:pt x="85" y="106"/>
                  </a:cubicBezTo>
                  <a:cubicBezTo>
                    <a:pt x="85" y="106"/>
                    <a:pt x="84" y="107"/>
                    <a:pt x="85" y="107"/>
                  </a:cubicBezTo>
                  <a:cubicBezTo>
                    <a:pt x="86" y="107"/>
                    <a:pt x="87" y="108"/>
                    <a:pt x="86" y="109"/>
                  </a:cubicBezTo>
                  <a:cubicBezTo>
                    <a:pt x="86" y="109"/>
                    <a:pt x="85" y="111"/>
                    <a:pt x="85" y="111"/>
                  </a:cubicBezTo>
                  <a:cubicBezTo>
                    <a:pt x="85" y="112"/>
                    <a:pt x="85" y="112"/>
                    <a:pt x="85" y="112"/>
                  </a:cubicBezTo>
                  <a:cubicBezTo>
                    <a:pt x="84" y="114"/>
                    <a:pt x="84" y="114"/>
                    <a:pt x="84" y="114"/>
                  </a:cubicBezTo>
                  <a:cubicBezTo>
                    <a:pt x="84" y="114"/>
                    <a:pt x="86" y="115"/>
                    <a:pt x="86" y="115"/>
                  </a:cubicBezTo>
                  <a:cubicBezTo>
                    <a:pt x="86" y="116"/>
                    <a:pt x="87" y="117"/>
                    <a:pt x="86" y="118"/>
                  </a:cubicBezTo>
                  <a:cubicBezTo>
                    <a:pt x="86" y="118"/>
                    <a:pt x="86" y="120"/>
                    <a:pt x="86" y="120"/>
                  </a:cubicBezTo>
                  <a:cubicBezTo>
                    <a:pt x="86" y="120"/>
                    <a:pt x="86" y="122"/>
                    <a:pt x="86" y="122"/>
                  </a:cubicBezTo>
                  <a:cubicBezTo>
                    <a:pt x="86" y="122"/>
                    <a:pt x="88" y="123"/>
                    <a:pt x="87" y="124"/>
                  </a:cubicBezTo>
                  <a:cubicBezTo>
                    <a:pt x="87" y="124"/>
                    <a:pt x="87" y="125"/>
                    <a:pt x="87" y="126"/>
                  </a:cubicBezTo>
                  <a:cubicBezTo>
                    <a:pt x="88" y="128"/>
                    <a:pt x="90" y="131"/>
                    <a:pt x="90" y="131"/>
                  </a:cubicBezTo>
                  <a:cubicBezTo>
                    <a:pt x="90" y="131"/>
                    <a:pt x="91" y="133"/>
                    <a:pt x="91" y="133"/>
                  </a:cubicBezTo>
                  <a:cubicBezTo>
                    <a:pt x="91" y="134"/>
                    <a:pt x="90" y="134"/>
                    <a:pt x="91" y="135"/>
                  </a:cubicBezTo>
                  <a:cubicBezTo>
                    <a:pt x="91" y="135"/>
                    <a:pt x="90" y="136"/>
                    <a:pt x="91" y="136"/>
                  </a:cubicBezTo>
                  <a:cubicBezTo>
                    <a:pt x="92" y="137"/>
                    <a:pt x="93" y="139"/>
                    <a:pt x="93" y="139"/>
                  </a:cubicBezTo>
                  <a:cubicBezTo>
                    <a:pt x="93" y="139"/>
                    <a:pt x="93" y="139"/>
                    <a:pt x="94" y="140"/>
                  </a:cubicBezTo>
                  <a:cubicBezTo>
                    <a:pt x="94" y="141"/>
                    <a:pt x="94" y="143"/>
                    <a:pt x="94" y="143"/>
                  </a:cubicBezTo>
                  <a:cubicBezTo>
                    <a:pt x="94" y="144"/>
                    <a:pt x="95" y="144"/>
                    <a:pt x="94" y="144"/>
                  </a:cubicBezTo>
                  <a:cubicBezTo>
                    <a:pt x="94" y="144"/>
                    <a:pt x="93" y="145"/>
                    <a:pt x="93" y="145"/>
                  </a:cubicBezTo>
                  <a:cubicBezTo>
                    <a:pt x="92" y="147"/>
                    <a:pt x="92" y="147"/>
                    <a:pt x="92" y="147"/>
                  </a:cubicBezTo>
                  <a:cubicBezTo>
                    <a:pt x="92" y="147"/>
                    <a:pt x="93" y="148"/>
                    <a:pt x="94" y="148"/>
                  </a:cubicBezTo>
                  <a:cubicBezTo>
                    <a:pt x="94" y="148"/>
                    <a:pt x="95" y="148"/>
                    <a:pt x="95" y="148"/>
                  </a:cubicBezTo>
                  <a:cubicBezTo>
                    <a:pt x="97" y="150"/>
                    <a:pt x="97" y="150"/>
                    <a:pt x="97" y="150"/>
                  </a:cubicBezTo>
                  <a:cubicBezTo>
                    <a:pt x="97" y="152"/>
                    <a:pt x="97" y="152"/>
                    <a:pt x="97" y="152"/>
                  </a:cubicBezTo>
                  <a:lnTo>
                    <a:pt x="99" y="152"/>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0" name="Freeform 29">
              <a:extLst>
                <a:ext uri="{FF2B5EF4-FFF2-40B4-BE49-F238E27FC236}">
                  <a16:creationId xmlns:a16="http://schemas.microsoft.com/office/drawing/2014/main" id="{1BA25CDE-5367-0B87-6D7E-2E977CD141D9}"/>
                </a:ext>
              </a:extLst>
            </p:cNvPr>
            <p:cNvSpPr>
              <a:spLocks/>
            </p:cNvSpPr>
            <p:nvPr/>
          </p:nvSpPr>
          <p:spPr bwMode="auto">
            <a:xfrm>
              <a:off x="4446566" y="2676821"/>
              <a:ext cx="294647" cy="240785"/>
            </a:xfrm>
            <a:custGeom>
              <a:avLst/>
              <a:gdLst>
                <a:gd name="T0" fmla="*/ 27 w 129"/>
                <a:gd name="T1" fmla="*/ 5 h 109"/>
                <a:gd name="T2" fmla="*/ 33 w 129"/>
                <a:gd name="T3" fmla="*/ 7 h 109"/>
                <a:gd name="T4" fmla="*/ 40 w 129"/>
                <a:gd name="T5" fmla="*/ 5 h 109"/>
                <a:gd name="T6" fmla="*/ 57 w 129"/>
                <a:gd name="T7" fmla="*/ 8 h 109"/>
                <a:gd name="T8" fmla="*/ 64 w 129"/>
                <a:gd name="T9" fmla="*/ 7 h 109"/>
                <a:gd name="T10" fmla="*/ 66 w 129"/>
                <a:gd name="T11" fmla="*/ 1 h 109"/>
                <a:gd name="T12" fmla="*/ 70 w 129"/>
                <a:gd name="T13" fmla="*/ 5 h 109"/>
                <a:gd name="T14" fmla="*/ 77 w 129"/>
                <a:gd name="T15" fmla="*/ 1 h 109"/>
                <a:gd name="T16" fmla="*/ 79 w 129"/>
                <a:gd name="T17" fmla="*/ 5 h 109"/>
                <a:gd name="T18" fmla="*/ 86 w 129"/>
                <a:gd name="T19" fmla="*/ 3 h 109"/>
                <a:gd name="T20" fmla="*/ 89 w 129"/>
                <a:gd name="T21" fmla="*/ 9 h 109"/>
                <a:gd name="T22" fmla="*/ 92 w 129"/>
                <a:gd name="T23" fmla="*/ 12 h 109"/>
                <a:gd name="T24" fmla="*/ 98 w 129"/>
                <a:gd name="T25" fmla="*/ 15 h 109"/>
                <a:gd name="T26" fmla="*/ 102 w 129"/>
                <a:gd name="T27" fmla="*/ 18 h 109"/>
                <a:gd name="T28" fmla="*/ 113 w 129"/>
                <a:gd name="T29" fmla="*/ 22 h 109"/>
                <a:gd name="T30" fmla="*/ 109 w 129"/>
                <a:gd name="T31" fmla="*/ 30 h 109"/>
                <a:gd name="T32" fmla="*/ 104 w 129"/>
                <a:gd name="T33" fmla="*/ 36 h 109"/>
                <a:gd name="T34" fmla="*/ 105 w 129"/>
                <a:gd name="T35" fmla="*/ 43 h 109"/>
                <a:gd name="T36" fmla="*/ 114 w 129"/>
                <a:gd name="T37" fmla="*/ 42 h 109"/>
                <a:gd name="T38" fmla="*/ 120 w 129"/>
                <a:gd name="T39" fmla="*/ 46 h 109"/>
                <a:gd name="T40" fmla="*/ 124 w 129"/>
                <a:gd name="T41" fmla="*/ 50 h 109"/>
                <a:gd name="T42" fmla="*/ 124 w 129"/>
                <a:gd name="T43" fmla="*/ 57 h 109"/>
                <a:gd name="T44" fmla="*/ 129 w 129"/>
                <a:gd name="T45" fmla="*/ 61 h 109"/>
                <a:gd name="T46" fmla="*/ 127 w 129"/>
                <a:gd name="T47" fmla="*/ 67 h 109"/>
                <a:gd name="T48" fmla="*/ 123 w 129"/>
                <a:gd name="T49" fmla="*/ 70 h 109"/>
                <a:gd name="T50" fmla="*/ 120 w 129"/>
                <a:gd name="T51" fmla="*/ 74 h 109"/>
                <a:gd name="T52" fmla="*/ 117 w 129"/>
                <a:gd name="T53" fmla="*/ 75 h 109"/>
                <a:gd name="T54" fmla="*/ 112 w 129"/>
                <a:gd name="T55" fmla="*/ 77 h 109"/>
                <a:gd name="T56" fmla="*/ 109 w 129"/>
                <a:gd name="T57" fmla="*/ 82 h 109"/>
                <a:gd name="T58" fmla="*/ 105 w 129"/>
                <a:gd name="T59" fmla="*/ 88 h 109"/>
                <a:gd name="T60" fmla="*/ 106 w 129"/>
                <a:gd name="T61" fmla="*/ 92 h 109"/>
                <a:gd name="T62" fmla="*/ 107 w 129"/>
                <a:gd name="T63" fmla="*/ 96 h 109"/>
                <a:gd name="T64" fmla="*/ 110 w 129"/>
                <a:gd name="T65" fmla="*/ 101 h 109"/>
                <a:gd name="T66" fmla="*/ 107 w 129"/>
                <a:gd name="T67" fmla="*/ 107 h 109"/>
                <a:gd name="T68" fmla="*/ 103 w 129"/>
                <a:gd name="T69" fmla="*/ 108 h 109"/>
                <a:gd name="T70" fmla="*/ 96 w 129"/>
                <a:gd name="T71" fmla="*/ 109 h 109"/>
                <a:gd name="T72" fmla="*/ 93 w 129"/>
                <a:gd name="T73" fmla="*/ 104 h 109"/>
                <a:gd name="T74" fmla="*/ 90 w 129"/>
                <a:gd name="T75" fmla="*/ 101 h 109"/>
                <a:gd name="T76" fmla="*/ 85 w 129"/>
                <a:gd name="T77" fmla="*/ 97 h 109"/>
                <a:gd name="T78" fmla="*/ 79 w 129"/>
                <a:gd name="T79" fmla="*/ 94 h 109"/>
                <a:gd name="T80" fmla="*/ 74 w 129"/>
                <a:gd name="T81" fmla="*/ 89 h 109"/>
                <a:gd name="T82" fmla="*/ 74 w 129"/>
                <a:gd name="T83" fmla="*/ 81 h 109"/>
                <a:gd name="T84" fmla="*/ 74 w 129"/>
                <a:gd name="T85" fmla="*/ 73 h 109"/>
                <a:gd name="T86" fmla="*/ 69 w 129"/>
                <a:gd name="T87" fmla="*/ 78 h 109"/>
                <a:gd name="T88" fmla="*/ 63 w 129"/>
                <a:gd name="T89" fmla="*/ 82 h 109"/>
                <a:gd name="T90" fmla="*/ 55 w 129"/>
                <a:gd name="T91" fmla="*/ 82 h 109"/>
                <a:gd name="T92" fmla="*/ 51 w 129"/>
                <a:gd name="T93" fmla="*/ 77 h 109"/>
                <a:gd name="T94" fmla="*/ 52 w 129"/>
                <a:gd name="T95" fmla="*/ 73 h 109"/>
                <a:gd name="T96" fmla="*/ 53 w 129"/>
                <a:gd name="T97" fmla="*/ 66 h 109"/>
                <a:gd name="T98" fmla="*/ 49 w 129"/>
                <a:gd name="T99" fmla="*/ 62 h 109"/>
                <a:gd name="T100" fmla="*/ 42 w 129"/>
                <a:gd name="T101" fmla="*/ 61 h 109"/>
                <a:gd name="T102" fmla="*/ 35 w 129"/>
                <a:gd name="T103" fmla="*/ 60 h 109"/>
                <a:gd name="T104" fmla="*/ 33 w 129"/>
                <a:gd name="T105" fmla="*/ 52 h 109"/>
                <a:gd name="T106" fmla="*/ 27 w 129"/>
                <a:gd name="T107" fmla="*/ 51 h 109"/>
                <a:gd name="T108" fmla="*/ 23 w 129"/>
                <a:gd name="T109" fmla="*/ 46 h 109"/>
                <a:gd name="T110" fmla="*/ 19 w 129"/>
                <a:gd name="T111" fmla="*/ 37 h 109"/>
                <a:gd name="T112" fmla="*/ 11 w 129"/>
                <a:gd name="T113" fmla="*/ 37 h 109"/>
                <a:gd name="T114" fmla="*/ 6 w 129"/>
                <a:gd name="T115" fmla="*/ 35 h 109"/>
                <a:gd name="T116" fmla="*/ 2 w 129"/>
                <a:gd name="T117" fmla="*/ 29 h 109"/>
                <a:gd name="T118" fmla="*/ 0 w 129"/>
                <a:gd name="T119" fmla="*/ 2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9" h="109">
                  <a:moveTo>
                    <a:pt x="1" y="18"/>
                  </a:moveTo>
                  <a:cubicBezTo>
                    <a:pt x="1" y="18"/>
                    <a:pt x="21" y="6"/>
                    <a:pt x="21" y="6"/>
                  </a:cubicBezTo>
                  <a:cubicBezTo>
                    <a:pt x="27" y="5"/>
                    <a:pt x="27" y="5"/>
                    <a:pt x="27" y="5"/>
                  </a:cubicBezTo>
                  <a:cubicBezTo>
                    <a:pt x="30" y="5"/>
                    <a:pt x="30" y="5"/>
                    <a:pt x="30" y="5"/>
                  </a:cubicBezTo>
                  <a:cubicBezTo>
                    <a:pt x="31" y="4"/>
                    <a:pt x="31" y="4"/>
                    <a:pt x="31" y="4"/>
                  </a:cubicBezTo>
                  <a:cubicBezTo>
                    <a:pt x="31" y="4"/>
                    <a:pt x="32" y="7"/>
                    <a:pt x="33" y="7"/>
                  </a:cubicBezTo>
                  <a:cubicBezTo>
                    <a:pt x="33" y="7"/>
                    <a:pt x="35" y="9"/>
                    <a:pt x="35" y="8"/>
                  </a:cubicBezTo>
                  <a:cubicBezTo>
                    <a:pt x="36" y="7"/>
                    <a:pt x="36" y="6"/>
                    <a:pt x="37" y="6"/>
                  </a:cubicBezTo>
                  <a:cubicBezTo>
                    <a:pt x="37" y="5"/>
                    <a:pt x="38" y="4"/>
                    <a:pt x="40" y="5"/>
                  </a:cubicBezTo>
                  <a:cubicBezTo>
                    <a:pt x="41" y="6"/>
                    <a:pt x="41" y="10"/>
                    <a:pt x="41" y="10"/>
                  </a:cubicBezTo>
                  <a:cubicBezTo>
                    <a:pt x="49" y="12"/>
                    <a:pt x="44" y="13"/>
                    <a:pt x="55" y="10"/>
                  </a:cubicBezTo>
                  <a:cubicBezTo>
                    <a:pt x="55" y="10"/>
                    <a:pt x="57" y="8"/>
                    <a:pt x="57" y="8"/>
                  </a:cubicBezTo>
                  <a:cubicBezTo>
                    <a:pt x="57" y="7"/>
                    <a:pt x="56" y="5"/>
                    <a:pt x="58" y="6"/>
                  </a:cubicBezTo>
                  <a:cubicBezTo>
                    <a:pt x="59" y="7"/>
                    <a:pt x="60" y="7"/>
                    <a:pt x="61" y="7"/>
                  </a:cubicBezTo>
                  <a:cubicBezTo>
                    <a:pt x="62" y="7"/>
                    <a:pt x="64" y="7"/>
                    <a:pt x="64" y="7"/>
                  </a:cubicBezTo>
                  <a:cubicBezTo>
                    <a:pt x="64" y="7"/>
                    <a:pt x="65" y="6"/>
                    <a:pt x="64" y="5"/>
                  </a:cubicBezTo>
                  <a:cubicBezTo>
                    <a:pt x="64" y="4"/>
                    <a:pt x="63" y="3"/>
                    <a:pt x="64" y="3"/>
                  </a:cubicBezTo>
                  <a:cubicBezTo>
                    <a:pt x="64" y="2"/>
                    <a:pt x="66" y="1"/>
                    <a:pt x="66" y="1"/>
                  </a:cubicBezTo>
                  <a:cubicBezTo>
                    <a:pt x="66" y="1"/>
                    <a:pt x="67" y="1"/>
                    <a:pt x="67" y="2"/>
                  </a:cubicBezTo>
                  <a:cubicBezTo>
                    <a:pt x="68" y="3"/>
                    <a:pt x="68" y="3"/>
                    <a:pt x="68" y="4"/>
                  </a:cubicBezTo>
                  <a:cubicBezTo>
                    <a:pt x="69" y="4"/>
                    <a:pt x="69" y="5"/>
                    <a:pt x="70" y="5"/>
                  </a:cubicBezTo>
                  <a:cubicBezTo>
                    <a:pt x="72" y="5"/>
                    <a:pt x="72" y="5"/>
                    <a:pt x="73" y="4"/>
                  </a:cubicBezTo>
                  <a:cubicBezTo>
                    <a:pt x="74" y="3"/>
                    <a:pt x="74" y="3"/>
                    <a:pt x="75" y="2"/>
                  </a:cubicBezTo>
                  <a:cubicBezTo>
                    <a:pt x="76" y="0"/>
                    <a:pt x="76" y="0"/>
                    <a:pt x="77" y="1"/>
                  </a:cubicBezTo>
                  <a:cubicBezTo>
                    <a:pt x="78" y="1"/>
                    <a:pt x="80" y="2"/>
                    <a:pt x="80" y="2"/>
                  </a:cubicBezTo>
                  <a:cubicBezTo>
                    <a:pt x="78" y="4"/>
                    <a:pt x="78" y="4"/>
                    <a:pt x="78" y="4"/>
                  </a:cubicBezTo>
                  <a:cubicBezTo>
                    <a:pt x="78" y="4"/>
                    <a:pt x="77" y="4"/>
                    <a:pt x="79" y="5"/>
                  </a:cubicBezTo>
                  <a:cubicBezTo>
                    <a:pt x="82" y="6"/>
                    <a:pt x="83" y="6"/>
                    <a:pt x="83" y="6"/>
                  </a:cubicBezTo>
                  <a:cubicBezTo>
                    <a:pt x="85" y="3"/>
                    <a:pt x="85" y="3"/>
                    <a:pt x="85" y="3"/>
                  </a:cubicBezTo>
                  <a:cubicBezTo>
                    <a:pt x="85" y="3"/>
                    <a:pt x="85" y="1"/>
                    <a:pt x="86" y="3"/>
                  </a:cubicBezTo>
                  <a:cubicBezTo>
                    <a:pt x="86" y="4"/>
                    <a:pt x="87" y="6"/>
                    <a:pt x="87" y="6"/>
                  </a:cubicBezTo>
                  <a:cubicBezTo>
                    <a:pt x="87" y="6"/>
                    <a:pt x="87" y="9"/>
                    <a:pt x="88" y="9"/>
                  </a:cubicBezTo>
                  <a:cubicBezTo>
                    <a:pt x="89" y="9"/>
                    <a:pt x="89" y="8"/>
                    <a:pt x="89" y="9"/>
                  </a:cubicBezTo>
                  <a:cubicBezTo>
                    <a:pt x="89" y="10"/>
                    <a:pt x="88" y="10"/>
                    <a:pt x="89" y="10"/>
                  </a:cubicBezTo>
                  <a:cubicBezTo>
                    <a:pt x="89" y="11"/>
                    <a:pt x="91" y="11"/>
                    <a:pt x="91" y="11"/>
                  </a:cubicBezTo>
                  <a:cubicBezTo>
                    <a:pt x="91" y="11"/>
                    <a:pt x="92" y="11"/>
                    <a:pt x="92" y="12"/>
                  </a:cubicBezTo>
                  <a:cubicBezTo>
                    <a:pt x="92" y="13"/>
                    <a:pt x="92" y="14"/>
                    <a:pt x="92" y="14"/>
                  </a:cubicBezTo>
                  <a:cubicBezTo>
                    <a:pt x="92" y="14"/>
                    <a:pt x="95" y="14"/>
                    <a:pt x="95" y="14"/>
                  </a:cubicBezTo>
                  <a:cubicBezTo>
                    <a:pt x="96" y="14"/>
                    <a:pt x="97" y="15"/>
                    <a:pt x="98" y="15"/>
                  </a:cubicBezTo>
                  <a:cubicBezTo>
                    <a:pt x="99" y="14"/>
                    <a:pt x="100" y="13"/>
                    <a:pt x="100" y="13"/>
                  </a:cubicBezTo>
                  <a:cubicBezTo>
                    <a:pt x="100" y="14"/>
                    <a:pt x="102" y="14"/>
                    <a:pt x="102" y="15"/>
                  </a:cubicBezTo>
                  <a:cubicBezTo>
                    <a:pt x="101" y="17"/>
                    <a:pt x="100" y="17"/>
                    <a:pt x="102" y="18"/>
                  </a:cubicBezTo>
                  <a:cubicBezTo>
                    <a:pt x="104" y="18"/>
                    <a:pt x="106" y="19"/>
                    <a:pt x="107" y="19"/>
                  </a:cubicBezTo>
                  <a:cubicBezTo>
                    <a:pt x="108" y="20"/>
                    <a:pt x="111" y="21"/>
                    <a:pt x="111" y="21"/>
                  </a:cubicBezTo>
                  <a:cubicBezTo>
                    <a:pt x="112" y="21"/>
                    <a:pt x="113" y="21"/>
                    <a:pt x="113" y="22"/>
                  </a:cubicBezTo>
                  <a:cubicBezTo>
                    <a:pt x="113" y="23"/>
                    <a:pt x="111" y="25"/>
                    <a:pt x="111" y="25"/>
                  </a:cubicBezTo>
                  <a:cubicBezTo>
                    <a:pt x="111" y="25"/>
                    <a:pt x="110" y="26"/>
                    <a:pt x="110" y="27"/>
                  </a:cubicBezTo>
                  <a:cubicBezTo>
                    <a:pt x="110" y="27"/>
                    <a:pt x="109" y="30"/>
                    <a:pt x="109" y="30"/>
                  </a:cubicBezTo>
                  <a:cubicBezTo>
                    <a:pt x="108" y="31"/>
                    <a:pt x="107" y="33"/>
                    <a:pt x="107" y="33"/>
                  </a:cubicBezTo>
                  <a:cubicBezTo>
                    <a:pt x="107" y="33"/>
                    <a:pt x="106" y="35"/>
                    <a:pt x="105" y="35"/>
                  </a:cubicBezTo>
                  <a:cubicBezTo>
                    <a:pt x="105" y="35"/>
                    <a:pt x="104" y="36"/>
                    <a:pt x="104" y="36"/>
                  </a:cubicBezTo>
                  <a:cubicBezTo>
                    <a:pt x="104" y="37"/>
                    <a:pt x="104" y="39"/>
                    <a:pt x="104" y="39"/>
                  </a:cubicBezTo>
                  <a:cubicBezTo>
                    <a:pt x="105" y="41"/>
                    <a:pt x="105" y="41"/>
                    <a:pt x="105" y="41"/>
                  </a:cubicBezTo>
                  <a:cubicBezTo>
                    <a:pt x="105" y="43"/>
                    <a:pt x="105" y="43"/>
                    <a:pt x="105" y="43"/>
                  </a:cubicBezTo>
                  <a:cubicBezTo>
                    <a:pt x="109" y="42"/>
                    <a:pt x="109" y="42"/>
                    <a:pt x="109" y="42"/>
                  </a:cubicBezTo>
                  <a:cubicBezTo>
                    <a:pt x="109" y="42"/>
                    <a:pt x="109" y="42"/>
                    <a:pt x="110" y="43"/>
                  </a:cubicBezTo>
                  <a:cubicBezTo>
                    <a:pt x="112" y="43"/>
                    <a:pt x="113" y="42"/>
                    <a:pt x="114" y="42"/>
                  </a:cubicBezTo>
                  <a:cubicBezTo>
                    <a:pt x="114" y="42"/>
                    <a:pt x="116" y="44"/>
                    <a:pt x="116" y="44"/>
                  </a:cubicBezTo>
                  <a:cubicBezTo>
                    <a:pt x="116" y="44"/>
                    <a:pt x="117" y="45"/>
                    <a:pt x="117" y="45"/>
                  </a:cubicBezTo>
                  <a:cubicBezTo>
                    <a:pt x="118" y="45"/>
                    <a:pt x="120" y="46"/>
                    <a:pt x="120" y="46"/>
                  </a:cubicBezTo>
                  <a:cubicBezTo>
                    <a:pt x="120" y="49"/>
                    <a:pt x="120" y="49"/>
                    <a:pt x="120" y="49"/>
                  </a:cubicBezTo>
                  <a:cubicBezTo>
                    <a:pt x="120" y="49"/>
                    <a:pt x="122" y="49"/>
                    <a:pt x="122" y="49"/>
                  </a:cubicBezTo>
                  <a:cubicBezTo>
                    <a:pt x="123" y="49"/>
                    <a:pt x="124" y="50"/>
                    <a:pt x="124" y="50"/>
                  </a:cubicBezTo>
                  <a:cubicBezTo>
                    <a:pt x="124" y="50"/>
                    <a:pt x="124" y="53"/>
                    <a:pt x="123" y="53"/>
                  </a:cubicBezTo>
                  <a:cubicBezTo>
                    <a:pt x="123" y="54"/>
                    <a:pt x="122" y="55"/>
                    <a:pt x="122" y="55"/>
                  </a:cubicBezTo>
                  <a:cubicBezTo>
                    <a:pt x="122" y="55"/>
                    <a:pt x="123" y="57"/>
                    <a:pt x="124" y="57"/>
                  </a:cubicBezTo>
                  <a:cubicBezTo>
                    <a:pt x="124" y="57"/>
                    <a:pt x="126" y="57"/>
                    <a:pt x="126" y="57"/>
                  </a:cubicBezTo>
                  <a:cubicBezTo>
                    <a:pt x="127" y="57"/>
                    <a:pt x="128" y="59"/>
                    <a:pt x="128" y="59"/>
                  </a:cubicBezTo>
                  <a:cubicBezTo>
                    <a:pt x="128" y="59"/>
                    <a:pt x="129" y="60"/>
                    <a:pt x="129" y="61"/>
                  </a:cubicBezTo>
                  <a:cubicBezTo>
                    <a:pt x="129" y="62"/>
                    <a:pt x="128" y="64"/>
                    <a:pt x="128" y="64"/>
                  </a:cubicBezTo>
                  <a:cubicBezTo>
                    <a:pt x="128" y="64"/>
                    <a:pt x="128" y="65"/>
                    <a:pt x="128" y="66"/>
                  </a:cubicBezTo>
                  <a:cubicBezTo>
                    <a:pt x="128" y="66"/>
                    <a:pt x="127" y="67"/>
                    <a:pt x="127" y="67"/>
                  </a:cubicBezTo>
                  <a:cubicBezTo>
                    <a:pt x="125" y="67"/>
                    <a:pt x="125" y="67"/>
                    <a:pt x="125" y="67"/>
                  </a:cubicBezTo>
                  <a:cubicBezTo>
                    <a:pt x="125" y="67"/>
                    <a:pt x="125" y="70"/>
                    <a:pt x="124" y="70"/>
                  </a:cubicBezTo>
                  <a:cubicBezTo>
                    <a:pt x="124" y="70"/>
                    <a:pt x="123" y="70"/>
                    <a:pt x="123" y="70"/>
                  </a:cubicBezTo>
                  <a:cubicBezTo>
                    <a:pt x="122" y="70"/>
                    <a:pt x="121" y="71"/>
                    <a:pt x="121" y="71"/>
                  </a:cubicBezTo>
                  <a:cubicBezTo>
                    <a:pt x="121" y="72"/>
                    <a:pt x="121" y="72"/>
                    <a:pt x="121" y="72"/>
                  </a:cubicBezTo>
                  <a:cubicBezTo>
                    <a:pt x="120" y="74"/>
                    <a:pt x="120" y="74"/>
                    <a:pt x="120" y="74"/>
                  </a:cubicBezTo>
                  <a:cubicBezTo>
                    <a:pt x="120" y="74"/>
                    <a:pt x="120" y="74"/>
                    <a:pt x="119" y="74"/>
                  </a:cubicBezTo>
                  <a:cubicBezTo>
                    <a:pt x="119" y="74"/>
                    <a:pt x="119" y="74"/>
                    <a:pt x="118" y="74"/>
                  </a:cubicBezTo>
                  <a:cubicBezTo>
                    <a:pt x="118" y="75"/>
                    <a:pt x="117" y="75"/>
                    <a:pt x="117" y="75"/>
                  </a:cubicBezTo>
                  <a:cubicBezTo>
                    <a:pt x="117" y="75"/>
                    <a:pt x="116" y="74"/>
                    <a:pt x="115" y="74"/>
                  </a:cubicBezTo>
                  <a:cubicBezTo>
                    <a:pt x="115" y="74"/>
                    <a:pt x="114" y="74"/>
                    <a:pt x="114" y="75"/>
                  </a:cubicBezTo>
                  <a:cubicBezTo>
                    <a:pt x="113" y="76"/>
                    <a:pt x="113" y="77"/>
                    <a:pt x="112" y="77"/>
                  </a:cubicBezTo>
                  <a:cubicBezTo>
                    <a:pt x="112" y="77"/>
                    <a:pt x="111" y="78"/>
                    <a:pt x="111" y="78"/>
                  </a:cubicBezTo>
                  <a:cubicBezTo>
                    <a:pt x="111" y="78"/>
                    <a:pt x="111" y="80"/>
                    <a:pt x="110" y="80"/>
                  </a:cubicBezTo>
                  <a:cubicBezTo>
                    <a:pt x="110" y="81"/>
                    <a:pt x="109" y="82"/>
                    <a:pt x="109" y="82"/>
                  </a:cubicBezTo>
                  <a:cubicBezTo>
                    <a:pt x="109" y="82"/>
                    <a:pt x="109" y="83"/>
                    <a:pt x="109" y="83"/>
                  </a:cubicBezTo>
                  <a:cubicBezTo>
                    <a:pt x="109" y="84"/>
                    <a:pt x="109" y="85"/>
                    <a:pt x="108" y="86"/>
                  </a:cubicBezTo>
                  <a:cubicBezTo>
                    <a:pt x="107" y="86"/>
                    <a:pt x="105" y="88"/>
                    <a:pt x="105" y="88"/>
                  </a:cubicBezTo>
                  <a:cubicBezTo>
                    <a:pt x="105" y="88"/>
                    <a:pt x="105" y="88"/>
                    <a:pt x="105" y="89"/>
                  </a:cubicBezTo>
                  <a:cubicBezTo>
                    <a:pt x="106" y="89"/>
                    <a:pt x="106" y="90"/>
                    <a:pt x="106" y="90"/>
                  </a:cubicBezTo>
                  <a:cubicBezTo>
                    <a:pt x="106" y="92"/>
                    <a:pt x="106" y="92"/>
                    <a:pt x="106" y="92"/>
                  </a:cubicBezTo>
                  <a:cubicBezTo>
                    <a:pt x="106" y="92"/>
                    <a:pt x="105" y="93"/>
                    <a:pt x="105" y="94"/>
                  </a:cubicBezTo>
                  <a:cubicBezTo>
                    <a:pt x="106" y="94"/>
                    <a:pt x="106" y="94"/>
                    <a:pt x="106" y="94"/>
                  </a:cubicBezTo>
                  <a:cubicBezTo>
                    <a:pt x="107" y="96"/>
                    <a:pt x="107" y="96"/>
                    <a:pt x="107" y="96"/>
                  </a:cubicBezTo>
                  <a:cubicBezTo>
                    <a:pt x="108" y="98"/>
                    <a:pt x="108" y="98"/>
                    <a:pt x="108" y="98"/>
                  </a:cubicBezTo>
                  <a:cubicBezTo>
                    <a:pt x="109" y="98"/>
                    <a:pt x="109" y="98"/>
                    <a:pt x="109" y="98"/>
                  </a:cubicBezTo>
                  <a:cubicBezTo>
                    <a:pt x="109" y="98"/>
                    <a:pt x="110" y="100"/>
                    <a:pt x="110" y="101"/>
                  </a:cubicBezTo>
                  <a:cubicBezTo>
                    <a:pt x="110" y="101"/>
                    <a:pt x="110" y="103"/>
                    <a:pt x="110" y="103"/>
                  </a:cubicBezTo>
                  <a:cubicBezTo>
                    <a:pt x="108" y="105"/>
                    <a:pt x="108" y="105"/>
                    <a:pt x="108" y="105"/>
                  </a:cubicBezTo>
                  <a:cubicBezTo>
                    <a:pt x="107" y="107"/>
                    <a:pt x="107" y="107"/>
                    <a:pt x="107" y="107"/>
                  </a:cubicBezTo>
                  <a:cubicBezTo>
                    <a:pt x="107" y="107"/>
                    <a:pt x="106" y="107"/>
                    <a:pt x="106" y="107"/>
                  </a:cubicBezTo>
                  <a:cubicBezTo>
                    <a:pt x="105" y="107"/>
                    <a:pt x="104" y="107"/>
                    <a:pt x="104" y="107"/>
                  </a:cubicBezTo>
                  <a:cubicBezTo>
                    <a:pt x="103" y="108"/>
                    <a:pt x="103" y="108"/>
                    <a:pt x="103" y="108"/>
                  </a:cubicBezTo>
                  <a:cubicBezTo>
                    <a:pt x="101" y="108"/>
                    <a:pt x="101" y="108"/>
                    <a:pt x="101" y="108"/>
                  </a:cubicBezTo>
                  <a:cubicBezTo>
                    <a:pt x="99" y="109"/>
                    <a:pt x="99" y="109"/>
                    <a:pt x="99" y="109"/>
                  </a:cubicBezTo>
                  <a:cubicBezTo>
                    <a:pt x="96" y="109"/>
                    <a:pt x="96" y="109"/>
                    <a:pt x="96" y="109"/>
                  </a:cubicBezTo>
                  <a:cubicBezTo>
                    <a:pt x="95" y="107"/>
                    <a:pt x="95" y="107"/>
                    <a:pt x="95" y="107"/>
                  </a:cubicBezTo>
                  <a:cubicBezTo>
                    <a:pt x="94" y="105"/>
                    <a:pt x="94" y="105"/>
                    <a:pt x="94" y="105"/>
                  </a:cubicBezTo>
                  <a:cubicBezTo>
                    <a:pt x="93" y="104"/>
                    <a:pt x="93" y="104"/>
                    <a:pt x="93" y="104"/>
                  </a:cubicBezTo>
                  <a:cubicBezTo>
                    <a:pt x="92" y="104"/>
                    <a:pt x="92" y="104"/>
                    <a:pt x="92" y="104"/>
                  </a:cubicBezTo>
                  <a:cubicBezTo>
                    <a:pt x="89" y="103"/>
                    <a:pt x="89" y="103"/>
                    <a:pt x="89" y="103"/>
                  </a:cubicBezTo>
                  <a:cubicBezTo>
                    <a:pt x="90" y="101"/>
                    <a:pt x="90" y="101"/>
                    <a:pt x="90" y="101"/>
                  </a:cubicBezTo>
                  <a:cubicBezTo>
                    <a:pt x="90" y="101"/>
                    <a:pt x="89" y="99"/>
                    <a:pt x="89" y="99"/>
                  </a:cubicBezTo>
                  <a:cubicBezTo>
                    <a:pt x="88" y="99"/>
                    <a:pt x="87" y="99"/>
                    <a:pt x="87" y="99"/>
                  </a:cubicBezTo>
                  <a:cubicBezTo>
                    <a:pt x="85" y="97"/>
                    <a:pt x="85" y="97"/>
                    <a:pt x="85" y="97"/>
                  </a:cubicBezTo>
                  <a:cubicBezTo>
                    <a:pt x="85" y="97"/>
                    <a:pt x="85" y="96"/>
                    <a:pt x="84" y="95"/>
                  </a:cubicBezTo>
                  <a:cubicBezTo>
                    <a:pt x="83" y="95"/>
                    <a:pt x="83" y="94"/>
                    <a:pt x="82" y="94"/>
                  </a:cubicBezTo>
                  <a:cubicBezTo>
                    <a:pt x="81" y="94"/>
                    <a:pt x="79" y="94"/>
                    <a:pt x="79" y="94"/>
                  </a:cubicBezTo>
                  <a:cubicBezTo>
                    <a:pt x="79" y="94"/>
                    <a:pt x="78" y="92"/>
                    <a:pt x="77" y="92"/>
                  </a:cubicBezTo>
                  <a:cubicBezTo>
                    <a:pt x="77" y="92"/>
                    <a:pt x="73" y="92"/>
                    <a:pt x="73" y="92"/>
                  </a:cubicBezTo>
                  <a:cubicBezTo>
                    <a:pt x="73" y="92"/>
                    <a:pt x="74" y="89"/>
                    <a:pt x="74" y="89"/>
                  </a:cubicBezTo>
                  <a:cubicBezTo>
                    <a:pt x="74" y="88"/>
                    <a:pt x="74" y="85"/>
                    <a:pt x="74" y="85"/>
                  </a:cubicBezTo>
                  <a:cubicBezTo>
                    <a:pt x="74" y="84"/>
                    <a:pt x="74" y="84"/>
                    <a:pt x="74" y="84"/>
                  </a:cubicBezTo>
                  <a:cubicBezTo>
                    <a:pt x="74" y="84"/>
                    <a:pt x="73" y="83"/>
                    <a:pt x="74" y="81"/>
                  </a:cubicBezTo>
                  <a:cubicBezTo>
                    <a:pt x="75" y="79"/>
                    <a:pt x="74" y="80"/>
                    <a:pt x="75" y="78"/>
                  </a:cubicBezTo>
                  <a:cubicBezTo>
                    <a:pt x="76" y="75"/>
                    <a:pt x="76" y="74"/>
                    <a:pt x="76" y="74"/>
                  </a:cubicBezTo>
                  <a:cubicBezTo>
                    <a:pt x="74" y="73"/>
                    <a:pt x="74" y="73"/>
                    <a:pt x="74" y="73"/>
                  </a:cubicBezTo>
                  <a:cubicBezTo>
                    <a:pt x="74" y="73"/>
                    <a:pt x="73" y="72"/>
                    <a:pt x="72" y="73"/>
                  </a:cubicBezTo>
                  <a:cubicBezTo>
                    <a:pt x="72" y="75"/>
                    <a:pt x="71" y="75"/>
                    <a:pt x="71" y="75"/>
                  </a:cubicBezTo>
                  <a:cubicBezTo>
                    <a:pt x="69" y="78"/>
                    <a:pt x="69" y="78"/>
                    <a:pt x="69" y="78"/>
                  </a:cubicBezTo>
                  <a:cubicBezTo>
                    <a:pt x="69" y="81"/>
                    <a:pt x="69" y="81"/>
                    <a:pt x="69" y="81"/>
                  </a:cubicBezTo>
                  <a:cubicBezTo>
                    <a:pt x="69" y="81"/>
                    <a:pt x="70" y="82"/>
                    <a:pt x="67" y="82"/>
                  </a:cubicBezTo>
                  <a:cubicBezTo>
                    <a:pt x="65" y="82"/>
                    <a:pt x="63" y="82"/>
                    <a:pt x="63" y="82"/>
                  </a:cubicBezTo>
                  <a:cubicBezTo>
                    <a:pt x="63" y="82"/>
                    <a:pt x="65" y="84"/>
                    <a:pt x="63" y="84"/>
                  </a:cubicBezTo>
                  <a:cubicBezTo>
                    <a:pt x="60" y="84"/>
                    <a:pt x="57" y="84"/>
                    <a:pt x="57" y="84"/>
                  </a:cubicBezTo>
                  <a:cubicBezTo>
                    <a:pt x="55" y="82"/>
                    <a:pt x="55" y="82"/>
                    <a:pt x="55" y="82"/>
                  </a:cubicBezTo>
                  <a:cubicBezTo>
                    <a:pt x="51" y="83"/>
                    <a:pt x="51" y="83"/>
                    <a:pt x="51" y="83"/>
                  </a:cubicBezTo>
                  <a:cubicBezTo>
                    <a:pt x="51" y="83"/>
                    <a:pt x="51" y="82"/>
                    <a:pt x="51" y="80"/>
                  </a:cubicBezTo>
                  <a:cubicBezTo>
                    <a:pt x="51" y="79"/>
                    <a:pt x="50" y="77"/>
                    <a:pt x="51" y="77"/>
                  </a:cubicBezTo>
                  <a:cubicBezTo>
                    <a:pt x="52" y="77"/>
                    <a:pt x="53" y="76"/>
                    <a:pt x="53" y="76"/>
                  </a:cubicBezTo>
                  <a:cubicBezTo>
                    <a:pt x="52" y="73"/>
                    <a:pt x="52" y="73"/>
                    <a:pt x="52" y="73"/>
                  </a:cubicBezTo>
                  <a:cubicBezTo>
                    <a:pt x="52" y="73"/>
                    <a:pt x="52" y="73"/>
                    <a:pt x="52" y="73"/>
                  </a:cubicBezTo>
                  <a:cubicBezTo>
                    <a:pt x="52" y="73"/>
                    <a:pt x="51" y="73"/>
                    <a:pt x="51" y="72"/>
                  </a:cubicBezTo>
                  <a:cubicBezTo>
                    <a:pt x="51" y="71"/>
                    <a:pt x="52" y="69"/>
                    <a:pt x="52" y="69"/>
                  </a:cubicBezTo>
                  <a:cubicBezTo>
                    <a:pt x="53" y="68"/>
                    <a:pt x="53" y="66"/>
                    <a:pt x="53" y="66"/>
                  </a:cubicBezTo>
                  <a:cubicBezTo>
                    <a:pt x="52" y="66"/>
                    <a:pt x="52" y="66"/>
                    <a:pt x="52" y="66"/>
                  </a:cubicBezTo>
                  <a:cubicBezTo>
                    <a:pt x="52" y="66"/>
                    <a:pt x="50" y="67"/>
                    <a:pt x="50" y="65"/>
                  </a:cubicBezTo>
                  <a:cubicBezTo>
                    <a:pt x="50" y="64"/>
                    <a:pt x="49" y="62"/>
                    <a:pt x="49" y="62"/>
                  </a:cubicBezTo>
                  <a:cubicBezTo>
                    <a:pt x="49" y="62"/>
                    <a:pt x="47" y="61"/>
                    <a:pt x="47" y="61"/>
                  </a:cubicBezTo>
                  <a:cubicBezTo>
                    <a:pt x="46" y="61"/>
                    <a:pt x="46" y="61"/>
                    <a:pt x="45" y="62"/>
                  </a:cubicBezTo>
                  <a:cubicBezTo>
                    <a:pt x="45" y="62"/>
                    <a:pt x="42" y="61"/>
                    <a:pt x="42" y="61"/>
                  </a:cubicBezTo>
                  <a:cubicBezTo>
                    <a:pt x="42" y="61"/>
                    <a:pt x="39" y="61"/>
                    <a:pt x="39" y="61"/>
                  </a:cubicBezTo>
                  <a:cubicBezTo>
                    <a:pt x="38" y="61"/>
                    <a:pt x="37" y="63"/>
                    <a:pt x="37" y="63"/>
                  </a:cubicBezTo>
                  <a:cubicBezTo>
                    <a:pt x="35" y="60"/>
                    <a:pt x="35" y="60"/>
                    <a:pt x="35" y="60"/>
                  </a:cubicBezTo>
                  <a:cubicBezTo>
                    <a:pt x="36" y="57"/>
                    <a:pt x="36" y="57"/>
                    <a:pt x="36" y="57"/>
                  </a:cubicBezTo>
                  <a:cubicBezTo>
                    <a:pt x="36" y="57"/>
                    <a:pt x="34" y="55"/>
                    <a:pt x="34" y="54"/>
                  </a:cubicBezTo>
                  <a:cubicBezTo>
                    <a:pt x="34" y="54"/>
                    <a:pt x="33" y="52"/>
                    <a:pt x="33" y="52"/>
                  </a:cubicBezTo>
                  <a:cubicBezTo>
                    <a:pt x="31" y="52"/>
                    <a:pt x="31" y="52"/>
                    <a:pt x="31" y="52"/>
                  </a:cubicBezTo>
                  <a:cubicBezTo>
                    <a:pt x="30" y="51"/>
                    <a:pt x="30" y="51"/>
                    <a:pt x="30" y="51"/>
                  </a:cubicBezTo>
                  <a:cubicBezTo>
                    <a:pt x="30" y="51"/>
                    <a:pt x="28" y="51"/>
                    <a:pt x="27" y="51"/>
                  </a:cubicBezTo>
                  <a:cubicBezTo>
                    <a:pt x="26" y="51"/>
                    <a:pt x="26" y="51"/>
                    <a:pt x="25" y="51"/>
                  </a:cubicBezTo>
                  <a:cubicBezTo>
                    <a:pt x="25" y="51"/>
                    <a:pt x="23" y="49"/>
                    <a:pt x="23" y="49"/>
                  </a:cubicBezTo>
                  <a:cubicBezTo>
                    <a:pt x="23" y="48"/>
                    <a:pt x="23" y="47"/>
                    <a:pt x="23" y="46"/>
                  </a:cubicBezTo>
                  <a:cubicBezTo>
                    <a:pt x="22" y="45"/>
                    <a:pt x="21" y="43"/>
                    <a:pt x="21" y="42"/>
                  </a:cubicBezTo>
                  <a:cubicBezTo>
                    <a:pt x="21" y="42"/>
                    <a:pt x="22" y="40"/>
                    <a:pt x="22" y="40"/>
                  </a:cubicBezTo>
                  <a:cubicBezTo>
                    <a:pt x="21" y="39"/>
                    <a:pt x="19" y="37"/>
                    <a:pt x="19" y="37"/>
                  </a:cubicBezTo>
                  <a:cubicBezTo>
                    <a:pt x="18" y="35"/>
                    <a:pt x="18" y="35"/>
                    <a:pt x="18" y="35"/>
                  </a:cubicBezTo>
                  <a:cubicBezTo>
                    <a:pt x="18" y="35"/>
                    <a:pt x="15" y="37"/>
                    <a:pt x="14" y="37"/>
                  </a:cubicBezTo>
                  <a:cubicBezTo>
                    <a:pt x="13" y="37"/>
                    <a:pt x="11" y="36"/>
                    <a:pt x="11" y="37"/>
                  </a:cubicBezTo>
                  <a:cubicBezTo>
                    <a:pt x="11" y="37"/>
                    <a:pt x="12" y="39"/>
                    <a:pt x="11" y="39"/>
                  </a:cubicBezTo>
                  <a:cubicBezTo>
                    <a:pt x="10" y="39"/>
                    <a:pt x="8" y="39"/>
                    <a:pt x="7" y="38"/>
                  </a:cubicBezTo>
                  <a:cubicBezTo>
                    <a:pt x="6" y="37"/>
                    <a:pt x="6" y="36"/>
                    <a:pt x="6" y="35"/>
                  </a:cubicBezTo>
                  <a:cubicBezTo>
                    <a:pt x="5" y="35"/>
                    <a:pt x="5" y="33"/>
                    <a:pt x="4" y="33"/>
                  </a:cubicBezTo>
                  <a:cubicBezTo>
                    <a:pt x="3" y="33"/>
                    <a:pt x="2" y="33"/>
                    <a:pt x="2" y="32"/>
                  </a:cubicBezTo>
                  <a:cubicBezTo>
                    <a:pt x="2" y="32"/>
                    <a:pt x="2" y="29"/>
                    <a:pt x="2" y="29"/>
                  </a:cubicBezTo>
                  <a:cubicBezTo>
                    <a:pt x="2" y="27"/>
                    <a:pt x="2" y="27"/>
                    <a:pt x="2" y="27"/>
                  </a:cubicBezTo>
                  <a:cubicBezTo>
                    <a:pt x="2" y="27"/>
                    <a:pt x="2" y="24"/>
                    <a:pt x="1" y="24"/>
                  </a:cubicBezTo>
                  <a:cubicBezTo>
                    <a:pt x="1" y="23"/>
                    <a:pt x="0" y="22"/>
                    <a:pt x="0" y="22"/>
                  </a:cubicBezTo>
                  <a:cubicBezTo>
                    <a:pt x="0" y="19"/>
                    <a:pt x="0" y="19"/>
                    <a:pt x="0" y="19"/>
                  </a:cubicBezTo>
                  <a:lnTo>
                    <a:pt x="1" y="18"/>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1" name="Freeform 31">
              <a:extLst>
                <a:ext uri="{FF2B5EF4-FFF2-40B4-BE49-F238E27FC236}">
                  <a16:creationId xmlns:a16="http://schemas.microsoft.com/office/drawing/2014/main" id="{69E45DCD-6C08-7AC9-545E-32D7B40242F3}"/>
                </a:ext>
              </a:extLst>
            </p:cNvPr>
            <p:cNvSpPr>
              <a:spLocks/>
            </p:cNvSpPr>
            <p:nvPr/>
          </p:nvSpPr>
          <p:spPr bwMode="auto">
            <a:xfrm>
              <a:off x="5187582" y="2730092"/>
              <a:ext cx="547516" cy="294055"/>
            </a:xfrm>
            <a:custGeom>
              <a:avLst/>
              <a:gdLst>
                <a:gd name="T0" fmla="*/ 56 w 240"/>
                <a:gd name="T1" fmla="*/ 20 h 133"/>
                <a:gd name="T2" fmla="*/ 62 w 240"/>
                <a:gd name="T3" fmla="*/ 12 h 133"/>
                <a:gd name="T4" fmla="*/ 73 w 240"/>
                <a:gd name="T5" fmla="*/ 5 h 133"/>
                <a:gd name="T6" fmla="*/ 85 w 240"/>
                <a:gd name="T7" fmla="*/ 3 h 133"/>
                <a:gd name="T8" fmla="*/ 87 w 240"/>
                <a:gd name="T9" fmla="*/ 11 h 133"/>
                <a:gd name="T10" fmla="*/ 93 w 240"/>
                <a:gd name="T11" fmla="*/ 10 h 133"/>
                <a:gd name="T12" fmla="*/ 99 w 240"/>
                <a:gd name="T13" fmla="*/ 6 h 133"/>
                <a:gd name="T14" fmla="*/ 103 w 240"/>
                <a:gd name="T15" fmla="*/ 3 h 133"/>
                <a:gd name="T16" fmla="*/ 110 w 240"/>
                <a:gd name="T17" fmla="*/ 10 h 133"/>
                <a:gd name="T18" fmla="*/ 118 w 240"/>
                <a:gd name="T19" fmla="*/ 12 h 133"/>
                <a:gd name="T20" fmla="*/ 126 w 240"/>
                <a:gd name="T21" fmla="*/ 15 h 133"/>
                <a:gd name="T22" fmla="*/ 133 w 240"/>
                <a:gd name="T23" fmla="*/ 17 h 133"/>
                <a:gd name="T24" fmla="*/ 142 w 240"/>
                <a:gd name="T25" fmla="*/ 18 h 133"/>
                <a:gd name="T26" fmla="*/ 146 w 240"/>
                <a:gd name="T27" fmla="*/ 25 h 133"/>
                <a:gd name="T28" fmla="*/ 146 w 240"/>
                <a:gd name="T29" fmla="*/ 31 h 133"/>
                <a:gd name="T30" fmla="*/ 154 w 240"/>
                <a:gd name="T31" fmla="*/ 38 h 133"/>
                <a:gd name="T32" fmla="*/ 164 w 240"/>
                <a:gd name="T33" fmla="*/ 44 h 133"/>
                <a:gd name="T34" fmla="*/ 169 w 240"/>
                <a:gd name="T35" fmla="*/ 31 h 133"/>
                <a:gd name="T36" fmla="*/ 176 w 240"/>
                <a:gd name="T37" fmla="*/ 28 h 133"/>
                <a:gd name="T38" fmla="*/ 194 w 240"/>
                <a:gd name="T39" fmla="*/ 29 h 133"/>
                <a:gd name="T40" fmla="*/ 193 w 240"/>
                <a:gd name="T41" fmla="*/ 39 h 133"/>
                <a:gd name="T42" fmla="*/ 203 w 240"/>
                <a:gd name="T43" fmla="*/ 46 h 133"/>
                <a:gd name="T44" fmla="*/ 213 w 240"/>
                <a:gd name="T45" fmla="*/ 45 h 133"/>
                <a:gd name="T46" fmla="*/ 228 w 240"/>
                <a:gd name="T47" fmla="*/ 54 h 133"/>
                <a:gd name="T48" fmla="*/ 237 w 240"/>
                <a:gd name="T49" fmla="*/ 60 h 133"/>
                <a:gd name="T50" fmla="*/ 236 w 240"/>
                <a:gd name="T51" fmla="*/ 68 h 133"/>
                <a:gd name="T52" fmla="*/ 229 w 240"/>
                <a:gd name="T53" fmla="*/ 70 h 133"/>
                <a:gd name="T54" fmla="*/ 223 w 240"/>
                <a:gd name="T55" fmla="*/ 78 h 133"/>
                <a:gd name="T56" fmla="*/ 216 w 240"/>
                <a:gd name="T57" fmla="*/ 85 h 133"/>
                <a:gd name="T58" fmla="*/ 215 w 240"/>
                <a:gd name="T59" fmla="*/ 97 h 133"/>
                <a:gd name="T60" fmla="*/ 208 w 240"/>
                <a:gd name="T61" fmla="*/ 104 h 133"/>
                <a:gd name="T62" fmla="*/ 203 w 240"/>
                <a:gd name="T63" fmla="*/ 109 h 133"/>
                <a:gd name="T64" fmla="*/ 198 w 240"/>
                <a:gd name="T65" fmla="*/ 111 h 133"/>
                <a:gd name="T66" fmla="*/ 193 w 240"/>
                <a:gd name="T67" fmla="*/ 111 h 133"/>
                <a:gd name="T68" fmla="*/ 189 w 240"/>
                <a:gd name="T69" fmla="*/ 110 h 133"/>
                <a:gd name="T70" fmla="*/ 184 w 240"/>
                <a:gd name="T71" fmla="*/ 111 h 133"/>
                <a:gd name="T72" fmla="*/ 181 w 240"/>
                <a:gd name="T73" fmla="*/ 115 h 133"/>
                <a:gd name="T74" fmla="*/ 179 w 240"/>
                <a:gd name="T75" fmla="*/ 121 h 133"/>
                <a:gd name="T76" fmla="*/ 177 w 240"/>
                <a:gd name="T77" fmla="*/ 123 h 133"/>
                <a:gd name="T78" fmla="*/ 163 w 240"/>
                <a:gd name="T79" fmla="*/ 115 h 133"/>
                <a:gd name="T80" fmla="*/ 147 w 240"/>
                <a:gd name="T81" fmla="*/ 118 h 133"/>
                <a:gd name="T82" fmla="*/ 134 w 240"/>
                <a:gd name="T83" fmla="*/ 112 h 133"/>
                <a:gd name="T84" fmla="*/ 119 w 240"/>
                <a:gd name="T85" fmla="*/ 110 h 133"/>
                <a:gd name="T86" fmla="*/ 106 w 240"/>
                <a:gd name="T87" fmla="*/ 108 h 133"/>
                <a:gd name="T88" fmla="*/ 104 w 240"/>
                <a:gd name="T89" fmla="*/ 121 h 133"/>
                <a:gd name="T90" fmla="*/ 97 w 240"/>
                <a:gd name="T91" fmla="*/ 131 h 133"/>
                <a:gd name="T92" fmla="*/ 86 w 240"/>
                <a:gd name="T93" fmla="*/ 131 h 133"/>
                <a:gd name="T94" fmla="*/ 74 w 240"/>
                <a:gd name="T95" fmla="*/ 131 h 133"/>
                <a:gd name="T96" fmla="*/ 63 w 240"/>
                <a:gd name="T97" fmla="*/ 122 h 133"/>
                <a:gd name="T98" fmla="*/ 55 w 240"/>
                <a:gd name="T99" fmla="*/ 114 h 133"/>
                <a:gd name="T100" fmla="*/ 45 w 240"/>
                <a:gd name="T101" fmla="*/ 107 h 133"/>
                <a:gd name="T102" fmla="*/ 39 w 240"/>
                <a:gd name="T103" fmla="*/ 100 h 133"/>
                <a:gd name="T104" fmla="*/ 24 w 240"/>
                <a:gd name="T105" fmla="*/ 93 h 133"/>
                <a:gd name="T106" fmla="*/ 17 w 240"/>
                <a:gd name="T107" fmla="*/ 79 h 133"/>
                <a:gd name="T108" fmla="*/ 16 w 240"/>
                <a:gd name="T109" fmla="*/ 66 h 133"/>
                <a:gd name="T110" fmla="*/ 4 w 240"/>
                <a:gd name="T111" fmla="*/ 55 h 133"/>
                <a:gd name="T112" fmla="*/ 5 w 240"/>
                <a:gd name="T113" fmla="*/ 44 h 133"/>
                <a:gd name="T114" fmla="*/ 10 w 240"/>
                <a:gd name="T115" fmla="*/ 45 h 133"/>
                <a:gd name="T116" fmla="*/ 23 w 240"/>
                <a:gd name="T117" fmla="*/ 38 h 133"/>
                <a:gd name="T118" fmla="*/ 35 w 240"/>
                <a:gd name="T119" fmla="*/ 3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0" h="133">
                  <a:moveTo>
                    <a:pt x="43" y="27"/>
                  </a:moveTo>
                  <a:cubicBezTo>
                    <a:pt x="44" y="27"/>
                    <a:pt x="50" y="22"/>
                    <a:pt x="50" y="22"/>
                  </a:cubicBezTo>
                  <a:cubicBezTo>
                    <a:pt x="56" y="20"/>
                    <a:pt x="56" y="20"/>
                    <a:pt x="56" y="20"/>
                  </a:cubicBezTo>
                  <a:cubicBezTo>
                    <a:pt x="58" y="18"/>
                    <a:pt x="58" y="18"/>
                    <a:pt x="58" y="18"/>
                  </a:cubicBezTo>
                  <a:cubicBezTo>
                    <a:pt x="60" y="14"/>
                    <a:pt x="60" y="14"/>
                    <a:pt x="60" y="14"/>
                  </a:cubicBezTo>
                  <a:cubicBezTo>
                    <a:pt x="60" y="14"/>
                    <a:pt x="59" y="12"/>
                    <a:pt x="62" y="12"/>
                  </a:cubicBezTo>
                  <a:cubicBezTo>
                    <a:pt x="65" y="12"/>
                    <a:pt x="74" y="10"/>
                    <a:pt x="74" y="10"/>
                  </a:cubicBezTo>
                  <a:cubicBezTo>
                    <a:pt x="75" y="8"/>
                    <a:pt x="75" y="8"/>
                    <a:pt x="75" y="8"/>
                  </a:cubicBezTo>
                  <a:cubicBezTo>
                    <a:pt x="73" y="5"/>
                    <a:pt x="73" y="5"/>
                    <a:pt x="73" y="5"/>
                  </a:cubicBezTo>
                  <a:cubicBezTo>
                    <a:pt x="73" y="5"/>
                    <a:pt x="73" y="1"/>
                    <a:pt x="73" y="1"/>
                  </a:cubicBezTo>
                  <a:cubicBezTo>
                    <a:pt x="74" y="0"/>
                    <a:pt x="78" y="0"/>
                    <a:pt x="80" y="0"/>
                  </a:cubicBezTo>
                  <a:cubicBezTo>
                    <a:pt x="82" y="1"/>
                    <a:pt x="84" y="2"/>
                    <a:pt x="85" y="3"/>
                  </a:cubicBezTo>
                  <a:cubicBezTo>
                    <a:pt x="85" y="4"/>
                    <a:pt x="85" y="3"/>
                    <a:pt x="85" y="5"/>
                  </a:cubicBezTo>
                  <a:cubicBezTo>
                    <a:pt x="85" y="7"/>
                    <a:pt x="85" y="9"/>
                    <a:pt x="85" y="9"/>
                  </a:cubicBezTo>
                  <a:cubicBezTo>
                    <a:pt x="85" y="9"/>
                    <a:pt x="86" y="10"/>
                    <a:pt x="87" y="11"/>
                  </a:cubicBezTo>
                  <a:cubicBezTo>
                    <a:pt x="89" y="11"/>
                    <a:pt x="91" y="13"/>
                    <a:pt x="91" y="12"/>
                  </a:cubicBezTo>
                  <a:cubicBezTo>
                    <a:pt x="91" y="12"/>
                    <a:pt x="92" y="11"/>
                    <a:pt x="93" y="10"/>
                  </a:cubicBezTo>
                  <a:cubicBezTo>
                    <a:pt x="93" y="10"/>
                    <a:pt x="93" y="10"/>
                    <a:pt x="93" y="10"/>
                  </a:cubicBezTo>
                  <a:cubicBezTo>
                    <a:pt x="93" y="12"/>
                    <a:pt x="94" y="11"/>
                    <a:pt x="95" y="11"/>
                  </a:cubicBezTo>
                  <a:cubicBezTo>
                    <a:pt x="96" y="11"/>
                    <a:pt x="100" y="9"/>
                    <a:pt x="100" y="9"/>
                  </a:cubicBezTo>
                  <a:cubicBezTo>
                    <a:pt x="100" y="9"/>
                    <a:pt x="99" y="6"/>
                    <a:pt x="99" y="6"/>
                  </a:cubicBezTo>
                  <a:cubicBezTo>
                    <a:pt x="99" y="5"/>
                    <a:pt x="99" y="4"/>
                    <a:pt x="99" y="3"/>
                  </a:cubicBezTo>
                  <a:cubicBezTo>
                    <a:pt x="100" y="2"/>
                    <a:pt x="100" y="2"/>
                    <a:pt x="100" y="2"/>
                  </a:cubicBezTo>
                  <a:cubicBezTo>
                    <a:pt x="101" y="2"/>
                    <a:pt x="103" y="3"/>
                    <a:pt x="103" y="3"/>
                  </a:cubicBezTo>
                  <a:cubicBezTo>
                    <a:pt x="103" y="3"/>
                    <a:pt x="105" y="4"/>
                    <a:pt x="106" y="4"/>
                  </a:cubicBezTo>
                  <a:cubicBezTo>
                    <a:pt x="108" y="4"/>
                    <a:pt x="107" y="6"/>
                    <a:pt x="107" y="6"/>
                  </a:cubicBezTo>
                  <a:cubicBezTo>
                    <a:pt x="107" y="6"/>
                    <a:pt x="108" y="9"/>
                    <a:pt x="110" y="10"/>
                  </a:cubicBezTo>
                  <a:cubicBezTo>
                    <a:pt x="112" y="11"/>
                    <a:pt x="112" y="12"/>
                    <a:pt x="112" y="13"/>
                  </a:cubicBezTo>
                  <a:cubicBezTo>
                    <a:pt x="113" y="13"/>
                    <a:pt x="115" y="13"/>
                    <a:pt x="115" y="13"/>
                  </a:cubicBezTo>
                  <a:cubicBezTo>
                    <a:pt x="118" y="12"/>
                    <a:pt x="118" y="12"/>
                    <a:pt x="118" y="12"/>
                  </a:cubicBezTo>
                  <a:cubicBezTo>
                    <a:pt x="118" y="12"/>
                    <a:pt x="120" y="13"/>
                    <a:pt x="121" y="15"/>
                  </a:cubicBezTo>
                  <a:cubicBezTo>
                    <a:pt x="121" y="16"/>
                    <a:pt x="124" y="16"/>
                    <a:pt x="125" y="15"/>
                  </a:cubicBezTo>
                  <a:cubicBezTo>
                    <a:pt x="126" y="15"/>
                    <a:pt x="126" y="15"/>
                    <a:pt x="126" y="15"/>
                  </a:cubicBezTo>
                  <a:cubicBezTo>
                    <a:pt x="127" y="16"/>
                    <a:pt x="127" y="16"/>
                    <a:pt x="127" y="16"/>
                  </a:cubicBezTo>
                  <a:cubicBezTo>
                    <a:pt x="127" y="16"/>
                    <a:pt x="129" y="20"/>
                    <a:pt x="132" y="17"/>
                  </a:cubicBezTo>
                  <a:cubicBezTo>
                    <a:pt x="135" y="14"/>
                    <a:pt x="133" y="17"/>
                    <a:pt x="133" y="17"/>
                  </a:cubicBezTo>
                  <a:cubicBezTo>
                    <a:pt x="133" y="17"/>
                    <a:pt x="135" y="20"/>
                    <a:pt x="136" y="20"/>
                  </a:cubicBezTo>
                  <a:cubicBezTo>
                    <a:pt x="138" y="20"/>
                    <a:pt x="138" y="20"/>
                    <a:pt x="138" y="20"/>
                  </a:cubicBezTo>
                  <a:cubicBezTo>
                    <a:pt x="142" y="18"/>
                    <a:pt x="142" y="18"/>
                    <a:pt x="142" y="18"/>
                  </a:cubicBezTo>
                  <a:cubicBezTo>
                    <a:pt x="145" y="17"/>
                    <a:pt x="145" y="17"/>
                    <a:pt x="145" y="17"/>
                  </a:cubicBezTo>
                  <a:cubicBezTo>
                    <a:pt x="145" y="17"/>
                    <a:pt x="148" y="17"/>
                    <a:pt x="147" y="22"/>
                  </a:cubicBezTo>
                  <a:cubicBezTo>
                    <a:pt x="147" y="26"/>
                    <a:pt x="146" y="25"/>
                    <a:pt x="146" y="25"/>
                  </a:cubicBezTo>
                  <a:cubicBezTo>
                    <a:pt x="144" y="28"/>
                    <a:pt x="144" y="28"/>
                    <a:pt x="144" y="28"/>
                  </a:cubicBezTo>
                  <a:cubicBezTo>
                    <a:pt x="144" y="31"/>
                    <a:pt x="144" y="31"/>
                    <a:pt x="144" y="31"/>
                  </a:cubicBezTo>
                  <a:cubicBezTo>
                    <a:pt x="144" y="31"/>
                    <a:pt x="145" y="31"/>
                    <a:pt x="146" y="31"/>
                  </a:cubicBezTo>
                  <a:cubicBezTo>
                    <a:pt x="147" y="31"/>
                    <a:pt x="148" y="35"/>
                    <a:pt x="148" y="35"/>
                  </a:cubicBezTo>
                  <a:cubicBezTo>
                    <a:pt x="151" y="36"/>
                    <a:pt x="151" y="36"/>
                    <a:pt x="151" y="36"/>
                  </a:cubicBezTo>
                  <a:cubicBezTo>
                    <a:pt x="151" y="36"/>
                    <a:pt x="152" y="37"/>
                    <a:pt x="154" y="38"/>
                  </a:cubicBezTo>
                  <a:cubicBezTo>
                    <a:pt x="155" y="39"/>
                    <a:pt x="156" y="41"/>
                    <a:pt x="156" y="41"/>
                  </a:cubicBezTo>
                  <a:cubicBezTo>
                    <a:pt x="156" y="41"/>
                    <a:pt x="157" y="45"/>
                    <a:pt x="158" y="46"/>
                  </a:cubicBezTo>
                  <a:cubicBezTo>
                    <a:pt x="158" y="48"/>
                    <a:pt x="164" y="44"/>
                    <a:pt x="164" y="44"/>
                  </a:cubicBezTo>
                  <a:cubicBezTo>
                    <a:pt x="165" y="39"/>
                    <a:pt x="165" y="39"/>
                    <a:pt x="165" y="39"/>
                  </a:cubicBezTo>
                  <a:cubicBezTo>
                    <a:pt x="171" y="37"/>
                    <a:pt x="171" y="37"/>
                    <a:pt x="171" y="37"/>
                  </a:cubicBezTo>
                  <a:cubicBezTo>
                    <a:pt x="169" y="31"/>
                    <a:pt x="169" y="31"/>
                    <a:pt x="169" y="31"/>
                  </a:cubicBezTo>
                  <a:cubicBezTo>
                    <a:pt x="167" y="27"/>
                    <a:pt x="167" y="27"/>
                    <a:pt x="167" y="27"/>
                  </a:cubicBezTo>
                  <a:cubicBezTo>
                    <a:pt x="167" y="27"/>
                    <a:pt x="171" y="28"/>
                    <a:pt x="172" y="27"/>
                  </a:cubicBezTo>
                  <a:cubicBezTo>
                    <a:pt x="173" y="27"/>
                    <a:pt x="176" y="28"/>
                    <a:pt x="176" y="28"/>
                  </a:cubicBezTo>
                  <a:cubicBezTo>
                    <a:pt x="187" y="33"/>
                    <a:pt x="187" y="33"/>
                    <a:pt x="187" y="33"/>
                  </a:cubicBezTo>
                  <a:cubicBezTo>
                    <a:pt x="187" y="33"/>
                    <a:pt x="190" y="32"/>
                    <a:pt x="192" y="32"/>
                  </a:cubicBezTo>
                  <a:cubicBezTo>
                    <a:pt x="194" y="31"/>
                    <a:pt x="194" y="29"/>
                    <a:pt x="194" y="29"/>
                  </a:cubicBezTo>
                  <a:cubicBezTo>
                    <a:pt x="194" y="29"/>
                    <a:pt x="195" y="30"/>
                    <a:pt x="197" y="32"/>
                  </a:cubicBezTo>
                  <a:cubicBezTo>
                    <a:pt x="198" y="35"/>
                    <a:pt x="196" y="34"/>
                    <a:pt x="196" y="35"/>
                  </a:cubicBezTo>
                  <a:cubicBezTo>
                    <a:pt x="195" y="36"/>
                    <a:pt x="193" y="39"/>
                    <a:pt x="193" y="39"/>
                  </a:cubicBezTo>
                  <a:cubicBezTo>
                    <a:pt x="193" y="39"/>
                    <a:pt x="194" y="41"/>
                    <a:pt x="196" y="41"/>
                  </a:cubicBezTo>
                  <a:cubicBezTo>
                    <a:pt x="197" y="41"/>
                    <a:pt x="196" y="42"/>
                    <a:pt x="198" y="44"/>
                  </a:cubicBezTo>
                  <a:cubicBezTo>
                    <a:pt x="199" y="45"/>
                    <a:pt x="203" y="46"/>
                    <a:pt x="203" y="46"/>
                  </a:cubicBezTo>
                  <a:cubicBezTo>
                    <a:pt x="206" y="46"/>
                    <a:pt x="206" y="46"/>
                    <a:pt x="206" y="46"/>
                  </a:cubicBezTo>
                  <a:cubicBezTo>
                    <a:pt x="209" y="43"/>
                    <a:pt x="209" y="43"/>
                    <a:pt x="209" y="43"/>
                  </a:cubicBezTo>
                  <a:cubicBezTo>
                    <a:pt x="209" y="43"/>
                    <a:pt x="212" y="44"/>
                    <a:pt x="213" y="45"/>
                  </a:cubicBezTo>
                  <a:cubicBezTo>
                    <a:pt x="214" y="46"/>
                    <a:pt x="219" y="48"/>
                    <a:pt x="219" y="48"/>
                  </a:cubicBezTo>
                  <a:cubicBezTo>
                    <a:pt x="227" y="46"/>
                    <a:pt x="227" y="46"/>
                    <a:pt x="227" y="46"/>
                  </a:cubicBezTo>
                  <a:cubicBezTo>
                    <a:pt x="228" y="54"/>
                    <a:pt x="228" y="54"/>
                    <a:pt x="228" y="54"/>
                  </a:cubicBezTo>
                  <a:cubicBezTo>
                    <a:pt x="228" y="54"/>
                    <a:pt x="230" y="54"/>
                    <a:pt x="232" y="57"/>
                  </a:cubicBezTo>
                  <a:cubicBezTo>
                    <a:pt x="234" y="59"/>
                    <a:pt x="233" y="57"/>
                    <a:pt x="233" y="57"/>
                  </a:cubicBezTo>
                  <a:cubicBezTo>
                    <a:pt x="233" y="57"/>
                    <a:pt x="237" y="59"/>
                    <a:pt x="237" y="60"/>
                  </a:cubicBezTo>
                  <a:cubicBezTo>
                    <a:pt x="237" y="62"/>
                    <a:pt x="238" y="64"/>
                    <a:pt x="238" y="64"/>
                  </a:cubicBezTo>
                  <a:cubicBezTo>
                    <a:pt x="240" y="68"/>
                    <a:pt x="240" y="68"/>
                    <a:pt x="240" y="68"/>
                  </a:cubicBezTo>
                  <a:cubicBezTo>
                    <a:pt x="239" y="68"/>
                    <a:pt x="237" y="68"/>
                    <a:pt x="236" y="68"/>
                  </a:cubicBezTo>
                  <a:cubicBezTo>
                    <a:pt x="236" y="68"/>
                    <a:pt x="235" y="69"/>
                    <a:pt x="234" y="69"/>
                  </a:cubicBezTo>
                  <a:cubicBezTo>
                    <a:pt x="233" y="69"/>
                    <a:pt x="232" y="69"/>
                    <a:pt x="232" y="69"/>
                  </a:cubicBezTo>
                  <a:cubicBezTo>
                    <a:pt x="229" y="70"/>
                    <a:pt x="229" y="70"/>
                    <a:pt x="229" y="70"/>
                  </a:cubicBezTo>
                  <a:cubicBezTo>
                    <a:pt x="227" y="72"/>
                    <a:pt x="227" y="72"/>
                    <a:pt x="227" y="72"/>
                  </a:cubicBezTo>
                  <a:cubicBezTo>
                    <a:pt x="225" y="74"/>
                    <a:pt x="225" y="74"/>
                    <a:pt x="225" y="74"/>
                  </a:cubicBezTo>
                  <a:cubicBezTo>
                    <a:pt x="223" y="78"/>
                    <a:pt x="223" y="78"/>
                    <a:pt x="223" y="78"/>
                  </a:cubicBezTo>
                  <a:cubicBezTo>
                    <a:pt x="223" y="80"/>
                    <a:pt x="223" y="80"/>
                    <a:pt x="223" y="80"/>
                  </a:cubicBezTo>
                  <a:cubicBezTo>
                    <a:pt x="220" y="83"/>
                    <a:pt x="220" y="83"/>
                    <a:pt x="220" y="83"/>
                  </a:cubicBezTo>
                  <a:cubicBezTo>
                    <a:pt x="220" y="83"/>
                    <a:pt x="217" y="85"/>
                    <a:pt x="216" y="85"/>
                  </a:cubicBezTo>
                  <a:cubicBezTo>
                    <a:pt x="215" y="85"/>
                    <a:pt x="215" y="89"/>
                    <a:pt x="215" y="89"/>
                  </a:cubicBezTo>
                  <a:cubicBezTo>
                    <a:pt x="216" y="92"/>
                    <a:pt x="216" y="92"/>
                    <a:pt x="216" y="92"/>
                  </a:cubicBezTo>
                  <a:cubicBezTo>
                    <a:pt x="215" y="97"/>
                    <a:pt x="215" y="97"/>
                    <a:pt x="215" y="97"/>
                  </a:cubicBezTo>
                  <a:cubicBezTo>
                    <a:pt x="210" y="99"/>
                    <a:pt x="210" y="99"/>
                    <a:pt x="210" y="99"/>
                  </a:cubicBezTo>
                  <a:cubicBezTo>
                    <a:pt x="209" y="102"/>
                    <a:pt x="209" y="102"/>
                    <a:pt x="209" y="102"/>
                  </a:cubicBezTo>
                  <a:cubicBezTo>
                    <a:pt x="208" y="104"/>
                    <a:pt x="208" y="104"/>
                    <a:pt x="208" y="104"/>
                  </a:cubicBezTo>
                  <a:cubicBezTo>
                    <a:pt x="208" y="104"/>
                    <a:pt x="206" y="105"/>
                    <a:pt x="206" y="105"/>
                  </a:cubicBezTo>
                  <a:cubicBezTo>
                    <a:pt x="205" y="104"/>
                    <a:pt x="205" y="107"/>
                    <a:pt x="205" y="107"/>
                  </a:cubicBezTo>
                  <a:cubicBezTo>
                    <a:pt x="203" y="109"/>
                    <a:pt x="203" y="109"/>
                    <a:pt x="203" y="109"/>
                  </a:cubicBezTo>
                  <a:cubicBezTo>
                    <a:pt x="202" y="109"/>
                    <a:pt x="202" y="109"/>
                    <a:pt x="202" y="109"/>
                  </a:cubicBezTo>
                  <a:cubicBezTo>
                    <a:pt x="200" y="110"/>
                    <a:pt x="200" y="110"/>
                    <a:pt x="200" y="110"/>
                  </a:cubicBezTo>
                  <a:cubicBezTo>
                    <a:pt x="200" y="110"/>
                    <a:pt x="199" y="111"/>
                    <a:pt x="198" y="111"/>
                  </a:cubicBezTo>
                  <a:cubicBezTo>
                    <a:pt x="198" y="112"/>
                    <a:pt x="197" y="111"/>
                    <a:pt x="197" y="111"/>
                  </a:cubicBezTo>
                  <a:cubicBezTo>
                    <a:pt x="197" y="111"/>
                    <a:pt x="195" y="110"/>
                    <a:pt x="194" y="110"/>
                  </a:cubicBezTo>
                  <a:cubicBezTo>
                    <a:pt x="194" y="110"/>
                    <a:pt x="194" y="111"/>
                    <a:pt x="193" y="111"/>
                  </a:cubicBezTo>
                  <a:cubicBezTo>
                    <a:pt x="193" y="111"/>
                    <a:pt x="193" y="111"/>
                    <a:pt x="192" y="112"/>
                  </a:cubicBezTo>
                  <a:cubicBezTo>
                    <a:pt x="192" y="112"/>
                    <a:pt x="191" y="111"/>
                    <a:pt x="190" y="111"/>
                  </a:cubicBezTo>
                  <a:cubicBezTo>
                    <a:pt x="189" y="111"/>
                    <a:pt x="189" y="110"/>
                    <a:pt x="189" y="110"/>
                  </a:cubicBezTo>
                  <a:cubicBezTo>
                    <a:pt x="188" y="110"/>
                    <a:pt x="187" y="110"/>
                    <a:pt x="187" y="110"/>
                  </a:cubicBezTo>
                  <a:cubicBezTo>
                    <a:pt x="186" y="110"/>
                    <a:pt x="185" y="110"/>
                    <a:pt x="185" y="110"/>
                  </a:cubicBezTo>
                  <a:cubicBezTo>
                    <a:pt x="185" y="110"/>
                    <a:pt x="184" y="111"/>
                    <a:pt x="184" y="111"/>
                  </a:cubicBezTo>
                  <a:cubicBezTo>
                    <a:pt x="182" y="112"/>
                    <a:pt x="182" y="112"/>
                    <a:pt x="182" y="112"/>
                  </a:cubicBezTo>
                  <a:cubicBezTo>
                    <a:pt x="182" y="112"/>
                    <a:pt x="182" y="113"/>
                    <a:pt x="182" y="114"/>
                  </a:cubicBezTo>
                  <a:cubicBezTo>
                    <a:pt x="182" y="114"/>
                    <a:pt x="182" y="115"/>
                    <a:pt x="181" y="115"/>
                  </a:cubicBezTo>
                  <a:cubicBezTo>
                    <a:pt x="181" y="115"/>
                    <a:pt x="180" y="117"/>
                    <a:pt x="180" y="117"/>
                  </a:cubicBezTo>
                  <a:cubicBezTo>
                    <a:pt x="180" y="117"/>
                    <a:pt x="180" y="120"/>
                    <a:pt x="179" y="120"/>
                  </a:cubicBezTo>
                  <a:cubicBezTo>
                    <a:pt x="179" y="120"/>
                    <a:pt x="179" y="121"/>
                    <a:pt x="179" y="121"/>
                  </a:cubicBezTo>
                  <a:cubicBezTo>
                    <a:pt x="179" y="123"/>
                    <a:pt x="179" y="123"/>
                    <a:pt x="179" y="123"/>
                  </a:cubicBezTo>
                  <a:cubicBezTo>
                    <a:pt x="179" y="124"/>
                    <a:pt x="179" y="124"/>
                    <a:pt x="179" y="124"/>
                  </a:cubicBezTo>
                  <a:cubicBezTo>
                    <a:pt x="177" y="123"/>
                    <a:pt x="177" y="123"/>
                    <a:pt x="177" y="123"/>
                  </a:cubicBezTo>
                  <a:cubicBezTo>
                    <a:pt x="175" y="117"/>
                    <a:pt x="175" y="117"/>
                    <a:pt x="175" y="117"/>
                  </a:cubicBezTo>
                  <a:cubicBezTo>
                    <a:pt x="175" y="117"/>
                    <a:pt x="172" y="118"/>
                    <a:pt x="169" y="118"/>
                  </a:cubicBezTo>
                  <a:cubicBezTo>
                    <a:pt x="166" y="117"/>
                    <a:pt x="164" y="115"/>
                    <a:pt x="163" y="115"/>
                  </a:cubicBezTo>
                  <a:cubicBezTo>
                    <a:pt x="163" y="114"/>
                    <a:pt x="159" y="115"/>
                    <a:pt x="159" y="115"/>
                  </a:cubicBezTo>
                  <a:cubicBezTo>
                    <a:pt x="158" y="119"/>
                    <a:pt x="158" y="119"/>
                    <a:pt x="158" y="119"/>
                  </a:cubicBezTo>
                  <a:cubicBezTo>
                    <a:pt x="147" y="118"/>
                    <a:pt x="147" y="118"/>
                    <a:pt x="147" y="118"/>
                  </a:cubicBezTo>
                  <a:cubicBezTo>
                    <a:pt x="143" y="116"/>
                    <a:pt x="143" y="116"/>
                    <a:pt x="143" y="116"/>
                  </a:cubicBezTo>
                  <a:cubicBezTo>
                    <a:pt x="136" y="113"/>
                    <a:pt x="136" y="113"/>
                    <a:pt x="136" y="113"/>
                  </a:cubicBezTo>
                  <a:cubicBezTo>
                    <a:pt x="134" y="112"/>
                    <a:pt x="134" y="112"/>
                    <a:pt x="134" y="112"/>
                  </a:cubicBezTo>
                  <a:cubicBezTo>
                    <a:pt x="134" y="112"/>
                    <a:pt x="130" y="112"/>
                    <a:pt x="129" y="112"/>
                  </a:cubicBezTo>
                  <a:cubicBezTo>
                    <a:pt x="128" y="112"/>
                    <a:pt x="124" y="111"/>
                    <a:pt x="124" y="111"/>
                  </a:cubicBezTo>
                  <a:cubicBezTo>
                    <a:pt x="124" y="111"/>
                    <a:pt x="120" y="110"/>
                    <a:pt x="119" y="110"/>
                  </a:cubicBezTo>
                  <a:cubicBezTo>
                    <a:pt x="118" y="110"/>
                    <a:pt x="116" y="110"/>
                    <a:pt x="116" y="110"/>
                  </a:cubicBezTo>
                  <a:cubicBezTo>
                    <a:pt x="111" y="109"/>
                    <a:pt x="111" y="109"/>
                    <a:pt x="111" y="109"/>
                  </a:cubicBezTo>
                  <a:cubicBezTo>
                    <a:pt x="111" y="109"/>
                    <a:pt x="108" y="107"/>
                    <a:pt x="106" y="108"/>
                  </a:cubicBezTo>
                  <a:cubicBezTo>
                    <a:pt x="105" y="108"/>
                    <a:pt x="106" y="111"/>
                    <a:pt x="106" y="111"/>
                  </a:cubicBezTo>
                  <a:cubicBezTo>
                    <a:pt x="106" y="111"/>
                    <a:pt x="105" y="116"/>
                    <a:pt x="106" y="117"/>
                  </a:cubicBezTo>
                  <a:cubicBezTo>
                    <a:pt x="106" y="119"/>
                    <a:pt x="104" y="121"/>
                    <a:pt x="104" y="121"/>
                  </a:cubicBezTo>
                  <a:cubicBezTo>
                    <a:pt x="101" y="122"/>
                    <a:pt x="101" y="122"/>
                    <a:pt x="101" y="122"/>
                  </a:cubicBezTo>
                  <a:cubicBezTo>
                    <a:pt x="101" y="122"/>
                    <a:pt x="99" y="125"/>
                    <a:pt x="98" y="125"/>
                  </a:cubicBezTo>
                  <a:cubicBezTo>
                    <a:pt x="97" y="125"/>
                    <a:pt x="97" y="131"/>
                    <a:pt x="97" y="131"/>
                  </a:cubicBezTo>
                  <a:cubicBezTo>
                    <a:pt x="93" y="132"/>
                    <a:pt x="93" y="132"/>
                    <a:pt x="93" y="132"/>
                  </a:cubicBezTo>
                  <a:cubicBezTo>
                    <a:pt x="89" y="129"/>
                    <a:pt x="89" y="129"/>
                    <a:pt x="89" y="129"/>
                  </a:cubicBezTo>
                  <a:cubicBezTo>
                    <a:pt x="86" y="131"/>
                    <a:pt x="86" y="131"/>
                    <a:pt x="86" y="131"/>
                  </a:cubicBezTo>
                  <a:cubicBezTo>
                    <a:pt x="85" y="133"/>
                    <a:pt x="85" y="133"/>
                    <a:pt x="85" y="133"/>
                  </a:cubicBezTo>
                  <a:cubicBezTo>
                    <a:pt x="85" y="133"/>
                    <a:pt x="80" y="132"/>
                    <a:pt x="80" y="132"/>
                  </a:cubicBezTo>
                  <a:cubicBezTo>
                    <a:pt x="79" y="132"/>
                    <a:pt x="74" y="131"/>
                    <a:pt x="74" y="131"/>
                  </a:cubicBezTo>
                  <a:cubicBezTo>
                    <a:pt x="74" y="131"/>
                    <a:pt x="71" y="128"/>
                    <a:pt x="70" y="127"/>
                  </a:cubicBezTo>
                  <a:cubicBezTo>
                    <a:pt x="69" y="126"/>
                    <a:pt x="65" y="124"/>
                    <a:pt x="64" y="123"/>
                  </a:cubicBezTo>
                  <a:cubicBezTo>
                    <a:pt x="63" y="123"/>
                    <a:pt x="63" y="122"/>
                    <a:pt x="63" y="122"/>
                  </a:cubicBezTo>
                  <a:cubicBezTo>
                    <a:pt x="61" y="120"/>
                    <a:pt x="62" y="120"/>
                    <a:pt x="60" y="119"/>
                  </a:cubicBezTo>
                  <a:cubicBezTo>
                    <a:pt x="58" y="118"/>
                    <a:pt x="56" y="118"/>
                    <a:pt x="56" y="117"/>
                  </a:cubicBezTo>
                  <a:cubicBezTo>
                    <a:pt x="56" y="116"/>
                    <a:pt x="57" y="114"/>
                    <a:pt x="55" y="114"/>
                  </a:cubicBezTo>
                  <a:cubicBezTo>
                    <a:pt x="52" y="115"/>
                    <a:pt x="51" y="116"/>
                    <a:pt x="50" y="115"/>
                  </a:cubicBezTo>
                  <a:cubicBezTo>
                    <a:pt x="48" y="113"/>
                    <a:pt x="48" y="113"/>
                    <a:pt x="47" y="111"/>
                  </a:cubicBezTo>
                  <a:cubicBezTo>
                    <a:pt x="47" y="109"/>
                    <a:pt x="47" y="107"/>
                    <a:pt x="45" y="107"/>
                  </a:cubicBezTo>
                  <a:cubicBezTo>
                    <a:pt x="43" y="107"/>
                    <a:pt x="42" y="106"/>
                    <a:pt x="42" y="106"/>
                  </a:cubicBezTo>
                  <a:cubicBezTo>
                    <a:pt x="42" y="106"/>
                    <a:pt x="41" y="107"/>
                    <a:pt x="40" y="105"/>
                  </a:cubicBezTo>
                  <a:cubicBezTo>
                    <a:pt x="39" y="102"/>
                    <a:pt x="42" y="104"/>
                    <a:pt x="39" y="100"/>
                  </a:cubicBezTo>
                  <a:cubicBezTo>
                    <a:pt x="35" y="97"/>
                    <a:pt x="36" y="98"/>
                    <a:pt x="34" y="96"/>
                  </a:cubicBezTo>
                  <a:cubicBezTo>
                    <a:pt x="32" y="94"/>
                    <a:pt x="26" y="96"/>
                    <a:pt x="26" y="96"/>
                  </a:cubicBezTo>
                  <a:cubicBezTo>
                    <a:pt x="26" y="96"/>
                    <a:pt x="26" y="95"/>
                    <a:pt x="24" y="93"/>
                  </a:cubicBezTo>
                  <a:cubicBezTo>
                    <a:pt x="22" y="91"/>
                    <a:pt x="23" y="92"/>
                    <a:pt x="21" y="90"/>
                  </a:cubicBezTo>
                  <a:cubicBezTo>
                    <a:pt x="19" y="87"/>
                    <a:pt x="19" y="88"/>
                    <a:pt x="19" y="85"/>
                  </a:cubicBezTo>
                  <a:cubicBezTo>
                    <a:pt x="18" y="82"/>
                    <a:pt x="19" y="81"/>
                    <a:pt x="17" y="79"/>
                  </a:cubicBezTo>
                  <a:cubicBezTo>
                    <a:pt x="15" y="77"/>
                    <a:pt x="14" y="75"/>
                    <a:pt x="14" y="75"/>
                  </a:cubicBezTo>
                  <a:cubicBezTo>
                    <a:pt x="14" y="75"/>
                    <a:pt x="12" y="73"/>
                    <a:pt x="14" y="70"/>
                  </a:cubicBezTo>
                  <a:cubicBezTo>
                    <a:pt x="16" y="68"/>
                    <a:pt x="16" y="68"/>
                    <a:pt x="16" y="66"/>
                  </a:cubicBezTo>
                  <a:cubicBezTo>
                    <a:pt x="16" y="65"/>
                    <a:pt x="17" y="63"/>
                    <a:pt x="14" y="61"/>
                  </a:cubicBezTo>
                  <a:cubicBezTo>
                    <a:pt x="11" y="59"/>
                    <a:pt x="11" y="59"/>
                    <a:pt x="8" y="57"/>
                  </a:cubicBezTo>
                  <a:cubicBezTo>
                    <a:pt x="6" y="56"/>
                    <a:pt x="5" y="56"/>
                    <a:pt x="4" y="55"/>
                  </a:cubicBezTo>
                  <a:cubicBezTo>
                    <a:pt x="3" y="54"/>
                    <a:pt x="1" y="47"/>
                    <a:pt x="1" y="47"/>
                  </a:cubicBezTo>
                  <a:cubicBezTo>
                    <a:pt x="0" y="44"/>
                    <a:pt x="0" y="44"/>
                    <a:pt x="0" y="44"/>
                  </a:cubicBezTo>
                  <a:cubicBezTo>
                    <a:pt x="5" y="44"/>
                    <a:pt x="5" y="44"/>
                    <a:pt x="5" y="44"/>
                  </a:cubicBezTo>
                  <a:cubicBezTo>
                    <a:pt x="6" y="48"/>
                    <a:pt x="6" y="48"/>
                    <a:pt x="6" y="48"/>
                  </a:cubicBezTo>
                  <a:cubicBezTo>
                    <a:pt x="7" y="51"/>
                    <a:pt x="7" y="51"/>
                    <a:pt x="7" y="51"/>
                  </a:cubicBezTo>
                  <a:cubicBezTo>
                    <a:pt x="10" y="45"/>
                    <a:pt x="10" y="45"/>
                    <a:pt x="10" y="45"/>
                  </a:cubicBezTo>
                  <a:cubicBezTo>
                    <a:pt x="14" y="40"/>
                    <a:pt x="14" y="40"/>
                    <a:pt x="14" y="40"/>
                  </a:cubicBezTo>
                  <a:cubicBezTo>
                    <a:pt x="14" y="40"/>
                    <a:pt x="14" y="40"/>
                    <a:pt x="17" y="40"/>
                  </a:cubicBezTo>
                  <a:cubicBezTo>
                    <a:pt x="19" y="40"/>
                    <a:pt x="22" y="38"/>
                    <a:pt x="23" y="38"/>
                  </a:cubicBezTo>
                  <a:cubicBezTo>
                    <a:pt x="25" y="38"/>
                    <a:pt x="28" y="39"/>
                    <a:pt x="29" y="39"/>
                  </a:cubicBezTo>
                  <a:cubicBezTo>
                    <a:pt x="31" y="38"/>
                    <a:pt x="32" y="38"/>
                    <a:pt x="32" y="36"/>
                  </a:cubicBezTo>
                  <a:cubicBezTo>
                    <a:pt x="33" y="35"/>
                    <a:pt x="31" y="33"/>
                    <a:pt x="35" y="32"/>
                  </a:cubicBezTo>
                  <a:cubicBezTo>
                    <a:pt x="38" y="30"/>
                    <a:pt x="39" y="30"/>
                    <a:pt x="39" y="30"/>
                  </a:cubicBezTo>
                  <a:lnTo>
                    <a:pt x="43" y="27"/>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2" name="Freeform 33">
              <a:extLst>
                <a:ext uri="{FF2B5EF4-FFF2-40B4-BE49-F238E27FC236}">
                  <a16:creationId xmlns:a16="http://schemas.microsoft.com/office/drawing/2014/main" id="{E8D46A8D-A3CE-5861-74FF-6E4BA788AA96}"/>
                </a:ext>
              </a:extLst>
            </p:cNvPr>
            <p:cNvSpPr>
              <a:spLocks noEditPoints="1"/>
            </p:cNvSpPr>
            <p:nvPr/>
          </p:nvSpPr>
          <p:spPr bwMode="auto">
            <a:xfrm>
              <a:off x="7687686" y="3123231"/>
              <a:ext cx="662956" cy="236523"/>
            </a:xfrm>
            <a:custGeom>
              <a:avLst/>
              <a:gdLst>
                <a:gd name="T0" fmla="*/ 233 w 291"/>
                <a:gd name="T1" fmla="*/ 67 h 107"/>
                <a:gd name="T2" fmla="*/ 238 w 291"/>
                <a:gd name="T3" fmla="*/ 67 h 107"/>
                <a:gd name="T4" fmla="*/ 239 w 291"/>
                <a:gd name="T5" fmla="*/ 67 h 107"/>
                <a:gd name="T6" fmla="*/ 240 w 291"/>
                <a:gd name="T7" fmla="*/ 67 h 107"/>
                <a:gd name="T8" fmla="*/ 240 w 291"/>
                <a:gd name="T9" fmla="*/ 68 h 107"/>
                <a:gd name="T10" fmla="*/ 241 w 291"/>
                <a:gd name="T11" fmla="*/ 68 h 107"/>
                <a:gd name="T12" fmla="*/ 242 w 291"/>
                <a:gd name="T13" fmla="*/ 67 h 107"/>
                <a:gd name="T14" fmla="*/ 243 w 291"/>
                <a:gd name="T15" fmla="*/ 67 h 107"/>
                <a:gd name="T16" fmla="*/ 244 w 291"/>
                <a:gd name="T17" fmla="*/ 67 h 107"/>
                <a:gd name="T18" fmla="*/ 245 w 291"/>
                <a:gd name="T19" fmla="*/ 67 h 107"/>
                <a:gd name="T20" fmla="*/ 247 w 291"/>
                <a:gd name="T21" fmla="*/ 67 h 107"/>
                <a:gd name="T22" fmla="*/ 248 w 291"/>
                <a:gd name="T23" fmla="*/ 67 h 107"/>
                <a:gd name="T24" fmla="*/ 249 w 291"/>
                <a:gd name="T25" fmla="*/ 66 h 107"/>
                <a:gd name="T26" fmla="*/ 250 w 291"/>
                <a:gd name="T27" fmla="*/ 66 h 107"/>
                <a:gd name="T28" fmla="*/ 250 w 291"/>
                <a:gd name="T29" fmla="*/ 66 h 107"/>
                <a:gd name="T30" fmla="*/ 267 w 291"/>
                <a:gd name="T31" fmla="*/ 71 h 107"/>
                <a:gd name="T32" fmla="*/ 268 w 291"/>
                <a:gd name="T33" fmla="*/ 71 h 107"/>
                <a:gd name="T34" fmla="*/ 268 w 291"/>
                <a:gd name="T35" fmla="*/ 71 h 107"/>
                <a:gd name="T36" fmla="*/ 268 w 291"/>
                <a:gd name="T37" fmla="*/ 71 h 107"/>
                <a:gd name="T38" fmla="*/ 233 w 291"/>
                <a:gd name="T39" fmla="*/ 67 h 107"/>
                <a:gd name="T40" fmla="*/ 269 w 291"/>
                <a:gd name="T41" fmla="*/ 71 h 107"/>
                <a:gd name="T42" fmla="*/ 269 w 291"/>
                <a:gd name="T43" fmla="*/ 71 h 107"/>
                <a:gd name="T44" fmla="*/ 270 w 291"/>
                <a:gd name="T45" fmla="*/ 71 h 107"/>
                <a:gd name="T46" fmla="*/ 270 w 291"/>
                <a:gd name="T47" fmla="*/ 70 h 107"/>
                <a:gd name="T48" fmla="*/ 271 w 291"/>
                <a:gd name="T49" fmla="*/ 70 h 107"/>
                <a:gd name="T50" fmla="*/ 271 w 291"/>
                <a:gd name="T51" fmla="*/ 70 h 107"/>
                <a:gd name="T52" fmla="*/ 271 w 291"/>
                <a:gd name="T53" fmla="*/ 70 h 107"/>
                <a:gd name="T54" fmla="*/ 272 w 291"/>
                <a:gd name="T55" fmla="*/ 69 h 107"/>
                <a:gd name="T56" fmla="*/ 272 w 291"/>
                <a:gd name="T57" fmla="*/ 69 h 107"/>
                <a:gd name="T58" fmla="*/ 273 w 291"/>
                <a:gd name="T59" fmla="*/ 69 h 107"/>
                <a:gd name="T60" fmla="*/ 273 w 291"/>
                <a:gd name="T61" fmla="*/ 69 h 107"/>
                <a:gd name="T62" fmla="*/ 273 w 291"/>
                <a:gd name="T63" fmla="*/ 69 h 107"/>
                <a:gd name="T64" fmla="*/ 273 w 291"/>
                <a:gd name="T65" fmla="*/ 69 h 107"/>
                <a:gd name="T66" fmla="*/ 274 w 291"/>
                <a:gd name="T67" fmla="*/ 69 h 107"/>
                <a:gd name="T68" fmla="*/ 274 w 291"/>
                <a:gd name="T69" fmla="*/ 69 h 107"/>
                <a:gd name="T70" fmla="*/ 274 w 291"/>
                <a:gd name="T71" fmla="*/ 69 h 107"/>
                <a:gd name="T72" fmla="*/ 275 w 291"/>
                <a:gd name="T73" fmla="*/ 69 h 107"/>
                <a:gd name="T74" fmla="*/ 289 w 291"/>
                <a:gd name="T75" fmla="*/ 72 h 107"/>
                <a:gd name="T76" fmla="*/ 272 w 291"/>
                <a:gd name="T77" fmla="*/ 47 h 107"/>
                <a:gd name="T78" fmla="*/ 266 w 291"/>
                <a:gd name="T79" fmla="*/ 27 h 107"/>
                <a:gd name="T80" fmla="*/ 235 w 291"/>
                <a:gd name="T81" fmla="*/ 11 h 107"/>
                <a:gd name="T82" fmla="*/ 197 w 291"/>
                <a:gd name="T83" fmla="*/ 0 h 107"/>
                <a:gd name="T84" fmla="*/ 173 w 291"/>
                <a:gd name="T85" fmla="*/ 17 h 107"/>
                <a:gd name="T86" fmla="*/ 157 w 291"/>
                <a:gd name="T87" fmla="*/ 16 h 107"/>
                <a:gd name="T88" fmla="*/ 111 w 291"/>
                <a:gd name="T89" fmla="*/ 2 h 107"/>
                <a:gd name="T90" fmla="*/ 68 w 291"/>
                <a:gd name="T91" fmla="*/ 11 h 107"/>
                <a:gd name="T92" fmla="*/ 40 w 291"/>
                <a:gd name="T93" fmla="*/ 10 h 107"/>
                <a:gd name="T94" fmla="*/ 1 w 291"/>
                <a:gd name="T95" fmla="*/ 10 h 107"/>
                <a:gd name="T96" fmla="*/ 18 w 291"/>
                <a:gd name="T97" fmla="*/ 27 h 107"/>
                <a:gd name="T98" fmla="*/ 44 w 291"/>
                <a:gd name="T99" fmla="*/ 31 h 107"/>
                <a:gd name="T100" fmla="*/ 70 w 291"/>
                <a:gd name="T101" fmla="*/ 48 h 107"/>
                <a:gd name="T102" fmla="*/ 83 w 291"/>
                <a:gd name="T103" fmla="*/ 100 h 107"/>
                <a:gd name="T104" fmla="*/ 124 w 291"/>
                <a:gd name="T105" fmla="*/ 91 h 107"/>
                <a:gd name="T106" fmla="*/ 153 w 291"/>
                <a:gd name="T107" fmla="*/ 102 h 107"/>
                <a:gd name="T108" fmla="*/ 163 w 291"/>
                <a:gd name="T109" fmla="*/ 98 h 107"/>
                <a:gd name="T110" fmla="*/ 184 w 291"/>
                <a:gd name="T111" fmla="*/ 85 h 107"/>
                <a:gd name="T112" fmla="*/ 193 w 291"/>
                <a:gd name="T113" fmla="*/ 79 h 107"/>
                <a:gd name="T114" fmla="*/ 206 w 291"/>
                <a:gd name="T115" fmla="*/ 76 h 107"/>
                <a:gd name="T116" fmla="*/ 215 w 291"/>
                <a:gd name="T117" fmla="*/ 68 h 107"/>
                <a:gd name="T118" fmla="*/ 230 w 291"/>
                <a:gd name="T119" fmla="*/ 6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1" h="107">
                  <a:moveTo>
                    <a:pt x="231" y="69"/>
                  </a:moveTo>
                  <a:cubicBezTo>
                    <a:pt x="232" y="69"/>
                    <a:pt x="232" y="69"/>
                    <a:pt x="232" y="69"/>
                  </a:cubicBezTo>
                  <a:cubicBezTo>
                    <a:pt x="231" y="68"/>
                    <a:pt x="231" y="68"/>
                    <a:pt x="231" y="68"/>
                  </a:cubicBezTo>
                  <a:cubicBezTo>
                    <a:pt x="231" y="68"/>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4" y="67"/>
                    <a:pt x="234" y="67"/>
                    <a:pt x="234" y="67"/>
                  </a:cubicBezTo>
                  <a:cubicBezTo>
                    <a:pt x="234" y="67"/>
                    <a:pt x="234" y="67"/>
                    <a:pt x="234" y="67"/>
                  </a:cubicBezTo>
                  <a:cubicBezTo>
                    <a:pt x="235" y="67"/>
                    <a:pt x="237" y="67"/>
                    <a:pt x="238" y="67"/>
                  </a:cubicBezTo>
                  <a:cubicBezTo>
                    <a:pt x="238" y="67"/>
                    <a:pt x="238" y="67"/>
                    <a:pt x="238" y="67"/>
                  </a:cubicBezTo>
                  <a:cubicBezTo>
                    <a:pt x="238" y="67"/>
                    <a:pt x="238" y="67"/>
                    <a:pt x="238" y="67"/>
                  </a:cubicBezTo>
                  <a:cubicBezTo>
                    <a:pt x="238" y="67"/>
                    <a:pt x="238" y="67"/>
                    <a:pt x="238" y="67"/>
                  </a:cubicBezTo>
                  <a:cubicBezTo>
                    <a:pt x="238" y="67"/>
                    <a:pt x="238" y="67"/>
                    <a:pt x="238" y="67"/>
                  </a:cubicBezTo>
                  <a:cubicBezTo>
                    <a:pt x="238" y="67"/>
                    <a:pt x="238" y="67"/>
                    <a:pt x="238"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4" y="67"/>
                    <a:pt x="244" y="67"/>
                    <a:pt x="244" y="67"/>
                  </a:cubicBezTo>
                  <a:cubicBezTo>
                    <a:pt x="244" y="67"/>
                    <a:pt x="244" y="67"/>
                    <a:pt x="244" y="67"/>
                  </a:cubicBezTo>
                  <a:cubicBezTo>
                    <a:pt x="244" y="67"/>
                    <a:pt x="244" y="67"/>
                    <a:pt x="244" y="67"/>
                  </a:cubicBezTo>
                  <a:cubicBezTo>
                    <a:pt x="244" y="67"/>
                    <a:pt x="244" y="67"/>
                    <a:pt x="244" y="67"/>
                  </a:cubicBezTo>
                  <a:cubicBezTo>
                    <a:pt x="244" y="67"/>
                    <a:pt x="244" y="67"/>
                    <a:pt x="244" y="67"/>
                  </a:cubicBezTo>
                  <a:cubicBezTo>
                    <a:pt x="245" y="67"/>
                    <a:pt x="245" y="67"/>
                    <a:pt x="245" y="67"/>
                  </a:cubicBezTo>
                  <a:cubicBezTo>
                    <a:pt x="245" y="67"/>
                    <a:pt x="245" y="67"/>
                    <a:pt x="245" y="67"/>
                  </a:cubicBezTo>
                  <a:cubicBezTo>
                    <a:pt x="245" y="67"/>
                    <a:pt x="245" y="67"/>
                    <a:pt x="245" y="67"/>
                  </a:cubicBezTo>
                  <a:cubicBezTo>
                    <a:pt x="245" y="67"/>
                    <a:pt x="245" y="67"/>
                    <a:pt x="245" y="67"/>
                  </a:cubicBezTo>
                  <a:cubicBezTo>
                    <a:pt x="245" y="67"/>
                    <a:pt x="245" y="67"/>
                    <a:pt x="245"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7" y="67"/>
                    <a:pt x="247" y="67"/>
                    <a:pt x="247" y="67"/>
                  </a:cubicBezTo>
                  <a:cubicBezTo>
                    <a:pt x="247" y="67"/>
                    <a:pt x="247" y="67"/>
                    <a:pt x="247" y="67"/>
                  </a:cubicBezTo>
                  <a:cubicBezTo>
                    <a:pt x="247" y="67"/>
                    <a:pt x="247" y="67"/>
                    <a:pt x="247" y="67"/>
                  </a:cubicBezTo>
                  <a:cubicBezTo>
                    <a:pt x="247" y="67"/>
                    <a:pt x="247" y="67"/>
                    <a:pt x="247" y="67"/>
                  </a:cubicBezTo>
                  <a:cubicBezTo>
                    <a:pt x="247" y="67"/>
                    <a:pt x="247" y="67"/>
                    <a:pt x="247"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9" y="67"/>
                    <a:pt x="249" y="67"/>
                    <a:pt x="249" y="67"/>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2" y="70"/>
                    <a:pt x="252" y="70"/>
                    <a:pt x="252" y="70"/>
                  </a:cubicBezTo>
                  <a:cubicBezTo>
                    <a:pt x="252" y="70"/>
                    <a:pt x="263" y="72"/>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31" y="69"/>
                    <a:pt x="231" y="69"/>
                    <a:pt x="231" y="69"/>
                  </a:cubicBezTo>
                  <a:close/>
                  <a:moveTo>
                    <a:pt x="233" y="67"/>
                  </a:moveTo>
                  <a:cubicBezTo>
                    <a:pt x="233" y="67"/>
                    <a:pt x="233" y="67"/>
                    <a:pt x="233" y="67"/>
                  </a:cubicBezTo>
                  <a:cubicBezTo>
                    <a:pt x="233" y="67"/>
                    <a:pt x="233" y="67"/>
                    <a:pt x="233" y="67"/>
                  </a:cubicBezTo>
                  <a:cubicBezTo>
                    <a:pt x="233" y="67"/>
                    <a:pt x="233" y="67"/>
                    <a:pt x="233" y="67"/>
                  </a:cubicBezTo>
                  <a:close/>
                  <a:moveTo>
                    <a:pt x="269" y="71"/>
                  </a:move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70" y="71"/>
                    <a:pt x="270" y="71"/>
                    <a:pt x="270" y="71"/>
                  </a:cubicBezTo>
                  <a:cubicBezTo>
                    <a:pt x="270" y="71"/>
                    <a:pt x="270" y="71"/>
                    <a:pt x="270" y="71"/>
                  </a:cubicBezTo>
                  <a:cubicBezTo>
                    <a:pt x="270" y="71"/>
                    <a:pt x="270" y="71"/>
                    <a:pt x="270" y="71"/>
                  </a:cubicBezTo>
                  <a:cubicBezTo>
                    <a:pt x="270" y="71"/>
                    <a:pt x="270" y="71"/>
                    <a:pt x="270" y="71"/>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2" y="70"/>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6" y="69"/>
                    <a:pt x="276" y="69"/>
                    <a:pt x="278" y="70"/>
                  </a:cubicBezTo>
                  <a:cubicBezTo>
                    <a:pt x="280" y="71"/>
                    <a:pt x="283" y="72"/>
                    <a:pt x="285" y="72"/>
                  </a:cubicBezTo>
                  <a:cubicBezTo>
                    <a:pt x="289" y="72"/>
                    <a:pt x="289" y="72"/>
                    <a:pt x="289" y="72"/>
                  </a:cubicBezTo>
                  <a:cubicBezTo>
                    <a:pt x="290" y="69"/>
                    <a:pt x="290" y="69"/>
                    <a:pt x="290" y="69"/>
                  </a:cubicBezTo>
                  <a:cubicBezTo>
                    <a:pt x="291" y="71"/>
                    <a:pt x="289" y="61"/>
                    <a:pt x="290" y="58"/>
                  </a:cubicBezTo>
                  <a:cubicBezTo>
                    <a:pt x="289" y="57"/>
                    <a:pt x="288" y="56"/>
                    <a:pt x="288" y="55"/>
                  </a:cubicBezTo>
                  <a:cubicBezTo>
                    <a:pt x="287" y="54"/>
                    <a:pt x="282" y="54"/>
                    <a:pt x="282" y="54"/>
                  </a:cubicBezTo>
                  <a:cubicBezTo>
                    <a:pt x="278" y="53"/>
                    <a:pt x="278" y="53"/>
                    <a:pt x="278" y="53"/>
                  </a:cubicBezTo>
                  <a:cubicBezTo>
                    <a:pt x="275" y="52"/>
                    <a:pt x="275" y="52"/>
                    <a:pt x="275" y="52"/>
                  </a:cubicBezTo>
                  <a:cubicBezTo>
                    <a:pt x="272" y="47"/>
                    <a:pt x="272" y="47"/>
                    <a:pt x="272" y="47"/>
                  </a:cubicBezTo>
                  <a:cubicBezTo>
                    <a:pt x="269" y="45"/>
                    <a:pt x="269" y="45"/>
                    <a:pt x="269" y="45"/>
                  </a:cubicBezTo>
                  <a:cubicBezTo>
                    <a:pt x="266" y="41"/>
                    <a:pt x="266" y="41"/>
                    <a:pt x="266" y="41"/>
                  </a:cubicBezTo>
                  <a:cubicBezTo>
                    <a:pt x="267" y="39"/>
                    <a:pt x="267" y="39"/>
                    <a:pt x="267" y="39"/>
                  </a:cubicBezTo>
                  <a:cubicBezTo>
                    <a:pt x="270" y="35"/>
                    <a:pt x="270" y="35"/>
                    <a:pt x="270" y="35"/>
                  </a:cubicBezTo>
                  <a:cubicBezTo>
                    <a:pt x="270" y="35"/>
                    <a:pt x="271" y="35"/>
                    <a:pt x="272" y="33"/>
                  </a:cubicBezTo>
                  <a:cubicBezTo>
                    <a:pt x="274" y="30"/>
                    <a:pt x="272" y="30"/>
                    <a:pt x="272" y="30"/>
                  </a:cubicBezTo>
                  <a:cubicBezTo>
                    <a:pt x="272" y="30"/>
                    <a:pt x="268" y="28"/>
                    <a:pt x="266" y="27"/>
                  </a:cubicBezTo>
                  <a:cubicBezTo>
                    <a:pt x="264" y="26"/>
                    <a:pt x="261" y="29"/>
                    <a:pt x="261" y="29"/>
                  </a:cubicBezTo>
                  <a:cubicBezTo>
                    <a:pt x="255" y="28"/>
                    <a:pt x="255" y="28"/>
                    <a:pt x="255" y="28"/>
                  </a:cubicBezTo>
                  <a:cubicBezTo>
                    <a:pt x="250" y="28"/>
                    <a:pt x="250" y="28"/>
                    <a:pt x="250" y="28"/>
                  </a:cubicBezTo>
                  <a:cubicBezTo>
                    <a:pt x="246" y="24"/>
                    <a:pt x="246" y="24"/>
                    <a:pt x="246" y="24"/>
                  </a:cubicBezTo>
                  <a:cubicBezTo>
                    <a:pt x="239" y="22"/>
                    <a:pt x="239" y="22"/>
                    <a:pt x="239" y="22"/>
                  </a:cubicBezTo>
                  <a:cubicBezTo>
                    <a:pt x="235" y="20"/>
                    <a:pt x="235" y="20"/>
                    <a:pt x="235" y="20"/>
                  </a:cubicBezTo>
                  <a:cubicBezTo>
                    <a:pt x="235" y="20"/>
                    <a:pt x="235" y="12"/>
                    <a:pt x="235" y="11"/>
                  </a:cubicBezTo>
                  <a:cubicBezTo>
                    <a:pt x="235" y="9"/>
                    <a:pt x="235" y="6"/>
                    <a:pt x="235" y="6"/>
                  </a:cubicBezTo>
                  <a:cubicBezTo>
                    <a:pt x="235" y="6"/>
                    <a:pt x="229" y="5"/>
                    <a:pt x="226" y="6"/>
                  </a:cubicBezTo>
                  <a:cubicBezTo>
                    <a:pt x="224" y="7"/>
                    <a:pt x="221" y="6"/>
                    <a:pt x="221" y="6"/>
                  </a:cubicBezTo>
                  <a:cubicBezTo>
                    <a:pt x="221" y="6"/>
                    <a:pt x="213" y="5"/>
                    <a:pt x="212" y="3"/>
                  </a:cubicBezTo>
                  <a:cubicBezTo>
                    <a:pt x="212" y="1"/>
                    <a:pt x="212" y="2"/>
                    <a:pt x="211" y="2"/>
                  </a:cubicBezTo>
                  <a:cubicBezTo>
                    <a:pt x="209" y="2"/>
                    <a:pt x="203" y="2"/>
                    <a:pt x="203" y="2"/>
                  </a:cubicBezTo>
                  <a:cubicBezTo>
                    <a:pt x="197" y="0"/>
                    <a:pt x="197" y="0"/>
                    <a:pt x="197" y="0"/>
                  </a:cubicBezTo>
                  <a:cubicBezTo>
                    <a:pt x="197" y="9"/>
                    <a:pt x="197" y="9"/>
                    <a:pt x="197" y="9"/>
                  </a:cubicBezTo>
                  <a:cubicBezTo>
                    <a:pt x="196" y="7"/>
                    <a:pt x="196" y="7"/>
                    <a:pt x="196" y="7"/>
                  </a:cubicBezTo>
                  <a:cubicBezTo>
                    <a:pt x="186" y="6"/>
                    <a:pt x="186" y="6"/>
                    <a:pt x="186" y="6"/>
                  </a:cubicBezTo>
                  <a:cubicBezTo>
                    <a:pt x="180" y="9"/>
                    <a:pt x="180" y="9"/>
                    <a:pt x="180" y="9"/>
                  </a:cubicBezTo>
                  <a:cubicBezTo>
                    <a:pt x="175" y="11"/>
                    <a:pt x="175" y="11"/>
                    <a:pt x="175" y="11"/>
                  </a:cubicBezTo>
                  <a:cubicBezTo>
                    <a:pt x="175" y="14"/>
                    <a:pt x="175" y="14"/>
                    <a:pt x="175" y="14"/>
                  </a:cubicBezTo>
                  <a:cubicBezTo>
                    <a:pt x="173" y="17"/>
                    <a:pt x="173" y="17"/>
                    <a:pt x="173" y="17"/>
                  </a:cubicBezTo>
                  <a:cubicBezTo>
                    <a:pt x="173" y="17"/>
                    <a:pt x="170" y="18"/>
                    <a:pt x="168" y="18"/>
                  </a:cubicBezTo>
                  <a:cubicBezTo>
                    <a:pt x="168" y="19"/>
                    <a:pt x="167" y="21"/>
                    <a:pt x="167" y="22"/>
                  </a:cubicBezTo>
                  <a:cubicBezTo>
                    <a:pt x="166" y="23"/>
                    <a:pt x="164" y="23"/>
                    <a:pt x="164" y="23"/>
                  </a:cubicBezTo>
                  <a:cubicBezTo>
                    <a:pt x="160" y="22"/>
                    <a:pt x="160" y="22"/>
                    <a:pt x="160" y="22"/>
                  </a:cubicBezTo>
                  <a:cubicBezTo>
                    <a:pt x="157" y="22"/>
                    <a:pt x="157" y="22"/>
                    <a:pt x="157" y="22"/>
                  </a:cubicBezTo>
                  <a:cubicBezTo>
                    <a:pt x="155" y="20"/>
                    <a:pt x="155" y="20"/>
                    <a:pt x="155" y="20"/>
                  </a:cubicBezTo>
                  <a:cubicBezTo>
                    <a:pt x="157" y="16"/>
                    <a:pt x="157" y="16"/>
                    <a:pt x="157" y="16"/>
                  </a:cubicBezTo>
                  <a:cubicBezTo>
                    <a:pt x="157" y="14"/>
                    <a:pt x="157" y="14"/>
                    <a:pt x="157" y="14"/>
                  </a:cubicBezTo>
                  <a:cubicBezTo>
                    <a:pt x="151" y="14"/>
                    <a:pt x="151" y="14"/>
                    <a:pt x="151" y="14"/>
                  </a:cubicBezTo>
                  <a:cubicBezTo>
                    <a:pt x="145" y="12"/>
                    <a:pt x="145" y="12"/>
                    <a:pt x="145" y="12"/>
                  </a:cubicBezTo>
                  <a:cubicBezTo>
                    <a:pt x="132" y="11"/>
                    <a:pt x="132" y="11"/>
                    <a:pt x="132" y="11"/>
                  </a:cubicBezTo>
                  <a:cubicBezTo>
                    <a:pt x="124" y="9"/>
                    <a:pt x="124" y="9"/>
                    <a:pt x="124" y="9"/>
                  </a:cubicBezTo>
                  <a:cubicBezTo>
                    <a:pt x="119" y="4"/>
                    <a:pt x="119" y="4"/>
                    <a:pt x="119" y="4"/>
                  </a:cubicBezTo>
                  <a:cubicBezTo>
                    <a:pt x="111" y="2"/>
                    <a:pt x="111" y="2"/>
                    <a:pt x="111" y="2"/>
                  </a:cubicBezTo>
                  <a:cubicBezTo>
                    <a:pt x="104" y="7"/>
                    <a:pt x="104" y="7"/>
                    <a:pt x="104" y="7"/>
                  </a:cubicBezTo>
                  <a:cubicBezTo>
                    <a:pt x="104" y="7"/>
                    <a:pt x="97" y="4"/>
                    <a:pt x="94" y="4"/>
                  </a:cubicBezTo>
                  <a:cubicBezTo>
                    <a:pt x="92" y="5"/>
                    <a:pt x="88" y="6"/>
                    <a:pt x="87" y="7"/>
                  </a:cubicBezTo>
                  <a:cubicBezTo>
                    <a:pt x="86" y="7"/>
                    <a:pt x="84" y="10"/>
                    <a:pt x="83" y="10"/>
                  </a:cubicBezTo>
                  <a:cubicBezTo>
                    <a:pt x="81" y="11"/>
                    <a:pt x="79" y="10"/>
                    <a:pt x="77" y="10"/>
                  </a:cubicBezTo>
                  <a:cubicBezTo>
                    <a:pt x="76" y="11"/>
                    <a:pt x="75" y="12"/>
                    <a:pt x="73" y="12"/>
                  </a:cubicBezTo>
                  <a:cubicBezTo>
                    <a:pt x="71" y="12"/>
                    <a:pt x="70" y="11"/>
                    <a:pt x="68" y="11"/>
                  </a:cubicBezTo>
                  <a:cubicBezTo>
                    <a:pt x="67" y="12"/>
                    <a:pt x="66" y="13"/>
                    <a:pt x="64" y="13"/>
                  </a:cubicBezTo>
                  <a:cubicBezTo>
                    <a:pt x="62" y="13"/>
                    <a:pt x="61" y="11"/>
                    <a:pt x="61" y="11"/>
                  </a:cubicBezTo>
                  <a:cubicBezTo>
                    <a:pt x="58" y="11"/>
                    <a:pt x="58" y="11"/>
                    <a:pt x="58" y="11"/>
                  </a:cubicBezTo>
                  <a:cubicBezTo>
                    <a:pt x="55" y="8"/>
                    <a:pt x="55" y="8"/>
                    <a:pt x="55" y="8"/>
                  </a:cubicBezTo>
                  <a:cubicBezTo>
                    <a:pt x="55" y="8"/>
                    <a:pt x="54" y="10"/>
                    <a:pt x="51" y="10"/>
                  </a:cubicBezTo>
                  <a:cubicBezTo>
                    <a:pt x="49" y="9"/>
                    <a:pt x="47" y="8"/>
                    <a:pt x="45" y="9"/>
                  </a:cubicBezTo>
                  <a:cubicBezTo>
                    <a:pt x="43" y="9"/>
                    <a:pt x="40" y="10"/>
                    <a:pt x="40" y="10"/>
                  </a:cubicBezTo>
                  <a:cubicBezTo>
                    <a:pt x="32" y="7"/>
                    <a:pt x="32" y="7"/>
                    <a:pt x="32" y="7"/>
                  </a:cubicBezTo>
                  <a:cubicBezTo>
                    <a:pt x="27" y="6"/>
                    <a:pt x="27" y="6"/>
                    <a:pt x="27" y="6"/>
                  </a:cubicBezTo>
                  <a:cubicBezTo>
                    <a:pt x="23" y="5"/>
                    <a:pt x="23" y="5"/>
                    <a:pt x="23" y="5"/>
                  </a:cubicBezTo>
                  <a:cubicBezTo>
                    <a:pt x="21" y="8"/>
                    <a:pt x="21" y="8"/>
                    <a:pt x="21" y="8"/>
                  </a:cubicBezTo>
                  <a:cubicBezTo>
                    <a:pt x="16" y="8"/>
                    <a:pt x="16" y="8"/>
                    <a:pt x="16" y="8"/>
                  </a:cubicBezTo>
                  <a:cubicBezTo>
                    <a:pt x="16" y="8"/>
                    <a:pt x="10" y="6"/>
                    <a:pt x="6" y="7"/>
                  </a:cubicBezTo>
                  <a:cubicBezTo>
                    <a:pt x="5" y="7"/>
                    <a:pt x="2" y="10"/>
                    <a:pt x="1" y="10"/>
                  </a:cubicBezTo>
                  <a:cubicBezTo>
                    <a:pt x="0" y="11"/>
                    <a:pt x="1" y="11"/>
                    <a:pt x="2" y="14"/>
                  </a:cubicBezTo>
                  <a:cubicBezTo>
                    <a:pt x="2" y="16"/>
                    <a:pt x="1" y="20"/>
                    <a:pt x="1" y="20"/>
                  </a:cubicBezTo>
                  <a:cubicBezTo>
                    <a:pt x="7" y="21"/>
                    <a:pt x="7" y="21"/>
                    <a:pt x="7" y="21"/>
                  </a:cubicBezTo>
                  <a:cubicBezTo>
                    <a:pt x="12" y="23"/>
                    <a:pt x="12" y="23"/>
                    <a:pt x="12" y="23"/>
                  </a:cubicBezTo>
                  <a:cubicBezTo>
                    <a:pt x="13" y="27"/>
                    <a:pt x="13" y="27"/>
                    <a:pt x="13" y="27"/>
                  </a:cubicBezTo>
                  <a:cubicBezTo>
                    <a:pt x="13" y="27"/>
                    <a:pt x="16" y="30"/>
                    <a:pt x="17" y="29"/>
                  </a:cubicBezTo>
                  <a:cubicBezTo>
                    <a:pt x="18" y="29"/>
                    <a:pt x="17" y="28"/>
                    <a:pt x="18" y="27"/>
                  </a:cubicBezTo>
                  <a:cubicBezTo>
                    <a:pt x="18" y="27"/>
                    <a:pt x="19" y="29"/>
                    <a:pt x="21" y="29"/>
                  </a:cubicBezTo>
                  <a:cubicBezTo>
                    <a:pt x="21" y="29"/>
                    <a:pt x="23" y="28"/>
                    <a:pt x="24" y="28"/>
                  </a:cubicBezTo>
                  <a:cubicBezTo>
                    <a:pt x="26" y="29"/>
                    <a:pt x="27" y="30"/>
                    <a:pt x="28" y="30"/>
                  </a:cubicBezTo>
                  <a:cubicBezTo>
                    <a:pt x="29" y="30"/>
                    <a:pt x="31" y="29"/>
                    <a:pt x="31" y="29"/>
                  </a:cubicBezTo>
                  <a:cubicBezTo>
                    <a:pt x="33" y="28"/>
                    <a:pt x="36" y="27"/>
                    <a:pt x="39" y="30"/>
                  </a:cubicBezTo>
                  <a:cubicBezTo>
                    <a:pt x="41" y="32"/>
                    <a:pt x="40" y="33"/>
                    <a:pt x="42" y="33"/>
                  </a:cubicBezTo>
                  <a:cubicBezTo>
                    <a:pt x="43" y="33"/>
                    <a:pt x="43" y="31"/>
                    <a:pt x="44" y="31"/>
                  </a:cubicBezTo>
                  <a:cubicBezTo>
                    <a:pt x="46" y="31"/>
                    <a:pt x="46" y="32"/>
                    <a:pt x="47" y="33"/>
                  </a:cubicBezTo>
                  <a:cubicBezTo>
                    <a:pt x="49" y="35"/>
                    <a:pt x="49" y="37"/>
                    <a:pt x="51" y="38"/>
                  </a:cubicBezTo>
                  <a:cubicBezTo>
                    <a:pt x="51" y="39"/>
                    <a:pt x="52" y="40"/>
                    <a:pt x="54" y="40"/>
                  </a:cubicBezTo>
                  <a:cubicBezTo>
                    <a:pt x="54" y="40"/>
                    <a:pt x="55" y="39"/>
                    <a:pt x="55" y="39"/>
                  </a:cubicBezTo>
                  <a:cubicBezTo>
                    <a:pt x="57" y="39"/>
                    <a:pt x="59" y="39"/>
                    <a:pt x="60" y="40"/>
                  </a:cubicBezTo>
                  <a:cubicBezTo>
                    <a:pt x="64" y="40"/>
                    <a:pt x="65" y="40"/>
                    <a:pt x="66" y="41"/>
                  </a:cubicBezTo>
                  <a:cubicBezTo>
                    <a:pt x="67" y="43"/>
                    <a:pt x="69" y="46"/>
                    <a:pt x="70" y="48"/>
                  </a:cubicBezTo>
                  <a:cubicBezTo>
                    <a:pt x="71" y="50"/>
                    <a:pt x="72" y="54"/>
                    <a:pt x="73" y="55"/>
                  </a:cubicBezTo>
                  <a:cubicBezTo>
                    <a:pt x="74" y="57"/>
                    <a:pt x="77" y="58"/>
                    <a:pt x="78" y="60"/>
                  </a:cubicBezTo>
                  <a:cubicBezTo>
                    <a:pt x="79" y="61"/>
                    <a:pt x="81" y="67"/>
                    <a:pt x="82" y="69"/>
                  </a:cubicBezTo>
                  <a:cubicBezTo>
                    <a:pt x="82" y="71"/>
                    <a:pt x="85" y="74"/>
                    <a:pt x="86" y="78"/>
                  </a:cubicBezTo>
                  <a:cubicBezTo>
                    <a:pt x="88" y="82"/>
                    <a:pt x="88" y="85"/>
                    <a:pt x="88" y="85"/>
                  </a:cubicBezTo>
                  <a:cubicBezTo>
                    <a:pt x="88" y="89"/>
                    <a:pt x="88" y="89"/>
                    <a:pt x="88" y="89"/>
                  </a:cubicBezTo>
                  <a:cubicBezTo>
                    <a:pt x="88" y="89"/>
                    <a:pt x="85" y="98"/>
                    <a:pt x="83" y="100"/>
                  </a:cubicBezTo>
                  <a:cubicBezTo>
                    <a:pt x="81" y="102"/>
                    <a:pt x="84" y="105"/>
                    <a:pt x="87" y="106"/>
                  </a:cubicBezTo>
                  <a:cubicBezTo>
                    <a:pt x="90" y="107"/>
                    <a:pt x="98" y="103"/>
                    <a:pt x="98" y="103"/>
                  </a:cubicBezTo>
                  <a:cubicBezTo>
                    <a:pt x="103" y="101"/>
                    <a:pt x="103" y="101"/>
                    <a:pt x="103" y="101"/>
                  </a:cubicBezTo>
                  <a:cubicBezTo>
                    <a:pt x="108" y="100"/>
                    <a:pt x="108" y="100"/>
                    <a:pt x="108" y="100"/>
                  </a:cubicBezTo>
                  <a:cubicBezTo>
                    <a:pt x="108" y="100"/>
                    <a:pt x="120" y="99"/>
                    <a:pt x="122" y="98"/>
                  </a:cubicBezTo>
                  <a:cubicBezTo>
                    <a:pt x="125" y="96"/>
                    <a:pt x="125" y="94"/>
                    <a:pt x="125" y="94"/>
                  </a:cubicBezTo>
                  <a:cubicBezTo>
                    <a:pt x="124" y="91"/>
                    <a:pt x="124" y="91"/>
                    <a:pt x="124" y="91"/>
                  </a:cubicBezTo>
                  <a:cubicBezTo>
                    <a:pt x="124" y="91"/>
                    <a:pt x="130" y="88"/>
                    <a:pt x="133" y="87"/>
                  </a:cubicBezTo>
                  <a:cubicBezTo>
                    <a:pt x="135" y="86"/>
                    <a:pt x="137" y="88"/>
                    <a:pt x="137" y="88"/>
                  </a:cubicBezTo>
                  <a:cubicBezTo>
                    <a:pt x="140" y="91"/>
                    <a:pt x="140" y="91"/>
                    <a:pt x="140" y="91"/>
                  </a:cubicBezTo>
                  <a:cubicBezTo>
                    <a:pt x="144" y="95"/>
                    <a:pt x="144" y="95"/>
                    <a:pt x="144" y="95"/>
                  </a:cubicBezTo>
                  <a:cubicBezTo>
                    <a:pt x="149" y="96"/>
                    <a:pt x="149" y="96"/>
                    <a:pt x="149" y="96"/>
                  </a:cubicBezTo>
                  <a:cubicBezTo>
                    <a:pt x="149" y="96"/>
                    <a:pt x="152" y="99"/>
                    <a:pt x="153" y="100"/>
                  </a:cubicBezTo>
                  <a:cubicBezTo>
                    <a:pt x="153" y="102"/>
                    <a:pt x="153" y="102"/>
                    <a:pt x="153" y="102"/>
                  </a:cubicBezTo>
                  <a:cubicBezTo>
                    <a:pt x="159" y="102"/>
                    <a:pt x="159" y="102"/>
                    <a:pt x="159" y="102"/>
                  </a:cubicBezTo>
                  <a:cubicBezTo>
                    <a:pt x="164" y="100"/>
                    <a:pt x="164" y="100"/>
                    <a:pt x="164" y="100"/>
                  </a:cubicBezTo>
                  <a:cubicBezTo>
                    <a:pt x="169" y="103"/>
                    <a:pt x="169" y="103"/>
                    <a:pt x="169" y="103"/>
                  </a:cubicBezTo>
                  <a:cubicBezTo>
                    <a:pt x="174" y="101"/>
                    <a:pt x="174" y="101"/>
                    <a:pt x="174" y="101"/>
                  </a:cubicBezTo>
                  <a:cubicBezTo>
                    <a:pt x="173" y="100"/>
                    <a:pt x="169" y="99"/>
                    <a:pt x="169" y="99"/>
                  </a:cubicBezTo>
                  <a:cubicBezTo>
                    <a:pt x="164" y="99"/>
                    <a:pt x="164" y="99"/>
                    <a:pt x="164" y="99"/>
                  </a:cubicBezTo>
                  <a:cubicBezTo>
                    <a:pt x="163" y="98"/>
                    <a:pt x="163" y="98"/>
                    <a:pt x="163" y="98"/>
                  </a:cubicBezTo>
                  <a:cubicBezTo>
                    <a:pt x="161" y="96"/>
                    <a:pt x="161" y="96"/>
                    <a:pt x="161" y="96"/>
                  </a:cubicBezTo>
                  <a:cubicBezTo>
                    <a:pt x="165" y="93"/>
                    <a:pt x="165" y="93"/>
                    <a:pt x="165" y="93"/>
                  </a:cubicBezTo>
                  <a:cubicBezTo>
                    <a:pt x="165" y="93"/>
                    <a:pt x="167" y="93"/>
                    <a:pt x="168" y="92"/>
                  </a:cubicBezTo>
                  <a:cubicBezTo>
                    <a:pt x="170" y="92"/>
                    <a:pt x="176" y="90"/>
                    <a:pt x="176" y="90"/>
                  </a:cubicBezTo>
                  <a:cubicBezTo>
                    <a:pt x="178" y="88"/>
                    <a:pt x="178" y="88"/>
                    <a:pt x="178" y="88"/>
                  </a:cubicBezTo>
                  <a:cubicBezTo>
                    <a:pt x="178" y="88"/>
                    <a:pt x="180" y="86"/>
                    <a:pt x="180" y="86"/>
                  </a:cubicBezTo>
                  <a:cubicBezTo>
                    <a:pt x="181" y="86"/>
                    <a:pt x="183" y="86"/>
                    <a:pt x="184" y="85"/>
                  </a:cubicBezTo>
                  <a:cubicBezTo>
                    <a:pt x="184" y="85"/>
                    <a:pt x="185" y="84"/>
                    <a:pt x="185" y="84"/>
                  </a:cubicBezTo>
                  <a:cubicBezTo>
                    <a:pt x="185" y="84"/>
                    <a:pt x="185" y="83"/>
                    <a:pt x="186" y="83"/>
                  </a:cubicBezTo>
                  <a:cubicBezTo>
                    <a:pt x="186" y="83"/>
                    <a:pt x="187" y="83"/>
                    <a:pt x="188" y="82"/>
                  </a:cubicBezTo>
                  <a:cubicBezTo>
                    <a:pt x="189" y="82"/>
                    <a:pt x="189" y="82"/>
                    <a:pt x="190" y="81"/>
                  </a:cubicBezTo>
                  <a:cubicBezTo>
                    <a:pt x="190" y="81"/>
                    <a:pt x="191" y="78"/>
                    <a:pt x="191" y="78"/>
                  </a:cubicBezTo>
                  <a:cubicBezTo>
                    <a:pt x="191" y="78"/>
                    <a:pt x="191" y="78"/>
                    <a:pt x="191" y="78"/>
                  </a:cubicBezTo>
                  <a:cubicBezTo>
                    <a:pt x="192" y="78"/>
                    <a:pt x="193" y="79"/>
                    <a:pt x="193" y="79"/>
                  </a:cubicBezTo>
                  <a:cubicBezTo>
                    <a:pt x="193" y="79"/>
                    <a:pt x="195" y="79"/>
                    <a:pt x="196" y="79"/>
                  </a:cubicBezTo>
                  <a:cubicBezTo>
                    <a:pt x="196" y="79"/>
                    <a:pt x="198" y="78"/>
                    <a:pt x="198" y="78"/>
                  </a:cubicBezTo>
                  <a:cubicBezTo>
                    <a:pt x="198" y="78"/>
                    <a:pt x="198" y="77"/>
                    <a:pt x="199" y="77"/>
                  </a:cubicBezTo>
                  <a:cubicBezTo>
                    <a:pt x="200" y="77"/>
                    <a:pt x="201" y="77"/>
                    <a:pt x="202" y="77"/>
                  </a:cubicBezTo>
                  <a:cubicBezTo>
                    <a:pt x="202" y="77"/>
                    <a:pt x="204" y="77"/>
                    <a:pt x="204" y="77"/>
                  </a:cubicBezTo>
                  <a:cubicBezTo>
                    <a:pt x="205" y="76"/>
                    <a:pt x="205" y="76"/>
                    <a:pt x="205" y="76"/>
                  </a:cubicBezTo>
                  <a:cubicBezTo>
                    <a:pt x="206" y="76"/>
                    <a:pt x="205" y="75"/>
                    <a:pt x="206" y="76"/>
                  </a:cubicBezTo>
                  <a:cubicBezTo>
                    <a:pt x="207" y="76"/>
                    <a:pt x="206" y="77"/>
                    <a:pt x="207" y="76"/>
                  </a:cubicBezTo>
                  <a:cubicBezTo>
                    <a:pt x="208" y="75"/>
                    <a:pt x="209" y="73"/>
                    <a:pt x="209" y="73"/>
                  </a:cubicBezTo>
                  <a:cubicBezTo>
                    <a:pt x="209" y="73"/>
                    <a:pt x="208" y="73"/>
                    <a:pt x="210" y="73"/>
                  </a:cubicBezTo>
                  <a:cubicBezTo>
                    <a:pt x="212" y="73"/>
                    <a:pt x="212" y="73"/>
                    <a:pt x="214" y="73"/>
                  </a:cubicBezTo>
                  <a:cubicBezTo>
                    <a:pt x="215" y="73"/>
                    <a:pt x="217" y="72"/>
                    <a:pt x="217" y="72"/>
                  </a:cubicBezTo>
                  <a:cubicBezTo>
                    <a:pt x="218" y="72"/>
                    <a:pt x="219" y="71"/>
                    <a:pt x="219" y="71"/>
                  </a:cubicBezTo>
                  <a:cubicBezTo>
                    <a:pt x="219" y="70"/>
                    <a:pt x="215" y="68"/>
                    <a:pt x="215" y="68"/>
                  </a:cubicBezTo>
                  <a:cubicBezTo>
                    <a:pt x="215" y="68"/>
                    <a:pt x="213" y="67"/>
                    <a:pt x="216" y="67"/>
                  </a:cubicBezTo>
                  <a:cubicBezTo>
                    <a:pt x="219" y="68"/>
                    <a:pt x="220" y="68"/>
                    <a:pt x="220" y="68"/>
                  </a:cubicBezTo>
                  <a:cubicBezTo>
                    <a:pt x="221" y="68"/>
                    <a:pt x="221" y="67"/>
                    <a:pt x="222" y="67"/>
                  </a:cubicBezTo>
                  <a:cubicBezTo>
                    <a:pt x="223" y="66"/>
                    <a:pt x="224" y="65"/>
                    <a:pt x="224" y="65"/>
                  </a:cubicBezTo>
                  <a:cubicBezTo>
                    <a:pt x="225" y="65"/>
                    <a:pt x="227" y="67"/>
                    <a:pt x="227" y="67"/>
                  </a:cubicBezTo>
                  <a:cubicBezTo>
                    <a:pt x="227" y="69"/>
                    <a:pt x="227" y="69"/>
                    <a:pt x="227" y="69"/>
                  </a:cubicBezTo>
                  <a:cubicBezTo>
                    <a:pt x="230" y="69"/>
                    <a:pt x="230" y="69"/>
                    <a:pt x="230" y="69"/>
                  </a:cubicBezTo>
                  <a:cubicBezTo>
                    <a:pt x="230" y="69"/>
                    <a:pt x="231" y="69"/>
                    <a:pt x="231" y="69"/>
                  </a:cubicBezTo>
                  <a:cubicBezTo>
                    <a:pt x="269" y="71"/>
                    <a:pt x="269" y="71"/>
                    <a:pt x="269" y="71"/>
                  </a:cubicBezTo>
                  <a:close/>
                  <a:moveTo>
                    <a:pt x="269" y="71"/>
                  </a:moveTo>
                  <a:cubicBezTo>
                    <a:pt x="269" y="71"/>
                    <a:pt x="269" y="71"/>
                    <a:pt x="269" y="71"/>
                  </a:cubicBezTo>
                  <a:cubicBezTo>
                    <a:pt x="269" y="71"/>
                    <a:pt x="269" y="71"/>
                    <a:pt x="269" y="71"/>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3" name="Freeform 41">
              <a:extLst>
                <a:ext uri="{FF2B5EF4-FFF2-40B4-BE49-F238E27FC236}">
                  <a16:creationId xmlns:a16="http://schemas.microsoft.com/office/drawing/2014/main" id="{B1FAAFB4-2C84-69FA-6239-FFCC55047639}"/>
                </a:ext>
              </a:extLst>
            </p:cNvPr>
            <p:cNvSpPr>
              <a:spLocks/>
            </p:cNvSpPr>
            <p:nvPr/>
          </p:nvSpPr>
          <p:spPr bwMode="auto">
            <a:xfrm>
              <a:off x="5769181" y="1991757"/>
              <a:ext cx="413386" cy="308971"/>
            </a:xfrm>
            <a:custGeom>
              <a:avLst/>
              <a:gdLst>
                <a:gd name="T0" fmla="*/ 24 w 181"/>
                <a:gd name="T1" fmla="*/ 22 h 140"/>
                <a:gd name="T2" fmla="*/ 34 w 181"/>
                <a:gd name="T3" fmla="*/ 20 h 140"/>
                <a:gd name="T4" fmla="*/ 48 w 181"/>
                <a:gd name="T5" fmla="*/ 17 h 140"/>
                <a:gd name="T6" fmla="*/ 55 w 181"/>
                <a:gd name="T7" fmla="*/ 16 h 140"/>
                <a:gd name="T8" fmla="*/ 62 w 181"/>
                <a:gd name="T9" fmla="*/ 15 h 140"/>
                <a:gd name="T10" fmla="*/ 73 w 181"/>
                <a:gd name="T11" fmla="*/ 13 h 140"/>
                <a:gd name="T12" fmla="*/ 81 w 181"/>
                <a:gd name="T13" fmla="*/ 13 h 140"/>
                <a:gd name="T14" fmla="*/ 92 w 181"/>
                <a:gd name="T15" fmla="*/ 15 h 140"/>
                <a:gd name="T16" fmla="*/ 101 w 181"/>
                <a:gd name="T17" fmla="*/ 12 h 140"/>
                <a:gd name="T18" fmla="*/ 105 w 181"/>
                <a:gd name="T19" fmla="*/ 3 h 140"/>
                <a:gd name="T20" fmla="*/ 112 w 181"/>
                <a:gd name="T21" fmla="*/ 6 h 140"/>
                <a:gd name="T22" fmla="*/ 117 w 181"/>
                <a:gd name="T23" fmla="*/ 10 h 140"/>
                <a:gd name="T24" fmla="*/ 128 w 181"/>
                <a:gd name="T25" fmla="*/ 11 h 140"/>
                <a:gd name="T26" fmla="*/ 135 w 181"/>
                <a:gd name="T27" fmla="*/ 10 h 140"/>
                <a:gd name="T28" fmla="*/ 139 w 181"/>
                <a:gd name="T29" fmla="*/ 14 h 140"/>
                <a:gd name="T30" fmla="*/ 146 w 181"/>
                <a:gd name="T31" fmla="*/ 17 h 140"/>
                <a:gd name="T32" fmla="*/ 153 w 181"/>
                <a:gd name="T33" fmla="*/ 22 h 140"/>
                <a:gd name="T34" fmla="*/ 158 w 181"/>
                <a:gd name="T35" fmla="*/ 27 h 140"/>
                <a:gd name="T36" fmla="*/ 167 w 181"/>
                <a:gd name="T37" fmla="*/ 28 h 140"/>
                <a:gd name="T38" fmla="*/ 170 w 181"/>
                <a:gd name="T39" fmla="*/ 28 h 140"/>
                <a:gd name="T40" fmla="*/ 172 w 181"/>
                <a:gd name="T41" fmla="*/ 37 h 140"/>
                <a:gd name="T42" fmla="*/ 170 w 181"/>
                <a:gd name="T43" fmla="*/ 47 h 140"/>
                <a:gd name="T44" fmla="*/ 180 w 181"/>
                <a:gd name="T45" fmla="*/ 47 h 140"/>
                <a:gd name="T46" fmla="*/ 177 w 181"/>
                <a:gd name="T47" fmla="*/ 53 h 140"/>
                <a:gd name="T48" fmla="*/ 170 w 181"/>
                <a:gd name="T49" fmla="*/ 57 h 140"/>
                <a:gd name="T50" fmla="*/ 167 w 181"/>
                <a:gd name="T51" fmla="*/ 67 h 140"/>
                <a:gd name="T52" fmla="*/ 157 w 181"/>
                <a:gd name="T53" fmla="*/ 74 h 140"/>
                <a:gd name="T54" fmla="*/ 156 w 181"/>
                <a:gd name="T55" fmla="*/ 82 h 140"/>
                <a:gd name="T56" fmla="*/ 158 w 181"/>
                <a:gd name="T57" fmla="*/ 95 h 140"/>
                <a:gd name="T58" fmla="*/ 157 w 181"/>
                <a:gd name="T59" fmla="*/ 104 h 140"/>
                <a:gd name="T60" fmla="*/ 164 w 181"/>
                <a:gd name="T61" fmla="*/ 107 h 140"/>
                <a:gd name="T62" fmla="*/ 157 w 181"/>
                <a:gd name="T63" fmla="*/ 114 h 140"/>
                <a:gd name="T64" fmla="*/ 156 w 181"/>
                <a:gd name="T65" fmla="*/ 108 h 140"/>
                <a:gd name="T66" fmla="*/ 146 w 181"/>
                <a:gd name="T67" fmla="*/ 113 h 140"/>
                <a:gd name="T68" fmla="*/ 144 w 181"/>
                <a:gd name="T69" fmla="*/ 119 h 140"/>
                <a:gd name="T70" fmla="*/ 136 w 181"/>
                <a:gd name="T71" fmla="*/ 121 h 140"/>
                <a:gd name="T72" fmla="*/ 133 w 181"/>
                <a:gd name="T73" fmla="*/ 128 h 140"/>
                <a:gd name="T74" fmla="*/ 122 w 181"/>
                <a:gd name="T75" fmla="*/ 134 h 140"/>
                <a:gd name="T76" fmla="*/ 106 w 181"/>
                <a:gd name="T77" fmla="*/ 137 h 140"/>
                <a:gd name="T78" fmla="*/ 97 w 181"/>
                <a:gd name="T79" fmla="*/ 140 h 140"/>
                <a:gd name="T80" fmla="*/ 93 w 181"/>
                <a:gd name="T81" fmla="*/ 131 h 140"/>
                <a:gd name="T82" fmla="*/ 79 w 181"/>
                <a:gd name="T83" fmla="*/ 124 h 140"/>
                <a:gd name="T84" fmla="*/ 73 w 181"/>
                <a:gd name="T85" fmla="*/ 121 h 140"/>
                <a:gd name="T86" fmla="*/ 69 w 181"/>
                <a:gd name="T87" fmla="*/ 121 h 140"/>
                <a:gd name="T88" fmla="*/ 66 w 181"/>
                <a:gd name="T89" fmla="*/ 107 h 140"/>
                <a:gd name="T90" fmla="*/ 68 w 181"/>
                <a:gd name="T91" fmla="*/ 97 h 140"/>
                <a:gd name="T92" fmla="*/ 61 w 181"/>
                <a:gd name="T93" fmla="*/ 90 h 140"/>
                <a:gd name="T94" fmla="*/ 56 w 181"/>
                <a:gd name="T95" fmla="*/ 86 h 140"/>
                <a:gd name="T96" fmla="*/ 45 w 181"/>
                <a:gd name="T97" fmla="*/ 89 h 140"/>
                <a:gd name="T98" fmla="*/ 31 w 181"/>
                <a:gd name="T99" fmla="*/ 90 h 140"/>
                <a:gd name="T100" fmla="*/ 22 w 181"/>
                <a:gd name="T101" fmla="*/ 86 h 140"/>
                <a:gd name="T102" fmla="*/ 13 w 181"/>
                <a:gd name="T103" fmla="*/ 79 h 140"/>
                <a:gd name="T104" fmla="*/ 11 w 181"/>
                <a:gd name="T105" fmla="*/ 69 h 140"/>
                <a:gd name="T106" fmla="*/ 4 w 181"/>
                <a:gd name="T107" fmla="*/ 60 h 140"/>
                <a:gd name="T108" fmla="*/ 1 w 181"/>
                <a:gd name="T109" fmla="*/ 49 h 140"/>
                <a:gd name="T110" fmla="*/ 1 w 181"/>
                <a:gd name="T111" fmla="*/ 42 h 140"/>
                <a:gd name="T112" fmla="*/ 7 w 181"/>
                <a:gd name="T113" fmla="*/ 35 h 140"/>
                <a:gd name="T114" fmla="*/ 12 w 181"/>
                <a:gd name="T115" fmla="*/ 31 h 140"/>
                <a:gd name="T116" fmla="*/ 18 w 181"/>
                <a:gd name="T117" fmla="*/ 2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1" h="140">
                  <a:moveTo>
                    <a:pt x="18" y="26"/>
                  </a:moveTo>
                  <a:cubicBezTo>
                    <a:pt x="24" y="22"/>
                    <a:pt x="24" y="22"/>
                    <a:pt x="24" y="22"/>
                  </a:cubicBezTo>
                  <a:cubicBezTo>
                    <a:pt x="27" y="19"/>
                    <a:pt x="27" y="19"/>
                    <a:pt x="27" y="19"/>
                  </a:cubicBezTo>
                  <a:cubicBezTo>
                    <a:pt x="34" y="20"/>
                    <a:pt x="34" y="20"/>
                    <a:pt x="34" y="20"/>
                  </a:cubicBezTo>
                  <a:cubicBezTo>
                    <a:pt x="34" y="20"/>
                    <a:pt x="39" y="18"/>
                    <a:pt x="40" y="18"/>
                  </a:cubicBezTo>
                  <a:cubicBezTo>
                    <a:pt x="41" y="18"/>
                    <a:pt x="48" y="17"/>
                    <a:pt x="48" y="17"/>
                  </a:cubicBezTo>
                  <a:cubicBezTo>
                    <a:pt x="52" y="14"/>
                    <a:pt x="52" y="14"/>
                    <a:pt x="52" y="14"/>
                  </a:cubicBezTo>
                  <a:cubicBezTo>
                    <a:pt x="52" y="14"/>
                    <a:pt x="55" y="15"/>
                    <a:pt x="55" y="16"/>
                  </a:cubicBezTo>
                  <a:cubicBezTo>
                    <a:pt x="56" y="17"/>
                    <a:pt x="59" y="20"/>
                    <a:pt x="60" y="20"/>
                  </a:cubicBezTo>
                  <a:cubicBezTo>
                    <a:pt x="61" y="19"/>
                    <a:pt x="62" y="15"/>
                    <a:pt x="62" y="15"/>
                  </a:cubicBezTo>
                  <a:cubicBezTo>
                    <a:pt x="68" y="14"/>
                    <a:pt x="68" y="14"/>
                    <a:pt x="68" y="14"/>
                  </a:cubicBezTo>
                  <a:cubicBezTo>
                    <a:pt x="73" y="13"/>
                    <a:pt x="73" y="13"/>
                    <a:pt x="73" y="13"/>
                  </a:cubicBezTo>
                  <a:cubicBezTo>
                    <a:pt x="73" y="13"/>
                    <a:pt x="73" y="12"/>
                    <a:pt x="74" y="12"/>
                  </a:cubicBezTo>
                  <a:cubicBezTo>
                    <a:pt x="75" y="13"/>
                    <a:pt x="81" y="13"/>
                    <a:pt x="81" y="13"/>
                  </a:cubicBezTo>
                  <a:cubicBezTo>
                    <a:pt x="87" y="13"/>
                    <a:pt x="87" y="13"/>
                    <a:pt x="87" y="13"/>
                  </a:cubicBezTo>
                  <a:cubicBezTo>
                    <a:pt x="87" y="13"/>
                    <a:pt x="91" y="15"/>
                    <a:pt x="92" y="15"/>
                  </a:cubicBezTo>
                  <a:cubicBezTo>
                    <a:pt x="92" y="14"/>
                    <a:pt x="95" y="10"/>
                    <a:pt x="95" y="10"/>
                  </a:cubicBezTo>
                  <a:cubicBezTo>
                    <a:pt x="101" y="12"/>
                    <a:pt x="101" y="12"/>
                    <a:pt x="101" y="12"/>
                  </a:cubicBezTo>
                  <a:cubicBezTo>
                    <a:pt x="102" y="8"/>
                    <a:pt x="102" y="8"/>
                    <a:pt x="102" y="8"/>
                  </a:cubicBezTo>
                  <a:cubicBezTo>
                    <a:pt x="102" y="8"/>
                    <a:pt x="105" y="3"/>
                    <a:pt x="105" y="3"/>
                  </a:cubicBezTo>
                  <a:cubicBezTo>
                    <a:pt x="106" y="3"/>
                    <a:pt x="110" y="0"/>
                    <a:pt x="110" y="0"/>
                  </a:cubicBezTo>
                  <a:cubicBezTo>
                    <a:pt x="112" y="6"/>
                    <a:pt x="112" y="6"/>
                    <a:pt x="112" y="6"/>
                  </a:cubicBezTo>
                  <a:cubicBezTo>
                    <a:pt x="116" y="9"/>
                    <a:pt x="116" y="9"/>
                    <a:pt x="116" y="9"/>
                  </a:cubicBezTo>
                  <a:cubicBezTo>
                    <a:pt x="117" y="10"/>
                    <a:pt x="117" y="10"/>
                    <a:pt x="117" y="10"/>
                  </a:cubicBezTo>
                  <a:cubicBezTo>
                    <a:pt x="121" y="13"/>
                    <a:pt x="121" y="13"/>
                    <a:pt x="121" y="13"/>
                  </a:cubicBezTo>
                  <a:cubicBezTo>
                    <a:pt x="128" y="11"/>
                    <a:pt x="128" y="11"/>
                    <a:pt x="128" y="11"/>
                  </a:cubicBezTo>
                  <a:cubicBezTo>
                    <a:pt x="132" y="10"/>
                    <a:pt x="132" y="10"/>
                    <a:pt x="132" y="10"/>
                  </a:cubicBezTo>
                  <a:cubicBezTo>
                    <a:pt x="135" y="10"/>
                    <a:pt x="135" y="10"/>
                    <a:pt x="135" y="10"/>
                  </a:cubicBezTo>
                  <a:cubicBezTo>
                    <a:pt x="136" y="12"/>
                    <a:pt x="136" y="12"/>
                    <a:pt x="136" y="12"/>
                  </a:cubicBezTo>
                  <a:cubicBezTo>
                    <a:pt x="139" y="14"/>
                    <a:pt x="139" y="14"/>
                    <a:pt x="139" y="14"/>
                  </a:cubicBezTo>
                  <a:cubicBezTo>
                    <a:pt x="144" y="14"/>
                    <a:pt x="144" y="14"/>
                    <a:pt x="144" y="14"/>
                  </a:cubicBezTo>
                  <a:cubicBezTo>
                    <a:pt x="146" y="17"/>
                    <a:pt x="146" y="17"/>
                    <a:pt x="146" y="17"/>
                  </a:cubicBezTo>
                  <a:cubicBezTo>
                    <a:pt x="150" y="18"/>
                    <a:pt x="150" y="18"/>
                    <a:pt x="150" y="18"/>
                  </a:cubicBezTo>
                  <a:cubicBezTo>
                    <a:pt x="153" y="22"/>
                    <a:pt x="153" y="22"/>
                    <a:pt x="153" y="22"/>
                  </a:cubicBezTo>
                  <a:cubicBezTo>
                    <a:pt x="156" y="23"/>
                    <a:pt x="156" y="23"/>
                    <a:pt x="156" y="23"/>
                  </a:cubicBezTo>
                  <a:cubicBezTo>
                    <a:pt x="158" y="27"/>
                    <a:pt x="158" y="27"/>
                    <a:pt x="158" y="27"/>
                  </a:cubicBezTo>
                  <a:cubicBezTo>
                    <a:pt x="162" y="27"/>
                    <a:pt x="162" y="27"/>
                    <a:pt x="162" y="27"/>
                  </a:cubicBezTo>
                  <a:cubicBezTo>
                    <a:pt x="167" y="28"/>
                    <a:pt x="167" y="28"/>
                    <a:pt x="167" y="28"/>
                  </a:cubicBezTo>
                  <a:cubicBezTo>
                    <a:pt x="170" y="28"/>
                    <a:pt x="170" y="28"/>
                    <a:pt x="170" y="28"/>
                  </a:cubicBezTo>
                  <a:cubicBezTo>
                    <a:pt x="170" y="28"/>
                    <a:pt x="170" y="28"/>
                    <a:pt x="170" y="28"/>
                  </a:cubicBezTo>
                  <a:cubicBezTo>
                    <a:pt x="171" y="28"/>
                    <a:pt x="171" y="28"/>
                    <a:pt x="171" y="28"/>
                  </a:cubicBezTo>
                  <a:cubicBezTo>
                    <a:pt x="172" y="37"/>
                    <a:pt x="172" y="37"/>
                    <a:pt x="172" y="37"/>
                  </a:cubicBezTo>
                  <a:cubicBezTo>
                    <a:pt x="170" y="42"/>
                    <a:pt x="170" y="42"/>
                    <a:pt x="170" y="42"/>
                  </a:cubicBezTo>
                  <a:cubicBezTo>
                    <a:pt x="170" y="47"/>
                    <a:pt x="170" y="47"/>
                    <a:pt x="170" y="47"/>
                  </a:cubicBezTo>
                  <a:cubicBezTo>
                    <a:pt x="173" y="48"/>
                    <a:pt x="173" y="48"/>
                    <a:pt x="173" y="48"/>
                  </a:cubicBezTo>
                  <a:cubicBezTo>
                    <a:pt x="180" y="47"/>
                    <a:pt x="180" y="47"/>
                    <a:pt x="180" y="47"/>
                  </a:cubicBezTo>
                  <a:cubicBezTo>
                    <a:pt x="181" y="51"/>
                    <a:pt x="181" y="51"/>
                    <a:pt x="181" y="51"/>
                  </a:cubicBezTo>
                  <a:cubicBezTo>
                    <a:pt x="177" y="53"/>
                    <a:pt x="177" y="53"/>
                    <a:pt x="177" y="53"/>
                  </a:cubicBezTo>
                  <a:cubicBezTo>
                    <a:pt x="178" y="58"/>
                    <a:pt x="178" y="58"/>
                    <a:pt x="178" y="58"/>
                  </a:cubicBezTo>
                  <a:cubicBezTo>
                    <a:pt x="170" y="57"/>
                    <a:pt x="170" y="57"/>
                    <a:pt x="170" y="57"/>
                  </a:cubicBezTo>
                  <a:cubicBezTo>
                    <a:pt x="167" y="60"/>
                    <a:pt x="167" y="60"/>
                    <a:pt x="167" y="60"/>
                  </a:cubicBezTo>
                  <a:cubicBezTo>
                    <a:pt x="167" y="67"/>
                    <a:pt x="167" y="67"/>
                    <a:pt x="167" y="67"/>
                  </a:cubicBezTo>
                  <a:cubicBezTo>
                    <a:pt x="159" y="70"/>
                    <a:pt x="159" y="70"/>
                    <a:pt x="159" y="70"/>
                  </a:cubicBezTo>
                  <a:cubicBezTo>
                    <a:pt x="157" y="74"/>
                    <a:pt x="157" y="74"/>
                    <a:pt x="157" y="74"/>
                  </a:cubicBezTo>
                  <a:cubicBezTo>
                    <a:pt x="157" y="78"/>
                    <a:pt x="157" y="78"/>
                    <a:pt x="157" y="78"/>
                  </a:cubicBezTo>
                  <a:cubicBezTo>
                    <a:pt x="156" y="82"/>
                    <a:pt x="156" y="82"/>
                    <a:pt x="156" y="82"/>
                  </a:cubicBezTo>
                  <a:cubicBezTo>
                    <a:pt x="157" y="89"/>
                    <a:pt x="157" y="89"/>
                    <a:pt x="157" y="89"/>
                  </a:cubicBezTo>
                  <a:cubicBezTo>
                    <a:pt x="158" y="95"/>
                    <a:pt x="158" y="95"/>
                    <a:pt x="158" y="95"/>
                  </a:cubicBezTo>
                  <a:cubicBezTo>
                    <a:pt x="158" y="95"/>
                    <a:pt x="156" y="100"/>
                    <a:pt x="155" y="103"/>
                  </a:cubicBezTo>
                  <a:cubicBezTo>
                    <a:pt x="155" y="105"/>
                    <a:pt x="157" y="104"/>
                    <a:pt x="157" y="104"/>
                  </a:cubicBezTo>
                  <a:cubicBezTo>
                    <a:pt x="162" y="106"/>
                    <a:pt x="162" y="106"/>
                    <a:pt x="162" y="106"/>
                  </a:cubicBezTo>
                  <a:cubicBezTo>
                    <a:pt x="164" y="107"/>
                    <a:pt x="164" y="107"/>
                    <a:pt x="164" y="107"/>
                  </a:cubicBezTo>
                  <a:cubicBezTo>
                    <a:pt x="162" y="113"/>
                    <a:pt x="162" y="113"/>
                    <a:pt x="162" y="113"/>
                  </a:cubicBezTo>
                  <a:cubicBezTo>
                    <a:pt x="157" y="114"/>
                    <a:pt x="157" y="114"/>
                    <a:pt x="157" y="114"/>
                  </a:cubicBezTo>
                  <a:cubicBezTo>
                    <a:pt x="158" y="110"/>
                    <a:pt x="158" y="110"/>
                    <a:pt x="158" y="110"/>
                  </a:cubicBezTo>
                  <a:cubicBezTo>
                    <a:pt x="156" y="108"/>
                    <a:pt x="156" y="108"/>
                    <a:pt x="156" y="108"/>
                  </a:cubicBezTo>
                  <a:cubicBezTo>
                    <a:pt x="153" y="111"/>
                    <a:pt x="153" y="111"/>
                    <a:pt x="153" y="111"/>
                  </a:cubicBezTo>
                  <a:cubicBezTo>
                    <a:pt x="146" y="113"/>
                    <a:pt x="146" y="113"/>
                    <a:pt x="146" y="113"/>
                  </a:cubicBezTo>
                  <a:cubicBezTo>
                    <a:pt x="146" y="115"/>
                    <a:pt x="146" y="115"/>
                    <a:pt x="146" y="115"/>
                  </a:cubicBezTo>
                  <a:cubicBezTo>
                    <a:pt x="144" y="119"/>
                    <a:pt x="144" y="119"/>
                    <a:pt x="144" y="119"/>
                  </a:cubicBezTo>
                  <a:cubicBezTo>
                    <a:pt x="144" y="119"/>
                    <a:pt x="140" y="119"/>
                    <a:pt x="138" y="119"/>
                  </a:cubicBezTo>
                  <a:cubicBezTo>
                    <a:pt x="137" y="118"/>
                    <a:pt x="136" y="121"/>
                    <a:pt x="136" y="121"/>
                  </a:cubicBezTo>
                  <a:cubicBezTo>
                    <a:pt x="138" y="128"/>
                    <a:pt x="138" y="128"/>
                    <a:pt x="138" y="128"/>
                  </a:cubicBezTo>
                  <a:cubicBezTo>
                    <a:pt x="133" y="128"/>
                    <a:pt x="133" y="128"/>
                    <a:pt x="133" y="128"/>
                  </a:cubicBezTo>
                  <a:cubicBezTo>
                    <a:pt x="129" y="133"/>
                    <a:pt x="129" y="133"/>
                    <a:pt x="129" y="133"/>
                  </a:cubicBezTo>
                  <a:cubicBezTo>
                    <a:pt x="122" y="134"/>
                    <a:pt x="122" y="134"/>
                    <a:pt x="122" y="134"/>
                  </a:cubicBezTo>
                  <a:cubicBezTo>
                    <a:pt x="116" y="133"/>
                    <a:pt x="116" y="133"/>
                    <a:pt x="116" y="133"/>
                  </a:cubicBezTo>
                  <a:cubicBezTo>
                    <a:pt x="106" y="137"/>
                    <a:pt x="106" y="137"/>
                    <a:pt x="106" y="137"/>
                  </a:cubicBezTo>
                  <a:cubicBezTo>
                    <a:pt x="97" y="139"/>
                    <a:pt x="97" y="139"/>
                    <a:pt x="97" y="139"/>
                  </a:cubicBezTo>
                  <a:cubicBezTo>
                    <a:pt x="97" y="140"/>
                    <a:pt x="97" y="140"/>
                    <a:pt x="97" y="140"/>
                  </a:cubicBezTo>
                  <a:cubicBezTo>
                    <a:pt x="96" y="134"/>
                    <a:pt x="96" y="134"/>
                    <a:pt x="96" y="134"/>
                  </a:cubicBezTo>
                  <a:cubicBezTo>
                    <a:pt x="93" y="131"/>
                    <a:pt x="93" y="131"/>
                    <a:pt x="93" y="131"/>
                  </a:cubicBezTo>
                  <a:cubicBezTo>
                    <a:pt x="93" y="131"/>
                    <a:pt x="90" y="125"/>
                    <a:pt x="90" y="124"/>
                  </a:cubicBezTo>
                  <a:cubicBezTo>
                    <a:pt x="90" y="124"/>
                    <a:pt x="79" y="124"/>
                    <a:pt x="79" y="124"/>
                  </a:cubicBezTo>
                  <a:cubicBezTo>
                    <a:pt x="79" y="124"/>
                    <a:pt x="77" y="121"/>
                    <a:pt x="76" y="119"/>
                  </a:cubicBezTo>
                  <a:cubicBezTo>
                    <a:pt x="76" y="118"/>
                    <a:pt x="73" y="121"/>
                    <a:pt x="73" y="121"/>
                  </a:cubicBezTo>
                  <a:cubicBezTo>
                    <a:pt x="69" y="122"/>
                    <a:pt x="69" y="122"/>
                    <a:pt x="69" y="122"/>
                  </a:cubicBezTo>
                  <a:cubicBezTo>
                    <a:pt x="69" y="121"/>
                    <a:pt x="69" y="121"/>
                    <a:pt x="69" y="121"/>
                  </a:cubicBezTo>
                  <a:cubicBezTo>
                    <a:pt x="66" y="117"/>
                    <a:pt x="66" y="117"/>
                    <a:pt x="66" y="117"/>
                  </a:cubicBezTo>
                  <a:cubicBezTo>
                    <a:pt x="66" y="107"/>
                    <a:pt x="66" y="107"/>
                    <a:pt x="66" y="107"/>
                  </a:cubicBezTo>
                  <a:cubicBezTo>
                    <a:pt x="66" y="104"/>
                    <a:pt x="66" y="104"/>
                    <a:pt x="66" y="104"/>
                  </a:cubicBezTo>
                  <a:cubicBezTo>
                    <a:pt x="68" y="97"/>
                    <a:pt x="68" y="97"/>
                    <a:pt x="68" y="97"/>
                  </a:cubicBezTo>
                  <a:cubicBezTo>
                    <a:pt x="68" y="97"/>
                    <a:pt x="66" y="96"/>
                    <a:pt x="65" y="94"/>
                  </a:cubicBezTo>
                  <a:cubicBezTo>
                    <a:pt x="63" y="92"/>
                    <a:pt x="61" y="90"/>
                    <a:pt x="61" y="90"/>
                  </a:cubicBezTo>
                  <a:cubicBezTo>
                    <a:pt x="59" y="90"/>
                    <a:pt x="59" y="90"/>
                    <a:pt x="59" y="90"/>
                  </a:cubicBezTo>
                  <a:cubicBezTo>
                    <a:pt x="56" y="86"/>
                    <a:pt x="56" y="86"/>
                    <a:pt x="56" y="86"/>
                  </a:cubicBezTo>
                  <a:cubicBezTo>
                    <a:pt x="49" y="88"/>
                    <a:pt x="49" y="88"/>
                    <a:pt x="49" y="88"/>
                  </a:cubicBezTo>
                  <a:cubicBezTo>
                    <a:pt x="45" y="89"/>
                    <a:pt x="45" y="89"/>
                    <a:pt x="45" y="89"/>
                  </a:cubicBezTo>
                  <a:cubicBezTo>
                    <a:pt x="43" y="91"/>
                    <a:pt x="43" y="91"/>
                    <a:pt x="43" y="91"/>
                  </a:cubicBezTo>
                  <a:cubicBezTo>
                    <a:pt x="31" y="90"/>
                    <a:pt x="31" y="90"/>
                    <a:pt x="31" y="90"/>
                  </a:cubicBezTo>
                  <a:cubicBezTo>
                    <a:pt x="25" y="87"/>
                    <a:pt x="25" y="87"/>
                    <a:pt x="25" y="87"/>
                  </a:cubicBezTo>
                  <a:cubicBezTo>
                    <a:pt x="22" y="86"/>
                    <a:pt x="22" y="86"/>
                    <a:pt x="22" y="86"/>
                  </a:cubicBezTo>
                  <a:cubicBezTo>
                    <a:pt x="18" y="83"/>
                    <a:pt x="18" y="83"/>
                    <a:pt x="18" y="83"/>
                  </a:cubicBezTo>
                  <a:cubicBezTo>
                    <a:pt x="13" y="79"/>
                    <a:pt x="13" y="79"/>
                    <a:pt x="13" y="79"/>
                  </a:cubicBezTo>
                  <a:cubicBezTo>
                    <a:pt x="12" y="73"/>
                    <a:pt x="12" y="73"/>
                    <a:pt x="12" y="73"/>
                  </a:cubicBezTo>
                  <a:cubicBezTo>
                    <a:pt x="11" y="69"/>
                    <a:pt x="11" y="69"/>
                    <a:pt x="11" y="69"/>
                  </a:cubicBezTo>
                  <a:cubicBezTo>
                    <a:pt x="6" y="64"/>
                    <a:pt x="6" y="64"/>
                    <a:pt x="6" y="64"/>
                  </a:cubicBezTo>
                  <a:cubicBezTo>
                    <a:pt x="4" y="60"/>
                    <a:pt x="4" y="60"/>
                    <a:pt x="4" y="60"/>
                  </a:cubicBezTo>
                  <a:cubicBezTo>
                    <a:pt x="4" y="54"/>
                    <a:pt x="4" y="54"/>
                    <a:pt x="4" y="54"/>
                  </a:cubicBezTo>
                  <a:cubicBezTo>
                    <a:pt x="1" y="49"/>
                    <a:pt x="1" y="49"/>
                    <a:pt x="1" y="49"/>
                  </a:cubicBezTo>
                  <a:cubicBezTo>
                    <a:pt x="2" y="44"/>
                    <a:pt x="2" y="44"/>
                    <a:pt x="2" y="44"/>
                  </a:cubicBezTo>
                  <a:cubicBezTo>
                    <a:pt x="2" y="44"/>
                    <a:pt x="0" y="43"/>
                    <a:pt x="1" y="42"/>
                  </a:cubicBezTo>
                  <a:cubicBezTo>
                    <a:pt x="3" y="42"/>
                    <a:pt x="6" y="41"/>
                    <a:pt x="6" y="41"/>
                  </a:cubicBezTo>
                  <a:cubicBezTo>
                    <a:pt x="7" y="35"/>
                    <a:pt x="7" y="35"/>
                    <a:pt x="7" y="35"/>
                  </a:cubicBezTo>
                  <a:cubicBezTo>
                    <a:pt x="8" y="33"/>
                    <a:pt x="8" y="33"/>
                    <a:pt x="8" y="33"/>
                  </a:cubicBezTo>
                  <a:cubicBezTo>
                    <a:pt x="12" y="31"/>
                    <a:pt x="12" y="31"/>
                    <a:pt x="12" y="31"/>
                  </a:cubicBezTo>
                  <a:cubicBezTo>
                    <a:pt x="14" y="26"/>
                    <a:pt x="14" y="26"/>
                    <a:pt x="14" y="26"/>
                  </a:cubicBezTo>
                  <a:lnTo>
                    <a:pt x="18" y="26"/>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4" name="Freeform 53">
              <a:extLst>
                <a:ext uri="{FF2B5EF4-FFF2-40B4-BE49-F238E27FC236}">
                  <a16:creationId xmlns:a16="http://schemas.microsoft.com/office/drawing/2014/main" id="{B1A144F5-2313-C6A6-40AE-180B6F4D8AC5}"/>
                </a:ext>
              </a:extLst>
            </p:cNvPr>
            <p:cNvSpPr>
              <a:spLocks noEditPoints="1"/>
            </p:cNvSpPr>
            <p:nvPr/>
          </p:nvSpPr>
          <p:spPr bwMode="auto">
            <a:xfrm>
              <a:off x="5766982" y="1595422"/>
              <a:ext cx="401292" cy="265289"/>
            </a:xfrm>
            <a:custGeom>
              <a:avLst/>
              <a:gdLst>
                <a:gd name="T0" fmla="*/ 39 w 176"/>
                <a:gd name="T1" fmla="*/ 45 h 120"/>
                <a:gd name="T2" fmla="*/ 46 w 176"/>
                <a:gd name="T3" fmla="*/ 36 h 120"/>
                <a:gd name="T4" fmla="*/ 51 w 176"/>
                <a:gd name="T5" fmla="*/ 29 h 120"/>
                <a:gd name="T6" fmla="*/ 59 w 176"/>
                <a:gd name="T7" fmla="*/ 23 h 120"/>
                <a:gd name="T8" fmla="*/ 69 w 176"/>
                <a:gd name="T9" fmla="*/ 17 h 120"/>
                <a:gd name="T10" fmla="*/ 81 w 176"/>
                <a:gd name="T11" fmla="*/ 15 h 120"/>
                <a:gd name="T12" fmla="*/ 89 w 176"/>
                <a:gd name="T13" fmla="*/ 6 h 120"/>
                <a:gd name="T14" fmla="*/ 97 w 176"/>
                <a:gd name="T15" fmla="*/ 7 h 120"/>
                <a:gd name="T16" fmla="*/ 109 w 176"/>
                <a:gd name="T17" fmla="*/ 4 h 120"/>
                <a:gd name="T18" fmla="*/ 128 w 176"/>
                <a:gd name="T19" fmla="*/ 7 h 120"/>
                <a:gd name="T20" fmla="*/ 154 w 176"/>
                <a:gd name="T21" fmla="*/ 3 h 120"/>
                <a:gd name="T22" fmla="*/ 157 w 176"/>
                <a:gd name="T23" fmla="*/ 15 h 120"/>
                <a:gd name="T24" fmla="*/ 162 w 176"/>
                <a:gd name="T25" fmla="*/ 70 h 120"/>
                <a:gd name="T26" fmla="*/ 171 w 176"/>
                <a:gd name="T27" fmla="*/ 80 h 120"/>
                <a:gd name="T28" fmla="*/ 168 w 176"/>
                <a:gd name="T29" fmla="*/ 90 h 120"/>
                <a:gd name="T30" fmla="*/ 165 w 176"/>
                <a:gd name="T31" fmla="*/ 105 h 120"/>
                <a:gd name="T32" fmla="*/ 146 w 176"/>
                <a:gd name="T33" fmla="*/ 109 h 120"/>
                <a:gd name="T34" fmla="*/ 124 w 176"/>
                <a:gd name="T35" fmla="*/ 99 h 120"/>
                <a:gd name="T36" fmla="*/ 102 w 176"/>
                <a:gd name="T37" fmla="*/ 94 h 120"/>
                <a:gd name="T38" fmla="*/ 78 w 176"/>
                <a:gd name="T39" fmla="*/ 107 h 120"/>
                <a:gd name="T40" fmla="*/ 77 w 176"/>
                <a:gd name="T41" fmla="*/ 87 h 120"/>
                <a:gd name="T42" fmla="*/ 71 w 176"/>
                <a:gd name="T43" fmla="*/ 83 h 120"/>
                <a:gd name="T44" fmla="*/ 61 w 176"/>
                <a:gd name="T45" fmla="*/ 86 h 120"/>
                <a:gd name="T46" fmla="*/ 48 w 176"/>
                <a:gd name="T47" fmla="*/ 75 h 120"/>
                <a:gd name="T48" fmla="*/ 48 w 176"/>
                <a:gd name="T49" fmla="*/ 67 h 120"/>
                <a:gd name="T50" fmla="*/ 53 w 176"/>
                <a:gd name="T51" fmla="*/ 62 h 120"/>
                <a:gd name="T52" fmla="*/ 42 w 176"/>
                <a:gd name="T53" fmla="*/ 59 h 120"/>
                <a:gd name="T54" fmla="*/ 45 w 176"/>
                <a:gd name="T55" fmla="*/ 51 h 120"/>
                <a:gd name="T56" fmla="*/ 23 w 176"/>
                <a:gd name="T57" fmla="*/ 103 h 120"/>
                <a:gd name="T58" fmla="*/ 22 w 176"/>
                <a:gd name="T59" fmla="*/ 105 h 120"/>
                <a:gd name="T60" fmla="*/ 64 w 176"/>
                <a:gd name="T61" fmla="*/ 98 h 120"/>
                <a:gd name="T62" fmla="*/ 9 w 176"/>
                <a:gd name="T63" fmla="*/ 91 h 120"/>
                <a:gd name="T64" fmla="*/ 4 w 176"/>
                <a:gd name="T65" fmla="*/ 87 h 120"/>
                <a:gd name="T66" fmla="*/ 3 w 176"/>
                <a:gd name="T67" fmla="*/ 91 h 120"/>
                <a:gd name="T68" fmla="*/ 5 w 176"/>
                <a:gd name="T69" fmla="*/ 98 h 120"/>
                <a:gd name="T70" fmla="*/ 10 w 176"/>
                <a:gd name="T71" fmla="*/ 103 h 120"/>
                <a:gd name="T72" fmla="*/ 14 w 176"/>
                <a:gd name="T73" fmla="*/ 110 h 120"/>
                <a:gd name="T74" fmla="*/ 13 w 176"/>
                <a:gd name="T75" fmla="*/ 119 h 120"/>
                <a:gd name="T76" fmla="*/ 17 w 176"/>
                <a:gd name="T77" fmla="*/ 109 h 120"/>
                <a:gd name="T78" fmla="*/ 23 w 176"/>
                <a:gd name="T79" fmla="*/ 99 h 120"/>
                <a:gd name="T80" fmla="*/ 29 w 176"/>
                <a:gd name="T81" fmla="*/ 97 h 120"/>
                <a:gd name="T82" fmla="*/ 33 w 176"/>
                <a:gd name="T83" fmla="*/ 89 h 120"/>
                <a:gd name="T84" fmla="*/ 37 w 176"/>
                <a:gd name="T85" fmla="*/ 84 h 120"/>
                <a:gd name="T86" fmla="*/ 41 w 176"/>
                <a:gd name="T87" fmla="*/ 81 h 120"/>
                <a:gd name="T88" fmla="*/ 28 w 176"/>
                <a:gd name="T89" fmla="*/ 77 h 120"/>
                <a:gd name="T90" fmla="*/ 19 w 176"/>
                <a:gd name="T91" fmla="*/ 81 h 120"/>
                <a:gd name="T92" fmla="*/ 12 w 176"/>
                <a:gd name="T93" fmla="*/ 86 h 120"/>
                <a:gd name="T94" fmla="*/ 35 w 176"/>
                <a:gd name="T95" fmla="*/ 76 h 120"/>
                <a:gd name="T96" fmla="*/ 43 w 176"/>
                <a:gd name="T97" fmla="*/ 76 h 120"/>
                <a:gd name="T98" fmla="*/ 36 w 176"/>
                <a:gd name="T99" fmla="*/ 75 h 120"/>
                <a:gd name="T100" fmla="*/ 27 w 176"/>
                <a:gd name="T101" fmla="*/ 59 h 120"/>
                <a:gd name="T102" fmla="*/ 27 w 176"/>
                <a:gd name="T103" fmla="*/ 65 h 120"/>
                <a:gd name="T104" fmla="*/ 22 w 176"/>
                <a:gd name="T105" fmla="*/ 70 h 120"/>
                <a:gd name="T106" fmla="*/ 14 w 176"/>
                <a:gd name="T107" fmla="*/ 68 h 120"/>
                <a:gd name="T108" fmla="*/ 3 w 176"/>
                <a:gd name="T109" fmla="*/ 64 h 120"/>
                <a:gd name="T110" fmla="*/ 16 w 176"/>
                <a:gd name="T111" fmla="*/ 54 h 120"/>
                <a:gd name="T112" fmla="*/ 36 w 176"/>
                <a:gd name="T113" fmla="*/ 52 h 120"/>
                <a:gd name="T114" fmla="*/ 33 w 176"/>
                <a:gd name="T115" fmla="*/ 57 h 120"/>
                <a:gd name="T116" fmla="*/ 36 w 176"/>
                <a:gd name="T117" fmla="*/ 5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6" h="120">
                  <a:moveTo>
                    <a:pt x="39" y="52"/>
                  </a:moveTo>
                  <a:cubicBezTo>
                    <a:pt x="40" y="50"/>
                    <a:pt x="40" y="50"/>
                    <a:pt x="40" y="50"/>
                  </a:cubicBezTo>
                  <a:cubicBezTo>
                    <a:pt x="41" y="48"/>
                    <a:pt x="41" y="48"/>
                    <a:pt x="41" y="48"/>
                  </a:cubicBezTo>
                  <a:cubicBezTo>
                    <a:pt x="41" y="45"/>
                    <a:pt x="41" y="45"/>
                    <a:pt x="41" y="45"/>
                  </a:cubicBezTo>
                  <a:cubicBezTo>
                    <a:pt x="39" y="45"/>
                    <a:pt x="39" y="45"/>
                    <a:pt x="39" y="45"/>
                  </a:cubicBezTo>
                  <a:cubicBezTo>
                    <a:pt x="38" y="42"/>
                    <a:pt x="38" y="42"/>
                    <a:pt x="38" y="42"/>
                  </a:cubicBezTo>
                  <a:cubicBezTo>
                    <a:pt x="38" y="42"/>
                    <a:pt x="39" y="41"/>
                    <a:pt x="40" y="41"/>
                  </a:cubicBezTo>
                  <a:cubicBezTo>
                    <a:pt x="40" y="40"/>
                    <a:pt x="43" y="40"/>
                    <a:pt x="43" y="40"/>
                  </a:cubicBezTo>
                  <a:cubicBezTo>
                    <a:pt x="45" y="38"/>
                    <a:pt x="45" y="38"/>
                    <a:pt x="45" y="38"/>
                  </a:cubicBezTo>
                  <a:cubicBezTo>
                    <a:pt x="45" y="38"/>
                    <a:pt x="44" y="36"/>
                    <a:pt x="46" y="36"/>
                  </a:cubicBezTo>
                  <a:cubicBezTo>
                    <a:pt x="47" y="36"/>
                    <a:pt x="49" y="36"/>
                    <a:pt x="50" y="36"/>
                  </a:cubicBezTo>
                  <a:cubicBezTo>
                    <a:pt x="51" y="36"/>
                    <a:pt x="52" y="35"/>
                    <a:pt x="52" y="35"/>
                  </a:cubicBezTo>
                  <a:cubicBezTo>
                    <a:pt x="54" y="35"/>
                    <a:pt x="55" y="36"/>
                    <a:pt x="54" y="35"/>
                  </a:cubicBezTo>
                  <a:cubicBezTo>
                    <a:pt x="54" y="35"/>
                    <a:pt x="54" y="34"/>
                    <a:pt x="53" y="33"/>
                  </a:cubicBezTo>
                  <a:cubicBezTo>
                    <a:pt x="52" y="32"/>
                    <a:pt x="49" y="30"/>
                    <a:pt x="51" y="29"/>
                  </a:cubicBezTo>
                  <a:cubicBezTo>
                    <a:pt x="52" y="28"/>
                    <a:pt x="53" y="28"/>
                    <a:pt x="54" y="29"/>
                  </a:cubicBezTo>
                  <a:cubicBezTo>
                    <a:pt x="55" y="29"/>
                    <a:pt x="56" y="31"/>
                    <a:pt x="56" y="31"/>
                  </a:cubicBezTo>
                  <a:cubicBezTo>
                    <a:pt x="56" y="27"/>
                    <a:pt x="56" y="27"/>
                    <a:pt x="56" y="27"/>
                  </a:cubicBezTo>
                  <a:cubicBezTo>
                    <a:pt x="56" y="27"/>
                    <a:pt x="59" y="27"/>
                    <a:pt x="60" y="26"/>
                  </a:cubicBezTo>
                  <a:cubicBezTo>
                    <a:pt x="60" y="25"/>
                    <a:pt x="59" y="23"/>
                    <a:pt x="59" y="23"/>
                  </a:cubicBezTo>
                  <a:cubicBezTo>
                    <a:pt x="59" y="23"/>
                    <a:pt x="59" y="23"/>
                    <a:pt x="62" y="23"/>
                  </a:cubicBezTo>
                  <a:cubicBezTo>
                    <a:pt x="65" y="22"/>
                    <a:pt x="64" y="22"/>
                    <a:pt x="66" y="22"/>
                  </a:cubicBezTo>
                  <a:cubicBezTo>
                    <a:pt x="67" y="22"/>
                    <a:pt x="70" y="22"/>
                    <a:pt x="70" y="22"/>
                  </a:cubicBezTo>
                  <a:cubicBezTo>
                    <a:pt x="70" y="22"/>
                    <a:pt x="72" y="21"/>
                    <a:pt x="71" y="20"/>
                  </a:cubicBezTo>
                  <a:cubicBezTo>
                    <a:pt x="71" y="19"/>
                    <a:pt x="69" y="17"/>
                    <a:pt x="69" y="17"/>
                  </a:cubicBezTo>
                  <a:cubicBezTo>
                    <a:pt x="69" y="17"/>
                    <a:pt x="70" y="14"/>
                    <a:pt x="70" y="15"/>
                  </a:cubicBezTo>
                  <a:cubicBezTo>
                    <a:pt x="70" y="17"/>
                    <a:pt x="73" y="19"/>
                    <a:pt x="73" y="19"/>
                  </a:cubicBezTo>
                  <a:cubicBezTo>
                    <a:pt x="75" y="17"/>
                    <a:pt x="75" y="17"/>
                    <a:pt x="75" y="17"/>
                  </a:cubicBezTo>
                  <a:cubicBezTo>
                    <a:pt x="78" y="16"/>
                    <a:pt x="78" y="16"/>
                    <a:pt x="78" y="16"/>
                  </a:cubicBezTo>
                  <a:cubicBezTo>
                    <a:pt x="81" y="15"/>
                    <a:pt x="81" y="15"/>
                    <a:pt x="81" y="15"/>
                  </a:cubicBezTo>
                  <a:cubicBezTo>
                    <a:pt x="81" y="15"/>
                    <a:pt x="84" y="15"/>
                    <a:pt x="86" y="15"/>
                  </a:cubicBezTo>
                  <a:cubicBezTo>
                    <a:pt x="87" y="15"/>
                    <a:pt x="90" y="14"/>
                    <a:pt x="90" y="14"/>
                  </a:cubicBezTo>
                  <a:cubicBezTo>
                    <a:pt x="91" y="12"/>
                    <a:pt x="91" y="12"/>
                    <a:pt x="91" y="12"/>
                  </a:cubicBezTo>
                  <a:cubicBezTo>
                    <a:pt x="87" y="8"/>
                    <a:pt x="87" y="8"/>
                    <a:pt x="87" y="8"/>
                  </a:cubicBezTo>
                  <a:cubicBezTo>
                    <a:pt x="87" y="8"/>
                    <a:pt x="89" y="5"/>
                    <a:pt x="89" y="6"/>
                  </a:cubicBezTo>
                  <a:cubicBezTo>
                    <a:pt x="90" y="7"/>
                    <a:pt x="90" y="9"/>
                    <a:pt x="91" y="9"/>
                  </a:cubicBezTo>
                  <a:cubicBezTo>
                    <a:pt x="92" y="9"/>
                    <a:pt x="93" y="10"/>
                    <a:pt x="94" y="9"/>
                  </a:cubicBezTo>
                  <a:cubicBezTo>
                    <a:pt x="94" y="8"/>
                    <a:pt x="94" y="5"/>
                    <a:pt x="94" y="5"/>
                  </a:cubicBezTo>
                  <a:cubicBezTo>
                    <a:pt x="94" y="5"/>
                    <a:pt x="93" y="4"/>
                    <a:pt x="94" y="4"/>
                  </a:cubicBezTo>
                  <a:cubicBezTo>
                    <a:pt x="95" y="5"/>
                    <a:pt x="97" y="7"/>
                    <a:pt x="97" y="7"/>
                  </a:cubicBezTo>
                  <a:cubicBezTo>
                    <a:pt x="100" y="7"/>
                    <a:pt x="100" y="7"/>
                    <a:pt x="100" y="7"/>
                  </a:cubicBezTo>
                  <a:cubicBezTo>
                    <a:pt x="103" y="4"/>
                    <a:pt x="103" y="4"/>
                    <a:pt x="103" y="4"/>
                  </a:cubicBezTo>
                  <a:cubicBezTo>
                    <a:pt x="104" y="6"/>
                    <a:pt x="104" y="6"/>
                    <a:pt x="104" y="6"/>
                  </a:cubicBezTo>
                  <a:cubicBezTo>
                    <a:pt x="104" y="6"/>
                    <a:pt x="106" y="5"/>
                    <a:pt x="107" y="5"/>
                  </a:cubicBezTo>
                  <a:cubicBezTo>
                    <a:pt x="108" y="5"/>
                    <a:pt x="108" y="4"/>
                    <a:pt x="109" y="4"/>
                  </a:cubicBezTo>
                  <a:cubicBezTo>
                    <a:pt x="110" y="4"/>
                    <a:pt x="112" y="5"/>
                    <a:pt x="112" y="5"/>
                  </a:cubicBezTo>
                  <a:cubicBezTo>
                    <a:pt x="117" y="6"/>
                    <a:pt x="117" y="6"/>
                    <a:pt x="117" y="6"/>
                  </a:cubicBezTo>
                  <a:cubicBezTo>
                    <a:pt x="119" y="3"/>
                    <a:pt x="119" y="3"/>
                    <a:pt x="119" y="3"/>
                  </a:cubicBezTo>
                  <a:cubicBezTo>
                    <a:pt x="124" y="5"/>
                    <a:pt x="124" y="5"/>
                    <a:pt x="124" y="5"/>
                  </a:cubicBezTo>
                  <a:cubicBezTo>
                    <a:pt x="128" y="7"/>
                    <a:pt x="128" y="7"/>
                    <a:pt x="128" y="7"/>
                  </a:cubicBezTo>
                  <a:cubicBezTo>
                    <a:pt x="133" y="7"/>
                    <a:pt x="133" y="7"/>
                    <a:pt x="133" y="7"/>
                  </a:cubicBezTo>
                  <a:cubicBezTo>
                    <a:pt x="133" y="7"/>
                    <a:pt x="137" y="5"/>
                    <a:pt x="138" y="5"/>
                  </a:cubicBezTo>
                  <a:cubicBezTo>
                    <a:pt x="140" y="4"/>
                    <a:pt x="144" y="4"/>
                    <a:pt x="144" y="4"/>
                  </a:cubicBezTo>
                  <a:cubicBezTo>
                    <a:pt x="144" y="4"/>
                    <a:pt x="145" y="4"/>
                    <a:pt x="147" y="4"/>
                  </a:cubicBezTo>
                  <a:cubicBezTo>
                    <a:pt x="149" y="3"/>
                    <a:pt x="154" y="3"/>
                    <a:pt x="154" y="3"/>
                  </a:cubicBezTo>
                  <a:cubicBezTo>
                    <a:pt x="157" y="0"/>
                    <a:pt x="157" y="0"/>
                    <a:pt x="157" y="0"/>
                  </a:cubicBezTo>
                  <a:cubicBezTo>
                    <a:pt x="162" y="2"/>
                    <a:pt x="162" y="2"/>
                    <a:pt x="162" y="2"/>
                  </a:cubicBezTo>
                  <a:cubicBezTo>
                    <a:pt x="162" y="4"/>
                    <a:pt x="162" y="4"/>
                    <a:pt x="162" y="4"/>
                  </a:cubicBezTo>
                  <a:cubicBezTo>
                    <a:pt x="157" y="8"/>
                    <a:pt x="157" y="8"/>
                    <a:pt x="157" y="8"/>
                  </a:cubicBezTo>
                  <a:cubicBezTo>
                    <a:pt x="157" y="15"/>
                    <a:pt x="157" y="15"/>
                    <a:pt x="157" y="15"/>
                  </a:cubicBezTo>
                  <a:cubicBezTo>
                    <a:pt x="156" y="25"/>
                    <a:pt x="153" y="30"/>
                    <a:pt x="152" y="36"/>
                  </a:cubicBezTo>
                  <a:cubicBezTo>
                    <a:pt x="151" y="39"/>
                    <a:pt x="149" y="40"/>
                    <a:pt x="152" y="45"/>
                  </a:cubicBezTo>
                  <a:cubicBezTo>
                    <a:pt x="154" y="47"/>
                    <a:pt x="154" y="54"/>
                    <a:pt x="158" y="58"/>
                  </a:cubicBezTo>
                  <a:cubicBezTo>
                    <a:pt x="160" y="60"/>
                    <a:pt x="158" y="65"/>
                    <a:pt x="161" y="67"/>
                  </a:cubicBezTo>
                  <a:cubicBezTo>
                    <a:pt x="161" y="67"/>
                    <a:pt x="161" y="68"/>
                    <a:pt x="162" y="70"/>
                  </a:cubicBezTo>
                  <a:cubicBezTo>
                    <a:pt x="164" y="72"/>
                    <a:pt x="164" y="71"/>
                    <a:pt x="165" y="72"/>
                  </a:cubicBezTo>
                  <a:cubicBezTo>
                    <a:pt x="165" y="72"/>
                    <a:pt x="167" y="73"/>
                    <a:pt x="168" y="74"/>
                  </a:cubicBezTo>
                  <a:cubicBezTo>
                    <a:pt x="169" y="75"/>
                    <a:pt x="169" y="77"/>
                    <a:pt x="169" y="78"/>
                  </a:cubicBezTo>
                  <a:cubicBezTo>
                    <a:pt x="169" y="79"/>
                    <a:pt x="170" y="80"/>
                    <a:pt x="170" y="80"/>
                  </a:cubicBezTo>
                  <a:cubicBezTo>
                    <a:pt x="170" y="80"/>
                    <a:pt x="171" y="79"/>
                    <a:pt x="171" y="80"/>
                  </a:cubicBezTo>
                  <a:cubicBezTo>
                    <a:pt x="171" y="81"/>
                    <a:pt x="170" y="79"/>
                    <a:pt x="171" y="81"/>
                  </a:cubicBezTo>
                  <a:cubicBezTo>
                    <a:pt x="173" y="83"/>
                    <a:pt x="176" y="83"/>
                    <a:pt x="176" y="83"/>
                  </a:cubicBezTo>
                  <a:cubicBezTo>
                    <a:pt x="175" y="87"/>
                    <a:pt x="175" y="87"/>
                    <a:pt x="175" y="87"/>
                  </a:cubicBezTo>
                  <a:cubicBezTo>
                    <a:pt x="173" y="88"/>
                    <a:pt x="173" y="88"/>
                    <a:pt x="173" y="88"/>
                  </a:cubicBezTo>
                  <a:cubicBezTo>
                    <a:pt x="173" y="88"/>
                    <a:pt x="168" y="88"/>
                    <a:pt x="168" y="90"/>
                  </a:cubicBezTo>
                  <a:cubicBezTo>
                    <a:pt x="168" y="91"/>
                    <a:pt x="168" y="95"/>
                    <a:pt x="168" y="95"/>
                  </a:cubicBezTo>
                  <a:cubicBezTo>
                    <a:pt x="165" y="98"/>
                    <a:pt x="165" y="98"/>
                    <a:pt x="165" y="98"/>
                  </a:cubicBezTo>
                  <a:cubicBezTo>
                    <a:pt x="165" y="98"/>
                    <a:pt x="167" y="102"/>
                    <a:pt x="167" y="103"/>
                  </a:cubicBezTo>
                  <a:cubicBezTo>
                    <a:pt x="167" y="104"/>
                    <a:pt x="168" y="104"/>
                    <a:pt x="168" y="104"/>
                  </a:cubicBezTo>
                  <a:cubicBezTo>
                    <a:pt x="165" y="105"/>
                    <a:pt x="165" y="105"/>
                    <a:pt x="165" y="105"/>
                  </a:cubicBezTo>
                  <a:cubicBezTo>
                    <a:pt x="161" y="105"/>
                    <a:pt x="161" y="105"/>
                    <a:pt x="161" y="105"/>
                  </a:cubicBezTo>
                  <a:cubicBezTo>
                    <a:pt x="153" y="103"/>
                    <a:pt x="153" y="103"/>
                    <a:pt x="153" y="103"/>
                  </a:cubicBezTo>
                  <a:cubicBezTo>
                    <a:pt x="151" y="106"/>
                    <a:pt x="151" y="106"/>
                    <a:pt x="151" y="106"/>
                  </a:cubicBezTo>
                  <a:cubicBezTo>
                    <a:pt x="149" y="106"/>
                    <a:pt x="149" y="106"/>
                    <a:pt x="149" y="106"/>
                  </a:cubicBezTo>
                  <a:cubicBezTo>
                    <a:pt x="149" y="106"/>
                    <a:pt x="148" y="108"/>
                    <a:pt x="146" y="109"/>
                  </a:cubicBezTo>
                  <a:cubicBezTo>
                    <a:pt x="145" y="110"/>
                    <a:pt x="144" y="111"/>
                    <a:pt x="143" y="111"/>
                  </a:cubicBezTo>
                  <a:cubicBezTo>
                    <a:pt x="141" y="112"/>
                    <a:pt x="139" y="110"/>
                    <a:pt x="139" y="110"/>
                  </a:cubicBezTo>
                  <a:cubicBezTo>
                    <a:pt x="136" y="109"/>
                    <a:pt x="136" y="109"/>
                    <a:pt x="136" y="109"/>
                  </a:cubicBezTo>
                  <a:cubicBezTo>
                    <a:pt x="133" y="105"/>
                    <a:pt x="133" y="105"/>
                    <a:pt x="133" y="105"/>
                  </a:cubicBezTo>
                  <a:cubicBezTo>
                    <a:pt x="124" y="99"/>
                    <a:pt x="124" y="99"/>
                    <a:pt x="124" y="99"/>
                  </a:cubicBezTo>
                  <a:cubicBezTo>
                    <a:pt x="119" y="97"/>
                    <a:pt x="119" y="97"/>
                    <a:pt x="119" y="97"/>
                  </a:cubicBezTo>
                  <a:cubicBezTo>
                    <a:pt x="115" y="96"/>
                    <a:pt x="115" y="96"/>
                    <a:pt x="115" y="96"/>
                  </a:cubicBezTo>
                  <a:cubicBezTo>
                    <a:pt x="110" y="96"/>
                    <a:pt x="110" y="96"/>
                    <a:pt x="110" y="96"/>
                  </a:cubicBezTo>
                  <a:cubicBezTo>
                    <a:pt x="106" y="94"/>
                    <a:pt x="106" y="94"/>
                    <a:pt x="106" y="94"/>
                  </a:cubicBezTo>
                  <a:cubicBezTo>
                    <a:pt x="102" y="94"/>
                    <a:pt x="102" y="94"/>
                    <a:pt x="102" y="94"/>
                  </a:cubicBezTo>
                  <a:cubicBezTo>
                    <a:pt x="97" y="92"/>
                    <a:pt x="97" y="92"/>
                    <a:pt x="97" y="92"/>
                  </a:cubicBezTo>
                  <a:cubicBezTo>
                    <a:pt x="93" y="95"/>
                    <a:pt x="93" y="95"/>
                    <a:pt x="93" y="95"/>
                  </a:cubicBezTo>
                  <a:cubicBezTo>
                    <a:pt x="88" y="98"/>
                    <a:pt x="88" y="98"/>
                    <a:pt x="88" y="98"/>
                  </a:cubicBezTo>
                  <a:cubicBezTo>
                    <a:pt x="83" y="103"/>
                    <a:pt x="83" y="103"/>
                    <a:pt x="83" y="103"/>
                  </a:cubicBezTo>
                  <a:cubicBezTo>
                    <a:pt x="83" y="103"/>
                    <a:pt x="80" y="106"/>
                    <a:pt x="78" y="107"/>
                  </a:cubicBezTo>
                  <a:cubicBezTo>
                    <a:pt x="77" y="106"/>
                    <a:pt x="77" y="106"/>
                    <a:pt x="77" y="106"/>
                  </a:cubicBezTo>
                  <a:cubicBezTo>
                    <a:pt x="77" y="106"/>
                    <a:pt x="77" y="103"/>
                    <a:pt x="78" y="101"/>
                  </a:cubicBezTo>
                  <a:cubicBezTo>
                    <a:pt x="79" y="100"/>
                    <a:pt x="79" y="98"/>
                    <a:pt x="79" y="97"/>
                  </a:cubicBezTo>
                  <a:cubicBezTo>
                    <a:pt x="79" y="96"/>
                    <a:pt x="79" y="94"/>
                    <a:pt x="78" y="92"/>
                  </a:cubicBezTo>
                  <a:cubicBezTo>
                    <a:pt x="78" y="90"/>
                    <a:pt x="77" y="87"/>
                    <a:pt x="77" y="87"/>
                  </a:cubicBezTo>
                  <a:cubicBezTo>
                    <a:pt x="80" y="85"/>
                    <a:pt x="80" y="85"/>
                    <a:pt x="80" y="85"/>
                  </a:cubicBezTo>
                  <a:cubicBezTo>
                    <a:pt x="78" y="80"/>
                    <a:pt x="78" y="80"/>
                    <a:pt x="78" y="80"/>
                  </a:cubicBezTo>
                  <a:cubicBezTo>
                    <a:pt x="76" y="80"/>
                    <a:pt x="76" y="80"/>
                    <a:pt x="76" y="80"/>
                  </a:cubicBezTo>
                  <a:cubicBezTo>
                    <a:pt x="73" y="80"/>
                    <a:pt x="73" y="80"/>
                    <a:pt x="73" y="80"/>
                  </a:cubicBezTo>
                  <a:cubicBezTo>
                    <a:pt x="71" y="83"/>
                    <a:pt x="71" y="83"/>
                    <a:pt x="71" y="83"/>
                  </a:cubicBezTo>
                  <a:cubicBezTo>
                    <a:pt x="71" y="83"/>
                    <a:pt x="72" y="85"/>
                    <a:pt x="72" y="86"/>
                  </a:cubicBezTo>
                  <a:cubicBezTo>
                    <a:pt x="71" y="87"/>
                    <a:pt x="69" y="87"/>
                    <a:pt x="69" y="87"/>
                  </a:cubicBezTo>
                  <a:cubicBezTo>
                    <a:pt x="68" y="88"/>
                    <a:pt x="68" y="91"/>
                    <a:pt x="68" y="91"/>
                  </a:cubicBezTo>
                  <a:cubicBezTo>
                    <a:pt x="64" y="87"/>
                    <a:pt x="64" y="87"/>
                    <a:pt x="64" y="87"/>
                  </a:cubicBezTo>
                  <a:cubicBezTo>
                    <a:pt x="64" y="87"/>
                    <a:pt x="62" y="87"/>
                    <a:pt x="61" y="86"/>
                  </a:cubicBezTo>
                  <a:cubicBezTo>
                    <a:pt x="60" y="86"/>
                    <a:pt x="58" y="86"/>
                    <a:pt x="58" y="86"/>
                  </a:cubicBezTo>
                  <a:cubicBezTo>
                    <a:pt x="58" y="86"/>
                    <a:pt x="58" y="86"/>
                    <a:pt x="57" y="86"/>
                  </a:cubicBezTo>
                  <a:cubicBezTo>
                    <a:pt x="55" y="86"/>
                    <a:pt x="55" y="86"/>
                    <a:pt x="54" y="84"/>
                  </a:cubicBezTo>
                  <a:cubicBezTo>
                    <a:pt x="53" y="82"/>
                    <a:pt x="50" y="77"/>
                    <a:pt x="50" y="77"/>
                  </a:cubicBezTo>
                  <a:cubicBezTo>
                    <a:pt x="50" y="77"/>
                    <a:pt x="49" y="75"/>
                    <a:pt x="48" y="75"/>
                  </a:cubicBezTo>
                  <a:cubicBezTo>
                    <a:pt x="48" y="75"/>
                    <a:pt x="47" y="77"/>
                    <a:pt x="47" y="77"/>
                  </a:cubicBezTo>
                  <a:cubicBezTo>
                    <a:pt x="46" y="77"/>
                    <a:pt x="46" y="75"/>
                    <a:pt x="46" y="74"/>
                  </a:cubicBezTo>
                  <a:cubicBezTo>
                    <a:pt x="46" y="73"/>
                    <a:pt x="46" y="72"/>
                    <a:pt x="46" y="70"/>
                  </a:cubicBezTo>
                  <a:cubicBezTo>
                    <a:pt x="46" y="68"/>
                    <a:pt x="45" y="66"/>
                    <a:pt x="46" y="66"/>
                  </a:cubicBezTo>
                  <a:cubicBezTo>
                    <a:pt x="46" y="66"/>
                    <a:pt x="47" y="67"/>
                    <a:pt x="48" y="67"/>
                  </a:cubicBezTo>
                  <a:cubicBezTo>
                    <a:pt x="49" y="67"/>
                    <a:pt x="49" y="65"/>
                    <a:pt x="49" y="65"/>
                  </a:cubicBezTo>
                  <a:cubicBezTo>
                    <a:pt x="50" y="65"/>
                    <a:pt x="51" y="66"/>
                    <a:pt x="51" y="66"/>
                  </a:cubicBezTo>
                  <a:cubicBezTo>
                    <a:pt x="52" y="66"/>
                    <a:pt x="53" y="66"/>
                    <a:pt x="53" y="66"/>
                  </a:cubicBezTo>
                  <a:cubicBezTo>
                    <a:pt x="54" y="65"/>
                    <a:pt x="54" y="65"/>
                    <a:pt x="54" y="64"/>
                  </a:cubicBezTo>
                  <a:cubicBezTo>
                    <a:pt x="54" y="63"/>
                    <a:pt x="53" y="62"/>
                    <a:pt x="53" y="62"/>
                  </a:cubicBezTo>
                  <a:cubicBezTo>
                    <a:pt x="52" y="62"/>
                    <a:pt x="46" y="65"/>
                    <a:pt x="46" y="65"/>
                  </a:cubicBezTo>
                  <a:cubicBezTo>
                    <a:pt x="42" y="65"/>
                    <a:pt x="42" y="65"/>
                    <a:pt x="42" y="65"/>
                  </a:cubicBezTo>
                  <a:cubicBezTo>
                    <a:pt x="44" y="63"/>
                    <a:pt x="44" y="63"/>
                    <a:pt x="44" y="63"/>
                  </a:cubicBezTo>
                  <a:cubicBezTo>
                    <a:pt x="42" y="61"/>
                    <a:pt x="42" y="61"/>
                    <a:pt x="42" y="61"/>
                  </a:cubicBezTo>
                  <a:cubicBezTo>
                    <a:pt x="42" y="59"/>
                    <a:pt x="42" y="59"/>
                    <a:pt x="42" y="59"/>
                  </a:cubicBezTo>
                  <a:cubicBezTo>
                    <a:pt x="40" y="58"/>
                    <a:pt x="40" y="58"/>
                    <a:pt x="40" y="58"/>
                  </a:cubicBezTo>
                  <a:cubicBezTo>
                    <a:pt x="41" y="56"/>
                    <a:pt x="41" y="56"/>
                    <a:pt x="41" y="56"/>
                  </a:cubicBezTo>
                  <a:cubicBezTo>
                    <a:pt x="43" y="56"/>
                    <a:pt x="43" y="56"/>
                    <a:pt x="43" y="56"/>
                  </a:cubicBezTo>
                  <a:cubicBezTo>
                    <a:pt x="45" y="55"/>
                    <a:pt x="45" y="55"/>
                    <a:pt x="45" y="55"/>
                  </a:cubicBezTo>
                  <a:cubicBezTo>
                    <a:pt x="45" y="51"/>
                    <a:pt x="45" y="51"/>
                    <a:pt x="45" y="51"/>
                  </a:cubicBezTo>
                  <a:cubicBezTo>
                    <a:pt x="43" y="52"/>
                    <a:pt x="43" y="52"/>
                    <a:pt x="43" y="52"/>
                  </a:cubicBezTo>
                  <a:cubicBezTo>
                    <a:pt x="44" y="54"/>
                    <a:pt x="44" y="54"/>
                    <a:pt x="44" y="54"/>
                  </a:cubicBezTo>
                  <a:cubicBezTo>
                    <a:pt x="40" y="54"/>
                    <a:pt x="40" y="54"/>
                    <a:pt x="40" y="54"/>
                  </a:cubicBezTo>
                  <a:cubicBezTo>
                    <a:pt x="39" y="52"/>
                    <a:pt x="39" y="52"/>
                    <a:pt x="39" y="52"/>
                  </a:cubicBezTo>
                  <a:close/>
                  <a:moveTo>
                    <a:pt x="23" y="103"/>
                  </a:moveTo>
                  <a:cubicBezTo>
                    <a:pt x="23" y="103"/>
                    <a:pt x="23" y="103"/>
                    <a:pt x="23" y="103"/>
                  </a:cubicBezTo>
                  <a:cubicBezTo>
                    <a:pt x="23" y="103"/>
                    <a:pt x="25" y="103"/>
                    <a:pt x="25" y="103"/>
                  </a:cubicBezTo>
                  <a:cubicBezTo>
                    <a:pt x="25" y="103"/>
                    <a:pt x="26" y="104"/>
                    <a:pt x="25" y="104"/>
                  </a:cubicBezTo>
                  <a:cubicBezTo>
                    <a:pt x="25" y="105"/>
                    <a:pt x="26" y="105"/>
                    <a:pt x="25" y="105"/>
                  </a:cubicBezTo>
                  <a:cubicBezTo>
                    <a:pt x="24" y="105"/>
                    <a:pt x="22" y="106"/>
                    <a:pt x="22" y="105"/>
                  </a:cubicBezTo>
                  <a:cubicBezTo>
                    <a:pt x="22" y="105"/>
                    <a:pt x="23" y="104"/>
                    <a:pt x="23" y="104"/>
                  </a:cubicBezTo>
                  <a:cubicBezTo>
                    <a:pt x="23" y="103"/>
                    <a:pt x="23" y="103"/>
                    <a:pt x="23" y="103"/>
                  </a:cubicBezTo>
                  <a:close/>
                  <a:moveTo>
                    <a:pt x="64" y="95"/>
                  </a:moveTo>
                  <a:cubicBezTo>
                    <a:pt x="64" y="95"/>
                    <a:pt x="64" y="95"/>
                    <a:pt x="64" y="95"/>
                  </a:cubicBezTo>
                  <a:cubicBezTo>
                    <a:pt x="64" y="95"/>
                    <a:pt x="63" y="98"/>
                    <a:pt x="64" y="98"/>
                  </a:cubicBezTo>
                  <a:cubicBezTo>
                    <a:pt x="64" y="98"/>
                    <a:pt x="65" y="98"/>
                    <a:pt x="66" y="98"/>
                  </a:cubicBezTo>
                  <a:cubicBezTo>
                    <a:pt x="67" y="97"/>
                    <a:pt x="67" y="97"/>
                    <a:pt x="67" y="97"/>
                  </a:cubicBezTo>
                  <a:cubicBezTo>
                    <a:pt x="67" y="96"/>
                    <a:pt x="67" y="95"/>
                    <a:pt x="67" y="95"/>
                  </a:cubicBezTo>
                  <a:cubicBezTo>
                    <a:pt x="64" y="95"/>
                    <a:pt x="64" y="95"/>
                    <a:pt x="64" y="95"/>
                  </a:cubicBezTo>
                  <a:close/>
                  <a:moveTo>
                    <a:pt x="9" y="91"/>
                  </a:moveTo>
                  <a:cubicBezTo>
                    <a:pt x="9" y="91"/>
                    <a:pt x="9" y="91"/>
                    <a:pt x="9" y="91"/>
                  </a:cubicBezTo>
                  <a:cubicBezTo>
                    <a:pt x="8" y="92"/>
                    <a:pt x="8" y="92"/>
                    <a:pt x="8" y="92"/>
                  </a:cubicBezTo>
                  <a:cubicBezTo>
                    <a:pt x="8" y="92"/>
                    <a:pt x="7" y="89"/>
                    <a:pt x="7" y="88"/>
                  </a:cubicBezTo>
                  <a:cubicBezTo>
                    <a:pt x="7" y="88"/>
                    <a:pt x="5" y="87"/>
                    <a:pt x="5" y="87"/>
                  </a:cubicBezTo>
                  <a:cubicBezTo>
                    <a:pt x="5" y="87"/>
                    <a:pt x="4" y="87"/>
                    <a:pt x="4" y="87"/>
                  </a:cubicBezTo>
                  <a:cubicBezTo>
                    <a:pt x="3" y="87"/>
                    <a:pt x="3" y="88"/>
                    <a:pt x="3" y="88"/>
                  </a:cubicBezTo>
                  <a:cubicBezTo>
                    <a:pt x="2" y="88"/>
                    <a:pt x="2" y="88"/>
                    <a:pt x="2" y="88"/>
                  </a:cubicBezTo>
                  <a:cubicBezTo>
                    <a:pt x="2" y="88"/>
                    <a:pt x="1" y="88"/>
                    <a:pt x="1" y="88"/>
                  </a:cubicBezTo>
                  <a:cubicBezTo>
                    <a:pt x="0" y="89"/>
                    <a:pt x="1" y="90"/>
                    <a:pt x="1" y="90"/>
                  </a:cubicBezTo>
                  <a:cubicBezTo>
                    <a:pt x="1" y="90"/>
                    <a:pt x="2" y="90"/>
                    <a:pt x="3" y="91"/>
                  </a:cubicBezTo>
                  <a:cubicBezTo>
                    <a:pt x="4" y="91"/>
                    <a:pt x="4" y="91"/>
                    <a:pt x="4" y="91"/>
                  </a:cubicBezTo>
                  <a:cubicBezTo>
                    <a:pt x="4" y="91"/>
                    <a:pt x="6" y="93"/>
                    <a:pt x="7" y="94"/>
                  </a:cubicBezTo>
                  <a:cubicBezTo>
                    <a:pt x="7" y="94"/>
                    <a:pt x="7" y="95"/>
                    <a:pt x="7" y="95"/>
                  </a:cubicBezTo>
                  <a:cubicBezTo>
                    <a:pt x="4" y="97"/>
                    <a:pt x="4" y="97"/>
                    <a:pt x="4" y="97"/>
                  </a:cubicBezTo>
                  <a:cubicBezTo>
                    <a:pt x="4" y="97"/>
                    <a:pt x="5" y="98"/>
                    <a:pt x="5" y="98"/>
                  </a:cubicBezTo>
                  <a:cubicBezTo>
                    <a:pt x="6" y="98"/>
                    <a:pt x="4" y="99"/>
                    <a:pt x="4" y="99"/>
                  </a:cubicBezTo>
                  <a:cubicBezTo>
                    <a:pt x="4" y="99"/>
                    <a:pt x="4" y="101"/>
                    <a:pt x="4" y="101"/>
                  </a:cubicBezTo>
                  <a:cubicBezTo>
                    <a:pt x="4" y="101"/>
                    <a:pt x="5" y="102"/>
                    <a:pt x="7" y="102"/>
                  </a:cubicBezTo>
                  <a:cubicBezTo>
                    <a:pt x="9" y="103"/>
                    <a:pt x="9" y="102"/>
                    <a:pt x="9" y="102"/>
                  </a:cubicBezTo>
                  <a:cubicBezTo>
                    <a:pt x="10" y="103"/>
                    <a:pt x="10" y="103"/>
                    <a:pt x="10" y="103"/>
                  </a:cubicBezTo>
                  <a:cubicBezTo>
                    <a:pt x="10" y="104"/>
                    <a:pt x="10" y="104"/>
                    <a:pt x="10" y="104"/>
                  </a:cubicBezTo>
                  <a:cubicBezTo>
                    <a:pt x="11" y="105"/>
                    <a:pt x="11" y="105"/>
                    <a:pt x="11" y="105"/>
                  </a:cubicBezTo>
                  <a:cubicBezTo>
                    <a:pt x="14" y="106"/>
                    <a:pt x="14" y="106"/>
                    <a:pt x="14" y="106"/>
                  </a:cubicBezTo>
                  <a:cubicBezTo>
                    <a:pt x="14" y="107"/>
                    <a:pt x="14" y="107"/>
                    <a:pt x="14" y="107"/>
                  </a:cubicBezTo>
                  <a:cubicBezTo>
                    <a:pt x="14" y="110"/>
                    <a:pt x="14" y="110"/>
                    <a:pt x="14" y="110"/>
                  </a:cubicBezTo>
                  <a:cubicBezTo>
                    <a:pt x="14" y="110"/>
                    <a:pt x="13" y="110"/>
                    <a:pt x="12" y="110"/>
                  </a:cubicBezTo>
                  <a:cubicBezTo>
                    <a:pt x="12" y="111"/>
                    <a:pt x="12" y="112"/>
                    <a:pt x="11" y="112"/>
                  </a:cubicBezTo>
                  <a:cubicBezTo>
                    <a:pt x="11" y="112"/>
                    <a:pt x="11" y="114"/>
                    <a:pt x="10" y="115"/>
                  </a:cubicBezTo>
                  <a:cubicBezTo>
                    <a:pt x="10" y="116"/>
                    <a:pt x="11" y="117"/>
                    <a:pt x="11" y="118"/>
                  </a:cubicBezTo>
                  <a:cubicBezTo>
                    <a:pt x="11" y="120"/>
                    <a:pt x="12" y="119"/>
                    <a:pt x="13" y="119"/>
                  </a:cubicBezTo>
                  <a:cubicBezTo>
                    <a:pt x="13" y="119"/>
                    <a:pt x="14" y="118"/>
                    <a:pt x="14" y="118"/>
                  </a:cubicBezTo>
                  <a:cubicBezTo>
                    <a:pt x="15" y="118"/>
                    <a:pt x="16" y="116"/>
                    <a:pt x="17" y="115"/>
                  </a:cubicBezTo>
                  <a:cubicBezTo>
                    <a:pt x="17" y="114"/>
                    <a:pt x="17" y="113"/>
                    <a:pt x="17" y="113"/>
                  </a:cubicBezTo>
                  <a:cubicBezTo>
                    <a:pt x="16" y="112"/>
                    <a:pt x="17" y="110"/>
                    <a:pt x="17" y="110"/>
                  </a:cubicBezTo>
                  <a:cubicBezTo>
                    <a:pt x="17" y="109"/>
                    <a:pt x="17" y="109"/>
                    <a:pt x="17" y="109"/>
                  </a:cubicBezTo>
                  <a:cubicBezTo>
                    <a:pt x="16" y="105"/>
                    <a:pt x="16" y="105"/>
                    <a:pt x="16" y="105"/>
                  </a:cubicBezTo>
                  <a:cubicBezTo>
                    <a:pt x="18" y="101"/>
                    <a:pt x="18" y="101"/>
                    <a:pt x="18" y="101"/>
                  </a:cubicBezTo>
                  <a:cubicBezTo>
                    <a:pt x="20" y="101"/>
                    <a:pt x="20" y="101"/>
                    <a:pt x="20" y="101"/>
                  </a:cubicBezTo>
                  <a:cubicBezTo>
                    <a:pt x="23" y="99"/>
                    <a:pt x="23" y="99"/>
                    <a:pt x="23" y="99"/>
                  </a:cubicBezTo>
                  <a:cubicBezTo>
                    <a:pt x="23" y="99"/>
                    <a:pt x="23" y="99"/>
                    <a:pt x="23" y="99"/>
                  </a:cubicBezTo>
                  <a:cubicBezTo>
                    <a:pt x="23" y="99"/>
                    <a:pt x="24" y="99"/>
                    <a:pt x="25" y="98"/>
                  </a:cubicBezTo>
                  <a:cubicBezTo>
                    <a:pt x="27" y="98"/>
                    <a:pt x="26" y="99"/>
                    <a:pt x="27" y="99"/>
                  </a:cubicBezTo>
                  <a:cubicBezTo>
                    <a:pt x="27" y="100"/>
                    <a:pt x="28" y="100"/>
                    <a:pt x="29" y="100"/>
                  </a:cubicBezTo>
                  <a:cubicBezTo>
                    <a:pt x="29" y="100"/>
                    <a:pt x="30" y="98"/>
                    <a:pt x="30" y="98"/>
                  </a:cubicBezTo>
                  <a:cubicBezTo>
                    <a:pt x="30" y="97"/>
                    <a:pt x="29" y="97"/>
                    <a:pt x="29" y="97"/>
                  </a:cubicBezTo>
                  <a:cubicBezTo>
                    <a:pt x="28" y="95"/>
                    <a:pt x="28" y="95"/>
                    <a:pt x="28" y="95"/>
                  </a:cubicBezTo>
                  <a:cubicBezTo>
                    <a:pt x="31" y="94"/>
                    <a:pt x="31" y="94"/>
                    <a:pt x="31" y="94"/>
                  </a:cubicBezTo>
                  <a:cubicBezTo>
                    <a:pt x="32" y="93"/>
                    <a:pt x="32" y="93"/>
                    <a:pt x="32" y="93"/>
                  </a:cubicBezTo>
                  <a:cubicBezTo>
                    <a:pt x="34" y="91"/>
                    <a:pt x="34" y="91"/>
                    <a:pt x="34" y="91"/>
                  </a:cubicBezTo>
                  <a:cubicBezTo>
                    <a:pt x="33" y="89"/>
                    <a:pt x="33" y="89"/>
                    <a:pt x="33" y="89"/>
                  </a:cubicBezTo>
                  <a:cubicBezTo>
                    <a:pt x="33" y="89"/>
                    <a:pt x="35" y="89"/>
                    <a:pt x="36" y="89"/>
                  </a:cubicBezTo>
                  <a:cubicBezTo>
                    <a:pt x="36" y="89"/>
                    <a:pt x="36" y="88"/>
                    <a:pt x="36" y="88"/>
                  </a:cubicBezTo>
                  <a:cubicBezTo>
                    <a:pt x="35" y="86"/>
                    <a:pt x="35" y="86"/>
                    <a:pt x="35" y="86"/>
                  </a:cubicBezTo>
                  <a:cubicBezTo>
                    <a:pt x="35" y="86"/>
                    <a:pt x="37" y="86"/>
                    <a:pt x="38" y="85"/>
                  </a:cubicBezTo>
                  <a:cubicBezTo>
                    <a:pt x="38" y="85"/>
                    <a:pt x="37" y="84"/>
                    <a:pt x="37" y="84"/>
                  </a:cubicBezTo>
                  <a:cubicBezTo>
                    <a:pt x="37" y="83"/>
                    <a:pt x="38" y="82"/>
                    <a:pt x="38" y="82"/>
                  </a:cubicBezTo>
                  <a:cubicBezTo>
                    <a:pt x="38" y="82"/>
                    <a:pt x="40" y="84"/>
                    <a:pt x="41" y="84"/>
                  </a:cubicBezTo>
                  <a:cubicBezTo>
                    <a:pt x="42" y="85"/>
                    <a:pt x="42" y="84"/>
                    <a:pt x="43" y="84"/>
                  </a:cubicBezTo>
                  <a:cubicBezTo>
                    <a:pt x="43" y="83"/>
                    <a:pt x="42" y="82"/>
                    <a:pt x="42" y="82"/>
                  </a:cubicBezTo>
                  <a:cubicBezTo>
                    <a:pt x="41" y="81"/>
                    <a:pt x="41" y="81"/>
                    <a:pt x="41" y="81"/>
                  </a:cubicBezTo>
                  <a:cubicBezTo>
                    <a:pt x="38" y="80"/>
                    <a:pt x="38" y="80"/>
                    <a:pt x="38" y="80"/>
                  </a:cubicBezTo>
                  <a:cubicBezTo>
                    <a:pt x="34" y="78"/>
                    <a:pt x="34" y="78"/>
                    <a:pt x="34" y="78"/>
                  </a:cubicBezTo>
                  <a:cubicBezTo>
                    <a:pt x="34" y="78"/>
                    <a:pt x="31" y="78"/>
                    <a:pt x="31" y="77"/>
                  </a:cubicBezTo>
                  <a:cubicBezTo>
                    <a:pt x="30" y="77"/>
                    <a:pt x="30" y="77"/>
                    <a:pt x="30" y="77"/>
                  </a:cubicBezTo>
                  <a:cubicBezTo>
                    <a:pt x="30" y="77"/>
                    <a:pt x="28" y="77"/>
                    <a:pt x="28" y="77"/>
                  </a:cubicBezTo>
                  <a:cubicBezTo>
                    <a:pt x="27" y="77"/>
                    <a:pt x="26" y="78"/>
                    <a:pt x="25" y="79"/>
                  </a:cubicBezTo>
                  <a:cubicBezTo>
                    <a:pt x="25" y="79"/>
                    <a:pt x="24" y="80"/>
                    <a:pt x="23" y="80"/>
                  </a:cubicBezTo>
                  <a:cubicBezTo>
                    <a:pt x="23" y="80"/>
                    <a:pt x="22" y="78"/>
                    <a:pt x="22" y="78"/>
                  </a:cubicBezTo>
                  <a:cubicBezTo>
                    <a:pt x="20" y="78"/>
                    <a:pt x="20" y="78"/>
                    <a:pt x="20" y="78"/>
                  </a:cubicBezTo>
                  <a:cubicBezTo>
                    <a:pt x="20" y="78"/>
                    <a:pt x="19" y="80"/>
                    <a:pt x="19" y="81"/>
                  </a:cubicBezTo>
                  <a:cubicBezTo>
                    <a:pt x="19" y="81"/>
                    <a:pt x="17" y="81"/>
                    <a:pt x="16" y="81"/>
                  </a:cubicBezTo>
                  <a:cubicBezTo>
                    <a:pt x="15" y="82"/>
                    <a:pt x="14" y="82"/>
                    <a:pt x="13" y="83"/>
                  </a:cubicBezTo>
                  <a:cubicBezTo>
                    <a:pt x="12" y="83"/>
                    <a:pt x="14" y="84"/>
                    <a:pt x="14" y="84"/>
                  </a:cubicBezTo>
                  <a:cubicBezTo>
                    <a:pt x="14" y="86"/>
                    <a:pt x="14" y="86"/>
                    <a:pt x="14" y="86"/>
                  </a:cubicBezTo>
                  <a:cubicBezTo>
                    <a:pt x="12" y="86"/>
                    <a:pt x="12" y="86"/>
                    <a:pt x="12" y="86"/>
                  </a:cubicBezTo>
                  <a:cubicBezTo>
                    <a:pt x="11" y="85"/>
                    <a:pt x="11" y="85"/>
                    <a:pt x="11" y="85"/>
                  </a:cubicBezTo>
                  <a:cubicBezTo>
                    <a:pt x="9" y="87"/>
                    <a:pt x="9" y="87"/>
                    <a:pt x="9" y="87"/>
                  </a:cubicBezTo>
                  <a:cubicBezTo>
                    <a:pt x="8" y="89"/>
                    <a:pt x="8" y="89"/>
                    <a:pt x="8" y="89"/>
                  </a:cubicBezTo>
                  <a:cubicBezTo>
                    <a:pt x="8" y="89"/>
                    <a:pt x="9" y="91"/>
                    <a:pt x="9" y="91"/>
                  </a:cubicBezTo>
                  <a:close/>
                  <a:moveTo>
                    <a:pt x="35" y="76"/>
                  </a:moveTo>
                  <a:cubicBezTo>
                    <a:pt x="35" y="76"/>
                    <a:pt x="35" y="76"/>
                    <a:pt x="35" y="76"/>
                  </a:cubicBezTo>
                  <a:cubicBezTo>
                    <a:pt x="36" y="77"/>
                    <a:pt x="36" y="77"/>
                    <a:pt x="36" y="77"/>
                  </a:cubicBezTo>
                  <a:cubicBezTo>
                    <a:pt x="36" y="77"/>
                    <a:pt x="37" y="78"/>
                    <a:pt x="39" y="78"/>
                  </a:cubicBezTo>
                  <a:cubicBezTo>
                    <a:pt x="42" y="78"/>
                    <a:pt x="42" y="80"/>
                    <a:pt x="44" y="78"/>
                  </a:cubicBezTo>
                  <a:cubicBezTo>
                    <a:pt x="44" y="77"/>
                    <a:pt x="44" y="77"/>
                    <a:pt x="43" y="76"/>
                  </a:cubicBezTo>
                  <a:cubicBezTo>
                    <a:pt x="43" y="75"/>
                    <a:pt x="42" y="75"/>
                    <a:pt x="42" y="74"/>
                  </a:cubicBezTo>
                  <a:cubicBezTo>
                    <a:pt x="42" y="74"/>
                    <a:pt x="42" y="74"/>
                    <a:pt x="40" y="72"/>
                  </a:cubicBezTo>
                  <a:cubicBezTo>
                    <a:pt x="39" y="71"/>
                    <a:pt x="39" y="72"/>
                    <a:pt x="38" y="72"/>
                  </a:cubicBezTo>
                  <a:cubicBezTo>
                    <a:pt x="37" y="72"/>
                    <a:pt x="36" y="72"/>
                    <a:pt x="35" y="72"/>
                  </a:cubicBezTo>
                  <a:cubicBezTo>
                    <a:pt x="34" y="73"/>
                    <a:pt x="36" y="74"/>
                    <a:pt x="36" y="75"/>
                  </a:cubicBezTo>
                  <a:cubicBezTo>
                    <a:pt x="36" y="75"/>
                    <a:pt x="35" y="76"/>
                    <a:pt x="35" y="76"/>
                  </a:cubicBezTo>
                  <a:close/>
                  <a:moveTo>
                    <a:pt x="22" y="57"/>
                  </a:moveTo>
                  <a:cubicBezTo>
                    <a:pt x="22" y="57"/>
                    <a:pt x="22" y="57"/>
                    <a:pt x="22" y="57"/>
                  </a:cubicBezTo>
                  <a:cubicBezTo>
                    <a:pt x="22" y="56"/>
                    <a:pt x="24" y="56"/>
                    <a:pt x="25" y="57"/>
                  </a:cubicBezTo>
                  <a:cubicBezTo>
                    <a:pt x="25" y="57"/>
                    <a:pt x="27" y="58"/>
                    <a:pt x="27" y="59"/>
                  </a:cubicBezTo>
                  <a:cubicBezTo>
                    <a:pt x="27" y="59"/>
                    <a:pt x="28" y="59"/>
                    <a:pt x="28" y="60"/>
                  </a:cubicBezTo>
                  <a:cubicBezTo>
                    <a:pt x="28" y="60"/>
                    <a:pt x="29" y="61"/>
                    <a:pt x="29" y="62"/>
                  </a:cubicBezTo>
                  <a:cubicBezTo>
                    <a:pt x="30" y="63"/>
                    <a:pt x="31" y="64"/>
                    <a:pt x="31" y="64"/>
                  </a:cubicBezTo>
                  <a:cubicBezTo>
                    <a:pt x="31" y="64"/>
                    <a:pt x="32" y="65"/>
                    <a:pt x="31" y="65"/>
                  </a:cubicBezTo>
                  <a:cubicBezTo>
                    <a:pt x="30" y="65"/>
                    <a:pt x="27" y="65"/>
                    <a:pt x="27" y="65"/>
                  </a:cubicBezTo>
                  <a:cubicBezTo>
                    <a:pt x="27" y="65"/>
                    <a:pt x="26" y="66"/>
                    <a:pt x="26" y="66"/>
                  </a:cubicBezTo>
                  <a:cubicBezTo>
                    <a:pt x="26" y="67"/>
                    <a:pt x="28" y="68"/>
                    <a:pt x="27" y="68"/>
                  </a:cubicBezTo>
                  <a:cubicBezTo>
                    <a:pt x="26" y="69"/>
                    <a:pt x="26" y="69"/>
                    <a:pt x="25" y="69"/>
                  </a:cubicBezTo>
                  <a:cubicBezTo>
                    <a:pt x="24" y="68"/>
                    <a:pt x="23" y="66"/>
                    <a:pt x="23" y="66"/>
                  </a:cubicBezTo>
                  <a:cubicBezTo>
                    <a:pt x="22" y="67"/>
                    <a:pt x="22" y="70"/>
                    <a:pt x="22" y="70"/>
                  </a:cubicBezTo>
                  <a:cubicBezTo>
                    <a:pt x="22" y="71"/>
                    <a:pt x="23" y="72"/>
                    <a:pt x="22" y="73"/>
                  </a:cubicBezTo>
                  <a:cubicBezTo>
                    <a:pt x="22" y="73"/>
                    <a:pt x="19" y="74"/>
                    <a:pt x="19" y="74"/>
                  </a:cubicBezTo>
                  <a:cubicBezTo>
                    <a:pt x="19" y="74"/>
                    <a:pt x="18" y="74"/>
                    <a:pt x="18" y="74"/>
                  </a:cubicBezTo>
                  <a:cubicBezTo>
                    <a:pt x="17" y="74"/>
                    <a:pt x="15" y="72"/>
                    <a:pt x="14" y="71"/>
                  </a:cubicBezTo>
                  <a:cubicBezTo>
                    <a:pt x="14" y="70"/>
                    <a:pt x="14" y="68"/>
                    <a:pt x="14" y="68"/>
                  </a:cubicBezTo>
                  <a:cubicBezTo>
                    <a:pt x="13" y="67"/>
                    <a:pt x="12" y="66"/>
                    <a:pt x="12" y="66"/>
                  </a:cubicBezTo>
                  <a:cubicBezTo>
                    <a:pt x="12" y="66"/>
                    <a:pt x="13" y="65"/>
                    <a:pt x="11" y="66"/>
                  </a:cubicBezTo>
                  <a:cubicBezTo>
                    <a:pt x="8" y="66"/>
                    <a:pt x="9" y="67"/>
                    <a:pt x="8" y="67"/>
                  </a:cubicBezTo>
                  <a:cubicBezTo>
                    <a:pt x="7" y="66"/>
                    <a:pt x="7" y="65"/>
                    <a:pt x="5" y="65"/>
                  </a:cubicBezTo>
                  <a:cubicBezTo>
                    <a:pt x="4" y="65"/>
                    <a:pt x="3" y="64"/>
                    <a:pt x="3" y="64"/>
                  </a:cubicBezTo>
                  <a:cubicBezTo>
                    <a:pt x="3" y="64"/>
                    <a:pt x="6" y="62"/>
                    <a:pt x="7" y="62"/>
                  </a:cubicBezTo>
                  <a:cubicBezTo>
                    <a:pt x="8" y="62"/>
                    <a:pt x="7" y="62"/>
                    <a:pt x="9" y="62"/>
                  </a:cubicBezTo>
                  <a:cubicBezTo>
                    <a:pt x="12" y="61"/>
                    <a:pt x="13" y="63"/>
                    <a:pt x="13" y="61"/>
                  </a:cubicBezTo>
                  <a:cubicBezTo>
                    <a:pt x="14" y="59"/>
                    <a:pt x="14" y="58"/>
                    <a:pt x="15" y="57"/>
                  </a:cubicBezTo>
                  <a:cubicBezTo>
                    <a:pt x="15" y="56"/>
                    <a:pt x="16" y="54"/>
                    <a:pt x="16" y="54"/>
                  </a:cubicBezTo>
                  <a:cubicBezTo>
                    <a:pt x="16" y="53"/>
                    <a:pt x="19" y="53"/>
                    <a:pt x="19" y="53"/>
                  </a:cubicBezTo>
                  <a:cubicBezTo>
                    <a:pt x="20" y="56"/>
                    <a:pt x="20" y="56"/>
                    <a:pt x="20" y="56"/>
                  </a:cubicBezTo>
                  <a:cubicBezTo>
                    <a:pt x="20" y="56"/>
                    <a:pt x="20" y="57"/>
                    <a:pt x="21" y="57"/>
                  </a:cubicBezTo>
                  <a:cubicBezTo>
                    <a:pt x="22" y="57"/>
                    <a:pt x="22" y="57"/>
                    <a:pt x="22" y="57"/>
                  </a:cubicBezTo>
                  <a:close/>
                  <a:moveTo>
                    <a:pt x="36" y="52"/>
                  </a:moveTo>
                  <a:cubicBezTo>
                    <a:pt x="36" y="52"/>
                    <a:pt x="36" y="52"/>
                    <a:pt x="36" y="52"/>
                  </a:cubicBezTo>
                  <a:cubicBezTo>
                    <a:pt x="35" y="53"/>
                    <a:pt x="35" y="53"/>
                    <a:pt x="35" y="53"/>
                  </a:cubicBezTo>
                  <a:cubicBezTo>
                    <a:pt x="31" y="53"/>
                    <a:pt x="31" y="53"/>
                    <a:pt x="31" y="53"/>
                  </a:cubicBezTo>
                  <a:cubicBezTo>
                    <a:pt x="31" y="55"/>
                    <a:pt x="31" y="55"/>
                    <a:pt x="31" y="55"/>
                  </a:cubicBezTo>
                  <a:cubicBezTo>
                    <a:pt x="33" y="57"/>
                    <a:pt x="33" y="57"/>
                    <a:pt x="33" y="57"/>
                  </a:cubicBezTo>
                  <a:cubicBezTo>
                    <a:pt x="33" y="57"/>
                    <a:pt x="34" y="56"/>
                    <a:pt x="35" y="56"/>
                  </a:cubicBezTo>
                  <a:cubicBezTo>
                    <a:pt x="36" y="56"/>
                    <a:pt x="38" y="56"/>
                    <a:pt x="38" y="56"/>
                  </a:cubicBezTo>
                  <a:cubicBezTo>
                    <a:pt x="39" y="55"/>
                    <a:pt x="39" y="55"/>
                    <a:pt x="39" y="55"/>
                  </a:cubicBezTo>
                  <a:cubicBezTo>
                    <a:pt x="38" y="52"/>
                    <a:pt x="38" y="52"/>
                    <a:pt x="38" y="52"/>
                  </a:cubicBezTo>
                  <a:lnTo>
                    <a:pt x="36" y="52"/>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5" name="Freeform 195">
              <a:extLst>
                <a:ext uri="{FF2B5EF4-FFF2-40B4-BE49-F238E27FC236}">
                  <a16:creationId xmlns:a16="http://schemas.microsoft.com/office/drawing/2014/main" id="{115E208F-9600-0263-D7E1-CD56861AC394}"/>
                </a:ext>
              </a:extLst>
            </p:cNvPr>
            <p:cNvSpPr>
              <a:spLocks/>
            </p:cNvSpPr>
            <p:nvPr/>
          </p:nvSpPr>
          <p:spPr bwMode="auto">
            <a:xfrm>
              <a:off x="6144086" y="3377866"/>
              <a:ext cx="556312" cy="405924"/>
            </a:xfrm>
            <a:custGeom>
              <a:avLst/>
              <a:gdLst>
                <a:gd name="T0" fmla="*/ 7 w 244"/>
                <a:gd name="T1" fmla="*/ 36 h 184"/>
                <a:gd name="T2" fmla="*/ 21 w 244"/>
                <a:gd name="T3" fmla="*/ 52 h 184"/>
                <a:gd name="T4" fmla="*/ 77 w 244"/>
                <a:gd name="T5" fmla="*/ 49 h 184"/>
                <a:gd name="T6" fmla="*/ 144 w 244"/>
                <a:gd name="T7" fmla="*/ 21 h 184"/>
                <a:gd name="T8" fmla="*/ 203 w 244"/>
                <a:gd name="T9" fmla="*/ 3 h 184"/>
                <a:gd name="T10" fmla="*/ 238 w 244"/>
                <a:gd name="T11" fmla="*/ 8 h 184"/>
                <a:gd name="T12" fmla="*/ 241 w 244"/>
                <a:gd name="T13" fmla="*/ 22 h 184"/>
                <a:gd name="T14" fmla="*/ 232 w 244"/>
                <a:gd name="T15" fmla="*/ 27 h 184"/>
                <a:gd name="T16" fmla="*/ 225 w 244"/>
                <a:gd name="T17" fmla="*/ 36 h 184"/>
                <a:gd name="T18" fmla="*/ 225 w 244"/>
                <a:gd name="T19" fmla="*/ 56 h 184"/>
                <a:gd name="T20" fmla="*/ 222 w 244"/>
                <a:gd name="T21" fmla="*/ 69 h 184"/>
                <a:gd name="T22" fmla="*/ 220 w 244"/>
                <a:gd name="T23" fmla="*/ 76 h 184"/>
                <a:gd name="T24" fmla="*/ 216 w 244"/>
                <a:gd name="T25" fmla="*/ 83 h 184"/>
                <a:gd name="T26" fmla="*/ 232 w 244"/>
                <a:gd name="T27" fmla="*/ 92 h 184"/>
                <a:gd name="T28" fmla="*/ 244 w 244"/>
                <a:gd name="T29" fmla="*/ 102 h 184"/>
                <a:gd name="T30" fmla="*/ 231 w 244"/>
                <a:gd name="T31" fmla="*/ 108 h 184"/>
                <a:gd name="T32" fmla="*/ 211 w 244"/>
                <a:gd name="T33" fmla="*/ 106 h 184"/>
                <a:gd name="T34" fmla="*/ 201 w 244"/>
                <a:gd name="T35" fmla="*/ 115 h 184"/>
                <a:gd name="T36" fmla="*/ 188 w 244"/>
                <a:gd name="T37" fmla="*/ 126 h 184"/>
                <a:gd name="T38" fmla="*/ 181 w 244"/>
                <a:gd name="T39" fmla="*/ 135 h 184"/>
                <a:gd name="T40" fmla="*/ 179 w 244"/>
                <a:gd name="T41" fmla="*/ 147 h 184"/>
                <a:gd name="T42" fmla="*/ 174 w 244"/>
                <a:gd name="T43" fmla="*/ 158 h 184"/>
                <a:gd name="T44" fmla="*/ 155 w 244"/>
                <a:gd name="T45" fmla="*/ 165 h 184"/>
                <a:gd name="T46" fmla="*/ 139 w 244"/>
                <a:gd name="T47" fmla="*/ 167 h 184"/>
                <a:gd name="T48" fmla="*/ 116 w 244"/>
                <a:gd name="T49" fmla="*/ 164 h 184"/>
                <a:gd name="T50" fmla="*/ 104 w 244"/>
                <a:gd name="T51" fmla="*/ 163 h 184"/>
                <a:gd name="T52" fmla="*/ 92 w 244"/>
                <a:gd name="T53" fmla="*/ 169 h 184"/>
                <a:gd name="T54" fmla="*/ 70 w 244"/>
                <a:gd name="T55" fmla="*/ 177 h 184"/>
                <a:gd name="T56" fmla="*/ 57 w 244"/>
                <a:gd name="T57" fmla="*/ 184 h 184"/>
                <a:gd name="T58" fmla="*/ 51 w 244"/>
                <a:gd name="T59" fmla="*/ 183 h 184"/>
                <a:gd name="T60" fmla="*/ 48 w 244"/>
                <a:gd name="T61" fmla="*/ 172 h 184"/>
                <a:gd name="T62" fmla="*/ 50 w 244"/>
                <a:gd name="T63" fmla="*/ 165 h 184"/>
                <a:gd name="T64" fmla="*/ 24 w 244"/>
                <a:gd name="T65" fmla="*/ 143 h 184"/>
                <a:gd name="T66" fmla="*/ 21 w 244"/>
                <a:gd name="T67" fmla="*/ 138 h 184"/>
                <a:gd name="T68" fmla="*/ 20 w 244"/>
                <a:gd name="T69" fmla="*/ 133 h 184"/>
                <a:gd name="T70" fmla="*/ 20 w 244"/>
                <a:gd name="T71" fmla="*/ 125 h 184"/>
                <a:gd name="T72" fmla="*/ 16 w 244"/>
                <a:gd name="T73" fmla="*/ 113 h 184"/>
                <a:gd name="T74" fmla="*/ 19 w 244"/>
                <a:gd name="T75" fmla="*/ 106 h 184"/>
                <a:gd name="T76" fmla="*/ 25 w 244"/>
                <a:gd name="T77" fmla="*/ 99 h 184"/>
                <a:gd name="T78" fmla="*/ 33 w 244"/>
                <a:gd name="T79" fmla="*/ 84 h 184"/>
                <a:gd name="T80" fmla="*/ 21 w 244"/>
                <a:gd name="T81" fmla="*/ 77 h 184"/>
                <a:gd name="T82" fmla="*/ 11 w 244"/>
                <a:gd name="T83" fmla="*/ 73 h 184"/>
                <a:gd name="T84" fmla="*/ 2 w 244"/>
                <a:gd name="T85" fmla="*/ 60 h 184"/>
                <a:gd name="T86" fmla="*/ 1 w 244"/>
                <a:gd name="T87" fmla="*/ 47 h 184"/>
                <a:gd name="T88" fmla="*/ 7 w 244"/>
                <a:gd name="T89" fmla="*/ 39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 h="184">
                  <a:moveTo>
                    <a:pt x="7" y="38"/>
                  </a:moveTo>
                  <a:cubicBezTo>
                    <a:pt x="7" y="36"/>
                    <a:pt x="7" y="36"/>
                    <a:pt x="7" y="36"/>
                  </a:cubicBezTo>
                  <a:cubicBezTo>
                    <a:pt x="7" y="36"/>
                    <a:pt x="7" y="36"/>
                    <a:pt x="7" y="36"/>
                  </a:cubicBezTo>
                  <a:cubicBezTo>
                    <a:pt x="14" y="34"/>
                    <a:pt x="20" y="38"/>
                    <a:pt x="23" y="38"/>
                  </a:cubicBezTo>
                  <a:cubicBezTo>
                    <a:pt x="29" y="39"/>
                    <a:pt x="16" y="46"/>
                    <a:pt x="18" y="46"/>
                  </a:cubicBezTo>
                  <a:cubicBezTo>
                    <a:pt x="20" y="45"/>
                    <a:pt x="18" y="51"/>
                    <a:pt x="21" y="52"/>
                  </a:cubicBezTo>
                  <a:cubicBezTo>
                    <a:pt x="26" y="53"/>
                    <a:pt x="30" y="49"/>
                    <a:pt x="36" y="49"/>
                  </a:cubicBezTo>
                  <a:cubicBezTo>
                    <a:pt x="41" y="48"/>
                    <a:pt x="47" y="51"/>
                    <a:pt x="49" y="49"/>
                  </a:cubicBezTo>
                  <a:cubicBezTo>
                    <a:pt x="53" y="44"/>
                    <a:pt x="69" y="54"/>
                    <a:pt x="77" y="49"/>
                  </a:cubicBezTo>
                  <a:cubicBezTo>
                    <a:pt x="82" y="45"/>
                    <a:pt x="102" y="43"/>
                    <a:pt x="109" y="43"/>
                  </a:cubicBezTo>
                  <a:cubicBezTo>
                    <a:pt x="127" y="42"/>
                    <a:pt x="128" y="42"/>
                    <a:pt x="136" y="37"/>
                  </a:cubicBezTo>
                  <a:cubicBezTo>
                    <a:pt x="136" y="37"/>
                    <a:pt x="141" y="26"/>
                    <a:pt x="144" y="21"/>
                  </a:cubicBezTo>
                  <a:cubicBezTo>
                    <a:pt x="146" y="17"/>
                    <a:pt x="152" y="15"/>
                    <a:pt x="158" y="11"/>
                  </a:cubicBezTo>
                  <a:cubicBezTo>
                    <a:pt x="163" y="7"/>
                    <a:pt x="176" y="3"/>
                    <a:pt x="179" y="2"/>
                  </a:cubicBezTo>
                  <a:cubicBezTo>
                    <a:pt x="182" y="2"/>
                    <a:pt x="203" y="3"/>
                    <a:pt x="203" y="3"/>
                  </a:cubicBezTo>
                  <a:cubicBezTo>
                    <a:pt x="214" y="0"/>
                    <a:pt x="214" y="0"/>
                    <a:pt x="214" y="0"/>
                  </a:cubicBezTo>
                  <a:cubicBezTo>
                    <a:pt x="214" y="0"/>
                    <a:pt x="216" y="8"/>
                    <a:pt x="219" y="9"/>
                  </a:cubicBezTo>
                  <a:cubicBezTo>
                    <a:pt x="228" y="10"/>
                    <a:pt x="235" y="10"/>
                    <a:pt x="238" y="8"/>
                  </a:cubicBezTo>
                  <a:cubicBezTo>
                    <a:pt x="239" y="8"/>
                    <a:pt x="239" y="10"/>
                    <a:pt x="240" y="11"/>
                  </a:cubicBezTo>
                  <a:cubicBezTo>
                    <a:pt x="241" y="13"/>
                    <a:pt x="242" y="17"/>
                    <a:pt x="242" y="17"/>
                  </a:cubicBezTo>
                  <a:cubicBezTo>
                    <a:pt x="241" y="22"/>
                    <a:pt x="241" y="22"/>
                    <a:pt x="241" y="22"/>
                  </a:cubicBezTo>
                  <a:cubicBezTo>
                    <a:pt x="240" y="23"/>
                    <a:pt x="240" y="23"/>
                    <a:pt x="240" y="23"/>
                  </a:cubicBezTo>
                  <a:cubicBezTo>
                    <a:pt x="235" y="26"/>
                    <a:pt x="235" y="26"/>
                    <a:pt x="235" y="26"/>
                  </a:cubicBezTo>
                  <a:cubicBezTo>
                    <a:pt x="235" y="26"/>
                    <a:pt x="233" y="26"/>
                    <a:pt x="232" y="27"/>
                  </a:cubicBezTo>
                  <a:cubicBezTo>
                    <a:pt x="231" y="27"/>
                    <a:pt x="229" y="28"/>
                    <a:pt x="229" y="28"/>
                  </a:cubicBezTo>
                  <a:cubicBezTo>
                    <a:pt x="229" y="28"/>
                    <a:pt x="227" y="30"/>
                    <a:pt x="227" y="31"/>
                  </a:cubicBezTo>
                  <a:cubicBezTo>
                    <a:pt x="226" y="33"/>
                    <a:pt x="225" y="36"/>
                    <a:pt x="225" y="36"/>
                  </a:cubicBezTo>
                  <a:cubicBezTo>
                    <a:pt x="223" y="41"/>
                    <a:pt x="223" y="41"/>
                    <a:pt x="223" y="41"/>
                  </a:cubicBezTo>
                  <a:cubicBezTo>
                    <a:pt x="223" y="48"/>
                    <a:pt x="223" y="48"/>
                    <a:pt x="223" y="48"/>
                  </a:cubicBezTo>
                  <a:cubicBezTo>
                    <a:pt x="225" y="56"/>
                    <a:pt x="225" y="56"/>
                    <a:pt x="225" y="56"/>
                  </a:cubicBezTo>
                  <a:cubicBezTo>
                    <a:pt x="227" y="65"/>
                    <a:pt x="227" y="65"/>
                    <a:pt x="227" y="65"/>
                  </a:cubicBezTo>
                  <a:cubicBezTo>
                    <a:pt x="227" y="65"/>
                    <a:pt x="224" y="68"/>
                    <a:pt x="223" y="68"/>
                  </a:cubicBezTo>
                  <a:cubicBezTo>
                    <a:pt x="223" y="68"/>
                    <a:pt x="222" y="69"/>
                    <a:pt x="222" y="69"/>
                  </a:cubicBezTo>
                  <a:cubicBezTo>
                    <a:pt x="222" y="71"/>
                    <a:pt x="222" y="71"/>
                    <a:pt x="222" y="71"/>
                  </a:cubicBezTo>
                  <a:cubicBezTo>
                    <a:pt x="221" y="74"/>
                    <a:pt x="221" y="74"/>
                    <a:pt x="221" y="74"/>
                  </a:cubicBezTo>
                  <a:cubicBezTo>
                    <a:pt x="220" y="76"/>
                    <a:pt x="220" y="76"/>
                    <a:pt x="220" y="76"/>
                  </a:cubicBezTo>
                  <a:cubicBezTo>
                    <a:pt x="220" y="76"/>
                    <a:pt x="219" y="78"/>
                    <a:pt x="218" y="78"/>
                  </a:cubicBezTo>
                  <a:cubicBezTo>
                    <a:pt x="217" y="79"/>
                    <a:pt x="215" y="81"/>
                    <a:pt x="215" y="81"/>
                  </a:cubicBezTo>
                  <a:cubicBezTo>
                    <a:pt x="216" y="83"/>
                    <a:pt x="216" y="83"/>
                    <a:pt x="216" y="83"/>
                  </a:cubicBezTo>
                  <a:cubicBezTo>
                    <a:pt x="227" y="85"/>
                    <a:pt x="227" y="85"/>
                    <a:pt x="227" y="85"/>
                  </a:cubicBezTo>
                  <a:cubicBezTo>
                    <a:pt x="227" y="87"/>
                    <a:pt x="227" y="87"/>
                    <a:pt x="227" y="87"/>
                  </a:cubicBezTo>
                  <a:cubicBezTo>
                    <a:pt x="232" y="92"/>
                    <a:pt x="232" y="92"/>
                    <a:pt x="232" y="92"/>
                  </a:cubicBezTo>
                  <a:cubicBezTo>
                    <a:pt x="235" y="97"/>
                    <a:pt x="235" y="97"/>
                    <a:pt x="235" y="97"/>
                  </a:cubicBezTo>
                  <a:cubicBezTo>
                    <a:pt x="240" y="99"/>
                    <a:pt x="240" y="99"/>
                    <a:pt x="240" y="99"/>
                  </a:cubicBezTo>
                  <a:cubicBezTo>
                    <a:pt x="240" y="99"/>
                    <a:pt x="244" y="102"/>
                    <a:pt x="244" y="102"/>
                  </a:cubicBezTo>
                  <a:cubicBezTo>
                    <a:pt x="243" y="103"/>
                    <a:pt x="238" y="105"/>
                    <a:pt x="238" y="105"/>
                  </a:cubicBezTo>
                  <a:cubicBezTo>
                    <a:pt x="235" y="107"/>
                    <a:pt x="235" y="107"/>
                    <a:pt x="235" y="107"/>
                  </a:cubicBezTo>
                  <a:cubicBezTo>
                    <a:pt x="235" y="107"/>
                    <a:pt x="233" y="107"/>
                    <a:pt x="231" y="108"/>
                  </a:cubicBezTo>
                  <a:cubicBezTo>
                    <a:pt x="230" y="109"/>
                    <a:pt x="224" y="112"/>
                    <a:pt x="224" y="112"/>
                  </a:cubicBezTo>
                  <a:cubicBezTo>
                    <a:pt x="216" y="107"/>
                    <a:pt x="216" y="107"/>
                    <a:pt x="216" y="107"/>
                  </a:cubicBezTo>
                  <a:cubicBezTo>
                    <a:pt x="211" y="106"/>
                    <a:pt x="211" y="106"/>
                    <a:pt x="211" y="106"/>
                  </a:cubicBezTo>
                  <a:cubicBezTo>
                    <a:pt x="209" y="109"/>
                    <a:pt x="209" y="109"/>
                    <a:pt x="209" y="109"/>
                  </a:cubicBezTo>
                  <a:cubicBezTo>
                    <a:pt x="204" y="110"/>
                    <a:pt x="204" y="110"/>
                    <a:pt x="204" y="110"/>
                  </a:cubicBezTo>
                  <a:cubicBezTo>
                    <a:pt x="201" y="115"/>
                    <a:pt x="201" y="115"/>
                    <a:pt x="201" y="115"/>
                  </a:cubicBezTo>
                  <a:cubicBezTo>
                    <a:pt x="201" y="115"/>
                    <a:pt x="194" y="117"/>
                    <a:pt x="192" y="118"/>
                  </a:cubicBezTo>
                  <a:cubicBezTo>
                    <a:pt x="191" y="119"/>
                    <a:pt x="187" y="122"/>
                    <a:pt x="187" y="122"/>
                  </a:cubicBezTo>
                  <a:cubicBezTo>
                    <a:pt x="188" y="126"/>
                    <a:pt x="188" y="126"/>
                    <a:pt x="188" y="126"/>
                  </a:cubicBezTo>
                  <a:cubicBezTo>
                    <a:pt x="184" y="129"/>
                    <a:pt x="184" y="129"/>
                    <a:pt x="184" y="129"/>
                  </a:cubicBezTo>
                  <a:cubicBezTo>
                    <a:pt x="184" y="129"/>
                    <a:pt x="181" y="130"/>
                    <a:pt x="180" y="132"/>
                  </a:cubicBezTo>
                  <a:cubicBezTo>
                    <a:pt x="180" y="134"/>
                    <a:pt x="181" y="135"/>
                    <a:pt x="181" y="135"/>
                  </a:cubicBezTo>
                  <a:cubicBezTo>
                    <a:pt x="179" y="135"/>
                    <a:pt x="176" y="136"/>
                    <a:pt x="175" y="137"/>
                  </a:cubicBezTo>
                  <a:cubicBezTo>
                    <a:pt x="174" y="137"/>
                    <a:pt x="174" y="139"/>
                    <a:pt x="175" y="141"/>
                  </a:cubicBezTo>
                  <a:cubicBezTo>
                    <a:pt x="175" y="142"/>
                    <a:pt x="177" y="144"/>
                    <a:pt x="179" y="147"/>
                  </a:cubicBezTo>
                  <a:cubicBezTo>
                    <a:pt x="180" y="150"/>
                    <a:pt x="181" y="150"/>
                    <a:pt x="181" y="151"/>
                  </a:cubicBezTo>
                  <a:cubicBezTo>
                    <a:pt x="181" y="152"/>
                    <a:pt x="180" y="155"/>
                    <a:pt x="179" y="156"/>
                  </a:cubicBezTo>
                  <a:cubicBezTo>
                    <a:pt x="177" y="158"/>
                    <a:pt x="175" y="158"/>
                    <a:pt x="174" y="158"/>
                  </a:cubicBezTo>
                  <a:cubicBezTo>
                    <a:pt x="173" y="159"/>
                    <a:pt x="170" y="161"/>
                    <a:pt x="169" y="161"/>
                  </a:cubicBezTo>
                  <a:cubicBezTo>
                    <a:pt x="168" y="162"/>
                    <a:pt x="163" y="163"/>
                    <a:pt x="162" y="163"/>
                  </a:cubicBezTo>
                  <a:cubicBezTo>
                    <a:pt x="161" y="163"/>
                    <a:pt x="155" y="165"/>
                    <a:pt x="155" y="165"/>
                  </a:cubicBezTo>
                  <a:cubicBezTo>
                    <a:pt x="150" y="167"/>
                    <a:pt x="150" y="167"/>
                    <a:pt x="150" y="167"/>
                  </a:cubicBezTo>
                  <a:cubicBezTo>
                    <a:pt x="147" y="169"/>
                    <a:pt x="147" y="169"/>
                    <a:pt x="147" y="169"/>
                  </a:cubicBezTo>
                  <a:cubicBezTo>
                    <a:pt x="139" y="167"/>
                    <a:pt x="139" y="167"/>
                    <a:pt x="139" y="167"/>
                  </a:cubicBezTo>
                  <a:cubicBezTo>
                    <a:pt x="129" y="164"/>
                    <a:pt x="129" y="164"/>
                    <a:pt x="129" y="164"/>
                  </a:cubicBezTo>
                  <a:cubicBezTo>
                    <a:pt x="129" y="164"/>
                    <a:pt x="124" y="168"/>
                    <a:pt x="123" y="168"/>
                  </a:cubicBezTo>
                  <a:cubicBezTo>
                    <a:pt x="122" y="168"/>
                    <a:pt x="116" y="164"/>
                    <a:pt x="116" y="164"/>
                  </a:cubicBezTo>
                  <a:cubicBezTo>
                    <a:pt x="113" y="159"/>
                    <a:pt x="113" y="159"/>
                    <a:pt x="113" y="159"/>
                  </a:cubicBezTo>
                  <a:cubicBezTo>
                    <a:pt x="113" y="159"/>
                    <a:pt x="107" y="160"/>
                    <a:pt x="106" y="160"/>
                  </a:cubicBezTo>
                  <a:cubicBezTo>
                    <a:pt x="105" y="160"/>
                    <a:pt x="104" y="162"/>
                    <a:pt x="104" y="163"/>
                  </a:cubicBezTo>
                  <a:cubicBezTo>
                    <a:pt x="103" y="163"/>
                    <a:pt x="101" y="163"/>
                    <a:pt x="99" y="163"/>
                  </a:cubicBezTo>
                  <a:cubicBezTo>
                    <a:pt x="96" y="163"/>
                    <a:pt x="94" y="165"/>
                    <a:pt x="94" y="165"/>
                  </a:cubicBezTo>
                  <a:cubicBezTo>
                    <a:pt x="92" y="169"/>
                    <a:pt x="92" y="169"/>
                    <a:pt x="92" y="169"/>
                  </a:cubicBezTo>
                  <a:cubicBezTo>
                    <a:pt x="92" y="169"/>
                    <a:pt x="87" y="171"/>
                    <a:pt x="87" y="171"/>
                  </a:cubicBezTo>
                  <a:cubicBezTo>
                    <a:pt x="86" y="172"/>
                    <a:pt x="77" y="175"/>
                    <a:pt x="77" y="175"/>
                  </a:cubicBezTo>
                  <a:cubicBezTo>
                    <a:pt x="70" y="177"/>
                    <a:pt x="70" y="177"/>
                    <a:pt x="70" y="177"/>
                  </a:cubicBezTo>
                  <a:cubicBezTo>
                    <a:pt x="70" y="177"/>
                    <a:pt x="68" y="178"/>
                    <a:pt x="67" y="177"/>
                  </a:cubicBezTo>
                  <a:cubicBezTo>
                    <a:pt x="66" y="177"/>
                    <a:pt x="63" y="180"/>
                    <a:pt x="63" y="180"/>
                  </a:cubicBezTo>
                  <a:cubicBezTo>
                    <a:pt x="57" y="184"/>
                    <a:pt x="57" y="184"/>
                    <a:pt x="57" y="184"/>
                  </a:cubicBezTo>
                  <a:cubicBezTo>
                    <a:pt x="51" y="184"/>
                    <a:pt x="51" y="184"/>
                    <a:pt x="51" y="184"/>
                  </a:cubicBezTo>
                  <a:cubicBezTo>
                    <a:pt x="51" y="184"/>
                    <a:pt x="51" y="183"/>
                    <a:pt x="51" y="183"/>
                  </a:cubicBezTo>
                  <a:cubicBezTo>
                    <a:pt x="51" y="183"/>
                    <a:pt x="51" y="183"/>
                    <a:pt x="51" y="183"/>
                  </a:cubicBezTo>
                  <a:cubicBezTo>
                    <a:pt x="51" y="182"/>
                    <a:pt x="51" y="182"/>
                    <a:pt x="51" y="182"/>
                  </a:cubicBezTo>
                  <a:cubicBezTo>
                    <a:pt x="51" y="181"/>
                    <a:pt x="50" y="180"/>
                    <a:pt x="50" y="178"/>
                  </a:cubicBezTo>
                  <a:cubicBezTo>
                    <a:pt x="49" y="176"/>
                    <a:pt x="48" y="174"/>
                    <a:pt x="48" y="172"/>
                  </a:cubicBezTo>
                  <a:cubicBezTo>
                    <a:pt x="48" y="171"/>
                    <a:pt x="49" y="170"/>
                    <a:pt x="49" y="169"/>
                  </a:cubicBezTo>
                  <a:cubicBezTo>
                    <a:pt x="49" y="169"/>
                    <a:pt x="49" y="169"/>
                    <a:pt x="49" y="169"/>
                  </a:cubicBezTo>
                  <a:cubicBezTo>
                    <a:pt x="50" y="168"/>
                    <a:pt x="50" y="167"/>
                    <a:pt x="50" y="165"/>
                  </a:cubicBezTo>
                  <a:cubicBezTo>
                    <a:pt x="49" y="161"/>
                    <a:pt x="45" y="161"/>
                    <a:pt x="44" y="157"/>
                  </a:cubicBezTo>
                  <a:cubicBezTo>
                    <a:pt x="43" y="154"/>
                    <a:pt x="39" y="151"/>
                    <a:pt x="39" y="150"/>
                  </a:cubicBezTo>
                  <a:cubicBezTo>
                    <a:pt x="32" y="146"/>
                    <a:pt x="28" y="147"/>
                    <a:pt x="24" y="143"/>
                  </a:cubicBezTo>
                  <a:cubicBezTo>
                    <a:pt x="23" y="142"/>
                    <a:pt x="22" y="141"/>
                    <a:pt x="22" y="140"/>
                  </a:cubicBezTo>
                  <a:cubicBezTo>
                    <a:pt x="23" y="139"/>
                    <a:pt x="23" y="139"/>
                    <a:pt x="23" y="139"/>
                  </a:cubicBezTo>
                  <a:cubicBezTo>
                    <a:pt x="23" y="139"/>
                    <a:pt x="22" y="139"/>
                    <a:pt x="21" y="138"/>
                  </a:cubicBezTo>
                  <a:cubicBezTo>
                    <a:pt x="20" y="137"/>
                    <a:pt x="19" y="136"/>
                    <a:pt x="18" y="135"/>
                  </a:cubicBezTo>
                  <a:cubicBezTo>
                    <a:pt x="18" y="135"/>
                    <a:pt x="18" y="135"/>
                    <a:pt x="18" y="135"/>
                  </a:cubicBezTo>
                  <a:cubicBezTo>
                    <a:pt x="19" y="135"/>
                    <a:pt x="20" y="133"/>
                    <a:pt x="20" y="133"/>
                  </a:cubicBezTo>
                  <a:cubicBezTo>
                    <a:pt x="21" y="130"/>
                    <a:pt x="21" y="130"/>
                    <a:pt x="21" y="130"/>
                  </a:cubicBezTo>
                  <a:cubicBezTo>
                    <a:pt x="22" y="128"/>
                    <a:pt x="22" y="128"/>
                    <a:pt x="22" y="128"/>
                  </a:cubicBezTo>
                  <a:cubicBezTo>
                    <a:pt x="22" y="128"/>
                    <a:pt x="21" y="125"/>
                    <a:pt x="20" y="125"/>
                  </a:cubicBezTo>
                  <a:cubicBezTo>
                    <a:pt x="20" y="124"/>
                    <a:pt x="17" y="123"/>
                    <a:pt x="17" y="123"/>
                  </a:cubicBezTo>
                  <a:cubicBezTo>
                    <a:pt x="17" y="118"/>
                    <a:pt x="17" y="118"/>
                    <a:pt x="17" y="118"/>
                  </a:cubicBezTo>
                  <a:cubicBezTo>
                    <a:pt x="16" y="113"/>
                    <a:pt x="16" y="113"/>
                    <a:pt x="16" y="113"/>
                  </a:cubicBezTo>
                  <a:cubicBezTo>
                    <a:pt x="14" y="110"/>
                    <a:pt x="14" y="110"/>
                    <a:pt x="14" y="110"/>
                  </a:cubicBezTo>
                  <a:cubicBezTo>
                    <a:pt x="14" y="110"/>
                    <a:pt x="16" y="108"/>
                    <a:pt x="17" y="107"/>
                  </a:cubicBezTo>
                  <a:cubicBezTo>
                    <a:pt x="17" y="107"/>
                    <a:pt x="18" y="106"/>
                    <a:pt x="19" y="106"/>
                  </a:cubicBezTo>
                  <a:cubicBezTo>
                    <a:pt x="20" y="105"/>
                    <a:pt x="22" y="105"/>
                    <a:pt x="23" y="105"/>
                  </a:cubicBezTo>
                  <a:cubicBezTo>
                    <a:pt x="24" y="105"/>
                    <a:pt x="26" y="103"/>
                    <a:pt x="26" y="103"/>
                  </a:cubicBezTo>
                  <a:cubicBezTo>
                    <a:pt x="26" y="103"/>
                    <a:pt x="26" y="100"/>
                    <a:pt x="25" y="99"/>
                  </a:cubicBezTo>
                  <a:cubicBezTo>
                    <a:pt x="25" y="97"/>
                    <a:pt x="27" y="95"/>
                    <a:pt x="27" y="95"/>
                  </a:cubicBezTo>
                  <a:cubicBezTo>
                    <a:pt x="27" y="95"/>
                    <a:pt x="30" y="91"/>
                    <a:pt x="31" y="90"/>
                  </a:cubicBezTo>
                  <a:cubicBezTo>
                    <a:pt x="32" y="89"/>
                    <a:pt x="33" y="84"/>
                    <a:pt x="33" y="84"/>
                  </a:cubicBezTo>
                  <a:cubicBezTo>
                    <a:pt x="29" y="84"/>
                    <a:pt x="29" y="84"/>
                    <a:pt x="29" y="84"/>
                  </a:cubicBezTo>
                  <a:cubicBezTo>
                    <a:pt x="25" y="83"/>
                    <a:pt x="25" y="83"/>
                    <a:pt x="25" y="83"/>
                  </a:cubicBezTo>
                  <a:cubicBezTo>
                    <a:pt x="25" y="83"/>
                    <a:pt x="21" y="77"/>
                    <a:pt x="21" y="77"/>
                  </a:cubicBezTo>
                  <a:cubicBezTo>
                    <a:pt x="21" y="76"/>
                    <a:pt x="19" y="76"/>
                    <a:pt x="19" y="76"/>
                  </a:cubicBezTo>
                  <a:cubicBezTo>
                    <a:pt x="19" y="76"/>
                    <a:pt x="15" y="74"/>
                    <a:pt x="15" y="74"/>
                  </a:cubicBezTo>
                  <a:cubicBezTo>
                    <a:pt x="14" y="74"/>
                    <a:pt x="11" y="73"/>
                    <a:pt x="11" y="73"/>
                  </a:cubicBezTo>
                  <a:cubicBezTo>
                    <a:pt x="11" y="73"/>
                    <a:pt x="7" y="68"/>
                    <a:pt x="6" y="66"/>
                  </a:cubicBezTo>
                  <a:cubicBezTo>
                    <a:pt x="5" y="64"/>
                    <a:pt x="4" y="63"/>
                    <a:pt x="4" y="63"/>
                  </a:cubicBezTo>
                  <a:cubicBezTo>
                    <a:pt x="4" y="63"/>
                    <a:pt x="3" y="61"/>
                    <a:pt x="2" y="60"/>
                  </a:cubicBezTo>
                  <a:cubicBezTo>
                    <a:pt x="1" y="59"/>
                    <a:pt x="1" y="57"/>
                    <a:pt x="1" y="57"/>
                  </a:cubicBezTo>
                  <a:cubicBezTo>
                    <a:pt x="1" y="57"/>
                    <a:pt x="2" y="54"/>
                    <a:pt x="1" y="52"/>
                  </a:cubicBezTo>
                  <a:cubicBezTo>
                    <a:pt x="1" y="51"/>
                    <a:pt x="0" y="47"/>
                    <a:pt x="1" y="47"/>
                  </a:cubicBezTo>
                  <a:cubicBezTo>
                    <a:pt x="2" y="45"/>
                    <a:pt x="3" y="43"/>
                    <a:pt x="5" y="42"/>
                  </a:cubicBezTo>
                  <a:cubicBezTo>
                    <a:pt x="6" y="42"/>
                    <a:pt x="6" y="42"/>
                    <a:pt x="7" y="42"/>
                  </a:cubicBezTo>
                  <a:cubicBezTo>
                    <a:pt x="8" y="42"/>
                    <a:pt x="7" y="39"/>
                    <a:pt x="7" y="39"/>
                  </a:cubicBezTo>
                  <a:lnTo>
                    <a:pt x="7" y="38"/>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6" name="Freeform 212">
              <a:extLst>
                <a:ext uri="{FF2B5EF4-FFF2-40B4-BE49-F238E27FC236}">
                  <a16:creationId xmlns:a16="http://schemas.microsoft.com/office/drawing/2014/main" id="{76DF7023-8E33-CDDF-7755-8CA00FFCFB1A}"/>
                </a:ext>
              </a:extLst>
            </p:cNvPr>
            <p:cNvSpPr>
              <a:spLocks noEditPoints="1"/>
            </p:cNvSpPr>
            <p:nvPr/>
          </p:nvSpPr>
          <p:spPr bwMode="auto">
            <a:xfrm>
              <a:off x="8212115" y="3121100"/>
              <a:ext cx="622278" cy="493289"/>
            </a:xfrm>
            <a:custGeom>
              <a:avLst/>
              <a:gdLst>
                <a:gd name="T0" fmla="*/ 3 w 273"/>
                <a:gd name="T1" fmla="*/ 68 h 223"/>
                <a:gd name="T2" fmla="*/ 41 w 273"/>
                <a:gd name="T3" fmla="*/ 71 h 223"/>
                <a:gd name="T4" fmla="*/ 60 w 273"/>
                <a:gd name="T5" fmla="*/ 70 h 223"/>
                <a:gd name="T6" fmla="*/ 73 w 273"/>
                <a:gd name="T7" fmla="*/ 54 h 223"/>
                <a:gd name="T8" fmla="*/ 49 w 273"/>
                <a:gd name="T9" fmla="*/ 36 h 223"/>
                <a:gd name="T10" fmla="*/ 65 w 273"/>
                <a:gd name="T11" fmla="*/ 28 h 223"/>
                <a:gd name="T12" fmla="*/ 87 w 273"/>
                <a:gd name="T13" fmla="*/ 33 h 223"/>
                <a:gd name="T14" fmla="*/ 101 w 273"/>
                <a:gd name="T15" fmla="*/ 44 h 223"/>
                <a:gd name="T16" fmla="*/ 128 w 273"/>
                <a:gd name="T17" fmla="*/ 54 h 223"/>
                <a:gd name="T18" fmla="*/ 145 w 273"/>
                <a:gd name="T19" fmla="*/ 30 h 223"/>
                <a:gd name="T20" fmla="*/ 161 w 273"/>
                <a:gd name="T21" fmla="*/ 0 h 223"/>
                <a:gd name="T22" fmla="*/ 202 w 273"/>
                <a:gd name="T23" fmla="*/ 43 h 223"/>
                <a:gd name="T24" fmla="*/ 227 w 273"/>
                <a:gd name="T25" fmla="*/ 63 h 223"/>
                <a:gd name="T26" fmla="*/ 260 w 273"/>
                <a:gd name="T27" fmla="*/ 65 h 223"/>
                <a:gd name="T28" fmla="*/ 262 w 273"/>
                <a:gd name="T29" fmla="*/ 72 h 223"/>
                <a:gd name="T30" fmla="*/ 240 w 273"/>
                <a:gd name="T31" fmla="*/ 85 h 223"/>
                <a:gd name="T32" fmla="*/ 233 w 273"/>
                <a:gd name="T33" fmla="*/ 106 h 223"/>
                <a:gd name="T34" fmla="*/ 236 w 273"/>
                <a:gd name="T35" fmla="*/ 125 h 223"/>
                <a:gd name="T36" fmla="*/ 243 w 273"/>
                <a:gd name="T37" fmla="*/ 148 h 223"/>
                <a:gd name="T38" fmla="*/ 237 w 273"/>
                <a:gd name="T39" fmla="*/ 172 h 223"/>
                <a:gd name="T40" fmla="*/ 229 w 273"/>
                <a:gd name="T41" fmla="*/ 161 h 223"/>
                <a:gd name="T42" fmla="*/ 223 w 273"/>
                <a:gd name="T43" fmla="*/ 178 h 223"/>
                <a:gd name="T44" fmla="*/ 230 w 273"/>
                <a:gd name="T45" fmla="*/ 201 h 223"/>
                <a:gd name="T46" fmla="*/ 211 w 273"/>
                <a:gd name="T47" fmla="*/ 207 h 223"/>
                <a:gd name="T48" fmla="*/ 195 w 273"/>
                <a:gd name="T49" fmla="*/ 200 h 223"/>
                <a:gd name="T50" fmla="*/ 193 w 273"/>
                <a:gd name="T51" fmla="*/ 177 h 223"/>
                <a:gd name="T52" fmla="*/ 189 w 273"/>
                <a:gd name="T53" fmla="*/ 154 h 223"/>
                <a:gd name="T54" fmla="*/ 152 w 273"/>
                <a:gd name="T55" fmla="*/ 156 h 223"/>
                <a:gd name="T56" fmla="*/ 123 w 273"/>
                <a:gd name="T57" fmla="*/ 193 h 223"/>
                <a:gd name="T58" fmla="*/ 98 w 273"/>
                <a:gd name="T59" fmla="*/ 195 h 223"/>
                <a:gd name="T60" fmla="*/ 96 w 273"/>
                <a:gd name="T61" fmla="*/ 182 h 223"/>
                <a:gd name="T62" fmla="*/ 98 w 273"/>
                <a:gd name="T63" fmla="*/ 169 h 223"/>
                <a:gd name="T64" fmla="*/ 89 w 273"/>
                <a:gd name="T65" fmla="*/ 162 h 223"/>
                <a:gd name="T66" fmla="*/ 91 w 273"/>
                <a:gd name="T67" fmla="*/ 154 h 223"/>
                <a:gd name="T68" fmla="*/ 89 w 273"/>
                <a:gd name="T69" fmla="*/ 147 h 223"/>
                <a:gd name="T70" fmla="*/ 78 w 273"/>
                <a:gd name="T71" fmla="*/ 142 h 223"/>
                <a:gd name="T72" fmla="*/ 62 w 273"/>
                <a:gd name="T73" fmla="*/ 137 h 223"/>
                <a:gd name="T74" fmla="*/ 47 w 273"/>
                <a:gd name="T75" fmla="*/ 132 h 223"/>
                <a:gd name="T76" fmla="*/ 50 w 273"/>
                <a:gd name="T77" fmla="*/ 125 h 223"/>
                <a:gd name="T78" fmla="*/ 55 w 273"/>
                <a:gd name="T79" fmla="*/ 116 h 223"/>
                <a:gd name="T80" fmla="*/ 44 w 273"/>
                <a:gd name="T81" fmla="*/ 111 h 223"/>
                <a:gd name="T82" fmla="*/ 26 w 273"/>
                <a:gd name="T83" fmla="*/ 100 h 223"/>
                <a:gd name="T84" fmla="*/ 24 w 273"/>
                <a:gd name="T85" fmla="*/ 88 h 223"/>
                <a:gd name="T86" fmla="*/ 24 w 273"/>
                <a:gd name="T87" fmla="*/ 83 h 223"/>
                <a:gd name="T88" fmla="*/ 16 w 273"/>
                <a:gd name="T89" fmla="*/ 76 h 223"/>
                <a:gd name="T90" fmla="*/ 4 w 273"/>
                <a:gd name="T91" fmla="*/ 76 h 223"/>
                <a:gd name="T92" fmla="*/ 10 w 273"/>
                <a:gd name="T93" fmla="*/ 182 h 223"/>
                <a:gd name="T94" fmla="*/ 26 w 273"/>
                <a:gd name="T95" fmla="*/ 198 h 223"/>
                <a:gd name="T96" fmla="*/ 44 w 273"/>
                <a:gd name="T97" fmla="*/ 209 h 223"/>
                <a:gd name="T98" fmla="*/ 76 w 273"/>
                <a:gd name="T99" fmla="*/ 223 h 223"/>
                <a:gd name="T100" fmla="*/ 78 w 273"/>
                <a:gd name="T101" fmla="*/ 204 h 223"/>
                <a:gd name="T102" fmla="*/ 69 w 273"/>
                <a:gd name="T103" fmla="*/ 195 h 223"/>
                <a:gd name="T104" fmla="*/ 61 w 273"/>
                <a:gd name="T105" fmla="*/ 180 h 223"/>
                <a:gd name="T106" fmla="*/ 34 w 273"/>
                <a:gd name="T107" fmla="*/ 186 h 223"/>
                <a:gd name="T108" fmla="*/ 18 w 273"/>
                <a:gd name="T109" fmla="*/ 18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3" h="223">
                  <a:moveTo>
                    <a:pt x="0" y="75"/>
                  </a:moveTo>
                  <a:cubicBezTo>
                    <a:pt x="1" y="75"/>
                    <a:pt x="3" y="74"/>
                    <a:pt x="4" y="74"/>
                  </a:cubicBezTo>
                  <a:cubicBezTo>
                    <a:pt x="4" y="73"/>
                    <a:pt x="5" y="73"/>
                    <a:pt x="5" y="72"/>
                  </a:cubicBezTo>
                  <a:cubicBezTo>
                    <a:pt x="5" y="72"/>
                    <a:pt x="2" y="71"/>
                    <a:pt x="1" y="69"/>
                  </a:cubicBezTo>
                  <a:cubicBezTo>
                    <a:pt x="1" y="69"/>
                    <a:pt x="3" y="68"/>
                    <a:pt x="3" y="68"/>
                  </a:cubicBezTo>
                  <a:cubicBezTo>
                    <a:pt x="3" y="68"/>
                    <a:pt x="9" y="69"/>
                    <a:pt x="11" y="69"/>
                  </a:cubicBezTo>
                  <a:cubicBezTo>
                    <a:pt x="13" y="69"/>
                    <a:pt x="20" y="67"/>
                    <a:pt x="20" y="67"/>
                  </a:cubicBezTo>
                  <a:cubicBezTo>
                    <a:pt x="22" y="71"/>
                    <a:pt x="22" y="71"/>
                    <a:pt x="22" y="71"/>
                  </a:cubicBezTo>
                  <a:cubicBezTo>
                    <a:pt x="22" y="71"/>
                    <a:pt x="33" y="71"/>
                    <a:pt x="37" y="72"/>
                  </a:cubicBezTo>
                  <a:cubicBezTo>
                    <a:pt x="39" y="73"/>
                    <a:pt x="39" y="72"/>
                    <a:pt x="41" y="71"/>
                  </a:cubicBezTo>
                  <a:cubicBezTo>
                    <a:pt x="42" y="70"/>
                    <a:pt x="44" y="69"/>
                    <a:pt x="45" y="70"/>
                  </a:cubicBezTo>
                  <a:cubicBezTo>
                    <a:pt x="46" y="70"/>
                    <a:pt x="46" y="70"/>
                    <a:pt x="48" y="71"/>
                  </a:cubicBezTo>
                  <a:cubicBezTo>
                    <a:pt x="50" y="72"/>
                    <a:pt x="53" y="73"/>
                    <a:pt x="55" y="73"/>
                  </a:cubicBezTo>
                  <a:cubicBezTo>
                    <a:pt x="59" y="73"/>
                    <a:pt x="59" y="73"/>
                    <a:pt x="59" y="73"/>
                  </a:cubicBezTo>
                  <a:cubicBezTo>
                    <a:pt x="60" y="70"/>
                    <a:pt x="60" y="70"/>
                    <a:pt x="60" y="70"/>
                  </a:cubicBezTo>
                  <a:cubicBezTo>
                    <a:pt x="62" y="72"/>
                    <a:pt x="58" y="59"/>
                    <a:pt x="60" y="59"/>
                  </a:cubicBezTo>
                  <a:cubicBezTo>
                    <a:pt x="63" y="58"/>
                    <a:pt x="64" y="61"/>
                    <a:pt x="68" y="60"/>
                  </a:cubicBezTo>
                  <a:cubicBezTo>
                    <a:pt x="72" y="58"/>
                    <a:pt x="78" y="66"/>
                    <a:pt x="79" y="62"/>
                  </a:cubicBezTo>
                  <a:cubicBezTo>
                    <a:pt x="80" y="59"/>
                    <a:pt x="86" y="63"/>
                    <a:pt x="81" y="59"/>
                  </a:cubicBezTo>
                  <a:cubicBezTo>
                    <a:pt x="75" y="54"/>
                    <a:pt x="77" y="55"/>
                    <a:pt x="73" y="54"/>
                  </a:cubicBezTo>
                  <a:cubicBezTo>
                    <a:pt x="69" y="52"/>
                    <a:pt x="66" y="51"/>
                    <a:pt x="64" y="50"/>
                  </a:cubicBezTo>
                  <a:cubicBezTo>
                    <a:pt x="62" y="50"/>
                    <a:pt x="63" y="50"/>
                    <a:pt x="60" y="48"/>
                  </a:cubicBezTo>
                  <a:cubicBezTo>
                    <a:pt x="57" y="46"/>
                    <a:pt x="54" y="44"/>
                    <a:pt x="54" y="44"/>
                  </a:cubicBezTo>
                  <a:cubicBezTo>
                    <a:pt x="54" y="44"/>
                    <a:pt x="51" y="43"/>
                    <a:pt x="51" y="41"/>
                  </a:cubicBezTo>
                  <a:cubicBezTo>
                    <a:pt x="50" y="39"/>
                    <a:pt x="49" y="36"/>
                    <a:pt x="49" y="36"/>
                  </a:cubicBezTo>
                  <a:cubicBezTo>
                    <a:pt x="54" y="32"/>
                    <a:pt x="54" y="32"/>
                    <a:pt x="54" y="32"/>
                  </a:cubicBezTo>
                  <a:cubicBezTo>
                    <a:pt x="57" y="25"/>
                    <a:pt x="57" y="25"/>
                    <a:pt x="57" y="25"/>
                  </a:cubicBezTo>
                  <a:cubicBezTo>
                    <a:pt x="57" y="25"/>
                    <a:pt x="54" y="23"/>
                    <a:pt x="59" y="23"/>
                  </a:cubicBezTo>
                  <a:cubicBezTo>
                    <a:pt x="63" y="23"/>
                    <a:pt x="63" y="23"/>
                    <a:pt x="63" y="23"/>
                  </a:cubicBezTo>
                  <a:cubicBezTo>
                    <a:pt x="63" y="23"/>
                    <a:pt x="64" y="29"/>
                    <a:pt x="65" y="28"/>
                  </a:cubicBezTo>
                  <a:cubicBezTo>
                    <a:pt x="67" y="28"/>
                    <a:pt x="68" y="26"/>
                    <a:pt x="69" y="25"/>
                  </a:cubicBezTo>
                  <a:cubicBezTo>
                    <a:pt x="70" y="24"/>
                    <a:pt x="73" y="21"/>
                    <a:pt x="74" y="22"/>
                  </a:cubicBezTo>
                  <a:cubicBezTo>
                    <a:pt x="74" y="24"/>
                    <a:pt x="71" y="27"/>
                    <a:pt x="75" y="27"/>
                  </a:cubicBezTo>
                  <a:cubicBezTo>
                    <a:pt x="79" y="27"/>
                    <a:pt x="78" y="29"/>
                    <a:pt x="81" y="30"/>
                  </a:cubicBezTo>
                  <a:cubicBezTo>
                    <a:pt x="84" y="30"/>
                    <a:pt x="87" y="32"/>
                    <a:pt x="87" y="33"/>
                  </a:cubicBezTo>
                  <a:cubicBezTo>
                    <a:pt x="87" y="34"/>
                    <a:pt x="87" y="35"/>
                    <a:pt x="88" y="36"/>
                  </a:cubicBezTo>
                  <a:cubicBezTo>
                    <a:pt x="90" y="37"/>
                    <a:pt x="91" y="36"/>
                    <a:pt x="93" y="36"/>
                  </a:cubicBezTo>
                  <a:cubicBezTo>
                    <a:pt x="95" y="36"/>
                    <a:pt x="95" y="34"/>
                    <a:pt x="96" y="36"/>
                  </a:cubicBezTo>
                  <a:cubicBezTo>
                    <a:pt x="96" y="38"/>
                    <a:pt x="97" y="39"/>
                    <a:pt x="97" y="39"/>
                  </a:cubicBezTo>
                  <a:cubicBezTo>
                    <a:pt x="101" y="44"/>
                    <a:pt x="101" y="44"/>
                    <a:pt x="101" y="44"/>
                  </a:cubicBezTo>
                  <a:cubicBezTo>
                    <a:pt x="105" y="48"/>
                    <a:pt x="105" y="48"/>
                    <a:pt x="105" y="48"/>
                  </a:cubicBezTo>
                  <a:cubicBezTo>
                    <a:pt x="105" y="48"/>
                    <a:pt x="102" y="48"/>
                    <a:pt x="106" y="50"/>
                  </a:cubicBezTo>
                  <a:cubicBezTo>
                    <a:pt x="110" y="51"/>
                    <a:pt x="113" y="51"/>
                    <a:pt x="113" y="51"/>
                  </a:cubicBezTo>
                  <a:cubicBezTo>
                    <a:pt x="113" y="51"/>
                    <a:pt x="113" y="51"/>
                    <a:pt x="117" y="52"/>
                  </a:cubicBezTo>
                  <a:cubicBezTo>
                    <a:pt x="121" y="53"/>
                    <a:pt x="124" y="55"/>
                    <a:pt x="128" y="54"/>
                  </a:cubicBezTo>
                  <a:cubicBezTo>
                    <a:pt x="133" y="54"/>
                    <a:pt x="137" y="49"/>
                    <a:pt x="137" y="49"/>
                  </a:cubicBezTo>
                  <a:cubicBezTo>
                    <a:pt x="137" y="49"/>
                    <a:pt x="139" y="46"/>
                    <a:pt x="138" y="44"/>
                  </a:cubicBezTo>
                  <a:cubicBezTo>
                    <a:pt x="138" y="42"/>
                    <a:pt x="140" y="38"/>
                    <a:pt x="142" y="37"/>
                  </a:cubicBezTo>
                  <a:cubicBezTo>
                    <a:pt x="144" y="36"/>
                    <a:pt x="141" y="35"/>
                    <a:pt x="142" y="33"/>
                  </a:cubicBezTo>
                  <a:cubicBezTo>
                    <a:pt x="143" y="32"/>
                    <a:pt x="144" y="31"/>
                    <a:pt x="145" y="30"/>
                  </a:cubicBezTo>
                  <a:cubicBezTo>
                    <a:pt x="147" y="29"/>
                    <a:pt x="153" y="23"/>
                    <a:pt x="153" y="23"/>
                  </a:cubicBezTo>
                  <a:cubicBezTo>
                    <a:pt x="155" y="18"/>
                    <a:pt x="155" y="18"/>
                    <a:pt x="155" y="18"/>
                  </a:cubicBezTo>
                  <a:cubicBezTo>
                    <a:pt x="155" y="18"/>
                    <a:pt x="155" y="12"/>
                    <a:pt x="156" y="11"/>
                  </a:cubicBezTo>
                  <a:cubicBezTo>
                    <a:pt x="157" y="10"/>
                    <a:pt x="160" y="2"/>
                    <a:pt x="160" y="2"/>
                  </a:cubicBezTo>
                  <a:cubicBezTo>
                    <a:pt x="161" y="0"/>
                    <a:pt x="161" y="0"/>
                    <a:pt x="161" y="0"/>
                  </a:cubicBezTo>
                  <a:cubicBezTo>
                    <a:pt x="161" y="0"/>
                    <a:pt x="181" y="18"/>
                    <a:pt x="182" y="18"/>
                  </a:cubicBezTo>
                  <a:cubicBezTo>
                    <a:pt x="183" y="18"/>
                    <a:pt x="191" y="23"/>
                    <a:pt x="192" y="25"/>
                  </a:cubicBezTo>
                  <a:cubicBezTo>
                    <a:pt x="193" y="26"/>
                    <a:pt x="199" y="34"/>
                    <a:pt x="199" y="34"/>
                  </a:cubicBezTo>
                  <a:cubicBezTo>
                    <a:pt x="200" y="38"/>
                    <a:pt x="200" y="38"/>
                    <a:pt x="200" y="38"/>
                  </a:cubicBezTo>
                  <a:cubicBezTo>
                    <a:pt x="200" y="38"/>
                    <a:pt x="200" y="41"/>
                    <a:pt x="202" y="43"/>
                  </a:cubicBezTo>
                  <a:cubicBezTo>
                    <a:pt x="204" y="44"/>
                    <a:pt x="208" y="48"/>
                    <a:pt x="210" y="49"/>
                  </a:cubicBezTo>
                  <a:cubicBezTo>
                    <a:pt x="212" y="49"/>
                    <a:pt x="220" y="54"/>
                    <a:pt x="220" y="54"/>
                  </a:cubicBezTo>
                  <a:cubicBezTo>
                    <a:pt x="220" y="54"/>
                    <a:pt x="221" y="51"/>
                    <a:pt x="222" y="53"/>
                  </a:cubicBezTo>
                  <a:cubicBezTo>
                    <a:pt x="223" y="55"/>
                    <a:pt x="224" y="58"/>
                    <a:pt x="224" y="59"/>
                  </a:cubicBezTo>
                  <a:cubicBezTo>
                    <a:pt x="224" y="60"/>
                    <a:pt x="225" y="64"/>
                    <a:pt x="227" y="63"/>
                  </a:cubicBezTo>
                  <a:cubicBezTo>
                    <a:pt x="229" y="63"/>
                    <a:pt x="235" y="63"/>
                    <a:pt x="235" y="63"/>
                  </a:cubicBezTo>
                  <a:cubicBezTo>
                    <a:pt x="235" y="63"/>
                    <a:pt x="236" y="65"/>
                    <a:pt x="239" y="65"/>
                  </a:cubicBezTo>
                  <a:cubicBezTo>
                    <a:pt x="242" y="65"/>
                    <a:pt x="243" y="64"/>
                    <a:pt x="245" y="63"/>
                  </a:cubicBezTo>
                  <a:cubicBezTo>
                    <a:pt x="246" y="63"/>
                    <a:pt x="254" y="62"/>
                    <a:pt x="254" y="62"/>
                  </a:cubicBezTo>
                  <a:cubicBezTo>
                    <a:pt x="260" y="65"/>
                    <a:pt x="260" y="65"/>
                    <a:pt x="260" y="65"/>
                  </a:cubicBezTo>
                  <a:cubicBezTo>
                    <a:pt x="266" y="67"/>
                    <a:pt x="266" y="67"/>
                    <a:pt x="266" y="67"/>
                  </a:cubicBezTo>
                  <a:cubicBezTo>
                    <a:pt x="271" y="72"/>
                    <a:pt x="271" y="72"/>
                    <a:pt x="271" y="72"/>
                  </a:cubicBezTo>
                  <a:cubicBezTo>
                    <a:pt x="273" y="76"/>
                    <a:pt x="273" y="76"/>
                    <a:pt x="273" y="76"/>
                  </a:cubicBezTo>
                  <a:cubicBezTo>
                    <a:pt x="273" y="76"/>
                    <a:pt x="267" y="71"/>
                    <a:pt x="266" y="71"/>
                  </a:cubicBezTo>
                  <a:cubicBezTo>
                    <a:pt x="265" y="72"/>
                    <a:pt x="263" y="72"/>
                    <a:pt x="262" y="72"/>
                  </a:cubicBezTo>
                  <a:cubicBezTo>
                    <a:pt x="260" y="73"/>
                    <a:pt x="255" y="74"/>
                    <a:pt x="255" y="74"/>
                  </a:cubicBezTo>
                  <a:cubicBezTo>
                    <a:pt x="252" y="76"/>
                    <a:pt x="252" y="76"/>
                    <a:pt x="252" y="76"/>
                  </a:cubicBezTo>
                  <a:cubicBezTo>
                    <a:pt x="248" y="76"/>
                    <a:pt x="248" y="76"/>
                    <a:pt x="248" y="76"/>
                  </a:cubicBezTo>
                  <a:cubicBezTo>
                    <a:pt x="245" y="81"/>
                    <a:pt x="245" y="81"/>
                    <a:pt x="245" y="81"/>
                  </a:cubicBezTo>
                  <a:cubicBezTo>
                    <a:pt x="240" y="85"/>
                    <a:pt x="240" y="85"/>
                    <a:pt x="240" y="85"/>
                  </a:cubicBezTo>
                  <a:cubicBezTo>
                    <a:pt x="234" y="90"/>
                    <a:pt x="234" y="90"/>
                    <a:pt x="234" y="90"/>
                  </a:cubicBezTo>
                  <a:cubicBezTo>
                    <a:pt x="231" y="97"/>
                    <a:pt x="231" y="97"/>
                    <a:pt x="231" y="97"/>
                  </a:cubicBezTo>
                  <a:cubicBezTo>
                    <a:pt x="231" y="97"/>
                    <a:pt x="235" y="100"/>
                    <a:pt x="234" y="100"/>
                  </a:cubicBezTo>
                  <a:cubicBezTo>
                    <a:pt x="233" y="101"/>
                    <a:pt x="231" y="103"/>
                    <a:pt x="231" y="103"/>
                  </a:cubicBezTo>
                  <a:cubicBezTo>
                    <a:pt x="233" y="106"/>
                    <a:pt x="233" y="106"/>
                    <a:pt x="233" y="106"/>
                  </a:cubicBezTo>
                  <a:cubicBezTo>
                    <a:pt x="232" y="110"/>
                    <a:pt x="232" y="110"/>
                    <a:pt x="232" y="110"/>
                  </a:cubicBezTo>
                  <a:cubicBezTo>
                    <a:pt x="236" y="114"/>
                    <a:pt x="236" y="114"/>
                    <a:pt x="236" y="114"/>
                  </a:cubicBezTo>
                  <a:cubicBezTo>
                    <a:pt x="235" y="117"/>
                    <a:pt x="235" y="117"/>
                    <a:pt x="235" y="117"/>
                  </a:cubicBezTo>
                  <a:cubicBezTo>
                    <a:pt x="236" y="121"/>
                    <a:pt x="236" y="121"/>
                    <a:pt x="236" y="121"/>
                  </a:cubicBezTo>
                  <a:cubicBezTo>
                    <a:pt x="236" y="121"/>
                    <a:pt x="240" y="121"/>
                    <a:pt x="236" y="125"/>
                  </a:cubicBezTo>
                  <a:cubicBezTo>
                    <a:pt x="233" y="128"/>
                    <a:pt x="232" y="129"/>
                    <a:pt x="232" y="130"/>
                  </a:cubicBezTo>
                  <a:cubicBezTo>
                    <a:pt x="233" y="132"/>
                    <a:pt x="234" y="136"/>
                    <a:pt x="234" y="136"/>
                  </a:cubicBezTo>
                  <a:cubicBezTo>
                    <a:pt x="234" y="136"/>
                    <a:pt x="233" y="139"/>
                    <a:pt x="235" y="141"/>
                  </a:cubicBezTo>
                  <a:cubicBezTo>
                    <a:pt x="236" y="142"/>
                    <a:pt x="241" y="144"/>
                    <a:pt x="241" y="144"/>
                  </a:cubicBezTo>
                  <a:cubicBezTo>
                    <a:pt x="241" y="144"/>
                    <a:pt x="243" y="147"/>
                    <a:pt x="243" y="148"/>
                  </a:cubicBezTo>
                  <a:cubicBezTo>
                    <a:pt x="242" y="149"/>
                    <a:pt x="236" y="150"/>
                    <a:pt x="236" y="150"/>
                  </a:cubicBezTo>
                  <a:cubicBezTo>
                    <a:pt x="236" y="150"/>
                    <a:pt x="236" y="153"/>
                    <a:pt x="236" y="154"/>
                  </a:cubicBezTo>
                  <a:cubicBezTo>
                    <a:pt x="236" y="155"/>
                    <a:pt x="237" y="160"/>
                    <a:pt x="237" y="160"/>
                  </a:cubicBezTo>
                  <a:cubicBezTo>
                    <a:pt x="239" y="166"/>
                    <a:pt x="239" y="166"/>
                    <a:pt x="239" y="166"/>
                  </a:cubicBezTo>
                  <a:cubicBezTo>
                    <a:pt x="239" y="166"/>
                    <a:pt x="239" y="170"/>
                    <a:pt x="237" y="172"/>
                  </a:cubicBezTo>
                  <a:cubicBezTo>
                    <a:pt x="234" y="174"/>
                    <a:pt x="233" y="175"/>
                    <a:pt x="231" y="173"/>
                  </a:cubicBezTo>
                  <a:cubicBezTo>
                    <a:pt x="235" y="169"/>
                    <a:pt x="235" y="169"/>
                    <a:pt x="235" y="169"/>
                  </a:cubicBezTo>
                  <a:cubicBezTo>
                    <a:pt x="234" y="165"/>
                    <a:pt x="234" y="165"/>
                    <a:pt x="234" y="165"/>
                  </a:cubicBezTo>
                  <a:cubicBezTo>
                    <a:pt x="231" y="166"/>
                    <a:pt x="231" y="166"/>
                    <a:pt x="231" y="166"/>
                  </a:cubicBezTo>
                  <a:cubicBezTo>
                    <a:pt x="229" y="161"/>
                    <a:pt x="229" y="161"/>
                    <a:pt x="229" y="161"/>
                  </a:cubicBezTo>
                  <a:cubicBezTo>
                    <a:pt x="225" y="162"/>
                    <a:pt x="225" y="162"/>
                    <a:pt x="225" y="162"/>
                  </a:cubicBezTo>
                  <a:cubicBezTo>
                    <a:pt x="223" y="168"/>
                    <a:pt x="223" y="168"/>
                    <a:pt x="223" y="168"/>
                  </a:cubicBezTo>
                  <a:cubicBezTo>
                    <a:pt x="225" y="174"/>
                    <a:pt x="225" y="174"/>
                    <a:pt x="225" y="174"/>
                  </a:cubicBezTo>
                  <a:cubicBezTo>
                    <a:pt x="226" y="177"/>
                    <a:pt x="226" y="177"/>
                    <a:pt x="226" y="177"/>
                  </a:cubicBezTo>
                  <a:cubicBezTo>
                    <a:pt x="226" y="177"/>
                    <a:pt x="224" y="177"/>
                    <a:pt x="223" y="178"/>
                  </a:cubicBezTo>
                  <a:cubicBezTo>
                    <a:pt x="223" y="178"/>
                    <a:pt x="221" y="179"/>
                    <a:pt x="222" y="180"/>
                  </a:cubicBezTo>
                  <a:cubicBezTo>
                    <a:pt x="223" y="181"/>
                    <a:pt x="224" y="183"/>
                    <a:pt x="224" y="183"/>
                  </a:cubicBezTo>
                  <a:cubicBezTo>
                    <a:pt x="224" y="184"/>
                    <a:pt x="225" y="188"/>
                    <a:pt x="225" y="188"/>
                  </a:cubicBezTo>
                  <a:cubicBezTo>
                    <a:pt x="227" y="192"/>
                    <a:pt x="227" y="192"/>
                    <a:pt x="227" y="192"/>
                  </a:cubicBezTo>
                  <a:cubicBezTo>
                    <a:pt x="227" y="192"/>
                    <a:pt x="230" y="200"/>
                    <a:pt x="230" y="201"/>
                  </a:cubicBezTo>
                  <a:cubicBezTo>
                    <a:pt x="230" y="201"/>
                    <a:pt x="232" y="209"/>
                    <a:pt x="232" y="209"/>
                  </a:cubicBezTo>
                  <a:cubicBezTo>
                    <a:pt x="232" y="209"/>
                    <a:pt x="227" y="214"/>
                    <a:pt x="226" y="215"/>
                  </a:cubicBezTo>
                  <a:cubicBezTo>
                    <a:pt x="224" y="216"/>
                    <a:pt x="224" y="218"/>
                    <a:pt x="223" y="217"/>
                  </a:cubicBezTo>
                  <a:cubicBezTo>
                    <a:pt x="222" y="216"/>
                    <a:pt x="220" y="214"/>
                    <a:pt x="218" y="213"/>
                  </a:cubicBezTo>
                  <a:cubicBezTo>
                    <a:pt x="217" y="212"/>
                    <a:pt x="212" y="208"/>
                    <a:pt x="211" y="207"/>
                  </a:cubicBezTo>
                  <a:cubicBezTo>
                    <a:pt x="210" y="206"/>
                    <a:pt x="208" y="205"/>
                    <a:pt x="208" y="205"/>
                  </a:cubicBezTo>
                  <a:cubicBezTo>
                    <a:pt x="208" y="205"/>
                    <a:pt x="207" y="207"/>
                    <a:pt x="206" y="207"/>
                  </a:cubicBezTo>
                  <a:cubicBezTo>
                    <a:pt x="205" y="207"/>
                    <a:pt x="203" y="206"/>
                    <a:pt x="203" y="206"/>
                  </a:cubicBezTo>
                  <a:cubicBezTo>
                    <a:pt x="202" y="206"/>
                    <a:pt x="200" y="205"/>
                    <a:pt x="199" y="204"/>
                  </a:cubicBezTo>
                  <a:cubicBezTo>
                    <a:pt x="197" y="202"/>
                    <a:pt x="196" y="200"/>
                    <a:pt x="195" y="200"/>
                  </a:cubicBezTo>
                  <a:cubicBezTo>
                    <a:pt x="195" y="200"/>
                    <a:pt x="195" y="199"/>
                    <a:pt x="191" y="199"/>
                  </a:cubicBezTo>
                  <a:cubicBezTo>
                    <a:pt x="187" y="200"/>
                    <a:pt x="179" y="200"/>
                    <a:pt x="184" y="194"/>
                  </a:cubicBezTo>
                  <a:cubicBezTo>
                    <a:pt x="185" y="192"/>
                    <a:pt x="183" y="189"/>
                    <a:pt x="189" y="186"/>
                  </a:cubicBezTo>
                  <a:cubicBezTo>
                    <a:pt x="189" y="186"/>
                    <a:pt x="194" y="184"/>
                    <a:pt x="195" y="182"/>
                  </a:cubicBezTo>
                  <a:cubicBezTo>
                    <a:pt x="197" y="180"/>
                    <a:pt x="193" y="177"/>
                    <a:pt x="193" y="177"/>
                  </a:cubicBezTo>
                  <a:cubicBezTo>
                    <a:pt x="192" y="177"/>
                    <a:pt x="191" y="177"/>
                    <a:pt x="189" y="176"/>
                  </a:cubicBezTo>
                  <a:cubicBezTo>
                    <a:pt x="188" y="176"/>
                    <a:pt x="183" y="173"/>
                    <a:pt x="183" y="172"/>
                  </a:cubicBezTo>
                  <a:cubicBezTo>
                    <a:pt x="182" y="170"/>
                    <a:pt x="182" y="169"/>
                    <a:pt x="183" y="165"/>
                  </a:cubicBezTo>
                  <a:cubicBezTo>
                    <a:pt x="184" y="161"/>
                    <a:pt x="185" y="163"/>
                    <a:pt x="187" y="161"/>
                  </a:cubicBezTo>
                  <a:cubicBezTo>
                    <a:pt x="190" y="158"/>
                    <a:pt x="192" y="156"/>
                    <a:pt x="189" y="154"/>
                  </a:cubicBezTo>
                  <a:cubicBezTo>
                    <a:pt x="186" y="153"/>
                    <a:pt x="185" y="154"/>
                    <a:pt x="179" y="150"/>
                  </a:cubicBezTo>
                  <a:cubicBezTo>
                    <a:pt x="173" y="146"/>
                    <a:pt x="171" y="144"/>
                    <a:pt x="170" y="144"/>
                  </a:cubicBezTo>
                  <a:cubicBezTo>
                    <a:pt x="169" y="143"/>
                    <a:pt x="168" y="142"/>
                    <a:pt x="166" y="143"/>
                  </a:cubicBezTo>
                  <a:cubicBezTo>
                    <a:pt x="165" y="144"/>
                    <a:pt x="160" y="149"/>
                    <a:pt x="159" y="150"/>
                  </a:cubicBezTo>
                  <a:cubicBezTo>
                    <a:pt x="158" y="151"/>
                    <a:pt x="152" y="156"/>
                    <a:pt x="152" y="156"/>
                  </a:cubicBezTo>
                  <a:cubicBezTo>
                    <a:pt x="151" y="157"/>
                    <a:pt x="141" y="164"/>
                    <a:pt x="141" y="164"/>
                  </a:cubicBezTo>
                  <a:cubicBezTo>
                    <a:pt x="141" y="164"/>
                    <a:pt x="138" y="172"/>
                    <a:pt x="136" y="175"/>
                  </a:cubicBezTo>
                  <a:cubicBezTo>
                    <a:pt x="135" y="178"/>
                    <a:pt x="129" y="182"/>
                    <a:pt x="129" y="184"/>
                  </a:cubicBezTo>
                  <a:cubicBezTo>
                    <a:pt x="129" y="185"/>
                    <a:pt x="129" y="188"/>
                    <a:pt x="128" y="189"/>
                  </a:cubicBezTo>
                  <a:cubicBezTo>
                    <a:pt x="128" y="189"/>
                    <a:pt x="125" y="193"/>
                    <a:pt x="123" y="193"/>
                  </a:cubicBezTo>
                  <a:cubicBezTo>
                    <a:pt x="122" y="194"/>
                    <a:pt x="116" y="195"/>
                    <a:pt x="116" y="197"/>
                  </a:cubicBezTo>
                  <a:cubicBezTo>
                    <a:pt x="116" y="199"/>
                    <a:pt x="119" y="199"/>
                    <a:pt x="116" y="203"/>
                  </a:cubicBezTo>
                  <a:cubicBezTo>
                    <a:pt x="113" y="206"/>
                    <a:pt x="110" y="220"/>
                    <a:pt x="107" y="208"/>
                  </a:cubicBezTo>
                  <a:cubicBezTo>
                    <a:pt x="105" y="200"/>
                    <a:pt x="105" y="199"/>
                    <a:pt x="103" y="198"/>
                  </a:cubicBezTo>
                  <a:cubicBezTo>
                    <a:pt x="100" y="196"/>
                    <a:pt x="98" y="195"/>
                    <a:pt x="98" y="195"/>
                  </a:cubicBezTo>
                  <a:cubicBezTo>
                    <a:pt x="98" y="195"/>
                    <a:pt x="96" y="192"/>
                    <a:pt x="100" y="191"/>
                  </a:cubicBezTo>
                  <a:cubicBezTo>
                    <a:pt x="104" y="191"/>
                    <a:pt x="105" y="193"/>
                    <a:pt x="107" y="191"/>
                  </a:cubicBezTo>
                  <a:cubicBezTo>
                    <a:pt x="110" y="189"/>
                    <a:pt x="111" y="188"/>
                    <a:pt x="107" y="187"/>
                  </a:cubicBezTo>
                  <a:cubicBezTo>
                    <a:pt x="103" y="186"/>
                    <a:pt x="105" y="188"/>
                    <a:pt x="101" y="186"/>
                  </a:cubicBezTo>
                  <a:cubicBezTo>
                    <a:pt x="98" y="183"/>
                    <a:pt x="97" y="183"/>
                    <a:pt x="96" y="182"/>
                  </a:cubicBezTo>
                  <a:cubicBezTo>
                    <a:pt x="96" y="181"/>
                    <a:pt x="96" y="181"/>
                    <a:pt x="97" y="180"/>
                  </a:cubicBezTo>
                  <a:cubicBezTo>
                    <a:pt x="99" y="177"/>
                    <a:pt x="99" y="177"/>
                    <a:pt x="99" y="177"/>
                  </a:cubicBezTo>
                  <a:cubicBezTo>
                    <a:pt x="99" y="177"/>
                    <a:pt x="99" y="177"/>
                    <a:pt x="98" y="177"/>
                  </a:cubicBezTo>
                  <a:cubicBezTo>
                    <a:pt x="98" y="175"/>
                    <a:pt x="100" y="173"/>
                    <a:pt x="100" y="171"/>
                  </a:cubicBezTo>
                  <a:cubicBezTo>
                    <a:pt x="100" y="170"/>
                    <a:pt x="99" y="169"/>
                    <a:pt x="98" y="169"/>
                  </a:cubicBezTo>
                  <a:cubicBezTo>
                    <a:pt x="97" y="169"/>
                    <a:pt x="98" y="169"/>
                    <a:pt x="96" y="169"/>
                  </a:cubicBezTo>
                  <a:cubicBezTo>
                    <a:pt x="96" y="168"/>
                    <a:pt x="95" y="168"/>
                    <a:pt x="95" y="167"/>
                  </a:cubicBezTo>
                  <a:cubicBezTo>
                    <a:pt x="94" y="166"/>
                    <a:pt x="94" y="166"/>
                    <a:pt x="94" y="166"/>
                  </a:cubicBezTo>
                  <a:cubicBezTo>
                    <a:pt x="90" y="166"/>
                    <a:pt x="90" y="166"/>
                    <a:pt x="90" y="166"/>
                  </a:cubicBezTo>
                  <a:cubicBezTo>
                    <a:pt x="89" y="162"/>
                    <a:pt x="89" y="162"/>
                    <a:pt x="89" y="162"/>
                  </a:cubicBezTo>
                  <a:cubicBezTo>
                    <a:pt x="89" y="162"/>
                    <a:pt x="92" y="163"/>
                    <a:pt x="93" y="163"/>
                  </a:cubicBezTo>
                  <a:cubicBezTo>
                    <a:pt x="94" y="163"/>
                    <a:pt x="98" y="160"/>
                    <a:pt x="98" y="160"/>
                  </a:cubicBezTo>
                  <a:cubicBezTo>
                    <a:pt x="98" y="160"/>
                    <a:pt x="96" y="159"/>
                    <a:pt x="95" y="159"/>
                  </a:cubicBezTo>
                  <a:cubicBezTo>
                    <a:pt x="94" y="159"/>
                    <a:pt x="94" y="156"/>
                    <a:pt x="94" y="156"/>
                  </a:cubicBezTo>
                  <a:cubicBezTo>
                    <a:pt x="91" y="154"/>
                    <a:pt x="91" y="154"/>
                    <a:pt x="91" y="154"/>
                  </a:cubicBezTo>
                  <a:cubicBezTo>
                    <a:pt x="87" y="153"/>
                    <a:pt x="87" y="153"/>
                    <a:pt x="87" y="153"/>
                  </a:cubicBezTo>
                  <a:cubicBezTo>
                    <a:pt x="87" y="153"/>
                    <a:pt x="86" y="152"/>
                    <a:pt x="85" y="152"/>
                  </a:cubicBezTo>
                  <a:cubicBezTo>
                    <a:pt x="85" y="151"/>
                    <a:pt x="85" y="150"/>
                    <a:pt x="85" y="150"/>
                  </a:cubicBezTo>
                  <a:cubicBezTo>
                    <a:pt x="86" y="149"/>
                    <a:pt x="86" y="149"/>
                    <a:pt x="86" y="149"/>
                  </a:cubicBezTo>
                  <a:cubicBezTo>
                    <a:pt x="89" y="147"/>
                    <a:pt x="89" y="147"/>
                    <a:pt x="89" y="147"/>
                  </a:cubicBezTo>
                  <a:cubicBezTo>
                    <a:pt x="89" y="144"/>
                    <a:pt x="89" y="144"/>
                    <a:pt x="89" y="144"/>
                  </a:cubicBezTo>
                  <a:cubicBezTo>
                    <a:pt x="89" y="141"/>
                    <a:pt x="89" y="141"/>
                    <a:pt x="89" y="141"/>
                  </a:cubicBezTo>
                  <a:cubicBezTo>
                    <a:pt x="87" y="141"/>
                    <a:pt x="87" y="141"/>
                    <a:pt x="87" y="141"/>
                  </a:cubicBezTo>
                  <a:cubicBezTo>
                    <a:pt x="87" y="141"/>
                    <a:pt x="83" y="143"/>
                    <a:pt x="81" y="141"/>
                  </a:cubicBezTo>
                  <a:cubicBezTo>
                    <a:pt x="79" y="140"/>
                    <a:pt x="80" y="141"/>
                    <a:pt x="78" y="142"/>
                  </a:cubicBezTo>
                  <a:cubicBezTo>
                    <a:pt x="77" y="142"/>
                    <a:pt x="75" y="144"/>
                    <a:pt x="75" y="144"/>
                  </a:cubicBezTo>
                  <a:cubicBezTo>
                    <a:pt x="75" y="144"/>
                    <a:pt x="74" y="145"/>
                    <a:pt x="72" y="145"/>
                  </a:cubicBezTo>
                  <a:cubicBezTo>
                    <a:pt x="71" y="145"/>
                    <a:pt x="71" y="142"/>
                    <a:pt x="71" y="142"/>
                  </a:cubicBezTo>
                  <a:cubicBezTo>
                    <a:pt x="66" y="141"/>
                    <a:pt x="66" y="141"/>
                    <a:pt x="66" y="141"/>
                  </a:cubicBezTo>
                  <a:cubicBezTo>
                    <a:pt x="62" y="137"/>
                    <a:pt x="62" y="137"/>
                    <a:pt x="62" y="137"/>
                  </a:cubicBezTo>
                  <a:cubicBezTo>
                    <a:pt x="56" y="137"/>
                    <a:pt x="56" y="137"/>
                    <a:pt x="56" y="137"/>
                  </a:cubicBezTo>
                  <a:cubicBezTo>
                    <a:pt x="54" y="136"/>
                    <a:pt x="54" y="136"/>
                    <a:pt x="54" y="136"/>
                  </a:cubicBezTo>
                  <a:cubicBezTo>
                    <a:pt x="52" y="134"/>
                    <a:pt x="52" y="134"/>
                    <a:pt x="52" y="134"/>
                  </a:cubicBezTo>
                  <a:cubicBezTo>
                    <a:pt x="52" y="134"/>
                    <a:pt x="51" y="132"/>
                    <a:pt x="50" y="132"/>
                  </a:cubicBezTo>
                  <a:cubicBezTo>
                    <a:pt x="48" y="131"/>
                    <a:pt x="48" y="132"/>
                    <a:pt x="47" y="132"/>
                  </a:cubicBezTo>
                  <a:cubicBezTo>
                    <a:pt x="46" y="132"/>
                    <a:pt x="46" y="132"/>
                    <a:pt x="43" y="132"/>
                  </a:cubicBezTo>
                  <a:cubicBezTo>
                    <a:pt x="41" y="132"/>
                    <a:pt x="41" y="130"/>
                    <a:pt x="41" y="130"/>
                  </a:cubicBezTo>
                  <a:cubicBezTo>
                    <a:pt x="41" y="130"/>
                    <a:pt x="42" y="128"/>
                    <a:pt x="42" y="127"/>
                  </a:cubicBezTo>
                  <a:cubicBezTo>
                    <a:pt x="42" y="127"/>
                    <a:pt x="44" y="127"/>
                    <a:pt x="44" y="127"/>
                  </a:cubicBezTo>
                  <a:cubicBezTo>
                    <a:pt x="45" y="126"/>
                    <a:pt x="48" y="125"/>
                    <a:pt x="50" y="125"/>
                  </a:cubicBezTo>
                  <a:cubicBezTo>
                    <a:pt x="51" y="125"/>
                    <a:pt x="51" y="125"/>
                    <a:pt x="53" y="124"/>
                  </a:cubicBezTo>
                  <a:cubicBezTo>
                    <a:pt x="54" y="124"/>
                    <a:pt x="54" y="123"/>
                    <a:pt x="54" y="123"/>
                  </a:cubicBezTo>
                  <a:cubicBezTo>
                    <a:pt x="54" y="123"/>
                    <a:pt x="54" y="119"/>
                    <a:pt x="54" y="119"/>
                  </a:cubicBezTo>
                  <a:cubicBezTo>
                    <a:pt x="54" y="118"/>
                    <a:pt x="54" y="118"/>
                    <a:pt x="55" y="118"/>
                  </a:cubicBezTo>
                  <a:cubicBezTo>
                    <a:pt x="55" y="117"/>
                    <a:pt x="55" y="116"/>
                    <a:pt x="55" y="116"/>
                  </a:cubicBezTo>
                  <a:cubicBezTo>
                    <a:pt x="55" y="116"/>
                    <a:pt x="54" y="114"/>
                    <a:pt x="54" y="113"/>
                  </a:cubicBezTo>
                  <a:cubicBezTo>
                    <a:pt x="53" y="111"/>
                    <a:pt x="52" y="112"/>
                    <a:pt x="52" y="112"/>
                  </a:cubicBezTo>
                  <a:cubicBezTo>
                    <a:pt x="50" y="112"/>
                    <a:pt x="50" y="112"/>
                    <a:pt x="50" y="112"/>
                  </a:cubicBezTo>
                  <a:cubicBezTo>
                    <a:pt x="50" y="112"/>
                    <a:pt x="47" y="112"/>
                    <a:pt x="47" y="111"/>
                  </a:cubicBezTo>
                  <a:cubicBezTo>
                    <a:pt x="46" y="111"/>
                    <a:pt x="44" y="111"/>
                    <a:pt x="44" y="111"/>
                  </a:cubicBezTo>
                  <a:cubicBezTo>
                    <a:pt x="41" y="108"/>
                    <a:pt x="41" y="108"/>
                    <a:pt x="41" y="108"/>
                  </a:cubicBezTo>
                  <a:cubicBezTo>
                    <a:pt x="41" y="108"/>
                    <a:pt x="39" y="108"/>
                    <a:pt x="37" y="108"/>
                  </a:cubicBezTo>
                  <a:cubicBezTo>
                    <a:pt x="35" y="107"/>
                    <a:pt x="33" y="106"/>
                    <a:pt x="33" y="106"/>
                  </a:cubicBezTo>
                  <a:cubicBezTo>
                    <a:pt x="27" y="102"/>
                    <a:pt x="27" y="102"/>
                    <a:pt x="27" y="102"/>
                  </a:cubicBezTo>
                  <a:cubicBezTo>
                    <a:pt x="26" y="100"/>
                    <a:pt x="26" y="100"/>
                    <a:pt x="26" y="100"/>
                  </a:cubicBezTo>
                  <a:cubicBezTo>
                    <a:pt x="24" y="99"/>
                    <a:pt x="24" y="99"/>
                    <a:pt x="24" y="99"/>
                  </a:cubicBezTo>
                  <a:cubicBezTo>
                    <a:pt x="24" y="99"/>
                    <a:pt x="21" y="95"/>
                    <a:pt x="21" y="94"/>
                  </a:cubicBezTo>
                  <a:cubicBezTo>
                    <a:pt x="21" y="94"/>
                    <a:pt x="21" y="94"/>
                    <a:pt x="22" y="93"/>
                  </a:cubicBezTo>
                  <a:cubicBezTo>
                    <a:pt x="22" y="93"/>
                    <a:pt x="22" y="92"/>
                    <a:pt x="23" y="91"/>
                  </a:cubicBezTo>
                  <a:cubicBezTo>
                    <a:pt x="23" y="90"/>
                    <a:pt x="24" y="89"/>
                    <a:pt x="24" y="88"/>
                  </a:cubicBezTo>
                  <a:cubicBezTo>
                    <a:pt x="24" y="88"/>
                    <a:pt x="25" y="87"/>
                    <a:pt x="26" y="87"/>
                  </a:cubicBezTo>
                  <a:cubicBezTo>
                    <a:pt x="27" y="87"/>
                    <a:pt x="28" y="86"/>
                    <a:pt x="28" y="86"/>
                  </a:cubicBezTo>
                  <a:cubicBezTo>
                    <a:pt x="28" y="85"/>
                    <a:pt x="28" y="84"/>
                    <a:pt x="29" y="83"/>
                  </a:cubicBezTo>
                  <a:cubicBezTo>
                    <a:pt x="29" y="82"/>
                    <a:pt x="27" y="83"/>
                    <a:pt x="26" y="82"/>
                  </a:cubicBezTo>
                  <a:cubicBezTo>
                    <a:pt x="25" y="82"/>
                    <a:pt x="25" y="82"/>
                    <a:pt x="24" y="83"/>
                  </a:cubicBezTo>
                  <a:cubicBezTo>
                    <a:pt x="23" y="83"/>
                    <a:pt x="22" y="81"/>
                    <a:pt x="22" y="81"/>
                  </a:cubicBezTo>
                  <a:cubicBezTo>
                    <a:pt x="22" y="80"/>
                    <a:pt x="20" y="80"/>
                    <a:pt x="19" y="79"/>
                  </a:cubicBezTo>
                  <a:cubicBezTo>
                    <a:pt x="18" y="79"/>
                    <a:pt x="18" y="79"/>
                    <a:pt x="18" y="78"/>
                  </a:cubicBezTo>
                  <a:cubicBezTo>
                    <a:pt x="17" y="77"/>
                    <a:pt x="18" y="77"/>
                    <a:pt x="17" y="77"/>
                  </a:cubicBezTo>
                  <a:cubicBezTo>
                    <a:pt x="17" y="76"/>
                    <a:pt x="16" y="76"/>
                    <a:pt x="16" y="76"/>
                  </a:cubicBezTo>
                  <a:cubicBezTo>
                    <a:pt x="16" y="76"/>
                    <a:pt x="15" y="78"/>
                    <a:pt x="14" y="78"/>
                  </a:cubicBezTo>
                  <a:cubicBezTo>
                    <a:pt x="13" y="78"/>
                    <a:pt x="12" y="77"/>
                    <a:pt x="12" y="77"/>
                  </a:cubicBezTo>
                  <a:cubicBezTo>
                    <a:pt x="11" y="77"/>
                    <a:pt x="10" y="77"/>
                    <a:pt x="9" y="78"/>
                  </a:cubicBezTo>
                  <a:cubicBezTo>
                    <a:pt x="9" y="78"/>
                    <a:pt x="7" y="77"/>
                    <a:pt x="7" y="77"/>
                  </a:cubicBezTo>
                  <a:cubicBezTo>
                    <a:pt x="7" y="76"/>
                    <a:pt x="4" y="76"/>
                    <a:pt x="4" y="76"/>
                  </a:cubicBezTo>
                  <a:cubicBezTo>
                    <a:pt x="4" y="76"/>
                    <a:pt x="4" y="77"/>
                    <a:pt x="3" y="77"/>
                  </a:cubicBezTo>
                  <a:cubicBezTo>
                    <a:pt x="2" y="78"/>
                    <a:pt x="1" y="77"/>
                    <a:pt x="1" y="77"/>
                  </a:cubicBezTo>
                  <a:cubicBezTo>
                    <a:pt x="0" y="77"/>
                    <a:pt x="0" y="76"/>
                    <a:pt x="0" y="75"/>
                  </a:cubicBezTo>
                  <a:close/>
                  <a:moveTo>
                    <a:pt x="10" y="182"/>
                  </a:moveTo>
                  <a:cubicBezTo>
                    <a:pt x="10" y="182"/>
                    <a:pt x="10" y="182"/>
                    <a:pt x="10" y="182"/>
                  </a:cubicBezTo>
                  <a:cubicBezTo>
                    <a:pt x="10" y="185"/>
                    <a:pt x="10" y="185"/>
                    <a:pt x="10" y="185"/>
                  </a:cubicBezTo>
                  <a:cubicBezTo>
                    <a:pt x="16" y="187"/>
                    <a:pt x="16" y="187"/>
                    <a:pt x="16" y="187"/>
                  </a:cubicBezTo>
                  <a:cubicBezTo>
                    <a:pt x="20" y="190"/>
                    <a:pt x="20" y="190"/>
                    <a:pt x="20" y="190"/>
                  </a:cubicBezTo>
                  <a:cubicBezTo>
                    <a:pt x="20" y="190"/>
                    <a:pt x="22" y="195"/>
                    <a:pt x="22" y="196"/>
                  </a:cubicBezTo>
                  <a:cubicBezTo>
                    <a:pt x="22" y="198"/>
                    <a:pt x="25" y="198"/>
                    <a:pt x="26" y="198"/>
                  </a:cubicBezTo>
                  <a:cubicBezTo>
                    <a:pt x="26" y="198"/>
                    <a:pt x="30" y="199"/>
                    <a:pt x="30" y="199"/>
                  </a:cubicBezTo>
                  <a:cubicBezTo>
                    <a:pt x="30" y="199"/>
                    <a:pt x="32" y="201"/>
                    <a:pt x="33" y="202"/>
                  </a:cubicBezTo>
                  <a:cubicBezTo>
                    <a:pt x="33" y="203"/>
                    <a:pt x="33" y="205"/>
                    <a:pt x="33" y="205"/>
                  </a:cubicBezTo>
                  <a:cubicBezTo>
                    <a:pt x="37" y="209"/>
                    <a:pt x="37" y="209"/>
                    <a:pt x="37" y="209"/>
                  </a:cubicBezTo>
                  <a:cubicBezTo>
                    <a:pt x="44" y="209"/>
                    <a:pt x="44" y="209"/>
                    <a:pt x="44" y="209"/>
                  </a:cubicBezTo>
                  <a:cubicBezTo>
                    <a:pt x="44" y="209"/>
                    <a:pt x="51" y="215"/>
                    <a:pt x="52" y="216"/>
                  </a:cubicBezTo>
                  <a:cubicBezTo>
                    <a:pt x="52" y="217"/>
                    <a:pt x="56" y="221"/>
                    <a:pt x="56" y="221"/>
                  </a:cubicBezTo>
                  <a:cubicBezTo>
                    <a:pt x="56" y="221"/>
                    <a:pt x="63" y="221"/>
                    <a:pt x="64" y="221"/>
                  </a:cubicBezTo>
                  <a:cubicBezTo>
                    <a:pt x="64" y="221"/>
                    <a:pt x="71" y="221"/>
                    <a:pt x="71" y="221"/>
                  </a:cubicBezTo>
                  <a:cubicBezTo>
                    <a:pt x="76" y="223"/>
                    <a:pt x="76" y="223"/>
                    <a:pt x="76" y="223"/>
                  </a:cubicBezTo>
                  <a:cubicBezTo>
                    <a:pt x="81" y="222"/>
                    <a:pt x="81" y="222"/>
                    <a:pt x="81" y="222"/>
                  </a:cubicBezTo>
                  <a:cubicBezTo>
                    <a:pt x="92" y="219"/>
                    <a:pt x="92" y="219"/>
                    <a:pt x="92" y="219"/>
                  </a:cubicBezTo>
                  <a:cubicBezTo>
                    <a:pt x="92" y="219"/>
                    <a:pt x="89" y="217"/>
                    <a:pt x="89" y="217"/>
                  </a:cubicBezTo>
                  <a:cubicBezTo>
                    <a:pt x="89" y="216"/>
                    <a:pt x="85" y="211"/>
                    <a:pt x="85" y="211"/>
                  </a:cubicBezTo>
                  <a:cubicBezTo>
                    <a:pt x="85" y="211"/>
                    <a:pt x="79" y="204"/>
                    <a:pt x="78" y="204"/>
                  </a:cubicBezTo>
                  <a:cubicBezTo>
                    <a:pt x="78" y="203"/>
                    <a:pt x="77" y="202"/>
                    <a:pt x="77" y="201"/>
                  </a:cubicBezTo>
                  <a:cubicBezTo>
                    <a:pt x="77" y="199"/>
                    <a:pt x="78" y="198"/>
                    <a:pt x="78" y="197"/>
                  </a:cubicBezTo>
                  <a:cubicBezTo>
                    <a:pt x="79" y="196"/>
                    <a:pt x="79" y="194"/>
                    <a:pt x="79" y="194"/>
                  </a:cubicBezTo>
                  <a:cubicBezTo>
                    <a:pt x="79" y="194"/>
                    <a:pt x="76" y="194"/>
                    <a:pt x="74" y="194"/>
                  </a:cubicBezTo>
                  <a:cubicBezTo>
                    <a:pt x="73" y="194"/>
                    <a:pt x="71" y="195"/>
                    <a:pt x="69" y="195"/>
                  </a:cubicBezTo>
                  <a:cubicBezTo>
                    <a:pt x="68" y="195"/>
                    <a:pt x="66" y="194"/>
                    <a:pt x="66" y="194"/>
                  </a:cubicBezTo>
                  <a:cubicBezTo>
                    <a:pt x="65" y="194"/>
                    <a:pt x="65" y="191"/>
                    <a:pt x="65" y="191"/>
                  </a:cubicBezTo>
                  <a:cubicBezTo>
                    <a:pt x="67" y="187"/>
                    <a:pt x="67" y="187"/>
                    <a:pt x="67" y="187"/>
                  </a:cubicBezTo>
                  <a:cubicBezTo>
                    <a:pt x="65" y="184"/>
                    <a:pt x="65" y="184"/>
                    <a:pt x="65" y="184"/>
                  </a:cubicBezTo>
                  <a:cubicBezTo>
                    <a:pt x="61" y="180"/>
                    <a:pt x="61" y="180"/>
                    <a:pt x="61" y="180"/>
                  </a:cubicBezTo>
                  <a:cubicBezTo>
                    <a:pt x="61" y="180"/>
                    <a:pt x="54" y="183"/>
                    <a:pt x="53" y="183"/>
                  </a:cubicBezTo>
                  <a:cubicBezTo>
                    <a:pt x="52" y="183"/>
                    <a:pt x="48" y="188"/>
                    <a:pt x="47" y="188"/>
                  </a:cubicBezTo>
                  <a:cubicBezTo>
                    <a:pt x="47" y="188"/>
                    <a:pt x="44" y="185"/>
                    <a:pt x="44" y="185"/>
                  </a:cubicBezTo>
                  <a:cubicBezTo>
                    <a:pt x="36" y="183"/>
                    <a:pt x="36" y="183"/>
                    <a:pt x="36" y="183"/>
                  </a:cubicBezTo>
                  <a:cubicBezTo>
                    <a:pt x="36" y="183"/>
                    <a:pt x="35" y="185"/>
                    <a:pt x="34" y="186"/>
                  </a:cubicBezTo>
                  <a:cubicBezTo>
                    <a:pt x="33" y="187"/>
                    <a:pt x="32" y="186"/>
                    <a:pt x="32" y="185"/>
                  </a:cubicBezTo>
                  <a:cubicBezTo>
                    <a:pt x="31" y="183"/>
                    <a:pt x="33" y="180"/>
                    <a:pt x="33" y="180"/>
                  </a:cubicBezTo>
                  <a:cubicBezTo>
                    <a:pt x="27" y="177"/>
                    <a:pt x="27" y="177"/>
                    <a:pt x="27" y="177"/>
                  </a:cubicBezTo>
                  <a:cubicBezTo>
                    <a:pt x="23" y="175"/>
                    <a:pt x="23" y="175"/>
                    <a:pt x="23" y="175"/>
                  </a:cubicBezTo>
                  <a:cubicBezTo>
                    <a:pt x="18" y="180"/>
                    <a:pt x="18" y="180"/>
                    <a:pt x="18" y="180"/>
                  </a:cubicBezTo>
                  <a:cubicBezTo>
                    <a:pt x="18" y="180"/>
                    <a:pt x="11" y="181"/>
                    <a:pt x="10" y="182"/>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7" name="Freeform 221">
              <a:extLst>
                <a:ext uri="{FF2B5EF4-FFF2-40B4-BE49-F238E27FC236}">
                  <a16:creationId xmlns:a16="http://schemas.microsoft.com/office/drawing/2014/main" id="{0450B8EB-A29B-3E71-0958-FA22C4DBE8EA}"/>
                </a:ext>
              </a:extLst>
            </p:cNvPr>
            <p:cNvSpPr>
              <a:spLocks noEditPoints="1"/>
            </p:cNvSpPr>
            <p:nvPr/>
          </p:nvSpPr>
          <p:spPr bwMode="auto">
            <a:xfrm>
              <a:off x="4983088" y="2966615"/>
              <a:ext cx="635471" cy="313233"/>
            </a:xfrm>
            <a:custGeom>
              <a:avLst/>
              <a:gdLst>
                <a:gd name="T0" fmla="*/ 196 w 279"/>
                <a:gd name="T1" fmla="*/ 4 h 142"/>
                <a:gd name="T2" fmla="*/ 219 w 279"/>
                <a:gd name="T3" fmla="*/ 5 h 142"/>
                <a:gd name="T4" fmla="*/ 249 w 279"/>
                <a:gd name="T5" fmla="*/ 8 h 142"/>
                <a:gd name="T6" fmla="*/ 268 w 279"/>
                <a:gd name="T7" fmla="*/ 17 h 142"/>
                <a:gd name="T8" fmla="*/ 266 w 279"/>
                <a:gd name="T9" fmla="*/ 29 h 142"/>
                <a:gd name="T10" fmla="*/ 271 w 279"/>
                <a:gd name="T11" fmla="*/ 39 h 142"/>
                <a:gd name="T12" fmla="*/ 277 w 279"/>
                <a:gd name="T13" fmla="*/ 56 h 142"/>
                <a:gd name="T14" fmla="*/ 259 w 279"/>
                <a:gd name="T15" fmla="*/ 63 h 142"/>
                <a:gd name="T16" fmla="*/ 260 w 279"/>
                <a:gd name="T17" fmla="*/ 82 h 142"/>
                <a:gd name="T18" fmla="*/ 255 w 279"/>
                <a:gd name="T19" fmla="*/ 104 h 142"/>
                <a:gd name="T20" fmla="*/ 238 w 279"/>
                <a:gd name="T21" fmla="*/ 121 h 142"/>
                <a:gd name="T22" fmla="*/ 206 w 279"/>
                <a:gd name="T23" fmla="*/ 128 h 142"/>
                <a:gd name="T24" fmla="*/ 191 w 279"/>
                <a:gd name="T25" fmla="*/ 142 h 142"/>
                <a:gd name="T26" fmla="*/ 146 w 279"/>
                <a:gd name="T27" fmla="*/ 138 h 142"/>
                <a:gd name="T28" fmla="*/ 104 w 279"/>
                <a:gd name="T29" fmla="*/ 126 h 142"/>
                <a:gd name="T30" fmla="*/ 94 w 279"/>
                <a:gd name="T31" fmla="*/ 112 h 142"/>
                <a:gd name="T32" fmla="*/ 60 w 279"/>
                <a:gd name="T33" fmla="*/ 121 h 142"/>
                <a:gd name="T34" fmla="*/ 39 w 279"/>
                <a:gd name="T35" fmla="*/ 126 h 142"/>
                <a:gd name="T36" fmla="*/ 37 w 279"/>
                <a:gd name="T37" fmla="*/ 118 h 142"/>
                <a:gd name="T38" fmla="*/ 31 w 279"/>
                <a:gd name="T39" fmla="*/ 120 h 142"/>
                <a:gd name="T40" fmla="*/ 26 w 279"/>
                <a:gd name="T41" fmla="*/ 124 h 142"/>
                <a:gd name="T42" fmla="*/ 17 w 279"/>
                <a:gd name="T43" fmla="*/ 120 h 142"/>
                <a:gd name="T44" fmla="*/ 2 w 279"/>
                <a:gd name="T45" fmla="*/ 114 h 142"/>
                <a:gd name="T46" fmla="*/ 2 w 279"/>
                <a:gd name="T47" fmla="*/ 113 h 142"/>
                <a:gd name="T48" fmla="*/ 4 w 279"/>
                <a:gd name="T49" fmla="*/ 113 h 142"/>
                <a:gd name="T50" fmla="*/ 5 w 279"/>
                <a:gd name="T51" fmla="*/ 112 h 142"/>
                <a:gd name="T52" fmla="*/ 4 w 279"/>
                <a:gd name="T53" fmla="*/ 111 h 142"/>
                <a:gd name="T54" fmla="*/ 4 w 279"/>
                <a:gd name="T55" fmla="*/ 110 h 142"/>
                <a:gd name="T56" fmla="*/ 3 w 279"/>
                <a:gd name="T57" fmla="*/ 109 h 142"/>
                <a:gd name="T58" fmla="*/ 3 w 279"/>
                <a:gd name="T59" fmla="*/ 108 h 142"/>
                <a:gd name="T60" fmla="*/ 2 w 279"/>
                <a:gd name="T61" fmla="*/ 106 h 142"/>
                <a:gd name="T62" fmla="*/ 2 w 279"/>
                <a:gd name="T63" fmla="*/ 104 h 142"/>
                <a:gd name="T64" fmla="*/ 7 w 279"/>
                <a:gd name="T65" fmla="*/ 94 h 142"/>
                <a:gd name="T66" fmla="*/ 6 w 279"/>
                <a:gd name="T67" fmla="*/ 91 h 142"/>
                <a:gd name="T68" fmla="*/ 6 w 279"/>
                <a:gd name="T69" fmla="*/ 91 h 142"/>
                <a:gd name="T70" fmla="*/ 6 w 279"/>
                <a:gd name="T71" fmla="*/ 90 h 142"/>
                <a:gd name="T72" fmla="*/ 6 w 279"/>
                <a:gd name="T73" fmla="*/ 90 h 142"/>
                <a:gd name="T74" fmla="*/ 23 w 279"/>
                <a:gd name="T75" fmla="*/ 94 h 142"/>
                <a:gd name="T76" fmla="*/ 32 w 279"/>
                <a:gd name="T77" fmla="*/ 101 h 142"/>
                <a:gd name="T78" fmla="*/ 38 w 279"/>
                <a:gd name="T79" fmla="*/ 88 h 142"/>
                <a:gd name="T80" fmla="*/ 55 w 279"/>
                <a:gd name="T81" fmla="*/ 95 h 142"/>
                <a:gd name="T82" fmla="*/ 73 w 279"/>
                <a:gd name="T83" fmla="*/ 88 h 142"/>
                <a:gd name="T84" fmla="*/ 95 w 279"/>
                <a:gd name="T85" fmla="*/ 82 h 142"/>
                <a:gd name="T86" fmla="*/ 110 w 279"/>
                <a:gd name="T87" fmla="*/ 80 h 142"/>
                <a:gd name="T88" fmla="*/ 123 w 279"/>
                <a:gd name="T89" fmla="*/ 85 h 142"/>
                <a:gd name="T90" fmla="*/ 130 w 279"/>
                <a:gd name="T91" fmla="*/ 76 h 142"/>
                <a:gd name="T92" fmla="*/ 123 w 279"/>
                <a:gd name="T93" fmla="*/ 62 h 142"/>
                <a:gd name="T94" fmla="*/ 126 w 279"/>
                <a:gd name="T95" fmla="*/ 48 h 142"/>
                <a:gd name="T96" fmla="*/ 141 w 279"/>
                <a:gd name="T97" fmla="*/ 38 h 142"/>
                <a:gd name="T98" fmla="*/ 152 w 279"/>
                <a:gd name="T99" fmla="*/ 29 h 142"/>
                <a:gd name="T100" fmla="*/ 160 w 279"/>
                <a:gd name="T101" fmla="*/ 20 h 142"/>
                <a:gd name="T102" fmla="*/ 183 w 279"/>
                <a:gd name="T103" fmla="*/ 25 h 142"/>
                <a:gd name="T104" fmla="*/ 1 w 279"/>
                <a:gd name="T105" fmla="*/ 114 h 142"/>
                <a:gd name="T106" fmla="*/ 1 w 279"/>
                <a:gd name="T107" fmla="*/ 114 h 142"/>
                <a:gd name="T108" fmla="*/ 2 w 279"/>
                <a:gd name="T109" fmla="*/ 11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9" h="142">
                  <a:moveTo>
                    <a:pt x="187" y="24"/>
                  </a:moveTo>
                  <a:cubicBezTo>
                    <a:pt x="187" y="24"/>
                    <a:pt x="187" y="18"/>
                    <a:pt x="188" y="18"/>
                  </a:cubicBezTo>
                  <a:cubicBezTo>
                    <a:pt x="189" y="18"/>
                    <a:pt x="191" y="15"/>
                    <a:pt x="191" y="15"/>
                  </a:cubicBezTo>
                  <a:cubicBezTo>
                    <a:pt x="194" y="14"/>
                    <a:pt x="194" y="14"/>
                    <a:pt x="194" y="14"/>
                  </a:cubicBezTo>
                  <a:cubicBezTo>
                    <a:pt x="194" y="14"/>
                    <a:pt x="196" y="12"/>
                    <a:pt x="196" y="10"/>
                  </a:cubicBezTo>
                  <a:cubicBezTo>
                    <a:pt x="195" y="9"/>
                    <a:pt x="196" y="4"/>
                    <a:pt x="196" y="4"/>
                  </a:cubicBezTo>
                  <a:cubicBezTo>
                    <a:pt x="196" y="4"/>
                    <a:pt x="195" y="1"/>
                    <a:pt x="196" y="1"/>
                  </a:cubicBezTo>
                  <a:cubicBezTo>
                    <a:pt x="198" y="0"/>
                    <a:pt x="201" y="2"/>
                    <a:pt x="201" y="2"/>
                  </a:cubicBezTo>
                  <a:cubicBezTo>
                    <a:pt x="206" y="3"/>
                    <a:pt x="206" y="3"/>
                    <a:pt x="206" y="3"/>
                  </a:cubicBezTo>
                  <a:cubicBezTo>
                    <a:pt x="206" y="3"/>
                    <a:pt x="208" y="3"/>
                    <a:pt x="209" y="3"/>
                  </a:cubicBezTo>
                  <a:cubicBezTo>
                    <a:pt x="210" y="3"/>
                    <a:pt x="214" y="4"/>
                    <a:pt x="214" y="4"/>
                  </a:cubicBezTo>
                  <a:cubicBezTo>
                    <a:pt x="214" y="4"/>
                    <a:pt x="218" y="5"/>
                    <a:pt x="219" y="5"/>
                  </a:cubicBezTo>
                  <a:cubicBezTo>
                    <a:pt x="220" y="5"/>
                    <a:pt x="224" y="5"/>
                    <a:pt x="224" y="5"/>
                  </a:cubicBezTo>
                  <a:cubicBezTo>
                    <a:pt x="226" y="6"/>
                    <a:pt x="226" y="6"/>
                    <a:pt x="226" y="6"/>
                  </a:cubicBezTo>
                  <a:cubicBezTo>
                    <a:pt x="233" y="9"/>
                    <a:pt x="233" y="9"/>
                    <a:pt x="233" y="9"/>
                  </a:cubicBezTo>
                  <a:cubicBezTo>
                    <a:pt x="237" y="11"/>
                    <a:pt x="237" y="11"/>
                    <a:pt x="237" y="11"/>
                  </a:cubicBezTo>
                  <a:cubicBezTo>
                    <a:pt x="248" y="12"/>
                    <a:pt x="248" y="12"/>
                    <a:pt x="248" y="12"/>
                  </a:cubicBezTo>
                  <a:cubicBezTo>
                    <a:pt x="249" y="8"/>
                    <a:pt x="249" y="8"/>
                    <a:pt x="249" y="8"/>
                  </a:cubicBezTo>
                  <a:cubicBezTo>
                    <a:pt x="249" y="8"/>
                    <a:pt x="253" y="7"/>
                    <a:pt x="253" y="8"/>
                  </a:cubicBezTo>
                  <a:cubicBezTo>
                    <a:pt x="254" y="8"/>
                    <a:pt x="256" y="10"/>
                    <a:pt x="259" y="11"/>
                  </a:cubicBezTo>
                  <a:cubicBezTo>
                    <a:pt x="262" y="11"/>
                    <a:pt x="265" y="10"/>
                    <a:pt x="265" y="10"/>
                  </a:cubicBezTo>
                  <a:cubicBezTo>
                    <a:pt x="267" y="16"/>
                    <a:pt x="267" y="16"/>
                    <a:pt x="267" y="16"/>
                  </a:cubicBezTo>
                  <a:cubicBezTo>
                    <a:pt x="269" y="17"/>
                    <a:pt x="269" y="17"/>
                    <a:pt x="269" y="17"/>
                  </a:cubicBezTo>
                  <a:cubicBezTo>
                    <a:pt x="268" y="17"/>
                    <a:pt x="268" y="17"/>
                    <a:pt x="268" y="17"/>
                  </a:cubicBezTo>
                  <a:cubicBezTo>
                    <a:pt x="268" y="20"/>
                    <a:pt x="268" y="20"/>
                    <a:pt x="268" y="20"/>
                  </a:cubicBezTo>
                  <a:cubicBezTo>
                    <a:pt x="269" y="21"/>
                    <a:pt x="269" y="21"/>
                    <a:pt x="269" y="21"/>
                  </a:cubicBezTo>
                  <a:cubicBezTo>
                    <a:pt x="269" y="21"/>
                    <a:pt x="268" y="23"/>
                    <a:pt x="268" y="23"/>
                  </a:cubicBezTo>
                  <a:cubicBezTo>
                    <a:pt x="268" y="23"/>
                    <a:pt x="268" y="25"/>
                    <a:pt x="268" y="25"/>
                  </a:cubicBezTo>
                  <a:cubicBezTo>
                    <a:pt x="266" y="27"/>
                    <a:pt x="266" y="27"/>
                    <a:pt x="266" y="27"/>
                  </a:cubicBezTo>
                  <a:cubicBezTo>
                    <a:pt x="266" y="29"/>
                    <a:pt x="266" y="29"/>
                    <a:pt x="266" y="29"/>
                  </a:cubicBezTo>
                  <a:cubicBezTo>
                    <a:pt x="266" y="29"/>
                    <a:pt x="266" y="32"/>
                    <a:pt x="266" y="32"/>
                  </a:cubicBezTo>
                  <a:cubicBezTo>
                    <a:pt x="266" y="32"/>
                    <a:pt x="267" y="33"/>
                    <a:pt x="268" y="33"/>
                  </a:cubicBezTo>
                  <a:cubicBezTo>
                    <a:pt x="268" y="33"/>
                    <a:pt x="268" y="34"/>
                    <a:pt x="268" y="34"/>
                  </a:cubicBezTo>
                  <a:cubicBezTo>
                    <a:pt x="268" y="34"/>
                    <a:pt x="269" y="35"/>
                    <a:pt x="270" y="36"/>
                  </a:cubicBezTo>
                  <a:cubicBezTo>
                    <a:pt x="270" y="36"/>
                    <a:pt x="270" y="36"/>
                    <a:pt x="270" y="36"/>
                  </a:cubicBezTo>
                  <a:cubicBezTo>
                    <a:pt x="270" y="36"/>
                    <a:pt x="271" y="38"/>
                    <a:pt x="271" y="39"/>
                  </a:cubicBezTo>
                  <a:cubicBezTo>
                    <a:pt x="272" y="40"/>
                    <a:pt x="272" y="41"/>
                    <a:pt x="272" y="41"/>
                  </a:cubicBezTo>
                  <a:cubicBezTo>
                    <a:pt x="272" y="41"/>
                    <a:pt x="273" y="43"/>
                    <a:pt x="274" y="43"/>
                  </a:cubicBezTo>
                  <a:cubicBezTo>
                    <a:pt x="274" y="43"/>
                    <a:pt x="275" y="43"/>
                    <a:pt x="276" y="43"/>
                  </a:cubicBezTo>
                  <a:cubicBezTo>
                    <a:pt x="276" y="43"/>
                    <a:pt x="277" y="43"/>
                    <a:pt x="277" y="43"/>
                  </a:cubicBezTo>
                  <a:cubicBezTo>
                    <a:pt x="277" y="44"/>
                    <a:pt x="276" y="50"/>
                    <a:pt x="276" y="50"/>
                  </a:cubicBezTo>
                  <a:cubicBezTo>
                    <a:pt x="277" y="56"/>
                    <a:pt x="277" y="56"/>
                    <a:pt x="277" y="56"/>
                  </a:cubicBezTo>
                  <a:cubicBezTo>
                    <a:pt x="277" y="56"/>
                    <a:pt x="276" y="59"/>
                    <a:pt x="276" y="60"/>
                  </a:cubicBezTo>
                  <a:cubicBezTo>
                    <a:pt x="277" y="62"/>
                    <a:pt x="279" y="64"/>
                    <a:pt x="276" y="65"/>
                  </a:cubicBezTo>
                  <a:cubicBezTo>
                    <a:pt x="274" y="65"/>
                    <a:pt x="271" y="67"/>
                    <a:pt x="270" y="65"/>
                  </a:cubicBezTo>
                  <a:cubicBezTo>
                    <a:pt x="270" y="65"/>
                    <a:pt x="269" y="63"/>
                    <a:pt x="269" y="66"/>
                  </a:cubicBezTo>
                  <a:cubicBezTo>
                    <a:pt x="270" y="67"/>
                    <a:pt x="267" y="66"/>
                    <a:pt x="267" y="66"/>
                  </a:cubicBezTo>
                  <a:cubicBezTo>
                    <a:pt x="259" y="63"/>
                    <a:pt x="259" y="63"/>
                    <a:pt x="259" y="63"/>
                  </a:cubicBezTo>
                  <a:cubicBezTo>
                    <a:pt x="257" y="65"/>
                    <a:pt x="257" y="65"/>
                    <a:pt x="257" y="65"/>
                  </a:cubicBezTo>
                  <a:cubicBezTo>
                    <a:pt x="253" y="68"/>
                    <a:pt x="253" y="68"/>
                    <a:pt x="253" y="68"/>
                  </a:cubicBezTo>
                  <a:cubicBezTo>
                    <a:pt x="259" y="70"/>
                    <a:pt x="259" y="70"/>
                    <a:pt x="259" y="70"/>
                  </a:cubicBezTo>
                  <a:cubicBezTo>
                    <a:pt x="261" y="70"/>
                    <a:pt x="261" y="70"/>
                    <a:pt x="261" y="70"/>
                  </a:cubicBezTo>
                  <a:cubicBezTo>
                    <a:pt x="266" y="78"/>
                    <a:pt x="266" y="78"/>
                    <a:pt x="266" y="78"/>
                  </a:cubicBezTo>
                  <a:cubicBezTo>
                    <a:pt x="260" y="82"/>
                    <a:pt x="260" y="82"/>
                    <a:pt x="260" y="82"/>
                  </a:cubicBezTo>
                  <a:cubicBezTo>
                    <a:pt x="260" y="82"/>
                    <a:pt x="257" y="84"/>
                    <a:pt x="256" y="84"/>
                  </a:cubicBezTo>
                  <a:cubicBezTo>
                    <a:pt x="255" y="84"/>
                    <a:pt x="254" y="85"/>
                    <a:pt x="254" y="85"/>
                  </a:cubicBezTo>
                  <a:cubicBezTo>
                    <a:pt x="257" y="91"/>
                    <a:pt x="257" y="91"/>
                    <a:pt x="257" y="91"/>
                  </a:cubicBezTo>
                  <a:cubicBezTo>
                    <a:pt x="257" y="93"/>
                    <a:pt x="257" y="93"/>
                    <a:pt x="257" y="93"/>
                  </a:cubicBezTo>
                  <a:cubicBezTo>
                    <a:pt x="258" y="99"/>
                    <a:pt x="258" y="99"/>
                    <a:pt x="258" y="99"/>
                  </a:cubicBezTo>
                  <a:cubicBezTo>
                    <a:pt x="255" y="104"/>
                    <a:pt x="255" y="104"/>
                    <a:pt x="255" y="104"/>
                  </a:cubicBezTo>
                  <a:cubicBezTo>
                    <a:pt x="252" y="105"/>
                    <a:pt x="252" y="105"/>
                    <a:pt x="252" y="105"/>
                  </a:cubicBezTo>
                  <a:cubicBezTo>
                    <a:pt x="249" y="112"/>
                    <a:pt x="249" y="112"/>
                    <a:pt x="249" y="112"/>
                  </a:cubicBezTo>
                  <a:cubicBezTo>
                    <a:pt x="244" y="115"/>
                    <a:pt x="244" y="115"/>
                    <a:pt x="244" y="115"/>
                  </a:cubicBezTo>
                  <a:cubicBezTo>
                    <a:pt x="243" y="119"/>
                    <a:pt x="243" y="119"/>
                    <a:pt x="243" y="119"/>
                  </a:cubicBezTo>
                  <a:cubicBezTo>
                    <a:pt x="244" y="125"/>
                    <a:pt x="244" y="125"/>
                    <a:pt x="244" y="125"/>
                  </a:cubicBezTo>
                  <a:cubicBezTo>
                    <a:pt x="238" y="121"/>
                    <a:pt x="238" y="121"/>
                    <a:pt x="238" y="121"/>
                  </a:cubicBezTo>
                  <a:cubicBezTo>
                    <a:pt x="233" y="123"/>
                    <a:pt x="233" y="123"/>
                    <a:pt x="233" y="123"/>
                  </a:cubicBezTo>
                  <a:cubicBezTo>
                    <a:pt x="230" y="124"/>
                    <a:pt x="230" y="124"/>
                    <a:pt x="230" y="124"/>
                  </a:cubicBezTo>
                  <a:cubicBezTo>
                    <a:pt x="224" y="128"/>
                    <a:pt x="224" y="128"/>
                    <a:pt x="224" y="128"/>
                  </a:cubicBezTo>
                  <a:cubicBezTo>
                    <a:pt x="219" y="126"/>
                    <a:pt x="219" y="126"/>
                    <a:pt x="219" y="126"/>
                  </a:cubicBezTo>
                  <a:cubicBezTo>
                    <a:pt x="212" y="128"/>
                    <a:pt x="212" y="128"/>
                    <a:pt x="212" y="128"/>
                  </a:cubicBezTo>
                  <a:cubicBezTo>
                    <a:pt x="206" y="128"/>
                    <a:pt x="206" y="128"/>
                    <a:pt x="206" y="128"/>
                  </a:cubicBezTo>
                  <a:cubicBezTo>
                    <a:pt x="203" y="130"/>
                    <a:pt x="203" y="130"/>
                    <a:pt x="203" y="130"/>
                  </a:cubicBezTo>
                  <a:cubicBezTo>
                    <a:pt x="201" y="134"/>
                    <a:pt x="201" y="134"/>
                    <a:pt x="201" y="134"/>
                  </a:cubicBezTo>
                  <a:cubicBezTo>
                    <a:pt x="200" y="136"/>
                    <a:pt x="200" y="136"/>
                    <a:pt x="200" y="136"/>
                  </a:cubicBezTo>
                  <a:cubicBezTo>
                    <a:pt x="196" y="137"/>
                    <a:pt x="196" y="137"/>
                    <a:pt x="196" y="137"/>
                  </a:cubicBezTo>
                  <a:cubicBezTo>
                    <a:pt x="194" y="140"/>
                    <a:pt x="194" y="140"/>
                    <a:pt x="194" y="140"/>
                  </a:cubicBezTo>
                  <a:cubicBezTo>
                    <a:pt x="191" y="142"/>
                    <a:pt x="191" y="142"/>
                    <a:pt x="191" y="142"/>
                  </a:cubicBezTo>
                  <a:cubicBezTo>
                    <a:pt x="189" y="142"/>
                    <a:pt x="189" y="142"/>
                    <a:pt x="189" y="142"/>
                  </a:cubicBezTo>
                  <a:cubicBezTo>
                    <a:pt x="180" y="142"/>
                    <a:pt x="180" y="142"/>
                    <a:pt x="180" y="142"/>
                  </a:cubicBezTo>
                  <a:cubicBezTo>
                    <a:pt x="170" y="141"/>
                    <a:pt x="170" y="141"/>
                    <a:pt x="170" y="141"/>
                  </a:cubicBezTo>
                  <a:cubicBezTo>
                    <a:pt x="161" y="138"/>
                    <a:pt x="161" y="138"/>
                    <a:pt x="161" y="138"/>
                  </a:cubicBezTo>
                  <a:cubicBezTo>
                    <a:pt x="154" y="139"/>
                    <a:pt x="154" y="139"/>
                    <a:pt x="154" y="139"/>
                  </a:cubicBezTo>
                  <a:cubicBezTo>
                    <a:pt x="154" y="139"/>
                    <a:pt x="149" y="138"/>
                    <a:pt x="146" y="138"/>
                  </a:cubicBezTo>
                  <a:cubicBezTo>
                    <a:pt x="142" y="138"/>
                    <a:pt x="134" y="136"/>
                    <a:pt x="134" y="136"/>
                  </a:cubicBezTo>
                  <a:cubicBezTo>
                    <a:pt x="124" y="133"/>
                    <a:pt x="124" y="133"/>
                    <a:pt x="124" y="133"/>
                  </a:cubicBezTo>
                  <a:cubicBezTo>
                    <a:pt x="118" y="133"/>
                    <a:pt x="118" y="133"/>
                    <a:pt x="118" y="133"/>
                  </a:cubicBezTo>
                  <a:cubicBezTo>
                    <a:pt x="109" y="132"/>
                    <a:pt x="109" y="132"/>
                    <a:pt x="109" y="132"/>
                  </a:cubicBezTo>
                  <a:cubicBezTo>
                    <a:pt x="109" y="132"/>
                    <a:pt x="108" y="130"/>
                    <a:pt x="107" y="129"/>
                  </a:cubicBezTo>
                  <a:cubicBezTo>
                    <a:pt x="107" y="128"/>
                    <a:pt x="104" y="126"/>
                    <a:pt x="104" y="126"/>
                  </a:cubicBezTo>
                  <a:cubicBezTo>
                    <a:pt x="104" y="124"/>
                    <a:pt x="104" y="124"/>
                    <a:pt x="104" y="124"/>
                  </a:cubicBezTo>
                  <a:cubicBezTo>
                    <a:pt x="102" y="119"/>
                    <a:pt x="102" y="119"/>
                    <a:pt x="102" y="119"/>
                  </a:cubicBezTo>
                  <a:cubicBezTo>
                    <a:pt x="100" y="115"/>
                    <a:pt x="100" y="115"/>
                    <a:pt x="100" y="115"/>
                  </a:cubicBezTo>
                  <a:cubicBezTo>
                    <a:pt x="102" y="112"/>
                    <a:pt x="102" y="112"/>
                    <a:pt x="102" y="112"/>
                  </a:cubicBezTo>
                  <a:cubicBezTo>
                    <a:pt x="100" y="111"/>
                    <a:pt x="100" y="111"/>
                    <a:pt x="100" y="111"/>
                  </a:cubicBezTo>
                  <a:cubicBezTo>
                    <a:pt x="100" y="111"/>
                    <a:pt x="96" y="112"/>
                    <a:pt x="94" y="112"/>
                  </a:cubicBezTo>
                  <a:cubicBezTo>
                    <a:pt x="93" y="113"/>
                    <a:pt x="87" y="114"/>
                    <a:pt x="87" y="114"/>
                  </a:cubicBezTo>
                  <a:cubicBezTo>
                    <a:pt x="85" y="115"/>
                    <a:pt x="85" y="115"/>
                    <a:pt x="85" y="115"/>
                  </a:cubicBezTo>
                  <a:cubicBezTo>
                    <a:pt x="77" y="115"/>
                    <a:pt x="77" y="115"/>
                    <a:pt x="77" y="115"/>
                  </a:cubicBezTo>
                  <a:cubicBezTo>
                    <a:pt x="69" y="116"/>
                    <a:pt x="69" y="116"/>
                    <a:pt x="69" y="116"/>
                  </a:cubicBezTo>
                  <a:cubicBezTo>
                    <a:pt x="66" y="118"/>
                    <a:pt x="66" y="118"/>
                    <a:pt x="66" y="118"/>
                  </a:cubicBezTo>
                  <a:cubicBezTo>
                    <a:pt x="60" y="121"/>
                    <a:pt x="60" y="121"/>
                    <a:pt x="60" y="121"/>
                  </a:cubicBezTo>
                  <a:cubicBezTo>
                    <a:pt x="60" y="125"/>
                    <a:pt x="60" y="125"/>
                    <a:pt x="60" y="125"/>
                  </a:cubicBezTo>
                  <a:cubicBezTo>
                    <a:pt x="57" y="129"/>
                    <a:pt x="57" y="129"/>
                    <a:pt x="57" y="129"/>
                  </a:cubicBezTo>
                  <a:cubicBezTo>
                    <a:pt x="52" y="129"/>
                    <a:pt x="52" y="129"/>
                    <a:pt x="52" y="129"/>
                  </a:cubicBezTo>
                  <a:cubicBezTo>
                    <a:pt x="47" y="125"/>
                    <a:pt x="47" y="125"/>
                    <a:pt x="47" y="125"/>
                  </a:cubicBezTo>
                  <a:cubicBezTo>
                    <a:pt x="45" y="127"/>
                    <a:pt x="45" y="127"/>
                    <a:pt x="45" y="127"/>
                  </a:cubicBezTo>
                  <a:cubicBezTo>
                    <a:pt x="39" y="126"/>
                    <a:pt x="39" y="126"/>
                    <a:pt x="39" y="126"/>
                  </a:cubicBezTo>
                  <a:cubicBezTo>
                    <a:pt x="38" y="127"/>
                    <a:pt x="38" y="127"/>
                    <a:pt x="38" y="127"/>
                  </a:cubicBezTo>
                  <a:cubicBezTo>
                    <a:pt x="38" y="127"/>
                    <a:pt x="38" y="126"/>
                    <a:pt x="38" y="126"/>
                  </a:cubicBezTo>
                  <a:cubicBezTo>
                    <a:pt x="38" y="125"/>
                    <a:pt x="39" y="122"/>
                    <a:pt x="39" y="122"/>
                  </a:cubicBezTo>
                  <a:cubicBezTo>
                    <a:pt x="39" y="122"/>
                    <a:pt x="39" y="121"/>
                    <a:pt x="39" y="120"/>
                  </a:cubicBezTo>
                  <a:cubicBezTo>
                    <a:pt x="39" y="120"/>
                    <a:pt x="38" y="119"/>
                    <a:pt x="38" y="119"/>
                  </a:cubicBezTo>
                  <a:cubicBezTo>
                    <a:pt x="37" y="118"/>
                    <a:pt x="37" y="118"/>
                    <a:pt x="37" y="118"/>
                  </a:cubicBezTo>
                  <a:cubicBezTo>
                    <a:pt x="37" y="118"/>
                    <a:pt x="36" y="116"/>
                    <a:pt x="36" y="116"/>
                  </a:cubicBezTo>
                  <a:cubicBezTo>
                    <a:pt x="35" y="117"/>
                    <a:pt x="34" y="117"/>
                    <a:pt x="34" y="117"/>
                  </a:cubicBezTo>
                  <a:cubicBezTo>
                    <a:pt x="34" y="117"/>
                    <a:pt x="34" y="119"/>
                    <a:pt x="34" y="119"/>
                  </a:cubicBezTo>
                  <a:cubicBezTo>
                    <a:pt x="33" y="120"/>
                    <a:pt x="32" y="120"/>
                    <a:pt x="32" y="120"/>
                  </a:cubicBezTo>
                  <a:cubicBezTo>
                    <a:pt x="32" y="120"/>
                    <a:pt x="32" y="120"/>
                    <a:pt x="32" y="120"/>
                  </a:cubicBezTo>
                  <a:cubicBezTo>
                    <a:pt x="31" y="120"/>
                    <a:pt x="31" y="120"/>
                    <a:pt x="31" y="120"/>
                  </a:cubicBezTo>
                  <a:cubicBezTo>
                    <a:pt x="30" y="122"/>
                    <a:pt x="30" y="122"/>
                    <a:pt x="30" y="122"/>
                  </a:cubicBezTo>
                  <a:cubicBezTo>
                    <a:pt x="29" y="123"/>
                    <a:pt x="29" y="123"/>
                    <a:pt x="29" y="123"/>
                  </a:cubicBezTo>
                  <a:cubicBezTo>
                    <a:pt x="29" y="123"/>
                    <a:pt x="29" y="123"/>
                    <a:pt x="29" y="123"/>
                  </a:cubicBezTo>
                  <a:cubicBezTo>
                    <a:pt x="29" y="123"/>
                    <a:pt x="29" y="123"/>
                    <a:pt x="29" y="123"/>
                  </a:cubicBezTo>
                  <a:cubicBezTo>
                    <a:pt x="29" y="123"/>
                    <a:pt x="28" y="123"/>
                    <a:pt x="28" y="124"/>
                  </a:cubicBezTo>
                  <a:cubicBezTo>
                    <a:pt x="28" y="124"/>
                    <a:pt x="27" y="124"/>
                    <a:pt x="26" y="124"/>
                  </a:cubicBezTo>
                  <a:cubicBezTo>
                    <a:pt x="26" y="124"/>
                    <a:pt x="24" y="124"/>
                    <a:pt x="24" y="124"/>
                  </a:cubicBezTo>
                  <a:cubicBezTo>
                    <a:pt x="23" y="123"/>
                    <a:pt x="23" y="123"/>
                    <a:pt x="23" y="123"/>
                  </a:cubicBezTo>
                  <a:cubicBezTo>
                    <a:pt x="20" y="122"/>
                    <a:pt x="20" y="122"/>
                    <a:pt x="20" y="122"/>
                  </a:cubicBezTo>
                  <a:cubicBezTo>
                    <a:pt x="20" y="122"/>
                    <a:pt x="20" y="122"/>
                    <a:pt x="20" y="122"/>
                  </a:cubicBezTo>
                  <a:cubicBezTo>
                    <a:pt x="18" y="121"/>
                    <a:pt x="18" y="121"/>
                    <a:pt x="18" y="121"/>
                  </a:cubicBezTo>
                  <a:cubicBezTo>
                    <a:pt x="17" y="120"/>
                    <a:pt x="17" y="120"/>
                    <a:pt x="17" y="120"/>
                  </a:cubicBezTo>
                  <a:cubicBezTo>
                    <a:pt x="17" y="118"/>
                    <a:pt x="17" y="118"/>
                    <a:pt x="17" y="118"/>
                  </a:cubicBezTo>
                  <a:cubicBezTo>
                    <a:pt x="15" y="116"/>
                    <a:pt x="15" y="116"/>
                    <a:pt x="15" y="116"/>
                  </a:cubicBezTo>
                  <a:cubicBezTo>
                    <a:pt x="11" y="115"/>
                    <a:pt x="11" y="115"/>
                    <a:pt x="11" y="115"/>
                  </a:cubicBezTo>
                  <a:cubicBezTo>
                    <a:pt x="8" y="114"/>
                    <a:pt x="8" y="114"/>
                    <a:pt x="8" y="114"/>
                  </a:cubicBezTo>
                  <a:cubicBezTo>
                    <a:pt x="6" y="114"/>
                    <a:pt x="6" y="114"/>
                    <a:pt x="6" y="114"/>
                  </a:cubicBezTo>
                  <a:cubicBezTo>
                    <a:pt x="6" y="114"/>
                    <a:pt x="2" y="114"/>
                    <a:pt x="2" y="114"/>
                  </a:cubicBezTo>
                  <a:cubicBezTo>
                    <a:pt x="2" y="114"/>
                    <a:pt x="1" y="114"/>
                    <a:pt x="1" y="114"/>
                  </a:cubicBezTo>
                  <a:cubicBezTo>
                    <a:pt x="1" y="114"/>
                    <a:pt x="1" y="114"/>
                    <a:pt x="1" y="114"/>
                  </a:cubicBezTo>
                  <a:cubicBezTo>
                    <a:pt x="1" y="114"/>
                    <a:pt x="1" y="114"/>
                    <a:pt x="1" y="114"/>
                  </a:cubicBezTo>
                  <a:cubicBezTo>
                    <a:pt x="1" y="114"/>
                    <a:pt x="1" y="114"/>
                    <a:pt x="1" y="114"/>
                  </a:cubicBezTo>
                  <a:cubicBezTo>
                    <a:pt x="2" y="114"/>
                    <a:pt x="2" y="114"/>
                    <a:pt x="2" y="114"/>
                  </a:cubicBezTo>
                  <a:cubicBezTo>
                    <a:pt x="2" y="114"/>
                    <a:pt x="2" y="113"/>
                    <a:pt x="2" y="113"/>
                  </a:cubicBezTo>
                  <a:cubicBezTo>
                    <a:pt x="2" y="113"/>
                    <a:pt x="2" y="113"/>
                    <a:pt x="2" y="113"/>
                  </a:cubicBezTo>
                  <a:cubicBezTo>
                    <a:pt x="2" y="113"/>
                    <a:pt x="3" y="114"/>
                    <a:pt x="3" y="114"/>
                  </a:cubicBezTo>
                  <a:cubicBezTo>
                    <a:pt x="3" y="114"/>
                    <a:pt x="3" y="114"/>
                    <a:pt x="3" y="114"/>
                  </a:cubicBezTo>
                  <a:cubicBezTo>
                    <a:pt x="3" y="114"/>
                    <a:pt x="3" y="114"/>
                    <a:pt x="3" y="114"/>
                  </a:cubicBezTo>
                  <a:cubicBezTo>
                    <a:pt x="3" y="114"/>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5" y="113"/>
                  </a:cubicBezTo>
                  <a:cubicBezTo>
                    <a:pt x="5" y="113"/>
                    <a:pt x="5" y="113"/>
                    <a:pt x="5" y="112"/>
                  </a:cubicBezTo>
                  <a:cubicBezTo>
                    <a:pt x="5" y="112"/>
                    <a:pt x="5" y="112"/>
                    <a:pt x="5" y="112"/>
                  </a:cubicBezTo>
                  <a:cubicBezTo>
                    <a:pt x="5" y="112"/>
                    <a:pt x="5" y="112"/>
                    <a:pt x="4" y="112"/>
                  </a:cubicBezTo>
                  <a:cubicBezTo>
                    <a:pt x="4" y="112"/>
                    <a:pt x="4" y="112"/>
                    <a:pt x="4" y="112"/>
                  </a:cubicBezTo>
                  <a:cubicBezTo>
                    <a:pt x="4" y="112"/>
                    <a:pt x="4" y="112"/>
                    <a:pt x="4" y="111"/>
                  </a:cubicBezTo>
                  <a:cubicBezTo>
                    <a:pt x="4" y="111"/>
                    <a:pt x="5" y="111"/>
                    <a:pt x="5" y="111"/>
                  </a:cubicBezTo>
                  <a:cubicBezTo>
                    <a:pt x="5" y="111"/>
                    <a:pt x="5" y="111"/>
                    <a:pt x="4" y="111"/>
                  </a:cubicBezTo>
                  <a:cubicBezTo>
                    <a:pt x="4" y="111"/>
                    <a:pt x="4" y="111"/>
                    <a:pt x="4" y="111"/>
                  </a:cubicBezTo>
                  <a:cubicBezTo>
                    <a:pt x="4" y="110"/>
                    <a:pt x="4" y="111"/>
                    <a:pt x="4" y="111"/>
                  </a:cubicBezTo>
                  <a:cubicBezTo>
                    <a:pt x="4" y="110"/>
                    <a:pt x="4" y="110"/>
                    <a:pt x="4" y="110"/>
                  </a:cubicBezTo>
                  <a:cubicBezTo>
                    <a:pt x="4" y="110"/>
                    <a:pt x="4" y="110"/>
                    <a:pt x="4" y="110"/>
                  </a:cubicBezTo>
                  <a:cubicBezTo>
                    <a:pt x="4" y="110"/>
                    <a:pt x="4" y="110"/>
                    <a:pt x="4" y="110"/>
                  </a:cubicBezTo>
                  <a:cubicBezTo>
                    <a:pt x="4" y="110"/>
                    <a:pt x="4" y="110"/>
                    <a:pt x="4" y="110"/>
                  </a:cubicBezTo>
                  <a:cubicBezTo>
                    <a:pt x="4" y="110"/>
                    <a:pt x="4" y="110"/>
                    <a:pt x="4" y="110"/>
                  </a:cubicBezTo>
                  <a:cubicBezTo>
                    <a:pt x="3" y="110"/>
                    <a:pt x="3" y="110"/>
                    <a:pt x="3" y="110"/>
                  </a:cubicBezTo>
                  <a:cubicBezTo>
                    <a:pt x="3" y="110"/>
                    <a:pt x="3" y="110"/>
                    <a:pt x="3" y="110"/>
                  </a:cubicBezTo>
                  <a:cubicBezTo>
                    <a:pt x="3" y="109"/>
                    <a:pt x="3" y="109"/>
                    <a:pt x="3" y="109"/>
                  </a:cubicBezTo>
                  <a:cubicBezTo>
                    <a:pt x="3" y="109"/>
                    <a:pt x="3" y="109"/>
                    <a:pt x="3" y="109"/>
                  </a:cubicBezTo>
                  <a:cubicBezTo>
                    <a:pt x="3" y="109"/>
                    <a:pt x="3" y="109"/>
                    <a:pt x="3" y="109"/>
                  </a:cubicBezTo>
                  <a:cubicBezTo>
                    <a:pt x="3" y="109"/>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7"/>
                    <a:pt x="3" y="108"/>
                    <a:pt x="3" y="107"/>
                  </a:cubicBezTo>
                  <a:cubicBezTo>
                    <a:pt x="3" y="107"/>
                    <a:pt x="3" y="107"/>
                    <a:pt x="3" y="107"/>
                  </a:cubicBezTo>
                  <a:cubicBezTo>
                    <a:pt x="3" y="107"/>
                    <a:pt x="3" y="107"/>
                    <a:pt x="3" y="107"/>
                  </a:cubicBezTo>
                  <a:cubicBezTo>
                    <a:pt x="3" y="107"/>
                    <a:pt x="2" y="107"/>
                    <a:pt x="2" y="106"/>
                  </a:cubicBezTo>
                  <a:cubicBezTo>
                    <a:pt x="2" y="106"/>
                    <a:pt x="2" y="106"/>
                    <a:pt x="2" y="106"/>
                  </a:cubicBezTo>
                  <a:cubicBezTo>
                    <a:pt x="2" y="106"/>
                    <a:pt x="2" y="106"/>
                    <a:pt x="2" y="106"/>
                  </a:cubicBezTo>
                  <a:cubicBezTo>
                    <a:pt x="2" y="106"/>
                    <a:pt x="2" y="106"/>
                    <a:pt x="2" y="106"/>
                  </a:cubicBezTo>
                  <a:cubicBezTo>
                    <a:pt x="2" y="107"/>
                    <a:pt x="2" y="107"/>
                    <a:pt x="2" y="107"/>
                  </a:cubicBezTo>
                  <a:cubicBezTo>
                    <a:pt x="2" y="108"/>
                    <a:pt x="2" y="108"/>
                    <a:pt x="2" y="108"/>
                  </a:cubicBezTo>
                  <a:cubicBezTo>
                    <a:pt x="1" y="108"/>
                    <a:pt x="1" y="108"/>
                    <a:pt x="1" y="108"/>
                  </a:cubicBezTo>
                  <a:cubicBezTo>
                    <a:pt x="1" y="107"/>
                    <a:pt x="1" y="107"/>
                    <a:pt x="1" y="107"/>
                  </a:cubicBezTo>
                  <a:cubicBezTo>
                    <a:pt x="2" y="104"/>
                    <a:pt x="2" y="104"/>
                    <a:pt x="2" y="104"/>
                  </a:cubicBezTo>
                  <a:cubicBezTo>
                    <a:pt x="4" y="102"/>
                    <a:pt x="4" y="102"/>
                    <a:pt x="4" y="102"/>
                  </a:cubicBezTo>
                  <a:cubicBezTo>
                    <a:pt x="4" y="102"/>
                    <a:pt x="4" y="100"/>
                    <a:pt x="5" y="100"/>
                  </a:cubicBezTo>
                  <a:cubicBezTo>
                    <a:pt x="5" y="99"/>
                    <a:pt x="5" y="98"/>
                    <a:pt x="5" y="98"/>
                  </a:cubicBezTo>
                  <a:cubicBezTo>
                    <a:pt x="7" y="97"/>
                    <a:pt x="7" y="97"/>
                    <a:pt x="7" y="97"/>
                  </a:cubicBezTo>
                  <a:cubicBezTo>
                    <a:pt x="7" y="97"/>
                    <a:pt x="8" y="96"/>
                    <a:pt x="8" y="96"/>
                  </a:cubicBezTo>
                  <a:cubicBezTo>
                    <a:pt x="8" y="95"/>
                    <a:pt x="7" y="94"/>
                    <a:pt x="7" y="94"/>
                  </a:cubicBezTo>
                  <a:cubicBezTo>
                    <a:pt x="7" y="93"/>
                    <a:pt x="8" y="92"/>
                    <a:pt x="8" y="92"/>
                  </a:cubicBezTo>
                  <a:cubicBezTo>
                    <a:pt x="7" y="92"/>
                    <a:pt x="7"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8" y="88"/>
                    <a:pt x="10" y="86"/>
                    <a:pt x="10" y="86"/>
                  </a:cubicBezTo>
                  <a:cubicBezTo>
                    <a:pt x="10" y="86"/>
                    <a:pt x="12" y="85"/>
                    <a:pt x="14" y="86"/>
                  </a:cubicBezTo>
                  <a:cubicBezTo>
                    <a:pt x="15" y="87"/>
                    <a:pt x="17" y="89"/>
                    <a:pt x="18" y="90"/>
                  </a:cubicBezTo>
                  <a:cubicBezTo>
                    <a:pt x="18" y="90"/>
                    <a:pt x="19" y="91"/>
                    <a:pt x="20" y="91"/>
                  </a:cubicBezTo>
                  <a:cubicBezTo>
                    <a:pt x="21" y="91"/>
                    <a:pt x="22" y="92"/>
                    <a:pt x="22" y="92"/>
                  </a:cubicBezTo>
                  <a:cubicBezTo>
                    <a:pt x="22" y="93"/>
                    <a:pt x="23" y="92"/>
                    <a:pt x="23" y="94"/>
                  </a:cubicBezTo>
                  <a:cubicBezTo>
                    <a:pt x="22" y="96"/>
                    <a:pt x="22" y="98"/>
                    <a:pt x="23" y="98"/>
                  </a:cubicBezTo>
                  <a:cubicBezTo>
                    <a:pt x="25" y="97"/>
                    <a:pt x="26" y="96"/>
                    <a:pt x="26" y="97"/>
                  </a:cubicBezTo>
                  <a:cubicBezTo>
                    <a:pt x="26" y="98"/>
                    <a:pt x="27" y="97"/>
                    <a:pt x="26" y="99"/>
                  </a:cubicBezTo>
                  <a:cubicBezTo>
                    <a:pt x="26" y="101"/>
                    <a:pt x="25" y="102"/>
                    <a:pt x="26" y="102"/>
                  </a:cubicBezTo>
                  <a:cubicBezTo>
                    <a:pt x="28" y="103"/>
                    <a:pt x="30" y="104"/>
                    <a:pt x="31" y="103"/>
                  </a:cubicBezTo>
                  <a:cubicBezTo>
                    <a:pt x="32" y="101"/>
                    <a:pt x="31" y="103"/>
                    <a:pt x="32" y="101"/>
                  </a:cubicBezTo>
                  <a:cubicBezTo>
                    <a:pt x="33" y="98"/>
                    <a:pt x="33" y="99"/>
                    <a:pt x="34" y="98"/>
                  </a:cubicBezTo>
                  <a:cubicBezTo>
                    <a:pt x="34" y="96"/>
                    <a:pt x="34" y="97"/>
                    <a:pt x="35" y="95"/>
                  </a:cubicBezTo>
                  <a:cubicBezTo>
                    <a:pt x="35" y="93"/>
                    <a:pt x="36" y="94"/>
                    <a:pt x="35" y="93"/>
                  </a:cubicBezTo>
                  <a:cubicBezTo>
                    <a:pt x="35" y="93"/>
                    <a:pt x="35" y="92"/>
                    <a:pt x="34" y="91"/>
                  </a:cubicBezTo>
                  <a:cubicBezTo>
                    <a:pt x="34" y="89"/>
                    <a:pt x="32" y="90"/>
                    <a:pt x="35" y="89"/>
                  </a:cubicBezTo>
                  <a:cubicBezTo>
                    <a:pt x="37" y="88"/>
                    <a:pt x="38" y="88"/>
                    <a:pt x="38" y="88"/>
                  </a:cubicBezTo>
                  <a:cubicBezTo>
                    <a:pt x="38" y="87"/>
                    <a:pt x="41" y="87"/>
                    <a:pt x="41" y="87"/>
                  </a:cubicBezTo>
                  <a:cubicBezTo>
                    <a:pt x="41" y="87"/>
                    <a:pt x="44" y="87"/>
                    <a:pt x="44" y="87"/>
                  </a:cubicBezTo>
                  <a:cubicBezTo>
                    <a:pt x="45" y="87"/>
                    <a:pt x="49" y="87"/>
                    <a:pt x="49" y="88"/>
                  </a:cubicBezTo>
                  <a:cubicBezTo>
                    <a:pt x="49" y="89"/>
                    <a:pt x="51" y="89"/>
                    <a:pt x="51" y="89"/>
                  </a:cubicBezTo>
                  <a:cubicBezTo>
                    <a:pt x="51" y="89"/>
                    <a:pt x="53" y="89"/>
                    <a:pt x="54" y="91"/>
                  </a:cubicBezTo>
                  <a:cubicBezTo>
                    <a:pt x="54" y="94"/>
                    <a:pt x="54" y="96"/>
                    <a:pt x="55" y="95"/>
                  </a:cubicBezTo>
                  <a:cubicBezTo>
                    <a:pt x="56" y="95"/>
                    <a:pt x="58" y="97"/>
                    <a:pt x="58" y="96"/>
                  </a:cubicBezTo>
                  <a:cubicBezTo>
                    <a:pt x="59" y="95"/>
                    <a:pt x="60" y="94"/>
                    <a:pt x="61" y="94"/>
                  </a:cubicBezTo>
                  <a:cubicBezTo>
                    <a:pt x="62" y="94"/>
                    <a:pt x="60" y="93"/>
                    <a:pt x="63" y="93"/>
                  </a:cubicBezTo>
                  <a:cubicBezTo>
                    <a:pt x="67" y="94"/>
                    <a:pt x="66" y="95"/>
                    <a:pt x="68" y="93"/>
                  </a:cubicBezTo>
                  <a:cubicBezTo>
                    <a:pt x="69" y="91"/>
                    <a:pt x="69" y="91"/>
                    <a:pt x="71" y="90"/>
                  </a:cubicBezTo>
                  <a:cubicBezTo>
                    <a:pt x="72" y="89"/>
                    <a:pt x="72" y="89"/>
                    <a:pt x="73" y="88"/>
                  </a:cubicBezTo>
                  <a:cubicBezTo>
                    <a:pt x="73" y="88"/>
                    <a:pt x="77" y="88"/>
                    <a:pt x="77" y="88"/>
                  </a:cubicBezTo>
                  <a:cubicBezTo>
                    <a:pt x="78" y="87"/>
                    <a:pt x="79" y="85"/>
                    <a:pt x="80" y="85"/>
                  </a:cubicBezTo>
                  <a:cubicBezTo>
                    <a:pt x="80" y="85"/>
                    <a:pt x="84" y="85"/>
                    <a:pt x="85" y="85"/>
                  </a:cubicBezTo>
                  <a:cubicBezTo>
                    <a:pt x="86" y="85"/>
                    <a:pt x="88" y="85"/>
                    <a:pt x="89" y="84"/>
                  </a:cubicBezTo>
                  <a:cubicBezTo>
                    <a:pt x="89" y="83"/>
                    <a:pt x="89" y="83"/>
                    <a:pt x="90" y="82"/>
                  </a:cubicBezTo>
                  <a:cubicBezTo>
                    <a:pt x="92" y="82"/>
                    <a:pt x="93" y="82"/>
                    <a:pt x="95" y="82"/>
                  </a:cubicBezTo>
                  <a:cubicBezTo>
                    <a:pt x="97" y="82"/>
                    <a:pt x="97" y="82"/>
                    <a:pt x="98" y="82"/>
                  </a:cubicBezTo>
                  <a:cubicBezTo>
                    <a:pt x="99" y="82"/>
                    <a:pt x="100" y="84"/>
                    <a:pt x="100" y="81"/>
                  </a:cubicBezTo>
                  <a:cubicBezTo>
                    <a:pt x="99" y="78"/>
                    <a:pt x="98" y="78"/>
                    <a:pt x="99" y="77"/>
                  </a:cubicBezTo>
                  <a:cubicBezTo>
                    <a:pt x="101" y="77"/>
                    <a:pt x="103" y="77"/>
                    <a:pt x="103" y="77"/>
                  </a:cubicBezTo>
                  <a:cubicBezTo>
                    <a:pt x="104" y="77"/>
                    <a:pt x="108" y="78"/>
                    <a:pt x="109" y="78"/>
                  </a:cubicBezTo>
                  <a:cubicBezTo>
                    <a:pt x="109" y="78"/>
                    <a:pt x="110" y="80"/>
                    <a:pt x="110" y="80"/>
                  </a:cubicBezTo>
                  <a:cubicBezTo>
                    <a:pt x="111" y="80"/>
                    <a:pt x="112" y="81"/>
                    <a:pt x="113" y="80"/>
                  </a:cubicBezTo>
                  <a:cubicBezTo>
                    <a:pt x="113" y="80"/>
                    <a:pt x="114" y="78"/>
                    <a:pt x="115" y="78"/>
                  </a:cubicBezTo>
                  <a:cubicBezTo>
                    <a:pt x="116" y="78"/>
                    <a:pt x="119" y="78"/>
                    <a:pt x="119" y="78"/>
                  </a:cubicBezTo>
                  <a:cubicBezTo>
                    <a:pt x="119" y="78"/>
                    <a:pt x="123" y="79"/>
                    <a:pt x="123" y="79"/>
                  </a:cubicBezTo>
                  <a:cubicBezTo>
                    <a:pt x="123" y="79"/>
                    <a:pt x="122" y="81"/>
                    <a:pt x="122" y="82"/>
                  </a:cubicBezTo>
                  <a:cubicBezTo>
                    <a:pt x="122" y="83"/>
                    <a:pt x="122" y="84"/>
                    <a:pt x="123" y="85"/>
                  </a:cubicBezTo>
                  <a:cubicBezTo>
                    <a:pt x="123" y="85"/>
                    <a:pt x="125" y="87"/>
                    <a:pt x="125" y="87"/>
                  </a:cubicBezTo>
                  <a:cubicBezTo>
                    <a:pt x="125" y="87"/>
                    <a:pt x="130" y="89"/>
                    <a:pt x="130" y="89"/>
                  </a:cubicBezTo>
                  <a:cubicBezTo>
                    <a:pt x="130" y="89"/>
                    <a:pt x="131" y="90"/>
                    <a:pt x="131" y="86"/>
                  </a:cubicBezTo>
                  <a:cubicBezTo>
                    <a:pt x="131" y="82"/>
                    <a:pt x="131" y="81"/>
                    <a:pt x="131" y="81"/>
                  </a:cubicBezTo>
                  <a:cubicBezTo>
                    <a:pt x="131" y="77"/>
                    <a:pt x="131" y="77"/>
                    <a:pt x="131" y="77"/>
                  </a:cubicBezTo>
                  <a:cubicBezTo>
                    <a:pt x="131" y="77"/>
                    <a:pt x="131" y="76"/>
                    <a:pt x="130" y="76"/>
                  </a:cubicBezTo>
                  <a:cubicBezTo>
                    <a:pt x="130" y="76"/>
                    <a:pt x="129" y="76"/>
                    <a:pt x="129" y="76"/>
                  </a:cubicBezTo>
                  <a:cubicBezTo>
                    <a:pt x="129" y="76"/>
                    <a:pt x="125" y="75"/>
                    <a:pt x="124" y="75"/>
                  </a:cubicBezTo>
                  <a:cubicBezTo>
                    <a:pt x="123" y="75"/>
                    <a:pt x="124" y="73"/>
                    <a:pt x="124" y="72"/>
                  </a:cubicBezTo>
                  <a:cubicBezTo>
                    <a:pt x="124" y="72"/>
                    <a:pt x="126" y="70"/>
                    <a:pt x="126" y="70"/>
                  </a:cubicBezTo>
                  <a:cubicBezTo>
                    <a:pt x="126" y="67"/>
                    <a:pt x="126" y="67"/>
                    <a:pt x="126" y="67"/>
                  </a:cubicBezTo>
                  <a:cubicBezTo>
                    <a:pt x="123" y="62"/>
                    <a:pt x="123" y="62"/>
                    <a:pt x="123" y="62"/>
                  </a:cubicBezTo>
                  <a:cubicBezTo>
                    <a:pt x="120" y="59"/>
                    <a:pt x="120" y="59"/>
                    <a:pt x="120" y="59"/>
                  </a:cubicBezTo>
                  <a:cubicBezTo>
                    <a:pt x="118" y="54"/>
                    <a:pt x="118" y="54"/>
                    <a:pt x="118" y="54"/>
                  </a:cubicBezTo>
                  <a:cubicBezTo>
                    <a:pt x="118" y="54"/>
                    <a:pt x="118" y="54"/>
                    <a:pt x="118" y="54"/>
                  </a:cubicBezTo>
                  <a:cubicBezTo>
                    <a:pt x="118" y="54"/>
                    <a:pt x="118" y="54"/>
                    <a:pt x="118" y="54"/>
                  </a:cubicBezTo>
                  <a:cubicBezTo>
                    <a:pt x="121" y="52"/>
                    <a:pt x="121" y="52"/>
                    <a:pt x="121" y="52"/>
                  </a:cubicBezTo>
                  <a:cubicBezTo>
                    <a:pt x="123" y="50"/>
                    <a:pt x="126" y="48"/>
                    <a:pt x="126" y="48"/>
                  </a:cubicBezTo>
                  <a:cubicBezTo>
                    <a:pt x="126" y="48"/>
                    <a:pt x="126" y="48"/>
                    <a:pt x="127" y="48"/>
                  </a:cubicBezTo>
                  <a:cubicBezTo>
                    <a:pt x="129" y="46"/>
                    <a:pt x="129" y="46"/>
                    <a:pt x="129" y="46"/>
                  </a:cubicBezTo>
                  <a:cubicBezTo>
                    <a:pt x="129" y="46"/>
                    <a:pt x="134" y="44"/>
                    <a:pt x="134" y="44"/>
                  </a:cubicBezTo>
                  <a:cubicBezTo>
                    <a:pt x="134" y="44"/>
                    <a:pt x="135" y="43"/>
                    <a:pt x="135" y="43"/>
                  </a:cubicBezTo>
                  <a:cubicBezTo>
                    <a:pt x="136" y="43"/>
                    <a:pt x="136" y="43"/>
                    <a:pt x="136" y="43"/>
                  </a:cubicBezTo>
                  <a:cubicBezTo>
                    <a:pt x="141" y="38"/>
                    <a:pt x="141" y="38"/>
                    <a:pt x="141" y="38"/>
                  </a:cubicBezTo>
                  <a:cubicBezTo>
                    <a:pt x="141" y="33"/>
                    <a:pt x="141" y="33"/>
                    <a:pt x="141" y="33"/>
                  </a:cubicBezTo>
                  <a:cubicBezTo>
                    <a:pt x="142" y="31"/>
                    <a:pt x="142" y="31"/>
                    <a:pt x="142" y="31"/>
                  </a:cubicBezTo>
                  <a:cubicBezTo>
                    <a:pt x="142" y="30"/>
                    <a:pt x="142" y="28"/>
                    <a:pt x="142" y="28"/>
                  </a:cubicBezTo>
                  <a:cubicBezTo>
                    <a:pt x="148" y="28"/>
                    <a:pt x="148" y="28"/>
                    <a:pt x="148" y="28"/>
                  </a:cubicBezTo>
                  <a:cubicBezTo>
                    <a:pt x="148" y="28"/>
                    <a:pt x="149" y="29"/>
                    <a:pt x="150" y="30"/>
                  </a:cubicBezTo>
                  <a:cubicBezTo>
                    <a:pt x="151" y="30"/>
                    <a:pt x="152" y="29"/>
                    <a:pt x="152" y="29"/>
                  </a:cubicBezTo>
                  <a:cubicBezTo>
                    <a:pt x="153" y="29"/>
                    <a:pt x="154" y="27"/>
                    <a:pt x="154" y="27"/>
                  </a:cubicBezTo>
                  <a:cubicBezTo>
                    <a:pt x="154" y="24"/>
                    <a:pt x="154" y="24"/>
                    <a:pt x="154" y="24"/>
                  </a:cubicBezTo>
                  <a:cubicBezTo>
                    <a:pt x="153" y="19"/>
                    <a:pt x="153" y="19"/>
                    <a:pt x="153" y="19"/>
                  </a:cubicBezTo>
                  <a:cubicBezTo>
                    <a:pt x="153" y="16"/>
                    <a:pt x="153" y="16"/>
                    <a:pt x="153" y="16"/>
                  </a:cubicBezTo>
                  <a:cubicBezTo>
                    <a:pt x="153" y="16"/>
                    <a:pt x="153" y="16"/>
                    <a:pt x="153" y="16"/>
                  </a:cubicBezTo>
                  <a:cubicBezTo>
                    <a:pt x="154" y="16"/>
                    <a:pt x="158" y="19"/>
                    <a:pt x="160" y="20"/>
                  </a:cubicBezTo>
                  <a:cubicBezTo>
                    <a:pt x="161" y="21"/>
                    <a:pt x="164" y="24"/>
                    <a:pt x="164" y="24"/>
                  </a:cubicBezTo>
                  <a:cubicBezTo>
                    <a:pt x="164" y="24"/>
                    <a:pt x="169" y="25"/>
                    <a:pt x="170" y="25"/>
                  </a:cubicBezTo>
                  <a:cubicBezTo>
                    <a:pt x="170" y="25"/>
                    <a:pt x="175" y="26"/>
                    <a:pt x="175" y="26"/>
                  </a:cubicBezTo>
                  <a:cubicBezTo>
                    <a:pt x="176" y="24"/>
                    <a:pt x="176" y="24"/>
                    <a:pt x="176" y="24"/>
                  </a:cubicBezTo>
                  <a:cubicBezTo>
                    <a:pt x="179" y="22"/>
                    <a:pt x="179" y="22"/>
                    <a:pt x="179" y="22"/>
                  </a:cubicBezTo>
                  <a:cubicBezTo>
                    <a:pt x="183" y="25"/>
                    <a:pt x="183" y="25"/>
                    <a:pt x="183" y="25"/>
                  </a:cubicBezTo>
                  <a:cubicBezTo>
                    <a:pt x="187" y="24"/>
                    <a:pt x="187" y="24"/>
                    <a:pt x="187" y="24"/>
                  </a:cubicBezTo>
                  <a:close/>
                  <a:moveTo>
                    <a:pt x="5" y="91"/>
                  </a:moveTo>
                  <a:cubicBezTo>
                    <a:pt x="5" y="91"/>
                    <a:pt x="5" y="91"/>
                    <a:pt x="5" y="91"/>
                  </a:cubicBezTo>
                  <a:cubicBezTo>
                    <a:pt x="5" y="91"/>
                    <a:pt x="5" y="91"/>
                    <a:pt x="5" y="91"/>
                  </a:cubicBezTo>
                  <a:cubicBezTo>
                    <a:pt x="5" y="91"/>
                    <a:pt x="5" y="91"/>
                    <a:pt x="5" y="91"/>
                  </a:cubicBezTo>
                  <a:close/>
                  <a:moveTo>
                    <a:pt x="1" y="114"/>
                  </a:moveTo>
                  <a:cubicBezTo>
                    <a:pt x="1" y="114"/>
                    <a:pt x="1" y="114"/>
                    <a:pt x="1" y="114"/>
                  </a:cubicBezTo>
                  <a:cubicBezTo>
                    <a:pt x="1" y="114"/>
                    <a:pt x="1" y="114"/>
                    <a:pt x="1" y="114"/>
                  </a:cubicBezTo>
                  <a:cubicBezTo>
                    <a:pt x="1" y="114"/>
                    <a:pt x="1" y="114"/>
                    <a:pt x="1" y="114"/>
                  </a:cubicBezTo>
                  <a:cubicBezTo>
                    <a:pt x="1" y="114"/>
                    <a:pt x="1" y="114"/>
                    <a:pt x="1" y="114"/>
                  </a:cubicBezTo>
                  <a:close/>
                  <a:moveTo>
                    <a:pt x="1" y="114"/>
                  </a:moveTo>
                  <a:cubicBezTo>
                    <a:pt x="1" y="114"/>
                    <a:pt x="1" y="114"/>
                    <a:pt x="1" y="114"/>
                  </a:cubicBezTo>
                  <a:cubicBezTo>
                    <a:pt x="1" y="114"/>
                    <a:pt x="1" y="113"/>
                    <a:pt x="1" y="113"/>
                  </a:cubicBezTo>
                  <a:cubicBezTo>
                    <a:pt x="1" y="113"/>
                    <a:pt x="1" y="113"/>
                    <a:pt x="1" y="113"/>
                  </a:cubicBezTo>
                  <a:cubicBezTo>
                    <a:pt x="1" y="113"/>
                    <a:pt x="2" y="113"/>
                    <a:pt x="2" y="112"/>
                  </a:cubicBezTo>
                  <a:cubicBezTo>
                    <a:pt x="2" y="112"/>
                    <a:pt x="2" y="112"/>
                    <a:pt x="2" y="112"/>
                  </a:cubicBezTo>
                  <a:cubicBezTo>
                    <a:pt x="2" y="112"/>
                    <a:pt x="2" y="112"/>
                    <a:pt x="2" y="112"/>
                  </a:cubicBezTo>
                  <a:cubicBezTo>
                    <a:pt x="2" y="112"/>
                    <a:pt x="2" y="112"/>
                    <a:pt x="2" y="112"/>
                  </a:cubicBezTo>
                  <a:cubicBezTo>
                    <a:pt x="1" y="112"/>
                    <a:pt x="1" y="112"/>
                    <a:pt x="1" y="112"/>
                  </a:cubicBezTo>
                  <a:cubicBezTo>
                    <a:pt x="0" y="114"/>
                    <a:pt x="0" y="114"/>
                    <a:pt x="0" y="114"/>
                  </a:cubicBezTo>
                  <a:lnTo>
                    <a:pt x="1" y="114"/>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8" name="Freeform 11">
              <a:extLst>
                <a:ext uri="{FF2B5EF4-FFF2-40B4-BE49-F238E27FC236}">
                  <a16:creationId xmlns:a16="http://schemas.microsoft.com/office/drawing/2014/main" id="{06BBF779-AA4A-FD1B-E680-CA2445F27D70}"/>
                </a:ext>
              </a:extLst>
            </p:cNvPr>
            <p:cNvSpPr>
              <a:spLocks noEditPoints="1"/>
            </p:cNvSpPr>
            <p:nvPr/>
          </p:nvSpPr>
          <p:spPr bwMode="auto">
            <a:xfrm>
              <a:off x="3808896" y="2714111"/>
              <a:ext cx="1185186" cy="1190072"/>
            </a:xfrm>
            <a:custGeom>
              <a:avLst/>
              <a:gdLst>
                <a:gd name="T0" fmla="*/ 269 w 520"/>
                <a:gd name="T1" fmla="*/ 424 h 538"/>
                <a:gd name="T2" fmla="*/ 326 w 520"/>
                <a:gd name="T3" fmla="*/ 423 h 538"/>
                <a:gd name="T4" fmla="*/ 401 w 520"/>
                <a:gd name="T5" fmla="*/ 437 h 538"/>
                <a:gd name="T6" fmla="*/ 432 w 520"/>
                <a:gd name="T7" fmla="*/ 408 h 538"/>
                <a:gd name="T8" fmla="*/ 434 w 520"/>
                <a:gd name="T9" fmla="*/ 407 h 538"/>
                <a:gd name="T10" fmla="*/ 435 w 520"/>
                <a:gd name="T11" fmla="*/ 406 h 538"/>
                <a:gd name="T12" fmla="*/ 436 w 520"/>
                <a:gd name="T13" fmla="*/ 406 h 538"/>
                <a:gd name="T14" fmla="*/ 421 w 520"/>
                <a:gd name="T15" fmla="*/ 359 h 538"/>
                <a:gd name="T16" fmla="*/ 425 w 520"/>
                <a:gd name="T17" fmla="*/ 310 h 538"/>
                <a:gd name="T18" fmla="*/ 418 w 520"/>
                <a:gd name="T19" fmla="*/ 279 h 538"/>
                <a:gd name="T20" fmla="*/ 414 w 520"/>
                <a:gd name="T21" fmla="*/ 263 h 538"/>
                <a:gd name="T22" fmla="*/ 395 w 520"/>
                <a:gd name="T23" fmla="*/ 272 h 538"/>
                <a:gd name="T24" fmla="*/ 384 w 520"/>
                <a:gd name="T25" fmla="*/ 274 h 538"/>
                <a:gd name="T26" fmla="*/ 389 w 520"/>
                <a:gd name="T27" fmla="*/ 259 h 538"/>
                <a:gd name="T28" fmla="*/ 402 w 520"/>
                <a:gd name="T29" fmla="*/ 242 h 538"/>
                <a:gd name="T30" fmla="*/ 411 w 520"/>
                <a:gd name="T31" fmla="*/ 230 h 538"/>
                <a:gd name="T32" fmla="*/ 424 w 520"/>
                <a:gd name="T33" fmla="*/ 215 h 538"/>
                <a:gd name="T34" fmla="*/ 422 w 520"/>
                <a:gd name="T35" fmla="*/ 208 h 538"/>
                <a:gd name="T36" fmla="*/ 434 w 520"/>
                <a:gd name="T37" fmla="*/ 208 h 538"/>
                <a:gd name="T38" fmla="*/ 443 w 520"/>
                <a:gd name="T39" fmla="*/ 202 h 538"/>
                <a:gd name="T40" fmla="*/ 451 w 520"/>
                <a:gd name="T41" fmla="*/ 160 h 538"/>
                <a:gd name="T42" fmla="*/ 430 w 520"/>
                <a:gd name="T43" fmla="*/ 116 h 538"/>
                <a:gd name="T44" fmla="*/ 401 w 520"/>
                <a:gd name="T45" fmla="*/ 94 h 538"/>
                <a:gd name="T46" fmla="*/ 391 w 520"/>
                <a:gd name="T47" fmla="*/ 95 h 538"/>
                <a:gd name="T48" fmla="*/ 383 w 520"/>
                <a:gd name="T49" fmla="*/ 91 h 538"/>
                <a:gd name="T50" fmla="*/ 367 w 520"/>
                <a:gd name="T51" fmla="*/ 82 h 538"/>
                <a:gd name="T52" fmla="*/ 355 w 520"/>
                <a:gd name="T53" fmla="*/ 61 h 538"/>
                <a:gd name="T54" fmla="*/ 335 w 520"/>
                <a:gd name="T55" fmla="*/ 65 h 538"/>
                <a:gd name="T56" fmla="*/ 330 w 520"/>
                <a:gd name="T57" fmla="*/ 48 h 538"/>
                <a:gd name="T58" fmla="*/ 311 w 520"/>
                <a:gd name="T59" fmla="*/ 35 h 538"/>
                <a:gd name="T60" fmla="*/ 291 w 520"/>
                <a:gd name="T61" fmla="*/ 20 h 538"/>
                <a:gd name="T62" fmla="*/ 281 w 520"/>
                <a:gd name="T63" fmla="*/ 1 h 538"/>
                <a:gd name="T64" fmla="*/ 229 w 520"/>
                <a:gd name="T65" fmla="*/ 53 h 538"/>
                <a:gd name="T66" fmla="*/ 145 w 520"/>
                <a:gd name="T67" fmla="*/ 76 h 538"/>
                <a:gd name="T68" fmla="*/ 117 w 520"/>
                <a:gd name="T69" fmla="*/ 65 h 538"/>
                <a:gd name="T70" fmla="*/ 107 w 520"/>
                <a:gd name="T71" fmla="*/ 111 h 538"/>
                <a:gd name="T72" fmla="*/ 46 w 520"/>
                <a:gd name="T73" fmla="*/ 99 h 538"/>
                <a:gd name="T74" fmla="*/ 16 w 520"/>
                <a:gd name="T75" fmla="*/ 117 h 538"/>
                <a:gd name="T76" fmla="*/ 19 w 520"/>
                <a:gd name="T77" fmla="*/ 145 h 538"/>
                <a:gd name="T78" fmla="*/ 58 w 520"/>
                <a:gd name="T79" fmla="*/ 167 h 538"/>
                <a:gd name="T80" fmla="*/ 91 w 520"/>
                <a:gd name="T81" fmla="*/ 200 h 538"/>
                <a:gd name="T82" fmla="*/ 95 w 520"/>
                <a:gd name="T83" fmla="*/ 228 h 538"/>
                <a:gd name="T84" fmla="*/ 109 w 520"/>
                <a:gd name="T85" fmla="*/ 250 h 538"/>
                <a:gd name="T86" fmla="*/ 109 w 520"/>
                <a:gd name="T87" fmla="*/ 265 h 538"/>
                <a:gd name="T88" fmla="*/ 114 w 520"/>
                <a:gd name="T89" fmla="*/ 284 h 538"/>
                <a:gd name="T90" fmla="*/ 92 w 520"/>
                <a:gd name="T91" fmla="*/ 371 h 538"/>
                <a:gd name="T92" fmla="*/ 159 w 520"/>
                <a:gd name="T93" fmla="*/ 443 h 538"/>
                <a:gd name="T94" fmla="*/ 193 w 520"/>
                <a:gd name="T95" fmla="*/ 453 h 538"/>
                <a:gd name="T96" fmla="*/ 197 w 520"/>
                <a:gd name="T97" fmla="*/ 450 h 538"/>
                <a:gd name="T98" fmla="*/ 203 w 520"/>
                <a:gd name="T99" fmla="*/ 453 h 538"/>
                <a:gd name="T100" fmla="*/ 208 w 520"/>
                <a:gd name="T101" fmla="*/ 456 h 538"/>
                <a:gd name="T102" fmla="*/ 203 w 520"/>
                <a:gd name="T103" fmla="*/ 460 h 538"/>
                <a:gd name="T104" fmla="*/ 198 w 520"/>
                <a:gd name="T105" fmla="*/ 462 h 538"/>
                <a:gd name="T106" fmla="*/ 243 w 520"/>
                <a:gd name="T107" fmla="*/ 471 h 538"/>
                <a:gd name="T108" fmla="*/ 193 w 520"/>
                <a:gd name="T109" fmla="*/ 458 h 538"/>
                <a:gd name="T110" fmla="*/ 449 w 520"/>
                <a:gd name="T111" fmla="*/ 200 h 538"/>
                <a:gd name="T112" fmla="*/ 511 w 520"/>
                <a:gd name="T113" fmla="*/ 523 h 538"/>
                <a:gd name="T114" fmla="*/ 517 w 520"/>
                <a:gd name="T115" fmla="*/ 468 h 538"/>
                <a:gd name="T116" fmla="*/ 485 w 520"/>
                <a:gd name="T117" fmla="*/ 478 h 538"/>
                <a:gd name="T118" fmla="*/ 493 w 520"/>
                <a:gd name="T119" fmla="*/ 520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20" h="538">
                  <a:moveTo>
                    <a:pt x="259" y="471"/>
                  </a:moveTo>
                  <a:cubicBezTo>
                    <a:pt x="261" y="468"/>
                    <a:pt x="261" y="468"/>
                    <a:pt x="261" y="468"/>
                  </a:cubicBezTo>
                  <a:cubicBezTo>
                    <a:pt x="261" y="468"/>
                    <a:pt x="261" y="462"/>
                    <a:pt x="259" y="461"/>
                  </a:cubicBezTo>
                  <a:cubicBezTo>
                    <a:pt x="258" y="460"/>
                    <a:pt x="257" y="459"/>
                    <a:pt x="257" y="459"/>
                  </a:cubicBezTo>
                  <a:cubicBezTo>
                    <a:pt x="257" y="459"/>
                    <a:pt x="257" y="455"/>
                    <a:pt x="257" y="453"/>
                  </a:cubicBezTo>
                  <a:cubicBezTo>
                    <a:pt x="257" y="452"/>
                    <a:pt x="257" y="448"/>
                    <a:pt x="257" y="447"/>
                  </a:cubicBezTo>
                  <a:cubicBezTo>
                    <a:pt x="257" y="446"/>
                    <a:pt x="258" y="442"/>
                    <a:pt x="258" y="441"/>
                  </a:cubicBezTo>
                  <a:cubicBezTo>
                    <a:pt x="258" y="441"/>
                    <a:pt x="257" y="441"/>
                    <a:pt x="259" y="439"/>
                  </a:cubicBezTo>
                  <a:cubicBezTo>
                    <a:pt x="261" y="436"/>
                    <a:pt x="261" y="434"/>
                    <a:pt x="261" y="434"/>
                  </a:cubicBezTo>
                  <a:cubicBezTo>
                    <a:pt x="265" y="429"/>
                    <a:pt x="265" y="429"/>
                    <a:pt x="265" y="429"/>
                  </a:cubicBezTo>
                  <a:cubicBezTo>
                    <a:pt x="265" y="429"/>
                    <a:pt x="268" y="424"/>
                    <a:pt x="269" y="424"/>
                  </a:cubicBezTo>
                  <a:cubicBezTo>
                    <a:pt x="270" y="425"/>
                    <a:pt x="274" y="424"/>
                    <a:pt x="275" y="424"/>
                  </a:cubicBezTo>
                  <a:cubicBezTo>
                    <a:pt x="276" y="424"/>
                    <a:pt x="280" y="428"/>
                    <a:pt x="282" y="424"/>
                  </a:cubicBezTo>
                  <a:cubicBezTo>
                    <a:pt x="284" y="421"/>
                    <a:pt x="285" y="419"/>
                    <a:pt x="285" y="418"/>
                  </a:cubicBezTo>
                  <a:cubicBezTo>
                    <a:pt x="286" y="417"/>
                    <a:pt x="287" y="414"/>
                    <a:pt x="290" y="414"/>
                  </a:cubicBezTo>
                  <a:cubicBezTo>
                    <a:pt x="293" y="413"/>
                    <a:pt x="300" y="413"/>
                    <a:pt x="300" y="413"/>
                  </a:cubicBezTo>
                  <a:cubicBezTo>
                    <a:pt x="303" y="414"/>
                    <a:pt x="303" y="414"/>
                    <a:pt x="303" y="414"/>
                  </a:cubicBezTo>
                  <a:cubicBezTo>
                    <a:pt x="311" y="417"/>
                    <a:pt x="311" y="417"/>
                    <a:pt x="311" y="417"/>
                  </a:cubicBezTo>
                  <a:cubicBezTo>
                    <a:pt x="311" y="417"/>
                    <a:pt x="314" y="417"/>
                    <a:pt x="316" y="417"/>
                  </a:cubicBezTo>
                  <a:cubicBezTo>
                    <a:pt x="317" y="417"/>
                    <a:pt x="318" y="417"/>
                    <a:pt x="318" y="417"/>
                  </a:cubicBezTo>
                  <a:cubicBezTo>
                    <a:pt x="321" y="421"/>
                    <a:pt x="321" y="421"/>
                    <a:pt x="321" y="421"/>
                  </a:cubicBezTo>
                  <a:cubicBezTo>
                    <a:pt x="321" y="421"/>
                    <a:pt x="325" y="423"/>
                    <a:pt x="326" y="423"/>
                  </a:cubicBezTo>
                  <a:cubicBezTo>
                    <a:pt x="327" y="423"/>
                    <a:pt x="335" y="421"/>
                    <a:pt x="335" y="421"/>
                  </a:cubicBezTo>
                  <a:cubicBezTo>
                    <a:pt x="335" y="421"/>
                    <a:pt x="338" y="420"/>
                    <a:pt x="339" y="421"/>
                  </a:cubicBezTo>
                  <a:cubicBezTo>
                    <a:pt x="340" y="422"/>
                    <a:pt x="343" y="423"/>
                    <a:pt x="344" y="424"/>
                  </a:cubicBezTo>
                  <a:cubicBezTo>
                    <a:pt x="344" y="425"/>
                    <a:pt x="352" y="429"/>
                    <a:pt x="354" y="430"/>
                  </a:cubicBezTo>
                  <a:cubicBezTo>
                    <a:pt x="355" y="431"/>
                    <a:pt x="359" y="430"/>
                    <a:pt x="359" y="430"/>
                  </a:cubicBezTo>
                  <a:cubicBezTo>
                    <a:pt x="361" y="435"/>
                    <a:pt x="361" y="435"/>
                    <a:pt x="361" y="435"/>
                  </a:cubicBezTo>
                  <a:cubicBezTo>
                    <a:pt x="371" y="438"/>
                    <a:pt x="371" y="438"/>
                    <a:pt x="371" y="438"/>
                  </a:cubicBezTo>
                  <a:cubicBezTo>
                    <a:pt x="375" y="438"/>
                    <a:pt x="375" y="438"/>
                    <a:pt x="375" y="438"/>
                  </a:cubicBezTo>
                  <a:cubicBezTo>
                    <a:pt x="389" y="443"/>
                    <a:pt x="389" y="443"/>
                    <a:pt x="389" y="443"/>
                  </a:cubicBezTo>
                  <a:cubicBezTo>
                    <a:pt x="398" y="436"/>
                    <a:pt x="398" y="436"/>
                    <a:pt x="398" y="436"/>
                  </a:cubicBezTo>
                  <a:cubicBezTo>
                    <a:pt x="398" y="436"/>
                    <a:pt x="400" y="437"/>
                    <a:pt x="401" y="437"/>
                  </a:cubicBezTo>
                  <a:cubicBezTo>
                    <a:pt x="402" y="437"/>
                    <a:pt x="404" y="429"/>
                    <a:pt x="404" y="429"/>
                  </a:cubicBezTo>
                  <a:cubicBezTo>
                    <a:pt x="404" y="429"/>
                    <a:pt x="404" y="427"/>
                    <a:pt x="405" y="427"/>
                  </a:cubicBezTo>
                  <a:cubicBezTo>
                    <a:pt x="407" y="427"/>
                    <a:pt x="414" y="424"/>
                    <a:pt x="414" y="424"/>
                  </a:cubicBezTo>
                  <a:cubicBezTo>
                    <a:pt x="414" y="423"/>
                    <a:pt x="413" y="419"/>
                    <a:pt x="416" y="418"/>
                  </a:cubicBezTo>
                  <a:cubicBezTo>
                    <a:pt x="418" y="417"/>
                    <a:pt x="422" y="414"/>
                    <a:pt x="422" y="414"/>
                  </a:cubicBezTo>
                  <a:cubicBezTo>
                    <a:pt x="423" y="413"/>
                    <a:pt x="421" y="411"/>
                    <a:pt x="424" y="410"/>
                  </a:cubicBezTo>
                  <a:cubicBezTo>
                    <a:pt x="426" y="410"/>
                    <a:pt x="429" y="409"/>
                    <a:pt x="431" y="409"/>
                  </a:cubicBezTo>
                  <a:cubicBezTo>
                    <a:pt x="431" y="409"/>
                    <a:pt x="431" y="409"/>
                    <a:pt x="431" y="409"/>
                  </a:cubicBezTo>
                  <a:cubicBezTo>
                    <a:pt x="431" y="408"/>
                    <a:pt x="431" y="408"/>
                    <a:pt x="431" y="408"/>
                  </a:cubicBezTo>
                  <a:cubicBezTo>
                    <a:pt x="431" y="408"/>
                    <a:pt x="431" y="408"/>
                    <a:pt x="431"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3" y="407"/>
                    <a:pt x="433" y="407"/>
                    <a:pt x="433" y="407"/>
                  </a:cubicBezTo>
                  <a:cubicBezTo>
                    <a:pt x="433" y="407"/>
                    <a:pt x="433" y="407"/>
                    <a:pt x="433" y="407"/>
                  </a:cubicBezTo>
                  <a:cubicBezTo>
                    <a:pt x="433" y="407"/>
                    <a:pt x="433" y="407"/>
                    <a:pt x="433"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5" y="407"/>
                    <a:pt x="435" y="407"/>
                    <a:pt x="435" y="407"/>
                  </a:cubicBezTo>
                  <a:cubicBezTo>
                    <a:pt x="435" y="407"/>
                    <a:pt x="435" y="407"/>
                    <a:pt x="435" y="407"/>
                  </a:cubicBezTo>
                  <a:cubicBezTo>
                    <a:pt x="435" y="407"/>
                    <a:pt x="435" y="407"/>
                    <a:pt x="435" y="407"/>
                  </a:cubicBezTo>
                  <a:cubicBezTo>
                    <a:pt x="435" y="407"/>
                    <a:pt x="435" y="407"/>
                    <a:pt x="435" y="407"/>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7" y="405"/>
                    <a:pt x="438" y="405"/>
                    <a:pt x="438" y="405"/>
                  </a:cubicBezTo>
                  <a:cubicBezTo>
                    <a:pt x="444" y="400"/>
                    <a:pt x="444" y="400"/>
                    <a:pt x="444" y="400"/>
                  </a:cubicBezTo>
                  <a:cubicBezTo>
                    <a:pt x="447" y="389"/>
                    <a:pt x="447" y="389"/>
                    <a:pt x="447" y="389"/>
                  </a:cubicBezTo>
                  <a:cubicBezTo>
                    <a:pt x="443" y="386"/>
                    <a:pt x="443" y="386"/>
                    <a:pt x="443" y="386"/>
                  </a:cubicBezTo>
                  <a:cubicBezTo>
                    <a:pt x="434" y="386"/>
                    <a:pt x="434" y="386"/>
                    <a:pt x="434" y="386"/>
                  </a:cubicBezTo>
                  <a:cubicBezTo>
                    <a:pt x="424" y="382"/>
                    <a:pt x="424" y="382"/>
                    <a:pt x="424" y="382"/>
                  </a:cubicBezTo>
                  <a:cubicBezTo>
                    <a:pt x="419" y="374"/>
                    <a:pt x="419" y="374"/>
                    <a:pt x="419" y="374"/>
                  </a:cubicBezTo>
                  <a:cubicBezTo>
                    <a:pt x="416" y="374"/>
                    <a:pt x="416" y="374"/>
                    <a:pt x="416" y="374"/>
                  </a:cubicBezTo>
                  <a:cubicBezTo>
                    <a:pt x="415" y="367"/>
                    <a:pt x="413" y="370"/>
                    <a:pt x="417" y="365"/>
                  </a:cubicBezTo>
                  <a:cubicBezTo>
                    <a:pt x="421" y="359"/>
                    <a:pt x="421" y="359"/>
                    <a:pt x="421" y="359"/>
                  </a:cubicBezTo>
                  <a:cubicBezTo>
                    <a:pt x="420" y="349"/>
                    <a:pt x="420" y="349"/>
                    <a:pt x="420" y="349"/>
                  </a:cubicBezTo>
                  <a:cubicBezTo>
                    <a:pt x="417" y="346"/>
                    <a:pt x="417" y="346"/>
                    <a:pt x="417" y="346"/>
                  </a:cubicBezTo>
                  <a:cubicBezTo>
                    <a:pt x="412" y="343"/>
                    <a:pt x="412" y="343"/>
                    <a:pt x="412" y="343"/>
                  </a:cubicBezTo>
                  <a:cubicBezTo>
                    <a:pt x="412" y="343"/>
                    <a:pt x="409" y="339"/>
                    <a:pt x="408" y="338"/>
                  </a:cubicBezTo>
                  <a:cubicBezTo>
                    <a:pt x="408" y="338"/>
                    <a:pt x="408" y="336"/>
                    <a:pt x="408" y="336"/>
                  </a:cubicBezTo>
                  <a:cubicBezTo>
                    <a:pt x="407" y="335"/>
                    <a:pt x="411" y="335"/>
                    <a:pt x="411" y="335"/>
                  </a:cubicBezTo>
                  <a:cubicBezTo>
                    <a:pt x="412" y="335"/>
                    <a:pt x="415" y="334"/>
                    <a:pt x="416" y="334"/>
                  </a:cubicBezTo>
                  <a:cubicBezTo>
                    <a:pt x="417" y="334"/>
                    <a:pt x="421" y="330"/>
                    <a:pt x="421" y="330"/>
                  </a:cubicBezTo>
                  <a:cubicBezTo>
                    <a:pt x="421" y="330"/>
                    <a:pt x="423" y="326"/>
                    <a:pt x="425" y="325"/>
                  </a:cubicBezTo>
                  <a:cubicBezTo>
                    <a:pt x="426" y="324"/>
                    <a:pt x="428" y="316"/>
                    <a:pt x="428" y="315"/>
                  </a:cubicBezTo>
                  <a:cubicBezTo>
                    <a:pt x="428" y="315"/>
                    <a:pt x="426" y="310"/>
                    <a:pt x="425" y="310"/>
                  </a:cubicBezTo>
                  <a:cubicBezTo>
                    <a:pt x="416" y="306"/>
                    <a:pt x="418" y="304"/>
                    <a:pt x="414" y="302"/>
                  </a:cubicBezTo>
                  <a:cubicBezTo>
                    <a:pt x="414" y="297"/>
                    <a:pt x="414" y="297"/>
                    <a:pt x="414" y="297"/>
                  </a:cubicBezTo>
                  <a:cubicBezTo>
                    <a:pt x="419" y="293"/>
                    <a:pt x="419" y="293"/>
                    <a:pt x="419" y="293"/>
                  </a:cubicBezTo>
                  <a:cubicBezTo>
                    <a:pt x="420" y="292"/>
                    <a:pt x="422" y="291"/>
                    <a:pt x="423" y="291"/>
                  </a:cubicBezTo>
                  <a:cubicBezTo>
                    <a:pt x="424" y="289"/>
                    <a:pt x="424" y="289"/>
                    <a:pt x="424" y="289"/>
                  </a:cubicBezTo>
                  <a:cubicBezTo>
                    <a:pt x="424" y="289"/>
                    <a:pt x="422" y="287"/>
                    <a:pt x="422" y="287"/>
                  </a:cubicBezTo>
                  <a:cubicBezTo>
                    <a:pt x="422" y="287"/>
                    <a:pt x="421" y="286"/>
                    <a:pt x="420" y="286"/>
                  </a:cubicBezTo>
                  <a:cubicBezTo>
                    <a:pt x="420" y="286"/>
                    <a:pt x="419" y="285"/>
                    <a:pt x="419" y="285"/>
                  </a:cubicBezTo>
                  <a:cubicBezTo>
                    <a:pt x="419" y="285"/>
                    <a:pt x="418" y="284"/>
                    <a:pt x="417" y="284"/>
                  </a:cubicBezTo>
                  <a:cubicBezTo>
                    <a:pt x="416" y="284"/>
                    <a:pt x="417" y="282"/>
                    <a:pt x="418" y="282"/>
                  </a:cubicBezTo>
                  <a:cubicBezTo>
                    <a:pt x="418" y="281"/>
                    <a:pt x="418" y="279"/>
                    <a:pt x="418" y="279"/>
                  </a:cubicBezTo>
                  <a:cubicBezTo>
                    <a:pt x="418" y="279"/>
                    <a:pt x="415" y="279"/>
                    <a:pt x="414" y="279"/>
                  </a:cubicBezTo>
                  <a:cubicBezTo>
                    <a:pt x="414" y="278"/>
                    <a:pt x="414" y="278"/>
                    <a:pt x="414" y="278"/>
                  </a:cubicBezTo>
                  <a:cubicBezTo>
                    <a:pt x="414" y="278"/>
                    <a:pt x="415" y="275"/>
                    <a:pt x="416" y="275"/>
                  </a:cubicBezTo>
                  <a:cubicBezTo>
                    <a:pt x="416" y="274"/>
                    <a:pt x="416" y="273"/>
                    <a:pt x="416" y="273"/>
                  </a:cubicBezTo>
                  <a:cubicBezTo>
                    <a:pt x="416" y="273"/>
                    <a:pt x="416" y="272"/>
                    <a:pt x="416" y="270"/>
                  </a:cubicBezTo>
                  <a:cubicBezTo>
                    <a:pt x="417" y="269"/>
                    <a:pt x="416" y="269"/>
                    <a:pt x="416" y="269"/>
                  </a:cubicBezTo>
                  <a:cubicBezTo>
                    <a:pt x="416" y="269"/>
                    <a:pt x="415" y="268"/>
                    <a:pt x="414" y="268"/>
                  </a:cubicBezTo>
                  <a:cubicBezTo>
                    <a:pt x="414" y="268"/>
                    <a:pt x="414" y="268"/>
                    <a:pt x="415" y="267"/>
                  </a:cubicBezTo>
                  <a:cubicBezTo>
                    <a:pt x="416" y="265"/>
                    <a:pt x="416" y="266"/>
                    <a:pt x="416" y="266"/>
                  </a:cubicBezTo>
                  <a:cubicBezTo>
                    <a:pt x="416" y="264"/>
                    <a:pt x="416" y="264"/>
                    <a:pt x="416" y="264"/>
                  </a:cubicBezTo>
                  <a:cubicBezTo>
                    <a:pt x="414" y="263"/>
                    <a:pt x="414" y="263"/>
                    <a:pt x="414" y="263"/>
                  </a:cubicBezTo>
                  <a:cubicBezTo>
                    <a:pt x="411" y="261"/>
                    <a:pt x="411" y="261"/>
                    <a:pt x="411" y="261"/>
                  </a:cubicBezTo>
                  <a:cubicBezTo>
                    <a:pt x="411" y="261"/>
                    <a:pt x="407" y="261"/>
                    <a:pt x="407" y="261"/>
                  </a:cubicBezTo>
                  <a:cubicBezTo>
                    <a:pt x="407" y="261"/>
                    <a:pt x="404" y="261"/>
                    <a:pt x="404" y="261"/>
                  </a:cubicBezTo>
                  <a:cubicBezTo>
                    <a:pt x="402" y="262"/>
                    <a:pt x="402" y="262"/>
                    <a:pt x="402" y="262"/>
                  </a:cubicBezTo>
                  <a:cubicBezTo>
                    <a:pt x="401" y="263"/>
                    <a:pt x="401" y="263"/>
                    <a:pt x="401" y="263"/>
                  </a:cubicBezTo>
                  <a:cubicBezTo>
                    <a:pt x="398" y="264"/>
                    <a:pt x="398" y="264"/>
                    <a:pt x="398" y="264"/>
                  </a:cubicBezTo>
                  <a:cubicBezTo>
                    <a:pt x="395" y="265"/>
                    <a:pt x="395" y="265"/>
                    <a:pt x="395" y="265"/>
                  </a:cubicBezTo>
                  <a:cubicBezTo>
                    <a:pt x="395" y="265"/>
                    <a:pt x="394" y="267"/>
                    <a:pt x="393" y="268"/>
                  </a:cubicBezTo>
                  <a:cubicBezTo>
                    <a:pt x="393" y="268"/>
                    <a:pt x="393" y="269"/>
                    <a:pt x="393" y="269"/>
                  </a:cubicBezTo>
                  <a:cubicBezTo>
                    <a:pt x="395" y="270"/>
                    <a:pt x="395" y="270"/>
                    <a:pt x="395" y="270"/>
                  </a:cubicBezTo>
                  <a:cubicBezTo>
                    <a:pt x="395" y="272"/>
                    <a:pt x="395" y="272"/>
                    <a:pt x="395" y="272"/>
                  </a:cubicBezTo>
                  <a:cubicBezTo>
                    <a:pt x="396" y="272"/>
                    <a:pt x="396" y="272"/>
                    <a:pt x="396" y="272"/>
                  </a:cubicBezTo>
                  <a:cubicBezTo>
                    <a:pt x="395" y="274"/>
                    <a:pt x="395" y="274"/>
                    <a:pt x="395" y="274"/>
                  </a:cubicBezTo>
                  <a:cubicBezTo>
                    <a:pt x="395" y="274"/>
                    <a:pt x="394" y="274"/>
                    <a:pt x="393" y="275"/>
                  </a:cubicBezTo>
                  <a:cubicBezTo>
                    <a:pt x="392" y="276"/>
                    <a:pt x="392" y="277"/>
                    <a:pt x="392" y="277"/>
                  </a:cubicBezTo>
                  <a:cubicBezTo>
                    <a:pt x="389" y="278"/>
                    <a:pt x="389" y="278"/>
                    <a:pt x="389" y="278"/>
                  </a:cubicBezTo>
                  <a:cubicBezTo>
                    <a:pt x="387" y="277"/>
                    <a:pt x="387" y="277"/>
                    <a:pt x="387" y="277"/>
                  </a:cubicBezTo>
                  <a:cubicBezTo>
                    <a:pt x="385" y="278"/>
                    <a:pt x="385" y="278"/>
                    <a:pt x="385" y="278"/>
                  </a:cubicBezTo>
                  <a:cubicBezTo>
                    <a:pt x="384" y="278"/>
                    <a:pt x="384" y="278"/>
                    <a:pt x="384" y="278"/>
                  </a:cubicBezTo>
                  <a:cubicBezTo>
                    <a:pt x="384" y="276"/>
                    <a:pt x="384" y="276"/>
                    <a:pt x="384" y="276"/>
                  </a:cubicBezTo>
                  <a:cubicBezTo>
                    <a:pt x="383" y="275"/>
                    <a:pt x="383" y="275"/>
                    <a:pt x="383" y="275"/>
                  </a:cubicBezTo>
                  <a:cubicBezTo>
                    <a:pt x="384" y="274"/>
                    <a:pt x="384" y="274"/>
                    <a:pt x="384" y="274"/>
                  </a:cubicBezTo>
                  <a:cubicBezTo>
                    <a:pt x="384" y="274"/>
                    <a:pt x="385" y="273"/>
                    <a:pt x="385" y="273"/>
                  </a:cubicBezTo>
                  <a:cubicBezTo>
                    <a:pt x="386" y="273"/>
                    <a:pt x="387" y="272"/>
                    <a:pt x="387" y="272"/>
                  </a:cubicBezTo>
                  <a:cubicBezTo>
                    <a:pt x="389" y="272"/>
                    <a:pt x="389" y="272"/>
                    <a:pt x="389" y="272"/>
                  </a:cubicBezTo>
                  <a:cubicBezTo>
                    <a:pt x="389" y="270"/>
                    <a:pt x="389" y="270"/>
                    <a:pt x="389" y="270"/>
                  </a:cubicBezTo>
                  <a:cubicBezTo>
                    <a:pt x="390" y="268"/>
                    <a:pt x="390" y="268"/>
                    <a:pt x="390" y="268"/>
                  </a:cubicBezTo>
                  <a:cubicBezTo>
                    <a:pt x="390" y="265"/>
                    <a:pt x="390" y="265"/>
                    <a:pt x="390" y="265"/>
                  </a:cubicBezTo>
                  <a:cubicBezTo>
                    <a:pt x="389" y="264"/>
                    <a:pt x="389" y="264"/>
                    <a:pt x="389" y="264"/>
                  </a:cubicBezTo>
                  <a:cubicBezTo>
                    <a:pt x="388" y="263"/>
                    <a:pt x="388" y="263"/>
                    <a:pt x="388" y="263"/>
                  </a:cubicBezTo>
                  <a:cubicBezTo>
                    <a:pt x="388" y="262"/>
                    <a:pt x="388" y="262"/>
                    <a:pt x="388" y="262"/>
                  </a:cubicBezTo>
                  <a:cubicBezTo>
                    <a:pt x="388" y="260"/>
                    <a:pt x="388" y="260"/>
                    <a:pt x="388" y="260"/>
                  </a:cubicBezTo>
                  <a:cubicBezTo>
                    <a:pt x="389" y="259"/>
                    <a:pt x="389" y="259"/>
                    <a:pt x="389" y="259"/>
                  </a:cubicBezTo>
                  <a:cubicBezTo>
                    <a:pt x="389" y="259"/>
                    <a:pt x="390" y="258"/>
                    <a:pt x="390" y="257"/>
                  </a:cubicBezTo>
                  <a:cubicBezTo>
                    <a:pt x="390" y="257"/>
                    <a:pt x="390" y="255"/>
                    <a:pt x="390" y="255"/>
                  </a:cubicBezTo>
                  <a:cubicBezTo>
                    <a:pt x="390" y="255"/>
                    <a:pt x="390" y="254"/>
                    <a:pt x="390" y="254"/>
                  </a:cubicBezTo>
                  <a:cubicBezTo>
                    <a:pt x="394" y="250"/>
                    <a:pt x="394" y="250"/>
                    <a:pt x="394" y="250"/>
                  </a:cubicBezTo>
                  <a:cubicBezTo>
                    <a:pt x="396" y="248"/>
                    <a:pt x="396" y="248"/>
                    <a:pt x="396" y="248"/>
                  </a:cubicBezTo>
                  <a:cubicBezTo>
                    <a:pt x="396" y="248"/>
                    <a:pt x="398" y="248"/>
                    <a:pt x="398" y="247"/>
                  </a:cubicBezTo>
                  <a:cubicBezTo>
                    <a:pt x="398" y="247"/>
                    <a:pt x="400" y="247"/>
                    <a:pt x="400" y="247"/>
                  </a:cubicBezTo>
                  <a:cubicBezTo>
                    <a:pt x="400" y="247"/>
                    <a:pt x="401" y="246"/>
                    <a:pt x="401" y="246"/>
                  </a:cubicBezTo>
                  <a:cubicBezTo>
                    <a:pt x="402" y="245"/>
                    <a:pt x="402" y="244"/>
                    <a:pt x="402" y="244"/>
                  </a:cubicBezTo>
                  <a:cubicBezTo>
                    <a:pt x="402" y="244"/>
                    <a:pt x="402" y="243"/>
                    <a:pt x="402" y="243"/>
                  </a:cubicBezTo>
                  <a:cubicBezTo>
                    <a:pt x="402" y="243"/>
                    <a:pt x="402" y="242"/>
                    <a:pt x="402" y="242"/>
                  </a:cubicBezTo>
                  <a:cubicBezTo>
                    <a:pt x="402" y="242"/>
                    <a:pt x="402" y="241"/>
                    <a:pt x="402" y="241"/>
                  </a:cubicBezTo>
                  <a:cubicBezTo>
                    <a:pt x="402" y="240"/>
                    <a:pt x="403" y="240"/>
                    <a:pt x="403" y="240"/>
                  </a:cubicBezTo>
                  <a:cubicBezTo>
                    <a:pt x="403" y="238"/>
                    <a:pt x="403" y="238"/>
                    <a:pt x="403" y="238"/>
                  </a:cubicBezTo>
                  <a:cubicBezTo>
                    <a:pt x="403" y="238"/>
                    <a:pt x="402" y="237"/>
                    <a:pt x="402" y="236"/>
                  </a:cubicBezTo>
                  <a:cubicBezTo>
                    <a:pt x="402" y="236"/>
                    <a:pt x="402" y="236"/>
                    <a:pt x="402" y="235"/>
                  </a:cubicBezTo>
                  <a:cubicBezTo>
                    <a:pt x="403" y="234"/>
                    <a:pt x="404" y="234"/>
                    <a:pt x="404" y="234"/>
                  </a:cubicBezTo>
                  <a:cubicBezTo>
                    <a:pt x="406" y="234"/>
                    <a:pt x="406" y="234"/>
                    <a:pt x="406" y="234"/>
                  </a:cubicBezTo>
                  <a:cubicBezTo>
                    <a:pt x="406" y="234"/>
                    <a:pt x="407" y="233"/>
                    <a:pt x="408" y="233"/>
                  </a:cubicBezTo>
                  <a:cubicBezTo>
                    <a:pt x="408" y="233"/>
                    <a:pt x="409" y="232"/>
                    <a:pt x="409" y="232"/>
                  </a:cubicBezTo>
                  <a:cubicBezTo>
                    <a:pt x="410" y="230"/>
                    <a:pt x="410" y="230"/>
                    <a:pt x="410" y="230"/>
                  </a:cubicBezTo>
                  <a:cubicBezTo>
                    <a:pt x="411" y="230"/>
                    <a:pt x="411" y="230"/>
                    <a:pt x="411" y="230"/>
                  </a:cubicBezTo>
                  <a:cubicBezTo>
                    <a:pt x="412" y="229"/>
                    <a:pt x="412" y="229"/>
                    <a:pt x="412" y="229"/>
                  </a:cubicBezTo>
                  <a:cubicBezTo>
                    <a:pt x="412" y="227"/>
                    <a:pt x="412" y="227"/>
                    <a:pt x="412" y="227"/>
                  </a:cubicBezTo>
                  <a:cubicBezTo>
                    <a:pt x="414" y="226"/>
                    <a:pt x="414" y="226"/>
                    <a:pt x="414" y="226"/>
                  </a:cubicBezTo>
                  <a:cubicBezTo>
                    <a:pt x="414" y="225"/>
                    <a:pt x="414" y="225"/>
                    <a:pt x="414" y="225"/>
                  </a:cubicBezTo>
                  <a:cubicBezTo>
                    <a:pt x="415" y="224"/>
                    <a:pt x="415" y="224"/>
                    <a:pt x="415" y="224"/>
                  </a:cubicBezTo>
                  <a:cubicBezTo>
                    <a:pt x="416" y="224"/>
                    <a:pt x="416" y="224"/>
                    <a:pt x="416" y="224"/>
                  </a:cubicBezTo>
                  <a:cubicBezTo>
                    <a:pt x="418" y="222"/>
                    <a:pt x="418" y="222"/>
                    <a:pt x="418" y="222"/>
                  </a:cubicBezTo>
                  <a:cubicBezTo>
                    <a:pt x="420" y="221"/>
                    <a:pt x="420" y="221"/>
                    <a:pt x="420" y="221"/>
                  </a:cubicBezTo>
                  <a:cubicBezTo>
                    <a:pt x="420" y="221"/>
                    <a:pt x="421" y="219"/>
                    <a:pt x="421" y="218"/>
                  </a:cubicBezTo>
                  <a:cubicBezTo>
                    <a:pt x="421" y="217"/>
                    <a:pt x="421" y="217"/>
                    <a:pt x="422" y="216"/>
                  </a:cubicBezTo>
                  <a:cubicBezTo>
                    <a:pt x="422" y="216"/>
                    <a:pt x="423" y="216"/>
                    <a:pt x="424" y="215"/>
                  </a:cubicBezTo>
                  <a:cubicBezTo>
                    <a:pt x="424" y="215"/>
                    <a:pt x="424" y="214"/>
                    <a:pt x="424" y="214"/>
                  </a:cubicBezTo>
                  <a:cubicBezTo>
                    <a:pt x="425" y="214"/>
                    <a:pt x="425" y="214"/>
                    <a:pt x="425" y="214"/>
                  </a:cubicBezTo>
                  <a:cubicBezTo>
                    <a:pt x="425" y="212"/>
                    <a:pt x="425" y="212"/>
                    <a:pt x="425" y="212"/>
                  </a:cubicBezTo>
                  <a:cubicBezTo>
                    <a:pt x="425" y="211"/>
                    <a:pt x="425" y="211"/>
                    <a:pt x="425" y="211"/>
                  </a:cubicBezTo>
                  <a:cubicBezTo>
                    <a:pt x="425" y="211"/>
                    <a:pt x="423" y="212"/>
                    <a:pt x="423" y="212"/>
                  </a:cubicBezTo>
                  <a:cubicBezTo>
                    <a:pt x="423" y="212"/>
                    <a:pt x="422" y="212"/>
                    <a:pt x="421" y="212"/>
                  </a:cubicBezTo>
                  <a:cubicBezTo>
                    <a:pt x="421" y="212"/>
                    <a:pt x="420" y="212"/>
                    <a:pt x="419" y="212"/>
                  </a:cubicBezTo>
                  <a:cubicBezTo>
                    <a:pt x="418" y="211"/>
                    <a:pt x="419" y="211"/>
                    <a:pt x="419" y="211"/>
                  </a:cubicBezTo>
                  <a:cubicBezTo>
                    <a:pt x="419" y="211"/>
                    <a:pt x="420" y="211"/>
                    <a:pt x="420" y="210"/>
                  </a:cubicBezTo>
                  <a:cubicBezTo>
                    <a:pt x="420" y="210"/>
                    <a:pt x="421" y="208"/>
                    <a:pt x="421" y="208"/>
                  </a:cubicBezTo>
                  <a:cubicBezTo>
                    <a:pt x="422" y="208"/>
                    <a:pt x="422" y="208"/>
                    <a:pt x="422" y="208"/>
                  </a:cubicBezTo>
                  <a:cubicBezTo>
                    <a:pt x="423" y="207"/>
                    <a:pt x="423" y="207"/>
                    <a:pt x="423" y="207"/>
                  </a:cubicBezTo>
                  <a:cubicBezTo>
                    <a:pt x="423" y="207"/>
                    <a:pt x="424" y="207"/>
                    <a:pt x="424" y="207"/>
                  </a:cubicBezTo>
                  <a:cubicBezTo>
                    <a:pt x="424" y="207"/>
                    <a:pt x="423" y="206"/>
                    <a:pt x="423" y="206"/>
                  </a:cubicBezTo>
                  <a:cubicBezTo>
                    <a:pt x="423" y="204"/>
                    <a:pt x="423" y="204"/>
                    <a:pt x="423" y="204"/>
                  </a:cubicBezTo>
                  <a:cubicBezTo>
                    <a:pt x="425" y="205"/>
                    <a:pt x="425" y="205"/>
                    <a:pt x="425" y="205"/>
                  </a:cubicBezTo>
                  <a:cubicBezTo>
                    <a:pt x="428" y="205"/>
                    <a:pt x="428" y="205"/>
                    <a:pt x="428" y="205"/>
                  </a:cubicBezTo>
                  <a:cubicBezTo>
                    <a:pt x="429" y="204"/>
                    <a:pt x="429" y="204"/>
                    <a:pt x="429" y="204"/>
                  </a:cubicBezTo>
                  <a:cubicBezTo>
                    <a:pt x="429" y="204"/>
                    <a:pt x="430" y="206"/>
                    <a:pt x="430" y="206"/>
                  </a:cubicBezTo>
                  <a:cubicBezTo>
                    <a:pt x="430" y="207"/>
                    <a:pt x="430" y="208"/>
                    <a:pt x="431" y="208"/>
                  </a:cubicBezTo>
                  <a:cubicBezTo>
                    <a:pt x="431" y="208"/>
                    <a:pt x="433" y="209"/>
                    <a:pt x="433" y="209"/>
                  </a:cubicBezTo>
                  <a:cubicBezTo>
                    <a:pt x="433" y="209"/>
                    <a:pt x="433" y="208"/>
                    <a:pt x="434" y="208"/>
                  </a:cubicBezTo>
                  <a:cubicBezTo>
                    <a:pt x="434" y="208"/>
                    <a:pt x="435" y="208"/>
                    <a:pt x="435" y="208"/>
                  </a:cubicBezTo>
                  <a:cubicBezTo>
                    <a:pt x="436" y="208"/>
                    <a:pt x="437" y="208"/>
                    <a:pt x="437" y="208"/>
                  </a:cubicBezTo>
                  <a:cubicBezTo>
                    <a:pt x="437" y="208"/>
                    <a:pt x="438" y="208"/>
                    <a:pt x="439" y="208"/>
                  </a:cubicBezTo>
                  <a:cubicBezTo>
                    <a:pt x="439" y="207"/>
                    <a:pt x="439" y="207"/>
                    <a:pt x="439" y="207"/>
                  </a:cubicBezTo>
                  <a:cubicBezTo>
                    <a:pt x="439" y="207"/>
                    <a:pt x="439" y="206"/>
                    <a:pt x="439" y="206"/>
                  </a:cubicBezTo>
                  <a:cubicBezTo>
                    <a:pt x="439" y="206"/>
                    <a:pt x="440" y="204"/>
                    <a:pt x="440" y="204"/>
                  </a:cubicBezTo>
                  <a:cubicBezTo>
                    <a:pt x="440" y="204"/>
                    <a:pt x="441" y="204"/>
                    <a:pt x="441" y="204"/>
                  </a:cubicBezTo>
                  <a:cubicBezTo>
                    <a:pt x="441" y="204"/>
                    <a:pt x="442" y="204"/>
                    <a:pt x="442" y="204"/>
                  </a:cubicBezTo>
                  <a:cubicBezTo>
                    <a:pt x="442" y="204"/>
                    <a:pt x="442" y="203"/>
                    <a:pt x="442" y="203"/>
                  </a:cubicBezTo>
                  <a:cubicBezTo>
                    <a:pt x="442" y="203"/>
                    <a:pt x="442" y="202"/>
                    <a:pt x="442" y="202"/>
                  </a:cubicBezTo>
                  <a:cubicBezTo>
                    <a:pt x="442" y="202"/>
                    <a:pt x="443" y="202"/>
                    <a:pt x="443" y="202"/>
                  </a:cubicBezTo>
                  <a:cubicBezTo>
                    <a:pt x="443" y="200"/>
                    <a:pt x="443" y="200"/>
                    <a:pt x="443" y="200"/>
                  </a:cubicBezTo>
                  <a:cubicBezTo>
                    <a:pt x="443" y="200"/>
                    <a:pt x="445" y="200"/>
                    <a:pt x="445" y="200"/>
                  </a:cubicBezTo>
                  <a:cubicBezTo>
                    <a:pt x="446" y="200"/>
                    <a:pt x="445" y="200"/>
                    <a:pt x="445" y="200"/>
                  </a:cubicBezTo>
                  <a:cubicBezTo>
                    <a:pt x="448" y="199"/>
                    <a:pt x="448" y="199"/>
                    <a:pt x="448" y="199"/>
                  </a:cubicBezTo>
                  <a:cubicBezTo>
                    <a:pt x="448" y="199"/>
                    <a:pt x="448" y="199"/>
                    <a:pt x="448" y="200"/>
                  </a:cubicBezTo>
                  <a:cubicBezTo>
                    <a:pt x="446" y="197"/>
                    <a:pt x="443" y="193"/>
                    <a:pt x="443" y="193"/>
                  </a:cubicBezTo>
                  <a:cubicBezTo>
                    <a:pt x="445" y="189"/>
                    <a:pt x="445" y="189"/>
                    <a:pt x="445" y="189"/>
                  </a:cubicBezTo>
                  <a:cubicBezTo>
                    <a:pt x="445" y="189"/>
                    <a:pt x="446" y="182"/>
                    <a:pt x="446" y="180"/>
                  </a:cubicBezTo>
                  <a:cubicBezTo>
                    <a:pt x="446" y="179"/>
                    <a:pt x="446" y="173"/>
                    <a:pt x="446" y="173"/>
                  </a:cubicBezTo>
                  <a:cubicBezTo>
                    <a:pt x="446" y="173"/>
                    <a:pt x="442" y="172"/>
                    <a:pt x="445" y="169"/>
                  </a:cubicBezTo>
                  <a:cubicBezTo>
                    <a:pt x="448" y="165"/>
                    <a:pt x="451" y="160"/>
                    <a:pt x="451" y="160"/>
                  </a:cubicBezTo>
                  <a:cubicBezTo>
                    <a:pt x="451" y="150"/>
                    <a:pt x="451" y="150"/>
                    <a:pt x="451" y="150"/>
                  </a:cubicBezTo>
                  <a:cubicBezTo>
                    <a:pt x="451" y="150"/>
                    <a:pt x="448" y="147"/>
                    <a:pt x="452" y="145"/>
                  </a:cubicBezTo>
                  <a:cubicBezTo>
                    <a:pt x="456" y="142"/>
                    <a:pt x="463" y="133"/>
                    <a:pt x="463" y="133"/>
                  </a:cubicBezTo>
                  <a:cubicBezTo>
                    <a:pt x="470" y="125"/>
                    <a:pt x="470" y="125"/>
                    <a:pt x="470" y="125"/>
                  </a:cubicBezTo>
                  <a:cubicBezTo>
                    <a:pt x="458" y="122"/>
                    <a:pt x="458" y="122"/>
                    <a:pt x="458" y="122"/>
                  </a:cubicBezTo>
                  <a:cubicBezTo>
                    <a:pt x="451" y="121"/>
                    <a:pt x="451" y="121"/>
                    <a:pt x="451" y="121"/>
                  </a:cubicBezTo>
                  <a:cubicBezTo>
                    <a:pt x="446" y="118"/>
                    <a:pt x="446" y="118"/>
                    <a:pt x="446" y="118"/>
                  </a:cubicBezTo>
                  <a:cubicBezTo>
                    <a:pt x="443" y="113"/>
                    <a:pt x="443" y="113"/>
                    <a:pt x="443" y="113"/>
                  </a:cubicBezTo>
                  <a:cubicBezTo>
                    <a:pt x="440" y="115"/>
                    <a:pt x="440" y="115"/>
                    <a:pt x="440" y="115"/>
                  </a:cubicBezTo>
                  <a:cubicBezTo>
                    <a:pt x="437" y="117"/>
                    <a:pt x="437" y="117"/>
                    <a:pt x="437" y="117"/>
                  </a:cubicBezTo>
                  <a:cubicBezTo>
                    <a:pt x="430" y="116"/>
                    <a:pt x="430" y="116"/>
                    <a:pt x="430" y="116"/>
                  </a:cubicBezTo>
                  <a:cubicBezTo>
                    <a:pt x="425" y="111"/>
                    <a:pt x="425" y="111"/>
                    <a:pt x="425" y="111"/>
                  </a:cubicBezTo>
                  <a:cubicBezTo>
                    <a:pt x="421" y="114"/>
                    <a:pt x="421" y="114"/>
                    <a:pt x="421" y="114"/>
                  </a:cubicBezTo>
                  <a:cubicBezTo>
                    <a:pt x="417" y="111"/>
                    <a:pt x="417" y="111"/>
                    <a:pt x="417" y="111"/>
                  </a:cubicBezTo>
                  <a:cubicBezTo>
                    <a:pt x="414" y="106"/>
                    <a:pt x="414" y="106"/>
                    <a:pt x="414" y="106"/>
                  </a:cubicBezTo>
                  <a:cubicBezTo>
                    <a:pt x="413" y="102"/>
                    <a:pt x="413" y="102"/>
                    <a:pt x="413" y="102"/>
                  </a:cubicBezTo>
                  <a:cubicBezTo>
                    <a:pt x="408" y="97"/>
                    <a:pt x="408" y="97"/>
                    <a:pt x="408" y="97"/>
                  </a:cubicBezTo>
                  <a:cubicBezTo>
                    <a:pt x="406" y="97"/>
                    <a:pt x="406" y="97"/>
                    <a:pt x="406" y="97"/>
                  </a:cubicBezTo>
                  <a:cubicBezTo>
                    <a:pt x="406" y="98"/>
                    <a:pt x="405" y="98"/>
                    <a:pt x="405" y="98"/>
                  </a:cubicBezTo>
                  <a:cubicBezTo>
                    <a:pt x="405" y="98"/>
                    <a:pt x="402" y="97"/>
                    <a:pt x="402" y="97"/>
                  </a:cubicBezTo>
                  <a:cubicBezTo>
                    <a:pt x="402" y="95"/>
                    <a:pt x="402" y="95"/>
                    <a:pt x="402" y="95"/>
                  </a:cubicBezTo>
                  <a:cubicBezTo>
                    <a:pt x="401" y="94"/>
                    <a:pt x="401" y="94"/>
                    <a:pt x="401" y="94"/>
                  </a:cubicBezTo>
                  <a:cubicBezTo>
                    <a:pt x="399" y="94"/>
                    <a:pt x="399" y="94"/>
                    <a:pt x="399" y="94"/>
                  </a:cubicBezTo>
                  <a:cubicBezTo>
                    <a:pt x="397" y="95"/>
                    <a:pt x="397" y="95"/>
                    <a:pt x="397" y="95"/>
                  </a:cubicBezTo>
                  <a:cubicBezTo>
                    <a:pt x="396" y="96"/>
                    <a:pt x="396" y="96"/>
                    <a:pt x="396" y="96"/>
                  </a:cubicBezTo>
                  <a:cubicBezTo>
                    <a:pt x="396" y="96"/>
                    <a:pt x="396" y="96"/>
                    <a:pt x="396" y="96"/>
                  </a:cubicBezTo>
                  <a:cubicBezTo>
                    <a:pt x="395" y="97"/>
                    <a:pt x="395" y="97"/>
                    <a:pt x="395" y="97"/>
                  </a:cubicBezTo>
                  <a:cubicBezTo>
                    <a:pt x="394" y="97"/>
                    <a:pt x="394" y="97"/>
                    <a:pt x="394" y="97"/>
                  </a:cubicBezTo>
                  <a:cubicBezTo>
                    <a:pt x="394" y="97"/>
                    <a:pt x="394" y="97"/>
                    <a:pt x="394" y="97"/>
                  </a:cubicBezTo>
                  <a:cubicBezTo>
                    <a:pt x="394" y="97"/>
                    <a:pt x="393" y="97"/>
                    <a:pt x="393" y="97"/>
                  </a:cubicBezTo>
                  <a:cubicBezTo>
                    <a:pt x="391" y="97"/>
                    <a:pt x="391" y="97"/>
                    <a:pt x="391" y="97"/>
                  </a:cubicBezTo>
                  <a:cubicBezTo>
                    <a:pt x="391" y="96"/>
                    <a:pt x="391" y="96"/>
                    <a:pt x="391" y="96"/>
                  </a:cubicBezTo>
                  <a:cubicBezTo>
                    <a:pt x="391" y="95"/>
                    <a:pt x="391" y="95"/>
                    <a:pt x="391" y="95"/>
                  </a:cubicBezTo>
                  <a:cubicBezTo>
                    <a:pt x="389" y="94"/>
                    <a:pt x="389" y="94"/>
                    <a:pt x="389" y="94"/>
                  </a:cubicBezTo>
                  <a:cubicBezTo>
                    <a:pt x="388" y="94"/>
                    <a:pt x="388" y="94"/>
                    <a:pt x="388" y="94"/>
                  </a:cubicBezTo>
                  <a:cubicBezTo>
                    <a:pt x="388" y="94"/>
                    <a:pt x="387" y="93"/>
                    <a:pt x="387" y="93"/>
                  </a:cubicBezTo>
                  <a:cubicBezTo>
                    <a:pt x="386" y="93"/>
                    <a:pt x="386" y="92"/>
                    <a:pt x="386" y="92"/>
                  </a:cubicBezTo>
                  <a:cubicBezTo>
                    <a:pt x="385" y="91"/>
                    <a:pt x="385" y="91"/>
                    <a:pt x="385" y="91"/>
                  </a:cubicBezTo>
                  <a:cubicBezTo>
                    <a:pt x="387" y="91"/>
                    <a:pt x="387" y="91"/>
                    <a:pt x="387" y="91"/>
                  </a:cubicBezTo>
                  <a:cubicBezTo>
                    <a:pt x="387" y="91"/>
                    <a:pt x="387" y="90"/>
                    <a:pt x="387" y="90"/>
                  </a:cubicBezTo>
                  <a:cubicBezTo>
                    <a:pt x="387" y="90"/>
                    <a:pt x="387" y="90"/>
                    <a:pt x="387" y="90"/>
                  </a:cubicBezTo>
                  <a:cubicBezTo>
                    <a:pt x="387" y="90"/>
                    <a:pt x="386" y="90"/>
                    <a:pt x="386" y="90"/>
                  </a:cubicBezTo>
                  <a:cubicBezTo>
                    <a:pt x="384" y="90"/>
                    <a:pt x="384" y="90"/>
                    <a:pt x="384" y="90"/>
                  </a:cubicBezTo>
                  <a:cubicBezTo>
                    <a:pt x="383" y="91"/>
                    <a:pt x="383" y="91"/>
                    <a:pt x="383" y="91"/>
                  </a:cubicBezTo>
                  <a:cubicBezTo>
                    <a:pt x="381" y="91"/>
                    <a:pt x="381" y="91"/>
                    <a:pt x="381" y="91"/>
                  </a:cubicBezTo>
                  <a:cubicBezTo>
                    <a:pt x="379" y="92"/>
                    <a:pt x="379" y="92"/>
                    <a:pt x="379" y="92"/>
                  </a:cubicBezTo>
                  <a:cubicBezTo>
                    <a:pt x="376" y="92"/>
                    <a:pt x="376" y="92"/>
                    <a:pt x="376" y="92"/>
                  </a:cubicBezTo>
                  <a:cubicBezTo>
                    <a:pt x="375" y="90"/>
                    <a:pt x="375" y="90"/>
                    <a:pt x="375" y="90"/>
                  </a:cubicBezTo>
                  <a:cubicBezTo>
                    <a:pt x="374" y="88"/>
                    <a:pt x="374" y="88"/>
                    <a:pt x="374" y="88"/>
                  </a:cubicBezTo>
                  <a:cubicBezTo>
                    <a:pt x="373" y="87"/>
                    <a:pt x="373" y="87"/>
                    <a:pt x="373" y="87"/>
                  </a:cubicBezTo>
                  <a:cubicBezTo>
                    <a:pt x="372" y="87"/>
                    <a:pt x="372" y="87"/>
                    <a:pt x="372" y="87"/>
                  </a:cubicBezTo>
                  <a:cubicBezTo>
                    <a:pt x="369" y="86"/>
                    <a:pt x="369" y="86"/>
                    <a:pt x="369" y="86"/>
                  </a:cubicBezTo>
                  <a:cubicBezTo>
                    <a:pt x="370" y="84"/>
                    <a:pt x="370" y="84"/>
                    <a:pt x="370" y="84"/>
                  </a:cubicBezTo>
                  <a:cubicBezTo>
                    <a:pt x="370" y="84"/>
                    <a:pt x="369" y="82"/>
                    <a:pt x="369" y="82"/>
                  </a:cubicBezTo>
                  <a:cubicBezTo>
                    <a:pt x="368" y="82"/>
                    <a:pt x="367" y="82"/>
                    <a:pt x="367" y="82"/>
                  </a:cubicBezTo>
                  <a:cubicBezTo>
                    <a:pt x="365" y="80"/>
                    <a:pt x="365" y="80"/>
                    <a:pt x="365" y="80"/>
                  </a:cubicBezTo>
                  <a:cubicBezTo>
                    <a:pt x="365" y="80"/>
                    <a:pt x="365" y="79"/>
                    <a:pt x="364" y="78"/>
                  </a:cubicBezTo>
                  <a:cubicBezTo>
                    <a:pt x="363" y="78"/>
                    <a:pt x="363" y="77"/>
                    <a:pt x="362" y="77"/>
                  </a:cubicBezTo>
                  <a:cubicBezTo>
                    <a:pt x="361" y="77"/>
                    <a:pt x="359" y="77"/>
                    <a:pt x="359" y="77"/>
                  </a:cubicBezTo>
                  <a:cubicBezTo>
                    <a:pt x="359" y="77"/>
                    <a:pt x="358" y="75"/>
                    <a:pt x="357" y="75"/>
                  </a:cubicBezTo>
                  <a:cubicBezTo>
                    <a:pt x="357" y="75"/>
                    <a:pt x="353" y="75"/>
                    <a:pt x="353" y="75"/>
                  </a:cubicBezTo>
                  <a:cubicBezTo>
                    <a:pt x="353" y="75"/>
                    <a:pt x="354" y="72"/>
                    <a:pt x="354" y="72"/>
                  </a:cubicBezTo>
                  <a:cubicBezTo>
                    <a:pt x="354" y="71"/>
                    <a:pt x="354" y="68"/>
                    <a:pt x="354" y="68"/>
                  </a:cubicBezTo>
                  <a:cubicBezTo>
                    <a:pt x="354" y="67"/>
                    <a:pt x="354" y="67"/>
                    <a:pt x="354" y="67"/>
                  </a:cubicBezTo>
                  <a:cubicBezTo>
                    <a:pt x="354" y="67"/>
                    <a:pt x="353" y="66"/>
                    <a:pt x="354" y="64"/>
                  </a:cubicBezTo>
                  <a:cubicBezTo>
                    <a:pt x="355" y="62"/>
                    <a:pt x="354" y="63"/>
                    <a:pt x="355" y="61"/>
                  </a:cubicBezTo>
                  <a:cubicBezTo>
                    <a:pt x="356" y="58"/>
                    <a:pt x="356" y="57"/>
                    <a:pt x="356" y="57"/>
                  </a:cubicBezTo>
                  <a:cubicBezTo>
                    <a:pt x="354" y="56"/>
                    <a:pt x="354" y="56"/>
                    <a:pt x="354" y="56"/>
                  </a:cubicBezTo>
                  <a:cubicBezTo>
                    <a:pt x="354" y="56"/>
                    <a:pt x="353" y="55"/>
                    <a:pt x="352" y="56"/>
                  </a:cubicBezTo>
                  <a:cubicBezTo>
                    <a:pt x="352" y="58"/>
                    <a:pt x="351" y="58"/>
                    <a:pt x="351" y="58"/>
                  </a:cubicBezTo>
                  <a:cubicBezTo>
                    <a:pt x="349" y="61"/>
                    <a:pt x="349" y="61"/>
                    <a:pt x="349" y="61"/>
                  </a:cubicBezTo>
                  <a:cubicBezTo>
                    <a:pt x="349" y="64"/>
                    <a:pt x="349" y="64"/>
                    <a:pt x="349" y="64"/>
                  </a:cubicBezTo>
                  <a:cubicBezTo>
                    <a:pt x="349" y="64"/>
                    <a:pt x="350" y="65"/>
                    <a:pt x="347" y="65"/>
                  </a:cubicBezTo>
                  <a:cubicBezTo>
                    <a:pt x="345" y="65"/>
                    <a:pt x="343" y="65"/>
                    <a:pt x="343" y="65"/>
                  </a:cubicBezTo>
                  <a:cubicBezTo>
                    <a:pt x="343" y="65"/>
                    <a:pt x="345" y="67"/>
                    <a:pt x="342" y="67"/>
                  </a:cubicBezTo>
                  <a:cubicBezTo>
                    <a:pt x="340" y="67"/>
                    <a:pt x="337" y="67"/>
                    <a:pt x="337" y="67"/>
                  </a:cubicBezTo>
                  <a:cubicBezTo>
                    <a:pt x="335" y="65"/>
                    <a:pt x="335" y="65"/>
                    <a:pt x="335" y="65"/>
                  </a:cubicBezTo>
                  <a:cubicBezTo>
                    <a:pt x="331" y="66"/>
                    <a:pt x="331" y="66"/>
                    <a:pt x="331" y="66"/>
                  </a:cubicBezTo>
                  <a:cubicBezTo>
                    <a:pt x="331" y="66"/>
                    <a:pt x="331" y="65"/>
                    <a:pt x="331" y="63"/>
                  </a:cubicBezTo>
                  <a:cubicBezTo>
                    <a:pt x="331" y="62"/>
                    <a:pt x="330" y="60"/>
                    <a:pt x="331" y="60"/>
                  </a:cubicBezTo>
                  <a:cubicBezTo>
                    <a:pt x="332" y="60"/>
                    <a:pt x="333" y="59"/>
                    <a:pt x="333" y="59"/>
                  </a:cubicBezTo>
                  <a:cubicBezTo>
                    <a:pt x="332" y="56"/>
                    <a:pt x="332" y="56"/>
                    <a:pt x="332" y="56"/>
                  </a:cubicBezTo>
                  <a:cubicBezTo>
                    <a:pt x="332" y="56"/>
                    <a:pt x="332" y="56"/>
                    <a:pt x="332" y="56"/>
                  </a:cubicBezTo>
                  <a:cubicBezTo>
                    <a:pt x="332" y="56"/>
                    <a:pt x="331" y="56"/>
                    <a:pt x="331" y="55"/>
                  </a:cubicBezTo>
                  <a:cubicBezTo>
                    <a:pt x="331" y="54"/>
                    <a:pt x="332" y="52"/>
                    <a:pt x="332" y="52"/>
                  </a:cubicBezTo>
                  <a:cubicBezTo>
                    <a:pt x="333" y="51"/>
                    <a:pt x="333" y="49"/>
                    <a:pt x="333" y="49"/>
                  </a:cubicBezTo>
                  <a:cubicBezTo>
                    <a:pt x="332" y="49"/>
                    <a:pt x="332" y="49"/>
                    <a:pt x="332" y="49"/>
                  </a:cubicBezTo>
                  <a:cubicBezTo>
                    <a:pt x="332" y="49"/>
                    <a:pt x="330" y="50"/>
                    <a:pt x="330" y="48"/>
                  </a:cubicBezTo>
                  <a:cubicBezTo>
                    <a:pt x="330" y="47"/>
                    <a:pt x="329" y="45"/>
                    <a:pt x="329" y="45"/>
                  </a:cubicBezTo>
                  <a:cubicBezTo>
                    <a:pt x="329" y="45"/>
                    <a:pt x="327" y="44"/>
                    <a:pt x="327" y="44"/>
                  </a:cubicBezTo>
                  <a:cubicBezTo>
                    <a:pt x="326" y="44"/>
                    <a:pt x="326" y="44"/>
                    <a:pt x="325" y="45"/>
                  </a:cubicBezTo>
                  <a:cubicBezTo>
                    <a:pt x="325" y="45"/>
                    <a:pt x="322" y="44"/>
                    <a:pt x="322" y="44"/>
                  </a:cubicBezTo>
                  <a:cubicBezTo>
                    <a:pt x="322" y="44"/>
                    <a:pt x="319" y="44"/>
                    <a:pt x="319" y="44"/>
                  </a:cubicBezTo>
                  <a:cubicBezTo>
                    <a:pt x="318" y="44"/>
                    <a:pt x="317" y="46"/>
                    <a:pt x="317" y="46"/>
                  </a:cubicBezTo>
                  <a:cubicBezTo>
                    <a:pt x="315" y="43"/>
                    <a:pt x="315" y="43"/>
                    <a:pt x="315" y="43"/>
                  </a:cubicBezTo>
                  <a:cubicBezTo>
                    <a:pt x="316" y="40"/>
                    <a:pt x="316" y="40"/>
                    <a:pt x="316" y="40"/>
                  </a:cubicBezTo>
                  <a:cubicBezTo>
                    <a:pt x="316" y="40"/>
                    <a:pt x="314" y="38"/>
                    <a:pt x="314" y="37"/>
                  </a:cubicBezTo>
                  <a:cubicBezTo>
                    <a:pt x="314" y="37"/>
                    <a:pt x="313" y="35"/>
                    <a:pt x="313" y="35"/>
                  </a:cubicBezTo>
                  <a:cubicBezTo>
                    <a:pt x="311" y="35"/>
                    <a:pt x="311" y="35"/>
                    <a:pt x="311" y="35"/>
                  </a:cubicBezTo>
                  <a:cubicBezTo>
                    <a:pt x="310" y="34"/>
                    <a:pt x="310" y="34"/>
                    <a:pt x="310" y="34"/>
                  </a:cubicBezTo>
                  <a:cubicBezTo>
                    <a:pt x="310" y="34"/>
                    <a:pt x="308" y="34"/>
                    <a:pt x="307" y="34"/>
                  </a:cubicBezTo>
                  <a:cubicBezTo>
                    <a:pt x="306" y="34"/>
                    <a:pt x="306" y="34"/>
                    <a:pt x="305" y="34"/>
                  </a:cubicBezTo>
                  <a:cubicBezTo>
                    <a:pt x="305" y="34"/>
                    <a:pt x="303" y="32"/>
                    <a:pt x="303" y="32"/>
                  </a:cubicBezTo>
                  <a:cubicBezTo>
                    <a:pt x="303" y="31"/>
                    <a:pt x="303" y="30"/>
                    <a:pt x="303" y="29"/>
                  </a:cubicBezTo>
                  <a:cubicBezTo>
                    <a:pt x="302" y="28"/>
                    <a:pt x="301" y="26"/>
                    <a:pt x="301" y="25"/>
                  </a:cubicBezTo>
                  <a:cubicBezTo>
                    <a:pt x="301" y="25"/>
                    <a:pt x="302" y="23"/>
                    <a:pt x="302" y="23"/>
                  </a:cubicBezTo>
                  <a:cubicBezTo>
                    <a:pt x="301" y="22"/>
                    <a:pt x="299" y="20"/>
                    <a:pt x="299" y="20"/>
                  </a:cubicBezTo>
                  <a:cubicBezTo>
                    <a:pt x="298" y="18"/>
                    <a:pt x="298" y="18"/>
                    <a:pt x="298" y="18"/>
                  </a:cubicBezTo>
                  <a:cubicBezTo>
                    <a:pt x="298" y="18"/>
                    <a:pt x="295" y="20"/>
                    <a:pt x="294" y="20"/>
                  </a:cubicBezTo>
                  <a:cubicBezTo>
                    <a:pt x="293" y="20"/>
                    <a:pt x="291" y="19"/>
                    <a:pt x="291" y="20"/>
                  </a:cubicBezTo>
                  <a:cubicBezTo>
                    <a:pt x="291" y="20"/>
                    <a:pt x="292" y="22"/>
                    <a:pt x="291" y="22"/>
                  </a:cubicBezTo>
                  <a:cubicBezTo>
                    <a:pt x="290" y="22"/>
                    <a:pt x="288" y="22"/>
                    <a:pt x="287" y="21"/>
                  </a:cubicBezTo>
                  <a:cubicBezTo>
                    <a:pt x="286" y="20"/>
                    <a:pt x="286" y="19"/>
                    <a:pt x="286" y="18"/>
                  </a:cubicBezTo>
                  <a:cubicBezTo>
                    <a:pt x="285" y="18"/>
                    <a:pt x="285" y="16"/>
                    <a:pt x="284" y="16"/>
                  </a:cubicBezTo>
                  <a:cubicBezTo>
                    <a:pt x="283" y="16"/>
                    <a:pt x="282" y="16"/>
                    <a:pt x="282" y="15"/>
                  </a:cubicBezTo>
                  <a:cubicBezTo>
                    <a:pt x="282" y="15"/>
                    <a:pt x="282" y="12"/>
                    <a:pt x="282" y="12"/>
                  </a:cubicBezTo>
                  <a:cubicBezTo>
                    <a:pt x="282" y="10"/>
                    <a:pt x="282" y="10"/>
                    <a:pt x="282" y="10"/>
                  </a:cubicBezTo>
                  <a:cubicBezTo>
                    <a:pt x="282" y="10"/>
                    <a:pt x="282" y="7"/>
                    <a:pt x="281" y="7"/>
                  </a:cubicBezTo>
                  <a:cubicBezTo>
                    <a:pt x="281" y="6"/>
                    <a:pt x="280" y="5"/>
                    <a:pt x="280" y="5"/>
                  </a:cubicBezTo>
                  <a:cubicBezTo>
                    <a:pt x="280" y="2"/>
                    <a:pt x="280" y="2"/>
                    <a:pt x="280" y="2"/>
                  </a:cubicBezTo>
                  <a:cubicBezTo>
                    <a:pt x="281" y="1"/>
                    <a:pt x="281" y="1"/>
                    <a:pt x="281" y="1"/>
                  </a:cubicBezTo>
                  <a:cubicBezTo>
                    <a:pt x="281" y="1"/>
                    <a:pt x="281" y="0"/>
                    <a:pt x="282" y="0"/>
                  </a:cubicBezTo>
                  <a:cubicBezTo>
                    <a:pt x="259" y="4"/>
                    <a:pt x="259" y="4"/>
                    <a:pt x="259" y="4"/>
                  </a:cubicBezTo>
                  <a:cubicBezTo>
                    <a:pt x="249" y="5"/>
                    <a:pt x="249" y="5"/>
                    <a:pt x="249" y="5"/>
                  </a:cubicBezTo>
                  <a:cubicBezTo>
                    <a:pt x="245" y="10"/>
                    <a:pt x="245" y="10"/>
                    <a:pt x="245" y="10"/>
                  </a:cubicBezTo>
                  <a:cubicBezTo>
                    <a:pt x="243" y="15"/>
                    <a:pt x="243" y="15"/>
                    <a:pt x="243" y="15"/>
                  </a:cubicBezTo>
                  <a:cubicBezTo>
                    <a:pt x="244" y="23"/>
                    <a:pt x="244" y="23"/>
                    <a:pt x="244" y="23"/>
                  </a:cubicBezTo>
                  <a:cubicBezTo>
                    <a:pt x="241" y="28"/>
                    <a:pt x="241" y="28"/>
                    <a:pt x="241" y="28"/>
                  </a:cubicBezTo>
                  <a:cubicBezTo>
                    <a:pt x="241" y="34"/>
                    <a:pt x="241" y="34"/>
                    <a:pt x="241" y="34"/>
                  </a:cubicBezTo>
                  <a:cubicBezTo>
                    <a:pt x="241" y="43"/>
                    <a:pt x="241" y="43"/>
                    <a:pt x="241" y="43"/>
                  </a:cubicBezTo>
                  <a:cubicBezTo>
                    <a:pt x="236" y="46"/>
                    <a:pt x="236" y="46"/>
                    <a:pt x="236" y="46"/>
                  </a:cubicBezTo>
                  <a:cubicBezTo>
                    <a:pt x="229" y="53"/>
                    <a:pt x="229" y="53"/>
                    <a:pt x="229" y="53"/>
                  </a:cubicBezTo>
                  <a:cubicBezTo>
                    <a:pt x="219" y="57"/>
                    <a:pt x="219" y="57"/>
                    <a:pt x="219" y="57"/>
                  </a:cubicBezTo>
                  <a:cubicBezTo>
                    <a:pt x="206" y="60"/>
                    <a:pt x="206" y="60"/>
                    <a:pt x="206" y="60"/>
                  </a:cubicBezTo>
                  <a:cubicBezTo>
                    <a:pt x="196" y="63"/>
                    <a:pt x="196" y="63"/>
                    <a:pt x="196" y="63"/>
                  </a:cubicBezTo>
                  <a:cubicBezTo>
                    <a:pt x="187" y="68"/>
                    <a:pt x="187" y="68"/>
                    <a:pt x="187" y="68"/>
                  </a:cubicBezTo>
                  <a:cubicBezTo>
                    <a:pt x="185" y="75"/>
                    <a:pt x="185" y="75"/>
                    <a:pt x="185" y="75"/>
                  </a:cubicBezTo>
                  <a:cubicBezTo>
                    <a:pt x="184" y="84"/>
                    <a:pt x="184" y="84"/>
                    <a:pt x="184" y="84"/>
                  </a:cubicBezTo>
                  <a:cubicBezTo>
                    <a:pt x="177" y="87"/>
                    <a:pt x="177" y="87"/>
                    <a:pt x="177" y="87"/>
                  </a:cubicBezTo>
                  <a:cubicBezTo>
                    <a:pt x="177" y="87"/>
                    <a:pt x="174" y="89"/>
                    <a:pt x="172" y="88"/>
                  </a:cubicBezTo>
                  <a:cubicBezTo>
                    <a:pt x="169" y="88"/>
                    <a:pt x="163" y="86"/>
                    <a:pt x="163" y="86"/>
                  </a:cubicBezTo>
                  <a:cubicBezTo>
                    <a:pt x="163" y="86"/>
                    <a:pt x="156" y="82"/>
                    <a:pt x="153" y="82"/>
                  </a:cubicBezTo>
                  <a:cubicBezTo>
                    <a:pt x="150" y="81"/>
                    <a:pt x="145" y="76"/>
                    <a:pt x="145" y="76"/>
                  </a:cubicBezTo>
                  <a:cubicBezTo>
                    <a:pt x="140" y="80"/>
                    <a:pt x="140" y="80"/>
                    <a:pt x="140" y="80"/>
                  </a:cubicBezTo>
                  <a:cubicBezTo>
                    <a:pt x="140" y="80"/>
                    <a:pt x="137" y="77"/>
                    <a:pt x="137" y="75"/>
                  </a:cubicBezTo>
                  <a:cubicBezTo>
                    <a:pt x="137" y="74"/>
                    <a:pt x="137" y="74"/>
                    <a:pt x="137" y="72"/>
                  </a:cubicBezTo>
                  <a:cubicBezTo>
                    <a:pt x="137" y="69"/>
                    <a:pt x="137" y="64"/>
                    <a:pt x="137" y="64"/>
                  </a:cubicBezTo>
                  <a:cubicBezTo>
                    <a:pt x="130" y="61"/>
                    <a:pt x="130" y="61"/>
                    <a:pt x="130" y="61"/>
                  </a:cubicBezTo>
                  <a:cubicBezTo>
                    <a:pt x="123" y="60"/>
                    <a:pt x="123" y="60"/>
                    <a:pt x="123" y="60"/>
                  </a:cubicBezTo>
                  <a:cubicBezTo>
                    <a:pt x="123" y="60"/>
                    <a:pt x="123" y="62"/>
                    <a:pt x="121" y="60"/>
                  </a:cubicBezTo>
                  <a:cubicBezTo>
                    <a:pt x="118" y="58"/>
                    <a:pt x="118" y="54"/>
                    <a:pt x="118" y="54"/>
                  </a:cubicBezTo>
                  <a:cubicBezTo>
                    <a:pt x="112" y="51"/>
                    <a:pt x="112" y="51"/>
                    <a:pt x="112" y="51"/>
                  </a:cubicBezTo>
                  <a:cubicBezTo>
                    <a:pt x="110" y="59"/>
                    <a:pt x="110" y="59"/>
                    <a:pt x="110" y="59"/>
                  </a:cubicBezTo>
                  <a:cubicBezTo>
                    <a:pt x="117" y="65"/>
                    <a:pt x="117" y="65"/>
                    <a:pt x="117" y="65"/>
                  </a:cubicBezTo>
                  <a:cubicBezTo>
                    <a:pt x="119" y="69"/>
                    <a:pt x="119" y="69"/>
                    <a:pt x="119" y="69"/>
                  </a:cubicBezTo>
                  <a:cubicBezTo>
                    <a:pt x="117" y="75"/>
                    <a:pt x="117" y="75"/>
                    <a:pt x="117" y="75"/>
                  </a:cubicBezTo>
                  <a:cubicBezTo>
                    <a:pt x="119" y="80"/>
                    <a:pt x="119" y="80"/>
                    <a:pt x="119" y="80"/>
                  </a:cubicBezTo>
                  <a:cubicBezTo>
                    <a:pt x="120" y="84"/>
                    <a:pt x="120" y="84"/>
                    <a:pt x="120" y="84"/>
                  </a:cubicBezTo>
                  <a:cubicBezTo>
                    <a:pt x="120" y="84"/>
                    <a:pt x="121" y="84"/>
                    <a:pt x="121" y="87"/>
                  </a:cubicBezTo>
                  <a:cubicBezTo>
                    <a:pt x="121" y="89"/>
                    <a:pt x="120" y="99"/>
                    <a:pt x="120" y="99"/>
                  </a:cubicBezTo>
                  <a:cubicBezTo>
                    <a:pt x="120" y="107"/>
                    <a:pt x="120" y="107"/>
                    <a:pt x="120" y="107"/>
                  </a:cubicBezTo>
                  <a:cubicBezTo>
                    <a:pt x="123" y="115"/>
                    <a:pt x="123" y="115"/>
                    <a:pt x="123" y="115"/>
                  </a:cubicBezTo>
                  <a:cubicBezTo>
                    <a:pt x="123" y="115"/>
                    <a:pt x="118" y="118"/>
                    <a:pt x="116" y="118"/>
                  </a:cubicBezTo>
                  <a:cubicBezTo>
                    <a:pt x="114" y="118"/>
                    <a:pt x="109" y="116"/>
                    <a:pt x="109" y="116"/>
                  </a:cubicBezTo>
                  <a:cubicBezTo>
                    <a:pt x="107" y="111"/>
                    <a:pt x="107" y="111"/>
                    <a:pt x="107" y="111"/>
                  </a:cubicBezTo>
                  <a:cubicBezTo>
                    <a:pt x="95" y="112"/>
                    <a:pt x="95" y="112"/>
                    <a:pt x="95" y="112"/>
                  </a:cubicBezTo>
                  <a:cubicBezTo>
                    <a:pt x="88" y="111"/>
                    <a:pt x="88" y="111"/>
                    <a:pt x="88" y="111"/>
                  </a:cubicBezTo>
                  <a:cubicBezTo>
                    <a:pt x="82" y="115"/>
                    <a:pt x="82" y="115"/>
                    <a:pt x="82" y="115"/>
                  </a:cubicBezTo>
                  <a:cubicBezTo>
                    <a:pt x="78" y="114"/>
                    <a:pt x="78" y="114"/>
                    <a:pt x="78" y="114"/>
                  </a:cubicBezTo>
                  <a:cubicBezTo>
                    <a:pt x="74" y="110"/>
                    <a:pt x="74" y="110"/>
                    <a:pt x="74" y="110"/>
                  </a:cubicBezTo>
                  <a:cubicBezTo>
                    <a:pt x="73" y="104"/>
                    <a:pt x="73" y="104"/>
                    <a:pt x="73" y="104"/>
                  </a:cubicBezTo>
                  <a:cubicBezTo>
                    <a:pt x="71" y="99"/>
                    <a:pt x="71" y="99"/>
                    <a:pt x="71" y="99"/>
                  </a:cubicBezTo>
                  <a:cubicBezTo>
                    <a:pt x="67" y="94"/>
                    <a:pt x="67" y="94"/>
                    <a:pt x="67" y="94"/>
                  </a:cubicBezTo>
                  <a:cubicBezTo>
                    <a:pt x="54" y="95"/>
                    <a:pt x="54" y="95"/>
                    <a:pt x="54" y="95"/>
                  </a:cubicBezTo>
                  <a:cubicBezTo>
                    <a:pt x="49" y="96"/>
                    <a:pt x="49" y="96"/>
                    <a:pt x="49" y="96"/>
                  </a:cubicBezTo>
                  <a:cubicBezTo>
                    <a:pt x="46" y="99"/>
                    <a:pt x="46" y="99"/>
                    <a:pt x="46" y="99"/>
                  </a:cubicBezTo>
                  <a:cubicBezTo>
                    <a:pt x="40" y="98"/>
                    <a:pt x="40" y="98"/>
                    <a:pt x="40" y="98"/>
                  </a:cubicBezTo>
                  <a:cubicBezTo>
                    <a:pt x="38" y="101"/>
                    <a:pt x="38" y="101"/>
                    <a:pt x="38" y="101"/>
                  </a:cubicBezTo>
                  <a:cubicBezTo>
                    <a:pt x="31" y="99"/>
                    <a:pt x="31" y="99"/>
                    <a:pt x="31" y="99"/>
                  </a:cubicBezTo>
                  <a:cubicBezTo>
                    <a:pt x="24" y="100"/>
                    <a:pt x="24" y="100"/>
                    <a:pt x="24" y="100"/>
                  </a:cubicBezTo>
                  <a:cubicBezTo>
                    <a:pt x="19" y="99"/>
                    <a:pt x="19" y="99"/>
                    <a:pt x="19" y="99"/>
                  </a:cubicBezTo>
                  <a:cubicBezTo>
                    <a:pt x="10" y="101"/>
                    <a:pt x="10" y="101"/>
                    <a:pt x="10" y="101"/>
                  </a:cubicBezTo>
                  <a:cubicBezTo>
                    <a:pt x="5" y="105"/>
                    <a:pt x="5" y="105"/>
                    <a:pt x="5" y="105"/>
                  </a:cubicBezTo>
                  <a:cubicBezTo>
                    <a:pt x="0" y="113"/>
                    <a:pt x="0" y="113"/>
                    <a:pt x="0" y="113"/>
                  </a:cubicBezTo>
                  <a:cubicBezTo>
                    <a:pt x="0" y="113"/>
                    <a:pt x="2" y="113"/>
                    <a:pt x="4" y="113"/>
                  </a:cubicBezTo>
                  <a:cubicBezTo>
                    <a:pt x="5" y="113"/>
                    <a:pt x="14" y="114"/>
                    <a:pt x="14" y="114"/>
                  </a:cubicBezTo>
                  <a:cubicBezTo>
                    <a:pt x="16" y="117"/>
                    <a:pt x="16" y="117"/>
                    <a:pt x="16" y="117"/>
                  </a:cubicBezTo>
                  <a:cubicBezTo>
                    <a:pt x="10" y="120"/>
                    <a:pt x="10" y="120"/>
                    <a:pt x="10" y="120"/>
                  </a:cubicBezTo>
                  <a:cubicBezTo>
                    <a:pt x="15" y="122"/>
                    <a:pt x="15" y="122"/>
                    <a:pt x="15" y="122"/>
                  </a:cubicBezTo>
                  <a:cubicBezTo>
                    <a:pt x="16" y="124"/>
                    <a:pt x="16" y="124"/>
                    <a:pt x="16" y="124"/>
                  </a:cubicBezTo>
                  <a:cubicBezTo>
                    <a:pt x="16" y="127"/>
                    <a:pt x="16" y="127"/>
                    <a:pt x="16" y="127"/>
                  </a:cubicBezTo>
                  <a:cubicBezTo>
                    <a:pt x="5" y="128"/>
                    <a:pt x="5" y="128"/>
                    <a:pt x="5" y="128"/>
                  </a:cubicBezTo>
                  <a:cubicBezTo>
                    <a:pt x="5" y="128"/>
                    <a:pt x="2" y="127"/>
                    <a:pt x="2" y="129"/>
                  </a:cubicBezTo>
                  <a:cubicBezTo>
                    <a:pt x="1" y="131"/>
                    <a:pt x="5" y="132"/>
                    <a:pt x="5" y="132"/>
                  </a:cubicBezTo>
                  <a:cubicBezTo>
                    <a:pt x="10" y="135"/>
                    <a:pt x="10" y="135"/>
                    <a:pt x="10" y="135"/>
                  </a:cubicBezTo>
                  <a:cubicBezTo>
                    <a:pt x="9" y="145"/>
                    <a:pt x="9" y="145"/>
                    <a:pt x="9" y="145"/>
                  </a:cubicBezTo>
                  <a:cubicBezTo>
                    <a:pt x="13" y="145"/>
                    <a:pt x="13" y="145"/>
                    <a:pt x="13" y="145"/>
                  </a:cubicBezTo>
                  <a:cubicBezTo>
                    <a:pt x="19" y="145"/>
                    <a:pt x="19" y="145"/>
                    <a:pt x="19" y="145"/>
                  </a:cubicBezTo>
                  <a:cubicBezTo>
                    <a:pt x="19" y="145"/>
                    <a:pt x="20" y="143"/>
                    <a:pt x="23" y="142"/>
                  </a:cubicBezTo>
                  <a:cubicBezTo>
                    <a:pt x="25" y="142"/>
                    <a:pt x="28" y="142"/>
                    <a:pt x="28" y="142"/>
                  </a:cubicBezTo>
                  <a:cubicBezTo>
                    <a:pt x="28" y="142"/>
                    <a:pt x="28" y="141"/>
                    <a:pt x="30" y="146"/>
                  </a:cubicBezTo>
                  <a:cubicBezTo>
                    <a:pt x="31" y="150"/>
                    <a:pt x="31" y="150"/>
                    <a:pt x="31" y="150"/>
                  </a:cubicBezTo>
                  <a:cubicBezTo>
                    <a:pt x="35" y="151"/>
                    <a:pt x="35" y="151"/>
                    <a:pt x="35" y="151"/>
                  </a:cubicBezTo>
                  <a:cubicBezTo>
                    <a:pt x="37" y="152"/>
                    <a:pt x="37" y="152"/>
                    <a:pt x="37" y="152"/>
                  </a:cubicBezTo>
                  <a:cubicBezTo>
                    <a:pt x="37" y="152"/>
                    <a:pt x="41" y="154"/>
                    <a:pt x="43" y="155"/>
                  </a:cubicBezTo>
                  <a:cubicBezTo>
                    <a:pt x="45" y="156"/>
                    <a:pt x="49" y="160"/>
                    <a:pt x="49" y="160"/>
                  </a:cubicBezTo>
                  <a:cubicBezTo>
                    <a:pt x="51" y="161"/>
                    <a:pt x="51" y="161"/>
                    <a:pt x="51" y="161"/>
                  </a:cubicBezTo>
                  <a:cubicBezTo>
                    <a:pt x="51" y="166"/>
                    <a:pt x="51" y="166"/>
                    <a:pt x="51" y="166"/>
                  </a:cubicBezTo>
                  <a:cubicBezTo>
                    <a:pt x="51" y="166"/>
                    <a:pt x="55" y="167"/>
                    <a:pt x="58" y="167"/>
                  </a:cubicBezTo>
                  <a:cubicBezTo>
                    <a:pt x="61" y="167"/>
                    <a:pt x="68" y="166"/>
                    <a:pt x="68" y="166"/>
                  </a:cubicBezTo>
                  <a:cubicBezTo>
                    <a:pt x="70" y="170"/>
                    <a:pt x="70" y="170"/>
                    <a:pt x="70" y="170"/>
                  </a:cubicBezTo>
                  <a:cubicBezTo>
                    <a:pt x="72" y="170"/>
                    <a:pt x="81" y="173"/>
                    <a:pt x="81" y="173"/>
                  </a:cubicBezTo>
                  <a:cubicBezTo>
                    <a:pt x="78" y="177"/>
                    <a:pt x="78" y="177"/>
                    <a:pt x="78" y="177"/>
                  </a:cubicBezTo>
                  <a:cubicBezTo>
                    <a:pt x="75" y="180"/>
                    <a:pt x="75" y="180"/>
                    <a:pt x="75" y="180"/>
                  </a:cubicBezTo>
                  <a:cubicBezTo>
                    <a:pt x="74" y="183"/>
                    <a:pt x="74" y="183"/>
                    <a:pt x="74" y="183"/>
                  </a:cubicBezTo>
                  <a:cubicBezTo>
                    <a:pt x="74" y="183"/>
                    <a:pt x="75" y="183"/>
                    <a:pt x="79" y="184"/>
                  </a:cubicBezTo>
                  <a:cubicBezTo>
                    <a:pt x="83" y="185"/>
                    <a:pt x="86" y="187"/>
                    <a:pt x="86" y="187"/>
                  </a:cubicBezTo>
                  <a:cubicBezTo>
                    <a:pt x="84" y="192"/>
                    <a:pt x="84" y="192"/>
                    <a:pt x="84" y="192"/>
                  </a:cubicBezTo>
                  <a:cubicBezTo>
                    <a:pt x="89" y="196"/>
                    <a:pt x="89" y="196"/>
                    <a:pt x="89" y="196"/>
                  </a:cubicBezTo>
                  <a:cubicBezTo>
                    <a:pt x="89" y="196"/>
                    <a:pt x="91" y="199"/>
                    <a:pt x="91" y="200"/>
                  </a:cubicBezTo>
                  <a:cubicBezTo>
                    <a:pt x="90" y="201"/>
                    <a:pt x="90" y="203"/>
                    <a:pt x="90" y="203"/>
                  </a:cubicBezTo>
                  <a:cubicBezTo>
                    <a:pt x="87" y="202"/>
                    <a:pt x="87" y="202"/>
                    <a:pt x="87" y="202"/>
                  </a:cubicBezTo>
                  <a:cubicBezTo>
                    <a:pt x="87" y="202"/>
                    <a:pt x="87" y="204"/>
                    <a:pt x="86" y="202"/>
                  </a:cubicBezTo>
                  <a:cubicBezTo>
                    <a:pt x="84" y="200"/>
                    <a:pt x="83" y="198"/>
                    <a:pt x="83" y="198"/>
                  </a:cubicBezTo>
                  <a:cubicBezTo>
                    <a:pt x="82" y="202"/>
                    <a:pt x="82" y="202"/>
                    <a:pt x="82" y="202"/>
                  </a:cubicBezTo>
                  <a:cubicBezTo>
                    <a:pt x="82" y="202"/>
                    <a:pt x="83" y="206"/>
                    <a:pt x="84" y="207"/>
                  </a:cubicBezTo>
                  <a:cubicBezTo>
                    <a:pt x="86" y="207"/>
                    <a:pt x="86" y="206"/>
                    <a:pt x="86" y="209"/>
                  </a:cubicBezTo>
                  <a:cubicBezTo>
                    <a:pt x="86" y="211"/>
                    <a:pt x="87" y="216"/>
                    <a:pt x="88" y="217"/>
                  </a:cubicBezTo>
                  <a:cubicBezTo>
                    <a:pt x="89" y="219"/>
                    <a:pt x="89" y="224"/>
                    <a:pt x="90" y="225"/>
                  </a:cubicBezTo>
                  <a:cubicBezTo>
                    <a:pt x="92" y="225"/>
                    <a:pt x="93" y="226"/>
                    <a:pt x="93" y="226"/>
                  </a:cubicBezTo>
                  <a:cubicBezTo>
                    <a:pt x="95" y="228"/>
                    <a:pt x="95" y="228"/>
                    <a:pt x="95" y="228"/>
                  </a:cubicBezTo>
                  <a:cubicBezTo>
                    <a:pt x="101" y="233"/>
                    <a:pt x="101" y="233"/>
                    <a:pt x="101" y="233"/>
                  </a:cubicBezTo>
                  <a:cubicBezTo>
                    <a:pt x="101" y="233"/>
                    <a:pt x="105" y="236"/>
                    <a:pt x="107" y="237"/>
                  </a:cubicBezTo>
                  <a:cubicBezTo>
                    <a:pt x="109" y="238"/>
                    <a:pt x="110" y="238"/>
                    <a:pt x="110" y="238"/>
                  </a:cubicBezTo>
                  <a:cubicBezTo>
                    <a:pt x="115" y="243"/>
                    <a:pt x="115" y="243"/>
                    <a:pt x="115" y="243"/>
                  </a:cubicBezTo>
                  <a:cubicBezTo>
                    <a:pt x="115" y="243"/>
                    <a:pt x="118" y="248"/>
                    <a:pt x="117" y="248"/>
                  </a:cubicBezTo>
                  <a:cubicBezTo>
                    <a:pt x="116" y="248"/>
                    <a:pt x="117" y="249"/>
                    <a:pt x="115" y="249"/>
                  </a:cubicBezTo>
                  <a:cubicBezTo>
                    <a:pt x="112" y="249"/>
                    <a:pt x="113" y="251"/>
                    <a:pt x="111" y="249"/>
                  </a:cubicBezTo>
                  <a:cubicBezTo>
                    <a:pt x="108" y="247"/>
                    <a:pt x="106" y="244"/>
                    <a:pt x="103" y="244"/>
                  </a:cubicBezTo>
                  <a:cubicBezTo>
                    <a:pt x="100" y="244"/>
                    <a:pt x="100" y="244"/>
                    <a:pt x="100" y="244"/>
                  </a:cubicBezTo>
                  <a:cubicBezTo>
                    <a:pt x="106" y="249"/>
                    <a:pt x="106" y="249"/>
                    <a:pt x="106" y="249"/>
                  </a:cubicBezTo>
                  <a:cubicBezTo>
                    <a:pt x="109" y="250"/>
                    <a:pt x="109" y="250"/>
                    <a:pt x="109" y="250"/>
                  </a:cubicBezTo>
                  <a:cubicBezTo>
                    <a:pt x="113" y="254"/>
                    <a:pt x="113" y="254"/>
                    <a:pt x="113" y="254"/>
                  </a:cubicBezTo>
                  <a:cubicBezTo>
                    <a:pt x="114" y="254"/>
                    <a:pt x="114" y="254"/>
                    <a:pt x="114" y="254"/>
                  </a:cubicBezTo>
                  <a:cubicBezTo>
                    <a:pt x="114" y="254"/>
                    <a:pt x="115" y="256"/>
                    <a:pt x="115" y="257"/>
                  </a:cubicBezTo>
                  <a:cubicBezTo>
                    <a:pt x="115" y="258"/>
                    <a:pt x="114" y="261"/>
                    <a:pt x="113" y="262"/>
                  </a:cubicBezTo>
                  <a:cubicBezTo>
                    <a:pt x="113" y="264"/>
                    <a:pt x="113" y="266"/>
                    <a:pt x="113" y="266"/>
                  </a:cubicBezTo>
                  <a:cubicBezTo>
                    <a:pt x="110" y="259"/>
                    <a:pt x="110" y="259"/>
                    <a:pt x="110" y="259"/>
                  </a:cubicBezTo>
                  <a:cubicBezTo>
                    <a:pt x="110" y="259"/>
                    <a:pt x="111" y="257"/>
                    <a:pt x="109" y="256"/>
                  </a:cubicBezTo>
                  <a:cubicBezTo>
                    <a:pt x="107" y="256"/>
                    <a:pt x="105" y="257"/>
                    <a:pt x="105" y="257"/>
                  </a:cubicBezTo>
                  <a:cubicBezTo>
                    <a:pt x="105" y="257"/>
                    <a:pt x="104" y="259"/>
                    <a:pt x="105" y="260"/>
                  </a:cubicBezTo>
                  <a:cubicBezTo>
                    <a:pt x="107" y="261"/>
                    <a:pt x="108" y="262"/>
                    <a:pt x="108" y="263"/>
                  </a:cubicBezTo>
                  <a:cubicBezTo>
                    <a:pt x="109" y="264"/>
                    <a:pt x="109" y="265"/>
                    <a:pt x="109" y="265"/>
                  </a:cubicBezTo>
                  <a:cubicBezTo>
                    <a:pt x="109" y="265"/>
                    <a:pt x="111" y="265"/>
                    <a:pt x="111" y="267"/>
                  </a:cubicBezTo>
                  <a:cubicBezTo>
                    <a:pt x="111" y="270"/>
                    <a:pt x="110" y="273"/>
                    <a:pt x="110" y="273"/>
                  </a:cubicBezTo>
                  <a:cubicBezTo>
                    <a:pt x="110" y="273"/>
                    <a:pt x="108" y="273"/>
                    <a:pt x="111" y="275"/>
                  </a:cubicBezTo>
                  <a:cubicBezTo>
                    <a:pt x="114" y="277"/>
                    <a:pt x="115" y="278"/>
                    <a:pt x="116" y="279"/>
                  </a:cubicBezTo>
                  <a:cubicBezTo>
                    <a:pt x="117" y="280"/>
                    <a:pt x="121" y="285"/>
                    <a:pt x="121" y="285"/>
                  </a:cubicBezTo>
                  <a:cubicBezTo>
                    <a:pt x="124" y="289"/>
                    <a:pt x="124" y="289"/>
                    <a:pt x="124" y="289"/>
                  </a:cubicBezTo>
                  <a:cubicBezTo>
                    <a:pt x="124" y="289"/>
                    <a:pt x="124" y="291"/>
                    <a:pt x="124" y="291"/>
                  </a:cubicBezTo>
                  <a:cubicBezTo>
                    <a:pt x="123" y="291"/>
                    <a:pt x="121" y="291"/>
                    <a:pt x="121" y="291"/>
                  </a:cubicBezTo>
                  <a:cubicBezTo>
                    <a:pt x="121" y="291"/>
                    <a:pt x="120" y="291"/>
                    <a:pt x="119" y="290"/>
                  </a:cubicBezTo>
                  <a:cubicBezTo>
                    <a:pt x="118" y="288"/>
                    <a:pt x="116" y="285"/>
                    <a:pt x="116" y="285"/>
                  </a:cubicBezTo>
                  <a:cubicBezTo>
                    <a:pt x="114" y="284"/>
                    <a:pt x="114" y="284"/>
                    <a:pt x="114" y="284"/>
                  </a:cubicBezTo>
                  <a:cubicBezTo>
                    <a:pt x="112" y="285"/>
                    <a:pt x="112" y="285"/>
                    <a:pt x="112" y="285"/>
                  </a:cubicBezTo>
                  <a:cubicBezTo>
                    <a:pt x="112" y="285"/>
                    <a:pt x="110" y="289"/>
                    <a:pt x="110" y="289"/>
                  </a:cubicBezTo>
                  <a:cubicBezTo>
                    <a:pt x="110" y="290"/>
                    <a:pt x="107" y="296"/>
                    <a:pt x="107" y="296"/>
                  </a:cubicBezTo>
                  <a:cubicBezTo>
                    <a:pt x="105" y="308"/>
                    <a:pt x="105" y="308"/>
                    <a:pt x="105" y="308"/>
                  </a:cubicBezTo>
                  <a:cubicBezTo>
                    <a:pt x="105" y="308"/>
                    <a:pt x="105" y="322"/>
                    <a:pt x="104" y="323"/>
                  </a:cubicBezTo>
                  <a:cubicBezTo>
                    <a:pt x="104" y="324"/>
                    <a:pt x="100" y="334"/>
                    <a:pt x="100" y="334"/>
                  </a:cubicBezTo>
                  <a:cubicBezTo>
                    <a:pt x="100" y="334"/>
                    <a:pt x="100" y="335"/>
                    <a:pt x="100" y="338"/>
                  </a:cubicBezTo>
                  <a:cubicBezTo>
                    <a:pt x="99" y="341"/>
                    <a:pt x="98" y="346"/>
                    <a:pt x="98" y="346"/>
                  </a:cubicBezTo>
                  <a:cubicBezTo>
                    <a:pt x="98" y="346"/>
                    <a:pt x="97" y="350"/>
                    <a:pt x="97" y="352"/>
                  </a:cubicBezTo>
                  <a:cubicBezTo>
                    <a:pt x="96" y="354"/>
                    <a:pt x="93" y="362"/>
                    <a:pt x="93" y="362"/>
                  </a:cubicBezTo>
                  <a:cubicBezTo>
                    <a:pt x="92" y="371"/>
                    <a:pt x="92" y="371"/>
                    <a:pt x="92" y="371"/>
                  </a:cubicBezTo>
                  <a:cubicBezTo>
                    <a:pt x="84" y="388"/>
                    <a:pt x="84" y="388"/>
                    <a:pt x="84" y="388"/>
                  </a:cubicBezTo>
                  <a:cubicBezTo>
                    <a:pt x="78" y="393"/>
                    <a:pt x="78" y="393"/>
                    <a:pt x="78" y="393"/>
                  </a:cubicBezTo>
                  <a:cubicBezTo>
                    <a:pt x="75" y="395"/>
                    <a:pt x="75" y="395"/>
                    <a:pt x="75" y="395"/>
                  </a:cubicBezTo>
                  <a:cubicBezTo>
                    <a:pt x="78" y="396"/>
                    <a:pt x="80" y="397"/>
                    <a:pt x="81" y="400"/>
                  </a:cubicBezTo>
                  <a:cubicBezTo>
                    <a:pt x="83" y="405"/>
                    <a:pt x="87" y="413"/>
                    <a:pt x="87" y="413"/>
                  </a:cubicBezTo>
                  <a:cubicBezTo>
                    <a:pt x="100" y="418"/>
                    <a:pt x="100" y="418"/>
                    <a:pt x="100" y="418"/>
                  </a:cubicBezTo>
                  <a:cubicBezTo>
                    <a:pt x="100" y="418"/>
                    <a:pt x="107" y="424"/>
                    <a:pt x="108" y="426"/>
                  </a:cubicBezTo>
                  <a:cubicBezTo>
                    <a:pt x="109" y="427"/>
                    <a:pt x="124" y="432"/>
                    <a:pt x="124" y="432"/>
                  </a:cubicBezTo>
                  <a:cubicBezTo>
                    <a:pt x="134" y="441"/>
                    <a:pt x="134" y="441"/>
                    <a:pt x="134" y="441"/>
                  </a:cubicBezTo>
                  <a:cubicBezTo>
                    <a:pt x="149" y="441"/>
                    <a:pt x="149" y="441"/>
                    <a:pt x="149" y="441"/>
                  </a:cubicBezTo>
                  <a:cubicBezTo>
                    <a:pt x="159" y="443"/>
                    <a:pt x="159" y="443"/>
                    <a:pt x="159" y="443"/>
                  </a:cubicBezTo>
                  <a:cubicBezTo>
                    <a:pt x="164" y="437"/>
                    <a:pt x="164" y="437"/>
                    <a:pt x="164" y="437"/>
                  </a:cubicBezTo>
                  <a:cubicBezTo>
                    <a:pt x="164" y="437"/>
                    <a:pt x="189" y="449"/>
                    <a:pt x="190" y="449"/>
                  </a:cubicBezTo>
                  <a:cubicBezTo>
                    <a:pt x="191" y="449"/>
                    <a:pt x="191" y="452"/>
                    <a:pt x="192" y="455"/>
                  </a:cubicBezTo>
                  <a:cubicBezTo>
                    <a:pt x="192" y="455"/>
                    <a:pt x="192" y="455"/>
                    <a:pt x="192" y="455"/>
                  </a:cubicBezTo>
                  <a:cubicBezTo>
                    <a:pt x="192" y="455"/>
                    <a:pt x="192" y="455"/>
                    <a:pt x="192" y="455"/>
                  </a:cubicBezTo>
                  <a:cubicBezTo>
                    <a:pt x="193" y="455"/>
                    <a:pt x="193" y="455"/>
                    <a:pt x="193" y="455"/>
                  </a:cubicBezTo>
                  <a:cubicBezTo>
                    <a:pt x="193" y="455"/>
                    <a:pt x="192" y="454"/>
                    <a:pt x="192" y="454"/>
                  </a:cubicBezTo>
                  <a:cubicBezTo>
                    <a:pt x="192" y="453"/>
                    <a:pt x="192" y="453"/>
                    <a:pt x="192" y="453"/>
                  </a:cubicBezTo>
                  <a:cubicBezTo>
                    <a:pt x="193" y="453"/>
                    <a:pt x="193" y="453"/>
                    <a:pt x="193" y="453"/>
                  </a:cubicBezTo>
                  <a:cubicBezTo>
                    <a:pt x="193" y="453"/>
                    <a:pt x="193" y="453"/>
                    <a:pt x="193" y="453"/>
                  </a:cubicBezTo>
                  <a:cubicBezTo>
                    <a:pt x="193" y="453"/>
                    <a:pt x="193" y="453"/>
                    <a:pt x="193" y="453"/>
                  </a:cubicBezTo>
                  <a:cubicBezTo>
                    <a:pt x="194" y="453"/>
                    <a:pt x="194" y="453"/>
                    <a:pt x="194" y="453"/>
                  </a:cubicBezTo>
                  <a:cubicBezTo>
                    <a:pt x="195" y="452"/>
                    <a:pt x="195" y="452"/>
                    <a:pt x="195" y="452"/>
                  </a:cubicBezTo>
                  <a:cubicBezTo>
                    <a:pt x="195" y="452"/>
                    <a:pt x="195" y="452"/>
                    <a:pt x="195" y="452"/>
                  </a:cubicBezTo>
                  <a:cubicBezTo>
                    <a:pt x="195" y="451"/>
                    <a:pt x="194" y="451"/>
                    <a:pt x="194" y="451"/>
                  </a:cubicBezTo>
                  <a:cubicBezTo>
                    <a:pt x="194" y="451"/>
                    <a:pt x="195" y="451"/>
                    <a:pt x="195" y="450"/>
                  </a:cubicBezTo>
                  <a:cubicBezTo>
                    <a:pt x="195" y="450"/>
                    <a:pt x="195" y="450"/>
                    <a:pt x="195" y="450"/>
                  </a:cubicBezTo>
                  <a:cubicBezTo>
                    <a:pt x="196" y="450"/>
                    <a:pt x="196" y="450"/>
                    <a:pt x="196" y="450"/>
                  </a:cubicBezTo>
                  <a:cubicBezTo>
                    <a:pt x="196" y="450"/>
                    <a:pt x="196" y="450"/>
                    <a:pt x="196" y="450"/>
                  </a:cubicBezTo>
                  <a:cubicBezTo>
                    <a:pt x="196" y="450"/>
                    <a:pt x="196" y="450"/>
                    <a:pt x="196" y="450"/>
                  </a:cubicBezTo>
                  <a:cubicBezTo>
                    <a:pt x="197" y="450"/>
                    <a:pt x="197" y="450"/>
                    <a:pt x="197" y="450"/>
                  </a:cubicBezTo>
                  <a:cubicBezTo>
                    <a:pt x="197" y="450"/>
                    <a:pt x="197" y="450"/>
                    <a:pt x="197" y="450"/>
                  </a:cubicBezTo>
                  <a:cubicBezTo>
                    <a:pt x="198" y="450"/>
                    <a:pt x="198" y="450"/>
                    <a:pt x="198" y="450"/>
                  </a:cubicBezTo>
                  <a:cubicBezTo>
                    <a:pt x="198" y="450"/>
                    <a:pt x="198" y="450"/>
                    <a:pt x="198" y="450"/>
                  </a:cubicBezTo>
                  <a:cubicBezTo>
                    <a:pt x="198" y="450"/>
                    <a:pt x="199" y="450"/>
                    <a:pt x="199" y="450"/>
                  </a:cubicBezTo>
                  <a:cubicBezTo>
                    <a:pt x="199" y="450"/>
                    <a:pt x="199" y="451"/>
                    <a:pt x="199" y="451"/>
                  </a:cubicBezTo>
                  <a:cubicBezTo>
                    <a:pt x="199" y="451"/>
                    <a:pt x="199" y="451"/>
                    <a:pt x="199" y="451"/>
                  </a:cubicBezTo>
                  <a:cubicBezTo>
                    <a:pt x="199" y="451"/>
                    <a:pt x="200" y="451"/>
                    <a:pt x="200" y="451"/>
                  </a:cubicBezTo>
                  <a:cubicBezTo>
                    <a:pt x="200" y="451"/>
                    <a:pt x="200" y="452"/>
                    <a:pt x="200" y="452"/>
                  </a:cubicBezTo>
                  <a:cubicBezTo>
                    <a:pt x="200" y="452"/>
                    <a:pt x="201" y="452"/>
                    <a:pt x="201" y="452"/>
                  </a:cubicBezTo>
                  <a:cubicBezTo>
                    <a:pt x="201" y="452"/>
                    <a:pt x="202" y="452"/>
                    <a:pt x="202" y="452"/>
                  </a:cubicBezTo>
                  <a:cubicBezTo>
                    <a:pt x="202" y="452"/>
                    <a:pt x="202" y="452"/>
                    <a:pt x="202" y="453"/>
                  </a:cubicBezTo>
                  <a:cubicBezTo>
                    <a:pt x="203" y="453"/>
                    <a:pt x="203" y="453"/>
                    <a:pt x="203" y="453"/>
                  </a:cubicBezTo>
                  <a:cubicBezTo>
                    <a:pt x="203" y="452"/>
                    <a:pt x="204" y="452"/>
                    <a:pt x="204" y="452"/>
                  </a:cubicBezTo>
                  <a:cubicBezTo>
                    <a:pt x="204" y="453"/>
                    <a:pt x="204" y="453"/>
                    <a:pt x="204" y="453"/>
                  </a:cubicBezTo>
                  <a:cubicBezTo>
                    <a:pt x="205" y="453"/>
                    <a:pt x="205" y="453"/>
                    <a:pt x="205" y="453"/>
                  </a:cubicBezTo>
                  <a:cubicBezTo>
                    <a:pt x="206" y="453"/>
                    <a:pt x="206" y="453"/>
                    <a:pt x="206" y="453"/>
                  </a:cubicBezTo>
                  <a:cubicBezTo>
                    <a:pt x="206" y="454"/>
                    <a:pt x="206" y="454"/>
                    <a:pt x="206" y="454"/>
                  </a:cubicBezTo>
                  <a:cubicBezTo>
                    <a:pt x="205" y="454"/>
                    <a:pt x="205" y="454"/>
                    <a:pt x="205" y="454"/>
                  </a:cubicBezTo>
                  <a:cubicBezTo>
                    <a:pt x="205" y="454"/>
                    <a:pt x="205" y="454"/>
                    <a:pt x="205" y="454"/>
                  </a:cubicBezTo>
                  <a:cubicBezTo>
                    <a:pt x="205" y="455"/>
                    <a:pt x="205" y="455"/>
                    <a:pt x="205" y="455"/>
                  </a:cubicBezTo>
                  <a:cubicBezTo>
                    <a:pt x="206" y="455"/>
                    <a:pt x="206" y="455"/>
                    <a:pt x="206" y="455"/>
                  </a:cubicBezTo>
                  <a:cubicBezTo>
                    <a:pt x="206" y="455"/>
                    <a:pt x="206" y="455"/>
                    <a:pt x="206" y="455"/>
                  </a:cubicBezTo>
                  <a:cubicBezTo>
                    <a:pt x="208" y="456"/>
                    <a:pt x="208" y="456"/>
                    <a:pt x="208" y="456"/>
                  </a:cubicBezTo>
                  <a:cubicBezTo>
                    <a:pt x="207" y="456"/>
                    <a:pt x="207" y="456"/>
                    <a:pt x="207" y="456"/>
                  </a:cubicBezTo>
                  <a:cubicBezTo>
                    <a:pt x="207" y="456"/>
                    <a:pt x="207" y="456"/>
                    <a:pt x="207" y="456"/>
                  </a:cubicBezTo>
                  <a:cubicBezTo>
                    <a:pt x="207" y="456"/>
                    <a:pt x="206" y="456"/>
                    <a:pt x="206" y="456"/>
                  </a:cubicBezTo>
                  <a:cubicBezTo>
                    <a:pt x="206" y="456"/>
                    <a:pt x="205" y="456"/>
                    <a:pt x="205" y="456"/>
                  </a:cubicBezTo>
                  <a:cubicBezTo>
                    <a:pt x="205" y="457"/>
                    <a:pt x="205" y="457"/>
                    <a:pt x="205" y="457"/>
                  </a:cubicBezTo>
                  <a:cubicBezTo>
                    <a:pt x="205" y="459"/>
                    <a:pt x="205" y="459"/>
                    <a:pt x="205" y="459"/>
                  </a:cubicBezTo>
                  <a:cubicBezTo>
                    <a:pt x="204" y="459"/>
                    <a:pt x="204" y="459"/>
                    <a:pt x="204" y="459"/>
                  </a:cubicBezTo>
                  <a:cubicBezTo>
                    <a:pt x="204" y="460"/>
                    <a:pt x="204" y="460"/>
                    <a:pt x="204" y="460"/>
                  </a:cubicBezTo>
                  <a:cubicBezTo>
                    <a:pt x="204" y="460"/>
                    <a:pt x="204" y="460"/>
                    <a:pt x="204" y="460"/>
                  </a:cubicBezTo>
                  <a:cubicBezTo>
                    <a:pt x="204" y="460"/>
                    <a:pt x="204" y="460"/>
                    <a:pt x="204" y="460"/>
                  </a:cubicBezTo>
                  <a:cubicBezTo>
                    <a:pt x="204" y="460"/>
                    <a:pt x="204" y="460"/>
                    <a:pt x="203" y="460"/>
                  </a:cubicBezTo>
                  <a:cubicBezTo>
                    <a:pt x="203" y="460"/>
                    <a:pt x="203" y="460"/>
                    <a:pt x="203" y="460"/>
                  </a:cubicBezTo>
                  <a:cubicBezTo>
                    <a:pt x="202" y="459"/>
                    <a:pt x="202" y="459"/>
                    <a:pt x="202" y="459"/>
                  </a:cubicBezTo>
                  <a:cubicBezTo>
                    <a:pt x="202" y="460"/>
                    <a:pt x="202" y="460"/>
                    <a:pt x="202" y="460"/>
                  </a:cubicBezTo>
                  <a:cubicBezTo>
                    <a:pt x="202" y="461"/>
                    <a:pt x="202" y="461"/>
                    <a:pt x="202" y="461"/>
                  </a:cubicBezTo>
                  <a:cubicBezTo>
                    <a:pt x="202" y="461"/>
                    <a:pt x="202" y="461"/>
                    <a:pt x="202" y="461"/>
                  </a:cubicBezTo>
                  <a:cubicBezTo>
                    <a:pt x="201" y="461"/>
                    <a:pt x="201" y="461"/>
                    <a:pt x="201" y="461"/>
                  </a:cubicBezTo>
                  <a:cubicBezTo>
                    <a:pt x="200" y="461"/>
                    <a:pt x="200" y="461"/>
                    <a:pt x="200" y="461"/>
                  </a:cubicBezTo>
                  <a:cubicBezTo>
                    <a:pt x="199" y="461"/>
                    <a:pt x="199" y="461"/>
                    <a:pt x="199" y="461"/>
                  </a:cubicBezTo>
                  <a:cubicBezTo>
                    <a:pt x="199" y="461"/>
                    <a:pt x="199" y="461"/>
                    <a:pt x="199" y="461"/>
                  </a:cubicBezTo>
                  <a:cubicBezTo>
                    <a:pt x="198" y="462"/>
                    <a:pt x="198" y="462"/>
                    <a:pt x="198" y="462"/>
                  </a:cubicBezTo>
                  <a:cubicBezTo>
                    <a:pt x="198" y="462"/>
                    <a:pt x="198" y="462"/>
                    <a:pt x="198" y="462"/>
                  </a:cubicBezTo>
                  <a:cubicBezTo>
                    <a:pt x="198" y="462"/>
                    <a:pt x="198" y="462"/>
                    <a:pt x="198" y="462"/>
                  </a:cubicBezTo>
                  <a:cubicBezTo>
                    <a:pt x="198" y="462"/>
                    <a:pt x="198" y="462"/>
                    <a:pt x="198" y="462"/>
                  </a:cubicBezTo>
                  <a:cubicBezTo>
                    <a:pt x="197" y="461"/>
                    <a:pt x="197" y="461"/>
                    <a:pt x="197" y="461"/>
                  </a:cubicBezTo>
                  <a:cubicBezTo>
                    <a:pt x="197" y="462"/>
                    <a:pt x="197" y="462"/>
                    <a:pt x="197" y="462"/>
                  </a:cubicBezTo>
                  <a:cubicBezTo>
                    <a:pt x="197" y="462"/>
                    <a:pt x="197" y="462"/>
                    <a:pt x="197" y="462"/>
                  </a:cubicBezTo>
                  <a:cubicBezTo>
                    <a:pt x="197" y="462"/>
                    <a:pt x="197" y="462"/>
                    <a:pt x="197" y="462"/>
                  </a:cubicBezTo>
                  <a:cubicBezTo>
                    <a:pt x="210" y="465"/>
                    <a:pt x="210" y="465"/>
                    <a:pt x="210" y="465"/>
                  </a:cubicBezTo>
                  <a:cubicBezTo>
                    <a:pt x="213" y="466"/>
                    <a:pt x="213" y="468"/>
                    <a:pt x="216" y="470"/>
                  </a:cubicBezTo>
                  <a:cubicBezTo>
                    <a:pt x="224" y="467"/>
                    <a:pt x="224" y="467"/>
                    <a:pt x="224" y="467"/>
                  </a:cubicBezTo>
                  <a:cubicBezTo>
                    <a:pt x="234" y="474"/>
                    <a:pt x="234" y="474"/>
                    <a:pt x="234" y="474"/>
                  </a:cubicBezTo>
                  <a:cubicBezTo>
                    <a:pt x="243" y="471"/>
                    <a:pt x="243" y="471"/>
                    <a:pt x="243" y="471"/>
                  </a:cubicBezTo>
                  <a:cubicBezTo>
                    <a:pt x="252" y="471"/>
                    <a:pt x="252" y="471"/>
                    <a:pt x="252" y="471"/>
                  </a:cubicBezTo>
                  <a:cubicBezTo>
                    <a:pt x="252" y="470"/>
                    <a:pt x="256" y="470"/>
                    <a:pt x="259" y="471"/>
                  </a:cubicBezTo>
                  <a:cubicBezTo>
                    <a:pt x="259" y="471"/>
                    <a:pt x="259" y="471"/>
                    <a:pt x="259" y="471"/>
                  </a:cubicBezTo>
                  <a:close/>
                  <a:moveTo>
                    <a:pt x="192" y="456"/>
                  </a:moveTo>
                  <a:cubicBezTo>
                    <a:pt x="192" y="456"/>
                    <a:pt x="192" y="456"/>
                    <a:pt x="192" y="456"/>
                  </a:cubicBezTo>
                  <a:cubicBezTo>
                    <a:pt x="192" y="456"/>
                    <a:pt x="192" y="456"/>
                    <a:pt x="192" y="456"/>
                  </a:cubicBezTo>
                  <a:cubicBezTo>
                    <a:pt x="192" y="456"/>
                    <a:pt x="193" y="456"/>
                    <a:pt x="193" y="456"/>
                  </a:cubicBezTo>
                  <a:cubicBezTo>
                    <a:pt x="193" y="456"/>
                    <a:pt x="193" y="457"/>
                    <a:pt x="193" y="457"/>
                  </a:cubicBezTo>
                  <a:cubicBezTo>
                    <a:pt x="193" y="457"/>
                    <a:pt x="193" y="457"/>
                    <a:pt x="193" y="457"/>
                  </a:cubicBezTo>
                  <a:cubicBezTo>
                    <a:pt x="193" y="457"/>
                    <a:pt x="193" y="457"/>
                    <a:pt x="194" y="458"/>
                  </a:cubicBezTo>
                  <a:cubicBezTo>
                    <a:pt x="194" y="458"/>
                    <a:pt x="193" y="458"/>
                    <a:pt x="193" y="458"/>
                  </a:cubicBezTo>
                  <a:cubicBezTo>
                    <a:pt x="193" y="458"/>
                    <a:pt x="193" y="458"/>
                    <a:pt x="193" y="458"/>
                  </a:cubicBezTo>
                  <a:cubicBezTo>
                    <a:pt x="192" y="458"/>
                    <a:pt x="192" y="458"/>
                    <a:pt x="192" y="458"/>
                  </a:cubicBezTo>
                  <a:cubicBezTo>
                    <a:pt x="192" y="458"/>
                    <a:pt x="192" y="458"/>
                    <a:pt x="192" y="458"/>
                  </a:cubicBezTo>
                  <a:cubicBezTo>
                    <a:pt x="192" y="456"/>
                    <a:pt x="192" y="456"/>
                    <a:pt x="192" y="456"/>
                  </a:cubicBezTo>
                  <a:close/>
                  <a:moveTo>
                    <a:pt x="450" y="202"/>
                  </a:moveTo>
                  <a:cubicBezTo>
                    <a:pt x="450" y="202"/>
                    <a:pt x="450" y="202"/>
                    <a:pt x="450" y="202"/>
                  </a:cubicBezTo>
                  <a:cubicBezTo>
                    <a:pt x="449" y="202"/>
                    <a:pt x="449" y="202"/>
                    <a:pt x="449" y="202"/>
                  </a:cubicBezTo>
                  <a:cubicBezTo>
                    <a:pt x="448" y="201"/>
                    <a:pt x="448" y="201"/>
                    <a:pt x="448" y="201"/>
                  </a:cubicBezTo>
                  <a:cubicBezTo>
                    <a:pt x="448" y="201"/>
                    <a:pt x="448" y="201"/>
                    <a:pt x="448" y="201"/>
                  </a:cubicBezTo>
                  <a:cubicBezTo>
                    <a:pt x="448" y="201"/>
                    <a:pt x="448" y="201"/>
                    <a:pt x="448" y="201"/>
                  </a:cubicBezTo>
                  <a:cubicBezTo>
                    <a:pt x="449" y="201"/>
                    <a:pt x="449" y="200"/>
                    <a:pt x="449" y="200"/>
                  </a:cubicBezTo>
                  <a:cubicBezTo>
                    <a:pt x="449" y="201"/>
                    <a:pt x="450" y="201"/>
                    <a:pt x="450" y="202"/>
                  </a:cubicBezTo>
                  <a:close/>
                  <a:moveTo>
                    <a:pt x="493" y="520"/>
                  </a:moveTo>
                  <a:cubicBezTo>
                    <a:pt x="493" y="520"/>
                    <a:pt x="493" y="520"/>
                    <a:pt x="493" y="520"/>
                  </a:cubicBezTo>
                  <a:cubicBezTo>
                    <a:pt x="491" y="524"/>
                    <a:pt x="491" y="524"/>
                    <a:pt x="491" y="524"/>
                  </a:cubicBezTo>
                  <a:cubicBezTo>
                    <a:pt x="489" y="527"/>
                    <a:pt x="489" y="527"/>
                    <a:pt x="489" y="527"/>
                  </a:cubicBezTo>
                  <a:cubicBezTo>
                    <a:pt x="494" y="529"/>
                    <a:pt x="494" y="529"/>
                    <a:pt x="494" y="529"/>
                  </a:cubicBezTo>
                  <a:cubicBezTo>
                    <a:pt x="497" y="533"/>
                    <a:pt x="497" y="533"/>
                    <a:pt x="497" y="533"/>
                  </a:cubicBezTo>
                  <a:cubicBezTo>
                    <a:pt x="497" y="533"/>
                    <a:pt x="499" y="536"/>
                    <a:pt x="501" y="536"/>
                  </a:cubicBezTo>
                  <a:cubicBezTo>
                    <a:pt x="503" y="536"/>
                    <a:pt x="506" y="538"/>
                    <a:pt x="506" y="538"/>
                  </a:cubicBezTo>
                  <a:cubicBezTo>
                    <a:pt x="506" y="538"/>
                    <a:pt x="508" y="535"/>
                    <a:pt x="508" y="531"/>
                  </a:cubicBezTo>
                  <a:cubicBezTo>
                    <a:pt x="509" y="528"/>
                    <a:pt x="505" y="524"/>
                    <a:pt x="511" y="523"/>
                  </a:cubicBezTo>
                  <a:cubicBezTo>
                    <a:pt x="517" y="523"/>
                    <a:pt x="513" y="516"/>
                    <a:pt x="513" y="516"/>
                  </a:cubicBezTo>
                  <a:cubicBezTo>
                    <a:pt x="513" y="511"/>
                    <a:pt x="513" y="511"/>
                    <a:pt x="513" y="511"/>
                  </a:cubicBezTo>
                  <a:cubicBezTo>
                    <a:pt x="512" y="505"/>
                    <a:pt x="512" y="505"/>
                    <a:pt x="512" y="505"/>
                  </a:cubicBezTo>
                  <a:cubicBezTo>
                    <a:pt x="513" y="503"/>
                    <a:pt x="513" y="503"/>
                    <a:pt x="513" y="503"/>
                  </a:cubicBezTo>
                  <a:cubicBezTo>
                    <a:pt x="516" y="499"/>
                    <a:pt x="516" y="499"/>
                    <a:pt x="516" y="499"/>
                  </a:cubicBezTo>
                  <a:cubicBezTo>
                    <a:pt x="519" y="496"/>
                    <a:pt x="519" y="496"/>
                    <a:pt x="519" y="496"/>
                  </a:cubicBezTo>
                  <a:cubicBezTo>
                    <a:pt x="519" y="496"/>
                    <a:pt x="520" y="493"/>
                    <a:pt x="520" y="491"/>
                  </a:cubicBezTo>
                  <a:cubicBezTo>
                    <a:pt x="519" y="490"/>
                    <a:pt x="516" y="485"/>
                    <a:pt x="516" y="485"/>
                  </a:cubicBezTo>
                  <a:cubicBezTo>
                    <a:pt x="519" y="473"/>
                    <a:pt x="519" y="473"/>
                    <a:pt x="519" y="473"/>
                  </a:cubicBezTo>
                  <a:cubicBezTo>
                    <a:pt x="518" y="471"/>
                    <a:pt x="518" y="471"/>
                    <a:pt x="518" y="471"/>
                  </a:cubicBezTo>
                  <a:cubicBezTo>
                    <a:pt x="517" y="468"/>
                    <a:pt x="517" y="468"/>
                    <a:pt x="517" y="468"/>
                  </a:cubicBezTo>
                  <a:cubicBezTo>
                    <a:pt x="515" y="459"/>
                    <a:pt x="515" y="459"/>
                    <a:pt x="515" y="459"/>
                  </a:cubicBezTo>
                  <a:cubicBezTo>
                    <a:pt x="515" y="447"/>
                    <a:pt x="515" y="447"/>
                    <a:pt x="515" y="447"/>
                  </a:cubicBezTo>
                  <a:cubicBezTo>
                    <a:pt x="509" y="449"/>
                    <a:pt x="509" y="449"/>
                    <a:pt x="509" y="449"/>
                  </a:cubicBezTo>
                  <a:cubicBezTo>
                    <a:pt x="511" y="454"/>
                    <a:pt x="511" y="454"/>
                    <a:pt x="511" y="454"/>
                  </a:cubicBezTo>
                  <a:cubicBezTo>
                    <a:pt x="509" y="463"/>
                    <a:pt x="509" y="463"/>
                    <a:pt x="509" y="463"/>
                  </a:cubicBezTo>
                  <a:cubicBezTo>
                    <a:pt x="504" y="464"/>
                    <a:pt x="504" y="464"/>
                    <a:pt x="504" y="464"/>
                  </a:cubicBezTo>
                  <a:cubicBezTo>
                    <a:pt x="502" y="465"/>
                    <a:pt x="502" y="465"/>
                    <a:pt x="502" y="465"/>
                  </a:cubicBezTo>
                  <a:cubicBezTo>
                    <a:pt x="499" y="468"/>
                    <a:pt x="499" y="468"/>
                    <a:pt x="499" y="468"/>
                  </a:cubicBezTo>
                  <a:cubicBezTo>
                    <a:pt x="494" y="469"/>
                    <a:pt x="494" y="469"/>
                    <a:pt x="494" y="469"/>
                  </a:cubicBezTo>
                  <a:cubicBezTo>
                    <a:pt x="489" y="473"/>
                    <a:pt x="489" y="473"/>
                    <a:pt x="489" y="473"/>
                  </a:cubicBezTo>
                  <a:cubicBezTo>
                    <a:pt x="485" y="478"/>
                    <a:pt x="485" y="478"/>
                    <a:pt x="485" y="478"/>
                  </a:cubicBezTo>
                  <a:cubicBezTo>
                    <a:pt x="482" y="481"/>
                    <a:pt x="482" y="481"/>
                    <a:pt x="482" y="481"/>
                  </a:cubicBezTo>
                  <a:cubicBezTo>
                    <a:pt x="482" y="481"/>
                    <a:pt x="482" y="483"/>
                    <a:pt x="484" y="485"/>
                  </a:cubicBezTo>
                  <a:cubicBezTo>
                    <a:pt x="486" y="488"/>
                    <a:pt x="481" y="498"/>
                    <a:pt x="481" y="498"/>
                  </a:cubicBezTo>
                  <a:cubicBezTo>
                    <a:pt x="485" y="498"/>
                    <a:pt x="485" y="498"/>
                    <a:pt x="485" y="498"/>
                  </a:cubicBezTo>
                  <a:cubicBezTo>
                    <a:pt x="486" y="503"/>
                    <a:pt x="486" y="503"/>
                    <a:pt x="486" y="503"/>
                  </a:cubicBezTo>
                  <a:cubicBezTo>
                    <a:pt x="483" y="508"/>
                    <a:pt x="483" y="508"/>
                    <a:pt x="483" y="508"/>
                  </a:cubicBezTo>
                  <a:cubicBezTo>
                    <a:pt x="486" y="510"/>
                    <a:pt x="486" y="510"/>
                    <a:pt x="486" y="510"/>
                  </a:cubicBezTo>
                  <a:cubicBezTo>
                    <a:pt x="489" y="510"/>
                    <a:pt x="489" y="510"/>
                    <a:pt x="489" y="510"/>
                  </a:cubicBezTo>
                  <a:cubicBezTo>
                    <a:pt x="486" y="516"/>
                    <a:pt x="486" y="516"/>
                    <a:pt x="486" y="516"/>
                  </a:cubicBezTo>
                  <a:cubicBezTo>
                    <a:pt x="486" y="518"/>
                    <a:pt x="486" y="518"/>
                    <a:pt x="486" y="518"/>
                  </a:cubicBezTo>
                  <a:lnTo>
                    <a:pt x="493" y="520"/>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9" name="Freeform 13">
              <a:extLst>
                <a:ext uri="{FF2B5EF4-FFF2-40B4-BE49-F238E27FC236}">
                  <a16:creationId xmlns:a16="http://schemas.microsoft.com/office/drawing/2014/main" id="{C692CB9A-EA98-11DD-B8FF-4B8FD8A80B13}"/>
                </a:ext>
              </a:extLst>
            </p:cNvPr>
            <p:cNvSpPr>
              <a:spLocks/>
            </p:cNvSpPr>
            <p:nvPr/>
          </p:nvSpPr>
          <p:spPr bwMode="auto">
            <a:xfrm>
              <a:off x="2979926" y="1055254"/>
              <a:ext cx="543119" cy="437887"/>
            </a:xfrm>
            <a:custGeom>
              <a:avLst/>
              <a:gdLst>
                <a:gd name="T0" fmla="*/ 46 w 238"/>
                <a:gd name="T1" fmla="*/ 78 h 198"/>
                <a:gd name="T2" fmla="*/ 30 w 238"/>
                <a:gd name="T3" fmla="*/ 73 h 198"/>
                <a:gd name="T4" fmla="*/ 10 w 238"/>
                <a:gd name="T5" fmla="*/ 70 h 198"/>
                <a:gd name="T6" fmla="*/ 13 w 238"/>
                <a:gd name="T7" fmla="*/ 76 h 198"/>
                <a:gd name="T8" fmla="*/ 34 w 238"/>
                <a:gd name="T9" fmla="*/ 91 h 198"/>
                <a:gd name="T10" fmla="*/ 35 w 238"/>
                <a:gd name="T11" fmla="*/ 107 h 198"/>
                <a:gd name="T12" fmla="*/ 34 w 238"/>
                <a:gd name="T13" fmla="*/ 113 h 198"/>
                <a:gd name="T14" fmla="*/ 25 w 238"/>
                <a:gd name="T15" fmla="*/ 127 h 198"/>
                <a:gd name="T16" fmla="*/ 9 w 238"/>
                <a:gd name="T17" fmla="*/ 124 h 198"/>
                <a:gd name="T18" fmla="*/ 20 w 238"/>
                <a:gd name="T19" fmla="*/ 138 h 198"/>
                <a:gd name="T20" fmla="*/ 48 w 238"/>
                <a:gd name="T21" fmla="*/ 162 h 198"/>
                <a:gd name="T22" fmla="*/ 85 w 238"/>
                <a:gd name="T23" fmla="*/ 195 h 198"/>
                <a:gd name="T24" fmla="*/ 131 w 238"/>
                <a:gd name="T25" fmla="*/ 189 h 198"/>
                <a:gd name="T26" fmla="*/ 164 w 238"/>
                <a:gd name="T27" fmla="*/ 181 h 198"/>
                <a:gd name="T28" fmla="*/ 194 w 238"/>
                <a:gd name="T29" fmla="*/ 178 h 198"/>
                <a:gd name="T30" fmla="*/ 212 w 238"/>
                <a:gd name="T31" fmla="*/ 165 h 198"/>
                <a:gd name="T32" fmla="*/ 226 w 238"/>
                <a:gd name="T33" fmla="*/ 157 h 198"/>
                <a:gd name="T34" fmla="*/ 230 w 238"/>
                <a:gd name="T35" fmla="*/ 148 h 198"/>
                <a:gd name="T36" fmla="*/ 235 w 238"/>
                <a:gd name="T37" fmla="*/ 133 h 198"/>
                <a:gd name="T38" fmla="*/ 227 w 238"/>
                <a:gd name="T39" fmla="*/ 109 h 198"/>
                <a:gd name="T40" fmla="*/ 224 w 238"/>
                <a:gd name="T41" fmla="*/ 92 h 198"/>
                <a:gd name="T42" fmla="*/ 228 w 238"/>
                <a:gd name="T43" fmla="*/ 76 h 198"/>
                <a:gd name="T44" fmla="*/ 210 w 238"/>
                <a:gd name="T45" fmla="*/ 76 h 198"/>
                <a:gd name="T46" fmla="*/ 206 w 238"/>
                <a:gd name="T47" fmla="*/ 58 h 198"/>
                <a:gd name="T48" fmla="*/ 192 w 238"/>
                <a:gd name="T49" fmla="*/ 68 h 198"/>
                <a:gd name="T50" fmla="*/ 173 w 238"/>
                <a:gd name="T51" fmla="*/ 66 h 198"/>
                <a:gd name="T52" fmla="*/ 160 w 238"/>
                <a:gd name="T53" fmla="*/ 64 h 198"/>
                <a:gd name="T54" fmla="*/ 147 w 238"/>
                <a:gd name="T55" fmla="*/ 80 h 198"/>
                <a:gd name="T56" fmla="*/ 141 w 238"/>
                <a:gd name="T57" fmla="*/ 54 h 198"/>
                <a:gd name="T58" fmla="*/ 128 w 238"/>
                <a:gd name="T59" fmla="*/ 53 h 198"/>
                <a:gd name="T60" fmla="*/ 119 w 238"/>
                <a:gd name="T61" fmla="*/ 67 h 198"/>
                <a:gd name="T62" fmla="*/ 109 w 238"/>
                <a:gd name="T63" fmla="*/ 43 h 198"/>
                <a:gd name="T64" fmla="*/ 96 w 238"/>
                <a:gd name="T65" fmla="*/ 67 h 198"/>
                <a:gd name="T66" fmla="*/ 80 w 238"/>
                <a:gd name="T67" fmla="*/ 67 h 198"/>
                <a:gd name="T68" fmla="*/ 71 w 238"/>
                <a:gd name="T69" fmla="*/ 75 h 198"/>
                <a:gd name="T70" fmla="*/ 75 w 238"/>
                <a:gd name="T71" fmla="*/ 59 h 198"/>
                <a:gd name="T72" fmla="*/ 78 w 238"/>
                <a:gd name="T73" fmla="*/ 52 h 198"/>
                <a:gd name="T74" fmla="*/ 83 w 238"/>
                <a:gd name="T75" fmla="*/ 39 h 198"/>
                <a:gd name="T76" fmla="*/ 80 w 238"/>
                <a:gd name="T77" fmla="*/ 29 h 198"/>
                <a:gd name="T78" fmla="*/ 74 w 238"/>
                <a:gd name="T79" fmla="*/ 7 h 198"/>
                <a:gd name="T80" fmla="*/ 63 w 238"/>
                <a:gd name="T81" fmla="*/ 1 h 198"/>
                <a:gd name="T82" fmla="*/ 61 w 238"/>
                <a:gd name="T83" fmla="*/ 8 h 198"/>
                <a:gd name="T84" fmla="*/ 67 w 238"/>
                <a:gd name="T85" fmla="*/ 12 h 198"/>
                <a:gd name="T86" fmla="*/ 57 w 238"/>
                <a:gd name="T87" fmla="*/ 12 h 198"/>
                <a:gd name="T88" fmla="*/ 62 w 238"/>
                <a:gd name="T89" fmla="*/ 33 h 198"/>
                <a:gd name="T90" fmla="*/ 59 w 238"/>
                <a:gd name="T91" fmla="*/ 28 h 198"/>
                <a:gd name="T92" fmla="*/ 55 w 238"/>
                <a:gd name="T93" fmla="*/ 24 h 198"/>
                <a:gd name="T94" fmla="*/ 53 w 238"/>
                <a:gd name="T95" fmla="*/ 15 h 198"/>
                <a:gd name="T96" fmla="*/ 43 w 238"/>
                <a:gd name="T97" fmla="*/ 9 h 198"/>
                <a:gd name="T98" fmla="*/ 36 w 238"/>
                <a:gd name="T99" fmla="*/ 18 h 198"/>
                <a:gd name="T100" fmla="*/ 32 w 238"/>
                <a:gd name="T101" fmla="*/ 26 h 198"/>
                <a:gd name="T102" fmla="*/ 31 w 238"/>
                <a:gd name="T103" fmla="*/ 30 h 198"/>
                <a:gd name="T104" fmla="*/ 23 w 238"/>
                <a:gd name="T105" fmla="*/ 28 h 198"/>
                <a:gd name="T106" fmla="*/ 23 w 238"/>
                <a:gd name="T107" fmla="*/ 36 h 198"/>
                <a:gd name="T108" fmla="*/ 11 w 238"/>
                <a:gd name="T109" fmla="*/ 29 h 198"/>
                <a:gd name="T110" fmla="*/ 20 w 238"/>
                <a:gd name="T111" fmla="*/ 44 h 198"/>
                <a:gd name="T112" fmla="*/ 36 w 238"/>
                <a:gd name="T113" fmla="*/ 46 h 198"/>
                <a:gd name="T114" fmla="*/ 44 w 238"/>
                <a:gd name="T115" fmla="*/ 46 h 198"/>
                <a:gd name="T116" fmla="*/ 53 w 238"/>
                <a:gd name="T117" fmla="*/ 52 h 198"/>
                <a:gd name="T118" fmla="*/ 59 w 238"/>
                <a:gd name="T119" fmla="*/ 59 h 198"/>
                <a:gd name="T120" fmla="*/ 47 w 238"/>
                <a:gd name="T121" fmla="*/ 65 h 198"/>
                <a:gd name="T122" fmla="*/ 46 w 238"/>
                <a:gd name="T123" fmla="*/ 7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8" h="198">
                  <a:moveTo>
                    <a:pt x="48" y="74"/>
                  </a:moveTo>
                  <a:cubicBezTo>
                    <a:pt x="52" y="77"/>
                    <a:pt x="52" y="77"/>
                    <a:pt x="52" y="77"/>
                  </a:cubicBezTo>
                  <a:cubicBezTo>
                    <a:pt x="55" y="75"/>
                    <a:pt x="55" y="75"/>
                    <a:pt x="55" y="75"/>
                  </a:cubicBezTo>
                  <a:cubicBezTo>
                    <a:pt x="57" y="73"/>
                    <a:pt x="57" y="73"/>
                    <a:pt x="57" y="73"/>
                  </a:cubicBezTo>
                  <a:cubicBezTo>
                    <a:pt x="59" y="75"/>
                    <a:pt x="59" y="75"/>
                    <a:pt x="59" y="75"/>
                  </a:cubicBezTo>
                  <a:cubicBezTo>
                    <a:pt x="56" y="78"/>
                    <a:pt x="56" y="78"/>
                    <a:pt x="56" y="78"/>
                  </a:cubicBezTo>
                  <a:cubicBezTo>
                    <a:pt x="54" y="80"/>
                    <a:pt x="54" y="80"/>
                    <a:pt x="54" y="80"/>
                  </a:cubicBezTo>
                  <a:cubicBezTo>
                    <a:pt x="54" y="83"/>
                    <a:pt x="54" y="83"/>
                    <a:pt x="54" y="83"/>
                  </a:cubicBezTo>
                  <a:cubicBezTo>
                    <a:pt x="50" y="82"/>
                    <a:pt x="50" y="82"/>
                    <a:pt x="50" y="82"/>
                  </a:cubicBezTo>
                  <a:cubicBezTo>
                    <a:pt x="46" y="78"/>
                    <a:pt x="46" y="78"/>
                    <a:pt x="46" y="78"/>
                  </a:cubicBezTo>
                  <a:cubicBezTo>
                    <a:pt x="44" y="77"/>
                    <a:pt x="44" y="77"/>
                    <a:pt x="44" y="77"/>
                  </a:cubicBezTo>
                  <a:cubicBezTo>
                    <a:pt x="42" y="76"/>
                    <a:pt x="42" y="76"/>
                    <a:pt x="42" y="76"/>
                  </a:cubicBezTo>
                  <a:cubicBezTo>
                    <a:pt x="41" y="73"/>
                    <a:pt x="41" y="73"/>
                    <a:pt x="41" y="73"/>
                  </a:cubicBezTo>
                  <a:cubicBezTo>
                    <a:pt x="40" y="74"/>
                    <a:pt x="40" y="74"/>
                    <a:pt x="40" y="74"/>
                  </a:cubicBezTo>
                  <a:cubicBezTo>
                    <a:pt x="36" y="75"/>
                    <a:pt x="36" y="75"/>
                    <a:pt x="36" y="75"/>
                  </a:cubicBezTo>
                  <a:cubicBezTo>
                    <a:pt x="35" y="76"/>
                    <a:pt x="35" y="76"/>
                    <a:pt x="35" y="76"/>
                  </a:cubicBezTo>
                  <a:cubicBezTo>
                    <a:pt x="34" y="74"/>
                    <a:pt x="34" y="74"/>
                    <a:pt x="34" y="74"/>
                  </a:cubicBezTo>
                  <a:cubicBezTo>
                    <a:pt x="35" y="72"/>
                    <a:pt x="35" y="72"/>
                    <a:pt x="35" y="72"/>
                  </a:cubicBezTo>
                  <a:cubicBezTo>
                    <a:pt x="32" y="72"/>
                    <a:pt x="32" y="72"/>
                    <a:pt x="32" y="72"/>
                  </a:cubicBezTo>
                  <a:cubicBezTo>
                    <a:pt x="32" y="72"/>
                    <a:pt x="31" y="73"/>
                    <a:pt x="30" y="73"/>
                  </a:cubicBezTo>
                  <a:cubicBezTo>
                    <a:pt x="29" y="73"/>
                    <a:pt x="28" y="73"/>
                    <a:pt x="28" y="73"/>
                  </a:cubicBezTo>
                  <a:cubicBezTo>
                    <a:pt x="27" y="72"/>
                    <a:pt x="26" y="71"/>
                    <a:pt x="25" y="71"/>
                  </a:cubicBezTo>
                  <a:cubicBezTo>
                    <a:pt x="24" y="70"/>
                    <a:pt x="23" y="69"/>
                    <a:pt x="23" y="69"/>
                  </a:cubicBezTo>
                  <a:cubicBezTo>
                    <a:pt x="21" y="70"/>
                    <a:pt x="21" y="70"/>
                    <a:pt x="21" y="70"/>
                  </a:cubicBezTo>
                  <a:cubicBezTo>
                    <a:pt x="19" y="72"/>
                    <a:pt x="19" y="72"/>
                    <a:pt x="19" y="72"/>
                  </a:cubicBezTo>
                  <a:cubicBezTo>
                    <a:pt x="19" y="71"/>
                    <a:pt x="19" y="71"/>
                    <a:pt x="19" y="71"/>
                  </a:cubicBezTo>
                  <a:cubicBezTo>
                    <a:pt x="17" y="70"/>
                    <a:pt x="17" y="70"/>
                    <a:pt x="17" y="70"/>
                  </a:cubicBezTo>
                  <a:cubicBezTo>
                    <a:pt x="13" y="70"/>
                    <a:pt x="13" y="70"/>
                    <a:pt x="13" y="70"/>
                  </a:cubicBezTo>
                  <a:cubicBezTo>
                    <a:pt x="12" y="70"/>
                    <a:pt x="12" y="70"/>
                    <a:pt x="12" y="70"/>
                  </a:cubicBezTo>
                  <a:cubicBezTo>
                    <a:pt x="12" y="70"/>
                    <a:pt x="12" y="70"/>
                    <a:pt x="10" y="70"/>
                  </a:cubicBezTo>
                  <a:cubicBezTo>
                    <a:pt x="9" y="69"/>
                    <a:pt x="9" y="69"/>
                    <a:pt x="9" y="69"/>
                  </a:cubicBezTo>
                  <a:cubicBezTo>
                    <a:pt x="6" y="68"/>
                    <a:pt x="6" y="68"/>
                    <a:pt x="6" y="68"/>
                  </a:cubicBezTo>
                  <a:cubicBezTo>
                    <a:pt x="3" y="67"/>
                    <a:pt x="3" y="67"/>
                    <a:pt x="3" y="67"/>
                  </a:cubicBezTo>
                  <a:cubicBezTo>
                    <a:pt x="3" y="67"/>
                    <a:pt x="2" y="67"/>
                    <a:pt x="2" y="68"/>
                  </a:cubicBezTo>
                  <a:cubicBezTo>
                    <a:pt x="2" y="70"/>
                    <a:pt x="0" y="71"/>
                    <a:pt x="0" y="72"/>
                  </a:cubicBezTo>
                  <a:cubicBezTo>
                    <a:pt x="1" y="73"/>
                    <a:pt x="2" y="73"/>
                    <a:pt x="3" y="75"/>
                  </a:cubicBezTo>
                  <a:cubicBezTo>
                    <a:pt x="5" y="76"/>
                    <a:pt x="5" y="76"/>
                    <a:pt x="5" y="76"/>
                  </a:cubicBezTo>
                  <a:cubicBezTo>
                    <a:pt x="8" y="76"/>
                    <a:pt x="8" y="76"/>
                    <a:pt x="8" y="76"/>
                  </a:cubicBezTo>
                  <a:cubicBezTo>
                    <a:pt x="9" y="75"/>
                    <a:pt x="9" y="75"/>
                    <a:pt x="9" y="75"/>
                  </a:cubicBezTo>
                  <a:cubicBezTo>
                    <a:pt x="13" y="76"/>
                    <a:pt x="13" y="76"/>
                    <a:pt x="13" y="76"/>
                  </a:cubicBezTo>
                  <a:cubicBezTo>
                    <a:pt x="14" y="78"/>
                    <a:pt x="15" y="80"/>
                    <a:pt x="16" y="79"/>
                  </a:cubicBezTo>
                  <a:cubicBezTo>
                    <a:pt x="17" y="78"/>
                    <a:pt x="17" y="78"/>
                    <a:pt x="17" y="78"/>
                  </a:cubicBezTo>
                  <a:cubicBezTo>
                    <a:pt x="19" y="79"/>
                    <a:pt x="19" y="79"/>
                    <a:pt x="19" y="79"/>
                  </a:cubicBezTo>
                  <a:cubicBezTo>
                    <a:pt x="19" y="79"/>
                    <a:pt x="20" y="83"/>
                    <a:pt x="22" y="83"/>
                  </a:cubicBezTo>
                  <a:cubicBezTo>
                    <a:pt x="23" y="84"/>
                    <a:pt x="24" y="84"/>
                    <a:pt x="24" y="84"/>
                  </a:cubicBezTo>
                  <a:cubicBezTo>
                    <a:pt x="28" y="86"/>
                    <a:pt x="28" y="86"/>
                    <a:pt x="28" y="86"/>
                  </a:cubicBezTo>
                  <a:cubicBezTo>
                    <a:pt x="30" y="86"/>
                    <a:pt x="30" y="86"/>
                    <a:pt x="30" y="86"/>
                  </a:cubicBezTo>
                  <a:cubicBezTo>
                    <a:pt x="30" y="86"/>
                    <a:pt x="33" y="85"/>
                    <a:pt x="33" y="86"/>
                  </a:cubicBezTo>
                  <a:cubicBezTo>
                    <a:pt x="33" y="87"/>
                    <a:pt x="35" y="88"/>
                    <a:pt x="34" y="89"/>
                  </a:cubicBezTo>
                  <a:cubicBezTo>
                    <a:pt x="34" y="89"/>
                    <a:pt x="34" y="90"/>
                    <a:pt x="34" y="91"/>
                  </a:cubicBezTo>
                  <a:cubicBezTo>
                    <a:pt x="34" y="92"/>
                    <a:pt x="34" y="93"/>
                    <a:pt x="34" y="93"/>
                  </a:cubicBezTo>
                  <a:cubicBezTo>
                    <a:pt x="31" y="96"/>
                    <a:pt x="31" y="96"/>
                    <a:pt x="31" y="96"/>
                  </a:cubicBezTo>
                  <a:cubicBezTo>
                    <a:pt x="31" y="98"/>
                    <a:pt x="31" y="98"/>
                    <a:pt x="31" y="98"/>
                  </a:cubicBezTo>
                  <a:cubicBezTo>
                    <a:pt x="31" y="98"/>
                    <a:pt x="31" y="100"/>
                    <a:pt x="30" y="100"/>
                  </a:cubicBezTo>
                  <a:cubicBezTo>
                    <a:pt x="30" y="101"/>
                    <a:pt x="29" y="104"/>
                    <a:pt x="29" y="104"/>
                  </a:cubicBezTo>
                  <a:cubicBezTo>
                    <a:pt x="32" y="102"/>
                    <a:pt x="32" y="102"/>
                    <a:pt x="32" y="102"/>
                  </a:cubicBezTo>
                  <a:cubicBezTo>
                    <a:pt x="32" y="102"/>
                    <a:pt x="33" y="102"/>
                    <a:pt x="33" y="103"/>
                  </a:cubicBezTo>
                  <a:cubicBezTo>
                    <a:pt x="32" y="105"/>
                    <a:pt x="31" y="106"/>
                    <a:pt x="31" y="106"/>
                  </a:cubicBezTo>
                  <a:cubicBezTo>
                    <a:pt x="31" y="106"/>
                    <a:pt x="32" y="109"/>
                    <a:pt x="33" y="108"/>
                  </a:cubicBezTo>
                  <a:cubicBezTo>
                    <a:pt x="35" y="107"/>
                    <a:pt x="35" y="107"/>
                    <a:pt x="35" y="107"/>
                  </a:cubicBezTo>
                  <a:cubicBezTo>
                    <a:pt x="37" y="106"/>
                    <a:pt x="37" y="106"/>
                    <a:pt x="37" y="106"/>
                  </a:cubicBezTo>
                  <a:cubicBezTo>
                    <a:pt x="40" y="105"/>
                    <a:pt x="40" y="105"/>
                    <a:pt x="40" y="105"/>
                  </a:cubicBezTo>
                  <a:cubicBezTo>
                    <a:pt x="40" y="105"/>
                    <a:pt x="40" y="105"/>
                    <a:pt x="41" y="104"/>
                  </a:cubicBezTo>
                  <a:cubicBezTo>
                    <a:pt x="43" y="104"/>
                    <a:pt x="46" y="104"/>
                    <a:pt x="46" y="104"/>
                  </a:cubicBezTo>
                  <a:cubicBezTo>
                    <a:pt x="46" y="104"/>
                    <a:pt x="47" y="107"/>
                    <a:pt x="46" y="107"/>
                  </a:cubicBezTo>
                  <a:cubicBezTo>
                    <a:pt x="45" y="107"/>
                    <a:pt x="41" y="106"/>
                    <a:pt x="41" y="106"/>
                  </a:cubicBezTo>
                  <a:cubicBezTo>
                    <a:pt x="39" y="107"/>
                    <a:pt x="39" y="107"/>
                    <a:pt x="39" y="107"/>
                  </a:cubicBezTo>
                  <a:cubicBezTo>
                    <a:pt x="37" y="108"/>
                    <a:pt x="37" y="108"/>
                    <a:pt x="37" y="108"/>
                  </a:cubicBezTo>
                  <a:cubicBezTo>
                    <a:pt x="35" y="110"/>
                    <a:pt x="35" y="110"/>
                    <a:pt x="35" y="110"/>
                  </a:cubicBezTo>
                  <a:cubicBezTo>
                    <a:pt x="35" y="110"/>
                    <a:pt x="33" y="113"/>
                    <a:pt x="34" y="113"/>
                  </a:cubicBezTo>
                  <a:cubicBezTo>
                    <a:pt x="35" y="114"/>
                    <a:pt x="32" y="115"/>
                    <a:pt x="32" y="115"/>
                  </a:cubicBezTo>
                  <a:cubicBezTo>
                    <a:pt x="31" y="115"/>
                    <a:pt x="31" y="115"/>
                    <a:pt x="31" y="115"/>
                  </a:cubicBezTo>
                  <a:cubicBezTo>
                    <a:pt x="31" y="116"/>
                    <a:pt x="31" y="116"/>
                    <a:pt x="31" y="116"/>
                  </a:cubicBezTo>
                  <a:cubicBezTo>
                    <a:pt x="31" y="116"/>
                    <a:pt x="31" y="116"/>
                    <a:pt x="32" y="117"/>
                  </a:cubicBezTo>
                  <a:cubicBezTo>
                    <a:pt x="33" y="117"/>
                    <a:pt x="36" y="117"/>
                    <a:pt x="36" y="117"/>
                  </a:cubicBezTo>
                  <a:cubicBezTo>
                    <a:pt x="36" y="117"/>
                    <a:pt x="38" y="116"/>
                    <a:pt x="37" y="117"/>
                  </a:cubicBezTo>
                  <a:cubicBezTo>
                    <a:pt x="37" y="118"/>
                    <a:pt x="36" y="121"/>
                    <a:pt x="36" y="121"/>
                  </a:cubicBezTo>
                  <a:cubicBezTo>
                    <a:pt x="36" y="121"/>
                    <a:pt x="35" y="122"/>
                    <a:pt x="32" y="122"/>
                  </a:cubicBezTo>
                  <a:cubicBezTo>
                    <a:pt x="30" y="123"/>
                    <a:pt x="27" y="124"/>
                    <a:pt x="27" y="124"/>
                  </a:cubicBezTo>
                  <a:cubicBezTo>
                    <a:pt x="25" y="127"/>
                    <a:pt x="25" y="127"/>
                    <a:pt x="25" y="127"/>
                  </a:cubicBezTo>
                  <a:cubicBezTo>
                    <a:pt x="25" y="127"/>
                    <a:pt x="26" y="128"/>
                    <a:pt x="23" y="128"/>
                  </a:cubicBezTo>
                  <a:cubicBezTo>
                    <a:pt x="21" y="128"/>
                    <a:pt x="19" y="128"/>
                    <a:pt x="19" y="128"/>
                  </a:cubicBezTo>
                  <a:cubicBezTo>
                    <a:pt x="17" y="128"/>
                    <a:pt x="17" y="128"/>
                    <a:pt x="17" y="128"/>
                  </a:cubicBezTo>
                  <a:cubicBezTo>
                    <a:pt x="17" y="128"/>
                    <a:pt x="15" y="129"/>
                    <a:pt x="15" y="129"/>
                  </a:cubicBezTo>
                  <a:cubicBezTo>
                    <a:pt x="14" y="128"/>
                    <a:pt x="13" y="127"/>
                    <a:pt x="13" y="127"/>
                  </a:cubicBezTo>
                  <a:cubicBezTo>
                    <a:pt x="14" y="123"/>
                    <a:pt x="14" y="123"/>
                    <a:pt x="14" y="123"/>
                  </a:cubicBezTo>
                  <a:cubicBezTo>
                    <a:pt x="13" y="122"/>
                    <a:pt x="13" y="122"/>
                    <a:pt x="13" y="122"/>
                  </a:cubicBezTo>
                  <a:cubicBezTo>
                    <a:pt x="13" y="119"/>
                    <a:pt x="13" y="119"/>
                    <a:pt x="13" y="119"/>
                  </a:cubicBezTo>
                  <a:cubicBezTo>
                    <a:pt x="13" y="119"/>
                    <a:pt x="10" y="121"/>
                    <a:pt x="10" y="122"/>
                  </a:cubicBezTo>
                  <a:cubicBezTo>
                    <a:pt x="9" y="122"/>
                    <a:pt x="9" y="124"/>
                    <a:pt x="9" y="124"/>
                  </a:cubicBezTo>
                  <a:cubicBezTo>
                    <a:pt x="7" y="127"/>
                    <a:pt x="7" y="127"/>
                    <a:pt x="7" y="127"/>
                  </a:cubicBezTo>
                  <a:cubicBezTo>
                    <a:pt x="6" y="127"/>
                    <a:pt x="6" y="127"/>
                    <a:pt x="6" y="127"/>
                  </a:cubicBezTo>
                  <a:cubicBezTo>
                    <a:pt x="6" y="131"/>
                    <a:pt x="6" y="131"/>
                    <a:pt x="6" y="131"/>
                  </a:cubicBezTo>
                  <a:cubicBezTo>
                    <a:pt x="5" y="133"/>
                    <a:pt x="5" y="133"/>
                    <a:pt x="5" y="133"/>
                  </a:cubicBezTo>
                  <a:cubicBezTo>
                    <a:pt x="5" y="133"/>
                    <a:pt x="4" y="133"/>
                    <a:pt x="5" y="134"/>
                  </a:cubicBezTo>
                  <a:cubicBezTo>
                    <a:pt x="6" y="134"/>
                    <a:pt x="10" y="136"/>
                    <a:pt x="10" y="136"/>
                  </a:cubicBezTo>
                  <a:cubicBezTo>
                    <a:pt x="10" y="136"/>
                    <a:pt x="11" y="135"/>
                    <a:pt x="13" y="137"/>
                  </a:cubicBezTo>
                  <a:cubicBezTo>
                    <a:pt x="14" y="138"/>
                    <a:pt x="16" y="139"/>
                    <a:pt x="16" y="139"/>
                  </a:cubicBezTo>
                  <a:cubicBezTo>
                    <a:pt x="17" y="139"/>
                    <a:pt x="17" y="139"/>
                    <a:pt x="17" y="139"/>
                  </a:cubicBezTo>
                  <a:cubicBezTo>
                    <a:pt x="20" y="138"/>
                    <a:pt x="20" y="138"/>
                    <a:pt x="20" y="138"/>
                  </a:cubicBezTo>
                  <a:cubicBezTo>
                    <a:pt x="22" y="140"/>
                    <a:pt x="22" y="140"/>
                    <a:pt x="22" y="140"/>
                  </a:cubicBezTo>
                  <a:cubicBezTo>
                    <a:pt x="27" y="141"/>
                    <a:pt x="27" y="141"/>
                    <a:pt x="27" y="141"/>
                  </a:cubicBezTo>
                  <a:cubicBezTo>
                    <a:pt x="27" y="141"/>
                    <a:pt x="28" y="143"/>
                    <a:pt x="28" y="144"/>
                  </a:cubicBezTo>
                  <a:cubicBezTo>
                    <a:pt x="29" y="144"/>
                    <a:pt x="31" y="147"/>
                    <a:pt x="31" y="147"/>
                  </a:cubicBezTo>
                  <a:cubicBezTo>
                    <a:pt x="31" y="147"/>
                    <a:pt x="31" y="145"/>
                    <a:pt x="33" y="146"/>
                  </a:cubicBezTo>
                  <a:cubicBezTo>
                    <a:pt x="36" y="146"/>
                    <a:pt x="37" y="146"/>
                    <a:pt x="37" y="146"/>
                  </a:cubicBezTo>
                  <a:cubicBezTo>
                    <a:pt x="37" y="146"/>
                    <a:pt x="39" y="146"/>
                    <a:pt x="40" y="147"/>
                  </a:cubicBezTo>
                  <a:cubicBezTo>
                    <a:pt x="41" y="148"/>
                    <a:pt x="44" y="153"/>
                    <a:pt x="44" y="153"/>
                  </a:cubicBezTo>
                  <a:cubicBezTo>
                    <a:pt x="46" y="158"/>
                    <a:pt x="46" y="158"/>
                    <a:pt x="46" y="158"/>
                  </a:cubicBezTo>
                  <a:cubicBezTo>
                    <a:pt x="48" y="162"/>
                    <a:pt x="48" y="162"/>
                    <a:pt x="48" y="162"/>
                  </a:cubicBezTo>
                  <a:cubicBezTo>
                    <a:pt x="48" y="162"/>
                    <a:pt x="48" y="163"/>
                    <a:pt x="50" y="164"/>
                  </a:cubicBezTo>
                  <a:cubicBezTo>
                    <a:pt x="52" y="166"/>
                    <a:pt x="53" y="168"/>
                    <a:pt x="53" y="168"/>
                  </a:cubicBezTo>
                  <a:cubicBezTo>
                    <a:pt x="53" y="168"/>
                    <a:pt x="53" y="169"/>
                    <a:pt x="54" y="170"/>
                  </a:cubicBezTo>
                  <a:cubicBezTo>
                    <a:pt x="55" y="172"/>
                    <a:pt x="57" y="174"/>
                    <a:pt x="57" y="174"/>
                  </a:cubicBezTo>
                  <a:cubicBezTo>
                    <a:pt x="57" y="174"/>
                    <a:pt x="57" y="175"/>
                    <a:pt x="58" y="176"/>
                  </a:cubicBezTo>
                  <a:cubicBezTo>
                    <a:pt x="60" y="177"/>
                    <a:pt x="62" y="177"/>
                    <a:pt x="63" y="178"/>
                  </a:cubicBezTo>
                  <a:cubicBezTo>
                    <a:pt x="65" y="180"/>
                    <a:pt x="67" y="182"/>
                    <a:pt x="67" y="182"/>
                  </a:cubicBezTo>
                  <a:cubicBezTo>
                    <a:pt x="67" y="182"/>
                    <a:pt x="72" y="187"/>
                    <a:pt x="74" y="189"/>
                  </a:cubicBezTo>
                  <a:cubicBezTo>
                    <a:pt x="76" y="191"/>
                    <a:pt x="78" y="193"/>
                    <a:pt x="79" y="193"/>
                  </a:cubicBezTo>
                  <a:cubicBezTo>
                    <a:pt x="80" y="194"/>
                    <a:pt x="85" y="195"/>
                    <a:pt x="85" y="195"/>
                  </a:cubicBezTo>
                  <a:cubicBezTo>
                    <a:pt x="85" y="195"/>
                    <a:pt x="88" y="198"/>
                    <a:pt x="89" y="197"/>
                  </a:cubicBezTo>
                  <a:cubicBezTo>
                    <a:pt x="91" y="197"/>
                    <a:pt x="87" y="196"/>
                    <a:pt x="93" y="196"/>
                  </a:cubicBezTo>
                  <a:cubicBezTo>
                    <a:pt x="99" y="196"/>
                    <a:pt x="103" y="198"/>
                    <a:pt x="103" y="198"/>
                  </a:cubicBezTo>
                  <a:cubicBezTo>
                    <a:pt x="107" y="195"/>
                    <a:pt x="107" y="195"/>
                    <a:pt x="107" y="195"/>
                  </a:cubicBezTo>
                  <a:cubicBezTo>
                    <a:pt x="107" y="195"/>
                    <a:pt x="106" y="197"/>
                    <a:pt x="107" y="194"/>
                  </a:cubicBezTo>
                  <a:cubicBezTo>
                    <a:pt x="108" y="192"/>
                    <a:pt x="109" y="190"/>
                    <a:pt x="109" y="190"/>
                  </a:cubicBezTo>
                  <a:cubicBezTo>
                    <a:pt x="109" y="190"/>
                    <a:pt x="108" y="188"/>
                    <a:pt x="111" y="188"/>
                  </a:cubicBezTo>
                  <a:cubicBezTo>
                    <a:pt x="113" y="188"/>
                    <a:pt x="119" y="187"/>
                    <a:pt x="120" y="187"/>
                  </a:cubicBezTo>
                  <a:cubicBezTo>
                    <a:pt x="121" y="187"/>
                    <a:pt x="121" y="188"/>
                    <a:pt x="122" y="187"/>
                  </a:cubicBezTo>
                  <a:cubicBezTo>
                    <a:pt x="122" y="186"/>
                    <a:pt x="131" y="189"/>
                    <a:pt x="131" y="189"/>
                  </a:cubicBezTo>
                  <a:cubicBezTo>
                    <a:pt x="132" y="187"/>
                    <a:pt x="132" y="187"/>
                    <a:pt x="132" y="187"/>
                  </a:cubicBezTo>
                  <a:cubicBezTo>
                    <a:pt x="134" y="186"/>
                    <a:pt x="134" y="186"/>
                    <a:pt x="134" y="186"/>
                  </a:cubicBezTo>
                  <a:cubicBezTo>
                    <a:pt x="136" y="190"/>
                    <a:pt x="136" y="190"/>
                    <a:pt x="136" y="190"/>
                  </a:cubicBezTo>
                  <a:cubicBezTo>
                    <a:pt x="140" y="190"/>
                    <a:pt x="140" y="190"/>
                    <a:pt x="140" y="190"/>
                  </a:cubicBezTo>
                  <a:cubicBezTo>
                    <a:pt x="140" y="190"/>
                    <a:pt x="143" y="189"/>
                    <a:pt x="145" y="189"/>
                  </a:cubicBezTo>
                  <a:cubicBezTo>
                    <a:pt x="146" y="189"/>
                    <a:pt x="150" y="187"/>
                    <a:pt x="150" y="187"/>
                  </a:cubicBezTo>
                  <a:cubicBezTo>
                    <a:pt x="150" y="187"/>
                    <a:pt x="151" y="185"/>
                    <a:pt x="152" y="185"/>
                  </a:cubicBezTo>
                  <a:cubicBezTo>
                    <a:pt x="153" y="184"/>
                    <a:pt x="156" y="184"/>
                    <a:pt x="157" y="184"/>
                  </a:cubicBezTo>
                  <a:cubicBezTo>
                    <a:pt x="159" y="184"/>
                    <a:pt x="162" y="183"/>
                    <a:pt x="162" y="183"/>
                  </a:cubicBezTo>
                  <a:cubicBezTo>
                    <a:pt x="164" y="181"/>
                    <a:pt x="164" y="181"/>
                    <a:pt x="164" y="181"/>
                  </a:cubicBezTo>
                  <a:cubicBezTo>
                    <a:pt x="164" y="181"/>
                    <a:pt x="165" y="180"/>
                    <a:pt x="167" y="180"/>
                  </a:cubicBezTo>
                  <a:cubicBezTo>
                    <a:pt x="168" y="181"/>
                    <a:pt x="172" y="181"/>
                    <a:pt x="172" y="181"/>
                  </a:cubicBezTo>
                  <a:cubicBezTo>
                    <a:pt x="175" y="179"/>
                    <a:pt x="175" y="179"/>
                    <a:pt x="175" y="179"/>
                  </a:cubicBezTo>
                  <a:cubicBezTo>
                    <a:pt x="178" y="178"/>
                    <a:pt x="178" y="178"/>
                    <a:pt x="178" y="178"/>
                  </a:cubicBezTo>
                  <a:cubicBezTo>
                    <a:pt x="178" y="178"/>
                    <a:pt x="178" y="177"/>
                    <a:pt x="179" y="178"/>
                  </a:cubicBezTo>
                  <a:cubicBezTo>
                    <a:pt x="180" y="179"/>
                    <a:pt x="182" y="181"/>
                    <a:pt x="182" y="181"/>
                  </a:cubicBezTo>
                  <a:cubicBezTo>
                    <a:pt x="186" y="182"/>
                    <a:pt x="186" y="182"/>
                    <a:pt x="186" y="182"/>
                  </a:cubicBezTo>
                  <a:cubicBezTo>
                    <a:pt x="189" y="181"/>
                    <a:pt x="189" y="181"/>
                    <a:pt x="189" y="181"/>
                  </a:cubicBezTo>
                  <a:cubicBezTo>
                    <a:pt x="191" y="179"/>
                    <a:pt x="191" y="179"/>
                    <a:pt x="191" y="179"/>
                  </a:cubicBezTo>
                  <a:cubicBezTo>
                    <a:pt x="191" y="179"/>
                    <a:pt x="191" y="178"/>
                    <a:pt x="194" y="178"/>
                  </a:cubicBezTo>
                  <a:cubicBezTo>
                    <a:pt x="197" y="178"/>
                    <a:pt x="198" y="178"/>
                    <a:pt x="198" y="178"/>
                  </a:cubicBezTo>
                  <a:cubicBezTo>
                    <a:pt x="198" y="178"/>
                    <a:pt x="201" y="178"/>
                    <a:pt x="201" y="177"/>
                  </a:cubicBezTo>
                  <a:cubicBezTo>
                    <a:pt x="201" y="176"/>
                    <a:pt x="201" y="174"/>
                    <a:pt x="202" y="173"/>
                  </a:cubicBezTo>
                  <a:cubicBezTo>
                    <a:pt x="202" y="172"/>
                    <a:pt x="206" y="168"/>
                    <a:pt x="206" y="168"/>
                  </a:cubicBezTo>
                  <a:cubicBezTo>
                    <a:pt x="208" y="167"/>
                    <a:pt x="208" y="167"/>
                    <a:pt x="208" y="167"/>
                  </a:cubicBezTo>
                  <a:cubicBezTo>
                    <a:pt x="207" y="164"/>
                    <a:pt x="207" y="164"/>
                    <a:pt x="207" y="164"/>
                  </a:cubicBezTo>
                  <a:cubicBezTo>
                    <a:pt x="208" y="162"/>
                    <a:pt x="208" y="162"/>
                    <a:pt x="208" y="162"/>
                  </a:cubicBezTo>
                  <a:cubicBezTo>
                    <a:pt x="208" y="162"/>
                    <a:pt x="211" y="161"/>
                    <a:pt x="210" y="163"/>
                  </a:cubicBezTo>
                  <a:cubicBezTo>
                    <a:pt x="209" y="165"/>
                    <a:pt x="210" y="166"/>
                    <a:pt x="210" y="166"/>
                  </a:cubicBezTo>
                  <a:cubicBezTo>
                    <a:pt x="210" y="166"/>
                    <a:pt x="211" y="165"/>
                    <a:pt x="212" y="165"/>
                  </a:cubicBezTo>
                  <a:cubicBezTo>
                    <a:pt x="214" y="165"/>
                    <a:pt x="214" y="164"/>
                    <a:pt x="215" y="164"/>
                  </a:cubicBezTo>
                  <a:cubicBezTo>
                    <a:pt x="217" y="165"/>
                    <a:pt x="218" y="164"/>
                    <a:pt x="218" y="164"/>
                  </a:cubicBezTo>
                  <a:cubicBezTo>
                    <a:pt x="218" y="164"/>
                    <a:pt x="217" y="162"/>
                    <a:pt x="218" y="162"/>
                  </a:cubicBezTo>
                  <a:cubicBezTo>
                    <a:pt x="219" y="163"/>
                    <a:pt x="221" y="163"/>
                    <a:pt x="221" y="163"/>
                  </a:cubicBezTo>
                  <a:cubicBezTo>
                    <a:pt x="221" y="163"/>
                    <a:pt x="222" y="163"/>
                    <a:pt x="222" y="162"/>
                  </a:cubicBezTo>
                  <a:cubicBezTo>
                    <a:pt x="222" y="162"/>
                    <a:pt x="219" y="160"/>
                    <a:pt x="220" y="160"/>
                  </a:cubicBezTo>
                  <a:cubicBezTo>
                    <a:pt x="221" y="161"/>
                    <a:pt x="223" y="160"/>
                    <a:pt x="223" y="160"/>
                  </a:cubicBezTo>
                  <a:cubicBezTo>
                    <a:pt x="223" y="160"/>
                    <a:pt x="226" y="161"/>
                    <a:pt x="223" y="159"/>
                  </a:cubicBezTo>
                  <a:cubicBezTo>
                    <a:pt x="221" y="156"/>
                    <a:pt x="224" y="156"/>
                    <a:pt x="224" y="156"/>
                  </a:cubicBezTo>
                  <a:cubicBezTo>
                    <a:pt x="224" y="156"/>
                    <a:pt x="227" y="157"/>
                    <a:pt x="226" y="157"/>
                  </a:cubicBezTo>
                  <a:cubicBezTo>
                    <a:pt x="225" y="156"/>
                    <a:pt x="221" y="151"/>
                    <a:pt x="221" y="151"/>
                  </a:cubicBezTo>
                  <a:cubicBezTo>
                    <a:pt x="221" y="150"/>
                    <a:pt x="221" y="150"/>
                    <a:pt x="221" y="150"/>
                  </a:cubicBezTo>
                  <a:cubicBezTo>
                    <a:pt x="221" y="148"/>
                    <a:pt x="221" y="148"/>
                    <a:pt x="221" y="148"/>
                  </a:cubicBezTo>
                  <a:cubicBezTo>
                    <a:pt x="221" y="148"/>
                    <a:pt x="223" y="149"/>
                    <a:pt x="224" y="150"/>
                  </a:cubicBezTo>
                  <a:cubicBezTo>
                    <a:pt x="224" y="150"/>
                    <a:pt x="224" y="150"/>
                    <a:pt x="225" y="151"/>
                  </a:cubicBezTo>
                  <a:cubicBezTo>
                    <a:pt x="227" y="152"/>
                    <a:pt x="226" y="154"/>
                    <a:pt x="227" y="154"/>
                  </a:cubicBezTo>
                  <a:cubicBezTo>
                    <a:pt x="228" y="155"/>
                    <a:pt x="231" y="154"/>
                    <a:pt x="231" y="154"/>
                  </a:cubicBezTo>
                  <a:cubicBezTo>
                    <a:pt x="233" y="151"/>
                    <a:pt x="233" y="151"/>
                    <a:pt x="233" y="151"/>
                  </a:cubicBezTo>
                  <a:cubicBezTo>
                    <a:pt x="233" y="151"/>
                    <a:pt x="237" y="147"/>
                    <a:pt x="236" y="147"/>
                  </a:cubicBezTo>
                  <a:cubicBezTo>
                    <a:pt x="235" y="146"/>
                    <a:pt x="230" y="148"/>
                    <a:pt x="230" y="148"/>
                  </a:cubicBezTo>
                  <a:cubicBezTo>
                    <a:pt x="232" y="144"/>
                    <a:pt x="232" y="144"/>
                    <a:pt x="232" y="144"/>
                  </a:cubicBezTo>
                  <a:cubicBezTo>
                    <a:pt x="229" y="143"/>
                    <a:pt x="229" y="143"/>
                    <a:pt x="229" y="143"/>
                  </a:cubicBezTo>
                  <a:cubicBezTo>
                    <a:pt x="228" y="142"/>
                    <a:pt x="228" y="142"/>
                    <a:pt x="228" y="142"/>
                  </a:cubicBezTo>
                  <a:cubicBezTo>
                    <a:pt x="228" y="142"/>
                    <a:pt x="231" y="142"/>
                    <a:pt x="231" y="142"/>
                  </a:cubicBezTo>
                  <a:cubicBezTo>
                    <a:pt x="232" y="142"/>
                    <a:pt x="234" y="141"/>
                    <a:pt x="234" y="141"/>
                  </a:cubicBezTo>
                  <a:cubicBezTo>
                    <a:pt x="234" y="139"/>
                    <a:pt x="234" y="139"/>
                    <a:pt x="234" y="139"/>
                  </a:cubicBezTo>
                  <a:cubicBezTo>
                    <a:pt x="231" y="137"/>
                    <a:pt x="231" y="137"/>
                    <a:pt x="231" y="137"/>
                  </a:cubicBezTo>
                  <a:cubicBezTo>
                    <a:pt x="232" y="136"/>
                    <a:pt x="232" y="136"/>
                    <a:pt x="232" y="136"/>
                  </a:cubicBezTo>
                  <a:cubicBezTo>
                    <a:pt x="233" y="134"/>
                    <a:pt x="233" y="134"/>
                    <a:pt x="233" y="134"/>
                  </a:cubicBezTo>
                  <a:cubicBezTo>
                    <a:pt x="235" y="133"/>
                    <a:pt x="235" y="133"/>
                    <a:pt x="235" y="133"/>
                  </a:cubicBezTo>
                  <a:cubicBezTo>
                    <a:pt x="238" y="127"/>
                    <a:pt x="238" y="127"/>
                    <a:pt x="238" y="127"/>
                  </a:cubicBezTo>
                  <a:cubicBezTo>
                    <a:pt x="237" y="125"/>
                    <a:pt x="237" y="125"/>
                    <a:pt x="237" y="125"/>
                  </a:cubicBezTo>
                  <a:cubicBezTo>
                    <a:pt x="235" y="125"/>
                    <a:pt x="235" y="125"/>
                    <a:pt x="235" y="125"/>
                  </a:cubicBezTo>
                  <a:cubicBezTo>
                    <a:pt x="235" y="121"/>
                    <a:pt x="235" y="121"/>
                    <a:pt x="235" y="121"/>
                  </a:cubicBezTo>
                  <a:cubicBezTo>
                    <a:pt x="231" y="119"/>
                    <a:pt x="231" y="119"/>
                    <a:pt x="231" y="119"/>
                  </a:cubicBezTo>
                  <a:cubicBezTo>
                    <a:pt x="231" y="119"/>
                    <a:pt x="228" y="117"/>
                    <a:pt x="228" y="116"/>
                  </a:cubicBezTo>
                  <a:cubicBezTo>
                    <a:pt x="228" y="116"/>
                    <a:pt x="228" y="114"/>
                    <a:pt x="227" y="115"/>
                  </a:cubicBezTo>
                  <a:cubicBezTo>
                    <a:pt x="226" y="115"/>
                    <a:pt x="225" y="114"/>
                    <a:pt x="225" y="114"/>
                  </a:cubicBezTo>
                  <a:cubicBezTo>
                    <a:pt x="225" y="114"/>
                    <a:pt x="225" y="111"/>
                    <a:pt x="225" y="111"/>
                  </a:cubicBezTo>
                  <a:cubicBezTo>
                    <a:pt x="225" y="111"/>
                    <a:pt x="227" y="110"/>
                    <a:pt x="227" y="109"/>
                  </a:cubicBezTo>
                  <a:cubicBezTo>
                    <a:pt x="228" y="108"/>
                    <a:pt x="227" y="106"/>
                    <a:pt x="227" y="106"/>
                  </a:cubicBezTo>
                  <a:cubicBezTo>
                    <a:pt x="226" y="106"/>
                    <a:pt x="224" y="107"/>
                    <a:pt x="224" y="107"/>
                  </a:cubicBezTo>
                  <a:cubicBezTo>
                    <a:pt x="218" y="108"/>
                    <a:pt x="218" y="108"/>
                    <a:pt x="218" y="108"/>
                  </a:cubicBezTo>
                  <a:cubicBezTo>
                    <a:pt x="216" y="107"/>
                    <a:pt x="216" y="107"/>
                    <a:pt x="216" y="107"/>
                  </a:cubicBezTo>
                  <a:cubicBezTo>
                    <a:pt x="216" y="107"/>
                    <a:pt x="217" y="107"/>
                    <a:pt x="217" y="106"/>
                  </a:cubicBezTo>
                  <a:cubicBezTo>
                    <a:pt x="218" y="105"/>
                    <a:pt x="218" y="104"/>
                    <a:pt x="219" y="103"/>
                  </a:cubicBezTo>
                  <a:cubicBezTo>
                    <a:pt x="220" y="102"/>
                    <a:pt x="220" y="103"/>
                    <a:pt x="221" y="101"/>
                  </a:cubicBezTo>
                  <a:cubicBezTo>
                    <a:pt x="223" y="100"/>
                    <a:pt x="225" y="98"/>
                    <a:pt x="225" y="98"/>
                  </a:cubicBezTo>
                  <a:cubicBezTo>
                    <a:pt x="225" y="95"/>
                    <a:pt x="225" y="95"/>
                    <a:pt x="225" y="95"/>
                  </a:cubicBezTo>
                  <a:cubicBezTo>
                    <a:pt x="224" y="92"/>
                    <a:pt x="224" y="92"/>
                    <a:pt x="224" y="92"/>
                  </a:cubicBezTo>
                  <a:cubicBezTo>
                    <a:pt x="224" y="92"/>
                    <a:pt x="223" y="91"/>
                    <a:pt x="222" y="91"/>
                  </a:cubicBezTo>
                  <a:cubicBezTo>
                    <a:pt x="221" y="91"/>
                    <a:pt x="222" y="93"/>
                    <a:pt x="220" y="91"/>
                  </a:cubicBezTo>
                  <a:cubicBezTo>
                    <a:pt x="219" y="90"/>
                    <a:pt x="219" y="90"/>
                    <a:pt x="218" y="88"/>
                  </a:cubicBezTo>
                  <a:cubicBezTo>
                    <a:pt x="217" y="87"/>
                    <a:pt x="217" y="85"/>
                    <a:pt x="217" y="85"/>
                  </a:cubicBezTo>
                  <a:cubicBezTo>
                    <a:pt x="217" y="85"/>
                    <a:pt x="215" y="84"/>
                    <a:pt x="216" y="84"/>
                  </a:cubicBezTo>
                  <a:cubicBezTo>
                    <a:pt x="218" y="84"/>
                    <a:pt x="219" y="85"/>
                    <a:pt x="220" y="84"/>
                  </a:cubicBezTo>
                  <a:cubicBezTo>
                    <a:pt x="221" y="83"/>
                    <a:pt x="221" y="84"/>
                    <a:pt x="221" y="83"/>
                  </a:cubicBezTo>
                  <a:cubicBezTo>
                    <a:pt x="221" y="82"/>
                    <a:pt x="222" y="79"/>
                    <a:pt x="222" y="79"/>
                  </a:cubicBezTo>
                  <a:cubicBezTo>
                    <a:pt x="222" y="78"/>
                    <a:pt x="222" y="78"/>
                    <a:pt x="224" y="77"/>
                  </a:cubicBezTo>
                  <a:cubicBezTo>
                    <a:pt x="227" y="76"/>
                    <a:pt x="226" y="76"/>
                    <a:pt x="228" y="76"/>
                  </a:cubicBezTo>
                  <a:cubicBezTo>
                    <a:pt x="229" y="75"/>
                    <a:pt x="230" y="74"/>
                    <a:pt x="229" y="74"/>
                  </a:cubicBezTo>
                  <a:cubicBezTo>
                    <a:pt x="229" y="73"/>
                    <a:pt x="227" y="73"/>
                    <a:pt x="227" y="73"/>
                  </a:cubicBezTo>
                  <a:cubicBezTo>
                    <a:pt x="226" y="72"/>
                    <a:pt x="224" y="74"/>
                    <a:pt x="224" y="74"/>
                  </a:cubicBezTo>
                  <a:cubicBezTo>
                    <a:pt x="224" y="74"/>
                    <a:pt x="222" y="75"/>
                    <a:pt x="221" y="76"/>
                  </a:cubicBezTo>
                  <a:cubicBezTo>
                    <a:pt x="220" y="77"/>
                    <a:pt x="219" y="76"/>
                    <a:pt x="218" y="76"/>
                  </a:cubicBezTo>
                  <a:cubicBezTo>
                    <a:pt x="217" y="76"/>
                    <a:pt x="217" y="76"/>
                    <a:pt x="217" y="76"/>
                  </a:cubicBezTo>
                  <a:cubicBezTo>
                    <a:pt x="217" y="76"/>
                    <a:pt x="215" y="75"/>
                    <a:pt x="214" y="77"/>
                  </a:cubicBezTo>
                  <a:cubicBezTo>
                    <a:pt x="214" y="79"/>
                    <a:pt x="212" y="81"/>
                    <a:pt x="212" y="81"/>
                  </a:cubicBezTo>
                  <a:cubicBezTo>
                    <a:pt x="212" y="81"/>
                    <a:pt x="211" y="82"/>
                    <a:pt x="211" y="80"/>
                  </a:cubicBezTo>
                  <a:cubicBezTo>
                    <a:pt x="211" y="79"/>
                    <a:pt x="210" y="76"/>
                    <a:pt x="210" y="76"/>
                  </a:cubicBezTo>
                  <a:cubicBezTo>
                    <a:pt x="210" y="76"/>
                    <a:pt x="210" y="76"/>
                    <a:pt x="210" y="76"/>
                  </a:cubicBezTo>
                  <a:cubicBezTo>
                    <a:pt x="209" y="76"/>
                    <a:pt x="206" y="75"/>
                    <a:pt x="206" y="75"/>
                  </a:cubicBezTo>
                  <a:cubicBezTo>
                    <a:pt x="206" y="75"/>
                    <a:pt x="207" y="75"/>
                    <a:pt x="207" y="73"/>
                  </a:cubicBezTo>
                  <a:cubicBezTo>
                    <a:pt x="206" y="72"/>
                    <a:pt x="206" y="71"/>
                    <a:pt x="206" y="71"/>
                  </a:cubicBezTo>
                  <a:cubicBezTo>
                    <a:pt x="207" y="71"/>
                    <a:pt x="208" y="71"/>
                    <a:pt x="208" y="71"/>
                  </a:cubicBezTo>
                  <a:cubicBezTo>
                    <a:pt x="209" y="71"/>
                    <a:pt x="209" y="71"/>
                    <a:pt x="209" y="69"/>
                  </a:cubicBezTo>
                  <a:cubicBezTo>
                    <a:pt x="209" y="66"/>
                    <a:pt x="208" y="65"/>
                    <a:pt x="208" y="65"/>
                  </a:cubicBezTo>
                  <a:cubicBezTo>
                    <a:pt x="208" y="65"/>
                    <a:pt x="207" y="64"/>
                    <a:pt x="207" y="64"/>
                  </a:cubicBezTo>
                  <a:cubicBezTo>
                    <a:pt x="207" y="60"/>
                    <a:pt x="207" y="60"/>
                    <a:pt x="207" y="60"/>
                  </a:cubicBezTo>
                  <a:cubicBezTo>
                    <a:pt x="207" y="60"/>
                    <a:pt x="207" y="59"/>
                    <a:pt x="206" y="58"/>
                  </a:cubicBezTo>
                  <a:cubicBezTo>
                    <a:pt x="205" y="57"/>
                    <a:pt x="205" y="56"/>
                    <a:pt x="204" y="57"/>
                  </a:cubicBezTo>
                  <a:cubicBezTo>
                    <a:pt x="204" y="57"/>
                    <a:pt x="203" y="58"/>
                    <a:pt x="202" y="58"/>
                  </a:cubicBezTo>
                  <a:cubicBezTo>
                    <a:pt x="201" y="57"/>
                    <a:pt x="199" y="56"/>
                    <a:pt x="199" y="56"/>
                  </a:cubicBezTo>
                  <a:cubicBezTo>
                    <a:pt x="195" y="54"/>
                    <a:pt x="195" y="54"/>
                    <a:pt x="195" y="54"/>
                  </a:cubicBezTo>
                  <a:cubicBezTo>
                    <a:pt x="195" y="54"/>
                    <a:pt x="195" y="54"/>
                    <a:pt x="194" y="55"/>
                  </a:cubicBezTo>
                  <a:cubicBezTo>
                    <a:pt x="194" y="56"/>
                    <a:pt x="193" y="55"/>
                    <a:pt x="193" y="57"/>
                  </a:cubicBezTo>
                  <a:cubicBezTo>
                    <a:pt x="194" y="58"/>
                    <a:pt x="194" y="59"/>
                    <a:pt x="194" y="60"/>
                  </a:cubicBezTo>
                  <a:cubicBezTo>
                    <a:pt x="193" y="61"/>
                    <a:pt x="193" y="62"/>
                    <a:pt x="193" y="64"/>
                  </a:cubicBezTo>
                  <a:cubicBezTo>
                    <a:pt x="192" y="65"/>
                    <a:pt x="191" y="65"/>
                    <a:pt x="191" y="66"/>
                  </a:cubicBezTo>
                  <a:cubicBezTo>
                    <a:pt x="191" y="67"/>
                    <a:pt x="192" y="67"/>
                    <a:pt x="192" y="68"/>
                  </a:cubicBezTo>
                  <a:cubicBezTo>
                    <a:pt x="192" y="68"/>
                    <a:pt x="191" y="70"/>
                    <a:pt x="190" y="70"/>
                  </a:cubicBezTo>
                  <a:cubicBezTo>
                    <a:pt x="190" y="71"/>
                    <a:pt x="189" y="72"/>
                    <a:pt x="188" y="72"/>
                  </a:cubicBezTo>
                  <a:cubicBezTo>
                    <a:pt x="188" y="71"/>
                    <a:pt x="187" y="71"/>
                    <a:pt x="186" y="71"/>
                  </a:cubicBezTo>
                  <a:cubicBezTo>
                    <a:pt x="185" y="71"/>
                    <a:pt x="184" y="72"/>
                    <a:pt x="184" y="72"/>
                  </a:cubicBezTo>
                  <a:cubicBezTo>
                    <a:pt x="184" y="72"/>
                    <a:pt x="183" y="73"/>
                    <a:pt x="182" y="72"/>
                  </a:cubicBezTo>
                  <a:cubicBezTo>
                    <a:pt x="180" y="71"/>
                    <a:pt x="179" y="70"/>
                    <a:pt x="179" y="70"/>
                  </a:cubicBezTo>
                  <a:cubicBezTo>
                    <a:pt x="179" y="68"/>
                    <a:pt x="179" y="68"/>
                    <a:pt x="179" y="68"/>
                  </a:cubicBezTo>
                  <a:cubicBezTo>
                    <a:pt x="179" y="68"/>
                    <a:pt x="183" y="69"/>
                    <a:pt x="178" y="66"/>
                  </a:cubicBezTo>
                  <a:cubicBezTo>
                    <a:pt x="174" y="64"/>
                    <a:pt x="174" y="64"/>
                    <a:pt x="174" y="64"/>
                  </a:cubicBezTo>
                  <a:cubicBezTo>
                    <a:pt x="174" y="64"/>
                    <a:pt x="174" y="65"/>
                    <a:pt x="173" y="66"/>
                  </a:cubicBezTo>
                  <a:cubicBezTo>
                    <a:pt x="172" y="66"/>
                    <a:pt x="172" y="67"/>
                    <a:pt x="172" y="67"/>
                  </a:cubicBezTo>
                  <a:cubicBezTo>
                    <a:pt x="171" y="69"/>
                    <a:pt x="171" y="69"/>
                    <a:pt x="171" y="69"/>
                  </a:cubicBezTo>
                  <a:cubicBezTo>
                    <a:pt x="170" y="69"/>
                    <a:pt x="170" y="69"/>
                    <a:pt x="170" y="69"/>
                  </a:cubicBezTo>
                  <a:cubicBezTo>
                    <a:pt x="168" y="72"/>
                    <a:pt x="168" y="72"/>
                    <a:pt x="168" y="72"/>
                  </a:cubicBezTo>
                  <a:cubicBezTo>
                    <a:pt x="168" y="72"/>
                    <a:pt x="167" y="73"/>
                    <a:pt x="166" y="73"/>
                  </a:cubicBezTo>
                  <a:cubicBezTo>
                    <a:pt x="166" y="73"/>
                    <a:pt x="165" y="73"/>
                    <a:pt x="165" y="73"/>
                  </a:cubicBezTo>
                  <a:cubicBezTo>
                    <a:pt x="164" y="73"/>
                    <a:pt x="163" y="73"/>
                    <a:pt x="163" y="72"/>
                  </a:cubicBezTo>
                  <a:cubicBezTo>
                    <a:pt x="162" y="72"/>
                    <a:pt x="162" y="72"/>
                    <a:pt x="162" y="71"/>
                  </a:cubicBezTo>
                  <a:cubicBezTo>
                    <a:pt x="162" y="70"/>
                    <a:pt x="162" y="68"/>
                    <a:pt x="161" y="67"/>
                  </a:cubicBezTo>
                  <a:cubicBezTo>
                    <a:pt x="161" y="66"/>
                    <a:pt x="161" y="66"/>
                    <a:pt x="160" y="64"/>
                  </a:cubicBezTo>
                  <a:cubicBezTo>
                    <a:pt x="159" y="63"/>
                    <a:pt x="158" y="61"/>
                    <a:pt x="158" y="61"/>
                  </a:cubicBezTo>
                  <a:cubicBezTo>
                    <a:pt x="153" y="58"/>
                    <a:pt x="153" y="58"/>
                    <a:pt x="153" y="58"/>
                  </a:cubicBezTo>
                  <a:cubicBezTo>
                    <a:pt x="153" y="58"/>
                    <a:pt x="154" y="57"/>
                    <a:pt x="152" y="57"/>
                  </a:cubicBezTo>
                  <a:cubicBezTo>
                    <a:pt x="151" y="58"/>
                    <a:pt x="149" y="60"/>
                    <a:pt x="149" y="60"/>
                  </a:cubicBezTo>
                  <a:cubicBezTo>
                    <a:pt x="149" y="60"/>
                    <a:pt x="149" y="62"/>
                    <a:pt x="149" y="63"/>
                  </a:cubicBezTo>
                  <a:cubicBezTo>
                    <a:pt x="149" y="63"/>
                    <a:pt x="148" y="64"/>
                    <a:pt x="148" y="65"/>
                  </a:cubicBezTo>
                  <a:cubicBezTo>
                    <a:pt x="149" y="67"/>
                    <a:pt x="150" y="69"/>
                    <a:pt x="149" y="70"/>
                  </a:cubicBezTo>
                  <a:cubicBezTo>
                    <a:pt x="149" y="70"/>
                    <a:pt x="148" y="72"/>
                    <a:pt x="148" y="74"/>
                  </a:cubicBezTo>
                  <a:cubicBezTo>
                    <a:pt x="148" y="76"/>
                    <a:pt x="149" y="78"/>
                    <a:pt x="148" y="78"/>
                  </a:cubicBezTo>
                  <a:cubicBezTo>
                    <a:pt x="147" y="79"/>
                    <a:pt x="147" y="80"/>
                    <a:pt x="147" y="80"/>
                  </a:cubicBezTo>
                  <a:cubicBezTo>
                    <a:pt x="146" y="80"/>
                    <a:pt x="146" y="80"/>
                    <a:pt x="146" y="80"/>
                  </a:cubicBezTo>
                  <a:cubicBezTo>
                    <a:pt x="146" y="80"/>
                    <a:pt x="146" y="79"/>
                    <a:pt x="147" y="76"/>
                  </a:cubicBezTo>
                  <a:cubicBezTo>
                    <a:pt x="147" y="73"/>
                    <a:pt x="146" y="72"/>
                    <a:pt x="146" y="71"/>
                  </a:cubicBezTo>
                  <a:cubicBezTo>
                    <a:pt x="145" y="71"/>
                    <a:pt x="145" y="71"/>
                    <a:pt x="145" y="70"/>
                  </a:cubicBezTo>
                  <a:cubicBezTo>
                    <a:pt x="145" y="69"/>
                    <a:pt x="145" y="68"/>
                    <a:pt x="145" y="68"/>
                  </a:cubicBezTo>
                  <a:cubicBezTo>
                    <a:pt x="145" y="68"/>
                    <a:pt x="143" y="66"/>
                    <a:pt x="143" y="65"/>
                  </a:cubicBezTo>
                  <a:cubicBezTo>
                    <a:pt x="143" y="64"/>
                    <a:pt x="144" y="63"/>
                    <a:pt x="144" y="61"/>
                  </a:cubicBezTo>
                  <a:cubicBezTo>
                    <a:pt x="144" y="58"/>
                    <a:pt x="145" y="58"/>
                    <a:pt x="144" y="57"/>
                  </a:cubicBezTo>
                  <a:cubicBezTo>
                    <a:pt x="143" y="56"/>
                    <a:pt x="144" y="55"/>
                    <a:pt x="143" y="54"/>
                  </a:cubicBezTo>
                  <a:cubicBezTo>
                    <a:pt x="142" y="54"/>
                    <a:pt x="142" y="55"/>
                    <a:pt x="141" y="54"/>
                  </a:cubicBezTo>
                  <a:cubicBezTo>
                    <a:pt x="141" y="54"/>
                    <a:pt x="141" y="55"/>
                    <a:pt x="141" y="55"/>
                  </a:cubicBezTo>
                  <a:cubicBezTo>
                    <a:pt x="142" y="53"/>
                    <a:pt x="142" y="53"/>
                    <a:pt x="142" y="53"/>
                  </a:cubicBezTo>
                  <a:cubicBezTo>
                    <a:pt x="142" y="53"/>
                    <a:pt x="143" y="49"/>
                    <a:pt x="142" y="51"/>
                  </a:cubicBezTo>
                  <a:cubicBezTo>
                    <a:pt x="141" y="52"/>
                    <a:pt x="138" y="53"/>
                    <a:pt x="138" y="52"/>
                  </a:cubicBezTo>
                  <a:cubicBezTo>
                    <a:pt x="139" y="51"/>
                    <a:pt x="138" y="50"/>
                    <a:pt x="138" y="50"/>
                  </a:cubicBezTo>
                  <a:cubicBezTo>
                    <a:pt x="138" y="50"/>
                    <a:pt x="134" y="50"/>
                    <a:pt x="134" y="50"/>
                  </a:cubicBezTo>
                  <a:cubicBezTo>
                    <a:pt x="134" y="50"/>
                    <a:pt x="134" y="49"/>
                    <a:pt x="134" y="51"/>
                  </a:cubicBezTo>
                  <a:cubicBezTo>
                    <a:pt x="134" y="52"/>
                    <a:pt x="135" y="54"/>
                    <a:pt x="133" y="54"/>
                  </a:cubicBezTo>
                  <a:cubicBezTo>
                    <a:pt x="131" y="55"/>
                    <a:pt x="130" y="55"/>
                    <a:pt x="130" y="55"/>
                  </a:cubicBezTo>
                  <a:cubicBezTo>
                    <a:pt x="130" y="54"/>
                    <a:pt x="128" y="53"/>
                    <a:pt x="128" y="53"/>
                  </a:cubicBezTo>
                  <a:cubicBezTo>
                    <a:pt x="128" y="53"/>
                    <a:pt x="127" y="53"/>
                    <a:pt x="126" y="53"/>
                  </a:cubicBezTo>
                  <a:cubicBezTo>
                    <a:pt x="126" y="54"/>
                    <a:pt x="124" y="54"/>
                    <a:pt x="124" y="54"/>
                  </a:cubicBezTo>
                  <a:cubicBezTo>
                    <a:pt x="124" y="56"/>
                    <a:pt x="124" y="56"/>
                    <a:pt x="124" y="56"/>
                  </a:cubicBezTo>
                  <a:cubicBezTo>
                    <a:pt x="124" y="57"/>
                    <a:pt x="124" y="57"/>
                    <a:pt x="124" y="57"/>
                  </a:cubicBezTo>
                  <a:cubicBezTo>
                    <a:pt x="124" y="57"/>
                    <a:pt x="123" y="57"/>
                    <a:pt x="123" y="57"/>
                  </a:cubicBezTo>
                  <a:cubicBezTo>
                    <a:pt x="122" y="58"/>
                    <a:pt x="121" y="58"/>
                    <a:pt x="122" y="59"/>
                  </a:cubicBezTo>
                  <a:cubicBezTo>
                    <a:pt x="122" y="59"/>
                    <a:pt x="122" y="59"/>
                    <a:pt x="122" y="61"/>
                  </a:cubicBezTo>
                  <a:cubicBezTo>
                    <a:pt x="122" y="62"/>
                    <a:pt x="122" y="62"/>
                    <a:pt x="122" y="63"/>
                  </a:cubicBezTo>
                  <a:cubicBezTo>
                    <a:pt x="121" y="64"/>
                    <a:pt x="121" y="65"/>
                    <a:pt x="120" y="66"/>
                  </a:cubicBezTo>
                  <a:cubicBezTo>
                    <a:pt x="120" y="66"/>
                    <a:pt x="119" y="67"/>
                    <a:pt x="119" y="67"/>
                  </a:cubicBezTo>
                  <a:cubicBezTo>
                    <a:pt x="118" y="68"/>
                    <a:pt x="118" y="68"/>
                    <a:pt x="117" y="68"/>
                  </a:cubicBezTo>
                  <a:cubicBezTo>
                    <a:pt x="116" y="68"/>
                    <a:pt x="116" y="69"/>
                    <a:pt x="116" y="68"/>
                  </a:cubicBezTo>
                  <a:cubicBezTo>
                    <a:pt x="116" y="66"/>
                    <a:pt x="116" y="65"/>
                    <a:pt x="116" y="63"/>
                  </a:cubicBezTo>
                  <a:cubicBezTo>
                    <a:pt x="116" y="62"/>
                    <a:pt x="117" y="62"/>
                    <a:pt x="115" y="60"/>
                  </a:cubicBezTo>
                  <a:cubicBezTo>
                    <a:pt x="114" y="58"/>
                    <a:pt x="113" y="58"/>
                    <a:pt x="113" y="57"/>
                  </a:cubicBezTo>
                  <a:cubicBezTo>
                    <a:pt x="113" y="57"/>
                    <a:pt x="113" y="56"/>
                    <a:pt x="113" y="55"/>
                  </a:cubicBezTo>
                  <a:cubicBezTo>
                    <a:pt x="113" y="54"/>
                    <a:pt x="113" y="56"/>
                    <a:pt x="113" y="52"/>
                  </a:cubicBezTo>
                  <a:cubicBezTo>
                    <a:pt x="114" y="49"/>
                    <a:pt x="113" y="48"/>
                    <a:pt x="113" y="48"/>
                  </a:cubicBezTo>
                  <a:cubicBezTo>
                    <a:pt x="113" y="48"/>
                    <a:pt x="114" y="43"/>
                    <a:pt x="114" y="43"/>
                  </a:cubicBezTo>
                  <a:cubicBezTo>
                    <a:pt x="113" y="43"/>
                    <a:pt x="110" y="43"/>
                    <a:pt x="109" y="43"/>
                  </a:cubicBezTo>
                  <a:cubicBezTo>
                    <a:pt x="108" y="43"/>
                    <a:pt x="108" y="43"/>
                    <a:pt x="107" y="43"/>
                  </a:cubicBezTo>
                  <a:cubicBezTo>
                    <a:pt x="107" y="44"/>
                    <a:pt x="106" y="43"/>
                    <a:pt x="106" y="45"/>
                  </a:cubicBezTo>
                  <a:cubicBezTo>
                    <a:pt x="105" y="47"/>
                    <a:pt x="104" y="47"/>
                    <a:pt x="104" y="49"/>
                  </a:cubicBezTo>
                  <a:cubicBezTo>
                    <a:pt x="104" y="50"/>
                    <a:pt x="104" y="52"/>
                    <a:pt x="104" y="52"/>
                  </a:cubicBezTo>
                  <a:cubicBezTo>
                    <a:pt x="104" y="53"/>
                    <a:pt x="103" y="54"/>
                    <a:pt x="103" y="54"/>
                  </a:cubicBezTo>
                  <a:cubicBezTo>
                    <a:pt x="103" y="54"/>
                    <a:pt x="103" y="55"/>
                    <a:pt x="103" y="57"/>
                  </a:cubicBezTo>
                  <a:cubicBezTo>
                    <a:pt x="102" y="59"/>
                    <a:pt x="102" y="60"/>
                    <a:pt x="102" y="61"/>
                  </a:cubicBezTo>
                  <a:cubicBezTo>
                    <a:pt x="102" y="61"/>
                    <a:pt x="102" y="61"/>
                    <a:pt x="101" y="62"/>
                  </a:cubicBezTo>
                  <a:cubicBezTo>
                    <a:pt x="100" y="63"/>
                    <a:pt x="98" y="66"/>
                    <a:pt x="97" y="66"/>
                  </a:cubicBezTo>
                  <a:cubicBezTo>
                    <a:pt x="97" y="66"/>
                    <a:pt x="97" y="66"/>
                    <a:pt x="96" y="67"/>
                  </a:cubicBezTo>
                  <a:cubicBezTo>
                    <a:pt x="96" y="67"/>
                    <a:pt x="94" y="70"/>
                    <a:pt x="93" y="70"/>
                  </a:cubicBezTo>
                  <a:cubicBezTo>
                    <a:pt x="92" y="71"/>
                    <a:pt x="93" y="71"/>
                    <a:pt x="92" y="71"/>
                  </a:cubicBezTo>
                  <a:cubicBezTo>
                    <a:pt x="92" y="70"/>
                    <a:pt x="91" y="70"/>
                    <a:pt x="91" y="69"/>
                  </a:cubicBezTo>
                  <a:cubicBezTo>
                    <a:pt x="91" y="67"/>
                    <a:pt x="91" y="67"/>
                    <a:pt x="92" y="65"/>
                  </a:cubicBezTo>
                  <a:cubicBezTo>
                    <a:pt x="92" y="64"/>
                    <a:pt x="93" y="62"/>
                    <a:pt x="93" y="62"/>
                  </a:cubicBezTo>
                  <a:cubicBezTo>
                    <a:pt x="93" y="62"/>
                    <a:pt x="94" y="61"/>
                    <a:pt x="93" y="61"/>
                  </a:cubicBezTo>
                  <a:cubicBezTo>
                    <a:pt x="92" y="61"/>
                    <a:pt x="91" y="61"/>
                    <a:pt x="90" y="61"/>
                  </a:cubicBezTo>
                  <a:cubicBezTo>
                    <a:pt x="88" y="61"/>
                    <a:pt x="86" y="62"/>
                    <a:pt x="85" y="63"/>
                  </a:cubicBezTo>
                  <a:cubicBezTo>
                    <a:pt x="84" y="63"/>
                    <a:pt x="84" y="64"/>
                    <a:pt x="82" y="66"/>
                  </a:cubicBezTo>
                  <a:cubicBezTo>
                    <a:pt x="80" y="67"/>
                    <a:pt x="80" y="67"/>
                    <a:pt x="80" y="67"/>
                  </a:cubicBezTo>
                  <a:cubicBezTo>
                    <a:pt x="79" y="69"/>
                    <a:pt x="79" y="69"/>
                    <a:pt x="79" y="69"/>
                  </a:cubicBezTo>
                  <a:cubicBezTo>
                    <a:pt x="79" y="70"/>
                    <a:pt x="79" y="70"/>
                    <a:pt x="79" y="70"/>
                  </a:cubicBezTo>
                  <a:cubicBezTo>
                    <a:pt x="79" y="70"/>
                    <a:pt x="79" y="68"/>
                    <a:pt x="79" y="68"/>
                  </a:cubicBezTo>
                  <a:cubicBezTo>
                    <a:pt x="79" y="68"/>
                    <a:pt x="78" y="68"/>
                    <a:pt x="78" y="69"/>
                  </a:cubicBezTo>
                  <a:cubicBezTo>
                    <a:pt x="78" y="69"/>
                    <a:pt x="77" y="70"/>
                    <a:pt x="77" y="70"/>
                  </a:cubicBezTo>
                  <a:cubicBezTo>
                    <a:pt x="76" y="71"/>
                    <a:pt x="76" y="72"/>
                    <a:pt x="76" y="73"/>
                  </a:cubicBezTo>
                  <a:cubicBezTo>
                    <a:pt x="75" y="74"/>
                    <a:pt x="75" y="76"/>
                    <a:pt x="74" y="76"/>
                  </a:cubicBezTo>
                  <a:cubicBezTo>
                    <a:pt x="74" y="76"/>
                    <a:pt x="74" y="77"/>
                    <a:pt x="74" y="77"/>
                  </a:cubicBezTo>
                  <a:cubicBezTo>
                    <a:pt x="73" y="77"/>
                    <a:pt x="72" y="78"/>
                    <a:pt x="72" y="78"/>
                  </a:cubicBezTo>
                  <a:cubicBezTo>
                    <a:pt x="72" y="79"/>
                    <a:pt x="71" y="77"/>
                    <a:pt x="71" y="75"/>
                  </a:cubicBezTo>
                  <a:cubicBezTo>
                    <a:pt x="72" y="74"/>
                    <a:pt x="72" y="74"/>
                    <a:pt x="72" y="73"/>
                  </a:cubicBezTo>
                  <a:cubicBezTo>
                    <a:pt x="73" y="73"/>
                    <a:pt x="73" y="71"/>
                    <a:pt x="74" y="71"/>
                  </a:cubicBezTo>
                  <a:cubicBezTo>
                    <a:pt x="74" y="71"/>
                    <a:pt x="74" y="72"/>
                    <a:pt x="74" y="70"/>
                  </a:cubicBezTo>
                  <a:cubicBezTo>
                    <a:pt x="75" y="68"/>
                    <a:pt x="75" y="67"/>
                    <a:pt x="75" y="67"/>
                  </a:cubicBezTo>
                  <a:cubicBezTo>
                    <a:pt x="75" y="67"/>
                    <a:pt x="75" y="67"/>
                    <a:pt x="75" y="66"/>
                  </a:cubicBezTo>
                  <a:cubicBezTo>
                    <a:pt x="74" y="65"/>
                    <a:pt x="74" y="66"/>
                    <a:pt x="74" y="65"/>
                  </a:cubicBezTo>
                  <a:cubicBezTo>
                    <a:pt x="75" y="64"/>
                    <a:pt x="75" y="63"/>
                    <a:pt x="75" y="62"/>
                  </a:cubicBezTo>
                  <a:cubicBezTo>
                    <a:pt x="76" y="62"/>
                    <a:pt x="76" y="61"/>
                    <a:pt x="76" y="61"/>
                  </a:cubicBezTo>
                  <a:cubicBezTo>
                    <a:pt x="76" y="61"/>
                    <a:pt x="76" y="61"/>
                    <a:pt x="76" y="60"/>
                  </a:cubicBezTo>
                  <a:cubicBezTo>
                    <a:pt x="76" y="60"/>
                    <a:pt x="75" y="59"/>
                    <a:pt x="75" y="59"/>
                  </a:cubicBezTo>
                  <a:cubicBezTo>
                    <a:pt x="75" y="59"/>
                    <a:pt x="75" y="58"/>
                    <a:pt x="75" y="58"/>
                  </a:cubicBezTo>
                  <a:cubicBezTo>
                    <a:pt x="75" y="58"/>
                    <a:pt x="76" y="57"/>
                    <a:pt x="76" y="56"/>
                  </a:cubicBezTo>
                  <a:cubicBezTo>
                    <a:pt x="75" y="56"/>
                    <a:pt x="75" y="55"/>
                    <a:pt x="74" y="54"/>
                  </a:cubicBezTo>
                  <a:cubicBezTo>
                    <a:pt x="73" y="54"/>
                    <a:pt x="73" y="54"/>
                    <a:pt x="73" y="53"/>
                  </a:cubicBezTo>
                  <a:cubicBezTo>
                    <a:pt x="73" y="53"/>
                    <a:pt x="71" y="52"/>
                    <a:pt x="71" y="52"/>
                  </a:cubicBezTo>
                  <a:cubicBezTo>
                    <a:pt x="71" y="52"/>
                    <a:pt x="72" y="50"/>
                    <a:pt x="72" y="50"/>
                  </a:cubicBezTo>
                  <a:cubicBezTo>
                    <a:pt x="72" y="50"/>
                    <a:pt x="72" y="49"/>
                    <a:pt x="73" y="49"/>
                  </a:cubicBezTo>
                  <a:cubicBezTo>
                    <a:pt x="73" y="50"/>
                    <a:pt x="73" y="51"/>
                    <a:pt x="73" y="51"/>
                  </a:cubicBezTo>
                  <a:cubicBezTo>
                    <a:pt x="73" y="52"/>
                    <a:pt x="76" y="53"/>
                    <a:pt x="76" y="53"/>
                  </a:cubicBezTo>
                  <a:cubicBezTo>
                    <a:pt x="76" y="53"/>
                    <a:pt x="78" y="52"/>
                    <a:pt x="78" y="52"/>
                  </a:cubicBezTo>
                  <a:cubicBezTo>
                    <a:pt x="79" y="52"/>
                    <a:pt x="79" y="50"/>
                    <a:pt x="79" y="50"/>
                  </a:cubicBezTo>
                  <a:cubicBezTo>
                    <a:pt x="79" y="50"/>
                    <a:pt x="78" y="50"/>
                    <a:pt x="79" y="49"/>
                  </a:cubicBezTo>
                  <a:cubicBezTo>
                    <a:pt x="80" y="49"/>
                    <a:pt x="82" y="48"/>
                    <a:pt x="82" y="48"/>
                  </a:cubicBezTo>
                  <a:cubicBezTo>
                    <a:pt x="82" y="47"/>
                    <a:pt x="83" y="47"/>
                    <a:pt x="83" y="47"/>
                  </a:cubicBezTo>
                  <a:cubicBezTo>
                    <a:pt x="83" y="47"/>
                    <a:pt x="84" y="46"/>
                    <a:pt x="84" y="46"/>
                  </a:cubicBezTo>
                  <a:cubicBezTo>
                    <a:pt x="84" y="45"/>
                    <a:pt x="85" y="45"/>
                    <a:pt x="84" y="44"/>
                  </a:cubicBezTo>
                  <a:cubicBezTo>
                    <a:pt x="84" y="44"/>
                    <a:pt x="84" y="43"/>
                    <a:pt x="84" y="42"/>
                  </a:cubicBezTo>
                  <a:cubicBezTo>
                    <a:pt x="84" y="42"/>
                    <a:pt x="86" y="43"/>
                    <a:pt x="84" y="41"/>
                  </a:cubicBezTo>
                  <a:cubicBezTo>
                    <a:pt x="82" y="40"/>
                    <a:pt x="80" y="39"/>
                    <a:pt x="81" y="39"/>
                  </a:cubicBezTo>
                  <a:cubicBezTo>
                    <a:pt x="82" y="39"/>
                    <a:pt x="83" y="39"/>
                    <a:pt x="83" y="39"/>
                  </a:cubicBezTo>
                  <a:cubicBezTo>
                    <a:pt x="84" y="39"/>
                    <a:pt x="85" y="40"/>
                    <a:pt x="85" y="39"/>
                  </a:cubicBezTo>
                  <a:cubicBezTo>
                    <a:pt x="86" y="39"/>
                    <a:pt x="86" y="39"/>
                    <a:pt x="86" y="38"/>
                  </a:cubicBezTo>
                  <a:cubicBezTo>
                    <a:pt x="85" y="37"/>
                    <a:pt x="85" y="37"/>
                    <a:pt x="85" y="37"/>
                  </a:cubicBezTo>
                  <a:cubicBezTo>
                    <a:pt x="84" y="36"/>
                    <a:pt x="84" y="36"/>
                    <a:pt x="83" y="36"/>
                  </a:cubicBezTo>
                  <a:cubicBezTo>
                    <a:pt x="83" y="36"/>
                    <a:pt x="82" y="37"/>
                    <a:pt x="83" y="35"/>
                  </a:cubicBezTo>
                  <a:cubicBezTo>
                    <a:pt x="83" y="33"/>
                    <a:pt x="83" y="33"/>
                    <a:pt x="83" y="32"/>
                  </a:cubicBezTo>
                  <a:cubicBezTo>
                    <a:pt x="83" y="32"/>
                    <a:pt x="85" y="32"/>
                    <a:pt x="83" y="32"/>
                  </a:cubicBezTo>
                  <a:cubicBezTo>
                    <a:pt x="82" y="31"/>
                    <a:pt x="82" y="31"/>
                    <a:pt x="82" y="31"/>
                  </a:cubicBezTo>
                  <a:cubicBezTo>
                    <a:pt x="81" y="31"/>
                    <a:pt x="82" y="31"/>
                    <a:pt x="80" y="31"/>
                  </a:cubicBezTo>
                  <a:cubicBezTo>
                    <a:pt x="79" y="31"/>
                    <a:pt x="80" y="29"/>
                    <a:pt x="80" y="29"/>
                  </a:cubicBezTo>
                  <a:cubicBezTo>
                    <a:pt x="80" y="28"/>
                    <a:pt x="81" y="24"/>
                    <a:pt x="81" y="24"/>
                  </a:cubicBezTo>
                  <a:cubicBezTo>
                    <a:pt x="80" y="23"/>
                    <a:pt x="80" y="23"/>
                    <a:pt x="80" y="23"/>
                  </a:cubicBezTo>
                  <a:cubicBezTo>
                    <a:pt x="80" y="23"/>
                    <a:pt x="79" y="21"/>
                    <a:pt x="79" y="21"/>
                  </a:cubicBezTo>
                  <a:cubicBezTo>
                    <a:pt x="79" y="20"/>
                    <a:pt x="79" y="19"/>
                    <a:pt x="78" y="19"/>
                  </a:cubicBezTo>
                  <a:cubicBezTo>
                    <a:pt x="78" y="19"/>
                    <a:pt x="77" y="18"/>
                    <a:pt x="77" y="18"/>
                  </a:cubicBezTo>
                  <a:cubicBezTo>
                    <a:pt x="77" y="18"/>
                    <a:pt x="76" y="18"/>
                    <a:pt x="76" y="17"/>
                  </a:cubicBezTo>
                  <a:cubicBezTo>
                    <a:pt x="76" y="16"/>
                    <a:pt x="76" y="15"/>
                    <a:pt x="76" y="15"/>
                  </a:cubicBezTo>
                  <a:cubicBezTo>
                    <a:pt x="76" y="14"/>
                    <a:pt x="76" y="13"/>
                    <a:pt x="76" y="13"/>
                  </a:cubicBezTo>
                  <a:cubicBezTo>
                    <a:pt x="74" y="8"/>
                    <a:pt x="74" y="8"/>
                    <a:pt x="74" y="8"/>
                  </a:cubicBezTo>
                  <a:cubicBezTo>
                    <a:pt x="74" y="7"/>
                    <a:pt x="74" y="7"/>
                    <a:pt x="74" y="7"/>
                  </a:cubicBezTo>
                  <a:cubicBezTo>
                    <a:pt x="73" y="5"/>
                    <a:pt x="73" y="5"/>
                    <a:pt x="73" y="5"/>
                  </a:cubicBezTo>
                  <a:cubicBezTo>
                    <a:pt x="72" y="5"/>
                    <a:pt x="72" y="5"/>
                    <a:pt x="72" y="5"/>
                  </a:cubicBezTo>
                  <a:cubicBezTo>
                    <a:pt x="72" y="3"/>
                    <a:pt x="72" y="3"/>
                    <a:pt x="72" y="3"/>
                  </a:cubicBezTo>
                  <a:cubicBezTo>
                    <a:pt x="72" y="3"/>
                    <a:pt x="71" y="3"/>
                    <a:pt x="71" y="4"/>
                  </a:cubicBezTo>
                  <a:cubicBezTo>
                    <a:pt x="71" y="4"/>
                    <a:pt x="71" y="5"/>
                    <a:pt x="70" y="5"/>
                  </a:cubicBezTo>
                  <a:cubicBezTo>
                    <a:pt x="69" y="5"/>
                    <a:pt x="68" y="4"/>
                    <a:pt x="68" y="4"/>
                  </a:cubicBezTo>
                  <a:cubicBezTo>
                    <a:pt x="68" y="4"/>
                    <a:pt x="68" y="3"/>
                    <a:pt x="68" y="2"/>
                  </a:cubicBezTo>
                  <a:cubicBezTo>
                    <a:pt x="67" y="2"/>
                    <a:pt x="64" y="0"/>
                    <a:pt x="64" y="0"/>
                  </a:cubicBezTo>
                  <a:cubicBezTo>
                    <a:pt x="64" y="0"/>
                    <a:pt x="64" y="0"/>
                    <a:pt x="64" y="1"/>
                  </a:cubicBezTo>
                  <a:cubicBezTo>
                    <a:pt x="64" y="1"/>
                    <a:pt x="63" y="2"/>
                    <a:pt x="63" y="1"/>
                  </a:cubicBezTo>
                  <a:cubicBezTo>
                    <a:pt x="62" y="1"/>
                    <a:pt x="60" y="0"/>
                    <a:pt x="60" y="0"/>
                  </a:cubicBezTo>
                  <a:cubicBezTo>
                    <a:pt x="60" y="0"/>
                    <a:pt x="60" y="1"/>
                    <a:pt x="60" y="1"/>
                  </a:cubicBezTo>
                  <a:cubicBezTo>
                    <a:pt x="60" y="2"/>
                    <a:pt x="61" y="3"/>
                    <a:pt x="61" y="3"/>
                  </a:cubicBezTo>
                  <a:cubicBezTo>
                    <a:pt x="60" y="3"/>
                    <a:pt x="59" y="3"/>
                    <a:pt x="59" y="3"/>
                  </a:cubicBezTo>
                  <a:cubicBezTo>
                    <a:pt x="59" y="3"/>
                    <a:pt x="59" y="3"/>
                    <a:pt x="58" y="3"/>
                  </a:cubicBezTo>
                  <a:cubicBezTo>
                    <a:pt x="58" y="2"/>
                    <a:pt x="57" y="2"/>
                    <a:pt x="57" y="2"/>
                  </a:cubicBezTo>
                  <a:cubicBezTo>
                    <a:pt x="57" y="3"/>
                    <a:pt x="56" y="3"/>
                    <a:pt x="56" y="5"/>
                  </a:cubicBezTo>
                  <a:cubicBezTo>
                    <a:pt x="57" y="6"/>
                    <a:pt x="56" y="6"/>
                    <a:pt x="57" y="7"/>
                  </a:cubicBezTo>
                  <a:cubicBezTo>
                    <a:pt x="58" y="7"/>
                    <a:pt x="58" y="7"/>
                    <a:pt x="59" y="8"/>
                  </a:cubicBezTo>
                  <a:cubicBezTo>
                    <a:pt x="60" y="8"/>
                    <a:pt x="60" y="8"/>
                    <a:pt x="61" y="8"/>
                  </a:cubicBezTo>
                  <a:cubicBezTo>
                    <a:pt x="61" y="8"/>
                    <a:pt x="62" y="8"/>
                    <a:pt x="63" y="8"/>
                  </a:cubicBezTo>
                  <a:cubicBezTo>
                    <a:pt x="63" y="8"/>
                    <a:pt x="64" y="7"/>
                    <a:pt x="64" y="7"/>
                  </a:cubicBezTo>
                  <a:cubicBezTo>
                    <a:pt x="64" y="7"/>
                    <a:pt x="64" y="8"/>
                    <a:pt x="64" y="8"/>
                  </a:cubicBezTo>
                  <a:cubicBezTo>
                    <a:pt x="64" y="8"/>
                    <a:pt x="63" y="8"/>
                    <a:pt x="64" y="9"/>
                  </a:cubicBezTo>
                  <a:cubicBezTo>
                    <a:pt x="64" y="9"/>
                    <a:pt x="64" y="9"/>
                    <a:pt x="64" y="9"/>
                  </a:cubicBezTo>
                  <a:cubicBezTo>
                    <a:pt x="65" y="10"/>
                    <a:pt x="65" y="10"/>
                    <a:pt x="65" y="10"/>
                  </a:cubicBezTo>
                  <a:cubicBezTo>
                    <a:pt x="65" y="10"/>
                    <a:pt x="65" y="10"/>
                    <a:pt x="65" y="10"/>
                  </a:cubicBezTo>
                  <a:cubicBezTo>
                    <a:pt x="65" y="10"/>
                    <a:pt x="65" y="11"/>
                    <a:pt x="65" y="11"/>
                  </a:cubicBezTo>
                  <a:cubicBezTo>
                    <a:pt x="65" y="12"/>
                    <a:pt x="65" y="12"/>
                    <a:pt x="66" y="12"/>
                  </a:cubicBezTo>
                  <a:cubicBezTo>
                    <a:pt x="67" y="13"/>
                    <a:pt x="67" y="12"/>
                    <a:pt x="67" y="12"/>
                  </a:cubicBezTo>
                  <a:cubicBezTo>
                    <a:pt x="67" y="12"/>
                    <a:pt x="69" y="14"/>
                    <a:pt x="68" y="14"/>
                  </a:cubicBezTo>
                  <a:cubicBezTo>
                    <a:pt x="68" y="14"/>
                    <a:pt x="67" y="13"/>
                    <a:pt x="68" y="14"/>
                  </a:cubicBezTo>
                  <a:cubicBezTo>
                    <a:pt x="69" y="15"/>
                    <a:pt x="70" y="15"/>
                    <a:pt x="70" y="15"/>
                  </a:cubicBezTo>
                  <a:cubicBezTo>
                    <a:pt x="70" y="15"/>
                    <a:pt x="69" y="16"/>
                    <a:pt x="67" y="15"/>
                  </a:cubicBezTo>
                  <a:cubicBezTo>
                    <a:pt x="66" y="15"/>
                    <a:pt x="66" y="15"/>
                    <a:pt x="66" y="15"/>
                  </a:cubicBezTo>
                  <a:cubicBezTo>
                    <a:pt x="66" y="15"/>
                    <a:pt x="65" y="14"/>
                    <a:pt x="65" y="14"/>
                  </a:cubicBezTo>
                  <a:cubicBezTo>
                    <a:pt x="64" y="13"/>
                    <a:pt x="64" y="12"/>
                    <a:pt x="64" y="12"/>
                  </a:cubicBezTo>
                  <a:cubicBezTo>
                    <a:pt x="64" y="12"/>
                    <a:pt x="63" y="11"/>
                    <a:pt x="62" y="11"/>
                  </a:cubicBezTo>
                  <a:cubicBezTo>
                    <a:pt x="61" y="10"/>
                    <a:pt x="60" y="11"/>
                    <a:pt x="59" y="11"/>
                  </a:cubicBezTo>
                  <a:cubicBezTo>
                    <a:pt x="59" y="11"/>
                    <a:pt x="58" y="12"/>
                    <a:pt x="57" y="12"/>
                  </a:cubicBezTo>
                  <a:cubicBezTo>
                    <a:pt x="57" y="12"/>
                    <a:pt x="57" y="13"/>
                    <a:pt x="57" y="14"/>
                  </a:cubicBezTo>
                  <a:cubicBezTo>
                    <a:pt x="58" y="15"/>
                    <a:pt x="60" y="19"/>
                    <a:pt x="60" y="19"/>
                  </a:cubicBezTo>
                  <a:cubicBezTo>
                    <a:pt x="60" y="19"/>
                    <a:pt x="62" y="21"/>
                    <a:pt x="62" y="21"/>
                  </a:cubicBezTo>
                  <a:cubicBezTo>
                    <a:pt x="62" y="21"/>
                    <a:pt x="63" y="23"/>
                    <a:pt x="63" y="23"/>
                  </a:cubicBezTo>
                  <a:cubicBezTo>
                    <a:pt x="63" y="23"/>
                    <a:pt x="63" y="23"/>
                    <a:pt x="64" y="24"/>
                  </a:cubicBezTo>
                  <a:cubicBezTo>
                    <a:pt x="65" y="24"/>
                    <a:pt x="64" y="24"/>
                    <a:pt x="64" y="24"/>
                  </a:cubicBezTo>
                  <a:cubicBezTo>
                    <a:pt x="64" y="25"/>
                    <a:pt x="63" y="26"/>
                    <a:pt x="63" y="27"/>
                  </a:cubicBezTo>
                  <a:cubicBezTo>
                    <a:pt x="63" y="27"/>
                    <a:pt x="63" y="26"/>
                    <a:pt x="63" y="27"/>
                  </a:cubicBezTo>
                  <a:cubicBezTo>
                    <a:pt x="63" y="29"/>
                    <a:pt x="63" y="31"/>
                    <a:pt x="63" y="31"/>
                  </a:cubicBezTo>
                  <a:cubicBezTo>
                    <a:pt x="62" y="33"/>
                    <a:pt x="62" y="33"/>
                    <a:pt x="62" y="33"/>
                  </a:cubicBezTo>
                  <a:cubicBezTo>
                    <a:pt x="61" y="34"/>
                    <a:pt x="61" y="34"/>
                    <a:pt x="61" y="34"/>
                  </a:cubicBezTo>
                  <a:cubicBezTo>
                    <a:pt x="61" y="34"/>
                    <a:pt x="61" y="34"/>
                    <a:pt x="61" y="34"/>
                  </a:cubicBezTo>
                  <a:cubicBezTo>
                    <a:pt x="60" y="34"/>
                    <a:pt x="61" y="33"/>
                    <a:pt x="61" y="33"/>
                  </a:cubicBezTo>
                  <a:cubicBezTo>
                    <a:pt x="61" y="32"/>
                    <a:pt x="61" y="32"/>
                    <a:pt x="61" y="32"/>
                  </a:cubicBezTo>
                  <a:cubicBezTo>
                    <a:pt x="62" y="30"/>
                    <a:pt x="62" y="30"/>
                    <a:pt x="62" y="30"/>
                  </a:cubicBezTo>
                  <a:cubicBezTo>
                    <a:pt x="62" y="30"/>
                    <a:pt x="61" y="29"/>
                    <a:pt x="60" y="29"/>
                  </a:cubicBezTo>
                  <a:cubicBezTo>
                    <a:pt x="60" y="28"/>
                    <a:pt x="60" y="29"/>
                    <a:pt x="59" y="29"/>
                  </a:cubicBezTo>
                  <a:cubicBezTo>
                    <a:pt x="59" y="29"/>
                    <a:pt x="58" y="31"/>
                    <a:pt x="58" y="31"/>
                  </a:cubicBezTo>
                  <a:cubicBezTo>
                    <a:pt x="58" y="31"/>
                    <a:pt x="57" y="31"/>
                    <a:pt x="58" y="30"/>
                  </a:cubicBezTo>
                  <a:cubicBezTo>
                    <a:pt x="58" y="30"/>
                    <a:pt x="58" y="28"/>
                    <a:pt x="59" y="28"/>
                  </a:cubicBezTo>
                  <a:cubicBezTo>
                    <a:pt x="59" y="28"/>
                    <a:pt x="59" y="28"/>
                    <a:pt x="59" y="28"/>
                  </a:cubicBezTo>
                  <a:cubicBezTo>
                    <a:pt x="59" y="27"/>
                    <a:pt x="60" y="27"/>
                    <a:pt x="60" y="26"/>
                  </a:cubicBezTo>
                  <a:cubicBezTo>
                    <a:pt x="60" y="25"/>
                    <a:pt x="60" y="25"/>
                    <a:pt x="60" y="24"/>
                  </a:cubicBezTo>
                  <a:cubicBezTo>
                    <a:pt x="59" y="24"/>
                    <a:pt x="59" y="23"/>
                    <a:pt x="59" y="22"/>
                  </a:cubicBezTo>
                  <a:cubicBezTo>
                    <a:pt x="58" y="22"/>
                    <a:pt x="57" y="23"/>
                    <a:pt x="57" y="23"/>
                  </a:cubicBezTo>
                  <a:cubicBezTo>
                    <a:pt x="57" y="24"/>
                    <a:pt x="57" y="24"/>
                    <a:pt x="57" y="24"/>
                  </a:cubicBezTo>
                  <a:cubicBezTo>
                    <a:pt x="56" y="25"/>
                    <a:pt x="56" y="25"/>
                    <a:pt x="55" y="26"/>
                  </a:cubicBezTo>
                  <a:cubicBezTo>
                    <a:pt x="54" y="27"/>
                    <a:pt x="54" y="27"/>
                    <a:pt x="54" y="27"/>
                  </a:cubicBezTo>
                  <a:cubicBezTo>
                    <a:pt x="54" y="27"/>
                    <a:pt x="55" y="25"/>
                    <a:pt x="55" y="25"/>
                  </a:cubicBezTo>
                  <a:cubicBezTo>
                    <a:pt x="55" y="25"/>
                    <a:pt x="56" y="24"/>
                    <a:pt x="55" y="24"/>
                  </a:cubicBezTo>
                  <a:cubicBezTo>
                    <a:pt x="55" y="24"/>
                    <a:pt x="55" y="24"/>
                    <a:pt x="55" y="23"/>
                  </a:cubicBezTo>
                  <a:cubicBezTo>
                    <a:pt x="55" y="23"/>
                    <a:pt x="55" y="22"/>
                    <a:pt x="55" y="22"/>
                  </a:cubicBezTo>
                  <a:cubicBezTo>
                    <a:pt x="55" y="22"/>
                    <a:pt x="56" y="22"/>
                    <a:pt x="55" y="22"/>
                  </a:cubicBezTo>
                  <a:cubicBezTo>
                    <a:pt x="54" y="22"/>
                    <a:pt x="54" y="22"/>
                    <a:pt x="54" y="22"/>
                  </a:cubicBezTo>
                  <a:cubicBezTo>
                    <a:pt x="54" y="22"/>
                    <a:pt x="53" y="22"/>
                    <a:pt x="53" y="22"/>
                  </a:cubicBezTo>
                  <a:cubicBezTo>
                    <a:pt x="53" y="21"/>
                    <a:pt x="54" y="21"/>
                    <a:pt x="54" y="21"/>
                  </a:cubicBezTo>
                  <a:cubicBezTo>
                    <a:pt x="54" y="20"/>
                    <a:pt x="55" y="19"/>
                    <a:pt x="55" y="19"/>
                  </a:cubicBezTo>
                  <a:cubicBezTo>
                    <a:pt x="55" y="19"/>
                    <a:pt x="54" y="18"/>
                    <a:pt x="54" y="18"/>
                  </a:cubicBezTo>
                  <a:cubicBezTo>
                    <a:pt x="53" y="17"/>
                    <a:pt x="53" y="16"/>
                    <a:pt x="53" y="16"/>
                  </a:cubicBezTo>
                  <a:cubicBezTo>
                    <a:pt x="53" y="16"/>
                    <a:pt x="53" y="18"/>
                    <a:pt x="53" y="15"/>
                  </a:cubicBezTo>
                  <a:cubicBezTo>
                    <a:pt x="52" y="12"/>
                    <a:pt x="52" y="12"/>
                    <a:pt x="52" y="12"/>
                  </a:cubicBezTo>
                  <a:cubicBezTo>
                    <a:pt x="51" y="11"/>
                    <a:pt x="51" y="11"/>
                    <a:pt x="51" y="11"/>
                  </a:cubicBezTo>
                  <a:cubicBezTo>
                    <a:pt x="51" y="11"/>
                    <a:pt x="51" y="10"/>
                    <a:pt x="50" y="10"/>
                  </a:cubicBezTo>
                  <a:cubicBezTo>
                    <a:pt x="50" y="9"/>
                    <a:pt x="48" y="8"/>
                    <a:pt x="48" y="8"/>
                  </a:cubicBezTo>
                  <a:cubicBezTo>
                    <a:pt x="48" y="7"/>
                    <a:pt x="48" y="7"/>
                    <a:pt x="48" y="7"/>
                  </a:cubicBezTo>
                  <a:cubicBezTo>
                    <a:pt x="48" y="7"/>
                    <a:pt x="48" y="6"/>
                    <a:pt x="48" y="6"/>
                  </a:cubicBezTo>
                  <a:cubicBezTo>
                    <a:pt x="47" y="6"/>
                    <a:pt x="46" y="5"/>
                    <a:pt x="46" y="6"/>
                  </a:cubicBezTo>
                  <a:cubicBezTo>
                    <a:pt x="46" y="7"/>
                    <a:pt x="46" y="7"/>
                    <a:pt x="46" y="8"/>
                  </a:cubicBezTo>
                  <a:cubicBezTo>
                    <a:pt x="45" y="8"/>
                    <a:pt x="43" y="8"/>
                    <a:pt x="43" y="8"/>
                  </a:cubicBezTo>
                  <a:cubicBezTo>
                    <a:pt x="43" y="8"/>
                    <a:pt x="43" y="9"/>
                    <a:pt x="43" y="9"/>
                  </a:cubicBezTo>
                  <a:cubicBezTo>
                    <a:pt x="41" y="10"/>
                    <a:pt x="41" y="10"/>
                    <a:pt x="41" y="10"/>
                  </a:cubicBezTo>
                  <a:cubicBezTo>
                    <a:pt x="41" y="10"/>
                    <a:pt x="41" y="9"/>
                    <a:pt x="41" y="10"/>
                  </a:cubicBezTo>
                  <a:cubicBezTo>
                    <a:pt x="42" y="11"/>
                    <a:pt x="42" y="12"/>
                    <a:pt x="42" y="13"/>
                  </a:cubicBezTo>
                  <a:cubicBezTo>
                    <a:pt x="42" y="13"/>
                    <a:pt x="44" y="14"/>
                    <a:pt x="43" y="14"/>
                  </a:cubicBezTo>
                  <a:cubicBezTo>
                    <a:pt x="43" y="14"/>
                    <a:pt x="41" y="14"/>
                    <a:pt x="41" y="14"/>
                  </a:cubicBezTo>
                  <a:cubicBezTo>
                    <a:pt x="41" y="14"/>
                    <a:pt x="40" y="13"/>
                    <a:pt x="40" y="12"/>
                  </a:cubicBezTo>
                  <a:cubicBezTo>
                    <a:pt x="40" y="12"/>
                    <a:pt x="39" y="11"/>
                    <a:pt x="38" y="11"/>
                  </a:cubicBezTo>
                  <a:cubicBezTo>
                    <a:pt x="38" y="11"/>
                    <a:pt x="37" y="11"/>
                    <a:pt x="36" y="12"/>
                  </a:cubicBezTo>
                  <a:cubicBezTo>
                    <a:pt x="36" y="13"/>
                    <a:pt x="36" y="12"/>
                    <a:pt x="36" y="14"/>
                  </a:cubicBezTo>
                  <a:cubicBezTo>
                    <a:pt x="36" y="16"/>
                    <a:pt x="36" y="18"/>
                    <a:pt x="36" y="18"/>
                  </a:cubicBezTo>
                  <a:cubicBezTo>
                    <a:pt x="36" y="18"/>
                    <a:pt x="37" y="19"/>
                    <a:pt x="38" y="20"/>
                  </a:cubicBezTo>
                  <a:cubicBezTo>
                    <a:pt x="38" y="20"/>
                    <a:pt x="39" y="23"/>
                    <a:pt x="39" y="23"/>
                  </a:cubicBezTo>
                  <a:cubicBezTo>
                    <a:pt x="39" y="24"/>
                    <a:pt x="40" y="25"/>
                    <a:pt x="40" y="25"/>
                  </a:cubicBezTo>
                  <a:cubicBezTo>
                    <a:pt x="40" y="25"/>
                    <a:pt x="35" y="23"/>
                    <a:pt x="35" y="22"/>
                  </a:cubicBezTo>
                  <a:cubicBezTo>
                    <a:pt x="35" y="21"/>
                    <a:pt x="35" y="19"/>
                    <a:pt x="34" y="19"/>
                  </a:cubicBezTo>
                  <a:cubicBezTo>
                    <a:pt x="34" y="19"/>
                    <a:pt x="34" y="18"/>
                    <a:pt x="33" y="19"/>
                  </a:cubicBezTo>
                  <a:cubicBezTo>
                    <a:pt x="32" y="19"/>
                    <a:pt x="32" y="19"/>
                    <a:pt x="31" y="19"/>
                  </a:cubicBezTo>
                  <a:cubicBezTo>
                    <a:pt x="31" y="20"/>
                    <a:pt x="31" y="21"/>
                    <a:pt x="31" y="21"/>
                  </a:cubicBezTo>
                  <a:cubicBezTo>
                    <a:pt x="31" y="21"/>
                    <a:pt x="31" y="22"/>
                    <a:pt x="31" y="23"/>
                  </a:cubicBezTo>
                  <a:cubicBezTo>
                    <a:pt x="32" y="25"/>
                    <a:pt x="32" y="25"/>
                    <a:pt x="32" y="26"/>
                  </a:cubicBezTo>
                  <a:cubicBezTo>
                    <a:pt x="33" y="27"/>
                    <a:pt x="34" y="27"/>
                    <a:pt x="34" y="28"/>
                  </a:cubicBezTo>
                  <a:cubicBezTo>
                    <a:pt x="34" y="28"/>
                    <a:pt x="35" y="29"/>
                    <a:pt x="35" y="29"/>
                  </a:cubicBezTo>
                  <a:cubicBezTo>
                    <a:pt x="35" y="29"/>
                    <a:pt x="34" y="31"/>
                    <a:pt x="34" y="31"/>
                  </a:cubicBezTo>
                  <a:cubicBezTo>
                    <a:pt x="34" y="32"/>
                    <a:pt x="33" y="33"/>
                    <a:pt x="33" y="33"/>
                  </a:cubicBezTo>
                  <a:cubicBezTo>
                    <a:pt x="33" y="33"/>
                    <a:pt x="35" y="34"/>
                    <a:pt x="35" y="34"/>
                  </a:cubicBezTo>
                  <a:cubicBezTo>
                    <a:pt x="35" y="34"/>
                    <a:pt x="36" y="35"/>
                    <a:pt x="35" y="36"/>
                  </a:cubicBezTo>
                  <a:cubicBezTo>
                    <a:pt x="34" y="36"/>
                    <a:pt x="34" y="36"/>
                    <a:pt x="33" y="36"/>
                  </a:cubicBezTo>
                  <a:cubicBezTo>
                    <a:pt x="33" y="35"/>
                    <a:pt x="32" y="36"/>
                    <a:pt x="32" y="34"/>
                  </a:cubicBezTo>
                  <a:cubicBezTo>
                    <a:pt x="33" y="33"/>
                    <a:pt x="33" y="32"/>
                    <a:pt x="33" y="32"/>
                  </a:cubicBezTo>
                  <a:cubicBezTo>
                    <a:pt x="32" y="32"/>
                    <a:pt x="31" y="30"/>
                    <a:pt x="31" y="30"/>
                  </a:cubicBezTo>
                  <a:cubicBezTo>
                    <a:pt x="31" y="30"/>
                    <a:pt x="33" y="33"/>
                    <a:pt x="30" y="28"/>
                  </a:cubicBezTo>
                  <a:cubicBezTo>
                    <a:pt x="28" y="24"/>
                    <a:pt x="28" y="24"/>
                    <a:pt x="28" y="24"/>
                  </a:cubicBezTo>
                  <a:cubicBezTo>
                    <a:pt x="28" y="22"/>
                    <a:pt x="28" y="22"/>
                    <a:pt x="28" y="22"/>
                  </a:cubicBezTo>
                  <a:cubicBezTo>
                    <a:pt x="28" y="22"/>
                    <a:pt x="27" y="22"/>
                    <a:pt x="27" y="22"/>
                  </a:cubicBezTo>
                  <a:cubicBezTo>
                    <a:pt x="27" y="22"/>
                    <a:pt x="26" y="21"/>
                    <a:pt x="26" y="21"/>
                  </a:cubicBezTo>
                  <a:cubicBezTo>
                    <a:pt x="26" y="21"/>
                    <a:pt x="24" y="21"/>
                    <a:pt x="24" y="21"/>
                  </a:cubicBezTo>
                  <a:cubicBezTo>
                    <a:pt x="24" y="22"/>
                    <a:pt x="24" y="22"/>
                    <a:pt x="24" y="23"/>
                  </a:cubicBezTo>
                  <a:cubicBezTo>
                    <a:pt x="23" y="23"/>
                    <a:pt x="23" y="25"/>
                    <a:pt x="23" y="25"/>
                  </a:cubicBezTo>
                  <a:cubicBezTo>
                    <a:pt x="22" y="25"/>
                    <a:pt x="22" y="27"/>
                    <a:pt x="22" y="27"/>
                  </a:cubicBezTo>
                  <a:cubicBezTo>
                    <a:pt x="22" y="27"/>
                    <a:pt x="23" y="27"/>
                    <a:pt x="23" y="28"/>
                  </a:cubicBezTo>
                  <a:cubicBezTo>
                    <a:pt x="24" y="29"/>
                    <a:pt x="24" y="30"/>
                    <a:pt x="24" y="30"/>
                  </a:cubicBezTo>
                  <a:cubicBezTo>
                    <a:pt x="24" y="30"/>
                    <a:pt x="23" y="29"/>
                    <a:pt x="23" y="29"/>
                  </a:cubicBezTo>
                  <a:cubicBezTo>
                    <a:pt x="22" y="29"/>
                    <a:pt x="22" y="29"/>
                    <a:pt x="22" y="29"/>
                  </a:cubicBezTo>
                  <a:cubicBezTo>
                    <a:pt x="21" y="30"/>
                    <a:pt x="21" y="30"/>
                    <a:pt x="21" y="30"/>
                  </a:cubicBezTo>
                  <a:cubicBezTo>
                    <a:pt x="21" y="30"/>
                    <a:pt x="21" y="30"/>
                    <a:pt x="21" y="30"/>
                  </a:cubicBezTo>
                  <a:cubicBezTo>
                    <a:pt x="21" y="30"/>
                    <a:pt x="21" y="32"/>
                    <a:pt x="21" y="32"/>
                  </a:cubicBezTo>
                  <a:cubicBezTo>
                    <a:pt x="21" y="32"/>
                    <a:pt x="22" y="33"/>
                    <a:pt x="22" y="33"/>
                  </a:cubicBezTo>
                  <a:cubicBezTo>
                    <a:pt x="22" y="33"/>
                    <a:pt x="22" y="34"/>
                    <a:pt x="22" y="34"/>
                  </a:cubicBezTo>
                  <a:cubicBezTo>
                    <a:pt x="22" y="34"/>
                    <a:pt x="23" y="35"/>
                    <a:pt x="23" y="35"/>
                  </a:cubicBezTo>
                  <a:cubicBezTo>
                    <a:pt x="23" y="36"/>
                    <a:pt x="23" y="36"/>
                    <a:pt x="23" y="36"/>
                  </a:cubicBezTo>
                  <a:cubicBezTo>
                    <a:pt x="23" y="36"/>
                    <a:pt x="23" y="36"/>
                    <a:pt x="23" y="36"/>
                  </a:cubicBezTo>
                  <a:cubicBezTo>
                    <a:pt x="22" y="36"/>
                    <a:pt x="23" y="37"/>
                    <a:pt x="22" y="36"/>
                  </a:cubicBezTo>
                  <a:cubicBezTo>
                    <a:pt x="21" y="35"/>
                    <a:pt x="21" y="36"/>
                    <a:pt x="20" y="35"/>
                  </a:cubicBezTo>
                  <a:cubicBezTo>
                    <a:pt x="20" y="33"/>
                    <a:pt x="20" y="33"/>
                    <a:pt x="20" y="33"/>
                  </a:cubicBezTo>
                  <a:cubicBezTo>
                    <a:pt x="20" y="33"/>
                    <a:pt x="21" y="32"/>
                    <a:pt x="19" y="31"/>
                  </a:cubicBezTo>
                  <a:cubicBezTo>
                    <a:pt x="18" y="29"/>
                    <a:pt x="18" y="28"/>
                    <a:pt x="18" y="28"/>
                  </a:cubicBezTo>
                  <a:cubicBezTo>
                    <a:pt x="18" y="28"/>
                    <a:pt x="17" y="27"/>
                    <a:pt x="16" y="27"/>
                  </a:cubicBezTo>
                  <a:cubicBezTo>
                    <a:pt x="16" y="28"/>
                    <a:pt x="16" y="28"/>
                    <a:pt x="15" y="28"/>
                  </a:cubicBezTo>
                  <a:cubicBezTo>
                    <a:pt x="14" y="29"/>
                    <a:pt x="14" y="29"/>
                    <a:pt x="13" y="29"/>
                  </a:cubicBezTo>
                  <a:cubicBezTo>
                    <a:pt x="13" y="29"/>
                    <a:pt x="11" y="29"/>
                    <a:pt x="11" y="29"/>
                  </a:cubicBezTo>
                  <a:cubicBezTo>
                    <a:pt x="11" y="29"/>
                    <a:pt x="11" y="29"/>
                    <a:pt x="9" y="30"/>
                  </a:cubicBezTo>
                  <a:cubicBezTo>
                    <a:pt x="8" y="32"/>
                    <a:pt x="7" y="32"/>
                    <a:pt x="8" y="32"/>
                  </a:cubicBezTo>
                  <a:cubicBezTo>
                    <a:pt x="9" y="33"/>
                    <a:pt x="11" y="33"/>
                    <a:pt x="11" y="33"/>
                  </a:cubicBezTo>
                  <a:cubicBezTo>
                    <a:pt x="11" y="33"/>
                    <a:pt x="12" y="33"/>
                    <a:pt x="13" y="34"/>
                  </a:cubicBezTo>
                  <a:cubicBezTo>
                    <a:pt x="14" y="34"/>
                    <a:pt x="16" y="36"/>
                    <a:pt x="16" y="36"/>
                  </a:cubicBezTo>
                  <a:cubicBezTo>
                    <a:pt x="18" y="39"/>
                    <a:pt x="18" y="39"/>
                    <a:pt x="18" y="39"/>
                  </a:cubicBezTo>
                  <a:cubicBezTo>
                    <a:pt x="18" y="39"/>
                    <a:pt x="18" y="40"/>
                    <a:pt x="18" y="40"/>
                  </a:cubicBezTo>
                  <a:cubicBezTo>
                    <a:pt x="18" y="40"/>
                    <a:pt x="18" y="40"/>
                    <a:pt x="18" y="41"/>
                  </a:cubicBezTo>
                  <a:cubicBezTo>
                    <a:pt x="18" y="41"/>
                    <a:pt x="18" y="42"/>
                    <a:pt x="18" y="42"/>
                  </a:cubicBezTo>
                  <a:cubicBezTo>
                    <a:pt x="18" y="42"/>
                    <a:pt x="19" y="43"/>
                    <a:pt x="20" y="44"/>
                  </a:cubicBezTo>
                  <a:cubicBezTo>
                    <a:pt x="21" y="44"/>
                    <a:pt x="21" y="44"/>
                    <a:pt x="22" y="44"/>
                  </a:cubicBezTo>
                  <a:cubicBezTo>
                    <a:pt x="23" y="44"/>
                    <a:pt x="22" y="44"/>
                    <a:pt x="23" y="44"/>
                  </a:cubicBezTo>
                  <a:cubicBezTo>
                    <a:pt x="25" y="43"/>
                    <a:pt x="25" y="43"/>
                    <a:pt x="25" y="43"/>
                  </a:cubicBezTo>
                  <a:cubicBezTo>
                    <a:pt x="25" y="43"/>
                    <a:pt x="25" y="43"/>
                    <a:pt x="26" y="43"/>
                  </a:cubicBezTo>
                  <a:cubicBezTo>
                    <a:pt x="28" y="43"/>
                    <a:pt x="27" y="44"/>
                    <a:pt x="28" y="44"/>
                  </a:cubicBezTo>
                  <a:cubicBezTo>
                    <a:pt x="28" y="43"/>
                    <a:pt x="30" y="43"/>
                    <a:pt x="30" y="43"/>
                  </a:cubicBezTo>
                  <a:cubicBezTo>
                    <a:pt x="31" y="43"/>
                    <a:pt x="31" y="42"/>
                    <a:pt x="32" y="43"/>
                  </a:cubicBezTo>
                  <a:cubicBezTo>
                    <a:pt x="32" y="44"/>
                    <a:pt x="32" y="44"/>
                    <a:pt x="32" y="45"/>
                  </a:cubicBezTo>
                  <a:cubicBezTo>
                    <a:pt x="33" y="45"/>
                    <a:pt x="34" y="46"/>
                    <a:pt x="34" y="46"/>
                  </a:cubicBezTo>
                  <a:cubicBezTo>
                    <a:pt x="36" y="46"/>
                    <a:pt x="36" y="46"/>
                    <a:pt x="36" y="46"/>
                  </a:cubicBezTo>
                  <a:cubicBezTo>
                    <a:pt x="36" y="46"/>
                    <a:pt x="36" y="45"/>
                    <a:pt x="37" y="45"/>
                  </a:cubicBezTo>
                  <a:cubicBezTo>
                    <a:pt x="37" y="44"/>
                    <a:pt x="38" y="43"/>
                    <a:pt x="38" y="43"/>
                  </a:cubicBezTo>
                  <a:cubicBezTo>
                    <a:pt x="38" y="43"/>
                    <a:pt x="37" y="43"/>
                    <a:pt x="38" y="44"/>
                  </a:cubicBezTo>
                  <a:cubicBezTo>
                    <a:pt x="39" y="44"/>
                    <a:pt x="39" y="44"/>
                    <a:pt x="40" y="45"/>
                  </a:cubicBezTo>
                  <a:cubicBezTo>
                    <a:pt x="40" y="45"/>
                    <a:pt x="42" y="44"/>
                    <a:pt x="42" y="44"/>
                  </a:cubicBezTo>
                  <a:cubicBezTo>
                    <a:pt x="43" y="44"/>
                    <a:pt x="43" y="44"/>
                    <a:pt x="43" y="44"/>
                  </a:cubicBezTo>
                  <a:cubicBezTo>
                    <a:pt x="43" y="44"/>
                    <a:pt x="42" y="45"/>
                    <a:pt x="43" y="45"/>
                  </a:cubicBezTo>
                  <a:cubicBezTo>
                    <a:pt x="43" y="45"/>
                    <a:pt x="42" y="45"/>
                    <a:pt x="43" y="45"/>
                  </a:cubicBezTo>
                  <a:cubicBezTo>
                    <a:pt x="44" y="45"/>
                    <a:pt x="45" y="44"/>
                    <a:pt x="45" y="44"/>
                  </a:cubicBezTo>
                  <a:cubicBezTo>
                    <a:pt x="45" y="44"/>
                    <a:pt x="44" y="45"/>
                    <a:pt x="44" y="46"/>
                  </a:cubicBezTo>
                  <a:cubicBezTo>
                    <a:pt x="44" y="46"/>
                    <a:pt x="44" y="47"/>
                    <a:pt x="44" y="47"/>
                  </a:cubicBezTo>
                  <a:cubicBezTo>
                    <a:pt x="44" y="47"/>
                    <a:pt x="44" y="48"/>
                    <a:pt x="45" y="49"/>
                  </a:cubicBezTo>
                  <a:cubicBezTo>
                    <a:pt x="46" y="49"/>
                    <a:pt x="47" y="49"/>
                    <a:pt x="47" y="49"/>
                  </a:cubicBezTo>
                  <a:cubicBezTo>
                    <a:pt x="47" y="49"/>
                    <a:pt x="49" y="49"/>
                    <a:pt x="49" y="49"/>
                  </a:cubicBezTo>
                  <a:cubicBezTo>
                    <a:pt x="49" y="50"/>
                    <a:pt x="49" y="49"/>
                    <a:pt x="49" y="50"/>
                  </a:cubicBezTo>
                  <a:cubicBezTo>
                    <a:pt x="49" y="50"/>
                    <a:pt x="50" y="49"/>
                    <a:pt x="50" y="49"/>
                  </a:cubicBezTo>
                  <a:cubicBezTo>
                    <a:pt x="51" y="49"/>
                    <a:pt x="52" y="49"/>
                    <a:pt x="52" y="49"/>
                  </a:cubicBezTo>
                  <a:cubicBezTo>
                    <a:pt x="52" y="50"/>
                    <a:pt x="51" y="51"/>
                    <a:pt x="51" y="51"/>
                  </a:cubicBezTo>
                  <a:cubicBezTo>
                    <a:pt x="51" y="51"/>
                    <a:pt x="51" y="51"/>
                    <a:pt x="51" y="52"/>
                  </a:cubicBezTo>
                  <a:cubicBezTo>
                    <a:pt x="51" y="52"/>
                    <a:pt x="53" y="52"/>
                    <a:pt x="53" y="52"/>
                  </a:cubicBezTo>
                  <a:cubicBezTo>
                    <a:pt x="53" y="52"/>
                    <a:pt x="53" y="51"/>
                    <a:pt x="54" y="52"/>
                  </a:cubicBezTo>
                  <a:cubicBezTo>
                    <a:pt x="54" y="53"/>
                    <a:pt x="54" y="53"/>
                    <a:pt x="54" y="53"/>
                  </a:cubicBezTo>
                  <a:cubicBezTo>
                    <a:pt x="53" y="53"/>
                    <a:pt x="53" y="52"/>
                    <a:pt x="53" y="54"/>
                  </a:cubicBezTo>
                  <a:cubicBezTo>
                    <a:pt x="52" y="55"/>
                    <a:pt x="53" y="56"/>
                    <a:pt x="53" y="56"/>
                  </a:cubicBezTo>
                  <a:cubicBezTo>
                    <a:pt x="54" y="58"/>
                    <a:pt x="54" y="58"/>
                    <a:pt x="54" y="58"/>
                  </a:cubicBezTo>
                  <a:cubicBezTo>
                    <a:pt x="54" y="58"/>
                    <a:pt x="55" y="58"/>
                    <a:pt x="56" y="58"/>
                  </a:cubicBezTo>
                  <a:cubicBezTo>
                    <a:pt x="56" y="58"/>
                    <a:pt x="56" y="58"/>
                    <a:pt x="56" y="58"/>
                  </a:cubicBezTo>
                  <a:cubicBezTo>
                    <a:pt x="57" y="57"/>
                    <a:pt x="57" y="57"/>
                    <a:pt x="58" y="57"/>
                  </a:cubicBezTo>
                  <a:cubicBezTo>
                    <a:pt x="58" y="57"/>
                    <a:pt x="59" y="58"/>
                    <a:pt x="59" y="58"/>
                  </a:cubicBezTo>
                  <a:cubicBezTo>
                    <a:pt x="59" y="59"/>
                    <a:pt x="59" y="59"/>
                    <a:pt x="59" y="59"/>
                  </a:cubicBezTo>
                  <a:cubicBezTo>
                    <a:pt x="59" y="59"/>
                    <a:pt x="59" y="60"/>
                    <a:pt x="59" y="60"/>
                  </a:cubicBezTo>
                  <a:cubicBezTo>
                    <a:pt x="60" y="61"/>
                    <a:pt x="61" y="61"/>
                    <a:pt x="61" y="61"/>
                  </a:cubicBezTo>
                  <a:cubicBezTo>
                    <a:pt x="61" y="61"/>
                    <a:pt x="61" y="61"/>
                    <a:pt x="61" y="62"/>
                  </a:cubicBezTo>
                  <a:cubicBezTo>
                    <a:pt x="62" y="63"/>
                    <a:pt x="64" y="64"/>
                    <a:pt x="64" y="64"/>
                  </a:cubicBezTo>
                  <a:cubicBezTo>
                    <a:pt x="64" y="64"/>
                    <a:pt x="61" y="63"/>
                    <a:pt x="61" y="63"/>
                  </a:cubicBezTo>
                  <a:cubicBezTo>
                    <a:pt x="60" y="63"/>
                    <a:pt x="58" y="63"/>
                    <a:pt x="58" y="63"/>
                  </a:cubicBezTo>
                  <a:cubicBezTo>
                    <a:pt x="57" y="63"/>
                    <a:pt x="55" y="63"/>
                    <a:pt x="55" y="63"/>
                  </a:cubicBezTo>
                  <a:cubicBezTo>
                    <a:pt x="52" y="64"/>
                    <a:pt x="52" y="64"/>
                    <a:pt x="52" y="64"/>
                  </a:cubicBezTo>
                  <a:cubicBezTo>
                    <a:pt x="52" y="64"/>
                    <a:pt x="50" y="65"/>
                    <a:pt x="49" y="65"/>
                  </a:cubicBezTo>
                  <a:cubicBezTo>
                    <a:pt x="49" y="65"/>
                    <a:pt x="48" y="65"/>
                    <a:pt x="47" y="65"/>
                  </a:cubicBezTo>
                  <a:cubicBezTo>
                    <a:pt x="47" y="66"/>
                    <a:pt x="46" y="66"/>
                    <a:pt x="45" y="66"/>
                  </a:cubicBezTo>
                  <a:cubicBezTo>
                    <a:pt x="45" y="66"/>
                    <a:pt x="43" y="66"/>
                    <a:pt x="42" y="66"/>
                  </a:cubicBezTo>
                  <a:cubicBezTo>
                    <a:pt x="42" y="66"/>
                    <a:pt x="41" y="66"/>
                    <a:pt x="41" y="66"/>
                  </a:cubicBezTo>
                  <a:cubicBezTo>
                    <a:pt x="38" y="67"/>
                    <a:pt x="38" y="67"/>
                    <a:pt x="38" y="67"/>
                  </a:cubicBezTo>
                  <a:cubicBezTo>
                    <a:pt x="39" y="68"/>
                    <a:pt x="39" y="68"/>
                    <a:pt x="39" y="68"/>
                  </a:cubicBezTo>
                  <a:cubicBezTo>
                    <a:pt x="41" y="69"/>
                    <a:pt x="41" y="69"/>
                    <a:pt x="41" y="69"/>
                  </a:cubicBezTo>
                  <a:cubicBezTo>
                    <a:pt x="41" y="69"/>
                    <a:pt x="41" y="69"/>
                    <a:pt x="41" y="69"/>
                  </a:cubicBezTo>
                  <a:cubicBezTo>
                    <a:pt x="42" y="69"/>
                    <a:pt x="43" y="70"/>
                    <a:pt x="43" y="70"/>
                  </a:cubicBezTo>
                  <a:cubicBezTo>
                    <a:pt x="43" y="70"/>
                    <a:pt x="44" y="71"/>
                    <a:pt x="45" y="72"/>
                  </a:cubicBezTo>
                  <a:cubicBezTo>
                    <a:pt x="45" y="72"/>
                    <a:pt x="46" y="73"/>
                    <a:pt x="46" y="73"/>
                  </a:cubicBezTo>
                  <a:lnTo>
                    <a:pt x="48" y="74"/>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0" name="Freeform 19">
              <a:extLst>
                <a:ext uri="{FF2B5EF4-FFF2-40B4-BE49-F238E27FC236}">
                  <a16:creationId xmlns:a16="http://schemas.microsoft.com/office/drawing/2014/main" id="{34E6C9BF-51DD-AE0A-4FFE-6237290E64E4}"/>
                </a:ext>
              </a:extLst>
            </p:cNvPr>
            <p:cNvSpPr>
              <a:spLocks/>
            </p:cNvSpPr>
            <p:nvPr/>
          </p:nvSpPr>
          <p:spPr bwMode="auto">
            <a:xfrm>
              <a:off x="5322812" y="2251719"/>
              <a:ext cx="802584" cy="653101"/>
            </a:xfrm>
            <a:custGeom>
              <a:avLst/>
              <a:gdLst>
                <a:gd name="T0" fmla="*/ 194 w 352"/>
                <a:gd name="T1" fmla="*/ 16 h 295"/>
                <a:gd name="T2" fmla="*/ 260 w 352"/>
                <a:gd name="T3" fmla="*/ 5 h 295"/>
                <a:gd name="T4" fmla="*/ 289 w 352"/>
                <a:gd name="T5" fmla="*/ 13 h 295"/>
                <a:gd name="T6" fmla="*/ 314 w 352"/>
                <a:gd name="T7" fmla="*/ 60 h 295"/>
                <a:gd name="T8" fmla="*/ 314 w 352"/>
                <a:gd name="T9" fmla="*/ 90 h 295"/>
                <a:gd name="T10" fmla="*/ 303 w 352"/>
                <a:gd name="T11" fmla="*/ 114 h 295"/>
                <a:gd name="T12" fmla="*/ 318 w 352"/>
                <a:gd name="T13" fmla="*/ 139 h 295"/>
                <a:gd name="T14" fmla="*/ 326 w 352"/>
                <a:gd name="T15" fmla="*/ 158 h 295"/>
                <a:gd name="T16" fmla="*/ 344 w 352"/>
                <a:gd name="T17" fmla="*/ 175 h 295"/>
                <a:gd name="T18" fmla="*/ 346 w 352"/>
                <a:gd name="T19" fmla="*/ 189 h 295"/>
                <a:gd name="T20" fmla="*/ 344 w 352"/>
                <a:gd name="T21" fmla="*/ 210 h 295"/>
                <a:gd name="T22" fmla="*/ 327 w 352"/>
                <a:gd name="T23" fmla="*/ 235 h 295"/>
                <a:gd name="T24" fmla="*/ 317 w 352"/>
                <a:gd name="T25" fmla="*/ 269 h 295"/>
                <a:gd name="T26" fmla="*/ 322 w 352"/>
                <a:gd name="T27" fmla="*/ 280 h 295"/>
                <a:gd name="T28" fmla="*/ 315 w 352"/>
                <a:gd name="T29" fmla="*/ 285 h 295"/>
                <a:gd name="T30" fmla="*/ 309 w 352"/>
                <a:gd name="T31" fmla="*/ 283 h 295"/>
                <a:gd name="T32" fmla="*/ 302 w 352"/>
                <a:gd name="T33" fmla="*/ 282 h 295"/>
                <a:gd name="T34" fmla="*/ 296 w 352"/>
                <a:gd name="T35" fmla="*/ 280 h 295"/>
                <a:gd name="T36" fmla="*/ 290 w 352"/>
                <a:gd name="T37" fmla="*/ 275 h 295"/>
                <a:gd name="T38" fmla="*/ 283 w 352"/>
                <a:gd name="T39" fmla="*/ 272 h 295"/>
                <a:gd name="T40" fmla="*/ 276 w 352"/>
                <a:gd name="T41" fmla="*/ 271 h 295"/>
                <a:gd name="T42" fmla="*/ 267 w 352"/>
                <a:gd name="T43" fmla="*/ 273 h 295"/>
                <a:gd name="T44" fmla="*/ 262 w 352"/>
                <a:gd name="T45" fmla="*/ 275 h 295"/>
                <a:gd name="T46" fmla="*/ 256 w 352"/>
                <a:gd name="T47" fmla="*/ 279 h 295"/>
                <a:gd name="T48" fmla="*/ 250 w 352"/>
                <a:gd name="T49" fmla="*/ 282 h 295"/>
                <a:gd name="T50" fmla="*/ 245 w 352"/>
                <a:gd name="T51" fmla="*/ 277 h 295"/>
                <a:gd name="T52" fmla="*/ 240 w 352"/>
                <a:gd name="T53" fmla="*/ 280 h 295"/>
                <a:gd name="T54" fmla="*/ 235 w 352"/>
                <a:gd name="T55" fmla="*/ 281 h 295"/>
                <a:gd name="T56" fmla="*/ 230 w 352"/>
                <a:gd name="T57" fmla="*/ 284 h 295"/>
                <a:gd name="T58" fmla="*/ 225 w 352"/>
                <a:gd name="T59" fmla="*/ 289 h 295"/>
                <a:gd name="T60" fmla="*/ 223 w 352"/>
                <a:gd name="T61" fmla="*/ 294 h 295"/>
                <a:gd name="T62" fmla="*/ 216 w 352"/>
                <a:gd name="T63" fmla="*/ 295 h 295"/>
                <a:gd name="T64" fmla="*/ 215 w 352"/>
                <a:gd name="T65" fmla="*/ 288 h 295"/>
                <a:gd name="T66" fmla="*/ 207 w 352"/>
                <a:gd name="T67" fmla="*/ 283 h 295"/>
                <a:gd name="T68" fmla="*/ 195 w 352"/>
                <a:gd name="T69" fmla="*/ 279 h 295"/>
                <a:gd name="T70" fmla="*/ 185 w 352"/>
                <a:gd name="T71" fmla="*/ 289 h 295"/>
                <a:gd name="T72" fmla="*/ 181 w 352"/>
                <a:gd name="T73" fmla="*/ 283 h 295"/>
                <a:gd name="T74" fmla="*/ 169 w 352"/>
                <a:gd name="T75" fmla="*/ 270 h 295"/>
                <a:gd name="T76" fmla="*/ 147 w 352"/>
                <a:gd name="T77" fmla="*/ 262 h 295"/>
                <a:gd name="T78" fmla="*/ 137 w 352"/>
                <a:gd name="T79" fmla="*/ 251 h 295"/>
                <a:gd name="T80" fmla="*/ 117 w 352"/>
                <a:gd name="T81" fmla="*/ 244 h 295"/>
                <a:gd name="T82" fmla="*/ 106 w 352"/>
                <a:gd name="T83" fmla="*/ 255 h 295"/>
                <a:gd name="T84" fmla="*/ 92 w 352"/>
                <a:gd name="T85" fmla="*/ 252 h 295"/>
                <a:gd name="T86" fmla="*/ 87 w 352"/>
                <a:gd name="T87" fmla="*/ 241 h 295"/>
                <a:gd name="T88" fmla="*/ 77 w 352"/>
                <a:gd name="T89" fmla="*/ 236 h 295"/>
                <a:gd name="T90" fmla="*/ 66 w 352"/>
                <a:gd name="T91" fmla="*/ 231 h 295"/>
                <a:gd name="T92" fmla="*/ 51 w 352"/>
                <a:gd name="T93" fmla="*/ 226 h 295"/>
                <a:gd name="T94" fmla="*/ 40 w 352"/>
                <a:gd name="T95" fmla="*/ 222 h 295"/>
                <a:gd name="T96" fmla="*/ 38 w 352"/>
                <a:gd name="T97" fmla="*/ 218 h 295"/>
                <a:gd name="T98" fmla="*/ 35 w 352"/>
                <a:gd name="T99" fmla="*/ 198 h 295"/>
                <a:gd name="T100" fmla="*/ 28 w 352"/>
                <a:gd name="T101" fmla="*/ 184 h 295"/>
                <a:gd name="T102" fmla="*/ 24 w 352"/>
                <a:gd name="T103" fmla="*/ 164 h 295"/>
                <a:gd name="T104" fmla="*/ 20 w 352"/>
                <a:gd name="T105" fmla="*/ 139 h 295"/>
                <a:gd name="T106" fmla="*/ 4 w 352"/>
                <a:gd name="T107" fmla="*/ 113 h 295"/>
                <a:gd name="T108" fmla="*/ 4 w 352"/>
                <a:gd name="T109" fmla="*/ 80 h 295"/>
                <a:gd name="T110" fmla="*/ 6 w 352"/>
                <a:gd name="T111" fmla="*/ 63 h 295"/>
                <a:gd name="T112" fmla="*/ 45 w 352"/>
                <a:gd name="T113" fmla="*/ 45 h 295"/>
                <a:gd name="T114" fmla="*/ 64 w 352"/>
                <a:gd name="T115" fmla="*/ 32 h 295"/>
                <a:gd name="T116" fmla="*/ 89 w 352"/>
                <a:gd name="T117" fmla="*/ 12 h 295"/>
                <a:gd name="T118" fmla="*/ 121 w 352"/>
                <a:gd name="T119" fmla="*/ 2 h 295"/>
                <a:gd name="T120" fmla="*/ 132 w 352"/>
                <a:gd name="T121" fmla="*/ 14 h 295"/>
                <a:gd name="T122" fmla="*/ 151 w 352"/>
                <a:gd name="T123" fmla="*/ 2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2" h="295">
                  <a:moveTo>
                    <a:pt x="155" y="23"/>
                  </a:moveTo>
                  <a:cubicBezTo>
                    <a:pt x="157" y="23"/>
                    <a:pt x="166" y="16"/>
                    <a:pt x="166" y="16"/>
                  </a:cubicBezTo>
                  <a:cubicBezTo>
                    <a:pt x="166" y="16"/>
                    <a:pt x="171" y="18"/>
                    <a:pt x="174" y="17"/>
                  </a:cubicBezTo>
                  <a:cubicBezTo>
                    <a:pt x="177" y="17"/>
                    <a:pt x="187" y="16"/>
                    <a:pt x="187" y="16"/>
                  </a:cubicBezTo>
                  <a:cubicBezTo>
                    <a:pt x="187" y="16"/>
                    <a:pt x="192" y="16"/>
                    <a:pt x="194" y="16"/>
                  </a:cubicBezTo>
                  <a:cubicBezTo>
                    <a:pt x="196" y="16"/>
                    <a:pt x="205" y="15"/>
                    <a:pt x="207" y="15"/>
                  </a:cubicBezTo>
                  <a:cubicBezTo>
                    <a:pt x="209" y="15"/>
                    <a:pt x="215" y="14"/>
                    <a:pt x="216" y="13"/>
                  </a:cubicBezTo>
                  <a:cubicBezTo>
                    <a:pt x="218" y="13"/>
                    <a:pt x="230" y="12"/>
                    <a:pt x="231" y="12"/>
                  </a:cubicBezTo>
                  <a:cubicBezTo>
                    <a:pt x="233" y="12"/>
                    <a:pt x="252" y="10"/>
                    <a:pt x="252" y="10"/>
                  </a:cubicBezTo>
                  <a:cubicBezTo>
                    <a:pt x="260" y="5"/>
                    <a:pt x="260" y="5"/>
                    <a:pt x="260" y="5"/>
                  </a:cubicBezTo>
                  <a:cubicBezTo>
                    <a:pt x="269" y="3"/>
                    <a:pt x="269" y="3"/>
                    <a:pt x="269" y="3"/>
                  </a:cubicBezTo>
                  <a:cubicBezTo>
                    <a:pt x="269" y="3"/>
                    <a:pt x="272" y="0"/>
                    <a:pt x="272" y="1"/>
                  </a:cubicBezTo>
                  <a:cubicBezTo>
                    <a:pt x="273" y="3"/>
                    <a:pt x="275" y="6"/>
                    <a:pt x="275" y="6"/>
                  </a:cubicBezTo>
                  <a:cubicBezTo>
                    <a:pt x="275" y="6"/>
                    <a:pt x="286" y="6"/>
                    <a:pt x="286" y="6"/>
                  </a:cubicBezTo>
                  <a:cubicBezTo>
                    <a:pt x="286" y="7"/>
                    <a:pt x="289" y="13"/>
                    <a:pt x="289" y="13"/>
                  </a:cubicBezTo>
                  <a:cubicBezTo>
                    <a:pt x="292" y="16"/>
                    <a:pt x="292" y="16"/>
                    <a:pt x="292" y="16"/>
                  </a:cubicBezTo>
                  <a:cubicBezTo>
                    <a:pt x="292" y="16"/>
                    <a:pt x="293" y="21"/>
                    <a:pt x="293" y="24"/>
                  </a:cubicBezTo>
                  <a:cubicBezTo>
                    <a:pt x="294" y="26"/>
                    <a:pt x="301" y="38"/>
                    <a:pt x="301" y="38"/>
                  </a:cubicBezTo>
                  <a:cubicBezTo>
                    <a:pt x="306" y="49"/>
                    <a:pt x="306" y="49"/>
                    <a:pt x="306" y="49"/>
                  </a:cubicBezTo>
                  <a:cubicBezTo>
                    <a:pt x="314" y="60"/>
                    <a:pt x="314" y="60"/>
                    <a:pt x="314" y="60"/>
                  </a:cubicBezTo>
                  <a:cubicBezTo>
                    <a:pt x="315" y="68"/>
                    <a:pt x="315" y="68"/>
                    <a:pt x="315" y="68"/>
                  </a:cubicBezTo>
                  <a:cubicBezTo>
                    <a:pt x="315" y="68"/>
                    <a:pt x="318" y="71"/>
                    <a:pt x="318" y="73"/>
                  </a:cubicBezTo>
                  <a:cubicBezTo>
                    <a:pt x="318" y="74"/>
                    <a:pt x="318" y="77"/>
                    <a:pt x="318" y="78"/>
                  </a:cubicBezTo>
                  <a:cubicBezTo>
                    <a:pt x="319" y="78"/>
                    <a:pt x="320" y="83"/>
                    <a:pt x="319" y="83"/>
                  </a:cubicBezTo>
                  <a:cubicBezTo>
                    <a:pt x="318" y="84"/>
                    <a:pt x="314" y="90"/>
                    <a:pt x="314" y="90"/>
                  </a:cubicBezTo>
                  <a:cubicBezTo>
                    <a:pt x="310" y="92"/>
                    <a:pt x="310" y="92"/>
                    <a:pt x="310" y="92"/>
                  </a:cubicBezTo>
                  <a:cubicBezTo>
                    <a:pt x="305" y="99"/>
                    <a:pt x="305" y="99"/>
                    <a:pt x="305" y="99"/>
                  </a:cubicBezTo>
                  <a:cubicBezTo>
                    <a:pt x="302" y="108"/>
                    <a:pt x="302" y="108"/>
                    <a:pt x="302" y="108"/>
                  </a:cubicBezTo>
                  <a:cubicBezTo>
                    <a:pt x="301" y="111"/>
                    <a:pt x="301" y="111"/>
                    <a:pt x="301" y="111"/>
                  </a:cubicBezTo>
                  <a:cubicBezTo>
                    <a:pt x="301" y="111"/>
                    <a:pt x="302" y="114"/>
                    <a:pt x="303" y="114"/>
                  </a:cubicBezTo>
                  <a:cubicBezTo>
                    <a:pt x="305" y="114"/>
                    <a:pt x="312" y="115"/>
                    <a:pt x="312" y="115"/>
                  </a:cubicBezTo>
                  <a:cubicBezTo>
                    <a:pt x="318" y="119"/>
                    <a:pt x="318" y="119"/>
                    <a:pt x="318" y="119"/>
                  </a:cubicBezTo>
                  <a:cubicBezTo>
                    <a:pt x="318" y="123"/>
                    <a:pt x="318" y="123"/>
                    <a:pt x="318" y="123"/>
                  </a:cubicBezTo>
                  <a:cubicBezTo>
                    <a:pt x="318" y="123"/>
                    <a:pt x="319" y="131"/>
                    <a:pt x="319" y="132"/>
                  </a:cubicBezTo>
                  <a:cubicBezTo>
                    <a:pt x="319" y="132"/>
                    <a:pt x="318" y="139"/>
                    <a:pt x="318" y="139"/>
                  </a:cubicBezTo>
                  <a:cubicBezTo>
                    <a:pt x="318" y="139"/>
                    <a:pt x="320" y="143"/>
                    <a:pt x="320" y="144"/>
                  </a:cubicBezTo>
                  <a:cubicBezTo>
                    <a:pt x="321" y="145"/>
                    <a:pt x="323" y="147"/>
                    <a:pt x="323" y="148"/>
                  </a:cubicBezTo>
                  <a:cubicBezTo>
                    <a:pt x="324" y="148"/>
                    <a:pt x="324" y="149"/>
                    <a:pt x="324" y="149"/>
                  </a:cubicBezTo>
                  <a:cubicBezTo>
                    <a:pt x="326" y="154"/>
                    <a:pt x="326" y="154"/>
                    <a:pt x="326" y="154"/>
                  </a:cubicBezTo>
                  <a:cubicBezTo>
                    <a:pt x="326" y="158"/>
                    <a:pt x="326" y="158"/>
                    <a:pt x="326" y="158"/>
                  </a:cubicBezTo>
                  <a:cubicBezTo>
                    <a:pt x="326" y="158"/>
                    <a:pt x="326" y="161"/>
                    <a:pt x="328" y="161"/>
                  </a:cubicBezTo>
                  <a:cubicBezTo>
                    <a:pt x="330" y="161"/>
                    <a:pt x="331" y="162"/>
                    <a:pt x="331" y="164"/>
                  </a:cubicBezTo>
                  <a:cubicBezTo>
                    <a:pt x="331" y="166"/>
                    <a:pt x="336" y="168"/>
                    <a:pt x="336" y="168"/>
                  </a:cubicBezTo>
                  <a:cubicBezTo>
                    <a:pt x="336" y="168"/>
                    <a:pt x="336" y="172"/>
                    <a:pt x="337" y="173"/>
                  </a:cubicBezTo>
                  <a:cubicBezTo>
                    <a:pt x="339" y="174"/>
                    <a:pt x="341" y="175"/>
                    <a:pt x="344" y="175"/>
                  </a:cubicBezTo>
                  <a:cubicBezTo>
                    <a:pt x="347" y="176"/>
                    <a:pt x="346" y="180"/>
                    <a:pt x="348" y="181"/>
                  </a:cubicBezTo>
                  <a:cubicBezTo>
                    <a:pt x="350" y="182"/>
                    <a:pt x="352" y="184"/>
                    <a:pt x="350" y="184"/>
                  </a:cubicBezTo>
                  <a:cubicBezTo>
                    <a:pt x="349" y="185"/>
                    <a:pt x="346" y="185"/>
                    <a:pt x="346" y="185"/>
                  </a:cubicBezTo>
                  <a:cubicBezTo>
                    <a:pt x="346" y="185"/>
                    <a:pt x="345" y="186"/>
                    <a:pt x="345" y="188"/>
                  </a:cubicBezTo>
                  <a:cubicBezTo>
                    <a:pt x="346" y="189"/>
                    <a:pt x="346" y="189"/>
                    <a:pt x="346" y="189"/>
                  </a:cubicBezTo>
                  <a:cubicBezTo>
                    <a:pt x="350" y="194"/>
                    <a:pt x="350" y="194"/>
                    <a:pt x="350" y="194"/>
                  </a:cubicBezTo>
                  <a:cubicBezTo>
                    <a:pt x="350" y="200"/>
                    <a:pt x="350" y="200"/>
                    <a:pt x="350" y="200"/>
                  </a:cubicBezTo>
                  <a:cubicBezTo>
                    <a:pt x="350" y="200"/>
                    <a:pt x="350" y="202"/>
                    <a:pt x="350" y="204"/>
                  </a:cubicBezTo>
                  <a:cubicBezTo>
                    <a:pt x="350" y="205"/>
                    <a:pt x="349" y="207"/>
                    <a:pt x="347" y="207"/>
                  </a:cubicBezTo>
                  <a:cubicBezTo>
                    <a:pt x="345" y="207"/>
                    <a:pt x="345" y="210"/>
                    <a:pt x="344" y="210"/>
                  </a:cubicBezTo>
                  <a:cubicBezTo>
                    <a:pt x="343" y="211"/>
                    <a:pt x="341" y="208"/>
                    <a:pt x="340" y="211"/>
                  </a:cubicBezTo>
                  <a:cubicBezTo>
                    <a:pt x="339" y="215"/>
                    <a:pt x="337" y="218"/>
                    <a:pt x="337" y="219"/>
                  </a:cubicBezTo>
                  <a:cubicBezTo>
                    <a:pt x="336" y="220"/>
                    <a:pt x="333" y="221"/>
                    <a:pt x="333" y="223"/>
                  </a:cubicBezTo>
                  <a:cubicBezTo>
                    <a:pt x="332" y="225"/>
                    <a:pt x="332" y="223"/>
                    <a:pt x="330" y="228"/>
                  </a:cubicBezTo>
                  <a:cubicBezTo>
                    <a:pt x="328" y="233"/>
                    <a:pt x="327" y="235"/>
                    <a:pt x="327" y="235"/>
                  </a:cubicBezTo>
                  <a:cubicBezTo>
                    <a:pt x="318" y="247"/>
                    <a:pt x="318" y="247"/>
                    <a:pt x="318" y="247"/>
                  </a:cubicBezTo>
                  <a:cubicBezTo>
                    <a:pt x="318" y="247"/>
                    <a:pt x="313" y="255"/>
                    <a:pt x="313" y="256"/>
                  </a:cubicBezTo>
                  <a:cubicBezTo>
                    <a:pt x="313" y="257"/>
                    <a:pt x="313" y="261"/>
                    <a:pt x="313" y="261"/>
                  </a:cubicBezTo>
                  <a:cubicBezTo>
                    <a:pt x="317" y="265"/>
                    <a:pt x="317" y="265"/>
                    <a:pt x="317" y="265"/>
                  </a:cubicBezTo>
                  <a:cubicBezTo>
                    <a:pt x="317" y="269"/>
                    <a:pt x="317" y="269"/>
                    <a:pt x="317" y="269"/>
                  </a:cubicBezTo>
                  <a:cubicBezTo>
                    <a:pt x="317" y="269"/>
                    <a:pt x="317" y="272"/>
                    <a:pt x="318" y="273"/>
                  </a:cubicBezTo>
                  <a:cubicBezTo>
                    <a:pt x="319" y="273"/>
                    <a:pt x="319" y="273"/>
                    <a:pt x="319" y="273"/>
                  </a:cubicBezTo>
                  <a:cubicBezTo>
                    <a:pt x="318" y="276"/>
                    <a:pt x="318" y="276"/>
                    <a:pt x="318" y="276"/>
                  </a:cubicBezTo>
                  <a:cubicBezTo>
                    <a:pt x="318" y="276"/>
                    <a:pt x="319" y="279"/>
                    <a:pt x="320" y="279"/>
                  </a:cubicBezTo>
                  <a:cubicBezTo>
                    <a:pt x="320" y="279"/>
                    <a:pt x="322" y="280"/>
                    <a:pt x="322" y="280"/>
                  </a:cubicBezTo>
                  <a:cubicBezTo>
                    <a:pt x="322" y="280"/>
                    <a:pt x="324" y="282"/>
                    <a:pt x="324" y="282"/>
                  </a:cubicBezTo>
                  <a:cubicBezTo>
                    <a:pt x="325" y="283"/>
                    <a:pt x="324" y="285"/>
                    <a:pt x="324" y="285"/>
                  </a:cubicBezTo>
                  <a:cubicBezTo>
                    <a:pt x="324" y="285"/>
                    <a:pt x="324" y="286"/>
                    <a:pt x="323" y="286"/>
                  </a:cubicBezTo>
                  <a:cubicBezTo>
                    <a:pt x="322" y="286"/>
                    <a:pt x="322" y="286"/>
                    <a:pt x="320" y="286"/>
                  </a:cubicBezTo>
                  <a:cubicBezTo>
                    <a:pt x="319" y="285"/>
                    <a:pt x="316" y="285"/>
                    <a:pt x="315" y="285"/>
                  </a:cubicBezTo>
                  <a:cubicBezTo>
                    <a:pt x="314" y="285"/>
                    <a:pt x="314" y="285"/>
                    <a:pt x="314" y="285"/>
                  </a:cubicBezTo>
                  <a:cubicBezTo>
                    <a:pt x="313" y="285"/>
                    <a:pt x="313" y="285"/>
                    <a:pt x="312" y="286"/>
                  </a:cubicBezTo>
                  <a:cubicBezTo>
                    <a:pt x="312" y="285"/>
                    <a:pt x="312" y="285"/>
                    <a:pt x="312" y="285"/>
                  </a:cubicBezTo>
                  <a:cubicBezTo>
                    <a:pt x="312" y="284"/>
                    <a:pt x="312" y="283"/>
                    <a:pt x="312" y="283"/>
                  </a:cubicBezTo>
                  <a:cubicBezTo>
                    <a:pt x="312" y="283"/>
                    <a:pt x="309" y="283"/>
                    <a:pt x="309" y="283"/>
                  </a:cubicBezTo>
                  <a:cubicBezTo>
                    <a:pt x="308" y="283"/>
                    <a:pt x="307" y="283"/>
                    <a:pt x="307" y="283"/>
                  </a:cubicBezTo>
                  <a:cubicBezTo>
                    <a:pt x="307" y="283"/>
                    <a:pt x="305" y="282"/>
                    <a:pt x="305" y="282"/>
                  </a:cubicBezTo>
                  <a:cubicBezTo>
                    <a:pt x="305" y="282"/>
                    <a:pt x="304" y="282"/>
                    <a:pt x="304" y="282"/>
                  </a:cubicBezTo>
                  <a:cubicBezTo>
                    <a:pt x="304" y="281"/>
                    <a:pt x="303" y="282"/>
                    <a:pt x="303" y="282"/>
                  </a:cubicBezTo>
                  <a:cubicBezTo>
                    <a:pt x="302" y="282"/>
                    <a:pt x="302" y="282"/>
                    <a:pt x="302" y="282"/>
                  </a:cubicBezTo>
                  <a:cubicBezTo>
                    <a:pt x="300" y="282"/>
                    <a:pt x="300" y="282"/>
                    <a:pt x="300" y="282"/>
                  </a:cubicBezTo>
                  <a:cubicBezTo>
                    <a:pt x="300" y="282"/>
                    <a:pt x="300" y="281"/>
                    <a:pt x="300" y="281"/>
                  </a:cubicBezTo>
                  <a:cubicBezTo>
                    <a:pt x="300" y="280"/>
                    <a:pt x="299" y="281"/>
                    <a:pt x="299" y="281"/>
                  </a:cubicBezTo>
                  <a:cubicBezTo>
                    <a:pt x="299" y="281"/>
                    <a:pt x="297" y="281"/>
                    <a:pt x="297" y="281"/>
                  </a:cubicBezTo>
                  <a:cubicBezTo>
                    <a:pt x="297" y="280"/>
                    <a:pt x="296" y="280"/>
                    <a:pt x="296" y="280"/>
                  </a:cubicBezTo>
                  <a:cubicBezTo>
                    <a:pt x="296" y="280"/>
                    <a:pt x="293" y="280"/>
                    <a:pt x="292" y="280"/>
                  </a:cubicBezTo>
                  <a:cubicBezTo>
                    <a:pt x="292" y="279"/>
                    <a:pt x="292" y="279"/>
                    <a:pt x="292" y="279"/>
                  </a:cubicBezTo>
                  <a:cubicBezTo>
                    <a:pt x="292" y="279"/>
                    <a:pt x="292" y="278"/>
                    <a:pt x="292" y="277"/>
                  </a:cubicBezTo>
                  <a:cubicBezTo>
                    <a:pt x="292" y="277"/>
                    <a:pt x="291" y="277"/>
                    <a:pt x="291" y="276"/>
                  </a:cubicBezTo>
                  <a:cubicBezTo>
                    <a:pt x="291" y="276"/>
                    <a:pt x="290" y="275"/>
                    <a:pt x="290" y="275"/>
                  </a:cubicBezTo>
                  <a:cubicBezTo>
                    <a:pt x="290" y="274"/>
                    <a:pt x="289" y="274"/>
                    <a:pt x="289" y="273"/>
                  </a:cubicBezTo>
                  <a:cubicBezTo>
                    <a:pt x="289" y="273"/>
                    <a:pt x="288" y="274"/>
                    <a:pt x="288" y="274"/>
                  </a:cubicBezTo>
                  <a:cubicBezTo>
                    <a:pt x="287" y="274"/>
                    <a:pt x="286" y="273"/>
                    <a:pt x="286" y="273"/>
                  </a:cubicBezTo>
                  <a:cubicBezTo>
                    <a:pt x="285" y="272"/>
                    <a:pt x="285" y="272"/>
                    <a:pt x="285" y="272"/>
                  </a:cubicBezTo>
                  <a:cubicBezTo>
                    <a:pt x="285" y="272"/>
                    <a:pt x="284" y="272"/>
                    <a:pt x="283" y="272"/>
                  </a:cubicBezTo>
                  <a:cubicBezTo>
                    <a:pt x="283" y="272"/>
                    <a:pt x="283" y="274"/>
                    <a:pt x="283" y="274"/>
                  </a:cubicBezTo>
                  <a:cubicBezTo>
                    <a:pt x="283" y="274"/>
                    <a:pt x="282" y="274"/>
                    <a:pt x="281" y="273"/>
                  </a:cubicBezTo>
                  <a:cubicBezTo>
                    <a:pt x="281" y="273"/>
                    <a:pt x="280" y="272"/>
                    <a:pt x="279" y="272"/>
                  </a:cubicBezTo>
                  <a:cubicBezTo>
                    <a:pt x="279" y="272"/>
                    <a:pt x="278" y="272"/>
                    <a:pt x="277" y="271"/>
                  </a:cubicBezTo>
                  <a:cubicBezTo>
                    <a:pt x="277" y="271"/>
                    <a:pt x="276" y="271"/>
                    <a:pt x="276" y="271"/>
                  </a:cubicBezTo>
                  <a:cubicBezTo>
                    <a:pt x="276" y="271"/>
                    <a:pt x="272" y="272"/>
                    <a:pt x="272" y="272"/>
                  </a:cubicBezTo>
                  <a:cubicBezTo>
                    <a:pt x="272" y="272"/>
                    <a:pt x="272" y="273"/>
                    <a:pt x="271" y="273"/>
                  </a:cubicBezTo>
                  <a:cubicBezTo>
                    <a:pt x="271" y="274"/>
                    <a:pt x="270" y="273"/>
                    <a:pt x="270" y="273"/>
                  </a:cubicBezTo>
                  <a:cubicBezTo>
                    <a:pt x="270" y="273"/>
                    <a:pt x="269" y="273"/>
                    <a:pt x="268" y="273"/>
                  </a:cubicBezTo>
                  <a:cubicBezTo>
                    <a:pt x="268" y="273"/>
                    <a:pt x="267" y="273"/>
                    <a:pt x="267" y="273"/>
                  </a:cubicBezTo>
                  <a:cubicBezTo>
                    <a:pt x="267" y="273"/>
                    <a:pt x="266" y="272"/>
                    <a:pt x="265" y="272"/>
                  </a:cubicBezTo>
                  <a:cubicBezTo>
                    <a:pt x="265" y="272"/>
                    <a:pt x="264" y="272"/>
                    <a:pt x="264" y="272"/>
                  </a:cubicBezTo>
                  <a:cubicBezTo>
                    <a:pt x="264" y="272"/>
                    <a:pt x="263" y="273"/>
                    <a:pt x="263" y="273"/>
                  </a:cubicBezTo>
                  <a:cubicBezTo>
                    <a:pt x="262" y="274"/>
                    <a:pt x="262" y="274"/>
                    <a:pt x="262" y="274"/>
                  </a:cubicBezTo>
                  <a:cubicBezTo>
                    <a:pt x="262" y="275"/>
                    <a:pt x="262" y="275"/>
                    <a:pt x="262" y="275"/>
                  </a:cubicBezTo>
                  <a:cubicBezTo>
                    <a:pt x="260" y="274"/>
                    <a:pt x="260" y="274"/>
                    <a:pt x="260" y="274"/>
                  </a:cubicBezTo>
                  <a:cubicBezTo>
                    <a:pt x="260" y="274"/>
                    <a:pt x="259" y="274"/>
                    <a:pt x="258" y="274"/>
                  </a:cubicBezTo>
                  <a:cubicBezTo>
                    <a:pt x="256" y="275"/>
                    <a:pt x="257" y="276"/>
                    <a:pt x="257" y="276"/>
                  </a:cubicBezTo>
                  <a:cubicBezTo>
                    <a:pt x="258" y="276"/>
                    <a:pt x="259" y="278"/>
                    <a:pt x="259" y="278"/>
                  </a:cubicBezTo>
                  <a:cubicBezTo>
                    <a:pt x="259" y="278"/>
                    <a:pt x="256" y="279"/>
                    <a:pt x="256" y="279"/>
                  </a:cubicBezTo>
                  <a:cubicBezTo>
                    <a:pt x="255" y="280"/>
                    <a:pt x="255" y="280"/>
                    <a:pt x="255" y="281"/>
                  </a:cubicBezTo>
                  <a:cubicBezTo>
                    <a:pt x="255" y="281"/>
                    <a:pt x="254" y="282"/>
                    <a:pt x="254" y="283"/>
                  </a:cubicBezTo>
                  <a:cubicBezTo>
                    <a:pt x="254" y="283"/>
                    <a:pt x="253" y="282"/>
                    <a:pt x="252" y="282"/>
                  </a:cubicBezTo>
                  <a:cubicBezTo>
                    <a:pt x="251" y="282"/>
                    <a:pt x="251" y="281"/>
                    <a:pt x="251" y="281"/>
                  </a:cubicBezTo>
                  <a:cubicBezTo>
                    <a:pt x="250" y="282"/>
                    <a:pt x="250" y="282"/>
                    <a:pt x="250" y="282"/>
                  </a:cubicBezTo>
                  <a:cubicBezTo>
                    <a:pt x="249" y="282"/>
                    <a:pt x="249" y="282"/>
                    <a:pt x="249" y="282"/>
                  </a:cubicBezTo>
                  <a:cubicBezTo>
                    <a:pt x="249" y="282"/>
                    <a:pt x="248" y="281"/>
                    <a:pt x="248" y="280"/>
                  </a:cubicBezTo>
                  <a:cubicBezTo>
                    <a:pt x="248" y="280"/>
                    <a:pt x="248" y="280"/>
                    <a:pt x="248" y="280"/>
                  </a:cubicBezTo>
                  <a:cubicBezTo>
                    <a:pt x="247" y="280"/>
                    <a:pt x="246" y="280"/>
                    <a:pt x="246" y="279"/>
                  </a:cubicBezTo>
                  <a:cubicBezTo>
                    <a:pt x="245" y="277"/>
                    <a:pt x="245" y="277"/>
                    <a:pt x="245" y="277"/>
                  </a:cubicBezTo>
                  <a:cubicBezTo>
                    <a:pt x="245" y="277"/>
                    <a:pt x="243" y="278"/>
                    <a:pt x="243" y="279"/>
                  </a:cubicBezTo>
                  <a:cubicBezTo>
                    <a:pt x="242" y="279"/>
                    <a:pt x="243" y="279"/>
                    <a:pt x="242" y="278"/>
                  </a:cubicBezTo>
                  <a:cubicBezTo>
                    <a:pt x="241" y="278"/>
                    <a:pt x="241" y="279"/>
                    <a:pt x="241" y="279"/>
                  </a:cubicBezTo>
                  <a:cubicBezTo>
                    <a:pt x="241" y="279"/>
                    <a:pt x="241" y="279"/>
                    <a:pt x="241" y="279"/>
                  </a:cubicBezTo>
                  <a:cubicBezTo>
                    <a:pt x="241" y="280"/>
                    <a:pt x="240" y="280"/>
                    <a:pt x="240" y="280"/>
                  </a:cubicBezTo>
                  <a:cubicBezTo>
                    <a:pt x="240" y="281"/>
                    <a:pt x="239" y="280"/>
                    <a:pt x="239" y="280"/>
                  </a:cubicBezTo>
                  <a:cubicBezTo>
                    <a:pt x="238" y="280"/>
                    <a:pt x="237" y="280"/>
                    <a:pt x="237" y="280"/>
                  </a:cubicBezTo>
                  <a:cubicBezTo>
                    <a:pt x="237" y="280"/>
                    <a:pt x="237" y="279"/>
                    <a:pt x="237" y="279"/>
                  </a:cubicBezTo>
                  <a:cubicBezTo>
                    <a:pt x="235" y="280"/>
                    <a:pt x="235" y="280"/>
                    <a:pt x="235" y="280"/>
                  </a:cubicBezTo>
                  <a:cubicBezTo>
                    <a:pt x="235" y="280"/>
                    <a:pt x="235" y="281"/>
                    <a:pt x="235" y="281"/>
                  </a:cubicBezTo>
                  <a:cubicBezTo>
                    <a:pt x="235" y="281"/>
                    <a:pt x="234" y="281"/>
                    <a:pt x="233" y="282"/>
                  </a:cubicBezTo>
                  <a:cubicBezTo>
                    <a:pt x="231" y="282"/>
                    <a:pt x="232" y="281"/>
                    <a:pt x="231" y="282"/>
                  </a:cubicBezTo>
                  <a:cubicBezTo>
                    <a:pt x="231" y="282"/>
                    <a:pt x="231" y="282"/>
                    <a:pt x="231" y="283"/>
                  </a:cubicBezTo>
                  <a:cubicBezTo>
                    <a:pt x="231" y="283"/>
                    <a:pt x="232" y="283"/>
                    <a:pt x="231" y="284"/>
                  </a:cubicBezTo>
                  <a:cubicBezTo>
                    <a:pt x="230" y="285"/>
                    <a:pt x="230" y="284"/>
                    <a:pt x="230" y="284"/>
                  </a:cubicBezTo>
                  <a:cubicBezTo>
                    <a:pt x="229" y="284"/>
                    <a:pt x="228" y="285"/>
                    <a:pt x="228" y="285"/>
                  </a:cubicBezTo>
                  <a:cubicBezTo>
                    <a:pt x="228" y="285"/>
                    <a:pt x="228" y="286"/>
                    <a:pt x="228" y="286"/>
                  </a:cubicBezTo>
                  <a:cubicBezTo>
                    <a:pt x="228" y="286"/>
                    <a:pt x="227" y="286"/>
                    <a:pt x="226" y="286"/>
                  </a:cubicBezTo>
                  <a:cubicBezTo>
                    <a:pt x="225" y="286"/>
                    <a:pt x="226" y="287"/>
                    <a:pt x="226" y="287"/>
                  </a:cubicBezTo>
                  <a:cubicBezTo>
                    <a:pt x="226" y="287"/>
                    <a:pt x="226" y="288"/>
                    <a:pt x="225" y="289"/>
                  </a:cubicBezTo>
                  <a:cubicBezTo>
                    <a:pt x="225" y="289"/>
                    <a:pt x="225" y="290"/>
                    <a:pt x="225" y="291"/>
                  </a:cubicBezTo>
                  <a:cubicBezTo>
                    <a:pt x="225" y="291"/>
                    <a:pt x="225" y="291"/>
                    <a:pt x="225" y="293"/>
                  </a:cubicBezTo>
                  <a:cubicBezTo>
                    <a:pt x="225" y="294"/>
                    <a:pt x="225" y="294"/>
                    <a:pt x="225" y="294"/>
                  </a:cubicBezTo>
                  <a:cubicBezTo>
                    <a:pt x="225" y="294"/>
                    <a:pt x="224" y="294"/>
                    <a:pt x="224" y="294"/>
                  </a:cubicBezTo>
                  <a:cubicBezTo>
                    <a:pt x="224" y="293"/>
                    <a:pt x="223" y="294"/>
                    <a:pt x="223" y="294"/>
                  </a:cubicBezTo>
                  <a:cubicBezTo>
                    <a:pt x="223" y="294"/>
                    <a:pt x="222" y="293"/>
                    <a:pt x="222" y="292"/>
                  </a:cubicBezTo>
                  <a:cubicBezTo>
                    <a:pt x="222" y="292"/>
                    <a:pt x="221" y="292"/>
                    <a:pt x="221" y="292"/>
                  </a:cubicBezTo>
                  <a:cubicBezTo>
                    <a:pt x="221" y="292"/>
                    <a:pt x="219" y="293"/>
                    <a:pt x="219" y="293"/>
                  </a:cubicBezTo>
                  <a:cubicBezTo>
                    <a:pt x="219" y="293"/>
                    <a:pt x="219" y="294"/>
                    <a:pt x="219" y="294"/>
                  </a:cubicBezTo>
                  <a:cubicBezTo>
                    <a:pt x="218" y="294"/>
                    <a:pt x="216" y="295"/>
                    <a:pt x="216" y="295"/>
                  </a:cubicBezTo>
                  <a:cubicBezTo>
                    <a:pt x="216" y="295"/>
                    <a:pt x="215" y="295"/>
                    <a:pt x="215" y="295"/>
                  </a:cubicBezTo>
                  <a:cubicBezTo>
                    <a:pt x="214" y="294"/>
                    <a:pt x="214" y="294"/>
                    <a:pt x="214" y="294"/>
                  </a:cubicBezTo>
                  <a:cubicBezTo>
                    <a:pt x="214" y="293"/>
                    <a:pt x="214" y="293"/>
                    <a:pt x="214" y="293"/>
                  </a:cubicBezTo>
                  <a:cubicBezTo>
                    <a:pt x="216" y="291"/>
                    <a:pt x="216" y="291"/>
                    <a:pt x="216" y="291"/>
                  </a:cubicBezTo>
                  <a:cubicBezTo>
                    <a:pt x="215" y="288"/>
                    <a:pt x="215" y="288"/>
                    <a:pt x="215" y="288"/>
                  </a:cubicBezTo>
                  <a:cubicBezTo>
                    <a:pt x="213" y="286"/>
                    <a:pt x="213" y="286"/>
                    <a:pt x="213" y="286"/>
                  </a:cubicBezTo>
                  <a:cubicBezTo>
                    <a:pt x="213" y="285"/>
                    <a:pt x="213" y="285"/>
                    <a:pt x="213" y="285"/>
                  </a:cubicBezTo>
                  <a:cubicBezTo>
                    <a:pt x="210" y="285"/>
                    <a:pt x="210" y="285"/>
                    <a:pt x="210" y="285"/>
                  </a:cubicBezTo>
                  <a:cubicBezTo>
                    <a:pt x="208" y="284"/>
                    <a:pt x="208" y="284"/>
                    <a:pt x="208" y="284"/>
                  </a:cubicBezTo>
                  <a:cubicBezTo>
                    <a:pt x="207" y="283"/>
                    <a:pt x="207" y="283"/>
                    <a:pt x="207" y="283"/>
                  </a:cubicBezTo>
                  <a:cubicBezTo>
                    <a:pt x="204" y="281"/>
                    <a:pt x="204" y="281"/>
                    <a:pt x="204" y="281"/>
                  </a:cubicBezTo>
                  <a:cubicBezTo>
                    <a:pt x="202" y="275"/>
                    <a:pt x="202" y="275"/>
                    <a:pt x="202" y="275"/>
                  </a:cubicBezTo>
                  <a:cubicBezTo>
                    <a:pt x="199" y="275"/>
                    <a:pt x="199" y="275"/>
                    <a:pt x="199" y="275"/>
                  </a:cubicBezTo>
                  <a:cubicBezTo>
                    <a:pt x="199" y="275"/>
                    <a:pt x="197" y="277"/>
                    <a:pt x="197" y="278"/>
                  </a:cubicBezTo>
                  <a:cubicBezTo>
                    <a:pt x="197" y="279"/>
                    <a:pt x="195" y="279"/>
                    <a:pt x="195" y="279"/>
                  </a:cubicBezTo>
                  <a:cubicBezTo>
                    <a:pt x="193" y="282"/>
                    <a:pt x="193" y="282"/>
                    <a:pt x="193" y="282"/>
                  </a:cubicBezTo>
                  <a:cubicBezTo>
                    <a:pt x="193" y="282"/>
                    <a:pt x="193" y="286"/>
                    <a:pt x="193" y="287"/>
                  </a:cubicBezTo>
                  <a:cubicBezTo>
                    <a:pt x="193" y="288"/>
                    <a:pt x="191" y="286"/>
                    <a:pt x="191" y="286"/>
                  </a:cubicBezTo>
                  <a:cubicBezTo>
                    <a:pt x="191" y="286"/>
                    <a:pt x="189" y="287"/>
                    <a:pt x="188" y="288"/>
                  </a:cubicBezTo>
                  <a:cubicBezTo>
                    <a:pt x="187" y="289"/>
                    <a:pt x="185" y="289"/>
                    <a:pt x="185" y="289"/>
                  </a:cubicBezTo>
                  <a:cubicBezTo>
                    <a:pt x="185" y="289"/>
                    <a:pt x="184" y="287"/>
                    <a:pt x="183" y="286"/>
                  </a:cubicBezTo>
                  <a:cubicBezTo>
                    <a:pt x="183" y="286"/>
                    <a:pt x="183" y="285"/>
                    <a:pt x="183" y="283"/>
                  </a:cubicBezTo>
                  <a:cubicBezTo>
                    <a:pt x="183" y="282"/>
                    <a:pt x="181" y="284"/>
                    <a:pt x="181" y="284"/>
                  </a:cubicBezTo>
                  <a:cubicBezTo>
                    <a:pt x="181" y="284"/>
                    <a:pt x="181" y="284"/>
                    <a:pt x="181" y="284"/>
                  </a:cubicBezTo>
                  <a:cubicBezTo>
                    <a:pt x="181" y="283"/>
                    <a:pt x="181" y="283"/>
                    <a:pt x="181" y="283"/>
                  </a:cubicBezTo>
                  <a:cubicBezTo>
                    <a:pt x="180" y="281"/>
                    <a:pt x="179" y="280"/>
                    <a:pt x="179" y="280"/>
                  </a:cubicBezTo>
                  <a:cubicBezTo>
                    <a:pt x="179" y="280"/>
                    <a:pt x="178" y="278"/>
                    <a:pt x="178" y="276"/>
                  </a:cubicBezTo>
                  <a:cubicBezTo>
                    <a:pt x="178" y="275"/>
                    <a:pt x="174" y="273"/>
                    <a:pt x="174" y="273"/>
                  </a:cubicBezTo>
                  <a:cubicBezTo>
                    <a:pt x="174" y="273"/>
                    <a:pt x="175" y="275"/>
                    <a:pt x="173" y="273"/>
                  </a:cubicBezTo>
                  <a:cubicBezTo>
                    <a:pt x="171" y="270"/>
                    <a:pt x="169" y="270"/>
                    <a:pt x="169" y="270"/>
                  </a:cubicBezTo>
                  <a:cubicBezTo>
                    <a:pt x="168" y="262"/>
                    <a:pt x="168" y="262"/>
                    <a:pt x="168" y="262"/>
                  </a:cubicBezTo>
                  <a:cubicBezTo>
                    <a:pt x="160" y="264"/>
                    <a:pt x="160" y="264"/>
                    <a:pt x="160" y="264"/>
                  </a:cubicBezTo>
                  <a:cubicBezTo>
                    <a:pt x="160" y="264"/>
                    <a:pt x="155" y="262"/>
                    <a:pt x="154" y="261"/>
                  </a:cubicBezTo>
                  <a:cubicBezTo>
                    <a:pt x="153" y="260"/>
                    <a:pt x="150" y="259"/>
                    <a:pt x="150" y="259"/>
                  </a:cubicBezTo>
                  <a:cubicBezTo>
                    <a:pt x="147" y="262"/>
                    <a:pt x="147" y="262"/>
                    <a:pt x="147" y="262"/>
                  </a:cubicBezTo>
                  <a:cubicBezTo>
                    <a:pt x="144" y="262"/>
                    <a:pt x="144" y="262"/>
                    <a:pt x="144" y="262"/>
                  </a:cubicBezTo>
                  <a:cubicBezTo>
                    <a:pt x="144" y="262"/>
                    <a:pt x="140" y="261"/>
                    <a:pt x="139" y="260"/>
                  </a:cubicBezTo>
                  <a:cubicBezTo>
                    <a:pt x="137" y="258"/>
                    <a:pt x="138" y="257"/>
                    <a:pt x="137" y="257"/>
                  </a:cubicBezTo>
                  <a:cubicBezTo>
                    <a:pt x="135" y="257"/>
                    <a:pt x="134" y="255"/>
                    <a:pt x="134" y="255"/>
                  </a:cubicBezTo>
                  <a:cubicBezTo>
                    <a:pt x="134" y="255"/>
                    <a:pt x="136" y="252"/>
                    <a:pt x="137" y="251"/>
                  </a:cubicBezTo>
                  <a:cubicBezTo>
                    <a:pt x="137" y="250"/>
                    <a:pt x="139" y="251"/>
                    <a:pt x="138" y="248"/>
                  </a:cubicBezTo>
                  <a:cubicBezTo>
                    <a:pt x="136" y="246"/>
                    <a:pt x="135" y="245"/>
                    <a:pt x="135" y="245"/>
                  </a:cubicBezTo>
                  <a:cubicBezTo>
                    <a:pt x="135" y="245"/>
                    <a:pt x="135" y="247"/>
                    <a:pt x="133" y="248"/>
                  </a:cubicBezTo>
                  <a:cubicBezTo>
                    <a:pt x="131" y="248"/>
                    <a:pt x="128" y="249"/>
                    <a:pt x="128" y="249"/>
                  </a:cubicBezTo>
                  <a:cubicBezTo>
                    <a:pt x="117" y="244"/>
                    <a:pt x="117" y="244"/>
                    <a:pt x="117" y="244"/>
                  </a:cubicBezTo>
                  <a:cubicBezTo>
                    <a:pt x="117" y="244"/>
                    <a:pt x="114" y="243"/>
                    <a:pt x="113" y="243"/>
                  </a:cubicBezTo>
                  <a:cubicBezTo>
                    <a:pt x="112" y="244"/>
                    <a:pt x="108" y="243"/>
                    <a:pt x="108" y="243"/>
                  </a:cubicBezTo>
                  <a:cubicBezTo>
                    <a:pt x="110" y="247"/>
                    <a:pt x="110" y="247"/>
                    <a:pt x="110" y="247"/>
                  </a:cubicBezTo>
                  <a:cubicBezTo>
                    <a:pt x="112" y="253"/>
                    <a:pt x="112" y="253"/>
                    <a:pt x="112" y="253"/>
                  </a:cubicBezTo>
                  <a:cubicBezTo>
                    <a:pt x="106" y="255"/>
                    <a:pt x="106" y="255"/>
                    <a:pt x="106" y="255"/>
                  </a:cubicBezTo>
                  <a:cubicBezTo>
                    <a:pt x="105" y="260"/>
                    <a:pt x="105" y="260"/>
                    <a:pt x="105" y="260"/>
                  </a:cubicBezTo>
                  <a:cubicBezTo>
                    <a:pt x="105" y="260"/>
                    <a:pt x="99" y="264"/>
                    <a:pt x="99" y="262"/>
                  </a:cubicBezTo>
                  <a:cubicBezTo>
                    <a:pt x="98" y="261"/>
                    <a:pt x="97" y="257"/>
                    <a:pt x="97" y="257"/>
                  </a:cubicBezTo>
                  <a:cubicBezTo>
                    <a:pt x="97" y="257"/>
                    <a:pt x="96" y="255"/>
                    <a:pt x="95" y="254"/>
                  </a:cubicBezTo>
                  <a:cubicBezTo>
                    <a:pt x="93" y="253"/>
                    <a:pt x="92" y="252"/>
                    <a:pt x="92" y="252"/>
                  </a:cubicBezTo>
                  <a:cubicBezTo>
                    <a:pt x="89" y="251"/>
                    <a:pt x="89" y="251"/>
                    <a:pt x="89" y="251"/>
                  </a:cubicBezTo>
                  <a:cubicBezTo>
                    <a:pt x="89" y="251"/>
                    <a:pt x="88" y="247"/>
                    <a:pt x="87" y="247"/>
                  </a:cubicBezTo>
                  <a:cubicBezTo>
                    <a:pt x="86" y="247"/>
                    <a:pt x="85" y="247"/>
                    <a:pt x="85" y="247"/>
                  </a:cubicBezTo>
                  <a:cubicBezTo>
                    <a:pt x="85" y="244"/>
                    <a:pt x="85" y="244"/>
                    <a:pt x="85" y="244"/>
                  </a:cubicBezTo>
                  <a:cubicBezTo>
                    <a:pt x="87" y="241"/>
                    <a:pt x="87" y="241"/>
                    <a:pt x="87" y="241"/>
                  </a:cubicBezTo>
                  <a:cubicBezTo>
                    <a:pt x="87" y="241"/>
                    <a:pt x="88" y="242"/>
                    <a:pt x="88" y="238"/>
                  </a:cubicBezTo>
                  <a:cubicBezTo>
                    <a:pt x="89" y="233"/>
                    <a:pt x="86" y="233"/>
                    <a:pt x="86" y="233"/>
                  </a:cubicBezTo>
                  <a:cubicBezTo>
                    <a:pt x="83" y="234"/>
                    <a:pt x="83" y="234"/>
                    <a:pt x="83" y="234"/>
                  </a:cubicBezTo>
                  <a:cubicBezTo>
                    <a:pt x="79" y="236"/>
                    <a:pt x="79" y="236"/>
                    <a:pt x="79" y="236"/>
                  </a:cubicBezTo>
                  <a:cubicBezTo>
                    <a:pt x="77" y="236"/>
                    <a:pt x="77" y="236"/>
                    <a:pt x="77" y="236"/>
                  </a:cubicBezTo>
                  <a:cubicBezTo>
                    <a:pt x="76" y="236"/>
                    <a:pt x="74" y="233"/>
                    <a:pt x="74" y="233"/>
                  </a:cubicBezTo>
                  <a:cubicBezTo>
                    <a:pt x="74" y="233"/>
                    <a:pt x="76" y="230"/>
                    <a:pt x="73" y="233"/>
                  </a:cubicBezTo>
                  <a:cubicBezTo>
                    <a:pt x="70" y="236"/>
                    <a:pt x="68" y="232"/>
                    <a:pt x="68" y="232"/>
                  </a:cubicBezTo>
                  <a:cubicBezTo>
                    <a:pt x="67" y="231"/>
                    <a:pt x="67" y="231"/>
                    <a:pt x="67" y="231"/>
                  </a:cubicBezTo>
                  <a:cubicBezTo>
                    <a:pt x="67" y="231"/>
                    <a:pt x="67" y="231"/>
                    <a:pt x="66" y="231"/>
                  </a:cubicBezTo>
                  <a:cubicBezTo>
                    <a:pt x="65" y="232"/>
                    <a:pt x="62" y="232"/>
                    <a:pt x="62" y="231"/>
                  </a:cubicBezTo>
                  <a:cubicBezTo>
                    <a:pt x="61" y="229"/>
                    <a:pt x="59" y="228"/>
                    <a:pt x="59" y="228"/>
                  </a:cubicBezTo>
                  <a:cubicBezTo>
                    <a:pt x="56" y="229"/>
                    <a:pt x="56" y="229"/>
                    <a:pt x="56" y="229"/>
                  </a:cubicBezTo>
                  <a:cubicBezTo>
                    <a:pt x="56" y="229"/>
                    <a:pt x="54" y="229"/>
                    <a:pt x="53" y="229"/>
                  </a:cubicBezTo>
                  <a:cubicBezTo>
                    <a:pt x="53" y="228"/>
                    <a:pt x="53" y="227"/>
                    <a:pt x="51" y="226"/>
                  </a:cubicBezTo>
                  <a:cubicBezTo>
                    <a:pt x="49" y="225"/>
                    <a:pt x="48" y="222"/>
                    <a:pt x="48" y="222"/>
                  </a:cubicBezTo>
                  <a:cubicBezTo>
                    <a:pt x="48" y="222"/>
                    <a:pt x="49" y="220"/>
                    <a:pt x="47" y="220"/>
                  </a:cubicBezTo>
                  <a:cubicBezTo>
                    <a:pt x="46" y="220"/>
                    <a:pt x="44" y="219"/>
                    <a:pt x="44" y="219"/>
                  </a:cubicBezTo>
                  <a:cubicBezTo>
                    <a:pt x="44" y="219"/>
                    <a:pt x="41" y="217"/>
                    <a:pt x="41" y="218"/>
                  </a:cubicBezTo>
                  <a:cubicBezTo>
                    <a:pt x="40" y="219"/>
                    <a:pt x="40" y="221"/>
                    <a:pt x="40" y="222"/>
                  </a:cubicBezTo>
                  <a:cubicBezTo>
                    <a:pt x="40" y="222"/>
                    <a:pt x="41" y="225"/>
                    <a:pt x="41" y="225"/>
                  </a:cubicBezTo>
                  <a:cubicBezTo>
                    <a:pt x="41" y="225"/>
                    <a:pt x="37" y="227"/>
                    <a:pt x="36" y="227"/>
                  </a:cubicBezTo>
                  <a:cubicBezTo>
                    <a:pt x="35" y="227"/>
                    <a:pt x="34" y="228"/>
                    <a:pt x="34" y="226"/>
                  </a:cubicBezTo>
                  <a:cubicBezTo>
                    <a:pt x="34" y="225"/>
                    <a:pt x="36" y="220"/>
                    <a:pt x="36" y="220"/>
                  </a:cubicBezTo>
                  <a:cubicBezTo>
                    <a:pt x="37" y="219"/>
                    <a:pt x="38" y="218"/>
                    <a:pt x="38" y="218"/>
                  </a:cubicBezTo>
                  <a:cubicBezTo>
                    <a:pt x="38" y="218"/>
                    <a:pt x="37" y="216"/>
                    <a:pt x="37" y="215"/>
                  </a:cubicBezTo>
                  <a:cubicBezTo>
                    <a:pt x="37" y="214"/>
                    <a:pt x="36" y="214"/>
                    <a:pt x="38" y="211"/>
                  </a:cubicBezTo>
                  <a:cubicBezTo>
                    <a:pt x="41" y="208"/>
                    <a:pt x="41" y="206"/>
                    <a:pt x="41" y="206"/>
                  </a:cubicBezTo>
                  <a:cubicBezTo>
                    <a:pt x="41" y="206"/>
                    <a:pt x="39" y="203"/>
                    <a:pt x="38" y="202"/>
                  </a:cubicBezTo>
                  <a:cubicBezTo>
                    <a:pt x="38" y="202"/>
                    <a:pt x="35" y="198"/>
                    <a:pt x="35" y="198"/>
                  </a:cubicBezTo>
                  <a:cubicBezTo>
                    <a:pt x="35" y="197"/>
                    <a:pt x="35" y="195"/>
                    <a:pt x="35" y="195"/>
                  </a:cubicBezTo>
                  <a:cubicBezTo>
                    <a:pt x="35" y="195"/>
                    <a:pt x="33" y="193"/>
                    <a:pt x="32" y="193"/>
                  </a:cubicBezTo>
                  <a:cubicBezTo>
                    <a:pt x="31" y="193"/>
                    <a:pt x="28" y="192"/>
                    <a:pt x="28" y="192"/>
                  </a:cubicBezTo>
                  <a:cubicBezTo>
                    <a:pt x="28" y="189"/>
                    <a:pt x="28" y="189"/>
                    <a:pt x="28" y="189"/>
                  </a:cubicBezTo>
                  <a:cubicBezTo>
                    <a:pt x="28" y="184"/>
                    <a:pt x="28" y="184"/>
                    <a:pt x="28" y="184"/>
                  </a:cubicBezTo>
                  <a:cubicBezTo>
                    <a:pt x="24" y="179"/>
                    <a:pt x="24" y="179"/>
                    <a:pt x="24" y="179"/>
                  </a:cubicBezTo>
                  <a:cubicBezTo>
                    <a:pt x="23" y="176"/>
                    <a:pt x="23" y="176"/>
                    <a:pt x="23" y="176"/>
                  </a:cubicBezTo>
                  <a:cubicBezTo>
                    <a:pt x="23" y="176"/>
                    <a:pt x="24" y="174"/>
                    <a:pt x="24" y="172"/>
                  </a:cubicBezTo>
                  <a:cubicBezTo>
                    <a:pt x="25" y="171"/>
                    <a:pt x="26" y="168"/>
                    <a:pt x="26" y="168"/>
                  </a:cubicBezTo>
                  <a:cubicBezTo>
                    <a:pt x="24" y="164"/>
                    <a:pt x="24" y="164"/>
                    <a:pt x="24" y="164"/>
                  </a:cubicBezTo>
                  <a:cubicBezTo>
                    <a:pt x="24" y="164"/>
                    <a:pt x="23" y="163"/>
                    <a:pt x="24" y="162"/>
                  </a:cubicBezTo>
                  <a:cubicBezTo>
                    <a:pt x="24" y="161"/>
                    <a:pt x="23" y="155"/>
                    <a:pt x="23" y="155"/>
                  </a:cubicBezTo>
                  <a:cubicBezTo>
                    <a:pt x="23" y="155"/>
                    <a:pt x="22" y="149"/>
                    <a:pt x="21" y="150"/>
                  </a:cubicBezTo>
                  <a:cubicBezTo>
                    <a:pt x="19" y="150"/>
                    <a:pt x="18" y="146"/>
                    <a:pt x="18" y="146"/>
                  </a:cubicBezTo>
                  <a:cubicBezTo>
                    <a:pt x="20" y="139"/>
                    <a:pt x="20" y="139"/>
                    <a:pt x="20" y="139"/>
                  </a:cubicBezTo>
                  <a:cubicBezTo>
                    <a:pt x="20" y="139"/>
                    <a:pt x="21" y="134"/>
                    <a:pt x="18" y="132"/>
                  </a:cubicBezTo>
                  <a:cubicBezTo>
                    <a:pt x="15" y="131"/>
                    <a:pt x="9" y="128"/>
                    <a:pt x="8" y="127"/>
                  </a:cubicBezTo>
                  <a:cubicBezTo>
                    <a:pt x="8" y="127"/>
                    <a:pt x="5" y="124"/>
                    <a:pt x="4" y="123"/>
                  </a:cubicBezTo>
                  <a:cubicBezTo>
                    <a:pt x="3" y="123"/>
                    <a:pt x="2" y="122"/>
                    <a:pt x="2" y="122"/>
                  </a:cubicBezTo>
                  <a:cubicBezTo>
                    <a:pt x="4" y="113"/>
                    <a:pt x="4" y="113"/>
                    <a:pt x="4" y="113"/>
                  </a:cubicBezTo>
                  <a:cubicBezTo>
                    <a:pt x="9" y="109"/>
                    <a:pt x="9" y="109"/>
                    <a:pt x="9" y="109"/>
                  </a:cubicBezTo>
                  <a:cubicBezTo>
                    <a:pt x="9" y="101"/>
                    <a:pt x="9" y="101"/>
                    <a:pt x="9" y="101"/>
                  </a:cubicBezTo>
                  <a:cubicBezTo>
                    <a:pt x="9" y="92"/>
                    <a:pt x="9" y="92"/>
                    <a:pt x="9" y="92"/>
                  </a:cubicBezTo>
                  <a:cubicBezTo>
                    <a:pt x="9" y="92"/>
                    <a:pt x="10" y="91"/>
                    <a:pt x="7" y="87"/>
                  </a:cubicBezTo>
                  <a:cubicBezTo>
                    <a:pt x="5" y="84"/>
                    <a:pt x="4" y="80"/>
                    <a:pt x="4" y="80"/>
                  </a:cubicBezTo>
                  <a:cubicBezTo>
                    <a:pt x="4" y="79"/>
                    <a:pt x="3" y="75"/>
                    <a:pt x="2" y="74"/>
                  </a:cubicBezTo>
                  <a:cubicBezTo>
                    <a:pt x="2" y="73"/>
                    <a:pt x="2" y="72"/>
                    <a:pt x="2" y="70"/>
                  </a:cubicBezTo>
                  <a:cubicBezTo>
                    <a:pt x="3" y="69"/>
                    <a:pt x="0" y="66"/>
                    <a:pt x="0" y="66"/>
                  </a:cubicBezTo>
                  <a:cubicBezTo>
                    <a:pt x="0" y="66"/>
                    <a:pt x="1" y="64"/>
                    <a:pt x="2" y="64"/>
                  </a:cubicBezTo>
                  <a:cubicBezTo>
                    <a:pt x="3" y="64"/>
                    <a:pt x="4" y="63"/>
                    <a:pt x="6" y="63"/>
                  </a:cubicBezTo>
                  <a:cubicBezTo>
                    <a:pt x="8" y="63"/>
                    <a:pt x="9" y="61"/>
                    <a:pt x="11" y="61"/>
                  </a:cubicBezTo>
                  <a:cubicBezTo>
                    <a:pt x="12" y="60"/>
                    <a:pt x="12" y="58"/>
                    <a:pt x="13" y="58"/>
                  </a:cubicBezTo>
                  <a:cubicBezTo>
                    <a:pt x="15" y="57"/>
                    <a:pt x="17" y="58"/>
                    <a:pt x="20" y="56"/>
                  </a:cubicBezTo>
                  <a:cubicBezTo>
                    <a:pt x="23" y="55"/>
                    <a:pt x="23" y="54"/>
                    <a:pt x="25" y="52"/>
                  </a:cubicBezTo>
                  <a:cubicBezTo>
                    <a:pt x="26" y="51"/>
                    <a:pt x="45" y="45"/>
                    <a:pt x="45" y="45"/>
                  </a:cubicBezTo>
                  <a:cubicBezTo>
                    <a:pt x="45" y="45"/>
                    <a:pt x="50" y="42"/>
                    <a:pt x="52" y="42"/>
                  </a:cubicBezTo>
                  <a:cubicBezTo>
                    <a:pt x="53" y="41"/>
                    <a:pt x="53" y="40"/>
                    <a:pt x="55" y="40"/>
                  </a:cubicBezTo>
                  <a:cubicBezTo>
                    <a:pt x="56" y="41"/>
                    <a:pt x="60" y="41"/>
                    <a:pt x="60" y="41"/>
                  </a:cubicBezTo>
                  <a:cubicBezTo>
                    <a:pt x="60" y="41"/>
                    <a:pt x="61" y="38"/>
                    <a:pt x="62" y="37"/>
                  </a:cubicBezTo>
                  <a:cubicBezTo>
                    <a:pt x="63" y="35"/>
                    <a:pt x="64" y="33"/>
                    <a:pt x="64" y="32"/>
                  </a:cubicBezTo>
                  <a:cubicBezTo>
                    <a:pt x="65" y="30"/>
                    <a:pt x="66" y="29"/>
                    <a:pt x="67" y="28"/>
                  </a:cubicBezTo>
                  <a:cubicBezTo>
                    <a:pt x="68" y="26"/>
                    <a:pt x="69" y="25"/>
                    <a:pt x="69" y="25"/>
                  </a:cubicBezTo>
                  <a:cubicBezTo>
                    <a:pt x="70" y="25"/>
                    <a:pt x="76" y="22"/>
                    <a:pt x="77" y="22"/>
                  </a:cubicBezTo>
                  <a:cubicBezTo>
                    <a:pt x="78" y="21"/>
                    <a:pt x="86" y="18"/>
                    <a:pt x="86" y="17"/>
                  </a:cubicBezTo>
                  <a:cubicBezTo>
                    <a:pt x="86" y="17"/>
                    <a:pt x="89" y="13"/>
                    <a:pt x="89" y="12"/>
                  </a:cubicBezTo>
                  <a:cubicBezTo>
                    <a:pt x="89" y="11"/>
                    <a:pt x="93" y="10"/>
                    <a:pt x="93" y="10"/>
                  </a:cubicBezTo>
                  <a:cubicBezTo>
                    <a:pt x="94" y="10"/>
                    <a:pt x="94" y="10"/>
                    <a:pt x="95" y="9"/>
                  </a:cubicBezTo>
                  <a:cubicBezTo>
                    <a:pt x="97" y="9"/>
                    <a:pt x="106" y="5"/>
                    <a:pt x="106" y="5"/>
                  </a:cubicBezTo>
                  <a:cubicBezTo>
                    <a:pt x="106" y="5"/>
                    <a:pt x="114" y="2"/>
                    <a:pt x="114" y="2"/>
                  </a:cubicBezTo>
                  <a:cubicBezTo>
                    <a:pt x="115" y="3"/>
                    <a:pt x="120" y="2"/>
                    <a:pt x="121" y="2"/>
                  </a:cubicBezTo>
                  <a:cubicBezTo>
                    <a:pt x="121" y="3"/>
                    <a:pt x="127" y="2"/>
                    <a:pt x="127" y="2"/>
                  </a:cubicBezTo>
                  <a:cubicBezTo>
                    <a:pt x="127" y="2"/>
                    <a:pt x="129" y="3"/>
                    <a:pt x="129" y="4"/>
                  </a:cubicBezTo>
                  <a:cubicBezTo>
                    <a:pt x="129" y="5"/>
                    <a:pt x="127" y="6"/>
                    <a:pt x="128" y="7"/>
                  </a:cubicBezTo>
                  <a:cubicBezTo>
                    <a:pt x="129" y="8"/>
                    <a:pt x="133" y="11"/>
                    <a:pt x="133" y="11"/>
                  </a:cubicBezTo>
                  <a:cubicBezTo>
                    <a:pt x="133" y="11"/>
                    <a:pt x="132" y="14"/>
                    <a:pt x="132" y="14"/>
                  </a:cubicBezTo>
                  <a:cubicBezTo>
                    <a:pt x="132" y="15"/>
                    <a:pt x="133" y="16"/>
                    <a:pt x="134" y="18"/>
                  </a:cubicBezTo>
                  <a:cubicBezTo>
                    <a:pt x="135" y="19"/>
                    <a:pt x="137" y="21"/>
                    <a:pt x="137" y="21"/>
                  </a:cubicBezTo>
                  <a:cubicBezTo>
                    <a:pt x="137" y="21"/>
                    <a:pt x="136" y="22"/>
                    <a:pt x="140" y="24"/>
                  </a:cubicBezTo>
                  <a:cubicBezTo>
                    <a:pt x="144" y="26"/>
                    <a:pt x="147" y="24"/>
                    <a:pt x="147" y="24"/>
                  </a:cubicBezTo>
                  <a:cubicBezTo>
                    <a:pt x="147" y="24"/>
                    <a:pt x="150" y="24"/>
                    <a:pt x="151" y="24"/>
                  </a:cubicBezTo>
                  <a:cubicBezTo>
                    <a:pt x="152" y="24"/>
                    <a:pt x="155" y="23"/>
                    <a:pt x="155" y="23"/>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1" name="Freeform 39">
              <a:extLst>
                <a:ext uri="{FF2B5EF4-FFF2-40B4-BE49-F238E27FC236}">
                  <a16:creationId xmlns:a16="http://schemas.microsoft.com/office/drawing/2014/main" id="{5BA486C7-CB5C-82BB-D25A-3B6CC0A6D6B0}"/>
                </a:ext>
              </a:extLst>
            </p:cNvPr>
            <p:cNvSpPr>
              <a:spLocks/>
            </p:cNvSpPr>
            <p:nvPr/>
          </p:nvSpPr>
          <p:spPr bwMode="auto">
            <a:xfrm>
              <a:off x="3482366" y="2092972"/>
              <a:ext cx="378204" cy="415513"/>
            </a:xfrm>
            <a:custGeom>
              <a:avLst/>
              <a:gdLst>
                <a:gd name="T0" fmla="*/ 115 w 166"/>
                <a:gd name="T1" fmla="*/ 170 h 188"/>
                <a:gd name="T2" fmla="*/ 92 w 166"/>
                <a:gd name="T3" fmla="*/ 176 h 188"/>
                <a:gd name="T4" fmla="*/ 71 w 166"/>
                <a:gd name="T5" fmla="*/ 177 h 188"/>
                <a:gd name="T6" fmla="*/ 50 w 166"/>
                <a:gd name="T7" fmla="*/ 188 h 188"/>
                <a:gd name="T8" fmla="*/ 19 w 166"/>
                <a:gd name="T9" fmla="*/ 183 h 188"/>
                <a:gd name="T10" fmla="*/ 18 w 166"/>
                <a:gd name="T11" fmla="*/ 180 h 188"/>
                <a:gd name="T12" fmla="*/ 22 w 166"/>
                <a:gd name="T13" fmla="*/ 175 h 188"/>
                <a:gd name="T14" fmla="*/ 9 w 166"/>
                <a:gd name="T15" fmla="*/ 171 h 188"/>
                <a:gd name="T16" fmla="*/ 21 w 166"/>
                <a:gd name="T17" fmla="*/ 165 h 188"/>
                <a:gd name="T18" fmla="*/ 7 w 166"/>
                <a:gd name="T19" fmla="*/ 161 h 188"/>
                <a:gd name="T20" fmla="*/ 5 w 166"/>
                <a:gd name="T21" fmla="*/ 157 h 188"/>
                <a:gd name="T22" fmla="*/ 18 w 166"/>
                <a:gd name="T23" fmla="*/ 152 h 188"/>
                <a:gd name="T24" fmla="*/ 20 w 166"/>
                <a:gd name="T25" fmla="*/ 148 h 188"/>
                <a:gd name="T26" fmla="*/ 3 w 166"/>
                <a:gd name="T27" fmla="*/ 144 h 188"/>
                <a:gd name="T28" fmla="*/ 15 w 166"/>
                <a:gd name="T29" fmla="*/ 138 h 188"/>
                <a:gd name="T30" fmla="*/ 23 w 166"/>
                <a:gd name="T31" fmla="*/ 144 h 188"/>
                <a:gd name="T32" fmla="*/ 27 w 166"/>
                <a:gd name="T33" fmla="*/ 134 h 188"/>
                <a:gd name="T34" fmla="*/ 40 w 166"/>
                <a:gd name="T35" fmla="*/ 130 h 188"/>
                <a:gd name="T36" fmla="*/ 56 w 166"/>
                <a:gd name="T37" fmla="*/ 131 h 188"/>
                <a:gd name="T38" fmla="*/ 54 w 166"/>
                <a:gd name="T39" fmla="*/ 129 h 188"/>
                <a:gd name="T40" fmla="*/ 38 w 166"/>
                <a:gd name="T41" fmla="*/ 127 h 188"/>
                <a:gd name="T42" fmla="*/ 36 w 166"/>
                <a:gd name="T43" fmla="*/ 123 h 188"/>
                <a:gd name="T44" fmla="*/ 49 w 166"/>
                <a:gd name="T45" fmla="*/ 112 h 188"/>
                <a:gd name="T46" fmla="*/ 62 w 166"/>
                <a:gd name="T47" fmla="*/ 104 h 188"/>
                <a:gd name="T48" fmla="*/ 64 w 166"/>
                <a:gd name="T49" fmla="*/ 97 h 188"/>
                <a:gd name="T50" fmla="*/ 44 w 166"/>
                <a:gd name="T51" fmla="*/ 94 h 188"/>
                <a:gd name="T52" fmla="*/ 45 w 166"/>
                <a:gd name="T53" fmla="*/ 89 h 188"/>
                <a:gd name="T54" fmla="*/ 38 w 166"/>
                <a:gd name="T55" fmla="*/ 84 h 188"/>
                <a:gd name="T56" fmla="*/ 36 w 166"/>
                <a:gd name="T57" fmla="*/ 78 h 188"/>
                <a:gd name="T58" fmla="*/ 39 w 166"/>
                <a:gd name="T59" fmla="*/ 71 h 188"/>
                <a:gd name="T60" fmla="*/ 48 w 166"/>
                <a:gd name="T61" fmla="*/ 64 h 188"/>
                <a:gd name="T62" fmla="*/ 48 w 166"/>
                <a:gd name="T63" fmla="*/ 59 h 188"/>
                <a:gd name="T64" fmla="*/ 39 w 166"/>
                <a:gd name="T65" fmla="*/ 49 h 188"/>
                <a:gd name="T66" fmla="*/ 49 w 166"/>
                <a:gd name="T67" fmla="*/ 45 h 188"/>
                <a:gd name="T68" fmla="*/ 45 w 166"/>
                <a:gd name="T69" fmla="*/ 45 h 188"/>
                <a:gd name="T70" fmla="*/ 56 w 166"/>
                <a:gd name="T71" fmla="*/ 38 h 188"/>
                <a:gd name="T72" fmla="*/ 70 w 166"/>
                <a:gd name="T73" fmla="*/ 40 h 188"/>
                <a:gd name="T74" fmla="*/ 81 w 166"/>
                <a:gd name="T75" fmla="*/ 45 h 188"/>
                <a:gd name="T76" fmla="*/ 92 w 166"/>
                <a:gd name="T77" fmla="*/ 48 h 188"/>
                <a:gd name="T78" fmla="*/ 107 w 166"/>
                <a:gd name="T79" fmla="*/ 39 h 188"/>
                <a:gd name="T80" fmla="*/ 98 w 166"/>
                <a:gd name="T81" fmla="*/ 31 h 188"/>
                <a:gd name="T82" fmla="*/ 102 w 166"/>
                <a:gd name="T83" fmla="*/ 20 h 188"/>
                <a:gd name="T84" fmla="*/ 107 w 166"/>
                <a:gd name="T85" fmla="*/ 12 h 188"/>
                <a:gd name="T86" fmla="*/ 121 w 166"/>
                <a:gd name="T87" fmla="*/ 6 h 188"/>
                <a:gd name="T88" fmla="*/ 135 w 166"/>
                <a:gd name="T89" fmla="*/ 4 h 188"/>
                <a:gd name="T90" fmla="*/ 134 w 166"/>
                <a:gd name="T91" fmla="*/ 16 h 188"/>
                <a:gd name="T92" fmla="*/ 137 w 166"/>
                <a:gd name="T93" fmla="*/ 7 h 188"/>
                <a:gd name="T94" fmla="*/ 144 w 166"/>
                <a:gd name="T95" fmla="*/ 3 h 188"/>
                <a:gd name="T96" fmla="*/ 156 w 166"/>
                <a:gd name="T97" fmla="*/ 11 h 188"/>
                <a:gd name="T98" fmla="*/ 137 w 166"/>
                <a:gd name="T99" fmla="*/ 27 h 188"/>
                <a:gd name="T100" fmla="*/ 115 w 166"/>
                <a:gd name="T101" fmla="*/ 42 h 188"/>
                <a:gd name="T102" fmla="*/ 135 w 166"/>
                <a:gd name="T103" fmla="*/ 64 h 188"/>
                <a:gd name="T104" fmla="*/ 161 w 166"/>
                <a:gd name="T105" fmla="*/ 76 h 188"/>
                <a:gd name="T106" fmla="*/ 157 w 166"/>
                <a:gd name="T107" fmla="*/ 86 h 188"/>
                <a:gd name="T108" fmla="*/ 158 w 166"/>
                <a:gd name="T109" fmla="*/ 112 h 188"/>
                <a:gd name="T110" fmla="*/ 157 w 166"/>
                <a:gd name="T111" fmla="*/ 129 h 188"/>
                <a:gd name="T112" fmla="*/ 146 w 166"/>
                <a:gd name="T113" fmla="*/ 151 h 188"/>
                <a:gd name="T114" fmla="*/ 134 w 166"/>
                <a:gd name="T115" fmla="*/ 165 h 188"/>
                <a:gd name="T116" fmla="*/ 132 w 166"/>
                <a:gd name="T117" fmla="*/ 17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6" h="188">
                  <a:moveTo>
                    <a:pt x="132" y="174"/>
                  </a:moveTo>
                  <a:cubicBezTo>
                    <a:pt x="128" y="174"/>
                    <a:pt x="128" y="174"/>
                    <a:pt x="128" y="174"/>
                  </a:cubicBezTo>
                  <a:cubicBezTo>
                    <a:pt x="128" y="174"/>
                    <a:pt x="126" y="171"/>
                    <a:pt x="125" y="171"/>
                  </a:cubicBezTo>
                  <a:cubicBezTo>
                    <a:pt x="124" y="171"/>
                    <a:pt x="122" y="170"/>
                    <a:pt x="122" y="170"/>
                  </a:cubicBezTo>
                  <a:cubicBezTo>
                    <a:pt x="121" y="172"/>
                    <a:pt x="121" y="172"/>
                    <a:pt x="121" y="172"/>
                  </a:cubicBezTo>
                  <a:cubicBezTo>
                    <a:pt x="121" y="172"/>
                    <a:pt x="120" y="173"/>
                    <a:pt x="119" y="173"/>
                  </a:cubicBezTo>
                  <a:cubicBezTo>
                    <a:pt x="119" y="173"/>
                    <a:pt x="118" y="172"/>
                    <a:pt x="118" y="172"/>
                  </a:cubicBezTo>
                  <a:cubicBezTo>
                    <a:pt x="118" y="170"/>
                    <a:pt x="118" y="170"/>
                    <a:pt x="118" y="170"/>
                  </a:cubicBezTo>
                  <a:cubicBezTo>
                    <a:pt x="115" y="170"/>
                    <a:pt x="115" y="170"/>
                    <a:pt x="115" y="170"/>
                  </a:cubicBezTo>
                  <a:cubicBezTo>
                    <a:pt x="115" y="170"/>
                    <a:pt x="115" y="173"/>
                    <a:pt x="114" y="173"/>
                  </a:cubicBezTo>
                  <a:cubicBezTo>
                    <a:pt x="113" y="172"/>
                    <a:pt x="112" y="172"/>
                    <a:pt x="110" y="172"/>
                  </a:cubicBezTo>
                  <a:cubicBezTo>
                    <a:pt x="108" y="171"/>
                    <a:pt x="104" y="172"/>
                    <a:pt x="104" y="172"/>
                  </a:cubicBezTo>
                  <a:cubicBezTo>
                    <a:pt x="102" y="171"/>
                    <a:pt x="102" y="171"/>
                    <a:pt x="102" y="171"/>
                  </a:cubicBezTo>
                  <a:cubicBezTo>
                    <a:pt x="99" y="171"/>
                    <a:pt x="99" y="171"/>
                    <a:pt x="99" y="171"/>
                  </a:cubicBezTo>
                  <a:cubicBezTo>
                    <a:pt x="95" y="171"/>
                    <a:pt x="95" y="171"/>
                    <a:pt x="95" y="171"/>
                  </a:cubicBezTo>
                  <a:cubicBezTo>
                    <a:pt x="94" y="173"/>
                    <a:pt x="94" y="173"/>
                    <a:pt x="94" y="173"/>
                  </a:cubicBezTo>
                  <a:cubicBezTo>
                    <a:pt x="95" y="174"/>
                    <a:pt x="95" y="174"/>
                    <a:pt x="95" y="174"/>
                  </a:cubicBezTo>
                  <a:cubicBezTo>
                    <a:pt x="92" y="176"/>
                    <a:pt x="92" y="176"/>
                    <a:pt x="92" y="176"/>
                  </a:cubicBezTo>
                  <a:cubicBezTo>
                    <a:pt x="88" y="175"/>
                    <a:pt x="88" y="175"/>
                    <a:pt x="88" y="175"/>
                  </a:cubicBezTo>
                  <a:cubicBezTo>
                    <a:pt x="86" y="177"/>
                    <a:pt x="86" y="177"/>
                    <a:pt x="86" y="177"/>
                  </a:cubicBezTo>
                  <a:cubicBezTo>
                    <a:pt x="85" y="175"/>
                    <a:pt x="85" y="175"/>
                    <a:pt x="85" y="175"/>
                  </a:cubicBezTo>
                  <a:cubicBezTo>
                    <a:pt x="79" y="179"/>
                    <a:pt x="79" y="179"/>
                    <a:pt x="79" y="179"/>
                  </a:cubicBezTo>
                  <a:cubicBezTo>
                    <a:pt x="80" y="181"/>
                    <a:pt x="80" y="181"/>
                    <a:pt x="80" y="181"/>
                  </a:cubicBezTo>
                  <a:cubicBezTo>
                    <a:pt x="75" y="182"/>
                    <a:pt x="75" y="182"/>
                    <a:pt x="75" y="182"/>
                  </a:cubicBezTo>
                  <a:cubicBezTo>
                    <a:pt x="72" y="181"/>
                    <a:pt x="72" y="181"/>
                    <a:pt x="72" y="181"/>
                  </a:cubicBezTo>
                  <a:cubicBezTo>
                    <a:pt x="72" y="181"/>
                    <a:pt x="70" y="180"/>
                    <a:pt x="70" y="179"/>
                  </a:cubicBezTo>
                  <a:cubicBezTo>
                    <a:pt x="71" y="178"/>
                    <a:pt x="71" y="177"/>
                    <a:pt x="71" y="177"/>
                  </a:cubicBezTo>
                  <a:cubicBezTo>
                    <a:pt x="71" y="177"/>
                    <a:pt x="69" y="176"/>
                    <a:pt x="69" y="177"/>
                  </a:cubicBezTo>
                  <a:cubicBezTo>
                    <a:pt x="69" y="179"/>
                    <a:pt x="68" y="181"/>
                    <a:pt x="68" y="181"/>
                  </a:cubicBezTo>
                  <a:cubicBezTo>
                    <a:pt x="65" y="183"/>
                    <a:pt x="65" y="183"/>
                    <a:pt x="65" y="183"/>
                  </a:cubicBezTo>
                  <a:cubicBezTo>
                    <a:pt x="61" y="184"/>
                    <a:pt x="61" y="184"/>
                    <a:pt x="61" y="184"/>
                  </a:cubicBezTo>
                  <a:cubicBezTo>
                    <a:pt x="60" y="183"/>
                    <a:pt x="60" y="183"/>
                    <a:pt x="60" y="183"/>
                  </a:cubicBezTo>
                  <a:cubicBezTo>
                    <a:pt x="60" y="186"/>
                    <a:pt x="60" y="186"/>
                    <a:pt x="60" y="186"/>
                  </a:cubicBezTo>
                  <a:cubicBezTo>
                    <a:pt x="55" y="186"/>
                    <a:pt x="55" y="186"/>
                    <a:pt x="55" y="186"/>
                  </a:cubicBezTo>
                  <a:cubicBezTo>
                    <a:pt x="52" y="186"/>
                    <a:pt x="52" y="186"/>
                    <a:pt x="52" y="186"/>
                  </a:cubicBezTo>
                  <a:cubicBezTo>
                    <a:pt x="50" y="188"/>
                    <a:pt x="50" y="188"/>
                    <a:pt x="50" y="188"/>
                  </a:cubicBezTo>
                  <a:cubicBezTo>
                    <a:pt x="47" y="187"/>
                    <a:pt x="47" y="187"/>
                    <a:pt x="47" y="187"/>
                  </a:cubicBezTo>
                  <a:cubicBezTo>
                    <a:pt x="42" y="188"/>
                    <a:pt x="42" y="188"/>
                    <a:pt x="42" y="188"/>
                  </a:cubicBezTo>
                  <a:cubicBezTo>
                    <a:pt x="41" y="186"/>
                    <a:pt x="41" y="186"/>
                    <a:pt x="41" y="186"/>
                  </a:cubicBezTo>
                  <a:cubicBezTo>
                    <a:pt x="34" y="186"/>
                    <a:pt x="34" y="186"/>
                    <a:pt x="34" y="186"/>
                  </a:cubicBezTo>
                  <a:cubicBezTo>
                    <a:pt x="31" y="187"/>
                    <a:pt x="31" y="187"/>
                    <a:pt x="31" y="187"/>
                  </a:cubicBezTo>
                  <a:cubicBezTo>
                    <a:pt x="30" y="185"/>
                    <a:pt x="30" y="185"/>
                    <a:pt x="30" y="185"/>
                  </a:cubicBezTo>
                  <a:cubicBezTo>
                    <a:pt x="29" y="185"/>
                    <a:pt x="29" y="185"/>
                    <a:pt x="29" y="185"/>
                  </a:cubicBezTo>
                  <a:cubicBezTo>
                    <a:pt x="29" y="185"/>
                    <a:pt x="27" y="185"/>
                    <a:pt x="26" y="185"/>
                  </a:cubicBezTo>
                  <a:cubicBezTo>
                    <a:pt x="25" y="185"/>
                    <a:pt x="19" y="183"/>
                    <a:pt x="19" y="183"/>
                  </a:cubicBezTo>
                  <a:cubicBezTo>
                    <a:pt x="17" y="185"/>
                    <a:pt x="17" y="185"/>
                    <a:pt x="17" y="185"/>
                  </a:cubicBezTo>
                  <a:cubicBezTo>
                    <a:pt x="17" y="185"/>
                    <a:pt x="14" y="185"/>
                    <a:pt x="14" y="184"/>
                  </a:cubicBezTo>
                  <a:cubicBezTo>
                    <a:pt x="14" y="184"/>
                    <a:pt x="14" y="183"/>
                    <a:pt x="15" y="182"/>
                  </a:cubicBezTo>
                  <a:cubicBezTo>
                    <a:pt x="16" y="182"/>
                    <a:pt x="17" y="182"/>
                    <a:pt x="19" y="181"/>
                  </a:cubicBezTo>
                  <a:cubicBezTo>
                    <a:pt x="21" y="181"/>
                    <a:pt x="22" y="181"/>
                    <a:pt x="22" y="181"/>
                  </a:cubicBezTo>
                  <a:cubicBezTo>
                    <a:pt x="23" y="180"/>
                    <a:pt x="23" y="180"/>
                    <a:pt x="23" y="180"/>
                  </a:cubicBezTo>
                  <a:cubicBezTo>
                    <a:pt x="23" y="179"/>
                    <a:pt x="24" y="178"/>
                    <a:pt x="22" y="179"/>
                  </a:cubicBezTo>
                  <a:cubicBezTo>
                    <a:pt x="21" y="179"/>
                    <a:pt x="21" y="179"/>
                    <a:pt x="21" y="179"/>
                  </a:cubicBezTo>
                  <a:cubicBezTo>
                    <a:pt x="20" y="180"/>
                    <a:pt x="19" y="180"/>
                    <a:pt x="18" y="180"/>
                  </a:cubicBezTo>
                  <a:cubicBezTo>
                    <a:pt x="18" y="180"/>
                    <a:pt x="16" y="180"/>
                    <a:pt x="16" y="180"/>
                  </a:cubicBezTo>
                  <a:cubicBezTo>
                    <a:pt x="16" y="180"/>
                    <a:pt x="15" y="179"/>
                    <a:pt x="16" y="179"/>
                  </a:cubicBezTo>
                  <a:cubicBezTo>
                    <a:pt x="17" y="178"/>
                    <a:pt x="17" y="178"/>
                    <a:pt x="18" y="178"/>
                  </a:cubicBezTo>
                  <a:cubicBezTo>
                    <a:pt x="20" y="178"/>
                    <a:pt x="21" y="177"/>
                    <a:pt x="23" y="177"/>
                  </a:cubicBezTo>
                  <a:cubicBezTo>
                    <a:pt x="25" y="177"/>
                    <a:pt x="26" y="177"/>
                    <a:pt x="26" y="177"/>
                  </a:cubicBezTo>
                  <a:cubicBezTo>
                    <a:pt x="27" y="176"/>
                    <a:pt x="28" y="176"/>
                    <a:pt x="28" y="175"/>
                  </a:cubicBezTo>
                  <a:cubicBezTo>
                    <a:pt x="28" y="174"/>
                    <a:pt x="27" y="173"/>
                    <a:pt x="27" y="173"/>
                  </a:cubicBezTo>
                  <a:cubicBezTo>
                    <a:pt x="27" y="173"/>
                    <a:pt x="26" y="173"/>
                    <a:pt x="25" y="174"/>
                  </a:cubicBezTo>
                  <a:cubicBezTo>
                    <a:pt x="24" y="174"/>
                    <a:pt x="23" y="175"/>
                    <a:pt x="22" y="175"/>
                  </a:cubicBezTo>
                  <a:cubicBezTo>
                    <a:pt x="22" y="175"/>
                    <a:pt x="22" y="175"/>
                    <a:pt x="21" y="175"/>
                  </a:cubicBezTo>
                  <a:cubicBezTo>
                    <a:pt x="20" y="175"/>
                    <a:pt x="18" y="174"/>
                    <a:pt x="18" y="174"/>
                  </a:cubicBezTo>
                  <a:cubicBezTo>
                    <a:pt x="17" y="174"/>
                    <a:pt x="16" y="174"/>
                    <a:pt x="15" y="174"/>
                  </a:cubicBezTo>
                  <a:cubicBezTo>
                    <a:pt x="14" y="174"/>
                    <a:pt x="15" y="174"/>
                    <a:pt x="13" y="174"/>
                  </a:cubicBezTo>
                  <a:cubicBezTo>
                    <a:pt x="11" y="175"/>
                    <a:pt x="12" y="175"/>
                    <a:pt x="9" y="175"/>
                  </a:cubicBezTo>
                  <a:cubicBezTo>
                    <a:pt x="7" y="175"/>
                    <a:pt x="4" y="174"/>
                    <a:pt x="4" y="174"/>
                  </a:cubicBezTo>
                  <a:cubicBezTo>
                    <a:pt x="4" y="174"/>
                    <a:pt x="2" y="175"/>
                    <a:pt x="3" y="174"/>
                  </a:cubicBezTo>
                  <a:cubicBezTo>
                    <a:pt x="5" y="173"/>
                    <a:pt x="7" y="173"/>
                    <a:pt x="8" y="172"/>
                  </a:cubicBezTo>
                  <a:cubicBezTo>
                    <a:pt x="9" y="172"/>
                    <a:pt x="10" y="172"/>
                    <a:pt x="9" y="171"/>
                  </a:cubicBezTo>
                  <a:cubicBezTo>
                    <a:pt x="9" y="171"/>
                    <a:pt x="9" y="171"/>
                    <a:pt x="9" y="171"/>
                  </a:cubicBezTo>
                  <a:cubicBezTo>
                    <a:pt x="10" y="171"/>
                    <a:pt x="12" y="170"/>
                    <a:pt x="12" y="170"/>
                  </a:cubicBezTo>
                  <a:cubicBezTo>
                    <a:pt x="14" y="169"/>
                    <a:pt x="14" y="169"/>
                    <a:pt x="14" y="169"/>
                  </a:cubicBezTo>
                  <a:cubicBezTo>
                    <a:pt x="14" y="169"/>
                    <a:pt x="14" y="168"/>
                    <a:pt x="16" y="168"/>
                  </a:cubicBezTo>
                  <a:cubicBezTo>
                    <a:pt x="18" y="168"/>
                    <a:pt x="18" y="168"/>
                    <a:pt x="18" y="167"/>
                  </a:cubicBezTo>
                  <a:cubicBezTo>
                    <a:pt x="19" y="167"/>
                    <a:pt x="18" y="167"/>
                    <a:pt x="19" y="167"/>
                  </a:cubicBezTo>
                  <a:cubicBezTo>
                    <a:pt x="21" y="167"/>
                    <a:pt x="21" y="166"/>
                    <a:pt x="22" y="166"/>
                  </a:cubicBezTo>
                  <a:cubicBezTo>
                    <a:pt x="24" y="166"/>
                    <a:pt x="25" y="165"/>
                    <a:pt x="24" y="165"/>
                  </a:cubicBezTo>
                  <a:cubicBezTo>
                    <a:pt x="23" y="165"/>
                    <a:pt x="23" y="165"/>
                    <a:pt x="21" y="165"/>
                  </a:cubicBezTo>
                  <a:cubicBezTo>
                    <a:pt x="20" y="166"/>
                    <a:pt x="19" y="165"/>
                    <a:pt x="19" y="166"/>
                  </a:cubicBezTo>
                  <a:cubicBezTo>
                    <a:pt x="18" y="166"/>
                    <a:pt x="16" y="166"/>
                    <a:pt x="16" y="166"/>
                  </a:cubicBezTo>
                  <a:cubicBezTo>
                    <a:pt x="15" y="165"/>
                    <a:pt x="15" y="165"/>
                    <a:pt x="14" y="166"/>
                  </a:cubicBezTo>
                  <a:cubicBezTo>
                    <a:pt x="13" y="166"/>
                    <a:pt x="14" y="167"/>
                    <a:pt x="12" y="167"/>
                  </a:cubicBezTo>
                  <a:cubicBezTo>
                    <a:pt x="11" y="167"/>
                    <a:pt x="10" y="166"/>
                    <a:pt x="10" y="166"/>
                  </a:cubicBezTo>
                  <a:cubicBezTo>
                    <a:pt x="10" y="166"/>
                    <a:pt x="7" y="166"/>
                    <a:pt x="7" y="165"/>
                  </a:cubicBezTo>
                  <a:cubicBezTo>
                    <a:pt x="7" y="165"/>
                    <a:pt x="7" y="163"/>
                    <a:pt x="7" y="163"/>
                  </a:cubicBezTo>
                  <a:cubicBezTo>
                    <a:pt x="7" y="162"/>
                    <a:pt x="8" y="162"/>
                    <a:pt x="8" y="162"/>
                  </a:cubicBezTo>
                  <a:cubicBezTo>
                    <a:pt x="7" y="161"/>
                    <a:pt x="7" y="161"/>
                    <a:pt x="7" y="161"/>
                  </a:cubicBezTo>
                  <a:cubicBezTo>
                    <a:pt x="7" y="161"/>
                    <a:pt x="7" y="161"/>
                    <a:pt x="6" y="161"/>
                  </a:cubicBezTo>
                  <a:cubicBezTo>
                    <a:pt x="6" y="161"/>
                    <a:pt x="4" y="162"/>
                    <a:pt x="4" y="162"/>
                  </a:cubicBezTo>
                  <a:cubicBezTo>
                    <a:pt x="4" y="162"/>
                    <a:pt x="4" y="162"/>
                    <a:pt x="3" y="162"/>
                  </a:cubicBezTo>
                  <a:cubicBezTo>
                    <a:pt x="3" y="162"/>
                    <a:pt x="2" y="162"/>
                    <a:pt x="2" y="162"/>
                  </a:cubicBezTo>
                  <a:cubicBezTo>
                    <a:pt x="2" y="162"/>
                    <a:pt x="2" y="161"/>
                    <a:pt x="2" y="160"/>
                  </a:cubicBezTo>
                  <a:cubicBezTo>
                    <a:pt x="2" y="160"/>
                    <a:pt x="2" y="159"/>
                    <a:pt x="2" y="159"/>
                  </a:cubicBezTo>
                  <a:cubicBezTo>
                    <a:pt x="2" y="159"/>
                    <a:pt x="2" y="159"/>
                    <a:pt x="2" y="159"/>
                  </a:cubicBezTo>
                  <a:cubicBezTo>
                    <a:pt x="2" y="158"/>
                    <a:pt x="0" y="158"/>
                    <a:pt x="2" y="157"/>
                  </a:cubicBezTo>
                  <a:cubicBezTo>
                    <a:pt x="4" y="157"/>
                    <a:pt x="4" y="157"/>
                    <a:pt x="5" y="157"/>
                  </a:cubicBezTo>
                  <a:cubicBezTo>
                    <a:pt x="5" y="157"/>
                    <a:pt x="6" y="157"/>
                    <a:pt x="6" y="157"/>
                  </a:cubicBezTo>
                  <a:cubicBezTo>
                    <a:pt x="6" y="157"/>
                    <a:pt x="7" y="156"/>
                    <a:pt x="7" y="156"/>
                  </a:cubicBezTo>
                  <a:cubicBezTo>
                    <a:pt x="6" y="155"/>
                    <a:pt x="6" y="155"/>
                    <a:pt x="6" y="155"/>
                  </a:cubicBezTo>
                  <a:cubicBezTo>
                    <a:pt x="6" y="154"/>
                    <a:pt x="6" y="154"/>
                    <a:pt x="7" y="154"/>
                  </a:cubicBezTo>
                  <a:cubicBezTo>
                    <a:pt x="8" y="154"/>
                    <a:pt x="8" y="153"/>
                    <a:pt x="9" y="153"/>
                  </a:cubicBezTo>
                  <a:cubicBezTo>
                    <a:pt x="9" y="153"/>
                    <a:pt x="10" y="153"/>
                    <a:pt x="11" y="153"/>
                  </a:cubicBezTo>
                  <a:cubicBezTo>
                    <a:pt x="11" y="153"/>
                    <a:pt x="11" y="152"/>
                    <a:pt x="13" y="152"/>
                  </a:cubicBezTo>
                  <a:cubicBezTo>
                    <a:pt x="14" y="152"/>
                    <a:pt x="15" y="152"/>
                    <a:pt x="16" y="152"/>
                  </a:cubicBezTo>
                  <a:cubicBezTo>
                    <a:pt x="16" y="152"/>
                    <a:pt x="18" y="152"/>
                    <a:pt x="18" y="152"/>
                  </a:cubicBezTo>
                  <a:cubicBezTo>
                    <a:pt x="18" y="152"/>
                    <a:pt x="20" y="151"/>
                    <a:pt x="20" y="151"/>
                  </a:cubicBezTo>
                  <a:cubicBezTo>
                    <a:pt x="21" y="150"/>
                    <a:pt x="21" y="150"/>
                    <a:pt x="21" y="150"/>
                  </a:cubicBezTo>
                  <a:cubicBezTo>
                    <a:pt x="21" y="150"/>
                    <a:pt x="21" y="150"/>
                    <a:pt x="22" y="150"/>
                  </a:cubicBezTo>
                  <a:cubicBezTo>
                    <a:pt x="23" y="150"/>
                    <a:pt x="23" y="150"/>
                    <a:pt x="24" y="150"/>
                  </a:cubicBezTo>
                  <a:cubicBezTo>
                    <a:pt x="24" y="150"/>
                    <a:pt x="25" y="150"/>
                    <a:pt x="25" y="150"/>
                  </a:cubicBezTo>
                  <a:cubicBezTo>
                    <a:pt x="25" y="149"/>
                    <a:pt x="25" y="149"/>
                    <a:pt x="25" y="148"/>
                  </a:cubicBezTo>
                  <a:cubicBezTo>
                    <a:pt x="24" y="148"/>
                    <a:pt x="24" y="148"/>
                    <a:pt x="23" y="148"/>
                  </a:cubicBezTo>
                  <a:cubicBezTo>
                    <a:pt x="22" y="149"/>
                    <a:pt x="21" y="149"/>
                    <a:pt x="21" y="148"/>
                  </a:cubicBezTo>
                  <a:cubicBezTo>
                    <a:pt x="21" y="148"/>
                    <a:pt x="21" y="148"/>
                    <a:pt x="20" y="148"/>
                  </a:cubicBezTo>
                  <a:cubicBezTo>
                    <a:pt x="19" y="148"/>
                    <a:pt x="18" y="148"/>
                    <a:pt x="18" y="148"/>
                  </a:cubicBezTo>
                  <a:cubicBezTo>
                    <a:pt x="18" y="148"/>
                    <a:pt x="17" y="148"/>
                    <a:pt x="16" y="148"/>
                  </a:cubicBezTo>
                  <a:cubicBezTo>
                    <a:pt x="14" y="147"/>
                    <a:pt x="14" y="147"/>
                    <a:pt x="13" y="147"/>
                  </a:cubicBezTo>
                  <a:cubicBezTo>
                    <a:pt x="12" y="147"/>
                    <a:pt x="11" y="147"/>
                    <a:pt x="11" y="147"/>
                  </a:cubicBezTo>
                  <a:cubicBezTo>
                    <a:pt x="11" y="147"/>
                    <a:pt x="13" y="147"/>
                    <a:pt x="10" y="146"/>
                  </a:cubicBezTo>
                  <a:cubicBezTo>
                    <a:pt x="7" y="145"/>
                    <a:pt x="7" y="145"/>
                    <a:pt x="7" y="145"/>
                  </a:cubicBezTo>
                  <a:cubicBezTo>
                    <a:pt x="6" y="145"/>
                    <a:pt x="6" y="145"/>
                    <a:pt x="6" y="145"/>
                  </a:cubicBezTo>
                  <a:cubicBezTo>
                    <a:pt x="5" y="145"/>
                    <a:pt x="5" y="146"/>
                    <a:pt x="4" y="145"/>
                  </a:cubicBezTo>
                  <a:cubicBezTo>
                    <a:pt x="4" y="145"/>
                    <a:pt x="3" y="144"/>
                    <a:pt x="3" y="144"/>
                  </a:cubicBezTo>
                  <a:cubicBezTo>
                    <a:pt x="3" y="143"/>
                    <a:pt x="3" y="143"/>
                    <a:pt x="4" y="142"/>
                  </a:cubicBezTo>
                  <a:cubicBezTo>
                    <a:pt x="4" y="142"/>
                    <a:pt x="6" y="141"/>
                    <a:pt x="6" y="141"/>
                  </a:cubicBezTo>
                  <a:cubicBezTo>
                    <a:pt x="6" y="142"/>
                    <a:pt x="6" y="142"/>
                    <a:pt x="6" y="142"/>
                  </a:cubicBezTo>
                  <a:cubicBezTo>
                    <a:pt x="6" y="142"/>
                    <a:pt x="6" y="143"/>
                    <a:pt x="7" y="142"/>
                  </a:cubicBezTo>
                  <a:cubicBezTo>
                    <a:pt x="7" y="142"/>
                    <a:pt x="8" y="140"/>
                    <a:pt x="8" y="140"/>
                  </a:cubicBezTo>
                  <a:cubicBezTo>
                    <a:pt x="8" y="140"/>
                    <a:pt x="7" y="140"/>
                    <a:pt x="8" y="139"/>
                  </a:cubicBezTo>
                  <a:cubicBezTo>
                    <a:pt x="9" y="139"/>
                    <a:pt x="9" y="139"/>
                    <a:pt x="10" y="139"/>
                  </a:cubicBezTo>
                  <a:cubicBezTo>
                    <a:pt x="10" y="139"/>
                    <a:pt x="12" y="139"/>
                    <a:pt x="13" y="139"/>
                  </a:cubicBezTo>
                  <a:cubicBezTo>
                    <a:pt x="13" y="138"/>
                    <a:pt x="15" y="138"/>
                    <a:pt x="15" y="138"/>
                  </a:cubicBezTo>
                  <a:cubicBezTo>
                    <a:pt x="15" y="138"/>
                    <a:pt x="16" y="139"/>
                    <a:pt x="15" y="140"/>
                  </a:cubicBezTo>
                  <a:cubicBezTo>
                    <a:pt x="15" y="140"/>
                    <a:pt x="14" y="140"/>
                    <a:pt x="15" y="141"/>
                  </a:cubicBezTo>
                  <a:cubicBezTo>
                    <a:pt x="16" y="141"/>
                    <a:pt x="17" y="141"/>
                    <a:pt x="17" y="141"/>
                  </a:cubicBezTo>
                  <a:cubicBezTo>
                    <a:pt x="17" y="141"/>
                    <a:pt x="18" y="140"/>
                    <a:pt x="18" y="140"/>
                  </a:cubicBezTo>
                  <a:cubicBezTo>
                    <a:pt x="19" y="140"/>
                    <a:pt x="18" y="139"/>
                    <a:pt x="19" y="139"/>
                  </a:cubicBezTo>
                  <a:cubicBezTo>
                    <a:pt x="20" y="140"/>
                    <a:pt x="20" y="141"/>
                    <a:pt x="20" y="141"/>
                  </a:cubicBezTo>
                  <a:cubicBezTo>
                    <a:pt x="20" y="141"/>
                    <a:pt x="20" y="141"/>
                    <a:pt x="20" y="142"/>
                  </a:cubicBezTo>
                  <a:cubicBezTo>
                    <a:pt x="21" y="142"/>
                    <a:pt x="22" y="142"/>
                    <a:pt x="22" y="143"/>
                  </a:cubicBezTo>
                  <a:cubicBezTo>
                    <a:pt x="22" y="143"/>
                    <a:pt x="21" y="143"/>
                    <a:pt x="23" y="144"/>
                  </a:cubicBezTo>
                  <a:cubicBezTo>
                    <a:pt x="24" y="144"/>
                    <a:pt x="25" y="144"/>
                    <a:pt x="25" y="144"/>
                  </a:cubicBezTo>
                  <a:cubicBezTo>
                    <a:pt x="25" y="144"/>
                    <a:pt x="26" y="144"/>
                    <a:pt x="26" y="143"/>
                  </a:cubicBezTo>
                  <a:cubicBezTo>
                    <a:pt x="25" y="142"/>
                    <a:pt x="25" y="141"/>
                    <a:pt x="25" y="141"/>
                  </a:cubicBezTo>
                  <a:cubicBezTo>
                    <a:pt x="25" y="141"/>
                    <a:pt x="26" y="140"/>
                    <a:pt x="26" y="140"/>
                  </a:cubicBezTo>
                  <a:cubicBezTo>
                    <a:pt x="26" y="139"/>
                    <a:pt x="26" y="137"/>
                    <a:pt x="26" y="137"/>
                  </a:cubicBezTo>
                  <a:cubicBezTo>
                    <a:pt x="26" y="137"/>
                    <a:pt x="27" y="136"/>
                    <a:pt x="26" y="136"/>
                  </a:cubicBezTo>
                  <a:cubicBezTo>
                    <a:pt x="25" y="136"/>
                    <a:pt x="25" y="135"/>
                    <a:pt x="25" y="135"/>
                  </a:cubicBezTo>
                  <a:cubicBezTo>
                    <a:pt x="24" y="135"/>
                    <a:pt x="24" y="134"/>
                    <a:pt x="24" y="134"/>
                  </a:cubicBezTo>
                  <a:cubicBezTo>
                    <a:pt x="27" y="134"/>
                    <a:pt x="27" y="134"/>
                    <a:pt x="27" y="134"/>
                  </a:cubicBezTo>
                  <a:cubicBezTo>
                    <a:pt x="29" y="134"/>
                    <a:pt x="29" y="134"/>
                    <a:pt x="29" y="134"/>
                  </a:cubicBezTo>
                  <a:cubicBezTo>
                    <a:pt x="31" y="133"/>
                    <a:pt x="31" y="133"/>
                    <a:pt x="31" y="133"/>
                  </a:cubicBezTo>
                  <a:cubicBezTo>
                    <a:pt x="31" y="133"/>
                    <a:pt x="32" y="134"/>
                    <a:pt x="32" y="133"/>
                  </a:cubicBezTo>
                  <a:cubicBezTo>
                    <a:pt x="32" y="133"/>
                    <a:pt x="33" y="132"/>
                    <a:pt x="33" y="132"/>
                  </a:cubicBezTo>
                  <a:cubicBezTo>
                    <a:pt x="35" y="132"/>
                    <a:pt x="35" y="132"/>
                    <a:pt x="35" y="132"/>
                  </a:cubicBezTo>
                  <a:cubicBezTo>
                    <a:pt x="35" y="132"/>
                    <a:pt x="34" y="131"/>
                    <a:pt x="34" y="131"/>
                  </a:cubicBezTo>
                  <a:cubicBezTo>
                    <a:pt x="35" y="131"/>
                    <a:pt x="35" y="129"/>
                    <a:pt x="35" y="129"/>
                  </a:cubicBezTo>
                  <a:cubicBezTo>
                    <a:pt x="35" y="129"/>
                    <a:pt x="36" y="128"/>
                    <a:pt x="37" y="129"/>
                  </a:cubicBezTo>
                  <a:cubicBezTo>
                    <a:pt x="37" y="129"/>
                    <a:pt x="39" y="129"/>
                    <a:pt x="40" y="130"/>
                  </a:cubicBezTo>
                  <a:cubicBezTo>
                    <a:pt x="40" y="130"/>
                    <a:pt x="41" y="130"/>
                    <a:pt x="41" y="130"/>
                  </a:cubicBezTo>
                  <a:cubicBezTo>
                    <a:pt x="43" y="130"/>
                    <a:pt x="43" y="130"/>
                    <a:pt x="43" y="130"/>
                  </a:cubicBezTo>
                  <a:cubicBezTo>
                    <a:pt x="43" y="130"/>
                    <a:pt x="45" y="131"/>
                    <a:pt x="45" y="131"/>
                  </a:cubicBezTo>
                  <a:cubicBezTo>
                    <a:pt x="45" y="131"/>
                    <a:pt x="47" y="132"/>
                    <a:pt x="48" y="132"/>
                  </a:cubicBezTo>
                  <a:cubicBezTo>
                    <a:pt x="48" y="132"/>
                    <a:pt x="49" y="131"/>
                    <a:pt x="49" y="131"/>
                  </a:cubicBezTo>
                  <a:cubicBezTo>
                    <a:pt x="49" y="131"/>
                    <a:pt x="49" y="130"/>
                    <a:pt x="50" y="131"/>
                  </a:cubicBezTo>
                  <a:cubicBezTo>
                    <a:pt x="51" y="131"/>
                    <a:pt x="52" y="131"/>
                    <a:pt x="53" y="131"/>
                  </a:cubicBezTo>
                  <a:cubicBezTo>
                    <a:pt x="53" y="130"/>
                    <a:pt x="53" y="130"/>
                    <a:pt x="54" y="130"/>
                  </a:cubicBezTo>
                  <a:cubicBezTo>
                    <a:pt x="55" y="131"/>
                    <a:pt x="56" y="131"/>
                    <a:pt x="56" y="131"/>
                  </a:cubicBezTo>
                  <a:cubicBezTo>
                    <a:pt x="57" y="131"/>
                    <a:pt x="59" y="130"/>
                    <a:pt x="59" y="130"/>
                  </a:cubicBezTo>
                  <a:cubicBezTo>
                    <a:pt x="59" y="130"/>
                    <a:pt x="58" y="129"/>
                    <a:pt x="59" y="130"/>
                  </a:cubicBezTo>
                  <a:cubicBezTo>
                    <a:pt x="60" y="130"/>
                    <a:pt x="61" y="129"/>
                    <a:pt x="61" y="129"/>
                  </a:cubicBezTo>
                  <a:cubicBezTo>
                    <a:pt x="59" y="128"/>
                    <a:pt x="59" y="128"/>
                    <a:pt x="59" y="128"/>
                  </a:cubicBezTo>
                  <a:cubicBezTo>
                    <a:pt x="59" y="128"/>
                    <a:pt x="60" y="126"/>
                    <a:pt x="60" y="126"/>
                  </a:cubicBezTo>
                  <a:cubicBezTo>
                    <a:pt x="60" y="126"/>
                    <a:pt x="59" y="125"/>
                    <a:pt x="59" y="125"/>
                  </a:cubicBezTo>
                  <a:cubicBezTo>
                    <a:pt x="59" y="125"/>
                    <a:pt x="58" y="125"/>
                    <a:pt x="58" y="126"/>
                  </a:cubicBezTo>
                  <a:cubicBezTo>
                    <a:pt x="58" y="127"/>
                    <a:pt x="57" y="128"/>
                    <a:pt x="56" y="128"/>
                  </a:cubicBezTo>
                  <a:cubicBezTo>
                    <a:pt x="56" y="128"/>
                    <a:pt x="55" y="129"/>
                    <a:pt x="54" y="129"/>
                  </a:cubicBezTo>
                  <a:cubicBezTo>
                    <a:pt x="54" y="129"/>
                    <a:pt x="53" y="130"/>
                    <a:pt x="53" y="130"/>
                  </a:cubicBezTo>
                  <a:cubicBezTo>
                    <a:pt x="53" y="130"/>
                    <a:pt x="53" y="131"/>
                    <a:pt x="51" y="130"/>
                  </a:cubicBezTo>
                  <a:cubicBezTo>
                    <a:pt x="50" y="129"/>
                    <a:pt x="49" y="129"/>
                    <a:pt x="49" y="129"/>
                  </a:cubicBezTo>
                  <a:cubicBezTo>
                    <a:pt x="49" y="129"/>
                    <a:pt x="49" y="128"/>
                    <a:pt x="48" y="129"/>
                  </a:cubicBezTo>
                  <a:cubicBezTo>
                    <a:pt x="46" y="129"/>
                    <a:pt x="47" y="130"/>
                    <a:pt x="46" y="129"/>
                  </a:cubicBezTo>
                  <a:cubicBezTo>
                    <a:pt x="45" y="129"/>
                    <a:pt x="42" y="129"/>
                    <a:pt x="42" y="128"/>
                  </a:cubicBezTo>
                  <a:cubicBezTo>
                    <a:pt x="42" y="128"/>
                    <a:pt x="41" y="127"/>
                    <a:pt x="41" y="127"/>
                  </a:cubicBezTo>
                  <a:cubicBezTo>
                    <a:pt x="41" y="127"/>
                    <a:pt x="41" y="125"/>
                    <a:pt x="41" y="125"/>
                  </a:cubicBezTo>
                  <a:cubicBezTo>
                    <a:pt x="40" y="126"/>
                    <a:pt x="39" y="127"/>
                    <a:pt x="38" y="127"/>
                  </a:cubicBezTo>
                  <a:cubicBezTo>
                    <a:pt x="38" y="127"/>
                    <a:pt x="36" y="127"/>
                    <a:pt x="35" y="127"/>
                  </a:cubicBezTo>
                  <a:cubicBezTo>
                    <a:pt x="35" y="127"/>
                    <a:pt x="35" y="127"/>
                    <a:pt x="34" y="127"/>
                  </a:cubicBezTo>
                  <a:cubicBezTo>
                    <a:pt x="33" y="127"/>
                    <a:pt x="32" y="128"/>
                    <a:pt x="31" y="128"/>
                  </a:cubicBezTo>
                  <a:cubicBezTo>
                    <a:pt x="30" y="128"/>
                    <a:pt x="30" y="127"/>
                    <a:pt x="29" y="127"/>
                  </a:cubicBezTo>
                  <a:cubicBezTo>
                    <a:pt x="28" y="127"/>
                    <a:pt x="28" y="127"/>
                    <a:pt x="28" y="127"/>
                  </a:cubicBezTo>
                  <a:cubicBezTo>
                    <a:pt x="28" y="127"/>
                    <a:pt x="28" y="127"/>
                    <a:pt x="28" y="127"/>
                  </a:cubicBezTo>
                  <a:cubicBezTo>
                    <a:pt x="28" y="127"/>
                    <a:pt x="28" y="125"/>
                    <a:pt x="30" y="125"/>
                  </a:cubicBezTo>
                  <a:cubicBezTo>
                    <a:pt x="31" y="124"/>
                    <a:pt x="30" y="124"/>
                    <a:pt x="32" y="124"/>
                  </a:cubicBezTo>
                  <a:cubicBezTo>
                    <a:pt x="34" y="124"/>
                    <a:pt x="35" y="124"/>
                    <a:pt x="36" y="123"/>
                  </a:cubicBezTo>
                  <a:cubicBezTo>
                    <a:pt x="37" y="122"/>
                    <a:pt x="37" y="121"/>
                    <a:pt x="38" y="121"/>
                  </a:cubicBezTo>
                  <a:cubicBezTo>
                    <a:pt x="39" y="120"/>
                    <a:pt x="39" y="119"/>
                    <a:pt x="40" y="120"/>
                  </a:cubicBezTo>
                  <a:cubicBezTo>
                    <a:pt x="42" y="120"/>
                    <a:pt x="44" y="120"/>
                    <a:pt x="44" y="120"/>
                  </a:cubicBezTo>
                  <a:cubicBezTo>
                    <a:pt x="44" y="120"/>
                    <a:pt x="44" y="119"/>
                    <a:pt x="44" y="118"/>
                  </a:cubicBezTo>
                  <a:cubicBezTo>
                    <a:pt x="44" y="118"/>
                    <a:pt x="44" y="118"/>
                    <a:pt x="44" y="117"/>
                  </a:cubicBezTo>
                  <a:cubicBezTo>
                    <a:pt x="45" y="117"/>
                    <a:pt x="45" y="116"/>
                    <a:pt x="45" y="116"/>
                  </a:cubicBezTo>
                  <a:cubicBezTo>
                    <a:pt x="46" y="116"/>
                    <a:pt x="46" y="115"/>
                    <a:pt x="47" y="115"/>
                  </a:cubicBezTo>
                  <a:cubicBezTo>
                    <a:pt x="47" y="114"/>
                    <a:pt x="48" y="114"/>
                    <a:pt x="48" y="113"/>
                  </a:cubicBezTo>
                  <a:cubicBezTo>
                    <a:pt x="49" y="113"/>
                    <a:pt x="49" y="112"/>
                    <a:pt x="49" y="112"/>
                  </a:cubicBezTo>
                  <a:cubicBezTo>
                    <a:pt x="49" y="112"/>
                    <a:pt x="46" y="111"/>
                    <a:pt x="46" y="111"/>
                  </a:cubicBezTo>
                  <a:cubicBezTo>
                    <a:pt x="47" y="110"/>
                    <a:pt x="47" y="110"/>
                    <a:pt x="47" y="110"/>
                  </a:cubicBezTo>
                  <a:cubicBezTo>
                    <a:pt x="51" y="107"/>
                    <a:pt x="51" y="107"/>
                    <a:pt x="51" y="107"/>
                  </a:cubicBezTo>
                  <a:cubicBezTo>
                    <a:pt x="51" y="107"/>
                    <a:pt x="52" y="105"/>
                    <a:pt x="52" y="105"/>
                  </a:cubicBezTo>
                  <a:cubicBezTo>
                    <a:pt x="53" y="105"/>
                    <a:pt x="54" y="104"/>
                    <a:pt x="54" y="104"/>
                  </a:cubicBezTo>
                  <a:cubicBezTo>
                    <a:pt x="55" y="102"/>
                    <a:pt x="55" y="102"/>
                    <a:pt x="55" y="102"/>
                  </a:cubicBezTo>
                  <a:cubicBezTo>
                    <a:pt x="55" y="102"/>
                    <a:pt x="55" y="101"/>
                    <a:pt x="56" y="102"/>
                  </a:cubicBezTo>
                  <a:cubicBezTo>
                    <a:pt x="57" y="102"/>
                    <a:pt x="57" y="103"/>
                    <a:pt x="58" y="103"/>
                  </a:cubicBezTo>
                  <a:cubicBezTo>
                    <a:pt x="59" y="104"/>
                    <a:pt x="62" y="104"/>
                    <a:pt x="62" y="104"/>
                  </a:cubicBezTo>
                  <a:cubicBezTo>
                    <a:pt x="61" y="102"/>
                    <a:pt x="61" y="102"/>
                    <a:pt x="61" y="102"/>
                  </a:cubicBezTo>
                  <a:cubicBezTo>
                    <a:pt x="65" y="102"/>
                    <a:pt x="65" y="102"/>
                    <a:pt x="65" y="102"/>
                  </a:cubicBezTo>
                  <a:cubicBezTo>
                    <a:pt x="65" y="104"/>
                    <a:pt x="65" y="104"/>
                    <a:pt x="65" y="104"/>
                  </a:cubicBezTo>
                  <a:cubicBezTo>
                    <a:pt x="67" y="103"/>
                    <a:pt x="67" y="103"/>
                    <a:pt x="67" y="103"/>
                  </a:cubicBezTo>
                  <a:cubicBezTo>
                    <a:pt x="66" y="101"/>
                    <a:pt x="66" y="101"/>
                    <a:pt x="66" y="101"/>
                  </a:cubicBezTo>
                  <a:cubicBezTo>
                    <a:pt x="66" y="101"/>
                    <a:pt x="68" y="101"/>
                    <a:pt x="68" y="101"/>
                  </a:cubicBezTo>
                  <a:cubicBezTo>
                    <a:pt x="67" y="101"/>
                    <a:pt x="65" y="99"/>
                    <a:pt x="65" y="99"/>
                  </a:cubicBezTo>
                  <a:cubicBezTo>
                    <a:pt x="66" y="97"/>
                    <a:pt x="66" y="97"/>
                    <a:pt x="66" y="97"/>
                  </a:cubicBezTo>
                  <a:cubicBezTo>
                    <a:pt x="64" y="97"/>
                    <a:pt x="64" y="97"/>
                    <a:pt x="64" y="97"/>
                  </a:cubicBezTo>
                  <a:cubicBezTo>
                    <a:pt x="64" y="97"/>
                    <a:pt x="60" y="97"/>
                    <a:pt x="59" y="97"/>
                  </a:cubicBezTo>
                  <a:cubicBezTo>
                    <a:pt x="58" y="96"/>
                    <a:pt x="58" y="96"/>
                    <a:pt x="57" y="96"/>
                  </a:cubicBezTo>
                  <a:cubicBezTo>
                    <a:pt x="56" y="96"/>
                    <a:pt x="55" y="96"/>
                    <a:pt x="54" y="96"/>
                  </a:cubicBezTo>
                  <a:cubicBezTo>
                    <a:pt x="53" y="96"/>
                    <a:pt x="52" y="96"/>
                    <a:pt x="51" y="96"/>
                  </a:cubicBezTo>
                  <a:cubicBezTo>
                    <a:pt x="51" y="96"/>
                    <a:pt x="50" y="96"/>
                    <a:pt x="49" y="96"/>
                  </a:cubicBezTo>
                  <a:cubicBezTo>
                    <a:pt x="49" y="95"/>
                    <a:pt x="50" y="94"/>
                    <a:pt x="49" y="94"/>
                  </a:cubicBezTo>
                  <a:cubicBezTo>
                    <a:pt x="48" y="94"/>
                    <a:pt x="47" y="92"/>
                    <a:pt x="46" y="93"/>
                  </a:cubicBezTo>
                  <a:cubicBezTo>
                    <a:pt x="46" y="93"/>
                    <a:pt x="46" y="93"/>
                    <a:pt x="45" y="93"/>
                  </a:cubicBezTo>
                  <a:cubicBezTo>
                    <a:pt x="45" y="94"/>
                    <a:pt x="44" y="94"/>
                    <a:pt x="44" y="94"/>
                  </a:cubicBezTo>
                  <a:cubicBezTo>
                    <a:pt x="43" y="93"/>
                    <a:pt x="43" y="94"/>
                    <a:pt x="44" y="93"/>
                  </a:cubicBezTo>
                  <a:cubicBezTo>
                    <a:pt x="44" y="92"/>
                    <a:pt x="43" y="90"/>
                    <a:pt x="44" y="90"/>
                  </a:cubicBezTo>
                  <a:cubicBezTo>
                    <a:pt x="45" y="91"/>
                    <a:pt x="45" y="91"/>
                    <a:pt x="46" y="91"/>
                  </a:cubicBezTo>
                  <a:cubicBezTo>
                    <a:pt x="46" y="91"/>
                    <a:pt x="47" y="91"/>
                    <a:pt x="47" y="91"/>
                  </a:cubicBezTo>
                  <a:cubicBezTo>
                    <a:pt x="47" y="90"/>
                    <a:pt x="48" y="88"/>
                    <a:pt x="48" y="88"/>
                  </a:cubicBezTo>
                  <a:cubicBezTo>
                    <a:pt x="48" y="88"/>
                    <a:pt x="51" y="89"/>
                    <a:pt x="50" y="88"/>
                  </a:cubicBezTo>
                  <a:cubicBezTo>
                    <a:pt x="49" y="87"/>
                    <a:pt x="47" y="86"/>
                    <a:pt x="47" y="86"/>
                  </a:cubicBezTo>
                  <a:cubicBezTo>
                    <a:pt x="47" y="86"/>
                    <a:pt x="46" y="86"/>
                    <a:pt x="46" y="87"/>
                  </a:cubicBezTo>
                  <a:cubicBezTo>
                    <a:pt x="45" y="88"/>
                    <a:pt x="46" y="88"/>
                    <a:pt x="45" y="89"/>
                  </a:cubicBezTo>
                  <a:cubicBezTo>
                    <a:pt x="44" y="89"/>
                    <a:pt x="44" y="89"/>
                    <a:pt x="43" y="89"/>
                  </a:cubicBezTo>
                  <a:cubicBezTo>
                    <a:pt x="43" y="89"/>
                    <a:pt x="43" y="89"/>
                    <a:pt x="42" y="89"/>
                  </a:cubicBezTo>
                  <a:cubicBezTo>
                    <a:pt x="42" y="89"/>
                    <a:pt x="40" y="89"/>
                    <a:pt x="40" y="88"/>
                  </a:cubicBezTo>
                  <a:cubicBezTo>
                    <a:pt x="40" y="88"/>
                    <a:pt x="40" y="88"/>
                    <a:pt x="40" y="87"/>
                  </a:cubicBezTo>
                  <a:cubicBezTo>
                    <a:pt x="40" y="86"/>
                    <a:pt x="40" y="85"/>
                    <a:pt x="42" y="85"/>
                  </a:cubicBezTo>
                  <a:cubicBezTo>
                    <a:pt x="43" y="85"/>
                    <a:pt x="43" y="86"/>
                    <a:pt x="43" y="85"/>
                  </a:cubicBezTo>
                  <a:cubicBezTo>
                    <a:pt x="43" y="85"/>
                    <a:pt x="43" y="84"/>
                    <a:pt x="42" y="84"/>
                  </a:cubicBezTo>
                  <a:cubicBezTo>
                    <a:pt x="42" y="83"/>
                    <a:pt x="42" y="83"/>
                    <a:pt x="41" y="83"/>
                  </a:cubicBezTo>
                  <a:cubicBezTo>
                    <a:pt x="40" y="83"/>
                    <a:pt x="38" y="84"/>
                    <a:pt x="38" y="84"/>
                  </a:cubicBezTo>
                  <a:cubicBezTo>
                    <a:pt x="38" y="84"/>
                    <a:pt x="39" y="84"/>
                    <a:pt x="37" y="84"/>
                  </a:cubicBezTo>
                  <a:cubicBezTo>
                    <a:pt x="36" y="83"/>
                    <a:pt x="37" y="83"/>
                    <a:pt x="36" y="82"/>
                  </a:cubicBezTo>
                  <a:cubicBezTo>
                    <a:pt x="36" y="81"/>
                    <a:pt x="36" y="81"/>
                    <a:pt x="35" y="81"/>
                  </a:cubicBezTo>
                  <a:cubicBezTo>
                    <a:pt x="35" y="81"/>
                    <a:pt x="35" y="81"/>
                    <a:pt x="34" y="81"/>
                  </a:cubicBezTo>
                  <a:cubicBezTo>
                    <a:pt x="33" y="80"/>
                    <a:pt x="32" y="80"/>
                    <a:pt x="32" y="79"/>
                  </a:cubicBezTo>
                  <a:cubicBezTo>
                    <a:pt x="32" y="78"/>
                    <a:pt x="32" y="77"/>
                    <a:pt x="33" y="78"/>
                  </a:cubicBezTo>
                  <a:cubicBezTo>
                    <a:pt x="34" y="78"/>
                    <a:pt x="33" y="77"/>
                    <a:pt x="34" y="78"/>
                  </a:cubicBezTo>
                  <a:cubicBezTo>
                    <a:pt x="36" y="79"/>
                    <a:pt x="36" y="79"/>
                    <a:pt x="36" y="79"/>
                  </a:cubicBezTo>
                  <a:cubicBezTo>
                    <a:pt x="36" y="79"/>
                    <a:pt x="37" y="79"/>
                    <a:pt x="36" y="78"/>
                  </a:cubicBezTo>
                  <a:cubicBezTo>
                    <a:pt x="36" y="77"/>
                    <a:pt x="35" y="76"/>
                    <a:pt x="35" y="76"/>
                  </a:cubicBezTo>
                  <a:cubicBezTo>
                    <a:pt x="35" y="76"/>
                    <a:pt x="34" y="76"/>
                    <a:pt x="34" y="75"/>
                  </a:cubicBezTo>
                  <a:cubicBezTo>
                    <a:pt x="34" y="74"/>
                    <a:pt x="34" y="74"/>
                    <a:pt x="33" y="73"/>
                  </a:cubicBezTo>
                  <a:cubicBezTo>
                    <a:pt x="33" y="73"/>
                    <a:pt x="34" y="73"/>
                    <a:pt x="34" y="73"/>
                  </a:cubicBezTo>
                  <a:cubicBezTo>
                    <a:pt x="35" y="73"/>
                    <a:pt x="34" y="73"/>
                    <a:pt x="35" y="73"/>
                  </a:cubicBezTo>
                  <a:cubicBezTo>
                    <a:pt x="37" y="73"/>
                    <a:pt x="36" y="73"/>
                    <a:pt x="37" y="73"/>
                  </a:cubicBezTo>
                  <a:cubicBezTo>
                    <a:pt x="37" y="73"/>
                    <a:pt x="38" y="73"/>
                    <a:pt x="38" y="73"/>
                  </a:cubicBezTo>
                  <a:cubicBezTo>
                    <a:pt x="38" y="74"/>
                    <a:pt x="39" y="72"/>
                    <a:pt x="39" y="72"/>
                  </a:cubicBezTo>
                  <a:cubicBezTo>
                    <a:pt x="39" y="72"/>
                    <a:pt x="38" y="71"/>
                    <a:pt x="39" y="71"/>
                  </a:cubicBezTo>
                  <a:cubicBezTo>
                    <a:pt x="40" y="71"/>
                    <a:pt x="40" y="72"/>
                    <a:pt x="41" y="72"/>
                  </a:cubicBezTo>
                  <a:cubicBezTo>
                    <a:pt x="43" y="72"/>
                    <a:pt x="43" y="73"/>
                    <a:pt x="44" y="73"/>
                  </a:cubicBezTo>
                  <a:cubicBezTo>
                    <a:pt x="44" y="72"/>
                    <a:pt x="45" y="73"/>
                    <a:pt x="45" y="72"/>
                  </a:cubicBezTo>
                  <a:cubicBezTo>
                    <a:pt x="44" y="71"/>
                    <a:pt x="44" y="72"/>
                    <a:pt x="44" y="71"/>
                  </a:cubicBezTo>
                  <a:cubicBezTo>
                    <a:pt x="43" y="70"/>
                    <a:pt x="43" y="71"/>
                    <a:pt x="43" y="69"/>
                  </a:cubicBezTo>
                  <a:cubicBezTo>
                    <a:pt x="44" y="68"/>
                    <a:pt x="44" y="67"/>
                    <a:pt x="44" y="67"/>
                  </a:cubicBezTo>
                  <a:cubicBezTo>
                    <a:pt x="44" y="66"/>
                    <a:pt x="44" y="66"/>
                    <a:pt x="44" y="66"/>
                  </a:cubicBezTo>
                  <a:cubicBezTo>
                    <a:pt x="46" y="64"/>
                    <a:pt x="46" y="64"/>
                    <a:pt x="46" y="64"/>
                  </a:cubicBezTo>
                  <a:cubicBezTo>
                    <a:pt x="46" y="64"/>
                    <a:pt x="47" y="64"/>
                    <a:pt x="48" y="64"/>
                  </a:cubicBezTo>
                  <a:cubicBezTo>
                    <a:pt x="50" y="64"/>
                    <a:pt x="51" y="65"/>
                    <a:pt x="52" y="65"/>
                  </a:cubicBezTo>
                  <a:cubicBezTo>
                    <a:pt x="54" y="65"/>
                    <a:pt x="55" y="65"/>
                    <a:pt x="55" y="65"/>
                  </a:cubicBezTo>
                  <a:cubicBezTo>
                    <a:pt x="54" y="64"/>
                    <a:pt x="54" y="64"/>
                    <a:pt x="54" y="64"/>
                  </a:cubicBezTo>
                  <a:cubicBezTo>
                    <a:pt x="54" y="64"/>
                    <a:pt x="54" y="64"/>
                    <a:pt x="54" y="63"/>
                  </a:cubicBezTo>
                  <a:cubicBezTo>
                    <a:pt x="55" y="63"/>
                    <a:pt x="55" y="63"/>
                    <a:pt x="56" y="63"/>
                  </a:cubicBezTo>
                  <a:cubicBezTo>
                    <a:pt x="56" y="63"/>
                    <a:pt x="57" y="61"/>
                    <a:pt x="57" y="61"/>
                  </a:cubicBezTo>
                  <a:cubicBezTo>
                    <a:pt x="56" y="60"/>
                    <a:pt x="56" y="60"/>
                    <a:pt x="55" y="59"/>
                  </a:cubicBezTo>
                  <a:cubicBezTo>
                    <a:pt x="53" y="59"/>
                    <a:pt x="50" y="59"/>
                    <a:pt x="50" y="59"/>
                  </a:cubicBezTo>
                  <a:cubicBezTo>
                    <a:pt x="50" y="59"/>
                    <a:pt x="49" y="59"/>
                    <a:pt x="48" y="59"/>
                  </a:cubicBezTo>
                  <a:cubicBezTo>
                    <a:pt x="47" y="59"/>
                    <a:pt x="45" y="59"/>
                    <a:pt x="45" y="58"/>
                  </a:cubicBezTo>
                  <a:cubicBezTo>
                    <a:pt x="44" y="58"/>
                    <a:pt x="44" y="58"/>
                    <a:pt x="44" y="56"/>
                  </a:cubicBezTo>
                  <a:cubicBezTo>
                    <a:pt x="44" y="55"/>
                    <a:pt x="43" y="55"/>
                    <a:pt x="43" y="55"/>
                  </a:cubicBezTo>
                  <a:cubicBezTo>
                    <a:pt x="44" y="53"/>
                    <a:pt x="44" y="53"/>
                    <a:pt x="44" y="53"/>
                  </a:cubicBezTo>
                  <a:cubicBezTo>
                    <a:pt x="44" y="53"/>
                    <a:pt x="43" y="52"/>
                    <a:pt x="43" y="52"/>
                  </a:cubicBezTo>
                  <a:cubicBezTo>
                    <a:pt x="42" y="52"/>
                    <a:pt x="42" y="52"/>
                    <a:pt x="42" y="52"/>
                  </a:cubicBezTo>
                  <a:cubicBezTo>
                    <a:pt x="41" y="52"/>
                    <a:pt x="42" y="52"/>
                    <a:pt x="40" y="51"/>
                  </a:cubicBezTo>
                  <a:cubicBezTo>
                    <a:pt x="38" y="51"/>
                    <a:pt x="37" y="50"/>
                    <a:pt x="37" y="50"/>
                  </a:cubicBezTo>
                  <a:cubicBezTo>
                    <a:pt x="37" y="49"/>
                    <a:pt x="37" y="49"/>
                    <a:pt x="39" y="49"/>
                  </a:cubicBezTo>
                  <a:cubicBezTo>
                    <a:pt x="40" y="49"/>
                    <a:pt x="41" y="49"/>
                    <a:pt x="42" y="49"/>
                  </a:cubicBezTo>
                  <a:cubicBezTo>
                    <a:pt x="43" y="50"/>
                    <a:pt x="45" y="49"/>
                    <a:pt x="45" y="49"/>
                  </a:cubicBezTo>
                  <a:cubicBezTo>
                    <a:pt x="45" y="49"/>
                    <a:pt x="44" y="49"/>
                    <a:pt x="46" y="50"/>
                  </a:cubicBezTo>
                  <a:cubicBezTo>
                    <a:pt x="48" y="51"/>
                    <a:pt x="47" y="51"/>
                    <a:pt x="48" y="51"/>
                  </a:cubicBezTo>
                  <a:cubicBezTo>
                    <a:pt x="49" y="51"/>
                    <a:pt x="50" y="50"/>
                    <a:pt x="49" y="50"/>
                  </a:cubicBezTo>
                  <a:cubicBezTo>
                    <a:pt x="49" y="49"/>
                    <a:pt x="50" y="49"/>
                    <a:pt x="49" y="49"/>
                  </a:cubicBezTo>
                  <a:cubicBezTo>
                    <a:pt x="48" y="48"/>
                    <a:pt x="48" y="48"/>
                    <a:pt x="48" y="48"/>
                  </a:cubicBezTo>
                  <a:cubicBezTo>
                    <a:pt x="48" y="48"/>
                    <a:pt x="48" y="48"/>
                    <a:pt x="48" y="47"/>
                  </a:cubicBezTo>
                  <a:cubicBezTo>
                    <a:pt x="48" y="46"/>
                    <a:pt x="49" y="45"/>
                    <a:pt x="49" y="45"/>
                  </a:cubicBezTo>
                  <a:cubicBezTo>
                    <a:pt x="50" y="45"/>
                    <a:pt x="50" y="45"/>
                    <a:pt x="50" y="44"/>
                  </a:cubicBezTo>
                  <a:cubicBezTo>
                    <a:pt x="50" y="44"/>
                    <a:pt x="50" y="43"/>
                    <a:pt x="50" y="43"/>
                  </a:cubicBezTo>
                  <a:cubicBezTo>
                    <a:pt x="50" y="42"/>
                    <a:pt x="51" y="41"/>
                    <a:pt x="51" y="41"/>
                  </a:cubicBezTo>
                  <a:cubicBezTo>
                    <a:pt x="51" y="41"/>
                    <a:pt x="50" y="40"/>
                    <a:pt x="50" y="40"/>
                  </a:cubicBezTo>
                  <a:cubicBezTo>
                    <a:pt x="50" y="40"/>
                    <a:pt x="48" y="40"/>
                    <a:pt x="48" y="41"/>
                  </a:cubicBezTo>
                  <a:cubicBezTo>
                    <a:pt x="48" y="41"/>
                    <a:pt x="48" y="41"/>
                    <a:pt x="48" y="42"/>
                  </a:cubicBezTo>
                  <a:cubicBezTo>
                    <a:pt x="47" y="42"/>
                    <a:pt x="47" y="42"/>
                    <a:pt x="46" y="42"/>
                  </a:cubicBezTo>
                  <a:cubicBezTo>
                    <a:pt x="46" y="43"/>
                    <a:pt x="46" y="43"/>
                    <a:pt x="46" y="43"/>
                  </a:cubicBezTo>
                  <a:cubicBezTo>
                    <a:pt x="46" y="44"/>
                    <a:pt x="45" y="45"/>
                    <a:pt x="45" y="45"/>
                  </a:cubicBezTo>
                  <a:cubicBezTo>
                    <a:pt x="45" y="45"/>
                    <a:pt x="44" y="43"/>
                    <a:pt x="44" y="42"/>
                  </a:cubicBezTo>
                  <a:cubicBezTo>
                    <a:pt x="44" y="42"/>
                    <a:pt x="45" y="41"/>
                    <a:pt x="46" y="41"/>
                  </a:cubicBezTo>
                  <a:cubicBezTo>
                    <a:pt x="47" y="41"/>
                    <a:pt x="47" y="41"/>
                    <a:pt x="47" y="40"/>
                  </a:cubicBezTo>
                  <a:cubicBezTo>
                    <a:pt x="47" y="40"/>
                    <a:pt x="47" y="40"/>
                    <a:pt x="47" y="39"/>
                  </a:cubicBezTo>
                  <a:cubicBezTo>
                    <a:pt x="47" y="38"/>
                    <a:pt x="47" y="38"/>
                    <a:pt x="47" y="38"/>
                  </a:cubicBezTo>
                  <a:cubicBezTo>
                    <a:pt x="48" y="37"/>
                    <a:pt x="49" y="36"/>
                    <a:pt x="50" y="36"/>
                  </a:cubicBezTo>
                  <a:cubicBezTo>
                    <a:pt x="50" y="36"/>
                    <a:pt x="49" y="34"/>
                    <a:pt x="51" y="36"/>
                  </a:cubicBezTo>
                  <a:cubicBezTo>
                    <a:pt x="52" y="37"/>
                    <a:pt x="52" y="37"/>
                    <a:pt x="53" y="38"/>
                  </a:cubicBezTo>
                  <a:cubicBezTo>
                    <a:pt x="54" y="38"/>
                    <a:pt x="56" y="39"/>
                    <a:pt x="56" y="38"/>
                  </a:cubicBezTo>
                  <a:cubicBezTo>
                    <a:pt x="56" y="38"/>
                    <a:pt x="56" y="37"/>
                    <a:pt x="56" y="36"/>
                  </a:cubicBezTo>
                  <a:cubicBezTo>
                    <a:pt x="56" y="36"/>
                    <a:pt x="55" y="36"/>
                    <a:pt x="56" y="35"/>
                  </a:cubicBezTo>
                  <a:cubicBezTo>
                    <a:pt x="56" y="35"/>
                    <a:pt x="56" y="35"/>
                    <a:pt x="57" y="35"/>
                  </a:cubicBezTo>
                  <a:cubicBezTo>
                    <a:pt x="59" y="36"/>
                    <a:pt x="58" y="36"/>
                    <a:pt x="59" y="37"/>
                  </a:cubicBezTo>
                  <a:cubicBezTo>
                    <a:pt x="61" y="38"/>
                    <a:pt x="61" y="38"/>
                    <a:pt x="61" y="38"/>
                  </a:cubicBezTo>
                  <a:cubicBezTo>
                    <a:pt x="62" y="38"/>
                    <a:pt x="62" y="38"/>
                    <a:pt x="63" y="38"/>
                  </a:cubicBezTo>
                  <a:cubicBezTo>
                    <a:pt x="64" y="38"/>
                    <a:pt x="63" y="37"/>
                    <a:pt x="65" y="39"/>
                  </a:cubicBezTo>
                  <a:cubicBezTo>
                    <a:pt x="66" y="40"/>
                    <a:pt x="66" y="40"/>
                    <a:pt x="67" y="40"/>
                  </a:cubicBezTo>
                  <a:cubicBezTo>
                    <a:pt x="68" y="41"/>
                    <a:pt x="70" y="40"/>
                    <a:pt x="70" y="40"/>
                  </a:cubicBezTo>
                  <a:cubicBezTo>
                    <a:pt x="70" y="40"/>
                    <a:pt x="70" y="39"/>
                    <a:pt x="71" y="41"/>
                  </a:cubicBezTo>
                  <a:cubicBezTo>
                    <a:pt x="72" y="43"/>
                    <a:pt x="73" y="43"/>
                    <a:pt x="73" y="43"/>
                  </a:cubicBezTo>
                  <a:cubicBezTo>
                    <a:pt x="73" y="44"/>
                    <a:pt x="74" y="45"/>
                    <a:pt x="74" y="45"/>
                  </a:cubicBezTo>
                  <a:cubicBezTo>
                    <a:pt x="74" y="45"/>
                    <a:pt x="74" y="45"/>
                    <a:pt x="74" y="46"/>
                  </a:cubicBezTo>
                  <a:cubicBezTo>
                    <a:pt x="74" y="46"/>
                    <a:pt x="74" y="47"/>
                    <a:pt x="75" y="47"/>
                  </a:cubicBezTo>
                  <a:cubicBezTo>
                    <a:pt x="75" y="47"/>
                    <a:pt x="76" y="47"/>
                    <a:pt x="76" y="47"/>
                  </a:cubicBezTo>
                  <a:cubicBezTo>
                    <a:pt x="76" y="47"/>
                    <a:pt x="77" y="46"/>
                    <a:pt x="77" y="46"/>
                  </a:cubicBezTo>
                  <a:cubicBezTo>
                    <a:pt x="77" y="46"/>
                    <a:pt x="79" y="45"/>
                    <a:pt x="79" y="45"/>
                  </a:cubicBezTo>
                  <a:cubicBezTo>
                    <a:pt x="79" y="45"/>
                    <a:pt x="79" y="44"/>
                    <a:pt x="81" y="45"/>
                  </a:cubicBezTo>
                  <a:cubicBezTo>
                    <a:pt x="82" y="45"/>
                    <a:pt x="84" y="46"/>
                    <a:pt x="84" y="46"/>
                  </a:cubicBezTo>
                  <a:cubicBezTo>
                    <a:pt x="84" y="46"/>
                    <a:pt x="84" y="47"/>
                    <a:pt x="84" y="47"/>
                  </a:cubicBezTo>
                  <a:cubicBezTo>
                    <a:pt x="85" y="47"/>
                    <a:pt x="88" y="47"/>
                    <a:pt x="88" y="47"/>
                  </a:cubicBezTo>
                  <a:cubicBezTo>
                    <a:pt x="89" y="48"/>
                    <a:pt x="89" y="48"/>
                    <a:pt x="89" y="48"/>
                  </a:cubicBezTo>
                  <a:cubicBezTo>
                    <a:pt x="89" y="48"/>
                    <a:pt x="90" y="49"/>
                    <a:pt x="90" y="49"/>
                  </a:cubicBezTo>
                  <a:cubicBezTo>
                    <a:pt x="90" y="50"/>
                    <a:pt x="91" y="52"/>
                    <a:pt x="91" y="52"/>
                  </a:cubicBezTo>
                  <a:cubicBezTo>
                    <a:pt x="94" y="53"/>
                    <a:pt x="94" y="53"/>
                    <a:pt x="94" y="53"/>
                  </a:cubicBezTo>
                  <a:cubicBezTo>
                    <a:pt x="92" y="50"/>
                    <a:pt x="92" y="50"/>
                    <a:pt x="92" y="50"/>
                  </a:cubicBezTo>
                  <a:cubicBezTo>
                    <a:pt x="92" y="50"/>
                    <a:pt x="90" y="48"/>
                    <a:pt x="92" y="48"/>
                  </a:cubicBezTo>
                  <a:cubicBezTo>
                    <a:pt x="94" y="48"/>
                    <a:pt x="95" y="47"/>
                    <a:pt x="95" y="47"/>
                  </a:cubicBezTo>
                  <a:cubicBezTo>
                    <a:pt x="95" y="46"/>
                    <a:pt x="95" y="46"/>
                    <a:pt x="95" y="46"/>
                  </a:cubicBezTo>
                  <a:cubicBezTo>
                    <a:pt x="92" y="46"/>
                    <a:pt x="92" y="46"/>
                    <a:pt x="92" y="46"/>
                  </a:cubicBezTo>
                  <a:cubicBezTo>
                    <a:pt x="92" y="46"/>
                    <a:pt x="92" y="44"/>
                    <a:pt x="92" y="44"/>
                  </a:cubicBezTo>
                  <a:cubicBezTo>
                    <a:pt x="93" y="44"/>
                    <a:pt x="94" y="42"/>
                    <a:pt x="96" y="42"/>
                  </a:cubicBezTo>
                  <a:cubicBezTo>
                    <a:pt x="98" y="42"/>
                    <a:pt x="100" y="41"/>
                    <a:pt x="100" y="41"/>
                  </a:cubicBezTo>
                  <a:cubicBezTo>
                    <a:pt x="100" y="41"/>
                    <a:pt x="100" y="40"/>
                    <a:pt x="102" y="40"/>
                  </a:cubicBezTo>
                  <a:cubicBezTo>
                    <a:pt x="104" y="40"/>
                    <a:pt x="105" y="40"/>
                    <a:pt x="106" y="40"/>
                  </a:cubicBezTo>
                  <a:cubicBezTo>
                    <a:pt x="107" y="40"/>
                    <a:pt x="107" y="40"/>
                    <a:pt x="107" y="39"/>
                  </a:cubicBezTo>
                  <a:cubicBezTo>
                    <a:pt x="107" y="38"/>
                    <a:pt x="106" y="38"/>
                    <a:pt x="108" y="37"/>
                  </a:cubicBezTo>
                  <a:cubicBezTo>
                    <a:pt x="109" y="37"/>
                    <a:pt x="110" y="36"/>
                    <a:pt x="110" y="36"/>
                  </a:cubicBezTo>
                  <a:cubicBezTo>
                    <a:pt x="111" y="32"/>
                    <a:pt x="111" y="32"/>
                    <a:pt x="111" y="32"/>
                  </a:cubicBezTo>
                  <a:cubicBezTo>
                    <a:pt x="107" y="34"/>
                    <a:pt x="107" y="34"/>
                    <a:pt x="107" y="34"/>
                  </a:cubicBezTo>
                  <a:cubicBezTo>
                    <a:pt x="107" y="34"/>
                    <a:pt x="107" y="32"/>
                    <a:pt x="106" y="32"/>
                  </a:cubicBezTo>
                  <a:cubicBezTo>
                    <a:pt x="105" y="32"/>
                    <a:pt x="102" y="34"/>
                    <a:pt x="102" y="34"/>
                  </a:cubicBezTo>
                  <a:cubicBezTo>
                    <a:pt x="102" y="34"/>
                    <a:pt x="102" y="33"/>
                    <a:pt x="101" y="33"/>
                  </a:cubicBezTo>
                  <a:cubicBezTo>
                    <a:pt x="101" y="32"/>
                    <a:pt x="101" y="32"/>
                    <a:pt x="100" y="32"/>
                  </a:cubicBezTo>
                  <a:cubicBezTo>
                    <a:pt x="99" y="32"/>
                    <a:pt x="100" y="32"/>
                    <a:pt x="98" y="31"/>
                  </a:cubicBezTo>
                  <a:cubicBezTo>
                    <a:pt x="96" y="30"/>
                    <a:pt x="95" y="28"/>
                    <a:pt x="95" y="28"/>
                  </a:cubicBezTo>
                  <a:cubicBezTo>
                    <a:pt x="95" y="28"/>
                    <a:pt x="96" y="28"/>
                    <a:pt x="94" y="28"/>
                  </a:cubicBezTo>
                  <a:cubicBezTo>
                    <a:pt x="93" y="27"/>
                    <a:pt x="93" y="27"/>
                    <a:pt x="93" y="27"/>
                  </a:cubicBezTo>
                  <a:cubicBezTo>
                    <a:pt x="92" y="26"/>
                    <a:pt x="92" y="26"/>
                    <a:pt x="94" y="25"/>
                  </a:cubicBezTo>
                  <a:cubicBezTo>
                    <a:pt x="95" y="24"/>
                    <a:pt x="94" y="24"/>
                    <a:pt x="96" y="23"/>
                  </a:cubicBezTo>
                  <a:cubicBezTo>
                    <a:pt x="97" y="22"/>
                    <a:pt x="96" y="21"/>
                    <a:pt x="98" y="22"/>
                  </a:cubicBezTo>
                  <a:cubicBezTo>
                    <a:pt x="101" y="23"/>
                    <a:pt x="101" y="23"/>
                    <a:pt x="102" y="24"/>
                  </a:cubicBezTo>
                  <a:cubicBezTo>
                    <a:pt x="103" y="24"/>
                    <a:pt x="107" y="24"/>
                    <a:pt x="105" y="23"/>
                  </a:cubicBezTo>
                  <a:cubicBezTo>
                    <a:pt x="104" y="22"/>
                    <a:pt x="102" y="21"/>
                    <a:pt x="102" y="20"/>
                  </a:cubicBezTo>
                  <a:cubicBezTo>
                    <a:pt x="102" y="20"/>
                    <a:pt x="100" y="20"/>
                    <a:pt x="102" y="20"/>
                  </a:cubicBezTo>
                  <a:cubicBezTo>
                    <a:pt x="103" y="20"/>
                    <a:pt x="104" y="19"/>
                    <a:pt x="105" y="20"/>
                  </a:cubicBezTo>
                  <a:cubicBezTo>
                    <a:pt x="105" y="20"/>
                    <a:pt x="103" y="20"/>
                    <a:pt x="106" y="20"/>
                  </a:cubicBezTo>
                  <a:cubicBezTo>
                    <a:pt x="109" y="20"/>
                    <a:pt x="110" y="20"/>
                    <a:pt x="108" y="19"/>
                  </a:cubicBezTo>
                  <a:cubicBezTo>
                    <a:pt x="107" y="18"/>
                    <a:pt x="107" y="18"/>
                    <a:pt x="106" y="17"/>
                  </a:cubicBezTo>
                  <a:cubicBezTo>
                    <a:pt x="106" y="16"/>
                    <a:pt x="105" y="16"/>
                    <a:pt x="106" y="16"/>
                  </a:cubicBezTo>
                  <a:cubicBezTo>
                    <a:pt x="106" y="15"/>
                    <a:pt x="106" y="16"/>
                    <a:pt x="107" y="15"/>
                  </a:cubicBezTo>
                  <a:cubicBezTo>
                    <a:pt x="107" y="14"/>
                    <a:pt x="107" y="13"/>
                    <a:pt x="107" y="13"/>
                  </a:cubicBezTo>
                  <a:cubicBezTo>
                    <a:pt x="107" y="13"/>
                    <a:pt x="106" y="13"/>
                    <a:pt x="107" y="12"/>
                  </a:cubicBezTo>
                  <a:cubicBezTo>
                    <a:pt x="109" y="10"/>
                    <a:pt x="109" y="10"/>
                    <a:pt x="110" y="10"/>
                  </a:cubicBezTo>
                  <a:cubicBezTo>
                    <a:pt x="110" y="10"/>
                    <a:pt x="111" y="9"/>
                    <a:pt x="112" y="9"/>
                  </a:cubicBezTo>
                  <a:cubicBezTo>
                    <a:pt x="112" y="8"/>
                    <a:pt x="113" y="6"/>
                    <a:pt x="113" y="6"/>
                  </a:cubicBezTo>
                  <a:cubicBezTo>
                    <a:pt x="116" y="6"/>
                    <a:pt x="116" y="6"/>
                    <a:pt x="116" y="6"/>
                  </a:cubicBezTo>
                  <a:cubicBezTo>
                    <a:pt x="116" y="6"/>
                    <a:pt x="117" y="6"/>
                    <a:pt x="117" y="6"/>
                  </a:cubicBezTo>
                  <a:cubicBezTo>
                    <a:pt x="117" y="7"/>
                    <a:pt x="117" y="5"/>
                    <a:pt x="117" y="5"/>
                  </a:cubicBezTo>
                  <a:cubicBezTo>
                    <a:pt x="117" y="5"/>
                    <a:pt x="118" y="5"/>
                    <a:pt x="118" y="5"/>
                  </a:cubicBezTo>
                  <a:cubicBezTo>
                    <a:pt x="119" y="6"/>
                    <a:pt x="119" y="6"/>
                    <a:pt x="119" y="6"/>
                  </a:cubicBezTo>
                  <a:cubicBezTo>
                    <a:pt x="120" y="7"/>
                    <a:pt x="121" y="6"/>
                    <a:pt x="121" y="6"/>
                  </a:cubicBezTo>
                  <a:cubicBezTo>
                    <a:pt x="121" y="6"/>
                    <a:pt x="122" y="5"/>
                    <a:pt x="123" y="5"/>
                  </a:cubicBezTo>
                  <a:cubicBezTo>
                    <a:pt x="124" y="5"/>
                    <a:pt x="125" y="5"/>
                    <a:pt x="125" y="5"/>
                  </a:cubicBezTo>
                  <a:cubicBezTo>
                    <a:pt x="125" y="6"/>
                    <a:pt x="125" y="6"/>
                    <a:pt x="125" y="7"/>
                  </a:cubicBezTo>
                  <a:cubicBezTo>
                    <a:pt x="126" y="7"/>
                    <a:pt x="127" y="8"/>
                    <a:pt x="127" y="8"/>
                  </a:cubicBezTo>
                  <a:cubicBezTo>
                    <a:pt x="127" y="8"/>
                    <a:pt x="129" y="8"/>
                    <a:pt x="129" y="7"/>
                  </a:cubicBezTo>
                  <a:cubicBezTo>
                    <a:pt x="129" y="7"/>
                    <a:pt x="128" y="7"/>
                    <a:pt x="130" y="6"/>
                  </a:cubicBezTo>
                  <a:cubicBezTo>
                    <a:pt x="132" y="4"/>
                    <a:pt x="133" y="4"/>
                    <a:pt x="133" y="4"/>
                  </a:cubicBezTo>
                  <a:cubicBezTo>
                    <a:pt x="133" y="4"/>
                    <a:pt x="133" y="3"/>
                    <a:pt x="134" y="3"/>
                  </a:cubicBezTo>
                  <a:cubicBezTo>
                    <a:pt x="135" y="4"/>
                    <a:pt x="135" y="3"/>
                    <a:pt x="135" y="4"/>
                  </a:cubicBezTo>
                  <a:cubicBezTo>
                    <a:pt x="135" y="4"/>
                    <a:pt x="136" y="5"/>
                    <a:pt x="136" y="5"/>
                  </a:cubicBezTo>
                  <a:cubicBezTo>
                    <a:pt x="136" y="5"/>
                    <a:pt x="136" y="8"/>
                    <a:pt x="136" y="8"/>
                  </a:cubicBezTo>
                  <a:cubicBezTo>
                    <a:pt x="136" y="9"/>
                    <a:pt x="136" y="9"/>
                    <a:pt x="136" y="9"/>
                  </a:cubicBezTo>
                  <a:cubicBezTo>
                    <a:pt x="136" y="9"/>
                    <a:pt x="136" y="10"/>
                    <a:pt x="136" y="10"/>
                  </a:cubicBezTo>
                  <a:cubicBezTo>
                    <a:pt x="136" y="11"/>
                    <a:pt x="137" y="13"/>
                    <a:pt x="137" y="13"/>
                  </a:cubicBezTo>
                  <a:cubicBezTo>
                    <a:pt x="137" y="13"/>
                    <a:pt x="137" y="13"/>
                    <a:pt x="137" y="13"/>
                  </a:cubicBezTo>
                  <a:cubicBezTo>
                    <a:pt x="136" y="14"/>
                    <a:pt x="136" y="13"/>
                    <a:pt x="136" y="14"/>
                  </a:cubicBezTo>
                  <a:cubicBezTo>
                    <a:pt x="135" y="15"/>
                    <a:pt x="136" y="15"/>
                    <a:pt x="135" y="16"/>
                  </a:cubicBezTo>
                  <a:cubicBezTo>
                    <a:pt x="135" y="16"/>
                    <a:pt x="134" y="16"/>
                    <a:pt x="134" y="16"/>
                  </a:cubicBezTo>
                  <a:cubicBezTo>
                    <a:pt x="134" y="16"/>
                    <a:pt x="135" y="17"/>
                    <a:pt x="135" y="17"/>
                  </a:cubicBezTo>
                  <a:cubicBezTo>
                    <a:pt x="135" y="17"/>
                    <a:pt x="135" y="17"/>
                    <a:pt x="136" y="17"/>
                  </a:cubicBezTo>
                  <a:cubicBezTo>
                    <a:pt x="136" y="17"/>
                    <a:pt x="136" y="16"/>
                    <a:pt x="137" y="16"/>
                  </a:cubicBezTo>
                  <a:cubicBezTo>
                    <a:pt x="137" y="17"/>
                    <a:pt x="137" y="15"/>
                    <a:pt x="137" y="15"/>
                  </a:cubicBezTo>
                  <a:cubicBezTo>
                    <a:pt x="137" y="15"/>
                    <a:pt x="137" y="15"/>
                    <a:pt x="138" y="14"/>
                  </a:cubicBezTo>
                  <a:cubicBezTo>
                    <a:pt x="138" y="14"/>
                    <a:pt x="139" y="13"/>
                    <a:pt x="139" y="12"/>
                  </a:cubicBezTo>
                  <a:cubicBezTo>
                    <a:pt x="139" y="12"/>
                    <a:pt x="138" y="11"/>
                    <a:pt x="138" y="11"/>
                  </a:cubicBezTo>
                  <a:cubicBezTo>
                    <a:pt x="138" y="11"/>
                    <a:pt x="137" y="9"/>
                    <a:pt x="137" y="8"/>
                  </a:cubicBezTo>
                  <a:cubicBezTo>
                    <a:pt x="137" y="8"/>
                    <a:pt x="137" y="8"/>
                    <a:pt x="137" y="7"/>
                  </a:cubicBezTo>
                  <a:cubicBezTo>
                    <a:pt x="138" y="7"/>
                    <a:pt x="138" y="6"/>
                    <a:pt x="138" y="6"/>
                  </a:cubicBezTo>
                  <a:cubicBezTo>
                    <a:pt x="139" y="5"/>
                    <a:pt x="140" y="4"/>
                    <a:pt x="140" y="4"/>
                  </a:cubicBezTo>
                  <a:cubicBezTo>
                    <a:pt x="140" y="4"/>
                    <a:pt x="142" y="4"/>
                    <a:pt x="143" y="4"/>
                  </a:cubicBezTo>
                  <a:cubicBezTo>
                    <a:pt x="143" y="4"/>
                    <a:pt x="142" y="3"/>
                    <a:pt x="144" y="4"/>
                  </a:cubicBezTo>
                  <a:cubicBezTo>
                    <a:pt x="145" y="5"/>
                    <a:pt x="145" y="5"/>
                    <a:pt x="145" y="5"/>
                  </a:cubicBezTo>
                  <a:cubicBezTo>
                    <a:pt x="145" y="6"/>
                    <a:pt x="144" y="6"/>
                    <a:pt x="146" y="6"/>
                  </a:cubicBezTo>
                  <a:cubicBezTo>
                    <a:pt x="147" y="6"/>
                    <a:pt x="148" y="6"/>
                    <a:pt x="147" y="6"/>
                  </a:cubicBezTo>
                  <a:cubicBezTo>
                    <a:pt x="146" y="5"/>
                    <a:pt x="146" y="4"/>
                    <a:pt x="145" y="4"/>
                  </a:cubicBezTo>
                  <a:cubicBezTo>
                    <a:pt x="145" y="4"/>
                    <a:pt x="144" y="3"/>
                    <a:pt x="144" y="3"/>
                  </a:cubicBezTo>
                  <a:cubicBezTo>
                    <a:pt x="144" y="2"/>
                    <a:pt x="144" y="0"/>
                    <a:pt x="145" y="1"/>
                  </a:cubicBezTo>
                  <a:cubicBezTo>
                    <a:pt x="146" y="1"/>
                    <a:pt x="145" y="0"/>
                    <a:pt x="146" y="1"/>
                  </a:cubicBezTo>
                  <a:cubicBezTo>
                    <a:pt x="148" y="3"/>
                    <a:pt x="149" y="4"/>
                    <a:pt x="149" y="4"/>
                  </a:cubicBezTo>
                  <a:cubicBezTo>
                    <a:pt x="149" y="5"/>
                    <a:pt x="150" y="5"/>
                    <a:pt x="150" y="5"/>
                  </a:cubicBezTo>
                  <a:cubicBezTo>
                    <a:pt x="150" y="6"/>
                    <a:pt x="150" y="6"/>
                    <a:pt x="150" y="6"/>
                  </a:cubicBezTo>
                  <a:cubicBezTo>
                    <a:pt x="151" y="7"/>
                    <a:pt x="152" y="8"/>
                    <a:pt x="152" y="8"/>
                  </a:cubicBezTo>
                  <a:cubicBezTo>
                    <a:pt x="152" y="8"/>
                    <a:pt x="152" y="8"/>
                    <a:pt x="153" y="8"/>
                  </a:cubicBezTo>
                  <a:cubicBezTo>
                    <a:pt x="153" y="9"/>
                    <a:pt x="155" y="10"/>
                    <a:pt x="155" y="10"/>
                  </a:cubicBezTo>
                  <a:cubicBezTo>
                    <a:pt x="155" y="10"/>
                    <a:pt x="156" y="11"/>
                    <a:pt x="156" y="11"/>
                  </a:cubicBezTo>
                  <a:cubicBezTo>
                    <a:pt x="155" y="12"/>
                    <a:pt x="155" y="13"/>
                    <a:pt x="155" y="13"/>
                  </a:cubicBezTo>
                  <a:cubicBezTo>
                    <a:pt x="153" y="16"/>
                    <a:pt x="153" y="16"/>
                    <a:pt x="153" y="16"/>
                  </a:cubicBezTo>
                  <a:cubicBezTo>
                    <a:pt x="152" y="18"/>
                    <a:pt x="152" y="18"/>
                    <a:pt x="152" y="18"/>
                  </a:cubicBezTo>
                  <a:cubicBezTo>
                    <a:pt x="152" y="19"/>
                    <a:pt x="152" y="19"/>
                    <a:pt x="152" y="19"/>
                  </a:cubicBezTo>
                  <a:cubicBezTo>
                    <a:pt x="151" y="20"/>
                    <a:pt x="151" y="21"/>
                    <a:pt x="151" y="21"/>
                  </a:cubicBezTo>
                  <a:cubicBezTo>
                    <a:pt x="151" y="21"/>
                    <a:pt x="150" y="22"/>
                    <a:pt x="148" y="22"/>
                  </a:cubicBezTo>
                  <a:cubicBezTo>
                    <a:pt x="146" y="21"/>
                    <a:pt x="144" y="23"/>
                    <a:pt x="144" y="23"/>
                  </a:cubicBezTo>
                  <a:cubicBezTo>
                    <a:pt x="144" y="23"/>
                    <a:pt x="139" y="22"/>
                    <a:pt x="138" y="22"/>
                  </a:cubicBezTo>
                  <a:cubicBezTo>
                    <a:pt x="137" y="22"/>
                    <a:pt x="137" y="26"/>
                    <a:pt x="137" y="27"/>
                  </a:cubicBezTo>
                  <a:cubicBezTo>
                    <a:pt x="137" y="28"/>
                    <a:pt x="135" y="29"/>
                    <a:pt x="132" y="29"/>
                  </a:cubicBezTo>
                  <a:cubicBezTo>
                    <a:pt x="129" y="30"/>
                    <a:pt x="131" y="30"/>
                    <a:pt x="130" y="33"/>
                  </a:cubicBezTo>
                  <a:cubicBezTo>
                    <a:pt x="129" y="37"/>
                    <a:pt x="128" y="34"/>
                    <a:pt x="126" y="33"/>
                  </a:cubicBezTo>
                  <a:cubicBezTo>
                    <a:pt x="124" y="33"/>
                    <a:pt x="124" y="33"/>
                    <a:pt x="121" y="33"/>
                  </a:cubicBezTo>
                  <a:cubicBezTo>
                    <a:pt x="118" y="34"/>
                    <a:pt x="120" y="36"/>
                    <a:pt x="120" y="36"/>
                  </a:cubicBezTo>
                  <a:cubicBezTo>
                    <a:pt x="120" y="36"/>
                    <a:pt x="122" y="38"/>
                    <a:pt x="123" y="38"/>
                  </a:cubicBezTo>
                  <a:cubicBezTo>
                    <a:pt x="125" y="39"/>
                    <a:pt x="123" y="41"/>
                    <a:pt x="123" y="41"/>
                  </a:cubicBezTo>
                  <a:cubicBezTo>
                    <a:pt x="123" y="41"/>
                    <a:pt x="122" y="43"/>
                    <a:pt x="121" y="43"/>
                  </a:cubicBezTo>
                  <a:cubicBezTo>
                    <a:pt x="120" y="42"/>
                    <a:pt x="115" y="42"/>
                    <a:pt x="115" y="42"/>
                  </a:cubicBezTo>
                  <a:cubicBezTo>
                    <a:pt x="110" y="45"/>
                    <a:pt x="110" y="45"/>
                    <a:pt x="110" y="45"/>
                  </a:cubicBezTo>
                  <a:cubicBezTo>
                    <a:pt x="110" y="45"/>
                    <a:pt x="111" y="49"/>
                    <a:pt x="114" y="53"/>
                  </a:cubicBezTo>
                  <a:cubicBezTo>
                    <a:pt x="117" y="57"/>
                    <a:pt x="114" y="54"/>
                    <a:pt x="114" y="54"/>
                  </a:cubicBezTo>
                  <a:cubicBezTo>
                    <a:pt x="114" y="54"/>
                    <a:pt x="115" y="57"/>
                    <a:pt x="115" y="59"/>
                  </a:cubicBezTo>
                  <a:cubicBezTo>
                    <a:pt x="115" y="61"/>
                    <a:pt x="115" y="60"/>
                    <a:pt x="116" y="60"/>
                  </a:cubicBezTo>
                  <a:cubicBezTo>
                    <a:pt x="117" y="60"/>
                    <a:pt x="119" y="60"/>
                    <a:pt x="119" y="60"/>
                  </a:cubicBezTo>
                  <a:cubicBezTo>
                    <a:pt x="119" y="60"/>
                    <a:pt x="123" y="66"/>
                    <a:pt x="123" y="66"/>
                  </a:cubicBezTo>
                  <a:cubicBezTo>
                    <a:pt x="124" y="66"/>
                    <a:pt x="129" y="65"/>
                    <a:pt x="129" y="65"/>
                  </a:cubicBezTo>
                  <a:cubicBezTo>
                    <a:pt x="129" y="65"/>
                    <a:pt x="133" y="64"/>
                    <a:pt x="135" y="64"/>
                  </a:cubicBezTo>
                  <a:cubicBezTo>
                    <a:pt x="137" y="63"/>
                    <a:pt x="135" y="61"/>
                    <a:pt x="135" y="61"/>
                  </a:cubicBezTo>
                  <a:cubicBezTo>
                    <a:pt x="137" y="56"/>
                    <a:pt x="137" y="56"/>
                    <a:pt x="137" y="56"/>
                  </a:cubicBezTo>
                  <a:cubicBezTo>
                    <a:pt x="143" y="55"/>
                    <a:pt x="143" y="55"/>
                    <a:pt x="143" y="55"/>
                  </a:cubicBezTo>
                  <a:cubicBezTo>
                    <a:pt x="146" y="61"/>
                    <a:pt x="146" y="61"/>
                    <a:pt x="146" y="61"/>
                  </a:cubicBezTo>
                  <a:cubicBezTo>
                    <a:pt x="145" y="65"/>
                    <a:pt x="145" y="65"/>
                    <a:pt x="145" y="65"/>
                  </a:cubicBezTo>
                  <a:cubicBezTo>
                    <a:pt x="150" y="70"/>
                    <a:pt x="150" y="70"/>
                    <a:pt x="150" y="70"/>
                  </a:cubicBezTo>
                  <a:cubicBezTo>
                    <a:pt x="151" y="75"/>
                    <a:pt x="151" y="75"/>
                    <a:pt x="151" y="75"/>
                  </a:cubicBezTo>
                  <a:cubicBezTo>
                    <a:pt x="151" y="75"/>
                    <a:pt x="156" y="76"/>
                    <a:pt x="157" y="77"/>
                  </a:cubicBezTo>
                  <a:cubicBezTo>
                    <a:pt x="158" y="77"/>
                    <a:pt x="161" y="76"/>
                    <a:pt x="161" y="76"/>
                  </a:cubicBezTo>
                  <a:cubicBezTo>
                    <a:pt x="165" y="81"/>
                    <a:pt x="165" y="81"/>
                    <a:pt x="165" y="81"/>
                  </a:cubicBezTo>
                  <a:cubicBezTo>
                    <a:pt x="166" y="80"/>
                    <a:pt x="166" y="80"/>
                    <a:pt x="166" y="80"/>
                  </a:cubicBezTo>
                  <a:cubicBezTo>
                    <a:pt x="166" y="81"/>
                    <a:pt x="166" y="81"/>
                    <a:pt x="166" y="81"/>
                  </a:cubicBezTo>
                  <a:cubicBezTo>
                    <a:pt x="166" y="81"/>
                    <a:pt x="166" y="83"/>
                    <a:pt x="165" y="83"/>
                  </a:cubicBezTo>
                  <a:cubicBezTo>
                    <a:pt x="163" y="82"/>
                    <a:pt x="162" y="82"/>
                    <a:pt x="162" y="82"/>
                  </a:cubicBezTo>
                  <a:cubicBezTo>
                    <a:pt x="159" y="80"/>
                    <a:pt x="159" y="80"/>
                    <a:pt x="159" y="80"/>
                  </a:cubicBezTo>
                  <a:cubicBezTo>
                    <a:pt x="158" y="81"/>
                    <a:pt x="158" y="81"/>
                    <a:pt x="158" y="81"/>
                  </a:cubicBezTo>
                  <a:cubicBezTo>
                    <a:pt x="155" y="85"/>
                    <a:pt x="155" y="85"/>
                    <a:pt x="155" y="85"/>
                  </a:cubicBezTo>
                  <a:cubicBezTo>
                    <a:pt x="157" y="86"/>
                    <a:pt x="157" y="86"/>
                    <a:pt x="157" y="86"/>
                  </a:cubicBezTo>
                  <a:cubicBezTo>
                    <a:pt x="159" y="88"/>
                    <a:pt x="159" y="88"/>
                    <a:pt x="159" y="88"/>
                  </a:cubicBezTo>
                  <a:cubicBezTo>
                    <a:pt x="159" y="91"/>
                    <a:pt x="159" y="91"/>
                    <a:pt x="159" y="91"/>
                  </a:cubicBezTo>
                  <a:cubicBezTo>
                    <a:pt x="159" y="95"/>
                    <a:pt x="159" y="95"/>
                    <a:pt x="159" y="95"/>
                  </a:cubicBezTo>
                  <a:cubicBezTo>
                    <a:pt x="157" y="98"/>
                    <a:pt x="157" y="98"/>
                    <a:pt x="157" y="98"/>
                  </a:cubicBezTo>
                  <a:cubicBezTo>
                    <a:pt x="157" y="98"/>
                    <a:pt x="158" y="100"/>
                    <a:pt x="158" y="101"/>
                  </a:cubicBezTo>
                  <a:cubicBezTo>
                    <a:pt x="158" y="101"/>
                    <a:pt x="160" y="103"/>
                    <a:pt x="160" y="103"/>
                  </a:cubicBezTo>
                  <a:cubicBezTo>
                    <a:pt x="162" y="105"/>
                    <a:pt x="162" y="105"/>
                    <a:pt x="162" y="105"/>
                  </a:cubicBezTo>
                  <a:cubicBezTo>
                    <a:pt x="160" y="110"/>
                    <a:pt x="160" y="110"/>
                    <a:pt x="160" y="110"/>
                  </a:cubicBezTo>
                  <a:cubicBezTo>
                    <a:pt x="158" y="112"/>
                    <a:pt x="158" y="112"/>
                    <a:pt x="158" y="112"/>
                  </a:cubicBezTo>
                  <a:cubicBezTo>
                    <a:pt x="158" y="114"/>
                    <a:pt x="158" y="114"/>
                    <a:pt x="158" y="114"/>
                  </a:cubicBezTo>
                  <a:cubicBezTo>
                    <a:pt x="158" y="114"/>
                    <a:pt x="160" y="115"/>
                    <a:pt x="159" y="115"/>
                  </a:cubicBezTo>
                  <a:cubicBezTo>
                    <a:pt x="158" y="115"/>
                    <a:pt x="156" y="115"/>
                    <a:pt x="156" y="115"/>
                  </a:cubicBezTo>
                  <a:cubicBezTo>
                    <a:pt x="156" y="115"/>
                    <a:pt x="156" y="116"/>
                    <a:pt x="156" y="117"/>
                  </a:cubicBezTo>
                  <a:cubicBezTo>
                    <a:pt x="156" y="117"/>
                    <a:pt x="157" y="119"/>
                    <a:pt x="157" y="119"/>
                  </a:cubicBezTo>
                  <a:cubicBezTo>
                    <a:pt x="157" y="119"/>
                    <a:pt x="158" y="119"/>
                    <a:pt x="158" y="120"/>
                  </a:cubicBezTo>
                  <a:cubicBezTo>
                    <a:pt x="158" y="121"/>
                    <a:pt x="157" y="123"/>
                    <a:pt x="157" y="123"/>
                  </a:cubicBezTo>
                  <a:cubicBezTo>
                    <a:pt x="157" y="123"/>
                    <a:pt x="156" y="127"/>
                    <a:pt x="156" y="127"/>
                  </a:cubicBezTo>
                  <a:cubicBezTo>
                    <a:pt x="157" y="127"/>
                    <a:pt x="157" y="129"/>
                    <a:pt x="157" y="129"/>
                  </a:cubicBezTo>
                  <a:cubicBezTo>
                    <a:pt x="157" y="133"/>
                    <a:pt x="157" y="133"/>
                    <a:pt x="157" y="133"/>
                  </a:cubicBezTo>
                  <a:cubicBezTo>
                    <a:pt x="156" y="136"/>
                    <a:pt x="156" y="136"/>
                    <a:pt x="156" y="136"/>
                  </a:cubicBezTo>
                  <a:cubicBezTo>
                    <a:pt x="157" y="138"/>
                    <a:pt x="157" y="138"/>
                    <a:pt x="157" y="138"/>
                  </a:cubicBezTo>
                  <a:cubicBezTo>
                    <a:pt x="154" y="140"/>
                    <a:pt x="154" y="140"/>
                    <a:pt x="154" y="140"/>
                  </a:cubicBezTo>
                  <a:cubicBezTo>
                    <a:pt x="153" y="142"/>
                    <a:pt x="153" y="142"/>
                    <a:pt x="153" y="142"/>
                  </a:cubicBezTo>
                  <a:cubicBezTo>
                    <a:pt x="153" y="142"/>
                    <a:pt x="151" y="143"/>
                    <a:pt x="151" y="144"/>
                  </a:cubicBezTo>
                  <a:cubicBezTo>
                    <a:pt x="151" y="144"/>
                    <a:pt x="150" y="145"/>
                    <a:pt x="150" y="146"/>
                  </a:cubicBezTo>
                  <a:cubicBezTo>
                    <a:pt x="150" y="147"/>
                    <a:pt x="149" y="148"/>
                    <a:pt x="149" y="148"/>
                  </a:cubicBezTo>
                  <a:cubicBezTo>
                    <a:pt x="148" y="149"/>
                    <a:pt x="146" y="151"/>
                    <a:pt x="146" y="151"/>
                  </a:cubicBezTo>
                  <a:cubicBezTo>
                    <a:pt x="145" y="153"/>
                    <a:pt x="145" y="153"/>
                    <a:pt x="145" y="153"/>
                  </a:cubicBezTo>
                  <a:cubicBezTo>
                    <a:pt x="145" y="153"/>
                    <a:pt x="146" y="155"/>
                    <a:pt x="146" y="155"/>
                  </a:cubicBezTo>
                  <a:cubicBezTo>
                    <a:pt x="146" y="156"/>
                    <a:pt x="146" y="156"/>
                    <a:pt x="146" y="156"/>
                  </a:cubicBezTo>
                  <a:cubicBezTo>
                    <a:pt x="144" y="158"/>
                    <a:pt x="144" y="158"/>
                    <a:pt x="144" y="158"/>
                  </a:cubicBezTo>
                  <a:cubicBezTo>
                    <a:pt x="139" y="162"/>
                    <a:pt x="139" y="162"/>
                    <a:pt x="139" y="162"/>
                  </a:cubicBezTo>
                  <a:cubicBezTo>
                    <a:pt x="139" y="162"/>
                    <a:pt x="139" y="163"/>
                    <a:pt x="138" y="164"/>
                  </a:cubicBezTo>
                  <a:cubicBezTo>
                    <a:pt x="138" y="166"/>
                    <a:pt x="137" y="166"/>
                    <a:pt x="137" y="166"/>
                  </a:cubicBezTo>
                  <a:cubicBezTo>
                    <a:pt x="137" y="166"/>
                    <a:pt x="136" y="166"/>
                    <a:pt x="135" y="166"/>
                  </a:cubicBezTo>
                  <a:cubicBezTo>
                    <a:pt x="135" y="166"/>
                    <a:pt x="134" y="165"/>
                    <a:pt x="134" y="165"/>
                  </a:cubicBezTo>
                  <a:cubicBezTo>
                    <a:pt x="134" y="167"/>
                    <a:pt x="134" y="167"/>
                    <a:pt x="134" y="167"/>
                  </a:cubicBezTo>
                  <a:cubicBezTo>
                    <a:pt x="134" y="167"/>
                    <a:pt x="134" y="168"/>
                    <a:pt x="135" y="168"/>
                  </a:cubicBezTo>
                  <a:cubicBezTo>
                    <a:pt x="136" y="169"/>
                    <a:pt x="136" y="170"/>
                    <a:pt x="137" y="170"/>
                  </a:cubicBezTo>
                  <a:cubicBezTo>
                    <a:pt x="137" y="171"/>
                    <a:pt x="138" y="172"/>
                    <a:pt x="138" y="172"/>
                  </a:cubicBezTo>
                  <a:cubicBezTo>
                    <a:pt x="136" y="174"/>
                    <a:pt x="136" y="174"/>
                    <a:pt x="136" y="174"/>
                  </a:cubicBezTo>
                  <a:cubicBezTo>
                    <a:pt x="136" y="175"/>
                    <a:pt x="136" y="175"/>
                    <a:pt x="136" y="175"/>
                  </a:cubicBezTo>
                  <a:cubicBezTo>
                    <a:pt x="134" y="175"/>
                    <a:pt x="134" y="175"/>
                    <a:pt x="134" y="175"/>
                  </a:cubicBezTo>
                  <a:cubicBezTo>
                    <a:pt x="133" y="174"/>
                    <a:pt x="133" y="174"/>
                    <a:pt x="133" y="174"/>
                  </a:cubicBezTo>
                  <a:cubicBezTo>
                    <a:pt x="133" y="174"/>
                    <a:pt x="132" y="174"/>
                    <a:pt x="132" y="174"/>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2" name="Freeform 45">
              <a:extLst>
                <a:ext uri="{FF2B5EF4-FFF2-40B4-BE49-F238E27FC236}">
                  <a16:creationId xmlns:a16="http://schemas.microsoft.com/office/drawing/2014/main" id="{C9A079E0-7BBC-3BC1-FE8B-2240BD6783DE}"/>
                </a:ext>
              </a:extLst>
            </p:cNvPr>
            <p:cNvSpPr>
              <a:spLocks/>
            </p:cNvSpPr>
            <p:nvPr/>
          </p:nvSpPr>
          <p:spPr bwMode="auto">
            <a:xfrm>
              <a:off x="3117355" y="3610127"/>
              <a:ext cx="405690" cy="613681"/>
            </a:xfrm>
            <a:custGeom>
              <a:avLst/>
              <a:gdLst>
                <a:gd name="T0" fmla="*/ 84 w 178"/>
                <a:gd name="T1" fmla="*/ 3 h 278"/>
                <a:gd name="T2" fmla="*/ 97 w 178"/>
                <a:gd name="T3" fmla="*/ 2 h 278"/>
                <a:gd name="T4" fmla="*/ 107 w 178"/>
                <a:gd name="T5" fmla="*/ 5 h 278"/>
                <a:gd name="T6" fmla="*/ 102 w 178"/>
                <a:gd name="T7" fmla="*/ 16 h 278"/>
                <a:gd name="T8" fmla="*/ 113 w 178"/>
                <a:gd name="T9" fmla="*/ 16 h 278"/>
                <a:gd name="T10" fmla="*/ 119 w 178"/>
                <a:gd name="T11" fmla="*/ 18 h 278"/>
                <a:gd name="T12" fmla="*/ 126 w 178"/>
                <a:gd name="T13" fmla="*/ 24 h 278"/>
                <a:gd name="T14" fmla="*/ 134 w 178"/>
                <a:gd name="T15" fmla="*/ 25 h 278"/>
                <a:gd name="T16" fmla="*/ 145 w 178"/>
                <a:gd name="T17" fmla="*/ 19 h 278"/>
                <a:gd name="T18" fmla="*/ 154 w 178"/>
                <a:gd name="T19" fmla="*/ 24 h 278"/>
                <a:gd name="T20" fmla="*/ 164 w 178"/>
                <a:gd name="T21" fmla="*/ 27 h 278"/>
                <a:gd name="T22" fmla="*/ 167 w 178"/>
                <a:gd name="T23" fmla="*/ 34 h 278"/>
                <a:gd name="T24" fmla="*/ 165 w 178"/>
                <a:gd name="T25" fmla="*/ 42 h 278"/>
                <a:gd name="T26" fmla="*/ 178 w 178"/>
                <a:gd name="T27" fmla="*/ 50 h 278"/>
                <a:gd name="T28" fmla="*/ 168 w 178"/>
                <a:gd name="T29" fmla="*/ 59 h 278"/>
                <a:gd name="T30" fmla="*/ 156 w 178"/>
                <a:gd name="T31" fmla="*/ 65 h 278"/>
                <a:gd name="T32" fmla="*/ 144 w 178"/>
                <a:gd name="T33" fmla="*/ 74 h 278"/>
                <a:gd name="T34" fmla="*/ 142 w 178"/>
                <a:gd name="T35" fmla="*/ 81 h 278"/>
                <a:gd name="T36" fmla="*/ 141 w 178"/>
                <a:gd name="T37" fmla="*/ 92 h 278"/>
                <a:gd name="T38" fmla="*/ 137 w 178"/>
                <a:gd name="T39" fmla="*/ 103 h 278"/>
                <a:gd name="T40" fmla="*/ 135 w 178"/>
                <a:gd name="T41" fmla="*/ 112 h 278"/>
                <a:gd name="T42" fmla="*/ 126 w 178"/>
                <a:gd name="T43" fmla="*/ 117 h 278"/>
                <a:gd name="T44" fmla="*/ 130 w 178"/>
                <a:gd name="T45" fmla="*/ 128 h 278"/>
                <a:gd name="T46" fmla="*/ 123 w 178"/>
                <a:gd name="T47" fmla="*/ 137 h 278"/>
                <a:gd name="T48" fmla="*/ 120 w 178"/>
                <a:gd name="T49" fmla="*/ 144 h 278"/>
                <a:gd name="T50" fmla="*/ 111 w 178"/>
                <a:gd name="T51" fmla="*/ 143 h 278"/>
                <a:gd name="T52" fmla="*/ 102 w 178"/>
                <a:gd name="T53" fmla="*/ 141 h 278"/>
                <a:gd name="T54" fmla="*/ 102 w 178"/>
                <a:gd name="T55" fmla="*/ 149 h 278"/>
                <a:gd name="T56" fmla="*/ 103 w 178"/>
                <a:gd name="T57" fmla="*/ 157 h 278"/>
                <a:gd name="T58" fmla="*/ 104 w 178"/>
                <a:gd name="T59" fmla="*/ 166 h 278"/>
                <a:gd name="T60" fmla="*/ 107 w 178"/>
                <a:gd name="T61" fmla="*/ 174 h 278"/>
                <a:gd name="T62" fmla="*/ 114 w 178"/>
                <a:gd name="T63" fmla="*/ 180 h 278"/>
                <a:gd name="T64" fmla="*/ 106 w 178"/>
                <a:gd name="T65" fmla="*/ 189 h 278"/>
                <a:gd name="T66" fmla="*/ 96 w 178"/>
                <a:gd name="T67" fmla="*/ 196 h 278"/>
                <a:gd name="T68" fmla="*/ 93 w 178"/>
                <a:gd name="T69" fmla="*/ 205 h 278"/>
                <a:gd name="T70" fmla="*/ 94 w 178"/>
                <a:gd name="T71" fmla="*/ 214 h 278"/>
                <a:gd name="T72" fmla="*/ 100 w 178"/>
                <a:gd name="T73" fmla="*/ 224 h 278"/>
                <a:gd name="T74" fmla="*/ 100 w 178"/>
                <a:gd name="T75" fmla="*/ 233 h 278"/>
                <a:gd name="T76" fmla="*/ 91 w 178"/>
                <a:gd name="T77" fmla="*/ 233 h 278"/>
                <a:gd name="T78" fmla="*/ 80 w 178"/>
                <a:gd name="T79" fmla="*/ 243 h 278"/>
                <a:gd name="T80" fmla="*/ 71 w 178"/>
                <a:gd name="T81" fmla="*/ 254 h 278"/>
                <a:gd name="T82" fmla="*/ 71 w 178"/>
                <a:gd name="T83" fmla="*/ 268 h 278"/>
                <a:gd name="T84" fmla="*/ 62 w 178"/>
                <a:gd name="T85" fmla="*/ 275 h 278"/>
                <a:gd name="T86" fmla="*/ 40 w 178"/>
                <a:gd name="T87" fmla="*/ 274 h 278"/>
                <a:gd name="T88" fmla="*/ 26 w 178"/>
                <a:gd name="T89" fmla="*/ 268 h 278"/>
                <a:gd name="T90" fmla="*/ 11 w 178"/>
                <a:gd name="T91" fmla="*/ 265 h 278"/>
                <a:gd name="T92" fmla="*/ 4 w 178"/>
                <a:gd name="T93" fmla="*/ 261 h 278"/>
                <a:gd name="T94" fmla="*/ 14 w 178"/>
                <a:gd name="T95" fmla="*/ 247 h 278"/>
                <a:gd name="T96" fmla="*/ 21 w 178"/>
                <a:gd name="T97" fmla="*/ 225 h 278"/>
                <a:gd name="T98" fmla="*/ 28 w 178"/>
                <a:gd name="T99" fmla="*/ 199 h 278"/>
                <a:gd name="T100" fmla="*/ 25 w 178"/>
                <a:gd name="T101" fmla="*/ 188 h 278"/>
                <a:gd name="T102" fmla="*/ 11 w 178"/>
                <a:gd name="T103" fmla="*/ 188 h 278"/>
                <a:gd name="T104" fmla="*/ 14 w 178"/>
                <a:gd name="T105" fmla="*/ 174 h 278"/>
                <a:gd name="T106" fmla="*/ 4 w 178"/>
                <a:gd name="T107" fmla="*/ 171 h 278"/>
                <a:gd name="T108" fmla="*/ 11 w 178"/>
                <a:gd name="T109" fmla="*/ 157 h 278"/>
                <a:gd name="T110" fmla="*/ 18 w 178"/>
                <a:gd name="T111" fmla="*/ 143 h 278"/>
                <a:gd name="T112" fmla="*/ 22 w 178"/>
                <a:gd name="T113" fmla="*/ 135 h 278"/>
                <a:gd name="T114" fmla="*/ 32 w 178"/>
                <a:gd name="T115" fmla="*/ 129 h 278"/>
                <a:gd name="T116" fmla="*/ 49 w 178"/>
                <a:gd name="T117" fmla="*/ 98 h 278"/>
                <a:gd name="T118" fmla="*/ 71 w 178"/>
                <a:gd name="T119" fmla="*/ 55 h 278"/>
                <a:gd name="T120" fmla="*/ 70 w 178"/>
                <a:gd name="T121" fmla="*/ 32 h 278"/>
                <a:gd name="T122" fmla="*/ 72 w 178"/>
                <a:gd name="T123" fmla="*/ 19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8" h="278">
                  <a:moveTo>
                    <a:pt x="74" y="9"/>
                  </a:moveTo>
                  <a:cubicBezTo>
                    <a:pt x="74" y="9"/>
                    <a:pt x="78" y="6"/>
                    <a:pt x="78" y="6"/>
                  </a:cubicBezTo>
                  <a:cubicBezTo>
                    <a:pt x="78" y="6"/>
                    <a:pt x="79" y="5"/>
                    <a:pt x="79" y="5"/>
                  </a:cubicBezTo>
                  <a:cubicBezTo>
                    <a:pt x="80" y="5"/>
                    <a:pt x="81" y="5"/>
                    <a:pt x="82" y="5"/>
                  </a:cubicBezTo>
                  <a:cubicBezTo>
                    <a:pt x="82" y="5"/>
                    <a:pt x="83" y="4"/>
                    <a:pt x="83" y="4"/>
                  </a:cubicBezTo>
                  <a:cubicBezTo>
                    <a:pt x="84" y="3"/>
                    <a:pt x="84" y="3"/>
                    <a:pt x="84" y="3"/>
                  </a:cubicBezTo>
                  <a:cubicBezTo>
                    <a:pt x="86" y="2"/>
                    <a:pt x="86" y="2"/>
                    <a:pt x="86" y="2"/>
                  </a:cubicBezTo>
                  <a:cubicBezTo>
                    <a:pt x="88" y="2"/>
                    <a:pt x="88" y="2"/>
                    <a:pt x="88" y="2"/>
                  </a:cubicBezTo>
                  <a:cubicBezTo>
                    <a:pt x="88" y="2"/>
                    <a:pt x="89" y="2"/>
                    <a:pt x="89" y="2"/>
                  </a:cubicBezTo>
                  <a:cubicBezTo>
                    <a:pt x="89" y="2"/>
                    <a:pt x="93" y="1"/>
                    <a:pt x="93" y="1"/>
                  </a:cubicBezTo>
                  <a:cubicBezTo>
                    <a:pt x="93" y="1"/>
                    <a:pt x="94" y="2"/>
                    <a:pt x="95" y="2"/>
                  </a:cubicBezTo>
                  <a:cubicBezTo>
                    <a:pt x="95" y="2"/>
                    <a:pt x="97" y="2"/>
                    <a:pt x="97" y="2"/>
                  </a:cubicBezTo>
                  <a:cubicBezTo>
                    <a:pt x="98" y="2"/>
                    <a:pt x="100" y="1"/>
                    <a:pt x="100" y="1"/>
                  </a:cubicBezTo>
                  <a:cubicBezTo>
                    <a:pt x="104" y="0"/>
                    <a:pt x="104" y="0"/>
                    <a:pt x="104" y="0"/>
                  </a:cubicBezTo>
                  <a:cubicBezTo>
                    <a:pt x="105" y="2"/>
                    <a:pt x="105" y="2"/>
                    <a:pt x="105" y="2"/>
                  </a:cubicBezTo>
                  <a:cubicBezTo>
                    <a:pt x="105" y="2"/>
                    <a:pt x="105" y="4"/>
                    <a:pt x="105" y="4"/>
                  </a:cubicBezTo>
                  <a:cubicBezTo>
                    <a:pt x="105" y="4"/>
                    <a:pt x="105" y="5"/>
                    <a:pt x="106" y="5"/>
                  </a:cubicBezTo>
                  <a:cubicBezTo>
                    <a:pt x="107" y="5"/>
                    <a:pt x="107" y="5"/>
                    <a:pt x="107" y="5"/>
                  </a:cubicBezTo>
                  <a:cubicBezTo>
                    <a:pt x="107" y="6"/>
                    <a:pt x="107" y="9"/>
                    <a:pt x="107" y="9"/>
                  </a:cubicBezTo>
                  <a:cubicBezTo>
                    <a:pt x="104" y="10"/>
                    <a:pt x="104" y="10"/>
                    <a:pt x="104" y="10"/>
                  </a:cubicBezTo>
                  <a:cubicBezTo>
                    <a:pt x="104" y="10"/>
                    <a:pt x="103" y="10"/>
                    <a:pt x="103" y="11"/>
                  </a:cubicBezTo>
                  <a:cubicBezTo>
                    <a:pt x="103" y="11"/>
                    <a:pt x="101" y="12"/>
                    <a:pt x="101" y="12"/>
                  </a:cubicBezTo>
                  <a:cubicBezTo>
                    <a:pt x="101" y="13"/>
                    <a:pt x="100" y="13"/>
                    <a:pt x="101" y="14"/>
                  </a:cubicBezTo>
                  <a:cubicBezTo>
                    <a:pt x="101" y="15"/>
                    <a:pt x="102" y="16"/>
                    <a:pt x="102" y="16"/>
                  </a:cubicBezTo>
                  <a:cubicBezTo>
                    <a:pt x="102" y="18"/>
                    <a:pt x="102" y="18"/>
                    <a:pt x="102" y="18"/>
                  </a:cubicBezTo>
                  <a:cubicBezTo>
                    <a:pt x="102" y="18"/>
                    <a:pt x="102" y="19"/>
                    <a:pt x="103" y="19"/>
                  </a:cubicBezTo>
                  <a:cubicBezTo>
                    <a:pt x="103" y="20"/>
                    <a:pt x="104" y="19"/>
                    <a:pt x="105" y="19"/>
                  </a:cubicBezTo>
                  <a:cubicBezTo>
                    <a:pt x="107" y="19"/>
                    <a:pt x="108" y="18"/>
                    <a:pt x="109" y="18"/>
                  </a:cubicBezTo>
                  <a:cubicBezTo>
                    <a:pt x="109" y="18"/>
                    <a:pt x="110" y="18"/>
                    <a:pt x="110" y="18"/>
                  </a:cubicBezTo>
                  <a:cubicBezTo>
                    <a:pt x="111" y="17"/>
                    <a:pt x="113" y="16"/>
                    <a:pt x="113" y="16"/>
                  </a:cubicBezTo>
                  <a:cubicBezTo>
                    <a:pt x="113" y="16"/>
                    <a:pt x="113" y="14"/>
                    <a:pt x="114" y="15"/>
                  </a:cubicBezTo>
                  <a:cubicBezTo>
                    <a:pt x="114" y="15"/>
                    <a:pt x="114" y="17"/>
                    <a:pt x="114" y="17"/>
                  </a:cubicBezTo>
                  <a:cubicBezTo>
                    <a:pt x="114" y="17"/>
                    <a:pt x="113" y="19"/>
                    <a:pt x="113" y="19"/>
                  </a:cubicBezTo>
                  <a:cubicBezTo>
                    <a:pt x="114" y="20"/>
                    <a:pt x="115" y="19"/>
                    <a:pt x="115" y="19"/>
                  </a:cubicBezTo>
                  <a:cubicBezTo>
                    <a:pt x="116" y="18"/>
                    <a:pt x="117" y="18"/>
                    <a:pt x="117" y="18"/>
                  </a:cubicBezTo>
                  <a:cubicBezTo>
                    <a:pt x="119" y="18"/>
                    <a:pt x="119" y="18"/>
                    <a:pt x="119" y="18"/>
                  </a:cubicBezTo>
                  <a:cubicBezTo>
                    <a:pt x="119" y="18"/>
                    <a:pt x="121" y="18"/>
                    <a:pt x="121" y="18"/>
                  </a:cubicBezTo>
                  <a:cubicBezTo>
                    <a:pt x="121" y="18"/>
                    <a:pt x="122" y="19"/>
                    <a:pt x="123" y="19"/>
                  </a:cubicBezTo>
                  <a:cubicBezTo>
                    <a:pt x="123" y="20"/>
                    <a:pt x="126" y="21"/>
                    <a:pt x="126" y="21"/>
                  </a:cubicBezTo>
                  <a:cubicBezTo>
                    <a:pt x="125" y="23"/>
                    <a:pt x="125" y="23"/>
                    <a:pt x="125" y="23"/>
                  </a:cubicBezTo>
                  <a:cubicBezTo>
                    <a:pt x="125" y="23"/>
                    <a:pt x="124" y="25"/>
                    <a:pt x="125" y="25"/>
                  </a:cubicBezTo>
                  <a:cubicBezTo>
                    <a:pt x="125" y="25"/>
                    <a:pt x="126" y="24"/>
                    <a:pt x="126" y="24"/>
                  </a:cubicBezTo>
                  <a:cubicBezTo>
                    <a:pt x="127" y="24"/>
                    <a:pt x="128" y="23"/>
                    <a:pt x="128" y="23"/>
                  </a:cubicBezTo>
                  <a:cubicBezTo>
                    <a:pt x="128" y="23"/>
                    <a:pt x="128" y="22"/>
                    <a:pt x="128" y="22"/>
                  </a:cubicBezTo>
                  <a:cubicBezTo>
                    <a:pt x="128" y="23"/>
                    <a:pt x="130" y="24"/>
                    <a:pt x="130" y="24"/>
                  </a:cubicBezTo>
                  <a:cubicBezTo>
                    <a:pt x="130" y="24"/>
                    <a:pt x="131" y="26"/>
                    <a:pt x="131" y="26"/>
                  </a:cubicBezTo>
                  <a:cubicBezTo>
                    <a:pt x="131" y="26"/>
                    <a:pt x="133" y="25"/>
                    <a:pt x="133" y="25"/>
                  </a:cubicBezTo>
                  <a:cubicBezTo>
                    <a:pt x="133" y="25"/>
                    <a:pt x="133" y="25"/>
                    <a:pt x="134" y="25"/>
                  </a:cubicBezTo>
                  <a:cubicBezTo>
                    <a:pt x="135" y="25"/>
                    <a:pt x="135" y="25"/>
                    <a:pt x="135" y="25"/>
                  </a:cubicBezTo>
                  <a:cubicBezTo>
                    <a:pt x="136" y="26"/>
                    <a:pt x="139" y="26"/>
                    <a:pt x="139" y="26"/>
                  </a:cubicBezTo>
                  <a:cubicBezTo>
                    <a:pt x="142" y="24"/>
                    <a:pt x="142" y="24"/>
                    <a:pt x="142" y="24"/>
                  </a:cubicBezTo>
                  <a:cubicBezTo>
                    <a:pt x="143" y="21"/>
                    <a:pt x="143" y="21"/>
                    <a:pt x="143" y="21"/>
                  </a:cubicBezTo>
                  <a:cubicBezTo>
                    <a:pt x="143" y="20"/>
                    <a:pt x="143" y="20"/>
                    <a:pt x="143" y="20"/>
                  </a:cubicBezTo>
                  <a:cubicBezTo>
                    <a:pt x="143" y="20"/>
                    <a:pt x="145" y="19"/>
                    <a:pt x="145" y="19"/>
                  </a:cubicBezTo>
                  <a:cubicBezTo>
                    <a:pt x="145" y="19"/>
                    <a:pt x="146" y="19"/>
                    <a:pt x="146" y="20"/>
                  </a:cubicBezTo>
                  <a:cubicBezTo>
                    <a:pt x="146" y="20"/>
                    <a:pt x="148" y="22"/>
                    <a:pt x="148" y="22"/>
                  </a:cubicBezTo>
                  <a:cubicBezTo>
                    <a:pt x="148" y="22"/>
                    <a:pt x="150" y="22"/>
                    <a:pt x="150" y="22"/>
                  </a:cubicBezTo>
                  <a:cubicBezTo>
                    <a:pt x="151" y="22"/>
                    <a:pt x="151" y="21"/>
                    <a:pt x="152" y="22"/>
                  </a:cubicBezTo>
                  <a:cubicBezTo>
                    <a:pt x="152" y="23"/>
                    <a:pt x="152" y="24"/>
                    <a:pt x="153" y="24"/>
                  </a:cubicBezTo>
                  <a:cubicBezTo>
                    <a:pt x="153" y="24"/>
                    <a:pt x="154" y="24"/>
                    <a:pt x="154" y="24"/>
                  </a:cubicBezTo>
                  <a:cubicBezTo>
                    <a:pt x="155" y="25"/>
                    <a:pt x="157" y="25"/>
                    <a:pt x="157" y="25"/>
                  </a:cubicBezTo>
                  <a:cubicBezTo>
                    <a:pt x="158" y="23"/>
                    <a:pt x="158" y="23"/>
                    <a:pt x="158" y="23"/>
                  </a:cubicBezTo>
                  <a:cubicBezTo>
                    <a:pt x="158" y="23"/>
                    <a:pt x="158" y="22"/>
                    <a:pt x="159" y="23"/>
                  </a:cubicBezTo>
                  <a:cubicBezTo>
                    <a:pt x="160" y="23"/>
                    <a:pt x="160" y="25"/>
                    <a:pt x="160" y="25"/>
                  </a:cubicBezTo>
                  <a:cubicBezTo>
                    <a:pt x="160" y="25"/>
                    <a:pt x="161" y="26"/>
                    <a:pt x="161" y="26"/>
                  </a:cubicBezTo>
                  <a:cubicBezTo>
                    <a:pt x="161" y="26"/>
                    <a:pt x="164" y="27"/>
                    <a:pt x="164" y="27"/>
                  </a:cubicBezTo>
                  <a:cubicBezTo>
                    <a:pt x="164" y="27"/>
                    <a:pt x="166" y="26"/>
                    <a:pt x="166" y="26"/>
                  </a:cubicBezTo>
                  <a:cubicBezTo>
                    <a:pt x="167" y="26"/>
                    <a:pt x="167" y="28"/>
                    <a:pt x="167" y="28"/>
                  </a:cubicBezTo>
                  <a:cubicBezTo>
                    <a:pt x="167" y="28"/>
                    <a:pt x="167" y="29"/>
                    <a:pt x="167" y="29"/>
                  </a:cubicBezTo>
                  <a:cubicBezTo>
                    <a:pt x="166" y="30"/>
                    <a:pt x="166" y="30"/>
                    <a:pt x="167" y="30"/>
                  </a:cubicBezTo>
                  <a:cubicBezTo>
                    <a:pt x="167" y="31"/>
                    <a:pt x="168" y="32"/>
                    <a:pt x="168" y="32"/>
                  </a:cubicBezTo>
                  <a:cubicBezTo>
                    <a:pt x="168" y="32"/>
                    <a:pt x="167" y="34"/>
                    <a:pt x="167" y="34"/>
                  </a:cubicBezTo>
                  <a:cubicBezTo>
                    <a:pt x="167" y="35"/>
                    <a:pt x="166" y="36"/>
                    <a:pt x="166" y="36"/>
                  </a:cubicBezTo>
                  <a:cubicBezTo>
                    <a:pt x="165" y="37"/>
                    <a:pt x="165" y="37"/>
                    <a:pt x="165" y="37"/>
                  </a:cubicBezTo>
                  <a:cubicBezTo>
                    <a:pt x="165" y="38"/>
                    <a:pt x="165" y="38"/>
                    <a:pt x="165" y="38"/>
                  </a:cubicBezTo>
                  <a:cubicBezTo>
                    <a:pt x="165" y="39"/>
                    <a:pt x="165" y="39"/>
                    <a:pt x="165" y="39"/>
                  </a:cubicBezTo>
                  <a:cubicBezTo>
                    <a:pt x="165" y="39"/>
                    <a:pt x="165" y="40"/>
                    <a:pt x="165" y="40"/>
                  </a:cubicBezTo>
                  <a:cubicBezTo>
                    <a:pt x="164" y="40"/>
                    <a:pt x="165" y="42"/>
                    <a:pt x="165" y="42"/>
                  </a:cubicBezTo>
                  <a:cubicBezTo>
                    <a:pt x="166" y="43"/>
                    <a:pt x="166" y="43"/>
                    <a:pt x="166" y="43"/>
                  </a:cubicBezTo>
                  <a:cubicBezTo>
                    <a:pt x="166" y="43"/>
                    <a:pt x="168" y="42"/>
                    <a:pt x="168" y="42"/>
                  </a:cubicBezTo>
                  <a:cubicBezTo>
                    <a:pt x="168" y="42"/>
                    <a:pt x="171" y="43"/>
                    <a:pt x="171" y="43"/>
                  </a:cubicBezTo>
                  <a:cubicBezTo>
                    <a:pt x="171" y="43"/>
                    <a:pt x="173" y="44"/>
                    <a:pt x="173" y="45"/>
                  </a:cubicBezTo>
                  <a:cubicBezTo>
                    <a:pt x="174" y="45"/>
                    <a:pt x="176" y="47"/>
                    <a:pt x="176" y="47"/>
                  </a:cubicBezTo>
                  <a:cubicBezTo>
                    <a:pt x="178" y="50"/>
                    <a:pt x="178" y="50"/>
                    <a:pt x="178" y="50"/>
                  </a:cubicBezTo>
                  <a:cubicBezTo>
                    <a:pt x="176" y="52"/>
                    <a:pt x="176" y="52"/>
                    <a:pt x="176" y="52"/>
                  </a:cubicBezTo>
                  <a:cubicBezTo>
                    <a:pt x="174" y="55"/>
                    <a:pt x="174" y="55"/>
                    <a:pt x="174" y="55"/>
                  </a:cubicBezTo>
                  <a:cubicBezTo>
                    <a:pt x="172" y="56"/>
                    <a:pt x="172" y="56"/>
                    <a:pt x="172" y="56"/>
                  </a:cubicBezTo>
                  <a:cubicBezTo>
                    <a:pt x="172" y="56"/>
                    <a:pt x="171" y="58"/>
                    <a:pt x="171" y="58"/>
                  </a:cubicBezTo>
                  <a:cubicBezTo>
                    <a:pt x="171" y="58"/>
                    <a:pt x="169" y="59"/>
                    <a:pt x="169" y="59"/>
                  </a:cubicBezTo>
                  <a:cubicBezTo>
                    <a:pt x="168" y="59"/>
                    <a:pt x="168" y="59"/>
                    <a:pt x="168" y="59"/>
                  </a:cubicBezTo>
                  <a:cubicBezTo>
                    <a:pt x="165" y="62"/>
                    <a:pt x="165" y="62"/>
                    <a:pt x="165" y="62"/>
                  </a:cubicBezTo>
                  <a:cubicBezTo>
                    <a:pt x="163" y="63"/>
                    <a:pt x="163" y="63"/>
                    <a:pt x="163" y="63"/>
                  </a:cubicBezTo>
                  <a:cubicBezTo>
                    <a:pt x="161" y="64"/>
                    <a:pt x="161" y="64"/>
                    <a:pt x="161" y="64"/>
                  </a:cubicBezTo>
                  <a:cubicBezTo>
                    <a:pt x="160" y="64"/>
                    <a:pt x="160" y="64"/>
                    <a:pt x="160" y="64"/>
                  </a:cubicBezTo>
                  <a:cubicBezTo>
                    <a:pt x="158" y="66"/>
                    <a:pt x="158" y="66"/>
                    <a:pt x="158" y="66"/>
                  </a:cubicBezTo>
                  <a:cubicBezTo>
                    <a:pt x="156" y="65"/>
                    <a:pt x="156" y="65"/>
                    <a:pt x="156" y="65"/>
                  </a:cubicBezTo>
                  <a:cubicBezTo>
                    <a:pt x="153" y="66"/>
                    <a:pt x="153" y="66"/>
                    <a:pt x="153" y="66"/>
                  </a:cubicBezTo>
                  <a:cubicBezTo>
                    <a:pt x="153" y="67"/>
                    <a:pt x="153" y="67"/>
                    <a:pt x="153" y="67"/>
                  </a:cubicBezTo>
                  <a:cubicBezTo>
                    <a:pt x="149" y="69"/>
                    <a:pt x="149" y="69"/>
                    <a:pt x="149" y="69"/>
                  </a:cubicBezTo>
                  <a:cubicBezTo>
                    <a:pt x="148" y="72"/>
                    <a:pt x="148" y="72"/>
                    <a:pt x="148" y="72"/>
                  </a:cubicBezTo>
                  <a:cubicBezTo>
                    <a:pt x="148" y="72"/>
                    <a:pt x="146" y="72"/>
                    <a:pt x="146" y="73"/>
                  </a:cubicBezTo>
                  <a:cubicBezTo>
                    <a:pt x="145" y="73"/>
                    <a:pt x="144" y="74"/>
                    <a:pt x="144" y="74"/>
                  </a:cubicBezTo>
                  <a:cubicBezTo>
                    <a:pt x="142" y="73"/>
                    <a:pt x="142" y="73"/>
                    <a:pt x="142" y="73"/>
                  </a:cubicBezTo>
                  <a:cubicBezTo>
                    <a:pt x="141" y="74"/>
                    <a:pt x="141" y="74"/>
                    <a:pt x="141" y="74"/>
                  </a:cubicBezTo>
                  <a:cubicBezTo>
                    <a:pt x="141" y="76"/>
                    <a:pt x="141" y="76"/>
                    <a:pt x="141" y="76"/>
                  </a:cubicBezTo>
                  <a:cubicBezTo>
                    <a:pt x="142" y="76"/>
                    <a:pt x="142" y="76"/>
                    <a:pt x="142" y="76"/>
                  </a:cubicBezTo>
                  <a:cubicBezTo>
                    <a:pt x="142" y="76"/>
                    <a:pt x="142" y="78"/>
                    <a:pt x="142" y="78"/>
                  </a:cubicBezTo>
                  <a:cubicBezTo>
                    <a:pt x="142" y="79"/>
                    <a:pt x="142" y="81"/>
                    <a:pt x="142" y="81"/>
                  </a:cubicBezTo>
                  <a:cubicBezTo>
                    <a:pt x="144" y="82"/>
                    <a:pt x="144" y="82"/>
                    <a:pt x="144" y="82"/>
                  </a:cubicBezTo>
                  <a:cubicBezTo>
                    <a:pt x="144" y="82"/>
                    <a:pt x="144" y="85"/>
                    <a:pt x="143" y="85"/>
                  </a:cubicBezTo>
                  <a:cubicBezTo>
                    <a:pt x="143" y="85"/>
                    <a:pt x="141" y="86"/>
                    <a:pt x="141" y="86"/>
                  </a:cubicBezTo>
                  <a:cubicBezTo>
                    <a:pt x="141" y="87"/>
                    <a:pt x="141" y="87"/>
                    <a:pt x="141" y="87"/>
                  </a:cubicBezTo>
                  <a:cubicBezTo>
                    <a:pt x="142" y="89"/>
                    <a:pt x="142" y="89"/>
                    <a:pt x="142" y="89"/>
                  </a:cubicBezTo>
                  <a:cubicBezTo>
                    <a:pt x="142" y="89"/>
                    <a:pt x="142" y="92"/>
                    <a:pt x="141" y="92"/>
                  </a:cubicBezTo>
                  <a:cubicBezTo>
                    <a:pt x="141" y="93"/>
                    <a:pt x="140" y="95"/>
                    <a:pt x="140" y="95"/>
                  </a:cubicBezTo>
                  <a:cubicBezTo>
                    <a:pt x="139" y="96"/>
                    <a:pt x="139" y="96"/>
                    <a:pt x="139" y="96"/>
                  </a:cubicBezTo>
                  <a:cubicBezTo>
                    <a:pt x="138" y="98"/>
                    <a:pt x="138" y="98"/>
                    <a:pt x="138" y="98"/>
                  </a:cubicBezTo>
                  <a:cubicBezTo>
                    <a:pt x="139" y="99"/>
                    <a:pt x="139" y="99"/>
                    <a:pt x="139" y="99"/>
                  </a:cubicBezTo>
                  <a:cubicBezTo>
                    <a:pt x="139" y="102"/>
                    <a:pt x="139" y="102"/>
                    <a:pt x="139" y="102"/>
                  </a:cubicBezTo>
                  <a:cubicBezTo>
                    <a:pt x="137" y="103"/>
                    <a:pt x="137" y="103"/>
                    <a:pt x="137" y="103"/>
                  </a:cubicBezTo>
                  <a:cubicBezTo>
                    <a:pt x="136" y="106"/>
                    <a:pt x="136" y="106"/>
                    <a:pt x="136" y="106"/>
                  </a:cubicBezTo>
                  <a:cubicBezTo>
                    <a:pt x="137" y="107"/>
                    <a:pt x="137" y="107"/>
                    <a:pt x="137" y="107"/>
                  </a:cubicBezTo>
                  <a:cubicBezTo>
                    <a:pt x="138" y="109"/>
                    <a:pt x="138" y="109"/>
                    <a:pt x="138" y="109"/>
                  </a:cubicBezTo>
                  <a:cubicBezTo>
                    <a:pt x="137" y="111"/>
                    <a:pt x="137" y="111"/>
                    <a:pt x="137" y="111"/>
                  </a:cubicBezTo>
                  <a:cubicBezTo>
                    <a:pt x="136" y="112"/>
                    <a:pt x="136" y="112"/>
                    <a:pt x="136" y="112"/>
                  </a:cubicBezTo>
                  <a:cubicBezTo>
                    <a:pt x="135" y="112"/>
                    <a:pt x="135" y="112"/>
                    <a:pt x="135" y="112"/>
                  </a:cubicBezTo>
                  <a:cubicBezTo>
                    <a:pt x="133" y="114"/>
                    <a:pt x="133" y="114"/>
                    <a:pt x="133" y="114"/>
                  </a:cubicBezTo>
                  <a:cubicBezTo>
                    <a:pt x="131" y="114"/>
                    <a:pt x="131" y="114"/>
                    <a:pt x="131" y="114"/>
                  </a:cubicBezTo>
                  <a:cubicBezTo>
                    <a:pt x="130" y="114"/>
                    <a:pt x="130" y="114"/>
                    <a:pt x="130" y="114"/>
                  </a:cubicBezTo>
                  <a:cubicBezTo>
                    <a:pt x="128" y="116"/>
                    <a:pt x="128" y="116"/>
                    <a:pt x="128" y="116"/>
                  </a:cubicBezTo>
                  <a:cubicBezTo>
                    <a:pt x="127" y="116"/>
                    <a:pt x="127" y="116"/>
                    <a:pt x="127" y="116"/>
                  </a:cubicBezTo>
                  <a:cubicBezTo>
                    <a:pt x="126" y="117"/>
                    <a:pt x="126" y="117"/>
                    <a:pt x="126" y="117"/>
                  </a:cubicBezTo>
                  <a:cubicBezTo>
                    <a:pt x="126" y="119"/>
                    <a:pt x="126" y="119"/>
                    <a:pt x="126" y="119"/>
                  </a:cubicBezTo>
                  <a:cubicBezTo>
                    <a:pt x="126" y="119"/>
                    <a:pt x="126" y="120"/>
                    <a:pt x="126" y="120"/>
                  </a:cubicBezTo>
                  <a:cubicBezTo>
                    <a:pt x="127" y="120"/>
                    <a:pt x="127" y="121"/>
                    <a:pt x="127" y="121"/>
                  </a:cubicBezTo>
                  <a:cubicBezTo>
                    <a:pt x="128" y="123"/>
                    <a:pt x="128" y="123"/>
                    <a:pt x="128" y="123"/>
                  </a:cubicBezTo>
                  <a:cubicBezTo>
                    <a:pt x="129" y="125"/>
                    <a:pt x="129" y="125"/>
                    <a:pt x="129" y="125"/>
                  </a:cubicBezTo>
                  <a:cubicBezTo>
                    <a:pt x="130" y="128"/>
                    <a:pt x="130" y="128"/>
                    <a:pt x="130" y="128"/>
                  </a:cubicBezTo>
                  <a:cubicBezTo>
                    <a:pt x="130" y="128"/>
                    <a:pt x="129" y="130"/>
                    <a:pt x="129" y="130"/>
                  </a:cubicBezTo>
                  <a:cubicBezTo>
                    <a:pt x="129" y="130"/>
                    <a:pt x="128" y="132"/>
                    <a:pt x="128" y="132"/>
                  </a:cubicBezTo>
                  <a:cubicBezTo>
                    <a:pt x="127" y="134"/>
                    <a:pt x="127" y="134"/>
                    <a:pt x="127" y="134"/>
                  </a:cubicBezTo>
                  <a:cubicBezTo>
                    <a:pt x="126" y="136"/>
                    <a:pt x="126" y="136"/>
                    <a:pt x="126" y="136"/>
                  </a:cubicBezTo>
                  <a:cubicBezTo>
                    <a:pt x="125" y="137"/>
                    <a:pt x="125" y="137"/>
                    <a:pt x="125" y="137"/>
                  </a:cubicBezTo>
                  <a:cubicBezTo>
                    <a:pt x="123" y="137"/>
                    <a:pt x="123" y="137"/>
                    <a:pt x="123" y="137"/>
                  </a:cubicBezTo>
                  <a:cubicBezTo>
                    <a:pt x="123" y="138"/>
                    <a:pt x="123" y="138"/>
                    <a:pt x="123" y="138"/>
                  </a:cubicBezTo>
                  <a:cubicBezTo>
                    <a:pt x="122" y="140"/>
                    <a:pt x="122" y="140"/>
                    <a:pt x="122" y="140"/>
                  </a:cubicBezTo>
                  <a:cubicBezTo>
                    <a:pt x="122" y="141"/>
                    <a:pt x="122" y="141"/>
                    <a:pt x="122" y="141"/>
                  </a:cubicBezTo>
                  <a:cubicBezTo>
                    <a:pt x="121" y="141"/>
                    <a:pt x="121" y="141"/>
                    <a:pt x="121" y="141"/>
                  </a:cubicBezTo>
                  <a:cubicBezTo>
                    <a:pt x="121" y="143"/>
                    <a:pt x="121" y="143"/>
                    <a:pt x="121" y="143"/>
                  </a:cubicBezTo>
                  <a:cubicBezTo>
                    <a:pt x="120" y="144"/>
                    <a:pt x="120" y="144"/>
                    <a:pt x="120" y="144"/>
                  </a:cubicBezTo>
                  <a:cubicBezTo>
                    <a:pt x="120" y="144"/>
                    <a:pt x="119" y="144"/>
                    <a:pt x="119" y="144"/>
                  </a:cubicBezTo>
                  <a:cubicBezTo>
                    <a:pt x="118" y="144"/>
                    <a:pt x="117" y="145"/>
                    <a:pt x="117" y="145"/>
                  </a:cubicBezTo>
                  <a:cubicBezTo>
                    <a:pt x="117" y="145"/>
                    <a:pt x="115" y="145"/>
                    <a:pt x="115" y="144"/>
                  </a:cubicBezTo>
                  <a:cubicBezTo>
                    <a:pt x="115" y="144"/>
                    <a:pt x="114" y="145"/>
                    <a:pt x="113" y="144"/>
                  </a:cubicBezTo>
                  <a:cubicBezTo>
                    <a:pt x="113" y="144"/>
                    <a:pt x="112" y="143"/>
                    <a:pt x="112" y="143"/>
                  </a:cubicBezTo>
                  <a:cubicBezTo>
                    <a:pt x="111" y="143"/>
                    <a:pt x="111" y="143"/>
                    <a:pt x="111" y="143"/>
                  </a:cubicBezTo>
                  <a:cubicBezTo>
                    <a:pt x="109" y="143"/>
                    <a:pt x="109" y="143"/>
                    <a:pt x="109" y="143"/>
                  </a:cubicBezTo>
                  <a:cubicBezTo>
                    <a:pt x="106" y="143"/>
                    <a:pt x="106" y="143"/>
                    <a:pt x="106" y="143"/>
                  </a:cubicBezTo>
                  <a:cubicBezTo>
                    <a:pt x="104" y="143"/>
                    <a:pt x="104" y="143"/>
                    <a:pt x="104" y="143"/>
                  </a:cubicBezTo>
                  <a:cubicBezTo>
                    <a:pt x="104" y="142"/>
                    <a:pt x="104" y="142"/>
                    <a:pt x="104" y="142"/>
                  </a:cubicBezTo>
                  <a:cubicBezTo>
                    <a:pt x="103" y="143"/>
                    <a:pt x="103" y="143"/>
                    <a:pt x="103" y="143"/>
                  </a:cubicBezTo>
                  <a:cubicBezTo>
                    <a:pt x="102" y="141"/>
                    <a:pt x="102" y="141"/>
                    <a:pt x="102" y="141"/>
                  </a:cubicBezTo>
                  <a:cubicBezTo>
                    <a:pt x="100" y="141"/>
                    <a:pt x="100" y="141"/>
                    <a:pt x="100" y="141"/>
                  </a:cubicBezTo>
                  <a:cubicBezTo>
                    <a:pt x="98" y="141"/>
                    <a:pt x="98" y="141"/>
                    <a:pt x="98" y="141"/>
                  </a:cubicBezTo>
                  <a:cubicBezTo>
                    <a:pt x="98" y="141"/>
                    <a:pt x="98" y="142"/>
                    <a:pt x="99" y="143"/>
                  </a:cubicBezTo>
                  <a:cubicBezTo>
                    <a:pt x="99" y="143"/>
                    <a:pt x="100" y="145"/>
                    <a:pt x="100" y="145"/>
                  </a:cubicBezTo>
                  <a:cubicBezTo>
                    <a:pt x="100" y="145"/>
                    <a:pt x="100" y="147"/>
                    <a:pt x="100" y="147"/>
                  </a:cubicBezTo>
                  <a:cubicBezTo>
                    <a:pt x="100" y="147"/>
                    <a:pt x="102" y="149"/>
                    <a:pt x="102" y="149"/>
                  </a:cubicBezTo>
                  <a:cubicBezTo>
                    <a:pt x="102" y="150"/>
                    <a:pt x="102" y="150"/>
                    <a:pt x="102" y="150"/>
                  </a:cubicBezTo>
                  <a:cubicBezTo>
                    <a:pt x="102" y="150"/>
                    <a:pt x="103" y="152"/>
                    <a:pt x="103" y="152"/>
                  </a:cubicBezTo>
                  <a:cubicBezTo>
                    <a:pt x="103" y="152"/>
                    <a:pt x="105" y="153"/>
                    <a:pt x="105" y="153"/>
                  </a:cubicBezTo>
                  <a:cubicBezTo>
                    <a:pt x="105" y="155"/>
                    <a:pt x="105" y="155"/>
                    <a:pt x="105" y="155"/>
                  </a:cubicBezTo>
                  <a:cubicBezTo>
                    <a:pt x="104" y="156"/>
                    <a:pt x="104" y="156"/>
                    <a:pt x="104" y="156"/>
                  </a:cubicBezTo>
                  <a:cubicBezTo>
                    <a:pt x="103" y="157"/>
                    <a:pt x="103" y="157"/>
                    <a:pt x="103" y="157"/>
                  </a:cubicBezTo>
                  <a:cubicBezTo>
                    <a:pt x="104" y="159"/>
                    <a:pt x="104" y="159"/>
                    <a:pt x="104" y="159"/>
                  </a:cubicBezTo>
                  <a:cubicBezTo>
                    <a:pt x="104" y="161"/>
                    <a:pt x="104" y="161"/>
                    <a:pt x="104" y="161"/>
                  </a:cubicBezTo>
                  <a:cubicBezTo>
                    <a:pt x="105" y="162"/>
                    <a:pt x="105" y="162"/>
                    <a:pt x="105" y="162"/>
                  </a:cubicBezTo>
                  <a:cubicBezTo>
                    <a:pt x="105" y="163"/>
                    <a:pt x="105" y="163"/>
                    <a:pt x="105" y="163"/>
                  </a:cubicBezTo>
                  <a:cubicBezTo>
                    <a:pt x="104" y="164"/>
                    <a:pt x="104" y="164"/>
                    <a:pt x="104" y="164"/>
                  </a:cubicBezTo>
                  <a:cubicBezTo>
                    <a:pt x="104" y="166"/>
                    <a:pt x="104" y="166"/>
                    <a:pt x="104" y="166"/>
                  </a:cubicBezTo>
                  <a:cubicBezTo>
                    <a:pt x="105" y="168"/>
                    <a:pt x="105" y="168"/>
                    <a:pt x="105" y="168"/>
                  </a:cubicBezTo>
                  <a:cubicBezTo>
                    <a:pt x="106" y="170"/>
                    <a:pt x="106" y="170"/>
                    <a:pt x="106" y="170"/>
                  </a:cubicBezTo>
                  <a:cubicBezTo>
                    <a:pt x="108" y="170"/>
                    <a:pt x="108" y="170"/>
                    <a:pt x="108" y="170"/>
                  </a:cubicBezTo>
                  <a:cubicBezTo>
                    <a:pt x="108" y="172"/>
                    <a:pt x="108" y="172"/>
                    <a:pt x="108" y="172"/>
                  </a:cubicBezTo>
                  <a:cubicBezTo>
                    <a:pt x="107" y="173"/>
                    <a:pt x="107" y="173"/>
                    <a:pt x="107" y="173"/>
                  </a:cubicBezTo>
                  <a:cubicBezTo>
                    <a:pt x="107" y="173"/>
                    <a:pt x="107" y="174"/>
                    <a:pt x="107" y="174"/>
                  </a:cubicBezTo>
                  <a:cubicBezTo>
                    <a:pt x="108" y="174"/>
                    <a:pt x="109" y="175"/>
                    <a:pt x="109" y="175"/>
                  </a:cubicBezTo>
                  <a:cubicBezTo>
                    <a:pt x="111" y="174"/>
                    <a:pt x="111" y="174"/>
                    <a:pt x="111" y="174"/>
                  </a:cubicBezTo>
                  <a:cubicBezTo>
                    <a:pt x="111" y="174"/>
                    <a:pt x="112" y="174"/>
                    <a:pt x="112" y="174"/>
                  </a:cubicBezTo>
                  <a:cubicBezTo>
                    <a:pt x="112" y="175"/>
                    <a:pt x="113" y="177"/>
                    <a:pt x="113" y="177"/>
                  </a:cubicBezTo>
                  <a:cubicBezTo>
                    <a:pt x="114" y="178"/>
                    <a:pt x="114" y="178"/>
                    <a:pt x="114" y="178"/>
                  </a:cubicBezTo>
                  <a:cubicBezTo>
                    <a:pt x="114" y="180"/>
                    <a:pt x="114" y="180"/>
                    <a:pt x="114" y="180"/>
                  </a:cubicBezTo>
                  <a:cubicBezTo>
                    <a:pt x="112" y="182"/>
                    <a:pt x="112" y="182"/>
                    <a:pt x="112" y="182"/>
                  </a:cubicBezTo>
                  <a:cubicBezTo>
                    <a:pt x="110" y="184"/>
                    <a:pt x="110" y="184"/>
                    <a:pt x="110" y="184"/>
                  </a:cubicBezTo>
                  <a:cubicBezTo>
                    <a:pt x="109" y="185"/>
                    <a:pt x="109" y="185"/>
                    <a:pt x="109" y="185"/>
                  </a:cubicBezTo>
                  <a:cubicBezTo>
                    <a:pt x="109" y="187"/>
                    <a:pt x="109" y="187"/>
                    <a:pt x="109" y="187"/>
                  </a:cubicBezTo>
                  <a:cubicBezTo>
                    <a:pt x="108" y="188"/>
                    <a:pt x="108" y="188"/>
                    <a:pt x="108" y="188"/>
                  </a:cubicBezTo>
                  <a:cubicBezTo>
                    <a:pt x="106" y="189"/>
                    <a:pt x="106" y="189"/>
                    <a:pt x="106" y="189"/>
                  </a:cubicBezTo>
                  <a:cubicBezTo>
                    <a:pt x="104" y="190"/>
                    <a:pt x="104" y="190"/>
                    <a:pt x="104" y="190"/>
                  </a:cubicBezTo>
                  <a:cubicBezTo>
                    <a:pt x="103" y="190"/>
                    <a:pt x="103" y="190"/>
                    <a:pt x="103" y="190"/>
                  </a:cubicBezTo>
                  <a:cubicBezTo>
                    <a:pt x="102" y="191"/>
                    <a:pt x="102" y="191"/>
                    <a:pt x="102" y="191"/>
                  </a:cubicBezTo>
                  <a:cubicBezTo>
                    <a:pt x="99" y="192"/>
                    <a:pt x="99" y="192"/>
                    <a:pt x="99" y="192"/>
                  </a:cubicBezTo>
                  <a:cubicBezTo>
                    <a:pt x="98" y="192"/>
                    <a:pt x="98" y="192"/>
                    <a:pt x="98" y="192"/>
                  </a:cubicBezTo>
                  <a:cubicBezTo>
                    <a:pt x="96" y="196"/>
                    <a:pt x="96" y="196"/>
                    <a:pt x="96" y="196"/>
                  </a:cubicBezTo>
                  <a:cubicBezTo>
                    <a:pt x="96" y="196"/>
                    <a:pt x="96" y="198"/>
                    <a:pt x="96" y="198"/>
                  </a:cubicBezTo>
                  <a:cubicBezTo>
                    <a:pt x="96" y="198"/>
                    <a:pt x="97" y="199"/>
                    <a:pt x="97" y="199"/>
                  </a:cubicBezTo>
                  <a:cubicBezTo>
                    <a:pt x="97" y="199"/>
                    <a:pt x="95" y="201"/>
                    <a:pt x="95" y="201"/>
                  </a:cubicBezTo>
                  <a:cubicBezTo>
                    <a:pt x="95" y="201"/>
                    <a:pt x="93" y="202"/>
                    <a:pt x="93" y="202"/>
                  </a:cubicBezTo>
                  <a:cubicBezTo>
                    <a:pt x="92" y="204"/>
                    <a:pt x="92" y="204"/>
                    <a:pt x="92" y="204"/>
                  </a:cubicBezTo>
                  <a:cubicBezTo>
                    <a:pt x="93" y="205"/>
                    <a:pt x="93" y="205"/>
                    <a:pt x="93" y="205"/>
                  </a:cubicBezTo>
                  <a:cubicBezTo>
                    <a:pt x="91" y="205"/>
                    <a:pt x="91" y="205"/>
                    <a:pt x="91" y="205"/>
                  </a:cubicBezTo>
                  <a:cubicBezTo>
                    <a:pt x="92" y="207"/>
                    <a:pt x="92" y="207"/>
                    <a:pt x="92" y="207"/>
                  </a:cubicBezTo>
                  <a:cubicBezTo>
                    <a:pt x="91" y="208"/>
                    <a:pt x="91" y="208"/>
                    <a:pt x="91" y="208"/>
                  </a:cubicBezTo>
                  <a:cubicBezTo>
                    <a:pt x="92" y="209"/>
                    <a:pt x="92" y="209"/>
                    <a:pt x="92" y="209"/>
                  </a:cubicBezTo>
                  <a:cubicBezTo>
                    <a:pt x="92" y="209"/>
                    <a:pt x="93" y="212"/>
                    <a:pt x="93" y="212"/>
                  </a:cubicBezTo>
                  <a:cubicBezTo>
                    <a:pt x="93" y="213"/>
                    <a:pt x="94" y="214"/>
                    <a:pt x="94" y="214"/>
                  </a:cubicBezTo>
                  <a:cubicBezTo>
                    <a:pt x="94" y="214"/>
                    <a:pt x="95" y="215"/>
                    <a:pt x="95" y="215"/>
                  </a:cubicBezTo>
                  <a:cubicBezTo>
                    <a:pt x="95" y="216"/>
                    <a:pt x="95" y="217"/>
                    <a:pt x="95" y="218"/>
                  </a:cubicBezTo>
                  <a:cubicBezTo>
                    <a:pt x="95" y="219"/>
                    <a:pt x="96" y="221"/>
                    <a:pt x="96" y="221"/>
                  </a:cubicBezTo>
                  <a:cubicBezTo>
                    <a:pt x="97" y="223"/>
                    <a:pt x="97" y="223"/>
                    <a:pt x="97" y="223"/>
                  </a:cubicBezTo>
                  <a:cubicBezTo>
                    <a:pt x="97" y="223"/>
                    <a:pt x="97" y="224"/>
                    <a:pt x="97" y="224"/>
                  </a:cubicBezTo>
                  <a:cubicBezTo>
                    <a:pt x="98" y="224"/>
                    <a:pt x="100" y="224"/>
                    <a:pt x="100" y="224"/>
                  </a:cubicBezTo>
                  <a:cubicBezTo>
                    <a:pt x="100" y="224"/>
                    <a:pt x="102" y="224"/>
                    <a:pt x="102" y="224"/>
                  </a:cubicBezTo>
                  <a:cubicBezTo>
                    <a:pt x="102" y="224"/>
                    <a:pt x="103" y="223"/>
                    <a:pt x="104" y="224"/>
                  </a:cubicBezTo>
                  <a:cubicBezTo>
                    <a:pt x="104" y="224"/>
                    <a:pt x="104" y="225"/>
                    <a:pt x="104" y="225"/>
                  </a:cubicBezTo>
                  <a:cubicBezTo>
                    <a:pt x="104" y="225"/>
                    <a:pt x="104" y="226"/>
                    <a:pt x="104" y="226"/>
                  </a:cubicBezTo>
                  <a:cubicBezTo>
                    <a:pt x="100" y="230"/>
                    <a:pt x="100" y="230"/>
                    <a:pt x="100" y="230"/>
                  </a:cubicBezTo>
                  <a:cubicBezTo>
                    <a:pt x="100" y="233"/>
                    <a:pt x="100" y="233"/>
                    <a:pt x="100" y="233"/>
                  </a:cubicBezTo>
                  <a:cubicBezTo>
                    <a:pt x="100" y="233"/>
                    <a:pt x="99" y="233"/>
                    <a:pt x="99" y="233"/>
                  </a:cubicBezTo>
                  <a:cubicBezTo>
                    <a:pt x="98" y="233"/>
                    <a:pt x="97" y="233"/>
                    <a:pt x="97" y="233"/>
                  </a:cubicBezTo>
                  <a:cubicBezTo>
                    <a:pt x="95" y="231"/>
                    <a:pt x="95" y="231"/>
                    <a:pt x="95" y="231"/>
                  </a:cubicBezTo>
                  <a:cubicBezTo>
                    <a:pt x="93" y="232"/>
                    <a:pt x="93" y="232"/>
                    <a:pt x="93" y="232"/>
                  </a:cubicBezTo>
                  <a:cubicBezTo>
                    <a:pt x="93" y="233"/>
                    <a:pt x="93" y="233"/>
                    <a:pt x="93" y="233"/>
                  </a:cubicBezTo>
                  <a:cubicBezTo>
                    <a:pt x="93" y="233"/>
                    <a:pt x="91" y="233"/>
                    <a:pt x="91" y="233"/>
                  </a:cubicBezTo>
                  <a:cubicBezTo>
                    <a:pt x="91" y="233"/>
                    <a:pt x="88" y="233"/>
                    <a:pt x="88" y="233"/>
                  </a:cubicBezTo>
                  <a:cubicBezTo>
                    <a:pt x="87" y="234"/>
                    <a:pt x="87" y="234"/>
                    <a:pt x="87" y="234"/>
                  </a:cubicBezTo>
                  <a:cubicBezTo>
                    <a:pt x="86" y="238"/>
                    <a:pt x="86" y="238"/>
                    <a:pt x="86" y="238"/>
                  </a:cubicBezTo>
                  <a:cubicBezTo>
                    <a:pt x="84" y="240"/>
                    <a:pt x="84" y="240"/>
                    <a:pt x="84" y="240"/>
                  </a:cubicBezTo>
                  <a:cubicBezTo>
                    <a:pt x="82" y="241"/>
                    <a:pt x="82" y="241"/>
                    <a:pt x="82" y="241"/>
                  </a:cubicBezTo>
                  <a:cubicBezTo>
                    <a:pt x="80" y="243"/>
                    <a:pt x="80" y="243"/>
                    <a:pt x="80" y="243"/>
                  </a:cubicBezTo>
                  <a:cubicBezTo>
                    <a:pt x="77" y="244"/>
                    <a:pt x="77" y="244"/>
                    <a:pt x="77" y="244"/>
                  </a:cubicBezTo>
                  <a:cubicBezTo>
                    <a:pt x="77" y="244"/>
                    <a:pt x="76" y="245"/>
                    <a:pt x="76" y="245"/>
                  </a:cubicBezTo>
                  <a:cubicBezTo>
                    <a:pt x="76" y="246"/>
                    <a:pt x="75" y="249"/>
                    <a:pt x="75" y="249"/>
                  </a:cubicBezTo>
                  <a:cubicBezTo>
                    <a:pt x="75" y="249"/>
                    <a:pt x="73" y="250"/>
                    <a:pt x="73" y="251"/>
                  </a:cubicBezTo>
                  <a:cubicBezTo>
                    <a:pt x="73" y="251"/>
                    <a:pt x="71" y="252"/>
                    <a:pt x="71" y="252"/>
                  </a:cubicBezTo>
                  <a:cubicBezTo>
                    <a:pt x="71" y="252"/>
                    <a:pt x="71" y="254"/>
                    <a:pt x="71" y="254"/>
                  </a:cubicBezTo>
                  <a:cubicBezTo>
                    <a:pt x="71" y="254"/>
                    <a:pt x="72" y="256"/>
                    <a:pt x="72" y="256"/>
                  </a:cubicBezTo>
                  <a:cubicBezTo>
                    <a:pt x="72" y="259"/>
                    <a:pt x="72" y="259"/>
                    <a:pt x="72" y="259"/>
                  </a:cubicBezTo>
                  <a:cubicBezTo>
                    <a:pt x="72" y="261"/>
                    <a:pt x="72" y="261"/>
                    <a:pt x="72" y="261"/>
                  </a:cubicBezTo>
                  <a:cubicBezTo>
                    <a:pt x="73" y="263"/>
                    <a:pt x="73" y="263"/>
                    <a:pt x="73" y="263"/>
                  </a:cubicBezTo>
                  <a:cubicBezTo>
                    <a:pt x="72" y="265"/>
                    <a:pt x="72" y="265"/>
                    <a:pt x="72" y="265"/>
                  </a:cubicBezTo>
                  <a:cubicBezTo>
                    <a:pt x="71" y="268"/>
                    <a:pt x="71" y="268"/>
                    <a:pt x="71" y="268"/>
                  </a:cubicBezTo>
                  <a:cubicBezTo>
                    <a:pt x="71" y="269"/>
                    <a:pt x="71" y="269"/>
                    <a:pt x="71" y="269"/>
                  </a:cubicBezTo>
                  <a:cubicBezTo>
                    <a:pt x="71" y="271"/>
                    <a:pt x="71" y="271"/>
                    <a:pt x="71" y="271"/>
                  </a:cubicBezTo>
                  <a:cubicBezTo>
                    <a:pt x="71" y="275"/>
                    <a:pt x="71" y="275"/>
                    <a:pt x="71" y="275"/>
                  </a:cubicBezTo>
                  <a:cubicBezTo>
                    <a:pt x="68" y="274"/>
                    <a:pt x="68" y="274"/>
                    <a:pt x="68" y="274"/>
                  </a:cubicBezTo>
                  <a:cubicBezTo>
                    <a:pt x="65" y="274"/>
                    <a:pt x="65" y="274"/>
                    <a:pt x="65" y="274"/>
                  </a:cubicBezTo>
                  <a:cubicBezTo>
                    <a:pt x="62" y="275"/>
                    <a:pt x="62" y="275"/>
                    <a:pt x="62" y="275"/>
                  </a:cubicBezTo>
                  <a:cubicBezTo>
                    <a:pt x="58" y="277"/>
                    <a:pt x="58" y="277"/>
                    <a:pt x="58" y="277"/>
                  </a:cubicBezTo>
                  <a:cubicBezTo>
                    <a:pt x="52" y="278"/>
                    <a:pt x="52" y="278"/>
                    <a:pt x="52" y="278"/>
                  </a:cubicBezTo>
                  <a:cubicBezTo>
                    <a:pt x="47" y="278"/>
                    <a:pt x="47" y="278"/>
                    <a:pt x="47" y="278"/>
                  </a:cubicBezTo>
                  <a:cubicBezTo>
                    <a:pt x="44" y="277"/>
                    <a:pt x="44" y="277"/>
                    <a:pt x="44" y="277"/>
                  </a:cubicBezTo>
                  <a:cubicBezTo>
                    <a:pt x="42" y="276"/>
                    <a:pt x="42" y="276"/>
                    <a:pt x="42" y="276"/>
                  </a:cubicBezTo>
                  <a:cubicBezTo>
                    <a:pt x="40" y="274"/>
                    <a:pt x="40" y="274"/>
                    <a:pt x="40" y="274"/>
                  </a:cubicBezTo>
                  <a:cubicBezTo>
                    <a:pt x="37" y="271"/>
                    <a:pt x="37" y="271"/>
                    <a:pt x="37" y="271"/>
                  </a:cubicBezTo>
                  <a:cubicBezTo>
                    <a:pt x="34" y="271"/>
                    <a:pt x="34" y="271"/>
                    <a:pt x="34" y="271"/>
                  </a:cubicBezTo>
                  <a:cubicBezTo>
                    <a:pt x="32" y="270"/>
                    <a:pt x="32" y="270"/>
                    <a:pt x="32" y="270"/>
                  </a:cubicBezTo>
                  <a:cubicBezTo>
                    <a:pt x="30" y="269"/>
                    <a:pt x="30" y="269"/>
                    <a:pt x="30" y="269"/>
                  </a:cubicBezTo>
                  <a:cubicBezTo>
                    <a:pt x="28" y="268"/>
                    <a:pt x="28" y="268"/>
                    <a:pt x="28" y="268"/>
                  </a:cubicBezTo>
                  <a:cubicBezTo>
                    <a:pt x="26" y="268"/>
                    <a:pt x="26" y="268"/>
                    <a:pt x="26" y="268"/>
                  </a:cubicBezTo>
                  <a:cubicBezTo>
                    <a:pt x="22" y="266"/>
                    <a:pt x="22" y="266"/>
                    <a:pt x="22" y="266"/>
                  </a:cubicBezTo>
                  <a:cubicBezTo>
                    <a:pt x="18" y="264"/>
                    <a:pt x="18" y="264"/>
                    <a:pt x="18" y="264"/>
                  </a:cubicBezTo>
                  <a:cubicBezTo>
                    <a:pt x="16" y="265"/>
                    <a:pt x="16" y="265"/>
                    <a:pt x="16" y="265"/>
                  </a:cubicBezTo>
                  <a:cubicBezTo>
                    <a:pt x="16" y="266"/>
                    <a:pt x="16" y="266"/>
                    <a:pt x="16" y="266"/>
                  </a:cubicBezTo>
                  <a:cubicBezTo>
                    <a:pt x="13" y="265"/>
                    <a:pt x="13" y="265"/>
                    <a:pt x="13" y="265"/>
                  </a:cubicBezTo>
                  <a:cubicBezTo>
                    <a:pt x="11" y="265"/>
                    <a:pt x="11" y="265"/>
                    <a:pt x="11" y="265"/>
                  </a:cubicBezTo>
                  <a:cubicBezTo>
                    <a:pt x="9" y="265"/>
                    <a:pt x="9" y="265"/>
                    <a:pt x="9" y="265"/>
                  </a:cubicBezTo>
                  <a:cubicBezTo>
                    <a:pt x="5" y="266"/>
                    <a:pt x="5" y="266"/>
                    <a:pt x="5" y="266"/>
                  </a:cubicBezTo>
                  <a:cubicBezTo>
                    <a:pt x="2" y="267"/>
                    <a:pt x="2" y="267"/>
                    <a:pt x="2" y="267"/>
                  </a:cubicBezTo>
                  <a:cubicBezTo>
                    <a:pt x="0" y="266"/>
                    <a:pt x="0" y="266"/>
                    <a:pt x="0" y="266"/>
                  </a:cubicBezTo>
                  <a:cubicBezTo>
                    <a:pt x="2" y="264"/>
                    <a:pt x="2" y="264"/>
                    <a:pt x="2" y="264"/>
                  </a:cubicBezTo>
                  <a:cubicBezTo>
                    <a:pt x="4" y="261"/>
                    <a:pt x="4" y="261"/>
                    <a:pt x="4" y="261"/>
                  </a:cubicBezTo>
                  <a:cubicBezTo>
                    <a:pt x="6" y="260"/>
                    <a:pt x="6" y="260"/>
                    <a:pt x="6" y="260"/>
                  </a:cubicBezTo>
                  <a:cubicBezTo>
                    <a:pt x="7" y="257"/>
                    <a:pt x="7" y="257"/>
                    <a:pt x="7" y="257"/>
                  </a:cubicBezTo>
                  <a:cubicBezTo>
                    <a:pt x="10" y="255"/>
                    <a:pt x="10" y="255"/>
                    <a:pt x="10" y="255"/>
                  </a:cubicBezTo>
                  <a:cubicBezTo>
                    <a:pt x="10" y="252"/>
                    <a:pt x="10" y="252"/>
                    <a:pt x="10" y="252"/>
                  </a:cubicBezTo>
                  <a:cubicBezTo>
                    <a:pt x="12" y="248"/>
                    <a:pt x="12" y="248"/>
                    <a:pt x="12" y="248"/>
                  </a:cubicBezTo>
                  <a:cubicBezTo>
                    <a:pt x="12" y="248"/>
                    <a:pt x="14" y="248"/>
                    <a:pt x="14" y="247"/>
                  </a:cubicBezTo>
                  <a:cubicBezTo>
                    <a:pt x="15" y="245"/>
                    <a:pt x="15" y="244"/>
                    <a:pt x="16" y="243"/>
                  </a:cubicBezTo>
                  <a:cubicBezTo>
                    <a:pt x="16" y="242"/>
                    <a:pt x="17" y="242"/>
                    <a:pt x="17" y="241"/>
                  </a:cubicBezTo>
                  <a:cubicBezTo>
                    <a:pt x="17" y="240"/>
                    <a:pt x="16" y="237"/>
                    <a:pt x="16" y="237"/>
                  </a:cubicBezTo>
                  <a:cubicBezTo>
                    <a:pt x="16" y="237"/>
                    <a:pt x="18" y="233"/>
                    <a:pt x="18" y="233"/>
                  </a:cubicBezTo>
                  <a:cubicBezTo>
                    <a:pt x="19" y="232"/>
                    <a:pt x="19" y="228"/>
                    <a:pt x="19" y="228"/>
                  </a:cubicBezTo>
                  <a:cubicBezTo>
                    <a:pt x="19" y="228"/>
                    <a:pt x="20" y="226"/>
                    <a:pt x="21" y="225"/>
                  </a:cubicBezTo>
                  <a:cubicBezTo>
                    <a:pt x="21" y="224"/>
                    <a:pt x="21" y="221"/>
                    <a:pt x="21" y="221"/>
                  </a:cubicBezTo>
                  <a:cubicBezTo>
                    <a:pt x="19" y="218"/>
                    <a:pt x="19" y="218"/>
                    <a:pt x="19" y="218"/>
                  </a:cubicBezTo>
                  <a:cubicBezTo>
                    <a:pt x="21" y="214"/>
                    <a:pt x="21" y="214"/>
                    <a:pt x="21" y="214"/>
                  </a:cubicBezTo>
                  <a:cubicBezTo>
                    <a:pt x="24" y="209"/>
                    <a:pt x="24" y="209"/>
                    <a:pt x="24" y="209"/>
                  </a:cubicBezTo>
                  <a:cubicBezTo>
                    <a:pt x="27" y="204"/>
                    <a:pt x="27" y="204"/>
                    <a:pt x="27" y="204"/>
                  </a:cubicBezTo>
                  <a:cubicBezTo>
                    <a:pt x="28" y="199"/>
                    <a:pt x="28" y="199"/>
                    <a:pt x="28" y="199"/>
                  </a:cubicBezTo>
                  <a:cubicBezTo>
                    <a:pt x="28" y="199"/>
                    <a:pt x="28" y="197"/>
                    <a:pt x="28" y="196"/>
                  </a:cubicBezTo>
                  <a:cubicBezTo>
                    <a:pt x="28" y="196"/>
                    <a:pt x="28" y="194"/>
                    <a:pt x="28" y="194"/>
                  </a:cubicBezTo>
                  <a:cubicBezTo>
                    <a:pt x="28" y="194"/>
                    <a:pt x="28" y="192"/>
                    <a:pt x="28" y="192"/>
                  </a:cubicBezTo>
                  <a:cubicBezTo>
                    <a:pt x="28" y="192"/>
                    <a:pt x="27" y="190"/>
                    <a:pt x="27" y="190"/>
                  </a:cubicBezTo>
                  <a:cubicBezTo>
                    <a:pt x="26" y="187"/>
                    <a:pt x="26" y="187"/>
                    <a:pt x="26" y="187"/>
                  </a:cubicBezTo>
                  <a:cubicBezTo>
                    <a:pt x="25" y="188"/>
                    <a:pt x="25" y="188"/>
                    <a:pt x="25" y="188"/>
                  </a:cubicBezTo>
                  <a:cubicBezTo>
                    <a:pt x="25" y="188"/>
                    <a:pt x="24" y="189"/>
                    <a:pt x="23" y="188"/>
                  </a:cubicBezTo>
                  <a:cubicBezTo>
                    <a:pt x="23" y="188"/>
                    <a:pt x="19" y="188"/>
                    <a:pt x="19" y="188"/>
                  </a:cubicBezTo>
                  <a:cubicBezTo>
                    <a:pt x="17" y="189"/>
                    <a:pt x="17" y="189"/>
                    <a:pt x="17" y="189"/>
                  </a:cubicBezTo>
                  <a:cubicBezTo>
                    <a:pt x="14" y="188"/>
                    <a:pt x="14" y="188"/>
                    <a:pt x="14" y="188"/>
                  </a:cubicBezTo>
                  <a:cubicBezTo>
                    <a:pt x="14" y="188"/>
                    <a:pt x="13" y="189"/>
                    <a:pt x="12" y="189"/>
                  </a:cubicBezTo>
                  <a:cubicBezTo>
                    <a:pt x="12" y="189"/>
                    <a:pt x="11" y="189"/>
                    <a:pt x="11" y="188"/>
                  </a:cubicBezTo>
                  <a:cubicBezTo>
                    <a:pt x="11" y="188"/>
                    <a:pt x="14" y="185"/>
                    <a:pt x="14" y="185"/>
                  </a:cubicBezTo>
                  <a:cubicBezTo>
                    <a:pt x="14" y="185"/>
                    <a:pt x="14" y="185"/>
                    <a:pt x="14" y="184"/>
                  </a:cubicBezTo>
                  <a:cubicBezTo>
                    <a:pt x="14" y="183"/>
                    <a:pt x="14" y="181"/>
                    <a:pt x="14" y="181"/>
                  </a:cubicBezTo>
                  <a:cubicBezTo>
                    <a:pt x="14" y="180"/>
                    <a:pt x="13" y="177"/>
                    <a:pt x="13" y="177"/>
                  </a:cubicBezTo>
                  <a:cubicBezTo>
                    <a:pt x="13" y="177"/>
                    <a:pt x="12" y="176"/>
                    <a:pt x="13" y="175"/>
                  </a:cubicBezTo>
                  <a:cubicBezTo>
                    <a:pt x="13" y="174"/>
                    <a:pt x="14" y="174"/>
                    <a:pt x="14" y="174"/>
                  </a:cubicBezTo>
                  <a:cubicBezTo>
                    <a:pt x="12" y="173"/>
                    <a:pt x="12" y="173"/>
                    <a:pt x="12" y="173"/>
                  </a:cubicBezTo>
                  <a:cubicBezTo>
                    <a:pt x="12" y="173"/>
                    <a:pt x="12" y="173"/>
                    <a:pt x="11" y="173"/>
                  </a:cubicBezTo>
                  <a:cubicBezTo>
                    <a:pt x="10" y="174"/>
                    <a:pt x="9" y="174"/>
                    <a:pt x="9" y="174"/>
                  </a:cubicBezTo>
                  <a:cubicBezTo>
                    <a:pt x="8" y="172"/>
                    <a:pt x="8" y="172"/>
                    <a:pt x="8" y="172"/>
                  </a:cubicBezTo>
                  <a:cubicBezTo>
                    <a:pt x="8" y="172"/>
                    <a:pt x="7" y="173"/>
                    <a:pt x="7" y="172"/>
                  </a:cubicBezTo>
                  <a:cubicBezTo>
                    <a:pt x="6" y="172"/>
                    <a:pt x="4" y="171"/>
                    <a:pt x="4" y="171"/>
                  </a:cubicBezTo>
                  <a:cubicBezTo>
                    <a:pt x="4" y="171"/>
                    <a:pt x="4" y="169"/>
                    <a:pt x="4" y="169"/>
                  </a:cubicBezTo>
                  <a:cubicBezTo>
                    <a:pt x="5" y="168"/>
                    <a:pt x="5" y="168"/>
                    <a:pt x="5" y="167"/>
                  </a:cubicBezTo>
                  <a:cubicBezTo>
                    <a:pt x="5" y="166"/>
                    <a:pt x="5" y="165"/>
                    <a:pt x="6" y="164"/>
                  </a:cubicBezTo>
                  <a:cubicBezTo>
                    <a:pt x="6" y="163"/>
                    <a:pt x="7" y="162"/>
                    <a:pt x="8" y="162"/>
                  </a:cubicBezTo>
                  <a:cubicBezTo>
                    <a:pt x="9" y="161"/>
                    <a:pt x="9" y="161"/>
                    <a:pt x="9" y="161"/>
                  </a:cubicBezTo>
                  <a:cubicBezTo>
                    <a:pt x="11" y="157"/>
                    <a:pt x="11" y="157"/>
                    <a:pt x="11" y="157"/>
                  </a:cubicBezTo>
                  <a:cubicBezTo>
                    <a:pt x="11" y="157"/>
                    <a:pt x="11" y="155"/>
                    <a:pt x="11" y="155"/>
                  </a:cubicBezTo>
                  <a:cubicBezTo>
                    <a:pt x="11" y="155"/>
                    <a:pt x="12" y="153"/>
                    <a:pt x="12" y="152"/>
                  </a:cubicBezTo>
                  <a:cubicBezTo>
                    <a:pt x="12" y="152"/>
                    <a:pt x="13" y="150"/>
                    <a:pt x="13" y="150"/>
                  </a:cubicBezTo>
                  <a:cubicBezTo>
                    <a:pt x="13" y="150"/>
                    <a:pt x="14" y="149"/>
                    <a:pt x="14" y="148"/>
                  </a:cubicBezTo>
                  <a:cubicBezTo>
                    <a:pt x="15" y="148"/>
                    <a:pt x="17" y="146"/>
                    <a:pt x="17" y="146"/>
                  </a:cubicBezTo>
                  <a:cubicBezTo>
                    <a:pt x="17" y="146"/>
                    <a:pt x="18" y="143"/>
                    <a:pt x="18" y="143"/>
                  </a:cubicBezTo>
                  <a:cubicBezTo>
                    <a:pt x="18" y="143"/>
                    <a:pt x="19" y="140"/>
                    <a:pt x="19" y="140"/>
                  </a:cubicBezTo>
                  <a:cubicBezTo>
                    <a:pt x="18" y="138"/>
                    <a:pt x="18" y="138"/>
                    <a:pt x="18" y="138"/>
                  </a:cubicBezTo>
                  <a:cubicBezTo>
                    <a:pt x="17" y="137"/>
                    <a:pt x="17" y="137"/>
                    <a:pt x="17" y="137"/>
                  </a:cubicBezTo>
                  <a:cubicBezTo>
                    <a:pt x="19" y="136"/>
                    <a:pt x="19" y="136"/>
                    <a:pt x="19" y="136"/>
                  </a:cubicBezTo>
                  <a:cubicBezTo>
                    <a:pt x="19" y="136"/>
                    <a:pt x="19" y="136"/>
                    <a:pt x="20" y="136"/>
                  </a:cubicBezTo>
                  <a:cubicBezTo>
                    <a:pt x="21" y="136"/>
                    <a:pt x="22" y="135"/>
                    <a:pt x="22" y="135"/>
                  </a:cubicBezTo>
                  <a:cubicBezTo>
                    <a:pt x="23" y="135"/>
                    <a:pt x="25" y="134"/>
                    <a:pt x="25" y="134"/>
                  </a:cubicBezTo>
                  <a:cubicBezTo>
                    <a:pt x="25" y="133"/>
                    <a:pt x="26" y="133"/>
                    <a:pt x="26" y="133"/>
                  </a:cubicBezTo>
                  <a:cubicBezTo>
                    <a:pt x="27" y="133"/>
                    <a:pt x="29" y="132"/>
                    <a:pt x="29" y="132"/>
                  </a:cubicBezTo>
                  <a:cubicBezTo>
                    <a:pt x="29" y="132"/>
                    <a:pt x="30" y="131"/>
                    <a:pt x="30" y="131"/>
                  </a:cubicBezTo>
                  <a:cubicBezTo>
                    <a:pt x="30" y="130"/>
                    <a:pt x="30" y="130"/>
                    <a:pt x="30" y="130"/>
                  </a:cubicBezTo>
                  <a:cubicBezTo>
                    <a:pt x="32" y="129"/>
                    <a:pt x="32" y="129"/>
                    <a:pt x="32" y="129"/>
                  </a:cubicBezTo>
                  <a:cubicBezTo>
                    <a:pt x="32" y="129"/>
                    <a:pt x="33" y="128"/>
                    <a:pt x="33" y="127"/>
                  </a:cubicBezTo>
                  <a:cubicBezTo>
                    <a:pt x="33" y="127"/>
                    <a:pt x="34" y="125"/>
                    <a:pt x="34" y="125"/>
                  </a:cubicBezTo>
                  <a:cubicBezTo>
                    <a:pt x="34" y="124"/>
                    <a:pt x="37" y="121"/>
                    <a:pt x="37" y="121"/>
                  </a:cubicBezTo>
                  <a:cubicBezTo>
                    <a:pt x="41" y="114"/>
                    <a:pt x="41" y="114"/>
                    <a:pt x="41" y="114"/>
                  </a:cubicBezTo>
                  <a:cubicBezTo>
                    <a:pt x="50" y="100"/>
                    <a:pt x="50" y="100"/>
                    <a:pt x="50" y="100"/>
                  </a:cubicBezTo>
                  <a:cubicBezTo>
                    <a:pt x="49" y="98"/>
                    <a:pt x="49" y="98"/>
                    <a:pt x="49" y="98"/>
                  </a:cubicBezTo>
                  <a:cubicBezTo>
                    <a:pt x="52" y="93"/>
                    <a:pt x="52" y="93"/>
                    <a:pt x="52" y="93"/>
                  </a:cubicBezTo>
                  <a:cubicBezTo>
                    <a:pt x="57" y="85"/>
                    <a:pt x="57" y="85"/>
                    <a:pt x="57" y="85"/>
                  </a:cubicBezTo>
                  <a:cubicBezTo>
                    <a:pt x="62" y="74"/>
                    <a:pt x="62" y="74"/>
                    <a:pt x="62" y="74"/>
                  </a:cubicBezTo>
                  <a:cubicBezTo>
                    <a:pt x="65" y="68"/>
                    <a:pt x="65" y="68"/>
                    <a:pt x="65" y="68"/>
                  </a:cubicBezTo>
                  <a:cubicBezTo>
                    <a:pt x="69" y="61"/>
                    <a:pt x="69" y="61"/>
                    <a:pt x="69" y="61"/>
                  </a:cubicBezTo>
                  <a:cubicBezTo>
                    <a:pt x="71" y="55"/>
                    <a:pt x="71" y="55"/>
                    <a:pt x="71" y="55"/>
                  </a:cubicBezTo>
                  <a:cubicBezTo>
                    <a:pt x="71" y="48"/>
                    <a:pt x="71" y="48"/>
                    <a:pt x="71" y="48"/>
                  </a:cubicBezTo>
                  <a:cubicBezTo>
                    <a:pt x="71" y="43"/>
                    <a:pt x="71" y="43"/>
                    <a:pt x="71" y="43"/>
                  </a:cubicBezTo>
                  <a:cubicBezTo>
                    <a:pt x="71" y="39"/>
                    <a:pt x="71" y="39"/>
                    <a:pt x="71" y="39"/>
                  </a:cubicBezTo>
                  <a:cubicBezTo>
                    <a:pt x="71" y="37"/>
                    <a:pt x="71" y="37"/>
                    <a:pt x="71" y="37"/>
                  </a:cubicBezTo>
                  <a:cubicBezTo>
                    <a:pt x="71" y="35"/>
                    <a:pt x="71" y="35"/>
                    <a:pt x="71" y="35"/>
                  </a:cubicBezTo>
                  <a:cubicBezTo>
                    <a:pt x="70" y="32"/>
                    <a:pt x="70" y="32"/>
                    <a:pt x="70" y="32"/>
                  </a:cubicBezTo>
                  <a:cubicBezTo>
                    <a:pt x="72" y="30"/>
                    <a:pt x="72" y="30"/>
                    <a:pt x="72" y="30"/>
                  </a:cubicBezTo>
                  <a:cubicBezTo>
                    <a:pt x="72" y="28"/>
                    <a:pt x="72" y="28"/>
                    <a:pt x="72" y="28"/>
                  </a:cubicBezTo>
                  <a:cubicBezTo>
                    <a:pt x="72" y="26"/>
                    <a:pt x="72" y="26"/>
                    <a:pt x="72" y="26"/>
                  </a:cubicBezTo>
                  <a:cubicBezTo>
                    <a:pt x="72" y="24"/>
                    <a:pt x="72" y="24"/>
                    <a:pt x="72" y="24"/>
                  </a:cubicBezTo>
                  <a:cubicBezTo>
                    <a:pt x="73" y="22"/>
                    <a:pt x="73" y="22"/>
                    <a:pt x="73" y="22"/>
                  </a:cubicBezTo>
                  <a:cubicBezTo>
                    <a:pt x="72" y="19"/>
                    <a:pt x="72" y="19"/>
                    <a:pt x="72" y="19"/>
                  </a:cubicBezTo>
                  <a:cubicBezTo>
                    <a:pt x="73" y="17"/>
                    <a:pt x="73" y="17"/>
                    <a:pt x="73" y="17"/>
                  </a:cubicBezTo>
                  <a:cubicBezTo>
                    <a:pt x="72" y="16"/>
                    <a:pt x="72" y="16"/>
                    <a:pt x="72" y="16"/>
                  </a:cubicBezTo>
                  <a:cubicBezTo>
                    <a:pt x="73" y="13"/>
                    <a:pt x="73" y="13"/>
                    <a:pt x="73" y="13"/>
                  </a:cubicBezTo>
                  <a:cubicBezTo>
                    <a:pt x="73" y="11"/>
                    <a:pt x="73" y="11"/>
                    <a:pt x="73" y="11"/>
                  </a:cubicBezTo>
                  <a:lnTo>
                    <a:pt x="74" y="9"/>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3" name="Freeform 78">
              <a:extLst>
                <a:ext uri="{FF2B5EF4-FFF2-40B4-BE49-F238E27FC236}">
                  <a16:creationId xmlns:a16="http://schemas.microsoft.com/office/drawing/2014/main" id="{C7EB4D8F-CDB3-43C7-C7E9-A4F252A5661C}"/>
                </a:ext>
              </a:extLst>
            </p:cNvPr>
            <p:cNvSpPr>
              <a:spLocks noEditPoints="1"/>
            </p:cNvSpPr>
            <p:nvPr/>
          </p:nvSpPr>
          <p:spPr bwMode="auto">
            <a:xfrm>
              <a:off x="4704932" y="2283682"/>
              <a:ext cx="711331" cy="913063"/>
            </a:xfrm>
            <a:custGeom>
              <a:avLst/>
              <a:gdLst>
                <a:gd name="T0" fmla="*/ 264 w 312"/>
                <a:gd name="T1" fmla="*/ 340 h 413"/>
                <a:gd name="T2" fmla="*/ 240 w 312"/>
                <a:gd name="T3" fmla="*/ 363 h 413"/>
                <a:gd name="T4" fmla="*/ 252 w 312"/>
                <a:gd name="T5" fmla="*/ 385 h 413"/>
                <a:gd name="T6" fmla="*/ 237 w 312"/>
                <a:gd name="T7" fmla="*/ 387 h 413"/>
                <a:gd name="T8" fmla="*/ 211 w 312"/>
                <a:gd name="T9" fmla="*/ 393 h 413"/>
                <a:gd name="T10" fmla="*/ 177 w 312"/>
                <a:gd name="T11" fmla="*/ 404 h 413"/>
                <a:gd name="T12" fmla="*/ 157 w 312"/>
                <a:gd name="T13" fmla="*/ 404 h 413"/>
                <a:gd name="T14" fmla="*/ 142 w 312"/>
                <a:gd name="T15" fmla="*/ 400 h 413"/>
                <a:gd name="T16" fmla="*/ 121 w 312"/>
                <a:gd name="T17" fmla="*/ 394 h 413"/>
                <a:gd name="T18" fmla="*/ 101 w 312"/>
                <a:gd name="T19" fmla="*/ 391 h 413"/>
                <a:gd name="T20" fmla="*/ 94 w 312"/>
                <a:gd name="T21" fmla="*/ 388 h 413"/>
                <a:gd name="T22" fmla="*/ 89 w 312"/>
                <a:gd name="T23" fmla="*/ 383 h 413"/>
                <a:gd name="T24" fmla="*/ 90 w 312"/>
                <a:gd name="T25" fmla="*/ 393 h 413"/>
                <a:gd name="T26" fmla="*/ 73 w 312"/>
                <a:gd name="T27" fmla="*/ 396 h 413"/>
                <a:gd name="T28" fmla="*/ 57 w 312"/>
                <a:gd name="T29" fmla="*/ 396 h 413"/>
                <a:gd name="T30" fmla="*/ 53 w 312"/>
                <a:gd name="T31" fmla="*/ 368 h 413"/>
                <a:gd name="T32" fmla="*/ 50 w 312"/>
                <a:gd name="T33" fmla="*/ 308 h 413"/>
                <a:gd name="T34" fmla="*/ 13 w 312"/>
                <a:gd name="T35" fmla="*/ 292 h 413"/>
                <a:gd name="T36" fmla="*/ 6 w 312"/>
                <a:gd name="T37" fmla="*/ 262 h 413"/>
                <a:gd name="T38" fmla="*/ 12 w 312"/>
                <a:gd name="T39" fmla="*/ 245 h 413"/>
                <a:gd name="T40" fmla="*/ 11 w 312"/>
                <a:gd name="T41" fmla="*/ 228 h 413"/>
                <a:gd name="T42" fmla="*/ 5 w 312"/>
                <a:gd name="T43" fmla="*/ 217 h 413"/>
                <a:gd name="T44" fmla="*/ 1 w 312"/>
                <a:gd name="T45" fmla="*/ 207 h 413"/>
                <a:gd name="T46" fmla="*/ 7 w 312"/>
                <a:gd name="T47" fmla="*/ 198 h 413"/>
                <a:gd name="T48" fmla="*/ 9 w 312"/>
                <a:gd name="T49" fmla="*/ 175 h 413"/>
                <a:gd name="T50" fmla="*/ 12 w 312"/>
                <a:gd name="T51" fmla="*/ 161 h 413"/>
                <a:gd name="T52" fmla="*/ 32 w 312"/>
                <a:gd name="T53" fmla="*/ 160 h 413"/>
                <a:gd name="T54" fmla="*/ 41 w 312"/>
                <a:gd name="T55" fmla="*/ 146 h 413"/>
                <a:gd name="T56" fmla="*/ 33 w 312"/>
                <a:gd name="T57" fmla="*/ 128 h 413"/>
                <a:gd name="T58" fmla="*/ 47 w 312"/>
                <a:gd name="T59" fmla="*/ 94 h 413"/>
                <a:gd name="T60" fmla="*/ 49 w 312"/>
                <a:gd name="T61" fmla="*/ 65 h 413"/>
                <a:gd name="T62" fmla="*/ 78 w 312"/>
                <a:gd name="T63" fmla="*/ 80 h 413"/>
                <a:gd name="T64" fmla="*/ 93 w 312"/>
                <a:gd name="T65" fmla="*/ 74 h 413"/>
                <a:gd name="T66" fmla="*/ 114 w 312"/>
                <a:gd name="T67" fmla="*/ 57 h 413"/>
                <a:gd name="T68" fmla="*/ 102 w 312"/>
                <a:gd name="T69" fmla="*/ 41 h 413"/>
                <a:gd name="T70" fmla="*/ 104 w 312"/>
                <a:gd name="T71" fmla="*/ 25 h 413"/>
                <a:gd name="T72" fmla="*/ 95 w 312"/>
                <a:gd name="T73" fmla="*/ 12 h 413"/>
                <a:gd name="T74" fmla="*/ 119 w 312"/>
                <a:gd name="T75" fmla="*/ 5 h 413"/>
                <a:gd name="T76" fmla="*/ 136 w 312"/>
                <a:gd name="T77" fmla="*/ 25 h 413"/>
                <a:gd name="T78" fmla="*/ 163 w 312"/>
                <a:gd name="T79" fmla="*/ 35 h 413"/>
                <a:gd name="T80" fmla="*/ 176 w 312"/>
                <a:gd name="T81" fmla="*/ 25 h 413"/>
                <a:gd name="T82" fmla="*/ 162 w 312"/>
                <a:gd name="T83" fmla="*/ 46 h 413"/>
                <a:gd name="T84" fmla="*/ 182 w 312"/>
                <a:gd name="T85" fmla="*/ 53 h 413"/>
                <a:gd name="T86" fmla="*/ 212 w 312"/>
                <a:gd name="T87" fmla="*/ 30 h 413"/>
                <a:gd name="T88" fmla="*/ 221 w 312"/>
                <a:gd name="T89" fmla="*/ 28 h 413"/>
                <a:gd name="T90" fmla="*/ 236 w 312"/>
                <a:gd name="T91" fmla="*/ 18 h 413"/>
                <a:gd name="T92" fmla="*/ 242 w 312"/>
                <a:gd name="T93" fmla="*/ 21 h 413"/>
                <a:gd name="T94" fmla="*/ 253 w 312"/>
                <a:gd name="T95" fmla="*/ 29 h 413"/>
                <a:gd name="T96" fmla="*/ 262 w 312"/>
                <a:gd name="T97" fmla="*/ 42 h 413"/>
                <a:gd name="T98" fmla="*/ 273 w 312"/>
                <a:gd name="T99" fmla="*/ 58 h 413"/>
                <a:gd name="T100" fmla="*/ 279 w 312"/>
                <a:gd name="T101" fmla="*/ 113 h 413"/>
                <a:gd name="T102" fmla="*/ 294 w 312"/>
                <a:gd name="T103" fmla="*/ 162 h 413"/>
                <a:gd name="T104" fmla="*/ 309 w 312"/>
                <a:gd name="T105" fmla="*/ 197 h 413"/>
                <a:gd name="T106" fmla="*/ 297 w 312"/>
                <a:gd name="T107" fmla="*/ 205 h 413"/>
                <a:gd name="T108" fmla="*/ 262 w 312"/>
                <a:gd name="T109" fmla="*/ 224 h 413"/>
                <a:gd name="T110" fmla="*/ 219 w 312"/>
                <a:gd name="T111" fmla="*/ 253 h 413"/>
                <a:gd name="T112" fmla="*/ 226 w 312"/>
                <a:gd name="T113" fmla="*/ 277 h 413"/>
                <a:gd name="T114" fmla="*/ 257 w 312"/>
                <a:gd name="T115" fmla="*/ 309 h 413"/>
                <a:gd name="T116" fmla="*/ 55 w 312"/>
                <a:gd name="T117" fmla="*/ 394 h 413"/>
                <a:gd name="T118" fmla="*/ 312 w 312"/>
                <a:gd name="T119" fmla="*/ 204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2" h="413">
                  <a:moveTo>
                    <a:pt x="275" y="325"/>
                  </a:moveTo>
                  <a:cubicBezTo>
                    <a:pt x="275" y="325"/>
                    <a:pt x="275" y="325"/>
                    <a:pt x="275" y="325"/>
                  </a:cubicBezTo>
                  <a:cubicBezTo>
                    <a:pt x="275" y="328"/>
                    <a:pt x="275" y="328"/>
                    <a:pt x="275" y="328"/>
                  </a:cubicBezTo>
                  <a:cubicBezTo>
                    <a:pt x="276" y="333"/>
                    <a:pt x="276" y="333"/>
                    <a:pt x="276" y="333"/>
                  </a:cubicBezTo>
                  <a:cubicBezTo>
                    <a:pt x="276" y="336"/>
                    <a:pt x="276" y="336"/>
                    <a:pt x="276" y="336"/>
                  </a:cubicBezTo>
                  <a:cubicBezTo>
                    <a:pt x="276" y="336"/>
                    <a:pt x="275" y="338"/>
                    <a:pt x="274" y="338"/>
                  </a:cubicBezTo>
                  <a:cubicBezTo>
                    <a:pt x="274" y="338"/>
                    <a:pt x="273" y="339"/>
                    <a:pt x="272" y="339"/>
                  </a:cubicBezTo>
                  <a:cubicBezTo>
                    <a:pt x="271" y="338"/>
                    <a:pt x="270" y="337"/>
                    <a:pt x="270" y="337"/>
                  </a:cubicBezTo>
                  <a:cubicBezTo>
                    <a:pt x="264" y="337"/>
                    <a:pt x="264" y="337"/>
                    <a:pt x="264" y="337"/>
                  </a:cubicBezTo>
                  <a:cubicBezTo>
                    <a:pt x="264" y="337"/>
                    <a:pt x="264" y="339"/>
                    <a:pt x="264" y="340"/>
                  </a:cubicBezTo>
                  <a:cubicBezTo>
                    <a:pt x="263" y="342"/>
                    <a:pt x="263" y="342"/>
                    <a:pt x="263" y="342"/>
                  </a:cubicBezTo>
                  <a:cubicBezTo>
                    <a:pt x="263" y="347"/>
                    <a:pt x="263" y="347"/>
                    <a:pt x="263" y="347"/>
                  </a:cubicBezTo>
                  <a:cubicBezTo>
                    <a:pt x="258" y="352"/>
                    <a:pt x="258" y="352"/>
                    <a:pt x="258" y="352"/>
                  </a:cubicBezTo>
                  <a:cubicBezTo>
                    <a:pt x="257" y="352"/>
                    <a:pt x="257" y="352"/>
                    <a:pt x="257" y="352"/>
                  </a:cubicBezTo>
                  <a:cubicBezTo>
                    <a:pt x="257" y="352"/>
                    <a:pt x="256" y="353"/>
                    <a:pt x="256" y="353"/>
                  </a:cubicBezTo>
                  <a:cubicBezTo>
                    <a:pt x="256" y="353"/>
                    <a:pt x="251" y="355"/>
                    <a:pt x="251" y="355"/>
                  </a:cubicBezTo>
                  <a:cubicBezTo>
                    <a:pt x="249" y="357"/>
                    <a:pt x="249" y="357"/>
                    <a:pt x="249" y="357"/>
                  </a:cubicBezTo>
                  <a:cubicBezTo>
                    <a:pt x="248" y="357"/>
                    <a:pt x="248" y="357"/>
                    <a:pt x="248" y="357"/>
                  </a:cubicBezTo>
                  <a:cubicBezTo>
                    <a:pt x="248" y="357"/>
                    <a:pt x="245" y="359"/>
                    <a:pt x="243" y="361"/>
                  </a:cubicBezTo>
                  <a:cubicBezTo>
                    <a:pt x="240" y="363"/>
                    <a:pt x="240" y="363"/>
                    <a:pt x="240" y="363"/>
                  </a:cubicBezTo>
                  <a:cubicBezTo>
                    <a:pt x="240" y="363"/>
                    <a:pt x="240" y="363"/>
                    <a:pt x="240" y="363"/>
                  </a:cubicBezTo>
                  <a:cubicBezTo>
                    <a:pt x="240" y="363"/>
                    <a:pt x="240" y="363"/>
                    <a:pt x="240" y="363"/>
                  </a:cubicBezTo>
                  <a:cubicBezTo>
                    <a:pt x="242" y="368"/>
                    <a:pt x="242" y="368"/>
                    <a:pt x="242" y="368"/>
                  </a:cubicBezTo>
                  <a:cubicBezTo>
                    <a:pt x="245" y="371"/>
                    <a:pt x="245" y="371"/>
                    <a:pt x="245" y="371"/>
                  </a:cubicBezTo>
                  <a:cubicBezTo>
                    <a:pt x="248" y="376"/>
                    <a:pt x="248" y="376"/>
                    <a:pt x="248" y="376"/>
                  </a:cubicBezTo>
                  <a:cubicBezTo>
                    <a:pt x="248" y="379"/>
                    <a:pt x="248" y="379"/>
                    <a:pt x="248" y="379"/>
                  </a:cubicBezTo>
                  <a:cubicBezTo>
                    <a:pt x="248" y="379"/>
                    <a:pt x="246" y="381"/>
                    <a:pt x="246" y="381"/>
                  </a:cubicBezTo>
                  <a:cubicBezTo>
                    <a:pt x="246" y="382"/>
                    <a:pt x="245" y="384"/>
                    <a:pt x="246" y="384"/>
                  </a:cubicBezTo>
                  <a:cubicBezTo>
                    <a:pt x="247" y="384"/>
                    <a:pt x="251" y="385"/>
                    <a:pt x="251" y="385"/>
                  </a:cubicBezTo>
                  <a:cubicBezTo>
                    <a:pt x="251" y="385"/>
                    <a:pt x="252" y="385"/>
                    <a:pt x="252" y="385"/>
                  </a:cubicBezTo>
                  <a:cubicBezTo>
                    <a:pt x="253" y="385"/>
                    <a:pt x="253" y="386"/>
                    <a:pt x="253" y="386"/>
                  </a:cubicBezTo>
                  <a:cubicBezTo>
                    <a:pt x="253" y="390"/>
                    <a:pt x="253" y="390"/>
                    <a:pt x="253" y="390"/>
                  </a:cubicBezTo>
                  <a:cubicBezTo>
                    <a:pt x="253" y="390"/>
                    <a:pt x="253" y="391"/>
                    <a:pt x="253" y="395"/>
                  </a:cubicBezTo>
                  <a:cubicBezTo>
                    <a:pt x="253" y="399"/>
                    <a:pt x="252" y="398"/>
                    <a:pt x="252" y="398"/>
                  </a:cubicBezTo>
                  <a:cubicBezTo>
                    <a:pt x="252" y="398"/>
                    <a:pt x="247" y="396"/>
                    <a:pt x="247" y="396"/>
                  </a:cubicBezTo>
                  <a:cubicBezTo>
                    <a:pt x="247" y="396"/>
                    <a:pt x="245" y="394"/>
                    <a:pt x="245" y="394"/>
                  </a:cubicBezTo>
                  <a:cubicBezTo>
                    <a:pt x="244" y="393"/>
                    <a:pt x="244" y="392"/>
                    <a:pt x="244" y="391"/>
                  </a:cubicBezTo>
                  <a:cubicBezTo>
                    <a:pt x="244" y="390"/>
                    <a:pt x="245" y="388"/>
                    <a:pt x="245" y="388"/>
                  </a:cubicBezTo>
                  <a:cubicBezTo>
                    <a:pt x="245" y="388"/>
                    <a:pt x="241" y="387"/>
                    <a:pt x="241" y="387"/>
                  </a:cubicBezTo>
                  <a:cubicBezTo>
                    <a:pt x="241" y="387"/>
                    <a:pt x="238" y="387"/>
                    <a:pt x="237" y="387"/>
                  </a:cubicBezTo>
                  <a:cubicBezTo>
                    <a:pt x="236" y="387"/>
                    <a:pt x="235" y="389"/>
                    <a:pt x="235" y="389"/>
                  </a:cubicBezTo>
                  <a:cubicBezTo>
                    <a:pt x="234" y="390"/>
                    <a:pt x="233" y="389"/>
                    <a:pt x="232" y="389"/>
                  </a:cubicBezTo>
                  <a:cubicBezTo>
                    <a:pt x="232" y="389"/>
                    <a:pt x="231" y="387"/>
                    <a:pt x="231" y="387"/>
                  </a:cubicBezTo>
                  <a:cubicBezTo>
                    <a:pt x="230" y="387"/>
                    <a:pt x="226" y="386"/>
                    <a:pt x="225" y="386"/>
                  </a:cubicBezTo>
                  <a:cubicBezTo>
                    <a:pt x="225" y="386"/>
                    <a:pt x="223" y="386"/>
                    <a:pt x="221" y="386"/>
                  </a:cubicBezTo>
                  <a:cubicBezTo>
                    <a:pt x="220" y="387"/>
                    <a:pt x="221" y="387"/>
                    <a:pt x="222" y="390"/>
                  </a:cubicBezTo>
                  <a:cubicBezTo>
                    <a:pt x="222" y="393"/>
                    <a:pt x="221" y="391"/>
                    <a:pt x="220" y="391"/>
                  </a:cubicBezTo>
                  <a:cubicBezTo>
                    <a:pt x="219" y="391"/>
                    <a:pt x="219" y="391"/>
                    <a:pt x="217" y="391"/>
                  </a:cubicBezTo>
                  <a:cubicBezTo>
                    <a:pt x="215" y="391"/>
                    <a:pt x="214" y="391"/>
                    <a:pt x="212" y="391"/>
                  </a:cubicBezTo>
                  <a:cubicBezTo>
                    <a:pt x="211" y="392"/>
                    <a:pt x="211" y="392"/>
                    <a:pt x="211" y="393"/>
                  </a:cubicBezTo>
                  <a:cubicBezTo>
                    <a:pt x="210" y="394"/>
                    <a:pt x="208" y="394"/>
                    <a:pt x="207" y="394"/>
                  </a:cubicBezTo>
                  <a:cubicBezTo>
                    <a:pt x="206" y="394"/>
                    <a:pt x="202" y="394"/>
                    <a:pt x="202" y="394"/>
                  </a:cubicBezTo>
                  <a:cubicBezTo>
                    <a:pt x="201" y="394"/>
                    <a:pt x="200" y="396"/>
                    <a:pt x="199" y="397"/>
                  </a:cubicBezTo>
                  <a:cubicBezTo>
                    <a:pt x="199" y="397"/>
                    <a:pt x="195" y="397"/>
                    <a:pt x="195" y="397"/>
                  </a:cubicBezTo>
                  <a:cubicBezTo>
                    <a:pt x="194" y="398"/>
                    <a:pt x="194" y="398"/>
                    <a:pt x="193" y="399"/>
                  </a:cubicBezTo>
                  <a:cubicBezTo>
                    <a:pt x="191" y="400"/>
                    <a:pt x="191" y="400"/>
                    <a:pt x="190" y="402"/>
                  </a:cubicBezTo>
                  <a:cubicBezTo>
                    <a:pt x="188" y="404"/>
                    <a:pt x="189" y="403"/>
                    <a:pt x="185" y="402"/>
                  </a:cubicBezTo>
                  <a:cubicBezTo>
                    <a:pt x="182" y="402"/>
                    <a:pt x="184" y="403"/>
                    <a:pt x="183" y="403"/>
                  </a:cubicBezTo>
                  <a:cubicBezTo>
                    <a:pt x="182" y="403"/>
                    <a:pt x="181" y="404"/>
                    <a:pt x="180" y="405"/>
                  </a:cubicBezTo>
                  <a:cubicBezTo>
                    <a:pt x="180" y="406"/>
                    <a:pt x="178" y="404"/>
                    <a:pt x="177" y="404"/>
                  </a:cubicBezTo>
                  <a:cubicBezTo>
                    <a:pt x="176" y="405"/>
                    <a:pt x="176" y="403"/>
                    <a:pt x="176" y="400"/>
                  </a:cubicBezTo>
                  <a:cubicBezTo>
                    <a:pt x="175" y="398"/>
                    <a:pt x="173" y="398"/>
                    <a:pt x="173" y="398"/>
                  </a:cubicBezTo>
                  <a:cubicBezTo>
                    <a:pt x="173" y="398"/>
                    <a:pt x="171" y="398"/>
                    <a:pt x="171" y="397"/>
                  </a:cubicBezTo>
                  <a:cubicBezTo>
                    <a:pt x="171" y="396"/>
                    <a:pt x="167" y="396"/>
                    <a:pt x="166" y="396"/>
                  </a:cubicBezTo>
                  <a:cubicBezTo>
                    <a:pt x="166" y="396"/>
                    <a:pt x="163" y="396"/>
                    <a:pt x="163" y="396"/>
                  </a:cubicBezTo>
                  <a:cubicBezTo>
                    <a:pt x="163" y="396"/>
                    <a:pt x="160" y="396"/>
                    <a:pt x="160" y="397"/>
                  </a:cubicBezTo>
                  <a:cubicBezTo>
                    <a:pt x="160" y="397"/>
                    <a:pt x="159" y="397"/>
                    <a:pt x="157" y="398"/>
                  </a:cubicBezTo>
                  <a:cubicBezTo>
                    <a:pt x="154" y="399"/>
                    <a:pt x="156" y="398"/>
                    <a:pt x="156" y="400"/>
                  </a:cubicBezTo>
                  <a:cubicBezTo>
                    <a:pt x="157" y="401"/>
                    <a:pt x="157" y="402"/>
                    <a:pt x="157" y="402"/>
                  </a:cubicBezTo>
                  <a:cubicBezTo>
                    <a:pt x="158" y="403"/>
                    <a:pt x="157" y="402"/>
                    <a:pt x="157" y="404"/>
                  </a:cubicBezTo>
                  <a:cubicBezTo>
                    <a:pt x="156" y="406"/>
                    <a:pt x="156" y="405"/>
                    <a:pt x="156" y="407"/>
                  </a:cubicBezTo>
                  <a:cubicBezTo>
                    <a:pt x="155" y="408"/>
                    <a:pt x="155" y="407"/>
                    <a:pt x="154" y="410"/>
                  </a:cubicBezTo>
                  <a:cubicBezTo>
                    <a:pt x="153" y="412"/>
                    <a:pt x="154" y="410"/>
                    <a:pt x="153" y="412"/>
                  </a:cubicBezTo>
                  <a:cubicBezTo>
                    <a:pt x="152" y="413"/>
                    <a:pt x="150" y="412"/>
                    <a:pt x="148" y="411"/>
                  </a:cubicBezTo>
                  <a:cubicBezTo>
                    <a:pt x="147" y="411"/>
                    <a:pt x="148" y="410"/>
                    <a:pt x="148" y="408"/>
                  </a:cubicBezTo>
                  <a:cubicBezTo>
                    <a:pt x="149" y="406"/>
                    <a:pt x="148" y="407"/>
                    <a:pt x="148" y="406"/>
                  </a:cubicBezTo>
                  <a:cubicBezTo>
                    <a:pt x="148" y="405"/>
                    <a:pt x="147" y="406"/>
                    <a:pt x="145" y="407"/>
                  </a:cubicBezTo>
                  <a:cubicBezTo>
                    <a:pt x="144" y="407"/>
                    <a:pt x="144" y="405"/>
                    <a:pt x="145" y="403"/>
                  </a:cubicBezTo>
                  <a:cubicBezTo>
                    <a:pt x="145" y="401"/>
                    <a:pt x="144" y="402"/>
                    <a:pt x="144" y="401"/>
                  </a:cubicBezTo>
                  <a:cubicBezTo>
                    <a:pt x="144" y="401"/>
                    <a:pt x="143" y="400"/>
                    <a:pt x="142" y="400"/>
                  </a:cubicBezTo>
                  <a:cubicBezTo>
                    <a:pt x="141" y="400"/>
                    <a:pt x="140" y="399"/>
                    <a:pt x="140" y="399"/>
                  </a:cubicBezTo>
                  <a:cubicBezTo>
                    <a:pt x="139" y="398"/>
                    <a:pt x="137" y="396"/>
                    <a:pt x="136" y="395"/>
                  </a:cubicBezTo>
                  <a:cubicBezTo>
                    <a:pt x="134" y="394"/>
                    <a:pt x="132" y="395"/>
                    <a:pt x="132" y="395"/>
                  </a:cubicBezTo>
                  <a:cubicBezTo>
                    <a:pt x="132" y="395"/>
                    <a:pt x="130" y="397"/>
                    <a:pt x="128" y="399"/>
                  </a:cubicBezTo>
                  <a:cubicBezTo>
                    <a:pt x="128" y="399"/>
                    <a:pt x="128" y="400"/>
                    <a:pt x="128" y="400"/>
                  </a:cubicBezTo>
                  <a:cubicBezTo>
                    <a:pt x="127" y="400"/>
                    <a:pt x="127" y="400"/>
                    <a:pt x="127" y="399"/>
                  </a:cubicBezTo>
                  <a:cubicBezTo>
                    <a:pt x="127" y="399"/>
                    <a:pt x="126" y="398"/>
                    <a:pt x="126" y="398"/>
                  </a:cubicBezTo>
                  <a:cubicBezTo>
                    <a:pt x="126" y="398"/>
                    <a:pt x="126" y="396"/>
                    <a:pt x="125" y="396"/>
                  </a:cubicBezTo>
                  <a:cubicBezTo>
                    <a:pt x="125" y="396"/>
                    <a:pt x="124" y="396"/>
                    <a:pt x="123" y="395"/>
                  </a:cubicBezTo>
                  <a:cubicBezTo>
                    <a:pt x="122" y="395"/>
                    <a:pt x="121" y="394"/>
                    <a:pt x="121" y="394"/>
                  </a:cubicBezTo>
                  <a:cubicBezTo>
                    <a:pt x="120" y="394"/>
                    <a:pt x="118" y="392"/>
                    <a:pt x="118" y="392"/>
                  </a:cubicBezTo>
                  <a:cubicBezTo>
                    <a:pt x="118" y="392"/>
                    <a:pt x="118" y="392"/>
                    <a:pt x="117" y="392"/>
                  </a:cubicBezTo>
                  <a:cubicBezTo>
                    <a:pt x="117" y="392"/>
                    <a:pt x="116" y="391"/>
                    <a:pt x="116" y="391"/>
                  </a:cubicBezTo>
                  <a:cubicBezTo>
                    <a:pt x="115" y="391"/>
                    <a:pt x="115" y="391"/>
                    <a:pt x="115" y="391"/>
                  </a:cubicBezTo>
                  <a:cubicBezTo>
                    <a:pt x="115" y="391"/>
                    <a:pt x="115" y="391"/>
                    <a:pt x="115" y="391"/>
                  </a:cubicBezTo>
                  <a:cubicBezTo>
                    <a:pt x="114" y="391"/>
                    <a:pt x="114" y="391"/>
                    <a:pt x="113" y="390"/>
                  </a:cubicBezTo>
                  <a:cubicBezTo>
                    <a:pt x="111" y="390"/>
                    <a:pt x="112" y="390"/>
                    <a:pt x="110" y="390"/>
                  </a:cubicBezTo>
                  <a:cubicBezTo>
                    <a:pt x="109" y="390"/>
                    <a:pt x="108" y="390"/>
                    <a:pt x="108" y="390"/>
                  </a:cubicBezTo>
                  <a:cubicBezTo>
                    <a:pt x="108" y="390"/>
                    <a:pt x="107" y="389"/>
                    <a:pt x="105" y="389"/>
                  </a:cubicBezTo>
                  <a:cubicBezTo>
                    <a:pt x="104" y="390"/>
                    <a:pt x="102" y="391"/>
                    <a:pt x="101" y="391"/>
                  </a:cubicBezTo>
                  <a:cubicBezTo>
                    <a:pt x="101" y="391"/>
                    <a:pt x="100" y="390"/>
                    <a:pt x="100" y="390"/>
                  </a:cubicBezTo>
                  <a:cubicBezTo>
                    <a:pt x="100" y="390"/>
                    <a:pt x="100" y="389"/>
                    <a:pt x="100" y="389"/>
                  </a:cubicBezTo>
                  <a:cubicBezTo>
                    <a:pt x="100" y="389"/>
                    <a:pt x="99" y="388"/>
                    <a:pt x="98" y="387"/>
                  </a:cubicBezTo>
                  <a:cubicBezTo>
                    <a:pt x="98" y="387"/>
                    <a:pt x="97" y="387"/>
                    <a:pt x="97" y="387"/>
                  </a:cubicBezTo>
                  <a:cubicBezTo>
                    <a:pt x="97" y="387"/>
                    <a:pt x="97" y="387"/>
                    <a:pt x="97" y="388"/>
                  </a:cubicBezTo>
                  <a:cubicBezTo>
                    <a:pt x="97" y="389"/>
                    <a:pt x="99" y="389"/>
                    <a:pt x="97" y="389"/>
                  </a:cubicBezTo>
                  <a:cubicBezTo>
                    <a:pt x="96" y="388"/>
                    <a:pt x="95" y="388"/>
                    <a:pt x="95" y="388"/>
                  </a:cubicBezTo>
                  <a:cubicBezTo>
                    <a:pt x="92" y="389"/>
                    <a:pt x="92" y="389"/>
                    <a:pt x="92" y="389"/>
                  </a:cubicBezTo>
                  <a:cubicBezTo>
                    <a:pt x="93" y="388"/>
                    <a:pt x="93" y="388"/>
                    <a:pt x="93" y="388"/>
                  </a:cubicBezTo>
                  <a:cubicBezTo>
                    <a:pt x="93" y="388"/>
                    <a:pt x="94" y="388"/>
                    <a:pt x="94" y="388"/>
                  </a:cubicBezTo>
                  <a:cubicBezTo>
                    <a:pt x="94" y="387"/>
                    <a:pt x="94" y="387"/>
                    <a:pt x="94" y="387"/>
                  </a:cubicBezTo>
                  <a:cubicBezTo>
                    <a:pt x="94" y="387"/>
                    <a:pt x="94" y="386"/>
                    <a:pt x="94" y="386"/>
                  </a:cubicBezTo>
                  <a:cubicBezTo>
                    <a:pt x="95" y="386"/>
                    <a:pt x="96" y="385"/>
                    <a:pt x="95" y="385"/>
                  </a:cubicBezTo>
                  <a:cubicBezTo>
                    <a:pt x="94" y="385"/>
                    <a:pt x="93" y="385"/>
                    <a:pt x="93" y="385"/>
                  </a:cubicBezTo>
                  <a:cubicBezTo>
                    <a:pt x="93" y="384"/>
                    <a:pt x="93" y="384"/>
                    <a:pt x="93" y="384"/>
                  </a:cubicBezTo>
                  <a:cubicBezTo>
                    <a:pt x="93" y="384"/>
                    <a:pt x="92" y="383"/>
                    <a:pt x="92" y="383"/>
                  </a:cubicBezTo>
                  <a:cubicBezTo>
                    <a:pt x="92" y="384"/>
                    <a:pt x="92" y="385"/>
                    <a:pt x="92" y="385"/>
                  </a:cubicBezTo>
                  <a:cubicBezTo>
                    <a:pt x="91" y="385"/>
                    <a:pt x="91" y="385"/>
                    <a:pt x="91" y="384"/>
                  </a:cubicBezTo>
                  <a:cubicBezTo>
                    <a:pt x="91" y="383"/>
                    <a:pt x="91" y="383"/>
                    <a:pt x="91" y="383"/>
                  </a:cubicBezTo>
                  <a:cubicBezTo>
                    <a:pt x="90" y="383"/>
                    <a:pt x="89" y="383"/>
                    <a:pt x="89" y="383"/>
                  </a:cubicBezTo>
                  <a:cubicBezTo>
                    <a:pt x="89" y="383"/>
                    <a:pt x="90" y="384"/>
                    <a:pt x="88" y="384"/>
                  </a:cubicBezTo>
                  <a:cubicBezTo>
                    <a:pt x="87" y="384"/>
                    <a:pt x="86" y="385"/>
                    <a:pt x="85" y="385"/>
                  </a:cubicBezTo>
                  <a:cubicBezTo>
                    <a:pt x="84" y="386"/>
                    <a:pt x="84" y="387"/>
                    <a:pt x="84" y="387"/>
                  </a:cubicBezTo>
                  <a:cubicBezTo>
                    <a:pt x="84" y="388"/>
                    <a:pt x="82" y="388"/>
                    <a:pt x="82" y="389"/>
                  </a:cubicBezTo>
                  <a:cubicBezTo>
                    <a:pt x="83" y="389"/>
                    <a:pt x="82" y="389"/>
                    <a:pt x="84" y="390"/>
                  </a:cubicBezTo>
                  <a:cubicBezTo>
                    <a:pt x="85" y="390"/>
                    <a:pt x="85" y="390"/>
                    <a:pt x="86" y="390"/>
                  </a:cubicBezTo>
                  <a:cubicBezTo>
                    <a:pt x="87" y="391"/>
                    <a:pt x="88" y="390"/>
                    <a:pt x="88" y="390"/>
                  </a:cubicBezTo>
                  <a:cubicBezTo>
                    <a:pt x="88" y="390"/>
                    <a:pt x="88" y="390"/>
                    <a:pt x="89" y="391"/>
                  </a:cubicBezTo>
                  <a:cubicBezTo>
                    <a:pt x="89" y="391"/>
                    <a:pt x="90" y="390"/>
                    <a:pt x="90" y="391"/>
                  </a:cubicBezTo>
                  <a:cubicBezTo>
                    <a:pt x="90" y="392"/>
                    <a:pt x="91" y="393"/>
                    <a:pt x="90" y="393"/>
                  </a:cubicBezTo>
                  <a:cubicBezTo>
                    <a:pt x="89" y="393"/>
                    <a:pt x="88" y="394"/>
                    <a:pt x="88" y="393"/>
                  </a:cubicBezTo>
                  <a:cubicBezTo>
                    <a:pt x="88" y="393"/>
                    <a:pt x="88" y="392"/>
                    <a:pt x="87" y="392"/>
                  </a:cubicBezTo>
                  <a:cubicBezTo>
                    <a:pt x="87" y="392"/>
                    <a:pt x="86" y="392"/>
                    <a:pt x="86" y="392"/>
                  </a:cubicBezTo>
                  <a:cubicBezTo>
                    <a:pt x="85" y="394"/>
                    <a:pt x="85" y="394"/>
                    <a:pt x="85" y="394"/>
                  </a:cubicBezTo>
                  <a:cubicBezTo>
                    <a:pt x="85" y="394"/>
                    <a:pt x="85" y="395"/>
                    <a:pt x="84" y="395"/>
                  </a:cubicBezTo>
                  <a:cubicBezTo>
                    <a:pt x="83" y="395"/>
                    <a:pt x="84" y="395"/>
                    <a:pt x="82" y="395"/>
                  </a:cubicBezTo>
                  <a:cubicBezTo>
                    <a:pt x="80" y="395"/>
                    <a:pt x="80" y="394"/>
                    <a:pt x="79" y="394"/>
                  </a:cubicBezTo>
                  <a:cubicBezTo>
                    <a:pt x="79" y="394"/>
                    <a:pt x="79" y="394"/>
                    <a:pt x="78" y="394"/>
                  </a:cubicBezTo>
                  <a:cubicBezTo>
                    <a:pt x="78" y="394"/>
                    <a:pt x="76" y="392"/>
                    <a:pt x="75" y="394"/>
                  </a:cubicBezTo>
                  <a:cubicBezTo>
                    <a:pt x="74" y="395"/>
                    <a:pt x="73" y="396"/>
                    <a:pt x="73" y="396"/>
                  </a:cubicBezTo>
                  <a:cubicBezTo>
                    <a:pt x="70" y="396"/>
                    <a:pt x="70" y="396"/>
                    <a:pt x="70" y="396"/>
                  </a:cubicBezTo>
                  <a:cubicBezTo>
                    <a:pt x="70" y="396"/>
                    <a:pt x="69" y="396"/>
                    <a:pt x="68" y="396"/>
                  </a:cubicBezTo>
                  <a:cubicBezTo>
                    <a:pt x="67" y="396"/>
                    <a:pt x="66" y="396"/>
                    <a:pt x="66" y="396"/>
                  </a:cubicBezTo>
                  <a:cubicBezTo>
                    <a:pt x="65" y="397"/>
                    <a:pt x="64" y="394"/>
                    <a:pt x="64" y="394"/>
                  </a:cubicBezTo>
                  <a:cubicBezTo>
                    <a:pt x="64" y="394"/>
                    <a:pt x="65" y="392"/>
                    <a:pt x="62" y="394"/>
                  </a:cubicBezTo>
                  <a:cubicBezTo>
                    <a:pt x="59" y="396"/>
                    <a:pt x="58" y="396"/>
                    <a:pt x="58" y="396"/>
                  </a:cubicBezTo>
                  <a:cubicBezTo>
                    <a:pt x="58" y="396"/>
                    <a:pt x="57" y="396"/>
                    <a:pt x="57" y="397"/>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6" y="396"/>
                    <a:pt x="56" y="396"/>
                    <a:pt x="56" y="395"/>
                  </a:cubicBezTo>
                  <a:cubicBezTo>
                    <a:pt x="56" y="395"/>
                    <a:pt x="56" y="395"/>
                    <a:pt x="56" y="395"/>
                  </a:cubicBezTo>
                  <a:cubicBezTo>
                    <a:pt x="56" y="395"/>
                    <a:pt x="55" y="395"/>
                    <a:pt x="55" y="394"/>
                  </a:cubicBezTo>
                  <a:cubicBezTo>
                    <a:pt x="53" y="392"/>
                    <a:pt x="50" y="388"/>
                    <a:pt x="50" y="388"/>
                  </a:cubicBezTo>
                  <a:cubicBezTo>
                    <a:pt x="52" y="384"/>
                    <a:pt x="52" y="384"/>
                    <a:pt x="52" y="384"/>
                  </a:cubicBezTo>
                  <a:cubicBezTo>
                    <a:pt x="52" y="384"/>
                    <a:pt x="53" y="377"/>
                    <a:pt x="53" y="375"/>
                  </a:cubicBezTo>
                  <a:cubicBezTo>
                    <a:pt x="53" y="374"/>
                    <a:pt x="53" y="368"/>
                    <a:pt x="53" y="368"/>
                  </a:cubicBezTo>
                  <a:cubicBezTo>
                    <a:pt x="53" y="368"/>
                    <a:pt x="49" y="367"/>
                    <a:pt x="52" y="364"/>
                  </a:cubicBezTo>
                  <a:cubicBezTo>
                    <a:pt x="55" y="360"/>
                    <a:pt x="58" y="355"/>
                    <a:pt x="58" y="355"/>
                  </a:cubicBezTo>
                  <a:cubicBezTo>
                    <a:pt x="58" y="345"/>
                    <a:pt x="58" y="345"/>
                    <a:pt x="58" y="345"/>
                  </a:cubicBezTo>
                  <a:cubicBezTo>
                    <a:pt x="58" y="345"/>
                    <a:pt x="55" y="342"/>
                    <a:pt x="59" y="340"/>
                  </a:cubicBezTo>
                  <a:cubicBezTo>
                    <a:pt x="63" y="337"/>
                    <a:pt x="70" y="328"/>
                    <a:pt x="70" y="328"/>
                  </a:cubicBezTo>
                  <a:cubicBezTo>
                    <a:pt x="77" y="320"/>
                    <a:pt x="77" y="320"/>
                    <a:pt x="77" y="320"/>
                  </a:cubicBezTo>
                  <a:cubicBezTo>
                    <a:pt x="65" y="317"/>
                    <a:pt x="65" y="317"/>
                    <a:pt x="65" y="317"/>
                  </a:cubicBezTo>
                  <a:cubicBezTo>
                    <a:pt x="58" y="316"/>
                    <a:pt x="58" y="316"/>
                    <a:pt x="58" y="316"/>
                  </a:cubicBezTo>
                  <a:cubicBezTo>
                    <a:pt x="53" y="313"/>
                    <a:pt x="53" y="313"/>
                    <a:pt x="53" y="313"/>
                  </a:cubicBezTo>
                  <a:cubicBezTo>
                    <a:pt x="50" y="308"/>
                    <a:pt x="50" y="308"/>
                    <a:pt x="50" y="308"/>
                  </a:cubicBezTo>
                  <a:cubicBezTo>
                    <a:pt x="47" y="310"/>
                    <a:pt x="47" y="310"/>
                    <a:pt x="47" y="310"/>
                  </a:cubicBezTo>
                  <a:cubicBezTo>
                    <a:pt x="44" y="312"/>
                    <a:pt x="44" y="312"/>
                    <a:pt x="44" y="312"/>
                  </a:cubicBezTo>
                  <a:cubicBezTo>
                    <a:pt x="37" y="311"/>
                    <a:pt x="37" y="311"/>
                    <a:pt x="37" y="311"/>
                  </a:cubicBezTo>
                  <a:cubicBezTo>
                    <a:pt x="32" y="306"/>
                    <a:pt x="32" y="306"/>
                    <a:pt x="32" y="306"/>
                  </a:cubicBezTo>
                  <a:cubicBezTo>
                    <a:pt x="28" y="309"/>
                    <a:pt x="28" y="309"/>
                    <a:pt x="28" y="309"/>
                  </a:cubicBezTo>
                  <a:cubicBezTo>
                    <a:pt x="24" y="306"/>
                    <a:pt x="24" y="306"/>
                    <a:pt x="24" y="306"/>
                  </a:cubicBezTo>
                  <a:cubicBezTo>
                    <a:pt x="21" y="301"/>
                    <a:pt x="21" y="301"/>
                    <a:pt x="21" y="301"/>
                  </a:cubicBezTo>
                  <a:cubicBezTo>
                    <a:pt x="20" y="297"/>
                    <a:pt x="20" y="297"/>
                    <a:pt x="20" y="297"/>
                  </a:cubicBezTo>
                  <a:cubicBezTo>
                    <a:pt x="15" y="292"/>
                    <a:pt x="15" y="292"/>
                    <a:pt x="15" y="292"/>
                  </a:cubicBezTo>
                  <a:cubicBezTo>
                    <a:pt x="13" y="292"/>
                    <a:pt x="13" y="292"/>
                    <a:pt x="13" y="292"/>
                  </a:cubicBezTo>
                  <a:cubicBezTo>
                    <a:pt x="13" y="291"/>
                    <a:pt x="13" y="291"/>
                    <a:pt x="13" y="291"/>
                  </a:cubicBezTo>
                  <a:cubicBezTo>
                    <a:pt x="12" y="285"/>
                    <a:pt x="12" y="285"/>
                    <a:pt x="12" y="285"/>
                  </a:cubicBezTo>
                  <a:cubicBezTo>
                    <a:pt x="15" y="283"/>
                    <a:pt x="15" y="283"/>
                    <a:pt x="15" y="283"/>
                  </a:cubicBezTo>
                  <a:cubicBezTo>
                    <a:pt x="17" y="280"/>
                    <a:pt x="17" y="280"/>
                    <a:pt x="17" y="280"/>
                  </a:cubicBezTo>
                  <a:cubicBezTo>
                    <a:pt x="19" y="277"/>
                    <a:pt x="19" y="277"/>
                    <a:pt x="19" y="277"/>
                  </a:cubicBezTo>
                  <a:cubicBezTo>
                    <a:pt x="18" y="273"/>
                    <a:pt x="18" y="273"/>
                    <a:pt x="18" y="273"/>
                  </a:cubicBezTo>
                  <a:cubicBezTo>
                    <a:pt x="18" y="273"/>
                    <a:pt x="14" y="273"/>
                    <a:pt x="13" y="272"/>
                  </a:cubicBezTo>
                  <a:cubicBezTo>
                    <a:pt x="12" y="272"/>
                    <a:pt x="9" y="270"/>
                    <a:pt x="9" y="270"/>
                  </a:cubicBezTo>
                  <a:cubicBezTo>
                    <a:pt x="8" y="265"/>
                    <a:pt x="8" y="265"/>
                    <a:pt x="8" y="265"/>
                  </a:cubicBezTo>
                  <a:cubicBezTo>
                    <a:pt x="6" y="262"/>
                    <a:pt x="6" y="262"/>
                    <a:pt x="6" y="262"/>
                  </a:cubicBezTo>
                  <a:cubicBezTo>
                    <a:pt x="5" y="257"/>
                    <a:pt x="5" y="257"/>
                    <a:pt x="5" y="257"/>
                  </a:cubicBezTo>
                  <a:cubicBezTo>
                    <a:pt x="6" y="252"/>
                    <a:pt x="6" y="252"/>
                    <a:pt x="6" y="252"/>
                  </a:cubicBezTo>
                  <a:cubicBezTo>
                    <a:pt x="6" y="252"/>
                    <a:pt x="6" y="252"/>
                    <a:pt x="6" y="252"/>
                  </a:cubicBezTo>
                  <a:cubicBezTo>
                    <a:pt x="6" y="252"/>
                    <a:pt x="6" y="252"/>
                    <a:pt x="6" y="252"/>
                  </a:cubicBezTo>
                  <a:cubicBezTo>
                    <a:pt x="7" y="252"/>
                    <a:pt x="7" y="252"/>
                    <a:pt x="7" y="252"/>
                  </a:cubicBezTo>
                  <a:cubicBezTo>
                    <a:pt x="8" y="250"/>
                    <a:pt x="8" y="250"/>
                    <a:pt x="8" y="250"/>
                  </a:cubicBezTo>
                  <a:cubicBezTo>
                    <a:pt x="8" y="249"/>
                    <a:pt x="8" y="249"/>
                    <a:pt x="8" y="249"/>
                  </a:cubicBezTo>
                  <a:cubicBezTo>
                    <a:pt x="8" y="249"/>
                    <a:pt x="9" y="248"/>
                    <a:pt x="10" y="248"/>
                  </a:cubicBezTo>
                  <a:cubicBezTo>
                    <a:pt x="10" y="248"/>
                    <a:pt x="11" y="248"/>
                    <a:pt x="11" y="248"/>
                  </a:cubicBezTo>
                  <a:cubicBezTo>
                    <a:pt x="12" y="248"/>
                    <a:pt x="12" y="245"/>
                    <a:pt x="12" y="245"/>
                  </a:cubicBezTo>
                  <a:cubicBezTo>
                    <a:pt x="14" y="245"/>
                    <a:pt x="14" y="245"/>
                    <a:pt x="14" y="245"/>
                  </a:cubicBezTo>
                  <a:cubicBezTo>
                    <a:pt x="14" y="245"/>
                    <a:pt x="15" y="244"/>
                    <a:pt x="15" y="244"/>
                  </a:cubicBezTo>
                  <a:cubicBezTo>
                    <a:pt x="15" y="243"/>
                    <a:pt x="15" y="242"/>
                    <a:pt x="15" y="242"/>
                  </a:cubicBezTo>
                  <a:cubicBezTo>
                    <a:pt x="15" y="242"/>
                    <a:pt x="16" y="240"/>
                    <a:pt x="16" y="239"/>
                  </a:cubicBezTo>
                  <a:cubicBezTo>
                    <a:pt x="16" y="238"/>
                    <a:pt x="15" y="237"/>
                    <a:pt x="15" y="237"/>
                  </a:cubicBezTo>
                  <a:cubicBezTo>
                    <a:pt x="15" y="237"/>
                    <a:pt x="14" y="235"/>
                    <a:pt x="13" y="235"/>
                  </a:cubicBezTo>
                  <a:cubicBezTo>
                    <a:pt x="13" y="235"/>
                    <a:pt x="11" y="235"/>
                    <a:pt x="11" y="235"/>
                  </a:cubicBezTo>
                  <a:cubicBezTo>
                    <a:pt x="10" y="235"/>
                    <a:pt x="9" y="233"/>
                    <a:pt x="9" y="233"/>
                  </a:cubicBezTo>
                  <a:cubicBezTo>
                    <a:pt x="9" y="233"/>
                    <a:pt x="10" y="232"/>
                    <a:pt x="10" y="231"/>
                  </a:cubicBezTo>
                  <a:cubicBezTo>
                    <a:pt x="11" y="231"/>
                    <a:pt x="11" y="228"/>
                    <a:pt x="11" y="228"/>
                  </a:cubicBezTo>
                  <a:cubicBezTo>
                    <a:pt x="11" y="228"/>
                    <a:pt x="10" y="227"/>
                    <a:pt x="9" y="227"/>
                  </a:cubicBezTo>
                  <a:cubicBezTo>
                    <a:pt x="9" y="227"/>
                    <a:pt x="7" y="227"/>
                    <a:pt x="7" y="227"/>
                  </a:cubicBezTo>
                  <a:cubicBezTo>
                    <a:pt x="7" y="224"/>
                    <a:pt x="7" y="224"/>
                    <a:pt x="7" y="224"/>
                  </a:cubicBezTo>
                  <a:cubicBezTo>
                    <a:pt x="7" y="224"/>
                    <a:pt x="5" y="223"/>
                    <a:pt x="4" y="223"/>
                  </a:cubicBezTo>
                  <a:cubicBezTo>
                    <a:pt x="4" y="223"/>
                    <a:pt x="4" y="222"/>
                    <a:pt x="3" y="222"/>
                  </a:cubicBezTo>
                  <a:cubicBezTo>
                    <a:pt x="4" y="222"/>
                    <a:pt x="4" y="222"/>
                    <a:pt x="4" y="222"/>
                  </a:cubicBezTo>
                  <a:cubicBezTo>
                    <a:pt x="4" y="222"/>
                    <a:pt x="4" y="222"/>
                    <a:pt x="4" y="222"/>
                  </a:cubicBezTo>
                  <a:cubicBezTo>
                    <a:pt x="4" y="221"/>
                    <a:pt x="3" y="220"/>
                    <a:pt x="3" y="219"/>
                  </a:cubicBezTo>
                  <a:cubicBezTo>
                    <a:pt x="3" y="219"/>
                    <a:pt x="4" y="219"/>
                    <a:pt x="4" y="219"/>
                  </a:cubicBezTo>
                  <a:cubicBezTo>
                    <a:pt x="4" y="219"/>
                    <a:pt x="4" y="218"/>
                    <a:pt x="5" y="217"/>
                  </a:cubicBezTo>
                  <a:cubicBezTo>
                    <a:pt x="5" y="217"/>
                    <a:pt x="5" y="217"/>
                    <a:pt x="6" y="217"/>
                  </a:cubicBezTo>
                  <a:cubicBezTo>
                    <a:pt x="6" y="217"/>
                    <a:pt x="6" y="216"/>
                    <a:pt x="7" y="216"/>
                  </a:cubicBezTo>
                  <a:cubicBezTo>
                    <a:pt x="7" y="215"/>
                    <a:pt x="7" y="213"/>
                    <a:pt x="7" y="213"/>
                  </a:cubicBezTo>
                  <a:cubicBezTo>
                    <a:pt x="7" y="213"/>
                    <a:pt x="7" y="213"/>
                    <a:pt x="6" y="212"/>
                  </a:cubicBezTo>
                  <a:cubicBezTo>
                    <a:pt x="5" y="212"/>
                    <a:pt x="5" y="212"/>
                    <a:pt x="5" y="211"/>
                  </a:cubicBezTo>
                  <a:cubicBezTo>
                    <a:pt x="4" y="211"/>
                    <a:pt x="5" y="210"/>
                    <a:pt x="5" y="210"/>
                  </a:cubicBezTo>
                  <a:cubicBezTo>
                    <a:pt x="5" y="210"/>
                    <a:pt x="3" y="209"/>
                    <a:pt x="3" y="209"/>
                  </a:cubicBezTo>
                  <a:cubicBezTo>
                    <a:pt x="3" y="209"/>
                    <a:pt x="1" y="209"/>
                    <a:pt x="1" y="209"/>
                  </a:cubicBezTo>
                  <a:cubicBezTo>
                    <a:pt x="1" y="209"/>
                    <a:pt x="1" y="209"/>
                    <a:pt x="1" y="209"/>
                  </a:cubicBezTo>
                  <a:cubicBezTo>
                    <a:pt x="1" y="207"/>
                    <a:pt x="1" y="207"/>
                    <a:pt x="1" y="207"/>
                  </a:cubicBezTo>
                  <a:cubicBezTo>
                    <a:pt x="0" y="205"/>
                    <a:pt x="0" y="205"/>
                    <a:pt x="0" y="205"/>
                  </a:cubicBezTo>
                  <a:cubicBezTo>
                    <a:pt x="1" y="204"/>
                    <a:pt x="1" y="204"/>
                    <a:pt x="1" y="204"/>
                  </a:cubicBezTo>
                  <a:cubicBezTo>
                    <a:pt x="3" y="206"/>
                    <a:pt x="3" y="206"/>
                    <a:pt x="3" y="206"/>
                  </a:cubicBezTo>
                  <a:cubicBezTo>
                    <a:pt x="3" y="206"/>
                    <a:pt x="3" y="205"/>
                    <a:pt x="3" y="204"/>
                  </a:cubicBezTo>
                  <a:cubicBezTo>
                    <a:pt x="4" y="204"/>
                    <a:pt x="5" y="202"/>
                    <a:pt x="5" y="202"/>
                  </a:cubicBezTo>
                  <a:cubicBezTo>
                    <a:pt x="7" y="202"/>
                    <a:pt x="7" y="202"/>
                    <a:pt x="7" y="202"/>
                  </a:cubicBezTo>
                  <a:cubicBezTo>
                    <a:pt x="7" y="202"/>
                    <a:pt x="11" y="202"/>
                    <a:pt x="11" y="202"/>
                  </a:cubicBezTo>
                  <a:cubicBezTo>
                    <a:pt x="12" y="201"/>
                    <a:pt x="10" y="199"/>
                    <a:pt x="10" y="199"/>
                  </a:cubicBezTo>
                  <a:cubicBezTo>
                    <a:pt x="10" y="199"/>
                    <a:pt x="8" y="201"/>
                    <a:pt x="8" y="201"/>
                  </a:cubicBezTo>
                  <a:cubicBezTo>
                    <a:pt x="7" y="201"/>
                    <a:pt x="7" y="198"/>
                    <a:pt x="7" y="198"/>
                  </a:cubicBezTo>
                  <a:cubicBezTo>
                    <a:pt x="7" y="196"/>
                    <a:pt x="7" y="196"/>
                    <a:pt x="7" y="196"/>
                  </a:cubicBezTo>
                  <a:cubicBezTo>
                    <a:pt x="9" y="195"/>
                    <a:pt x="9" y="195"/>
                    <a:pt x="9" y="195"/>
                  </a:cubicBezTo>
                  <a:cubicBezTo>
                    <a:pt x="10" y="193"/>
                    <a:pt x="10" y="193"/>
                    <a:pt x="10" y="193"/>
                  </a:cubicBezTo>
                  <a:cubicBezTo>
                    <a:pt x="10" y="193"/>
                    <a:pt x="12" y="191"/>
                    <a:pt x="12" y="191"/>
                  </a:cubicBezTo>
                  <a:cubicBezTo>
                    <a:pt x="13" y="190"/>
                    <a:pt x="12" y="188"/>
                    <a:pt x="12" y="188"/>
                  </a:cubicBezTo>
                  <a:cubicBezTo>
                    <a:pt x="13" y="185"/>
                    <a:pt x="13" y="185"/>
                    <a:pt x="13" y="185"/>
                  </a:cubicBezTo>
                  <a:cubicBezTo>
                    <a:pt x="11" y="182"/>
                    <a:pt x="11" y="182"/>
                    <a:pt x="11" y="182"/>
                  </a:cubicBezTo>
                  <a:cubicBezTo>
                    <a:pt x="11" y="179"/>
                    <a:pt x="11" y="179"/>
                    <a:pt x="11" y="179"/>
                  </a:cubicBezTo>
                  <a:cubicBezTo>
                    <a:pt x="9" y="176"/>
                    <a:pt x="9" y="176"/>
                    <a:pt x="9" y="176"/>
                  </a:cubicBezTo>
                  <a:cubicBezTo>
                    <a:pt x="9" y="175"/>
                    <a:pt x="9" y="175"/>
                    <a:pt x="9" y="175"/>
                  </a:cubicBezTo>
                  <a:cubicBezTo>
                    <a:pt x="8" y="173"/>
                    <a:pt x="8" y="173"/>
                    <a:pt x="8" y="173"/>
                  </a:cubicBezTo>
                  <a:cubicBezTo>
                    <a:pt x="8" y="171"/>
                    <a:pt x="8" y="171"/>
                    <a:pt x="8" y="171"/>
                  </a:cubicBezTo>
                  <a:cubicBezTo>
                    <a:pt x="8" y="171"/>
                    <a:pt x="6" y="169"/>
                    <a:pt x="5" y="169"/>
                  </a:cubicBezTo>
                  <a:cubicBezTo>
                    <a:pt x="4" y="169"/>
                    <a:pt x="5" y="168"/>
                    <a:pt x="5" y="168"/>
                  </a:cubicBezTo>
                  <a:cubicBezTo>
                    <a:pt x="5" y="166"/>
                    <a:pt x="5" y="166"/>
                    <a:pt x="5" y="166"/>
                  </a:cubicBezTo>
                  <a:cubicBezTo>
                    <a:pt x="5" y="163"/>
                    <a:pt x="5" y="163"/>
                    <a:pt x="5" y="163"/>
                  </a:cubicBezTo>
                  <a:cubicBezTo>
                    <a:pt x="10" y="164"/>
                    <a:pt x="10" y="164"/>
                    <a:pt x="10" y="164"/>
                  </a:cubicBezTo>
                  <a:cubicBezTo>
                    <a:pt x="12" y="164"/>
                    <a:pt x="12" y="164"/>
                    <a:pt x="12" y="164"/>
                  </a:cubicBezTo>
                  <a:cubicBezTo>
                    <a:pt x="9" y="162"/>
                    <a:pt x="9" y="162"/>
                    <a:pt x="9" y="162"/>
                  </a:cubicBezTo>
                  <a:cubicBezTo>
                    <a:pt x="12" y="161"/>
                    <a:pt x="12" y="161"/>
                    <a:pt x="12" y="161"/>
                  </a:cubicBezTo>
                  <a:cubicBezTo>
                    <a:pt x="14" y="163"/>
                    <a:pt x="14" y="163"/>
                    <a:pt x="14" y="163"/>
                  </a:cubicBezTo>
                  <a:cubicBezTo>
                    <a:pt x="17" y="164"/>
                    <a:pt x="17" y="164"/>
                    <a:pt x="17" y="164"/>
                  </a:cubicBezTo>
                  <a:cubicBezTo>
                    <a:pt x="18" y="166"/>
                    <a:pt x="18" y="166"/>
                    <a:pt x="18" y="166"/>
                  </a:cubicBezTo>
                  <a:cubicBezTo>
                    <a:pt x="19" y="164"/>
                    <a:pt x="19" y="164"/>
                    <a:pt x="19" y="164"/>
                  </a:cubicBezTo>
                  <a:cubicBezTo>
                    <a:pt x="22" y="164"/>
                    <a:pt x="22" y="164"/>
                    <a:pt x="22" y="164"/>
                  </a:cubicBezTo>
                  <a:cubicBezTo>
                    <a:pt x="23" y="164"/>
                    <a:pt x="23" y="164"/>
                    <a:pt x="23" y="164"/>
                  </a:cubicBezTo>
                  <a:cubicBezTo>
                    <a:pt x="26" y="163"/>
                    <a:pt x="26" y="163"/>
                    <a:pt x="26" y="163"/>
                  </a:cubicBezTo>
                  <a:cubicBezTo>
                    <a:pt x="29" y="163"/>
                    <a:pt x="29" y="163"/>
                    <a:pt x="29" y="163"/>
                  </a:cubicBezTo>
                  <a:cubicBezTo>
                    <a:pt x="30" y="161"/>
                    <a:pt x="30" y="161"/>
                    <a:pt x="30" y="161"/>
                  </a:cubicBezTo>
                  <a:cubicBezTo>
                    <a:pt x="32" y="160"/>
                    <a:pt x="32" y="160"/>
                    <a:pt x="32" y="160"/>
                  </a:cubicBezTo>
                  <a:cubicBezTo>
                    <a:pt x="33" y="159"/>
                    <a:pt x="33" y="159"/>
                    <a:pt x="33" y="159"/>
                  </a:cubicBezTo>
                  <a:cubicBezTo>
                    <a:pt x="30" y="157"/>
                    <a:pt x="30" y="157"/>
                    <a:pt x="30" y="157"/>
                  </a:cubicBezTo>
                  <a:cubicBezTo>
                    <a:pt x="28" y="154"/>
                    <a:pt x="28" y="154"/>
                    <a:pt x="28" y="154"/>
                  </a:cubicBezTo>
                  <a:cubicBezTo>
                    <a:pt x="30" y="154"/>
                    <a:pt x="30" y="154"/>
                    <a:pt x="30" y="154"/>
                  </a:cubicBezTo>
                  <a:cubicBezTo>
                    <a:pt x="30" y="151"/>
                    <a:pt x="30" y="151"/>
                    <a:pt x="30" y="151"/>
                  </a:cubicBezTo>
                  <a:cubicBezTo>
                    <a:pt x="30" y="151"/>
                    <a:pt x="34" y="152"/>
                    <a:pt x="34" y="152"/>
                  </a:cubicBezTo>
                  <a:cubicBezTo>
                    <a:pt x="34" y="151"/>
                    <a:pt x="34" y="151"/>
                    <a:pt x="35" y="150"/>
                  </a:cubicBezTo>
                  <a:cubicBezTo>
                    <a:pt x="36" y="150"/>
                    <a:pt x="38" y="149"/>
                    <a:pt x="38" y="149"/>
                  </a:cubicBezTo>
                  <a:cubicBezTo>
                    <a:pt x="39" y="147"/>
                    <a:pt x="39" y="147"/>
                    <a:pt x="39" y="147"/>
                  </a:cubicBezTo>
                  <a:cubicBezTo>
                    <a:pt x="39" y="147"/>
                    <a:pt x="41" y="146"/>
                    <a:pt x="41" y="146"/>
                  </a:cubicBezTo>
                  <a:cubicBezTo>
                    <a:pt x="42" y="146"/>
                    <a:pt x="41" y="145"/>
                    <a:pt x="41" y="144"/>
                  </a:cubicBezTo>
                  <a:cubicBezTo>
                    <a:pt x="41" y="143"/>
                    <a:pt x="41" y="141"/>
                    <a:pt x="41" y="141"/>
                  </a:cubicBezTo>
                  <a:cubicBezTo>
                    <a:pt x="42" y="139"/>
                    <a:pt x="42" y="139"/>
                    <a:pt x="42" y="139"/>
                  </a:cubicBezTo>
                  <a:cubicBezTo>
                    <a:pt x="40" y="135"/>
                    <a:pt x="40" y="135"/>
                    <a:pt x="40" y="135"/>
                  </a:cubicBezTo>
                  <a:cubicBezTo>
                    <a:pt x="37" y="136"/>
                    <a:pt x="37" y="136"/>
                    <a:pt x="37" y="136"/>
                  </a:cubicBezTo>
                  <a:cubicBezTo>
                    <a:pt x="35" y="134"/>
                    <a:pt x="35" y="134"/>
                    <a:pt x="35" y="134"/>
                  </a:cubicBezTo>
                  <a:cubicBezTo>
                    <a:pt x="35" y="134"/>
                    <a:pt x="32" y="134"/>
                    <a:pt x="32" y="133"/>
                  </a:cubicBezTo>
                  <a:cubicBezTo>
                    <a:pt x="31" y="132"/>
                    <a:pt x="30" y="130"/>
                    <a:pt x="30" y="130"/>
                  </a:cubicBezTo>
                  <a:cubicBezTo>
                    <a:pt x="30" y="128"/>
                    <a:pt x="30" y="128"/>
                    <a:pt x="30" y="128"/>
                  </a:cubicBezTo>
                  <a:cubicBezTo>
                    <a:pt x="33" y="128"/>
                    <a:pt x="33" y="128"/>
                    <a:pt x="33" y="128"/>
                  </a:cubicBezTo>
                  <a:cubicBezTo>
                    <a:pt x="31" y="127"/>
                    <a:pt x="31" y="127"/>
                    <a:pt x="31" y="127"/>
                  </a:cubicBezTo>
                  <a:cubicBezTo>
                    <a:pt x="31" y="124"/>
                    <a:pt x="31" y="124"/>
                    <a:pt x="31" y="124"/>
                  </a:cubicBezTo>
                  <a:cubicBezTo>
                    <a:pt x="35" y="123"/>
                    <a:pt x="35" y="123"/>
                    <a:pt x="35" y="123"/>
                  </a:cubicBezTo>
                  <a:cubicBezTo>
                    <a:pt x="35" y="123"/>
                    <a:pt x="40" y="125"/>
                    <a:pt x="41" y="125"/>
                  </a:cubicBezTo>
                  <a:cubicBezTo>
                    <a:pt x="42" y="126"/>
                    <a:pt x="42" y="122"/>
                    <a:pt x="42" y="122"/>
                  </a:cubicBezTo>
                  <a:cubicBezTo>
                    <a:pt x="43" y="117"/>
                    <a:pt x="43" y="117"/>
                    <a:pt x="43" y="117"/>
                  </a:cubicBezTo>
                  <a:cubicBezTo>
                    <a:pt x="43" y="117"/>
                    <a:pt x="42" y="113"/>
                    <a:pt x="43" y="112"/>
                  </a:cubicBezTo>
                  <a:cubicBezTo>
                    <a:pt x="44" y="112"/>
                    <a:pt x="47" y="106"/>
                    <a:pt x="47" y="106"/>
                  </a:cubicBezTo>
                  <a:cubicBezTo>
                    <a:pt x="47" y="106"/>
                    <a:pt x="47" y="100"/>
                    <a:pt x="47" y="99"/>
                  </a:cubicBezTo>
                  <a:cubicBezTo>
                    <a:pt x="47" y="98"/>
                    <a:pt x="47" y="94"/>
                    <a:pt x="47" y="94"/>
                  </a:cubicBezTo>
                  <a:cubicBezTo>
                    <a:pt x="47" y="93"/>
                    <a:pt x="47" y="93"/>
                    <a:pt x="47" y="93"/>
                  </a:cubicBezTo>
                  <a:cubicBezTo>
                    <a:pt x="47" y="93"/>
                    <a:pt x="44" y="92"/>
                    <a:pt x="43" y="92"/>
                  </a:cubicBezTo>
                  <a:cubicBezTo>
                    <a:pt x="43" y="91"/>
                    <a:pt x="44" y="89"/>
                    <a:pt x="44" y="89"/>
                  </a:cubicBezTo>
                  <a:cubicBezTo>
                    <a:pt x="39" y="88"/>
                    <a:pt x="39" y="88"/>
                    <a:pt x="39" y="88"/>
                  </a:cubicBezTo>
                  <a:cubicBezTo>
                    <a:pt x="40" y="85"/>
                    <a:pt x="41" y="80"/>
                    <a:pt x="42" y="80"/>
                  </a:cubicBezTo>
                  <a:cubicBezTo>
                    <a:pt x="43" y="79"/>
                    <a:pt x="45" y="77"/>
                    <a:pt x="45" y="77"/>
                  </a:cubicBezTo>
                  <a:cubicBezTo>
                    <a:pt x="45" y="73"/>
                    <a:pt x="45" y="73"/>
                    <a:pt x="45" y="73"/>
                  </a:cubicBezTo>
                  <a:cubicBezTo>
                    <a:pt x="43" y="70"/>
                    <a:pt x="43" y="70"/>
                    <a:pt x="43" y="70"/>
                  </a:cubicBezTo>
                  <a:cubicBezTo>
                    <a:pt x="45" y="67"/>
                    <a:pt x="45" y="67"/>
                    <a:pt x="45" y="67"/>
                  </a:cubicBezTo>
                  <a:cubicBezTo>
                    <a:pt x="45" y="67"/>
                    <a:pt x="49" y="65"/>
                    <a:pt x="49" y="65"/>
                  </a:cubicBezTo>
                  <a:cubicBezTo>
                    <a:pt x="50" y="65"/>
                    <a:pt x="56" y="65"/>
                    <a:pt x="56" y="65"/>
                  </a:cubicBezTo>
                  <a:cubicBezTo>
                    <a:pt x="60" y="63"/>
                    <a:pt x="60" y="63"/>
                    <a:pt x="60" y="63"/>
                  </a:cubicBezTo>
                  <a:cubicBezTo>
                    <a:pt x="66" y="63"/>
                    <a:pt x="66" y="63"/>
                    <a:pt x="66" y="63"/>
                  </a:cubicBezTo>
                  <a:cubicBezTo>
                    <a:pt x="70" y="62"/>
                    <a:pt x="70" y="62"/>
                    <a:pt x="70" y="62"/>
                  </a:cubicBezTo>
                  <a:cubicBezTo>
                    <a:pt x="73" y="64"/>
                    <a:pt x="73" y="64"/>
                    <a:pt x="73" y="64"/>
                  </a:cubicBezTo>
                  <a:cubicBezTo>
                    <a:pt x="73" y="64"/>
                    <a:pt x="75" y="66"/>
                    <a:pt x="75" y="67"/>
                  </a:cubicBezTo>
                  <a:cubicBezTo>
                    <a:pt x="75" y="67"/>
                    <a:pt x="77" y="69"/>
                    <a:pt x="77" y="70"/>
                  </a:cubicBezTo>
                  <a:cubicBezTo>
                    <a:pt x="76" y="70"/>
                    <a:pt x="78" y="73"/>
                    <a:pt x="78" y="73"/>
                  </a:cubicBezTo>
                  <a:cubicBezTo>
                    <a:pt x="78" y="73"/>
                    <a:pt x="77" y="75"/>
                    <a:pt x="77" y="76"/>
                  </a:cubicBezTo>
                  <a:cubicBezTo>
                    <a:pt x="77" y="76"/>
                    <a:pt x="78" y="80"/>
                    <a:pt x="78" y="80"/>
                  </a:cubicBezTo>
                  <a:cubicBezTo>
                    <a:pt x="78" y="81"/>
                    <a:pt x="80" y="82"/>
                    <a:pt x="80" y="82"/>
                  </a:cubicBezTo>
                  <a:cubicBezTo>
                    <a:pt x="82" y="81"/>
                    <a:pt x="82" y="81"/>
                    <a:pt x="82" y="81"/>
                  </a:cubicBezTo>
                  <a:cubicBezTo>
                    <a:pt x="83" y="79"/>
                    <a:pt x="83" y="79"/>
                    <a:pt x="83" y="79"/>
                  </a:cubicBezTo>
                  <a:cubicBezTo>
                    <a:pt x="81" y="76"/>
                    <a:pt x="81" y="76"/>
                    <a:pt x="81" y="76"/>
                  </a:cubicBezTo>
                  <a:cubicBezTo>
                    <a:pt x="80" y="76"/>
                    <a:pt x="80" y="76"/>
                    <a:pt x="80" y="76"/>
                  </a:cubicBezTo>
                  <a:cubicBezTo>
                    <a:pt x="81" y="72"/>
                    <a:pt x="81" y="72"/>
                    <a:pt x="81" y="72"/>
                  </a:cubicBezTo>
                  <a:cubicBezTo>
                    <a:pt x="81" y="72"/>
                    <a:pt x="83" y="71"/>
                    <a:pt x="84" y="72"/>
                  </a:cubicBezTo>
                  <a:cubicBezTo>
                    <a:pt x="85" y="72"/>
                    <a:pt x="88" y="75"/>
                    <a:pt x="88" y="75"/>
                  </a:cubicBezTo>
                  <a:cubicBezTo>
                    <a:pt x="90" y="76"/>
                    <a:pt x="90" y="76"/>
                    <a:pt x="90" y="76"/>
                  </a:cubicBezTo>
                  <a:cubicBezTo>
                    <a:pt x="90" y="76"/>
                    <a:pt x="93" y="74"/>
                    <a:pt x="93" y="74"/>
                  </a:cubicBezTo>
                  <a:cubicBezTo>
                    <a:pt x="93" y="74"/>
                    <a:pt x="90" y="70"/>
                    <a:pt x="90" y="70"/>
                  </a:cubicBezTo>
                  <a:cubicBezTo>
                    <a:pt x="91" y="65"/>
                    <a:pt x="91" y="65"/>
                    <a:pt x="91" y="65"/>
                  </a:cubicBezTo>
                  <a:cubicBezTo>
                    <a:pt x="92" y="61"/>
                    <a:pt x="92" y="61"/>
                    <a:pt x="92" y="61"/>
                  </a:cubicBezTo>
                  <a:cubicBezTo>
                    <a:pt x="96" y="58"/>
                    <a:pt x="96" y="58"/>
                    <a:pt x="96" y="58"/>
                  </a:cubicBezTo>
                  <a:cubicBezTo>
                    <a:pt x="99" y="60"/>
                    <a:pt x="99" y="60"/>
                    <a:pt x="99" y="60"/>
                  </a:cubicBezTo>
                  <a:cubicBezTo>
                    <a:pt x="104" y="60"/>
                    <a:pt x="104" y="60"/>
                    <a:pt x="104" y="60"/>
                  </a:cubicBezTo>
                  <a:cubicBezTo>
                    <a:pt x="109" y="60"/>
                    <a:pt x="109" y="60"/>
                    <a:pt x="109" y="60"/>
                  </a:cubicBezTo>
                  <a:cubicBezTo>
                    <a:pt x="112" y="59"/>
                    <a:pt x="112" y="59"/>
                    <a:pt x="112" y="59"/>
                  </a:cubicBezTo>
                  <a:cubicBezTo>
                    <a:pt x="116" y="59"/>
                    <a:pt x="116" y="59"/>
                    <a:pt x="116" y="59"/>
                  </a:cubicBezTo>
                  <a:cubicBezTo>
                    <a:pt x="116" y="59"/>
                    <a:pt x="114" y="57"/>
                    <a:pt x="114" y="57"/>
                  </a:cubicBezTo>
                  <a:cubicBezTo>
                    <a:pt x="113" y="57"/>
                    <a:pt x="111" y="55"/>
                    <a:pt x="111" y="55"/>
                  </a:cubicBezTo>
                  <a:cubicBezTo>
                    <a:pt x="111" y="55"/>
                    <a:pt x="110" y="57"/>
                    <a:pt x="110" y="57"/>
                  </a:cubicBezTo>
                  <a:cubicBezTo>
                    <a:pt x="109" y="58"/>
                    <a:pt x="106" y="58"/>
                    <a:pt x="106" y="57"/>
                  </a:cubicBezTo>
                  <a:cubicBezTo>
                    <a:pt x="105" y="57"/>
                    <a:pt x="104" y="54"/>
                    <a:pt x="104" y="54"/>
                  </a:cubicBezTo>
                  <a:cubicBezTo>
                    <a:pt x="104" y="51"/>
                    <a:pt x="104" y="51"/>
                    <a:pt x="104" y="51"/>
                  </a:cubicBezTo>
                  <a:cubicBezTo>
                    <a:pt x="106" y="50"/>
                    <a:pt x="106" y="50"/>
                    <a:pt x="106" y="50"/>
                  </a:cubicBezTo>
                  <a:cubicBezTo>
                    <a:pt x="103" y="47"/>
                    <a:pt x="103" y="47"/>
                    <a:pt x="103" y="47"/>
                  </a:cubicBezTo>
                  <a:cubicBezTo>
                    <a:pt x="103" y="47"/>
                    <a:pt x="103" y="44"/>
                    <a:pt x="104" y="43"/>
                  </a:cubicBezTo>
                  <a:cubicBezTo>
                    <a:pt x="105" y="43"/>
                    <a:pt x="105" y="41"/>
                    <a:pt x="105" y="41"/>
                  </a:cubicBezTo>
                  <a:cubicBezTo>
                    <a:pt x="102" y="41"/>
                    <a:pt x="102" y="41"/>
                    <a:pt x="102" y="41"/>
                  </a:cubicBezTo>
                  <a:cubicBezTo>
                    <a:pt x="102" y="41"/>
                    <a:pt x="101" y="41"/>
                    <a:pt x="101" y="39"/>
                  </a:cubicBezTo>
                  <a:cubicBezTo>
                    <a:pt x="102" y="37"/>
                    <a:pt x="102" y="36"/>
                    <a:pt x="102" y="36"/>
                  </a:cubicBezTo>
                  <a:cubicBezTo>
                    <a:pt x="98" y="36"/>
                    <a:pt x="98" y="36"/>
                    <a:pt x="98" y="36"/>
                  </a:cubicBezTo>
                  <a:cubicBezTo>
                    <a:pt x="96" y="36"/>
                    <a:pt x="96" y="36"/>
                    <a:pt x="96" y="36"/>
                  </a:cubicBezTo>
                  <a:cubicBezTo>
                    <a:pt x="93" y="33"/>
                    <a:pt x="93" y="33"/>
                    <a:pt x="93" y="33"/>
                  </a:cubicBezTo>
                  <a:cubicBezTo>
                    <a:pt x="94" y="30"/>
                    <a:pt x="94" y="30"/>
                    <a:pt x="94" y="30"/>
                  </a:cubicBezTo>
                  <a:cubicBezTo>
                    <a:pt x="100" y="29"/>
                    <a:pt x="100" y="29"/>
                    <a:pt x="100" y="29"/>
                  </a:cubicBezTo>
                  <a:cubicBezTo>
                    <a:pt x="107" y="26"/>
                    <a:pt x="107" y="26"/>
                    <a:pt x="107" y="26"/>
                  </a:cubicBezTo>
                  <a:cubicBezTo>
                    <a:pt x="106" y="24"/>
                    <a:pt x="106" y="24"/>
                    <a:pt x="106" y="24"/>
                  </a:cubicBezTo>
                  <a:cubicBezTo>
                    <a:pt x="104" y="25"/>
                    <a:pt x="104" y="25"/>
                    <a:pt x="104" y="25"/>
                  </a:cubicBezTo>
                  <a:cubicBezTo>
                    <a:pt x="104" y="25"/>
                    <a:pt x="103" y="26"/>
                    <a:pt x="103" y="26"/>
                  </a:cubicBezTo>
                  <a:cubicBezTo>
                    <a:pt x="102" y="26"/>
                    <a:pt x="100" y="26"/>
                    <a:pt x="100" y="26"/>
                  </a:cubicBezTo>
                  <a:cubicBezTo>
                    <a:pt x="100" y="24"/>
                    <a:pt x="100" y="24"/>
                    <a:pt x="100" y="24"/>
                  </a:cubicBezTo>
                  <a:cubicBezTo>
                    <a:pt x="103" y="24"/>
                    <a:pt x="103" y="24"/>
                    <a:pt x="103" y="24"/>
                  </a:cubicBezTo>
                  <a:cubicBezTo>
                    <a:pt x="105" y="23"/>
                    <a:pt x="105" y="23"/>
                    <a:pt x="105" y="23"/>
                  </a:cubicBezTo>
                  <a:cubicBezTo>
                    <a:pt x="103" y="22"/>
                    <a:pt x="103" y="22"/>
                    <a:pt x="103" y="22"/>
                  </a:cubicBezTo>
                  <a:cubicBezTo>
                    <a:pt x="100" y="18"/>
                    <a:pt x="100" y="18"/>
                    <a:pt x="100" y="18"/>
                  </a:cubicBezTo>
                  <a:cubicBezTo>
                    <a:pt x="99" y="15"/>
                    <a:pt x="99" y="15"/>
                    <a:pt x="99" y="15"/>
                  </a:cubicBezTo>
                  <a:cubicBezTo>
                    <a:pt x="97" y="14"/>
                    <a:pt x="97" y="14"/>
                    <a:pt x="97" y="14"/>
                  </a:cubicBezTo>
                  <a:cubicBezTo>
                    <a:pt x="95" y="12"/>
                    <a:pt x="95" y="12"/>
                    <a:pt x="95" y="12"/>
                  </a:cubicBezTo>
                  <a:cubicBezTo>
                    <a:pt x="95" y="9"/>
                    <a:pt x="95" y="9"/>
                    <a:pt x="95" y="9"/>
                  </a:cubicBezTo>
                  <a:cubicBezTo>
                    <a:pt x="94" y="1"/>
                    <a:pt x="94" y="1"/>
                    <a:pt x="94" y="1"/>
                  </a:cubicBezTo>
                  <a:cubicBezTo>
                    <a:pt x="97" y="1"/>
                    <a:pt x="97" y="1"/>
                    <a:pt x="97" y="1"/>
                  </a:cubicBezTo>
                  <a:cubicBezTo>
                    <a:pt x="99" y="0"/>
                    <a:pt x="99" y="0"/>
                    <a:pt x="99" y="0"/>
                  </a:cubicBezTo>
                  <a:cubicBezTo>
                    <a:pt x="99" y="0"/>
                    <a:pt x="104" y="2"/>
                    <a:pt x="105" y="2"/>
                  </a:cubicBezTo>
                  <a:cubicBezTo>
                    <a:pt x="106" y="2"/>
                    <a:pt x="108" y="3"/>
                    <a:pt x="108" y="3"/>
                  </a:cubicBezTo>
                  <a:cubicBezTo>
                    <a:pt x="112" y="5"/>
                    <a:pt x="112" y="5"/>
                    <a:pt x="112" y="5"/>
                  </a:cubicBezTo>
                  <a:cubicBezTo>
                    <a:pt x="115" y="6"/>
                    <a:pt x="115" y="6"/>
                    <a:pt x="115" y="6"/>
                  </a:cubicBezTo>
                  <a:cubicBezTo>
                    <a:pt x="115" y="6"/>
                    <a:pt x="116" y="6"/>
                    <a:pt x="116" y="6"/>
                  </a:cubicBezTo>
                  <a:cubicBezTo>
                    <a:pt x="117" y="6"/>
                    <a:pt x="119" y="5"/>
                    <a:pt x="119" y="5"/>
                  </a:cubicBezTo>
                  <a:cubicBezTo>
                    <a:pt x="119" y="5"/>
                    <a:pt x="122" y="3"/>
                    <a:pt x="123" y="3"/>
                  </a:cubicBezTo>
                  <a:cubicBezTo>
                    <a:pt x="123" y="2"/>
                    <a:pt x="124" y="2"/>
                    <a:pt x="124" y="2"/>
                  </a:cubicBezTo>
                  <a:cubicBezTo>
                    <a:pt x="126" y="6"/>
                    <a:pt x="126" y="6"/>
                    <a:pt x="126" y="6"/>
                  </a:cubicBezTo>
                  <a:cubicBezTo>
                    <a:pt x="128" y="4"/>
                    <a:pt x="128" y="4"/>
                    <a:pt x="128" y="4"/>
                  </a:cubicBezTo>
                  <a:cubicBezTo>
                    <a:pt x="129" y="2"/>
                    <a:pt x="129" y="2"/>
                    <a:pt x="129" y="2"/>
                  </a:cubicBezTo>
                  <a:cubicBezTo>
                    <a:pt x="137" y="11"/>
                    <a:pt x="137" y="11"/>
                    <a:pt x="137" y="11"/>
                  </a:cubicBezTo>
                  <a:cubicBezTo>
                    <a:pt x="138" y="15"/>
                    <a:pt x="138" y="15"/>
                    <a:pt x="138" y="15"/>
                  </a:cubicBezTo>
                  <a:cubicBezTo>
                    <a:pt x="138" y="15"/>
                    <a:pt x="138" y="18"/>
                    <a:pt x="138" y="18"/>
                  </a:cubicBezTo>
                  <a:cubicBezTo>
                    <a:pt x="137" y="18"/>
                    <a:pt x="136" y="22"/>
                    <a:pt x="136" y="22"/>
                  </a:cubicBezTo>
                  <a:cubicBezTo>
                    <a:pt x="136" y="25"/>
                    <a:pt x="136" y="25"/>
                    <a:pt x="136" y="25"/>
                  </a:cubicBezTo>
                  <a:cubicBezTo>
                    <a:pt x="138" y="26"/>
                    <a:pt x="138" y="26"/>
                    <a:pt x="138" y="26"/>
                  </a:cubicBezTo>
                  <a:cubicBezTo>
                    <a:pt x="141" y="26"/>
                    <a:pt x="141" y="26"/>
                    <a:pt x="141" y="26"/>
                  </a:cubicBezTo>
                  <a:cubicBezTo>
                    <a:pt x="143" y="28"/>
                    <a:pt x="143" y="28"/>
                    <a:pt x="143" y="28"/>
                  </a:cubicBezTo>
                  <a:cubicBezTo>
                    <a:pt x="144" y="29"/>
                    <a:pt x="144" y="29"/>
                    <a:pt x="144" y="29"/>
                  </a:cubicBezTo>
                  <a:cubicBezTo>
                    <a:pt x="147" y="29"/>
                    <a:pt x="147" y="29"/>
                    <a:pt x="147" y="29"/>
                  </a:cubicBezTo>
                  <a:cubicBezTo>
                    <a:pt x="148" y="28"/>
                    <a:pt x="148" y="28"/>
                    <a:pt x="148" y="28"/>
                  </a:cubicBezTo>
                  <a:cubicBezTo>
                    <a:pt x="152" y="29"/>
                    <a:pt x="152" y="29"/>
                    <a:pt x="152" y="29"/>
                  </a:cubicBezTo>
                  <a:cubicBezTo>
                    <a:pt x="155" y="31"/>
                    <a:pt x="155" y="31"/>
                    <a:pt x="155" y="31"/>
                  </a:cubicBezTo>
                  <a:cubicBezTo>
                    <a:pt x="158" y="33"/>
                    <a:pt x="158" y="33"/>
                    <a:pt x="158" y="33"/>
                  </a:cubicBezTo>
                  <a:cubicBezTo>
                    <a:pt x="163" y="35"/>
                    <a:pt x="163" y="35"/>
                    <a:pt x="163" y="35"/>
                  </a:cubicBezTo>
                  <a:cubicBezTo>
                    <a:pt x="164" y="32"/>
                    <a:pt x="164" y="32"/>
                    <a:pt x="164" y="32"/>
                  </a:cubicBezTo>
                  <a:cubicBezTo>
                    <a:pt x="165" y="31"/>
                    <a:pt x="165" y="31"/>
                    <a:pt x="165" y="31"/>
                  </a:cubicBezTo>
                  <a:cubicBezTo>
                    <a:pt x="168" y="31"/>
                    <a:pt x="168" y="31"/>
                    <a:pt x="168" y="31"/>
                  </a:cubicBezTo>
                  <a:cubicBezTo>
                    <a:pt x="170" y="30"/>
                    <a:pt x="170" y="30"/>
                    <a:pt x="170" y="30"/>
                  </a:cubicBezTo>
                  <a:cubicBezTo>
                    <a:pt x="171" y="29"/>
                    <a:pt x="171" y="29"/>
                    <a:pt x="171" y="29"/>
                  </a:cubicBezTo>
                  <a:cubicBezTo>
                    <a:pt x="168" y="26"/>
                    <a:pt x="168" y="26"/>
                    <a:pt x="168" y="26"/>
                  </a:cubicBezTo>
                  <a:cubicBezTo>
                    <a:pt x="168" y="23"/>
                    <a:pt x="168" y="23"/>
                    <a:pt x="168" y="23"/>
                  </a:cubicBezTo>
                  <a:cubicBezTo>
                    <a:pt x="168" y="23"/>
                    <a:pt x="170" y="21"/>
                    <a:pt x="170" y="21"/>
                  </a:cubicBezTo>
                  <a:cubicBezTo>
                    <a:pt x="171" y="21"/>
                    <a:pt x="175" y="22"/>
                    <a:pt x="175" y="22"/>
                  </a:cubicBezTo>
                  <a:cubicBezTo>
                    <a:pt x="176" y="25"/>
                    <a:pt x="176" y="25"/>
                    <a:pt x="176" y="25"/>
                  </a:cubicBezTo>
                  <a:cubicBezTo>
                    <a:pt x="177" y="28"/>
                    <a:pt x="177" y="28"/>
                    <a:pt x="177" y="28"/>
                  </a:cubicBezTo>
                  <a:cubicBezTo>
                    <a:pt x="173" y="29"/>
                    <a:pt x="173" y="29"/>
                    <a:pt x="173" y="29"/>
                  </a:cubicBezTo>
                  <a:cubicBezTo>
                    <a:pt x="172" y="31"/>
                    <a:pt x="172" y="31"/>
                    <a:pt x="172" y="31"/>
                  </a:cubicBezTo>
                  <a:cubicBezTo>
                    <a:pt x="172" y="35"/>
                    <a:pt x="172" y="35"/>
                    <a:pt x="172" y="35"/>
                  </a:cubicBezTo>
                  <a:cubicBezTo>
                    <a:pt x="172" y="39"/>
                    <a:pt x="172" y="39"/>
                    <a:pt x="172" y="39"/>
                  </a:cubicBezTo>
                  <a:cubicBezTo>
                    <a:pt x="172" y="39"/>
                    <a:pt x="172" y="41"/>
                    <a:pt x="171" y="41"/>
                  </a:cubicBezTo>
                  <a:cubicBezTo>
                    <a:pt x="170" y="42"/>
                    <a:pt x="168" y="42"/>
                    <a:pt x="168" y="42"/>
                  </a:cubicBezTo>
                  <a:cubicBezTo>
                    <a:pt x="168" y="44"/>
                    <a:pt x="168" y="44"/>
                    <a:pt x="168" y="44"/>
                  </a:cubicBezTo>
                  <a:cubicBezTo>
                    <a:pt x="165" y="46"/>
                    <a:pt x="165" y="46"/>
                    <a:pt x="165" y="46"/>
                  </a:cubicBezTo>
                  <a:cubicBezTo>
                    <a:pt x="162" y="46"/>
                    <a:pt x="162" y="46"/>
                    <a:pt x="162" y="46"/>
                  </a:cubicBezTo>
                  <a:cubicBezTo>
                    <a:pt x="161" y="47"/>
                    <a:pt x="161" y="47"/>
                    <a:pt x="161" y="47"/>
                  </a:cubicBezTo>
                  <a:cubicBezTo>
                    <a:pt x="162" y="50"/>
                    <a:pt x="162" y="50"/>
                    <a:pt x="162" y="50"/>
                  </a:cubicBezTo>
                  <a:cubicBezTo>
                    <a:pt x="164" y="52"/>
                    <a:pt x="164" y="52"/>
                    <a:pt x="164" y="52"/>
                  </a:cubicBezTo>
                  <a:cubicBezTo>
                    <a:pt x="167" y="53"/>
                    <a:pt x="167" y="53"/>
                    <a:pt x="167" y="53"/>
                  </a:cubicBezTo>
                  <a:cubicBezTo>
                    <a:pt x="169" y="52"/>
                    <a:pt x="169" y="52"/>
                    <a:pt x="169" y="52"/>
                  </a:cubicBezTo>
                  <a:cubicBezTo>
                    <a:pt x="170" y="50"/>
                    <a:pt x="170" y="50"/>
                    <a:pt x="170" y="50"/>
                  </a:cubicBezTo>
                  <a:cubicBezTo>
                    <a:pt x="173" y="49"/>
                    <a:pt x="173" y="49"/>
                    <a:pt x="173" y="49"/>
                  </a:cubicBezTo>
                  <a:cubicBezTo>
                    <a:pt x="177" y="51"/>
                    <a:pt x="177" y="51"/>
                    <a:pt x="177" y="51"/>
                  </a:cubicBezTo>
                  <a:cubicBezTo>
                    <a:pt x="178" y="53"/>
                    <a:pt x="178" y="53"/>
                    <a:pt x="178" y="53"/>
                  </a:cubicBezTo>
                  <a:cubicBezTo>
                    <a:pt x="178" y="53"/>
                    <a:pt x="182" y="53"/>
                    <a:pt x="182" y="53"/>
                  </a:cubicBezTo>
                  <a:cubicBezTo>
                    <a:pt x="182" y="53"/>
                    <a:pt x="183" y="50"/>
                    <a:pt x="183" y="50"/>
                  </a:cubicBezTo>
                  <a:cubicBezTo>
                    <a:pt x="183" y="50"/>
                    <a:pt x="184" y="48"/>
                    <a:pt x="185" y="48"/>
                  </a:cubicBezTo>
                  <a:cubicBezTo>
                    <a:pt x="186" y="48"/>
                    <a:pt x="187" y="46"/>
                    <a:pt x="188" y="46"/>
                  </a:cubicBezTo>
                  <a:cubicBezTo>
                    <a:pt x="188" y="45"/>
                    <a:pt x="189" y="43"/>
                    <a:pt x="189" y="43"/>
                  </a:cubicBezTo>
                  <a:cubicBezTo>
                    <a:pt x="189" y="43"/>
                    <a:pt x="191" y="42"/>
                    <a:pt x="192" y="42"/>
                  </a:cubicBezTo>
                  <a:cubicBezTo>
                    <a:pt x="193" y="42"/>
                    <a:pt x="199" y="41"/>
                    <a:pt x="199" y="41"/>
                  </a:cubicBezTo>
                  <a:cubicBezTo>
                    <a:pt x="199" y="41"/>
                    <a:pt x="203" y="40"/>
                    <a:pt x="204" y="39"/>
                  </a:cubicBezTo>
                  <a:cubicBezTo>
                    <a:pt x="204" y="39"/>
                    <a:pt x="208" y="36"/>
                    <a:pt x="208" y="36"/>
                  </a:cubicBezTo>
                  <a:cubicBezTo>
                    <a:pt x="209" y="33"/>
                    <a:pt x="209" y="33"/>
                    <a:pt x="209" y="33"/>
                  </a:cubicBezTo>
                  <a:cubicBezTo>
                    <a:pt x="212" y="30"/>
                    <a:pt x="212" y="30"/>
                    <a:pt x="212" y="30"/>
                  </a:cubicBezTo>
                  <a:cubicBezTo>
                    <a:pt x="212" y="30"/>
                    <a:pt x="213" y="30"/>
                    <a:pt x="213" y="29"/>
                  </a:cubicBezTo>
                  <a:cubicBezTo>
                    <a:pt x="213" y="28"/>
                    <a:pt x="214" y="25"/>
                    <a:pt x="214" y="25"/>
                  </a:cubicBezTo>
                  <a:cubicBezTo>
                    <a:pt x="216" y="24"/>
                    <a:pt x="216" y="24"/>
                    <a:pt x="216" y="24"/>
                  </a:cubicBezTo>
                  <a:cubicBezTo>
                    <a:pt x="216" y="24"/>
                    <a:pt x="218" y="25"/>
                    <a:pt x="218" y="26"/>
                  </a:cubicBezTo>
                  <a:cubicBezTo>
                    <a:pt x="218" y="26"/>
                    <a:pt x="217" y="28"/>
                    <a:pt x="217" y="28"/>
                  </a:cubicBezTo>
                  <a:cubicBezTo>
                    <a:pt x="217" y="28"/>
                    <a:pt x="215" y="29"/>
                    <a:pt x="214" y="30"/>
                  </a:cubicBezTo>
                  <a:cubicBezTo>
                    <a:pt x="214" y="30"/>
                    <a:pt x="214" y="32"/>
                    <a:pt x="214" y="32"/>
                  </a:cubicBezTo>
                  <a:cubicBezTo>
                    <a:pt x="216" y="30"/>
                    <a:pt x="216" y="30"/>
                    <a:pt x="216" y="30"/>
                  </a:cubicBezTo>
                  <a:cubicBezTo>
                    <a:pt x="216" y="30"/>
                    <a:pt x="217" y="29"/>
                    <a:pt x="217" y="29"/>
                  </a:cubicBezTo>
                  <a:cubicBezTo>
                    <a:pt x="217" y="29"/>
                    <a:pt x="221" y="28"/>
                    <a:pt x="221" y="28"/>
                  </a:cubicBezTo>
                  <a:cubicBezTo>
                    <a:pt x="221" y="28"/>
                    <a:pt x="223" y="29"/>
                    <a:pt x="223" y="29"/>
                  </a:cubicBezTo>
                  <a:cubicBezTo>
                    <a:pt x="223" y="29"/>
                    <a:pt x="225" y="30"/>
                    <a:pt x="225" y="30"/>
                  </a:cubicBezTo>
                  <a:cubicBezTo>
                    <a:pt x="229" y="29"/>
                    <a:pt x="229" y="29"/>
                    <a:pt x="229" y="29"/>
                  </a:cubicBezTo>
                  <a:cubicBezTo>
                    <a:pt x="229" y="27"/>
                    <a:pt x="229" y="27"/>
                    <a:pt x="229" y="27"/>
                  </a:cubicBezTo>
                  <a:cubicBezTo>
                    <a:pt x="229" y="27"/>
                    <a:pt x="229" y="26"/>
                    <a:pt x="230" y="26"/>
                  </a:cubicBezTo>
                  <a:cubicBezTo>
                    <a:pt x="231" y="25"/>
                    <a:pt x="233" y="24"/>
                    <a:pt x="233" y="24"/>
                  </a:cubicBezTo>
                  <a:cubicBezTo>
                    <a:pt x="233" y="24"/>
                    <a:pt x="233" y="22"/>
                    <a:pt x="233" y="21"/>
                  </a:cubicBezTo>
                  <a:cubicBezTo>
                    <a:pt x="233" y="21"/>
                    <a:pt x="234" y="19"/>
                    <a:pt x="234" y="19"/>
                  </a:cubicBezTo>
                  <a:cubicBezTo>
                    <a:pt x="234" y="19"/>
                    <a:pt x="234" y="19"/>
                    <a:pt x="234" y="19"/>
                  </a:cubicBezTo>
                  <a:cubicBezTo>
                    <a:pt x="234" y="19"/>
                    <a:pt x="236" y="18"/>
                    <a:pt x="236" y="18"/>
                  </a:cubicBezTo>
                  <a:cubicBezTo>
                    <a:pt x="236" y="18"/>
                    <a:pt x="237" y="15"/>
                    <a:pt x="237" y="15"/>
                  </a:cubicBezTo>
                  <a:cubicBezTo>
                    <a:pt x="237" y="15"/>
                    <a:pt x="237" y="14"/>
                    <a:pt x="238" y="14"/>
                  </a:cubicBezTo>
                  <a:cubicBezTo>
                    <a:pt x="238" y="14"/>
                    <a:pt x="240" y="12"/>
                    <a:pt x="240" y="12"/>
                  </a:cubicBezTo>
                  <a:cubicBezTo>
                    <a:pt x="241" y="11"/>
                    <a:pt x="241" y="11"/>
                    <a:pt x="242" y="11"/>
                  </a:cubicBezTo>
                  <a:cubicBezTo>
                    <a:pt x="242" y="11"/>
                    <a:pt x="243" y="13"/>
                    <a:pt x="243" y="13"/>
                  </a:cubicBezTo>
                  <a:cubicBezTo>
                    <a:pt x="243" y="13"/>
                    <a:pt x="243" y="14"/>
                    <a:pt x="242" y="15"/>
                  </a:cubicBezTo>
                  <a:cubicBezTo>
                    <a:pt x="241" y="15"/>
                    <a:pt x="240" y="16"/>
                    <a:pt x="240" y="16"/>
                  </a:cubicBezTo>
                  <a:cubicBezTo>
                    <a:pt x="240" y="16"/>
                    <a:pt x="242" y="18"/>
                    <a:pt x="242" y="18"/>
                  </a:cubicBezTo>
                  <a:cubicBezTo>
                    <a:pt x="242" y="18"/>
                    <a:pt x="243" y="19"/>
                    <a:pt x="243" y="19"/>
                  </a:cubicBezTo>
                  <a:cubicBezTo>
                    <a:pt x="243" y="20"/>
                    <a:pt x="242" y="21"/>
                    <a:pt x="242" y="21"/>
                  </a:cubicBezTo>
                  <a:cubicBezTo>
                    <a:pt x="243" y="21"/>
                    <a:pt x="246" y="20"/>
                    <a:pt x="246" y="20"/>
                  </a:cubicBezTo>
                  <a:cubicBezTo>
                    <a:pt x="246" y="20"/>
                    <a:pt x="246" y="18"/>
                    <a:pt x="246" y="18"/>
                  </a:cubicBezTo>
                  <a:cubicBezTo>
                    <a:pt x="246" y="18"/>
                    <a:pt x="248" y="16"/>
                    <a:pt x="248" y="16"/>
                  </a:cubicBezTo>
                  <a:cubicBezTo>
                    <a:pt x="249" y="16"/>
                    <a:pt x="251" y="17"/>
                    <a:pt x="251" y="17"/>
                  </a:cubicBezTo>
                  <a:cubicBezTo>
                    <a:pt x="251" y="17"/>
                    <a:pt x="251" y="18"/>
                    <a:pt x="251" y="19"/>
                  </a:cubicBezTo>
                  <a:cubicBezTo>
                    <a:pt x="250" y="19"/>
                    <a:pt x="248" y="21"/>
                    <a:pt x="248" y="21"/>
                  </a:cubicBezTo>
                  <a:cubicBezTo>
                    <a:pt x="248" y="22"/>
                    <a:pt x="247" y="22"/>
                    <a:pt x="248" y="22"/>
                  </a:cubicBezTo>
                  <a:cubicBezTo>
                    <a:pt x="248" y="23"/>
                    <a:pt x="250" y="25"/>
                    <a:pt x="250" y="25"/>
                  </a:cubicBezTo>
                  <a:cubicBezTo>
                    <a:pt x="253" y="27"/>
                    <a:pt x="253" y="27"/>
                    <a:pt x="253" y="27"/>
                  </a:cubicBezTo>
                  <a:cubicBezTo>
                    <a:pt x="253" y="27"/>
                    <a:pt x="253" y="28"/>
                    <a:pt x="253" y="29"/>
                  </a:cubicBezTo>
                  <a:cubicBezTo>
                    <a:pt x="253" y="29"/>
                    <a:pt x="248" y="29"/>
                    <a:pt x="248" y="29"/>
                  </a:cubicBezTo>
                  <a:cubicBezTo>
                    <a:pt x="248" y="29"/>
                    <a:pt x="248" y="29"/>
                    <a:pt x="247" y="30"/>
                  </a:cubicBezTo>
                  <a:cubicBezTo>
                    <a:pt x="247" y="30"/>
                    <a:pt x="246" y="31"/>
                    <a:pt x="244" y="32"/>
                  </a:cubicBezTo>
                  <a:cubicBezTo>
                    <a:pt x="242" y="32"/>
                    <a:pt x="242" y="32"/>
                    <a:pt x="242" y="33"/>
                  </a:cubicBezTo>
                  <a:cubicBezTo>
                    <a:pt x="242" y="34"/>
                    <a:pt x="241" y="35"/>
                    <a:pt x="242" y="36"/>
                  </a:cubicBezTo>
                  <a:cubicBezTo>
                    <a:pt x="243" y="37"/>
                    <a:pt x="245" y="38"/>
                    <a:pt x="245" y="38"/>
                  </a:cubicBezTo>
                  <a:cubicBezTo>
                    <a:pt x="245" y="38"/>
                    <a:pt x="250" y="40"/>
                    <a:pt x="250" y="39"/>
                  </a:cubicBezTo>
                  <a:cubicBezTo>
                    <a:pt x="250" y="39"/>
                    <a:pt x="257" y="39"/>
                    <a:pt x="257" y="39"/>
                  </a:cubicBezTo>
                  <a:cubicBezTo>
                    <a:pt x="260" y="39"/>
                    <a:pt x="260" y="39"/>
                    <a:pt x="260" y="39"/>
                  </a:cubicBezTo>
                  <a:cubicBezTo>
                    <a:pt x="260" y="39"/>
                    <a:pt x="261" y="41"/>
                    <a:pt x="262" y="42"/>
                  </a:cubicBezTo>
                  <a:cubicBezTo>
                    <a:pt x="262" y="42"/>
                    <a:pt x="266" y="45"/>
                    <a:pt x="266" y="45"/>
                  </a:cubicBezTo>
                  <a:cubicBezTo>
                    <a:pt x="268" y="45"/>
                    <a:pt x="268" y="45"/>
                    <a:pt x="268" y="45"/>
                  </a:cubicBezTo>
                  <a:cubicBezTo>
                    <a:pt x="269" y="49"/>
                    <a:pt x="269" y="49"/>
                    <a:pt x="269" y="49"/>
                  </a:cubicBezTo>
                  <a:cubicBezTo>
                    <a:pt x="268" y="52"/>
                    <a:pt x="268" y="52"/>
                    <a:pt x="268" y="52"/>
                  </a:cubicBezTo>
                  <a:cubicBezTo>
                    <a:pt x="265" y="53"/>
                    <a:pt x="265" y="53"/>
                    <a:pt x="265" y="53"/>
                  </a:cubicBezTo>
                  <a:cubicBezTo>
                    <a:pt x="261" y="56"/>
                    <a:pt x="261" y="56"/>
                    <a:pt x="261" y="56"/>
                  </a:cubicBezTo>
                  <a:cubicBezTo>
                    <a:pt x="259" y="55"/>
                    <a:pt x="259" y="55"/>
                    <a:pt x="259" y="55"/>
                  </a:cubicBezTo>
                  <a:cubicBezTo>
                    <a:pt x="259" y="55"/>
                    <a:pt x="261" y="57"/>
                    <a:pt x="262" y="57"/>
                  </a:cubicBezTo>
                  <a:cubicBezTo>
                    <a:pt x="263" y="57"/>
                    <a:pt x="264" y="58"/>
                    <a:pt x="264" y="58"/>
                  </a:cubicBezTo>
                  <a:cubicBezTo>
                    <a:pt x="265" y="58"/>
                    <a:pt x="269" y="58"/>
                    <a:pt x="273" y="58"/>
                  </a:cubicBezTo>
                  <a:cubicBezTo>
                    <a:pt x="273" y="59"/>
                    <a:pt x="273" y="59"/>
                    <a:pt x="273" y="60"/>
                  </a:cubicBezTo>
                  <a:cubicBezTo>
                    <a:pt x="274" y="61"/>
                    <a:pt x="275" y="65"/>
                    <a:pt x="275" y="66"/>
                  </a:cubicBezTo>
                  <a:cubicBezTo>
                    <a:pt x="275" y="66"/>
                    <a:pt x="276" y="70"/>
                    <a:pt x="278" y="73"/>
                  </a:cubicBezTo>
                  <a:cubicBezTo>
                    <a:pt x="281" y="77"/>
                    <a:pt x="280" y="78"/>
                    <a:pt x="280" y="78"/>
                  </a:cubicBezTo>
                  <a:cubicBezTo>
                    <a:pt x="280" y="87"/>
                    <a:pt x="280" y="87"/>
                    <a:pt x="280" y="87"/>
                  </a:cubicBezTo>
                  <a:cubicBezTo>
                    <a:pt x="280" y="95"/>
                    <a:pt x="280" y="95"/>
                    <a:pt x="280" y="95"/>
                  </a:cubicBezTo>
                  <a:cubicBezTo>
                    <a:pt x="275" y="99"/>
                    <a:pt x="275" y="99"/>
                    <a:pt x="275" y="99"/>
                  </a:cubicBezTo>
                  <a:cubicBezTo>
                    <a:pt x="273" y="108"/>
                    <a:pt x="273" y="108"/>
                    <a:pt x="273" y="108"/>
                  </a:cubicBezTo>
                  <a:cubicBezTo>
                    <a:pt x="273" y="108"/>
                    <a:pt x="274" y="109"/>
                    <a:pt x="275" y="109"/>
                  </a:cubicBezTo>
                  <a:cubicBezTo>
                    <a:pt x="276" y="110"/>
                    <a:pt x="279" y="113"/>
                    <a:pt x="279" y="113"/>
                  </a:cubicBezTo>
                  <a:cubicBezTo>
                    <a:pt x="280" y="114"/>
                    <a:pt x="286" y="117"/>
                    <a:pt x="289" y="118"/>
                  </a:cubicBezTo>
                  <a:cubicBezTo>
                    <a:pt x="292" y="120"/>
                    <a:pt x="291" y="125"/>
                    <a:pt x="291" y="125"/>
                  </a:cubicBezTo>
                  <a:cubicBezTo>
                    <a:pt x="289" y="132"/>
                    <a:pt x="289" y="132"/>
                    <a:pt x="289" y="132"/>
                  </a:cubicBezTo>
                  <a:cubicBezTo>
                    <a:pt x="289" y="132"/>
                    <a:pt x="290" y="136"/>
                    <a:pt x="292" y="136"/>
                  </a:cubicBezTo>
                  <a:cubicBezTo>
                    <a:pt x="293" y="135"/>
                    <a:pt x="294" y="141"/>
                    <a:pt x="294" y="141"/>
                  </a:cubicBezTo>
                  <a:cubicBezTo>
                    <a:pt x="294" y="141"/>
                    <a:pt x="295" y="147"/>
                    <a:pt x="295" y="148"/>
                  </a:cubicBezTo>
                  <a:cubicBezTo>
                    <a:pt x="294" y="149"/>
                    <a:pt x="295" y="150"/>
                    <a:pt x="295" y="150"/>
                  </a:cubicBezTo>
                  <a:cubicBezTo>
                    <a:pt x="297" y="154"/>
                    <a:pt x="297" y="154"/>
                    <a:pt x="297" y="154"/>
                  </a:cubicBezTo>
                  <a:cubicBezTo>
                    <a:pt x="297" y="154"/>
                    <a:pt x="296" y="157"/>
                    <a:pt x="295" y="158"/>
                  </a:cubicBezTo>
                  <a:cubicBezTo>
                    <a:pt x="295" y="160"/>
                    <a:pt x="294" y="162"/>
                    <a:pt x="294" y="162"/>
                  </a:cubicBezTo>
                  <a:cubicBezTo>
                    <a:pt x="295" y="165"/>
                    <a:pt x="295" y="165"/>
                    <a:pt x="295" y="165"/>
                  </a:cubicBezTo>
                  <a:cubicBezTo>
                    <a:pt x="299" y="170"/>
                    <a:pt x="299" y="170"/>
                    <a:pt x="299" y="170"/>
                  </a:cubicBezTo>
                  <a:cubicBezTo>
                    <a:pt x="299" y="175"/>
                    <a:pt x="299" y="175"/>
                    <a:pt x="299" y="175"/>
                  </a:cubicBezTo>
                  <a:cubicBezTo>
                    <a:pt x="299" y="178"/>
                    <a:pt x="299" y="178"/>
                    <a:pt x="299" y="178"/>
                  </a:cubicBezTo>
                  <a:cubicBezTo>
                    <a:pt x="299" y="178"/>
                    <a:pt x="302" y="179"/>
                    <a:pt x="303" y="179"/>
                  </a:cubicBezTo>
                  <a:cubicBezTo>
                    <a:pt x="304" y="179"/>
                    <a:pt x="306" y="181"/>
                    <a:pt x="306" y="181"/>
                  </a:cubicBezTo>
                  <a:cubicBezTo>
                    <a:pt x="306" y="181"/>
                    <a:pt x="306" y="183"/>
                    <a:pt x="306" y="184"/>
                  </a:cubicBezTo>
                  <a:cubicBezTo>
                    <a:pt x="306" y="184"/>
                    <a:pt x="309" y="188"/>
                    <a:pt x="309" y="188"/>
                  </a:cubicBezTo>
                  <a:cubicBezTo>
                    <a:pt x="310" y="189"/>
                    <a:pt x="312" y="192"/>
                    <a:pt x="312" y="192"/>
                  </a:cubicBezTo>
                  <a:cubicBezTo>
                    <a:pt x="312" y="192"/>
                    <a:pt x="312" y="194"/>
                    <a:pt x="309" y="197"/>
                  </a:cubicBezTo>
                  <a:cubicBezTo>
                    <a:pt x="307" y="200"/>
                    <a:pt x="308" y="200"/>
                    <a:pt x="308" y="201"/>
                  </a:cubicBezTo>
                  <a:cubicBezTo>
                    <a:pt x="308" y="202"/>
                    <a:pt x="309" y="204"/>
                    <a:pt x="309" y="204"/>
                  </a:cubicBezTo>
                  <a:cubicBezTo>
                    <a:pt x="309" y="204"/>
                    <a:pt x="308" y="205"/>
                    <a:pt x="307" y="206"/>
                  </a:cubicBezTo>
                  <a:cubicBezTo>
                    <a:pt x="307" y="206"/>
                    <a:pt x="306" y="208"/>
                    <a:pt x="306" y="210"/>
                  </a:cubicBezTo>
                  <a:cubicBezTo>
                    <a:pt x="302" y="213"/>
                    <a:pt x="302" y="213"/>
                    <a:pt x="302" y="213"/>
                  </a:cubicBezTo>
                  <a:cubicBezTo>
                    <a:pt x="302" y="213"/>
                    <a:pt x="302" y="213"/>
                    <a:pt x="301" y="214"/>
                  </a:cubicBezTo>
                  <a:cubicBezTo>
                    <a:pt x="301" y="213"/>
                    <a:pt x="300" y="213"/>
                    <a:pt x="299" y="213"/>
                  </a:cubicBezTo>
                  <a:cubicBezTo>
                    <a:pt x="298" y="212"/>
                    <a:pt x="297" y="211"/>
                    <a:pt x="297" y="211"/>
                  </a:cubicBezTo>
                  <a:cubicBezTo>
                    <a:pt x="297" y="211"/>
                    <a:pt x="297" y="209"/>
                    <a:pt x="297" y="207"/>
                  </a:cubicBezTo>
                  <a:cubicBezTo>
                    <a:pt x="297" y="205"/>
                    <a:pt x="297" y="206"/>
                    <a:pt x="297" y="205"/>
                  </a:cubicBezTo>
                  <a:cubicBezTo>
                    <a:pt x="296" y="204"/>
                    <a:pt x="294" y="203"/>
                    <a:pt x="292" y="202"/>
                  </a:cubicBezTo>
                  <a:cubicBezTo>
                    <a:pt x="290" y="202"/>
                    <a:pt x="286" y="202"/>
                    <a:pt x="285" y="203"/>
                  </a:cubicBezTo>
                  <a:cubicBezTo>
                    <a:pt x="285" y="203"/>
                    <a:pt x="285" y="207"/>
                    <a:pt x="285" y="207"/>
                  </a:cubicBezTo>
                  <a:cubicBezTo>
                    <a:pt x="287" y="210"/>
                    <a:pt x="287" y="210"/>
                    <a:pt x="287" y="210"/>
                  </a:cubicBezTo>
                  <a:cubicBezTo>
                    <a:pt x="286" y="212"/>
                    <a:pt x="286" y="212"/>
                    <a:pt x="286" y="212"/>
                  </a:cubicBezTo>
                  <a:cubicBezTo>
                    <a:pt x="286" y="212"/>
                    <a:pt x="277" y="214"/>
                    <a:pt x="274" y="214"/>
                  </a:cubicBezTo>
                  <a:cubicBezTo>
                    <a:pt x="271" y="214"/>
                    <a:pt x="272" y="216"/>
                    <a:pt x="272" y="216"/>
                  </a:cubicBezTo>
                  <a:cubicBezTo>
                    <a:pt x="270" y="220"/>
                    <a:pt x="270" y="220"/>
                    <a:pt x="270" y="220"/>
                  </a:cubicBezTo>
                  <a:cubicBezTo>
                    <a:pt x="268" y="222"/>
                    <a:pt x="268" y="222"/>
                    <a:pt x="268" y="222"/>
                  </a:cubicBezTo>
                  <a:cubicBezTo>
                    <a:pt x="262" y="224"/>
                    <a:pt x="262" y="224"/>
                    <a:pt x="262" y="224"/>
                  </a:cubicBezTo>
                  <a:cubicBezTo>
                    <a:pt x="262" y="224"/>
                    <a:pt x="256" y="229"/>
                    <a:pt x="255" y="229"/>
                  </a:cubicBezTo>
                  <a:cubicBezTo>
                    <a:pt x="251" y="232"/>
                    <a:pt x="251" y="232"/>
                    <a:pt x="251" y="232"/>
                  </a:cubicBezTo>
                  <a:cubicBezTo>
                    <a:pt x="251" y="232"/>
                    <a:pt x="250" y="232"/>
                    <a:pt x="247" y="234"/>
                  </a:cubicBezTo>
                  <a:cubicBezTo>
                    <a:pt x="243" y="235"/>
                    <a:pt x="245" y="237"/>
                    <a:pt x="244" y="238"/>
                  </a:cubicBezTo>
                  <a:cubicBezTo>
                    <a:pt x="244" y="240"/>
                    <a:pt x="243" y="240"/>
                    <a:pt x="241" y="241"/>
                  </a:cubicBezTo>
                  <a:cubicBezTo>
                    <a:pt x="240" y="241"/>
                    <a:pt x="237" y="240"/>
                    <a:pt x="235" y="240"/>
                  </a:cubicBezTo>
                  <a:cubicBezTo>
                    <a:pt x="234" y="240"/>
                    <a:pt x="231" y="242"/>
                    <a:pt x="229" y="242"/>
                  </a:cubicBezTo>
                  <a:cubicBezTo>
                    <a:pt x="226" y="242"/>
                    <a:pt x="226" y="242"/>
                    <a:pt x="226" y="242"/>
                  </a:cubicBezTo>
                  <a:cubicBezTo>
                    <a:pt x="222" y="247"/>
                    <a:pt x="222" y="247"/>
                    <a:pt x="222" y="247"/>
                  </a:cubicBezTo>
                  <a:cubicBezTo>
                    <a:pt x="219" y="253"/>
                    <a:pt x="219" y="253"/>
                    <a:pt x="219" y="253"/>
                  </a:cubicBezTo>
                  <a:cubicBezTo>
                    <a:pt x="218" y="250"/>
                    <a:pt x="218" y="250"/>
                    <a:pt x="218" y="250"/>
                  </a:cubicBezTo>
                  <a:cubicBezTo>
                    <a:pt x="217" y="246"/>
                    <a:pt x="217" y="246"/>
                    <a:pt x="217" y="246"/>
                  </a:cubicBezTo>
                  <a:cubicBezTo>
                    <a:pt x="212" y="246"/>
                    <a:pt x="212" y="246"/>
                    <a:pt x="212" y="246"/>
                  </a:cubicBezTo>
                  <a:cubicBezTo>
                    <a:pt x="213" y="249"/>
                    <a:pt x="213" y="249"/>
                    <a:pt x="213" y="249"/>
                  </a:cubicBezTo>
                  <a:cubicBezTo>
                    <a:pt x="213" y="249"/>
                    <a:pt x="215" y="256"/>
                    <a:pt x="216" y="257"/>
                  </a:cubicBezTo>
                  <a:cubicBezTo>
                    <a:pt x="217" y="258"/>
                    <a:pt x="218" y="258"/>
                    <a:pt x="220" y="259"/>
                  </a:cubicBezTo>
                  <a:cubicBezTo>
                    <a:pt x="223" y="261"/>
                    <a:pt x="223" y="261"/>
                    <a:pt x="226" y="263"/>
                  </a:cubicBezTo>
                  <a:cubicBezTo>
                    <a:pt x="229" y="265"/>
                    <a:pt x="228" y="267"/>
                    <a:pt x="228" y="268"/>
                  </a:cubicBezTo>
                  <a:cubicBezTo>
                    <a:pt x="228" y="270"/>
                    <a:pt x="228" y="270"/>
                    <a:pt x="226" y="272"/>
                  </a:cubicBezTo>
                  <a:cubicBezTo>
                    <a:pt x="224" y="275"/>
                    <a:pt x="226" y="277"/>
                    <a:pt x="226" y="277"/>
                  </a:cubicBezTo>
                  <a:cubicBezTo>
                    <a:pt x="226" y="277"/>
                    <a:pt x="227" y="279"/>
                    <a:pt x="229" y="281"/>
                  </a:cubicBezTo>
                  <a:cubicBezTo>
                    <a:pt x="231" y="283"/>
                    <a:pt x="230" y="284"/>
                    <a:pt x="231" y="287"/>
                  </a:cubicBezTo>
                  <a:cubicBezTo>
                    <a:pt x="231" y="290"/>
                    <a:pt x="231" y="289"/>
                    <a:pt x="233" y="292"/>
                  </a:cubicBezTo>
                  <a:cubicBezTo>
                    <a:pt x="235" y="294"/>
                    <a:pt x="234" y="293"/>
                    <a:pt x="236" y="295"/>
                  </a:cubicBezTo>
                  <a:cubicBezTo>
                    <a:pt x="238" y="297"/>
                    <a:pt x="238" y="298"/>
                    <a:pt x="238" y="298"/>
                  </a:cubicBezTo>
                  <a:cubicBezTo>
                    <a:pt x="238" y="298"/>
                    <a:pt x="244" y="296"/>
                    <a:pt x="246" y="298"/>
                  </a:cubicBezTo>
                  <a:cubicBezTo>
                    <a:pt x="248" y="300"/>
                    <a:pt x="247" y="299"/>
                    <a:pt x="251" y="302"/>
                  </a:cubicBezTo>
                  <a:cubicBezTo>
                    <a:pt x="254" y="306"/>
                    <a:pt x="251" y="304"/>
                    <a:pt x="252" y="307"/>
                  </a:cubicBezTo>
                  <a:cubicBezTo>
                    <a:pt x="253" y="309"/>
                    <a:pt x="254" y="308"/>
                    <a:pt x="254" y="308"/>
                  </a:cubicBezTo>
                  <a:cubicBezTo>
                    <a:pt x="254" y="308"/>
                    <a:pt x="255" y="309"/>
                    <a:pt x="257" y="309"/>
                  </a:cubicBezTo>
                  <a:cubicBezTo>
                    <a:pt x="259" y="309"/>
                    <a:pt x="259" y="311"/>
                    <a:pt x="259" y="313"/>
                  </a:cubicBezTo>
                  <a:cubicBezTo>
                    <a:pt x="260" y="315"/>
                    <a:pt x="260" y="315"/>
                    <a:pt x="262" y="317"/>
                  </a:cubicBezTo>
                  <a:cubicBezTo>
                    <a:pt x="263" y="318"/>
                    <a:pt x="264" y="317"/>
                    <a:pt x="267" y="316"/>
                  </a:cubicBezTo>
                  <a:cubicBezTo>
                    <a:pt x="269" y="316"/>
                    <a:pt x="268" y="318"/>
                    <a:pt x="268" y="319"/>
                  </a:cubicBezTo>
                  <a:cubicBezTo>
                    <a:pt x="268" y="320"/>
                    <a:pt x="270" y="320"/>
                    <a:pt x="272" y="321"/>
                  </a:cubicBezTo>
                  <a:cubicBezTo>
                    <a:pt x="274" y="322"/>
                    <a:pt x="273" y="322"/>
                    <a:pt x="275" y="324"/>
                  </a:cubicBezTo>
                  <a:cubicBezTo>
                    <a:pt x="275" y="324"/>
                    <a:pt x="275" y="324"/>
                    <a:pt x="275" y="325"/>
                  </a:cubicBezTo>
                  <a:close/>
                  <a:moveTo>
                    <a:pt x="55" y="394"/>
                  </a:moveTo>
                  <a:cubicBezTo>
                    <a:pt x="55" y="394"/>
                    <a:pt x="55" y="394"/>
                    <a:pt x="55" y="394"/>
                  </a:cubicBezTo>
                  <a:cubicBezTo>
                    <a:pt x="55" y="394"/>
                    <a:pt x="55" y="394"/>
                    <a:pt x="55" y="394"/>
                  </a:cubicBezTo>
                  <a:cubicBezTo>
                    <a:pt x="55" y="394"/>
                    <a:pt x="55" y="394"/>
                    <a:pt x="55" y="394"/>
                  </a:cubicBezTo>
                  <a:close/>
                  <a:moveTo>
                    <a:pt x="128" y="400"/>
                  </a:moveTo>
                  <a:cubicBezTo>
                    <a:pt x="128" y="400"/>
                    <a:pt x="128" y="400"/>
                    <a:pt x="128" y="400"/>
                  </a:cubicBezTo>
                  <a:cubicBezTo>
                    <a:pt x="128" y="400"/>
                    <a:pt x="128" y="400"/>
                    <a:pt x="128" y="400"/>
                  </a:cubicBezTo>
                  <a:cubicBezTo>
                    <a:pt x="128" y="400"/>
                    <a:pt x="128" y="400"/>
                    <a:pt x="128" y="400"/>
                  </a:cubicBezTo>
                  <a:cubicBezTo>
                    <a:pt x="128" y="400"/>
                    <a:pt x="128" y="400"/>
                    <a:pt x="128" y="400"/>
                  </a:cubicBezTo>
                  <a:close/>
                  <a:moveTo>
                    <a:pt x="312" y="204"/>
                  </a:moveTo>
                  <a:cubicBezTo>
                    <a:pt x="312" y="204"/>
                    <a:pt x="312" y="204"/>
                    <a:pt x="312" y="204"/>
                  </a:cubicBezTo>
                  <a:cubicBezTo>
                    <a:pt x="312" y="204"/>
                    <a:pt x="312" y="204"/>
                    <a:pt x="312" y="204"/>
                  </a:cubicBezTo>
                  <a:cubicBezTo>
                    <a:pt x="312" y="204"/>
                    <a:pt x="312" y="204"/>
                    <a:pt x="312" y="204"/>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4" name="Freeform 80">
              <a:extLst>
                <a:ext uri="{FF2B5EF4-FFF2-40B4-BE49-F238E27FC236}">
                  <a16:creationId xmlns:a16="http://schemas.microsoft.com/office/drawing/2014/main" id="{A854762C-599B-C5F5-16AB-CC8BD7BF95F3}"/>
                </a:ext>
              </a:extLst>
            </p:cNvPr>
            <p:cNvSpPr>
              <a:spLocks noEditPoints="1"/>
            </p:cNvSpPr>
            <p:nvPr/>
          </p:nvSpPr>
          <p:spPr bwMode="auto">
            <a:xfrm>
              <a:off x="4736816" y="3211661"/>
              <a:ext cx="1121419" cy="1240147"/>
            </a:xfrm>
            <a:custGeom>
              <a:avLst/>
              <a:gdLst>
                <a:gd name="T0" fmla="*/ 372 w 492"/>
                <a:gd name="T1" fmla="*/ 536 h 561"/>
                <a:gd name="T2" fmla="*/ 338 w 492"/>
                <a:gd name="T3" fmla="*/ 556 h 561"/>
                <a:gd name="T4" fmla="*/ 272 w 492"/>
                <a:gd name="T5" fmla="*/ 521 h 561"/>
                <a:gd name="T6" fmla="*/ 260 w 492"/>
                <a:gd name="T7" fmla="*/ 489 h 561"/>
                <a:gd name="T8" fmla="*/ 318 w 492"/>
                <a:gd name="T9" fmla="*/ 489 h 561"/>
                <a:gd name="T10" fmla="*/ 376 w 492"/>
                <a:gd name="T11" fmla="*/ 476 h 561"/>
                <a:gd name="T12" fmla="*/ 403 w 492"/>
                <a:gd name="T13" fmla="*/ 478 h 561"/>
                <a:gd name="T14" fmla="*/ 442 w 492"/>
                <a:gd name="T15" fmla="*/ 422 h 561"/>
                <a:gd name="T16" fmla="*/ 411 w 492"/>
                <a:gd name="T17" fmla="*/ 385 h 561"/>
                <a:gd name="T18" fmla="*/ 455 w 492"/>
                <a:gd name="T19" fmla="*/ 350 h 561"/>
                <a:gd name="T20" fmla="*/ 490 w 492"/>
                <a:gd name="T21" fmla="*/ 351 h 561"/>
                <a:gd name="T22" fmla="*/ 379 w 492"/>
                <a:gd name="T23" fmla="*/ 295 h 561"/>
                <a:gd name="T24" fmla="*/ 340 w 492"/>
                <a:gd name="T25" fmla="*/ 271 h 561"/>
                <a:gd name="T26" fmla="*/ 275 w 492"/>
                <a:gd name="T27" fmla="*/ 186 h 561"/>
                <a:gd name="T28" fmla="*/ 218 w 492"/>
                <a:gd name="T29" fmla="*/ 109 h 561"/>
                <a:gd name="T30" fmla="*/ 247 w 492"/>
                <a:gd name="T31" fmla="*/ 78 h 561"/>
                <a:gd name="T32" fmla="*/ 267 w 492"/>
                <a:gd name="T33" fmla="*/ 63 h 561"/>
                <a:gd name="T34" fmla="*/ 262 w 492"/>
                <a:gd name="T35" fmla="*/ 56 h 561"/>
                <a:gd name="T36" fmla="*/ 258 w 492"/>
                <a:gd name="T37" fmla="*/ 46 h 561"/>
                <a:gd name="T38" fmla="*/ 267 w 492"/>
                <a:gd name="T39" fmla="*/ 30 h 561"/>
                <a:gd name="T40" fmla="*/ 212 w 492"/>
                <a:gd name="T41" fmla="*/ 15 h 561"/>
                <a:gd name="T42" fmla="*/ 185 w 492"/>
                <a:gd name="T43" fmla="*/ 4 h 561"/>
                <a:gd name="T44" fmla="*/ 148 w 492"/>
                <a:gd name="T45" fmla="*/ 15 h 561"/>
                <a:gd name="T46" fmla="*/ 148 w 492"/>
                <a:gd name="T47" fmla="*/ 26 h 561"/>
                <a:gd name="T48" fmla="*/ 139 w 492"/>
                <a:gd name="T49" fmla="*/ 27 h 561"/>
                <a:gd name="T50" fmla="*/ 132 w 492"/>
                <a:gd name="T51" fmla="*/ 34 h 561"/>
                <a:gd name="T52" fmla="*/ 136 w 492"/>
                <a:gd name="T53" fmla="*/ 46 h 561"/>
                <a:gd name="T54" fmla="*/ 129 w 492"/>
                <a:gd name="T55" fmla="*/ 40 h 561"/>
                <a:gd name="T56" fmla="*/ 114 w 492"/>
                <a:gd name="T57" fmla="*/ 45 h 561"/>
                <a:gd name="T58" fmla="*/ 104 w 492"/>
                <a:gd name="T59" fmla="*/ 34 h 561"/>
                <a:gd name="T60" fmla="*/ 101 w 492"/>
                <a:gd name="T61" fmla="*/ 47 h 561"/>
                <a:gd name="T62" fmla="*/ 94 w 492"/>
                <a:gd name="T63" fmla="*/ 61 h 561"/>
                <a:gd name="T64" fmla="*/ 89 w 492"/>
                <a:gd name="T65" fmla="*/ 71 h 561"/>
                <a:gd name="T66" fmla="*/ 87 w 492"/>
                <a:gd name="T67" fmla="*/ 58 h 561"/>
                <a:gd name="T68" fmla="*/ 73 w 492"/>
                <a:gd name="T69" fmla="*/ 51 h 561"/>
                <a:gd name="T70" fmla="*/ 65 w 492"/>
                <a:gd name="T71" fmla="*/ 39 h 561"/>
                <a:gd name="T72" fmla="*/ 58 w 492"/>
                <a:gd name="T73" fmla="*/ 51 h 561"/>
                <a:gd name="T74" fmla="*/ 50 w 492"/>
                <a:gd name="T75" fmla="*/ 63 h 561"/>
                <a:gd name="T76" fmla="*/ 35 w 492"/>
                <a:gd name="T77" fmla="*/ 63 h 561"/>
                <a:gd name="T78" fmla="*/ 19 w 492"/>
                <a:gd name="T79" fmla="*/ 69 h 561"/>
                <a:gd name="T80" fmla="*/ 18 w 492"/>
                <a:gd name="T81" fmla="*/ 100 h 561"/>
                <a:gd name="T82" fmla="*/ 14 w 492"/>
                <a:gd name="T83" fmla="*/ 134 h 561"/>
                <a:gd name="T84" fmla="*/ 31 w 492"/>
                <a:gd name="T85" fmla="*/ 180 h 561"/>
                <a:gd name="T86" fmla="*/ 86 w 492"/>
                <a:gd name="T87" fmla="*/ 147 h 561"/>
                <a:gd name="T88" fmla="*/ 139 w 492"/>
                <a:gd name="T89" fmla="*/ 179 h 561"/>
                <a:gd name="T90" fmla="*/ 162 w 492"/>
                <a:gd name="T91" fmla="*/ 237 h 561"/>
                <a:gd name="T92" fmla="*/ 207 w 492"/>
                <a:gd name="T93" fmla="*/ 276 h 561"/>
                <a:gd name="T94" fmla="*/ 251 w 492"/>
                <a:gd name="T95" fmla="*/ 307 h 561"/>
                <a:gd name="T96" fmla="*/ 289 w 492"/>
                <a:gd name="T97" fmla="*/ 317 h 561"/>
                <a:gd name="T98" fmla="*/ 334 w 492"/>
                <a:gd name="T99" fmla="*/ 346 h 561"/>
                <a:gd name="T100" fmla="*/ 357 w 492"/>
                <a:gd name="T101" fmla="*/ 374 h 561"/>
                <a:gd name="T102" fmla="*/ 395 w 492"/>
                <a:gd name="T103" fmla="*/ 418 h 561"/>
                <a:gd name="T104" fmla="*/ 390 w 492"/>
                <a:gd name="T105" fmla="*/ 463 h 561"/>
                <a:gd name="T106" fmla="*/ 75 w 492"/>
                <a:gd name="T107" fmla="*/ 342 h 561"/>
                <a:gd name="T108" fmla="*/ 126 w 492"/>
                <a:gd name="T109" fmla="*/ 355 h 561"/>
                <a:gd name="T110" fmla="*/ 113 w 492"/>
                <a:gd name="T111" fmla="*/ 441 h 561"/>
                <a:gd name="T112" fmla="*/ 71 w 492"/>
                <a:gd name="T113" fmla="*/ 446 h 561"/>
                <a:gd name="T114" fmla="*/ 73 w 492"/>
                <a:gd name="T115" fmla="*/ 395 h 561"/>
                <a:gd name="T116" fmla="*/ 57 w 492"/>
                <a:gd name="T117" fmla="*/ 358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2" h="561">
                  <a:moveTo>
                    <a:pt x="376" y="476"/>
                  </a:moveTo>
                  <a:cubicBezTo>
                    <a:pt x="377" y="483"/>
                    <a:pt x="377" y="483"/>
                    <a:pt x="377" y="483"/>
                  </a:cubicBezTo>
                  <a:cubicBezTo>
                    <a:pt x="377" y="483"/>
                    <a:pt x="371" y="493"/>
                    <a:pt x="371" y="494"/>
                  </a:cubicBezTo>
                  <a:cubicBezTo>
                    <a:pt x="371" y="495"/>
                    <a:pt x="369" y="499"/>
                    <a:pt x="367" y="502"/>
                  </a:cubicBezTo>
                  <a:cubicBezTo>
                    <a:pt x="366" y="504"/>
                    <a:pt x="360" y="512"/>
                    <a:pt x="360" y="512"/>
                  </a:cubicBezTo>
                  <a:cubicBezTo>
                    <a:pt x="360" y="512"/>
                    <a:pt x="360" y="515"/>
                    <a:pt x="362" y="517"/>
                  </a:cubicBezTo>
                  <a:cubicBezTo>
                    <a:pt x="363" y="519"/>
                    <a:pt x="366" y="522"/>
                    <a:pt x="366" y="525"/>
                  </a:cubicBezTo>
                  <a:cubicBezTo>
                    <a:pt x="366" y="527"/>
                    <a:pt x="371" y="530"/>
                    <a:pt x="371" y="530"/>
                  </a:cubicBezTo>
                  <a:cubicBezTo>
                    <a:pt x="372" y="536"/>
                    <a:pt x="372" y="536"/>
                    <a:pt x="372" y="536"/>
                  </a:cubicBezTo>
                  <a:cubicBezTo>
                    <a:pt x="372" y="536"/>
                    <a:pt x="375" y="539"/>
                    <a:pt x="375" y="540"/>
                  </a:cubicBezTo>
                  <a:cubicBezTo>
                    <a:pt x="374" y="541"/>
                    <a:pt x="369" y="546"/>
                    <a:pt x="369" y="546"/>
                  </a:cubicBezTo>
                  <a:cubicBezTo>
                    <a:pt x="368" y="552"/>
                    <a:pt x="368" y="552"/>
                    <a:pt x="368" y="552"/>
                  </a:cubicBezTo>
                  <a:cubicBezTo>
                    <a:pt x="368" y="555"/>
                    <a:pt x="368" y="555"/>
                    <a:pt x="368" y="555"/>
                  </a:cubicBezTo>
                  <a:cubicBezTo>
                    <a:pt x="368" y="555"/>
                    <a:pt x="369" y="555"/>
                    <a:pt x="368" y="558"/>
                  </a:cubicBezTo>
                  <a:cubicBezTo>
                    <a:pt x="367" y="560"/>
                    <a:pt x="367" y="560"/>
                    <a:pt x="366" y="560"/>
                  </a:cubicBezTo>
                  <a:cubicBezTo>
                    <a:pt x="365" y="561"/>
                    <a:pt x="355" y="560"/>
                    <a:pt x="355" y="560"/>
                  </a:cubicBezTo>
                  <a:cubicBezTo>
                    <a:pt x="345" y="558"/>
                    <a:pt x="345" y="558"/>
                    <a:pt x="345" y="558"/>
                  </a:cubicBezTo>
                  <a:cubicBezTo>
                    <a:pt x="345" y="558"/>
                    <a:pt x="340" y="557"/>
                    <a:pt x="338" y="556"/>
                  </a:cubicBezTo>
                  <a:cubicBezTo>
                    <a:pt x="337" y="555"/>
                    <a:pt x="335" y="554"/>
                    <a:pt x="335" y="554"/>
                  </a:cubicBezTo>
                  <a:cubicBezTo>
                    <a:pt x="332" y="545"/>
                    <a:pt x="332" y="545"/>
                    <a:pt x="332" y="545"/>
                  </a:cubicBezTo>
                  <a:cubicBezTo>
                    <a:pt x="324" y="544"/>
                    <a:pt x="324" y="544"/>
                    <a:pt x="324" y="544"/>
                  </a:cubicBezTo>
                  <a:cubicBezTo>
                    <a:pt x="304" y="541"/>
                    <a:pt x="304" y="541"/>
                    <a:pt x="304" y="541"/>
                  </a:cubicBezTo>
                  <a:cubicBezTo>
                    <a:pt x="304" y="541"/>
                    <a:pt x="297" y="535"/>
                    <a:pt x="296" y="534"/>
                  </a:cubicBezTo>
                  <a:cubicBezTo>
                    <a:pt x="294" y="533"/>
                    <a:pt x="292" y="530"/>
                    <a:pt x="292" y="530"/>
                  </a:cubicBezTo>
                  <a:cubicBezTo>
                    <a:pt x="288" y="529"/>
                    <a:pt x="288" y="529"/>
                    <a:pt x="288" y="529"/>
                  </a:cubicBezTo>
                  <a:cubicBezTo>
                    <a:pt x="280" y="521"/>
                    <a:pt x="280" y="521"/>
                    <a:pt x="280" y="521"/>
                  </a:cubicBezTo>
                  <a:cubicBezTo>
                    <a:pt x="272" y="521"/>
                    <a:pt x="272" y="521"/>
                    <a:pt x="272" y="521"/>
                  </a:cubicBezTo>
                  <a:cubicBezTo>
                    <a:pt x="266" y="517"/>
                    <a:pt x="266" y="517"/>
                    <a:pt x="266" y="517"/>
                  </a:cubicBezTo>
                  <a:cubicBezTo>
                    <a:pt x="259" y="517"/>
                    <a:pt x="259" y="517"/>
                    <a:pt x="259" y="517"/>
                  </a:cubicBezTo>
                  <a:cubicBezTo>
                    <a:pt x="259" y="517"/>
                    <a:pt x="254" y="516"/>
                    <a:pt x="254" y="515"/>
                  </a:cubicBezTo>
                  <a:cubicBezTo>
                    <a:pt x="253" y="513"/>
                    <a:pt x="247" y="510"/>
                    <a:pt x="247" y="510"/>
                  </a:cubicBezTo>
                  <a:cubicBezTo>
                    <a:pt x="247" y="510"/>
                    <a:pt x="247" y="504"/>
                    <a:pt x="247" y="503"/>
                  </a:cubicBezTo>
                  <a:cubicBezTo>
                    <a:pt x="247" y="502"/>
                    <a:pt x="248" y="492"/>
                    <a:pt x="248" y="492"/>
                  </a:cubicBezTo>
                  <a:cubicBezTo>
                    <a:pt x="252" y="487"/>
                    <a:pt x="252" y="487"/>
                    <a:pt x="252" y="487"/>
                  </a:cubicBezTo>
                  <a:cubicBezTo>
                    <a:pt x="258" y="485"/>
                    <a:pt x="258" y="485"/>
                    <a:pt x="258" y="485"/>
                  </a:cubicBezTo>
                  <a:cubicBezTo>
                    <a:pt x="260" y="489"/>
                    <a:pt x="260" y="489"/>
                    <a:pt x="260" y="489"/>
                  </a:cubicBezTo>
                  <a:cubicBezTo>
                    <a:pt x="267" y="492"/>
                    <a:pt x="267" y="492"/>
                    <a:pt x="267" y="492"/>
                  </a:cubicBezTo>
                  <a:cubicBezTo>
                    <a:pt x="271" y="489"/>
                    <a:pt x="271" y="489"/>
                    <a:pt x="271" y="489"/>
                  </a:cubicBezTo>
                  <a:cubicBezTo>
                    <a:pt x="273" y="483"/>
                    <a:pt x="273" y="483"/>
                    <a:pt x="273" y="483"/>
                  </a:cubicBezTo>
                  <a:cubicBezTo>
                    <a:pt x="279" y="481"/>
                    <a:pt x="279" y="481"/>
                    <a:pt x="279" y="481"/>
                  </a:cubicBezTo>
                  <a:cubicBezTo>
                    <a:pt x="286" y="484"/>
                    <a:pt x="286" y="484"/>
                    <a:pt x="286" y="484"/>
                  </a:cubicBezTo>
                  <a:cubicBezTo>
                    <a:pt x="291" y="489"/>
                    <a:pt x="291" y="489"/>
                    <a:pt x="291" y="489"/>
                  </a:cubicBezTo>
                  <a:cubicBezTo>
                    <a:pt x="301" y="492"/>
                    <a:pt x="301" y="492"/>
                    <a:pt x="301" y="492"/>
                  </a:cubicBezTo>
                  <a:cubicBezTo>
                    <a:pt x="310" y="490"/>
                    <a:pt x="310" y="490"/>
                    <a:pt x="310" y="490"/>
                  </a:cubicBezTo>
                  <a:cubicBezTo>
                    <a:pt x="318" y="489"/>
                    <a:pt x="318" y="489"/>
                    <a:pt x="318" y="489"/>
                  </a:cubicBezTo>
                  <a:cubicBezTo>
                    <a:pt x="318" y="489"/>
                    <a:pt x="322" y="489"/>
                    <a:pt x="324" y="489"/>
                  </a:cubicBezTo>
                  <a:cubicBezTo>
                    <a:pt x="325" y="488"/>
                    <a:pt x="331" y="486"/>
                    <a:pt x="331" y="486"/>
                  </a:cubicBezTo>
                  <a:cubicBezTo>
                    <a:pt x="341" y="483"/>
                    <a:pt x="341" y="483"/>
                    <a:pt x="341" y="483"/>
                  </a:cubicBezTo>
                  <a:cubicBezTo>
                    <a:pt x="347" y="475"/>
                    <a:pt x="347" y="475"/>
                    <a:pt x="347" y="475"/>
                  </a:cubicBezTo>
                  <a:cubicBezTo>
                    <a:pt x="355" y="478"/>
                    <a:pt x="355" y="478"/>
                    <a:pt x="355" y="478"/>
                  </a:cubicBezTo>
                  <a:cubicBezTo>
                    <a:pt x="362" y="479"/>
                    <a:pt x="362" y="479"/>
                    <a:pt x="362" y="479"/>
                  </a:cubicBezTo>
                  <a:cubicBezTo>
                    <a:pt x="365" y="474"/>
                    <a:pt x="365" y="474"/>
                    <a:pt x="365" y="474"/>
                  </a:cubicBezTo>
                  <a:cubicBezTo>
                    <a:pt x="372" y="470"/>
                    <a:pt x="372" y="470"/>
                    <a:pt x="372" y="470"/>
                  </a:cubicBezTo>
                  <a:cubicBezTo>
                    <a:pt x="376" y="476"/>
                    <a:pt x="376" y="476"/>
                    <a:pt x="376" y="476"/>
                  </a:cubicBezTo>
                  <a:close/>
                  <a:moveTo>
                    <a:pt x="388" y="469"/>
                  </a:moveTo>
                  <a:cubicBezTo>
                    <a:pt x="388" y="469"/>
                    <a:pt x="388" y="469"/>
                    <a:pt x="388" y="469"/>
                  </a:cubicBezTo>
                  <a:cubicBezTo>
                    <a:pt x="384" y="473"/>
                    <a:pt x="384" y="473"/>
                    <a:pt x="384" y="473"/>
                  </a:cubicBezTo>
                  <a:cubicBezTo>
                    <a:pt x="380" y="476"/>
                    <a:pt x="380" y="476"/>
                    <a:pt x="380" y="476"/>
                  </a:cubicBezTo>
                  <a:cubicBezTo>
                    <a:pt x="380" y="476"/>
                    <a:pt x="381" y="480"/>
                    <a:pt x="381" y="482"/>
                  </a:cubicBezTo>
                  <a:cubicBezTo>
                    <a:pt x="382" y="484"/>
                    <a:pt x="385" y="489"/>
                    <a:pt x="385" y="489"/>
                  </a:cubicBezTo>
                  <a:cubicBezTo>
                    <a:pt x="395" y="489"/>
                    <a:pt x="395" y="489"/>
                    <a:pt x="395" y="489"/>
                  </a:cubicBezTo>
                  <a:cubicBezTo>
                    <a:pt x="402" y="485"/>
                    <a:pt x="402" y="485"/>
                    <a:pt x="402" y="485"/>
                  </a:cubicBezTo>
                  <a:cubicBezTo>
                    <a:pt x="403" y="478"/>
                    <a:pt x="403" y="478"/>
                    <a:pt x="403" y="478"/>
                  </a:cubicBezTo>
                  <a:cubicBezTo>
                    <a:pt x="406" y="471"/>
                    <a:pt x="406" y="471"/>
                    <a:pt x="406" y="471"/>
                  </a:cubicBezTo>
                  <a:cubicBezTo>
                    <a:pt x="412" y="467"/>
                    <a:pt x="412" y="467"/>
                    <a:pt x="412" y="467"/>
                  </a:cubicBezTo>
                  <a:cubicBezTo>
                    <a:pt x="417" y="462"/>
                    <a:pt x="417" y="462"/>
                    <a:pt x="417" y="462"/>
                  </a:cubicBezTo>
                  <a:cubicBezTo>
                    <a:pt x="420" y="457"/>
                    <a:pt x="420" y="457"/>
                    <a:pt x="420" y="457"/>
                  </a:cubicBezTo>
                  <a:cubicBezTo>
                    <a:pt x="421" y="444"/>
                    <a:pt x="421" y="444"/>
                    <a:pt x="421" y="444"/>
                  </a:cubicBezTo>
                  <a:cubicBezTo>
                    <a:pt x="424" y="434"/>
                    <a:pt x="424" y="434"/>
                    <a:pt x="424" y="434"/>
                  </a:cubicBezTo>
                  <a:cubicBezTo>
                    <a:pt x="440" y="428"/>
                    <a:pt x="440" y="428"/>
                    <a:pt x="440" y="428"/>
                  </a:cubicBezTo>
                  <a:cubicBezTo>
                    <a:pt x="443" y="426"/>
                    <a:pt x="443" y="426"/>
                    <a:pt x="443" y="426"/>
                  </a:cubicBezTo>
                  <a:cubicBezTo>
                    <a:pt x="443" y="426"/>
                    <a:pt x="443" y="424"/>
                    <a:pt x="442" y="422"/>
                  </a:cubicBezTo>
                  <a:cubicBezTo>
                    <a:pt x="442" y="421"/>
                    <a:pt x="439" y="418"/>
                    <a:pt x="439" y="418"/>
                  </a:cubicBezTo>
                  <a:cubicBezTo>
                    <a:pt x="439" y="418"/>
                    <a:pt x="440" y="415"/>
                    <a:pt x="440" y="414"/>
                  </a:cubicBezTo>
                  <a:cubicBezTo>
                    <a:pt x="440" y="413"/>
                    <a:pt x="439" y="406"/>
                    <a:pt x="439" y="406"/>
                  </a:cubicBezTo>
                  <a:cubicBezTo>
                    <a:pt x="437" y="399"/>
                    <a:pt x="437" y="399"/>
                    <a:pt x="437" y="399"/>
                  </a:cubicBezTo>
                  <a:cubicBezTo>
                    <a:pt x="437" y="399"/>
                    <a:pt x="435" y="399"/>
                    <a:pt x="432" y="397"/>
                  </a:cubicBezTo>
                  <a:cubicBezTo>
                    <a:pt x="429" y="396"/>
                    <a:pt x="424" y="393"/>
                    <a:pt x="424" y="393"/>
                  </a:cubicBezTo>
                  <a:cubicBezTo>
                    <a:pt x="419" y="391"/>
                    <a:pt x="419" y="391"/>
                    <a:pt x="419" y="391"/>
                  </a:cubicBezTo>
                  <a:cubicBezTo>
                    <a:pt x="413" y="390"/>
                    <a:pt x="413" y="390"/>
                    <a:pt x="413" y="390"/>
                  </a:cubicBezTo>
                  <a:cubicBezTo>
                    <a:pt x="411" y="385"/>
                    <a:pt x="411" y="385"/>
                    <a:pt x="411" y="385"/>
                  </a:cubicBezTo>
                  <a:cubicBezTo>
                    <a:pt x="415" y="371"/>
                    <a:pt x="415" y="371"/>
                    <a:pt x="415" y="371"/>
                  </a:cubicBezTo>
                  <a:cubicBezTo>
                    <a:pt x="412" y="364"/>
                    <a:pt x="412" y="364"/>
                    <a:pt x="412" y="364"/>
                  </a:cubicBezTo>
                  <a:cubicBezTo>
                    <a:pt x="421" y="354"/>
                    <a:pt x="421" y="354"/>
                    <a:pt x="421" y="354"/>
                  </a:cubicBezTo>
                  <a:cubicBezTo>
                    <a:pt x="425" y="347"/>
                    <a:pt x="425" y="347"/>
                    <a:pt x="425" y="347"/>
                  </a:cubicBezTo>
                  <a:cubicBezTo>
                    <a:pt x="430" y="343"/>
                    <a:pt x="430" y="343"/>
                    <a:pt x="430" y="343"/>
                  </a:cubicBezTo>
                  <a:cubicBezTo>
                    <a:pt x="438" y="345"/>
                    <a:pt x="438" y="345"/>
                    <a:pt x="438" y="345"/>
                  </a:cubicBezTo>
                  <a:cubicBezTo>
                    <a:pt x="441" y="349"/>
                    <a:pt x="441" y="349"/>
                    <a:pt x="441" y="349"/>
                  </a:cubicBezTo>
                  <a:cubicBezTo>
                    <a:pt x="446" y="350"/>
                    <a:pt x="446" y="350"/>
                    <a:pt x="446" y="350"/>
                  </a:cubicBezTo>
                  <a:cubicBezTo>
                    <a:pt x="455" y="350"/>
                    <a:pt x="455" y="350"/>
                    <a:pt x="455" y="350"/>
                  </a:cubicBezTo>
                  <a:cubicBezTo>
                    <a:pt x="465" y="352"/>
                    <a:pt x="465" y="352"/>
                    <a:pt x="465" y="352"/>
                  </a:cubicBezTo>
                  <a:cubicBezTo>
                    <a:pt x="469" y="358"/>
                    <a:pt x="469" y="358"/>
                    <a:pt x="469" y="358"/>
                  </a:cubicBezTo>
                  <a:cubicBezTo>
                    <a:pt x="473" y="365"/>
                    <a:pt x="473" y="365"/>
                    <a:pt x="473" y="365"/>
                  </a:cubicBezTo>
                  <a:cubicBezTo>
                    <a:pt x="473" y="365"/>
                    <a:pt x="475" y="368"/>
                    <a:pt x="476" y="369"/>
                  </a:cubicBezTo>
                  <a:cubicBezTo>
                    <a:pt x="476" y="369"/>
                    <a:pt x="480" y="372"/>
                    <a:pt x="481" y="372"/>
                  </a:cubicBezTo>
                  <a:cubicBezTo>
                    <a:pt x="482" y="373"/>
                    <a:pt x="488" y="374"/>
                    <a:pt x="488" y="374"/>
                  </a:cubicBezTo>
                  <a:cubicBezTo>
                    <a:pt x="488" y="374"/>
                    <a:pt x="488" y="367"/>
                    <a:pt x="489" y="365"/>
                  </a:cubicBezTo>
                  <a:cubicBezTo>
                    <a:pt x="490" y="364"/>
                    <a:pt x="492" y="360"/>
                    <a:pt x="492" y="359"/>
                  </a:cubicBezTo>
                  <a:cubicBezTo>
                    <a:pt x="492" y="358"/>
                    <a:pt x="490" y="351"/>
                    <a:pt x="490" y="351"/>
                  </a:cubicBezTo>
                  <a:cubicBezTo>
                    <a:pt x="483" y="343"/>
                    <a:pt x="483" y="343"/>
                    <a:pt x="483" y="343"/>
                  </a:cubicBezTo>
                  <a:cubicBezTo>
                    <a:pt x="476" y="338"/>
                    <a:pt x="476" y="338"/>
                    <a:pt x="476" y="338"/>
                  </a:cubicBezTo>
                  <a:cubicBezTo>
                    <a:pt x="459" y="327"/>
                    <a:pt x="459" y="327"/>
                    <a:pt x="459" y="327"/>
                  </a:cubicBezTo>
                  <a:cubicBezTo>
                    <a:pt x="435" y="319"/>
                    <a:pt x="435" y="319"/>
                    <a:pt x="435" y="319"/>
                  </a:cubicBezTo>
                  <a:cubicBezTo>
                    <a:pt x="419" y="309"/>
                    <a:pt x="419" y="309"/>
                    <a:pt x="419" y="309"/>
                  </a:cubicBezTo>
                  <a:cubicBezTo>
                    <a:pt x="406" y="306"/>
                    <a:pt x="406" y="306"/>
                    <a:pt x="406" y="306"/>
                  </a:cubicBezTo>
                  <a:cubicBezTo>
                    <a:pt x="406" y="306"/>
                    <a:pt x="392" y="299"/>
                    <a:pt x="391" y="299"/>
                  </a:cubicBezTo>
                  <a:cubicBezTo>
                    <a:pt x="390" y="299"/>
                    <a:pt x="387" y="298"/>
                    <a:pt x="387" y="298"/>
                  </a:cubicBezTo>
                  <a:cubicBezTo>
                    <a:pt x="387" y="298"/>
                    <a:pt x="379" y="296"/>
                    <a:pt x="379" y="295"/>
                  </a:cubicBezTo>
                  <a:cubicBezTo>
                    <a:pt x="378" y="294"/>
                    <a:pt x="377" y="291"/>
                    <a:pt x="376" y="290"/>
                  </a:cubicBezTo>
                  <a:cubicBezTo>
                    <a:pt x="376" y="289"/>
                    <a:pt x="377" y="286"/>
                    <a:pt x="377" y="286"/>
                  </a:cubicBezTo>
                  <a:cubicBezTo>
                    <a:pt x="381" y="282"/>
                    <a:pt x="381" y="282"/>
                    <a:pt x="381" y="282"/>
                  </a:cubicBezTo>
                  <a:cubicBezTo>
                    <a:pt x="381" y="282"/>
                    <a:pt x="385" y="278"/>
                    <a:pt x="385" y="277"/>
                  </a:cubicBezTo>
                  <a:cubicBezTo>
                    <a:pt x="385" y="276"/>
                    <a:pt x="386" y="270"/>
                    <a:pt x="386" y="270"/>
                  </a:cubicBezTo>
                  <a:cubicBezTo>
                    <a:pt x="381" y="268"/>
                    <a:pt x="381" y="268"/>
                    <a:pt x="381" y="268"/>
                  </a:cubicBezTo>
                  <a:cubicBezTo>
                    <a:pt x="369" y="269"/>
                    <a:pt x="369" y="269"/>
                    <a:pt x="369" y="269"/>
                  </a:cubicBezTo>
                  <a:cubicBezTo>
                    <a:pt x="350" y="271"/>
                    <a:pt x="350" y="271"/>
                    <a:pt x="350" y="271"/>
                  </a:cubicBezTo>
                  <a:cubicBezTo>
                    <a:pt x="340" y="271"/>
                    <a:pt x="340" y="271"/>
                    <a:pt x="340" y="271"/>
                  </a:cubicBezTo>
                  <a:cubicBezTo>
                    <a:pt x="327" y="263"/>
                    <a:pt x="327" y="263"/>
                    <a:pt x="327" y="263"/>
                  </a:cubicBezTo>
                  <a:cubicBezTo>
                    <a:pt x="316" y="254"/>
                    <a:pt x="316" y="254"/>
                    <a:pt x="316" y="254"/>
                  </a:cubicBezTo>
                  <a:cubicBezTo>
                    <a:pt x="309" y="250"/>
                    <a:pt x="309" y="250"/>
                    <a:pt x="309" y="250"/>
                  </a:cubicBezTo>
                  <a:cubicBezTo>
                    <a:pt x="299" y="239"/>
                    <a:pt x="299" y="239"/>
                    <a:pt x="299" y="239"/>
                  </a:cubicBezTo>
                  <a:cubicBezTo>
                    <a:pt x="294" y="232"/>
                    <a:pt x="294" y="232"/>
                    <a:pt x="294" y="232"/>
                  </a:cubicBezTo>
                  <a:cubicBezTo>
                    <a:pt x="294" y="232"/>
                    <a:pt x="291" y="222"/>
                    <a:pt x="290" y="218"/>
                  </a:cubicBezTo>
                  <a:cubicBezTo>
                    <a:pt x="289" y="215"/>
                    <a:pt x="281" y="204"/>
                    <a:pt x="281" y="204"/>
                  </a:cubicBezTo>
                  <a:cubicBezTo>
                    <a:pt x="281" y="204"/>
                    <a:pt x="277" y="195"/>
                    <a:pt x="277" y="194"/>
                  </a:cubicBezTo>
                  <a:cubicBezTo>
                    <a:pt x="277" y="193"/>
                    <a:pt x="275" y="186"/>
                    <a:pt x="275" y="186"/>
                  </a:cubicBezTo>
                  <a:cubicBezTo>
                    <a:pt x="262" y="180"/>
                    <a:pt x="262" y="180"/>
                    <a:pt x="262" y="180"/>
                  </a:cubicBezTo>
                  <a:cubicBezTo>
                    <a:pt x="245" y="170"/>
                    <a:pt x="245" y="170"/>
                    <a:pt x="245" y="170"/>
                  </a:cubicBezTo>
                  <a:cubicBezTo>
                    <a:pt x="231" y="161"/>
                    <a:pt x="231" y="161"/>
                    <a:pt x="231" y="161"/>
                  </a:cubicBezTo>
                  <a:cubicBezTo>
                    <a:pt x="224" y="151"/>
                    <a:pt x="224" y="151"/>
                    <a:pt x="224" y="151"/>
                  </a:cubicBezTo>
                  <a:cubicBezTo>
                    <a:pt x="218" y="135"/>
                    <a:pt x="218" y="135"/>
                    <a:pt x="218" y="135"/>
                  </a:cubicBezTo>
                  <a:cubicBezTo>
                    <a:pt x="217" y="122"/>
                    <a:pt x="217" y="122"/>
                    <a:pt x="217" y="122"/>
                  </a:cubicBezTo>
                  <a:cubicBezTo>
                    <a:pt x="224" y="119"/>
                    <a:pt x="224" y="119"/>
                    <a:pt x="224" y="119"/>
                  </a:cubicBezTo>
                  <a:cubicBezTo>
                    <a:pt x="224" y="113"/>
                    <a:pt x="224" y="113"/>
                    <a:pt x="224" y="113"/>
                  </a:cubicBezTo>
                  <a:cubicBezTo>
                    <a:pt x="218" y="109"/>
                    <a:pt x="218" y="109"/>
                    <a:pt x="218" y="109"/>
                  </a:cubicBezTo>
                  <a:cubicBezTo>
                    <a:pt x="218" y="103"/>
                    <a:pt x="218" y="103"/>
                    <a:pt x="218" y="103"/>
                  </a:cubicBezTo>
                  <a:cubicBezTo>
                    <a:pt x="215" y="101"/>
                    <a:pt x="215" y="101"/>
                    <a:pt x="215" y="101"/>
                  </a:cubicBezTo>
                  <a:cubicBezTo>
                    <a:pt x="211" y="96"/>
                    <a:pt x="211" y="96"/>
                    <a:pt x="211" y="96"/>
                  </a:cubicBezTo>
                  <a:cubicBezTo>
                    <a:pt x="219" y="92"/>
                    <a:pt x="219" y="92"/>
                    <a:pt x="219" y="92"/>
                  </a:cubicBezTo>
                  <a:cubicBezTo>
                    <a:pt x="219" y="92"/>
                    <a:pt x="222" y="88"/>
                    <a:pt x="226" y="88"/>
                  </a:cubicBezTo>
                  <a:cubicBezTo>
                    <a:pt x="230" y="88"/>
                    <a:pt x="233" y="84"/>
                    <a:pt x="233" y="84"/>
                  </a:cubicBezTo>
                  <a:cubicBezTo>
                    <a:pt x="233" y="84"/>
                    <a:pt x="236" y="81"/>
                    <a:pt x="237" y="81"/>
                  </a:cubicBezTo>
                  <a:cubicBezTo>
                    <a:pt x="239" y="81"/>
                    <a:pt x="241" y="80"/>
                    <a:pt x="243" y="79"/>
                  </a:cubicBezTo>
                  <a:cubicBezTo>
                    <a:pt x="244" y="79"/>
                    <a:pt x="247" y="78"/>
                    <a:pt x="247" y="78"/>
                  </a:cubicBezTo>
                  <a:cubicBezTo>
                    <a:pt x="247" y="77"/>
                    <a:pt x="248" y="70"/>
                    <a:pt x="249" y="70"/>
                  </a:cubicBezTo>
                  <a:cubicBezTo>
                    <a:pt x="250" y="70"/>
                    <a:pt x="252" y="74"/>
                    <a:pt x="255" y="74"/>
                  </a:cubicBezTo>
                  <a:cubicBezTo>
                    <a:pt x="256" y="74"/>
                    <a:pt x="258" y="76"/>
                    <a:pt x="259" y="75"/>
                  </a:cubicBezTo>
                  <a:cubicBezTo>
                    <a:pt x="261" y="74"/>
                    <a:pt x="262" y="71"/>
                    <a:pt x="262" y="71"/>
                  </a:cubicBezTo>
                  <a:cubicBezTo>
                    <a:pt x="263" y="70"/>
                    <a:pt x="264" y="69"/>
                    <a:pt x="267" y="68"/>
                  </a:cubicBezTo>
                  <a:cubicBezTo>
                    <a:pt x="267" y="68"/>
                    <a:pt x="267" y="68"/>
                    <a:pt x="267" y="68"/>
                  </a:cubicBezTo>
                  <a:cubicBezTo>
                    <a:pt x="267" y="68"/>
                    <a:pt x="265" y="67"/>
                    <a:pt x="265" y="67"/>
                  </a:cubicBezTo>
                  <a:cubicBezTo>
                    <a:pt x="265" y="66"/>
                    <a:pt x="265" y="66"/>
                    <a:pt x="266" y="65"/>
                  </a:cubicBezTo>
                  <a:cubicBezTo>
                    <a:pt x="266" y="64"/>
                    <a:pt x="266" y="64"/>
                    <a:pt x="267" y="63"/>
                  </a:cubicBezTo>
                  <a:cubicBezTo>
                    <a:pt x="267" y="63"/>
                    <a:pt x="267" y="61"/>
                    <a:pt x="267" y="61"/>
                  </a:cubicBezTo>
                  <a:cubicBezTo>
                    <a:pt x="267" y="61"/>
                    <a:pt x="268" y="60"/>
                    <a:pt x="267" y="60"/>
                  </a:cubicBezTo>
                  <a:cubicBezTo>
                    <a:pt x="267" y="59"/>
                    <a:pt x="266" y="58"/>
                    <a:pt x="266" y="58"/>
                  </a:cubicBezTo>
                  <a:cubicBezTo>
                    <a:pt x="266" y="58"/>
                    <a:pt x="266" y="58"/>
                    <a:pt x="265" y="58"/>
                  </a:cubicBezTo>
                  <a:cubicBezTo>
                    <a:pt x="265" y="59"/>
                    <a:pt x="265" y="59"/>
                    <a:pt x="265" y="59"/>
                  </a:cubicBezTo>
                  <a:cubicBezTo>
                    <a:pt x="263" y="60"/>
                    <a:pt x="263" y="60"/>
                    <a:pt x="263" y="60"/>
                  </a:cubicBezTo>
                  <a:cubicBezTo>
                    <a:pt x="263" y="60"/>
                    <a:pt x="262" y="58"/>
                    <a:pt x="262" y="58"/>
                  </a:cubicBezTo>
                  <a:cubicBezTo>
                    <a:pt x="261" y="58"/>
                    <a:pt x="261" y="58"/>
                    <a:pt x="261" y="57"/>
                  </a:cubicBezTo>
                  <a:cubicBezTo>
                    <a:pt x="261" y="57"/>
                    <a:pt x="262" y="56"/>
                    <a:pt x="262" y="56"/>
                  </a:cubicBezTo>
                  <a:cubicBezTo>
                    <a:pt x="262" y="56"/>
                    <a:pt x="261" y="55"/>
                    <a:pt x="261" y="55"/>
                  </a:cubicBezTo>
                  <a:cubicBezTo>
                    <a:pt x="261" y="55"/>
                    <a:pt x="262" y="53"/>
                    <a:pt x="263" y="53"/>
                  </a:cubicBezTo>
                  <a:cubicBezTo>
                    <a:pt x="264" y="52"/>
                    <a:pt x="266" y="50"/>
                    <a:pt x="266" y="50"/>
                  </a:cubicBezTo>
                  <a:cubicBezTo>
                    <a:pt x="267" y="48"/>
                    <a:pt x="267" y="48"/>
                    <a:pt x="267" y="48"/>
                  </a:cubicBezTo>
                  <a:cubicBezTo>
                    <a:pt x="266" y="47"/>
                    <a:pt x="266" y="47"/>
                    <a:pt x="266" y="47"/>
                  </a:cubicBezTo>
                  <a:cubicBezTo>
                    <a:pt x="266" y="47"/>
                    <a:pt x="265" y="48"/>
                    <a:pt x="265" y="48"/>
                  </a:cubicBezTo>
                  <a:cubicBezTo>
                    <a:pt x="263" y="47"/>
                    <a:pt x="263" y="47"/>
                    <a:pt x="263" y="47"/>
                  </a:cubicBezTo>
                  <a:cubicBezTo>
                    <a:pt x="261" y="46"/>
                    <a:pt x="261" y="46"/>
                    <a:pt x="261" y="46"/>
                  </a:cubicBezTo>
                  <a:cubicBezTo>
                    <a:pt x="258" y="46"/>
                    <a:pt x="258" y="46"/>
                    <a:pt x="258" y="46"/>
                  </a:cubicBezTo>
                  <a:cubicBezTo>
                    <a:pt x="256" y="44"/>
                    <a:pt x="256" y="44"/>
                    <a:pt x="256" y="44"/>
                  </a:cubicBezTo>
                  <a:cubicBezTo>
                    <a:pt x="257" y="42"/>
                    <a:pt x="257" y="42"/>
                    <a:pt x="257" y="42"/>
                  </a:cubicBezTo>
                  <a:cubicBezTo>
                    <a:pt x="257" y="40"/>
                    <a:pt x="257" y="40"/>
                    <a:pt x="257" y="40"/>
                  </a:cubicBezTo>
                  <a:cubicBezTo>
                    <a:pt x="257" y="40"/>
                    <a:pt x="259" y="38"/>
                    <a:pt x="259" y="38"/>
                  </a:cubicBezTo>
                  <a:cubicBezTo>
                    <a:pt x="260" y="37"/>
                    <a:pt x="262" y="36"/>
                    <a:pt x="262" y="36"/>
                  </a:cubicBezTo>
                  <a:cubicBezTo>
                    <a:pt x="263" y="34"/>
                    <a:pt x="263" y="34"/>
                    <a:pt x="263" y="34"/>
                  </a:cubicBezTo>
                  <a:cubicBezTo>
                    <a:pt x="263" y="34"/>
                    <a:pt x="264" y="33"/>
                    <a:pt x="265" y="33"/>
                  </a:cubicBezTo>
                  <a:cubicBezTo>
                    <a:pt x="266" y="33"/>
                    <a:pt x="266" y="34"/>
                    <a:pt x="266" y="33"/>
                  </a:cubicBezTo>
                  <a:cubicBezTo>
                    <a:pt x="267" y="33"/>
                    <a:pt x="267" y="31"/>
                    <a:pt x="267" y="30"/>
                  </a:cubicBezTo>
                  <a:cubicBezTo>
                    <a:pt x="267" y="27"/>
                    <a:pt x="267" y="27"/>
                    <a:pt x="267" y="27"/>
                  </a:cubicBezTo>
                  <a:cubicBezTo>
                    <a:pt x="262" y="28"/>
                    <a:pt x="262" y="28"/>
                    <a:pt x="262" y="28"/>
                  </a:cubicBezTo>
                  <a:cubicBezTo>
                    <a:pt x="262" y="28"/>
                    <a:pt x="257" y="27"/>
                    <a:pt x="254" y="27"/>
                  </a:cubicBezTo>
                  <a:cubicBezTo>
                    <a:pt x="250" y="27"/>
                    <a:pt x="242" y="25"/>
                    <a:pt x="242" y="25"/>
                  </a:cubicBezTo>
                  <a:cubicBezTo>
                    <a:pt x="232" y="22"/>
                    <a:pt x="232" y="22"/>
                    <a:pt x="232" y="22"/>
                  </a:cubicBezTo>
                  <a:cubicBezTo>
                    <a:pt x="226" y="22"/>
                    <a:pt x="226" y="22"/>
                    <a:pt x="226" y="22"/>
                  </a:cubicBezTo>
                  <a:cubicBezTo>
                    <a:pt x="217" y="21"/>
                    <a:pt x="217" y="21"/>
                    <a:pt x="217" y="21"/>
                  </a:cubicBezTo>
                  <a:cubicBezTo>
                    <a:pt x="217" y="21"/>
                    <a:pt x="216" y="19"/>
                    <a:pt x="215" y="18"/>
                  </a:cubicBezTo>
                  <a:cubicBezTo>
                    <a:pt x="215" y="17"/>
                    <a:pt x="212" y="15"/>
                    <a:pt x="212" y="15"/>
                  </a:cubicBezTo>
                  <a:cubicBezTo>
                    <a:pt x="212" y="13"/>
                    <a:pt x="212" y="13"/>
                    <a:pt x="212" y="13"/>
                  </a:cubicBezTo>
                  <a:cubicBezTo>
                    <a:pt x="210" y="8"/>
                    <a:pt x="210" y="8"/>
                    <a:pt x="210" y="8"/>
                  </a:cubicBezTo>
                  <a:cubicBezTo>
                    <a:pt x="208" y="4"/>
                    <a:pt x="208" y="4"/>
                    <a:pt x="208" y="4"/>
                  </a:cubicBezTo>
                  <a:cubicBezTo>
                    <a:pt x="210" y="1"/>
                    <a:pt x="210" y="1"/>
                    <a:pt x="210" y="1"/>
                  </a:cubicBezTo>
                  <a:cubicBezTo>
                    <a:pt x="208" y="0"/>
                    <a:pt x="208" y="0"/>
                    <a:pt x="208" y="0"/>
                  </a:cubicBezTo>
                  <a:cubicBezTo>
                    <a:pt x="208" y="0"/>
                    <a:pt x="204" y="1"/>
                    <a:pt x="202" y="1"/>
                  </a:cubicBezTo>
                  <a:cubicBezTo>
                    <a:pt x="201" y="2"/>
                    <a:pt x="195" y="3"/>
                    <a:pt x="195" y="3"/>
                  </a:cubicBezTo>
                  <a:cubicBezTo>
                    <a:pt x="193" y="4"/>
                    <a:pt x="193" y="4"/>
                    <a:pt x="193" y="4"/>
                  </a:cubicBezTo>
                  <a:cubicBezTo>
                    <a:pt x="185" y="4"/>
                    <a:pt x="185" y="4"/>
                    <a:pt x="185" y="4"/>
                  </a:cubicBezTo>
                  <a:cubicBezTo>
                    <a:pt x="177" y="5"/>
                    <a:pt x="177" y="5"/>
                    <a:pt x="177" y="5"/>
                  </a:cubicBezTo>
                  <a:cubicBezTo>
                    <a:pt x="174" y="7"/>
                    <a:pt x="174" y="7"/>
                    <a:pt x="174" y="7"/>
                  </a:cubicBezTo>
                  <a:cubicBezTo>
                    <a:pt x="168" y="10"/>
                    <a:pt x="168" y="10"/>
                    <a:pt x="168" y="10"/>
                  </a:cubicBezTo>
                  <a:cubicBezTo>
                    <a:pt x="168" y="14"/>
                    <a:pt x="168" y="14"/>
                    <a:pt x="168" y="14"/>
                  </a:cubicBezTo>
                  <a:cubicBezTo>
                    <a:pt x="165" y="18"/>
                    <a:pt x="165" y="18"/>
                    <a:pt x="165" y="18"/>
                  </a:cubicBezTo>
                  <a:cubicBezTo>
                    <a:pt x="160" y="18"/>
                    <a:pt x="160" y="18"/>
                    <a:pt x="160" y="18"/>
                  </a:cubicBezTo>
                  <a:cubicBezTo>
                    <a:pt x="155" y="14"/>
                    <a:pt x="155" y="14"/>
                    <a:pt x="155" y="14"/>
                  </a:cubicBezTo>
                  <a:cubicBezTo>
                    <a:pt x="153" y="16"/>
                    <a:pt x="153" y="16"/>
                    <a:pt x="153" y="16"/>
                  </a:cubicBezTo>
                  <a:cubicBezTo>
                    <a:pt x="148" y="15"/>
                    <a:pt x="148" y="15"/>
                    <a:pt x="148" y="15"/>
                  </a:cubicBezTo>
                  <a:cubicBezTo>
                    <a:pt x="147" y="15"/>
                    <a:pt x="147" y="15"/>
                    <a:pt x="147" y="15"/>
                  </a:cubicBezTo>
                  <a:cubicBezTo>
                    <a:pt x="146" y="15"/>
                    <a:pt x="146" y="15"/>
                    <a:pt x="146" y="15"/>
                  </a:cubicBezTo>
                  <a:cubicBezTo>
                    <a:pt x="146" y="15"/>
                    <a:pt x="145" y="16"/>
                    <a:pt x="145" y="16"/>
                  </a:cubicBezTo>
                  <a:cubicBezTo>
                    <a:pt x="146" y="18"/>
                    <a:pt x="146" y="18"/>
                    <a:pt x="146" y="18"/>
                  </a:cubicBezTo>
                  <a:cubicBezTo>
                    <a:pt x="145" y="19"/>
                    <a:pt x="145" y="19"/>
                    <a:pt x="145" y="19"/>
                  </a:cubicBezTo>
                  <a:cubicBezTo>
                    <a:pt x="146" y="21"/>
                    <a:pt x="146" y="21"/>
                    <a:pt x="146" y="21"/>
                  </a:cubicBezTo>
                  <a:cubicBezTo>
                    <a:pt x="146" y="21"/>
                    <a:pt x="145" y="22"/>
                    <a:pt x="144" y="23"/>
                  </a:cubicBezTo>
                  <a:cubicBezTo>
                    <a:pt x="143" y="23"/>
                    <a:pt x="145" y="25"/>
                    <a:pt x="145" y="25"/>
                  </a:cubicBezTo>
                  <a:cubicBezTo>
                    <a:pt x="145" y="25"/>
                    <a:pt x="146" y="25"/>
                    <a:pt x="148" y="26"/>
                  </a:cubicBezTo>
                  <a:cubicBezTo>
                    <a:pt x="149" y="27"/>
                    <a:pt x="148" y="27"/>
                    <a:pt x="148" y="27"/>
                  </a:cubicBezTo>
                  <a:cubicBezTo>
                    <a:pt x="148" y="28"/>
                    <a:pt x="148" y="29"/>
                    <a:pt x="147" y="29"/>
                  </a:cubicBezTo>
                  <a:cubicBezTo>
                    <a:pt x="147" y="30"/>
                    <a:pt x="147" y="30"/>
                    <a:pt x="147" y="30"/>
                  </a:cubicBezTo>
                  <a:cubicBezTo>
                    <a:pt x="146" y="30"/>
                    <a:pt x="146" y="30"/>
                    <a:pt x="146" y="30"/>
                  </a:cubicBezTo>
                  <a:cubicBezTo>
                    <a:pt x="146" y="30"/>
                    <a:pt x="143" y="31"/>
                    <a:pt x="143" y="30"/>
                  </a:cubicBezTo>
                  <a:cubicBezTo>
                    <a:pt x="142" y="30"/>
                    <a:pt x="143" y="30"/>
                    <a:pt x="143" y="30"/>
                  </a:cubicBezTo>
                  <a:cubicBezTo>
                    <a:pt x="142" y="30"/>
                    <a:pt x="142" y="30"/>
                    <a:pt x="142" y="30"/>
                  </a:cubicBezTo>
                  <a:cubicBezTo>
                    <a:pt x="142" y="30"/>
                    <a:pt x="139" y="28"/>
                    <a:pt x="139" y="28"/>
                  </a:cubicBezTo>
                  <a:cubicBezTo>
                    <a:pt x="139" y="27"/>
                    <a:pt x="139" y="27"/>
                    <a:pt x="139" y="27"/>
                  </a:cubicBezTo>
                  <a:cubicBezTo>
                    <a:pt x="139" y="27"/>
                    <a:pt x="138" y="26"/>
                    <a:pt x="138" y="26"/>
                  </a:cubicBezTo>
                  <a:cubicBezTo>
                    <a:pt x="137" y="26"/>
                    <a:pt x="137" y="27"/>
                    <a:pt x="137" y="27"/>
                  </a:cubicBezTo>
                  <a:cubicBezTo>
                    <a:pt x="136" y="27"/>
                    <a:pt x="135" y="27"/>
                    <a:pt x="134" y="27"/>
                  </a:cubicBezTo>
                  <a:cubicBezTo>
                    <a:pt x="134" y="27"/>
                    <a:pt x="134" y="28"/>
                    <a:pt x="133" y="28"/>
                  </a:cubicBezTo>
                  <a:cubicBezTo>
                    <a:pt x="133" y="29"/>
                    <a:pt x="133" y="29"/>
                    <a:pt x="133" y="30"/>
                  </a:cubicBezTo>
                  <a:cubicBezTo>
                    <a:pt x="132" y="30"/>
                    <a:pt x="132" y="31"/>
                    <a:pt x="132" y="31"/>
                  </a:cubicBezTo>
                  <a:cubicBezTo>
                    <a:pt x="132" y="32"/>
                    <a:pt x="132" y="32"/>
                    <a:pt x="132" y="32"/>
                  </a:cubicBezTo>
                  <a:cubicBezTo>
                    <a:pt x="131" y="34"/>
                    <a:pt x="131" y="34"/>
                    <a:pt x="131" y="34"/>
                  </a:cubicBezTo>
                  <a:cubicBezTo>
                    <a:pt x="132" y="34"/>
                    <a:pt x="132" y="34"/>
                    <a:pt x="132" y="34"/>
                  </a:cubicBezTo>
                  <a:cubicBezTo>
                    <a:pt x="132" y="34"/>
                    <a:pt x="132" y="36"/>
                    <a:pt x="132" y="36"/>
                  </a:cubicBezTo>
                  <a:cubicBezTo>
                    <a:pt x="132" y="37"/>
                    <a:pt x="132" y="37"/>
                    <a:pt x="132" y="37"/>
                  </a:cubicBezTo>
                  <a:cubicBezTo>
                    <a:pt x="133" y="38"/>
                    <a:pt x="134" y="37"/>
                    <a:pt x="134" y="37"/>
                  </a:cubicBezTo>
                  <a:cubicBezTo>
                    <a:pt x="134" y="37"/>
                    <a:pt x="135" y="38"/>
                    <a:pt x="135" y="39"/>
                  </a:cubicBezTo>
                  <a:cubicBezTo>
                    <a:pt x="136" y="39"/>
                    <a:pt x="135" y="40"/>
                    <a:pt x="135" y="40"/>
                  </a:cubicBezTo>
                  <a:cubicBezTo>
                    <a:pt x="135" y="40"/>
                    <a:pt x="134" y="41"/>
                    <a:pt x="134" y="41"/>
                  </a:cubicBezTo>
                  <a:cubicBezTo>
                    <a:pt x="133" y="41"/>
                    <a:pt x="133" y="41"/>
                    <a:pt x="134" y="42"/>
                  </a:cubicBezTo>
                  <a:cubicBezTo>
                    <a:pt x="134" y="43"/>
                    <a:pt x="135" y="43"/>
                    <a:pt x="135" y="43"/>
                  </a:cubicBezTo>
                  <a:cubicBezTo>
                    <a:pt x="136" y="43"/>
                    <a:pt x="136" y="46"/>
                    <a:pt x="136" y="46"/>
                  </a:cubicBezTo>
                  <a:cubicBezTo>
                    <a:pt x="136" y="47"/>
                    <a:pt x="135" y="48"/>
                    <a:pt x="135" y="48"/>
                  </a:cubicBezTo>
                  <a:cubicBezTo>
                    <a:pt x="135" y="48"/>
                    <a:pt x="135" y="48"/>
                    <a:pt x="135" y="48"/>
                  </a:cubicBezTo>
                  <a:cubicBezTo>
                    <a:pt x="134" y="48"/>
                    <a:pt x="134" y="48"/>
                    <a:pt x="134" y="49"/>
                  </a:cubicBezTo>
                  <a:cubicBezTo>
                    <a:pt x="134" y="49"/>
                    <a:pt x="132" y="49"/>
                    <a:pt x="132" y="49"/>
                  </a:cubicBezTo>
                  <a:cubicBezTo>
                    <a:pt x="132" y="49"/>
                    <a:pt x="133" y="47"/>
                    <a:pt x="132" y="47"/>
                  </a:cubicBezTo>
                  <a:cubicBezTo>
                    <a:pt x="132" y="46"/>
                    <a:pt x="131" y="46"/>
                    <a:pt x="130" y="45"/>
                  </a:cubicBezTo>
                  <a:cubicBezTo>
                    <a:pt x="129" y="43"/>
                    <a:pt x="130" y="43"/>
                    <a:pt x="130" y="43"/>
                  </a:cubicBezTo>
                  <a:cubicBezTo>
                    <a:pt x="130" y="43"/>
                    <a:pt x="130" y="43"/>
                    <a:pt x="129" y="42"/>
                  </a:cubicBezTo>
                  <a:cubicBezTo>
                    <a:pt x="129" y="41"/>
                    <a:pt x="129" y="40"/>
                    <a:pt x="129" y="40"/>
                  </a:cubicBezTo>
                  <a:cubicBezTo>
                    <a:pt x="129" y="40"/>
                    <a:pt x="127" y="40"/>
                    <a:pt x="126" y="40"/>
                  </a:cubicBezTo>
                  <a:cubicBezTo>
                    <a:pt x="124" y="40"/>
                    <a:pt x="125" y="41"/>
                    <a:pt x="125" y="41"/>
                  </a:cubicBezTo>
                  <a:cubicBezTo>
                    <a:pt x="123" y="41"/>
                    <a:pt x="123" y="41"/>
                    <a:pt x="123" y="41"/>
                  </a:cubicBezTo>
                  <a:cubicBezTo>
                    <a:pt x="123" y="41"/>
                    <a:pt x="122" y="42"/>
                    <a:pt x="122" y="42"/>
                  </a:cubicBezTo>
                  <a:cubicBezTo>
                    <a:pt x="121" y="43"/>
                    <a:pt x="121" y="42"/>
                    <a:pt x="120" y="42"/>
                  </a:cubicBezTo>
                  <a:cubicBezTo>
                    <a:pt x="120" y="42"/>
                    <a:pt x="119" y="42"/>
                    <a:pt x="119" y="42"/>
                  </a:cubicBezTo>
                  <a:cubicBezTo>
                    <a:pt x="119" y="42"/>
                    <a:pt x="118" y="43"/>
                    <a:pt x="119" y="44"/>
                  </a:cubicBezTo>
                  <a:cubicBezTo>
                    <a:pt x="119" y="45"/>
                    <a:pt x="119" y="45"/>
                    <a:pt x="118" y="45"/>
                  </a:cubicBezTo>
                  <a:cubicBezTo>
                    <a:pt x="118" y="46"/>
                    <a:pt x="116" y="45"/>
                    <a:pt x="114" y="45"/>
                  </a:cubicBezTo>
                  <a:cubicBezTo>
                    <a:pt x="111" y="45"/>
                    <a:pt x="113" y="44"/>
                    <a:pt x="112" y="44"/>
                  </a:cubicBezTo>
                  <a:cubicBezTo>
                    <a:pt x="112" y="43"/>
                    <a:pt x="110" y="43"/>
                    <a:pt x="110" y="42"/>
                  </a:cubicBezTo>
                  <a:cubicBezTo>
                    <a:pt x="110" y="40"/>
                    <a:pt x="110" y="40"/>
                    <a:pt x="110" y="39"/>
                  </a:cubicBezTo>
                  <a:cubicBezTo>
                    <a:pt x="110" y="38"/>
                    <a:pt x="109" y="37"/>
                    <a:pt x="109" y="37"/>
                  </a:cubicBezTo>
                  <a:cubicBezTo>
                    <a:pt x="108" y="36"/>
                    <a:pt x="109" y="35"/>
                    <a:pt x="110" y="35"/>
                  </a:cubicBezTo>
                  <a:cubicBezTo>
                    <a:pt x="110" y="34"/>
                    <a:pt x="109" y="34"/>
                    <a:pt x="109" y="34"/>
                  </a:cubicBezTo>
                  <a:cubicBezTo>
                    <a:pt x="107" y="35"/>
                    <a:pt x="107" y="35"/>
                    <a:pt x="107" y="35"/>
                  </a:cubicBezTo>
                  <a:cubicBezTo>
                    <a:pt x="106" y="35"/>
                    <a:pt x="106" y="35"/>
                    <a:pt x="106" y="35"/>
                  </a:cubicBezTo>
                  <a:cubicBezTo>
                    <a:pt x="106" y="35"/>
                    <a:pt x="105" y="34"/>
                    <a:pt x="104" y="34"/>
                  </a:cubicBezTo>
                  <a:cubicBezTo>
                    <a:pt x="104" y="33"/>
                    <a:pt x="103" y="34"/>
                    <a:pt x="103" y="34"/>
                  </a:cubicBezTo>
                  <a:cubicBezTo>
                    <a:pt x="101" y="36"/>
                    <a:pt x="101" y="36"/>
                    <a:pt x="101" y="36"/>
                  </a:cubicBezTo>
                  <a:cubicBezTo>
                    <a:pt x="101" y="37"/>
                    <a:pt x="101" y="37"/>
                    <a:pt x="101" y="37"/>
                  </a:cubicBezTo>
                  <a:cubicBezTo>
                    <a:pt x="102" y="39"/>
                    <a:pt x="102" y="39"/>
                    <a:pt x="102" y="39"/>
                  </a:cubicBezTo>
                  <a:cubicBezTo>
                    <a:pt x="102" y="41"/>
                    <a:pt x="102" y="41"/>
                    <a:pt x="102" y="41"/>
                  </a:cubicBezTo>
                  <a:cubicBezTo>
                    <a:pt x="102" y="41"/>
                    <a:pt x="102" y="42"/>
                    <a:pt x="102" y="43"/>
                  </a:cubicBezTo>
                  <a:cubicBezTo>
                    <a:pt x="102" y="43"/>
                    <a:pt x="102" y="44"/>
                    <a:pt x="102" y="44"/>
                  </a:cubicBezTo>
                  <a:cubicBezTo>
                    <a:pt x="102" y="45"/>
                    <a:pt x="102" y="45"/>
                    <a:pt x="102" y="45"/>
                  </a:cubicBezTo>
                  <a:cubicBezTo>
                    <a:pt x="102" y="45"/>
                    <a:pt x="101" y="46"/>
                    <a:pt x="101" y="47"/>
                  </a:cubicBezTo>
                  <a:cubicBezTo>
                    <a:pt x="101" y="47"/>
                    <a:pt x="101" y="48"/>
                    <a:pt x="101" y="49"/>
                  </a:cubicBezTo>
                  <a:cubicBezTo>
                    <a:pt x="100" y="50"/>
                    <a:pt x="100" y="50"/>
                    <a:pt x="100" y="50"/>
                  </a:cubicBezTo>
                  <a:cubicBezTo>
                    <a:pt x="100" y="50"/>
                    <a:pt x="99" y="51"/>
                    <a:pt x="99" y="52"/>
                  </a:cubicBezTo>
                  <a:cubicBezTo>
                    <a:pt x="99" y="52"/>
                    <a:pt x="97" y="52"/>
                    <a:pt x="97" y="52"/>
                  </a:cubicBezTo>
                  <a:cubicBezTo>
                    <a:pt x="97" y="52"/>
                    <a:pt x="96" y="54"/>
                    <a:pt x="95" y="54"/>
                  </a:cubicBezTo>
                  <a:cubicBezTo>
                    <a:pt x="95" y="54"/>
                    <a:pt x="95" y="56"/>
                    <a:pt x="95" y="57"/>
                  </a:cubicBezTo>
                  <a:cubicBezTo>
                    <a:pt x="95" y="57"/>
                    <a:pt x="95" y="58"/>
                    <a:pt x="95" y="58"/>
                  </a:cubicBezTo>
                  <a:cubicBezTo>
                    <a:pt x="93" y="59"/>
                    <a:pt x="93" y="59"/>
                    <a:pt x="93" y="59"/>
                  </a:cubicBezTo>
                  <a:cubicBezTo>
                    <a:pt x="93" y="59"/>
                    <a:pt x="94" y="61"/>
                    <a:pt x="94" y="61"/>
                  </a:cubicBezTo>
                  <a:cubicBezTo>
                    <a:pt x="94" y="62"/>
                    <a:pt x="93" y="62"/>
                    <a:pt x="93" y="62"/>
                  </a:cubicBezTo>
                  <a:cubicBezTo>
                    <a:pt x="92" y="63"/>
                    <a:pt x="93" y="63"/>
                    <a:pt x="93" y="64"/>
                  </a:cubicBezTo>
                  <a:cubicBezTo>
                    <a:pt x="92" y="65"/>
                    <a:pt x="93" y="65"/>
                    <a:pt x="93" y="65"/>
                  </a:cubicBezTo>
                  <a:cubicBezTo>
                    <a:pt x="93" y="66"/>
                    <a:pt x="96" y="67"/>
                    <a:pt x="96" y="67"/>
                  </a:cubicBezTo>
                  <a:cubicBezTo>
                    <a:pt x="96" y="67"/>
                    <a:pt x="96" y="67"/>
                    <a:pt x="95" y="68"/>
                  </a:cubicBezTo>
                  <a:cubicBezTo>
                    <a:pt x="93" y="69"/>
                    <a:pt x="94" y="71"/>
                    <a:pt x="94" y="71"/>
                  </a:cubicBezTo>
                  <a:cubicBezTo>
                    <a:pt x="93" y="72"/>
                    <a:pt x="93" y="72"/>
                    <a:pt x="93" y="72"/>
                  </a:cubicBezTo>
                  <a:cubicBezTo>
                    <a:pt x="93" y="72"/>
                    <a:pt x="92" y="71"/>
                    <a:pt x="91" y="71"/>
                  </a:cubicBezTo>
                  <a:cubicBezTo>
                    <a:pt x="91" y="71"/>
                    <a:pt x="91" y="71"/>
                    <a:pt x="89" y="71"/>
                  </a:cubicBezTo>
                  <a:cubicBezTo>
                    <a:pt x="87" y="71"/>
                    <a:pt x="89" y="70"/>
                    <a:pt x="89" y="70"/>
                  </a:cubicBezTo>
                  <a:cubicBezTo>
                    <a:pt x="89" y="70"/>
                    <a:pt x="89" y="68"/>
                    <a:pt x="89" y="67"/>
                  </a:cubicBezTo>
                  <a:cubicBezTo>
                    <a:pt x="89" y="67"/>
                    <a:pt x="89" y="67"/>
                    <a:pt x="89" y="67"/>
                  </a:cubicBezTo>
                  <a:cubicBezTo>
                    <a:pt x="89" y="67"/>
                    <a:pt x="89" y="66"/>
                    <a:pt x="88" y="65"/>
                  </a:cubicBezTo>
                  <a:cubicBezTo>
                    <a:pt x="88" y="64"/>
                    <a:pt x="87" y="64"/>
                    <a:pt x="87" y="64"/>
                  </a:cubicBezTo>
                  <a:cubicBezTo>
                    <a:pt x="84" y="62"/>
                    <a:pt x="84" y="62"/>
                    <a:pt x="84" y="62"/>
                  </a:cubicBezTo>
                  <a:cubicBezTo>
                    <a:pt x="84" y="62"/>
                    <a:pt x="85" y="60"/>
                    <a:pt x="86" y="59"/>
                  </a:cubicBezTo>
                  <a:cubicBezTo>
                    <a:pt x="86" y="59"/>
                    <a:pt x="86" y="59"/>
                    <a:pt x="86" y="59"/>
                  </a:cubicBezTo>
                  <a:cubicBezTo>
                    <a:pt x="86" y="59"/>
                    <a:pt x="86" y="59"/>
                    <a:pt x="87" y="58"/>
                  </a:cubicBezTo>
                  <a:cubicBezTo>
                    <a:pt x="87" y="57"/>
                    <a:pt x="86" y="57"/>
                    <a:pt x="86" y="57"/>
                  </a:cubicBezTo>
                  <a:cubicBezTo>
                    <a:pt x="85" y="57"/>
                    <a:pt x="85" y="57"/>
                    <a:pt x="85" y="57"/>
                  </a:cubicBezTo>
                  <a:cubicBezTo>
                    <a:pt x="84" y="56"/>
                    <a:pt x="84" y="56"/>
                    <a:pt x="84" y="56"/>
                  </a:cubicBezTo>
                  <a:cubicBezTo>
                    <a:pt x="84" y="56"/>
                    <a:pt x="82" y="57"/>
                    <a:pt x="82" y="56"/>
                  </a:cubicBezTo>
                  <a:cubicBezTo>
                    <a:pt x="81" y="56"/>
                    <a:pt x="79" y="56"/>
                    <a:pt x="79" y="55"/>
                  </a:cubicBezTo>
                  <a:cubicBezTo>
                    <a:pt x="79" y="55"/>
                    <a:pt x="78" y="55"/>
                    <a:pt x="77" y="55"/>
                  </a:cubicBezTo>
                  <a:cubicBezTo>
                    <a:pt x="77" y="55"/>
                    <a:pt x="76" y="55"/>
                    <a:pt x="76" y="55"/>
                  </a:cubicBezTo>
                  <a:cubicBezTo>
                    <a:pt x="75" y="54"/>
                    <a:pt x="74" y="53"/>
                    <a:pt x="74" y="53"/>
                  </a:cubicBezTo>
                  <a:cubicBezTo>
                    <a:pt x="74" y="52"/>
                    <a:pt x="73" y="51"/>
                    <a:pt x="73" y="51"/>
                  </a:cubicBezTo>
                  <a:cubicBezTo>
                    <a:pt x="72" y="51"/>
                    <a:pt x="72" y="51"/>
                    <a:pt x="72" y="51"/>
                  </a:cubicBezTo>
                  <a:cubicBezTo>
                    <a:pt x="72" y="51"/>
                    <a:pt x="71" y="49"/>
                    <a:pt x="70" y="49"/>
                  </a:cubicBezTo>
                  <a:cubicBezTo>
                    <a:pt x="70" y="49"/>
                    <a:pt x="70" y="48"/>
                    <a:pt x="70" y="48"/>
                  </a:cubicBezTo>
                  <a:cubicBezTo>
                    <a:pt x="69" y="47"/>
                    <a:pt x="69" y="47"/>
                    <a:pt x="69" y="47"/>
                  </a:cubicBezTo>
                  <a:cubicBezTo>
                    <a:pt x="69" y="47"/>
                    <a:pt x="69" y="46"/>
                    <a:pt x="69" y="45"/>
                  </a:cubicBezTo>
                  <a:cubicBezTo>
                    <a:pt x="69" y="45"/>
                    <a:pt x="70" y="43"/>
                    <a:pt x="70" y="43"/>
                  </a:cubicBezTo>
                  <a:cubicBezTo>
                    <a:pt x="70" y="43"/>
                    <a:pt x="69" y="41"/>
                    <a:pt x="69" y="40"/>
                  </a:cubicBezTo>
                  <a:cubicBezTo>
                    <a:pt x="69" y="39"/>
                    <a:pt x="70" y="37"/>
                    <a:pt x="70" y="37"/>
                  </a:cubicBezTo>
                  <a:cubicBezTo>
                    <a:pt x="70" y="37"/>
                    <a:pt x="66" y="38"/>
                    <a:pt x="65" y="39"/>
                  </a:cubicBezTo>
                  <a:cubicBezTo>
                    <a:pt x="64" y="39"/>
                    <a:pt x="64" y="40"/>
                    <a:pt x="64" y="40"/>
                  </a:cubicBezTo>
                  <a:cubicBezTo>
                    <a:pt x="64" y="40"/>
                    <a:pt x="64" y="41"/>
                    <a:pt x="64" y="42"/>
                  </a:cubicBezTo>
                  <a:cubicBezTo>
                    <a:pt x="63" y="42"/>
                    <a:pt x="63" y="42"/>
                    <a:pt x="63" y="42"/>
                  </a:cubicBezTo>
                  <a:cubicBezTo>
                    <a:pt x="63" y="42"/>
                    <a:pt x="61" y="44"/>
                    <a:pt x="60" y="44"/>
                  </a:cubicBezTo>
                  <a:cubicBezTo>
                    <a:pt x="60" y="45"/>
                    <a:pt x="60" y="45"/>
                    <a:pt x="59" y="45"/>
                  </a:cubicBezTo>
                  <a:cubicBezTo>
                    <a:pt x="58" y="45"/>
                    <a:pt x="57" y="46"/>
                    <a:pt x="57" y="46"/>
                  </a:cubicBezTo>
                  <a:cubicBezTo>
                    <a:pt x="56" y="47"/>
                    <a:pt x="56" y="47"/>
                    <a:pt x="56" y="47"/>
                  </a:cubicBezTo>
                  <a:cubicBezTo>
                    <a:pt x="57" y="48"/>
                    <a:pt x="57" y="48"/>
                    <a:pt x="57" y="48"/>
                  </a:cubicBezTo>
                  <a:cubicBezTo>
                    <a:pt x="58" y="51"/>
                    <a:pt x="58" y="51"/>
                    <a:pt x="58" y="51"/>
                  </a:cubicBezTo>
                  <a:cubicBezTo>
                    <a:pt x="57" y="53"/>
                    <a:pt x="57" y="53"/>
                    <a:pt x="57" y="53"/>
                  </a:cubicBezTo>
                  <a:cubicBezTo>
                    <a:pt x="57" y="53"/>
                    <a:pt x="57" y="53"/>
                    <a:pt x="57" y="54"/>
                  </a:cubicBezTo>
                  <a:cubicBezTo>
                    <a:pt x="56" y="56"/>
                    <a:pt x="56" y="56"/>
                    <a:pt x="56" y="56"/>
                  </a:cubicBezTo>
                  <a:cubicBezTo>
                    <a:pt x="55" y="57"/>
                    <a:pt x="55" y="57"/>
                    <a:pt x="55" y="57"/>
                  </a:cubicBezTo>
                  <a:cubicBezTo>
                    <a:pt x="54" y="58"/>
                    <a:pt x="54" y="58"/>
                    <a:pt x="54" y="58"/>
                  </a:cubicBezTo>
                  <a:cubicBezTo>
                    <a:pt x="54" y="58"/>
                    <a:pt x="54" y="59"/>
                    <a:pt x="54" y="60"/>
                  </a:cubicBezTo>
                  <a:cubicBezTo>
                    <a:pt x="54" y="60"/>
                    <a:pt x="54" y="61"/>
                    <a:pt x="53" y="62"/>
                  </a:cubicBezTo>
                  <a:cubicBezTo>
                    <a:pt x="52" y="63"/>
                    <a:pt x="52" y="63"/>
                    <a:pt x="52" y="63"/>
                  </a:cubicBezTo>
                  <a:cubicBezTo>
                    <a:pt x="52" y="63"/>
                    <a:pt x="51" y="63"/>
                    <a:pt x="50" y="63"/>
                  </a:cubicBezTo>
                  <a:cubicBezTo>
                    <a:pt x="49" y="63"/>
                    <a:pt x="49" y="64"/>
                    <a:pt x="48" y="64"/>
                  </a:cubicBezTo>
                  <a:cubicBezTo>
                    <a:pt x="46" y="64"/>
                    <a:pt x="47" y="65"/>
                    <a:pt x="47" y="66"/>
                  </a:cubicBezTo>
                  <a:cubicBezTo>
                    <a:pt x="47" y="66"/>
                    <a:pt x="47" y="66"/>
                    <a:pt x="47" y="67"/>
                  </a:cubicBezTo>
                  <a:cubicBezTo>
                    <a:pt x="46" y="67"/>
                    <a:pt x="44" y="67"/>
                    <a:pt x="44" y="66"/>
                  </a:cubicBezTo>
                  <a:cubicBezTo>
                    <a:pt x="43" y="66"/>
                    <a:pt x="43" y="66"/>
                    <a:pt x="42" y="66"/>
                  </a:cubicBezTo>
                  <a:cubicBezTo>
                    <a:pt x="42" y="67"/>
                    <a:pt x="41" y="65"/>
                    <a:pt x="41" y="65"/>
                  </a:cubicBezTo>
                  <a:cubicBezTo>
                    <a:pt x="41" y="65"/>
                    <a:pt x="40" y="64"/>
                    <a:pt x="40" y="64"/>
                  </a:cubicBezTo>
                  <a:cubicBezTo>
                    <a:pt x="40" y="63"/>
                    <a:pt x="38" y="64"/>
                    <a:pt x="38" y="64"/>
                  </a:cubicBezTo>
                  <a:cubicBezTo>
                    <a:pt x="37" y="63"/>
                    <a:pt x="35" y="63"/>
                    <a:pt x="35" y="63"/>
                  </a:cubicBezTo>
                  <a:cubicBezTo>
                    <a:pt x="34" y="63"/>
                    <a:pt x="35" y="64"/>
                    <a:pt x="35" y="64"/>
                  </a:cubicBezTo>
                  <a:cubicBezTo>
                    <a:pt x="35" y="64"/>
                    <a:pt x="34" y="64"/>
                    <a:pt x="33" y="64"/>
                  </a:cubicBezTo>
                  <a:cubicBezTo>
                    <a:pt x="32" y="64"/>
                    <a:pt x="32" y="65"/>
                    <a:pt x="32" y="65"/>
                  </a:cubicBezTo>
                  <a:cubicBezTo>
                    <a:pt x="32" y="67"/>
                    <a:pt x="32" y="67"/>
                    <a:pt x="32" y="67"/>
                  </a:cubicBezTo>
                  <a:cubicBezTo>
                    <a:pt x="32" y="67"/>
                    <a:pt x="29" y="67"/>
                    <a:pt x="28" y="67"/>
                  </a:cubicBezTo>
                  <a:cubicBezTo>
                    <a:pt x="27" y="67"/>
                    <a:pt x="26" y="66"/>
                    <a:pt x="25" y="66"/>
                  </a:cubicBezTo>
                  <a:cubicBezTo>
                    <a:pt x="24" y="66"/>
                    <a:pt x="23" y="67"/>
                    <a:pt x="23" y="67"/>
                  </a:cubicBezTo>
                  <a:cubicBezTo>
                    <a:pt x="23" y="67"/>
                    <a:pt x="21" y="68"/>
                    <a:pt x="21" y="68"/>
                  </a:cubicBezTo>
                  <a:cubicBezTo>
                    <a:pt x="21" y="68"/>
                    <a:pt x="20" y="69"/>
                    <a:pt x="19" y="69"/>
                  </a:cubicBezTo>
                  <a:cubicBezTo>
                    <a:pt x="18" y="69"/>
                    <a:pt x="18" y="68"/>
                    <a:pt x="18" y="68"/>
                  </a:cubicBezTo>
                  <a:cubicBezTo>
                    <a:pt x="18" y="68"/>
                    <a:pt x="16" y="66"/>
                    <a:pt x="16" y="66"/>
                  </a:cubicBezTo>
                  <a:cubicBezTo>
                    <a:pt x="16" y="66"/>
                    <a:pt x="16" y="66"/>
                    <a:pt x="16" y="66"/>
                  </a:cubicBezTo>
                  <a:cubicBezTo>
                    <a:pt x="12" y="68"/>
                    <a:pt x="12" y="68"/>
                    <a:pt x="12" y="68"/>
                  </a:cubicBezTo>
                  <a:cubicBezTo>
                    <a:pt x="7" y="72"/>
                    <a:pt x="7" y="72"/>
                    <a:pt x="7" y="72"/>
                  </a:cubicBezTo>
                  <a:cubicBezTo>
                    <a:pt x="7" y="77"/>
                    <a:pt x="7" y="77"/>
                    <a:pt x="7" y="77"/>
                  </a:cubicBezTo>
                  <a:cubicBezTo>
                    <a:pt x="11" y="79"/>
                    <a:pt x="9" y="81"/>
                    <a:pt x="18" y="85"/>
                  </a:cubicBezTo>
                  <a:cubicBezTo>
                    <a:pt x="19" y="85"/>
                    <a:pt x="21" y="90"/>
                    <a:pt x="21" y="90"/>
                  </a:cubicBezTo>
                  <a:cubicBezTo>
                    <a:pt x="21" y="91"/>
                    <a:pt x="19" y="99"/>
                    <a:pt x="18" y="100"/>
                  </a:cubicBezTo>
                  <a:cubicBezTo>
                    <a:pt x="16" y="101"/>
                    <a:pt x="14" y="105"/>
                    <a:pt x="14" y="105"/>
                  </a:cubicBezTo>
                  <a:cubicBezTo>
                    <a:pt x="14" y="105"/>
                    <a:pt x="10" y="109"/>
                    <a:pt x="9" y="109"/>
                  </a:cubicBezTo>
                  <a:cubicBezTo>
                    <a:pt x="8" y="109"/>
                    <a:pt x="5" y="110"/>
                    <a:pt x="4" y="110"/>
                  </a:cubicBezTo>
                  <a:cubicBezTo>
                    <a:pt x="4" y="110"/>
                    <a:pt x="0" y="110"/>
                    <a:pt x="1" y="111"/>
                  </a:cubicBezTo>
                  <a:cubicBezTo>
                    <a:pt x="1" y="111"/>
                    <a:pt x="1" y="113"/>
                    <a:pt x="1" y="113"/>
                  </a:cubicBezTo>
                  <a:cubicBezTo>
                    <a:pt x="2" y="114"/>
                    <a:pt x="5" y="118"/>
                    <a:pt x="5" y="118"/>
                  </a:cubicBezTo>
                  <a:cubicBezTo>
                    <a:pt x="10" y="121"/>
                    <a:pt x="10" y="121"/>
                    <a:pt x="10" y="121"/>
                  </a:cubicBezTo>
                  <a:cubicBezTo>
                    <a:pt x="13" y="124"/>
                    <a:pt x="13" y="124"/>
                    <a:pt x="13" y="124"/>
                  </a:cubicBezTo>
                  <a:cubicBezTo>
                    <a:pt x="14" y="134"/>
                    <a:pt x="14" y="134"/>
                    <a:pt x="14" y="134"/>
                  </a:cubicBezTo>
                  <a:cubicBezTo>
                    <a:pt x="10" y="140"/>
                    <a:pt x="10" y="140"/>
                    <a:pt x="10" y="140"/>
                  </a:cubicBezTo>
                  <a:cubicBezTo>
                    <a:pt x="6" y="145"/>
                    <a:pt x="8" y="142"/>
                    <a:pt x="9" y="149"/>
                  </a:cubicBezTo>
                  <a:cubicBezTo>
                    <a:pt x="12" y="149"/>
                    <a:pt x="12" y="149"/>
                    <a:pt x="12" y="149"/>
                  </a:cubicBezTo>
                  <a:cubicBezTo>
                    <a:pt x="17" y="157"/>
                    <a:pt x="17" y="157"/>
                    <a:pt x="17" y="157"/>
                  </a:cubicBezTo>
                  <a:cubicBezTo>
                    <a:pt x="27" y="161"/>
                    <a:pt x="27" y="161"/>
                    <a:pt x="27" y="161"/>
                  </a:cubicBezTo>
                  <a:cubicBezTo>
                    <a:pt x="36" y="161"/>
                    <a:pt x="36" y="161"/>
                    <a:pt x="36" y="161"/>
                  </a:cubicBezTo>
                  <a:cubicBezTo>
                    <a:pt x="40" y="164"/>
                    <a:pt x="40" y="164"/>
                    <a:pt x="40" y="164"/>
                  </a:cubicBezTo>
                  <a:cubicBezTo>
                    <a:pt x="37" y="175"/>
                    <a:pt x="37" y="175"/>
                    <a:pt x="37" y="175"/>
                  </a:cubicBezTo>
                  <a:cubicBezTo>
                    <a:pt x="31" y="180"/>
                    <a:pt x="31" y="180"/>
                    <a:pt x="31" y="180"/>
                  </a:cubicBezTo>
                  <a:cubicBezTo>
                    <a:pt x="31" y="180"/>
                    <a:pt x="31" y="180"/>
                    <a:pt x="30" y="180"/>
                  </a:cubicBezTo>
                  <a:cubicBezTo>
                    <a:pt x="30" y="180"/>
                    <a:pt x="31" y="181"/>
                    <a:pt x="34" y="182"/>
                  </a:cubicBezTo>
                  <a:cubicBezTo>
                    <a:pt x="36" y="182"/>
                    <a:pt x="36" y="184"/>
                    <a:pt x="39" y="183"/>
                  </a:cubicBezTo>
                  <a:cubicBezTo>
                    <a:pt x="42" y="182"/>
                    <a:pt x="46" y="181"/>
                    <a:pt x="47" y="180"/>
                  </a:cubicBezTo>
                  <a:cubicBezTo>
                    <a:pt x="48" y="178"/>
                    <a:pt x="50" y="177"/>
                    <a:pt x="51" y="176"/>
                  </a:cubicBezTo>
                  <a:cubicBezTo>
                    <a:pt x="52" y="174"/>
                    <a:pt x="58" y="167"/>
                    <a:pt x="59" y="167"/>
                  </a:cubicBezTo>
                  <a:cubicBezTo>
                    <a:pt x="59" y="167"/>
                    <a:pt x="65" y="159"/>
                    <a:pt x="66" y="158"/>
                  </a:cubicBezTo>
                  <a:cubicBezTo>
                    <a:pt x="67" y="157"/>
                    <a:pt x="75" y="151"/>
                    <a:pt x="75" y="151"/>
                  </a:cubicBezTo>
                  <a:cubicBezTo>
                    <a:pt x="86" y="147"/>
                    <a:pt x="86" y="147"/>
                    <a:pt x="86" y="147"/>
                  </a:cubicBezTo>
                  <a:cubicBezTo>
                    <a:pt x="86" y="147"/>
                    <a:pt x="91" y="152"/>
                    <a:pt x="92" y="153"/>
                  </a:cubicBezTo>
                  <a:cubicBezTo>
                    <a:pt x="93" y="153"/>
                    <a:pt x="104" y="158"/>
                    <a:pt x="104" y="158"/>
                  </a:cubicBezTo>
                  <a:cubicBezTo>
                    <a:pt x="104" y="158"/>
                    <a:pt x="111" y="161"/>
                    <a:pt x="112" y="162"/>
                  </a:cubicBezTo>
                  <a:cubicBezTo>
                    <a:pt x="112" y="163"/>
                    <a:pt x="118" y="168"/>
                    <a:pt x="118" y="168"/>
                  </a:cubicBezTo>
                  <a:cubicBezTo>
                    <a:pt x="122" y="170"/>
                    <a:pt x="122" y="170"/>
                    <a:pt x="122" y="170"/>
                  </a:cubicBezTo>
                  <a:cubicBezTo>
                    <a:pt x="125" y="167"/>
                    <a:pt x="125" y="167"/>
                    <a:pt x="125" y="167"/>
                  </a:cubicBezTo>
                  <a:cubicBezTo>
                    <a:pt x="129" y="169"/>
                    <a:pt x="129" y="169"/>
                    <a:pt x="129" y="169"/>
                  </a:cubicBezTo>
                  <a:cubicBezTo>
                    <a:pt x="136" y="173"/>
                    <a:pt x="136" y="173"/>
                    <a:pt x="136" y="173"/>
                  </a:cubicBezTo>
                  <a:cubicBezTo>
                    <a:pt x="139" y="179"/>
                    <a:pt x="139" y="179"/>
                    <a:pt x="139" y="179"/>
                  </a:cubicBezTo>
                  <a:cubicBezTo>
                    <a:pt x="139" y="179"/>
                    <a:pt x="141" y="187"/>
                    <a:pt x="141" y="190"/>
                  </a:cubicBezTo>
                  <a:cubicBezTo>
                    <a:pt x="141" y="193"/>
                    <a:pt x="142" y="198"/>
                    <a:pt x="142" y="198"/>
                  </a:cubicBezTo>
                  <a:cubicBezTo>
                    <a:pt x="151" y="202"/>
                    <a:pt x="151" y="202"/>
                    <a:pt x="151" y="202"/>
                  </a:cubicBezTo>
                  <a:cubicBezTo>
                    <a:pt x="151" y="202"/>
                    <a:pt x="151" y="211"/>
                    <a:pt x="151" y="212"/>
                  </a:cubicBezTo>
                  <a:cubicBezTo>
                    <a:pt x="151" y="214"/>
                    <a:pt x="152" y="217"/>
                    <a:pt x="152" y="220"/>
                  </a:cubicBezTo>
                  <a:cubicBezTo>
                    <a:pt x="152" y="223"/>
                    <a:pt x="152" y="226"/>
                    <a:pt x="152" y="226"/>
                  </a:cubicBezTo>
                  <a:cubicBezTo>
                    <a:pt x="156" y="229"/>
                    <a:pt x="156" y="229"/>
                    <a:pt x="156" y="229"/>
                  </a:cubicBezTo>
                  <a:cubicBezTo>
                    <a:pt x="161" y="232"/>
                    <a:pt x="161" y="232"/>
                    <a:pt x="161" y="232"/>
                  </a:cubicBezTo>
                  <a:cubicBezTo>
                    <a:pt x="162" y="237"/>
                    <a:pt x="162" y="237"/>
                    <a:pt x="162" y="237"/>
                  </a:cubicBezTo>
                  <a:cubicBezTo>
                    <a:pt x="170" y="240"/>
                    <a:pt x="170" y="240"/>
                    <a:pt x="170" y="240"/>
                  </a:cubicBezTo>
                  <a:cubicBezTo>
                    <a:pt x="172" y="246"/>
                    <a:pt x="172" y="246"/>
                    <a:pt x="172" y="246"/>
                  </a:cubicBezTo>
                  <a:cubicBezTo>
                    <a:pt x="177" y="251"/>
                    <a:pt x="177" y="251"/>
                    <a:pt x="177" y="251"/>
                  </a:cubicBezTo>
                  <a:cubicBezTo>
                    <a:pt x="177" y="255"/>
                    <a:pt x="177" y="255"/>
                    <a:pt x="177" y="255"/>
                  </a:cubicBezTo>
                  <a:cubicBezTo>
                    <a:pt x="177" y="255"/>
                    <a:pt x="177" y="257"/>
                    <a:pt x="179" y="257"/>
                  </a:cubicBezTo>
                  <a:cubicBezTo>
                    <a:pt x="181" y="257"/>
                    <a:pt x="188" y="256"/>
                    <a:pt x="188" y="256"/>
                  </a:cubicBezTo>
                  <a:cubicBezTo>
                    <a:pt x="195" y="262"/>
                    <a:pt x="195" y="262"/>
                    <a:pt x="195" y="262"/>
                  </a:cubicBezTo>
                  <a:cubicBezTo>
                    <a:pt x="203" y="269"/>
                    <a:pt x="203" y="269"/>
                    <a:pt x="203" y="269"/>
                  </a:cubicBezTo>
                  <a:cubicBezTo>
                    <a:pt x="207" y="276"/>
                    <a:pt x="207" y="276"/>
                    <a:pt x="207" y="276"/>
                  </a:cubicBezTo>
                  <a:cubicBezTo>
                    <a:pt x="213" y="278"/>
                    <a:pt x="213" y="278"/>
                    <a:pt x="213" y="278"/>
                  </a:cubicBezTo>
                  <a:cubicBezTo>
                    <a:pt x="221" y="283"/>
                    <a:pt x="221" y="283"/>
                    <a:pt x="221" y="283"/>
                  </a:cubicBezTo>
                  <a:cubicBezTo>
                    <a:pt x="224" y="290"/>
                    <a:pt x="224" y="290"/>
                    <a:pt x="224" y="290"/>
                  </a:cubicBezTo>
                  <a:cubicBezTo>
                    <a:pt x="231" y="297"/>
                    <a:pt x="231" y="297"/>
                    <a:pt x="231" y="297"/>
                  </a:cubicBezTo>
                  <a:cubicBezTo>
                    <a:pt x="235" y="299"/>
                    <a:pt x="235" y="299"/>
                    <a:pt x="235" y="299"/>
                  </a:cubicBezTo>
                  <a:cubicBezTo>
                    <a:pt x="237" y="303"/>
                    <a:pt x="237" y="303"/>
                    <a:pt x="237" y="303"/>
                  </a:cubicBezTo>
                  <a:cubicBezTo>
                    <a:pt x="241" y="305"/>
                    <a:pt x="241" y="305"/>
                    <a:pt x="241" y="305"/>
                  </a:cubicBezTo>
                  <a:cubicBezTo>
                    <a:pt x="245" y="306"/>
                    <a:pt x="245" y="306"/>
                    <a:pt x="245" y="306"/>
                  </a:cubicBezTo>
                  <a:cubicBezTo>
                    <a:pt x="251" y="307"/>
                    <a:pt x="251" y="307"/>
                    <a:pt x="251" y="307"/>
                  </a:cubicBezTo>
                  <a:cubicBezTo>
                    <a:pt x="255" y="311"/>
                    <a:pt x="255" y="311"/>
                    <a:pt x="255" y="311"/>
                  </a:cubicBezTo>
                  <a:cubicBezTo>
                    <a:pt x="255" y="311"/>
                    <a:pt x="257" y="313"/>
                    <a:pt x="257" y="314"/>
                  </a:cubicBezTo>
                  <a:cubicBezTo>
                    <a:pt x="257" y="316"/>
                    <a:pt x="255" y="317"/>
                    <a:pt x="258" y="317"/>
                  </a:cubicBezTo>
                  <a:cubicBezTo>
                    <a:pt x="261" y="317"/>
                    <a:pt x="264" y="316"/>
                    <a:pt x="264" y="316"/>
                  </a:cubicBezTo>
                  <a:cubicBezTo>
                    <a:pt x="270" y="315"/>
                    <a:pt x="270" y="315"/>
                    <a:pt x="270" y="315"/>
                  </a:cubicBezTo>
                  <a:cubicBezTo>
                    <a:pt x="274" y="315"/>
                    <a:pt x="274" y="315"/>
                    <a:pt x="274" y="315"/>
                  </a:cubicBezTo>
                  <a:cubicBezTo>
                    <a:pt x="278" y="315"/>
                    <a:pt x="278" y="315"/>
                    <a:pt x="278" y="315"/>
                  </a:cubicBezTo>
                  <a:cubicBezTo>
                    <a:pt x="285" y="314"/>
                    <a:pt x="285" y="314"/>
                    <a:pt x="285" y="314"/>
                  </a:cubicBezTo>
                  <a:cubicBezTo>
                    <a:pt x="289" y="317"/>
                    <a:pt x="289" y="317"/>
                    <a:pt x="289" y="317"/>
                  </a:cubicBezTo>
                  <a:cubicBezTo>
                    <a:pt x="300" y="330"/>
                    <a:pt x="300" y="330"/>
                    <a:pt x="300" y="330"/>
                  </a:cubicBezTo>
                  <a:cubicBezTo>
                    <a:pt x="300" y="330"/>
                    <a:pt x="303" y="335"/>
                    <a:pt x="303" y="337"/>
                  </a:cubicBezTo>
                  <a:cubicBezTo>
                    <a:pt x="303" y="338"/>
                    <a:pt x="307" y="337"/>
                    <a:pt x="308" y="337"/>
                  </a:cubicBezTo>
                  <a:cubicBezTo>
                    <a:pt x="309" y="337"/>
                    <a:pt x="317" y="337"/>
                    <a:pt x="317" y="337"/>
                  </a:cubicBezTo>
                  <a:cubicBezTo>
                    <a:pt x="323" y="341"/>
                    <a:pt x="323" y="341"/>
                    <a:pt x="323" y="341"/>
                  </a:cubicBezTo>
                  <a:cubicBezTo>
                    <a:pt x="319" y="346"/>
                    <a:pt x="319" y="346"/>
                    <a:pt x="319" y="346"/>
                  </a:cubicBezTo>
                  <a:cubicBezTo>
                    <a:pt x="325" y="349"/>
                    <a:pt x="325" y="349"/>
                    <a:pt x="325" y="349"/>
                  </a:cubicBezTo>
                  <a:cubicBezTo>
                    <a:pt x="328" y="345"/>
                    <a:pt x="328" y="345"/>
                    <a:pt x="328" y="345"/>
                  </a:cubicBezTo>
                  <a:cubicBezTo>
                    <a:pt x="334" y="346"/>
                    <a:pt x="334" y="346"/>
                    <a:pt x="334" y="346"/>
                  </a:cubicBezTo>
                  <a:cubicBezTo>
                    <a:pt x="339" y="350"/>
                    <a:pt x="339" y="350"/>
                    <a:pt x="339" y="350"/>
                  </a:cubicBezTo>
                  <a:cubicBezTo>
                    <a:pt x="340" y="353"/>
                    <a:pt x="340" y="353"/>
                    <a:pt x="340" y="353"/>
                  </a:cubicBezTo>
                  <a:cubicBezTo>
                    <a:pt x="343" y="355"/>
                    <a:pt x="343" y="355"/>
                    <a:pt x="343" y="355"/>
                  </a:cubicBezTo>
                  <a:cubicBezTo>
                    <a:pt x="342" y="360"/>
                    <a:pt x="342" y="360"/>
                    <a:pt x="342" y="360"/>
                  </a:cubicBezTo>
                  <a:cubicBezTo>
                    <a:pt x="342" y="363"/>
                    <a:pt x="342" y="363"/>
                    <a:pt x="342" y="363"/>
                  </a:cubicBezTo>
                  <a:cubicBezTo>
                    <a:pt x="344" y="367"/>
                    <a:pt x="344" y="367"/>
                    <a:pt x="344" y="367"/>
                  </a:cubicBezTo>
                  <a:cubicBezTo>
                    <a:pt x="349" y="369"/>
                    <a:pt x="349" y="369"/>
                    <a:pt x="349" y="369"/>
                  </a:cubicBezTo>
                  <a:cubicBezTo>
                    <a:pt x="354" y="372"/>
                    <a:pt x="354" y="372"/>
                    <a:pt x="354" y="372"/>
                  </a:cubicBezTo>
                  <a:cubicBezTo>
                    <a:pt x="357" y="374"/>
                    <a:pt x="357" y="374"/>
                    <a:pt x="357" y="374"/>
                  </a:cubicBezTo>
                  <a:cubicBezTo>
                    <a:pt x="361" y="374"/>
                    <a:pt x="361" y="374"/>
                    <a:pt x="361" y="374"/>
                  </a:cubicBezTo>
                  <a:cubicBezTo>
                    <a:pt x="367" y="373"/>
                    <a:pt x="367" y="373"/>
                    <a:pt x="367" y="373"/>
                  </a:cubicBezTo>
                  <a:cubicBezTo>
                    <a:pt x="374" y="374"/>
                    <a:pt x="374" y="374"/>
                    <a:pt x="374" y="374"/>
                  </a:cubicBezTo>
                  <a:cubicBezTo>
                    <a:pt x="380" y="384"/>
                    <a:pt x="380" y="384"/>
                    <a:pt x="380" y="384"/>
                  </a:cubicBezTo>
                  <a:cubicBezTo>
                    <a:pt x="383" y="393"/>
                    <a:pt x="383" y="393"/>
                    <a:pt x="383" y="393"/>
                  </a:cubicBezTo>
                  <a:cubicBezTo>
                    <a:pt x="387" y="401"/>
                    <a:pt x="387" y="401"/>
                    <a:pt x="387" y="401"/>
                  </a:cubicBezTo>
                  <a:cubicBezTo>
                    <a:pt x="390" y="406"/>
                    <a:pt x="390" y="406"/>
                    <a:pt x="390" y="406"/>
                  </a:cubicBezTo>
                  <a:cubicBezTo>
                    <a:pt x="392" y="414"/>
                    <a:pt x="392" y="414"/>
                    <a:pt x="392" y="414"/>
                  </a:cubicBezTo>
                  <a:cubicBezTo>
                    <a:pt x="395" y="418"/>
                    <a:pt x="395" y="418"/>
                    <a:pt x="395" y="418"/>
                  </a:cubicBezTo>
                  <a:cubicBezTo>
                    <a:pt x="400" y="428"/>
                    <a:pt x="400" y="428"/>
                    <a:pt x="400" y="428"/>
                  </a:cubicBezTo>
                  <a:cubicBezTo>
                    <a:pt x="402" y="432"/>
                    <a:pt x="402" y="432"/>
                    <a:pt x="402" y="432"/>
                  </a:cubicBezTo>
                  <a:cubicBezTo>
                    <a:pt x="400" y="437"/>
                    <a:pt x="400" y="437"/>
                    <a:pt x="400" y="437"/>
                  </a:cubicBezTo>
                  <a:cubicBezTo>
                    <a:pt x="400" y="437"/>
                    <a:pt x="398" y="442"/>
                    <a:pt x="397" y="442"/>
                  </a:cubicBezTo>
                  <a:cubicBezTo>
                    <a:pt x="397" y="443"/>
                    <a:pt x="394" y="444"/>
                    <a:pt x="393" y="444"/>
                  </a:cubicBezTo>
                  <a:cubicBezTo>
                    <a:pt x="392" y="445"/>
                    <a:pt x="391" y="445"/>
                    <a:pt x="390" y="446"/>
                  </a:cubicBezTo>
                  <a:cubicBezTo>
                    <a:pt x="389" y="447"/>
                    <a:pt x="388" y="450"/>
                    <a:pt x="388" y="450"/>
                  </a:cubicBezTo>
                  <a:cubicBezTo>
                    <a:pt x="391" y="456"/>
                    <a:pt x="391" y="456"/>
                    <a:pt x="391" y="456"/>
                  </a:cubicBezTo>
                  <a:cubicBezTo>
                    <a:pt x="390" y="463"/>
                    <a:pt x="390" y="463"/>
                    <a:pt x="390" y="463"/>
                  </a:cubicBezTo>
                  <a:cubicBezTo>
                    <a:pt x="388" y="469"/>
                    <a:pt x="388" y="469"/>
                    <a:pt x="388" y="469"/>
                  </a:cubicBezTo>
                  <a:close/>
                  <a:moveTo>
                    <a:pt x="57" y="345"/>
                  </a:moveTo>
                  <a:cubicBezTo>
                    <a:pt x="57" y="345"/>
                    <a:pt x="57" y="345"/>
                    <a:pt x="57" y="345"/>
                  </a:cubicBezTo>
                  <a:cubicBezTo>
                    <a:pt x="60" y="335"/>
                    <a:pt x="60" y="335"/>
                    <a:pt x="60" y="335"/>
                  </a:cubicBezTo>
                  <a:cubicBezTo>
                    <a:pt x="64" y="331"/>
                    <a:pt x="64" y="331"/>
                    <a:pt x="64" y="331"/>
                  </a:cubicBezTo>
                  <a:cubicBezTo>
                    <a:pt x="63" y="336"/>
                    <a:pt x="63" y="336"/>
                    <a:pt x="63" y="336"/>
                  </a:cubicBezTo>
                  <a:cubicBezTo>
                    <a:pt x="62" y="342"/>
                    <a:pt x="62" y="342"/>
                    <a:pt x="62" y="342"/>
                  </a:cubicBezTo>
                  <a:cubicBezTo>
                    <a:pt x="62" y="342"/>
                    <a:pt x="70" y="345"/>
                    <a:pt x="71" y="345"/>
                  </a:cubicBezTo>
                  <a:cubicBezTo>
                    <a:pt x="72" y="345"/>
                    <a:pt x="73" y="343"/>
                    <a:pt x="75" y="342"/>
                  </a:cubicBezTo>
                  <a:cubicBezTo>
                    <a:pt x="76" y="341"/>
                    <a:pt x="83" y="341"/>
                    <a:pt x="83" y="341"/>
                  </a:cubicBezTo>
                  <a:cubicBezTo>
                    <a:pt x="83" y="341"/>
                    <a:pt x="84" y="338"/>
                    <a:pt x="85" y="336"/>
                  </a:cubicBezTo>
                  <a:cubicBezTo>
                    <a:pt x="86" y="334"/>
                    <a:pt x="91" y="329"/>
                    <a:pt x="92" y="328"/>
                  </a:cubicBezTo>
                  <a:cubicBezTo>
                    <a:pt x="93" y="328"/>
                    <a:pt x="95" y="326"/>
                    <a:pt x="96" y="326"/>
                  </a:cubicBezTo>
                  <a:cubicBezTo>
                    <a:pt x="97" y="325"/>
                    <a:pt x="102" y="323"/>
                    <a:pt x="102" y="323"/>
                  </a:cubicBezTo>
                  <a:cubicBezTo>
                    <a:pt x="115" y="328"/>
                    <a:pt x="115" y="328"/>
                    <a:pt x="115" y="328"/>
                  </a:cubicBezTo>
                  <a:cubicBezTo>
                    <a:pt x="117" y="336"/>
                    <a:pt x="117" y="336"/>
                    <a:pt x="117" y="336"/>
                  </a:cubicBezTo>
                  <a:cubicBezTo>
                    <a:pt x="124" y="349"/>
                    <a:pt x="124" y="349"/>
                    <a:pt x="124" y="349"/>
                  </a:cubicBezTo>
                  <a:cubicBezTo>
                    <a:pt x="126" y="355"/>
                    <a:pt x="126" y="355"/>
                    <a:pt x="126" y="355"/>
                  </a:cubicBezTo>
                  <a:cubicBezTo>
                    <a:pt x="126" y="355"/>
                    <a:pt x="129" y="358"/>
                    <a:pt x="128" y="361"/>
                  </a:cubicBezTo>
                  <a:cubicBezTo>
                    <a:pt x="127" y="365"/>
                    <a:pt x="121" y="375"/>
                    <a:pt x="121" y="375"/>
                  </a:cubicBezTo>
                  <a:cubicBezTo>
                    <a:pt x="121" y="381"/>
                    <a:pt x="121" y="381"/>
                    <a:pt x="121" y="381"/>
                  </a:cubicBezTo>
                  <a:cubicBezTo>
                    <a:pt x="125" y="389"/>
                    <a:pt x="125" y="389"/>
                    <a:pt x="125" y="389"/>
                  </a:cubicBezTo>
                  <a:cubicBezTo>
                    <a:pt x="119" y="404"/>
                    <a:pt x="119" y="404"/>
                    <a:pt x="119" y="404"/>
                  </a:cubicBezTo>
                  <a:cubicBezTo>
                    <a:pt x="122" y="415"/>
                    <a:pt x="122" y="415"/>
                    <a:pt x="122" y="415"/>
                  </a:cubicBezTo>
                  <a:cubicBezTo>
                    <a:pt x="120" y="430"/>
                    <a:pt x="120" y="430"/>
                    <a:pt x="120" y="430"/>
                  </a:cubicBezTo>
                  <a:cubicBezTo>
                    <a:pt x="119" y="438"/>
                    <a:pt x="119" y="438"/>
                    <a:pt x="119" y="438"/>
                  </a:cubicBezTo>
                  <a:cubicBezTo>
                    <a:pt x="119" y="438"/>
                    <a:pt x="115" y="442"/>
                    <a:pt x="113" y="441"/>
                  </a:cubicBezTo>
                  <a:cubicBezTo>
                    <a:pt x="111" y="440"/>
                    <a:pt x="101" y="433"/>
                    <a:pt x="101" y="433"/>
                  </a:cubicBezTo>
                  <a:cubicBezTo>
                    <a:pt x="97" y="432"/>
                    <a:pt x="97" y="432"/>
                    <a:pt x="97" y="432"/>
                  </a:cubicBezTo>
                  <a:cubicBezTo>
                    <a:pt x="94" y="439"/>
                    <a:pt x="94" y="439"/>
                    <a:pt x="94" y="439"/>
                  </a:cubicBezTo>
                  <a:cubicBezTo>
                    <a:pt x="95" y="444"/>
                    <a:pt x="95" y="444"/>
                    <a:pt x="95" y="444"/>
                  </a:cubicBezTo>
                  <a:cubicBezTo>
                    <a:pt x="90" y="453"/>
                    <a:pt x="90" y="453"/>
                    <a:pt x="90" y="453"/>
                  </a:cubicBezTo>
                  <a:cubicBezTo>
                    <a:pt x="85" y="453"/>
                    <a:pt x="85" y="453"/>
                    <a:pt x="85" y="453"/>
                  </a:cubicBezTo>
                  <a:cubicBezTo>
                    <a:pt x="79" y="451"/>
                    <a:pt x="79" y="451"/>
                    <a:pt x="79" y="451"/>
                  </a:cubicBezTo>
                  <a:cubicBezTo>
                    <a:pt x="73" y="443"/>
                    <a:pt x="73" y="443"/>
                    <a:pt x="73" y="443"/>
                  </a:cubicBezTo>
                  <a:cubicBezTo>
                    <a:pt x="73" y="443"/>
                    <a:pt x="73" y="445"/>
                    <a:pt x="71" y="446"/>
                  </a:cubicBezTo>
                  <a:cubicBezTo>
                    <a:pt x="69" y="446"/>
                    <a:pt x="66" y="445"/>
                    <a:pt x="66" y="445"/>
                  </a:cubicBezTo>
                  <a:cubicBezTo>
                    <a:pt x="68" y="439"/>
                    <a:pt x="68" y="439"/>
                    <a:pt x="68" y="439"/>
                  </a:cubicBezTo>
                  <a:cubicBezTo>
                    <a:pt x="66" y="432"/>
                    <a:pt x="66" y="432"/>
                    <a:pt x="66" y="432"/>
                  </a:cubicBezTo>
                  <a:cubicBezTo>
                    <a:pt x="68" y="425"/>
                    <a:pt x="68" y="425"/>
                    <a:pt x="68" y="425"/>
                  </a:cubicBezTo>
                  <a:cubicBezTo>
                    <a:pt x="68" y="415"/>
                    <a:pt x="68" y="415"/>
                    <a:pt x="68" y="415"/>
                  </a:cubicBezTo>
                  <a:cubicBezTo>
                    <a:pt x="70" y="411"/>
                    <a:pt x="70" y="411"/>
                    <a:pt x="70" y="411"/>
                  </a:cubicBezTo>
                  <a:cubicBezTo>
                    <a:pt x="71" y="406"/>
                    <a:pt x="71" y="406"/>
                    <a:pt x="71" y="406"/>
                  </a:cubicBezTo>
                  <a:cubicBezTo>
                    <a:pt x="74" y="400"/>
                    <a:pt x="74" y="400"/>
                    <a:pt x="74" y="400"/>
                  </a:cubicBezTo>
                  <a:cubicBezTo>
                    <a:pt x="73" y="395"/>
                    <a:pt x="73" y="395"/>
                    <a:pt x="73" y="395"/>
                  </a:cubicBezTo>
                  <a:cubicBezTo>
                    <a:pt x="71" y="396"/>
                    <a:pt x="71" y="396"/>
                    <a:pt x="71" y="396"/>
                  </a:cubicBezTo>
                  <a:cubicBezTo>
                    <a:pt x="65" y="390"/>
                    <a:pt x="65" y="390"/>
                    <a:pt x="65" y="390"/>
                  </a:cubicBezTo>
                  <a:cubicBezTo>
                    <a:pt x="65" y="390"/>
                    <a:pt x="67" y="388"/>
                    <a:pt x="69" y="386"/>
                  </a:cubicBezTo>
                  <a:cubicBezTo>
                    <a:pt x="71" y="384"/>
                    <a:pt x="71" y="383"/>
                    <a:pt x="71" y="381"/>
                  </a:cubicBezTo>
                  <a:cubicBezTo>
                    <a:pt x="71" y="379"/>
                    <a:pt x="70" y="374"/>
                    <a:pt x="69" y="374"/>
                  </a:cubicBezTo>
                  <a:cubicBezTo>
                    <a:pt x="68" y="373"/>
                    <a:pt x="66" y="371"/>
                    <a:pt x="66" y="371"/>
                  </a:cubicBezTo>
                  <a:cubicBezTo>
                    <a:pt x="66" y="365"/>
                    <a:pt x="66" y="365"/>
                    <a:pt x="66" y="365"/>
                  </a:cubicBezTo>
                  <a:cubicBezTo>
                    <a:pt x="66" y="365"/>
                    <a:pt x="65" y="362"/>
                    <a:pt x="64" y="362"/>
                  </a:cubicBezTo>
                  <a:cubicBezTo>
                    <a:pt x="62" y="361"/>
                    <a:pt x="57" y="358"/>
                    <a:pt x="57" y="358"/>
                  </a:cubicBezTo>
                  <a:cubicBezTo>
                    <a:pt x="58" y="351"/>
                    <a:pt x="58" y="351"/>
                    <a:pt x="58" y="351"/>
                  </a:cubicBezTo>
                  <a:cubicBezTo>
                    <a:pt x="56" y="349"/>
                    <a:pt x="56" y="349"/>
                    <a:pt x="56" y="349"/>
                  </a:cubicBezTo>
                  <a:lnTo>
                    <a:pt x="57" y="345"/>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5" name="Freeform 86">
              <a:extLst>
                <a:ext uri="{FF2B5EF4-FFF2-40B4-BE49-F238E27FC236}">
                  <a16:creationId xmlns:a16="http://schemas.microsoft.com/office/drawing/2014/main" id="{923C0743-E572-697A-F4B2-6E3532D08628}"/>
                </a:ext>
              </a:extLst>
            </p:cNvPr>
            <p:cNvSpPr>
              <a:spLocks/>
            </p:cNvSpPr>
            <p:nvPr/>
          </p:nvSpPr>
          <p:spPr bwMode="auto">
            <a:xfrm>
              <a:off x="5904411" y="2909082"/>
              <a:ext cx="841064" cy="588111"/>
            </a:xfrm>
            <a:custGeom>
              <a:avLst/>
              <a:gdLst>
                <a:gd name="T0" fmla="*/ 59 w 369"/>
                <a:gd name="T1" fmla="*/ 73 h 266"/>
                <a:gd name="T2" fmla="*/ 59 w 369"/>
                <a:gd name="T3" fmla="*/ 83 h 266"/>
                <a:gd name="T4" fmla="*/ 59 w 369"/>
                <a:gd name="T5" fmla="*/ 83 h 266"/>
                <a:gd name="T6" fmla="*/ 58 w 369"/>
                <a:gd name="T7" fmla="*/ 84 h 266"/>
                <a:gd name="T8" fmla="*/ 58 w 369"/>
                <a:gd name="T9" fmla="*/ 84 h 266"/>
                <a:gd name="T10" fmla="*/ 56 w 369"/>
                <a:gd name="T11" fmla="*/ 84 h 266"/>
                <a:gd name="T12" fmla="*/ 56 w 369"/>
                <a:gd name="T13" fmla="*/ 85 h 266"/>
                <a:gd name="T14" fmla="*/ 56 w 369"/>
                <a:gd name="T15" fmla="*/ 85 h 266"/>
                <a:gd name="T16" fmla="*/ 56 w 369"/>
                <a:gd name="T17" fmla="*/ 85 h 266"/>
                <a:gd name="T18" fmla="*/ 51 w 369"/>
                <a:gd name="T19" fmla="*/ 97 h 266"/>
                <a:gd name="T20" fmla="*/ 50 w 369"/>
                <a:gd name="T21" fmla="*/ 106 h 266"/>
                <a:gd name="T22" fmla="*/ 50 w 369"/>
                <a:gd name="T23" fmla="*/ 106 h 266"/>
                <a:gd name="T24" fmla="*/ 50 w 369"/>
                <a:gd name="T25" fmla="*/ 106 h 266"/>
                <a:gd name="T26" fmla="*/ 50 w 369"/>
                <a:gd name="T27" fmla="*/ 107 h 266"/>
                <a:gd name="T28" fmla="*/ 50 w 369"/>
                <a:gd name="T29" fmla="*/ 107 h 266"/>
                <a:gd name="T30" fmla="*/ 50 w 369"/>
                <a:gd name="T31" fmla="*/ 107 h 266"/>
                <a:gd name="T32" fmla="*/ 50 w 369"/>
                <a:gd name="T33" fmla="*/ 108 h 266"/>
                <a:gd name="T34" fmla="*/ 49 w 369"/>
                <a:gd name="T35" fmla="*/ 109 h 266"/>
                <a:gd name="T36" fmla="*/ 42 w 369"/>
                <a:gd name="T37" fmla="*/ 131 h 266"/>
                <a:gd name="T38" fmla="*/ 26 w 369"/>
                <a:gd name="T39" fmla="*/ 154 h 266"/>
                <a:gd name="T40" fmla="*/ 6 w 369"/>
                <a:gd name="T41" fmla="*/ 161 h 266"/>
                <a:gd name="T42" fmla="*/ 2 w 369"/>
                <a:gd name="T43" fmla="*/ 161 h 266"/>
                <a:gd name="T44" fmla="*/ 1 w 369"/>
                <a:gd name="T45" fmla="*/ 161 h 266"/>
                <a:gd name="T46" fmla="*/ 0 w 369"/>
                <a:gd name="T47" fmla="*/ 161 h 266"/>
                <a:gd name="T48" fmla="*/ 0 w 369"/>
                <a:gd name="T49" fmla="*/ 161 h 266"/>
                <a:gd name="T50" fmla="*/ 14 w 369"/>
                <a:gd name="T51" fmla="*/ 169 h 266"/>
                <a:gd name="T52" fmla="*/ 28 w 369"/>
                <a:gd name="T53" fmla="*/ 190 h 266"/>
                <a:gd name="T54" fmla="*/ 52 w 369"/>
                <a:gd name="T55" fmla="*/ 201 h 266"/>
                <a:gd name="T56" fmla="*/ 64 w 369"/>
                <a:gd name="T57" fmla="*/ 216 h 266"/>
                <a:gd name="T58" fmla="*/ 69 w 369"/>
                <a:gd name="T59" fmla="*/ 229 h 266"/>
                <a:gd name="T60" fmla="*/ 90 w 369"/>
                <a:gd name="T61" fmla="*/ 232 h 266"/>
                <a:gd name="T62" fmla="*/ 113 w 369"/>
                <a:gd name="T63" fmla="*/ 227 h 266"/>
                <a:gd name="T64" fmla="*/ 107 w 369"/>
                <a:gd name="T65" fmla="*/ 240 h 266"/>
                <a:gd name="T66" fmla="*/ 128 w 369"/>
                <a:gd name="T67" fmla="*/ 250 h 266"/>
                <a:gd name="T68" fmla="*/ 241 w 369"/>
                <a:gd name="T69" fmla="*/ 249 h 266"/>
                <a:gd name="T70" fmla="*/ 346 w 369"/>
                <a:gd name="T71" fmla="*/ 215 h 266"/>
                <a:gd name="T72" fmla="*/ 361 w 369"/>
                <a:gd name="T73" fmla="*/ 123 h 266"/>
                <a:gd name="T74" fmla="*/ 350 w 369"/>
                <a:gd name="T75" fmla="*/ 120 h 266"/>
                <a:gd name="T76" fmla="*/ 302 w 369"/>
                <a:gd name="T77" fmla="*/ 127 h 266"/>
                <a:gd name="T78" fmla="*/ 300 w 369"/>
                <a:gd name="T79" fmla="*/ 118 h 266"/>
                <a:gd name="T80" fmla="*/ 293 w 369"/>
                <a:gd name="T81" fmla="*/ 101 h 266"/>
                <a:gd name="T82" fmla="*/ 293 w 369"/>
                <a:gd name="T83" fmla="*/ 88 h 266"/>
                <a:gd name="T84" fmla="*/ 290 w 369"/>
                <a:gd name="T85" fmla="*/ 74 h 266"/>
                <a:gd name="T86" fmla="*/ 280 w 369"/>
                <a:gd name="T87" fmla="*/ 57 h 266"/>
                <a:gd name="T88" fmla="*/ 264 w 369"/>
                <a:gd name="T89" fmla="*/ 44 h 266"/>
                <a:gd name="T90" fmla="*/ 251 w 369"/>
                <a:gd name="T91" fmla="*/ 33 h 266"/>
                <a:gd name="T92" fmla="*/ 242 w 369"/>
                <a:gd name="T93" fmla="*/ 26 h 266"/>
                <a:gd name="T94" fmla="*/ 237 w 369"/>
                <a:gd name="T95" fmla="*/ 17 h 266"/>
                <a:gd name="T96" fmla="*/ 232 w 369"/>
                <a:gd name="T97" fmla="*/ 11 h 266"/>
                <a:gd name="T98" fmla="*/ 224 w 369"/>
                <a:gd name="T99" fmla="*/ 5 h 266"/>
                <a:gd name="T100" fmla="*/ 217 w 369"/>
                <a:gd name="T101" fmla="*/ 1 h 266"/>
                <a:gd name="T102" fmla="*/ 199 w 369"/>
                <a:gd name="T103" fmla="*/ 7 h 266"/>
                <a:gd name="T104" fmla="*/ 150 w 369"/>
                <a:gd name="T105" fmla="*/ 40 h 266"/>
                <a:gd name="T106" fmla="*/ 110 w 369"/>
                <a:gd name="T107" fmla="*/ 38 h 266"/>
                <a:gd name="T108" fmla="*/ 85 w 369"/>
                <a:gd name="T109" fmla="*/ 50 h 266"/>
                <a:gd name="T110" fmla="*/ 81 w 369"/>
                <a:gd name="T111" fmla="*/ 54 h 266"/>
                <a:gd name="T112" fmla="*/ 81 w 369"/>
                <a:gd name="T113" fmla="*/ 54 h 266"/>
                <a:gd name="T114" fmla="*/ 77 w 369"/>
                <a:gd name="T115" fmla="*/ 56 h 266"/>
                <a:gd name="T116" fmla="*/ 77 w 369"/>
                <a:gd name="T117" fmla="*/ 5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9" h="266">
                  <a:moveTo>
                    <a:pt x="69" y="61"/>
                  </a:moveTo>
                  <a:cubicBezTo>
                    <a:pt x="69" y="61"/>
                    <a:pt x="69" y="61"/>
                    <a:pt x="69" y="61"/>
                  </a:cubicBezTo>
                  <a:cubicBezTo>
                    <a:pt x="66" y="62"/>
                    <a:pt x="66" y="62"/>
                    <a:pt x="66" y="62"/>
                  </a:cubicBezTo>
                  <a:cubicBezTo>
                    <a:pt x="64" y="64"/>
                    <a:pt x="64" y="64"/>
                    <a:pt x="64" y="64"/>
                  </a:cubicBezTo>
                  <a:cubicBezTo>
                    <a:pt x="62" y="70"/>
                    <a:pt x="62" y="70"/>
                    <a:pt x="62" y="70"/>
                  </a:cubicBezTo>
                  <a:cubicBezTo>
                    <a:pt x="62" y="70"/>
                    <a:pt x="62" y="70"/>
                    <a:pt x="62" y="70"/>
                  </a:cubicBezTo>
                  <a:cubicBezTo>
                    <a:pt x="59" y="73"/>
                    <a:pt x="59" y="73"/>
                    <a:pt x="59" y="73"/>
                  </a:cubicBezTo>
                  <a:cubicBezTo>
                    <a:pt x="59" y="73"/>
                    <a:pt x="59" y="73"/>
                    <a:pt x="59" y="73"/>
                  </a:cubicBezTo>
                  <a:cubicBezTo>
                    <a:pt x="58" y="78"/>
                    <a:pt x="58" y="78"/>
                    <a:pt x="58" y="78"/>
                  </a:cubicBezTo>
                  <a:cubicBezTo>
                    <a:pt x="58" y="78"/>
                    <a:pt x="59" y="82"/>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7"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5" y="93"/>
                    <a:pt x="55" y="93"/>
                    <a:pt x="55" y="93"/>
                  </a:cubicBezTo>
                  <a:cubicBezTo>
                    <a:pt x="51" y="97"/>
                    <a:pt x="51" y="97"/>
                    <a:pt x="51" y="97"/>
                  </a:cubicBezTo>
                  <a:cubicBezTo>
                    <a:pt x="50" y="102"/>
                    <a:pt x="50" y="102"/>
                    <a:pt x="50" y="102"/>
                  </a:cubicBezTo>
                  <a:cubicBezTo>
                    <a:pt x="50" y="105"/>
                    <a:pt x="50" y="105"/>
                    <a:pt x="50" y="105"/>
                  </a:cubicBezTo>
                  <a:cubicBezTo>
                    <a:pt x="50" y="105"/>
                    <a:pt x="50" y="105"/>
                    <a:pt x="50" y="105"/>
                  </a:cubicBezTo>
                  <a:cubicBezTo>
                    <a:pt x="50" y="105"/>
                    <a:pt x="50" y="105"/>
                    <a:pt x="50" y="105"/>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9"/>
                    <a:pt x="50" y="109"/>
                    <a:pt x="49" y="109"/>
                  </a:cubicBezTo>
                  <a:cubicBezTo>
                    <a:pt x="47" y="110"/>
                    <a:pt x="46" y="112"/>
                    <a:pt x="46" y="112"/>
                  </a:cubicBezTo>
                  <a:cubicBezTo>
                    <a:pt x="46" y="119"/>
                    <a:pt x="46" y="119"/>
                    <a:pt x="46" y="119"/>
                  </a:cubicBezTo>
                  <a:cubicBezTo>
                    <a:pt x="45" y="121"/>
                    <a:pt x="45" y="121"/>
                    <a:pt x="45" y="121"/>
                  </a:cubicBezTo>
                  <a:cubicBezTo>
                    <a:pt x="43" y="124"/>
                    <a:pt x="43" y="124"/>
                    <a:pt x="43" y="124"/>
                  </a:cubicBezTo>
                  <a:cubicBezTo>
                    <a:pt x="44" y="128"/>
                    <a:pt x="44" y="128"/>
                    <a:pt x="44" y="128"/>
                  </a:cubicBezTo>
                  <a:cubicBezTo>
                    <a:pt x="44" y="128"/>
                    <a:pt x="44" y="128"/>
                    <a:pt x="44" y="128"/>
                  </a:cubicBezTo>
                  <a:cubicBezTo>
                    <a:pt x="42" y="131"/>
                    <a:pt x="42" y="131"/>
                    <a:pt x="42" y="131"/>
                  </a:cubicBezTo>
                  <a:cubicBezTo>
                    <a:pt x="43" y="136"/>
                    <a:pt x="43" y="136"/>
                    <a:pt x="43" y="136"/>
                  </a:cubicBezTo>
                  <a:cubicBezTo>
                    <a:pt x="41" y="139"/>
                    <a:pt x="41" y="139"/>
                    <a:pt x="41" y="139"/>
                  </a:cubicBezTo>
                  <a:cubicBezTo>
                    <a:pt x="40" y="140"/>
                    <a:pt x="40" y="140"/>
                    <a:pt x="40" y="140"/>
                  </a:cubicBezTo>
                  <a:cubicBezTo>
                    <a:pt x="39" y="143"/>
                    <a:pt x="39" y="143"/>
                    <a:pt x="39" y="143"/>
                  </a:cubicBezTo>
                  <a:cubicBezTo>
                    <a:pt x="37" y="148"/>
                    <a:pt x="37" y="148"/>
                    <a:pt x="37" y="148"/>
                  </a:cubicBezTo>
                  <a:cubicBezTo>
                    <a:pt x="29" y="155"/>
                    <a:pt x="29" y="155"/>
                    <a:pt x="29" y="155"/>
                  </a:cubicBezTo>
                  <a:cubicBezTo>
                    <a:pt x="26" y="154"/>
                    <a:pt x="26" y="154"/>
                    <a:pt x="26" y="154"/>
                  </a:cubicBezTo>
                  <a:cubicBezTo>
                    <a:pt x="24" y="155"/>
                    <a:pt x="24" y="155"/>
                    <a:pt x="24" y="155"/>
                  </a:cubicBezTo>
                  <a:cubicBezTo>
                    <a:pt x="22" y="157"/>
                    <a:pt x="22" y="157"/>
                    <a:pt x="22" y="157"/>
                  </a:cubicBezTo>
                  <a:cubicBezTo>
                    <a:pt x="22" y="157"/>
                    <a:pt x="23" y="157"/>
                    <a:pt x="21" y="159"/>
                  </a:cubicBezTo>
                  <a:cubicBezTo>
                    <a:pt x="19" y="160"/>
                    <a:pt x="15" y="161"/>
                    <a:pt x="15" y="161"/>
                  </a:cubicBezTo>
                  <a:cubicBezTo>
                    <a:pt x="13" y="161"/>
                    <a:pt x="13" y="161"/>
                    <a:pt x="13" y="161"/>
                  </a:cubicBezTo>
                  <a:cubicBezTo>
                    <a:pt x="6" y="161"/>
                    <a:pt x="6" y="161"/>
                    <a:pt x="6" y="161"/>
                  </a:cubicBezTo>
                  <a:cubicBezTo>
                    <a:pt x="6" y="161"/>
                    <a:pt x="6" y="161"/>
                    <a:pt x="6" y="161"/>
                  </a:cubicBezTo>
                  <a:cubicBezTo>
                    <a:pt x="6" y="161"/>
                    <a:pt x="6" y="161"/>
                    <a:pt x="6" y="161"/>
                  </a:cubicBezTo>
                  <a:cubicBezTo>
                    <a:pt x="6" y="161"/>
                    <a:pt x="5" y="160"/>
                    <a:pt x="4" y="161"/>
                  </a:cubicBezTo>
                  <a:cubicBezTo>
                    <a:pt x="4" y="161"/>
                    <a:pt x="3" y="161"/>
                    <a:pt x="3" y="161"/>
                  </a:cubicBezTo>
                  <a:cubicBezTo>
                    <a:pt x="3" y="161"/>
                    <a:pt x="3" y="161"/>
                    <a:pt x="3"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1" y="162"/>
                    <a:pt x="2" y="162"/>
                  </a:cubicBezTo>
                  <a:cubicBezTo>
                    <a:pt x="4" y="163"/>
                    <a:pt x="5" y="166"/>
                    <a:pt x="6" y="166"/>
                  </a:cubicBezTo>
                  <a:cubicBezTo>
                    <a:pt x="8" y="167"/>
                    <a:pt x="10" y="167"/>
                    <a:pt x="11" y="167"/>
                  </a:cubicBezTo>
                  <a:cubicBezTo>
                    <a:pt x="12" y="168"/>
                    <a:pt x="14" y="169"/>
                    <a:pt x="14" y="169"/>
                  </a:cubicBezTo>
                  <a:cubicBezTo>
                    <a:pt x="14" y="169"/>
                    <a:pt x="19" y="174"/>
                    <a:pt x="20" y="174"/>
                  </a:cubicBezTo>
                  <a:cubicBezTo>
                    <a:pt x="21" y="174"/>
                    <a:pt x="21" y="174"/>
                    <a:pt x="22" y="176"/>
                  </a:cubicBezTo>
                  <a:cubicBezTo>
                    <a:pt x="23" y="177"/>
                    <a:pt x="26" y="176"/>
                    <a:pt x="26" y="176"/>
                  </a:cubicBezTo>
                  <a:cubicBezTo>
                    <a:pt x="26" y="176"/>
                    <a:pt x="27" y="179"/>
                    <a:pt x="26" y="180"/>
                  </a:cubicBezTo>
                  <a:cubicBezTo>
                    <a:pt x="26" y="181"/>
                    <a:pt x="26" y="184"/>
                    <a:pt x="26" y="184"/>
                  </a:cubicBezTo>
                  <a:cubicBezTo>
                    <a:pt x="26" y="184"/>
                    <a:pt x="26" y="185"/>
                    <a:pt x="26" y="186"/>
                  </a:cubicBezTo>
                  <a:cubicBezTo>
                    <a:pt x="27" y="188"/>
                    <a:pt x="28" y="188"/>
                    <a:pt x="28" y="190"/>
                  </a:cubicBezTo>
                  <a:cubicBezTo>
                    <a:pt x="29" y="191"/>
                    <a:pt x="28" y="191"/>
                    <a:pt x="29" y="192"/>
                  </a:cubicBezTo>
                  <a:cubicBezTo>
                    <a:pt x="30" y="193"/>
                    <a:pt x="31" y="195"/>
                    <a:pt x="32" y="195"/>
                  </a:cubicBezTo>
                  <a:cubicBezTo>
                    <a:pt x="33" y="195"/>
                    <a:pt x="34" y="195"/>
                    <a:pt x="37" y="196"/>
                  </a:cubicBezTo>
                  <a:cubicBezTo>
                    <a:pt x="40" y="198"/>
                    <a:pt x="41" y="198"/>
                    <a:pt x="42" y="199"/>
                  </a:cubicBezTo>
                  <a:cubicBezTo>
                    <a:pt x="44" y="200"/>
                    <a:pt x="43" y="199"/>
                    <a:pt x="46" y="200"/>
                  </a:cubicBezTo>
                  <a:cubicBezTo>
                    <a:pt x="50" y="201"/>
                    <a:pt x="49" y="200"/>
                    <a:pt x="50" y="201"/>
                  </a:cubicBezTo>
                  <a:cubicBezTo>
                    <a:pt x="51" y="201"/>
                    <a:pt x="50" y="200"/>
                    <a:pt x="52" y="201"/>
                  </a:cubicBezTo>
                  <a:cubicBezTo>
                    <a:pt x="55" y="201"/>
                    <a:pt x="57" y="202"/>
                    <a:pt x="57" y="202"/>
                  </a:cubicBezTo>
                  <a:cubicBezTo>
                    <a:pt x="57" y="204"/>
                    <a:pt x="57" y="204"/>
                    <a:pt x="57" y="204"/>
                  </a:cubicBezTo>
                  <a:cubicBezTo>
                    <a:pt x="55" y="208"/>
                    <a:pt x="55" y="208"/>
                    <a:pt x="55" y="208"/>
                  </a:cubicBezTo>
                  <a:cubicBezTo>
                    <a:pt x="55" y="211"/>
                    <a:pt x="55" y="211"/>
                    <a:pt x="55" y="211"/>
                  </a:cubicBezTo>
                  <a:cubicBezTo>
                    <a:pt x="55" y="211"/>
                    <a:pt x="53" y="211"/>
                    <a:pt x="55" y="212"/>
                  </a:cubicBezTo>
                  <a:cubicBezTo>
                    <a:pt x="57" y="213"/>
                    <a:pt x="61" y="214"/>
                    <a:pt x="61" y="214"/>
                  </a:cubicBezTo>
                  <a:cubicBezTo>
                    <a:pt x="64" y="216"/>
                    <a:pt x="64" y="216"/>
                    <a:pt x="64" y="216"/>
                  </a:cubicBezTo>
                  <a:cubicBezTo>
                    <a:pt x="64" y="216"/>
                    <a:pt x="62" y="219"/>
                    <a:pt x="61" y="220"/>
                  </a:cubicBezTo>
                  <a:cubicBezTo>
                    <a:pt x="60" y="220"/>
                    <a:pt x="57" y="220"/>
                    <a:pt x="57" y="220"/>
                  </a:cubicBezTo>
                  <a:cubicBezTo>
                    <a:pt x="57" y="220"/>
                    <a:pt x="56" y="223"/>
                    <a:pt x="58" y="223"/>
                  </a:cubicBezTo>
                  <a:cubicBezTo>
                    <a:pt x="59" y="224"/>
                    <a:pt x="61" y="224"/>
                    <a:pt x="62" y="224"/>
                  </a:cubicBezTo>
                  <a:cubicBezTo>
                    <a:pt x="63" y="224"/>
                    <a:pt x="65" y="225"/>
                    <a:pt x="65" y="225"/>
                  </a:cubicBezTo>
                  <a:cubicBezTo>
                    <a:pt x="65" y="225"/>
                    <a:pt x="66" y="225"/>
                    <a:pt x="67" y="226"/>
                  </a:cubicBezTo>
                  <a:cubicBezTo>
                    <a:pt x="67" y="228"/>
                    <a:pt x="68" y="229"/>
                    <a:pt x="69" y="229"/>
                  </a:cubicBezTo>
                  <a:cubicBezTo>
                    <a:pt x="70" y="229"/>
                    <a:pt x="72" y="229"/>
                    <a:pt x="73" y="229"/>
                  </a:cubicBezTo>
                  <a:cubicBezTo>
                    <a:pt x="74" y="229"/>
                    <a:pt x="74" y="228"/>
                    <a:pt x="75" y="228"/>
                  </a:cubicBezTo>
                  <a:cubicBezTo>
                    <a:pt x="76" y="229"/>
                    <a:pt x="82" y="228"/>
                    <a:pt x="82" y="228"/>
                  </a:cubicBezTo>
                  <a:cubicBezTo>
                    <a:pt x="82" y="228"/>
                    <a:pt x="82" y="228"/>
                    <a:pt x="83" y="230"/>
                  </a:cubicBezTo>
                  <a:cubicBezTo>
                    <a:pt x="85" y="233"/>
                    <a:pt x="88" y="234"/>
                    <a:pt x="88" y="234"/>
                  </a:cubicBezTo>
                  <a:cubicBezTo>
                    <a:pt x="88" y="234"/>
                    <a:pt x="89" y="235"/>
                    <a:pt x="89" y="234"/>
                  </a:cubicBezTo>
                  <a:cubicBezTo>
                    <a:pt x="89" y="233"/>
                    <a:pt x="90" y="232"/>
                    <a:pt x="90" y="232"/>
                  </a:cubicBezTo>
                  <a:cubicBezTo>
                    <a:pt x="90" y="232"/>
                    <a:pt x="92" y="229"/>
                    <a:pt x="92" y="228"/>
                  </a:cubicBezTo>
                  <a:cubicBezTo>
                    <a:pt x="93" y="227"/>
                    <a:pt x="94" y="224"/>
                    <a:pt x="95" y="224"/>
                  </a:cubicBezTo>
                  <a:cubicBezTo>
                    <a:pt x="96" y="223"/>
                    <a:pt x="99" y="221"/>
                    <a:pt x="99" y="221"/>
                  </a:cubicBezTo>
                  <a:cubicBezTo>
                    <a:pt x="99" y="221"/>
                    <a:pt x="99" y="220"/>
                    <a:pt x="101" y="221"/>
                  </a:cubicBezTo>
                  <a:cubicBezTo>
                    <a:pt x="102" y="223"/>
                    <a:pt x="105" y="225"/>
                    <a:pt x="105" y="225"/>
                  </a:cubicBezTo>
                  <a:cubicBezTo>
                    <a:pt x="110" y="225"/>
                    <a:pt x="110" y="225"/>
                    <a:pt x="110" y="225"/>
                  </a:cubicBezTo>
                  <a:cubicBezTo>
                    <a:pt x="110" y="225"/>
                    <a:pt x="113" y="226"/>
                    <a:pt x="113" y="227"/>
                  </a:cubicBezTo>
                  <a:cubicBezTo>
                    <a:pt x="113" y="228"/>
                    <a:pt x="112" y="228"/>
                    <a:pt x="110" y="229"/>
                  </a:cubicBezTo>
                  <a:cubicBezTo>
                    <a:pt x="109" y="229"/>
                    <a:pt x="106" y="226"/>
                    <a:pt x="106" y="227"/>
                  </a:cubicBezTo>
                  <a:cubicBezTo>
                    <a:pt x="105" y="228"/>
                    <a:pt x="105" y="230"/>
                    <a:pt x="105" y="230"/>
                  </a:cubicBezTo>
                  <a:cubicBezTo>
                    <a:pt x="101" y="232"/>
                    <a:pt x="101" y="232"/>
                    <a:pt x="101" y="232"/>
                  </a:cubicBezTo>
                  <a:cubicBezTo>
                    <a:pt x="102" y="234"/>
                    <a:pt x="102" y="234"/>
                    <a:pt x="102" y="234"/>
                  </a:cubicBezTo>
                  <a:cubicBezTo>
                    <a:pt x="102" y="234"/>
                    <a:pt x="107" y="236"/>
                    <a:pt x="107" y="237"/>
                  </a:cubicBezTo>
                  <a:cubicBezTo>
                    <a:pt x="107" y="238"/>
                    <a:pt x="107" y="240"/>
                    <a:pt x="107" y="240"/>
                  </a:cubicBezTo>
                  <a:cubicBezTo>
                    <a:pt x="110" y="241"/>
                    <a:pt x="110" y="241"/>
                    <a:pt x="110" y="241"/>
                  </a:cubicBezTo>
                  <a:cubicBezTo>
                    <a:pt x="112" y="240"/>
                    <a:pt x="112" y="240"/>
                    <a:pt x="112" y="240"/>
                  </a:cubicBezTo>
                  <a:cubicBezTo>
                    <a:pt x="112" y="244"/>
                    <a:pt x="112" y="244"/>
                    <a:pt x="112" y="244"/>
                  </a:cubicBezTo>
                  <a:cubicBezTo>
                    <a:pt x="112" y="248"/>
                    <a:pt x="112" y="248"/>
                    <a:pt x="112" y="248"/>
                  </a:cubicBezTo>
                  <a:cubicBezTo>
                    <a:pt x="112" y="248"/>
                    <a:pt x="112" y="248"/>
                    <a:pt x="112" y="248"/>
                  </a:cubicBezTo>
                  <a:cubicBezTo>
                    <a:pt x="112" y="248"/>
                    <a:pt x="112" y="248"/>
                    <a:pt x="112" y="248"/>
                  </a:cubicBezTo>
                  <a:cubicBezTo>
                    <a:pt x="119" y="246"/>
                    <a:pt x="125" y="250"/>
                    <a:pt x="128" y="250"/>
                  </a:cubicBezTo>
                  <a:cubicBezTo>
                    <a:pt x="134" y="251"/>
                    <a:pt x="121" y="258"/>
                    <a:pt x="123" y="258"/>
                  </a:cubicBezTo>
                  <a:cubicBezTo>
                    <a:pt x="125" y="257"/>
                    <a:pt x="123" y="263"/>
                    <a:pt x="126" y="264"/>
                  </a:cubicBezTo>
                  <a:cubicBezTo>
                    <a:pt x="131" y="265"/>
                    <a:pt x="135" y="261"/>
                    <a:pt x="141" y="261"/>
                  </a:cubicBezTo>
                  <a:cubicBezTo>
                    <a:pt x="146" y="260"/>
                    <a:pt x="152" y="263"/>
                    <a:pt x="154" y="261"/>
                  </a:cubicBezTo>
                  <a:cubicBezTo>
                    <a:pt x="158" y="256"/>
                    <a:pt x="174" y="266"/>
                    <a:pt x="182" y="261"/>
                  </a:cubicBezTo>
                  <a:cubicBezTo>
                    <a:pt x="187" y="257"/>
                    <a:pt x="207" y="255"/>
                    <a:pt x="214" y="255"/>
                  </a:cubicBezTo>
                  <a:cubicBezTo>
                    <a:pt x="232" y="254"/>
                    <a:pt x="233" y="254"/>
                    <a:pt x="241" y="249"/>
                  </a:cubicBezTo>
                  <a:cubicBezTo>
                    <a:pt x="241" y="249"/>
                    <a:pt x="246" y="238"/>
                    <a:pt x="249" y="233"/>
                  </a:cubicBezTo>
                  <a:cubicBezTo>
                    <a:pt x="251" y="229"/>
                    <a:pt x="257" y="227"/>
                    <a:pt x="263" y="223"/>
                  </a:cubicBezTo>
                  <a:cubicBezTo>
                    <a:pt x="268" y="219"/>
                    <a:pt x="281" y="215"/>
                    <a:pt x="284" y="214"/>
                  </a:cubicBezTo>
                  <a:cubicBezTo>
                    <a:pt x="287" y="214"/>
                    <a:pt x="308" y="215"/>
                    <a:pt x="308" y="215"/>
                  </a:cubicBezTo>
                  <a:cubicBezTo>
                    <a:pt x="319" y="212"/>
                    <a:pt x="319" y="212"/>
                    <a:pt x="319" y="212"/>
                  </a:cubicBezTo>
                  <a:cubicBezTo>
                    <a:pt x="319" y="212"/>
                    <a:pt x="321" y="220"/>
                    <a:pt x="324" y="221"/>
                  </a:cubicBezTo>
                  <a:cubicBezTo>
                    <a:pt x="337" y="223"/>
                    <a:pt x="345" y="222"/>
                    <a:pt x="346" y="215"/>
                  </a:cubicBezTo>
                  <a:cubicBezTo>
                    <a:pt x="347" y="210"/>
                    <a:pt x="342" y="201"/>
                    <a:pt x="341" y="194"/>
                  </a:cubicBezTo>
                  <a:cubicBezTo>
                    <a:pt x="340" y="186"/>
                    <a:pt x="344" y="178"/>
                    <a:pt x="344" y="171"/>
                  </a:cubicBezTo>
                  <a:cubicBezTo>
                    <a:pt x="344" y="170"/>
                    <a:pt x="342" y="168"/>
                    <a:pt x="348" y="160"/>
                  </a:cubicBezTo>
                  <a:cubicBezTo>
                    <a:pt x="353" y="152"/>
                    <a:pt x="367" y="156"/>
                    <a:pt x="369" y="151"/>
                  </a:cubicBezTo>
                  <a:cubicBezTo>
                    <a:pt x="363" y="123"/>
                    <a:pt x="363" y="123"/>
                    <a:pt x="363" y="123"/>
                  </a:cubicBezTo>
                  <a:cubicBezTo>
                    <a:pt x="362" y="123"/>
                    <a:pt x="362" y="123"/>
                    <a:pt x="362" y="123"/>
                  </a:cubicBezTo>
                  <a:cubicBezTo>
                    <a:pt x="361" y="123"/>
                    <a:pt x="361" y="123"/>
                    <a:pt x="361" y="123"/>
                  </a:cubicBezTo>
                  <a:cubicBezTo>
                    <a:pt x="359" y="122"/>
                    <a:pt x="359" y="122"/>
                    <a:pt x="359" y="122"/>
                  </a:cubicBezTo>
                  <a:cubicBezTo>
                    <a:pt x="357" y="122"/>
                    <a:pt x="357" y="122"/>
                    <a:pt x="357" y="122"/>
                  </a:cubicBezTo>
                  <a:cubicBezTo>
                    <a:pt x="355" y="121"/>
                    <a:pt x="355" y="121"/>
                    <a:pt x="355" y="121"/>
                  </a:cubicBezTo>
                  <a:cubicBezTo>
                    <a:pt x="353" y="120"/>
                    <a:pt x="353" y="120"/>
                    <a:pt x="353" y="120"/>
                  </a:cubicBezTo>
                  <a:cubicBezTo>
                    <a:pt x="351" y="120"/>
                    <a:pt x="351" y="120"/>
                    <a:pt x="351" y="120"/>
                  </a:cubicBezTo>
                  <a:cubicBezTo>
                    <a:pt x="351" y="120"/>
                    <a:pt x="351" y="120"/>
                    <a:pt x="351" y="120"/>
                  </a:cubicBezTo>
                  <a:cubicBezTo>
                    <a:pt x="350" y="120"/>
                    <a:pt x="350" y="120"/>
                    <a:pt x="350" y="120"/>
                  </a:cubicBezTo>
                  <a:cubicBezTo>
                    <a:pt x="343" y="119"/>
                    <a:pt x="334" y="135"/>
                    <a:pt x="334" y="135"/>
                  </a:cubicBezTo>
                  <a:cubicBezTo>
                    <a:pt x="330" y="142"/>
                    <a:pt x="330" y="142"/>
                    <a:pt x="330" y="142"/>
                  </a:cubicBezTo>
                  <a:cubicBezTo>
                    <a:pt x="320" y="140"/>
                    <a:pt x="310" y="139"/>
                    <a:pt x="303" y="131"/>
                  </a:cubicBezTo>
                  <a:cubicBezTo>
                    <a:pt x="303" y="128"/>
                    <a:pt x="303" y="128"/>
                    <a:pt x="303" y="128"/>
                  </a:cubicBezTo>
                  <a:cubicBezTo>
                    <a:pt x="303" y="128"/>
                    <a:pt x="303" y="128"/>
                    <a:pt x="303" y="128"/>
                  </a:cubicBezTo>
                  <a:cubicBezTo>
                    <a:pt x="303" y="128"/>
                    <a:pt x="303" y="128"/>
                    <a:pt x="303" y="128"/>
                  </a:cubicBezTo>
                  <a:cubicBezTo>
                    <a:pt x="302" y="127"/>
                    <a:pt x="302" y="127"/>
                    <a:pt x="302" y="127"/>
                  </a:cubicBezTo>
                  <a:cubicBezTo>
                    <a:pt x="302" y="127"/>
                    <a:pt x="301" y="127"/>
                    <a:pt x="301" y="127"/>
                  </a:cubicBezTo>
                  <a:cubicBezTo>
                    <a:pt x="300" y="127"/>
                    <a:pt x="299" y="126"/>
                    <a:pt x="299" y="126"/>
                  </a:cubicBezTo>
                  <a:cubicBezTo>
                    <a:pt x="300" y="124"/>
                    <a:pt x="300" y="124"/>
                    <a:pt x="300" y="124"/>
                  </a:cubicBezTo>
                  <a:cubicBezTo>
                    <a:pt x="300" y="124"/>
                    <a:pt x="301" y="123"/>
                    <a:pt x="301" y="123"/>
                  </a:cubicBezTo>
                  <a:cubicBezTo>
                    <a:pt x="302" y="123"/>
                    <a:pt x="301" y="123"/>
                    <a:pt x="301" y="122"/>
                  </a:cubicBezTo>
                  <a:cubicBezTo>
                    <a:pt x="301" y="122"/>
                    <a:pt x="301" y="120"/>
                    <a:pt x="301" y="119"/>
                  </a:cubicBezTo>
                  <a:cubicBezTo>
                    <a:pt x="300" y="118"/>
                    <a:pt x="300" y="118"/>
                    <a:pt x="300" y="118"/>
                  </a:cubicBezTo>
                  <a:cubicBezTo>
                    <a:pt x="300" y="118"/>
                    <a:pt x="299" y="116"/>
                    <a:pt x="298" y="115"/>
                  </a:cubicBezTo>
                  <a:cubicBezTo>
                    <a:pt x="297" y="115"/>
                    <a:pt x="298" y="114"/>
                    <a:pt x="298" y="114"/>
                  </a:cubicBezTo>
                  <a:cubicBezTo>
                    <a:pt x="297" y="113"/>
                    <a:pt x="298" y="113"/>
                    <a:pt x="298" y="112"/>
                  </a:cubicBezTo>
                  <a:cubicBezTo>
                    <a:pt x="298" y="112"/>
                    <a:pt x="297" y="110"/>
                    <a:pt x="297" y="110"/>
                  </a:cubicBezTo>
                  <a:cubicBezTo>
                    <a:pt x="297" y="110"/>
                    <a:pt x="295" y="107"/>
                    <a:pt x="294" y="105"/>
                  </a:cubicBezTo>
                  <a:cubicBezTo>
                    <a:pt x="294" y="104"/>
                    <a:pt x="294" y="103"/>
                    <a:pt x="294" y="103"/>
                  </a:cubicBezTo>
                  <a:cubicBezTo>
                    <a:pt x="295" y="102"/>
                    <a:pt x="293" y="101"/>
                    <a:pt x="293" y="101"/>
                  </a:cubicBezTo>
                  <a:cubicBezTo>
                    <a:pt x="293" y="101"/>
                    <a:pt x="293" y="99"/>
                    <a:pt x="293" y="99"/>
                  </a:cubicBezTo>
                  <a:cubicBezTo>
                    <a:pt x="293" y="99"/>
                    <a:pt x="293" y="97"/>
                    <a:pt x="293" y="97"/>
                  </a:cubicBezTo>
                  <a:cubicBezTo>
                    <a:pt x="294" y="96"/>
                    <a:pt x="293" y="95"/>
                    <a:pt x="293" y="94"/>
                  </a:cubicBezTo>
                  <a:cubicBezTo>
                    <a:pt x="293" y="94"/>
                    <a:pt x="291" y="93"/>
                    <a:pt x="291" y="93"/>
                  </a:cubicBezTo>
                  <a:cubicBezTo>
                    <a:pt x="292" y="91"/>
                    <a:pt x="292" y="91"/>
                    <a:pt x="292" y="91"/>
                  </a:cubicBezTo>
                  <a:cubicBezTo>
                    <a:pt x="292" y="90"/>
                    <a:pt x="292" y="90"/>
                    <a:pt x="292" y="90"/>
                  </a:cubicBezTo>
                  <a:cubicBezTo>
                    <a:pt x="292" y="90"/>
                    <a:pt x="293" y="88"/>
                    <a:pt x="293" y="88"/>
                  </a:cubicBezTo>
                  <a:cubicBezTo>
                    <a:pt x="294" y="87"/>
                    <a:pt x="293" y="86"/>
                    <a:pt x="292" y="86"/>
                  </a:cubicBezTo>
                  <a:cubicBezTo>
                    <a:pt x="291" y="86"/>
                    <a:pt x="292" y="85"/>
                    <a:pt x="292" y="85"/>
                  </a:cubicBezTo>
                  <a:cubicBezTo>
                    <a:pt x="293" y="83"/>
                    <a:pt x="293" y="83"/>
                    <a:pt x="293" y="83"/>
                  </a:cubicBezTo>
                  <a:cubicBezTo>
                    <a:pt x="292" y="80"/>
                    <a:pt x="292" y="80"/>
                    <a:pt x="292" y="80"/>
                  </a:cubicBezTo>
                  <a:cubicBezTo>
                    <a:pt x="292" y="79"/>
                    <a:pt x="292" y="79"/>
                    <a:pt x="292" y="79"/>
                  </a:cubicBezTo>
                  <a:cubicBezTo>
                    <a:pt x="292" y="79"/>
                    <a:pt x="291" y="77"/>
                    <a:pt x="291" y="77"/>
                  </a:cubicBezTo>
                  <a:cubicBezTo>
                    <a:pt x="291" y="76"/>
                    <a:pt x="290" y="74"/>
                    <a:pt x="290" y="74"/>
                  </a:cubicBezTo>
                  <a:cubicBezTo>
                    <a:pt x="290" y="74"/>
                    <a:pt x="290" y="73"/>
                    <a:pt x="290" y="73"/>
                  </a:cubicBezTo>
                  <a:cubicBezTo>
                    <a:pt x="290" y="72"/>
                    <a:pt x="290" y="72"/>
                    <a:pt x="290" y="72"/>
                  </a:cubicBezTo>
                  <a:cubicBezTo>
                    <a:pt x="290" y="71"/>
                    <a:pt x="289" y="70"/>
                    <a:pt x="288" y="69"/>
                  </a:cubicBezTo>
                  <a:cubicBezTo>
                    <a:pt x="287" y="67"/>
                    <a:pt x="287" y="67"/>
                    <a:pt x="287" y="67"/>
                  </a:cubicBezTo>
                  <a:cubicBezTo>
                    <a:pt x="287" y="67"/>
                    <a:pt x="285" y="65"/>
                    <a:pt x="284" y="64"/>
                  </a:cubicBezTo>
                  <a:cubicBezTo>
                    <a:pt x="284" y="62"/>
                    <a:pt x="284" y="62"/>
                    <a:pt x="283" y="61"/>
                  </a:cubicBezTo>
                  <a:cubicBezTo>
                    <a:pt x="283" y="59"/>
                    <a:pt x="281" y="57"/>
                    <a:pt x="280" y="57"/>
                  </a:cubicBezTo>
                  <a:cubicBezTo>
                    <a:pt x="280" y="57"/>
                    <a:pt x="279" y="54"/>
                    <a:pt x="279" y="53"/>
                  </a:cubicBezTo>
                  <a:cubicBezTo>
                    <a:pt x="278" y="53"/>
                    <a:pt x="276" y="52"/>
                    <a:pt x="276" y="52"/>
                  </a:cubicBezTo>
                  <a:cubicBezTo>
                    <a:pt x="275" y="52"/>
                    <a:pt x="273" y="51"/>
                    <a:pt x="273" y="51"/>
                  </a:cubicBezTo>
                  <a:cubicBezTo>
                    <a:pt x="270" y="50"/>
                    <a:pt x="270" y="50"/>
                    <a:pt x="270" y="50"/>
                  </a:cubicBezTo>
                  <a:cubicBezTo>
                    <a:pt x="267" y="47"/>
                    <a:pt x="267" y="47"/>
                    <a:pt x="267" y="47"/>
                  </a:cubicBezTo>
                  <a:cubicBezTo>
                    <a:pt x="267" y="47"/>
                    <a:pt x="266" y="47"/>
                    <a:pt x="265" y="46"/>
                  </a:cubicBezTo>
                  <a:cubicBezTo>
                    <a:pt x="265" y="46"/>
                    <a:pt x="264" y="44"/>
                    <a:pt x="264" y="44"/>
                  </a:cubicBezTo>
                  <a:cubicBezTo>
                    <a:pt x="263" y="42"/>
                    <a:pt x="263" y="42"/>
                    <a:pt x="263" y="42"/>
                  </a:cubicBezTo>
                  <a:cubicBezTo>
                    <a:pt x="257" y="40"/>
                    <a:pt x="257" y="40"/>
                    <a:pt x="257" y="40"/>
                  </a:cubicBezTo>
                  <a:cubicBezTo>
                    <a:pt x="257" y="40"/>
                    <a:pt x="256" y="38"/>
                    <a:pt x="256" y="38"/>
                  </a:cubicBezTo>
                  <a:cubicBezTo>
                    <a:pt x="256" y="37"/>
                    <a:pt x="255" y="37"/>
                    <a:pt x="255" y="36"/>
                  </a:cubicBezTo>
                  <a:cubicBezTo>
                    <a:pt x="255" y="35"/>
                    <a:pt x="254" y="35"/>
                    <a:pt x="254" y="34"/>
                  </a:cubicBezTo>
                  <a:cubicBezTo>
                    <a:pt x="254" y="33"/>
                    <a:pt x="253" y="33"/>
                    <a:pt x="253" y="33"/>
                  </a:cubicBezTo>
                  <a:cubicBezTo>
                    <a:pt x="252" y="33"/>
                    <a:pt x="251" y="33"/>
                    <a:pt x="251" y="33"/>
                  </a:cubicBezTo>
                  <a:cubicBezTo>
                    <a:pt x="251" y="33"/>
                    <a:pt x="250" y="32"/>
                    <a:pt x="250" y="32"/>
                  </a:cubicBezTo>
                  <a:cubicBezTo>
                    <a:pt x="250" y="32"/>
                    <a:pt x="248" y="30"/>
                    <a:pt x="247" y="30"/>
                  </a:cubicBezTo>
                  <a:cubicBezTo>
                    <a:pt x="247" y="29"/>
                    <a:pt x="247" y="29"/>
                    <a:pt x="247" y="29"/>
                  </a:cubicBezTo>
                  <a:cubicBezTo>
                    <a:pt x="247" y="29"/>
                    <a:pt x="247" y="29"/>
                    <a:pt x="246" y="29"/>
                  </a:cubicBezTo>
                  <a:cubicBezTo>
                    <a:pt x="245" y="29"/>
                    <a:pt x="245" y="29"/>
                    <a:pt x="245" y="28"/>
                  </a:cubicBezTo>
                  <a:cubicBezTo>
                    <a:pt x="244" y="28"/>
                    <a:pt x="244" y="26"/>
                    <a:pt x="243" y="26"/>
                  </a:cubicBezTo>
                  <a:cubicBezTo>
                    <a:pt x="243" y="26"/>
                    <a:pt x="243" y="26"/>
                    <a:pt x="242" y="26"/>
                  </a:cubicBezTo>
                  <a:cubicBezTo>
                    <a:pt x="241" y="26"/>
                    <a:pt x="240" y="24"/>
                    <a:pt x="240" y="24"/>
                  </a:cubicBezTo>
                  <a:cubicBezTo>
                    <a:pt x="239" y="24"/>
                    <a:pt x="240" y="23"/>
                    <a:pt x="240" y="22"/>
                  </a:cubicBezTo>
                  <a:cubicBezTo>
                    <a:pt x="240" y="21"/>
                    <a:pt x="239" y="21"/>
                    <a:pt x="239" y="21"/>
                  </a:cubicBezTo>
                  <a:cubicBezTo>
                    <a:pt x="239" y="21"/>
                    <a:pt x="239" y="21"/>
                    <a:pt x="239" y="21"/>
                  </a:cubicBezTo>
                  <a:cubicBezTo>
                    <a:pt x="239" y="21"/>
                    <a:pt x="238" y="21"/>
                    <a:pt x="238" y="20"/>
                  </a:cubicBezTo>
                  <a:cubicBezTo>
                    <a:pt x="238" y="20"/>
                    <a:pt x="237" y="19"/>
                    <a:pt x="237" y="18"/>
                  </a:cubicBezTo>
                  <a:cubicBezTo>
                    <a:pt x="237" y="17"/>
                    <a:pt x="237" y="17"/>
                    <a:pt x="237" y="17"/>
                  </a:cubicBezTo>
                  <a:cubicBezTo>
                    <a:pt x="237" y="17"/>
                    <a:pt x="236" y="16"/>
                    <a:pt x="236" y="16"/>
                  </a:cubicBezTo>
                  <a:cubicBezTo>
                    <a:pt x="235" y="15"/>
                    <a:pt x="235" y="15"/>
                    <a:pt x="235" y="15"/>
                  </a:cubicBezTo>
                  <a:cubicBezTo>
                    <a:pt x="235" y="14"/>
                    <a:pt x="235" y="14"/>
                    <a:pt x="235" y="14"/>
                  </a:cubicBezTo>
                  <a:cubicBezTo>
                    <a:pt x="234" y="14"/>
                    <a:pt x="234" y="14"/>
                    <a:pt x="234" y="14"/>
                  </a:cubicBezTo>
                  <a:cubicBezTo>
                    <a:pt x="233" y="14"/>
                    <a:pt x="233" y="13"/>
                    <a:pt x="233" y="12"/>
                  </a:cubicBezTo>
                  <a:cubicBezTo>
                    <a:pt x="233" y="12"/>
                    <a:pt x="233" y="12"/>
                    <a:pt x="233" y="12"/>
                  </a:cubicBezTo>
                  <a:cubicBezTo>
                    <a:pt x="232" y="11"/>
                    <a:pt x="232" y="11"/>
                    <a:pt x="232" y="11"/>
                  </a:cubicBezTo>
                  <a:cubicBezTo>
                    <a:pt x="231" y="10"/>
                    <a:pt x="231" y="10"/>
                    <a:pt x="231" y="10"/>
                  </a:cubicBezTo>
                  <a:cubicBezTo>
                    <a:pt x="230" y="9"/>
                    <a:pt x="230" y="9"/>
                    <a:pt x="230" y="9"/>
                  </a:cubicBezTo>
                  <a:cubicBezTo>
                    <a:pt x="230" y="9"/>
                    <a:pt x="229" y="8"/>
                    <a:pt x="229" y="8"/>
                  </a:cubicBezTo>
                  <a:cubicBezTo>
                    <a:pt x="228" y="7"/>
                    <a:pt x="227" y="6"/>
                    <a:pt x="227" y="6"/>
                  </a:cubicBezTo>
                  <a:cubicBezTo>
                    <a:pt x="227" y="6"/>
                    <a:pt x="227" y="5"/>
                    <a:pt x="227" y="5"/>
                  </a:cubicBezTo>
                  <a:cubicBezTo>
                    <a:pt x="227" y="5"/>
                    <a:pt x="226" y="5"/>
                    <a:pt x="226" y="5"/>
                  </a:cubicBezTo>
                  <a:cubicBezTo>
                    <a:pt x="224" y="5"/>
                    <a:pt x="224" y="5"/>
                    <a:pt x="224" y="5"/>
                  </a:cubicBezTo>
                  <a:cubicBezTo>
                    <a:pt x="224" y="3"/>
                    <a:pt x="224" y="3"/>
                    <a:pt x="224" y="3"/>
                  </a:cubicBezTo>
                  <a:cubicBezTo>
                    <a:pt x="224" y="3"/>
                    <a:pt x="224" y="3"/>
                    <a:pt x="223" y="3"/>
                  </a:cubicBezTo>
                  <a:cubicBezTo>
                    <a:pt x="222" y="3"/>
                    <a:pt x="222" y="2"/>
                    <a:pt x="222" y="2"/>
                  </a:cubicBezTo>
                  <a:cubicBezTo>
                    <a:pt x="222" y="1"/>
                    <a:pt x="222" y="1"/>
                    <a:pt x="222" y="1"/>
                  </a:cubicBezTo>
                  <a:cubicBezTo>
                    <a:pt x="219" y="2"/>
                    <a:pt x="219" y="2"/>
                    <a:pt x="219" y="2"/>
                  </a:cubicBezTo>
                  <a:cubicBezTo>
                    <a:pt x="219" y="2"/>
                    <a:pt x="219" y="2"/>
                    <a:pt x="219" y="2"/>
                  </a:cubicBezTo>
                  <a:cubicBezTo>
                    <a:pt x="219" y="2"/>
                    <a:pt x="217" y="1"/>
                    <a:pt x="217" y="1"/>
                  </a:cubicBezTo>
                  <a:cubicBezTo>
                    <a:pt x="217" y="0"/>
                    <a:pt x="216" y="0"/>
                    <a:pt x="216" y="0"/>
                  </a:cubicBezTo>
                  <a:cubicBezTo>
                    <a:pt x="215" y="1"/>
                    <a:pt x="215" y="1"/>
                    <a:pt x="215" y="1"/>
                  </a:cubicBezTo>
                  <a:cubicBezTo>
                    <a:pt x="213" y="1"/>
                    <a:pt x="213" y="1"/>
                    <a:pt x="213" y="1"/>
                  </a:cubicBezTo>
                  <a:cubicBezTo>
                    <a:pt x="212" y="1"/>
                    <a:pt x="212" y="1"/>
                    <a:pt x="212" y="1"/>
                  </a:cubicBezTo>
                  <a:cubicBezTo>
                    <a:pt x="211" y="0"/>
                    <a:pt x="211" y="0"/>
                    <a:pt x="211" y="0"/>
                  </a:cubicBezTo>
                  <a:cubicBezTo>
                    <a:pt x="208" y="1"/>
                    <a:pt x="207" y="1"/>
                    <a:pt x="207" y="1"/>
                  </a:cubicBezTo>
                  <a:cubicBezTo>
                    <a:pt x="204" y="2"/>
                    <a:pt x="199" y="5"/>
                    <a:pt x="199" y="7"/>
                  </a:cubicBezTo>
                  <a:cubicBezTo>
                    <a:pt x="198" y="9"/>
                    <a:pt x="199" y="14"/>
                    <a:pt x="197" y="15"/>
                  </a:cubicBezTo>
                  <a:cubicBezTo>
                    <a:pt x="194" y="15"/>
                    <a:pt x="191" y="20"/>
                    <a:pt x="190" y="20"/>
                  </a:cubicBezTo>
                  <a:cubicBezTo>
                    <a:pt x="181" y="25"/>
                    <a:pt x="181" y="25"/>
                    <a:pt x="181" y="25"/>
                  </a:cubicBezTo>
                  <a:cubicBezTo>
                    <a:pt x="181" y="25"/>
                    <a:pt x="174" y="28"/>
                    <a:pt x="170" y="28"/>
                  </a:cubicBezTo>
                  <a:cubicBezTo>
                    <a:pt x="166" y="29"/>
                    <a:pt x="163" y="32"/>
                    <a:pt x="163" y="32"/>
                  </a:cubicBezTo>
                  <a:cubicBezTo>
                    <a:pt x="158" y="39"/>
                    <a:pt x="158" y="39"/>
                    <a:pt x="158" y="39"/>
                  </a:cubicBezTo>
                  <a:cubicBezTo>
                    <a:pt x="150" y="40"/>
                    <a:pt x="150" y="40"/>
                    <a:pt x="150" y="40"/>
                  </a:cubicBezTo>
                  <a:cubicBezTo>
                    <a:pt x="146" y="36"/>
                    <a:pt x="146" y="36"/>
                    <a:pt x="146" y="36"/>
                  </a:cubicBezTo>
                  <a:cubicBezTo>
                    <a:pt x="142" y="37"/>
                    <a:pt x="142" y="37"/>
                    <a:pt x="142" y="37"/>
                  </a:cubicBezTo>
                  <a:cubicBezTo>
                    <a:pt x="141" y="36"/>
                    <a:pt x="141" y="36"/>
                    <a:pt x="141" y="36"/>
                  </a:cubicBezTo>
                  <a:cubicBezTo>
                    <a:pt x="139" y="37"/>
                    <a:pt x="139" y="37"/>
                    <a:pt x="139" y="37"/>
                  </a:cubicBezTo>
                  <a:cubicBezTo>
                    <a:pt x="127" y="36"/>
                    <a:pt x="127" y="36"/>
                    <a:pt x="127" y="36"/>
                  </a:cubicBezTo>
                  <a:cubicBezTo>
                    <a:pt x="121" y="39"/>
                    <a:pt x="121" y="39"/>
                    <a:pt x="121" y="39"/>
                  </a:cubicBezTo>
                  <a:cubicBezTo>
                    <a:pt x="110" y="38"/>
                    <a:pt x="110" y="38"/>
                    <a:pt x="110" y="38"/>
                  </a:cubicBezTo>
                  <a:cubicBezTo>
                    <a:pt x="110" y="38"/>
                    <a:pt x="102" y="39"/>
                    <a:pt x="100" y="39"/>
                  </a:cubicBezTo>
                  <a:cubicBezTo>
                    <a:pt x="97" y="39"/>
                    <a:pt x="97" y="39"/>
                    <a:pt x="97" y="39"/>
                  </a:cubicBezTo>
                  <a:cubicBezTo>
                    <a:pt x="95" y="38"/>
                    <a:pt x="93" y="36"/>
                    <a:pt x="93" y="36"/>
                  </a:cubicBezTo>
                  <a:cubicBezTo>
                    <a:pt x="93" y="36"/>
                    <a:pt x="89" y="37"/>
                    <a:pt x="88" y="38"/>
                  </a:cubicBezTo>
                  <a:cubicBezTo>
                    <a:pt x="87" y="39"/>
                    <a:pt x="83" y="44"/>
                    <a:pt x="83" y="44"/>
                  </a:cubicBezTo>
                  <a:cubicBezTo>
                    <a:pt x="83" y="45"/>
                    <a:pt x="83" y="45"/>
                    <a:pt x="83" y="45"/>
                  </a:cubicBezTo>
                  <a:cubicBezTo>
                    <a:pt x="85" y="50"/>
                    <a:pt x="85" y="50"/>
                    <a:pt x="85" y="50"/>
                  </a:cubicBezTo>
                  <a:cubicBezTo>
                    <a:pt x="81" y="53"/>
                    <a:pt x="81" y="53"/>
                    <a:pt x="81" y="53"/>
                  </a:cubicBezTo>
                  <a:cubicBezTo>
                    <a:pt x="81" y="53"/>
                    <a:pt x="81" y="53"/>
                    <a:pt x="81" y="53"/>
                  </a:cubicBezTo>
                  <a:cubicBezTo>
                    <a:pt x="81" y="53"/>
                    <a:pt x="81" y="53"/>
                    <a:pt x="81" y="53"/>
                  </a:cubicBezTo>
                  <a:cubicBezTo>
                    <a:pt x="81" y="53"/>
                    <a:pt x="81" y="53"/>
                    <a:pt x="81" y="53"/>
                  </a:cubicBezTo>
                  <a:cubicBezTo>
                    <a:pt x="81" y="53"/>
                    <a:pt x="81" y="53"/>
                    <a:pt x="81" y="53"/>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5"/>
                    <a:pt x="80" y="55"/>
                    <a:pt x="79" y="55"/>
                  </a:cubicBezTo>
                  <a:cubicBezTo>
                    <a:pt x="79" y="56"/>
                    <a:pt x="78"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6" y="57"/>
                    <a:pt x="76" y="57"/>
                    <a:pt x="76" y="57"/>
                  </a:cubicBezTo>
                  <a:cubicBezTo>
                    <a:pt x="73" y="60"/>
                    <a:pt x="73" y="60"/>
                    <a:pt x="73" y="60"/>
                  </a:cubicBezTo>
                  <a:cubicBezTo>
                    <a:pt x="69" y="61"/>
                    <a:pt x="69" y="61"/>
                    <a:pt x="69" y="61"/>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6" name="Freeform 90">
              <a:extLst>
                <a:ext uri="{FF2B5EF4-FFF2-40B4-BE49-F238E27FC236}">
                  <a16:creationId xmlns:a16="http://schemas.microsoft.com/office/drawing/2014/main" id="{68B31BF4-5202-1AE8-B7D2-7B58FDE4C965}"/>
                </a:ext>
              </a:extLst>
            </p:cNvPr>
            <p:cNvSpPr>
              <a:spLocks/>
            </p:cNvSpPr>
            <p:nvPr/>
          </p:nvSpPr>
          <p:spPr bwMode="auto">
            <a:xfrm>
              <a:off x="6015453" y="2278355"/>
              <a:ext cx="1400674" cy="943961"/>
            </a:xfrm>
            <a:custGeom>
              <a:avLst/>
              <a:gdLst>
                <a:gd name="T0" fmla="*/ 166 w 614"/>
                <a:gd name="T1" fmla="*/ 283 h 427"/>
                <a:gd name="T2" fmla="*/ 173 w 614"/>
                <a:gd name="T3" fmla="*/ 277 h 427"/>
                <a:gd name="T4" fmla="*/ 185 w 614"/>
                <a:gd name="T5" fmla="*/ 270 h 427"/>
                <a:gd name="T6" fmla="*/ 195 w 614"/>
                <a:gd name="T7" fmla="*/ 267 h 427"/>
                <a:gd name="T8" fmla="*/ 207 w 614"/>
                <a:gd name="T9" fmla="*/ 270 h 427"/>
                <a:gd name="T10" fmla="*/ 208 w 614"/>
                <a:gd name="T11" fmla="*/ 270 h 427"/>
                <a:gd name="T12" fmla="*/ 208 w 614"/>
                <a:gd name="T13" fmla="*/ 270 h 427"/>
                <a:gd name="T14" fmla="*/ 209 w 614"/>
                <a:gd name="T15" fmla="*/ 270 h 427"/>
                <a:gd name="T16" fmla="*/ 210 w 614"/>
                <a:gd name="T17" fmla="*/ 270 h 427"/>
                <a:gd name="T18" fmla="*/ 210 w 614"/>
                <a:gd name="T19" fmla="*/ 270 h 427"/>
                <a:gd name="T20" fmla="*/ 211 w 614"/>
                <a:gd name="T21" fmla="*/ 270 h 427"/>
                <a:gd name="T22" fmla="*/ 213 w 614"/>
                <a:gd name="T23" fmla="*/ 273 h 427"/>
                <a:gd name="T24" fmla="*/ 223 w 614"/>
                <a:gd name="T25" fmla="*/ 273 h 427"/>
                <a:gd name="T26" fmla="*/ 227 w 614"/>
                <a:gd name="T27" fmla="*/ 278 h 427"/>
                <a:gd name="T28" fmla="*/ 249 w 614"/>
                <a:gd name="T29" fmla="*/ 280 h 427"/>
                <a:gd name="T30" fmla="*/ 259 w 614"/>
                <a:gd name="T31" fmla="*/ 288 h 427"/>
                <a:gd name="T32" fmla="*/ 268 w 614"/>
                <a:gd name="T33" fmla="*/ 305 h 427"/>
                <a:gd name="T34" fmla="*/ 280 w 614"/>
                <a:gd name="T35" fmla="*/ 312 h 427"/>
                <a:gd name="T36" fmla="*/ 287 w 614"/>
                <a:gd name="T37" fmla="*/ 326 h 427"/>
                <a:gd name="T38" fmla="*/ 302 w 614"/>
                <a:gd name="T39" fmla="*/ 337 h 427"/>
                <a:gd name="T40" fmla="*/ 305 w 614"/>
                <a:gd name="T41" fmla="*/ 349 h 427"/>
                <a:gd name="T42" fmla="*/ 292 w 614"/>
                <a:gd name="T43" fmla="*/ 353 h 427"/>
                <a:gd name="T44" fmla="*/ 281 w 614"/>
                <a:gd name="T45" fmla="*/ 356 h 427"/>
                <a:gd name="T46" fmla="*/ 271 w 614"/>
                <a:gd name="T47" fmla="*/ 366 h 427"/>
                <a:gd name="T48" fmla="*/ 270 w 614"/>
                <a:gd name="T49" fmla="*/ 387 h 427"/>
                <a:gd name="T50" fmla="*/ 268 w 614"/>
                <a:gd name="T51" fmla="*/ 405 h 427"/>
                <a:gd name="T52" fmla="*/ 255 w 614"/>
                <a:gd name="T53" fmla="*/ 414 h 427"/>
                <a:gd name="T54" fmla="*/ 314 w 614"/>
                <a:gd name="T55" fmla="*/ 376 h 427"/>
                <a:gd name="T56" fmla="*/ 377 w 614"/>
                <a:gd name="T57" fmla="*/ 333 h 427"/>
                <a:gd name="T58" fmla="*/ 407 w 614"/>
                <a:gd name="T59" fmla="*/ 375 h 427"/>
                <a:gd name="T60" fmla="*/ 478 w 614"/>
                <a:gd name="T61" fmla="*/ 393 h 427"/>
                <a:gd name="T62" fmla="*/ 548 w 614"/>
                <a:gd name="T63" fmla="*/ 335 h 427"/>
                <a:gd name="T64" fmla="*/ 481 w 614"/>
                <a:gd name="T65" fmla="*/ 326 h 427"/>
                <a:gd name="T66" fmla="*/ 450 w 614"/>
                <a:gd name="T67" fmla="*/ 310 h 427"/>
                <a:gd name="T68" fmla="*/ 518 w 614"/>
                <a:gd name="T69" fmla="*/ 261 h 427"/>
                <a:gd name="T70" fmla="*/ 572 w 614"/>
                <a:gd name="T71" fmla="*/ 207 h 427"/>
                <a:gd name="T72" fmla="*/ 606 w 614"/>
                <a:gd name="T73" fmla="*/ 147 h 427"/>
                <a:gd name="T74" fmla="*/ 586 w 614"/>
                <a:gd name="T75" fmla="*/ 102 h 427"/>
                <a:gd name="T76" fmla="*/ 567 w 614"/>
                <a:gd name="T77" fmla="*/ 72 h 427"/>
                <a:gd name="T78" fmla="*/ 512 w 614"/>
                <a:gd name="T79" fmla="*/ 67 h 427"/>
                <a:gd name="T80" fmla="*/ 472 w 614"/>
                <a:gd name="T81" fmla="*/ 70 h 427"/>
                <a:gd name="T82" fmla="*/ 436 w 614"/>
                <a:gd name="T83" fmla="*/ 77 h 427"/>
                <a:gd name="T84" fmla="*/ 386 w 614"/>
                <a:gd name="T85" fmla="*/ 51 h 427"/>
                <a:gd name="T86" fmla="*/ 361 w 614"/>
                <a:gd name="T87" fmla="*/ 26 h 427"/>
                <a:gd name="T88" fmla="*/ 307 w 614"/>
                <a:gd name="T89" fmla="*/ 17 h 427"/>
                <a:gd name="T90" fmla="*/ 258 w 614"/>
                <a:gd name="T91" fmla="*/ 44 h 427"/>
                <a:gd name="T92" fmla="*/ 243 w 614"/>
                <a:gd name="T93" fmla="*/ 94 h 427"/>
                <a:gd name="T94" fmla="*/ 202 w 614"/>
                <a:gd name="T95" fmla="*/ 96 h 427"/>
                <a:gd name="T96" fmla="*/ 166 w 614"/>
                <a:gd name="T97" fmla="*/ 97 h 427"/>
                <a:gd name="T98" fmla="*/ 118 w 614"/>
                <a:gd name="T99" fmla="*/ 102 h 427"/>
                <a:gd name="T100" fmla="*/ 44 w 614"/>
                <a:gd name="T101" fmla="*/ 111 h 427"/>
                <a:gd name="T102" fmla="*/ 30 w 614"/>
                <a:gd name="T103" fmla="*/ 130 h 427"/>
                <a:gd name="T104" fmla="*/ 27 w 614"/>
                <a:gd name="T105" fmla="*/ 152 h 427"/>
                <a:gd name="T106" fmla="*/ 46 w 614"/>
                <a:gd name="T107" fmla="*/ 182 h 427"/>
                <a:gd name="T108" fmla="*/ 33 w 614"/>
                <a:gd name="T109" fmla="*/ 207 h 427"/>
                <a:gd name="T110" fmla="*/ 14 w 614"/>
                <a:gd name="T111" fmla="*/ 261 h 427"/>
                <a:gd name="T112" fmla="*/ 15 w 614"/>
                <a:gd name="T113" fmla="*/ 273 h 427"/>
                <a:gd name="T114" fmla="*/ 6 w 614"/>
                <a:gd name="T115" fmla="*/ 282 h 427"/>
                <a:gd name="T116" fmla="*/ 1 w 614"/>
                <a:gd name="T117" fmla="*/ 297 h 427"/>
                <a:gd name="T118" fmla="*/ 0 w 614"/>
                <a:gd name="T119" fmla="*/ 311 h 427"/>
                <a:gd name="T120" fmla="*/ 22 w 614"/>
                <a:gd name="T121" fmla="*/ 321 h 427"/>
                <a:gd name="T122" fmla="*/ 61 w 614"/>
                <a:gd name="T123" fmla="*/ 323 h 427"/>
                <a:gd name="T124" fmla="*/ 114 w 614"/>
                <a:gd name="T125" fmla="*/ 31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4" h="427">
                  <a:moveTo>
                    <a:pt x="141" y="305"/>
                  </a:moveTo>
                  <a:cubicBezTo>
                    <a:pt x="142" y="305"/>
                    <a:pt x="145" y="300"/>
                    <a:pt x="148" y="300"/>
                  </a:cubicBezTo>
                  <a:cubicBezTo>
                    <a:pt x="150" y="299"/>
                    <a:pt x="149" y="294"/>
                    <a:pt x="150" y="292"/>
                  </a:cubicBezTo>
                  <a:cubicBezTo>
                    <a:pt x="151" y="290"/>
                    <a:pt x="156" y="286"/>
                    <a:pt x="159" y="285"/>
                  </a:cubicBezTo>
                  <a:cubicBezTo>
                    <a:pt x="160" y="285"/>
                    <a:pt x="160" y="285"/>
                    <a:pt x="160" y="285"/>
                  </a:cubicBezTo>
                  <a:cubicBezTo>
                    <a:pt x="160" y="283"/>
                    <a:pt x="160" y="283"/>
                    <a:pt x="160" y="283"/>
                  </a:cubicBezTo>
                  <a:cubicBezTo>
                    <a:pt x="160" y="283"/>
                    <a:pt x="163" y="282"/>
                    <a:pt x="163" y="281"/>
                  </a:cubicBezTo>
                  <a:cubicBezTo>
                    <a:pt x="164" y="281"/>
                    <a:pt x="164" y="282"/>
                    <a:pt x="164" y="282"/>
                  </a:cubicBezTo>
                  <a:cubicBezTo>
                    <a:pt x="164" y="282"/>
                    <a:pt x="165" y="283"/>
                    <a:pt x="166" y="283"/>
                  </a:cubicBezTo>
                  <a:cubicBezTo>
                    <a:pt x="166" y="283"/>
                    <a:pt x="167" y="282"/>
                    <a:pt x="167" y="282"/>
                  </a:cubicBezTo>
                  <a:cubicBezTo>
                    <a:pt x="167" y="281"/>
                    <a:pt x="167" y="280"/>
                    <a:pt x="167" y="280"/>
                  </a:cubicBezTo>
                  <a:cubicBezTo>
                    <a:pt x="166" y="279"/>
                    <a:pt x="166" y="278"/>
                    <a:pt x="166" y="278"/>
                  </a:cubicBezTo>
                  <a:cubicBezTo>
                    <a:pt x="166" y="278"/>
                    <a:pt x="166" y="278"/>
                    <a:pt x="166" y="278"/>
                  </a:cubicBezTo>
                  <a:cubicBezTo>
                    <a:pt x="166" y="278"/>
                    <a:pt x="167" y="278"/>
                    <a:pt x="167" y="278"/>
                  </a:cubicBezTo>
                  <a:cubicBezTo>
                    <a:pt x="167" y="278"/>
                    <a:pt x="168" y="277"/>
                    <a:pt x="168" y="277"/>
                  </a:cubicBezTo>
                  <a:cubicBezTo>
                    <a:pt x="170" y="278"/>
                    <a:pt x="170" y="278"/>
                    <a:pt x="170" y="278"/>
                  </a:cubicBezTo>
                  <a:cubicBezTo>
                    <a:pt x="170" y="278"/>
                    <a:pt x="171" y="278"/>
                    <a:pt x="171" y="278"/>
                  </a:cubicBezTo>
                  <a:cubicBezTo>
                    <a:pt x="172" y="279"/>
                    <a:pt x="173" y="277"/>
                    <a:pt x="173" y="277"/>
                  </a:cubicBezTo>
                  <a:cubicBezTo>
                    <a:pt x="174" y="276"/>
                    <a:pt x="174" y="276"/>
                    <a:pt x="174" y="276"/>
                  </a:cubicBezTo>
                  <a:cubicBezTo>
                    <a:pt x="174" y="276"/>
                    <a:pt x="174" y="276"/>
                    <a:pt x="174" y="275"/>
                  </a:cubicBezTo>
                  <a:cubicBezTo>
                    <a:pt x="174" y="275"/>
                    <a:pt x="175" y="275"/>
                    <a:pt x="176" y="275"/>
                  </a:cubicBezTo>
                  <a:cubicBezTo>
                    <a:pt x="176" y="275"/>
                    <a:pt x="178" y="275"/>
                    <a:pt x="179" y="275"/>
                  </a:cubicBezTo>
                  <a:cubicBezTo>
                    <a:pt x="180" y="275"/>
                    <a:pt x="180" y="275"/>
                    <a:pt x="180" y="275"/>
                  </a:cubicBezTo>
                  <a:cubicBezTo>
                    <a:pt x="182" y="274"/>
                    <a:pt x="182" y="274"/>
                    <a:pt x="182" y="274"/>
                  </a:cubicBezTo>
                  <a:cubicBezTo>
                    <a:pt x="182" y="274"/>
                    <a:pt x="183" y="273"/>
                    <a:pt x="183" y="273"/>
                  </a:cubicBezTo>
                  <a:cubicBezTo>
                    <a:pt x="183" y="272"/>
                    <a:pt x="183" y="271"/>
                    <a:pt x="183" y="271"/>
                  </a:cubicBezTo>
                  <a:cubicBezTo>
                    <a:pt x="183" y="270"/>
                    <a:pt x="185" y="270"/>
                    <a:pt x="185" y="270"/>
                  </a:cubicBezTo>
                  <a:cubicBezTo>
                    <a:pt x="185" y="270"/>
                    <a:pt x="185" y="270"/>
                    <a:pt x="185" y="270"/>
                  </a:cubicBezTo>
                  <a:cubicBezTo>
                    <a:pt x="186" y="270"/>
                    <a:pt x="186" y="271"/>
                    <a:pt x="186" y="271"/>
                  </a:cubicBezTo>
                  <a:cubicBezTo>
                    <a:pt x="186" y="271"/>
                    <a:pt x="187" y="270"/>
                    <a:pt x="187" y="270"/>
                  </a:cubicBezTo>
                  <a:cubicBezTo>
                    <a:pt x="187" y="269"/>
                    <a:pt x="188" y="269"/>
                    <a:pt x="188" y="269"/>
                  </a:cubicBezTo>
                  <a:cubicBezTo>
                    <a:pt x="188" y="269"/>
                    <a:pt x="190" y="268"/>
                    <a:pt x="190" y="267"/>
                  </a:cubicBezTo>
                  <a:cubicBezTo>
                    <a:pt x="191" y="266"/>
                    <a:pt x="191" y="267"/>
                    <a:pt x="191" y="265"/>
                  </a:cubicBezTo>
                  <a:cubicBezTo>
                    <a:pt x="191" y="264"/>
                    <a:pt x="192" y="265"/>
                    <a:pt x="192" y="266"/>
                  </a:cubicBezTo>
                  <a:cubicBezTo>
                    <a:pt x="192" y="266"/>
                    <a:pt x="192" y="266"/>
                    <a:pt x="193" y="267"/>
                  </a:cubicBezTo>
                  <a:cubicBezTo>
                    <a:pt x="193" y="267"/>
                    <a:pt x="193" y="267"/>
                    <a:pt x="195" y="267"/>
                  </a:cubicBezTo>
                  <a:cubicBezTo>
                    <a:pt x="196" y="268"/>
                    <a:pt x="196" y="266"/>
                    <a:pt x="198" y="266"/>
                  </a:cubicBezTo>
                  <a:cubicBezTo>
                    <a:pt x="200" y="266"/>
                    <a:pt x="199" y="266"/>
                    <a:pt x="200" y="267"/>
                  </a:cubicBezTo>
                  <a:cubicBezTo>
                    <a:pt x="201" y="267"/>
                    <a:pt x="201" y="267"/>
                    <a:pt x="202" y="267"/>
                  </a:cubicBezTo>
                  <a:cubicBezTo>
                    <a:pt x="203" y="268"/>
                    <a:pt x="203" y="268"/>
                    <a:pt x="203" y="268"/>
                  </a:cubicBezTo>
                  <a:cubicBezTo>
                    <a:pt x="203" y="268"/>
                    <a:pt x="204" y="268"/>
                    <a:pt x="205" y="269"/>
                  </a:cubicBezTo>
                  <a:cubicBezTo>
                    <a:pt x="205"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2" y="271"/>
                    <a:pt x="212" y="271"/>
                    <a:pt x="212" y="271"/>
                  </a:cubicBezTo>
                  <a:cubicBezTo>
                    <a:pt x="212" y="271"/>
                    <a:pt x="212" y="273"/>
                    <a:pt x="213" y="273"/>
                  </a:cubicBezTo>
                  <a:cubicBezTo>
                    <a:pt x="213" y="274"/>
                    <a:pt x="213" y="274"/>
                    <a:pt x="214" y="274"/>
                  </a:cubicBezTo>
                  <a:cubicBezTo>
                    <a:pt x="214" y="274"/>
                    <a:pt x="215" y="272"/>
                    <a:pt x="215" y="271"/>
                  </a:cubicBezTo>
                  <a:cubicBezTo>
                    <a:pt x="215" y="271"/>
                    <a:pt x="216" y="272"/>
                    <a:pt x="216" y="272"/>
                  </a:cubicBezTo>
                  <a:cubicBezTo>
                    <a:pt x="216" y="272"/>
                    <a:pt x="216" y="274"/>
                    <a:pt x="217" y="274"/>
                  </a:cubicBezTo>
                  <a:cubicBezTo>
                    <a:pt x="217" y="273"/>
                    <a:pt x="218" y="273"/>
                    <a:pt x="218" y="273"/>
                  </a:cubicBezTo>
                  <a:cubicBezTo>
                    <a:pt x="219" y="273"/>
                    <a:pt x="218" y="272"/>
                    <a:pt x="218" y="272"/>
                  </a:cubicBezTo>
                  <a:cubicBezTo>
                    <a:pt x="218" y="272"/>
                    <a:pt x="219" y="271"/>
                    <a:pt x="219" y="271"/>
                  </a:cubicBezTo>
                  <a:cubicBezTo>
                    <a:pt x="220" y="271"/>
                    <a:pt x="222" y="271"/>
                    <a:pt x="222" y="271"/>
                  </a:cubicBezTo>
                  <a:cubicBezTo>
                    <a:pt x="223" y="271"/>
                    <a:pt x="223" y="273"/>
                    <a:pt x="223" y="273"/>
                  </a:cubicBezTo>
                  <a:cubicBezTo>
                    <a:pt x="223" y="273"/>
                    <a:pt x="222" y="275"/>
                    <a:pt x="222" y="275"/>
                  </a:cubicBezTo>
                  <a:cubicBezTo>
                    <a:pt x="222" y="275"/>
                    <a:pt x="221" y="276"/>
                    <a:pt x="221" y="277"/>
                  </a:cubicBezTo>
                  <a:cubicBezTo>
                    <a:pt x="221" y="277"/>
                    <a:pt x="221" y="277"/>
                    <a:pt x="222" y="276"/>
                  </a:cubicBezTo>
                  <a:cubicBezTo>
                    <a:pt x="224" y="276"/>
                    <a:pt x="223" y="275"/>
                    <a:pt x="223" y="275"/>
                  </a:cubicBezTo>
                  <a:cubicBezTo>
                    <a:pt x="224" y="273"/>
                    <a:pt x="224" y="273"/>
                    <a:pt x="224" y="273"/>
                  </a:cubicBezTo>
                  <a:cubicBezTo>
                    <a:pt x="224" y="273"/>
                    <a:pt x="226" y="274"/>
                    <a:pt x="226" y="275"/>
                  </a:cubicBezTo>
                  <a:cubicBezTo>
                    <a:pt x="226" y="275"/>
                    <a:pt x="226" y="276"/>
                    <a:pt x="226" y="276"/>
                  </a:cubicBezTo>
                  <a:cubicBezTo>
                    <a:pt x="226" y="277"/>
                    <a:pt x="227" y="277"/>
                    <a:pt x="227" y="278"/>
                  </a:cubicBezTo>
                  <a:cubicBezTo>
                    <a:pt x="228" y="279"/>
                    <a:pt x="227" y="278"/>
                    <a:pt x="227" y="278"/>
                  </a:cubicBezTo>
                  <a:cubicBezTo>
                    <a:pt x="227" y="277"/>
                    <a:pt x="228" y="275"/>
                    <a:pt x="228" y="275"/>
                  </a:cubicBezTo>
                  <a:cubicBezTo>
                    <a:pt x="229" y="273"/>
                    <a:pt x="229" y="273"/>
                    <a:pt x="229" y="273"/>
                  </a:cubicBezTo>
                  <a:cubicBezTo>
                    <a:pt x="229" y="273"/>
                    <a:pt x="233" y="273"/>
                    <a:pt x="237" y="273"/>
                  </a:cubicBezTo>
                  <a:cubicBezTo>
                    <a:pt x="241" y="273"/>
                    <a:pt x="238" y="272"/>
                    <a:pt x="238" y="272"/>
                  </a:cubicBezTo>
                  <a:cubicBezTo>
                    <a:pt x="240" y="272"/>
                    <a:pt x="240" y="272"/>
                    <a:pt x="240" y="272"/>
                  </a:cubicBezTo>
                  <a:cubicBezTo>
                    <a:pt x="241" y="276"/>
                    <a:pt x="241" y="276"/>
                    <a:pt x="241" y="276"/>
                  </a:cubicBezTo>
                  <a:cubicBezTo>
                    <a:pt x="241" y="276"/>
                    <a:pt x="243" y="278"/>
                    <a:pt x="244" y="278"/>
                  </a:cubicBezTo>
                  <a:cubicBezTo>
                    <a:pt x="245" y="279"/>
                    <a:pt x="245" y="279"/>
                    <a:pt x="247" y="280"/>
                  </a:cubicBezTo>
                  <a:cubicBezTo>
                    <a:pt x="250" y="280"/>
                    <a:pt x="249" y="280"/>
                    <a:pt x="249" y="280"/>
                  </a:cubicBezTo>
                  <a:cubicBezTo>
                    <a:pt x="250" y="280"/>
                    <a:pt x="250" y="278"/>
                    <a:pt x="251" y="277"/>
                  </a:cubicBezTo>
                  <a:cubicBezTo>
                    <a:pt x="251" y="276"/>
                    <a:pt x="252" y="276"/>
                    <a:pt x="252" y="276"/>
                  </a:cubicBezTo>
                  <a:cubicBezTo>
                    <a:pt x="252" y="276"/>
                    <a:pt x="254" y="278"/>
                    <a:pt x="254" y="278"/>
                  </a:cubicBezTo>
                  <a:cubicBezTo>
                    <a:pt x="255" y="279"/>
                    <a:pt x="255" y="280"/>
                    <a:pt x="255" y="280"/>
                  </a:cubicBezTo>
                  <a:cubicBezTo>
                    <a:pt x="258" y="281"/>
                    <a:pt x="258" y="281"/>
                    <a:pt x="258" y="281"/>
                  </a:cubicBezTo>
                  <a:cubicBezTo>
                    <a:pt x="258" y="282"/>
                    <a:pt x="258" y="282"/>
                    <a:pt x="258" y="282"/>
                  </a:cubicBezTo>
                  <a:cubicBezTo>
                    <a:pt x="258" y="285"/>
                    <a:pt x="258" y="285"/>
                    <a:pt x="258" y="285"/>
                  </a:cubicBezTo>
                  <a:cubicBezTo>
                    <a:pt x="260" y="286"/>
                    <a:pt x="260" y="286"/>
                    <a:pt x="260" y="286"/>
                  </a:cubicBezTo>
                  <a:cubicBezTo>
                    <a:pt x="259" y="288"/>
                    <a:pt x="259" y="288"/>
                    <a:pt x="259" y="288"/>
                  </a:cubicBezTo>
                  <a:cubicBezTo>
                    <a:pt x="259" y="288"/>
                    <a:pt x="260" y="290"/>
                    <a:pt x="260" y="291"/>
                  </a:cubicBezTo>
                  <a:cubicBezTo>
                    <a:pt x="260" y="291"/>
                    <a:pt x="261" y="293"/>
                    <a:pt x="261" y="293"/>
                  </a:cubicBezTo>
                  <a:cubicBezTo>
                    <a:pt x="261" y="296"/>
                    <a:pt x="261" y="296"/>
                    <a:pt x="261" y="296"/>
                  </a:cubicBezTo>
                  <a:cubicBezTo>
                    <a:pt x="260" y="298"/>
                    <a:pt x="260" y="298"/>
                    <a:pt x="260" y="298"/>
                  </a:cubicBezTo>
                  <a:cubicBezTo>
                    <a:pt x="261" y="299"/>
                    <a:pt x="261" y="299"/>
                    <a:pt x="261" y="299"/>
                  </a:cubicBezTo>
                  <a:cubicBezTo>
                    <a:pt x="261" y="299"/>
                    <a:pt x="261" y="302"/>
                    <a:pt x="262" y="303"/>
                  </a:cubicBezTo>
                  <a:cubicBezTo>
                    <a:pt x="263" y="305"/>
                    <a:pt x="264" y="302"/>
                    <a:pt x="264" y="302"/>
                  </a:cubicBezTo>
                  <a:cubicBezTo>
                    <a:pt x="266" y="302"/>
                    <a:pt x="266" y="302"/>
                    <a:pt x="266" y="302"/>
                  </a:cubicBezTo>
                  <a:cubicBezTo>
                    <a:pt x="268" y="305"/>
                    <a:pt x="268" y="305"/>
                    <a:pt x="268" y="305"/>
                  </a:cubicBezTo>
                  <a:cubicBezTo>
                    <a:pt x="269" y="305"/>
                    <a:pt x="269" y="305"/>
                    <a:pt x="269" y="305"/>
                  </a:cubicBezTo>
                  <a:cubicBezTo>
                    <a:pt x="271" y="306"/>
                    <a:pt x="271" y="306"/>
                    <a:pt x="271" y="306"/>
                  </a:cubicBezTo>
                  <a:cubicBezTo>
                    <a:pt x="272" y="309"/>
                    <a:pt x="272" y="309"/>
                    <a:pt x="272" y="309"/>
                  </a:cubicBezTo>
                  <a:cubicBezTo>
                    <a:pt x="274" y="308"/>
                    <a:pt x="274" y="308"/>
                    <a:pt x="274" y="308"/>
                  </a:cubicBezTo>
                  <a:cubicBezTo>
                    <a:pt x="275" y="305"/>
                    <a:pt x="275" y="305"/>
                    <a:pt x="275" y="305"/>
                  </a:cubicBezTo>
                  <a:cubicBezTo>
                    <a:pt x="277" y="306"/>
                    <a:pt x="277" y="306"/>
                    <a:pt x="277" y="306"/>
                  </a:cubicBezTo>
                  <a:cubicBezTo>
                    <a:pt x="279" y="306"/>
                    <a:pt x="279" y="306"/>
                    <a:pt x="279" y="306"/>
                  </a:cubicBezTo>
                  <a:cubicBezTo>
                    <a:pt x="279" y="310"/>
                    <a:pt x="279" y="310"/>
                    <a:pt x="279" y="310"/>
                  </a:cubicBezTo>
                  <a:cubicBezTo>
                    <a:pt x="279" y="310"/>
                    <a:pt x="280" y="311"/>
                    <a:pt x="280" y="312"/>
                  </a:cubicBezTo>
                  <a:cubicBezTo>
                    <a:pt x="280" y="312"/>
                    <a:pt x="280" y="314"/>
                    <a:pt x="280" y="314"/>
                  </a:cubicBezTo>
                  <a:cubicBezTo>
                    <a:pt x="281" y="316"/>
                    <a:pt x="281" y="316"/>
                    <a:pt x="281" y="316"/>
                  </a:cubicBezTo>
                  <a:cubicBezTo>
                    <a:pt x="278" y="317"/>
                    <a:pt x="278" y="317"/>
                    <a:pt x="278" y="317"/>
                  </a:cubicBezTo>
                  <a:cubicBezTo>
                    <a:pt x="280" y="318"/>
                    <a:pt x="280" y="318"/>
                    <a:pt x="280" y="318"/>
                  </a:cubicBezTo>
                  <a:cubicBezTo>
                    <a:pt x="280" y="318"/>
                    <a:pt x="282" y="318"/>
                    <a:pt x="283" y="318"/>
                  </a:cubicBezTo>
                  <a:cubicBezTo>
                    <a:pt x="284" y="318"/>
                    <a:pt x="284" y="321"/>
                    <a:pt x="284" y="321"/>
                  </a:cubicBezTo>
                  <a:cubicBezTo>
                    <a:pt x="284" y="321"/>
                    <a:pt x="284" y="322"/>
                    <a:pt x="283" y="323"/>
                  </a:cubicBezTo>
                  <a:cubicBezTo>
                    <a:pt x="283" y="323"/>
                    <a:pt x="283" y="324"/>
                    <a:pt x="283" y="325"/>
                  </a:cubicBezTo>
                  <a:cubicBezTo>
                    <a:pt x="284" y="325"/>
                    <a:pt x="286" y="326"/>
                    <a:pt x="287" y="326"/>
                  </a:cubicBezTo>
                  <a:cubicBezTo>
                    <a:pt x="289" y="326"/>
                    <a:pt x="289" y="326"/>
                    <a:pt x="289" y="326"/>
                  </a:cubicBezTo>
                  <a:cubicBezTo>
                    <a:pt x="291" y="326"/>
                    <a:pt x="291" y="326"/>
                    <a:pt x="291" y="326"/>
                  </a:cubicBezTo>
                  <a:cubicBezTo>
                    <a:pt x="291" y="326"/>
                    <a:pt x="292" y="327"/>
                    <a:pt x="293" y="327"/>
                  </a:cubicBezTo>
                  <a:cubicBezTo>
                    <a:pt x="293" y="326"/>
                    <a:pt x="295" y="326"/>
                    <a:pt x="295" y="326"/>
                  </a:cubicBezTo>
                  <a:cubicBezTo>
                    <a:pt x="297" y="328"/>
                    <a:pt x="297" y="328"/>
                    <a:pt x="297" y="328"/>
                  </a:cubicBezTo>
                  <a:cubicBezTo>
                    <a:pt x="299" y="327"/>
                    <a:pt x="299" y="327"/>
                    <a:pt x="299" y="327"/>
                  </a:cubicBezTo>
                  <a:cubicBezTo>
                    <a:pt x="299" y="329"/>
                    <a:pt x="299" y="329"/>
                    <a:pt x="299" y="329"/>
                  </a:cubicBezTo>
                  <a:cubicBezTo>
                    <a:pt x="299" y="329"/>
                    <a:pt x="301" y="333"/>
                    <a:pt x="301" y="333"/>
                  </a:cubicBezTo>
                  <a:cubicBezTo>
                    <a:pt x="302" y="334"/>
                    <a:pt x="302" y="336"/>
                    <a:pt x="302" y="337"/>
                  </a:cubicBezTo>
                  <a:cubicBezTo>
                    <a:pt x="302" y="338"/>
                    <a:pt x="303" y="340"/>
                    <a:pt x="303" y="340"/>
                  </a:cubicBezTo>
                  <a:cubicBezTo>
                    <a:pt x="303" y="340"/>
                    <a:pt x="302" y="340"/>
                    <a:pt x="301" y="341"/>
                  </a:cubicBezTo>
                  <a:cubicBezTo>
                    <a:pt x="300" y="342"/>
                    <a:pt x="302" y="343"/>
                    <a:pt x="302" y="343"/>
                  </a:cubicBezTo>
                  <a:cubicBezTo>
                    <a:pt x="304" y="343"/>
                    <a:pt x="304" y="343"/>
                    <a:pt x="304" y="343"/>
                  </a:cubicBezTo>
                  <a:cubicBezTo>
                    <a:pt x="304" y="343"/>
                    <a:pt x="306" y="345"/>
                    <a:pt x="306" y="346"/>
                  </a:cubicBezTo>
                  <a:cubicBezTo>
                    <a:pt x="307" y="347"/>
                    <a:pt x="309" y="346"/>
                    <a:pt x="310" y="346"/>
                  </a:cubicBezTo>
                  <a:cubicBezTo>
                    <a:pt x="311" y="345"/>
                    <a:pt x="313" y="346"/>
                    <a:pt x="313" y="347"/>
                  </a:cubicBezTo>
                  <a:cubicBezTo>
                    <a:pt x="313" y="347"/>
                    <a:pt x="310" y="348"/>
                    <a:pt x="309" y="348"/>
                  </a:cubicBezTo>
                  <a:cubicBezTo>
                    <a:pt x="308" y="349"/>
                    <a:pt x="305" y="349"/>
                    <a:pt x="305" y="349"/>
                  </a:cubicBezTo>
                  <a:cubicBezTo>
                    <a:pt x="304" y="352"/>
                    <a:pt x="304" y="352"/>
                    <a:pt x="304" y="352"/>
                  </a:cubicBezTo>
                  <a:cubicBezTo>
                    <a:pt x="302" y="353"/>
                    <a:pt x="302" y="353"/>
                    <a:pt x="302" y="353"/>
                  </a:cubicBezTo>
                  <a:cubicBezTo>
                    <a:pt x="301" y="350"/>
                    <a:pt x="301" y="350"/>
                    <a:pt x="301" y="350"/>
                  </a:cubicBezTo>
                  <a:cubicBezTo>
                    <a:pt x="297" y="347"/>
                    <a:pt x="297" y="347"/>
                    <a:pt x="297" y="347"/>
                  </a:cubicBezTo>
                  <a:cubicBezTo>
                    <a:pt x="297" y="350"/>
                    <a:pt x="297" y="350"/>
                    <a:pt x="297" y="350"/>
                  </a:cubicBezTo>
                  <a:cubicBezTo>
                    <a:pt x="295" y="351"/>
                    <a:pt x="295" y="351"/>
                    <a:pt x="295" y="351"/>
                  </a:cubicBezTo>
                  <a:cubicBezTo>
                    <a:pt x="295" y="351"/>
                    <a:pt x="295" y="352"/>
                    <a:pt x="295" y="353"/>
                  </a:cubicBezTo>
                  <a:cubicBezTo>
                    <a:pt x="295" y="354"/>
                    <a:pt x="294" y="354"/>
                    <a:pt x="294" y="354"/>
                  </a:cubicBezTo>
                  <a:cubicBezTo>
                    <a:pt x="292" y="353"/>
                    <a:pt x="292" y="353"/>
                    <a:pt x="292" y="353"/>
                  </a:cubicBezTo>
                  <a:cubicBezTo>
                    <a:pt x="292" y="353"/>
                    <a:pt x="290" y="353"/>
                    <a:pt x="289" y="353"/>
                  </a:cubicBezTo>
                  <a:cubicBezTo>
                    <a:pt x="288" y="353"/>
                    <a:pt x="288" y="351"/>
                    <a:pt x="288" y="351"/>
                  </a:cubicBezTo>
                  <a:cubicBezTo>
                    <a:pt x="287" y="352"/>
                    <a:pt x="287" y="352"/>
                    <a:pt x="287" y="352"/>
                  </a:cubicBezTo>
                  <a:cubicBezTo>
                    <a:pt x="287" y="352"/>
                    <a:pt x="287" y="353"/>
                    <a:pt x="286" y="354"/>
                  </a:cubicBezTo>
                  <a:cubicBezTo>
                    <a:pt x="286" y="355"/>
                    <a:pt x="286" y="354"/>
                    <a:pt x="284" y="354"/>
                  </a:cubicBezTo>
                  <a:cubicBezTo>
                    <a:pt x="283" y="355"/>
                    <a:pt x="283" y="353"/>
                    <a:pt x="282" y="352"/>
                  </a:cubicBezTo>
                  <a:cubicBezTo>
                    <a:pt x="282" y="350"/>
                    <a:pt x="282" y="352"/>
                    <a:pt x="281" y="352"/>
                  </a:cubicBezTo>
                  <a:cubicBezTo>
                    <a:pt x="280" y="352"/>
                    <a:pt x="282" y="355"/>
                    <a:pt x="282" y="355"/>
                  </a:cubicBezTo>
                  <a:cubicBezTo>
                    <a:pt x="281" y="356"/>
                    <a:pt x="281" y="356"/>
                    <a:pt x="281" y="356"/>
                  </a:cubicBezTo>
                  <a:cubicBezTo>
                    <a:pt x="281" y="356"/>
                    <a:pt x="281" y="358"/>
                    <a:pt x="279" y="359"/>
                  </a:cubicBezTo>
                  <a:cubicBezTo>
                    <a:pt x="278" y="359"/>
                    <a:pt x="279" y="357"/>
                    <a:pt x="279" y="357"/>
                  </a:cubicBezTo>
                  <a:cubicBezTo>
                    <a:pt x="279" y="353"/>
                    <a:pt x="279" y="353"/>
                    <a:pt x="279" y="353"/>
                  </a:cubicBezTo>
                  <a:cubicBezTo>
                    <a:pt x="277" y="348"/>
                    <a:pt x="277" y="348"/>
                    <a:pt x="277" y="348"/>
                  </a:cubicBezTo>
                  <a:cubicBezTo>
                    <a:pt x="277" y="348"/>
                    <a:pt x="273" y="352"/>
                    <a:pt x="272" y="352"/>
                  </a:cubicBezTo>
                  <a:cubicBezTo>
                    <a:pt x="272" y="353"/>
                    <a:pt x="270" y="357"/>
                    <a:pt x="269" y="357"/>
                  </a:cubicBezTo>
                  <a:cubicBezTo>
                    <a:pt x="269" y="358"/>
                    <a:pt x="269" y="360"/>
                    <a:pt x="269" y="360"/>
                  </a:cubicBezTo>
                  <a:cubicBezTo>
                    <a:pt x="271" y="363"/>
                    <a:pt x="271" y="363"/>
                    <a:pt x="271" y="363"/>
                  </a:cubicBezTo>
                  <a:cubicBezTo>
                    <a:pt x="271" y="366"/>
                    <a:pt x="271" y="366"/>
                    <a:pt x="271" y="366"/>
                  </a:cubicBezTo>
                  <a:cubicBezTo>
                    <a:pt x="273" y="368"/>
                    <a:pt x="273" y="368"/>
                    <a:pt x="273" y="368"/>
                  </a:cubicBezTo>
                  <a:cubicBezTo>
                    <a:pt x="273" y="368"/>
                    <a:pt x="275" y="368"/>
                    <a:pt x="276" y="369"/>
                  </a:cubicBezTo>
                  <a:cubicBezTo>
                    <a:pt x="277" y="369"/>
                    <a:pt x="276" y="371"/>
                    <a:pt x="276" y="371"/>
                  </a:cubicBezTo>
                  <a:cubicBezTo>
                    <a:pt x="275" y="375"/>
                    <a:pt x="275" y="375"/>
                    <a:pt x="275" y="375"/>
                  </a:cubicBezTo>
                  <a:cubicBezTo>
                    <a:pt x="275" y="375"/>
                    <a:pt x="276" y="376"/>
                    <a:pt x="277" y="377"/>
                  </a:cubicBezTo>
                  <a:cubicBezTo>
                    <a:pt x="277" y="378"/>
                    <a:pt x="275" y="380"/>
                    <a:pt x="275" y="380"/>
                  </a:cubicBezTo>
                  <a:cubicBezTo>
                    <a:pt x="274" y="380"/>
                    <a:pt x="271" y="383"/>
                    <a:pt x="271" y="383"/>
                  </a:cubicBezTo>
                  <a:cubicBezTo>
                    <a:pt x="271" y="383"/>
                    <a:pt x="270" y="384"/>
                    <a:pt x="269" y="384"/>
                  </a:cubicBezTo>
                  <a:cubicBezTo>
                    <a:pt x="268" y="384"/>
                    <a:pt x="270" y="387"/>
                    <a:pt x="270" y="387"/>
                  </a:cubicBezTo>
                  <a:cubicBezTo>
                    <a:pt x="271" y="390"/>
                    <a:pt x="271" y="390"/>
                    <a:pt x="271" y="390"/>
                  </a:cubicBezTo>
                  <a:cubicBezTo>
                    <a:pt x="271" y="390"/>
                    <a:pt x="270" y="391"/>
                    <a:pt x="270" y="391"/>
                  </a:cubicBezTo>
                  <a:cubicBezTo>
                    <a:pt x="269" y="392"/>
                    <a:pt x="269" y="394"/>
                    <a:pt x="269" y="394"/>
                  </a:cubicBezTo>
                  <a:cubicBezTo>
                    <a:pt x="267" y="394"/>
                    <a:pt x="267" y="394"/>
                    <a:pt x="267" y="394"/>
                  </a:cubicBezTo>
                  <a:cubicBezTo>
                    <a:pt x="266" y="396"/>
                    <a:pt x="266" y="396"/>
                    <a:pt x="266" y="396"/>
                  </a:cubicBezTo>
                  <a:cubicBezTo>
                    <a:pt x="266" y="396"/>
                    <a:pt x="266" y="399"/>
                    <a:pt x="265" y="399"/>
                  </a:cubicBezTo>
                  <a:cubicBezTo>
                    <a:pt x="264" y="399"/>
                    <a:pt x="265" y="401"/>
                    <a:pt x="265" y="401"/>
                  </a:cubicBezTo>
                  <a:cubicBezTo>
                    <a:pt x="264" y="403"/>
                    <a:pt x="264" y="403"/>
                    <a:pt x="264" y="403"/>
                  </a:cubicBezTo>
                  <a:cubicBezTo>
                    <a:pt x="268" y="405"/>
                    <a:pt x="268" y="405"/>
                    <a:pt x="268" y="405"/>
                  </a:cubicBezTo>
                  <a:cubicBezTo>
                    <a:pt x="267" y="407"/>
                    <a:pt x="267" y="407"/>
                    <a:pt x="267" y="407"/>
                  </a:cubicBezTo>
                  <a:cubicBezTo>
                    <a:pt x="267" y="409"/>
                    <a:pt x="267" y="409"/>
                    <a:pt x="267" y="409"/>
                  </a:cubicBezTo>
                  <a:cubicBezTo>
                    <a:pt x="268" y="409"/>
                    <a:pt x="268" y="409"/>
                    <a:pt x="268" y="409"/>
                  </a:cubicBezTo>
                  <a:cubicBezTo>
                    <a:pt x="268" y="409"/>
                    <a:pt x="266" y="410"/>
                    <a:pt x="265" y="410"/>
                  </a:cubicBezTo>
                  <a:cubicBezTo>
                    <a:pt x="264" y="411"/>
                    <a:pt x="263" y="410"/>
                    <a:pt x="262" y="411"/>
                  </a:cubicBezTo>
                  <a:cubicBezTo>
                    <a:pt x="261" y="411"/>
                    <a:pt x="258" y="412"/>
                    <a:pt x="258" y="412"/>
                  </a:cubicBezTo>
                  <a:cubicBezTo>
                    <a:pt x="257" y="416"/>
                    <a:pt x="257" y="416"/>
                    <a:pt x="257" y="416"/>
                  </a:cubicBezTo>
                  <a:cubicBezTo>
                    <a:pt x="255" y="416"/>
                    <a:pt x="255" y="416"/>
                    <a:pt x="255" y="416"/>
                  </a:cubicBezTo>
                  <a:cubicBezTo>
                    <a:pt x="255" y="414"/>
                    <a:pt x="255" y="414"/>
                    <a:pt x="255" y="414"/>
                  </a:cubicBezTo>
                  <a:cubicBezTo>
                    <a:pt x="254" y="413"/>
                    <a:pt x="254" y="413"/>
                    <a:pt x="254" y="413"/>
                  </a:cubicBezTo>
                  <a:cubicBezTo>
                    <a:pt x="254" y="415"/>
                    <a:pt x="254" y="416"/>
                    <a:pt x="254" y="416"/>
                  </a:cubicBezTo>
                  <a:cubicBezTo>
                    <a:pt x="264" y="423"/>
                    <a:pt x="264" y="423"/>
                    <a:pt x="264" y="423"/>
                  </a:cubicBezTo>
                  <a:cubicBezTo>
                    <a:pt x="281" y="427"/>
                    <a:pt x="281" y="427"/>
                    <a:pt x="281" y="427"/>
                  </a:cubicBezTo>
                  <a:cubicBezTo>
                    <a:pt x="285" y="420"/>
                    <a:pt x="285" y="420"/>
                    <a:pt x="285" y="420"/>
                  </a:cubicBezTo>
                  <a:cubicBezTo>
                    <a:pt x="285" y="420"/>
                    <a:pt x="294" y="404"/>
                    <a:pt x="301" y="405"/>
                  </a:cubicBezTo>
                  <a:cubicBezTo>
                    <a:pt x="306" y="406"/>
                    <a:pt x="313" y="408"/>
                    <a:pt x="314" y="408"/>
                  </a:cubicBezTo>
                  <a:cubicBezTo>
                    <a:pt x="313" y="402"/>
                    <a:pt x="302" y="392"/>
                    <a:pt x="304" y="390"/>
                  </a:cubicBezTo>
                  <a:cubicBezTo>
                    <a:pt x="306" y="387"/>
                    <a:pt x="311" y="380"/>
                    <a:pt x="314" y="376"/>
                  </a:cubicBezTo>
                  <a:cubicBezTo>
                    <a:pt x="316" y="372"/>
                    <a:pt x="326" y="369"/>
                    <a:pt x="326" y="369"/>
                  </a:cubicBezTo>
                  <a:cubicBezTo>
                    <a:pt x="334" y="354"/>
                    <a:pt x="334" y="354"/>
                    <a:pt x="334" y="354"/>
                  </a:cubicBezTo>
                  <a:cubicBezTo>
                    <a:pt x="332" y="331"/>
                    <a:pt x="330" y="325"/>
                    <a:pt x="354" y="322"/>
                  </a:cubicBezTo>
                  <a:cubicBezTo>
                    <a:pt x="358" y="321"/>
                    <a:pt x="363" y="318"/>
                    <a:pt x="363" y="318"/>
                  </a:cubicBezTo>
                  <a:cubicBezTo>
                    <a:pt x="371" y="315"/>
                    <a:pt x="371" y="315"/>
                    <a:pt x="371" y="315"/>
                  </a:cubicBezTo>
                  <a:cubicBezTo>
                    <a:pt x="386" y="313"/>
                    <a:pt x="386" y="313"/>
                    <a:pt x="386" y="313"/>
                  </a:cubicBezTo>
                  <a:cubicBezTo>
                    <a:pt x="374" y="320"/>
                    <a:pt x="374" y="320"/>
                    <a:pt x="374" y="320"/>
                  </a:cubicBezTo>
                  <a:cubicBezTo>
                    <a:pt x="365" y="330"/>
                    <a:pt x="365" y="330"/>
                    <a:pt x="365" y="330"/>
                  </a:cubicBezTo>
                  <a:cubicBezTo>
                    <a:pt x="377" y="333"/>
                    <a:pt x="377" y="333"/>
                    <a:pt x="377" y="333"/>
                  </a:cubicBezTo>
                  <a:cubicBezTo>
                    <a:pt x="377" y="333"/>
                    <a:pt x="377" y="342"/>
                    <a:pt x="383" y="340"/>
                  </a:cubicBezTo>
                  <a:cubicBezTo>
                    <a:pt x="388" y="338"/>
                    <a:pt x="400" y="333"/>
                    <a:pt x="402" y="333"/>
                  </a:cubicBezTo>
                  <a:cubicBezTo>
                    <a:pt x="404" y="332"/>
                    <a:pt x="415" y="329"/>
                    <a:pt x="418" y="329"/>
                  </a:cubicBezTo>
                  <a:cubicBezTo>
                    <a:pt x="421" y="329"/>
                    <a:pt x="437" y="327"/>
                    <a:pt x="437" y="327"/>
                  </a:cubicBezTo>
                  <a:cubicBezTo>
                    <a:pt x="439" y="336"/>
                    <a:pt x="439" y="336"/>
                    <a:pt x="439" y="336"/>
                  </a:cubicBezTo>
                  <a:cubicBezTo>
                    <a:pt x="432" y="345"/>
                    <a:pt x="432" y="345"/>
                    <a:pt x="432" y="345"/>
                  </a:cubicBezTo>
                  <a:cubicBezTo>
                    <a:pt x="423" y="354"/>
                    <a:pt x="423" y="354"/>
                    <a:pt x="423" y="354"/>
                  </a:cubicBezTo>
                  <a:cubicBezTo>
                    <a:pt x="409" y="367"/>
                    <a:pt x="409" y="367"/>
                    <a:pt x="409" y="367"/>
                  </a:cubicBezTo>
                  <a:cubicBezTo>
                    <a:pt x="409" y="367"/>
                    <a:pt x="405" y="374"/>
                    <a:pt x="407" y="375"/>
                  </a:cubicBezTo>
                  <a:cubicBezTo>
                    <a:pt x="409" y="376"/>
                    <a:pt x="424" y="374"/>
                    <a:pt x="424" y="374"/>
                  </a:cubicBezTo>
                  <a:cubicBezTo>
                    <a:pt x="441" y="375"/>
                    <a:pt x="441" y="375"/>
                    <a:pt x="441" y="375"/>
                  </a:cubicBezTo>
                  <a:cubicBezTo>
                    <a:pt x="441" y="375"/>
                    <a:pt x="444" y="376"/>
                    <a:pt x="446" y="382"/>
                  </a:cubicBezTo>
                  <a:cubicBezTo>
                    <a:pt x="449" y="389"/>
                    <a:pt x="451" y="392"/>
                    <a:pt x="452" y="394"/>
                  </a:cubicBezTo>
                  <a:cubicBezTo>
                    <a:pt x="454" y="397"/>
                    <a:pt x="458" y="403"/>
                    <a:pt x="458" y="403"/>
                  </a:cubicBezTo>
                  <a:cubicBezTo>
                    <a:pt x="458" y="403"/>
                    <a:pt x="454" y="407"/>
                    <a:pt x="459" y="406"/>
                  </a:cubicBezTo>
                  <a:cubicBezTo>
                    <a:pt x="465" y="406"/>
                    <a:pt x="469" y="405"/>
                    <a:pt x="469" y="405"/>
                  </a:cubicBezTo>
                  <a:cubicBezTo>
                    <a:pt x="469" y="405"/>
                    <a:pt x="470" y="399"/>
                    <a:pt x="472" y="397"/>
                  </a:cubicBezTo>
                  <a:cubicBezTo>
                    <a:pt x="475" y="396"/>
                    <a:pt x="478" y="393"/>
                    <a:pt x="478" y="393"/>
                  </a:cubicBezTo>
                  <a:cubicBezTo>
                    <a:pt x="478" y="393"/>
                    <a:pt x="477" y="387"/>
                    <a:pt x="480" y="385"/>
                  </a:cubicBezTo>
                  <a:cubicBezTo>
                    <a:pt x="483" y="384"/>
                    <a:pt x="487" y="383"/>
                    <a:pt x="491" y="382"/>
                  </a:cubicBezTo>
                  <a:cubicBezTo>
                    <a:pt x="495" y="380"/>
                    <a:pt x="499" y="373"/>
                    <a:pt x="499" y="373"/>
                  </a:cubicBezTo>
                  <a:cubicBezTo>
                    <a:pt x="504" y="369"/>
                    <a:pt x="504" y="369"/>
                    <a:pt x="504" y="369"/>
                  </a:cubicBezTo>
                  <a:cubicBezTo>
                    <a:pt x="516" y="365"/>
                    <a:pt x="516" y="365"/>
                    <a:pt x="516" y="365"/>
                  </a:cubicBezTo>
                  <a:cubicBezTo>
                    <a:pt x="515" y="355"/>
                    <a:pt x="515" y="355"/>
                    <a:pt x="515" y="355"/>
                  </a:cubicBezTo>
                  <a:cubicBezTo>
                    <a:pt x="515" y="355"/>
                    <a:pt x="516" y="353"/>
                    <a:pt x="519" y="353"/>
                  </a:cubicBezTo>
                  <a:cubicBezTo>
                    <a:pt x="521" y="352"/>
                    <a:pt x="542" y="345"/>
                    <a:pt x="542" y="345"/>
                  </a:cubicBezTo>
                  <a:cubicBezTo>
                    <a:pt x="548" y="335"/>
                    <a:pt x="548" y="335"/>
                    <a:pt x="548" y="335"/>
                  </a:cubicBezTo>
                  <a:cubicBezTo>
                    <a:pt x="548" y="325"/>
                    <a:pt x="548" y="325"/>
                    <a:pt x="548" y="325"/>
                  </a:cubicBezTo>
                  <a:cubicBezTo>
                    <a:pt x="548" y="325"/>
                    <a:pt x="550" y="319"/>
                    <a:pt x="546" y="319"/>
                  </a:cubicBezTo>
                  <a:cubicBezTo>
                    <a:pt x="542" y="319"/>
                    <a:pt x="532" y="329"/>
                    <a:pt x="532" y="329"/>
                  </a:cubicBezTo>
                  <a:cubicBezTo>
                    <a:pt x="521" y="330"/>
                    <a:pt x="521" y="330"/>
                    <a:pt x="521" y="330"/>
                  </a:cubicBezTo>
                  <a:cubicBezTo>
                    <a:pt x="521" y="330"/>
                    <a:pt x="516" y="339"/>
                    <a:pt x="514" y="339"/>
                  </a:cubicBezTo>
                  <a:cubicBezTo>
                    <a:pt x="512" y="340"/>
                    <a:pt x="506" y="342"/>
                    <a:pt x="504" y="341"/>
                  </a:cubicBezTo>
                  <a:cubicBezTo>
                    <a:pt x="502" y="341"/>
                    <a:pt x="505" y="352"/>
                    <a:pt x="498" y="339"/>
                  </a:cubicBezTo>
                  <a:cubicBezTo>
                    <a:pt x="491" y="326"/>
                    <a:pt x="488" y="326"/>
                    <a:pt x="488" y="326"/>
                  </a:cubicBezTo>
                  <a:cubicBezTo>
                    <a:pt x="481" y="326"/>
                    <a:pt x="481" y="326"/>
                    <a:pt x="481" y="326"/>
                  </a:cubicBezTo>
                  <a:cubicBezTo>
                    <a:pt x="481" y="326"/>
                    <a:pt x="475" y="329"/>
                    <a:pt x="474" y="327"/>
                  </a:cubicBezTo>
                  <a:cubicBezTo>
                    <a:pt x="474" y="325"/>
                    <a:pt x="471" y="319"/>
                    <a:pt x="471" y="319"/>
                  </a:cubicBezTo>
                  <a:cubicBezTo>
                    <a:pt x="461" y="319"/>
                    <a:pt x="461" y="319"/>
                    <a:pt x="461" y="319"/>
                  </a:cubicBezTo>
                  <a:cubicBezTo>
                    <a:pt x="457" y="321"/>
                    <a:pt x="457" y="321"/>
                    <a:pt x="457" y="321"/>
                  </a:cubicBezTo>
                  <a:cubicBezTo>
                    <a:pt x="442" y="320"/>
                    <a:pt x="442" y="320"/>
                    <a:pt x="442" y="320"/>
                  </a:cubicBezTo>
                  <a:cubicBezTo>
                    <a:pt x="436" y="316"/>
                    <a:pt x="436" y="316"/>
                    <a:pt x="436" y="316"/>
                  </a:cubicBezTo>
                  <a:cubicBezTo>
                    <a:pt x="444" y="312"/>
                    <a:pt x="444" y="312"/>
                    <a:pt x="444" y="312"/>
                  </a:cubicBezTo>
                  <a:cubicBezTo>
                    <a:pt x="444" y="312"/>
                    <a:pt x="447" y="315"/>
                    <a:pt x="448" y="315"/>
                  </a:cubicBezTo>
                  <a:cubicBezTo>
                    <a:pt x="450" y="314"/>
                    <a:pt x="448" y="311"/>
                    <a:pt x="450" y="310"/>
                  </a:cubicBezTo>
                  <a:cubicBezTo>
                    <a:pt x="453" y="309"/>
                    <a:pt x="456" y="306"/>
                    <a:pt x="459" y="308"/>
                  </a:cubicBezTo>
                  <a:cubicBezTo>
                    <a:pt x="462" y="309"/>
                    <a:pt x="459" y="315"/>
                    <a:pt x="464" y="311"/>
                  </a:cubicBezTo>
                  <a:cubicBezTo>
                    <a:pt x="469" y="307"/>
                    <a:pt x="474" y="308"/>
                    <a:pt x="474" y="308"/>
                  </a:cubicBezTo>
                  <a:cubicBezTo>
                    <a:pt x="480" y="298"/>
                    <a:pt x="480" y="298"/>
                    <a:pt x="480" y="298"/>
                  </a:cubicBezTo>
                  <a:cubicBezTo>
                    <a:pt x="484" y="289"/>
                    <a:pt x="484" y="289"/>
                    <a:pt x="484" y="289"/>
                  </a:cubicBezTo>
                  <a:cubicBezTo>
                    <a:pt x="484" y="289"/>
                    <a:pt x="486" y="290"/>
                    <a:pt x="488" y="291"/>
                  </a:cubicBezTo>
                  <a:cubicBezTo>
                    <a:pt x="491" y="291"/>
                    <a:pt x="498" y="279"/>
                    <a:pt x="498" y="279"/>
                  </a:cubicBezTo>
                  <a:cubicBezTo>
                    <a:pt x="498" y="279"/>
                    <a:pt x="499" y="267"/>
                    <a:pt x="501" y="267"/>
                  </a:cubicBezTo>
                  <a:cubicBezTo>
                    <a:pt x="503" y="266"/>
                    <a:pt x="518" y="261"/>
                    <a:pt x="518" y="261"/>
                  </a:cubicBezTo>
                  <a:cubicBezTo>
                    <a:pt x="528" y="255"/>
                    <a:pt x="528" y="255"/>
                    <a:pt x="528" y="255"/>
                  </a:cubicBezTo>
                  <a:cubicBezTo>
                    <a:pt x="528" y="255"/>
                    <a:pt x="533" y="248"/>
                    <a:pt x="535" y="247"/>
                  </a:cubicBezTo>
                  <a:cubicBezTo>
                    <a:pt x="537" y="247"/>
                    <a:pt x="539" y="243"/>
                    <a:pt x="541" y="238"/>
                  </a:cubicBezTo>
                  <a:cubicBezTo>
                    <a:pt x="544" y="234"/>
                    <a:pt x="546" y="231"/>
                    <a:pt x="546" y="231"/>
                  </a:cubicBezTo>
                  <a:cubicBezTo>
                    <a:pt x="546" y="231"/>
                    <a:pt x="558" y="228"/>
                    <a:pt x="557" y="227"/>
                  </a:cubicBezTo>
                  <a:cubicBezTo>
                    <a:pt x="557" y="225"/>
                    <a:pt x="552" y="221"/>
                    <a:pt x="558" y="221"/>
                  </a:cubicBezTo>
                  <a:cubicBezTo>
                    <a:pt x="564" y="221"/>
                    <a:pt x="564" y="221"/>
                    <a:pt x="567" y="219"/>
                  </a:cubicBezTo>
                  <a:cubicBezTo>
                    <a:pt x="569" y="218"/>
                    <a:pt x="568" y="217"/>
                    <a:pt x="569" y="214"/>
                  </a:cubicBezTo>
                  <a:cubicBezTo>
                    <a:pt x="571" y="212"/>
                    <a:pt x="572" y="209"/>
                    <a:pt x="572" y="207"/>
                  </a:cubicBezTo>
                  <a:cubicBezTo>
                    <a:pt x="571" y="205"/>
                    <a:pt x="566" y="197"/>
                    <a:pt x="566" y="195"/>
                  </a:cubicBezTo>
                  <a:cubicBezTo>
                    <a:pt x="565" y="192"/>
                    <a:pt x="566" y="186"/>
                    <a:pt x="566" y="186"/>
                  </a:cubicBezTo>
                  <a:cubicBezTo>
                    <a:pt x="566" y="186"/>
                    <a:pt x="569" y="185"/>
                    <a:pt x="572" y="184"/>
                  </a:cubicBezTo>
                  <a:cubicBezTo>
                    <a:pt x="574" y="182"/>
                    <a:pt x="578" y="175"/>
                    <a:pt x="578" y="175"/>
                  </a:cubicBezTo>
                  <a:cubicBezTo>
                    <a:pt x="579" y="170"/>
                    <a:pt x="579" y="170"/>
                    <a:pt x="579" y="170"/>
                  </a:cubicBezTo>
                  <a:cubicBezTo>
                    <a:pt x="579" y="170"/>
                    <a:pt x="583" y="167"/>
                    <a:pt x="584" y="167"/>
                  </a:cubicBezTo>
                  <a:cubicBezTo>
                    <a:pt x="586" y="166"/>
                    <a:pt x="602" y="160"/>
                    <a:pt x="603" y="160"/>
                  </a:cubicBezTo>
                  <a:cubicBezTo>
                    <a:pt x="604" y="160"/>
                    <a:pt x="614" y="161"/>
                    <a:pt x="611" y="156"/>
                  </a:cubicBezTo>
                  <a:cubicBezTo>
                    <a:pt x="608" y="152"/>
                    <a:pt x="607" y="150"/>
                    <a:pt x="606" y="147"/>
                  </a:cubicBezTo>
                  <a:cubicBezTo>
                    <a:pt x="605" y="144"/>
                    <a:pt x="605" y="137"/>
                    <a:pt x="605" y="136"/>
                  </a:cubicBezTo>
                  <a:cubicBezTo>
                    <a:pt x="606" y="135"/>
                    <a:pt x="614" y="132"/>
                    <a:pt x="605" y="131"/>
                  </a:cubicBezTo>
                  <a:cubicBezTo>
                    <a:pt x="596" y="130"/>
                    <a:pt x="603" y="127"/>
                    <a:pt x="601" y="125"/>
                  </a:cubicBezTo>
                  <a:cubicBezTo>
                    <a:pt x="598" y="123"/>
                    <a:pt x="592" y="119"/>
                    <a:pt x="592" y="119"/>
                  </a:cubicBezTo>
                  <a:cubicBezTo>
                    <a:pt x="589" y="119"/>
                    <a:pt x="589" y="119"/>
                    <a:pt x="589" y="119"/>
                  </a:cubicBezTo>
                  <a:cubicBezTo>
                    <a:pt x="590" y="109"/>
                    <a:pt x="590" y="109"/>
                    <a:pt x="590" y="109"/>
                  </a:cubicBezTo>
                  <a:cubicBezTo>
                    <a:pt x="590" y="109"/>
                    <a:pt x="593" y="105"/>
                    <a:pt x="594" y="105"/>
                  </a:cubicBezTo>
                  <a:cubicBezTo>
                    <a:pt x="595" y="104"/>
                    <a:pt x="596" y="100"/>
                    <a:pt x="594" y="100"/>
                  </a:cubicBezTo>
                  <a:cubicBezTo>
                    <a:pt x="592" y="101"/>
                    <a:pt x="586" y="102"/>
                    <a:pt x="586" y="102"/>
                  </a:cubicBezTo>
                  <a:cubicBezTo>
                    <a:pt x="586" y="102"/>
                    <a:pt x="581" y="102"/>
                    <a:pt x="582" y="100"/>
                  </a:cubicBezTo>
                  <a:cubicBezTo>
                    <a:pt x="582" y="97"/>
                    <a:pt x="584" y="97"/>
                    <a:pt x="587" y="94"/>
                  </a:cubicBezTo>
                  <a:cubicBezTo>
                    <a:pt x="590" y="91"/>
                    <a:pt x="591" y="89"/>
                    <a:pt x="591" y="89"/>
                  </a:cubicBezTo>
                  <a:cubicBezTo>
                    <a:pt x="590" y="83"/>
                    <a:pt x="590" y="83"/>
                    <a:pt x="590" y="83"/>
                  </a:cubicBezTo>
                  <a:cubicBezTo>
                    <a:pt x="590" y="83"/>
                    <a:pt x="590" y="79"/>
                    <a:pt x="589" y="79"/>
                  </a:cubicBezTo>
                  <a:cubicBezTo>
                    <a:pt x="589" y="78"/>
                    <a:pt x="583" y="66"/>
                    <a:pt x="583" y="66"/>
                  </a:cubicBezTo>
                  <a:cubicBezTo>
                    <a:pt x="583" y="66"/>
                    <a:pt x="577" y="64"/>
                    <a:pt x="576" y="66"/>
                  </a:cubicBezTo>
                  <a:cubicBezTo>
                    <a:pt x="576" y="68"/>
                    <a:pt x="574" y="72"/>
                    <a:pt x="574" y="72"/>
                  </a:cubicBezTo>
                  <a:cubicBezTo>
                    <a:pt x="567" y="72"/>
                    <a:pt x="567" y="72"/>
                    <a:pt x="567" y="72"/>
                  </a:cubicBezTo>
                  <a:cubicBezTo>
                    <a:pt x="563" y="69"/>
                    <a:pt x="563" y="69"/>
                    <a:pt x="563" y="69"/>
                  </a:cubicBezTo>
                  <a:cubicBezTo>
                    <a:pt x="555" y="67"/>
                    <a:pt x="555" y="67"/>
                    <a:pt x="555" y="67"/>
                  </a:cubicBezTo>
                  <a:cubicBezTo>
                    <a:pt x="555" y="67"/>
                    <a:pt x="554" y="68"/>
                    <a:pt x="553" y="69"/>
                  </a:cubicBezTo>
                  <a:cubicBezTo>
                    <a:pt x="553" y="70"/>
                    <a:pt x="545" y="65"/>
                    <a:pt x="545" y="65"/>
                  </a:cubicBezTo>
                  <a:cubicBezTo>
                    <a:pt x="545" y="65"/>
                    <a:pt x="542" y="69"/>
                    <a:pt x="541" y="70"/>
                  </a:cubicBezTo>
                  <a:cubicBezTo>
                    <a:pt x="541" y="70"/>
                    <a:pt x="533" y="68"/>
                    <a:pt x="533" y="68"/>
                  </a:cubicBezTo>
                  <a:cubicBezTo>
                    <a:pt x="525" y="69"/>
                    <a:pt x="525" y="69"/>
                    <a:pt x="525" y="69"/>
                  </a:cubicBezTo>
                  <a:cubicBezTo>
                    <a:pt x="518" y="70"/>
                    <a:pt x="518" y="70"/>
                    <a:pt x="518" y="70"/>
                  </a:cubicBezTo>
                  <a:cubicBezTo>
                    <a:pt x="512" y="67"/>
                    <a:pt x="512" y="67"/>
                    <a:pt x="512" y="67"/>
                  </a:cubicBezTo>
                  <a:cubicBezTo>
                    <a:pt x="510" y="70"/>
                    <a:pt x="510" y="70"/>
                    <a:pt x="510" y="70"/>
                  </a:cubicBezTo>
                  <a:cubicBezTo>
                    <a:pt x="511" y="75"/>
                    <a:pt x="511" y="75"/>
                    <a:pt x="511" y="75"/>
                  </a:cubicBezTo>
                  <a:cubicBezTo>
                    <a:pt x="506" y="78"/>
                    <a:pt x="506" y="78"/>
                    <a:pt x="506" y="78"/>
                  </a:cubicBezTo>
                  <a:cubicBezTo>
                    <a:pt x="500" y="74"/>
                    <a:pt x="500" y="74"/>
                    <a:pt x="500" y="74"/>
                  </a:cubicBezTo>
                  <a:cubicBezTo>
                    <a:pt x="495" y="73"/>
                    <a:pt x="495" y="73"/>
                    <a:pt x="495" y="73"/>
                  </a:cubicBezTo>
                  <a:cubicBezTo>
                    <a:pt x="488" y="66"/>
                    <a:pt x="488" y="66"/>
                    <a:pt x="488" y="66"/>
                  </a:cubicBezTo>
                  <a:cubicBezTo>
                    <a:pt x="482" y="64"/>
                    <a:pt x="482" y="64"/>
                    <a:pt x="482" y="64"/>
                  </a:cubicBezTo>
                  <a:cubicBezTo>
                    <a:pt x="476" y="61"/>
                    <a:pt x="476" y="61"/>
                    <a:pt x="476" y="61"/>
                  </a:cubicBezTo>
                  <a:cubicBezTo>
                    <a:pt x="476" y="61"/>
                    <a:pt x="473" y="69"/>
                    <a:pt x="472" y="70"/>
                  </a:cubicBezTo>
                  <a:cubicBezTo>
                    <a:pt x="471" y="70"/>
                    <a:pt x="466" y="72"/>
                    <a:pt x="465" y="72"/>
                  </a:cubicBezTo>
                  <a:cubicBezTo>
                    <a:pt x="463" y="73"/>
                    <a:pt x="462" y="78"/>
                    <a:pt x="462" y="78"/>
                  </a:cubicBezTo>
                  <a:cubicBezTo>
                    <a:pt x="457" y="81"/>
                    <a:pt x="457" y="81"/>
                    <a:pt x="457" y="81"/>
                  </a:cubicBezTo>
                  <a:cubicBezTo>
                    <a:pt x="457" y="81"/>
                    <a:pt x="454" y="79"/>
                    <a:pt x="452" y="79"/>
                  </a:cubicBezTo>
                  <a:cubicBezTo>
                    <a:pt x="451" y="79"/>
                    <a:pt x="450" y="80"/>
                    <a:pt x="450" y="80"/>
                  </a:cubicBezTo>
                  <a:cubicBezTo>
                    <a:pt x="448" y="83"/>
                    <a:pt x="448" y="83"/>
                    <a:pt x="448" y="83"/>
                  </a:cubicBezTo>
                  <a:cubicBezTo>
                    <a:pt x="448" y="83"/>
                    <a:pt x="447" y="83"/>
                    <a:pt x="444" y="81"/>
                  </a:cubicBezTo>
                  <a:cubicBezTo>
                    <a:pt x="442" y="80"/>
                    <a:pt x="439" y="78"/>
                    <a:pt x="439" y="78"/>
                  </a:cubicBezTo>
                  <a:cubicBezTo>
                    <a:pt x="436" y="77"/>
                    <a:pt x="436" y="77"/>
                    <a:pt x="436" y="77"/>
                  </a:cubicBezTo>
                  <a:cubicBezTo>
                    <a:pt x="436" y="77"/>
                    <a:pt x="427" y="81"/>
                    <a:pt x="426" y="82"/>
                  </a:cubicBezTo>
                  <a:cubicBezTo>
                    <a:pt x="426" y="83"/>
                    <a:pt x="424" y="86"/>
                    <a:pt x="424" y="86"/>
                  </a:cubicBezTo>
                  <a:cubicBezTo>
                    <a:pt x="419" y="82"/>
                    <a:pt x="419" y="82"/>
                    <a:pt x="419" y="82"/>
                  </a:cubicBezTo>
                  <a:cubicBezTo>
                    <a:pt x="413" y="78"/>
                    <a:pt x="413" y="78"/>
                    <a:pt x="413" y="78"/>
                  </a:cubicBezTo>
                  <a:cubicBezTo>
                    <a:pt x="412" y="71"/>
                    <a:pt x="412" y="71"/>
                    <a:pt x="412" y="71"/>
                  </a:cubicBezTo>
                  <a:cubicBezTo>
                    <a:pt x="401" y="61"/>
                    <a:pt x="401" y="61"/>
                    <a:pt x="401" y="61"/>
                  </a:cubicBezTo>
                  <a:cubicBezTo>
                    <a:pt x="399" y="51"/>
                    <a:pt x="399" y="51"/>
                    <a:pt x="399" y="51"/>
                  </a:cubicBezTo>
                  <a:cubicBezTo>
                    <a:pt x="391" y="45"/>
                    <a:pt x="391" y="45"/>
                    <a:pt x="391" y="45"/>
                  </a:cubicBezTo>
                  <a:cubicBezTo>
                    <a:pt x="386" y="51"/>
                    <a:pt x="386" y="51"/>
                    <a:pt x="386" y="51"/>
                  </a:cubicBezTo>
                  <a:cubicBezTo>
                    <a:pt x="378" y="50"/>
                    <a:pt x="378" y="50"/>
                    <a:pt x="378" y="50"/>
                  </a:cubicBezTo>
                  <a:cubicBezTo>
                    <a:pt x="370" y="52"/>
                    <a:pt x="370" y="52"/>
                    <a:pt x="370" y="52"/>
                  </a:cubicBezTo>
                  <a:cubicBezTo>
                    <a:pt x="370" y="52"/>
                    <a:pt x="365" y="57"/>
                    <a:pt x="365" y="55"/>
                  </a:cubicBezTo>
                  <a:cubicBezTo>
                    <a:pt x="364" y="53"/>
                    <a:pt x="366" y="49"/>
                    <a:pt x="366" y="47"/>
                  </a:cubicBezTo>
                  <a:cubicBezTo>
                    <a:pt x="365" y="46"/>
                    <a:pt x="360" y="49"/>
                    <a:pt x="361" y="45"/>
                  </a:cubicBezTo>
                  <a:cubicBezTo>
                    <a:pt x="362" y="43"/>
                    <a:pt x="361" y="40"/>
                    <a:pt x="360" y="39"/>
                  </a:cubicBezTo>
                  <a:cubicBezTo>
                    <a:pt x="358" y="37"/>
                    <a:pt x="352" y="37"/>
                    <a:pt x="354" y="33"/>
                  </a:cubicBezTo>
                  <a:cubicBezTo>
                    <a:pt x="356" y="30"/>
                    <a:pt x="361" y="28"/>
                    <a:pt x="361" y="28"/>
                  </a:cubicBezTo>
                  <a:cubicBezTo>
                    <a:pt x="361" y="26"/>
                    <a:pt x="361" y="26"/>
                    <a:pt x="361" y="26"/>
                  </a:cubicBezTo>
                  <a:cubicBezTo>
                    <a:pt x="357" y="22"/>
                    <a:pt x="357" y="22"/>
                    <a:pt x="357" y="22"/>
                  </a:cubicBezTo>
                  <a:cubicBezTo>
                    <a:pt x="346" y="17"/>
                    <a:pt x="346" y="17"/>
                    <a:pt x="346" y="17"/>
                  </a:cubicBezTo>
                  <a:cubicBezTo>
                    <a:pt x="346" y="17"/>
                    <a:pt x="345" y="11"/>
                    <a:pt x="343" y="11"/>
                  </a:cubicBezTo>
                  <a:cubicBezTo>
                    <a:pt x="342" y="10"/>
                    <a:pt x="339" y="7"/>
                    <a:pt x="339" y="7"/>
                  </a:cubicBezTo>
                  <a:cubicBezTo>
                    <a:pt x="339" y="7"/>
                    <a:pt x="336" y="3"/>
                    <a:pt x="332" y="2"/>
                  </a:cubicBezTo>
                  <a:cubicBezTo>
                    <a:pt x="328" y="0"/>
                    <a:pt x="325" y="9"/>
                    <a:pt x="325" y="9"/>
                  </a:cubicBezTo>
                  <a:cubicBezTo>
                    <a:pt x="321" y="5"/>
                    <a:pt x="321" y="5"/>
                    <a:pt x="321" y="5"/>
                  </a:cubicBezTo>
                  <a:cubicBezTo>
                    <a:pt x="313" y="8"/>
                    <a:pt x="313" y="8"/>
                    <a:pt x="313" y="8"/>
                  </a:cubicBezTo>
                  <a:cubicBezTo>
                    <a:pt x="307" y="17"/>
                    <a:pt x="307" y="17"/>
                    <a:pt x="307" y="17"/>
                  </a:cubicBezTo>
                  <a:cubicBezTo>
                    <a:pt x="303" y="18"/>
                    <a:pt x="303" y="18"/>
                    <a:pt x="303" y="18"/>
                  </a:cubicBezTo>
                  <a:cubicBezTo>
                    <a:pt x="297" y="19"/>
                    <a:pt x="297" y="19"/>
                    <a:pt x="297" y="19"/>
                  </a:cubicBezTo>
                  <a:cubicBezTo>
                    <a:pt x="288" y="21"/>
                    <a:pt x="288" y="21"/>
                    <a:pt x="288" y="21"/>
                  </a:cubicBezTo>
                  <a:cubicBezTo>
                    <a:pt x="286" y="27"/>
                    <a:pt x="286" y="27"/>
                    <a:pt x="286" y="27"/>
                  </a:cubicBezTo>
                  <a:cubicBezTo>
                    <a:pt x="287" y="33"/>
                    <a:pt x="287" y="33"/>
                    <a:pt x="287" y="33"/>
                  </a:cubicBezTo>
                  <a:cubicBezTo>
                    <a:pt x="282" y="37"/>
                    <a:pt x="282" y="37"/>
                    <a:pt x="282" y="37"/>
                  </a:cubicBezTo>
                  <a:cubicBezTo>
                    <a:pt x="270" y="36"/>
                    <a:pt x="270" y="36"/>
                    <a:pt x="270" y="36"/>
                  </a:cubicBezTo>
                  <a:cubicBezTo>
                    <a:pt x="262" y="38"/>
                    <a:pt x="262" y="38"/>
                    <a:pt x="262" y="38"/>
                  </a:cubicBezTo>
                  <a:cubicBezTo>
                    <a:pt x="258" y="44"/>
                    <a:pt x="258" y="44"/>
                    <a:pt x="258" y="44"/>
                  </a:cubicBezTo>
                  <a:cubicBezTo>
                    <a:pt x="246" y="44"/>
                    <a:pt x="246" y="44"/>
                    <a:pt x="246" y="44"/>
                  </a:cubicBezTo>
                  <a:cubicBezTo>
                    <a:pt x="244" y="56"/>
                    <a:pt x="244" y="56"/>
                    <a:pt x="244" y="56"/>
                  </a:cubicBezTo>
                  <a:cubicBezTo>
                    <a:pt x="241" y="64"/>
                    <a:pt x="241" y="64"/>
                    <a:pt x="241" y="64"/>
                  </a:cubicBezTo>
                  <a:cubicBezTo>
                    <a:pt x="238" y="73"/>
                    <a:pt x="238" y="73"/>
                    <a:pt x="238" y="73"/>
                  </a:cubicBezTo>
                  <a:cubicBezTo>
                    <a:pt x="240" y="78"/>
                    <a:pt x="240" y="78"/>
                    <a:pt x="240" y="78"/>
                  </a:cubicBezTo>
                  <a:cubicBezTo>
                    <a:pt x="243" y="85"/>
                    <a:pt x="243" y="85"/>
                    <a:pt x="243" y="85"/>
                  </a:cubicBezTo>
                  <a:cubicBezTo>
                    <a:pt x="249" y="92"/>
                    <a:pt x="249" y="92"/>
                    <a:pt x="249" y="92"/>
                  </a:cubicBezTo>
                  <a:cubicBezTo>
                    <a:pt x="249" y="92"/>
                    <a:pt x="249" y="92"/>
                    <a:pt x="249" y="92"/>
                  </a:cubicBezTo>
                  <a:cubicBezTo>
                    <a:pt x="243" y="94"/>
                    <a:pt x="243" y="94"/>
                    <a:pt x="243" y="94"/>
                  </a:cubicBezTo>
                  <a:cubicBezTo>
                    <a:pt x="239" y="95"/>
                    <a:pt x="239" y="95"/>
                    <a:pt x="239" y="95"/>
                  </a:cubicBezTo>
                  <a:cubicBezTo>
                    <a:pt x="235" y="89"/>
                    <a:pt x="235" y="89"/>
                    <a:pt x="235" y="89"/>
                  </a:cubicBezTo>
                  <a:cubicBezTo>
                    <a:pt x="229" y="87"/>
                    <a:pt x="229" y="87"/>
                    <a:pt x="229" y="87"/>
                  </a:cubicBezTo>
                  <a:cubicBezTo>
                    <a:pt x="222" y="90"/>
                    <a:pt x="222" y="90"/>
                    <a:pt x="222" y="90"/>
                  </a:cubicBezTo>
                  <a:cubicBezTo>
                    <a:pt x="215" y="92"/>
                    <a:pt x="215" y="92"/>
                    <a:pt x="215" y="92"/>
                  </a:cubicBezTo>
                  <a:cubicBezTo>
                    <a:pt x="213" y="92"/>
                    <a:pt x="213" y="92"/>
                    <a:pt x="213" y="92"/>
                  </a:cubicBezTo>
                  <a:cubicBezTo>
                    <a:pt x="211" y="96"/>
                    <a:pt x="211" y="96"/>
                    <a:pt x="211" y="96"/>
                  </a:cubicBezTo>
                  <a:cubicBezTo>
                    <a:pt x="205" y="99"/>
                    <a:pt x="205" y="99"/>
                    <a:pt x="205" y="99"/>
                  </a:cubicBezTo>
                  <a:cubicBezTo>
                    <a:pt x="205" y="99"/>
                    <a:pt x="203" y="97"/>
                    <a:pt x="202" y="96"/>
                  </a:cubicBezTo>
                  <a:cubicBezTo>
                    <a:pt x="201" y="95"/>
                    <a:pt x="198" y="93"/>
                    <a:pt x="198" y="93"/>
                  </a:cubicBezTo>
                  <a:cubicBezTo>
                    <a:pt x="198" y="93"/>
                    <a:pt x="197" y="91"/>
                    <a:pt x="196" y="90"/>
                  </a:cubicBezTo>
                  <a:cubicBezTo>
                    <a:pt x="195" y="90"/>
                    <a:pt x="189" y="94"/>
                    <a:pt x="189" y="94"/>
                  </a:cubicBezTo>
                  <a:cubicBezTo>
                    <a:pt x="189" y="94"/>
                    <a:pt x="184" y="97"/>
                    <a:pt x="184" y="98"/>
                  </a:cubicBezTo>
                  <a:cubicBezTo>
                    <a:pt x="185" y="98"/>
                    <a:pt x="184" y="103"/>
                    <a:pt x="184" y="103"/>
                  </a:cubicBezTo>
                  <a:cubicBezTo>
                    <a:pt x="177" y="97"/>
                    <a:pt x="177" y="97"/>
                    <a:pt x="177" y="97"/>
                  </a:cubicBezTo>
                  <a:cubicBezTo>
                    <a:pt x="172" y="101"/>
                    <a:pt x="172" y="101"/>
                    <a:pt x="172" y="101"/>
                  </a:cubicBezTo>
                  <a:cubicBezTo>
                    <a:pt x="168" y="98"/>
                    <a:pt x="168" y="98"/>
                    <a:pt x="168" y="98"/>
                  </a:cubicBezTo>
                  <a:cubicBezTo>
                    <a:pt x="166" y="97"/>
                    <a:pt x="166" y="97"/>
                    <a:pt x="166" y="97"/>
                  </a:cubicBezTo>
                  <a:cubicBezTo>
                    <a:pt x="160" y="104"/>
                    <a:pt x="160" y="104"/>
                    <a:pt x="160" y="104"/>
                  </a:cubicBezTo>
                  <a:cubicBezTo>
                    <a:pt x="156" y="102"/>
                    <a:pt x="156" y="102"/>
                    <a:pt x="156" y="102"/>
                  </a:cubicBezTo>
                  <a:cubicBezTo>
                    <a:pt x="154" y="109"/>
                    <a:pt x="154" y="109"/>
                    <a:pt x="154" y="109"/>
                  </a:cubicBezTo>
                  <a:cubicBezTo>
                    <a:pt x="149" y="105"/>
                    <a:pt x="149" y="105"/>
                    <a:pt x="149" y="105"/>
                  </a:cubicBezTo>
                  <a:cubicBezTo>
                    <a:pt x="149" y="105"/>
                    <a:pt x="144" y="104"/>
                    <a:pt x="143" y="104"/>
                  </a:cubicBezTo>
                  <a:cubicBezTo>
                    <a:pt x="142" y="104"/>
                    <a:pt x="139" y="108"/>
                    <a:pt x="139" y="108"/>
                  </a:cubicBezTo>
                  <a:cubicBezTo>
                    <a:pt x="134" y="104"/>
                    <a:pt x="134" y="104"/>
                    <a:pt x="134" y="104"/>
                  </a:cubicBezTo>
                  <a:cubicBezTo>
                    <a:pt x="130" y="101"/>
                    <a:pt x="130" y="101"/>
                    <a:pt x="130" y="101"/>
                  </a:cubicBezTo>
                  <a:cubicBezTo>
                    <a:pt x="130" y="101"/>
                    <a:pt x="119" y="102"/>
                    <a:pt x="118" y="102"/>
                  </a:cubicBezTo>
                  <a:cubicBezTo>
                    <a:pt x="117" y="102"/>
                    <a:pt x="110" y="101"/>
                    <a:pt x="110" y="101"/>
                  </a:cubicBezTo>
                  <a:cubicBezTo>
                    <a:pt x="101" y="103"/>
                    <a:pt x="101" y="103"/>
                    <a:pt x="101" y="103"/>
                  </a:cubicBezTo>
                  <a:cubicBezTo>
                    <a:pt x="88" y="103"/>
                    <a:pt x="88" y="103"/>
                    <a:pt x="88" y="103"/>
                  </a:cubicBezTo>
                  <a:cubicBezTo>
                    <a:pt x="76" y="104"/>
                    <a:pt x="76" y="104"/>
                    <a:pt x="76" y="104"/>
                  </a:cubicBezTo>
                  <a:cubicBezTo>
                    <a:pt x="67" y="104"/>
                    <a:pt x="67" y="104"/>
                    <a:pt x="67" y="104"/>
                  </a:cubicBezTo>
                  <a:cubicBezTo>
                    <a:pt x="60" y="109"/>
                    <a:pt x="60" y="109"/>
                    <a:pt x="60" y="109"/>
                  </a:cubicBezTo>
                  <a:cubicBezTo>
                    <a:pt x="53" y="110"/>
                    <a:pt x="53" y="110"/>
                    <a:pt x="53" y="110"/>
                  </a:cubicBezTo>
                  <a:cubicBezTo>
                    <a:pt x="45" y="111"/>
                    <a:pt x="45" y="111"/>
                    <a:pt x="45" y="111"/>
                  </a:cubicBezTo>
                  <a:cubicBezTo>
                    <a:pt x="44" y="111"/>
                    <a:pt x="44" y="111"/>
                    <a:pt x="44" y="111"/>
                  </a:cubicBezTo>
                  <a:cubicBezTo>
                    <a:pt x="43" y="112"/>
                    <a:pt x="43" y="112"/>
                    <a:pt x="43" y="112"/>
                  </a:cubicBezTo>
                  <a:cubicBezTo>
                    <a:pt x="40" y="114"/>
                    <a:pt x="40" y="114"/>
                    <a:pt x="40" y="114"/>
                  </a:cubicBezTo>
                  <a:cubicBezTo>
                    <a:pt x="40" y="115"/>
                    <a:pt x="40" y="115"/>
                    <a:pt x="40" y="115"/>
                  </a:cubicBezTo>
                  <a:cubicBezTo>
                    <a:pt x="38" y="117"/>
                    <a:pt x="38" y="117"/>
                    <a:pt x="38" y="117"/>
                  </a:cubicBezTo>
                  <a:cubicBezTo>
                    <a:pt x="37" y="122"/>
                    <a:pt x="37" y="122"/>
                    <a:pt x="37" y="122"/>
                  </a:cubicBezTo>
                  <a:cubicBezTo>
                    <a:pt x="36" y="124"/>
                    <a:pt x="34" y="126"/>
                    <a:pt x="33" y="128"/>
                  </a:cubicBezTo>
                  <a:cubicBezTo>
                    <a:pt x="33" y="128"/>
                    <a:pt x="33" y="128"/>
                    <a:pt x="33" y="128"/>
                  </a:cubicBezTo>
                  <a:cubicBezTo>
                    <a:pt x="33" y="128"/>
                    <a:pt x="30" y="127"/>
                    <a:pt x="30" y="129"/>
                  </a:cubicBezTo>
                  <a:cubicBezTo>
                    <a:pt x="30" y="130"/>
                    <a:pt x="30" y="130"/>
                    <a:pt x="30" y="130"/>
                  </a:cubicBezTo>
                  <a:cubicBezTo>
                    <a:pt x="27" y="131"/>
                    <a:pt x="22" y="129"/>
                    <a:pt x="22" y="129"/>
                  </a:cubicBezTo>
                  <a:cubicBezTo>
                    <a:pt x="17" y="132"/>
                    <a:pt x="17" y="132"/>
                    <a:pt x="17" y="132"/>
                  </a:cubicBezTo>
                  <a:cubicBezTo>
                    <a:pt x="17" y="133"/>
                    <a:pt x="17" y="134"/>
                    <a:pt x="18" y="134"/>
                  </a:cubicBezTo>
                  <a:cubicBezTo>
                    <a:pt x="19" y="135"/>
                    <a:pt x="19" y="135"/>
                    <a:pt x="19" y="136"/>
                  </a:cubicBezTo>
                  <a:cubicBezTo>
                    <a:pt x="20" y="136"/>
                    <a:pt x="20" y="137"/>
                    <a:pt x="20" y="137"/>
                  </a:cubicBezTo>
                  <a:cubicBezTo>
                    <a:pt x="22" y="142"/>
                    <a:pt x="22" y="142"/>
                    <a:pt x="22" y="142"/>
                  </a:cubicBezTo>
                  <a:cubicBezTo>
                    <a:pt x="22" y="146"/>
                    <a:pt x="22" y="146"/>
                    <a:pt x="22" y="146"/>
                  </a:cubicBezTo>
                  <a:cubicBezTo>
                    <a:pt x="22" y="146"/>
                    <a:pt x="22" y="149"/>
                    <a:pt x="24" y="149"/>
                  </a:cubicBezTo>
                  <a:cubicBezTo>
                    <a:pt x="26" y="149"/>
                    <a:pt x="27" y="150"/>
                    <a:pt x="27" y="152"/>
                  </a:cubicBezTo>
                  <a:cubicBezTo>
                    <a:pt x="27" y="154"/>
                    <a:pt x="32" y="156"/>
                    <a:pt x="32" y="156"/>
                  </a:cubicBezTo>
                  <a:cubicBezTo>
                    <a:pt x="32" y="156"/>
                    <a:pt x="32" y="160"/>
                    <a:pt x="33" y="161"/>
                  </a:cubicBezTo>
                  <a:cubicBezTo>
                    <a:pt x="35" y="162"/>
                    <a:pt x="37" y="163"/>
                    <a:pt x="40" y="163"/>
                  </a:cubicBezTo>
                  <a:cubicBezTo>
                    <a:pt x="43" y="164"/>
                    <a:pt x="42" y="168"/>
                    <a:pt x="44" y="169"/>
                  </a:cubicBezTo>
                  <a:cubicBezTo>
                    <a:pt x="46" y="170"/>
                    <a:pt x="48" y="172"/>
                    <a:pt x="46" y="172"/>
                  </a:cubicBezTo>
                  <a:cubicBezTo>
                    <a:pt x="45" y="173"/>
                    <a:pt x="42" y="173"/>
                    <a:pt x="42" y="173"/>
                  </a:cubicBezTo>
                  <a:cubicBezTo>
                    <a:pt x="42" y="173"/>
                    <a:pt x="41" y="174"/>
                    <a:pt x="41" y="176"/>
                  </a:cubicBezTo>
                  <a:cubicBezTo>
                    <a:pt x="42" y="177"/>
                    <a:pt x="42" y="177"/>
                    <a:pt x="42" y="177"/>
                  </a:cubicBezTo>
                  <a:cubicBezTo>
                    <a:pt x="46" y="182"/>
                    <a:pt x="46" y="182"/>
                    <a:pt x="46" y="182"/>
                  </a:cubicBezTo>
                  <a:cubicBezTo>
                    <a:pt x="46" y="188"/>
                    <a:pt x="46" y="188"/>
                    <a:pt x="46" y="188"/>
                  </a:cubicBezTo>
                  <a:cubicBezTo>
                    <a:pt x="46" y="188"/>
                    <a:pt x="46" y="190"/>
                    <a:pt x="46" y="192"/>
                  </a:cubicBezTo>
                  <a:cubicBezTo>
                    <a:pt x="46" y="193"/>
                    <a:pt x="45" y="195"/>
                    <a:pt x="43" y="195"/>
                  </a:cubicBezTo>
                  <a:cubicBezTo>
                    <a:pt x="43" y="195"/>
                    <a:pt x="43" y="195"/>
                    <a:pt x="43" y="195"/>
                  </a:cubicBezTo>
                  <a:cubicBezTo>
                    <a:pt x="43" y="195"/>
                    <a:pt x="43" y="195"/>
                    <a:pt x="43" y="195"/>
                  </a:cubicBezTo>
                  <a:cubicBezTo>
                    <a:pt x="42" y="195"/>
                    <a:pt x="42" y="195"/>
                    <a:pt x="42" y="195"/>
                  </a:cubicBezTo>
                  <a:cubicBezTo>
                    <a:pt x="41" y="196"/>
                    <a:pt x="41" y="198"/>
                    <a:pt x="40" y="198"/>
                  </a:cubicBezTo>
                  <a:cubicBezTo>
                    <a:pt x="39" y="199"/>
                    <a:pt x="37" y="196"/>
                    <a:pt x="36" y="199"/>
                  </a:cubicBezTo>
                  <a:cubicBezTo>
                    <a:pt x="35" y="203"/>
                    <a:pt x="33" y="206"/>
                    <a:pt x="33" y="207"/>
                  </a:cubicBezTo>
                  <a:cubicBezTo>
                    <a:pt x="32" y="208"/>
                    <a:pt x="29" y="209"/>
                    <a:pt x="29" y="211"/>
                  </a:cubicBezTo>
                  <a:cubicBezTo>
                    <a:pt x="28" y="213"/>
                    <a:pt x="28" y="211"/>
                    <a:pt x="26" y="216"/>
                  </a:cubicBezTo>
                  <a:cubicBezTo>
                    <a:pt x="24" y="221"/>
                    <a:pt x="23" y="223"/>
                    <a:pt x="23" y="223"/>
                  </a:cubicBezTo>
                  <a:cubicBezTo>
                    <a:pt x="14" y="235"/>
                    <a:pt x="14" y="235"/>
                    <a:pt x="14" y="235"/>
                  </a:cubicBezTo>
                  <a:cubicBezTo>
                    <a:pt x="14" y="235"/>
                    <a:pt x="9" y="243"/>
                    <a:pt x="9" y="244"/>
                  </a:cubicBezTo>
                  <a:cubicBezTo>
                    <a:pt x="9" y="245"/>
                    <a:pt x="9" y="249"/>
                    <a:pt x="9" y="249"/>
                  </a:cubicBezTo>
                  <a:cubicBezTo>
                    <a:pt x="13" y="253"/>
                    <a:pt x="13" y="253"/>
                    <a:pt x="13" y="253"/>
                  </a:cubicBezTo>
                  <a:cubicBezTo>
                    <a:pt x="13" y="257"/>
                    <a:pt x="13" y="257"/>
                    <a:pt x="13" y="257"/>
                  </a:cubicBezTo>
                  <a:cubicBezTo>
                    <a:pt x="13" y="257"/>
                    <a:pt x="13" y="260"/>
                    <a:pt x="14" y="261"/>
                  </a:cubicBezTo>
                  <a:cubicBezTo>
                    <a:pt x="15" y="261"/>
                    <a:pt x="15" y="261"/>
                    <a:pt x="15" y="261"/>
                  </a:cubicBezTo>
                  <a:cubicBezTo>
                    <a:pt x="14" y="264"/>
                    <a:pt x="14" y="264"/>
                    <a:pt x="14" y="264"/>
                  </a:cubicBezTo>
                  <a:cubicBezTo>
                    <a:pt x="14" y="264"/>
                    <a:pt x="15" y="267"/>
                    <a:pt x="16" y="267"/>
                  </a:cubicBezTo>
                  <a:cubicBezTo>
                    <a:pt x="16" y="267"/>
                    <a:pt x="18" y="268"/>
                    <a:pt x="18" y="268"/>
                  </a:cubicBezTo>
                  <a:cubicBezTo>
                    <a:pt x="18" y="268"/>
                    <a:pt x="20" y="270"/>
                    <a:pt x="20" y="270"/>
                  </a:cubicBezTo>
                  <a:cubicBezTo>
                    <a:pt x="21" y="271"/>
                    <a:pt x="20" y="273"/>
                    <a:pt x="20" y="273"/>
                  </a:cubicBezTo>
                  <a:cubicBezTo>
                    <a:pt x="20" y="273"/>
                    <a:pt x="20" y="274"/>
                    <a:pt x="19" y="274"/>
                  </a:cubicBezTo>
                  <a:cubicBezTo>
                    <a:pt x="18" y="274"/>
                    <a:pt x="18" y="274"/>
                    <a:pt x="16" y="274"/>
                  </a:cubicBezTo>
                  <a:cubicBezTo>
                    <a:pt x="16" y="273"/>
                    <a:pt x="16" y="273"/>
                    <a:pt x="15" y="273"/>
                  </a:cubicBezTo>
                  <a:cubicBezTo>
                    <a:pt x="13" y="273"/>
                    <a:pt x="13" y="273"/>
                    <a:pt x="13" y="273"/>
                  </a:cubicBezTo>
                  <a:cubicBezTo>
                    <a:pt x="12" y="273"/>
                    <a:pt x="12" y="273"/>
                    <a:pt x="11" y="273"/>
                  </a:cubicBezTo>
                  <a:cubicBezTo>
                    <a:pt x="10" y="273"/>
                    <a:pt x="10" y="273"/>
                    <a:pt x="10" y="273"/>
                  </a:cubicBezTo>
                  <a:cubicBezTo>
                    <a:pt x="9" y="273"/>
                    <a:pt x="9" y="273"/>
                    <a:pt x="8" y="274"/>
                  </a:cubicBezTo>
                  <a:cubicBezTo>
                    <a:pt x="8" y="275"/>
                    <a:pt x="8" y="275"/>
                    <a:pt x="8" y="275"/>
                  </a:cubicBezTo>
                  <a:cubicBezTo>
                    <a:pt x="8" y="275"/>
                    <a:pt x="7" y="276"/>
                    <a:pt x="7" y="277"/>
                  </a:cubicBezTo>
                  <a:cubicBezTo>
                    <a:pt x="6" y="277"/>
                    <a:pt x="6" y="279"/>
                    <a:pt x="6" y="279"/>
                  </a:cubicBezTo>
                  <a:cubicBezTo>
                    <a:pt x="6" y="279"/>
                    <a:pt x="6" y="280"/>
                    <a:pt x="6" y="280"/>
                  </a:cubicBezTo>
                  <a:cubicBezTo>
                    <a:pt x="6" y="280"/>
                    <a:pt x="6" y="282"/>
                    <a:pt x="6" y="282"/>
                  </a:cubicBezTo>
                  <a:cubicBezTo>
                    <a:pt x="5" y="284"/>
                    <a:pt x="5" y="284"/>
                    <a:pt x="5" y="284"/>
                  </a:cubicBezTo>
                  <a:cubicBezTo>
                    <a:pt x="5" y="284"/>
                    <a:pt x="4" y="285"/>
                    <a:pt x="5" y="286"/>
                  </a:cubicBezTo>
                  <a:cubicBezTo>
                    <a:pt x="5" y="286"/>
                    <a:pt x="5" y="287"/>
                    <a:pt x="5" y="287"/>
                  </a:cubicBezTo>
                  <a:cubicBezTo>
                    <a:pt x="6" y="288"/>
                    <a:pt x="6" y="288"/>
                    <a:pt x="6" y="288"/>
                  </a:cubicBezTo>
                  <a:cubicBezTo>
                    <a:pt x="4" y="290"/>
                    <a:pt x="4" y="290"/>
                    <a:pt x="4" y="290"/>
                  </a:cubicBezTo>
                  <a:cubicBezTo>
                    <a:pt x="4" y="292"/>
                    <a:pt x="4" y="292"/>
                    <a:pt x="4" y="292"/>
                  </a:cubicBezTo>
                  <a:cubicBezTo>
                    <a:pt x="4" y="292"/>
                    <a:pt x="5" y="293"/>
                    <a:pt x="4" y="294"/>
                  </a:cubicBezTo>
                  <a:cubicBezTo>
                    <a:pt x="4" y="294"/>
                    <a:pt x="3" y="295"/>
                    <a:pt x="3" y="295"/>
                  </a:cubicBezTo>
                  <a:cubicBezTo>
                    <a:pt x="3" y="295"/>
                    <a:pt x="1" y="297"/>
                    <a:pt x="1" y="297"/>
                  </a:cubicBezTo>
                  <a:cubicBezTo>
                    <a:pt x="1" y="297"/>
                    <a:pt x="1" y="298"/>
                    <a:pt x="1" y="298"/>
                  </a:cubicBezTo>
                  <a:cubicBezTo>
                    <a:pt x="1" y="298"/>
                    <a:pt x="0" y="300"/>
                    <a:pt x="0" y="300"/>
                  </a:cubicBezTo>
                  <a:cubicBezTo>
                    <a:pt x="0" y="300"/>
                    <a:pt x="0" y="303"/>
                    <a:pt x="0" y="303"/>
                  </a:cubicBezTo>
                  <a:cubicBezTo>
                    <a:pt x="0" y="303"/>
                    <a:pt x="1" y="304"/>
                    <a:pt x="1" y="304"/>
                  </a:cubicBezTo>
                  <a:cubicBezTo>
                    <a:pt x="1" y="304"/>
                    <a:pt x="1" y="305"/>
                    <a:pt x="1" y="306"/>
                  </a:cubicBezTo>
                  <a:cubicBezTo>
                    <a:pt x="0" y="306"/>
                    <a:pt x="1" y="307"/>
                    <a:pt x="1" y="308"/>
                  </a:cubicBezTo>
                  <a:cubicBezTo>
                    <a:pt x="1" y="308"/>
                    <a:pt x="1" y="309"/>
                    <a:pt x="1" y="309"/>
                  </a:cubicBezTo>
                  <a:cubicBezTo>
                    <a:pt x="0" y="311"/>
                    <a:pt x="0" y="311"/>
                    <a:pt x="0" y="311"/>
                  </a:cubicBezTo>
                  <a:cubicBezTo>
                    <a:pt x="0" y="311"/>
                    <a:pt x="0" y="311"/>
                    <a:pt x="0" y="311"/>
                  </a:cubicBezTo>
                  <a:cubicBezTo>
                    <a:pt x="0" y="312"/>
                    <a:pt x="0" y="312"/>
                    <a:pt x="0" y="312"/>
                  </a:cubicBezTo>
                  <a:cubicBezTo>
                    <a:pt x="0" y="314"/>
                    <a:pt x="0" y="314"/>
                    <a:pt x="0" y="314"/>
                  </a:cubicBezTo>
                  <a:cubicBezTo>
                    <a:pt x="2" y="314"/>
                    <a:pt x="2" y="314"/>
                    <a:pt x="2" y="314"/>
                  </a:cubicBezTo>
                  <a:cubicBezTo>
                    <a:pt x="3" y="313"/>
                    <a:pt x="3" y="313"/>
                    <a:pt x="3" y="313"/>
                  </a:cubicBezTo>
                  <a:cubicBezTo>
                    <a:pt x="8" y="311"/>
                    <a:pt x="8" y="311"/>
                    <a:pt x="8" y="311"/>
                  </a:cubicBezTo>
                  <a:cubicBezTo>
                    <a:pt x="11" y="314"/>
                    <a:pt x="11" y="314"/>
                    <a:pt x="11" y="314"/>
                  </a:cubicBezTo>
                  <a:cubicBezTo>
                    <a:pt x="14" y="317"/>
                    <a:pt x="14" y="317"/>
                    <a:pt x="14" y="317"/>
                  </a:cubicBezTo>
                  <a:cubicBezTo>
                    <a:pt x="19" y="317"/>
                    <a:pt x="19" y="317"/>
                    <a:pt x="19" y="317"/>
                  </a:cubicBezTo>
                  <a:cubicBezTo>
                    <a:pt x="22" y="321"/>
                    <a:pt x="22" y="321"/>
                    <a:pt x="22" y="321"/>
                  </a:cubicBezTo>
                  <a:cubicBezTo>
                    <a:pt x="25" y="324"/>
                    <a:pt x="25" y="324"/>
                    <a:pt x="25" y="324"/>
                  </a:cubicBezTo>
                  <a:cubicBezTo>
                    <a:pt x="30" y="323"/>
                    <a:pt x="30" y="323"/>
                    <a:pt x="30" y="323"/>
                  </a:cubicBezTo>
                  <a:cubicBezTo>
                    <a:pt x="35" y="326"/>
                    <a:pt x="35" y="326"/>
                    <a:pt x="35" y="326"/>
                  </a:cubicBezTo>
                  <a:cubicBezTo>
                    <a:pt x="34" y="329"/>
                    <a:pt x="34" y="329"/>
                    <a:pt x="34" y="329"/>
                  </a:cubicBezTo>
                  <a:cubicBezTo>
                    <a:pt x="34" y="329"/>
                    <a:pt x="38" y="324"/>
                    <a:pt x="39" y="323"/>
                  </a:cubicBezTo>
                  <a:cubicBezTo>
                    <a:pt x="40" y="322"/>
                    <a:pt x="44" y="321"/>
                    <a:pt x="44" y="321"/>
                  </a:cubicBezTo>
                  <a:cubicBezTo>
                    <a:pt x="44" y="321"/>
                    <a:pt x="46" y="323"/>
                    <a:pt x="48" y="324"/>
                  </a:cubicBezTo>
                  <a:cubicBezTo>
                    <a:pt x="51" y="324"/>
                    <a:pt x="51" y="324"/>
                    <a:pt x="51" y="324"/>
                  </a:cubicBezTo>
                  <a:cubicBezTo>
                    <a:pt x="53" y="324"/>
                    <a:pt x="61" y="323"/>
                    <a:pt x="61" y="323"/>
                  </a:cubicBezTo>
                  <a:cubicBezTo>
                    <a:pt x="72" y="324"/>
                    <a:pt x="72" y="324"/>
                    <a:pt x="72" y="324"/>
                  </a:cubicBezTo>
                  <a:cubicBezTo>
                    <a:pt x="78" y="321"/>
                    <a:pt x="78" y="321"/>
                    <a:pt x="78" y="321"/>
                  </a:cubicBezTo>
                  <a:cubicBezTo>
                    <a:pt x="90" y="322"/>
                    <a:pt x="90" y="322"/>
                    <a:pt x="90" y="322"/>
                  </a:cubicBezTo>
                  <a:cubicBezTo>
                    <a:pt x="92" y="321"/>
                    <a:pt x="92" y="321"/>
                    <a:pt x="92" y="321"/>
                  </a:cubicBezTo>
                  <a:cubicBezTo>
                    <a:pt x="93" y="322"/>
                    <a:pt x="93" y="322"/>
                    <a:pt x="93" y="322"/>
                  </a:cubicBezTo>
                  <a:cubicBezTo>
                    <a:pt x="97" y="321"/>
                    <a:pt x="97" y="321"/>
                    <a:pt x="97" y="321"/>
                  </a:cubicBezTo>
                  <a:cubicBezTo>
                    <a:pt x="101" y="325"/>
                    <a:pt x="101" y="325"/>
                    <a:pt x="101" y="325"/>
                  </a:cubicBezTo>
                  <a:cubicBezTo>
                    <a:pt x="109" y="324"/>
                    <a:pt x="109" y="324"/>
                    <a:pt x="109" y="324"/>
                  </a:cubicBezTo>
                  <a:cubicBezTo>
                    <a:pt x="114" y="317"/>
                    <a:pt x="114" y="317"/>
                    <a:pt x="114" y="317"/>
                  </a:cubicBezTo>
                  <a:cubicBezTo>
                    <a:pt x="114" y="317"/>
                    <a:pt x="117" y="314"/>
                    <a:pt x="121" y="313"/>
                  </a:cubicBezTo>
                  <a:cubicBezTo>
                    <a:pt x="125" y="313"/>
                    <a:pt x="132" y="310"/>
                    <a:pt x="132" y="310"/>
                  </a:cubicBezTo>
                  <a:lnTo>
                    <a:pt x="141" y="305"/>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7" name="Freeform 92">
              <a:extLst>
                <a:ext uri="{FF2B5EF4-FFF2-40B4-BE49-F238E27FC236}">
                  <a16:creationId xmlns:a16="http://schemas.microsoft.com/office/drawing/2014/main" id="{C680454F-F40C-8C53-A4B7-32232AF34556}"/>
                </a:ext>
              </a:extLst>
            </p:cNvPr>
            <p:cNvSpPr>
              <a:spLocks noEditPoints="1"/>
            </p:cNvSpPr>
            <p:nvPr/>
          </p:nvSpPr>
          <p:spPr bwMode="auto">
            <a:xfrm>
              <a:off x="5078738" y="538527"/>
              <a:ext cx="643167" cy="1694015"/>
            </a:xfrm>
            <a:custGeom>
              <a:avLst/>
              <a:gdLst>
                <a:gd name="T0" fmla="*/ 246 w 282"/>
                <a:gd name="T1" fmla="*/ 59 h 766"/>
                <a:gd name="T2" fmla="*/ 210 w 282"/>
                <a:gd name="T3" fmla="*/ 30 h 766"/>
                <a:gd name="T4" fmla="*/ 183 w 282"/>
                <a:gd name="T5" fmla="*/ 8 h 766"/>
                <a:gd name="T6" fmla="*/ 167 w 282"/>
                <a:gd name="T7" fmla="*/ 32 h 766"/>
                <a:gd name="T8" fmla="*/ 123 w 282"/>
                <a:gd name="T9" fmla="*/ 69 h 766"/>
                <a:gd name="T10" fmla="*/ 100 w 282"/>
                <a:gd name="T11" fmla="*/ 111 h 766"/>
                <a:gd name="T12" fmla="*/ 65 w 282"/>
                <a:gd name="T13" fmla="*/ 180 h 766"/>
                <a:gd name="T14" fmla="*/ 52 w 282"/>
                <a:gd name="T15" fmla="*/ 265 h 766"/>
                <a:gd name="T16" fmla="*/ 15 w 282"/>
                <a:gd name="T17" fmla="*/ 333 h 766"/>
                <a:gd name="T18" fmla="*/ 25 w 282"/>
                <a:gd name="T19" fmla="*/ 418 h 766"/>
                <a:gd name="T20" fmla="*/ 27 w 282"/>
                <a:gd name="T21" fmla="*/ 466 h 766"/>
                <a:gd name="T22" fmla="*/ 29 w 282"/>
                <a:gd name="T23" fmla="*/ 515 h 766"/>
                <a:gd name="T24" fmla="*/ 13 w 282"/>
                <a:gd name="T25" fmla="*/ 535 h 766"/>
                <a:gd name="T26" fmla="*/ 8 w 282"/>
                <a:gd name="T27" fmla="*/ 567 h 766"/>
                <a:gd name="T28" fmla="*/ 10 w 282"/>
                <a:gd name="T29" fmla="*/ 603 h 766"/>
                <a:gd name="T30" fmla="*/ 12 w 282"/>
                <a:gd name="T31" fmla="*/ 616 h 766"/>
                <a:gd name="T32" fmla="*/ 19 w 282"/>
                <a:gd name="T33" fmla="*/ 636 h 766"/>
                <a:gd name="T34" fmla="*/ 25 w 282"/>
                <a:gd name="T35" fmla="*/ 655 h 766"/>
                <a:gd name="T36" fmla="*/ 46 w 282"/>
                <a:gd name="T37" fmla="*/ 685 h 766"/>
                <a:gd name="T38" fmla="*/ 50 w 282"/>
                <a:gd name="T39" fmla="*/ 705 h 766"/>
                <a:gd name="T40" fmla="*/ 60 w 282"/>
                <a:gd name="T41" fmla="*/ 739 h 766"/>
                <a:gd name="T42" fmla="*/ 64 w 282"/>
                <a:gd name="T43" fmla="*/ 764 h 766"/>
                <a:gd name="T44" fmla="*/ 93 w 282"/>
                <a:gd name="T45" fmla="*/ 758 h 766"/>
                <a:gd name="T46" fmla="*/ 107 w 282"/>
                <a:gd name="T47" fmla="*/ 752 h 766"/>
                <a:gd name="T48" fmla="*/ 114 w 282"/>
                <a:gd name="T49" fmla="*/ 729 h 766"/>
                <a:gd name="T50" fmla="*/ 122 w 282"/>
                <a:gd name="T51" fmla="*/ 717 h 766"/>
                <a:gd name="T52" fmla="*/ 158 w 282"/>
                <a:gd name="T53" fmla="*/ 688 h 766"/>
                <a:gd name="T54" fmla="*/ 165 w 282"/>
                <a:gd name="T55" fmla="*/ 629 h 766"/>
                <a:gd name="T56" fmla="*/ 163 w 282"/>
                <a:gd name="T57" fmla="*/ 590 h 766"/>
                <a:gd name="T58" fmla="*/ 182 w 282"/>
                <a:gd name="T59" fmla="*/ 559 h 766"/>
                <a:gd name="T60" fmla="*/ 191 w 282"/>
                <a:gd name="T61" fmla="*/ 558 h 766"/>
                <a:gd name="T62" fmla="*/ 205 w 282"/>
                <a:gd name="T63" fmla="*/ 541 h 766"/>
                <a:gd name="T64" fmla="*/ 207 w 282"/>
                <a:gd name="T65" fmla="*/ 514 h 766"/>
                <a:gd name="T66" fmla="*/ 199 w 282"/>
                <a:gd name="T67" fmla="*/ 493 h 766"/>
                <a:gd name="T68" fmla="*/ 180 w 282"/>
                <a:gd name="T69" fmla="*/ 467 h 766"/>
                <a:gd name="T70" fmla="*/ 161 w 282"/>
                <a:gd name="T71" fmla="*/ 459 h 766"/>
                <a:gd name="T72" fmla="*/ 151 w 282"/>
                <a:gd name="T73" fmla="*/ 424 h 766"/>
                <a:gd name="T74" fmla="*/ 157 w 282"/>
                <a:gd name="T75" fmla="*/ 407 h 766"/>
                <a:gd name="T76" fmla="*/ 154 w 282"/>
                <a:gd name="T77" fmla="*/ 369 h 766"/>
                <a:gd name="T78" fmla="*/ 168 w 282"/>
                <a:gd name="T79" fmla="*/ 350 h 766"/>
                <a:gd name="T80" fmla="*/ 182 w 282"/>
                <a:gd name="T81" fmla="*/ 325 h 766"/>
                <a:gd name="T82" fmla="*/ 196 w 282"/>
                <a:gd name="T83" fmla="*/ 307 h 766"/>
                <a:gd name="T84" fmla="*/ 210 w 282"/>
                <a:gd name="T85" fmla="*/ 295 h 766"/>
                <a:gd name="T86" fmla="*/ 225 w 282"/>
                <a:gd name="T87" fmla="*/ 266 h 766"/>
                <a:gd name="T88" fmla="*/ 229 w 282"/>
                <a:gd name="T89" fmla="*/ 238 h 766"/>
                <a:gd name="T90" fmla="*/ 225 w 282"/>
                <a:gd name="T91" fmla="*/ 219 h 766"/>
                <a:gd name="T92" fmla="*/ 229 w 282"/>
                <a:gd name="T93" fmla="*/ 198 h 766"/>
                <a:gd name="T94" fmla="*/ 242 w 282"/>
                <a:gd name="T95" fmla="*/ 187 h 766"/>
                <a:gd name="T96" fmla="*/ 258 w 282"/>
                <a:gd name="T97" fmla="*/ 170 h 766"/>
                <a:gd name="T98" fmla="*/ 269 w 282"/>
                <a:gd name="T99" fmla="*/ 173 h 766"/>
                <a:gd name="T100" fmla="*/ 275 w 282"/>
                <a:gd name="T101" fmla="*/ 169 h 766"/>
                <a:gd name="T102" fmla="*/ 279 w 282"/>
                <a:gd name="T103" fmla="*/ 165 h 766"/>
                <a:gd name="T104" fmla="*/ 266 w 282"/>
                <a:gd name="T105" fmla="*/ 119 h 766"/>
                <a:gd name="T106" fmla="*/ 164 w 282"/>
                <a:gd name="T107" fmla="*/ 699 h 766"/>
                <a:gd name="T108" fmla="*/ 174 w 282"/>
                <a:gd name="T109" fmla="*/ 650 h 766"/>
                <a:gd name="T110" fmla="*/ 175 w 282"/>
                <a:gd name="T111" fmla="*/ 673 h 766"/>
                <a:gd name="T112" fmla="*/ 165 w 282"/>
                <a:gd name="T113" fmla="*/ 710 h 766"/>
                <a:gd name="T114" fmla="*/ 210 w 282"/>
                <a:gd name="T115" fmla="*/ 625 h 766"/>
                <a:gd name="T116" fmla="*/ 229 w 282"/>
                <a:gd name="T117" fmla="*/ 607 h 766"/>
                <a:gd name="T118" fmla="*/ 224 w 282"/>
                <a:gd name="T119" fmla="*/ 631 h 766"/>
                <a:gd name="T120" fmla="*/ 216 w 282"/>
                <a:gd name="T121" fmla="*/ 66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2" h="766">
                  <a:moveTo>
                    <a:pt x="255" y="88"/>
                  </a:moveTo>
                  <a:cubicBezTo>
                    <a:pt x="255" y="87"/>
                    <a:pt x="255" y="87"/>
                    <a:pt x="255" y="87"/>
                  </a:cubicBezTo>
                  <a:cubicBezTo>
                    <a:pt x="255" y="87"/>
                    <a:pt x="253" y="83"/>
                    <a:pt x="254" y="81"/>
                  </a:cubicBezTo>
                  <a:cubicBezTo>
                    <a:pt x="254" y="81"/>
                    <a:pt x="254" y="81"/>
                    <a:pt x="254" y="80"/>
                  </a:cubicBezTo>
                  <a:cubicBezTo>
                    <a:pt x="254" y="79"/>
                    <a:pt x="254" y="79"/>
                    <a:pt x="254" y="79"/>
                  </a:cubicBezTo>
                  <a:cubicBezTo>
                    <a:pt x="250" y="80"/>
                    <a:pt x="250" y="80"/>
                    <a:pt x="250" y="80"/>
                  </a:cubicBezTo>
                  <a:cubicBezTo>
                    <a:pt x="247" y="76"/>
                    <a:pt x="247" y="76"/>
                    <a:pt x="247" y="76"/>
                  </a:cubicBezTo>
                  <a:cubicBezTo>
                    <a:pt x="248" y="71"/>
                    <a:pt x="248" y="71"/>
                    <a:pt x="248" y="71"/>
                  </a:cubicBezTo>
                  <a:cubicBezTo>
                    <a:pt x="246" y="59"/>
                    <a:pt x="246" y="59"/>
                    <a:pt x="246" y="59"/>
                  </a:cubicBezTo>
                  <a:cubicBezTo>
                    <a:pt x="248" y="53"/>
                    <a:pt x="248" y="53"/>
                    <a:pt x="248" y="53"/>
                  </a:cubicBezTo>
                  <a:cubicBezTo>
                    <a:pt x="242" y="50"/>
                    <a:pt x="242" y="50"/>
                    <a:pt x="242" y="50"/>
                  </a:cubicBezTo>
                  <a:cubicBezTo>
                    <a:pt x="238" y="44"/>
                    <a:pt x="238" y="44"/>
                    <a:pt x="238" y="44"/>
                  </a:cubicBezTo>
                  <a:cubicBezTo>
                    <a:pt x="238" y="44"/>
                    <a:pt x="237" y="46"/>
                    <a:pt x="236" y="45"/>
                  </a:cubicBezTo>
                  <a:cubicBezTo>
                    <a:pt x="235" y="44"/>
                    <a:pt x="230" y="36"/>
                    <a:pt x="230" y="36"/>
                  </a:cubicBezTo>
                  <a:cubicBezTo>
                    <a:pt x="221" y="33"/>
                    <a:pt x="221" y="33"/>
                    <a:pt x="221" y="33"/>
                  </a:cubicBezTo>
                  <a:cubicBezTo>
                    <a:pt x="217" y="31"/>
                    <a:pt x="217" y="31"/>
                    <a:pt x="217" y="31"/>
                  </a:cubicBezTo>
                  <a:cubicBezTo>
                    <a:pt x="212" y="30"/>
                    <a:pt x="212" y="30"/>
                    <a:pt x="212" y="30"/>
                  </a:cubicBezTo>
                  <a:cubicBezTo>
                    <a:pt x="212" y="30"/>
                    <a:pt x="211" y="32"/>
                    <a:pt x="210" y="30"/>
                  </a:cubicBezTo>
                  <a:cubicBezTo>
                    <a:pt x="209" y="28"/>
                    <a:pt x="207" y="26"/>
                    <a:pt x="207" y="26"/>
                  </a:cubicBezTo>
                  <a:cubicBezTo>
                    <a:pt x="203" y="27"/>
                    <a:pt x="203" y="27"/>
                    <a:pt x="203" y="27"/>
                  </a:cubicBezTo>
                  <a:cubicBezTo>
                    <a:pt x="200" y="23"/>
                    <a:pt x="200" y="23"/>
                    <a:pt x="200" y="23"/>
                  </a:cubicBezTo>
                  <a:cubicBezTo>
                    <a:pt x="200" y="23"/>
                    <a:pt x="199" y="23"/>
                    <a:pt x="198" y="23"/>
                  </a:cubicBezTo>
                  <a:cubicBezTo>
                    <a:pt x="197" y="22"/>
                    <a:pt x="195" y="21"/>
                    <a:pt x="195" y="21"/>
                  </a:cubicBezTo>
                  <a:cubicBezTo>
                    <a:pt x="192" y="16"/>
                    <a:pt x="192" y="16"/>
                    <a:pt x="192" y="16"/>
                  </a:cubicBezTo>
                  <a:cubicBezTo>
                    <a:pt x="188" y="14"/>
                    <a:pt x="188" y="14"/>
                    <a:pt x="188" y="14"/>
                  </a:cubicBezTo>
                  <a:cubicBezTo>
                    <a:pt x="183" y="12"/>
                    <a:pt x="183" y="12"/>
                    <a:pt x="183" y="12"/>
                  </a:cubicBezTo>
                  <a:cubicBezTo>
                    <a:pt x="183" y="8"/>
                    <a:pt x="183" y="8"/>
                    <a:pt x="183" y="8"/>
                  </a:cubicBezTo>
                  <a:cubicBezTo>
                    <a:pt x="176" y="4"/>
                    <a:pt x="176" y="4"/>
                    <a:pt x="176" y="4"/>
                  </a:cubicBezTo>
                  <a:cubicBezTo>
                    <a:pt x="176" y="4"/>
                    <a:pt x="175" y="2"/>
                    <a:pt x="176" y="2"/>
                  </a:cubicBezTo>
                  <a:cubicBezTo>
                    <a:pt x="177" y="1"/>
                    <a:pt x="180" y="1"/>
                    <a:pt x="182" y="1"/>
                  </a:cubicBezTo>
                  <a:cubicBezTo>
                    <a:pt x="177" y="0"/>
                    <a:pt x="177" y="0"/>
                    <a:pt x="177" y="0"/>
                  </a:cubicBezTo>
                  <a:cubicBezTo>
                    <a:pt x="171" y="5"/>
                    <a:pt x="171" y="5"/>
                    <a:pt x="171" y="5"/>
                  </a:cubicBezTo>
                  <a:cubicBezTo>
                    <a:pt x="168" y="5"/>
                    <a:pt x="168" y="5"/>
                    <a:pt x="168" y="5"/>
                  </a:cubicBezTo>
                  <a:cubicBezTo>
                    <a:pt x="168" y="5"/>
                    <a:pt x="166" y="6"/>
                    <a:pt x="166" y="7"/>
                  </a:cubicBezTo>
                  <a:cubicBezTo>
                    <a:pt x="167" y="8"/>
                    <a:pt x="169" y="17"/>
                    <a:pt x="170" y="19"/>
                  </a:cubicBezTo>
                  <a:cubicBezTo>
                    <a:pt x="171" y="20"/>
                    <a:pt x="171" y="27"/>
                    <a:pt x="167" y="32"/>
                  </a:cubicBezTo>
                  <a:cubicBezTo>
                    <a:pt x="171" y="36"/>
                    <a:pt x="171" y="36"/>
                    <a:pt x="171" y="36"/>
                  </a:cubicBezTo>
                  <a:cubicBezTo>
                    <a:pt x="167" y="41"/>
                    <a:pt x="167" y="41"/>
                    <a:pt x="167" y="41"/>
                  </a:cubicBezTo>
                  <a:cubicBezTo>
                    <a:pt x="161" y="42"/>
                    <a:pt x="161" y="42"/>
                    <a:pt x="161" y="42"/>
                  </a:cubicBezTo>
                  <a:cubicBezTo>
                    <a:pt x="161" y="42"/>
                    <a:pt x="155" y="41"/>
                    <a:pt x="154" y="40"/>
                  </a:cubicBezTo>
                  <a:cubicBezTo>
                    <a:pt x="153" y="39"/>
                    <a:pt x="148" y="37"/>
                    <a:pt x="147" y="37"/>
                  </a:cubicBezTo>
                  <a:cubicBezTo>
                    <a:pt x="145" y="38"/>
                    <a:pt x="131" y="37"/>
                    <a:pt x="131" y="37"/>
                  </a:cubicBezTo>
                  <a:cubicBezTo>
                    <a:pt x="128" y="41"/>
                    <a:pt x="129" y="62"/>
                    <a:pt x="130" y="65"/>
                  </a:cubicBezTo>
                  <a:cubicBezTo>
                    <a:pt x="128" y="69"/>
                    <a:pt x="128" y="69"/>
                    <a:pt x="128" y="69"/>
                  </a:cubicBezTo>
                  <a:cubicBezTo>
                    <a:pt x="123" y="69"/>
                    <a:pt x="123" y="69"/>
                    <a:pt x="123" y="69"/>
                  </a:cubicBezTo>
                  <a:cubicBezTo>
                    <a:pt x="113" y="64"/>
                    <a:pt x="113" y="64"/>
                    <a:pt x="113" y="64"/>
                  </a:cubicBezTo>
                  <a:cubicBezTo>
                    <a:pt x="109" y="72"/>
                    <a:pt x="109" y="72"/>
                    <a:pt x="109" y="72"/>
                  </a:cubicBezTo>
                  <a:cubicBezTo>
                    <a:pt x="109" y="72"/>
                    <a:pt x="105" y="76"/>
                    <a:pt x="105" y="78"/>
                  </a:cubicBezTo>
                  <a:cubicBezTo>
                    <a:pt x="105" y="79"/>
                    <a:pt x="103" y="83"/>
                    <a:pt x="103" y="83"/>
                  </a:cubicBezTo>
                  <a:cubicBezTo>
                    <a:pt x="103" y="84"/>
                    <a:pt x="103" y="91"/>
                    <a:pt x="103" y="91"/>
                  </a:cubicBezTo>
                  <a:cubicBezTo>
                    <a:pt x="101" y="95"/>
                    <a:pt x="101" y="95"/>
                    <a:pt x="101" y="95"/>
                  </a:cubicBezTo>
                  <a:cubicBezTo>
                    <a:pt x="95" y="99"/>
                    <a:pt x="95" y="99"/>
                    <a:pt x="95" y="99"/>
                  </a:cubicBezTo>
                  <a:cubicBezTo>
                    <a:pt x="95" y="104"/>
                    <a:pt x="95" y="104"/>
                    <a:pt x="95" y="104"/>
                  </a:cubicBezTo>
                  <a:cubicBezTo>
                    <a:pt x="95" y="104"/>
                    <a:pt x="98" y="110"/>
                    <a:pt x="100" y="111"/>
                  </a:cubicBezTo>
                  <a:cubicBezTo>
                    <a:pt x="101" y="113"/>
                    <a:pt x="103" y="121"/>
                    <a:pt x="103" y="121"/>
                  </a:cubicBezTo>
                  <a:cubicBezTo>
                    <a:pt x="103" y="121"/>
                    <a:pt x="100" y="128"/>
                    <a:pt x="99" y="130"/>
                  </a:cubicBezTo>
                  <a:cubicBezTo>
                    <a:pt x="98" y="132"/>
                    <a:pt x="90" y="142"/>
                    <a:pt x="90" y="142"/>
                  </a:cubicBezTo>
                  <a:cubicBezTo>
                    <a:pt x="85" y="155"/>
                    <a:pt x="85" y="155"/>
                    <a:pt x="85" y="155"/>
                  </a:cubicBezTo>
                  <a:cubicBezTo>
                    <a:pt x="85" y="164"/>
                    <a:pt x="85" y="164"/>
                    <a:pt x="85" y="164"/>
                  </a:cubicBezTo>
                  <a:cubicBezTo>
                    <a:pt x="84" y="169"/>
                    <a:pt x="84" y="169"/>
                    <a:pt x="84" y="169"/>
                  </a:cubicBezTo>
                  <a:cubicBezTo>
                    <a:pt x="77" y="176"/>
                    <a:pt x="77" y="176"/>
                    <a:pt x="77" y="176"/>
                  </a:cubicBezTo>
                  <a:cubicBezTo>
                    <a:pt x="68" y="177"/>
                    <a:pt x="68" y="177"/>
                    <a:pt x="68" y="177"/>
                  </a:cubicBezTo>
                  <a:cubicBezTo>
                    <a:pt x="65" y="180"/>
                    <a:pt x="65" y="180"/>
                    <a:pt x="65" y="180"/>
                  </a:cubicBezTo>
                  <a:cubicBezTo>
                    <a:pt x="70" y="197"/>
                    <a:pt x="70" y="197"/>
                    <a:pt x="70" y="197"/>
                  </a:cubicBezTo>
                  <a:cubicBezTo>
                    <a:pt x="68" y="205"/>
                    <a:pt x="68" y="205"/>
                    <a:pt x="68" y="205"/>
                  </a:cubicBezTo>
                  <a:cubicBezTo>
                    <a:pt x="67" y="212"/>
                    <a:pt x="67" y="212"/>
                    <a:pt x="67" y="212"/>
                  </a:cubicBezTo>
                  <a:cubicBezTo>
                    <a:pt x="67" y="212"/>
                    <a:pt x="65" y="218"/>
                    <a:pt x="66" y="219"/>
                  </a:cubicBezTo>
                  <a:cubicBezTo>
                    <a:pt x="67" y="221"/>
                    <a:pt x="68" y="225"/>
                    <a:pt x="68" y="225"/>
                  </a:cubicBezTo>
                  <a:cubicBezTo>
                    <a:pt x="64" y="228"/>
                    <a:pt x="64" y="228"/>
                    <a:pt x="64" y="228"/>
                  </a:cubicBezTo>
                  <a:cubicBezTo>
                    <a:pt x="65" y="234"/>
                    <a:pt x="65" y="234"/>
                    <a:pt x="65" y="234"/>
                  </a:cubicBezTo>
                  <a:cubicBezTo>
                    <a:pt x="50" y="260"/>
                    <a:pt x="50" y="260"/>
                    <a:pt x="50" y="260"/>
                  </a:cubicBezTo>
                  <a:cubicBezTo>
                    <a:pt x="52" y="265"/>
                    <a:pt x="52" y="265"/>
                    <a:pt x="52" y="265"/>
                  </a:cubicBezTo>
                  <a:cubicBezTo>
                    <a:pt x="61" y="267"/>
                    <a:pt x="61" y="267"/>
                    <a:pt x="61" y="267"/>
                  </a:cubicBezTo>
                  <a:cubicBezTo>
                    <a:pt x="62" y="283"/>
                    <a:pt x="62" y="283"/>
                    <a:pt x="62" y="283"/>
                  </a:cubicBezTo>
                  <a:cubicBezTo>
                    <a:pt x="59" y="290"/>
                    <a:pt x="59" y="290"/>
                    <a:pt x="59" y="290"/>
                  </a:cubicBezTo>
                  <a:cubicBezTo>
                    <a:pt x="58" y="292"/>
                    <a:pt x="58" y="292"/>
                    <a:pt x="58" y="292"/>
                  </a:cubicBezTo>
                  <a:cubicBezTo>
                    <a:pt x="34" y="293"/>
                    <a:pt x="34" y="293"/>
                    <a:pt x="34" y="293"/>
                  </a:cubicBezTo>
                  <a:cubicBezTo>
                    <a:pt x="21" y="310"/>
                    <a:pt x="21" y="310"/>
                    <a:pt x="21" y="310"/>
                  </a:cubicBezTo>
                  <a:cubicBezTo>
                    <a:pt x="19" y="320"/>
                    <a:pt x="19" y="320"/>
                    <a:pt x="19" y="320"/>
                  </a:cubicBezTo>
                  <a:cubicBezTo>
                    <a:pt x="18" y="327"/>
                    <a:pt x="18" y="327"/>
                    <a:pt x="18" y="327"/>
                  </a:cubicBezTo>
                  <a:cubicBezTo>
                    <a:pt x="18" y="327"/>
                    <a:pt x="15" y="331"/>
                    <a:pt x="15" y="333"/>
                  </a:cubicBezTo>
                  <a:cubicBezTo>
                    <a:pt x="15" y="334"/>
                    <a:pt x="15" y="340"/>
                    <a:pt x="15" y="340"/>
                  </a:cubicBezTo>
                  <a:cubicBezTo>
                    <a:pt x="19" y="348"/>
                    <a:pt x="19" y="348"/>
                    <a:pt x="19" y="348"/>
                  </a:cubicBezTo>
                  <a:cubicBezTo>
                    <a:pt x="19" y="354"/>
                    <a:pt x="19" y="354"/>
                    <a:pt x="19" y="354"/>
                  </a:cubicBezTo>
                  <a:cubicBezTo>
                    <a:pt x="17" y="357"/>
                    <a:pt x="17" y="357"/>
                    <a:pt x="17" y="357"/>
                  </a:cubicBezTo>
                  <a:cubicBezTo>
                    <a:pt x="18" y="364"/>
                    <a:pt x="18" y="364"/>
                    <a:pt x="18" y="364"/>
                  </a:cubicBezTo>
                  <a:cubicBezTo>
                    <a:pt x="18" y="364"/>
                    <a:pt x="19" y="366"/>
                    <a:pt x="18" y="367"/>
                  </a:cubicBezTo>
                  <a:cubicBezTo>
                    <a:pt x="16" y="369"/>
                    <a:pt x="16" y="371"/>
                    <a:pt x="17" y="373"/>
                  </a:cubicBezTo>
                  <a:cubicBezTo>
                    <a:pt x="17" y="374"/>
                    <a:pt x="24" y="387"/>
                    <a:pt x="24" y="387"/>
                  </a:cubicBezTo>
                  <a:cubicBezTo>
                    <a:pt x="25" y="418"/>
                    <a:pt x="25" y="418"/>
                    <a:pt x="25" y="418"/>
                  </a:cubicBezTo>
                  <a:cubicBezTo>
                    <a:pt x="28" y="426"/>
                    <a:pt x="28" y="426"/>
                    <a:pt x="28" y="426"/>
                  </a:cubicBezTo>
                  <a:cubicBezTo>
                    <a:pt x="35" y="431"/>
                    <a:pt x="35" y="431"/>
                    <a:pt x="35" y="431"/>
                  </a:cubicBezTo>
                  <a:cubicBezTo>
                    <a:pt x="41" y="436"/>
                    <a:pt x="41" y="436"/>
                    <a:pt x="41" y="436"/>
                  </a:cubicBezTo>
                  <a:cubicBezTo>
                    <a:pt x="42" y="445"/>
                    <a:pt x="42" y="445"/>
                    <a:pt x="42" y="445"/>
                  </a:cubicBezTo>
                  <a:cubicBezTo>
                    <a:pt x="42" y="445"/>
                    <a:pt x="40" y="452"/>
                    <a:pt x="40" y="453"/>
                  </a:cubicBezTo>
                  <a:cubicBezTo>
                    <a:pt x="41" y="454"/>
                    <a:pt x="35" y="454"/>
                    <a:pt x="35" y="454"/>
                  </a:cubicBezTo>
                  <a:cubicBezTo>
                    <a:pt x="30" y="455"/>
                    <a:pt x="30" y="455"/>
                    <a:pt x="30" y="455"/>
                  </a:cubicBezTo>
                  <a:cubicBezTo>
                    <a:pt x="25" y="460"/>
                    <a:pt x="25" y="460"/>
                    <a:pt x="25" y="460"/>
                  </a:cubicBezTo>
                  <a:cubicBezTo>
                    <a:pt x="27" y="466"/>
                    <a:pt x="27" y="466"/>
                    <a:pt x="27" y="466"/>
                  </a:cubicBezTo>
                  <a:cubicBezTo>
                    <a:pt x="30" y="475"/>
                    <a:pt x="30" y="475"/>
                    <a:pt x="30" y="475"/>
                  </a:cubicBezTo>
                  <a:cubicBezTo>
                    <a:pt x="36" y="482"/>
                    <a:pt x="36" y="482"/>
                    <a:pt x="36" y="482"/>
                  </a:cubicBezTo>
                  <a:cubicBezTo>
                    <a:pt x="38" y="488"/>
                    <a:pt x="38" y="488"/>
                    <a:pt x="38" y="488"/>
                  </a:cubicBezTo>
                  <a:cubicBezTo>
                    <a:pt x="35" y="494"/>
                    <a:pt x="35" y="494"/>
                    <a:pt x="35" y="494"/>
                  </a:cubicBezTo>
                  <a:cubicBezTo>
                    <a:pt x="33" y="497"/>
                    <a:pt x="33" y="497"/>
                    <a:pt x="33" y="497"/>
                  </a:cubicBezTo>
                  <a:cubicBezTo>
                    <a:pt x="35" y="502"/>
                    <a:pt x="35" y="502"/>
                    <a:pt x="35" y="502"/>
                  </a:cubicBezTo>
                  <a:cubicBezTo>
                    <a:pt x="35" y="507"/>
                    <a:pt x="35" y="507"/>
                    <a:pt x="35" y="507"/>
                  </a:cubicBezTo>
                  <a:cubicBezTo>
                    <a:pt x="35" y="507"/>
                    <a:pt x="33" y="510"/>
                    <a:pt x="33" y="511"/>
                  </a:cubicBezTo>
                  <a:cubicBezTo>
                    <a:pt x="33" y="512"/>
                    <a:pt x="29" y="515"/>
                    <a:pt x="29" y="515"/>
                  </a:cubicBezTo>
                  <a:cubicBezTo>
                    <a:pt x="26" y="518"/>
                    <a:pt x="26" y="518"/>
                    <a:pt x="26" y="518"/>
                  </a:cubicBezTo>
                  <a:cubicBezTo>
                    <a:pt x="23" y="519"/>
                    <a:pt x="23" y="519"/>
                    <a:pt x="23" y="519"/>
                  </a:cubicBezTo>
                  <a:cubicBezTo>
                    <a:pt x="23" y="519"/>
                    <a:pt x="21" y="518"/>
                    <a:pt x="20" y="519"/>
                  </a:cubicBezTo>
                  <a:cubicBezTo>
                    <a:pt x="20" y="519"/>
                    <a:pt x="18" y="521"/>
                    <a:pt x="18" y="521"/>
                  </a:cubicBezTo>
                  <a:cubicBezTo>
                    <a:pt x="18" y="524"/>
                    <a:pt x="18" y="524"/>
                    <a:pt x="18" y="524"/>
                  </a:cubicBezTo>
                  <a:cubicBezTo>
                    <a:pt x="20" y="526"/>
                    <a:pt x="20" y="526"/>
                    <a:pt x="20" y="526"/>
                  </a:cubicBezTo>
                  <a:cubicBezTo>
                    <a:pt x="19" y="531"/>
                    <a:pt x="19" y="531"/>
                    <a:pt x="19" y="531"/>
                  </a:cubicBezTo>
                  <a:cubicBezTo>
                    <a:pt x="16" y="534"/>
                    <a:pt x="16" y="534"/>
                    <a:pt x="16" y="534"/>
                  </a:cubicBezTo>
                  <a:cubicBezTo>
                    <a:pt x="13" y="535"/>
                    <a:pt x="13" y="535"/>
                    <a:pt x="13" y="535"/>
                  </a:cubicBezTo>
                  <a:cubicBezTo>
                    <a:pt x="15" y="541"/>
                    <a:pt x="15" y="541"/>
                    <a:pt x="15" y="541"/>
                  </a:cubicBezTo>
                  <a:cubicBezTo>
                    <a:pt x="19" y="548"/>
                    <a:pt x="19" y="548"/>
                    <a:pt x="19" y="548"/>
                  </a:cubicBezTo>
                  <a:cubicBezTo>
                    <a:pt x="19" y="554"/>
                    <a:pt x="19" y="554"/>
                    <a:pt x="19" y="554"/>
                  </a:cubicBezTo>
                  <a:cubicBezTo>
                    <a:pt x="16" y="560"/>
                    <a:pt x="16" y="560"/>
                    <a:pt x="16" y="560"/>
                  </a:cubicBezTo>
                  <a:cubicBezTo>
                    <a:pt x="15" y="567"/>
                    <a:pt x="15" y="567"/>
                    <a:pt x="15" y="567"/>
                  </a:cubicBezTo>
                  <a:cubicBezTo>
                    <a:pt x="14" y="573"/>
                    <a:pt x="14" y="573"/>
                    <a:pt x="14" y="573"/>
                  </a:cubicBezTo>
                  <a:cubicBezTo>
                    <a:pt x="12" y="574"/>
                    <a:pt x="12" y="574"/>
                    <a:pt x="12" y="574"/>
                  </a:cubicBezTo>
                  <a:cubicBezTo>
                    <a:pt x="9" y="574"/>
                    <a:pt x="9" y="574"/>
                    <a:pt x="9" y="574"/>
                  </a:cubicBezTo>
                  <a:cubicBezTo>
                    <a:pt x="9" y="574"/>
                    <a:pt x="9" y="568"/>
                    <a:pt x="8" y="567"/>
                  </a:cubicBezTo>
                  <a:cubicBezTo>
                    <a:pt x="8" y="567"/>
                    <a:pt x="1" y="561"/>
                    <a:pt x="1" y="561"/>
                  </a:cubicBezTo>
                  <a:cubicBezTo>
                    <a:pt x="1" y="567"/>
                    <a:pt x="1" y="567"/>
                    <a:pt x="1" y="567"/>
                  </a:cubicBezTo>
                  <a:cubicBezTo>
                    <a:pt x="0" y="574"/>
                    <a:pt x="0" y="574"/>
                    <a:pt x="0" y="574"/>
                  </a:cubicBezTo>
                  <a:cubicBezTo>
                    <a:pt x="0" y="574"/>
                    <a:pt x="1" y="578"/>
                    <a:pt x="2" y="579"/>
                  </a:cubicBezTo>
                  <a:cubicBezTo>
                    <a:pt x="3" y="580"/>
                    <a:pt x="4" y="587"/>
                    <a:pt x="4" y="587"/>
                  </a:cubicBezTo>
                  <a:cubicBezTo>
                    <a:pt x="3" y="594"/>
                    <a:pt x="3" y="594"/>
                    <a:pt x="3" y="594"/>
                  </a:cubicBezTo>
                  <a:cubicBezTo>
                    <a:pt x="3" y="594"/>
                    <a:pt x="5" y="599"/>
                    <a:pt x="5" y="599"/>
                  </a:cubicBezTo>
                  <a:cubicBezTo>
                    <a:pt x="5" y="600"/>
                    <a:pt x="6" y="604"/>
                    <a:pt x="6" y="604"/>
                  </a:cubicBezTo>
                  <a:cubicBezTo>
                    <a:pt x="10" y="603"/>
                    <a:pt x="10" y="603"/>
                    <a:pt x="10" y="603"/>
                  </a:cubicBezTo>
                  <a:cubicBezTo>
                    <a:pt x="9" y="600"/>
                    <a:pt x="9" y="600"/>
                    <a:pt x="9" y="600"/>
                  </a:cubicBezTo>
                  <a:cubicBezTo>
                    <a:pt x="12" y="604"/>
                    <a:pt x="12" y="604"/>
                    <a:pt x="12" y="604"/>
                  </a:cubicBezTo>
                  <a:cubicBezTo>
                    <a:pt x="12" y="604"/>
                    <a:pt x="10" y="605"/>
                    <a:pt x="12" y="604"/>
                  </a:cubicBezTo>
                  <a:cubicBezTo>
                    <a:pt x="13" y="604"/>
                    <a:pt x="15" y="602"/>
                    <a:pt x="15" y="602"/>
                  </a:cubicBezTo>
                  <a:cubicBezTo>
                    <a:pt x="14" y="605"/>
                    <a:pt x="14" y="605"/>
                    <a:pt x="14" y="605"/>
                  </a:cubicBezTo>
                  <a:cubicBezTo>
                    <a:pt x="12" y="609"/>
                    <a:pt x="12" y="609"/>
                    <a:pt x="12" y="609"/>
                  </a:cubicBezTo>
                  <a:cubicBezTo>
                    <a:pt x="13" y="610"/>
                    <a:pt x="13" y="610"/>
                    <a:pt x="13" y="610"/>
                  </a:cubicBezTo>
                  <a:cubicBezTo>
                    <a:pt x="16" y="611"/>
                    <a:pt x="16" y="611"/>
                    <a:pt x="16" y="611"/>
                  </a:cubicBezTo>
                  <a:cubicBezTo>
                    <a:pt x="12" y="616"/>
                    <a:pt x="12" y="616"/>
                    <a:pt x="12" y="616"/>
                  </a:cubicBezTo>
                  <a:cubicBezTo>
                    <a:pt x="12" y="616"/>
                    <a:pt x="14" y="619"/>
                    <a:pt x="15" y="620"/>
                  </a:cubicBezTo>
                  <a:cubicBezTo>
                    <a:pt x="15" y="620"/>
                    <a:pt x="19" y="617"/>
                    <a:pt x="19" y="617"/>
                  </a:cubicBezTo>
                  <a:cubicBezTo>
                    <a:pt x="19" y="617"/>
                    <a:pt x="19" y="618"/>
                    <a:pt x="19" y="619"/>
                  </a:cubicBezTo>
                  <a:cubicBezTo>
                    <a:pt x="19" y="619"/>
                    <a:pt x="16" y="622"/>
                    <a:pt x="16" y="624"/>
                  </a:cubicBezTo>
                  <a:cubicBezTo>
                    <a:pt x="17" y="625"/>
                    <a:pt x="22" y="623"/>
                    <a:pt x="21" y="624"/>
                  </a:cubicBezTo>
                  <a:cubicBezTo>
                    <a:pt x="20" y="625"/>
                    <a:pt x="20" y="627"/>
                    <a:pt x="20" y="627"/>
                  </a:cubicBezTo>
                  <a:cubicBezTo>
                    <a:pt x="20" y="627"/>
                    <a:pt x="17" y="630"/>
                    <a:pt x="19" y="631"/>
                  </a:cubicBezTo>
                  <a:cubicBezTo>
                    <a:pt x="20" y="632"/>
                    <a:pt x="23" y="633"/>
                    <a:pt x="22" y="633"/>
                  </a:cubicBezTo>
                  <a:cubicBezTo>
                    <a:pt x="22" y="634"/>
                    <a:pt x="19" y="636"/>
                    <a:pt x="19" y="636"/>
                  </a:cubicBezTo>
                  <a:cubicBezTo>
                    <a:pt x="19" y="636"/>
                    <a:pt x="18" y="638"/>
                    <a:pt x="19" y="639"/>
                  </a:cubicBezTo>
                  <a:cubicBezTo>
                    <a:pt x="20" y="640"/>
                    <a:pt x="23" y="640"/>
                    <a:pt x="23" y="640"/>
                  </a:cubicBezTo>
                  <a:cubicBezTo>
                    <a:pt x="23" y="640"/>
                    <a:pt x="23" y="638"/>
                    <a:pt x="23" y="639"/>
                  </a:cubicBezTo>
                  <a:cubicBezTo>
                    <a:pt x="23" y="640"/>
                    <a:pt x="22" y="642"/>
                    <a:pt x="22" y="642"/>
                  </a:cubicBezTo>
                  <a:cubicBezTo>
                    <a:pt x="22" y="642"/>
                    <a:pt x="21" y="644"/>
                    <a:pt x="22" y="645"/>
                  </a:cubicBezTo>
                  <a:cubicBezTo>
                    <a:pt x="23" y="645"/>
                    <a:pt x="25" y="645"/>
                    <a:pt x="25" y="645"/>
                  </a:cubicBezTo>
                  <a:cubicBezTo>
                    <a:pt x="25" y="645"/>
                    <a:pt x="25" y="646"/>
                    <a:pt x="25" y="648"/>
                  </a:cubicBezTo>
                  <a:cubicBezTo>
                    <a:pt x="25" y="649"/>
                    <a:pt x="25" y="652"/>
                    <a:pt x="25" y="652"/>
                  </a:cubicBezTo>
                  <a:cubicBezTo>
                    <a:pt x="25" y="653"/>
                    <a:pt x="25" y="655"/>
                    <a:pt x="25" y="655"/>
                  </a:cubicBezTo>
                  <a:cubicBezTo>
                    <a:pt x="25" y="655"/>
                    <a:pt x="24" y="656"/>
                    <a:pt x="27" y="656"/>
                  </a:cubicBezTo>
                  <a:cubicBezTo>
                    <a:pt x="29" y="656"/>
                    <a:pt x="29" y="655"/>
                    <a:pt x="30" y="655"/>
                  </a:cubicBezTo>
                  <a:cubicBezTo>
                    <a:pt x="31" y="655"/>
                    <a:pt x="31" y="656"/>
                    <a:pt x="32" y="657"/>
                  </a:cubicBezTo>
                  <a:cubicBezTo>
                    <a:pt x="32" y="659"/>
                    <a:pt x="32" y="660"/>
                    <a:pt x="32" y="661"/>
                  </a:cubicBezTo>
                  <a:cubicBezTo>
                    <a:pt x="33" y="662"/>
                    <a:pt x="37" y="672"/>
                    <a:pt x="37" y="672"/>
                  </a:cubicBezTo>
                  <a:cubicBezTo>
                    <a:pt x="37" y="672"/>
                    <a:pt x="38" y="676"/>
                    <a:pt x="39" y="677"/>
                  </a:cubicBezTo>
                  <a:cubicBezTo>
                    <a:pt x="39" y="678"/>
                    <a:pt x="40" y="679"/>
                    <a:pt x="41" y="680"/>
                  </a:cubicBezTo>
                  <a:cubicBezTo>
                    <a:pt x="41" y="680"/>
                    <a:pt x="43" y="683"/>
                    <a:pt x="43" y="683"/>
                  </a:cubicBezTo>
                  <a:cubicBezTo>
                    <a:pt x="46" y="685"/>
                    <a:pt x="46" y="685"/>
                    <a:pt x="46" y="685"/>
                  </a:cubicBezTo>
                  <a:cubicBezTo>
                    <a:pt x="50" y="692"/>
                    <a:pt x="50" y="692"/>
                    <a:pt x="50" y="692"/>
                  </a:cubicBezTo>
                  <a:cubicBezTo>
                    <a:pt x="50" y="692"/>
                    <a:pt x="53" y="695"/>
                    <a:pt x="53" y="695"/>
                  </a:cubicBezTo>
                  <a:cubicBezTo>
                    <a:pt x="54" y="695"/>
                    <a:pt x="56" y="693"/>
                    <a:pt x="56" y="693"/>
                  </a:cubicBezTo>
                  <a:cubicBezTo>
                    <a:pt x="56" y="693"/>
                    <a:pt x="59" y="694"/>
                    <a:pt x="59" y="695"/>
                  </a:cubicBezTo>
                  <a:cubicBezTo>
                    <a:pt x="58" y="695"/>
                    <a:pt x="57" y="699"/>
                    <a:pt x="57" y="700"/>
                  </a:cubicBezTo>
                  <a:cubicBezTo>
                    <a:pt x="58" y="701"/>
                    <a:pt x="58" y="703"/>
                    <a:pt x="58" y="703"/>
                  </a:cubicBezTo>
                  <a:cubicBezTo>
                    <a:pt x="56" y="704"/>
                    <a:pt x="56" y="704"/>
                    <a:pt x="56" y="704"/>
                  </a:cubicBezTo>
                  <a:cubicBezTo>
                    <a:pt x="54" y="705"/>
                    <a:pt x="54" y="705"/>
                    <a:pt x="54" y="705"/>
                  </a:cubicBezTo>
                  <a:cubicBezTo>
                    <a:pt x="50" y="705"/>
                    <a:pt x="50" y="705"/>
                    <a:pt x="50" y="705"/>
                  </a:cubicBezTo>
                  <a:cubicBezTo>
                    <a:pt x="49" y="709"/>
                    <a:pt x="49" y="709"/>
                    <a:pt x="49" y="709"/>
                  </a:cubicBezTo>
                  <a:cubicBezTo>
                    <a:pt x="53" y="711"/>
                    <a:pt x="53" y="711"/>
                    <a:pt x="53" y="711"/>
                  </a:cubicBezTo>
                  <a:cubicBezTo>
                    <a:pt x="53" y="711"/>
                    <a:pt x="55" y="713"/>
                    <a:pt x="56" y="713"/>
                  </a:cubicBezTo>
                  <a:cubicBezTo>
                    <a:pt x="56" y="714"/>
                    <a:pt x="56" y="718"/>
                    <a:pt x="56" y="718"/>
                  </a:cubicBezTo>
                  <a:cubicBezTo>
                    <a:pt x="55" y="718"/>
                    <a:pt x="51" y="718"/>
                    <a:pt x="51" y="718"/>
                  </a:cubicBezTo>
                  <a:cubicBezTo>
                    <a:pt x="51" y="718"/>
                    <a:pt x="49" y="721"/>
                    <a:pt x="49" y="721"/>
                  </a:cubicBezTo>
                  <a:cubicBezTo>
                    <a:pt x="49" y="722"/>
                    <a:pt x="48" y="722"/>
                    <a:pt x="50" y="725"/>
                  </a:cubicBezTo>
                  <a:cubicBezTo>
                    <a:pt x="51" y="727"/>
                    <a:pt x="56" y="733"/>
                    <a:pt x="56" y="733"/>
                  </a:cubicBezTo>
                  <a:cubicBezTo>
                    <a:pt x="56" y="733"/>
                    <a:pt x="60" y="739"/>
                    <a:pt x="60" y="739"/>
                  </a:cubicBezTo>
                  <a:cubicBezTo>
                    <a:pt x="60" y="740"/>
                    <a:pt x="63" y="744"/>
                    <a:pt x="63" y="744"/>
                  </a:cubicBezTo>
                  <a:cubicBezTo>
                    <a:pt x="64" y="744"/>
                    <a:pt x="64" y="748"/>
                    <a:pt x="64" y="748"/>
                  </a:cubicBezTo>
                  <a:cubicBezTo>
                    <a:pt x="63" y="750"/>
                    <a:pt x="63" y="750"/>
                    <a:pt x="63" y="750"/>
                  </a:cubicBezTo>
                  <a:cubicBezTo>
                    <a:pt x="62" y="753"/>
                    <a:pt x="62" y="753"/>
                    <a:pt x="62" y="753"/>
                  </a:cubicBezTo>
                  <a:cubicBezTo>
                    <a:pt x="61" y="756"/>
                    <a:pt x="61" y="756"/>
                    <a:pt x="61" y="756"/>
                  </a:cubicBezTo>
                  <a:cubicBezTo>
                    <a:pt x="62" y="758"/>
                    <a:pt x="62" y="758"/>
                    <a:pt x="62" y="758"/>
                  </a:cubicBezTo>
                  <a:cubicBezTo>
                    <a:pt x="61" y="760"/>
                    <a:pt x="61" y="760"/>
                    <a:pt x="61" y="760"/>
                  </a:cubicBezTo>
                  <a:cubicBezTo>
                    <a:pt x="59" y="763"/>
                    <a:pt x="59" y="763"/>
                    <a:pt x="59" y="763"/>
                  </a:cubicBezTo>
                  <a:cubicBezTo>
                    <a:pt x="64" y="764"/>
                    <a:pt x="64" y="764"/>
                    <a:pt x="64" y="764"/>
                  </a:cubicBezTo>
                  <a:cubicBezTo>
                    <a:pt x="70" y="763"/>
                    <a:pt x="70" y="763"/>
                    <a:pt x="70" y="763"/>
                  </a:cubicBezTo>
                  <a:cubicBezTo>
                    <a:pt x="70" y="763"/>
                    <a:pt x="71" y="765"/>
                    <a:pt x="71" y="765"/>
                  </a:cubicBezTo>
                  <a:cubicBezTo>
                    <a:pt x="72" y="766"/>
                    <a:pt x="77" y="765"/>
                    <a:pt x="77" y="765"/>
                  </a:cubicBezTo>
                  <a:cubicBezTo>
                    <a:pt x="81" y="763"/>
                    <a:pt x="81" y="763"/>
                    <a:pt x="81" y="763"/>
                  </a:cubicBezTo>
                  <a:cubicBezTo>
                    <a:pt x="84" y="761"/>
                    <a:pt x="84" y="761"/>
                    <a:pt x="84" y="761"/>
                  </a:cubicBezTo>
                  <a:cubicBezTo>
                    <a:pt x="84" y="759"/>
                    <a:pt x="84" y="759"/>
                    <a:pt x="84" y="759"/>
                  </a:cubicBezTo>
                  <a:cubicBezTo>
                    <a:pt x="84" y="759"/>
                    <a:pt x="86" y="756"/>
                    <a:pt x="86" y="756"/>
                  </a:cubicBezTo>
                  <a:cubicBezTo>
                    <a:pt x="87" y="756"/>
                    <a:pt x="90" y="757"/>
                    <a:pt x="90" y="757"/>
                  </a:cubicBezTo>
                  <a:cubicBezTo>
                    <a:pt x="90" y="757"/>
                    <a:pt x="93" y="757"/>
                    <a:pt x="93" y="758"/>
                  </a:cubicBezTo>
                  <a:cubicBezTo>
                    <a:pt x="93" y="759"/>
                    <a:pt x="95" y="760"/>
                    <a:pt x="95" y="760"/>
                  </a:cubicBezTo>
                  <a:cubicBezTo>
                    <a:pt x="98" y="760"/>
                    <a:pt x="98" y="760"/>
                    <a:pt x="98" y="760"/>
                  </a:cubicBezTo>
                  <a:cubicBezTo>
                    <a:pt x="101" y="759"/>
                    <a:pt x="101" y="759"/>
                    <a:pt x="101" y="759"/>
                  </a:cubicBezTo>
                  <a:cubicBezTo>
                    <a:pt x="105" y="758"/>
                    <a:pt x="105" y="758"/>
                    <a:pt x="105" y="758"/>
                  </a:cubicBezTo>
                  <a:cubicBezTo>
                    <a:pt x="105" y="758"/>
                    <a:pt x="104" y="756"/>
                    <a:pt x="105" y="756"/>
                  </a:cubicBezTo>
                  <a:cubicBezTo>
                    <a:pt x="106" y="756"/>
                    <a:pt x="109" y="756"/>
                    <a:pt x="109" y="756"/>
                  </a:cubicBezTo>
                  <a:cubicBezTo>
                    <a:pt x="109" y="756"/>
                    <a:pt x="110" y="758"/>
                    <a:pt x="111" y="758"/>
                  </a:cubicBezTo>
                  <a:cubicBezTo>
                    <a:pt x="111" y="758"/>
                    <a:pt x="113" y="756"/>
                    <a:pt x="112" y="755"/>
                  </a:cubicBezTo>
                  <a:cubicBezTo>
                    <a:pt x="111" y="754"/>
                    <a:pt x="107" y="752"/>
                    <a:pt x="107" y="752"/>
                  </a:cubicBezTo>
                  <a:cubicBezTo>
                    <a:pt x="107" y="752"/>
                    <a:pt x="105" y="749"/>
                    <a:pt x="105" y="748"/>
                  </a:cubicBezTo>
                  <a:cubicBezTo>
                    <a:pt x="104" y="747"/>
                    <a:pt x="104" y="744"/>
                    <a:pt x="103" y="743"/>
                  </a:cubicBezTo>
                  <a:cubicBezTo>
                    <a:pt x="102" y="743"/>
                    <a:pt x="101" y="742"/>
                    <a:pt x="101" y="740"/>
                  </a:cubicBezTo>
                  <a:cubicBezTo>
                    <a:pt x="102" y="737"/>
                    <a:pt x="102" y="736"/>
                    <a:pt x="102" y="736"/>
                  </a:cubicBezTo>
                  <a:cubicBezTo>
                    <a:pt x="102" y="735"/>
                    <a:pt x="102" y="731"/>
                    <a:pt x="102" y="731"/>
                  </a:cubicBezTo>
                  <a:cubicBezTo>
                    <a:pt x="102" y="731"/>
                    <a:pt x="101" y="729"/>
                    <a:pt x="104" y="727"/>
                  </a:cubicBezTo>
                  <a:cubicBezTo>
                    <a:pt x="107" y="725"/>
                    <a:pt x="107" y="723"/>
                    <a:pt x="108" y="724"/>
                  </a:cubicBezTo>
                  <a:cubicBezTo>
                    <a:pt x="109" y="725"/>
                    <a:pt x="111" y="727"/>
                    <a:pt x="112" y="727"/>
                  </a:cubicBezTo>
                  <a:cubicBezTo>
                    <a:pt x="112" y="728"/>
                    <a:pt x="113" y="728"/>
                    <a:pt x="114" y="729"/>
                  </a:cubicBezTo>
                  <a:cubicBezTo>
                    <a:pt x="114" y="730"/>
                    <a:pt x="113" y="731"/>
                    <a:pt x="115" y="731"/>
                  </a:cubicBezTo>
                  <a:cubicBezTo>
                    <a:pt x="116" y="731"/>
                    <a:pt x="118" y="731"/>
                    <a:pt x="118" y="731"/>
                  </a:cubicBezTo>
                  <a:cubicBezTo>
                    <a:pt x="118" y="731"/>
                    <a:pt x="119" y="731"/>
                    <a:pt x="119" y="730"/>
                  </a:cubicBezTo>
                  <a:cubicBezTo>
                    <a:pt x="119" y="729"/>
                    <a:pt x="119" y="726"/>
                    <a:pt x="118" y="726"/>
                  </a:cubicBezTo>
                  <a:cubicBezTo>
                    <a:pt x="117" y="725"/>
                    <a:pt x="116" y="724"/>
                    <a:pt x="116" y="724"/>
                  </a:cubicBezTo>
                  <a:cubicBezTo>
                    <a:pt x="116" y="724"/>
                    <a:pt x="118" y="723"/>
                    <a:pt x="115" y="722"/>
                  </a:cubicBezTo>
                  <a:cubicBezTo>
                    <a:pt x="112" y="720"/>
                    <a:pt x="112" y="719"/>
                    <a:pt x="113" y="718"/>
                  </a:cubicBezTo>
                  <a:cubicBezTo>
                    <a:pt x="115" y="717"/>
                    <a:pt x="119" y="718"/>
                    <a:pt x="119" y="718"/>
                  </a:cubicBezTo>
                  <a:cubicBezTo>
                    <a:pt x="122" y="717"/>
                    <a:pt x="122" y="717"/>
                    <a:pt x="122" y="717"/>
                  </a:cubicBezTo>
                  <a:cubicBezTo>
                    <a:pt x="122" y="717"/>
                    <a:pt x="124" y="715"/>
                    <a:pt x="126" y="716"/>
                  </a:cubicBezTo>
                  <a:cubicBezTo>
                    <a:pt x="127" y="717"/>
                    <a:pt x="131" y="716"/>
                    <a:pt x="131" y="716"/>
                  </a:cubicBezTo>
                  <a:cubicBezTo>
                    <a:pt x="136" y="717"/>
                    <a:pt x="136" y="717"/>
                    <a:pt x="136" y="717"/>
                  </a:cubicBezTo>
                  <a:cubicBezTo>
                    <a:pt x="138" y="715"/>
                    <a:pt x="138" y="715"/>
                    <a:pt x="138" y="715"/>
                  </a:cubicBezTo>
                  <a:cubicBezTo>
                    <a:pt x="143" y="717"/>
                    <a:pt x="143" y="717"/>
                    <a:pt x="143" y="717"/>
                  </a:cubicBezTo>
                  <a:cubicBezTo>
                    <a:pt x="143" y="717"/>
                    <a:pt x="142" y="717"/>
                    <a:pt x="145" y="718"/>
                  </a:cubicBezTo>
                  <a:cubicBezTo>
                    <a:pt x="147" y="718"/>
                    <a:pt x="150" y="716"/>
                    <a:pt x="150" y="715"/>
                  </a:cubicBezTo>
                  <a:cubicBezTo>
                    <a:pt x="151" y="715"/>
                    <a:pt x="155" y="708"/>
                    <a:pt x="155" y="708"/>
                  </a:cubicBezTo>
                  <a:cubicBezTo>
                    <a:pt x="158" y="688"/>
                    <a:pt x="158" y="688"/>
                    <a:pt x="158" y="688"/>
                  </a:cubicBezTo>
                  <a:cubicBezTo>
                    <a:pt x="158" y="688"/>
                    <a:pt x="162" y="685"/>
                    <a:pt x="161" y="685"/>
                  </a:cubicBezTo>
                  <a:cubicBezTo>
                    <a:pt x="161" y="684"/>
                    <a:pt x="161" y="677"/>
                    <a:pt x="161" y="676"/>
                  </a:cubicBezTo>
                  <a:cubicBezTo>
                    <a:pt x="161" y="675"/>
                    <a:pt x="163" y="668"/>
                    <a:pt x="163" y="668"/>
                  </a:cubicBezTo>
                  <a:cubicBezTo>
                    <a:pt x="163" y="668"/>
                    <a:pt x="167" y="665"/>
                    <a:pt x="165" y="662"/>
                  </a:cubicBezTo>
                  <a:cubicBezTo>
                    <a:pt x="164" y="659"/>
                    <a:pt x="163" y="654"/>
                    <a:pt x="163" y="654"/>
                  </a:cubicBezTo>
                  <a:cubicBezTo>
                    <a:pt x="163" y="654"/>
                    <a:pt x="162" y="649"/>
                    <a:pt x="162" y="648"/>
                  </a:cubicBezTo>
                  <a:cubicBezTo>
                    <a:pt x="162" y="647"/>
                    <a:pt x="166" y="642"/>
                    <a:pt x="166" y="642"/>
                  </a:cubicBezTo>
                  <a:cubicBezTo>
                    <a:pt x="163" y="633"/>
                    <a:pt x="163" y="633"/>
                    <a:pt x="163" y="633"/>
                  </a:cubicBezTo>
                  <a:cubicBezTo>
                    <a:pt x="163" y="633"/>
                    <a:pt x="165" y="630"/>
                    <a:pt x="165" y="629"/>
                  </a:cubicBezTo>
                  <a:cubicBezTo>
                    <a:pt x="165" y="628"/>
                    <a:pt x="163" y="619"/>
                    <a:pt x="163" y="619"/>
                  </a:cubicBezTo>
                  <a:cubicBezTo>
                    <a:pt x="163" y="617"/>
                    <a:pt x="163" y="617"/>
                    <a:pt x="163" y="617"/>
                  </a:cubicBezTo>
                  <a:cubicBezTo>
                    <a:pt x="163" y="617"/>
                    <a:pt x="166" y="612"/>
                    <a:pt x="165" y="611"/>
                  </a:cubicBezTo>
                  <a:cubicBezTo>
                    <a:pt x="165" y="610"/>
                    <a:pt x="165" y="605"/>
                    <a:pt x="165" y="605"/>
                  </a:cubicBezTo>
                  <a:cubicBezTo>
                    <a:pt x="163" y="599"/>
                    <a:pt x="163" y="599"/>
                    <a:pt x="163" y="599"/>
                  </a:cubicBezTo>
                  <a:cubicBezTo>
                    <a:pt x="163" y="599"/>
                    <a:pt x="165" y="598"/>
                    <a:pt x="164" y="597"/>
                  </a:cubicBezTo>
                  <a:cubicBezTo>
                    <a:pt x="163" y="595"/>
                    <a:pt x="162" y="594"/>
                    <a:pt x="162" y="594"/>
                  </a:cubicBezTo>
                  <a:cubicBezTo>
                    <a:pt x="162" y="592"/>
                    <a:pt x="162" y="592"/>
                    <a:pt x="162" y="592"/>
                  </a:cubicBezTo>
                  <a:cubicBezTo>
                    <a:pt x="163" y="590"/>
                    <a:pt x="163" y="590"/>
                    <a:pt x="163" y="590"/>
                  </a:cubicBezTo>
                  <a:cubicBezTo>
                    <a:pt x="165" y="588"/>
                    <a:pt x="165" y="588"/>
                    <a:pt x="165" y="588"/>
                  </a:cubicBezTo>
                  <a:cubicBezTo>
                    <a:pt x="164" y="582"/>
                    <a:pt x="164" y="582"/>
                    <a:pt x="164" y="582"/>
                  </a:cubicBezTo>
                  <a:cubicBezTo>
                    <a:pt x="160" y="581"/>
                    <a:pt x="160" y="581"/>
                    <a:pt x="160" y="581"/>
                  </a:cubicBezTo>
                  <a:cubicBezTo>
                    <a:pt x="160" y="581"/>
                    <a:pt x="160" y="579"/>
                    <a:pt x="161" y="579"/>
                  </a:cubicBezTo>
                  <a:cubicBezTo>
                    <a:pt x="163" y="578"/>
                    <a:pt x="170" y="575"/>
                    <a:pt x="170" y="575"/>
                  </a:cubicBezTo>
                  <a:cubicBezTo>
                    <a:pt x="170" y="575"/>
                    <a:pt x="172" y="572"/>
                    <a:pt x="173" y="572"/>
                  </a:cubicBezTo>
                  <a:cubicBezTo>
                    <a:pt x="173" y="571"/>
                    <a:pt x="181" y="566"/>
                    <a:pt x="181" y="566"/>
                  </a:cubicBezTo>
                  <a:cubicBezTo>
                    <a:pt x="181" y="566"/>
                    <a:pt x="181" y="563"/>
                    <a:pt x="181" y="562"/>
                  </a:cubicBezTo>
                  <a:cubicBezTo>
                    <a:pt x="182" y="562"/>
                    <a:pt x="182" y="561"/>
                    <a:pt x="182" y="559"/>
                  </a:cubicBezTo>
                  <a:cubicBezTo>
                    <a:pt x="183" y="559"/>
                    <a:pt x="181" y="550"/>
                    <a:pt x="181" y="547"/>
                  </a:cubicBezTo>
                  <a:cubicBezTo>
                    <a:pt x="182" y="545"/>
                    <a:pt x="184" y="549"/>
                    <a:pt x="184" y="549"/>
                  </a:cubicBezTo>
                  <a:cubicBezTo>
                    <a:pt x="185" y="552"/>
                    <a:pt x="185" y="552"/>
                    <a:pt x="185" y="552"/>
                  </a:cubicBezTo>
                  <a:cubicBezTo>
                    <a:pt x="185" y="558"/>
                    <a:pt x="185" y="558"/>
                    <a:pt x="185" y="558"/>
                  </a:cubicBezTo>
                  <a:cubicBezTo>
                    <a:pt x="188" y="559"/>
                    <a:pt x="188" y="559"/>
                    <a:pt x="188" y="559"/>
                  </a:cubicBezTo>
                  <a:cubicBezTo>
                    <a:pt x="189" y="562"/>
                    <a:pt x="189" y="562"/>
                    <a:pt x="189" y="562"/>
                  </a:cubicBezTo>
                  <a:cubicBezTo>
                    <a:pt x="189" y="562"/>
                    <a:pt x="188" y="565"/>
                    <a:pt x="189" y="565"/>
                  </a:cubicBezTo>
                  <a:cubicBezTo>
                    <a:pt x="190" y="564"/>
                    <a:pt x="190" y="564"/>
                    <a:pt x="190" y="564"/>
                  </a:cubicBezTo>
                  <a:cubicBezTo>
                    <a:pt x="191" y="558"/>
                    <a:pt x="191" y="558"/>
                    <a:pt x="191" y="558"/>
                  </a:cubicBezTo>
                  <a:cubicBezTo>
                    <a:pt x="191" y="558"/>
                    <a:pt x="195" y="558"/>
                    <a:pt x="194" y="556"/>
                  </a:cubicBezTo>
                  <a:cubicBezTo>
                    <a:pt x="194" y="555"/>
                    <a:pt x="193" y="553"/>
                    <a:pt x="194" y="553"/>
                  </a:cubicBezTo>
                  <a:cubicBezTo>
                    <a:pt x="200" y="552"/>
                    <a:pt x="198" y="552"/>
                    <a:pt x="201" y="550"/>
                  </a:cubicBezTo>
                  <a:cubicBezTo>
                    <a:pt x="201" y="550"/>
                    <a:pt x="203" y="546"/>
                    <a:pt x="203" y="546"/>
                  </a:cubicBezTo>
                  <a:cubicBezTo>
                    <a:pt x="203" y="545"/>
                    <a:pt x="204" y="543"/>
                    <a:pt x="204" y="543"/>
                  </a:cubicBezTo>
                  <a:cubicBezTo>
                    <a:pt x="202" y="542"/>
                    <a:pt x="202" y="542"/>
                    <a:pt x="202" y="542"/>
                  </a:cubicBezTo>
                  <a:cubicBezTo>
                    <a:pt x="201" y="539"/>
                    <a:pt x="201" y="539"/>
                    <a:pt x="201" y="539"/>
                  </a:cubicBezTo>
                  <a:cubicBezTo>
                    <a:pt x="201" y="539"/>
                    <a:pt x="202" y="537"/>
                    <a:pt x="203" y="538"/>
                  </a:cubicBezTo>
                  <a:cubicBezTo>
                    <a:pt x="203" y="539"/>
                    <a:pt x="204" y="541"/>
                    <a:pt x="205" y="541"/>
                  </a:cubicBezTo>
                  <a:cubicBezTo>
                    <a:pt x="206" y="541"/>
                    <a:pt x="209" y="538"/>
                    <a:pt x="209" y="538"/>
                  </a:cubicBezTo>
                  <a:cubicBezTo>
                    <a:pt x="209" y="535"/>
                    <a:pt x="202" y="531"/>
                    <a:pt x="200" y="530"/>
                  </a:cubicBezTo>
                  <a:cubicBezTo>
                    <a:pt x="200" y="526"/>
                    <a:pt x="210" y="521"/>
                    <a:pt x="210" y="520"/>
                  </a:cubicBezTo>
                  <a:cubicBezTo>
                    <a:pt x="211" y="519"/>
                    <a:pt x="211" y="519"/>
                    <a:pt x="211" y="518"/>
                  </a:cubicBezTo>
                  <a:cubicBezTo>
                    <a:pt x="211" y="517"/>
                    <a:pt x="210" y="516"/>
                    <a:pt x="209" y="517"/>
                  </a:cubicBezTo>
                  <a:cubicBezTo>
                    <a:pt x="209" y="517"/>
                    <a:pt x="208" y="519"/>
                    <a:pt x="207" y="519"/>
                  </a:cubicBezTo>
                  <a:cubicBezTo>
                    <a:pt x="207" y="519"/>
                    <a:pt x="205" y="519"/>
                    <a:pt x="205" y="519"/>
                  </a:cubicBezTo>
                  <a:cubicBezTo>
                    <a:pt x="205" y="519"/>
                    <a:pt x="204" y="517"/>
                    <a:pt x="205" y="516"/>
                  </a:cubicBezTo>
                  <a:cubicBezTo>
                    <a:pt x="206" y="515"/>
                    <a:pt x="205" y="515"/>
                    <a:pt x="207" y="514"/>
                  </a:cubicBezTo>
                  <a:cubicBezTo>
                    <a:pt x="208" y="513"/>
                    <a:pt x="209" y="513"/>
                    <a:pt x="210" y="513"/>
                  </a:cubicBezTo>
                  <a:cubicBezTo>
                    <a:pt x="210" y="512"/>
                    <a:pt x="211" y="511"/>
                    <a:pt x="212" y="511"/>
                  </a:cubicBezTo>
                  <a:cubicBezTo>
                    <a:pt x="213" y="511"/>
                    <a:pt x="218" y="508"/>
                    <a:pt x="218" y="508"/>
                  </a:cubicBezTo>
                  <a:cubicBezTo>
                    <a:pt x="219" y="506"/>
                    <a:pt x="219" y="506"/>
                    <a:pt x="219" y="506"/>
                  </a:cubicBezTo>
                  <a:cubicBezTo>
                    <a:pt x="219" y="506"/>
                    <a:pt x="216" y="503"/>
                    <a:pt x="216" y="503"/>
                  </a:cubicBezTo>
                  <a:cubicBezTo>
                    <a:pt x="216" y="503"/>
                    <a:pt x="211" y="499"/>
                    <a:pt x="211" y="499"/>
                  </a:cubicBezTo>
                  <a:cubicBezTo>
                    <a:pt x="211" y="499"/>
                    <a:pt x="209" y="499"/>
                    <a:pt x="209" y="498"/>
                  </a:cubicBezTo>
                  <a:cubicBezTo>
                    <a:pt x="209" y="498"/>
                    <a:pt x="207" y="496"/>
                    <a:pt x="207" y="496"/>
                  </a:cubicBezTo>
                  <a:cubicBezTo>
                    <a:pt x="205" y="491"/>
                    <a:pt x="203" y="495"/>
                    <a:pt x="199" y="493"/>
                  </a:cubicBezTo>
                  <a:cubicBezTo>
                    <a:pt x="199" y="493"/>
                    <a:pt x="197" y="489"/>
                    <a:pt x="197" y="489"/>
                  </a:cubicBezTo>
                  <a:cubicBezTo>
                    <a:pt x="197" y="489"/>
                    <a:pt x="199" y="489"/>
                    <a:pt x="199" y="488"/>
                  </a:cubicBezTo>
                  <a:cubicBezTo>
                    <a:pt x="199" y="486"/>
                    <a:pt x="197" y="484"/>
                    <a:pt x="197" y="484"/>
                  </a:cubicBezTo>
                  <a:cubicBezTo>
                    <a:pt x="195" y="482"/>
                    <a:pt x="195" y="482"/>
                    <a:pt x="195" y="482"/>
                  </a:cubicBezTo>
                  <a:cubicBezTo>
                    <a:pt x="191" y="478"/>
                    <a:pt x="192" y="487"/>
                    <a:pt x="189" y="479"/>
                  </a:cubicBezTo>
                  <a:cubicBezTo>
                    <a:pt x="189" y="479"/>
                    <a:pt x="188" y="479"/>
                    <a:pt x="187" y="477"/>
                  </a:cubicBezTo>
                  <a:cubicBezTo>
                    <a:pt x="186" y="476"/>
                    <a:pt x="183" y="473"/>
                    <a:pt x="183" y="473"/>
                  </a:cubicBezTo>
                  <a:cubicBezTo>
                    <a:pt x="183" y="473"/>
                    <a:pt x="182" y="470"/>
                    <a:pt x="182" y="470"/>
                  </a:cubicBezTo>
                  <a:cubicBezTo>
                    <a:pt x="181" y="470"/>
                    <a:pt x="180" y="467"/>
                    <a:pt x="180" y="467"/>
                  </a:cubicBezTo>
                  <a:cubicBezTo>
                    <a:pt x="175" y="470"/>
                    <a:pt x="175" y="470"/>
                    <a:pt x="175" y="470"/>
                  </a:cubicBezTo>
                  <a:cubicBezTo>
                    <a:pt x="172" y="473"/>
                    <a:pt x="172" y="473"/>
                    <a:pt x="172" y="473"/>
                  </a:cubicBezTo>
                  <a:cubicBezTo>
                    <a:pt x="172" y="473"/>
                    <a:pt x="171" y="471"/>
                    <a:pt x="171" y="471"/>
                  </a:cubicBezTo>
                  <a:cubicBezTo>
                    <a:pt x="171" y="471"/>
                    <a:pt x="171" y="467"/>
                    <a:pt x="171" y="467"/>
                  </a:cubicBezTo>
                  <a:cubicBezTo>
                    <a:pt x="171" y="467"/>
                    <a:pt x="168" y="466"/>
                    <a:pt x="167" y="466"/>
                  </a:cubicBezTo>
                  <a:cubicBezTo>
                    <a:pt x="167" y="466"/>
                    <a:pt x="164" y="466"/>
                    <a:pt x="164" y="466"/>
                  </a:cubicBezTo>
                  <a:cubicBezTo>
                    <a:pt x="160" y="465"/>
                    <a:pt x="160" y="465"/>
                    <a:pt x="160" y="465"/>
                  </a:cubicBezTo>
                  <a:cubicBezTo>
                    <a:pt x="160" y="462"/>
                    <a:pt x="160" y="462"/>
                    <a:pt x="160" y="462"/>
                  </a:cubicBezTo>
                  <a:cubicBezTo>
                    <a:pt x="160" y="462"/>
                    <a:pt x="162" y="460"/>
                    <a:pt x="161" y="459"/>
                  </a:cubicBezTo>
                  <a:cubicBezTo>
                    <a:pt x="161" y="458"/>
                    <a:pt x="158" y="456"/>
                    <a:pt x="158" y="456"/>
                  </a:cubicBezTo>
                  <a:cubicBezTo>
                    <a:pt x="158" y="454"/>
                    <a:pt x="158" y="454"/>
                    <a:pt x="158" y="454"/>
                  </a:cubicBezTo>
                  <a:cubicBezTo>
                    <a:pt x="155" y="450"/>
                    <a:pt x="155" y="450"/>
                    <a:pt x="155" y="450"/>
                  </a:cubicBezTo>
                  <a:cubicBezTo>
                    <a:pt x="155" y="450"/>
                    <a:pt x="157" y="447"/>
                    <a:pt x="157" y="447"/>
                  </a:cubicBezTo>
                  <a:cubicBezTo>
                    <a:pt x="157" y="446"/>
                    <a:pt x="153" y="437"/>
                    <a:pt x="153" y="437"/>
                  </a:cubicBezTo>
                  <a:cubicBezTo>
                    <a:pt x="153" y="437"/>
                    <a:pt x="155" y="433"/>
                    <a:pt x="155" y="432"/>
                  </a:cubicBezTo>
                  <a:cubicBezTo>
                    <a:pt x="155" y="432"/>
                    <a:pt x="153" y="428"/>
                    <a:pt x="153" y="428"/>
                  </a:cubicBezTo>
                  <a:cubicBezTo>
                    <a:pt x="151" y="428"/>
                    <a:pt x="151" y="428"/>
                    <a:pt x="151" y="428"/>
                  </a:cubicBezTo>
                  <a:cubicBezTo>
                    <a:pt x="151" y="424"/>
                    <a:pt x="151" y="424"/>
                    <a:pt x="151" y="424"/>
                  </a:cubicBezTo>
                  <a:cubicBezTo>
                    <a:pt x="152" y="421"/>
                    <a:pt x="152" y="421"/>
                    <a:pt x="152" y="421"/>
                  </a:cubicBezTo>
                  <a:cubicBezTo>
                    <a:pt x="150" y="419"/>
                    <a:pt x="150" y="419"/>
                    <a:pt x="150" y="419"/>
                  </a:cubicBezTo>
                  <a:cubicBezTo>
                    <a:pt x="150" y="419"/>
                    <a:pt x="151" y="417"/>
                    <a:pt x="152" y="417"/>
                  </a:cubicBezTo>
                  <a:cubicBezTo>
                    <a:pt x="152" y="417"/>
                    <a:pt x="152" y="413"/>
                    <a:pt x="152" y="413"/>
                  </a:cubicBezTo>
                  <a:cubicBezTo>
                    <a:pt x="152" y="413"/>
                    <a:pt x="153" y="411"/>
                    <a:pt x="154" y="411"/>
                  </a:cubicBezTo>
                  <a:cubicBezTo>
                    <a:pt x="154" y="411"/>
                    <a:pt x="157" y="413"/>
                    <a:pt x="157" y="413"/>
                  </a:cubicBezTo>
                  <a:cubicBezTo>
                    <a:pt x="157" y="413"/>
                    <a:pt x="160" y="414"/>
                    <a:pt x="160" y="413"/>
                  </a:cubicBezTo>
                  <a:cubicBezTo>
                    <a:pt x="160" y="413"/>
                    <a:pt x="159" y="410"/>
                    <a:pt x="159" y="410"/>
                  </a:cubicBezTo>
                  <a:cubicBezTo>
                    <a:pt x="159" y="409"/>
                    <a:pt x="157" y="407"/>
                    <a:pt x="157" y="407"/>
                  </a:cubicBezTo>
                  <a:cubicBezTo>
                    <a:pt x="156" y="406"/>
                    <a:pt x="156" y="401"/>
                    <a:pt x="156" y="401"/>
                  </a:cubicBezTo>
                  <a:cubicBezTo>
                    <a:pt x="156" y="401"/>
                    <a:pt x="154" y="397"/>
                    <a:pt x="155" y="397"/>
                  </a:cubicBezTo>
                  <a:cubicBezTo>
                    <a:pt x="155" y="397"/>
                    <a:pt x="156" y="395"/>
                    <a:pt x="156" y="395"/>
                  </a:cubicBezTo>
                  <a:cubicBezTo>
                    <a:pt x="157" y="388"/>
                    <a:pt x="157" y="388"/>
                    <a:pt x="157" y="388"/>
                  </a:cubicBezTo>
                  <a:cubicBezTo>
                    <a:pt x="158" y="382"/>
                    <a:pt x="158" y="382"/>
                    <a:pt x="158" y="382"/>
                  </a:cubicBezTo>
                  <a:cubicBezTo>
                    <a:pt x="155" y="379"/>
                    <a:pt x="155" y="379"/>
                    <a:pt x="155" y="379"/>
                  </a:cubicBezTo>
                  <a:cubicBezTo>
                    <a:pt x="154" y="377"/>
                    <a:pt x="154" y="377"/>
                    <a:pt x="154" y="377"/>
                  </a:cubicBezTo>
                  <a:cubicBezTo>
                    <a:pt x="152" y="375"/>
                    <a:pt x="152" y="375"/>
                    <a:pt x="152" y="375"/>
                  </a:cubicBezTo>
                  <a:cubicBezTo>
                    <a:pt x="154" y="369"/>
                    <a:pt x="154" y="369"/>
                    <a:pt x="154" y="369"/>
                  </a:cubicBezTo>
                  <a:cubicBezTo>
                    <a:pt x="158" y="369"/>
                    <a:pt x="158" y="369"/>
                    <a:pt x="158" y="369"/>
                  </a:cubicBezTo>
                  <a:cubicBezTo>
                    <a:pt x="160" y="366"/>
                    <a:pt x="160" y="366"/>
                    <a:pt x="160" y="366"/>
                  </a:cubicBezTo>
                  <a:cubicBezTo>
                    <a:pt x="160" y="366"/>
                    <a:pt x="163" y="364"/>
                    <a:pt x="163" y="363"/>
                  </a:cubicBezTo>
                  <a:cubicBezTo>
                    <a:pt x="163" y="363"/>
                    <a:pt x="164" y="359"/>
                    <a:pt x="164" y="359"/>
                  </a:cubicBezTo>
                  <a:cubicBezTo>
                    <a:pt x="163" y="356"/>
                    <a:pt x="163" y="356"/>
                    <a:pt x="163" y="356"/>
                  </a:cubicBezTo>
                  <a:cubicBezTo>
                    <a:pt x="165" y="357"/>
                    <a:pt x="165" y="357"/>
                    <a:pt x="165" y="357"/>
                  </a:cubicBezTo>
                  <a:cubicBezTo>
                    <a:pt x="165" y="354"/>
                    <a:pt x="165" y="354"/>
                    <a:pt x="165" y="354"/>
                  </a:cubicBezTo>
                  <a:cubicBezTo>
                    <a:pt x="165" y="354"/>
                    <a:pt x="166" y="351"/>
                    <a:pt x="166" y="351"/>
                  </a:cubicBezTo>
                  <a:cubicBezTo>
                    <a:pt x="167" y="351"/>
                    <a:pt x="168" y="350"/>
                    <a:pt x="168" y="350"/>
                  </a:cubicBezTo>
                  <a:cubicBezTo>
                    <a:pt x="168" y="350"/>
                    <a:pt x="170" y="346"/>
                    <a:pt x="170" y="346"/>
                  </a:cubicBezTo>
                  <a:cubicBezTo>
                    <a:pt x="170" y="346"/>
                    <a:pt x="171" y="347"/>
                    <a:pt x="172" y="346"/>
                  </a:cubicBezTo>
                  <a:cubicBezTo>
                    <a:pt x="173" y="345"/>
                    <a:pt x="173" y="345"/>
                    <a:pt x="173" y="344"/>
                  </a:cubicBezTo>
                  <a:cubicBezTo>
                    <a:pt x="174" y="342"/>
                    <a:pt x="176" y="338"/>
                    <a:pt x="176" y="338"/>
                  </a:cubicBezTo>
                  <a:cubicBezTo>
                    <a:pt x="176" y="338"/>
                    <a:pt x="176" y="337"/>
                    <a:pt x="176" y="336"/>
                  </a:cubicBezTo>
                  <a:cubicBezTo>
                    <a:pt x="177" y="336"/>
                    <a:pt x="179" y="336"/>
                    <a:pt x="179" y="335"/>
                  </a:cubicBezTo>
                  <a:cubicBezTo>
                    <a:pt x="178" y="334"/>
                    <a:pt x="176" y="331"/>
                    <a:pt x="176" y="331"/>
                  </a:cubicBezTo>
                  <a:cubicBezTo>
                    <a:pt x="179" y="328"/>
                    <a:pt x="179" y="328"/>
                    <a:pt x="179" y="328"/>
                  </a:cubicBezTo>
                  <a:cubicBezTo>
                    <a:pt x="179" y="328"/>
                    <a:pt x="182" y="325"/>
                    <a:pt x="182" y="325"/>
                  </a:cubicBezTo>
                  <a:cubicBezTo>
                    <a:pt x="182" y="326"/>
                    <a:pt x="183" y="326"/>
                    <a:pt x="184" y="325"/>
                  </a:cubicBezTo>
                  <a:cubicBezTo>
                    <a:pt x="184" y="325"/>
                    <a:pt x="185" y="324"/>
                    <a:pt x="186" y="323"/>
                  </a:cubicBezTo>
                  <a:cubicBezTo>
                    <a:pt x="186" y="323"/>
                    <a:pt x="187" y="322"/>
                    <a:pt x="188" y="322"/>
                  </a:cubicBezTo>
                  <a:cubicBezTo>
                    <a:pt x="188" y="321"/>
                    <a:pt x="189" y="319"/>
                    <a:pt x="189" y="318"/>
                  </a:cubicBezTo>
                  <a:cubicBezTo>
                    <a:pt x="189" y="318"/>
                    <a:pt x="191" y="313"/>
                    <a:pt x="191" y="313"/>
                  </a:cubicBezTo>
                  <a:cubicBezTo>
                    <a:pt x="191" y="310"/>
                    <a:pt x="191" y="310"/>
                    <a:pt x="191" y="310"/>
                  </a:cubicBezTo>
                  <a:cubicBezTo>
                    <a:pt x="192" y="309"/>
                    <a:pt x="192" y="309"/>
                    <a:pt x="192" y="309"/>
                  </a:cubicBezTo>
                  <a:cubicBezTo>
                    <a:pt x="194" y="307"/>
                    <a:pt x="194" y="307"/>
                    <a:pt x="194" y="307"/>
                  </a:cubicBezTo>
                  <a:cubicBezTo>
                    <a:pt x="194" y="307"/>
                    <a:pt x="196" y="306"/>
                    <a:pt x="196" y="307"/>
                  </a:cubicBezTo>
                  <a:cubicBezTo>
                    <a:pt x="196" y="307"/>
                    <a:pt x="195" y="309"/>
                    <a:pt x="195" y="309"/>
                  </a:cubicBezTo>
                  <a:cubicBezTo>
                    <a:pt x="198" y="309"/>
                    <a:pt x="198" y="309"/>
                    <a:pt x="198" y="309"/>
                  </a:cubicBezTo>
                  <a:cubicBezTo>
                    <a:pt x="198" y="309"/>
                    <a:pt x="198" y="307"/>
                    <a:pt x="198" y="308"/>
                  </a:cubicBezTo>
                  <a:cubicBezTo>
                    <a:pt x="199" y="308"/>
                    <a:pt x="200" y="309"/>
                    <a:pt x="200" y="309"/>
                  </a:cubicBezTo>
                  <a:cubicBezTo>
                    <a:pt x="200" y="308"/>
                    <a:pt x="201" y="306"/>
                    <a:pt x="201" y="306"/>
                  </a:cubicBezTo>
                  <a:cubicBezTo>
                    <a:pt x="201" y="303"/>
                    <a:pt x="201" y="303"/>
                    <a:pt x="201" y="303"/>
                  </a:cubicBezTo>
                  <a:cubicBezTo>
                    <a:pt x="201" y="303"/>
                    <a:pt x="203" y="301"/>
                    <a:pt x="204" y="300"/>
                  </a:cubicBezTo>
                  <a:cubicBezTo>
                    <a:pt x="204" y="299"/>
                    <a:pt x="207" y="296"/>
                    <a:pt x="207" y="296"/>
                  </a:cubicBezTo>
                  <a:cubicBezTo>
                    <a:pt x="210" y="295"/>
                    <a:pt x="210" y="295"/>
                    <a:pt x="210" y="295"/>
                  </a:cubicBezTo>
                  <a:cubicBezTo>
                    <a:pt x="210" y="295"/>
                    <a:pt x="211" y="294"/>
                    <a:pt x="212" y="294"/>
                  </a:cubicBezTo>
                  <a:cubicBezTo>
                    <a:pt x="212" y="294"/>
                    <a:pt x="215" y="290"/>
                    <a:pt x="215" y="290"/>
                  </a:cubicBezTo>
                  <a:cubicBezTo>
                    <a:pt x="215" y="290"/>
                    <a:pt x="215" y="289"/>
                    <a:pt x="216" y="288"/>
                  </a:cubicBezTo>
                  <a:cubicBezTo>
                    <a:pt x="216" y="287"/>
                    <a:pt x="218" y="287"/>
                    <a:pt x="218" y="286"/>
                  </a:cubicBezTo>
                  <a:cubicBezTo>
                    <a:pt x="219" y="286"/>
                    <a:pt x="221" y="281"/>
                    <a:pt x="221" y="281"/>
                  </a:cubicBezTo>
                  <a:cubicBezTo>
                    <a:pt x="221" y="281"/>
                    <a:pt x="222" y="281"/>
                    <a:pt x="222" y="280"/>
                  </a:cubicBezTo>
                  <a:cubicBezTo>
                    <a:pt x="222" y="278"/>
                    <a:pt x="223" y="276"/>
                    <a:pt x="223" y="276"/>
                  </a:cubicBezTo>
                  <a:cubicBezTo>
                    <a:pt x="225" y="272"/>
                    <a:pt x="225" y="272"/>
                    <a:pt x="225" y="272"/>
                  </a:cubicBezTo>
                  <a:cubicBezTo>
                    <a:pt x="225" y="266"/>
                    <a:pt x="225" y="266"/>
                    <a:pt x="225" y="266"/>
                  </a:cubicBezTo>
                  <a:cubicBezTo>
                    <a:pt x="227" y="261"/>
                    <a:pt x="227" y="261"/>
                    <a:pt x="227" y="261"/>
                  </a:cubicBezTo>
                  <a:cubicBezTo>
                    <a:pt x="227" y="261"/>
                    <a:pt x="228" y="260"/>
                    <a:pt x="228" y="259"/>
                  </a:cubicBezTo>
                  <a:cubicBezTo>
                    <a:pt x="229" y="259"/>
                    <a:pt x="230" y="256"/>
                    <a:pt x="230" y="256"/>
                  </a:cubicBezTo>
                  <a:cubicBezTo>
                    <a:pt x="230" y="256"/>
                    <a:pt x="233" y="252"/>
                    <a:pt x="233" y="252"/>
                  </a:cubicBezTo>
                  <a:cubicBezTo>
                    <a:pt x="233" y="252"/>
                    <a:pt x="234" y="249"/>
                    <a:pt x="234" y="248"/>
                  </a:cubicBezTo>
                  <a:cubicBezTo>
                    <a:pt x="235" y="248"/>
                    <a:pt x="235" y="248"/>
                    <a:pt x="235" y="248"/>
                  </a:cubicBezTo>
                  <a:cubicBezTo>
                    <a:pt x="235" y="245"/>
                    <a:pt x="235" y="245"/>
                    <a:pt x="235" y="245"/>
                  </a:cubicBezTo>
                  <a:cubicBezTo>
                    <a:pt x="233" y="241"/>
                    <a:pt x="233" y="241"/>
                    <a:pt x="233" y="241"/>
                  </a:cubicBezTo>
                  <a:cubicBezTo>
                    <a:pt x="229" y="238"/>
                    <a:pt x="229" y="238"/>
                    <a:pt x="229" y="238"/>
                  </a:cubicBezTo>
                  <a:cubicBezTo>
                    <a:pt x="226" y="238"/>
                    <a:pt x="226" y="238"/>
                    <a:pt x="226" y="238"/>
                  </a:cubicBezTo>
                  <a:cubicBezTo>
                    <a:pt x="224" y="236"/>
                    <a:pt x="224" y="236"/>
                    <a:pt x="224" y="236"/>
                  </a:cubicBezTo>
                  <a:cubicBezTo>
                    <a:pt x="225" y="234"/>
                    <a:pt x="225" y="234"/>
                    <a:pt x="225" y="234"/>
                  </a:cubicBezTo>
                  <a:cubicBezTo>
                    <a:pt x="223" y="231"/>
                    <a:pt x="223" y="231"/>
                    <a:pt x="223" y="231"/>
                  </a:cubicBezTo>
                  <a:cubicBezTo>
                    <a:pt x="222" y="229"/>
                    <a:pt x="222" y="229"/>
                    <a:pt x="222" y="229"/>
                  </a:cubicBezTo>
                  <a:cubicBezTo>
                    <a:pt x="220" y="227"/>
                    <a:pt x="220" y="227"/>
                    <a:pt x="220" y="227"/>
                  </a:cubicBezTo>
                  <a:cubicBezTo>
                    <a:pt x="220" y="227"/>
                    <a:pt x="222" y="224"/>
                    <a:pt x="222" y="224"/>
                  </a:cubicBezTo>
                  <a:cubicBezTo>
                    <a:pt x="222" y="224"/>
                    <a:pt x="223" y="223"/>
                    <a:pt x="223" y="222"/>
                  </a:cubicBezTo>
                  <a:cubicBezTo>
                    <a:pt x="223" y="222"/>
                    <a:pt x="225" y="219"/>
                    <a:pt x="225" y="219"/>
                  </a:cubicBezTo>
                  <a:cubicBezTo>
                    <a:pt x="225" y="219"/>
                    <a:pt x="227" y="216"/>
                    <a:pt x="227" y="216"/>
                  </a:cubicBezTo>
                  <a:cubicBezTo>
                    <a:pt x="227" y="216"/>
                    <a:pt x="228" y="215"/>
                    <a:pt x="228" y="214"/>
                  </a:cubicBezTo>
                  <a:cubicBezTo>
                    <a:pt x="228" y="213"/>
                    <a:pt x="227" y="209"/>
                    <a:pt x="227" y="209"/>
                  </a:cubicBezTo>
                  <a:cubicBezTo>
                    <a:pt x="227" y="209"/>
                    <a:pt x="227" y="206"/>
                    <a:pt x="228" y="206"/>
                  </a:cubicBezTo>
                  <a:cubicBezTo>
                    <a:pt x="228" y="205"/>
                    <a:pt x="229" y="204"/>
                    <a:pt x="229" y="204"/>
                  </a:cubicBezTo>
                  <a:cubicBezTo>
                    <a:pt x="229" y="204"/>
                    <a:pt x="230" y="204"/>
                    <a:pt x="231" y="205"/>
                  </a:cubicBezTo>
                  <a:cubicBezTo>
                    <a:pt x="232" y="205"/>
                    <a:pt x="232" y="203"/>
                    <a:pt x="232" y="203"/>
                  </a:cubicBezTo>
                  <a:cubicBezTo>
                    <a:pt x="232" y="203"/>
                    <a:pt x="232" y="200"/>
                    <a:pt x="231" y="200"/>
                  </a:cubicBezTo>
                  <a:cubicBezTo>
                    <a:pt x="230" y="200"/>
                    <a:pt x="229" y="198"/>
                    <a:pt x="229" y="198"/>
                  </a:cubicBezTo>
                  <a:cubicBezTo>
                    <a:pt x="229" y="198"/>
                    <a:pt x="230" y="197"/>
                    <a:pt x="230" y="197"/>
                  </a:cubicBezTo>
                  <a:cubicBezTo>
                    <a:pt x="230" y="196"/>
                    <a:pt x="232" y="195"/>
                    <a:pt x="232" y="195"/>
                  </a:cubicBezTo>
                  <a:cubicBezTo>
                    <a:pt x="235" y="194"/>
                    <a:pt x="235" y="194"/>
                    <a:pt x="235" y="194"/>
                  </a:cubicBezTo>
                  <a:cubicBezTo>
                    <a:pt x="234" y="191"/>
                    <a:pt x="234" y="191"/>
                    <a:pt x="234" y="191"/>
                  </a:cubicBezTo>
                  <a:cubicBezTo>
                    <a:pt x="234" y="188"/>
                    <a:pt x="234" y="188"/>
                    <a:pt x="234" y="188"/>
                  </a:cubicBezTo>
                  <a:cubicBezTo>
                    <a:pt x="234" y="188"/>
                    <a:pt x="238" y="189"/>
                    <a:pt x="238" y="189"/>
                  </a:cubicBezTo>
                  <a:cubicBezTo>
                    <a:pt x="238" y="190"/>
                    <a:pt x="239" y="192"/>
                    <a:pt x="240" y="192"/>
                  </a:cubicBezTo>
                  <a:cubicBezTo>
                    <a:pt x="240" y="191"/>
                    <a:pt x="240" y="189"/>
                    <a:pt x="240" y="189"/>
                  </a:cubicBezTo>
                  <a:cubicBezTo>
                    <a:pt x="240" y="189"/>
                    <a:pt x="241" y="186"/>
                    <a:pt x="242" y="187"/>
                  </a:cubicBezTo>
                  <a:cubicBezTo>
                    <a:pt x="244" y="188"/>
                    <a:pt x="245" y="186"/>
                    <a:pt x="246" y="186"/>
                  </a:cubicBezTo>
                  <a:cubicBezTo>
                    <a:pt x="246" y="185"/>
                    <a:pt x="247" y="183"/>
                    <a:pt x="247" y="183"/>
                  </a:cubicBezTo>
                  <a:cubicBezTo>
                    <a:pt x="247" y="183"/>
                    <a:pt x="248" y="180"/>
                    <a:pt x="247" y="179"/>
                  </a:cubicBezTo>
                  <a:cubicBezTo>
                    <a:pt x="246" y="179"/>
                    <a:pt x="245" y="179"/>
                    <a:pt x="245" y="178"/>
                  </a:cubicBezTo>
                  <a:cubicBezTo>
                    <a:pt x="245" y="178"/>
                    <a:pt x="246" y="176"/>
                    <a:pt x="247" y="176"/>
                  </a:cubicBezTo>
                  <a:cubicBezTo>
                    <a:pt x="248" y="176"/>
                    <a:pt x="248" y="176"/>
                    <a:pt x="250" y="175"/>
                  </a:cubicBezTo>
                  <a:cubicBezTo>
                    <a:pt x="251" y="174"/>
                    <a:pt x="251" y="173"/>
                    <a:pt x="251" y="173"/>
                  </a:cubicBezTo>
                  <a:cubicBezTo>
                    <a:pt x="251" y="173"/>
                    <a:pt x="254" y="172"/>
                    <a:pt x="254" y="172"/>
                  </a:cubicBezTo>
                  <a:cubicBezTo>
                    <a:pt x="258" y="170"/>
                    <a:pt x="258" y="170"/>
                    <a:pt x="258" y="170"/>
                  </a:cubicBezTo>
                  <a:cubicBezTo>
                    <a:pt x="258" y="168"/>
                    <a:pt x="258" y="168"/>
                    <a:pt x="258" y="168"/>
                  </a:cubicBezTo>
                  <a:cubicBezTo>
                    <a:pt x="258" y="168"/>
                    <a:pt x="260" y="168"/>
                    <a:pt x="260" y="168"/>
                  </a:cubicBezTo>
                  <a:cubicBezTo>
                    <a:pt x="261" y="168"/>
                    <a:pt x="262" y="169"/>
                    <a:pt x="262" y="169"/>
                  </a:cubicBezTo>
                  <a:cubicBezTo>
                    <a:pt x="262" y="169"/>
                    <a:pt x="264" y="169"/>
                    <a:pt x="264" y="169"/>
                  </a:cubicBezTo>
                  <a:cubicBezTo>
                    <a:pt x="264" y="168"/>
                    <a:pt x="263" y="167"/>
                    <a:pt x="264" y="167"/>
                  </a:cubicBezTo>
                  <a:cubicBezTo>
                    <a:pt x="265" y="168"/>
                    <a:pt x="265" y="168"/>
                    <a:pt x="265" y="169"/>
                  </a:cubicBezTo>
                  <a:cubicBezTo>
                    <a:pt x="266" y="169"/>
                    <a:pt x="266" y="169"/>
                    <a:pt x="266" y="169"/>
                  </a:cubicBezTo>
                  <a:cubicBezTo>
                    <a:pt x="267" y="169"/>
                    <a:pt x="268" y="170"/>
                    <a:pt x="269" y="171"/>
                  </a:cubicBezTo>
                  <a:cubicBezTo>
                    <a:pt x="269" y="171"/>
                    <a:pt x="269" y="172"/>
                    <a:pt x="269" y="173"/>
                  </a:cubicBezTo>
                  <a:cubicBezTo>
                    <a:pt x="269" y="174"/>
                    <a:pt x="269" y="174"/>
                    <a:pt x="269" y="175"/>
                  </a:cubicBezTo>
                  <a:cubicBezTo>
                    <a:pt x="269" y="176"/>
                    <a:pt x="269" y="176"/>
                    <a:pt x="269" y="176"/>
                  </a:cubicBezTo>
                  <a:cubicBezTo>
                    <a:pt x="269" y="176"/>
                    <a:pt x="272" y="178"/>
                    <a:pt x="272" y="177"/>
                  </a:cubicBezTo>
                  <a:cubicBezTo>
                    <a:pt x="272" y="176"/>
                    <a:pt x="272" y="177"/>
                    <a:pt x="272" y="175"/>
                  </a:cubicBezTo>
                  <a:cubicBezTo>
                    <a:pt x="271" y="174"/>
                    <a:pt x="272" y="173"/>
                    <a:pt x="272" y="172"/>
                  </a:cubicBezTo>
                  <a:cubicBezTo>
                    <a:pt x="271" y="171"/>
                    <a:pt x="270" y="169"/>
                    <a:pt x="270" y="168"/>
                  </a:cubicBezTo>
                  <a:cubicBezTo>
                    <a:pt x="270" y="168"/>
                    <a:pt x="271" y="167"/>
                    <a:pt x="272" y="167"/>
                  </a:cubicBezTo>
                  <a:cubicBezTo>
                    <a:pt x="273" y="167"/>
                    <a:pt x="272" y="166"/>
                    <a:pt x="273" y="167"/>
                  </a:cubicBezTo>
                  <a:cubicBezTo>
                    <a:pt x="274" y="168"/>
                    <a:pt x="274" y="169"/>
                    <a:pt x="275" y="169"/>
                  </a:cubicBezTo>
                  <a:cubicBezTo>
                    <a:pt x="276" y="169"/>
                    <a:pt x="276" y="169"/>
                    <a:pt x="276" y="169"/>
                  </a:cubicBezTo>
                  <a:cubicBezTo>
                    <a:pt x="276" y="170"/>
                    <a:pt x="277" y="171"/>
                    <a:pt x="277" y="172"/>
                  </a:cubicBezTo>
                  <a:cubicBezTo>
                    <a:pt x="277" y="173"/>
                    <a:pt x="277" y="173"/>
                    <a:pt x="277" y="174"/>
                  </a:cubicBezTo>
                  <a:cubicBezTo>
                    <a:pt x="277" y="174"/>
                    <a:pt x="279" y="177"/>
                    <a:pt x="279" y="177"/>
                  </a:cubicBezTo>
                  <a:cubicBezTo>
                    <a:pt x="279" y="177"/>
                    <a:pt x="281" y="175"/>
                    <a:pt x="281" y="175"/>
                  </a:cubicBezTo>
                  <a:cubicBezTo>
                    <a:pt x="281" y="174"/>
                    <a:pt x="281" y="173"/>
                    <a:pt x="281" y="173"/>
                  </a:cubicBezTo>
                  <a:cubicBezTo>
                    <a:pt x="281" y="172"/>
                    <a:pt x="281" y="171"/>
                    <a:pt x="281" y="171"/>
                  </a:cubicBezTo>
                  <a:cubicBezTo>
                    <a:pt x="281" y="170"/>
                    <a:pt x="278" y="167"/>
                    <a:pt x="278" y="167"/>
                  </a:cubicBezTo>
                  <a:cubicBezTo>
                    <a:pt x="278" y="167"/>
                    <a:pt x="278" y="166"/>
                    <a:pt x="279" y="165"/>
                  </a:cubicBezTo>
                  <a:cubicBezTo>
                    <a:pt x="279" y="165"/>
                    <a:pt x="280" y="164"/>
                    <a:pt x="282" y="163"/>
                  </a:cubicBezTo>
                  <a:cubicBezTo>
                    <a:pt x="276" y="150"/>
                    <a:pt x="276" y="150"/>
                    <a:pt x="276" y="150"/>
                  </a:cubicBezTo>
                  <a:cubicBezTo>
                    <a:pt x="270" y="147"/>
                    <a:pt x="270" y="147"/>
                    <a:pt x="270" y="147"/>
                  </a:cubicBezTo>
                  <a:cubicBezTo>
                    <a:pt x="266" y="143"/>
                    <a:pt x="266" y="143"/>
                    <a:pt x="266" y="143"/>
                  </a:cubicBezTo>
                  <a:cubicBezTo>
                    <a:pt x="266" y="138"/>
                    <a:pt x="266" y="138"/>
                    <a:pt x="266" y="138"/>
                  </a:cubicBezTo>
                  <a:cubicBezTo>
                    <a:pt x="263" y="134"/>
                    <a:pt x="263" y="134"/>
                    <a:pt x="263" y="134"/>
                  </a:cubicBezTo>
                  <a:cubicBezTo>
                    <a:pt x="263" y="134"/>
                    <a:pt x="264" y="131"/>
                    <a:pt x="264" y="130"/>
                  </a:cubicBezTo>
                  <a:cubicBezTo>
                    <a:pt x="265" y="129"/>
                    <a:pt x="267" y="124"/>
                    <a:pt x="267" y="124"/>
                  </a:cubicBezTo>
                  <a:cubicBezTo>
                    <a:pt x="267" y="124"/>
                    <a:pt x="266" y="120"/>
                    <a:pt x="266" y="119"/>
                  </a:cubicBezTo>
                  <a:cubicBezTo>
                    <a:pt x="266" y="118"/>
                    <a:pt x="267" y="113"/>
                    <a:pt x="267" y="113"/>
                  </a:cubicBezTo>
                  <a:cubicBezTo>
                    <a:pt x="266" y="108"/>
                    <a:pt x="266" y="108"/>
                    <a:pt x="266" y="108"/>
                  </a:cubicBezTo>
                  <a:cubicBezTo>
                    <a:pt x="254" y="94"/>
                    <a:pt x="254" y="94"/>
                    <a:pt x="254" y="94"/>
                  </a:cubicBezTo>
                  <a:cubicBezTo>
                    <a:pt x="255" y="88"/>
                    <a:pt x="255" y="88"/>
                    <a:pt x="255" y="88"/>
                  </a:cubicBezTo>
                  <a:cubicBezTo>
                    <a:pt x="255" y="88"/>
                    <a:pt x="255" y="88"/>
                    <a:pt x="255" y="88"/>
                  </a:cubicBezTo>
                  <a:close/>
                  <a:moveTo>
                    <a:pt x="165" y="710"/>
                  </a:moveTo>
                  <a:cubicBezTo>
                    <a:pt x="165" y="710"/>
                    <a:pt x="165" y="710"/>
                    <a:pt x="165" y="710"/>
                  </a:cubicBezTo>
                  <a:cubicBezTo>
                    <a:pt x="166" y="702"/>
                    <a:pt x="166" y="702"/>
                    <a:pt x="166" y="702"/>
                  </a:cubicBezTo>
                  <a:cubicBezTo>
                    <a:pt x="166" y="702"/>
                    <a:pt x="164" y="699"/>
                    <a:pt x="164" y="699"/>
                  </a:cubicBezTo>
                  <a:cubicBezTo>
                    <a:pt x="164" y="698"/>
                    <a:pt x="163" y="696"/>
                    <a:pt x="163" y="693"/>
                  </a:cubicBezTo>
                  <a:cubicBezTo>
                    <a:pt x="164" y="690"/>
                    <a:pt x="164" y="689"/>
                    <a:pt x="165" y="687"/>
                  </a:cubicBezTo>
                  <a:cubicBezTo>
                    <a:pt x="165" y="685"/>
                    <a:pt x="167" y="684"/>
                    <a:pt x="167" y="682"/>
                  </a:cubicBezTo>
                  <a:cubicBezTo>
                    <a:pt x="167" y="679"/>
                    <a:pt x="167" y="678"/>
                    <a:pt x="168" y="676"/>
                  </a:cubicBezTo>
                  <a:cubicBezTo>
                    <a:pt x="168" y="674"/>
                    <a:pt x="169" y="672"/>
                    <a:pt x="170" y="672"/>
                  </a:cubicBezTo>
                  <a:cubicBezTo>
                    <a:pt x="170" y="671"/>
                    <a:pt x="172" y="667"/>
                    <a:pt x="172" y="667"/>
                  </a:cubicBezTo>
                  <a:cubicBezTo>
                    <a:pt x="173" y="662"/>
                    <a:pt x="173" y="662"/>
                    <a:pt x="173" y="662"/>
                  </a:cubicBezTo>
                  <a:cubicBezTo>
                    <a:pt x="173" y="662"/>
                    <a:pt x="175" y="657"/>
                    <a:pt x="175" y="656"/>
                  </a:cubicBezTo>
                  <a:cubicBezTo>
                    <a:pt x="175" y="655"/>
                    <a:pt x="174" y="651"/>
                    <a:pt x="174" y="650"/>
                  </a:cubicBezTo>
                  <a:cubicBezTo>
                    <a:pt x="175" y="649"/>
                    <a:pt x="177" y="647"/>
                    <a:pt x="177" y="647"/>
                  </a:cubicBezTo>
                  <a:cubicBezTo>
                    <a:pt x="180" y="647"/>
                    <a:pt x="180" y="647"/>
                    <a:pt x="180" y="647"/>
                  </a:cubicBezTo>
                  <a:cubicBezTo>
                    <a:pt x="180" y="647"/>
                    <a:pt x="180" y="650"/>
                    <a:pt x="179" y="651"/>
                  </a:cubicBezTo>
                  <a:cubicBezTo>
                    <a:pt x="178" y="651"/>
                    <a:pt x="177" y="652"/>
                    <a:pt x="177" y="652"/>
                  </a:cubicBezTo>
                  <a:cubicBezTo>
                    <a:pt x="177" y="653"/>
                    <a:pt x="179" y="655"/>
                    <a:pt x="179" y="655"/>
                  </a:cubicBezTo>
                  <a:cubicBezTo>
                    <a:pt x="179" y="659"/>
                    <a:pt x="179" y="659"/>
                    <a:pt x="179" y="659"/>
                  </a:cubicBezTo>
                  <a:cubicBezTo>
                    <a:pt x="177" y="663"/>
                    <a:pt x="177" y="663"/>
                    <a:pt x="177" y="663"/>
                  </a:cubicBezTo>
                  <a:cubicBezTo>
                    <a:pt x="175" y="668"/>
                    <a:pt x="175" y="668"/>
                    <a:pt x="175" y="668"/>
                  </a:cubicBezTo>
                  <a:cubicBezTo>
                    <a:pt x="175" y="673"/>
                    <a:pt x="175" y="673"/>
                    <a:pt x="175" y="673"/>
                  </a:cubicBezTo>
                  <a:cubicBezTo>
                    <a:pt x="174" y="676"/>
                    <a:pt x="174" y="676"/>
                    <a:pt x="174" y="676"/>
                  </a:cubicBezTo>
                  <a:cubicBezTo>
                    <a:pt x="173" y="679"/>
                    <a:pt x="173" y="679"/>
                    <a:pt x="173" y="679"/>
                  </a:cubicBezTo>
                  <a:cubicBezTo>
                    <a:pt x="171" y="685"/>
                    <a:pt x="171" y="685"/>
                    <a:pt x="171" y="685"/>
                  </a:cubicBezTo>
                  <a:cubicBezTo>
                    <a:pt x="172" y="690"/>
                    <a:pt x="172" y="690"/>
                    <a:pt x="172" y="690"/>
                  </a:cubicBezTo>
                  <a:cubicBezTo>
                    <a:pt x="169" y="696"/>
                    <a:pt x="169" y="696"/>
                    <a:pt x="169" y="696"/>
                  </a:cubicBezTo>
                  <a:cubicBezTo>
                    <a:pt x="169" y="696"/>
                    <a:pt x="169" y="699"/>
                    <a:pt x="169" y="700"/>
                  </a:cubicBezTo>
                  <a:cubicBezTo>
                    <a:pt x="169" y="701"/>
                    <a:pt x="169" y="707"/>
                    <a:pt x="169" y="707"/>
                  </a:cubicBezTo>
                  <a:cubicBezTo>
                    <a:pt x="169" y="707"/>
                    <a:pt x="169" y="710"/>
                    <a:pt x="168" y="710"/>
                  </a:cubicBezTo>
                  <a:cubicBezTo>
                    <a:pt x="167" y="710"/>
                    <a:pt x="165" y="710"/>
                    <a:pt x="165" y="710"/>
                  </a:cubicBezTo>
                  <a:close/>
                  <a:moveTo>
                    <a:pt x="206" y="649"/>
                  </a:moveTo>
                  <a:cubicBezTo>
                    <a:pt x="206" y="649"/>
                    <a:pt x="206" y="649"/>
                    <a:pt x="206" y="649"/>
                  </a:cubicBezTo>
                  <a:cubicBezTo>
                    <a:pt x="205" y="647"/>
                    <a:pt x="205" y="647"/>
                    <a:pt x="205" y="647"/>
                  </a:cubicBezTo>
                  <a:cubicBezTo>
                    <a:pt x="208" y="646"/>
                    <a:pt x="208" y="646"/>
                    <a:pt x="208" y="646"/>
                  </a:cubicBezTo>
                  <a:cubicBezTo>
                    <a:pt x="208" y="646"/>
                    <a:pt x="207" y="642"/>
                    <a:pt x="207" y="641"/>
                  </a:cubicBezTo>
                  <a:cubicBezTo>
                    <a:pt x="207" y="640"/>
                    <a:pt x="206" y="641"/>
                    <a:pt x="205" y="639"/>
                  </a:cubicBezTo>
                  <a:cubicBezTo>
                    <a:pt x="204" y="638"/>
                    <a:pt x="204" y="635"/>
                    <a:pt x="204" y="635"/>
                  </a:cubicBezTo>
                  <a:cubicBezTo>
                    <a:pt x="204" y="634"/>
                    <a:pt x="205" y="631"/>
                    <a:pt x="205" y="631"/>
                  </a:cubicBezTo>
                  <a:cubicBezTo>
                    <a:pt x="205" y="631"/>
                    <a:pt x="208" y="627"/>
                    <a:pt x="210" y="625"/>
                  </a:cubicBezTo>
                  <a:cubicBezTo>
                    <a:pt x="213" y="622"/>
                    <a:pt x="212" y="622"/>
                    <a:pt x="212" y="620"/>
                  </a:cubicBezTo>
                  <a:cubicBezTo>
                    <a:pt x="211" y="619"/>
                    <a:pt x="213" y="618"/>
                    <a:pt x="213" y="618"/>
                  </a:cubicBezTo>
                  <a:cubicBezTo>
                    <a:pt x="216" y="615"/>
                    <a:pt x="216" y="615"/>
                    <a:pt x="216" y="615"/>
                  </a:cubicBezTo>
                  <a:cubicBezTo>
                    <a:pt x="218" y="610"/>
                    <a:pt x="218" y="610"/>
                    <a:pt x="218" y="610"/>
                  </a:cubicBezTo>
                  <a:cubicBezTo>
                    <a:pt x="218" y="610"/>
                    <a:pt x="221" y="613"/>
                    <a:pt x="221" y="613"/>
                  </a:cubicBezTo>
                  <a:cubicBezTo>
                    <a:pt x="222" y="613"/>
                    <a:pt x="222" y="612"/>
                    <a:pt x="222" y="611"/>
                  </a:cubicBezTo>
                  <a:cubicBezTo>
                    <a:pt x="222" y="610"/>
                    <a:pt x="224" y="610"/>
                    <a:pt x="224" y="610"/>
                  </a:cubicBezTo>
                  <a:cubicBezTo>
                    <a:pt x="225" y="610"/>
                    <a:pt x="228" y="609"/>
                    <a:pt x="228" y="609"/>
                  </a:cubicBezTo>
                  <a:cubicBezTo>
                    <a:pt x="229" y="607"/>
                    <a:pt x="229" y="607"/>
                    <a:pt x="229" y="607"/>
                  </a:cubicBezTo>
                  <a:cubicBezTo>
                    <a:pt x="229" y="607"/>
                    <a:pt x="233" y="606"/>
                    <a:pt x="235" y="607"/>
                  </a:cubicBezTo>
                  <a:cubicBezTo>
                    <a:pt x="236" y="608"/>
                    <a:pt x="234" y="608"/>
                    <a:pt x="234" y="609"/>
                  </a:cubicBezTo>
                  <a:cubicBezTo>
                    <a:pt x="234" y="610"/>
                    <a:pt x="234" y="610"/>
                    <a:pt x="234" y="611"/>
                  </a:cubicBezTo>
                  <a:cubicBezTo>
                    <a:pt x="234" y="612"/>
                    <a:pt x="233" y="613"/>
                    <a:pt x="230" y="613"/>
                  </a:cubicBezTo>
                  <a:cubicBezTo>
                    <a:pt x="227" y="614"/>
                    <a:pt x="229" y="616"/>
                    <a:pt x="229" y="616"/>
                  </a:cubicBezTo>
                  <a:cubicBezTo>
                    <a:pt x="229" y="616"/>
                    <a:pt x="229" y="620"/>
                    <a:pt x="229" y="620"/>
                  </a:cubicBezTo>
                  <a:cubicBezTo>
                    <a:pt x="228" y="621"/>
                    <a:pt x="226" y="623"/>
                    <a:pt x="224" y="623"/>
                  </a:cubicBezTo>
                  <a:cubicBezTo>
                    <a:pt x="223" y="624"/>
                    <a:pt x="223" y="626"/>
                    <a:pt x="223" y="626"/>
                  </a:cubicBezTo>
                  <a:cubicBezTo>
                    <a:pt x="223" y="627"/>
                    <a:pt x="224" y="629"/>
                    <a:pt x="224" y="631"/>
                  </a:cubicBezTo>
                  <a:cubicBezTo>
                    <a:pt x="224" y="632"/>
                    <a:pt x="224" y="632"/>
                    <a:pt x="225" y="634"/>
                  </a:cubicBezTo>
                  <a:cubicBezTo>
                    <a:pt x="225" y="635"/>
                    <a:pt x="227" y="635"/>
                    <a:pt x="228" y="635"/>
                  </a:cubicBezTo>
                  <a:cubicBezTo>
                    <a:pt x="228" y="636"/>
                    <a:pt x="230" y="638"/>
                    <a:pt x="229" y="639"/>
                  </a:cubicBezTo>
                  <a:cubicBezTo>
                    <a:pt x="228" y="640"/>
                    <a:pt x="227" y="641"/>
                    <a:pt x="226" y="641"/>
                  </a:cubicBezTo>
                  <a:cubicBezTo>
                    <a:pt x="226" y="642"/>
                    <a:pt x="224" y="645"/>
                    <a:pt x="224" y="645"/>
                  </a:cubicBezTo>
                  <a:cubicBezTo>
                    <a:pt x="224" y="645"/>
                    <a:pt x="225" y="647"/>
                    <a:pt x="224" y="649"/>
                  </a:cubicBezTo>
                  <a:cubicBezTo>
                    <a:pt x="224" y="651"/>
                    <a:pt x="222" y="650"/>
                    <a:pt x="221" y="651"/>
                  </a:cubicBezTo>
                  <a:cubicBezTo>
                    <a:pt x="221" y="651"/>
                    <a:pt x="218" y="654"/>
                    <a:pt x="218" y="654"/>
                  </a:cubicBezTo>
                  <a:cubicBezTo>
                    <a:pt x="217" y="654"/>
                    <a:pt x="216" y="658"/>
                    <a:pt x="216" y="660"/>
                  </a:cubicBezTo>
                  <a:cubicBezTo>
                    <a:pt x="216" y="661"/>
                    <a:pt x="216" y="663"/>
                    <a:pt x="216" y="664"/>
                  </a:cubicBezTo>
                  <a:cubicBezTo>
                    <a:pt x="216" y="665"/>
                    <a:pt x="216" y="664"/>
                    <a:pt x="214" y="667"/>
                  </a:cubicBezTo>
                  <a:cubicBezTo>
                    <a:pt x="211" y="670"/>
                    <a:pt x="212" y="668"/>
                    <a:pt x="209" y="667"/>
                  </a:cubicBezTo>
                  <a:cubicBezTo>
                    <a:pt x="205" y="667"/>
                    <a:pt x="209" y="666"/>
                    <a:pt x="210" y="664"/>
                  </a:cubicBezTo>
                  <a:cubicBezTo>
                    <a:pt x="211" y="662"/>
                    <a:pt x="212" y="660"/>
                    <a:pt x="212" y="660"/>
                  </a:cubicBezTo>
                  <a:cubicBezTo>
                    <a:pt x="211" y="656"/>
                    <a:pt x="211" y="656"/>
                    <a:pt x="211" y="656"/>
                  </a:cubicBezTo>
                  <a:cubicBezTo>
                    <a:pt x="209" y="653"/>
                    <a:pt x="209" y="653"/>
                    <a:pt x="209" y="653"/>
                  </a:cubicBezTo>
                  <a:lnTo>
                    <a:pt x="206" y="649"/>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8" name="Freeform 96">
              <a:extLst>
                <a:ext uri="{FF2B5EF4-FFF2-40B4-BE49-F238E27FC236}">
                  <a16:creationId xmlns:a16="http://schemas.microsoft.com/office/drawing/2014/main" id="{67A8F54A-42F9-5C7C-7956-671FB8022328}"/>
                </a:ext>
              </a:extLst>
            </p:cNvPr>
            <p:cNvSpPr>
              <a:spLocks noEditPoints="1"/>
            </p:cNvSpPr>
            <p:nvPr/>
          </p:nvSpPr>
          <p:spPr bwMode="auto">
            <a:xfrm>
              <a:off x="4686242" y="235948"/>
              <a:ext cx="1226964" cy="1680165"/>
            </a:xfrm>
            <a:custGeom>
              <a:avLst/>
              <a:gdLst>
                <a:gd name="T0" fmla="*/ 383 w 538"/>
                <a:gd name="T1" fmla="*/ 61 h 760"/>
                <a:gd name="T2" fmla="*/ 367 w 538"/>
                <a:gd name="T3" fmla="*/ 127 h 760"/>
                <a:gd name="T4" fmla="*/ 435 w 538"/>
                <a:gd name="T5" fmla="*/ 150 h 760"/>
                <a:gd name="T6" fmla="*/ 438 w 538"/>
                <a:gd name="T7" fmla="*/ 149 h 760"/>
                <a:gd name="T8" fmla="*/ 438 w 538"/>
                <a:gd name="T9" fmla="*/ 148 h 760"/>
                <a:gd name="T10" fmla="*/ 443 w 538"/>
                <a:gd name="T11" fmla="*/ 86 h 760"/>
                <a:gd name="T12" fmla="*/ 500 w 538"/>
                <a:gd name="T13" fmla="*/ 70 h 760"/>
                <a:gd name="T14" fmla="*/ 509 w 538"/>
                <a:gd name="T15" fmla="*/ 106 h 760"/>
                <a:gd name="T16" fmla="*/ 499 w 538"/>
                <a:gd name="T17" fmla="*/ 50 h 760"/>
                <a:gd name="T18" fmla="*/ 468 w 538"/>
                <a:gd name="T19" fmla="*/ 9 h 760"/>
                <a:gd name="T20" fmla="*/ 444 w 538"/>
                <a:gd name="T21" fmla="*/ 21 h 760"/>
                <a:gd name="T22" fmla="*/ 425 w 538"/>
                <a:gd name="T23" fmla="*/ 23 h 760"/>
                <a:gd name="T24" fmla="*/ 400 w 538"/>
                <a:gd name="T25" fmla="*/ 33 h 760"/>
                <a:gd name="T26" fmla="*/ 377 w 538"/>
                <a:gd name="T27" fmla="*/ 69 h 760"/>
                <a:gd name="T28" fmla="*/ 361 w 538"/>
                <a:gd name="T29" fmla="*/ 85 h 760"/>
                <a:gd name="T30" fmla="*/ 328 w 538"/>
                <a:gd name="T31" fmla="*/ 96 h 760"/>
                <a:gd name="T32" fmla="*/ 298 w 538"/>
                <a:gd name="T33" fmla="*/ 115 h 760"/>
                <a:gd name="T34" fmla="*/ 281 w 538"/>
                <a:gd name="T35" fmla="*/ 161 h 760"/>
                <a:gd name="T36" fmla="*/ 241 w 538"/>
                <a:gd name="T37" fmla="*/ 187 h 760"/>
                <a:gd name="T38" fmla="*/ 235 w 538"/>
                <a:gd name="T39" fmla="*/ 201 h 760"/>
                <a:gd name="T40" fmla="*/ 241 w 538"/>
                <a:gd name="T41" fmla="*/ 223 h 760"/>
                <a:gd name="T42" fmla="*/ 235 w 538"/>
                <a:gd name="T43" fmla="*/ 256 h 760"/>
                <a:gd name="T44" fmla="*/ 219 w 538"/>
                <a:gd name="T45" fmla="*/ 306 h 760"/>
                <a:gd name="T46" fmla="*/ 193 w 538"/>
                <a:gd name="T47" fmla="*/ 362 h 760"/>
                <a:gd name="T48" fmla="*/ 174 w 538"/>
                <a:gd name="T49" fmla="*/ 390 h 760"/>
                <a:gd name="T50" fmla="*/ 145 w 538"/>
                <a:gd name="T51" fmla="*/ 436 h 760"/>
                <a:gd name="T52" fmla="*/ 139 w 538"/>
                <a:gd name="T53" fmla="*/ 456 h 760"/>
                <a:gd name="T54" fmla="*/ 97 w 538"/>
                <a:gd name="T55" fmla="*/ 474 h 760"/>
                <a:gd name="T56" fmla="*/ 59 w 538"/>
                <a:gd name="T57" fmla="*/ 500 h 760"/>
                <a:gd name="T58" fmla="*/ 24 w 538"/>
                <a:gd name="T59" fmla="*/ 527 h 760"/>
                <a:gd name="T60" fmla="*/ 14 w 538"/>
                <a:gd name="T61" fmla="*/ 551 h 760"/>
                <a:gd name="T62" fmla="*/ 4 w 538"/>
                <a:gd name="T63" fmla="*/ 599 h 760"/>
                <a:gd name="T64" fmla="*/ 13 w 538"/>
                <a:gd name="T65" fmla="*/ 650 h 760"/>
                <a:gd name="T66" fmla="*/ 22 w 538"/>
                <a:gd name="T67" fmla="*/ 686 h 760"/>
                <a:gd name="T68" fmla="*/ 33 w 538"/>
                <a:gd name="T69" fmla="*/ 742 h 760"/>
                <a:gd name="T70" fmla="*/ 96 w 538"/>
                <a:gd name="T71" fmla="*/ 747 h 760"/>
                <a:gd name="T72" fmla="*/ 173 w 538"/>
                <a:gd name="T73" fmla="*/ 704 h 760"/>
                <a:gd name="T74" fmla="*/ 188 w 538"/>
                <a:gd name="T75" fmla="*/ 671 h 760"/>
                <a:gd name="T76" fmla="*/ 193 w 538"/>
                <a:gd name="T77" fmla="*/ 655 h 760"/>
                <a:gd name="T78" fmla="*/ 193 w 538"/>
                <a:gd name="T79" fmla="*/ 655 h 760"/>
                <a:gd name="T80" fmla="*/ 207 w 538"/>
                <a:gd name="T81" fmla="*/ 644 h 760"/>
                <a:gd name="T82" fmla="*/ 212 w 538"/>
                <a:gd name="T83" fmla="*/ 590 h 760"/>
                <a:gd name="T84" fmla="*/ 213 w 538"/>
                <a:gd name="T85" fmla="*/ 589 h 760"/>
                <a:gd name="T86" fmla="*/ 213 w 538"/>
                <a:gd name="T87" fmla="*/ 586 h 760"/>
                <a:gd name="T88" fmla="*/ 213 w 538"/>
                <a:gd name="T89" fmla="*/ 584 h 760"/>
                <a:gd name="T90" fmla="*/ 214 w 538"/>
                <a:gd name="T91" fmla="*/ 582 h 760"/>
                <a:gd name="T92" fmla="*/ 189 w 538"/>
                <a:gd name="T93" fmla="*/ 510 h 760"/>
                <a:gd name="T94" fmla="*/ 231 w 538"/>
                <a:gd name="T95" fmla="*/ 427 h 760"/>
                <a:gd name="T96" fmla="*/ 240 w 538"/>
                <a:gd name="T97" fmla="*/ 314 h 760"/>
                <a:gd name="T98" fmla="*/ 275 w 538"/>
                <a:gd name="T99" fmla="*/ 228 h 760"/>
                <a:gd name="T100" fmla="*/ 275 w 538"/>
                <a:gd name="T101" fmla="*/ 220 h 760"/>
                <a:gd name="T102" fmla="*/ 275 w 538"/>
                <a:gd name="T103" fmla="*/ 218 h 760"/>
                <a:gd name="T104" fmla="*/ 276 w 538"/>
                <a:gd name="T105" fmla="*/ 217 h 760"/>
                <a:gd name="T106" fmla="*/ 277 w 538"/>
                <a:gd name="T107" fmla="*/ 215 h 760"/>
                <a:gd name="T108" fmla="*/ 302 w 538"/>
                <a:gd name="T109" fmla="*/ 202 h 760"/>
                <a:gd name="T110" fmla="*/ 342 w 538"/>
                <a:gd name="T111" fmla="*/ 142 h 760"/>
                <a:gd name="T112" fmla="*/ 360 w 538"/>
                <a:gd name="T113" fmla="*/ 125 h 760"/>
                <a:gd name="T114" fmla="*/ 361 w 538"/>
                <a:gd name="T115" fmla="*/ 125 h 760"/>
                <a:gd name="T116" fmla="*/ 363 w 538"/>
                <a:gd name="T117" fmla="*/ 125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8" h="760">
                  <a:moveTo>
                    <a:pt x="370" y="57"/>
                  </a:moveTo>
                  <a:cubicBezTo>
                    <a:pt x="368" y="57"/>
                    <a:pt x="365" y="58"/>
                    <a:pt x="365" y="56"/>
                  </a:cubicBezTo>
                  <a:cubicBezTo>
                    <a:pt x="365" y="55"/>
                    <a:pt x="362" y="52"/>
                    <a:pt x="362" y="52"/>
                  </a:cubicBezTo>
                  <a:cubicBezTo>
                    <a:pt x="362" y="51"/>
                    <a:pt x="360" y="49"/>
                    <a:pt x="363" y="48"/>
                  </a:cubicBezTo>
                  <a:cubicBezTo>
                    <a:pt x="365" y="46"/>
                    <a:pt x="372" y="43"/>
                    <a:pt x="373" y="43"/>
                  </a:cubicBezTo>
                  <a:cubicBezTo>
                    <a:pt x="373" y="43"/>
                    <a:pt x="376" y="38"/>
                    <a:pt x="377" y="37"/>
                  </a:cubicBezTo>
                  <a:cubicBezTo>
                    <a:pt x="378" y="37"/>
                    <a:pt x="384" y="37"/>
                    <a:pt x="384" y="37"/>
                  </a:cubicBezTo>
                  <a:cubicBezTo>
                    <a:pt x="384" y="37"/>
                    <a:pt x="385" y="38"/>
                    <a:pt x="387" y="38"/>
                  </a:cubicBezTo>
                  <a:cubicBezTo>
                    <a:pt x="389" y="39"/>
                    <a:pt x="393" y="36"/>
                    <a:pt x="391" y="39"/>
                  </a:cubicBezTo>
                  <a:cubicBezTo>
                    <a:pt x="388" y="41"/>
                    <a:pt x="387" y="42"/>
                    <a:pt x="386" y="42"/>
                  </a:cubicBezTo>
                  <a:cubicBezTo>
                    <a:pt x="385" y="43"/>
                    <a:pt x="380" y="47"/>
                    <a:pt x="380" y="49"/>
                  </a:cubicBezTo>
                  <a:cubicBezTo>
                    <a:pt x="379" y="51"/>
                    <a:pt x="380" y="51"/>
                    <a:pt x="379" y="52"/>
                  </a:cubicBezTo>
                  <a:cubicBezTo>
                    <a:pt x="377" y="53"/>
                    <a:pt x="371" y="56"/>
                    <a:pt x="370" y="57"/>
                  </a:cubicBezTo>
                  <a:close/>
                  <a:moveTo>
                    <a:pt x="383" y="61"/>
                  </a:moveTo>
                  <a:cubicBezTo>
                    <a:pt x="383" y="61"/>
                    <a:pt x="383" y="61"/>
                    <a:pt x="383" y="61"/>
                  </a:cubicBezTo>
                  <a:cubicBezTo>
                    <a:pt x="383" y="61"/>
                    <a:pt x="386" y="62"/>
                    <a:pt x="386" y="61"/>
                  </a:cubicBezTo>
                  <a:cubicBezTo>
                    <a:pt x="386" y="61"/>
                    <a:pt x="387" y="59"/>
                    <a:pt x="387" y="56"/>
                  </a:cubicBezTo>
                  <a:cubicBezTo>
                    <a:pt x="388" y="53"/>
                    <a:pt x="390" y="53"/>
                    <a:pt x="391" y="52"/>
                  </a:cubicBezTo>
                  <a:cubicBezTo>
                    <a:pt x="392" y="51"/>
                    <a:pt x="391" y="51"/>
                    <a:pt x="392" y="49"/>
                  </a:cubicBezTo>
                  <a:cubicBezTo>
                    <a:pt x="392" y="47"/>
                    <a:pt x="391" y="47"/>
                    <a:pt x="389" y="46"/>
                  </a:cubicBezTo>
                  <a:cubicBezTo>
                    <a:pt x="386" y="46"/>
                    <a:pt x="386" y="48"/>
                    <a:pt x="384" y="48"/>
                  </a:cubicBezTo>
                  <a:cubicBezTo>
                    <a:pt x="383" y="49"/>
                    <a:pt x="383" y="51"/>
                    <a:pt x="384" y="52"/>
                  </a:cubicBezTo>
                  <a:cubicBezTo>
                    <a:pt x="384" y="53"/>
                    <a:pt x="382" y="54"/>
                    <a:pt x="380" y="55"/>
                  </a:cubicBezTo>
                  <a:cubicBezTo>
                    <a:pt x="378" y="57"/>
                    <a:pt x="378" y="59"/>
                    <a:pt x="378" y="59"/>
                  </a:cubicBezTo>
                  <a:cubicBezTo>
                    <a:pt x="383" y="61"/>
                    <a:pt x="383" y="61"/>
                    <a:pt x="383" y="61"/>
                  </a:cubicBezTo>
                  <a:close/>
                  <a:moveTo>
                    <a:pt x="363" y="126"/>
                  </a:moveTo>
                  <a:cubicBezTo>
                    <a:pt x="363" y="126"/>
                    <a:pt x="363" y="126"/>
                    <a:pt x="363" y="126"/>
                  </a:cubicBezTo>
                  <a:cubicBezTo>
                    <a:pt x="367" y="127"/>
                    <a:pt x="367" y="127"/>
                    <a:pt x="367" y="127"/>
                  </a:cubicBezTo>
                  <a:cubicBezTo>
                    <a:pt x="374" y="135"/>
                    <a:pt x="374" y="135"/>
                    <a:pt x="374" y="135"/>
                  </a:cubicBezTo>
                  <a:cubicBezTo>
                    <a:pt x="380" y="142"/>
                    <a:pt x="380" y="142"/>
                    <a:pt x="380" y="142"/>
                  </a:cubicBezTo>
                  <a:cubicBezTo>
                    <a:pt x="380" y="142"/>
                    <a:pt x="389" y="149"/>
                    <a:pt x="391" y="150"/>
                  </a:cubicBezTo>
                  <a:cubicBezTo>
                    <a:pt x="393" y="151"/>
                    <a:pt x="404" y="153"/>
                    <a:pt x="405" y="154"/>
                  </a:cubicBezTo>
                  <a:cubicBezTo>
                    <a:pt x="408" y="150"/>
                    <a:pt x="408" y="150"/>
                    <a:pt x="408" y="150"/>
                  </a:cubicBezTo>
                  <a:cubicBezTo>
                    <a:pt x="412" y="147"/>
                    <a:pt x="412" y="147"/>
                    <a:pt x="412" y="147"/>
                  </a:cubicBezTo>
                  <a:cubicBezTo>
                    <a:pt x="411" y="145"/>
                    <a:pt x="411" y="145"/>
                    <a:pt x="411" y="145"/>
                  </a:cubicBezTo>
                  <a:cubicBezTo>
                    <a:pt x="416" y="142"/>
                    <a:pt x="416" y="142"/>
                    <a:pt x="416" y="142"/>
                  </a:cubicBezTo>
                  <a:cubicBezTo>
                    <a:pt x="420" y="145"/>
                    <a:pt x="420" y="145"/>
                    <a:pt x="420" y="145"/>
                  </a:cubicBezTo>
                  <a:cubicBezTo>
                    <a:pt x="430" y="147"/>
                    <a:pt x="430" y="147"/>
                    <a:pt x="430" y="147"/>
                  </a:cubicBezTo>
                  <a:cubicBezTo>
                    <a:pt x="434" y="150"/>
                    <a:pt x="434" y="150"/>
                    <a:pt x="434" y="150"/>
                  </a:cubicBezTo>
                  <a:cubicBezTo>
                    <a:pt x="434" y="150"/>
                    <a:pt x="434" y="150"/>
                    <a:pt x="435" y="150"/>
                  </a:cubicBezTo>
                  <a:cubicBezTo>
                    <a:pt x="435" y="150"/>
                    <a:pt x="435" y="150"/>
                    <a:pt x="435" y="150"/>
                  </a:cubicBezTo>
                  <a:cubicBezTo>
                    <a:pt x="435" y="150"/>
                    <a:pt x="435" y="150"/>
                    <a:pt x="435" y="150"/>
                  </a:cubicBezTo>
                  <a:cubicBezTo>
                    <a:pt x="436" y="149"/>
                    <a:pt x="436" y="149"/>
                    <a:pt x="436" y="149"/>
                  </a:cubicBezTo>
                  <a:cubicBezTo>
                    <a:pt x="436" y="149"/>
                    <a:pt x="436" y="149"/>
                    <a:pt x="436" y="149"/>
                  </a:cubicBezTo>
                  <a:cubicBezTo>
                    <a:pt x="436" y="149"/>
                    <a:pt x="436" y="149"/>
                    <a:pt x="436" y="149"/>
                  </a:cubicBezTo>
                  <a:cubicBezTo>
                    <a:pt x="436" y="149"/>
                    <a:pt x="436" y="149"/>
                    <a:pt x="436" y="149"/>
                  </a:cubicBezTo>
                  <a:cubicBezTo>
                    <a:pt x="436" y="149"/>
                    <a:pt x="437" y="149"/>
                    <a:pt x="437" y="149"/>
                  </a:cubicBezTo>
                  <a:cubicBezTo>
                    <a:pt x="437" y="149"/>
                    <a:pt x="437" y="149"/>
                    <a:pt x="437" y="149"/>
                  </a:cubicBezTo>
                  <a:cubicBezTo>
                    <a:pt x="437" y="149"/>
                    <a:pt x="437" y="149"/>
                    <a:pt x="437" y="149"/>
                  </a:cubicBezTo>
                  <a:cubicBezTo>
                    <a:pt x="437" y="149"/>
                    <a:pt x="437" y="149"/>
                    <a:pt x="437" y="149"/>
                  </a:cubicBezTo>
                  <a:cubicBezTo>
                    <a:pt x="437" y="149"/>
                    <a:pt x="437" y="149"/>
                    <a:pt x="437"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7"/>
                    <a:pt x="438" y="147"/>
                    <a:pt x="438" y="147"/>
                  </a:cubicBezTo>
                  <a:cubicBezTo>
                    <a:pt x="438" y="146"/>
                    <a:pt x="438" y="140"/>
                    <a:pt x="438" y="140"/>
                  </a:cubicBezTo>
                  <a:cubicBezTo>
                    <a:pt x="438" y="140"/>
                    <a:pt x="435" y="138"/>
                    <a:pt x="438" y="136"/>
                  </a:cubicBezTo>
                  <a:cubicBezTo>
                    <a:pt x="441" y="133"/>
                    <a:pt x="445" y="130"/>
                    <a:pt x="445" y="130"/>
                  </a:cubicBezTo>
                  <a:cubicBezTo>
                    <a:pt x="445" y="130"/>
                    <a:pt x="447" y="129"/>
                    <a:pt x="447" y="126"/>
                  </a:cubicBezTo>
                  <a:cubicBezTo>
                    <a:pt x="447" y="123"/>
                    <a:pt x="445" y="115"/>
                    <a:pt x="445" y="115"/>
                  </a:cubicBezTo>
                  <a:cubicBezTo>
                    <a:pt x="445" y="115"/>
                    <a:pt x="443" y="110"/>
                    <a:pt x="443" y="108"/>
                  </a:cubicBezTo>
                  <a:cubicBezTo>
                    <a:pt x="445" y="96"/>
                    <a:pt x="440" y="88"/>
                    <a:pt x="443" y="86"/>
                  </a:cubicBezTo>
                  <a:cubicBezTo>
                    <a:pt x="443" y="86"/>
                    <a:pt x="443" y="86"/>
                    <a:pt x="443" y="86"/>
                  </a:cubicBezTo>
                  <a:cubicBezTo>
                    <a:pt x="443" y="86"/>
                    <a:pt x="443" y="86"/>
                    <a:pt x="443" y="86"/>
                  </a:cubicBezTo>
                  <a:cubicBezTo>
                    <a:pt x="445" y="85"/>
                    <a:pt x="445" y="85"/>
                    <a:pt x="445" y="85"/>
                  </a:cubicBezTo>
                  <a:cubicBezTo>
                    <a:pt x="448" y="83"/>
                    <a:pt x="448" y="83"/>
                    <a:pt x="448" y="83"/>
                  </a:cubicBezTo>
                  <a:cubicBezTo>
                    <a:pt x="448" y="83"/>
                    <a:pt x="448" y="82"/>
                    <a:pt x="448" y="82"/>
                  </a:cubicBezTo>
                  <a:cubicBezTo>
                    <a:pt x="448" y="77"/>
                    <a:pt x="442" y="72"/>
                    <a:pt x="449" y="71"/>
                  </a:cubicBezTo>
                  <a:cubicBezTo>
                    <a:pt x="452" y="69"/>
                    <a:pt x="452" y="69"/>
                    <a:pt x="452" y="69"/>
                  </a:cubicBezTo>
                  <a:cubicBezTo>
                    <a:pt x="461" y="69"/>
                    <a:pt x="461" y="69"/>
                    <a:pt x="461" y="69"/>
                  </a:cubicBezTo>
                  <a:cubicBezTo>
                    <a:pt x="463" y="63"/>
                    <a:pt x="463" y="63"/>
                    <a:pt x="463" y="63"/>
                  </a:cubicBezTo>
                  <a:cubicBezTo>
                    <a:pt x="467" y="59"/>
                    <a:pt x="467" y="59"/>
                    <a:pt x="467" y="59"/>
                  </a:cubicBezTo>
                  <a:cubicBezTo>
                    <a:pt x="470" y="59"/>
                    <a:pt x="474" y="58"/>
                    <a:pt x="476" y="59"/>
                  </a:cubicBezTo>
                  <a:cubicBezTo>
                    <a:pt x="478" y="62"/>
                    <a:pt x="478" y="64"/>
                    <a:pt x="482" y="65"/>
                  </a:cubicBezTo>
                  <a:cubicBezTo>
                    <a:pt x="494" y="69"/>
                    <a:pt x="494" y="69"/>
                    <a:pt x="494" y="69"/>
                  </a:cubicBezTo>
                  <a:cubicBezTo>
                    <a:pt x="500" y="70"/>
                    <a:pt x="500" y="70"/>
                    <a:pt x="500" y="70"/>
                  </a:cubicBezTo>
                  <a:cubicBezTo>
                    <a:pt x="500" y="70"/>
                    <a:pt x="500" y="70"/>
                    <a:pt x="500" y="70"/>
                  </a:cubicBezTo>
                  <a:cubicBezTo>
                    <a:pt x="501" y="70"/>
                    <a:pt x="501" y="70"/>
                    <a:pt x="501" y="70"/>
                  </a:cubicBezTo>
                  <a:cubicBezTo>
                    <a:pt x="501" y="70"/>
                    <a:pt x="501" y="70"/>
                    <a:pt x="501" y="70"/>
                  </a:cubicBezTo>
                  <a:cubicBezTo>
                    <a:pt x="503" y="72"/>
                    <a:pt x="503" y="72"/>
                    <a:pt x="503" y="72"/>
                  </a:cubicBezTo>
                  <a:cubicBezTo>
                    <a:pt x="503" y="72"/>
                    <a:pt x="503" y="72"/>
                    <a:pt x="503" y="72"/>
                  </a:cubicBezTo>
                  <a:cubicBezTo>
                    <a:pt x="503" y="72"/>
                    <a:pt x="503" y="72"/>
                    <a:pt x="503" y="72"/>
                  </a:cubicBezTo>
                  <a:cubicBezTo>
                    <a:pt x="503" y="72"/>
                    <a:pt x="503" y="72"/>
                    <a:pt x="503" y="72"/>
                  </a:cubicBezTo>
                  <a:cubicBezTo>
                    <a:pt x="503" y="74"/>
                    <a:pt x="503" y="76"/>
                    <a:pt x="504" y="77"/>
                  </a:cubicBezTo>
                  <a:cubicBezTo>
                    <a:pt x="504" y="79"/>
                    <a:pt x="505" y="82"/>
                    <a:pt x="505" y="82"/>
                  </a:cubicBezTo>
                  <a:cubicBezTo>
                    <a:pt x="505" y="82"/>
                    <a:pt x="504" y="85"/>
                    <a:pt x="504" y="87"/>
                  </a:cubicBezTo>
                  <a:cubicBezTo>
                    <a:pt x="503" y="88"/>
                    <a:pt x="503" y="91"/>
                    <a:pt x="503" y="92"/>
                  </a:cubicBezTo>
                  <a:cubicBezTo>
                    <a:pt x="503" y="93"/>
                    <a:pt x="503" y="94"/>
                    <a:pt x="503" y="95"/>
                  </a:cubicBezTo>
                  <a:cubicBezTo>
                    <a:pt x="503" y="97"/>
                    <a:pt x="504" y="100"/>
                    <a:pt x="505" y="101"/>
                  </a:cubicBezTo>
                  <a:cubicBezTo>
                    <a:pt x="505" y="102"/>
                    <a:pt x="510" y="105"/>
                    <a:pt x="510" y="105"/>
                  </a:cubicBezTo>
                  <a:cubicBezTo>
                    <a:pt x="510" y="105"/>
                    <a:pt x="510" y="105"/>
                    <a:pt x="509" y="106"/>
                  </a:cubicBezTo>
                  <a:cubicBezTo>
                    <a:pt x="509" y="106"/>
                    <a:pt x="509" y="107"/>
                    <a:pt x="510" y="107"/>
                  </a:cubicBezTo>
                  <a:cubicBezTo>
                    <a:pt x="512" y="107"/>
                    <a:pt x="515" y="106"/>
                    <a:pt x="515" y="106"/>
                  </a:cubicBezTo>
                  <a:cubicBezTo>
                    <a:pt x="515" y="106"/>
                    <a:pt x="515" y="97"/>
                    <a:pt x="514" y="94"/>
                  </a:cubicBezTo>
                  <a:cubicBezTo>
                    <a:pt x="513" y="90"/>
                    <a:pt x="518" y="86"/>
                    <a:pt x="518" y="86"/>
                  </a:cubicBezTo>
                  <a:cubicBezTo>
                    <a:pt x="525" y="79"/>
                    <a:pt x="525" y="79"/>
                    <a:pt x="525" y="79"/>
                  </a:cubicBezTo>
                  <a:cubicBezTo>
                    <a:pt x="524" y="71"/>
                    <a:pt x="524" y="71"/>
                    <a:pt x="524" y="71"/>
                  </a:cubicBezTo>
                  <a:cubicBezTo>
                    <a:pt x="532" y="72"/>
                    <a:pt x="532" y="72"/>
                    <a:pt x="532" y="72"/>
                  </a:cubicBezTo>
                  <a:cubicBezTo>
                    <a:pt x="532" y="72"/>
                    <a:pt x="538" y="69"/>
                    <a:pt x="536" y="65"/>
                  </a:cubicBezTo>
                  <a:cubicBezTo>
                    <a:pt x="534" y="60"/>
                    <a:pt x="532" y="52"/>
                    <a:pt x="530" y="54"/>
                  </a:cubicBezTo>
                  <a:cubicBezTo>
                    <a:pt x="527" y="56"/>
                    <a:pt x="522" y="62"/>
                    <a:pt x="522" y="62"/>
                  </a:cubicBezTo>
                  <a:cubicBezTo>
                    <a:pt x="521" y="52"/>
                    <a:pt x="521" y="52"/>
                    <a:pt x="521" y="52"/>
                  </a:cubicBezTo>
                  <a:cubicBezTo>
                    <a:pt x="513" y="55"/>
                    <a:pt x="513" y="55"/>
                    <a:pt x="513" y="55"/>
                  </a:cubicBezTo>
                  <a:cubicBezTo>
                    <a:pt x="505" y="53"/>
                    <a:pt x="505" y="53"/>
                    <a:pt x="505" y="53"/>
                  </a:cubicBezTo>
                  <a:cubicBezTo>
                    <a:pt x="505" y="53"/>
                    <a:pt x="502" y="49"/>
                    <a:pt x="499" y="50"/>
                  </a:cubicBezTo>
                  <a:cubicBezTo>
                    <a:pt x="496" y="50"/>
                    <a:pt x="491" y="50"/>
                    <a:pt x="491" y="50"/>
                  </a:cubicBezTo>
                  <a:cubicBezTo>
                    <a:pt x="491" y="50"/>
                    <a:pt x="487" y="47"/>
                    <a:pt x="489" y="46"/>
                  </a:cubicBezTo>
                  <a:cubicBezTo>
                    <a:pt x="492" y="46"/>
                    <a:pt x="498" y="47"/>
                    <a:pt x="501" y="46"/>
                  </a:cubicBezTo>
                  <a:cubicBezTo>
                    <a:pt x="503" y="46"/>
                    <a:pt x="519" y="42"/>
                    <a:pt x="519" y="42"/>
                  </a:cubicBezTo>
                  <a:cubicBezTo>
                    <a:pt x="520" y="35"/>
                    <a:pt x="520" y="35"/>
                    <a:pt x="520" y="35"/>
                  </a:cubicBezTo>
                  <a:cubicBezTo>
                    <a:pt x="527" y="29"/>
                    <a:pt x="527" y="29"/>
                    <a:pt x="527" y="29"/>
                  </a:cubicBezTo>
                  <a:cubicBezTo>
                    <a:pt x="515" y="20"/>
                    <a:pt x="515" y="20"/>
                    <a:pt x="515" y="20"/>
                  </a:cubicBezTo>
                  <a:cubicBezTo>
                    <a:pt x="510" y="12"/>
                    <a:pt x="510" y="12"/>
                    <a:pt x="510" y="12"/>
                  </a:cubicBezTo>
                  <a:cubicBezTo>
                    <a:pt x="510" y="12"/>
                    <a:pt x="509" y="9"/>
                    <a:pt x="507" y="9"/>
                  </a:cubicBezTo>
                  <a:cubicBezTo>
                    <a:pt x="504" y="9"/>
                    <a:pt x="496" y="13"/>
                    <a:pt x="496" y="13"/>
                  </a:cubicBezTo>
                  <a:cubicBezTo>
                    <a:pt x="490" y="9"/>
                    <a:pt x="490" y="9"/>
                    <a:pt x="490" y="9"/>
                  </a:cubicBezTo>
                  <a:cubicBezTo>
                    <a:pt x="481" y="10"/>
                    <a:pt x="481" y="10"/>
                    <a:pt x="481" y="10"/>
                  </a:cubicBezTo>
                  <a:cubicBezTo>
                    <a:pt x="468" y="6"/>
                    <a:pt x="468" y="6"/>
                    <a:pt x="468" y="6"/>
                  </a:cubicBezTo>
                  <a:cubicBezTo>
                    <a:pt x="468" y="9"/>
                    <a:pt x="468" y="9"/>
                    <a:pt x="468" y="9"/>
                  </a:cubicBezTo>
                  <a:cubicBezTo>
                    <a:pt x="468" y="9"/>
                    <a:pt x="464" y="8"/>
                    <a:pt x="463" y="6"/>
                  </a:cubicBezTo>
                  <a:cubicBezTo>
                    <a:pt x="463" y="4"/>
                    <a:pt x="463" y="2"/>
                    <a:pt x="463" y="2"/>
                  </a:cubicBezTo>
                  <a:cubicBezTo>
                    <a:pt x="458" y="3"/>
                    <a:pt x="458" y="3"/>
                    <a:pt x="458" y="3"/>
                  </a:cubicBezTo>
                  <a:cubicBezTo>
                    <a:pt x="456" y="3"/>
                    <a:pt x="456" y="3"/>
                    <a:pt x="456" y="3"/>
                  </a:cubicBezTo>
                  <a:cubicBezTo>
                    <a:pt x="450" y="0"/>
                    <a:pt x="450" y="0"/>
                    <a:pt x="450" y="0"/>
                  </a:cubicBezTo>
                  <a:cubicBezTo>
                    <a:pt x="447" y="6"/>
                    <a:pt x="447" y="6"/>
                    <a:pt x="447" y="6"/>
                  </a:cubicBezTo>
                  <a:cubicBezTo>
                    <a:pt x="451" y="13"/>
                    <a:pt x="451" y="13"/>
                    <a:pt x="451" y="13"/>
                  </a:cubicBezTo>
                  <a:cubicBezTo>
                    <a:pt x="447" y="21"/>
                    <a:pt x="447" y="21"/>
                    <a:pt x="447" y="21"/>
                  </a:cubicBezTo>
                  <a:cubicBezTo>
                    <a:pt x="450" y="26"/>
                    <a:pt x="450" y="26"/>
                    <a:pt x="450" y="26"/>
                  </a:cubicBezTo>
                  <a:cubicBezTo>
                    <a:pt x="450" y="33"/>
                    <a:pt x="450" y="33"/>
                    <a:pt x="450" y="33"/>
                  </a:cubicBezTo>
                  <a:cubicBezTo>
                    <a:pt x="446" y="41"/>
                    <a:pt x="446" y="41"/>
                    <a:pt x="446" y="41"/>
                  </a:cubicBezTo>
                  <a:cubicBezTo>
                    <a:pt x="440" y="36"/>
                    <a:pt x="440" y="36"/>
                    <a:pt x="440" y="36"/>
                  </a:cubicBezTo>
                  <a:cubicBezTo>
                    <a:pt x="441" y="29"/>
                    <a:pt x="441" y="29"/>
                    <a:pt x="441" y="29"/>
                  </a:cubicBezTo>
                  <a:cubicBezTo>
                    <a:pt x="444" y="21"/>
                    <a:pt x="444" y="21"/>
                    <a:pt x="444" y="21"/>
                  </a:cubicBezTo>
                  <a:cubicBezTo>
                    <a:pt x="440" y="13"/>
                    <a:pt x="440" y="13"/>
                    <a:pt x="440" y="13"/>
                  </a:cubicBezTo>
                  <a:cubicBezTo>
                    <a:pt x="432" y="20"/>
                    <a:pt x="432" y="20"/>
                    <a:pt x="432" y="20"/>
                  </a:cubicBezTo>
                  <a:cubicBezTo>
                    <a:pt x="432" y="30"/>
                    <a:pt x="432" y="30"/>
                    <a:pt x="432" y="30"/>
                  </a:cubicBezTo>
                  <a:cubicBezTo>
                    <a:pt x="428" y="37"/>
                    <a:pt x="428" y="37"/>
                    <a:pt x="428" y="37"/>
                  </a:cubicBezTo>
                  <a:cubicBezTo>
                    <a:pt x="428" y="46"/>
                    <a:pt x="428" y="46"/>
                    <a:pt x="428" y="46"/>
                  </a:cubicBezTo>
                  <a:cubicBezTo>
                    <a:pt x="426" y="53"/>
                    <a:pt x="426" y="53"/>
                    <a:pt x="426" y="53"/>
                  </a:cubicBezTo>
                  <a:cubicBezTo>
                    <a:pt x="425" y="62"/>
                    <a:pt x="425" y="62"/>
                    <a:pt x="425" y="62"/>
                  </a:cubicBezTo>
                  <a:cubicBezTo>
                    <a:pt x="425" y="62"/>
                    <a:pt x="425" y="64"/>
                    <a:pt x="423" y="64"/>
                  </a:cubicBezTo>
                  <a:cubicBezTo>
                    <a:pt x="421" y="65"/>
                    <a:pt x="417" y="63"/>
                    <a:pt x="417" y="63"/>
                  </a:cubicBezTo>
                  <a:cubicBezTo>
                    <a:pt x="417" y="50"/>
                    <a:pt x="417" y="50"/>
                    <a:pt x="417" y="50"/>
                  </a:cubicBezTo>
                  <a:cubicBezTo>
                    <a:pt x="419" y="43"/>
                    <a:pt x="419" y="43"/>
                    <a:pt x="419" y="43"/>
                  </a:cubicBezTo>
                  <a:cubicBezTo>
                    <a:pt x="422" y="37"/>
                    <a:pt x="422" y="37"/>
                    <a:pt x="422" y="37"/>
                  </a:cubicBezTo>
                  <a:cubicBezTo>
                    <a:pt x="426" y="29"/>
                    <a:pt x="426" y="29"/>
                    <a:pt x="426" y="29"/>
                  </a:cubicBezTo>
                  <a:cubicBezTo>
                    <a:pt x="426" y="29"/>
                    <a:pt x="426" y="24"/>
                    <a:pt x="425" y="23"/>
                  </a:cubicBezTo>
                  <a:cubicBezTo>
                    <a:pt x="425" y="23"/>
                    <a:pt x="423" y="22"/>
                    <a:pt x="424" y="22"/>
                  </a:cubicBezTo>
                  <a:cubicBezTo>
                    <a:pt x="424" y="21"/>
                    <a:pt x="428" y="17"/>
                    <a:pt x="428" y="17"/>
                  </a:cubicBezTo>
                  <a:cubicBezTo>
                    <a:pt x="428" y="17"/>
                    <a:pt x="428" y="14"/>
                    <a:pt x="425" y="12"/>
                  </a:cubicBezTo>
                  <a:cubicBezTo>
                    <a:pt x="423" y="11"/>
                    <a:pt x="421" y="9"/>
                    <a:pt x="419" y="10"/>
                  </a:cubicBezTo>
                  <a:cubicBezTo>
                    <a:pt x="418" y="11"/>
                    <a:pt x="413" y="13"/>
                    <a:pt x="413" y="14"/>
                  </a:cubicBezTo>
                  <a:cubicBezTo>
                    <a:pt x="412" y="15"/>
                    <a:pt x="413" y="17"/>
                    <a:pt x="414" y="18"/>
                  </a:cubicBezTo>
                  <a:cubicBezTo>
                    <a:pt x="415" y="18"/>
                    <a:pt x="416" y="19"/>
                    <a:pt x="417" y="19"/>
                  </a:cubicBezTo>
                  <a:cubicBezTo>
                    <a:pt x="417" y="20"/>
                    <a:pt x="418" y="23"/>
                    <a:pt x="417" y="24"/>
                  </a:cubicBezTo>
                  <a:cubicBezTo>
                    <a:pt x="416" y="25"/>
                    <a:pt x="417" y="28"/>
                    <a:pt x="414" y="27"/>
                  </a:cubicBezTo>
                  <a:cubicBezTo>
                    <a:pt x="412" y="26"/>
                    <a:pt x="406" y="22"/>
                    <a:pt x="406" y="22"/>
                  </a:cubicBezTo>
                  <a:cubicBezTo>
                    <a:pt x="405" y="22"/>
                    <a:pt x="406" y="18"/>
                    <a:pt x="404" y="22"/>
                  </a:cubicBezTo>
                  <a:cubicBezTo>
                    <a:pt x="402" y="25"/>
                    <a:pt x="401" y="26"/>
                    <a:pt x="402" y="28"/>
                  </a:cubicBezTo>
                  <a:cubicBezTo>
                    <a:pt x="403" y="30"/>
                    <a:pt x="404" y="30"/>
                    <a:pt x="404" y="31"/>
                  </a:cubicBezTo>
                  <a:cubicBezTo>
                    <a:pt x="404" y="32"/>
                    <a:pt x="400" y="32"/>
                    <a:pt x="400" y="33"/>
                  </a:cubicBezTo>
                  <a:cubicBezTo>
                    <a:pt x="400" y="34"/>
                    <a:pt x="399" y="35"/>
                    <a:pt x="401" y="37"/>
                  </a:cubicBezTo>
                  <a:cubicBezTo>
                    <a:pt x="403" y="38"/>
                    <a:pt x="405" y="39"/>
                    <a:pt x="405" y="39"/>
                  </a:cubicBezTo>
                  <a:cubicBezTo>
                    <a:pt x="405" y="39"/>
                    <a:pt x="407" y="42"/>
                    <a:pt x="406" y="42"/>
                  </a:cubicBezTo>
                  <a:cubicBezTo>
                    <a:pt x="406" y="43"/>
                    <a:pt x="400" y="42"/>
                    <a:pt x="400" y="43"/>
                  </a:cubicBezTo>
                  <a:cubicBezTo>
                    <a:pt x="400" y="44"/>
                    <a:pt x="400" y="46"/>
                    <a:pt x="400" y="47"/>
                  </a:cubicBezTo>
                  <a:cubicBezTo>
                    <a:pt x="400" y="48"/>
                    <a:pt x="400" y="50"/>
                    <a:pt x="400" y="50"/>
                  </a:cubicBezTo>
                  <a:cubicBezTo>
                    <a:pt x="400" y="51"/>
                    <a:pt x="396" y="51"/>
                    <a:pt x="395" y="52"/>
                  </a:cubicBezTo>
                  <a:cubicBezTo>
                    <a:pt x="393" y="53"/>
                    <a:pt x="392" y="56"/>
                    <a:pt x="392" y="58"/>
                  </a:cubicBezTo>
                  <a:cubicBezTo>
                    <a:pt x="391" y="60"/>
                    <a:pt x="391" y="62"/>
                    <a:pt x="391" y="63"/>
                  </a:cubicBezTo>
                  <a:cubicBezTo>
                    <a:pt x="391" y="64"/>
                    <a:pt x="389" y="66"/>
                    <a:pt x="389" y="66"/>
                  </a:cubicBezTo>
                  <a:cubicBezTo>
                    <a:pt x="389" y="66"/>
                    <a:pt x="389" y="67"/>
                    <a:pt x="387" y="66"/>
                  </a:cubicBezTo>
                  <a:cubicBezTo>
                    <a:pt x="385" y="66"/>
                    <a:pt x="378" y="62"/>
                    <a:pt x="377" y="62"/>
                  </a:cubicBezTo>
                  <a:cubicBezTo>
                    <a:pt x="375" y="62"/>
                    <a:pt x="373" y="63"/>
                    <a:pt x="373" y="65"/>
                  </a:cubicBezTo>
                  <a:cubicBezTo>
                    <a:pt x="373" y="66"/>
                    <a:pt x="376" y="69"/>
                    <a:pt x="377" y="69"/>
                  </a:cubicBezTo>
                  <a:cubicBezTo>
                    <a:pt x="377" y="69"/>
                    <a:pt x="382" y="70"/>
                    <a:pt x="383" y="71"/>
                  </a:cubicBezTo>
                  <a:cubicBezTo>
                    <a:pt x="383" y="72"/>
                    <a:pt x="383" y="79"/>
                    <a:pt x="383" y="79"/>
                  </a:cubicBezTo>
                  <a:cubicBezTo>
                    <a:pt x="383" y="79"/>
                    <a:pt x="387" y="87"/>
                    <a:pt x="380" y="80"/>
                  </a:cubicBezTo>
                  <a:cubicBezTo>
                    <a:pt x="372" y="73"/>
                    <a:pt x="372" y="72"/>
                    <a:pt x="371" y="71"/>
                  </a:cubicBezTo>
                  <a:cubicBezTo>
                    <a:pt x="370" y="71"/>
                    <a:pt x="363" y="69"/>
                    <a:pt x="363" y="69"/>
                  </a:cubicBezTo>
                  <a:cubicBezTo>
                    <a:pt x="363" y="69"/>
                    <a:pt x="362" y="66"/>
                    <a:pt x="361" y="69"/>
                  </a:cubicBezTo>
                  <a:cubicBezTo>
                    <a:pt x="360" y="71"/>
                    <a:pt x="363" y="76"/>
                    <a:pt x="363" y="76"/>
                  </a:cubicBezTo>
                  <a:cubicBezTo>
                    <a:pt x="362" y="75"/>
                    <a:pt x="362" y="75"/>
                    <a:pt x="362" y="75"/>
                  </a:cubicBezTo>
                  <a:cubicBezTo>
                    <a:pt x="362" y="75"/>
                    <a:pt x="359" y="73"/>
                    <a:pt x="357" y="72"/>
                  </a:cubicBezTo>
                  <a:cubicBezTo>
                    <a:pt x="356" y="70"/>
                    <a:pt x="353" y="72"/>
                    <a:pt x="353" y="72"/>
                  </a:cubicBezTo>
                  <a:cubicBezTo>
                    <a:pt x="353" y="72"/>
                    <a:pt x="352" y="73"/>
                    <a:pt x="350" y="75"/>
                  </a:cubicBezTo>
                  <a:cubicBezTo>
                    <a:pt x="349" y="76"/>
                    <a:pt x="345" y="72"/>
                    <a:pt x="349" y="77"/>
                  </a:cubicBezTo>
                  <a:cubicBezTo>
                    <a:pt x="352" y="81"/>
                    <a:pt x="355" y="82"/>
                    <a:pt x="356" y="83"/>
                  </a:cubicBezTo>
                  <a:cubicBezTo>
                    <a:pt x="356" y="83"/>
                    <a:pt x="360" y="84"/>
                    <a:pt x="361" y="85"/>
                  </a:cubicBezTo>
                  <a:cubicBezTo>
                    <a:pt x="362" y="86"/>
                    <a:pt x="362" y="89"/>
                    <a:pt x="362" y="90"/>
                  </a:cubicBezTo>
                  <a:cubicBezTo>
                    <a:pt x="362" y="90"/>
                    <a:pt x="365" y="94"/>
                    <a:pt x="360" y="91"/>
                  </a:cubicBezTo>
                  <a:cubicBezTo>
                    <a:pt x="355" y="87"/>
                    <a:pt x="355" y="86"/>
                    <a:pt x="353" y="86"/>
                  </a:cubicBezTo>
                  <a:cubicBezTo>
                    <a:pt x="352" y="86"/>
                    <a:pt x="350" y="88"/>
                    <a:pt x="350" y="88"/>
                  </a:cubicBezTo>
                  <a:cubicBezTo>
                    <a:pt x="350" y="88"/>
                    <a:pt x="344" y="87"/>
                    <a:pt x="344" y="84"/>
                  </a:cubicBezTo>
                  <a:cubicBezTo>
                    <a:pt x="343" y="81"/>
                    <a:pt x="345" y="76"/>
                    <a:pt x="341" y="77"/>
                  </a:cubicBezTo>
                  <a:cubicBezTo>
                    <a:pt x="336" y="77"/>
                    <a:pt x="335" y="79"/>
                    <a:pt x="335" y="80"/>
                  </a:cubicBezTo>
                  <a:cubicBezTo>
                    <a:pt x="335" y="81"/>
                    <a:pt x="332" y="82"/>
                    <a:pt x="335" y="85"/>
                  </a:cubicBezTo>
                  <a:cubicBezTo>
                    <a:pt x="338" y="88"/>
                    <a:pt x="340" y="90"/>
                    <a:pt x="341" y="90"/>
                  </a:cubicBezTo>
                  <a:cubicBezTo>
                    <a:pt x="341" y="90"/>
                    <a:pt x="347" y="90"/>
                    <a:pt x="344" y="91"/>
                  </a:cubicBezTo>
                  <a:cubicBezTo>
                    <a:pt x="342" y="93"/>
                    <a:pt x="338" y="93"/>
                    <a:pt x="337" y="93"/>
                  </a:cubicBezTo>
                  <a:cubicBezTo>
                    <a:pt x="336" y="93"/>
                    <a:pt x="337" y="92"/>
                    <a:pt x="336" y="93"/>
                  </a:cubicBezTo>
                  <a:cubicBezTo>
                    <a:pt x="334" y="94"/>
                    <a:pt x="329" y="99"/>
                    <a:pt x="329" y="99"/>
                  </a:cubicBezTo>
                  <a:cubicBezTo>
                    <a:pt x="329" y="99"/>
                    <a:pt x="328" y="97"/>
                    <a:pt x="328" y="96"/>
                  </a:cubicBezTo>
                  <a:cubicBezTo>
                    <a:pt x="328" y="95"/>
                    <a:pt x="332" y="93"/>
                    <a:pt x="332" y="91"/>
                  </a:cubicBezTo>
                  <a:cubicBezTo>
                    <a:pt x="332" y="89"/>
                    <a:pt x="330" y="82"/>
                    <a:pt x="330" y="82"/>
                  </a:cubicBezTo>
                  <a:cubicBezTo>
                    <a:pt x="330" y="82"/>
                    <a:pt x="326" y="80"/>
                    <a:pt x="326" y="80"/>
                  </a:cubicBezTo>
                  <a:cubicBezTo>
                    <a:pt x="325" y="79"/>
                    <a:pt x="322" y="77"/>
                    <a:pt x="321" y="78"/>
                  </a:cubicBezTo>
                  <a:cubicBezTo>
                    <a:pt x="320" y="79"/>
                    <a:pt x="318" y="82"/>
                    <a:pt x="320" y="84"/>
                  </a:cubicBezTo>
                  <a:cubicBezTo>
                    <a:pt x="322" y="87"/>
                    <a:pt x="324" y="89"/>
                    <a:pt x="323" y="89"/>
                  </a:cubicBezTo>
                  <a:cubicBezTo>
                    <a:pt x="321" y="90"/>
                    <a:pt x="320" y="91"/>
                    <a:pt x="319" y="90"/>
                  </a:cubicBezTo>
                  <a:cubicBezTo>
                    <a:pt x="318" y="90"/>
                    <a:pt x="316" y="88"/>
                    <a:pt x="313" y="89"/>
                  </a:cubicBezTo>
                  <a:cubicBezTo>
                    <a:pt x="310" y="90"/>
                    <a:pt x="307" y="96"/>
                    <a:pt x="307" y="96"/>
                  </a:cubicBezTo>
                  <a:cubicBezTo>
                    <a:pt x="307" y="96"/>
                    <a:pt x="310" y="102"/>
                    <a:pt x="311" y="103"/>
                  </a:cubicBezTo>
                  <a:cubicBezTo>
                    <a:pt x="312" y="103"/>
                    <a:pt x="313" y="105"/>
                    <a:pt x="313" y="107"/>
                  </a:cubicBezTo>
                  <a:cubicBezTo>
                    <a:pt x="312" y="109"/>
                    <a:pt x="313" y="106"/>
                    <a:pt x="311" y="107"/>
                  </a:cubicBezTo>
                  <a:cubicBezTo>
                    <a:pt x="308" y="108"/>
                    <a:pt x="307" y="109"/>
                    <a:pt x="305" y="109"/>
                  </a:cubicBezTo>
                  <a:cubicBezTo>
                    <a:pt x="303" y="109"/>
                    <a:pt x="298" y="115"/>
                    <a:pt x="298" y="115"/>
                  </a:cubicBezTo>
                  <a:cubicBezTo>
                    <a:pt x="301" y="119"/>
                    <a:pt x="301" y="119"/>
                    <a:pt x="301" y="119"/>
                  </a:cubicBezTo>
                  <a:cubicBezTo>
                    <a:pt x="301" y="119"/>
                    <a:pt x="293" y="122"/>
                    <a:pt x="291" y="123"/>
                  </a:cubicBezTo>
                  <a:cubicBezTo>
                    <a:pt x="290" y="123"/>
                    <a:pt x="294" y="122"/>
                    <a:pt x="289" y="123"/>
                  </a:cubicBezTo>
                  <a:cubicBezTo>
                    <a:pt x="285" y="125"/>
                    <a:pt x="282" y="129"/>
                    <a:pt x="281" y="131"/>
                  </a:cubicBezTo>
                  <a:cubicBezTo>
                    <a:pt x="281" y="132"/>
                    <a:pt x="277" y="132"/>
                    <a:pt x="277" y="135"/>
                  </a:cubicBezTo>
                  <a:cubicBezTo>
                    <a:pt x="277" y="137"/>
                    <a:pt x="278" y="141"/>
                    <a:pt x="277" y="142"/>
                  </a:cubicBezTo>
                  <a:cubicBezTo>
                    <a:pt x="277" y="143"/>
                    <a:pt x="277" y="143"/>
                    <a:pt x="277" y="145"/>
                  </a:cubicBezTo>
                  <a:cubicBezTo>
                    <a:pt x="277" y="147"/>
                    <a:pt x="276" y="149"/>
                    <a:pt x="279" y="149"/>
                  </a:cubicBezTo>
                  <a:cubicBezTo>
                    <a:pt x="282" y="149"/>
                    <a:pt x="286" y="147"/>
                    <a:pt x="287" y="146"/>
                  </a:cubicBezTo>
                  <a:cubicBezTo>
                    <a:pt x="287" y="145"/>
                    <a:pt x="288" y="141"/>
                    <a:pt x="289" y="143"/>
                  </a:cubicBezTo>
                  <a:cubicBezTo>
                    <a:pt x="291" y="144"/>
                    <a:pt x="291" y="148"/>
                    <a:pt x="291" y="148"/>
                  </a:cubicBezTo>
                  <a:cubicBezTo>
                    <a:pt x="291" y="148"/>
                    <a:pt x="291" y="152"/>
                    <a:pt x="291" y="153"/>
                  </a:cubicBezTo>
                  <a:cubicBezTo>
                    <a:pt x="290" y="155"/>
                    <a:pt x="297" y="153"/>
                    <a:pt x="290" y="156"/>
                  </a:cubicBezTo>
                  <a:cubicBezTo>
                    <a:pt x="283" y="160"/>
                    <a:pt x="281" y="160"/>
                    <a:pt x="281" y="161"/>
                  </a:cubicBezTo>
                  <a:cubicBezTo>
                    <a:pt x="281" y="163"/>
                    <a:pt x="285" y="168"/>
                    <a:pt x="280" y="166"/>
                  </a:cubicBezTo>
                  <a:cubicBezTo>
                    <a:pt x="275" y="165"/>
                    <a:pt x="275" y="166"/>
                    <a:pt x="275" y="165"/>
                  </a:cubicBezTo>
                  <a:cubicBezTo>
                    <a:pt x="274" y="164"/>
                    <a:pt x="276" y="170"/>
                    <a:pt x="270" y="161"/>
                  </a:cubicBezTo>
                  <a:cubicBezTo>
                    <a:pt x="264" y="152"/>
                    <a:pt x="264" y="153"/>
                    <a:pt x="264" y="151"/>
                  </a:cubicBezTo>
                  <a:cubicBezTo>
                    <a:pt x="264" y="149"/>
                    <a:pt x="263" y="142"/>
                    <a:pt x="263" y="142"/>
                  </a:cubicBezTo>
                  <a:cubicBezTo>
                    <a:pt x="263" y="142"/>
                    <a:pt x="262" y="135"/>
                    <a:pt x="259" y="138"/>
                  </a:cubicBezTo>
                  <a:cubicBezTo>
                    <a:pt x="255" y="141"/>
                    <a:pt x="255" y="146"/>
                    <a:pt x="255" y="146"/>
                  </a:cubicBezTo>
                  <a:cubicBezTo>
                    <a:pt x="255" y="146"/>
                    <a:pt x="250" y="151"/>
                    <a:pt x="249" y="152"/>
                  </a:cubicBezTo>
                  <a:cubicBezTo>
                    <a:pt x="248" y="152"/>
                    <a:pt x="246" y="152"/>
                    <a:pt x="243" y="154"/>
                  </a:cubicBezTo>
                  <a:cubicBezTo>
                    <a:pt x="241" y="157"/>
                    <a:pt x="234" y="167"/>
                    <a:pt x="234" y="167"/>
                  </a:cubicBezTo>
                  <a:cubicBezTo>
                    <a:pt x="234" y="167"/>
                    <a:pt x="230" y="174"/>
                    <a:pt x="231" y="176"/>
                  </a:cubicBezTo>
                  <a:cubicBezTo>
                    <a:pt x="232" y="178"/>
                    <a:pt x="235" y="181"/>
                    <a:pt x="235" y="181"/>
                  </a:cubicBezTo>
                  <a:cubicBezTo>
                    <a:pt x="235" y="181"/>
                    <a:pt x="236" y="180"/>
                    <a:pt x="236" y="183"/>
                  </a:cubicBezTo>
                  <a:cubicBezTo>
                    <a:pt x="236" y="186"/>
                    <a:pt x="241" y="187"/>
                    <a:pt x="241" y="187"/>
                  </a:cubicBezTo>
                  <a:cubicBezTo>
                    <a:pt x="241" y="187"/>
                    <a:pt x="243" y="188"/>
                    <a:pt x="241" y="190"/>
                  </a:cubicBezTo>
                  <a:cubicBezTo>
                    <a:pt x="238" y="192"/>
                    <a:pt x="230" y="193"/>
                    <a:pt x="230" y="193"/>
                  </a:cubicBezTo>
                  <a:cubicBezTo>
                    <a:pt x="222" y="193"/>
                    <a:pt x="222" y="193"/>
                    <a:pt x="222" y="193"/>
                  </a:cubicBezTo>
                  <a:cubicBezTo>
                    <a:pt x="222" y="193"/>
                    <a:pt x="218" y="198"/>
                    <a:pt x="217" y="198"/>
                  </a:cubicBezTo>
                  <a:cubicBezTo>
                    <a:pt x="215" y="199"/>
                    <a:pt x="212" y="201"/>
                    <a:pt x="211" y="204"/>
                  </a:cubicBezTo>
                  <a:cubicBezTo>
                    <a:pt x="211" y="206"/>
                    <a:pt x="202" y="214"/>
                    <a:pt x="202" y="214"/>
                  </a:cubicBezTo>
                  <a:cubicBezTo>
                    <a:pt x="202" y="214"/>
                    <a:pt x="202" y="217"/>
                    <a:pt x="202" y="218"/>
                  </a:cubicBezTo>
                  <a:cubicBezTo>
                    <a:pt x="202" y="219"/>
                    <a:pt x="198" y="221"/>
                    <a:pt x="200" y="222"/>
                  </a:cubicBezTo>
                  <a:cubicBezTo>
                    <a:pt x="202" y="223"/>
                    <a:pt x="205" y="224"/>
                    <a:pt x="207" y="220"/>
                  </a:cubicBezTo>
                  <a:cubicBezTo>
                    <a:pt x="209" y="217"/>
                    <a:pt x="209" y="212"/>
                    <a:pt x="209" y="212"/>
                  </a:cubicBezTo>
                  <a:cubicBezTo>
                    <a:pt x="209" y="212"/>
                    <a:pt x="211" y="210"/>
                    <a:pt x="213" y="210"/>
                  </a:cubicBezTo>
                  <a:cubicBezTo>
                    <a:pt x="216" y="210"/>
                    <a:pt x="219" y="207"/>
                    <a:pt x="222" y="206"/>
                  </a:cubicBezTo>
                  <a:cubicBezTo>
                    <a:pt x="225" y="206"/>
                    <a:pt x="229" y="201"/>
                    <a:pt x="230" y="201"/>
                  </a:cubicBezTo>
                  <a:cubicBezTo>
                    <a:pt x="232" y="201"/>
                    <a:pt x="231" y="202"/>
                    <a:pt x="235" y="201"/>
                  </a:cubicBezTo>
                  <a:cubicBezTo>
                    <a:pt x="239" y="201"/>
                    <a:pt x="243" y="201"/>
                    <a:pt x="244" y="200"/>
                  </a:cubicBezTo>
                  <a:cubicBezTo>
                    <a:pt x="246" y="199"/>
                    <a:pt x="254" y="204"/>
                    <a:pt x="255" y="205"/>
                  </a:cubicBezTo>
                  <a:cubicBezTo>
                    <a:pt x="255" y="206"/>
                    <a:pt x="248" y="207"/>
                    <a:pt x="251" y="209"/>
                  </a:cubicBezTo>
                  <a:cubicBezTo>
                    <a:pt x="255" y="211"/>
                    <a:pt x="255" y="212"/>
                    <a:pt x="256" y="212"/>
                  </a:cubicBezTo>
                  <a:cubicBezTo>
                    <a:pt x="257" y="212"/>
                    <a:pt x="259" y="211"/>
                    <a:pt x="262" y="210"/>
                  </a:cubicBezTo>
                  <a:cubicBezTo>
                    <a:pt x="264" y="208"/>
                    <a:pt x="260" y="205"/>
                    <a:pt x="266" y="207"/>
                  </a:cubicBezTo>
                  <a:cubicBezTo>
                    <a:pt x="271" y="209"/>
                    <a:pt x="271" y="211"/>
                    <a:pt x="271" y="211"/>
                  </a:cubicBezTo>
                  <a:cubicBezTo>
                    <a:pt x="270" y="213"/>
                    <a:pt x="270" y="213"/>
                    <a:pt x="270" y="213"/>
                  </a:cubicBezTo>
                  <a:cubicBezTo>
                    <a:pt x="266" y="214"/>
                    <a:pt x="266" y="214"/>
                    <a:pt x="266" y="214"/>
                  </a:cubicBezTo>
                  <a:cubicBezTo>
                    <a:pt x="260" y="213"/>
                    <a:pt x="260" y="213"/>
                    <a:pt x="260" y="213"/>
                  </a:cubicBezTo>
                  <a:cubicBezTo>
                    <a:pt x="256" y="215"/>
                    <a:pt x="256" y="215"/>
                    <a:pt x="256" y="215"/>
                  </a:cubicBezTo>
                  <a:cubicBezTo>
                    <a:pt x="256" y="215"/>
                    <a:pt x="255" y="216"/>
                    <a:pt x="254" y="216"/>
                  </a:cubicBezTo>
                  <a:cubicBezTo>
                    <a:pt x="254" y="216"/>
                    <a:pt x="245" y="217"/>
                    <a:pt x="245" y="217"/>
                  </a:cubicBezTo>
                  <a:cubicBezTo>
                    <a:pt x="241" y="223"/>
                    <a:pt x="241" y="223"/>
                    <a:pt x="241" y="223"/>
                  </a:cubicBezTo>
                  <a:cubicBezTo>
                    <a:pt x="241" y="223"/>
                    <a:pt x="244" y="227"/>
                    <a:pt x="244" y="227"/>
                  </a:cubicBezTo>
                  <a:cubicBezTo>
                    <a:pt x="245" y="227"/>
                    <a:pt x="251" y="225"/>
                    <a:pt x="251" y="226"/>
                  </a:cubicBezTo>
                  <a:cubicBezTo>
                    <a:pt x="252" y="226"/>
                    <a:pt x="253" y="228"/>
                    <a:pt x="252" y="229"/>
                  </a:cubicBezTo>
                  <a:cubicBezTo>
                    <a:pt x="252" y="230"/>
                    <a:pt x="248" y="233"/>
                    <a:pt x="248" y="233"/>
                  </a:cubicBezTo>
                  <a:cubicBezTo>
                    <a:pt x="246" y="237"/>
                    <a:pt x="246" y="237"/>
                    <a:pt x="246" y="237"/>
                  </a:cubicBezTo>
                  <a:cubicBezTo>
                    <a:pt x="246" y="237"/>
                    <a:pt x="250" y="238"/>
                    <a:pt x="251" y="238"/>
                  </a:cubicBezTo>
                  <a:cubicBezTo>
                    <a:pt x="251" y="238"/>
                    <a:pt x="257" y="238"/>
                    <a:pt x="256" y="239"/>
                  </a:cubicBezTo>
                  <a:cubicBezTo>
                    <a:pt x="256" y="239"/>
                    <a:pt x="247" y="240"/>
                    <a:pt x="247" y="240"/>
                  </a:cubicBezTo>
                  <a:cubicBezTo>
                    <a:pt x="247" y="240"/>
                    <a:pt x="239" y="239"/>
                    <a:pt x="240" y="239"/>
                  </a:cubicBezTo>
                  <a:cubicBezTo>
                    <a:pt x="240" y="240"/>
                    <a:pt x="239" y="242"/>
                    <a:pt x="239" y="243"/>
                  </a:cubicBezTo>
                  <a:cubicBezTo>
                    <a:pt x="239" y="243"/>
                    <a:pt x="237" y="246"/>
                    <a:pt x="237" y="246"/>
                  </a:cubicBezTo>
                  <a:cubicBezTo>
                    <a:pt x="236" y="246"/>
                    <a:pt x="234" y="246"/>
                    <a:pt x="233" y="247"/>
                  </a:cubicBezTo>
                  <a:cubicBezTo>
                    <a:pt x="233" y="248"/>
                    <a:pt x="232" y="250"/>
                    <a:pt x="232" y="252"/>
                  </a:cubicBezTo>
                  <a:cubicBezTo>
                    <a:pt x="232" y="253"/>
                    <a:pt x="235" y="256"/>
                    <a:pt x="235" y="256"/>
                  </a:cubicBezTo>
                  <a:cubicBezTo>
                    <a:pt x="234" y="258"/>
                    <a:pt x="234" y="258"/>
                    <a:pt x="234" y="258"/>
                  </a:cubicBezTo>
                  <a:cubicBezTo>
                    <a:pt x="230" y="262"/>
                    <a:pt x="230" y="262"/>
                    <a:pt x="230" y="262"/>
                  </a:cubicBezTo>
                  <a:cubicBezTo>
                    <a:pt x="230" y="262"/>
                    <a:pt x="228" y="263"/>
                    <a:pt x="228" y="264"/>
                  </a:cubicBezTo>
                  <a:cubicBezTo>
                    <a:pt x="229" y="264"/>
                    <a:pt x="225" y="266"/>
                    <a:pt x="225" y="266"/>
                  </a:cubicBezTo>
                  <a:cubicBezTo>
                    <a:pt x="218" y="270"/>
                    <a:pt x="218" y="270"/>
                    <a:pt x="218" y="270"/>
                  </a:cubicBezTo>
                  <a:cubicBezTo>
                    <a:pt x="218" y="270"/>
                    <a:pt x="219" y="273"/>
                    <a:pt x="219" y="274"/>
                  </a:cubicBezTo>
                  <a:cubicBezTo>
                    <a:pt x="219" y="274"/>
                    <a:pt x="222" y="276"/>
                    <a:pt x="220" y="278"/>
                  </a:cubicBezTo>
                  <a:cubicBezTo>
                    <a:pt x="218" y="279"/>
                    <a:pt x="216" y="280"/>
                    <a:pt x="215" y="281"/>
                  </a:cubicBezTo>
                  <a:cubicBezTo>
                    <a:pt x="215" y="281"/>
                    <a:pt x="213" y="282"/>
                    <a:pt x="213" y="285"/>
                  </a:cubicBezTo>
                  <a:cubicBezTo>
                    <a:pt x="214" y="287"/>
                    <a:pt x="212" y="290"/>
                    <a:pt x="211" y="290"/>
                  </a:cubicBezTo>
                  <a:cubicBezTo>
                    <a:pt x="211" y="290"/>
                    <a:pt x="209" y="291"/>
                    <a:pt x="209" y="294"/>
                  </a:cubicBezTo>
                  <a:cubicBezTo>
                    <a:pt x="210" y="296"/>
                    <a:pt x="209" y="303"/>
                    <a:pt x="209" y="303"/>
                  </a:cubicBezTo>
                  <a:cubicBezTo>
                    <a:pt x="209" y="303"/>
                    <a:pt x="212" y="307"/>
                    <a:pt x="213" y="307"/>
                  </a:cubicBezTo>
                  <a:cubicBezTo>
                    <a:pt x="213" y="307"/>
                    <a:pt x="218" y="305"/>
                    <a:pt x="219" y="306"/>
                  </a:cubicBezTo>
                  <a:cubicBezTo>
                    <a:pt x="221" y="306"/>
                    <a:pt x="224" y="308"/>
                    <a:pt x="224" y="308"/>
                  </a:cubicBezTo>
                  <a:cubicBezTo>
                    <a:pt x="224" y="308"/>
                    <a:pt x="223" y="313"/>
                    <a:pt x="222" y="314"/>
                  </a:cubicBezTo>
                  <a:cubicBezTo>
                    <a:pt x="221" y="314"/>
                    <a:pt x="215" y="315"/>
                    <a:pt x="215" y="315"/>
                  </a:cubicBezTo>
                  <a:cubicBezTo>
                    <a:pt x="215" y="315"/>
                    <a:pt x="212" y="313"/>
                    <a:pt x="211" y="313"/>
                  </a:cubicBezTo>
                  <a:cubicBezTo>
                    <a:pt x="210" y="314"/>
                    <a:pt x="205" y="319"/>
                    <a:pt x="205" y="319"/>
                  </a:cubicBezTo>
                  <a:cubicBezTo>
                    <a:pt x="205" y="319"/>
                    <a:pt x="205" y="322"/>
                    <a:pt x="204" y="322"/>
                  </a:cubicBezTo>
                  <a:cubicBezTo>
                    <a:pt x="202" y="323"/>
                    <a:pt x="201" y="321"/>
                    <a:pt x="201" y="323"/>
                  </a:cubicBezTo>
                  <a:cubicBezTo>
                    <a:pt x="201" y="324"/>
                    <a:pt x="201" y="327"/>
                    <a:pt x="201" y="328"/>
                  </a:cubicBezTo>
                  <a:cubicBezTo>
                    <a:pt x="201" y="330"/>
                    <a:pt x="201" y="333"/>
                    <a:pt x="201" y="333"/>
                  </a:cubicBezTo>
                  <a:cubicBezTo>
                    <a:pt x="201" y="333"/>
                    <a:pt x="199" y="337"/>
                    <a:pt x="198" y="339"/>
                  </a:cubicBezTo>
                  <a:cubicBezTo>
                    <a:pt x="197" y="341"/>
                    <a:pt x="195" y="346"/>
                    <a:pt x="195" y="347"/>
                  </a:cubicBezTo>
                  <a:cubicBezTo>
                    <a:pt x="196" y="348"/>
                    <a:pt x="198" y="353"/>
                    <a:pt x="198" y="353"/>
                  </a:cubicBezTo>
                  <a:cubicBezTo>
                    <a:pt x="191" y="357"/>
                    <a:pt x="191" y="357"/>
                    <a:pt x="191" y="357"/>
                  </a:cubicBezTo>
                  <a:cubicBezTo>
                    <a:pt x="193" y="362"/>
                    <a:pt x="193" y="362"/>
                    <a:pt x="193" y="362"/>
                  </a:cubicBezTo>
                  <a:cubicBezTo>
                    <a:pt x="193" y="362"/>
                    <a:pt x="194" y="362"/>
                    <a:pt x="194" y="363"/>
                  </a:cubicBezTo>
                  <a:cubicBezTo>
                    <a:pt x="194" y="365"/>
                    <a:pt x="189" y="368"/>
                    <a:pt x="189" y="368"/>
                  </a:cubicBezTo>
                  <a:cubicBezTo>
                    <a:pt x="189" y="368"/>
                    <a:pt x="189" y="373"/>
                    <a:pt x="189" y="374"/>
                  </a:cubicBezTo>
                  <a:cubicBezTo>
                    <a:pt x="189" y="375"/>
                    <a:pt x="184" y="371"/>
                    <a:pt x="184" y="371"/>
                  </a:cubicBezTo>
                  <a:cubicBezTo>
                    <a:pt x="180" y="372"/>
                    <a:pt x="180" y="372"/>
                    <a:pt x="180" y="372"/>
                  </a:cubicBezTo>
                  <a:cubicBezTo>
                    <a:pt x="180" y="376"/>
                    <a:pt x="180" y="376"/>
                    <a:pt x="180" y="376"/>
                  </a:cubicBezTo>
                  <a:cubicBezTo>
                    <a:pt x="178" y="380"/>
                    <a:pt x="178" y="380"/>
                    <a:pt x="178" y="380"/>
                  </a:cubicBezTo>
                  <a:cubicBezTo>
                    <a:pt x="171" y="380"/>
                    <a:pt x="171" y="380"/>
                    <a:pt x="171" y="380"/>
                  </a:cubicBezTo>
                  <a:cubicBezTo>
                    <a:pt x="171" y="380"/>
                    <a:pt x="165" y="384"/>
                    <a:pt x="165" y="384"/>
                  </a:cubicBezTo>
                  <a:cubicBezTo>
                    <a:pt x="166" y="385"/>
                    <a:pt x="163" y="388"/>
                    <a:pt x="166" y="388"/>
                  </a:cubicBezTo>
                  <a:cubicBezTo>
                    <a:pt x="168" y="388"/>
                    <a:pt x="169" y="388"/>
                    <a:pt x="170" y="388"/>
                  </a:cubicBezTo>
                  <a:cubicBezTo>
                    <a:pt x="172" y="387"/>
                    <a:pt x="176" y="385"/>
                    <a:pt x="177" y="385"/>
                  </a:cubicBezTo>
                  <a:cubicBezTo>
                    <a:pt x="178" y="385"/>
                    <a:pt x="181" y="385"/>
                    <a:pt x="179" y="387"/>
                  </a:cubicBezTo>
                  <a:cubicBezTo>
                    <a:pt x="177" y="389"/>
                    <a:pt x="175" y="389"/>
                    <a:pt x="174" y="390"/>
                  </a:cubicBezTo>
                  <a:cubicBezTo>
                    <a:pt x="172" y="391"/>
                    <a:pt x="169" y="391"/>
                    <a:pt x="169" y="394"/>
                  </a:cubicBezTo>
                  <a:cubicBezTo>
                    <a:pt x="169" y="397"/>
                    <a:pt x="168" y="400"/>
                    <a:pt x="168" y="400"/>
                  </a:cubicBezTo>
                  <a:cubicBezTo>
                    <a:pt x="175" y="398"/>
                    <a:pt x="175" y="398"/>
                    <a:pt x="175" y="398"/>
                  </a:cubicBezTo>
                  <a:cubicBezTo>
                    <a:pt x="175" y="398"/>
                    <a:pt x="177" y="397"/>
                    <a:pt x="177" y="400"/>
                  </a:cubicBezTo>
                  <a:cubicBezTo>
                    <a:pt x="178" y="404"/>
                    <a:pt x="175" y="405"/>
                    <a:pt x="173" y="405"/>
                  </a:cubicBezTo>
                  <a:cubicBezTo>
                    <a:pt x="172" y="405"/>
                    <a:pt x="167" y="401"/>
                    <a:pt x="167" y="401"/>
                  </a:cubicBezTo>
                  <a:cubicBezTo>
                    <a:pt x="163" y="404"/>
                    <a:pt x="163" y="404"/>
                    <a:pt x="163" y="404"/>
                  </a:cubicBezTo>
                  <a:cubicBezTo>
                    <a:pt x="163" y="404"/>
                    <a:pt x="162" y="403"/>
                    <a:pt x="158" y="406"/>
                  </a:cubicBezTo>
                  <a:cubicBezTo>
                    <a:pt x="154" y="410"/>
                    <a:pt x="152" y="415"/>
                    <a:pt x="152" y="416"/>
                  </a:cubicBezTo>
                  <a:cubicBezTo>
                    <a:pt x="152" y="417"/>
                    <a:pt x="152" y="419"/>
                    <a:pt x="149" y="421"/>
                  </a:cubicBezTo>
                  <a:cubicBezTo>
                    <a:pt x="147" y="422"/>
                    <a:pt x="144" y="425"/>
                    <a:pt x="144" y="425"/>
                  </a:cubicBezTo>
                  <a:cubicBezTo>
                    <a:pt x="144" y="425"/>
                    <a:pt x="143" y="428"/>
                    <a:pt x="142" y="430"/>
                  </a:cubicBezTo>
                  <a:cubicBezTo>
                    <a:pt x="141" y="432"/>
                    <a:pt x="141" y="432"/>
                    <a:pt x="141" y="432"/>
                  </a:cubicBezTo>
                  <a:cubicBezTo>
                    <a:pt x="145" y="436"/>
                    <a:pt x="145" y="436"/>
                    <a:pt x="145" y="436"/>
                  </a:cubicBezTo>
                  <a:cubicBezTo>
                    <a:pt x="138" y="440"/>
                    <a:pt x="138" y="440"/>
                    <a:pt x="138" y="440"/>
                  </a:cubicBezTo>
                  <a:cubicBezTo>
                    <a:pt x="135" y="442"/>
                    <a:pt x="135" y="442"/>
                    <a:pt x="135" y="442"/>
                  </a:cubicBezTo>
                  <a:cubicBezTo>
                    <a:pt x="135" y="442"/>
                    <a:pt x="129" y="448"/>
                    <a:pt x="133" y="449"/>
                  </a:cubicBezTo>
                  <a:cubicBezTo>
                    <a:pt x="138" y="450"/>
                    <a:pt x="141" y="450"/>
                    <a:pt x="141" y="450"/>
                  </a:cubicBezTo>
                  <a:cubicBezTo>
                    <a:pt x="141" y="450"/>
                    <a:pt x="140" y="456"/>
                    <a:pt x="141" y="456"/>
                  </a:cubicBezTo>
                  <a:cubicBezTo>
                    <a:pt x="142" y="456"/>
                    <a:pt x="151" y="456"/>
                    <a:pt x="151" y="456"/>
                  </a:cubicBezTo>
                  <a:cubicBezTo>
                    <a:pt x="156" y="452"/>
                    <a:pt x="156" y="452"/>
                    <a:pt x="156" y="452"/>
                  </a:cubicBezTo>
                  <a:cubicBezTo>
                    <a:pt x="159" y="450"/>
                    <a:pt x="159" y="450"/>
                    <a:pt x="159" y="450"/>
                  </a:cubicBezTo>
                  <a:cubicBezTo>
                    <a:pt x="161" y="454"/>
                    <a:pt x="161" y="454"/>
                    <a:pt x="161" y="454"/>
                  </a:cubicBezTo>
                  <a:cubicBezTo>
                    <a:pt x="161" y="454"/>
                    <a:pt x="159" y="457"/>
                    <a:pt x="157" y="457"/>
                  </a:cubicBezTo>
                  <a:cubicBezTo>
                    <a:pt x="154" y="457"/>
                    <a:pt x="155" y="457"/>
                    <a:pt x="153" y="459"/>
                  </a:cubicBezTo>
                  <a:cubicBezTo>
                    <a:pt x="150" y="462"/>
                    <a:pt x="149" y="463"/>
                    <a:pt x="147" y="463"/>
                  </a:cubicBezTo>
                  <a:cubicBezTo>
                    <a:pt x="146" y="463"/>
                    <a:pt x="144" y="466"/>
                    <a:pt x="142" y="462"/>
                  </a:cubicBezTo>
                  <a:cubicBezTo>
                    <a:pt x="141" y="459"/>
                    <a:pt x="139" y="456"/>
                    <a:pt x="139" y="456"/>
                  </a:cubicBezTo>
                  <a:cubicBezTo>
                    <a:pt x="130" y="452"/>
                    <a:pt x="130" y="452"/>
                    <a:pt x="130" y="452"/>
                  </a:cubicBezTo>
                  <a:cubicBezTo>
                    <a:pt x="128" y="453"/>
                    <a:pt x="128" y="453"/>
                    <a:pt x="128" y="453"/>
                  </a:cubicBezTo>
                  <a:cubicBezTo>
                    <a:pt x="128" y="453"/>
                    <a:pt x="127" y="457"/>
                    <a:pt x="126" y="457"/>
                  </a:cubicBezTo>
                  <a:cubicBezTo>
                    <a:pt x="125" y="457"/>
                    <a:pt x="119" y="457"/>
                    <a:pt x="117" y="457"/>
                  </a:cubicBezTo>
                  <a:cubicBezTo>
                    <a:pt x="116" y="457"/>
                    <a:pt x="114" y="457"/>
                    <a:pt x="114" y="456"/>
                  </a:cubicBezTo>
                  <a:cubicBezTo>
                    <a:pt x="113" y="454"/>
                    <a:pt x="114" y="454"/>
                    <a:pt x="113" y="453"/>
                  </a:cubicBezTo>
                  <a:cubicBezTo>
                    <a:pt x="112" y="452"/>
                    <a:pt x="110" y="448"/>
                    <a:pt x="108" y="449"/>
                  </a:cubicBezTo>
                  <a:cubicBezTo>
                    <a:pt x="107" y="449"/>
                    <a:pt x="102" y="451"/>
                    <a:pt x="102" y="451"/>
                  </a:cubicBezTo>
                  <a:cubicBezTo>
                    <a:pt x="101" y="459"/>
                    <a:pt x="101" y="459"/>
                    <a:pt x="101" y="459"/>
                  </a:cubicBezTo>
                  <a:cubicBezTo>
                    <a:pt x="101" y="459"/>
                    <a:pt x="98" y="459"/>
                    <a:pt x="99" y="461"/>
                  </a:cubicBezTo>
                  <a:cubicBezTo>
                    <a:pt x="99" y="463"/>
                    <a:pt x="103" y="465"/>
                    <a:pt x="103" y="465"/>
                  </a:cubicBezTo>
                  <a:cubicBezTo>
                    <a:pt x="103" y="465"/>
                    <a:pt x="105" y="467"/>
                    <a:pt x="105" y="468"/>
                  </a:cubicBezTo>
                  <a:cubicBezTo>
                    <a:pt x="106" y="470"/>
                    <a:pt x="103" y="472"/>
                    <a:pt x="103" y="472"/>
                  </a:cubicBezTo>
                  <a:cubicBezTo>
                    <a:pt x="103" y="472"/>
                    <a:pt x="98" y="472"/>
                    <a:pt x="97" y="474"/>
                  </a:cubicBezTo>
                  <a:cubicBezTo>
                    <a:pt x="97" y="475"/>
                    <a:pt x="98" y="478"/>
                    <a:pt x="97" y="478"/>
                  </a:cubicBezTo>
                  <a:cubicBezTo>
                    <a:pt x="96" y="479"/>
                    <a:pt x="95" y="481"/>
                    <a:pt x="95" y="482"/>
                  </a:cubicBezTo>
                  <a:cubicBezTo>
                    <a:pt x="95" y="482"/>
                    <a:pt x="97" y="487"/>
                    <a:pt x="97" y="487"/>
                  </a:cubicBezTo>
                  <a:cubicBezTo>
                    <a:pt x="97" y="487"/>
                    <a:pt x="97" y="491"/>
                    <a:pt x="95" y="489"/>
                  </a:cubicBezTo>
                  <a:cubicBezTo>
                    <a:pt x="93" y="487"/>
                    <a:pt x="87" y="484"/>
                    <a:pt x="87" y="484"/>
                  </a:cubicBezTo>
                  <a:cubicBezTo>
                    <a:pt x="83" y="481"/>
                    <a:pt x="83" y="481"/>
                    <a:pt x="83" y="481"/>
                  </a:cubicBezTo>
                  <a:cubicBezTo>
                    <a:pt x="83" y="481"/>
                    <a:pt x="79" y="484"/>
                    <a:pt x="78" y="484"/>
                  </a:cubicBezTo>
                  <a:cubicBezTo>
                    <a:pt x="78" y="485"/>
                    <a:pt x="71" y="484"/>
                    <a:pt x="69" y="485"/>
                  </a:cubicBezTo>
                  <a:cubicBezTo>
                    <a:pt x="68" y="486"/>
                    <a:pt x="68" y="487"/>
                    <a:pt x="67" y="489"/>
                  </a:cubicBezTo>
                  <a:cubicBezTo>
                    <a:pt x="65" y="491"/>
                    <a:pt x="62" y="491"/>
                    <a:pt x="65" y="494"/>
                  </a:cubicBezTo>
                  <a:cubicBezTo>
                    <a:pt x="67" y="497"/>
                    <a:pt x="72" y="498"/>
                    <a:pt x="72" y="498"/>
                  </a:cubicBezTo>
                  <a:cubicBezTo>
                    <a:pt x="72" y="498"/>
                    <a:pt x="74" y="499"/>
                    <a:pt x="72" y="502"/>
                  </a:cubicBezTo>
                  <a:cubicBezTo>
                    <a:pt x="70" y="506"/>
                    <a:pt x="66" y="503"/>
                    <a:pt x="65" y="503"/>
                  </a:cubicBezTo>
                  <a:cubicBezTo>
                    <a:pt x="64" y="502"/>
                    <a:pt x="60" y="499"/>
                    <a:pt x="59" y="500"/>
                  </a:cubicBezTo>
                  <a:cubicBezTo>
                    <a:pt x="58" y="501"/>
                    <a:pt x="55" y="506"/>
                    <a:pt x="55" y="506"/>
                  </a:cubicBezTo>
                  <a:cubicBezTo>
                    <a:pt x="55" y="506"/>
                    <a:pt x="52" y="507"/>
                    <a:pt x="51" y="506"/>
                  </a:cubicBezTo>
                  <a:cubicBezTo>
                    <a:pt x="50" y="506"/>
                    <a:pt x="47" y="501"/>
                    <a:pt x="46" y="502"/>
                  </a:cubicBezTo>
                  <a:cubicBezTo>
                    <a:pt x="45" y="503"/>
                    <a:pt x="44" y="505"/>
                    <a:pt x="44" y="506"/>
                  </a:cubicBezTo>
                  <a:cubicBezTo>
                    <a:pt x="44" y="507"/>
                    <a:pt x="46" y="509"/>
                    <a:pt x="45" y="510"/>
                  </a:cubicBezTo>
                  <a:cubicBezTo>
                    <a:pt x="45" y="511"/>
                    <a:pt x="40" y="512"/>
                    <a:pt x="39" y="513"/>
                  </a:cubicBezTo>
                  <a:cubicBezTo>
                    <a:pt x="39" y="514"/>
                    <a:pt x="39" y="512"/>
                    <a:pt x="37" y="516"/>
                  </a:cubicBezTo>
                  <a:cubicBezTo>
                    <a:pt x="36" y="520"/>
                    <a:pt x="37" y="520"/>
                    <a:pt x="36" y="520"/>
                  </a:cubicBezTo>
                  <a:cubicBezTo>
                    <a:pt x="34" y="521"/>
                    <a:pt x="30" y="518"/>
                    <a:pt x="30" y="518"/>
                  </a:cubicBezTo>
                  <a:cubicBezTo>
                    <a:pt x="30" y="518"/>
                    <a:pt x="27" y="515"/>
                    <a:pt x="27" y="518"/>
                  </a:cubicBezTo>
                  <a:cubicBezTo>
                    <a:pt x="27" y="522"/>
                    <a:pt x="26" y="526"/>
                    <a:pt x="26" y="526"/>
                  </a:cubicBezTo>
                  <a:cubicBezTo>
                    <a:pt x="29" y="528"/>
                    <a:pt x="29" y="528"/>
                    <a:pt x="29" y="528"/>
                  </a:cubicBezTo>
                  <a:cubicBezTo>
                    <a:pt x="29" y="528"/>
                    <a:pt x="28" y="530"/>
                    <a:pt x="27" y="530"/>
                  </a:cubicBezTo>
                  <a:cubicBezTo>
                    <a:pt x="27" y="530"/>
                    <a:pt x="25" y="529"/>
                    <a:pt x="24" y="527"/>
                  </a:cubicBezTo>
                  <a:cubicBezTo>
                    <a:pt x="23" y="526"/>
                    <a:pt x="24" y="526"/>
                    <a:pt x="21" y="525"/>
                  </a:cubicBezTo>
                  <a:cubicBezTo>
                    <a:pt x="18" y="524"/>
                    <a:pt x="16" y="522"/>
                    <a:pt x="16" y="524"/>
                  </a:cubicBezTo>
                  <a:cubicBezTo>
                    <a:pt x="16" y="525"/>
                    <a:pt x="15" y="527"/>
                    <a:pt x="16" y="528"/>
                  </a:cubicBezTo>
                  <a:cubicBezTo>
                    <a:pt x="17" y="530"/>
                    <a:pt x="19" y="532"/>
                    <a:pt x="19" y="532"/>
                  </a:cubicBezTo>
                  <a:cubicBezTo>
                    <a:pt x="20" y="532"/>
                    <a:pt x="20" y="532"/>
                    <a:pt x="20" y="532"/>
                  </a:cubicBezTo>
                  <a:cubicBezTo>
                    <a:pt x="20" y="532"/>
                    <a:pt x="19" y="535"/>
                    <a:pt x="18" y="535"/>
                  </a:cubicBezTo>
                  <a:cubicBezTo>
                    <a:pt x="17" y="536"/>
                    <a:pt x="16" y="534"/>
                    <a:pt x="15" y="534"/>
                  </a:cubicBezTo>
                  <a:cubicBezTo>
                    <a:pt x="15" y="534"/>
                    <a:pt x="12" y="536"/>
                    <a:pt x="12" y="536"/>
                  </a:cubicBezTo>
                  <a:cubicBezTo>
                    <a:pt x="12" y="536"/>
                    <a:pt x="13" y="538"/>
                    <a:pt x="13" y="539"/>
                  </a:cubicBezTo>
                  <a:cubicBezTo>
                    <a:pt x="13" y="540"/>
                    <a:pt x="10" y="541"/>
                    <a:pt x="10" y="542"/>
                  </a:cubicBezTo>
                  <a:cubicBezTo>
                    <a:pt x="9" y="542"/>
                    <a:pt x="8" y="543"/>
                    <a:pt x="8" y="544"/>
                  </a:cubicBezTo>
                  <a:cubicBezTo>
                    <a:pt x="8" y="545"/>
                    <a:pt x="9" y="548"/>
                    <a:pt x="10" y="547"/>
                  </a:cubicBezTo>
                  <a:cubicBezTo>
                    <a:pt x="11" y="547"/>
                    <a:pt x="16" y="548"/>
                    <a:pt x="16" y="548"/>
                  </a:cubicBezTo>
                  <a:cubicBezTo>
                    <a:pt x="16" y="548"/>
                    <a:pt x="15" y="550"/>
                    <a:pt x="14" y="551"/>
                  </a:cubicBezTo>
                  <a:cubicBezTo>
                    <a:pt x="13" y="551"/>
                    <a:pt x="12" y="553"/>
                    <a:pt x="11" y="554"/>
                  </a:cubicBezTo>
                  <a:cubicBezTo>
                    <a:pt x="10" y="556"/>
                    <a:pt x="12" y="560"/>
                    <a:pt x="14" y="561"/>
                  </a:cubicBezTo>
                  <a:cubicBezTo>
                    <a:pt x="17" y="562"/>
                    <a:pt x="20" y="562"/>
                    <a:pt x="20" y="564"/>
                  </a:cubicBezTo>
                  <a:cubicBezTo>
                    <a:pt x="19" y="565"/>
                    <a:pt x="14" y="569"/>
                    <a:pt x="13" y="570"/>
                  </a:cubicBezTo>
                  <a:cubicBezTo>
                    <a:pt x="12" y="570"/>
                    <a:pt x="10" y="571"/>
                    <a:pt x="10" y="573"/>
                  </a:cubicBezTo>
                  <a:cubicBezTo>
                    <a:pt x="10" y="575"/>
                    <a:pt x="10" y="576"/>
                    <a:pt x="8" y="577"/>
                  </a:cubicBezTo>
                  <a:cubicBezTo>
                    <a:pt x="6" y="578"/>
                    <a:pt x="5" y="577"/>
                    <a:pt x="5" y="580"/>
                  </a:cubicBezTo>
                  <a:cubicBezTo>
                    <a:pt x="5" y="582"/>
                    <a:pt x="6" y="583"/>
                    <a:pt x="7" y="583"/>
                  </a:cubicBezTo>
                  <a:cubicBezTo>
                    <a:pt x="8" y="583"/>
                    <a:pt x="8" y="583"/>
                    <a:pt x="8" y="583"/>
                  </a:cubicBezTo>
                  <a:cubicBezTo>
                    <a:pt x="16" y="582"/>
                    <a:pt x="16" y="582"/>
                    <a:pt x="16" y="582"/>
                  </a:cubicBezTo>
                  <a:cubicBezTo>
                    <a:pt x="16" y="582"/>
                    <a:pt x="15" y="585"/>
                    <a:pt x="15" y="586"/>
                  </a:cubicBezTo>
                  <a:cubicBezTo>
                    <a:pt x="15" y="587"/>
                    <a:pt x="9" y="593"/>
                    <a:pt x="9" y="593"/>
                  </a:cubicBezTo>
                  <a:cubicBezTo>
                    <a:pt x="9" y="593"/>
                    <a:pt x="10" y="596"/>
                    <a:pt x="9" y="596"/>
                  </a:cubicBezTo>
                  <a:cubicBezTo>
                    <a:pt x="7" y="597"/>
                    <a:pt x="5" y="598"/>
                    <a:pt x="4" y="599"/>
                  </a:cubicBezTo>
                  <a:cubicBezTo>
                    <a:pt x="4" y="600"/>
                    <a:pt x="4" y="602"/>
                    <a:pt x="4" y="603"/>
                  </a:cubicBezTo>
                  <a:cubicBezTo>
                    <a:pt x="5" y="605"/>
                    <a:pt x="7" y="608"/>
                    <a:pt x="7" y="609"/>
                  </a:cubicBezTo>
                  <a:cubicBezTo>
                    <a:pt x="8" y="610"/>
                    <a:pt x="6" y="612"/>
                    <a:pt x="6" y="612"/>
                  </a:cubicBezTo>
                  <a:cubicBezTo>
                    <a:pt x="4" y="620"/>
                    <a:pt x="4" y="620"/>
                    <a:pt x="4" y="620"/>
                  </a:cubicBezTo>
                  <a:cubicBezTo>
                    <a:pt x="4" y="620"/>
                    <a:pt x="4" y="624"/>
                    <a:pt x="4" y="625"/>
                  </a:cubicBezTo>
                  <a:cubicBezTo>
                    <a:pt x="4" y="626"/>
                    <a:pt x="0" y="627"/>
                    <a:pt x="2" y="630"/>
                  </a:cubicBezTo>
                  <a:cubicBezTo>
                    <a:pt x="4" y="632"/>
                    <a:pt x="5" y="633"/>
                    <a:pt x="6" y="634"/>
                  </a:cubicBezTo>
                  <a:cubicBezTo>
                    <a:pt x="8" y="634"/>
                    <a:pt x="13" y="634"/>
                    <a:pt x="13" y="635"/>
                  </a:cubicBezTo>
                  <a:cubicBezTo>
                    <a:pt x="13" y="635"/>
                    <a:pt x="13" y="636"/>
                    <a:pt x="10" y="637"/>
                  </a:cubicBezTo>
                  <a:cubicBezTo>
                    <a:pt x="8" y="637"/>
                    <a:pt x="6" y="636"/>
                    <a:pt x="6" y="638"/>
                  </a:cubicBezTo>
                  <a:cubicBezTo>
                    <a:pt x="5" y="639"/>
                    <a:pt x="1" y="645"/>
                    <a:pt x="1" y="645"/>
                  </a:cubicBezTo>
                  <a:cubicBezTo>
                    <a:pt x="6" y="651"/>
                    <a:pt x="6" y="651"/>
                    <a:pt x="6" y="651"/>
                  </a:cubicBezTo>
                  <a:cubicBezTo>
                    <a:pt x="6" y="651"/>
                    <a:pt x="8" y="649"/>
                    <a:pt x="9" y="649"/>
                  </a:cubicBezTo>
                  <a:cubicBezTo>
                    <a:pt x="10" y="648"/>
                    <a:pt x="13" y="649"/>
                    <a:pt x="13" y="650"/>
                  </a:cubicBezTo>
                  <a:cubicBezTo>
                    <a:pt x="13" y="650"/>
                    <a:pt x="11" y="653"/>
                    <a:pt x="10" y="653"/>
                  </a:cubicBezTo>
                  <a:cubicBezTo>
                    <a:pt x="10" y="654"/>
                    <a:pt x="7" y="655"/>
                    <a:pt x="7" y="656"/>
                  </a:cubicBezTo>
                  <a:cubicBezTo>
                    <a:pt x="7" y="656"/>
                    <a:pt x="10" y="660"/>
                    <a:pt x="10" y="660"/>
                  </a:cubicBezTo>
                  <a:cubicBezTo>
                    <a:pt x="10" y="660"/>
                    <a:pt x="12" y="660"/>
                    <a:pt x="12" y="662"/>
                  </a:cubicBezTo>
                  <a:cubicBezTo>
                    <a:pt x="12" y="663"/>
                    <a:pt x="8" y="665"/>
                    <a:pt x="8" y="665"/>
                  </a:cubicBezTo>
                  <a:cubicBezTo>
                    <a:pt x="9" y="668"/>
                    <a:pt x="9" y="668"/>
                    <a:pt x="9" y="668"/>
                  </a:cubicBezTo>
                  <a:cubicBezTo>
                    <a:pt x="6" y="674"/>
                    <a:pt x="6" y="674"/>
                    <a:pt x="6" y="674"/>
                  </a:cubicBezTo>
                  <a:cubicBezTo>
                    <a:pt x="11" y="677"/>
                    <a:pt x="11" y="677"/>
                    <a:pt x="11" y="677"/>
                  </a:cubicBezTo>
                  <a:cubicBezTo>
                    <a:pt x="11" y="677"/>
                    <a:pt x="15" y="677"/>
                    <a:pt x="14" y="680"/>
                  </a:cubicBezTo>
                  <a:cubicBezTo>
                    <a:pt x="12" y="682"/>
                    <a:pt x="9" y="684"/>
                    <a:pt x="9" y="685"/>
                  </a:cubicBezTo>
                  <a:cubicBezTo>
                    <a:pt x="9" y="687"/>
                    <a:pt x="8" y="689"/>
                    <a:pt x="10" y="690"/>
                  </a:cubicBezTo>
                  <a:cubicBezTo>
                    <a:pt x="12" y="690"/>
                    <a:pt x="12" y="691"/>
                    <a:pt x="13" y="690"/>
                  </a:cubicBezTo>
                  <a:cubicBezTo>
                    <a:pt x="15" y="689"/>
                    <a:pt x="17" y="688"/>
                    <a:pt x="17" y="688"/>
                  </a:cubicBezTo>
                  <a:cubicBezTo>
                    <a:pt x="17" y="688"/>
                    <a:pt x="20" y="686"/>
                    <a:pt x="22" y="686"/>
                  </a:cubicBezTo>
                  <a:cubicBezTo>
                    <a:pt x="23" y="686"/>
                    <a:pt x="25" y="687"/>
                    <a:pt x="26" y="688"/>
                  </a:cubicBezTo>
                  <a:cubicBezTo>
                    <a:pt x="26" y="689"/>
                    <a:pt x="26" y="690"/>
                    <a:pt x="27" y="691"/>
                  </a:cubicBezTo>
                  <a:cubicBezTo>
                    <a:pt x="28" y="691"/>
                    <a:pt x="26" y="696"/>
                    <a:pt x="26" y="696"/>
                  </a:cubicBezTo>
                  <a:cubicBezTo>
                    <a:pt x="23" y="700"/>
                    <a:pt x="23" y="700"/>
                    <a:pt x="23" y="700"/>
                  </a:cubicBezTo>
                  <a:cubicBezTo>
                    <a:pt x="23" y="700"/>
                    <a:pt x="26" y="704"/>
                    <a:pt x="25" y="704"/>
                  </a:cubicBezTo>
                  <a:cubicBezTo>
                    <a:pt x="25" y="704"/>
                    <a:pt x="20" y="705"/>
                    <a:pt x="19" y="705"/>
                  </a:cubicBezTo>
                  <a:cubicBezTo>
                    <a:pt x="18" y="705"/>
                    <a:pt x="17" y="704"/>
                    <a:pt x="17" y="706"/>
                  </a:cubicBezTo>
                  <a:cubicBezTo>
                    <a:pt x="16" y="708"/>
                    <a:pt x="13" y="713"/>
                    <a:pt x="13" y="713"/>
                  </a:cubicBezTo>
                  <a:cubicBezTo>
                    <a:pt x="13" y="713"/>
                    <a:pt x="12" y="715"/>
                    <a:pt x="13" y="717"/>
                  </a:cubicBezTo>
                  <a:cubicBezTo>
                    <a:pt x="14" y="719"/>
                    <a:pt x="18" y="726"/>
                    <a:pt x="18" y="726"/>
                  </a:cubicBezTo>
                  <a:cubicBezTo>
                    <a:pt x="18" y="727"/>
                    <a:pt x="20" y="730"/>
                    <a:pt x="23" y="732"/>
                  </a:cubicBezTo>
                  <a:cubicBezTo>
                    <a:pt x="26" y="734"/>
                    <a:pt x="28" y="734"/>
                    <a:pt x="28" y="736"/>
                  </a:cubicBezTo>
                  <a:cubicBezTo>
                    <a:pt x="29" y="738"/>
                    <a:pt x="29" y="738"/>
                    <a:pt x="29" y="738"/>
                  </a:cubicBezTo>
                  <a:cubicBezTo>
                    <a:pt x="33" y="742"/>
                    <a:pt x="33" y="742"/>
                    <a:pt x="33" y="742"/>
                  </a:cubicBezTo>
                  <a:cubicBezTo>
                    <a:pt x="33" y="742"/>
                    <a:pt x="35" y="743"/>
                    <a:pt x="38" y="743"/>
                  </a:cubicBezTo>
                  <a:cubicBezTo>
                    <a:pt x="41" y="744"/>
                    <a:pt x="45" y="744"/>
                    <a:pt x="45" y="745"/>
                  </a:cubicBezTo>
                  <a:cubicBezTo>
                    <a:pt x="46" y="745"/>
                    <a:pt x="42" y="748"/>
                    <a:pt x="42" y="748"/>
                  </a:cubicBezTo>
                  <a:cubicBezTo>
                    <a:pt x="42" y="748"/>
                    <a:pt x="37" y="752"/>
                    <a:pt x="39" y="753"/>
                  </a:cubicBezTo>
                  <a:cubicBezTo>
                    <a:pt x="41" y="754"/>
                    <a:pt x="55" y="757"/>
                    <a:pt x="55" y="757"/>
                  </a:cubicBezTo>
                  <a:cubicBezTo>
                    <a:pt x="55" y="757"/>
                    <a:pt x="57" y="758"/>
                    <a:pt x="57" y="759"/>
                  </a:cubicBezTo>
                  <a:cubicBezTo>
                    <a:pt x="57" y="760"/>
                    <a:pt x="60" y="758"/>
                    <a:pt x="60" y="758"/>
                  </a:cubicBezTo>
                  <a:cubicBezTo>
                    <a:pt x="61" y="757"/>
                    <a:pt x="65" y="759"/>
                    <a:pt x="66" y="759"/>
                  </a:cubicBezTo>
                  <a:cubicBezTo>
                    <a:pt x="66" y="759"/>
                    <a:pt x="72" y="758"/>
                    <a:pt x="72" y="758"/>
                  </a:cubicBezTo>
                  <a:cubicBezTo>
                    <a:pt x="77" y="756"/>
                    <a:pt x="77" y="756"/>
                    <a:pt x="77" y="756"/>
                  </a:cubicBezTo>
                  <a:cubicBezTo>
                    <a:pt x="77" y="756"/>
                    <a:pt x="80" y="751"/>
                    <a:pt x="82" y="752"/>
                  </a:cubicBezTo>
                  <a:cubicBezTo>
                    <a:pt x="85" y="753"/>
                    <a:pt x="84" y="755"/>
                    <a:pt x="86" y="755"/>
                  </a:cubicBezTo>
                  <a:cubicBezTo>
                    <a:pt x="87" y="755"/>
                    <a:pt x="89" y="755"/>
                    <a:pt x="91" y="752"/>
                  </a:cubicBezTo>
                  <a:cubicBezTo>
                    <a:pt x="93" y="750"/>
                    <a:pt x="95" y="748"/>
                    <a:pt x="96" y="747"/>
                  </a:cubicBezTo>
                  <a:cubicBezTo>
                    <a:pt x="97" y="747"/>
                    <a:pt x="109" y="740"/>
                    <a:pt x="109" y="740"/>
                  </a:cubicBezTo>
                  <a:cubicBezTo>
                    <a:pt x="117" y="726"/>
                    <a:pt x="117" y="726"/>
                    <a:pt x="117" y="726"/>
                  </a:cubicBezTo>
                  <a:cubicBezTo>
                    <a:pt x="120" y="716"/>
                    <a:pt x="120" y="716"/>
                    <a:pt x="120" y="716"/>
                  </a:cubicBezTo>
                  <a:cubicBezTo>
                    <a:pt x="120" y="716"/>
                    <a:pt x="124" y="711"/>
                    <a:pt x="127" y="711"/>
                  </a:cubicBezTo>
                  <a:cubicBezTo>
                    <a:pt x="129" y="711"/>
                    <a:pt x="136" y="708"/>
                    <a:pt x="135" y="706"/>
                  </a:cubicBezTo>
                  <a:cubicBezTo>
                    <a:pt x="135" y="703"/>
                    <a:pt x="138" y="702"/>
                    <a:pt x="138" y="706"/>
                  </a:cubicBezTo>
                  <a:cubicBezTo>
                    <a:pt x="139" y="710"/>
                    <a:pt x="138" y="714"/>
                    <a:pt x="140" y="712"/>
                  </a:cubicBezTo>
                  <a:cubicBezTo>
                    <a:pt x="143" y="710"/>
                    <a:pt x="148" y="704"/>
                    <a:pt x="148" y="704"/>
                  </a:cubicBezTo>
                  <a:cubicBezTo>
                    <a:pt x="148" y="704"/>
                    <a:pt x="151" y="701"/>
                    <a:pt x="153" y="700"/>
                  </a:cubicBezTo>
                  <a:cubicBezTo>
                    <a:pt x="155" y="700"/>
                    <a:pt x="158" y="693"/>
                    <a:pt x="158" y="693"/>
                  </a:cubicBezTo>
                  <a:cubicBezTo>
                    <a:pt x="158" y="693"/>
                    <a:pt x="162" y="690"/>
                    <a:pt x="164" y="693"/>
                  </a:cubicBezTo>
                  <a:cubicBezTo>
                    <a:pt x="165" y="697"/>
                    <a:pt x="169" y="702"/>
                    <a:pt x="169" y="704"/>
                  </a:cubicBezTo>
                  <a:cubicBezTo>
                    <a:pt x="169" y="704"/>
                    <a:pt x="171" y="705"/>
                    <a:pt x="173" y="706"/>
                  </a:cubicBezTo>
                  <a:cubicBezTo>
                    <a:pt x="173" y="704"/>
                    <a:pt x="173" y="704"/>
                    <a:pt x="173" y="704"/>
                  </a:cubicBezTo>
                  <a:cubicBezTo>
                    <a:pt x="173" y="698"/>
                    <a:pt x="173" y="698"/>
                    <a:pt x="173" y="698"/>
                  </a:cubicBezTo>
                  <a:cubicBezTo>
                    <a:pt x="173" y="698"/>
                    <a:pt x="180" y="704"/>
                    <a:pt x="180" y="704"/>
                  </a:cubicBezTo>
                  <a:cubicBezTo>
                    <a:pt x="181" y="705"/>
                    <a:pt x="181" y="711"/>
                    <a:pt x="181" y="711"/>
                  </a:cubicBezTo>
                  <a:cubicBezTo>
                    <a:pt x="183" y="711"/>
                    <a:pt x="183" y="711"/>
                    <a:pt x="183" y="711"/>
                  </a:cubicBezTo>
                  <a:cubicBezTo>
                    <a:pt x="183" y="710"/>
                    <a:pt x="183" y="710"/>
                    <a:pt x="183" y="710"/>
                  </a:cubicBezTo>
                  <a:cubicBezTo>
                    <a:pt x="185" y="711"/>
                    <a:pt x="185" y="711"/>
                    <a:pt x="185" y="711"/>
                  </a:cubicBezTo>
                  <a:cubicBezTo>
                    <a:pt x="186" y="710"/>
                    <a:pt x="186" y="710"/>
                    <a:pt x="186" y="710"/>
                  </a:cubicBezTo>
                  <a:cubicBezTo>
                    <a:pt x="187" y="704"/>
                    <a:pt x="187" y="704"/>
                    <a:pt x="187" y="704"/>
                  </a:cubicBezTo>
                  <a:cubicBezTo>
                    <a:pt x="188" y="697"/>
                    <a:pt x="188" y="697"/>
                    <a:pt x="188" y="697"/>
                  </a:cubicBezTo>
                  <a:cubicBezTo>
                    <a:pt x="191" y="691"/>
                    <a:pt x="191" y="691"/>
                    <a:pt x="191" y="691"/>
                  </a:cubicBezTo>
                  <a:cubicBezTo>
                    <a:pt x="191" y="685"/>
                    <a:pt x="191" y="685"/>
                    <a:pt x="191" y="685"/>
                  </a:cubicBezTo>
                  <a:cubicBezTo>
                    <a:pt x="187" y="678"/>
                    <a:pt x="187" y="678"/>
                    <a:pt x="187" y="678"/>
                  </a:cubicBezTo>
                  <a:cubicBezTo>
                    <a:pt x="185" y="672"/>
                    <a:pt x="185" y="672"/>
                    <a:pt x="185" y="672"/>
                  </a:cubicBezTo>
                  <a:cubicBezTo>
                    <a:pt x="188" y="671"/>
                    <a:pt x="188" y="671"/>
                    <a:pt x="188" y="671"/>
                  </a:cubicBezTo>
                  <a:cubicBezTo>
                    <a:pt x="188" y="670"/>
                    <a:pt x="188" y="670"/>
                    <a:pt x="188" y="670"/>
                  </a:cubicBezTo>
                  <a:cubicBezTo>
                    <a:pt x="189" y="670"/>
                    <a:pt x="189" y="670"/>
                    <a:pt x="189" y="670"/>
                  </a:cubicBezTo>
                  <a:cubicBezTo>
                    <a:pt x="191" y="668"/>
                    <a:pt x="191" y="668"/>
                    <a:pt x="191" y="668"/>
                  </a:cubicBezTo>
                  <a:cubicBezTo>
                    <a:pt x="192" y="663"/>
                    <a:pt x="192" y="663"/>
                    <a:pt x="192" y="663"/>
                  </a:cubicBezTo>
                  <a:cubicBezTo>
                    <a:pt x="190" y="661"/>
                    <a:pt x="190" y="661"/>
                    <a:pt x="190" y="661"/>
                  </a:cubicBezTo>
                  <a:cubicBezTo>
                    <a:pt x="190" y="658"/>
                    <a:pt x="190" y="658"/>
                    <a:pt x="190" y="658"/>
                  </a:cubicBezTo>
                  <a:cubicBezTo>
                    <a:pt x="190" y="658"/>
                    <a:pt x="192" y="656"/>
                    <a:pt x="192" y="656"/>
                  </a:cubicBezTo>
                  <a:cubicBezTo>
                    <a:pt x="192" y="656"/>
                    <a:pt x="192" y="656"/>
                    <a:pt x="192" y="656"/>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4" y="655"/>
                    <a:pt x="194" y="655"/>
                    <a:pt x="194" y="655"/>
                  </a:cubicBezTo>
                  <a:cubicBezTo>
                    <a:pt x="194" y="655"/>
                    <a:pt x="194" y="655"/>
                    <a:pt x="194" y="655"/>
                  </a:cubicBezTo>
                  <a:cubicBezTo>
                    <a:pt x="194" y="655"/>
                    <a:pt x="194" y="655"/>
                    <a:pt x="194" y="655"/>
                  </a:cubicBezTo>
                  <a:cubicBezTo>
                    <a:pt x="194" y="655"/>
                    <a:pt x="194" y="655"/>
                    <a:pt x="194" y="655"/>
                  </a:cubicBezTo>
                  <a:cubicBezTo>
                    <a:pt x="194" y="655"/>
                    <a:pt x="195" y="654"/>
                    <a:pt x="195" y="654"/>
                  </a:cubicBezTo>
                  <a:cubicBezTo>
                    <a:pt x="196" y="654"/>
                    <a:pt x="198" y="654"/>
                    <a:pt x="198" y="654"/>
                  </a:cubicBezTo>
                  <a:cubicBezTo>
                    <a:pt x="199" y="654"/>
                    <a:pt x="199" y="654"/>
                    <a:pt x="199" y="654"/>
                  </a:cubicBezTo>
                  <a:cubicBezTo>
                    <a:pt x="201" y="652"/>
                    <a:pt x="201" y="652"/>
                    <a:pt x="201" y="652"/>
                  </a:cubicBezTo>
                  <a:cubicBezTo>
                    <a:pt x="201" y="652"/>
                    <a:pt x="205" y="649"/>
                    <a:pt x="205" y="648"/>
                  </a:cubicBezTo>
                  <a:cubicBezTo>
                    <a:pt x="205" y="647"/>
                    <a:pt x="207" y="644"/>
                    <a:pt x="207" y="644"/>
                  </a:cubicBezTo>
                  <a:cubicBezTo>
                    <a:pt x="207" y="639"/>
                    <a:pt x="207" y="639"/>
                    <a:pt x="207" y="639"/>
                  </a:cubicBezTo>
                  <a:cubicBezTo>
                    <a:pt x="205" y="634"/>
                    <a:pt x="205" y="634"/>
                    <a:pt x="205" y="634"/>
                  </a:cubicBezTo>
                  <a:cubicBezTo>
                    <a:pt x="207" y="631"/>
                    <a:pt x="207" y="631"/>
                    <a:pt x="207" y="631"/>
                  </a:cubicBezTo>
                  <a:cubicBezTo>
                    <a:pt x="210" y="625"/>
                    <a:pt x="210" y="625"/>
                    <a:pt x="210" y="625"/>
                  </a:cubicBezTo>
                  <a:cubicBezTo>
                    <a:pt x="208" y="619"/>
                    <a:pt x="208" y="619"/>
                    <a:pt x="208" y="619"/>
                  </a:cubicBezTo>
                  <a:cubicBezTo>
                    <a:pt x="202" y="612"/>
                    <a:pt x="202" y="612"/>
                    <a:pt x="202" y="612"/>
                  </a:cubicBezTo>
                  <a:cubicBezTo>
                    <a:pt x="199" y="603"/>
                    <a:pt x="199" y="603"/>
                    <a:pt x="199" y="603"/>
                  </a:cubicBezTo>
                  <a:cubicBezTo>
                    <a:pt x="197" y="597"/>
                    <a:pt x="197" y="597"/>
                    <a:pt x="197" y="597"/>
                  </a:cubicBezTo>
                  <a:cubicBezTo>
                    <a:pt x="202" y="592"/>
                    <a:pt x="202" y="592"/>
                    <a:pt x="202" y="592"/>
                  </a:cubicBezTo>
                  <a:cubicBezTo>
                    <a:pt x="203" y="591"/>
                    <a:pt x="203" y="591"/>
                    <a:pt x="203" y="591"/>
                  </a:cubicBezTo>
                  <a:cubicBezTo>
                    <a:pt x="203" y="591"/>
                    <a:pt x="203" y="591"/>
                    <a:pt x="203" y="591"/>
                  </a:cubicBezTo>
                  <a:cubicBezTo>
                    <a:pt x="204" y="591"/>
                    <a:pt x="204" y="591"/>
                    <a:pt x="204" y="591"/>
                  </a:cubicBezTo>
                  <a:cubicBezTo>
                    <a:pt x="207" y="591"/>
                    <a:pt x="207" y="591"/>
                    <a:pt x="207" y="591"/>
                  </a:cubicBezTo>
                  <a:cubicBezTo>
                    <a:pt x="207" y="591"/>
                    <a:pt x="212" y="591"/>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89"/>
                    <a:pt x="212" y="589"/>
                    <a:pt x="212" y="589"/>
                  </a:cubicBezTo>
                  <a:cubicBezTo>
                    <a:pt x="212" y="589"/>
                    <a:pt x="212" y="589"/>
                    <a:pt x="212" y="589"/>
                  </a:cubicBezTo>
                  <a:cubicBezTo>
                    <a:pt x="212" y="589"/>
                    <a:pt x="212" y="589"/>
                    <a:pt x="212" y="589"/>
                  </a:cubicBezTo>
                  <a:cubicBezTo>
                    <a:pt x="212" y="589"/>
                    <a:pt x="212" y="589"/>
                    <a:pt x="212"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4" y="583"/>
                    <a:pt x="214" y="583"/>
                    <a:pt x="214" y="583"/>
                  </a:cubicBezTo>
                  <a:cubicBezTo>
                    <a:pt x="214" y="583"/>
                    <a:pt x="214" y="583"/>
                    <a:pt x="214" y="583"/>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3" y="573"/>
                    <a:pt x="213" y="573"/>
                    <a:pt x="213" y="573"/>
                  </a:cubicBezTo>
                  <a:cubicBezTo>
                    <a:pt x="207" y="568"/>
                    <a:pt x="207" y="568"/>
                    <a:pt x="207" y="568"/>
                  </a:cubicBezTo>
                  <a:cubicBezTo>
                    <a:pt x="200" y="563"/>
                    <a:pt x="200" y="563"/>
                    <a:pt x="200" y="563"/>
                  </a:cubicBezTo>
                  <a:cubicBezTo>
                    <a:pt x="197" y="555"/>
                    <a:pt x="197" y="555"/>
                    <a:pt x="197" y="555"/>
                  </a:cubicBezTo>
                  <a:cubicBezTo>
                    <a:pt x="196" y="524"/>
                    <a:pt x="196" y="524"/>
                    <a:pt x="196" y="524"/>
                  </a:cubicBezTo>
                  <a:cubicBezTo>
                    <a:pt x="196" y="524"/>
                    <a:pt x="189" y="511"/>
                    <a:pt x="189" y="510"/>
                  </a:cubicBezTo>
                  <a:cubicBezTo>
                    <a:pt x="188" y="508"/>
                    <a:pt x="188" y="506"/>
                    <a:pt x="190" y="504"/>
                  </a:cubicBezTo>
                  <a:cubicBezTo>
                    <a:pt x="191" y="503"/>
                    <a:pt x="190" y="501"/>
                    <a:pt x="190" y="501"/>
                  </a:cubicBezTo>
                  <a:cubicBezTo>
                    <a:pt x="189" y="494"/>
                    <a:pt x="189" y="494"/>
                    <a:pt x="189" y="494"/>
                  </a:cubicBezTo>
                  <a:cubicBezTo>
                    <a:pt x="191" y="491"/>
                    <a:pt x="191" y="491"/>
                    <a:pt x="191" y="491"/>
                  </a:cubicBezTo>
                  <a:cubicBezTo>
                    <a:pt x="191" y="485"/>
                    <a:pt x="191" y="485"/>
                    <a:pt x="191" y="485"/>
                  </a:cubicBezTo>
                  <a:cubicBezTo>
                    <a:pt x="187" y="477"/>
                    <a:pt x="187" y="477"/>
                    <a:pt x="187" y="477"/>
                  </a:cubicBezTo>
                  <a:cubicBezTo>
                    <a:pt x="187" y="477"/>
                    <a:pt x="187" y="471"/>
                    <a:pt x="187" y="470"/>
                  </a:cubicBezTo>
                  <a:cubicBezTo>
                    <a:pt x="187" y="468"/>
                    <a:pt x="190" y="464"/>
                    <a:pt x="190" y="464"/>
                  </a:cubicBezTo>
                  <a:cubicBezTo>
                    <a:pt x="191" y="457"/>
                    <a:pt x="191" y="457"/>
                    <a:pt x="191" y="457"/>
                  </a:cubicBezTo>
                  <a:cubicBezTo>
                    <a:pt x="193" y="447"/>
                    <a:pt x="193" y="447"/>
                    <a:pt x="193" y="447"/>
                  </a:cubicBezTo>
                  <a:cubicBezTo>
                    <a:pt x="206" y="430"/>
                    <a:pt x="206" y="430"/>
                    <a:pt x="206" y="430"/>
                  </a:cubicBezTo>
                  <a:cubicBezTo>
                    <a:pt x="209" y="430"/>
                    <a:pt x="209" y="430"/>
                    <a:pt x="209" y="430"/>
                  </a:cubicBezTo>
                  <a:cubicBezTo>
                    <a:pt x="230" y="429"/>
                    <a:pt x="230" y="429"/>
                    <a:pt x="230" y="429"/>
                  </a:cubicBezTo>
                  <a:cubicBezTo>
                    <a:pt x="231" y="427"/>
                    <a:pt x="231" y="427"/>
                    <a:pt x="231" y="427"/>
                  </a:cubicBezTo>
                  <a:cubicBezTo>
                    <a:pt x="232" y="426"/>
                    <a:pt x="232" y="426"/>
                    <a:pt x="232" y="426"/>
                  </a:cubicBezTo>
                  <a:cubicBezTo>
                    <a:pt x="234" y="420"/>
                    <a:pt x="234" y="420"/>
                    <a:pt x="234" y="420"/>
                  </a:cubicBezTo>
                  <a:cubicBezTo>
                    <a:pt x="233" y="404"/>
                    <a:pt x="233" y="404"/>
                    <a:pt x="233" y="404"/>
                  </a:cubicBezTo>
                  <a:cubicBezTo>
                    <a:pt x="224" y="402"/>
                    <a:pt x="224" y="402"/>
                    <a:pt x="224" y="402"/>
                  </a:cubicBezTo>
                  <a:cubicBezTo>
                    <a:pt x="222" y="397"/>
                    <a:pt x="222" y="397"/>
                    <a:pt x="222" y="397"/>
                  </a:cubicBezTo>
                  <a:cubicBezTo>
                    <a:pt x="237" y="371"/>
                    <a:pt x="237" y="371"/>
                    <a:pt x="237" y="371"/>
                  </a:cubicBezTo>
                  <a:cubicBezTo>
                    <a:pt x="236" y="365"/>
                    <a:pt x="236" y="365"/>
                    <a:pt x="236" y="365"/>
                  </a:cubicBezTo>
                  <a:cubicBezTo>
                    <a:pt x="240" y="362"/>
                    <a:pt x="240" y="362"/>
                    <a:pt x="240" y="362"/>
                  </a:cubicBezTo>
                  <a:cubicBezTo>
                    <a:pt x="240" y="362"/>
                    <a:pt x="239" y="358"/>
                    <a:pt x="238" y="356"/>
                  </a:cubicBezTo>
                  <a:cubicBezTo>
                    <a:pt x="237" y="355"/>
                    <a:pt x="239" y="349"/>
                    <a:pt x="239" y="349"/>
                  </a:cubicBezTo>
                  <a:cubicBezTo>
                    <a:pt x="240" y="342"/>
                    <a:pt x="240" y="342"/>
                    <a:pt x="240" y="342"/>
                  </a:cubicBezTo>
                  <a:cubicBezTo>
                    <a:pt x="242" y="334"/>
                    <a:pt x="242" y="334"/>
                    <a:pt x="242" y="334"/>
                  </a:cubicBezTo>
                  <a:cubicBezTo>
                    <a:pt x="237" y="317"/>
                    <a:pt x="237" y="317"/>
                    <a:pt x="237" y="317"/>
                  </a:cubicBezTo>
                  <a:cubicBezTo>
                    <a:pt x="240" y="314"/>
                    <a:pt x="240" y="314"/>
                    <a:pt x="240" y="314"/>
                  </a:cubicBezTo>
                  <a:cubicBezTo>
                    <a:pt x="244" y="314"/>
                    <a:pt x="244" y="314"/>
                    <a:pt x="244" y="314"/>
                  </a:cubicBezTo>
                  <a:cubicBezTo>
                    <a:pt x="245" y="314"/>
                    <a:pt x="247" y="313"/>
                    <a:pt x="249" y="313"/>
                  </a:cubicBezTo>
                  <a:cubicBezTo>
                    <a:pt x="251" y="312"/>
                    <a:pt x="252" y="311"/>
                    <a:pt x="255" y="308"/>
                  </a:cubicBezTo>
                  <a:cubicBezTo>
                    <a:pt x="256" y="306"/>
                    <a:pt x="256" y="306"/>
                    <a:pt x="256" y="306"/>
                  </a:cubicBezTo>
                  <a:cubicBezTo>
                    <a:pt x="257" y="301"/>
                    <a:pt x="257" y="301"/>
                    <a:pt x="257" y="301"/>
                  </a:cubicBezTo>
                  <a:cubicBezTo>
                    <a:pt x="257" y="292"/>
                    <a:pt x="257" y="292"/>
                    <a:pt x="257" y="292"/>
                  </a:cubicBezTo>
                  <a:cubicBezTo>
                    <a:pt x="262" y="279"/>
                    <a:pt x="262" y="279"/>
                    <a:pt x="262" y="279"/>
                  </a:cubicBezTo>
                  <a:cubicBezTo>
                    <a:pt x="262" y="279"/>
                    <a:pt x="270" y="269"/>
                    <a:pt x="271" y="267"/>
                  </a:cubicBezTo>
                  <a:cubicBezTo>
                    <a:pt x="272" y="265"/>
                    <a:pt x="275" y="258"/>
                    <a:pt x="275" y="258"/>
                  </a:cubicBezTo>
                  <a:cubicBezTo>
                    <a:pt x="275" y="258"/>
                    <a:pt x="273" y="250"/>
                    <a:pt x="272" y="248"/>
                  </a:cubicBezTo>
                  <a:cubicBezTo>
                    <a:pt x="270" y="247"/>
                    <a:pt x="267" y="241"/>
                    <a:pt x="267" y="241"/>
                  </a:cubicBezTo>
                  <a:cubicBezTo>
                    <a:pt x="267" y="236"/>
                    <a:pt x="267" y="236"/>
                    <a:pt x="267" y="236"/>
                  </a:cubicBezTo>
                  <a:cubicBezTo>
                    <a:pt x="273" y="232"/>
                    <a:pt x="273" y="232"/>
                    <a:pt x="273" y="232"/>
                  </a:cubicBezTo>
                  <a:cubicBezTo>
                    <a:pt x="275" y="228"/>
                    <a:pt x="275" y="228"/>
                    <a:pt x="275" y="228"/>
                  </a:cubicBezTo>
                  <a:cubicBezTo>
                    <a:pt x="275" y="228"/>
                    <a:pt x="275" y="221"/>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8"/>
                    <a:pt x="275" y="218"/>
                    <a:pt x="275" y="218"/>
                  </a:cubicBezTo>
                  <a:cubicBezTo>
                    <a:pt x="275" y="218"/>
                    <a:pt x="275" y="218"/>
                    <a:pt x="275" y="218"/>
                  </a:cubicBezTo>
                  <a:cubicBezTo>
                    <a:pt x="275" y="218"/>
                    <a:pt x="275" y="218"/>
                    <a:pt x="275" y="218"/>
                  </a:cubicBezTo>
                  <a:cubicBezTo>
                    <a:pt x="275" y="218"/>
                    <a:pt x="275" y="218"/>
                    <a:pt x="275"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7" y="216"/>
                    <a:pt x="277" y="216"/>
                    <a:pt x="277" y="216"/>
                  </a:cubicBezTo>
                  <a:cubicBezTo>
                    <a:pt x="277" y="216"/>
                    <a:pt x="277" y="216"/>
                    <a:pt x="277" y="216"/>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3"/>
                    <a:pt x="281" y="209"/>
                    <a:pt x="281" y="209"/>
                  </a:cubicBezTo>
                  <a:cubicBezTo>
                    <a:pt x="285" y="201"/>
                    <a:pt x="285" y="201"/>
                    <a:pt x="285" y="201"/>
                  </a:cubicBezTo>
                  <a:cubicBezTo>
                    <a:pt x="295" y="206"/>
                    <a:pt x="295" y="206"/>
                    <a:pt x="295" y="206"/>
                  </a:cubicBezTo>
                  <a:cubicBezTo>
                    <a:pt x="300" y="206"/>
                    <a:pt x="300" y="206"/>
                    <a:pt x="300" y="206"/>
                  </a:cubicBezTo>
                  <a:cubicBezTo>
                    <a:pt x="302" y="202"/>
                    <a:pt x="302" y="202"/>
                    <a:pt x="302" y="202"/>
                  </a:cubicBezTo>
                  <a:cubicBezTo>
                    <a:pt x="301" y="199"/>
                    <a:pt x="300" y="178"/>
                    <a:pt x="303" y="174"/>
                  </a:cubicBezTo>
                  <a:cubicBezTo>
                    <a:pt x="303" y="174"/>
                    <a:pt x="317" y="175"/>
                    <a:pt x="319" y="174"/>
                  </a:cubicBezTo>
                  <a:cubicBezTo>
                    <a:pt x="320" y="174"/>
                    <a:pt x="325" y="176"/>
                    <a:pt x="326" y="177"/>
                  </a:cubicBezTo>
                  <a:cubicBezTo>
                    <a:pt x="326" y="177"/>
                    <a:pt x="326" y="177"/>
                    <a:pt x="326" y="177"/>
                  </a:cubicBezTo>
                  <a:cubicBezTo>
                    <a:pt x="326" y="177"/>
                    <a:pt x="326" y="177"/>
                    <a:pt x="326" y="177"/>
                  </a:cubicBezTo>
                  <a:cubicBezTo>
                    <a:pt x="327" y="178"/>
                    <a:pt x="328" y="178"/>
                    <a:pt x="329" y="178"/>
                  </a:cubicBezTo>
                  <a:cubicBezTo>
                    <a:pt x="331" y="179"/>
                    <a:pt x="333" y="179"/>
                    <a:pt x="333" y="179"/>
                  </a:cubicBezTo>
                  <a:cubicBezTo>
                    <a:pt x="339" y="178"/>
                    <a:pt x="339" y="178"/>
                    <a:pt x="339" y="178"/>
                  </a:cubicBezTo>
                  <a:cubicBezTo>
                    <a:pt x="343" y="173"/>
                    <a:pt x="343" y="173"/>
                    <a:pt x="343" y="173"/>
                  </a:cubicBezTo>
                  <a:cubicBezTo>
                    <a:pt x="339" y="169"/>
                    <a:pt x="339" y="169"/>
                    <a:pt x="339" y="169"/>
                  </a:cubicBezTo>
                  <a:cubicBezTo>
                    <a:pt x="343" y="164"/>
                    <a:pt x="343" y="157"/>
                    <a:pt x="342" y="156"/>
                  </a:cubicBezTo>
                  <a:cubicBezTo>
                    <a:pt x="341" y="154"/>
                    <a:pt x="339" y="145"/>
                    <a:pt x="338" y="144"/>
                  </a:cubicBezTo>
                  <a:cubicBezTo>
                    <a:pt x="338" y="143"/>
                    <a:pt x="340" y="142"/>
                    <a:pt x="340" y="142"/>
                  </a:cubicBezTo>
                  <a:cubicBezTo>
                    <a:pt x="342" y="142"/>
                    <a:pt x="342" y="142"/>
                    <a:pt x="342" y="142"/>
                  </a:cubicBezTo>
                  <a:cubicBezTo>
                    <a:pt x="342" y="142"/>
                    <a:pt x="343" y="141"/>
                    <a:pt x="344" y="141"/>
                  </a:cubicBezTo>
                  <a:cubicBezTo>
                    <a:pt x="349" y="137"/>
                    <a:pt x="349" y="137"/>
                    <a:pt x="349" y="137"/>
                  </a:cubicBezTo>
                  <a:cubicBezTo>
                    <a:pt x="354" y="138"/>
                    <a:pt x="354" y="138"/>
                    <a:pt x="354" y="138"/>
                  </a:cubicBezTo>
                  <a:cubicBezTo>
                    <a:pt x="354" y="138"/>
                    <a:pt x="354" y="137"/>
                    <a:pt x="355" y="137"/>
                  </a:cubicBezTo>
                  <a:cubicBezTo>
                    <a:pt x="356" y="137"/>
                    <a:pt x="356" y="136"/>
                    <a:pt x="356" y="136"/>
                  </a:cubicBezTo>
                  <a:cubicBezTo>
                    <a:pt x="356" y="136"/>
                    <a:pt x="353" y="130"/>
                    <a:pt x="355" y="127"/>
                  </a:cubicBezTo>
                  <a:cubicBezTo>
                    <a:pt x="356" y="125"/>
                    <a:pt x="357"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2" y="125"/>
                    <a:pt x="362" y="125"/>
                    <a:pt x="362" y="125"/>
                  </a:cubicBezTo>
                  <a:cubicBezTo>
                    <a:pt x="362" y="125"/>
                    <a:pt x="362" y="125"/>
                    <a:pt x="362" y="125"/>
                  </a:cubicBezTo>
                  <a:cubicBezTo>
                    <a:pt x="362" y="125"/>
                    <a:pt x="362" y="125"/>
                    <a:pt x="362" y="125"/>
                  </a:cubicBezTo>
                  <a:cubicBezTo>
                    <a:pt x="362" y="125"/>
                    <a:pt x="362" y="125"/>
                    <a:pt x="362" y="125"/>
                  </a:cubicBezTo>
                  <a:cubicBezTo>
                    <a:pt x="363" y="125"/>
                    <a:pt x="363" y="125"/>
                    <a:pt x="363" y="125"/>
                  </a:cubicBezTo>
                  <a:cubicBezTo>
                    <a:pt x="363" y="125"/>
                    <a:pt x="363" y="125"/>
                    <a:pt x="363" y="125"/>
                  </a:cubicBezTo>
                  <a:cubicBezTo>
                    <a:pt x="363" y="125"/>
                    <a:pt x="363" y="125"/>
                    <a:pt x="363" y="125"/>
                  </a:cubicBezTo>
                  <a:cubicBezTo>
                    <a:pt x="363" y="125"/>
                    <a:pt x="363" y="125"/>
                    <a:pt x="363" y="125"/>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lose/>
                </a:path>
              </a:pathLst>
            </a:custGeom>
            <a:solidFill>
              <a:schemeClr val="tx2">
                <a:lumMod val="40000"/>
                <a:lumOff val="60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9" name="Freeform 102">
              <a:extLst>
                <a:ext uri="{FF2B5EF4-FFF2-40B4-BE49-F238E27FC236}">
                  <a16:creationId xmlns:a16="http://schemas.microsoft.com/office/drawing/2014/main" id="{4D293510-ECF4-3D6F-5A3A-2BABDD742F8E}"/>
                </a:ext>
              </a:extLst>
            </p:cNvPr>
            <p:cNvSpPr>
              <a:spLocks noEditPoints="1"/>
            </p:cNvSpPr>
            <p:nvPr/>
          </p:nvSpPr>
          <p:spPr bwMode="auto">
            <a:xfrm>
              <a:off x="5828550" y="-33603"/>
              <a:ext cx="3373052" cy="3300666"/>
            </a:xfrm>
            <a:custGeom>
              <a:avLst/>
              <a:gdLst>
                <a:gd name="T0" fmla="*/ 395 w 1479"/>
                <a:gd name="T1" fmla="*/ 1054 h 1493"/>
                <a:gd name="T2" fmla="*/ 339 w 1479"/>
                <a:gd name="T3" fmla="*/ 1061 h 1493"/>
                <a:gd name="T4" fmla="*/ 359 w 1479"/>
                <a:gd name="T5" fmla="*/ 1012 h 1493"/>
                <a:gd name="T6" fmla="*/ 298 w 1479"/>
                <a:gd name="T7" fmla="*/ 970 h 1493"/>
                <a:gd name="T8" fmla="*/ 266 w 1479"/>
                <a:gd name="T9" fmla="*/ 914 h 1493"/>
                <a:gd name="T10" fmla="*/ 197 w 1479"/>
                <a:gd name="T11" fmla="*/ 908 h 1493"/>
                <a:gd name="T12" fmla="*/ 159 w 1479"/>
                <a:gd name="T13" fmla="*/ 875 h 1493"/>
                <a:gd name="T14" fmla="*/ 149 w 1479"/>
                <a:gd name="T15" fmla="*/ 820 h 1493"/>
                <a:gd name="T16" fmla="*/ 130 w 1479"/>
                <a:gd name="T17" fmla="*/ 737 h 1493"/>
                <a:gd name="T18" fmla="*/ 185 w 1479"/>
                <a:gd name="T19" fmla="*/ 696 h 1493"/>
                <a:gd name="T20" fmla="*/ 122 w 1479"/>
                <a:gd name="T21" fmla="*/ 671 h 1493"/>
                <a:gd name="T22" fmla="*/ 160 w 1479"/>
                <a:gd name="T23" fmla="*/ 558 h 1493"/>
                <a:gd name="T24" fmla="*/ 101 w 1479"/>
                <a:gd name="T25" fmla="*/ 459 h 1493"/>
                <a:gd name="T26" fmla="*/ 76 w 1479"/>
                <a:gd name="T27" fmla="*/ 383 h 1493"/>
                <a:gd name="T28" fmla="*/ 12 w 1479"/>
                <a:gd name="T29" fmla="*/ 272 h 1493"/>
                <a:gd name="T30" fmla="*/ 0 w 1479"/>
                <a:gd name="T31" fmla="*/ 237 h 1493"/>
                <a:gd name="T32" fmla="*/ 0 w 1479"/>
                <a:gd name="T33" fmla="*/ 237 h 1493"/>
                <a:gd name="T34" fmla="*/ 1 w 1479"/>
                <a:gd name="T35" fmla="*/ 236 h 1493"/>
                <a:gd name="T36" fmla="*/ 3 w 1479"/>
                <a:gd name="T37" fmla="*/ 234 h 1493"/>
                <a:gd name="T38" fmla="*/ 8 w 1479"/>
                <a:gd name="T39" fmla="*/ 229 h 1493"/>
                <a:gd name="T40" fmla="*/ 47 w 1479"/>
                <a:gd name="T41" fmla="*/ 167 h 1493"/>
                <a:gd name="T42" fmla="*/ 56 w 1479"/>
                <a:gd name="T43" fmla="*/ 176 h 1493"/>
                <a:gd name="T44" fmla="*/ 92 w 1479"/>
                <a:gd name="T45" fmla="*/ 183 h 1493"/>
                <a:gd name="T46" fmla="*/ 196 w 1479"/>
                <a:gd name="T47" fmla="*/ 194 h 1493"/>
                <a:gd name="T48" fmla="*/ 258 w 1479"/>
                <a:gd name="T49" fmla="*/ 207 h 1493"/>
                <a:gd name="T50" fmla="*/ 281 w 1479"/>
                <a:gd name="T51" fmla="*/ 280 h 1493"/>
                <a:gd name="T52" fmla="*/ 161 w 1479"/>
                <a:gd name="T53" fmla="*/ 320 h 1493"/>
                <a:gd name="T54" fmla="*/ 109 w 1479"/>
                <a:gd name="T55" fmla="*/ 310 h 1493"/>
                <a:gd name="T56" fmla="*/ 150 w 1479"/>
                <a:gd name="T57" fmla="*/ 340 h 1493"/>
                <a:gd name="T58" fmla="*/ 189 w 1479"/>
                <a:gd name="T59" fmla="*/ 388 h 1493"/>
                <a:gd name="T60" fmla="*/ 232 w 1479"/>
                <a:gd name="T61" fmla="*/ 422 h 1493"/>
                <a:gd name="T62" fmla="*/ 288 w 1479"/>
                <a:gd name="T63" fmla="*/ 416 h 1493"/>
                <a:gd name="T64" fmla="*/ 239 w 1479"/>
                <a:gd name="T65" fmla="*/ 380 h 1493"/>
                <a:gd name="T66" fmla="*/ 322 w 1479"/>
                <a:gd name="T67" fmla="*/ 369 h 1493"/>
                <a:gd name="T68" fmla="*/ 315 w 1479"/>
                <a:gd name="T69" fmla="*/ 253 h 1493"/>
                <a:gd name="T70" fmla="*/ 350 w 1479"/>
                <a:gd name="T71" fmla="*/ 213 h 1493"/>
                <a:gd name="T72" fmla="*/ 283 w 1479"/>
                <a:gd name="T73" fmla="*/ 136 h 1493"/>
                <a:gd name="T74" fmla="*/ 351 w 1479"/>
                <a:gd name="T75" fmla="*/ 157 h 1493"/>
                <a:gd name="T76" fmla="*/ 407 w 1479"/>
                <a:gd name="T77" fmla="*/ 178 h 1493"/>
                <a:gd name="T78" fmla="*/ 420 w 1479"/>
                <a:gd name="T79" fmla="*/ 84 h 1493"/>
                <a:gd name="T80" fmla="*/ 447 w 1479"/>
                <a:gd name="T81" fmla="*/ 17 h 1493"/>
                <a:gd name="T82" fmla="*/ 1446 w 1479"/>
                <a:gd name="T83" fmla="*/ 837 h 1493"/>
                <a:gd name="T84" fmla="*/ 1247 w 1479"/>
                <a:gd name="T85" fmla="*/ 947 h 1493"/>
                <a:gd name="T86" fmla="*/ 1027 w 1479"/>
                <a:gd name="T87" fmla="*/ 1015 h 1493"/>
                <a:gd name="T88" fmla="*/ 1113 w 1479"/>
                <a:gd name="T89" fmla="*/ 1192 h 1493"/>
                <a:gd name="T90" fmla="*/ 1187 w 1479"/>
                <a:gd name="T91" fmla="*/ 1460 h 1493"/>
                <a:gd name="T92" fmla="*/ 1119 w 1479"/>
                <a:gd name="T93" fmla="*/ 1449 h 1493"/>
                <a:gd name="T94" fmla="*/ 1105 w 1479"/>
                <a:gd name="T95" fmla="*/ 1486 h 1493"/>
                <a:gd name="T96" fmla="*/ 1061 w 1479"/>
                <a:gd name="T97" fmla="*/ 1452 h 1493"/>
                <a:gd name="T98" fmla="*/ 988 w 1479"/>
                <a:gd name="T99" fmla="*/ 1445 h 1493"/>
                <a:gd name="T100" fmla="*/ 919 w 1479"/>
                <a:gd name="T101" fmla="*/ 1435 h 1493"/>
                <a:gd name="T102" fmla="*/ 899 w 1479"/>
                <a:gd name="T103" fmla="*/ 1437 h 1493"/>
                <a:gd name="T104" fmla="*/ 898 w 1479"/>
                <a:gd name="T105" fmla="*/ 1438 h 1493"/>
                <a:gd name="T106" fmla="*/ 883 w 1479"/>
                <a:gd name="T107" fmla="*/ 1439 h 1493"/>
                <a:gd name="T108" fmla="*/ 693 w 1479"/>
                <a:gd name="T109" fmla="*/ 1413 h 1493"/>
                <a:gd name="T110" fmla="*/ 650 w 1479"/>
                <a:gd name="T111" fmla="*/ 1303 h 1493"/>
                <a:gd name="T112" fmla="*/ 648 w 1479"/>
                <a:gd name="T113" fmla="*/ 1232 h 1493"/>
                <a:gd name="T114" fmla="*/ 664 w 1479"/>
                <a:gd name="T115" fmla="*/ 1146 h 1493"/>
                <a:gd name="T116" fmla="*/ 594 w 1479"/>
                <a:gd name="T117" fmla="*/ 1113 h 1493"/>
                <a:gd name="T118" fmla="*/ 521 w 1479"/>
                <a:gd name="T119" fmla="*/ 1124 h 1493"/>
                <a:gd name="T120" fmla="*/ 382 w 1479"/>
                <a:gd name="T121" fmla="*/ 71 h 1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79" h="1493">
                  <a:moveTo>
                    <a:pt x="460" y="1096"/>
                  </a:moveTo>
                  <a:cubicBezTo>
                    <a:pt x="452" y="1098"/>
                    <a:pt x="452" y="1098"/>
                    <a:pt x="452" y="1098"/>
                  </a:cubicBezTo>
                  <a:cubicBezTo>
                    <a:pt x="452" y="1098"/>
                    <a:pt x="447" y="1103"/>
                    <a:pt x="447" y="1101"/>
                  </a:cubicBezTo>
                  <a:cubicBezTo>
                    <a:pt x="446" y="1099"/>
                    <a:pt x="448" y="1095"/>
                    <a:pt x="448" y="1093"/>
                  </a:cubicBezTo>
                  <a:cubicBezTo>
                    <a:pt x="447" y="1092"/>
                    <a:pt x="442" y="1095"/>
                    <a:pt x="443" y="1091"/>
                  </a:cubicBezTo>
                  <a:cubicBezTo>
                    <a:pt x="444" y="1089"/>
                    <a:pt x="443" y="1086"/>
                    <a:pt x="442" y="1085"/>
                  </a:cubicBezTo>
                  <a:cubicBezTo>
                    <a:pt x="440" y="1083"/>
                    <a:pt x="434" y="1083"/>
                    <a:pt x="436" y="1079"/>
                  </a:cubicBezTo>
                  <a:cubicBezTo>
                    <a:pt x="438" y="1076"/>
                    <a:pt x="443" y="1074"/>
                    <a:pt x="443" y="1074"/>
                  </a:cubicBezTo>
                  <a:cubicBezTo>
                    <a:pt x="443" y="1072"/>
                    <a:pt x="443" y="1072"/>
                    <a:pt x="443" y="1072"/>
                  </a:cubicBezTo>
                  <a:cubicBezTo>
                    <a:pt x="439" y="1068"/>
                    <a:pt x="439" y="1068"/>
                    <a:pt x="439" y="1068"/>
                  </a:cubicBezTo>
                  <a:cubicBezTo>
                    <a:pt x="428" y="1063"/>
                    <a:pt x="428" y="1063"/>
                    <a:pt x="428" y="1063"/>
                  </a:cubicBezTo>
                  <a:cubicBezTo>
                    <a:pt x="428" y="1063"/>
                    <a:pt x="427" y="1057"/>
                    <a:pt x="425" y="1057"/>
                  </a:cubicBezTo>
                  <a:cubicBezTo>
                    <a:pt x="424" y="1056"/>
                    <a:pt x="421" y="1053"/>
                    <a:pt x="421" y="1053"/>
                  </a:cubicBezTo>
                  <a:cubicBezTo>
                    <a:pt x="421" y="1053"/>
                    <a:pt x="418" y="1049"/>
                    <a:pt x="414" y="1048"/>
                  </a:cubicBezTo>
                  <a:cubicBezTo>
                    <a:pt x="410" y="1046"/>
                    <a:pt x="407" y="1055"/>
                    <a:pt x="407" y="1055"/>
                  </a:cubicBezTo>
                  <a:cubicBezTo>
                    <a:pt x="403" y="1051"/>
                    <a:pt x="403" y="1051"/>
                    <a:pt x="403" y="1051"/>
                  </a:cubicBezTo>
                  <a:cubicBezTo>
                    <a:pt x="395" y="1054"/>
                    <a:pt x="395" y="1054"/>
                    <a:pt x="395" y="1054"/>
                  </a:cubicBezTo>
                  <a:cubicBezTo>
                    <a:pt x="389" y="1063"/>
                    <a:pt x="389" y="1063"/>
                    <a:pt x="389" y="1063"/>
                  </a:cubicBezTo>
                  <a:cubicBezTo>
                    <a:pt x="385" y="1064"/>
                    <a:pt x="385" y="1064"/>
                    <a:pt x="385" y="1064"/>
                  </a:cubicBezTo>
                  <a:cubicBezTo>
                    <a:pt x="379" y="1065"/>
                    <a:pt x="379" y="1065"/>
                    <a:pt x="379" y="1065"/>
                  </a:cubicBezTo>
                  <a:cubicBezTo>
                    <a:pt x="370" y="1067"/>
                    <a:pt x="370" y="1067"/>
                    <a:pt x="370" y="1067"/>
                  </a:cubicBezTo>
                  <a:cubicBezTo>
                    <a:pt x="368" y="1073"/>
                    <a:pt x="368" y="1073"/>
                    <a:pt x="368" y="1073"/>
                  </a:cubicBezTo>
                  <a:cubicBezTo>
                    <a:pt x="369" y="1079"/>
                    <a:pt x="369" y="1079"/>
                    <a:pt x="369" y="1079"/>
                  </a:cubicBezTo>
                  <a:cubicBezTo>
                    <a:pt x="364" y="1083"/>
                    <a:pt x="364" y="1083"/>
                    <a:pt x="364" y="1083"/>
                  </a:cubicBezTo>
                  <a:cubicBezTo>
                    <a:pt x="352" y="1082"/>
                    <a:pt x="352" y="1082"/>
                    <a:pt x="352" y="1082"/>
                  </a:cubicBezTo>
                  <a:cubicBezTo>
                    <a:pt x="354" y="1082"/>
                    <a:pt x="354" y="1082"/>
                    <a:pt x="354" y="1082"/>
                  </a:cubicBezTo>
                  <a:cubicBezTo>
                    <a:pt x="347" y="1078"/>
                    <a:pt x="347" y="1078"/>
                    <a:pt x="347" y="1078"/>
                  </a:cubicBezTo>
                  <a:cubicBezTo>
                    <a:pt x="347" y="1075"/>
                    <a:pt x="347" y="1075"/>
                    <a:pt x="347" y="1075"/>
                  </a:cubicBezTo>
                  <a:cubicBezTo>
                    <a:pt x="343" y="1075"/>
                    <a:pt x="343" y="1075"/>
                    <a:pt x="343" y="1075"/>
                  </a:cubicBezTo>
                  <a:cubicBezTo>
                    <a:pt x="340" y="1074"/>
                    <a:pt x="340" y="1074"/>
                    <a:pt x="340" y="1074"/>
                  </a:cubicBezTo>
                  <a:cubicBezTo>
                    <a:pt x="342" y="1072"/>
                    <a:pt x="342" y="1072"/>
                    <a:pt x="342" y="1072"/>
                  </a:cubicBezTo>
                  <a:cubicBezTo>
                    <a:pt x="340" y="1069"/>
                    <a:pt x="340" y="1069"/>
                    <a:pt x="340" y="1069"/>
                  </a:cubicBezTo>
                  <a:cubicBezTo>
                    <a:pt x="337" y="1063"/>
                    <a:pt x="337" y="1063"/>
                    <a:pt x="337" y="1063"/>
                  </a:cubicBezTo>
                  <a:cubicBezTo>
                    <a:pt x="339" y="1061"/>
                    <a:pt x="339" y="1061"/>
                    <a:pt x="339" y="1061"/>
                  </a:cubicBezTo>
                  <a:cubicBezTo>
                    <a:pt x="335" y="1059"/>
                    <a:pt x="335" y="1059"/>
                    <a:pt x="335" y="1059"/>
                  </a:cubicBezTo>
                  <a:cubicBezTo>
                    <a:pt x="333" y="1057"/>
                    <a:pt x="333" y="1057"/>
                    <a:pt x="333" y="1057"/>
                  </a:cubicBezTo>
                  <a:cubicBezTo>
                    <a:pt x="335" y="1053"/>
                    <a:pt x="335" y="1053"/>
                    <a:pt x="335" y="1053"/>
                  </a:cubicBezTo>
                  <a:cubicBezTo>
                    <a:pt x="333" y="1050"/>
                    <a:pt x="333" y="1050"/>
                    <a:pt x="333" y="1050"/>
                  </a:cubicBezTo>
                  <a:cubicBezTo>
                    <a:pt x="330" y="1046"/>
                    <a:pt x="330" y="1046"/>
                    <a:pt x="330" y="1046"/>
                  </a:cubicBezTo>
                  <a:cubicBezTo>
                    <a:pt x="325" y="1045"/>
                    <a:pt x="325" y="1045"/>
                    <a:pt x="325" y="1045"/>
                  </a:cubicBezTo>
                  <a:cubicBezTo>
                    <a:pt x="321" y="1042"/>
                    <a:pt x="321" y="1042"/>
                    <a:pt x="321" y="1042"/>
                  </a:cubicBezTo>
                  <a:cubicBezTo>
                    <a:pt x="321" y="1039"/>
                    <a:pt x="321" y="1039"/>
                    <a:pt x="321" y="1039"/>
                  </a:cubicBezTo>
                  <a:cubicBezTo>
                    <a:pt x="323" y="1032"/>
                    <a:pt x="323" y="1032"/>
                    <a:pt x="323" y="1032"/>
                  </a:cubicBezTo>
                  <a:cubicBezTo>
                    <a:pt x="323" y="1032"/>
                    <a:pt x="323" y="1031"/>
                    <a:pt x="327" y="1029"/>
                  </a:cubicBezTo>
                  <a:cubicBezTo>
                    <a:pt x="331" y="1028"/>
                    <a:pt x="332" y="1029"/>
                    <a:pt x="332" y="1029"/>
                  </a:cubicBezTo>
                  <a:cubicBezTo>
                    <a:pt x="338" y="1031"/>
                    <a:pt x="338" y="1031"/>
                    <a:pt x="338" y="1031"/>
                  </a:cubicBezTo>
                  <a:cubicBezTo>
                    <a:pt x="345" y="1029"/>
                    <a:pt x="345" y="1029"/>
                    <a:pt x="345" y="1029"/>
                  </a:cubicBezTo>
                  <a:cubicBezTo>
                    <a:pt x="345" y="1029"/>
                    <a:pt x="352" y="1023"/>
                    <a:pt x="353" y="1022"/>
                  </a:cubicBezTo>
                  <a:cubicBezTo>
                    <a:pt x="355" y="1021"/>
                    <a:pt x="353" y="1016"/>
                    <a:pt x="353" y="1016"/>
                  </a:cubicBezTo>
                  <a:cubicBezTo>
                    <a:pt x="357" y="1015"/>
                    <a:pt x="357" y="1015"/>
                    <a:pt x="357" y="1015"/>
                  </a:cubicBezTo>
                  <a:cubicBezTo>
                    <a:pt x="359" y="1012"/>
                    <a:pt x="359" y="1012"/>
                    <a:pt x="359" y="1012"/>
                  </a:cubicBezTo>
                  <a:cubicBezTo>
                    <a:pt x="359" y="1006"/>
                    <a:pt x="359" y="1006"/>
                    <a:pt x="359" y="1006"/>
                  </a:cubicBezTo>
                  <a:cubicBezTo>
                    <a:pt x="354" y="1004"/>
                    <a:pt x="354" y="1004"/>
                    <a:pt x="354" y="1004"/>
                  </a:cubicBezTo>
                  <a:cubicBezTo>
                    <a:pt x="350" y="1003"/>
                    <a:pt x="350" y="1003"/>
                    <a:pt x="350" y="1003"/>
                  </a:cubicBezTo>
                  <a:cubicBezTo>
                    <a:pt x="346" y="1000"/>
                    <a:pt x="346" y="1000"/>
                    <a:pt x="346" y="1000"/>
                  </a:cubicBezTo>
                  <a:cubicBezTo>
                    <a:pt x="348" y="995"/>
                    <a:pt x="348" y="995"/>
                    <a:pt x="348" y="995"/>
                  </a:cubicBezTo>
                  <a:cubicBezTo>
                    <a:pt x="343" y="995"/>
                    <a:pt x="343" y="995"/>
                    <a:pt x="343" y="995"/>
                  </a:cubicBezTo>
                  <a:cubicBezTo>
                    <a:pt x="338" y="994"/>
                    <a:pt x="338" y="994"/>
                    <a:pt x="338" y="994"/>
                  </a:cubicBezTo>
                  <a:cubicBezTo>
                    <a:pt x="334" y="993"/>
                    <a:pt x="334" y="993"/>
                    <a:pt x="334" y="993"/>
                  </a:cubicBezTo>
                  <a:cubicBezTo>
                    <a:pt x="331" y="994"/>
                    <a:pt x="331" y="994"/>
                    <a:pt x="331" y="994"/>
                  </a:cubicBezTo>
                  <a:cubicBezTo>
                    <a:pt x="328" y="997"/>
                    <a:pt x="328" y="997"/>
                    <a:pt x="328" y="997"/>
                  </a:cubicBezTo>
                  <a:cubicBezTo>
                    <a:pt x="323" y="997"/>
                    <a:pt x="323" y="997"/>
                    <a:pt x="323" y="997"/>
                  </a:cubicBezTo>
                  <a:cubicBezTo>
                    <a:pt x="322" y="988"/>
                    <a:pt x="322" y="988"/>
                    <a:pt x="322" y="988"/>
                  </a:cubicBezTo>
                  <a:cubicBezTo>
                    <a:pt x="320" y="984"/>
                    <a:pt x="320" y="984"/>
                    <a:pt x="320" y="984"/>
                  </a:cubicBezTo>
                  <a:cubicBezTo>
                    <a:pt x="315" y="982"/>
                    <a:pt x="315" y="982"/>
                    <a:pt x="315" y="982"/>
                  </a:cubicBezTo>
                  <a:cubicBezTo>
                    <a:pt x="304" y="980"/>
                    <a:pt x="304" y="980"/>
                    <a:pt x="304" y="980"/>
                  </a:cubicBezTo>
                  <a:cubicBezTo>
                    <a:pt x="299" y="973"/>
                    <a:pt x="299" y="973"/>
                    <a:pt x="299" y="973"/>
                  </a:cubicBezTo>
                  <a:cubicBezTo>
                    <a:pt x="298" y="970"/>
                    <a:pt x="298" y="970"/>
                    <a:pt x="298" y="970"/>
                  </a:cubicBezTo>
                  <a:cubicBezTo>
                    <a:pt x="298" y="970"/>
                    <a:pt x="297" y="970"/>
                    <a:pt x="294" y="969"/>
                  </a:cubicBezTo>
                  <a:cubicBezTo>
                    <a:pt x="291" y="969"/>
                    <a:pt x="293" y="966"/>
                    <a:pt x="293" y="966"/>
                  </a:cubicBezTo>
                  <a:cubicBezTo>
                    <a:pt x="293" y="961"/>
                    <a:pt x="293" y="961"/>
                    <a:pt x="293" y="961"/>
                  </a:cubicBezTo>
                  <a:cubicBezTo>
                    <a:pt x="289" y="961"/>
                    <a:pt x="289" y="961"/>
                    <a:pt x="289" y="961"/>
                  </a:cubicBezTo>
                  <a:cubicBezTo>
                    <a:pt x="285" y="957"/>
                    <a:pt x="285" y="957"/>
                    <a:pt x="285" y="957"/>
                  </a:cubicBezTo>
                  <a:cubicBezTo>
                    <a:pt x="278" y="955"/>
                    <a:pt x="278" y="955"/>
                    <a:pt x="278" y="955"/>
                  </a:cubicBezTo>
                  <a:cubicBezTo>
                    <a:pt x="281" y="947"/>
                    <a:pt x="281" y="947"/>
                    <a:pt x="281" y="947"/>
                  </a:cubicBezTo>
                  <a:cubicBezTo>
                    <a:pt x="281" y="944"/>
                    <a:pt x="281" y="944"/>
                    <a:pt x="281" y="944"/>
                  </a:cubicBezTo>
                  <a:cubicBezTo>
                    <a:pt x="282" y="939"/>
                    <a:pt x="282" y="939"/>
                    <a:pt x="282" y="939"/>
                  </a:cubicBezTo>
                  <a:cubicBezTo>
                    <a:pt x="279" y="936"/>
                    <a:pt x="279" y="936"/>
                    <a:pt x="279" y="936"/>
                  </a:cubicBezTo>
                  <a:cubicBezTo>
                    <a:pt x="273" y="932"/>
                    <a:pt x="273" y="932"/>
                    <a:pt x="273" y="932"/>
                  </a:cubicBezTo>
                  <a:cubicBezTo>
                    <a:pt x="273" y="929"/>
                    <a:pt x="273" y="929"/>
                    <a:pt x="273" y="929"/>
                  </a:cubicBezTo>
                  <a:cubicBezTo>
                    <a:pt x="273" y="926"/>
                    <a:pt x="273" y="926"/>
                    <a:pt x="273" y="926"/>
                  </a:cubicBezTo>
                  <a:cubicBezTo>
                    <a:pt x="273" y="918"/>
                    <a:pt x="273" y="918"/>
                    <a:pt x="273" y="918"/>
                  </a:cubicBezTo>
                  <a:cubicBezTo>
                    <a:pt x="271" y="914"/>
                    <a:pt x="271" y="914"/>
                    <a:pt x="271" y="914"/>
                  </a:cubicBezTo>
                  <a:cubicBezTo>
                    <a:pt x="267" y="916"/>
                    <a:pt x="267" y="916"/>
                    <a:pt x="267" y="916"/>
                  </a:cubicBezTo>
                  <a:cubicBezTo>
                    <a:pt x="266" y="914"/>
                    <a:pt x="266" y="914"/>
                    <a:pt x="266" y="914"/>
                  </a:cubicBezTo>
                  <a:cubicBezTo>
                    <a:pt x="263" y="915"/>
                    <a:pt x="263" y="915"/>
                    <a:pt x="263" y="915"/>
                  </a:cubicBezTo>
                  <a:cubicBezTo>
                    <a:pt x="260" y="913"/>
                    <a:pt x="260" y="913"/>
                    <a:pt x="260" y="913"/>
                  </a:cubicBezTo>
                  <a:cubicBezTo>
                    <a:pt x="257" y="910"/>
                    <a:pt x="257" y="910"/>
                    <a:pt x="257" y="910"/>
                  </a:cubicBezTo>
                  <a:cubicBezTo>
                    <a:pt x="248" y="908"/>
                    <a:pt x="248" y="908"/>
                    <a:pt x="248" y="908"/>
                  </a:cubicBezTo>
                  <a:cubicBezTo>
                    <a:pt x="248" y="908"/>
                    <a:pt x="245" y="909"/>
                    <a:pt x="241" y="910"/>
                  </a:cubicBezTo>
                  <a:cubicBezTo>
                    <a:pt x="238" y="911"/>
                    <a:pt x="239" y="912"/>
                    <a:pt x="237" y="912"/>
                  </a:cubicBezTo>
                  <a:cubicBezTo>
                    <a:pt x="235" y="913"/>
                    <a:pt x="234" y="915"/>
                    <a:pt x="234" y="917"/>
                  </a:cubicBezTo>
                  <a:cubicBezTo>
                    <a:pt x="233" y="919"/>
                    <a:pt x="229" y="920"/>
                    <a:pt x="228" y="920"/>
                  </a:cubicBezTo>
                  <a:cubicBezTo>
                    <a:pt x="226" y="921"/>
                    <a:pt x="224" y="918"/>
                    <a:pt x="224" y="918"/>
                  </a:cubicBezTo>
                  <a:cubicBezTo>
                    <a:pt x="224" y="915"/>
                    <a:pt x="224" y="915"/>
                    <a:pt x="224" y="915"/>
                  </a:cubicBezTo>
                  <a:cubicBezTo>
                    <a:pt x="223" y="909"/>
                    <a:pt x="223" y="909"/>
                    <a:pt x="223" y="909"/>
                  </a:cubicBezTo>
                  <a:cubicBezTo>
                    <a:pt x="215" y="909"/>
                    <a:pt x="215" y="909"/>
                    <a:pt x="215" y="909"/>
                  </a:cubicBezTo>
                  <a:cubicBezTo>
                    <a:pt x="208" y="911"/>
                    <a:pt x="208" y="911"/>
                    <a:pt x="208" y="911"/>
                  </a:cubicBezTo>
                  <a:cubicBezTo>
                    <a:pt x="207" y="913"/>
                    <a:pt x="207" y="913"/>
                    <a:pt x="207" y="913"/>
                  </a:cubicBezTo>
                  <a:cubicBezTo>
                    <a:pt x="202" y="913"/>
                    <a:pt x="202" y="913"/>
                    <a:pt x="202" y="913"/>
                  </a:cubicBezTo>
                  <a:cubicBezTo>
                    <a:pt x="200" y="909"/>
                    <a:pt x="200" y="909"/>
                    <a:pt x="200" y="909"/>
                  </a:cubicBezTo>
                  <a:cubicBezTo>
                    <a:pt x="197" y="908"/>
                    <a:pt x="197" y="908"/>
                    <a:pt x="197" y="908"/>
                  </a:cubicBezTo>
                  <a:cubicBezTo>
                    <a:pt x="192" y="910"/>
                    <a:pt x="192" y="910"/>
                    <a:pt x="192" y="910"/>
                  </a:cubicBezTo>
                  <a:cubicBezTo>
                    <a:pt x="192" y="910"/>
                    <a:pt x="191" y="912"/>
                    <a:pt x="190" y="912"/>
                  </a:cubicBezTo>
                  <a:cubicBezTo>
                    <a:pt x="189" y="913"/>
                    <a:pt x="188" y="912"/>
                    <a:pt x="187" y="912"/>
                  </a:cubicBezTo>
                  <a:cubicBezTo>
                    <a:pt x="186" y="912"/>
                    <a:pt x="184" y="911"/>
                    <a:pt x="183" y="910"/>
                  </a:cubicBezTo>
                  <a:cubicBezTo>
                    <a:pt x="183" y="909"/>
                    <a:pt x="183" y="908"/>
                    <a:pt x="183" y="907"/>
                  </a:cubicBezTo>
                  <a:cubicBezTo>
                    <a:pt x="183" y="906"/>
                    <a:pt x="183" y="904"/>
                    <a:pt x="183" y="904"/>
                  </a:cubicBezTo>
                  <a:cubicBezTo>
                    <a:pt x="184" y="899"/>
                    <a:pt x="184" y="899"/>
                    <a:pt x="184" y="899"/>
                  </a:cubicBezTo>
                  <a:cubicBezTo>
                    <a:pt x="184" y="899"/>
                    <a:pt x="180" y="896"/>
                    <a:pt x="179" y="895"/>
                  </a:cubicBezTo>
                  <a:cubicBezTo>
                    <a:pt x="179" y="893"/>
                    <a:pt x="178" y="890"/>
                    <a:pt x="178" y="890"/>
                  </a:cubicBezTo>
                  <a:cubicBezTo>
                    <a:pt x="178" y="890"/>
                    <a:pt x="176" y="889"/>
                    <a:pt x="175" y="888"/>
                  </a:cubicBezTo>
                  <a:cubicBezTo>
                    <a:pt x="174" y="888"/>
                    <a:pt x="173" y="887"/>
                    <a:pt x="173" y="887"/>
                  </a:cubicBezTo>
                  <a:cubicBezTo>
                    <a:pt x="174" y="884"/>
                    <a:pt x="174" y="884"/>
                    <a:pt x="174" y="884"/>
                  </a:cubicBezTo>
                  <a:cubicBezTo>
                    <a:pt x="170" y="882"/>
                    <a:pt x="170" y="882"/>
                    <a:pt x="170" y="882"/>
                  </a:cubicBezTo>
                  <a:cubicBezTo>
                    <a:pt x="165" y="878"/>
                    <a:pt x="165" y="878"/>
                    <a:pt x="165" y="878"/>
                  </a:cubicBezTo>
                  <a:cubicBezTo>
                    <a:pt x="167" y="875"/>
                    <a:pt x="167" y="875"/>
                    <a:pt x="167" y="875"/>
                  </a:cubicBezTo>
                  <a:cubicBezTo>
                    <a:pt x="163" y="872"/>
                    <a:pt x="163" y="872"/>
                    <a:pt x="163" y="872"/>
                  </a:cubicBezTo>
                  <a:cubicBezTo>
                    <a:pt x="159" y="875"/>
                    <a:pt x="159" y="875"/>
                    <a:pt x="159" y="875"/>
                  </a:cubicBezTo>
                  <a:cubicBezTo>
                    <a:pt x="159" y="871"/>
                    <a:pt x="159" y="871"/>
                    <a:pt x="159" y="871"/>
                  </a:cubicBezTo>
                  <a:cubicBezTo>
                    <a:pt x="157" y="863"/>
                    <a:pt x="157" y="863"/>
                    <a:pt x="157" y="863"/>
                  </a:cubicBezTo>
                  <a:cubicBezTo>
                    <a:pt x="159" y="860"/>
                    <a:pt x="159" y="860"/>
                    <a:pt x="159" y="860"/>
                  </a:cubicBezTo>
                  <a:cubicBezTo>
                    <a:pt x="158" y="850"/>
                    <a:pt x="158" y="850"/>
                    <a:pt x="158" y="850"/>
                  </a:cubicBezTo>
                  <a:cubicBezTo>
                    <a:pt x="158" y="850"/>
                    <a:pt x="156" y="849"/>
                    <a:pt x="155" y="849"/>
                  </a:cubicBezTo>
                  <a:cubicBezTo>
                    <a:pt x="154" y="849"/>
                    <a:pt x="151" y="847"/>
                    <a:pt x="151" y="847"/>
                  </a:cubicBezTo>
                  <a:cubicBezTo>
                    <a:pt x="147" y="846"/>
                    <a:pt x="147" y="846"/>
                    <a:pt x="147" y="846"/>
                  </a:cubicBezTo>
                  <a:cubicBezTo>
                    <a:pt x="147" y="843"/>
                    <a:pt x="147" y="843"/>
                    <a:pt x="147" y="843"/>
                  </a:cubicBezTo>
                  <a:cubicBezTo>
                    <a:pt x="144" y="840"/>
                    <a:pt x="144" y="840"/>
                    <a:pt x="144" y="840"/>
                  </a:cubicBezTo>
                  <a:cubicBezTo>
                    <a:pt x="141" y="841"/>
                    <a:pt x="141" y="841"/>
                    <a:pt x="141" y="841"/>
                  </a:cubicBezTo>
                  <a:cubicBezTo>
                    <a:pt x="141" y="841"/>
                    <a:pt x="140" y="841"/>
                    <a:pt x="140" y="840"/>
                  </a:cubicBezTo>
                  <a:cubicBezTo>
                    <a:pt x="140" y="839"/>
                    <a:pt x="138" y="835"/>
                    <a:pt x="138" y="835"/>
                  </a:cubicBezTo>
                  <a:cubicBezTo>
                    <a:pt x="141" y="832"/>
                    <a:pt x="141" y="832"/>
                    <a:pt x="141" y="832"/>
                  </a:cubicBezTo>
                  <a:cubicBezTo>
                    <a:pt x="141" y="832"/>
                    <a:pt x="141" y="828"/>
                    <a:pt x="141" y="827"/>
                  </a:cubicBezTo>
                  <a:cubicBezTo>
                    <a:pt x="141" y="825"/>
                    <a:pt x="146" y="825"/>
                    <a:pt x="146" y="825"/>
                  </a:cubicBezTo>
                  <a:cubicBezTo>
                    <a:pt x="148" y="824"/>
                    <a:pt x="148" y="824"/>
                    <a:pt x="148" y="824"/>
                  </a:cubicBezTo>
                  <a:cubicBezTo>
                    <a:pt x="149" y="820"/>
                    <a:pt x="149" y="820"/>
                    <a:pt x="149" y="820"/>
                  </a:cubicBezTo>
                  <a:cubicBezTo>
                    <a:pt x="149" y="820"/>
                    <a:pt x="146" y="820"/>
                    <a:pt x="144" y="818"/>
                  </a:cubicBezTo>
                  <a:cubicBezTo>
                    <a:pt x="143" y="816"/>
                    <a:pt x="144" y="818"/>
                    <a:pt x="144" y="817"/>
                  </a:cubicBezTo>
                  <a:cubicBezTo>
                    <a:pt x="144" y="816"/>
                    <a:pt x="143" y="817"/>
                    <a:pt x="143" y="817"/>
                  </a:cubicBezTo>
                  <a:cubicBezTo>
                    <a:pt x="143" y="817"/>
                    <a:pt x="142" y="816"/>
                    <a:pt x="142" y="815"/>
                  </a:cubicBezTo>
                  <a:cubicBezTo>
                    <a:pt x="142" y="814"/>
                    <a:pt x="142" y="812"/>
                    <a:pt x="141" y="811"/>
                  </a:cubicBezTo>
                  <a:cubicBezTo>
                    <a:pt x="140" y="810"/>
                    <a:pt x="138" y="809"/>
                    <a:pt x="138" y="809"/>
                  </a:cubicBezTo>
                  <a:cubicBezTo>
                    <a:pt x="137" y="808"/>
                    <a:pt x="137" y="809"/>
                    <a:pt x="135" y="807"/>
                  </a:cubicBezTo>
                  <a:cubicBezTo>
                    <a:pt x="134" y="805"/>
                    <a:pt x="134" y="804"/>
                    <a:pt x="134" y="804"/>
                  </a:cubicBezTo>
                  <a:cubicBezTo>
                    <a:pt x="131" y="802"/>
                    <a:pt x="133" y="797"/>
                    <a:pt x="131" y="795"/>
                  </a:cubicBezTo>
                  <a:cubicBezTo>
                    <a:pt x="127" y="791"/>
                    <a:pt x="127" y="784"/>
                    <a:pt x="125" y="782"/>
                  </a:cubicBezTo>
                  <a:cubicBezTo>
                    <a:pt x="122" y="777"/>
                    <a:pt x="124" y="776"/>
                    <a:pt x="125" y="773"/>
                  </a:cubicBezTo>
                  <a:cubicBezTo>
                    <a:pt x="126" y="767"/>
                    <a:pt x="129" y="762"/>
                    <a:pt x="130" y="752"/>
                  </a:cubicBezTo>
                  <a:cubicBezTo>
                    <a:pt x="130" y="745"/>
                    <a:pt x="130" y="745"/>
                    <a:pt x="130" y="745"/>
                  </a:cubicBezTo>
                  <a:cubicBezTo>
                    <a:pt x="135" y="741"/>
                    <a:pt x="135" y="741"/>
                    <a:pt x="135" y="741"/>
                  </a:cubicBezTo>
                  <a:cubicBezTo>
                    <a:pt x="135" y="739"/>
                    <a:pt x="135" y="739"/>
                    <a:pt x="135" y="739"/>
                  </a:cubicBezTo>
                  <a:cubicBezTo>
                    <a:pt x="130" y="737"/>
                    <a:pt x="130" y="737"/>
                    <a:pt x="130" y="737"/>
                  </a:cubicBezTo>
                  <a:cubicBezTo>
                    <a:pt x="130" y="737"/>
                    <a:pt x="130" y="737"/>
                    <a:pt x="130" y="737"/>
                  </a:cubicBezTo>
                  <a:cubicBezTo>
                    <a:pt x="130" y="735"/>
                    <a:pt x="130" y="735"/>
                    <a:pt x="130" y="735"/>
                  </a:cubicBezTo>
                  <a:cubicBezTo>
                    <a:pt x="127" y="724"/>
                    <a:pt x="127" y="724"/>
                    <a:pt x="127" y="724"/>
                  </a:cubicBezTo>
                  <a:cubicBezTo>
                    <a:pt x="128" y="719"/>
                    <a:pt x="128" y="719"/>
                    <a:pt x="128" y="719"/>
                  </a:cubicBezTo>
                  <a:cubicBezTo>
                    <a:pt x="131" y="722"/>
                    <a:pt x="131" y="722"/>
                    <a:pt x="131" y="722"/>
                  </a:cubicBezTo>
                  <a:cubicBezTo>
                    <a:pt x="134" y="723"/>
                    <a:pt x="134" y="723"/>
                    <a:pt x="134" y="723"/>
                  </a:cubicBezTo>
                  <a:cubicBezTo>
                    <a:pt x="137" y="720"/>
                    <a:pt x="137" y="720"/>
                    <a:pt x="137" y="720"/>
                  </a:cubicBezTo>
                  <a:cubicBezTo>
                    <a:pt x="136" y="715"/>
                    <a:pt x="136" y="715"/>
                    <a:pt x="136" y="715"/>
                  </a:cubicBezTo>
                  <a:cubicBezTo>
                    <a:pt x="136" y="715"/>
                    <a:pt x="137" y="712"/>
                    <a:pt x="138" y="712"/>
                  </a:cubicBezTo>
                  <a:cubicBezTo>
                    <a:pt x="139" y="713"/>
                    <a:pt x="145" y="713"/>
                    <a:pt x="145" y="713"/>
                  </a:cubicBezTo>
                  <a:cubicBezTo>
                    <a:pt x="148" y="710"/>
                    <a:pt x="148" y="710"/>
                    <a:pt x="148" y="710"/>
                  </a:cubicBezTo>
                  <a:cubicBezTo>
                    <a:pt x="148" y="704"/>
                    <a:pt x="148" y="704"/>
                    <a:pt x="148" y="704"/>
                  </a:cubicBezTo>
                  <a:cubicBezTo>
                    <a:pt x="151" y="700"/>
                    <a:pt x="151" y="700"/>
                    <a:pt x="151" y="700"/>
                  </a:cubicBezTo>
                  <a:cubicBezTo>
                    <a:pt x="157" y="699"/>
                    <a:pt x="157" y="699"/>
                    <a:pt x="157" y="699"/>
                  </a:cubicBezTo>
                  <a:cubicBezTo>
                    <a:pt x="157" y="699"/>
                    <a:pt x="168" y="699"/>
                    <a:pt x="169" y="700"/>
                  </a:cubicBezTo>
                  <a:cubicBezTo>
                    <a:pt x="170" y="700"/>
                    <a:pt x="175" y="700"/>
                    <a:pt x="176" y="700"/>
                  </a:cubicBezTo>
                  <a:cubicBezTo>
                    <a:pt x="177" y="700"/>
                    <a:pt x="183" y="700"/>
                    <a:pt x="183" y="700"/>
                  </a:cubicBezTo>
                  <a:cubicBezTo>
                    <a:pt x="185" y="696"/>
                    <a:pt x="185" y="696"/>
                    <a:pt x="185" y="696"/>
                  </a:cubicBezTo>
                  <a:cubicBezTo>
                    <a:pt x="177" y="694"/>
                    <a:pt x="177" y="694"/>
                    <a:pt x="177" y="694"/>
                  </a:cubicBezTo>
                  <a:cubicBezTo>
                    <a:pt x="171" y="693"/>
                    <a:pt x="171" y="693"/>
                    <a:pt x="171" y="693"/>
                  </a:cubicBezTo>
                  <a:cubicBezTo>
                    <a:pt x="168" y="688"/>
                    <a:pt x="168" y="688"/>
                    <a:pt x="168" y="688"/>
                  </a:cubicBezTo>
                  <a:cubicBezTo>
                    <a:pt x="162" y="688"/>
                    <a:pt x="162" y="688"/>
                    <a:pt x="162" y="688"/>
                  </a:cubicBezTo>
                  <a:cubicBezTo>
                    <a:pt x="154" y="690"/>
                    <a:pt x="154" y="690"/>
                    <a:pt x="154" y="690"/>
                  </a:cubicBezTo>
                  <a:cubicBezTo>
                    <a:pt x="149" y="691"/>
                    <a:pt x="149" y="691"/>
                    <a:pt x="149" y="691"/>
                  </a:cubicBezTo>
                  <a:cubicBezTo>
                    <a:pt x="142" y="690"/>
                    <a:pt x="142" y="690"/>
                    <a:pt x="142" y="690"/>
                  </a:cubicBezTo>
                  <a:cubicBezTo>
                    <a:pt x="140" y="687"/>
                    <a:pt x="140" y="687"/>
                    <a:pt x="140" y="687"/>
                  </a:cubicBezTo>
                  <a:cubicBezTo>
                    <a:pt x="140" y="687"/>
                    <a:pt x="135" y="686"/>
                    <a:pt x="134" y="686"/>
                  </a:cubicBezTo>
                  <a:cubicBezTo>
                    <a:pt x="133" y="686"/>
                    <a:pt x="132" y="686"/>
                    <a:pt x="131" y="685"/>
                  </a:cubicBezTo>
                  <a:cubicBezTo>
                    <a:pt x="129" y="685"/>
                    <a:pt x="126" y="678"/>
                    <a:pt x="126" y="678"/>
                  </a:cubicBezTo>
                  <a:cubicBezTo>
                    <a:pt x="126" y="674"/>
                    <a:pt x="126" y="674"/>
                    <a:pt x="126" y="674"/>
                  </a:cubicBezTo>
                  <a:cubicBezTo>
                    <a:pt x="129" y="678"/>
                    <a:pt x="129" y="678"/>
                    <a:pt x="129" y="678"/>
                  </a:cubicBezTo>
                  <a:cubicBezTo>
                    <a:pt x="129" y="678"/>
                    <a:pt x="131" y="679"/>
                    <a:pt x="131" y="678"/>
                  </a:cubicBezTo>
                  <a:cubicBezTo>
                    <a:pt x="131" y="677"/>
                    <a:pt x="130" y="671"/>
                    <a:pt x="130" y="671"/>
                  </a:cubicBezTo>
                  <a:cubicBezTo>
                    <a:pt x="130" y="671"/>
                    <a:pt x="131" y="665"/>
                    <a:pt x="128" y="666"/>
                  </a:cubicBezTo>
                  <a:cubicBezTo>
                    <a:pt x="125" y="667"/>
                    <a:pt x="122" y="669"/>
                    <a:pt x="122" y="671"/>
                  </a:cubicBezTo>
                  <a:cubicBezTo>
                    <a:pt x="122" y="672"/>
                    <a:pt x="120" y="675"/>
                    <a:pt x="120" y="677"/>
                  </a:cubicBezTo>
                  <a:cubicBezTo>
                    <a:pt x="119" y="678"/>
                    <a:pt x="118" y="679"/>
                    <a:pt x="117" y="680"/>
                  </a:cubicBezTo>
                  <a:cubicBezTo>
                    <a:pt x="116" y="681"/>
                    <a:pt x="111" y="682"/>
                    <a:pt x="111" y="682"/>
                  </a:cubicBezTo>
                  <a:cubicBezTo>
                    <a:pt x="107" y="682"/>
                    <a:pt x="107" y="682"/>
                    <a:pt x="107" y="682"/>
                  </a:cubicBezTo>
                  <a:cubicBezTo>
                    <a:pt x="110" y="678"/>
                    <a:pt x="110" y="678"/>
                    <a:pt x="110" y="678"/>
                  </a:cubicBezTo>
                  <a:cubicBezTo>
                    <a:pt x="112" y="673"/>
                    <a:pt x="112" y="673"/>
                    <a:pt x="112" y="673"/>
                  </a:cubicBezTo>
                  <a:cubicBezTo>
                    <a:pt x="112" y="673"/>
                    <a:pt x="117" y="664"/>
                    <a:pt x="117" y="662"/>
                  </a:cubicBezTo>
                  <a:cubicBezTo>
                    <a:pt x="118" y="659"/>
                    <a:pt x="119" y="657"/>
                    <a:pt x="120" y="654"/>
                  </a:cubicBezTo>
                  <a:cubicBezTo>
                    <a:pt x="121" y="652"/>
                    <a:pt x="124" y="651"/>
                    <a:pt x="124" y="651"/>
                  </a:cubicBezTo>
                  <a:cubicBezTo>
                    <a:pt x="127" y="641"/>
                    <a:pt x="127" y="641"/>
                    <a:pt x="127" y="641"/>
                  </a:cubicBezTo>
                  <a:cubicBezTo>
                    <a:pt x="140" y="615"/>
                    <a:pt x="140" y="615"/>
                    <a:pt x="140" y="615"/>
                  </a:cubicBezTo>
                  <a:cubicBezTo>
                    <a:pt x="140" y="615"/>
                    <a:pt x="142" y="607"/>
                    <a:pt x="143" y="606"/>
                  </a:cubicBezTo>
                  <a:cubicBezTo>
                    <a:pt x="143" y="604"/>
                    <a:pt x="146" y="598"/>
                    <a:pt x="146" y="596"/>
                  </a:cubicBezTo>
                  <a:cubicBezTo>
                    <a:pt x="146" y="594"/>
                    <a:pt x="149" y="587"/>
                    <a:pt x="149" y="587"/>
                  </a:cubicBezTo>
                  <a:cubicBezTo>
                    <a:pt x="149" y="587"/>
                    <a:pt x="152" y="576"/>
                    <a:pt x="152" y="574"/>
                  </a:cubicBezTo>
                  <a:cubicBezTo>
                    <a:pt x="152" y="572"/>
                    <a:pt x="154" y="571"/>
                    <a:pt x="156" y="570"/>
                  </a:cubicBezTo>
                  <a:cubicBezTo>
                    <a:pt x="157" y="569"/>
                    <a:pt x="160" y="560"/>
                    <a:pt x="160" y="558"/>
                  </a:cubicBezTo>
                  <a:cubicBezTo>
                    <a:pt x="161" y="556"/>
                    <a:pt x="163" y="538"/>
                    <a:pt x="163" y="538"/>
                  </a:cubicBezTo>
                  <a:cubicBezTo>
                    <a:pt x="161" y="526"/>
                    <a:pt x="161" y="526"/>
                    <a:pt x="161" y="526"/>
                  </a:cubicBezTo>
                  <a:cubicBezTo>
                    <a:pt x="155" y="521"/>
                    <a:pt x="155" y="521"/>
                    <a:pt x="155" y="521"/>
                  </a:cubicBezTo>
                  <a:cubicBezTo>
                    <a:pt x="149" y="518"/>
                    <a:pt x="149" y="518"/>
                    <a:pt x="149" y="518"/>
                  </a:cubicBezTo>
                  <a:cubicBezTo>
                    <a:pt x="149" y="518"/>
                    <a:pt x="142" y="514"/>
                    <a:pt x="141" y="513"/>
                  </a:cubicBezTo>
                  <a:cubicBezTo>
                    <a:pt x="140" y="512"/>
                    <a:pt x="136" y="510"/>
                    <a:pt x="135" y="510"/>
                  </a:cubicBezTo>
                  <a:cubicBezTo>
                    <a:pt x="133" y="509"/>
                    <a:pt x="128" y="508"/>
                    <a:pt x="127" y="508"/>
                  </a:cubicBezTo>
                  <a:cubicBezTo>
                    <a:pt x="126" y="508"/>
                    <a:pt x="122" y="505"/>
                    <a:pt x="119" y="503"/>
                  </a:cubicBezTo>
                  <a:cubicBezTo>
                    <a:pt x="116" y="501"/>
                    <a:pt x="112" y="496"/>
                    <a:pt x="112" y="496"/>
                  </a:cubicBezTo>
                  <a:cubicBezTo>
                    <a:pt x="117" y="488"/>
                    <a:pt x="117" y="488"/>
                    <a:pt x="117" y="488"/>
                  </a:cubicBezTo>
                  <a:cubicBezTo>
                    <a:pt x="117" y="488"/>
                    <a:pt x="118" y="482"/>
                    <a:pt x="118" y="480"/>
                  </a:cubicBezTo>
                  <a:cubicBezTo>
                    <a:pt x="118" y="479"/>
                    <a:pt x="118" y="476"/>
                    <a:pt x="118" y="476"/>
                  </a:cubicBezTo>
                  <a:cubicBezTo>
                    <a:pt x="116" y="472"/>
                    <a:pt x="116" y="472"/>
                    <a:pt x="116" y="472"/>
                  </a:cubicBezTo>
                  <a:cubicBezTo>
                    <a:pt x="113" y="467"/>
                    <a:pt x="113" y="467"/>
                    <a:pt x="113" y="467"/>
                  </a:cubicBezTo>
                  <a:cubicBezTo>
                    <a:pt x="113" y="467"/>
                    <a:pt x="109" y="466"/>
                    <a:pt x="107" y="466"/>
                  </a:cubicBezTo>
                  <a:cubicBezTo>
                    <a:pt x="106" y="467"/>
                    <a:pt x="106" y="464"/>
                    <a:pt x="105" y="462"/>
                  </a:cubicBezTo>
                  <a:cubicBezTo>
                    <a:pt x="105" y="460"/>
                    <a:pt x="103" y="460"/>
                    <a:pt x="101" y="459"/>
                  </a:cubicBezTo>
                  <a:cubicBezTo>
                    <a:pt x="98" y="457"/>
                    <a:pt x="97" y="454"/>
                    <a:pt x="97" y="454"/>
                  </a:cubicBezTo>
                  <a:cubicBezTo>
                    <a:pt x="100" y="448"/>
                    <a:pt x="100" y="448"/>
                    <a:pt x="100" y="448"/>
                  </a:cubicBezTo>
                  <a:cubicBezTo>
                    <a:pt x="100" y="448"/>
                    <a:pt x="99" y="445"/>
                    <a:pt x="98" y="444"/>
                  </a:cubicBezTo>
                  <a:cubicBezTo>
                    <a:pt x="98" y="443"/>
                    <a:pt x="94" y="443"/>
                    <a:pt x="94" y="443"/>
                  </a:cubicBezTo>
                  <a:cubicBezTo>
                    <a:pt x="87" y="442"/>
                    <a:pt x="87" y="442"/>
                    <a:pt x="87" y="442"/>
                  </a:cubicBezTo>
                  <a:cubicBezTo>
                    <a:pt x="82" y="434"/>
                    <a:pt x="82" y="434"/>
                    <a:pt x="82" y="434"/>
                  </a:cubicBezTo>
                  <a:cubicBezTo>
                    <a:pt x="82" y="434"/>
                    <a:pt x="83" y="427"/>
                    <a:pt x="84" y="426"/>
                  </a:cubicBezTo>
                  <a:cubicBezTo>
                    <a:pt x="85" y="424"/>
                    <a:pt x="84" y="423"/>
                    <a:pt x="84" y="423"/>
                  </a:cubicBezTo>
                  <a:cubicBezTo>
                    <a:pt x="79" y="421"/>
                    <a:pt x="79" y="421"/>
                    <a:pt x="79" y="421"/>
                  </a:cubicBezTo>
                  <a:cubicBezTo>
                    <a:pt x="81" y="417"/>
                    <a:pt x="81" y="417"/>
                    <a:pt x="81" y="417"/>
                  </a:cubicBezTo>
                  <a:cubicBezTo>
                    <a:pt x="78" y="411"/>
                    <a:pt x="78" y="411"/>
                    <a:pt x="78" y="411"/>
                  </a:cubicBezTo>
                  <a:cubicBezTo>
                    <a:pt x="79" y="407"/>
                    <a:pt x="79" y="407"/>
                    <a:pt x="79" y="407"/>
                  </a:cubicBezTo>
                  <a:cubicBezTo>
                    <a:pt x="76" y="403"/>
                    <a:pt x="76" y="403"/>
                    <a:pt x="76" y="403"/>
                  </a:cubicBezTo>
                  <a:cubicBezTo>
                    <a:pt x="76" y="400"/>
                    <a:pt x="76" y="400"/>
                    <a:pt x="76" y="400"/>
                  </a:cubicBezTo>
                  <a:cubicBezTo>
                    <a:pt x="79" y="395"/>
                    <a:pt x="79" y="395"/>
                    <a:pt x="79" y="395"/>
                  </a:cubicBezTo>
                  <a:cubicBezTo>
                    <a:pt x="80" y="390"/>
                    <a:pt x="80" y="390"/>
                    <a:pt x="80" y="390"/>
                  </a:cubicBezTo>
                  <a:cubicBezTo>
                    <a:pt x="76" y="383"/>
                    <a:pt x="76" y="383"/>
                    <a:pt x="76" y="383"/>
                  </a:cubicBezTo>
                  <a:cubicBezTo>
                    <a:pt x="76" y="383"/>
                    <a:pt x="73" y="378"/>
                    <a:pt x="73" y="377"/>
                  </a:cubicBezTo>
                  <a:cubicBezTo>
                    <a:pt x="73" y="376"/>
                    <a:pt x="65" y="371"/>
                    <a:pt x="65" y="371"/>
                  </a:cubicBezTo>
                  <a:cubicBezTo>
                    <a:pt x="62" y="364"/>
                    <a:pt x="62" y="364"/>
                    <a:pt x="62" y="364"/>
                  </a:cubicBezTo>
                  <a:cubicBezTo>
                    <a:pt x="54" y="355"/>
                    <a:pt x="54" y="355"/>
                    <a:pt x="54" y="355"/>
                  </a:cubicBezTo>
                  <a:cubicBezTo>
                    <a:pt x="48" y="348"/>
                    <a:pt x="48" y="348"/>
                    <a:pt x="48" y="348"/>
                  </a:cubicBezTo>
                  <a:cubicBezTo>
                    <a:pt x="44" y="344"/>
                    <a:pt x="44" y="344"/>
                    <a:pt x="44" y="344"/>
                  </a:cubicBezTo>
                  <a:cubicBezTo>
                    <a:pt x="41" y="337"/>
                    <a:pt x="41" y="337"/>
                    <a:pt x="41" y="337"/>
                  </a:cubicBezTo>
                  <a:cubicBezTo>
                    <a:pt x="41" y="337"/>
                    <a:pt x="43" y="329"/>
                    <a:pt x="43" y="328"/>
                  </a:cubicBezTo>
                  <a:cubicBezTo>
                    <a:pt x="43" y="326"/>
                    <a:pt x="46" y="319"/>
                    <a:pt x="46" y="314"/>
                  </a:cubicBezTo>
                  <a:cubicBezTo>
                    <a:pt x="45" y="310"/>
                    <a:pt x="48" y="305"/>
                    <a:pt x="48" y="305"/>
                  </a:cubicBezTo>
                  <a:cubicBezTo>
                    <a:pt x="49" y="296"/>
                    <a:pt x="49" y="296"/>
                    <a:pt x="49" y="296"/>
                  </a:cubicBezTo>
                  <a:cubicBezTo>
                    <a:pt x="46" y="293"/>
                    <a:pt x="46" y="293"/>
                    <a:pt x="46" y="293"/>
                  </a:cubicBezTo>
                  <a:cubicBezTo>
                    <a:pt x="40" y="289"/>
                    <a:pt x="40" y="289"/>
                    <a:pt x="40" y="289"/>
                  </a:cubicBezTo>
                  <a:cubicBezTo>
                    <a:pt x="36" y="284"/>
                    <a:pt x="36" y="284"/>
                    <a:pt x="36" y="284"/>
                  </a:cubicBezTo>
                  <a:cubicBezTo>
                    <a:pt x="36" y="284"/>
                    <a:pt x="34" y="278"/>
                    <a:pt x="27" y="276"/>
                  </a:cubicBezTo>
                  <a:cubicBezTo>
                    <a:pt x="20" y="275"/>
                    <a:pt x="19" y="276"/>
                    <a:pt x="19" y="276"/>
                  </a:cubicBezTo>
                  <a:cubicBezTo>
                    <a:pt x="12" y="272"/>
                    <a:pt x="12" y="272"/>
                    <a:pt x="12" y="272"/>
                  </a:cubicBezTo>
                  <a:cubicBezTo>
                    <a:pt x="7" y="264"/>
                    <a:pt x="7" y="264"/>
                    <a:pt x="7" y="264"/>
                  </a:cubicBezTo>
                  <a:cubicBezTo>
                    <a:pt x="3" y="258"/>
                    <a:pt x="3" y="258"/>
                    <a:pt x="3" y="258"/>
                  </a:cubicBezTo>
                  <a:cubicBezTo>
                    <a:pt x="6" y="254"/>
                    <a:pt x="6" y="254"/>
                    <a:pt x="6" y="254"/>
                  </a:cubicBezTo>
                  <a:cubicBezTo>
                    <a:pt x="7" y="248"/>
                    <a:pt x="7" y="248"/>
                    <a:pt x="7" y="248"/>
                  </a:cubicBezTo>
                  <a:cubicBezTo>
                    <a:pt x="7" y="244"/>
                    <a:pt x="7" y="244"/>
                    <a:pt x="7" y="244"/>
                  </a:cubicBezTo>
                  <a:cubicBezTo>
                    <a:pt x="7" y="239"/>
                    <a:pt x="7" y="239"/>
                    <a:pt x="7" y="239"/>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6"/>
                    <a:pt x="0" y="236"/>
                    <a:pt x="0" y="236"/>
                  </a:cubicBezTo>
                  <a:cubicBezTo>
                    <a:pt x="0" y="236"/>
                    <a:pt x="0" y="236"/>
                    <a:pt x="0" y="236"/>
                  </a:cubicBezTo>
                  <a:cubicBezTo>
                    <a:pt x="0" y="236"/>
                    <a:pt x="0" y="236"/>
                    <a:pt x="0" y="236"/>
                  </a:cubicBezTo>
                  <a:cubicBezTo>
                    <a:pt x="0" y="236"/>
                    <a:pt x="0" y="236"/>
                    <a:pt x="0"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5"/>
                    <a:pt x="1" y="235"/>
                    <a:pt x="1" y="235"/>
                  </a:cubicBezTo>
                  <a:cubicBezTo>
                    <a:pt x="1" y="235"/>
                    <a:pt x="1" y="235"/>
                    <a:pt x="1" y="235"/>
                  </a:cubicBezTo>
                  <a:cubicBezTo>
                    <a:pt x="1" y="235"/>
                    <a:pt x="1" y="235"/>
                    <a:pt x="1" y="235"/>
                  </a:cubicBezTo>
                  <a:cubicBezTo>
                    <a:pt x="2" y="235"/>
                    <a:pt x="2" y="235"/>
                    <a:pt x="2" y="235"/>
                  </a:cubicBezTo>
                  <a:cubicBezTo>
                    <a:pt x="2" y="235"/>
                    <a:pt x="2" y="235"/>
                    <a:pt x="2" y="235"/>
                  </a:cubicBezTo>
                  <a:cubicBezTo>
                    <a:pt x="2" y="235"/>
                    <a:pt x="2" y="235"/>
                    <a:pt x="2" y="235"/>
                  </a:cubicBezTo>
                  <a:cubicBezTo>
                    <a:pt x="2" y="235"/>
                    <a:pt x="2" y="235"/>
                    <a:pt x="2" y="235"/>
                  </a:cubicBezTo>
                  <a:cubicBezTo>
                    <a:pt x="2" y="235"/>
                    <a:pt x="2" y="235"/>
                    <a:pt x="2" y="235"/>
                  </a:cubicBezTo>
                  <a:cubicBezTo>
                    <a:pt x="2" y="234"/>
                    <a:pt x="2" y="234"/>
                    <a:pt x="2" y="234"/>
                  </a:cubicBezTo>
                  <a:cubicBezTo>
                    <a:pt x="2" y="234"/>
                    <a:pt x="2" y="234"/>
                    <a:pt x="2" y="234"/>
                  </a:cubicBezTo>
                  <a:cubicBezTo>
                    <a:pt x="2" y="234"/>
                    <a:pt x="2" y="234"/>
                    <a:pt x="2" y="234"/>
                  </a:cubicBezTo>
                  <a:cubicBezTo>
                    <a:pt x="3" y="234"/>
                    <a:pt x="3" y="234"/>
                    <a:pt x="3" y="234"/>
                  </a:cubicBezTo>
                  <a:cubicBezTo>
                    <a:pt x="3" y="234"/>
                    <a:pt x="3" y="234"/>
                    <a:pt x="3" y="234"/>
                  </a:cubicBezTo>
                  <a:cubicBezTo>
                    <a:pt x="3" y="234"/>
                    <a:pt x="3" y="234"/>
                    <a:pt x="3" y="234"/>
                  </a:cubicBezTo>
                  <a:cubicBezTo>
                    <a:pt x="3" y="234"/>
                    <a:pt x="3" y="234"/>
                    <a:pt x="3" y="234"/>
                  </a:cubicBezTo>
                  <a:cubicBezTo>
                    <a:pt x="3" y="233"/>
                    <a:pt x="3" y="233"/>
                    <a:pt x="3" y="233"/>
                  </a:cubicBezTo>
                  <a:cubicBezTo>
                    <a:pt x="4" y="233"/>
                    <a:pt x="4" y="233"/>
                    <a:pt x="4" y="233"/>
                  </a:cubicBezTo>
                  <a:cubicBezTo>
                    <a:pt x="4" y="233"/>
                    <a:pt x="4" y="233"/>
                    <a:pt x="4" y="233"/>
                  </a:cubicBezTo>
                  <a:cubicBezTo>
                    <a:pt x="4" y="233"/>
                    <a:pt x="4" y="233"/>
                    <a:pt x="4" y="233"/>
                  </a:cubicBezTo>
                  <a:cubicBezTo>
                    <a:pt x="4" y="233"/>
                    <a:pt x="4" y="233"/>
                    <a:pt x="4" y="233"/>
                  </a:cubicBezTo>
                  <a:cubicBezTo>
                    <a:pt x="4" y="232"/>
                    <a:pt x="4" y="232"/>
                    <a:pt x="4" y="232"/>
                  </a:cubicBezTo>
                  <a:cubicBezTo>
                    <a:pt x="4" y="232"/>
                    <a:pt x="4" y="232"/>
                    <a:pt x="4"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6" y="230"/>
                    <a:pt x="7" y="229"/>
                    <a:pt x="8" y="229"/>
                  </a:cubicBezTo>
                  <a:cubicBezTo>
                    <a:pt x="8" y="229"/>
                    <a:pt x="8" y="228"/>
                    <a:pt x="8" y="228"/>
                  </a:cubicBezTo>
                  <a:cubicBezTo>
                    <a:pt x="9" y="228"/>
                    <a:pt x="10" y="228"/>
                    <a:pt x="12" y="228"/>
                  </a:cubicBezTo>
                  <a:cubicBezTo>
                    <a:pt x="12" y="228"/>
                    <a:pt x="14" y="219"/>
                    <a:pt x="13" y="216"/>
                  </a:cubicBezTo>
                  <a:cubicBezTo>
                    <a:pt x="12" y="212"/>
                    <a:pt x="17" y="208"/>
                    <a:pt x="17" y="208"/>
                  </a:cubicBezTo>
                  <a:cubicBezTo>
                    <a:pt x="24" y="201"/>
                    <a:pt x="24" y="201"/>
                    <a:pt x="24" y="201"/>
                  </a:cubicBezTo>
                  <a:cubicBezTo>
                    <a:pt x="23" y="193"/>
                    <a:pt x="23" y="193"/>
                    <a:pt x="23" y="193"/>
                  </a:cubicBezTo>
                  <a:cubicBezTo>
                    <a:pt x="31" y="194"/>
                    <a:pt x="31" y="194"/>
                    <a:pt x="31" y="194"/>
                  </a:cubicBezTo>
                  <a:cubicBezTo>
                    <a:pt x="31" y="194"/>
                    <a:pt x="37" y="191"/>
                    <a:pt x="35" y="187"/>
                  </a:cubicBezTo>
                  <a:cubicBezTo>
                    <a:pt x="34" y="185"/>
                    <a:pt x="33" y="182"/>
                    <a:pt x="32" y="180"/>
                  </a:cubicBezTo>
                  <a:cubicBezTo>
                    <a:pt x="33" y="179"/>
                    <a:pt x="33" y="179"/>
                    <a:pt x="33" y="178"/>
                  </a:cubicBezTo>
                  <a:cubicBezTo>
                    <a:pt x="33" y="178"/>
                    <a:pt x="35" y="175"/>
                    <a:pt x="35" y="175"/>
                  </a:cubicBezTo>
                  <a:cubicBezTo>
                    <a:pt x="38" y="175"/>
                    <a:pt x="38" y="175"/>
                    <a:pt x="38" y="175"/>
                  </a:cubicBezTo>
                  <a:cubicBezTo>
                    <a:pt x="41" y="176"/>
                    <a:pt x="41" y="176"/>
                    <a:pt x="41" y="176"/>
                  </a:cubicBezTo>
                  <a:cubicBezTo>
                    <a:pt x="41" y="176"/>
                    <a:pt x="43" y="177"/>
                    <a:pt x="44" y="177"/>
                  </a:cubicBezTo>
                  <a:cubicBezTo>
                    <a:pt x="46" y="177"/>
                    <a:pt x="49" y="175"/>
                    <a:pt x="49" y="175"/>
                  </a:cubicBezTo>
                  <a:cubicBezTo>
                    <a:pt x="46" y="171"/>
                    <a:pt x="46" y="171"/>
                    <a:pt x="46" y="171"/>
                  </a:cubicBezTo>
                  <a:cubicBezTo>
                    <a:pt x="47" y="167"/>
                    <a:pt x="47" y="167"/>
                    <a:pt x="47" y="167"/>
                  </a:cubicBezTo>
                  <a:cubicBezTo>
                    <a:pt x="51" y="167"/>
                    <a:pt x="51" y="167"/>
                    <a:pt x="51" y="167"/>
                  </a:cubicBezTo>
                  <a:cubicBezTo>
                    <a:pt x="53" y="167"/>
                    <a:pt x="53" y="167"/>
                    <a:pt x="53" y="167"/>
                  </a:cubicBezTo>
                  <a:cubicBezTo>
                    <a:pt x="49" y="161"/>
                    <a:pt x="49" y="161"/>
                    <a:pt x="49" y="161"/>
                  </a:cubicBezTo>
                  <a:cubicBezTo>
                    <a:pt x="49" y="161"/>
                    <a:pt x="50" y="158"/>
                    <a:pt x="52" y="159"/>
                  </a:cubicBezTo>
                  <a:cubicBezTo>
                    <a:pt x="53" y="159"/>
                    <a:pt x="54" y="161"/>
                    <a:pt x="55" y="161"/>
                  </a:cubicBezTo>
                  <a:cubicBezTo>
                    <a:pt x="56" y="161"/>
                    <a:pt x="59" y="162"/>
                    <a:pt x="59" y="162"/>
                  </a:cubicBezTo>
                  <a:cubicBezTo>
                    <a:pt x="63" y="163"/>
                    <a:pt x="63" y="163"/>
                    <a:pt x="63" y="163"/>
                  </a:cubicBezTo>
                  <a:cubicBezTo>
                    <a:pt x="67" y="163"/>
                    <a:pt x="67" y="163"/>
                    <a:pt x="67" y="163"/>
                  </a:cubicBezTo>
                  <a:cubicBezTo>
                    <a:pt x="72" y="163"/>
                    <a:pt x="72" y="163"/>
                    <a:pt x="72" y="163"/>
                  </a:cubicBezTo>
                  <a:cubicBezTo>
                    <a:pt x="74" y="166"/>
                    <a:pt x="74" y="166"/>
                    <a:pt x="74" y="166"/>
                  </a:cubicBezTo>
                  <a:cubicBezTo>
                    <a:pt x="74" y="166"/>
                    <a:pt x="75" y="168"/>
                    <a:pt x="74" y="169"/>
                  </a:cubicBezTo>
                  <a:cubicBezTo>
                    <a:pt x="74" y="170"/>
                    <a:pt x="73" y="173"/>
                    <a:pt x="73" y="173"/>
                  </a:cubicBezTo>
                  <a:cubicBezTo>
                    <a:pt x="72" y="173"/>
                    <a:pt x="71" y="173"/>
                    <a:pt x="70" y="174"/>
                  </a:cubicBezTo>
                  <a:cubicBezTo>
                    <a:pt x="69" y="174"/>
                    <a:pt x="64" y="174"/>
                    <a:pt x="64" y="174"/>
                  </a:cubicBezTo>
                  <a:cubicBezTo>
                    <a:pt x="60" y="174"/>
                    <a:pt x="60" y="174"/>
                    <a:pt x="60" y="174"/>
                  </a:cubicBezTo>
                  <a:cubicBezTo>
                    <a:pt x="57" y="174"/>
                    <a:pt x="57" y="174"/>
                    <a:pt x="57" y="174"/>
                  </a:cubicBezTo>
                  <a:cubicBezTo>
                    <a:pt x="56" y="176"/>
                    <a:pt x="56" y="176"/>
                    <a:pt x="56" y="176"/>
                  </a:cubicBezTo>
                  <a:cubicBezTo>
                    <a:pt x="56" y="176"/>
                    <a:pt x="59" y="177"/>
                    <a:pt x="60" y="178"/>
                  </a:cubicBezTo>
                  <a:cubicBezTo>
                    <a:pt x="62" y="178"/>
                    <a:pt x="62" y="178"/>
                    <a:pt x="62" y="178"/>
                  </a:cubicBezTo>
                  <a:cubicBezTo>
                    <a:pt x="63" y="179"/>
                    <a:pt x="65" y="181"/>
                    <a:pt x="65" y="181"/>
                  </a:cubicBezTo>
                  <a:cubicBezTo>
                    <a:pt x="64" y="184"/>
                    <a:pt x="64" y="184"/>
                    <a:pt x="64" y="184"/>
                  </a:cubicBezTo>
                  <a:cubicBezTo>
                    <a:pt x="64" y="184"/>
                    <a:pt x="67" y="180"/>
                    <a:pt x="67" y="180"/>
                  </a:cubicBezTo>
                  <a:cubicBezTo>
                    <a:pt x="68" y="180"/>
                    <a:pt x="73" y="180"/>
                    <a:pt x="73" y="180"/>
                  </a:cubicBezTo>
                  <a:cubicBezTo>
                    <a:pt x="73" y="180"/>
                    <a:pt x="77" y="178"/>
                    <a:pt x="78" y="178"/>
                  </a:cubicBezTo>
                  <a:cubicBezTo>
                    <a:pt x="78" y="178"/>
                    <a:pt x="77" y="181"/>
                    <a:pt x="77" y="181"/>
                  </a:cubicBezTo>
                  <a:cubicBezTo>
                    <a:pt x="81" y="179"/>
                    <a:pt x="81" y="179"/>
                    <a:pt x="81" y="179"/>
                  </a:cubicBezTo>
                  <a:cubicBezTo>
                    <a:pt x="85" y="177"/>
                    <a:pt x="85" y="177"/>
                    <a:pt x="85" y="177"/>
                  </a:cubicBezTo>
                  <a:cubicBezTo>
                    <a:pt x="87" y="177"/>
                    <a:pt x="87" y="177"/>
                    <a:pt x="87" y="177"/>
                  </a:cubicBezTo>
                  <a:cubicBezTo>
                    <a:pt x="87" y="177"/>
                    <a:pt x="88" y="180"/>
                    <a:pt x="88" y="181"/>
                  </a:cubicBezTo>
                  <a:cubicBezTo>
                    <a:pt x="87" y="182"/>
                    <a:pt x="87" y="182"/>
                    <a:pt x="87" y="184"/>
                  </a:cubicBezTo>
                  <a:cubicBezTo>
                    <a:pt x="87" y="185"/>
                    <a:pt x="86" y="186"/>
                    <a:pt x="87" y="187"/>
                  </a:cubicBezTo>
                  <a:cubicBezTo>
                    <a:pt x="87" y="187"/>
                    <a:pt x="87" y="188"/>
                    <a:pt x="88" y="188"/>
                  </a:cubicBezTo>
                  <a:cubicBezTo>
                    <a:pt x="89" y="189"/>
                    <a:pt x="90" y="188"/>
                    <a:pt x="90" y="188"/>
                  </a:cubicBezTo>
                  <a:cubicBezTo>
                    <a:pt x="92" y="183"/>
                    <a:pt x="92" y="183"/>
                    <a:pt x="92" y="183"/>
                  </a:cubicBezTo>
                  <a:cubicBezTo>
                    <a:pt x="92" y="183"/>
                    <a:pt x="94" y="181"/>
                    <a:pt x="94" y="181"/>
                  </a:cubicBezTo>
                  <a:cubicBezTo>
                    <a:pt x="95" y="181"/>
                    <a:pt x="98" y="179"/>
                    <a:pt x="98" y="179"/>
                  </a:cubicBezTo>
                  <a:cubicBezTo>
                    <a:pt x="103" y="179"/>
                    <a:pt x="103" y="179"/>
                    <a:pt x="103" y="179"/>
                  </a:cubicBezTo>
                  <a:cubicBezTo>
                    <a:pt x="103" y="179"/>
                    <a:pt x="108" y="178"/>
                    <a:pt x="109" y="178"/>
                  </a:cubicBezTo>
                  <a:cubicBezTo>
                    <a:pt x="109" y="179"/>
                    <a:pt x="111" y="179"/>
                    <a:pt x="112" y="179"/>
                  </a:cubicBezTo>
                  <a:cubicBezTo>
                    <a:pt x="114" y="179"/>
                    <a:pt x="115" y="179"/>
                    <a:pt x="117" y="179"/>
                  </a:cubicBezTo>
                  <a:cubicBezTo>
                    <a:pt x="118" y="179"/>
                    <a:pt x="119" y="179"/>
                    <a:pt x="119" y="179"/>
                  </a:cubicBezTo>
                  <a:cubicBezTo>
                    <a:pt x="119" y="179"/>
                    <a:pt x="121" y="177"/>
                    <a:pt x="121" y="177"/>
                  </a:cubicBezTo>
                  <a:cubicBezTo>
                    <a:pt x="121" y="176"/>
                    <a:pt x="121" y="175"/>
                    <a:pt x="121" y="175"/>
                  </a:cubicBezTo>
                  <a:cubicBezTo>
                    <a:pt x="122" y="174"/>
                    <a:pt x="123" y="172"/>
                    <a:pt x="124" y="172"/>
                  </a:cubicBezTo>
                  <a:cubicBezTo>
                    <a:pt x="125" y="172"/>
                    <a:pt x="140" y="174"/>
                    <a:pt x="140" y="174"/>
                  </a:cubicBezTo>
                  <a:cubicBezTo>
                    <a:pt x="153" y="178"/>
                    <a:pt x="153" y="178"/>
                    <a:pt x="153" y="178"/>
                  </a:cubicBezTo>
                  <a:cubicBezTo>
                    <a:pt x="162" y="180"/>
                    <a:pt x="162" y="180"/>
                    <a:pt x="162" y="180"/>
                  </a:cubicBezTo>
                  <a:cubicBezTo>
                    <a:pt x="162" y="180"/>
                    <a:pt x="169" y="184"/>
                    <a:pt x="170" y="184"/>
                  </a:cubicBezTo>
                  <a:cubicBezTo>
                    <a:pt x="171" y="185"/>
                    <a:pt x="184" y="187"/>
                    <a:pt x="184" y="187"/>
                  </a:cubicBezTo>
                  <a:cubicBezTo>
                    <a:pt x="190" y="191"/>
                    <a:pt x="190" y="191"/>
                    <a:pt x="190" y="191"/>
                  </a:cubicBezTo>
                  <a:cubicBezTo>
                    <a:pt x="190" y="191"/>
                    <a:pt x="196" y="193"/>
                    <a:pt x="196" y="194"/>
                  </a:cubicBezTo>
                  <a:cubicBezTo>
                    <a:pt x="196" y="195"/>
                    <a:pt x="200" y="197"/>
                    <a:pt x="200" y="197"/>
                  </a:cubicBezTo>
                  <a:cubicBezTo>
                    <a:pt x="204" y="195"/>
                    <a:pt x="204" y="195"/>
                    <a:pt x="204" y="195"/>
                  </a:cubicBezTo>
                  <a:cubicBezTo>
                    <a:pt x="204" y="195"/>
                    <a:pt x="209" y="196"/>
                    <a:pt x="209" y="196"/>
                  </a:cubicBezTo>
                  <a:cubicBezTo>
                    <a:pt x="210" y="197"/>
                    <a:pt x="220" y="200"/>
                    <a:pt x="220" y="200"/>
                  </a:cubicBezTo>
                  <a:cubicBezTo>
                    <a:pt x="220" y="200"/>
                    <a:pt x="227" y="202"/>
                    <a:pt x="228" y="202"/>
                  </a:cubicBezTo>
                  <a:cubicBezTo>
                    <a:pt x="229" y="202"/>
                    <a:pt x="233" y="201"/>
                    <a:pt x="233" y="201"/>
                  </a:cubicBezTo>
                  <a:cubicBezTo>
                    <a:pt x="233" y="198"/>
                    <a:pt x="233" y="198"/>
                    <a:pt x="233" y="198"/>
                  </a:cubicBezTo>
                  <a:cubicBezTo>
                    <a:pt x="233" y="198"/>
                    <a:pt x="232" y="196"/>
                    <a:pt x="234" y="197"/>
                  </a:cubicBezTo>
                  <a:cubicBezTo>
                    <a:pt x="236" y="197"/>
                    <a:pt x="237" y="197"/>
                    <a:pt x="238" y="198"/>
                  </a:cubicBezTo>
                  <a:cubicBezTo>
                    <a:pt x="238" y="199"/>
                    <a:pt x="240" y="199"/>
                    <a:pt x="241" y="200"/>
                  </a:cubicBezTo>
                  <a:cubicBezTo>
                    <a:pt x="242" y="202"/>
                    <a:pt x="246" y="203"/>
                    <a:pt x="246" y="203"/>
                  </a:cubicBezTo>
                  <a:cubicBezTo>
                    <a:pt x="251" y="205"/>
                    <a:pt x="251" y="205"/>
                    <a:pt x="251" y="205"/>
                  </a:cubicBezTo>
                  <a:cubicBezTo>
                    <a:pt x="252" y="208"/>
                    <a:pt x="252" y="208"/>
                    <a:pt x="252" y="208"/>
                  </a:cubicBezTo>
                  <a:cubicBezTo>
                    <a:pt x="253" y="209"/>
                    <a:pt x="253" y="209"/>
                    <a:pt x="253" y="209"/>
                  </a:cubicBezTo>
                  <a:cubicBezTo>
                    <a:pt x="254" y="207"/>
                    <a:pt x="254" y="207"/>
                    <a:pt x="254" y="207"/>
                  </a:cubicBezTo>
                  <a:cubicBezTo>
                    <a:pt x="255" y="206"/>
                    <a:pt x="256" y="206"/>
                    <a:pt x="256" y="206"/>
                  </a:cubicBezTo>
                  <a:cubicBezTo>
                    <a:pt x="258" y="207"/>
                    <a:pt x="258" y="207"/>
                    <a:pt x="258" y="207"/>
                  </a:cubicBezTo>
                  <a:cubicBezTo>
                    <a:pt x="258" y="207"/>
                    <a:pt x="260" y="207"/>
                    <a:pt x="260" y="207"/>
                  </a:cubicBezTo>
                  <a:cubicBezTo>
                    <a:pt x="261" y="207"/>
                    <a:pt x="264" y="206"/>
                    <a:pt x="264" y="206"/>
                  </a:cubicBezTo>
                  <a:cubicBezTo>
                    <a:pt x="264" y="207"/>
                    <a:pt x="266" y="209"/>
                    <a:pt x="267" y="209"/>
                  </a:cubicBezTo>
                  <a:cubicBezTo>
                    <a:pt x="267" y="210"/>
                    <a:pt x="269" y="213"/>
                    <a:pt x="269" y="213"/>
                  </a:cubicBezTo>
                  <a:cubicBezTo>
                    <a:pt x="269" y="213"/>
                    <a:pt x="269" y="214"/>
                    <a:pt x="269" y="216"/>
                  </a:cubicBezTo>
                  <a:cubicBezTo>
                    <a:pt x="269" y="217"/>
                    <a:pt x="270" y="218"/>
                    <a:pt x="270" y="218"/>
                  </a:cubicBezTo>
                  <a:cubicBezTo>
                    <a:pt x="272" y="220"/>
                    <a:pt x="272" y="220"/>
                    <a:pt x="272" y="220"/>
                  </a:cubicBezTo>
                  <a:cubicBezTo>
                    <a:pt x="277" y="228"/>
                    <a:pt x="277" y="228"/>
                    <a:pt x="277" y="228"/>
                  </a:cubicBezTo>
                  <a:cubicBezTo>
                    <a:pt x="279" y="230"/>
                    <a:pt x="279" y="230"/>
                    <a:pt x="279" y="230"/>
                  </a:cubicBezTo>
                  <a:cubicBezTo>
                    <a:pt x="281" y="228"/>
                    <a:pt x="281" y="228"/>
                    <a:pt x="281" y="228"/>
                  </a:cubicBezTo>
                  <a:cubicBezTo>
                    <a:pt x="284" y="228"/>
                    <a:pt x="284" y="228"/>
                    <a:pt x="284" y="228"/>
                  </a:cubicBezTo>
                  <a:cubicBezTo>
                    <a:pt x="287" y="235"/>
                    <a:pt x="287" y="235"/>
                    <a:pt x="287" y="235"/>
                  </a:cubicBezTo>
                  <a:cubicBezTo>
                    <a:pt x="290" y="244"/>
                    <a:pt x="290" y="244"/>
                    <a:pt x="290" y="244"/>
                  </a:cubicBezTo>
                  <a:cubicBezTo>
                    <a:pt x="288" y="256"/>
                    <a:pt x="288" y="256"/>
                    <a:pt x="288" y="256"/>
                  </a:cubicBezTo>
                  <a:cubicBezTo>
                    <a:pt x="288" y="264"/>
                    <a:pt x="288" y="264"/>
                    <a:pt x="288" y="264"/>
                  </a:cubicBezTo>
                  <a:cubicBezTo>
                    <a:pt x="288" y="264"/>
                    <a:pt x="286" y="270"/>
                    <a:pt x="286" y="271"/>
                  </a:cubicBezTo>
                  <a:cubicBezTo>
                    <a:pt x="286" y="273"/>
                    <a:pt x="281" y="280"/>
                    <a:pt x="281" y="280"/>
                  </a:cubicBezTo>
                  <a:cubicBezTo>
                    <a:pt x="281" y="280"/>
                    <a:pt x="278" y="286"/>
                    <a:pt x="277" y="287"/>
                  </a:cubicBezTo>
                  <a:cubicBezTo>
                    <a:pt x="276" y="289"/>
                    <a:pt x="272" y="297"/>
                    <a:pt x="272" y="297"/>
                  </a:cubicBezTo>
                  <a:cubicBezTo>
                    <a:pt x="260" y="309"/>
                    <a:pt x="260" y="309"/>
                    <a:pt x="260" y="309"/>
                  </a:cubicBezTo>
                  <a:cubicBezTo>
                    <a:pt x="260" y="309"/>
                    <a:pt x="254" y="312"/>
                    <a:pt x="252" y="313"/>
                  </a:cubicBezTo>
                  <a:cubicBezTo>
                    <a:pt x="251" y="315"/>
                    <a:pt x="241" y="316"/>
                    <a:pt x="241" y="316"/>
                  </a:cubicBezTo>
                  <a:cubicBezTo>
                    <a:pt x="233" y="316"/>
                    <a:pt x="233" y="316"/>
                    <a:pt x="233" y="316"/>
                  </a:cubicBezTo>
                  <a:cubicBezTo>
                    <a:pt x="221" y="313"/>
                    <a:pt x="221" y="313"/>
                    <a:pt x="221" y="313"/>
                  </a:cubicBezTo>
                  <a:cubicBezTo>
                    <a:pt x="214" y="315"/>
                    <a:pt x="214" y="315"/>
                    <a:pt x="214" y="315"/>
                  </a:cubicBezTo>
                  <a:cubicBezTo>
                    <a:pt x="205" y="318"/>
                    <a:pt x="205" y="318"/>
                    <a:pt x="205" y="318"/>
                  </a:cubicBezTo>
                  <a:cubicBezTo>
                    <a:pt x="197" y="318"/>
                    <a:pt x="197" y="318"/>
                    <a:pt x="197" y="318"/>
                  </a:cubicBezTo>
                  <a:cubicBezTo>
                    <a:pt x="187" y="320"/>
                    <a:pt x="187" y="320"/>
                    <a:pt x="187" y="320"/>
                  </a:cubicBezTo>
                  <a:cubicBezTo>
                    <a:pt x="187" y="320"/>
                    <a:pt x="185" y="320"/>
                    <a:pt x="183" y="320"/>
                  </a:cubicBezTo>
                  <a:cubicBezTo>
                    <a:pt x="182" y="320"/>
                    <a:pt x="176" y="318"/>
                    <a:pt x="176" y="318"/>
                  </a:cubicBezTo>
                  <a:cubicBezTo>
                    <a:pt x="169" y="316"/>
                    <a:pt x="169" y="316"/>
                    <a:pt x="169" y="316"/>
                  </a:cubicBezTo>
                  <a:cubicBezTo>
                    <a:pt x="164" y="316"/>
                    <a:pt x="164" y="316"/>
                    <a:pt x="164" y="316"/>
                  </a:cubicBezTo>
                  <a:cubicBezTo>
                    <a:pt x="163" y="320"/>
                    <a:pt x="163" y="320"/>
                    <a:pt x="163" y="320"/>
                  </a:cubicBezTo>
                  <a:cubicBezTo>
                    <a:pt x="163" y="320"/>
                    <a:pt x="163" y="320"/>
                    <a:pt x="161" y="320"/>
                  </a:cubicBezTo>
                  <a:cubicBezTo>
                    <a:pt x="159" y="320"/>
                    <a:pt x="157" y="320"/>
                    <a:pt x="157" y="320"/>
                  </a:cubicBezTo>
                  <a:cubicBezTo>
                    <a:pt x="157" y="316"/>
                    <a:pt x="157" y="316"/>
                    <a:pt x="157" y="316"/>
                  </a:cubicBezTo>
                  <a:cubicBezTo>
                    <a:pt x="150" y="316"/>
                    <a:pt x="150" y="316"/>
                    <a:pt x="150" y="316"/>
                  </a:cubicBezTo>
                  <a:cubicBezTo>
                    <a:pt x="150" y="316"/>
                    <a:pt x="147" y="317"/>
                    <a:pt x="145" y="317"/>
                  </a:cubicBezTo>
                  <a:cubicBezTo>
                    <a:pt x="142" y="317"/>
                    <a:pt x="139" y="314"/>
                    <a:pt x="138" y="314"/>
                  </a:cubicBezTo>
                  <a:cubicBezTo>
                    <a:pt x="137" y="314"/>
                    <a:pt x="137" y="315"/>
                    <a:pt x="137" y="315"/>
                  </a:cubicBezTo>
                  <a:cubicBezTo>
                    <a:pt x="137" y="318"/>
                    <a:pt x="137" y="318"/>
                    <a:pt x="137" y="318"/>
                  </a:cubicBezTo>
                  <a:cubicBezTo>
                    <a:pt x="132" y="318"/>
                    <a:pt x="132" y="318"/>
                    <a:pt x="132" y="318"/>
                  </a:cubicBezTo>
                  <a:cubicBezTo>
                    <a:pt x="126" y="316"/>
                    <a:pt x="126" y="316"/>
                    <a:pt x="126" y="316"/>
                  </a:cubicBezTo>
                  <a:cubicBezTo>
                    <a:pt x="121" y="312"/>
                    <a:pt x="121" y="312"/>
                    <a:pt x="121" y="312"/>
                  </a:cubicBezTo>
                  <a:cubicBezTo>
                    <a:pt x="117" y="308"/>
                    <a:pt x="117" y="308"/>
                    <a:pt x="117" y="308"/>
                  </a:cubicBezTo>
                  <a:cubicBezTo>
                    <a:pt x="117" y="306"/>
                    <a:pt x="117" y="306"/>
                    <a:pt x="117" y="306"/>
                  </a:cubicBezTo>
                  <a:cubicBezTo>
                    <a:pt x="112" y="306"/>
                    <a:pt x="112" y="306"/>
                    <a:pt x="112" y="306"/>
                  </a:cubicBezTo>
                  <a:cubicBezTo>
                    <a:pt x="105" y="306"/>
                    <a:pt x="105" y="306"/>
                    <a:pt x="105" y="306"/>
                  </a:cubicBezTo>
                  <a:cubicBezTo>
                    <a:pt x="101" y="308"/>
                    <a:pt x="101" y="308"/>
                    <a:pt x="101" y="308"/>
                  </a:cubicBezTo>
                  <a:cubicBezTo>
                    <a:pt x="106" y="309"/>
                    <a:pt x="106" y="309"/>
                    <a:pt x="106" y="309"/>
                  </a:cubicBezTo>
                  <a:cubicBezTo>
                    <a:pt x="109" y="310"/>
                    <a:pt x="109" y="310"/>
                    <a:pt x="109" y="310"/>
                  </a:cubicBezTo>
                  <a:cubicBezTo>
                    <a:pt x="109" y="310"/>
                    <a:pt x="113" y="309"/>
                    <a:pt x="113" y="312"/>
                  </a:cubicBezTo>
                  <a:cubicBezTo>
                    <a:pt x="113" y="314"/>
                    <a:pt x="111" y="314"/>
                    <a:pt x="113" y="316"/>
                  </a:cubicBezTo>
                  <a:cubicBezTo>
                    <a:pt x="114" y="318"/>
                    <a:pt x="118" y="320"/>
                    <a:pt x="118" y="320"/>
                  </a:cubicBezTo>
                  <a:cubicBezTo>
                    <a:pt x="118" y="320"/>
                    <a:pt x="120" y="320"/>
                    <a:pt x="121" y="320"/>
                  </a:cubicBezTo>
                  <a:cubicBezTo>
                    <a:pt x="122" y="320"/>
                    <a:pt x="123" y="320"/>
                    <a:pt x="123" y="320"/>
                  </a:cubicBezTo>
                  <a:cubicBezTo>
                    <a:pt x="125" y="323"/>
                    <a:pt x="125" y="323"/>
                    <a:pt x="125" y="323"/>
                  </a:cubicBezTo>
                  <a:cubicBezTo>
                    <a:pt x="125" y="323"/>
                    <a:pt x="124" y="324"/>
                    <a:pt x="126" y="324"/>
                  </a:cubicBezTo>
                  <a:cubicBezTo>
                    <a:pt x="127" y="324"/>
                    <a:pt x="132" y="324"/>
                    <a:pt x="132" y="324"/>
                  </a:cubicBezTo>
                  <a:cubicBezTo>
                    <a:pt x="137" y="326"/>
                    <a:pt x="137" y="326"/>
                    <a:pt x="137" y="326"/>
                  </a:cubicBezTo>
                  <a:cubicBezTo>
                    <a:pt x="137" y="329"/>
                    <a:pt x="137" y="329"/>
                    <a:pt x="137" y="329"/>
                  </a:cubicBezTo>
                  <a:cubicBezTo>
                    <a:pt x="137" y="329"/>
                    <a:pt x="136" y="331"/>
                    <a:pt x="138" y="331"/>
                  </a:cubicBezTo>
                  <a:cubicBezTo>
                    <a:pt x="139" y="332"/>
                    <a:pt x="143" y="331"/>
                    <a:pt x="143" y="331"/>
                  </a:cubicBezTo>
                  <a:cubicBezTo>
                    <a:pt x="143" y="331"/>
                    <a:pt x="142" y="330"/>
                    <a:pt x="144" y="331"/>
                  </a:cubicBezTo>
                  <a:cubicBezTo>
                    <a:pt x="145" y="332"/>
                    <a:pt x="146" y="333"/>
                    <a:pt x="146" y="333"/>
                  </a:cubicBezTo>
                  <a:cubicBezTo>
                    <a:pt x="146" y="333"/>
                    <a:pt x="147" y="335"/>
                    <a:pt x="147" y="336"/>
                  </a:cubicBezTo>
                  <a:cubicBezTo>
                    <a:pt x="147" y="337"/>
                    <a:pt x="148" y="339"/>
                    <a:pt x="148" y="339"/>
                  </a:cubicBezTo>
                  <a:cubicBezTo>
                    <a:pt x="148" y="339"/>
                    <a:pt x="145" y="340"/>
                    <a:pt x="150" y="340"/>
                  </a:cubicBezTo>
                  <a:cubicBezTo>
                    <a:pt x="155" y="340"/>
                    <a:pt x="155" y="340"/>
                    <a:pt x="155" y="340"/>
                  </a:cubicBezTo>
                  <a:cubicBezTo>
                    <a:pt x="159" y="340"/>
                    <a:pt x="159" y="340"/>
                    <a:pt x="159" y="340"/>
                  </a:cubicBezTo>
                  <a:cubicBezTo>
                    <a:pt x="163" y="341"/>
                    <a:pt x="163" y="341"/>
                    <a:pt x="163" y="341"/>
                  </a:cubicBezTo>
                  <a:cubicBezTo>
                    <a:pt x="170" y="344"/>
                    <a:pt x="170" y="344"/>
                    <a:pt x="170" y="344"/>
                  </a:cubicBezTo>
                  <a:cubicBezTo>
                    <a:pt x="177" y="348"/>
                    <a:pt x="177" y="348"/>
                    <a:pt x="177" y="348"/>
                  </a:cubicBezTo>
                  <a:cubicBezTo>
                    <a:pt x="177" y="348"/>
                    <a:pt x="176" y="351"/>
                    <a:pt x="178" y="351"/>
                  </a:cubicBezTo>
                  <a:cubicBezTo>
                    <a:pt x="179" y="351"/>
                    <a:pt x="183" y="351"/>
                    <a:pt x="183" y="351"/>
                  </a:cubicBezTo>
                  <a:cubicBezTo>
                    <a:pt x="186" y="359"/>
                    <a:pt x="186" y="359"/>
                    <a:pt x="186" y="359"/>
                  </a:cubicBezTo>
                  <a:cubicBezTo>
                    <a:pt x="181" y="359"/>
                    <a:pt x="181" y="359"/>
                    <a:pt x="181" y="359"/>
                  </a:cubicBezTo>
                  <a:cubicBezTo>
                    <a:pt x="184" y="367"/>
                    <a:pt x="184" y="367"/>
                    <a:pt x="184" y="367"/>
                  </a:cubicBezTo>
                  <a:cubicBezTo>
                    <a:pt x="186" y="371"/>
                    <a:pt x="186" y="371"/>
                    <a:pt x="186" y="371"/>
                  </a:cubicBezTo>
                  <a:cubicBezTo>
                    <a:pt x="185" y="376"/>
                    <a:pt x="185" y="376"/>
                    <a:pt x="185" y="376"/>
                  </a:cubicBezTo>
                  <a:cubicBezTo>
                    <a:pt x="182" y="379"/>
                    <a:pt x="182" y="379"/>
                    <a:pt x="182" y="379"/>
                  </a:cubicBezTo>
                  <a:cubicBezTo>
                    <a:pt x="182" y="379"/>
                    <a:pt x="182" y="381"/>
                    <a:pt x="182" y="381"/>
                  </a:cubicBezTo>
                  <a:cubicBezTo>
                    <a:pt x="182" y="382"/>
                    <a:pt x="184" y="382"/>
                    <a:pt x="184" y="382"/>
                  </a:cubicBezTo>
                  <a:cubicBezTo>
                    <a:pt x="184" y="382"/>
                    <a:pt x="186" y="384"/>
                    <a:pt x="186" y="385"/>
                  </a:cubicBezTo>
                  <a:cubicBezTo>
                    <a:pt x="186" y="386"/>
                    <a:pt x="189" y="387"/>
                    <a:pt x="189" y="388"/>
                  </a:cubicBezTo>
                  <a:cubicBezTo>
                    <a:pt x="190" y="389"/>
                    <a:pt x="193" y="392"/>
                    <a:pt x="193" y="392"/>
                  </a:cubicBezTo>
                  <a:cubicBezTo>
                    <a:pt x="194" y="394"/>
                    <a:pt x="194" y="394"/>
                    <a:pt x="194" y="394"/>
                  </a:cubicBezTo>
                  <a:cubicBezTo>
                    <a:pt x="198" y="396"/>
                    <a:pt x="198" y="396"/>
                    <a:pt x="198" y="396"/>
                  </a:cubicBezTo>
                  <a:cubicBezTo>
                    <a:pt x="198" y="396"/>
                    <a:pt x="198" y="396"/>
                    <a:pt x="198" y="397"/>
                  </a:cubicBezTo>
                  <a:cubicBezTo>
                    <a:pt x="198" y="399"/>
                    <a:pt x="200" y="401"/>
                    <a:pt x="200" y="401"/>
                  </a:cubicBezTo>
                  <a:cubicBezTo>
                    <a:pt x="204" y="404"/>
                    <a:pt x="204" y="404"/>
                    <a:pt x="204" y="404"/>
                  </a:cubicBezTo>
                  <a:cubicBezTo>
                    <a:pt x="204" y="404"/>
                    <a:pt x="204" y="403"/>
                    <a:pt x="204" y="405"/>
                  </a:cubicBezTo>
                  <a:cubicBezTo>
                    <a:pt x="204" y="407"/>
                    <a:pt x="204" y="410"/>
                    <a:pt x="204" y="410"/>
                  </a:cubicBezTo>
                  <a:cubicBezTo>
                    <a:pt x="208" y="410"/>
                    <a:pt x="208" y="410"/>
                    <a:pt x="208" y="410"/>
                  </a:cubicBezTo>
                  <a:cubicBezTo>
                    <a:pt x="207" y="414"/>
                    <a:pt x="207" y="414"/>
                    <a:pt x="207" y="414"/>
                  </a:cubicBezTo>
                  <a:cubicBezTo>
                    <a:pt x="207" y="414"/>
                    <a:pt x="205" y="414"/>
                    <a:pt x="207" y="417"/>
                  </a:cubicBezTo>
                  <a:cubicBezTo>
                    <a:pt x="209" y="419"/>
                    <a:pt x="209" y="421"/>
                    <a:pt x="209" y="421"/>
                  </a:cubicBezTo>
                  <a:cubicBezTo>
                    <a:pt x="216" y="426"/>
                    <a:pt x="216" y="426"/>
                    <a:pt x="216" y="426"/>
                  </a:cubicBezTo>
                  <a:cubicBezTo>
                    <a:pt x="220" y="426"/>
                    <a:pt x="220" y="426"/>
                    <a:pt x="220" y="426"/>
                  </a:cubicBezTo>
                  <a:cubicBezTo>
                    <a:pt x="224" y="425"/>
                    <a:pt x="224" y="425"/>
                    <a:pt x="224" y="425"/>
                  </a:cubicBezTo>
                  <a:cubicBezTo>
                    <a:pt x="226" y="421"/>
                    <a:pt x="226" y="421"/>
                    <a:pt x="226" y="421"/>
                  </a:cubicBezTo>
                  <a:cubicBezTo>
                    <a:pt x="226" y="421"/>
                    <a:pt x="229" y="421"/>
                    <a:pt x="232" y="422"/>
                  </a:cubicBezTo>
                  <a:cubicBezTo>
                    <a:pt x="234" y="423"/>
                    <a:pt x="238" y="422"/>
                    <a:pt x="238" y="422"/>
                  </a:cubicBezTo>
                  <a:cubicBezTo>
                    <a:pt x="238" y="422"/>
                    <a:pt x="238" y="422"/>
                    <a:pt x="238" y="424"/>
                  </a:cubicBezTo>
                  <a:cubicBezTo>
                    <a:pt x="239" y="426"/>
                    <a:pt x="241" y="425"/>
                    <a:pt x="241" y="425"/>
                  </a:cubicBezTo>
                  <a:cubicBezTo>
                    <a:pt x="241" y="425"/>
                    <a:pt x="244" y="425"/>
                    <a:pt x="244" y="426"/>
                  </a:cubicBezTo>
                  <a:cubicBezTo>
                    <a:pt x="244" y="427"/>
                    <a:pt x="246" y="428"/>
                    <a:pt x="247" y="430"/>
                  </a:cubicBezTo>
                  <a:cubicBezTo>
                    <a:pt x="248" y="432"/>
                    <a:pt x="248" y="431"/>
                    <a:pt x="249" y="432"/>
                  </a:cubicBezTo>
                  <a:cubicBezTo>
                    <a:pt x="249" y="433"/>
                    <a:pt x="245" y="434"/>
                    <a:pt x="250" y="434"/>
                  </a:cubicBezTo>
                  <a:cubicBezTo>
                    <a:pt x="254" y="435"/>
                    <a:pt x="264" y="436"/>
                    <a:pt x="264" y="436"/>
                  </a:cubicBezTo>
                  <a:cubicBezTo>
                    <a:pt x="264" y="436"/>
                    <a:pt x="270" y="434"/>
                    <a:pt x="273" y="434"/>
                  </a:cubicBezTo>
                  <a:cubicBezTo>
                    <a:pt x="276" y="434"/>
                    <a:pt x="276" y="435"/>
                    <a:pt x="276" y="435"/>
                  </a:cubicBezTo>
                  <a:cubicBezTo>
                    <a:pt x="279" y="435"/>
                    <a:pt x="279" y="435"/>
                    <a:pt x="279" y="435"/>
                  </a:cubicBezTo>
                  <a:cubicBezTo>
                    <a:pt x="279" y="435"/>
                    <a:pt x="281" y="434"/>
                    <a:pt x="281" y="433"/>
                  </a:cubicBezTo>
                  <a:cubicBezTo>
                    <a:pt x="281" y="432"/>
                    <a:pt x="282" y="429"/>
                    <a:pt x="282" y="429"/>
                  </a:cubicBezTo>
                  <a:cubicBezTo>
                    <a:pt x="282" y="429"/>
                    <a:pt x="281" y="427"/>
                    <a:pt x="283" y="427"/>
                  </a:cubicBezTo>
                  <a:cubicBezTo>
                    <a:pt x="285" y="427"/>
                    <a:pt x="286" y="426"/>
                    <a:pt x="286" y="426"/>
                  </a:cubicBezTo>
                  <a:cubicBezTo>
                    <a:pt x="289" y="424"/>
                    <a:pt x="289" y="424"/>
                    <a:pt x="289" y="424"/>
                  </a:cubicBezTo>
                  <a:cubicBezTo>
                    <a:pt x="288" y="416"/>
                    <a:pt x="288" y="416"/>
                    <a:pt x="288" y="416"/>
                  </a:cubicBezTo>
                  <a:cubicBezTo>
                    <a:pt x="288" y="416"/>
                    <a:pt x="288" y="413"/>
                    <a:pt x="287" y="412"/>
                  </a:cubicBezTo>
                  <a:cubicBezTo>
                    <a:pt x="285" y="411"/>
                    <a:pt x="282" y="408"/>
                    <a:pt x="282" y="408"/>
                  </a:cubicBezTo>
                  <a:cubicBezTo>
                    <a:pt x="281" y="405"/>
                    <a:pt x="281" y="405"/>
                    <a:pt x="281" y="405"/>
                  </a:cubicBezTo>
                  <a:cubicBezTo>
                    <a:pt x="277" y="402"/>
                    <a:pt x="277" y="402"/>
                    <a:pt x="277" y="402"/>
                  </a:cubicBezTo>
                  <a:cubicBezTo>
                    <a:pt x="277" y="402"/>
                    <a:pt x="276" y="400"/>
                    <a:pt x="275" y="400"/>
                  </a:cubicBezTo>
                  <a:cubicBezTo>
                    <a:pt x="274" y="401"/>
                    <a:pt x="275" y="401"/>
                    <a:pt x="273" y="404"/>
                  </a:cubicBezTo>
                  <a:cubicBezTo>
                    <a:pt x="271" y="406"/>
                    <a:pt x="268" y="407"/>
                    <a:pt x="268" y="407"/>
                  </a:cubicBezTo>
                  <a:cubicBezTo>
                    <a:pt x="262" y="409"/>
                    <a:pt x="262" y="409"/>
                    <a:pt x="262" y="409"/>
                  </a:cubicBezTo>
                  <a:cubicBezTo>
                    <a:pt x="262" y="409"/>
                    <a:pt x="258" y="407"/>
                    <a:pt x="257" y="405"/>
                  </a:cubicBezTo>
                  <a:cubicBezTo>
                    <a:pt x="256" y="404"/>
                    <a:pt x="249" y="398"/>
                    <a:pt x="249" y="398"/>
                  </a:cubicBezTo>
                  <a:cubicBezTo>
                    <a:pt x="249" y="398"/>
                    <a:pt x="245" y="395"/>
                    <a:pt x="244" y="395"/>
                  </a:cubicBezTo>
                  <a:cubicBezTo>
                    <a:pt x="242" y="395"/>
                    <a:pt x="240" y="395"/>
                    <a:pt x="240" y="395"/>
                  </a:cubicBezTo>
                  <a:cubicBezTo>
                    <a:pt x="237" y="390"/>
                    <a:pt x="237" y="390"/>
                    <a:pt x="237" y="390"/>
                  </a:cubicBezTo>
                  <a:cubicBezTo>
                    <a:pt x="236" y="389"/>
                    <a:pt x="236" y="389"/>
                    <a:pt x="236" y="389"/>
                  </a:cubicBezTo>
                  <a:cubicBezTo>
                    <a:pt x="236" y="389"/>
                    <a:pt x="233" y="386"/>
                    <a:pt x="235" y="386"/>
                  </a:cubicBezTo>
                  <a:cubicBezTo>
                    <a:pt x="238" y="386"/>
                    <a:pt x="239" y="383"/>
                    <a:pt x="239" y="383"/>
                  </a:cubicBezTo>
                  <a:cubicBezTo>
                    <a:pt x="239" y="380"/>
                    <a:pt x="239" y="380"/>
                    <a:pt x="239" y="380"/>
                  </a:cubicBezTo>
                  <a:cubicBezTo>
                    <a:pt x="239" y="378"/>
                    <a:pt x="239" y="378"/>
                    <a:pt x="239" y="378"/>
                  </a:cubicBezTo>
                  <a:cubicBezTo>
                    <a:pt x="238" y="373"/>
                    <a:pt x="238" y="373"/>
                    <a:pt x="238" y="373"/>
                  </a:cubicBezTo>
                  <a:cubicBezTo>
                    <a:pt x="238" y="373"/>
                    <a:pt x="237" y="368"/>
                    <a:pt x="238" y="367"/>
                  </a:cubicBezTo>
                  <a:cubicBezTo>
                    <a:pt x="240" y="367"/>
                    <a:pt x="246" y="366"/>
                    <a:pt x="246" y="366"/>
                  </a:cubicBezTo>
                  <a:cubicBezTo>
                    <a:pt x="246" y="366"/>
                    <a:pt x="249" y="367"/>
                    <a:pt x="252" y="368"/>
                  </a:cubicBezTo>
                  <a:cubicBezTo>
                    <a:pt x="254" y="368"/>
                    <a:pt x="256" y="369"/>
                    <a:pt x="256" y="369"/>
                  </a:cubicBezTo>
                  <a:cubicBezTo>
                    <a:pt x="256" y="369"/>
                    <a:pt x="262" y="372"/>
                    <a:pt x="263" y="373"/>
                  </a:cubicBezTo>
                  <a:cubicBezTo>
                    <a:pt x="263" y="374"/>
                    <a:pt x="265" y="375"/>
                    <a:pt x="267" y="376"/>
                  </a:cubicBezTo>
                  <a:cubicBezTo>
                    <a:pt x="270" y="378"/>
                    <a:pt x="276" y="376"/>
                    <a:pt x="276" y="376"/>
                  </a:cubicBezTo>
                  <a:cubicBezTo>
                    <a:pt x="276" y="376"/>
                    <a:pt x="279" y="375"/>
                    <a:pt x="281" y="375"/>
                  </a:cubicBezTo>
                  <a:cubicBezTo>
                    <a:pt x="282" y="375"/>
                    <a:pt x="291" y="375"/>
                    <a:pt x="291" y="375"/>
                  </a:cubicBezTo>
                  <a:cubicBezTo>
                    <a:pt x="291" y="375"/>
                    <a:pt x="295" y="375"/>
                    <a:pt x="296" y="375"/>
                  </a:cubicBezTo>
                  <a:cubicBezTo>
                    <a:pt x="297" y="375"/>
                    <a:pt x="301" y="375"/>
                    <a:pt x="301" y="375"/>
                  </a:cubicBezTo>
                  <a:cubicBezTo>
                    <a:pt x="309" y="377"/>
                    <a:pt x="309" y="377"/>
                    <a:pt x="309" y="377"/>
                  </a:cubicBezTo>
                  <a:cubicBezTo>
                    <a:pt x="315" y="374"/>
                    <a:pt x="315" y="374"/>
                    <a:pt x="315" y="374"/>
                  </a:cubicBezTo>
                  <a:cubicBezTo>
                    <a:pt x="315" y="374"/>
                    <a:pt x="315" y="369"/>
                    <a:pt x="317" y="369"/>
                  </a:cubicBezTo>
                  <a:cubicBezTo>
                    <a:pt x="318" y="369"/>
                    <a:pt x="320" y="369"/>
                    <a:pt x="322" y="369"/>
                  </a:cubicBezTo>
                  <a:cubicBezTo>
                    <a:pt x="324" y="370"/>
                    <a:pt x="330" y="368"/>
                    <a:pt x="330" y="368"/>
                  </a:cubicBezTo>
                  <a:cubicBezTo>
                    <a:pt x="324" y="360"/>
                    <a:pt x="324" y="360"/>
                    <a:pt x="324" y="360"/>
                  </a:cubicBezTo>
                  <a:cubicBezTo>
                    <a:pt x="324" y="360"/>
                    <a:pt x="324" y="360"/>
                    <a:pt x="322" y="356"/>
                  </a:cubicBezTo>
                  <a:cubicBezTo>
                    <a:pt x="321" y="352"/>
                    <a:pt x="318" y="348"/>
                    <a:pt x="318" y="348"/>
                  </a:cubicBezTo>
                  <a:cubicBezTo>
                    <a:pt x="318" y="348"/>
                    <a:pt x="314" y="347"/>
                    <a:pt x="311" y="346"/>
                  </a:cubicBezTo>
                  <a:cubicBezTo>
                    <a:pt x="308" y="345"/>
                    <a:pt x="310" y="346"/>
                    <a:pt x="308" y="344"/>
                  </a:cubicBezTo>
                  <a:cubicBezTo>
                    <a:pt x="306" y="343"/>
                    <a:pt x="297" y="338"/>
                    <a:pt x="297" y="338"/>
                  </a:cubicBezTo>
                  <a:cubicBezTo>
                    <a:pt x="297" y="338"/>
                    <a:pt x="293" y="337"/>
                    <a:pt x="292" y="335"/>
                  </a:cubicBezTo>
                  <a:cubicBezTo>
                    <a:pt x="291" y="332"/>
                    <a:pt x="292" y="323"/>
                    <a:pt x="292" y="323"/>
                  </a:cubicBezTo>
                  <a:cubicBezTo>
                    <a:pt x="293" y="318"/>
                    <a:pt x="293" y="318"/>
                    <a:pt x="293" y="318"/>
                  </a:cubicBezTo>
                  <a:cubicBezTo>
                    <a:pt x="298" y="308"/>
                    <a:pt x="298" y="308"/>
                    <a:pt x="298" y="308"/>
                  </a:cubicBezTo>
                  <a:cubicBezTo>
                    <a:pt x="300" y="299"/>
                    <a:pt x="300" y="299"/>
                    <a:pt x="300" y="299"/>
                  </a:cubicBezTo>
                  <a:cubicBezTo>
                    <a:pt x="310" y="287"/>
                    <a:pt x="310" y="287"/>
                    <a:pt x="310" y="287"/>
                  </a:cubicBezTo>
                  <a:cubicBezTo>
                    <a:pt x="313" y="278"/>
                    <a:pt x="313" y="278"/>
                    <a:pt x="313" y="278"/>
                  </a:cubicBezTo>
                  <a:cubicBezTo>
                    <a:pt x="315" y="269"/>
                    <a:pt x="315" y="269"/>
                    <a:pt x="315" y="269"/>
                  </a:cubicBezTo>
                  <a:cubicBezTo>
                    <a:pt x="315" y="260"/>
                    <a:pt x="315" y="260"/>
                    <a:pt x="315" y="260"/>
                  </a:cubicBezTo>
                  <a:cubicBezTo>
                    <a:pt x="315" y="253"/>
                    <a:pt x="315" y="253"/>
                    <a:pt x="315" y="253"/>
                  </a:cubicBezTo>
                  <a:cubicBezTo>
                    <a:pt x="328" y="253"/>
                    <a:pt x="328" y="253"/>
                    <a:pt x="328" y="253"/>
                  </a:cubicBezTo>
                  <a:cubicBezTo>
                    <a:pt x="328" y="256"/>
                    <a:pt x="328" y="256"/>
                    <a:pt x="328" y="256"/>
                  </a:cubicBezTo>
                  <a:cubicBezTo>
                    <a:pt x="328" y="256"/>
                    <a:pt x="330" y="252"/>
                    <a:pt x="331" y="252"/>
                  </a:cubicBezTo>
                  <a:cubicBezTo>
                    <a:pt x="332" y="252"/>
                    <a:pt x="340" y="247"/>
                    <a:pt x="340" y="247"/>
                  </a:cubicBezTo>
                  <a:cubicBezTo>
                    <a:pt x="343" y="249"/>
                    <a:pt x="343" y="249"/>
                    <a:pt x="343" y="249"/>
                  </a:cubicBezTo>
                  <a:cubicBezTo>
                    <a:pt x="351" y="251"/>
                    <a:pt x="351" y="251"/>
                    <a:pt x="351" y="251"/>
                  </a:cubicBezTo>
                  <a:cubicBezTo>
                    <a:pt x="351" y="251"/>
                    <a:pt x="354" y="252"/>
                    <a:pt x="353" y="254"/>
                  </a:cubicBezTo>
                  <a:cubicBezTo>
                    <a:pt x="352" y="256"/>
                    <a:pt x="352" y="256"/>
                    <a:pt x="353" y="256"/>
                  </a:cubicBezTo>
                  <a:cubicBezTo>
                    <a:pt x="354" y="256"/>
                    <a:pt x="358" y="253"/>
                    <a:pt x="358" y="253"/>
                  </a:cubicBezTo>
                  <a:cubicBezTo>
                    <a:pt x="365" y="256"/>
                    <a:pt x="365" y="256"/>
                    <a:pt x="365" y="256"/>
                  </a:cubicBezTo>
                  <a:cubicBezTo>
                    <a:pt x="359" y="249"/>
                    <a:pt x="359" y="249"/>
                    <a:pt x="359" y="249"/>
                  </a:cubicBezTo>
                  <a:cubicBezTo>
                    <a:pt x="359" y="249"/>
                    <a:pt x="358" y="244"/>
                    <a:pt x="358" y="242"/>
                  </a:cubicBezTo>
                  <a:cubicBezTo>
                    <a:pt x="358" y="240"/>
                    <a:pt x="357" y="232"/>
                    <a:pt x="357" y="232"/>
                  </a:cubicBezTo>
                  <a:cubicBezTo>
                    <a:pt x="356" y="226"/>
                    <a:pt x="356" y="226"/>
                    <a:pt x="356" y="226"/>
                  </a:cubicBezTo>
                  <a:cubicBezTo>
                    <a:pt x="354" y="221"/>
                    <a:pt x="354" y="221"/>
                    <a:pt x="354" y="221"/>
                  </a:cubicBezTo>
                  <a:cubicBezTo>
                    <a:pt x="351" y="218"/>
                    <a:pt x="351" y="218"/>
                    <a:pt x="351" y="218"/>
                  </a:cubicBezTo>
                  <a:cubicBezTo>
                    <a:pt x="350" y="213"/>
                    <a:pt x="350" y="213"/>
                    <a:pt x="350" y="213"/>
                  </a:cubicBezTo>
                  <a:cubicBezTo>
                    <a:pt x="348" y="209"/>
                    <a:pt x="348" y="209"/>
                    <a:pt x="348" y="209"/>
                  </a:cubicBezTo>
                  <a:cubicBezTo>
                    <a:pt x="341" y="205"/>
                    <a:pt x="341" y="205"/>
                    <a:pt x="341" y="205"/>
                  </a:cubicBezTo>
                  <a:cubicBezTo>
                    <a:pt x="336" y="204"/>
                    <a:pt x="336" y="204"/>
                    <a:pt x="336" y="204"/>
                  </a:cubicBezTo>
                  <a:cubicBezTo>
                    <a:pt x="332" y="205"/>
                    <a:pt x="332" y="205"/>
                    <a:pt x="332" y="205"/>
                  </a:cubicBezTo>
                  <a:cubicBezTo>
                    <a:pt x="328" y="205"/>
                    <a:pt x="328" y="205"/>
                    <a:pt x="328" y="205"/>
                  </a:cubicBezTo>
                  <a:cubicBezTo>
                    <a:pt x="325" y="200"/>
                    <a:pt x="325" y="200"/>
                    <a:pt x="325" y="200"/>
                  </a:cubicBezTo>
                  <a:cubicBezTo>
                    <a:pt x="325" y="200"/>
                    <a:pt x="324" y="193"/>
                    <a:pt x="324" y="192"/>
                  </a:cubicBezTo>
                  <a:cubicBezTo>
                    <a:pt x="324" y="191"/>
                    <a:pt x="322" y="184"/>
                    <a:pt x="322" y="184"/>
                  </a:cubicBezTo>
                  <a:cubicBezTo>
                    <a:pt x="321" y="176"/>
                    <a:pt x="321" y="176"/>
                    <a:pt x="321" y="176"/>
                  </a:cubicBezTo>
                  <a:cubicBezTo>
                    <a:pt x="318" y="168"/>
                    <a:pt x="318" y="168"/>
                    <a:pt x="318" y="168"/>
                  </a:cubicBezTo>
                  <a:cubicBezTo>
                    <a:pt x="318" y="168"/>
                    <a:pt x="316" y="163"/>
                    <a:pt x="315" y="161"/>
                  </a:cubicBezTo>
                  <a:cubicBezTo>
                    <a:pt x="314" y="159"/>
                    <a:pt x="312" y="155"/>
                    <a:pt x="312" y="155"/>
                  </a:cubicBezTo>
                  <a:cubicBezTo>
                    <a:pt x="310" y="148"/>
                    <a:pt x="310" y="148"/>
                    <a:pt x="310" y="148"/>
                  </a:cubicBezTo>
                  <a:cubicBezTo>
                    <a:pt x="302" y="146"/>
                    <a:pt x="302" y="146"/>
                    <a:pt x="302" y="146"/>
                  </a:cubicBezTo>
                  <a:cubicBezTo>
                    <a:pt x="289" y="142"/>
                    <a:pt x="289" y="142"/>
                    <a:pt x="289" y="142"/>
                  </a:cubicBezTo>
                  <a:cubicBezTo>
                    <a:pt x="282" y="139"/>
                    <a:pt x="282" y="139"/>
                    <a:pt x="282" y="139"/>
                  </a:cubicBezTo>
                  <a:cubicBezTo>
                    <a:pt x="283" y="136"/>
                    <a:pt x="283" y="136"/>
                    <a:pt x="283" y="136"/>
                  </a:cubicBezTo>
                  <a:cubicBezTo>
                    <a:pt x="287" y="135"/>
                    <a:pt x="287" y="135"/>
                    <a:pt x="287" y="135"/>
                  </a:cubicBezTo>
                  <a:cubicBezTo>
                    <a:pt x="287" y="135"/>
                    <a:pt x="289" y="135"/>
                    <a:pt x="291" y="135"/>
                  </a:cubicBezTo>
                  <a:cubicBezTo>
                    <a:pt x="294" y="135"/>
                    <a:pt x="296" y="135"/>
                    <a:pt x="298" y="135"/>
                  </a:cubicBezTo>
                  <a:cubicBezTo>
                    <a:pt x="300" y="135"/>
                    <a:pt x="303" y="135"/>
                    <a:pt x="303" y="135"/>
                  </a:cubicBezTo>
                  <a:cubicBezTo>
                    <a:pt x="307" y="130"/>
                    <a:pt x="307" y="130"/>
                    <a:pt x="307" y="130"/>
                  </a:cubicBezTo>
                  <a:cubicBezTo>
                    <a:pt x="322" y="122"/>
                    <a:pt x="322" y="122"/>
                    <a:pt x="322" y="122"/>
                  </a:cubicBezTo>
                  <a:cubicBezTo>
                    <a:pt x="329" y="121"/>
                    <a:pt x="329" y="121"/>
                    <a:pt x="329" y="121"/>
                  </a:cubicBezTo>
                  <a:cubicBezTo>
                    <a:pt x="336" y="121"/>
                    <a:pt x="336" y="121"/>
                    <a:pt x="336" y="121"/>
                  </a:cubicBezTo>
                  <a:cubicBezTo>
                    <a:pt x="336" y="121"/>
                    <a:pt x="336" y="125"/>
                    <a:pt x="338" y="126"/>
                  </a:cubicBezTo>
                  <a:cubicBezTo>
                    <a:pt x="340" y="127"/>
                    <a:pt x="341" y="127"/>
                    <a:pt x="342" y="128"/>
                  </a:cubicBezTo>
                  <a:cubicBezTo>
                    <a:pt x="344" y="128"/>
                    <a:pt x="350" y="129"/>
                    <a:pt x="350" y="129"/>
                  </a:cubicBezTo>
                  <a:cubicBezTo>
                    <a:pt x="354" y="131"/>
                    <a:pt x="354" y="131"/>
                    <a:pt x="354" y="131"/>
                  </a:cubicBezTo>
                  <a:cubicBezTo>
                    <a:pt x="358" y="137"/>
                    <a:pt x="358" y="137"/>
                    <a:pt x="358" y="137"/>
                  </a:cubicBezTo>
                  <a:cubicBezTo>
                    <a:pt x="365" y="141"/>
                    <a:pt x="365" y="141"/>
                    <a:pt x="365" y="141"/>
                  </a:cubicBezTo>
                  <a:cubicBezTo>
                    <a:pt x="365" y="141"/>
                    <a:pt x="366" y="144"/>
                    <a:pt x="365" y="145"/>
                  </a:cubicBezTo>
                  <a:cubicBezTo>
                    <a:pt x="364" y="146"/>
                    <a:pt x="365" y="149"/>
                    <a:pt x="361" y="151"/>
                  </a:cubicBezTo>
                  <a:cubicBezTo>
                    <a:pt x="357" y="153"/>
                    <a:pt x="352" y="157"/>
                    <a:pt x="351" y="157"/>
                  </a:cubicBezTo>
                  <a:cubicBezTo>
                    <a:pt x="350" y="158"/>
                    <a:pt x="347" y="162"/>
                    <a:pt x="347" y="162"/>
                  </a:cubicBezTo>
                  <a:cubicBezTo>
                    <a:pt x="345" y="166"/>
                    <a:pt x="345" y="166"/>
                    <a:pt x="345" y="166"/>
                  </a:cubicBezTo>
                  <a:cubicBezTo>
                    <a:pt x="346" y="169"/>
                    <a:pt x="346" y="169"/>
                    <a:pt x="346" y="169"/>
                  </a:cubicBezTo>
                  <a:cubicBezTo>
                    <a:pt x="346" y="169"/>
                    <a:pt x="346" y="170"/>
                    <a:pt x="346" y="171"/>
                  </a:cubicBezTo>
                  <a:cubicBezTo>
                    <a:pt x="345" y="173"/>
                    <a:pt x="344" y="176"/>
                    <a:pt x="344" y="176"/>
                  </a:cubicBezTo>
                  <a:cubicBezTo>
                    <a:pt x="345" y="181"/>
                    <a:pt x="345" y="181"/>
                    <a:pt x="345" y="181"/>
                  </a:cubicBezTo>
                  <a:cubicBezTo>
                    <a:pt x="345" y="181"/>
                    <a:pt x="346" y="183"/>
                    <a:pt x="347" y="185"/>
                  </a:cubicBezTo>
                  <a:cubicBezTo>
                    <a:pt x="347" y="186"/>
                    <a:pt x="356" y="188"/>
                    <a:pt x="356" y="188"/>
                  </a:cubicBezTo>
                  <a:cubicBezTo>
                    <a:pt x="365" y="189"/>
                    <a:pt x="365" y="189"/>
                    <a:pt x="365" y="189"/>
                  </a:cubicBezTo>
                  <a:cubicBezTo>
                    <a:pt x="372" y="196"/>
                    <a:pt x="372" y="196"/>
                    <a:pt x="372" y="196"/>
                  </a:cubicBezTo>
                  <a:cubicBezTo>
                    <a:pt x="378" y="199"/>
                    <a:pt x="378" y="199"/>
                    <a:pt x="378" y="199"/>
                  </a:cubicBezTo>
                  <a:cubicBezTo>
                    <a:pt x="385" y="198"/>
                    <a:pt x="385" y="198"/>
                    <a:pt x="385" y="198"/>
                  </a:cubicBezTo>
                  <a:cubicBezTo>
                    <a:pt x="392" y="193"/>
                    <a:pt x="392" y="193"/>
                    <a:pt x="392" y="193"/>
                  </a:cubicBezTo>
                  <a:cubicBezTo>
                    <a:pt x="397" y="190"/>
                    <a:pt x="397" y="190"/>
                    <a:pt x="397" y="190"/>
                  </a:cubicBezTo>
                  <a:cubicBezTo>
                    <a:pt x="397" y="190"/>
                    <a:pt x="400" y="186"/>
                    <a:pt x="401" y="185"/>
                  </a:cubicBezTo>
                  <a:cubicBezTo>
                    <a:pt x="402" y="184"/>
                    <a:pt x="405" y="181"/>
                    <a:pt x="405" y="181"/>
                  </a:cubicBezTo>
                  <a:cubicBezTo>
                    <a:pt x="405" y="181"/>
                    <a:pt x="407" y="179"/>
                    <a:pt x="407" y="178"/>
                  </a:cubicBezTo>
                  <a:cubicBezTo>
                    <a:pt x="407" y="177"/>
                    <a:pt x="406" y="169"/>
                    <a:pt x="406" y="169"/>
                  </a:cubicBezTo>
                  <a:cubicBezTo>
                    <a:pt x="404" y="163"/>
                    <a:pt x="404" y="163"/>
                    <a:pt x="404" y="163"/>
                  </a:cubicBezTo>
                  <a:cubicBezTo>
                    <a:pt x="401" y="156"/>
                    <a:pt x="401" y="156"/>
                    <a:pt x="401" y="156"/>
                  </a:cubicBezTo>
                  <a:cubicBezTo>
                    <a:pt x="401" y="156"/>
                    <a:pt x="399" y="153"/>
                    <a:pt x="399" y="151"/>
                  </a:cubicBezTo>
                  <a:cubicBezTo>
                    <a:pt x="399" y="150"/>
                    <a:pt x="398" y="146"/>
                    <a:pt x="398" y="146"/>
                  </a:cubicBezTo>
                  <a:cubicBezTo>
                    <a:pt x="394" y="142"/>
                    <a:pt x="394" y="142"/>
                    <a:pt x="394" y="142"/>
                  </a:cubicBezTo>
                  <a:cubicBezTo>
                    <a:pt x="396" y="138"/>
                    <a:pt x="396" y="138"/>
                    <a:pt x="396" y="138"/>
                  </a:cubicBezTo>
                  <a:cubicBezTo>
                    <a:pt x="398" y="135"/>
                    <a:pt x="398" y="135"/>
                    <a:pt x="398" y="135"/>
                  </a:cubicBezTo>
                  <a:cubicBezTo>
                    <a:pt x="403" y="129"/>
                    <a:pt x="403" y="129"/>
                    <a:pt x="403" y="129"/>
                  </a:cubicBezTo>
                  <a:cubicBezTo>
                    <a:pt x="405" y="125"/>
                    <a:pt x="405" y="125"/>
                    <a:pt x="405" y="125"/>
                  </a:cubicBezTo>
                  <a:cubicBezTo>
                    <a:pt x="401" y="120"/>
                    <a:pt x="401" y="120"/>
                    <a:pt x="401" y="120"/>
                  </a:cubicBezTo>
                  <a:cubicBezTo>
                    <a:pt x="398" y="119"/>
                    <a:pt x="398" y="119"/>
                    <a:pt x="398" y="119"/>
                  </a:cubicBezTo>
                  <a:cubicBezTo>
                    <a:pt x="404" y="116"/>
                    <a:pt x="404" y="116"/>
                    <a:pt x="404" y="116"/>
                  </a:cubicBezTo>
                  <a:cubicBezTo>
                    <a:pt x="408" y="114"/>
                    <a:pt x="408" y="114"/>
                    <a:pt x="408" y="114"/>
                  </a:cubicBezTo>
                  <a:cubicBezTo>
                    <a:pt x="413" y="102"/>
                    <a:pt x="413" y="102"/>
                    <a:pt x="413" y="102"/>
                  </a:cubicBezTo>
                  <a:cubicBezTo>
                    <a:pt x="416" y="95"/>
                    <a:pt x="416" y="95"/>
                    <a:pt x="416" y="95"/>
                  </a:cubicBezTo>
                  <a:cubicBezTo>
                    <a:pt x="420" y="84"/>
                    <a:pt x="420" y="84"/>
                    <a:pt x="420" y="84"/>
                  </a:cubicBezTo>
                  <a:cubicBezTo>
                    <a:pt x="420" y="84"/>
                    <a:pt x="422" y="76"/>
                    <a:pt x="422" y="75"/>
                  </a:cubicBezTo>
                  <a:cubicBezTo>
                    <a:pt x="422" y="74"/>
                    <a:pt x="425" y="72"/>
                    <a:pt x="425" y="72"/>
                  </a:cubicBezTo>
                  <a:cubicBezTo>
                    <a:pt x="429" y="67"/>
                    <a:pt x="429" y="67"/>
                    <a:pt x="429" y="67"/>
                  </a:cubicBezTo>
                  <a:cubicBezTo>
                    <a:pt x="432" y="61"/>
                    <a:pt x="432" y="61"/>
                    <a:pt x="432" y="61"/>
                  </a:cubicBezTo>
                  <a:cubicBezTo>
                    <a:pt x="434" y="57"/>
                    <a:pt x="434" y="57"/>
                    <a:pt x="434" y="57"/>
                  </a:cubicBezTo>
                  <a:cubicBezTo>
                    <a:pt x="439" y="49"/>
                    <a:pt x="439" y="49"/>
                    <a:pt x="439" y="49"/>
                  </a:cubicBezTo>
                  <a:cubicBezTo>
                    <a:pt x="443" y="51"/>
                    <a:pt x="443" y="51"/>
                    <a:pt x="443" y="51"/>
                  </a:cubicBezTo>
                  <a:cubicBezTo>
                    <a:pt x="443" y="51"/>
                    <a:pt x="445" y="53"/>
                    <a:pt x="445" y="55"/>
                  </a:cubicBezTo>
                  <a:cubicBezTo>
                    <a:pt x="445" y="57"/>
                    <a:pt x="444" y="58"/>
                    <a:pt x="445" y="58"/>
                  </a:cubicBezTo>
                  <a:cubicBezTo>
                    <a:pt x="447" y="58"/>
                    <a:pt x="446" y="58"/>
                    <a:pt x="447" y="57"/>
                  </a:cubicBezTo>
                  <a:cubicBezTo>
                    <a:pt x="449" y="55"/>
                    <a:pt x="450" y="51"/>
                    <a:pt x="450" y="50"/>
                  </a:cubicBezTo>
                  <a:cubicBezTo>
                    <a:pt x="450" y="49"/>
                    <a:pt x="452" y="49"/>
                    <a:pt x="450" y="48"/>
                  </a:cubicBezTo>
                  <a:cubicBezTo>
                    <a:pt x="447" y="47"/>
                    <a:pt x="443" y="45"/>
                    <a:pt x="443" y="45"/>
                  </a:cubicBezTo>
                  <a:cubicBezTo>
                    <a:pt x="443" y="45"/>
                    <a:pt x="439" y="44"/>
                    <a:pt x="439" y="43"/>
                  </a:cubicBezTo>
                  <a:cubicBezTo>
                    <a:pt x="440" y="42"/>
                    <a:pt x="443" y="33"/>
                    <a:pt x="443" y="33"/>
                  </a:cubicBezTo>
                  <a:cubicBezTo>
                    <a:pt x="447" y="23"/>
                    <a:pt x="447" y="23"/>
                    <a:pt x="447" y="23"/>
                  </a:cubicBezTo>
                  <a:cubicBezTo>
                    <a:pt x="447" y="17"/>
                    <a:pt x="447" y="17"/>
                    <a:pt x="447" y="17"/>
                  </a:cubicBezTo>
                  <a:cubicBezTo>
                    <a:pt x="450" y="12"/>
                    <a:pt x="450" y="12"/>
                    <a:pt x="450" y="12"/>
                  </a:cubicBezTo>
                  <a:cubicBezTo>
                    <a:pt x="453" y="8"/>
                    <a:pt x="455" y="2"/>
                    <a:pt x="460" y="0"/>
                  </a:cubicBezTo>
                  <a:cubicBezTo>
                    <a:pt x="1479" y="0"/>
                    <a:pt x="1479" y="0"/>
                    <a:pt x="1479" y="0"/>
                  </a:cubicBezTo>
                  <a:cubicBezTo>
                    <a:pt x="1479" y="736"/>
                    <a:pt x="1479" y="736"/>
                    <a:pt x="1479" y="736"/>
                  </a:cubicBezTo>
                  <a:cubicBezTo>
                    <a:pt x="1465" y="741"/>
                    <a:pt x="1465" y="741"/>
                    <a:pt x="1465" y="741"/>
                  </a:cubicBezTo>
                  <a:cubicBezTo>
                    <a:pt x="1463" y="741"/>
                    <a:pt x="1435" y="737"/>
                    <a:pt x="1436" y="746"/>
                  </a:cubicBezTo>
                  <a:cubicBezTo>
                    <a:pt x="1437" y="751"/>
                    <a:pt x="1442" y="752"/>
                    <a:pt x="1442" y="752"/>
                  </a:cubicBezTo>
                  <a:cubicBezTo>
                    <a:pt x="1455" y="764"/>
                    <a:pt x="1455" y="764"/>
                    <a:pt x="1455" y="764"/>
                  </a:cubicBezTo>
                  <a:cubicBezTo>
                    <a:pt x="1454" y="771"/>
                    <a:pt x="1454" y="771"/>
                    <a:pt x="1454" y="771"/>
                  </a:cubicBezTo>
                  <a:cubicBezTo>
                    <a:pt x="1462" y="773"/>
                    <a:pt x="1462" y="773"/>
                    <a:pt x="1462" y="773"/>
                  </a:cubicBezTo>
                  <a:cubicBezTo>
                    <a:pt x="1479" y="773"/>
                    <a:pt x="1479" y="773"/>
                    <a:pt x="1479" y="773"/>
                  </a:cubicBezTo>
                  <a:cubicBezTo>
                    <a:pt x="1479" y="785"/>
                    <a:pt x="1479" y="785"/>
                    <a:pt x="1479" y="785"/>
                  </a:cubicBezTo>
                  <a:cubicBezTo>
                    <a:pt x="1469" y="786"/>
                    <a:pt x="1458" y="788"/>
                    <a:pt x="1456" y="789"/>
                  </a:cubicBezTo>
                  <a:cubicBezTo>
                    <a:pt x="1445" y="801"/>
                    <a:pt x="1445" y="801"/>
                    <a:pt x="1445" y="801"/>
                  </a:cubicBezTo>
                  <a:cubicBezTo>
                    <a:pt x="1458" y="818"/>
                    <a:pt x="1458" y="818"/>
                    <a:pt x="1458" y="818"/>
                  </a:cubicBezTo>
                  <a:cubicBezTo>
                    <a:pt x="1457" y="829"/>
                    <a:pt x="1457" y="829"/>
                    <a:pt x="1457" y="829"/>
                  </a:cubicBezTo>
                  <a:cubicBezTo>
                    <a:pt x="1446" y="837"/>
                    <a:pt x="1446" y="837"/>
                    <a:pt x="1446" y="837"/>
                  </a:cubicBezTo>
                  <a:cubicBezTo>
                    <a:pt x="1455" y="846"/>
                    <a:pt x="1455" y="846"/>
                    <a:pt x="1455" y="846"/>
                  </a:cubicBezTo>
                  <a:cubicBezTo>
                    <a:pt x="1471" y="846"/>
                    <a:pt x="1471" y="846"/>
                    <a:pt x="1471" y="846"/>
                  </a:cubicBezTo>
                  <a:cubicBezTo>
                    <a:pt x="1479" y="852"/>
                    <a:pt x="1479" y="852"/>
                    <a:pt x="1479" y="852"/>
                  </a:cubicBezTo>
                  <a:cubicBezTo>
                    <a:pt x="1479" y="899"/>
                    <a:pt x="1479" y="899"/>
                    <a:pt x="1479" y="899"/>
                  </a:cubicBezTo>
                  <a:cubicBezTo>
                    <a:pt x="1476" y="899"/>
                    <a:pt x="1472" y="900"/>
                    <a:pt x="1467" y="900"/>
                  </a:cubicBezTo>
                  <a:cubicBezTo>
                    <a:pt x="1460" y="912"/>
                    <a:pt x="1460" y="912"/>
                    <a:pt x="1460" y="912"/>
                  </a:cubicBezTo>
                  <a:cubicBezTo>
                    <a:pt x="1409" y="903"/>
                    <a:pt x="1409" y="903"/>
                    <a:pt x="1409" y="903"/>
                  </a:cubicBezTo>
                  <a:cubicBezTo>
                    <a:pt x="1392" y="893"/>
                    <a:pt x="1392" y="893"/>
                    <a:pt x="1392" y="893"/>
                  </a:cubicBezTo>
                  <a:cubicBezTo>
                    <a:pt x="1379" y="902"/>
                    <a:pt x="1382" y="898"/>
                    <a:pt x="1371" y="910"/>
                  </a:cubicBezTo>
                  <a:cubicBezTo>
                    <a:pt x="1341" y="902"/>
                    <a:pt x="1341" y="902"/>
                    <a:pt x="1341" y="902"/>
                  </a:cubicBezTo>
                  <a:cubicBezTo>
                    <a:pt x="1322" y="911"/>
                    <a:pt x="1322" y="911"/>
                    <a:pt x="1322" y="911"/>
                  </a:cubicBezTo>
                  <a:cubicBezTo>
                    <a:pt x="1300" y="933"/>
                    <a:pt x="1300" y="933"/>
                    <a:pt x="1300" y="933"/>
                  </a:cubicBezTo>
                  <a:cubicBezTo>
                    <a:pt x="1263" y="931"/>
                    <a:pt x="1263" y="931"/>
                    <a:pt x="1263" y="931"/>
                  </a:cubicBezTo>
                  <a:cubicBezTo>
                    <a:pt x="1255" y="920"/>
                    <a:pt x="1255" y="920"/>
                    <a:pt x="1255" y="920"/>
                  </a:cubicBezTo>
                  <a:cubicBezTo>
                    <a:pt x="1253" y="930"/>
                    <a:pt x="1253" y="930"/>
                    <a:pt x="1253" y="930"/>
                  </a:cubicBezTo>
                  <a:cubicBezTo>
                    <a:pt x="1261" y="940"/>
                    <a:pt x="1261" y="940"/>
                    <a:pt x="1261" y="940"/>
                  </a:cubicBezTo>
                  <a:cubicBezTo>
                    <a:pt x="1247" y="947"/>
                    <a:pt x="1247" y="947"/>
                    <a:pt x="1247" y="947"/>
                  </a:cubicBezTo>
                  <a:cubicBezTo>
                    <a:pt x="1242" y="933"/>
                    <a:pt x="1242" y="933"/>
                    <a:pt x="1242" y="933"/>
                  </a:cubicBezTo>
                  <a:cubicBezTo>
                    <a:pt x="1230" y="918"/>
                    <a:pt x="1230" y="918"/>
                    <a:pt x="1230" y="918"/>
                  </a:cubicBezTo>
                  <a:cubicBezTo>
                    <a:pt x="1212" y="914"/>
                    <a:pt x="1212" y="914"/>
                    <a:pt x="1212" y="914"/>
                  </a:cubicBezTo>
                  <a:cubicBezTo>
                    <a:pt x="1202" y="907"/>
                    <a:pt x="1202" y="907"/>
                    <a:pt x="1202" y="907"/>
                  </a:cubicBezTo>
                  <a:cubicBezTo>
                    <a:pt x="1200" y="906"/>
                    <a:pt x="1163" y="910"/>
                    <a:pt x="1156" y="911"/>
                  </a:cubicBezTo>
                  <a:cubicBezTo>
                    <a:pt x="1147" y="905"/>
                    <a:pt x="1146" y="905"/>
                    <a:pt x="1136" y="900"/>
                  </a:cubicBezTo>
                  <a:cubicBezTo>
                    <a:pt x="1126" y="908"/>
                    <a:pt x="1126" y="908"/>
                    <a:pt x="1126" y="908"/>
                  </a:cubicBezTo>
                  <a:cubicBezTo>
                    <a:pt x="1126" y="908"/>
                    <a:pt x="1121" y="917"/>
                    <a:pt x="1113" y="917"/>
                  </a:cubicBezTo>
                  <a:cubicBezTo>
                    <a:pt x="1104" y="917"/>
                    <a:pt x="1105" y="905"/>
                    <a:pt x="1105" y="905"/>
                  </a:cubicBezTo>
                  <a:cubicBezTo>
                    <a:pt x="1092" y="907"/>
                    <a:pt x="1092" y="907"/>
                    <a:pt x="1092" y="907"/>
                  </a:cubicBezTo>
                  <a:cubicBezTo>
                    <a:pt x="1075" y="931"/>
                    <a:pt x="1075" y="931"/>
                    <a:pt x="1075" y="931"/>
                  </a:cubicBezTo>
                  <a:cubicBezTo>
                    <a:pt x="1054" y="949"/>
                    <a:pt x="1054" y="949"/>
                    <a:pt x="1054" y="949"/>
                  </a:cubicBezTo>
                  <a:cubicBezTo>
                    <a:pt x="1042" y="967"/>
                    <a:pt x="1042" y="967"/>
                    <a:pt x="1042" y="967"/>
                  </a:cubicBezTo>
                  <a:cubicBezTo>
                    <a:pt x="1019" y="976"/>
                    <a:pt x="1019" y="976"/>
                    <a:pt x="1019" y="976"/>
                  </a:cubicBezTo>
                  <a:cubicBezTo>
                    <a:pt x="1020" y="984"/>
                    <a:pt x="1020" y="984"/>
                    <a:pt x="1020" y="984"/>
                  </a:cubicBezTo>
                  <a:cubicBezTo>
                    <a:pt x="1043" y="1004"/>
                    <a:pt x="1043" y="1004"/>
                    <a:pt x="1043" y="1004"/>
                  </a:cubicBezTo>
                  <a:cubicBezTo>
                    <a:pt x="1027" y="1015"/>
                    <a:pt x="1027" y="1015"/>
                    <a:pt x="1027" y="1015"/>
                  </a:cubicBezTo>
                  <a:cubicBezTo>
                    <a:pt x="1003" y="990"/>
                    <a:pt x="1012" y="1009"/>
                    <a:pt x="982" y="986"/>
                  </a:cubicBezTo>
                  <a:cubicBezTo>
                    <a:pt x="977" y="1004"/>
                    <a:pt x="976" y="999"/>
                    <a:pt x="979" y="1014"/>
                  </a:cubicBezTo>
                  <a:cubicBezTo>
                    <a:pt x="966" y="1023"/>
                    <a:pt x="966" y="1023"/>
                    <a:pt x="966" y="1023"/>
                  </a:cubicBezTo>
                  <a:cubicBezTo>
                    <a:pt x="973" y="1050"/>
                    <a:pt x="968" y="1041"/>
                    <a:pt x="985" y="1059"/>
                  </a:cubicBezTo>
                  <a:cubicBezTo>
                    <a:pt x="975" y="1080"/>
                    <a:pt x="977" y="1071"/>
                    <a:pt x="978" y="1096"/>
                  </a:cubicBezTo>
                  <a:cubicBezTo>
                    <a:pt x="1001" y="1103"/>
                    <a:pt x="1001" y="1103"/>
                    <a:pt x="1001" y="1103"/>
                  </a:cubicBezTo>
                  <a:cubicBezTo>
                    <a:pt x="1007" y="1117"/>
                    <a:pt x="1007" y="1117"/>
                    <a:pt x="1007" y="1117"/>
                  </a:cubicBezTo>
                  <a:cubicBezTo>
                    <a:pt x="1022" y="1124"/>
                    <a:pt x="1022" y="1124"/>
                    <a:pt x="1022" y="1124"/>
                  </a:cubicBezTo>
                  <a:cubicBezTo>
                    <a:pt x="1037" y="1114"/>
                    <a:pt x="1037" y="1114"/>
                    <a:pt x="1037" y="1114"/>
                  </a:cubicBezTo>
                  <a:cubicBezTo>
                    <a:pt x="1059" y="1125"/>
                    <a:pt x="1059" y="1125"/>
                    <a:pt x="1059" y="1125"/>
                  </a:cubicBezTo>
                  <a:cubicBezTo>
                    <a:pt x="1088" y="1147"/>
                    <a:pt x="1088" y="1147"/>
                    <a:pt x="1088" y="1147"/>
                  </a:cubicBezTo>
                  <a:cubicBezTo>
                    <a:pt x="1105" y="1168"/>
                    <a:pt x="1105" y="1168"/>
                    <a:pt x="1105" y="1168"/>
                  </a:cubicBezTo>
                  <a:cubicBezTo>
                    <a:pt x="1095" y="1160"/>
                    <a:pt x="1095" y="1160"/>
                    <a:pt x="1095" y="1160"/>
                  </a:cubicBezTo>
                  <a:cubicBezTo>
                    <a:pt x="1089" y="1163"/>
                    <a:pt x="1089" y="1163"/>
                    <a:pt x="1089" y="1163"/>
                  </a:cubicBezTo>
                  <a:cubicBezTo>
                    <a:pt x="1093" y="1170"/>
                    <a:pt x="1093" y="1170"/>
                    <a:pt x="1093" y="1170"/>
                  </a:cubicBezTo>
                  <a:cubicBezTo>
                    <a:pt x="1114" y="1176"/>
                    <a:pt x="1114" y="1176"/>
                    <a:pt x="1114" y="1176"/>
                  </a:cubicBezTo>
                  <a:cubicBezTo>
                    <a:pt x="1113" y="1192"/>
                    <a:pt x="1113" y="1192"/>
                    <a:pt x="1113" y="1192"/>
                  </a:cubicBezTo>
                  <a:cubicBezTo>
                    <a:pt x="1097" y="1252"/>
                    <a:pt x="1097" y="1252"/>
                    <a:pt x="1097" y="1252"/>
                  </a:cubicBezTo>
                  <a:cubicBezTo>
                    <a:pt x="1084" y="1280"/>
                    <a:pt x="1084" y="1280"/>
                    <a:pt x="1084" y="1280"/>
                  </a:cubicBezTo>
                  <a:cubicBezTo>
                    <a:pt x="1081" y="1297"/>
                    <a:pt x="1081" y="1297"/>
                    <a:pt x="1081" y="1297"/>
                  </a:cubicBezTo>
                  <a:cubicBezTo>
                    <a:pt x="1079" y="1314"/>
                    <a:pt x="1079" y="1314"/>
                    <a:pt x="1079" y="1314"/>
                  </a:cubicBezTo>
                  <a:cubicBezTo>
                    <a:pt x="1083" y="1328"/>
                    <a:pt x="1083" y="1328"/>
                    <a:pt x="1083" y="1328"/>
                  </a:cubicBezTo>
                  <a:cubicBezTo>
                    <a:pt x="1083" y="1328"/>
                    <a:pt x="1083" y="1332"/>
                    <a:pt x="1087" y="1336"/>
                  </a:cubicBezTo>
                  <a:cubicBezTo>
                    <a:pt x="1091" y="1340"/>
                    <a:pt x="1092" y="1344"/>
                    <a:pt x="1097" y="1348"/>
                  </a:cubicBezTo>
                  <a:cubicBezTo>
                    <a:pt x="1102" y="1351"/>
                    <a:pt x="1100" y="1353"/>
                    <a:pt x="1118" y="1354"/>
                  </a:cubicBezTo>
                  <a:cubicBezTo>
                    <a:pt x="1135" y="1356"/>
                    <a:pt x="1119" y="1364"/>
                    <a:pt x="1120" y="1367"/>
                  </a:cubicBezTo>
                  <a:cubicBezTo>
                    <a:pt x="1121" y="1369"/>
                    <a:pt x="1122" y="1383"/>
                    <a:pt x="1129" y="1397"/>
                  </a:cubicBezTo>
                  <a:cubicBezTo>
                    <a:pt x="1136" y="1411"/>
                    <a:pt x="1140" y="1409"/>
                    <a:pt x="1151" y="1415"/>
                  </a:cubicBezTo>
                  <a:cubicBezTo>
                    <a:pt x="1162" y="1420"/>
                    <a:pt x="1157" y="1422"/>
                    <a:pt x="1164" y="1436"/>
                  </a:cubicBezTo>
                  <a:cubicBezTo>
                    <a:pt x="1171" y="1449"/>
                    <a:pt x="1188" y="1443"/>
                    <a:pt x="1191" y="1443"/>
                  </a:cubicBezTo>
                  <a:cubicBezTo>
                    <a:pt x="1193" y="1443"/>
                    <a:pt x="1195" y="1446"/>
                    <a:pt x="1198" y="1450"/>
                  </a:cubicBezTo>
                  <a:cubicBezTo>
                    <a:pt x="1198" y="1450"/>
                    <a:pt x="1198" y="1450"/>
                    <a:pt x="1198" y="1450"/>
                  </a:cubicBezTo>
                  <a:cubicBezTo>
                    <a:pt x="1198" y="1450"/>
                    <a:pt x="1192" y="1456"/>
                    <a:pt x="1190" y="1457"/>
                  </a:cubicBezTo>
                  <a:cubicBezTo>
                    <a:pt x="1189" y="1458"/>
                    <a:pt x="1188" y="1459"/>
                    <a:pt x="1187" y="1460"/>
                  </a:cubicBezTo>
                  <a:cubicBezTo>
                    <a:pt x="1186" y="1462"/>
                    <a:pt x="1189" y="1463"/>
                    <a:pt x="1187" y="1464"/>
                  </a:cubicBezTo>
                  <a:cubicBezTo>
                    <a:pt x="1185" y="1465"/>
                    <a:pt x="1183" y="1469"/>
                    <a:pt x="1183" y="1471"/>
                  </a:cubicBezTo>
                  <a:cubicBezTo>
                    <a:pt x="1184" y="1473"/>
                    <a:pt x="1182" y="1476"/>
                    <a:pt x="1182" y="1476"/>
                  </a:cubicBezTo>
                  <a:cubicBezTo>
                    <a:pt x="1182" y="1476"/>
                    <a:pt x="1178" y="1481"/>
                    <a:pt x="1173" y="1481"/>
                  </a:cubicBezTo>
                  <a:cubicBezTo>
                    <a:pt x="1169" y="1482"/>
                    <a:pt x="1166" y="1480"/>
                    <a:pt x="1162" y="1479"/>
                  </a:cubicBezTo>
                  <a:cubicBezTo>
                    <a:pt x="1158" y="1478"/>
                    <a:pt x="1158" y="1478"/>
                    <a:pt x="1158" y="1478"/>
                  </a:cubicBezTo>
                  <a:cubicBezTo>
                    <a:pt x="1158" y="1478"/>
                    <a:pt x="1155" y="1478"/>
                    <a:pt x="1151" y="1477"/>
                  </a:cubicBezTo>
                  <a:cubicBezTo>
                    <a:pt x="1147" y="1475"/>
                    <a:pt x="1150" y="1475"/>
                    <a:pt x="1150" y="1475"/>
                  </a:cubicBezTo>
                  <a:cubicBezTo>
                    <a:pt x="1146" y="1471"/>
                    <a:pt x="1146" y="1471"/>
                    <a:pt x="1146" y="1471"/>
                  </a:cubicBezTo>
                  <a:cubicBezTo>
                    <a:pt x="1142" y="1466"/>
                    <a:pt x="1142" y="1466"/>
                    <a:pt x="1142" y="1466"/>
                  </a:cubicBezTo>
                  <a:cubicBezTo>
                    <a:pt x="1142" y="1466"/>
                    <a:pt x="1141" y="1465"/>
                    <a:pt x="1141" y="1463"/>
                  </a:cubicBezTo>
                  <a:cubicBezTo>
                    <a:pt x="1140" y="1461"/>
                    <a:pt x="1140" y="1463"/>
                    <a:pt x="1138" y="1463"/>
                  </a:cubicBezTo>
                  <a:cubicBezTo>
                    <a:pt x="1136" y="1463"/>
                    <a:pt x="1135" y="1464"/>
                    <a:pt x="1133" y="1463"/>
                  </a:cubicBezTo>
                  <a:cubicBezTo>
                    <a:pt x="1132" y="1462"/>
                    <a:pt x="1132" y="1461"/>
                    <a:pt x="1132" y="1460"/>
                  </a:cubicBezTo>
                  <a:cubicBezTo>
                    <a:pt x="1132" y="1459"/>
                    <a:pt x="1129" y="1457"/>
                    <a:pt x="1126" y="1457"/>
                  </a:cubicBezTo>
                  <a:cubicBezTo>
                    <a:pt x="1123" y="1456"/>
                    <a:pt x="1124" y="1454"/>
                    <a:pt x="1120" y="1454"/>
                  </a:cubicBezTo>
                  <a:cubicBezTo>
                    <a:pt x="1116" y="1454"/>
                    <a:pt x="1119" y="1451"/>
                    <a:pt x="1119" y="1449"/>
                  </a:cubicBezTo>
                  <a:cubicBezTo>
                    <a:pt x="1118" y="1448"/>
                    <a:pt x="1115" y="1451"/>
                    <a:pt x="1114" y="1452"/>
                  </a:cubicBezTo>
                  <a:cubicBezTo>
                    <a:pt x="1113" y="1453"/>
                    <a:pt x="1112" y="1455"/>
                    <a:pt x="1110" y="1455"/>
                  </a:cubicBezTo>
                  <a:cubicBezTo>
                    <a:pt x="1109" y="1456"/>
                    <a:pt x="1108" y="1450"/>
                    <a:pt x="1108" y="1450"/>
                  </a:cubicBezTo>
                  <a:cubicBezTo>
                    <a:pt x="1108" y="1450"/>
                    <a:pt x="1108" y="1450"/>
                    <a:pt x="1104" y="1450"/>
                  </a:cubicBezTo>
                  <a:cubicBezTo>
                    <a:pt x="1099" y="1450"/>
                    <a:pt x="1102" y="1452"/>
                    <a:pt x="1102" y="1452"/>
                  </a:cubicBezTo>
                  <a:cubicBezTo>
                    <a:pt x="1099" y="1459"/>
                    <a:pt x="1099" y="1459"/>
                    <a:pt x="1099" y="1459"/>
                  </a:cubicBezTo>
                  <a:cubicBezTo>
                    <a:pt x="1094" y="1463"/>
                    <a:pt x="1094" y="1463"/>
                    <a:pt x="1094" y="1463"/>
                  </a:cubicBezTo>
                  <a:cubicBezTo>
                    <a:pt x="1094" y="1463"/>
                    <a:pt x="1095" y="1466"/>
                    <a:pt x="1096" y="1468"/>
                  </a:cubicBezTo>
                  <a:cubicBezTo>
                    <a:pt x="1096" y="1470"/>
                    <a:pt x="1099" y="1471"/>
                    <a:pt x="1099" y="1471"/>
                  </a:cubicBezTo>
                  <a:cubicBezTo>
                    <a:pt x="1099" y="1471"/>
                    <a:pt x="1102" y="1473"/>
                    <a:pt x="1105" y="1475"/>
                  </a:cubicBezTo>
                  <a:cubicBezTo>
                    <a:pt x="1108" y="1477"/>
                    <a:pt x="1107" y="1477"/>
                    <a:pt x="1109" y="1477"/>
                  </a:cubicBezTo>
                  <a:cubicBezTo>
                    <a:pt x="1111" y="1478"/>
                    <a:pt x="1114" y="1479"/>
                    <a:pt x="1118" y="1481"/>
                  </a:cubicBezTo>
                  <a:cubicBezTo>
                    <a:pt x="1122" y="1482"/>
                    <a:pt x="1120" y="1481"/>
                    <a:pt x="1126" y="1486"/>
                  </a:cubicBezTo>
                  <a:cubicBezTo>
                    <a:pt x="1131" y="1490"/>
                    <a:pt x="1125" y="1486"/>
                    <a:pt x="1124" y="1489"/>
                  </a:cubicBezTo>
                  <a:cubicBezTo>
                    <a:pt x="1123" y="1493"/>
                    <a:pt x="1117" y="1485"/>
                    <a:pt x="1113" y="1487"/>
                  </a:cubicBezTo>
                  <a:cubicBezTo>
                    <a:pt x="1109" y="1488"/>
                    <a:pt x="1108" y="1485"/>
                    <a:pt x="1105" y="1486"/>
                  </a:cubicBezTo>
                  <a:cubicBezTo>
                    <a:pt x="1105" y="1486"/>
                    <a:pt x="1105" y="1486"/>
                    <a:pt x="1105" y="1486"/>
                  </a:cubicBezTo>
                  <a:cubicBezTo>
                    <a:pt x="1104" y="1486"/>
                    <a:pt x="1104" y="1486"/>
                    <a:pt x="1104" y="1486"/>
                  </a:cubicBezTo>
                  <a:cubicBezTo>
                    <a:pt x="1104" y="1485"/>
                    <a:pt x="1103" y="1484"/>
                    <a:pt x="1103" y="1483"/>
                  </a:cubicBezTo>
                  <a:cubicBezTo>
                    <a:pt x="1102" y="1482"/>
                    <a:pt x="1097" y="1482"/>
                    <a:pt x="1097" y="1482"/>
                  </a:cubicBezTo>
                  <a:cubicBezTo>
                    <a:pt x="1093" y="1481"/>
                    <a:pt x="1093" y="1481"/>
                    <a:pt x="1093" y="1481"/>
                  </a:cubicBezTo>
                  <a:cubicBezTo>
                    <a:pt x="1090" y="1480"/>
                    <a:pt x="1090" y="1480"/>
                    <a:pt x="1090" y="1480"/>
                  </a:cubicBezTo>
                  <a:cubicBezTo>
                    <a:pt x="1087" y="1475"/>
                    <a:pt x="1087" y="1475"/>
                    <a:pt x="1087" y="1475"/>
                  </a:cubicBezTo>
                  <a:cubicBezTo>
                    <a:pt x="1084" y="1473"/>
                    <a:pt x="1084" y="1473"/>
                    <a:pt x="1084" y="1473"/>
                  </a:cubicBezTo>
                  <a:cubicBezTo>
                    <a:pt x="1081" y="1469"/>
                    <a:pt x="1081" y="1469"/>
                    <a:pt x="1081" y="1469"/>
                  </a:cubicBezTo>
                  <a:cubicBezTo>
                    <a:pt x="1082" y="1467"/>
                    <a:pt x="1082" y="1467"/>
                    <a:pt x="1082" y="1467"/>
                  </a:cubicBezTo>
                  <a:cubicBezTo>
                    <a:pt x="1085" y="1463"/>
                    <a:pt x="1085" y="1463"/>
                    <a:pt x="1085" y="1463"/>
                  </a:cubicBezTo>
                  <a:cubicBezTo>
                    <a:pt x="1085" y="1463"/>
                    <a:pt x="1086" y="1463"/>
                    <a:pt x="1087" y="1461"/>
                  </a:cubicBezTo>
                  <a:cubicBezTo>
                    <a:pt x="1089" y="1458"/>
                    <a:pt x="1087" y="1458"/>
                    <a:pt x="1087" y="1458"/>
                  </a:cubicBezTo>
                  <a:cubicBezTo>
                    <a:pt x="1087" y="1458"/>
                    <a:pt x="1083" y="1456"/>
                    <a:pt x="1081" y="1455"/>
                  </a:cubicBezTo>
                  <a:cubicBezTo>
                    <a:pt x="1079" y="1454"/>
                    <a:pt x="1076" y="1457"/>
                    <a:pt x="1076" y="1457"/>
                  </a:cubicBezTo>
                  <a:cubicBezTo>
                    <a:pt x="1070" y="1456"/>
                    <a:pt x="1070" y="1456"/>
                    <a:pt x="1070" y="1456"/>
                  </a:cubicBezTo>
                  <a:cubicBezTo>
                    <a:pt x="1065" y="1456"/>
                    <a:pt x="1065" y="1456"/>
                    <a:pt x="1065" y="1456"/>
                  </a:cubicBezTo>
                  <a:cubicBezTo>
                    <a:pt x="1061" y="1452"/>
                    <a:pt x="1061" y="1452"/>
                    <a:pt x="1061" y="1452"/>
                  </a:cubicBezTo>
                  <a:cubicBezTo>
                    <a:pt x="1054" y="1450"/>
                    <a:pt x="1054" y="1450"/>
                    <a:pt x="1054" y="1450"/>
                  </a:cubicBezTo>
                  <a:cubicBezTo>
                    <a:pt x="1050" y="1448"/>
                    <a:pt x="1050" y="1448"/>
                    <a:pt x="1050" y="1448"/>
                  </a:cubicBezTo>
                  <a:cubicBezTo>
                    <a:pt x="1050" y="1448"/>
                    <a:pt x="1050" y="1440"/>
                    <a:pt x="1050" y="1439"/>
                  </a:cubicBezTo>
                  <a:cubicBezTo>
                    <a:pt x="1050" y="1437"/>
                    <a:pt x="1050" y="1434"/>
                    <a:pt x="1050" y="1434"/>
                  </a:cubicBezTo>
                  <a:cubicBezTo>
                    <a:pt x="1050" y="1434"/>
                    <a:pt x="1044" y="1433"/>
                    <a:pt x="1041" y="1434"/>
                  </a:cubicBezTo>
                  <a:cubicBezTo>
                    <a:pt x="1039" y="1435"/>
                    <a:pt x="1036" y="1434"/>
                    <a:pt x="1036" y="1434"/>
                  </a:cubicBezTo>
                  <a:cubicBezTo>
                    <a:pt x="1036" y="1434"/>
                    <a:pt x="1028" y="1433"/>
                    <a:pt x="1027" y="1431"/>
                  </a:cubicBezTo>
                  <a:cubicBezTo>
                    <a:pt x="1027" y="1429"/>
                    <a:pt x="1027" y="1430"/>
                    <a:pt x="1026" y="1430"/>
                  </a:cubicBezTo>
                  <a:cubicBezTo>
                    <a:pt x="1024" y="1430"/>
                    <a:pt x="1018" y="1430"/>
                    <a:pt x="1018" y="1430"/>
                  </a:cubicBezTo>
                  <a:cubicBezTo>
                    <a:pt x="1012" y="1428"/>
                    <a:pt x="1012" y="1428"/>
                    <a:pt x="1012" y="1428"/>
                  </a:cubicBezTo>
                  <a:cubicBezTo>
                    <a:pt x="1012" y="1437"/>
                    <a:pt x="1012" y="1437"/>
                    <a:pt x="1012" y="1437"/>
                  </a:cubicBezTo>
                  <a:cubicBezTo>
                    <a:pt x="1011" y="1435"/>
                    <a:pt x="1011" y="1435"/>
                    <a:pt x="1011" y="1435"/>
                  </a:cubicBezTo>
                  <a:cubicBezTo>
                    <a:pt x="1001" y="1434"/>
                    <a:pt x="1001" y="1434"/>
                    <a:pt x="1001" y="1434"/>
                  </a:cubicBezTo>
                  <a:cubicBezTo>
                    <a:pt x="995" y="1437"/>
                    <a:pt x="995" y="1437"/>
                    <a:pt x="995" y="1437"/>
                  </a:cubicBezTo>
                  <a:cubicBezTo>
                    <a:pt x="990" y="1439"/>
                    <a:pt x="990" y="1439"/>
                    <a:pt x="990" y="1439"/>
                  </a:cubicBezTo>
                  <a:cubicBezTo>
                    <a:pt x="990" y="1442"/>
                    <a:pt x="990" y="1442"/>
                    <a:pt x="990" y="1442"/>
                  </a:cubicBezTo>
                  <a:cubicBezTo>
                    <a:pt x="988" y="1445"/>
                    <a:pt x="988" y="1445"/>
                    <a:pt x="988" y="1445"/>
                  </a:cubicBezTo>
                  <a:cubicBezTo>
                    <a:pt x="988" y="1445"/>
                    <a:pt x="985" y="1446"/>
                    <a:pt x="983" y="1446"/>
                  </a:cubicBezTo>
                  <a:cubicBezTo>
                    <a:pt x="983" y="1447"/>
                    <a:pt x="982" y="1449"/>
                    <a:pt x="982" y="1450"/>
                  </a:cubicBezTo>
                  <a:cubicBezTo>
                    <a:pt x="981" y="1451"/>
                    <a:pt x="979" y="1451"/>
                    <a:pt x="979" y="1451"/>
                  </a:cubicBezTo>
                  <a:cubicBezTo>
                    <a:pt x="975" y="1450"/>
                    <a:pt x="975" y="1450"/>
                    <a:pt x="975" y="1450"/>
                  </a:cubicBezTo>
                  <a:cubicBezTo>
                    <a:pt x="972" y="1450"/>
                    <a:pt x="972" y="1450"/>
                    <a:pt x="972" y="1450"/>
                  </a:cubicBezTo>
                  <a:cubicBezTo>
                    <a:pt x="970" y="1448"/>
                    <a:pt x="970" y="1448"/>
                    <a:pt x="970" y="1448"/>
                  </a:cubicBezTo>
                  <a:cubicBezTo>
                    <a:pt x="972" y="1444"/>
                    <a:pt x="972" y="1444"/>
                    <a:pt x="972" y="1444"/>
                  </a:cubicBezTo>
                  <a:cubicBezTo>
                    <a:pt x="972" y="1442"/>
                    <a:pt x="972" y="1442"/>
                    <a:pt x="972" y="1442"/>
                  </a:cubicBezTo>
                  <a:cubicBezTo>
                    <a:pt x="972" y="1442"/>
                    <a:pt x="972" y="1442"/>
                    <a:pt x="972" y="1442"/>
                  </a:cubicBezTo>
                  <a:cubicBezTo>
                    <a:pt x="972" y="1442"/>
                    <a:pt x="972" y="1442"/>
                    <a:pt x="972" y="1442"/>
                  </a:cubicBezTo>
                  <a:cubicBezTo>
                    <a:pt x="966" y="1442"/>
                    <a:pt x="966" y="1442"/>
                    <a:pt x="966" y="1442"/>
                  </a:cubicBezTo>
                  <a:cubicBezTo>
                    <a:pt x="960" y="1440"/>
                    <a:pt x="960" y="1440"/>
                    <a:pt x="960" y="1440"/>
                  </a:cubicBezTo>
                  <a:cubicBezTo>
                    <a:pt x="947" y="1439"/>
                    <a:pt x="947" y="1439"/>
                    <a:pt x="947" y="1439"/>
                  </a:cubicBezTo>
                  <a:cubicBezTo>
                    <a:pt x="939" y="1437"/>
                    <a:pt x="939" y="1437"/>
                    <a:pt x="939" y="1437"/>
                  </a:cubicBezTo>
                  <a:cubicBezTo>
                    <a:pt x="934" y="1432"/>
                    <a:pt x="934" y="1432"/>
                    <a:pt x="934" y="1432"/>
                  </a:cubicBezTo>
                  <a:cubicBezTo>
                    <a:pt x="926" y="1430"/>
                    <a:pt x="926" y="1430"/>
                    <a:pt x="926" y="1430"/>
                  </a:cubicBezTo>
                  <a:cubicBezTo>
                    <a:pt x="919" y="1435"/>
                    <a:pt x="919" y="1435"/>
                    <a:pt x="919" y="1435"/>
                  </a:cubicBezTo>
                  <a:cubicBezTo>
                    <a:pt x="919" y="1435"/>
                    <a:pt x="912" y="1432"/>
                    <a:pt x="909" y="1432"/>
                  </a:cubicBezTo>
                  <a:cubicBezTo>
                    <a:pt x="907" y="1433"/>
                    <a:pt x="903" y="1434"/>
                    <a:pt x="902" y="1435"/>
                  </a:cubicBezTo>
                  <a:cubicBezTo>
                    <a:pt x="901" y="1435"/>
                    <a:pt x="901" y="1436"/>
                    <a:pt x="900" y="1436"/>
                  </a:cubicBezTo>
                  <a:cubicBezTo>
                    <a:pt x="900" y="1436"/>
                    <a:pt x="900" y="1436"/>
                    <a:pt x="900" y="1436"/>
                  </a:cubicBezTo>
                  <a:cubicBezTo>
                    <a:pt x="900" y="1436"/>
                    <a:pt x="900" y="1436"/>
                    <a:pt x="900" y="1436"/>
                  </a:cubicBezTo>
                  <a:cubicBezTo>
                    <a:pt x="900" y="1436"/>
                    <a:pt x="900" y="1436"/>
                    <a:pt x="900" y="1436"/>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6" y="1439"/>
                    <a:pt x="894" y="1438"/>
                    <a:pt x="892" y="1438"/>
                  </a:cubicBezTo>
                  <a:cubicBezTo>
                    <a:pt x="891" y="1439"/>
                    <a:pt x="890" y="1440"/>
                    <a:pt x="888" y="1440"/>
                  </a:cubicBezTo>
                  <a:cubicBezTo>
                    <a:pt x="886" y="1440"/>
                    <a:pt x="885" y="1439"/>
                    <a:pt x="883" y="1439"/>
                  </a:cubicBezTo>
                  <a:cubicBezTo>
                    <a:pt x="882" y="1440"/>
                    <a:pt x="881" y="1441"/>
                    <a:pt x="879" y="1441"/>
                  </a:cubicBezTo>
                  <a:cubicBezTo>
                    <a:pt x="877" y="1441"/>
                    <a:pt x="876" y="1439"/>
                    <a:pt x="876" y="1439"/>
                  </a:cubicBezTo>
                  <a:cubicBezTo>
                    <a:pt x="873" y="1439"/>
                    <a:pt x="873" y="1439"/>
                    <a:pt x="873" y="1439"/>
                  </a:cubicBezTo>
                  <a:cubicBezTo>
                    <a:pt x="870" y="1436"/>
                    <a:pt x="870" y="1436"/>
                    <a:pt x="870" y="1436"/>
                  </a:cubicBezTo>
                  <a:cubicBezTo>
                    <a:pt x="870" y="1436"/>
                    <a:pt x="869" y="1438"/>
                    <a:pt x="866" y="1438"/>
                  </a:cubicBezTo>
                  <a:cubicBezTo>
                    <a:pt x="864" y="1437"/>
                    <a:pt x="862" y="1436"/>
                    <a:pt x="860" y="1437"/>
                  </a:cubicBezTo>
                  <a:cubicBezTo>
                    <a:pt x="858" y="1437"/>
                    <a:pt x="855" y="1438"/>
                    <a:pt x="855" y="1438"/>
                  </a:cubicBezTo>
                  <a:cubicBezTo>
                    <a:pt x="847" y="1435"/>
                    <a:pt x="847" y="1435"/>
                    <a:pt x="847" y="1435"/>
                  </a:cubicBezTo>
                  <a:cubicBezTo>
                    <a:pt x="842" y="1434"/>
                    <a:pt x="842" y="1434"/>
                    <a:pt x="842" y="1434"/>
                  </a:cubicBezTo>
                  <a:cubicBezTo>
                    <a:pt x="838" y="1433"/>
                    <a:pt x="838" y="1433"/>
                    <a:pt x="838" y="1433"/>
                  </a:cubicBezTo>
                  <a:cubicBezTo>
                    <a:pt x="836" y="1436"/>
                    <a:pt x="836" y="1436"/>
                    <a:pt x="836" y="1436"/>
                  </a:cubicBezTo>
                  <a:cubicBezTo>
                    <a:pt x="831" y="1436"/>
                    <a:pt x="831" y="1436"/>
                    <a:pt x="831" y="1436"/>
                  </a:cubicBezTo>
                  <a:cubicBezTo>
                    <a:pt x="831" y="1436"/>
                    <a:pt x="825" y="1434"/>
                    <a:pt x="821" y="1435"/>
                  </a:cubicBezTo>
                  <a:cubicBezTo>
                    <a:pt x="820" y="1435"/>
                    <a:pt x="817" y="1438"/>
                    <a:pt x="816" y="1438"/>
                  </a:cubicBezTo>
                  <a:cubicBezTo>
                    <a:pt x="815" y="1439"/>
                    <a:pt x="819" y="1442"/>
                    <a:pt x="817" y="1442"/>
                  </a:cubicBezTo>
                  <a:cubicBezTo>
                    <a:pt x="787" y="1439"/>
                    <a:pt x="752" y="1427"/>
                    <a:pt x="722" y="1419"/>
                  </a:cubicBezTo>
                  <a:cubicBezTo>
                    <a:pt x="722" y="1419"/>
                    <a:pt x="697" y="1413"/>
                    <a:pt x="693" y="1413"/>
                  </a:cubicBezTo>
                  <a:cubicBezTo>
                    <a:pt x="689" y="1413"/>
                    <a:pt x="681" y="1402"/>
                    <a:pt x="681" y="1399"/>
                  </a:cubicBezTo>
                  <a:cubicBezTo>
                    <a:pt x="681" y="1396"/>
                    <a:pt x="680" y="1387"/>
                    <a:pt x="684" y="1385"/>
                  </a:cubicBezTo>
                  <a:cubicBezTo>
                    <a:pt x="688" y="1383"/>
                    <a:pt x="688" y="1383"/>
                    <a:pt x="695" y="1377"/>
                  </a:cubicBezTo>
                  <a:cubicBezTo>
                    <a:pt x="701" y="1370"/>
                    <a:pt x="701" y="1365"/>
                    <a:pt x="701" y="1365"/>
                  </a:cubicBezTo>
                  <a:cubicBezTo>
                    <a:pt x="686" y="1356"/>
                    <a:pt x="686" y="1356"/>
                    <a:pt x="686" y="1356"/>
                  </a:cubicBezTo>
                  <a:cubicBezTo>
                    <a:pt x="686" y="1356"/>
                    <a:pt x="669" y="1365"/>
                    <a:pt x="666" y="1363"/>
                  </a:cubicBezTo>
                  <a:cubicBezTo>
                    <a:pt x="662" y="1361"/>
                    <a:pt x="646" y="1372"/>
                    <a:pt x="646" y="1372"/>
                  </a:cubicBezTo>
                  <a:cubicBezTo>
                    <a:pt x="630" y="1373"/>
                    <a:pt x="630" y="1373"/>
                    <a:pt x="630" y="1373"/>
                  </a:cubicBezTo>
                  <a:cubicBezTo>
                    <a:pt x="630" y="1371"/>
                    <a:pt x="630" y="1371"/>
                    <a:pt x="630" y="1371"/>
                  </a:cubicBezTo>
                  <a:cubicBezTo>
                    <a:pt x="630" y="1371"/>
                    <a:pt x="633" y="1361"/>
                    <a:pt x="637" y="1363"/>
                  </a:cubicBezTo>
                  <a:cubicBezTo>
                    <a:pt x="641" y="1351"/>
                    <a:pt x="641" y="1351"/>
                    <a:pt x="641" y="1351"/>
                  </a:cubicBezTo>
                  <a:cubicBezTo>
                    <a:pt x="639" y="1337"/>
                    <a:pt x="639" y="1337"/>
                    <a:pt x="639" y="1337"/>
                  </a:cubicBezTo>
                  <a:cubicBezTo>
                    <a:pt x="635" y="1318"/>
                    <a:pt x="635" y="1318"/>
                    <a:pt x="635" y="1318"/>
                  </a:cubicBezTo>
                  <a:cubicBezTo>
                    <a:pt x="655" y="1317"/>
                    <a:pt x="655" y="1317"/>
                    <a:pt x="655" y="1317"/>
                  </a:cubicBezTo>
                  <a:cubicBezTo>
                    <a:pt x="673" y="1307"/>
                    <a:pt x="673" y="1307"/>
                    <a:pt x="673" y="1307"/>
                  </a:cubicBezTo>
                  <a:cubicBezTo>
                    <a:pt x="667" y="1297"/>
                    <a:pt x="667" y="1297"/>
                    <a:pt x="667" y="1297"/>
                  </a:cubicBezTo>
                  <a:cubicBezTo>
                    <a:pt x="650" y="1303"/>
                    <a:pt x="650" y="1303"/>
                    <a:pt x="650" y="1303"/>
                  </a:cubicBezTo>
                  <a:cubicBezTo>
                    <a:pt x="634" y="1300"/>
                    <a:pt x="634" y="1300"/>
                    <a:pt x="634" y="1300"/>
                  </a:cubicBezTo>
                  <a:cubicBezTo>
                    <a:pt x="613" y="1318"/>
                    <a:pt x="613" y="1318"/>
                    <a:pt x="613" y="1318"/>
                  </a:cubicBezTo>
                  <a:cubicBezTo>
                    <a:pt x="589" y="1318"/>
                    <a:pt x="589" y="1318"/>
                    <a:pt x="589" y="1318"/>
                  </a:cubicBezTo>
                  <a:cubicBezTo>
                    <a:pt x="581" y="1317"/>
                    <a:pt x="581" y="1317"/>
                    <a:pt x="581" y="1317"/>
                  </a:cubicBezTo>
                  <a:cubicBezTo>
                    <a:pt x="582" y="1315"/>
                    <a:pt x="582" y="1313"/>
                    <a:pt x="583" y="1313"/>
                  </a:cubicBezTo>
                  <a:cubicBezTo>
                    <a:pt x="585" y="1312"/>
                    <a:pt x="600" y="1307"/>
                    <a:pt x="600" y="1307"/>
                  </a:cubicBezTo>
                  <a:cubicBezTo>
                    <a:pt x="610" y="1301"/>
                    <a:pt x="610" y="1301"/>
                    <a:pt x="610" y="1301"/>
                  </a:cubicBezTo>
                  <a:cubicBezTo>
                    <a:pt x="610" y="1301"/>
                    <a:pt x="615" y="1294"/>
                    <a:pt x="617" y="1293"/>
                  </a:cubicBezTo>
                  <a:cubicBezTo>
                    <a:pt x="619" y="1293"/>
                    <a:pt x="621" y="1289"/>
                    <a:pt x="623" y="1284"/>
                  </a:cubicBezTo>
                  <a:cubicBezTo>
                    <a:pt x="626" y="1280"/>
                    <a:pt x="628" y="1277"/>
                    <a:pt x="628" y="1277"/>
                  </a:cubicBezTo>
                  <a:cubicBezTo>
                    <a:pt x="628" y="1277"/>
                    <a:pt x="640" y="1274"/>
                    <a:pt x="639" y="1273"/>
                  </a:cubicBezTo>
                  <a:cubicBezTo>
                    <a:pt x="639" y="1271"/>
                    <a:pt x="634" y="1267"/>
                    <a:pt x="640" y="1267"/>
                  </a:cubicBezTo>
                  <a:cubicBezTo>
                    <a:pt x="646" y="1267"/>
                    <a:pt x="646" y="1267"/>
                    <a:pt x="649" y="1265"/>
                  </a:cubicBezTo>
                  <a:cubicBezTo>
                    <a:pt x="651" y="1264"/>
                    <a:pt x="650" y="1263"/>
                    <a:pt x="651" y="1260"/>
                  </a:cubicBezTo>
                  <a:cubicBezTo>
                    <a:pt x="653" y="1258"/>
                    <a:pt x="654" y="1255"/>
                    <a:pt x="654" y="1253"/>
                  </a:cubicBezTo>
                  <a:cubicBezTo>
                    <a:pt x="653" y="1251"/>
                    <a:pt x="648" y="1243"/>
                    <a:pt x="648" y="1241"/>
                  </a:cubicBezTo>
                  <a:cubicBezTo>
                    <a:pt x="647" y="1238"/>
                    <a:pt x="648" y="1232"/>
                    <a:pt x="648" y="1232"/>
                  </a:cubicBezTo>
                  <a:cubicBezTo>
                    <a:pt x="648" y="1232"/>
                    <a:pt x="651" y="1231"/>
                    <a:pt x="654" y="1230"/>
                  </a:cubicBezTo>
                  <a:cubicBezTo>
                    <a:pt x="656" y="1228"/>
                    <a:pt x="660" y="1221"/>
                    <a:pt x="660" y="1221"/>
                  </a:cubicBezTo>
                  <a:cubicBezTo>
                    <a:pt x="661" y="1216"/>
                    <a:pt x="661" y="1216"/>
                    <a:pt x="661" y="1216"/>
                  </a:cubicBezTo>
                  <a:cubicBezTo>
                    <a:pt x="661" y="1216"/>
                    <a:pt x="665" y="1213"/>
                    <a:pt x="666" y="1213"/>
                  </a:cubicBezTo>
                  <a:cubicBezTo>
                    <a:pt x="668" y="1212"/>
                    <a:pt x="684" y="1206"/>
                    <a:pt x="685" y="1206"/>
                  </a:cubicBezTo>
                  <a:cubicBezTo>
                    <a:pt x="686" y="1206"/>
                    <a:pt x="696" y="1207"/>
                    <a:pt x="693" y="1202"/>
                  </a:cubicBezTo>
                  <a:cubicBezTo>
                    <a:pt x="690" y="1198"/>
                    <a:pt x="689" y="1196"/>
                    <a:pt x="688" y="1193"/>
                  </a:cubicBezTo>
                  <a:cubicBezTo>
                    <a:pt x="687" y="1190"/>
                    <a:pt x="687" y="1183"/>
                    <a:pt x="687" y="1182"/>
                  </a:cubicBezTo>
                  <a:cubicBezTo>
                    <a:pt x="688" y="1181"/>
                    <a:pt x="696" y="1178"/>
                    <a:pt x="687" y="1177"/>
                  </a:cubicBezTo>
                  <a:cubicBezTo>
                    <a:pt x="678" y="1176"/>
                    <a:pt x="685" y="1173"/>
                    <a:pt x="683" y="1171"/>
                  </a:cubicBezTo>
                  <a:cubicBezTo>
                    <a:pt x="680" y="1169"/>
                    <a:pt x="674" y="1165"/>
                    <a:pt x="674" y="1165"/>
                  </a:cubicBezTo>
                  <a:cubicBezTo>
                    <a:pt x="671" y="1165"/>
                    <a:pt x="671" y="1165"/>
                    <a:pt x="671" y="1165"/>
                  </a:cubicBezTo>
                  <a:cubicBezTo>
                    <a:pt x="672" y="1155"/>
                    <a:pt x="672" y="1155"/>
                    <a:pt x="672" y="1155"/>
                  </a:cubicBezTo>
                  <a:cubicBezTo>
                    <a:pt x="672" y="1155"/>
                    <a:pt x="675" y="1151"/>
                    <a:pt x="676" y="1151"/>
                  </a:cubicBezTo>
                  <a:cubicBezTo>
                    <a:pt x="677" y="1150"/>
                    <a:pt x="678" y="1146"/>
                    <a:pt x="676" y="1146"/>
                  </a:cubicBezTo>
                  <a:cubicBezTo>
                    <a:pt x="674" y="1147"/>
                    <a:pt x="668" y="1148"/>
                    <a:pt x="668" y="1148"/>
                  </a:cubicBezTo>
                  <a:cubicBezTo>
                    <a:pt x="668" y="1148"/>
                    <a:pt x="663" y="1148"/>
                    <a:pt x="664" y="1146"/>
                  </a:cubicBezTo>
                  <a:cubicBezTo>
                    <a:pt x="664" y="1143"/>
                    <a:pt x="666" y="1143"/>
                    <a:pt x="669" y="1140"/>
                  </a:cubicBezTo>
                  <a:cubicBezTo>
                    <a:pt x="672" y="1137"/>
                    <a:pt x="673" y="1135"/>
                    <a:pt x="673" y="1135"/>
                  </a:cubicBezTo>
                  <a:cubicBezTo>
                    <a:pt x="672" y="1129"/>
                    <a:pt x="672" y="1129"/>
                    <a:pt x="672" y="1129"/>
                  </a:cubicBezTo>
                  <a:cubicBezTo>
                    <a:pt x="672" y="1129"/>
                    <a:pt x="672" y="1125"/>
                    <a:pt x="671" y="1125"/>
                  </a:cubicBezTo>
                  <a:cubicBezTo>
                    <a:pt x="671" y="1124"/>
                    <a:pt x="665" y="1112"/>
                    <a:pt x="665" y="1112"/>
                  </a:cubicBezTo>
                  <a:cubicBezTo>
                    <a:pt x="665" y="1112"/>
                    <a:pt x="659" y="1110"/>
                    <a:pt x="658" y="1112"/>
                  </a:cubicBezTo>
                  <a:cubicBezTo>
                    <a:pt x="658" y="1114"/>
                    <a:pt x="656" y="1118"/>
                    <a:pt x="656" y="1118"/>
                  </a:cubicBezTo>
                  <a:cubicBezTo>
                    <a:pt x="649" y="1118"/>
                    <a:pt x="649" y="1118"/>
                    <a:pt x="649" y="1118"/>
                  </a:cubicBezTo>
                  <a:cubicBezTo>
                    <a:pt x="645" y="1115"/>
                    <a:pt x="645" y="1115"/>
                    <a:pt x="645" y="1115"/>
                  </a:cubicBezTo>
                  <a:cubicBezTo>
                    <a:pt x="637" y="1113"/>
                    <a:pt x="637" y="1113"/>
                    <a:pt x="637" y="1113"/>
                  </a:cubicBezTo>
                  <a:cubicBezTo>
                    <a:pt x="637" y="1113"/>
                    <a:pt x="636" y="1114"/>
                    <a:pt x="635" y="1115"/>
                  </a:cubicBezTo>
                  <a:cubicBezTo>
                    <a:pt x="635" y="1116"/>
                    <a:pt x="627" y="1111"/>
                    <a:pt x="627" y="1111"/>
                  </a:cubicBezTo>
                  <a:cubicBezTo>
                    <a:pt x="627" y="1111"/>
                    <a:pt x="624" y="1115"/>
                    <a:pt x="623" y="1116"/>
                  </a:cubicBezTo>
                  <a:cubicBezTo>
                    <a:pt x="623" y="1116"/>
                    <a:pt x="615" y="1114"/>
                    <a:pt x="615" y="1114"/>
                  </a:cubicBezTo>
                  <a:cubicBezTo>
                    <a:pt x="607" y="1115"/>
                    <a:pt x="607" y="1115"/>
                    <a:pt x="607" y="1115"/>
                  </a:cubicBezTo>
                  <a:cubicBezTo>
                    <a:pt x="600" y="1116"/>
                    <a:pt x="600" y="1116"/>
                    <a:pt x="600" y="1116"/>
                  </a:cubicBezTo>
                  <a:cubicBezTo>
                    <a:pt x="594" y="1113"/>
                    <a:pt x="594" y="1113"/>
                    <a:pt x="594" y="1113"/>
                  </a:cubicBezTo>
                  <a:cubicBezTo>
                    <a:pt x="592" y="1116"/>
                    <a:pt x="592" y="1116"/>
                    <a:pt x="592" y="1116"/>
                  </a:cubicBezTo>
                  <a:cubicBezTo>
                    <a:pt x="593" y="1121"/>
                    <a:pt x="593" y="1121"/>
                    <a:pt x="593" y="1121"/>
                  </a:cubicBezTo>
                  <a:cubicBezTo>
                    <a:pt x="588" y="1124"/>
                    <a:pt x="588" y="1124"/>
                    <a:pt x="588" y="1124"/>
                  </a:cubicBezTo>
                  <a:cubicBezTo>
                    <a:pt x="582" y="1120"/>
                    <a:pt x="582" y="1120"/>
                    <a:pt x="582" y="1120"/>
                  </a:cubicBezTo>
                  <a:cubicBezTo>
                    <a:pt x="577" y="1119"/>
                    <a:pt x="577" y="1119"/>
                    <a:pt x="577" y="1119"/>
                  </a:cubicBezTo>
                  <a:cubicBezTo>
                    <a:pt x="570" y="1112"/>
                    <a:pt x="570" y="1112"/>
                    <a:pt x="570" y="1112"/>
                  </a:cubicBezTo>
                  <a:cubicBezTo>
                    <a:pt x="564" y="1110"/>
                    <a:pt x="564" y="1110"/>
                    <a:pt x="564" y="1110"/>
                  </a:cubicBezTo>
                  <a:cubicBezTo>
                    <a:pt x="558" y="1107"/>
                    <a:pt x="558" y="1107"/>
                    <a:pt x="558" y="1107"/>
                  </a:cubicBezTo>
                  <a:cubicBezTo>
                    <a:pt x="558" y="1107"/>
                    <a:pt x="555" y="1115"/>
                    <a:pt x="554" y="1116"/>
                  </a:cubicBezTo>
                  <a:cubicBezTo>
                    <a:pt x="553" y="1116"/>
                    <a:pt x="548" y="1118"/>
                    <a:pt x="547" y="1118"/>
                  </a:cubicBezTo>
                  <a:cubicBezTo>
                    <a:pt x="545" y="1119"/>
                    <a:pt x="544" y="1124"/>
                    <a:pt x="544" y="1124"/>
                  </a:cubicBezTo>
                  <a:cubicBezTo>
                    <a:pt x="539" y="1127"/>
                    <a:pt x="539" y="1127"/>
                    <a:pt x="539" y="1127"/>
                  </a:cubicBezTo>
                  <a:cubicBezTo>
                    <a:pt x="539" y="1127"/>
                    <a:pt x="536" y="1125"/>
                    <a:pt x="534" y="1125"/>
                  </a:cubicBezTo>
                  <a:cubicBezTo>
                    <a:pt x="533" y="1125"/>
                    <a:pt x="532" y="1126"/>
                    <a:pt x="532" y="1126"/>
                  </a:cubicBezTo>
                  <a:cubicBezTo>
                    <a:pt x="530" y="1129"/>
                    <a:pt x="530" y="1129"/>
                    <a:pt x="530" y="1129"/>
                  </a:cubicBezTo>
                  <a:cubicBezTo>
                    <a:pt x="530" y="1129"/>
                    <a:pt x="529" y="1129"/>
                    <a:pt x="526" y="1127"/>
                  </a:cubicBezTo>
                  <a:cubicBezTo>
                    <a:pt x="524" y="1126"/>
                    <a:pt x="521" y="1124"/>
                    <a:pt x="521" y="1124"/>
                  </a:cubicBezTo>
                  <a:cubicBezTo>
                    <a:pt x="518" y="1123"/>
                    <a:pt x="518" y="1123"/>
                    <a:pt x="518" y="1123"/>
                  </a:cubicBezTo>
                  <a:cubicBezTo>
                    <a:pt x="518" y="1123"/>
                    <a:pt x="509" y="1127"/>
                    <a:pt x="508" y="1128"/>
                  </a:cubicBezTo>
                  <a:cubicBezTo>
                    <a:pt x="508" y="1129"/>
                    <a:pt x="506" y="1132"/>
                    <a:pt x="506" y="1132"/>
                  </a:cubicBezTo>
                  <a:cubicBezTo>
                    <a:pt x="501" y="1128"/>
                    <a:pt x="501" y="1128"/>
                    <a:pt x="501" y="1128"/>
                  </a:cubicBezTo>
                  <a:cubicBezTo>
                    <a:pt x="495" y="1124"/>
                    <a:pt x="495" y="1124"/>
                    <a:pt x="495" y="1124"/>
                  </a:cubicBezTo>
                  <a:cubicBezTo>
                    <a:pt x="494" y="1117"/>
                    <a:pt x="494" y="1117"/>
                    <a:pt x="494" y="1117"/>
                  </a:cubicBezTo>
                  <a:cubicBezTo>
                    <a:pt x="483" y="1107"/>
                    <a:pt x="483" y="1107"/>
                    <a:pt x="483" y="1107"/>
                  </a:cubicBezTo>
                  <a:cubicBezTo>
                    <a:pt x="481" y="1097"/>
                    <a:pt x="481" y="1097"/>
                    <a:pt x="481" y="1097"/>
                  </a:cubicBezTo>
                  <a:cubicBezTo>
                    <a:pt x="473" y="1091"/>
                    <a:pt x="473" y="1091"/>
                    <a:pt x="473" y="1091"/>
                  </a:cubicBezTo>
                  <a:cubicBezTo>
                    <a:pt x="468" y="1097"/>
                    <a:pt x="468" y="1097"/>
                    <a:pt x="468" y="1097"/>
                  </a:cubicBezTo>
                  <a:cubicBezTo>
                    <a:pt x="460" y="1096"/>
                    <a:pt x="460" y="1096"/>
                    <a:pt x="460" y="1096"/>
                  </a:cubicBezTo>
                  <a:close/>
                  <a:moveTo>
                    <a:pt x="357" y="73"/>
                  </a:moveTo>
                  <a:cubicBezTo>
                    <a:pt x="357" y="73"/>
                    <a:pt x="357" y="73"/>
                    <a:pt x="357" y="73"/>
                  </a:cubicBezTo>
                  <a:cubicBezTo>
                    <a:pt x="358" y="74"/>
                    <a:pt x="358" y="74"/>
                    <a:pt x="358" y="74"/>
                  </a:cubicBezTo>
                  <a:cubicBezTo>
                    <a:pt x="358" y="74"/>
                    <a:pt x="364" y="80"/>
                    <a:pt x="369" y="80"/>
                  </a:cubicBezTo>
                  <a:cubicBezTo>
                    <a:pt x="374" y="80"/>
                    <a:pt x="370" y="80"/>
                    <a:pt x="375" y="79"/>
                  </a:cubicBezTo>
                  <a:cubicBezTo>
                    <a:pt x="379" y="77"/>
                    <a:pt x="380" y="74"/>
                    <a:pt x="382" y="71"/>
                  </a:cubicBezTo>
                  <a:cubicBezTo>
                    <a:pt x="384" y="68"/>
                    <a:pt x="384" y="68"/>
                    <a:pt x="384" y="65"/>
                  </a:cubicBezTo>
                  <a:cubicBezTo>
                    <a:pt x="384" y="62"/>
                    <a:pt x="384" y="57"/>
                    <a:pt x="384" y="54"/>
                  </a:cubicBezTo>
                  <a:cubicBezTo>
                    <a:pt x="384" y="51"/>
                    <a:pt x="387" y="52"/>
                    <a:pt x="390" y="52"/>
                  </a:cubicBezTo>
                  <a:cubicBezTo>
                    <a:pt x="392" y="52"/>
                    <a:pt x="388" y="44"/>
                    <a:pt x="388" y="44"/>
                  </a:cubicBezTo>
                  <a:cubicBezTo>
                    <a:pt x="388" y="44"/>
                    <a:pt x="379" y="40"/>
                    <a:pt x="375" y="40"/>
                  </a:cubicBezTo>
                  <a:cubicBezTo>
                    <a:pt x="371" y="40"/>
                    <a:pt x="362" y="39"/>
                    <a:pt x="362" y="39"/>
                  </a:cubicBezTo>
                  <a:cubicBezTo>
                    <a:pt x="351" y="53"/>
                    <a:pt x="351" y="53"/>
                    <a:pt x="351" y="53"/>
                  </a:cubicBezTo>
                  <a:cubicBezTo>
                    <a:pt x="351" y="53"/>
                    <a:pt x="355" y="72"/>
                    <a:pt x="357" y="73"/>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60" name="Freeform 109">
              <a:extLst>
                <a:ext uri="{FF2B5EF4-FFF2-40B4-BE49-F238E27FC236}">
                  <a16:creationId xmlns:a16="http://schemas.microsoft.com/office/drawing/2014/main" id="{AF711A4D-CFB9-0406-459B-9B2C2043A488}"/>
                </a:ext>
              </a:extLst>
            </p:cNvPr>
            <p:cNvSpPr>
              <a:spLocks noEditPoints="1"/>
            </p:cNvSpPr>
            <p:nvPr/>
          </p:nvSpPr>
          <p:spPr bwMode="auto">
            <a:xfrm>
              <a:off x="3733036" y="1542151"/>
              <a:ext cx="664056" cy="1216708"/>
            </a:xfrm>
            <a:custGeom>
              <a:avLst/>
              <a:gdLst>
                <a:gd name="T0" fmla="*/ 29 w 291"/>
                <a:gd name="T1" fmla="*/ 540 h 550"/>
                <a:gd name="T2" fmla="*/ 96 w 291"/>
                <a:gd name="T3" fmla="*/ 541 h 550"/>
                <a:gd name="T4" fmla="*/ 173 w 291"/>
                <a:gd name="T5" fmla="*/ 531 h 550"/>
                <a:gd name="T6" fmla="*/ 212 w 291"/>
                <a:gd name="T7" fmla="*/ 534 h 550"/>
                <a:gd name="T8" fmla="*/ 254 w 291"/>
                <a:gd name="T9" fmla="*/ 506 h 550"/>
                <a:gd name="T10" fmla="*/ 285 w 291"/>
                <a:gd name="T11" fmla="*/ 469 h 550"/>
                <a:gd name="T12" fmla="*/ 250 w 291"/>
                <a:gd name="T13" fmla="*/ 407 h 550"/>
                <a:gd name="T14" fmla="*/ 238 w 291"/>
                <a:gd name="T15" fmla="*/ 368 h 550"/>
                <a:gd name="T16" fmla="*/ 207 w 291"/>
                <a:gd name="T17" fmla="*/ 282 h 550"/>
                <a:gd name="T18" fmla="*/ 158 w 291"/>
                <a:gd name="T19" fmla="*/ 243 h 550"/>
                <a:gd name="T20" fmla="*/ 165 w 291"/>
                <a:gd name="T21" fmla="*/ 227 h 550"/>
                <a:gd name="T22" fmla="*/ 220 w 291"/>
                <a:gd name="T23" fmla="*/ 173 h 550"/>
                <a:gd name="T24" fmla="*/ 167 w 291"/>
                <a:gd name="T25" fmla="*/ 157 h 550"/>
                <a:gd name="T26" fmla="*/ 143 w 291"/>
                <a:gd name="T27" fmla="*/ 156 h 550"/>
                <a:gd name="T28" fmla="*/ 166 w 291"/>
                <a:gd name="T29" fmla="*/ 136 h 550"/>
                <a:gd name="T30" fmla="*/ 157 w 291"/>
                <a:gd name="T31" fmla="*/ 107 h 550"/>
                <a:gd name="T32" fmla="*/ 136 w 291"/>
                <a:gd name="T33" fmla="*/ 106 h 550"/>
                <a:gd name="T34" fmla="*/ 128 w 291"/>
                <a:gd name="T35" fmla="*/ 138 h 550"/>
                <a:gd name="T36" fmla="*/ 111 w 291"/>
                <a:gd name="T37" fmla="*/ 142 h 550"/>
                <a:gd name="T38" fmla="*/ 107 w 291"/>
                <a:gd name="T39" fmla="*/ 165 h 550"/>
                <a:gd name="T40" fmla="*/ 90 w 291"/>
                <a:gd name="T41" fmla="*/ 144 h 550"/>
                <a:gd name="T42" fmla="*/ 84 w 291"/>
                <a:gd name="T43" fmla="*/ 159 h 550"/>
                <a:gd name="T44" fmla="*/ 104 w 291"/>
                <a:gd name="T45" fmla="*/ 172 h 550"/>
                <a:gd name="T46" fmla="*/ 84 w 291"/>
                <a:gd name="T47" fmla="*/ 191 h 550"/>
                <a:gd name="T48" fmla="*/ 95 w 291"/>
                <a:gd name="T49" fmla="*/ 210 h 550"/>
                <a:gd name="T50" fmla="*/ 65 w 291"/>
                <a:gd name="T51" fmla="*/ 241 h 550"/>
                <a:gd name="T52" fmla="*/ 87 w 291"/>
                <a:gd name="T53" fmla="*/ 231 h 550"/>
                <a:gd name="T54" fmla="*/ 83 w 291"/>
                <a:gd name="T55" fmla="*/ 256 h 550"/>
                <a:gd name="T56" fmla="*/ 101 w 291"/>
                <a:gd name="T57" fmla="*/ 237 h 550"/>
                <a:gd name="T58" fmla="*/ 98 w 291"/>
                <a:gd name="T59" fmla="*/ 306 h 550"/>
                <a:gd name="T60" fmla="*/ 133 w 291"/>
                <a:gd name="T61" fmla="*/ 306 h 550"/>
                <a:gd name="T62" fmla="*/ 142 w 291"/>
                <a:gd name="T63" fmla="*/ 337 h 550"/>
                <a:gd name="T64" fmla="*/ 144 w 291"/>
                <a:gd name="T65" fmla="*/ 382 h 550"/>
                <a:gd name="T66" fmla="*/ 97 w 291"/>
                <a:gd name="T67" fmla="*/ 376 h 550"/>
                <a:gd name="T68" fmla="*/ 103 w 291"/>
                <a:gd name="T69" fmla="*/ 422 h 550"/>
                <a:gd name="T70" fmla="*/ 62 w 291"/>
                <a:gd name="T71" fmla="*/ 461 h 550"/>
                <a:gd name="T72" fmla="*/ 101 w 291"/>
                <a:gd name="T73" fmla="*/ 472 h 550"/>
                <a:gd name="T74" fmla="*/ 139 w 291"/>
                <a:gd name="T75" fmla="*/ 482 h 550"/>
                <a:gd name="T76" fmla="*/ 50 w 291"/>
                <a:gd name="T77" fmla="*/ 266 h 550"/>
                <a:gd name="T78" fmla="*/ 80 w 291"/>
                <a:gd name="T79" fmla="*/ 314 h 550"/>
                <a:gd name="T80" fmla="*/ 41 w 291"/>
                <a:gd name="T81" fmla="*/ 324 h 550"/>
                <a:gd name="T82" fmla="*/ 13 w 291"/>
                <a:gd name="T83" fmla="*/ 287 h 550"/>
                <a:gd name="T84" fmla="*/ 75 w 291"/>
                <a:gd name="T85" fmla="*/ 227 h 550"/>
                <a:gd name="T86" fmla="*/ 103 w 291"/>
                <a:gd name="T87" fmla="*/ 263 h 550"/>
                <a:gd name="T88" fmla="*/ 65 w 291"/>
                <a:gd name="T89" fmla="*/ 199 h 550"/>
                <a:gd name="T90" fmla="*/ 78 w 291"/>
                <a:gd name="T91" fmla="*/ 171 h 550"/>
                <a:gd name="T92" fmla="*/ 46 w 291"/>
                <a:gd name="T93" fmla="*/ 177 h 550"/>
                <a:gd name="T94" fmla="*/ 59 w 291"/>
                <a:gd name="T95" fmla="*/ 158 h 550"/>
                <a:gd name="T96" fmla="*/ 69 w 291"/>
                <a:gd name="T97" fmla="*/ 132 h 550"/>
                <a:gd name="T98" fmla="*/ 80 w 291"/>
                <a:gd name="T99" fmla="*/ 106 h 550"/>
                <a:gd name="T100" fmla="*/ 94 w 291"/>
                <a:gd name="T101" fmla="*/ 116 h 550"/>
                <a:gd name="T102" fmla="*/ 267 w 291"/>
                <a:gd name="T103" fmla="*/ 15 h 550"/>
                <a:gd name="T104" fmla="*/ 245 w 291"/>
                <a:gd name="T105" fmla="*/ 27 h 550"/>
                <a:gd name="T106" fmla="*/ 269 w 291"/>
                <a:gd name="T107" fmla="*/ 2 h 550"/>
                <a:gd name="T108" fmla="*/ 259 w 291"/>
                <a:gd name="T109" fmla="*/ 29 h 550"/>
                <a:gd name="T110" fmla="*/ 243 w 291"/>
                <a:gd name="T111" fmla="*/ 64 h 550"/>
                <a:gd name="T112" fmla="*/ 221 w 291"/>
                <a:gd name="T113" fmla="*/ 72 h 550"/>
                <a:gd name="T114" fmla="*/ 205 w 291"/>
                <a:gd name="T115" fmla="*/ 80 h 550"/>
                <a:gd name="T116" fmla="*/ 204 w 291"/>
                <a:gd name="T117" fmla="*/ 75 h 550"/>
                <a:gd name="T118" fmla="*/ 191 w 291"/>
                <a:gd name="T119" fmla="*/ 91 h 550"/>
                <a:gd name="T120" fmla="*/ 187 w 291"/>
                <a:gd name="T121" fmla="*/ 9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550">
                  <a:moveTo>
                    <a:pt x="73" y="501"/>
                  </a:moveTo>
                  <a:cubicBezTo>
                    <a:pt x="69" y="504"/>
                    <a:pt x="69" y="504"/>
                    <a:pt x="69" y="504"/>
                  </a:cubicBezTo>
                  <a:cubicBezTo>
                    <a:pt x="69" y="508"/>
                    <a:pt x="69" y="508"/>
                    <a:pt x="69" y="508"/>
                  </a:cubicBezTo>
                  <a:cubicBezTo>
                    <a:pt x="67" y="512"/>
                    <a:pt x="67" y="512"/>
                    <a:pt x="67" y="512"/>
                  </a:cubicBezTo>
                  <a:cubicBezTo>
                    <a:pt x="67" y="512"/>
                    <a:pt x="65" y="513"/>
                    <a:pt x="65" y="514"/>
                  </a:cubicBezTo>
                  <a:cubicBezTo>
                    <a:pt x="64" y="515"/>
                    <a:pt x="60" y="518"/>
                    <a:pt x="60" y="518"/>
                  </a:cubicBezTo>
                  <a:cubicBezTo>
                    <a:pt x="60" y="518"/>
                    <a:pt x="60" y="519"/>
                    <a:pt x="59" y="519"/>
                  </a:cubicBezTo>
                  <a:cubicBezTo>
                    <a:pt x="58" y="519"/>
                    <a:pt x="51" y="522"/>
                    <a:pt x="51" y="522"/>
                  </a:cubicBezTo>
                  <a:cubicBezTo>
                    <a:pt x="49" y="526"/>
                    <a:pt x="49" y="526"/>
                    <a:pt x="49" y="526"/>
                  </a:cubicBezTo>
                  <a:cubicBezTo>
                    <a:pt x="45" y="527"/>
                    <a:pt x="45" y="527"/>
                    <a:pt x="45" y="527"/>
                  </a:cubicBezTo>
                  <a:cubicBezTo>
                    <a:pt x="42" y="532"/>
                    <a:pt x="42" y="532"/>
                    <a:pt x="42" y="532"/>
                  </a:cubicBezTo>
                  <a:cubicBezTo>
                    <a:pt x="37" y="534"/>
                    <a:pt x="37" y="534"/>
                    <a:pt x="37" y="534"/>
                  </a:cubicBezTo>
                  <a:cubicBezTo>
                    <a:pt x="33" y="535"/>
                    <a:pt x="33" y="535"/>
                    <a:pt x="33" y="535"/>
                  </a:cubicBezTo>
                  <a:cubicBezTo>
                    <a:pt x="29" y="533"/>
                    <a:pt x="29" y="533"/>
                    <a:pt x="29" y="533"/>
                  </a:cubicBezTo>
                  <a:cubicBezTo>
                    <a:pt x="26" y="535"/>
                    <a:pt x="26" y="535"/>
                    <a:pt x="26" y="535"/>
                  </a:cubicBezTo>
                  <a:cubicBezTo>
                    <a:pt x="23" y="537"/>
                    <a:pt x="23" y="537"/>
                    <a:pt x="23" y="537"/>
                  </a:cubicBezTo>
                  <a:cubicBezTo>
                    <a:pt x="24" y="541"/>
                    <a:pt x="24" y="541"/>
                    <a:pt x="24" y="541"/>
                  </a:cubicBezTo>
                  <a:cubicBezTo>
                    <a:pt x="27" y="543"/>
                    <a:pt x="27" y="543"/>
                    <a:pt x="27" y="543"/>
                  </a:cubicBezTo>
                  <a:cubicBezTo>
                    <a:pt x="29" y="540"/>
                    <a:pt x="29" y="540"/>
                    <a:pt x="29" y="540"/>
                  </a:cubicBezTo>
                  <a:cubicBezTo>
                    <a:pt x="35" y="542"/>
                    <a:pt x="35" y="542"/>
                    <a:pt x="35" y="542"/>
                  </a:cubicBezTo>
                  <a:cubicBezTo>
                    <a:pt x="35" y="542"/>
                    <a:pt x="37" y="545"/>
                    <a:pt x="38" y="546"/>
                  </a:cubicBezTo>
                  <a:cubicBezTo>
                    <a:pt x="38" y="547"/>
                    <a:pt x="38" y="550"/>
                    <a:pt x="39" y="550"/>
                  </a:cubicBezTo>
                  <a:cubicBezTo>
                    <a:pt x="40" y="549"/>
                    <a:pt x="45" y="546"/>
                    <a:pt x="45" y="546"/>
                  </a:cubicBezTo>
                  <a:cubicBezTo>
                    <a:pt x="43" y="542"/>
                    <a:pt x="43" y="542"/>
                    <a:pt x="43" y="542"/>
                  </a:cubicBezTo>
                  <a:cubicBezTo>
                    <a:pt x="43" y="542"/>
                    <a:pt x="46" y="541"/>
                    <a:pt x="48" y="541"/>
                  </a:cubicBezTo>
                  <a:cubicBezTo>
                    <a:pt x="50" y="541"/>
                    <a:pt x="52" y="542"/>
                    <a:pt x="53" y="540"/>
                  </a:cubicBezTo>
                  <a:cubicBezTo>
                    <a:pt x="53" y="539"/>
                    <a:pt x="56" y="539"/>
                    <a:pt x="56" y="539"/>
                  </a:cubicBezTo>
                  <a:cubicBezTo>
                    <a:pt x="56" y="539"/>
                    <a:pt x="58" y="536"/>
                    <a:pt x="58" y="536"/>
                  </a:cubicBezTo>
                  <a:cubicBezTo>
                    <a:pt x="58" y="535"/>
                    <a:pt x="61" y="533"/>
                    <a:pt x="61" y="533"/>
                  </a:cubicBezTo>
                  <a:cubicBezTo>
                    <a:pt x="61" y="533"/>
                    <a:pt x="68" y="536"/>
                    <a:pt x="69" y="536"/>
                  </a:cubicBezTo>
                  <a:cubicBezTo>
                    <a:pt x="70" y="536"/>
                    <a:pt x="77" y="534"/>
                    <a:pt x="77" y="534"/>
                  </a:cubicBezTo>
                  <a:cubicBezTo>
                    <a:pt x="80" y="537"/>
                    <a:pt x="80" y="537"/>
                    <a:pt x="80" y="537"/>
                  </a:cubicBezTo>
                  <a:cubicBezTo>
                    <a:pt x="80" y="537"/>
                    <a:pt x="80" y="539"/>
                    <a:pt x="82" y="540"/>
                  </a:cubicBezTo>
                  <a:cubicBezTo>
                    <a:pt x="84" y="540"/>
                    <a:pt x="85" y="540"/>
                    <a:pt x="85" y="540"/>
                  </a:cubicBezTo>
                  <a:cubicBezTo>
                    <a:pt x="88" y="544"/>
                    <a:pt x="88" y="544"/>
                    <a:pt x="88" y="544"/>
                  </a:cubicBezTo>
                  <a:cubicBezTo>
                    <a:pt x="91" y="546"/>
                    <a:pt x="91" y="546"/>
                    <a:pt x="91" y="546"/>
                  </a:cubicBezTo>
                  <a:cubicBezTo>
                    <a:pt x="91" y="546"/>
                    <a:pt x="94" y="546"/>
                    <a:pt x="94" y="545"/>
                  </a:cubicBezTo>
                  <a:cubicBezTo>
                    <a:pt x="94" y="544"/>
                    <a:pt x="95" y="542"/>
                    <a:pt x="96" y="541"/>
                  </a:cubicBezTo>
                  <a:cubicBezTo>
                    <a:pt x="97" y="541"/>
                    <a:pt x="100" y="540"/>
                    <a:pt x="100" y="540"/>
                  </a:cubicBezTo>
                  <a:cubicBezTo>
                    <a:pt x="100" y="540"/>
                    <a:pt x="100" y="538"/>
                    <a:pt x="100" y="537"/>
                  </a:cubicBezTo>
                  <a:cubicBezTo>
                    <a:pt x="100" y="535"/>
                    <a:pt x="100" y="532"/>
                    <a:pt x="101" y="531"/>
                  </a:cubicBezTo>
                  <a:cubicBezTo>
                    <a:pt x="101" y="531"/>
                    <a:pt x="104" y="527"/>
                    <a:pt x="104" y="527"/>
                  </a:cubicBezTo>
                  <a:cubicBezTo>
                    <a:pt x="109" y="526"/>
                    <a:pt x="109" y="526"/>
                    <a:pt x="109" y="526"/>
                  </a:cubicBezTo>
                  <a:cubicBezTo>
                    <a:pt x="121" y="525"/>
                    <a:pt x="121" y="525"/>
                    <a:pt x="121" y="525"/>
                  </a:cubicBezTo>
                  <a:cubicBezTo>
                    <a:pt x="125" y="525"/>
                    <a:pt x="125" y="525"/>
                    <a:pt x="125" y="525"/>
                  </a:cubicBezTo>
                  <a:cubicBezTo>
                    <a:pt x="130" y="529"/>
                    <a:pt x="130" y="529"/>
                    <a:pt x="130" y="529"/>
                  </a:cubicBezTo>
                  <a:cubicBezTo>
                    <a:pt x="135" y="534"/>
                    <a:pt x="135" y="534"/>
                    <a:pt x="135" y="534"/>
                  </a:cubicBezTo>
                  <a:cubicBezTo>
                    <a:pt x="135" y="534"/>
                    <a:pt x="138" y="538"/>
                    <a:pt x="138" y="537"/>
                  </a:cubicBezTo>
                  <a:cubicBezTo>
                    <a:pt x="139" y="535"/>
                    <a:pt x="140" y="531"/>
                    <a:pt x="141" y="531"/>
                  </a:cubicBezTo>
                  <a:cubicBezTo>
                    <a:pt x="142" y="531"/>
                    <a:pt x="145" y="535"/>
                    <a:pt x="145" y="535"/>
                  </a:cubicBezTo>
                  <a:cubicBezTo>
                    <a:pt x="149" y="536"/>
                    <a:pt x="149" y="536"/>
                    <a:pt x="149" y="536"/>
                  </a:cubicBezTo>
                  <a:cubicBezTo>
                    <a:pt x="152" y="536"/>
                    <a:pt x="152" y="536"/>
                    <a:pt x="152" y="536"/>
                  </a:cubicBezTo>
                  <a:cubicBezTo>
                    <a:pt x="155" y="533"/>
                    <a:pt x="155" y="533"/>
                    <a:pt x="155" y="533"/>
                  </a:cubicBezTo>
                  <a:cubicBezTo>
                    <a:pt x="153" y="530"/>
                    <a:pt x="153" y="530"/>
                    <a:pt x="153" y="530"/>
                  </a:cubicBezTo>
                  <a:cubicBezTo>
                    <a:pt x="157" y="531"/>
                    <a:pt x="157" y="531"/>
                    <a:pt x="157" y="531"/>
                  </a:cubicBezTo>
                  <a:cubicBezTo>
                    <a:pt x="168" y="532"/>
                    <a:pt x="168" y="532"/>
                    <a:pt x="168" y="532"/>
                  </a:cubicBezTo>
                  <a:cubicBezTo>
                    <a:pt x="173" y="531"/>
                    <a:pt x="173" y="531"/>
                    <a:pt x="173" y="531"/>
                  </a:cubicBezTo>
                  <a:cubicBezTo>
                    <a:pt x="177" y="530"/>
                    <a:pt x="177" y="530"/>
                    <a:pt x="177" y="530"/>
                  </a:cubicBezTo>
                  <a:cubicBezTo>
                    <a:pt x="177" y="532"/>
                    <a:pt x="177" y="532"/>
                    <a:pt x="177" y="532"/>
                  </a:cubicBezTo>
                  <a:cubicBezTo>
                    <a:pt x="171" y="534"/>
                    <a:pt x="171" y="534"/>
                    <a:pt x="171" y="534"/>
                  </a:cubicBezTo>
                  <a:cubicBezTo>
                    <a:pt x="171" y="534"/>
                    <a:pt x="168" y="534"/>
                    <a:pt x="169" y="535"/>
                  </a:cubicBezTo>
                  <a:cubicBezTo>
                    <a:pt x="170" y="537"/>
                    <a:pt x="175" y="539"/>
                    <a:pt x="175" y="539"/>
                  </a:cubicBezTo>
                  <a:cubicBezTo>
                    <a:pt x="175" y="539"/>
                    <a:pt x="172" y="540"/>
                    <a:pt x="176" y="540"/>
                  </a:cubicBezTo>
                  <a:cubicBezTo>
                    <a:pt x="180" y="540"/>
                    <a:pt x="182" y="539"/>
                    <a:pt x="182" y="539"/>
                  </a:cubicBezTo>
                  <a:cubicBezTo>
                    <a:pt x="185" y="536"/>
                    <a:pt x="185" y="536"/>
                    <a:pt x="185" y="536"/>
                  </a:cubicBezTo>
                  <a:cubicBezTo>
                    <a:pt x="183" y="534"/>
                    <a:pt x="183" y="534"/>
                    <a:pt x="183" y="534"/>
                  </a:cubicBezTo>
                  <a:cubicBezTo>
                    <a:pt x="178" y="533"/>
                    <a:pt x="178" y="533"/>
                    <a:pt x="178" y="533"/>
                  </a:cubicBezTo>
                  <a:cubicBezTo>
                    <a:pt x="179" y="529"/>
                    <a:pt x="179" y="529"/>
                    <a:pt x="179" y="529"/>
                  </a:cubicBezTo>
                  <a:cubicBezTo>
                    <a:pt x="180" y="529"/>
                    <a:pt x="180" y="529"/>
                    <a:pt x="180" y="529"/>
                  </a:cubicBezTo>
                  <a:cubicBezTo>
                    <a:pt x="183" y="532"/>
                    <a:pt x="183" y="532"/>
                    <a:pt x="183" y="532"/>
                  </a:cubicBezTo>
                  <a:cubicBezTo>
                    <a:pt x="186" y="530"/>
                    <a:pt x="186" y="530"/>
                    <a:pt x="186" y="530"/>
                  </a:cubicBezTo>
                  <a:cubicBezTo>
                    <a:pt x="190" y="531"/>
                    <a:pt x="190" y="531"/>
                    <a:pt x="190" y="531"/>
                  </a:cubicBezTo>
                  <a:cubicBezTo>
                    <a:pt x="192" y="535"/>
                    <a:pt x="192" y="535"/>
                    <a:pt x="192" y="535"/>
                  </a:cubicBezTo>
                  <a:cubicBezTo>
                    <a:pt x="192" y="535"/>
                    <a:pt x="194" y="537"/>
                    <a:pt x="196" y="535"/>
                  </a:cubicBezTo>
                  <a:cubicBezTo>
                    <a:pt x="198" y="534"/>
                    <a:pt x="200" y="533"/>
                    <a:pt x="200" y="533"/>
                  </a:cubicBezTo>
                  <a:cubicBezTo>
                    <a:pt x="212" y="534"/>
                    <a:pt x="212" y="534"/>
                    <a:pt x="212" y="534"/>
                  </a:cubicBezTo>
                  <a:cubicBezTo>
                    <a:pt x="212" y="534"/>
                    <a:pt x="218" y="533"/>
                    <a:pt x="219" y="535"/>
                  </a:cubicBezTo>
                  <a:cubicBezTo>
                    <a:pt x="220" y="536"/>
                    <a:pt x="223" y="538"/>
                    <a:pt x="223" y="538"/>
                  </a:cubicBezTo>
                  <a:cubicBezTo>
                    <a:pt x="228" y="539"/>
                    <a:pt x="228" y="539"/>
                    <a:pt x="228" y="539"/>
                  </a:cubicBezTo>
                  <a:cubicBezTo>
                    <a:pt x="233" y="539"/>
                    <a:pt x="233" y="539"/>
                    <a:pt x="233" y="539"/>
                  </a:cubicBezTo>
                  <a:cubicBezTo>
                    <a:pt x="233" y="539"/>
                    <a:pt x="235" y="537"/>
                    <a:pt x="236" y="536"/>
                  </a:cubicBezTo>
                  <a:cubicBezTo>
                    <a:pt x="238" y="536"/>
                    <a:pt x="241" y="534"/>
                    <a:pt x="242" y="534"/>
                  </a:cubicBezTo>
                  <a:cubicBezTo>
                    <a:pt x="244" y="534"/>
                    <a:pt x="249" y="533"/>
                    <a:pt x="249" y="533"/>
                  </a:cubicBezTo>
                  <a:cubicBezTo>
                    <a:pt x="250" y="533"/>
                    <a:pt x="251" y="534"/>
                    <a:pt x="253" y="533"/>
                  </a:cubicBezTo>
                  <a:cubicBezTo>
                    <a:pt x="254" y="533"/>
                    <a:pt x="257" y="528"/>
                    <a:pt x="257" y="528"/>
                  </a:cubicBezTo>
                  <a:cubicBezTo>
                    <a:pt x="257" y="528"/>
                    <a:pt x="258" y="526"/>
                    <a:pt x="260" y="526"/>
                  </a:cubicBezTo>
                  <a:cubicBezTo>
                    <a:pt x="262" y="526"/>
                    <a:pt x="265" y="526"/>
                    <a:pt x="266" y="525"/>
                  </a:cubicBezTo>
                  <a:cubicBezTo>
                    <a:pt x="267" y="523"/>
                    <a:pt x="268" y="522"/>
                    <a:pt x="269" y="521"/>
                  </a:cubicBezTo>
                  <a:cubicBezTo>
                    <a:pt x="270" y="520"/>
                    <a:pt x="272" y="517"/>
                    <a:pt x="271" y="516"/>
                  </a:cubicBezTo>
                  <a:cubicBezTo>
                    <a:pt x="271" y="515"/>
                    <a:pt x="272" y="511"/>
                    <a:pt x="272" y="511"/>
                  </a:cubicBezTo>
                  <a:cubicBezTo>
                    <a:pt x="272" y="511"/>
                    <a:pt x="269" y="511"/>
                    <a:pt x="268" y="511"/>
                  </a:cubicBezTo>
                  <a:cubicBezTo>
                    <a:pt x="267" y="510"/>
                    <a:pt x="263" y="511"/>
                    <a:pt x="262" y="510"/>
                  </a:cubicBezTo>
                  <a:cubicBezTo>
                    <a:pt x="261" y="510"/>
                    <a:pt x="257" y="510"/>
                    <a:pt x="257" y="510"/>
                  </a:cubicBezTo>
                  <a:cubicBezTo>
                    <a:pt x="256" y="508"/>
                    <a:pt x="256" y="508"/>
                    <a:pt x="256" y="508"/>
                  </a:cubicBezTo>
                  <a:cubicBezTo>
                    <a:pt x="256" y="508"/>
                    <a:pt x="255" y="507"/>
                    <a:pt x="254" y="506"/>
                  </a:cubicBezTo>
                  <a:cubicBezTo>
                    <a:pt x="253" y="506"/>
                    <a:pt x="254" y="506"/>
                    <a:pt x="252" y="505"/>
                  </a:cubicBezTo>
                  <a:cubicBezTo>
                    <a:pt x="251" y="505"/>
                    <a:pt x="249" y="503"/>
                    <a:pt x="249" y="503"/>
                  </a:cubicBezTo>
                  <a:cubicBezTo>
                    <a:pt x="246" y="502"/>
                    <a:pt x="246" y="502"/>
                    <a:pt x="246" y="502"/>
                  </a:cubicBezTo>
                  <a:cubicBezTo>
                    <a:pt x="242" y="502"/>
                    <a:pt x="242" y="502"/>
                    <a:pt x="242" y="502"/>
                  </a:cubicBezTo>
                  <a:cubicBezTo>
                    <a:pt x="246" y="500"/>
                    <a:pt x="246" y="500"/>
                    <a:pt x="246" y="500"/>
                  </a:cubicBezTo>
                  <a:cubicBezTo>
                    <a:pt x="246" y="500"/>
                    <a:pt x="250" y="500"/>
                    <a:pt x="251" y="500"/>
                  </a:cubicBezTo>
                  <a:cubicBezTo>
                    <a:pt x="252" y="501"/>
                    <a:pt x="256" y="501"/>
                    <a:pt x="256" y="500"/>
                  </a:cubicBezTo>
                  <a:cubicBezTo>
                    <a:pt x="257" y="500"/>
                    <a:pt x="260" y="495"/>
                    <a:pt x="260" y="495"/>
                  </a:cubicBezTo>
                  <a:cubicBezTo>
                    <a:pt x="259" y="492"/>
                    <a:pt x="259" y="492"/>
                    <a:pt x="259" y="492"/>
                  </a:cubicBezTo>
                  <a:cubicBezTo>
                    <a:pt x="257" y="490"/>
                    <a:pt x="257" y="490"/>
                    <a:pt x="257" y="490"/>
                  </a:cubicBezTo>
                  <a:cubicBezTo>
                    <a:pt x="253" y="491"/>
                    <a:pt x="253" y="491"/>
                    <a:pt x="253" y="491"/>
                  </a:cubicBezTo>
                  <a:cubicBezTo>
                    <a:pt x="259" y="488"/>
                    <a:pt x="259" y="488"/>
                    <a:pt x="259" y="488"/>
                  </a:cubicBezTo>
                  <a:cubicBezTo>
                    <a:pt x="261" y="486"/>
                    <a:pt x="261" y="486"/>
                    <a:pt x="261" y="486"/>
                  </a:cubicBezTo>
                  <a:cubicBezTo>
                    <a:pt x="264" y="488"/>
                    <a:pt x="264" y="488"/>
                    <a:pt x="264" y="488"/>
                  </a:cubicBezTo>
                  <a:cubicBezTo>
                    <a:pt x="264" y="488"/>
                    <a:pt x="269" y="489"/>
                    <a:pt x="269" y="488"/>
                  </a:cubicBezTo>
                  <a:cubicBezTo>
                    <a:pt x="270" y="487"/>
                    <a:pt x="271" y="485"/>
                    <a:pt x="271" y="485"/>
                  </a:cubicBezTo>
                  <a:cubicBezTo>
                    <a:pt x="271" y="482"/>
                    <a:pt x="271" y="482"/>
                    <a:pt x="271" y="482"/>
                  </a:cubicBezTo>
                  <a:cubicBezTo>
                    <a:pt x="281" y="475"/>
                    <a:pt x="281" y="475"/>
                    <a:pt x="281" y="475"/>
                  </a:cubicBezTo>
                  <a:cubicBezTo>
                    <a:pt x="285" y="469"/>
                    <a:pt x="285" y="469"/>
                    <a:pt x="285" y="469"/>
                  </a:cubicBezTo>
                  <a:cubicBezTo>
                    <a:pt x="286" y="463"/>
                    <a:pt x="286" y="463"/>
                    <a:pt x="286" y="463"/>
                  </a:cubicBezTo>
                  <a:cubicBezTo>
                    <a:pt x="291" y="454"/>
                    <a:pt x="291" y="454"/>
                    <a:pt x="291" y="454"/>
                  </a:cubicBezTo>
                  <a:cubicBezTo>
                    <a:pt x="290" y="442"/>
                    <a:pt x="290" y="442"/>
                    <a:pt x="290" y="442"/>
                  </a:cubicBezTo>
                  <a:cubicBezTo>
                    <a:pt x="285" y="434"/>
                    <a:pt x="285" y="434"/>
                    <a:pt x="285" y="434"/>
                  </a:cubicBezTo>
                  <a:cubicBezTo>
                    <a:pt x="285" y="434"/>
                    <a:pt x="279" y="429"/>
                    <a:pt x="277" y="428"/>
                  </a:cubicBezTo>
                  <a:cubicBezTo>
                    <a:pt x="275" y="428"/>
                    <a:pt x="264" y="425"/>
                    <a:pt x="264" y="425"/>
                  </a:cubicBezTo>
                  <a:cubicBezTo>
                    <a:pt x="256" y="423"/>
                    <a:pt x="256" y="423"/>
                    <a:pt x="256" y="423"/>
                  </a:cubicBezTo>
                  <a:cubicBezTo>
                    <a:pt x="252" y="425"/>
                    <a:pt x="252" y="425"/>
                    <a:pt x="252" y="425"/>
                  </a:cubicBezTo>
                  <a:cubicBezTo>
                    <a:pt x="251" y="428"/>
                    <a:pt x="251" y="428"/>
                    <a:pt x="251" y="428"/>
                  </a:cubicBezTo>
                  <a:cubicBezTo>
                    <a:pt x="248" y="430"/>
                    <a:pt x="248" y="430"/>
                    <a:pt x="248" y="430"/>
                  </a:cubicBezTo>
                  <a:cubicBezTo>
                    <a:pt x="248" y="430"/>
                    <a:pt x="245" y="432"/>
                    <a:pt x="245" y="432"/>
                  </a:cubicBezTo>
                  <a:cubicBezTo>
                    <a:pt x="244" y="432"/>
                    <a:pt x="242" y="429"/>
                    <a:pt x="242" y="429"/>
                  </a:cubicBezTo>
                  <a:cubicBezTo>
                    <a:pt x="242" y="429"/>
                    <a:pt x="239" y="426"/>
                    <a:pt x="239" y="426"/>
                  </a:cubicBezTo>
                  <a:cubicBezTo>
                    <a:pt x="238" y="426"/>
                    <a:pt x="235" y="425"/>
                    <a:pt x="235" y="425"/>
                  </a:cubicBezTo>
                  <a:cubicBezTo>
                    <a:pt x="239" y="422"/>
                    <a:pt x="239" y="422"/>
                    <a:pt x="239" y="422"/>
                  </a:cubicBezTo>
                  <a:cubicBezTo>
                    <a:pt x="244" y="420"/>
                    <a:pt x="244" y="420"/>
                    <a:pt x="244" y="420"/>
                  </a:cubicBezTo>
                  <a:cubicBezTo>
                    <a:pt x="244" y="420"/>
                    <a:pt x="246" y="418"/>
                    <a:pt x="246" y="417"/>
                  </a:cubicBezTo>
                  <a:cubicBezTo>
                    <a:pt x="247" y="417"/>
                    <a:pt x="249" y="415"/>
                    <a:pt x="249" y="415"/>
                  </a:cubicBezTo>
                  <a:cubicBezTo>
                    <a:pt x="250" y="407"/>
                    <a:pt x="250" y="407"/>
                    <a:pt x="250" y="407"/>
                  </a:cubicBezTo>
                  <a:cubicBezTo>
                    <a:pt x="248" y="399"/>
                    <a:pt x="248" y="399"/>
                    <a:pt x="248" y="399"/>
                  </a:cubicBezTo>
                  <a:cubicBezTo>
                    <a:pt x="245" y="395"/>
                    <a:pt x="245" y="395"/>
                    <a:pt x="245" y="395"/>
                  </a:cubicBezTo>
                  <a:cubicBezTo>
                    <a:pt x="243" y="391"/>
                    <a:pt x="243" y="391"/>
                    <a:pt x="243" y="391"/>
                  </a:cubicBezTo>
                  <a:cubicBezTo>
                    <a:pt x="241" y="391"/>
                    <a:pt x="241" y="391"/>
                    <a:pt x="241" y="391"/>
                  </a:cubicBezTo>
                  <a:cubicBezTo>
                    <a:pt x="237" y="388"/>
                    <a:pt x="237" y="388"/>
                    <a:pt x="237" y="388"/>
                  </a:cubicBezTo>
                  <a:cubicBezTo>
                    <a:pt x="234" y="384"/>
                    <a:pt x="234" y="384"/>
                    <a:pt x="234" y="384"/>
                  </a:cubicBezTo>
                  <a:cubicBezTo>
                    <a:pt x="233" y="381"/>
                    <a:pt x="233" y="381"/>
                    <a:pt x="233" y="381"/>
                  </a:cubicBezTo>
                  <a:cubicBezTo>
                    <a:pt x="234" y="379"/>
                    <a:pt x="234" y="379"/>
                    <a:pt x="234" y="379"/>
                  </a:cubicBezTo>
                  <a:cubicBezTo>
                    <a:pt x="235" y="380"/>
                    <a:pt x="235" y="380"/>
                    <a:pt x="235" y="380"/>
                  </a:cubicBezTo>
                  <a:cubicBezTo>
                    <a:pt x="235" y="380"/>
                    <a:pt x="235" y="382"/>
                    <a:pt x="236" y="382"/>
                  </a:cubicBezTo>
                  <a:cubicBezTo>
                    <a:pt x="236" y="383"/>
                    <a:pt x="237" y="384"/>
                    <a:pt x="237" y="384"/>
                  </a:cubicBezTo>
                  <a:cubicBezTo>
                    <a:pt x="238" y="385"/>
                    <a:pt x="242" y="387"/>
                    <a:pt x="242" y="387"/>
                  </a:cubicBezTo>
                  <a:cubicBezTo>
                    <a:pt x="244" y="387"/>
                    <a:pt x="244" y="387"/>
                    <a:pt x="244" y="387"/>
                  </a:cubicBezTo>
                  <a:cubicBezTo>
                    <a:pt x="246" y="390"/>
                    <a:pt x="246" y="390"/>
                    <a:pt x="246" y="390"/>
                  </a:cubicBezTo>
                  <a:cubicBezTo>
                    <a:pt x="246" y="390"/>
                    <a:pt x="247" y="387"/>
                    <a:pt x="247" y="387"/>
                  </a:cubicBezTo>
                  <a:cubicBezTo>
                    <a:pt x="247" y="386"/>
                    <a:pt x="244" y="382"/>
                    <a:pt x="244" y="382"/>
                  </a:cubicBezTo>
                  <a:cubicBezTo>
                    <a:pt x="243" y="382"/>
                    <a:pt x="242" y="378"/>
                    <a:pt x="242" y="378"/>
                  </a:cubicBezTo>
                  <a:cubicBezTo>
                    <a:pt x="241" y="377"/>
                    <a:pt x="239" y="371"/>
                    <a:pt x="239" y="371"/>
                  </a:cubicBezTo>
                  <a:cubicBezTo>
                    <a:pt x="239" y="371"/>
                    <a:pt x="238" y="369"/>
                    <a:pt x="238" y="368"/>
                  </a:cubicBezTo>
                  <a:cubicBezTo>
                    <a:pt x="238" y="368"/>
                    <a:pt x="238" y="363"/>
                    <a:pt x="238" y="363"/>
                  </a:cubicBezTo>
                  <a:cubicBezTo>
                    <a:pt x="240" y="362"/>
                    <a:pt x="240" y="362"/>
                    <a:pt x="240" y="362"/>
                  </a:cubicBezTo>
                  <a:cubicBezTo>
                    <a:pt x="242" y="360"/>
                    <a:pt x="242" y="360"/>
                    <a:pt x="242" y="360"/>
                  </a:cubicBezTo>
                  <a:cubicBezTo>
                    <a:pt x="242" y="360"/>
                    <a:pt x="241" y="360"/>
                    <a:pt x="241" y="359"/>
                  </a:cubicBezTo>
                  <a:cubicBezTo>
                    <a:pt x="240" y="357"/>
                    <a:pt x="238" y="355"/>
                    <a:pt x="238" y="355"/>
                  </a:cubicBezTo>
                  <a:cubicBezTo>
                    <a:pt x="238" y="355"/>
                    <a:pt x="236" y="354"/>
                    <a:pt x="235" y="353"/>
                  </a:cubicBezTo>
                  <a:cubicBezTo>
                    <a:pt x="235" y="351"/>
                    <a:pt x="234" y="349"/>
                    <a:pt x="234" y="349"/>
                  </a:cubicBezTo>
                  <a:cubicBezTo>
                    <a:pt x="234" y="348"/>
                    <a:pt x="233" y="342"/>
                    <a:pt x="233" y="342"/>
                  </a:cubicBezTo>
                  <a:cubicBezTo>
                    <a:pt x="228" y="337"/>
                    <a:pt x="228" y="337"/>
                    <a:pt x="228" y="337"/>
                  </a:cubicBezTo>
                  <a:cubicBezTo>
                    <a:pt x="228" y="337"/>
                    <a:pt x="226" y="335"/>
                    <a:pt x="225" y="334"/>
                  </a:cubicBezTo>
                  <a:cubicBezTo>
                    <a:pt x="225" y="334"/>
                    <a:pt x="222" y="333"/>
                    <a:pt x="222" y="333"/>
                  </a:cubicBezTo>
                  <a:cubicBezTo>
                    <a:pt x="221" y="333"/>
                    <a:pt x="216" y="330"/>
                    <a:pt x="216" y="330"/>
                  </a:cubicBezTo>
                  <a:cubicBezTo>
                    <a:pt x="216" y="330"/>
                    <a:pt x="212" y="325"/>
                    <a:pt x="212" y="324"/>
                  </a:cubicBezTo>
                  <a:cubicBezTo>
                    <a:pt x="212" y="323"/>
                    <a:pt x="210" y="317"/>
                    <a:pt x="210" y="317"/>
                  </a:cubicBezTo>
                  <a:cubicBezTo>
                    <a:pt x="210" y="313"/>
                    <a:pt x="210" y="313"/>
                    <a:pt x="210" y="313"/>
                  </a:cubicBezTo>
                  <a:cubicBezTo>
                    <a:pt x="208" y="305"/>
                    <a:pt x="208" y="305"/>
                    <a:pt x="208" y="305"/>
                  </a:cubicBezTo>
                  <a:cubicBezTo>
                    <a:pt x="207" y="297"/>
                    <a:pt x="207" y="297"/>
                    <a:pt x="207" y="297"/>
                  </a:cubicBezTo>
                  <a:cubicBezTo>
                    <a:pt x="207" y="289"/>
                    <a:pt x="207" y="289"/>
                    <a:pt x="207" y="289"/>
                  </a:cubicBezTo>
                  <a:cubicBezTo>
                    <a:pt x="207" y="282"/>
                    <a:pt x="207" y="282"/>
                    <a:pt x="207" y="282"/>
                  </a:cubicBezTo>
                  <a:cubicBezTo>
                    <a:pt x="207" y="276"/>
                    <a:pt x="207" y="276"/>
                    <a:pt x="207" y="276"/>
                  </a:cubicBezTo>
                  <a:cubicBezTo>
                    <a:pt x="202" y="270"/>
                    <a:pt x="202" y="270"/>
                    <a:pt x="202" y="270"/>
                  </a:cubicBezTo>
                  <a:cubicBezTo>
                    <a:pt x="200" y="264"/>
                    <a:pt x="200" y="264"/>
                    <a:pt x="200" y="264"/>
                  </a:cubicBezTo>
                  <a:cubicBezTo>
                    <a:pt x="194" y="258"/>
                    <a:pt x="194" y="258"/>
                    <a:pt x="194" y="258"/>
                  </a:cubicBezTo>
                  <a:cubicBezTo>
                    <a:pt x="190" y="253"/>
                    <a:pt x="190" y="253"/>
                    <a:pt x="190" y="253"/>
                  </a:cubicBezTo>
                  <a:cubicBezTo>
                    <a:pt x="187" y="252"/>
                    <a:pt x="187" y="252"/>
                    <a:pt x="187" y="252"/>
                  </a:cubicBezTo>
                  <a:cubicBezTo>
                    <a:pt x="182" y="246"/>
                    <a:pt x="182" y="246"/>
                    <a:pt x="182" y="246"/>
                  </a:cubicBezTo>
                  <a:cubicBezTo>
                    <a:pt x="178" y="245"/>
                    <a:pt x="178" y="245"/>
                    <a:pt x="178" y="245"/>
                  </a:cubicBezTo>
                  <a:cubicBezTo>
                    <a:pt x="174" y="247"/>
                    <a:pt x="174" y="247"/>
                    <a:pt x="174" y="247"/>
                  </a:cubicBezTo>
                  <a:cubicBezTo>
                    <a:pt x="170" y="248"/>
                    <a:pt x="170" y="248"/>
                    <a:pt x="170" y="248"/>
                  </a:cubicBezTo>
                  <a:cubicBezTo>
                    <a:pt x="166" y="249"/>
                    <a:pt x="166" y="249"/>
                    <a:pt x="166" y="249"/>
                  </a:cubicBezTo>
                  <a:cubicBezTo>
                    <a:pt x="159" y="246"/>
                    <a:pt x="159" y="246"/>
                    <a:pt x="159" y="246"/>
                  </a:cubicBezTo>
                  <a:cubicBezTo>
                    <a:pt x="156" y="243"/>
                    <a:pt x="156" y="243"/>
                    <a:pt x="156" y="243"/>
                  </a:cubicBezTo>
                  <a:cubicBezTo>
                    <a:pt x="152" y="242"/>
                    <a:pt x="152" y="242"/>
                    <a:pt x="152" y="242"/>
                  </a:cubicBezTo>
                  <a:cubicBezTo>
                    <a:pt x="150" y="242"/>
                    <a:pt x="150" y="242"/>
                    <a:pt x="150" y="242"/>
                  </a:cubicBezTo>
                  <a:cubicBezTo>
                    <a:pt x="150" y="242"/>
                    <a:pt x="150" y="241"/>
                    <a:pt x="150" y="241"/>
                  </a:cubicBezTo>
                  <a:cubicBezTo>
                    <a:pt x="150" y="241"/>
                    <a:pt x="152" y="241"/>
                    <a:pt x="152" y="241"/>
                  </a:cubicBezTo>
                  <a:cubicBezTo>
                    <a:pt x="152" y="241"/>
                    <a:pt x="154" y="242"/>
                    <a:pt x="155" y="242"/>
                  </a:cubicBezTo>
                  <a:cubicBezTo>
                    <a:pt x="155" y="242"/>
                    <a:pt x="158" y="243"/>
                    <a:pt x="158" y="243"/>
                  </a:cubicBezTo>
                  <a:cubicBezTo>
                    <a:pt x="158" y="243"/>
                    <a:pt x="159" y="244"/>
                    <a:pt x="160" y="244"/>
                  </a:cubicBezTo>
                  <a:cubicBezTo>
                    <a:pt x="161" y="244"/>
                    <a:pt x="164" y="244"/>
                    <a:pt x="164" y="244"/>
                  </a:cubicBezTo>
                  <a:cubicBezTo>
                    <a:pt x="167" y="242"/>
                    <a:pt x="167" y="242"/>
                    <a:pt x="167" y="242"/>
                  </a:cubicBezTo>
                  <a:cubicBezTo>
                    <a:pt x="168" y="239"/>
                    <a:pt x="168" y="239"/>
                    <a:pt x="168" y="239"/>
                  </a:cubicBezTo>
                  <a:cubicBezTo>
                    <a:pt x="171" y="238"/>
                    <a:pt x="171" y="238"/>
                    <a:pt x="171" y="238"/>
                  </a:cubicBezTo>
                  <a:cubicBezTo>
                    <a:pt x="173" y="237"/>
                    <a:pt x="173" y="237"/>
                    <a:pt x="173" y="237"/>
                  </a:cubicBezTo>
                  <a:cubicBezTo>
                    <a:pt x="175" y="237"/>
                    <a:pt x="175" y="237"/>
                    <a:pt x="175" y="237"/>
                  </a:cubicBezTo>
                  <a:cubicBezTo>
                    <a:pt x="175" y="237"/>
                    <a:pt x="176" y="239"/>
                    <a:pt x="178" y="238"/>
                  </a:cubicBezTo>
                  <a:cubicBezTo>
                    <a:pt x="180" y="238"/>
                    <a:pt x="181" y="237"/>
                    <a:pt x="181" y="237"/>
                  </a:cubicBezTo>
                  <a:cubicBezTo>
                    <a:pt x="181" y="237"/>
                    <a:pt x="185" y="235"/>
                    <a:pt x="184" y="235"/>
                  </a:cubicBezTo>
                  <a:cubicBezTo>
                    <a:pt x="184" y="234"/>
                    <a:pt x="184" y="233"/>
                    <a:pt x="183" y="233"/>
                  </a:cubicBezTo>
                  <a:cubicBezTo>
                    <a:pt x="183" y="232"/>
                    <a:pt x="181" y="230"/>
                    <a:pt x="181" y="230"/>
                  </a:cubicBezTo>
                  <a:cubicBezTo>
                    <a:pt x="181" y="230"/>
                    <a:pt x="180" y="230"/>
                    <a:pt x="180" y="229"/>
                  </a:cubicBezTo>
                  <a:cubicBezTo>
                    <a:pt x="180" y="228"/>
                    <a:pt x="180" y="226"/>
                    <a:pt x="180" y="226"/>
                  </a:cubicBezTo>
                  <a:cubicBezTo>
                    <a:pt x="178" y="224"/>
                    <a:pt x="178" y="224"/>
                    <a:pt x="178" y="224"/>
                  </a:cubicBezTo>
                  <a:cubicBezTo>
                    <a:pt x="178" y="224"/>
                    <a:pt x="177" y="224"/>
                    <a:pt x="176" y="224"/>
                  </a:cubicBezTo>
                  <a:cubicBezTo>
                    <a:pt x="175" y="224"/>
                    <a:pt x="174" y="225"/>
                    <a:pt x="174" y="225"/>
                  </a:cubicBezTo>
                  <a:cubicBezTo>
                    <a:pt x="170" y="226"/>
                    <a:pt x="170" y="226"/>
                    <a:pt x="170" y="226"/>
                  </a:cubicBezTo>
                  <a:cubicBezTo>
                    <a:pt x="165" y="227"/>
                    <a:pt x="165" y="227"/>
                    <a:pt x="165" y="227"/>
                  </a:cubicBezTo>
                  <a:cubicBezTo>
                    <a:pt x="165" y="226"/>
                    <a:pt x="165" y="226"/>
                    <a:pt x="165" y="226"/>
                  </a:cubicBezTo>
                  <a:cubicBezTo>
                    <a:pt x="170" y="225"/>
                    <a:pt x="170" y="225"/>
                    <a:pt x="170" y="225"/>
                  </a:cubicBezTo>
                  <a:cubicBezTo>
                    <a:pt x="173" y="223"/>
                    <a:pt x="173" y="223"/>
                    <a:pt x="173" y="223"/>
                  </a:cubicBezTo>
                  <a:cubicBezTo>
                    <a:pt x="173" y="223"/>
                    <a:pt x="173" y="222"/>
                    <a:pt x="174" y="222"/>
                  </a:cubicBezTo>
                  <a:cubicBezTo>
                    <a:pt x="175" y="222"/>
                    <a:pt x="178" y="223"/>
                    <a:pt x="178" y="223"/>
                  </a:cubicBezTo>
                  <a:cubicBezTo>
                    <a:pt x="179" y="223"/>
                    <a:pt x="183" y="223"/>
                    <a:pt x="183" y="223"/>
                  </a:cubicBezTo>
                  <a:cubicBezTo>
                    <a:pt x="183" y="223"/>
                    <a:pt x="186" y="221"/>
                    <a:pt x="186" y="220"/>
                  </a:cubicBezTo>
                  <a:cubicBezTo>
                    <a:pt x="187" y="220"/>
                    <a:pt x="191" y="218"/>
                    <a:pt x="191" y="218"/>
                  </a:cubicBezTo>
                  <a:cubicBezTo>
                    <a:pt x="191" y="215"/>
                    <a:pt x="191" y="215"/>
                    <a:pt x="191" y="215"/>
                  </a:cubicBezTo>
                  <a:cubicBezTo>
                    <a:pt x="191" y="215"/>
                    <a:pt x="192" y="212"/>
                    <a:pt x="193" y="212"/>
                  </a:cubicBezTo>
                  <a:cubicBezTo>
                    <a:pt x="193" y="212"/>
                    <a:pt x="197" y="209"/>
                    <a:pt x="197" y="209"/>
                  </a:cubicBezTo>
                  <a:cubicBezTo>
                    <a:pt x="201" y="205"/>
                    <a:pt x="201" y="205"/>
                    <a:pt x="201" y="205"/>
                  </a:cubicBezTo>
                  <a:cubicBezTo>
                    <a:pt x="203" y="200"/>
                    <a:pt x="203" y="200"/>
                    <a:pt x="203" y="200"/>
                  </a:cubicBezTo>
                  <a:cubicBezTo>
                    <a:pt x="205" y="196"/>
                    <a:pt x="205" y="196"/>
                    <a:pt x="205" y="196"/>
                  </a:cubicBezTo>
                  <a:cubicBezTo>
                    <a:pt x="205" y="196"/>
                    <a:pt x="209" y="193"/>
                    <a:pt x="208" y="192"/>
                  </a:cubicBezTo>
                  <a:cubicBezTo>
                    <a:pt x="208" y="190"/>
                    <a:pt x="208" y="187"/>
                    <a:pt x="208" y="187"/>
                  </a:cubicBezTo>
                  <a:cubicBezTo>
                    <a:pt x="208" y="187"/>
                    <a:pt x="211" y="185"/>
                    <a:pt x="212" y="184"/>
                  </a:cubicBezTo>
                  <a:cubicBezTo>
                    <a:pt x="212" y="183"/>
                    <a:pt x="219" y="178"/>
                    <a:pt x="219" y="178"/>
                  </a:cubicBezTo>
                  <a:cubicBezTo>
                    <a:pt x="220" y="173"/>
                    <a:pt x="220" y="173"/>
                    <a:pt x="220" y="173"/>
                  </a:cubicBezTo>
                  <a:cubicBezTo>
                    <a:pt x="219" y="171"/>
                    <a:pt x="219" y="171"/>
                    <a:pt x="219" y="171"/>
                  </a:cubicBezTo>
                  <a:cubicBezTo>
                    <a:pt x="218" y="168"/>
                    <a:pt x="218" y="168"/>
                    <a:pt x="218" y="168"/>
                  </a:cubicBezTo>
                  <a:cubicBezTo>
                    <a:pt x="216" y="165"/>
                    <a:pt x="216" y="165"/>
                    <a:pt x="216" y="165"/>
                  </a:cubicBezTo>
                  <a:cubicBezTo>
                    <a:pt x="214" y="162"/>
                    <a:pt x="214" y="162"/>
                    <a:pt x="214" y="162"/>
                  </a:cubicBezTo>
                  <a:cubicBezTo>
                    <a:pt x="210" y="162"/>
                    <a:pt x="210" y="162"/>
                    <a:pt x="210" y="162"/>
                  </a:cubicBezTo>
                  <a:cubicBezTo>
                    <a:pt x="210" y="162"/>
                    <a:pt x="209" y="164"/>
                    <a:pt x="209" y="163"/>
                  </a:cubicBezTo>
                  <a:cubicBezTo>
                    <a:pt x="208" y="163"/>
                    <a:pt x="206" y="161"/>
                    <a:pt x="206" y="161"/>
                  </a:cubicBezTo>
                  <a:cubicBezTo>
                    <a:pt x="202" y="162"/>
                    <a:pt x="202" y="162"/>
                    <a:pt x="202" y="162"/>
                  </a:cubicBezTo>
                  <a:cubicBezTo>
                    <a:pt x="197" y="161"/>
                    <a:pt x="197" y="161"/>
                    <a:pt x="197" y="161"/>
                  </a:cubicBezTo>
                  <a:cubicBezTo>
                    <a:pt x="196" y="159"/>
                    <a:pt x="196" y="159"/>
                    <a:pt x="196" y="159"/>
                  </a:cubicBezTo>
                  <a:cubicBezTo>
                    <a:pt x="192" y="159"/>
                    <a:pt x="192" y="159"/>
                    <a:pt x="192" y="159"/>
                  </a:cubicBezTo>
                  <a:cubicBezTo>
                    <a:pt x="190" y="158"/>
                    <a:pt x="190" y="158"/>
                    <a:pt x="190" y="158"/>
                  </a:cubicBezTo>
                  <a:cubicBezTo>
                    <a:pt x="186" y="159"/>
                    <a:pt x="186" y="159"/>
                    <a:pt x="186" y="159"/>
                  </a:cubicBezTo>
                  <a:cubicBezTo>
                    <a:pt x="183" y="159"/>
                    <a:pt x="183" y="159"/>
                    <a:pt x="183" y="159"/>
                  </a:cubicBezTo>
                  <a:cubicBezTo>
                    <a:pt x="181" y="158"/>
                    <a:pt x="181" y="158"/>
                    <a:pt x="181" y="158"/>
                  </a:cubicBezTo>
                  <a:cubicBezTo>
                    <a:pt x="178" y="155"/>
                    <a:pt x="178" y="155"/>
                    <a:pt x="178" y="155"/>
                  </a:cubicBezTo>
                  <a:cubicBezTo>
                    <a:pt x="172" y="155"/>
                    <a:pt x="172" y="155"/>
                    <a:pt x="172" y="155"/>
                  </a:cubicBezTo>
                  <a:cubicBezTo>
                    <a:pt x="171" y="157"/>
                    <a:pt x="171" y="157"/>
                    <a:pt x="171" y="157"/>
                  </a:cubicBezTo>
                  <a:cubicBezTo>
                    <a:pt x="167" y="157"/>
                    <a:pt x="167" y="157"/>
                    <a:pt x="167" y="157"/>
                  </a:cubicBezTo>
                  <a:cubicBezTo>
                    <a:pt x="167" y="157"/>
                    <a:pt x="166" y="157"/>
                    <a:pt x="165" y="157"/>
                  </a:cubicBezTo>
                  <a:cubicBezTo>
                    <a:pt x="165" y="157"/>
                    <a:pt x="163" y="158"/>
                    <a:pt x="163" y="158"/>
                  </a:cubicBezTo>
                  <a:cubicBezTo>
                    <a:pt x="161" y="159"/>
                    <a:pt x="161" y="159"/>
                    <a:pt x="161" y="159"/>
                  </a:cubicBezTo>
                  <a:cubicBezTo>
                    <a:pt x="159" y="159"/>
                    <a:pt x="159" y="159"/>
                    <a:pt x="159" y="159"/>
                  </a:cubicBezTo>
                  <a:cubicBezTo>
                    <a:pt x="155" y="158"/>
                    <a:pt x="155" y="158"/>
                    <a:pt x="155" y="158"/>
                  </a:cubicBezTo>
                  <a:cubicBezTo>
                    <a:pt x="153" y="161"/>
                    <a:pt x="153" y="161"/>
                    <a:pt x="153" y="161"/>
                  </a:cubicBezTo>
                  <a:cubicBezTo>
                    <a:pt x="150" y="162"/>
                    <a:pt x="150" y="162"/>
                    <a:pt x="150" y="162"/>
                  </a:cubicBezTo>
                  <a:cubicBezTo>
                    <a:pt x="147" y="165"/>
                    <a:pt x="147" y="165"/>
                    <a:pt x="147" y="165"/>
                  </a:cubicBezTo>
                  <a:cubicBezTo>
                    <a:pt x="148" y="162"/>
                    <a:pt x="148" y="162"/>
                    <a:pt x="148" y="162"/>
                  </a:cubicBezTo>
                  <a:cubicBezTo>
                    <a:pt x="150" y="160"/>
                    <a:pt x="150" y="160"/>
                    <a:pt x="150" y="160"/>
                  </a:cubicBezTo>
                  <a:cubicBezTo>
                    <a:pt x="153" y="159"/>
                    <a:pt x="153" y="159"/>
                    <a:pt x="153" y="159"/>
                  </a:cubicBezTo>
                  <a:cubicBezTo>
                    <a:pt x="155" y="156"/>
                    <a:pt x="155" y="156"/>
                    <a:pt x="155" y="156"/>
                  </a:cubicBezTo>
                  <a:cubicBezTo>
                    <a:pt x="155" y="156"/>
                    <a:pt x="157" y="155"/>
                    <a:pt x="157" y="154"/>
                  </a:cubicBezTo>
                  <a:cubicBezTo>
                    <a:pt x="158" y="154"/>
                    <a:pt x="160" y="152"/>
                    <a:pt x="160" y="152"/>
                  </a:cubicBezTo>
                  <a:cubicBezTo>
                    <a:pt x="157" y="151"/>
                    <a:pt x="157" y="151"/>
                    <a:pt x="157" y="151"/>
                  </a:cubicBezTo>
                  <a:cubicBezTo>
                    <a:pt x="154" y="153"/>
                    <a:pt x="154" y="153"/>
                    <a:pt x="154" y="153"/>
                  </a:cubicBezTo>
                  <a:cubicBezTo>
                    <a:pt x="154" y="153"/>
                    <a:pt x="153" y="153"/>
                    <a:pt x="152" y="153"/>
                  </a:cubicBezTo>
                  <a:cubicBezTo>
                    <a:pt x="152" y="153"/>
                    <a:pt x="149" y="154"/>
                    <a:pt x="149" y="154"/>
                  </a:cubicBezTo>
                  <a:cubicBezTo>
                    <a:pt x="143" y="156"/>
                    <a:pt x="143" y="156"/>
                    <a:pt x="143" y="156"/>
                  </a:cubicBezTo>
                  <a:cubicBezTo>
                    <a:pt x="149" y="153"/>
                    <a:pt x="149" y="153"/>
                    <a:pt x="149" y="153"/>
                  </a:cubicBezTo>
                  <a:cubicBezTo>
                    <a:pt x="149" y="153"/>
                    <a:pt x="151" y="152"/>
                    <a:pt x="152" y="151"/>
                  </a:cubicBezTo>
                  <a:cubicBezTo>
                    <a:pt x="153" y="151"/>
                    <a:pt x="155" y="150"/>
                    <a:pt x="155" y="150"/>
                  </a:cubicBezTo>
                  <a:cubicBezTo>
                    <a:pt x="156" y="150"/>
                    <a:pt x="158" y="149"/>
                    <a:pt x="158" y="149"/>
                  </a:cubicBezTo>
                  <a:cubicBezTo>
                    <a:pt x="159" y="150"/>
                    <a:pt x="161" y="151"/>
                    <a:pt x="162" y="150"/>
                  </a:cubicBezTo>
                  <a:cubicBezTo>
                    <a:pt x="162" y="150"/>
                    <a:pt x="163" y="148"/>
                    <a:pt x="164" y="148"/>
                  </a:cubicBezTo>
                  <a:cubicBezTo>
                    <a:pt x="164" y="147"/>
                    <a:pt x="166" y="145"/>
                    <a:pt x="166" y="145"/>
                  </a:cubicBezTo>
                  <a:cubicBezTo>
                    <a:pt x="160" y="145"/>
                    <a:pt x="160" y="145"/>
                    <a:pt x="160" y="145"/>
                  </a:cubicBezTo>
                  <a:cubicBezTo>
                    <a:pt x="160" y="145"/>
                    <a:pt x="159" y="146"/>
                    <a:pt x="158" y="146"/>
                  </a:cubicBezTo>
                  <a:cubicBezTo>
                    <a:pt x="157" y="145"/>
                    <a:pt x="155" y="145"/>
                    <a:pt x="154" y="144"/>
                  </a:cubicBezTo>
                  <a:cubicBezTo>
                    <a:pt x="154" y="144"/>
                    <a:pt x="153" y="143"/>
                    <a:pt x="153" y="143"/>
                  </a:cubicBezTo>
                  <a:cubicBezTo>
                    <a:pt x="152" y="143"/>
                    <a:pt x="150" y="141"/>
                    <a:pt x="150" y="141"/>
                  </a:cubicBezTo>
                  <a:cubicBezTo>
                    <a:pt x="151" y="140"/>
                    <a:pt x="151" y="140"/>
                    <a:pt x="151" y="140"/>
                  </a:cubicBezTo>
                  <a:cubicBezTo>
                    <a:pt x="153" y="142"/>
                    <a:pt x="153" y="142"/>
                    <a:pt x="153" y="142"/>
                  </a:cubicBezTo>
                  <a:cubicBezTo>
                    <a:pt x="153" y="142"/>
                    <a:pt x="154" y="143"/>
                    <a:pt x="155" y="143"/>
                  </a:cubicBezTo>
                  <a:cubicBezTo>
                    <a:pt x="156" y="143"/>
                    <a:pt x="157" y="142"/>
                    <a:pt x="159" y="142"/>
                  </a:cubicBezTo>
                  <a:cubicBezTo>
                    <a:pt x="160" y="143"/>
                    <a:pt x="162" y="140"/>
                    <a:pt x="162" y="140"/>
                  </a:cubicBezTo>
                  <a:cubicBezTo>
                    <a:pt x="162" y="140"/>
                    <a:pt x="160" y="140"/>
                    <a:pt x="163" y="139"/>
                  </a:cubicBezTo>
                  <a:cubicBezTo>
                    <a:pt x="165" y="137"/>
                    <a:pt x="164" y="138"/>
                    <a:pt x="166" y="136"/>
                  </a:cubicBezTo>
                  <a:cubicBezTo>
                    <a:pt x="168" y="135"/>
                    <a:pt x="173" y="132"/>
                    <a:pt x="173" y="132"/>
                  </a:cubicBezTo>
                  <a:cubicBezTo>
                    <a:pt x="179" y="130"/>
                    <a:pt x="179" y="130"/>
                    <a:pt x="179" y="130"/>
                  </a:cubicBezTo>
                  <a:cubicBezTo>
                    <a:pt x="183" y="125"/>
                    <a:pt x="183" y="125"/>
                    <a:pt x="183" y="125"/>
                  </a:cubicBezTo>
                  <a:cubicBezTo>
                    <a:pt x="186" y="125"/>
                    <a:pt x="186" y="125"/>
                    <a:pt x="186" y="125"/>
                  </a:cubicBezTo>
                  <a:cubicBezTo>
                    <a:pt x="190" y="121"/>
                    <a:pt x="190" y="121"/>
                    <a:pt x="190" y="121"/>
                  </a:cubicBezTo>
                  <a:cubicBezTo>
                    <a:pt x="192" y="119"/>
                    <a:pt x="192" y="119"/>
                    <a:pt x="192" y="119"/>
                  </a:cubicBezTo>
                  <a:cubicBezTo>
                    <a:pt x="191" y="114"/>
                    <a:pt x="191" y="114"/>
                    <a:pt x="191" y="114"/>
                  </a:cubicBezTo>
                  <a:cubicBezTo>
                    <a:pt x="193" y="110"/>
                    <a:pt x="193" y="110"/>
                    <a:pt x="193" y="110"/>
                  </a:cubicBezTo>
                  <a:cubicBezTo>
                    <a:pt x="193" y="107"/>
                    <a:pt x="193" y="107"/>
                    <a:pt x="193" y="107"/>
                  </a:cubicBezTo>
                  <a:cubicBezTo>
                    <a:pt x="190" y="106"/>
                    <a:pt x="190" y="106"/>
                    <a:pt x="190" y="106"/>
                  </a:cubicBezTo>
                  <a:cubicBezTo>
                    <a:pt x="184" y="106"/>
                    <a:pt x="184" y="106"/>
                    <a:pt x="184" y="106"/>
                  </a:cubicBezTo>
                  <a:cubicBezTo>
                    <a:pt x="184" y="106"/>
                    <a:pt x="183" y="109"/>
                    <a:pt x="182" y="108"/>
                  </a:cubicBezTo>
                  <a:cubicBezTo>
                    <a:pt x="182" y="108"/>
                    <a:pt x="178" y="105"/>
                    <a:pt x="177" y="105"/>
                  </a:cubicBezTo>
                  <a:cubicBezTo>
                    <a:pt x="177" y="105"/>
                    <a:pt x="173" y="108"/>
                    <a:pt x="173" y="108"/>
                  </a:cubicBezTo>
                  <a:cubicBezTo>
                    <a:pt x="171" y="108"/>
                    <a:pt x="171" y="108"/>
                    <a:pt x="171" y="108"/>
                  </a:cubicBezTo>
                  <a:cubicBezTo>
                    <a:pt x="171" y="108"/>
                    <a:pt x="170" y="108"/>
                    <a:pt x="168" y="108"/>
                  </a:cubicBezTo>
                  <a:cubicBezTo>
                    <a:pt x="166" y="107"/>
                    <a:pt x="162" y="106"/>
                    <a:pt x="162" y="106"/>
                  </a:cubicBezTo>
                  <a:cubicBezTo>
                    <a:pt x="159" y="108"/>
                    <a:pt x="159" y="108"/>
                    <a:pt x="159" y="108"/>
                  </a:cubicBezTo>
                  <a:cubicBezTo>
                    <a:pt x="157" y="107"/>
                    <a:pt x="157" y="107"/>
                    <a:pt x="157" y="107"/>
                  </a:cubicBezTo>
                  <a:cubicBezTo>
                    <a:pt x="153" y="110"/>
                    <a:pt x="153" y="110"/>
                    <a:pt x="153" y="110"/>
                  </a:cubicBezTo>
                  <a:cubicBezTo>
                    <a:pt x="153" y="108"/>
                    <a:pt x="153" y="108"/>
                    <a:pt x="153" y="108"/>
                  </a:cubicBezTo>
                  <a:cubicBezTo>
                    <a:pt x="155" y="105"/>
                    <a:pt x="155" y="105"/>
                    <a:pt x="155" y="105"/>
                  </a:cubicBezTo>
                  <a:cubicBezTo>
                    <a:pt x="155" y="105"/>
                    <a:pt x="154" y="104"/>
                    <a:pt x="153" y="104"/>
                  </a:cubicBezTo>
                  <a:cubicBezTo>
                    <a:pt x="153" y="104"/>
                    <a:pt x="151" y="103"/>
                    <a:pt x="151" y="103"/>
                  </a:cubicBezTo>
                  <a:cubicBezTo>
                    <a:pt x="149" y="106"/>
                    <a:pt x="149" y="106"/>
                    <a:pt x="149" y="106"/>
                  </a:cubicBezTo>
                  <a:cubicBezTo>
                    <a:pt x="145" y="108"/>
                    <a:pt x="145" y="108"/>
                    <a:pt x="145" y="108"/>
                  </a:cubicBezTo>
                  <a:cubicBezTo>
                    <a:pt x="146" y="107"/>
                    <a:pt x="146" y="107"/>
                    <a:pt x="146" y="107"/>
                  </a:cubicBezTo>
                  <a:cubicBezTo>
                    <a:pt x="149" y="105"/>
                    <a:pt x="149" y="105"/>
                    <a:pt x="149" y="105"/>
                  </a:cubicBezTo>
                  <a:cubicBezTo>
                    <a:pt x="149" y="103"/>
                    <a:pt x="149" y="103"/>
                    <a:pt x="149" y="103"/>
                  </a:cubicBezTo>
                  <a:cubicBezTo>
                    <a:pt x="149" y="103"/>
                    <a:pt x="148" y="103"/>
                    <a:pt x="148" y="103"/>
                  </a:cubicBezTo>
                  <a:cubicBezTo>
                    <a:pt x="147" y="103"/>
                    <a:pt x="146" y="102"/>
                    <a:pt x="146" y="102"/>
                  </a:cubicBezTo>
                  <a:cubicBezTo>
                    <a:pt x="144" y="101"/>
                    <a:pt x="144" y="101"/>
                    <a:pt x="144" y="101"/>
                  </a:cubicBezTo>
                  <a:cubicBezTo>
                    <a:pt x="143" y="99"/>
                    <a:pt x="143" y="99"/>
                    <a:pt x="143" y="99"/>
                  </a:cubicBezTo>
                  <a:cubicBezTo>
                    <a:pt x="140" y="100"/>
                    <a:pt x="140" y="100"/>
                    <a:pt x="140" y="100"/>
                  </a:cubicBezTo>
                  <a:cubicBezTo>
                    <a:pt x="139" y="102"/>
                    <a:pt x="139" y="102"/>
                    <a:pt x="139" y="102"/>
                  </a:cubicBezTo>
                  <a:cubicBezTo>
                    <a:pt x="137" y="103"/>
                    <a:pt x="137" y="103"/>
                    <a:pt x="137" y="103"/>
                  </a:cubicBezTo>
                  <a:cubicBezTo>
                    <a:pt x="135" y="103"/>
                    <a:pt x="135" y="103"/>
                    <a:pt x="135" y="103"/>
                  </a:cubicBezTo>
                  <a:cubicBezTo>
                    <a:pt x="136" y="106"/>
                    <a:pt x="136" y="106"/>
                    <a:pt x="136" y="106"/>
                  </a:cubicBezTo>
                  <a:cubicBezTo>
                    <a:pt x="135" y="109"/>
                    <a:pt x="135" y="109"/>
                    <a:pt x="135" y="109"/>
                  </a:cubicBezTo>
                  <a:cubicBezTo>
                    <a:pt x="132" y="109"/>
                    <a:pt x="132" y="109"/>
                    <a:pt x="132" y="109"/>
                  </a:cubicBezTo>
                  <a:cubicBezTo>
                    <a:pt x="132" y="109"/>
                    <a:pt x="132" y="113"/>
                    <a:pt x="133" y="113"/>
                  </a:cubicBezTo>
                  <a:cubicBezTo>
                    <a:pt x="133" y="113"/>
                    <a:pt x="134" y="115"/>
                    <a:pt x="134" y="115"/>
                  </a:cubicBezTo>
                  <a:cubicBezTo>
                    <a:pt x="134" y="117"/>
                    <a:pt x="134" y="117"/>
                    <a:pt x="134" y="117"/>
                  </a:cubicBezTo>
                  <a:cubicBezTo>
                    <a:pt x="135" y="118"/>
                    <a:pt x="135" y="118"/>
                    <a:pt x="135" y="118"/>
                  </a:cubicBezTo>
                  <a:cubicBezTo>
                    <a:pt x="135" y="118"/>
                    <a:pt x="134" y="118"/>
                    <a:pt x="133" y="118"/>
                  </a:cubicBezTo>
                  <a:cubicBezTo>
                    <a:pt x="133" y="118"/>
                    <a:pt x="132" y="116"/>
                    <a:pt x="132" y="116"/>
                  </a:cubicBezTo>
                  <a:cubicBezTo>
                    <a:pt x="128" y="116"/>
                    <a:pt x="128" y="116"/>
                    <a:pt x="128" y="116"/>
                  </a:cubicBezTo>
                  <a:cubicBezTo>
                    <a:pt x="127" y="116"/>
                    <a:pt x="127" y="116"/>
                    <a:pt x="127" y="116"/>
                  </a:cubicBezTo>
                  <a:cubicBezTo>
                    <a:pt x="126" y="119"/>
                    <a:pt x="126" y="119"/>
                    <a:pt x="126" y="119"/>
                  </a:cubicBezTo>
                  <a:cubicBezTo>
                    <a:pt x="127" y="122"/>
                    <a:pt x="127" y="122"/>
                    <a:pt x="127" y="122"/>
                  </a:cubicBezTo>
                  <a:cubicBezTo>
                    <a:pt x="126" y="124"/>
                    <a:pt x="126" y="124"/>
                    <a:pt x="126" y="124"/>
                  </a:cubicBezTo>
                  <a:cubicBezTo>
                    <a:pt x="125" y="125"/>
                    <a:pt x="125" y="125"/>
                    <a:pt x="125" y="125"/>
                  </a:cubicBezTo>
                  <a:cubicBezTo>
                    <a:pt x="125" y="125"/>
                    <a:pt x="123" y="127"/>
                    <a:pt x="123" y="127"/>
                  </a:cubicBezTo>
                  <a:cubicBezTo>
                    <a:pt x="123" y="128"/>
                    <a:pt x="124" y="131"/>
                    <a:pt x="124" y="131"/>
                  </a:cubicBezTo>
                  <a:cubicBezTo>
                    <a:pt x="124" y="131"/>
                    <a:pt x="125" y="133"/>
                    <a:pt x="126" y="133"/>
                  </a:cubicBezTo>
                  <a:cubicBezTo>
                    <a:pt x="126" y="134"/>
                    <a:pt x="128" y="135"/>
                    <a:pt x="128" y="135"/>
                  </a:cubicBezTo>
                  <a:cubicBezTo>
                    <a:pt x="128" y="138"/>
                    <a:pt x="128" y="138"/>
                    <a:pt x="128" y="138"/>
                  </a:cubicBezTo>
                  <a:cubicBezTo>
                    <a:pt x="126" y="135"/>
                    <a:pt x="126" y="135"/>
                    <a:pt x="126" y="135"/>
                  </a:cubicBezTo>
                  <a:cubicBezTo>
                    <a:pt x="126" y="135"/>
                    <a:pt x="125" y="134"/>
                    <a:pt x="124" y="133"/>
                  </a:cubicBezTo>
                  <a:cubicBezTo>
                    <a:pt x="124" y="133"/>
                    <a:pt x="123" y="131"/>
                    <a:pt x="123" y="131"/>
                  </a:cubicBezTo>
                  <a:cubicBezTo>
                    <a:pt x="123" y="131"/>
                    <a:pt x="121" y="132"/>
                    <a:pt x="121" y="132"/>
                  </a:cubicBezTo>
                  <a:cubicBezTo>
                    <a:pt x="121" y="132"/>
                    <a:pt x="120" y="132"/>
                    <a:pt x="121" y="133"/>
                  </a:cubicBezTo>
                  <a:cubicBezTo>
                    <a:pt x="121" y="134"/>
                    <a:pt x="119" y="135"/>
                    <a:pt x="119" y="135"/>
                  </a:cubicBezTo>
                  <a:cubicBezTo>
                    <a:pt x="119" y="135"/>
                    <a:pt x="116" y="136"/>
                    <a:pt x="116" y="135"/>
                  </a:cubicBezTo>
                  <a:cubicBezTo>
                    <a:pt x="116" y="134"/>
                    <a:pt x="116" y="133"/>
                    <a:pt x="115" y="132"/>
                  </a:cubicBezTo>
                  <a:cubicBezTo>
                    <a:pt x="115" y="132"/>
                    <a:pt x="114" y="132"/>
                    <a:pt x="114" y="132"/>
                  </a:cubicBezTo>
                  <a:cubicBezTo>
                    <a:pt x="114" y="133"/>
                    <a:pt x="113" y="134"/>
                    <a:pt x="113" y="134"/>
                  </a:cubicBezTo>
                  <a:cubicBezTo>
                    <a:pt x="114" y="137"/>
                    <a:pt x="114" y="137"/>
                    <a:pt x="114" y="137"/>
                  </a:cubicBezTo>
                  <a:cubicBezTo>
                    <a:pt x="114" y="137"/>
                    <a:pt x="113" y="139"/>
                    <a:pt x="113" y="139"/>
                  </a:cubicBezTo>
                  <a:cubicBezTo>
                    <a:pt x="113" y="138"/>
                    <a:pt x="112" y="136"/>
                    <a:pt x="112" y="135"/>
                  </a:cubicBezTo>
                  <a:cubicBezTo>
                    <a:pt x="112" y="135"/>
                    <a:pt x="112" y="133"/>
                    <a:pt x="111" y="133"/>
                  </a:cubicBezTo>
                  <a:cubicBezTo>
                    <a:pt x="111" y="133"/>
                    <a:pt x="109" y="135"/>
                    <a:pt x="109" y="135"/>
                  </a:cubicBezTo>
                  <a:cubicBezTo>
                    <a:pt x="109" y="135"/>
                    <a:pt x="108" y="135"/>
                    <a:pt x="108" y="136"/>
                  </a:cubicBezTo>
                  <a:cubicBezTo>
                    <a:pt x="108" y="136"/>
                    <a:pt x="107" y="139"/>
                    <a:pt x="108" y="140"/>
                  </a:cubicBezTo>
                  <a:cubicBezTo>
                    <a:pt x="109" y="141"/>
                    <a:pt x="109" y="141"/>
                    <a:pt x="110" y="141"/>
                  </a:cubicBezTo>
                  <a:cubicBezTo>
                    <a:pt x="111" y="141"/>
                    <a:pt x="111" y="142"/>
                    <a:pt x="111" y="142"/>
                  </a:cubicBezTo>
                  <a:cubicBezTo>
                    <a:pt x="107" y="142"/>
                    <a:pt x="107" y="142"/>
                    <a:pt x="107" y="142"/>
                  </a:cubicBezTo>
                  <a:cubicBezTo>
                    <a:pt x="107" y="142"/>
                    <a:pt x="106" y="143"/>
                    <a:pt x="107" y="144"/>
                  </a:cubicBezTo>
                  <a:cubicBezTo>
                    <a:pt x="107" y="144"/>
                    <a:pt x="107" y="146"/>
                    <a:pt x="107" y="146"/>
                  </a:cubicBezTo>
                  <a:cubicBezTo>
                    <a:pt x="107" y="146"/>
                    <a:pt x="109" y="148"/>
                    <a:pt x="109" y="148"/>
                  </a:cubicBezTo>
                  <a:cubicBezTo>
                    <a:pt x="109" y="148"/>
                    <a:pt x="108" y="150"/>
                    <a:pt x="108" y="150"/>
                  </a:cubicBezTo>
                  <a:cubicBezTo>
                    <a:pt x="108" y="150"/>
                    <a:pt x="106" y="149"/>
                    <a:pt x="106" y="149"/>
                  </a:cubicBezTo>
                  <a:cubicBezTo>
                    <a:pt x="105" y="148"/>
                    <a:pt x="105" y="149"/>
                    <a:pt x="104" y="149"/>
                  </a:cubicBezTo>
                  <a:cubicBezTo>
                    <a:pt x="104" y="150"/>
                    <a:pt x="103" y="151"/>
                    <a:pt x="103" y="152"/>
                  </a:cubicBezTo>
                  <a:cubicBezTo>
                    <a:pt x="103" y="152"/>
                    <a:pt x="104" y="153"/>
                    <a:pt x="104" y="154"/>
                  </a:cubicBezTo>
                  <a:cubicBezTo>
                    <a:pt x="103" y="156"/>
                    <a:pt x="103" y="158"/>
                    <a:pt x="103" y="158"/>
                  </a:cubicBezTo>
                  <a:cubicBezTo>
                    <a:pt x="103" y="158"/>
                    <a:pt x="102" y="158"/>
                    <a:pt x="103" y="159"/>
                  </a:cubicBezTo>
                  <a:cubicBezTo>
                    <a:pt x="104" y="160"/>
                    <a:pt x="106" y="160"/>
                    <a:pt x="107" y="160"/>
                  </a:cubicBezTo>
                  <a:cubicBezTo>
                    <a:pt x="108" y="160"/>
                    <a:pt x="108" y="160"/>
                    <a:pt x="108" y="160"/>
                  </a:cubicBezTo>
                  <a:cubicBezTo>
                    <a:pt x="109" y="160"/>
                    <a:pt x="110" y="160"/>
                    <a:pt x="111" y="161"/>
                  </a:cubicBezTo>
                  <a:cubicBezTo>
                    <a:pt x="111" y="161"/>
                    <a:pt x="112" y="161"/>
                    <a:pt x="112" y="161"/>
                  </a:cubicBezTo>
                  <a:cubicBezTo>
                    <a:pt x="112" y="161"/>
                    <a:pt x="111" y="163"/>
                    <a:pt x="110" y="162"/>
                  </a:cubicBezTo>
                  <a:cubicBezTo>
                    <a:pt x="109" y="161"/>
                    <a:pt x="107" y="161"/>
                    <a:pt x="106" y="161"/>
                  </a:cubicBezTo>
                  <a:cubicBezTo>
                    <a:pt x="105" y="161"/>
                    <a:pt x="106" y="163"/>
                    <a:pt x="106" y="163"/>
                  </a:cubicBezTo>
                  <a:cubicBezTo>
                    <a:pt x="107" y="165"/>
                    <a:pt x="107" y="165"/>
                    <a:pt x="107" y="165"/>
                  </a:cubicBezTo>
                  <a:cubicBezTo>
                    <a:pt x="107" y="165"/>
                    <a:pt x="108" y="166"/>
                    <a:pt x="107" y="166"/>
                  </a:cubicBezTo>
                  <a:cubicBezTo>
                    <a:pt x="106" y="166"/>
                    <a:pt x="104" y="165"/>
                    <a:pt x="104" y="165"/>
                  </a:cubicBezTo>
                  <a:cubicBezTo>
                    <a:pt x="104" y="165"/>
                    <a:pt x="104" y="165"/>
                    <a:pt x="103" y="165"/>
                  </a:cubicBezTo>
                  <a:cubicBezTo>
                    <a:pt x="103" y="165"/>
                    <a:pt x="102" y="166"/>
                    <a:pt x="101" y="166"/>
                  </a:cubicBezTo>
                  <a:cubicBezTo>
                    <a:pt x="100" y="166"/>
                    <a:pt x="100" y="166"/>
                    <a:pt x="99" y="165"/>
                  </a:cubicBezTo>
                  <a:cubicBezTo>
                    <a:pt x="98" y="165"/>
                    <a:pt x="96" y="163"/>
                    <a:pt x="96" y="163"/>
                  </a:cubicBezTo>
                  <a:cubicBezTo>
                    <a:pt x="96" y="163"/>
                    <a:pt x="95" y="163"/>
                    <a:pt x="95" y="162"/>
                  </a:cubicBezTo>
                  <a:cubicBezTo>
                    <a:pt x="95" y="161"/>
                    <a:pt x="96" y="159"/>
                    <a:pt x="96" y="159"/>
                  </a:cubicBezTo>
                  <a:cubicBezTo>
                    <a:pt x="97" y="158"/>
                    <a:pt x="96" y="158"/>
                    <a:pt x="97" y="158"/>
                  </a:cubicBezTo>
                  <a:cubicBezTo>
                    <a:pt x="98" y="158"/>
                    <a:pt x="101" y="158"/>
                    <a:pt x="99" y="156"/>
                  </a:cubicBezTo>
                  <a:cubicBezTo>
                    <a:pt x="98" y="154"/>
                    <a:pt x="98" y="154"/>
                    <a:pt x="97" y="154"/>
                  </a:cubicBezTo>
                  <a:cubicBezTo>
                    <a:pt x="96" y="155"/>
                    <a:pt x="94" y="156"/>
                    <a:pt x="94" y="156"/>
                  </a:cubicBezTo>
                  <a:cubicBezTo>
                    <a:pt x="94" y="156"/>
                    <a:pt x="93" y="155"/>
                    <a:pt x="94" y="152"/>
                  </a:cubicBezTo>
                  <a:cubicBezTo>
                    <a:pt x="95" y="149"/>
                    <a:pt x="94" y="149"/>
                    <a:pt x="95" y="148"/>
                  </a:cubicBezTo>
                  <a:cubicBezTo>
                    <a:pt x="96" y="147"/>
                    <a:pt x="97" y="146"/>
                    <a:pt x="97" y="146"/>
                  </a:cubicBezTo>
                  <a:cubicBezTo>
                    <a:pt x="97" y="146"/>
                    <a:pt x="97" y="145"/>
                    <a:pt x="95" y="143"/>
                  </a:cubicBezTo>
                  <a:cubicBezTo>
                    <a:pt x="94" y="141"/>
                    <a:pt x="93" y="139"/>
                    <a:pt x="93" y="139"/>
                  </a:cubicBezTo>
                  <a:cubicBezTo>
                    <a:pt x="92" y="138"/>
                    <a:pt x="90" y="140"/>
                    <a:pt x="90" y="140"/>
                  </a:cubicBezTo>
                  <a:cubicBezTo>
                    <a:pt x="90" y="141"/>
                    <a:pt x="89" y="143"/>
                    <a:pt x="90" y="144"/>
                  </a:cubicBezTo>
                  <a:cubicBezTo>
                    <a:pt x="90" y="145"/>
                    <a:pt x="90" y="146"/>
                    <a:pt x="89" y="147"/>
                  </a:cubicBezTo>
                  <a:cubicBezTo>
                    <a:pt x="88" y="147"/>
                    <a:pt x="88" y="148"/>
                    <a:pt x="87" y="147"/>
                  </a:cubicBezTo>
                  <a:cubicBezTo>
                    <a:pt x="86" y="146"/>
                    <a:pt x="87" y="147"/>
                    <a:pt x="86" y="145"/>
                  </a:cubicBezTo>
                  <a:cubicBezTo>
                    <a:pt x="85" y="144"/>
                    <a:pt x="86" y="144"/>
                    <a:pt x="85" y="144"/>
                  </a:cubicBezTo>
                  <a:cubicBezTo>
                    <a:pt x="84" y="143"/>
                    <a:pt x="83" y="142"/>
                    <a:pt x="83" y="142"/>
                  </a:cubicBezTo>
                  <a:cubicBezTo>
                    <a:pt x="83" y="142"/>
                    <a:pt x="80" y="141"/>
                    <a:pt x="80" y="142"/>
                  </a:cubicBezTo>
                  <a:cubicBezTo>
                    <a:pt x="80" y="143"/>
                    <a:pt x="80" y="143"/>
                    <a:pt x="81" y="144"/>
                  </a:cubicBezTo>
                  <a:cubicBezTo>
                    <a:pt x="81" y="145"/>
                    <a:pt x="82" y="145"/>
                    <a:pt x="82" y="146"/>
                  </a:cubicBezTo>
                  <a:cubicBezTo>
                    <a:pt x="82" y="147"/>
                    <a:pt x="81" y="147"/>
                    <a:pt x="81" y="147"/>
                  </a:cubicBezTo>
                  <a:cubicBezTo>
                    <a:pt x="81" y="147"/>
                    <a:pt x="80" y="146"/>
                    <a:pt x="79" y="146"/>
                  </a:cubicBezTo>
                  <a:cubicBezTo>
                    <a:pt x="79" y="146"/>
                    <a:pt x="77" y="148"/>
                    <a:pt x="77" y="148"/>
                  </a:cubicBezTo>
                  <a:cubicBezTo>
                    <a:pt x="77" y="148"/>
                    <a:pt x="77" y="149"/>
                    <a:pt x="77" y="150"/>
                  </a:cubicBezTo>
                  <a:cubicBezTo>
                    <a:pt x="77" y="150"/>
                    <a:pt x="77" y="151"/>
                    <a:pt x="77" y="152"/>
                  </a:cubicBezTo>
                  <a:cubicBezTo>
                    <a:pt x="78" y="153"/>
                    <a:pt x="78" y="155"/>
                    <a:pt x="79" y="155"/>
                  </a:cubicBezTo>
                  <a:cubicBezTo>
                    <a:pt x="81" y="155"/>
                    <a:pt x="85" y="153"/>
                    <a:pt x="85" y="153"/>
                  </a:cubicBezTo>
                  <a:cubicBezTo>
                    <a:pt x="85" y="154"/>
                    <a:pt x="87" y="155"/>
                    <a:pt x="88" y="156"/>
                  </a:cubicBezTo>
                  <a:cubicBezTo>
                    <a:pt x="88" y="156"/>
                    <a:pt x="88" y="158"/>
                    <a:pt x="88" y="158"/>
                  </a:cubicBezTo>
                  <a:cubicBezTo>
                    <a:pt x="88" y="158"/>
                    <a:pt x="87" y="159"/>
                    <a:pt x="86" y="159"/>
                  </a:cubicBezTo>
                  <a:cubicBezTo>
                    <a:pt x="85" y="159"/>
                    <a:pt x="84" y="157"/>
                    <a:pt x="84" y="159"/>
                  </a:cubicBezTo>
                  <a:cubicBezTo>
                    <a:pt x="84" y="160"/>
                    <a:pt x="83" y="162"/>
                    <a:pt x="84" y="163"/>
                  </a:cubicBezTo>
                  <a:cubicBezTo>
                    <a:pt x="85" y="164"/>
                    <a:pt x="85" y="166"/>
                    <a:pt x="87" y="166"/>
                  </a:cubicBezTo>
                  <a:cubicBezTo>
                    <a:pt x="89" y="167"/>
                    <a:pt x="89" y="168"/>
                    <a:pt x="90" y="167"/>
                  </a:cubicBezTo>
                  <a:cubicBezTo>
                    <a:pt x="91" y="166"/>
                    <a:pt x="91" y="165"/>
                    <a:pt x="92" y="166"/>
                  </a:cubicBezTo>
                  <a:cubicBezTo>
                    <a:pt x="93" y="166"/>
                    <a:pt x="94" y="166"/>
                    <a:pt x="95" y="167"/>
                  </a:cubicBezTo>
                  <a:cubicBezTo>
                    <a:pt x="95" y="168"/>
                    <a:pt x="94" y="168"/>
                    <a:pt x="94" y="168"/>
                  </a:cubicBezTo>
                  <a:cubicBezTo>
                    <a:pt x="94" y="168"/>
                    <a:pt x="93" y="168"/>
                    <a:pt x="93" y="169"/>
                  </a:cubicBezTo>
                  <a:cubicBezTo>
                    <a:pt x="93" y="169"/>
                    <a:pt x="92" y="170"/>
                    <a:pt x="93" y="170"/>
                  </a:cubicBezTo>
                  <a:cubicBezTo>
                    <a:pt x="95" y="170"/>
                    <a:pt x="96" y="170"/>
                    <a:pt x="96" y="170"/>
                  </a:cubicBezTo>
                  <a:cubicBezTo>
                    <a:pt x="96" y="170"/>
                    <a:pt x="97" y="168"/>
                    <a:pt x="98" y="169"/>
                  </a:cubicBezTo>
                  <a:cubicBezTo>
                    <a:pt x="98" y="170"/>
                    <a:pt x="97" y="170"/>
                    <a:pt x="96" y="171"/>
                  </a:cubicBezTo>
                  <a:cubicBezTo>
                    <a:pt x="95" y="172"/>
                    <a:pt x="95" y="172"/>
                    <a:pt x="95" y="173"/>
                  </a:cubicBezTo>
                  <a:cubicBezTo>
                    <a:pt x="95" y="174"/>
                    <a:pt x="94" y="174"/>
                    <a:pt x="94" y="175"/>
                  </a:cubicBezTo>
                  <a:cubicBezTo>
                    <a:pt x="94" y="176"/>
                    <a:pt x="92" y="180"/>
                    <a:pt x="95" y="177"/>
                  </a:cubicBezTo>
                  <a:cubicBezTo>
                    <a:pt x="99" y="174"/>
                    <a:pt x="99" y="175"/>
                    <a:pt x="99" y="174"/>
                  </a:cubicBezTo>
                  <a:cubicBezTo>
                    <a:pt x="99" y="173"/>
                    <a:pt x="99" y="173"/>
                    <a:pt x="101" y="172"/>
                  </a:cubicBezTo>
                  <a:cubicBezTo>
                    <a:pt x="102" y="171"/>
                    <a:pt x="103" y="171"/>
                    <a:pt x="104" y="171"/>
                  </a:cubicBezTo>
                  <a:cubicBezTo>
                    <a:pt x="104" y="170"/>
                    <a:pt x="106" y="170"/>
                    <a:pt x="105" y="171"/>
                  </a:cubicBezTo>
                  <a:cubicBezTo>
                    <a:pt x="104" y="172"/>
                    <a:pt x="103" y="171"/>
                    <a:pt x="104" y="172"/>
                  </a:cubicBezTo>
                  <a:cubicBezTo>
                    <a:pt x="105" y="173"/>
                    <a:pt x="105" y="174"/>
                    <a:pt x="106" y="174"/>
                  </a:cubicBezTo>
                  <a:cubicBezTo>
                    <a:pt x="107" y="174"/>
                    <a:pt x="107" y="174"/>
                    <a:pt x="107" y="174"/>
                  </a:cubicBezTo>
                  <a:cubicBezTo>
                    <a:pt x="107" y="174"/>
                    <a:pt x="105" y="174"/>
                    <a:pt x="104" y="174"/>
                  </a:cubicBezTo>
                  <a:cubicBezTo>
                    <a:pt x="104" y="174"/>
                    <a:pt x="103" y="174"/>
                    <a:pt x="103" y="174"/>
                  </a:cubicBezTo>
                  <a:cubicBezTo>
                    <a:pt x="102" y="174"/>
                    <a:pt x="102" y="175"/>
                    <a:pt x="102" y="175"/>
                  </a:cubicBezTo>
                  <a:cubicBezTo>
                    <a:pt x="101" y="176"/>
                    <a:pt x="101" y="176"/>
                    <a:pt x="101" y="176"/>
                  </a:cubicBezTo>
                  <a:cubicBezTo>
                    <a:pt x="101" y="176"/>
                    <a:pt x="102" y="177"/>
                    <a:pt x="102" y="178"/>
                  </a:cubicBezTo>
                  <a:cubicBezTo>
                    <a:pt x="102" y="178"/>
                    <a:pt x="102" y="178"/>
                    <a:pt x="101" y="178"/>
                  </a:cubicBezTo>
                  <a:cubicBezTo>
                    <a:pt x="100" y="178"/>
                    <a:pt x="101" y="177"/>
                    <a:pt x="99" y="178"/>
                  </a:cubicBezTo>
                  <a:cubicBezTo>
                    <a:pt x="97" y="178"/>
                    <a:pt x="98" y="176"/>
                    <a:pt x="97" y="179"/>
                  </a:cubicBezTo>
                  <a:cubicBezTo>
                    <a:pt x="96" y="182"/>
                    <a:pt x="95" y="182"/>
                    <a:pt x="95" y="182"/>
                  </a:cubicBezTo>
                  <a:cubicBezTo>
                    <a:pt x="95" y="182"/>
                    <a:pt x="95" y="182"/>
                    <a:pt x="95" y="183"/>
                  </a:cubicBezTo>
                  <a:cubicBezTo>
                    <a:pt x="95" y="183"/>
                    <a:pt x="96" y="184"/>
                    <a:pt x="97" y="185"/>
                  </a:cubicBezTo>
                  <a:cubicBezTo>
                    <a:pt x="99" y="186"/>
                    <a:pt x="100" y="187"/>
                    <a:pt x="100" y="187"/>
                  </a:cubicBezTo>
                  <a:cubicBezTo>
                    <a:pt x="100" y="187"/>
                    <a:pt x="99" y="187"/>
                    <a:pt x="98" y="187"/>
                  </a:cubicBezTo>
                  <a:cubicBezTo>
                    <a:pt x="96" y="188"/>
                    <a:pt x="95" y="188"/>
                    <a:pt x="94" y="189"/>
                  </a:cubicBezTo>
                  <a:cubicBezTo>
                    <a:pt x="94" y="189"/>
                    <a:pt x="93" y="190"/>
                    <a:pt x="92" y="190"/>
                  </a:cubicBezTo>
                  <a:cubicBezTo>
                    <a:pt x="91" y="190"/>
                    <a:pt x="88" y="189"/>
                    <a:pt x="87" y="190"/>
                  </a:cubicBezTo>
                  <a:cubicBezTo>
                    <a:pt x="86" y="190"/>
                    <a:pt x="85" y="190"/>
                    <a:pt x="84" y="191"/>
                  </a:cubicBezTo>
                  <a:cubicBezTo>
                    <a:pt x="84" y="191"/>
                    <a:pt x="84" y="192"/>
                    <a:pt x="84" y="192"/>
                  </a:cubicBezTo>
                  <a:cubicBezTo>
                    <a:pt x="84" y="192"/>
                    <a:pt x="83" y="193"/>
                    <a:pt x="84" y="193"/>
                  </a:cubicBezTo>
                  <a:cubicBezTo>
                    <a:pt x="85" y="193"/>
                    <a:pt x="89" y="193"/>
                    <a:pt x="89" y="193"/>
                  </a:cubicBezTo>
                  <a:cubicBezTo>
                    <a:pt x="90" y="193"/>
                    <a:pt x="90" y="194"/>
                    <a:pt x="90" y="194"/>
                  </a:cubicBezTo>
                  <a:cubicBezTo>
                    <a:pt x="88" y="194"/>
                    <a:pt x="88" y="194"/>
                    <a:pt x="88" y="194"/>
                  </a:cubicBezTo>
                  <a:cubicBezTo>
                    <a:pt x="88" y="194"/>
                    <a:pt x="86" y="194"/>
                    <a:pt x="85" y="194"/>
                  </a:cubicBezTo>
                  <a:cubicBezTo>
                    <a:pt x="85" y="194"/>
                    <a:pt x="82" y="195"/>
                    <a:pt x="82" y="195"/>
                  </a:cubicBezTo>
                  <a:cubicBezTo>
                    <a:pt x="82" y="195"/>
                    <a:pt x="80" y="197"/>
                    <a:pt x="80" y="198"/>
                  </a:cubicBezTo>
                  <a:cubicBezTo>
                    <a:pt x="80" y="198"/>
                    <a:pt x="80" y="199"/>
                    <a:pt x="81" y="201"/>
                  </a:cubicBezTo>
                  <a:cubicBezTo>
                    <a:pt x="83" y="202"/>
                    <a:pt x="83" y="203"/>
                    <a:pt x="83" y="204"/>
                  </a:cubicBezTo>
                  <a:cubicBezTo>
                    <a:pt x="83" y="204"/>
                    <a:pt x="83" y="204"/>
                    <a:pt x="83" y="205"/>
                  </a:cubicBezTo>
                  <a:cubicBezTo>
                    <a:pt x="82" y="205"/>
                    <a:pt x="80" y="207"/>
                    <a:pt x="80" y="207"/>
                  </a:cubicBezTo>
                  <a:cubicBezTo>
                    <a:pt x="80" y="207"/>
                    <a:pt x="80" y="207"/>
                    <a:pt x="80" y="209"/>
                  </a:cubicBezTo>
                  <a:cubicBezTo>
                    <a:pt x="79" y="210"/>
                    <a:pt x="77" y="213"/>
                    <a:pt x="79" y="213"/>
                  </a:cubicBezTo>
                  <a:cubicBezTo>
                    <a:pt x="81" y="214"/>
                    <a:pt x="80" y="215"/>
                    <a:pt x="82" y="214"/>
                  </a:cubicBezTo>
                  <a:cubicBezTo>
                    <a:pt x="85" y="213"/>
                    <a:pt x="82" y="212"/>
                    <a:pt x="86" y="213"/>
                  </a:cubicBezTo>
                  <a:cubicBezTo>
                    <a:pt x="90" y="214"/>
                    <a:pt x="91" y="213"/>
                    <a:pt x="92" y="213"/>
                  </a:cubicBezTo>
                  <a:cubicBezTo>
                    <a:pt x="93" y="212"/>
                    <a:pt x="93" y="212"/>
                    <a:pt x="94" y="211"/>
                  </a:cubicBezTo>
                  <a:cubicBezTo>
                    <a:pt x="94" y="211"/>
                    <a:pt x="92" y="210"/>
                    <a:pt x="95" y="210"/>
                  </a:cubicBezTo>
                  <a:cubicBezTo>
                    <a:pt x="98" y="209"/>
                    <a:pt x="98" y="209"/>
                    <a:pt x="98" y="209"/>
                  </a:cubicBezTo>
                  <a:cubicBezTo>
                    <a:pt x="98" y="209"/>
                    <a:pt x="96" y="206"/>
                    <a:pt x="98" y="208"/>
                  </a:cubicBezTo>
                  <a:cubicBezTo>
                    <a:pt x="101" y="210"/>
                    <a:pt x="101" y="211"/>
                    <a:pt x="101" y="211"/>
                  </a:cubicBezTo>
                  <a:cubicBezTo>
                    <a:pt x="99" y="213"/>
                    <a:pt x="99" y="213"/>
                    <a:pt x="99" y="213"/>
                  </a:cubicBezTo>
                  <a:cubicBezTo>
                    <a:pt x="99" y="214"/>
                    <a:pt x="99" y="214"/>
                    <a:pt x="99" y="214"/>
                  </a:cubicBezTo>
                  <a:cubicBezTo>
                    <a:pt x="99" y="214"/>
                    <a:pt x="97" y="214"/>
                    <a:pt x="96" y="216"/>
                  </a:cubicBezTo>
                  <a:cubicBezTo>
                    <a:pt x="95" y="218"/>
                    <a:pt x="92" y="221"/>
                    <a:pt x="92" y="222"/>
                  </a:cubicBezTo>
                  <a:cubicBezTo>
                    <a:pt x="92" y="222"/>
                    <a:pt x="93" y="221"/>
                    <a:pt x="91" y="223"/>
                  </a:cubicBezTo>
                  <a:cubicBezTo>
                    <a:pt x="88" y="225"/>
                    <a:pt x="87" y="225"/>
                    <a:pt x="85" y="226"/>
                  </a:cubicBezTo>
                  <a:cubicBezTo>
                    <a:pt x="84" y="228"/>
                    <a:pt x="84" y="227"/>
                    <a:pt x="83" y="228"/>
                  </a:cubicBezTo>
                  <a:cubicBezTo>
                    <a:pt x="83" y="229"/>
                    <a:pt x="82" y="230"/>
                    <a:pt x="82" y="230"/>
                  </a:cubicBezTo>
                  <a:cubicBezTo>
                    <a:pt x="81" y="232"/>
                    <a:pt x="81" y="232"/>
                    <a:pt x="81" y="232"/>
                  </a:cubicBezTo>
                  <a:cubicBezTo>
                    <a:pt x="78" y="233"/>
                    <a:pt x="78" y="233"/>
                    <a:pt x="78" y="233"/>
                  </a:cubicBezTo>
                  <a:cubicBezTo>
                    <a:pt x="75" y="232"/>
                    <a:pt x="75" y="232"/>
                    <a:pt x="75" y="232"/>
                  </a:cubicBezTo>
                  <a:cubicBezTo>
                    <a:pt x="73" y="234"/>
                    <a:pt x="73" y="234"/>
                    <a:pt x="73" y="234"/>
                  </a:cubicBezTo>
                  <a:cubicBezTo>
                    <a:pt x="73" y="234"/>
                    <a:pt x="70" y="233"/>
                    <a:pt x="69" y="233"/>
                  </a:cubicBezTo>
                  <a:cubicBezTo>
                    <a:pt x="68" y="234"/>
                    <a:pt x="67" y="235"/>
                    <a:pt x="67" y="235"/>
                  </a:cubicBezTo>
                  <a:cubicBezTo>
                    <a:pt x="67" y="235"/>
                    <a:pt x="66" y="235"/>
                    <a:pt x="66" y="237"/>
                  </a:cubicBezTo>
                  <a:cubicBezTo>
                    <a:pt x="66" y="238"/>
                    <a:pt x="65" y="241"/>
                    <a:pt x="65" y="241"/>
                  </a:cubicBezTo>
                  <a:cubicBezTo>
                    <a:pt x="63" y="243"/>
                    <a:pt x="63" y="243"/>
                    <a:pt x="63" y="243"/>
                  </a:cubicBezTo>
                  <a:cubicBezTo>
                    <a:pt x="63" y="243"/>
                    <a:pt x="62" y="245"/>
                    <a:pt x="64" y="244"/>
                  </a:cubicBezTo>
                  <a:cubicBezTo>
                    <a:pt x="66" y="243"/>
                    <a:pt x="67" y="242"/>
                    <a:pt x="68" y="241"/>
                  </a:cubicBezTo>
                  <a:cubicBezTo>
                    <a:pt x="68" y="241"/>
                    <a:pt x="70" y="240"/>
                    <a:pt x="70" y="240"/>
                  </a:cubicBezTo>
                  <a:cubicBezTo>
                    <a:pt x="70" y="242"/>
                    <a:pt x="70" y="242"/>
                    <a:pt x="70" y="242"/>
                  </a:cubicBezTo>
                  <a:cubicBezTo>
                    <a:pt x="69" y="246"/>
                    <a:pt x="69" y="246"/>
                    <a:pt x="69" y="246"/>
                  </a:cubicBezTo>
                  <a:cubicBezTo>
                    <a:pt x="68" y="247"/>
                    <a:pt x="68" y="247"/>
                    <a:pt x="68" y="247"/>
                  </a:cubicBezTo>
                  <a:cubicBezTo>
                    <a:pt x="67" y="248"/>
                    <a:pt x="67" y="248"/>
                    <a:pt x="67" y="248"/>
                  </a:cubicBezTo>
                  <a:cubicBezTo>
                    <a:pt x="67" y="248"/>
                    <a:pt x="65" y="252"/>
                    <a:pt x="67" y="252"/>
                  </a:cubicBezTo>
                  <a:cubicBezTo>
                    <a:pt x="69" y="251"/>
                    <a:pt x="68" y="251"/>
                    <a:pt x="70" y="250"/>
                  </a:cubicBezTo>
                  <a:cubicBezTo>
                    <a:pt x="72" y="250"/>
                    <a:pt x="71" y="249"/>
                    <a:pt x="75" y="248"/>
                  </a:cubicBezTo>
                  <a:cubicBezTo>
                    <a:pt x="78" y="248"/>
                    <a:pt x="78" y="246"/>
                    <a:pt x="78" y="245"/>
                  </a:cubicBezTo>
                  <a:cubicBezTo>
                    <a:pt x="78" y="245"/>
                    <a:pt x="78" y="244"/>
                    <a:pt x="78" y="243"/>
                  </a:cubicBezTo>
                  <a:cubicBezTo>
                    <a:pt x="78" y="242"/>
                    <a:pt x="76" y="241"/>
                    <a:pt x="79" y="240"/>
                  </a:cubicBezTo>
                  <a:cubicBezTo>
                    <a:pt x="81" y="240"/>
                    <a:pt x="80" y="241"/>
                    <a:pt x="81" y="240"/>
                  </a:cubicBezTo>
                  <a:cubicBezTo>
                    <a:pt x="82" y="239"/>
                    <a:pt x="82" y="241"/>
                    <a:pt x="82" y="238"/>
                  </a:cubicBezTo>
                  <a:cubicBezTo>
                    <a:pt x="82" y="236"/>
                    <a:pt x="82" y="236"/>
                    <a:pt x="84" y="235"/>
                  </a:cubicBezTo>
                  <a:cubicBezTo>
                    <a:pt x="86" y="233"/>
                    <a:pt x="85" y="234"/>
                    <a:pt x="86" y="233"/>
                  </a:cubicBezTo>
                  <a:cubicBezTo>
                    <a:pt x="87" y="232"/>
                    <a:pt x="86" y="232"/>
                    <a:pt x="87" y="231"/>
                  </a:cubicBezTo>
                  <a:cubicBezTo>
                    <a:pt x="89" y="230"/>
                    <a:pt x="89" y="230"/>
                    <a:pt x="89" y="230"/>
                  </a:cubicBezTo>
                  <a:cubicBezTo>
                    <a:pt x="89" y="229"/>
                    <a:pt x="92" y="227"/>
                    <a:pt x="92" y="227"/>
                  </a:cubicBezTo>
                  <a:cubicBezTo>
                    <a:pt x="92" y="225"/>
                    <a:pt x="92" y="225"/>
                    <a:pt x="92" y="225"/>
                  </a:cubicBezTo>
                  <a:cubicBezTo>
                    <a:pt x="96" y="223"/>
                    <a:pt x="96" y="223"/>
                    <a:pt x="96" y="223"/>
                  </a:cubicBezTo>
                  <a:cubicBezTo>
                    <a:pt x="96" y="223"/>
                    <a:pt x="97" y="222"/>
                    <a:pt x="97" y="223"/>
                  </a:cubicBezTo>
                  <a:cubicBezTo>
                    <a:pt x="96" y="224"/>
                    <a:pt x="95" y="226"/>
                    <a:pt x="95" y="226"/>
                  </a:cubicBezTo>
                  <a:cubicBezTo>
                    <a:pt x="95" y="228"/>
                    <a:pt x="95" y="228"/>
                    <a:pt x="95" y="228"/>
                  </a:cubicBezTo>
                  <a:cubicBezTo>
                    <a:pt x="92" y="230"/>
                    <a:pt x="92" y="230"/>
                    <a:pt x="92" y="230"/>
                  </a:cubicBezTo>
                  <a:cubicBezTo>
                    <a:pt x="92" y="230"/>
                    <a:pt x="94" y="231"/>
                    <a:pt x="93" y="232"/>
                  </a:cubicBezTo>
                  <a:cubicBezTo>
                    <a:pt x="92" y="233"/>
                    <a:pt x="90" y="234"/>
                    <a:pt x="90" y="234"/>
                  </a:cubicBezTo>
                  <a:cubicBezTo>
                    <a:pt x="90" y="236"/>
                    <a:pt x="90" y="236"/>
                    <a:pt x="90" y="236"/>
                  </a:cubicBezTo>
                  <a:cubicBezTo>
                    <a:pt x="91" y="237"/>
                    <a:pt x="91" y="237"/>
                    <a:pt x="91" y="237"/>
                  </a:cubicBezTo>
                  <a:cubicBezTo>
                    <a:pt x="89" y="241"/>
                    <a:pt x="89" y="241"/>
                    <a:pt x="89" y="241"/>
                  </a:cubicBezTo>
                  <a:cubicBezTo>
                    <a:pt x="91" y="243"/>
                    <a:pt x="91" y="243"/>
                    <a:pt x="91" y="243"/>
                  </a:cubicBezTo>
                  <a:cubicBezTo>
                    <a:pt x="92" y="245"/>
                    <a:pt x="92" y="245"/>
                    <a:pt x="92" y="245"/>
                  </a:cubicBezTo>
                  <a:cubicBezTo>
                    <a:pt x="92" y="245"/>
                    <a:pt x="91" y="246"/>
                    <a:pt x="90" y="247"/>
                  </a:cubicBezTo>
                  <a:cubicBezTo>
                    <a:pt x="89" y="247"/>
                    <a:pt x="87" y="250"/>
                    <a:pt x="87" y="250"/>
                  </a:cubicBezTo>
                  <a:cubicBezTo>
                    <a:pt x="85" y="253"/>
                    <a:pt x="85" y="253"/>
                    <a:pt x="85" y="253"/>
                  </a:cubicBezTo>
                  <a:cubicBezTo>
                    <a:pt x="83" y="256"/>
                    <a:pt x="83" y="256"/>
                    <a:pt x="83" y="256"/>
                  </a:cubicBezTo>
                  <a:cubicBezTo>
                    <a:pt x="83" y="259"/>
                    <a:pt x="83" y="259"/>
                    <a:pt x="83" y="259"/>
                  </a:cubicBezTo>
                  <a:cubicBezTo>
                    <a:pt x="82" y="263"/>
                    <a:pt x="82" y="263"/>
                    <a:pt x="82" y="263"/>
                  </a:cubicBezTo>
                  <a:cubicBezTo>
                    <a:pt x="80" y="264"/>
                    <a:pt x="80" y="264"/>
                    <a:pt x="80" y="264"/>
                  </a:cubicBezTo>
                  <a:cubicBezTo>
                    <a:pt x="80" y="264"/>
                    <a:pt x="79" y="267"/>
                    <a:pt x="81" y="267"/>
                  </a:cubicBezTo>
                  <a:cubicBezTo>
                    <a:pt x="83" y="268"/>
                    <a:pt x="83" y="268"/>
                    <a:pt x="84" y="268"/>
                  </a:cubicBezTo>
                  <a:cubicBezTo>
                    <a:pt x="86" y="268"/>
                    <a:pt x="85" y="268"/>
                    <a:pt x="86" y="268"/>
                  </a:cubicBezTo>
                  <a:cubicBezTo>
                    <a:pt x="87" y="268"/>
                    <a:pt x="89" y="268"/>
                    <a:pt x="89" y="266"/>
                  </a:cubicBezTo>
                  <a:cubicBezTo>
                    <a:pt x="89" y="264"/>
                    <a:pt x="89" y="262"/>
                    <a:pt x="89" y="261"/>
                  </a:cubicBezTo>
                  <a:cubicBezTo>
                    <a:pt x="89" y="261"/>
                    <a:pt x="91" y="258"/>
                    <a:pt x="91" y="258"/>
                  </a:cubicBezTo>
                  <a:cubicBezTo>
                    <a:pt x="91" y="254"/>
                    <a:pt x="91" y="254"/>
                    <a:pt x="91" y="254"/>
                  </a:cubicBezTo>
                  <a:cubicBezTo>
                    <a:pt x="91" y="254"/>
                    <a:pt x="91" y="253"/>
                    <a:pt x="93" y="251"/>
                  </a:cubicBezTo>
                  <a:cubicBezTo>
                    <a:pt x="95" y="250"/>
                    <a:pt x="94" y="250"/>
                    <a:pt x="95" y="250"/>
                  </a:cubicBezTo>
                  <a:cubicBezTo>
                    <a:pt x="96" y="249"/>
                    <a:pt x="96" y="248"/>
                    <a:pt x="96" y="247"/>
                  </a:cubicBezTo>
                  <a:cubicBezTo>
                    <a:pt x="97" y="246"/>
                    <a:pt x="97" y="246"/>
                    <a:pt x="97" y="246"/>
                  </a:cubicBezTo>
                  <a:cubicBezTo>
                    <a:pt x="98" y="244"/>
                    <a:pt x="98" y="244"/>
                    <a:pt x="98" y="244"/>
                  </a:cubicBezTo>
                  <a:cubicBezTo>
                    <a:pt x="98" y="236"/>
                    <a:pt x="98" y="236"/>
                    <a:pt x="98" y="236"/>
                  </a:cubicBezTo>
                  <a:cubicBezTo>
                    <a:pt x="98" y="236"/>
                    <a:pt x="98" y="234"/>
                    <a:pt x="99" y="234"/>
                  </a:cubicBezTo>
                  <a:cubicBezTo>
                    <a:pt x="100" y="234"/>
                    <a:pt x="101" y="234"/>
                    <a:pt x="101" y="234"/>
                  </a:cubicBezTo>
                  <a:cubicBezTo>
                    <a:pt x="101" y="234"/>
                    <a:pt x="101" y="235"/>
                    <a:pt x="101" y="237"/>
                  </a:cubicBezTo>
                  <a:cubicBezTo>
                    <a:pt x="100" y="239"/>
                    <a:pt x="101" y="242"/>
                    <a:pt x="101" y="242"/>
                  </a:cubicBezTo>
                  <a:cubicBezTo>
                    <a:pt x="108" y="248"/>
                    <a:pt x="108" y="248"/>
                    <a:pt x="108" y="248"/>
                  </a:cubicBezTo>
                  <a:cubicBezTo>
                    <a:pt x="108" y="248"/>
                    <a:pt x="111" y="253"/>
                    <a:pt x="111" y="254"/>
                  </a:cubicBezTo>
                  <a:cubicBezTo>
                    <a:pt x="111" y="254"/>
                    <a:pt x="116" y="258"/>
                    <a:pt x="116" y="258"/>
                  </a:cubicBezTo>
                  <a:cubicBezTo>
                    <a:pt x="116" y="258"/>
                    <a:pt x="117" y="259"/>
                    <a:pt x="116" y="260"/>
                  </a:cubicBezTo>
                  <a:cubicBezTo>
                    <a:pt x="116" y="261"/>
                    <a:pt x="117" y="262"/>
                    <a:pt x="117" y="263"/>
                  </a:cubicBezTo>
                  <a:cubicBezTo>
                    <a:pt x="116" y="264"/>
                    <a:pt x="115" y="267"/>
                    <a:pt x="115" y="267"/>
                  </a:cubicBezTo>
                  <a:cubicBezTo>
                    <a:pt x="113" y="268"/>
                    <a:pt x="113" y="268"/>
                    <a:pt x="113" y="268"/>
                  </a:cubicBezTo>
                  <a:cubicBezTo>
                    <a:pt x="110" y="271"/>
                    <a:pt x="110" y="271"/>
                    <a:pt x="110" y="271"/>
                  </a:cubicBezTo>
                  <a:cubicBezTo>
                    <a:pt x="109" y="275"/>
                    <a:pt x="109" y="275"/>
                    <a:pt x="109" y="275"/>
                  </a:cubicBezTo>
                  <a:cubicBezTo>
                    <a:pt x="107" y="278"/>
                    <a:pt x="107" y="278"/>
                    <a:pt x="107" y="278"/>
                  </a:cubicBezTo>
                  <a:cubicBezTo>
                    <a:pt x="103" y="280"/>
                    <a:pt x="103" y="280"/>
                    <a:pt x="103" y="280"/>
                  </a:cubicBezTo>
                  <a:cubicBezTo>
                    <a:pt x="98" y="285"/>
                    <a:pt x="98" y="285"/>
                    <a:pt x="98" y="285"/>
                  </a:cubicBezTo>
                  <a:cubicBezTo>
                    <a:pt x="96" y="289"/>
                    <a:pt x="96" y="289"/>
                    <a:pt x="96" y="289"/>
                  </a:cubicBezTo>
                  <a:cubicBezTo>
                    <a:pt x="93" y="293"/>
                    <a:pt x="93" y="293"/>
                    <a:pt x="93" y="293"/>
                  </a:cubicBezTo>
                  <a:cubicBezTo>
                    <a:pt x="93" y="296"/>
                    <a:pt x="93" y="296"/>
                    <a:pt x="93" y="296"/>
                  </a:cubicBezTo>
                  <a:cubicBezTo>
                    <a:pt x="93" y="296"/>
                    <a:pt x="95" y="300"/>
                    <a:pt x="96" y="300"/>
                  </a:cubicBezTo>
                  <a:cubicBezTo>
                    <a:pt x="96" y="300"/>
                    <a:pt x="97" y="301"/>
                    <a:pt x="97" y="301"/>
                  </a:cubicBezTo>
                  <a:cubicBezTo>
                    <a:pt x="98" y="306"/>
                    <a:pt x="98" y="306"/>
                    <a:pt x="98" y="306"/>
                  </a:cubicBezTo>
                  <a:cubicBezTo>
                    <a:pt x="98" y="306"/>
                    <a:pt x="98" y="309"/>
                    <a:pt x="99" y="309"/>
                  </a:cubicBezTo>
                  <a:cubicBezTo>
                    <a:pt x="100" y="308"/>
                    <a:pt x="101" y="305"/>
                    <a:pt x="101" y="305"/>
                  </a:cubicBezTo>
                  <a:cubicBezTo>
                    <a:pt x="101" y="305"/>
                    <a:pt x="99" y="303"/>
                    <a:pt x="99" y="301"/>
                  </a:cubicBezTo>
                  <a:cubicBezTo>
                    <a:pt x="99" y="299"/>
                    <a:pt x="101" y="296"/>
                    <a:pt x="101" y="296"/>
                  </a:cubicBezTo>
                  <a:cubicBezTo>
                    <a:pt x="103" y="295"/>
                    <a:pt x="103" y="295"/>
                    <a:pt x="103" y="295"/>
                  </a:cubicBezTo>
                  <a:cubicBezTo>
                    <a:pt x="103" y="295"/>
                    <a:pt x="102" y="295"/>
                    <a:pt x="103" y="296"/>
                  </a:cubicBezTo>
                  <a:cubicBezTo>
                    <a:pt x="104" y="298"/>
                    <a:pt x="104" y="297"/>
                    <a:pt x="105" y="298"/>
                  </a:cubicBezTo>
                  <a:cubicBezTo>
                    <a:pt x="105" y="299"/>
                    <a:pt x="108" y="302"/>
                    <a:pt x="108" y="302"/>
                  </a:cubicBezTo>
                  <a:cubicBezTo>
                    <a:pt x="108" y="302"/>
                    <a:pt x="111" y="305"/>
                    <a:pt x="112" y="306"/>
                  </a:cubicBezTo>
                  <a:cubicBezTo>
                    <a:pt x="113" y="307"/>
                    <a:pt x="114" y="309"/>
                    <a:pt x="115" y="309"/>
                  </a:cubicBezTo>
                  <a:cubicBezTo>
                    <a:pt x="116" y="308"/>
                    <a:pt x="117" y="309"/>
                    <a:pt x="117" y="307"/>
                  </a:cubicBezTo>
                  <a:cubicBezTo>
                    <a:pt x="117" y="305"/>
                    <a:pt x="118" y="305"/>
                    <a:pt x="118" y="303"/>
                  </a:cubicBezTo>
                  <a:cubicBezTo>
                    <a:pt x="117" y="302"/>
                    <a:pt x="117" y="299"/>
                    <a:pt x="117" y="299"/>
                  </a:cubicBezTo>
                  <a:cubicBezTo>
                    <a:pt x="117" y="299"/>
                    <a:pt x="117" y="298"/>
                    <a:pt x="118" y="298"/>
                  </a:cubicBezTo>
                  <a:cubicBezTo>
                    <a:pt x="120" y="298"/>
                    <a:pt x="120" y="300"/>
                    <a:pt x="120" y="300"/>
                  </a:cubicBezTo>
                  <a:cubicBezTo>
                    <a:pt x="120" y="300"/>
                    <a:pt x="121" y="303"/>
                    <a:pt x="122" y="304"/>
                  </a:cubicBezTo>
                  <a:cubicBezTo>
                    <a:pt x="123" y="304"/>
                    <a:pt x="124" y="304"/>
                    <a:pt x="125" y="305"/>
                  </a:cubicBezTo>
                  <a:cubicBezTo>
                    <a:pt x="126" y="307"/>
                    <a:pt x="131" y="308"/>
                    <a:pt x="131" y="308"/>
                  </a:cubicBezTo>
                  <a:cubicBezTo>
                    <a:pt x="131" y="308"/>
                    <a:pt x="132" y="307"/>
                    <a:pt x="133" y="306"/>
                  </a:cubicBezTo>
                  <a:cubicBezTo>
                    <a:pt x="133" y="305"/>
                    <a:pt x="135" y="305"/>
                    <a:pt x="135" y="305"/>
                  </a:cubicBezTo>
                  <a:cubicBezTo>
                    <a:pt x="135" y="305"/>
                    <a:pt x="134" y="303"/>
                    <a:pt x="137" y="304"/>
                  </a:cubicBezTo>
                  <a:cubicBezTo>
                    <a:pt x="139" y="304"/>
                    <a:pt x="140" y="305"/>
                    <a:pt x="140" y="304"/>
                  </a:cubicBezTo>
                  <a:cubicBezTo>
                    <a:pt x="141" y="303"/>
                    <a:pt x="143" y="299"/>
                    <a:pt x="143" y="299"/>
                  </a:cubicBezTo>
                  <a:cubicBezTo>
                    <a:pt x="143" y="299"/>
                    <a:pt x="142" y="296"/>
                    <a:pt x="145" y="297"/>
                  </a:cubicBezTo>
                  <a:cubicBezTo>
                    <a:pt x="147" y="299"/>
                    <a:pt x="158" y="301"/>
                    <a:pt x="158" y="301"/>
                  </a:cubicBezTo>
                  <a:cubicBezTo>
                    <a:pt x="157" y="303"/>
                    <a:pt x="157" y="303"/>
                    <a:pt x="157" y="303"/>
                  </a:cubicBezTo>
                  <a:cubicBezTo>
                    <a:pt x="153" y="302"/>
                    <a:pt x="153" y="302"/>
                    <a:pt x="153" y="302"/>
                  </a:cubicBezTo>
                  <a:cubicBezTo>
                    <a:pt x="150" y="303"/>
                    <a:pt x="150" y="303"/>
                    <a:pt x="150" y="303"/>
                  </a:cubicBezTo>
                  <a:cubicBezTo>
                    <a:pt x="150" y="303"/>
                    <a:pt x="149" y="303"/>
                    <a:pt x="148" y="305"/>
                  </a:cubicBezTo>
                  <a:cubicBezTo>
                    <a:pt x="148" y="306"/>
                    <a:pt x="148" y="307"/>
                    <a:pt x="147" y="308"/>
                  </a:cubicBezTo>
                  <a:cubicBezTo>
                    <a:pt x="147" y="309"/>
                    <a:pt x="146" y="310"/>
                    <a:pt x="145" y="310"/>
                  </a:cubicBezTo>
                  <a:cubicBezTo>
                    <a:pt x="145" y="311"/>
                    <a:pt x="141" y="314"/>
                    <a:pt x="141" y="314"/>
                  </a:cubicBezTo>
                  <a:cubicBezTo>
                    <a:pt x="139" y="317"/>
                    <a:pt x="139" y="317"/>
                    <a:pt x="139" y="317"/>
                  </a:cubicBezTo>
                  <a:cubicBezTo>
                    <a:pt x="137" y="322"/>
                    <a:pt x="137" y="322"/>
                    <a:pt x="137" y="322"/>
                  </a:cubicBezTo>
                  <a:cubicBezTo>
                    <a:pt x="137" y="322"/>
                    <a:pt x="137" y="326"/>
                    <a:pt x="138" y="326"/>
                  </a:cubicBezTo>
                  <a:cubicBezTo>
                    <a:pt x="139" y="327"/>
                    <a:pt x="141" y="330"/>
                    <a:pt x="141" y="330"/>
                  </a:cubicBezTo>
                  <a:cubicBezTo>
                    <a:pt x="141" y="330"/>
                    <a:pt x="141" y="332"/>
                    <a:pt x="141" y="333"/>
                  </a:cubicBezTo>
                  <a:cubicBezTo>
                    <a:pt x="141" y="334"/>
                    <a:pt x="141" y="335"/>
                    <a:pt x="142" y="337"/>
                  </a:cubicBezTo>
                  <a:cubicBezTo>
                    <a:pt x="143" y="338"/>
                    <a:pt x="144" y="342"/>
                    <a:pt x="144" y="342"/>
                  </a:cubicBezTo>
                  <a:cubicBezTo>
                    <a:pt x="145" y="342"/>
                    <a:pt x="145" y="342"/>
                    <a:pt x="145" y="342"/>
                  </a:cubicBezTo>
                  <a:cubicBezTo>
                    <a:pt x="145" y="345"/>
                    <a:pt x="145" y="345"/>
                    <a:pt x="145" y="345"/>
                  </a:cubicBezTo>
                  <a:cubicBezTo>
                    <a:pt x="145" y="345"/>
                    <a:pt x="145" y="348"/>
                    <a:pt x="146" y="348"/>
                  </a:cubicBezTo>
                  <a:cubicBezTo>
                    <a:pt x="148" y="348"/>
                    <a:pt x="151" y="346"/>
                    <a:pt x="151" y="346"/>
                  </a:cubicBezTo>
                  <a:cubicBezTo>
                    <a:pt x="159" y="344"/>
                    <a:pt x="159" y="344"/>
                    <a:pt x="159" y="344"/>
                  </a:cubicBezTo>
                  <a:cubicBezTo>
                    <a:pt x="159" y="344"/>
                    <a:pt x="158" y="348"/>
                    <a:pt x="158" y="349"/>
                  </a:cubicBezTo>
                  <a:cubicBezTo>
                    <a:pt x="158" y="350"/>
                    <a:pt x="156" y="350"/>
                    <a:pt x="155" y="351"/>
                  </a:cubicBezTo>
                  <a:cubicBezTo>
                    <a:pt x="155" y="352"/>
                    <a:pt x="155" y="353"/>
                    <a:pt x="155" y="353"/>
                  </a:cubicBezTo>
                  <a:cubicBezTo>
                    <a:pt x="155" y="353"/>
                    <a:pt x="154" y="356"/>
                    <a:pt x="153" y="356"/>
                  </a:cubicBezTo>
                  <a:cubicBezTo>
                    <a:pt x="151" y="356"/>
                    <a:pt x="149" y="357"/>
                    <a:pt x="149" y="357"/>
                  </a:cubicBezTo>
                  <a:cubicBezTo>
                    <a:pt x="149" y="357"/>
                    <a:pt x="148" y="355"/>
                    <a:pt x="148" y="358"/>
                  </a:cubicBezTo>
                  <a:cubicBezTo>
                    <a:pt x="147" y="360"/>
                    <a:pt x="146" y="362"/>
                    <a:pt x="146" y="363"/>
                  </a:cubicBezTo>
                  <a:cubicBezTo>
                    <a:pt x="146" y="364"/>
                    <a:pt x="144" y="365"/>
                    <a:pt x="147" y="366"/>
                  </a:cubicBezTo>
                  <a:cubicBezTo>
                    <a:pt x="149" y="366"/>
                    <a:pt x="149" y="369"/>
                    <a:pt x="149" y="369"/>
                  </a:cubicBezTo>
                  <a:cubicBezTo>
                    <a:pt x="149" y="369"/>
                    <a:pt x="147" y="371"/>
                    <a:pt x="146" y="372"/>
                  </a:cubicBezTo>
                  <a:cubicBezTo>
                    <a:pt x="145" y="373"/>
                    <a:pt x="144" y="372"/>
                    <a:pt x="144" y="373"/>
                  </a:cubicBezTo>
                  <a:cubicBezTo>
                    <a:pt x="144" y="374"/>
                    <a:pt x="146" y="379"/>
                    <a:pt x="146" y="379"/>
                  </a:cubicBezTo>
                  <a:cubicBezTo>
                    <a:pt x="146" y="379"/>
                    <a:pt x="146" y="382"/>
                    <a:pt x="144" y="382"/>
                  </a:cubicBezTo>
                  <a:cubicBezTo>
                    <a:pt x="142" y="382"/>
                    <a:pt x="142" y="382"/>
                    <a:pt x="141" y="382"/>
                  </a:cubicBezTo>
                  <a:cubicBezTo>
                    <a:pt x="140" y="382"/>
                    <a:pt x="139" y="382"/>
                    <a:pt x="139" y="382"/>
                  </a:cubicBezTo>
                  <a:cubicBezTo>
                    <a:pt x="139" y="382"/>
                    <a:pt x="140" y="383"/>
                    <a:pt x="140" y="385"/>
                  </a:cubicBezTo>
                  <a:cubicBezTo>
                    <a:pt x="140" y="387"/>
                    <a:pt x="140" y="389"/>
                    <a:pt x="140" y="389"/>
                  </a:cubicBezTo>
                  <a:cubicBezTo>
                    <a:pt x="137" y="388"/>
                    <a:pt x="137" y="388"/>
                    <a:pt x="137" y="388"/>
                  </a:cubicBezTo>
                  <a:cubicBezTo>
                    <a:pt x="134" y="385"/>
                    <a:pt x="134" y="385"/>
                    <a:pt x="134" y="385"/>
                  </a:cubicBezTo>
                  <a:cubicBezTo>
                    <a:pt x="134" y="385"/>
                    <a:pt x="131" y="385"/>
                    <a:pt x="130" y="385"/>
                  </a:cubicBezTo>
                  <a:cubicBezTo>
                    <a:pt x="129" y="386"/>
                    <a:pt x="126" y="386"/>
                    <a:pt x="126" y="386"/>
                  </a:cubicBezTo>
                  <a:cubicBezTo>
                    <a:pt x="126" y="386"/>
                    <a:pt x="121" y="384"/>
                    <a:pt x="120" y="383"/>
                  </a:cubicBezTo>
                  <a:cubicBezTo>
                    <a:pt x="120" y="382"/>
                    <a:pt x="120" y="382"/>
                    <a:pt x="119" y="383"/>
                  </a:cubicBezTo>
                  <a:cubicBezTo>
                    <a:pt x="119" y="383"/>
                    <a:pt x="120" y="383"/>
                    <a:pt x="119" y="383"/>
                  </a:cubicBezTo>
                  <a:cubicBezTo>
                    <a:pt x="118" y="384"/>
                    <a:pt x="120" y="384"/>
                    <a:pt x="116" y="384"/>
                  </a:cubicBezTo>
                  <a:cubicBezTo>
                    <a:pt x="112" y="385"/>
                    <a:pt x="108" y="386"/>
                    <a:pt x="108" y="386"/>
                  </a:cubicBezTo>
                  <a:cubicBezTo>
                    <a:pt x="108" y="386"/>
                    <a:pt x="111" y="383"/>
                    <a:pt x="110" y="382"/>
                  </a:cubicBezTo>
                  <a:cubicBezTo>
                    <a:pt x="109" y="381"/>
                    <a:pt x="110" y="382"/>
                    <a:pt x="108" y="381"/>
                  </a:cubicBezTo>
                  <a:cubicBezTo>
                    <a:pt x="107" y="380"/>
                    <a:pt x="105" y="378"/>
                    <a:pt x="105" y="377"/>
                  </a:cubicBezTo>
                  <a:cubicBezTo>
                    <a:pt x="105" y="376"/>
                    <a:pt x="105" y="374"/>
                    <a:pt x="103" y="374"/>
                  </a:cubicBezTo>
                  <a:cubicBezTo>
                    <a:pt x="102" y="374"/>
                    <a:pt x="101" y="372"/>
                    <a:pt x="99" y="374"/>
                  </a:cubicBezTo>
                  <a:cubicBezTo>
                    <a:pt x="98" y="375"/>
                    <a:pt x="97" y="375"/>
                    <a:pt x="97" y="376"/>
                  </a:cubicBezTo>
                  <a:cubicBezTo>
                    <a:pt x="96" y="377"/>
                    <a:pt x="92" y="378"/>
                    <a:pt x="92" y="378"/>
                  </a:cubicBezTo>
                  <a:cubicBezTo>
                    <a:pt x="92" y="378"/>
                    <a:pt x="95" y="382"/>
                    <a:pt x="95" y="383"/>
                  </a:cubicBezTo>
                  <a:cubicBezTo>
                    <a:pt x="95" y="384"/>
                    <a:pt x="97" y="388"/>
                    <a:pt x="97" y="388"/>
                  </a:cubicBezTo>
                  <a:cubicBezTo>
                    <a:pt x="104" y="388"/>
                    <a:pt x="104" y="388"/>
                    <a:pt x="104" y="388"/>
                  </a:cubicBezTo>
                  <a:cubicBezTo>
                    <a:pt x="104" y="388"/>
                    <a:pt x="99" y="390"/>
                    <a:pt x="99" y="392"/>
                  </a:cubicBezTo>
                  <a:cubicBezTo>
                    <a:pt x="98" y="393"/>
                    <a:pt x="98" y="394"/>
                    <a:pt x="97" y="395"/>
                  </a:cubicBezTo>
                  <a:cubicBezTo>
                    <a:pt x="96" y="396"/>
                    <a:pt x="96" y="397"/>
                    <a:pt x="94" y="398"/>
                  </a:cubicBezTo>
                  <a:cubicBezTo>
                    <a:pt x="91" y="398"/>
                    <a:pt x="88" y="399"/>
                    <a:pt x="86" y="400"/>
                  </a:cubicBezTo>
                  <a:cubicBezTo>
                    <a:pt x="85" y="401"/>
                    <a:pt x="84" y="401"/>
                    <a:pt x="84" y="402"/>
                  </a:cubicBezTo>
                  <a:cubicBezTo>
                    <a:pt x="84" y="404"/>
                    <a:pt x="78" y="403"/>
                    <a:pt x="84" y="405"/>
                  </a:cubicBezTo>
                  <a:cubicBezTo>
                    <a:pt x="90" y="406"/>
                    <a:pt x="91" y="407"/>
                    <a:pt x="91" y="407"/>
                  </a:cubicBezTo>
                  <a:cubicBezTo>
                    <a:pt x="91" y="407"/>
                    <a:pt x="94" y="404"/>
                    <a:pt x="95" y="403"/>
                  </a:cubicBezTo>
                  <a:cubicBezTo>
                    <a:pt x="97" y="401"/>
                    <a:pt x="97" y="401"/>
                    <a:pt x="101" y="401"/>
                  </a:cubicBezTo>
                  <a:cubicBezTo>
                    <a:pt x="105" y="402"/>
                    <a:pt x="105" y="401"/>
                    <a:pt x="105" y="402"/>
                  </a:cubicBezTo>
                  <a:cubicBezTo>
                    <a:pt x="105" y="404"/>
                    <a:pt x="105" y="405"/>
                    <a:pt x="105" y="407"/>
                  </a:cubicBezTo>
                  <a:cubicBezTo>
                    <a:pt x="104" y="409"/>
                    <a:pt x="102" y="410"/>
                    <a:pt x="104" y="413"/>
                  </a:cubicBezTo>
                  <a:cubicBezTo>
                    <a:pt x="106" y="415"/>
                    <a:pt x="103" y="417"/>
                    <a:pt x="103" y="418"/>
                  </a:cubicBezTo>
                  <a:cubicBezTo>
                    <a:pt x="103" y="418"/>
                    <a:pt x="101" y="421"/>
                    <a:pt x="102" y="421"/>
                  </a:cubicBezTo>
                  <a:cubicBezTo>
                    <a:pt x="103" y="422"/>
                    <a:pt x="103" y="422"/>
                    <a:pt x="103" y="422"/>
                  </a:cubicBezTo>
                  <a:cubicBezTo>
                    <a:pt x="103" y="422"/>
                    <a:pt x="101" y="427"/>
                    <a:pt x="101" y="428"/>
                  </a:cubicBezTo>
                  <a:cubicBezTo>
                    <a:pt x="101" y="428"/>
                    <a:pt x="98" y="434"/>
                    <a:pt x="97" y="434"/>
                  </a:cubicBezTo>
                  <a:cubicBezTo>
                    <a:pt x="96" y="435"/>
                    <a:pt x="98" y="435"/>
                    <a:pt x="92" y="437"/>
                  </a:cubicBezTo>
                  <a:cubicBezTo>
                    <a:pt x="86" y="438"/>
                    <a:pt x="83" y="439"/>
                    <a:pt x="83" y="439"/>
                  </a:cubicBezTo>
                  <a:cubicBezTo>
                    <a:pt x="78" y="441"/>
                    <a:pt x="78" y="441"/>
                    <a:pt x="78" y="441"/>
                  </a:cubicBezTo>
                  <a:cubicBezTo>
                    <a:pt x="74" y="444"/>
                    <a:pt x="74" y="444"/>
                    <a:pt x="74" y="444"/>
                  </a:cubicBezTo>
                  <a:cubicBezTo>
                    <a:pt x="71" y="444"/>
                    <a:pt x="71" y="444"/>
                    <a:pt x="71" y="444"/>
                  </a:cubicBezTo>
                  <a:cubicBezTo>
                    <a:pt x="66" y="443"/>
                    <a:pt x="66" y="443"/>
                    <a:pt x="66" y="443"/>
                  </a:cubicBezTo>
                  <a:cubicBezTo>
                    <a:pt x="66" y="443"/>
                    <a:pt x="61" y="446"/>
                    <a:pt x="61" y="447"/>
                  </a:cubicBezTo>
                  <a:cubicBezTo>
                    <a:pt x="61" y="447"/>
                    <a:pt x="58" y="448"/>
                    <a:pt x="57" y="449"/>
                  </a:cubicBezTo>
                  <a:cubicBezTo>
                    <a:pt x="57" y="450"/>
                    <a:pt x="62" y="452"/>
                    <a:pt x="62" y="452"/>
                  </a:cubicBezTo>
                  <a:cubicBezTo>
                    <a:pt x="63" y="455"/>
                    <a:pt x="63" y="455"/>
                    <a:pt x="63" y="455"/>
                  </a:cubicBezTo>
                  <a:cubicBezTo>
                    <a:pt x="61" y="455"/>
                    <a:pt x="61" y="455"/>
                    <a:pt x="61" y="455"/>
                  </a:cubicBezTo>
                  <a:cubicBezTo>
                    <a:pt x="57" y="456"/>
                    <a:pt x="57" y="456"/>
                    <a:pt x="57" y="456"/>
                  </a:cubicBezTo>
                  <a:cubicBezTo>
                    <a:pt x="57" y="458"/>
                    <a:pt x="57" y="458"/>
                    <a:pt x="57" y="458"/>
                  </a:cubicBezTo>
                  <a:cubicBezTo>
                    <a:pt x="59" y="459"/>
                    <a:pt x="59" y="459"/>
                    <a:pt x="59" y="459"/>
                  </a:cubicBezTo>
                  <a:cubicBezTo>
                    <a:pt x="59" y="459"/>
                    <a:pt x="60" y="460"/>
                    <a:pt x="61" y="460"/>
                  </a:cubicBezTo>
                  <a:cubicBezTo>
                    <a:pt x="63" y="460"/>
                    <a:pt x="67" y="458"/>
                    <a:pt x="67" y="458"/>
                  </a:cubicBezTo>
                  <a:cubicBezTo>
                    <a:pt x="62" y="461"/>
                    <a:pt x="62" y="461"/>
                    <a:pt x="62" y="461"/>
                  </a:cubicBezTo>
                  <a:cubicBezTo>
                    <a:pt x="61" y="464"/>
                    <a:pt x="61" y="464"/>
                    <a:pt x="61" y="464"/>
                  </a:cubicBezTo>
                  <a:cubicBezTo>
                    <a:pt x="61" y="464"/>
                    <a:pt x="60" y="466"/>
                    <a:pt x="62" y="466"/>
                  </a:cubicBezTo>
                  <a:cubicBezTo>
                    <a:pt x="64" y="466"/>
                    <a:pt x="66" y="466"/>
                    <a:pt x="66" y="466"/>
                  </a:cubicBezTo>
                  <a:cubicBezTo>
                    <a:pt x="66" y="466"/>
                    <a:pt x="67" y="464"/>
                    <a:pt x="69" y="464"/>
                  </a:cubicBezTo>
                  <a:cubicBezTo>
                    <a:pt x="72" y="465"/>
                    <a:pt x="72" y="465"/>
                    <a:pt x="72" y="465"/>
                  </a:cubicBezTo>
                  <a:cubicBezTo>
                    <a:pt x="72" y="465"/>
                    <a:pt x="73" y="462"/>
                    <a:pt x="74" y="462"/>
                  </a:cubicBezTo>
                  <a:cubicBezTo>
                    <a:pt x="74" y="462"/>
                    <a:pt x="73" y="462"/>
                    <a:pt x="76" y="462"/>
                  </a:cubicBezTo>
                  <a:cubicBezTo>
                    <a:pt x="78" y="463"/>
                    <a:pt x="85" y="462"/>
                    <a:pt x="85" y="462"/>
                  </a:cubicBezTo>
                  <a:cubicBezTo>
                    <a:pt x="85" y="462"/>
                    <a:pt x="86" y="462"/>
                    <a:pt x="86" y="463"/>
                  </a:cubicBezTo>
                  <a:cubicBezTo>
                    <a:pt x="86" y="465"/>
                    <a:pt x="88" y="465"/>
                    <a:pt x="89" y="467"/>
                  </a:cubicBezTo>
                  <a:cubicBezTo>
                    <a:pt x="91" y="468"/>
                    <a:pt x="95" y="469"/>
                    <a:pt x="95" y="469"/>
                  </a:cubicBezTo>
                  <a:cubicBezTo>
                    <a:pt x="92" y="470"/>
                    <a:pt x="92" y="470"/>
                    <a:pt x="92" y="470"/>
                  </a:cubicBezTo>
                  <a:cubicBezTo>
                    <a:pt x="88" y="469"/>
                    <a:pt x="88" y="469"/>
                    <a:pt x="88" y="469"/>
                  </a:cubicBezTo>
                  <a:cubicBezTo>
                    <a:pt x="88" y="469"/>
                    <a:pt x="86" y="468"/>
                    <a:pt x="86" y="469"/>
                  </a:cubicBezTo>
                  <a:cubicBezTo>
                    <a:pt x="86" y="471"/>
                    <a:pt x="85" y="474"/>
                    <a:pt x="85" y="474"/>
                  </a:cubicBezTo>
                  <a:cubicBezTo>
                    <a:pt x="86" y="474"/>
                    <a:pt x="91" y="475"/>
                    <a:pt x="91" y="475"/>
                  </a:cubicBezTo>
                  <a:cubicBezTo>
                    <a:pt x="96" y="475"/>
                    <a:pt x="96" y="475"/>
                    <a:pt x="96" y="475"/>
                  </a:cubicBezTo>
                  <a:cubicBezTo>
                    <a:pt x="98" y="474"/>
                    <a:pt x="98" y="474"/>
                    <a:pt x="98" y="474"/>
                  </a:cubicBezTo>
                  <a:cubicBezTo>
                    <a:pt x="101" y="472"/>
                    <a:pt x="101" y="472"/>
                    <a:pt x="101" y="472"/>
                  </a:cubicBezTo>
                  <a:cubicBezTo>
                    <a:pt x="101" y="472"/>
                    <a:pt x="102" y="474"/>
                    <a:pt x="101" y="474"/>
                  </a:cubicBezTo>
                  <a:cubicBezTo>
                    <a:pt x="101" y="475"/>
                    <a:pt x="102" y="477"/>
                    <a:pt x="102" y="477"/>
                  </a:cubicBezTo>
                  <a:cubicBezTo>
                    <a:pt x="102" y="477"/>
                    <a:pt x="102" y="480"/>
                    <a:pt x="103" y="480"/>
                  </a:cubicBezTo>
                  <a:cubicBezTo>
                    <a:pt x="104" y="480"/>
                    <a:pt x="106" y="483"/>
                    <a:pt x="106" y="483"/>
                  </a:cubicBezTo>
                  <a:cubicBezTo>
                    <a:pt x="108" y="486"/>
                    <a:pt x="108" y="486"/>
                    <a:pt x="108" y="486"/>
                  </a:cubicBezTo>
                  <a:cubicBezTo>
                    <a:pt x="112" y="487"/>
                    <a:pt x="112" y="487"/>
                    <a:pt x="112" y="487"/>
                  </a:cubicBezTo>
                  <a:cubicBezTo>
                    <a:pt x="112" y="487"/>
                    <a:pt x="115" y="487"/>
                    <a:pt x="116" y="487"/>
                  </a:cubicBezTo>
                  <a:cubicBezTo>
                    <a:pt x="117" y="488"/>
                    <a:pt x="119" y="489"/>
                    <a:pt x="119" y="488"/>
                  </a:cubicBezTo>
                  <a:cubicBezTo>
                    <a:pt x="120" y="487"/>
                    <a:pt x="122" y="485"/>
                    <a:pt x="122" y="485"/>
                  </a:cubicBezTo>
                  <a:cubicBezTo>
                    <a:pt x="126" y="482"/>
                    <a:pt x="126" y="482"/>
                    <a:pt x="126" y="482"/>
                  </a:cubicBezTo>
                  <a:cubicBezTo>
                    <a:pt x="126" y="482"/>
                    <a:pt x="128" y="482"/>
                    <a:pt x="130" y="482"/>
                  </a:cubicBezTo>
                  <a:cubicBezTo>
                    <a:pt x="131" y="482"/>
                    <a:pt x="138" y="481"/>
                    <a:pt x="138" y="481"/>
                  </a:cubicBezTo>
                  <a:cubicBezTo>
                    <a:pt x="138" y="481"/>
                    <a:pt x="139" y="479"/>
                    <a:pt x="141" y="478"/>
                  </a:cubicBezTo>
                  <a:cubicBezTo>
                    <a:pt x="142" y="477"/>
                    <a:pt x="146" y="475"/>
                    <a:pt x="146" y="475"/>
                  </a:cubicBezTo>
                  <a:cubicBezTo>
                    <a:pt x="153" y="473"/>
                    <a:pt x="153" y="473"/>
                    <a:pt x="153" y="473"/>
                  </a:cubicBezTo>
                  <a:cubicBezTo>
                    <a:pt x="147" y="475"/>
                    <a:pt x="147" y="475"/>
                    <a:pt x="147" y="475"/>
                  </a:cubicBezTo>
                  <a:cubicBezTo>
                    <a:pt x="145" y="477"/>
                    <a:pt x="145" y="477"/>
                    <a:pt x="145" y="477"/>
                  </a:cubicBezTo>
                  <a:cubicBezTo>
                    <a:pt x="141" y="480"/>
                    <a:pt x="141" y="480"/>
                    <a:pt x="141" y="480"/>
                  </a:cubicBezTo>
                  <a:cubicBezTo>
                    <a:pt x="139" y="482"/>
                    <a:pt x="139" y="482"/>
                    <a:pt x="139" y="482"/>
                  </a:cubicBezTo>
                  <a:cubicBezTo>
                    <a:pt x="139" y="482"/>
                    <a:pt x="137" y="483"/>
                    <a:pt x="136" y="484"/>
                  </a:cubicBezTo>
                  <a:cubicBezTo>
                    <a:pt x="136" y="484"/>
                    <a:pt x="133" y="489"/>
                    <a:pt x="133" y="489"/>
                  </a:cubicBezTo>
                  <a:cubicBezTo>
                    <a:pt x="130" y="490"/>
                    <a:pt x="130" y="490"/>
                    <a:pt x="130" y="490"/>
                  </a:cubicBezTo>
                  <a:cubicBezTo>
                    <a:pt x="130" y="490"/>
                    <a:pt x="127" y="492"/>
                    <a:pt x="126" y="494"/>
                  </a:cubicBezTo>
                  <a:cubicBezTo>
                    <a:pt x="125" y="495"/>
                    <a:pt x="124" y="496"/>
                    <a:pt x="124" y="496"/>
                  </a:cubicBezTo>
                  <a:cubicBezTo>
                    <a:pt x="124" y="496"/>
                    <a:pt x="125" y="498"/>
                    <a:pt x="120" y="498"/>
                  </a:cubicBezTo>
                  <a:cubicBezTo>
                    <a:pt x="115" y="497"/>
                    <a:pt x="111" y="496"/>
                    <a:pt x="111" y="496"/>
                  </a:cubicBezTo>
                  <a:cubicBezTo>
                    <a:pt x="111" y="496"/>
                    <a:pt x="106" y="495"/>
                    <a:pt x="105" y="495"/>
                  </a:cubicBezTo>
                  <a:cubicBezTo>
                    <a:pt x="104" y="494"/>
                    <a:pt x="104" y="494"/>
                    <a:pt x="101" y="494"/>
                  </a:cubicBezTo>
                  <a:cubicBezTo>
                    <a:pt x="99" y="494"/>
                    <a:pt x="89" y="491"/>
                    <a:pt x="89" y="491"/>
                  </a:cubicBezTo>
                  <a:cubicBezTo>
                    <a:pt x="89" y="491"/>
                    <a:pt x="87" y="491"/>
                    <a:pt x="86" y="492"/>
                  </a:cubicBezTo>
                  <a:cubicBezTo>
                    <a:pt x="85" y="493"/>
                    <a:pt x="83" y="493"/>
                    <a:pt x="83" y="494"/>
                  </a:cubicBezTo>
                  <a:cubicBezTo>
                    <a:pt x="83" y="496"/>
                    <a:pt x="83" y="497"/>
                    <a:pt x="83" y="497"/>
                  </a:cubicBezTo>
                  <a:cubicBezTo>
                    <a:pt x="82" y="500"/>
                    <a:pt x="82" y="500"/>
                    <a:pt x="82" y="500"/>
                  </a:cubicBezTo>
                  <a:cubicBezTo>
                    <a:pt x="78" y="501"/>
                    <a:pt x="78" y="501"/>
                    <a:pt x="78" y="501"/>
                  </a:cubicBezTo>
                  <a:cubicBezTo>
                    <a:pt x="73" y="501"/>
                    <a:pt x="73" y="501"/>
                    <a:pt x="73" y="501"/>
                  </a:cubicBezTo>
                  <a:close/>
                  <a:moveTo>
                    <a:pt x="43" y="266"/>
                  </a:moveTo>
                  <a:cubicBezTo>
                    <a:pt x="43" y="266"/>
                    <a:pt x="43" y="266"/>
                    <a:pt x="43" y="266"/>
                  </a:cubicBezTo>
                  <a:cubicBezTo>
                    <a:pt x="44" y="266"/>
                    <a:pt x="50" y="266"/>
                    <a:pt x="50" y="266"/>
                  </a:cubicBezTo>
                  <a:cubicBezTo>
                    <a:pt x="54" y="266"/>
                    <a:pt x="54" y="266"/>
                    <a:pt x="54" y="266"/>
                  </a:cubicBezTo>
                  <a:cubicBezTo>
                    <a:pt x="54" y="266"/>
                    <a:pt x="59" y="266"/>
                    <a:pt x="60" y="266"/>
                  </a:cubicBezTo>
                  <a:cubicBezTo>
                    <a:pt x="61" y="266"/>
                    <a:pt x="62" y="267"/>
                    <a:pt x="62" y="267"/>
                  </a:cubicBezTo>
                  <a:cubicBezTo>
                    <a:pt x="62" y="267"/>
                    <a:pt x="64" y="265"/>
                    <a:pt x="65" y="266"/>
                  </a:cubicBezTo>
                  <a:cubicBezTo>
                    <a:pt x="66" y="266"/>
                    <a:pt x="68" y="269"/>
                    <a:pt x="68" y="269"/>
                  </a:cubicBezTo>
                  <a:cubicBezTo>
                    <a:pt x="70" y="274"/>
                    <a:pt x="70" y="274"/>
                    <a:pt x="70" y="274"/>
                  </a:cubicBezTo>
                  <a:cubicBezTo>
                    <a:pt x="71" y="280"/>
                    <a:pt x="71" y="280"/>
                    <a:pt x="71" y="280"/>
                  </a:cubicBezTo>
                  <a:cubicBezTo>
                    <a:pt x="72" y="285"/>
                    <a:pt x="72" y="285"/>
                    <a:pt x="72" y="285"/>
                  </a:cubicBezTo>
                  <a:cubicBezTo>
                    <a:pt x="76" y="290"/>
                    <a:pt x="76" y="290"/>
                    <a:pt x="76" y="290"/>
                  </a:cubicBezTo>
                  <a:cubicBezTo>
                    <a:pt x="74" y="293"/>
                    <a:pt x="74" y="293"/>
                    <a:pt x="74" y="293"/>
                  </a:cubicBezTo>
                  <a:cubicBezTo>
                    <a:pt x="74" y="293"/>
                    <a:pt x="74" y="297"/>
                    <a:pt x="74" y="297"/>
                  </a:cubicBezTo>
                  <a:cubicBezTo>
                    <a:pt x="73" y="297"/>
                    <a:pt x="70" y="298"/>
                    <a:pt x="70" y="298"/>
                  </a:cubicBezTo>
                  <a:cubicBezTo>
                    <a:pt x="69" y="299"/>
                    <a:pt x="68" y="302"/>
                    <a:pt x="68" y="302"/>
                  </a:cubicBezTo>
                  <a:cubicBezTo>
                    <a:pt x="68" y="302"/>
                    <a:pt x="72" y="298"/>
                    <a:pt x="73" y="299"/>
                  </a:cubicBezTo>
                  <a:cubicBezTo>
                    <a:pt x="74" y="299"/>
                    <a:pt x="77" y="299"/>
                    <a:pt x="77" y="299"/>
                  </a:cubicBezTo>
                  <a:cubicBezTo>
                    <a:pt x="79" y="301"/>
                    <a:pt x="79" y="301"/>
                    <a:pt x="79" y="301"/>
                  </a:cubicBezTo>
                  <a:cubicBezTo>
                    <a:pt x="81" y="305"/>
                    <a:pt x="81" y="305"/>
                    <a:pt x="81" y="305"/>
                  </a:cubicBezTo>
                  <a:cubicBezTo>
                    <a:pt x="81" y="310"/>
                    <a:pt x="81" y="310"/>
                    <a:pt x="81" y="310"/>
                  </a:cubicBezTo>
                  <a:cubicBezTo>
                    <a:pt x="81" y="310"/>
                    <a:pt x="81" y="314"/>
                    <a:pt x="80" y="314"/>
                  </a:cubicBezTo>
                  <a:cubicBezTo>
                    <a:pt x="80" y="315"/>
                    <a:pt x="79" y="316"/>
                    <a:pt x="78" y="316"/>
                  </a:cubicBezTo>
                  <a:cubicBezTo>
                    <a:pt x="77" y="316"/>
                    <a:pt x="76" y="316"/>
                    <a:pt x="77" y="314"/>
                  </a:cubicBezTo>
                  <a:cubicBezTo>
                    <a:pt x="77" y="312"/>
                    <a:pt x="78" y="310"/>
                    <a:pt x="78" y="310"/>
                  </a:cubicBezTo>
                  <a:cubicBezTo>
                    <a:pt x="78" y="309"/>
                    <a:pt x="79" y="305"/>
                    <a:pt x="78" y="305"/>
                  </a:cubicBezTo>
                  <a:cubicBezTo>
                    <a:pt x="76" y="305"/>
                    <a:pt x="75" y="303"/>
                    <a:pt x="75" y="305"/>
                  </a:cubicBezTo>
                  <a:cubicBezTo>
                    <a:pt x="74" y="306"/>
                    <a:pt x="75" y="310"/>
                    <a:pt x="75" y="310"/>
                  </a:cubicBezTo>
                  <a:cubicBezTo>
                    <a:pt x="75" y="310"/>
                    <a:pt x="76" y="311"/>
                    <a:pt x="76" y="312"/>
                  </a:cubicBezTo>
                  <a:cubicBezTo>
                    <a:pt x="75" y="313"/>
                    <a:pt x="75" y="312"/>
                    <a:pt x="74" y="314"/>
                  </a:cubicBezTo>
                  <a:cubicBezTo>
                    <a:pt x="72" y="315"/>
                    <a:pt x="75" y="316"/>
                    <a:pt x="75" y="316"/>
                  </a:cubicBezTo>
                  <a:cubicBezTo>
                    <a:pt x="76" y="318"/>
                    <a:pt x="76" y="318"/>
                    <a:pt x="76" y="318"/>
                  </a:cubicBezTo>
                  <a:cubicBezTo>
                    <a:pt x="76" y="318"/>
                    <a:pt x="76" y="321"/>
                    <a:pt x="75" y="321"/>
                  </a:cubicBezTo>
                  <a:cubicBezTo>
                    <a:pt x="74" y="322"/>
                    <a:pt x="74" y="323"/>
                    <a:pt x="70" y="321"/>
                  </a:cubicBezTo>
                  <a:cubicBezTo>
                    <a:pt x="66" y="320"/>
                    <a:pt x="65" y="319"/>
                    <a:pt x="65" y="319"/>
                  </a:cubicBezTo>
                  <a:cubicBezTo>
                    <a:pt x="64" y="324"/>
                    <a:pt x="64" y="324"/>
                    <a:pt x="64" y="324"/>
                  </a:cubicBezTo>
                  <a:cubicBezTo>
                    <a:pt x="62" y="328"/>
                    <a:pt x="62" y="328"/>
                    <a:pt x="62" y="328"/>
                  </a:cubicBezTo>
                  <a:cubicBezTo>
                    <a:pt x="55" y="330"/>
                    <a:pt x="55" y="330"/>
                    <a:pt x="55" y="330"/>
                  </a:cubicBezTo>
                  <a:cubicBezTo>
                    <a:pt x="51" y="325"/>
                    <a:pt x="51" y="325"/>
                    <a:pt x="51" y="325"/>
                  </a:cubicBezTo>
                  <a:cubicBezTo>
                    <a:pt x="51" y="325"/>
                    <a:pt x="48" y="326"/>
                    <a:pt x="47" y="326"/>
                  </a:cubicBezTo>
                  <a:cubicBezTo>
                    <a:pt x="46" y="325"/>
                    <a:pt x="41" y="324"/>
                    <a:pt x="41" y="324"/>
                  </a:cubicBezTo>
                  <a:cubicBezTo>
                    <a:pt x="40" y="319"/>
                    <a:pt x="40" y="319"/>
                    <a:pt x="40" y="319"/>
                  </a:cubicBezTo>
                  <a:cubicBezTo>
                    <a:pt x="35" y="314"/>
                    <a:pt x="35" y="314"/>
                    <a:pt x="35" y="314"/>
                  </a:cubicBezTo>
                  <a:cubicBezTo>
                    <a:pt x="36" y="310"/>
                    <a:pt x="36" y="310"/>
                    <a:pt x="36" y="310"/>
                  </a:cubicBezTo>
                  <a:cubicBezTo>
                    <a:pt x="33" y="304"/>
                    <a:pt x="33" y="304"/>
                    <a:pt x="33" y="304"/>
                  </a:cubicBezTo>
                  <a:cubicBezTo>
                    <a:pt x="27" y="305"/>
                    <a:pt x="27" y="305"/>
                    <a:pt x="27" y="305"/>
                  </a:cubicBezTo>
                  <a:cubicBezTo>
                    <a:pt x="25" y="310"/>
                    <a:pt x="25" y="310"/>
                    <a:pt x="25" y="310"/>
                  </a:cubicBezTo>
                  <a:cubicBezTo>
                    <a:pt x="25" y="310"/>
                    <a:pt x="27" y="312"/>
                    <a:pt x="25" y="313"/>
                  </a:cubicBezTo>
                  <a:cubicBezTo>
                    <a:pt x="23" y="313"/>
                    <a:pt x="19" y="314"/>
                    <a:pt x="19" y="314"/>
                  </a:cubicBezTo>
                  <a:cubicBezTo>
                    <a:pt x="19" y="314"/>
                    <a:pt x="14" y="315"/>
                    <a:pt x="13" y="315"/>
                  </a:cubicBezTo>
                  <a:cubicBezTo>
                    <a:pt x="13" y="315"/>
                    <a:pt x="9" y="309"/>
                    <a:pt x="9" y="309"/>
                  </a:cubicBezTo>
                  <a:cubicBezTo>
                    <a:pt x="9" y="309"/>
                    <a:pt x="7" y="309"/>
                    <a:pt x="6" y="309"/>
                  </a:cubicBezTo>
                  <a:cubicBezTo>
                    <a:pt x="5" y="309"/>
                    <a:pt x="5" y="310"/>
                    <a:pt x="5" y="308"/>
                  </a:cubicBezTo>
                  <a:cubicBezTo>
                    <a:pt x="5" y="306"/>
                    <a:pt x="4" y="303"/>
                    <a:pt x="4" y="303"/>
                  </a:cubicBezTo>
                  <a:cubicBezTo>
                    <a:pt x="4" y="303"/>
                    <a:pt x="7" y="306"/>
                    <a:pt x="4" y="302"/>
                  </a:cubicBezTo>
                  <a:cubicBezTo>
                    <a:pt x="1" y="298"/>
                    <a:pt x="0" y="294"/>
                    <a:pt x="0" y="294"/>
                  </a:cubicBezTo>
                  <a:cubicBezTo>
                    <a:pt x="5" y="291"/>
                    <a:pt x="5" y="291"/>
                    <a:pt x="5" y="291"/>
                  </a:cubicBezTo>
                  <a:cubicBezTo>
                    <a:pt x="5" y="291"/>
                    <a:pt x="10" y="291"/>
                    <a:pt x="11" y="292"/>
                  </a:cubicBezTo>
                  <a:cubicBezTo>
                    <a:pt x="12" y="292"/>
                    <a:pt x="13" y="290"/>
                    <a:pt x="13" y="290"/>
                  </a:cubicBezTo>
                  <a:cubicBezTo>
                    <a:pt x="13" y="290"/>
                    <a:pt x="15" y="288"/>
                    <a:pt x="13" y="287"/>
                  </a:cubicBezTo>
                  <a:cubicBezTo>
                    <a:pt x="12" y="287"/>
                    <a:pt x="10" y="285"/>
                    <a:pt x="10" y="285"/>
                  </a:cubicBezTo>
                  <a:cubicBezTo>
                    <a:pt x="10" y="285"/>
                    <a:pt x="8" y="283"/>
                    <a:pt x="11" y="282"/>
                  </a:cubicBezTo>
                  <a:cubicBezTo>
                    <a:pt x="14" y="282"/>
                    <a:pt x="14" y="282"/>
                    <a:pt x="16" y="282"/>
                  </a:cubicBezTo>
                  <a:cubicBezTo>
                    <a:pt x="18" y="283"/>
                    <a:pt x="19" y="286"/>
                    <a:pt x="20" y="282"/>
                  </a:cubicBezTo>
                  <a:cubicBezTo>
                    <a:pt x="21" y="279"/>
                    <a:pt x="19" y="279"/>
                    <a:pt x="22" y="278"/>
                  </a:cubicBezTo>
                  <a:cubicBezTo>
                    <a:pt x="25" y="278"/>
                    <a:pt x="27" y="277"/>
                    <a:pt x="27" y="276"/>
                  </a:cubicBezTo>
                  <a:cubicBezTo>
                    <a:pt x="27" y="275"/>
                    <a:pt x="27" y="271"/>
                    <a:pt x="28" y="271"/>
                  </a:cubicBezTo>
                  <a:cubicBezTo>
                    <a:pt x="29" y="271"/>
                    <a:pt x="34" y="272"/>
                    <a:pt x="34" y="272"/>
                  </a:cubicBezTo>
                  <a:cubicBezTo>
                    <a:pt x="34" y="272"/>
                    <a:pt x="36" y="270"/>
                    <a:pt x="38" y="271"/>
                  </a:cubicBezTo>
                  <a:cubicBezTo>
                    <a:pt x="40" y="271"/>
                    <a:pt x="41" y="270"/>
                    <a:pt x="41" y="270"/>
                  </a:cubicBezTo>
                  <a:cubicBezTo>
                    <a:pt x="41" y="270"/>
                    <a:pt x="43" y="266"/>
                    <a:pt x="43" y="266"/>
                  </a:cubicBezTo>
                  <a:close/>
                  <a:moveTo>
                    <a:pt x="74" y="227"/>
                  </a:moveTo>
                  <a:cubicBezTo>
                    <a:pt x="74" y="227"/>
                    <a:pt x="74" y="227"/>
                    <a:pt x="74" y="227"/>
                  </a:cubicBezTo>
                  <a:cubicBezTo>
                    <a:pt x="74" y="227"/>
                    <a:pt x="73" y="224"/>
                    <a:pt x="74" y="224"/>
                  </a:cubicBezTo>
                  <a:cubicBezTo>
                    <a:pt x="75" y="224"/>
                    <a:pt x="78" y="223"/>
                    <a:pt x="78" y="223"/>
                  </a:cubicBezTo>
                  <a:cubicBezTo>
                    <a:pt x="78" y="223"/>
                    <a:pt x="79" y="221"/>
                    <a:pt x="79" y="222"/>
                  </a:cubicBezTo>
                  <a:cubicBezTo>
                    <a:pt x="80" y="222"/>
                    <a:pt x="80" y="224"/>
                    <a:pt x="79" y="224"/>
                  </a:cubicBezTo>
                  <a:cubicBezTo>
                    <a:pt x="79" y="224"/>
                    <a:pt x="77" y="226"/>
                    <a:pt x="77" y="226"/>
                  </a:cubicBezTo>
                  <a:cubicBezTo>
                    <a:pt x="77" y="226"/>
                    <a:pt x="75" y="227"/>
                    <a:pt x="75" y="227"/>
                  </a:cubicBezTo>
                  <a:cubicBezTo>
                    <a:pt x="74" y="227"/>
                    <a:pt x="74" y="227"/>
                    <a:pt x="74" y="227"/>
                  </a:cubicBezTo>
                  <a:close/>
                  <a:moveTo>
                    <a:pt x="87" y="248"/>
                  </a:moveTo>
                  <a:cubicBezTo>
                    <a:pt x="87" y="248"/>
                    <a:pt x="87" y="248"/>
                    <a:pt x="87" y="248"/>
                  </a:cubicBezTo>
                  <a:cubicBezTo>
                    <a:pt x="87" y="248"/>
                    <a:pt x="87" y="249"/>
                    <a:pt x="86" y="249"/>
                  </a:cubicBezTo>
                  <a:cubicBezTo>
                    <a:pt x="85" y="249"/>
                    <a:pt x="83" y="249"/>
                    <a:pt x="83" y="248"/>
                  </a:cubicBezTo>
                  <a:cubicBezTo>
                    <a:pt x="83" y="248"/>
                    <a:pt x="84" y="246"/>
                    <a:pt x="85" y="246"/>
                  </a:cubicBezTo>
                  <a:cubicBezTo>
                    <a:pt x="85" y="246"/>
                    <a:pt x="86" y="245"/>
                    <a:pt x="86" y="245"/>
                  </a:cubicBezTo>
                  <a:cubicBezTo>
                    <a:pt x="86" y="245"/>
                    <a:pt x="86" y="244"/>
                    <a:pt x="86" y="244"/>
                  </a:cubicBezTo>
                  <a:cubicBezTo>
                    <a:pt x="87" y="244"/>
                    <a:pt x="88" y="246"/>
                    <a:pt x="88" y="246"/>
                  </a:cubicBezTo>
                  <a:cubicBezTo>
                    <a:pt x="87" y="248"/>
                    <a:pt x="87" y="248"/>
                    <a:pt x="87" y="248"/>
                  </a:cubicBezTo>
                  <a:close/>
                  <a:moveTo>
                    <a:pt x="95" y="255"/>
                  </a:moveTo>
                  <a:cubicBezTo>
                    <a:pt x="95" y="255"/>
                    <a:pt x="95" y="255"/>
                    <a:pt x="95" y="255"/>
                  </a:cubicBezTo>
                  <a:cubicBezTo>
                    <a:pt x="95" y="254"/>
                    <a:pt x="97" y="252"/>
                    <a:pt x="97" y="251"/>
                  </a:cubicBezTo>
                  <a:cubicBezTo>
                    <a:pt x="98" y="251"/>
                    <a:pt x="98" y="250"/>
                    <a:pt x="98" y="250"/>
                  </a:cubicBezTo>
                  <a:cubicBezTo>
                    <a:pt x="99" y="249"/>
                    <a:pt x="100" y="249"/>
                    <a:pt x="101" y="249"/>
                  </a:cubicBezTo>
                  <a:cubicBezTo>
                    <a:pt x="103" y="250"/>
                    <a:pt x="105" y="252"/>
                    <a:pt x="104" y="252"/>
                  </a:cubicBezTo>
                  <a:cubicBezTo>
                    <a:pt x="104" y="253"/>
                    <a:pt x="103" y="252"/>
                    <a:pt x="103" y="255"/>
                  </a:cubicBezTo>
                  <a:cubicBezTo>
                    <a:pt x="103" y="258"/>
                    <a:pt x="103" y="258"/>
                    <a:pt x="103" y="259"/>
                  </a:cubicBezTo>
                  <a:cubicBezTo>
                    <a:pt x="104" y="260"/>
                    <a:pt x="103" y="263"/>
                    <a:pt x="103" y="263"/>
                  </a:cubicBezTo>
                  <a:cubicBezTo>
                    <a:pt x="103" y="263"/>
                    <a:pt x="102" y="265"/>
                    <a:pt x="101" y="265"/>
                  </a:cubicBezTo>
                  <a:cubicBezTo>
                    <a:pt x="101" y="265"/>
                    <a:pt x="101" y="265"/>
                    <a:pt x="99" y="264"/>
                  </a:cubicBezTo>
                  <a:cubicBezTo>
                    <a:pt x="98" y="264"/>
                    <a:pt x="95" y="262"/>
                    <a:pt x="95" y="262"/>
                  </a:cubicBezTo>
                  <a:cubicBezTo>
                    <a:pt x="95" y="262"/>
                    <a:pt x="95" y="257"/>
                    <a:pt x="95" y="257"/>
                  </a:cubicBezTo>
                  <a:cubicBezTo>
                    <a:pt x="95" y="256"/>
                    <a:pt x="94" y="255"/>
                    <a:pt x="94" y="255"/>
                  </a:cubicBezTo>
                  <a:cubicBezTo>
                    <a:pt x="95" y="255"/>
                    <a:pt x="95" y="255"/>
                    <a:pt x="95" y="255"/>
                  </a:cubicBezTo>
                  <a:close/>
                  <a:moveTo>
                    <a:pt x="74" y="210"/>
                  </a:moveTo>
                  <a:cubicBezTo>
                    <a:pt x="74" y="210"/>
                    <a:pt x="74" y="210"/>
                    <a:pt x="74" y="210"/>
                  </a:cubicBezTo>
                  <a:cubicBezTo>
                    <a:pt x="74" y="210"/>
                    <a:pt x="74" y="209"/>
                    <a:pt x="76" y="209"/>
                  </a:cubicBezTo>
                  <a:cubicBezTo>
                    <a:pt x="77" y="210"/>
                    <a:pt x="77" y="211"/>
                    <a:pt x="77" y="212"/>
                  </a:cubicBezTo>
                  <a:cubicBezTo>
                    <a:pt x="77" y="213"/>
                    <a:pt x="80" y="213"/>
                    <a:pt x="79" y="214"/>
                  </a:cubicBezTo>
                  <a:cubicBezTo>
                    <a:pt x="77" y="215"/>
                    <a:pt x="76" y="215"/>
                    <a:pt x="76" y="215"/>
                  </a:cubicBezTo>
                  <a:cubicBezTo>
                    <a:pt x="76" y="214"/>
                    <a:pt x="75" y="215"/>
                    <a:pt x="75" y="214"/>
                  </a:cubicBezTo>
                  <a:cubicBezTo>
                    <a:pt x="75" y="213"/>
                    <a:pt x="73" y="212"/>
                    <a:pt x="73" y="212"/>
                  </a:cubicBezTo>
                  <a:cubicBezTo>
                    <a:pt x="73" y="212"/>
                    <a:pt x="74" y="210"/>
                    <a:pt x="74" y="210"/>
                  </a:cubicBezTo>
                  <a:close/>
                  <a:moveTo>
                    <a:pt x="61" y="196"/>
                  </a:moveTo>
                  <a:cubicBezTo>
                    <a:pt x="61" y="196"/>
                    <a:pt x="61" y="196"/>
                    <a:pt x="61" y="196"/>
                  </a:cubicBezTo>
                  <a:cubicBezTo>
                    <a:pt x="63" y="197"/>
                    <a:pt x="64" y="196"/>
                    <a:pt x="64" y="197"/>
                  </a:cubicBezTo>
                  <a:cubicBezTo>
                    <a:pt x="65" y="197"/>
                    <a:pt x="66" y="198"/>
                    <a:pt x="65" y="199"/>
                  </a:cubicBezTo>
                  <a:cubicBezTo>
                    <a:pt x="63" y="200"/>
                    <a:pt x="63" y="200"/>
                    <a:pt x="61" y="200"/>
                  </a:cubicBezTo>
                  <a:cubicBezTo>
                    <a:pt x="60" y="200"/>
                    <a:pt x="62" y="200"/>
                    <a:pt x="60" y="200"/>
                  </a:cubicBezTo>
                  <a:cubicBezTo>
                    <a:pt x="58" y="200"/>
                    <a:pt x="55" y="202"/>
                    <a:pt x="57" y="199"/>
                  </a:cubicBezTo>
                  <a:cubicBezTo>
                    <a:pt x="59" y="197"/>
                    <a:pt x="61" y="196"/>
                    <a:pt x="61" y="196"/>
                  </a:cubicBezTo>
                  <a:close/>
                  <a:moveTo>
                    <a:pt x="72" y="191"/>
                  </a:moveTo>
                  <a:cubicBezTo>
                    <a:pt x="72" y="191"/>
                    <a:pt x="72" y="191"/>
                    <a:pt x="72" y="191"/>
                  </a:cubicBezTo>
                  <a:cubicBezTo>
                    <a:pt x="73" y="191"/>
                    <a:pt x="74" y="189"/>
                    <a:pt x="75" y="190"/>
                  </a:cubicBezTo>
                  <a:cubicBezTo>
                    <a:pt x="76" y="191"/>
                    <a:pt x="78" y="192"/>
                    <a:pt x="76" y="193"/>
                  </a:cubicBezTo>
                  <a:cubicBezTo>
                    <a:pt x="74" y="194"/>
                    <a:pt x="74" y="194"/>
                    <a:pt x="73" y="195"/>
                  </a:cubicBezTo>
                  <a:cubicBezTo>
                    <a:pt x="71" y="196"/>
                    <a:pt x="69" y="197"/>
                    <a:pt x="68" y="197"/>
                  </a:cubicBezTo>
                  <a:cubicBezTo>
                    <a:pt x="67" y="197"/>
                    <a:pt x="66" y="195"/>
                    <a:pt x="67" y="195"/>
                  </a:cubicBezTo>
                  <a:cubicBezTo>
                    <a:pt x="68" y="195"/>
                    <a:pt x="69" y="194"/>
                    <a:pt x="70" y="194"/>
                  </a:cubicBezTo>
                  <a:cubicBezTo>
                    <a:pt x="70" y="193"/>
                    <a:pt x="72" y="191"/>
                    <a:pt x="72" y="191"/>
                  </a:cubicBezTo>
                  <a:close/>
                  <a:moveTo>
                    <a:pt x="78" y="171"/>
                  </a:moveTo>
                  <a:cubicBezTo>
                    <a:pt x="78" y="171"/>
                    <a:pt x="78" y="171"/>
                    <a:pt x="78" y="171"/>
                  </a:cubicBezTo>
                  <a:cubicBezTo>
                    <a:pt x="78" y="171"/>
                    <a:pt x="78" y="168"/>
                    <a:pt x="79" y="169"/>
                  </a:cubicBezTo>
                  <a:cubicBezTo>
                    <a:pt x="81" y="169"/>
                    <a:pt x="81" y="169"/>
                    <a:pt x="81" y="170"/>
                  </a:cubicBezTo>
                  <a:cubicBezTo>
                    <a:pt x="81" y="171"/>
                    <a:pt x="83" y="170"/>
                    <a:pt x="81" y="171"/>
                  </a:cubicBezTo>
                  <a:cubicBezTo>
                    <a:pt x="80" y="171"/>
                    <a:pt x="78" y="171"/>
                    <a:pt x="78" y="171"/>
                  </a:cubicBezTo>
                  <a:close/>
                  <a:moveTo>
                    <a:pt x="87" y="181"/>
                  </a:moveTo>
                  <a:cubicBezTo>
                    <a:pt x="87" y="181"/>
                    <a:pt x="87" y="181"/>
                    <a:pt x="87" y="181"/>
                  </a:cubicBezTo>
                  <a:cubicBezTo>
                    <a:pt x="87" y="181"/>
                    <a:pt x="88" y="179"/>
                    <a:pt x="89" y="179"/>
                  </a:cubicBezTo>
                  <a:cubicBezTo>
                    <a:pt x="89" y="179"/>
                    <a:pt x="90" y="179"/>
                    <a:pt x="90" y="180"/>
                  </a:cubicBezTo>
                  <a:cubicBezTo>
                    <a:pt x="90" y="181"/>
                    <a:pt x="90" y="183"/>
                    <a:pt x="89" y="183"/>
                  </a:cubicBezTo>
                  <a:cubicBezTo>
                    <a:pt x="88" y="183"/>
                    <a:pt x="88" y="184"/>
                    <a:pt x="87" y="183"/>
                  </a:cubicBezTo>
                  <a:cubicBezTo>
                    <a:pt x="86" y="183"/>
                    <a:pt x="87" y="181"/>
                    <a:pt x="87" y="181"/>
                  </a:cubicBezTo>
                  <a:close/>
                  <a:moveTo>
                    <a:pt x="82" y="177"/>
                  </a:moveTo>
                  <a:cubicBezTo>
                    <a:pt x="82" y="177"/>
                    <a:pt x="82" y="177"/>
                    <a:pt x="82" y="177"/>
                  </a:cubicBezTo>
                  <a:cubicBezTo>
                    <a:pt x="82" y="177"/>
                    <a:pt x="81" y="173"/>
                    <a:pt x="83" y="173"/>
                  </a:cubicBezTo>
                  <a:cubicBezTo>
                    <a:pt x="85" y="172"/>
                    <a:pt x="86" y="172"/>
                    <a:pt x="86" y="172"/>
                  </a:cubicBezTo>
                  <a:cubicBezTo>
                    <a:pt x="86" y="172"/>
                    <a:pt x="89" y="176"/>
                    <a:pt x="89" y="176"/>
                  </a:cubicBezTo>
                  <a:cubicBezTo>
                    <a:pt x="88" y="177"/>
                    <a:pt x="88" y="178"/>
                    <a:pt x="86" y="178"/>
                  </a:cubicBezTo>
                  <a:cubicBezTo>
                    <a:pt x="85" y="178"/>
                    <a:pt x="84" y="179"/>
                    <a:pt x="84" y="178"/>
                  </a:cubicBezTo>
                  <a:cubicBezTo>
                    <a:pt x="83" y="177"/>
                    <a:pt x="82" y="177"/>
                    <a:pt x="82" y="177"/>
                  </a:cubicBezTo>
                  <a:close/>
                  <a:moveTo>
                    <a:pt x="45" y="174"/>
                  </a:moveTo>
                  <a:cubicBezTo>
                    <a:pt x="45" y="174"/>
                    <a:pt x="45" y="174"/>
                    <a:pt x="45" y="174"/>
                  </a:cubicBezTo>
                  <a:cubicBezTo>
                    <a:pt x="46" y="174"/>
                    <a:pt x="46" y="173"/>
                    <a:pt x="46" y="175"/>
                  </a:cubicBezTo>
                  <a:cubicBezTo>
                    <a:pt x="46" y="176"/>
                    <a:pt x="46" y="177"/>
                    <a:pt x="46" y="177"/>
                  </a:cubicBezTo>
                  <a:cubicBezTo>
                    <a:pt x="46" y="177"/>
                    <a:pt x="45" y="179"/>
                    <a:pt x="44" y="178"/>
                  </a:cubicBezTo>
                  <a:cubicBezTo>
                    <a:pt x="43" y="177"/>
                    <a:pt x="43" y="176"/>
                    <a:pt x="43" y="176"/>
                  </a:cubicBezTo>
                  <a:cubicBezTo>
                    <a:pt x="45" y="174"/>
                    <a:pt x="45" y="174"/>
                    <a:pt x="45" y="174"/>
                  </a:cubicBezTo>
                  <a:close/>
                  <a:moveTo>
                    <a:pt x="53" y="164"/>
                  </a:moveTo>
                  <a:cubicBezTo>
                    <a:pt x="53" y="164"/>
                    <a:pt x="53" y="164"/>
                    <a:pt x="53" y="164"/>
                  </a:cubicBezTo>
                  <a:cubicBezTo>
                    <a:pt x="54" y="165"/>
                    <a:pt x="56" y="167"/>
                    <a:pt x="56" y="167"/>
                  </a:cubicBezTo>
                  <a:cubicBezTo>
                    <a:pt x="53" y="170"/>
                    <a:pt x="53" y="170"/>
                    <a:pt x="53" y="170"/>
                  </a:cubicBezTo>
                  <a:cubicBezTo>
                    <a:pt x="53" y="170"/>
                    <a:pt x="50" y="171"/>
                    <a:pt x="50" y="172"/>
                  </a:cubicBezTo>
                  <a:cubicBezTo>
                    <a:pt x="49" y="172"/>
                    <a:pt x="51" y="175"/>
                    <a:pt x="49" y="174"/>
                  </a:cubicBezTo>
                  <a:cubicBezTo>
                    <a:pt x="47" y="173"/>
                    <a:pt x="46" y="171"/>
                    <a:pt x="47" y="171"/>
                  </a:cubicBezTo>
                  <a:cubicBezTo>
                    <a:pt x="48" y="170"/>
                    <a:pt x="48" y="170"/>
                    <a:pt x="49" y="169"/>
                  </a:cubicBezTo>
                  <a:cubicBezTo>
                    <a:pt x="50" y="168"/>
                    <a:pt x="52" y="165"/>
                    <a:pt x="52" y="165"/>
                  </a:cubicBezTo>
                  <a:cubicBezTo>
                    <a:pt x="53" y="164"/>
                    <a:pt x="53" y="164"/>
                    <a:pt x="53" y="164"/>
                  </a:cubicBezTo>
                  <a:close/>
                  <a:moveTo>
                    <a:pt x="58" y="150"/>
                  </a:moveTo>
                  <a:cubicBezTo>
                    <a:pt x="58" y="150"/>
                    <a:pt x="58" y="150"/>
                    <a:pt x="58" y="150"/>
                  </a:cubicBezTo>
                  <a:cubicBezTo>
                    <a:pt x="58" y="150"/>
                    <a:pt x="60" y="150"/>
                    <a:pt x="61" y="151"/>
                  </a:cubicBezTo>
                  <a:cubicBezTo>
                    <a:pt x="61" y="151"/>
                    <a:pt x="62" y="154"/>
                    <a:pt x="62" y="154"/>
                  </a:cubicBezTo>
                  <a:cubicBezTo>
                    <a:pt x="62" y="154"/>
                    <a:pt x="63" y="155"/>
                    <a:pt x="62" y="156"/>
                  </a:cubicBezTo>
                  <a:cubicBezTo>
                    <a:pt x="61" y="157"/>
                    <a:pt x="59" y="158"/>
                    <a:pt x="59" y="158"/>
                  </a:cubicBezTo>
                  <a:cubicBezTo>
                    <a:pt x="59" y="163"/>
                    <a:pt x="59" y="163"/>
                    <a:pt x="59" y="163"/>
                  </a:cubicBezTo>
                  <a:cubicBezTo>
                    <a:pt x="58" y="165"/>
                    <a:pt x="58" y="165"/>
                    <a:pt x="58" y="165"/>
                  </a:cubicBezTo>
                  <a:cubicBezTo>
                    <a:pt x="55" y="164"/>
                    <a:pt x="55" y="164"/>
                    <a:pt x="55" y="164"/>
                  </a:cubicBezTo>
                  <a:cubicBezTo>
                    <a:pt x="55" y="158"/>
                    <a:pt x="55" y="158"/>
                    <a:pt x="55" y="158"/>
                  </a:cubicBezTo>
                  <a:cubicBezTo>
                    <a:pt x="54" y="155"/>
                    <a:pt x="54" y="155"/>
                    <a:pt x="54" y="155"/>
                  </a:cubicBezTo>
                  <a:cubicBezTo>
                    <a:pt x="57" y="152"/>
                    <a:pt x="57" y="152"/>
                    <a:pt x="57" y="152"/>
                  </a:cubicBezTo>
                  <a:cubicBezTo>
                    <a:pt x="58" y="150"/>
                    <a:pt x="58" y="150"/>
                    <a:pt x="58" y="150"/>
                  </a:cubicBezTo>
                  <a:close/>
                  <a:moveTo>
                    <a:pt x="60" y="142"/>
                  </a:moveTo>
                  <a:cubicBezTo>
                    <a:pt x="60" y="142"/>
                    <a:pt x="60" y="142"/>
                    <a:pt x="60" y="142"/>
                  </a:cubicBezTo>
                  <a:cubicBezTo>
                    <a:pt x="60" y="142"/>
                    <a:pt x="62" y="141"/>
                    <a:pt x="63" y="142"/>
                  </a:cubicBezTo>
                  <a:cubicBezTo>
                    <a:pt x="64" y="143"/>
                    <a:pt x="64" y="141"/>
                    <a:pt x="65" y="143"/>
                  </a:cubicBezTo>
                  <a:cubicBezTo>
                    <a:pt x="66" y="145"/>
                    <a:pt x="67" y="145"/>
                    <a:pt x="66" y="146"/>
                  </a:cubicBezTo>
                  <a:cubicBezTo>
                    <a:pt x="66" y="147"/>
                    <a:pt x="66" y="148"/>
                    <a:pt x="65" y="149"/>
                  </a:cubicBezTo>
                  <a:cubicBezTo>
                    <a:pt x="64" y="150"/>
                    <a:pt x="65" y="151"/>
                    <a:pt x="63" y="150"/>
                  </a:cubicBezTo>
                  <a:cubicBezTo>
                    <a:pt x="61" y="149"/>
                    <a:pt x="61" y="149"/>
                    <a:pt x="60" y="148"/>
                  </a:cubicBezTo>
                  <a:cubicBezTo>
                    <a:pt x="59" y="147"/>
                    <a:pt x="59" y="147"/>
                    <a:pt x="59" y="147"/>
                  </a:cubicBezTo>
                  <a:cubicBezTo>
                    <a:pt x="60" y="142"/>
                    <a:pt x="60" y="142"/>
                    <a:pt x="60" y="142"/>
                  </a:cubicBezTo>
                  <a:close/>
                  <a:moveTo>
                    <a:pt x="69" y="132"/>
                  </a:moveTo>
                  <a:cubicBezTo>
                    <a:pt x="69" y="132"/>
                    <a:pt x="69" y="132"/>
                    <a:pt x="69" y="132"/>
                  </a:cubicBezTo>
                  <a:cubicBezTo>
                    <a:pt x="69" y="132"/>
                    <a:pt x="70" y="131"/>
                    <a:pt x="69" y="133"/>
                  </a:cubicBezTo>
                  <a:cubicBezTo>
                    <a:pt x="67" y="136"/>
                    <a:pt x="67" y="137"/>
                    <a:pt x="68" y="137"/>
                  </a:cubicBezTo>
                  <a:cubicBezTo>
                    <a:pt x="68" y="137"/>
                    <a:pt x="69" y="137"/>
                    <a:pt x="69" y="137"/>
                  </a:cubicBezTo>
                  <a:cubicBezTo>
                    <a:pt x="69" y="141"/>
                    <a:pt x="69" y="141"/>
                    <a:pt x="69" y="141"/>
                  </a:cubicBezTo>
                  <a:cubicBezTo>
                    <a:pt x="69" y="141"/>
                    <a:pt x="69" y="142"/>
                    <a:pt x="66" y="141"/>
                  </a:cubicBezTo>
                  <a:cubicBezTo>
                    <a:pt x="63" y="141"/>
                    <a:pt x="61" y="140"/>
                    <a:pt x="61" y="140"/>
                  </a:cubicBezTo>
                  <a:cubicBezTo>
                    <a:pt x="58" y="137"/>
                    <a:pt x="58" y="137"/>
                    <a:pt x="58" y="137"/>
                  </a:cubicBezTo>
                  <a:cubicBezTo>
                    <a:pt x="58" y="137"/>
                    <a:pt x="57" y="136"/>
                    <a:pt x="59" y="134"/>
                  </a:cubicBezTo>
                  <a:cubicBezTo>
                    <a:pt x="60" y="132"/>
                    <a:pt x="63" y="133"/>
                    <a:pt x="63" y="133"/>
                  </a:cubicBezTo>
                  <a:cubicBezTo>
                    <a:pt x="63" y="133"/>
                    <a:pt x="64" y="135"/>
                    <a:pt x="65" y="133"/>
                  </a:cubicBezTo>
                  <a:cubicBezTo>
                    <a:pt x="66" y="131"/>
                    <a:pt x="66" y="129"/>
                    <a:pt x="67" y="130"/>
                  </a:cubicBezTo>
                  <a:cubicBezTo>
                    <a:pt x="68" y="131"/>
                    <a:pt x="69" y="132"/>
                    <a:pt x="69" y="132"/>
                  </a:cubicBezTo>
                  <a:close/>
                  <a:moveTo>
                    <a:pt x="77" y="121"/>
                  </a:moveTo>
                  <a:cubicBezTo>
                    <a:pt x="77" y="121"/>
                    <a:pt x="77" y="121"/>
                    <a:pt x="77" y="121"/>
                  </a:cubicBezTo>
                  <a:cubicBezTo>
                    <a:pt x="76" y="120"/>
                    <a:pt x="76" y="118"/>
                    <a:pt x="76" y="118"/>
                  </a:cubicBezTo>
                  <a:cubicBezTo>
                    <a:pt x="77" y="116"/>
                    <a:pt x="77" y="116"/>
                    <a:pt x="77" y="116"/>
                  </a:cubicBezTo>
                  <a:cubicBezTo>
                    <a:pt x="77" y="116"/>
                    <a:pt x="75" y="114"/>
                    <a:pt x="75" y="113"/>
                  </a:cubicBezTo>
                  <a:cubicBezTo>
                    <a:pt x="75" y="112"/>
                    <a:pt x="75" y="110"/>
                    <a:pt x="77" y="109"/>
                  </a:cubicBezTo>
                  <a:cubicBezTo>
                    <a:pt x="78" y="108"/>
                    <a:pt x="79" y="106"/>
                    <a:pt x="80" y="106"/>
                  </a:cubicBezTo>
                  <a:cubicBezTo>
                    <a:pt x="80" y="107"/>
                    <a:pt x="80" y="107"/>
                    <a:pt x="81" y="109"/>
                  </a:cubicBezTo>
                  <a:cubicBezTo>
                    <a:pt x="82" y="110"/>
                    <a:pt x="82" y="112"/>
                    <a:pt x="83" y="111"/>
                  </a:cubicBezTo>
                  <a:cubicBezTo>
                    <a:pt x="84" y="110"/>
                    <a:pt x="84" y="109"/>
                    <a:pt x="85" y="108"/>
                  </a:cubicBezTo>
                  <a:cubicBezTo>
                    <a:pt x="86" y="107"/>
                    <a:pt x="87" y="104"/>
                    <a:pt x="87" y="104"/>
                  </a:cubicBezTo>
                  <a:cubicBezTo>
                    <a:pt x="87" y="104"/>
                    <a:pt x="89" y="105"/>
                    <a:pt x="90" y="104"/>
                  </a:cubicBezTo>
                  <a:cubicBezTo>
                    <a:pt x="92" y="103"/>
                    <a:pt x="90" y="103"/>
                    <a:pt x="93" y="102"/>
                  </a:cubicBezTo>
                  <a:cubicBezTo>
                    <a:pt x="96" y="102"/>
                    <a:pt x="97" y="102"/>
                    <a:pt x="98" y="100"/>
                  </a:cubicBezTo>
                  <a:cubicBezTo>
                    <a:pt x="99" y="99"/>
                    <a:pt x="99" y="100"/>
                    <a:pt x="100" y="99"/>
                  </a:cubicBezTo>
                  <a:cubicBezTo>
                    <a:pt x="101" y="98"/>
                    <a:pt x="102" y="97"/>
                    <a:pt x="103" y="97"/>
                  </a:cubicBezTo>
                  <a:cubicBezTo>
                    <a:pt x="104" y="98"/>
                    <a:pt x="105" y="99"/>
                    <a:pt x="105" y="100"/>
                  </a:cubicBezTo>
                  <a:cubicBezTo>
                    <a:pt x="105" y="101"/>
                    <a:pt x="106" y="103"/>
                    <a:pt x="105" y="104"/>
                  </a:cubicBezTo>
                  <a:cubicBezTo>
                    <a:pt x="104" y="105"/>
                    <a:pt x="104" y="106"/>
                    <a:pt x="103" y="106"/>
                  </a:cubicBezTo>
                  <a:cubicBezTo>
                    <a:pt x="102" y="107"/>
                    <a:pt x="99" y="109"/>
                    <a:pt x="99" y="109"/>
                  </a:cubicBezTo>
                  <a:cubicBezTo>
                    <a:pt x="99" y="109"/>
                    <a:pt x="99" y="111"/>
                    <a:pt x="100" y="111"/>
                  </a:cubicBezTo>
                  <a:cubicBezTo>
                    <a:pt x="101" y="111"/>
                    <a:pt x="103" y="108"/>
                    <a:pt x="103" y="110"/>
                  </a:cubicBezTo>
                  <a:cubicBezTo>
                    <a:pt x="102" y="112"/>
                    <a:pt x="105" y="113"/>
                    <a:pt x="102" y="114"/>
                  </a:cubicBezTo>
                  <a:cubicBezTo>
                    <a:pt x="100" y="114"/>
                    <a:pt x="98" y="113"/>
                    <a:pt x="98" y="113"/>
                  </a:cubicBezTo>
                  <a:cubicBezTo>
                    <a:pt x="96" y="116"/>
                    <a:pt x="96" y="116"/>
                    <a:pt x="96" y="116"/>
                  </a:cubicBezTo>
                  <a:cubicBezTo>
                    <a:pt x="96" y="116"/>
                    <a:pt x="94" y="115"/>
                    <a:pt x="94" y="116"/>
                  </a:cubicBezTo>
                  <a:cubicBezTo>
                    <a:pt x="94" y="117"/>
                    <a:pt x="95" y="119"/>
                    <a:pt x="95" y="119"/>
                  </a:cubicBezTo>
                  <a:cubicBezTo>
                    <a:pt x="93" y="121"/>
                    <a:pt x="93" y="121"/>
                    <a:pt x="93" y="121"/>
                  </a:cubicBezTo>
                  <a:cubicBezTo>
                    <a:pt x="93" y="121"/>
                    <a:pt x="90" y="120"/>
                    <a:pt x="90" y="121"/>
                  </a:cubicBezTo>
                  <a:cubicBezTo>
                    <a:pt x="91" y="122"/>
                    <a:pt x="92" y="124"/>
                    <a:pt x="92" y="124"/>
                  </a:cubicBezTo>
                  <a:cubicBezTo>
                    <a:pt x="92" y="124"/>
                    <a:pt x="92" y="126"/>
                    <a:pt x="90" y="126"/>
                  </a:cubicBezTo>
                  <a:cubicBezTo>
                    <a:pt x="88" y="126"/>
                    <a:pt x="86" y="126"/>
                    <a:pt x="85" y="126"/>
                  </a:cubicBezTo>
                  <a:cubicBezTo>
                    <a:pt x="84" y="125"/>
                    <a:pt x="84" y="125"/>
                    <a:pt x="84" y="125"/>
                  </a:cubicBezTo>
                  <a:cubicBezTo>
                    <a:pt x="83" y="128"/>
                    <a:pt x="83" y="128"/>
                    <a:pt x="83" y="128"/>
                  </a:cubicBezTo>
                  <a:cubicBezTo>
                    <a:pt x="83" y="128"/>
                    <a:pt x="84" y="129"/>
                    <a:pt x="83" y="130"/>
                  </a:cubicBezTo>
                  <a:cubicBezTo>
                    <a:pt x="82" y="131"/>
                    <a:pt x="79" y="131"/>
                    <a:pt x="79" y="131"/>
                  </a:cubicBezTo>
                  <a:cubicBezTo>
                    <a:pt x="79" y="131"/>
                    <a:pt x="78" y="131"/>
                    <a:pt x="78" y="131"/>
                  </a:cubicBezTo>
                  <a:cubicBezTo>
                    <a:pt x="78" y="132"/>
                    <a:pt x="77" y="134"/>
                    <a:pt x="76" y="134"/>
                  </a:cubicBezTo>
                  <a:cubicBezTo>
                    <a:pt x="75" y="133"/>
                    <a:pt x="73" y="132"/>
                    <a:pt x="72" y="131"/>
                  </a:cubicBezTo>
                  <a:cubicBezTo>
                    <a:pt x="72" y="130"/>
                    <a:pt x="71" y="126"/>
                    <a:pt x="73" y="127"/>
                  </a:cubicBezTo>
                  <a:cubicBezTo>
                    <a:pt x="75" y="127"/>
                    <a:pt x="77" y="128"/>
                    <a:pt x="77" y="126"/>
                  </a:cubicBezTo>
                  <a:cubicBezTo>
                    <a:pt x="77" y="124"/>
                    <a:pt x="76" y="123"/>
                    <a:pt x="76" y="123"/>
                  </a:cubicBezTo>
                  <a:cubicBezTo>
                    <a:pt x="77" y="121"/>
                    <a:pt x="77" y="121"/>
                    <a:pt x="77" y="121"/>
                  </a:cubicBezTo>
                  <a:close/>
                  <a:moveTo>
                    <a:pt x="267" y="15"/>
                  </a:moveTo>
                  <a:cubicBezTo>
                    <a:pt x="267" y="15"/>
                    <a:pt x="267" y="15"/>
                    <a:pt x="267" y="15"/>
                  </a:cubicBezTo>
                  <a:cubicBezTo>
                    <a:pt x="268" y="15"/>
                    <a:pt x="271" y="16"/>
                    <a:pt x="271" y="15"/>
                  </a:cubicBezTo>
                  <a:cubicBezTo>
                    <a:pt x="271" y="15"/>
                    <a:pt x="272" y="13"/>
                    <a:pt x="272" y="13"/>
                  </a:cubicBezTo>
                  <a:cubicBezTo>
                    <a:pt x="271" y="12"/>
                    <a:pt x="270" y="11"/>
                    <a:pt x="269" y="12"/>
                  </a:cubicBezTo>
                  <a:cubicBezTo>
                    <a:pt x="268" y="12"/>
                    <a:pt x="267" y="13"/>
                    <a:pt x="267" y="13"/>
                  </a:cubicBezTo>
                  <a:cubicBezTo>
                    <a:pt x="267" y="14"/>
                    <a:pt x="267" y="15"/>
                    <a:pt x="267" y="15"/>
                  </a:cubicBezTo>
                  <a:close/>
                  <a:moveTo>
                    <a:pt x="235" y="32"/>
                  </a:moveTo>
                  <a:cubicBezTo>
                    <a:pt x="235" y="32"/>
                    <a:pt x="235" y="32"/>
                    <a:pt x="235" y="32"/>
                  </a:cubicBezTo>
                  <a:cubicBezTo>
                    <a:pt x="236" y="32"/>
                    <a:pt x="237" y="30"/>
                    <a:pt x="237" y="31"/>
                  </a:cubicBezTo>
                  <a:cubicBezTo>
                    <a:pt x="237" y="33"/>
                    <a:pt x="238" y="33"/>
                    <a:pt x="237" y="34"/>
                  </a:cubicBezTo>
                  <a:cubicBezTo>
                    <a:pt x="236" y="34"/>
                    <a:pt x="234" y="36"/>
                    <a:pt x="233" y="35"/>
                  </a:cubicBezTo>
                  <a:cubicBezTo>
                    <a:pt x="233" y="35"/>
                    <a:pt x="234" y="31"/>
                    <a:pt x="234" y="31"/>
                  </a:cubicBezTo>
                  <a:cubicBezTo>
                    <a:pt x="235" y="32"/>
                    <a:pt x="235" y="32"/>
                    <a:pt x="235" y="32"/>
                  </a:cubicBezTo>
                  <a:close/>
                  <a:moveTo>
                    <a:pt x="254" y="34"/>
                  </a:moveTo>
                  <a:cubicBezTo>
                    <a:pt x="254" y="34"/>
                    <a:pt x="254" y="34"/>
                    <a:pt x="254" y="34"/>
                  </a:cubicBezTo>
                  <a:cubicBezTo>
                    <a:pt x="254" y="34"/>
                    <a:pt x="254" y="35"/>
                    <a:pt x="252" y="34"/>
                  </a:cubicBezTo>
                  <a:cubicBezTo>
                    <a:pt x="249" y="34"/>
                    <a:pt x="248" y="35"/>
                    <a:pt x="248" y="33"/>
                  </a:cubicBezTo>
                  <a:cubicBezTo>
                    <a:pt x="248" y="32"/>
                    <a:pt x="249" y="31"/>
                    <a:pt x="247" y="30"/>
                  </a:cubicBezTo>
                  <a:cubicBezTo>
                    <a:pt x="245" y="30"/>
                    <a:pt x="245" y="30"/>
                    <a:pt x="245" y="30"/>
                  </a:cubicBezTo>
                  <a:cubicBezTo>
                    <a:pt x="245" y="30"/>
                    <a:pt x="244" y="28"/>
                    <a:pt x="245" y="27"/>
                  </a:cubicBezTo>
                  <a:cubicBezTo>
                    <a:pt x="247" y="25"/>
                    <a:pt x="247" y="26"/>
                    <a:pt x="248" y="26"/>
                  </a:cubicBezTo>
                  <a:cubicBezTo>
                    <a:pt x="250" y="26"/>
                    <a:pt x="249" y="26"/>
                    <a:pt x="251" y="27"/>
                  </a:cubicBezTo>
                  <a:cubicBezTo>
                    <a:pt x="253" y="27"/>
                    <a:pt x="254" y="28"/>
                    <a:pt x="254" y="26"/>
                  </a:cubicBezTo>
                  <a:cubicBezTo>
                    <a:pt x="254" y="25"/>
                    <a:pt x="255" y="25"/>
                    <a:pt x="253" y="23"/>
                  </a:cubicBezTo>
                  <a:cubicBezTo>
                    <a:pt x="252" y="21"/>
                    <a:pt x="252" y="22"/>
                    <a:pt x="251" y="21"/>
                  </a:cubicBezTo>
                  <a:cubicBezTo>
                    <a:pt x="250" y="19"/>
                    <a:pt x="248" y="17"/>
                    <a:pt x="249" y="16"/>
                  </a:cubicBezTo>
                  <a:cubicBezTo>
                    <a:pt x="249" y="15"/>
                    <a:pt x="248" y="15"/>
                    <a:pt x="250" y="13"/>
                  </a:cubicBezTo>
                  <a:cubicBezTo>
                    <a:pt x="253" y="12"/>
                    <a:pt x="255" y="10"/>
                    <a:pt x="256" y="10"/>
                  </a:cubicBezTo>
                  <a:cubicBezTo>
                    <a:pt x="257" y="10"/>
                    <a:pt x="258" y="10"/>
                    <a:pt x="258" y="11"/>
                  </a:cubicBezTo>
                  <a:cubicBezTo>
                    <a:pt x="258" y="13"/>
                    <a:pt x="258" y="14"/>
                    <a:pt x="257" y="15"/>
                  </a:cubicBezTo>
                  <a:cubicBezTo>
                    <a:pt x="256" y="15"/>
                    <a:pt x="256" y="16"/>
                    <a:pt x="256" y="16"/>
                  </a:cubicBezTo>
                  <a:cubicBezTo>
                    <a:pt x="256" y="16"/>
                    <a:pt x="255" y="19"/>
                    <a:pt x="257" y="19"/>
                  </a:cubicBezTo>
                  <a:cubicBezTo>
                    <a:pt x="259" y="18"/>
                    <a:pt x="260" y="16"/>
                    <a:pt x="260" y="15"/>
                  </a:cubicBezTo>
                  <a:cubicBezTo>
                    <a:pt x="261" y="14"/>
                    <a:pt x="262" y="15"/>
                    <a:pt x="261" y="13"/>
                  </a:cubicBezTo>
                  <a:cubicBezTo>
                    <a:pt x="261" y="11"/>
                    <a:pt x="260" y="10"/>
                    <a:pt x="261" y="10"/>
                  </a:cubicBezTo>
                  <a:cubicBezTo>
                    <a:pt x="262" y="10"/>
                    <a:pt x="263" y="12"/>
                    <a:pt x="264" y="10"/>
                  </a:cubicBezTo>
                  <a:cubicBezTo>
                    <a:pt x="266" y="7"/>
                    <a:pt x="266" y="6"/>
                    <a:pt x="266" y="6"/>
                  </a:cubicBezTo>
                  <a:cubicBezTo>
                    <a:pt x="266" y="6"/>
                    <a:pt x="265" y="6"/>
                    <a:pt x="267" y="5"/>
                  </a:cubicBezTo>
                  <a:cubicBezTo>
                    <a:pt x="269" y="4"/>
                    <a:pt x="268" y="3"/>
                    <a:pt x="269" y="2"/>
                  </a:cubicBezTo>
                  <a:cubicBezTo>
                    <a:pt x="270" y="1"/>
                    <a:pt x="268" y="0"/>
                    <a:pt x="271" y="0"/>
                  </a:cubicBezTo>
                  <a:cubicBezTo>
                    <a:pt x="273" y="1"/>
                    <a:pt x="273" y="1"/>
                    <a:pt x="274" y="2"/>
                  </a:cubicBezTo>
                  <a:cubicBezTo>
                    <a:pt x="275" y="2"/>
                    <a:pt x="273" y="6"/>
                    <a:pt x="272" y="6"/>
                  </a:cubicBezTo>
                  <a:cubicBezTo>
                    <a:pt x="271" y="6"/>
                    <a:pt x="271" y="5"/>
                    <a:pt x="269" y="6"/>
                  </a:cubicBezTo>
                  <a:cubicBezTo>
                    <a:pt x="268" y="7"/>
                    <a:pt x="270" y="9"/>
                    <a:pt x="269" y="10"/>
                  </a:cubicBezTo>
                  <a:cubicBezTo>
                    <a:pt x="268" y="11"/>
                    <a:pt x="267" y="10"/>
                    <a:pt x="266" y="11"/>
                  </a:cubicBezTo>
                  <a:cubicBezTo>
                    <a:pt x="265" y="12"/>
                    <a:pt x="265" y="12"/>
                    <a:pt x="265" y="13"/>
                  </a:cubicBezTo>
                  <a:cubicBezTo>
                    <a:pt x="265" y="14"/>
                    <a:pt x="264" y="15"/>
                    <a:pt x="263" y="16"/>
                  </a:cubicBezTo>
                  <a:cubicBezTo>
                    <a:pt x="263" y="16"/>
                    <a:pt x="260" y="14"/>
                    <a:pt x="263" y="16"/>
                  </a:cubicBezTo>
                  <a:cubicBezTo>
                    <a:pt x="266" y="18"/>
                    <a:pt x="267" y="18"/>
                    <a:pt x="266" y="19"/>
                  </a:cubicBezTo>
                  <a:cubicBezTo>
                    <a:pt x="265" y="19"/>
                    <a:pt x="263" y="19"/>
                    <a:pt x="262" y="20"/>
                  </a:cubicBezTo>
                  <a:cubicBezTo>
                    <a:pt x="261" y="20"/>
                    <a:pt x="260" y="21"/>
                    <a:pt x="262" y="22"/>
                  </a:cubicBezTo>
                  <a:cubicBezTo>
                    <a:pt x="264" y="23"/>
                    <a:pt x="263" y="23"/>
                    <a:pt x="264" y="23"/>
                  </a:cubicBezTo>
                  <a:cubicBezTo>
                    <a:pt x="265" y="22"/>
                    <a:pt x="270" y="22"/>
                    <a:pt x="270" y="23"/>
                  </a:cubicBezTo>
                  <a:cubicBezTo>
                    <a:pt x="269" y="25"/>
                    <a:pt x="270" y="25"/>
                    <a:pt x="268" y="26"/>
                  </a:cubicBezTo>
                  <a:cubicBezTo>
                    <a:pt x="265" y="27"/>
                    <a:pt x="263" y="26"/>
                    <a:pt x="262" y="25"/>
                  </a:cubicBezTo>
                  <a:cubicBezTo>
                    <a:pt x="261" y="25"/>
                    <a:pt x="261" y="23"/>
                    <a:pt x="261" y="26"/>
                  </a:cubicBezTo>
                  <a:cubicBezTo>
                    <a:pt x="262" y="29"/>
                    <a:pt x="264" y="29"/>
                    <a:pt x="263" y="29"/>
                  </a:cubicBezTo>
                  <a:cubicBezTo>
                    <a:pt x="261" y="29"/>
                    <a:pt x="259" y="29"/>
                    <a:pt x="259" y="29"/>
                  </a:cubicBezTo>
                  <a:cubicBezTo>
                    <a:pt x="259" y="29"/>
                    <a:pt x="258" y="27"/>
                    <a:pt x="259" y="30"/>
                  </a:cubicBezTo>
                  <a:cubicBezTo>
                    <a:pt x="260" y="33"/>
                    <a:pt x="260" y="33"/>
                    <a:pt x="260" y="33"/>
                  </a:cubicBezTo>
                  <a:cubicBezTo>
                    <a:pt x="260" y="33"/>
                    <a:pt x="258" y="34"/>
                    <a:pt x="258" y="34"/>
                  </a:cubicBezTo>
                  <a:cubicBezTo>
                    <a:pt x="258" y="35"/>
                    <a:pt x="259" y="37"/>
                    <a:pt x="260" y="38"/>
                  </a:cubicBezTo>
                  <a:cubicBezTo>
                    <a:pt x="260" y="38"/>
                    <a:pt x="259" y="42"/>
                    <a:pt x="258" y="42"/>
                  </a:cubicBezTo>
                  <a:cubicBezTo>
                    <a:pt x="258" y="42"/>
                    <a:pt x="258" y="43"/>
                    <a:pt x="257" y="44"/>
                  </a:cubicBezTo>
                  <a:cubicBezTo>
                    <a:pt x="256" y="45"/>
                    <a:pt x="255" y="46"/>
                    <a:pt x="255" y="46"/>
                  </a:cubicBezTo>
                  <a:cubicBezTo>
                    <a:pt x="253" y="52"/>
                    <a:pt x="253" y="52"/>
                    <a:pt x="253" y="52"/>
                  </a:cubicBezTo>
                  <a:cubicBezTo>
                    <a:pt x="253" y="52"/>
                    <a:pt x="252" y="54"/>
                    <a:pt x="251" y="52"/>
                  </a:cubicBezTo>
                  <a:cubicBezTo>
                    <a:pt x="251" y="50"/>
                    <a:pt x="250" y="50"/>
                    <a:pt x="251" y="49"/>
                  </a:cubicBezTo>
                  <a:cubicBezTo>
                    <a:pt x="252" y="49"/>
                    <a:pt x="252" y="47"/>
                    <a:pt x="253" y="46"/>
                  </a:cubicBezTo>
                  <a:cubicBezTo>
                    <a:pt x="253" y="45"/>
                    <a:pt x="254" y="41"/>
                    <a:pt x="254" y="41"/>
                  </a:cubicBezTo>
                  <a:cubicBezTo>
                    <a:pt x="254" y="41"/>
                    <a:pt x="256" y="41"/>
                    <a:pt x="257" y="40"/>
                  </a:cubicBezTo>
                  <a:cubicBezTo>
                    <a:pt x="257" y="40"/>
                    <a:pt x="255" y="36"/>
                    <a:pt x="255" y="36"/>
                  </a:cubicBezTo>
                  <a:cubicBezTo>
                    <a:pt x="256" y="34"/>
                    <a:pt x="256" y="34"/>
                    <a:pt x="256" y="34"/>
                  </a:cubicBezTo>
                  <a:cubicBezTo>
                    <a:pt x="254" y="34"/>
                    <a:pt x="254" y="34"/>
                    <a:pt x="254" y="34"/>
                  </a:cubicBezTo>
                  <a:close/>
                  <a:moveTo>
                    <a:pt x="239" y="67"/>
                  </a:moveTo>
                  <a:cubicBezTo>
                    <a:pt x="239" y="67"/>
                    <a:pt x="239" y="67"/>
                    <a:pt x="239" y="67"/>
                  </a:cubicBezTo>
                  <a:cubicBezTo>
                    <a:pt x="239" y="67"/>
                    <a:pt x="242" y="63"/>
                    <a:pt x="243" y="64"/>
                  </a:cubicBezTo>
                  <a:cubicBezTo>
                    <a:pt x="243" y="64"/>
                    <a:pt x="243" y="65"/>
                    <a:pt x="243" y="66"/>
                  </a:cubicBezTo>
                  <a:cubicBezTo>
                    <a:pt x="243" y="66"/>
                    <a:pt x="244" y="68"/>
                    <a:pt x="243" y="68"/>
                  </a:cubicBezTo>
                  <a:cubicBezTo>
                    <a:pt x="242" y="68"/>
                    <a:pt x="241" y="68"/>
                    <a:pt x="240" y="68"/>
                  </a:cubicBezTo>
                  <a:cubicBezTo>
                    <a:pt x="240" y="68"/>
                    <a:pt x="239" y="67"/>
                    <a:pt x="239" y="67"/>
                  </a:cubicBezTo>
                  <a:close/>
                  <a:moveTo>
                    <a:pt x="196" y="98"/>
                  </a:moveTo>
                  <a:cubicBezTo>
                    <a:pt x="196" y="98"/>
                    <a:pt x="196" y="98"/>
                    <a:pt x="196" y="98"/>
                  </a:cubicBezTo>
                  <a:cubicBezTo>
                    <a:pt x="198" y="96"/>
                    <a:pt x="198" y="96"/>
                    <a:pt x="198" y="96"/>
                  </a:cubicBezTo>
                  <a:cubicBezTo>
                    <a:pt x="201" y="97"/>
                    <a:pt x="201" y="97"/>
                    <a:pt x="201" y="97"/>
                  </a:cubicBezTo>
                  <a:cubicBezTo>
                    <a:pt x="201" y="97"/>
                    <a:pt x="202" y="95"/>
                    <a:pt x="202" y="97"/>
                  </a:cubicBezTo>
                  <a:cubicBezTo>
                    <a:pt x="201" y="99"/>
                    <a:pt x="199" y="102"/>
                    <a:pt x="199" y="102"/>
                  </a:cubicBezTo>
                  <a:cubicBezTo>
                    <a:pt x="199" y="102"/>
                    <a:pt x="200" y="102"/>
                    <a:pt x="198" y="103"/>
                  </a:cubicBezTo>
                  <a:cubicBezTo>
                    <a:pt x="196" y="104"/>
                    <a:pt x="196" y="105"/>
                    <a:pt x="195" y="103"/>
                  </a:cubicBezTo>
                  <a:cubicBezTo>
                    <a:pt x="194" y="102"/>
                    <a:pt x="193" y="102"/>
                    <a:pt x="193" y="101"/>
                  </a:cubicBezTo>
                  <a:cubicBezTo>
                    <a:pt x="194" y="100"/>
                    <a:pt x="194" y="98"/>
                    <a:pt x="194" y="98"/>
                  </a:cubicBezTo>
                  <a:cubicBezTo>
                    <a:pt x="196" y="98"/>
                    <a:pt x="196" y="98"/>
                    <a:pt x="196" y="98"/>
                  </a:cubicBezTo>
                  <a:close/>
                  <a:moveTo>
                    <a:pt x="217" y="72"/>
                  </a:moveTo>
                  <a:cubicBezTo>
                    <a:pt x="217" y="72"/>
                    <a:pt x="217" y="72"/>
                    <a:pt x="217" y="72"/>
                  </a:cubicBezTo>
                  <a:cubicBezTo>
                    <a:pt x="217" y="72"/>
                    <a:pt x="218" y="70"/>
                    <a:pt x="219" y="70"/>
                  </a:cubicBezTo>
                  <a:cubicBezTo>
                    <a:pt x="220" y="71"/>
                    <a:pt x="221" y="71"/>
                    <a:pt x="221" y="72"/>
                  </a:cubicBezTo>
                  <a:cubicBezTo>
                    <a:pt x="220" y="73"/>
                    <a:pt x="219" y="74"/>
                    <a:pt x="218" y="74"/>
                  </a:cubicBezTo>
                  <a:cubicBezTo>
                    <a:pt x="217" y="74"/>
                    <a:pt x="217" y="72"/>
                    <a:pt x="217" y="72"/>
                  </a:cubicBezTo>
                  <a:close/>
                  <a:moveTo>
                    <a:pt x="213" y="77"/>
                  </a:moveTo>
                  <a:cubicBezTo>
                    <a:pt x="213" y="77"/>
                    <a:pt x="213" y="77"/>
                    <a:pt x="213" y="77"/>
                  </a:cubicBezTo>
                  <a:cubicBezTo>
                    <a:pt x="213" y="77"/>
                    <a:pt x="215" y="75"/>
                    <a:pt x="216" y="76"/>
                  </a:cubicBezTo>
                  <a:cubicBezTo>
                    <a:pt x="216" y="76"/>
                    <a:pt x="217" y="76"/>
                    <a:pt x="216" y="77"/>
                  </a:cubicBezTo>
                  <a:cubicBezTo>
                    <a:pt x="216" y="78"/>
                    <a:pt x="218" y="77"/>
                    <a:pt x="215" y="78"/>
                  </a:cubicBezTo>
                  <a:cubicBezTo>
                    <a:pt x="213" y="80"/>
                    <a:pt x="214" y="81"/>
                    <a:pt x="212" y="80"/>
                  </a:cubicBezTo>
                  <a:cubicBezTo>
                    <a:pt x="211" y="79"/>
                    <a:pt x="211" y="78"/>
                    <a:pt x="211" y="77"/>
                  </a:cubicBezTo>
                  <a:cubicBezTo>
                    <a:pt x="211" y="77"/>
                    <a:pt x="212" y="75"/>
                    <a:pt x="212" y="75"/>
                  </a:cubicBezTo>
                  <a:cubicBezTo>
                    <a:pt x="213" y="76"/>
                    <a:pt x="213" y="77"/>
                    <a:pt x="213" y="77"/>
                  </a:cubicBezTo>
                  <a:close/>
                  <a:moveTo>
                    <a:pt x="205" y="80"/>
                  </a:moveTo>
                  <a:cubicBezTo>
                    <a:pt x="205" y="80"/>
                    <a:pt x="205" y="80"/>
                    <a:pt x="205" y="80"/>
                  </a:cubicBezTo>
                  <a:cubicBezTo>
                    <a:pt x="205" y="80"/>
                    <a:pt x="207" y="81"/>
                    <a:pt x="207" y="81"/>
                  </a:cubicBezTo>
                  <a:cubicBezTo>
                    <a:pt x="208" y="82"/>
                    <a:pt x="208" y="81"/>
                    <a:pt x="209" y="80"/>
                  </a:cubicBezTo>
                  <a:cubicBezTo>
                    <a:pt x="211" y="80"/>
                    <a:pt x="209" y="80"/>
                    <a:pt x="210" y="79"/>
                  </a:cubicBezTo>
                  <a:cubicBezTo>
                    <a:pt x="211" y="77"/>
                    <a:pt x="210" y="78"/>
                    <a:pt x="210" y="77"/>
                  </a:cubicBezTo>
                  <a:cubicBezTo>
                    <a:pt x="209" y="77"/>
                    <a:pt x="209" y="77"/>
                    <a:pt x="208" y="77"/>
                  </a:cubicBezTo>
                  <a:cubicBezTo>
                    <a:pt x="206" y="77"/>
                    <a:pt x="205" y="80"/>
                    <a:pt x="205" y="80"/>
                  </a:cubicBezTo>
                  <a:close/>
                  <a:moveTo>
                    <a:pt x="209" y="86"/>
                  </a:moveTo>
                  <a:cubicBezTo>
                    <a:pt x="209" y="86"/>
                    <a:pt x="209" y="86"/>
                    <a:pt x="209" y="86"/>
                  </a:cubicBezTo>
                  <a:cubicBezTo>
                    <a:pt x="209" y="86"/>
                    <a:pt x="210" y="83"/>
                    <a:pt x="211" y="83"/>
                  </a:cubicBezTo>
                  <a:cubicBezTo>
                    <a:pt x="212" y="84"/>
                    <a:pt x="212" y="83"/>
                    <a:pt x="212" y="84"/>
                  </a:cubicBezTo>
                  <a:cubicBezTo>
                    <a:pt x="212" y="85"/>
                    <a:pt x="212" y="87"/>
                    <a:pt x="211" y="87"/>
                  </a:cubicBezTo>
                  <a:cubicBezTo>
                    <a:pt x="210" y="87"/>
                    <a:pt x="209" y="86"/>
                    <a:pt x="209" y="86"/>
                  </a:cubicBezTo>
                  <a:close/>
                  <a:moveTo>
                    <a:pt x="201" y="86"/>
                  </a:moveTo>
                  <a:cubicBezTo>
                    <a:pt x="201" y="86"/>
                    <a:pt x="201" y="86"/>
                    <a:pt x="201" y="86"/>
                  </a:cubicBezTo>
                  <a:cubicBezTo>
                    <a:pt x="202" y="84"/>
                    <a:pt x="202" y="84"/>
                    <a:pt x="202" y="84"/>
                  </a:cubicBezTo>
                  <a:cubicBezTo>
                    <a:pt x="204" y="85"/>
                    <a:pt x="204" y="85"/>
                    <a:pt x="204" y="85"/>
                  </a:cubicBezTo>
                  <a:cubicBezTo>
                    <a:pt x="204" y="85"/>
                    <a:pt x="205" y="86"/>
                    <a:pt x="204" y="86"/>
                  </a:cubicBezTo>
                  <a:cubicBezTo>
                    <a:pt x="204" y="87"/>
                    <a:pt x="203" y="87"/>
                    <a:pt x="203" y="88"/>
                  </a:cubicBezTo>
                  <a:cubicBezTo>
                    <a:pt x="202" y="88"/>
                    <a:pt x="201" y="87"/>
                    <a:pt x="201" y="87"/>
                  </a:cubicBezTo>
                  <a:cubicBezTo>
                    <a:pt x="201" y="86"/>
                    <a:pt x="201" y="86"/>
                    <a:pt x="201" y="86"/>
                  </a:cubicBezTo>
                  <a:close/>
                  <a:moveTo>
                    <a:pt x="201" y="73"/>
                  </a:moveTo>
                  <a:cubicBezTo>
                    <a:pt x="201" y="73"/>
                    <a:pt x="201" y="73"/>
                    <a:pt x="201" y="73"/>
                  </a:cubicBezTo>
                  <a:cubicBezTo>
                    <a:pt x="201" y="73"/>
                    <a:pt x="203" y="70"/>
                    <a:pt x="203" y="70"/>
                  </a:cubicBezTo>
                  <a:cubicBezTo>
                    <a:pt x="204" y="70"/>
                    <a:pt x="205" y="69"/>
                    <a:pt x="205" y="71"/>
                  </a:cubicBezTo>
                  <a:cubicBezTo>
                    <a:pt x="205" y="73"/>
                    <a:pt x="207" y="75"/>
                    <a:pt x="204" y="75"/>
                  </a:cubicBezTo>
                  <a:cubicBezTo>
                    <a:pt x="202" y="75"/>
                    <a:pt x="201" y="76"/>
                    <a:pt x="201" y="75"/>
                  </a:cubicBezTo>
                  <a:cubicBezTo>
                    <a:pt x="200" y="74"/>
                    <a:pt x="201" y="73"/>
                    <a:pt x="201" y="73"/>
                  </a:cubicBezTo>
                  <a:close/>
                  <a:moveTo>
                    <a:pt x="197" y="79"/>
                  </a:moveTo>
                  <a:cubicBezTo>
                    <a:pt x="197" y="79"/>
                    <a:pt x="197" y="79"/>
                    <a:pt x="197" y="79"/>
                  </a:cubicBezTo>
                  <a:cubicBezTo>
                    <a:pt x="197" y="79"/>
                    <a:pt x="199" y="77"/>
                    <a:pt x="200" y="77"/>
                  </a:cubicBezTo>
                  <a:cubicBezTo>
                    <a:pt x="201" y="78"/>
                    <a:pt x="202" y="78"/>
                    <a:pt x="202" y="79"/>
                  </a:cubicBezTo>
                  <a:cubicBezTo>
                    <a:pt x="202" y="80"/>
                    <a:pt x="202" y="80"/>
                    <a:pt x="201" y="81"/>
                  </a:cubicBezTo>
                  <a:cubicBezTo>
                    <a:pt x="201" y="82"/>
                    <a:pt x="200" y="82"/>
                    <a:pt x="199" y="82"/>
                  </a:cubicBezTo>
                  <a:cubicBezTo>
                    <a:pt x="199" y="82"/>
                    <a:pt x="197" y="79"/>
                    <a:pt x="197" y="79"/>
                  </a:cubicBezTo>
                  <a:close/>
                  <a:moveTo>
                    <a:pt x="200" y="91"/>
                  </a:moveTo>
                  <a:cubicBezTo>
                    <a:pt x="200" y="91"/>
                    <a:pt x="200" y="91"/>
                    <a:pt x="200" y="91"/>
                  </a:cubicBezTo>
                  <a:cubicBezTo>
                    <a:pt x="200" y="91"/>
                    <a:pt x="199" y="94"/>
                    <a:pt x="199" y="95"/>
                  </a:cubicBezTo>
                  <a:cubicBezTo>
                    <a:pt x="199" y="96"/>
                    <a:pt x="202" y="96"/>
                    <a:pt x="203" y="95"/>
                  </a:cubicBezTo>
                  <a:cubicBezTo>
                    <a:pt x="203" y="95"/>
                    <a:pt x="204" y="93"/>
                    <a:pt x="204" y="93"/>
                  </a:cubicBezTo>
                  <a:cubicBezTo>
                    <a:pt x="204" y="93"/>
                    <a:pt x="203" y="91"/>
                    <a:pt x="202" y="90"/>
                  </a:cubicBezTo>
                  <a:cubicBezTo>
                    <a:pt x="201" y="89"/>
                    <a:pt x="200" y="91"/>
                    <a:pt x="200" y="91"/>
                  </a:cubicBezTo>
                  <a:close/>
                  <a:moveTo>
                    <a:pt x="191" y="88"/>
                  </a:moveTo>
                  <a:cubicBezTo>
                    <a:pt x="191" y="88"/>
                    <a:pt x="191" y="88"/>
                    <a:pt x="191" y="88"/>
                  </a:cubicBezTo>
                  <a:cubicBezTo>
                    <a:pt x="191" y="91"/>
                    <a:pt x="191" y="91"/>
                    <a:pt x="191" y="91"/>
                  </a:cubicBezTo>
                  <a:cubicBezTo>
                    <a:pt x="191" y="91"/>
                    <a:pt x="193" y="93"/>
                    <a:pt x="194" y="93"/>
                  </a:cubicBezTo>
                  <a:cubicBezTo>
                    <a:pt x="195" y="94"/>
                    <a:pt x="195" y="93"/>
                    <a:pt x="197" y="94"/>
                  </a:cubicBezTo>
                  <a:cubicBezTo>
                    <a:pt x="198" y="94"/>
                    <a:pt x="198" y="93"/>
                    <a:pt x="198" y="93"/>
                  </a:cubicBezTo>
                  <a:cubicBezTo>
                    <a:pt x="199" y="93"/>
                    <a:pt x="199" y="93"/>
                    <a:pt x="199" y="92"/>
                  </a:cubicBezTo>
                  <a:cubicBezTo>
                    <a:pt x="199" y="92"/>
                    <a:pt x="197" y="91"/>
                    <a:pt x="196" y="90"/>
                  </a:cubicBezTo>
                  <a:cubicBezTo>
                    <a:pt x="196" y="89"/>
                    <a:pt x="196" y="89"/>
                    <a:pt x="196" y="88"/>
                  </a:cubicBezTo>
                  <a:cubicBezTo>
                    <a:pt x="196" y="88"/>
                    <a:pt x="197" y="87"/>
                    <a:pt x="198" y="87"/>
                  </a:cubicBezTo>
                  <a:cubicBezTo>
                    <a:pt x="198" y="86"/>
                    <a:pt x="198" y="84"/>
                    <a:pt x="198" y="84"/>
                  </a:cubicBezTo>
                  <a:cubicBezTo>
                    <a:pt x="198" y="84"/>
                    <a:pt x="196" y="84"/>
                    <a:pt x="196" y="83"/>
                  </a:cubicBezTo>
                  <a:cubicBezTo>
                    <a:pt x="196" y="83"/>
                    <a:pt x="195" y="82"/>
                    <a:pt x="194" y="81"/>
                  </a:cubicBezTo>
                  <a:cubicBezTo>
                    <a:pt x="194" y="80"/>
                    <a:pt x="192" y="80"/>
                    <a:pt x="191" y="80"/>
                  </a:cubicBezTo>
                  <a:cubicBezTo>
                    <a:pt x="191" y="80"/>
                    <a:pt x="190" y="83"/>
                    <a:pt x="189" y="84"/>
                  </a:cubicBezTo>
                  <a:cubicBezTo>
                    <a:pt x="189" y="84"/>
                    <a:pt x="188" y="86"/>
                    <a:pt x="188" y="86"/>
                  </a:cubicBezTo>
                  <a:cubicBezTo>
                    <a:pt x="188" y="87"/>
                    <a:pt x="188" y="88"/>
                    <a:pt x="189" y="89"/>
                  </a:cubicBezTo>
                  <a:cubicBezTo>
                    <a:pt x="190" y="89"/>
                    <a:pt x="191" y="88"/>
                    <a:pt x="191" y="88"/>
                  </a:cubicBezTo>
                  <a:close/>
                  <a:moveTo>
                    <a:pt x="188" y="96"/>
                  </a:moveTo>
                  <a:cubicBezTo>
                    <a:pt x="188" y="96"/>
                    <a:pt x="188" y="96"/>
                    <a:pt x="188" y="96"/>
                  </a:cubicBezTo>
                  <a:cubicBezTo>
                    <a:pt x="187" y="96"/>
                    <a:pt x="185" y="94"/>
                    <a:pt x="185" y="94"/>
                  </a:cubicBezTo>
                  <a:cubicBezTo>
                    <a:pt x="185" y="94"/>
                    <a:pt x="187" y="93"/>
                    <a:pt x="187" y="92"/>
                  </a:cubicBezTo>
                  <a:cubicBezTo>
                    <a:pt x="188" y="92"/>
                    <a:pt x="187" y="91"/>
                    <a:pt x="189" y="91"/>
                  </a:cubicBezTo>
                  <a:cubicBezTo>
                    <a:pt x="191" y="92"/>
                    <a:pt x="191" y="93"/>
                    <a:pt x="191" y="93"/>
                  </a:cubicBezTo>
                  <a:cubicBezTo>
                    <a:pt x="191" y="93"/>
                    <a:pt x="192" y="95"/>
                    <a:pt x="192" y="96"/>
                  </a:cubicBezTo>
                  <a:cubicBezTo>
                    <a:pt x="192" y="96"/>
                    <a:pt x="192" y="97"/>
                    <a:pt x="192" y="97"/>
                  </a:cubicBezTo>
                  <a:cubicBezTo>
                    <a:pt x="192" y="98"/>
                    <a:pt x="194" y="99"/>
                    <a:pt x="191" y="99"/>
                  </a:cubicBezTo>
                  <a:cubicBezTo>
                    <a:pt x="189" y="99"/>
                    <a:pt x="189" y="99"/>
                    <a:pt x="189" y="99"/>
                  </a:cubicBezTo>
                  <a:lnTo>
                    <a:pt x="188" y="96"/>
                  </a:lnTo>
                  <a:close/>
                </a:path>
              </a:pathLst>
            </a:custGeom>
            <a:solidFill>
              <a:schemeClr val="tx2">
                <a:lumMod val="40000"/>
                <a:lumOff val="60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61" name="Freeform 139">
              <a:extLst>
                <a:ext uri="{FF2B5EF4-FFF2-40B4-BE49-F238E27FC236}">
                  <a16:creationId xmlns:a16="http://schemas.microsoft.com/office/drawing/2014/main" id="{06938054-96C5-B6AF-E8F4-385844FC80CA}"/>
                </a:ext>
              </a:extLst>
            </p:cNvPr>
            <p:cNvSpPr>
              <a:spLocks noEditPoints="1"/>
            </p:cNvSpPr>
            <p:nvPr/>
          </p:nvSpPr>
          <p:spPr bwMode="auto">
            <a:xfrm>
              <a:off x="3278971" y="3425810"/>
              <a:ext cx="1218169" cy="970596"/>
            </a:xfrm>
            <a:custGeom>
              <a:avLst/>
              <a:gdLst>
                <a:gd name="T0" fmla="*/ 432 w 534"/>
                <a:gd name="T1" fmla="*/ 208 h 439"/>
                <a:gd name="T2" fmla="*/ 350 w 534"/>
                <a:gd name="T3" fmla="*/ 268 h 439"/>
                <a:gd name="T4" fmla="*/ 305 w 534"/>
                <a:gd name="T5" fmla="*/ 368 h 439"/>
                <a:gd name="T6" fmla="*/ 243 w 534"/>
                <a:gd name="T7" fmla="*/ 412 h 439"/>
                <a:gd name="T8" fmla="*/ 174 w 534"/>
                <a:gd name="T9" fmla="*/ 422 h 439"/>
                <a:gd name="T10" fmla="*/ 78 w 534"/>
                <a:gd name="T11" fmla="*/ 433 h 439"/>
                <a:gd name="T12" fmla="*/ 40 w 534"/>
                <a:gd name="T13" fmla="*/ 384 h 439"/>
                <a:gd name="T14" fmla="*/ 1 w 534"/>
                <a:gd name="T15" fmla="*/ 348 h 439"/>
                <a:gd name="T16" fmla="*/ 2 w 534"/>
                <a:gd name="T17" fmla="*/ 334 h 439"/>
                <a:gd name="T18" fmla="*/ 15 w 534"/>
                <a:gd name="T19" fmla="*/ 321 h 439"/>
                <a:gd name="T20" fmla="*/ 26 w 534"/>
                <a:gd name="T21" fmla="*/ 316 h 439"/>
                <a:gd name="T22" fmla="*/ 31 w 534"/>
                <a:gd name="T23" fmla="*/ 307 h 439"/>
                <a:gd name="T24" fmla="*/ 23 w 534"/>
                <a:gd name="T25" fmla="*/ 297 h 439"/>
                <a:gd name="T26" fmla="*/ 21 w 534"/>
                <a:gd name="T27" fmla="*/ 287 h 439"/>
                <a:gd name="T28" fmla="*/ 28 w 534"/>
                <a:gd name="T29" fmla="*/ 275 h 439"/>
                <a:gd name="T30" fmla="*/ 38 w 534"/>
                <a:gd name="T31" fmla="*/ 268 h 439"/>
                <a:gd name="T32" fmla="*/ 40 w 534"/>
                <a:gd name="T33" fmla="*/ 257 h 439"/>
                <a:gd name="T34" fmla="*/ 34 w 534"/>
                <a:gd name="T35" fmla="*/ 251 h 439"/>
                <a:gd name="T36" fmla="*/ 32 w 534"/>
                <a:gd name="T37" fmla="*/ 240 h 439"/>
                <a:gd name="T38" fmla="*/ 29 w 534"/>
                <a:gd name="T39" fmla="*/ 230 h 439"/>
                <a:gd name="T40" fmla="*/ 33 w 534"/>
                <a:gd name="T41" fmla="*/ 225 h 439"/>
                <a:gd name="T42" fmla="*/ 44 w 534"/>
                <a:gd name="T43" fmla="*/ 227 h 439"/>
                <a:gd name="T44" fmla="*/ 51 w 534"/>
                <a:gd name="T45" fmla="*/ 223 h 439"/>
                <a:gd name="T46" fmla="*/ 58 w 534"/>
                <a:gd name="T47" fmla="*/ 213 h 439"/>
                <a:gd name="T48" fmla="*/ 55 w 534"/>
                <a:gd name="T49" fmla="*/ 200 h 439"/>
                <a:gd name="T50" fmla="*/ 65 w 534"/>
                <a:gd name="T51" fmla="*/ 195 h 439"/>
                <a:gd name="T52" fmla="*/ 68 w 534"/>
                <a:gd name="T53" fmla="*/ 182 h 439"/>
                <a:gd name="T54" fmla="*/ 70 w 534"/>
                <a:gd name="T55" fmla="*/ 169 h 439"/>
                <a:gd name="T56" fmla="*/ 70 w 534"/>
                <a:gd name="T57" fmla="*/ 157 h 439"/>
                <a:gd name="T58" fmla="*/ 82 w 534"/>
                <a:gd name="T59" fmla="*/ 149 h 439"/>
                <a:gd name="T60" fmla="*/ 97 w 534"/>
                <a:gd name="T61" fmla="*/ 142 h 439"/>
                <a:gd name="T62" fmla="*/ 105 w 534"/>
                <a:gd name="T63" fmla="*/ 130 h 439"/>
                <a:gd name="T64" fmla="*/ 94 w 534"/>
                <a:gd name="T65" fmla="*/ 122 h 439"/>
                <a:gd name="T66" fmla="*/ 96 w 534"/>
                <a:gd name="T67" fmla="*/ 112 h 439"/>
                <a:gd name="T68" fmla="*/ 87 w 534"/>
                <a:gd name="T69" fmla="*/ 106 h 439"/>
                <a:gd name="T70" fmla="*/ 75 w 534"/>
                <a:gd name="T71" fmla="*/ 103 h 439"/>
                <a:gd name="T72" fmla="*/ 63 w 534"/>
                <a:gd name="T73" fmla="*/ 108 h 439"/>
                <a:gd name="T74" fmla="*/ 54 w 534"/>
                <a:gd name="T75" fmla="*/ 108 h 439"/>
                <a:gd name="T76" fmla="*/ 44 w 534"/>
                <a:gd name="T77" fmla="*/ 102 h 439"/>
                <a:gd name="T78" fmla="*/ 34 w 534"/>
                <a:gd name="T79" fmla="*/ 102 h 439"/>
                <a:gd name="T80" fmla="*/ 33 w 534"/>
                <a:gd name="T81" fmla="*/ 93 h 439"/>
                <a:gd name="T82" fmla="*/ 29 w 534"/>
                <a:gd name="T83" fmla="*/ 84 h 439"/>
                <a:gd name="T84" fmla="*/ 13 w 534"/>
                <a:gd name="T85" fmla="*/ 86 h 439"/>
                <a:gd name="T86" fmla="*/ 6 w 534"/>
                <a:gd name="T87" fmla="*/ 77 h 439"/>
                <a:gd name="T88" fmla="*/ 6 w 534"/>
                <a:gd name="T89" fmla="*/ 41 h 439"/>
                <a:gd name="T90" fmla="*/ 35 w 534"/>
                <a:gd name="T91" fmla="*/ 17 h 439"/>
                <a:gd name="T92" fmla="*/ 130 w 534"/>
                <a:gd name="T93" fmla="*/ 26 h 439"/>
                <a:gd name="T94" fmla="*/ 280 w 534"/>
                <a:gd name="T95" fmla="*/ 72 h 439"/>
                <a:gd name="T96" fmla="*/ 366 w 534"/>
                <a:gd name="T97" fmla="*/ 119 h 439"/>
                <a:gd name="T98" fmla="*/ 424 w 534"/>
                <a:gd name="T99" fmla="*/ 134 h 439"/>
                <a:gd name="T100" fmla="*/ 424 w 534"/>
                <a:gd name="T101" fmla="*/ 138 h 439"/>
                <a:gd name="T102" fmla="*/ 426 w 534"/>
                <a:gd name="T103" fmla="*/ 141 h 439"/>
                <a:gd name="T104" fmla="*/ 456 w 534"/>
                <a:gd name="T105" fmla="*/ 145 h 439"/>
                <a:gd name="T106" fmla="*/ 521 w 534"/>
                <a:gd name="T107" fmla="*/ 289 h 439"/>
                <a:gd name="T108" fmla="*/ 460 w 534"/>
                <a:gd name="T109" fmla="*/ 299 h 439"/>
                <a:gd name="T110" fmla="*/ 478 w 534"/>
                <a:gd name="T111" fmla="*/ 282 h 439"/>
                <a:gd name="T112" fmla="*/ 411 w 534"/>
                <a:gd name="T113" fmla="*/ 326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4" h="439">
                  <a:moveTo>
                    <a:pt x="496" y="159"/>
                  </a:moveTo>
                  <a:cubicBezTo>
                    <a:pt x="493" y="161"/>
                    <a:pt x="492" y="156"/>
                    <a:pt x="490" y="159"/>
                  </a:cubicBezTo>
                  <a:cubicBezTo>
                    <a:pt x="487" y="163"/>
                    <a:pt x="495" y="172"/>
                    <a:pt x="492" y="177"/>
                  </a:cubicBezTo>
                  <a:cubicBezTo>
                    <a:pt x="488" y="182"/>
                    <a:pt x="480" y="189"/>
                    <a:pt x="469" y="191"/>
                  </a:cubicBezTo>
                  <a:cubicBezTo>
                    <a:pt x="464" y="192"/>
                    <a:pt x="460" y="197"/>
                    <a:pt x="456" y="196"/>
                  </a:cubicBezTo>
                  <a:cubicBezTo>
                    <a:pt x="453" y="196"/>
                    <a:pt x="446" y="203"/>
                    <a:pt x="445" y="205"/>
                  </a:cubicBezTo>
                  <a:cubicBezTo>
                    <a:pt x="443" y="208"/>
                    <a:pt x="437" y="205"/>
                    <a:pt x="432" y="208"/>
                  </a:cubicBezTo>
                  <a:cubicBezTo>
                    <a:pt x="425" y="211"/>
                    <a:pt x="429" y="207"/>
                    <a:pt x="404" y="214"/>
                  </a:cubicBezTo>
                  <a:cubicBezTo>
                    <a:pt x="399" y="215"/>
                    <a:pt x="395" y="217"/>
                    <a:pt x="391" y="218"/>
                  </a:cubicBezTo>
                  <a:cubicBezTo>
                    <a:pt x="387" y="220"/>
                    <a:pt x="383" y="219"/>
                    <a:pt x="383" y="227"/>
                  </a:cubicBezTo>
                  <a:cubicBezTo>
                    <a:pt x="384" y="231"/>
                    <a:pt x="389" y="228"/>
                    <a:pt x="388" y="232"/>
                  </a:cubicBezTo>
                  <a:cubicBezTo>
                    <a:pt x="388" y="235"/>
                    <a:pt x="381" y="234"/>
                    <a:pt x="374" y="238"/>
                  </a:cubicBezTo>
                  <a:cubicBezTo>
                    <a:pt x="371" y="240"/>
                    <a:pt x="369" y="247"/>
                    <a:pt x="367" y="249"/>
                  </a:cubicBezTo>
                  <a:cubicBezTo>
                    <a:pt x="357" y="255"/>
                    <a:pt x="350" y="268"/>
                    <a:pt x="350" y="268"/>
                  </a:cubicBezTo>
                  <a:cubicBezTo>
                    <a:pt x="345" y="273"/>
                    <a:pt x="339" y="277"/>
                    <a:pt x="336" y="283"/>
                  </a:cubicBezTo>
                  <a:cubicBezTo>
                    <a:pt x="329" y="296"/>
                    <a:pt x="327" y="289"/>
                    <a:pt x="331" y="305"/>
                  </a:cubicBezTo>
                  <a:cubicBezTo>
                    <a:pt x="332" y="307"/>
                    <a:pt x="332" y="314"/>
                    <a:pt x="335" y="319"/>
                  </a:cubicBezTo>
                  <a:cubicBezTo>
                    <a:pt x="340" y="326"/>
                    <a:pt x="351" y="333"/>
                    <a:pt x="348" y="335"/>
                  </a:cubicBezTo>
                  <a:cubicBezTo>
                    <a:pt x="346" y="336"/>
                    <a:pt x="334" y="344"/>
                    <a:pt x="330" y="344"/>
                  </a:cubicBezTo>
                  <a:cubicBezTo>
                    <a:pt x="324" y="345"/>
                    <a:pt x="321" y="349"/>
                    <a:pt x="313" y="358"/>
                  </a:cubicBezTo>
                  <a:cubicBezTo>
                    <a:pt x="309" y="361"/>
                    <a:pt x="308" y="364"/>
                    <a:pt x="305" y="368"/>
                  </a:cubicBezTo>
                  <a:cubicBezTo>
                    <a:pt x="300" y="374"/>
                    <a:pt x="302" y="373"/>
                    <a:pt x="298" y="380"/>
                  </a:cubicBezTo>
                  <a:cubicBezTo>
                    <a:pt x="297" y="382"/>
                    <a:pt x="298" y="389"/>
                    <a:pt x="298" y="392"/>
                  </a:cubicBezTo>
                  <a:cubicBezTo>
                    <a:pt x="288" y="393"/>
                    <a:pt x="288" y="393"/>
                    <a:pt x="288" y="393"/>
                  </a:cubicBezTo>
                  <a:cubicBezTo>
                    <a:pt x="271" y="388"/>
                    <a:pt x="271" y="388"/>
                    <a:pt x="271" y="388"/>
                  </a:cubicBezTo>
                  <a:cubicBezTo>
                    <a:pt x="261" y="397"/>
                    <a:pt x="261" y="397"/>
                    <a:pt x="261" y="397"/>
                  </a:cubicBezTo>
                  <a:cubicBezTo>
                    <a:pt x="257" y="400"/>
                    <a:pt x="251" y="398"/>
                    <a:pt x="247" y="401"/>
                  </a:cubicBezTo>
                  <a:cubicBezTo>
                    <a:pt x="247" y="401"/>
                    <a:pt x="244" y="410"/>
                    <a:pt x="243" y="412"/>
                  </a:cubicBezTo>
                  <a:cubicBezTo>
                    <a:pt x="243" y="415"/>
                    <a:pt x="236" y="423"/>
                    <a:pt x="236" y="423"/>
                  </a:cubicBezTo>
                  <a:cubicBezTo>
                    <a:pt x="235" y="424"/>
                    <a:pt x="230" y="429"/>
                    <a:pt x="228" y="430"/>
                  </a:cubicBezTo>
                  <a:cubicBezTo>
                    <a:pt x="225" y="431"/>
                    <a:pt x="223" y="423"/>
                    <a:pt x="221" y="423"/>
                  </a:cubicBezTo>
                  <a:cubicBezTo>
                    <a:pt x="217" y="423"/>
                    <a:pt x="217" y="422"/>
                    <a:pt x="213" y="421"/>
                  </a:cubicBezTo>
                  <a:cubicBezTo>
                    <a:pt x="208" y="421"/>
                    <a:pt x="207" y="428"/>
                    <a:pt x="202" y="428"/>
                  </a:cubicBezTo>
                  <a:cubicBezTo>
                    <a:pt x="194" y="427"/>
                    <a:pt x="180" y="419"/>
                    <a:pt x="180" y="419"/>
                  </a:cubicBezTo>
                  <a:cubicBezTo>
                    <a:pt x="177" y="418"/>
                    <a:pt x="177" y="422"/>
                    <a:pt x="174" y="422"/>
                  </a:cubicBezTo>
                  <a:cubicBezTo>
                    <a:pt x="168" y="421"/>
                    <a:pt x="160" y="417"/>
                    <a:pt x="152" y="415"/>
                  </a:cubicBezTo>
                  <a:cubicBezTo>
                    <a:pt x="146" y="414"/>
                    <a:pt x="134" y="412"/>
                    <a:pt x="134" y="412"/>
                  </a:cubicBezTo>
                  <a:cubicBezTo>
                    <a:pt x="131" y="414"/>
                    <a:pt x="128" y="414"/>
                    <a:pt x="125" y="415"/>
                  </a:cubicBezTo>
                  <a:cubicBezTo>
                    <a:pt x="121" y="417"/>
                    <a:pt x="117" y="420"/>
                    <a:pt x="114" y="421"/>
                  </a:cubicBezTo>
                  <a:cubicBezTo>
                    <a:pt x="111" y="422"/>
                    <a:pt x="105" y="417"/>
                    <a:pt x="96" y="422"/>
                  </a:cubicBezTo>
                  <a:cubicBezTo>
                    <a:pt x="93" y="423"/>
                    <a:pt x="89" y="422"/>
                    <a:pt x="87" y="424"/>
                  </a:cubicBezTo>
                  <a:cubicBezTo>
                    <a:pt x="84" y="427"/>
                    <a:pt x="83" y="431"/>
                    <a:pt x="78" y="433"/>
                  </a:cubicBezTo>
                  <a:cubicBezTo>
                    <a:pt x="75" y="434"/>
                    <a:pt x="71" y="438"/>
                    <a:pt x="69" y="439"/>
                  </a:cubicBezTo>
                  <a:cubicBezTo>
                    <a:pt x="64" y="436"/>
                    <a:pt x="57" y="436"/>
                    <a:pt x="55" y="428"/>
                  </a:cubicBezTo>
                  <a:cubicBezTo>
                    <a:pt x="54" y="425"/>
                    <a:pt x="51" y="428"/>
                    <a:pt x="49" y="425"/>
                  </a:cubicBezTo>
                  <a:cubicBezTo>
                    <a:pt x="45" y="421"/>
                    <a:pt x="42" y="412"/>
                    <a:pt x="42" y="408"/>
                  </a:cubicBezTo>
                  <a:cubicBezTo>
                    <a:pt x="42" y="408"/>
                    <a:pt x="45" y="404"/>
                    <a:pt x="42" y="400"/>
                  </a:cubicBezTo>
                  <a:cubicBezTo>
                    <a:pt x="40" y="396"/>
                    <a:pt x="37" y="395"/>
                    <a:pt x="38" y="391"/>
                  </a:cubicBezTo>
                  <a:cubicBezTo>
                    <a:pt x="41" y="391"/>
                    <a:pt x="40" y="384"/>
                    <a:pt x="40" y="384"/>
                  </a:cubicBezTo>
                  <a:cubicBezTo>
                    <a:pt x="40" y="382"/>
                    <a:pt x="33" y="370"/>
                    <a:pt x="31" y="368"/>
                  </a:cubicBezTo>
                  <a:cubicBezTo>
                    <a:pt x="26" y="365"/>
                    <a:pt x="20" y="361"/>
                    <a:pt x="14" y="360"/>
                  </a:cubicBezTo>
                  <a:cubicBezTo>
                    <a:pt x="0" y="358"/>
                    <a:pt x="0" y="358"/>
                    <a:pt x="0" y="358"/>
                  </a:cubicBezTo>
                  <a:cubicBezTo>
                    <a:pt x="0" y="354"/>
                    <a:pt x="0" y="354"/>
                    <a:pt x="0" y="354"/>
                  </a:cubicBezTo>
                  <a:cubicBezTo>
                    <a:pt x="0" y="352"/>
                    <a:pt x="0" y="352"/>
                    <a:pt x="0" y="352"/>
                  </a:cubicBezTo>
                  <a:cubicBezTo>
                    <a:pt x="0" y="351"/>
                    <a:pt x="0" y="351"/>
                    <a:pt x="0" y="351"/>
                  </a:cubicBezTo>
                  <a:cubicBezTo>
                    <a:pt x="1" y="348"/>
                    <a:pt x="1" y="348"/>
                    <a:pt x="1" y="348"/>
                  </a:cubicBezTo>
                  <a:cubicBezTo>
                    <a:pt x="2" y="346"/>
                    <a:pt x="2" y="346"/>
                    <a:pt x="2" y="346"/>
                  </a:cubicBezTo>
                  <a:cubicBezTo>
                    <a:pt x="1" y="344"/>
                    <a:pt x="1" y="344"/>
                    <a:pt x="1" y="344"/>
                  </a:cubicBezTo>
                  <a:cubicBezTo>
                    <a:pt x="1" y="342"/>
                    <a:pt x="1" y="342"/>
                    <a:pt x="1" y="342"/>
                  </a:cubicBezTo>
                  <a:cubicBezTo>
                    <a:pt x="1" y="339"/>
                    <a:pt x="1" y="339"/>
                    <a:pt x="1" y="339"/>
                  </a:cubicBezTo>
                  <a:cubicBezTo>
                    <a:pt x="1" y="339"/>
                    <a:pt x="0" y="337"/>
                    <a:pt x="0" y="337"/>
                  </a:cubicBezTo>
                  <a:cubicBezTo>
                    <a:pt x="0" y="337"/>
                    <a:pt x="0" y="335"/>
                    <a:pt x="0" y="335"/>
                  </a:cubicBezTo>
                  <a:cubicBezTo>
                    <a:pt x="0" y="335"/>
                    <a:pt x="2" y="334"/>
                    <a:pt x="2" y="334"/>
                  </a:cubicBezTo>
                  <a:cubicBezTo>
                    <a:pt x="2" y="333"/>
                    <a:pt x="4" y="332"/>
                    <a:pt x="4" y="332"/>
                  </a:cubicBezTo>
                  <a:cubicBezTo>
                    <a:pt x="4" y="332"/>
                    <a:pt x="5" y="329"/>
                    <a:pt x="5" y="328"/>
                  </a:cubicBezTo>
                  <a:cubicBezTo>
                    <a:pt x="5" y="328"/>
                    <a:pt x="6" y="327"/>
                    <a:pt x="6" y="327"/>
                  </a:cubicBezTo>
                  <a:cubicBezTo>
                    <a:pt x="9" y="326"/>
                    <a:pt x="9" y="326"/>
                    <a:pt x="9" y="326"/>
                  </a:cubicBezTo>
                  <a:cubicBezTo>
                    <a:pt x="11" y="324"/>
                    <a:pt x="11" y="324"/>
                    <a:pt x="11" y="324"/>
                  </a:cubicBezTo>
                  <a:cubicBezTo>
                    <a:pt x="13" y="323"/>
                    <a:pt x="13" y="323"/>
                    <a:pt x="13" y="323"/>
                  </a:cubicBezTo>
                  <a:cubicBezTo>
                    <a:pt x="15" y="321"/>
                    <a:pt x="15" y="321"/>
                    <a:pt x="15" y="321"/>
                  </a:cubicBezTo>
                  <a:cubicBezTo>
                    <a:pt x="16" y="317"/>
                    <a:pt x="16" y="317"/>
                    <a:pt x="16" y="317"/>
                  </a:cubicBezTo>
                  <a:cubicBezTo>
                    <a:pt x="17" y="316"/>
                    <a:pt x="17" y="316"/>
                    <a:pt x="17" y="316"/>
                  </a:cubicBezTo>
                  <a:cubicBezTo>
                    <a:pt x="17" y="316"/>
                    <a:pt x="20" y="316"/>
                    <a:pt x="20" y="316"/>
                  </a:cubicBezTo>
                  <a:cubicBezTo>
                    <a:pt x="20" y="316"/>
                    <a:pt x="22" y="316"/>
                    <a:pt x="22" y="316"/>
                  </a:cubicBezTo>
                  <a:cubicBezTo>
                    <a:pt x="22" y="315"/>
                    <a:pt x="22" y="315"/>
                    <a:pt x="22" y="315"/>
                  </a:cubicBezTo>
                  <a:cubicBezTo>
                    <a:pt x="24" y="314"/>
                    <a:pt x="24" y="314"/>
                    <a:pt x="24" y="314"/>
                  </a:cubicBezTo>
                  <a:cubicBezTo>
                    <a:pt x="26" y="316"/>
                    <a:pt x="26" y="316"/>
                    <a:pt x="26" y="316"/>
                  </a:cubicBezTo>
                  <a:cubicBezTo>
                    <a:pt x="26" y="316"/>
                    <a:pt x="27" y="316"/>
                    <a:pt x="28" y="316"/>
                  </a:cubicBezTo>
                  <a:cubicBezTo>
                    <a:pt x="28" y="316"/>
                    <a:pt x="29" y="316"/>
                    <a:pt x="29" y="316"/>
                  </a:cubicBezTo>
                  <a:cubicBezTo>
                    <a:pt x="29" y="313"/>
                    <a:pt x="29" y="313"/>
                    <a:pt x="29" y="313"/>
                  </a:cubicBezTo>
                  <a:cubicBezTo>
                    <a:pt x="33" y="309"/>
                    <a:pt x="33" y="309"/>
                    <a:pt x="33" y="309"/>
                  </a:cubicBezTo>
                  <a:cubicBezTo>
                    <a:pt x="33" y="309"/>
                    <a:pt x="33" y="308"/>
                    <a:pt x="33" y="308"/>
                  </a:cubicBezTo>
                  <a:cubicBezTo>
                    <a:pt x="33" y="308"/>
                    <a:pt x="33" y="307"/>
                    <a:pt x="33" y="307"/>
                  </a:cubicBezTo>
                  <a:cubicBezTo>
                    <a:pt x="32" y="306"/>
                    <a:pt x="31" y="307"/>
                    <a:pt x="31" y="307"/>
                  </a:cubicBezTo>
                  <a:cubicBezTo>
                    <a:pt x="31" y="307"/>
                    <a:pt x="29" y="307"/>
                    <a:pt x="29" y="307"/>
                  </a:cubicBezTo>
                  <a:cubicBezTo>
                    <a:pt x="29" y="307"/>
                    <a:pt x="27" y="307"/>
                    <a:pt x="26" y="307"/>
                  </a:cubicBezTo>
                  <a:cubicBezTo>
                    <a:pt x="26" y="307"/>
                    <a:pt x="26" y="306"/>
                    <a:pt x="26" y="306"/>
                  </a:cubicBezTo>
                  <a:cubicBezTo>
                    <a:pt x="25" y="304"/>
                    <a:pt x="25" y="304"/>
                    <a:pt x="25" y="304"/>
                  </a:cubicBezTo>
                  <a:cubicBezTo>
                    <a:pt x="25" y="304"/>
                    <a:pt x="24" y="302"/>
                    <a:pt x="24" y="301"/>
                  </a:cubicBezTo>
                  <a:cubicBezTo>
                    <a:pt x="24" y="300"/>
                    <a:pt x="24" y="299"/>
                    <a:pt x="24" y="298"/>
                  </a:cubicBezTo>
                  <a:cubicBezTo>
                    <a:pt x="24" y="298"/>
                    <a:pt x="23" y="297"/>
                    <a:pt x="23" y="297"/>
                  </a:cubicBezTo>
                  <a:cubicBezTo>
                    <a:pt x="23" y="297"/>
                    <a:pt x="22" y="296"/>
                    <a:pt x="22" y="295"/>
                  </a:cubicBezTo>
                  <a:cubicBezTo>
                    <a:pt x="22" y="295"/>
                    <a:pt x="21" y="292"/>
                    <a:pt x="21" y="292"/>
                  </a:cubicBezTo>
                  <a:cubicBezTo>
                    <a:pt x="20" y="291"/>
                    <a:pt x="20" y="291"/>
                    <a:pt x="20" y="291"/>
                  </a:cubicBezTo>
                  <a:cubicBezTo>
                    <a:pt x="21" y="290"/>
                    <a:pt x="21" y="290"/>
                    <a:pt x="21" y="290"/>
                  </a:cubicBezTo>
                  <a:cubicBezTo>
                    <a:pt x="20" y="288"/>
                    <a:pt x="20" y="288"/>
                    <a:pt x="20" y="288"/>
                  </a:cubicBezTo>
                  <a:cubicBezTo>
                    <a:pt x="22" y="288"/>
                    <a:pt x="22" y="288"/>
                    <a:pt x="22" y="288"/>
                  </a:cubicBezTo>
                  <a:cubicBezTo>
                    <a:pt x="21" y="287"/>
                    <a:pt x="21" y="287"/>
                    <a:pt x="21" y="287"/>
                  </a:cubicBezTo>
                  <a:cubicBezTo>
                    <a:pt x="22" y="285"/>
                    <a:pt x="22" y="285"/>
                    <a:pt x="22" y="285"/>
                  </a:cubicBezTo>
                  <a:cubicBezTo>
                    <a:pt x="22" y="285"/>
                    <a:pt x="24" y="284"/>
                    <a:pt x="24" y="284"/>
                  </a:cubicBezTo>
                  <a:cubicBezTo>
                    <a:pt x="24" y="284"/>
                    <a:pt x="26" y="282"/>
                    <a:pt x="26" y="282"/>
                  </a:cubicBezTo>
                  <a:cubicBezTo>
                    <a:pt x="26" y="282"/>
                    <a:pt x="25" y="281"/>
                    <a:pt x="25" y="281"/>
                  </a:cubicBezTo>
                  <a:cubicBezTo>
                    <a:pt x="25" y="281"/>
                    <a:pt x="25" y="279"/>
                    <a:pt x="25" y="279"/>
                  </a:cubicBezTo>
                  <a:cubicBezTo>
                    <a:pt x="27" y="275"/>
                    <a:pt x="27" y="275"/>
                    <a:pt x="27" y="275"/>
                  </a:cubicBezTo>
                  <a:cubicBezTo>
                    <a:pt x="28" y="275"/>
                    <a:pt x="28" y="275"/>
                    <a:pt x="28" y="275"/>
                  </a:cubicBezTo>
                  <a:cubicBezTo>
                    <a:pt x="31" y="274"/>
                    <a:pt x="31" y="274"/>
                    <a:pt x="31" y="274"/>
                  </a:cubicBezTo>
                  <a:cubicBezTo>
                    <a:pt x="32" y="273"/>
                    <a:pt x="32" y="273"/>
                    <a:pt x="32" y="273"/>
                  </a:cubicBezTo>
                  <a:cubicBezTo>
                    <a:pt x="33" y="273"/>
                    <a:pt x="33" y="273"/>
                    <a:pt x="33" y="273"/>
                  </a:cubicBezTo>
                  <a:cubicBezTo>
                    <a:pt x="35" y="272"/>
                    <a:pt x="35" y="272"/>
                    <a:pt x="35" y="272"/>
                  </a:cubicBezTo>
                  <a:cubicBezTo>
                    <a:pt x="37" y="271"/>
                    <a:pt x="37" y="271"/>
                    <a:pt x="37" y="271"/>
                  </a:cubicBezTo>
                  <a:cubicBezTo>
                    <a:pt x="38" y="270"/>
                    <a:pt x="38" y="270"/>
                    <a:pt x="38" y="270"/>
                  </a:cubicBezTo>
                  <a:cubicBezTo>
                    <a:pt x="38" y="268"/>
                    <a:pt x="38" y="268"/>
                    <a:pt x="38" y="268"/>
                  </a:cubicBezTo>
                  <a:cubicBezTo>
                    <a:pt x="39" y="267"/>
                    <a:pt x="39" y="267"/>
                    <a:pt x="39" y="267"/>
                  </a:cubicBezTo>
                  <a:cubicBezTo>
                    <a:pt x="41" y="265"/>
                    <a:pt x="41" y="265"/>
                    <a:pt x="41" y="265"/>
                  </a:cubicBezTo>
                  <a:cubicBezTo>
                    <a:pt x="43" y="263"/>
                    <a:pt x="43" y="263"/>
                    <a:pt x="43" y="263"/>
                  </a:cubicBezTo>
                  <a:cubicBezTo>
                    <a:pt x="43" y="261"/>
                    <a:pt x="43" y="261"/>
                    <a:pt x="43" y="261"/>
                  </a:cubicBezTo>
                  <a:cubicBezTo>
                    <a:pt x="42" y="260"/>
                    <a:pt x="42" y="260"/>
                    <a:pt x="42" y="260"/>
                  </a:cubicBezTo>
                  <a:cubicBezTo>
                    <a:pt x="42" y="260"/>
                    <a:pt x="41" y="258"/>
                    <a:pt x="41" y="257"/>
                  </a:cubicBezTo>
                  <a:cubicBezTo>
                    <a:pt x="41" y="257"/>
                    <a:pt x="40" y="257"/>
                    <a:pt x="40" y="257"/>
                  </a:cubicBezTo>
                  <a:cubicBezTo>
                    <a:pt x="38" y="258"/>
                    <a:pt x="38" y="258"/>
                    <a:pt x="38" y="258"/>
                  </a:cubicBezTo>
                  <a:cubicBezTo>
                    <a:pt x="38" y="258"/>
                    <a:pt x="37" y="257"/>
                    <a:pt x="36" y="257"/>
                  </a:cubicBezTo>
                  <a:cubicBezTo>
                    <a:pt x="36" y="257"/>
                    <a:pt x="36" y="256"/>
                    <a:pt x="36" y="256"/>
                  </a:cubicBezTo>
                  <a:cubicBezTo>
                    <a:pt x="37" y="255"/>
                    <a:pt x="37" y="255"/>
                    <a:pt x="37" y="255"/>
                  </a:cubicBezTo>
                  <a:cubicBezTo>
                    <a:pt x="37" y="253"/>
                    <a:pt x="37" y="253"/>
                    <a:pt x="37" y="253"/>
                  </a:cubicBezTo>
                  <a:cubicBezTo>
                    <a:pt x="35" y="253"/>
                    <a:pt x="35" y="253"/>
                    <a:pt x="35" y="253"/>
                  </a:cubicBezTo>
                  <a:cubicBezTo>
                    <a:pt x="34" y="251"/>
                    <a:pt x="34" y="251"/>
                    <a:pt x="34" y="251"/>
                  </a:cubicBezTo>
                  <a:cubicBezTo>
                    <a:pt x="33" y="249"/>
                    <a:pt x="33" y="249"/>
                    <a:pt x="33" y="249"/>
                  </a:cubicBezTo>
                  <a:cubicBezTo>
                    <a:pt x="33" y="247"/>
                    <a:pt x="33" y="247"/>
                    <a:pt x="33" y="247"/>
                  </a:cubicBezTo>
                  <a:cubicBezTo>
                    <a:pt x="34" y="246"/>
                    <a:pt x="34" y="246"/>
                    <a:pt x="34" y="246"/>
                  </a:cubicBezTo>
                  <a:cubicBezTo>
                    <a:pt x="34" y="245"/>
                    <a:pt x="34" y="245"/>
                    <a:pt x="34" y="245"/>
                  </a:cubicBezTo>
                  <a:cubicBezTo>
                    <a:pt x="33" y="244"/>
                    <a:pt x="33" y="244"/>
                    <a:pt x="33" y="244"/>
                  </a:cubicBezTo>
                  <a:cubicBezTo>
                    <a:pt x="33" y="242"/>
                    <a:pt x="33" y="242"/>
                    <a:pt x="33" y="242"/>
                  </a:cubicBezTo>
                  <a:cubicBezTo>
                    <a:pt x="32" y="240"/>
                    <a:pt x="32" y="240"/>
                    <a:pt x="32" y="240"/>
                  </a:cubicBezTo>
                  <a:cubicBezTo>
                    <a:pt x="33" y="239"/>
                    <a:pt x="33" y="239"/>
                    <a:pt x="33" y="239"/>
                  </a:cubicBezTo>
                  <a:cubicBezTo>
                    <a:pt x="34" y="238"/>
                    <a:pt x="34" y="238"/>
                    <a:pt x="34" y="238"/>
                  </a:cubicBezTo>
                  <a:cubicBezTo>
                    <a:pt x="34" y="236"/>
                    <a:pt x="34" y="236"/>
                    <a:pt x="34" y="236"/>
                  </a:cubicBezTo>
                  <a:cubicBezTo>
                    <a:pt x="34" y="236"/>
                    <a:pt x="32" y="235"/>
                    <a:pt x="32" y="235"/>
                  </a:cubicBezTo>
                  <a:cubicBezTo>
                    <a:pt x="32" y="235"/>
                    <a:pt x="31" y="233"/>
                    <a:pt x="31" y="233"/>
                  </a:cubicBezTo>
                  <a:cubicBezTo>
                    <a:pt x="31" y="232"/>
                    <a:pt x="31" y="232"/>
                    <a:pt x="31" y="232"/>
                  </a:cubicBezTo>
                  <a:cubicBezTo>
                    <a:pt x="31" y="232"/>
                    <a:pt x="29" y="230"/>
                    <a:pt x="29" y="230"/>
                  </a:cubicBezTo>
                  <a:cubicBezTo>
                    <a:pt x="29" y="230"/>
                    <a:pt x="29" y="228"/>
                    <a:pt x="29" y="228"/>
                  </a:cubicBezTo>
                  <a:cubicBezTo>
                    <a:pt x="29" y="228"/>
                    <a:pt x="28" y="226"/>
                    <a:pt x="28" y="226"/>
                  </a:cubicBezTo>
                  <a:cubicBezTo>
                    <a:pt x="27" y="225"/>
                    <a:pt x="27" y="224"/>
                    <a:pt x="27" y="224"/>
                  </a:cubicBezTo>
                  <a:cubicBezTo>
                    <a:pt x="29" y="224"/>
                    <a:pt x="29" y="224"/>
                    <a:pt x="29" y="224"/>
                  </a:cubicBezTo>
                  <a:cubicBezTo>
                    <a:pt x="31" y="224"/>
                    <a:pt x="31" y="224"/>
                    <a:pt x="31" y="224"/>
                  </a:cubicBezTo>
                  <a:cubicBezTo>
                    <a:pt x="32" y="226"/>
                    <a:pt x="32" y="226"/>
                    <a:pt x="32" y="226"/>
                  </a:cubicBezTo>
                  <a:cubicBezTo>
                    <a:pt x="33" y="225"/>
                    <a:pt x="33" y="225"/>
                    <a:pt x="33" y="225"/>
                  </a:cubicBezTo>
                  <a:cubicBezTo>
                    <a:pt x="33" y="226"/>
                    <a:pt x="33" y="226"/>
                    <a:pt x="33" y="226"/>
                  </a:cubicBezTo>
                  <a:cubicBezTo>
                    <a:pt x="35" y="226"/>
                    <a:pt x="35" y="226"/>
                    <a:pt x="35" y="226"/>
                  </a:cubicBezTo>
                  <a:cubicBezTo>
                    <a:pt x="38" y="226"/>
                    <a:pt x="38" y="226"/>
                    <a:pt x="38" y="226"/>
                  </a:cubicBezTo>
                  <a:cubicBezTo>
                    <a:pt x="40" y="226"/>
                    <a:pt x="40" y="226"/>
                    <a:pt x="40" y="226"/>
                  </a:cubicBezTo>
                  <a:cubicBezTo>
                    <a:pt x="41" y="226"/>
                    <a:pt x="41" y="226"/>
                    <a:pt x="41" y="226"/>
                  </a:cubicBezTo>
                  <a:cubicBezTo>
                    <a:pt x="41" y="226"/>
                    <a:pt x="42" y="227"/>
                    <a:pt x="42" y="227"/>
                  </a:cubicBezTo>
                  <a:cubicBezTo>
                    <a:pt x="43" y="228"/>
                    <a:pt x="44" y="227"/>
                    <a:pt x="44" y="227"/>
                  </a:cubicBezTo>
                  <a:cubicBezTo>
                    <a:pt x="44" y="228"/>
                    <a:pt x="46" y="228"/>
                    <a:pt x="46" y="228"/>
                  </a:cubicBezTo>
                  <a:cubicBezTo>
                    <a:pt x="46" y="228"/>
                    <a:pt x="47" y="227"/>
                    <a:pt x="48" y="227"/>
                  </a:cubicBezTo>
                  <a:cubicBezTo>
                    <a:pt x="48" y="227"/>
                    <a:pt x="49" y="227"/>
                    <a:pt x="49" y="227"/>
                  </a:cubicBezTo>
                  <a:cubicBezTo>
                    <a:pt x="50" y="226"/>
                    <a:pt x="50" y="226"/>
                    <a:pt x="50" y="226"/>
                  </a:cubicBezTo>
                  <a:cubicBezTo>
                    <a:pt x="50" y="224"/>
                    <a:pt x="50" y="224"/>
                    <a:pt x="50" y="224"/>
                  </a:cubicBezTo>
                  <a:cubicBezTo>
                    <a:pt x="51" y="224"/>
                    <a:pt x="51" y="224"/>
                    <a:pt x="51" y="224"/>
                  </a:cubicBezTo>
                  <a:cubicBezTo>
                    <a:pt x="51" y="223"/>
                    <a:pt x="51" y="223"/>
                    <a:pt x="51" y="223"/>
                  </a:cubicBezTo>
                  <a:cubicBezTo>
                    <a:pt x="52" y="221"/>
                    <a:pt x="52" y="221"/>
                    <a:pt x="52" y="221"/>
                  </a:cubicBezTo>
                  <a:cubicBezTo>
                    <a:pt x="52" y="220"/>
                    <a:pt x="52" y="220"/>
                    <a:pt x="52" y="220"/>
                  </a:cubicBezTo>
                  <a:cubicBezTo>
                    <a:pt x="54" y="220"/>
                    <a:pt x="54" y="220"/>
                    <a:pt x="54" y="220"/>
                  </a:cubicBezTo>
                  <a:cubicBezTo>
                    <a:pt x="55" y="219"/>
                    <a:pt x="55" y="219"/>
                    <a:pt x="55" y="219"/>
                  </a:cubicBezTo>
                  <a:cubicBezTo>
                    <a:pt x="56" y="217"/>
                    <a:pt x="56" y="217"/>
                    <a:pt x="56" y="217"/>
                  </a:cubicBezTo>
                  <a:cubicBezTo>
                    <a:pt x="57" y="215"/>
                    <a:pt x="57" y="215"/>
                    <a:pt x="57" y="215"/>
                  </a:cubicBezTo>
                  <a:cubicBezTo>
                    <a:pt x="57" y="215"/>
                    <a:pt x="58" y="213"/>
                    <a:pt x="58" y="213"/>
                  </a:cubicBezTo>
                  <a:cubicBezTo>
                    <a:pt x="58" y="213"/>
                    <a:pt x="59" y="211"/>
                    <a:pt x="59" y="211"/>
                  </a:cubicBezTo>
                  <a:cubicBezTo>
                    <a:pt x="58" y="208"/>
                    <a:pt x="58" y="208"/>
                    <a:pt x="58" y="208"/>
                  </a:cubicBezTo>
                  <a:cubicBezTo>
                    <a:pt x="57" y="206"/>
                    <a:pt x="57" y="206"/>
                    <a:pt x="57" y="206"/>
                  </a:cubicBezTo>
                  <a:cubicBezTo>
                    <a:pt x="56" y="204"/>
                    <a:pt x="56" y="204"/>
                    <a:pt x="56" y="204"/>
                  </a:cubicBezTo>
                  <a:cubicBezTo>
                    <a:pt x="56" y="204"/>
                    <a:pt x="56" y="203"/>
                    <a:pt x="55" y="203"/>
                  </a:cubicBezTo>
                  <a:cubicBezTo>
                    <a:pt x="55" y="203"/>
                    <a:pt x="55" y="202"/>
                    <a:pt x="55" y="202"/>
                  </a:cubicBezTo>
                  <a:cubicBezTo>
                    <a:pt x="55" y="200"/>
                    <a:pt x="55" y="200"/>
                    <a:pt x="55" y="200"/>
                  </a:cubicBezTo>
                  <a:cubicBezTo>
                    <a:pt x="56" y="199"/>
                    <a:pt x="56" y="199"/>
                    <a:pt x="56" y="199"/>
                  </a:cubicBezTo>
                  <a:cubicBezTo>
                    <a:pt x="57" y="199"/>
                    <a:pt x="57" y="199"/>
                    <a:pt x="57" y="199"/>
                  </a:cubicBezTo>
                  <a:cubicBezTo>
                    <a:pt x="59" y="197"/>
                    <a:pt x="59" y="197"/>
                    <a:pt x="59" y="197"/>
                  </a:cubicBezTo>
                  <a:cubicBezTo>
                    <a:pt x="60" y="197"/>
                    <a:pt x="60" y="197"/>
                    <a:pt x="60" y="197"/>
                  </a:cubicBezTo>
                  <a:cubicBezTo>
                    <a:pt x="62" y="197"/>
                    <a:pt x="62" y="197"/>
                    <a:pt x="62" y="197"/>
                  </a:cubicBezTo>
                  <a:cubicBezTo>
                    <a:pt x="64" y="195"/>
                    <a:pt x="64" y="195"/>
                    <a:pt x="64" y="195"/>
                  </a:cubicBezTo>
                  <a:cubicBezTo>
                    <a:pt x="65" y="195"/>
                    <a:pt x="65" y="195"/>
                    <a:pt x="65" y="195"/>
                  </a:cubicBezTo>
                  <a:cubicBezTo>
                    <a:pt x="66" y="194"/>
                    <a:pt x="66" y="194"/>
                    <a:pt x="66" y="194"/>
                  </a:cubicBezTo>
                  <a:cubicBezTo>
                    <a:pt x="67" y="192"/>
                    <a:pt x="67" y="192"/>
                    <a:pt x="67" y="192"/>
                  </a:cubicBezTo>
                  <a:cubicBezTo>
                    <a:pt x="66" y="190"/>
                    <a:pt x="66" y="190"/>
                    <a:pt x="66" y="190"/>
                  </a:cubicBezTo>
                  <a:cubicBezTo>
                    <a:pt x="65" y="189"/>
                    <a:pt x="65" y="189"/>
                    <a:pt x="65" y="189"/>
                  </a:cubicBezTo>
                  <a:cubicBezTo>
                    <a:pt x="66" y="186"/>
                    <a:pt x="66" y="186"/>
                    <a:pt x="66" y="186"/>
                  </a:cubicBezTo>
                  <a:cubicBezTo>
                    <a:pt x="68" y="185"/>
                    <a:pt x="68" y="185"/>
                    <a:pt x="68" y="185"/>
                  </a:cubicBezTo>
                  <a:cubicBezTo>
                    <a:pt x="68" y="182"/>
                    <a:pt x="68" y="182"/>
                    <a:pt x="68" y="182"/>
                  </a:cubicBezTo>
                  <a:cubicBezTo>
                    <a:pt x="67" y="181"/>
                    <a:pt x="67" y="181"/>
                    <a:pt x="67" y="181"/>
                  </a:cubicBezTo>
                  <a:cubicBezTo>
                    <a:pt x="68" y="179"/>
                    <a:pt x="68" y="179"/>
                    <a:pt x="68" y="179"/>
                  </a:cubicBezTo>
                  <a:cubicBezTo>
                    <a:pt x="69" y="178"/>
                    <a:pt x="69" y="178"/>
                    <a:pt x="69" y="178"/>
                  </a:cubicBezTo>
                  <a:cubicBezTo>
                    <a:pt x="69" y="178"/>
                    <a:pt x="70" y="176"/>
                    <a:pt x="70" y="175"/>
                  </a:cubicBezTo>
                  <a:cubicBezTo>
                    <a:pt x="71" y="175"/>
                    <a:pt x="71" y="172"/>
                    <a:pt x="71" y="172"/>
                  </a:cubicBezTo>
                  <a:cubicBezTo>
                    <a:pt x="70" y="170"/>
                    <a:pt x="70" y="170"/>
                    <a:pt x="70" y="170"/>
                  </a:cubicBezTo>
                  <a:cubicBezTo>
                    <a:pt x="70" y="169"/>
                    <a:pt x="70" y="169"/>
                    <a:pt x="70" y="169"/>
                  </a:cubicBezTo>
                  <a:cubicBezTo>
                    <a:pt x="70" y="169"/>
                    <a:pt x="72" y="168"/>
                    <a:pt x="72" y="168"/>
                  </a:cubicBezTo>
                  <a:cubicBezTo>
                    <a:pt x="73" y="168"/>
                    <a:pt x="73" y="165"/>
                    <a:pt x="73" y="165"/>
                  </a:cubicBezTo>
                  <a:cubicBezTo>
                    <a:pt x="71" y="164"/>
                    <a:pt x="71" y="164"/>
                    <a:pt x="71" y="164"/>
                  </a:cubicBezTo>
                  <a:cubicBezTo>
                    <a:pt x="71" y="164"/>
                    <a:pt x="71" y="162"/>
                    <a:pt x="71" y="161"/>
                  </a:cubicBezTo>
                  <a:cubicBezTo>
                    <a:pt x="71" y="161"/>
                    <a:pt x="71" y="159"/>
                    <a:pt x="71" y="159"/>
                  </a:cubicBezTo>
                  <a:cubicBezTo>
                    <a:pt x="70" y="159"/>
                    <a:pt x="70" y="159"/>
                    <a:pt x="70" y="159"/>
                  </a:cubicBezTo>
                  <a:cubicBezTo>
                    <a:pt x="70" y="157"/>
                    <a:pt x="70" y="157"/>
                    <a:pt x="70" y="157"/>
                  </a:cubicBezTo>
                  <a:cubicBezTo>
                    <a:pt x="71" y="156"/>
                    <a:pt x="71" y="156"/>
                    <a:pt x="71" y="156"/>
                  </a:cubicBezTo>
                  <a:cubicBezTo>
                    <a:pt x="73" y="157"/>
                    <a:pt x="73" y="157"/>
                    <a:pt x="73" y="157"/>
                  </a:cubicBezTo>
                  <a:cubicBezTo>
                    <a:pt x="73" y="157"/>
                    <a:pt x="74" y="156"/>
                    <a:pt x="75" y="156"/>
                  </a:cubicBezTo>
                  <a:cubicBezTo>
                    <a:pt x="75" y="155"/>
                    <a:pt x="77" y="155"/>
                    <a:pt x="77" y="155"/>
                  </a:cubicBezTo>
                  <a:cubicBezTo>
                    <a:pt x="78" y="152"/>
                    <a:pt x="78" y="152"/>
                    <a:pt x="78" y="152"/>
                  </a:cubicBezTo>
                  <a:cubicBezTo>
                    <a:pt x="82" y="150"/>
                    <a:pt x="82" y="150"/>
                    <a:pt x="82" y="150"/>
                  </a:cubicBezTo>
                  <a:cubicBezTo>
                    <a:pt x="82" y="149"/>
                    <a:pt x="82" y="149"/>
                    <a:pt x="82" y="149"/>
                  </a:cubicBezTo>
                  <a:cubicBezTo>
                    <a:pt x="85" y="148"/>
                    <a:pt x="85" y="148"/>
                    <a:pt x="85" y="148"/>
                  </a:cubicBezTo>
                  <a:cubicBezTo>
                    <a:pt x="87" y="149"/>
                    <a:pt x="87" y="149"/>
                    <a:pt x="87" y="149"/>
                  </a:cubicBezTo>
                  <a:cubicBezTo>
                    <a:pt x="89" y="147"/>
                    <a:pt x="89" y="147"/>
                    <a:pt x="89" y="147"/>
                  </a:cubicBezTo>
                  <a:cubicBezTo>
                    <a:pt x="90" y="147"/>
                    <a:pt x="90" y="147"/>
                    <a:pt x="90" y="147"/>
                  </a:cubicBezTo>
                  <a:cubicBezTo>
                    <a:pt x="92" y="146"/>
                    <a:pt x="92" y="146"/>
                    <a:pt x="92" y="146"/>
                  </a:cubicBezTo>
                  <a:cubicBezTo>
                    <a:pt x="94" y="145"/>
                    <a:pt x="94" y="145"/>
                    <a:pt x="94" y="145"/>
                  </a:cubicBezTo>
                  <a:cubicBezTo>
                    <a:pt x="97" y="142"/>
                    <a:pt x="97" y="142"/>
                    <a:pt x="97" y="142"/>
                  </a:cubicBezTo>
                  <a:cubicBezTo>
                    <a:pt x="98" y="142"/>
                    <a:pt x="98" y="142"/>
                    <a:pt x="98" y="142"/>
                  </a:cubicBezTo>
                  <a:cubicBezTo>
                    <a:pt x="98" y="142"/>
                    <a:pt x="100" y="141"/>
                    <a:pt x="100" y="141"/>
                  </a:cubicBezTo>
                  <a:cubicBezTo>
                    <a:pt x="100" y="141"/>
                    <a:pt x="101" y="139"/>
                    <a:pt x="101" y="139"/>
                  </a:cubicBezTo>
                  <a:cubicBezTo>
                    <a:pt x="103" y="138"/>
                    <a:pt x="103" y="138"/>
                    <a:pt x="103" y="138"/>
                  </a:cubicBezTo>
                  <a:cubicBezTo>
                    <a:pt x="105" y="135"/>
                    <a:pt x="105" y="135"/>
                    <a:pt x="105" y="135"/>
                  </a:cubicBezTo>
                  <a:cubicBezTo>
                    <a:pt x="107" y="133"/>
                    <a:pt x="107" y="133"/>
                    <a:pt x="107" y="133"/>
                  </a:cubicBezTo>
                  <a:cubicBezTo>
                    <a:pt x="105" y="130"/>
                    <a:pt x="105" y="130"/>
                    <a:pt x="105" y="130"/>
                  </a:cubicBezTo>
                  <a:cubicBezTo>
                    <a:pt x="105" y="130"/>
                    <a:pt x="103" y="128"/>
                    <a:pt x="102" y="128"/>
                  </a:cubicBezTo>
                  <a:cubicBezTo>
                    <a:pt x="102" y="127"/>
                    <a:pt x="100" y="126"/>
                    <a:pt x="100" y="126"/>
                  </a:cubicBezTo>
                  <a:cubicBezTo>
                    <a:pt x="100" y="126"/>
                    <a:pt x="97" y="125"/>
                    <a:pt x="97" y="125"/>
                  </a:cubicBezTo>
                  <a:cubicBezTo>
                    <a:pt x="97" y="125"/>
                    <a:pt x="95" y="126"/>
                    <a:pt x="95" y="126"/>
                  </a:cubicBezTo>
                  <a:cubicBezTo>
                    <a:pt x="94" y="125"/>
                    <a:pt x="94" y="125"/>
                    <a:pt x="94" y="125"/>
                  </a:cubicBezTo>
                  <a:cubicBezTo>
                    <a:pt x="94" y="125"/>
                    <a:pt x="93" y="123"/>
                    <a:pt x="94" y="123"/>
                  </a:cubicBezTo>
                  <a:cubicBezTo>
                    <a:pt x="94" y="123"/>
                    <a:pt x="94" y="122"/>
                    <a:pt x="94" y="122"/>
                  </a:cubicBezTo>
                  <a:cubicBezTo>
                    <a:pt x="94" y="121"/>
                    <a:pt x="94" y="121"/>
                    <a:pt x="94" y="121"/>
                  </a:cubicBezTo>
                  <a:cubicBezTo>
                    <a:pt x="94" y="120"/>
                    <a:pt x="94" y="120"/>
                    <a:pt x="94" y="120"/>
                  </a:cubicBezTo>
                  <a:cubicBezTo>
                    <a:pt x="95" y="119"/>
                    <a:pt x="95" y="119"/>
                    <a:pt x="95" y="119"/>
                  </a:cubicBezTo>
                  <a:cubicBezTo>
                    <a:pt x="95" y="119"/>
                    <a:pt x="96" y="118"/>
                    <a:pt x="96" y="117"/>
                  </a:cubicBezTo>
                  <a:cubicBezTo>
                    <a:pt x="96" y="117"/>
                    <a:pt x="97" y="115"/>
                    <a:pt x="97" y="115"/>
                  </a:cubicBezTo>
                  <a:cubicBezTo>
                    <a:pt x="97" y="115"/>
                    <a:pt x="96" y="114"/>
                    <a:pt x="96" y="113"/>
                  </a:cubicBezTo>
                  <a:cubicBezTo>
                    <a:pt x="95" y="113"/>
                    <a:pt x="95" y="113"/>
                    <a:pt x="96" y="112"/>
                  </a:cubicBezTo>
                  <a:cubicBezTo>
                    <a:pt x="96" y="112"/>
                    <a:pt x="96" y="111"/>
                    <a:pt x="96" y="111"/>
                  </a:cubicBezTo>
                  <a:cubicBezTo>
                    <a:pt x="96" y="111"/>
                    <a:pt x="96" y="109"/>
                    <a:pt x="95" y="109"/>
                  </a:cubicBezTo>
                  <a:cubicBezTo>
                    <a:pt x="95" y="109"/>
                    <a:pt x="93" y="110"/>
                    <a:pt x="93" y="110"/>
                  </a:cubicBezTo>
                  <a:cubicBezTo>
                    <a:pt x="93" y="110"/>
                    <a:pt x="90" y="109"/>
                    <a:pt x="90" y="109"/>
                  </a:cubicBezTo>
                  <a:cubicBezTo>
                    <a:pt x="90" y="109"/>
                    <a:pt x="89" y="108"/>
                    <a:pt x="89" y="108"/>
                  </a:cubicBezTo>
                  <a:cubicBezTo>
                    <a:pt x="89" y="108"/>
                    <a:pt x="89" y="106"/>
                    <a:pt x="88" y="106"/>
                  </a:cubicBezTo>
                  <a:cubicBezTo>
                    <a:pt x="87" y="105"/>
                    <a:pt x="87" y="106"/>
                    <a:pt x="87" y="106"/>
                  </a:cubicBezTo>
                  <a:cubicBezTo>
                    <a:pt x="86" y="108"/>
                    <a:pt x="86" y="108"/>
                    <a:pt x="86" y="108"/>
                  </a:cubicBezTo>
                  <a:cubicBezTo>
                    <a:pt x="86" y="108"/>
                    <a:pt x="84" y="108"/>
                    <a:pt x="83" y="107"/>
                  </a:cubicBezTo>
                  <a:cubicBezTo>
                    <a:pt x="83" y="107"/>
                    <a:pt x="82" y="107"/>
                    <a:pt x="82" y="107"/>
                  </a:cubicBezTo>
                  <a:cubicBezTo>
                    <a:pt x="81" y="107"/>
                    <a:pt x="81" y="106"/>
                    <a:pt x="81" y="105"/>
                  </a:cubicBezTo>
                  <a:cubicBezTo>
                    <a:pt x="80" y="104"/>
                    <a:pt x="80" y="105"/>
                    <a:pt x="79" y="105"/>
                  </a:cubicBezTo>
                  <a:cubicBezTo>
                    <a:pt x="79" y="105"/>
                    <a:pt x="77" y="105"/>
                    <a:pt x="77" y="105"/>
                  </a:cubicBezTo>
                  <a:cubicBezTo>
                    <a:pt x="77" y="105"/>
                    <a:pt x="75" y="103"/>
                    <a:pt x="75" y="103"/>
                  </a:cubicBezTo>
                  <a:cubicBezTo>
                    <a:pt x="75" y="102"/>
                    <a:pt x="74" y="102"/>
                    <a:pt x="74" y="102"/>
                  </a:cubicBezTo>
                  <a:cubicBezTo>
                    <a:pt x="74" y="102"/>
                    <a:pt x="72" y="103"/>
                    <a:pt x="72" y="103"/>
                  </a:cubicBezTo>
                  <a:cubicBezTo>
                    <a:pt x="72" y="104"/>
                    <a:pt x="72" y="104"/>
                    <a:pt x="72" y="104"/>
                  </a:cubicBezTo>
                  <a:cubicBezTo>
                    <a:pt x="71" y="107"/>
                    <a:pt x="71" y="107"/>
                    <a:pt x="71" y="107"/>
                  </a:cubicBezTo>
                  <a:cubicBezTo>
                    <a:pt x="68" y="109"/>
                    <a:pt x="68" y="109"/>
                    <a:pt x="68" y="109"/>
                  </a:cubicBezTo>
                  <a:cubicBezTo>
                    <a:pt x="68" y="109"/>
                    <a:pt x="65" y="109"/>
                    <a:pt x="64" y="108"/>
                  </a:cubicBezTo>
                  <a:cubicBezTo>
                    <a:pt x="64" y="108"/>
                    <a:pt x="64" y="108"/>
                    <a:pt x="63" y="108"/>
                  </a:cubicBezTo>
                  <a:cubicBezTo>
                    <a:pt x="62" y="108"/>
                    <a:pt x="62" y="108"/>
                    <a:pt x="62" y="108"/>
                  </a:cubicBezTo>
                  <a:cubicBezTo>
                    <a:pt x="62" y="108"/>
                    <a:pt x="60" y="109"/>
                    <a:pt x="60" y="109"/>
                  </a:cubicBezTo>
                  <a:cubicBezTo>
                    <a:pt x="60" y="109"/>
                    <a:pt x="59" y="107"/>
                    <a:pt x="59" y="107"/>
                  </a:cubicBezTo>
                  <a:cubicBezTo>
                    <a:pt x="59" y="107"/>
                    <a:pt x="57" y="106"/>
                    <a:pt x="57" y="105"/>
                  </a:cubicBezTo>
                  <a:cubicBezTo>
                    <a:pt x="57" y="105"/>
                    <a:pt x="57" y="106"/>
                    <a:pt x="57" y="106"/>
                  </a:cubicBezTo>
                  <a:cubicBezTo>
                    <a:pt x="57" y="106"/>
                    <a:pt x="56" y="107"/>
                    <a:pt x="55" y="107"/>
                  </a:cubicBezTo>
                  <a:cubicBezTo>
                    <a:pt x="55" y="107"/>
                    <a:pt x="54" y="108"/>
                    <a:pt x="54" y="108"/>
                  </a:cubicBezTo>
                  <a:cubicBezTo>
                    <a:pt x="53" y="108"/>
                    <a:pt x="54" y="106"/>
                    <a:pt x="54" y="106"/>
                  </a:cubicBezTo>
                  <a:cubicBezTo>
                    <a:pt x="55" y="104"/>
                    <a:pt x="55" y="104"/>
                    <a:pt x="55" y="104"/>
                  </a:cubicBezTo>
                  <a:cubicBezTo>
                    <a:pt x="55" y="104"/>
                    <a:pt x="52" y="103"/>
                    <a:pt x="52" y="102"/>
                  </a:cubicBezTo>
                  <a:cubicBezTo>
                    <a:pt x="51" y="102"/>
                    <a:pt x="50" y="101"/>
                    <a:pt x="50" y="101"/>
                  </a:cubicBezTo>
                  <a:cubicBezTo>
                    <a:pt x="50" y="101"/>
                    <a:pt x="48" y="101"/>
                    <a:pt x="48" y="101"/>
                  </a:cubicBezTo>
                  <a:cubicBezTo>
                    <a:pt x="46" y="101"/>
                    <a:pt x="46" y="101"/>
                    <a:pt x="46" y="101"/>
                  </a:cubicBezTo>
                  <a:cubicBezTo>
                    <a:pt x="46" y="101"/>
                    <a:pt x="45" y="101"/>
                    <a:pt x="44" y="102"/>
                  </a:cubicBezTo>
                  <a:cubicBezTo>
                    <a:pt x="44" y="102"/>
                    <a:pt x="43" y="103"/>
                    <a:pt x="42" y="102"/>
                  </a:cubicBezTo>
                  <a:cubicBezTo>
                    <a:pt x="42" y="102"/>
                    <a:pt x="43" y="100"/>
                    <a:pt x="43" y="100"/>
                  </a:cubicBezTo>
                  <a:cubicBezTo>
                    <a:pt x="43" y="100"/>
                    <a:pt x="43" y="98"/>
                    <a:pt x="43" y="98"/>
                  </a:cubicBezTo>
                  <a:cubicBezTo>
                    <a:pt x="42" y="97"/>
                    <a:pt x="42" y="99"/>
                    <a:pt x="42" y="99"/>
                  </a:cubicBezTo>
                  <a:cubicBezTo>
                    <a:pt x="42" y="99"/>
                    <a:pt x="40" y="100"/>
                    <a:pt x="39" y="101"/>
                  </a:cubicBezTo>
                  <a:cubicBezTo>
                    <a:pt x="39" y="101"/>
                    <a:pt x="38" y="101"/>
                    <a:pt x="38" y="101"/>
                  </a:cubicBezTo>
                  <a:cubicBezTo>
                    <a:pt x="37" y="101"/>
                    <a:pt x="36" y="102"/>
                    <a:pt x="34" y="102"/>
                  </a:cubicBezTo>
                  <a:cubicBezTo>
                    <a:pt x="33" y="102"/>
                    <a:pt x="32" y="103"/>
                    <a:pt x="32" y="102"/>
                  </a:cubicBezTo>
                  <a:cubicBezTo>
                    <a:pt x="31" y="102"/>
                    <a:pt x="31" y="101"/>
                    <a:pt x="31" y="101"/>
                  </a:cubicBezTo>
                  <a:cubicBezTo>
                    <a:pt x="31" y="99"/>
                    <a:pt x="31" y="99"/>
                    <a:pt x="31" y="99"/>
                  </a:cubicBezTo>
                  <a:cubicBezTo>
                    <a:pt x="31" y="99"/>
                    <a:pt x="30" y="98"/>
                    <a:pt x="30" y="97"/>
                  </a:cubicBezTo>
                  <a:cubicBezTo>
                    <a:pt x="29" y="96"/>
                    <a:pt x="30" y="96"/>
                    <a:pt x="30" y="95"/>
                  </a:cubicBezTo>
                  <a:cubicBezTo>
                    <a:pt x="30" y="95"/>
                    <a:pt x="32" y="94"/>
                    <a:pt x="32" y="94"/>
                  </a:cubicBezTo>
                  <a:cubicBezTo>
                    <a:pt x="32" y="93"/>
                    <a:pt x="33" y="93"/>
                    <a:pt x="33" y="93"/>
                  </a:cubicBezTo>
                  <a:cubicBezTo>
                    <a:pt x="36" y="92"/>
                    <a:pt x="36" y="92"/>
                    <a:pt x="36" y="92"/>
                  </a:cubicBezTo>
                  <a:cubicBezTo>
                    <a:pt x="36" y="92"/>
                    <a:pt x="36" y="89"/>
                    <a:pt x="36" y="88"/>
                  </a:cubicBezTo>
                  <a:cubicBezTo>
                    <a:pt x="36" y="88"/>
                    <a:pt x="36" y="88"/>
                    <a:pt x="35" y="88"/>
                  </a:cubicBezTo>
                  <a:cubicBezTo>
                    <a:pt x="34" y="88"/>
                    <a:pt x="34" y="87"/>
                    <a:pt x="34" y="87"/>
                  </a:cubicBezTo>
                  <a:cubicBezTo>
                    <a:pt x="34" y="87"/>
                    <a:pt x="34" y="85"/>
                    <a:pt x="34" y="85"/>
                  </a:cubicBezTo>
                  <a:cubicBezTo>
                    <a:pt x="33" y="83"/>
                    <a:pt x="33" y="83"/>
                    <a:pt x="33" y="83"/>
                  </a:cubicBezTo>
                  <a:cubicBezTo>
                    <a:pt x="29" y="84"/>
                    <a:pt x="29" y="84"/>
                    <a:pt x="29" y="84"/>
                  </a:cubicBezTo>
                  <a:cubicBezTo>
                    <a:pt x="29" y="84"/>
                    <a:pt x="27" y="85"/>
                    <a:pt x="26" y="85"/>
                  </a:cubicBezTo>
                  <a:cubicBezTo>
                    <a:pt x="26" y="85"/>
                    <a:pt x="24" y="85"/>
                    <a:pt x="24" y="85"/>
                  </a:cubicBezTo>
                  <a:cubicBezTo>
                    <a:pt x="23" y="85"/>
                    <a:pt x="22" y="84"/>
                    <a:pt x="22" y="84"/>
                  </a:cubicBezTo>
                  <a:cubicBezTo>
                    <a:pt x="22" y="84"/>
                    <a:pt x="18" y="85"/>
                    <a:pt x="18" y="85"/>
                  </a:cubicBezTo>
                  <a:cubicBezTo>
                    <a:pt x="18" y="85"/>
                    <a:pt x="17" y="85"/>
                    <a:pt x="17" y="85"/>
                  </a:cubicBezTo>
                  <a:cubicBezTo>
                    <a:pt x="15" y="85"/>
                    <a:pt x="15" y="85"/>
                    <a:pt x="15" y="85"/>
                  </a:cubicBezTo>
                  <a:cubicBezTo>
                    <a:pt x="13" y="86"/>
                    <a:pt x="13" y="86"/>
                    <a:pt x="13" y="86"/>
                  </a:cubicBezTo>
                  <a:cubicBezTo>
                    <a:pt x="12" y="87"/>
                    <a:pt x="12" y="87"/>
                    <a:pt x="12" y="87"/>
                  </a:cubicBezTo>
                  <a:cubicBezTo>
                    <a:pt x="12" y="87"/>
                    <a:pt x="11" y="88"/>
                    <a:pt x="11" y="88"/>
                  </a:cubicBezTo>
                  <a:cubicBezTo>
                    <a:pt x="10" y="88"/>
                    <a:pt x="9" y="88"/>
                    <a:pt x="8" y="88"/>
                  </a:cubicBezTo>
                  <a:cubicBezTo>
                    <a:pt x="8" y="88"/>
                    <a:pt x="7" y="89"/>
                    <a:pt x="7" y="89"/>
                  </a:cubicBezTo>
                  <a:cubicBezTo>
                    <a:pt x="7" y="89"/>
                    <a:pt x="5" y="90"/>
                    <a:pt x="4" y="91"/>
                  </a:cubicBezTo>
                  <a:cubicBezTo>
                    <a:pt x="3" y="86"/>
                    <a:pt x="3" y="86"/>
                    <a:pt x="3" y="86"/>
                  </a:cubicBezTo>
                  <a:cubicBezTo>
                    <a:pt x="6" y="77"/>
                    <a:pt x="6" y="77"/>
                    <a:pt x="6" y="77"/>
                  </a:cubicBezTo>
                  <a:cubicBezTo>
                    <a:pt x="11" y="73"/>
                    <a:pt x="11" y="73"/>
                    <a:pt x="11" y="73"/>
                  </a:cubicBezTo>
                  <a:cubicBezTo>
                    <a:pt x="13" y="65"/>
                    <a:pt x="13" y="65"/>
                    <a:pt x="13" y="65"/>
                  </a:cubicBezTo>
                  <a:cubicBezTo>
                    <a:pt x="10" y="62"/>
                    <a:pt x="10" y="62"/>
                    <a:pt x="10" y="62"/>
                  </a:cubicBezTo>
                  <a:cubicBezTo>
                    <a:pt x="10" y="59"/>
                    <a:pt x="19" y="53"/>
                    <a:pt x="18" y="50"/>
                  </a:cubicBezTo>
                  <a:cubicBezTo>
                    <a:pt x="17" y="47"/>
                    <a:pt x="6" y="56"/>
                    <a:pt x="5" y="53"/>
                  </a:cubicBezTo>
                  <a:cubicBezTo>
                    <a:pt x="4" y="47"/>
                    <a:pt x="7" y="48"/>
                    <a:pt x="12" y="43"/>
                  </a:cubicBezTo>
                  <a:cubicBezTo>
                    <a:pt x="6" y="41"/>
                    <a:pt x="6" y="41"/>
                    <a:pt x="6" y="41"/>
                  </a:cubicBezTo>
                  <a:cubicBezTo>
                    <a:pt x="6" y="35"/>
                    <a:pt x="6" y="35"/>
                    <a:pt x="6" y="35"/>
                  </a:cubicBezTo>
                  <a:cubicBezTo>
                    <a:pt x="2" y="33"/>
                    <a:pt x="2" y="33"/>
                    <a:pt x="2" y="33"/>
                  </a:cubicBezTo>
                  <a:cubicBezTo>
                    <a:pt x="2" y="33"/>
                    <a:pt x="3" y="30"/>
                    <a:pt x="3" y="27"/>
                  </a:cubicBezTo>
                  <a:cubicBezTo>
                    <a:pt x="3" y="24"/>
                    <a:pt x="6" y="23"/>
                    <a:pt x="6" y="23"/>
                  </a:cubicBezTo>
                  <a:cubicBezTo>
                    <a:pt x="9" y="22"/>
                    <a:pt x="11" y="20"/>
                    <a:pt x="14" y="18"/>
                  </a:cubicBezTo>
                  <a:cubicBezTo>
                    <a:pt x="17" y="14"/>
                    <a:pt x="20" y="16"/>
                    <a:pt x="22" y="15"/>
                  </a:cubicBezTo>
                  <a:cubicBezTo>
                    <a:pt x="25" y="13"/>
                    <a:pt x="25" y="15"/>
                    <a:pt x="35" y="17"/>
                  </a:cubicBezTo>
                  <a:cubicBezTo>
                    <a:pt x="37" y="16"/>
                    <a:pt x="41" y="16"/>
                    <a:pt x="42" y="14"/>
                  </a:cubicBezTo>
                  <a:cubicBezTo>
                    <a:pt x="44" y="12"/>
                    <a:pt x="47" y="13"/>
                    <a:pt x="47" y="9"/>
                  </a:cubicBezTo>
                  <a:cubicBezTo>
                    <a:pt x="48" y="3"/>
                    <a:pt x="59" y="7"/>
                    <a:pt x="59" y="5"/>
                  </a:cubicBezTo>
                  <a:cubicBezTo>
                    <a:pt x="61" y="5"/>
                    <a:pt x="63" y="0"/>
                    <a:pt x="68" y="0"/>
                  </a:cubicBezTo>
                  <a:cubicBezTo>
                    <a:pt x="72" y="1"/>
                    <a:pt x="73" y="2"/>
                    <a:pt x="76" y="3"/>
                  </a:cubicBezTo>
                  <a:cubicBezTo>
                    <a:pt x="87" y="10"/>
                    <a:pt x="82" y="14"/>
                    <a:pt x="95" y="18"/>
                  </a:cubicBezTo>
                  <a:cubicBezTo>
                    <a:pt x="106" y="21"/>
                    <a:pt x="119" y="24"/>
                    <a:pt x="130" y="26"/>
                  </a:cubicBezTo>
                  <a:cubicBezTo>
                    <a:pt x="140" y="27"/>
                    <a:pt x="150" y="31"/>
                    <a:pt x="160" y="35"/>
                  </a:cubicBezTo>
                  <a:cubicBezTo>
                    <a:pt x="160" y="35"/>
                    <a:pt x="197" y="52"/>
                    <a:pt x="198" y="53"/>
                  </a:cubicBezTo>
                  <a:cubicBezTo>
                    <a:pt x="199" y="53"/>
                    <a:pt x="220" y="49"/>
                    <a:pt x="221" y="49"/>
                  </a:cubicBezTo>
                  <a:cubicBezTo>
                    <a:pt x="222" y="49"/>
                    <a:pt x="229" y="50"/>
                    <a:pt x="234" y="53"/>
                  </a:cubicBezTo>
                  <a:cubicBezTo>
                    <a:pt x="237" y="56"/>
                    <a:pt x="247" y="63"/>
                    <a:pt x="247" y="63"/>
                  </a:cubicBezTo>
                  <a:cubicBezTo>
                    <a:pt x="249" y="64"/>
                    <a:pt x="261" y="62"/>
                    <a:pt x="261" y="62"/>
                  </a:cubicBezTo>
                  <a:cubicBezTo>
                    <a:pt x="269" y="62"/>
                    <a:pt x="276" y="71"/>
                    <a:pt x="280" y="72"/>
                  </a:cubicBezTo>
                  <a:cubicBezTo>
                    <a:pt x="285" y="73"/>
                    <a:pt x="297" y="67"/>
                    <a:pt x="302" y="72"/>
                  </a:cubicBezTo>
                  <a:cubicBezTo>
                    <a:pt x="302" y="72"/>
                    <a:pt x="312" y="73"/>
                    <a:pt x="313" y="78"/>
                  </a:cubicBezTo>
                  <a:cubicBezTo>
                    <a:pt x="315" y="83"/>
                    <a:pt x="319" y="91"/>
                    <a:pt x="319" y="91"/>
                  </a:cubicBezTo>
                  <a:cubicBezTo>
                    <a:pt x="332" y="96"/>
                    <a:pt x="332" y="96"/>
                    <a:pt x="332" y="96"/>
                  </a:cubicBezTo>
                  <a:cubicBezTo>
                    <a:pt x="332" y="96"/>
                    <a:pt x="339" y="102"/>
                    <a:pt x="340" y="104"/>
                  </a:cubicBezTo>
                  <a:cubicBezTo>
                    <a:pt x="341" y="105"/>
                    <a:pt x="356" y="110"/>
                    <a:pt x="356" y="110"/>
                  </a:cubicBezTo>
                  <a:cubicBezTo>
                    <a:pt x="366" y="119"/>
                    <a:pt x="366" y="119"/>
                    <a:pt x="366" y="119"/>
                  </a:cubicBezTo>
                  <a:cubicBezTo>
                    <a:pt x="381" y="119"/>
                    <a:pt x="381" y="119"/>
                    <a:pt x="381" y="119"/>
                  </a:cubicBezTo>
                  <a:cubicBezTo>
                    <a:pt x="391" y="121"/>
                    <a:pt x="391" y="121"/>
                    <a:pt x="391" y="121"/>
                  </a:cubicBezTo>
                  <a:cubicBezTo>
                    <a:pt x="396" y="115"/>
                    <a:pt x="396" y="115"/>
                    <a:pt x="396" y="115"/>
                  </a:cubicBezTo>
                  <a:cubicBezTo>
                    <a:pt x="396" y="115"/>
                    <a:pt x="421" y="127"/>
                    <a:pt x="422" y="127"/>
                  </a:cubicBezTo>
                  <a:cubicBezTo>
                    <a:pt x="423" y="127"/>
                    <a:pt x="423" y="130"/>
                    <a:pt x="424" y="133"/>
                  </a:cubicBezTo>
                  <a:cubicBezTo>
                    <a:pt x="424" y="134"/>
                    <a:pt x="424" y="134"/>
                    <a:pt x="424" y="134"/>
                  </a:cubicBezTo>
                  <a:cubicBezTo>
                    <a:pt x="423" y="134"/>
                    <a:pt x="424" y="134"/>
                    <a:pt x="424" y="134"/>
                  </a:cubicBezTo>
                  <a:cubicBezTo>
                    <a:pt x="424" y="134"/>
                    <a:pt x="424" y="134"/>
                    <a:pt x="424" y="134"/>
                  </a:cubicBezTo>
                  <a:cubicBezTo>
                    <a:pt x="424" y="136"/>
                    <a:pt x="424" y="136"/>
                    <a:pt x="424" y="136"/>
                  </a:cubicBezTo>
                  <a:cubicBezTo>
                    <a:pt x="424" y="137"/>
                    <a:pt x="424" y="137"/>
                    <a:pt x="424" y="137"/>
                  </a:cubicBezTo>
                  <a:cubicBezTo>
                    <a:pt x="423" y="137"/>
                    <a:pt x="423" y="137"/>
                    <a:pt x="423" y="137"/>
                  </a:cubicBezTo>
                  <a:cubicBezTo>
                    <a:pt x="423" y="137"/>
                    <a:pt x="423" y="137"/>
                    <a:pt x="423" y="137"/>
                  </a:cubicBezTo>
                  <a:cubicBezTo>
                    <a:pt x="424" y="138"/>
                    <a:pt x="424" y="138"/>
                    <a:pt x="424" y="138"/>
                  </a:cubicBezTo>
                  <a:cubicBezTo>
                    <a:pt x="424" y="138"/>
                    <a:pt x="424" y="138"/>
                    <a:pt x="424" y="138"/>
                  </a:cubicBezTo>
                  <a:cubicBezTo>
                    <a:pt x="424" y="138"/>
                    <a:pt x="424" y="138"/>
                    <a:pt x="424" y="139"/>
                  </a:cubicBezTo>
                  <a:cubicBezTo>
                    <a:pt x="424" y="139"/>
                    <a:pt x="424" y="139"/>
                    <a:pt x="424" y="139"/>
                  </a:cubicBezTo>
                  <a:cubicBezTo>
                    <a:pt x="424" y="139"/>
                    <a:pt x="424" y="139"/>
                    <a:pt x="424" y="140"/>
                  </a:cubicBezTo>
                  <a:cubicBezTo>
                    <a:pt x="424" y="140"/>
                    <a:pt x="424" y="140"/>
                    <a:pt x="424" y="140"/>
                  </a:cubicBezTo>
                  <a:cubicBezTo>
                    <a:pt x="425" y="140"/>
                    <a:pt x="425" y="140"/>
                    <a:pt x="425" y="140"/>
                  </a:cubicBezTo>
                  <a:cubicBezTo>
                    <a:pt x="425" y="140"/>
                    <a:pt x="425" y="140"/>
                    <a:pt x="425" y="140"/>
                  </a:cubicBezTo>
                  <a:cubicBezTo>
                    <a:pt x="425" y="140"/>
                    <a:pt x="426" y="141"/>
                    <a:pt x="426" y="141"/>
                  </a:cubicBezTo>
                  <a:cubicBezTo>
                    <a:pt x="426" y="141"/>
                    <a:pt x="426" y="141"/>
                    <a:pt x="427" y="141"/>
                  </a:cubicBezTo>
                  <a:cubicBezTo>
                    <a:pt x="427" y="141"/>
                    <a:pt x="427" y="141"/>
                    <a:pt x="428" y="141"/>
                  </a:cubicBezTo>
                  <a:cubicBezTo>
                    <a:pt x="428" y="141"/>
                    <a:pt x="428" y="141"/>
                    <a:pt x="428" y="141"/>
                  </a:cubicBezTo>
                  <a:cubicBezTo>
                    <a:pt x="428" y="141"/>
                    <a:pt x="429" y="141"/>
                    <a:pt x="429" y="140"/>
                  </a:cubicBezTo>
                  <a:cubicBezTo>
                    <a:pt x="442" y="143"/>
                    <a:pt x="442" y="143"/>
                    <a:pt x="442" y="143"/>
                  </a:cubicBezTo>
                  <a:cubicBezTo>
                    <a:pt x="445" y="144"/>
                    <a:pt x="445" y="146"/>
                    <a:pt x="448" y="148"/>
                  </a:cubicBezTo>
                  <a:cubicBezTo>
                    <a:pt x="456" y="145"/>
                    <a:pt x="456" y="145"/>
                    <a:pt x="456" y="145"/>
                  </a:cubicBezTo>
                  <a:cubicBezTo>
                    <a:pt x="466" y="152"/>
                    <a:pt x="466" y="152"/>
                    <a:pt x="466" y="152"/>
                  </a:cubicBezTo>
                  <a:cubicBezTo>
                    <a:pt x="475" y="149"/>
                    <a:pt x="475" y="149"/>
                    <a:pt x="475" y="149"/>
                  </a:cubicBezTo>
                  <a:cubicBezTo>
                    <a:pt x="484" y="149"/>
                    <a:pt x="484" y="149"/>
                    <a:pt x="484" y="149"/>
                  </a:cubicBezTo>
                  <a:cubicBezTo>
                    <a:pt x="484" y="147"/>
                    <a:pt x="505" y="149"/>
                    <a:pt x="496" y="159"/>
                  </a:cubicBezTo>
                  <a:close/>
                  <a:moveTo>
                    <a:pt x="506" y="281"/>
                  </a:moveTo>
                  <a:cubicBezTo>
                    <a:pt x="506" y="281"/>
                    <a:pt x="506" y="281"/>
                    <a:pt x="506" y="281"/>
                  </a:cubicBezTo>
                  <a:cubicBezTo>
                    <a:pt x="506" y="287"/>
                    <a:pt x="516" y="285"/>
                    <a:pt x="521" y="289"/>
                  </a:cubicBezTo>
                  <a:cubicBezTo>
                    <a:pt x="523" y="291"/>
                    <a:pt x="521" y="296"/>
                    <a:pt x="524" y="297"/>
                  </a:cubicBezTo>
                  <a:cubicBezTo>
                    <a:pt x="531" y="303"/>
                    <a:pt x="534" y="292"/>
                    <a:pt x="528" y="281"/>
                  </a:cubicBezTo>
                  <a:cubicBezTo>
                    <a:pt x="526" y="279"/>
                    <a:pt x="523" y="279"/>
                    <a:pt x="520" y="279"/>
                  </a:cubicBezTo>
                  <a:cubicBezTo>
                    <a:pt x="515" y="279"/>
                    <a:pt x="505" y="276"/>
                    <a:pt x="506" y="281"/>
                  </a:cubicBezTo>
                  <a:close/>
                  <a:moveTo>
                    <a:pt x="448" y="300"/>
                  </a:moveTo>
                  <a:cubicBezTo>
                    <a:pt x="448" y="300"/>
                    <a:pt x="448" y="300"/>
                    <a:pt x="448" y="300"/>
                  </a:cubicBezTo>
                  <a:cubicBezTo>
                    <a:pt x="452" y="301"/>
                    <a:pt x="456" y="297"/>
                    <a:pt x="460" y="299"/>
                  </a:cubicBezTo>
                  <a:cubicBezTo>
                    <a:pt x="462" y="301"/>
                    <a:pt x="461" y="305"/>
                    <a:pt x="462" y="308"/>
                  </a:cubicBezTo>
                  <a:cubicBezTo>
                    <a:pt x="456" y="314"/>
                    <a:pt x="472" y="313"/>
                    <a:pt x="473" y="313"/>
                  </a:cubicBezTo>
                  <a:cubicBezTo>
                    <a:pt x="473" y="315"/>
                    <a:pt x="475" y="320"/>
                    <a:pt x="478" y="318"/>
                  </a:cubicBezTo>
                  <a:cubicBezTo>
                    <a:pt x="494" y="299"/>
                    <a:pt x="494" y="299"/>
                    <a:pt x="494" y="299"/>
                  </a:cubicBezTo>
                  <a:cubicBezTo>
                    <a:pt x="494" y="297"/>
                    <a:pt x="493" y="295"/>
                    <a:pt x="491" y="295"/>
                  </a:cubicBezTo>
                  <a:cubicBezTo>
                    <a:pt x="487" y="293"/>
                    <a:pt x="482" y="297"/>
                    <a:pt x="479" y="295"/>
                  </a:cubicBezTo>
                  <a:cubicBezTo>
                    <a:pt x="476" y="293"/>
                    <a:pt x="482" y="285"/>
                    <a:pt x="478" y="282"/>
                  </a:cubicBezTo>
                  <a:cubicBezTo>
                    <a:pt x="470" y="276"/>
                    <a:pt x="467" y="283"/>
                    <a:pt x="461" y="288"/>
                  </a:cubicBezTo>
                  <a:cubicBezTo>
                    <a:pt x="457" y="291"/>
                    <a:pt x="451" y="292"/>
                    <a:pt x="447" y="296"/>
                  </a:cubicBezTo>
                  <a:cubicBezTo>
                    <a:pt x="446" y="297"/>
                    <a:pt x="447" y="300"/>
                    <a:pt x="448" y="300"/>
                  </a:cubicBezTo>
                  <a:close/>
                  <a:moveTo>
                    <a:pt x="391" y="329"/>
                  </a:moveTo>
                  <a:cubicBezTo>
                    <a:pt x="391" y="329"/>
                    <a:pt x="391" y="329"/>
                    <a:pt x="391" y="329"/>
                  </a:cubicBezTo>
                  <a:cubicBezTo>
                    <a:pt x="387" y="332"/>
                    <a:pt x="395" y="337"/>
                    <a:pt x="397" y="337"/>
                  </a:cubicBezTo>
                  <a:cubicBezTo>
                    <a:pt x="399" y="337"/>
                    <a:pt x="411" y="329"/>
                    <a:pt x="411" y="326"/>
                  </a:cubicBezTo>
                  <a:cubicBezTo>
                    <a:pt x="410" y="322"/>
                    <a:pt x="405" y="321"/>
                    <a:pt x="402" y="321"/>
                  </a:cubicBezTo>
                  <a:cubicBezTo>
                    <a:pt x="398" y="322"/>
                    <a:pt x="394" y="326"/>
                    <a:pt x="391" y="329"/>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62" name="Freeform 146">
              <a:extLst>
                <a:ext uri="{FF2B5EF4-FFF2-40B4-BE49-F238E27FC236}">
                  <a16:creationId xmlns:a16="http://schemas.microsoft.com/office/drawing/2014/main" id="{22B3EBF2-B347-2BDE-2355-BB639CE8BA89}"/>
                </a:ext>
              </a:extLst>
            </p:cNvPr>
            <p:cNvSpPr>
              <a:spLocks noEditPoints="1"/>
            </p:cNvSpPr>
            <p:nvPr/>
          </p:nvSpPr>
          <p:spPr bwMode="auto">
            <a:xfrm>
              <a:off x="5979172" y="3676183"/>
              <a:ext cx="930118" cy="839550"/>
            </a:xfrm>
            <a:custGeom>
              <a:avLst/>
              <a:gdLst>
                <a:gd name="T0" fmla="*/ 263 w 408"/>
                <a:gd name="T1" fmla="*/ 27 h 380"/>
                <a:gd name="T2" fmla="*/ 184 w 408"/>
                <a:gd name="T3" fmla="*/ 62 h 380"/>
                <a:gd name="T4" fmla="*/ 187 w 408"/>
                <a:gd name="T5" fmla="*/ 95 h 380"/>
                <a:gd name="T6" fmla="*/ 179 w 408"/>
                <a:gd name="T7" fmla="*/ 109 h 380"/>
                <a:gd name="T8" fmla="*/ 168 w 408"/>
                <a:gd name="T9" fmla="*/ 118 h 380"/>
                <a:gd name="T10" fmla="*/ 128 w 408"/>
                <a:gd name="T11" fmla="*/ 89 h 380"/>
                <a:gd name="T12" fmla="*/ 141 w 408"/>
                <a:gd name="T13" fmla="*/ 145 h 380"/>
                <a:gd name="T14" fmla="*/ 138 w 408"/>
                <a:gd name="T15" fmla="*/ 166 h 380"/>
                <a:gd name="T16" fmla="*/ 152 w 408"/>
                <a:gd name="T17" fmla="*/ 191 h 380"/>
                <a:gd name="T18" fmla="*/ 154 w 408"/>
                <a:gd name="T19" fmla="*/ 172 h 380"/>
                <a:gd name="T20" fmla="*/ 214 w 408"/>
                <a:gd name="T21" fmla="*/ 210 h 380"/>
                <a:gd name="T22" fmla="*/ 187 w 408"/>
                <a:gd name="T23" fmla="*/ 202 h 380"/>
                <a:gd name="T24" fmla="*/ 199 w 408"/>
                <a:gd name="T25" fmla="*/ 234 h 380"/>
                <a:gd name="T26" fmla="*/ 164 w 408"/>
                <a:gd name="T27" fmla="*/ 233 h 380"/>
                <a:gd name="T28" fmla="*/ 133 w 408"/>
                <a:gd name="T29" fmla="*/ 212 h 380"/>
                <a:gd name="T30" fmla="*/ 67 w 408"/>
                <a:gd name="T31" fmla="*/ 211 h 380"/>
                <a:gd name="T32" fmla="*/ 71 w 408"/>
                <a:gd name="T33" fmla="*/ 194 h 380"/>
                <a:gd name="T34" fmla="*/ 29 w 408"/>
                <a:gd name="T35" fmla="*/ 157 h 380"/>
                <a:gd name="T36" fmla="*/ 89 w 408"/>
                <a:gd name="T37" fmla="*/ 68 h 380"/>
                <a:gd name="T38" fmla="*/ 195 w 408"/>
                <a:gd name="T39" fmla="*/ 33 h 380"/>
                <a:gd name="T40" fmla="*/ 184 w 408"/>
                <a:gd name="T41" fmla="*/ 157 h 380"/>
                <a:gd name="T42" fmla="*/ 353 w 408"/>
                <a:gd name="T43" fmla="*/ 252 h 380"/>
                <a:gd name="T44" fmla="*/ 393 w 408"/>
                <a:gd name="T45" fmla="*/ 297 h 380"/>
                <a:gd name="T46" fmla="*/ 373 w 408"/>
                <a:gd name="T47" fmla="*/ 331 h 380"/>
                <a:gd name="T48" fmla="*/ 370 w 408"/>
                <a:gd name="T49" fmla="*/ 333 h 380"/>
                <a:gd name="T50" fmla="*/ 174 w 408"/>
                <a:gd name="T51" fmla="*/ 162 h 380"/>
                <a:gd name="T52" fmla="*/ 262 w 408"/>
                <a:gd name="T53" fmla="*/ 176 h 380"/>
                <a:gd name="T54" fmla="*/ 205 w 408"/>
                <a:gd name="T55" fmla="*/ 72 h 380"/>
                <a:gd name="T56" fmla="*/ 233 w 408"/>
                <a:gd name="T57" fmla="*/ 105 h 380"/>
                <a:gd name="T58" fmla="*/ 281 w 408"/>
                <a:gd name="T59" fmla="*/ 146 h 380"/>
                <a:gd name="T60" fmla="*/ 277 w 408"/>
                <a:gd name="T61" fmla="*/ 131 h 380"/>
                <a:gd name="T62" fmla="*/ 288 w 408"/>
                <a:gd name="T63" fmla="*/ 180 h 380"/>
                <a:gd name="T64" fmla="*/ 288 w 408"/>
                <a:gd name="T65" fmla="*/ 190 h 380"/>
                <a:gd name="T66" fmla="*/ 315 w 408"/>
                <a:gd name="T67" fmla="*/ 213 h 380"/>
                <a:gd name="T68" fmla="*/ 279 w 408"/>
                <a:gd name="T69" fmla="*/ 292 h 380"/>
                <a:gd name="T70" fmla="*/ 239 w 408"/>
                <a:gd name="T71" fmla="*/ 288 h 380"/>
                <a:gd name="T72" fmla="*/ 255 w 408"/>
                <a:gd name="T73" fmla="*/ 287 h 380"/>
                <a:gd name="T74" fmla="*/ 274 w 408"/>
                <a:gd name="T75" fmla="*/ 259 h 380"/>
                <a:gd name="T76" fmla="*/ 267 w 408"/>
                <a:gd name="T77" fmla="*/ 256 h 380"/>
                <a:gd name="T78" fmla="*/ 244 w 408"/>
                <a:gd name="T79" fmla="*/ 271 h 380"/>
                <a:gd name="T80" fmla="*/ 219 w 408"/>
                <a:gd name="T81" fmla="*/ 239 h 380"/>
                <a:gd name="T82" fmla="*/ 245 w 408"/>
                <a:gd name="T83" fmla="*/ 240 h 380"/>
                <a:gd name="T84" fmla="*/ 270 w 408"/>
                <a:gd name="T85" fmla="*/ 236 h 380"/>
                <a:gd name="T86" fmla="*/ 245 w 408"/>
                <a:gd name="T87" fmla="*/ 222 h 380"/>
                <a:gd name="T88" fmla="*/ 221 w 408"/>
                <a:gd name="T89" fmla="*/ 357 h 380"/>
                <a:gd name="T90" fmla="*/ 282 w 408"/>
                <a:gd name="T91" fmla="*/ 356 h 380"/>
                <a:gd name="T92" fmla="*/ 335 w 408"/>
                <a:gd name="T93" fmla="*/ 353 h 380"/>
                <a:gd name="T94" fmla="*/ 260 w 408"/>
                <a:gd name="T95" fmla="*/ 372 h 380"/>
                <a:gd name="T96" fmla="*/ 172 w 408"/>
                <a:gd name="T97" fmla="*/ 319 h 380"/>
                <a:gd name="T98" fmla="*/ 87 w 408"/>
                <a:gd name="T99" fmla="*/ 238 h 380"/>
                <a:gd name="T100" fmla="*/ 107 w 408"/>
                <a:gd name="T101" fmla="*/ 292 h 380"/>
                <a:gd name="T102" fmla="*/ 138 w 408"/>
                <a:gd name="T103" fmla="*/ 298 h 380"/>
                <a:gd name="T104" fmla="*/ 163 w 408"/>
                <a:gd name="T105" fmla="*/ 298 h 380"/>
                <a:gd name="T106" fmla="*/ 174 w 408"/>
                <a:gd name="T107" fmla="*/ 293 h 380"/>
                <a:gd name="T108" fmla="*/ 169 w 408"/>
                <a:gd name="T109" fmla="*/ 263 h 380"/>
                <a:gd name="T110" fmla="*/ 178 w 408"/>
                <a:gd name="T111" fmla="*/ 247 h 380"/>
                <a:gd name="T112" fmla="*/ 115 w 408"/>
                <a:gd name="T113" fmla="*/ 223 h 380"/>
                <a:gd name="T114" fmla="*/ 66 w 408"/>
                <a:gd name="T115" fmla="*/ 265 h 380"/>
                <a:gd name="T116" fmla="*/ 65 w 408"/>
                <a:gd name="T117" fmla="*/ 242 h 380"/>
                <a:gd name="T118" fmla="*/ 11 w 408"/>
                <a:gd name="T119" fmla="*/ 161 h 380"/>
                <a:gd name="T120" fmla="*/ 11 w 408"/>
                <a:gd name="T121" fmla="*/ 157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8" h="380">
                  <a:moveTo>
                    <a:pt x="222" y="32"/>
                  </a:moveTo>
                  <a:cubicBezTo>
                    <a:pt x="227" y="30"/>
                    <a:pt x="227" y="30"/>
                    <a:pt x="227" y="30"/>
                  </a:cubicBezTo>
                  <a:cubicBezTo>
                    <a:pt x="227" y="30"/>
                    <a:pt x="233" y="28"/>
                    <a:pt x="234" y="28"/>
                  </a:cubicBezTo>
                  <a:cubicBezTo>
                    <a:pt x="235" y="28"/>
                    <a:pt x="240" y="27"/>
                    <a:pt x="241" y="26"/>
                  </a:cubicBezTo>
                  <a:cubicBezTo>
                    <a:pt x="242" y="26"/>
                    <a:pt x="245" y="24"/>
                    <a:pt x="246" y="23"/>
                  </a:cubicBezTo>
                  <a:cubicBezTo>
                    <a:pt x="247" y="23"/>
                    <a:pt x="249" y="23"/>
                    <a:pt x="251" y="21"/>
                  </a:cubicBezTo>
                  <a:cubicBezTo>
                    <a:pt x="252" y="20"/>
                    <a:pt x="253" y="17"/>
                    <a:pt x="253" y="16"/>
                  </a:cubicBezTo>
                  <a:cubicBezTo>
                    <a:pt x="253" y="15"/>
                    <a:pt x="252" y="15"/>
                    <a:pt x="251" y="12"/>
                  </a:cubicBezTo>
                  <a:cubicBezTo>
                    <a:pt x="249" y="9"/>
                    <a:pt x="247" y="7"/>
                    <a:pt x="247" y="6"/>
                  </a:cubicBezTo>
                  <a:cubicBezTo>
                    <a:pt x="246" y="4"/>
                    <a:pt x="246" y="2"/>
                    <a:pt x="247" y="2"/>
                  </a:cubicBezTo>
                  <a:cubicBezTo>
                    <a:pt x="248" y="1"/>
                    <a:pt x="251" y="0"/>
                    <a:pt x="253" y="0"/>
                  </a:cubicBezTo>
                  <a:cubicBezTo>
                    <a:pt x="255" y="1"/>
                    <a:pt x="260" y="2"/>
                    <a:pt x="261" y="2"/>
                  </a:cubicBezTo>
                  <a:cubicBezTo>
                    <a:pt x="262" y="2"/>
                    <a:pt x="267" y="5"/>
                    <a:pt x="267" y="5"/>
                  </a:cubicBezTo>
                  <a:cubicBezTo>
                    <a:pt x="267" y="5"/>
                    <a:pt x="269" y="10"/>
                    <a:pt x="269" y="11"/>
                  </a:cubicBezTo>
                  <a:cubicBezTo>
                    <a:pt x="269" y="12"/>
                    <a:pt x="274" y="18"/>
                    <a:pt x="272" y="18"/>
                  </a:cubicBezTo>
                  <a:cubicBezTo>
                    <a:pt x="271" y="18"/>
                    <a:pt x="267" y="19"/>
                    <a:pt x="267" y="19"/>
                  </a:cubicBezTo>
                  <a:cubicBezTo>
                    <a:pt x="265" y="22"/>
                    <a:pt x="265" y="22"/>
                    <a:pt x="265" y="22"/>
                  </a:cubicBezTo>
                  <a:cubicBezTo>
                    <a:pt x="265" y="22"/>
                    <a:pt x="263" y="26"/>
                    <a:pt x="263" y="27"/>
                  </a:cubicBezTo>
                  <a:cubicBezTo>
                    <a:pt x="263" y="28"/>
                    <a:pt x="262" y="33"/>
                    <a:pt x="262" y="33"/>
                  </a:cubicBezTo>
                  <a:cubicBezTo>
                    <a:pt x="267" y="44"/>
                    <a:pt x="267" y="44"/>
                    <a:pt x="267" y="44"/>
                  </a:cubicBezTo>
                  <a:cubicBezTo>
                    <a:pt x="262" y="51"/>
                    <a:pt x="262" y="51"/>
                    <a:pt x="262" y="51"/>
                  </a:cubicBezTo>
                  <a:cubicBezTo>
                    <a:pt x="258" y="55"/>
                    <a:pt x="258" y="55"/>
                    <a:pt x="258" y="55"/>
                  </a:cubicBezTo>
                  <a:cubicBezTo>
                    <a:pt x="258" y="55"/>
                    <a:pt x="252" y="55"/>
                    <a:pt x="252" y="54"/>
                  </a:cubicBezTo>
                  <a:cubicBezTo>
                    <a:pt x="252" y="53"/>
                    <a:pt x="248" y="51"/>
                    <a:pt x="248" y="51"/>
                  </a:cubicBezTo>
                  <a:cubicBezTo>
                    <a:pt x="248" y="51"/>
                    <a:pt x="242" y="52"/>
                    <a:pt x="241" y="53"/>
                  </a:cubicBezTo>
                  <a:cubicBezTo>
                    <a:pt x="240" y="53"/>
                    <a:pt x="226" y="54"/>
                    <a:pt x="226" y="54"/>
                  </a:cubicBezTo>
                  <a:cubicBezTo>
                    <a:pt x="226" y="54"/>
                    <a:pt x="223" y="53"/>
                    <a:pt x="222" y="53"/>
                  </a:cubicBezTo>
                  <a:cubicBezTo>
                    <a:pt x="221" y="53"/>
                    <a:pt x="216" y="53"/>
                    <a:pt x="216" y="53"/>
                  </a:cubicBezTo>
                  <a:cubicBezTo>
                    <a:pt x="215" y="49"/>
                    <a:pt x="215" y="49"/>
                    <a:pt x="215" y="49"/>
                  </a:cubicBezTo>
                  <a:cubicBezTo>
                    <a:pt x="211" y="50"/>
                    <a:pt x="211" y="50"/>
                    <a:pt x="211" y="50"/>
                  </a:cubicBezTo>
                  <a:cubicBezTo>
                    <a:pt x="210" y="54"/>
                    <a:pt x="210" y="54"/>
                    <a:pt x="210" y="54"/>
                  </a:cubicBezTo>
                  <a:cubicBezTo>
                    <a:pt x="205" y="57"/>
                    <a:pt x="205" y="57"/>
                    <a:pt x="205" y="57"/>
                  </a:cubicBezTo>
                  <a:cubicBezTo>
                    <a:pt x="200" y="60"/>
                    <a:pt x="200" y="60"/>
                    <a:pt x="200" y="60"/>
                  </a:cubicBezTo>
                  <a:cubicBezTo>
                    <a:pt x="190" y="60"/>
                    <a:pt x="190" y="60"/>
                    <a:pt x="190" y="60"/>
                  </a:cubicBezTo>
                  <a:cubicBezTo>
                    <a:pt x="184" y="60"/>
                    <a:pt x="184" y="60"/>
                    <a:pt x="184" y="60"/>
                  </a:cubicBezTo>
                  <a:cubicBezTo>
                    <a:pt x="184" y="62"/>
                    <a:pt x="184" y="62"/>
                    <a:pt x="184" y="62"/>
                  </a:cubicBezTo>
                  <a:cubicBezTo>
                    <a:pt x="181" y="68"/>
                    <a:pt x="181" y="68"/>
                    <a:pt x="181" y="68"/>
                  </a:cubicBezTo>
                  <a:cubicBezTo>
                    <a:pt x="177" y="71"/>
                    <a:pt x="177" y="71"/>
                    <a:pt x="177" y="71"/>
                  </a:cubicBezTo>
                  <a:cubicBezTo>
                    <a:pt x="177" y="71"/>
                    <a:pt x="171" y="73"/>
                    <a:pt x="170" y="74"/>
                  </a:cubicBezTo>
                  <a:cubicBezTo>
                    <a:pt x="170" y="74"/>
                    <a:pt x="166" y="73"/>
                    <a:pt x="166" y="73"/>
                  </a:cubicBezTo>
                  <a:cubicBezTo>
                    <a:pt x="161" y="76"/>
                    <a:pt x="161" y="76"/>
                    <a:pt x="161" y="76"/>
                  </a:cubicBezTo>
                  <a:cubicBezTo>
                    <a:pt x="160" y="79"/>
                    <a:pt x="160" y="79"/>
                    <a:pt x="160" y="79"/>
                  </a:cubicBezTo>
                  <a:cubicBezTo>
                    <a:pt x="162" y="81"/>
                    <a:pt x="162" y="81"/>
                    <a:pt x="162" y="81"/>
                  </a:cubicBezTo>
                  <a:cubicBezTo>
                    <a:pt x="166" y="83"/>
                    <a:pt x="166" y="83"/>
                    <a:pt x="166" y="83"/>
                  </a:cubicBezTo>
                  <a:cubicBezTo>
                    <a:pt x="166" y="83"/>
                    <a:pt x="169" y="84"/>
                    <a:pt x="169" y="85"/>
                  </a:cubicBezTo>
                  <a:cubicBezTo>
                    <a:pt x="169" y="85"/>
                    <a:pt x="168" y="87"/>
                    <a:pt x="168" y="87"/>
                  </a:cubicBezTo>
                  <a:cubicBezTo>
                    <a:pt x="168" y="92"/>
                    <a:pt x="168" y="92"/>
                    <a:pt x="168" y="92"/>
                  </a:cubicBezTo>
                  <a:cubicBezTo>
                    <a:pt x="168" y="92"/>
                    <a:pt x="171" y="93"/>
                    <a:pt x="172" y="93"/>
                  </a:cubicBezTo>
                  <a:cubicBezTo>
                    <a:pt x="172" y="93"/>
                    <a:pt x="175" y="91"/>
                    <a:pt x="175" y="91"/>
                  </a:cubicBezTo>
                  <a:cubicBezTo>
                    <a:pt x="175" y="90"/>
                    <a:pt x="176" y="89"/>
                    <a:pt x="176" y="89"/>
                  </a:cubicBezTo>
                  <a:cubicBezTo>
                    <a:pt x="178" y="91"/>
                    <a:pt x="178" y="91"/>
                    <a:pt x="178" y="91"/>
                  </a:cubicBezTo>
                  <a:cubicBezTo>
                    <a:pt x="178" y="91"/>
                    <a:pt x="179" y="93"/>
                    <a:pt x="180" y="93"/>
                  </a:cubicBezTo>
                  <a:cubicBezTo>
                    <a:pt x="180" y="93"/>
                    <a:pt x="183" y="93"/>
                    <a:pt x="183" y="93"/>
                  </a:cubicBezTo>
                  <a:cubicBezTo>
                    <a:pt x="187" y="95"/>
                    <a:pt x="187" y="95"/>
                    <a:pt x="187" y="95"/>
                  </a:cubicBezTo>
                  <a:cubicBezTo>
                    <a:pt x="192" y="99"/>
                    <a:pt x="192" y="99"/>
                    <a:pt x="192" y="99"/>
                  </a:cubicBezTo>
                  <a:cubicBezTo>
                    <a:pt x="192" y="99"/>
                    <a:pt x="196" y="101"/>
                    <a:pt x="195" y="102"/>
                  </a:cubicBezTo>
                  <a:cubicBezTo>
                    <a:pt x="193" y="103"/>
                    <a:pt x="191" y="104"/>
                    <a:pt x="190" y="104"/>
                  </a:cubicBezTo>
                  <a:cubicBezTo>
                    <a:pt x="190" y="104"/>
                    <a:pt x="188" y="103"/>
                    <a:pt x="188" y="102"/>
                  </a:cubicBezTo>
                  <a:cubicBezTo>
                    <a:pt x="188" y="100"/>
                    <a:pt x="187" y="99"/>
                    <a:pt x="186" y="99"/>
                  </a:cubicBezTo>
                  <a:cubicBezTo>
                    <a:pt x="185" y="99"/>
                    <a:pt x="183" y="97"/>
                    <a:pt x="183" y="97"/>
                  </a:cubicBezTo>
                  <a:cubicBezTo>
                    <a:pt x="182" y="97"/>
                    <a:pt x="180" y="97"/>
                    <a:pt x="179" y="98"/>
                  </a:cubicBezTo>
                  <a:cubicBezTo>
                    <a:pt x="178" y="98"/>
                    <a:pt x="176" y="98"/>
                    <a:pt x="176" y="97"/>
                  </a:cubicBezTo>
                  <a:cubicBezTo>
                    <a:pt x="175" y="97"/>
                    <a:pt x="174" y="94"/>
                    <a:pt x="174" y="94"/>
                  </a:cubicBezTo>
                  <a:cubicBezTo>
                    <a:pt x="169" y="93"/>
                    <a:pt x="169" y="93"/>
                    <a:pt x="169" y="93"/>
                  </a:cubicBezTo>
                  <a:cubicBezTo>
                    <a:pt x="169" y="93"/>
                    <a:pt x="168" y="94"/>
                    <a:pt x="168" y="95"/>
                  </a:cubicBezTo>
                  <a:cubicBezTo>
                    <a:pt x="168" y="95"/>
                    <a:pt x="166" y="97"/>
                    <a:pt x="166" y="97"/>
                  </a:cubicBezTo>
                  <a:cubicBezTo>
                    <a:pt x="165" y="98"/>
                    <a:pt x="165" y="98"/>
                    <a:pt x="165" y="98"/>
                  </a:cubicBezTo>
                  <a:cubicBezTo>
                    <a:pt x="165" y="100"/>
                    <a:pt x="165" y="100"/>
                    <a:pt x="165" y="100"/>
                  </a:cubicBezTo>
                  <a:cubicBezTo>
                    <a:pt x="167" y="102"/>
                    <a:pt x="167" y="102"/>
                    <a:pt x="167" y="102"/>
                  </a:cubicBezTo>
                  <a:cubicBezTo>
                    <a:pt x="171" y="105"/>
                    <a:pt x="171" y="105"/>
                    <a:pt x="171" y="105"/>
                  </a:cubicBezTo>
                  <a:cubicBezTo>
                    <a:pt x="171" y="105"/>
                    <a:pt x="176" y="106"/>
                    <a:pt x="176" y="106"/>
                  </a:cubicBezTo>
                  <a:cubicBezTo>
                    <a:pt x="177" y="106"/>
                    <a:pt x="179" y="109"/>
                    <a:pt x="179" y="109"/>
                  </a:cubicBezTo>
                  <a:cubicBezTo>
                    <a:pt x="179" y="112"/>
                    <a:pt x="179" y="112"/>
                    <a:pt x="179" y="112"/>
                  </a:cubicBezTo>
                  <a:cubicBezTo>
                    <a:pt x="178" y="115"/>
                    <a:pt x="178" y="115"/>
                    <a:pt x="178" y="115"/>
                  </a:cubicBezTo>
                  <a:cubicBezTo>
                    <a:pt x="178" y="115"/>
                    <a:pt x="178" y="117"/>
                    <a:pt x="176" y="116"/>
                  </a:cubicBezTo>
                  <a:cubicBezTo>
                    <a:pt x="174" y="115"/>
                    <a:pt x="173" y="114"/>
                    <a:pt x="173" y="114"/>
                  </a:cubicBezTo>
                  <a:cubicBezTo>
                    <a:pt x="170" y="113"/>
                    <a:pt x="170" y="113"/>
                    <a:pt x="170" y="113"/>
                  </a:cubicBezTo>
                  <a:cubicBezTo>
                    <a:pt x="169" y="109"/>
                    <a:pt x="169" y="109"/>
                    <a:pt x="169" y="109"/>
                  </a:cubicBezTo>
                  <a:cubicBezTo>
                    <a:pt x="169" y="109"/>
                    <a:pt x="167" y="107"/>
                    <a:pt x="167" y="107"/>
                  </a:cubicBezTo>
                  <a:cubicBezTo>
                    <a:pt x="166" y="107"/>
                    <a:pt x="161" y="104"/>
                    <a:pt x="161" y="104"/>
                  </a:cubicBezTo>
                  <a:cubicBezTo>
                    <a:pt x="155" y="104"/>
                    <a:pt x="155" y="104"/>
                    <a:pt x="155" y="104"/>
                  </a:cubicBezTo>
                  <a:cubicBezTo>
                    <a:pt x="151" y="104"/>
                    <a:pt x="151" y="104"/>
                    <a:pt x="151" y="104"/>
                  </a:cubicBezTo>
                  <a:cubicBezTo>
                    <a:pt x="150" y="107"/>
                    <a:pt x="150" y="107"/>
                    <a:pt x="150" y="107"/>
                  </a:cubicBezTo>
                  <a:cubicBezTo>
                    <a:pt x="150" y="107"/>
                    <a:pt x="150" y="109"/>
                    <a:pt x="151" y="109"/>
                  </a:cubicBezTo>
                  <a:cubicBezTo>
                    <a:pt x="151" y="110"/>
                    <a:pt x="154" y="112"/>
                    <a:pt x="154" y="112"/>
                  </a:cubicBezTo>
                  <a:cubicBezTo>
                    <a:pt x="154" y="112"/>
                    <a:pt x="156" y="112"/>
                    <a:pt x="156" y="113"/>
                  </a:cubicBezTo>
                  <a:cubicBezTo>
                    <a:pt x="157" y="114"/>
                    <a:pt x="159" y="116"/>
                    <a:pt x="159" y="116"/>
                  </a:cubicBezTo>
                  <a:cubicBezTo>
                    <a:pt x="159" y="116"/>
                    <a:pt x="160" y="116"/>
                    <a:pt x="161" y="116"/>
                  </a:cubicBezTo>
                  <a:cubicBezTo>
                    <a:pt x="163" y="116"/>
                    <a:pt x="165" y="117"/>
                    <a:pt x="165" y="117"/>
                  </a:cubicBezTo>
                  <a:cubicBezTo>
                    <a:pt x="168" y="118"/>
                    <a:pt x="168" y="118"/>
                    <a:pt x="168" y="118"/>
                  </a:cubicBezTo>
                  <a:cubicBezTo>
                    <a:pt x="169" y="119"/>
                    <a:pt x="169" y="119"/>
                    <a:pt x="169" y="119"/>
                  </a:cubicBezTo>
                  <a:cubicBezTo>
                    <a:pt x="169" y="119"/>
                    <a:pt x="166" y="120"/>
                    <a:pt x="165" y="120"/>
                  </a:cubicBezTo>
                  <a:cubicBezTo>
                    <a:pt x="164" y="121"/>
                    <a:pt x="161" y="121"/>
                    <a:pt x="161" y="121"/>
                  </a:cubicBezTo>
                  <a:cubicBezTo>
                    <a:pt x="161" y="121"/>
                    <a:pt x="159" y="119"/>
                    <a:pt x="158" y="119"/>
                  </a:cubicBezTo>
                  <a:cubicBezTo>
                    <a:pt x="158" y="119"/>
                    <a:pt x="155" y="120"/>
                    <a:pt x="155" y="120"/>
                  </a:cubicBezTo>
                  <a:cubicBezTo>
                    <a:pt x="155" y="120"/>
                    <a:pt x="153" y="122"/>
                    <a:pt x="152" y="120"/>
                  </a:cubicBezTo>
                  <a:cubicBezTo>
                    <a:pt x="151" y="118"/>
                    <a:pt x="150" y="116"/>
                    <a:pt x="150" y="116"/>
                  </a:cubicBezTo>
                  <a:cubicBezTo>
                    <a:pt x="150" y="114"/>
                    <a:pt x="150" y="114"/>
                    <a:pt x="150" y="114"/>
                  </a:cubicBezTo>
                  <a:cubicBezTo>
                    <a:pt x="150" y="111"/>
                    <a:pt x="150" y="111"/>
                    <a:pt x="150" y="111"/>
                  </a:cubicBezTo>
                  <a:cubicBezTo>
                    <a:pt x="149" y="108"/>
                    <a:pt x="149" y="108"/>
                    <a:pt x="149" y="108"/>
                  </a:cubicBezTo>
                  <a:cubicBezTo>
                    <a:pt x="145" y="106"/>
                    <a:pt x="145" y="106"/>
                    <a:pt x="145" y="106"/>
                  </a:cubicBezTo>
                  <a:cubicBezTo>
                    <a:pt x="140" y="106"/>
                    <a:pt x="140" y="106"/>
                    <a:pt x="140" y="106"/>
                  </a:cubicBezTo>
                  <a:cubicBezTo>
                    <a:pt x="135" y="103"/>
                    <a:pt x="135" y="103"/>
                    <a:pt x="135" y="103"/>
                  </a:cubicBezTo>
                  <a:cubicBezTo>
                    <a:pt x="129" y="101"/>
                    <a:pt x="129" y="101"/>
                    <a:pt x="129" y="101"/>
                  </a:cubicBezTo>
                  <a:cubicBezTo>
                    <a:pt x="127" y="97"/>
                    <a:pt x="127" y="97"/>
                    <a:pt x="127" y="97"/>
                  </a:cubicBezTo>
                  <a:cubicBezTo>
                    <a:pt x="131" y="94"/>
                    <a:pt x="131" y="94"/>
                    <a:pt x="131" y="94"/>
                  </a:cubicBezTo>
                  <a:cubicBezTo>
                    <a:pt x="130" y="91"/>
                    <a:pt x="130" y="91"/>
                    <a:pt x="130" y="91"/>
                  </a:cubicBezTo>
                  <a:cubicBezTo>
                    <a:pt x="128" y="89"/>
                    <a:pt x="128" y="89"/>
                    <a:pt x="128" y="89"/>
                  </a:cubicBezTo>
                  <a:cubicBezTo>
                    <a:pt x="123" y="92"/>
                    <a:pt x="123" y="92"/>
                    <a:pt x="123" y="92"/>
                  </a:cubicBezTo>
                  <a:cubicBezTo>
                    <a:pt x="123" y="95"/>
                    <a:pt x="123" y="95"/>
                    <a:pt x="123" y="95"/>
                  </a:cubicBezTo>
                  <a:cubicBezTo>
                    <a:pt x="118" y="97"/>
                    <a:pt x="118" y="97"/>
                    <a:pt x="118" y="97"/>
                  </a:cubicBezTo>
                  <a:cubicBezTo>
                    <a:pt x="116" y="101"/>
                    <a:pt x="116" y="101"/>
                    <a:pt x="116" y="101"/>
                  </a:cubicBezTo>
                  <a:cubicBezTo>
                    <a:pt x="119" y="104"/>
                    <a:pt x="119" y="104"/>
                    <a:pt x="119" y="104"/>
                  </a:cubicBezTo>
                  <a:cubicBezTo>
                    <a:pt x="119" y="109"/>
                    <a:pt x="119" y="109"/>
                    <a:pt x="119" y="109"/>
                  </a:cubicBezTo>
                  <a:cubicBezTo>
                    <a:pt x="119" y="109"/>
                    <a:pt x="118" y="114"/>
                    <a:pt x="119" y="115"/>
                  </a:cubicBezTo>
                  <a:cubicBezTo>
                    <a:pt x="119" y="115"/>
                    <a:pt x="118" y="118"/>
                    <a:pt x="118" y="120"/>
                  </a:cubicBezTo>
                  <a:cubicBezTo>
                    <a:pt x="119" y="121"/>
                    <a:pt x="119" y="122"/>
                    <a:pt x="121" y="123"/>
                  </a:cubicBezTo>
                  <a:cubicBezTo>
                    <a:pt x="122" y="124"/>
                    <a:pt x="122" y="124"/>
                    <a:pt x="124" y="125"/>
                  </a:cubicBezTo>
                  <a:cubicBezTo>
                    <a:pt x="126" y="126"/>
                    <a:pt x="127" y="127"/>
                    <a:pt x="127" y="127"/>
                  </a:cubicBezTo>
                  <a:cubicBezTo>
                    <a:pt x="129" y="131"/>
                    <a:pt x="129" y="131"/>
                    <a:pt x="129" y="131"/>
                  </a:cubicBezTo>
                  <a:cubicBezTo>
                    <a:pt x="129" y="131"/>
                    <a:pt x="130" y="132"/>
                    <a:pt x="131" y="132"/>
                  </a:cubicBezTo>
                  <a:cubicBezTo>
                    <a:pt x="132" y="133"/>
                    <a:pt x="135" y="134"/>
                    <a:pt x="135" y="135"/>
                  </a:cubicBezTo>
                  <a:cubicBezTo>
                    <a:pt x="135" y="137"/>
                    <a:pt x="136" y="139"/>
                    <a:pt x="136" y="139"/>
                  </a:cubicBezTo>
                  <a:cubicBezTo>
                    <a:pt x="136" y="139"/>
                    <a:pt x="137" y="141"/>
                    <a:pt x="137" y="141"/>
                  </a:cubicBezTo>
                  <a:cubicBezTo>
                    <a:pt x="138" y="142"/>
                    <a:pt x="139" y="141"/>
                    <a:pt x="139" y="142"/>
                  </a:cubicBezTo>
                  <a:cubicBezTo>
                    <a:pt x="140" y="143"/>
                    <a:pt x="139" y="144"/>
                    <a:pt x="141" y="145"/>
                  </a:cubicBezTo>
                  <a:cubicBezTo>
                    <a:pt x="142" y="147"/>
                    <a:pt x="144" y="148"/>
                    <a:pt x="144" y="148"/>
                  </a:cubicBezTo>
                  <a:cubicBezTo>
                    <a:pt x="145" y="148"/>
                    <a:pt x="147" y="149"/>
                    <a:pt x="147" y="149"/>
                  </a:cubicBezTo>
                  <a:cubicBezTo>
                    <a:pt x="153" y="153"/>
                    <a:pt x="153" y="153"/>
                    <a:pt x="153" y="153"/>
                  </a:cubicBezTo>
                  <a:cubicBezTo>
                    <a:pt x="157" y="158"/>
                    <a:pt x="157" y="158"/>
                    <a:pt x="157" y="158"/>
                  </a:cubicBezTo>
                  <a:cubicBezTo>
                    <a:pt x="160" y="161"/>
                    <a:pt x="160" y="161"/>
                    <a:pt x="160" y="161"/>
                  </a:cubicBezTo>
                  <a:cubicBezTo>
                    <a:pt x="159" y="165"/>
                    <a:pt x="159" y="165"/>
                    <a:pt x="159" y="165"/>
                  </a:cubicBezTo>
                  <a:cubicBezTo>
                    <a:pt x="158" y="167"/>
                    <a:pt x="158" y="167"/>
                    <a:pt x="158" y="167"/>
                  </a:cubicBezTo>
                  <a:cubicBezTo>
                    <a:pt x="158" y="167"/>
                    <a:pt x="156" y="168"/>
                    <a:pt x="155" y="168"/>
                  </a:cubicBezTo>
                  <a:cubicBezTo>
                    <a:pt x="155" y="168"/>
                    <a:pt x="153" y="169"/>
                    <a:pt x="153" y="169"/>
                  </a:cubicBezTo>
                  <a:cubicBezTo>
                    <a:pt x="153" y="169"/>
                    <a:pt x="152" y="168"/>
                    <a:pt x="152" y="168"/>
                  </a:cubicBezTo>
                  <a:cubicBezTo>
                    <a:pt x="153" y="167"/>
                    <a:pt x="156" y="166"/>
                    <a:pt x="156" y="166"/>
                  </a:cubicBezTo>
                  <a:cubicBezTo>
                    <a:pt x="156" y="166"/>
                    <a:pt x="156" y="163"/>
                    <a:pt x="155" y="163"/>
                  </a:cubicBezTo>
                  <a:cubicBezTo>
                    <a:pt x="154" y="162"/>
                    <a:pt x="151" y="160"/>
                    <a:pt x="151" y="160"/>
                  </a:cubicBezTo>
                  <a:cubicBezTo>
                    <a:pt x="149" y="158"/>
                    <a:pt x="149" y="158"/>
                    <a:pt x="149" y="158"/>
                  </a:cubicBezTo>
                  <a:cubicBezTo>
                    <a:pt x="146" y="158"/>
                    <a:pt x="146" y="158"/>
                    <a:pt x="146" y="158"/>
                  </a:cubicBezTo>
                  <a:cubicBezTo>
                    <a:pt x="146" y="158"/>
                    <a:pt x="144" y="158"/>
                    <a:pt x="144" y="159"/>
                  </a:cubicBezTo>
                  <a:cubicBezTo>
                    <a:pt x="143" y="160"/>
                    <a:pt x="140" y="162"/>
                    <a:pt x="140" y="162"/>
                  </a:cubicBezTo>
                  <a:cubicBezTo>
                    <a:pt x="138" y="166"/>
                    <a:pt x="138" y="166"/>
                    <a:pt x="138" y="166"/>
                  </a:cubicBezTo>
                  <a:cubicBezTo>
                    <a:pt x="143" y="167"/>
                    <a:pt x="143" y="167"/>
                    <a:pt x="143" y="167"/>
                  </a:cubicBezTo>
                  <a:cubicBezTo>
                    <a:pt x="143" y="167"/>
                    <a:pt x="145" y="169"/>
                    <a:pt x="145" y="169"/>
                  </a:cubicBezTo>
                  <a:cubicBezTo>
                    <a:pt x="145" y="170"/>
                    <a:pt x="147" y="172"/>
                    <a:pt x="147" y="172"/>
                  </a:cubicBezTo>
                  <a:cubicBezTo>
                    <a:pt x="149" y="173"/>
                    <a:pt x="149" y="173"/>
                    <a:pt x="149" y="173"/>
                  </a:cubicBezTo>
                  <a:cubicBezTo>
                    <a:pt x="149" y="175"/>
                    <a:pt x="149" y="175"/>
                    <a:pt x="149" y="175"/>
                  </a:cubicBezTo>
                  <a:cubicBezTo>
                    <a:pt x="148" y="178"/>
                    <a:pt x="148" y="178"/>
                    <a:pt x="148" y="178"/>
                  </a:cubicBezTo>
                  <a:cubicBezTo>
                    <a:pt x="145" y="182"/>
                    <a:pt x="145" y="182"/>
                    <a:pt x="145" y="182"/>
                  </a:cubicBezTo>
                  <a:cubicBezTo>
                    <a:pt x="145" y="182"/>
                    <a:pt x="143" y="183"/>
                    <a:pt x="143" y="183"/>
                  </a:cubicBezTo>
                  <a:cubicBezTo>
                    <a:pt x="142" y="183"/>
                    <a:pt x="140" y="185"/>
                    <a:pt x="140" y="185"/>
                  </a:cubicBezTo>
                  <a:cubicBezTo>
                    <a:pt x="140" y="185"/>
                    <a:pt x="139" y="185"/>
                    <a:pt x="139" y="185"/>
                  </a:cubicBezTo>
                  <a:cubicBezTo>
                    <a:pt x="138" y="185"/>
                    <a:pt x="136" y="184"/>
                    <a:pt x="135" y="184"/>
                  </a:cubicBezTo>
                  <a:cubicBezTo>
                    <a:pt x="135" y="184"/>
                    <a:pt x="133" y="185"/>
                    <a:pt x="133" y="185"/>
                  </a:cubicBezTo>
                  <a:cubicBezTo>
                    <a:pt x="133" y="185"/>
                    <a:pt x="130" y="187"/>
                    <a:pt x="134" y="188"/>
                  </a:cubicBezTo>
                  <a:cubicBezTo>
                    <a:pt x="138" y="188"/>
                    <a:pt x="139" y="188"/>
                    <a:pt x="140" y="188"/>
                  </a:cubicBezTo>
                  <a:cubicBezTo>
                    <a:pt x="140" y="188"/>
                    <a:pt x="144" y="188"/>
                    <a:pt x="144" y="188"/>
                  </a:cubicBezTo>
                  <a:cubicBezTo>
                    <a:pt x="144" y="188"/>
                    <a:pt x="145" y="188"/>
                    <a:pt x="146" y="189"/>
                  </a:cubicBezTo>
                  <a:cubicBezTo>
                    <a:pt x="148" y="189"/>
                    <a:pt x="149" y="189"/>
                    <a:pt x="150" y="190"/>
                  </a:cubicBezTo>
                  <a:cubicBezTo>
                    <a:pt x="151" y="190"/>
                    <a:pt x="152" y="191"/>
                    <a:pt x="152" y="191"/>
                  </a:cubicBezTo>
                  <a:cubicBezTo>
                    <a:pt x="152" y="192"/>
                    <a:pt x="152" y="192"/>
                    <a:pt x="153" y="192"/>
                  </a:cubicBezTo>
                  <a:cubicBezTo>
                    <a:pt x="154" y="192"/>
                    <a:pt x="155" y="193"/>
                    <a:pt x="155" y="193"/>
                  </a:cubicBezTo>
                  <a:cubicBezTo>
                    <a:pt x="156" y="193"/>
                    <a:pt x="156" y="193"/>
                    <a:pt x="156" y="193"/>
                  </a:cubicBezTo>
                  <a:cubicBezTo>
                    <a:pt x="156" y="193"/>
                    <a:pt x="157" y="193"/>
                    <a:pt x="158" y="193"/>
                  </a:cubicBezTo>
                  <a:cubicBezTo>
                    <a:pt x="159" y="193"/>
                    <a:pt x="159" y="192"/>
                    <a:pt x="160" y="192"/>
                  </a:cubicBezTo>
                  <a:cubicBezTo>
                    <a:pt x="161" y="192"/>
                    <a:pt x="164" y="192"/>
                    <a:pt x="164" y="192"/>
                  </a:cubicBezTo>
                  <a:cubicBezTo>
                    <a:pt x="166" y="196"/>
                    <a:pt x="166" y="196"/>
                    <a:pt x="166" y="196"/>
                  </a:cubicBezTo>
                  <a:cubicBezTo>
                    <a:pt x="166" y="196"/>
                    <a:pt x="166" y="197"/>
                    <a:pt x="167" y="197"/>
                  </a:cubicBezTo>
                  <a:cubicBezTo>
                    <a:pt x="167" y="198"/>
                    <a:pt x="169" y="199"/>
                    <a:pt x="170" y="199"/>
                  </a:cubicBezTo>
                  <a:cubicBezTo>
                    <a:pt x="171" y="199"/>
                    <a:pt x="179" y="197"/>
                    <a:pt x="179" y="197"/>
                  </a:cubicBezTo>
                  <a:cubicBezTo>
                    <a:pt x="175" y="194"/>
                    <a:pt x="175" y="194"/>
                    <a:pt x="175" y="194"/>
                  </a:cubicBezTo>
                  <a:cubicBezTo>
                    <a:pt x="175" y="194"/>
                    <a:pt x="173" y="192"/>
                    <a:pt x="172" y="191"/>
                  </a:cubicBezTo>
                  <a:cubicBezTo>
                    <a:pt x="172" y="190"/>
                    <a:pt x="167" y="187"/>
                    <a:pt x="167" y="187"/>
                  </a:cubicBezTo>
                  <a:cubicBezTo>
                    <a:pt x="162" y="186"/>
                    <a:pt x="162" y="186"/>
                    <a:pt x="162" y="186"/>
                  </a:cubicBezTo>
                  <a:cubicBezTo>
                    <a:pt x="156" y="183"/>
                    <a:pt x="156" y="183"/>
                    <a:pt x="156" y="183"/>
                  </a:cubicBezTo>
                  <a:cubicBezTo>
                    <a:pt x="150" y="181"/>
                    <a:pt x="150" y="181"/>
                    <a:pt x="150" y="181"/>
                  </a:cubicBezTo>
                  <a:cubicBezTo>
                    <a:pt x="150" y="181"/>
                    <a:pt x="152" y="177"/>
                    <a:pt x="153" y="176"/>
                  </a:cubicBezTo>
                  <a:cubicBezTo>
                    <a:pt x="153" y="175"/>
                    <a:pt x="153" y="172"/>
                    <a:pt x="154" y="172"/>
                  </a:cubicBezTo>
                  <a:cubicBezTo>
                    <a:pt x="155" y="173"/>
                    <a:pt x="157" y="173"/>
                    <a:pt x="158" y="173"/>
                  </a:cubicBezTo>
                  <a:cubicBezTo>
                    <a:pt x="159" y="173"/>
                    <a:pt x="161" y="172"/>
                    <a:pt x="162" y="172"/>
                  </a:cubicBezTo>
                  <a:cubicBezTo>
                    <a:pt x="163" y="172"/>
                    <a:pt x="165" y="173"/>
                    <a:pt x="165" y="173"/>
                  </a:cubicBezTo>
                  <a:cubicBezTo>
                    <a:pt x="165" y="173"/>
                    <a:pt x="166" y="175"/>
                    <a:pt x="166" y="176"/>
                  </a:cubicBezTo>
                  <a:cubicBezTo>
                    <a:pt x="167" y="176"/>
                    <a:pt x="167" y="178"/>
                    <a:pt x="168" y="179"/>
                  </a:cubicBezTo>
                  <a:cubicBezTo>
                    <a:pt x="169" y="179"/>
                    <a:pt x="174" y="181"/>
                    <a:pt x="174" y="181"/>
                  </a:cubicBezTo>
                  <a:cubicBezTo>
                    <a:pt x="174" y="181"/>
                    <a:pt x="180" y="183"/>
                    <a:pt x="180" y="183"/>
                  </a:cubicBezTo>
                  <a:cubicBezTo>
                    <a:pt x="181" y="183"/>
                    <a:pt x="183" y="183"/>
                    <a:pt x="183" y="183"/>
                  </a:cubicBezTo>
                  <a:cubicBezTo>
                    <a:pt x="186" y="186"/>
                    <a:pt x="186" y="186"/>
                    <a:pt x="186" y="186"/>
                  </a:cubicBezTo>
                  <a:cubicBezTo>
                    <a:pt x="192" y="185"/>
                    <a:pt x="192" y="185"/>
                    <a:pt x="192" y="185"/>
                  </a:cubicBezTo>
                  <a:cubicBezTo>
                    <a:pt x="198" y="184"/>
                    <a:pt x="198" y="184"/>
                    <a:pt x="198" y="184"/>
                  </a:cubicBezTo>
                  <a:cubicBezTo>
                    <a:pt x="199" y="186"/>
                    <a:pt x="199" y="186"/>
                    <a:pt x="199" y="186"/>
                  </a:cubicBezTo>
                  <a:cubicBezTo>
                    <a:pt x="199" y="186"/>
                    <a:pt x="202" y="188"/>
                    <a:pt x="202" y="188"/>
                  </a:cubicBezTo>
                  <a:cubicBezTo>
                    <a:pt x="202" y="189"/>
                    <a:pt x="204" y="193"/>
                    <a:pt x="204" y="193"/>
                  </a:cubicBezTo>
                  <a:cubicBezTo>
                    <a:pt x="204" y="193"/>
                    <a:pt x="204" y="196"/>
                    <a:pt x="204" y="196"/>
                  </a:cubicBezTo>
                  <a:cubicBezTo>
                    <a:pt x="204" y="197"/>
                    <a:pt x="206" y="201"/>
                    <a:pt x="206" y="201"/>
                  </a:cubicBezTo>
                  <a:cubicBezTo>
                    <a:pt x="207" y="202"/>
                    <a:pt x="211" y="206"/>
                    <a:pt x="211" y="207"/>
                  </a:cubicBezTo>
                  <a:cubicBezTo>
                    <a:pt x="211" y="207"/>
                    <a:pt x="213" y="210"/>
                    <a:pt x="214" y="210"/>
                  </a:cubicBezTo>
                  <a:cubicBezTo>
                    <a:pt x="214" y="210"/>
                    <a:pt x="215" y="209"/>
                    <a:pt x="215" y="209"/>
                  </a:cubicBezTo>
                  <a:cubicBezTo>
                    <a:pt x="216" y="209"/>
                    <a:pt x="219" y="207"/>
                    <a:pt x="219" y="207"/>
                  </a:cubicBezTo>
                  <a:cubicBezTo>
                    <a:pt x="219" y="207"/>
                    <a:pt x="222" y="207"/>
                    <a:pt x="222" y="208"/>
                  </a:cubicBezTo>
                  <a:cubicBezTo>
                    <a:pt x="222" y="209"/>
                    <a:pt x="226" y="212"/>
                    <a:pt x="226" y="212"/>
                  </a:cubicBezTo>
                  <a:cubicBezTo>
                    <a:pt x="226" y="212"/>
                    <a:pt x="227" y="216"/>
                    <a:pt x="227" y="216"/>
                  </a:cubicBezTo>
                  <a:cubicBezTo>
                    <a:pt x="226" y="217"/>
                    <a:pt x="223" y="218"/>
                    <a:pt x="223" y="219"/>
                  </a:cubicBezTo>
                  <a:cubicBezTo>
                    <a:pt x="222" y="219"/>
                    <a:pt x="219" y="219"/>
                    <a:pt x="219" y="219"/>
                  </a:cubicBezTo>
                  <a:cubicBezTo>
                    <a:pt x="218" y="220"/>
                    <a:pt x="214" y="221"/>
                    <a:pt x="214" y="221"/>
                  </a:cubicBezTo>
                  <a:cubicBezTo>
                    <a:pt x="214" y="217"/>
                    <a:pt x="214" y="217"/>
                    <a:pt x="214" y="217"/>
                  </a:cubicBezTo>
                  <a:cubicBezTo>
                    <a:pt x="214" y="217"/>
                    <a:pt x="214" y="216"/>
                    <a:pt x="213" y="216"/>
                  </a:cubicBezTo>
                  <a:cubicBezTo>
                    <a:pt x="213" y="216"/>
                    <a:pt x="207" y="214"/>
                    <a:pt x="207" y="214"/>
                  </a:cubicBezTo>
                  <a:cubicBezTo>
                    <a:pt x="206" y="209"/>
                    <a:pt x="206" y="209"/>
                    <a:pt x="206" y="209"/>
                  </a:cubicBezTo>
                  <a:cubicBezTo>
                    <a:pt x="203" y="206"/>
                    <a:pt x="203" y="206"/>
                    <a:pt x="203" y="206"/>
                  </a:cubicBezTo>
                  <a:cubicBezTo>
                    <a:pt x="200" y="204"/>
                    <a:pt x="200" y="204"/>
                    <a:pt x="200" y="204"/>
                  </a:cubicBezTo>
                  <a:cubicBezTo>
                    <a:pt x="198" y="201"/>
                    <a:pt x="198" y="201"/>
                    <a:pt x="198" y="201"/>
                  </a:cubicBezTo>
                  <a:cubicBezTo>
                    <a:pt x="194" y="201"/>
                    <a:pt x="194" y="201"/>
                    <a:pt x="194" y="201"/>
                  </a:cubicBezTo>
                  <a:cubicBezTo>
                    <a:pt x="194" y="201"/>
                    <a:pt x="192" y="202"/>
                    <a:pt x="192" y="202"/>
                  </a:cubicBezTo>
                  <a:cubicBezTo>
                    <a:pt x="191" y="203"/>
                    <a:pt x="187" y="202"/>
                    <a:pt x="187" y="202"/>
                  </a:cubicBezTo>
                  <a:cubicBezTo>
                    <a:pt x="184" y="203"/>
                    <a:pt x="184" y="203"/>
                    <a:pt x="184" y="203"/>
                  </a:cubicBezTo>
                  <a:cubicBezTo>
                    <a:pt x="184" y="205"/>
                    <a:pt x="184" y="205"/>
                    <a:pt x="184" y="205"/>
                  </a:cubicBezTo>
                  <a:cubicBezTo>
                    <a:pt x="189" y="205"/>
                    <a:pt x="189" y="205"/>
                    <a:pt x="189" y="205"/>
                  </a:cubicBezTo>
                  <a:cubicBezTo>
                    <a:pt x="193" y="206"/>
                    <a:pt x="193" y="206"/>
                    <a:pt x="193" y="206"/>
                  </a:cubicBezTo>
                  <a:cubicBezTo>
                    <a:pt x="199" y="207"/>
                    <a:pt x="199" y="207"/>
                    <a:pt x="199" y="207"/>
                  </a:cubicBezTo>
                  <a:cubicBezTo>
                    <a:pt x="199" y="211"/>
                    <a:pt x="199" y="211"/>
                    <a:pt x="199" y="211"/>
                  </a:cubicBezTo>
                  <a:cubicBezTo>
                    <a:pt x="199" y="211"/>
                    <a:pt x="200" y="213"/>
                    <a:pt x="200" y="214"/>
                  </a:cubicBezTo>
                  <a:cubicBezTo>
                    <a:pt x="200" y="215"/>
                    <a:pt x="202" y="219"/>
                    <a:pt x="202" y="219"/>
                  </a:cubicBezTo>
                  <a:cubicBezTo>
                    <a:pt x="204" y="225"/>
                    <a:pt x="204" y="225"/>
                    <a:pt x="204" y="225"/>
                  </a:cubicBezTo>
                  <a:cubicBezTo>
                    <a:pt x="206" y="229"/>
                    <a:pt x="206" y="229"/>
                    <a:pt x="206" y="229"/>
                  </a:cubicBezTo>
                  <a:cubicBezTo>
                    <a:pt x="208" y="230"/>
                    <a:pt x="208" y="230"/>
                    <a:pt x="208" y="230"/>
                  </a:cubicBezTo>
                  <a:cubicBezTo>
                    <a:pt x="208" y="234"/>
                    <a:pt x="208" y="234"/>
                    <a:pt x="208" y="234"/>
                  </a:cubicBezTo>
                  <a:cubicBezTo>
                    <a:pt x="210" y="235"/>
                    <a:pt x="210" y="235"/>
                    <a:pt x="210" y="235"/>
                  </a:cubicBezTo>
                  <a:cubicBezTo>
                    <a:pt x="210" y="235"/>
                    <a:pt x="209" y="236"/>
                    <a:pt x="209" y="237"/>
                  </a:cubicBezTo>
                  <a:cubicBezTo>
                    <a:pt x="209" y="237"/>
                    <a:pt x="207" y="240"/>
                    <a:pt x="207" y="240"/>
                  </a:cubicBezTo>
                  <a:cubicBezTo>
                    <a:pt x="207" y="240"/>
                    <a:pt x="205" y="240"/>
                    <a:pt x="204" y="240"/>
                  </a:cubicBezTo>
                  <a:cubicBezTo>
                    <a:pt x="204" y="239"/>
                    <a:pt x="203" y="237"/>
                    <a:pt x="202" y="237"/>
                  </a:cubicBezTo>
                  <a:cubicBezTo>
                    <a:pt x="200" y="236"/>
                    <a:pt x="200" y="234"/>
                    <a:pt x="199" y="234"/>
                  </a:cubicBezTo>
                  <a:cubicBezTo>
                    <a:pt x="198" y="234"/>
                    <a:pt x="195" y="234"/>
                    <a:pt x="195" y="234"/>
                  </a:cubicBezTo>
                  <a:cubicBezTo>
                    <a:pt x="195" y="234"/>
                    <a:pt x="193" y="231"/>
                    <a:pt x="192" y="230"/>
                  </a:cubicBezTo>
                  <a:cubicBezTo>
                    <a:pt x="192" y="230"/>
                    <a:pt x="191" y="229"/>
                    <a:pt x="190" y="228"/>
                  </a:cubicBezTo>
                  <a:cubicBezTo>
                    <a:pt x="189" y="227"/>
                    <a:pt x="187" y="224"/>
                    <a:pt x="187" y="225"/>
                  </a:cubicBezTo>
                  <a:cubicBezTo>
                    <a:pt x="187" y="227"/>
                    <a:pt x="188" y="229"/>
                    <a:pt x="187" y="229"/>
                  </a:cubicBezTo>
                  <a:cubicBezTo>
                    <a:pt x="185" y="229"/>
                    <a:pt x="184" y="229"/>
                    <a:pt x="184" y="229"/>
                  </a:cubicBezTo>
                  <a:cubicBezTo>
                    <a:pt x="184" y="229"/>
                    <a:pt x="182" y="231"/>
                    <a:pt x="181" y="232"/>
                  </a:cubicBezTo>
                  <a:cubicBezTo>
                    <a:pt x="181" y="232"/>
                    <a:pt x="182" y="232"/>
                    <a:pt x="180" y="233"/>
                  </a:cubicBezTo>
                  <a:cubicBezTo>
                    <a:pt x="179" y="233"/>
                    <a:pt x="177" y="233"/>
                    <a:pt x="177" y="233"/>
                  </a:cubicBezTo>
                  <a:cubicBezTo>
                    <a:pt x="177" y="232"/>
                    <a:pt x="177" y="232"/>
                    <a:pt x="177" y="231"/>
                  </a:cubicBezTo>
                  <a:cubicBezTo>
                    <a:pt x="178" y="230"/>
                    <a:pt x="184" y="227"/>
                    <a:pt x="184" y="227"/>
                  </a:cubicBezTo>
                  <a:cubicBezTo>
                    <a:pt x="184" y="226"/>
                    <a:pt x="182" y="223"/>
                    <a:pt x="182" y="223"/>
                  </a:cubicBezTo>
                  <a:cubicBezTo>
                    <a:pt x="181" y="224"/>
                    <a:pt x="181" y="224"/>
                    <a:pt x="181" y="224"/>
                  </a:cubicBezTo>
                  <a:cubicBezTo>
                    <a:pt x="178" y="226"/>
                    <a:pt x="178" y="226"/>
                    <a:pt x="178" y="226"/>
                  </a:cubicBezTo>
                  <a:cubicBezTo>
                    <a:pt x="174" y="229"/>
                    <a:pt x="174" y="229"/>
                    <a:pt x="174" y="229"/>
                  </a:cubicBezTo>
                  <a:cubicBezTo>
                    <a:pt x="171" y="230"/>
                    <a:pt x="171" y="230"/>
                    <a:pt x="171" y="230"/>
                  </a:cubicBezTo>
                  <a:cubicBezTo>
                    <a:pt x="168" y="232"/>
                    <a:pt x="168" y="232"/>
                    <a:pt x="168" y="232"/>
                  </a:cubicBezTo>
                  <a:cubicBezTo>
                    <a:pt x="164" y="233"/>
                    <a:pt x="164" y="233"/>
                    <a:pt x="164" y="233"/>
                  </a:cubicBezTo>
                  <a:cubicBezTo>
                    <a:pt x="160" y="233"/>
                    <a:pt x="160" y="233"/>
                    <a:pt x="160" y="233"/>
                  </a:cubicBezTo>
                  <a:cubicBezTo>
                    <a:pt x="158" y="232"/>
                    <a:pt x="158" y="232"/>
                    <a:pt x="158" y="232"/>
                  </a:cubicBezTo>
                  <a:cubicBezTo>
                    <a:pt x="156" y="229"/>
                    <a:pt x="156" y="229"/>
                    <a:pt x="156" y="229"/>
                  </a:cubicBezTo>
                  <a:cubicBezTo>
                    <a:pt x="155" y="229"/>
                    <a:pt x="155" y="229"/>
                    <a:pt x="155" y="229"/>
                  </a:cubicBezTo>
                  <a:cubicBezTo>
                    <a:pt x="155" y="229"/>
                    <a:pt x="154" y="227"/>
                    <a:pt x="155" y="226"/>
                  </a:cubicBezTo>
                  <a:cubicBezTo>
                    <a:pt x="155" y="226"/>
                    <a:pt x="156" y="225"/>
                    <a:pt x="158" y="225"/>
                  </a:cubicBezTo>
                  <a:cubicBezTo>
                    <a:pt x="160" y="225"/>
                    <a:pt x="161" y="225"/>
                    <a:pt x="162" y="225"/>
                  </a:cubicBezTo>
                  <a:cubicBezTo>
                    <a:pt x="163" y="225"/>
                    <a:pt x="164" y="224"/>
                    <a:pt x="164" y="224"/>
                  </a:cubicBezTo>
                  <a:cubicBezTo>
                    <a:pt x="164" y="224"/>
                    <a:pt x="165" y="224"/>
                    <a:pt x="165" y="223"/>
                  </a:cubicBezTo>
                  <a:cubicBezTo>
                    <a:pt x="165" y="222"/>
                    <a:pt x="162" y="218"/>
                    <a:pt x="162" y="218"/>
                  </a:cubicBezTo>
                  <a:cubicBezTo>
                    <a:pt x="162" y="218"/>
                    <a:pt x="158" y="218"/>
                    <a:pt x="157" y="219"/>
                  </a:cubicBezTo>
                  <a:cubicBezTo>
                    <a:pt x="155" y="219"/>
                    <a:pt x="155" y="221"/>
                    <a:pt x="153" y="220"/>
                  </a:cubicBezTo>
                  <a:cubicBezTo>
                    <a:pt x="151" y="219"/>
                    <a:pt x="146" y="217"/>
                    <a:pt x="146" y="217"/>
                  </a:cubicBezTo>
                  <a:cubicBezTo>
                    <a:pt x="142" y="213"/>
                    <a:pt x="142" y="213"/>
                    <a:pt x="142" y="213"/>
                  </a:cubicBezTo>
                  <a:cubicBezTo>
                    <a:pt x="140" y="215"/>
                    <a:pt x="140" y="215"/>
                    <a:pt x="140" y="215"/>
                  </a:cubicBezTo>
                  <a:cubicBezTo>
                    <a:pt x="137" y="217"/>
                    <a:pt x="137" y="217"/>
                    <a:pt x="137" y="217"/>
                  </a:cubicBezTo>
                  <a:cubicBezTo>
                    <a:pt x="137" y="217"/>
                    <a:pt x="137" y="219"/>
                    <a:pt x="135" y="217"/>
                  </a:cubicBezTo>
                  <a:cubicBezTo>
                    <a:pt x="133" y="214"/>
                    <a:pt x="133" y="212"/>
                    <a:pt x="133" y="212"/>
                  </a:cubicBezTo>
                  <a:cubicBezTo>
                    <a:pt x="130" y="212"/>
                    <a:pt x="130" y="212"/>
                    <a:pt x="130" y="212"/>
                  </a:cubicBezTo>
                  <a:cubicBezTo>
                    <a:pt x="129" y="215"/>
                    <a:pt x="129" y="215"/>
                    <a:pt x="129" y="215"/>
                  </a:cubicBezTo>
                  <a:cubicBezTo>
                    <a:pt x="129" y="215"/>
                    <a:pt x="127" y="218"/>
                    <a:pt x="127" y="218"/>
                  </a:cubicBezTo>
                  <a:cubicBezTo>
                    <a:pt x="126" y="218"/>
                    <a:pt x="123" y="218"/>
                    <a:pt x="122" y="219"/>
                  </a:cubicBezTo>
                  <a:cubicBezTo>
                    <a:pt x="122" y="219"/>
                    <a:pt x="117" y="219"/>
                    <a:pt x="117" y="219"/>
                  </a:cubicBezTo>
                  <a:cubicBezTo>
                    <a:pt x="110" y="217"/>
                    <a:pt x="110" y="217"/>
                    <a:pt x="110" y="217"/>
                  </a:cubicBezTo>
                  <a:cubicBezTo>
                    <a:pt x="110" y="217"/>
                    <a:pt x="108" y="218"/>
                    <a:pt x="108" y="218"/>
                  </a:cubicBezTo>
                  <a:cubicBezTo>
                    <a:pt x="107" y="219"/>
                    <a:pt x="97" y="221"/>
                    <a:pt x="97" y="221"/>
                  </a:cubicBezTo>
                  <a:cubicBezTo>
                    <a:pt x="92" y="224"/>
                    <a:pt x="92" y="224"/>
                    <a:pt x="92" y="224"/>
                  </a:cubicBezTo>
                  <a:cubicBezTo>
                    <a:pt x="89" y="224"/>
                    <a:pt x="89" y="224"/>
                    <a:pt x="89" y="224"/>
                  </a:cubicBezTo>
                  <a:cubicBezTo>
                    <a:pt x="86" y="220"/>
                    <a:pt x="86" y="220"/>
                    <a:pt x="86" y="220"/>
                  </a:cubicBezTo>
                  <a:cubicBezTo>
                    <a:pt x="84" y="217"/>
                    <a:pt x="84" y="217"/>
                    <a:pt x="84" y="217"/>
                  </a:cubicBezTo>
                  <a:cubicBezTo>
                    <a:pt x="84" y="221"/>
                    <a:pt x="84" y="221"/>
                    <a:pt x="84" y="221"/>
                  </a:cubicBezTo>
                  <a:cubicBezTo>
                    <a:pt x="83" y="223"/>
                    <a:pt x="83" y="223"/>
                    <a:pt x="83" y="223"/>
                  </a:cubicBezTo>
                  <a:cubicBezTo>
                    <a:pt x="83" y="223"/>
                    <a:pt x="79" y="227"/>
                    <a:pt x="78" y="228"/>
                  </a:cubicBezTo>
                  <a:cubicBezTo>
                    <a:pt x="78" y="228"/>
                    <a:pt x="73" y="223"/>
                    <a:pt x="73" y="223"/>
                  </a:cubicBezTo>
                  <a:cubicBezTo>
                    <a:pt x="72" y="216"/>
                    <a:pt x="72" y="216"/>
                    <a:pt x="72" y="216"/>
                  </a:cubicBezTo>
                  <a:cubicBezTo>
                    <a:pt x="67" y="211"/>
                    <a:pt x="67" y="211"/>
                    <a:pt x="67" y="211"/>
                  </a:cubicBezTo>
                  <a:cubicBezTo>
                    <a:pt x="64" y="212"/>
                    <a:pt x="64" y="212"/>
                    <a:pt x="64" y="212"/>
                  </a:cubicBezTo>
                  <a:cubicBezTo>
                    <a:pt x="63" y="207"/>
                    <a:pt x="63" y="207"/>
                    <a:pt x="63" y="207"/>
                  </a:cubicBezTo>
                  <a:cubicBezTo>
                    <a:pt x="61" y="204"/>
                    <a:pt x="61" y="204"/>
                    <a:pt x="61" y="204"/>
                  </a:cubicBezTo>
                  <a:cubicBezTo>
                    <a:pt x="57" y="204"/>
                    <a:pt x="57" y="204"/>
                    <a:pt x="57" y="204"/>
                  </a:cubicBezTo>
                  <a:cubicBezTo>
                    <a:pt x="56" y="206"/>
                    <a:pt x="56" y="206"/>
                    <a:pt x="56" y="206"/>
                  </a:cubicBezTo>
                  <a:cubicBezTo>
                    <a:pt x="55" y="209"/>
                    <a:pt x="55" y="209"/>
                    <a:pt x="55" y="209"/>
                  </a:cubicBezTo>
                  <a:cubicBezTo>
                    <a:pt x="55" y="209"/>
                    <a:pt x="56" y="212"/>
                    <a:pt x="56" y="212"/>
                  </a:cubicBezTo>
                  <a:cubicBezTo>
                    <a:pt x="56" y="213"/>
                    <a:pt x="55" y="214"/>
                    <a:pt x="54" y="214"/>
                  </a:cubicBezTo>
                  <a:cubicBezTo>
                    <a:pt x="54" y="214"/>
                    <a:pt x="49" y="216"/>
                    <a:pt x="49" y="216"/>
                  </a:cubicBezTo>
                  <a:cubicBezTo>
                    <a:pt x="49" y="216"/>
                    <a:pt x="48" y="213"/>
                    <a:pt x="48" y="212"/>
                  </a:cubicBezTo>
                  <a:cubicBezTo>
                    <a:pt x="48" y="210"/>
                    <a:pt x="48" y="207"/>
                    <a:pt x="48" y="207"/>
                  </a:cubicBezTo>
                  <a:cubicBezTo>
                    <a:pt x="48" y="207"/>
                    <a:pt x="52" y="205"/>
                    <a:pt x="52" y="205"/>
                  </a:cubicBezTo>
                  <a:cubicBezTo>
                    <a:pt x="52" y="204"/>
                    <a:pt x="55" y="199"/>
                    <a:pt x="55" y="199"/>
                  </a:cubicBezTo>
                  <a:cubicBezTo>
                    <a:pt x="55" y="196"/>
                    <a:pt x="55" y="196"/>
                    <a:pt x="55" y="196"/>
                  </a:cubicBezTo>
                  <a:cubicBezTo>
                    <a:pt x="55" y="196"/>
                    <a:pt x="59" y="195"/>
                    <a:pt x="60" y="195"/>
                  </a:cubicBezTo>
                  <a:cubicBezTo>
                    <a:pt x="61" y="195"/>
                    <a:pt x="63" y="195"/>
                    <a:pt x="64" y="196"/>
                  </a:cubicBezTo>
                  <a:cubicBezTo>
                    <a:pt x="66" y="197"/>
                    <a:pt x="65" y="197"/>
                    <a:pt x="67" y="197"/>
                  </a:cubicBezTo>
                  <a:cubicBezTo>
                    <a:pt x="69" y="196"/>
                    <a:pt x="71" y="195"/>
                    <a:pt x="71" y="194"/>
                  </a:cubicBezTo>
                  <a:cubicBezTo>
                    <a:pt x="71" y="193"/>
                    <a:pt x="72" y="189"/>
                    <a:pt x="69" y="189"/>
                  </a:cubicBezTo>
                  <a:cubicBezTo>
                    <a:pt x="67" y="189"/>
                    <a:pt x="64" y="191"/>
                    <a:pt x="63" y="191"/>
                  </a:cubicBezTo>
                  <a:cubicBezTo>
                    <a:pt x="62" y="192"/>
                    <a:pt x="61" y="191"/>
                    <a:pt x="59" y="190"/>
                  </a:cubicBezTo>
                  <a:cubicBezTo>
                    <a:pt x="58" y="190"/>
                    <a:pt x="56" y="189"/>
                    <a:pt x="56" y="189"/>
                  </a:cubicBezTo>
                  <a:cubicBezTo>
                    <a:pt x="53" y="192"/>
                    <a:pt x="53" y="192"/>
                    <a:pt x="53" y="192"/>
                  </a:cubicBezTo>
                  <a:cubicBezTo>
                    <a:pt x="53" y="192"/>
                    <a:pt x="55" y="196"/>
                    <a:pt x="51" y="193"/>
                  </a:cubicBezTo>
                  <a:cubicBezTo>
                    <a:pt x="47" y="191"/>
                    <a:pt x="47" y="190"/>
                    <a:pt x="47" y="190"/>
                  </a:cubicBezTo>
                  <a:cubicBezTo>
                    <a:pt x="43" y="186"/>
                    <a:pt x="43" y="186"/>
                    <a:pt x="43" y="186"/>
                  </a:cubicBezTo>
                  <a:cubicBezTo>
                    <a:pt x="41" y="179"/>
                    <a:pt x="41" y="179"/>
                    <a:pt x="41" y="179"/>
                  </a:cubicBezTo>
                  <a:cubicBezTo>
                    <a:pt x="38" y="175"/>
                    <a:pt x="38" y="175"/>
                    <a:pt x="38" y="175"/>
                  </a:cubicBezTo>
                  <a:cubicBezTo>
                    <a:pt x="38" y="175"/>
                    <a:pt x="37" y="177"/>
                    <a:pt x="36" y="179"/>
                  </a:cubicBezTo>
                  <a:cubicBezTo>
                    <a:pt x="35" y="180"/>
                    <a:pt x="33" y="180"/>
                    <a:pt x="32" y="179"/>
                  </a:cubicBezTo>
                  <a:cubicBezTo>
                    <a:pt x="32" y="177"/>
                    <a:pt x="29" y="173"/>
                    <a:pt x="29" y="173"/>
                  </a:cubicBezTo>
                  <a:cubicBezTo>
                    <a:pt x="30" y="169"/>
                    <a:pt x="30" y="169"/>
                    <a:pt x="30" y="169"/>
                  </a:cubicBezTo>
                  <a:cubicBezTo>
                    <a:pt x="26" y="168"/>
                    <a:pt x="26" y="168"/>
                    <a:pt x="26" y="168"/>
                  </a:cubicBezTo>
                  <a:cubicBezTo>
                    <a:pt x="26" y="168"/>
                    <a:pt x="24" y="167"/>
                    <a:pt x="24" y="166"/>
                  </a:cubicBezTo>
                  <a:cubicBezTo>
                    <a:pt x="25" y="164"/>
                    <a:pt x="27" y="161"/>
                    <a:pt x="27" y="161"/>
                  </a:cubicBezTo>
                  <a:cubicBezTo>
                    <a:pt x="29" y="157"/>
                    <a:pt x="29" y="157"/>
                    <a:pt x="29" y="157"/>
                  </a:cubicBezTo>
                  <a:cubicBezTo>
                    <a:pt x="29" y="157"/>
                    <a:pt x="29" y="154"/>
                    <a:pt x="28" y="153"/>
                  </a:cubicBezTo>
                  <a:cubicBezTo>
                    <a:pt x="28" y="152"/>
                    <a:pt x="27" y="139"/>
                    <a:pt x="27" y="139"/>
                  </a:cubicBezTo>
                  <a:cubicBezTo>
                    <a:pt x="35" y="134"/>
                    <a:pt x="35" y="134"/>
                    <a:pt x="35" y="134"/>
                  </a:cubicBezTo>
                  <a:cubicBezTo>
                    <a:pt x="40" y="126"/>
                    <a:pt x="40" y="126"/>
                    <a:pt x="40" y="126"/>
                  </a:cubicBezTo>
                  <a:cubicBezTo>
                    <a:pt x="42" y="117"/>
                    <a:pt x="42" y="117"/>
                    <a:pt x="42" y="117"/>
                  </a:cubicBezTo>
                  <a:cubicBezTo>
                    <a:pt x="45" y="109"/>
                    <a:pt x="45" y="109"/>
                    <a:pt x="45" y="109"/>
                  </a:cubicBezTo>
                  <a:cubicBezTo>
                    <a:pt x="45" y="109"/>
                    <a:pt x="49" y="105"/>
                    <a:pt x="49" y="106"/>
                  </a:cubicBezTo>
                  <a:cubicBezTo>
                    <a:pt x="50" y="107"/>
                    <a:pt x="49" y="98"/>
                    <a:pt x="49" y="98"/>
                  </a:cubicBezTo>
                  <a:cubicBezTo>
                    <a:pt x="46" y="95"/>
                    <a:pt x="46" y="95"/>
                    <a:pt x="46" y="95"/>
                  </a:cubicBezTo>
                  <a:cubicBezTo>
                    <a:pt x="46" y="90"/>
                    <a:pt x="46" y="90"/>
                    <a:pt x="46" y="90"/>
                  </a:cubicBezTo>
                  <a:cubicBezTo>
                    <a:pt x="46" y="90"/>
                    <a:pt x="51" y="89"/>
                    <a:pt x="52" y="89"/>
                  </a:cubicBezTo>
                  <a:cubicBezTo>
                    <a:pt x="53" y="89"/>
                    <a:pt x="55" y="88"/>
                    <a:pt x="58" y="87"/>
                  </a:cubicBezTo>
                  <a:cubicBezTo>
                    <a:pt x="60" y="87"/>
                    <a:pt x="62" y="85"/>
                    <a:pt x="64" y="85"/>
                  </a:cubicBezTo>
                  <a:cubicBezTo>
                    <a:pt x="65" y="85"/>
                    <a:pt x="70" y="85"/>
                    <a:pt x="70" y="85"/>
                  </a:cubicBezTo>
                  <a:cubicBezTo>
                    <a:pt x="70" y="85"/>
                    <a:pt x="75" y="82"/>
                    <a:pt x="76" y="81"/>
                  </a:cubicBezTo>
                  <a:cubicBezTo>
                    <a:pt x="77" y="80"/>
                    <a:pt x="80" y="76"/>
                    <a:pt x="80" y="76"/>
                  </a:cubicBezTo>
                  <a:cubicBezTo>
                    <a:pt x="80" y="76"/>
                    <a:pt x="81" y="71"/>
                    <a:pt x="83" y="70"/>
                  </a:cubicBezTo>
                  <a:cubicBezTo>
                    <a:pt x="84" y="70"/>
                    <a:pt x="87" y="68"/>
                    <a:pt x="89" y="68"/>
                  </a:cubicBezTo>
                  <a:cubicBezTo>
                    <a:pt x="91" y="67"/>
                    <a:pt x="96" y="66"/>
                    <a:pt x="97" y="66"/>
                  </a:cubicBezTo>
                  <a:cubicBezTo>
                    <a:pt x="98" y="66"/>
                    <a:pt x="110" y="64"/>
                    <a:pt x="110" y="64"/>
                  </a:cubicBezTo>
                  <a:cubicBezTo>
                    <a:pt x="115" y="60"/>
                    <a:pt x="115" y="60"/>
                    <a:pt x="115" y="60"/>
                  </a:cubicBezTo>
                  <a:cubicBezTo>
                    <a:pt x="114" y="51"/>
                    <a:pt x="114" y="51"/>
                    <a:pt x="114" y="51"/>
                  </a:cubicBezTo>
                  <a:cubicBezTo>
                    <a:pt x="129" y="49"/>
                    <a:pt x="129" y="49"/>
                    <a:pt x="129" y="49"/>
                  </a:cubicBezTo>
                  <a:cubicBezTo>
                    <a:pt x="135" y="45"/>
                    <a:pt x="135" y="45"/>
                    <a:pt x="135" y="45"/>
                  </a:cubicBezTo>
                  <a:cubicBezTo>
                    <a:pt x="135" y="45"/>
                    <a:pt x="138" y="42"/>
                    <a:pt x="139" y="42"/>
                  </a:cubicBezTo>
                  <a:cubicBezTo>
                    <a:pt x="140" y="43"/>
                    <a:pt x="142" y="42"/>
                    <a:pt x="142" y="42"/>
                  </a:cubicBezTo>
                  <a:cubicBezTo>
                    <a:pt x="149" y="40"/>
                    <a:pt x="149" y="40"/>
                    <a:pt x="149" y="40"/>
                  </a:cubicBezTo>
                  <a:cubicBezTo>
                    <a:pt x="149" y="40"/>
                    <a:pt x="158" y="37"/>
                    <a:pt x="159" y="36"/>
                  </a:cubicBezTo>
                  <a:cubicBezTo>
                    <a:pt x="159" y="36"/>
                    <a:pt x="164" y="34"/>
                    <a:pt x="164" y="34"/>
                  </a:cubicBezTo>
                  <a:cubicBezTo>
                    <a:pt x="166" y="30"/>
                    <a:pt x="166" y="30"/>
                    <a:pt x="166" y="30"/>
                  </a:cubicBezTo>
                  <a:cubicBezTo>
                    <a:pt x="166" y="30"/>
                    <a:pt x="168" y="28"/>
                    <a:pt x="171" y="28"/>
                  </a:cubicBezTo>
                  <a:cubicBezTo>
                    <a:pt x="173" y="28"/>
                    <a:pt x="175" y="28"/>
                    <a:pt x="176" y="28"/>
                  </a:cubicBezTo>
                  <a:cubicBezTo>
                    <a:pt x="176" y="27"/>
                    <a:pt x="177" y="25"/>
                    <a:pt x="178" y="25"/>
                  </a:cubicBezTo>
                  <a:cubicBezTo>
                    <a:pt x="179" y="25"/>
                    <a:pt x="185" y="24"/>
                    <a:pt x="185" y="24"/>
                  </a:cubicBezTo>
                  <a:cubicBezTo>
                    <a:pt x="188" y="29"/>
                    <a:pt x="188" y="29"/>
                    <a:pt x="188" y="29"/>
                  </a:cubicBezTo>
                  <a:cubicBezTo>
                    <a:pt x="188" y="29"/>
                    <a:pt x="194" y="33"/>
                    <a:pt x="195" y="33"/>
                  </a:cubicBezTo>
                  <a:cubicBezTo>
                    <a:pt x="196" y="33"/>
                    <a:pt x="201" y="29"/>
                    <a:pt x="201" y="29"/>
                  </a:cubicBezTo>
                  <a:cubicBezTo>
                    <a:pt x="211" y="32"/>
                    <a:pt x="211" y="32"/>
                    <a:pt x="211" y="32"/>
                  </a:cubicBezTo>
                  <a:cubicBezTo>
                    <a:pt x="219" y="34"/>
                    <a:pt x="219" y="34"/>
                    <a:pt x="219" y="34"/>
                  </a:cubicBezTo>
                  <a:cubicBezTo>
                    <a:pt x="222" y="32"/>
                    <a:pt x="222" y="32"/>
                    <a:pt x="222" y="32"/>
                  </a:cubicBezTo>
                  <a:close/>
                  <a:moveTo>
                    <a:pt x="188" y="149"/>
                  </a:moveTo>
                  <a:cubicBezTo>
                    <a:pt x="188" y="149"/>
                    <a:pt x="188" y="149"/>
                    <a:pt x="188" y="149"/>
                  </a:cubicBezTo>
                  <a:cubicBezTo>
                    <a:pt x="189" y="150"/>
                    <a:pt x="189" y="150"/>
                    <a:pt x="189" y="150"/>
                  </a:cubicBezTo>
                  <a:cubicBezTo>
                    <a:pt x="189" y="150"/>
                    <a:pt x="191" y="150"/>
                    <a:pt x="192" y="149"/>
                  </a:cubicBezTo>
                  <a:cubicBezTo>
                    <a:pt x="193" y="149"/>
                    <a:pt x="191" y="148"/>
                    <a:pt x="191" y="148"/>
                  </a:cubicBezTo>
                  <a:cubicBezTo>
                    <a:pt x="189" y="148"/>
                    <a:pt x="189" y="148"/>
                    <a:pt x="189" y="148"/>
                  </a:cubicBezTo>
                  <a:cubicBezTo>
                    <a:pt x="189" y="148"/>
                    <a:pt x="188" y="149"/>
                    <a:pt x="188" y="149"/>
                  </a:cubicBezTo>
                  <a:close/>
                  <a:moveTo>
                    <a:pt x="184" y="157"/>
                  </a:moveTo>
                  <a:cubicBezTo>
                    <a:pt x="184" y="157"/>
                    <a:pt x="184" y="157"/>
                    <a:pt x="184" y="157"/>
                  </a:cubicBezTo>
                  <a:cubicBezTo>
                    <a:pt x="185" y="158"/>
                    <a:pt x="185" y="158"/>
                    <a:pt x="185" y="158"/>
                  </a:cubicBezTo>
                  <a:cubicBezTo>
                    <a:pt x="185" y="158"/>
                    <a:pt x="186" y="155"/>
                    <a:pt x="187" y="154"/>
                  </a:cubicBezTo>
                  <a:cubicBezTo>
                    <a:pt x="188" y="152"/>
                    <a:pt x="186" y="153"/>
                    <a:pt x="186" y="153"/>
                  </a:cubicBezTo>
                  <a:cubicBezTo>
                    <a:pt x="185" y="154"/>
                    <a:pt x="185" y="154"/>
                    <a:pt x="185" y="154"/>
                  </a:cubicBezTo>
                  <a:cubicBezTo>
                    <a:pt x="185" y="154"/>
                    <a:pt x="184" y="157"/>
                    <a:pt x="184" y="157"/>
                  </a:cubicBezTo>
                  <a:close/>
                  <a:moveTo>
                    <a:pt x="318" y="231"/>
                  </a:moveTo>
                  <a:cubicBezTo>
                    <a:pt x="318" y="231"/>
                    <a:pt x="318" y="231"/>
                    <a:pt x="318" y="231"/>
                  </a:cubicBezTo>
                  <a:cubicBezTo>
                    <a:pt x="318" y="231"/>
                    <a:pt x="321" y="233"/>
                    <a:pt x="321" y="233"/>
                  </a:cubicBezTo>
                  <a:cubicBezTo>
                    <a:pt x="319" y="237"/>
                    <a:pt x="319" y="237"/>
                    <a:pt x="319" y="237"/>
                  </a:cubicBezTo>
                  <a:cubicBezTo>
                    <a:pt x="316" y="235"/>
                    <a:pt x="316" y="235"/>
                    <a:pt x="316" y="235"/>
                  </a:cubicBezTo>
                  <a:cubicBezTo>
                    <a:pt x="318" y="231"/>
                    <a:pt x="318" y="231"/>
                    <a:pt x="318" y="231"/>
                  </a:cubicBezTo>
                  <a:close/>
                  <a:moveTo>
                    <a:pt x="342" y="250"/>
                  </a:moveTo>
                  <a:cubicBezTo>
                    <a:pt x="342" y="250"/>
                    <a:pt x="342" y="250"/>
                    <a:pt x="342" y="250"/>
                  </a:cubicBezTo>
                  <a:cubicBezTo>
                    <a:pt x="342" y="250"/>
                    <a:pt x="347" y="251"/>
                    <a:pt x="347" y="250"/>
                  </a:cubicBezTo>
                  <a:cubicBezTo>
                    <a:pt x="347" y="249"/>
                    <a:pt x="348" y="247"/>
                    <a:pt x="348" y="247"/>
                  </a:cubicBezTo>
                  <a:cubicBezTo>
                    <a:pt x="347" y="246"/>
                    <a:pt x="344" y="245"/>
                    <a:pt x="344" y="245"/>
                  </a:cubicBezTo>
                  <a:cubicBezTo>
                    <a:pt x="343" y="245"/>
                    <a:pt x="342" y="245"/>
                    <a:pt x="341" y="244"/>
                  </a:cubicBezTo>
                  <a:cubicBezTo>
                    <a:pt x="335" y="237"/>
                    <a:pt x="339" y="246"/>
                    <a:pt x="342" y="247"/>
                  </a:cubicBezTo>
                  <a:cubicBezTo>
                    <a:pt x="342" y="248"/>
                    <a:pt x="342" y="248"/>
                    <a:pt x="342" y="248"/>
                  </a:cubicBezTo>
                  <a:cubicBezTo>
                    <a:pt x="342" y="250"/>
                    <a:pt x="342" y="250"/>
                    <a:pt x="342" y="250"/>
                  </a:cubicBezTo>
                  <a:close/>
                  <a:moveTo>
                    <a:pt x="349" y="257"/>
                  </a:moveTo>
                  <a:cubicBezTo>
                    <a:pt x="349" y="257"/>
                    <a:pt x="349" y="257"/>
                    <a:pt x="349" y="257"/>
                  </a:cubicBezTo>
                  <a:cubicBezTo>
                    <a:pt x="353" y="252"/>
                    <a:pt x="353" y="252"/>
                    <a:pt x="353" y="252"/>
                  </a:cubicBezTo>
                  <a:cubicBezTo>
                    <a:pt x="353" y="252"/>
                    <a:pt x="355" y="250"/>
                    <a:pt x="356" y="250"/>
                  </a:cubicBezTo>
                  <a:cubicBezTo>
                    <a:pt x="357" y="250"/>
                    <a:pt x="361" y="249"/>
                    <a:pt x="361" y="249"/>
                  </a:cubicBezTo>
                  <a:cubicBezTo>
                    <a:pt x="361" y="249"/>
                    <a:pt x="364" y="250"/>
                    <a:pt x="362" y="251"/>
                  </a:cubicBezTo>
                  <a:cubicBezTo>
                    <a:pt x="361" y="252"/>
                    <a:pt x="358" y="254"/>
                    <a:pt x="357" y="254"/>
                  </a:cubicBezTo>
                  <a:cubicBezTo>
                    <a:pt x="356" y="255"/>
                    <a:pt x="354" y="258"/>
                    <a:pt x="354" y="258"/>
                  </a:cubicBezTo>
                  <a:cubicBezTo>
                    <a:pt x="350" y="259"/>
                    <a:pt x="350" y="259"/>
                    <a:pt x="350" y="259"/>
                  </a:cubicBezTo>
                  <a:cubicBezTo>
                    <a:pt x="346" y="261"/>
                    <a:pt x="346" y="261"/>
                    <a:pt x="346" y="261"/>
                  </a:cubicBezTo>
                  <a:cubicBezTo>
                    <a:pt x="347" y="265"/>
                    <a:pt x="347" y="265"/>
                    <a:pt x="347" y="265"/>
                  </a:cubicBezTo>
                  <a:cubicBezTo>
                    <a:pt x="347" y="265"/>
                    <a:pt x="346" y="266"/>
                    <a:pt x="345" y="266"/>
                  </a:cubicBezTo>
                  <a:cubicBezTo>
                    <a:pt x="345" y="265"/>
                    <a:pt x="342" y="263"/>
                    <a:pt x="342" y="263"/>
                  </a:cubicBezTo>
                  <a:cubicBezTo>
                    <a:pt x="343" y="258"/>
                    <a:pt x="343" y="258"/>
                    <a:pt x="343" y="258"/>
                  </a:cubicBezTo>
                  <a:cubicBezTo>
                    <a:pt x="347" y="258"/>
                    <a:pt x="347" y="258"/>
                    <a:pt x="347" y="258"/>
                  </a:cubicBezTo>
                  <a:cubicBezTo>
                    <a:pt x="349" y="257"/>
                    <a:pt x="349" y="257"/>
                    <a:pt x="349" y="257"/>
                  </a:cubicBezTo>
                  <a:close/>
                  <a:moveTo>
                    <a:pt x="388" y="286"/>
                  </a:moveTo>
                  <a:cubicBezTo>
                    <a:pt x="388" y="286"/>
                    <a:pt x="388" y="286"/>
                    <a:pt x="388" y="286"/>
                  </a:cubicBezTo>
                  <a:cubicBezTo>
                    <a:pt x="388" y="286"/>
                    <a:pt x="392" y="290"/>
                    <a:pt x="392" y="290"/>
                  </a:cubicBezTo>
                  <a:cubicBezTo>
                    <a:pt x="391" y="295"/>
                    <a:pt x="391" y="295"/>
                    <a:pt x="391" y="295"/>
                  </a:cubicBezTo>
                  <a:cubicBezTo>
                    <a:pt x="391" y="295"/>
                    <a:pt x="391" y="297"/>
                    <a:pt x="393" y="297"/>
                  </a:cubicBezTo>
                  <a:cubicBezTo>
                    <a:pt x="395" y="298"/>
                    <a:pt x="398" y="298"/>
                    <a:pt x="398" y="296"/>
                  </a:cubicBezTo>
                  <a:cubicBezTo>
                    <a:pt x="398" y="294"/>
                    <a:pt x="399" y="292"/>
                    <a:pt x="400" y="291"/>
                  </a:cubicBezTo>
                  <a:cubicBezTo>
                    <a:pt x="401" y="289"/>
                    <a:pt x="403" y="286"/>
                    <a:pt x="403" y="286"/>
                  </a:cubicBezTo>
                  <a:cubicBezTo>
                    <a:pt x="403" y="286"/>
                    <a:pt x="404" y="286"/>
                    <a:pt x="405" y="285"/>
                  </a:cubicBezTo>
                  <a:cubicBezTo>
                    <a:pt x="406" y="285"/>
                    <a:pt x="404" y="282"/>
                    <a:pt x="404" y="282"/>
                  </a:cubicBezTo>
                  <a:cubicBezTo>
                    <a:pt x="404" y="282"/>
                    <a:pt x="403" y="282"/>
                    <a:pt x="405" y="278"/>
                  </a:cubicBezTo>
                  <a:cubicBezTo>
                    <a:pt x="407" y="275"/>
                    <a:pt x="407" y="275"/>
                    <a:pt x="407" y="275"/>
                  </a:cubicBezTo>
                  <a:cubicBezTo>
                    <a:pt x="407" y="274"/>
                    <a:pt x="408" y="271"/>
                    <a:pt x="408" y="270"/>
                  </a:cubicBezTo>
                  <a:cubicBezTo>
                    <a:pt x="407" y="268"/>
                    <a:pt x="406" y="263"/>
                    <a:pt x="406" y="263"/>
                  </a:cubicBezTo>
                  <a:cubicBezTo>
                    <a:pt x="404" y="265"/>
                    <a:pt x="404" y="265"/>
                    <a:pt x="404" y="265"/>
                  </a:cubicBezTo>
                  <a:cubicBezTo>
                    <a:pt x="404" y="265"/>
                    <a:pt x="402" y="267"/>
                    <a:pt x="400" y="267"/>
                  </a:cubicBezTo>
                  <a:cubicBezTo>
                    <a:pt x="398" y="268"/>
                    <a:pt x="396" y="269"/>
                    <a:pt x="396" y="270"/>
                  </a:cubicBezTo>
                  <a:cubicBezTo>
                    <a:pt x="396" y="270"/>
                    <a:pt x="396" y="273"/>
                    <a:pt x="395" y="274"/>
                  </a:cubicBezTo>
                  <a:cubicBezTo>
                    <a:pt x="394" y="275"/>
                    <a:pt x="391" y="278"/>
                    <a:pt x="391" y="278"/>
                  </a:cubicBezTo>
                  <a:cubicBezTo>
                    <a:pt x="389" y="283"/>
                    <a:pt x="389" y="283"/>
                    <a:pt x="389" y="283"/>
                  </a:cubicBezTo>
                  <a:cubicBezTo>
                    <a:pt x="389" y="283"/>
                    <a:pt x="388" y="286"/>
                    <a:pt x="388" y="286"/>
                  </a:cubicBezTo>
                  <a:close/>
                  <a:moveTo>
                    <a:pt x="373" y="331"/>
                  </a:moveTo>
                  <a:cubicBezTo>
                    <a:pt x="373" y="331"/>
                    <a:pt x="373" y="331"/>
                    <a:pt x="373" y="331"/>
                  </a:cubicBezTo>
                  <a:cubicBezTo>
                    <a:pt x="371" y="330"/>
                    <a:pt x="369" y="328"/>
                    <a:pt x="369" y="326"/>
                  </a:cubicBezTo>
                  <a:cubicBezTo>
                    <a:pt x="369" y="325"/>
                    <a:pt x="370" y="323"/>
                    <a:pt x="370" y="323"/>
                  </a:cubicBezTo>
                  <a:cubicBezTo>
                    <a:pt x="370" y="323"/>
                    <a:pt x="368" y="322"/>
                    <a:pt x="368" y="321"/>
                  </a:cubicBezTo>
                  <a:cubicBezTo>
                    <a:pt x="368" y="321"/>
                    <a:pt x="370" y="317"/>
                    <a:pt x="370" y="315"/>
                  </a:cubicBezTo>
                  <a:cubicBezTo>
                    <a:pt x="369" y="314"/>
                    <a:pt x="370" y="308"/>
                    <a:pt x="370" y="308"/>
                  </a:cubicBezTo>
                  <a:cubicBezTo>
                    <a:pt x="370" y="308"/>
                    <a:pt x="373" y="307"/>
                    <a:pt x="373" y="308"/>
                  </a:cubicBezTo>
                  <a:cubicBezTo>
                    <a:pt x="373" y="309"/>
                    <a:pt x="372" y="312"/>
                    <a:pt x="372" y="313"/>
                  </a:cubicBezTo>
                  <a:cubicBezTo>
                    <a:pt x="372" y="314"/>
                    <a:pt x="371" y="318"/>
                    <a:pt x="371" y="319"/>
                  </a:cubicBezTo>
                  <a:cubicBezTo>
                    <a:pt x="371" y="319"/>
                    <a:pt x="372" y="318"/>
                    <a:pt x="374" y="320"/>
                  </a:cubicBezTo>
                  <a:cubicBezTo>
                    <a:pt x="376" y="322"/>
                    <a:pt x="376" y="325"/>
                    <a:pt x="376" y="325"/>
                  </a:cubicBezTo>
                  <a:cubicBezTo>
                    <a:pt x="374" y="327"/>
                    <a:pt x="374" y="327"/>
                    <a:pt x="374" y="327"/>
                  </a:cubicBezTo>
                  <a:cubicBezTo>
                    <a:pt x="373" y="331"/>
                    <a:pt x="373" y="331"/>
                    <a:pt x="373" y="331"/>
                  </a:cubicBezTo>
                  <a:close/>
                  <a:moveTo>
                    <a:pt x="361" y="333"/>
                  </a:moveTo>
                  <a:cubicBezTo>
                    <a:pt x="361" y="333"/>
                    <a:pt x="361" y="333"/>
                    <a:pt x="361" y="333"/>
                  </a:cubicBezTo>
                  <a:cubicBezTo>
                    <a:pt x="361" y="333"/>
                    <a:pt x="360" y="337"/>
                    <a:pt x="360" y="338"/>
                  </a:cubicBezTo>
                  <a:cubicBezTo>
                    <a:pt x="360" y="338"/>
                    <a:pt x="361" y="338"/>
                    <a:pt x="362" y="338"/>
                  </a:cubicBezTo>
                  <a:cubicBezTo>
                    <a:pt x="363" y="337"/>
                    <a:pt x="364" y="337"/>
                    <a:pt x="365" y="336"/>
                  </a:cubicBezTo>
                  <a:cubicBezTo>
                    <a:pt x="366" y="335"/>
                    <a:pt x="369" y="333"/>
                    <a:pt x="370" y="333"/>
                  </a:cubicBezTo>
                  <a:cubicBezTo>
                    <a:pt x="371" y="332"/>
                    <a:pt x="366" y="330"/>
                    <a:pt x="366" y="330"/>
                  </a:cubicBezTo>
                  <a:cubicBezTo>
                    <a:pt x="361" y="333"/>
                    <a:pt x="361" y="333"/>
                    <a:pt x="361" y="333"/>
                  </a:cubicBezTo>
                  <a:close/>
                  <a:moveTo>
                    <a:pt x="225" y="132"/>
                  </a:moveTo>
                  <a:cubicBezTo>
                    <a:pt x="225" y="132"/>
                    <a:pt x="225" y="132"/>
                    <a:pt x="225" y="132"/>
                  </a:cubicBezTo>
                  <a:cubicBezTo>
                    <a:pt x="227" y="133"/>
                    <a:pt x="227" y="133"/>
                    <a:pt x="227" y="133"/>
                  </a:cubicBezTo>
                  <a:cubicBezTo>
                    <a:pt x="227" y="133"/>
                    <a:pt x="228" y="132"/>
                    <a:pt x="229" y="131"/>
                  </a:cubicBezTo>
                  <a:cubicBezTo>
                    <a:pt x="230" y="130"/>
                    <a:pt x="228" y="129"/>
                    <a:pt x="228" y="129"/>
                  </a:cubicBezTo>
                  <a:cubicBezTo>
                    <a:pt x="227" y="130"/>
                    <a:pt x="227" y="130"/>
                    <a:pt x="227" y="130"/>
                  </a:cubicBezTo>
                  <a:cubicBezTo>
                    <a:pt x="227" y="130"/>
                    <a:pt x="225" y="132"/>
                    <a:pt x="225" y="132"/>
                  </a:cubicBezTo>
                  <a:close/>
                  <a:moveTo>
                    <a:pt x="164" y="164"/>
                  </a:moveTo>
                  <a:cubicBezTo>
                    <a:pt x="164" y="164"/>
                    <a:pt x="164" y="164"/>
                    <a:pt x="164" y="164"/>
                  </a:cubicBezTo>
                  <a:cubicBezTo>
                    <a:pt x="165" y="165"/>
                    <a:pt x="165" y="165"/>
                    <a:pt x="165" y="165"/>
                  </a:cubicBezTo>
                  <a:cubicBezTo>
                    <a:pt x="165" y="165"/>
                    <a:pt x="166" y="163"/>
                    <a:pt x="168" y="162"/>
                  </a:cubicBezTo>
                  <a:cubicBezTo>
                    <a:pt x="169" y="161"/>
                    <a:pt x="167" y="161"/>
                    <a:pt x="167" y="161"/>
                  </a:cubicBezTo>
                  <a:cubicBezTo>
                    <a:pt x="165" y="162"/>
                    <a:pt x="165" y="162"/>
                    <a:pt x="165" y="162"/>
                  </a:cubicBezTo>
                  <a:cubicBezTo>
                    <a:pt x="165" y="162"/>
                    <a:pt x="164" y="163"/>
                    <a:pt x="164" y="164"/>
                  </a:cubicBezTo>
                  <a:close/>
                  <a:moveTo>
                    <a:pt x="174" y="162"/>
                  </a:moveTo>
                  <a:cubicBezTo>
                    <a:pt x="174" y="162"/>
                    <a:pt x="174" y="162"/>
                    <a:pt x="174" y="162"/>
                  </a:cubicBezTo>
                  <a:cubicBezTo>
                    <a:pt x="174" y="164"/>
                    <a:pt x="174" y="164"/>
                    <a:pt x="174" y="164"/>
                  </a:cubicBezTo>
                  <a:cubicBezTo>
                    <a:pt x="174" y="164"/>
                    <a:pt x="177" y="165"/>
                    <a:pt x="179" y="166"/>
                  </a:cubicBezTo>
                  <a:cubicBezTo>
                    <a:pt x="182" y="167"/>
                    <a:pt x="180" y="164"/>
                    <a:pt x="180" y="164"/>
                  </a:cubicBezTo>
                  <a:cubicBezTo>
                    <a:pt x="178" y="162"/>
                    <a:pt x="178" y="162"/>
                    <a:pt x="178" y="162"/>
                  </a:cubicBezTo>
                  <a:cubicBezTo>
                    <a:pt x="178" y="162"/>
                    <a:pt x="175" y="161"/>
                    <a:pt x="174" y="162"/>
                  </a:cubicBezTo>
                  <a:close/>
                  <a:moveTo>
                    <a:pt x="211" y="164"/>
                  </a:moveTo>
                  <a:cubicBezTo>
                    <a:pt x="211" y="164"/>
                    <a:pt x="211" y="164"/>
                    <a:pt x="211" y="164"/>
                  </a:cubicBezTo>
                  <a:cubicBezTo>
                    <a:pt x="210" y="166"/>
                    <a:pt x="210" y="166"/>
                    <a:pt x="210" y="166"/>
                  </a:cubicBezTo>
                  <a:cubicBezTo>
                    <a:pt x="210" y="166"/>
                    <a:pt x="212" y="168"/>
                    <a:pt x="213" y="170"/>
                  </a:cubicBezTo>
                  <a:cubicBezTo>
                    <a:pt x="214" y="170"/>
                    <a:pt x="218" y="174"/>
                    <a:pt x="220" y="174"/>
                  </a:cubicBezTo>
                  <a:cubicBezTo>
                    <a:pt x="228" y="177"/>
                    <a:pt x="215" y="167"/>
                    <a:pt x="214" y="166"/>
                  </a:cubicBezTo>
                  <a:cubicBezTo>
                    <a:pt x="214" y="166"/>
                    <a:pt x="211" y="163"/>
                    <a:pt x="211" y="164"/>
                  </a:cubicBezTo>
                  <a:close/>
                  <a:moveTo>
                    <a:pt x="258" y="178"/>
                  </a:moveTo>
                  <a:cubicBezTo>
                    <a:pt x="258" y="178"/>
                    <a:pt x="258" y="178"/>
                    <a:pt x="258" y="178"/>
                  </a:cubicBezTo>
                  <a:cubicBezTo>
                    <a:pt x="260" y="180"/>
                    <a:pt x="260" y="180"/>
                    <a:pt x="260" y="180"/>
                  </a:cubicBezTo>
                  <a:cubicBezTo>
                    <a:pt x="260" y="180"/>
                    <a:pt x="263" y="179"/>
                    <a:pt x="265" y="178"/>
                  </a:cubicBezTo>
                  <a:cubicBezTo>
                    <a:pt x="267" y="178"/>
                    <a:pt x="265" y="176"/>
                    <a:pt x="265" y="176"/>
                  </a:cubicBezTo>
                  <a:cubicBezTo>
                    <a:pt x="262" y="176"/>
                    <a:pt x="262" y="176"/>
                    <a:pt x="262" y="176"/>
                  </a:cubicBezTo>
                  <a:cubicBezTo>
                    <a:pt x="262" y="176"/>
                    <a:pt x="258" y="177"/>
                    <a:pt x="258" y="178"/>
                  </a:cubicBezTo>
                  <a:close/>
                  <a:moveTo>
                    <a:pt x="238" y="73"/>
                  </a:moveTo>
                  <a:cubicBezTo>
                    <a:pt x="238" y="73"/>
                    <a:pt x="238" y="73"/>
                    <a:pt x="238" y="73"/>
                  </a:cubicBezTo>
                  <a:cubicBezTo>
                    <a:pt x="238" y="73"/>
                    <a:pt x="234" y="75"/>
                    <a:pt x="234" y="75"/>
                  </a:cubicBezTo>
                  <a:cubicBezTo>
                    <a:pt x="233" y="75"/>
                    <a:pt x="234" y="77"/>
                    <a:pt x="235" y="77"/>
                  </a:cubicBezTo>
                  <a:cubicBezTo>
                    <a:pt x="236" y="78"/>
                    <a:pt x="239" y="79"/>
                    <a:pt x="239" y="79"/>
                  </a:cubicBezTo>
                  <a:cubicBezTo>
                    <a:pt x="240" y="79"/>
                    <a:pt x="243" y="77"/>
                    <a:pt x="245" y="75"/>
                  </a:cubicBezTo>
                  <a:cubicBezTo>
                    <a:pt x="247" y="74"/>
                    <a:pt x="243" y="73"/>
                    <a:pt x="243" y="73"/>
                  </a:cubicBezTo>
                  <a:cubicBezTo>
                    <a:pt x="238" y="73"/>
                    <a:pt x="238" y="73"/>
                    <a:pt x="238" y="73"/>
                  </a:cubicBezTo>
                  <a:close/>
                  <a:moveTo>
                    <a:pt x="202" y="66"/>
                  </a:moveTo>
                  <a:cubicBezTo>
                    <a:pt x="202" y="66"/>
                    <a:pt x="202" y="66"/>
                    <a:pt x="202" y="66"/>
                  </a:cubicBezTo>
                  <a:cubicBezTo>
                    <a:pt x="202" y="66"/>
                    <a:pt x="198" y="66"/>
                    <a:pt x="197" y="66"/>
                  </a:cubicBezTo>
                  <a:cubicBezTo>
                    <a:pt x="197" y="66"/>
                    <a:pt x="196" y="67"/>
                    <a:pt x="195" y="68"/>
                  </a:cubicBezTo>
                  <a:cubicBezTo>
                    <a:pt x="194" y="69"/>
                    <a:pt x="194" y="71"/>
                    <a:pt x="193" y="73"/>
                  </a:cubicBezTo>
                  <a:cubicBezTo>
                    <a:pt x="193" y="75"/>
                    <a:pt x="194" y="75"/>
                    <a:pt x="194" y="75"/>
                  </a:cubicBezTo>
                  <a:cubicBezTo>
                    <a:pt x="195" y="76"/>
                    <a:pt x="195" y="76"/>
                    <a:pt x="197" y="78"/>
                  </a:cubicBezTo>
                  <a:cubicBezTo>
                    <a:pt x="199" y="79"/>
                    <a:pt x="201" y="77"/>
                    <a:pt x="203" y="76"/>
                  </a:cubicBezTo>
                  <a:cubicBezTo>
                    <a:pt x="206" y="75"/>
                    <a:pt x="204" y="74"/>
                    <a:pt x="205" y="72"/>
                  </a:cubicBezTo>
                  <a:cubicBezTo>
                    <a:pt x="205" y="71"/>
                    <a:pt x="204" y="68"/>
                    <a:pt x="204" y="68"/>
                  </a:cubicBezTo>
                  <a:cubicBezTo>
                    <a:pt x="204" y="67"/>
                    <a:pt x="202" y="66"/>
                    <a:pt x="202" y="66"/>
                  </a:cubicBezTo>
                  <a:close/>
                  <a:moveTo>
                    <a:pt x="236" y="103"/>
                  </a:moveTo>
                  <a:cubicBezTo>
                    <a:pt x="236" y="103"/>
                    <a:pt x="236" y="103"/>
                    <a:pt x="236" y="103"/>
                  </a:cubicBezTo>
                  <a:cubicBezTo>
                    <a:pt x="236" y="103"/>
                    <a:pt x="235" y="105"/>
                    <a:pt x="235" y="105"/>
                  </a:cubicBezTo>
                  <a:cubicBezTo>
                    <a:pt x="235" y="105"/>
                    <a:pt x="235" y="107"/>
                    <a:pt x="235" y="107"/>
                  </a:cubicBezTo>
                  <a:cubicBezTo>
                    <a:pt x="235" y="107"/>
                    <a:pt x="234" y="108"/>
                    <a:pt x="233" y="109"/>
                  </a:cubicBezTo>
                  <a:cubicBezTo>
                    <a:pt x="231" y="111"/>
                    <a:pt x="233" y="111"/>
                    <a:pt x="234" y="112"/>
                  </a:cubicBezTo>
                  <a:cubicBezTo>
                    <a:pt x="235" y="114"/>
                    <a:pt x="234" y="113"/>
                    <a:pt x="235" y="113"/>
                  </a:cubicBezTo>
                  <a:cubicBezTo>
                    <a:pt x="235" y="114"/>
                    <a:pt x="236" y="113"/>
                    <a:pt x="238" y="112"/>
                  </a:cubicBezTo>
                  <a:cubicBezTo>
                    <a:pt x="240" y="111"/>
                    <a:pt x="239" y="111"/>
                    <a:pt x="239" y="111"/>
                  </a:cubicBezTo>
                  <a:cubicBezTo>
                    <a:pt x="239" y="111"/>
                    <a:pt x="237" y="108"/>
                    <a:pt x="237" y="108"/>
                  </a:cubicBezTo>
                  <a:cubicBezTo>
                    <a:pt x="237" y="108"/>
                    <a:pt x="237" y="107"/>
                    <a:pt x="237" y="107"/>
                  </a:cubicBezTo>
                  <a:cubicBezTo>
                    <a:pt x="237" y="106"/>
                    <a:pt x="238" y="106"/>
                    <a:pt x="239" y="105"/>
                  </a:cubicBezTo>
                  <a:cubicBezTo>
                    <a:pt x="240" y="103"/>
                    <a:pt x="240" y="102"/>
                    <a:pt x="240" y="102"/>
                  </a:cubicBezTo>
                  <a:cubicBezTo>
                    <a:pt x="240" y="101"/>
                    <a:pt x="238" y="101"/>
                    <a:pt x="238" y="101"/>
                  </a:cubicBezTo>
                  <a:cubicBezTo>
                    <a:pt x="238" y="101"/>
                    <a:pt x="236" y="102"/>
                    <a:pt x="236" y="103"/>
                  </a:cubicBezTo>
                  <a:close/>
                  <a:moveTo>
                    <a:pt x="233" y="105"/>
                  </a:moveTo>
                  <a:cubicBezTo>
                    <a:pt x="233" y="105"/>
                    <a:pt x="233" y="105"/>
                    <a:pt x="233" y="105"/>
                  </a:cubicBezTo>
                  <a:cubicBezTo>
                    <a:pt x="232" y="103"/>
                    <a:pt x="232" y="103"/>
                    <a:pt x="232" y="103"/>
                  </a:cubicBezTo>
                  <a:cubicBezTo>
                    <a:pt x="232" y="103"/>
                    <a:pt x="231" y="102"/>
                    <a:pt x="228" y="102"/>
                  </a:cubicBezTo>
                  <a:cubicBezTo>
                    <a:pt x="226" y="102"/>
                    <a:pt x="226" y="103"/>
                    <a:pt x="224" y="103"/>
                  </a:cubicBezTo>
                  <a:cubicBezTo>
                    <a:pt x="222" y="103"/>
                    <a:pt x="222" y="105"/>
                    <a:pt x="222" y="106"/>
                  </a:cubicBezTo>
                  <a:cubicBezTo>
                    <a:pt x="221" y="108"/>
                    <a:pt x="222" y="107"/>
                    <a:pt x="223" y="108"/>
                  </a:cubicBezTo>
                  <a:cubicBezTo>
                    <a:pt x="224" y="109"/>
                    <a:pt x="223" y="109"/>
                    <a:pt x="224" y="112"/>
                  </a:cubicBezTo>
                  <a:cubicBezTo>
                    <a:pt x="224" y="114"/>
                    <a:pt x="225" y="113"/>
                    <a:pt x="225" y="113"/>
                  </a:cubicBezTo>
                  <a:cubicBezTo>
                    <a:pt x="226" y="114"/>
                    <a:pt x="227" y="113"/>
                    <a:pt x="229" y="112"/>
                  </a:cubicBezTo>
                  <a:cubicBezTo>
                    <a:pt x="231" y="110"/>
                    <a:pt x="229" y="110"/>
                    <a:pt x="229" y="110"/>
                  </a:cubicBezTo>
                  <a:cubicBezTo>
                    <a:pt x="229" y="110"/>
                    <a:pt x="231" y="109"/>
                    <a:pt x="233" y="107"/>
                  </a:cubicBezTo>
                  <a:cubicBezTo>
                    <a:pt x="234" y="105"/>
                    <a:pt x="233" y="105"/>
                    <a:pt x="233" y="105"/>
                  </a:cubicBezTo>
                  <a:close/>
                  <a:moveTo>
                    <a:pt x="284" y="139"/>
                  </a:moveTo>
                  <a:cubicBezTo>
                    <a:pt x="284" y="139"/>
                    <a:pt x="284" y="139"/>
                    <a:pt x="284" y="139"/>
                  </a:cubicBezTo>
                  <a:cubicBezTo>
                    <a:pt x="283" y="139"/>
                    <a:pt x="282" y="141"/>
                    <a:pt x="282" y="141"/>
                  </a:cubicBezTo>
                  <a:cubicBezTo>
                    <a:pt x="282" y="141"/>
                    <a:pt x="281" y="142"/>
                    <a:pt x="281" y="143"/>
                  </a:cubicBezTo>
                  <a:cubicBezTo>
                    <a:pt x="280" y="143"/>
                    <a:pt x="279" y="145"/>
                    <a:pt x="279" y="145"/>
                  </a:cubicBezTo>
                  <a:cubicBezTo>
                    <a:pt x="279" y="145"/>
                    <a:pt x="280" y="146"/>
                    <a:pt x="281" y="146"/>
                  </a:cubicBezTo>
                  <a:cubicBezTo>
                    <a:pt x="282" y="147"/>
                    <a:pt x="282" y="147"/>
                    <a:pt x="283" y="147"/>
                  </a:cubicBezTo>
                  <a:cubicBezTo>
                    <a:pt x="284" y="147"/>
                    <a:pt x="284" y="147"/>
                    <a:pt x="287" y="147"/>
                  </a:cubicBezTo>
                  <a:cubicBezTo>
                    <a:pt x="291" y="147"/>
                    <a:pt x="294" y="147"/>
                    <a:pt x="295" y="147"/>
                  </a:cubicBezTo>
                  <a:cubicBezTo>
                    <a:pt x="295" y="147"/>
                    <a:pt x="297" y="146"/>
                    <a:pt x="297" y="146"/>
                  </a:cubicBezTo>
                  <a:cubicBezTo>
                    <a:pt x="297" y="145"/>
                    <a:pt x="297" y="145"/>
                    <a:pt x="296" y="144"/>
                  </a:cubicBezTo>
                  <a:cubicBezTo>
                    <a:pt x="295" y="142"/>
                    <a:pt x="293" y="141"/>
                    <a:pt x="293" y="141"/>
                  </a:cubicBezTo>
                  <a:cubicBezTo>
                    <a:pt x="292" y="141"/>
                    <a:pt x="293" y="139"/>
                    <a:pt x="294" y="140"/>
                  </a:cubicBezTo>
                  <a:cubicBezTo>
                    <a:pt x="294" y="140"/>
                    <a:pt x="297" y="143"/>
                    <a:pt x="297" y="143"/>
                  </a:cubicBezTo>
                  <a:cubicBezTo>
                    <a:pt x="298" y="143"/>
                    <a:pt x="300" y="143"/>
                    <a:pt x="300" y="141"/>
                  </a:cubicBezTo>
                  <a:cubicBezTo>
                    <a:pt x="299" y="140"/>
                    <a:pt x="301" y="138"/>
                    <a:pt x="298" y="137"/>
                  </a:cubicBezTo>
                  <a:cubicBezTo>
                    <a:pt x="296" y="136"/>
                    <a:pt x="295" y="135"/>
                    <a:pt x="294" y="135"/>
                  </a:cubicBezTo>
                  <a:cubicBezTo>
                    <a:pt x="292" y="135"/>
                    <a:pt x="295" y="136"/>
                    <a:pt x="291" y="133"/>
                  </a:cubicBezTo>
                  <a:cubicBezTo>
                    <a:pt x="287" y="130"/>
                    <a:pt x="287" y="131"/>
                    <a:pt x="287" y="131"/>
                  </a:cubicBezTo>
                  <a:cubicBezTo>
                    <a:pt x="287" y="131"/>
                    <a:pt x="289" y="128"/>
                    <a:pt x="288" y="127"/>
                  </a:cubicBezTo>
                  <a:cubicBezTo>
                    <a:pt x="288" y="127"/>
                    <a:pt x="284" y="126"/>
                    <a:pt x="284" y="126"/>
                  </a:cubicBezTo>
                  <a:cubicBezTo>
                    <a:pt x="284" y="126"/>
                    <a:pt x="279" y="127"/>
                    <a:pt x="279" y="127"/>
                  </a:cubicBezTo>
                  <a:cubicBezTo>
                    <a:pt x="278" y="128"/>
                    <a:pt x="277" y="129"/>
                    <a:pt x="277" y="129"/>
                  </a:cubicBezTo>
                  <a:cubicBezTo>
                    <a:pt x="277" y="131"/>
                    <a:pt x="277" y="131"/>
                    <a:pt x="277" y="131"/>
                  </a:cubicBezTo>
                  <a:cubicBezTo>
                    <a:pt x="275" y="132"/>
                    <a:pt x="275" y="132"/>
                    <a:pt x="275" y="132"/>
                  </a:cubicBezTo>
                  <a:cubicBezTo>
                    <a:pt x="275" y="132"/>
                    <a:pt x="274" y="134"/>
                    <a:pt x="274" y="134"/>
                  </a:cubicBezTo>
                  <a:cubicBezTo>
                    <a:pt x="273" y="134"/>
                    <a:pt x="271" y="135"/>
                    <a:pt x="271" y="135"/>
                  </a:cubicBezTo>
                  <a:cubicBezTo>
                    <a:pt x="270" y="135"/>
                    <a:pt x="268" y="135"/>
                    <a:pt x="268" y="136"/>
                  </a:cubicBezTo>
                  <a:cubicBezTo>
                    <a:pt x="267" y="137"/>
                    <a:pt x="264" y="138"/>
                    <a:pt x="264" y="138"/>
                  </a:cubicBezTo>
                  <a:cubicBezTo>
                    <a:pt x="264" y="138"/>
                    <a:pt x="263" y="139"/>
                    <a:pt x="265" y="141"/>
                  </a:cubicBezTo>
                  <a:cubicBezTo>
                    <a:pt x="267" y="142"/>
                    <a:pt x="269" y="142"/>
                    <a:pt x="269" y="143"/>
                  </a:cubicBezTo>
                  <a:cubicBezTo>
                    <a:pt x="270" y="143"/>
                    <a:pt x="270" y="143"/>
                    <a:pt x="271" y="143"/>
                  </a:cubicBezTo>
                  <a:cubicBezTo>
                    <a:pt x="272" y="144"/>
                    <a:pt x="272" y="144"/>
                    <a:pt x="274" y="144"/>
                  </a:cubicBezTo>
                  <a:cubicBezTo>
                    <a:pt x="275" y="143"/>
                    <a:pt x="277" y="143"/>
                    <a:pt x="277" y="142"/>
                  </a:cubicBezTo>
                  <a:cubicBezTo>
                    <a:pt x="278" y="141"/>
                    <a:pt x="278" y="140"/>
                    <a:pt x="279" y="139"/>
                  </a:cubicBezTo>
                  <a:cubicBezTo>
                    <a:pt x="279" y="138"/>
                    <a:pt x="279" y="137"/>
                    <a:pt x="281" y="137"/>
                  </a:cubicBezTo>
                  <a:cubicBezTo>
                    <a:pt x="282" y="137"/>
                    <a:pt x="284" y="136"/>
                    <a:pt x="284" y="136"/>
                  </a:cubicBezTo>
                  <a:cubicBezTo>
                    <a:pt x="284" y="136"/>
                    <a:pt x="284" y="139"/>
                    <a:pt x="284" y="139"/>
                  </a:cubicBezTo>
                  <a:close/>
                  <a:moveTo>
                    <a:pt x="289" y="182"/>
                  </a:moveTo>
                  <a:cubicBezTo>
                    <a:pt x="289" y="182"/>
                    <a:pt x="289" y="182"/>
                    <a:pt x="289" y="182"/>
                  </a:cubicBezTo>
                  <a:cubicBezTo>
                    <a:pt x="288" y="181"/>
                    <a:pt x="288" y="181"/>
                    <a:pt x="288" y="181"/>
                  </a:cubicBezTo>
                  <a:cubicBezTo>
                    <a:pt x="288" y="180"/>
                    <a:pt x="288" y="180"/>
                    <a:pt x="288" y="180"/>
                  </a:cubicBezTo>
                  <a:cubicBezTo>
                    <a:pt x="285" y="177"/>
                    <a:pt x="285" y="177"/>
                    <a:pt x="285" y="177"/>
                  </a:cubicBezTo>
                  <a:cubicBezTo>
                    <a:pt x="285" y="177"/>
                    <a:pt x="289" y="176"/>
                    <a:pt x="291" y="175"/>
                  </a:cubicBezTo>
                  <a:cubicBezTo>
                    <a:pt x="294" y="174"/>
                    <a:pt x="291" y="173"/>
                    <a:pt x="291" y="172"/>
                  </a:cubicBezTo>
                  <a:cubicBezTo>
                    <a:pt x="291" y="172"/>
                    <a:pt x="290" y="172"/>
                    <a:pt x="288" y="172"/>
                  </a:cubicBezTo>
                  <a:cubicBezTo>
                    <a:pt x="287" y="172"/>
                    <a:pt x="286" y="172"/>
                    <a:pt x="284" y="173"/>
                  </a:cubicBezTo>
                  <a:cubicBezTo>
                    <a:pt x="283" y="173"/>
                    <a:pt x="282" y="171"/>
                    <a:pt x="282" y="171"/>
                  </a:cubicBezTo>
                  <a:cubicBezTo>
                    <a:pt x="281" y="171"/>
                    <a:pt x="277" y="171"/>
                    <a:pt x="276" y="171"/>
                  </a:cubicBezTo>
                  <a:cubicBezTo>
                    <a:pt x="276" y="171"/>
                    <a:pt x="275" y="173"/>
                    <a:pt x="274" y="174"/>
                  </a:cubicBezTo>
                  <a:cubicBezTo>
                    <a:pt x="273" y="175"/>
                    <a:pt x="272" y="176"/>
                    <a:pt x="271" y="176"/>
                  </a:cubicBezTo>
                  <a:cubicBezTo>
                    <a:pt x="270" y="177"/>
                    <a:pt x="274" y="179"/>
                    <a:pt x="275" y="179"/>
                  </a:cubicBezTo>
                  <a:cubicBezTo>
                    <a:pt x="275" y="180"/>
                    <a:pt x="278" y="180"/>
                    <a:pt x="278" y="181"/>
                  </a:cubicBezTo>
                  <a:cubicBezTo>
                    <a:pt x="279" y="181"/>
                    <a:pt x="282" y="183"/>
                    <a:pt x="283" y="183"/>
                  </a:cubicBezTo>
                  <a:cubicBezTo>
                    <a:pt x="284" y="184"/>
                    <a:pt x="282" y="185"/>
                    <a:pt x="281" y="187"/>
                  </a:cubicBezTo>
                  <a:cubicBezTo>
                    <a:pt x="280" y="189"/>
                    <a:pt x="279" y="189"/>
                    <a:pt x="278" y="190"/>
                  </a:cubicBezTo>
                  <a:cubicBezTo>
                    <a:pt x="277" y="191"/>
                    <a:pt x="279" y="192"/>
                    <a:pt x="280" y="193"/>
                  </a:cubicBezTo>
                  <a:cubicBezTo>
                    <a:pt x="281" y="194"/>
                    <a:pt x="283" y="195"/>
                    <a:pt x="283" y="195"/>
                  </a:cubicBezTo>
                  <a:cubicBezTo>
                    <a:pt x="284" y="195"/>
                    <a:pt x="287" y="193"/>
                    <a:pt x="287" y="193"/>
                  </a:cubicBezTo>
                  <a:cubicBezTo>
                    <a:pt x="287" y="193"/>
                    <a:pt x="288" y="190"/>
                    <a:pt x="288" y="190"/>
                  </a:cubicBezTo>
                  <a:cubicBezTo>
                    <a:pt x="288" y="189"/>
                    <a:pt x="289" y="187"/>
                    <a:pt x="289" y="187"/>
                  </a:cubicBezTo>
                  <a:cubicBezTo>
                    <a:pt x="290" y="186"/>
                    <a:pt x="290" y="186"/>
                    <a:pt x="290" y="186"/>
                  </a:cubicBezTo>
                  <a:cubicBezTo>
                    <a:pt x="289" y="182"/>
                    <a:pt x="289" y="182"/>
                    <a:pt x="289" y="182"/>
                  </a:cubicBezTo>
                  <a:close/>
                  <a:moveTo>
                    <a:pt x="316" y="209"/>
                  </a:moveTo>
                  <a:cubicBezTo>
                    <a:pt x="316" y="209"/>
                    <a:pt x="316" y="209"/>
                    <a:pt x="316" y="209"/>
                  </a:cubicBezTo>
                  <a:cubicBezTo>
                    <a:pt x="317" y="208"/>
                    <a:pt x="319" y="206"/>
                    <a:pt x="319" y="205"/>
                  </a:cubicBezTo>
                  <a:cubicBezTo>
                    <a:pt x="319" y="205"/>
                    <a:pt x="321" y="205"/>
                    <a:pt x="322" y="205"/>
                  </a:cubicBezTo>
                  <a:cubicBezTo>
                    <a:pt x="322" y="205"/>
                    <a:pt x="326" y="206"/>
                    <a:pt x="326" y="206"/>
                  </a:cubicBezTo>
                  <a:cubicBezTo>
                    <a:pt x="326" y="206"/>
                    <a:pt x="329" y="206"/>
                    <a:pt x="329" y="206"/>
                  </a:cubicBezTo>
                  <a:cubicBezTo>
                    <a:pt x="329" y="206"/>
                    <a:pt x="332" y="204"/>
                    <a:pt x="332" y="204"/>
                  </a:cubicBezTo>
                  <a:cubicBezTo>
                    <a:pt x="333" y="204"/>
                    <a:pt x="336" y="207"/>
                    <a:pt x="336" y="207"/>
                  </a:cubicBezTo>
                  <a:cubicBezTo>
                    <a:pt x="336" y="207"/>
                    <a:pt x="334" y="210"/>
                    <a:pt x="333" y="210"/>
                  </a:cubicBezTo>
                  <a:cubicBezTo>
                    <a:pt x="332" y="211"/>
                    <a:pt x="331" y="211"/>
                    <a:pt x="330" y="212"/>
                  </a:cubicBezTo>
                  <a:cubicBezTo>
                    <a:pt x="329" y="214"/>
                    <a:pt x="329" y="214"/>
                    <a:pt x="329" y="215"/>
                  </a:cubicBezTo>
                  <a:cubicBezTo>
                    <a:pt x="328" y="215"/>
                    <a:pt x="327" y="217"/>
                    <a:pt x="325" y="215"/>
                  </a:cubicBezTo>
                  <a:cubicBezTo>
                    <a:pt x="323" y="214"/>
                    <a:pt x="321" y="212"/>
                    <a:pt x="321" y="212"/>
                  </a:cubicBezTo>
                  <a:cubicBezTo>
                    <a:pt x="321" y="212"/>
                    <a:pt x="319" y="213"/>
                    <a:pt x="318" y="213"/>
                  </a:cubicBezTo>
                  <a:cubicBezTo>
                    <a:pt x="317" y="214"/>
                    <a:pt x="315" y="213"/>
                    <a:pt x="315" y="213"/>
                  </a:cubicBezTo>
                  <a:cubicBezTo>
                    <a:pt x="316" y="212"/>
                    <a:pt x="315" y="210"/>
                    <a:pt x="316" y="209"/>
                  </a:cubicBezTo>
                  <a:close/>
                  <a:moveTo>
                    <a:pt x="295" y="229"/>
                  </a:moveTo>
                  <a:cubicBezTo>
                    <a:pt x="295" y="229"/>
                    <a:pt x="295" y="229"/>
                    <a:pt x="295" y="229"/>
                  </a:cubicBezTo>
                  <a:cubicBezTo>
                    <a:pt x="295" y="229"/>
                    <a:pt x="291" y="227"/>
                    <a:pt x="292" y="226"/>
                  </a:cubicBezTo>
                  <a:cubicBezTo>
                    <a:pt x="293" y="224"/>
                    <a:pt x="297" y="220"/>
                    <a:pt x="298" y="219"/>
                  </a:cubicBezTo>
                  <a:cubicBezTo>
                    <a:pt x="298" y="219"/>
                    <a:pt x="301" y="220"/>
                    <a:pt x="301" y="220"/>
                  </a:cubicBezTo>
                  <a:cubicBezTo>
                    <a:pt x="302" y="220"/>
                    <a:pt x="303" y="217"/>
                    <a:pt x="304" y="217"/>
                  </a:cubicBezTo>
                  <a:cubicBezTo>
                    <a:pt x="304" y="217"/>
                    <a:pt x="308" y="217"/>
                    <a:pt x="308" y="217"/>
                  </a:cubicBezTo>
                  <a:cubicBezTo>
                    <a:pt x="308" y="217"/>
                    <a:pt x="306" y="221"/>
                    <a:pt x="304" y="222"/>
                  </a:cubicBezTo>
                  <a:cubicBezTo>
                    <a:pt x="302" y="223"/>
                    <a:pt x="301" y="223"/>
                    <a:pt x="301" y="224"/>
                  </a:cubicBezTo>
                  <a:cubicBezTo>
                    <a:pt x="300" y="225"/>
                    <a:pt x="299" y="226"/>
                    <a:pt x="299" y="227"/>
                  </a:cubicBezTo>
                  <a:cubicBezTo>
                    <a:pt x="298" y="227"/>
                    <a:pt x="295" y="229"/>
                    <a:pt x="295" y="229"/>
                  </a:cubicBezTo>
                  <a:close/>
                  <a:moveTo>
                    <a:pt x="282" y="268"/>
                  </a:moveTo>
                  <a:cubicBezTo>
                    <a:pt x="282" y="268"/>
                    <a:pt x="282" y="268"/>
                    <a:pt x="282" y="268"/>
                  </a:cubicBezTo>
                  <a:cubicBezTo>
                    <a:pt x="283" y="269"/>
                    <a:pt x="281" y="273"/>
                    <a:pt x="278" y="271"/>
                  </a:cubicBezTo>
                  <a:cubicBezTo>
                    <a:pt x="278" y="271"/>
                    <a:pt x="277" y="269"/>
                    <a:pt x="279" y="268"/>
                  </a:cubicBezTo>
                  <a:cubicBezTo>
                    <a:pt x="280" y="268"/>
                    <a:pt x="282" y="268"/>
                    <a:pt x="282" y="268"/>
                  </a:cubicBezTo>
                  <a:close/>
                  <a:moveTo>
                    <a:pt x="279" y="292"/>
                  </a:moveTo>
                  <a:cubicBezTo>
                    <a:pt x="279" y="292"/>
                    <a:pt x="279" y="292"/>
                    <a:pt x="279" y="292"/>
                  </a:cubicBezTo>
                  <a:cubicBezTo>
                    <a:pt x="279" y="292"/>
                    <a:pt x="281" y="290"/>
                    <a:pt x="281" y="290"/>
                  </a:cubicBezTo>
                  <a:cubicBezTo>
                    <a:pt x="282" y="290"/>
                    <a:pt x="283" y="291"/>
                    <a:pt x="283" y="291"/>
                  </a:cubicBezTo>
                  <a:cubicBezTo>
                    <a:pt x="283" y="291"/>
                    <a:pt x="286" y="293"/>
                    <a:pt x="286" y="293"/>
                  </a:cubicBezTo>
                  <a:cubicBezTo>
                    <a:pt x="286" y="294"/>
                    <a:pt x="287" y="296"/>
                    <a:pt x="286" y="296"/>
                  </a:cubicBezTo>
                  <a:cubicBezTo>
                    <a:pt x="285" y="297"/>
                    <a:pt x="284" y="298"/>
                    <a:pt x="283" y="297"/>
                  </a:cubicBezTo>
                  <a:cubicBezTo>
                    <a:pt x="282" y="297"/>
                    <a:pt x="281" y="297"/>
                    <a:pt x="281" y="296"/>
                  </a:cubicBezTo>
                  <a:cubicBezTo>
                    <a:pt x="281" y="295"/>
                    <a:pt x="281" y="295"/>
                    <a:pt x="281" y="294"/>
                  </a:cubicBezTo>
                  <a:cubicBezTo>
                    <a:pt x="281" y="294"/>
                    <a:pt x="279" y="294"/>
                    <a:pt x="279" y="294"/>
                  </a:cubicBezTo>
                  <a:cubicBezTo>
                    <a:pt x="279" y="292"/>
                    <a:pt x="279" y="292"/>
                    <a:pt x="279" y="292"/>
                  </a:cubicBezTo>
                  <a:close/>
                  <a:moveTo>
                    <a:pt x="238" y="279"/>
                  </a:moveTo>
                  <a:cubicBezTo>
                    <a:pt x="238" y="279"/>
                    <a:pt x="238" y="279"/>
                    <a:pt x="238" y="279"/>
                  </a:cubicBezTo>
                  <a:cubicBezTo>
                    <a:pt x="239" y="279"/>
                    <a:pt x="241" y="278"/>
                    <a:pt x="241" y="279"/>
                  </a:cubicBezTo>
                  <a:cubicBezTo>
                    <a:pt x="242" y="280"/>
                    <a:pt x="243" y="280"/>
                    <a:pt x="243" y="281"/>
                  </a:cubicBezTo>
                  <a:cubicBezTo>
                    <a:pt x="243" y="281"/>
                    <a:pt x="244" y="282"/>
                    <a:pt x="242" y="283"/>
                  </a:cubicBezTo>
                  <a:cubicBezTo>
                    <a:pt x="240" y="283"/>
                    <a:pt x="239" y="283"/>
                    <a:pt x="239" y="283"/>
                  </a:cubicBezTo>
                  <a:cubicBezTo>
                    <a:pt x="240" y="286"/>
                    <a:pt x="240" y="286"/>
                    <a:pt x="240" y="286"/>
                  </a:cubicBezTo>
                  <a:cubicBezTo>
                    <a:pt x="240" y="286"/>
                    <a:pt x="242" y="286"/>
                    <a:pt x="239" y="288"/>
                  </a:cubicBezTo>
                  <a:cubicBezTo>
                    <a:pt x="237" y="290"/>
                    <a:pt x="235" y="290"/>
                    <a:pt x="235" y="290"/>
                  </a:cubicBezTo>
                  <a:cubicBezTo>
                    <a:pt x="235" y="289"/>
                    <a:pt x="235" y="289"/>
                    <a:pt x="235" y="289"/>
                  </a:cubicBezTo>
                  <a:cubicBezTo>
                    <a:pt x="232" y="290"/>
                    <a:pt x="232" y="290"/>
                    <a:pt x="232" y="290"/>
                  </a:cubicBezTo>
                  <a:cubicBezTo>
                    <a:pt x="232" y="290"/>
                    <a:pt x="231" y="291"/>
                    <a:pt x="231" y="290"/>
                  </a:cubicBezTo>
                  <a:cubicBezTo>
                    <a:pt x="230" y="288"/>
                    <a:pt x="229" y="286"/>
                    <a:pt x="231" y="286"/>
                  </a:cubicBezTo>
                  <a:cubicBezTo>
                    <a:pt x="233" y="285"/>
                    <a:pt x="233" y="284"/>
                    <a:pt x="234" y="285"/>
                  </a:cubicBezTo>
                  <a:cubicBezTo>
                    <a:pt x="235" y="286"/>
                    <a:pt x="235" y="287"/>
                    <a:pt x="235" y="287"/>
                  </a:cubicBezTo>
                  <a:cubicBezTo>
                    <a:pt x="236" y="284"/>
                    <a:pt x="236" y="284"/>
                    <a:pt x="236" y="284"/>
                  </a:cubicBezTo>
                  <a:cubicBezTo>
                    <a:pt x="236" y="284"/>
                    <a:pt x="235" y="284"/>
                    <a:pt x="235" y="283"/>
                  </a:cubicBezTo>
                  <a:cubicBezTo>
                    <a:pt x="236" y="282"/>
                    <a:pt x="236" y="282"/>
                    <a:pt x="237" y="281"/>
                  </a:cubicBezTo>
                  <a:cubicBezTo>
                    <a:pt x="238" y="281"/>
                    <a:pt x="239" y="282"/>
                    <a:pt x="239" y="282"/>
                  </a:cubicBezTo>
                  <a:cubicBezTo>
                    <a:pt x="238" y="279"/>
                    <a:pt x="238" y="279"/>
                    <a:pt x="238" y="279"/>
                  </a:cubicBezTo>
                  <a:close/>
                  <a:moveTo>
                    <a:pt x="258" y="286"/>
                  </a:moveTo>
                  <a:cubicBezTo>
                    <a:pt x="258" y="286"/>
                    <a:pt x="258" y="286"/>
                    <a:pt x="258" y="286"/>
                  </a:cubicBezTo>
                  <a:cubicBezTo>
                    <a:pt x="258" y="286"/>
                    <a:pt x="259" y="286"/>
                    <a:pt x="259" y="287"/>
                  </a:cubicBezTo>
                  <a:cubicBezTo>
                    <a:pt x="260" y="288"/>
                    <a:pt x="260" y="288"/>
                    <a:pt x="259" y="288"/>
                  </a:cubicBezTo>
                  <a:cubicBezTo>
                    <a:pt x="259" y="288"/>
                    <a:pt x="256" y="288"/>
                    <a:pt x="256" y="288"/>
                  </a:cubicBezTo>
                  <a:cubicBezTo>
                    <a:pt x="256" y="288"/>
                    <a:pt x="255" y="289"/>
                    <a:pt x="255" y="287"/>
                  </a:cubicBezTo>
                  <a:cubicBezTo>
                    <a:pt x="255" y="286"/>
                    <a:pt x="255" y="285"/>
                    <a:pt x="255" y="285"/>
                  </a:cubicBezTo>
                  <a:cubicBezTo>
                    <a:pt x="258" y="286"/>
                    <a:pt x="258" y="286"/>
                    <a:pt x="258" y="286"/>
                  </a:cubicBezTo>
                  <a:close/>
                  <a:moveTo>
                    <a:pt x="265" y="282"/>
                  </a:moveTo>
                  <a:cubicBezTo>
                    <a:pt x="265" y="282"/>
                    <a:pt x="265" y="282"/>
                    <a:pt x="265" y="282"/>
                  </a:cubicBezTo>
                  <a:cubicBezTo>
                    <a:pt x="269" y="279"/>
                    <a:pt x="269" y="279"/>
                    <a:pt x="269" y="279"/>
                  </a:cubicBezTo>
                  <a:cubicBezTo>
                    <a:pt x="269" y="279"/>
                    <a:pt x="270" y="282"/>
                    <a:pt x="268" y="283"/>
                  </a:cubicBezTo>
                  <a:cubicBezTo>
                    <a:pt x="267" y="284"/>
                    <a:pt x="266" y="284"/>
                    <a:pt x="266" y="284"/>
                  </a:cubicBezTo>
                  <a:cubicBezTo>
                    <a:pt x="264" y="283"/>
                    <a:pt x="264" y="283"/>
                    <a:pt x="264" y="283"/>
                  </a:cubicBezTo>
                  <a:cubicBezTo>
                    <a:pt x="265" y="282"/>
                    <a:pt x="265" y="282"/>
                    <a:pt x="265" y="282"/>
                  </a:cubicBezTo>
                  <a:close/>
                  <a:moveTo>
                    <a:pt x="273" y="275"/>
                  </a:moveTo>
                  <a:cubicBezTo>
                    <a:pt x="273" y="275"/>
                    <a:pt x="273" y="275"/>
                    <a:pt x="273" y="275"/>
                  </a:cubicBezTo>
                  <a:cubicBezTo>
                    <a:pt x="273" y="275"/>
                    <a:pt x="272" y="278"/>
                    <a:pt x="273" y="280"/>
                  </a:cubicBezTo>
                  <a:cubicBezTo>
                    <a:pt x="273" y="281"/>
                    <a:pt x="273" y="281"/>
                    <a:pt x="274" y="281"/>
                  </a:cubicBezTo>
                  <a:cubicBezTo>
                    <a:pt x="275" y="282"/>
                    <a:pt x="276" y="282"/>
                    <a:pt x="277" y="281"/>
                  </a:cubicBezTo>
                  <a:cubicBezTo>
                    <a:pt x="278" y="281"/>
                    <a:pt x="278" y="278"/>
                    <a:pt x="278" y="278"/>
                  </a:cubicBezTo>
                  <a:cubicBezTo>
                    <a:pt x="278" y="278"/>
                    <a:pt x="278" y="277"/>
                    <a:pt x="277" y="275"/>
                  </a:cubicBezTo>
                  <a:cubicBezTo>
                    <a:pt x="276" y="272"/>
                    <a:pt x="274" y="275"/>
                    <a:pt x="273" y="275"/>
                  </a:cubicBezTo>
                  <a:close/>
                  <a:moveTo>
                    <a:pt x="274" y="259"/>
                  </a:moveTo>
                  <a:cubicBezTo>
                    <a:pt x="274" y="259"/>
                    <a:pt x="274" y="259"/>
                    <a:pt x="274" y="259"/>
                  </a:cubicBezTo>
                  <a:cubicBezTo>
                    <a:pt x="274" y="258"/>
                    <a:pt x="274" y="255"/>
                    <a:pt x="275" y="254"/>
                  </a:cubicBezTo>
                  <a:cubicBezTo>
                    <a:pt x="276" y="254"/>
                    <a:pt x="276" y="253"/>
                    <a:pt x="277" y="252"/>
                  </a:cubicBezTo>
                  <a:cubicBezTo>
                    <a:pt x="277" y="251"/>
                    <a:pt x="281" y="251"/>
                    <a:pt x="281" y="251"/>
                  </a:cubicBezTo>
                  <a:cubicBezTo>
                    <a:pt x="282" y="253"/>
                    <a:pt x="282" y="253"/>
                    <a:pt x="282" y="253"/>
                  </a:cubicBezTo>
                  <a:cubicBezTo>
                    <a:pt x="282" y="253"/>
                    <a:pt x="282" y="255"/>
                    <a:pt x="282" y="256"/>
                  </a:cubicBezTo>
                  <a:cubicBezTo>
                    <a:pt x="282" y="257"/>
                    <a:pt x="282" y="257"/>
                    <a:pt x="283" y="259"/>
                  </a:cubicBezTo>
                  <a:cubicBezTo>
                    <a:pt x="283" y="260"/>
                    <a:pt x="282" y="262"/>
                    <a:pt x="282" y="263"/>
                  </a:cubicBezTo>
                  <a:cubicBezTo>
                    <a:pt x="281" y="264"/>
                    <a:pt x="281" y="265"/>
                    <a:pt x="280" y="265"/>
                  </a:cubicBezTo>
                  <a:cubicBezTo>
                    <a:pt x="279" y="266"/>
                    <a:pt x="279" y="267"/>
                    <a:pt x="278" y="266"/>
                  </a:cubicBezTo>
                  <a:cubicBezTo>
                    <a:pt x="277" y="265"/>
                    <a:pt x="274" y="264"/>
                    <a:pt x="274" y="263"/>
                  </a:cubicBezTo>
                  <a:cubicBezTo>
                    <a:pt x="274" y="263"/>
                    <a:pt x="274" y="261"/>
                    <a:pt x="274" y="261"/>
                  </a:cubicBezTo>
                  <a:cubicBezTo>
                    <a:pt x="274" y="259"/>
                    <a:pt x="274" y="259"/>
                    <a:pt x="274" y="259"/>
                  </a:cubicBezTo>
                  <a:close/>
                  <a:moveTo>
                    <a:pt x="262" y="264"/>
                  </a:moveTo>
                  <a:cubicBezTo>
                    <a:pt x="262" y="264"/>
                    <a:pt x="262" y="264"/>
                    <a:pt x="262" y="264"/>
                  </a:cubicBezTo>
                  <a:cubicBezTo>
                    <a:pt x="262" y="263"/>
                    <a:pt x="263" y="259"/>
                    <a:pt x="263" y="259"/>
                  </a:cubicBezTo>
                  <a:cubicBezTo>
                    <a:pt x="263" y="259"/>
                    <a:pt x="263" y="257"/>
                    <a:pt x="265" y="256"/>
                  </a:cubicBezTo>
                  <a:cubicBezTo>
                    <a:pt x="266" y="256"/>
                    <a:pt x="266" y="255"/>
                    <a:pt x="267" y="256"/>
                  </a:cubicBezTo>
                  <a:cubicBezTo>
                    <a:pt x="268" y="257"/>
                    <a:pt x="269" y="258"/>
                    <a:pt x="269" y="258"/>
                  </a:cubicBezTo>
                  <a:cubicBezTo>
                    <a:pt x="269" y="258"/>
                    <a:pt x="268" y="258"/>
                    <a:pt x="268" y="259"/>
                  </a:cubicBezTo>
                  <a:cubicBezTo>
                    <a:pt x="268" y="259"/>
                    <a:pt x="269" y="261"/>
                    <a:pt x="269" y="261"/>
                  </a:cubicBezTo>
                  <a:cubicBezTo>
                    <a:pt x="268" y="262"/>
                    <a:pt x="267" y="263"/>
                    <a:pt x="266" y="264"/>
                  </a:cubicBezTo>
                  <a:cubicBezTo>
                    <a:pt x="266" y="265"/>
                    <a:pt x="264" y="266"/>
                    <a:pt x="264" y="266"/>
                  </a:cubicBezTo>
                  <a:cubicBezTo>
                    <a:pt x="261" y="268"/>
                    <a:pt x="261" y="268"/>
                    <a:pt x="261" y="268"/>
                  </a:cubicBezTo>
                  <a:cubicBezTo>
                    <a:pt x="261" y="269"/>
                    <a:pt x="261" y="269"/>
                    <a:pt x="261" y="269"/>
                  </a:cubicBezTo>
                  <a:cubicBezTo>
                    <a:pt x="260" y="269"/>
                    <a:pt x="260" y="269"/>
                    <a:pt x="260" y="269"/>
                  </a:cubicBezTo>
                  <a:cubicBezTo>
                    <a:pt x="258" y="266"/>
                    <a:pt x="258" y="266"/>
                    <a:pt x="258" y="266"/>
                  </a:cubicBezTo>
                  <a:cubicBezTo>
                    <a:pt x="261" y="264"/>
                    <a:pt x="261" y="264"/>
                    <a:pt x="261" y="264"/>
                  </a:cubicBezTo>
                  <a:cubicBezTo>
                    <a:pt x="262" y="264"/>
                    <a:pt x="262" y="264"/>
                    <a:pt x="262" y="264"/>
                  </a:cubicBezTo>
                  <a:close/>
                  <a:moveTo>
                    <a:pt x="242" y="268"/>
                  </a:moveTo>
                  <a:cubicBezTo>
                    <a:pt x="242" y="268"/>
                    <a:pt x="242" y="268"/>
                    <a:pt x="242" y="268"/>
                  </a:cubicBezTo>
                  <a:cubicBezTo>
                    <a:pt x="245" y="267"/>
                    <a:pt x="245" y="267"/>
                    <a:pt x="245" y="267"/>
                  </a:cubicBezTo>
                  <a:cubicBezTo>
                    <a:pt x="248" y="269"/>
                    <a:pt x="248" y="269"/>
                    <a:pt x="248" y="269"/>
                  </a:cubicBezTo>
                  <a:cubicBezTo>
                    <a:pt x="248" y="272"/>
                    <a:pt x="248" y="272"/>
                    <a:pt x="248" y="272"/>
                  </a:cubicBezTo>
                  <a:cubicBezTo>
                    <a:pt x="248" y="272"/>
                    <a:pt x="246" y="276"/>
                    <a:pt x="245" y="275"/>
                  </a:cubicBezTo>
                  <a:cubicBezTo>
                    <a:pt x="244" y="273"/>
                    <a:pt x="244" y="271"/>
                    <a:pt x="244" y="271"/>
                  </a:cubicBezTo>
                  <a:cubicBezTo>
                    <a:pt x="242" y="268"/>
                    <a:pt x="242" y="268"/>
                    <a:pt x="242" y="268"/>
                  </a:cubicBezTo>
                  <a:close/>
                  <a:moveTo>
                    <a:pt x="229" y="260"/>
                  </a:moveTo>
                  <a:cubicBezTo>
                    <a:pt x="229" y="260"/>
                    <a:pt x="229" y="260"/>
                    <a:pt x="229" y="260"/>
                  </a:cubicBezTo>
                  <a:cubicBezTo>
                    <a:pt x="229" y="260"/>
                    <a:pt x="234" y="259"/>
                    <a:pt x="234" y="260"/>
                  </a:cubicBezTo>
                  <a:cubicBezTo>
                    <a:pt x="234" y="260"/>
                    <a:pt x="234" y="262"/>
                    <a:pt x="235" y="262"/>
                  </a:cubicBezTo>
                  <a:cubicBezTo>
                    <a:pt x="235" y="263"/>
                    <a:pt x="232" y="266"/>
                    <a:pt x="231" y="266"/>
                  </a:cubicBezTo>
                  <a:cubicBezTo>
                    <a:pt x="231" y="266"/>
                    <a:pt x="230" y="265"/>
                    <a:pt x="230" y="265"/>
                  </a:cubicBezTo>
                  <a:cubicBezTo>
                    <a:pt x="229" y="260"/>
                    <a:pt x="229" y="260"/>
                    <a:pt x="229" y="260"/>
                  </a:cubicBezTo>
                  <a:close/>
                  <a:moveTo>
                    <a:pt x="225" y="247"/>
                  </a:moveTo>
                  <a:cubicBezTo>
                    <a:pt x="225" y="247"/>
                    <a:pt x="225" y="247"/>
                    <a:pt x="225" y="247"/>
                  </a:cubicBezTo>
                  <a:cubicBezTo>
                    <a:pt x="225" y="247"/>
                    <a:pt x="226" y="246"/>
                    <a:pt x="227" y="246"/>
                  </a:cubicBezTo>
                  <a:cubicBezTo>
                    <a:pt x="228" y="247"/>
                    <a:pt x="228" y="250"/>
                    <a:pt x="228" y="250"/>
                  </a:cubicBezTo>
                  <a:cubicBezTo>
                    <a:pt x="227" y="253"/>
                    <a:pt x="227" y="253"/>
                    <a:pt x="227" y="253"/>
                  </a:cubicBezTo>
                  <a:cubicBezTo>
                    <a:pt x="227" y="253"/>
                    <a:pt x="225" y="256"/>
                    <a:pt x="225" y="256"/>
                  </a:cubicBezTo>
                  <a:cubicBezTo>
                    <a:pt x="225" y="255"/>
                    <a:pt x="224" y="250"/>
                    <a:pt x="224" y="250"/>
                  </a:cubicBezTo>
                  <a:cubicBezTo>
                    <a:pt x="225" y="247"/>
                    <a:pt x="225" y="247"/>
                    <a:pt x="225" y="247"/>
                  </a:cubicBezTo>
                  <a:close/>
                  <a:moveTo>
                    <a:pt x="219" y="239"/>
                  </a:moveTo>
                  <a:cubicBezTo>
                    <a:pt x="219" y="239"/>
                    <a:pt x="219" y="239"/>
                    <a:pt x="219" y="239"/>
                  </a:cubicBezTo>
                  <a:cubicBezTo>
                    <a:pt x="219" y="239"/>
                    <a:pt x="218" y="242"/>
                    <a:pt x="218" y="243"/>
                  </a:cubicBezTo>
                  <a:cubicBezTo>
                    <a:pt x="218" y="243"/>
                    <a:pt x="219" y="245"/>
                    <a:pt x="219" y="245"/>
                  </a:cubicBezTo>
                  <a:cubicBezTo>
                    <a:pt x="219" y="246"/>
                    <a:pt x="219" y="245"/>
                    <a:pt x="220" y="244"/>
                  </a:cubicBezTo>
                  <a:cubicBezTo>
                    <a:pt x="221" y="243"/>
                    <a:pt x="221" y="242"/>
                    <a:pt x="221" y="242"/>
                  </a:cubicBezTo>
                  <a:cubicBezTo>
                    <a:pt x="221" y="242"/>
                    <a:pt x="223" y="241"/>
                    <a:pt x="223" y="240"/>
                  </a:cubicBezTo>
                  <a:cubicBezTo>
                    <a:pt x="224" y="240"/>
                    <a:pt x="224" y="237"/>
                    <a:pt x="224" y="237"/>
                  </a:cubicBezTo>
                  <a:cubicBezTo>
                    <a:pt x="224" y="237"/>
                    <a:pt x="221" y="235"/>
                    <a:pt x="221" y="236"/>
                  </a:cubicBezTo>
                  <a:cubicBezTo>
                    <a:pt x="220" y="236"/>
                    <a:pt x="219" y="239"/>
                    <a:pt x="219" y="239"/>
                  </a:cubicBezTo>
                  <a:close/>
                  <a:moveTo>
                    <a:pt x="233" y="237"/>
                  </a:moveTo>
                  <a:cubicBezTo>
                    <a:pt x="233" y="237"/>
                    <a:pt x="233" y="237"/>
                    <a:pt x="233" y="237"/>
                  </a:cubicBezTo>
                  <a:cubicBezTo>
                    <a:pt x="234" y="237"/>
                    <a:pt x="234" y="237"/>
                    <a:pt x="234" y="237"/>
                  </a:cubicBezTo>
                  <a:cubicBezTo>
                    <a:pt x="234" y="238"/>
                    <a:pt x="234" y="238"/>
                    <a:pt x="234" y="238"/>
                  </a:cubicBezTo>
                  <a:cubicBezTo>
                    <a:pt x="234" y="238"/>
                    <a:pt x="237" y="237"/>
                    <a:pt x="238" y="237"/>
                  </a:cubicBezTo>
                  <a:cubicBezTo>
                    <a:pt x="239" y="236"/>
                    <a:pt x="238" y="235"/>
                    <a:pt x="238" y="234"/>
                  </a:cubicBezTo>
                  <a:cubicBezTo>
                    <a:pt x="237" y="233"/>
                    <a:pt x="233" y="237"/>
                    <a:pt x="233" y="237"/>
                  </a:cubicBezTo>
                  <a:close/>
                  <a:moveTo>
                    <a:pt x="247" y="241"/>
                  </a:moveTo>
                  <a:cubicBezTo>
                    <a:pt x="247" y="241"/>
                    <a:pt x="247" y="241"/>
                    <a:pt x="247" y="241"/>
                  </a:cubicBezTo>
                  <a:cubicBezTo>
                    <a:pt x="245" y="240"/>
                    <a:pt x="245" y="240"/>
                    <a:pt x="245" y="240"/>
                  </a:cubicBezTo>
                  <a:cubicBezTo>
                    <a:pt x="245" y="242"/>
                    <a:pt x="245" y="242"/>
                    <a:pt x="245" y="242"/>
                  </a:cubicBezTo>
                  <a:cubicBezTo>
                    <a:pt x="245" y="242"/>
                    <a:pt x="246" y="244"/>
                    <a:pt x="247" y="245"/>
                  </a:cubicBezTo>
                  <a:cubicBezTo>
                    <a:pt x="247" y="245"/>
                    <a:pt x="245" y="247"/>
                    <a:pt x="245" y="247"/>
                  </a:cubicBezTo>
                  <a:cubicBezTo>
                    <a:pt x="247" y="250"/>
                    <a:pt x="247" y="250"/>
                    <a:pt x="247" y="250"/>
                  </a:cubicBezTo>
                  <a:cubicBezTo>
                    <a:pt x="250" y="245"/>
                    <a:pt x="250" y="245"/>
                    <a:pt x="250" y="245"/>
                  </a:cubicBezTo>
                  <a:cubicBezTo>
                    <a:pt x="250" y="245"/>
                    <a:pt x="249" y="243"/>
                    <a:pt x="249" y="243"/>
                  </a:cubicBezTo>
                  <a:cubicBezTo>
                    <a:pt x="249" y="242"/>
                    <a:pt x="247" y="241"/>
                    <a:pt x="247" y="241"/>
                  </a:cubicBezTo>
                  <a:close/>
                  <a:moveTo>
                    <a:pt x="261" y="241"/>
                  </a:moveTo>
                  <a:cubicBezTo>
                    <a:pt x="261" y="241"/>
                    <a:pt x="261" y="241"/>
                    <a:pt x="261" y="241"/>
                  </a:cubicBezTo>
                  <a:cubicBezTo>
                    <a:pt x="262" y="243"/>
                    <a:pt x="262" y="243"/>
                    <a:pt x="262" y="243"/>
                  </a:cubicBezTo>
                  <a:cubicBezTo>
                    <a:pt x="262" y="243"/>
                    <a:pt x="261" y="245"/>
                    <a:pt x="260" y="245"/>
                  </a:cubicBezTo>
                  <a:cubicBezTo>
                    <a:pt x="260" y="245"/>
                    <a:pt x="259" y="244"/>
                    <a:pt x="259" y="244"/>
                  </a:cubicBezTo>
                  <a:cubicBezTo>
                    <a:pt x="261" y="241"/>
                    <a:pt x="261" y="241"/>
                    <a:pt x="261" y="241"/>
                  </a:cubicBezTo>
                  <a:close/>
                  <a:moveTo>
                    <a:pt x="264" y="238"/>
                  </a:moveTo>
                  <a:cubicBezTo>
                    <a:pt x="264" y="238"/>
                    <a:pt x="264" y="238"/>
                    <a:pt x="264" y="238"/>
                  </a:cubicBezTo>
                  <a:cubicBezTo>
                    <a:pt x="265" y="240"/>
                    <a:pt x="265" y="240"/>
                    <a:pt x="265" y="240"/>
                  </a:cubicBezTo>
                  <a:cubicBezTo>
                    <a:pt x="265" y="240"/>
                    <a:pt x="268" y="239"/>
                    <a:pt x="270" y="238"/>
                  </a:cubicBezTo>
                  <a:cubicBezTo>
                    <a:pt x="273" y="237"/>
                    <a:pt x="270" y="236"/>
                    <a:pt x="270" y="236"/>
                  </a:cubicBezTo>
                  <a:cubicBezTo>
                    <a:pt x="267" y="236"/>
                    <a:pt x="267" y="236"/>
                    <a:pt x="267" y="236"/>
                  </a:cubicBezTo>
                  <a:cubicBezTo>
                    <a:pt x="267" y="236"/>
                    <a:pt x="264" y="237"/>
                    <a:pt x="264" y="238"/>
                  </a:cubicBezTo>
                  <a:close/>
                  <a:moveTo>
                    <a:pt x="247" y="230"/>
                  </a:moveTo>
                  <a:cubicBezTo>
                    <a:pt x="247" y="230"/>
                    <a:pt x="247" y="230"/>
                    <a:pt x="247" y="230"/>
                  </a:cubicBezTo>
                  <a:cubicBezTo>
                    <a:pt x="250" y="233"/>
                    <a:pt x="250" y="233"/>
                    <a:pt x="250" y="233"/>
                  </a:cubicBezTo>
                  <a:cubicBezTo>
                    <a:pt x="250" y="233"/>
                    <a:pt x="254" y="235"/>
                    <a:pt x="255" y="235"/>
                  </a:cubicBezTo>
                  <a:cubicBezTo>
                    <a:pt x="255" y="236"/>
                    <a:pt x="257" y="235"/>
                    <a:pt x="259" y="235"/>
                  </a:cubicBezTo>
                  <a:cubicBezTo>
                    <a:pt x="260" y="234"/>
                    <a:pt x="260" y="234"/>
                    <a:pt x="260" y="233"/>
                  </a:cubicBezTo>
                  <a:cubicBezTo>
                    <a:pt x="260" y="233"/>
                    <a:pt x="259" y="232"/>
                    <a:pt x="259" y="232"/>
                  </a:cubicBezTo>
                  <a:cubicBezTo>
                    <a:pt x="259" y="232"/>
                    <a:pt x="258" y="230"/>
                    <a:pt x="255" y="230"/>
                  </a:cubicBezTo>
                  <a:cubicBezTo>
                    <a:pt x="253" y="231"/>
                    <a:pt x="253" y="230"/>
                    <a:pt x="253" y="230"/>
                  </a:cubicBezTo>
                  <a:cubicBezTo>
                    <a:pt x="253" y="230"/>
                    <a:pt x="252" y="230"/>
                    <a:pt x="249" y="229"/>
                  </a:cubicBezTo>
                  <a:cubicBezTo>
                    <a:pt x="247" y="229"/>
                    <a:pt x="248" y="230"/>
                    <a:pt x="247" y="230"/>
                  </a:cubicBezTo>
                  <a:close/>
                  <a:moveTo>
                    <a:pt x="245" y="229"/>
                  </a:moveTo>
                  <a:cubicBezTo>
                    <a:pt x="245" y="229"/>
                    <a:pt x="245" y="229"/>
                    <a:pt x="245" y="229"/>
                  </a:cubicBezTo>
                  <a:cubicBezTo>
                    <a:pt x="246" y="228"/>
                    <a:pt x="246" y="228"/>
                    <a:pt x="246" y="228"/>
                  </a:cubicBezTo>
                  <a:cubicBezTo>
                    <a:pt x="246" y="228"/>
                    <a:pt x="246" y="226"/>
                    <a:pt x="246" y="223"/>
                  </a:cubicBezTo>
                  <a:cubicBezTo>
                    <a:pt x="246" y="221"/>
                    <a:pt x="245" y="222"/>
                    <a:pt x="245" y="222"/>
                  </a:cubicBezTo>
                  <a:cubicBezTo>
                    <a:pt x="245" y="221"/>
                    <a:pt x="245" y="220"/>
                    <a:pt x="244" y="218"/>
                  </a:cubicBezTo>
                  <a:cubicBezTo>
                    <a:pt x="243" y="217"/>
                    <a:pt x="243" y="218"/>
                    <a:pt x="242" y="218"/>
                  </a:cubicBezTo>
                  <a:cubicBezTo>
                    <a:pt x="242" y="218"/>
                    <a:pt x="241" y="219"/>
                    <a:pt x="239" y="219"/>
                  </a:cubicBezTo>
                  <a:cubicBezTo>
                    <a:pt x="237" y="219"/>
                    <a:pt x="238" y="217"/>
                    <a:pt x="237" y="216"/>
                  </a:cubicBezTo>
                  <a:cubicBezTo>
                    <a:pt x="236" y="215"/>
                    <a:pt x="234" y="215"/>
                    <a:pt x="234" y="215"/>
                  </a:cubicBezTo>
                  <a:cubicBezTo>
                    <a:pt x="233" y="215"/>
                    <a:pt x="231" y="218"/>
                    <a:pt x="231" y="219"/>
                  </a:cubicBezTo>
                  <a:cubicBezTo>
                    <a:pt x="231" y="220"/>
                    <a:pt x="232" y="220"/>
                    <a:pt x="235" y="223"/>
                  </a:cubicBezTo>
                  <a:cubicBezTo>
                    <a:pt x="238" y="225"/>
                    <a:pt x="239" y="225"/>
                    <a:pt x="240" y="225"/>
                  </a:cubicBezTo>
                  <a:cubicBezTo>
                    <a:pt x="241" y="226"/>
                    <a:pt x="244" y="228"/>
                    <a:pt x="245" y="229"/>
                  </a:cubicBezTo>
                  <a:close/>
                  <a:moveTo>
                    <a:pt x="216" y="360"/>
                  </a:moveTo>
                  <a:cubicBezTo>
                    <a:pt x="216" y="360"/>
                    <a:pt x="216" y="360"/>
                    <a:pt x="216" y="360"/>
                  </a:cubicBezTo>
                  <a:cubicBezTo>
                    <a:pt x="217" y="357"/>
                    <a:pt x="217" y="357"/>
                    <a:pt x="217" y="357"/>
                  </a:cubicBezTo>
                  <a:cubicBezTo>
                    <a:pt x="215" y="354"/>
                    <a:pt x="215" y="354"/>
                    <a:pt x="215" y="354"/>
                  </a:cubicBezTo>
                  <a:cubicBezTo>
                    <a:pt x="215" y="350"/>
                    <a:pt x="215" y="350"/>
                    <a:pt x="215" y="350"/>
                  </a:cubicBezTo>
                  <a:cubicBezTo>
                    <a:pt x="216" y="349"/>
                    <a:pt x="216" y="349"/>
                    <a:pt x="216" y="349"/>
                  </a:cubicBezTo>
                  <a:cubicBezTo>
                    <a:pt x="216" y="349"/>
                    <a:pt x="218" y="351"/>
                    <a:pt x="218" y="352"/>
                  </a:cubicBezTo>
                  <a:cubicBezTo>
                    <a:pt x="218" y="353"/>
                    <a:pt x="218" y="355"/>
                    <a:pt x="218" y="355"/>
                  </a:cubicBezTo>
                  <a:cubicBezTo>
                    <a:pt x="218" y="355"/>
                    <a:pt x="221" y="357"/>
                    <a:pt x="221" y="357"/>
                  </a:cubicBezTo>
                  <a:cubicBezTo>
                    <a:pt x="222" y="357"/>
                    <a:pt x="228" y="356"/>
                    <a:pt x="228" y="356"/>
                  </a:cubicBezTo>
                  <a:cubicBezTo>
                    <a:pt x="228" y="356"/>
                    <a:pt x="230" y="353"/>
                    <a:pt x="230" y="353"/>
                  </a:cubicBezTo>
                  <a:cubicBezTo>
                    <a:pt x="231" y="352"/>
                    <a:pt x="234" y="350"/>
                    <a:pt x="234" y="350"/>
                  </a:cubicBezTo>
                  <a:cubicBezTo>
                    <a:pt x="234" y="350"/>
                    <a:pt x="234" y="349"/>
                    <a:pt x="236" y="351"/>
                  </a:cubicBezTo>
                  <a:cubicBezTo>
                    <a:pt x="238" y="352"/>
                    <a:pt x="236" y="355"/>
                    <a:pt x="236" y="355"/>
                  </a:cubicBezTo>
                  <a:cubicBezTo>
                    <a:pt x="235" y="355"/>
                    <a:pt x="235" y="356"/>
                    <a:pt x="235" y="356"/>
                  </a:cubicBezTo>
                  <a:cubicBezTo>
                    <a:pt x="237" y="358"/>
                    <a:pt x="237" y="358"/>
                    <a:pt x="237" y="358"/>
                  </a:cubicBezTo>
                  <a:cubicBezTo>
                    <a:pt x="237" y="358"/>
                    <a:pt x="237" y="356"/>
                    <a:pt x="238" y="356"/>
                  </a:cubicBezTo>
                  <a:cubicBezTo>
                    <a:pt x="239" y="356"/>
                    <a:pt x="239" y="355"/>
                    <a:pt x="240" y="355"/>
                  </a:cubicBezTo>
                  <a:cubicBezTo>
                    <a:pt x="240" y="356"/>
                    <a:pt x="242" y="358"/>
                    <a:pt x="242" y="358"/>
                  </a:cubicBezTo>
                  <a:cubicBezTo>
                    <a:pt x="242" y="358"/>
                    <a:pt x="242" y="361"/>
                    <a:pt x="243" y="361"/>
                  </a:cubicBezTo>
                  <a:cubicBezTo>
                    <a:pt x="244" y="360"/>
                    <a:pt x="246" y="361"/>
                    <a:pt x="247" y="360"/>
                  </a:cubicBezTo>
                  <a:cubicBezTo>
                    <a:pt x="248" y="360"/>
                    <a:pt x="258" y="357"/>
                    <a:pt x="258" y="357"/>
                  </a:cubicBezTo>
                  <a:cubicBezTo>
                    <a:pt x="261" y="355"/>
                    <a:pt x="261" y="355"/>
                    <a:pt x="261" y="355"/>
                  </a:cubicBezTo>
                  <a:cubicBezTo>
                    <a:pt x="261" y="355"/>
                    <a:pt x="263" y="354"/>
                    <a:pt x="265" y="354"/>
                  </a:cubicBezTo>
                  <a:cubicBezTo>
                    <a:pt x="266" y="354"/>
                    <a:pt x="272" y="352"/>
                    <a:pt x="272" y="352"/>
                  </a:cubicBezTo>
                  <a:cubicBezTo>
                    <a:pt x="272" y="352"/>
                    <a:pt x="275" y="350"/>
                    <a:pt x="277" y="351"/>
                  </a:cubicBezTo>
                  <a:cubicBezTo>
                    <a:pt x="278" y="353"/>
                    <a:pt x="282" y="356"/>
                    <a:pt x="282" y="356"/>
                  </a:cubicBezTo>
                  <a:cubicBezTo>
                    <a:pt x="288" y="355"/>
                    <a:pt x="288" y="355"/>
                    <a:pt x="288" y="355"/>
                  </a:cubicBezTo>
                  <a:cubicBezTo>
                    <a:pt x="288" y="355"/>
                    <a:pt x="290" y="354"/>
                    <a:pt x="290" y="354"/>
                  </a:cubicBezTo>
                  <a:cubicBezTo>
                    <a:pt x="291" y="355"/>
                    <a:pt x="297" y="354"/>
                    <a:pt x="297" y="354"/>
                  </a:cubicBezTo>
                  <a:cubicBezTo>
                    <a:pt x="297" y="354"/>
                    <a:pt x="300" y="351"/>
                    <a:pt x="301" y="351"/>
                  </a:cubicBezTo>
                  <a:cubicBezTo>
                    <a:pt x="301" y="351"/>
                    <a:pt x="308" y="349"/>
                    <a:pt x="308" y="349"/>
                  </a:cubicBezTo>
                  <a:cubicBezTo>
                    <a:pt x="308" y="349"/>
                    <a:pt x="309" y="349"/>
                    <a:pt x="309" y="351"/>
                  </a:cubicBezTo>
                  <a:cubicBezTo>
                    <a:pt x="309" y="353"/>
                    <a:pt x="309" y="356"/>
                    <a:pt x="309" y="357"/>
                  </a:cubicBezTo>
                  <a:cubicBezTo>
                    <a:pt x="310" y="358"/>
                    <a:pt x="309" y="360"/>
                    <a:pt x="311" y="360"/>
                  </a:cubicBezTo>
                  <a:cubicBezTo>
                    <a:pt x="313" y="359"/>
                    <a:pt x="315" y="358"/>
                    <a:pt x="315" y="358"/>
                  </a:cubicBezTo>
                  <a:cubicBezTo>
                    <a:pt x="315" y="358"/>
                    <a:pt x="313" y="358"/>
                    <a:pt x="317" y="356"/>
                  </a:cubicBezTo>
                  <a:cubicBezTo>
                    <a:pt x="320" y="354"/>
                    <a:pt x="321" y="353"/>
                    <a:pt x="322" y="353"/>
                  </a:cubicBezTo>
                  <a:cubicBezTo>
                    <a:pt x="323" y="353"/>
                    <a:pt x="323" y="352"/>
                    <a:pt x="324" y="352"/>
                  </a:cubicBezTo>
                  <a:cubicBezTo>
                    <a:pt x="326" y="352"/>
                    <a:pt x="326" y="352"/>
                    <a:pt x="327" y="352"/>
                  </a:cubicBezTo>
                  <a:cubicBezTo>
                    <a:pt x="328" y="351"/>
                    <a:pt x="330" y="348"/>
                    <a:pt x="330" y="348"/>
                  </a:cubicBezTo>
                  <a:cubicBezTo>
                    <a:pt x="330" y="348"/>
                    <a:pt x="331" y="346"/>
                    <a:pt x="332" y="346"/>
                  </a:cubicBezTo>
                  <a:cubicBezTo>
                    <a:pt x="332" y="346"/>
                    <a:pt x="334" y="345"/>
                    <a:pt x="334" y="345"/>
                  </a:cubicBezTo>
                  <a:cubicBezTo>
                    <a:pt x="333" y="348"/>
                    <a:pt x="333" y="348"/>
                    <a:pt x="333" y="348"/>
                  </a:cubicBezTo>
                  <a:cubicBezTo>
                    <a:pt x="333" y="348"/>
                    <a:pt x="335" y="352"/>
                    <a:pt x="335" y="353"/>
                  </a:cubicBezTo>
                  <a:cubicBezTo>
                    <a:pt x="335" y="353"/>
                    <a:pt x="335" y="354"/>
                    <a:pt x="334" y="355"/>
                  </a:cubicBezTo>
                  <a:cubicBezTo>
                    <a:pt x="334" y="357"/>
                    <a:pt x="334" y="358"/>
                    <a:pt x="334" y="358"/>
                  </a:cubicBezTo>
                  <a:cubicBezTo>
                    <a:pt x="333" y="359"/>
                    <a:pt x="333" y="360"/>
                    <a:pt x="333" y="361"/>
                  </a:cubicBezTo>
                  <a:cubicBezTo>
                    <a:pt x="332" y="361"/>
                    <a:pt x="329" y="363"/>
                    <a:pt x="329" y="363"/>
                  </a:cubicBezTo>
                  <a:cubicBezTo>
                    <a:pt x="324" y="362"/>
                    <a:pt x="324" y="362"/>
                    <a:pt x="324" y="362"/>
                  </a:cubicBezTo>
                  <a:cubicBezTo>
                    <a:pt x="324" y="362"/>
                    <a:pt x="322" y="363"/>
                    <a:pt x="321" y="364"/>
                  </a:cubicBezTo>
                  <a:cubicBezTo>
                    <a:pt x="319" y="364"/>
                    <a:pt x="316" y="367"/>
                    <a:pt x="315" y="367"/>
                  </a:cubicBezTo>
                  <a:cubicBezTo>
                    <a:pt x="314" y="367"/>
                    <a:pt x="311" y="367"/>
                    <a:pt x="308" y="367"/>
                  </a:cubicBezTo>
                  <a:cubicBezTo>
                    <a:pt x="305" y="368"/>
                    <a:pt x="297" y="370"/>
                    <a:pt x="297" y="370"/>
                  </a:cubicBezTo>
                  <a:cubicBezTo>
                    <a:pt x="297" y="370"/>
                    <a:pt x="296" y="371"/>
                    <a:pt x="295" y="372"/>
                  </a:cubicBezTo>
                  <a:cubicBezTo>
                    <a:pt x="293" y="372"/>
                    <a:pt x="289" y="374"/>
                    <a:pt x="288" y="374"/>
                  </a:cubicBezTo>
                  <a:cubicBezTo>
                    <a:pt x="287" y="375"/>
                    <a:pt x="284" y="377"/>
                    <a:pt x="283" y="377"/>
                  </a:cubicBezTo>
                  <a:cubicBezTo>
                    <a:pt x="282" y="377"/>
                    <a:pt x="281" y="378"/>
                    <a:pt x="277" y="378"/>
                  </a:cubicBezTo>
                  <a:cubicBezTo>
                    <a:pt x="272" y="379"/>
                    <a:pt x="271" y="380"/>
                    <a:pt x="271" y="380"/>
                  </a:cubicBezTo>
                  <a:cubicBezTo>
                    <a:pt x="268" y="380"/>
                    <a:pt x="268" y="380"/>
                    <a:pt x="268" y="380"/>
                  </a:cubicBezTo>
                  <a:cubicBezTo>
                    <a:pt x="268" y="373"/>
                    <a:pt x="268" y="373"/>
                    <a:pt x="268" y="373"/>
                  </a:cubicBezTo>
                  <a:cubicBezTo>
                    <a:pt x="268" y="373"/>
                    <a:pt x="268" y="370"/>
                    <a:pt x="265" y="371"/>
                  </a:cubicBezTo>
                  <a:cubicBezTo>
                    <a:pt x="262" y="372"/>
                    <a:pt x="266" y="371"/>
                    <a:pt x="260" y="372"/>
                  </a:cubicBezTo>
                  <a:cubicBezTo>
                    <a:pt x="255" y="373"/>
                    <a:pt x="252" y="370"/>
                    <a:pt x="252" y="370"/>
                  </a:cubicBezTo>
                  <a:cubicBezTo>
                    <a:pt x="252" y="370"/>
                    <a:pt x="247" y="370"/>
                    <a:pt x="245" y="371"/>
                  </a:cubicBezTo>
                  <a:cubicBezTo>
                    <a:pt x="243" y="371"/>
                    <a:pt x="240" y="371"/>
                    <a:pt x="239" y="371"/>
                  </a:cubicBezTo>
                  <a:cubicBezTo>
                    <a:pt x="238" y="372"/>
                    <a:pt x="238" y="371"/>
                    <a:pt x="235" y="372"/>
                  </a:cubicBezTo>
                  <a:cubicBezTo>
                    <a:pt x="232" y="372"/>
                    <a:pt x="229" y="373"/>
                    <a:pt x="229" y="373"/>
                  </a:cubicBezTo>
                  <a:cubicBezTo>
                    <a:pt x="226" y="371"/>
                    <a:pt x="226" y="371"/>
                    <a:pt x="226" y="371"/>
                  </a:cubicBezTo>
                  <a:cubicBezTo>
                    <a:pt x="226" y="371"/>
                    <a:pt x="223" y="371"/>
                    <a:pt x="222" y="372"/>
                  </a:cubicBezTo>
                  <a:cubicBezTo>
                    <a:pt x="220" y="373"/>
                    <a:pt x="221" y="374"/>
                    <a:pt x="219" y="374"/>
                  </a:cubicBezTo>
                  <a:cubicBezTo>
                    <a:pt x="217" y="374"/>
                    <a:pt x="218" y="375"/>
                    <a:pt x="216" y="374"/>
                  </a:cubicBezTo>
                  <a:cubicBezTo>
                    <a:pt x="213" y="373"/>
                    <a:pt x="211" y="372"/>
                    <a:pt x="211" y="372"/>
                  </a:cubicBezTo>
                  <a:cubicBezTo>
                    <a:pt x="210" y="366"/>
                    <a:pt x="210" y="366"/>
                    <a:pt x="210" y="366"/>
                  </a:cubicBezTo>
                  <a:cubicBezTo>
                    <a:pt x="210" y="366"/>
                    <a:pt x="210" y="366"/>
                    <a:pt x="210" y="363"/>
                  </a:cubicBezTo>
                  <a:cubicBezTo>
                    <a:pt x="209" y="361"/>
                    <a:pt x="208" y="357"/>
                    <a:pt x="208" y="357"/>
                  </a:cubicBezTo>
                  <a:cubicBezTo>
                    <a:pt x="210" y="354"/>
                    <a:pt x="210" y="354"/>
                    <a:pt x="210" y="354"/>
                  </a:cubicBezTo>
                  <a:cubicBezTo>
                    <a:pt x="210" y="354"/>
                    <a:pt x="211" y="356"/>
                    <a:pt x="211" y="357"/>
                  </a:cubicBezTo>
                  <a:cubicBezTo>
                    <a:pt x="211" y="357"/>
                    <a:pt x="211" y="360"/>
                    <a:pt x="212" y="360"/>
                  </a:cubicBezTo>
                  <a:cubicBezTo>
                    <a:pt x="214" y="360"/>
                    <a:pt x="216" y="360"/>
                    <a:pt x="216" y="360"/>
                  </a:cubicBezTo>
                  <a:close/>
                  <a:moveTo>
                    <a:pt x="172" y="319"/>
                  </a:moveTo>
                  <a:cubicBezTo>
                    <a:pt x="172" y="319"/>
                    <a:pt x="172" y="319"/>
                    <a:pt x="172" y="319"/>
                  </a:cubicBezTo>
                  <a:cubicBezTo>
                    <a:pt x="175" y="318"/>
                    <a:pt x="175" y="318"/>
                    <a:pt x="175" y="318"/>
                  </a:cubicBezTo>
                  <a:cubicBezTo>
                    <a:pt x="176" y="321"/>
                    <a:pt x="176" y="321"/>
                    <a:pt x="176" y="321"/>
                  </a:cubicBezTo>
                  <a:cubicBezTo>
                    <a:pt x="179" y="322"/>
                    <a:pt x="179" y="322"/>
                    <a:pt x="179" y="322"/>
                  </a:cubicBezTo>
                  <a:cubicBezTo>
                    <a:pt x="179" y="322"/>
                    <a:pt x="183" y="324"/>
                    <a:pt x="183" y="325"/>
                  </a:cubicBezTo>
                  <a:cubicBezTo>
                    <a:pt x="183" y="325"/>
                    <a:pt x="181" y="328"/>
                    <a:pt x="181" y="328"/>
                  </a:cubicBezTo>
                  <a:cubicBezTo>
                    <a:pt x="181" y="328"/>
                    <a:pt x="181" y="330"/>
                    <a:pt x="181" y="331"/>
                  </a:cubicBezTo>
                  <a:cubicBezTo>
                    <a:pt x="181" y="331"/>
                    <a:pt x="179" y="331"/>
                    <a:pt x="178" y="331"/>
                  </a:cubicBezTo>
                  <a:cubicBezTo>
                    <a:pt x="177" y="330"/>
                    <a:pt x="174" y="329"/>
                    <a:pt x="174" y="329"/>
                  </a:cubicBezTo>
                  <a:cubicBezTo>
                    <a:pt x="174" y="325"/>
                    <a:pt x="174" y="325"/>
                    <a:pt x="174" y="325"/>
                  </a:cubicBezTo>
                  <a:cubicBezTo>
                    <a:pt x="171" y="322"/>
                    <a:pt x="171" y="322"/>
                    <a:pt x="171" y="322"/>
                  </a:cubicBezTo>
                  <a:cubicBezTo>
                    <a:pt x="172" y="319"/>
                    <a:pt x="172" y="319"/>
                    <a:pt x="172" y="319"/>
                  </a:cubicBezTo>
                  <a:close/>
                  <a:moveTo>
                    <a:pt x="92" y="232"/>
                  </a:moveTo>
                  <a:cubicBezTo>
                    <a:pt x="92" y="232"/>
                    <a:pt x="92" y="232"/>
                    <a:pt x="92" y="232"/>
                  </a:cubicBezTo>
                  <a:cubicBezTo>
                    <a:pt x="92" y="232"/>
                    <a:pt x="90" y="232"/>
                    <a:pt x="90" y="232"/>
                  </a:cubicBezTo>
                  <a:cubicBezTo>
                    <a:pt x="89" y="232"/>
                    <a:pt x="88" y="232"/>
                    <a:pt x="87" y="232"/>
                  </a:cubicBezTo>
                  <a:cubicBezTo>
                    <a:pt x="86" y="232"/>
                    <a:pt x="87" y="234"/>
                    <a:pt x="87" y="235"/>
                  </a:cubicBezTo>
                  <a:cubicBezTo>
                    <a:pt x="87" y="235"/>
                    <a:pt x="87" y="237"/>
                    <a:pt x="87" y="238"/>
                  </a:cubicBezTo>
                  <a:cubicBezTo>
                    <a:pt x="86" y="239"/>
                    <a:pt x="85" y="240"/>
                    <a:pt x="85" y="241"/>
                  </a:cubicBezTo>
                  <a:cubicBezTo>
                    <a:pt x="85" y="241"/>
                    <a:pt x="85" y="243"/>
                    <a:pt x="85" y="244"/>
                  </a:cubicBezTo>
                  <a:cubicBezTo>
                    <a:pt x="84" y="244"/>
                    <a:pt x="82" y="246"/>
                    <a:pt x="81" y="246"/>
                  </a:cubicBezTo>
                  <a:cubicBezTo>
                    <a:pt x="80" y="247"/>
                    <a:pt x="78" y="248"/>
                    <a:pt x="78" y="248"/>
                  </a:cubicBezTo>
                  <a:cubicBezTo>
                    <a:pt x="80" y="253"/>
                    <a:pt x="80" y="253"/>
                    <a:pt x="80" y="253"/>
                  </a:cubicBezTo>
                  <a:cubicBezTo>
                    <a:pt x="80" y="253"/>
                    <a:pt x="82" y="252"/>
                    <a:pt x="83" y="253"/>
                  </a:cubicBezTo>
                  <a:cubicBezTo>
                    <a:pt x="84" y="254"/>
                    <a:pt x="87" y="256"/>
                    <a:pt x="88" y="256"/>
                  </a:cubicBezTo>
                  <a:cubicBezTo>
                    <a:pt x="88" y="256"/>
                    <a:pt x="90" y="262"/>
                    <a:pt x="90" y="262"/>
                  </a:cubicBezTo>
                  <a:cubicBezTo>
                    <a:pt x="91" y="263"/>
                    <a:pt x="92" y="262"/>
                    <a:pt x="92" y="262"/>
                  </a:cubicBezTo>
                  <a:cubicBezTo>
                    <a:pt x="92" y="262"/>
                    <a:pt x="94" y="263"/>
                    <a:pt x="95" y="264"/>
                  </a:cubicBezTo>
                  <a:cubicBezTo>
                    <a:pt x="96" y="264"/>
                    <a:pt x="98" y="265"/>
                    <a:pt x="99" y="266"/>
                  </a:cubicBezTo>
                  <a:cubicBezTo>
                    <a:pt x="100" y="266"/>
                    <a:pt x="102" y="269"/>
                    <a:pt x="103" y="269"/>
                  </a:cubicBezTo>
                  <a:cubicBezTo>
                    <a:pt x="104" y="270"/>
                    <a:pt x="106" y="272"/>
                    <a:pt x="106" y="272"/>
                  </a:cubicBezTo>
                  <a:cubicBezTo>
                    <a:pt x="106" y="272"/>
                    <a:pt x="108" y="275"/>
                    <a:pt x="109" y="277"/>
                  </a:cubicBezTo>
                  <a:cubicBezTo>
                    <a:pt x="109" y="278"/>
                    <a:pt x="109" y="278"/>
                    <a:pt x="108" y="279"/>
                  </a:cubicBezTo>
                  <a:cubicBezTo>
                    <a:pt x="107" y="280"/>
                    <a:pt x="107" y="281"/>
                    <a:pt x="106" y="283"/>
                  </a:cubicBezTo>
                  <a:cubicBezTo>
                    <a:pt x="105" y="285"/>
                    <a:pt x="107" y="287"/>
                    <a:pt x="107" y="287"/>
                  </a:cubicBezTo>
                  <a:cubicBezTo>
                    <a:pt x="107" y="292"/>
                    <a:pt x="107" y="292"/>
                    <a:pt x="107" y="292"/>
                  </a:cubicBezTo>
                  <a:cubicBezTo>
                    <a:pt x="108" y="294"/>
                    <a:pt x="108" y="294"/>
                    <a:pt x="108" y="294"/>
                  </a:cubicBezTo>
                  <a:cubicBezTo>
                    <a:pt x="108" y="294"/>
                    <a:pt x="109" y="295"/>
                    <a:pt x="110" y="295"/>
                  </a:cubicBezTo>
                  <a:cubicBezTo>
                    <a:pt x="111" y="296"/>
                    <a:pt x="111" y="296"/>
                    <a:pt x="111" y="296"/>
                  </a:cubicBezTo>
                  <a:cubicBezTo>
                    <a:pt x="111" y="296"/>
                    <a:pt x="113" y="298"/>
                    <a:pt x="114" y="299"/>
                  </a:cubicBezTo>
                  <a:cubicBezTo>
                    <a:pt x="114" y="300"/>
                    <a:pt x="113" y="301"/>
                    <a:pt x="113" y="302"/>
                  </a:cubicBezTo>
                  <a:cubicBezTo>
                    <a:pt x="113" y="303"/>
                    <a:pt x="114" y="307"/>
                    <a:pt x="114" y="307"/>
                  </a:cubicBezTo>
                  <a:cubicBezTo>
                    <a:pt x="114" y="307"/>
                    <a:pt x="116" y="306"/>
                    <a:pt x="118" y="305"/>
                  </a:cubicBezTo>
                  <a:cubicBezTo>
                    <a:pt x="119" y="305"/>
                    <a:pt x="120" y="306"/>
                    <a:pt x="121" y="306"/>
                  </a:cubicBezTo>
                  <a:cubicBezTo>
                    <a:pt x="122" y="307"/>
                    <a:pt x="122" y="308"/>
                    <a:pt x="122" y="308"/>
                  </a:cubicBezTo>
                  <a:cubicBezTo>
                    <a:pt x="122" y="308"/>
                    <a:pt x="125" y="306"/>
                    <a:pt x="125" y="305"/>
                  </a:cubicBezTo>
                  <a:cubicBezTo>
                    <a:pt x="125" y="305"/>
                    <a:pt x="125" y="303"/>
                    <a:pt x="125" y="303"/>
                  </a:cubicBezTo>
                  <a:cubicBezTo>
                    <a:pt x="125" y="303"/>
                    <a:pt x="125" y="299"/>
                    <a:pt x="125" y="298"/>
                  </a:cubicBezTo>
                  <a:cubicBezTo>
                    <a:pt x="125" y="297"/>
                    <a:pt x="124" y="294"/>
                    <a:pt x="124" y="293"/>
                  </a:cubicBezTo>
                  <a:cubicBezTo>
                    <a:pt x="124" y="293"/>
                    <a:pt x="125" y="291"/>
                    <a:pt x="125" y="291"/>
                  </a:cubicBezTo>
                  <a:cubicBezTo>
                    <a:pt x="125" y="291"/>
                    <a:pt x="128" y="290"/>
                    <a:pt x="129" y="290"/>
                  </a:cubicBezTo>
                  <a:cubicBezTo>
                    <a:pt x="130" y="290"/>
                    <a:pt x="131" y="291"/>
                    <a:pt x="132" y="292"/>
                  </a:cubicBezTo>
                  <a:cubicBezTo>
                    <a:pt x="132" y="293"/>
                    <a:pt x="132" y="297"/>
                    <a:pt x="132" y="297"/>
                  </a:cubicBezTo>
                  <a:cubicBezTo>
                    <a:pt x="138" y="298"/>
                    <a:pt x="138" y="298"/>
                    <a:pt x="138" y="298"/>
                  </a:cubicBezTo>
                  <a:cubicBezTo>
                    <a:pt x="138" y="298"/>
                    <a:pt x="140" y="299"/>
                    <a:pt x="140" y="299"/>
                  </a:cubicBezTo>
                  <a:cubicBezTo>
                    <a:pt x="140" y="300"/>
                    <a:pt x="141" y="302"/>
                    <a:pt x="142" y="303"/>
                  </a:cubicBezTo>
                  <a:cubicBezTo>
                    <a:pt x="143" y="304"/>
                    <a:pt x="144" y="305"/>
                    <a:pt x="144" y="305"/>
                  </a:cubicBezTo>
                  <a:cubicBezTo>
                    <a:pt x="144" y="305"/>
                    <a:pt x="146" y="310"/>
                    <a:pt x="147" y="311"/>
                  </a:cubicBezTo>
                  <a:cubicBezTo>
                    <a:pt x="147" y="312"/>
                    <a:pt x="147" y="314"/>
                    <a:pt x="147" y="316"/>
                  </a:cubicBezTo>
                  <a:cubicBezTo>
                    <a:pt x="147" y="318"/>
                    <a:pt x="147" y="318"/>
                    <a:pt x="147" y="318"/>
                  </a:cubicBezTo>
                  <a:cubicBezTo>
                    <a:pt x="147" y="318"/>
                    <a:pt x="150" y="319"/>
                    <a:pt x="151" y="320"/>
                  </a:cubicBezTo>
                  <a:cubicBezTo>
                    <a:pt x="153" y="321"/>
                    <a:pt x="152" y="320"/>
                    <a:pt x="153" y="319"/>
                  </a:cubicBezTo>
                  <a:cubicBezTo>
                    <a:pt x="154" y="318"/>
                    <a:pt x="153" y="317"/>
                    <a:pt x="153" y="316"/>
                  </a:cubicBezTo>
                  <a:cubicBezTo>
                    <a:pt x="153" y="315"/>
                    <a:pt x="153" y="313"/>
                    <a:pt x="152" y="311"/>
                  </a:cubicBezTo>
                  <a:cubicBezTo>
                    <a:pt x="152" y="310"/>
                    <a:pt x="152" y="309"/>
                    <a:pt x="152" y="309"/>
                  </a:cubicBezTo>
                  <a:cubicBezTo>
                    <a:pt x="152" y="309"/>
                    <a:pt x="153" y="307"/>
                    <a:pt x="153" y="306"/>
                  </a:cubicBezTo>
                  <a:cubicBezTo>
                    <a:pt x="153" y="306"/>
                    <a:pt x="153" y="304"/>
                    <a:pt x="153" y="303"/>
                  </a:cubicBezTo>
                  <a:cubicBezTo>
                    <a:pt x="153" y="302"/>
                    <a:pt x="155" y="301"/>
                    <a:pt x="155" y="301"/>
                  </a:cubicBezTo>
                  <a:cubicBezTo>
                    <a:pt x="155" y="301"/>
                    <a:pt x="155" y="300"/>
                    <a:pt x="156" y="298"/>
                  </a:cubicBezTo>
                  <a:cubicBezTo>
                    <a:pt x="157" y="297"/>
                    <a:pt x="156" y="298"/>
                    <a:pt x="157" y="298"/>
                  </a:cubicBezTo>
                  <a:cubicBezTo>
                    <a:pt x="158" y="297"/>
                    <a:pt x="159" y="297"/>
                    <a:pt x="161" y="297"/>
                  </a:cubicBezTo>
                  <a:cubicBezTo>
                    <a:pt x="162" y="297"/>
                    <a:pt x="163" y="298"/>
                    <a:pt x="163" y="298"/>
                  </a:cubicBezTo>
                  <a:cubicBezTo>
                    <a:pt x="165" y="301"/>
                    <a:pt x="165" y="301"/>
                    <a:pt x="165" y="301"/>
                  </a:cubicBezTo>
                  <a:cubicBezTo>
                    <a:pt x="165" y="301"/>
                    <a:pt x="165" y="301"/>
                    <a:pt x="165" y="302"/>
                  </a:cubicBezTo>
                  <a:cubicBezTo>
                    <a:pt x="165" y="303"/>
                    <a:pt x="167" y="305"/>
                    <a:pt x="167" y="305"/>
                  </a:cubicBezTo>
                  <a:cubicBezTo>
                    <a:pt x="171" y="308"/>
                    <a:pt x="171" y="308"/>
                    <a:pt x="171" y="308"/>
                  </a:cubicBezTo>
                  <a:cubicBezTo>
                    <a:pt x="171" y="308"/>
                    <a:pt x="171" y="309"/>
                    <a:pt x="171" y="309"/>
                  </a:cubicBezTo>
                  <a:cubicBezTo>
                    <a:pt x="171" y="310"/>
                    <a:pt x="172" y="312"/>
                    <a:pt x="173" y="313"/>
                  </a:cubicBezTo>
                  <a:cubicBezTo>
                    <a:pt x="174" y="315"/>
                    <a:pt x="173" y="312"/>
                    <a:pt x="174" y="312"/>
                  </a:cubicBezTo>
                  <a:cubicBezTo>
                    <a:pt x="174" y="311"/>
                    <a:pt x="175" y="310"/>
                    <a:pt x="175" y="310"/>
                  </a:cubicBezTo>
                  <a:cubicBezTo>
                    <a:pt x="177" y="313"/>
                    <a:pt x="177" y="313"/>
                    <a:pt x="177" y="313"/>
                  </a:cubicBezTo>
                  <a:cubicBezTo>
                    <a:pt x="177" y="313"/>
                    <a:pt x="181" y="314"/>
                    <a:pt x="182" y="314"/>
                  </a:cubicBezTo>
                  <a:cubicBezTo>
                    <a:pt x="183" y="313"/>
                    <a:pt x="184" y="312"/>
                    <a:pt x="184" y="312"/>
                  </a:cubicBezTo>
                  <a:cubicBezTo>
                    <a:pt x="182" y="310"/>
                    <a:pt x="182" y="310"/>
                    <a:pt x="182" y="310"/>
                  </a:cubicBezTo>
                  <a:cubicBezTo>
                    <a:pt x="180" y="307"/>
                    <a:pt x="180" y="307"/>
                    <a:pt x="180" y="307"/>
                  </a:cubicBezTo>
                  <a:cubicBezTo>
                    <a:pt x="180" y="307"/>
                    <a:pt x="177" y="304"/>
                    <a:pt x="176" y="304"/>
                  </a:cubicBezTo>
                  <a:cubicBezTo>
                    <a:pt x="175" y="303"/>
                    <a:pt x="174" y="302"/>
                    <a:pt x="174" y="301"/>
                  </a:cubicBezTo>
                  <a:cubicBezTo>
                    <a:pt x="173" y="300"/>
                    <a:pt x="173" y="298"/>
                    <a:pt x="173" y="298"/>
                  </a:cubicBezTo>
                  <a:cubicBezTo>
                    <a:pt x="174" y="297"/>
                    <a:pt x="174" y="295"/>
                    <a:pt x="175" y="293"/>
                  </a:cubicBezTo>
                  <a:cubicBezTo>
                    <a:pt x="176" y="291"/>
                    <a:pt x="174" y="293"/>
                    <a:pt x="174" y="293"/>
                  </a:cubicBezTo>
                  <a:cubicBezTo>
                    <a:pt x="174" y="293"/>
                    <a:pt x="172" y="290"/>
                    <a:pt x="173" y="289"/>
                  </a:cubicBezTo>
                  <a:cubicBezTo>
                    <a:pt x="173" y="289"/>
                    <a:pt x="169" y="283"/>
                    <a:pt x="169" y="283"/>
                  </a:cubicBezTo>
                  <a:cubicBezTo>
                    <a:pt x="169" y="283"/>
                    <a:pt x="168" y="281"/>
                    <a:pt x="168" y="281"/>
                  </a:cubicBezTo>
                  <a:cubicBezTo>
                    <a:pt x="168" y="281"/>
                    <a:pt x="165" y="279"/>
                    <a:pt x="164" y="279"/>
                  </a:cubicBezTo>
                  <a:cubicBezTo>
                    <a:pt x="163" y="278"/>
                    <a:pt x="162" y="277"/>
                    <a:pt x="162" y="277"/>
                  </a:cubicBezTo>
                  <a:cubicBezTo>
                    <a:pt x="162" y="276"/>
                    <a:pt x="162" y="274"/>
                    <a:pt x="162" y="273"/>
                  </a:cubicBezTo>
                  <a:cubicBezTo>
                    <a:pt x="161" y="272"/>
                    <a:pt x="160" y="270"/>
                    <a:pt x="159" y="269"/>
                  </a:cubicBezTo>
                  <a:cubicBezTo>
                    <a:pt x="158" y="268"/>
                    <a:pt x="157" y="266"/>
                    <a:pt x="156" y="264"/>
                  </a:cubicBezTo>
                  <a:cubicBezTo>
                    <a:pt x="155" y="263"/>
                    <a:pt x="154" y="261"/>
                    <a:pt x="154" y="261"/>
                  </a:cubicBezTo>
                  <a:cubicBezTo>
                    <a:pt x="153" y="257"/>
                    <a:pt x="153" y="257"/>
                    <a:pt x="153" y="257"/>
                  </a:cubicBezTo>
                  <a:cubicBezTo>
                    <a:pt x="153" y="255"/>
                    <a:pt x="153" y="255"/>
                    <a:pt x="153" y="255"/>
                  </a:cubicBezTo>
                  <a:cubicBezTo>
                    <a:pt x="156" y="257"/>
                    <a:pt x="156" y="257"/>
                    <a:pt x="156" y="257"/>
                  </a:cubicBezTo>
                  <a:cubicBezTo>
                    <a:pt x="156" y="257"/>
                    <a:pt x="158" y="256"/>
                    <a:pt x="159" y="256"/>
                  </a:cubicBezTo>
                  <a:cubicBezTo>
                    <a:pt x="160" y="256"/>
                    <a:pt x="163" y="257"/>
                    <a:pt x="163" y="257"/>
                  </a:cubicBezTo>
                  <a:cubicBezTo>
                    <a:pt x="163" y="257"/>
                    <a:pt x="165" y="258"/>
                    <a:pt x="166" y="258"/>
                  </a:cubicBezTo>
                  <a:cubicBezTo>
                    <a:pt x="166" y="258"/>
                    <a:pt x="167" y="259"/>
                    <a:pt x="168" y="258"/>
                  </a:cubicBezTo>
                  <a:cubicBezTo>
                    <a:pt x="169" y="258"/>
                    <a:pt x="170" y="260"/>
                    <a:pt x="170" y="261"/>
                  </a:cubicBezTo>
                  <a:cubicBezTo>
                    <a:pt x="170" y="262"/>
                    <a:pt x="169" y="263"/>
                    <a:pt x="169" y="263"/>
                  </a:cubicBezTo>
                  <a:cubicBezTo>
                    <a:pt x="169" y="264"/>
                    <a:pt x="169" y="265"/>
                    <a:pt x="169" y="265"/>
                  </a:cubicBezTo>
                  <a:cubicBezTo>
                    <a:pt x="169" y="265"/>
                    <a:pt x="171" y="266"/>
                    <a:pt x="172" y="266"/>
                  </a:cubicBezTo>
                  <a:cubicBezTo>
                    <a:pt x="172" y="267"/>
                    <a:pt x="171" y="268"/>
                    <a:pt x="171" y="268"/>
                  </a:cubicBezTo>
                  <a:cubicBezTo>
                    <a:pt x="171" y="268"/>
                    <a:pt x="171" y="270"/>
                    <a:pt x="171" y="271"/>
                  </a:cubicBezTo>
                  <a:cubicBezTo>
                    <a:pt x="172" y="271"/>
                    <a:pt x="173" y="269"/>
                    <a:pt x="173" y="269"/>
                  </a:cubicBezTo>
                  <a:cubicBezTo>
                    <a:pt x="173" y="269"/>
                    <a:pt x="174" y="267"/>
                    <a:pt x="174" y="266"/>
                  </a:cubicBezTo>
                  <a:cubicBezTo>
                    <a:pt x="174" y="265"/>
                    <a:pt x="176" y="264"/>
                    <a:pt x="176" y="264"/>
                  </a:cubicBezTo>
                  <a:cubicBezTo>
                    <a:pt x="178" y="260"/>
                    <a:pt x="178" y="260"/>
                    <a:pt x="178" y="260"/>
                  </a:cubicBezTo>
                  <a:cubicBezTo>
                    <a:pt x="180" y="258"/>
                    <a:pt x="180" y="258"/>
                    <a:pt x="180" y="258"/>
                  </a:cubicBezTo>
                  <a:cubicBezTo>
                    <a:pt x="180" y="258"/>
                    <a:pt x="184" y="257"/>
                    <a:pt x="185" y="256"/>
                  </a:cubicBezTo>
                  <a:cubicBezTo>
                    <a:pt x="186" y="255"/>
                    <a:pt x="186" y="256"/>
                    <a:pt x="186" y="255"/>
                  </a:cubicBezTo>
                  <a:cubicBezTo>
                    <a:pt x="187" y="255"/>
                    <a:pt x="187" y="253"/>
                    <a:pt x="187" y="253"/>
                  </a:cubicBezTo>
                  <a:cubicBezTo>
                    <a:pt x="185" y="251"/>
                    <a:pt x="185" y="251"/>
                    <a:pt x="185" y="251"/>
                  </a:cubicBezTo>
                  <a:cubicBezTo>
                    <a:pt x="181" y="252"/>
                    <a:pt x="181" y="252"/>
                    <a:pt x="181" y="252"/>
                  </a:cubicBezTo>
                  <a:cubicBezTo>
                    <a:pt x="180" y="250"/>
                    <a:pt x="180" y="250"/>
                    <a:pt x="180" y="250"/>
                  </a:cubicBezTo>
                  <a:cubicBezTo>
                    <a:pt x="180" y="250"/>
                    <a:pt x="180" y="250"/>
                    <a:pt x="181" y="250"/>
                  </a:cubicBezTo>
                  <a:cubicBezTo>
                    <a:pt x="181" y="250"/>
                    <a:pt x="181" y="246"/>
                    <a:pt x="181" y="246"/>
                  </a:cubicBezTo>
                  <a:cubicBezTo>
                    <a:pt x="181" y="246"/>
                    <a:pt x="179" y="247"/>
                    <a:pt x="178" y="247"/>
                  </a:cubicBezTo>
                  <a:cubicBezTo>
                    <a:pt x="177" y="247"/>
                    <a:pt x="178" y="250"/>
                    <a:pt x="178" y="250"/>
                  </a:cubicBezTo>
                  <a:cubicBezTo>
                    <a:pt x="178" y="250"/>
                    <a:pt x="173" y="249"/>
                    <a:pt x="172" y="249"/>
                  </a:cubicBezTo>
                  <a:cubicBezTo>
                    <a:pt x="171" y="248"/>
                    <a:pt x="171" y="247"/>
                    <a:pt x="171" y="247"/>
                  </a:cubicBezTo>
                  <a:cubicBezTo>
                    <a:pt x="170" y="246"/>
                    <a:pt x="172" y="243"/>
                    <a:pt x="172" y="243"/>
                  </a:cubicBezTo>
                  <a:cubicBezTo>
                    <a:pt x="173" y="239"/>
                    <a:pt x="173" y="239"/>
                    <a:pt x="173" y="239"/>
                  </a:cubicBezTo>
                  <a:cubicBezTo>
                    <a:pt x="173" y="239"/>
                    <a:pt x="168" y="238"/>
                    <a:pt x="168" y="237"/>
                  </a:cubicBezTo>
                  <a:cubicBezTo>
                    <a:pt x="168" y="236"/>
                    <a:pt x="163" y="239"/>
                    <a:pt x="161" y="237"/>
                  </a:cubicBezTo>
                  <a:cubicBezTo>
                    <a:pt x="160" y="235"/>
                    <a:pt x="160" y="235"/>
                    <a:pt x="160" y="235"/>
                  </a:cubicBezTo>
                  <a:cubicBezTo>
                    <a:pt x="158" y="233"/>
                    <a:pt x="158" y="233"/>
                    <a:pt x="158" y="233"/>
                  </a:cubicBezTo>
                  <a:cubicBezTo>
                    <a:pt x="156" y="233"/>
                    <a:pt x="156" y="233"/>
                    <a:pt x="156" y="233"/>
                  </a:cubicBezTo>
                  <a:cubicBezTo>
                    <a:pt x="156" y="233"/>
                    <a:pt x="153" y="234"/>
                    <a:pt x="152" y="234"/>
                  </a:cubicBezTo>
                  <a:cubicBezTo>
                    <a:pt x="151" y="234"/>
                    <a:pt x="151" y="232"/>
                    <a:pt x="151" y="232"/>
                  </a:cubicBezTo>
                  <a:cubicBezTo>
                    <a:pt x="146" y="230"/>
                    <a:pt x="146" y="230"/>
                    <a:pt x="146" y="230"/>
                  </a:cubicBezTo>
                  <a:cubicBezTo>
                    <a:pt x="141" y="229"/>
                    <a:pt x="141" y="229"/>
                    <a:pt x="141" y="229"/>
                  </a:cubicBezTo>
                  <a:cubicBezTo>
                    <a:pt x="141" y="229"/>
                    <a:pt x="135" y="228"/>
                    <a:pt x="133" y="227"/>
                  </a:cubicBezTo>
                  <a:cubicBezTo>
                    <a:pt x="132" y="227"/>
                    <a:pt x="127" y="226"/>
                    <a:pt x="125" y="226"/>
                  </a:cubicBezTo>
                  <a:cubicBezTo>
                    <a:pt x="123" y="226"/>
                    <a:pt x="121" y="226"/>
                    <a:pt x="119" y="225"/>
                  </a:cubicBezTo>
                  <a:cubicBezTo>
                    <a:pt x="118" y="224"/>
                    <a:pt x="115" y="223"/>
                    <a:pt x="115" y="223"/>
                  </a:cubicBezTo>
                  <a:cubicBezTo>
                    <a:pt x="115" y="223"/>
                    <a:pt x="109" y="221"/>
                    <a:pt x="109" y="221"/>
                  </a:cubicBezTo>
                  <a:cubicBezTo>
                    <a:pt x="108" y="221"/>
                    <a:pt x="107" y="221"/>
                    <a:pt x="107" y="221"/>
                  </a:cubicBezTo>
                  <a:cubicBezTo>
                    <a:pt x="106" y="221"/>
                    <a:pt x="104" y="224"/>
                    <a:pt x="102" y="225"/>
                  </a:cubicBezTo>
                  <a:cubicBezTo>
                    <a:pt x="101" y="225"/>
                    <a:pt x="101" y="228"/>
                    <a:pt x="100" y="229"/>
                  </a:cubicBezTo>
                  <a:cubicBezTo>
                    <a:pt x="100" y="231"/>
                    <a:pt x="99" y="232"/>
                    <a:pt x="98" y="232"/>
                  </a:cubicBezTo>
                  <a:cubicBezTo>
                    <a:pt x="98" y="233"/>
                    <a:pt x="92" y="231"/>
                    <a:pt x="92" y="232"/>
                  </a:cubicBezTo>
                  <a:close/>
                  <a:moveTo>
                    <a:pt x="60" y="252"/>
                  </a:moveTo>
                  <a:cubicBezTo>
                    <a:pt x="60" y="252"/>
                    <a:pt x="60" y="252"/>
                    <a:pt x="60" y="252"/>
                  </a:cubicBezTo>
                  <a:cubicBezTo>
                    <a:pt x="60" y="252"/>
                    <a:pt x="62" y="251"/>
                    <a:pt x="62" y="252"/>
                  </a:cubicBezTo>
                  <a:cubicBezTo>
                    <a:pt x="62" y="252"/>
                    <a:pt x="63" y="253"/>
                    <a:pt x="63" y="254"/>
                  </a:cubicBezTo>
                  <a:cubicBezTo>
                    <a:pt x="64" y="254"/>
                    <a:pt x="66" y="256"/>
                    <a:pt x="67" y="256"/>
                  </a:cubicBezTo>
                  <a:cubicBezTo>
                    <a:pt x="68" y="256"/>
                    <a:pt x="71" y="256"/>
                    <a:pt x="71" y="256"/>
                  </a:cubicBezTo>
                  <a:cubicBezTo>
                    <a:pt x="74" y="259"/>
                    <a:pt x="74" y="259"/>
                    <a:pt x="74" y="259"/>
                  </a:cubicBezTo>
                  <a:cubicBezTo>
                    <a:pt x="74" y="259"/>
                    <a:pt x="77" y="260"/>
                    <a:pt x="77" y="261"/>
                  </a:cubicBezTo>
                  <a:cubicBezTo>
                    <a:pt x="77" y="261"/>
                    <a:pt x="72" y="264"/>
                    <a:pt x="72" y="264"/>
                  </a:cubicBezTo>
                  <a:cubicBezTo>
                    <a:pt x="71" y="265"/>
                    <a:pt x="71" y="265"/>
                    <a:pt x="71" y="265"/>
                  </a:cubicBezTo>
                  <a:cubicBezTo>
                    <a:pt x="71" y="265"/>
                    <a:pt x="71" y="267"/>
                    <a:pt x="69" y="266"/>
                  </a:cubicBezTo>
                  <a:cubicBezTo>
                    <a:pt x="68" y="266"/>
                    <a:pt x="67" y="266"/>
                    <a:pt x="66" y="265"/>
                  </a:cubicBezTo>
                  <a:cubicBezTo>
                    <a:pt x="66" y="264"/>
                    <a:pt x="66" y="264"/>
                    <a:pt x="65" y="263"/>
                  </a:cubicBezTo>
                  <a:cubicBezTo>
                    <a:pt x="63" y="262"/>
                    <a:pt x="59" y="259"/>
                    <a:pt x="59" y="259"/>
                  </a:cubicBezTo>
                  <a:cubicBezTo>
                    <a:pt x="59" y="256"/>
                    <a:pt x="59" y="256"/>
                    <a:pt x="59" y="256"/>
                  </a:cubicBezTo>
                  <a:cubicBezTo>
                    <a:pt x="59" y="254"/>
                    <a:pt x="59" y="254"/>
                    <a:pt x="59" y="254"/>
                  </a:cubicBezTo>
                  <a:cubicBezTo>
                    <a:pt x="60" y="252"/>
                    <a:pt x="60" y="252"/>
                    <a:pt x="60" y="252"/>
                  </a:cubicBezTo>
                  <a:close/>
                  <a:moveTo>
                    <a:pt x="48" y="234"/>
                  </a:moveTo>
                  <a:cubicBezTo>
                    <a:pt x="48" y="234"/>
                    <a:pt x="48" y="234"/>
                    <a:pt x="48" y="234"/>
                  </a:cubicBezTo>
                  <a:cubicBezTo>
                    <a:pt x="45" y="230"/>
                    <a:pt x="45" y="230"/>
                    <a:pt x="45" y="230"/>
                  </a:cubicBezTo>
                  <a:cubicBezTo>
                    <a:pt x="43" y="234"/>
                    <a:pt x="43" y="234"/>
                    <a:pt x="43" y="234"/>
                  </a:cubicBezTo>
                  <a:cubicBezTo>
                    <a:pt x="42" y="238"/>
                    <a:pt x="42" y="238"/>
                    <a:pt x="42" y="238"/>
                  </a:cubicBezTo>
                  <a:cubicBezTo>
                    <a:pt x="45" y="240"/>
                    <a:pt x="45" y="240"/>
                    <a:pt x="45" y="240"/>
                  </a:cubicBezTo>
                  <a:cubicBezTo>
                    <a:pt x="46" y="240"/>
                    <a:pt x="46" y="240"/>
                    <a:pt x="46" y="240"/>
                  </a:cubicBezTo>
                  <a:cubicBezTo>
                    <a:pt x="48" y="237"/>
                    <a:pt x="48" y="237"/>
                    <a:pt x="48" y="237"/>
                  </a:cubicBezTo>
                  <a:cubicBezTo>
                    <a:pt x="50" y="240"/>
                    <a:pt x="50" y="240"/>
                    <a:pt x="50" y="240"/>
                  </a:cubicBezTo>
                  <a:cubicBezTo>
                    <a:pt x="52" y="244"/>
                    <a:pt x="52" y="244"/>
                    <a:pt x="52" y="244"/>
                  </a:cubicBezTo>
                  <a:cubicBezTo>
                    <a:pt x="52" y="244"/>
                    <a:pt x="54" y="242"/>
                    <a:pt x="55" y="241"/>
                  </a:cubicBezTo>
                  <a:cubicBezTo>
                    <a:pt x="56" y="241"/>
                    <a:pt x="60" y="244"/>
                    <a:pt x="60" y="244"/>
                  </a:cubicBezTo>
                  <a:cubicBezTo>
                    <a:pt x="60" y="244"/>
                    <a:pt x="64" y="242"/>
                    <a:pt x="65" y="242"/>
                  </a:cubicBezTo>
                  <a:cubicBezTo>
                    <a:pt x="66" y="242"/>
                    <a:pt x="63" y="239"/>
                    <a:pt x="63" y="239"/>
                  </a:cubicBezTo>
                  <a:cubicBezTo>
                    <a:pt x="60" y="236"/>
                    <a:pt x="60" y="236"/>
                    <a:pt x="60" y="236"/>
                  </a:cubicBezTo>
                  <a:cubicBezTo>
                    <a:pt x="58" y="234"/>
                    <a:pt x="58" y="234"/>
                    <a:pt x="58" y="234"/>
                  </a:cubicBezTo>
                  <a:cubicBezTo>
                    <a:pt x="54" y="232"/>
                    <a:pt x="54" y="232"/>
                    <a:pt x="54" y="232"/>
                  </a:cubicBezTo>
                  <a:cubicBezTo>
                    <a:pt x="54" y="231"/>
                    <a:pt x="54" y="231"/>
                    <a:pt x="54" y="231"/>
                  </a:cubicBezTo>
                  <a:cubicBezTo>
                    <a:pt x="55" y="229"/>
                    <a:pt x="55" y="229"/>
                    <a:pt x="55" y="229"/>
                  </a:cubicBezTo>
                  <a:cubicBezTo>
                    <a:pt x="55" y="229"/>
                    <a:pt x="55" y="231"/>
                    <a:pt x="57" y="230"/>
                  </a:cubicBezTo>
                  <a:cubicBezTo>
                    <a:pt x="59" y="230"/>
                    <a:pt x="59" y="230"/>
                    <a:pt x="59" y="229"/>
                  </a:cubicBezTo>
                  <a:cubicBezTo>
                    <a:pt x="60" y="229"/>
                    <a:pt x="59" y="228"/>
                    <a:pt x="59" y="228"/>
                  </a:cubicBezTo>
                  <a:cubicBezTo>
                    <a:pt x="56" y="226"/>
                    <a:pt x="56" y="226"/>
                    <a:pt x="56" y="226"/>
                  </a:cubicBezTo>
                  <a:cubicBezTo>
                    <a:pt x="57" y="223"/>
                    <a:pt x="57" y="223"/>
                    <a:pt x="57" y="223"/>
                  </a:cubicBezTo>
                  <a:cubicBezTo>
                    <a:pt x="54" y="221"/>
                    <a:pt x="54" y="221"/>
                    <a:pt x="54" y="221"/>
                  </a:cubicBezTo>
                  <a:cubicBezTo>
                    <a:pt x="53" y="224"/>
                    <a:pt x="53" y="224"/>
                    <a:pt x="53" y="224"/>
                  </a:cubicBezTo>
                  <a:cubicBezTo>
                    <a:pt x="50" y="223"/>
                    <a:pt x="50" y="223"/>
                    <a:pt x="50" y="223"/>
                  </a:cubicBezTo>
                  <a:cubicBezTo>
                    <a:pt x="50" y="223"/>
                    <a:pt x="49" y="225"/>
                    <a:pt x="49" y="225"/>
                  </a:cubicBezTo>
                  <a:cubicBezTo>
                    <a:pt x="49" y="226"/>
                    <a:pt x="50" y="229"/>
                    <a:pt x="50" y="229"/>
                  </a:cubicBezTo>
                  <a:cubicBezTo>
                    <a:pt x="48" y="234"/>
                    <a:pt x="48" y="234"/>
                    <a:pt x="48" y="234"/>
                  </a:cubicBezTo>
                  <a:close/>
                  <a:moveTo>
                    <a:pt x="11" y="161"/>
                  </a:moveTo>
                  <a:cubicBezTo>
                    <a:pt x="11" y="161"/>
                    <a:pt x="11" y="161"/>
                    <a:pt x="11" y="161"/>
                  </a:cubicBezTo>
                  <a:cubicBezTo>
                    <a:pt x="9" y="161"/>
                    <a:pt x="9" y="161"/>
                    <a:pt x="9" y="161"/>
                  </a:cubicBezTo>
                  <a:cubicBezTo>
                    <a:pt x="9" y="161"/>
                    <a:pt x="9" y="162"/>
                    <a:pt x="10" y="163"/>
                  </a:cubicBezTo>
                  <a:cubicBezTo>
                    <a:pt x="11" y="164"/>
                    <a:pt x="13" y="170"/>
                    <a:pt x="13" y="170"/>
                  </a:cubicBezTo>
                  <a:cubicBezTo>
                    <a:pt x="15" y="171"/>
                    <a:pt x="15" y="171"/>
                    <a:pt x="15" y="171"/>
                  </a:cubicBezTo>
                  <a:cubicBezTo>
                    <a:pt x="19" y="173"/>
                    <a:pt x="19" y="173"/>
                    <a:pt x="19" y="173"/>
                  </a:cubicBezTo>
                  <a:cubicBezTo>
                    <a:pt x="22" y="176"/>
                    <a:pt x="22" y="176"/>
                    <a:pt x="22" y="176"/>
                  </a:cubicBezTo>
                  <a:cubicBezTo>
                    <a:pt x="22" y="176"/>
                    <a:pt x="24" y="179"/>
                    <a:pt x="21" y="178"/>
                  </a:cubicBezTo>
                  <a:cubicBezTo>
                    <a:pt x="18" y="177"/>
                    <a:pt x="15" y="175"/>
                    <a:pt x="14" y="174"/>
                  </a:cubicBezTo>
                  <a:cubicBezTo>
                    <a:pt x="12" y="174"/>
                    <a:pt x="10" y="173"/>
                    <a:pt x="10" y="173"/>
                  </a:cubicBezTo>
                  <a:cubicBezTo>
                    <a:pt x="10" y="173"/>
                    <a:pt x="9" y="168"/>
                    <a:pt x="9" y="167"/>
                  </a:cubicBezTo>
                  <a:cubicBezTo>
                    <a:pt x="8" y="167"/>
                    <a:pt x="6" y="166"/>
                    <a:pt x="6" y="166"/>
                  </a:cubicBezTo>
                  <a:cubicBezTo>
                    <a:pt x="0" y="163"/>
                    <a:pt x="0" y="163"/>
                    <a:pt x="0" y="163"/>
                  </a:cubicBezTo>
                  <a:cubicBezTo>
                    <a:pt x="0" y="163"/>
                    <a:pt x="0" y="159"/>
                    <a:pt x="1" y="158"/>
                  </a:cubicBezTo>
                  <a:cubicBezTo>
                    <a:pt x="1" y="158"/>
                    <a:pt x="1" y="156"/>
                    <a:pt x="3" y="156"/>
                  </a:cubicBezTo>
                  <a:cubicBezTo>
                    <a:pt x="4" y="155"/>
                    <a:pt x="7" y="155"/>
                    <a:pt x="7" y="155"/>
                  </a:cubicBezTo>
                  <a:cubicBezTo>
                    <a:pt x="7" y="155"/>
                    <a:pt x="7" y="152"/>
                    <a:pt x="8" y="153"/>
                  </a:cubicBezTo>
                  <a:cubicBezTo>
                    <a:pt x="9" y="154"/>
                    <a:pt x="11" y="157"/>
                    <a:pt x="11" y="157"/>
                  </a:cubicBezTo>
                  <a:lnTo>
                    <a:pt x="11" y="161"/>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63" name="Freeform 210">
              <a:extLst>
                <a:ext uri="{FF2B5EF4-FFF2-40B4-BE49-F238E27FC236}">
                  <a16:creationId xmlns:a16="http://schemas.microsoft.com/office/drawing/2014/main" id="{864100C8-9429-041B-209F-7CC88107FE15}"/>
                </a:ext>
              </a:extLst>
            </p:cNvPr>
            <p:cNvSpPr>
              <a:spLocks noEditPoints="1"/>
            </p:cNvSpPr>
            <p:nvPr/>
          </p:nvSpPr>
          <p:spPr bwMode="auto">
            <a:xfrm>
              <a:off x="6551975" y="3312876"/>
              <a:ext cx="1810762" cy="943961"/>
            </a:xfrm>
            <a:custGeom>
              <a:avLst/>
              <a:gdLst>
                <a:gd name="T0" fmla="*/ 742 w 794"/>
                <a:gd name="T1" fmla="*/ 116 h 427"/>
                <a:gd name="T2" fmla="*/ 780 w 794"/>
                <a:gd name="T3" fmla="*/ 173 h 427"/>
                <a:gd name="T4" fmla="*/ 770 w 794"/>
                <a:gd name="T5" fmla="*/ 188 h 427"/>
                <a:gd name="T6" fmla="*/ 699 w 794"/>
                <a:gd name="T7" fmla="*/ 222 h 427"/>
                <a:gd name="T8" fmla="*/ 627 w 794"/>
                <a:gd name="T9" fmla="*/ 256 h 427"/>
                <a:gd name="T10" fmla="*/ 498 w 794"/>
                <a:gd name="T11" fmla="*/ 320 h 427"/>
                <a:gd name="T12" fmla="*/ 472 w 794"/>
                <a:gd name="T13" fmla="*/ 373 h 427"/>
                <a:gd name="T14" fmla="*/ 438 w 794"/>
                <a:gd name="T15" fmla="*/ 333 h 427"/>
                <a:gd name="T16" fmla="*/ 374 w 794"/>
                <a:gd name="T17" fmla="*/ 377 h 427"/>
                <a:gd name="T18" fmla="*/ 261 w 794"/>
                <a:gd name="T19" fmla="*/ 378 h 427"/>
                <a:gd name="T20" fmla="*/ 178 w 794"/>
                <a:gd name="T21" fmla="*/ 417 h 427"/>
                <a:gd name="T22" fmla="*/ 129 w 794"/>
                <a:gd name="T23" fmla="*/ 413 h 427"/>
                <a:gd name="T24" fmla="*/ 100 w 794"/>
                <a:gd name="T25" fmla="*/ 401 h 427"/>
                <a:gd name="T26" fmla="*/ 84 w 794"/>
                <a:gd name="T27" fmla="*/ 373 h 427"/>
                <a:gd name="T28" fmla="*/ 94 w 794"/>
                <a:gd name="T29" fmla="*/ 369 h 427"/>
                <a:gd name="T30" fmla="*/ 66 w 794"/>
                <a:gd name="T31" fmla="*/ 348 h 427"/>
                <a:gd name="T32" fmla="*/ 45 w 794"/>
                <a:gd name="T33" fmla="*/ 343 h 427"/>
                <a:gd name="T34" fmla="*/ 49 w 794"/>
                <a:gd name="T35" fmla="*/ 326 h 427"/>
                <a:gd name="T36" fmla="*/ 70 w 794"/>
                <a:gd name="T37" fmla="*/ 333 h 427"/>
                <a:gd name="T38" fmla="*/ 65 w 794"/>
                <a:gd name="T39" fmla="*/ 316 h 427"/>
                <a:gd name="T40" fmla="*/ 55 w 794"/>
                <a:gd name="T41" fmla="*/ 299 h 427"/>
                <a:gd name="T42" fmla="*/ 43 w 794"/>
                <a:gd name="T43" fmla="*/ 278 h 427"/>
                <a:gd name="T44" fmla="*/ 22 w 794"/>
                <a:gd name="T45" fmla="*/ 277 h 427"/>
                <a:gd name="T46" fmla="*/ 22 w 794"/>
                <a:gd name="T47" fmla="*/ 246 h 427"/>
                <a:gd name="T48" fmla="*/ 47 w 794"/>
                <a:gd name="T49" fmla="*/ 225 h 427"/>
                <a:gd name="T50" fmla="*/ 79 w 794"/>
                <a:gd name="T51" fmla="*/ 220 h 427"/>
                <a:gd name="T52" fmla="*/ 83 w 794"/>
                <a:gd name="T53" fmla="*/ 218 h 427"/>
                <a:gd name="T54" fmla="*/ 123 w 794"/>
                <a:gd name="T55" fmla="*/ 207 h 427"/>
                <a:gd name="T56" fmla="*/ 120 w 794"/>
                <a:gd name="T57" fmla="*/ 197 h 427"/>
                <a:gd name="T58" fmla="*/ 154 w 794"/>
                <a:gd name="T59" fmla="*/ 177 h 427"/>
                <a:gd name="T60" fmla="*/ 88 w 794"/>
                <a:gd name="T61" fmla="*/ 179 h 427"/>
                <a:gd name="T62" fmla="*/ 48 w 794"/>
                <a:gd name="T63" fmla="*/ 214 h 427"/>
                <a:gd name="T64" fmla="*/ 18 w 794"/>
                <a:gd name="T65" fmla="*/ 248 h 427"/>
                <a:gd name="T66" fmla="*/ 15 w 794"/>
                <a:gd name="T67" fmla="*/ 240 h 427"/>
                <a:gd name="T68" fmla="*/ 33 w 794"/>
                <a:gd name="T69" fmla="*/ 217 h 427"/>
                <a:gd name="T70" fmla="*/ 0 w 794"/>
                <a:gd name="T71" fmla="*/ 217 h 427"/>
                <a:gd name="T72" fmla="*/ 11 w 794"/>
                <a:gd name="T73" fmla="*/ 197 h 427"/>
                <a:gd name="T74" fmla="*/ 18 w 794"/>
                <a:gd name="T75" fmla="*/ 175 h 427"/>
                <a:gd name="T76" fmla="*/ 1 w 794"/>
                <a:gd name="T77" fmla="*/ 162 h 427"/>
                <a:gd name="T78" fmla="*/ 5 w 794"/>
                <a:gd name="T79" fmla="*/ 158 h 427"/>
                <a:gd name="T80" fmla="*/ 32 w 794"/>
                <a:gd name="T81" fmla="*/ 135 h 427"/>
                <a:gd name="T82" fmla="*/ 65 w 794"/>
                <a:gd name="T83" fmla="*/ 131 h 427"/>
                <a:gd name="T84" fmla="*/ 106 w 794"/>
                <a:gd name="T85" fmla="*/ 157 h 427"/>
                <a:gd name="T86" fmla="*/ 159 w 794"/>
                <a:gd name="T87" fmla="*/ 154 h 427"/>
                <a:gd name="T88" fmla="*/ 203 w 794"/>
                <a:gd name="T89" fmla="*/ 143 h 427"/>
                <a:gd name="T90" fmla="*/ 235 w 794"/>
                <a:gd name="T91" fmla="*/ 107 h 427"/>
                <a:gd name="T92" fmla="*/ 325 w 794"/>
                <a:gd name="T93" fmla="*/ 69 h 427"/>
                <a:gd name="T94" fmla="*/ 358 w 794"/>
                <a:gd name="T95" fmla="*/ 81 h 427"/>
                <a:gd name="T96" fmla="*/ 390 w 794"/>
                <a:gd name="T97" fmla="*/ 93 h 427"/>
                <a:gd name="T98" fmla="*/ 427 w 794"/>
                <a:gd name="T99" fmla="*/ 89 h 427"/>
                <a:gd name="T100" fmla="*/ 454 w 794"/>
                <a:gd name="T101" fmla="*/ 87 h 427"/>
                <a:gd name="T102" fmla="*/ 490 w 794"/>
                <a:gd name="T103" fmla="*/ 75 h 427"/>
                <a:gd name="T104" fmla="*/ 516 w 794"/>
                <a:gd name="T105" fmla="*/ 67 h 427"/>
                <a:gd name="T106" fmla="*/ 554 w 794"/>
                <a:gd name="T107" fmla="*/ 51 h 427"/>
                <a:gd name="T108" fmla="*/ 575 w 794"/>
                <a:gd name="T109" fmla="*/ 27 h 427"/>
                <a:gd name="T110" fmla="*/ 606 w 794"/>
                <a:gd name="T111" fmla="*/ 14 h 427"/>
                <a:gd name="T112" fmla="*/ 642 w 794"/>
                <a:gd name="T113" fmla="*/ 9 h 427"/>
                <a:gd name="T114" fmla="*/ 671 w 794"/>
                <a:gd name="T115" fmla="*/ 16 h 427"/>
                <a:gd name="T116" fmla="*/ 674 w 794"/>
                <a:gd name="T117" fmla="*/ 40 h 427"/>
                <a:gd name="T118" fmla="*/ 685 w 794"/>
                <a:gd name="T119" fmla="*/ 59 h 427"/>
                <a:gd name="T120" fmla="*/ 708 w 794"/>
                <a:gd name="T121" fmla="*/ 58 h 427"/>
                <a:gd name="T122" fmla="*/ 727 w 794"/>
                <a:gd name="T123" fmla="*/ 8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4" h="427">
                  <a:moveTo>
                    <a:pt x="727" y="80"/>
                  </a:moveTo>
                  <a:cubicBezTo>
                    <a:pt x="717" y="84"/>
                    <a:pt x="717" y="84"/>
                    <a:pt x="717" y="84"/>
                  </a:cubicBezTo>
                  <a:cubicBezTo>
                    <a:pt x="717" y="86"/>
                    <a:pt x="717" y="86"/>
                    <a:pt x="717" y="86"/>
                  </a:cubicBezTo>
                  <a:cubicBezTo>
                    <a:pt x="723" y="93"/>
                    <a:pt x="723" y="93"/>
                    <a:pt x="723" y="93"/>
                  </a:cubicBezTo>
                  <a:cubicBezTo>
                    <a:pt x="729" y="95"/>
                    <a:pt x="729" y="95"/>
                    <a:pt x="729" y="95"/>
                  </a:cubicBezTo>
                  <a:cubicBezTo>
                    <a:pt x="733" y="105"/>
                    <a:pt x="733" y="105"/>
                    <a:pt x="733" y="105"/>
                  </a:cubicBezTo>
                  <a:cubicBezTo>
                    <a:pt x="742" y="116"/>
                    <a:pt x="742" y="116"/>
                    <a:pt x="742" y="116"/>
                  </a:cubicBezTo>
                  <a:cubicBezTo>
                    <a:pt x="748" y="129"/>
                    <a:pt x="748" y="129"/>
                    <a:pt x="748" y="129"/>
                  </a:cubicBezTo>
                  <a:cubicBezTo>
                    <a:pt x="756" y="130"/>
                    <a:pt x="756" y="130"/>
                    <a:pt x="756" y="130"/>
                  </a:cubicBezTo>
                  <a:cubicBezTo>
                    <a:pt x="758" y="135"/>
                    <a:pt x="756" y="128"/>
                    <a:pt x="756" y="136"/>
                  </a:cubicBezTo>
                  <a:cubicBezTo>
                    <a:pt x="754" y="148"/>
                    <a:pt x="753" y="140"/>
                    <a:pt x="756" y="154"/>
                  </a:cubicBezTo>
                  <a:cubicBezTo>
                    <a:pt x="756" y="158"/>
                    <a:pt x="771" y="156"/>
                    <a:pt x="772" y="156"/>
                  </a:cubicBezTo>
                  <a:cubicBezTo>
                    <a:pt x="771" y="157"/>
                    <a:pt x="777" y="160"/>
                    <a:pt x="775" y="165"/>
                  </a:cubicBezTo>
                  <a:cubicBezTo>
                    <a:pt x="773" y="169"/>
                    <a:pt x="783" y="167"/>
                    <a:pt x="780" y="173"/>
                  </a:cubicBezTo>
                  <a:cubicBezTo>
                    <a:pt x="779" y="175"/>
                    <a:pt x="787" y="173"/>
                    <a:pt x="791" y="175"/>
                  </a:cubicBezTo>
                  <a:cubicBezTo>
                    <a:pt x="794" y="176"/>
                    <a:pt x="794" y="181"/>
                    <a:pt x="793" y="182"/>
                  </a:cubicBezTo>
                  <a:cubicBezTo>
                    <a:pt x="791" y="185"/>
                    <a:pt x="790" y="183"/>
                    <a:pt x="786" y="187"/>
                  </a:cubicBezTo>
                  <a:cubicBezTo>
                    <a:pt x="780" y="191"/>
                    <a:pt x="783" y="194"/>
                    <a:pt x="783" y="195"/>
                  </a:cubicBezTo>
                  <a:cubicBezTo>
                    <a:pt x="782" y="198"/>
                    <a:pt x="780" y="199"/>
                    <a:pt x="779" y="200"/>
                  </a:cubicBezTo>
                  <a:cubicBezTo>
                    <a:pt x="772" y="196"/>
                    <a:pt x="772" y="196"/>
                    <a:pt x="772" y="196"/>
                  </a:cubicBezTo>
                  <a:cubicBezTo>
                    <a:pt x="770" y="188"/>
                    <a:pt x="770" y="188"/>
                    <a:pt x="770" y="188"/>
                  </a:cubicBezTo>
                  <a:cubicBezTo>
                    <a:pt x="761" y="188"/>
                    <a:pt x="761" y="188"/>
                    <a:pt x="761" y="188"/>
                  </a:cubicBezTo>
                  <a:cubicBezTo>
                    <a:pt x="757" y="196"/>
                    <a:pt x="757" y="196"/>
                    <a:pt x="757" y="196"/>
                  </a:cubicBezTo>
                  <a:cubicBezTo>
                    <a:pt x="737" y="198"/>
                    <a:pt x="737" y="198"/>
                    <a:pt x="737" y="198"/>
                  </a:cubicBezTo>
                  <a:cubicBezTo>
                    <a:pt x="730" y="203"/>
                    <a:pt x="726" y="194"/>
                    <a:pt x="722" y="202"/>
                  </a:cubicBezTo>
                  <a:cubicBezTo>
                    <a:pt x="713" y="203"/>
                    <a:pt x="721" y="205"/>
                    <a:pt x="712" y="204"/>
                  </a:cubicBezTo>
                  <a:cubicBezTo>
                    <a:pt x="710" y="204"/>
                    <a:pt x="711" y="216"/>
                    <a:pt x="706" y="219"/>
                  </a:cubicBezTo>
                  <a:cubicBezTo>
                    <a:pt x="703" y="220"/>
                    <a:pt x="703" y="222"/>
                    <a:pt x="699" y="222"/>
                  </a:cubicBezTo>
                  <a:cubicBezTo>
                    <a:pt x="693" y="221"/>
                    <a:pt x="697" y="217"/>
                    <a:pt x="696" y="217"/>
                  </a:cubicBezTo>
                  <a:cubicBezTo>
                    <a:pt x="690" y="216"/>
                    <a:pt x="690" y="216"/>
                    <a:pt x="690" y="216"/>
                  </a:cubicBezTo>
                  <a:cubicBezTo>
                    <a:pt x="685" y="228"/>
                    <a:pt x="685" y="228"/>
                    <a:pt x="685" y="228"/>
                  </a:cubicBezTo>
                  <a:cubicBezTo>
                    <a:pt x="670" y="234"/>
                    <a:pt x="670" y="234"/>
                    <a:pt x="670" y="234"/>
                  </a:cubicBezTo>
                  <a:cubicBezTo>
                    <a:pt x="659" y="240"/>
                    <a:pt x="659" y="240"/>
                    <a:pt x="659" y="240"/>
                  </a:cubicBezTo>
                  <a:cubicBezTo>
                    <a:pt x="638" y="246"/>
                    <a:pt x="638" y="246"/>
                    <a:pt x="638" y="246"/>
                  </a:cubicBezTo>
                  <a:cubicBezTo>
                    <a:pt x="627" y="256"/>
                    <a:pt x="627" y="256"/>
                    <a:pt x="627" y="256"/>
                  </a:cubicBezTo>
                  <a:cubicBezTo>
                    <a:pt x="610" y="261"/>
                    <a:pt x="625" y="261"/>
                    <a:pt x="609" y="276"/>
                  </a:cubicBezTo>
                  <a:cubicBezTo>
                    <a:pt x="598" y="287"/>
                    <a:pt x="580" y="290"/>
                    <a:pt x="564" y="295"/>
                  </a:cubicBezTo>
                  <a:cubicBezTo>
                    <a:pt x="551" y="288"/>
                    <a:pt x="551" y="288"/>
                    <a:pt x="551" y="288"/>
                  </a:cubicBezTo>
                  <a:cubicBezTo>
                    <a:pt x="551" y="288"/>
                    <a:pt x="545" y="290"/>
                    <a:pt x="542" y="290"/>
                  </a:cubicBezTo>
                  <a:cubicBezTo>
                    <a:pt x="539" y="291"/>
                    <a:pt x="529" y="302"/>
                    <a:pt x="529" y="302"/>
                  </a:cubicBezTo>
                  <a:cubicBezTo>
                    <a:pt x="516" y="314"/>
                    <a:pt x="516" y="314"/>
                    <a:pt x="516" y="314"/>
                  </a:cubicBezTo>
                  <a:cubicBezTo>
                    <a:pt x="511" y="317"/>
                    <a:pt x="505" y="320"/>
                    <a:pt x="498" y="320"/>
                  </a:cubicBezTo>
                  <a:cubicBezTo>
                    <a:pt x="489" y="314"/>
                    <a:pt x="489" y="314"/>
                    <a:pt x="489" y="314"/>
                  </a:cubicBezTo>
                  <a:cubicBezTo>
                    <a:pt x="480" y="314"/>
                    <a:pt x="476" y="319"/>
                    <a:pt x="481" y="326"/>
                  </a:cubicBezTo>
                  <a:cubicBezTo>
                    <a:pt x="483" y="329"/>
                    <a:pt x="481" y="331"/>
                    <a:pt x="482" y="334"/>
                  </a:cubicBezTo>
                  <a:cubicBezTo>
                    <a:pt x="482" y="339"/>
                    <a:pt x="491" y="341"/>
                    <a:pt x="490" y="345"/>
                  </a:cubicBezTo>
                  <a:cubicBezTo>
                    <a:pt x="489" y="347"/>
                    <a:pt x="484" y="347"/>
                    <a:pt x="480" y="350"/>
                  </a:cubicBezTo>
                  <a:cubicBezTo>
                    <a:pt x="477" y="352"/>
                    <a:pt x="483" y="363"/>
                    <a:pt x="481" y="363"/>
                  </a:cubicBezTo>
                  <a:cubicBezTo>
                    <a:pt x="481" y="363"/>
                    <a:pt x="476" y="375"/>
                    <a:pt x="472" y="373"/>
                  </a:cubicBezTo>
                  <a:cubicBezTo>
                    <a:pt x="470" y="371"/>
                    <a:pt x="467" y="368"/>
                    <a:pt x="465" y="364"/>
                  </a:cubicBezTo>
                  <a:cubicBezTo>
                    <a:pt x="463" y="361"/>
                    <a:pt x="456" y="358"/>
                    <a:pt x="455" y="354"/>
                  </a:cubicBezTo>
                  <a:cubicBezTo>
                    <a:pt x="452" y="350"/>
                    <a:pt x="465" y="334"/>
                    <a:pt x="464" y="333"/>
                  </a:cubicBezTo>
                  <a:cubicBezTo>
                    <a:pt x="465" y="330"/>
                    <a:pt x="465" y="330"/>
                    <a:pt x="463" y="324"/>
                  </a:cubicBezTo>
                  <a:cubicBezTo>
                    <a:pt x="463" y="321"/>
                    <a:pt x="454" y="320"/>
                    <a:pt x="452" y="317"/>
                  </a:cubicBezTo>
                  <a:cubicBezTo>
                    <a:pt x="446" y="328"/>
                    <a:pt x="446" y="328"/>
                    <a:pt x="446" y="328"/>
                  </a:cubicBezTo>
                  <a:cubicBezTo>
                    <a:pt x="438" y="333"/>
                    <a:pt x="438" y="333"/>
                    <a:pt x="438" y="333"/>
                  </a:cubicBezTo>
                  <a:cubicBezTo>
                    <a:pt x="430" y="334"/>
                    <a:pt x="443" y="343"/>
                    <a:pt x="437" y="342"/>
                  </a:cubicBezTo>
                  <a:cubicBezTo>
                    <a:pt x="436" y="341"/>
                    <a:pt x="429" y="347"/>
                    <a:pt x="423" y="344"/>
                  </a:cubicBezTo>
                  <a:cubicBezTo>
                    <a:pt x="416" y="340"/>
                    <a:pt x="407" y="339"/>
                    <a:pt x="404" y="339"/>
                  </a:cubicBezTo>
                  <a:cubicBezTo>
                    <a:pt x="395" y="343"/>
                    <a:pt x="395" y="343"/>
                    <a:pt x="395" y="343"/>
                  </a:cubicBezTo>
                  <a:cubicBezTo>
                    <a:pt x="392" y="348"/>
                    <a:pt x="391" y="354"/>
                    <a:pt x="389" y="357"/>
                  </a:cubicBezTo>
                  <a:cubicBezTo>
                    <a:pt x="381" y="368"/>
                    <a:pt x="381" y="368"/>
                    <a:pt x="381" y="368"/>
                  </a:cubicBezTo>
                  <a:cubicBezTo>
                    <a:pt x="370" y="372"/>
                    <a:pt x="379" y="375"/>
                    <a:pt x="374" y="377"/>
                  </a:cubicBezTo>
                  <a:cubicBezTo>
                    <a:pt x="372" y="378"/>
                    <a:pt x="369" y="385"/>
                    <a:pt x="362" y="387"/>
                  </a:cubicBezTo>
                  <a:cubicBezTo>
                    <a:pt x="358" y="388"/>
                    <a:pt x="352" y="393"/>
                    <a:pt x="347" y="393"/>
                  </a:cubicBezTo>
                  <a:cubicBezTo>
                    <a:pt x="345" y="393"/>
                    <a:pt x="334" y="401"/>
                    <a:pt x="333" y="403"/>
                  </a:cubicBezTo>
                  <a:cubicBezTo>
                    <a:pt x="325" y="401"/>
                    <a:pt x="303" y="395"/>
                    <a:pt x="301" y="387"/>
                  </a:cubicBezTo>
                  <a:cubicBezTo>
                    <a:pt x="299" y="380"/>
                    <a:pt x="292" y="390"/>
                    <a:pt x="286" y="383"/>
                  </a:cubicBezTo>
                  <a:cubicBezTo>
                    <a:pt x="271" y="378"/>
                    <a:pt x="271" y="378"/>
                    <a:pt x="271" y="378"/>
                  </a:cubicBezTo>
                  <a:cubicBezTo>
                    <a:pt x="261" y="378"/>
                    <a:pt x="261" y="378"/>
                    <a:pt x="261" y="378"/>
                  </a:cubicBezTo>
                  <a:cubicBezTo>
                    <a:pt x="257" y="378"/>
                    <a:pt x="239" y="380"/>
                    <a:pt x="235" y="382"/>
                  </a:cubicBezTo>
                  <a:cubicBezTo>
                    <a:pt x="238" y="393"/>
                    <a:pt x="237" y="385"/>
                    <a:pt x="237" y="398"/>
                  </a:cubicBezTo>
                  <a:cubicBezTo>
                    <a:pt x="231" y="399"/>
                    <a:pt x="238" y="412"/>
                    <a:pt x="233" y="416"/>
                  </a:cubicBezTo>
                  <a:cubicBezTo>
                    <a:pt x="216" y="420"/>
                    <a:pt x="216" y="420"/>
                    <a:pt x="216" y="420"/>
                  </a:cubicBezTo>
                  <a:cubicBezTo>
                    <a:pt x="206" y="426"/>
                    <a:pt x="206" y="426"/>
                    <a:pt x="206" y="426"/>
                  </a:cubicBezTo>
                  <a:cubicBezTo>
                    <a:pt x="188" y="426"/>
                    <a:pt x="188" y="426"/>
                    <a:pt x="188" y="426"/>
                  </a:cubicBezTo>
                  <a:cubicBezTo>
                    <a:pt x="188" y="427"/>
                    <a:pt x="179" y="421"/>
                    <a:pt x="178" y="417"/>
                  </a:cubicBezTo>
                  <a:cubicBezTo>
                    <a:pt x="173" y="404"/>
                    <a:pt x="176" y="406"/>
                    <a:pt x="172" y="404"/>
                  </a:cubicBezTo>
                  <a:cubicBezTo>
                    <a:pt x="165" y="402"/>
                    <a:pt x="165" y="405"/>
                    <a:pt x="163" y="404"/>
                  </a:cubicBezTo>
                  <a:cubicBezTo>
                    <a:pt x="163" y="403"/>
                    <a:pt x="159" y="404"/>
                    <a:pt x="153" y="409"/>
                  </a:cubicBezTo>
                  <a:cubicBezTo>
                    <a:pt x="151" y="412"/>
                    <a:pt x="147" y="420"/>
                    <a:pt x="145" y="421"/>
                  </a:cubicBezTo>
                  <a:cubicBezTo>
                    <a:pt x="143" y="423"/>
                    <a:pt x="143" y="416"/>
                    <a:pt x="141" y="417"/>
                  </a:cubicBezTo>
                  <a:cubicBezTo>
                    <a:pt x="137" y="419"/>
                    <a:pt x="138" y="413"/>
                    <a:pt x="130" y="418"/>
                  </a:cubicBezTo>
                  <a:cubicBezTo>
                    <a:pt x="127" y="420"/>
                    <a:pt x="117" y="417"/>
                    <a:pt x="129" y="413"/>
                  </a:cubicBezTo>
                  <a:cubicBezTo>
                    <a:pt x="131" y="413"/>
                    <a:pt x="147" y="401"/>
                    <a:pt x="147" y="400"/>
                  </a:cubicBezTo>
                  <a:cubicBezTo>
                    <a:pt x="148" y="398"/>
                    <a:pt x="137" y="393"/>
                    <a:pt x="136" y="393"/>
                  </a:cubicBezTo>
                  <a:cubicBezTo>
                    <a:pt x="135" y="393"/>
                    <a:pt x="130" y="401"/>
                    <a:pt x="125" y="403"/>
                  </a:cubicBezTo>
                  <a:cubicBezTo>
                    <a:pt x="117" y="405"/>
                    <a:pt x="117" y="406"/>
                    <a:pt x="113" y="407"/>
                  </a:cubicBezTo>
                  <a:cubicBezTo>
                    <a:pt x="110" y="408"/>
                    <a:pt x="109" y="404"/>
                    <a:pt x="107" y="405"/>
                  </a:cubicBezTo>
                  <a:cubicBezTo>
                    <a:pt x="104" y="406"/>
                    <a:pt x="104" y="408"/>
                    <a:pt x="102" y="408"/>
                  </a:cubicBezTo>
                  <a:cubicBezTo>
                    <a:pt x="97" y="408"/>
                    <a:pt x="100" y="401"/>
                    <a:pt x="100" y="401"/>
                  </a:cubicBezTo>
                  <a:cubicBezTo>
                    <a:pt x="104" y="399"/>
                    <a:pt x="103" y="401"/>
                    <a:pt x="109" y="399"/>
                  </a:cubicBezTo>
                  <a:cubicBezTo>
                    <a:pt x="111" y="398"/>
                    <a:pt x="117" y="396"/>
                    <a:pt x="117" y="393"/>
                  </a:cubicBezTo>
                  <a:cubicBezTo>
                    <a:pt x="114" y="382"/>
                    <a:pt x="109" y="392"/>
                    <a:pt x="107" y="388"/>
                  </a:cubicBezTo>
                  <a:cubicBezTo>
                    <a:pt x="105" y="384"/>
                    <a:pt x="102" y="386"/>
                    <a:pt x="101" y="384"/>
                  </a:cubicBezTo>
                  <a:cubicBezTo>
                    <a:pt x="99" y="379"/>
                    <a:pt x="99" y="398"/>
                    <a:pt x="95" y="384"/>
                  </a:cubicBezTo>
                  <a:cubicBezTo>
                    <a:pt x="93" y="377"/>
                    <a:pt x="98" y="377"/>
                    <a:pt x="87" y="374"/>
                  </a:cubicBezTo>
                  <a:cubicBezTo>
                    <a:pt x="87" y="374"/>
                    <a:pt x="85" y="373"/>
                    <a:pt x="84" y="373"/>
                  </a:cubicBezTo>
                  <a:cubicBezTo>
                    <a:pt x="84" y="372"/>
                    <a:pt x="85" y="371"/>
                    <a:pt x="85" y="371"/>
                  </a:cubicBezTo>
                  <a:cubicBezTo>
                    <a:pt x="85" y="371"/>
                    <a:pt x="82" y="368"/>
                    <a:pt x="81" y="368"/>
                  </a:cubicBezTo>
                  <a:cubicBezTo>
                    <a:pt x="81" y="368"/>
                    <a:pt x="78" y="370"/>
                    <a:pt x="78" y="370"/>
                  </a:cubicBezTo>
                  <a:cubicBezTo>
                    <a:pt x="78" y="370"/>
                    <a:pt x="77" y="370"/>
                    <a:pt x="76" y="370"/>
                  </a:cubicBezTo>
                  <a:cubicBezTo>
                    <a:pt x="76" y="369"/>
                    <a:pt x="79" y="369"/>
                    <a:pt x="83" y="367"/>
                  </a:cubicBezTo>
                  <a:cubicBezTo>
                    <a:pt x="85" y="367"/>
                    <a:pt x="86" y="370"/>
                    <a:pt x="88" y="370"/>
                  </a:cubicBezTo>
                  <a:cubicBezTo>
                    <a:pt x="90" y="371"/>
                    <a:pt x="94" y="370"/>
                    <a:pt x="94" y="369"/>
                  </a:cubicBezTo>
                  <a:cubicBezTo>
                    <a:pt x="95" y="368"/>
                    <a:pt x="90" y="365"/>
                    <a:pt x="91" y="360"/>
                  </a:cubicBezTo>
                  <a:cubicBezTo>
                    <a:pt x="91" y="358"/>
                    <a:pt x="93" y="358"/>
                    <a:pt x="91" y="357"/>
                  </a:cubicBezTo>
                  <a:cubicBezTo>
                    <a:pt x="89" y="356"/>
                    <a:pt x="89" y="355"/>
                    <a:pt x="89" y="355"/>
                  </a:cubicBezTo>
                  <a:cubicBezTo>
                    <a:pt x="76" y="354"/>
                    <a:pt x="76" y="354"/>
                    <a:pt x="76" y="354"/>
                  </a:cubicBezTo>
                  <a:cubicBezTo>
                    <a:pt x="76" y="354"/>
                    <a:pt x="76" y="354"/>
                    <a:pt x="74" y="353"/>
                  </a:cubicBezTo>
                  <a:cubicBezTo>
                    <a:pt x="72" y="352"/>
                    <a:pt x="70" y="351"/>
                    <a:pt x="70" y="351"/>
                  </a:cubicBezTo>
                  <a:cubicBezTo>
                    <a:pt x="66" y="348"/>
                    <a:pt x="66" y="348"/>
                    <a:pt x="66" y="348"/>
                  </a:cubicBezTo>
                  <a:cubicBezTo>
                    <a:pt x="66" y="348"/>
                    <a:pt x="62" y="349"/>
                    <a:pt x="61" y="349"/>
                  </a:cubicBezTo>
                  <a:cubicBezTo>
                    <a:pt x="61" y="349"/>
                    <a:pt x="62" y="353"/>
                    <a:pt x="62" y="353"/>
                  </a:cubicBezTo>
                  <a:cubicBezTo>
                    <a:pt x="61" y="354"/>
                    <a:pt x="61" y="358"/>
                    <a:pt x="57" y="355"/>
                  </a:cubicBezTo>
                  <a:cubicBezTo>
                    <a:pt x="56" y="354"/>
                    <a:pt x="53" y="351"/>
                    <a:pt x="52" y="351"/>
                  </a:cubicBezTo>
                  <a:cubicBezTo>
                    <a:pt x="51" y="352"/>
                    <a:pt x="47" y="351"/>
                    <a:pt x="47" y="350"/>
                  </a:cubicBezTo>
                  <a:cubicBezTo>
                    <a:pt x="46" y="349"/>
                    <a:pt x="43" y="348"/>
                    <a:pt x="43" y="348"/>
                  </a:cubicBezTo>
                  <a:cubicBezTo>
                    <a:pt x="43" y="348"/>
                    <a:pt x="46" y="344"/>
                    <a:pt x="45" y="343"/>
                  </a:cubicBezTo>
                  <a:cubicBezTo>
                    <a:pt x="44" y="343"/>
                    <a:pt x="50" y="345"/>
                    <a:pt x="50" y="345"/>
                  </a:cubicBezTo>
                  <a:cubicBezTo>
                    <a:pt x="50" y="345"/>
                    <a:pt x="50" y="340"/>
                    <a:pt x="51" y="340"/>
                  </a:cubicBezTo>
                  <a:cubicBezTo>
                    <a:pt x="52" y="339"/>
                    <a:pt x="49" y="339"/>
                    <a:pt x="48" y="338"/>
                  </a:cubicBezTo>
                  <a:cubicBezTo>
                    <a:pt x="47" y="337"/>
                    <a:pt x="46" y="334"/>
                    <a:pt x="46" y="334"/>
                  </a:cubicBezTo>
                  <a:cubicBezTo>
                    <a:pt x="46" y="334"/>
                    <a:pt x="44" y="333"/>
                    <a:pt x="44" y="332"/>
                  </a:cubicBezTo>
                  <a:cubicBezTo>
                    <a:pt x="43" y="328"/>
                    <a:pt x="46" y="325"/>
                    <a:pt x="47" y="325"/>
                  </a:cubicBezTo>
                  <a:cubicBezTo>
                    <a:pt x="48" y="326"/>
                    <a:pt x="48" y="326"/>
                    <a:pt x="49" y="326"/>
                  </a:cubicBezTo>
                  <a:cubicBezTo>
                    <a:pt x="51" y="327"/>
                    <a:pt x="51" y="327"/>
                    <a:pt x="51" y="327"/>
                  </a:cubicBezTo>
                  <a:cubicBezTo>
                    <a:pt x="51" y="327"/>
                    <a:pt x="53" y="330"/>
                    <a:pt x="53" y="330"/>
                  </a:cubicBezTo>
                  <a:cubicBezTo>
                    <a:pt x="54" y="330"/>
                    <a:pt x="57" y="333"/>
                    <a:pt x="57" y="333"/>
                  </a:cubicBezTo>
                  <a:cubicBezTo>
                    <a:pt x="57" y="333"/>
                    <a:pt x="59" y="337"/>
                    <a:pt x="60" y="338"/>
                  </a:cubicBezTo>
                  <a:cubicBezTo>
                    <a:pt x="61" y="338"/>
                    <a:pt x="61" y="336"/>
                    <a:pt x="63" y="336"/>
                  </a:cubicBezTo>
                  <a:cubicBezTo>
                    <a:pt x="65" y="337"/>
                    <a:pt x="67" y="339"/>
                    <a:pt x="68" y="338"/>
                  </a:cubicBezTo>
                  <a:cubicBezTo>
                    <a:pt x="69" y="338"/>
                    <a:pt x="70" y="333"/>
                    <a:pt x="70" y="333"/>
                  </a:cubicBezTo>
                  <a:cubicBezTo>
                    <a:pt x="70" y="333"/>
                    <a:pt x="64" y="329"/>
                    <a:pt x="63" y="329"/>
                  </a:cubicBezTo>
                  <a:cubicBezTo>
                    <a:pt x="63" y="328"/>
                    <a:pt x="61" y="327"/>
                    <a:pt x="61" y="326"/>
                  </a:cubicBezTo>
                  <a:cubicBezTo>
                    <a:pt x="60" y="326"/>
                    <a:pt x="58" y="325"/>
                    <a:pt x="58" y="325"/>
                  </a:cubicBezTo>
                  <a:cubicBezTo>
                    <a:pt x="58" y="325"/>
                    <a:pt x="57" y="322"/>
                    <a:pt x="57" y="322"/>
                  </a:cubicBezTo>
                  <a:cubicBezTo>
                    <a:pt x="56" y="321"/>
                    <a:pt x="57" y="319"/>
                    <a:pt x="57" y="319"/>
                  </a:cubicBezTo>
                  <a:cubicBezTo>
                    <a:pt x="58" y="318"/>
                    <a:pt x="60" y="317"/>
                    <a:pt x="61" y="317"/>
                  </a:cubicBezTo>
                  <a:cubicBezTo>
                    <a:pt x="62" y="317"/>
                    <a:pt x="65" y="316"/>
                    <a:pt x="65" y="316"/>
                  </a:cubicBezTo>
                  <a:cubicBezTo>
                    <a:pt x="66" y="311"/>
                    <a:pt x="66" y="311"/>
                    <a:pt x="66" y="311"/>
                  </a:cubicBezTo>
                  <a:cubicBezTo>
                    <a:pt x="66" y="311"/>
                    <a:pt x="68" y="307"/>
                    <a:pt x="68" y="307"/>
                  </a:cubicBezTo>
                  <a:cubicBezTo>
                    <a:pt x="67" y="307"/>
                    <a:pt x="60" y="310"/>
                    <a:pt x="60" y="309"/>
                  </a:cubicBezTo>
                  <a:cubicBezTo>
                    <a:pt x="59" y="309"/>
                    <a:pt x="57" y="309"/>
                    <a:pt x="57" y="308"/>
                  </a:cubicBezTo>
                  <a:cubicBezTo>
                    <a:pt x="56" y="307"/>
                    <a:pt x="56" y="305"/>
                    <a:pt x="56" y="304"/>
                  </a:cubicBezTo>
                  <a:cubicBezTo>
                    <a:pt x="56" y="303"/>
                    <a:pt x="57" y="301"/>
                    <a:pt x="57" y="301"/>
                  </a:cubicBezTo>
                  <a:cubicBezTo>
                    <a:pt x="57" y="301"/>
                    <a:pt x="56" y="299"/>
                    <a:pt x="55" y="299"/>
                  </a:cubicBezTo>
                  <a:cubicBezTo>
                    <a:pt x="55" y="298"/>
                    <a:pt x="54" y="296"/>
                    <a:pt x="54" y="296"/>
                  </a:cubicBezTo>
                  <a:cubicBezTo>
                    <a:pt x="54" y="296"/>
                    <a:pt x="47" y="292"/>
                    <a:pt x="47" y="292"/>
                  </a:cubicBezTo>
                  <a:cubicBezTo>
                    <a:pt x="47" y="291"/>
                    <a:pt x="47" y="288"/>
                    <a:pt x="48" y="288"/>
                  </a:cubicBezTo>
                  <a:cubicBezTo>
                    <a:pt x="48" y="287"/>
                    <a:pt x="47" y="285"/>
                    <a:pt x="49" y="283"/>
                  </a:cubicBezTo>
                  <a:cubicBezTo>
                    <a:pt x="52" y="281"/>
                    <a:pt x="54" y="275"/>
                    <a:pt x="54" y="275"/>
                  </a:cubicBezTo>
                  <a:cubicBezTo>
                    <a:pt x="54" y="275"/>
                    <a:pt x="47" y="274"/>
                    <a:pt x="47" y="274"/>
                  </a:cubicBezTo>
                  <a:cubicBezTo>
                    <a:pt x="46" y="274"/>
                    <a:pt x="43" y="278"/>
                    <a:pt x="43" y="278"/>
                  </a:cubicBezTo>
                  <a:cubicBezTo>
                    <a:pt x="43" y="278"/>
                    <a:pt x="39" y="279"/>
                    <a:pt x="39" y="280"/>
                  </a:cubicBezTo>
                  <a:cubicBezTo>
                    <a:pt x="38" y="280"/>
                    <a:pt x="33" y="281"/>
                    <a:pt x="33" y="282"/>
                  </a:cubicBezTo>
                  <a:cubicBezTo>
                    <a:pt x="32" y="282"/>
                    <a:pt x="30" y="284"/>
                    <a:pt x="29" y="284"/>
                  </a:cubicBezTo>
                  <a:cubicBezTo>
                    <a:pt x="28" y="285"/>
                    <a:pt x="24" y="287"/>
                    <a:pt x="24" y="287"/>
                  </a:cubicBezTo>
                  <a:cubicBezTo>
                    <a:pt x="24" y="287"/>
                    <a:pt x="20" y="287"/>
                    <a:pt x="20" y="287"/>
                  </a:cubicBezTo>
                  <a:cubicBezTo>
                    <a:pt x="20" y="286"/>
                    <a:pt x="20" y="279"/>
                    <a:pt x="20" y="279"/>
                  </a:cubicBezTo>
                  <a:cubicBezTo>
                    <a:pt x="20" y="279"/>
                    <a:pt x="22" y="278"/>
                    <a:pt x="22" y="277"/>
                  </a:cubicBezTo>
                  <a:cubicBezTo>
                    <a:pt x="22" y="277"/>
                    <a:pt x="21" y="273"/>
                    <a:pt x="20" y="272"/>
                  </a:cubicBezTo>
                  <a:cubicBezTo>
                    <a:pt x="20" y="272"/>
                    <a:pt x="20" y="267"/>
                    <a:pt x="20" y="266"/>
                  </a:cubicBezTo>
                  <a:cubicBezTo>
                    <a:pt x="20" y="264"/>
                    <a:pt x="19" y="261"/>
                    <a:pt x="19" y="261"/>
                  </a:cubicBezTo>
                  <a:cubicBezTo>
                    <a:pt x="18" y="256"/>
                    <a:pt x="18" y="256"/>
                    <a:pt x="18" y="256"/>
                  </a:cubicBezTo>
                  <a:cubicBezTo>
                    <a:pt x="19" y="252"/>
                    <a:pt x="19" y="252"/>
                    <a:pt x="19" y="252"/>
                  </a:cubicBezTo>
                  <a:cubicBezTo>
                    <a:pt x="20" y="250"/>
                    <a:pt x="20" y="250"/>
                    <a:pt x="20" y="250"/>
                  </a:cubicBezTo>
                  <a:cubicBezTo>
                    <a:pt x="20" y="250"/>
                    <a:pt x="22" y="246"/>
                    <a:pt x="22" y="246"/>
                  </a:cubicBezTo>
                  <a:cubicBezTo>
                    <a:pt x="22" y="245"/>
                    <a:pt x="24" y="241"/>
                    <a:pt x="24" y="241"/>
                  </a:cubicBezTo>
                  <a:cubicBezTo>
                    <a:pt x="25" y="240"/>
                    <a:pt x="31" y="234"/>
                    <a:pt x="31" y="234"/>
                  </a:cubicBezTo>
                  <a:cubicBezTo>
                    <a:pt x="34" y="230"/>
                    <a:pt x="34" y="230"/>
                    <a:pt x="34" y="230"/>
                  </a:cubicBezTo>
                  <a:cubicBezTo>
                    <a:pt x="34" y="230"/>
                    <a:pt x="38" y="230"/>
                    <a:pt x="39" y="230"/>
                  </a:cubicBezTo>
                  <a:cubicBezTo>
                    <a:pt x="39" y="230"/>
                    <a:pt x="43" y="227"/>
                    <a:pt x="43" y="227"/>
                  </a:cubicBezTo>
                  <a:cubicBezTo>
                    <a:pt x="44" y="225"/>
                    <a:pt x="44" y="225"/>
                    <a:pt x="44" y="225"/>
                  </a:cubicBezTo>
                  <a:cubicBezTo>
                    <a:pt x="47" y="225"/>
                    <a:pt x="47" y="225"/>
                    <a:pt x="47" y="225"/>
                  </a:cubicBezTo>
                  <a:cubicBezTo>
                    <a:pt x="47" y="225"/>
                    <a:pt x="49" y="223"/>
                    <a:pt x="50" y="223"/>
                  </a:cubicBezTo>
                  <a:cubicBezTo>
                    <a:pt x="50" y="223"/>
                    <a:pt x="52" y="223"/>
                    <a:pt x="54" y="223"/>
                  </a:cubicBezTo>
                  <a:cubicBezTo>
                    <a:pt x="56" y="223"/>
                    <a:pt x="57" y="222"/>
                    <a:pt x="58" y="222"/>
                  </a:cubicBezTo>
                  <a:cubicBezTo>
                    <a:pt x="58" y="223"/>
                    <a:pt x="62" y="227"/>
                    <a:pt x="62" y="227"/>
                  </a:cubicBezTo>
                  <a:cubicBezTo>
                    <a:pt x="74" y="225"/>
                    <a:pt x="74" y="225"/>
                    <a:pt x="74" y="225"/>
                  </a:cubicBezTo>
                  <a:cubicBezTo>
                    <a:pt x="79" y="223"/>
                    <a:pt x="79" y="223"/>
                    <a:pt x="79" y="223"/>
                  </a:cubicBezTo>
                  <a:cubicBezTo>
                    <a:pt x="79" y="223"/>
                    <a:pt x="79" y="220"/>
                    <a:pt x="79" y="220"/>
                  </a:cubicBezTo>
                  <a:cubicBezTo>
                    <a:pt x="78" y="219"/>
                    <a:pt x="73" y="218"/>
                    <a:pt x="73" y="218"/>
                  </a:cubicBezTo>
                  <a:cubicBezTo>
                    <a:pt x="73" y="218"/>
                    <a:pt x="72" y="218"/>
                    <a:pt x="73" y="218"/>
                  </a:cubicBezTo>
                  <a:cubicBezTo>
                    <a:pt x="73" y="217"/>
                    <a:pt x="75" y="213"/>
                    <a:pt x="75" y="213"/>
                  </a:cubicBezTo>
                  <a:cubicBezTo>
                    <a:pt x="76" y="213"/>
                    <a:pt x="77" y="213"/>
                    <a:pt x="79" y="213"/>
                  </a:cubicBezTo>
                  <a:cubicBezTo>
                    <a:pt x="81" y="213"/>
                    <a:pt x="85" y="213"/>
                    <a:pt x="85" y="213"/>
                  </a:cubicBezTo>
                  <a:cubicBezTo>
                    <a:pt x="85" y="213"/>
                    <a:pt x="87" y="215"/>
                    <a:pt x="85" y="216"/>
                  </a:cubicBezTo>
                  <a:cubicBezTo>
                    <a:pt x="84" y="217"/>
                    <a:pt x="83" y="217"/>
                    <a:pt x="83" y="218"/>
                  </a:cubicBezTo>
                  <a:cubicBezTo>
                    <a:pt x="83" y="218"/>
                    <a:pt x="83" y="220"/>
                    <a:pt x="84" y="220"/>
                  </a:cubicBezTo>
                  <a:cubicBezTo>
                    <a:pt x="84" y="220"/>
                    <a:pt x="89" y="219"/>
                    <a:pt x="89" y="219"/>
                  </a:cubicBezTo>
                  <a:cubicBezTo>
                    <a:pt x="89" y="219"/>
                    <a:pt x="90" y="217"/>
                    <a:pt x="92" y="217"/>
                  </a:cubicBezTo>
                  <a:cubicBezTo>
                    <a:pt x="93" y="216"/>
                    <a:pt x="96" y="215"/>
                    <a:pt x="96" y="215"/>
                  </a:cubicBezTo>
                  <a:cubicBezTo>
                    <a:pt x="106" y="214"/>
                    <a:pt x="106" y="214"/>
                    <a:pt x="106" y="214"/>
                  </a:cubicBezTo>
                  <a:cubicBezTo>
                    <a:pt x="113" y="212"/>
                    <a:pt x="113" y="212"/>
                    <a:pt x="113" y="212"/>
                  </a:cubicBezTo>
                  <a:cubicBezTo>
                    <a:pt x="113" y="212"/>
                    <a:pt x="121" y="207"/>
                    <a:pt x="123" y="207"/>
                  </a:cubicBezTo>
                  <a:cubicBezTo>
                    <a:pt x="126" y="208"/>
                    <a:pt x="128" y="208"/>
                    <a:pt x="129" y="207"/>
                  </a:cubicBezTo>
                  <a:cubicBezTo>
                    <a:pt x="130" y="206"/>
                    <a:pt x="132" y="203"/>
                    <a:pt x="132" y="203"/>
                  </a:cubicBezTo>
                  <a:cubicBezTo>
                    <a:pt x="130" y="202"/>
                    <a:pt x="130" y="202"/>
                    <a:pt x="130" y="202"/>
                  </a:cubicBezTo>
                  <a:cubicBezTo>
                    <a:pt x="125" y="202"/>
                    <a:pt x="125" y="202"/>
                    <a:pt x="125" y="202"/>
                  </a:cubicBezTo>
                  <a:cubicBezTo>
                    <a:pt x="125" y="202"/>
                    <a:pt x="120" y="203"/>
                    <a:pt x="120" y="203"/>
                  </a:cubicBezTo>
                  <a:cubicBezTo>
                    <a:pt x="119" y="202"/>
                    <a:pt x="116" y="202"/>
                    <a:pt x="117" y="201"/>
                  </a:cubicBezTo>
                  <a:cubicBezTo>
                    <a:pt x="118" y="199"/>
                    <a:pt x="118" y="199"/>
                    <a:pt x="120" y="197"/>
                  </a:cubicBezTo>
                  <a:cubicBezTo>
                    <a:pt x="121" y="196"/>
                    <a:pt x="122" y="195"/>
                    <a:pt x="123" y="194"/>
                  </a:cubicBezTo>
                  <a:cubicBezTo>
                    <a:pt x="125" y="194"/>
                    <a:pt x="125" y="193"/>
                    <a:pt x="127" y="192"/>
                  </a:cubicBezTo>
                  <a:cubicBezTo>
                    <a:pt x="129" y="191"/>
                    <a:pt x="129" y="191"/>
                    <a:pt x="133" y="189"/>
                  </a:cubicBezTo>
                  <a:cubicBezTo>
                    <a:pt x="137" y="188"/>
                    <a:pt x="145" y="182"/>
                    <a:pt x="146" y="182"/>
                  </a:cubicBezTo>
                  <a:cubicBezTo>
                    <a:pt x="147" y="182"/>
                    <a:pt x="148" y="183"/>
                    <a:pt x="152" y="181"/>
                  </a:cubicBezTo>
                  <a:cubicBezTo>
                    <a:pt x="157" y="180"/>
                    <a:pt x="160" y="177"/>
                    <a:pt x="159" y="177"/>
                  </a:cubicBezTo>
                  <a:cubicBezTo>
                    <a:pt x="158" y="177"/>
                    <a:pt x="156" y="176"/>
                    <a:pt x="154" y="177"/>
                  </a:cubicBezTo>
                  <a:cubicBezTo>
                    <a:pt x="151" y="178"/>
                    <a:pt x="153" y="176"/>
                    <a:pt x="149" y="178"/>
                  </a:cubicBezTo>
                  <a:cubicBezTo>
                    <a:pt x="144" y="181"/>
                    <a:pt x="137" y="183"/>
                    <a:pt x="135" y="183"/>
                  </a:cubicBezTo>
                  <a:cubicBezTo>
                    <a:pt x="133" y="182"/>
                    <a:pt x="131" y="181"/>
                    <a:pt x="129" y="179"/>
                  </a:cubicBezTo>
                  <a:cubicBezTo>
                    <a:pt x="126" y="177"/>
                    <a:pt x="120" y="177"/>
                    <a:pt x="120" y="176"/>
                  </a:cubicBezTo>
                  <a:cubicBezTo>
                    <a:pt x="119" y="176"/>
                    <a:pt x="111" y="179"/>
                    <a:pt x="111" y="179"/>
                  </a:cubicBezTo>
                  <a:cubicBezTo>
                    <a:pt x="111" y="179"/>
                    <a:pt x="100" y="180"/>
                    <a:pt x="97" y="180"/>
                  </a:cubicBezTo>
                  <a:cubicBezTo>
                    <a:pt x="95" y="180"/>
                    <a:pt x="89" y="179"/>
                    <a:pt x="88" y="179"/>
                  </a:cubicBezTo>
                  <a:cubicBezTo>
                    <a:pt x="88" y="179"/>
                    <a:pt x="82" y="181"/>
                    <a:pt x="82" y="181"/>
                  </a:cubicBezTo>
                  <a:cubicBezTo>
                    <a:pt x="81" y="181"/>
                    <a:pt x="77" y="187"/>
                    <a:pt x="75" y="188"/>
                  </a:cubicBezTo>
                  <a:cubicBezTo>
                    <a:pt x="73" y="189"/>
                    <a:pt x="68" y="188"/>
                    <a:pt x="68" y="188"/>
                  </a:cubicBezTo>
                  <a:cubicBezTo>
                    <a:pt x="68" y="188"/>
                    <a:pt x="66" y="190"/>
                    <a:pt x="64" y="191"/>
                  </a:cubicBezTo>
                  <a:cubicBezTo>
                    <a:pt x="62" y="192"/>
                    <a:pt x="59" y="194"/>
                    <a:pt x="57" y="195"/>
                  </a:cubicBezTo>
                  <a:cubicBezTo>
                    <a:pt x="55" y="196"/>
                    <a:pt x="54" y="204"/>
                    <a:pt x="54" y="205"/>
                  </a:cubicBezTo>
                  <a:cubicBezTo>
                    <a:pt x="53" y="207"/>
                    <a:pt x="48" y="214"/>
                    <a:pt x="48" y="214"/>
                  </a:cubicBezTo>
                  <a:cubicBezTo>
                    <a:pt x="43" y="219"/>
                    <a:pt x="43" y="219"/>
                    <a:pt x="43" y="219"/>
                  </a:cubicBezTo>
                  <a:cubicBezTo>
                    <a:pt x="43" y="219"/>
                    <a:pt x="39" y="223"/>
                    <a:pt x="38" y="223"/>
                  </a:cubicBezTo>
                  <a:cubicBezTo>
                    <a:pt x="37" y="224"/>
                    <a:pt x="31" y="230"/>
                    <a:pt x="31" y="230"/>
                  </a:cubicBezTo>
                  <a:cubicBezTo>
                    <a:pt x="31" y="230"/>
                    <a:pt x="29" y="229"/>
                    <a:pt x="29" y="229"/>
                  </a:cubicBezTo>
                  <a:cubicBezTo>
                    <a:pt x="29" y="229"/>
                    <a:pt x="25" y="235"/>
                    <a:pt x="25" y="235"/>
                  </a:cubicBezTo>
                  <a:cubicBezTo>
                    <a:pt x="25" y="235"/>
                    <a:pt x="23" y="240"/>
                    <a:pt x="22" y="241"/>
                  </a:cubicBezTo>
                  <a:cubicBezTo>
                    <a:pt x="22" y="242"/>
                    <a:pt x="18" y="248"/>
                    <a:pt x="18" y="248"/>
                  </a:cubicBezTo>
                  <a:cubicBezTo>
                    <a:pt x="17" y="250"/>
                    <a:pt x="17" y="250"/>
                    <a:pt x="17" y="250"/>
                  </a:cubicBezTo>
                  <a:cubicBezTo>
                    <a:pt x="16" y="254"/>
                    <a:pt x="16" y="254"/>
                    <a:pt x="16" y="254"/>
                  </a:cubicBezTo>
                  <a:cubicBezTo>
                    <a:pt x="16" y="254"/>
                    <a:pt x="14" y="256"/>
                    <a:pt x="14" y="255"/>
                  </a:cubicBezTo>
                  <a:cubicBezTo>
                    <a:pt x="14" y="254"/>
                    <a:pt x="14" y="250"/>
                    <a:pt x="15" y="249"/>
                  </a:cubicBezTo>
                  <a:cubicBezTo>
                    <a:pt x="16" y="248"/>
                    <a:pt x="16" y="246"/>
                    <a:pt x="16" y="246"/>
                  </a:cubicBezTo>
                  <a:cubicBezTo>
                    <a:pt x="15" y="241"/>
                    <a:pt x="15" y="241"/>
                    <a:pt x="15" y="241"/>
                  </a:cubicBezTo>
                  <a:cubicBezTo>
                    <a:pt x="15" y="241"/>
                    <a:pt x="14" y="243"/>
                    <a:pt x="15" y="240"/>
                  </a:cubicBezTo>
                  <a:cubicBezTo>
                    <a:pt x="16" y="237"/>
                    <a:pt x="15" y="237"/>
                    <a:pt x="16" y="236"/>
                  </a:cubicBezTo>
                  <a:cubicBezTo>
                    <a:pt x="18" y="235"/>
                    <a:pt x="17" y="235"/>
                    <a:pt x="20" y="233"/>
                  </a:cubicBezTo>
                  <a:cubicBezTo>
                    <a:pt x="22" y="231"/>
                    <a:pt x="21" y="230"/>
                    <a:pt x="22" y="230"/>
                  </a:cubicBezTo>
                  <a:cubicBezTo>
                    <a:pt x="24" y="229"/>
                    <a:pt x="24" y="229"/>
                    <a:pt x="26" y="228"/>
                  </a:cubicBezTo>
                  <a:cubicBezTo>
                    <a:pt x="29" y="226"/>
                    <a:pt x="30" y="225"/>
                    <a:pt x="31" y="224"/>
                  </a:cubicBezTo>
                  <a:cubicBezTo>
                    <a:pt x="31" y="223"/>
                    <a:pt x="36" y="221"/>
                    <a:pt x="35" y="220"/>
                  </a:cubicBezTo>
                  <a:cubicBezTo>
                    <a:pt x="35" y="219"/>
                    <a:pt x="36" y="217"/>
                    <a:pt x="33" y="217"/>
                  </a:cubicBezTo>
                  <a:cubicBezTo>
                    <a:pt x="31" y="217"/>
                    <a:pt x="27" y="219"/>
                    <a:pt x="25" y="220"/>
                  </a:cubicBezTo>
                  <a:cubicBezTo>
                    <a:pt x="22" y="221"/>
                    <a:pt x="19" y="223"/>
                    <a:pt x="19" y="223"/>
                  </a:cubicBezTo>
                  <a:cubicBezTo>
                    <a:pt x="19" y="223"/>
                    <a:pt x="12" y="225"/>
                    <a:pt x="11" y="225"/>
                  </a:cubicBezTo>
                  <a:cubicBezTo>
                    <a:pt x="10" y="224"/>
                    <a:pt x="8" y="225"/>
                    <a:pt x="7" y="225"/>
                  </a:cubicBezTo>
                  <a:cubicBezTo>
                    <a:pt x="5" y="226"/>
                    <a:pt x="1" y="224"/>
                    <a:pt x="1" y="224"/>
                  </a:cubicBezTo>
                  <a:cubicBezTo>
                    <a:pt x="0" y="217"/>
                    <a:pt x="0" y="217"/>
                    <a:pt x="0" y="217"/>
                  </a:cubicBezTo>
                  <a:cubicBezTo>
                    <a:pt x="0" y="217"/>
                    <a:pt x="0" y="217"/>
                    <a:pt x="0" y="217"/>
                  </a:cubicBezTo>
                  <a:cubicBezTo>
                    <a:pt x="1" y="217"/>
                    <a:pt x="1" y="218"/>
                    <a:pt x="1" y="218"/>
                  </a:cubicBezTo>
                  <a:cubicBezTo>
                    <a:pt x="1" y="218"/>
                    <a:pt x="1" y="218"/>
                    <a:pt x="1" y="218"/>
                  </a:cubicBezTo>
                  <a:cubicBezTo>
                    <a:pt x="2" y="219"/>
                    <a:pt x="7" y="219"/>
                    <a:pt x="7" y="219"/>
                  </a:cubicBezTo>
                  <a:cubicBezTo>
                    <a:pt x="11" y="215"/>
                    <a:pt x="11" y="215"/>
                    <a:pt x="11" y="215"/>
                  </a:cubicBezTo>
                  <a:cubicBezTo>
                    <a:pt x="16" y="208"/>
                    <a:pt x="16" y="208"/>
                    <a:pt x="16" y="208"/>
                  </a:cubicBezTo>
                  <a:cubicBezTo>
                    <a:pt x="11" y="197"/>
                    <a:pt x="11" y="197"/>
                    <a:pt x="11" y="197"/>
                  </a:cubicBezTo>
                  <a:cubicBezTo>
                    <a:pt x="11" y="197"/>
                    <a:pt x="11" y="197"/>
                    <a:pt x="11" y="197"/>
                  </a:cubicBezTo>
                  <a:cubicBezTo>
                    <a:pt x="11" y="197"/>
                    <a:pt x="11" y="197"/>
                    <a:pt x="11" y="197"/>
                  </a:cubicBezTo>
                  <a:cubicBezTo>
                    <a:pt x="11" y="197"/>
                    <a:pt x="11" y="197"/>
                    <a:pt x="11" y="197"/>
                  </a:cubicBezTo>
                  <a:cubicBezTo>
                    <a:pt x="11" y="196"/>
                    <a:pt x="12" y="192"/>
                    <a:pt x="12" y="191"/>
                  </a:cubicBezTo>
                  <a:cubicBezTo>
                    <a:pt x="12" y="190"/>
                    <a:pt x="14" y="186"/>
                    <a:pt x="14" y="186"/>
                  </a:cubicBezTo>
                  <a:cubicBezTo>
                    <a:pt x="16" y="183"/>
                    <a:pt x="16" y="183"/>
                    <a:pt x="16" y="183"/>
                  </a:cubicBezTo>
                  <a:cubicBezTo>
                    <a:pt x="16" y="183"/>
                    <a:pt x="20" y="182"/>
                    <a:pt x="21" y="182"/>
                  </a:cubicBezTo>
                  <a:cubicBezTo>
                    <a:pt x="23" y="182"/>
                    <a:pt x="18" y="176"/>
                    <a:pt x="18" y="175"/>
                  </a:cubicBezTo>
                  <a:cubicBezTo>
                    <a:pt x="18" y="174"/>
                    <a:pt x="16" y="169"/>
                    <a:pt x="16" y="169"/>
                  </a:cubicBezTo>
                  <a:cubicBezTo>
                    <a:pt x="16" y="169"/>
                    <a:pt x="11" y="166"/>
                    <a:pt x="10" y="166"/>
                  </a:cubicBezTo>
                  <a:cubicBezTo>
                    <a:pt x="9" y="166"/>
                    <a:pt x="4" y="165"/>
                    <a:pt x="2" y="164"/>
                  </a:cubicBezTo>
                  <a:cubicBezTo>
                    <a:pt x="2" y="164"/>
                    <a:pt x="2" y="164"/>
                    <a:pt x="2" y="164"/>
                  </a:cubicBezTo>
                  <a:cubicBezTo>
                    <a:pt x="2" y="164"/>
                    <a:pt x="2" y="164"/>
                    <a:pt x="2" y="164"/>
                  </a:cubicBezTo>
                  <a:cubicBezTo>
                    <a:pt x="2" y="164"/>
                    <a:pt x="1" y="163"/>
                    <a:pt x="1" y="162"/>
                  </a:cubicBezTo>
                  <a:cubicBezTo>
                    <a:pt x="1" y="162"/>
                    <a:pt x="1" y="162"/>
                    <a:pt x="1" y="162"/>
                  </a:cubicBezTo>
                  <a:cubicBezTo>
                    <a:pt x="1" y="162"/>
                    <a:pt x="1" y="162"/>
                    <a:pt x="1" y="162"/>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2" y="159"/>
                    <a:pt x="5" y="158"/>
                    <a:pt x="5" y="158"/>
                  </a:cubicBezTo>
                  <a:cubicBezTo>
                    <a:pt x="9" y="155"/>
                    <a:pt x="9" y="155"/>
                    <a:pt x="9" y="155"/>
                  </a:cubicBezTo>
                  <a:cubicBezTo>
                    <a:pt x="8" y="151"/>
                    <a:pt x="8" y="151"/>
                    <a:pt x="8" y="151"/>
                  </a:cubicBezTo>
                  <a:cubicBezTo>
                    <a:pt x="8" y="151"/>
                    <a:pt x="12" y="148"/>
                    <a:pt x="13" y="147"/>
                  </a:cubicBezTo>
                  <a:cubicBezTo>
                    <a:pt x="15" y="146"/>
                    <a:pt x="22" y="144"/>
                    <a:pt x="22" y="144"/>
                  </a:cubicBezTo>
                  <a:cubicBezTo>
                    <a:pt x="25" y="139"/>
                    <a:pt x="25" y="139"/>
                    <a:pt x="25" y="139"/>
                  </a:cubicBezTo>
                  <a:cubicBezTo>
                    <a:pt x="30" y="138"/>
                    <a:pt x="30" y="138"/>
                    <a:pt x="30" y="138"/>
                  </a:cubicBezTo>
                  <a:cubicBezTo>
                    <a:pt x="32" y="135"/>
                    <a:pt x="32" y="135"/>
                    <a:pt x="32" y="135"/>
                  </a:cubicBezTo>
                  <a:cubicBezTo>
                    <a:pt x="37" y="136"/>
                    <a:pt x="37" y="136"/>
                    <a:pt x="37" y="136"/>
                  </a:cubicBezTo>
                  <a:cubicBezTo>
                    <a:pt x="45" y="141"/>
                    <a:pt x="45" y="141"/>
                    <a:pt x="45" y="141"/>
                  </a:cubicBezTo>
                  <a:cubicBezTo>
                    <a:pt x="45" y="141"/>
                    <a:pt x="51" y="138"/>
                    <a:pt x="52" y="137"/>
                  </a:cubicBezTo>
                  <a:cubicBezTo>
                    <a:pt x="54" y="136"/>
                    <a:pt x="56" y="136"/>
                    <a:pt x="56" y="136"/>
                  </a:cubicBezTo>
                  <a:cubicBezTo>
                    <a:pt x="59" y="134"/>
                    <a:pt x="59" y="134"/>
                    <a:pt x="59" y="134"/>
                  </a:cubicBezTo>
                  <a:cubicBezTo>
                    <a:pt x="59" y="134"/>
                    <a:pt x="64" y="132"/>
                    <a:pt x="65" y="131"/>
                  </a:cubicBezTo>
                  <a:cubicBezTo>
                    <a:pt x="65" y="131"/>
                    <a:pt x="65" y="131"/>
                    <a:pt x="65" y="131"/>
                  </a:cubicBezTo>
                  <a:cubicBezTo>
                    <a:pt x="65" y="131"/>
                    <a:pt x="65" y="131"/>
                    <a:pt x="65" y="131"/>
                  </a:cubicBezTo>
                  <a:cubicBezTo>
                    <a:pt x="67" y="150"/>
                    <a:pt x="62" y="140"/>
                    <a:pt x="72" y="147"/>
                  </a:cubicBezTo>
                  <a:cubicBezTo>
                    <a:pt x="73" y="148"/>
                    <a:pt x="72" y="149"/>
                    <a:pt x="73" y="150"/>
                  </a:cubicBezTo>
                  <a:cubicBezTo>
                    <a:pt x="73" y="152"/>
                    <a:pt x="80" y="155"/>
                    <a:pt x="80" y="155"/>
                  </a:cubicBezTo>
                  <a:cubicBezTo>
                    <a:pt x="80" y="155"/>
                    <a:pt x="86" y="155"/>
                    <a:pt x="86" y="156"/>
                  </a:cubicBezTo>
                  <a:cubicBezTo>
                    <a:pt x="87" y="157"/>
                    <a:pt x="93" y="160"/>
                    <a:pt x="93" y="160"/>
                  </a:cubicBezTo>
                  <a:cubicBezTo>
                    <a:pt x="106" y="157"/>
                    <a:pt x="106" y="157"/>
                    <a:pt x="106" y="157"/>
                  </a:cubicBezTo>
                  <a:cubicBezTo>
                    <a:pt x="112" y="163"/>
                    <a:pt x="112" y="163"/>
                    <a:pt x="112" y="163"/>
                  </a:cubicBezTo>
                  <a:cubicBezTo>
                    <a:pt x="119" y="161"/>
                    <a:pt x="119" y="161"/>
                    <a:pt x="119" y="161"/>
                  </a:cubicBezTo>
                  <a:cubicBezTo>
                    <a:pt x="119" y="161"/>
                    <a:pt x="122" y="162"/>
                    <a:pt x="124" y="163"/>
                  </a:cubicBezTo>
                  <a:cubicBezTo>
                    <a:pt x="126" y="164"/>
                    <a:pt x="132" y="163"/>
                    <a:pt x="134" y="162"/>
                  </a:cubicBezTo>
                  <a:cubicBezTo>
                    <a:pt x="136" y="162"/>
                    <a:pt x="141" y="159"/>
                    <a:pt x="143" y="160"/>
                  </a:cubicBezTo>
                  <a:cubicBezTo>
                    <a:pt x="145" y="160"/>
                    <a:pt x="154" y="158"/>
                    <a:pt x="154" y="158"/>
                  </a:cubicBezTo>
                  <a:cubicBezTo>
                    <a:pt x="159" y="154"/>
                    <a:pt x="159" y="154"/>
                    <a:pt x="159" y="154"/>
                  </a:cubicBezTo>
                  <a:cubicBezTo>
                    <a:pt x="169" y="149"/>
                    <a:pt x="169" y="149"/>
                    <a:pt x="169" y="149"/>
                  </a:cubicBezTo>
                  <a:cubicBezTo>
                    <a:pt x="180" y="161"/>
                    <a:pt x="180" y="161"/>
                    <a:pt x="180" y="161"/>
                  </a:cubicBezTo>
                  <a:cubicBezTo>
                    <a:pt x="180" y="161"/>
                    <a:pt x="191" y="159"/>
                    <a:pt x="192" y="159"/>
                  </a:cubicBezTo>
                  <a:cubicBezTo>
                    <a:pt x="194" y="159"/>
                    <a:pt x="202" y="156"/>
                    <a:pt x="202" y="156"/>
                  </a:cubicBezTo>
                  <a:cubicBezTo>
                    <a:pt x="202" y="156"/>
                    <a:pt x="204" y="153"/>
                    <a:pt x="203" y="150"/>
                  </a:cubicBezTo>
                  <a:cubicBezTo>
                    <a:pt x="203" y="148"/>
                    <a:pt x="202" y="146"/>
                    <a:pt x="202" y="146"/>
                  </a:cubicBezTo>
                  <a:cubicBezTo>
                    <a:pt x="202" y="146"/>
                    <a:pt x="200" y="144"/>
                    <a:pt x="203" y="143"/>
                  </a:cubicBezTo>
                  <a:cubicBezTo>
                    <a:pt x="206" y="142"/>
                    <a:pt x="207" y="140"/>
                    <a:pt x="209" y="139"/>
                  </a:cubicBezTo>
                  <a:cubicBezTo>
                    <a:pt x="212" y="137"/>
                    <a:pt x="214" y="134"/>
                    <a:pt x="215" y="133"/>
                  </a:cubicBezTo>
                  <a:cubicBezTo>
                    <a:pt x="216" y="133"/>
                    <a:pt x="218" y="129"/>
                    <a:pt x="219" y="129"/>
                  </a:cubicBezTo>
                  <a:cubicBezTo>
                    <a:pt x="219" y="128"/>
                    <a:pt x="221" y="125"/>
                    <a:pt x="221" y="124"/>
                  </a:cubicBezTo>
                  <a:cubicBezTo>
                    <a:pt x="222" y="124"/>
                    <a:pt x="227" y="119"/>
                    <a:pt x="227" y="119"/>
                  </a:cubicBezTo>
                  <a:cubicBezTo>
                    <a:pt x="229" y="116"/>
                    <a:pt x="229" y="116"/>
                    <a:pt x="229" y="116"/>
                  </a:cubicBezTo>
                  <a:cubicBezTo>
                    <a:pt x="229" y="116"/>
                    <a:pt x="233" y="108"/>
                    <a:pt x="235" y="107"/>
                  </a:cubicBezTo>
                  <a:cubicBezTo>
                    <a:pt x="237" y="107"/>
                    <a:pt x="248" y="98"/>
                    <a:pt x="250" y="99"/>
                  </a:cubicBezTo>
                  <a:cubicBezTo>
                    <a:pt x="252" y="99"/>
                    <a:pt x="259" y="93"/>
                    <a:pt x="261" y="91"/>
                  </a:cubicBezTo>
                  <a:cubicBezTo>
                    <a:pt x="263" y="90"/>
                    <a:pt x="263" y="88"/>
                    <a:pt x="268" y="87"/>
                  </a:cubicBezTo>
                  <a:cubicBezTo>
                    <a:pt x="272" y="87"/>
                    <a:pt x="300" y="83"/>
                    <a:pt x="300" y="83"/>
                  </a:cubicBezTo>
                  <a:cubicBezTo>
                    <a:pt x="316" y="78"/>
                    <a:pt x="316" y="78"/>
                    <a:pt x="316" y="78"/>
                  </a:cubicBezTo>
                  <a:cubicBezTo>
                    <a:pt x="324" y="72"/>
                    <a:pt x="324" y="72"/>
                    <a:pt x="324" y="72"/>
                  </a:cubicBezTo>
                  <a:cubicBezTo>
                    <a:pt x="325" y="69"/>
                    <a:pt x="325" y="69"/>
                    <a:pt x="325" y="69"/>
                  </a:cubicBezTo>
                  <a:cubicBezTo>
                    <a:pt x="334" y="69"/>
                    <a:pt x="334" y="69"/>
                    <a:pt x="334" y="69"/>
                  </a:cubicBezTo>
                  <a:cubicBezTo>
                    <a:pt x="334" y="69"/>
                    <a:pt x="333" y="73"/>
                    <a:pt x="333" y="73"/>
                  </a:cubicBezTo>
                  <a:cubicBezTo>
                    <a:pt x="333" y="74"/>
                    <a:pt x="332" y="75"/>
                    <a:pt x="335" y="76"/>
                  </a:cubicBezTo>
                  <a:cubicBezTo>
                    <a:pt x="338" y="78"/>
                    <a:pt x="341" y="80"/>
                    <a:pt x="342" y="80"/>
                  </a:cubicBezTo>
                  <a:cubicBezTo>
                    <a:pt x="343" y="80"/>
                    <a:pt x="345" y="81"/>
                    <a:pt x="346" y="81"/>
                  </a:cubicBezTo>
                  <a:cubicBezTo>
                    <a:pt x="347" y="82"/>
                    <a:pt x="352" y="83"/>
                    <a:pt x="352" y="83"/>
                  </a:cubicBezTo>
                  <a:cubicBezTo>
                    <a:pt x="352" y="83"/>
                    <a:pt x="358" y="81"/>
                    <a:pt x="358" y="81"/>
                  </a:cubicBezTo>
                  <a:cubicBezTo>
                    <a:pt x="358" y="80"/>
                    <a:pt x="361" y="79"/>
                    <a:pt x="363" y="78"/>
                  </a:cubicBezTo>
                  <a:cubicBezTo>
                    <a:pt x="365" y="77"/>
                    <a:pt x="373" y="75"/>
                    <a:pt x="373" y="75"/>
                  </a:cubicBezTo>
                  <a:cubicBezTo>
                    <a:pt x="373" y="75"/>
                    <a:pt x="375" y="78"/>
                    <a:pt x="376" y="78"/>
                  </a:cubicBezTo>
                  <a:cubicBezTo>
                    <a:pt x="376" y="79"/>
                    <a:pt x="380" y="81"/>
                    <a:pt x="379" y="83"/>
                  </a:cubicBezTo>
                  <a:cubicBezTo>
                    <a:pt x="379" y="84"/>
                    <a:pt x="379" y="87"/>
                    <a:pt x="379" y="87"/>
                  </a:cubicBezTo>
                  <a:cubicBezTo>
                    <a:pt x="385" y="90"/>
                    <a:pt x="385" y="90"/>
                    <a:pt x="385" y="90"/>
                  </a:cubicBezTo>
                  <a:cubicBezTo>
                    <a:pt x="385" y="90"/>
                    <a:pt x="389" y="92"/>
                    <a:pt x="390" y="93"/>
                  </a:cubicBezTo>
                  <a:cubicBezTo>
                    <a:pt x="391" y="93"/>
                    <a:pt x="397" y="94"/>
                    <a:pt x="397" y="94"/>
                  </a:cubicBezTo>
                  <a:cubicBezTo>
                    <a:pt x="398" y="87"/>
                    <a:pt x="398" y="87"/>
                    <a:pt x="398" y="87"/>
                  </a:cubicBezTo>
                  <a:cubicBezTo>
                    <a:pt x="398" y="87"/>
                    <a:pt x="400" y="85"/>
                    <a:pt x="403" y="85"/>
                  </a:cubicBezTo>
                  <a:cubicBezTo>
                    <a:pt x="406" y="85"/>
                    <a:pt x="411" y="85"/>
                    <a:pt x="411" y="85"/>
                  </a:cubicBezTo>
                  <a:cubicBezTo>
                    <a:pt x="411" y="85"/>
                    <a:pt x="415" y="86"/>
                    <a:pt x="415" y="87"/>
                  </a:cubicBezTo>
                  <a:cubicBezTo>
                    <a:pt x="415" y="88"/>
                    <a:pt x="420" y="91"/>
                    <a:pt x="420" y="91"/>
                  </a:cubicBezTo>
                  <a:cubicBezTo>
                    <a:pt x="427" y="89"/>
                    <a:pt x="427" y="89"/>
                    <a:pt x="427" y="89"/>
                  </a:cubicBezTo>
                  <a:cubicBezTo>
                    <a:pt x="430" y="90"/>
                    <a:pt x="430" y="90"/>
                    <a:pt x="430" y="90"/>
                  </a:cubicBezTo>
                  <a:cubicBezTo>
                    <a:pt x="439" y="91"/>
                    <a:pt x="439" y="91"/>
                    <a:pt x="439" y="91"/>
                  </a:cubicBezTo>
                  <a:cubicBezTo>
                    <a:pt x="439" y="91"/>
                    <a:pt x="441" y="91"/>
                    <a:pt x="441" y="90"/>
                  </a:cubicBezTo>
                  <a:cubicBezTo>
                    <a:pt x="442" y="89"/>
                    <a:pt x="442" y="86"/>
                    <a:pt x="442" y="86"/>
                  </a:cubicBezTo>
                  <a:cubicBezTo>
                    <a:pt x="442" y="86"/>
                    <a:pt x="441" y="86"/>
                    <a:pt x="444" y="85"/>
                  </a:cubicBezTo>
                  <a:cubicBezTo>
                    <a:pt x="447" y="85"/>
                    <a:pt x="446" y="84"/>
                    <a:pt x="447" y="85"/>
                  </a:cubicBezTo>
                  <a:cubicBezTo>
                    <a:pt x="448" y="86"/>
                    <a:pt x="452" y="86"/>
                    <a:pt x="454" y="87"/>
                  </a:cubicBezTo>
                  <a:cubicBezTo>
                    <a:pt x="455" y="87"/>
                    <a:pt x="459" y="88"/>
                    <a:pt x="460" y="88"/>
                  </a:cubicBezTo>
                  <a:cubicBezTo>
                    <a:pt x="461" y="88"/>
                    <a:pt x="471" y="87"/>
                    <a:pt x="471" y="87"/>
                  </a:cubicBezTo>
                  <a:cubicBezTo>
                    <a:pt x="471" y="87"/>
                    <a:pt x="469" y="88"/>
                    <a:pt x="473" y="86"/>
                  </a:cubicBezTo>
                  <a:cubicBezTo>
                    <a:pt x="477" y="84"/>
                    <a:pt x="482" y="81"/>
                    <a:pt x="482" y="81"/>
                  </a:cubicBezTo>
                  <a:cubicBezTo>
                    <a:pt x="482" y="81"/>
                    <a:pt x="482" y="81"/>
                    <a:pt x="485" y="80"/>
                  </a:cubicBezTo>
                  <a:cubicBezTo>
                    <a:pt x="488" y="79"/>
                    <a:pt x="488" y="75"/>
                    <a:pt x="488" y="75"/>
                  </a:cubicBezTo>
                  <a:cubicBezTo>
                    <a:pt x="488" y="75"/>
                    <a:pt x="488" y="75"/>
                    <a:pt x="490" y="75"/>
                  </a:cubicBezTo>
                  <a:cubicBezTo>
                    <a:pt x="491" y="74"/>
                    <a:pt x="497" y="73"/>
                    <a:pt x="497" y="73"/>
                  </a:cubicBezTo>
                  <a:cubicBezTo>
                    <a:pt x="497" y="73"/>
                    <a:pt x="498" y="71"/>
                    <a:pt x="499" y="70"/>
                  </a:cubicBezTo>
                  <a:cubicBezTo>
                    <a:pt x="500" y="70"/>
                    <a:pt x="502" y="68"/>
                    <a:pt x="502" y="68"/>
                  </a:cubicBezTo>
                  <a:cubicBezTo>
                    <a:pt x="503" y="68"/>
                    <a:pt x="503" y="68"/>
                    <a:pt x="503" y="68"/>
                  </a:cubicBezTo>
                  <a:cubicBezTo>
                    <a:pt x="507" y="67"/>
                    <a:pt x="507" y="67"/>
                    <a:pt x="507" y="67"/>
                  </a:cubicBezTo>
                  <a:cubicBezTo>
                    <a:pt x="508" y="65"/>
                    <a:pt x="508" y="65"/>
                    <a:pt x="508" y="65"/>
                  </a:cubicBezTo>
                  <a:cubicBezTo>
                    <a:pt x="516" y="67"/>
                    <a:pt x="516" y="67"/>
                    <a:pt x="516" y="67"/>
                  </a:cubicBezTo>
                  <a:cubicBezTo>
                    <a:pt x="516" y="67"/>
                    <a:pt x="523" y="68"/>
                    <a:pt x="524" y="67"/>
                  </a:cubicBezTo>
                  <a:cubicBezTo>
                    <a:pt x="526" y="67"/>
                    <a:pt x="529" y="62"/>
                    <a:pt x="531" y="63"/>
                  </a:cubicBezTo>
                  <a:cubicBezTo>
                    <a:pt x="532" y="63"/>
                    <a:pt x="534" y="65"/>
                    <a:pt x="535" y="64"/>
                  </a:cubicBezTo>
                  <a:cubicBezTo>
                    <a:pt x="536" y="64"/>
                    <a:pt x="537" y="66"/>
                    <a:pt x="540" y="64"/>
                  </a:cubicBezTo>
                  <a:cubicBezTo>
                    <a:pt x="544" y="61"/>
                    <a:pt x="547" y="57"/>
                    <a:pt x="547" y="57"/>
                  </a:cubicBezTo>
                  <a:cubicBezTo>
                    <a:pt x="547" y="57"/>
                    <a:pt x="546" y="55"/>
                    <a:pt x="549" y="54"/>
                  </a:cubicBezTo>
                  <a:cubicBezTo>
                    <a:pt x="552" y="52"/>
                    <a:pt x="552" y="51"/>
                    <a:pt x="554" y="51"/>
                  </a:cubicBezTo>
                  <a:cubicBezTo>
                    <a:pt x="556" y="50"/>
                    <a:pt x="556" y="51"/>
                    <a:pt x="557" y="49"/>
                  </a:cubicBezTo>
                  <a:cubicBezTo>
                    <a:pt x="557" y="47"/>
                    <a:pt x="557" y="45"/>
                    <a:pt x="558" y="44"/>
                  </a:cubicBezTo>
                  <a:cubicBezTo>
                    <a:pt x="559" y="44"/>
                    <a:pt x="560" y="42"/>
                    <a:pt x="562" y="42"/>
                  </a:cubicBezTo>
                  <a:cubicBezTo>
                    <a:pt x="563" y="41"/>
                    <a:pt x="565" y="40"/>
                    <a:pt x="565" y="38"/>
                  </a:cubicBezTo>
                  <a:cubicBezTo>
                    <a:pt x="566" y="36"/>
                    <a:pt x="564" y="37"/>
                    <a:pt x="566" y="36"/>
                  </a:cubicBezTo>
                  <a:cubicBezTo>
                    <a:pt x="568" y="34"/>
                    <a:pt x="569" y="33"/>
                    <a:pt x="571" y="31"/>
                  </a:cubicBezTo>
                  <a:cubicBezTo>
                    <a:pt x="573" y="30"/>
                    <a:pt x="574" y="29"/>
                    <a:pt x="575" y="27"/>
                  </a:cubicBezTo>
                  <a:cubicBezTo>
                    <a:pt x="575" y="25"/>
                    <a:pt x="575" y="24"/>
                    <a:pt x="576" y="21"/>
                  </a:cubicBezTo>
                  <a:cubicBezTo>
                    <a:pt x="578" y="18"/>
                    <a:pt x="576" y="16"/>
                    <a:pt x="579" y="16"/>
                  </a:cubicBezTo>
                  <a:cubicBezTo>
                    <a:pt x="580" y="16"/>
                    <a:pt x="580" y="16"/>
                    <a:pt x="581" y="16"/>
                  </a:cubicBezTo>
                  <a:cubicBezTo>
                    <a:pt x="581" y="18"/>
                    <a:pt x="583" y="19"/>
                    <a:pt x="585" y="20"/>
                  </a:cubicBezTo>
                  <a:cubicBezTo>
                    <a:pt x="588" y="21"/>
                    <a:pt x="596" y="17"/>
                    <a:pt x="596" y="17"/>
                  </a:cubicBezTo>
                  <a:cubicBezTo>
                    <a:pt x="601" y="15"/>
                    <a:pt x="601" y="15"/>
                    <a:pt x="601" y="15"/>
                  </a:cubicBezTo>
                  <a:cubicBezTo>
                    <a:pt x="606" y="14"/>
                    <a:pt x="606" y="14"/>
                    <a:pt x="606" y="14"/>
                  </a:cubicBezTo>
                  <a:cubicBezTo>
                    <a:pt x="606" y="14"/>
                    <a:pt x="618" y="13"/>
                    <a:pt x="620" y="12"/>
                  </a:cubicBezTo>
                  <a:cubicBezTo>
                    <a:pt x="623" y="10"/>
                    <a:pt x="623" y="8"/>
                    <a:pt x="623" y="8"/>
                  </a:cubicBezTo>
                  <a:cubicBezTo>
                    <a:pt x="622" y="5"/>
                    <a:pt x="622" y="5"/>
                    <a:pt x="622" y="5"/>
                  </a:cubicBezTo>
                  <a:cubicBezTo>
                    <a:pt x="622" y="5"/>
                    <a:pt x="628" y="2"/>
                    <a:pt x="631" y="1"/>
                  </a:cubicBezTo>
                  <a:cubicBezTo>
                    <a:pt x="633" y="0"/>
                    <a:pt x="635" y="2"/>
                    <a:pt x="635" y="2"/>
                  </a:cubicBezTo>
                  <a:cubicBezTo>
                    <a:pt x="638" y="5"/>
                    <a:pt x="638" y="5"/>
                    <a:pt x="638" y="5"/>
                  </a:cubicBezTo>
                  <a:cubicBezTo>
                    <a:pt x="642" y="9"/>
                    <a:pt x="642" y="9"/>
                    <a:pt x="642" y="9"/>
                  </a:cubicBezTo>
                  <a:cubicBezTo>
                    <a:pt x="647" y="10"/>
                    <a:pt x="647" y="10"/>
                    <a:pt x="647" y="10"/>
                  </a:cubicBezTo>
                  <a:cubicBezTo>
                    <a:pt x="647" y="10"/>
                    <a:pt x="650" y="13"/>
                    <a:pt x="651" y="14"/>
                  </a:cubicBezTo>
                  <a:cubicBezTo>
                    <a:pt x="651" y="16"/>
                    <a:pt x="651" y="16"/>
                    <a:pt x="651" y="16"/>
                  </a:cubicBezTo>
                  <a:cubicBezTo>
                    <a:pt x="657" y="16"/>
                    <a:pt x="657" y="16"/>
                    <a:pt x="657" y="16"/>
                  </a:cubicBezTo>
                  <a:cubicBezTo>
                    <a:pt x="662" y="14"/>
                    <a:pt x="662" y="14"/>
                    <a:pt x="662" y="14"/>
                  </a:cubicBezTo>
                  <a:cubicBezTo>
                    <a:pt x="667" y="17"/>
                    <a:pt x="667" y="17"/>
                    <a:pt x="667" y="17"/>
                  </a:cubicBezTo>
                  <a:cubicBezTo>
                    <a:pt x="671" y="16"/>
                    <a:pt x="671" y="16"/>
                    <a:pt x="671" y="16"/>
                  </a:cubicBezTo>
                  <a:cubicBezTo>
                    <a:pt x="672" y="16"/>
                    <a:pt x="672" y="17"/>
                    <a:pt x="673" y="17"/>
                  </a:cubicBezTo>
                  <a:cubicBezTo>
                    <a:pt x="673" y="18"/>
                    <a:pt x="673" y="19"/>
                    <a:pt x="673" y="20"/>
                  </a:cubicBezTo>
                  <a:cubicBezTo>
                    <a:pt x="674" y="22"/>
                    <a:pt x="675" y="22"/>
                    <a:pt x="675" y="22"/>
                  </a:cubicBezTo>
                  <a:cubicBezTo>
                    <a:pt x="677" y="25"/>
                    <a:pt x="677" y="25"/>
                    <a:pt x="677" y="25"/>
                  </a:cubicBezTo>
                  <a:cubicBezTo>
                    <a:pt x="678" y="28"/>
                    <a:pt x="678" y="28"/>
                    <a:pt x="678" y="28"/>
                  </a:cubicBezTo>
                  <a:cubicBezTo>
                    <a:pt x="677" y="33"/>
                    <a:pt x="677" y="33"/>
                    <a:pt x="677" y="33"/>
                  </a:cubicBezTo>
                  <a:cubicBezTo>
                    <a:pt x="677" y="33"/>
                    <a:pt x="675" y="38"/>
                    <a:pt x="674" y="40"/>
                  </a:cubicBezTo>
                  <a:cubicBezTo>
                    <a:pt x="673" y="42"/>
                    <a:pt x="676" y="44"/>
                    <a:pt x="676" y="44"/>
                  </a:cubicBezTo>
                  <a:cubicBezTo>
                    <a:pt x="677" y="46"/>
                    <a:pt x="677" y="46"/>
                    <a:pt x="677" y="46"/>
                  </a:cubicBezTo>
                  <a:cubicBezTo>
                    <a:pt x="677" y="46"/>
                    <a:pt x="678" y="49"/>
                    <a:pt x="679" y="50"/>
                  </a:cubicBezTo>
                  <a:cubicBezTo>
                    <a:pt x="679" y="51"/>
                    <a:pt x="679" y="51"/>
                    <a:pt x="679" y="51"/>
                  </a:cubicBezTo>
                  <a:cubicBezTo>
                    <a:pt x="679" y="51"/>
                    <a:pt x="682" y="53"/>
                    <a:pt x="683" y="54"/>
                  </a:cubicBezTo>
                  <a:cubicBezTo>
                    <a:pt x="684" y="54"/>
                    <a:pt x="684" y="55"/>
                    <a:pt x="685" y="56"/>
                  </a:cubicBezTo>
                  <a:cubicBezTo>
                    <a:pt x="686" y="57"/>
                    <a:pt x="685" y="59"/>
                    <a:pt x="685" y="59"/>
                  </a:cubicBezTo>
                  <a:cubicBezTo>
                    <a:pt x="682" y="62"/>
                    <a:pt x="682" y="62"/>
                    <a:pt x="682" y="62"/>
                  </a:cubicBezTo>
                  <a:cubicBezTo>
                    <a:pt x="682" y="62"/>
                    <a:pt x="687" y="62"/>
                    <a:pt x="689" y="62"/>
                  </a:cubicBezTo>
                  <a:cubicBezTo>
                    <a:pt x="691" y="62"/>
                    <a:pt x="691" y="62"/>
                    <a:pt x="692" y="62"/>
                  </a:cubicBezTo>
                  <a:cubicBezTo>
                    <a:pt x="693" y="62"/>
                    <a:pt x="697" y="63"/>
                    <a:pt x="697" y="63"/>
                  </a:cubicBezTo>
                  <a:cubicBezTo>
                    <a:pt x="697" y="63"/>
                    <a:pt x="699" y="62"/>
                    <a:pt x="700" y="62"/>
                  </a:cubicBezTo>
                  <a:cubicBezTo>
                    <a:pt x="702" y="61"/>
                    <a:pt x="704" y="61"/>
                    <a:pt x="704" y="61"/>
                  </a:cubicBezTo>
                  <a:cubicBezTo>
                    <a:pt x="708" y="58"/>
                    <a:pt x="708" y="58"/>
                    <a:pt x="708" y="58"/>
                  </a:cubicBezTo>
                  <a:cubicBezTo>
                    <a:pt x="708" y="58"/>
                    <a:pt x="713" y="59"/>
                    <a:pt x="715" y="59"/>
                  </a:cubicBezTo>
                  <a:cubicBezTo>
                    <a:pt x="716" y="59"/>
                    <a:pt x="719" y="59"/>
                    <a:pt x="720" y="58"/>
                  </a:cubicBezTo>
                  <a:cubicBezTo>
                    <a:pt x="721" y="58"/>
                    <a:pt x="725" y="60"/>
                    <a:pt x="725" y="60"/>
                  </a:cubicBezTo>
                  <a:cubicBezTo>
                    <a:pt x="725" y="60"/>
                    <a:pt x="727" y="62"/>
                    <a:pt x="728" y="63"/>
                  </a:cubicBezTo>
                  <a:cubicBezTo>
                    <a:pt x="727" y="66"/>
                    <a:pt x="726" y="68"/>
                    <a:pt x="726" y="69"/>
                  </a:cubicBezTo>
                  <a:cubicBezTo>
                    <a:pt x="727" y="70"/>
                    <a:pt x="730" y="72"/>
                    <a:pt x="731" y="74"/>
                  </a:cubicBezTo>
                  <a:cubicBezTo>
                    <a:pt x="731" y="75"/>
                    <a:pt x="727" y="80"/>
                    <a:pt x="727" y="80"/>
                  </a:cubicBezTo>
                  <a:close/>
                  <a:moveTo>
                    <a:pt x="0" y="164"/>
                  </a:moveTo>
                  <a:cubicBezTo>
                    <a:pt x="0" y="164"/>
                    <a:pt x="0" y="164"/>
                    <a:pt x="0" y="164"/>
                  </a:cubicBezTo>
                  <a:cubicBezTo>
                    <a:pt x="0" y="164"/>
                    <a:pt x="0" y="164"/>
                    <a:pt x="0" y="164"/>
                  </a:cubicBezTo>
                  <a:cubicBezTo>
                    <a:pt x="0" y="164"/>
                    <a:pt x="0" y="164"/>
                    <a:pt x="0" y="164"/>
                  </a:cubicBezTo>
                  <a:cubicBezTo>
                    <a:pt x="0" y="164"/>
                    <a:pt x="0" y="164"/>
                    <a:pt x="0" y="164"/>
                  </a:cubicBezTo>
                  <a:cubicBezTo>
                    <a:pt x="0" y="164"/>
                    <a:pt x="0" y="164"/>
                    <a:pt x="0" y="164"/>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64" name="Freeform 223">
              <a:extLst>
                <a:ext uri="{FF2B5EF4-FFF2-40B4-BE49-F238E27FC236}">
                  <a16:creationId xmlns:a16="http://schemas.microsoft.com/office/drawing/2014/main" id="{26F1BF3C-129A-E1A9-9B1C-3E3A89850FEB}"/>
                </a:ext>
              </a:extLst>
            </p:cNvPr>
            <p:cNvSpPr>
              <a:spLocks noEditPoints="1"/>
            </p:cNvSpPr>
            <p:nvPr/>
          </p:nvSpPr>
          <p:spPr bwMode="auto">
            <a:xfrm>
              <a:off x="5477832" y="363798"/>
              <a:ext cx="722326" cy="1278502"/>
            </a:xfrm>
            <a:custGeom>
              <a:avLst/>
              <a:gdLst>
                <a:gd name="T0" fmla="*/ 7 w 317"/>
                <a:gd name="T1" fmla="*/ 80 h 578"/>
                <a:gd name="T2" fmla="*/ 20 w 317"/>
                <a:gd name="T3" fmla="*/ 69 h 578"/>
                <a:gd name="T4" fmla="*/ 69 w 317"/>
                <a:gd name="T5" fmla="*/ 84 h 578"/>
                <a:gd name="T6" fmla="*/ 91 w 317"/>
                <a:gd name="T7" fmla="*/ 90 h 578"/>
                <a:gd name="T8" fmla="*/ 100 w 317"/>
                <a:gd name="T9" fmla="*/ 68 h 578"/>
                <a:gd name="T10" fmla="*/ 102 w 317"/>
                <a:gd name="T11" fmla="*/ 13 h 578"/>
                <a:gd name="T12" fmla="*/ 154 w 317"/>
                <a:gd name="T13" fmla="*/ 12 h 578"/>
                <a:gd name="T14" fmla="*/ 158 w 317"/>
                <a:gd name="T15" fmla="*/ 43 h 578"/>
                <a:gd name="T16" fmla="*/ 157 w 317"/>
                <a:gd name="T17" fmla="*/ 78 h 578"/>
                <a:gd name="T18" fmla="*/ 203 w 317"/>
                <a:gd name="T19" fmla="*/ 116 h 578"/>
                <a:gd name="T20" fmla="*/ 216 w 317"/>
                <a:gd name="T21" fmla="*/ 184 h 578"/>
                <a:gd name="T22" fmla="*/ 233 w 317"/>
                <a:gd name="T23" fmla="*/ 227 h 578"/>
                <a:gd name="T24" fmla="*/ 248 w 317"/>
                <a:gd name="T25" fmla="*/ 263 h 578"/>
                <a:gd name="T26" fmla="*/ 270 w 317"/>
                <a:gd name="T27" fmla="*/ 292 h 578"/>
                <a:gd name="T28" fmla="*/ 295 w 317"/>
                <a:gd name="T29" fmla="*/ 333 h 578"/>
                <a:gd name="T30" fmla="*/ 303 w 317"/>
                <a:gd name="T31" fmla="*/ 407 h 578"/>
                <a:gd name="T32" fmla="*/ 266 w 317"/>
                <a:gd name="T33" fmla="*/ 493 h 578"/>
                <a:gd name="T34" fmla="*/ 242 w 317"/>
                <a:gd name="T35" fmla="*/ 508 h 578"/>
                <a:gd name="T36" fmla="*/ 224 w 317"/>
                <a:gd name="T37" fmla="*/ 519 h 578"/>
                <a:gd name="T38" fmla="*/ 210 w 317"/>
                <a:gd name="T39" fmla="*/ 527 h 578"/>
                <a:gd name="T40" fmla="*/ 191 w 317"/>
                <a:gd name="T41" fmla="*/ 544 h 578"/>
                <a:gd name="T42" fmla="*/ 173 w 317"/>
                <a:gd name="T43" fmla="*/ 551 h 578"/>
                <a:gd name="T44" fmla="*/ 155 w 317"/>
                <a:gd name="T45" fmla="*/ 561 h 578"/>
                <a:gd name="T46" fmla="*/ 147 w 317"/>
                <a:gd name="T47" fmla="*/ 567 h 578"/>
                <a:gd name="T48" fmla="*/ 143 w 317"/>
                <a:gd name="T49" fmla="*/ 560 h 578"/>
                <a:gd name="T50" fmla="*/ 132 w 317"/>
                <a:gd name="T51" fmla="*/ 561 h 578"/>
                <a:gd name="T52" fmla="*/ 126 w 317"/>
                <a:gd name="T53" fmla="*/ 559 h 578"/>
                <a:gd name="T54" fmla="*/ 120 w 317"/>
                <a:gd name="T55" fmla="*/ 552 h 578"/>
                <a:gd name="T56" fmla="*/ 118 w 317"/>
                <a:gd name="T57" fmla="*/ 542 h 578"/>
                <a:gd name="T58" fmla="*/ 110 w 317"/>
                <a:gd name="T59" fmla="*/ 541 h 578"/>
                <a:gd name="T60" fmla="*/ 98 w 317"/>
                <a:gd name="T61" fmla="*/ 540 h 578"/>
                <a:gd name="T62" fmla="*/ 94 w 317"/>
                <a:gd name="T63" fmla="*/ 529 h 578"/>
                <a:gd name="T64" fmla="*/ 87 w 317"/>
                <a:gd name="T65" fmla="*/ 521 h 578"/>
                <a:gd name="T66" fmla="*/ 89 w 317"/>
                <a:gd name="T67" fmla="*/ 502 h 578"/>
                <a:gd name="T68" fmla="*/ 89 w 317"/>
                <a:gd name="T69" fmla="*/ 485 h 578"/>
                <a:gd name="T70" fmla="*/ 81 w 317"/>
                <a:gd name="T71" fmla="*/ 459 h 578"/>
                <a:gd name="T72" fmla="*/ 72 w 317"/>
                <a:gd name="T73" fmla="*/ 430 h 578"/>
                <a:gd name="T74" fmla="*/ 75 w 317"/>
                <a:gd name="T75" fmla="*/ 399 h 578"/>
                <a:gd name="T76" fmla="*/ 73 w 317"/>
                <a:gd name="T77" fmla="*/ 393 h 578"/>
                <a:gd name="T78" fmla="*/ 89 w 317"/>
                <a:gd name="T79" fmla="*/ 386 h 578"/>
                <a:gd name="T80" fmla="*/ 95 w 317"/>
                <a:gd name="T81" fmla="*/ 365 h 578"/>
                <a:gd name="T82" fmla="*/ 106 w 317"/>
                <a:gd name="T83" fmla="*/ 351 h 578"/>
                <a:gd name="T84" fmla="*/ 126 w 317"/>
                <a:gd name="T85" fmla="*/ 306 h 578"/>
                <a:gd name="T86" fmla="*/ 143 w 317"/>
                <a:gd name="T87" fmla="*/ 280 h 578"/>
                <a:gd name="T88" fmla="*/ 123 w 317"/>
                <a:gd name="T89" fmla="*/ 248 h 578"/>
                <a:gd name="T90" fmla="*/ 91 w 317"/>
                <a:gd name="T91" fmla="*/ 217 h 578"/>
                <a:gd name="T92" fmla="*/ 80 w 317"/>
                <a:gd name="T93" fmla="*/ 167 h 578"/>
                <a:gd name="T94" fmla="*/ 73 w 317"/>
                <a:gd name="T95" fmla="*/ 132 h 578"/>
                <a:gd name="T96" fmla="*/ 35 w 317"/>
                <a:gd name="T97" fmla="*/ 109 h 578"/>
                <a:gd name="T98" fmla="*/ 142 w 317"/>
                <a:gd name="T99" fmla="*/ 570 h 578"/>
                <a:gd name="T100" fmla="*/ 129 w 317"/>
                <a:gd name="T101" fmla="*/ 570 h 578"/>
                <a:gd name="T102" fmla="*/ 104 w 317"/>
                <a:gd name="T103" fmla="*/ 557 h 578"/>
                <a:gd name="T104" fmla="*/ 114 w 317"/>
                <a:gd name="T105" fmla="*/ 553 h 578"/>
                <a:gd name="T106" fmla="*/ 97 w 317"/>
                <a:gd name="T107" fmla="*/ 556 h 578"/>
                <a:gd name="T108" fmla="*/ 92 w 317"/>
                <a:gd name="T109" fmla="*/ 544 h 578"/>
                <a:gd name="T110" fmla="*/ 83 w 317"/>
                <a:gd name="T111" fmla="*/ 558 h 578"/>
                <a:gd name="T112" fmla="*/ 80 w 317"/>
                <a:gd name="T113" fmla="*/ 563 h 578"/>
                <a:gd name="T114" fmla="*/ 79 w 317"/>
                <a:gd name="T115" fmla="*/ 570 h 578"/>
                <a:gd name="T116" fmla="*/ 48 w 317"/>
                <a:gd name="T117" fmla="*/ 577 h 578"/>
                <a:gd name="T118" fmla="*/ 53 w 317"/>
                <a:gd name="T119" fmla="*/ 558 h 578"/>
                <a:gd name="T120" fmla="*/ 65 w 317"/>
                <a:gd name="T121" fmla="*/ 573 h 578"/>
                <a:gd name="T122" fmla="*/ 68 w 317"/>
                <a:gd name="T123" fmla="*/ 561 h 578"/>
                <a:gd name="T124" fmla="*/ 57 w 317"/>
                <a:gd name="T125" fmla="*/ 553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7" h="578">
                  <a:moveTo>
                    <a:pt x="20" y="100"/>
                  </a:moveTo>
                  <a:cubicBezTo>
                    <a:pt x="17" y="95"/>
                    <a:pt x="17" y="95"/>
                    <a:pt x="17" y="95"/>
                  </a:cubicBezTo>
                  <a:cubicBezTo>
                    <a:pt x="13" y="93"/>
                    <a:pt x="13" y="93"/>
                    <a:pt x="13" y="93"/>
                  </a:cubicBezTo>
                  <a:cubicBezTo>
                    <a:pt x="8" y="91"/>
                    <a:pt x="8" y="91"/>
                    <a:pt x="8" y="91"/>
                  </a:cubicBezTo>
                  <a:cubicBezTo>
                    <a:pt x="8" y="87"/>
                    <a:pt x="8" y="87"/>
                    <a:pt x="8" y="87"/>
                  </a:cubicBezTo>
                  <a:cubicBezTo>
                    <a:pt x="1" y="83"/>
                    <a:pt x="1" y="83"/>
                    <a:pt x="1" y="83"/>
                  </a:cubicBezTo>
                  <a:cubicBezTo>
                    <a:pt x="1" y="83"/>
                    <a:pt x="0" y="81"/>
                    <a:pt x="1" y="81"/>
                  </a:cubicBezTo>
                  <a:cubicBezTo>
                    <a:pt x="2" y="80"/>
                    <a:pt x="6" y="80"/>
                    <a:pt x="7" y="80"/>
                  </a:cubicBezTo>
                  <a:cubicBezTo>
                    <a:pt x="7" y="79"/>
                    <a:pt x="7" y="79"/>
                    <a:pt x="7" y="79"/>
                  </a:cubicBezTo>
                  <a:cubicBezTo>
                    <a:pt x="8" y="79"/>
                    <a:pt x="8" y="79"/>
                    <a:pt x="8" y="79"/>
                  </a:cubicBezTo>
                  <a:cubicBezTo>
                    <a:pt x="9" y="79"/>
                    <a:pt x="9" y="78"/>
                    <a:pt x="9" y="78"/>
                  </a:cubicBezTo>
                  <a:cubicBezTo>
                    <a:pt x="9" y="78"/>
                    <a:pt x="6" y="72"/>
                    <a:pt x="8" y="69"/>
                  </a:cubicBezTo>
                  <a:cubicBezTo>
                    <a:pt x="8" y="68"/>
                    <a:pt x="8" y="68"/>
                    <a:pt x="8" y="68"/>
                  </a:cubicBezTo>
                  <a:cubicBezTo>
                    <a:pt x="8" y="68"/>
                    <a:pt x="8" y="68"/>
                    <a:pt x="8" y="68"/>
                  </a:cubicBezTo>
                  <a:cubicBezTo>
                    <a:pt x="10" y="66"/>
                    <a:pt x="14" y="66"/>
                    <a:pt x="16" y="68"/>
                  </a:cubicBezTo>
                  <a:cubicBezTo>
                    <a:pt x="20" y="69"/>
                    <a:pt x="20" y="69"/>
                    <a:pt x="20" y="69"/>
                  </a:cubicBezTo>
                  <a:cubicBezTo>
                    <a:pt x="27" y="77"/>
                    <a:pt x="27" y="77"/>
                    <a:pt x="27" y="77"/>
                  </a:cubicBezTo>
                  <a:cubicBezTo>
                    <a:pt x="33" y="84"/>
                    <a:pt x="33" y="84"/>
                    <a:pt x="33" y="84"/>
                  </a:cubicBezTo>
                  <a:cubicBezTo>
                    <a:pt x="33" y="84"/>
                    <a:pt x="42" y="91"/>
                    <a:pt x="44" y="92"/>
                  </a:cubicBezTo>
                  <a:cubicBezTo>
                    <a:pt x="46" y="93"/>
                    <a:pt x="57" y="95"/>
                    <a:pt x="58" y="96"/>
                  </a:cubicBezTo>
                  <a:cubicBezTo>
                    <a:pt x="61" y="92"/>
                    <a:pt x="61" y="92"/>
                    <a:pt x="61" y="92"/>
                  </a:cubicBezTo>
                  <a:cubicBezTo>
                    <a:pt x="65" y="89"/>
                    <a:pt x="65" y="89"/>
                    <a:pt x="65" y="89"/>
                  </a:cubicBezTo>
                  <a:cubicBezTo>
                    <a:pt x="64" y="87"/>
                    <a:pt x="64" y="87"/>
                    <a:pt x="64" y="87"/>
                  </a:cubicBezTo>
                  <a:cubicBezTo>
                    <a:pt x="69" y="84"/>
                    <a:pt x="69" y="84"/>
                    <a:pt x="69" y="84"/>
                  </a:cubicBezTo>
                  <a:cubicBezTo>
                    <a:pt x="73" y="87"/>
                    <a:pt x="73" y="87"/>
                    <a:pt x="73" y="87"/>
                  </a:cubicBezTo>
                  <a:cubicBezTo>
                    <a:pt x="83" y="89"/>
                    <a:pt x="83" y="89"/>
                    <a:pt x="83" y="89"/>
                  </a:cubicBezTo>
                  <a:cubicBezTo>
                    <a:pt x="87" y="92"/>
                    <a:pt x="87" y="92"/>
                    <a:pt x="87" y="92"/>
                  </a:cubicBezTo>
                  <a:cubicBezTo>
                    <a:pt x="87" y="92"/>
                    <a:pt x="88" y="92"/>
                    <a:pt x="89" y="91"/>
                  </a:cubicBezTo>
                  <a:cubicBezTo>
                    <a:pt x="89" y="91"/>
                    <a:pt x="89" y="91"/>
                    <a:pt x="89" y="91"/>
                  </a:cubicBezTo>
                  <a:cubicBezTo>
                    <a:pt x="90" y="91"/>
                    <a:pt x="90" y="91"/>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89"/>
                    <a:pt x="91" y="89"/>
                    <a:pt x="91" y="89"/>
                  </a:cubicBezTo>
                  <a:cubicBezTo>
                    <a:pt x="91" y="88"/>
                    <a:pt x="91" y="82"/>
                    <a:pt x="91" y="82"/>
                  </a:cubicBezTo>
                  <a:cubicBezTo>
                    <a:pt x="91" y="82"/>
                    <a:pt x="88" y="80"/>
                    <a:pt x="91" y="78"/>
                  </a:cubicBezTo>
                  <a:cubicBezTo>
                    <a:pt x="94" y="75"/>
                    <a:pt x="98" y="72"/>
                    <a:pt x="98" y="72"/>
                  </a:cubicBezTo>
                  <a:cubicBezTo>
                    <a:pt x="98" y="72"/>
                    <a:pt x="100" y="71"/>
                    <a:pt x="100" y="68"/>
                  </a:cubicBezTo>
                  <a:cubicBezTo>
                    <a:pt x="100" y="65"/>
                    <a:pt x="98" y="57"/>
                    <a:pt x="98" y="57"/>
                  </a:cubicBezTo>
                  <a:cubicBezTo>
                    <a:pt x="98" y="57"/>
                    <a:pt x="96" y="52"/>
                    <a:pt x="96" y="50"/>
                  </a:cubicBezTo>
                  <a:cubicBezTo>
                    <a:pt x="98" y="38"/>
                    <a:pt x="93" y="29"/>
                    <a:pt x="96" y="28"/>
                  </a:cubicBezTo>
                  <a:cubicBezTo>
                    <a:pt x="96" y="28"/>
                    <a:pt x="96" y="28"/>
                    <a:pt x="96" y="28"/>
                  </a:cubicBezTo>
                  <a:cubicBezTo>
                    <a:pt x="98" y="27"/>
                    <a:pt x="98" y="27"/>
                    <a:pt x="98" y="27"/>
                  </a:cubicBezTo>
                  <a:cubicBezTo>
                    <a:pt x="101" y="25"/>
                    <a:pt x="101" y="25"/>
                    <a:pt x="101" y="25"/>
                  </a:cubicBezTo>
                  <a:cubicBezTo>
                    <a:pt x="101" y="25"/>
                    <a:pt x="101" y="24"/>
                    <a:pt x="101" y="24"/>
                  </a:cubicBezTo>
                  <a:cubicBezTo>
                    <a:pt x="101" y="19"/>
                    <a:pt x="95" y="14"/>
                    <a:pt x="102" y="13"/>
                  </a:cubicBezTo>
                  <a:cubicBezTo>
                    <a:pt x="105" y="11"/>
                    <a:pt x="105" y="11"/>
                    <a:pt x="105" y="11"/>
                  </a:cubicBezTo>
                  <a:cubicBezTo>
                    <a:pt x="114" y="11"/>
                    <a:pt x="114" y="11"/>
                    <a:pt x="114" y="11"/>
                  </a:cubicBezTo>
                  <a:cubicBezTo>
                    <a:pt x="116" y="5"/>
                    <a:pt x="116" y="5"/>
                    <a:pt x="116" y="5"/>
                  </a:cubicBezTo>
                  <a:cubicBezTo>
                    <a:pt x="120" y="1"/>
                    <a:pt x="120" y="1"/>
                    <a:pt x="120" y="1"/>
                  </a:cubicBezTo>
                  <a:cubicBezTo>
                    <a:pt x="123" y="1"/>
                    <a:pt x="127" y="0"/>
                    <a:pt x="129" y="1"/>
                  </a:cubicBezTo>
                  <a:cubicBezTo>
                    <a:pt x="131" y="4"/>
                    <a:pt x="131" y="6"/>
                    <a:pt x="135" y="7"/>
                  </a:cubicBezTo>
                  <a:cubicBezTo>
                    <a:pt x="147" y="11"/>
                    <a:pt x="147" y="11"/>
                    <a:pt x="147" y="11"/>
                  </a:cubicBezTo>
                  <a:cubicBezTo>
                    <a:pt x="154" y="12"/>
                    <a:pt x="154" y="12"/>
                    <a:pt x="154" y="12"/>
                  </a:cubicBezTo>
                  <a:cubicBezTo>
                    <a:pt x="156" y="14"/>
                    <a:pt x="156" y="14"/>
                    <a:pt x="156" y="14"/>
                  </a:cubicBezTo>
                  <a:cubicBezTo>
                    <a:pt x="156" y="14"/>
                    <a:pt x="156" y="14"/>
                    <a:pt x="156" y="14"/>
                  </a:cubicBezTo>
                  <a:cubicBezTo>
                    <a:pt x="156" y="16"/>
                    <a:pt x="156" y="18"/>
                    <a:pt x="157" y="19"/>
                  </a:cubicBezTo>
                  <a:cubicBezTo>
                    <a:pt x="157" y="21"/>
                    <a:pt x="158" y="24"/>
                    <a:pt x="158" y="24"/>
                  </a:cubicBezTo>
                  <a:cubicBezTo>
                    <a:pt x="158" y="24"/>
                    <a:pt x="157" y="27"/>
                    <a:pt x="157" y="29"/>
                  </a:cubicBezTo>
                  <a:cubicBezTo>
                    <a:pt x="156" y="30"/>
                    <a:pt x="156" y="33"/>
                    <a:pt x="156" y="34"/>
                  </a:cubicBezTo>
                  <a:cubicBezTo>
                    <a:pt x="156" y="35"/>
                    <a:pt x="156" y="36"/>
                    <a:pt x="156" y="37"/>
                  </a:cubicBezTo>
                  <a:cubicBezTo>
                    <a:pt x="156" y="39"/>
                    <a:pt x="157" y="42"/>
                    <a:pt x="158" y="43"/>
                  </a:cubicBezTo>
                  <a:cubicBezTo>
                    <a:pt x="158" y="44"/>
                    <a:pt x="163" y="47"/>
                    <a:pt x="163" y="47"/>
                  </a:cubicBezTo>
                  <a:cubicBezTo>
                    <a:pt x="163" y="47"/>
                    <a:pt x="163" y="48"/>
                    <a:pt x="158" y="52"/>
                  </a:cubicBezTo>
                  <a:cubicBezTo>
                    <a:pt x="154" y="57"/>
                    <a:pt x="154" y="57"/>
                    <a:pt x="154" y="57"/>
                  </a:cubicBezTo>
                  <a:cubicBezTo>
                    <a:pt x="161" y="59"/>
                    <a:pt x="161" y="59"/>
                    <a:pt x="161" y="59"/>
                  </a:cubicBezTo>
                  <a:cubicBezTo>
                    <a:pt x="161" y="64"/>
                    <a:pt x="161" y="64"/>
                    <a:pt x="161" y="64"/>
                  </a:cubicBezTo>
                  <a:cubicBezTo>
                    <a:pt x="161" y="68"/>
                    <a:pt x="161" y="68"/>
                    <a:pt x="161" y="68"/>
                  </a:cubicBezTo>
                  <a:cubicBezTo>
                    <a:pt x="160" y="74"/>
                    <a:pt x="160" y="74"/>
                    <a:pt x="160" y="74"/>
                  </a:cubicBezTo>
                  <a:cubicBezTo>
                    <a:pt x="157" y="78"/>
                    <a:pt x="157" y="78"/>
                    <a:pt x="157" y="78"/>
                  </a:cubicBezTo>
                  <a:cubicBezTo>
                    <a:pt x="161" y="84"/>
                    <a:pt x="161" y="84"/>
                    <a:pt x="161" y="84"/>
                  </a:cubicBezTo>
                  <a:cubicBezTo>
                    <a:pt x="166" y="92"/>
                    <a:pt x="166" y="92"/>
                    <a:pt x="166" y="92"/>
                  </a:cubicBezTo>
                  <a:cubicBezTo>
                    <a:pt x="173" y="96"/>
                    <a:pt x="173" y="96"/>
                    <a:pt x="173" y="96"/>
                  </a:cubicBezTo>
                  <a:cubicBezTo>
                    <a:pt x="173" y="96"/>
                    <a:pt x="174" y="95"/>
                    <a:pt x="181" y="96"/>
                  </a:cubicBezTo>
                  <a:cubicBezTo>
                    <a:pt x="188" y="98"/>
                    <a:pt x="190" y="104"/>
                    <a:pt x="190" y="104"/>
                  </a:cubicBezTo>
                  <a:cubicBezTo>
                    <a:pt x="194" y="109"/>
                    <a:pt x="194" y="109"/>
                    <a:pt x="194" y="109"/>
                  </a:cubicBezTo>
                  <a:cubicBezTo>
                    <a:pt x="200" y="113"/>
                    <a:pt x="200" y="113"/>
                    <a:pt x="200" y="113"/>
                  </a:cubicBezTo>
                  <a:cubicBezTo>
                    <a:pt x="203" y="116"/>
                    <a:pt x="203" y="116"/>
                    <a:pt x="203" y="116"/>
                  </a:cubicBezTo>
                  <a:cubicBezTo>
                    <a:pt x="202" y="125"/>
                    <a:pt x="202" y="125"/>
                    <a:pt x="202" y="125"/>
                  </a:cubicBezTo>
                  <a:cubicBezTo>
                    <a:pt x="202" y="125"/>
                    <a:pt x="199" y="130"/>
                    <a:pt x="200" y="134"/>
                  </a:cubicBezTo>
                  <a:cubicBezTo>
                    <a:pt x="200" y="139"/>
                    <a:pt x="197" y="146"/>
                    <a:pt x="197" y="148"/>
                  </a:cubicBezTo>
                  <a:cubicBezTo>
                    <a:pt x="197" y="149"/>
                    <a:pt x="195" y="157"/>
                    <a:pt x="195" y="157"/>
                  </a:cubicBezTo>
                  <a:cubicBezTo>
                    <a:pt x="198" y="164"/>
                    <a:pt x="198" y="164"/>
                    <a:pt x="198" y="164"/>
                  </a:cubicBezTo>
                  <a:cubicBezTo>
                    <a:pt x="202" y="168"/>
                    <a:pt x="202" y="168"/>
                    <a:pt x="202" y="168"/>
                  </a:cubicBezTo>
                  <a:cubicBezTo>
                    <a:pt x="208" y="175"/>
                    <a:pt x="208" y="175"/>
                    <a:pt x="208" y="175"/>
                  </a:cubicBezTo>
                  <a:cubicBezTo>
                    <a:pt x="216" y="184"/>
                    <a:pt x="216" y="184"/>
                    <a:pt x="216" y="184"/>
                  </a:cubicBezTo>
                  <a:cubicBezTo>
                    <a:pt x="219" y="191"/>
                    <a:pt x="219" y="191"/>
                    <a:pt x="219" y="191"/>
                  </a:cubicBezTo>
                  <a:cubicBezTo>
                    <a:pt x="219" y="191"/>
                    <a:pt x="227" y="196"/>
                    <a:pt x="227" y="197"/>
                  </a:cubicBezTo>
                  <a:cubicBezTo>
                    <a:pt x="227" y="198"/>
                    <a:pt x="230" y="203"/>
                    <a:pt x="230" y="203"/>
                  </a:cubicBezTo>
                  <a:cubicBezTo>
                    <a:pt x="234" y="210"/>
                    <a:pt x="234" y="210"/>
                    <a:pt x="234" y="210"/>
                  </a:cubicBezTo>
                  <a:cubicBezTo>
                    <a:pt x="233" y="215"/>
                    <a:pt x="233" y="215"/>
                    <a:pt x="233" y="215"/>
                  </a:cubicBezTo>
                  <a:cubicBezTo>
                    <a:pt x="230" y="220"/>
                    <a:pt x="230" y="220"/>
                    <a:pt x="230" y="220"/>
                  </a:cubicBezTo>
                  <a:cubicBezTo>
                    <a:pt x="230" y="223"/>
                    <a:pt x="230" y="223"/>
                    <a:pt x="230" y="223"/>
                  </a:cubicBezTo>
                  <a:cubicBezTo>
                    <a:pt x="233" y="227"/>
                    <a:pt x="233" y="227"/>
                    <a:pt x="233" y="227"/>
                  </a:cubicBezTo>
                  <a:cubicBezTo>
                    <a:pt x="232" y="231"/>
                    <a:pt x="232" y="231"/>
                    <a:pt x="232" y="231"/>
                  </a:cubicBezTo>
                  <a:cubicBezTo>
                    <a:pt x="235" y="237"/>
                    <a:pt x="235" y="237"/>
                    <a:pt x="235" y="237"/>
                  </a:cubicBezTo>
                  <a:cubicBezTo>
                    <a:pt x="233" y="241"/>
                    <a:pt x="233" y="241"/>
                    <a:pt x="233" y="241"/>
                  </a:cubicBezTo>
                  <a:cubicBezTo>
                    <a:pt x="238" y="243"/>
                    <a:pt x="238" y="243"/>
                    <a:pt x="238" y="243"/>
                  </a:cubicBezTo>
                  <a:cubicBezTo>
                    <a:pt x="238" y="243"/>
                    <a:pt x="239" y="244"/>
                    <a:pt x="238" y="246"/>
                  </a:cubicBezTo>
                  <a:cubicBezTo>
                    <a:pt x="237" y="247"/>
                    <a:pt x="236" y="254"/>
                    <a:pt x="236" y="254"/>
                  </a:cubicBezTo>
                  <a:cubicBezTo>
                    <a:pt x="241" y="262"/>
                    <a:pt x="241" y="262"/>
                    <a:pt x="241" y="262"/>
                  </a:cubicBezTo>
                  <a:cubicBezTo>
                    <a:pt x="248" y="263"/>
                    <a:pt x="248" y="263"/>
                    <a:pt x="248" y="263"/>
                  </a:cubicBezTo>
                  <a:cubicBezTo>
                    <a:pt x="248" y="263"/>
                    <a:pt x="252" y="263"/>
                    <a:pt x="252" y="264"/>
                  </a:cubicBezTo>
                  <a:cubicBezTo>
                    <a:pt x="253" y="265"/>
                    <a:pt x="254" y="268"/>
                    <a:pt x="254" y="268"/>
                  </a:cubicBezTo>
                  <a:cubicBezTo>
                    <a:pt x="251" y="274"/>
                    <a:pt x="251" y="274"/>
                    <a:pt x="251" y="274"/>
                  </a:cubicBezTo>
                  <a:cubicBezTo>
                    <a:pt x="251" y="274"/>
                    <a:pt x="252" y="277"/>
                    <a:pt x="255" y="279"/>
                  </a:cubicBezTo>
                  <a:cubicBezTo>
                    <a:pt x="257" y="280"/>
                    <a:pt x="259" y="280"/>
                    <a:pt x="259" y="282"/>
                  </a:cubicBezTo>
                  <a:cubicBezTo>
                    <a:pt x="260" y="284"/>
                    <a:pt x="260" y="287"/>
                    <a:pt x="261" y="286"/>
                  </a:cubicBezTo>
                  <a:cubicBezTo>
                    <a:pt x="263" y="286"/>
                    <a:pt x="267" y="287"/>
                    <a:pt x="267" y="287"/>
                  </a:cubicBezTo>
                  <a:cubicBezTo>
                    <a:pt x="270" y="292"/>
                    <a:pt x="270" y="292"/>
                    <a:pt x="270" y="292"/>
                  </a:cubicBezTo>
                  <a:cubicBezTo>
                    <a:pt x="272" y="296"/>
                    <a:pt x="272" y="296"/>
                    <a:pt x="272" y="296"/>
                  </a:cubicBezTo>
                  <a:cubicBezTo>
                    <a:pt x="272" y="296"/>
                    <a:pt x="272" y="299"/>
                    <a:pt x="272" y="300"/>
                  </a:cubicBezTo>
                  <a:cubicBezTo>
                    <a:pt x="272" y="302"/>
                    <a:pt x="271" y="308"/>
                    <a:pt x="271" y="308"/>
                  </a:cubicBezTo>
                  <a:cubicBezTo>
                    <a:pt x="266" y="316"/>
                    <a:pt x="266" y="316"/>
                    <a:pt x="266" y="316"/>
                  </a:cubicBezTo>
                  <a:cubicBezTo>
                    <a:pt x="266" y="316"/>
                    <a:pt x="270" y="321"/>
                    <a:pt x="273" y="323"/>
                  </a:cubicBezTo>
                  <a:cubicBezTo>
                    <a:pt x="276" y="325"/>
                    <a:pt x="280" y="328"/>
                    <a:pt x="281" y="328"/>
                  </a:cubicBezTo>
                  <a:cubicBezTo>
                    <a:pt x="282" y="328"/>
                    <a:pt x="287" y="329"/>
                    <a:pt x="289" y="330"/>
                  </a:cubicBezTo>
                  <a:cubicBezTo>
                    <a:pt x="290" y="330"/>
                    <a:pt x="294" y="332"/>
                    <a:pt x="295" y="333"/>
                  </a:cubicBezTo>
                  <a:cubicBezTo>
                    <a:pt x="296" y="334"/>
                    <a:pt x="303" y="338"/>
                    <a:pt x="303" y="338"/>
                  </a:cubicBezTo>
                  <a:cubicBezTo>
                    <a:pt x="309" y="341"/>
                    <a:pt x="309" y="341"/>
                    <a:pt x="309" y="341"/>
                  </a:cubicBezTo>
                  <a:cubicBezTo>
                    <a:pt x="315" y="346"/>
                    <a:pt x="315" y="346"/>
                    <a:pt x="315" y="346"/>
                  </a:cubicBezTo>
                  <a:cubicBezTo>
                    <a:pt x="317" y="358"/>
                    <a:pt x="317" y="358"/>
                    <a:pt x="317" y="358"/>
                  </a:cubicBezTo>
                  <a:cubicBezTo>
                    <a:pt x="317" y="358"/>
                    <a:pt x="315" y="376"/>
                    <a:pt x="314" y="378"/>
                  </a:cubicBezTo>
                  <a:cubicBezTo>
                    <a:pt x="314" y="380"/>
                    <a:pt x="311" y="389"/>
                    <a:pt x="310" y="390"/>
                  </a:cubicBezTo>
                  <a:cubicBezTo>
                    <a:pt x="308" y="391"/>
                    <a:pt x="306" y="392"/>
                    <a:pt x="306" y="394"/>
                  </a:cubicBezTo>
                  <a:cubicBezTo>
                    <a:pt x="306" y="396"/>
                    <a:pt x="303" y="407"/>
                    <a:pt x="303" y="407"/>
                  </a:cubicBezTo>
                  <a:cubicBezTo>
                    <a:pt x="303" y="407"/>
                    <a:pt x="300" y="414"/>
                    <a:pt x="300" y="416"/>
                  </a:cubicBezTo>
                  <a:cubicBezTo>
                    <a:pt x="300" y="418"/>
                    <a:pt x="297" y="424"/>
                    <a:pt x="297" y="426"/>
                  </a:cubicBezTo>
                  <a:cubicBezTo>
                    <a:pt x="296" y="427"/>
                    <a:pt x="294" y="435"/>
                    <a:pt x="294" y="435"/>
                  </a:cubicBezTo>
                  <a:cubicBezTo>
                    <a:pt x="281" y="461"/>
                    <a:pt x="281" y="461"/>
                    <a:pt x="281" y="461"/>
                  </a:cubicBezTo>
                  <a:cubicBezTo>
                    <a:pt x="278" y="471"/>
                    <a:pt x="278" y="471"/>
                    <a:pt x="278" y="471"/>
                  </a:cubicBezTo>
                  <a:cubicBezTo>
                    <a:pt x="278" y="471"/>
                    <a:pt x="275" y="472"/>
                    <a:pt x="274" y="474"/>
                  </a:cubicBezTo>
                  <a:cubicBezTo>
                    <a:pt x="273" y="477"/>
                    <a:pt x="272" y="479"/>
                    <a:pt x="271" y="482"/>
                  </a:cubicBezTo>
                  <a:cubicBezTo>
                    <a:pt x="271" y="484"/>
                    <a:pt x="266" y="493"/>
                    <a:pt x="266" y="493"/>
                  </a:cubicBezTo>
                  <a:cubicBezTo>
                    <a:pt x="264" y="498"/>
                    <a:pt x="264" y="498"/>
                    <a:pt x="264" y="498"/>
                  </a:cubicBezTo>
                  <a:cubicBezTo>
                    <a:pt x="260" y="503"/>
                    <a:pt x="260" y="503"/>
                    <a:pt x="260" y="503"/>
                  </a:cubicBezTo>
                  <a:cubicBezTo>
                    <a:pt x="260" y="503"/>
                    <a:pt x="257" y="505"/>
                    <a:pt x="257" y="505"/>
                  </a:cubicBezTo>
                  <a:cubicBezTo>
                    <a:pt x="257" y="505"/>
                    <a:pt x="255" y="505"/>
                    <a:pt x="255" y="505"/>
                  </a:cubicBezTo>
                  <a:cubicBezTo>
                    <a:pt x="250" y="505"/>
                    <a:pt x="250" y="505"/>
                    <a:pt x="250" y="505"/>
                  </a:cubicBezTo>
                  <a:cubicBezTo>
                    <a:pt x="247" y="503"/>
                    <a:pt x="247" y="503"/>
                    <a:pt x="247" y="503"/>
                  </a:cubicBezTo>
                  <a:cubicBezTo>
                    <a:pt x="247" y="503"/>
                    <a:pt x="244" y="505"/>
                    <a:pt x="244" y="505"/>
                  </a:cubicBezTo>
                  <a:cubicBezTo>
                    <a:pt x="244" y="506"/>
                    <a:pt x="242" y="507"/>
                    <a:pt x="242" y="508"/>
                  </a:cubicBezTo>
                  <a:cubicBezTo>
                    <a:pt x="242" y="508"/>
                    <a:pt x="241" y="510"/>
                    <a:pt x="240" y="510"/>
                  </a:cubicBezTo>
                  <a:cubicBezTo>
                    <a:pt x="239" y="511"/>
                    <a:pt x="238" y="512"/>
                    <a:pt x="237" y="512"/>
                  </a:cubicBezTo>
                  <a:cubicBezTo>
                    <a:pt x="237" y="513"/>
                    <a:pt x="235" y="513"/>
                    <a:pt x="235" y="513"/>
                  </a:cubicBezTo>
                  <a:cubicBezTo>
                    <a:pt x="235" y="513"/>
                    <a:pt x="235" y="514"/>
                    <a:pt x="234" y="515"/>
                  </a:cubicBezTo>
                  <a:cubicBezTo>
                    <a:pt x="234" y="515"/>
                    <a:pt x="231" y="515"/>
                    <a:pt x="230" y="514"/>
                  </a:cubicBezTo>
                  <a:cubicBezTo>
                    <a:pt x="229" y="513"/>
                    <a:pt x="227" y="512"/>
                    <a:pt x="228" y="512"/>
                  </a:cubicBezTo>
                  <a:cubicBezTo>
                    <a:pt x="228" y="513"/>
                    <a:pt x="227" y="515"/>
                    <a:pt x="227" y="515"/>
                  </a:cubicBezTo>
                  <a:cubicBezTo>
                    <a:pt x="227" y="516"/>
                    <a:pt x="225" y="519"/>
                    <a:pt x="224" y="519"/>
                  </a:cubicBezTo>
                  <a:cubicBezTo>
                    <a:pt x="223" y="519"/>
                    <a:pt x="221" y="518"/>
                    <a:pt x="220" y="517"/>
                  </a:cubicBezTo>
                  <a:cubicBezTo>
                    <a:pt x="219" y="517"/>
                    <a:pt x="218" y="517"/>
                    <a:pt x="218" y="517"/>
                  </a:cubicBezTo>
                  <a:cubicBezTo>
                    <a:pt x="218" y="518"/>
                    <a:pt x="218" y="521"/>
                    <a:pt x="218" y="522"/>
                  </a:cubicBezTo>
                  <a:cubicBezTo>
                    <a:pt x="218" y="522"/>
                    <a:pt x="218" y="523"/>
                    <a:pt x="218" y="524"/>
                  </a:cubicBezTo>
                  <a:cubicBezTo>
                    <a:pt x="217" y="524"/>
                    <a:pt x="215" y="525"/>
                    <a:pt x="215" y="525"/>
                  </a:cubicBezTo>
                  <a:cubicBezTo>
                    <a:pt x="215" y="525"/>
                    <a:pt x="216" y="527"/>
                    <a:pt x="215" y="527"/>
                  </a:cubicBezTo>
                  <a:cubicBezTo>
                    <a:pt x="214" y="528"/>
                    <a:pt x="213" y="529"/>
                    <a:pt x="212" y="529"/>
                  </a:cubicBezTo>
                  <a:cubicBezTo>
                    <a:pt x="212" y="528"/>
                    <a:pt x="210" y="527"/>
                    <a:pt x="210" y="527"/>
                  </a:cubicBezTo>
                  <a:cubicBezTo>
                    <a:pt x="209" y="528"/>
                    <a:pt x="208" y="530"/>
                    <a:pt x="208" y="530"/>
                  </a:cubicBezTo>
                  <a:cubicBezTo>
                    <a:pt x="208" y="531"/>
                    <a:pt x="207" y="532"/>
                    <a:pt x="207" y="532"/>
                  </a:cubicBezTo>
                  <a:cubicBezTo>
                    <a:pt x="207" y="532"/>
                    <a:pt x="200" y="540"/>
                    <a:pt x="200" y="540"/>
                  </a:cubicBezTo>
                  <a:cubicBezTo>
                    <a:pt x="199" y="540"/>
                    <a:pt x="197" y="537"/>
                    <a:pt x="197" y="537"/>
                  </a:cubicBezTo>
                  <a:cubicBezTo>
                    <a:pt x="197" y="538"/>
                    <a:pt x="197" y="540"/>
                    <a:pt x="197" y="540"/>
                  </a:cubicBezTo>
                  <a:cubicBezTo>
                    <a:pt x="196" y="541"/>
                    <a:pt x="194" y="542"/>
                    <a:pt x="194" y="542"/>
                  </a:cubicBezTo>
                  <a:cubicBezTo>
                    <a:pt x="194" y="543"/>
                    <a:pt x="193" y="542"/>
                    <a:pt x="192" y="542"/>
                  </a:cubicBezTo>
                  <a:cubicBezTo>
                    <a:pt x="192" y="543"/>
                    <a:pt x="191" y="543"/>
                    <a:pt x="191" y="544"/>
                  </a:cubicBezTo>
                  <a:cubicBezTo>
                    <a:pt x="191" y="545"/>
                    <a:pt x="190" y="546"/>
                    <a:pt x="190" y="546"/>
                  </a:cubicBezTo>
                  <a:cubicBezTo>
                    <a:pt x="190" y="546"/>
                    <a:pt x="188" y="547"/>
                    <a:pt x="188" y="548"/>
                  </a:cubicBezTo>
                  <a:cubicBezTo>
                    <a:pt x="187" y="549"/>
                    <a:pt x="185" y="550"/>
                    <a:pt x="185" y="550"/>
                  </a:cubicBezTo>
                  <a:cubicBezTo>
                    <a:pt x="185" y="550"/>
                    <a:pt x="184" y="551"/>
                    <a:pt x="183" y="550"/>
                  </a:cubicBezTo>
                  <a:cubicBezTo>
                    <a:pt x="182" y="550"/>
                    <a:pt x="180" y="547"/>
                    <a:pt x="180" y="547"/>
                  </a:cubicBezTo>
                  <a:cubicBezTo>
                    <a:pt x="180" y="547"/>
                    <a:pt x="178" y="547"/>
                    <a:pt x="178" y="548"/>
                  </a:cubicBezTo>
                  <a:cubicBezTo>
                    <a:pt x="177" y="549"/>
                    <a:pt x="177" y="550"/>
                    <a:pt x="176" y="550"/>
                  </a:cubicBezTo>
                  <a:cubicBezTo>
                    <a:pt x="175" y="551"/>
                    <a:pt x="174" y="551"/>
                    <a:pt x="173" y="551"/>
                  </a:cubicBezTo>
                  <a:cubicBezTo>
                    <a:pt x="172" y="552"/>
                    <a:pt x="170" y="552"/>
                    <a:pt x="170" y="553"/>
                  </a:cubicBezTo>
                  <a:cubicBezTo>
                    <a:pt x="169" y="553"/>
                    <a:pt x="168" y="555"/>
                    <a:pt x="168" y="556"/>
                  </a:cubicBezTo>
                  <a:cubicBezTo>
                    <a:pt x="168" y="557"/>
                    <a:pt x="170" y="557"/>
                    <a:pt x="168" y="557"/>
                  </a:cubicBezTo>
                  <a:cubicBezTo>
                    <a:pt x="166" y="558"/>
                    <a:pt x="163" y="558"/>
                    <a:pt x="163" y="558"/>
                  </a:cubicBezTo>
                  <a:cubicBezTo>
                    <a:pt x="163" y="558"/>
                    <a:pt x="161" y="559"/>
                    <a:pt x="161" y="560"/>
                  </a:cubicBezTo>
                  <a:cubicBezTo>
                    <a:pt x="160" y="561"/>
                    <a:pt x="161" y="561"/>
                    <a:pt x="159" y="562"/>
                  </a:cubicBezTo>
                  <a:cubicBezTo>
                    <a:pt x="158" y="562"/>
                    <a:pt x="157" y="563"/>
                    <a:pt x="157" y="563"/>
                  </a:cubicBezTo>
                  <a:cubicBezTo>
                    <a:pt x="155" y="561"/>
                    <a:pt x="155" y="561"/>
                    <a:pt x="155" y="561"/>
                  </a:cubicBezTo>
                  <a:cubicBezTo>
                    <a:pt x="156" y="559"/>
                    <a:pt x="156" y="559"/>
                    <a:pt x="156" y="559"/>
                  </a:cubicBezTo>
                  <a:cubicBezTo>
                    <a:pt x="156" y="559"/>
                    <a:pt x="155" y="557"/>
                    <a:pt x="155" y="558"/>
                  </a:cubicBezTo>
                  <a:cubicBezTo>
                    <a:pt x="154" y="560"/>
                    <a:pt x="155" y="561"/>
                    <a:pt x="155" y="561"/>
                  </a:cubicBezTo>
                  <a:cubicBezTo>
                    <a:pt x="155" y="561"/>
                    <a:pt x="154" y="561"/>
                    <a:pt x="154" y="562"/>
                  </a:cubicBezTo>
                  <a:cubicBezTo>
                    <a:pt x="153" y="563"/>
                    <a:pt x="154" y="563"/>
                    <a:pt x="153" y="564"/>
                  </a:cubicBezTo>
                  <a:cubicBezTo>
                    <a:pt x="153" y="565"/>
                    <a:pt x="152" y="566"/>
                    <a:pt x="151" y="566"/>
                  </a:cubicBezTo>
                  <a:cubicBezTo>
                    <a:pt x="151" y="567"/>
                    <a:pt x="150" y="567"/>
                    <a:pt x="149" y="567"/>
                  </a:cubicBezTo>
                  <a:cubicBezTo>
                    <a:pt x="149" y="567"/>
                    <a:pt x="147" y="567"/>
                    <a:pt x="147" y="567"/>
                  </a:cubicBezTo>
                  <a:cubicBezTo>
                    <a:pt x="146" y="567"/>
                    <a:pt x="145" y="566"/>
                    <a:pt x="146" y="566"/>
                  </a:cubicBezTo>
                  <a:cubicBezTo>
                    <a:pt x="146" y="566"/>
                    <a:pt x="148" y="565"/>
                    <a:pt x="148" y="565"/>
                  </a:cubicBezTo>
                  <a:cubicBezTo>
                    <a:pt x="148" y="565"/>
                    <a:pt x="149" y="564"/>
                    <a:pt x="148" y="564"/>
                  </a:cubicBezTo>
                  <a:cubicBezTo>
                    <a:pt x="147" y="563"/>
                    <a:pt x="146" y="562"/>
                    <a:pt x="146" y="562"/>
                  </a:cubicBezTo>
                  <a:cubicBezTo>
                    <a:pt x="146" y="562"/>
                    <a:pt x="147" y="563"/>
                    <a:pt x="144" y="563"/>
                  </a:cubicBezTo>
                  <a:cubicBezTo>
                    <a:pt x="142" y="564"/>
                    <a:pt x="141" y="564"/>
                    <a:pt x="141" y="563"/>
                  </a:cubicBezTo>
                  <a:cubicBezTo>
                    <a:pt x="141" y="563"/>
                    <a:pt x="139" y="563"/>
                    <a:pt x="140" y="562"/>
                  </a:cubicBezTo>
                  <a:cubicBezTo>
                    <a:pt x="142" y="561"/>
                    <a:pt x="142" y="560"/>
                    <a:pt x="143" y="560"/>
                  </a:cubicBezTo>
                  <a:cubicBezTo>
                    <a:pt x="144" y="560"/>
                    <a:pt x="144" y="558"/>
                    <a:pt x="144" y="557"/>
                  </a:cubicBezTo>
                  <a:cubicBezTo>
                    <a:pt x="144" y="557"/>
                    <a:pt x="146" y="559"/>
                    <a:pt x="143" y="557"/>
                  </a:cubicBezTo>
                  <a:cubicBezTo>
                    <a:pt x="141" y="554"/>
                    <a:pt x="141" y="554"/>
                    <a:pt x="141" y="554"/>
                  </a:cubicBezTo>
                  <a:cubicBezTo>
                    <a:pt x="141" y="554"/>
                    <a:pt x="140" y="555"/>
                    <a:pt x="140" y="556"/>
                  </a:cubicBezTo>
                  <a:cubicBezTo>
                    <a:pt x="141" y="557"/>
                    <a:pt x="143" y="558"/>
                    <a:pt x="140" y="559"/>
                  </a:cubicBezTo>
                  <a:cubicBezTo>
                    <a:pt x="137" y="559"/>
                    <a:pt x="137" y="559"/>
                    <a:pt x="137" y="559"/>
                  </a:cubicBezTo>
                  <a:cubicBezTo>
                    <a:pt x="136" y="560"/>
                    <a:pt x="133" y="560"/>
                    <a:pt x="133" y="560"/>
                  </a:cubicBezTo>
                  <a:cubicBezTo>
                    <a:pt x="133" y="560"/>
                    <a:pt x="131" y="560"/>
                    <a:pt x="132" y="561"/>
                  </a:cubicBezTo>
                  <a:cubicBezTo>
                    <a:pt x="132" y="562"/>
                    <a:pt x="134" y="563"/>
                    <a:pt x="134" y="563"/>
                  </a:cubicBezTo>
                  <a:cubicBezTo>
                    <a:pt x="134" y="563"/>
                    <a:pt x="134" y="564"/>
                    <a:pt x="132" y="564"/>
                  </a:cubicBezTo>
                  <a:cubicBezTo>
                    <a:pt x="131" y="565"/>
                    <a:pt x="129" y="565"/>
                    <a:pt x="129" y="565"/>
                  </a:cubicBezTo>
                  <a:cubicBezTo>
                    <a:pt x="128" y="566"/>
                    <a:pt x="128" y="566"/>
                    <a:pt x="128" y="566"/>
                  </a:cubicBezTo>
                  <a:cubicBezTo>
                    <a:pt x="128" y="566"/>
                    <a:pt x="127" y="566"/>
                    <a:pt x="127" y="565"/>
                  </a:cubicBezTo>
                  <a:cubicBezTo>
                    <a:pt x="127" y="565"/>
                    <a:pt x="128" y="564"/>
                    <a:pt x="128" y="563"/>
                  </a:cubicBezTo>
                  <a:cubicBezTo>
                    <a:pt x="128" y="562"/>
                    <a:pt x="129" y="563"/>
                    <a:pt x="128" y="562"/>
                  </a:cubicBezTo>
                  <a:cubicBezTo>
                    <a:pt x="127" y="560"/>
                    <a:pt x="126" y="560"/>
                    <a:pt x="126" y="559"/>
                  </a:cubicBezTo>
                  <a:cubicBezTo>
                    <a:pt x="127" y="558"/>
                    <a:pt x="129" y="557"/>
                    <a:pt x="129" y="557"/>
                  </a:cubicBezTo>
                  <a:cubicBezTo>
                    <a:pt x="129" y="556"/>
                    <a:pt x="129" y="555"/>
                    <a:pt x="129" y="555"/>
                  </a:cubicBezTo>
                  <a:cubicBezTo>
                    <a:pt x="129" y="555"/>
                    <a:pt x="128" y="555"/>
                    <a:pt x="129" y="554"/>
                  </a:cubicBezTo>
                  <a:cubicBezTo>
                    <a:pt x="130" y="552"/>
                    <a:pt x="131" y="551"/>
                    <a:pt x="131" y="551"/>
                  </a:cubicBezTo>
                  <a:cubicBezTo>
                    <a:pt x="131" y="550"/>
                    <a:pt x="130" y="549"/>
                    <a:pt x="129" y="549"/>
                  </a:cubicBezTo>
                  <a:cubicBezTo>
                    <a:pt x="129" y="549"/>
                    <a:pt x="128" y="551"/>
                    <a:pt x="128" y="552"/>
                  </a:cubicBezTo>
                  <a:cubicBezTo>
                    <a:pt x="128" y="552"/>
                    <a:pt x="129" y="554"/>
                    <a:pt x="126" y="553"/>
                  </a:cubicBezTo>
                  <a:cubicBezTo>
                    <a:pt x="123" y="553"/>
                    <a:pt x="121" y="553"/>
                    <a:pt x="120" y="552"/>
                  </a:cubicBezTo>
                  <a:cubicBezTo>
                    <a:pt x="120" y="551"/>
                    <a:pt x="118" y="550"/>
                    <a:pt x="121" y="550"/>
                  </a:cubicBezTo>
                  <a:cubicBezTo>
                    <a:pt x="124" y="549"/>
                    <a:pt x="124" y="549"/>
                    <a:pt x="124" y="549"/>
                  </a:cubicBezTo>
                  <a:cubicBezTo>
                    <a:pt x="125" y="548"/>
                    <a:pt x="125" y="547"/>
                    <a:pt x="125" y="546"/>
                  </a:cubicBezTo>
                  <a:cubicBezTo>
                    <a:pt x="124" y="546"/>
                    <a:pt x="123" y="544"/>
                    <a:pt x="123" y="545"/>
                  </a:cubicBezTo>
                  <a:cubicBezTo>
                    <a:pt x="122" y="547"/>
                    <a:pt x="122" y="548"/>
                    <a:pt x="122" y="548"/>
                  </a:cubicBezTo>
                  <a:cubicBezTo>
                    <a:pt x="122" y="548"/>
                    <a:pt x="118" y="548"/>
                    <a:pt x="118" y="548"/>
                  </a:cubicBezTo>
                  <a:cubicBezTo>
                    <a:pt x="118" y="548"/>
                    <a:pt x="117" y="547"/>
                    <a:pt x="117" y="546"/>
                  </a:cubicBezTo>
                  <a:cubicBezTo>
                    <a:pt x="117" y="546"/>
                    <a:pt x="118" y="542"/>
                    <a:pt x="118" y="542"/>
                  </a:cubicBezTo>
                  <a:cubicBezTo>
                    <a:pt x="118" y="542"/>
                    <a:pt x="120" y="541"/>
                    <a:pt x="119" y="541"/>
                  </a:cubicBezTo>
                  <a:cubicBezTo>
                    <a:pt x="119" y="541"/>
                    <a:pt x="117" y="540"/>
                    <a:pt x="117" y="541"/>
                  </a:cubicBezTo>
                  <a:cubicBezTo>
                    <a:pt x="116" y="541"/>
                    <a:pt x="117" y="542"/>
                    <a:pt x="117" y="543"/>
                  </a:cubicBezTo>
                  <a:cubicBezTo>
                    <a:pt x="117" y="544"/>
                    <a:pt x="117" y="545"/>
                    <a:pt x="116" y="545"/>
                  </a:cubicBezTo>
                  <a:cubicBezTo>
                    <a:pt x="115" y="546"/>
                    <a:pt x="111" y="546"/>
                    <a:pt x="111" y="546"/>
                  </a:cubicBezTo>
                  <a:cubicBezTo>
                    <a:pt x="111" y="545"/>
                    <a:pt x="110" y="545"/>
                    <a:pt x="111" y="544"/>
                  </a:cubicBezTo>
                  <a:cubicBezTo>
                    <a:pt x="111" y="543"/>
                    <a:pt x="111" y="542"/>
                    <a:pt x="111" y="542"/>
                  </a:cubicBezTo>
                  <a:cubicBezTo>
                    <a:pt x="111" y="542"/>
                    <a:pt x="110" y="540"/>
                    <a:pt x="110" y="541"/>
                  </a:cubicBezTo>
                  <a:cubicBezTo>
                    <a:pt x="109" y="541"/>
                    <a:pt x="108" y="541"/>
                    <a:pt x="108" y="541"/>
                  </a:cubicBezTo>
                  <a:cubicBezTo>
                    <a:pt x="108" y="539"/>
                    <a:pt x="108" y="539"/>
                    <a:pt x="108" y="539"/>
                  </a:cubicBezTo>
                  <a:cubicBezTo>
                    <a:pt x="106" y="539"/>
                    <a:pt x="106" y="539"/>
                    <a:pt x="106" y="539"/>
                  </a:cubicBezTo>
                  <a:cubicBezTo>
                    <a:pt x="105" y="539"/>
                    <a:pt x="105" y="539"/>
                    <a:pt x="105" y="539"/>
                  </a:cubicBezTo>
                  <a:cubicBezTo>
                    <a:pt x="105" y="539"/>
                    <a:pt x="104" y="538"/>
                    <a:pt x="104" y="538"/>
                  </a:cubicBezTo>
                  <a:cubicBezTo>
                    <a:pt x="103" y="538"/>
                    <a:pt x="103" y="538"/>
                    <a:pt x="103" y="539"/>
                  </a:cubicBezTo>
                  <a:cubicBezTo>
                    <a:pt x="102" y="539"/>
                    <a:pt x="99" y="540"/>
                    <a:pt x="99" y="540"/>
                  </a:cubicBezTo>
                  <a:cubicBezTo>
                    <a:pt x="99" y="540"/>
                    <a:pt x="99" y="538"/>
                    <a:pt x="98" y="540"/>
                  </a:cubicBezTo>
                  <a:cubicBezTo>
                    <a:pt x="98" y="541"/>
                    <a:pt x="93" y="541"/>
                    <a:pt x="93" y="541"/>
                  </a:cubicBezTo>
                  <a:cubicBezTo>
                    <a:pt x="93" y="541"/>
                    <a:pt x="92" y="539"/>
                    <a:pt x="92" y="538"/>
                  </a:cubicBezTo>
                  <a:cubicBezTo>
                    <a:pt x="92" y="538"/>
                    <a:pt x="93" y="535"/>
                    <a:pt x="93" y="535"/>
                  </a:cubicBezTo>
                  <a:cubicBezTo>
                    <a:pt x="94" y="534"/>
                    <a:pt x="94" y="534"/>
                    <a:pt x="94" y="534"/>
                  </a:cubicBezTo>
                  <a:cubicBezTo>
                    <a:pt x="93" y="533"/>
                    <a:pt x="93" y="533"/>
                    <a:pt x="93" y="533"/>
                  </a:cubicBezTo>
                  <a:cubicBezTo>
                    <a:pt x="93" y="533"/>
                    <a:pt x="90" y="533"/>
                    <a:pt x="91" y="533"/>
                  </a:cubicBezTo>
                  <a:cubicBezTo>
                    <a:pt x="91" y="532"/>
                    <a:pt x="93" y="530"/>
                    <a:pt x="93" y="530"/>
                  </a:cubicBezTo>
                  <a:cubicBezTo>
                    <a:pt x="93" y="530"/>
                    <a:pt x="94" y="529"/>
                    <a:pt x="94" y="529"/>
                  </a:cubicBezTo>
                  <a:cubicBezTo>
                    <a:pt x="95" y="528"/>
                    <a:pt x="97" y="528"/>
                    <a:pt x="96" y="527"/>
                  </a:cubicBezTo>
                  <a:cubicBezTo>
                    <a:pt x="95" y="527"/>
                    <a:pt x="94" y="526"/>
                    <a:pt x="94" y="526"/>
                  </a:cubicBezTo>
                  <a:cubicBezTo>
                    <a:pt x="94" y="526"/>
                    <a:pt x="93" y="526"/>
                    <a:pt x="93" y="525"/>
                  </a:cubicBezTo>
                  <a:cubicBezTo>
                    <a:pt x="93" y="525"/>
                    <a:pt x="94" y="523"/>
                    <a:pt x="94" y="522"/>
                  </a:cubicBezTo>
                  <a:cubicBezTo>
                    <a:pt x="94" y="521"/>
                    <a:pt x="93" y="520"/>
                    <a:pt x="93" y="520"/>
                  </a:cubicBezTo>
                  <a:cubicBezTo>
                    <a:pt x="92" y="520"/>
                    <a:pt x="93" y="521"/>
                    <a:pt x="91" y="521"/>
                  </a:cubicBezTo>
                  <a:cubicBezTo>
                    <a:pt x="90" y="522"/>
                    <a:pt x="87" y="524"/>
                    <a:pt x="87" y="524"/>
                  </a:cubicBezTo>
                  <a:cubicBezTo>
                    <a:pt x="87" y="523"/>
                    <a:pt x="87" y="522"/>
                    <a:pt x="87" y="521"/>
                  </a:cubicBezTo>
                  <a:cubicBezTo>
                    <a:pt x="88" y="520"/>
                    <a:pt x="91" y="520"/>
                    <a:pt x="92" y="519"/>
                  </a:cubicBezTo>
                  <a:cubicBezTo>
                    <a:pt x="92" y="518"/>
                    <a:pt x="90" y="515"/>
                    <a:pt x="90" y="515"/>
                  </a:cubicBezTo>
                  <a:cubicBezTo>
                    <a:pt x="90" y="515"/>
                    <a:pt x="92" y="516"/>
                    <a:pt x="91" y="514"/>
                  </a:cubicBezTo>
                  <a:cubicBezTo>
                    <a:pt x="89" y="513"/>
                    <a:pt x="89" y="513"/>
                    <a:pt x="89" y="513"/>
                  </a:cubicBezTo>
                  <a:cubicBezTo>
                    <a:pt x="89" y="512"/>
                    <a:pt x="89" y="511"/>
                    <a:pt x="90" y="510"/>
                  </a:cubicBezTo>
                  <a:cubicBezTo>
                    <a:pt x="91" y="508"/>
                    <a:pt x="92" y="508"/>
                    <a:pt x="92" y="507"/>
                  </a:cubicBezTo>
                  <a:cubicBezTo>
                    <a:pt x="92" y="507"/>
                    <a:pt x="89" y="506"/>
                    <a:pt x="89" y="505"/>
                  </a:cubicBezTo>
                  <a:cubicBezTo>
                    <a:pt x="89" y="504"/>
                    <a:pt x="87" y="504"/>
                    <a:pt x="89" y="502"/>
                  </a:cubicBezTo>
                  <a:cubicBezTo>
                    <a:pt x="90" y="501"/>
                    <a:pt x="91" y="501"/>
                    <a:pt x="91" y="501"/>
                  </a:cubicBezTo>
                  <a:cubicBezTo>
                    <a:pt x="91" y="501"/>
                    <a:pt x="91" y="498"/>
                    <a:pt x="91" y="497"/>
                  </a:cubicBezTo>
                  <a:cubicBezTo>
                    <a:pt x="91" y="496"/>
                    <a:pt x="92" y="496"/>
                    <a:pt x="92" y="495"/>
                  </a:cubicBezTo>
                  <a:cubicBezTo>
                    <a:pt x="91" y="494"/>
                    <a:pt x="90" y="494"/>
                    <a:pt x="89" y="492"/>
                  </a:cubicBezTo>
                  <a:cubicBezTo>
                    <a:pt x="89" y="491"/>
                    <a:pt x="89" y="491"/>
                    <a:pt x="89" y="490"/>
                  </a:cubicBezTo>
                  <a:cubicBezTo>
                    <a:pt x="90" y="490"/>
                    <a:pt x="91" y="489"/>
                    <a:pt x="90" y="489"/>
                  </a:cubicBezTo>
                  <a:cubicBezTo>
                    <a:pt x="90" y="488"/>
                    <a:pt x="90" y="487"/>
                    <a:pt x="90" y="487"/>
                  </a:cubicBezTo>
                  <a:cubicBezTo>
                    <a:pt x="90" y="487"/>
                    <a:pt x="90" y="487"/>
                    <a:pt x="89" y="485"/>
                  </a:cubicBezTo>
                  <a:cubicBezTo>
                    <a:pt x="88" y="484"/>
                    <a:pt x="88" y="482"/>
                    <a:pt x="88" y="481"/>
                  </a:cubicBezTo>
                  <a:cubicBezTo>
                    <a:pt x="88" y="480"/>
                    <a:pt x="89" y="476"/>
                    <a:pt x="89" y="476"/>
                  </a:cubicBezTo>
                  <a:cubicBezTo>
                    <a:pt x="89" y="476"/>
                    <a:pt x="89" y="473"/>
                    <a:pt x="87" y="472"/>
                  </a:cubicBezTo>
                  <a:cubicBezTo>
                    <a:pt x="86" y="470"/>
                    <a:pt x="84" y="469"/>
                    <a:pt x="84" y="469"/>
                  </a:cubicBezTo>
                  <a:cubicBezTo>
                    <a:pt x="84" y="469"/>
                    <a:pt x="84" y="467"/>
                    <a:pt x="84" y="466"/>
                  </a:cubicBezTo>
                  <a:cubicBezTo>
                    <a:pt x="84" y="466"/>
                    <a:pt x="82" y="465"/>
                    <a:pt x="82" y="464"/>
                  </a:cubicBezTo>
                  <a:cubicBezTo>
                    <a:pt x="82" y="463"/>
                    <a:pt x="81" y="461"/>
                    <a:pt x="81" y="461"/>
                  </a:cubicBezTo>
                  <a:cubicBezTo>
                    <a:pt x="81" y="461"/>
                    <a:pt x="80" y="461"/>
                    <a:pt x="81" y="459"/>
                  </a:cubicBezTo>
                  <a:cubicBezTo>
                    <a:pt x="81" y="456"/>
                    <a:pt x="81" y="455"/>
                    <a:pt x="81" y="454"/>
                  </a:cubicBezTo>
                  <a:cubicBezTo>
                    <a:pt x="80" y="453"/>
                    <a:pt x="79" y="451"/>
                    <a:pt x="79" y="450"/>
                  </a:cubicBezTo>
                  <a:cubicBezTo>
                    <a:pt x="79" y="449"/>
                    <a:pt x="79" y="447"/>
                    <a:pt x="79" y="447"/>
                  </a:cubicBezTo>
                  <a:cubicBezTo>
                    <a:pt x="79" y="447"/>
                    <a:pt x="79" y="446"/>
                    <a:pt x="78" y="445"/>
                  </a:cubicBezTo>
                  <a:cubicBezTo>
                    <a:pt x="77" y="444"/>
                    <a:pt x="74" y="439"/>
                    <a:pt x="74" y="439"/>
                  </a:cubicBezTo>
                  <a:cubicBezTo>
                    <a:pt x="74" y="439"/>
                    <a:pt x="73" y="439"/>
                    <a:pt x="73" y="437"/>
                  </a:cubicBezTo>
                  <a:cubicBezTo>
                    <a:pt x="72" y="435"/>
                    <a:pt x="72" y="433"/>
                    <a:pt x="72" y="433"/>
                  </a:cubicBezTo>
                  <a:cubicBezTo>
                    <a:pt x="72" y="433"/>
                    <a:pt x="72" y="430"/>
                    <a:pt x="72" y="430"/>
                  </a:cubicBezTo>
                  <a:cubicBezTo>
                    <a:pt x="69" y="427"/>
                    <a:pt x="69" y="427"/>
                    <a:pt x="69" y="427"/>
                  </a:cubicBezTo>
                  <a:cubicBezTo>
                    <a:pt x="70" y="423"/>
                    <a:pt x="70" y="423"/>
                    <a:pt x="70" y="423"/>
                  </a:cubicBezTo>
                  <a:cubicBezTo>
                    <a:pt x="70" y="419"/>
                    <a:pt x="70" y="419"/>
                    <a:pt x="70" y="419"/>
                  </a:cubicBezTo>
                  <a:cubicBezTo>
                    <a:pt x="70" y="419"/>
                    <a:pt x="70" y="414"/>
                    <a:pt x="71" y="414"/>
                  </a:cubicBezTo>
                  <a:cubicBezTo>
                    <a:pt x="72" y="414"/>
                    <a:pt x="74" y="411"/>
                    <a:pt x="74" y="411"/>
                  </a:cubicBezTo>
                  <a:cubicBezTo>
                    <a:pt x="74" y="411"/>
                    <a:pt x="76" y="408"/>
                    <a:pt x="75" y="407"/>
                  </a:cubicBezTo>
                  <a:cubicBezTo>
                    <a:pt x="75" y="406"/>
                    <a:pt x="74" y="402"/>
                    <a:pt x="74" y="402"/>
                  </a:cubicBezTo>
                  <a:cubicBezTo>
                    <a:pt x="74" y="402"/>
                    <a:pt x="76" y="399"/>
                    <a:pt x="75" y="399"/>
                  </a:cubicBezTo>
                  <a:cubicBezTo>
                    <a:pt x="75" y="398"/>
                    <a:pt x="73" y="394"/>
                    <a:pt x="73" y="394"/>
                  </a:cubicBezTo>
                  <a:cubicBezTo>
                    <a:pt x="70" y="397"/>
                    <a:pt x="70" y="397"/>
                    <a:pt x="70" y="397"/>
                  </a:cubicBezTo>
                  <a:cubicBezTo>
                    <a:pt x="68" y="396"/>
                    <a:pt x="68" y="396"/>
                    <a:pt x="68" y="396"/>
                  </a:cubicBezTo>
                  <a:cubicBezTo>
                    <a:pt x="69" y="392"/>
                    <a:pt x="69" y="392"/>
                    <a:pt x="69" y="392"/>
                  </a:cubicBezTo>
                  <a:cubicBezTo>
                    <a:pt x="69" y="392"/>
                    <a:pt x="67" y="390"/>
                    <a:pt x="67" y="389"/>
                  </a:cubicBezTo>
                  <a:cubicBezTo>
                    <a:pt x="67" y="388"/>
                    <a:pt x="69" y="386"/>
                    <a:pt x="69" y="386"/>
                  </a:cubicBezTo>
                  <a:cubicBezTo>
                    <a:pt x="69" y="386"/>
                    <a:pt x="71" y="390"/>
                    <a:pt x="71" y="391"/>
                  </a:cubicBezTo>
                  <a:cubicBezTo>
                    <a:pt x="71" y="392"/>
                    <a:pt x="73" y="393"/>
                    <a:pt x="73" y="393"/>
                  </a:cubicBezTo>
                  <a:cubicBezTo>
                    <a:pt x="74" y="392"/>
                    <a:pt x="74" y="390"/>
                    <a:pt x="75" y="390"/>
                  </a:cubicBezTo>
                  <a:cubicBezTo>
                    <a:pt x="76" y="390"/>
                    <a:pt x="77" y="391"/>
                    <a:pt x="77" y="392"/>
                  </a:cubicBezTo>
                  <a:cubicBezTo>
                    <a:pt x="77" y="392"/>
                    <a:pt x="81" y="391"/>
                    <a:pt x="81" y="391"/>
                  </a:cubicBezTo>
                  <a:cubicBezTo>
                    <a:pt x="81" y="391"/>
                    <a:pt x="80" y="390"/>
                    <a:pt x="83" y="390"/>
                  </a:cubicBezTo>
                  <a:cubicBezTo>
                    <a:pt x="86" y="391"/>
                    <a:pt x="86" y="390"/>
                    <a:pt x="86" y="388"/>
                  </a:cubicBezTo>
                  <a:cubicBezTo>
                    <a:pt x="86" y="387"/>
                    <a:pt x="83" y="383"/>
                    <a:pt x="85" y="383"/>
                  </a:cubicBezTo>
                  <a:cubicBezTo>
                    <a:pt x="88" y="383"/>
                    <a:pt x="89" y="384"/>
                    <a:pt x="89" y="384"/>
                  </a:cubicBezTo>
                  <a:cubicBezTo>
                    <a:pt x="89" y="384"/>
                    <a:pt x="89" y="385"/>
                    <a:pt x="89" y="386"/>
                  </a:cubicBezTo>
                  <a:cubicBezTo>
                    <a:pt x="89" y="388"/>
                    <a:pt x="92" y="390"/>
                    <a:pt x="92" y="388"/>
                  </a:cubicBezTo>
                  <a:cubicBezTo>
                    <a:pt x="93" y="386"/>
                    <a:pt x="93" y="387"/>
                    <a:pt x="93" y="385"/>
                  </a:cubicBezTo>
                  <a:cubicBezTo>
                    <a:pt x="93" y="383"/>
                    <a:pt x="91" y="383"/>
                    <a:pt x="90" y="381"/>
                  </a:cubicBezTo>
                  <a:cubicBezTo>
                    <a:pt x="90" y="380"/>
                    <a:pt x="89" y="382"/>
                    <a:pt x="89" y="379"/>
                  </a:cubicBezTo>
                  <a:cubicBezTo>
                    <a:pt x="90" y="376"/>
                    <a:pt x="90" y="375"/>
                    <a:pt x="91" y="375"/>
                  </a:cubicBezTo>
                  <a:cubicBezTo>
                    <a:pt x="93" y="374"/>
                    <a:pt x="91" y="375"/>
                    <a:pt x="93" y="374"/>
                  </a:cubicBezTo>
                  <a:cubicBezTo>
                    <a:pt x="95" y="374"/>
                    <a:pt x="96" y="372"/>
                    <a:pt x="95" y="369"/>
                  </a:cubicBezTo>
                  <a:cubicBezTo>
                    <a:pt x="95" y="367"/>
                    <a:pt x="94" y="366"/>
                    <a:pt x="95" y="365"/>
                  </a:cubicBezTo>
                  <a:cubicBezTo>
                    <a:pt x="97" y="364"/>
                    <a:pt x="96" y="363"/>
                    <a:pt x="98" y="364"/>
                  </a:cubicBezTo>
                  <a:cubicBezTo>
                    <a:pt x="100" y="365"/>
                    <a:pt x="99" y="365"/>
                    <a:pt x="101" y="365"/>
                  </a:cubicBezTo>
                  <a:cubicBezTo>
                    <a:pt x="102" y="364"/>
                    <a:pt x="102" y="359"/>
                    <a:pt x="102" y="359"/>
                  </a:cubicBezTo>
                  <a:cubicBezTo>
                    <a:pt x="101" y="360"/>
                    <a:pt x="99" y="358"/>
                    <a:pt x="99" y="358"/>
                  </a:cubicBezTo>
                  <a:cubicBezTo>
                    <a:pt x="98" y="358"/>
                    <a:pt x="98" y="356"/>
                    <a:pt x="99" y="355"/>
                  </a:cubicBezTo>
                  <a:cubicBezTo>
                    <a:pt x="99" y="355"/>
                    <a:pt x="99" y="353"/>
                    <a:pt x="100" y="353"/>
                  </a:cubicBezTo>
                  <a:cubicBezTo>
                    <a:pt x="102" y="353"/>
                    <a:pt x="102" y="354"/>
                    <a:pt x="104" y="353"/>
                  </a:cubicBezTo>
                  <a:cubicBezTo>
                    <a:pt x="105" y="352"/>
                    <a:pt x="105" y="352"/>
                    <a:pt x="106" y="351"/>
                  </a:cubicBezTo>
                  <a:cubicBezTo>
                    <a:pt x="107" y="350"/>
                    <a:pt x="108" y="350"/>
                    <a:pt x="109" y="348"/>
                  </a:cubicBezTo>
                  <a:cubicBezTo>
                    <a:pt x="109" y="347"/>
                    <a:pt x="110" y="341"/>
                    <a:pt x="110" y="341"/>
                  </a:cubicBezTo>
                  <a:cubicBezTo>
                    <a:pt x="109" y="340"/>
                    <a:pt x="111" y="341"/>
                    <a:pt x="113" y="340"/>
                  </a:cubicBezTo>
                  <a:cubicBezTo>
                    <a:pt x="114" y="339"/>
                    <a:pt x="115" y="333"/>
                    <a:pt x="116" y="332"/>
                  </a:cubicBezTo>
                  <a:cubicBezTo>
                    <a:pt x="117" y="330"/>
                    <a:pt x="120" y="326"/>
                    <a:pt x="120" y="325"/>
                  </a:cubicBezTo>
                  <a:cubicBezTo>
                    <a:pt x="120" y="324"/>
                    <a:pt x="123" y="317"/>
                    <a:pt x="123" y="317"/>
                  </a:cubicBezTo>
                  <a:cubicBezTo>
                    <a:pt x="127" y="310"/>
                    <a:pt x="127" y="310"/>
                    <a:pt x="127" y="310"/>
                  </a:cubicBezTo>
                  <a:cubicBezTo>
                    <a:pt x="127" y="310"/>
                    <a:pt x="127" y="308"/>
                    <a:pt x="126" y="306"/>
                  </a:cubicBezTo>
                  <a:cubicBezTo>
                    <a:pt x="126" y="305"/>
                    <a:pt x="125" y="301"/>
                    <a:pt x="126" y="300"/>
                  </a:cubicBezTo>
                  <a:cubicBezTo>
                    <a:pt x="127" y="300"/>
                    <a:pt x="128" y="297"/>
                    <a:pt x="128" y="297"/>
                  </a:cubicBezTo>
                  <a:cubicBezTo>
                    <a:pt x="128" y="293"/>
                    <a:pt x="128" y="293"/>
                    <a:pt x="128" y="293"/>
                  </a:cubicBezTo>
                  <a:cubicBezTo>
                    <a:pt x="128" y="293"/>
                    <a:pt x="133" y="290"/>
                    <a:pt x="133" y="290"/>
                  </a:cubicBezTo>
                  <a:cubicBezTo>
                    <a:pt x="139" y="289"/>
                    <a:pt x="135" y="286"/>
                    <a:pt x="142" y="289"/>
                  </a:cubicBezTo>
                  <a:cubicBezTo>
                    <a:pt x="142" y="289"/>
                    <a:pt x="146" y="288"/>
                    <a:pt x="145" y="287"/>
                  </a:cubicBezTo>
                  <a:cubicBezTo>
                    <a:pt x="145" y="287"/>
                    <a:pt x="141" y="283"/>
                    <a:pt x="141" y="283"/>
                  </a:cubicBezTo>
                  <a:cubicBezTo>
                    <a:pt x="143" y="280"/>
                    <a:pt x="143" y="280"/>
                    <a:pt x="143" y="280"/>
                  </a:cubicBezTo>
                  <a:cubicBezTo>
                    <a:pt x="143" y="280"/>
                    <a:pt x="146" y="278"/>
                    <a:pt x="143" y="277"/>
                  </a:cubicBezTo>
                  <a:cubicBezTo>
                    <a:pt x="141" y="276"/>
                    <a:pt x="139" y="275"/>
                    <a:pt x="139" y="274"/>
                  </a:cubicBezTo>
                  <a:cubicBezTo>
                    <a:pt x="139" y="274"/>
                    <a:pt x="138" y="270"/>
                    <a:pt x="138" y="269"/>
                  </a:cubicBezTo>
                  <a:cubicBezTo>
                    <a:pt x="138" y="268"/>
                    <a:pt x="137" y="265"/>
                    <a:pt x="137" y="265"/>
                  </a:cubicBezTo>
                  <a:cubicBezTo>
                    <a:pt x="137" y="265"/>
                    <a:pt x="137" y="261"/>
                    <a:pt x="137" y="260"/>
                  </a:cubicBezTo>
                  <a:cubicBezTo>
                    <a:pt x="137" y="259"/>
                    <a:pt x="136" y="256"/>
                    <a:pt x="135" y="255"/>
                  </a:cubicBezTo>
                  <a:cubicBezTo>
                    <a:pt x="134" y="254"/>
                    <a:pt x="130" y="251"/>
                    <a:pt x="130" y="251"/>
                  </a:cubicBezTo>
                  <a:cubicBezTo>
                    <a:pt x="123" y="248"/>
                    <a:pt x="123" y="248"/>
                    <a:pt x="123" y="248"/>
                  </a:cubicBezTo>
                  <a:cubicBezTo>
                    <a:pt x="121" y="250"/>
                    <a:pt x="121" y="250"/>
                    <a:pt x="121" y="250"/>
                  </a:cubicBezTo>
                  <a:cubicBezTo>
                    <a:pt x="116" y="245"/>
                    <a:pt x="116" y="245"/>
                    <a:pt x="116" y="245"/>
                  </a:cubicBezTo>
                  <a:cubicBezTo>
                    <a:pt x="112" y="244"/>
                    <a:pt x="112" y="244"/>
                    <a:pt x="112" y="244"/>
                  </a:cubicBezTo>
                  <a:cubicBezTo>
                    <a:pt x="108" y="244"/>
                    <a:pt x="108" y="244"/>
                    <a:pt x="108" y="244"/>
                  </a:cubicBezTo>
                  <a:cubicBezTo>
                    <a:pt x="101" y="229"/>
                    <a:pt x="101" y="229"/>
                    <a:pt x="101" y="229"/>
                  </a:cubicBezTo>
                  <a:cubicBezTo>
                    <a:pt x="95" y="226"/>
                    <a:pt x="95" y="226"/>
                    <a:pt x="95" y="226"/>
                  </a:cubicBezTo>
                  <a:cubicBezTo>
                    <a:pt x="91" y="222"/>
                    <a:pt x="91" y="222"/>
                    <a:pt x="91" y="222"/>
                  </a:cubicBezTo>
                  <a:cubicBezTo>
                    <a:pt x="91" y="217"/>
                    <a:pt x="91" y="217"/>
                    <a:pt x="91" y="217"/>
                  </a:cubicBezTo>
                  <a:cubicBezTo>
                    <a:pt x="88" y="213"/>
                    <a:pt x="88" y="213"/>
                    <a:pt x="88" y="213"/>
                  </a:cubicBezTo>
                  <a:cubicBezTo>
                    <a:pt x="88" y="213"/>
                    <a:pt x="89" y="210"/>
                    <a:pt x="89" y="209"/>
                  </a:cubicBezTo>
                  <a:cubicBezTo>
                    <a:pt x="90" y="208"/>
                    <a:pt x="92" y="203"/>
                    <a:pt x="92" y="203"/>
                  </a:cubicBezTo>
                  <a:cubicBezTo>
                    <a:pt x="92" y="203"/>
                    <a:pt x="91" y="199"/>
                    <a:pt x="91" y="198"/>
                  </a:cubicBezTo>
                  <a:cubicBezTo>
                    <a:pt x="91" y="197"/>
                    <a:pt x="92" y="192"/>
                    <a:pt x="92" y="192"/>
                  </a:cubicBezTo>
                  <a:cubicBezTo>
                    <a:pt x="91" y="187"/>
                    <a:pt x="91" y="187"/>
                    <a:pt x="91" y="187"/>
                  </a:cubicBezTo>
                  <a:cubicBezTo>
                    <a:pt x="79" y="173"/>
                    <a:pt x="79" y="173"/>
                    <a:pt x="79" y="173"/>
                  </a:cubicBezTo>
                  <a:cubicBezTo>
                    <a:pt x="80" y="167"/>
                    <a:pt x="80" y="167"/>
                    <a:pt x="80" y="167"/>
                  </a:cubicBezTo>
                  <a:cubicBezTo>
                    <a:pt x="79" y="164"/>
                    <a:pt x="79" y="164"/>
                    <a:pt x="79" y="164"/>
                  </a:cubicBezTo>
                  <a:cubicBezTo>
                    <a:pt x="78" y="161"/>
                    <a:pt x="78" y="161"/>
                    <a:pt x="79" y="159"/>
                  </a:cubicBezTo>
                  <a:cubicBezTo>
                    <a:pt x="79" y="158"/>
                    <a:pt x="79" y="158"/>
                    <a:pt x="79" y="158"/>
                  </a:cubicBezTo>
                  <a:cubicBezTo>
                    <a:pt x="75" y="159"/>
                    <a:pt x="75" y="159"/>
                    <a:pt x="75" y="159"/>
                  </a:cubicBezTo>
                  <a:cubicBezTo>
                    <a:pt x="72" y="155"/>
                    <a:pt x="72" y="155"/>
                    <a:pt x="72" y="155"/>
                  </a:cubicBezTo>
                  <a:cubicBezTo>
                    <a:pt x="73" y="150"/>
                    <a:pt x="73" y="150"/>
                    <a:pt x="73" y="150"/>
                  </a:cubicBezTo>
                  <a:cubicBezTo>
                    <a:pt x="71" y="138"/>
                    <a:pt x="71" y="138"/>
                    <a:pt x="71" y="138"/>
                  </a:cubicBezTo>
                  <a:cubicBezTo>
                    <a:pt x="73" y="132"/>
                    <a:pt x="73" y="132"/>
                    <a:pt x="73" y="132"/>
                  </a:cubicBezTo>
                  <a:cubicBezTo>
                    <a:pt x="67" y="129"/>
                    <a:pt x="67" y="129"/>
                    <a:pt x="67" y="129"/>
                  </a:cubicBezTo>
                  <a:cubicBezTo>
                    <a:pt x="63" y="123"/>
                    <a:pt x="63" y="123"/>
                    <a:pt x="63" y="123"/>
                  </a:cubicBezTo>
                  <a:cubicBezTo>
                    <a:pt x="63" y="123"/>
                    <a:pt x="62" y="125"/>
                    <a:pt x="61" y="124"/>
                  </a:cubicBezTo>
                  <a:cubicBezTo>
                    <a:pt x="60" y="123"/>
                    <a:pt x="55" y="115"/>
                    <a:pt x="55" y="115"/>
                  </a:cubicBezTo>
                  <a:cubicBezTo>
                    <a:pt x="46" y="112"/>
                    <a:pt x="46" y="112"/>
                    <a:pt x="46" y="112"/>
                  </a:cubicBezTo>
                  <a:cubicBezTo>
                    <a:pt x="42" y="110"/>
                    <a:pt x="42" y="110"/>
                    <a:pt x="42" y="110"/>
                  </a:cubicBezTo>
                  <a:cubicBezTo>
                    <a:pt x="37" y="109"/>
                    <a:pt x="37" y="109"/>
                    <a:pt x="37" y="109"/>
                  </a:cubicBezTo>
                  <a:cubicBezTo>
                    <a:pt x="37" y="109"/>
                    <a:pt x="36" y="111"/>
                    <a:pt x="35" y="109"/>
                  </a:cubicBezTo>
                  <a:cubicBezTo>
                    <a:pt x="34" y="107"/>
                    <a:pt x="32" y="105"/>
                    <a:pt x="32" y="105"/>
                  </a:cubicBezTo>
                  <a:cubicBezTo>
                    <a:pt x="28" y="106"/>
                    <a:pt x="28" y="106"/>
                    <a:pt x="28" y="106"/>
                  </a:cubicBezTo>
                  <a:cubicBezTo>
                    <a:pt x="25" y="102"/>
                    <a:pt x="25" y="102"/>
                    <a:pt x="25" y="102"/>
                  </a:cubicBezTo>
                  <a:cubicBezTo>
                    <a:pt x="25" y="102"/>
                    <a:pt x="24" y="102"/>
                    <a:pt x="23" y="102"/>
                  </a:cubicBezTo>
                  <a:cubicBezTo>
                    <a:pt x="22" y="101"/>
                    <a:pt x="20" y="100"/>
                    <a:pt x="20" y="100"/>
                  </a:cubicBezTo>
                  <a:close/>
                  <a:moveTo>
                    <a:pt x="142" y="568"/>
                  </a:moveTo>
                  <a:cubicBezTo>
                    <a:pt x="142" y="568"/>
                    <a:pt x="142" y="568"/>
                    <a:pt x="142" y="568"/>
                  </a:cubicBezTo>
                  <a:cubicBezTo>
                    <a:pt x="142" y="568"/>
                    <a:pt x="142" y="569"/>
                    <a:pt x="142" y="570"/>
                  </a:cubicBezTo>
                  <a:cubicBezTo>
                    <a:pt x="142" y="570"/>
                    <a:pt x="143" y="571"/>
                    <a:pt x="144" y="571"/>
                  </a:cubicBezTo>
                  <a:cubicBezTo>
                    <a:pt x="144" y="571"/>
                    <a:pt x="146" y="570"/>
                    <a:pt x="147" y="569"/>
                  </a:cubicBezTo>
                  <a:cubicBezTo>
                    <a:pt x="149" y="568"/>
                    <a:pt x="147" y="569"/>
                    <a:pt x="147" y="569"/>
                  </a:cubicBezTo>
                  <a:cubicBezTo>
                    <a:pt x="145" y="567"/>
                    <a:pt x="145" y="567"/>
                    <a:pt x="145" y="567"/>
                  </a:cubicBezTo>
                  <a:cubicBezTo>
                    <a:pt x="145" y="567"/>
                    <a:pt x="143" y="568"/>
                    <a:pt x="142" y="568"/>
                  </a:cubicBezTo>
                  <a:close/>
                  <a:moveTo>
                    <a:pt x="129" y="568"/>
                  </a:moveTo>
                  <a:cubicBezTo>
                    <a:pt x="129" y="568"/>
                    <a:pt x="129" y="568"/>
                    <a:pt x="129" y="568"/>
                  </a:cubicBezTo>
                  <a:cubicBezTo>
                    <a:pt x="129" y="568"/>
                    <a:pt x="129" y="570"/>
                    <a:pt x="129" y="570"/>
                  </a:cubicBezTo>
                  <a:cubicBezTo>
                    <a:pt x="129" y="571"/>
                    <a:pt x="130" y="571"/>
                    <a:pt x="131" y="570"/>
                  </a:cubicBezTo>
                  <a:cubicBezTo>
                    <a:pt x="131" y="570"/>
                    <a:pt x="132" y="570"/>
                    <a:pt x="133" y="569"/>
                  </a:cubicBezTo>
                  <a:cubicBezTo>
                    <a:pt x="134" y="568"/>
                    <a:pt x="133" y="567"/>
                    <a:pt x="132" y="567"/>
                  </a:cubicBezTo>
                  <a:cubicBezTo>
                    <a:pt x="132" y="566"/>
                    <a:pt x="131" y="567"/>
                    <a:pt x="131" y="567"/>
                  </a:cubicBezTo>
                  <a:cubicBezTo>
                    <a:pt x="130" y="567"/>
                    <a:pt x="129" y="568"/>
                    <a:pt x="129" y="568"/>
                  </a:cubicBezTo>
                  <a:close/>
                  <a:moveTo>
                    <a:pt x="105" y="556"/>
                  </a:moveTo>
                  <a:cubicBezTo>
                    <a:pt x="105" y="556"/>
                    <a:pt x="105" y="556"/>
                    <a:pt x="105" y="556"/>
                  </a:cubicBezTo>
                  <a:cubicBezTo>
                    <a:pt x="104" y="557"/>
                    <a:pt x="104" y="557"/>
                    <a:pt x="104" y="557"/>
                  </a:cubicBezTo>
                  <a:cubicBezTo>
                    <a:pt x="104" y="557"/>
                    <a:pt x="103" y="558"/>
                    <a:pt x="104" y="559"/>
                  </a:cubicBezTo>
                  <a:cubicBezTo>
                    <a:pt x="104" y="561"/>
                    <a:pt x="105" y="561"/>
                    <a:pt x="105" y="561"/>
                  </a:cubicBezTo>
                  <a:cubicBezTo>
                    <a:pt x="105" y="561"/>
                    <a:pt x="106" y="560"/>
                    <a:pt x="108" y="560"/>
                  </a:cubicBezTo>
                  <a:cubicBezTo>
                    <a:pt x="109" y="560"/>
                    <a:pt x="111" y="558"/>
                    <a:pt x="111" y="557"/>
                  </a:cubicBezTo>
                  <a:cubicBezTo>
                    <a:pt x="112" y="557"/>
                    <a:pt x="112" y="555"/>
                    <a:pt x="113" y="555"/>
                  </a:cubicBezTo>
                  <a:cubicBezTo>
                    <a:pt x="114" y="555"/>
                    <a:pt x="117" y="556"/>
                    <a:pt x="118" y="556"/>
                  </a:cubicBezTo>
                  <a:cubicBezTo>
                    <a:pt x="119" y="556"/>
                    <a:pt x="117" y="553"/>
                    <a:pt x="117" y="553"/>
                  </a:cubicBezTo>
                  <a:cubicBezTo>
                    <a:pt x="117" y="552"/>
                    <a:pt x="114" y="553"/>
                    <a:pt x="114" y="553"/>
                  </a:cubicBezTo>
                  <a:cubicBezTo>
                    <a:pt x="114" y="553"/>
                    <a:pt x="112" y="553"/>
                    <a:pt x="111" y="552"/>
                  </a:cubicBezTo>
                  <a:cubicBezTo>
                    <a:pt x="110" y="552"/>
                    <a:pt x="110" y="552"/>
                    <a:pt x="110" y="552"/>
                  </a:cubicBezTo>
                  <a:cubicBezTo>
                    <a:pt x="109" y="553"/>
                    <a:pt x="109" y="554"/>
                    <a:pt x="108" y="555"/>
                  </a:cubicBezTo>
                  <a:cubicBezTo>
                    <a:pt x="107" y="556"/>
                    <a:pt x="107" y="555"/>
                    <a:pt x="107" y="554"/>
                  </a:cubicBezTo>
                  <a:cubicBezTo>
                    <a:pt x="107" y="554"/>
                    <a:pt x="105" y="553"/>
                    <a:pt x="104" y="554"/>
                  </a:cubicBezTo>
                  <a:cubicBezTo>
                    <a:pt x="104" y="554"/>
                    <a:pt x="105" y="555"/>
                    <a:pt x="105" y="556"/>
                  </a:cubicBezTo>
                  <a:close/>
                  <a:moveTo>
                    <a:pt x="97" y="556"/>
                  </a:moveTo>
                  <a:cubicBezTo>
                    <a:pt x="97" y="556"/>
                    <a:pt x="97" y="556"/>
                    <a:pt x="97" y="556"/>
                  </a:cubicBezTo>
                  <a:cubicBezTo>
                    <a:pt x="97" y="556"/>
                    <a:pt x="99" y="557"/>
                    <a:pt x="101" y="557"/>
                  </a:cubicBezTo>
                  <a:cubicBezTo>
                    <a:pt x="102" y="557"/>
                    <a:pt x="101" y="556"/>
                    <a:pt x="102" y="555"/>
                  </a:cubicBezTo>
                  <a:cubicBezTo>
                    <a:pt x="102" y="554"/>
                    <a:pt x="101" y="555"/>
                    <a:pt x="100" y="554"/>
                  </a:cubicBezTo>
                  <a:cubicBezTo>
                    <a:pt x="99" y="554"/>
                    <a:pt x="99" y="554"/>
                    <a:pt x="98" y="554"/>
                  </a:cubicBezTo>
                  <a:cubicBezTo>
                    <a:pt x="96" y="554"/>
                    <a:pt x="97" y="556"/>
                    <a:pt x="97" y="556"/>
                  </a:cubicBezTo>
                  <a:close/>
                  <a:moveTo>
                    <a:pt x="88" y="545"/>
                  </a:moveTo>
                  <a:cubicBezTo>
                    <a:pt x="88" y="545"/>
                    <a:pt x="88" y="545"/>
                    <a:pt x="88" y="545"/>
                  </a:cubicBezTo>
                  <a:cubicBezTo>
                    <a:pt x="87" y="550"/>
                    <a:pt x="92" y="547"/>
                    <a:pt x="92" y="544"/>
                  </a:cubicBezTo>
                  <a:cubicBezTo>
                    <a:pt x="91" y="542"/>
                    <a:pt x="92" y="542"/>
                    <a:pt x="90" y="540"/>
                  </a:cubicBezTo>
                  <a:cubicBezTo>
                    <a:pt x="89" y="537"/>
                    <a:pt x="89" y="540"/>
                    <a:pt x="88" y="541"/>
                  </a:cubicBezTo>
                  <a:cubicBezTo>
                    <a:pt x="87" y="543"/>
                    <a:pt x="89" y="543"/>
                    <a:pt x="89" y="544"/>
                  </a:cubicBezTo>
                  <a:cubicBezTo>
                    <a:pt x="89" y="545"/>
                    <a:pt x="88" y="544"/>
                    <a:pt x="88" y="545"/>
                  </a:cubicBezTo>
                  <a:close/>
                  <a:moveTo>
                    <a:pt x="80" y="557"/>
                  </a:moveTo>
                  <a:cubicBezTo>
                    <a:pt x="80" y="557"/>
                    <a:pt x="80" y="557"/>
                    <a:pt x="80" y="557"/>
                  </a:cubicBezTo>
                  <a:cubicBezTo>
                    <a:pt x="80" y="557"/>
                    <a:pt x="79" y="558"/>
                    <a:pt x="80" y="560"/>
                  </a:cubicBezTo>
                  <a:cubicBezTo>
                    <a:pt x="80" y="561"/>
                    <a:pt x="80" y="560"/>
                    <a:pt x="83" y="558"/>
                  </a:cubicBezTo>
                  <a:cubicBezTo>
                    <a:pt x="85" y="556"/>
                    <a:pt x="82" y="557"/>
                    <a:pt x="82" y="557"/>
                  </a:cubicBezTo>
                  <a:cubicBezTo>
                    <a:pt x="82" y="556"/>
                    <a:pt x="81" y="557"/>
                    <a:pt x="80" y="557"/>
                  </a:cubicBezTo>
                  <a:close/>
                  <a:moveTo>
                    <a:pt x="80" y="563"/>
                  </a:moveTo>
                  <a:cubicBezTo>
                    <a:pt x="80" y="563"/>
                    <a:pt x="80" y="563"/>
                    <a:pt x="80" y="563"/>
                  </a:cubicBezTo>
                  <a:cubicBezTo>
                    <a:pt x="80" y="563"/>
                    <a:pt x="80" y="565"/>
                    <a:pt x="81" y="565"/>
                  </a:cubicBezTo>
                  <a:cubicBezTo>
                    <a:pt x="82" y="565"/>
                    <a:pt x="82" y="564"/>
                    <a:pt x="83" y="563"/>
                  </a:cubicBezTo>
                  <a:cubicBezTo>
                    <a:pt x="83" y="562"/>
                    <a:pt x="82" y="562"/>
                    <a:pt x="82" y="561"/>
                  </a:cubicBezTo>
                  <a:cubicBezTo>
                    <a:pt x="81" y="561"/>
                    <a:pt x="80" y="562"/>
                    <a:pt x="80" y="563"/>
                  </a:cubicBezTo>
                  <a:close/>
                  <a:moveTo>
                    <a:pt x="77" y="568"/>
                  </a:moveTo>
                  <a:cubicBezTo>
                    <a:pt x="77" y="568"/>
                    <a:pt x="77" y="568"/>
                    <a:pt x="77" y="568"/>
                  </a:cubicBezTo>
                  <a:cubicBezTo>
                    <a:pt x="75" y="568"/>
                    <a:pt x="75" y="568"/>
                    <a:pt x="75" y="568"/>
                  </a:cubicBezTo>
                  <a:cubicBezTo>
                    <a:pt x="75" y="568"/>
                    <a:pt x="75" y="568"/>
                    <a:pt x="72" y="570"/>
                  </a:cubicBezTo>
                  <a:cubicBezTo>
                    <a:pt x="69" y="571"/>
                    <a:pt x="71" y="572"/>
                    <a:pt x="71" y="573"/>
                  </a:cubicBezTo>
                  <a:cubicBezTo>
                    <a:pt x="71" y="575"/>
                    <a:pt x="74" y="573"/>
                    <a:pt x="76" y="572"/>
                  </a:cubicBezTo>
                  <a:cubicBezTo>
                    <a:pt x="77" y="572"/>
                    <a:pt x="76" y="571"/>
                    <a:pt x="77" y="571"/>
                  </a:cubicBezTo>
                  <a:cubicBezTo>
                    <a:pt x="77" y="571"/>
                    <a:pt x="77" y="571"/>
                    <a:pt x="79" y="570"/>
                  </a:cubicBezTo>
                  <a:cubicBezTo>
                    <a:pt x="81" y="569"/>
                    <a:pt x="80" y="569"/>
                    <a:pt x="80" y="568"/>
                  </a:cubicBezTo>
                  <a:cubicBezTo>
                    <a:pt x="80" y="568"/>
                    <a:pt x="78" y="567"/>
                    <a:pt x="77" y="568"/>
                  </a:cubicBezTo>
                  <a:close/>
                  <a:moveTo>
                    <a:pt x="51" y="573"/>
                  </a:moveTo>
                  <a:cubicBezTo>
                    <a:pt x="51" y="573"/>
                    <a:pt x="51" y="573"/>
                    <a:pt x="51" y="573"/>
                  </a:cubicBezTo>
                  <a:cubicBezTo>
                    <a:pt x="52" y="573"/>
                    <a:pt x="53" y="572"/>
                    <a:pt x="54" y="573"/>
                  </a:cubicBezTo>
                  <a:cubicBezTo>
                    <a:pt x="55" y="574"/>
                    <a:pt x="54" y="576"/>
                    <a:pt x="54" y="576"/>
                  </a:cubicBezTo>
                  <a:cubicBezTo>
                    <a:pt x="53" y="577"/>
                    <a:pt x="52" y="578"/>
                    <a:pt x="51" y="578"/>
                  </a:cubicBezTo>
                  <a:cubicBezTo>
                    <a:pt x="50" y="578"/>
                    <a:pt x="49" y="578"/>
                    <a:pt x="48" y="577"/>
                  </a:cubicBezTo>
                  <a:cubicBezTo>
                    <a:pt x="48" y="576"/>
                    <a:pt x="48" y="573"/>
                    <a:pt x="48" y="573"/>
                  </a:cubicBezTo>
                  <a:cubicBezTo>
                    <a:pt x="49" y="573"/>
                    <a:pt x="51" y="573"/>
                    <a:pt x="51" y="573"/>
                  </a:cubicBezTo>
                  <a:close/>
                  <a:moveTo>
                    <a:pt x="59" y="558"/>
                  </a:moveTo>
                  <a:cubicBezTo>
                    <a:pt x="59" y="558"/>
                    <a:pt x="59" y="558"/>
                    <a:pt x="59" y="558"/>
                  </a:cubicBezTo>
                  <a:cubicBezTo>
                    <a:pt x="59" y="558"/>
                    <a:pt x="59" y="558"/>
                    <a:pt x="59" y="558"/>
                  </a:cubicBezTo>
                  <a:cubicBezTo>
                    <a:pt x="59" y="558"/>
                    <a:pt x="59" y="560"/>
                    <a:pt x="58" y="560"/>
                  </a:cubicBezTo>
                  <a:cubicBezTo>
                    <a:pt x="56" y="561"/>
                    <a:pt x="57" y="558"/>
                    <a:pt x="57" y="557"/>
                  </a:cubicBezTo>
                  <a:cubicBezTo>
                    <a:pt x="57" y="556"/>
                    <a:pt x="53" y="558"/>
                    <a:pt x="53" y="558"/>
                  </a:cubicBezTo>
                  <a:cubicBezTo>
                    <a:pt x="53" y="558"/>
                    <a:pt x="53" y="561"/>
                    <a:pt x="52" y="562"/>
                  </a:cubicBezTo>
                  <a:cubicBezTo>
                    <a:pt x="51" y="562"/>
                    <a:pt x="51" y="562"/>
                    <a:pt x="50" y="563"/>
                  </a:cubicBezTo>
                  <a:cubicBezTo>
                    <a:pt x="49" y="564"/>
                    <a:pt x="49" y="566"/>
                    <a:pt x="49" y="566"/>
                  </a:cubicBezTo>
                  <a:cubicBezTo>
                    <a:pt x="50" y="567"/>
                    <a:pt x="52" y="567"/>
                    <a:pt x="52" y="567"/>
                  </a:cubicBezTo>
                  <a:cubicBezTo>
                    <a:pt x="53" y="567"/>
                    <a:pt x="53" y="567"/>
                    <a:pt x="56" y="569"/>
                  </a:cubicBezTo>
                  <a:cubicBezTo>
                    <a:pt x="60" y="570"/>
                    <a:pt x="57" y="569"/>
                    <a:pt x="60" y="569"/>
                  </a:cubicBezTo>
                  <a:cubicBezTo>
                    <a:pt x="62" y="569"/>
                    <a:pt x="61" y="570"/>
                    <a:pt x="62" y="570"/>
                  </a:cubicBezTo>
                  <a:cubicBezTo>
                    <a:pt x="63" y="570"/>
                    <a:pt x="64" y="572"/>
                    <a:pt x="65" y="573"/>
                  </a:cubicBezTo>
                  <a:cubicBezTo>
                    <a:pt x="67" y="574"/>
                    <a:pt x="68" y="572"/>
                    <a:pt x="69" y="572"/>
                  </a:cubicBezTo>
                  <a:cubicBezTo>
                    <a:pt x="69" y="571"/>
                    <a:pt x="71" y="568"/>
                    <a:pt x="71" y="568"/>
                  </a:cubicBezTo>
                  <a:cubicBezTo>
                    <a:pt x="71" y="568"/>
                    <a:pt x="65" y="566"/>
                    <a:pt x="65" y="566"/>
                  </a:cubicBezTo>
                  <a:cubicBezTo>
                    <a:pt x="64" y="566"/>
                    <a:pt x="63" y="563"/>
                    <a:pt x="65" y="563"/>
                  </a:cubicBezTo>
                  <a:cubicBezTo>
                    <a:pt x="66" y="563"/>
                    <a:pt x="66" y="564"/>
                    <a:pt x="67" y="565"/>
                  </a:cubicBezTo>
                  <a:cubicBezTo>
                    <a:pt x="67" y="566"/>
                    <a:pt x="68" y="566"/>
                    <a:pt x="69" y="566"/>
                  </a:cubicBezTo>
                  <a:cubicBezTo>
                    <a:pt x="70" y="566"/>
                    <a:pt x="71" y="565"/>
                    <a:pt x="71" y="564"/>
                  </a:cubicBezTo>
                  <a:cubicBezTo>
                    <a:pt x="71" y="563"/>
                    <a:pt x="70" y="564"/>
                    <a:pt x="68" y="561"/>
                  </a:cubicBezTo>
                  <a:cubicBezTo>
                    <a:pt x="65" y="558"/>
                    <a:pt x="68" y="559"/>
                    <a:pt x="69" y="559"/>
                  </a:cubicBezTo>
                  <a:cubicBezTo>
                    <a:pt x="69" y="558"/>
                    <a:pt x="71" y="556"/>
                    <a:pt x="71" y="556"/>
                  </a:cubicBezTo>
                  <a:cubicBezTo>
                    <a:pt x="72" y="555"/>
                    <a:pt x="69" y="555"/>
                    <a:pt x="68" y="554"/>
                  </a:cubicBezTo>
                  <a:cubicBezTo>
                    <a:pt x="67" y="554"/>
                    <a:pt x="67" y="554"/>
                    <a:pt x="67" y="554"/>
                  </a:cubicBezTo>
                  <a:cubicBezTo>
                    <a:pt x="67" y="555"/>
                    <a:pt x="64" y="554"/>
                    <a:pt x="63" y="553"/>
                  </a:cubicBezTo>
                  <a:cubicBezTo>
                    <a:pt x="63" y="553"/>
                    <a:pt x="63" y="551"/>
                    <a:pt x="62" y="550"/>
                  </a:cubicBezTo>
                  <a:cubicBezTo>
                    <a:pt x="62" y="550"/>
                    <a:pt x="60" y="550"/>
                    <a:pt x="58" y="550"/>
                  </a:cubicBezTo>
                  <a:cubicBezTo>
                    <a:pt x="56" y="550"/>
                    <a:pt x="57" y="553"/>
                    <a:pt x="57" y="553"/>
                  </a:cubicBezTo>
                  <a:cubicBezTo>
                    <a:pt x="57" y="553"/>
                    <a:pt x="58" y="555"/>
                    <a:pt x="59" y="556"/>
                  </a:cubicBezTo>
                  <a:cubicBezTo>
                    <a:pt x="59" y="556"/>
                    <a:pt x="59" y="558"/>
                    <a:pt x="59" y="558"/>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65" name="Freeform 2051">
              <a:extLst>
                <a:ext uri="{FF2B5EF4-FFF2-40B4-BE49-F238E27FC236}">
                  <a16:creationId xmlns:a16="http://schemas.microsoft.com/office/drawing/2014/main" id="{D9606AC0-B1FE-6A5A-2655-2DB46D76E2AB}"/>
                </a:ext>
              </a:extLst>
            </p:cNvPr>
            <p:cNvSpPr>
              <a:spLocks noEditPoints="1"/>
            </p:cNvSpPr>
            <p:nvPr/>
          </p:nvSpPr>
          <p:spPr bwMode="auto">
            <a:xfrm>
              <a:off x="8031808" y="1593291"/>
              <a:ext cx="1169794" cy="1439380"/>
            </a:xfrm>
            <a:custGeom>
              <a:avLst/>
              <a:gdLst>
                <a:gd name="T0" fmla="*/ 181 w 513"/>
                <a:gd name="T1" fmla="*/ 422 h 651"/>
                <a:gd name="T2" fmla="*/ 256 w 513"/>
                <a:gd name="T3" fmla="*/ 393 h 651"/>
                <a:gd name="T4" fmla="*/ 306 w 513"/>
                <a:gd name="T5" fmla="*/ 401 h 651"/>
                <a:gd name="T6" fmla="*/ 324 w 513"/>
                <a:gd name="T7" fmla="*/ 460 h 651"/>
                <a:gd name="T8" fmla="*/ 371 w 513"/>
                <a:gd name="T9" fmla="*/ 452 h 651"/>
                <a:gd name="T10" fmla="*/ 360 w 513"/>
                <a:gd name="T11" fmla="*/ 484 h 651"/>
                <a:gd name="T12" fmla="*/ 347 w 513"/>
                <a:gd name="T13" fmla="*/ 509 h 651"/>
                <a:gd name="T14" fmla="*/ 350 w 513"/>
                <a:gd name="T15" fmla="*/ 469 h 651"/>
                <a:gd name="T16" fmla="*/ 277 w 513"/>
                <a:gd name="T17" fmla="*/ 474 h 651"/>
                <a:gd name="T18" fmla="*/ 278 w 513"/>
                <a:gd name="T19" fmla="*/ 512 h 651"/>
                <a:gd name="T20" fmla="*/ 245 w 513"/>
                <a:gd name="T21" fmla="*/ 518 h 651"/>
                <a:gd name="T22" fmla="*/ 231 w 513"/>
                <a:gd name="T23" fmla="*/ 531 h 651"/>
                <a:gd name="T24" fmla="*/ 260 w 513"/>
                <a:gd name="T25" fmla="*/ 538 h 651"/>
                <a:gd name="T26" fmla="*/ 291 w 513"/>
                <a:gd name="T27" fmla="*/ 568 h 651"/>
                <a:gd name="T28" fmla="*/ 316 w 513"/>
                <a:gd name="T29" fmla="*/ 588 h 651"/>
                <a:gd name="T30" fmla="*/ 362 w 513"/>
                <a:gd name="T31" fmla="*/ 598 h 651"/>
                <a:gd name="T32" fmla="*/ 365 w 513"/>
                <a:gd name="T33" fmla="*/ 636 h 651"/>
                <a:gd name="T34" fmla="*/ 388 w 513"/>
                <a:gd name="T35" fmla="*/ 615 h 651"/>
                <a:gd name="T36" fmla="*/ 442 w 513"/>
                <a:gd name="T37" fmla="*/ 609 h 651"/>
                <a:gd name="T38" fmla="*/ 492 w 513"/>
                <a:gd name="T39" fmla="*/ 651 h 651"/>
                <a:gd name="T40" fmla="*/ 513 w 513"/>
                <a:gd name="T41" fmla="*/ 644 h 651"/>
                <a:gd name="T42" fmla="*/ 449 w 513"/>
                <a:gd name="T43" fmla="*/ 465 h 651"/>
                <a:gd name="T44" fmla="*/ 513 w 513"/>
                <a:gd name="T45" fmla="*/ 163 h 651"/>
                <a:gd name="T46" fmla="*/ 494 w 513"/>
                <a:gd name="T47" fmla="*/ 176 h 651"/>
                <a:gd name="T48" fmla="*/ 426 w 513"/>
                <a:gd name="T49" fmla="*/ 157 h 651"/>
                <a:gd name="T50" fmla="*/ 375 w 513"/>
                <a:gd name="T51" fmla="*/ 166 h 651"/>
                <a:gd name="T52" fmla="*/ 334 w 513"/>
                <a:gd name="T53" fmla="*/ 197 h 651"/>
                <a:gd name="T54" fmla="*/ 289 w 513"/>
                <a:gd name="T55" fmla="*/ 184 h 651"/>
                <a:gd name="T56" fmla="*/ 295 w 513"/>
                <a:gd name="T57" fmla="*/ 204 h 651"/>
                <a:gd name="T58" fmla="*/ 276 w 513"/>
                <a:gd name="T59" fmla="*/ 197 h 651"/>
                <a:gd name="T60" fmla="*/ 246 w 513"/>
                <a:gd name="T61" fmla="*/ 178 h 651"/>
                <a:gd name="T62" fmla="*/ 190 w 513"/>
                <a:gd name="T63" fmla="*/ 175 h 651"/>
                <a:gd name="T64" fmla="*/ 160 w 513"/>
                <a:gd name="T65" fmla="*/ 172 h 651"/>
                <a:gd name="T66" fmla="*/ 139 w 513"/>
                <a:gd name="T67" fmla="*/ 169 h 651"/>
                <a:gd name="T68" fmla="*/ 109 w 513"/>
                <a:gd name="T69" fmla="*/ 195 h 651"/>
                <a:gd name="T70" fmla="*/ 76 w 513"/>
                <a:gd name="T71" fmla="*/ 231 h 651"/>
                <a:gd name="T72" fmla="*/ 54 w 513"/>
                <a:gd name="T73" fmla="*/ 248 h 651"/>
                <a:gd name="T74" fmla="*/ 61 w 513"/>
                <a:gd name="T75" fmla="*/ 279 h 651"/>
                <a:gd name="T76" fmla="*/ 13 w 513"/>
                <a:gd name="T77" fmla="*/ 278 h 651"/>
                <a:gd name="T78" fmla="*/ 19 w 513"/>
                <a:gd name="T79" fmla="*/ 323 h 651"/>
                <a:gd name="T80" fmla="*/ 35 w 513"/>
                <a:gd name="T81" fmla="*/ 367 h 651"/>
                <a:gd name="T82" fmla="*/ 56 w 513"/>
                <a:gd name="T83" fmla="*/ 388 h 651"/>
                <a:gd name="T84" fmla="*/ 93 w 513"/>
                <a:gd name="T85" fmla="*/ 389 h 651"/>
                <a:gd name="T86" fmla="*/ 139 w 513"/>
                <a:gd name="T87" fmla="*/ 432 h 651"/>
                <a:gd name="T88" fmla="*/ 123 w 513"/>
                <a:gd name="T89" fmla="*/ 427 h 651"/>
                <a:gd name="T90" fmla="*/ 151 w 513"/>
                <a:gd name="T91" fmla="*/ 441 h 651"/>
                <a:gd name="T92" fmla="*/ 513 w 513"/>
                <a:gd name="T93" fmla="*/ 0 h 651"/>
                <a:gd name="T94" fmla="*/ 470 w 513"/>
                <a:gd name="T95" fmla="*/ 10 h 651"/>
                <a:gd name="T96" fmla="*/ 489 w 513"/>
                <a:gd name="T97" fmla="*/ 28 h 651"/>
                <a:gd name="T98" fmla="*/ 496 w 513"/>
                <a:gd name="T99" fmla="*/ 37 h 651"/>
                <a:gd name="T100" fmla="*/ 513 w 513"/>
                <a:gd name="T101" fmla="*/ 0 h 651"/>
                <a:gd name="T102" fmla="*/ 513 w 513"/>
                <a:gd name="T103" fmla="*/ 49 h 651"/>
                <a:gd name="T104" fmla="*/ 479 w 513"/>
                <a:gd name="T105" fmla="*/ 65 h 651"/>
                <a:gd name="T106" fmla="*/ 491 w 513"/>
                <a:gd name="T107" fmla="*/ 93 h 651"/>
                <a:gd name="T108" fmla="*/ 489 w 513"/>
                <a:gd name="T109" fmla="*/ 110 h 651"/>
                <a:gd name="T110" fmla="*/ 513 w 513"/>
                <a:gd name="T111" fmla="*/ 116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13" h="651">
                  <a:moveTo>
                    <a:pt x="151" y="441"/>
                  </a:moveTo>
                  <a:cubicBezTo>
                    <a:pt x="181" y="422"/>
                    <a:pt x="181" y="422"/>
                    <a:pt x="181" y="422"/>
                  </a:cubicBezTo>
                  <a:cubicBezTo>
                    <a:pt x="217" y="395"/>
                    <a:pt x="217" y="395"/>
                    <a:pt x="217" y="395"/>
                  </a:cubicBezTo>
                  <a:cubicBezTo>
                    <a:pt x="256" y="393"/>
                    <a:pt x="256" y="393"/>
                    <a:pt x="256" y="393"/>
                  </a:cubicBezTo>
                  <a:cubicBezTo>
                    <a:pt x="266" y="395"/>
                    <a:pt x="269" y="402"/>
                    <a:pt x="287" y="388"/>
                  </a:cubicBezTo>
                  <a:cubicBezTo>
                    <a:pt x="306" y="401"/>
                    <a:pt x="306" y="401"/>
                    <a:pt x="306" y="401"/>
                  </a:cubicBezTo>
                  <a:cubicBezTo>
                    <a:pt x="318" y="425"/>
                    <a:pt x="318" y="425"/>
                    <a:pt x="318" y="425"/>
                  </a:cubicBezTo>
                  <a:cubicBezTo>
                    <a:pt x="324" y="460"/>
                    <a:pt x="324" y="460"/>
                    <a:pt x="324" y="460"/>
                  </a:cubicBezTo>
                  <a:cubicBezTo>
                    <a:pt x="352" y="460"/>
                    <a:pt x="352" y="460"/>
                    <a:pt x="352" y="460"/>
                  </a:cubicBezTo>
                  <a:cubicBezTo>
                    <a:pt x="371" y="452"/>
                    <a:pt x="371" y="452"/>
                    <a:pt x="371" y="452"/>
                  </a:cubicBezTo>
                  <a:cubicBezTo>
                    <a:pt x="384" y="463"/>
                    <a:pt x="381" y="459"/>
                    <a:pt x="384" y="468"/>
                  </a:cubicBezTo>
                  <a:cubicBezTo>
                    <a:pt x="372" y="478"/>
                    <a:pt x="374" y="476"/>
                    <a:pt x="360" y="484"/>
                  </a:cubicBezTo>
                  <a:cubicBezTo>
                    <a:pt x="354" y="508"/>
                    <a:pt x="354" y="508"/>
                    <a:pt x="354" y="508"/>
                  </a:cubicBezTo>
                  <a:cubicBezTo>
                    <a:pt x="347" y="509"/>
                    <a:pt x="347" y="509"/>
                    <a:pt x="347" y="509"/>
                  </a:cubicBezTo>
                  <a:cubicBezTo>
                    <a:pt x="347" y="485"/>
                    <a:pt x="345" y="494"/>
                    <a:pt x="356" y="472"/>
                  </a:cubicBezTo>
                  <a:cubicBezTo>
                    <a:pt x="350" y="469"/>
                    <a:pt x="350" y="469"/>
                    <a:pt x="350" y="469"/>
                  </a:cubicBezTo>
                  <a:cubicBezTo>
                    <a:pt x="320" y="469"/>
                    <a:pt x="320" y="469"/>
                    <a:pt x="320" y="469"/>
                  </a:cubicBezTo>
                  <a:cubicBezTo>
                    <a:pt x="293" y="469"/>
                    <a:pt x="306" y="467"/>
                    <a:pt x="277" y="474"/>
                  </a:cubicBezTo>
                  <a:cubicBezTo>
                    <a:pt x="276" y="477"/>
                    <a:pt x="265" y="473"/>
                    <a:pt x="263" y="476"/>
                  </a:cubicBezTo>
                  <a:cubicBezTo>
                    <a:pt x="250" y="497"/>
                    <a:pt x="245" y="502"/>
                    <a:pt x="278" y="512"/>
                  </a:cubicBezTo>
                  <a:cubicBezTo>
                    <a:pt x="274" y="523"/>
                    <a:pt x="274" y="523"/>
                    <a:pt x="274" y="523"/>
                  </a:cubicBezTo>
                  <a:cubicBezTo>
                    <a:pt x="260" y="515"/>
                    <a:pt x="267" y="517"/>
                    <a:pt x="245" y="518"/>
                  </a:cubicBezTo>
                  <a:cubicBezTo>
                    <a:pt x="231" y="519"/>
                    <a:pt x="231" y="519"/>
                    <a:pt x="231" y="519"/>
                  </a:cubicBezTo>
                  <a:cubicBezTo>
                    <a:pt x="231" y="531"/>
                    <a:pt x="231" y="531"/>
                    <a:pt x="231" y="531"/>
                  </a:cubicBezTo>
                  <a:cubicBezTo>
                    <a:pt x="246" y="530"/>
                    <a:pt x="246" y="530"/>
                    <a:pt x="246" y="530"/>
                  </a:cubicBezTo>
                  <a:cubicBezTo>
                    <a:pt x="260" y="538"/>
                    <a:pt x="260" y="538"/>
                    <a:pt x="260" y="538"/>
                  </a:cubicBezTo>
                  <a:cubicBezTo>
                    <a:pt x="269" y="548"/>
                    <a:pt x="269" y="548"/>
                    <a:pt x="269" y="548"/>
                  </a:cubicBezTo>
                  <a:cubicBezTo>
                    <a:pt x="291" y="568"/>
                    <a:pt x="291" y="568"/>
                    <a:pt x="291" y="568"/>
                  </a:cubicBezTo>
                  <a:cubicBezTo>
                    <a:pt x="294" y="586"/>
                    <a:pt x="294" y="586"/>
                    <a:pt x="294" y="586"/>
                  </a:cubicBezTo>
                  <a:cubicBezTo>
                    <a:pt x="306" y="584"/>
                    <a:pt x="305" y="583"/>
                    <a:pt x="316" y="588"/>
                  </a:cubicBezTo>
                  <a:cubicBezTo>
                    <a:pt x="334" y="596"/>
                    <a:pt x="337" y="593"/>
                    <a:pt x="358" y="589"/>
                  </a:cubicBezTo>
                  <a:cubicBezTo>
                    <a:pt x="362" y="598"/>
                    <a:pt x="362" y="598"/>
                    <a:pt x="362" y="598"/>
                  </a:cubicBezTo>
                  <a:cubicBezTo>
                    <a:pt x="362" y="618"/>
                    <a:pt x="362" y="618"/>
                    <a:pt x="362" y="618"/>
                  </a:cubicBezTo>
                  <a:cubicBezTo>
                    <a:pt x="365" y="636"/>
                    <a:pt x="365" y="636"/>
                    <a:pt x="365" y="636"/>
                  </a:cubicBezTo>
                  <a:cubicBezTo>
                    <a:pt x="381" y="626"/>
                    <a:pt x="381" y="626"/>
                    <a:pt x="381" y="626"/>
                  </a:cubicBezTo>
                  <a:cubicBezTo>
                    <a:pt x="388" y="615"/>
                    <a:pt x="388" y="615"/>
                    <a:pt x="388" y="615"/>
                  </a:cubicBezTo>
                  <a:cubicBezTo>
                    <a:pt x="413" y="607"/>
                    <a:pt x="413" y="607"/>
                    <a:pt x="413" y="607"/>
                  </a:cubicBezTo>
                  <a:cubicBezTo>
                    <a:pt x="442" y="609"/>
                    <a:pt x="442" y="609"/>
                    <a:pt x="442" y="609"/>
                  </a:cubicBezTo>
                  <a:cubicBezTo>
                    <a:pt x="442" y="610"/>
                    <a:pt x="477" y="632"/>
                    <a:pt x="482" y="637"/>
                  </a:cubicBezTo>
                  <a:cubicBezTo>
                    <a:pt x="486" y="642"/>
                    <a:pt x="492" y="651"/>
                    <a:pt x="492" y="651"/>
                  </a:cubicBezTo>
                  <a:cubicBezTo>
                    <a:pt x="511" y="646"/>
                    <a:pt x="511" y="646"/>
                    <a:pt x="511" y="646"/>
                  </a:cubicBezTo>
                  <a:cubicBezTo>
                    <a:pt x="513" y="644"/>
                    <a:pt x="513" y="644"/>
                    <a:pt x="513" y="644"/>
                  </a:cubicBezTo>
                  <a:cubicBezTo>
                    <a:pt x="513" y="618"/>
                    <a:pt x="513" y="618"/>
                    <a:pt x="513" y="618"/>
                  </a:cubicBezTo>
                  <a:cubicBezTo>
                    <a:pt x="449" y="465"/>
                    <a:pt x="449" y="465"/>
                    <a:pt x="449" y="465"/>
                  </a:cubicBezTo>
                  <a:cubicBezTo>
                    <a:pt x="513" y="436"/>
                    <a:pt x="513" y="436"/>
                    <a:pt x="513" y="436"/>
                  </a:cubicBezTo>
                  <a:cubicBezTo>
                    <a:pt x="513" y="163"/>
                    <a:pt x="513" y="163"/>
                    <a:pt x="513" y="163"/>
                  </a:cubicBezTo>
                  <a:cubicBezTo>
                    <a:pt x="510" y="163"/>
                    <a:pt x="506" y="164"/>
                    <a:pt x="501" y="164"/>
                  </a:cubicBezTo>
                  <a:cubicBezTo>
                    <a:pt x="494" y="176"/>
                    <a:pt x="494" y="176"/>
                    <a:pt x="494" y="176"/>
                  </a:cubicBezTo>
                  <a:cubicBezTo>
                    <a:pt x="443" y="167"/>
                    <a:pt x="443" y="167"/>
                    <a:pt x="443" y="167"/>
                  </a:cubicBezTo>
                  <a:cubicBezTo>
                    <a:pt x="426" y="157"/>
                    <a:pt x="426" y="157"/>
                    <a:pt x="426" y="157"/>
                  </a:cubicBezTo>
                  <a:cubicBezTo>
                    <a:pt x="413" y="166"/>
                    <a:pt x="416" y="162"/>
                    <a:pt x="405" y="174"/>
                  </a:cubicBezTo>
                  <a:cubicBezTo>
                    <a:pt x="375" y="166"/>
                    <a:pt x="375" y="166"/>
                    <a:pt x="375" y="166"/>
                  </a:cubicBezTo>
                  <a:cubicBezTo>
                    <a:pt x="356" y="175"/>
                    <a:pt x="356" y="175"/>
                    <a:pt x="356" y="175"/>
                  </a:cubicBezTo>
                  <a:cubicBezTo>
                    <a:pt x="334" y="197"/>
                    <a:pt x="334" y="197"/>
                    <a:pt x="334" y="197"/>
                  </a:cubicBezTo>
                  <a:cubicBezTo>
                    <a:pt x="297" y="195"/>
                    <a:pt x="297" y="195"/>
                    <a:pt x="297" y="195"/>
                  </a:cubicBezTo>
                  <a:cubicBezTo>
                    <a:pt x="289" y="184"/>
                    <a:pt x="289" y="184"/>
                    <a:pt x="289" y="184"/>
                  </a:cubicBezTo>
                  <a:cubicBezTo>
                    <a:pt x="287" y="194"/>
                    <a:pt x="287" y="194"/>
                    <a:pt x="287" y="194"/>
                  </a:cubicBezTo>
                  <a:cubicBezTo>
                    <a:pt x="295" y="204"/>
                    <a:pt x="295" y="204"/>
                    <a:pt x="295" y="204"/>
                  </a:cubicBezTo>
                  <a:cubicBezTo>
                    <a:pt x="281" y="211"/>
                    <a:pt x="281" y="211"/>
                    <a:pt x="281" y="211"/>
                  </a:cubicBezTo>
                  <a:cubicBezTo>
                    <a:pt x="276" y="197"/>
                    <a:pt x="276" y="197"/>
                    <a:pt x="276" y="197"/>
                  </a:cubicBezTo>
                  <a:cubicBezTo>
                    <a:pt x="264" y="182"/>
                    <a:pt x="264" y="182"/>
                    <a:pt x="264" y="182"/>
                  </a:cubicBezTo>
                  <a:cubicBezTo>
                    <a:pt x="246" y="178"/>
                    <a:pt x="246" y="178"/>
                    <a:pt x="246" y="178"/>
                  </a:cubicBezTo>
                  <a:cubicBezTo>
                    <a:pt x="236" y="171"/>
                    <a:pt x="236" y="171"/>
                    <a:pt x="236" y="171"/>
                  </a:cubicBezTo>
                  <a:cubicBezTo>
                    <a:pt x="234" y="170"/>
                    <a:pt x="197" y="174"/>
                    <a:pt x="190" y="175"/>
                  </a:cubicBezTo>
                  <a:cubicBezTo>
                    <a:pt x="181" y="169"/>
                    <a:pt x="180" y="169"/>
                    <a:pt x="170" y="164"/>
                  </a:cubicBezTo>
                  <a:cubicBezTo>
                    <a:pt x="160" y="172"/>
                    <a:pt x="160" y="172"/>
                    <a:pt x="160" y="172"/>
                  </a:cubicBezTo>
                  <a:cubicBezTo>
                    <a:pt x="160" y="172"/>
                    <a:pt x="155" y="181"/>
                    <a:pt x="147" y="181"/>
                  </a:cubicBezTo>
                  <a:cubicBezTo>
                    <a:pt x="138" y="181"/>
                    <a:pt x="139" y="169"/>
                    <a:pt x="139" y="169"/>
                  </a:cubicBezTo>
                  <a:cubicBezTo>
                    <a:pt x="126" y="171"/>
                    <a:pt x="126" y="171"/>
                    <a:pt x="126" y="171"/>
                  </a:cubicBezTo>
                  <a:cubicBezTo>
                    <a:pt x="109" y="195"/>
                    <a:pt x="109" y="195"/>
                    <a:pt x="109" y="195"/>
                  </a:cubicBezTo>
                  <a:cubicBezTo>
                    <a:pt x="88" y="213"/>
                    <a:pt x="88" y="213"/>
                    <a:pt x="88" y="213"/>
                  </a:cubicBezTo>
                  <a:cubicBezTo>
                    <a:pt x="76" y="231"/>
                    <a:pt x="76" y="231"/>
                    <a:pt x="76" y="231"/>
                  </a:cubicBezTo>
                  <a:cubicBezTo>
                    <a:pt x="53" y="240"/>
                    <a:pt x="53" y="240"/>
                    <a:pt x="53" y="240"/>
                  </a:cubicBezTo>
                  <a:cubicBezTo>
                    <a:pt x="54" y="248"/>
                    <a:pt x="54" y="248"/>
                    <a:pt x="54" y="248"/>
                  </a:cubicBezTo>
                  <a:cubicBezTo>
                    <a:pt x="77" y="268"/>
                    <a:pt x="77" y="268"/>
                    <a:pt x="77" y="268"/>
                  </a:cubicBezTo>
                  <a:cubicBezTo>
                    <a:pt x="61" y="279"/>
                    <a:pt x="61" y="279"/>
                    <a:pt x="61" y="279"/>
                  </a:cubicBezTo>
                  <a:cubicBezTo>
                    <a:pt x="37" y="254"/>
                    <a:pt x="46" y="273"/>
                    <a:pt x="16" y="250"/>
                  </a:cubicBezTo>
                  <a:cubicBezTo>
                    <a:pt x="11" y="268"/>
                    <a:pt x="10" y="263"/>
                    <a:pt x="13" y="278"/>
                  </a:cubicBezTo>
                  <a:cubicBezTo>
                    <a:pt x="0" y="287"/>
                    <a:pt x="0" y="287"/>
                    <a:pt x="0" y="287"/>
                  </a:cubicBezTo>
                  <a:cubicBezTo>
                    <a:pt x="7" y="314"/>
                    <a:pt x="2" y="305"/>
                    <a:pt x="19" y="323"/>
                  </a:cubicBezTo>
                  <a:cubicBezTo>
                    <a:pt x="9" y="344"/>
                    <a:pt x="11" y="335"/>
                    <a:pt x="12" y="360"/>
                  </a:cubicBezTo>
                  <a:cubicBezTo>
                    <a:pt x="35" y="367"/>
                    <a:pt x="35" y="367"/>
                    <a:pt x="35" y="367"/>
                  </a:cubicBezTo>
                  <a:cubicBezTo>
                    <a:pt x="41" y="381"/>
                    <a:pt x="41" y="381"/>
                    <a:pt x="41" y="381"/>
                  </a:cubicBezTo>
                  <a:cubicBezTo>
                    <a:pt x="56" y="388"/>
                    <a:pt x="56" y="388"/>
                    <a:pt x="56" y="388"/>
                  </a:cubicBezTo>
                  <a:cubicBezTo>
                    <a:pt x="71" y="378"/>
                    <a:pt x="71" y="378"/>
                    <a:pt x="71" y="378"/>
                  </a:cubicBezTo>
                  <a:cubicBezTo>
                    <a:pt x="93" y="389"/>
                    <a:pt x="93" y="389"/>
                    <a:pt x="93" y="389"/>
                  </a:cubicBezTo>
                  <a:cubicBezTo>
                    <a:pt x="122" y="411"/>
                    <a:pt x="122" y="411"/>
                    <a:pt x="122" y="411"/>
                  </a:cubicBezTo>
                  <a:cubicBezTo>
                    <a:pt x="139" y="432"/>
                    <a:pt x="139" y="432"/>
                    <a:pt x="139" y="432"/>
                  </a:cubicBezTo>
                  <a:cubicBezTo>
                    <a:pt x="129" y="424"/>
                    <a:pt x="129" y="424"/>
                    <a:pt x="129" y="424"/>
                  </a:cubicBezTo>
                  <a:cubicBezTo>
                    <a:pt x="123" y="427"/>
                    <a:pt x="123" y="427"/>
                    <a:pt x="123" y="427"/>
                  </a:cubicBezTo>
                  <a:cubicBezTo>
                    <a:pt x="127" y="434"/>
                    <a:pt x="127" y="434"/>
                    <a:pt x="127" y="434"/>
                  </a:cubicBezTo>
                  <a:cubicBezTo>
                    <a:pt x="151" y="441"/>
                    <a:pt x="151" y="441"/>
                    <a:pt x="151" y="441"/>
                  </a:cubicBezTo>
                  <a:close/>
                  <a:moveTo>
                    <a:pt x="513" y="0"/>
                  </a:moveTo>
                  <a:cubicBezTo>
                    <a:pt x="513" y="0"/>
                    <a:pt x="513" y="0"/>
                    <a:pt x="513" y="0"/>
                  </a:cubicBezTo>
                  <a:cubicBezTo>
                    <a:pt x="499" y="5"/>
                    <a:pt x="499" y="5"/>
                    <a:pt x="499" y="5"/>
                  </a:cubicBezTo>
                  <a:cubicBezTo>
                    <a:pt x="497" y="5"/>
                    <a:pt x="469" y="1"/>
                    <a:pt x="470" y="10"/>
                  </a:cubicBezTo>
                  <a:cubicBezTo>
                    <a:pt x="471" y="15"/>
                    <a:pt x="476" y="16"/>
                    <a:pt x="476" y="16"/>
                  </a:cubicBezTo>
                  <a:cubicBezTo>
                    <a:pt x="489" y="28"/>
                    <a:pt x="489" y="28"/>
                    <a:pt x="489" y="28"/>
                  </a:cubicBezTo>
                  <a:cubicBezTo>
                    <a:pt x="488" y="35"/>
                    <a:pt x="488" y="35"/>
                    <a:pt x="488" y="35"/>
                  </a:cubicBezTo>
                  <a:cubicBezTo>
                    <a:pt x="496" y="37"/>
                    <a:pt x="496" y="37"/>
                    <a:pt x="496" y="37"/>
                  </a:cubicBezTo>
                  <a:cubicBezTo>
                    <a:pt x="513" y="37"/>
                    <a:pt x="513" y="37"/>
                    <a:pt x="513" y="37"/>
                  </a:cubicBezTo>
                  <a:cubicBezTo>
                    <a:pt x="513" y="0"/>
                    <a:pt x="513" y="0"/>
                    <a:pt x="513" y="0"/>
                  </a:cubicBezTo>
                  <a:close/>
                  <a:moveTo>
                    <a:pt x="513" y="49"/>
                  </a:moveTo>
                  <a:cubicBezTo>
                    <a:pt x="513" y="49"/>
                    <a:pt x="513" y="49"/>
                    <a:pt x="513" y="49"/>
                  </a:cubicBezTo>
                  <a:cubicBezTo>
                    <a:pt x="503" y="50"/>
                    <a:pt x="492" y="52"/>
                    <a:pt x="490" y="53"/>
                  </a:cubicBezTo>
                  <a:cubicBezTo>
                    <a:pt x="479" y="65"/>
                    <a:pt x="479" y="65"/>
                    <a:pt x="479" y="65"/>
                  </a:cubicBezTo>
                  <a:cubicBezTo>
                    <a:pt x="492" y="82"/>
                    <a:pt x="492" y="82"/>
                    <a:pt x="492" y="82"/>
                  </a:cubicBezTo>
                  <a:cubicBezTo>
                    <a:pt x="491" y="93"/>
                    <a:pt x="491" y="93"/>
                    <a:pt x="491" y="93"/>
                  </a:cubicBezTo>
                  <a:cubicBezTo>
                    <a:pt x="480" y="101"/>
                    <a:pt x="480" y="101"/>
                    <a:pt x="480" y="101"/>
                  </a:cubicBezTo>
                  <a:cubicBezTo>
                    <a:pt x="489" y="110"/>
                    <a:pt x="489" y="110"/>
                    <a:pt x="489" y="110"/>
                  </a:cubicBezTo>
                  <a:cubicBezTo>
                    <a:pt x="505" y="110"/>
                    <a:pt x="505" y="110"/>
                    <a:pt x="505" y="110"/>
                  </a:cubicBezTo>
                  <a:cubicBezTo>
                    <a:pt x="513" y="116"/>
                    <a:pt x="513" y="116"/>
                    <a:pt x="513" y="116"/>
                  </a:cubicBezTo>
                  <a:lnTo>
                    <a:pt x="513" y="49"/>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grpSp>
    </p:spTree>
    <p:extLst>
      <p:ext uri="{BB962C8B-B14F-4D97-AF65-F5344CB8AC3E}">
        <p14:creationId xmlns:p14="http://schemas.microsoft.com/office/powerpoint/2010/main" val="1067269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UROfusion_governanc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3" y="6555770"/>
            <a:ext cx="3764849" cy="329614"/>
          </a:xfrm>
          <a:prstGeom prst="rect">
            <a:avLst/>
          </a:prstGeom>
        </p:spPr>
        <p:txBody>
          <a:bodyPr anchor="t"/>
          <a:lstStyle>
            <a:lvl1pPr>
              <a:defRPr sz="1200">
                <a:solidFill>
                  <a:schemeClr val="bg1"/>
                </a:solidFill>
              </a:defRPr>
            </a:lvl1pPr>
          </a:lstStyle>
          <a:p>
            <a:r>
              <a:rPr lang="en-GB" dirty="0">
                <a:solidFill>
                  <a:prstClr val="white"/>
                </a:solidFill>
              </a:rPr>
              <a:t>EUROfusion Governance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a:alphaModFix amt="65000"/>
            <a:extLst>
              <a:ext uri="{28A0092B-C50C-407E-A947-70E740481C1C}">
                <a14:useLocalDpi xmlns:a14="http://schemas.microsoft.com/office/drawing/2010/main" val="0"/>
              </a:ext>
            </a:extLst>
          </a:blip>
          <a:srcRect/>
          <a:stretch>
            <a:fillRect/>
          </a:stretch>
        </p:blipFill>
        <p:spPr>
          <a:xfrm>
            <a:off x="7247890" y="252412"/>
            <a:ext cx="4944110" cy="6353175"/>
          </a:xfrm>
          <a:prstGeom prst="rect">
            <a:avLst/>
          </a:prstGeom>
          <a:noFill/>
        </p:spPr>
      </p:pic>
      <p:pic>
        <p:nvPicPr>
          <p:cNvPr id="5" name="Picture 4">
            <a:extLst>
              <a:ext uri="{FF2B5EF4-FFF2-40B4-BE49-F238E27FC236}">
                <a16:creationId xmlns:a16="http://schemas.microsoft.com/office/drawing/2014/main" id="{B3DCD93F-97F0-48D4-8EC0-FA921F1FA17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0" y="81"/>
            <a:ext cx="9577646" cy="749873"/>
          </a:xfrm>
          <a:prstGeom prst="rect">
            <a:avLst/>
          </a:prstGeom>
        </p:spPr>
      </p:pic>
      <p:pic>
        <p:nvPicPr>
          <p:cNvPr id="7" name="Picture 6">
            <a:extLst>
              <a:ext uri="{FF2B5EF4-FFF2-40B4-BE49-F238E27FC236}">
                <a16:creationId xmlns:a16="http://schemas.microsoft.com/office/drawing/2014/main" id="{99E634D2-3FDA-4DA4-10BC-8C3603C7BCC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60" y="637556"/>
            <a:ext cx="10874391" cy="5582887"/>
          </a:xfrm>
          <a:prstGeom prst="rect">
            <a:avLst/>
          </a:prstGeom>
        </p:spPr>
      </p:pic>
    </p:spTree>
    <p:extLst>
      <p:ext uri="{BB962C8B-B14F-4D97-AF65-F5344CB8AC3E}">
        <p14:creationId xmlns:p14="http://schemas.microsoft.com/office/powerpoint/2010/main" val="4054005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UROfusion_internal_org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3" y="6555770"/>
            <a:ext cx="4118488" cy="329614"/>
          </a:xfrm>
          <a:prstGeom prst="rect">
            <a:avLst/>
          </a:prstGeom>
        </p:spPr>
        <p:txBody>
          <a:bodyPr anchor="t"/>
          <a:lstStyle>
            <a:lvl1pPr>
              <a:defRPr sz="1200">
                <a:solidFill>
                  <a:schemeClr val="bg1"/>
                </a:solidFill>
              </a:defRPr>
            </a:lvl1pPr>
          </a:lstStyle>
          <a:p>
            <a:r>
              <a:rPr lang="en-GB" dirty="0">
                <a:solidFill>
                  <a:prstClr val="white"/>
                </a:solidFill>
              </a:rPr>
              <a:t>EUROfusion Internal Organization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a:alphaModFix amt="65000"/>
            <a:extLst>
              <a:ext uri="{28A0092B-C50C-407E-A947-70E740481C1C}">
                <a14:useLocalDpi xmlns:a14="http://schemas.microsoft.com/office/drawing/2010/main" val="0"/>
              </a:ext>
            </a:extLst>
          </a:blip>
          <a:srcRect/>
          <a:stretch>
            <a:fillRect/>
          </a:stretch>
        </p:blipFill>
        <p:spPr>
          <a:xfrm>
            <a:off x="7247890" y="252412"/>
            <a:ext cx="4944110" cy="6353175"/>
          </a:xfrm>
          <a:prstGeom prst="rect">
            <a:avLst/>
          </a:prstGeom>
          <a:noFill/>
        </p:spPr>
      </p:pic>
      <p:pic>
        <p:nvPicPr>
          <p:cNvPr id="2" name="Picture 1">
            <a:extLst>
              <a:ext uri="{FF2B5EF4-FFF2-40B4-BE49-F238E27FC236}">
                <a16:creationId xmlns:a16="http://schemas.microsoft.com/office/drawing/2014/main" id="{ECEBD2A5-DA40-83BE-CF47-495152FF4A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0" y="10206"/>
            <a:ext cx="9577646" cy="749873"/>
          </a:xfrm>
          <a:prstGeom prst="rect">
            <a:avLst/>
          </a:prstGeom>
        </p:spPr>
      </p:pic>
      <p:pic>
        <p:nvPicPr>
          <p:cNvPr id="3" name="Picture 2">
            <a:extLst>
              <a:ext uri="{FF2B5EF4-FFF2-40B4-BE49-F238E27FC236}">
                <a16:creationId xmlns:a16="http://schemas.microsoft.com/office/drawing/2014/main" id="{2DB45F28-BBE2-5C68-96D0-20A73E3587D3}"/>
              </a:ext>
            </a:extLst>
          </p:cNvPr>
          <p:cNvPicPr>
            <a:picLocks noChangeAspect="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9768" y="764704"/>
            <a:ext cx="10272464" cy="5520953"/>
          </a:xfrm>
          <a:prstGeom prst="rect">
            <a:avLst/>
          </a:prstGeom>
        </p:spPr>
      </p:pic>
    </p:spTree>
    <p:extLst>
      <p:ext uri="{BB962C8B-B14F-4D97-AF65-F5344CB8AC3E}">
        <p14:creationId xmlns:p14="http://schemas.microsoft.com/office/powerpoint/2010/main" val="3048919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UROfusion_Members">
    <p:spTree>
      <p:nvGrpSpPr>
        <p:cNvPr id="1" name=""/>
        <p:cNvGrpSpPr/>
        <p:nvPr/>
      </p:nvGrpSpPr>
      <p:grpSpPr>
        <a:xfrm>
          <a:off x="0" y="0"/>
          <a:ext cx="0" cy="0"/>
          <a:chOff x="0" y="0"/>
          <a:chExt cx="0" cy="0"/>
        </a:xfrm>
      </p:grpSpPr>
      <p:sp>
        <p:nvSpPr>
          <p:cNvPr id="1066" name="Rectangle: Rounded Corners 1065">
            <a:extLst>
              <a:ext uri="{FF2B5EF4-FFF2-40B4-BE49-F238E27FC236}">
                <a16:creationId xmlns:a16="http://schemas.microsoft.com/office/drawing/2014/main" id="{81E37649-1340-05DA-0FA9-41ADA17A3BEC}"/>
              </a:ext>
            </a:extLst>
          </p:cNvPr>
          <p:cNvSpPr/>
          <p:nvPr userDrawn="1"/>
        </p:nvSpPr>
        <p:spPr>
          <a:xfrm>
            <a:off x="1464227" y="840901"/>
            <a:ext cx="9210675" cy="5314950"/>
          </a:xfrm>
          <a:prstGeom prst="roundRect">
            <a:avLst>
              <a:gd name="adj" fmla="val 5377"/>
            </a:avLst>
          </a:prstGeom>
          <a:solidFill>
            <a:srgbClr val="DCE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67" name="TextBox 1066">
            <a:extLst>
              <a:ext uri="{FF2B5EF4-FFF2-40B4-BE49-F238E27FC236}">
                <a16:creationId xmlns:a16="http://schemas.microsoft.com/office/drawing/2014/main" id="{CE9E1243-C8AA-131C-A845-F7D9834B651E}"/>
              </a:ext>
            </a:extLst>
          </p:cNvPr>
          <p:cNvSpPr txBox="1"/>
          <p:nvPr userDrawn="1"/>
        </p:nvSpPr>
        <p:spPr>
          <a:xfrm>
            <a:off x="9465870" y="5263708"/>
            <a:ext cx="1112677" cy="738664"/>
          </a:xfrm>
          <a:prstGeom prst="rect">
            <a:avLst/>
          </a:prstGeom>
          <a:noFill/>
        </p:spPr>
        <p:txBody>
          <a:bodyPr wrap="none" rtlCol="0">
            <a:spAutoFit/>
          </a:bodyPr>
          <a:lstStyle/>
          <a:p>
            <a:pPr algn="l"/>
            <a:r>
              <a:rPr lang="en-US" sz="1400" b="1" dirty="0"/>
              <a:t>EUROfusion </a:t>
            </a:r>
          </a:p>
          <a:p>
            <a:pPr algn="l"/>
            <a:r>
              <a:rPr lang="en-US" sz="1400" b="1" dirty="0"/>
              <a:t>Consortium </a:t>
            </a:r>
          </a:p>
          <a:p>
            <a:pPr algn="l"/>
            <a:r>
              <a:rPr lang="en-US" sz="1400" b="1" dirty="0"/>
              <a:t>Members</a:t>
            </a:r>
            <a:endParaRPr lang="en-GB" sz="1400" b="1" dirty="0"/>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GB" dirty="0"/>
              <a:t>EUROfusion Consortium Members &amp; Associated Partners</a:t>
            </a: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EUROfusion members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a:alphaModFix amt="65000"/>
            <a:extLst>
              <a:ext uri="{28A0092B-C50C-407E-A947-70E740481C1C}">
                <a14:useLocalDpi xmlns:a14="http://schemas.microsoft.com/office/drawing/2010/main" val="0"/>
              </a:ext>
            </a:extLst>
          </a:blip>
          <a:srcRect/>
          <a:stretch>
            <a:fillRect/>
          </a:stretch>
        </p:blipFill>
        <p:spPr>
          <a:xfrm>
            <a:off x="7247890" y="252412"/>
            <a:ext cx="4944110" cy="6353175"/>
          </a:xfrm>
          <a:prstGeom prst="rect">
            <a:avLst/>
          </a:prstGeom>
          <a:noFill/>
        </p:spPr>
      </p:pic>
      <p:sp>
        <p:nvSpPr>
          <p:cNvPr id="5" name="Freeform 670">
            <a:extLst>
              <a:ext uri="{FF2B5EF4-FFF2-40B4-BE49-F238E27FC236}">
                <a16:creationId xmlns:a16="http://schemas.microsoft.com/office/drawing/2014/main" id="{5F0DC4E4-EDC8-1628-72C8-BB6164B9EE10}"/>
              </a:ext>
            </a:extLst>
          </p:cNvPr>
          <p:cNvSpPr>
            <a:spLocks/>
          </p:cNvSpPr>
          <p:nvPr userDrawn="1"/>
        </p:nvSpPr>
        <p:spPr bwMode="auto">
          <a:xfrm>
            <a:off x="5012187"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 name="Freeform 670">
            <a:extLst>
              <a:ext uri="{FF2B5EF4-FFF2-40B4-BE49-F238E27FC236}">
                <a16:creationId xmlns:a16="http://schemas.microsoft.com/office/drawing/2014/main" id="{0230685C-A4F9-1725-625F-F7FCD6E355CE}"/>
              </a:ext>
            </a:extLst>
          </p:cNvPr>
          <p:cNvSpPr>
            <a:spLocks/>
          </p:cNvSpPr>
          <p:nvPr userDrawn="1"/>
        </p:nvSpPr>
        <p:spPr bwMode="auto">
          <a:xfrm>
            <a:off x="6120119"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670">
            <a:extLst>
              <a:ext uri="{FF2B5EF4-FFF2-40B4-BE49-F238E27FC236}">
                <a16:creationId xmlns:a16="http://schemas.microsoft.com/office/drawing/2014/main" id="{0806DB60-FA4E-1302-FE7F-2C21D0AEE562}"/>
              </a:ext>
            </a:extLst>
          </p:cNvPr>
          <p:cNvSpPr>
            <a:spLocks/>
          </p:cNvSpPr>
          <p:nvPr userDrawn="1"/>
        </p:nvSpPr>
        <p:spPr bwMode="auto">
          <a:xfrm>
            <a:off x="7228051"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670">
            <a:extLst>
              <a:ext uri="{FF2B5EF4-FFF2-40B4-BE49-F238E27FC236}">
                <a16:creationId xmlns:a16="http://schemas.microsoft.com/office/drawing/2014/main" id="{FA9F7B19-755A-07D7-CE85-3BBDF0A9A068}"/>
              </a:ext>
            </a:extLst>
          </p:cNvPr>
          <p:cNvSpPr>
            <a:spLocks/>
          </p:cNvSpPr>
          <p:nvPr userDrawn="1"/>
        </p:nvSpPr>
        <p:spPr bwMode="auto">
          <a:xfrm>
            <a:off x="8335983"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670">
            <a:extLst>
              <a:ext uri="{FF2B5EF4-FFF2-40B4-BE49-F238E27FC236}">
                <a16:creationId xmlns:a16="http://schemas.microsoft.com/office/drawing/2014/main" id="{D78C0473-99C0-15AB-8480-2DF04A63BD6B}"/>
              </a:ext>
            </a:extLst>
          </p:cNvPr>
          <p:cNvSpPr>
            <a:spLocks/>
          </p:cNvSpPr>
          <p:nvPr userDrawn="1"/>
        </p:nvSpPr>
        <p:spPr bwMode="auto">
          <a:xfrm>
            <a:off x="9443913"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670">
            <a:extLst>
              <a:ext uri="{FF2B5EF4-FFF2-40B4-BE49-F238E27FC236}">
                <a16:creationId xmlns:a16="http://schemas.microsoft.com/office/drawing/2014/main" id="{22F6DC93-6AE8-3CB7-0F08-1B60E285BE6C}"/>
              </a:ext>
            </a:extLst>
          </p:cNvPr>
          <p:cNvSpPr>
            <a:spLocks/>
          </p:cNvSpPr>
          <p:nvPr userDrawn="1"/>
        </p:nvSpPr>
        <p:spPr bwMode="auto">
          <a:xfrm>
            <a:off x="3904255"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670">
            <a:extLst>
              <a:ext uri="{FF2B5EF4-FFF2-40B4-BE49-F238E27FC236}">
                <a16:creationId xmlns:a16="http://schemas.microsoft.com/office/drawing/2014/main" id="{AFC81C43-0781-E9CF-E063-1456EDEE1F98}"/>
              </a:ext>
            </a:extLst>
          </p:cNvPr>
          <p:cNvSpPr>
            <a:spLocks/>
          </p:cNvSpPr>
          <p:nvPr userDrawn="1"/>
        </p:nvSpPr>
        <p:spPr bwMode="auto">
          <a:xfrm>
            <a:off x="2796323"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670">
            <a:extLst>
              <a:ext uri="{FF2B5EF4-FFF2-40B4-BE49-F238E27FC236}">
                <a16:creationId xmlns:a16="http://schemas.microsoft.com/office/drawing/2014/main" id="{107C5A2E-9B49-E44A-8A9D-DB8256D482AB}"/>
              </a:ext>
            </a:extLst>
          </p:cNvPr>
          <p:cNvSpPr>
            <a:spLocks/>
          </p:cNvSpPr>
          <p:nvPr userDrawn="1"/>
        </p:nvSpPr>
        <p:spPr bwMode="auto">
          <a:xfrm>
            <a:off x="1688391"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 name="Freeform 670">
            <a:extLst>
              <a:ext uri="{FF2B5EF4-FFF2-40B4-BE49-F238E27FC236}">
                <a16:creationId xmlns:a16="http://schemas.microsoft.com/office/drawing/2014/main" id="{F8752FC9-1CDE-03F0-BFED-9215F43FD51A}"/>
              </a:ext>
            </a:extLst>
          </p:cNvPr>
          <p:cNvSpPr>
            <a:spLocks/>
          </p:cNvSpPr>
          <p:nvPr userDrawn="1"/>
        </p:nvSpPr>
        <p:spPr bwMode="auto">
          <a:xfrm>
            <a:off x="5012187"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670">
            <a:extLst>
              <a:ext uri="{FF2B5EF4-FFF2-40B4-BE49-F238E27FC236}">
                <a16:creationId xmlns:a16="http://schemas.microsoft.com/office/drawing/2014/main" id="{C02B1A54-0841-F279-3C27-DD28403A1086}"/>
              </a:ext>
            </a:extLst>
          </p:cNvPr>
          <p:cNvSpPr>
            <a:spLocks/>
          </p:cNvSpPr>
          <p:nvPr userDrawn="1"/>
        </p:nvSpPr>
        <p:spPr bwMode="auto">
          <a:xfrm>
            <a:off x="6120119"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670">
            <a:extLst>
              <a:ext uri="{FF2B5EF4-FFF2-40B4-BE49-F238E27FC236}">
                <a16:creationId xmlns:a16="http://schemas.microsoft.com/office/drawing/2014/main" id="{991B72AD-2272-EB64-CA72-9DA3B5086F64}"/>
              </a:ext>
            </a:extLst>
          </p:cNvPr>
          <p:cNvSpPr>
            <a:spLocks/>
          </p:cNvSpPr>
          <p:nvPr userDrawn="1"/>
        </p:nvSpPr>
        <p:spPr bwMode="auto">
          <a:xfrm>
            <a:off x="7228051"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670">
            <a:extLst>
              <a:ext uri="{FF2B5EF4-FFF2-40B4-BE49-F238E27FC236}">
                <a16:creationId xmlns:a16="http://schemas.microsoft.com/office/drawing/2014/main" id="{871897A7-E13B-FAC5-4CD7-4F36F4192899}"/>
              </a:ext>
            </a:extLst>
          </p:cNvPr>
          <p:cNvSpPr>
            <a:spLocks/>
          </p:cNvSpPr>
          <p:nvPr userDrawn="1"/>
        </p:nvSpPr>
        <p:spPr bwMode="auto">
          <a:xfrm>
            <a:off x="8335983"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670">
            <a:extLst>
              <a:ext uri="{FF2B5EF4-FFF2-40B4-BE49-F238E27FC236}">
                <a16:creationId xmlns:a16="http://schemas.microsoft.com/office/drawing/2014/main" id="{98C5E2F7-495E-68CD-C626-BCBB5F148E85}"/>
              </a:ext>
            </a:extLst>
          </p:cNvPr>
          <p:cNvSpPr>
            <a:spLocks/>
          </p:cNvSpPr>
          <p:nvPr userDrawn="1"/>
        </p:nvSpPr>
        <p:spPr bwMode="auto">
          <a:xfrm>
            <a:off x="9443913"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670">
            <a:extLst>
              <a:ext uri="{FF2B5EF4-FFF2-40B4-BE49-F238E27FC236}">
                <a16:creationId xmlns:a16="http://schemas.microsoft.com/office/drawing/2014/main" id="{3CB2DB3F-34B0-476E-40F1-10FA4C034609}"/>
              </a:ext>
            </a:extLst>
          </p:cNvPr>
          <p:cNvSpPr>
            <a:spLocks/>
          </p:cNvSpPr>
          <p:nvPr userDrawn="1"/>
        </p:nvSpPr>
        <p:spPr bwMode="auto">
          <a:xfrm>
            <a:off x="3904255"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670">
            <a:extLst>
              <a:ext uri="{FF2B5EF4-FFF2-40B4-BE49-F238E27FC236}">
                <a16:creationId xmlns:a16="http://schemas.microsoft.com/office/drawing/2014/main" id="{A6AF8043-A908-EE56-E1B5-DCF8494770B4}"/>
              </a:ext>
            </a:extLst>
          </p:cNvPr>
          <p:cNvSpPr>
            <a:spLocks/>
          </p:cNvSpPr>
          <p:nvPr userDrawn="1"/>
        </p:nvSpPr>
        <p:spPr bwMode="auto">
          <a:xfrm>
            <a:off x="2796323"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670">
            <a:extLst>
              <a:ext uri="{FF2B5EF4-FFF2-40B4-BE49-F238E27FC236}">
                <a16:creationId xmlns:a16="http://schemas.microsoft.com/office/drawing/2014/main" id="{D0782B29-C0A5-9D89-3209-811B80F2148E}"/>
              </a:ext>
            </a:extLst>
          </p:cNvPr>
          <p:cNvSpPr>
            <a:spLocks/>
          </p:cNvSpPr>
          <p:nvPr userDrawn="1"/>
        </p:nvSpPr>
        <p:spPr bwMode="auto">
          <a:xfrm>
            <a:off x="1688391"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670">
            <a:extLst>
              <a:ext uri="{FF2B5EF4-FFF2-40B4-BE49-F238E27FC236}">
                <a16:creationId xmlns:a16="http://schemas.microsoft.com/office/drawing/2014/main" id="{0BE22A62-2B38-19B9-60AA-7DB8DE25BEA1}"/>
              </a:ext>
            </a:extLst>
          </p:cNvPr>
          <p:cNvSpPr>
            <a:spLocks/>
          </p:cNvSpPr>
          <p:nvPr userDrawn="1"/>
        </p:nvSpPr>
        <p:spPr bwMode="auto">
          <a:xfrm>
            <a:off x="6098357"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670">
            <a:extLst>
              <a:ext uri="{FF2B5EF4-FFF2-40B4-BE49-F238E27FC236}">
                <a16:creationId xmlns:a16="http://schemas.microsoft.com/office/drawing/2014/main" id="{42671EE2-C8E2-D510-FA2B-385972124B1F}"/>
              </a:ext>
            </a:extLst>
          </p:cNvPr>
          <p:cNvSpPr>
            <a:spLocks/>
          </p:cNvSpPr>
          <p:nvPr userDrawn="1"/>
        </p:nvSpPr>
        <p:spPr bwMode="auto">
          <a:xfrm>
            <a:off x="7206289"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670">
            <a:extLst>
              <a:ext uri="{FF2B5EF4-FFF2-40B4-BE49-F238E27FC236}">
                <a16:creationId xmlns:a16="http://schemas.microsoft.com/office/drawing/2014/main" id="{45DBCF7E-4965-66BB-DC77-3CBF6CE413F3}"/>
              </a:ext>
            </a:extLst>
          </p:cNvPr>
          <p:cNvSpPr>
            <a:spLocks/>
          </p:cNvSpPr>
          <p:nvPr userDrawn="1"/>
        </p:nvSpPr>
        <p:spPr bwMode="auto">
          <a:xfrm>
            <a:off x="8314221"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670">
            <a:extLst>
              <a:ext uri="{FF2B5EF4-FFF2-40B4-BE49-F238E27FC236}">
                <a16:creationId xmlns:a16="http://schemas.microsoft.com/office/drawing/2014/main" id="{30B93B58-C751-6938-3E81-E1BEA85E057E}"/>
              </a:ext>
            </a:extLst>
          </p:cNvPr>
          <p:cNvSpPr>
            <a:spLocks/>
          </p:cNvSpPr>
          <p:nvPr userDrawn="1"/>
        </p:nvSpPr>
        <p:spPr bwMode="auto">
          <a:xfrm>
            <a:off x="9422153"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670">
            <a:extLst>
              <a:ext uri="{FF2B5EF4-FFF2-40B4-BE49-F238E27FC236}">
                <a16:creationId xmlns:a16="http://schemas.microsoft.com/office/drawing/2014/main" id="{0D22E1F2-CBB2-D920-281F-C0CBE6061D17}"/>
              </a:ext>
            </a:extLst>
          </p:cNvPr>
          <p:cNvSpPr>
            <a:spLocks/>
          </p:cNvSpPr>
          <p:nvPr userDrawn="1"/>
        </p:nvSpPr>
        <p:spPr bwMode="auto">
          <a:xfrm>
            <a:off x="1677523"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670">
            <a:extLst>
              <a:ext uri="{FF2B5EF4-FFF2-40B4-BE49-F238E27FC236}">
                <a16:creationId xmlns:a16="http://schemas.microsoft.com/office/drawing/2014/main" id="{2E7B2EBD-9128-F6B9-B9B3-5CA662DFD375}"/>
              </a:ext>
            </a:extLst>
          </p:cNvPr>
          <p:cNvSpPr>
            <a:spLocks/>
          </p:cNvSpPr>
          <p:nvPr userDrawn="1"/>
        </p:nvSpPr>
        <p:spPr bwMode="auto">
          <a:xfrm>
            <a:off x="3904255"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670">
            <a:extLst>
              <a:ext uri="{FF2B5EF4-FFF2-40B4-BE49-F238E27FC236}">
                <a16:creationId xmlns:a16="http://schemas.microsoft.com/office/drawing/2014/main" id="{2B675796-3775-6A9E-4B22-2577288CD0C0}"/>
              </a:ext>
            </a:extLst>
          </p:cNvPr>
          <p:cNvSpPr>
            <a:spLocks/>
          </p:cNvSpPr>
          <p:nvPr userDrawn="1"/>
        </p:nvSpPr>
        <p:spPr bwMode="auto">
          <a:xfrm>
            <a:off x="2796323"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670">
            <a:extLst>
              <a:ext uri="{FF2B5EF4-FFF2-40B4-BE49-F238E27FC236}">
                <a16:creationId xmlns:a16="http://schemas.microsoft.com/office/drawing/2014/main" id="{A4BEFE8C-A919-85D6-E6F5-815E7DD6B4B0}"/>
              </a:ext>
            </a:extLst>
          </p:cNvPr>
          <p:cNvSpPr>
            <a:spLocks/>
          </p:cNvSpPr>
          <p:nvPr userDrawn="1"/>
        </p:nvSpPr>
        <p:spPr bwMode="auto">
          <a:xfrm>
            <a:off x="1688391"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2" name="Freeform 670">
            <a:extLst>
              <a:ext uri="{FF2B5EF4-FFF2-40B4-BE49-F238E27FC236}">
                <a16:creationId xmlns:a16="http://schemas.microsoft.com/office/drawing/2014/main" id="{C678682D-F1CD-5455-0503-2D6B1CDF0DD7}"/>
              </a:ext>
            </a:extLst>
          </p:cNvPr>
          <p:cNvSpPr>
            <a:spLocks/>
          </p:cNvSpPr>
          <p:nvPr userDrawn="1"/>
        </p:nvSpPr>
        <p:spPr bwMode="auto">
          <a:xfrm>
            <a:off x="6120119"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3" name="Freeform 670">
            <a:extLst>
              <a:ext uri="{FF2B5EF4-FFF2-40B4-BE49-F238E27FC236}">
                <a16:creationId xmlns:a16="http://schemas.microsoft.com/office/drawing/2014/main" id="{DFE5C083-7E3B-A824-4C34-75B1BD1E7D17}"/>
              </a:ext>
            </a:extLst>
          </p:cNvPr>
          <p:cNvSpPr>
            <a:spLocks/>
          </p:cNvSpPr>
          <p:nvPr userDrawn="1"/>
        </p:nvSpPr>
        <p:spPr bwMode="auto">
          <a:xfrm>
            <a:off x="7228051"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4" name="Freeform 670">
            <a:extLst>
              <a:ext uri="{FF2B5EF4-FFF2-40B4-BE49-F238E27FC236}">
                <a16:creationId xmlns:a16="http://schemas.microsoft.com/office/drawing/2014/main" id="{19540C19-231A-1C97-D671-DAF745428A5C}"/>
              </a:ext>
            </a:extLst>
          </p:cNvPr>
          <p:cNvSpPr>
            <a:spLocks/>
          </p:cNvSpPr>
          <p:nvPr userDrawn="1"/>
        </p:nvSpPr>
        <p:spPr bwMode="auto">
          <a:xfrm>
            <a:off x="8335983"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5" name="Freeform 670">
            <a:extLst>
              <a:ext uri="{FF2B5EF4-FFF2-40B4-BE49-F238E27FC236}">
                <a16:creationId xmlns:a16="http://schemas.microsoft.com/office/drawing/2014/main" id="{18D13E7D-A3E1-E027-3DA4-A3EDA68D7C18}"/>
              </a:ext>
            </a:extLst>
          </p:cNvPr>
          <p:cNvSpPr>
            <a:spLocks/>
          </p:cNvSpPr>
          <p:nvPr userDrawn="1"/>
        </p:nvSpPr>
        <p:spPr bwMode="auto">
          <a:xfrm>
            <a:off x="5012187"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6" name="Freeform 670">
            <a:extLst>
              <a:ext uri="{FF2B5EF4-FFF2-40B4-BE49-F238E27FC236}">
                <a16:creationId xmlns:a16="http://schemas.microsoft.com/office/drawing/2014/main" id="{2EC6EEF6-2213-9133-CCDC-4BAD20F1C399}"/>
              </a:ext>
            </a:extLst>
          </p:cNvPr>
          <p:cNvSpPr>
            <a:spLocks/>
          </p:cNvSpPr>
          <p:nvPr userDrawn="1"/>
        </p:nvSpPr>
        <p:spPr bwMode="auto">
          <a:xfrm>
            <a:off x="3904255"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7" name="Freeform 670">
            <a:extLst>
              <a:ext uri="{FF2B5EF4-FFF2-40B4-BE49-F238E27FC236}">
                <a16:creationId xmlns:a16="http://schemas.microsoft.com/office/drawing/2014/main" id="{DDBEA751-B4C5-D6F8-738C-DB8C53857E1A}"/>
              </a:ext>
            </a:extLst>
          </p:cNvPr>
          <p:cNvSpPr>
            <a:spLocks/>
          </p:cNvSpPr>
          <p:nvPr userDrawn="1"/>
        </p:nvSpPr>
        <p:spPr bwMode="auto">
          <a:xfrm>
            <a:off x="2796323"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pic>
        <p:nvPicPr>
          <p:cNvPr id="38" name="Picture 37" descr="ENEA-Logo.eps">
            <a:extLst>
              <a:ext uri="{FF2B5EF4-FFF2-40B4-BE49-F238E27FC236}">
                <a16:creationId xmlns:a16="http://schemas.microsoft.com/office/drawing/2014/main" id="{A9C30019-F605-21C8-97A1-D5AA0D92926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84593" y="2697770"/>
            <a:ext cx="958158" cy="287448"/>
          </a:xfrm>
          <a:prstGeom prst="rect">
            <a:avLst/>
          </a:prstGeom>
        </p:spPr>
      </p:pic>
      <p:pic>
        <p:nvPicPr>
          <p:cNvPr id="39" name="Picture 4" descr="\\de-ews-fs01\efdawork\PI team\PICTURES AND GRAPHICS\LOGOS\Logos Consortium Members\Logos Consortium Members as on Users Website\Spain (Ciemat).jpg">
            <a:extLst>
              <a:ext uri="{FF2B5EF4-FFF2-40B4-BE49-F238E27FC236}">
                <a16:creationId xmlns:a16="http://schemas.microsoft.com/office/drawing/2014/main" id="{D9E17E33-CB29-2762-89AE-342AC01EE142}"/>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a:off x="2819400" y="5140416"/>
            <a:ext cx="1008487" cy="55395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de-ews-fs01\efdawork\PI team\PICTURES AND GRAPHICS\LOGOS\Logos Consortium Members\Logos Consortium Members as on Users Website\Finland (VTT).jpg">
            <a:extLst>
              <a:ext uri="{FF2B5EF4-FFF2-40B4-BE49-F238E27FC236}">
                <a16:creationId xmlns:a16="http://schemas.microsoft.com/office/drawing/2014/main" id="{69D291E8-E3D0-F577-1AC4-521677089982}"/>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459152" y="1283220"/>
            <a:ext cx="983599" cy="50536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A07DA550-DC01-120C-668C-A380FD8E4C2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827866" y="2710091"/>
            <a:ext cx="946647" cy="275127"/>
          </a:xfrm>
          <a:prstGeom prst="rect">
            <a:avLst/>
          </a:prstGeom>
        </p:spPr>
      </p:pic>
      <p:pic>
        <p:nvPicPr>
          <p:cNvPr id="42" name="Picture 41" descr="Logo_Asocjacji_PL.tif">
            <a:extLst>
              <a:ext uri="{FF2B5EF4-FFF2-40B4-BE49-F238E27FC236}">
                <a16:creationId xmlns:a16="http://schemas.microsoft.com/office/drawing/2014/main" id="{A520419E-8ED1-4309-33D9-E8A5363E180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124598" y="3949509"/>
            <a:ext cx="982700" cy="407279"/>
          </a:xfrm>
          <a:prstGeom prst="rect">
            <a:avLst/>
          </a:prstGeom>
        </p:spPr>
      </p:pic>
      <p:pic>
        <p:nvPicPr>
          <p:cNvPr id="43" name="Picture 42" descr="ifa von MEdC_1 KLEIN.tif">
            <a:extLst>
              <a:ext uri="{FF2B5EF4-FFF2-40B4-BE49-F238E27FC236}">
                <a16:creationId xmlns:a16="http://schemas.microsoft.com/office/drawing/2014/main" id="{483006E3-E4E2-A08D-3D4B-E1A35B90BAE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502826" y="3799232"/>
            <a:ext cx="697640" cy="594792"/>
          </a:xfrm>
          <a:prstGeom prst="rect">
            <a:avLst/>
          </a:prstGeom>
        </p:spPr>
      </p:pic>
      <p:pic>
        <p:nvPicPr>
          <p:cNvPr id="44" name="Picture 43" descr="kit_logo_en_4c_positiv.tif">
            <a:extLst>
              <a:ext uri="{FF2B5EF4-FFF2-40B4-BE49-F238E27FC236}">
                <a16:creationId xmlns:a16="http://schemas.microsoft.com/office/drawing/2014/main" id="{0113053F-55B6-12F6-F5C4-6EA6CB7D8267}"/>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032848" y="2675499"/>
            <a:ext cx="765809" cy="354697"/>
          </a:xfrm>
          <a:prstGeom prst="rect">
            <a:avLst/>
          </a:prstGeom>
        </p:spPr>
      </p:pic>
      <p:pic>
        <p:nvPicPr>
          <p:cNvPr id="45" name="Picture 44" descr="Greece.tif">
            <a:extLst>
              <a:ext uri="{FF2B5EF4-FFF2-40B4-BE49-F238E27FC236}">
                <a16:creationId xmlns:a16="http://schemas.microsoft.com/office/drawing/2014/main" id="{CA5CCD32-631B-DBDC-5998-FEE82170B7D6}"/>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6286289" y="2414750"/>
            <a:ext cx="712234" cy="712234"/>
          </a:xfrm>
          <a:prstGeom prst="rect">
            <a:avLst/>
          </a:prstGeom>
        </p:spPr>
      </p:pic>
      <p:pic>
        <p:nvPicPr>
          <p:cNvPr id="46" name="Picture 45">
            <a:extLst>
              <a:ext uri="{FF2B5EF4-FFF2-40B4-BE49-F238E27FC236}">
                <a16:creationId xmlns:a16="http://schemas.microsoft.com/office/drawing/2014/main" id="{4E79E55E-FA95-ED38-6E6D-943A552EE515}"/>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p:blipFill>
        <p:spPr>
          <a:xfrm>
            <a:off x="6168163" y="1282246"/>
            <a:ext cx="950661" cy="464502"/>
          </a:xfrm>
          <a:prstGeom prst="rect">
            <a:avLst/>
          </a:prstGeom>
        </p:spPr>
      </p:pic>
      <p:pic>
        <p:nvPicPr>
          <p:cNvPr id="47" name="Picture 2" descr="\\de-ews-fs01\efdawork\PI team\PICTURES AND GRAPHICS\LOGOS\Logos Consortium Members\Logos Consortium Members as on Users Website\Croatia (IRB).jpg">
            <a:extLst>
              <a:ext uri="{FF2B5EF4-FFF2-40B4-BE49-F238E27FC236}">
                <a16:creationId xmlns:a16="http://schemas.microsoft.com/office/drawing/2014/main" id="{86350572-0232-3881-1F2C-5785D133E4B8}"/>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5162423" y="1236103"/>
            <a:ext cx="761288" cy="53033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07994B11-95DE-8619-EC31-9FEF4DEA1B4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988607" y="1178980"/>
            <a:ext cx="861759" cy="618059"/>
          </a:xfrm>
          <a:prstGeom prst="rect">
            <a:avLst/>
          </a:prstGeom>
        </p:spPr>
      </p:pic>
      <p:pic>
        <p:nvPicPr>
          <p:cNvPr id="49" name="Picture 48">
            <a:extLst>
              <a:ext uri="{FF2B5EF4-FFF2-40B4-BE49-F238E27FC236}">
                <a16:creationId xmlns:a16="http://schemas.microsoft.com/office/drawing/2014/main" id="{0D61E26A-7219-8F8A-9D2B-026F71044DF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719045" y="1321917"/>
            <a:ext cx="980207" cy="424831"/>
          </a:xfrm>
          <a:prstGeom prst="rect">
            <a:avLst/>
          </a:prstGeom>
        </p:spPr>
      </p:pic>
      <p:sp>
        <p:nvSpPr>
          <p:cNvPr id="50" name="Freeform 670">
            <a:extLst>
              <a:ext uri="{FF2B5EF4-FFF2-40B4-BE49-F238E27FC236}">
                <a16:creationId xmlns:a16="http://schemas.microsoft.com/office/drawing/2014/main" id="{8533E2FF-7F34-9B74-5361-D8D52C56968F}"/>
              </a:ext>
            </a:extLst>
          </p:cNvPr>
          <p:cNvSpPr>
            <a:spLocks/>
          </p:cNvSpPr>
          <p:nvPr userDrawn="1"/>
        </p:nvSpPr>
        <p:spPr bwMode="auto">
          <a:xfrm>
            <a:off x="5008017"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nvGrpSpPr>
          <p:cNvPr id="51" name="Group 50">
            <a:extLst>
              <a:ext uri="{FF2B5EF4-FFF2-40B4-BE49-F238E27FC236}">
                <a16:creationId xmlns:a16="http://schemas.microsoft.com/office/drawing/2014/main" id="{96BAF889-E8EE-927F-A510-2D92A5430367}"/>
              </a:ext>
            </a:extLst>
          </p:cNvPr>
          <p:cNvGrpSpPr/>
          <p:nvPr userDrawn="1"/>
        </p:nvGrpSpPr>
        <p:grpSpPr>
          <a:xfrm>
            <a:off x="1673150" y="1862511"/>
            <a:ext cx="8810965" cy="4134636"/>
            <a:chOff x="149150" y="1992560"/>
            <a:chExt cx="8810965" cy="4134636"/>
          </a:xfrm>
        </p:grpSpPr>
        <p:grpSp>
          <p:nvGrpSpPr>
            <p:cNvPr id="52" name="Group 51">
              <a:extLst>
                <a:ext uri="{FF2B5EF4-FFF2-40B4-BE49-F238E27FC236}">
                  <a16:creationId xmlns:a16="http://schemas.microsoft.com/office/drawing/2014/main" id="{5FE791B6-6145-E953-5568-EF0E445C4334}"/>
                </a:ext>
              </a:extLst>
            </p:cNvPr>
            <p:cNvGrpSpPr/>
            <p:nvPr/>
          </p:nvGrpSpPr>
          <p:grpSpPr>
            <a:xfrm>
              <a:off x="163175" y="1992560"/>
              <a:ext cx="8796940" cy="223152"/>
              <a:chOff x="163175" y="1992560"/>
              <a:chExt cx="8796940" cy="223152"/>
            </a:xfrm>
          </p:grpSpPr>
          <p:sp>
            <p:nvSpPr>
              <p:cNvPr id="1037" name="TextBox 1036">
                <a:extLst>
                  <a:ext uri="{FF2B5EF4-FFF2-40B4-BE49-F238E27FC236}">
                    <a16:creationId xmlns:a16="http://schemas.microsoft.com/office/drawing/2014/main" id="{D130C6E9-D231-0128-6AEC-F050C09BD2C6}"/>
                  </a:ext>
                </a:extLst>
              </p:cNvPr>
              <p:cNvSpPr txBox="1"/>
              <p:nvPr/>
            </p:nvSpPr>
            <p:spPr>
              <a:xfrm>
                <a:off x="163175" y="1993000"/>
                <a:ext cx="1044576" cy="215444"/>
              </a:xfrm>
              <a:prstGeom prst="rect">
                <a:avLst/>
              </a:prstGeom>
              <a:noFill/>
            </p:spPr>
            <p:txBody>
              <a:bodyPr wrap="square" rtlCol="0">
                <a:spAutoFit/>
              </a:bodyPr>
              <a:lstStyle/>
              <a:p>
                <a:pPr algn="ctr"/>
                <a:r>
                  <a:rPr lang="en-US" sz="800" dirty="0">
                    <a:latin typeface="Franklin Gothic Medium" panose="020B0603020102020204" pitchFamily="34" charset="0"/>
                  </a:rPr>
                  <a:t>AUSTRIA</a:t>
                </a:r>
                <a:endParaRPr lang="en-GB" sz="800" dirty="0">
                  <a:latin typeface="Franklin Gothic Medium" panose="020B0603020102020204" pitchFamily="34" charset="0"/>
                </a:endParaRPr>
              </a:p>
            </p:txBody>
          </p:sp>
          <p:sp>
            <p:nvSpPr>
              <p:cNvPr id="1038" name="TextBox 1037">
                <a:extLst>
                  <a:ext uri="{FF2B5EF4-FFF2-40B4-BE49-F238E27FC236}">
                    <a16:creationId xmlns:a16="http://schemas.microsoft.com/office/drawing/2014/main" id="{43B0F64F-108B-AB18-274F-6602F5611453}"/>
                  </a:ext>
                </a:extLst>
              </p:cNvPr>
              <p:cNvSpPr txBox="1"/>
              <p:nvPr/>
            </p:nvSpPr>
            <p:spPr>
              <a:xfrm>
                <a:off x="1268541" y="1993188"/>
                <a:ext cx="1047142" cy="215444"/>
              </a:xfrm>
              <a:prstGeom prst="rect">
                <a:avLst/>
              </a:prstGeom>
              <a:noFill/>
            </p:spPr>
            <p:txBody>
              <a:bodyPr wrap="square" rtlCol="0">
                <a:spAutoFit/>
              </a:bodyPr>
              <a:lstStyle/>
              <a:p>
                <a:pPr algn="ctr"/>
                <a:r>
                  <a:rPr lang="en-US" sz="800" dirty="0">
                    <a:latin typeface="Franklin Gothic Medium" panose="020B0603020102020204" pitchFamily="34" charset="0"/>
                  </a:rPr>
                  <a:t>BELGIUM</a:t>
                </a:r>
                <a:endParaRPr lang="en-GB" sz="800" dirty="0">
                  <a:latin typeface="Franklin Gothic Medium" panose="020B0603020102020204" pitchFamily="34" charset="0"/>
                </a:endParaRPr>
              </a:p>
            </p:txBody>
          </p:sp>
          <p:sp>
            <p:nvSpPr>
              <p:cNvPr id="1039" name="TextBox 1038">
                <a:extLst>
                  <a:ext uri="{FF2B5EF4-FFF2-40B4-BE49-F238E27FC236}">
                    <a16:creationId xmlns:a16="http://schemas.microsoft.com/office/drawing/2014/main" id="{5663C355-D613-B951-9039-6D544BA64668}"/>
                  </a:ext>
                </a:extLst>
              </p:cNvPr>
              <p:cNvSpPr txBox="1"/>
              <p:nvPr/>
            </p:nvSpPr>
            <p:spPr>
              <a:xfrm>
                <a:off x="2378080" y="1992560"/>
                <a:ext cx="1052250" cy="215444"/>
              </a:xfrm>
              <a:prstGeom prst="rect">
                <a:avLst/>
              </a:prstGeom>
              <a:noFill/>
            </p:spPr>
            <p:txBody>
              <a:bodyPr wrap="square" rtlCol="0">
                <a:spAutoFit/>
              </a:bodyPr>
              <a:lstStyle/>
              <a:p>
                <a:pPr algn="ctr"/>
                <a:r>
                  <a:rPr lang="en-US" sz="800" dirty="0">
                    <a:latin typeface="Franklin Gothic Medium" panose="020B0603020102020204" pitchFamily="34" charset="0"/>
                  </a:rPr>
                  <a:t>BULGARIA</a:t>
                </a:r>
                <a:endParaRPr lang="en-GB" sz="800" dirty="0">
                  <a:latin typeface="Franklin Gothic Medium" panose="020B0603020102020204" pitchFamily="34" charset="0"/>
                </a:endParaRPr>
              </a:p>
            </p:txBody>
          </p:sp>
          <p:sp>
            <p:nvSpPr>
              <p:cNvPr id="1040" name="TextBox 1039">
                <a:extLst>
                  <a:ext uri="{FF2B5EF4-FFF2-40B4-BE49-F238E27FC236}">
                    <a16:creationId xmlns:a16="http://schemas.microsoft.com/office/drawing/2014/main" id="{6C71D26B-A767-3A47-69FB-4A54A8836B16}"/>
                  </a:ext>
                </a:extLst>
              </p:cNvPr>
              <p:cNvSpPr txBox="1"/>
              <p:nvPr/>
            </p:nvSpPr>
            <p:spPr>
              <a:xfrm>
                <a:off x="3487227" y="1992560"/>
                <a:ext cx="1047177" cy="215444"/>
              </a:xfrm>
              <a:prstGeom prst="rect">
                <a:avLst/>
              </a:prstGeom>
              <a:noFill/>
            </p:spPr>
            <p:txBody>
              <a:bodyPr wrap="square" rtlCol="0">
                <a:spAutoFit/>
              </a:bodyPr>
              <a:lstStyle/>
              <a:p>
                <a:pPr algn="ctr"/>
                <a:r>
                  <a:rPr lang="en-US" sz="800" dirty="0">
                    <a:latin typeface="Franklin Gothic Medium" panose="020B0603020102020204" pitchFamily="34" charset="0"/>
                  </a:rPr>
                  <a:t>CROATIA</a:t>
                </a:r>
                <a:endParaRPr lang="en-GB" sz="800" dirty="0">
                  <a:latin typeface="Franklin Gothic Medium" panose="020B0603020102020204" pitchFamily="34" charset="0"/>
                </a:endParaRPr>
              </a:p>
            </p:txBody>
          </p:sp>
          <p:sp>
            <p:nvSpPr>
              <p:cNvPr id="1041" name="TextBox 1040">
                <a:extLst>
                  <a:ext uri="{FF2B5EF4-FFF2-40B4-BE49-F238E27FC236}">
                    <a16:creationId xmlns:a16="http://schemas.microsoft.com/office/drawing/2014/main" id="{11836DF2-1CD8-7B2F-0149-48AE9C70ED79}"/>
                  </a:ext>
                </a:extLst>
              </p:cNvPr>
              <p:cNvSpPr txBox="1"/>
              <p:nvPr/>
            </p:nvSpPr>
            <p:spPr>
              <a:xfrm>
                <a:off x="4594654" y="1994797"/>
                <a:ext cx="1050495" cy="215444"/>
              </a:xfrm>
              <a:prstGeom prst="rect">
                <a:avLst/>
              </a:prstGeom>
              <a:noFill/>
            </p:spPr>
            <p:txBody>
              <a:bodyPr wrap="square" rtlCol="0">
                <a:spAutoFit/>
              </a:bodyPr>
              <a:lstStyle/>
              <a:p>
                <a:pPr algn="ctr"/>
                <a:r>
                  <a:rPr lang="en-US" sz="800" dirty="0">
                    <a:latin typeface="Franklin Gothic Medium" panose="020B0603020102020204" pitchFamily="34" charset="0"/>
                  </a:rPr>
                  <a:t>CZECH REPUBLIC</a:t>
                </a:r>
                <a:endParaRPr lang="en-GB" sz="800" dirty="0">
                  <a:latin typeface="Franklin Gothic Medium" panose="020B0603020102020204" pitchFamily="34" charset="0"/>
                </a:endParaRPr>
              </a:p>
            </p:txBody>
          </p:sp>
          <p:sp>
            <p:nvSpPr>
              <p:cNvPr id="1042" name="TextBox 1041">
                <a:extLst>
                  <a:ext uri="{FF2B5EF4-FFF2-40B4-BE49-F238E27FC236}">
                    <a16:creationId xmlns:a16="http://schemas.microsoft.com/office/drawing/2014/main" id="{CA0E41A3-428C-00E7-D1E8-2F64E37B7406}"/>
                  </a:ext>
                </a:extLst>
              </p:cNvPr>
              <p:cNvSpPr txBox="1"/>
              <p:nvPr/>
            </p:nvSpPr>
            <p:spPr>
              <a:xfrm>
                <a:off x="5709083" y="2000268"/>
                <a:ext cx="1041005" cy="215444"/>
              </a:xfrm>
              <a:prstGeom prst="rect">
                <a:avLst/>
              </a:prstGeom>
              <a:noFill/>
            </p:spPr>
            <p:txBody>
              <a:bodyPr wrap="square" rtlCol="0">
                <a:spAutoFit/>
              </a:bodyPr>
              <a:lstStyle/>
              <a:p>
                <a:pPr algn="ctr"/>
                <a:r>
                  <a:rPr lang="en-US" sz="800" dirty="0">
                    <a:latin typeface="Franklin Gothic Medium" panose="020B0603020102020204" pitchFamily="34" charset="0"/>
                  </a:rPr>
                  <a:t>DENMARK</a:t>
                </a:r>
                <a:endParaRPr lang="en-GB" sz="800" dirty="0">
                  <a:latin typeface="Franklin Gothic Medium" panose="020B0603020102020204" pitchFamily="34" charset="0"/>
                </a:endParaRPr>
              </a:p>
            </p:txBody>
          </p:sp>
          <p:sp>
            <p:nvSpPr>
              <p:cNvPr id="1043" name="TextBox 1042">
                <a:extLst>
                  <a:ext uri="{FF2B5EF4-FFF2-40B4-BE49-F238E27FC236}">
                    <a16:creationId xmlns:a16="http://schemas.microsoft.com/office/drawing/2014/main" id="{A97A6E00-62A8-A818-0B27-9712F887E4B8}"/>
                  </a:ext>
                </a:extLst>
              </p:cNvPr>
              <p:cNvSpPr txBox="1"/>
              <p:nvPr/>
            </p:nvSpPr>
            <p:spPr>
              <a:xfrm>
                <a:off x="6812560" y="2000268"/>
                <a:ext cx="1041319" cy="215444"/>
              </a:xfrm>
              <a:prstGeom prst="rect">
                <a:avLst/>
              </a:prstGeom>
              <a:noFill/>
            </p:spPr>
            <p:txBody>
              <a:bodyPr wrap="square" rtlCol="0">
                <a:spAutoFit/>
              </a:bodyPr>
              <a:lstStyle/>
              <a:p>
                <a:pPr algn="ctr"/>
                <a:r>
                  <a:rPr lang="en-US" sz="800" dirty="0">
                    <a:latin typeface="Franklin Gothic Medium" panose="020B0603020102020204" pitchFamily="34" charset="0"/>
                  </a:rPr>
                  <a:t>ESTONIA</a:t>
                </a:r>
                <a:endParaRPr lang="en-GB" sz="800" dirty="0">
                  <a:latin typeface="Franklin Gothic Medium" panose="020B0603020102020204" pitchFamily="34" charset="0"/>
                </a:endParaRPr>
              </a:p>
            </p:txBody>
          </p:sp>
          <p:sp>
            <p:nvSpPr>
              <p:cNvPr id="1044" name="TextBox 1043">
                <a:extLst>
                  <a:ext uri="{FF2B5EF4-FFF2-40B4-BE49-F238E27FC236}">
                    <a16:creationId xmlns:a16="http://schemas.microsoft.com/office/drawing/2014/main" id="{99502F2F-AE87-0E99-09B9-4FEDD18E4B49}"/>
                  </a:ext>
                </a:extLst>
              </p:cNvPr>
              <p:cNvSpPr txBox="1"/>
              <p:nvPr/>
            </p:nvSpPr>
            <p:spPr>
              <a:xfrm>
                <a:off x="7918451" y="2000268"/>
                <a:ext cx="1041664" cy="215444"/>
              </a:xfrm>
              <a:prstGeom prst="rect">
                <a:avLst/>
              </a:prstGeom>
              <a:noFill/>
            </p:spPr>
            <p:txBody>
              <a:bodyPr wrap="square" rtlCol="0">
                <a:spAutoFit/>
              </a:bodyPr>
              <a:lstStyle/>
              <a:p>
                <a:pPr algn="ctr"/>
                <a:r>
                  <a:rPr lang="en-US" sz="800" dirty="0">
                    <a:latin typeface="Franklin Gothic Medium" panose="020B0603020102020204" pitchFamily="34" charset="0"/>
                  </a:rPr>
                  <a:t>FINLAND</a:t>
                </a:r>
                <a:endParaRPr lang="en-GB" sz="800" dirty="0">
                  <a:latin typeface="Franklin Gothic Medium" panose="020B0603020102020204" pitchFamily="34" charset="0"/>
                </a:endParaRPr>
              </a:p>
            </p:txBody>
          </p:sp>
        </p:grpSp>
        <p:sp>
          <p:nvSpPr>
            <p:cNvPr id="53" name="TextBox 52">
              <a:extLst>
                <a:ext uri="{FF2B5EF4-FFF2-40B4-BE49-F238E27FC236}">
                  <a16:creationId xmlns:a16="http://schemas.microsoft.com/office/drawing/2014/main" id="{B2BCF079-E887-BF99-31B8-F7F254F20ACD}"/>
                </a:ext>
              </a:extLst>
            </p:cNvPr>
            <p:cNvSpPr txBox="1"/>
            <p:nvPr/>
          </p:nvSpPr>
          <p:spPr>
            <a:xfrm>
              <a:off x="160017" y="3296610"/>
              <a:ext cx="1049983" cy="215444"/>
            </a:xfrm>
            <a:prstGeom prst="rect">
              <a:avLst/>
            </a:prstGeom>
            <a:noFill/>
          </p:spPr>
          <p:txBody>
            <a:bodyPr wrap="square" rtlCol="0">
              <a:spAutoFit/>
            </a:bodyPr>
            <a:lstStyle/>
            <a:p>
              <a:pPr algn="ctr"/>
              <a:r>
                <a:rPr lang="en-US" sz="800" dirty="0">
                  <a:latin typeface="Franklin Gothic Medium" panose="020B0603020102020204" pitchFamily="34" charset="0"/>
                </a:rPr>
                <a:t>FRANCE</a:t>
              </a:r>
              <a:endParaRPr lang="en-GB" sz="800" dirty="0">
                <a:latin typeface="Franklin Gothic Medium" panose="020B0603020102020204" pitchFamily="34" charset="0"/>
              </a:endParaRPr>
            </a:p>
          </p:txBody>
        </p:sp>
        <p:sp>
          <p:nvSpPr>
            <p:cNvPr id="54" name="TextBox 53">
              <a:extLst>
                <a:ext uri="{FF2B5EF4-FFF2-40B4-BE49-F238E27FC236}">
                  <a16:creationId xmlns:a16="http://schemas.microsoft.com/office/drawing/2014/main" id="{3C62260B-3921-9DEC-8B39-FDCAEACF4FD6}"/>
                </a:ext>
              </a:extLst>
            </p:cNvPr>
            <p:cNvSpPr txBox="1"/>
            <p:nvPr/>
          </p:nvSpPr>
          <p:spPr>
            <a:xfrm>
              <a:off x="1268541" y="3296610"/>
              <a:ext cx="1048357" cy="215444"/>
            </a:xfrm>
            <a:prstGeom prst="rect">
              <a:avLst/>
            </a:prstGeom>
            <a:noFill/>
          </p:spPr>
          <p:txBody>
            <a:bodyPr wrap="square" rtlCol="0">
              <a:spAutoFit/>
            </a:bodyPr>
            <a:lstStyle/>
            <a:p>
              <a:pPr algn="ctr"/>
              <a:r>
                <a:rPr lang="en-US" sz="800" dirty="0">
                  <a:latin typeface="Franklin Gothic Medium" panose="020B0603020102020204" pitchFamily="34" charset="0"/>
                </a:rPr>
                <a:t>GERMANY</a:t>
              </a:r>
              <a:endParaRPr lang="en-GB" sz="800" dirty="0">
                <a:latin typeface="Franklin Gothic Medium" panose="020B0603020102020204" pitchFamily="34" charset="0"/>
              </a:endParaRPr>
            </a:p>
          </p:txBody>
        </p:sp>
        <p:sp>
          <p:nvSpPr>
            <p:cNvPr id="55" name="TextBox 54">
              <a:extLst>
                <a:ext uri="{FF2B5EF4-FFF2-40B4-BE49-F238E27FC236}">
                  <a16:creationId xmlns:a16="http://schemas.microsoft.com/office/drawing/2014/main" id="{086756A6-C881-3C43-DB19-2E236FC5007E}"/>
                </a:ext>
              </a:extLst>
            </p:cNvPr>
            <p:cNvSpPr txBox="1"/>
            <p:nvPr/>
          </p:nvSpPr>
          <p:spPr>
            <a:xfrm>
              <a:off x="2381291" y="3296610"/>
              <a:ext cx="1046144" cy="215444"/>
            </a:xfrm>
            <a:prstGeom prst="rect">
              <a:avLst/>
            </a:prstGeom>
            <a:noFill/>
          </p:spPr>
          <p:txBody>
            <a:bodyPr wrap="square" rtlCol="0">
              <a:spAutoFit/>
            </a:bodyPr>
            <a:lstStyle/>
            <a:p>
              <a:pPr algn="ctr"/>
              <a:r>
                <a:rPr lang="en-US" sz="800" dirty="0">
                  <a:latin typeface="Franklin Gothic Medium" panose="020B0603020102020204" pitchFamily="34" charset="0"/>
                </a:rPr>
                <a:t>GERMANY</a:t>
              </a:r>
              <a:endParaRPr lang="en-GB" sz="800" dirty="0">
                <a:latin typeface="Franklin Gothic Medium" panose="020B0603020102020204" pitchFamily="34" charset="0"/>
              </a:endParaRPr>
            </a:p>
          </p:txBody>
        </p:sp>
        <p:sp>
          <p:nvSpPr>
            <p:cNvPr id="56" name="TextBox 55">
              <a:extLst>
                <a:ext uri="{FF2B5EF4-FFF2-40B4-BE49-F238E27FC236}">
                  <a16:creationId xmlns:a16="http://schemas.microsoft.com/office/drawing/2014/main" id="{12FCB4EB-FE5B-1037-1095-EAF10BBB29AC}"/>
                </a:ext>
              </a:extLst>
            </p:cNvPr>
            <p:cNvSpPr txBox="1"/>
            <p:nvPr/>
          </p:nvSpPr>
          <p:spPr>
            <a:xfrm>
              <a:off x="3489222" y="3296610"/>
              <a:ext cx="1044576" cy="215444"/>
            </a:xfrm>
            <a:prstGeom prst="rect">
              <a:avLst/>
            </a:prstGeom>
            <a:noFill/>
          </p:spPr>
          <p:txBody>
            <a:bodyPr wrap="square" rtlCol="0">
              <a:spAutoFit/>
            </a:bodyPr>
            <a:lstStyle/>
            <a:p>
              <a:pPr algn="ctr"/>
              <a:r>
                <a:rPr lang="en-US" sz="800" dirty="0">
                  <a:latin typeface="Franklin Gothic Medium" panose="020B0603020102020204" pitchFamily="34" charset="0"/>
                </a:rPr>
                <a:t>GERMANY</a:t>
              </a:r>
              <a:endParaRPr lang="en-GB" sz="800" dirty="0">
                <a:latin typeface="Franklin Gothic Medium" panose="020B0603020102020204" pitchFamily="34" charset="0"/>
              </a:endParaRPr>
            </a:p>
          </p:txBody>
        </p:sp>
        <p:sp>
          <p:nvSpPr>
            <p:cNvPr id="57" name="TextBox 56">
              <a:extLst>
                <a:ext uri="{FF2B5EF4-FFF2-40B4-BE49-F238E27FC236}">
                  <a16:creationId xmlns:a16="http://schemas.microsoft.com/office/drawing/2014/main" id="{FF90D8F8-27B3-441C-2190-DB9A44BEEACB}"/>
                </a:ext>
              </a:extLst>
            </p:cNvPr>
            <p:cNvSpPr txBox="1"/>
            <p:nvPr/>
          </p:nvSpPr>
          <p:spPr>
            <a:xfrm>
              <a:off x="4598723" y="3296610"/>
              <a:ext cx="1041964" cy="215444"/>
            </a:xfrm>
            <a:prstGeom prst="rect">
              <a:avLst/>
            </a:prstGeom>
            <a:noFill/>
          </p:spPr>
          <p:txBody>
            <a:bodyPr wrap="square" rtlCol="0">
              <a:spAutoFit/>
            </a:bodyPr>
            <a:lstStyle/>
            <a:p>
              <a:pPr algn="ctr"/>
              <a:r>
                <a:rPr lang="en-US" sz="800" dirty="0">
                  <a:latin typeface="Franklin Gothic Medium" panose="020B0603020102020204" pitchFamily="34" charset="0"/>
                </a:rPr>
                <a:t>GREECE</a:t>
              </a:r>
              <a:endParaRPr lang="en-GB" sz="800" dirty="0">
                <a:latin typeface="Franklin Gothic Medium" panose="020B0603020102020204" pitchFamily="34" charset="0"/>
              </a:endParaRPr>
            </a:p>
          </p:txBody>
        </p:sp>
        <p:sp>
          <p:nvSpPr>
            <p:cNvPr id="58" name="TextBox 57">
              <a:extLst>
                <a:ext uri="{FF2B5EF4-FFF2-40B4-BE49-F238E27FC236}">
                  <a16:creationId xmlns:a16="http://schemas.microsoft.com/office/drawing/2014/main" id="{B45531FB-C66C-ABFC-69F5-BE10113B6280}"/>
                </a:ext>
              </a:extLst>
            </p:cNvPr>
            <p:cNvSpPr txBox="1"/>
            <p:nvPr/>
          </p:nvSpPr>
          <p:spPr>
            <a:xfrm>
              <a:off x="5699711" y="3296610"/>
              <a:ext cx="1050378" cy="215444"/>
            </a:xfrm>
            <a:prstGeom prst="rect">
              <a:avLst/>
            </a:prstGeom>
            <a:noFill/>
          </p:spPr>
          <p:txBody>
            <a:bodyPr wrap="square" rtlCol="0">
              <a:spAutoFit/>
            </a:bodyPr>
            <a:lstStyle/>
            <a:p>
              <a:pPr algn="ctr"/>
              <a:r>
                <a:rPr lang="en-US" sz="800" dirty="0">
                  <a:latin typeface="Franklin Gothic Medium" panose="020B0603020102020204" pitchFamily="34" charset="0"/>
                </a:rPr>
                <a:t>HUNGARY</a:t>
              </a:r>
              <a:endParaRPr lang="en-GB" sz="800" dirty="0">
                <a:latin typeface="Franklin Gothic Medium" panose="020B0603020102020204" pitchFamily="34" charset="0"/>
              </a:endParaRPr>
            </a:p>
          </p:txBody>
        </p:sp>
        <p:sp>
          <p:nvSpPr>
            <p:cNvPr id="59" name="TextBox 58">
              <a:extLst>
                <a:ext uri="{FF2B5EF4-FFF2-40B4-BE49-F238E27FC236}">
                  <a16:creationId xmlns:a16="http://schemas.microsoft.com/office/drawing/2014/main" id="{070FEE3B-18F1-38A1-C859-96367D440655}"/>
                </a:ext>
              </a:extLst>
            </p:cNvPr>
            <p:cNvSpPr txBox="1"/>
            <p:nvPr/>
          </p:nvSpPr>
          <p:spPr>
            <a:xfrm>
              <a:off x="6809113" y="3296610"/>
              <a:ext cx="1049013" cy="215444"/>
            </a:xfrm>
            <a:prstGeom prst="rect">
              <a:avLst/>
            </a:prstGeom>
            <a:noFill/>
          </p:spPr>
          <p:txBody>
            <a:bodyPr wrap="square" rtlCol="0">
              <a:spAutoFit/>
            </a:bodyPr>
            <a:lstStyle/>
            <a:p>
              <a:pPr algn="ctr"/>
              <a:r>
                <a:rPr lang="en-US" sz="800" dirty="0">
                  <a:latin typeface="Franklin Gothic Medium" panose="020B0603020102020204" pitchFamily="34" charset="0"/>
                </a:rPr>
                <a:t>IRELAND</a:t>
              </a:r>
              <a:endParaRPr lang="en-GB" sz="800" dirty="0">
                <a:latin typeface="Franklin Gothic Medium" panose="020B0603020102020204" pitchFamily="34" charset="0"/>
              </a:endParaRPr>
            </a:p>
          </p:txBody>
        </p:sp>
        <p:sp>
          <p:nvSpPr>
            <p:cNvPr id="60" name="TextBox 59">
              <a:extLst>
                <a:ext uri="{FF2B5EF4-FFF2-40B4-BE49-F238E27FC236}">
                  <a16:creationId xmlns:a16="http://schemas.microsoft.com/office/drawing/2014/main" id="{6ABA011A-3CBD-EA55-8D25-966B9FDB100B}"/>
                </a:ext>
              </a:extLst>
            </p:cNvPr>
            <p:cNvSpPr txBox="1"/>
            <p:nvPr/>
          </p:nvSpPr>
          <p:spPr>
            <a:xfrm>
              <a:off x="7915540" y="3296610"/>
              <a:ext cx="1044575" cy="215444"/>
            </a:xfrm>
            <a:prstGeom prst="rect">
              <a:avLst/>
            </a:prstGeom>
            <a:noFill/>
          </p:spPr>
          <p:txBody>
            <a:bodyPr wrap="square" rtlCol="0">
              <a:spAutoFit/>
            </a:bodyPr>
            <a:lstStyle/>
            <a:p>
              <a:pPr algn="ctr"/>
              <a:r>
                <a:rPr lang="en-US" sz="800" dirty="0">
                  <a:latin typeface="Franklin Gothic Medium" panose="020B0603020102020204" pitchFamily="34" charset="0"/>
                </a:rPr>
                <a:t>ITALY</a:t>
              </a:r>
              <a:endParaRPr lang="en-GB" sz="800" dirty="0">
                <a:latin typeface="Franklin Gothic Medium" panose="020B0603020102020204" pitchFamily="34" charset="0"/>
              </a:endParaRPr>
            </a:p>
          </p:txBody>
        </p:sp>
        <p:sp>
          <p:nvSpPr>
            <p:cNvPr id="61" name="TextBox 60">
              <a:extLst>
                <a:ext uri="{FF2B5EF4-FFF2-40B4-BE49-F238E27FC236}">
                  <a16:creationId xmlns:a16="http://schemas.microsoft.com/office/drawing/2014/main" id="{87DCBE8A-C47B-BA6B-12FB-05BADE01812A}"/>
                </a:ext>
              </a:extLst>
            </p:cNvPr>
            <p:cNvSpPr txBox="1"/>
            <p:nvPr/>
          </p:nvSpPr>
          <p:spPr>
            <a:xfrm>
              <a:off x="149150" y="4602487"/>
              <a:ext cx="1048328" cy="215444"/>
            </a:xfrm>
            <a:prstGeom prst="rect">
              <a:avLst/>
            </a:prstGeom>
            <a:noFill/>
          </p:spPr>
          <p:txBody>
            <a:bodyPr wrap="square" rtlCol="0">
              <a:spAutoFit/>
            </a:bodyPr>
            <a:lstStyle/>
            <a:p>
              <a:pPr algn="ctr"/>
              <a:r>
                <a:rPr lang="en-US" sz="800" dirty="0">
                  <a:latin typeface="Franklin Gothic Medium" panose="020B0603020102020204" pitchFamily="34" charset="0"/>
                </a:rPr>
                <a:t>LATVIA</a:t>
              </a:r>
              <a:endParaRPr lang="en-GB" sz="800" dirty="0">
                <a:latin typeface="Franklin Gothic Medium" panose="020B0603020102020204" pitchFamily="34" charset="0"/>
              </a:endParaRPr>
            </a:p>
          </p:txBody>
        </p:sp>
        <p:sp>
          <p:nvSpPr>
            <p:cNvPr id="62" name="TextBox 61">
              <a:extLst>
                <a:ext uri="{FF2B5EF4-FFF2-40B4-BE49-F238E27FC236}">
                  <a16:creationId xmlns:a16="http://schemas.microsoft.com/office/drawing/2014/main" id="{94B12123-0EE7-D252-EEF7-ED00DDDC885C}"/>
                </a:ext>
              </a:extLst>
            </p:cNvPr>
            <p:cNvSpPr txBox="1"/>
            <p:nvPr/>
          </p:nvSpPr>
          <p:spPr>
            <a:xfrm>
              <a:off x="1256668" y="4602487"/>
              <a:ext cx="1045738" cy="215444"/>
            </a:xfrm>
            <a:prstGeom prst="rect">
              <a:avLst/>
            </a:prstGeom>
            <a:noFill/>
          </p:spPr>
          <p:txBody>
            <a:bodyPr wrap="square" rtlCol="0">
              <a:spAutoFit/>
            </a:bodyPr>
            <a:lstStyle/>
            <a:p>
              <a:pPr algn="ctr"/>
              <a:r>
                <a:rPr lang="en-US" sz="800" dirty="0">
                  <a:latin typeface="Franklin Gothic Medium" panose="020B0603020102020204" pitchFamily="34" charset="0"/>
                </a:rPr>
                <a:t>LITHUANIA</a:t>
              </a:r>
              <a:endParaRPr lang="en-GB" sz="800" dirty="0">
                <a:latin typeface="Franklin Gothic Medium" panose="020B0603020102020204" pitchFamily="34" charset="0"/>
              </a:endParaRPr>
            </a:p>
          </p:txBody>
        </p:sp>
        <p:sp>
          <p:nvSpPr>
            <p:cNvPr id="63" name="TextBox 62">
              <a:extLst>
                <a:ext uri="{FF2B5EF4-FFF2-40B4-BE49-F238E27FC236}">
                  <a16:creationId xmlns:a16="http://schemas.microsoft.com/office/drawing/2014/main" id="{E1A40364-B92C-5FF5-A773-5AD80749EC5E}"/>
                </a:ext>
              </a:extLst>
            </p:cNvPr>
            <p:cNvSpPr txBox="1"/>
            <p:nvPr/>
          </p:nvSpPr>
          <p:spPr>
            <a:xfrm>
              <a:off x="4552083" y="4593387"/>
              <a:ext cx="1050937" cy="215444"/>
            </a:xfrm>
            <a:prstGeom prst="rect">
              <a:avLst/>
            </a:prstGeom>
            <a:noFill/>
          </p:spPr>
          <p:txBody>
            <a:bodyPr wrap="square" rtlCol="0">
              <a:spAutoFit/>
            </a:bodyPr>
            <a:lstStyle/>
            <a:p>
              <a:pPr algn="ctr"/>
              <a:r>
                <a:rPr lang="en-US" sz="800" dirty="0">
                  <a:latin typeface="Franklin Gothic Medium" panose="020B0603020102020204" pitchFamily="34" charset="0"/>
                </a:rPr>
                <a:t>POLAND</a:t>
              </a:r>
              <a:endParaRPr lang="en-GB" sz="800" dirty="0">
                <a:latin typeface="Franklin Gothic Medium" panose="020B0603020102020204" pitchFamily="34" charset="0"/>
              </a:endParaRPr>
            </a:p>
          </p:txBody>
        </p:sp>
        <p:sp>
          <p:nvSpPr>
            <p:cNvPr id="1024" name="TextBox 1023">
              <a:extLst>
                <a:ext uri="{FF2B5EF4-FFF2-40B4-BE49-F238E27FC236}">
                  <a16:creationId xmlns:a16="http://schemas.microsoft.com/office/drawing/2014/main" id="{C1881CFF-FD2D-E670-B56A-FA50076CE6C8}"/>
                </a:ext>
              </a:extLst>
            </p:cNvPr>
            <p:cNvSpPr txBox="1"/>
            <p:nvPr/>
          </p:nvSpPr>
          <p:spPr>
            <a:xfrm>
              <a:off x="5666376" y="4593387"/>
              <a:ext cx="1045248" cy="215444"/>
            </a:xfrm>
            <a:prstGeom prst="rect">
              <a:avLst/>
            </a:prstGeom>
            <a:noFill/>
          </p:spPr>
          <p:txBody>
            <a:bodyPr wrap="square" rtlCol="0">
              <a:spAutoFit/>
            </a:bodyPr>
            <a:lstStyle/>
            <a:p>
              <a:pPr algn="ctr"/>
              <a:r>
                <a:rPr lang="en-US" sz="800" dirty="0">
                  <a:latin typeface="Franklin Gothic Medium" panose="020B0603020102020204" pitchFamily="34" charset="0"/>
                </a:rPr>
                <a:t>PORTUGAL</a:t>
              </a:r>
              <a:endParaRPr lang="en-GB" sz="800" dirty="0">
                <a:latin typeface="Franklin Gothic Medium" panose="020B0603020102020204" pitchFamily="34" charset="0"/>
              </a:endParaRPr>
            </a:p>
          </p:txBody>
        </p:sp>
        <p:sp>
          <p:nvSpPr>
            <p:cNvPr id="1025" name="TextBox 1024">
              <a:extLst>
                <a:ext uri="{FF2B5EF4-FFF2-40B4-BE49-F238E27FC236}">
                  <a16:creationId xmlns:a16="http://schemas.microsoft.com/office/drawing/2014/main" id="{FFC0277B-B09E-EE18-037F-46FFFF7048DD}"/>
                </a:ext>
              </a:extLst>
            </p:cNvPr>
            <p:cNvSpPr txBox="1"/>
            <p:nvPr/>
          </p:nvSpPr>
          <p:spPr>
            <a:xfrm>
              <a:off x="6770543" y="4592801"/>
              <a:ext cx="1049013" cy="215444"/>
            </a:xfrm>
            <a:prstGeom prst="rect">
              <a:avLst/>
            </a:prstGeom>
            <a:noFill/>
          </p:spPr>
          <p:txBody>
            <a:bodyPr wrap="square" rtlCol="0">
              <a:spAutoFit/>
            </a:bodyPr>
            <a:lstStyle/>
            <a:p>
              <a:pPr algn="ctr"/>
              <a:r>
                <a:rPr lang="en-US" sz="800" dirty="0">
                  <a:latin typeface="Franklin Gothic Medium" panose="020B0603020102020204" pitchFamily="34" charset="0"/>
                </a:rPr>
                <a:t>ROMANIA</a:t>
              </a:r>
              <a:endParaRPr lang="en-GB" sz="800" dirty="0">
                <a:latin typeface="Franklin Gothic Medium" panose="020B0603020102020204" pitchFamily="34" charset="0"/>
              </a:endParaRPr>
            </a:p>
          </p:txBody>
        </p:sp>
        <p:sp>
          <p:nvSpPr>
            <p:cNvPr id="1027" name="TextBox 1026">
              <a:extLst>
                <a:ext uri="{FF2B5EF4-FFF2-40B4-BE49-F238E27FC236}">
                  <a16:creationId xmlns:a16="http://schemas.microsoft.com/office/drawing/2014/main" id="{E5DB70F5-EFDE-E4B6-7361-7345F305599E}"/>
                </a:ext>
              </a:extLst>
            </p:cNvPr>
            <p:cNvSpPr txBox="1"/>
            <p:nvPr/>
          </p:nvSpPr>
          <p:spPr>
            <a:xfrm>
              <a:off x="7878475" y="4592801"/>
              <a:ext cx="1049013" cy="215444"/>
            </a:xfrm>
            <a:prstGeom prst="rect">
              <a:avLst/>
            </a:prstGeom>
            <a:noFill/>
          </p:spPr>
          <p:txBody>
            <a:bodyPr wrap="square" rtlCol="0">
              <a:spAutoFit/>
            </a:bodyPr>
            <a:lstStyle/>
            <a:p>
              <a:pPr algn="ctr"/>
              <a:r>
                <a:rPr lang="en-US" sz="800" dirty="0">
                  <a:latin typeface="Franklin Gothic Medium" panose="020B0603020102020204" pitchFamily="34" charset="0"/>
                </a:rPr>
                <a:t>SLOVAKIA</a:t>
              </a:r>
              <a:endParaRPr lang="en-GB" sz="800" dirty="0">
                <a:latin typeface="Franklin Gothic Medium" panose="020B0603020102020204" pitchFamily="34" charset="0"/>
              </a:endParaRPr>
            </a:p>
          </p:txBody>
        </p:sp>
        <p:sp>
          <p:nvSpPr>
            <p:cNvPr id="1028" name="TextBox 1027">
              <a:extLst>
                <a:ext uri="{FF2B5EF4-FFF2-40B4-BE49-F238E27FC236}">
                  <a16:creationId xmlns:a16="http://schemas.microsoft.com/office/drawing/2014/main" id="{486A111E-93DC-3F57-5215-CC99E92860E2}"/>
                </a:ext>
              </a:extLst>
            </p:cNvPr>
            <p:cNvSpPr txBox="1"/>
            <p:nvPr/>
          </p:nvSpPr>
          <p:spPr>
            <a:xfrm>
              <a:off x="164565" y="5909791"/>
              <a:ext cx="1044575" cy="215444"/>
            </a:xfrm>
            <a:prstGeom prst="rect">
              <a:avLst/>
            </a:prstGeom>
            <a:noFill/>
          </p:spPr>
          <p:txBody>
            <a:bodyPr wrap="square" rtlCol="0">
              <a:spAutoFit/>
            </a:bodyPr>
            <a:lstStyle/>
            <a:p>
              <a:pPr algn="ctr"/>
              <a:r>
                <a:rPr lang="en-US" sz="800" dirty="0">
                  <a:latin typeface="Franklin Gothic Medium" panose="020B0603020102020204" pitchFamily="34" charset="0"/>
                </a:rPr>
                <a:t>SLOVENIA</a:t>
              </a:r>
              <a:endParaRPr lang="en-GB" sz="800" dirty="0">
                <a:latin typeface="Franklin Gothic Medium" panose="020B0603020102020204" pitchFamily="34" charset="0"/>
              </a:endParaRPr>
            </a:p>
          </p:txBody>
        </p:sp>
        <p:sp>
          <p:nvSpPr>
            <p:cNvPr id="1029" name="TextBox 1028">
              <a:extLst>
                <a:ext uri="{FF2B5EF4-FFF2-40B4-BE49-F238E27FC236}">
                  <a16:creationId xmlns:a16="http://schemas.microsoft.com/office/drawing/2014/main" id="{E1AC8949-E919-A52A-E9AC-FF1CE48B9794}"/>
                </a:ext>
              </a:extLst>
            </p:cNvPr>
            <p:cNvSpPr txBox="1"/>
            <p:nvPr/>
          </p:nvSpPr>
          <p:spPr>
            <a:xfrm>
              <a:off x="1277289" y="5901952"/>
              <a:ext cx="1042740" cy="215444"/>
            </a:xfrm>
            <a:prstGeom prst="rect">
              <a:avLst/>
            </a:prstGeom>
            <a:noFill/>
          </p:spPr>
          <p:txBody>
            <a:bodyPr wrap="square" rtlCol="0">
              <a:spAutoFit/>
            </a:bodyPr>
            <a:lstStyle/>
            <a:p>
              <a:pPr algn="ctr"/>
              <a:r>
                <a:rPr lang="en-US" sz="800" dirty="0">
                  <a:latin typeface="Franklin Gothic Medium" panose="020B0603020102020204" pitchFamily="34" charset="0"/>
                </a:rPr>
                <a:t>SPAIN</a:t>
              </a:r>
              <a:endParaRPr lang="en-GB" sz="800" dirty="0">
                <a:latin typeface="Franklin Gothic Medium" panose="020B0603020102020204" pitchFamily="34" charset="0"/>
              </a:endParaRPr>
            </a:p>
          </p:txBody>
        </p:sp>
        <p:sp>
          <p:nvSpPr>
            <p:cNvPr id="1030" name="TextBox 1029">
              <a:extLst>
                <a:ext uri="{FF2B5EF4-FFF2-40B4-BE49-F238E27FC236}">
                  <a16:creationId xmlns:a16="http://schemas.microsoft.com/office/drawing/2014/main" id="{B33F6FCB-FF4B-B0B4-9818-0FA49389B307}"/>
                </a:ext>
              </a:extLst>
            </p:cNvPr>
            <p:cNvSpPr txBox="1"/>
            <p:nvPr/>
          </p:nvSpPr>
          <p:spPr>
            <a:xfrm>
              <a:off x="2391471" y="5911752"/>
              <a:ext cx="1044884" cy="215444"/>
            </a:xfrm>
            <a:prstGeom prst="rect">
              <a:avLst/>
            </a:prstGeom>
            <a:noFill/>
          </p:spPr>
          <p:txBody>
            <a:bodyPr wrap="square" rtlCol="0">
              <a:spAutoFit/>
            </a:bodyPr>
            <a:lstStyle/>
            <a:p>
              <a:pPr algn="ctr"/>
              <a:r>
                <a:rPr lang="en-US" sz="800" dirty="0">
                  <a:latin typeface="Franklin Gothic Medium" panose="020B0603020102020204" pitchFamily="34" charset="0"/>
                </a:rPr>
                <a:t>SWEDEN</a:t>
              </a:r>
              <a:endParaRPr lang="en-GB" sz="800" dirty="0">
                <a:latin typeface="Franklin Gothic Medium" panose="020B0603020102020204" pitchFamily="34" charset="0"/>
              </a:endParaRPr>
            </a:p>
          </p:txBody>
        </p:sp>
        <p:sp>
          <p:nvSpPr>
            <p:cNvPr id="1031" name="TextBox 1030">
              <a:extLst>
                <a:ext uri="{FF2B5EF4-FFF2-40B4-BE49-F238E27FC236}">
                  <a16:creationId xmlns:a16="http://schemas.microsoft.com/office/drawing/2014/main" id="{A1B84EC9-8E44-4C1A-1AB2-1F62BEFAEB74}"/>
                </a:ext>
              </a:extLst>
            </p:cNvPr>
            <p:cNvSpPr txBox="1"/>
            <p:nvPr/>
          </p:nvSpPr>
          <p:spPr>
            <a:xfrm>
              <a:off x="3488286" y="5911752"/>
              <a:ext cx="1061563" cy="215444"/>
            </a:xfrm>
            <a:prstGeom prst="rect">
              <a:avLst/>
            </a:prstGeom>
            <a:noFill/>
          </p:spPr>
          <p:txBody>
            <a:bodyPr wrap="square" rtlCol="0">
              <a:spAutoFit/>
            </a:bodyPr>
            <a:lstStyle/>
            <a:p>
              <a:pPr algn="ctr"/>
              <a:r>
                <a:rPr lang="en-US" sz="800" dirty="0">
                  <a:latin typeface="Franklin Gothic Medium" panose="020B0603020102020204" pitchFamily="34" charset="0"/>
                </a:rPr>
                <a:t>SWITZERLAND</a:t>
              </a:r>
              <a:endParaRPr lang="en-GB" sz="800" dirty="0">
                <a:latin typeface="Franklin Gothic Medium" panose="020B0603020102020204" pitchFamily="34" charset="0"/>
              </a:endParaRPr>
            </a:p>
          </p:txBody>
        </p:sp>
        <p:sp>
          <p:nvSpPr>
            <p:cNvPr id="1032" name="TextBox 1031">
              <a:extLst>
                <a:ext uri="{FF2B5EF4-FFF2-40B4-BE49-F238E27FC236}">
                  <a16:creationId xmlns:a16="http://schemas.microsoft.com/office/drawing/2014/main" id="{3B1554EB-6BDD-084C-0A9A-866D26489A32}"/>
                </a:ext>
              </a:extLst>
            </p:cNvPr>
            <p:cNvSpPr txBox="1"/>
            <p:nvPr/>
          </p:nvSpPr>
          <p:spPr>
            <a:xfrm>
              <a:off x="4597921" y="5907535"/>
              <a:ext cx="1050937" cy="215444"/>
            </a:xfrm>
            <a:prstGeom prst="rect">
              <a:avLst/>
            </a:prstGeom>
            <a:noFill/>
          </p:spPr>
          <p:txBody>
            <a:bodyPr wrap="square" rtlCol="0">
              <a:spAutoFit/>
            </a:bodyPr>
            <a:lstStyle/>
            <a:p>
              <a:pPr algn="ctr"/>
              <a:r>
                <a:rPr lang="en-US" sz="800" dirty="0">
                  <a:latin typeface="Franklin Gothic Medium" panose="020B0603020102020204" pitchFamily="34" charset="0"/>
                </a:rPr>
                <a:t>THE NETHERLANDS</a:t>
              </a:r>
              <a:endParaRPr lang="en-GB" sz="800" dirty="0">
                <a:latin typeface="Franklin Gothic Medium" panose="020B0603020102020204" pitchFamily="34" charset="0"/>
              </a:endParaRPr>
            </a:p>
          </p:txBody>
        </p:sp>
        <p:sp>
          <p:nvSpPr>
            <p:cNvPr id="1033" name="TextBox 1032">
              <a:extLst>
                <a:ext uri="{FF2B5EF4-FFF2-40B4-BE49-F238E27FC236}">
                  <a16:creationId xmlns:a16="http://schemas.microsoft.com/office/drawing/2014/main" id="{B0A5062E-63B3-BEFC-6577-85F73FFE05AD}"/>
                </a:ext>
              </a:extLst>
            </p:cNvPr>
            <p:cNvSpPr txBox="1"/>
            <p:nvPr/>
          </p:nvSpPr>
          <p:spPr>
            <a:xfrm>
              <a:off x="5724468" y="5911752"/>
              <a:ext cx="1043748" cy="215444"/>
            </a:xfrm>
            <a:prstGeom prst="rect">
              <a:avLst/>
            </a:prstGeom>
            <a:noFill/>
          </p:spPr>
          <p:txBody>
            <a:bodyPr wrap="square" rtlCol="0">
              <a:spAutoFit/>
            </a:bodyPr>
            <a:lstStyle/>
            <a:p>
              <a:pPr algn="ctr"/>
              <a:r>
                <a:rPr lang="en-US" sz="800" dirty="0">
                  <a:latin typeface="Franklin Gothic Medium" panose="020B0603020102020204" pitchFamily="34" charset="0"/>
                </a:rPr>
                <a:t>UKRAINE</a:t>
              </a:r>
              <a:endParaRPr lang="en-GB" sz="800" dirty="0">
                <a:latin typeface="Franklin Gothic Medium" panose="020B0603020102020204" pitchFamily="34" charset="0"/>
              </a:endParaRPr>
            </a:p>
          </p:txBody>
        </p:sp>
        <p:sp>
          <p:nvSpPr>
            <p:cNvPr id="1034" name="TextBox 1033">
              <a:extLst>
                <a:ext uri="{FF2B5EF4-FFF2-40B4-BE49-F238E27FC236}">
                  <a16:creationId xmlns:a16="http://schemas.microsoft.com/office/drawing/2014/main" id="{8E40CC49-C13F-B7F6-FB80-3B2A795B2305}"/>
                </a:ext>
              </a:extLst>
            </p:cNvPr>
            <p:cNvSpPr txBox="1"/>
            <p:nvPr/>
          </p:nvSpPr>
          <p:spPr>
            <a:xfrm>
              <a:off x="6821364" y="5905899"/>
              <a:ext cx="1046237" cy="215444"/>
            </a:xfrm>
            <a:prstGeom prst="rect">
              <a:avLst/>
            </a:prstGeom>
            <a:noFill/>
          </p:spPr>
          <p:txBody>
            <a:bodyPr wrap="square" rtlCol="0">
              <a:spAutoFit/>
            </a:bodyPr>
            <a:lstStyle/>
            <a:p>
              <a:pPr algn="ctr"/>
              <a:r>
                <a:rPr lang="en-US" sz="800" dirty="0">
                  <a:latin typeface="Franklin Gothic Medium" panose="020B0603020102020204" pitchFamily="34" charset="0"/>
                </a:rPr>
                <a:t>UNITED KINGDOM</a:t>
              </a:r>
              <a:endParaRPr lang="en-GB" sz="800" dirty="0">
                <a:latin typeface="Franklin Gothic Medium" panose="020B0603020102020204" pitchFamily="34" charset="0"/>
              </a:endParaRPr>
            </a:p>
          </p:txBody>
        </p:sp>
        <p:sp>
          <p:nvSpPr>
            <p:cNvPr id="1035" name="TextBox 1034">
              <a:extLst>
                <a:ext uri="{FF2B5EF4-FFF2-40B4-BE49-F238E27FC236}">
                  <a16:creationId xmlns:a16="http://schemas.microsoft.com/office/drawing/2014/main" id="{CA903DDC-9085-DE43-8242-E0FAB723413F}"/>
                </a:ext>
              </a:extLst>
            </p:cNvPr>
            <p:cNvSpPr txBox="1"/>
            <p:nvPr/>
          </p:nvSpPr>
          <p:spPr>
            <a:xfrm>
              <a:off x="2362010" y="4602487"/>
              <a:ext cx="1047579" cy="215444"/>
            </a:xfrm>
            <a:prstGeom prst="rect">
              <a:avLst/>
            </a:prstGeom>
            <a:noFill/>
          </p:spPr>
          <p:txBody>
            <a:bodyPr wrap="square" rtlCol="0">
              <a:spAutoFit/>
            </a:bodyPr>
            <a:lstStyle/>
            <a:p>
              <a:pPr algn="ctr"/>
              <a:r>
                <a:rPr lang="en-US" sz="800" dirty="0">
                  <a:latin typeface="Franklin Gothic Medium" panose="020B0603020102020204" pitchFamily="34" charset="0"/>
                </a:rPr>
                <a:t>MALTA</a:t>
              </a:r>
              <a:endParaRPr lang="en-GB" sz="800" dirty="0">
                <a:latin typeface="Franklin Gothic Medium" panose="020B0603020102020204" pitchFamily="34" charset="0"/>
              </a:endParaRPr>
            </a:p>
          </p:txBody>
        </p:sp>
        <p:sp>
          <p:nvSpPr>
            <p:cNvPr id="1036" name="TextBox 1035">
              <a:extLst>
                <a:ext uri="{FF2B5EF4-FFF2-40B4-BE49-F238E27FC236}">
                  <a16:creationId xmlns:a16="http://schemas.microsoft.com/office/drawing/2014/main" id="{AE8EFE1B-C333-4A69-71E6-C97449903AF8}"/>
                </a:ext>
              </a:extLst>
            </p:cNvPr>
            <p:cNvSpPr txBox="1"/>
            <p:nvPr/>
          </p:nvSpPr>
          <p:spPr>
            <a:xfrm>
              <a:off x="3468776" y="4602487"/>
              <a:ext cx="1043534" cy="215444"/>
            </a:xfrm>
            <a:prstGeom prst="rect">
              <a:avLst/>
            </a:prstGeom>
            <a:noFill/>
          </p:spPr>
          <p:txBody>
            <a:bodyPr wrap="square" rtlCol="0">
              <a:spAutoFit/>
            </a:bodyPr>
            <a:lstStyle/>
            <a:p>
              <a:pPr algn="ctr"/>
              <a:r>
                <a:rPr lang="en-US" sz="800" dirty="0">
                  <a:latin typeface="Franklin Gothic Medium" panose="020B0603020102020204" pitchFamily="34" charset="0"/>
                </a:rPr>
                <a:t>NORWAY</a:t>
              </a:r>
              <a:endParaRPr lang="en-GB" sz="800" dirty="0">
                <a:latin typeface="Franklin Gothic Medium" panose="020B0603020102020204" pitchFamily="34" charset="0"/>
              </a:endParaRPr>
            </a:p>
          </p:txBody>
        </p:sp>
      </p:grpSp>
      <p:pic>
        <p:nvPicPr>
          <p:cNvPr id="1045" name="Picture 1044" descr="Logo, circle&#10;&#10;Description automatically generated">
            <a:extLst>
              <a:ext uri="{FF2B5EF4-FFF2-40B4-BE49-F238E27FC236}">
                <a16:creationId xmlns:a16="http://schemas.microsoft.com/office/drawing/2014/main" id="{89740421-A725-EE9A-EF99-7A0AE851C575}"/>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072697" y="3632985"/>
            <a:ext cx="913794" cy="913794"/>
          </a:xfrm>
          <a:prstGeom prst="rect">
            <a:avLst/>
          </a:prstGeom>
        </p:spPr>
      </p:pic>
      <p:pic>
        <p:nvPicPr>
          <p:cNvPr id="1046" name="Picture 1045" descr="Logo&#10;&#10;Description automatically generated with low confidence">
            <a:extLst>
              <a:ext uri="{FF2B5EF4-FFF2-40B4-BE49-F238E27FC236}">
                <a16:creationId xmlns:a16="http://schemas.microsoft.com/office/drawing/2014/main" id="{B5F0D772-458F-BBB7-8219-834A0D4018F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151821" y="5285110"/>
            <a:ext cx="976396" cy="246794"/>
          </a:xfrm>
          <a:prstGeom prst="rect">
            <a:avLst/>
          </a:prstGeom>
        </p:spPr>
      </p:pic>
      <p:pic>
        <p:nvPicPr>
          <p:cNvPr id="1047" name="Picture 1046">
            <a:extLst>
              <a:ext uri="{FF2B5EF4-FFF2-40B4-BE49-F238E27FC236}">
                <a16:creationId xmlns:a16="http://schemas.microsoft.com/office/drawing/2014/main" id="{65BB9520-FC8B-A75A-C5C7-6AC524B5D247}"/>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001514" y="2494300"/>
            <a:ext cx="1068051" cy="578171"/>
          </a:xfrm>
          <a:prstGeom prst="rect">
            <a:avLst/>
          </a:prstGeom>
        </p:spPr>
      </p:pic>
      <p:pic>
        <p:nvPicPr>
          <p:cNvPr id="1048" name="Picture 1047" descr="Graphical user interface, text, application&#10;&#10;Description automatically generated">
            <a:extLst>
              <a:ext uri="{FF2B5EF4-FFF2-40B4-BE49-F238E27FC236}">
                <a16:creationId xmlns:a16="http://schemas.microsoft.com/office/drawing/2014/main" id="{B6128359-7299-01C3-832E-AEADBF634683}"/>
              </a:ext>
            </a:extLst>
          </p:cNvPr>
          <p:cNvPicPr>
            <a:picLocks noChangeAspect="1"/>
          </p:cNvPicPr>
          <p:nvPr userDrawn="1"/>
        </p:nvPicPr>
        <p:blipFill rotWithShape="1">
          <a:blip r:embed="rId19" cstate="print">
            <a:clrChange>
              <a:clrFrom>
                <a:srgbClr val="FFFEFD"/>
              </a:clrFrom>
              <a:clrTo>
                <a:srgbClr val="FFFEFD">
                  <a:alpha val="0"/>
                </a:srgbClr>
              </a:clrTo>
            </a:clrChange>
            <a:extLst>
              <a:ext uri="{28A0092B-C50C-407E-A947-70E740481C1C}">
                <a14:useLocalDpi xmlns:a14="http://schemas.microsoft.com/office/drawing/2010/main" val="0"/>
              </a:ext>
            </a:extLst>
          </a:blip>
          <a:srcRect/>
          <a:stretch/>
        </p:blipFill>
        <p:spPr>
          <a:xfrm>
            <a:off x="1882006" y="4988980"/>
            <a:ext cx="649139" cy="663110"/>
          </a:xfrm>
          <a:prstGeom prst="rect">
            <a:avLst/>
          </a:prstGeom>
        </p:spPr>
      </p:pic>
      <p:pic>
        <p:nvPicPr>
          <p:cNvPr id="1049" name="Picture 1048" descr="Graphical user interface, text, application&#10;&#10;Description automatically generated">
            <a:extLst>
              <a:ext uri="{FF2B5EF4-FFF2-40B4-BE49-F238E27FC236}">
                <a16:creationId xmlns:a16="http://schemas.microsoft.com/office/drawing/2014/main" id="{9CC99934-6D9A-0984-7489-E08783CDD780}"/>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a:stretch/>
        </p:blipFill>
        <p:spPr>
          <a:xfrm>
            <a:off x="1741604" y="5674780"/>
            <a:ext cx="945760" cy="102577"/>
          </a:xfrm>
          <a:prstGeom prst="rect">
            <a:avLst/>
          </a:prstGeom>
        </p:spPr>
      </p:pic>
      <p:pic>
        <p:nvPicPr>
          <p:cNvPr id="1050" name="Picture 1049" descr="Text&#10;&#10;Description automatically generated with low confidence">
            <a:extLst>
              <a:ext uri="{FF2B5EF4-FFF2-40B4-BE49-F238E27FC236}">
                <a16:creationId xmlns:a16="http://schemas.microsoft.com/office/drawing/2014/main" id="{E6CAA013-65F9-2510-68BD-73D32DEB298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8464079" y="5001420"/>
            <a:ext cx="746785" cy="746785"/>
          </a:xfrm>
          <a:prstGeom prst="rect">
            <a:avLst/>
          </a:prstGeom>
        </p:spPr>
      </p:pic>
      <p:pic>
        <p:nvPicPr>
          <p:cNvPr id="1051" name="Picture 1050" descr="Logo, icon&#10;&#10;Description automatically generated">
            <a:extLst>
              <a:ext uri="{FF2B5EF4-FFF2-40B4-BE49-F238E27FC236}">
                <a16:creationId xmlns:a16="http://schemas.microsoft.com/office/drawing/2014/main" id="{693FDAAC-6224-34E1-F1FD-2C4828A7F040}"/>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466440" y="5107031"/>
            <a:ext cx="567796" cy="620726"/>
          </a:xfrm>
          <a:prstGeom prst="rect">
            <a:avLst/>
          </a:prstGeom>
        </p:spPr>
      </p:pic>
      <p:pic>
        <p:nvPicPr>
          <p:cNvPr id="1052" name="Picture 1051" descr="Diagram, logo&#10;&#10;Description automatically generated">
            <a:extLst>
              <a:ext uri="{FF2B5EF4-FFF2-40B4-BE49-F238E27FC236}">
                <a16:creationId xmlns:a16="http://schemas.microsoft.com/office/drawing/2014/main" id="{530EC9F8-23AE-5DCF-2DAD-3BF443DA2F2C}"/>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2955742" y="1164702"/>
            <a:ext cx="690897" cy="690897"/>
          </a:xfrm>
          <a:prstGeom prst="rect">
            <a:avLst/>
          </a:prstGeom>
        </p:spPr>
      </p:pic>
      <p:pic>
        <p:nvPicPr>
          <p:cNvPr id="1053" name="Picture 1052" descr="A picture containing icon&#10;&#10;Description automatically generated">
            <a:extLst>
              <a:ext uri="{FF2B5EF4-FFF2-40B4-BE49-F238E27FC236}">
                <a16:creationId xmlns:a16="http://schemas.microsoft.com/office/drawing/2014/main" id="{864FC9B9-9B3B-4F92-50C8-1148EEDD248E}"/>
              </a:ext>
            </a:extLst>
          </p:cNvPr>
          <p:cNvPicPr>
            <a:picLocks noChangeAspect="1"/>
          </p:cNvPicPr>
          <p:nvPr userDrawn="1"/>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50933" y="1085995"/>
            <a:ext cx="555286" cy="785333"/>
          </a:xfrm>
          <a:prstGeom prst="rect">
            <a:avLst/>
          </a:prstGeom>
        </p:spPr>
      </p:pic>
      <p:pic>
        <p:nvPicPr>
          <p:cNvPr id="1054" name="Picture 1053" descr="Logo&#10;&#10;Description automatically generated">
            <a:extLst>
              <a:ext uri="{FF2B5EF4-FFF2-40B4-BE49-F238E27FC236}">
                <a16:creationId xmlns:a16="http://schemas.microsoft.com/office/drawing/2014/main" id="{184905A1-3C40-F6FC-FD0E-3A76D2B9E1EE}"/>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487621" y="1095983"/>
            <a:ext cx="748635" cy="752929"/>
          </a:xfrm>
          <a:prstGeom prst="rect">
            <a:avLst/>
          </a:prstGeom>
        </p:spPr>
      </p:pic>
      <p:pic>
        <p:nvPicPr>
          <p:cNvPr id="1055" name="Picture 1054" descr="Text&#10;&#10;Description automatically generated">
            <a:extLst>
              <a:ext uri="{FF2B5EF4-FFF2-40B4-BE49-F238E27FC236}">
                <a16:creationId xmlns:a16="http://schemas.microsoft.com/office/drawing/2014/main" id="{58469642-B690-621D-0EA6-ECE0F658C958}"/>
              </a:ext>
            </a:extLst>
          </p:cNvPr>
          <p:cNvPicPr>
            <a:picLocks noChangeAspect="1"/>
          </p:cNvPicPr>
          <p:nvPr userDrawn="1"/>
        </p:nvPicPr>
        <p:blipFill rotWithShape="1">
          <a:blip r:embed="rId26">
            <a:extLst>
              <a:ext uri="{28A0092B-C50C-407E-A947-70E740481C1C}">
                <a14:useLocalDpi xmlns:a14="http://schemas.microsoft.com/office/drawing/2010/main" val="0"/>
              </a:ext>
            </a:extLst>
          </a:blip>
          <a:srcRect/>
          <a:stretch/>
        </p:blipFill>
        <p:spPr>
          <a:xfrm>
            <a:off x="8399866" y="2334384"/>
            <a:ext cx="903561" cy="865664"/>
          </a:xfrm>
          <a:prstGeom prst="rect">
            <a:avLst/>
          </a:prstGeom>
        </p:spPr>
      </p:pic>
      <p:pic>
        <p:nvPicPr>
          <p:cNvPr id="1056" name="Picture 1055" descr="Text&#10;&#10;Description automatically generated">
            <a:extLst>
              <a:ext uri="{FF2B5EF4-FFF2-40B4-BE49-F238E27FC236}">
                <a16:creationId xmlns:a16="http://schemas.microsoft.com/office/drawing/2014/main" id="{A16A3B11-869F-889D-C46E-47B8777F4415}"/>
              </a:ext>
            </a:extLst>
          </p:cNvPr>
          <p:cNvPicPr>
            <a:picLocks noChangeAspect="1"/>
          </p:cNvPicPr>
          <p:nvPr userDrawn="1"/>
        </p:nvPicPr>
        <p:blipFill rotWithShape="1">
          <a:blip r:embed="rId27" cstate="print">
            <a:extLst>
              <a:ext uri="{28A0092B-C50C-407E-A947-70E740481C1C}">
                <a14:useLocalDpi xmlns:a14="http://schemas.microsoft.com/office/drawing/2010/main" val="0"/>
              </a:ext>
            </a:extLst>
          </a:blip>
          <a:srcRect/>
          <a:stretch/>
        </p:blipFill>
        <p:spPr>
          <a:xfrm>
            <a:off x="1922816" y="3655101"/>
            <a:ext cx="615277" cy="608950"/>
          </a:xfrm>
          <a:prstGeom prst="rect">
            <a:avLst/>
          </a:prstGeom>
        </p:spPr>
      </p:pic>
      <p:pic>
        <p:nvPicPr>
          <p:cNvPr id="1057" name="Picture 1056" descr="Icon&#10;&#10;Description automatically generated with medium confidence">
            <a:extLst>
              <a:ext uri="{FF2B5EF4-FFF2-40B4-BE49-F238E27FC236}">
                <a16:creationId xmlns:a16="http://schemas.microsoft.com/office/drawing/2014/main" id="{AF194198-7DC9-07BE-074A-CE67252EE8DE}"/>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084708" y="3659670"/>
            <a:ext cx="470384" cy="811163"/>
          </a:xfrm>
          <a:prstGeom prst="rect">
            <a:avLst/>
          </a:prstGeom>
        </p:spPr>
      </p:pic>
      <p:pic>
        <p:nvPicPr>
          <p:cNvPr id="1058" name="Picture 1057" descr="Logo, company name&#10;&#10;Description automatically generated">
            <a:extLst>
              <a:ext uri="{FF2B5EF4-FFF2-40B4-BE49-F238E27FC236}">
                <a16:creationId xmlns:a16="http://schemas.microsoft.com/office/drawing/2014/main" id="{67947F8B-BF49-DF92-E9F6-B908F359E9DC}"/>
              </a:ext>
            </a:extLst>
          </p:cNvPr>
          <p:cNvPicPr>
            <a:picLocks noChangeAspect="1"/>
          </p:cNvPicPr>
          <p:nvPr userDrawn="1"/>
        </p:nvPicPr>
        <p:blipFill rotWithShape="1">
          <a:blip r:embed="rId2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917008" y="4001369"/>
            <a:ext cx="1017570" cy="340223"/>
          </a:xfrm>
          <a:prstGeom prst="rect">
            <a:avLst/>
          </a:prstGeom>
        </p:spPr>
      </p:pic>
      <p:pic>
        <p:nvPicPr>
          <p:cNvPr id="1059" name="Picture 1058" descr="A picture containing logo&#10;&#10;Description automatically generated">
            <a:extLst>
              <a:ext uri="{FF2B5EF4-FFF2-40B4-BE49-F238E27FC236}">
                <a16:creationId xmlns:a16="http://schemas.microsoft.com/office/drawing/2014/main" id="{1B7CE7FB-E924-636D-45DE-C58AB0E1C18C}"/>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032848" y="5002776"/>
            <a:ext cx="807124" cy="748204"/>
          </a:xfrm>
          <a:prstGeom prst="rect">
            <a:avLst/>
          </a:prstGeom>
        </p:spPr>
      </p:pic>
      <p:pic>
        <p:nvPicPr>
          <p:cNvPr id="1060" name="Picture 1059" descr="Logo&#10;&#10;Description automatically generated">
            <a:extLst>
              <a:ext uri="{FF2B5EF4-FFF2-40B4-BE49-F238E27FC236}">
                <a16:creationId xmlns:a16="http://schemas.microsoft.com/office/drawing/2014/main" id="{E63B063D-A3E7-203C-F019-D65BF90A22F3}"/>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5083900" y="5279485"/>
            <a:ext cx="905507" cy="263163"/>
          </a:xfrm>
          <a:prstGeom prst="rect">
            <a:avLst/>
          </a:prstGeom>
        </p:spPr>
      </p:pic>
      <p:pic>
        <p:nvPicPr>
          <p:cNvPr id="1061" name="Picture 1060" descr="Shape&#10;&#10;Description automatically generated with medium confidence">
            <a:extLst>
              <a:ext uri="{FF2B5EF4-FFF2-40B4-BE49-F238E27FC236}">
                <a16:creationId xmlns:a16="http://schemas.microsoft.com/office/drawing/2014/main" id="{5746C029-8179-2E26-ADEC-1839538032CD}"/>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l="25764" t="24182" r="27526" b="17142"/>
          <a:stretch/>
        </p:blipFill>
        <p:spPr>
          <a:xfrm>
            <a:off x="9619342" y="3583411"/>
            <a:ext cx="621855" cy="939417"/>
          </a:xfrm>
          <a:prstGeom prst="rect">
            <a:avLst/>
          </a:prstGeom>
        </p:spPr>
      </p:pic>
      <p:pic>
        <p:nvPicPr>
          <p:cNvPr id="1062" name="Picture 1061" descr="Icon&#10;&#10;Description automatically generated with medium confidence">
            <a:extLst>
              <a:ext uri="{FF2B5EF4-FFF2-40B4-BE49-F238E27FC236}">
                <a16:creationId xmlns:a16="http://schemas.microsoft.com/office/drawing/2014/main" id="{042D3DEF-2F7A-792F-37A6-F1FF38CAC027}"/>
              </a:ext>
            </a:extLst>
          </p:cNvPr>
          <p:cNvPicPr>
            <a:picLocks noChangeAspect="1"/>
          </p:cNvPicPr>
          <p:nvPr userDrawn="1"/>
        </p:nvPicPr>
        <p:blipFill rotWithShape="1">
          <a:blip r:embed="rId33" cstate="print">
            <a:extLst>
              <a:ext uri="{28A0092B-C50C-407E-A947-70E740481C1C}">
                <a14:useLocalDpi xmlns:a14="http://schemas.microsoft.com/office/drawing/2010/main" val="0"/>
              </a:ext>
            </a:extLst>
          </a:blip>
          <a:srcRect/>
          <a:stretch/>
        </p:blipFill>
        <p:spPr>
          <a:xfrm>
            <a:off x="1860424" y="2414750"/>
            <a:ext cx="717109" cy="714421"/>
          </a:xfrm>
          <a:prstGeom prst="rect">
            <a:avLst/>
          </a:prstGeom>
        </p:spPr>
      </p:pic>
      <p:pic>
        <p:nvPicPr>
          <p:cNvPr id="1063" name="Picture 1062" descr="A blue sign with white letters&#10;&#10;Description automatically generated with low confidence">
            <a:extLst>
              <a:ext uri="{FF2B5EF4-FFF2-40B4-BE49-F238E27FC236}">
                <a16:creationId xmlns:a16="http://schemas.microsoft.com/office/drawing/2014/main" id="{E0105586-2E30-5576-B774-09A66C7F5A5D}"/>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7438917" y="3724542"/>
            <a:ext cx="603837" cy="731038"/>
          </a:xfrm>
          <a:prstGeom prst="rect">
            <a:avLst/>
          </a:prstGeom>
        </p:spPr>
      </p:pic>
      <p:pic>
        <p:nvPicPr>
          <p:cNvPr id="1064" name="Picture 1063" descr="Text&#10;&#10;Description automatically generated">
            <a:extLst>
              <a:ext uri="{FF2B5EF4-FFF2-40B4-BE49-F238E27FC236}">
                <a16:creationId xmlns:a16="http://schemas.microsoft.com/office/drawing/2014/main" id="{03052A60-02BF-1E47-19EF-78786DFE6134}"/>
              </a:ext>
            </a:extLst>
          </p:cNvPr>
          <p:cNvPicPr>
            <a:picLocks noChangeAspect="1"/>
          </p:cNvPicPr>
          <p:nvPr userDrawn="1"/>
        </p:nvPicPr>
        <p:blipFill rotWithShape="1">
          <a:blip r:embed="rId35" cstate="print">
            <a:extLst>
              <a:ext uri="{28A0092B-C50C-407E-A947-70E740481C1C}">
                <a14:useLocalDpi xmlns:a14="http://schemas.microsoft.com/office/drawing/2010/main" val="0"/>
              </a:ext>
            </a:extLst>
          </a:blip>
          <a:srcRect/>
          <a:stretch/>
        </p:blipFill>
        <p:spPr>
          <a:xfrm>
            <a:off x="1716765" y="4271188"/>
            <a:ext cx="979619" cy="214076"/>
          </a:xfrm>
          <a:prstGeom prst="rect">
            <a:avLst/>
          </a:prstGeom>
        </p:spPr>
      </p:pic>
      <p:pic>
        <p:nvPicPr>
          <p:cNvPr id="1065" name="Picture 1064" descr="A picture containing shape&#10;&#10;Description automatically generated">
            <a:extLst>
              <a:ext uri="{FF2B5EF4-FFF2-40B4-BE49-F238E27FC236}">
                <a16:creationId xmlns:a16="http://schemas.microsoft.com/office/drawing/2014/main" id="{B4FBB08F-2213-F5D5-BD79-8914F3D62043}"/>
              </a:ext>
            </a:extLst>
          </p:cNvPr>
          <p:cNvPicPr>
            <a:picLocks noChangeAspect="1"/>
          </p:cNvPicPr>
          <p:nvPr userDrawn="1"/>
        </p:nvPicPr>
        <p:blipFill rotWithShape="1">
          <a:blip r:embed="rId36" cstate="print">
            <a:extLst>
              <a:ext uri="{28A0092B-C50C-407E-A947-70E740481C1C}">
                <a14:useLocalDpi xmlns:a14="http://schemas.microsoft.com/office/drawing/2010/main" val="0"/>
              </a:ext>
            </a:extLst>
          </a:blip>
          <a:srcRect/>
          <a:stretch/>
        </p:blipFill>
        <p:spPr>
          <a:xfrm>
            <a:off x="7415110" y="2450684"/>
            <a:ext cx="591109" cy="669119"/>
          </a:xfrm>
          <a:prstGeom prst="rect">
            <a:avLst/>
          </a:prstGeom>
        </p:spPr>
      </p:pic>
    </p:spTree>
    <p:extLst>
      <p:ext uri="{BB962C8B-B14F-4D97-AF65-F5344CB8AC3E}">
        <p14:creationId xmlns:p14="http://schemas.microsoft.com/office/powerpoint/2010/main" val="2045912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7381" y="2348880"/>
            <a:ext cx="11329259" cy="1296144"/>
          </a:xfrm>
        </p:spPr>
        <p:txBody>
          <a:bodyPr>
            <a:noAutofit/>
          </a:bodyPr>
          <a:lstStyle>
            <a:lvl1pPr algn="l">
              <a:defRPr sz="4667" b="1" baseline="0">
                <a:latin typeface="Arial" panose="020B0604020202020204" pitchFamily="34" charset="0"/>
                <a:cs typeface="Arial" panose="020B0604020202020204" pitchFamily="34" charset="0"/>
              </a:defRPr>
            </a:lvl1pPr>
          </a:lstStyle>
          <a:p>
            <a:r>
              <a:rPr lang="en-GB" dirty="0"/>
              <a:t>Presentation title</a:t>
            </a:r>
          </a:p>
        </p:txBody>
      </p:sp>
      <p:sp>
        <p:nvSpPr>
          <p:cNvPr id="3" name="Subtitle 2"/>
          <p:cNvSpPr>
            <a:spLocks noGrp="1"/>
          </p:cNvSpPr>
          <p:nvPr>
            <p:ph type="subTitle" idx="1" hasCustomPrompt="1"/>
          </p:nvPr>
        </p:nvSpPr>
        <p:spPr>
          <a:xfrm>
            <a:off x="527381" y="4293096"/>
            <a:ext cx="5856651" cy="432048"/>
          </a:xfrm>
        </p:spPr>
        <p:txBody>
          <a:bodyPr>
            <a:normAutofit/>
          </a:bodyPr>
          <a:lstStyle>
            <a:lvl1pPr marL="0" indent="0" algn="l">
              <a:buNone/>
              <a:defRPr sz="2933" b="1" baseline="0">
                <a:solidFill>
                  <a:schemeClr val="bg1"/>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Name </a:t>
            </a:r>
            <a:r>
              <a:rPr lang="en-US"/>
              <a:t>of presenter</a:t>
            </a:r>
            <a:endParaRPr lang="en-US" dirty="0"/>
          </a:p>
        </p:txBody>
      </p:sp>
      <p:sp>
        <p:nvSpPr>
          <p:cNvPr id="5" name="AutoShape 2" descr="https://idw-online.de/pages/de/institutionlogo921"/>
          <p:cNvSpPr>
            <a:spLocks noChangeAspect="1" noChangeArrowheads="1"/>
          </p:cNvSpPr>
          <p:nvPr userDrawn="1"/>
        </p:nvSpPr>
        <p:spPr bwMode="auto">
          <a:xfrm>
            <a:off x="207435" y="-457199"/>
            <a:ext cx="1435100" cy="95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GB" sz="2400"/>
          </a:p>
        </p:txBody>
      </p:sp>
      <p:sp>
        <p:nvSpPr>
          <p:cNvPr id="6" name="Picture Placeholder 10"/>
          <p:cNvSpPr>
            <a:spLocks noGrp="1"/>
          </p:cNvSpPr>
          <p:nvPr>
            <p:ph type="pic" sz="quarter" idx="10" hasCustomPrompt="1"/>
          </p:nvPr>
        </p:nvSpPr>
        <p:spPr>
          <a:xfrm>
            <a:off x="527385" y="5691684"/>
            <a:ext cx="1727167" cy="905669"/>
          </a:xfrm>
        </p:spPr>
        <p:txBody>
          <a:bodyPr>
            <a:normAutofit/>
          </a:bodyPr>
          <a:lstStyle>
            <a:lvl1pPr marL="0" indent="0" algn="ctr">
              <a:buFontTx/>
              <a:buNone/>
              <a:defRPr sz="2400">
                <a:latin typeface="Arial" panose="020B0604020202020204" pitchFamily="34" charset="0"/>
                <a:cs typeface="Arial" panose="020B0604020202020204" pitchFamily="34" charset="0"/>
              </a:defRPr>
            </a:lvl1pPr>
          </a:lstStyle>
          <a:p>
            <a:r>
              <a:rPr lang="en-US" dirty="0"/>
              <a:t>Logo of presenter</a:t>
            </a:r>
            <a:endParaRPr lang="en-GB" dirty="0"/>
          </a:p>
        </p:txBody>
      </p:sp>
      <p:sp>
        <p:nvSpPr>
          <p:cNvPr id="11" name="Rectangle 10"/>
          <p:cNvSpPr/>
          <p:nvPr userDrawn="1"/>
        </p:nvSpPr>
        <p:spPr>
          <a:xfrm>
            <a:off x="7632172" y="5661248"/>
            <a:ext cx="4224469" cy="9361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dirty="0"/>
          </a:p>
        </p:txBody>
      </p:sp>
      <p:pic>
        <p:nvPicPr>
          <p:cNvPr id="24" name="Bild 7"/>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27348"/>
          <a:stretch/>
        </p:blipFill>
        <p:spPr>
          <a:xfrm>
            <a:off x="0" y="0"/>
            <a:ext cx="12192000" cy="5568000"/>
          </a:xfrm>
          <a:prstGeom prst="rect">
            <a:avLst/>
          </a:prstGeom>
        </p:spPr>
      </p:pic>
      <p:pic>
        <p:nvPicPr>
          <p:cNvPr id="25" name="Bild 13" descr="EU_und_Text.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48128" y="5760003"/>
            <a:ext cx="4608512" cy="865604"/>
          </a:xfrm>
          <a:prstGeom prst="rect">
            <a:avLst/>
          </a:prstGeom>
        </p:spPr>
      </p:pic>
    </p:spTree>
    <p:extLst>
      <p:ext uri="{BB962C8B-B14F-4D97-AF65-F5344CB8AC3E}">
        <p14:creationId xmlns:p14="http://schemas.microsoft.com/office/powerpoint/2010/main" val="1009299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2646876"/>
      </p:ext>
    </p:extLst>
  </p:cSld>
  <p:clrMap bg1="lt1" tx1="dk1" bg2="lt2" tx2="dk2" accent1="accent1" accent2="accent2" accent3="accent3" accent4="accent4" accent5="accent5" accent6="accent6" hlink="hlink" folHlink="folHlink"/>
  <p:sldLayoutIdLst>
    <p:sldLayoutId id="2147483658" r:id="rId1"/>
    <p:sldLayoutId id="2147483663" r:id="rId2"/>
    <p:sldLayoutId id="2147483664" r:id="rId3"/>
    <p:sldLayoutId id="2147483669" r:id="rId4"/>
    <p:sldLayoutId id="2147483665" r:id="rId5"/>
    <p:sldLayoutId id="2147483666" r:id="rId6"/>
    <p:sldLayoutId id="2147483667" r:id="rId7"/>
    <p:sldLayoutId id="2147483668" r:id="rId8"/>
    <p:sldLayoutId id="2147483670" r:id="rId9"/>
    <p:sldLayoutId id="2147483671" r:id="rId10"/>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1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jpeg"/><Relationship Id="rId4" Type="http://schemas.openxmlformats.org/officeDocument/2006/relationships/image" Target="../media/image101.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1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116.emf"/><Relationship Id="rId3" Type="http://schemas.openxmlformats.org/officeDocument/2006/relationships/image" Target="../media/image111.jpg"/><Relationship Id="rId7" Type="http://schemas.openxmlformats.org/officeDocument/2006/relationships/image" Target="../media/image115.png"/><Relationship Id="rId2" Type="http://schemas.openxmlformats.org/officeDocument/2006/relationships/image" Target="../media/image110.png"/><Relationship Id="rId1" Type="http://schemas.openxmlformats.org/officeDocument/2006/relationships/slideLayout" Target="../slideLayouts/slideLayout3.xml"/><Relationship Id="rId6" Type="http://schemas.openxmlformats.org/officeDocument/2006/relationships/image" Target="../media/image114.emf"/><Relationship Id="rId5" Type="http://schemas.openxmlformats.org/officeDocument/2006/relationships/image" Target="../media/image113.pn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emf"/></Relationships>
</file>

<file path=ppt/slides/_rels/slide1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34.png"/><Relationship Id="rId3" Type="http://schemas.openxmlformats.org/officeDocument/2006/relationships/image" Target="../media/image124.png"/><Relationship Id="rId7" Type="http://schemas.openxmlformats.org/officeDocument/2006/relationships/image" Target="../media/image128.png"/><Relationship Id="rId12" Type="http://schemas.openxmlformats.org/officeDocument/2006/relationships/image" Target="../media/image133.png"/><Relationship Id="rId2" Type="http://schemas.openxmlformats.org/officeDocument/2006/relationships/image" Target="../media/image123.png"/><Relationship Id="rId1" Type="http://schemas.openxmlformats.org/officeDocument/2006/relationships/slideLayout" Target="../slideLayouts/slideLayout2.xml"/><Relationship Id="rId6" Type="http://schemas.openxmlformats.org/officeDocument/2006/relationships/image" Target="../media/image127.png"/><Relationship Id="rId11" Type="http://schemas.openxmlformats.org/officeDocument/2006/relationships/image" Target="../media/image132.png"/><Relationship Id="rId5" Type="http://schemas.openxmlformats.org/officeDocument/2006/relationships/image" Target="../media/image126.png"/><Relationship Id="rId10" Type="http://schemas.openxmlformats.org/officeDocument/2006/relationships/image" Target="../media/image131.png"/><Relationship Id="rId4" Type="http://schemas.openxmlformats.org/officeDocument/2006/relationships/image" Target="../media/image125.png"/><Relationship Id="rId9" Type="http://schemas.openxmlformats.org/officeDocument/2006/relationships/image" Target="../media/image130.png"/></Relationships>
</file>

<file path=ppt/slides/_rels/slide24.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34.png"/><Relationship Id="rId2"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37.png"/></Relationships>
</file>

<file path=ppt/slides/_rels/slide25.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34.png"/><Relationship Id="rId2"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40.png"/></Relationships>
</file>

<file path=ppt/slides/_rels/slide26.xml.rels><?xml version="1.0" encoding="UTF-8" standalone="yes"?>
<Relationships xmlns="http://schemas.openxmlformats.org/package/2006/relationships"><Relationship Id="rId3" Type="http://schemas.openxmlformats.org/officeDocument/2006/relationships/image" Target="../media/image142.png"/><Relationship Id="rId7" Type="http://schemas.openxmlformats.org/officeDocument/2006/relationships/image" Target="../media/image134.png"/><Relationship Id="rId2" Type="http://schemas.openxmlformats.org/officeDocument/2006/relationships/image" Target="../media/image141.png"/><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43.png"/></Relationships>
</file>

<file path=ppt/slides/_rels/slide2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emf"/></Relationships>
</file>

<file path=ppt/slides/_rels/slide5.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8.png"/><Relationship Id="rId7" Type="http://schemas.openxmlformats.org/officeDocument/2006/relationships/image" Target="../media/image53.png"/><Relationship Id="rId12"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64.png"/><Relationship Id="rId5" Type="http://schemas.openxmlformats.org/officeDocument/2006/relationships/image" Target="../media/image60.png"/><Relationship Id="rId15" Type="http://schemas.openxmlformats.org/officeDocument/2006/relationships/image" Target="../media/image68.png"/><Relationship Id="rId10" Type="http://schemas.openxmlformats.org/officeDocument/2006/relationships/image" Target="../media/image63.png"/><Relationship Id="rId4" Type="http://schemas.openxmlformats.org/officeDocument/2006/relationships/image" Target="../media/image59.png"/><Relationship Id="rId9" Type="http://schemas.openxmlformats.org/officeDocument/2006/relationships/image" Target="../media/image62.png"/><Relationship Id="rId14" Type="http://schemas.openxmlformats.org/officeDocument/2006/relationships/image" Target="../media/image67.png"/></Relationships>
</file>

<file path=ppt/slides/_rels/slide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microsoft.com/office/2007/relationships/hdphoto" Target="../media/hdphoto2.wdp"/><Relationship Id="rId9" Type="http://schemas.openxmlformats.org/officeDocument/2006/relationships/image" Target="../media/image74.png"/></Relationships>
</file>

<file path=ppt/slides/_rels/slide7.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9.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image" Target="../media/image80.png"/><Relationship Id="rId7" Type="http://schemas.openxmlformats.org/officeDocument/2006/relationships/image" Target="../media/image83.png"/><Relationship Id="rId12" Type="http://schemas.openxmlformats.org/officeDocument/2006/relationships/image" Target="../media/image88.png"/><Relationship Id="rId17" Type="http://schemas.openxmlformats.org/officeDocument/2006/relationships/image" Target="../media/image93.png"/><Relationship Id="rId2" Type="http://schemas.openxmlformats.org/officeDocument/2006/relationships/notesSlide" Target="../notesSlides/notesSlide8.xml"/><Relationship Id="rId16" Type="http://schemas.openxmlformats.org/officeDocument/2006/relationships/image" Target="../media/image92.png"/><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87.png"/><Relationship Id="rId5" Type="http://schemas.openxmlformats.org/officeDocument/2006/relationships/image" Target="../media/image82.png"/><Relationship Id="rId15" Type="http://schemas.openxmlformats.org/officeDocument/2006/relationships/image" Target="../media/image91.png"/><Relationship Id="rId10" Type="http://schemas.openxmlformats.org/officeDocument/2006/relationships/image" Target="../media/image86.png"/><Relationship Id="rId4" Type="http://schemas.openxmlformats.org/officeDocument/2006/relationships/image" Target="../media/image81.png"/><Relationship Id="rId9" Type="http://schemas.openxmlformats.org/officeDocument/2006/relationships/image" Target="../media/image85.png"/><Relationship Id="rId14" Type="http://schemas.openxmlformats.org/officeDocument/2006/relationships/image" Target="../media/image9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344" y="2539142"/>
            <a:ext cx="12192000" cy="576064"/>
          </a:xfrm>
        </p:spPr>
        <p:txBody>
          <a:bodyPr/>
          <a:lstStyle/>
          <a:p>
            <a:r>
              <a:rPr lang="en-GB" sz="3800" dirty="0">
                <a:latin typeface="+mn-lt"/>
              </a:rPr>
              <a:t>Testing and quantification needs for the Breeding Blanket</a:t>
            </a:r>
            <a:endParaRPr lang="en-US" sz="3800" dirty="0">
              <a:latin typeface="+mn-lt"/>
            </a:endParaRPr>
          </a:p>
        </p:txBody>
      </p:sp>
      <p:sp>
        <p:nvSpPr>
          <p:cNvPr id="3" name="Subtitle 2"/>
          <p:cNvSpPr>
            <a:spLocks noGrp="1"/>
          </p:cNvSpPr>
          <p:nvPr>
            <p:ph type="subTitle" idx="1"/>
          </p:nvPr>
        </p:nvSpPr>
        <p:spPr>
          <a:xfrm>
            <a:off x="0" y="4005064"/>
            <a:ext cx="5712635" cy="792088"/>
          </a:xfrm>
        </p:spPr>
        <p:txBody>
          <a:bodyPr>
            <a:normAutofit fontScale="70000" lnSpcReduction="20000"/>
          </a:bodyPr>
          <a:lstStyle/>
          <a:p>
            <a:r>
              <a:rPr lang="it-IT" dirty="0">
                <a:latin typeface="+mn-lt"/>
              </a:rPr>
              <a:t>G. Aiello, S. D’Amico, G. A. Spagnuolo, G. Federici, F. A. Hernandez, and the DEMO Central Team </a:t>
            </a:r>
            <a:endParaRPr lang="en-US" dirty="0">
              <a:latin typeface="+mn-lt"/>
            </a:endParaRPr>
          </a:p>
        </p:txBody>
      </p:sp>
      <p:sp>
        <p:nvSpPr>
          <p:cNvPr id="5" name="Rectangle 4">
            <a:extLst>
              <a:ext uri="{FF2B5EF4-FFF2-40B4-BE49-F238E27FC236}">
                <a16:creationId xmlns:a16="http://schemas.microsoft.com/office/drawing/2014/main" id="{13A575D9-4B2C-9547-A865-6D57039CF7B9}"/>
              </a:ext>
            </a:extLst>
          </p:cNvPr>
          <p:cNvSpPr/>
          <p:nvPr/>
        </p:nvSpPr>
        <p:spPr>
          <a:xfrm>
            <a:off x="6960099" y="5733256"/>
            <a:ext cx="5187847" cy="9134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3200"/>
          </a:p>
        </p:txBody>
      </p:sp>
      <p:pic>
        <p:nvPicPr>
          <p:cNvPr id="6" name="Picture 5">
            <a:extLst>
              <a:ext uri="{FF2B5EF4-FFF2-40B4-BE49-F238E27FC236}">
                <a16:creationId xmlns:a16="http://schemas.microsoft.com/office/drawing/2014/main" id="{811F0D9A-94BA-EE48-9317-87017801B2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11667" y="5727214"/>
            <a:ext cx="4836995" cy="992205"/>
          </a:xfrm>
          <a:prstGeom prst="rect">
            <a:avLst/>
          </a:prstGeom>
        </p:spPr>
      </p:pic>
      <p:sp>
        <p:nvSpPr>
          <p:cNvPr id="7" name="TextBox 6">
            <a:extLst>
              <a:ext uri="{FF2B5EF4-FFF2-40B4-BE49-F238E27FC236}">
                <a16:creationId xmlns:a16="http://schemas.microsoft.com/office/drawing/2014/main" id="{EBF84B5B-1C5F-916C-05B0-3EC438F20E1A}"/>
              </a:ext>
            </a:extLst>
          </p:cNvPr>
          <p:cNvSpPr txBox="1"/>
          <p:nvPr/>
        </p:nvSpPr>
        <p:spPr>
          <a:xfrm>
            <a:off x="0" y="3257545"/>
            <a:ext cx="6197600" cy="342910"/>
          </a:xfrm>
          <a:prstGeom prst="rect">
            <a:avLst/>
          </a:prstGeom>
        </p:spPr>
        <p:txBody>
          <a:bodyPr vert="horz" lIns="91440" tIns="45720" rIns="91440" bIns="45720" rtlCol="0" anchor="ctr">
            <a:noAutofit/>
          </a:bodyPr>
          <a:lstStyle>
            <a:lvl1pPr>
              <a:spcBef>
                <a:spcPct val="0"/>
              </a:spcBef>
              <a:buNone/>
              <a:defRPr sz="3800" b="1" baseline="0">
                <a:ea typeface="+mj-ea"/>
                <a:cs typeface="Arial" panose="020B0604020202020204" pitchFamily="34" charset="0"/>
              </a:defRPr>
            </a:lvl1pPr>
          </a:lstStyle>
          <a:p>
            <a:r>
              <a:rPr lang="en-GB" sz="2000" dirty="0"/>
              <a:t>EU-CN collaboration on CFETR and EU-DEMO </a:t>
            </a:r>
            <a:br>
              <a:rPr lang="en-GB" sz="2000" dirty="0"/>
            </a:br>
            <a:r>
              <a:rPr lang="en-GB" sz="1600" b="0" dirty="0"/>
              <a:t>4th Technical Exchange Meeting</a:t>
            </a:r>
          </a:p>
        </p:txBody>
      </p:sp>
    </p:spTree>
    <p:extLst>
      <p:ext uri="{BB962C8B-B14F-4D97-AF65-F5344CB8AC3E}">
        <p14:creationId xmlns:p14="http://schemas.microsoft.com/office/powerpoint/2010/main" val="697402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10FA1-8DCB-75F8-4764-E00353D15DEC}"/>
              </a:ext>
            </a:extLst>
          </p:cNvPr>
          <p:cNvSpPr>
            <a:spLocks noGrp="1"/>
          </p:cNvSpPr>
          <p:nvPr>
            <p:ph type="title"/>
          </p:nvPr>
        </p:nvSpPr>
        <p:spPr/>
        <p:txBody>
          <a:bodyPr/>
          <a:lstStyle/>
          <a:p>
            <a:r>
              <a:rPr lang="en-GB" sz="2800" dirty="0"/>
              <a:t>Facilities for nuclear (non-fusion) BB qualification</a:t>
            </a:r>
          </a:p>
        </p:txBody>
      </p:sp>
      <p:grpSp>
        <p:nvGrpSpPr>
          <p:cNvPr id="6" name="Group 5">
            <a:extLst>
              <a:ext uri="{FF2B5EF4-FFF2-40B4-BE49-F238E27FC236}">
                <a16:creationId xmlns:a16="http://schemas.microsoft.com/office/drawing/2014/main" id="{BA664B76-3018-45D9-9351-7DF9B5746F4D}"/>
              </a:ext>
            </a:extLst>
          </p:cNvPr>
          <p:cNvGrpSpPr/>
          <p:nvPr/>
        </p:nvGrpSpPr>
        <p:grpSpPr>
          <a:xfrm>
            <a:off x="907921" y="785259"/>
            <a:ext cx="10290635" cy="2166819"/>
            <a:chOff x="415509" y="859619"/>
            <a:chExt cx="10432163" cy="2196868"/>
          </a:xfrm>
        </p:grpSpPr>
        <p:cxnSp>
          <p:nvCxnSpPr>
            <p:cNvPr id="7" name="Straight Arrow Connector 6">
              <a:extLst>
                <a:ext uri="{FF2B5EF4-FFF2-40B4-BE49-F238E27FC236}">
                  <a16:creationId xmlns:a16="http://schemas.microsoft.com/office/drawing/2014/main" id="{A2B9E30F-9541-697F-B826-047B247C02AF}"/>
                </a:ext>
              </a:extLst>
            </p:cNvPr>
            <p:cNvCxnSpPr>
              <a:cxnSpLocks/>
            </p:cNvCxnSpPr>
            <p:nvPr/>
          </p:nvCxnSpPr>
          <p:spPr>
            <a:xfrm>
              <a:off x="3692041" y="2865503"/>
              <a:ext cx="6703605" cy="0"/>
            </a:xfrm>
            <a:prstGeom prst="straightConnector1">
              <a:avLst/>
            </a:prstGeom>
            <a:ln w="15875">
              <a:solidFill>
                <a:schemeClr val="tx1"/>
              </a:solidFill>
              <a:prstDash val="solid"/>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7637DD2-EF50-C87A-3B3B-8302FB4F0DEE}"/>
                </a:ext>
              </a:extLst>
            </p:cNvPr>
            <p:cNvCxnSpPr>
              <a:cxnSpLocks/>
            </p:cNvCxnSpPr>
            <p:nvPr/>
          </p:nvCxnSpPr>
          <p:spPr>
            <a:xfrm>
              <a:off x="415509" y="2487738"/>
              <a:ext cx="4115534" cy="21580"/>
            </a:xfrm>
            <a:prstGeom prst="straightConnector1">
              <a:avLst/>
            </a:prstGeom>
            <a:ln w="15875">
              <a:solidFill>
                <a:schemeClr val="tx1"/>
              </a:solidFill>
              <a:prstDash val="solid"/>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2CFE1AB-37D1-17B7-7F38-1E697CE54F35}"/>
                </a:ext>
              </a:extLst>
            </p:cNvPr>
            <p:cNvCxnSpPr>
              <a:cxnSpLocks/>
            </p:cNvCxnSpPr>
            <p:nvPr/>
          </p:nvCxnSpPr>
          <p:spPr>
            <a:xfrm flipV="1">
              <a:off x="422661" y="2082427"/>
              <a:ext cx="10425011" cy="9185"/>
            </a:xfrm>
            <a:prstGeom prst="straightConnector1">
              <a:avLst/>
            </a:prstGeom>
            <a:ln w="15875">
              <a:solidFill>
                <a:schemeClr val="tx1"/>
              </a:solidFill>
              <a:prstDash val="dash"/>
              <a:tailEnd type="stealth" w="lg" len="lg"/>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396D05B-A860-0F67-3C87-4B51ADE3F21F}"/>
                </a:ext>
              </a:extLst>
            </p:cNvPr>
            <p:cNvSpPr txBox="1"/>
            <p:nvPr/>
          </p:nvSpPr>
          <p:spPr>
            <a:xfrm>
              <a:off x="2510213" y="859619"/>
              <a:ext cx="2560320" cy="307777"/>
            </a:xfrm>
            <a:prstGeom prst="rect">
              <a:avLst/>
            </a:prstGeom>
            <a:solidFill>
              <a:srgbClr val="FFFFCC"/>
            </a:solidFill>
            <a:ln w="12700">
              <a:solidFill>
                <a:schemeClr val="tx1"/>
              </a:solidFill>
            </a:ln>
          </p:spPr>
          <p:txBody>
            <a:bodyPr wrap="square" rtlCol="0">
              <a:spAutoFit/>
            </a:bodyPr>
            <a:lstStyle/>
            <a:p>
              <a:pPr algn="ctr"/>
              <a:r>
                <a:rPr lang="en-US" sz="1400" b="1" dirty="0"/>
                <a:t>Theory/Modelling</a:t>
              </a:r>
              <a:endParaRPr lang="en-GB" sz="1400" b="1" dirty="0"/>
            </a:p>
          </p:txBody>
        </p:sp>
        <p:sp>
          <p:nvSpPr>
            <p:cNvPr id="11" name="TextBox 10">
              <a:extLst>
                <a:ext uri="{FF2B5EF4-FFF2-40B4-BE49-F238E27FC236}">
                  <a16:creationId xmlns:a16="http://schemas.microsoft.com/office/drawing/2014/main" id="{07FA0D0B-D621-DE15-4B84-F42FF9B45587}"/>
                </a:ext>
              </a:extLst>
            </p:cNvPr>
            <p:cNvSpPr txBox="1"/>
            <p:nvPr/>
          </p:nvSpPr>
          <p:spPr>
            <a:xfrm>
              <a:off x="6350693" y="859619"/>
              <a:ext cx="2560320" cy="307777"/>
            </a:xfrm>
            <a:prstGeom prst="rect">
              <a:avLst/>
            </a:prstGeom>
            <a:solidFill>
              <a:srgbClr val="FFFFCC"/>
            </a:solidFill>
            <a:ln w="12700">
              <a:solidFill>
                <a:schemeClr val="tx1"/>
              </a:solidFill>
            </a:ln>
          </p:spPr>
          <p:txBody>
            <a:bodyPr wrap="square" rtlCol="0">
              <a:spAutoFit/>
            </a:bodyPr>
            <a:lstStyle/>
            <a:p>
              <a:pPr algn="ctr"/>
              <a:r>
                <a:rPr lang="en-US" sz="1400" b="1" dirty="0"/>
                <a:t>Design Codes</a:t>
              </a:r>
              <a:endParaRPr lang="en-GB" sz="1400" b="1" dirty="0"/>
            </a:p>
          </p:txBody>
        </p:sp>
        <p:sp>
          <p:nvSpPr>
            <p:cNvPr id="12" name="TextBox 11">
              <a:extLst>
                <a:ext uri="{FF2B5EF4-FFF2-40B4-BE49-F238E27FC236}">
                  <a16:creationId xmlns:a16="http://schemas.microsoft.com/office/drawing/2014/main" id="{ADF685C4-0DCE-858E-75AB-0A2E958AEE4C}"/>
                </a:ext>
              </a:extLst>
            </p:cNvPr>
            <p:cNvSpPr txBox="1"/>
            <p:nvPr/>
          </p:nvSpPr>
          <p:spPr>
            <a:xfrm>
              <a:off x="422661" y="1336765"/>
              <a:ext cx="566181" cy="307777"/>
            </a:xfrm>
            <a:prstGeom prst="rect">
              <a:avLst/>
            </a:prstGeom>
            <a:solidFill>
              <a:schemeClr val="accent6">
                <a:lumMod val="20000"/>
                <a:lumOff val="80000"/>
              </a:schemeClr>
            </a:solidFill>
            <a:ln w="12700">
              <a:solidFill>
                <a:schemeClr val="tx1"/>
              </a:solidFill>
            </a:ln>
          </p:spPr>
          <p:txBody>
            <a:bodyPr wrap="none" rtlCol="0">
              <a:spAutoFit/>
            </a:bodyPr>
            <a:lstStyle/>
            <a:p>
              <a:r>
                <a:rPr lang="en-US" sz="1400" b="1" dirty="0"/>
                <a:t>Basic</a:t>
              </a:r>
              <a:endParaRPr lang="en-GB" sz="1400" b="1" dirty="0"/>
            </a:p>
          </p:txBody>
        </p:sp>
        <p:sp>
          <p:nvSpPr>
            <p:cNvPr id="13" name="TextBox 12">
              <a:extLst>
                <a:ext uri="{FF2B5EF4-FFF2-40B4-BE49-F238E27FC236}">
                  <a16:creationId xmlns:a16="http://schemas.microsoft.com/office/drawing/2014/main" id="{7D0EA6D0-29EA-3609-F3EA-25BF9A015579}"/>
                </a:ext>
              </a:extLst>
            </p:cNvPr>
            <p:cNvSpPr txBox="1"/>
            <p:nvPr/>
          </p:nvSpPr>
          <p:spPr>
            <a:xfrm>
              <a:off x="1524294" y="1336763"/>
              <a:ext cx="1372748" cy="307777"/>
            </a:xfrm>
            <a:prstGeom prst="rect">
              <a:avLst/>
            </a:prstGeom>
            <a:solidFill>
              <a:schemeClr val="accent6">
                <a:lumMod val="20000"/>
                <a:lumOff val="80000"/>
              </a:schemeClr>
            </a:solidFill>
            <a:ln w="12700">
              <a:solidFill>
                <a:schemeClr val="tx1"/>
              </a:solidFill>
            </a:ln>
          </p:spPr>
          <p:txBody>
            <a:bodyPr wrap="none" rtlCol="0">
              <a:spAutoFit/>
            </a:bodyPr>
            <a:lstStyle/>
            <a:p>
              <a:r>
                <a:rPr lang="en-US" sz="1400" b="1" dirty="0"/>
                <a:t>Separate Effects</a:t>
              </a:r>
              <a:endParaRPr lang="en-GB" sz="1400" b="1" dirty="0"/>
            </a:p>
          </p:txBody>
        </p:sp>
        <p:sp>
          <p:nvSpPr>
            <p:cNvPr id="14" name="TextBox 13">
              <a:extLst>
                <a:ext uri="{FF2B5EF4-FFF2-40B4-BE49-F238E27FC236}">
                  <a16:creationId xmlns:a16="http://schemas.microsoft.com/office/drawing/2014/main" id="{DE800848-31C6-DC32-8F9C-79F3FC839603}"/>
                </a:ext>
              </a:extLst>
            </p:cNvPr>
            <p:cNvSpPr txBox="1"/>
            <p:nvPr/>
          </p:nvSpPr>
          <p:spPr>
            <a:xfrm>
              <a:off x="3336701" y="1336763"/>
              <a:ext cx="1749390" cy="307777"/>
            </a:xfrm>
            <a:prstGeom prst="rect">
              <a:avLst/>
            </a:prstGeom>
            <a:solidFill>
              <a:schemeClr val="accent6">
                <a:lumMod val="20000"/>
                <a:lumOff val="80000"/>
              </a:schemeClr>
            </a:solidFill>
            <a:ln w="12700">
              <a:solidFill>
                <a:schemeClr val="tx1"/>
              </a:solidFill>
            </a:ln>
          </p:spPr>
          <p:txBody>
            <a:bodyPr wrap="none" rtlCol="0">
              <a:spAutoFit/>
            </a:bodyPr>
            <a:lstStyle/>
            <a:p>
              <a:r>
                <a:rPr lang="en-US" sz="1400" b="1" dirty="0"/>
                <a:t>Multiple Interactions</a:t>
              </a:r>
              <a:endParaRPr lang="en-GB" sz="1400" b="1" dirty="0"/>
            </a:p>
          </p:txBody>
        </p:sp>
        <p:sp>
          <p:nvSpPr>
            <p:cNvPr id="15" name="TextBox 14">
              <a:extLst>
                <a:ext uri="{FF2B5EF4-FFF2-40B4-BE49-F238E27FC236}">
                  <a16:creationId xmlns:a16="http://schemas.microsoft.com/office/drawing/2014/main" id="{12DEE5A8-8641-C3EF-C80F-CE772C2DA73C}"/>
                </a:ext>
              </a:extLst>
            </p:cNvPr>
            <p:cNvSpPr txBox="1"/>
            <p:nvPr/>
          </p:nvSpPr>
          <p:spPr>
            <a:xfrm>
              <a:off x="5356521" y="1336763"/>
              <a:ext cx="1610569" cy="307777"/>
            </a:xfrm>
            <a:prstGeom prst="rect">
              <a:avLst/>
            </a:prstGeom>
            <a:solidFill>
              <a:schemeClr val="accent6">
                <a:lumMod val="20000"/>
                <a:lumOff val="80000"/>
              </a:schemeClr>
            </a:solidFill>
            <a:ln w="12700">
              <a:solidFill>
                <a:schemeClr val="tx1"/>
              </a:solidFill>
            </a:ln>
          </p:spPr>
          <p:txBody>
            <a:bodyPr wrap="none" rtlCol="0">
              <a:spAutoFit/>
            </a:bodyPr>
            <a:lstStyle/>
            <a:p>
              <a:r>
                <a:rPr lang="en-US" sz="1400" b="1" dirty="0"/>
                <a:t>Partially Integrated</a:t>
              </a:r>
              <a:endParaRPr lang="en-GB" sz="1400" b="1" dirty="0"/>
            </a:p>
          </p:txBody>
        </p:sp>
        <p:sp>
          <p:nvSpPr>
            <p:cNvPr id="16" name="TextBox 15">
              <a:extLst>
                <a:ext uri="{FF2B5EF4-FFF2-40B4-BE49-F238E27FC236}">
                  <a16:creationId xmlns:a16="http://schemas.microsoft.com/office/drawing/2014/main" id="{21269428-1634-A2F3-0CC7-D0237C303434}"/>
                </a:ext>
              </a:extLst>
            </p:cNvPr>
            <p:cNvSpPr txBox="1"/>
            <p:nvPr/>
          </p:nvSpPr>
          <p:spPr>
            <a:xfrm>
              <a:off x="7237520" y="1336762"/>
              <a:ext cx="955262" cy="307777"/>
            </a:xfrm>
            <a:prstGeom prst="rect">
              <a:avLst/>
            </a:prstGeom>
            <a:solidFill>
              <a:schemeClr val="accent6">
                <a:lumMod val="20000"/>
                <a:lumOff val="80000"/>
              </a:schemeClr>
            </a:solidFill>
            <a:ln w="12700">
              <a:solidFill>
                <a:schemeClr val="tx1"/>
              </a:solidFill>
            </a:ln>
          </p:spPr>
          <p:txBody>
            <a:bodyPr wrap="none" rtlCol="0">
              <a:spAutoFit/>
            </a:bodyPr>
            <a:lstStyle/>
            <a:p>
              <a:r>
                <a:rPr lang="en-US" sz="1400" b="1" dirty="0"/>
                <a:t>Integrated</a:t>
              </a:r>
              <a:endParaRPr lang="en-GB" sz="1400" b="1" dirty="0"/>
            </a:p>
          </p:txBody>
        </p:sp>
        <p:sp>
          <p:nvSpPr>
            <p:cNvPr id="17" name="TextBox 16">
              <a:extLst>
                <a:ext uri="{FF2B5EF4-FFF2-40B4-BE49-F238E27FC236}">
                  <a16:creationId xmlns:a16="http://schemas.microsoft.com/office/drawing/2014/main" id="{05478F08-E93C-4EA2-6EC5-3C8990D8512C}"/>
                </a:ext>
              </a:extLst>
            </p:cNvPr>
            <p:cNvSpPr txBox="1"/>
            <p:nvPr/>
          </p:nvSpPr>
          <p:spPr>
            <a:xfrm>
              <a:off x="8668091" y="1336761"/>
              <a:ext cx="1056636" cy="307777"/>
            </a:xfrm>
            <a:prstGeom prst="rect">
              <a:avLst/>
            </a:prstGeom>
            <a:solidFill>
              <a:schemeClr val="accent6">
                <a:lumMod val="20000"/>
                <a:lumOff val="80000"/>
              </a:schemeClr>
            </a:solidFill>
            <a:ln w="12700">
              <a:solidFill>
                <a:schemeClr val="tx1"/>
              </a:solidFill>
            </a:ln>
          </p:spPr>
          <p:txBody>
            <a:bodyPr wrap="none" rtlCol="0">
              <a:spAutoFit/>
            </a:bodyPr>
            <a:lstStyle/>
            <a:p>
              <a:r>
                <a:rPr lang="en-US" sz="1400" b="1" dirty="0"/>
                <a:t>Component</a:t>
              </a:r>
              <a:endParaRPr lang="en-GB" sz="1400" b="1" dirty="0"/>
            </a:p>
          </p:txBody>
        </p:sp>
        <p:sp>
          <p:nvSpPr>
            <p:cNvPr id="18" name="TextBox 17">
              <a:extLst>
                <a:ext uri="{FF2B5EF4-FFF2-40B4-BE49-F238E27FC236}">
                  <a16:creationId xmlns:a16="http://schemas.microsoft.com/office/drawing/2014/main" id="{1095C299-1DD6-D91C-8068-3ED887991EBE}"/>
                </a:ext>
              </a:extLst>
            </p:cNvPr>
            <p:cNvSpPr txBox="1"/>
            <p:nvPr/>
          </p:nvSpPr>
          <p:spPr>
            <a:xfrm>
              <a:off x="512854" y="1945009"/>
              <a:ext cx="1697815" cy="276999"/>
            </a:xfrm>
            <a:prstGeom prst="rect">
              <a:avLst/>
            </a:prstGeom>
            <a:solidFill>
              <a:schemeClr val="accent1">
                <a:lumMod val="20000"/>
                <a:lumOff val="80000"/>
              </a:schemeClr>
            </a:solidFill>
            <a:ln w="12700">
              <a:solidFill>
                <a:schemeClr val="tx1"/>
              </a:solidFill>
            </a:ln>
          </p:spPr>
          <p:txBody>
            <a:bodyPr wrap="square" rtlCol="0">
              <a:spAutoFit/>
            </a:bodyPr>
            <a:lstStyle/>
            <a:p>
              <a:r>
                <a:rPr lang="en-US" sz="1200" b="1" dirty="0"/>
                <a:t>Property Measurement</a:t>
              </a:r>
              <a:endParaRPr lang="en-GB" sz="1200" b="1" dirty="0"/>
            </a:p>
          </p:txBody>
        </p:sp>
        <p:sp>
          <p:nvSpPr>
            <p:cNvPr id="19" name="TextBox 18">
              <a:extLst>
                <a:ext uri="{FF2B5EF4-FFF2-40B4-BE49-F238E27FC236}">
                  <a16:creationId xmlns:a16="http://schemas.microsoft.com/office/drawing/2014/main" id="{750B4209-98A8-A58E-9787-0D269359CD1E}"/>
                </a:ext>
              </a:extLst>
            </p:cNvPr>
            <p:cNvSpPr txBox="1"/>
            <p:nvPr/>
          </p:nvSpPr>
          <p:spPr>
            <a:xfrm>
              <a:off x="3336701" y="1945009"/>
              <a:ext cx="1749389" cy="276999"/>
            </a:xfrm>
            <a:prstGeom prst="rect">
              <a:avLst/>
            </a:prstGeom>
            <a:solidFill>
              <a:schemeClr val="accent1">
                <a:lumMod val="20000"/>
                <a:lumOff val="80000"/>
              </a:schemeClr>
            </a:solidFill>
            <a:ln w="12700">
              <a:solidFill>
                <a:schemeClr val="tx1"/>
              </a:solidFill>
            </a:ln>
          </p:spPr>
          <p:txBody>
            <a:bodyPr wrap="square" rtlCol="0">
              <a:spAutoFit/>
            </a:bodyPr>
            <a:lstStyle/>
            <a:p>
              <a:r>
                <a:rPr lang="en-US" sz="1200" b="1" dirty="0"/>
                <a:t>Phenomena Exploration</a:t>
              </a:r>
              <a:endParaRPr lang="en-GB" sz="1200" b="1" dirty="0"/>
            </a:p>
          </p:txBody>
        </p:sp>
        <p:sp>
          <p:nvSpPr>
            <p:cNvPr id="20" name="TextBox 19">
              <a:extLst>
                <a:ext uri="{FF2B5EF4-FFF2-40B4-BE49-F238E27FC236}">
                  <a16:creationId xmlns:a16="http://schemas.microsoft.com/office/drawing/2014/main" id="{1E79A7F2-5D82-BD76-F590-59708A912373}"/>
                </a:ext>
              </a:extLst>
            </p:cNvPr>
            <p:cNvSpPr txBox="1"/>
            <p:nvPr/>
          </p:nvSpPr>
          <p:spPr>
            <a:xfrm>
              <a:off x="5965761" y="1760344"/>
              <a:ext cx="1859420" cy="646331"/>
            </a:xfrm>
            <a:prstGeom prst="rect">
              <a:avLst/>
            </a:prstGeom>
            <a:solidFill>
              <a:schemeClr val="accent1">
                <a:lumMod val="20000"/>
                <a:lumOff val="80000"/>
              </a:schemeClr>
            </a:solidFill>
            <a:ln w="12700">
              <a:solidFill>
                <a:schemeClr val="tx1"/>
              </a:solidFill>
            </a:ln>
          </p:spPr>
          <p:txBody>
            <a:bodyPr wrap="square" rtlCol="0">
              <a:spAutoFit/>
            </a:bodyPr>
            <a:lstStyle/>
            <a:p>
              <a:r>
                <a:rPr lang="en-US" sz="1200" b="1" dirty="0"/>
                <a:t>Fusion Env. Exploration</a:t>
              </a:r>
            </a:p>
            <a:p>
              <a:r>
                <a:rPr lang="en-US" sz="1200" b="1" dirty="0"/>
                <a:t>Concept Screening</a:t>
              </a:r>
            </a:p>
            <a:p>
              <a:r>
                <a:rPr lang="en-US" sz="1200" b="1" dirty="0"/>
                <a:t>Performance Verification</a:t>
              </a:r>
              <a:endParaRPr lang="en-GB" sz="1200" b="1" dirty="0"/>
            </a:p>
          </p:txBody>
        </p:sp>
        <p:sp>
          <p:nvSpPr>
            <p:cNvPr id="21" name="TextBox 20">
              <a:extLst>
                <a:ext uri="{FF2B5EF4-FFF2-40B4-BE49-F238E27FC236}">
                  <a16:creationId xmlns:a16="http://schemas.microsoft.com/office/drawing/2014/main" id="{936D4120-6388-C03F-0F1F-F082F1E84D94}"/>
                </a:ext>
              </a:extLst>
            </p:cNvPr>
            <p:cNvSpPr txBox="1"/>
            <p:nvPr/>
          </p:nvSpPr>
          <p:spPr>
            <a:xfrm>
              <a:off x="8876389" y="1851594"/>
              <a:ext cx="1519257" cy="461665"/>
            </a:xfrm>
            <a:prstGeom prst="rect">
              <a:avLst/>
            </a:prstGeom>
            <a:solidFill>
              <a:schemeClr val="accent1">
                <a:lumMod val="20000"/>
                <a:lumOff val="80000"/>
              </a:schemeClr>
            </a:solidFill>
            <a:ln w="12700">
              <a:solidFill>
                <a:schemeClr val="tx1"/>
              </a:solidFill>
            </a:ln>
          </p:spPr>
          <p:txBody>
            <a:bodyPr wrap="square" rtlCol="0">
              <a:spAutoFit/>
            </a:bodyPr>
            <a:lstStyle/>
            <a:p>
              <a:r>
                <a:rPr lang="en-US" sz="1200" b="1" dirty="0"/>
                <a:t>Design Verification</a:t>
              </a:r>
            </a:p>
            <a:p>
              <a:r>
                <a:rPr lang="en-US" sz="1200" b="1" dirty="0"/>
                <a:t>Reliability Data</a:t>
              </a:r>
              <a:endParaRPr lang="en-GB" sz="1200" b="1" dirty="0"/>
            </a:p>
          </p:txBody>
        </p:sp>
        <p:cxnSp>
          <p:nvCxnSpPr>
            <p:cNvPr id="22" name="Straight Arrow Connector 21">
              <a:extLst>
                <a:ext uri="{FF2B5EF4-FFF2-40B4-BE49-F238E27FC236}">
                  <a16:creationId xmlns:a16="http://schemas.microsoft.com/office/drawing/2014/main" id="{67540326-95B1-38D0-D32B-7E07A798A868}"/>
                </a:ext>
              </a:extLst>
            </p:cNvPr>
            <p:cNvCxnSpPr>
              <a:cxnSpLocks/>
              <a:stCxn id="12" idx="0"/>
              <a:endCxn id="10" idx="1"/>
            </p:cNvCxnSpPr>
            <p:nvPr/>
          </p:nvCxnSpPr>
          <p:spPr>
            <a:xfrm flipV="1">
              <a:off x="705752" y="1013508"/>
              <a:ext cx="1804461" cy="323257"/>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FEEE1C5-3446-C5DF-B839-C805015E18CB}"/>
                </a:ext>
              </a:extLst>
            </p:cNvPr>
            <p:cNvCxnSpPr>
              <a:cxnSpLocks/>
              <a:stCxn id="13" idx="0"/>
            </p:cNvCxnSpPr>
            <p:nvPr/>
          </p:nvCxnSpPr>
          <p:spPr>
            <a:xfrm flipV="1">
              <a:off x="2210668" y="1167396"/>
              <a:ext cx="619698" cy="169367"/>
            </a:xfrm>
            <a:prstGeom prst="straightConnector1">
              <a:avLst/>
            </a:prstGeom>
            <a:ln w="15875">
              <a:solidFill>
                <a:schemeClr val="tx1"/>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6A121EC-3CFE-F415-96F9-E15BDAC726BC}"/>
                </a:ext>
              </a:extLst>
            </p:cNvPr>
            <p:cNvCxnSpPr>
              <a:cxnSpLocks/>
              <a:stCxn id="14" idx="0"/>
              <a:endCxn id="10" idx="2"/>
            </p:cNvCxnSpPr>
            <p:nvPr/>
          </p:nvCxnSpPr>
          <p:spPr>
            <a:xfrm flipH="1" flipV="1">
              <a:off x="3790373" y="1167396"/>
              <a:ext cx="421023" cy="169367"/>
            </a:xfrm>
            <a:prstGeom prst="straightConnector1">
              <a:avLst/>
            </a:prstGeom>
            <a:ln w="15875">
              <a:solidFill>
                <a:schemeClr val="tx1"/>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9EF2022-BB48-564D-5C7F-93DCA7AB0B11}"/>
                </a:ext>
              </a:extLst>
            </p:cNvPr>
            <p:cNvCxnSpPr>
              <a:cxnSpLocks/>
              <a:stCxn id="15" idx="0"/>
              <a:endCxn id="10" idx="3"/>
            </p:cNvCxnSpPr>
            <p:nvPr/>
          </p:nvCxnSpPr>
          <p:spPr>
            <a:xfrm flipH="1" flipV="1">
              <a:off x="5070533" y="1013508"/>
              <a:ext cx="1091273" cy="323255"/>
            </a:xfrm>
            <a:prstGeom prst="straightConnector1">
              <a:avLst/>
            </a:prstGeom>
            <a:ln w="15875">
              <a:solidFill>
                <a:schemeClr val="tx1"/>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9429341-278B-C0FC-25C0-4D7C4A066CAA}"/>
                </a:ext>
              </a:extLst>
            </p:cNvPr>
            <p:cNvCxnSpPr>
              <a:cxnSpLocks/>
              <a:stCxn id="15" idx="0"/>
              <a:endCxn id="11" idx="1"/>
            </p:cNvCxnSpPr>
            <p:nvPr/>
          </p:nvCxnSpPr>
          <p:spPr>
            <a:xfrm flipV="1">
              <a:off x="6161806" y="1013508"/>
              <a:ext cx="188887" cy="323255"/>
            </a:xfrm>
            <a:prstGeom prst="straightConnector1">
              <a:avLst/>
            </a:prstGeom>
            <a:ln w="15875">
              <a:solidFill>
                <a:schemeClr val="tx1"/>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0B6992F-8570-E2F5-FF62-EBD96770649D}"/>
                </a:ext>
              </a:extLst>
            </p:cNvPr>
            <p:cNvCxnSpPr>
              <a:cxnSpLocks/>
              <a:stCxn id="16" idx="0"/>
            </p:cNvCxnSpPr>
            <p:nvPr/>
          </p:nvCxnSpPr>
          <p:spPr>
            <a:xfrm flipH="1" flipV="1">
              <a:off x="7399871" y="1167396"/>
              <a:ext cx="315280" cy="169366"/>
            </a:xfrm>
            <a:prstGeom prst="straightConnector1">
              <a:avLst/>
            </a:prstGeom>
            <a:ln w="15875">
              <a:solidFill>
                <a:schemeClr val="tx1"/>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A25282E-C2DC-792B-5F1F-B650D411F5AE}"/>
                </a:ext>
              </a:extLst>
            </p:cNvPr>
            <p:cNvCxnSpPr>
              <a:cxnSpLocks/>
              <a:stCxn id="17" idx="0"/>
              <a:endCxn id="11" idx="3"/>
            </p:cNvCxnSpPr>
            <p:nvPr/>
          </p:nvCxnSpPr>
          <p:spPr>
            <a:xfrm flipH="1" flipV="1">
              <a:off x="8911013" y="1013508"/>
              <a:ext cx="285396" cy="323253"/>
            </a:xfrm>
            <a:prstGeom prst="straightConnector1">
              <a:avLst/>
            </a:prstGeom>
            <a:ln w="15875">
              <a:solidFill>
                <a:schemeClr val="tx1"/>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394368B-B9D9-6CEC-26B4-A6FDA4AB81FC}"/>
                </a:ext>
              </a:extLst>
            </p:cNvPr>
            <p:cNvCxnSpPr>
              <a:cxnSpLocks/>
              <a:stCxn id="12" idx="3"/>
              <a:endCxn id="13" idx="1"/>
            </p:cNvCxnSpPr>
            <p:nvPr/>
          </p:nvCxnSpPr>
          <p:spPr>
            <a:xfrm flipV="1">
              <a:off x="988842" y="1490652"/>
              <a:ext cx="535452" cy="2"/>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FBA1FAF-A81B-7A95-0AC4-3DBB857FFF37}"/>
                </a:ext>
              </a:extLst>
            </p:cNvPr>
            <p:cNvCxnSpPr>
              <a:cxnSpLocks/>
              <a:stCxn id="13" idx="3"/>
              <a:endCxn id="14" idx="1"/>
            </p:cNvCxnSpPr>
            <p:nvPr/>
          </p:nvCxnSpPr>
          <p:spPr>
            <a:xfrm>
              <a:off x="2897042" y="1490652"/>
              <a:ext cx="439659" cy="0"/>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EEDF69E-29DC-A087-7136-2D0935DE1D6A}"/>
                </a:ext>
              </a:extLst>
            </p:cNvPr>
            <p:cNvCxnSpPr>
              <a:cxnSpLocks/>
              <a:stCxn id="14" idx="3"/>
              <a:endCxn id="15" idx="1"/>
            </p:cNvCxnSpPr>
            <p:nvPr/>
          </p:nvCxnSpPr>
          <p:spPr>
            <a:xfrm>
              <a:off x="5086091" y="1490652"/>
              <a:ext cx="270430" cy="0"/>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072E181-E770-4B34-2711-77445BBCF75B}"/>
                </a:ext>
              </a:extLst>
            </p:cNvPr>
            <p:cNvCxnSpPr>
              <a:cxnSpLocks/>
              <a:stCxn id="15" idx="3"/>
              <a:endCxn id="16" idx="1"/>
            </p:cNvCxnSpPr>
            <p:nvPr/>
          </p:nvCxnSpPr>
          <p:spPr>
            <a:xfrm flipV="1">
              <a:off x="6967090" y="1490651"/>
              <a:ext cx="270430" cy="1"/>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8879373-1044-6EE6-4F7D-AFFE2162AD9C}"/>
                </a:ext>
              </a:extLst>
            </p:cNvPr>
            <p:cNvCxnSpPr>
              <a:cxnSpLocks/>
              <a:stCxn id="16" idx="3"/>
              <a:endCxn id="17" idx="1"/>
            </p:cNvCxnSpPr>
            <p:nvPr/>
          </p:nvCxnSpPr>
          <p:spPr>
            <a:xfrm flipV="1">
              <a:off x="8192782" y="1490650"/>
              <a:ext cx="475309" cy="1"/>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D3225DF-221D-3690-A17D-55922E945C50}"/>
                </a:ext>
              </a:extLst>
            </p:cNvPr>
            <p:cNvCxnSpPr>
              <a:cxnSpLocks/>
              <a:stCxn id="17" idx="3"/>
            </p:cNvCxnSpPr>
            <p:nvPr/>
          </p:nvCxnSpPr>
          <p:spPr>
            <a:xfrm>
              <a:off x="9724727" y="1490650"/>
              <a:ext cx="475308" cy="0"/>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E2D8F51-8A48-64B6-15D4-413711218AE9}"/>
                </a:ext>
              </a:extLst>
            </p:cNvPr>
            <p:cNvCxnSpPr>
              <a:cxnSpLocks/>
            </p:cNvCxnSpPr>
            <p:nvPr/>
          </p:nvCxnSpPr>
          <p:spPr>
            <a:xfrm flipV="1">
              <a:off x="432286" y="1644538"/>
              <a:ext cx="0" cy="925491"/>
            </a:xfrm>
            <a:prstGeom prst="straightConnector1">
              <a:avLst/>
            </a:prstGeom>
            <a:ln w="15875">
              <a:solidFill>
                <a:schemeClr val="tx1"/>
              </a:solidFill>
              <a:prstDash val="dash"/>
              <a:tailEnd type="non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A32D511-F433-1BC2-DF12-9E6283C71C52}"/>
                </a:ext>
              </a:extLst>
            </p:cNvPr>
            <p:cNvCxnSpPr>
              <a:cxnSpLocks/>
            </p:cNvCxnSpPr>
            <p:nvPr/>
          </p:nvCxnSpPr>
          <p:spPr>
            <a:xfrm flipV="1">
              <a:off x="2413486" y="1644537"/>
              <a:ext cx="0" cy="925491"/>
            </a:xfrm>
            <a:prstGeom prst="straightConnector1">
              <a:avLst/>
            </a:prstGeom>
            <a:ln w="15875">
              <a:solidFill>
                <a:schemeClr val="tx1"/>
              </a:solidFill>
              <a:prstDash val="dash"/>
              <a:tailEnd type="none"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2AD28EF5-E2E2-1C00-E810-332567994DCC}"/>
                </a:ext>
              </a:extLst>
            </p:cNvPr>
            <p:cNvCxnSpPr>
              <a:cxnSpLocks/>
            </p:cNvCxnSpPr>
            <p:nvPr/>
          </p:nvCxnSpPr>
          <p:spPr>
            <a:xfrm flipV="1">
              <a:off x="5761474" y="1644537"/>
              <a:ext cx="0" cy="925491"/>
            </a:xfrm>
            <a:prstGeom prst="straightConnector1">
              <a:avLst/>
            </a:prstGeom>
            <a:ln w="15875">
              <a:solidFill>
                <a:schemeClr val="tx1"/>
              </a:solidFill>
              <a:prstDash val="dash"/>
              <a:tailEnd type="none"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DC2FB2CA-B642-2558-0824-A54E977A6025}"/>
                </a:ext>
              </a:extLst>
            </p:cNvPr>
            <p:cNvCxnSpPr>
              <a:cxnSpLocks/>
            </p:cNvCxnSpPr>
            <p:nvPr/>
          </p:nvCxnSpPr>
          <p:spPr>
            <a:xfrm flipV="1">
              <a:off x="8693461" y="1644537"/>
              <a:ext cx="0" cy="925491"/>
            </a:xfrm>
            <a:prstGeom prst="straightConnector1">
              <a:avLst/>
            </a:prstGeom>
            <a:ln w="15875">
              <a:solidFill>
                <a:schemeClr val="tx1"/>
              </a:solidFill>
              <a:prstDash val="dash"/>
              <a:tailEnd type="none" w="lg"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F3ADE875-0965-6EF7-F022-7CE116F3B5B2}"/>
                </a:ext>
              </a:extLst>
            </p:cNvPr>
            <p:cNvCxnSpPr>
              <a:cxnSpLocks/>
            </p:cNvCxnSpPr>
            <p:nvPr/>
          </p:nvCxnSpPr>
          <p:spPr>
            <a:xfrm flipV="1">
              <a:off x="432286" y="2313292"/>
              <a:ext cx="0" cy="365760"/>
            </a:xfrm>
            <a:prstGeom prst="straightConnector1">
              <a:avLst/>
            </a:prstGeom>
            <a:ln w="15875">
              <a:solidFill>
                <a:schemeClr val="tx1"/>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96FB9D5-9E42-AF73-3505-30DD3298C7B5}"/>
                </a:ext>
              </a:extLst>
            </p:cNvPr>
            <p:cNvCxnSpPr>
              <a:cxnSpLocks/>
            </p:cNvCxnSpPr>
            <p:nvPr/>
          </p:nvCxnSpPr>
          <p:spPr>
            <a:xfrm flipV="1">
              <a:off x="4531043" y="2313292"/>
              <a:ext cx="0" cy="365760"/>
            </a:xfrm>
            <a:prstGeom prst="straightConnector1">
              <a:avLst/>
            </a:prstGeom>
            <a:ln w="15875">
              <a:solidFill>
                <a:schemeClr val="tx1"/>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95A121CF-4507-8B06-6656-C962254ABB2A}"/>
                </a:ext>
              </a:extLst>
            </p:cNvPr>
            <p:cNvCxnSpPr>
              <a:cxnSpLocks/>
            </p:cNvCxnSpPr>
            <p:nvPr/>
          </p:nvCxnSpPr>
          <p:spPr>
            <a:xfrm flipV="1">
              <a:off x="3692041" y="2690727"/>
              <a:ext cx="0" cy="365760"/>
            </a:xfrm>
            <a:prstGeom prst="straightConnector1">
              <a:avLst/>
            </a:prstGeom>
            <a:ln w="15875">
              <a:solidFill>
                <a:schemeClr val="tx1"/>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70660C83-C33E-2851-422E-4032556BC2B5}"/>
                </a:ext>
              </a:extLst>
            </p:cNvPr>
            <p:cNvCxnSpPr>
              <a:cxnSpLocks/>
            </p:cNvCxnSpPr>
            <p:nvPr/>
          </p:nvCxnSpPr>
          <p:spPr>
            <a:xfrm flipV="1">
              <a:off x="10395646" y="2690727"/>
              <a:ext cx="0" cy="365760"/>
            </a:xfrm>
            <a:prstGeom prst="straightConnector1">
              <a:avLst/>
            </a:prstGeom>
            <a:ln w="15875">
              <a:solidFill>
                <a:schemeClr val="tx1"/>
              </a:solidFill>
              <a:prstDash val="solid"/>
              <a:tailEnd type="none" w="lg" len="lg"/>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3D16C199-9218-02C0-0C73-72D37FEF0E07}"/>
                </a:ext>
              </a:extLst>
            </p:cNvPr>
            <p:cNvSpPr txBox="1"/>
            <p:nvPr/>
          </p:nvSpPr>
          <p:spPr>
            <a:xfrm>
              <a:off x="1361761" y="2360507"/>
              <a:ext cx="1654412" cy="276999"/>
            </a:xfrm>
            <a:prstGeom prst="rect">
              <a:avLst/>
            </a:prstGeom>
            <a:solidFill>
              <a:schemeClr val="bg1">
                <a:lumMod val="95000"/>
              </a:schemeClr>
            </a:solidFill>
            <a:ln w="12700">
              <a:solidFill>
                <a:schemeClr val="tx1"/>
              </a:solidFill>
            </a:ln>
          </p:spPr>
          <p:txBody>
            <a:bodyPr wrap="square" rtlCol="0">
              <a:spAutoFit/>
            </a:bodyPr>
            <a:lstStyle/>
            <a:p>
              <a:pPr algn="ctr"/>
              <a:r>
                <a:rPr lang="en-US" sz="1200" b="1" dirty="0"/>
                <a:t>Non-Fusion Facilities</a:t>
              </a:r>
              <a:endParaRPr lang="en-GB" sz="1200" b="1" dirty="0"/>
            </a:p>
          </p:txBody>
        </p:sp>
        <p:sp>
          <p:nvSpPr>
            <p:cNvPr id="44" name="TextBox 43">
              <a:extLst>
                <a:ext uri="{FF2B5EF4-FFF2-40B4-BE49-F238E27FC236}">
                  <a16:creationId xmlns:a16="http://schemas.microsoft.com/office/drawing/2014/main" id="{A6C84090-5D4D-DC13-7AEC-CB4F2F5AA427}"/>
                </a:ext>
              </a:extLst>
            </p:cNvPr>
            <p:cNvSpPr txBox="1"/>
            <p:nvPr/>
          </p:nvSpPr>
          <p:spPr>
            <a:xfrm>
              <a:off x="6216638" y="2735107"/>
              <a:ext cx="1976141" cy="276999"/>
            </a:xfrm>
            <a:prstGeom prst="rect">
              <a:avLst/>
            </a:prstGeom>
            <a:solidFill>
              <a:schemeClr val="bg1">
                <a:lumMod val="95000"/>
              </a:schemeClr>
            </a:solidFill>
            <a:ln w="12700">
              <a:solidFill>
                <a:schemeClr val="tx1"/>
              </a:solidFill>
            </a:ln>
          </p:spPr>
          <p:txBody>
            <a:bodyPr wrap="square" rtlCol="0">
              <a:spAutoFit/>
            </a:bodyPr>
            <a:lstStyle/>
            <a:p>
              <a:pPr algn="ctr"/>
              <a:r>
                <a:rPr lang="en-US" sz="1200" b="1" dirty="0"/>
                <a:t>Fusion-relevant Facilities</a:t>
              </a:r>
              <a:endParaRPr lang="en-GB" sz="1200" b="1" dirty="0"/>
            </a:p>
          </p:txBody>
        </p:sp>
      </p:grpSp>
      <p:grpSp>
        <p:nvGrpSpPr>
          <p:cNvPr id="65" name="Group 64">
            <a:extLst>
              <a:ext uri="{FF2B5EF4-FFF2-40B4-BE49-F238E27FC236}">
                <a16:creationId xmlns:a16="http://schemas.microsoft.com/office/drawing/2014/main" id="{C298A6F9-A418-B20C-0816-8AA958E204C3}"/>
              </a:ext>
            </a:extLst>
          </p:cNvPr>
          <p:cNvGrpSpPr/>
          <p:nvPr/>
        </p:nvGrpSpPr>
        <p:grpSpPr>
          <a:xfrm>
            <a:off x="335360" y="3672771"/>
            <a:ext cx="720000" cy="2432370"/>
            <a:chOff x="1411448" y="2708920"/>
            <a:chExt cx="1024126" cy="2432370"/>
          </a:xfrm>
        </p:grpSpPr>
        <p:sp>
          <p:nvSpPr>
            <p:cNvPr id="66" name="Rectangle 65">
              <a:extLst>
                <a:ext uri="{FF2B5EF4-FFF2-40B4-BE49-F238E27FC236}">
                  <a16:creationId xmlns:a16="http://schemas.microsoft.com/office/drawing/2014/main" id="{316DDDDD-92A4-7409-F309-766E23CA3B84}"/>
                </a:ext>
              </a:extLst>
            </p:cNvPr>
            <p:cNvSpPr/>
            <p:nvPr/>
          </p:nvSpPr>
          <p:spPr>
            <a:xfrm>
              <a:off x="1631504" y="3272036"/>
              <a:ext cx="72008" cy="16561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67" name="Rectangle 66">
              <a:extLst>
                <a:ext uri="{FF2B5EF4-FFF2-40B4-BE49-F238E27FC236}">
                  <a16:creationId xmlns:a16="http://schemas.microsoft.com/office/drawing/2014/main" id="{C770FB8F-AD94-A622-9A5A-663D10830995}"/>
                </a:ext>
              </a:extLst>
            </p:cNvPr>
            <p:cNvSpPr/>
            <p:nvPr/>
          </p:nvSpPr>
          <p:spPr>
            <a:xfrm>
              <a:off x="1799523" y="3272036"/>
              <a:ext cx="72007" cy="16561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68" name="Rectangle 67">
              <a:extLst>
                <a:ext uri="{FF2B5EF4-FFF2-40B4-BE49-F238E27FC236}">
                  <a16:creationId xmlns:a16="http://schemas.microsoft.com/office/drawing/2014/main" id="{32A3DB9F-AC32-B410-727F-9BFB51698440}"/>
                </a:ext>
              </a:extLst>
            </p:cNvPr>
            <p:cNvSpPr/>
            <p:nvPr/>
          </p:nvSpPr>
          <p:spPr>
            <a:xfrm>
              <a:off x="1967543" y="3272036"/>
              <a:ext cx="72007" cy="16561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69" name="Rectangle 68">
              <a:extLst>
                <a:ext uri="{FF2B5EF4-FFF2-40B4-BE49-F238E27FC236}">
                  <a16:creationId xmlns:a16="http://schemas.microsoft.com/office/drawing/2014/main" id="{2E2FF294-1D41-C805-452F-D0F5D299411D}"/>
                </a:ext>
              </a:extLst>
            </p:cNvPr>
            <p:cNvSpPr/>
            <p:nvPr/>
          </p:nvSpPr>
          <p:spPr>
            <a:xfrm>
              <a:off x="2135560" y="3272036"/>
              <a:ext cx="72008" cy="16561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70" name="Rectangle 69">
              <a:extLst>
                <a:ext uri="{FF2B5EF4-FFF2-40B4-BE49-F238E27FC236}">
                  <a16:creationId xmlns:a16="http://schemas.microsoft.com/office/drawing/2014/main" id="{BB3C57FD-7265-A88C-24FA-B4C366B7C26E}"/>
                </a:ext>
              </a:extLst>
            </p:cNvPr>
            <p:cNvSpPr/>
            <p:nvPr/>
          </p:nvSpPr>
          <p:spPr>
            <a:xfrm>
              <a:off x="1563471" y="4970012"/>
              <a:ext cx="720080" cy="17127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71" name="Rectangle 70">
              <a:extLst>
                <a:ext uri="{FF2B5EF4-FFF2-40B4-BE49-F238E27FC236}">
                  <a16:creationId xmlns:a16="http://schemas.microsoft.com/office/drawing/2014/main" id="{540A669E-C916-9E94-CC54-8012BD378EF9}"/>
                </a:ext>
              </a:extLst>
            </p:cNvPr>
            <p:cNvSpPr/>
            <p:nvPr/>
          </p:nvSpPr>
          <p:spPr>
            <a:xfrm>
              <a:off x="1563471" y="3061009"/>
              <a:ext cx="720080" cy="17127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72" name="Rectangle 71">
              <a:extLst>
                <a:ext uri="{FF2B5EF4-FFF2-40B4-BE49-F238E27FC236}">
                  <a16:creationId xmlns:a16="http://schemas.microsoft.com/office/drawing/2014/main" id="{F5EB66CD-60C3-EA86-E852-A4EB560A5507}"/>
                </a:ext>
              </a:extLst>
            </p:cNvPr>
            <p:cNvSpPr/>
            <p:nvPr/>
          </p:nvSpPr>
          <p:spPr>
            <a:xfrm>
              <a:off x="1411448" y="2708920"/>
              <a:ext cx="1024126" cy="3102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MTR</a:t>
              </a:r>
              <a:endParaRPr lang="en-GB" sz="1400" b="1" dirty="0"/>
            </a:p>
          </p:txBody>
        </p:sp>
      </p:grpSp>
      <p:sp>
        <p:nvSpPr>
          <p:cNvPr id="73" name="Rectangle 72">
            <a:extLst>
              <a:ext uri="{FF2B5EF4-FFF2-40B4-BE49-F238E27FC236}">
                <a16:creationId xmlns:a16="http://schemas.microsoft.com/office/drawing/2014/main" id="{D76D41B4-C772-9A36-C093-18220652367B}"/>
              </a:ext>
            </a:extLst>
          </p:cNvPr>
          <p:cNvSpPr/>
          <p:nvPr/>
        </p:nvSpPr>
        <p:spPr>
          <a:xfrm>
            <a:off x="335360" y="6146933"/>
            <a:ext cx="4324512" cy="31029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600" b="1" dirty="0"/>
              <a:t>Non-Nuclear testing facilities</a:t>
            </a:r>
            <a:endParaRPr lang="en-GB" sz="1600" b="1" dirty="0"/>
          </a:p>
        </p:txBody>
      </p:sp>
      <p:grpSp>
        <p:nvGrpSpPr>
          <p:cNvPr id="74" name="Group 73">
            <a:extLst>
              <a:ext uri="{FF2B5EF4-FFF2-40B4-BE49-F238E27FC236}">
                <a16:creationId xmlns:a16="http://schemas.microsoft.com/office/drawing/2014/main" id="{3D478C6A-A32E-FA19-2085-123E15E04FBB}"/>
              </a:ext>
            </a:extLst>
          </p:cNvPr>
          <p:cNvGrpSpPr/>
          <p:nvPr/>
        </p:nvGrpSpPr>
        <p:grpSpPr>
          <a:xfrm>
            <a:off x="2135600" y="3672771"/>
            <a:ext cx="720000" cy="2432370"/>
            <a:chOff x="1411448" y="2708920"/>
            <a:chExt cx="1024126" cy="2432370"/>
          </a:xfrm>
        </p:grpSpPr>
        <p:sp>
          <p:nvSpPr>
            <p:cNvPr id="75" name="Rectangle 74">
              <a:extLst>
                <a:ext uri="{FF2B5EF4-FFF2-40B4-BE49-F238E27FC236}">
                  <a16:creationId xmlns:a16="http://schemas.microsoft.com/office/drawing/2014/main" id="{477AEA31-68D2-AF37-45E4-2F4C9C06E754}"/>
                </a:ext>
              </a:extLst>
            </p:cNvPr>
            <p:cNvSpPr/>
            <p:nvPr/>
          </p:nvSpPr>
          <p:spPr>
            <a:xfrm>
              <a:off x="1631504" y="3272036"/>
              <a:ext cx="72008" cy="1656184"/>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b="1"/>
            </a:p>
          </p:txBody>
        </p:sp>
        <p:sp>
          <p:nvSpPr>
            <p:cNvPr id="76" name="Rectangle 75">
              <a:extLst>
                <a:ext uri="{FF2B5EF4-FFF2-40B4-BE49-F238E27FC236}">
                  <a16:creationId xmlns:a16="http://schemas.microsoft.com/office/drawing/2014/main" id="{9941C85F-2174-B0C7-4636-395BF0656BA1}"/>
                </a:ext>
              </a:extLst>
            </p:cNvPr>
            <p:cNvSpPr/>
            <p:nvPr/>
          </p:nvSpPr>
          <p:spPr>
            <a:xfrm>
              <a:off x="1799523" y="3272036"/>
              <a:ext cx="72007" cy="1656184"/>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b="1"/>
            </a:p>
          </p:txBody>
        </p:sp>
        <p:sp>
          <p:nvSpPr>
            <p:cNvPr id="77" name="Rectangle 76">
              <a:extLst>
                <a:ext uri="{FF2B5EF4-FFF2-40B4-BE49-F238E27FC236}">
                  <a16:creationId xmlns:a16="http://schemas.microsoft.com/office/drawing/2014/main" id="{413F95EF-5883-B6EB-6F6A-E097D2CA06D4}"/>
                </a:ext>
              </a:extLst>
            </p:cNvPr>
            <p:cNvSpPr/>
            <p:nvPr/>
          </p:nvSpPr>
          <p:spPr>
            <a:xfrm>
              <a:off x="1967543" y="3272036"/>
              <a:ext cx="72007" cy="1656184"/>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b="1"/>
            </a:p>
          </p:txBody>
        </p:sp>
        <p:sp>
          <p:nvSpPr>
            <p:cNvPr id="78" name="Rectangle 77">
              <a:extLst>
                <a:ext uri="{FF2B5EF4-FFF2-40B4-BE49-F238E27FC236}">
                  <a16:creationId xmlns:a16="http://schemas.microsoft.com/office/drawing/2014/main" id="{AADCFE67-ABA8-8959-3515-1E0EC581BD90}"/>
                </a:ext>
              </a:extLst>
            </p:cNvPr>
            <p:cNvSpPr/>
            <p:nvPr/>
          </p:nvSpPr>
          <p:spPr>
            <a:xfrm>
              <a:off x="2135560" y="3272036"/>
              <a:ext cx="72008" cy="1656184"/>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b="1"/>
            </a:p>
          </p:txBody>
        </p:sp>
        <p:sp>
          <p:nvSpPr>
            <p:cNvPr id="79" name="Rectangle 78">
              <a:extLst>
                <a:ext uri="{FF2B5EF4-FFF2-40B4-BE49-F238E27FC236}">
                  <a16:creationId xmlns:a16="http://schemas.microsoft.com/office/drawing/2014/main" id="{A9F93EA4-709D-8F35-3238-75E81B39EDB1}"/>
                </a:ext>
              </a:extLst>
            </p:cNvPr>
            <p:cNvSpPr/>
            <p:nvPr/>
          </p:nvSpPr>
          <p:spPr>
            <a:xfrm>
              <a:off x="1563471" y="4970012"/>
              <a:ext cx="720080" cy="171278"/>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b="1"/>
            </a:p>
          </p:txBody>
        </p:sp>
        <p:sp>
          <p:nvSpPr>
            <p:cNvPr id="80" name="Rectangle 79">
              <a:extLst>
                <a:ext uri="{FF2B5EF4-FFF2-40B4-BE49-F238E27FC236}">
                  <a16:creationId xmlns:a16="http://schemas.microsoft.com/office/drawing/2014/main" id="{D1812AB0-6833-0D65-3191-80C33062AF7A}"/>
                </a:ext>
              </a:extLst>
            </p:cNvPr>
            <p:cNvSpPr/>
            <p:nvPr/>
          </p:nvSpPr>
          <p:spPr>
            <a:xfrm>
              <a:off x="1563471" y="3061009"/>
              <a:ext cx="720080" cy="171278"/>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b="1"/>
            </a:p>
          </p:txBody>
        </p:sp>
        <p:sp>
          <p:nvSpPr>
            <p:cNvPr id="81" name="Rectangle 80">
              <a:extLst>
                <a:ext uri="{FF2B5EF4-FFF2-40B4-BE49-F238E27FC236}">
                  <a16:creationId xmlns:a16="http://schemas.microsoft.com/office/drawing/2014/main" id="{42A04544-63AA-CB74-F6E2-975CA8F48BFA}"/>
                </a:ext>
              </a:extLst>
            </p:cNvPr>
            <p:cNvSpPr/>
            <p:nvPr/>
          </p:nvSpPr>
          <p:spPr>
            <a:xfrm>
              <a:off x="1411448" y="2708920"/>
              <a:ext cx="1024126" cy="310297"/>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400" b="1" dirty="0"/>
                <a:t>DONES</a:t>
              </a:r>
              <a:endParaRPr lang="en-GB" sz="1400" b="1" dirty="0"/>
            </a:p>
          </p:txBody>
        </p:sp>
      </p:grpSp>
      <p:sp>
        <p:nvSpPr>
          <p:cNvPr id="90" name="Isosceles Triangle 89">
            <a:extLst>
              <a:ext uri="{FF2B5EF4-FFF2-40B4-BE49-F238E27FC236}">
                <a16:creationId xmlns:a16="http://schemas.microsoft.com/office/drawing/2014/main" id="{A917B494-3999-5035-53F8-E29320EA5FCE}"/>
              </a:ext>
            </a:extLst>
          </p:cNvPr>
          <p:cNvSpPr/>
          <p:nvPr/>
        </p:nvSpPr>
        <p:spPr>
          <a:xfrm>
            <a:off x="335360" y="2743380"/>
            <a:ext cx="4320480" cy="881236"/>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b="1" dirty="0"/>
              <a:t>BB</a:t>
            </a:r>
          </a:p>
          <a:p>
            <a:pPr algn="ctr"/>
            <a:r>
              <a:rPr lang="en-US" sz="2800" b="1" dirty="0"/>
              <a:t>Qualification</a:t>
            </a:r>
          </a:p>
          <a:p>
            <a:pPr algn="ctr"/>
            <a:endParaRPr lang="en-GB" sz="2800" b="1" dirty="0"/>
          </a:p>
        </p:txBody>
      </p:sp>
      <p:grpSp>
        <p:nvGrpSpPr>
          <p:cNvPr id="99" name="Group 98">
            <a:extLst>
              <a:ext uri="{FF2B5EF4-FFF2-40B4-BE49-F238E27FC236}">
                <a16:creationId xmlns:a16="http://schemas.microsoft.com/office/drawing/2014/main" id="{4382F4DE-D43C-69ED-D236-48AAA5FBA6D3}"/>
              </a:ext>
            </a:extLst>
          </p:cNvPr>
          <p:cNvGrpSpPr/>
          <p:nvPr/>
        </p:nvGrpSpPr>
        <p:grpSpPr>
          <a:xfrm>
            <a:off x="1235480" y="3672771"/>
            <a:ext cx="720000" cy="2432370"/>
            <a:chOff x="1411448" y="2708920"/>
            <a:chExt cx="1024126" cy="2432370"/>
          </a:xfrm>
        </p:grpSpPr>
        <p:sp>
          <p:nvSpPr>
            <p:cNvPr id="100" name="Rectangle 99">
              <a:extLst>
                <a:ext uri="{FF2B5EF4-FFF2-40B4-BE49-F238E27FC236}">
                  <a16:creationId xmlns:a16="http://schemas.microsoft.com/office/drawing/2014/main" id="{C054C60D-6CA4-AC3E-CD7F-312F7316DC09}"/>
                </a:ext>
              </a:extLst>
            </p:cNvPr>
            <p:cNvSpPr/>
            <p:nvPr/>
          </p:nvSpPr>
          <p:spPr>
            <a:xfrm>
              <a:off x="1631504" y="3272036"/>
              <a:ext cx="72008" cy="1656184"/>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GB" b="1"/>
            </a:p>
          </p:txBody>
        </p:sp>
        <p:sp>
          <p:nvSpPr>
            <p:cNvPr id="101" name="Rectangle 100">
              <a:extLst>
                <a:ext uri="{FF2B5EF4-FFF2-40B4-BE49-F238E27FC236}">
                  <a16:creationId xmlns:a16="http://schemas.microsoft.com/office/drawing/2014/main" id="{60901D46-4771-BF18-BB76-DA776EF84D48}"/>
                </a:ext>
              </a:extLst>
            </p:cNvPr>
            <p:cNvSpPr/>
            <p:nvPr/>
          </p:nvSpPr>
          <p:spPr>
            <a:xfrm>
              <a:off x="1799523" y="3272036"/>
              <a:ext cx="72007" cy="1656184"/>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GB" b="1"/>
            </a:p>
          </p:txBody>
        </p:sp>
        <p:sp>
          <p:nvSpPr>
            <p:cNvPr id="102" name="Rectangle 101">
              <a:extLst>
                <a:ext uri="{FF2B5EF4-FFF2-40B4-BE49-F238E27FC236}">
                  <a16:creationId xmlns:a16="http://schemas.microsoft.com/office/drawing/2014/main" id="{CE7396AD-C93A-640C-205E-4C8404900A0C}"/>
                </a:ext>
              </a:extLst>
            </p:cNvPr>
            <p:cNvSpPr/>
            <p:nvPr/>
          </p:nvSpPr>
          <p:spPr>
            <a:xfrm>
              <a:off x="1967543" y="3272036"/>
              <a:ext cx="72007" cy="1656184"/>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GB" b="1"/>
            </a:p>
          </p:txBody>
        </p:sp>
        <p:sp>
          <p:nvSpPr>
            <p:cNvPr id="103" name="Rectangle 102">
              <a:extLst>
                <a:ext uri="{FF2B5EF4-FFF2-40B4-BE49-F238E27FC236}">
                  <a16:creationId xmlns:a16="http://schemas.microsoft.com/office/drawing/2014/main" id="{F4AD22FE-9661-4B2A-BF90-D748D50CAA7F}"/>
                </a:ext>
              </a:extLst>
            </p:cNvPr>
            <p:cNvSpPr/>
            <p:nvPr/>
          </p:nvSpPr>
          <p:spPr>
            <a:xfrm>
              <a:off x="2135560" y="3272036"/>
              <a:ext cx="72008" cy="1656184"/>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GB" b="1"/>
            </a:p>
          </p:txBody>
        </p:sp>
        <p:sp>
          <p:nvSpPr>
            <p:cNvPr id="104" name="Rectangle 103">
              <a:extLst>
                <a:ext uri="{FF2B5EF4-FFF2-40B4-BE49-F238E27FC236}">
                  <a16:creationId xmlns:a16="http://schemas.microsoft.com/office/drawing/2014/main" id="{A489E393-105D-E2E6-4707-DACBDC53716B}"/>
                </a:ext>
              </a:extLst>
            </p:cNvPr>
            <p:cNvSpPr/>
            <p:nvPr/>
          </p:nvSpPr>
          <p:spPr>
            <a:xfrm>
              <a:off x="1563471" y="4970012"/>
              <a:ext cx="720080" cy="171278"/>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GB" b="1"/>
            </a:p>
          </p:txBody>
        </p:sp>
        <p:sp>
          <p:nvSpPr>
            <p:cNvPr id="105" name="Rectangle 104">
              <a:extLst>
                <a:ext uri="{FF2B5EF4-FFF2-40B4-BE49-F238E27FC236}">
                  <a16:creationId xmlns:a16="http://schemas.microsoft.com/office/drawing/2014/main" id="{904B45BF-FDB0-DE9C-3939-0011B653A5B4}"/>
                </a:ext>
              </a:extLst>
            </p:cNvPr>
            <p:cNvSpPr/>
            <p:nvPr/>
          </p:nvSpPr>
          <p:spPr>
            <a:xfrm>
              <a:off x="1563471" y="3061009"/>
              <a:ext cx="720080" cy="171278"/>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GB" b="1"/>
            </a:p>
          </p:txBody>
        </p:sp>
        <p:sp>
          <p:nvSpPr>
            <p:cNvPr id="106" name="Rectangle 105">
              <a:extLst>
                <a:ext uri="{FF2B5EF4-FFF2-40B4-BE49-F238E27FC236}">
                  <a16:creationId xmlns:a16="http://schemas.microsoft.com/office/drawing/2014/main" id="{65C6482A-C196-7080-779B-E7D35856D3AD}"/>
                </a:ext>
              </a:extLst>
            </p:cNvPr>
            <p:cNvSpPr/>
            <p:nvPr/>
          </p:nvSpPr>
          <p:spPr>
            <a:xfrm>
              <a:off x="1411448" y="2708920"/>
              <a:ext cx="1024126" cy="310297"/>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1400" b="1" spc="-100" dirty="0"/>
                <a:t>p/d acc.</a:t>
              </a:r>
              <a:endParaRPr lang="en-GB" sz="1400" b="1" spc="-100" dirty="0"/>
            </a:p>
          </p:txBody>
        </p:sp>
      </p:grpSp>
      <p:pic>
        <p:nvPicPr>
          <p:cNvPr id="5" name="Picture 4">
            <a:extLst>
              <a:ext uri="{FF2B5EF4-FFF2-40B4-BE49-F238E27FC236}">
                <a16:creationId xmlns:a16="http://schemas.microsoft.com/office/drawing/2014/main" id="{9F1923DE-C1C4-AC3F-BD66-A7EF0D9B6E73}"/>
              </a:ext>
            </a:extLst>
          </p:cNvPr>
          <p:cNvPicPr>
            <a:picLocks noChangeAspect="1"/>
          </p:cNvPicPr>
          <p:nvPr/>
        </p:nvPicPr>
        <p:blipFill>
          <a:blip r:embed="rId3"/>
          <a:stretch>
            <a:fillRect/>
          </a:stretch>
        </p:blipFill>
        <p:spPr>
          <a:xfrm rot="4945863">
            <a:off x="1291465" y="2457296"/>
            <a:ext cx="892210" cy="997315"/>
          </a:xfrm>
          <a:prstGeom prst="rect">
            <a:avLst/>
          </a:prstGeom>
        </p:spPr>
      </p:pic>
      <p:sp>
        <p:nvSpPr>
          <p:cNvPr id="45" name="TextBox 44">
            <a:extLst>
              <a:ext uri="{FF2B5EF4-FFF2-40B4-BE49-F238E27FC236}">
                <a16:creationId xmlns:a16="http://schemas.microsoft.com/office/drawing/2014/main" id="{9B9B856E-6FEB-446D-1324-97C93CA93CDB}"/>
              </a:ext>
            </a:extLst>
          </p:cNvPr>
          <p:cNvSpPr txBox="1"/>
          <p:nvPr/>
        </p:nvSpPr>
        <p:spPr>
          <a:xfrm>
            <a:off x="4780589" y="2978095"/>
            <a:ext cx="3091895" cy="984885"/>
          </a:xfrm>
          <a:prstGeom prst="rect">
            <a:avLst/>
          </a:prstGeom>
          <a:noFill/>
        </p:spPr>
        <p:txBody>
          <a:bodyPr wrap="square">
            <a:spAutoFit/>
          </a:bodyPr>
          <a:lstStyle/>
          <a:p>
            <a:r>
              <a:rPr lang="en-GB" sz="1100" b="1" dirty="0">
                <a:latin typeface="Arial" panose="020B0604020202020204" pitchFamily="34" charset="0"/>
                <a:cs typeface="Arial" panose="020B0604020202020204" pitchFamily="34" charset="0"/>
              </a:rPr>
              <a:t>Material Testing Reactors (MTRs):</a:t>
            </a:r>
            <a:r>
              <a:rPr lang="en-GB" sz="1100" b="1" dirty="0">
                <a:latin typeface="Arial" panose="020B0604020202020204" pitchFamily="34" charset="0"/>
                <a:cs typeface="Arial" panose="020B0604020202020204" pitchFamily="34" charset="0"/>
                <a:sym typeface="Wingdings" panose="05000000000000000000" pitchFamily="2" charset="2"/>
              </a:rPr>
              <a:t> </a:t>
            </a:r>
          </a:p>
          <a:p>
            <a:pPr marL="285750" indent="-285750">
              <a:buFont typeface="Arial" panose="020B0604020202020204" pitchFamily="34" charset="0"/>
              <a:buChar char="•"/>
            </a:pPr>
            <a:r>
              <a:rPr lang="en-GB" sz="1100" dirty="0">
                <a:latin typeface="Arial" panose="020B0604020202020204" pitchFamily="34" charset="0"/>
                <a:cs typeface="Arial" panose="020B0604020202020204" pitchFamily="34" charset="0"/>
                <a:sym typeface="Wingdings" panose="05000000000000000000" pitchFamily="2" charset="2"/>
              </a:rPr>
              <a:t>already available</a:t>
            </a:r>
          </a:p>
          <a:p>
            <a:pPr marL="285750" indent="-285750">
              <a:buFont typeface="Arial" panose="020B0604020202020204" pitchFamily="34" charset="0"/>
              <a:buChar char="•"/>
            </a:pPr>
            <a:r>
              <a:rPr lang="en-GB" sz="1100" dirty="0">
                <a:latin typeface="Arial" panose="020B0604020202020204" pitchFamily="34" charset="0"/>
                <a:cs typeface="Arial" panose="020B0604020202020204" pitchFamily="34" charset="0"/>
                <a:sym typeface="Wingdings" panose="05000000000000000000" pitchFamily="2" charset="2"/>
              </a:rPr>
              <a:t>material specimen irradiation </a:t>
            </a:r>
          </a:p>
          <a:p>
            <a:pPr marL="285750" indent="-285750">
              <a:buFont typeface="Arial" panose="020B0604020202020204" pitchFamily="34" charset="0"/>
              <a:buChar char="•"/>
            </a:pPr>
            <a:r>
              <a:rPr lang="pt-BR" sz="1100" dirty="0">
                <a:latin typeface="Symbol" panose="05050102010706020507" pitchFamily="18" charset="2"/>
              </a:rPr>
              <a:t>F</a:t>
            </a:r>
            <a:r>
              <a:rPr lang="pt-BR" sz="1100" baseline="-25000" dirty="0">
                <a:latin typeface="Arial" panose="020B0604020202020204" pitchFamily="34" charset="0"/>
                <a:cs typeface="Arial" panose="020B0604020202020204" pitchFamily="34" charset="0"/>
              </a:rPr>
              <a:t>thermal</a:t>
            </a:r>
            <a:r>
              <a:rPr lang="pt-BR" sz="1100" dirty="0">
                <a:latin typeface="Arial" panose="020B0604020202020204" pitchFamily="34" charset="0"/>
                <a:cs typeface="Arial" panose="020B0604020202020204" pitchFamily="34" charset="0"/>
              </a:rPr>
              <a:t> &lt; 1E15 n/cm²/s</a:t>
            </a:r>
          </a:p>
          <a:p>
            <a:pPr marL="285750" indent="-285750">
              <a:buFont typeface="Arial" panose="020B0604020202020204" pitchFamily="34" charset="0"/>
              <a:buChar char="•"/>
            </a:pPr>
            <a:r>
              <a:rPr lang="pt-BR" sz="1100" dirty="0">
                <a:latin typeface="Arial" panose="020B0604020202020204" pitchFamily="34" charset="0"/>
                <a:cs typeface="Arial" panose="020B0604020202020204" pitchFamily="34" charset="0"/>
              </a:rPr>
              <a:t>3-18 dpa/fpy (</a:t>
            </a:r>
            <a:r>
              <a:rPr lang="en-GB" sz="1400" i="0" u="none" strike="noStrike" baseline="0" dirty="0">
                <a:latin typeface="CIDFont+F3"/>
              </a:rPr>
              <a:t>Ø</a:t>
            </a:r>
            <a:r>
              <a:rPr lang="pt-BR" sz="1100" dirty="0">
                <a:latin typeface="Arial" panose="020B0604020202020204" pitchFamily="34" charset="0"/>
                <a:cs typeface="Arial" panose="020B0604020202020204" pitchFamily="34" charset="0"/>
              </a:rPr>
              <a:t> 25 – 86 mm)</a:t>
            </a:r>
          </a:p>
        </p:txBody>
      </p:sp>
      <p:pic>
        <p:nvPicPr>
          <p:cNvPr id="52" name="Picture 51">
            <a:extLst>
              <a:ext uri="{FF2B5EF4-FFF2-40B4-BE49-F238E27FC236}">
                <a16:creationId xmlns:a16="http://schemas.microsoft.com/office/drawing/2014/main" id="{20DD24F9-EE18-FF51-70CB-56D597DAC413}"/>
              </a:ext>
            </a:extLst>
          </p:cNvPr>
          <p:cNvPicPr>
            <a:picLocks noChangeAspect="1"/>
          </p:cNvPicPr>
          <p:nvPr/>
        </p:nvPicPr>
        <p:blipFill>
          <a:blip r:embed="rId4"/>
          <a:stretch>
            <a:fillRect/>
          </a:stretch>
        </p:blipFill>
        <p:spPr>
          <a:xfrm>
            <a:off x="5053748" y="3983068"/>
            <a:ext cx="1821729" cy="2579568"/>
          </a:xfrm>
          <a:prstGeom prst="rect">
            <a:avLst/>
          </a:prstGeom>
        </p:spPr>
      </p:pic>
      <p:sp>
        <p:nvSpPr>
          <p:cNvPr id="53" name="TextBox 52">
            <a:extLst>
              <a:ext uri="{FF2B5EF4-FFF2-40B4-BE49-F238E27FC236}">
                <a16:creationId xmlns:a16="http://schemas.microsoft.com/office/drawing/2014/main" id="{959E55C8-3B2B-975B-15A7-EAD46E625328}"/>
              </a:ext>
            </a:extLst>
          </p:cNvPr>
          <p:cNvSpPr txBox="1"/>
          <p:nvPr/>
        </p:nvSpPr>
        <p:spPr>
          <a:xfrm>
            <a:off x="7179009" y="2978095"/>
            <a:ext cx="2604559" cy="1446550"/>
          </a:xfrm>
          <a:prstGeom prst="rect">
            <a:avLst/>
          </a:prstGeom>
          <a:noFill/>
        </p:spPr>
        <p:txBody>
          <a:bodyPr wrap="square">
            <a:spAutoFit/>
          </a:bodyPr>
          <a:lstStyle/>
          <a:p>
            <a:r>
              <a:rPr lang="en-GB" sz="1100" b="1" dirty="0">
                <a:latin typeface="Arial" panose="020B0604020202020204" pitchFamily="34" charset="0"/>
                <a:cs typeface="Arial" panose="020B0604020202020204" pitchFamily="34" charset="0"/>
              </a:rPr>
              <a:t>p/d Accelerator-based Neutron Sources:</a:t>
            </a:r>
            <a:r>
              <a:rPr lang="en-GB" sz="1100" b="1" dirty="0">
                <a:latin typeface="Arial" panose="020B0604020202020204" pitchFamily="34" charset="0"/>
                <a:cs typeface="Arial" panose="020B0604020202020204" pitchFamily="34" charset="0"/>
                <a:sym typeface="Wingdings" panose="05000000000000000000" pitchFamily="2" charset="2"/>
              </a:rPr>
              <a:t> </a:t>
            </a:r>
          </a:p>
          <a:p>
            <a:pPr marL="285750" indent="-285750">
              <a:buFont typeface="Arial" panose="020B0604020202020204" pitchFamily="34" charset="0"/>
              <a:buChar char="•"/>
            </a:pPr>
            <a:r>
              <a:rPr lang="en-GB" sz="1100" dirty="0">
                <a:latin typeface="Arial" panose="020B0604020202020204" pitchFamily="34" charset="0"/>
                <a:cs typeface="Arial" panose="020B0604020202020204" pitchFamily="34" charset="0"/>
                <a:sym typeface="Wingdings" panose="05000000000000000000" pitchFamily="2" charset="2"/>
              </a:rPr>
              <a:t>Available or available in 5 years (estimated)</a:t>
            </a:r>
          </a:p>
          <a:p>
            <a:pPr marL="285750" indent="-285750">
              <a:buFont typeface="Arial" panose="020B0604020202020204" pitchFamily="34" charset="0"/>
              <a:buChar char="•"/>
            </a:pPr>
            <a:r>
              <a:rPr lang="en-GB" sz="1100" dirty="0">
                <a:latin typeface="Arial" panose="020B0604020202020204" pitchFamily="34" charset="0"/>
                <a:cs typeface="Arial" panose="020B0604020202020204" pitchFamily="34" charset="0"/>
                <a:sym typeface="Wingdings" panose="05000000000000000000" pitchFamily="2" charset="2"/>
              </a:rPr>
              <a:t>Functional material specimen irradiation</a:t>
            </a:r>
          </a:p>
          <a:p>
            <a:pPr marL="285750" indent="-285750">
              <a:buFont typeface="Arial" panose="020B0604020202020204" pitchFamily="34" charset="0"/>
              <a:buChar char="•"/>
            </a:pPr>
            <a:r>
              <a:rPr lang="en-GB" sz="1100" dirty="0">
                <a:latin typeface="Symbol" panose="05050102010706020507" pitchFamily="18" charset="2"/>
                <a:cs typeface="Arial" panose="020B0604020202020204" pitchFamily="34" charset="0"/>
                <a:sym typeface="Wingdings" panose="05000000000000000000" pitchFamily="2" charset="2"/>
              </a:rPr>
              <a:t>F</a:t>
            </a:r>
            <a:r>
              <a:rPr lang="en-GB" sz="1100" dirty="0">
                <a:latin typeface="Arial" panose="020B0604020202020204" pitchFamily="34" charset="0"/>
                <a:cs typeface="Arial" panose="020B0604020202020204" pitchFamily="34" charset="0"/>
                <a:sym typeface="Wingdings" panose="05000000000000000000" pitchFamily="2" charset="2"/>
              </a:rPr>
              <a:t> between 1E5 – 1E13 n/cm²/s</a:t>
            </a:r>
          </a:p>
          <a:p>
            <a:pPr marL="285750" indent="-285750">
              <a:buFont typeface="Arial" panose="020B0604020202020204" pitchFamily="34" charset="0"/>
              <a:buChar char="•"/>
            </a:pPr>
            <a:r>
              <a:rPr lang="en-GB" sz="1100" dirty="0">
                <a:latin typeface="Arial" panose="020B0604020202020204" pitchFamily="34" charset="0"/>
                <a:cs typeface="Arial" panose="020B0604020202020204" pitchFamily="34" charset="0"/>
                <a:sym typeface="Wingdings" panose="05000000000000000000" pitchFamily="2" charset="2"/>
              </a:rPr>
              <a:t>up to 0.1-5 dpa/</a:t>
            </a:r>
            <a:r>
              <a:rPr lang="en-GB" sz="1100" dirty="0" err="1">
                <a:latin typeface="Arial" panose="020B0604020202020204" pitchFamily="34" charset="0"/>
                <a:cs typeface="Arial" panose="020B0604020202020204" pitchFamily="34" charset="0"/>
                <a:sym typeface="Wingdings" panose="05000000000000000000" pitchFamily="2" charset="2"/>
              </a:rPr>
              <a:t>fpy</a:t>
            </a:r>
            <a:r>
              <a:rPr lang="en-GB" sz="1100" dirty="0">
                <a:latin typeface="Arial" panose="020B0604020202020204" pitchFamily="34" charset="0"/>
                <a:cs typeface="Arial" panose="020B0604020202020204" pitchFamily="34" charset="0"/>
                <a:sym typeface="Wingdings" panose="05000000000000000000" pitchFamily="2" charset="2"/>
              </a:rPr>
              <a:t> (V &lt; 1 l)</a:t>
            </a:r>
          </a:p>
        </p:txBody>
      </p:sp>
      <p:pic>
        <p:nvPicPr>
          <p:cNvPr id="58" name="Picture 57">
            <a:extLst>
              <a:ext uri="{FF2B5EF4-FFF2-40B4-BE49-F238E27FC236}">
                <a16:creationId xmlns:a16="http://schemas.microsoft.com/office/drawing/2014/main" id="{261B892E-1D0D-871A-39F4-3D758325EC6B}"/>
              </a:ext>
            </a:extLst>
          </p:cNvPr>
          <p:cNvPicPr>
            <a:picLocks noChangeAspect="1"/>
          </p:cNvPicPr>
          <p:nvPr/>
        </p:nvPicPr>
        <p:blipFill>
          <a:blip r:embed="rId5"/>
          <a:stretch>
            <a:fillRect/>
          </a:stretch>
        </p:blipFill>
        <p:spPr>
          <a:xfrm>
            <a:off x="7621153" y="4427318"/>
            <a:ext cx="1433651" cy="1798944"/>
          </a:xfrm>
          <a:prstGeom prst="rect">
            <a:avLst/>
          </a:prstGeom>
        </p:spPr>
      </p:pic>
      <p:sp>
        <p:nvSpPr>
          <p:cNvPr id="59" name="TextBox 58">
            <a:extLst>
              <a:ext uri="{FF2B5EF4-FFF2-40B4-BE49-F238E27FC236}">
                <a16:creationId xmlns:a16="http://schemas.microsoft.com/office/drawing/2014/main" id="{52C8E284-26D6-8864-8201-2B99B0A1A28C}"/>
              </a:ext>
            </a:extLst>
          </p:cNvPr>
          <p:cNvSpPr txBox="1"/>
          <p:nvPr/>
        </p:nvSpPr>
        <p:spPr>
          <a:xfrm>
            <a:off x="9499888" y="2978095"/>
            <a:ext cx="2649404" cy="1446550"/>
          </a:xfrm>
          <a:prstGeom prst="rect">
            <a:avLst/>
          </a:prstGeom>
          <a:noFill/>
        </p:spPr>
        <p:txBody>
          <a:bodyPr wrap="square">
            <a:spAutoFit/>
          </a:bodyPr>
          <a:lstStyle/>
          <a:p>
            <a:r>
              <a:rPr lang="en-GB" sz="1100" b="1" dirty="0">
                <a:latin typeface="Arial" panose="020B0604020202020204" pitchFamily="34" charset="0"/>
                <a:cs typeface="Arial" panose="020B0604020202020204" pitchFamily="34" charset="0"/>
              </a:rPr>
              <a:t>Deuteron accelerator with liquid (e.g. Lithium) target (IFMIF-DONES):</a:t>
            </a:r>
            <a:r>
              <a:rPr lang="en-GB" sz="1100" dirty="0">
                <a:latin typeface="Arial" panose="020B0604020202020204" pitchFamily="34" charset="0"/>
                <a:cs typeface="Arial" panose="020B0604020202020204" pitchFamily="34" charset="0"/>
                <a:sym typeface="Wingdings" panose="05000000000000000000" pitchFamily="2" charset="2"/>
              </a:rPr>
              <a:t> </a:t>
            </a:r>
          </a:p>
          <a:p>
            <a:pPr marL="285750" indent="-285750">
              <a:buFont typeface="Arial" panose="020B0604020202020204" pitchFamily="34" charset="0"/>
              <a:buChar char="•"/>
            </a:pPr>
            <a:r>
              <a:rPr lang="pt-BR" sz="1100" dirty="0">
                <a:latin typeface="Arial" panose="020B0604020202020204" pitchFamily="34" charset="0"/>
                <a:cs typeface="Arial" panose="020B0604020202020204" pitchFamily="34" charset="0"/>
                <a:sym typeface="Wingdings" panose="05000000000000000000" pitchFamily="2" charset="2"/>
              </a:rPr>
              <a:t>available in 10 years (estimated)</a:t>
            </a:r>
            <a:endParaRPr lang="en-GB" sz="1100" dirty="0">
              <a:latin typeface="Arial" panose="020B0604020202020204" pitchFamily="34" charset="0"/>
              <a:cs typeface="Arial" panose="020B0604020202020204" pitchFamily="34" charset="0"/>
              <a:sym typeface="Wingdings" panose="05000000000000000000" pitchFamily="2" charset="2"/>
            </a:endParaRPr>
          </a:p>
          <a:p>
            <a:pPr marL="285750" indent="-285750">
              <a:buFont typeface="Arial" panose="020B0604020202020204" pitchFamily="34" charset="0"/>
              <a:buChar char="•"/>
            </a:pPr>
            <a:r>
              <a:rPr lang="en-GB" sz="1100" dirty="0">
                <a:latin typeface="Arial" panose="020B0604020202020204" pitchFamily="34" charset="0"/>
                <a:cs typeface="Arial" panose="020B0604020202020204" pitchFamily="34" charset="0"/>
                <a:sym typeface="Wingdings" panose="05000000000000000000" pitchFamily="2" charset="2"/>
              </a:rPr>
              <a:t>material specimen irradiation</a:t>
            </a:r>
          </a:p>
          <a:p>
            <a:pPr marL="285750" indent="-285750">
              <a:buFont typeface="Arial" panose="020B0604020202020204" pitchFamily="34" charset="0"/>
              <a:buChar char="•"/>
            </a:pPr>
            <a:r>
              <a:rPr lang="pt-BR" sz="1100" dirty="0">
                <a:latin typeface="Symbol" panose="05050102010706020507" pitchFamily="18" charset="2"/>
                <a:cs typeface="Arial" panose="020B0604020202020204" pitchFamily="34" charset="0"/>
              </a:rPr>
              <a:t>F</a:t>
            </a:r>
            <a:r>
              <a:rPr lang="pt-BR" sz="1100" dirty="0">
                <a:latin typeface="Arial" panose="020B0604020202020204" pitchFamily="34" charset="0"/>
                <a:cs typeface="Arial" panose="020B0604020202020204" pitchFamily="34" charset="0"/>
              </a:rPr>
              <a:t> &lt; 1E15 n/cm²/s @ High-Flux Test Module (HFTM)</a:t>
            </a:r>
          </a:p>
          <a:p>
            <a:pPr marL="285750" indent="-285750">
              <a:buFont typeface="Arial" panose="020B0604020202020204" pitchFamily="34" charset="0"/>
              <a:buChar char="•"/>
            </a:pPr>
            <a:r>
              <a:rPr lang="pt-BR" sz="1100" dirty="0">
                <a:latin typeface="Arial" panose="020B0604020202020204" pitchFamily="34" charset="0"/>
                <a:cs typeface="Arial" panose="020B0604020202020204" pitchFamily="34" charset="0"/>
              </a:rPr>
              <a:t>Up to 35 dpa/fpy (V &lt; 2 l)</a:t>
            </a:r>
          </a:p>
          <a:p>
            <a:pPr marL="0" indent="0">
              <a:buNone/>
            </a:pPr>
            <a:endParaRPr lang="en-US" sz="1100" dirty="0">
              <a:latin typeface="Arial" panose="020B0604020202020204" pitchFamily="34" charset="0"/>
              <a:cs typeface="Arial" panose="020B0604020202020204" pitchFamily="34" charset="0"/>
            </a:endParaRPr>
          </a:p>
        </p:txBody>
      </p:sp>
      <p:pic>
        <p:nvPicPr>
          <p:cNvPr id="60" name="Picture 59">
            <a:extLst>
              <a:ext uri="{FF2B5EF4-FFF2-40B4-BE49-F238E27FC236}">
                <a16:creationId xmlns:a16="http://schemas.microsoft.com/office/drawing/2014/main" id="{0CBE699D-3670-FFA8-8D7C-268A64EC16F7}"/>
              </a:ext>
            </a:extLst>
          </p:cNvPr>
          <p:cNvPicPr>
            <a:picLocks noChangeAspect="1"/>
          </p:cNvPicPr>
          <p:nvPr/>
        </p:nvPicPr>
        <p:blipFill>
          <a:blip r:embed="rId6"/>
          <a:stretch>
            <a:fillRect/>
          </a:stretch>
        </p:blipFill>
        <p:spPr>
          <a:xfrm>
            <a:off x="9884105" y="4373016"/>
            <a:ext cx="1842922" cy="1885947"/>
          </a:xfrm>
          <a:prstGeom prst="rect">
            <a:avLst/>
          </a:prstGeom>
        </p:spPr>
      </p:pic>
      <p:sp>
        <p:nvSpPr>
          <p:cNvPr id="4" name="Footer Placeholder 3">
            <a:extLst>
              <a:ext uri="{FF2B5EF4-FFF2-40B4-BE49-F238E27FC236}">
                <a16:creationId xmlns:a16="http://schemas.microsoft.com/office/drawing/2014/main" id="{64310193-E338-CEF5-6A51-185C171D5F6C}"/>
              </a:ext>
            </a:extLst>
          </p:cNvPr>
          <p:cNvSpPr>
            <a:spLocks noGrp="1"/>
          </p:cNvSpPr>
          <p:nvPr>
            <p:ph type="ftr" sz="quarter" idx="11"/>
          </p:nvPr>
        </p:nvSpPr>
        <p:spPr>
          <a:xfrm>
            <a:off x="1205029" y="6578200"/>
            <a:ext cx="10986971" cy="268139"/>
          </a:xfrm>
        </p:spPr>
        <p:txBody>
          <a:bodyPr/>
          <a:lstStyle/>
          <a:p>
            <a:pPr algn="r"/>
            <a:r>
              <a:rPr lang="en-GB" sz="1050" dirty="0"/>
              <a:t>G. Aiello et al. | Testing and quantification needs for the Breeding Blanket | </a:t>
            </a:r>
            <a:r>
              <a:rPr lang="fr-FR" sz="1050" dirty="0"/>
              <a:t>EU-CN collaboration </a:t>
            </a:r>
            <a:r>
              <a:rPr lang="en-GB" sz="1050" dirty="0"/>
              <a:t>| KIT, March 2023 | Page </a:t>
            </a:r>
            <a:fld id="{6A6D9FA1-99C7-4910-8E32-B85D378B0060}" type="slidenum">
              <a:rPr lang="en-GB" sz="1050" smtClean="0"/>
              <a:pPr algn="r"/>
              <a:t>10</a:t>
            </a:fld>
            <a:endParaRPr lang="en-GB" sz="1050" dirty="0"/>
          </a:p>
        </p:txBody>
      </p:sp>
    </p:spTree>
    <p:extLst>
      <p:ext uri="{BB962C8B-B14F-4D97-AF65-F5344CB8AC3E}">
        <p14:creationId xmlns:p14="http://schemas.microsoft.com/office/powerpoint/2010/main" val="15428255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10FA1-8DCB-75F8-4764-E00353D15DEC}"/>
              </a:ext>
            </a:extLst>
          </p:cNvPr>
          <p:cNvSpPr>
            <a:spLocks noGrp="1"/>
          </p:cNvSpPr>
          <p:nvPr>
            <p:ph type="title"/>
          </p:nvPr>
        </p:nvSpPr>
        <p:spPr/>
        <p:txBody>
          <a:bodyPr/>
          <a:lstStyle/>
          <a:p>
            <a:r>
              <a:rPr lang="en-GB" sz="2800" dirty="0"/>
              <a:t>Facilities for nuclear (fusion relevant) BB qualification</a:t>
            </a:r>
          </a:p>
        </p:txBody>
      </p:sp>
      <p:grpSp>
        <p:nvGrpSpPr>
          <p:cNvPr id="6" name="Group 5">
            <a:extLst>
              <a:ext uri="{FF2B5EF4-FFF2-40B4-BE49-F238E27FC236}">
                <a16:creationId xmlns:a16="http://schemas.microsoft.com/office/drawing/2014/main" id="{BA664B76-3018-45D9-9351-7DF9B5746F4D}"/>
              </a:ext>
            </a:extLst>
          </p:cNvPr>
          <p:cNvGrpSpPr/>
          <p:nvPr/>
        </p:nvGrpSpPr>
        <p:grpSpPr>
          <a:xfrm>
            <a:off x="895063" y="778837"/>
            <a:ext cx="10432163" cy="2196869"/>
            <a:chOff x="415509" y="859619"/>
            <a:chExt cx="10432163" cy="2196868"/>
          </a:xfrm>
        </p:grpSpPr>
        <p:cxnSp>
          <p:nvCxnSpPr>
            <p:cNvPr id="7" name="Straight Arrow Connector 6">
              <a:extLst>
                <a:ext uri="{FF2B5EF4-FFF2-40B4-BE49-F238E27FC236}">
                  <a16:creationId xmlns:a16="http://schemas.microsoft.com/office/drawing/2014/main" id="{A2B9E30F-9541-697F-B826-047B247C02AF}"/>
                </a:ext>
              </a:extLst>
            </p:cNvPr>
            <p:cNvCxnSpPr>
              <a:cxnSpLocks/>
            </p:cNvCxnSpPr>
            <p:nvPr/>
          </p:nvCxnSpPr>
          <p:spPr>
            <a:xfrm>
              <a:off x="3692041" y="2865503"/>
              <a:ext cx="6703605" cy="0"/>
            </a:xfrm>
            <a:prstGeom prst="straightConnector1">
              <a:avLst/>
            </a:prstGeom>
            <a:ln w="15875">
              <a:solidFill>
                <a:schemeClr val="tx1"/>
              </a:solidFill>
              <a:prstDash val="solid"/>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7637DD2-EF50-C87A-3B3B-8302FB4F0DEE}"/>
                </a:ext>
              </a:extLst>
            </p:cNvPr>
            <p:cNvCxnSpPr>
              <a:cxnSpLocks/>
            </p:cNvCxnSpPr>
            <p:nvPr/>
          </p:nvCxnSpPr>
          <p:spPr>
            <a:xfrm>
              <a:off x="415509" y="2487738"/>
              <a:ext cx="4115534" cy="21580"/>
            </a:xfrm>
            <a:prstGeom prst="straightConnector1">
              <a:avLst/>
            </a:prstGeom>
            <a:ln w="15875">
              <a:solidFill>
                <a:schemeClr val="tx1"/>
              </a:solidFill>
              <a:prstDash val="solid"/>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2CFE1AB-37D1-17B7-7F38-1E697CE54F35}"/>
                </a:ext>
              </a:extLst>
            </p:cNvPr>
            <p:cNvCxnSpPr>
              <a:cxnSpLocks/>
            </p:cNvCxnSpPr>
            <p:nvPr/>
          </p:nvCxnSpPr>
          <p:spPr>
            <a:xfrm flipV="1">
              <a:off x="422661" y="2082427"/>
              <a:ext cx="10425011" cy="9185"/>
            </a:xfrm>
            <a:prstGeom prst="straightConnector1">
              <a:avLst/>
            </a:prstGeom>
            <a:ln w="15875">
              <a:solidFill>
                <a:schemeClr val="tx1"/>
              </a:solidFill>
              <a:prstDash val="dash"/>
              <a:tailEnd type="stealth" w="lg" len="lg"/>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396D05B-A860-0F67-3C87-4B51ADE3F21F}"/>
                </a:ext>
              </a:extLst>
            </p:cNvPr>
            <p:cNvSpPr txBox="1"/>
            <p:nvPr/>
          </p:nvSpPr>
          <p:spPr>
            <a:xfrm>
              <a:off x="2510213" y="859619"/>
              <a:ext cx="2560320" cy="307777"/>
            </a:xfrm>
            <a:prstGeom prst="rect">
              <a:avLst/>
            </a:prstGeom>
            <a:solidFill>
              <a:srgbClr val="FFFFCC"/>
            </a:solidFill>
            <a:ln w="12700">
              <a:solidFill>
                <a:schemeClr val="tx1"/>
              </a:solidFill>
            </a:ln>
          </p:spPr>
          <p:txBody>
            <a:bodyPr wrap="square" rtlCol="0">
              <a:spAutoFit/>
            </a:bodyPr>
            <a:lstStyle/>
            <a:p>
              <a:pPr algn="ctr"/>
              <a:r>
                <a:rPr lang="en-US" sz="1400" b="1" dirty="0"/>
                <a:t>Theory/Modelling</a:t>
              </a:r>
              <a:endParaRPr lang="en-GB" sz="1400" b="1" dirty="0"/>
            </a:p>
          </p:txBody>
        </p:sp>
        <p:sp>
          <p:nvSpPr>
            <p:cNvPr id="11" name="TextBox 10">
              <a:extLst>
                <a:ext uri="{FF2B5EF4-FFF2-40B4-BE49-F238E27FC236}">
                  <a16:creationId xmlns:a16="http://schemas.microsoft.com/office/drawing/2014/main" id="{07FA0D0B-D621-DE15-4B84-F42FF9B45587}"/>
                </a:ext>
              </a:extLst>
            </p:cNvPr>
            <p:cNvSpPr txBox="1"/>
            <p:nvPr/>
          </p:nvSpPr>
          <p:spPr>
            <a:xfrm>
              <a:off x="6350693" y="859619"/>
              <a:ext cx="2560320" cy="307777"/>
            </a:xfrm>
            <a:prstGeom prst="rect">
              <a:avLst/>
            </a:prstGeom>
            <a:solidFill>
              <a:srgbClr val="FFFFCC"/>
            </a:solidFill>
            <a:ln w="12700">
              <a:solidFill>
                <a:schemeClr val="tx1"/>
              </a:solidFill>
            </a:ln>
          </p:spPr>
          <p:txBody>
            <a:bodyPr wrap="square" rtlCol="0">
              <a:spAutoFit/>
            </a:bodyPr>
            <a:lstStyle/>
            <a:p>
              <a:pPr algn="ctr"/>
              <a:r>
                <a:rPr lang="en-US" sz="1400" b="1" dirty="0"/>
                <a:t>Design Codes</a:t>
              </a:r>
              <a:endParaRPr lang="en-GB" sz="1400" b="1" dirty="0"/>
            </a:p>
          </p:txBody>
        </p:sp>
        <p:sp>
          <p:nvSpPr>
            <p:cNvPr id="12" name="TextBox 11">
              <a:extLst>
                <a:ext uri="{FF2B5EF4-FFF2-40B4-BE49-F238E27FC236}">
                  <a16:creationId xmlns:a16="http://schemas.microsoft.com/office/drawing/2014/main" id="{ADF685C4-0DCE-858E-75AB-0A2E958AEE4C}"/>
                </a:ext>
              </a:extLst>
            </p:cNvPr>
            <p:cNvSpPr txBox="1"/>
            <p:nvPr/>
          </p:nvSpPr>
          <p:spPr>
            <a:xfrm>
              <a:off x="422661" y="1336765"/>
              <a:ext cx="566181" cy="307777"/>
            </a:xfrm>
            <a:prstGeom prst="rect">
              <a:avLst/>
            </a:prstGeom>
            <a:solidFill>
              <a:schemeClr val="accent6">
                <a:lumMod val="20000"/>
                <a:lumOff val="80000"/>
              </a:schemeClr>
            </a:solidFill>
            <a:ln w="12700">
              <a:solidFill>
                <a:schemeClr val="tx1"/>
              </a:solidFill>
            </a:ln>
          </p:spPr>
          <p:txBody>
            <a:bodyPr wrap="none" rtlCol="0">
              <a:spAutoFit/>
            </a:bodyPr>
            <a:lstStyle/>
            <a:p>
              <a:r>
                <a:rPr lang="en-US" sz="1400" b="1" dirty="0"/>
                <a:t>Basic</a:t>
              </a:r>
              <a:endParaRPr lang="en-GB" sz="1400" b="1" dirty="0"/>
            </a:p>
          </p:txBody>
        </p:sp>
        <p:sp>
          <p:nvSpPr>
            <p:cNvPr id="13" name="TextBox 12">
              <a:extLst>
                <a:ext uri="{FF2B5EF4-FFF2-40B4-BE49-F238E27FC236}">
                  <a16:creationId xmlns:a16="http://schemas.microsoft.com/office/drawing/2014/main" id="{7D0EA6D0-29EA-3609-F3EA-25BF9A015579}"/>
                </a:ext>
              </a:extLst>
            </p:cNvPr>
            <p:cNvSpPr txBox="1"/>
            <p:nvPr/>
          </p:nvSpPr>
          <p:spPr>
            <a:xfrm>
              <a:off x="1524294" y="1336763"/>
              <a:ext cx="1372748" cy="307777"/>
            </a:xfrm>
            <a:prstGeom prst="rect">
              <a:avLst/>
            </a:prstGeom>
            <a:solidFill>
              <a:schemeClr val="accent6">
                <a:lumMod val="20000"/>
                <a:lumOff val="80000"/>
              </a:schemeClr>
            </a:solidFill>
            <a:ln w="12700">
              <a:solidFill>
                <a:schemeClr val="tx1"/>
              </a:solidFill>
            </a:ln>
          </p:spPr>
          <p:txBody>
            <a:bodyPr wrap="none" rtlCol="0">
              <a:spAutoFit/>
            </a:bodyPr>
            <a:lstStyle/>
            <a:p>
              <a:r>
                <a:rPr lang="en-US" sz="1400" b="1" dirty="0"/>
                <a:t>Separate Effects</a:t>
              </a:r>
              <a:endParaRPr lang="en-GB" sz="1400" b="1" dirty="0"/>
            </a:p>
          </p:txBody>
        </p:sp>
        <p:sp>
          <p:nvSpPr>
            <p:cNvPr id="14" name="TextBox 13">
              <a:extLst>
                <a:ext uri="{FF2B5EF4-FFF2-40B4-BE49-F238E27FC236}">
                  <a16:creationId xmlns:a16="http://schemas.microsoft.com/office/drawing/2014/main" id="{DE800848-31C6-DC32-8F9C-79F3FC839603}"/>
                </a:ext>
              </a:extLst>
            </p:cNvPr>
            <p:cNvSpPr txBox="1"/>
            <p:nvPr/>
          </p:nvSpPr>
          <p:spPr>
            <a:xfrm>
              <a:off x="3336701" y="1336763"/>
              <a:ext cx="1749390" cy="307777"/>
            </a:xfrm>
            <a:prstGeom prst="rect">
              <a:avLst/>
            </a:prstGeom>
            <a:solidFill>
              <a:schemeClr val="accent6">
                <a:lumMod val="20000"/>
                <a:lumOff val="80000"/>
              </a:schemeClr>
            </a:solidFill>
            <a:ln w="12700">
              <a:solidFill>
                <a:schemeClr val="tx1"/>
              </a:solidFill>
            </a:ln>
          </p:spPr>
          <p:txBody>
            <a:bodyPr wrap="none" rtlCol="0">
              <a:spAutoFit/>
            </a:bodyPr>
            <a:lstStyle/>
            <a:p>
              <a:r>
                <a:rPr lang="en-US" sz="1400" b="1" dirty="0"/>
                <a:t>Multiple Interactions</a:t>
              </a:r>
              <a:endParaRPr lang="en-GB" sz="1400" b="1" dirty="0"/>
            </a:p>
          </p:txBody>
        </p:sp>
        <p:sp>
          <p:nvSpPr>
            <p:cNvPr id="15" name="TextBox 14">
              <a:extLst>
                <a:ext uri="{FF2B5EF4-FFF2-40B4-BE49-F238E27FC236}">
                  <a16:creationId xmlns:a16="http://schemas.microsoft.com/office/drawing/2014/main" id="{12DEE5A8-8641-C3EF-C80F-CE772C2DA73C}"/>
                </a:ext>
              </a:extLst>
            </p:cNvPr>
            <p:cNvSpPr txBox="1"/>
            <p:nvPr/>
          </p:nvSpPr>
          <p:spPr>
            <a:xfrm>
              <a:off x="5356521" y="1336763"/>
              <a:ext cx="1610569" cy="307777"/>
            </a:xfrm>
            <a:prstGeom prst="rect">
              <a:avLst/>
            </a:prstGeom>
            <a:solidFill>
              <a:schemeClr val="accent6">
                <a:lumMod val="20000"/>
                <a:lumOff val="80000"/>
              </a:schemeClr>
            </a:solidFill>
            <a:ln w="12700">
              <a:solidFill>
                <a:schemeClr val="tx1"/>
              </a:solidFill>
            </a:ln>
          </p:spPr>
          <p:txBody>
            <a:bodyPr wrap="none" rtlCol="0">
              <a:spAutoFit/>
            </a:bodyPr>
            <a:lstStyle/>
            <a:p>
              <a:r>
                <a:rPr lang="en-US" sz="1400" b="1" dirty="0"/>
                <a:t>Partially Integrated</a:t>
              </a:r>
              <a:endParaRPr lang="en-GB" sz="1400" b="1" dirty="0"/>
            </a:p>
          </p:txBody>
        </p:sp>
        <p:sp>
          <p:nvSpPr>
            <p:cNvPr id="16" name="TextBox 15">
              <a:extLst>
                <a:ext uri="{FF2B5EF4-FFF2-40B4-BE49-F238E27FC236}">
                  <a16:creationId xmlns:a16="http://schemas.microsoft.com/office/drawing/2014/main" id="{21269428-1634-A2F3-0CC7-D0237C303434}"/>
                </a:ext>
              </a:extLst>
            </p:cNvPr>
            <p:cNvSpPr txBox="1"/>
            <p:nvPr/>
          </p:nvSpPr>
          <p:spPr>
            <a:xfrm>
              <a:off x="7237520" y="1336762"/>
              <a:ext cx="955262" cy="307777"/>
            </a:xfrm>
            <a:prstGeom prst="rect">
              <a:avLst/>
            </a:prstGeom>
            <a:solidFill>
              <a:schemeClr val="accent6">
                <a:lumMod val="20000"/>
                <a:lumOff val="80000"/>
              </a:schemeClr>
            </a:solidFill>
            <a:ln w="12700">
              <a:solidFill>
                <a:schemeClr val="tx1"/>
              </a:solidFill>
            </a:ln>
          </p:spPr>
          <p:txBody>
            <a:bodyPr wrap="none" rtlCol="0">
              <a:spAutoFit/>
            </a:bodyPr>
            <a:lstStyle/>
            <a:p>
              <a:r>
                <a:rPr lang="en-US" sz="1400" b="1" dirty="0"/>
                <a:t>Integrated</a:t>
              </a:r>
              <a:endParaRPr lang="en-GB" sz="1400" b="1" dirty="0"/>
            </a:p>
          </p:txBody>
        </p:sp>
        <p:sp>
          <p:nvSpPr>
            <p:cNvPr id="17" name="TextBox 16">
              <a:extLst>
                <a:ext uri="{FF2B5EF4-FFF2-40B4-BE49-F238E27FC236}">
                  <a16:creationId xmlns:a16="http://schemas.microsoft.com/office/drawing/2014/main" id="{05478F08-E93C-4EA2-6EC5-3C8990D8512C}"/>
                </a:ext>
              </a:extLst>
            </p:cNvPr>
            <p:cNvSpPr txBox="1"/>
            <p:nvPr/>
          </p:nvSpPr>
          <p:spPr>
            <a:xfrm>
              <a:off x="8668091" y="1336761"/>
              <a:ext cx="1056636" cy="307777"/>
            </a:xfrm>
            <a:prstGeom prst="rect">
              <a:avLst/>
            </a:prstGeom>
            <a:solidFill>
              <a:schemeClr val="accent6">
                <a:lumMod val="20000"/>
                <a:lumOff val="80000"/>
              </a:schemeClr>
            </a:solidFill>
            <a:ln w="12700">
              <a:solidFill>
                <a:schemeClr val="tx1"/>
              </a:solidFill>
            </a:ln>
          </p:spPr>
          <p:txBody>
            <a:bodyPr wrap="none" rtlCol="0">
              <a:spAutoFit/>
            </a:bodyPr>
            <a:lstStyle/>
            <a:p>
              <a:r>
                <a:rPr lang="en-US" sz="1400" b="1" dirty="0"/>
                <a:t>Component</a:t>
              </a:r>
              <a:endParaRPr lang="en-GB" sz="1400" b="1" dirty="0"/>
            </a:p>
          </p:txBody>
        </p:sp>
        <p:sp>
          <p:nvSpPr>
            <p:cNvPr id="18" name="TextBox 17">
              <a:extLst>
                <a:ext uri="{FF2B5EF4-FFF2-40B4-BE49-F238E27FC236}">
                  <a16:creationId xmlns:a16="http://schemas.microsoft.com/office/drawing/2014/main" id="{1095C299-1DD6-D91C-8068-3ED887991EBE}"/>
                </a:ext>
              </a:extLst>
            </p:cNvPr>
            <p:cNvSpPr txBox="1"/>
            <p:nvPr/>
          </p:nvSpPr>
          <p:spPr>
            <a:xfrm>
              <a:off x="512854" y="1945009"/>
              <a:ext cx="1697815" cy="276999"/>
            </a:xfrm>
            <a:prstGeom prst="rect">
              <a:avLst/>
            </a:prstGeom>
            <a:solidFill>
              <a:schemeClr val="accent1">
                <a:lumMod val="20000"/>
                <a:lumOff val="80000"/>
              </a:schemeClr>
            </a:solidFill>
            <a:ln w="12700">
              <a:solidFill>
                <a:schemeClr val="tx1"/>
              </a:solidFill>
            </a:ln>
          </p:spPr>
          <p:txBody>
            <a:bodyPr wrap="square" rtlCol="0">
              <a:spAutoFit/>
            </a:bodyPr>
            <a:lstStyle/>
            <a:p>
              <a:r>
                <a:rPr lang="en-US" sz="1200" b="1" dirty="0"/>
                <a:t>Property Measurement</a:t>
              </a:r>
              <a:endParaRPr lang="en-GB" sz="1200" b="1" dirty="0"/>
            </a:p>
          </p:txBody>
        </p:sp>
        <p:sp>
          <p:nvSpPr>
            <p:cNvPr id="19" name="TextBox 18">
              <a:extLst>
                <a:ext uri="{FF2B5EF4-FFF2-40B4-BE49-F238E27FC236}">
                  <a16:creationId xmlns:a16="http://schemas.microsoft.com/office/drawing/2014/main" id="{750B4209-98A8-A58E-9787-0D269359CD1E}"/>
                </a:ext>
              </a:extLst>
            </p:cNvPr>
            <p:cNvSpPr txBox="1"/>
            <p:nvPr/>
          </p:nvSpPr>
          <p:spPr>
            <a:xfrm>
              <a:off x="3336701" y="1945009"/>
              <a:ext cx="1749389" cy="276999"/>
            </a:xfrm>
            <a:prstGeom prst="rect">
              <a:avLst/>
            </a:prstGeom>
            <a:solidFill>
              <a:schemeClr val="accent1">
                <a:lumMod val="20000"/>
                <a:lumOff val="80000"/>
              </a:schemeClr>
            </a:solidFill>
            <a:ln w="12700">
              <a:solidFill>
                <a:schemeClr val="tx1"/>
              </a:solidFill>
            </a:ln>
          </p:spPr>
          <p:txBody>
            <a:bodyPr wrap="square" rtlCol="0">
              <a:spAutoFit/>
            </a:bodyPr>
            <a:lstStyle/>
            <a:p>
              <a:r>
                <a:rPr lang="en-US" sz="1200" b="1" dirty="0"/>
                <a:t>Phenomena Exploration</a:t>
              </a:r>
              <a:endParaRPr lang="en-GB" sz="1200" b="1" dirty="0"/>
            </a:p>
          </p:txBody>
        </p:sp>
        <p:sp>
          <p:nvSpPr>
            <p:cNvPr id="20" name="TextBox 19">
              <a:extLst>
                <a:ext uri="{FF2B5EF4-FFF2-40B4-BE49-F238E27FC236}">
                  <a16:creationId xmlns:a16="http://schemas.microsoft.com/office/drawing/2014/main" id="{1E79A7F2-5D82-BD76-F590-59708A912373}"/>
                </a:ext>
              </a:extLst>
            </p:cNvPr>
            <p:cNvSpPr txBox="1"/>
            <p:nvPr/>
          </p:nvSpPr>
          <p:spPr>
            <a:xfrm>
              <a:off x="5965761" y="1760344"/>
              <a:ext cx="1859420" cy="646331"/>
            </a:xfrm>
            <a:prstGeom prst="rect">
              <a:avLst/>
            </a:prstGeom>
            <a:solidFill>
              <a:schemeClr val="accent1">
                <a:lumMod val="20000"/>
                <a:lumOff val="80000"/>
              </a:schemeClr>
            </a:solidFill>
            <a:ln w="12700">
              <a:solidFill>
                <a:schemeClr val="tx1"/>
              </a:solidFill>
            </a:ln>
          </p:spPr>
          <p:txBody>
            <a:bodyPr wrap="square" rtlCol="0">
              <a:spAutoFit/>
            </a:bodyPr>
            <a:lstStyle/>
            <a:p>
              <a:r>
                <a:rPr lang="en-US" sz="1200" b="1" dirty="0"/>
                <a:t>Fusion Env. Exploration</a:t>
              </a:r>
            </a:p>
            <a:p>
              <a:r>
                <a:rPr lang="en-US" sz="1200" b="1" dirty="0"/>
                <a:t>Concept Screening</a:t>
              </a:r>
            </a:p>
            <a:p>
              <a:r>
                <a:rPr lang="en-US" sz="1200" b="1" dirty="0"/>
                <a:t>Performance Verification</a:t>
              </a:r>
              <a:endParaRPr lang="en-GB" sz="1200" b="1" dirty="0"/>
            </a:p>
          </p:txBody>
        </p:sp>
        <p:sp>
          <p:nvSpPr>
            <p:cNvPr id="21" name="TextBox 20">
              <a:extLst>
                <a:ext uri="{FF2B5EF4-FFF2-40B4-BE49-F238E27FC236}">
                  <a16:creationId xmlns:a16="http://schemas.microsoft.com/office/drawing/2014/main" id="{936D4120-6388-C03F-0F1F-F082F1E84D94}"/>
                </a:ext>
              </a:extLst>
            </p:cNvPr>
            <p:cNvSpPr txBox="1"/>
            <p:nvPr/>
          </p:nvSpPr>
          <p:spPr>
            <a:xfrm>
              <a:off x="8876389" y="1851594"/>
              <a:ext cx="1519257" cy="461665"/>
            </a:xfrm>
            <a:prstGeom prst="rect">
              <a:avLst/>
            </a:prstGeom>
            <a:solidFill>
              <a:schemeClr val="accent1">
                <a:lumMod val="20000"/>
                <a:lumOff val="80000"/>
              </a:schemeClr>
            </a:solidFill>
            <a:ln w="12700">
              <a:solidFill>
                <a:schemeClr val="tx1"/>
              </a:solidFill>
            </a:ln>
          </p:spPr>
          <p:txBody>
            <a:bodyPr wrap="square" rtlCol="0">
              <a:spAutoFit/>
            </a:bodyPr>
            <a:lstStyle/>
            <a:p>
              <a:r>
                <a:rPr lang="en-US" sz="1200" b="1" dirty="0"/>
                <a:t>Design Verification</a:t>
              </a:r>
            </a:p>
            <a:p>
              <a:r>
                <a:rPr lang="en-US" sz="1200" b="1" dirty="0"/>
                <a:t>Reliability Data</a:t>
              </a:r>
              <a:endParaRPr lang="en-GB" sz="1200" b="1" dirty="0"/>
            </a:p>
          </p:txBody>
        </p:sp>
        <p:cxnSp>
          <p:nvCxnSpPr>
            <p:cNvPr id="22" name="Straight Arrow Connector 21">
              <a:extLst>
                <a:ext uri="{FF2B5EF4-FFF2-40B4-BE49-F238E27FC236}">
                  <a16:creationId xmlns:a16="http://schemas.microsoft.com/office/drawing/2014/main" id="{67540326-95B1-38D0-D32B-7E07A798A868}"/>
                </a:ext>
              </a:extLst>
            </p:cNvPr>
            <p:cNvCxnSpPr>
              <a:cxnSpLocks/>
              <a:stCxn id="12" idx="0"/>
              <a:endCxn id="10" idx="1"/>
            </p:cNvCxnSpPr>
            <p:nvPr/>
          </p:nvCxnSpPr>
          <p:spPr>
            <a:xfrm flipV="1">
              <a:off x="705752" y="1013508"/>
              <a:ext cx="1804461" cy="323257"/>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FEEE1C5-3446-C5DF-B839-C805015E18CB}"/>
                </a:ext>
              </a:extLst>
            </p:cNvPr>
            <p:cNvCxnSpPr>
              <a:cxnSpLocks/>
              <a:stCxn id="13" idx="0"/>
            </p:cNvCxnSpPr>
            <p:nvPr/>
          </p:nvCxnSpPr>
          <p:spPr>
            <a:xfrm flipV="1">
              <a:off x="2210668" y="1167396"/>
              <a:ext cx="619698" cy="169367"/>
            </a:xfrm>
            <a:prstGeom prst="straightConnector1">
              <a:avLst/>
            </a:prstGeom>
            <a:ln w="15875">
              <a:solidFill>
                <a:schemeClr val="tx1"/>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6A121EC-3CFE-F415-96F9-E15BDAC726BC}"/>
                </a:ext>
              </a:extLst>
            </p:cNvPr>
            <p:cNvCxnSpPr>
              <a:cxnSpLocks/>
              <a:stCxn id="14" idx="0"/>
              <a:endCxn id="10" idx="2"/>
            </p:cNvCxnSpPr>
            <p:nvPr/>
          </p:nvCxnSpPr>
          <p:spPr>
            <a:xfrm flipH="1" flipV="1">
              <a:off x="3790373" y="1167396"/>
              <a:ext cx="421023" cy="169367"/>
            </a:xfrm>
            <a:prstGeom prst="straightConnector1">
              <a:avLst/>
            </a:prstGeom>
            <a:ln w="15875">
              <a:solidFill>
                <a:schemeClr val="tx1"/>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9EF2022-BB48-564D-5C7F-93DCA7AB0B11}"/>
                </a:ext>
              </a:extLst>
            </p:cNvPr>
            <p:cNvCxnSpPr>
              <a:cxnSpLocks/>
              <a:stCxn id="15" idx="0"/>
              <a:endCxn id="10" idx="3"/>
            </p:cNvCxnSpPr>
            <p:nvPr/>
          </p:nvCxnSpPr>
          <p:spPr>
            <a:xfrm flipH="1" flipV="1">
              <a:off x="5070533" y="1013508"/>
              <a:ext cx="1091273" cy="323255"/>
            </a:xfrm>
            <a:prstGeom prst="straightConnector1">
              <a:avLst/>
            </a:prstGeom>
            <a:ln w="15875">
              <a:solidFill>
                <a:schemeClr val="tx1"/>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9429341-278B-C0FC-25C0-4D7C4A066CAA}"/>
                </a:ext>
              </a:extLst>
            </p:cNvPr>
            <p:cNvCxnSpPr>
              <a:cxnSpLocks/>
              <a:stCxn id="15" idx="0"/>
              <a:endCxn id="11" idx="1"/>
            </p:cNvCxnSpPr>
            <p:nvPr/>
          </p:nvCxnSpPr>
          <p:spPr>
            <a:xfrm flipV="1">
              <a:off x="6161806" y="1013508"/>
              <a:ext cx="188887" cy="323255"/>
            </a:xfrm>
            <a:prstGeom prst="straightConnector1">
              <a:avLst/>
            </a:prstGeom>
            <a:ln w="15875">
              <a:solidFill>
                <a:schemeClr val="tx1"/>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0B6992F-8570-E2F5-FF62-EBD96770649D}"/>
                </a:ext>
              </a:extLst>
            </p:cNvPr>
            <p:cNvCxnSpPr>
              <a:cxnSpLocks/>
              <a:stCxn id="16" idx="0"/>
            </p:cNvCxnSpPr>
            <p:nvPr/>
          </p:nvCxnSpPr>
          <p:spPr>
            <a:xfrm flipH="1" flipV="1">
              <a:off x="7399871" y="1167396"/>
              <a:ext cx="315280" cy="169366"/>
            </a:xfrm>
            <a:prstGeom prst="straightConnector1">
              <a:avLst/>
            </a:prstGeom>
            <a:ln w="15875">
              <a:solidFill>
                <a:schemeClr val="tx1"/>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A25282E-C2DC-792B-5F1F-B650D411F5AE}"/>
                </a:ext>
              </a:extLst>
            </p:cNvPr>
            <p:cNvCxnSpPr>
              <a:cxnSpLocks/>
              <a:stCxn id="17" idx="0"/>
              <a:endCxn id="11" idx="3"/>
            </p:cNvCxnSpPr>
            <p:nvPr/>
          </p:nvCxnSpPr>
          <p:spPr>
            <a:xfrm flipH="1" flipV="1">
              <a:off x="8911013" y="1013508"/>
              <a:ext cx="285396" cy="323253"/>
            </a:xfrm>
            <a:prstGeom prst="straightConnector1">
              <a:avLst/>
            </a:prstGeom>
            <a:ln w="15875">
              <a:solidFill>
                <a:schemeClr val="tx1"/>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394368B-B9D9-6CEC-26B4-A6FDA4AB81FC}"/>
                </a:ext>
              </a:extLst>
            </p:cNvPr>
            <p:cNvCxnSpPr>
              <a:cxnSpLocks/>
              <a:stCxn id="12" idx="3"/>
              <a:endCxn id="13" idx="1"/>
            </p:cNvCxnSpPr>
            <p:nvPr/>
          </p:nvCxnSpPr>
          <p:spPr>
            <a:xfrm flipV="1">
              <a:off x="988842" y="1490652"/>
              <a:ext cx="535452" cy="2"/>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FBA1FAF-A81B-7A95-0AC4-3DBB857FFF37}"/>
                </a:ext>
              </a:extLst>
            </p:cNvPr>
            <p:cNvCxnSpPr>
              <a:cxnSpLocks/>
              <a:stCxn id="13" idx="3"/>
              <a:endCxn id="14" idx="1"/>
            </p:cNvCxnSpPr>
            <p:nvPr/>
          </p:nvCxnSpPr>
          <p:spPr>
            <a:xfrm>
              <a:off x="2897042" y="1490652"/>
              <a:ext cx="439659" cy="0"/>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EEDF69E-29DC-A087-7136-2D0935DE1D6A}"/>
                </a:ext>
              </a:extLst>
            </p:cNvPr>
            <p:cNvCxnSpPr>
              <a:cxnSpLocks/>
              <a:stCxn id="14" idx="3"/>
              <a:endCxn id="15" idx="1"/>
            </p:cNvCxnSpPr>
            <p:nvPr/>
          </p:nvCxnSpPr>
          <p:spPr>
            <a:xfrm>
              <a:off x="5086091" y="1490652"/>
              <a:ext cx="270430" cy="0"/>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072E181-E770-4B34-2711-77445BBCF75B}"/>
                </a:ext>
              </a:extLst>
            </p:cNvPr>
            <p:cNvCxnSpPr>
              <a:cxnSpLocks/>
              <a:stCxn id="15" idx="3"/>
              <a:endCxn id="16" idx="1"/>
            </p:cNvCxnSpPr>
            <p:nvPr/>
          </p:nvCxnSpPr>
          <p:spPr>
            <a:xfrm flipV="1">
              <a:off x="6967090" y="1490651"/>
              <a:ext cx="270430" cy="1"/>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8879373-1044-6EE6-4F7D-AFFE2162AD9C}"/>
                </a:ext>
              </a:extLst>
            </p:cNvPr>
            <p:cNvCxnSpPr>
              <a:cxnSpLocks/>
              <a:stCxn id="16" idx="3"/>
              <a:endCxn id="17" idx="1"/>
            </p:cNvCxnSpPr>
            <p:nvPr/>
          </p:nvCxnSpPr>
          <p:spPr>
            <a:xfrm flipV="1">
              <a:off x="8192782" y="1490650"/>
              <a:ext cx="475309" cy="1"/>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D3225DF-221D-3690-A17D-55922E945C50}"/>
                </a:ext>
              </a:extLst>
            </p:cNvPr>
            <p:cNvCxnSpPr>
              <a:cxnSpLocks/>
              <a:stCxn id="17" idx="3"/>
            </p:cNvCxnSpPr>
            <p:nvPr/>
          </p:nvCxnSpPr>
          <p:spPr>
            <a:xfrm>
              <a:off x="9724727" y="1490650"/>
              <a:ext cx="475308" cy="0"/>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E2D8F51-8A48-64B6-15D4-413711218AE9}"/>
                </a:ext>
              </a:extLst>
            </p:cNvPr>
            <p:cNvCxnSpPr>
              <a:cxnSpLocks/>
            </p:cNvCxnSpPr>
            <p:nvPr/>
          </p:nvCxnSpPr>
          <p:spPr>
            <a:xfrm flipV="1">
              <a:off x="432286" y="1644538"/>
              <a:ext cx="0" cy="925491"/>
            </a:xfrm>
            <a:prstGeom prst="straightConnector1">
              <a:avLst/>
            </a:prstGeom>
            <a:ln w="15875">
              <a:solidFill>
                <a:schemeClr val="tx1"/>
              </a:solidFill>
              <a:prstDash val="dash"/>
              <a:tailEnd type="non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A32D511-F433-1BC2-DF12-9E6283C71C52}"/>
                </a:ext>
              </a:extLst>
            </p:cNvPr>
            <p:cNvCxnSpPr>
              <a:cxnSpLocks/>
            </p:cNvCxnSpPr>
            <p:nvPr/>
          </p:nvCxnSpPr>
          <p:spPr>
            <a:xfrm flipV="1">
              <a:off x="2413486" y="1644537"/>
              <a:ext cx="0" cy="925491"/>
            </a:xfrm>
            <a:prstGeom prst="straightConnector1">
              <a:avLst/>
            </a:prstGeom>
            <a:ln w="15875">
              <a:solidFill>
                <a:schemeClr val="tx1"/>
              </a:solidFill>
              <a:prstDash val="dash"/>
              <a:tailEnd type="none"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2AD28EF5-E2E2-1C00-E810-332567994DCC}"/>
                </a:ext>
              </a:extLst>
            </p:cNvPr>
            <p:cNvCxnSpPr>
              <a:cxnSpLocks/>
            </p:cNvCxnSpPr>
            <p:nvPr/>
          </p:nvCxnSpPr>
          <p:spPr>
            <a:xfrm flipV="1">
              <a:off x="5761474" y="1644537"/>
              <a:ext cx="0" cy="925491"/>
            </a:xfrm>
            <a:prstGeom prst="straightConnector1">
              <a:avLst/>
            </a:prstGeom>
            <a:ln w="15875">
              <a:solidFill>
                <a:schemeClr val="tx1"/>
              </a:solidFill>
              <a:prstDash val="dash"/>
              <a:tailEnd type="none"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DC2FB2CA-B642-2558-0824-A54E977A6025}"/>
                </a:ext>
              </a:extLst>
            </p:cNvPr>
            <p:cNvCxnSpPr>
              <a:cxnSpLocks/>
            </p:cNvCxnSpPr>
            <p:nvPr/>
          </p:nvCxnSpPr>
          <p:spPr>
            <a:xfrm flipV="1">
              <a:off x="8693461" y="1644537"/>
              <a:ext cx="0" cy="925491"/>
            </a:xfrm>
            <a:prstGeom prst="straightConnector1">
              <a:avLst/>
            </a:prstGeom>
            <a:ln w="15875">
              <a:solidFill>
                <a:schemeClr val="tx1"/>
              </a:solidFill>
              <a:prstDash val="dash"/>
              <a:tailEnd type="none" w="lg"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F3ADE875-0965-6EF7-F022-7CE116F3B5B2}"/>
                </a:ext>
              </a:extLst>
            </p:cNvPr>
            <p:cNvCxnSpPr>
              <a:cxnSpLocks/>
            </p:cNvCxnSpPr>
            <p:nvPr/>
          </p:nvCxnSpPr>
          <p:spPr>
            <a:xfrm flipV="1">
              <a:off x="432286" y="2313292"/>
              <a:ext cx="0" cy="365760"/>
            </a:xfrm>
            <a:prstGeom prst="straightConnector1">
              <a:avLst/>
            </a:prstGeom>
            <a:ln w="15875">
              <a:solidFill>
                <a:schemeClr val="tx1"/>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96FB9D5-9E42-AF73-3505-30DD3298C7B5}"/>
                </a:ext>
              </a:extLst>
            </p:cNvPr>
            <p:cNvCxnSpPr>
              <a:cxnSpLocks/>
            </p:cNvCxnSpPr>
            <p:nvPr/>
          </p:nvCxnSpPr>
          <p:spPr>
            <a:xfrm flipV="1">
              <a:off x="4531043" y="2313292"/>
              <a:ext cx="0" cy="365760"/>
            </a:xfrm>
            <a:prstGeom prst="straightConnector1">
              <a:avLst/>
            </a:prstGeom>
            <a:ln w="15875">
              <a:solidFill>
                <a:schemeClr val="tx1"/>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95A121CF-4507-8B06-6656-C962254ABB2A}"/>
                </a:ext>
              </a:extLst>
            </p:cNvPr>
            <p:cNvCxnSpPr>
              <a:cxnSpLocks/>
            </p:cNvCxnSpPr>
            <p:nvPr/>
          </p:nvCxnSpPr>
          <p:spPr>
            <a:xfrm flipV="1">
              <a:off x="3692041" y="2690727"/>
              <a:ext cx="0" cy="365760"/>
            </a:xfrm>
            <a:prstGeom prst="straightConnector1">
              <a:avLst/>
            </a:prstGeom>
            <a:ln w="15875">
              <a:solidFill>
                <a:schemeClr val="tx1"/>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70660C83-C33E-2851-422E-4032556BC2B5}"/>
                </a:ext>
              </a:extLst>
            </p:cNvPr>
            <p:cNvCxnSpPr>
              <a:cxnSpLocks/>
            </p:cNvCxnSpPr>
            <p:nvPr/>
          </p:nvCxnSpPr>
          <p:spPr>
            <a:xfrm flipV="1">
              <a:off x="10395646" y="2690727"/>
              <a:ext cx="0" cy="365760"/>
            </a:xfrm>
            <a:prstGeom prst="straightConnector1">
              <a:avLst/>
            </a:prstGeom>
            <a:ln w="15875">
              <a:solidFill>
                <a:schemeClr val="tx1"/>
              </a:solidFill>
              <a:prstDash val="solid"/>
              <a:tailEnd type="none" w="lg" len="lg"/>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3D16C199-9218-02C0-0C73-72D37FEF0E07}"/>
                </a:ext>
              </a:extLst>
            </p:cNvPr>
            <p:cNvSpPr txBox="1"/>
            <p:nvPr/>
          </p:nvSpPr>
          <p:spPr>
            <a:xfrm>
              <a:off x="1361761" y="2360507"/>
              <a:ext cx="1654412" cy="276999"/>
            </a:xfrm>
            <a:prstGeom prst="rect">
              <a:avLst/>
            </a:prstGeom>
            <a:solidFill>
              <a:schemeClr val="bg1">
                <a:lumMod val="95000"/>
              </a:schemeClr>
            </a:solidFill>
            <a:ln w="12700">
              <a:solidFill>
                <a:schemeClr val="tx1"/>
              </a:solidFill>
            </a:ln>
          </p:spPr>
          <p:txBody>
            <a:bodyPr wrap="square" rtlCol="0">
              <a:spAutoFit/>
            </a:bodyPr>
            <a:lstStyle/>
            <a:p>
              <a:pPr algn="ctr"/>
              <a:r>
                <a:rPr lang="en-US" sz="1200" b="1" dirty="0"/>
                <a:t>Non-Fusion Facilities</a:t>
              </a:r>
              <a:endParaRPr lang="en-GB" sz="1200" b="1" dirty="0"/>
            </a:p>
          </p:txBody>
        </p:sp>
        <p:sp>
          <p:nvSpPr>
            <p:cNvPr id="44" name="TextBox 43">
              <a:extLst>
                <a:ext uri="{FF2B5EF4-FFF2-40B4-BE49-F238E27FC236}">
                  <a16:creationId xmlns:a16="http://schemas.microsoft.com/office/drawing/2014/main" id="{A6C84090-5D4D-DC13-7AEC-CB4F2F5AA427}"/>
                </a:ext>
              </a:extLst>
            </p:cNvPr>
            <p:cNvSpPr txBox="1"/>
            <p:nvPr/>
          </p:nvSpPr>
          <p:spPr>
            <a:xfrm>
              <a:off x="6216638" y="2735107"/>
              <a:ext cx="1976141" cy="276999"/>
            </a:xfrm>
            <a:prstGeom prst="rect">
              <a:avLst/>
            </a:prstGeom>
            <a:solidFill>
              <a:schemeClr val="bg1">
                <a:lumMod val="95000"/>
              </a:schemeClr>
            </a:solidFill>
            <a:ln w="12700">
              <a:solidFill>
                <a:schemeClr val="tx1"/>
              </a:solidFill>
            </a:ln>
          </p:spPr>
          <p:txBody>
            <a:bodyPr wrap="square" rtlCol="0">
              <a:spAutoFit/>
            </a:bodyPr>
            <a:lstStyle/>
            <a:p>
              <a:pPr algn="ctr"/>
              <a:r>
                <a:rPr lang="en-US" sz="1200" b="1" dirty="0"/>
                <a:t>Fusion-relevant Facilities</a:t>
              </a:r>
              <a:endParaRPr lang="en-GB" sz="1200" b="1" dirty="0"/>
            </a:p>
          </p:txBody>
        </p:sp>
      </p:grpSp>
      <p:grpSp>
        <p:nvGrpSpPr>
          <p:cNvPr id="65" name="Group 64">
            <a:extLst>
              <a:ext uri="{FF2B5EF4-FFF2-40B4-BE49-F238E27FC236}">
                <a16:creationId xmlns:a16="http://schemas.microsoft.com/office/drawing/2014/main" id="{C298A6F9-A418-B20C-0816-8AA958E204C3}"/>
              </a:ext>
            </a:extLst>
          </p:cNvPr>
          <p:cNvGrpSpPr/>
          <p:nvPr/>
        </p:nvGrpSpPr>
        <p:grpSpPr>
          <a:xfrm>
            <a:off x="335360" y="3672771"/>
            <a:ext cx="720000" cy="2432370"/>
            <a:chOff x="1411448" y="2708920"/>
            <a:chExt cx="1024126" cy="2432370"/>
          </a:xfrm>
        </p:grpSpPr>
        <p:sp>
          <p:nvSpPr>
            <p:cNvPr id="66" name="Rectangle 65">
              <a:extLst>
                <a:ext uri="{FF2B5EF4-FFF2-40B4-BE49-F238E27FC236}">
                  <a16:creationId xmlns:a16="http://schemas.microsoft.com/office/drawing/2014/main" id="{316DDDDD-92A4-7409-F309-766E23CA3B84}"/>
                </a:ext>
              </a:extLst>
            </p:cNvPr>
            <p:cNvSpPr/>
            <p:nvPr/>
          </p:nvSpPr>
          <p:spPr>
            <a:xfrm>
              <a:off x="1631504" y="3272036"/>
              <a:ext cx="72008" cy="16561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67" name="Rectangle 66">
              <a:extLst>
                <a:ext uri="{FF2B5EF4-FFF2-40B4-BE49-F238E27FC236}">
                  <a16:creationId xmlns:a16="http://schemas.microsoft.com/office/drawing/2014/main" id="{C770FB8F-AD94-A622-9A5A-663D10830995}"/>
                </a:ext>
              </a:extLst>
            </p:cNvPr>
            <p:cNvSpPr/>
            <p:nvPr/>
          </p:nvSpPr>
          <p:spPr>
            <a:xfrm>
              <a:off x="1799523" y="3272036"/>
              <a:ext cx="72007" cy="16561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68" name="Rectangle 67">
              <a:extLst>
                <a:ext uri="{FF2B5EF4-FFF2-40B4-BE49-F238E27FC236}">
                  <a16:creationId xmlns:a16="http://schemas.microsoft.com/office/drawing/2014/main" id="{32A3DB9F-AC32-B410-727F-9BFB51698440}"/>
                </a:ext>
              </a:extLst>
            </p:cNvPr>
            <p:cNvSpPr/>
            <p:nvPr/>
          </p:nvSpPr>
          <p:spPr>
            <a:xfrm>
              <a:off x="1967543" y="3272036"/>
              <a:ext cx="72007" cy="16561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69" name="Rectangle 68">
              <a:extLst>
                <a:ext uri="{FF2B5EF4-FFF2-40B4-BE49-F238E27FC236}">
                  <a16:creationId xmlns:a16="http://schemas.microsoft.com/office/drawing/2014/main" id="{2E2FF294-1D41-C805-452F-D0F5D299411D}"/>
                </a:ext>
              </a:extLst>
            </p:cNvPr>
            <p:cNvSpPr/>
            <p:nvPr/>
          </p:nvSpPr>
          <p:spPr>
            <a:xfrm>
              <a:off x="2135560" y="3272036"/>
              <a:ext cx="72008" cy="16561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70" name="Rectangle 69">
              <a:extLst>
                <a:ext uri="{FF2B5EF4-FFF2-40B4-BE49-F238E27FC236}">
                  <a16:creationId xmlns:a16="http://schemas.microsoft.com/office/drawing/2014/main" id="{BB3C57FD-7265-A88C-24FA-B4C366B7C26E}"/>
                </a:ext>
              </a:extLst>
            </p:cNvPr>
            <p:cNvSpPr/>
            <p:nvPr/>
          </p:nvSpPr>
          <p:spPr>
            <a:xfrm>
              <a:off x="1563471" y="4970012"/>
              <a:ext cx="720080" cy="17127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71" name="Rectangle 70">
              <a:extLst>
                <a:ext uri="{FF2B5EF4-FFF2-40B4-BE49-F238E27FC236}">
                  <a16:creationId xmlns:a16="http://schemas.microsoft.com/office/drawing/2014/main" id="{540A669E-C916-9E94-CC54-8012BD378EF9}"/>
                </a:ext>
              </a:extLst>
            </p:cNvPr>
            <p:cNvSpPr/>
            <p:nvPr/>
          </p:nvSpPr>
          <p:spPr>
            <a:xfrm>
              <a:off x="1563471" y="3061009"/>
              <a:ext cx="720080" cy="17127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72" name="Rectangle 71">
              <a:extLst>
                <a:ext uri="{FF2B5EF4-FFF2-40B4-BE49-F238E27FC236}">
                  <a16:creationId xmlns:a16="http://schemas.microsoft.com/office/drawing/2014/main" id="{F5EB66CD-60C3-EA86-E852-A4EB560A5507}"/>
                </a:ext>
              </a:extLst>
            </p:cNvPr>
            <p:cNvSpPr/>
            <p:nvPr/>
          </p:nvSpPr>
          <p:spPr>
            <a:xfrm>
              <a:off x="1411448" y="2708920"/>
              <a:ext cx="1024126" cy="3102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MTR</a:t>
              </a:r>
              <a:endParaRPr lang="en-GB" sz="1400" b="1" dirty="0"/>
            </a:p>
          </p:txBody>
        </p:sp>
      </p:grpSp>
      <p:sp>
        <p:nvSpPr>
          <p:cNvPr id="73" name="Rectangle 72">
            <a:extLst>
              <a:ext uri="{FF2B5EF4-FFF2-40B4-BE49-F238E27FC236}">
                <a16:creationId xmlns:a16="http://schemas.microsoft.com/office/drawing/2014/main" id="{D76D41B4-C772-9A36-C093-18220652367B}"/>
              </a:ext>
            </a:extLst>
          </p:cNvPr>
          <p:cNvSpPr/>
          <p:nvPr/>
        </p:nvSpPr>
        <p:spPr>
          <a:xfrm>
            <a:off x="335360" y="6146933"/>
            <a:ext cx="4324512" cy="31029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600" b="1" dirty="0"/>
              <a:t>Non-Nuclear testing facilities</a:t>
            </a:r>
            <a:endParaRPr lang="en-GB" sz="1600" b="1" dirty="0"/>
          </a:p>
        </p:txBody>
      </p:sp>
      <p:grpSp>
        <p:nvGrpSpPr>
          <p:cNvPr id="74" name="Group 73">
            <a:extLst>
              <a:ext uri="{FF2B5EF4-FFF2-40B4-BE49-F238E27FC236}">
                <a16:creationId xmlns:a16="http://schemas.microsoft.com/office/drawing/2014/main" id="{3D478C6A-A32E-FA19-2085-123E15E04FBB}"/>
              </a:ext>
            </a:extLst>
          </p:cNvPr>
          <p:cNvGrpSpPr/>
          <p:nvPr/>
        </p:nvGrpSpPr>
        <p:grpSpPr>
          <a:xfrm>
            <a:off x="2135600" y="3672771"/>
            <a:ext cx="720000" cy="2432370"/>
            <a:chOff x="1411448" y="2708920"/>
            <a:chExt cx="1024126" cy="2432370"/>
          </a:xfrm>
        </p:grpSpPr>
        <p:sp>
          <p:nvSpPr>
            <p:cNvPr id="75" name="Rectangle 74">
              <a:extLst>
                <a:ext uri="{FF2B5EF4-FFF2-40B4-BE49-F238E27FC236}">
                  <a16:creationId xmlns:a16="http://schemas.microsoft.com/office/drawing/2014/main" id="{477AEA31-68D2-AF37-45E4-2F4C9C06E754}"/>
                </a:ext>
              </a:extLst>
            </p:cNvPr>
            <p:cNvSpPr/>
            <p:nvPr/>
          </p:nvSpPr>
          <p:spPr>
            <a:xfrm>
              <a:off x="1631504" y="3272036"/>
              <a:ext cx="72008" cy="1656184"/>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b="1"/>
            </a:p>
          </p:txBody>
        </p:sp>
        <p:sp>
          <p:nvSpPr>
            <p:cNvPr id="76" name="Rectangle 75">
              <a:extLst>
                <a:ext uri="{FF2B5EF4-FFF2-40B4-BE49-F238E27FC236}">
                  <a16:creationId xmlns:a16="http://schemas.microsoft.com/office/drawing/2014/main" id="{9941C85F-2174-B0C7-4636-395BF0656BA1}"/>
                </a:ext>
              </a:extLst>
            </p:cNvPr>
            <p:cNvSpPr/>
            <p:nvPr/>
          </p:nvSpPr>
          <p:spPr>
            <a:xfrm>
              <a:off x="1799523" y="3272036"/>
              <a:ext cx="72007" cy="1656184"/>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b="1"/>
            </a:p>
          </p:txBody>
        </p:sp>
        <p:sp>
          <p:nvSpPr>
            <p:cNvPr id="77" name="Rectangle 76">
              <a:extLst>
                <a:ext uri="{FF2B5EF4-FFF2-40B4-BE49-F238E27FC236}">
                  <a16:creationId xmlns:a16="http://schemas.microsoft.com/office/drawing/2014/main" id="{413F95EF-5883-B6EB-6F6A-E097D2CA06D4}"/>
                </a:ext>
              </a:extLst>
            </p:cNvPr>
            <p:cNvSpPr/>
            <p:nvPr/>
          </p:nvSpPr>
          <p:spPr>
            <a:xfrm>
              <a:off x="1967543" y="3272036"/>
              <a:ext cx="72007" cy="1656184"/>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b="1"/>
            </a:p>
          </p:txBody>
        </p:sp>
        <p:sp>
          <p:nvSpPr>
            <p:cNvPr id="78" name="Rectangle 77">
              <a:extLst>
                <a:ext uri="{FF2B5EF4-FFF2-40B4-BE49-F238E27FC236}">
                  <a16:creationId xmlns:a16="http://schemas.microsoft.com/office/drawing/2014/main" id="{AADCFE67-ABA8-8959-3515-1E0EC581BD90}"/>
                </a:ext>
              </a:extLst>
            </p:cNvPr>
            <p:cNvSpPr/>
            <p:nvPr/>
          </p:nvSpPr>
          <p:spPr>
            <a:xfrm>
              <a:off x="2135560" y="3272036"/>
              <a:ext cx="72008" cy="1656184"/>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b="1"/>
            </a:p>
          </p:txBody>
        </p:sp>
        <p:sp>
          <p:nvSpPr>
            <p:cNvPr id="79" name="Rectangle 78">
              <a:extLst>
                <a:ext uri="{FF2B5EF4-FFF2-40B4-BE49-F238E27FC236}">
                  <a16:creationId xmlns:a16="http://schemas.microsoft.com/office/drawing/2014/main" id="{A9F93EA4-709D-8F35-3238-75E81B39EDB1}"/>
                </a:ext>
              </a:extLst>
            </p:cNvPr>
            <p:cNvSpPr/>
            <p:nvPr/>
          </p:nvSpPr>
          <p:spPr>
            <a:xfrm>
              <a:off x="1563471" y="4970012"/>
              <a:ext cx="720080" cy="171278"/>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b="1"/>
            </a:p>
          </p:txBody>
        </p:sp>
        <p:sp>
          <p:nvSpPr>
            <p:cNvPr id="80" name="Rectangle 79">
              <a:extLst>
                <a:ext uri="{FF2B5EF4-FFF2-40B4-BE49-F238E27FC236}">
                  <a16:creationId xmlns:a16="http://schemas.microsoft.com/office/drawing/2014/main" id="{D1812AB0-6833-0D65-3191-80C33062AF7A}"/>
                </a:ext>
              </a:extLst>
            </p:cNvPr>
            <p:cNvSpPr/>
            <p:nvPr/>
          </p:nvSpPr>
          <p:spPr>
            <a:xfrm>
              <a:off x="1563471" y="3061009"/>
              <a:ext cx="720080" cy="171278"/>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b="1"/>
            </a:p>
          </p:txBody>
        </p:sp>
        <p:sp>
          <p:nvSpPr>
            <p:cNvPr id="81" name="Rectangle 80">
              <a:extLst>
                <a:ext uri="{FF2B5EF4-FFF2-40B4-BE49-F238E27FC236}">
                  <a16:creationId xmlns:a16="http://schemas.microsoft.com/office/drawing/2014/main" id="{42A04544-63AA-CB74-F6E2-975CA8F48BFA}"/>
                </a:ext>
              </a:extLst>
            </p:cNvPr>
            <p:cNvSpPr/>
            <p:nvPr/>
          </p:nvSpPr>
          <p:spPr>
            <a:xfrm>
              <a:off x="1411448" y="2708920"/>
              <a:ext cx="1024126" cy="310297"/>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400" b="1" dirty="0"/>
                <a:t>DONES</a:t>
              </a:r>
              <a:endParaRPr lang="en-GB" sz="1400" b="1" dirty="0"/>
            </a:p>
          </p:txBody>
        </p:sp>
      </p:grpSp>
      <p:grpSp>
        <p:nvGrpSpPr>
          <p:cNvPr id="82" name="Group 81">
            <a:extLst>
              <a:ext uri="{FF2B5EF4-FFF2-40B4-BE49-F238E27FC236}">
                <a16:creationId xmlns:a16="http://schemas.microsoft.com/office/drawing/2014/main" id="{A03D6D20-4424-4D7F-D32F-EC755D542872}"/>
              </a:ext>
            </a:extLst>
          </p:cNvPr>
          <p:cNvGrpSpPr/>
          <p:nvPr/>
        </p:nvGrpSpPr>
        <p:grpSpPr>
          <a:xfrm>
            <a:off x="3035720" y="3672771"/>
            <a:ext cx="720000" cy="2432370"/>
            <a:chOff x="1411448" y="2708920"/>
            <a:chExt cx="1024126" cy="2432370"/>
          </a:xfrm>
        </p:grpSpPr>
        <p:sp>
          <p:nvSpPr>
            <p:cNvPr id="83" name="Rectangle 82">
              <a:extLst>
                <a:ext uri="{FF2B5EF4-FFF2-40B4-BE49-F238E27FC236}">
                  <a16:creationId xmlns:a16="http://schemas.microsoft.com/office/drawing/2014/main" id="{A2A4264B-4A93-1F1B-A460-41EAD6ABC5F1}"/>
                </a:ext>
              </a:extLst>
            </p:cNvPr>
            <p:cNvSpPr/>
            <p:nvPr/>
          </p:nvSpPr>
          <p:spPr>
            <a:xfrm>
              <a:off x="1631504" y="3272036"/>
              <a:ext cx="72008" cy="1656184"/>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GB" b="1"/>
            </a:p>
          </p:txBody>
        </p:sp>
        <p:sp>
          <p:nvSpPr>
            <p:cNvPr id="84" name="Rectangle 83">
              <a:extLst>
                <a:ext uri="{FF2B5EF4-FFF2-40B4-BE49-F238E27FC236}">
                  <a16:creationId xmlns:a16="http://schemas.microsoft.com/office/drawing/2014/main" id="{31DB35A5-5F11-6450-EF4A-8AE46FA26969}"/>
                </a:ext>
              </a:extLst>
            </p:cNvPr>
            <p:cNvSpPr/>
            <p:nvPr/>
          </p:nvSpPr>
          <p:spPr>
            <a:xfrm>
              <a:off x="1799523" y="3272036"/>
              <a:ext cx="72007" cy="1656184"/>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GB" b="1"/>
            </a:p>
          </p:txBody>
        </p:sp>
        <p:sp>
          <p:nvSpPr>
            <p:cNvPr id="85" name="Rectangle 84">
              <a:extLst>
                <a:ext uri="{FF2B5EF4-FFF2-40B4-BE49-F238E27FC236}">
                  <a16:creationId xmlns:a16="http://schemas.microsoft.com/office/drawing/2014/main" id="{527205BB-D0D2-FAB8-A711-AFAC26E0E5CF}"/>
                </a:ext>
              </a:extLst>
            </p:cNvPr>
            <p:cNvSpPr/>
            <p:nvPr/>
          </p:nvSpPr>
          <p:spPr>
            <a:xfrm>
              <a:off x="1967543" y="3272036"/>
              <a:ext cx="72007" cy="1656184"/>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GB" b="1"/>
            </a:p>
          </p:txBody>
        </p:sp>
        <p:sp>
          <p:nvSpPr>
            <p:cNvPr id="86" name="Rectangle 85">
              <a:extLst>
                <a:ext uri="{FF2B5EF4-FFF2-40B4-BE49-F238E27FC236}">
                  <a16:creationId xmlns:a16="http://schemas.microsoft.com/office/drawing/2014/main" id="{98652E03-85BC-3823-FDAD-83F4480244EA}"/>
                </a:ext>
              </a:extLst>
            </p:cNvPr>
            <p:cNvSpPr/>
            <p:nvPr/>
          </p:nvSpPr>
          <p:spPr>
            <a:xfrm>
              <a:off x="2135560" y="3272036"/>
              <a:ext cx="72008" cy="1656184"/>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GB" b="1"/>
            </a:p>
          </p:txBody>
        </p:sp>
        <p:sp>
          <p:nvSpPr>
            <p:cNvPr id="87" name="Rectangle 86">
              <a:extLst>
                <a:ext uri="{FF2B5EF4-FFF2-40B4-BE49-F238E27FC236}">
                  <a16:creationId xmlns:a16="http://schemas.microsoft.com/office/drawing/2014/main" id="{130DF9BE-C582-B26C-48E8-47700F04112C}"/>
                </a:ext>
              </a:extLst>
            </p:cNvPr>
            <p:cNvSpPr/>
            <p:nvPr/>
          </p:nvSpPr>
          <p:spPr>
            <a:xfrm>
              <a:off x="1563471" y="4970012"/>
              <a:ext cx="720080" cy="171278"/>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GB" b="1"/>
            </a:p>
          </p:txBody>
        </p:sp>
        <p:sp>
          <p:nvSpPr>
            <p:cNvPr id="88" name="Rectangle 87">
              <a:extLst>
                <a:ext uri="{FF2B5EF4-FFF2-40B4-BE49-F238E27FC236}">
                  <a16:creationId xmlns:a16="http://schemas.microsoft.com/office/drawing/2014/main" id="{4CEB2887-0B66-DC32-8B1C-9B85D8309618}"/>
                </a:ext>
              </a:extLst>
            </p:cNvPr>
            <p:cNvSpPr/>
            <p:nvPr/>
          </p:nvSpPr>
          <p:spPr>
            <a:xfrm>
              <a:off x="1563471" y="3061009"/>
              <a:ext cx="720080" cy="171278"/>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GB" b="1"/>
            </a:p>
          </p:txBody>
        </p:sp>
        <p:sp>
          <p:nvSpPr>
            <p:cNvPr id="89" name="Rectangle 88">
              <a:extLst>
                <a:ext uri="{FF2B5EF4-FFF2-40B4-BE49-F238E27FC236}">
                  <a16:creationId xmlns:a16="http://schemas.microsoft.com/office/drawing/2014/main" id="{B3B3DE28-C4B4-5E72-B97F-01D8571425C3}"/>
                </a:ext>
              </a:extLst>
            </p:cNvPr>
            <p:cNvSpPr/>
            <p:nvPr/>
          </p:nvSpPr>
          <p:spPr>
            <a:xfrm>
              <a:off x="1411448" y="2708920"/>
              <a:ext cx="1024126" cy="310297"/>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400" b="1" dirty="0"/>
                <a:t>TBM</a:t>
              </a:r>
              <a:endParaRPr lang="en-GB" sz="1400" b="1" dirty="0"/>
            </a:p>
          </p:txBody>
        </p:sp>
      </p:grpSp>
      <p:sp>
        <p:nvSpPr>
          <p:cNvPr id="90" name="Isosceles Triangle 89">
            <a:extLst>
              <a:ext uri="{FF2B5EF4-FFF2-40B4-BE49-F238E27FC236}">
                <a16:creationId xmlns:a16="http://schemas.microsoft.com/office/drawing/2014/main" id="{A917B494-3999-5035-53F8-E29320EA5FCE}"/>
              </a:ext>
            </a:extLst>
          </p:cNvPr>
          <p:cNvSpPr/>
          <p:nvPr/>
        </p:nvSpPr>
        <p:spPr>
          <a:xfrm>
            <a:off x="335360" y="2743380"/>
            <a:ext cx="4320480" cy="881236"/>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b="1" dirty="0"/>
              <a:t>BB</a:t>
            </a:r>
          </a:p>
          <a:p>
            <a:pPr algn="ctr"/>
            <a:r>
              <a:rPr lang="en-US" sz="2800" b="1" dirty="0"/>
              <a:t>Qualification</a:t>
            </a:r>
          </a:p>
          <a:p>
            <a:pPr algn="ctr"/>
            <a:endParaRPr lang="en-GB" sz="2800" b="1" dirty="0"/>
          </a:p>
        </p:txBody>
      </p:sp>
      <p:grpSp>
        <p:nvGrpSpPr>
          <p:cNvPr id="91" name="Group 90">
            <a:extLst>
              <a:ext uri="{FF2B5EF4-FFF2-40B4-BE49-F238E27FC236}">
                <a16:creationId xmlns:a16="http://schemas.microsoft.com/office/drawing/2014/main" id="{E7DFABA1-78BA-2756-D79B-D8BCFF8A6DE0}"/>
              </a:ext>
            </a:extLst>
          </p:cNvPr>
          <p:cNvGrpSpPr/>
          <p:nvPr/>
        </p:nvGrpSpPr>
        <p:grpSpPr>
          <a:xfrm>
            <a:off x="3935840" y="3672771"/>
            <a:ext cx="720000" cy="2432370"/>
            <a:chOff x="1411448" y="2708920"/>
            <a:chExt cx="1024126" cy="2432370"/>
          </a:xfrm>
        </p:grpSpPr>
        <p:sp>
          <p:nvSpPr>
            <p:cNvPr id="92" name="Rectangle 91">
              <a:extLst>
                <a:ext uri="{FF2B5EF4-FFF2-40B4-BE49-F238E27FC236}">
                  <a16:creationId xmlns:a16="http://schemas.microsoft.com/office/drawing/2014/main" id="{F703FB15-A461-5BDE-6853-1CBB4746E1D5}"/>
                </a:ext>
              </a:extLst>
            </p:cNvPr>
            <p:cNvSpPr/>
            <p:nvPr/>
          </p:nvSpPr>
          <p:spPr>
            <a:xfrm>
              <a:off x="1631504" y="3272036"/>
              <a:ext cx="72008" cy="165618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b="1"/>
            </a:p>
          </p:txBody>
        </p:sp>
        <p:sp>
          <p:nvSpPr>
            <p:cNvPr id="93" name="Rectangle 92">
              <a:extLst>
                <a:ext uri="{FF2B5EF4-FFF2-40B4-BE49-F238E27FC236}">
                  <a16:creationId xmlns:a16="http://schemas.microsoft.com/office/drawing/2014/main" id="{B49CB396-C2ED-2B53-491D-5FF0A8E80310}"/>
                </a:ext>
              </a:extLst>
            </p:cNvPr>
            <p:cNvSpPr/>
            <p:nvPr/>
          </p:nvSpPr>
          <p:spPr>
            <a:xfrm>
              <a:off x="1799523" y="3272036"/>
              <a:ext cx="72007" cy="165618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b="1"/>
            </a:p>
          </p:txBody>
        </p:sp>
        <p:sp>
          <p:nvSpPr>
            <p:cNvPr id="94" name="Rectangle 93">
              <a:extLst>
                <a:ext uri="{FF2B5EF4-FFF2-40B4-BE49-F238E27FC236}">
                  <a16:creationId xmlns:a16="http://schemas.microsoft.com/office/drawing/2014/main" id="{B25EB988-5561-8299-D717-2AE49BC05826}"/>
                </a:ext>
              </a:extLst>
            </p:cNvPr>
            <p:cNvSpPr/>
            <p:nvPr/>
          </p:nvSpPr>
          <p:spPr>
            <a:xfrm>
              <a:off x="1967543" y="3272036"/>
              <a:ext cx="72007" cy="165618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b="1"/>
            </a:p>
          </p:txBody>
        </p:sp>
        <p:sp>
          <p:nvSpPr>
            <p:cNvPr id="95" name="Rectangle 94">
              <a:extLst>
                <a:ext uri="{FF2B5EF4-FFF2-40B4-BE49-F238E27FC236}">
                  <a16:creationId xmlns:a16="http://schemas.microsoft.com/office/drawing/2014/main" id="{ABA5F16B-0950-3D1F-190E-588822413C0F}"/>
                </a:ext>
              </a:extLst>
            </p:cNvPr>
            <p:cNvSpPr/>
            <p:nvPr/>
          </p:nvSpPr>
          <p:spPr>
            <a:xfrm>
              <a:off x="2135560" y="3272036"/>
              <a:ext cx="72008" cy="165618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b="1"/>
            </a:p>
          </p:txBody>
        </p:sp>
        <p:sp>
          <p:nvSpPr>
            <p:cNvPr id="96" name="Rectangle 95">
              <a:extLst>
                <a:ext uri="{FF2B5EF4-FFF2-40B4-BE49-F238E27FC236}">
                  <a16:creationId xmlns:a16="http://schemas.microsoft.com/office/drawing/2014/main" id="{A8EBE650-C40D-35D0-918D-54B4967434CC}"/>
                </a:ext>
              </a:extLst>
            </p:cNvPr>
            <p:cNvSpPr/>
            <p:nvPr/>
          </p:nvSpPr>
          <p:spPr>
            <a:xfrm>
              <a:off x="1563471" y="4970012"/>
              <a:ext cx="720080" cy="17127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b="1"/>
            </a:p>
          </p:txBody>
        </p:sp>
        <p:sp>
          <p:nvSpPr>
            <p:cNvPr id="97" name="Rectangle 96">
              <a:extLst>
                <a:ext uri="{FF2B5EF4-FFF2-40B4-BE49-F238E27FC236}">
                  <a16:creationId xmlns:a16="http://schemas.microsoft.com/office/drawing/2014/main" id="{060A3C9D-6C09-429F-7C1A-B74457939FF6}"/>
                </a:ext>
              </a:extLst>
            </p:cNvPr>
            <p:cNvSpPr/>
            <p:nvPr/>
          </p:nvSpPr>
          <p:spPr>
            <a:xfrm>
              <a:off x="1563471" y="3061009"/>
              <a:ext cx="720080" cy="17127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b="1"/>
            </a:p>
          </p:txBody>
        </p:sp>
        <p:sp>
          <p:nvSpPr>
            <p:cNvPr id="98" name="Rectangle 97">
              <a:extLst>
                <a:ext uri="{FF2B5EF4-FFF2-40B4-BE49-F238E27FC236}">
                  <a16:creationId xmlns:a16="http://schemas.microsoft.com/office/drawing/2014/main" id="{E0806B6A-D407-BDE7-D6C7-FC48EDF0A624}"/>
                </a:ext>
              </a:extLst>
            </p:cNvPr>
            <p:cNvSpPr/>
            <p:nvPr/>
          </p:nvSpPr>
          <p:spPr>
            <a:xfrm>
              <a:off x="1411448" y="2708920"/>
              <a:ext cx="1024126" cy="3102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400" b="1" dirty="0"/>
                <a:t>VNS</a:t>
              </a:r>
              <a:endParaRPr lang="en-GB" sz="1400" b="1" dirty="0"/>
            </a:p>
          </p:txBody>
        </p:sp>
      </p:grpSp>
      <p:grpSp>
        <p:nvGrpSpPr>
          <p:cNvPr id="99" name="Group 98">
            <a:extLst>
              <a:ext uri="{FF2B5EF4-FFF2-40B4-BE49-F238E27FC236}">
                <a16:creationId xmlns:a16="http://schemas.microsoft.com/office/drawing/2014/main" id="{4382F4DE-D43C-69ED-D236-48AAA5FBA6D3}"/>
              </a:ext>
            </a:extLst>
          </p:cNvPr>
          <p:cNvGrpSpPr/>
          <p:nvPr/>
        </p:nvGrpSpPr>
        <p:grpSpPr>
          <a:xfrm>
            <a:off x="1235480" y="3672771"/>
            <a:ext cx="720000" cy="2432370"/>
            <a:chOff x="1411448" y="2708920"/>
            <a:chExt cx="1024126" cy="2432370"/>
          </a:xfrm>
        </p:grpSpPr>
        <p:sp>
          <p:nvSpPr>
            <p:cNvPr id="100" name="Rectangle 99">
              <a:extLst>
                <a:ext uri="{FF2B5EF4-FFF2-40B4-BE49-F238E27FC236}">
                  <a16:creationId xmlns:a16="http://schemas.microsoft.com/office/drawing/2014/main" id="{C054C60D-6CA4-AC3E-CD7F-312F7316DC09}"/>
                </a:ext>
              </a:extLst>
            </p:cNvPr>
            <p:cNvSpPr/>
            <p:nvPr/>
          </p:nvSpPr>
          <p:spPr>
            <a:xfrm>
              <a:off x="1631504" y="3272036"/>
              <a:ext cx="72008" cy="1656184"/>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GB" b="1"/>
            </a:p>
          </p:txBody>
        </p:sp>
        <p:sp>
          <p:nvSpPr>
            <p:cNvPr id="101" name="Rectangle 100">
              <a:extLst>
                <a:ext uri="{FF2B5EF4-FFF2-40B4-BE49-F238E27FC236}">
                  <a16:creationId xmlns:a16="http://schemas.microsoft.com/office/drawing/2014/main" id="{60901D46-4771-BF18-BB76-DA776EF84D48}"/>
                </a:ext>
              </a:extLst>
            </p:cNvPr>
            <p:cNvSpPr/>
            <p:nvPr/>
          </p:nvSpPr>
          <p:spPr>
            <a:xfrm>
              <a:off x="1799523" y="3272036"/>
              <a:ext cx="72007" cy="1656184"/>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GB" b="1"/>
            </a:p>
          </p:txBody>
        </p:sp>
        <p:sp>
          <p:nvSpPr>
            <p:cNvPr id="102" name="Rectangle 101">
              <a:extLst>
                <a:ext uri="{FF2B5EF4-FFF2-40B4-BE49-F238E27FC236}">
                  <a16:creationId xmlns:a16="http://schemas.microsoft.com/office/drawing/2014/main" id="{CE7396AD-C93A-640C-205E-4C8404900A0C}"/>
                </a:ext>
              </a:extLst>
            </p:cNvPr>
            <p:cNvSpPr/>
            <p:nvPr/>
          </p:nvSpPr>
          <p:spPr>
            <a:xfrm>
              <a:off x="1967543" y="3272036"/>
              <a:ext cx="72007" cy="1656184"/>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GB" b="1"/>
            </a:p>
          </p:txBody>
        </p:sp>
        <p:sp>
          <p:nvSpPr>
            <p:cNvPr id="103" name="Rectangle 102">
              <a:extLst>
                <a:ext uri="{FF2B5EF4-FFF2-40B4-BE49-F238E27FC236}">
                  <a16:creationId xmlns:a16="http://schemas.microsoft.com/office/drawing/2014/main" id="{F4AD22FE-9661-4B2A-BF90-D748D50CAA7F}"/>
                </a:ext>
              </a:extLst>
            </p:cNvPr>
            <p:cNvSpPr/>
            <p:nvPr/>
          </p:nvSpPr>
          <p:spPr>
            <a:xfrm>
              <a:off x="2135560" y="3272036"/>
              <a:ext cx="72008" cy="1656184"/>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GB" b="1"/>
            </a:p>
          </p:txBody>
        </p:sp>
        <p:sp>
          <p:nvSpPr>
            <p:cNvPr id="104" name="Rectangle 103">
              <a:extLst>
                <a:ext uri="{FF2B5EF4-FFF2-40B4-BE49-F238E27FC236}">
                  <a16:creationId xmlns:a16="http://schemas.microsoft.com/office/drawing/2014/main" id="{A489E393-105D-E2E6-4707-DACBDC53716B}"/>
                </a:ext>
              </a:extLst>
            </p:cNvPr>
            <p:cNvSpPr/>
            <p:nvPr/>
          </p:nvSpPr>
          <p:spPr>
            <a:xfrm>
              <a:off x="1563471" y="4970012"/>
              <a:ext cx="720080" cy="171278"/>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GB" b="1"/>
            </a:p>
          </p:txBody>
        </p:sp>
        <p:sp>
          <p:nvSpPr>
            <p:cNvPr id="105" name="Rectangle 104">
              <a:extLst>
                <a:ext uri="{FF2B5EF4-FFF2-40B4-BE49-F238E27FC236}">
                  <a16:creationId xmlns:a16="http://schemas.microsoft.com/office/drawing/2014/main" id="{904B45BF-FDB0-DE9C-3939-0011B653A5B4}"/>
                </a:ext>
              </a:extLst>
            </p:cNvPr>
            <p:cNvSpPr/>
            <p:nvPr/>
          </p:nvSpPr>
          <p:spPr>
            <a:xfrm>
              <a:off x="1563471" y="3061009"/>
              <a:ext cx="720080" cy="171278"/>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GB" b="1"/>
            </a:p>
          </p:txBody>
        </p:sp>
        <p:sp>
          <p:nvSpPr>
            <p:cNvPr id="106" name="Rectangle 105">
              <a:extLst>
                <a:ext uri="{FF2B5EF4-FFF2-40B4-BE49-F238E27FC236}">
                  <a16:creationId xmlns:a16="http://schemas.microsoft.com/office/drawing/2014/main" id="{65C6482A-C196-7080-779B-E7D35856D3AD}"/>
                </a:ext>
              </a:extLst>
            </p:cNvPr>
            <p:cNvSpPr/>
            <p:nvPr/>
          </p:nvSpPr>
          <p:spPr>
            <a:xfrm>
              <a:off x="1411448" y="2708920"/>
              <a:ext cx="1024126" cy="310297"/>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1400" b="1" spc="-100" dirty="0"/>
                <a:t>p/d acc.</a:t>
              </a:r>
              <a:endParaRPr lang="en-GB" sz="1400" b="1" spc="-100" dirty="0"/>
            </a:p>
          </p:txBody>
        </p:sp>
      </p:grpSp>
      <p:pic>
        <p:nvPicPr>
          <p:cNvPr id="4" name="Picture 3">
            <a:extLst>
              <a:ext uri="{FF2B5EF4-FFF2-40B4-BE49-F238E27FC236}">
                <a16:creationId xmlns:a16="http://schemas.microsoft.com/office/drawing/2014/main" id="{6C39F9B1-4D66-ECC0-EDE0-F1C852B8D8B0}"/>
              </a:ext>
            </a:extLst>
          </p:cNvPr>
          <p:cNvPicPr>
            <a:picLocks noChangeAspect="1"/>
          </p:cNvPicPr>
          <p:nvPr/>
        </p:nvPicPr>
        <p:blipFill>
          <a:blip r:embed="rId3"/>
          <a:stretch>
            <a:fillRect/>
          </a:stretch>
        </p:blipFill>
        <p:spPr>
          <a:xfrm rot="7010377">
            <a:off x="3994614" y="2074033"/>
            <a:ext cx="2115782" cy="2365027"/>
          </a:xfrm>
          <a:prstGeom prst="rect">
            <a:avLst/>
          </a:prstGeom>
        </p:spPr>
      </p:pic>
      <p:pic>
        <p:nvPicPr>
          <p:cNvPr id="5" name="Picture 4">
            <a:extLst>
              <a:ext uri="{FF2B5EF4-FFF2-40B4-BE49-F238E27FC236}">
                <a16:creationId xmlns:a16="http://schemas.microsoft.com/office/drawing/2014/main" id="{C978D264-85E5-3E20-9656-56C67BE7F787}"/>
              </a:ext>
            </a:extLst>
          </p:cNvPr>
          <p:cNvPicPr>
            <a:picLocks noChangeAspect="1"/>
          </p:cNvPicPr>
          <p:nvPr/>
        </p:nvPicPr>
        <p:blipFill>
          <a:blip r:embed="rId4"/>
          <a:stretch>
            <a:fillRect/>
          </a:stretch>
        </p:blipFill>
        <p:spPr>
          <a:xfrm>
            <a:off x="4983957" y="3281930"/>
            <a:ext cx="3903104" cy="1165315"/>
          </a:xfrm>
          <a:prstGeom prst="rect">
            <a:avLst/>
          </a:prstGeom>
        </p:spPr>
      </p:pic>
      <p:pic>
        <p:nvPicPr>
          <p:cNvPr id="45" name="Picture 44" descr="A picture containing diagram, screenshot, design&#10;&#10;Description automatically generated">
            <a:extLst>
              <a:ext uri="{FF2B5EF4-FFF2-40B4-BE49-F238E27FC236}">
                <a16:creationId xmlns:a16="http://schemas.microsoft.com/office/drawing/2014/main" id="{CF67B407-A9A6-44DA-D714-B0300BC5011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557" r="14820"/>
          <a:stretch/>
        </p:blipFill>
        <p:spPr>
          <a:xfrm>
            <a:off x="5902650" y="4656145"/>
            <a:ext cx="1199093" cy="1864629"/>
          </a:xfrm>
          <a:prstGeom prst="rect">
            <a:avLst/>
          </a:prstGeom>
        </p:spPr>
      </p:pic>
      <p:pic>
        <p:nvPicPr>
          <p:cNvPr id="46" name="Picture 45" descr="A picture containing rectangle, colorfulness, design, pixel&#10;&#10;Description automatically generated">
            <a:extLst>
              <a:ext uri="{FF2B5EF4-FFF2-40B4-BE49-F238E27FC236}">
                <a16:creationId xmlns:a16="http://schemas.microsoft.com/office/drawing/2014/main" id="{97E66BF2-FD3D-D136-EC1D-3BA02334D30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794" r="5794"/>
          <a:stretch/>
        </p:blipFill>
        <p:spPr>
          <a:xfrm>
            <a:off x="7535680" y="4580526"/>
            <a:ext cx="753748" cy="1976428"/>
          </a:xfrm>
          <a:prstGeom prst="rect">
            <a:avLst/>
          </a:prstGeom>
        </p:spPr>
      </p:pic>
      <p:sp>
        <p:nvSpPr>
          <p:cNvPr id="47" name="TextBox 46">
            <a:extLst>
              <a:ext uri="{FF2B5EF4-FFF2-40B4-BE49-F238E27FC236}">
                <a16:creationId xmlns:a16="http://schemas.microsoft.com/office/drawing/2014/main" id="{8A8EBEA4-50B6-CA53-983D-E36EA0B69EE8}"/>
              </a:ext>
            </a:extLst>
          </p:cNvPr>
          <p:cNvSpPr txBox="1"/>
          <p:nvPr/>
        </p:nvSpPr>
        <p:spPr>
          <a:xfrm>
            <a:off x="8892490" y="3140382"/>
            <a:ext cx="3212995" cy="3231654"/>
          </a:xfrm>
          <a:prstGeom prst="rect">
            <a:avLst/>
          </a:prstGeom>
          <a:noFill/>
        </p:spPr>
        <p:txBody>
          <a:bodyPr wrap="square">
            <a:spAutoFit/>
          </a:bodyPr>
          <a:lstStyle/>
          <a:p>
            <a:pPr algn="just"/>
            <a:r>
              <a:rPr lang="en-GB" sz="1200" b="1" dirty="0">
                <a:latin typeface="Arial" panose="020B0604020202020204" pitchFamily="34" charset="0"/>
                <a:cs typeface="Arial" panose="020B0604020202020204" pitchFamily="34" charset="0"/>
              </a:rPr>
              <a:t>Volumetric Neutron Source (VNS):</a:t>
            </a:r>
            <a:r>
              <a:rPr lang="en-GB" sz="1200" b="1" dirty="0">
                <a:latin typeface="Arial" panose="020B0604020202020204" pitchFamily="34" charset="0"/>
                <a:cs typeface="Arial" panose="020B0604020202020204" pitchFamily="34" charset="0"/>
                <a:sym typeface="Wingdings" panose="05000000000000000000" pitchFamily="2" charset="2"/>
              </a:rPr>
              <a:t> </a:t>
            </a:r>
          </a:p>
          <a:p>
            <a:pPr marL="285750" indent="-285750" algn="just">
              <a:buFont typeface="Arial" panose="020B0604020202020204" pitchFamily="34" charset="0"/>
              <a:buChar char="•"/>
            </a:pPr>
            <a:r>
              <a:rPr lang="en-GB" sz="1200" dirty="0">
                <a:latin typeface="Arial" panose="020B0604020202020204" pitchFamily="34" charset="0"/>
                <a:cs typeface="Arial" panose="020B0604020202020204" pitchFamily="34" charset="0"/>
                <a:sym typeface="Wingdings" panose="05000000000000000000" pitchFamily="2" charset="2"/>
              </a:rPr>
              <a:t>available in 15 years (estimated)</a:t>
            </a:r>
          </a:p>
          <a:p>
            <a:pPr marL="285750" indent="-285750" algn="just">
              <a:buFont typeface="Arial" panose="020B0604020202020204" pitchFamily="34" charset="0"/>
              <a:buChar char="•"/>
            </a:pPr>
            <a:r>
              <a:rPr lang="en-GB" sz="1200" dirty="0">
                <a:latin typeface="Arial" panose="020B0604020202020204" pitchFamily="34" charset="0"/>
                <a:cs typeface="Arial" panose="020B0604020202020204" pitchFamily="34" charset="0"/>
                <a:sym typeface="Wingdings" panose="05000000000000000000" pitchFamily="2" charset="2"/>
              </a:rPr>
              <a:t>suitable for module and sector testing</a:t>
            </a:r>
          </a:p>
          <a:p>
            <a:pPr marL="285750" indent="-285750" algn="just">
              <a:buFont typeface="Arial" panose="020B0604020202020204" pitchFamily="34" charset="0"/>
              <a:buChar char="•"/>
            </a:pPr>
            <a:r>
              <a:rPr lang="pt-BR" sz="1200" dirty="0">
                <a:latin typeface="Symbol" panose="05050102010706020507" pitchFamily="18" charset="2"/>
                <a:cs typeface="Arial" panose="020B0604020202020204" pitchFamily="34" charset="0"/>
              </a:rPr>
              <a:t>F</a:t>
            </a:r>
            <a:r>
              <a:rPr lang="pt-BR" sz="1200" dirty="0">
                <a:latin typeface="Arial" panose="020B0604020202020204" pitchFamily="34" charset="0"/>
                <a:cs typeface="Arial" panose="020B0604020202020204" pitchFamily="34" charset="0"/>
              </a:rPr>
              <a:t> &lt; 1E15</a:t>
            </a:r>
            <a:r>
              <a:rPr lang="en-GB" sz="1200" dirty="0">
                <a:latin typeface="Arial" panose="020B0604020202020204" pitchFamily="34" charset="0"/>
                <a:cs typeface="Arial" panose="020B0604020202020204" pitchFamily="34" charset="0"/>
                <a:sym typeface="Wingdings" panose="05000000000000000000" pitchFamily="2" charset="2"/>
              </a:rPr>
              <a:t> n/cm²/s </a:t>
            </a:r>
          </a:p>
          <a:p>
            <a:pPr marL="285750" indent="-285750" algn="just">
              <a:buFont typeface="Arial" panose="020B0604020202020204" pitchFamily="34" charset="0"/>
              <a:buChar char="•"/>
            </a:pPr>
            <a:r>
              <a:rPr lang="en-GB" sz="1200" dirty="0">
                <a:latin typeface="Arial" panose="020B0604020202020204" pitchFamily="34" charset="0"/>
                <a:cs typeface="Arial" panose="020B0604020202020204" pitchFamily="34" charset="0"/>
                <a:sym typeface="Wingdings" panose="05000000000000000000" pitchFamily="2" charset="2"/>
              </a:rPr>
              <a:t>4-6 dpa/</a:t>
            </a:r>
            <a:r>
              <a:rPr lang="en-GB" sz="1200" dirty="0" err="1">
                <a:latin typeface="Arial" panose="020B0604020202020204" pitchFamily="34" charset="0"/>
                <a:cs typeface="Arial" panose="020B0604020202020204" pitchFamily="34" charset="0"/>
                <a:sym typeface="Wingdings" panose="05000000000000000000" pitchFamily="2" charset="2"/>
              </a:rPr>
              <a:t>fpy</a:t>
            </a:r>
            <a:r>
              <a:rPr lang="en-GB" sz="1200" dirty="0">
                <a:latin typeface="Arial" panose="020B0604020202020204" pitchFamily="34" charset="0"/>
                <a:cs typeface="Arial" panose="020B0604020202020204" pitchFamily="34" charset="0"/>
                <a:sym typeface="Wingdings" panose="05000000000000000000" pitchFamily="2" charset="2"/>
              </a:rPr>
              <a:t> (V from 0.8 m</a:t>
            </a:r>
            <a:r>
              <a:rPr lang="en-GB" sz="1200" baseline="30000" dirty="0">
                <a:latin typeface="Arial" panose="020B0604020202020204" pitchFamily="34" charset="0"/>
                <a:cs typeface="Arial" panose="020B0604020202020204" pitchFamily="34" charset="0"/>
                <a:sym typeface="Wingdings" panose="05000000000000000000" pitchFamily="2" charset="2"/>
              </a:rPr>
              <a:t>3</a:t>
            </a:r>
            <a:r>
              <a:rPr lang="en-GB" sz="1200" dirty="0">
                <a:latin typeface="Arial" panose="020B0604020202020204" pitchFamily="34" charset="0"/>
                <a:cs typeface="Arial" panose="020B0604020202020204" pitchFamily="34" charset="0"/>
                <a:sym typeface="Wingdings" panose="05000000000000000000" pitchFamily="2" charset="2"/>
              </a:rPr>
              <a:t> to tens of m</a:t>
            </a:r>
            <a:r>
              <a:rPr lang="en-GB" sz="1200" baseline="30000" dirty="0">
                <a:latin typeface="Arial" panose="020B0604020202020204" pitchFamily="34" charset="0"/>
                <a:cs typeface="Arial" panose="020B0604020202020204" pitchFamily="34" charset="0"/>
                <a:sym typeface="Wingdings" panose="05000000000000000000" pitchFamily="2" charset="2"/>
              </a:rPr>
              <a:t>3</a:t>
            </a:r>
            <a:r>
              <a:rPr lang="en-GB" sz="1200" dirty="0">
                <a:latin typeface="Arial" panose="020B0604020202020204" pitchFamily="34" charset="0"/>
                <a:cs typeface="Arial" panose="020B0604020202020204" pitchFamily="34" charset="0"/>
                <a:sym typeface="Wingdings" panose="05000000000000000000" pitchFamily="2" charset="2"/>
              </a:rPr>
              <a:t>)</a:t>
            </a:r>
          </a:p>
          <a:p>
            <a:pPr marL="285750" indent="-285750" algn="just">
              <a:buFont typeface="Arial" panose="020B0604020202020204" pitchFamily="34" charset="0"/>
              <a:buChar char="•"/>
            </a:pPr>
            <a:endParaRPr lang="en-GB" sz="1200" dirty="0">
              <a:latin typeface="Arial" panose="020B0604020202020204" pitchFamily="34" charset="0"/>
              <a:cs typeface="Arial" panose="020B0604020202020204" pitchFamily="34" charset="0"/>
              <a:sym typeface="Wingdings" panose="05000000000000000000" pitchFamily="2" charset="2"/>
            </a:endParaRPr>
          </a:p>
          <a:p>
            <a:pPr algn="just"/>
            <a:r>
              <a:rPr lang="en-GB" sz="1200" dirty="0">
                <a:latin typeface="Arial" panose="020B0604020202020204" pitchFamily="34" charset="0"/>
                <a:cs typeface="Arial" panose="020B0604020202020204" pitchFamily="34" charset="0"/>
                <a:sym typeface="Wingdings" panose="05000000000000000000" pitchFamily="2" charset="2"/>
              </a:rPr>
              <a:t>Conduct irradiation tests aiming at: </a:t>
            </a:r>
          </a:p>
          <a:p>
            <a:pPr marL="342900" indent="-342900" algn="just">
              <a:buFont typeface="+mj-lt"/>
              <a:buAutoNum type="arabicPeriod"/>
            </a:pPr>
            <a:endParaRPr lang="en-GB" sz="1200" dirty="0">
              <a:latin typeface="Arial" panose="020B0604020202020204" pitchFamily="34" charset="0"/>
              <a:cs typeface="Arial" panose="020B0604020202020204" pitchFamily="34" charset="0"/>
              <a:sym typeface="Wingdings" panose="05000000000000000000" pitchFamily="2" charset="2"/>
            </a:endParaRPr>
          </a:p>
          <a:p>
            <a:pPr marL="342900" indent="-342900" algn="just">
              <a:buFont typeface="+mj-lt"/>
              <a:buAutoNum type="arabicPeriod"/>
            </a:pPr>
            <a:r>
              <a:rPr lang="en-GB" sz="1200" dirty="0">
                <a:latin typeface="Arial" panose="020B0604020202020204" pitchFamily="34" charset="0"/>
                <a:cs typeface="Arial" panose="020B0604020202020204" pitchFamily="34" charset="0"/>
                <a:sym typeface="Wingdings" panose="05000000000000000000" pitchFamily="2" charset="2"/>
              </a:rPr>
              <a:t>establishing acceptable blanket performance; </a:t>
            </a:r>
          </a:p>
          <a:p>
            <a:pPr marL="342900" indent="-342900" algn="just">
              <a:buFont typeface="+mj-lt"/>
              <a:buAutoNum type="arabicPeriod"/>
            </a:pPr>
            <a:endParaRPr lang="en-GB" sz="1200" dirty="0">
              <a:latin typeface="Arial" panose="020B0604020202020204" pitchFamily="34" charset="0"/>
              <a:cs typeface="Arial" panose="020B0604020202020204" pitchFamily="34" charset="0"/>
              <a:sym typeface="Wingdings" panose="05000000000000000000" pitchFamily="2" charset="2"/>
            </a:endParaRPr>
          </a:p>
          <a:p>
            <a:pPr marL="342900" indent="-342900" algn="just">
              <a:buFont typeface="+mj-lt"/>
              <a:buAutoNum type="arabicPeriod"/>
            </a:pPr>
            <a:r>
              <a:rPr lang="en-GB" sz="1200" dirty="0">
                <a:latin typeface="Arial" panose="020B0604020202020204" pitchFamily="34" charset="0"/>
                <a:cs typeface="Arial" panose="020B0604020202020204" pitchFamily="34" charset="0"/>
                <a:sym typeface="Wingdings" panose="05000000000000000000" pitchFamily="2" charset="2"/>
              </a:rPr>
              <a:t>exploring coupled phenomena and unexpected synergistic effects;</a:t>
            </a:r>
          </a:p>
          <a:p>
            <a:pPr marL="342900" indent="-342900" algn="just">
              <a:buFont typeface="+mj-lt"/>
              <a:buAutoNum type="arabicPeriod"/>
            </a:pPr>
            <a:endParaRPr lang="en-GB" sz="1200" dirty="0">
              <a:latin typeface="Arial" panose="020B0604020202020204" pitchFamily="34" charset="0"/>
              <a:cs typeface="Arial" panose="020B0604020202020204" pitchFamily="34" charset="0"/>
              <a:sym typeface="Wingdings" panose="05000000000000000000" pitchFamily="2" charset="2"/>
            </a:endParaRPr>
          </a:p>
          <a:p>
            <a:pPr marL="342900" indent="-342900" algn="just">
              <a:buFont typeface="+mj-lt"/>
              <a:buAutoNum type="arabicPeriod"/>
            </a:pPr>
            <a:r>
              <a:rPr lang="en-GB" sz="1200" dirty="0">
                <a:latin typeface="Arial" panose="020B0604020202020204" pitchFamily="34" charset="0"/>
                <a:cs typeface="Arial" panose="020B0604020202020204" pitchFamily="34" charset="0"/>
                <a:sym typeface="Wingdings" panose="05000000000000000000" pitchFamily="2" charset="2"/>
              </a:rPr>
              <a:t>identifying early life failure mode and rates;</a:t>
            </a:r>
          </a:p>
          <a:p>
            <a:pPr marL="342900" indent="-342900" algn="just">
              <a:buAutoNum type="arabicPeriod"/>
            </a:pPr>
            <a:endParaRPr lang="en-GB" sz="1200" dirty="0"/>
          </a:p>
        </p:txBody>
      </p:sp>
      <p:sp>
        <p:nvSpPr>
          <p:cNvPr id="48" name="Footer Placeholder 3">
            <a:extLst>
              <a:ext uri="{FF2B5EF4-FFF2-40B4-BE49-F238E27FC236}">
                <a16:creationId xmlns:a16="http://schemas.microsoft.com/office/drawing/2014/main" id="{635C2605-C69E-C150-5385-5DA495D447E7}"/>
              </a:ext>
            </a:extLst>
          </p:cNvPr>
          <p:cNvSpPr>
            <a:spLocks noGrp="1"/>
          </p:cNvSpPr>
          <p:nvPr>
            <p:ph type="ftr" sz="quarter" idx="11"/>
          </p:nvPr>
        </p:nvSpPr>
        <p:spPr>
          <a:xfrm>
            <a:off x="1205029" y="6578200"/>
            <a:ext cx="10986971" cy="268139"/>
          </a:xfrm>
        </p:spPr>
        <p:txBody>
          <a:bodyPr/>
          <a:lstStyle/>
          <a:p>
            <a:pPr algn="r"/>
            <a:r>
              <a:rPr lang="en-GB" sz="1050" dirty="0"/>
              <a:t>G. Aiello et al. | Testing and quantification needs for the Breeding Blanket | </a:t>
            </a:r>
            <a:r>
              <a:rPr lang="fr-FR" sz="1050" dirty="0"/>
              <a:t>EU-CN collaboration </a:t>
            </a:r>
            <a:r>
              <a:rPr lang="en-GB" sz="1050" dirty="0"/>
              <a:t>| KIT, March 2023 | Page </a:t>
            </a:r>
            <a:fld id="{6A6D9FA1-99C7-4910-8E32-B85D378B0060}" type="slidenum">
              <a:rPr lang="en-GB" sz="1050" smtClean="0"/>
              <a:pPr algn="r"/>
              <a:t>11</a:t>
            </a:fld>
            <a:endParaRPr lang="en-GB" sz="1050" dirty="0"/>
          </a:p>
        </p:txBody>
      </p:sp>
    </p:spTree>
    <p:extLst>
      <p:ext uri="{BB962C8B-B14F-4D97-AF65-F5344CB8AC3E}">
        <p14:creationId xmlns:p14="http://schemas.microsoft.com/office/powerpoint/2010/main" val="60558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A383CA3B-AA4B-0594-20A6-0152DF59490F}"/>
              </a:ext>
            </a:extLst>
          </p:cNvPr>
          <p:cNvPicPr>
            <a:picLocks noChangeAspect="1"/>
          </p:cNvPicPr>
          <p:nvPr/>
        </p:nvPicPr>
        <p:blipFill>
          <a:blip r:embed="rId3"/>
          <a:stretch>
            <a:fillRect/>
          </a:stretch>
        </p:blipFill>
        <p:spPr>
          <a:xfrm>
            <a:off x="6598249" y="1124746"/>
            <a:ext cx="2357147" cy="2400265"/>
          </a:xfrm>
          <a:prstGeom prst="rect">
            <a:avLst/>
          </a:prstGeom>
        </p:spPr>
      </p:pic>
      <p:sp>
        <p:nvSpPr>
          <p:cNvPr id="14" name="TextBox 13">
            <a:extLst>
              <a:ext uri="{FF2B5EF4-FFF2-40B4-BE49-F238E27FC236}">
                <a16:creationId xmlns:a16="http://schemas.microsoft.com/office/drawing/2014/main" id="{41A8498D-67C2-7919-4618-B0FCDC44DD98}"/>
              </a:ext>
            </a:extLst>
          </p:cNvPr>
          <p:cNvSpPr txBox="1"/>
          <p:nvPr/>
        </p:nvSpPr>
        <p:spPr>
          <a:xfrm>
            <a:off x="2243010" y="740702"/>
            <a:ext cx="1945981" cy="461665"/>
          </a:xfrm>
          <a:prstGeom prst="rect">
            <a:avLst/>
          </a:prstGeom>
          <a:noFill/>
        </p:spPr>
        <p:txBody>
          <a:bodyPr wrap="none" rtlCol="0">
            <a:spAutoFit/>
          </a:bodyPr>
          <a:lstStyle/>
          <a:p>
            <a:pPr algn="ctr"/>
            <a:r>
              <a:rPr lang="en-US" b="1" dirty="0">
                <a:solidFill>
                  <a:prstClr val="black"/>
                </a:solidFill>
                <a:latin typeface="Calibri"/>
              </a:rPr>
              <a:t>TBM-ITER like</a:t>
            </a:r>
            <a:endParaRPr lang="en-GB" b="1" dirty="0">
              <a:solidFill>
                <a:prstClr val="black"/>
              </a:solidFill>
              <a:latin typeface="Calibri"/>
            </a:endParaRPr>
          </a:p>
        </p:txBody>
      </p:sp>
      <p:sp>
        <p:nvSpPr>
          <p:cNvPr id="15" name="TextBox 14">
            <a:extLst>
              <a:ext uri="{FF2B5EF4-FFF2-40B4-BE49-F238E27FC236}">
                <a16:creationId xmlns:a16="http://schemas.microsoft.com/office/drawing/2014/main" id="{3FAC501F-D78B-36A3-6E77-12613AD2CFA6}"/>
              </a:ext>
            </a:extLst>
          </p:cNvPr>
          <p:cNvSpPr txBox="1"/>
          <p:nvPr/>
        </p:nvSpPr>
        <p:spPr>
          <a:xfrm>
            <a:off x="8119013" y="740702"/>
            <a:ext cx="1962012" cy="461665"/>
          </a:xfrm>
          <a:prstGeom prst="rect">
            <a:avLst/>
          </a:prstGeom>
          <a:noFill/>
        </p:spPr>
        <p:txBody>
          <a:bodyPr wrap="none" rtlCol="0">
            <a:spAutoFit/>
          </a:bodyPr>
          <a:lstStyle/>
          <a:p>
            <a:pPr algn="ctr"/>
            <a:r>
              <a:rPr lang="en-US" b="1" dirty="0">
                <a:solidFill>
                  <a:prstClr val="black"/>
                </a:solidFill>
                <a:latin typeface="Calibri"/>
              </a:rPr>
              <a:t>DEMO-BB like</a:t>
            </a:r>
            <a:endParaRPr lang="en-GB" b="1" dirty="0">
              <a:solidFill>
                <a:prstClr val="black"/>
              </a:solidFill>
              <a:latin typeface="Calibri"/>
            </a:endParaRPr>
          </a:p>
        </p:txBody>
      </p:sp>
      <p:cxnSp>
        <p:nvCxnSpPr>
          <p:cNvPr id="24" name="Straight Connector 23">
            <a:extLst>
              <a:ext uri="{FF2B5EF4-FFF2-40B4-BE49-F238E27FC236}">
                <a16:creationId xmlns:a16="http://schemas.microsoft.com/office/drawing/2014/main" id="{5B7AD3BC-45D7-4FFA-5513-AC197B0E1A46}"/>
              </a:ext>
            </a:extLst>
          </p:cNvPr>
          <p:cNvCxnSpPr/>
          <p:nvPr/>
        </p:nvCxnSpPr>
        <p:spPr>
          <a:xfrm>
            <a:off x="6121400" y="801102"/>
            <a:ext cx="0" cy="5661276"/>
          </a:xfrm>
          <a:prstGeom prst="line">
            <a:avLst/>
          </a:prstGeom>
        </p:spPr>
        <p:style>
          <a:lnRef idx="1">
            <a:schemeClr val="accent1"/>
          </a:lnRef>
          <a:fillRef idx="0">
            <a:schemeClr val="accent1"/>
          </a:fillRef>
          <a:effectRef idx="0">
            <a:schemeClr val="accent1"/>
          </a:effectRef>
          <a:fontRef idx="minor">
            <a:schemeClr val="tx1"/>
          </a:fontRef>
        </p:style>
      </p:cxnSp>
      <p:sp>
        <p:nvSpPr>
          <p:cNvPr id="26" name="Content Placeholder 2">
            <a:extLst>
              <a:ext uri="{FF2B5EF4-FFF2-40B4-BE49-F238E27FC236}">
                <a16:creationId xmlns:a16="http://schemas.microsoft.com/office/drawing/2014/main" id="{4CA29C5D-501F-C0E4-B60D-BFE4D3706785}"/>
              </a:ext>
            </a:extLst>
          </p:cNvPr>
          <p:cNvSpPr>
            <a:spLocks noGrp="1"/>
          </p:cNvSpPr>
          <p:nvPr>
            <p:ph idx="1"/>
          </p:nvPr>
        </p:nvSpPr>
        <p:spPr>
          <a:xfrm>
            <a:off x="-1" y="3140968"/>
            <a:ext cx="3744412" cy="3798965"/>
          </a:xfrm>
        </p:spPr>
        <p:txBody>
          <a:bodyPr>
            <a:normAutofit/>
          </a:bodyPr>
          <a:lstStyle/>
          <a:p>
            <a:pPr marL="0" indent="0" algn="just">
              <a:buNone/>
            </a:pPr>
            <a:r>
              <a:rPr lang="en-US" sz="1467" b="1" dirty="0"/>
              <a:t>Pros</a:t>
            </a:r>
          </a:p>
          <a:p>
            <a:pPr algn="just"/>
            <a:r>
              <a:rPr lang="en-US" sz="1467" dirty="0"/>
              <a:t>Reduced risk for FUTURE in case of failure of the test (</a:t>
            </a:r>
            <a:r>
              <a:rPr lang="en-US" sz="1467" dirty="0">
                <a:sym typeface="Wingdings" panose="05000000000000000000" pitchFamily="2" charset="2"/>
              </a:rPr>
              <a:t> </a:t>
            </a:r>
            <a:r>
              <a:rPr lang="en-US" sz="1467" dirty="0"/>
              <a:t>dummy used to replace the test)</a:t>
            </a:r>
          </a:p>
          <a:p>
            <a:pPr algn="just"/>
            <a:r>
              <a:rPr lang="en-US" sz="1467" dirty="0"/>
              <a:t>Easily removable</a:t>
            </a:r>
          </a:p>
          <a:p>
            <a:pPr algn="just"/>
            <a:r>
              <a:rPr lang="en-US" sz="1467" dirty="0"/>
              <a:t>Ancillaries systems integrated in port cell</a:t>
            </a:r>
          </a:p>
          <a:p>
            <a:pPr algn="just"/>
            <a:r>
              <a:rPr lang="en-US" sz="1467" dirty="0"/>
              <a:t>Faster dose damage accumulation</a:t>
            </a:r>
          </a:p>
          <a:p>
            <a:pPr marL="0" indent="0" algn="just">
              <a:buNone/>
            </a:pPr>
            <a:r>
              <a:rPr lang="en-US" sz="1467" b="1" dirty="0"/>
              <a:t>Cons</a:t>
            </a:r>
          </a:p>
          <a:p>
            <a:pPr algn="just"/>
            <a:r>
              <a:rPr lang="en-US" sz="1467" dirty="0"/>
              <a:t>Small volume (</a:t>
            </a:r>
            <a:r>
              <a:rPr lang="en-US" sz="1467" dirty="0">
                <a:sym typeface="Wingdings" panose="05000000000000000000" pitchFamily="2" charset="2"/>
              </a:rPr>
              <a:t> low T gen. rate)</a:t>
            </a:r>
          </a:p>
          <a:p>
            <a:pPr algn="just"/>
            <a:r>
              <a:rPr lang="en-US" sz="1467" dirty="0">
                <a:sym typeface="Wingdings" panose="05000000000000000000" pitchFamily="2" charset="2"/>
              </a:rPr>
              <a:t>Limited by the availability of the eq. ports</a:t>
            </a:r>
          </a:p>
          <a:p>
            <a:pPr algn="just"/>
            <a:r>
              <a:rPr lang="en-US" sz="1467" dirty="0">
                <a:sym typeface="Wingdings" panose="05000000000000000000" pitchFamily="2" charset="2"/>
              </a:rPr>
              <a:t>Not representative of DEMO BB geometry.</a:t>
            </a:r>
            <a:endParaRPr lang="en-US" sz="1467" dirty="0"/>
          </a:p>
        </p:txBody>
      </p:sp>
      <p:graphicFrame>
        <p:nvGraphicFramePr>
          <p:cNvPr id="27" name="Table 21">
            <a:extLst>
              <a:ext uri="{FF2B5EF4-FFF2-40B4-BE49-F238E27FC236}">
                <a16:creationId xmlns:a16="http://schemas.microsoft.com/office/drawing/2014/main" id="{86FE0E71-7571-FB39-B02B-BC45D680E67A}"/>
              </a:ext>
            </a:extLst>
          </p:cNvPr>
          <p:cNvGraphicFramePr>
            <a:graphicFrameLocks noGrp="1"/>
          </p:cNvGraphicFramePr>
          <p:nvPr/>
        </p:nvGraphicFramePr>
        <p:xfrm>
          <a:off x="3695735" y="3570277"/>
          <a:ext cx="2400267" cy="2072640"/>
        </p:xfrm>
        <a:graphic>
          <a:graphicData uri="http://schemas.openxmlformats.org/drawingml/2006/table">
            <a:tbl>
              <a:tblPr firstRow="1" bandRow="1">
                <a:tableStyleId>{5C22544A-7EE6-4342-B048-85BDC9FD1C3A}</a:tableStyleId>
              </a:tblPr>
              <a:tblGrid>
                <a:gridCol w="2400267">
                  <a:extLst>
                    <a:ext uri="{9D8B030D-6E8A-4147-A177-3AD203B41FA5}">
                      <a16:colId xmlns:a16="http://schemas.microsoft.com/office/drawing/2014/main" val="1937728474"/>
                    </a:ext>
                  </a:extLst>
                </a:gridCol>
              </a:tblGrid>
              <a:tr h="609600">
                <a:tc>
                  <a:txBody>
                    <a:bodyPr/>
                    <a:lstStyle/>
                    <a:p>
                      <a:pPr algn="ctr"/>
                      <a:r>
                        <a:rPr lang="en-GB" sz="1600" baseline="0" dirty="0"/>
                        <a:t>TBM Parameters </a:t>
                      </a:r>
                    </a:p>
                    <a:p>
                      <a:pPr algn="ctr"/>
                      <a:r>
                        <a:rPr lang="en-GB" sz="1600" baseline="0" dirty="0"/>
                        <a:t>(per port)</a:t>
                      </a:r>
                    </a:p>
                  </a:txBody>
                  <a:tcPr marL="121920" marR="121920" marT="60960" marB="60960" anchor="ctr"/>
                </a:tc>
                <a:extLst>
                  <a:ext uri="{0D108BD9-81ED-4DB2-BD59-A6C34878D82A}">
                    <a16:rowId xmlns:a16="http://schemas.microsoft.com/office/drawing/2014/main" val="3721141330"/>
                  </a:ext>
                </a:extLst>
              </a:tr>
              <a:tr h="36576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err="1">
                          <a:sym typeface="Wingdings" panose="05000000000000000000" pitchFamily="2" charset="2"/>
                        </a:rPr>
                        <a:t>P</a:t>
                      </a:r>
                      <a:r>
                        <a:rPr lang="en-US" sz="1600" baseline="-36000" dirty="0" err="1">
                          <a:sym typeface="Wingdings" panose="05000000000000000000" pitchFamily="2" charset="2"/>
                        </a:rPr>
                        <a:t>therm</a:t>
                      </a:r>
                      <a:r>
                        <a:rPr lang="en-US" sz="1600" dirty="0"/>
                        <a:t> = ~710 kW</a:t>
                      </a:r>
                      <a:endParaRPr lang="en-GB" sz="1600" dirty="0"/>
                    </a:p>
                  </a:txBody>
                  <a:tcPr marL="121920" marR="121920" marT="60960" marB="60960" anchor="ctr"/>
                </a:tc>
                <a:extLst>
                  <a:ext uri="{0D108BD9-81ED-4DB2-BD59-A6C34878D82A}">
                    <a16:rowId xmlns:a16="http://schemas.microsoft.com/office/drawing/2014/main" val="2919358881"/>
                  </a:ext>
                </a:extLst>
              </a:tr>
              <a:tr h="365760">
                <a:tc>
                  <a:txBody>
                    <a:bodyPr/>
                    <a:lstStyle/>
                    <a:p>
                      <a:pPr marL="0" indent="0">
                        <a:buFont typeface="Wingdings" panose="05000000000000000000" pitchFamily="2" charset="2"/>
                        <a:buNone/>
                      </a:pPr>
                      <a:r>
                        <a:rPr lang="en-US" sz="1600" dirty="0">
                          <a:sym typeface="Wingdings" panose="05000000000000000000" pitchFamily="2" charset="2"/>
                        </a:rPr>
                        <a:t>G</a:t>
                      </a:r>
                      <a:r>
                        <a:rPr lang="en-US" sz="1600" baseline="-25000" dirty="0">
                          <a:sym typeface="Wingdings" panose="05000000000000000000" pitchFamily="2" charset="2"/>
                        </a:rPr>
                        <a:t>t</a:t>
                      </a:r>
                      <a:r>
                        <a:rPr lang="en-US" sz="1600" dirty="0">
                          <a:sym typeface="Wingdings" panose="05000000000000000000" pitchFamily="2" charset="2"/>
                        </a:rPr>
                        <a:t> = ~26 mg/d  ~9 g/</a:t>
                      </a:r>
                      <a:r>
                        <a:rPr lang="en-US" sz="1600" dirty="0" err="1">
                          <a:sym typeface="Wingdings" panose="05000000000000000000" pitchFamily="2" charset="2"/>
                        </a:rPr>
                        <a:t>fpy</a:t>
                      </a:r>
                      <a:endParaRPr lang="en-GB" sz="1600" dirty="0"/>
                    </a:p>
                  </a:txBody>
                  <a:tcPr marL="121920" marR="121920" marT="60960" marB="60960" anchor="ctr"/>
                </a:tc>
                <a:extLst>
                  <a:ext uri="{0D108BD9-81ED-4DB2-BD59-A6C34878D82A}">
                    <a16:rowId xmlns:a16="http://schemas.microsoft.com/office/drawing/2014/main" val="103119653"/>
                  </a:ext>
                </a:extLst>
              </a:tr>
              <a:tr h="365760">
                <a:tc>
                  <a:txBody>
                    <a:bodyPr/>
                    <a:lstStyle/>
                    <a:p>
                      <a:pPr marL="0" indent="0">
                        <a:buFont typeface="Wingdings" panose="05000000000000000000" pitchFamily="2" charset="2"/>
                        <a:buNone/>
                      </a:pPr>
                      <a:r>
                        <a:rPr lang="en-US" sz="1600" dirty="0"/>
                        <a:t>&lt; 5 dpa/</a:t>
                      </a:r>
                      <a:r>
                        <a:rPr lang="en-US" sz="1600" dirty="0" err="1"/>
                        <a:t>fpy</a:t>
                      </a:r>
                      <a:r>
                        <a:rPr lang="en-US" sz="1600" dirty="0"/>
                        <a:t> (max)</a:t>
                      </a:r>
                      <a:endParaRPr lang="en-GB" sz="1600" dirty="0"/>
                    </a:p>
                  </a:txBody>
                  <a:tcPr marL="121920" marR="121920" marT="60960" marB="60960" anchor="ctr"/>
                </a:tc>
                <a:extLst>
                  <a:ext uri="{0D108BD9-81ED-4DB2-BD59-A6C34878D82A}">
                    <a16:rowId xmlns:a16="http://schemas.microsoft.com/office/drawing/2014/main" val="1647534258"/>
                  </a:ext>
                </a:extLst>
              </a:tr>
              <a:tr h="365760">
                <a:tc>
                  <a:txBody>
                    <a:bodyPr/>
                    <a:lstStyle/>
                    <a:p>
                      <a:pPr marL="0" indent="0">
                        <a:buFont typeface="Wingdings" panose="05000000000000000000" pitchFamily="2" charset="2"/>
                        <a:buNone/>
                      </a:pPr>
                      <a:r>
                        <a:rPr lang="en-GB" sz="1600" dirty="0" err="1"/>
                        <a:t>NWL</a:t>
                      </a:r>
                      <a:r>
                        <a:rPr lang="en-GB" sz="1600" baseline="-25000" dirty="0" err="1"/>
                        <a:t>max</a:t>
                      </a:r>
                      <a:r>
                        <a:rPr lang="en-GB" sz="1600" dirty="0"/>
                        <a:t> = ~0.5 MW/m</a:t>
                      </a:r>
                      <a:r>
                        <a:rPr lang="en-GB" sz="1600" baseline="30000" dirty="0"/>
                        <a:t>2</a:t>
                      </a:r>
                      <a:r>
                        <a:rPr lang="en-GB" sz="1600" baseline="0" dirty="0"/>
                        <a:t> </a:t>
                      </a:r>
                    </a:p>
                  </a:txBody>
                  <a:tcPr marL="121920" marR="121920" marT="60960" marB="60960" anchor="ctr"/>
                </a:tc>
                <a:extLst>
                  <a:ext uri="{0D108BD9-81ED-4DB2-BD59-A6C34878D82A}">
                    <a16:rowId xmlns:a16="http://schemas.microsoft.com/office/drawing/2014/main" val="962141432"/>
                  </a:ext>
                </a:extLst>
              </a:tr>
            </a:tbl>
          </a:graphicData>
        </a:graphic>
      </p:graphicFrame>
      <p:pic>
        <p:nvPicPr>
          <p:cNvPr id="30" name="Picture 29" descr="A picture containing LEGO, toy, scale model, construction set toy&#10;&#10;Description automatically generated">
            <a:extLst>
              <a:ext uri="{FF2B5EF4-FFF2-40B4-BE49-F238E27FC236}">
                <a16:creationId xmlns:a16="http://schemas.microsoft.com/office/drawing/2014/main" id="{CDF1C440-0426-4C10-0B8B-33E7A4B85B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117" y="1278652"/>
            <a:ext cx="2997497" cy="1808489"/>
          </a:xfrm>
          <a:prstGeom prst="rect">
            <a:avLst/>
          </a:prstGeom>
        </p:spPr>
      </p:pic>
      <p:pic>
        <p:nvPicPr>
          <p:cNvPr id="32" name="Picture 31" descr="A picture containing screenshot, playground, LEGO&#10;&#10;Description automatically generated">
            <a:extLst>
              <a:ext uri="{FF2B5EF4-FFF2-40B4-BE49-F238E27FC236}">
                <a16:creationId xmlns:a16="http://schemas.microsoft.com/office/drawing/2014/main" id="{60166098-DE49-34FE-D0B2-7487989770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3317" y="1220755"/>
            <a:ext cx="2749785" cy="1943181"/>
          </a:xfrm>
          <a:prstGeom prst="rect">
            <a:avLst/>
          </a:prstGeom>
        </p:spPr>
      </p:pic>
      <p:graphicFrame>
        <p:nvGraphicFramePr>
          <p:cNvPr id="41" name="Table 21">
            <a:extLst>
              <a:ext uri="{FF2B5EF4-FFF2-40B4-BE49-F238E27FC236}">
                <a16:creationId xmlns:a16="http://schemas.microsoft.com/office/drawing/2014/main" id="{3BE0FCAC-3FA3-8901-015D-5FDDFAFA2349}"/>
              </a:ext>
            </a:extLst>
          </p:cNvPr>
          <p:cNvGraphicFramePr>
            <a:graphicFrameLocks noGrp="1"/>
          </p:cNvGraphicFramePr>
          <p:nvPr/>
        </p:nvGraphicFramePr>
        <p:xfrm>
          <a:off x="6480044" y="3525011"/>
          <a:ext cx="5520606" cy="2194560"/>
        </p:xfrm>
        <a:graphic>
          <a:graphicData uri="http://schemas.openxmlformats.org/drawingml/2006/table">
            <a:tbl>
              <a:tblPr firstRow="1" bandRow="1">
                <a:tableStyleId>{5C22544A-7EE6-4342-B048-85BDC9FD1C3A}</a:tableStyleId>
              </a:tblPr>
              <a:tblGrid>
                <a:gridCol w="2760303">
                  <a:extLst>
                    <a:ext uri="{9D8B030D-6E8A-4147-A177-3AD203B41FA5}">
                      <a16:colId xmlns:a16="http://schemas.microsoft.com/office/drawing/2014/main" val="1937728474"/>
                    </a:ext>
                  </a:extLst>
                </a:gridCol>
                <a:gridCol w="2760303">
                  <a:extLst>
                    <a:ext uri="{9D8B030D-6E8A-4147-A177-3AD203B41FA5}">
                      <a16:colId xmlns:a16="http://schemas.microsoft.com/office/drawing/2014/main" val="463965567"/>
                    </a:ext>
                  </a:extLst>
                </a:gridCol>
              </a:tblGrid>
              <a:tr h="365760">
                <a:tc gridSpan="2">
                  <a:txBody>
                    <a:bodyPr/>
                    <a:lstStyle/>
                    <a:p>
                      <a:pPr algn="ctr"/>
                      <a:r>
                        <a:rPr lang="en-GB" sz="1600" baseline="0" dirty="0"/>
                        <a:t>DEMO-like Parameters </a:t>
                      </a:r>
                    </a:p>
                  </a:txBody>
                  <a:tcPr marL="121920" marR="121920" marT="60960" marB="60960" anchor="ctr"/>
                </a:tc>
                <a:tc hMerge="1">
                  <a:txBody>
                    <a:bodyPr/>
                    <a:lstStyle/>
                    <a:p>
                      <a:pPr algn="ctr"/>
                      <a:endParaRPr lang="en-GB" sz="1600" baseline="0" dirty="0"/>
                    </a:p>
                  </a:txBody>
                  <a:tcPr marL="121920" marR="121920" marT="60960" marB="60960" anchor="ctr"/>
                </a:tc>
                <a:extLst>
                  <a:ext uri="{0D108BD9-81ED-4DB2-BD59-A6C34878D82A}">
                    <a16:rowId xmlns:a16="http://schemas.microsoft.com/office/drawing/2014/main" val="3721141330"/>
                  </a:ext>
                </a:extLst>
              </a:tr>
              <a:tr h="36576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b="1" dirty="0"/>
                        <a:t>1 segment</a:t>
                      </a:r>
                      <a:endParaRPr lang="en-GB" sz="1600" b="1" dirty="0"/>
                    </a:p>
                  </a:txBody>
                  <a:tcPr marL="121920" marR="121920" marT="60960" marB="6096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b="1" dirty="0"/>
                        <a:t>1 sector (3 x segments)</a:t>
                      </a:r>
                      <a:endParaRPr lang="en-GB" sz="1600" b="1" dirty="0"/>
                    </a:p>
                  </a:txBody>
                  <a:tcPr marL="121920" marR="121920" marT="60960" marB="60960" anchor="ctr"/>
                </a:tc>
                <a:extLst>
                  <a:ext uri="{0D108BD9-81ED-4DB2-BD59-A6C34878D82A}">
                    <a16:rowId xmlns:a16="http://schemas.microsoft.com/office/drawing/2014/main" val="3786489051"/>
                  </a:ext>
                </a:extLst>
              </a:tr>
              <a:tr h="36576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err="1">
                          <a:sym typeface="Wingdings" panose="05000000000000000000" pitchFamily="2" charset="2"/>
                        </a:rPr>
                        <a:t>P</a:t>
                      </a:r>
                      <a:r>
                        <a:rPr lang="en-US" sz="1600" baseline="-36000" dirty="0" err="1">
                          <a:sym typeface="Wingdings" panose="05000000000000000000" pitchFamily="2" charset="2"/>
                        </a:rPr>
                        <a:t>therm</a:t>
                      </a:r>
                      <a:r>
                        <a:rPr lang="en-US" sz="1600" dirty="0"/>
                        <a:t> = ~400 kW</a:t>
                      </a:r>
                    </a:p>
                  </a:txBody>
                  <a:tcPr marL="121920" marR="121920" marT="60960" marB="6096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err="1">
                          <a:sym typeface="Wingdings" panose="05000000000000000000" pitchFamily="2" charset="2"/>
                        </a:rPr>
                        <a:t>P</a:t>
                      </a:r>
                      <a:r>
                        <a:rPr lang="en-US" sz="1600" baseline="-36000" dirty="0" err="1">
                          <a:sym typeface="Wingdings" panose="05000000000000000000" pitchFamily="2" charset="2"/>
                        </a:rPr>
                        <a:t>therm</a:t>
                      </a:r>
                      <a:r>
                        <a:rPr lang="en-US" sz="1600" dirty="0"/>
                        <a:t> = ~1.2 MW</a:t>
                      </a:r>
                    </a:p>
                  </a:txBody>
                  <a:tcPr marL="121920" marR="121920" marT="60960" marB="60960" anchor="ctr"/>
                </a:tc>
                <a:extLst>
                  <a:ext uri="{0D108BD9-81ED-4DB2-BD59-A6C34878D82A}">
                    <a16:rowId xmlns:a16="http://schemas.microsoft.com/office/drawing/2014/main" val="2919358881"/>
                  </a:ext>
                </a:extLst>
              </a:tr>
              <a:tr h="365760">
                <a:tc>
                  <a:txBody>
                    <a:bodyPr/>
                    <a:lstStyle/>
                    <a:p>
                      <a:pPr marL="0" indent="0" algn="l">
                        <a:buFont typeface="Wingdings" panose="05000000000000000000" pitchFamily="2" charset="2"/>
                        <a:buNone/>
                      </a:pPr>
                      <a:r>
                        <a:rPr lang="en-US" sz="1600" dirty="0">
                          <a:sym typeface="Wingdings" panose="05000000000000000000" pitchFamily="2" charset="2"/>
                        </a:rPr>
                        <a:t>G</a:t>
                      </a:r>
                      <a:r>
                        <a:rPr lang="en-US" sz="1600" baseline="-25000" dirty="0">
                          <a:sym typeface="Wingdings" panose="05000000000000000000" pitchFamily="2" charset="2"/>
                        </a:rPr>
                        <a:t>t</a:t>
                      </a:r>
                      <a:r>
                        <a:rPr lang="en-US" sz="1600" dirty="0">
                          <a:sym typeface="Wingdings" panose="05000000000000000000" pitchFamily="2" charset="2"/>
                        </a:rPr>
                        <a:t> = ~71 mg/d  ~26 g/</a:t>
                      </a:r>
                      <a:r>
                        <a:rPr lang="en-US" sz="1600" dirty="0" err="1">
                          <a:sym typeface="Wingdings" panose="05000000000000000000" pitchFamily="2" charset="2"/>
                        </a:rPr>
                        <a:t>fpy</a:t>
                      </a:r>
                      <a:endParaRPr lang="en-US" sz="1600" dirty="0">
                        <a:sym typeface="Wingdings" panose="05000000000000000000" pitchFamily="2" charset="2"/>
                      </a:endParaRPr>
                    </a:p>
                  </a:txBody>
                  <a:tcPr marL="121920" marR="121920" marT="60960" marB="60960" anchor="ctr"/>
                </a:tc>
                <a:tc>
                  <a:txBody>
                    <a:bodyPr/>
                    <a:lstStyle/>
                    <a:p>
                      <a:pPr marL="0" indent="0" algn="l">
                        <a:buFont typeface="Wingdings" panose="05000000000000000000" pitchFamily="2" charset="2"/>
                        <a:buNone/>
                      </a:pPr>
                      <a:r>
                        <a:rPr lang="en-US" sz="1600" dirty="0">
                          <a:sym typeface="Wingdings" panose="05000000000000000000" pitchFamily="2" charset="2"/>
                        </a:rPr>
                        <a:t>G</a:t>
                      </a:r>
                      <a:r>
                        <a:rPr lang="en-US" sz="1600" baseline="-25000" dirty="0">
                          <a:sym typeface="Wingdings" panose="05000000000000000000" pitchFamily="2" charset="2"/>
                        </a:rPr>
                        <a:t>t</a:t>
                      </a:r>
                      <a:r>
                        <a:rPr lang="en-US" sz="1600" dirty="0">
                          <a:sym typeface="Wingdings" panose="05000000000000000000" pitchFamily="2" charset="2"/>
                        </a:rPr>
                        <a:t> = ~214 mg/d  ~79 g/</a:t>
                      </a:r>
                      <a:r>
                        <a:rPr lang="en-US" sz="1600" dirty="0" err="1">
                          <a:sym typeface="Wingdings" panose="05000000000000000000" pitchFamily="2" charset="2"/>
                        </a:rPr>
                        <a:t>fpy</a:t>
                      </a:r>
                      <a:endParaRPr lang="en-US" sz="1600" dirty="0">
                        <a:sym typeface="Wingdings" panose="05000000000000000000" pitchFamily="2" charset="2"/>
                      </a:endParaRPr>
                    </a:p>
                  </a:txBody>
                  <a:tcPr marL="121920" marR="121920" marT="60960" marB="60960" anchor="ctr"/>
                </a:tc>
                <a:extLst>
                  <a:ext uri="{0D108BD9-81ED-4DB2-BD59-A6C34878D82A}">
                    <a16:rowId xmlns:a16="http://schemas.microsoft.com/office/drawing/2014/main" val="103119653"/>
                  </a:ext>
                </a:extLst>
              </a:tr>
              <a:tr h="365760">
                <a:tc>
                  <a:txBody>
                    <a:bodyPr/>
                    <a:lstStyle/>
                    <a:p>
                      <a:pPr marL="0" indent="0" algn="l">
                        <a:buFont typeface="Wingdings" panose="05000000000000000000" pitchFamily="2" charset="2"/>
                        <a:buNone/>
                      </a:pPr>
                      <a:r>
                        <a:rPr lang="en-US" sz="1600" dirty="0"/>
                        <a:t>&lt; 3 dpa/</a:t>
                      </a:r>
                      <a:r>
                        <a:rPr lang="en-US" sz="1600" dirty="0" err="1"/>
                        <a:t>fpy</a:t>
                      </a:r>
                      <a:r>
                        <a:rPr lang="en-US" sz="1600" dirty="0"/>
                        <a:t> (average)</a:t>
                      </a:r>
                      <a:endParaRPr lang="en-GB" sz="1600" dirty="0"/>
                    </a:p>
                  </a:txBody>
                  <a:tcPr marL="121920" marR="121920" marT="60960" marB="60960" anchor="ctr"/>
                </a:tc>
                <a:tc>
                  <a:txBody>
                    <a:bodyPr/>
                    <a:lstStyle/>
                    <a:p>
                      <a:pPr marL="0" indent="0" algn="l">
                        <a:buFont typeface="Wingdings" panose="05000000000000000000" pitchFamily="2" charset="2"/>
                        <a:buNone/>
                      </a:pPr>
                      <a:r>
                        <a:rPr lang="en-US" sz="1600" dirty="0"/>
                        <a:t>&lt; 3 dpa/</a:t>
                      </a:r>
                      <a:r>
                        <a:rPr lang="en-US" sz="1600" dirty="0" err="1"/>
                        <a:t>fpy</a:t>
                      </a:r>
                      <a:r>
                        <a:rPr lang="en-US" sz="1600" dirty="0"/>
                        <a:t> (average)</a:t>
                      </a:r>
                      <a:endParaRPr lang="en-GB" sz="1600" dirty="0"/>
                    </a:p>
                  </a:txBody>
                  <a:tcPr marL="121920" marR="121920" marT="60960" marB="60960" anchor="ctr"/>
                </a:tc>
                <a:extLst>
                  <a:ext uri="{0D108BD9-81ED-4DB2-BD59-A6C34878D82A}">
                    <a16:rowId xmlns:a16="http://schemas.microsoft.com/office/drawing/2014/main" val="1647534258"/>
                  </a:ext>
                </a:extLst>
              </a:tr>
              <a:tr h="365760">
                <a:tc>
                  <a:txBody>
                    <a:bodyPr/>
                    <a:lstStyle/>
                    <a:p>
                      <a:pPr marL="0" indent="0" algn="l">
                        <a:buFont typeface="Wingdings" panose="05000000000000000000" pitchFamily="2" charset="2"/>
                        <a:buNone/>
                      </a:pPr>
                      <a:r>
                        <a:rPr lang="en-GB" sz="1600" dirty="0" err="1"/>
                        <a:t>NWL</a:t>
                      </a:r>
                      <a:r>
                        <a:rPr lang="en-GB" sz="1600" baseline="-25000" dirty="0" err="1"/>
                        <a:t>ave</a:t>
                      </a:r>
                      <a:r>
                        <a:rPr lang="en-GB" sz="1600" dirty="0"/>
                        <a:t> = ~0.3 MW/m</a:t>
                      </a:r>
                      <a:r>
                        <a:rPr lang="en-GB" sz="1600" baseline="30000" dirty="0"/>
                        <a:t>2</a:t>
                      </a:r>
                      <a:r>
                        <a:rPr lang="en-GB" sz="1600" baseline="0" dirty="0"/>
                        <a:t> </a:t>
                      </a:r>
                    </a:p>
                  </a:txBody>
                  <a:tcPr marL="121920" marR="121920" marT="60960" marB="60960" anchor="ctr"/>
                </a:tc>
                <a:tc>
                  <a:txBody>
                    <a:bodyPr/>
                    <a:lstStyle/>
                    <a:p>
                      <a:pPr marL="0" indent="0" algn="l">
                        <a:buFont typeface="Wingdings" panose="05000000000000000000" pitchFamily="2" charset="2"/>
                        <a:buNone/>
                      </a:pPr>
                      <a:r>
                        <a:rPr lang="en-GB" sz="1600" dirty="0" err="1"/>
                        <a:t>NWL</a:t>
                      </a:r>
                      <a:r>
                        <a:rPr lang="en-GB" sz="1600" baseline="-25000" dirty="0" err="1"/>
                        <a:t>ave</a:t>
                      </a:r>
                      <a:r>
                        <a:rPr lang="en-GB" sz="1600" dirty="0"/>
                        <a:t> = ~0.3 MW/m</a:t>
                      </a:r>
                      <a:r>
                        <a:rPr lang="en-GB" sz="1600" baseline="30000" dirty="0"/>
                        <a:t>2</a:t>
                      </a:r>
                      <a:r>
                        <a:rPr lang="en-GB" sz="1600" baseline="0" dirty="0"/>
                        <a:t> </a:t>
                      </a:r>
                    </a:p>
                  </a:txBody>
                  <a:tcPr marL="121920" marR="121920" marT="60960" marB="60960" anchor="ctr"/>
                </a:tc>
                <a:extLst>
                  <a:ext uri="{0D108BD9-81ED-4DB2-BD59-A6C34878D82A}">
                    <a16:rowId xmlns:a16="http://schemas.microsoft.com/office/drawing/2014/main" val="962141432"/>
                  </a:ext>
                </a:extLst>
              </a:tr>
            </a:tbl>
          </a:graphicData>
        </a:graphic>
      </p:graphicFrame>
      <p:sp>
        <p:nvSpPr>
          <p:cNvPr id="42" name="Content Placeholder 2">
            <a:extLst>
              <a:ext uri="{FF2B5EF4-FFF2-40B4-BE49-F238E27FC236}">
                <a16:creationId xmlns:a16="http://schemas.microsoft.com/office/drawing/2014/main" id="{19A41F63-70D8-EDA4-0A3E-CB851579E8B7}"/>
              </a:ext>
            </a:extLst>
          </p:cNvPr>
          <p:cNvSpPr txBox="1">
            <a:spLocks/>
          </p:cNvSpPr>
          <p:nvPr/>
        </p:nvSpPr>
        <p:spPr>
          <a:xfrm>
            <a:off x="8784299" y="1207771"/>
            <a:ext cx="3407701" cy="2221229"/>
          </a:xfrm>
          <a:prstGeom prst="rect">
            <a:avLst/>
          </a:prstGeom>
        </p:spPr>
        <p:txBody>
          <a:bodyPr vert="horz" lIns="121920" tIns="60960" rIns="121920" bIns="6096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defTabSz="1219170">
              <a:buNone/>
            </a:pPr>
            <a:r>
              <a:rPr lang="en-US" sz="1467" b="1" dirty="0">
                <a:solidFill>
                  <a:prstClr val="black"/>
                </a:solidFill>
              </a:rPr>
              <a:t>Pro</a:t>
            </a:r>
          </a:p>
          <a:p>
            <a:pPr marL="457189" indent="-457189" algn="just" defTabSz="1219170"/>
            <a:r>
              <a:rPr lang="en-US" sz="1467" b="1" dirty="0">
                <a:solidFill>
                  <a:prstClr val="black"/>
                </a:solidFill>
              </a:rPr>
              <a:t>More adherent to DEMO BB segments </a:t>
            </a:r>
            <a:r>
              <a:rPr lang="en-US" sz="1467" dirty="0">
                <a:solidFill>
                  <a:prstClr val="black"/>
                </a:solidFill>
              </a:rPr>
              <a:t>(poloidal distribution of NWL, remote maintenance, manufacturing &amp; assembly, etc.)</a:t>
            </a:r>
          </a:p>
          <a:p>
            <a:pPr marL="457189" indent="-457189" algn="just" defTabSz="1219170"/>
            <a:endParaRPr lang="en-US" sz="1467" dirty="0">
              <a:solidFill>
                <a:prstClr val="black"/>
              </a:solidFill>
            </a:endParaRPr>
          </a:p>
          <a:p>
            <a:pPr marL="0" indent="0" algn="just" defTabSz="1219170">
              <a:buNone/>
            </a:pPr>
            <a:r>
              <a:rPr lang="en-US" sz="1467" b="1" dirty="0">
                <a:solidFill>
                  <a:prstClr val="black"/>
                </a:solidFill>
              </a:rPr>
              <a:t>Con</a:t>
            </a:r>
          </a:p>
          <a:p>
            <a:pPr marL="457189" indent="-457189" algn="just" defTabSz="1219170"/>
            <a:r>
              <a:rPr lang="en-US" sz="1467" dirty="0">
                <a:solidFill>
                  <a:prstClr val="black"/>
                </a:solidFill>
              </a:rPr>
              <a:t>Higher risk associated to the testing (</a:t>
            </a:r>
            <a:r>
              <a:rPr lang="en-US" sz="1467" dirty="0">
                <a:solidFill>
                  <a:prstClr val="black"/>
                </a:solidFill>
                <a:sym typeface="Wingdings" panose="05000000000000000000" pitchFamily="2" charset="2"/>
              </a:rPr>
              <a:t> longer unavailability in case of failures)</a:t>
            </a:r>
          </a:p>
          <a:p>
            <a:pPr marL="457189" indent="-457189" algn="just" defTabSz="1219170"/>
            <a:endParaRPr lang="en-US" sz="1467" dirty="0">
              <a:solidFill>
                <a:prstClr val="black"/>
              </a:solidFill>
            </a:endParaRPr>
          </a:p>
          <a:p>
            <a:pPr marL="457189" indent="-457189" algn="just" defTabSz="1219170"/>
            <a:endParaRPr lang="en-US" sz="1467" dirty="0">
              <a:solidFill>
                <a:prstClr val="black"/>
              </a:solidFill>
            </a:endParaRPr>
          </a:p>
        </p:txBody>
      </p:sp>
      <p:sp>
        <p:nvSpPr>
          <p:cNvPr id="45" name="Title 1">
            <a:extLst>
              <a:ext uri="{FF2B5EF4-FFF2-40B4-BE49-F238E27FC236}">
                <a16:creationId xmlns:a16="http://schemas.microsoft.com/office/drawing/2014/main" id="{9F2FA855-E6A2-B549-FD2D-C37C9507790A}"/>
              </a:ext>
            </a:extLst>
          </p:cNvPr>
          <p:cNvSpPr>
            <a:spLocks noGrp="1"/>
          </p:cNvSpPr>
          <p:nvPr>
            <p:ph type="title"/>
          </p:nvPr>
        </p:nvSpPr>
        <p:spPr>
          <a:xfrm>
            <a:off x="953902" y="101623"/>
            <a:ext cx="10058400" cy="457200"/>
          </a:xfrm>
        </p:spPr>
        <p:txBody>
          <a:bodyPr/>
          <a:lstStyle/>
          <a:p>
            <a:r>
              <a:rPr lang="en-US" dirty="0"/>
              <a:t>Blanket testing options in a VNS</a:t>
            </a:r>
            <a:endParaRPr lang="en-GB" dirty="0"/>
          </a:p>
        </p:txBody>
      </p:sp>
      <p:sp>
        <p:nvSpPr>
          <p:cNvPr id="46" name="Content Placeholder 2">
            <a:extLst>
              <a:ext uri="{FF2B5EF4-FFF2-40B4-BE49-F238E27FC236}">
                <a16:creationId xmlns:a16="http://schemas.microsoft.com/office/drawing/2014/main" id="{87808A36-A15A-2322-A068-3FB8ACE7144D}"/>
              </a:ext>
            </a:extLst>
          </p:cNvPr>
          <p:cNvSpPr txBox="1">
            <a:spLocks/>
          </p:cNvSpPr>
          <p:nvPr/>
        </p:nvSpPr>
        <p:spPr>
          <a:xfrm>
            <a:off x="6888094" y="5757241"/>
            <a:ext cx="7755056" cy="1289704"/>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219170">
              <a:buNone/>
              <a:tabLst>
                <a:tab pos="3413125" algn="l"/>
              </a:tabLst>
            </a:pPr>
            <a:r>
              <a:rPr lang="en-US" sz="1200" b="1" dirty="0">
                <a:solidFill>
                  <a:prstClr val="black"/>
                </a:solidFill>
              </a:rPr>
              <a:t>If the whole OB is used as BB</a:t>
            </a:r>
            <a:r>
              <a:rPr lang="en-US" sz="1200" b="1" dirty="0">
                <a:solidFill>
                  <a:prstClr val="black"/>
                </a:solidFill>
                <a:sym typeface="Wingdings" panose="05000000000000000000" pitchFamily="2" charset="2"/>
              </a:rPr>
              <a:t>	G</a:t>
            </a:r>
            <a:r>
              <a:rPr lang="en-US" sz="1200" b="1" baseline="-25000" dirty="0">
                <a:solidFill>
                  <a:prstClr val="black"/>
                </a:solidFill>
                <a:sym typeface="Wingdings" panose="05000000000000000000" pitchFamily="2" charset="2"/>
              </a:rPr>
              <a:t>t</a:t>
            </a:r>
            <a:r>
              <a:rPr lang="en-US" sz="1200" b="1" dirty="0">
                <a:solidFill>
                  <a:prstClr val="black"/>
                </a:solidFill>
                <a:sym typeface="Wingdings" panose="05000000000000000000" pitchFamily="2" charset="2"/>
              </a:rPr>
              <a:t> = ~940 g/</a:t>
            </a:r>
            <a:r>
              <a:rPr lang="en-US" sz="1200" b="1" dirty="0" err="1">
                <a:solidFill>
                  <a:prstClr val="black"/>
                </a:solidFill>
                <a:sym typeface="Wingdings" panose="05000000000000000000" pitchFamily="2" charset="2"/>
              </a:rPr>
              <a:t>fpy</a:t>
            </a:r>
            <a:endParaRPr lang="en-US" sz="1200" b="1" dirty="0">
              <a:solidFill>
                <a:prstClr val="black"/>
              </a:solidFill>
              <a:sym typeface="Wingdings" panose="05000000000000000000" pitchFamily="2" charset="2"/>
            </a:endParaRPr>
          </a:p>
          <a:p>
            <a:pPr marL="0" indent="0" defTabSz="1219170">
              <a:buNone/>
              <a:tabLst>
                <a:tab pos="3413125" algn="l"/>
              </a:tabLst>
            </a:pPr>
            <a:r>
              <a:rPr lang="en-US" sz="1200" b="1" dirty="0">
                <a:solidFill>
                  <a:prstClr val="black"/>
                </a:solidFill>
                <a:sym typeface="Wingdings" panose="05000000000000000000" pitchFamily="2" charset="2"/>
              </a:rPr>
              <a:t>Assuming 15% cut-outs  	G</a:t>
            </a:r>
            <a:r>
              <a:rPr lang="en-US" sz="1200" b="1" baseline="-25000" dirty="0">
                <a:solidFill>
                  <a:prstClr val="black"/>
                </a:solidFill>
                <a:sym typeface="Wingdings" panose="05000000000000000000" pitchFamily="2" charset="2"/>
              </a:rPr>
              <a:t>t</a:t>
            </a:r>
            <a:r>
              <a:rPr lang="en-US" sz="1200" b="1" dirty="0">
                <a:solidFill>
                  <a:prstClr val="black"/>
                </a:solidFill>
                <a:sym typeface="Wingdings" panose="05000000000000000000" pitchFamily="2" charset="2"/>
              </a:rPr>
              <a:t> = ~800 g/</a:t>
            </a:r>
            <a:r>
              <a:rPr lang="en-US" sz="1200" b="1" dirty="0" err="1">
                <a:solidFill>
                  <a:prstClr val="black"/>
                </a:solidFill>
                <a:sym typeface="Wingdings" panose="05000000000000000000" pitchFamily="2" charset="2"/>
              </a:rPr>
              <a:t>fpy</a:t>
            </a:r>
            <a:endParaRPr lang="en-US" sz="1200" b="1" dirty="0">
              <a:solidFill>
                <a:prstClr val="black"/>
              </a:solidFill>
              <a:sym typeface="Wingdings" panose="05000000000000000000" pitchFamily="2" charset="2"/>
            </a:endParaRPr>
          </a:p>
          <a:p>
            <a:pPr marL="0" indent="0" defTabSz="1219170">
              <a:buNone/>
              <a:tabLst>
                <a:tab pos="3413125" algn="l"/>
              </a:tabLst>
            </a:pPr>
            <a:r>
              <a:rPr lang="en-US" sz="1200" b="1" dirty="0">
                <a:solidFill>
                  <a:prstClr val="black"/>
                </a:solidFill>
                <a:sym typeface="Wingdings" panose="05000000000000000000" pitchFamily="2" charset="2"/>
              </a:rPr>
              <a:t>Removing the OB nearby the NBI 	G</a:t>
            </a:r>
            <a:r>
              <a:rPr lang="en-US" sz="1200" b="1" baseline="-25000" dirty="0">
                <a:solidFill>
                  <a:prstClr val="black"/>
                </a:solidFill>
                <a:sym typeface="Wingdings" panose="05000000000000000000" pitchFamily="2" charset="2"/>
              </a:rPr>
              <a:t>t</a:t>
            </a:r>
            <a:r>
              <a:rPr lang="en-US" sz="1200" b="1" dirty="0">
                <a:solidFill>
                  <a:prstClr val="black"/>
                </a:solidFill>
                <a:sym typeface="Wingdings" panose="05000000000000000000" pitchFamily="2" charset="2"/>
              </a:rPr>
              <a:t> = ~530 g/</a:t>
            </a:r>
            <a:r>
              <a:rPr lang="en-US" sz="1200" b="1" dirty="0" err="1">
                <a:solidFill>
                  <a:prstClr val="black"/>
                </a:solidFill>
                <a:sym typeface="Wingdings" panose="05000000000000000000" pitchFamily="2" charset="2"/>
              </a:rPr>
              <a:t>fpy</a:t>
            </a:r>
            <a:endParaRPr lang="en-US" sz="1200" b="1" dirty="0">
              <a:solidFill>
                <a:prstClr val="black"/>
              </a:solidFill>
              <a:sym typeface="Wingdings" panose="05000000000000000000" pitchFamily="2" charset="2"/>
            </a:endParaRPr>
          </a:p>
        </p:txBody>
      </p:sp>
      <p:pic>
        <p:nvPicPr>
          <p:cNvPr id="7" name="Picture 6" descr="A blue and green object with metal bars">
            <a:extLst>
              <a:ext uri="{FF2B5EF4-FFF2-40B4-BE49-F238E27FC236}">
                <a16:creationId xmlns:a16="http://schemas.microsoft.com/office/drawing/2014/main" id="{D8726A3D-C515-1287-AD16-09C655AE9CC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38" r="-6344"/>
          <a:stretch/>
        </p:blipFill>
        <p:spPr>
          <a:xfrm>
            <a:off x="91509" y="687093"/>
            <a:ext cx="12100491" cy="5834786"/>
          </a:xfrm>
          <a:prstGeom prst="rect">
            <a:avLst/>
          </a:prstGeom>
          <a:solidFill>
            <a:schemeClr val="bg1"/>
          </a:solidFill>
        </p:spPr>
      </p:pic>
      <p:sp>
        <p:nvSpPr>
          <p:cNvPr id="2" name="Footer Placeholder 3">
            <a:extLst>
              <a:ext uri="{FF2B5EF4-FFF2-40B4-BE49-F238E27FC236}">
                <a16:creationId xmlns:a16="http://schemas.microsoft.com/office/drawing/2014/main" id="{5922843F-E09C-CC43-CD70-B33655B64900}"/>
              </a:ext>
            </a:extLst>
          </p:cNvPr>
          <p:cNvSpPr>
            <a:spLocks noGrp="1"/>
          </p:cNvSpPr>
          <p:nvPr>
            <p:ph type="ftr" sz="quarter" idx="11"/>
          </p:nvPr>
        </p:nvSpPr>
        <p:spPr>
          <a:xfrm>
            <a:off x="1205029" y="6578200"/>
            <a:ext cx="10986971" cy="268139"/>
          </a:xfrm>
        </p:spPr>
        <p:txBody>
          <a:bodyPr/>
          <a:lstStyle/>
          <a:p>
            <a:pPr algn="r"/>
            <a:r>
              <a:rPr lang="en-GB" sz="1050" dirty="0"/>
              <a:t>G. Aiello et al. | Testing and quantification needs for the Breeding Blanket | </a:t>
            </a:r>
            <a:r>
              <a:rPr lang="fr-FR" sz="1050" dirty="0"/>
              <a:t>EU-CN collaboration </a:t>
            </a:r>
            <a:r>
              <a:rPr lang="en-GB" sz="1050" dirty="0"/>
              <a:t>| KIT, March 2023 | Page </a:t>
            </a:r>
            <a:fld id="{6A6D9FA1-99C7-4910-8E32-B85D378B0060}" type="slidenum">
              <a:rPr lang="en-GB" sz="1050" smtClean="0"/>
              <a:pPr algn="r"/>
              <a:t>12</a:t>
            </a:fld>
            <a:endParaRPr lang="en-GB" sz="1050" dirty="0"/>
          </a:p>
        </p:txBody>
      </p:sp>
    </p:spTree>
    <p:extLst>
      <p:ext uri="{BB962C8B-B14F-4D97-AF65-F5344CB8AC3E}">
        <p14:creationId xmlns:p14="http://schemas.microsoft.com/office/powerpoint/2010/main" val="253034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333F9-5491-8453-3BCA-B0E669CE5A26}"/>
              </a:ext>
            </a:extLst>
          </p:cNvPr>
          <p:cNvSpPr>
            <a:spLocks noGrp="1"/>
          </p:cNvSpPr>
          <p:nvPr>
            <p:ph type="title"/>
          </p:nvPr>
        </p:nvSpPr>
        <p:spPr/>
        <p:txBody>
          <a:bodyPr/>
          <a:lstStyle/>
          <a:p>
            <a:r>
              <a:rPr lang="en-US" dirty="0"/>
              <a:t>TBM-like vs. Segment – testing goals (TRL 6-8)</a:t>
            </a:r>
            <a:endParaRPr lang="en-GB" dirty="0"/>
          </a:p>
        </p:txBody>
      </p:sp>
      <p:sp>
        <p:nvSpPr>
          <p:cNvPr id="3" name="Content Placeholder 2">
            <a:extLst>
              <a:ext uri="{FF2B5EF4-FFF2-40B4-BE49-F238E27FC236}">
                <a16:creationId xmlns:a16="http://schemas.microsoft.com/office/drawing/2014/main" id="{B915119D-62A7-47BF-3EF9-991EEE6054C7}"/>
              </a:ext>
            </a:extLst>
          </p:cNvPr>
          <p:cNvSpPr txBox="1">
            <a:spLocks/>
          </p:cNvSpPr>
          <p:nvPr/>
        </p:nvSpPr>
        <p:spPr>
          <a:xfrm>
            <a:off x="538353" y="1298377"/>
            <a:ext cx="4922016" cy="4593706"/>
          </a:xfrm>
          <a:prstGeom prst="rect">
            <a:avLst/>
          </a:prstGeom>
          <a:solidFill>
            <a:schemeClr val="accent1">
              <a:lumMod val="40000"/>
              <a:lumOff val="60000"/>
            </a:schemeClr>
          </a:solidFill>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41294" indent="-241294" defTabSz="1219170">
              <a:spcAft>
                <a:spcPts val="800"/>
              </a:spcAft>
            </a:pPr>
            <a:r>
              <a:rPr lang="en-US" sz="1467" dirty="0">
                <a:solidFill>
                  <a:prstClr val="black"/>
                </a:solidFill>
                <a:latin typeface="+mn-lt"/>
              </a:rPr>
              <a:t>Detect </a:t>
            </a:r>
            <a:r>
              <a:rPr lang="en-US" sz="1467" u="sng" dirty="0">
                <a:latin typeface="+mn-lt"/>
              </a:rPr>
              <a:t>unforeseen failures</a:t>
            </a:r>
            <a:r>
              <a:rPr lang="en-US" sz="1467" dirty="0">
                <a:solidFill>
                  <a:srgbClr val="C00000"/>
                </a:solidFill>
                <a:latin typeface="+mn-lt"/>
              </a:rPr>
              <a:t> </a:t>
            </a:r>
            <a:r>
              <a:rPr lang="en-US" sz="1467" dirty="0">
                <a:solidFill>
                  <a:prstClr val="black"/>
                </a:solidFill>
                <a:latin typeface="+mn-lt"/>
              </a:rPr>
              <a:t>due to the </a:t>
            </a:r>
            <a:r>
              <a:rPr lang="en-US" sz="1467" u="sng" dirty="0">
                <a:latin typeface="+mn-lt"/>
              </a:rPr>
              <a:t>abrupt changes of material properties</a:t>
            </a:r>
            <a:r>
              <a:rPr lang="en-US" sz="1467" dirty="0">
                <a:solidFill>
                  <a:srgbClr val="C00000"/>
                </a:solidFill>
                <a:latin typeface="+mn-lt"/>
              </a:rPr>
              <a:t> </a:t>
            </a:r>
            <a:r>
              <a:rPr lang="en-US" sz="1467" dirty="0">
                <a:solidFill>
                  <a:prstClr val="black"/>
                </a:solidFill>
                <a:latin typeface="+mn-lt"/>
              </a:rPr>
              <a:t>at in early irradiation phase.</a:t>
            </a:r>
          </a:p>
          <a:p>
            <a:pPr marL="241294" indent="-241294" defTabSz="1219170">
              <a:spcAft>
                <a:spcPts val="800"/>
              </a:spcAft>
            </a:pPr>
            <a:r>
              <a:rPr lang="en-US" sz="1467" dirty="0">
                <a:solidFill>
                  <a:prstClr val="black"/>
                </a:solidFill>
                <a:latin typeface="+mn-lt"/>
              </a:rPr>
              <a:t>Detect </a:t>
            </a:r>
            <a:r>
              <a:rPr lang="en-US" sz="1467" u="sng" dirty="0">
                <a:latin typeface="+mn-lt"/>
              </a:rPr>
              <a:t>early failures due to residual stresses</a:t>
            </a:r>
            <a:r>
              <a:rPr lang="en-US" sz="1467" dirty="0">
                <a:solidFill>
                  <a:srgbClr val="C00000"/>
                </a:solidFill>
                <a:latin typeface="+mn-lt"/>
              </a:rPr>
              <a:t> </a:t>
            </a:r>
            <a:r>
              <a:rPr lang="en-US" sz="1467" dirty="0">
                <a:solidFill>
                  <a:prstClr val="black"/>
                </a:solidFill>
                <a:latin typeface="+mn-lt"/>
              </a:rPr>
              <a:t>introduced during manufacturing/effects of </a:t>
            </a:r>
            <a:r>
              <a:rPr lang="en-US" sz="1467" u="sng" dirty="0">
                <a:latin typeface="+mn-lt"/>
              </a:rPr>
              <a:t>stress concentration</a:t>
            </a:r>
            <a:r>
              <a:rPr lang="en-US" sz="1467" dirty="0">
                <a:solidFill>
                  <a:prstClr val="black"/>
                </a:solidFill>
                <a:latin typeface="+mn-lt"/>
              </a:rPr>
              <a:t> in singular zones (ex. welds)</a:t>
            </a:r>
          </a:p>
          <a:p>
            <a:pPr marL="241294" indent="-241294" defTabSz="1219170">
              <a:spcAft>
                <a:spcPts val="800"/>
              </a:spcAft>
            </a:pPr>
            <a:r>
              <a:rPr lang="en-US" sz="1467" dirty="0">
                <a:solidFill>
                  <a:prstClr val="black"/>
                </a:solidFill>
                <a:latin typeface="+mn-lt"/>
              </a:rPr>
              <a:t>Validation of </a:t>
            </a:r>
            <a:r>
              <a:rPr lang="en-US" sz="1467" u="sng" dirty="0">
                <a:latin typeface="+mn-lt"/>
              </a:rPr>
              <a:t>integrated operation</a:t>
            </a:r>
            <a:r>
              <a:rPr lang="en-US" sz="1467" dirty="0">
                <a:solidFill>
                  <a:srgbClr val="C00000"/>
                </a:solidFill>
                <a:latin typeface="+mn-lt"/>
              </a:rPr>
              <a:t> </a:t>
            </a:r>
            <a:r>
              <a:rPr lang="en-US" sz="1467" dirty="0">
                <a:solidFill>
                  <a:prstClr val="black"/>
                </a:solidFill>
                <a:latin typeface="+mn-lt"/>
              </a:rPr>
              <a:t>of auxiliary systems</a:t>
            </a:r>
          </a:p>
          <a:p>
            <a:pPr marL="241294" indent="-241294" defTabSz="1219170">
              <a:spcAft>
                <a:spcPts val="800"/>
              </a:spcAft>
            </a:pPr>
            <a:r>
              <a:rPr lang="en-US" sz="1467" dirty="0">
                <a:solidFill>
                  <a:prstClr val="black"/>
                </a:solidFill>
                <a:latin typeface="+mn-lt"/>
              </a:rPr>
              <a:t>Validate </a:t>
            </a:r>
            <a:r>
              <a:rPr lang="en-US" sz="1467" u="sng" dirty="0">
                <a:latin typeface="+mn-lt"/>
              </a:rPr>
              <a:t>nuclear data </a:t>
            </a:r>
            <a:r>
              <a:rPr lang="en-US" sz="1467" dirty="0">
                <a:solidFill>
                  <a:prstClr val="black"/>
                </a:solidFill>
                <a:latin typeface="+mn-lt"/>
              </a:rPr>
              <a:t>(cross sections) in a representative spatially varying neutron flux spectra (</a:t>
            </a:r>
            <a:r>
              <a:rPr lang="en-US" sz="1467" u="sng" dirty="0">
                <a:latin typeface="+mn-lt"/>
              </a:rPr>
              <a:t>tritium production, transmutations, activation…</a:t>
            </a:r>
            <a:r>
              <a:rPr lang="en-US" sz="1467" dirty="0">
                <a:solidFill>
                  <a:prstClr val="black"/>
                </a:solidFill>
                <a:latin typeface="+mn-lt"/>
              </a:rPr>
              <a:t>)</a:t>
            </a:r>
          </a:p>
          <a:p>
            <a:pPr marL="241294" indent="-241294" defTabSz="1219170">
              <a:spcAft>
                <a:spcPts val="800"/>
              </a:spcAft>
            </a:pPr>
            <a:r>
              <a:rPr lang="en-US" sz="1467" dirty="0">
                <a:solidFill>
                  <a:prstClr val="black"/>
                </a:solidFill>
                <a:latin typeface="+mn-lt"/>
              </a:rPr>
              <a:t>Validation of </a:t>
            </a:r>
            <a:r>
              <a:rPr lang="en-US" sz="1467" u="sng" dirty="0">
                <a:latin typeface="+mn-lt"/>
              </a:rPr>
              <a:t>modelling tools</a:t>
            </a:r>
            <a:r>
              <a:rPr lang="en-US" sz="1467" dirty="0">
                <a:solidFill>
                  <a:srgbClr val="C00000"/>
                </a:solidFill>
                <a:latin typeface="+mn-lt"/>
              </a:rPr>
              <a:t> </a:t>
            </a:r>
            <a:r>
              <a:rPr lang="en-US" sz="1467" dirty="0">
                <a:solidFill>
                  <a:prstClr val="black"/>
                </a:solidFill>
                <a:latin typeface="+mn-lt"/>
              </a:rPr>
              <a:t>used for design (T permeation / T retention, MHD flows, pebble-bed thermo-mechanics, </a:t>
            </a:r>
            <a:r>
              <a:rPr lang="en-US" sz="1467" dirty="0" err="1">
                <a:solidFill>
                  <a:prstClr val="black"/>
                </a:solidFill>
                <a:latin typeface="+mn-lt"/>
              </a:rPr>
              <a:t>etc</a:t>
            </a:r>
            <a:r>
              <a:rPr lang="en-US" sz="1467" dirty="0">
                <a:solidFill>
                  <a:prstClr val="black"/>
                </a:solidFill>
                <a:latin typeface="+mn-lt"/>
              </a:rPr>
              <a:t>…)</a:t>
            </a:r>
          </a:p>
          <a:p>
            <a:pPr marL="241294" indent="-241294" defTabSz="1219170">
              <a:spcAft>
                <a:spcPts val="800"/>
              </a:spcAft>
            </a:pPr>
            <a:r>
              <a:rPr lang="en-US" sz="1467" dirty="0">
                <a:solidFill>
                  <a:prstClr val="black"/>
                </a:solidFill>
                <a:latin typeface="+mn-lt"/>
              </a:rPr>
              <a:t>Validation of </a:t>
            </a:r>
            <a:r>
              <a:rPr lang="en-US" sz="1467" u="sng" dirty="0">
                <a:latin typeface="+mn-lt"/>
              </a:rPr>
              <a:t>corrosion laws.</a:t>
            </a:r>
          </a:p>
          <a:p>
            <a:pPr marL="241294" indent="-241294" defTabSz="1219170">
              <a:spcAft>
                <a:spcPts val="800"/>
              </a:spcAft>
            </a:pPr>
            <a:r>
              <a:rPr lang="en-US" sz="1467" dirty="0">
                <a:solidFill>
                  <a:prstClr val="black"/>
                </a:solidFill>
                <a:latin typeface="+mn-lt"/>
              </a:rPr>
              <a:t>Check for </a:t>
            </a:r>
            <a:r>
              <a:rPr lang="en-US" sz="1467" u="sng" dirty="0">
                <a:latin typeface="+mn-lt"/>
              </a:rPr>
              <a:t>initial changes in DBTT</a:t>
            </a:r>
            <a:r>
              <a:rPr lang="en-US" sz="1467" dirty="0">
                <a:solidFill>
                  <a:prstClr val="black"/>
                </a:solidFill>
                <a:latin typeface="+mn-lt"/>
              </a:rPr>
              <a:t>, (position and temperature dependent)</a:t>
            </a:r>
            <a:endParaRPr lang="en-US" sz="4267" dirty="0">
              <a:solidFill>
                <a:prstClr val="black"/>
              </a:solidFill>
              <a:latin typeface="+mn-lt"/>
            </a:endParaRPr>
          </a:p>
          <a:p>
            <a:pPr marL="457189" indent="-457189" defTabSz="1219170"/>
            <a:endParaRPr lang="en-GB" sz="4267" dirty="0">
              <a:solidFill>
                <a:prstClr val="black"/>
              </a:solidFill>
              <a:latin typeface="+mn-lt"/>
            </a:endParaRPr>
          </a:p>
        </p:txBody>
      </p:sp>
      <p:cxnSp>
        <p:nvCxnSpPr>
          <p:cNvPr id="5" name="Straight Connector 4">
            <a:extLst>
              <a:ext uri="{FF2B5EF4-FFF2-40B4-BE49-F238E27FC236}">
                <a16:creationId xmlns:a16="http://schemas.microsoft.com/office/drawing/2014/main" id="{3F7568D6-EF3A-239D-7108-C41C0563BEA4}"/>
              </a:ext>
            </a:extLst>
          </p:cNvPr>
          <p:cNvCxnSpPr>
            <a:cxnSpLocks/>
          </p:cNvCxnSpPr>
          <p:nvPr/>
        </p:nvCxnSpPr>
        <p:spPr>
          <a:xfrm>
            <a:off x="5661563" y="716637"/>
            <a:ext cx="0" cy="5861963"/>
          </a:xfrm>
          <a:prstGeom prst="line">
            <a:avLst/>
          </a:prstGeom>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9DDA1EC6-7E6B-35E6-66A2-4A1F44EDADA0}"/>
              </a:ext>
            </a:extLst>
          </p:cNvPr>
          <p:cNvSpPr txBox="1">
            <a:spLocks/>
          </p:cNvSpPr>
          <p:nvPr/>
        </p:nvSpPr>
        <p:spPr>
          <a:xfrm>
            <a:off x="6063952" y="1232112"/>
            <a:ext cx="5583603" cy="4751956"/>
          </a:xfrm>
          <a:prstGeom prst="rect">
            <a:avLst/>
          </a:prstGeom>
          <a:solidFill>
            <a:schemeClr val="accent6">
              <a:lumMod val="40000"/>
              <a:lumOff val="60000"/>
            </a:schemeClr>
          </a:solidFill>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41294" indent="-241294" defTabSz="1219170">
              <a:spcAft>
                <a:spcPts val="800"/>
              </a:spcAft>
            </a:pPr>
            <a:r>
              <a:rPr lang="en-US" sz="1467" u="sng" dirty="0">
                <a:latin typeface="+mn-lt"/>
              </a:rPr>
              <a:t>Qualification of C&amp;S </a:t>
            </a:r>
            <a:r>
              <a:rPr lang="en-US" sz="1467" dirty="0" err="1">
                <a:solidFill>
                  <a:prstClr val="black"/>
                </a:solidFill>
                <a:latin typeface="+mn-lt"/>
              </a:rPr>
              <a:t>w.r.t.</a:t>
            </a:r>
            <a:r>
              <a:rPr lang="en-US" sz="1467" dirty="0">
                <a:solidFill>
                  <a:prstClr val="black"/>
                </a:solidFill>
                <a:latin typeface="+mn-lt"/>
              </a:rPr>
              <a:t> DEMO  relevant damage modes (also) in irradiated conditions (irradiation creep, creep-fatigue interaction, fatigue crack growth, swelling…)</a:t>
            </a:r>
          </a:p>
          <a:p>
            <a:pPr marL="241294" indent="-241294" defTabSz="1219170">
              <a:spcAft>
                <a:spcPts val="800"/>
              </a:spcAft>
            </a:pPr>
            <a:r>
              <a:rPr lang="en-US" sz="1467" dirty="0">
                <a:solidFill>
                  <a:prstClr val="black"/>
                </a:solidFill>
                <a:latin typeface="+mn-lt"/>
              </a:rPr>
              <a:t>Qualification of </a:t>
            </a:r>
            <a:r>
              <a:rPr lang="en-US" sz="1467" u="sng" dirty="0">
                <a:latin typeface="+mn-lt"/>
              </a:rPr>
              <a:t>representative manufacturing</a:t>
            </a:r>
            <a:r>
              <a:rPr lang="en-US" sz="1467" dirty="0">
                <a:solidFill>
                  <a:srgbClr val="C00000"/>
                </a:solidFill>
                <a:latin typeface="+mn-lt"/>
              </a:rPr>
              <a:t> </a:t>
            </a:r>
            <a:r>
              <a:rPr lang="en-US" sz="1467" dirty="0">
                <a:solidFill>
                  <a:prstClr val="black"/>
                </a:solidFill>
                <a:latin typeface="+mn-lt"/>
              </a:rPr>
              <a:t>and assembly techniques.</a:t>
            </a:r>
          </a:p>
          <a:p>
            <a:pPr marL="241294" indent="-241294" defTabSz="1219170">
              <a:spcAft>
                <a:spcPts val="800"/>
              </a:spcAft>
            </a:pPr>
            <a:r>
              <a:rPr lang="en-US" sz="1467" dirty="0">
                <a:solidFill>
                  <a:prstClr val="black"/>
                </a:solidFill>
                <a:latin typeface="+mn-lt"/>
              </a:rPr>
              <a:t>Collection of statistical data </a:t>
            </a:r>
            <a:r>
              <a:rPr lang="en-US" sz="1467" dirty="0">
                <a:latin typeface="+mn-lt"/>
              </a:rPr>
              <a:t>on </a:t>
            </a:r>
            <a:r>
              <a:rPr lang="en-US" sz="1467" u="sng" dirty="0">
                <a:latin typeface="+mn-lt"/>
              </a:rPr>
              <a:t>failure modes/frequencies for reliability analyses.</a:t>
            </a:r>
          </a:p>
          <a:p>
            <a:pPr marL="241294" indent="-241294" defTabSz="1219170">
              <a:spcAft>
                <a:spcPts val="800"/>
              </a:spcAft>
            </a:pPr>
            <a:r>
              <a:rPr lang="en-US" sz="1467" dirty="0">
                <a:latin typeface="+mn-lt"/>
              </a:rPr>
              <a:t>Check for </a:t>
            </a:r>
            <a:r>
              <a:rPr lang="en-US" sz="1467" u="sng" dirty="0">
                <a:latin typeface="+mn-lt"/>
              </a:rPr>
              <a:t>long term effects of n-irradiation on breeder/multiplier materials </a:t>
            </a:r>
            <a:r>
              <a:rPr lang="en-US" sz="1467" dirty="0">
                <a:latin typeface="+mn-lt"/>
              </a:rPr>
              <a:t>(irradiation creep, swelling, T burn-up factor, dust formation…) </a:t>
            </a:r>
          </a:p>
          <a:p>
            <a:pPr marL="241294" indent="-241294" defTabSz="1219170">
              <a:spcAft>
                <a:spcPts val="800"/>
              </a:spcAft>
            </a:pPr>
            <a:r>
              <a:rPr lang="en-US" sz="1467" dirty="0">
                <a:solidFill>
                  <a:prstClr val="black"/>
                </a:solidFill>
                <a:latin typeface="+mn-lt"/>
              </a:rPr>
              <a:t>Check for </a:t>
            </a:r>
            <a:r>
              <a:rPr lang="en-US" sz="1467" u="sng" dirty="0">
                <a:latin typeface="+mn-lt"/>
              </a:rPr>
              <a:t>additional effects of swelling/He embrittlement/changes in DBTT</a:t>
            </a:r>
            <a:r>
              <a:rPr lang="en-US" sz="1467" dirty="0">
                <a:solidFill>
                  <a:prstClr val="black"/>
                </a:solidFill>
                <a:latin typeface="+mn-lt"/>
              </a:rPr>
              <a:t> that appear at higher doses</a:t>
            </a:r>
          </a:p>
          <a:p>
            <a:pPr marL="241294" indent="-241294" defTabSz="1219170">
              <a:spcAft>
                <a:spcPts val="800"/>
              </a:spcAft>
            </a:pPr>
            <a:r>
              <a:rPr lang="en-US" sz="1467" dirty="0">
                <a:solidFill>
                  <a:prstClr val="black"/>
                </a:solidFill>
                <a:latin typeface="+mn-lt"/>
              </a:rPr>
              <a:t>Qualification of </a:t>
            </a:r>
            <a:r>
              <a:rPr lang="en-US" sz="1467" u="sng" dirty="0">
                <a:latin typeface="+mn-lt"/>
              </a:rPr>
              <a:t>performances of auxiliary systems </a:t>
            </a:r>
            <a:r>
              <a:rPr lang="en-US" sz="1467" dirty="0">
                <a:solidFill>
                  <a:prstClr val="black"/>
                </a:solidFill>
                <a:latin typeface="+mn-lt"/>
              </a:rPr>
              <a:t>(T extraction)</a:t>
            </a:r>
          </a:p>
          <a:p>
            <a:pPr marL="241294" indent="-241294" defTabSz="1219170">
              <a:spcAft>
                <a:spcPts val="800"/>
              </a:spcAft>
            </a:pPr>
            <a:r>
              <a:rPr lang="en-US" sz="1467" dirty="0">
                <a:solidFill>
                  <a:prstClr val="black"/>
                </a:solidFill>
                <a:latin typeface="+mn-lt"/>
              </a:rPr>
              <a:t>Check for </a:t>
            </a:r>
            <a:r>
              <a:rPr lang="en-US" sz="1467" u="sng" dirty="0">
                <a:latin typeface="+mn-lt"/>
              </a:rPr>
              <a:t>long-term corrosion effects </a:t>
            </a:r>
            <a:r>
              <a:rPr lang="en-US" sz="1467" dirty="0">
                <a:solidFill>
                  <a:prstClr val="black"/>
                </a:solidFill>
                <a:latin typeface="+mn-lt"/>
              </a:rPr>
              <a:t>(IA-SCC, corrosion fatigue, thinning)</a:t>
            </a:r>
          </a:p>
          <a:p>
            <a:pPr marL="241294" indent="-241294" defTabSz="1219170">
              <a:spcAft>
                <a:spcPts val="800"/>
              </a:spcAft>
            </a:pPr>
            <a:r>
              <a:rPr lang="en-US" sz="1467" u="sng" dirty="0">
                <a:latin typeface="+mn-lt"/>
              </a:rPr>
              <a:t>Validation of ACP codes and radioactive source terms.</a:t>
            </a:r>
            <a:endParaRPr lang="en-US" sz="4267" u="sng" dirty="0">
              <a:latin typeface="+mn-lt"/>
            </a:endParaRPr>
          </a:p>
        </p:txBody>
      </p:sp>
      <p:sp>
        <p:nvSpPr>
          <p:cNvPr id="9" name="TextBox 8">
            <a:extLst>
              <a:ext uri="{FF2B5EF4-FFF2-40B4-BE49-F238E27FC236}">
                <a16:creationId xmlns:a16="http://schemas.microsoft.com/office/drawing/2014/main" id="{7E075D25-3B4E-9309-0525-252C84852733}"/>
              </a:ext>
            </a:extLst>
          </p:cNvPr>
          <p:cNvSpPr txBox="1"/>
          <p:nvPr/>
        </p:nvSpPr>
        <p:spPr>
          <a:xfrm>
            <a:off x="656946" y="6004309"/>
            <a:ext cx="4224468" cy="461665"/>
          </a:xfrm>
          <a:prstGeom prst="rect">
            <a:avLst/>
          </a:prstGeom>
          <a:noFill/>
        </p:spPr>
        <p:txBody>
          <a:bodyPr wrap="square" rtlCol="0">
            <a:spAutoFit/>
          </a:bodyPr>
          <a:lstStyle/>
          <a:p>
            <a:pPr algn="ctr"/>
            <a:r>
              <a:rPr lang="en-US" b="1" dirty="0">
                <a:solidFill>
                  <a:srgbClr val="003399"/>
                </a:solidFill>
                <a:latin typeface="Calibri"/>
              </a:rPr>
              <a:t>“Limited” neutron fluence </a:t>
            </a:r>
            <a:endParaRPr lang="en-GB" b="1" dirty="0">
              <a:solidFill>
                <a:srgbClr val="003399"/>
              </a:solidFill>
              <a:latin typeface="Calibri"/>
            </a:endParaRPr>
          </a:p>
        </p:txBody>
      </p:sp>
      <p:sp>
        <p:nvSpPr>
          <p:cNvPr id="11" name="TextBox 10">
            <a:extLst>
              <a:ext uri="{FF2B5EF4-FFF2-40B4-BE49-F238E27FC236}">
                <a16:creationId xmlns:a16="http://schemas.microsoft.com/office/drawing/2014/main" id="{2ED915EB-0DA3-9A2C-C0A6-1BD9AF2BC8C8}"/>
              </a:ext>
            </a:extLst>
          </p:cNvPr>
          <p:cNvSpPr txBox="1"/>
          <p:nvPr/>
        </p:nvSpPr>
        <p:spPr>
          <a:xfrm>
            <a:off x="6313213" y="6045544"/>
            <a:ext cx="4846148" cy="461665"/>
          </a:xfrm>
          <a:prstGeom prst="rect">
            <a:avLst/>
          </a:prstGeom>
          <a:noFill/>
        </p:spPr>
        <p:txBody>
          <a:bodyPr wrap="square" rtlCol="0">
            <a:spAutoFit/>
          </a:bodyPr>
          <a:lstStyle/>
          <a:p>
            <a:pPr algn="ctr"/>
            <a:r>
              <a:rPr lang="en-US" b="1" dirty="0">
                <a:solidFill>
                  <a:srgbClr val="003399"/>
                </a:solidFill>
                <a:latin typeface="Calibri"/>
              </a:rPr>
              <a:t>“DEMO-level” neutron fluence</a:t>
            </a:r>
            <a:endParaRPr lang="en-GB" b="1" dirty="0">
              <a:solidFill>
                <a:srgbClr val="003399"/>
              </a:solidFill>
              <a:latin typeface="Calibri"/>
            </a:endParaRPr>
          </a:p>
        </p:txBody>
      </p:sp>
      <p:sp>
        <p:nvSpPr>
          <p:cNvPr id="12" name="TextBox 11">
            <a:extLst>
              <a:ext uri="{FF2B5EF4-FFF2-40B4-BE49-F238E27FC236}">
                <a16:creationId xmlns:a16="http://schemas.microsoft.com/office/drawing/2014/main" id="{DAD9AA44-BF9D-BA70-885A-E3AE968231E6}"/>
              </a:ext>
            </a:extLst>
          </p:cNvPr>
          <p:cNvSpPr txBox="1"/>
          <p:nvPr/>
        </p:nvSpPr>
        <p:spPr>
          <a:xfrm>
            <a:off x="538353" y="836712"/>
            <a:ext cx="4922016" cy="461665"/>
          </a:xfrm>
          <a:prstGeom prst="rect">
            <a:avLst/>
          </a:prstGeom>
          <a:solidFill>
            <a:schemeClr val="accent1"/>
          </a:solidFill>
        </p:spPr>
        <p:txBody>
          <a:bodyPr wrap="square">
            <a:spAutoFit/>
          </a:bodyPr>
          <a:lstStyle/>
          <a:p>
            <a:pPr algn="ctr"/>
            <a:r>
              <a:rPr lang="en-GB" b="1" dirty="0">
                <a:solidFill>
                  <a:schemeClr val="bg1"/>
                </a:solidFill>
              </a:rPr>
              <a:t>Goals for TBM testing</a:t>
            </a:r>
          </a:p>
        </p:txBody>
      </p:sp>
      <p:sp>
        <p:nvSpPr>
          <p:cNvPr id="14" name="TextBox 13">
            <a:extLst>
              <a:ext uri="{FF2B5EF4-FFF2-40B4-BE49-F238E27FC236}">
                <a16:creationId xmlns:a16="http://schemas.microsoft.com/office/drawing/2014/main" id="{172BD658-D5C9-A2F8-2497-A3EBA82119D2}"/>
              </a:ext>
            </a:extLst>
          </p:cNvPr>
          <p:cNvSpPr txBox="1"/>
          <p:nvPr/>
        </p:nvSpPr>
        <p:spPr>
          <a:xfrm>
            <a:off x="6063952" y="770447"/>
            <a:ext cx="5583603" cy="461665"/>
          </a:xfrm>
          <a:prstGeom prst="rect">
            <a:avLst/>
          </a:prstGeom>
          <a:solidFill>
            <a:schemeClr val="accent6">
              <a:lumMod val="75000"/>
            </a:schemeClr>
          </a:solidFill>
        </p:spPr>
        <p:txBody>
          <a:bodyPr wrap="square">
            <a:spAutoFit/>
          </a:bodyPr>
          <a:lstStyle/>
          <a:p>
            <a:pPr algn="ctr"/>
            <a:r>
              <a:rPr lang="en-GB" b="1" dirty="0">
                <a:solidFill>
                  <a:schemeClr val="bg1"/>
                </a:solidFill>
              </a:rPr>
              <a:t>Goals for Segment testing</a:t>
            </a:r>
          </a:p>
        </p:txBody>
      </p:sp>
      <p:sp>
        <p:nvSpPr>
          <p:cNvPr id="4" name="Footer Placeholder 3">
            <a:extLst>
              <a:ext uri="{FF2B5EF4-FFF2-40B4-BE49-F238E27FC236}">
                <a16:creationId xmlns:a16="http://schemas.microsoft.com/office/drawing/2014/main" id="{DD25EB45-3265-A7CF-FE11-59FBC6D0DB3F}"/>
              </a:ext>
            </a:extLst>
          </p:cNvPr>
          <p:cNvSpPr>
            <a:spLocks noGrp="1"/>
          </p:cNvSpPr>
          <p:nvPr>
            <p:ph type="ftr" sz="quarter" idx="11"/>
          </p:nvPr>
        </p:nvSpPr>
        <p:spPr>
          <a:xfrm>
            <a:off x="1204913" y="6578600"/>
            <a:ext cx="10987087" cy="268288"/>
          </a:xfrm>
        </p:spPr>
        <p:txBody>
          <a:bodyPr/>
          <a:lstStyle/>
          <a:p>
            <a:pPr algn="r"/>
            <a:r>
              <a:rPr lang="en-GB" sz="1050" dirty="0"/>
              <a:t>G. Aiello et al. | Testing and quantification needs for the Breeding Blanket | </a:t>
            </a:r>
            <a:r>
              <a:rPr lang="fr-FR" sz="1050" dirty="0"/>
              <a:t>EU-CN collaboration </a:t>
            </a:r>
            <a:r>
              <a:rPr lang="en-GB" sz="1050" dirty="0"/>
              <a:t>| KIT, March 2023 | Page </a:t>
            </a:r>
            <a:fld id="{6A6D9FA1-99C7-4910-8E32-B85D378B0060}" type="slidenum">
              <a:rPr lang="en-GB" sz="1050" smtClean="0"/>
              <a:pPr algn="r"/>
              <a:t>13</a:t>
            </a:fld>
            <a:endParaRPr lang="en-GB" sz="1050" dirty="0"/>
          </a:p>
        </p:txBody>
      </p:sp>
    </p:spTree>
    <p:extLst>
      <p:ext uri="{BB962C8B-B14F-4D97-AF65-F5344CB8AC3E}">
        <p14:creationId xmlns:p14="http://schemas.microsoft.com/office/powerpoint/2010/main" val="108155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AE011-AB66-D4E0-B365-FF8785442F67}"/>
              </a:ext>
            </a:extLst>
          </p:cNvPr>
          <p:cNvSpPr>
            <a:spLocks noGrp="1"/>
          </p:cNvSpPr>
          <p:nvPr>
            <p:ph type="title"/>
          </p:nvPr>
        </p:nvSpPr>
        <p:spPr>
          <a:xfrm>
            <a:off x="968563" y="130716"/>
            <a:ext cx="10742129" cy="457200"/>
          </a:xfrm>
        </p:spPr>
        <p:txBody>
          <a:bodyPr/>
          <a:lstStyle/>
          <a:p>
            <a:r>
              <a:rPr lang="en-US" sz="3200" dirty="0"/>
              <a:t>Determining TBM fluence target: approach </a:t>
            </a:r>
            <a:r>
              <a:rPr lang="en-US" sz="2000" dirty="0"/>
              <a:t>(in progress)</a:t>
            </a:r>
            <a:r>
              <a:rPr lang="en-US" sz="3200" dirty="0"/>
              <a:t>  </a:t>
            </a:r>
            <a:endParaRPr lang="en-GB" sz="3200" dirty="0"/>
          </a:p>
        </p:txBody>
      </p:sp>
      <p:sp>
        <p:nvSpPr>
          <p:cNvPr id="3" name="Content Placeholder 2">
            <a:extLst>
              <a:ext uri="{FF2B5EF4-FFF2-40B4-BE49-F238E27FC236}">
                <a16:creationId xmlns:a16="http://schemas.microsoft.com/office/drawing/2014/main" id="{BA09E2A0-0E9B-AB88-3824-46951AACB4D3}"/>
              </a:ext>
            </a:extLst>
          </p:cNvPr>
          <p:cNvSpPr>
            <a:spLocks noGrp="1"/>
          </p:cNvSpPr>
          <p:nvPr>
            <p:ph idx="1"/>
          </p:nvPr>
        </p:nvSpPr>
        <p:spPr>
          <a:xfrm>
            <a:off x="609600" y="788707"/>
            <a:ext cx="10972800" cy="5232581"/>
          </a:xfrm>
        </p:spPr>
        <p:txBody>
          <a:bodyPr>
            <a:normAutofit/>
          </a:bodyPr>
          <a:lstStyle/>
          <a:p>
            <a:r>
              <a:rPr lang="en-US" sz="1800" dirty="0"/>
              <a:t>Assessing unknown phenomena and detecting early failures is the main goal of TBM testing.</a:t>
            </a:r>
          </a:p>
          <a:p>
            <a:r>
              <a:rPr lang="en-US" sz="1800" b="1" dirty="0">
                <a:solidFill>
                  <a:srgbClr val="003399"/>
                </a:solidFill>
              </a:rPr>
              <a:t>Those come (mostly) from the </a:t>
            </a:r>
            <a:r>
              <a:rPr lang="en-US" sz="1800" b="1" u="sng" dirty="0">
                <a:solidFill>
                  <a:srgbClr val="003399"/>
                </a:solidFill>
              </a:rPr>
              <a:t>initial rapid change of material properties </a:t>
            </a:r>
            <a:r>
              <a:rPr lang="en-US" sz="1800" b="1" dirty="0">
                <a:solidFill>
                  <a:srgbClr val="003399"/>
                </a:solidFill>
              </a:rPr>
              <a:t>due to the fusion environment.  </a:t>
            </a:r>
            <a:endParaRPr lang="en-US" b="1" dirty="0">
              <a:solidFill>
                <a:srgbClr val="003399"/>
              </a:solidFill>
            </a:endParaRPr>
          </a:p>
        </p:txBody>
      </p:sp>
      <p:pic>
        <p:nvPicPr>
          <p:cNvPr id="5" name="Picture 4">
            <a:extLst>
              <a:ext uri="{FF2B5EF4-FFF2-40B4-BE49-F238E27FC236}">
                <a16:creationId xmlns:a16="http://schemas.microsoft.com/office/drawing/2014/main" id="{75A9633D-8CBC-8FBD-00B3-2BF9A92164FA}"/>
              </a:ext>
            </a:extLst>
          </p:cNvPr>
          <p:cNvPicPr>
            <a:picLocks noChangeAspect="1"/>
          </p:cNvPicPr>
          <p:nvPr/>
        </p:nvPicPr>
        <p:blipFill>
          <a:blip r:embed="rId3"/>
          <a:stretch>
            <a:fillRect/>
          </a:stretch>
        </p:blipFill>
        <p:spPr>
          <a:xfrm>
            <a:off x="457236" y="1993955"/>
            <a:ext cx="3472336" cy="2395912"/>
          </a:xfrm>
          <a:prstGeom prst="rect">
            <a:avLst/>
          </a:prstGeom>
        </p:spPr>
      </p:pic>
      <p:pic>
        <p:nvPicPr>
          <p:cNvPr id="15" name="Picture 14">
            <a:extLst>
              <a:ext uri="{FF2B5EF4-FFF2-40B4-BE49-F238E27FC236}">
                <a16:creationId xmlns:a16="http://schemas.microsoft.com/office/drawing/2014/main" id="{DA9DC660-258D-223C-7EC4-03F8332A455C}"/>
              </a:ext>
            </a:extLst>
          </p:cNvPr>
          <p:cNvPicPr>
            <a:picLocks noChangeAspect="1"/>
          </p:cNvPicPr>
          <p:nvPr/>
        </p:nvPicPr>
        <p:blipFill>
          <a:blip r:embed="rId4"/>
          <a:stretch>
            <a:fillRect/>
          </a:stretch>
        </p:blipFill>
        <p:spPr>
          <a:xfrm>
            <a:off x="8295069" y="1993955"/>
            <a:ext cx="3465561" cy="2242892"/>
          </a:xfrm>
          <a:prstGeom prst="rect">
            <a:avLst/>
          </a:prstGeom>
        </p:spPr>
      </p:pic>
      <p:pic>
        <p:nvPicPr>
          <p:cNvPr id="32" name="Picture 31">
            <a:extLst>
              <a:ext uri="{FF2B5EF4-FFF2-40B4-BE49-F238E27FC236}">
                <a16:creationId xmlns:a16="http://schemas.microsoft.com/office/drawing/2014/main" id="{E80F72D3-44AF-2F85-B148-F1CFA0111159}"/>
              </a:ext>
            </a:extLst>
          </p:cNvPr>
          <p:cNvPicPr>
            <a:picLocks noChangeAspect="1"/>
          </p:cNvPicPr>
          <p:nvPr/>
        </p:nvPicPr>
        <p:blipFill>
          <a:blip r:embed="rId5"/>
          <a:stretch>
            <a:fillRect/>
          </a:stretch>
        </p:blipFill>
        <p:spPr>
          <a:xfrm>
            <a:off x="4312535" y="1967781"/>
            <a:ext cx="3552395" cy="2422087"/>
          </a:xfrm>
          <a:prstGeom prst="rect">
            <a:avLst/>
          </a:prstGeom>
        </p:spPr>
      </p:pic>
      <p:sp>
        <p:nvSpPr>
          <p:cNvPr id="33" name="TextBox 32">
            <a:extLst>
              <a:ext uri="{FF2B5EF4-FFF2-40B4-BE49-F238E27FC236}">
                <a16:creationId xmlns:a16="http://schemas.microsoft.com/office/drawing/2014/main" id="{7C7A692D-9E34-2E60-1D55-11495461EFAB}"/>
              </a:ext>
            </a:extLst>
          </p:cNvPr>
          <p:cNvSpPr txBox="1"/>
          <p:nvPr/>
        </p:nvSpPr>
        <p:spPr>
          <a:xfrm>
            <a:off x="1578140" y="3575955"/>
            <a:ext cx="2304256" cy="338554"/>
          </a:xfrm>
          <a:prstGeom prst="rect">
            <a:avLst/>
          </a:prstGeom>
          <a:noFill/>
        </p:spPr>
        <p:txBody>
          <a:bodyPr wrap="square" rtlCol="0">
            <a:spAutoFit/>
          </a:bodyPr>
          <a:lstStyle/>
          <a:p>
            <a:r>
              <a:rPr lang="en-US" sz="1600" i="1" dirty="0">
                <a:solidFill>
                  <a:prstClr val="black"/>
                </a:solidFill>
                <a:latin typeface="Calibri"/>
              </a:rPr>
              <a:t>Ultimate tensile strength</a:t>
            </a:r>
            <a:endParaRPr lang="en-GB" sz="1600" i="1" dirty="0">
              <a:solidFill>
                <a:prstClr val="black"/>
              </a:solidFill>
              <a:latin typeface="Calibri"/>
            </a:endParaRPr>
          </a:p>
        </p:txBody>
      </p:sp>
      <p:sp>
        <p:nvSpPr>
          <p:cNvPr id="34" name="TextBox 33">
            <a:extLst>
              <a:ext uri="{FF2B5EF4-FFF2-40B4-BE49-F238E27FC236}">
                <a16:creationId xmlns:a16="http://schemas.microsoft.com/office/drawing/2014/main" id="{F6FB016D-A0D2-81AE-5DCD-AB3FB7F596CB}"/>
              </a:ext>
            </a:extLst>
          </p:cNvPr>
          <p:cNvSpPr txBox="1"/>
          <p:nvPr/>
        </p:nvSpPr>
        <p:spPr>
          <a:xfrm>
            <a:off x="6215316" y="3630527"/>
            <a:ext cx="1649613" cy="338554"/>
          </a:xfrm>
          <a:prstGeom prst="rect">
            <a:avLst/>
          </a:prstGeom>
          <a:noFill/>
        </p:spPr>
        <p:txBody>
          <a:bodyPr wrap="square" rtlCol="0">
            <a:spAutoFit/>
          </a:bodyPr>
          <a:lstStyle/>
          <a:p>
            <a:r>
              <a:rPr lang="en-US" sz="1600" i="1" dirty="0">
                <a:solidFill>
                  <a:prstClr val="black"/>
                </a:solidFill>
                <a:latin typeface="Calibri"/>
              </a:rPr>
              <a:t>Total elongation</a:t>
            </a:r>
            <a:endParaRPr lang="en-GB" sz="1600" i="1" dirty="0">
              <a:solidFill>
                <a:prstClr val="black"/>
              </a:solidFill>
              <a:latin typeface="Calibri"/>
            </a:endParaRPr>
          </a:p>
        </p:txBody>
      </p:sp>
      <p:sp>
        <p:nvSpPr>
          <p:cNvPr id="35" name="TextBox 34">
            <a:extLst>
              <a:ext uri="{FF2B5EF4-FFF2-40B4-BE49-F238E27FC236}">
                <a16:creationId xmlns:a16="http://schemas.microsoft.com/office/drawing/2014/main" id="{674E2E3C-0489-48A0-D25B-BE8CDCF186D1}"/>
              </a:ext>
            </a:extLst>
          </p:cNvPr>
          <p:cNvSpPr txBox="1"/>
          <p:nvPr/>
        </p:nvSpPr>
        <p:spPr>
          <a:xfrm>
            <a:off x="10061080" y="3640379"/>
            <a:ext cx="1649613" cy="338554"/>
          </a:xfrm>
          <a:prstGeom prst="rect">
            <a:avLst/>
          </a:prstGeom>
          <a:noFill/>
        </p:spPr>
        <p:txBody>
          <a:bodyPr wrap="square" rtlCol="0">
            <a:spAutoFit/>
          </a:bodyPr>
          <a:lstStyle/>
          <a:p>
            <a:r>
              <a:rPr lang="en-US" sz="1600" i="1" dirty="0">
                <a:solidFill>
                  <a:prstClr val="black"/>
                </a:solidFill>
                <a:latin typeface="Calibri"/>
              </a:rPr>
              <a:t>Change of DBTT</a:t>
            </a:r>
            <a:endParaRPr lang="en-GB" sz="1600" i="1" dirty="0">
              <a:solidFill>
                <a:prstClr val="black"/>
              </a:solidFill>
              <a:latin typeface="Calibri"/>
            </a:endParaRPr>
          </a:p>
        </p:txBody>
      </p:sp>
      <p:sp>
        <p:nvSpPr>
          <p:cNvPr id="36" name="Content Placeholder 2">
            <a:extLst>
              <a:ext uri="{FF2B5EF4-FFF2-40B4-BE49-F238E27FC236}">
                <a16:creationId xmlns:a16="http://schemas.microsoft.com/office/drawing/2014/main" id="{94E7EAA4-7E50-44B5-7AA9-6A6C09CE4EFF}"/>
              </a:ext>
            </a:extLst>
          </p:cNvPr>
          <p:cNvSpPr txBox="1">
            <a:spLocks/>
          </p:cNvSpPr>
          <p:nvPr/>
        </p:nvSpPr>
        <p:spPr>
          <a:xfrm>
            <a:off x="578430" y="4403616"/>
            <a:ext cx="11286697" cy="1789553"/>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189" indent="-457189" defTabSz="1219170"/>
            <a:r>
              <a:rPr lang="en-US" sz="1733" dirty="0">
                <a:solidFill>
                  <a:prstClr val="black"/>
                </a:solidFill>
              </a:rPr>
              <a:t>For most properties, the change after ~5 dpa is </a:t>
            </a:r>
            <a:r>
              <a:rPr lang="en-US" sz="1733" b="1" dirty="0">
                <a:solidFill>
                  <a:prstClr val="black"/>
                </a:solidFill>
              </a:rPr>
              <a:t>~50% </a:t>
            </a:r>
            <a:r>
              <a:rPr lang="en-US" sz="1733" dirty="0">
                <a:solidFill>
                  <a:prstClr val="black"/>
                </a:solidFill>
              </a:rPr>
              <a:t>of the total change at saturation.</a:t>
            </a:r>
          </a:p>
          <a:p>
            <a:pPr marL="833946" indent="-457189" defTabSz="1219170">
              <a:buFont typeface="Wingdings" panose="05000000000000000000" pitchFamily="2" charset="2"/>
              <a:buChar char="Ä"/>
            </a:pPr>
            <a:r>
              <a:rPr lang="en-US" sz="1733" b="1" dirty="0">
                <a:solidFill>
                  <a:srgbClr val="003399"/>
                </a:solidFill>
              </a:rPr>
              <a:t>5 dpa is proposed as target dose for testing of TBMs.</a:t>
            </a:r>
          </a:p>
          <a:p>
            <a:pPr marL="457189" indent="-457189" defTabSz="1219170"/>
            <a:r>
              <a:rPr lang="en-US" sz="1733" dirty="0">
                <a:solidFill>
                  <a:prstClr val="black"/>
                </a:solidFill>
              </a:rPr>
              <a:t>After 20 dpa, the change is </a:t>
            </a:r>
            <a:r>
              <a:rPr lang="en-US" sz="1733" b="1" dirty="0">
                <a:solidFill>
                  <a:prstClr val="black"/>
                </a:solidFill>
              </a:rPr>
              <a:t>&gt;80%  </a:t>
            </a:r>
            <a:r>
              <a:rPr lang="en-US" sz="1733" dirty="0">
                <a:solidFill>
                  <a:prstClr val="black"/>
                </a:solidFill>
              </a:rPr>
              <a:t>of the total change at saturation</a:t>
            </a:r>
          </a:p>
          <a:p>
            <a:pPr marL="833946" indent="-457189" defTabSz="1219170">
              <a:buFont typeface="Wingdings" panose="05000000000000000000" pitchFamily="2" charset="2"/>
              <a:buChar char="Ä"/>
            </a:pPr>
            <a:r>
              <a:rPr lang="en-US" sz="1733" b="1" dirty="0">
                <a:solidFill>
                  <a:srgbClr val="003399"/>
                </a:solidFill>
              </a:rPr>
              <a:t>20 dpa is proposed as (minimum) target dose for testing of whole segments.</a:t>
            </a:r>
          </a:p>
        </p:txBody>
      </p:sp>
      <p:sp>
        <p:nvSpPr>
          <p:cNvPr id="37" name="TextBox 36">
            <a:extLst>
              <a:ext uri="{FF2B5EF4-FFF2-40B4-BE49-F238E27FC236}">
                <a16:creationId xmlns:a16="http://schemas.microsoft.com/office/drawing/2014/main" id="{0199AA21-201D-9C1D-0167-FEEE48249A5E}"/>
              </a:ext>
            </a:extLst>
          </p:cNvPr>
          <p:cNvSpPr txBox="1"/>
          <p:nvPr/>
        </p:nvSpPr>
        <p:spPr>
          <a:xfrm>
            <a:off x="360651" y="5885321"/>
            <a:ext cx="11407891" cy="420564"/>
          </a:xfrm>
          <a:prstGeom prst="rect">
            <a:avLst/>
          </a:prstGeom>
          <a:noFill/>
        </p:spPr>
        <p:txBody>
          <a:bodyPr wrap="square" rtlCol="0">
            <a:spAutoFit/>
          </a:bodyPr>
          <a:lstStyle/>
          <a:p>
            <a:pPr algn="ctr"/>
            <a:r>
              <a:rPr lang="en-US" sz="2133" b="1" dirty="0">
                <a:solidFill>
                  <a:srgbClr val="C00000"/>
                </a:solidFill>
                <a:latin typeface="Arial" panose="020B0604020202020204" pitchFamily="34" charset="0"/>
                <a:cs typeface="Arial" panose="020B0604020202020204" pitchFamily="34" charset="0"/>
              </a:rPr>
              <a:t>The TBM fluence target can/will depend on the specific blanket concept</a:t>
            </a:r>
            <a:endParaRPr lang="en-GB" sz="2133" b="1" dirty="0">
              <a:solidFill>
                <a:srgbClr val="C0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EFD201E-7B35-8CCC-A7DD-17E7D2FB6F8A}"/>
              </a:ext>
            </a:extLst>
          </p:cNvPr>
          <p:cNvSpPr txBox="1"/>
          <p:nvPr/>
        </p:nvSpPr>
        <p:spPr>
          <a:xfrm>
            <a:off x="609600" y="1738980"/>
            <a:ext cx="11889490" cy="307777"/>
          </a:xfrm>
          <a:prstGeom prst="rect">
            <a:avLst/>
          </a:prstGeom>
          <a:noFill/>
        </p:spPr>
        <p:txBody>
          <a:bodyPr wrap="square" rtlCol="0">
            <a:spAutoFit/>
          </a:bodyPr>
          <a:lstStyle/>
          <a:p>
            <a:pPr algn="l"/>
            <a:r>
              <a:rPr lang="en-US" sz="1400" b="1" i="1" u="sng" dirty="0"/>
              <a:t>Example of EUROFER: change of selected material properties with irradiation </a:t>
            </a:r>
            <a:endParaRPr lang="en-GB" sz="1400" b="1" i="1" u="sng" dirty="0"/>
          </a:p>
        </p:txBody>
      </p:sp>
      <p:sp>
        <p:nvSpPr>
          <p:cNvPr id="7" name="Footer Placeholder 3">
            <a:extLst>
              <a:ext uri="{FF2B5EF4-FFF2-40B4-BE49-F238E27FC236}">
                <a16:creationId xmlns:a16="http://schemas.microsoft.com/office/drawing/2014/main" id="{406F8B67-B1AE-7582-FAB5-A3684E973209}"/>
              </a:ext>
            </a:extLst>
          </p:cNvPr>
          <p:cNvSpPr>
            <a:spLocks noGrp="1"/>
          </p:cNvSpPr>
          <p:nvPr>
            <p:ph type="ftr" sz="quarter" idx="11"/>
          </p:nvPr>
        </p:nvSpPr>
        <p:spPr>
          <a:xfrm>
            <a:off x="1205029" y="6578200"/>
            <a:ext cx="10986971" cy="268139"/>
          </a:xfrm>
        </p:spPr>
        <p:txBody>
          <a:bodyPr/>
          <a:lstStyle/>
          <a:p>
            <a:pPr algn="r"/>
            <a:r>
              <a:rPr lang="en-GB" sz="1050" dirty="0"/>
              <a:t>G. Aiello et al. | Testing and quantification needs for the Breeding Blanket | </a:t>
            </a:r>
            <a:r>
              <a:rPr lang="fr-FR" sz="1050" dirty="0"/>
              <a:t>EU-CN collaboration </a:t>
            </a:r>
            <a:r>
              <a:rPr lang="en-GB" sz="1050" dirty="0"/>
              <a:t>| KIT, March 2023 | Page </a:t>
            </a:r>
            <a:fld id="{6A6D9FA1-99C7-4910-8E32-B85D378B0060}" type="slidenum">
              <a:rPr lang="en-GB" sz="1050" smtClean="0"/>
              <a:pPr algn="r"/>
              <a:t>14</a:t>
            </a:fld>
            <a:endParaRPr lang="en-GB" sz="1050" dirty="0"/>
          </a:p>
        </p:txBody>
      </p:sp>
    </p:spTree>
    <p:extLst>
      <p:ext uri="{BB962C8B-B14F-4D97-AF65-F5344CB8AC3E}">
        <p14:creationId xmlns:p14="http://schemas.microsoft.com/office/powerpoint/2010/main" val="266917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B729C-58B4-D494-DBD3-E4484C7A4CF3}"/>
              </a:ext>
            </a:extLst>
          </p:cNvPr>
          <p:cNvSpPr>
            <a:spLocks noGrp="1"/>
          </p:cNvSpPr>
          <p:nvPr>
            <p:ph type="title"/>
          </p:nvPr>
        </p:nvSpPr>
        <p:spPr/>
        <p:txBody>
          <a:bodyPr/>
          <a:lstStyle/>
          <a:p>
            <a:r>
              <a:rPr lang="en-US" dirty="0"/>
              <a:t>Testing approaches</a:t>
            </a:r>
            <a:endParaRPr lang="en-GB" dirty="0"/>
          </a:p>
        </p:txBody>
      </p:sp>
      <p:sp>
        <p:nvSpPr>
          <p:cNvPr id="3" name="Content Placeholder 2">
            <a:extLst>
              <a:ext uri="{FF2B5EF4-FFF2-40B4-BE49-F238E27FC236}">
                <a16:creationId xmlns:a16="http://schemas.microsoft.com/office/drawing/2014/main" id="{062E3B83-D3DA-0A61-F279-855E7FCB254B}"/>
              </a:ext>
            </a:extLst>
          </p:cNvPr>
          <p:cNvSpPr>
            <a:spLocks noGrp="1"/>
          </p:cNvSpPr>
          <p:nvPr>
            <p:ph idx="1"/>
          </p:nvPr>
        </p:nvSpPr>
        <p:spPr>
          <a:xfrm>
            <a:off x="609600" y="1052736"/>
            <a:ext cx="3614192" cy="5256584"/>
          </a:xfrm>
        </p:spPr>
        <p:txBody>
          <a:bodyPr/>
          <a:lstStyle/>
          <a:p>
            <a:r>
              <a:rPr lang="en-US" dirty="0" err="1"/>
              <a:t>Aaa</a:t>
            </a:r>
            <a:endParaRPr lang="en-US" dirty="0"/>
          </a:p>
          <a:p>
            <a:endParaRPr lang="en-GB" dirty="0"/>
          </a:p>
        </p:txBody>
      </p:sp>
      <p:pic>
        <p:nvPicPr>
          <p:cNvPr id="6" name="Picture 5" descr="A green and white object with a blue square&#10;&#10;Description automatically generated">
            <a:extLst>
              <a:ext uri="{FF2B5EF4-FFF2-40B4-BE49-F238E27FC236}">
                <a16:creationId xmlns:a16="http://schemas.microsoft.com/office/drawing/2014/main" id="{405C9A3E-EB92-03AC-A028-BC6FC80663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149" y="963975"/>
            <a:ext cx="2526693" cy="1844824"/>
          </a:xfrm>
          <a:prstGeom prst="rect">
            <a:avLst/>
          </a:prstGeom>
        </p:spPr>
      </p:pic>
      <p:pic>
        <p:nvPicPr>
          <p:cNvPr id="8" name="Picture 7" descr="A green and grey object&#10;&#10;Description automatically generated">
            <a:extLst>
              <a:ext uri="{FF2B5EF4-FFF2-40B4-BE49-F238E27FC236}">
                <a16:creationId xmlns:a16="http://schemas.microsoft.com/office/drawing/2014/main" id="{CCB7C800-C0C3-2792-43D0-60EBA8951F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5017" y="913334"/>
            <a:ext cx="2628322" cy="1919027"/>
          </a:xfrm>
          <a:prstGeom prst="rect">
            <a:avLst/>
          </a:prstGeom>
        </p:spPr>
      </p:pic>
      <p:pic>
        <p:nvPicPr>
          <p:cNvPr id="12" name="Picture 11" descr="A computer generated image of a machine&#10;&#10;Description automatically generated">
            <a:extLst>
              <a:ext uri="{FF2B5EF4-FFF2-40B4-BE49-F238E27FC236}">
                <a16:creationId xmlns:a16="http://schemas.microsoft.com/office/drawing/2014/main" id="{ACCB5702-5E48-6164-24FA-51CEF039649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212" b="11550"/>
          <a:stretch/>
        </p:blipFill>
        <p:spPr>
          <a:xfrm>
            <a:off x="479375" y="3313576"/>
            <a:ext cx="4529091" cy="2851727"/>
          </a:xfrm>
          <a:prstGeom prst="rect">
            <a:avLst/>
          </a:prstGeom>
        </p:spPr>
      </p:pic>
      <p:sp>
        <p:nvSpPr>
          <p:cNvPr id="14" name="Arrow: Right 13">
            <a:extLst>
              <a:ext uri="{FF2B5EF4-FFF2-40B4-BE49-F238E27FC236}">
                <a16:creationId xmlns:a16="http://schemas.microsoft.com/office/drawing/2014/main" id="{36B3E344-1410-3979-4F0B-CB5ECB86B62E}"/>
              </a:ext>
            </a:extLst>
          </p:cNvPr>
          <p:cNvSpPr/>
          <p:nvPr/>
        </p:nvSpPr>
        <p:spPr>
          <a:xfrm>
            <a:off x="3086163" y="1700808"/>
            <a:ext cx="223403" cy="14401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rrow: Right 14">
            <a:extLst>
              <a:ext uri="{FF2B5EF4-FFF2-40B4-BE49-F238E27FC236}">
                <a16:creationId xmlns:a16="http://schemas.microsoft.com/office/drawing/2014/main" id="{BCB82B26-E6E9-B65D-B863-B0D9856EC8A5}"/>
              </a:ext>
            </a:extLst>
          </p:cNvPr>
          <p:cNvSpPr/>
          <p:nvPr/>
        </p:nvSpPr>
        <p:spPr>
          <a:xfrm>
            <a:off x="1910607" y="5013176"/>
            <a:ext cx="1100235" cy="2160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F160927C-FEFE-F27B-ECBB-09C0498C63F7}"/>
              </a:ext>
            </a:extLst>
          </p:cNvPr>
          <p:cNvSpPr txBox="1"/>
          <p:nvPr/>
        </p:nvSpPr>
        <p:spPr>
          <a:xfrm>
            <a:off x="6290145" y="656468"/>
            <a:ext cx="5710511" cy="3724096"/>
          </a:xfrm>
          <a:prstGeom prst="rect">
            <a:avLst/>
          </a:prstGeom>
          <a:noFill/>
        </p:spPr>
        <p:txBody>
          <a:bodyPr wrap="square" rtlCol="0">
            <a:spAutoFit/>
          </a:bodyPr>
          <a:lstStyle/>
          <a:p>
            <a:pPr>
              <a:spcAft>
                <a:spcPts val="600"/>
              </a:spcAft>
            </a:pPr>
            <a:r>
              <a:rPr lang="en-US" b="1" u="sng" dirty="0">
                <a:solidFill>
                  <a:srgbClr val="003399"/>
                </a:solidFill>
              </a:rPr>
              <a:t>3 x “TEST SECTORS</a:t>
            </a:r>
            <a:r>
              <a:rPr lang="en-GB" b="1" u="sng" dirty="0">
                <a:solidFill>
                  <a:srgbClr val="003399"/>
                </a:solidFill>
              </a:rPr>
              <a:t>”</a:t>
            </a:r>
          </a:p>
          <a:p>
            <a:pPr marL="342900" indent="-342900">
              <a:spcAft>
                <a:spcPts val="600"/>
              </a:spcAft>
              <a:buFont typeface="Arial" panose="020B0604020202020204" pitchFamily="34" charset="0"/>
              <a:buChar char="•"/>
            </a:pPr>
            <a:r>
              <a:rPr lang="en-GB" sz="1800" dirty="0"/>
              <a:t>1 TBM </a:t>
            </a:r>
            <a:r>
              <a:rPr lang="en-GB" sz="1800" b="1" dirty="0">
                <a:solidFill>
                  <a:srgbClr val="FF0000"/>
                </a:solidFill>
              </a:rPr>
              <a:t>or</a:t>
            </a:r>
            <a:r>
              <a:rPr lang="en-GB" sz="1800" dirty="0"/>
              <a:t> 3 segments (mutually exclusive)</a:t>
            </a:r>
          </a:p>
          <a:p>
            <a:pPr marL="342900" indent="-342900">
              <a:spcAft>
                <a:spcPts val="600"/>
              </a:spcAft>
              <a:buFont typeface="Arial" panose="020B0604020202020204" pitchFamily="34" charset="0"/>
              <a:buChar char="•"/>
            </a:pPr>
            <a:r>
              <a:rPr lang="en-GB" sz="1800" dirty="0"/>
              <a:t>Test sectors can be dedicated to specific blanket concepts :</a:t>
            </a:r>
          </a:p>
          <a:p>
            <a:pPr marL="952485" lvl="1" indent="-342900">
              <a:buFont typeface="Arial" panose="020B0604020202020204" pitchFamily="34" charset="0"/>
              <a:buChar char="•"/>
            </a:pPr>
            <a:r>
              <a:rPr lang="en-GB" sz="1400" dirty="0"/>
              <a:t>Water cooled / 2 concepts up to 20 dpa</a:t>
            </a:r>
          </a:p>
          <a:p>
            <a:pPr marL="952485" lvl="1" indent="-342900">
              <a:buFont typeface="Arial" panose="020B0604020202020204" pitchFamily="34" charset="0"/>
              <a:buChar char="•"/>
            </a:pPr>
            <a:r>
              <a:rPr lang="en-GB" sz="1400" dirty="0"/>
              <a:t>Helium cooled / 2 concepts up to 20 dpa or 1 concept up </a:t>
            </a:r>
            <a:r>
              <a:rPr lang="en-GB" sz="1400"/>
              <a:t>to </a:t>
            </a:r>
            <a:br>
              <a:rPr lang="en-GB" sz="1400"/>
            </a:br>
            <a:r>
              <a:rPr lang="en-GB" sz="1400"/>
              <a:t>40-50 </a:t>
            </a:r>
            <a:r>
              <a:rPr lang="en-GB" sz="1400" dirty="0"/>
              <a:t>dpa</a:t>
            </a:r>
          </a:p>
          <a:p>
            <a:pPr marL="952485" lvl="1" indent="-342900">
              <a:spcAft>
                <a:spcPts val="600"/>
              </a:spcAft>
              <a:buFont typeface="Arial" panose="020B0604020202020204" pitchFamily="34" charset="0"/>
              <a:buChar char="•"/>
            </a:pPr>
            <a:r>
              <a:rPr lang="en-GB" sz="1400" dirty="0"/>
              <a:t>Advanced concepts / TBD</a:t>
            </a:r>
          </a:p>
          <a:p>
            <a:pPr marL="342900" indent="-342900">
              <a:spcAft>
                <a:spcPts val="600"/>
              </a:spcAft>
              <a:buFont typeface="Arial" panose="020B0604020202020204" pitchFamily="34" charset="0"/>
              <a:buChar char="•"/>
            </a:pPr>
            <a:r>
              <a:rPr lang="en-GB" sz="1800" dirty="0">
                <a:solidFill>
                  <a:srgbClr val="00B050"/>
                </a:solidFill>
              </a:rPr>
              <a:t>Simplifies the engineering of the machine: all service pipes for BB concepts go through the equatorial port</a:t>
            </a:r>
          </a:p>
          <a:p>
            <a:pPr marL="342900" indent="-342900">
              <a:spcAft>
                <a:spcPts val="600"/>
              </a:spcAft>
              <a:buFont typeface="Arial" panose="020B0604020202020204" pitchFamily="34" charset="0"/>
              <a:buChar char="•"/>
            </a:pPr>
            <a:r>
              <a:rPr lang="en-GB" sz="1800" dirty="0">
                <a:solidFill>
                  <a:srgbClr val="C00000"/>
                </a:solidFill>
              </a:rPr>
              <a:t>Limits available space for testing. </a:t>
            </a:r>
          </a:p>
          <a:p>
            <a:pPr marL="342900" indent="-342900">
              <a:spcAft>
                <a:spcPts val="600"/>
              </a:spcAft>
              <a:buFont typeface="Arial" panose="020B0604020202020204" pitchFamily="34" charset="0"/>
              <a:buChar char="•"/>
            </a:pPr>
            <a:endParaRPr lang="en-US" sz="1800" dirty="0"/>
          </a:p>
        </p:txBody>
      </p:sp>
      <p:sp>
        <p:nvSpPr>
          <p:cNvPr id="5" name="TextBox 4">
            <a:extLst>
              <a:ext uri="{FF2B5EF4-FFF2-40B4-BE49-F238E27FC236}">
                <a16:creationId xmlns:a16="http://schemas.microsoft.com/office/drawing/2014/main" id="{FA592A37-FBCA-EED0-170F-C3B6E7D9BCA8}"/>
              </a:ext>
            </a:extLst>
          </p:cNvPr>
          <p:cNvSpPr txBox="1"/>
          <p:nvPr/>
        </p:nvSpPr>
        <p:spPr>
          <a:xfrm>
            <a:off x="5231904" y="4221088"/>
            <a:ext cx="6768752" cy="2031325"/>
          </a:xfrm>
          <a:prstGeom prst="rect">
            <a:avLst/>
          </a:prstGeom>
          <a:noFill/>
        </p:spPr>
        <p:txBody>
          <a:bodyPr wrap="square" rtlCol="0">
            <a:spAutoFit/>
          </a:bodyPr>
          <a:lstStyle/>
          <a:p>
            <a:r>
              <a:rPr lang="en-US" b="1" u="sng" dirty="0">
                <a:solidFill>
                  <a:srgbClr val="003399"/>
                </a:solidFill>
              </a:rPr>
              <a:t>3 x TBM-like + sectors available in Outboard Blanket</a:t>
            </a:r>
          </a:p>
          <a:p>
            <a:pPr marL="342900" indent="-342900">
              <a:buFont typeface="Arial" panose="020B0604020202020204" pitchFamily="34" charset="0"/>
              <a:buChar char="•"/>
            </a:pPr>
            <a:r>
              <a:rPr lang="en-GB" sz="1800" dirty="0"/>
              <a:t>Parallel testing of TBMs and corresponding blanket segments</a:t>
            </a:r>
          </a:p>
          <a:p>
            <a:pPr marL="342900" indent="-342900">
              <a:buFont typeface="Arial" panose="020B0604020202020204" pitchFamily="34" charset="0"/>
              <a:buChar char="•"/>
            </a:pPr>
            <a:r>
              <a:rPr lang="en-GB" sz="1800" dirty="0">
                <a:solidFill>
                  <a:srgbClr val="00B050"/>
                </a:solidFill>
              </a:rPr>
              <a:t>Increases testing possibilities.</a:t>
            </a:r>
          </a:p>
          <a:p>
            <a:pPr marL="342900" indent="-342900">
              <a:buFont typeface="Arial" panose="020B0604020202020204" pitchFamily="34" charset="0"/>
              <a:buChar char="•"/>
            </a:pPr>
            <a:r>
              <a:rPr lang="en-GB" sz="1800" dirty="0">
                <a:solidFill>
                  <a:srgbClr val="00B050"/>
                </a:solidFill>
              </a:rPr>
              <a:t>Potential for non-negligible tritium production (not self-sufficiency)</a:t>
            </a:r>
          </a:p>
          <a:p>
            <a:pPr marL="342900" indent="-342900">
              <a:buFont typeface="Arial" panose="020B0604020202020204" pitchFamily="34" charset="0"/>
              <a:buChar char="•"/>
            </a:pPr>
            <a:r>
              <a:rPr lang="en-GB" sz="1800" dirty="0">
                <a:solidFill>
                  <a:srgbClr val="C00000"/>
                </a:solidFill>
              </a:rPr>
              <a:t>Strongly </a:t>
            </a:r>
            <a:r>
              <a:rPr lang="en-GB" dirty="0">
                <a:solidFill>
                  <a:srgbClr val="C00000"/>
                </a:solidFill>
              </a:rPr>
              <a:t>c</a:t>
            </a:r>
            <a:r>
              <a:rPr lang="en-GB" sz="1800" dirty="0">
                <a:solidFill>
                  <a:srgbClr val="C00000"/>
                </a:solidFill>
              </a:rPr>
              <a:t>omplicates the engineering of the machine: service pipes for all blanket types must be integrated at the design phase (or rebuilt).</a:t>
            </a:r>
          </a:p>
        </p:txBody>
      </p:sp>
      <p:sp>
        <p:nvSpPr>
          <p:cNvPr id="7" name="Footer Placeholder 3">
            <a:extLst>
              <a:ext uri="{FF2B5EF4-FFF2-40B4-BE49-F238E27FC236}">
                <a16:creationId xmlns:a16="http://schemas.microsoft.com/office/drawing/2014/main" id="{3A812783-A176-1A72-A526-7C894493B1ED}"/>
              </a:ext>
            </a:extLst>
          </p:cNvPr>
          <p:cNvSpPr>
            <a:spLocks noGrp="1"/>
          </p:cNvSpPr>
          <p:nvPr>
            <p:ph type="ftr" sz="quarter" idx="11"/>
          </p:nvPr>
        </p:nvSpPr>
        <p:spPr>
          <a:xfrm>
            <a:off x="1205029" y="6578200"/>
            <a:ext cx="10986971" cy="268139"/>
          </a:xfrm>
        </p:spPr>
        <p:txBody>
          <a:bodyPr/>
          <a:lstStyle/>
          <a:p>
            <a:pPr algn="r"/>
            <a:r>
              <a:rPr lang="en-GB" sz="1050" dirty="0"/>
              <a:t>G. Aiello et al. | Testing and quantification needs for the Breeding Blanket | </a:t>
            </a:r>
            <a:r>
              <a:rPr lang="fr-FR" sz="1050" dirty="0"/>
              <a:t>EU-CN collaboration </a:t>
            </a:r>
            <a:r>
              <a:rPr lang="en-GB" sz="1050" dirty="0"/>
              <a:t>| KIT, March 2023 | Page </a:t>
            </a:r>
            <a:fld id="{6A6D9FA1-99C7-4910-8E32-B85D378B0060}" type="slidenum">
              <a:rPr lang="en-GB" sz="1050" smtClean="0"/>
              <a:pPr algn="r"/>
              <a:t>15</a:t>
            </a:fld>
            <a:endParaRPr lang="en-GB" sz="1050" dirty="0"/>
          </a:p>
        </p:txBody>
      </p:sp>
    </p:spTree>
    <p:extLst>
      <p:ext uri="{BB962C8B-B14F-4D97-AF65-F5344CB8AC3E}">
        <p14:creationId xmlns:p14="http://schemas.microsoft.com/office/powerpoint/2010/main" val="2786597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CE10A-C021-B315-28BA-764E4FB671A6}"/>
              </a:ext>
            </a:extLst>
          </p:cNvPr>
          <p:cNvSpPr>
            <a:spLocks noGrp="1"/>
          </p:cNvSpPr>
          <p:nvPr>
            <p:ph type="title"/>
          </p:nvPr>
        </p:nvSpPr>
        <p:spPr/>
        <p:txBody>
          <a:bodyPr/>
          <a:lstStyle/>
          <a:p>
            <a:r>
              <a:rPr lang="en-US" dirty="0"/>
              <a:t>Conclusion</a:t>
            </a:r>
            <a:endParaRPr lang="en-GB" dirty="0"/>
          </a:p>
        </p:txBody>
      </p:sp>
      <p:sp>
        <p:nvSpPr>
          <p:cNvPr id="3" name="Content Placeholder 2">
            <a:extLst>
              <a:ext uri="{FF2B5EF4-FFF2-40B4-BE49-F238E27FC236}">
                <a16:creationId xmlns:a16="http://schemas.microsoft.com/office/drawing/2014/main" id="{ABE9768B-C772-18D4-4662-12643872DFBC}"/>
              </a:ext>
            </a:extLst>
          </p:cNvPr>
          <p:cNvSpPr>
            <a:spLocks noGrp="1"/>
          </p:cNvSpPr>
          <p:nvPr>
            <p:ph idx="1"/>
          </p:nvPr>
        </p:nvSpPr>
        <p:spPr>
          <a:xfrm>
            <a:off x="609600" y="908721"/>
            <a:ext cx="10972800" cy="5636516"/>
          </a:xfrm>
        </p:spPr>
        <p:txBody>
          <a:bodyPr>
            <a:noAutofit/>
          </a:bodyPr>
          <a:lstStyle/>
          <a:p>
            <a:pPr algn="just"/>
            <a:r>
              <a:rPr lang="en-GB" sz="2000" dirty="0"/>
              <a:t>The BB and its ancillaries are </a:t>
            </a:r>
            <a:r>
              <a:rPr lang="en-GB" sz="2000" b="1" dirty="0"/>
              <a:t>first of a kind technologies that have never been built and tested.</a:t>
            </a:r>
          </a:p>
          <a:p>
            <a:pPr marL="0" indent="0" algn="just">
              <a:buNone/>
            </a:pPr>
            <a:endParaRPr lang="en-GB" sz="2000" dirty="0"/>
          </a:p>
          <a:p>
            <a:pPr algn="just"/>
            <a:r>
              <a:rPr lang="en-GB" sz="2000" dirty="0"/>
              <a:t>To increase its TRL, it is imperative to </a:t>
            </a:r>
            <a:r>
              <a:rPr lang="en-GB" sz="2000" b="1" dirty="0"/>
              <a:t>prioritize the nuclear qualification of the BB in a fusion relevant environment.</a:t>
            </a:r>
          </a:p>
          <a:p>
            <a:pPr algn="just"/>
            <a:endParaRPr lang="en-GB" sz="2000" dirty="0"/>
          </a:p>
          <a:p>
            <a:pPr algn="just"/>
            <a:r>
              <a:rPr lang="en-GB" sz="2000" dirty="0"/>
              <a:t>The assessment of neutronic responses (e.g., activation and tritium production) can be carried out </a:t>
            </a:r>
            <a:r>
              <a:rPr lang="en-GB" sz="2000" b="1" dirty="0"/>
              <a:t>in currently accessible Materials Test Reactors</a:t>
            </a:r>
            <a:r>
              <a:rPr lang="en-GB" sz="2000" dirty="0"/>
              <a:t> or, in the future, in p/D accelerators and IFMIF/DONES, although </a:t>
            </a:r>
            <a:r>
              <a:rPr lang="en-GB" sz="2000" b="1" dirty="0"/>
              <a:t>there are limitations due to the different spectra and limited volume available for testing.</a:t>
            </a:r>
          </a:p>
          <a:p>
            <a:pPr algn="just"/>
            <a:endParaRPr lang="en-GB" sz="2000" dirty="0"/>
          </a:p>
          <a:p>
            <a:pPr algn="just"/>
            <a:r>
              <a:rPr lang="en-GB" sz="2000" dirty="0"/>
              <a:t>To assess multiple/integrated effects, </a:t>
            </a:r>
            <a:r>
              <a:rPr lang="en-GB" sz="2000" b="1" dirty="0"/>
              <a:t>larger volumes (i.e. prototypes) are needed</a:t>
            </a:r>
            <a:r>
              <a:rPr lang="en-GB" sz="2000" dirty="0"/>
              <a:t> on short time scales. For the moment, </a:t>
            </a:r>
            <a:r>
              <a:rPr lang="en-GB" sz="2000" b="1" dirty="0"/>
              <a:t>only the TBM might address this point. A VNS complements and reinforce these assessments.</a:t>
            </a:r>
          </a:p>
          <a:p>
            <a:pPr algn="just"/>
            <a:endParaRPr lang="en-GB" sz="2000" dirty="0"/>
          </a:p>
          <a:p>
            <a:pPr algn="just"/>
            <a:r>
              <a:rPr lang="en-GB" sz="2000" b="1" dirty="0"/>
              <a:t>With the successful establishment of this nuclear R&amp;D program (e.g. MTR, p/D accelerator, IFMIF-DONES, ITER with TBM </a:t>
            </a:r>
            <a:r>
              <a:rPr lang="en-GB" sz="2000" b="1" dirty="0" err="1"/>
              <a:t>RoX</a:t>
            </a:r>
            <a:r>
              <a:rPr lang="en-GB" sz="2000" b="1" dirty="0"/>
              <a:t>, and a VNS), the </a:t>
            </a:r>
            <a:r>
              <a:rPr lang="en-GB" sz="2000" b="1" u="sng" dirty="0"/>
              <a:t>next fusion device</a:t>
            </a:r>
            <a:r>
              <a:rPr lang="en-GB" sz="2000" b="1" dirty="0"/>
              <a:t> (i.e. DEMO) could potentially serve </a:t>
            </a:r>
            <a:r>
              <a:rPr lang="en-GB" sz="2000" b="1" u="sng" dirty="0"/>
              <a:t>as a prototype power plant</a:t>
            </a:r>
            <a:r>
              <a:rPr lang="en-GB" sz="2000" b="1" dirty="0"/>
              <a:t>.</a:t>
            </a:r>
          </a:p>
          <a:p>
            <a:pPr marL="533386" lvl="1" indent="0" algn="just">
              <a:buNone/>
            </a:pPr>
            <a:endParaRPr lang="en-GB" dirty="0"/>
          </a:p>
        </p:txBody>
      </p:sp>
      <p:sp>
        <p:nvSpPr>
          <p:cNvPr id="5" name="Footer Placeholder 3">
            <a:extLst>
              <a:ext uri="{FF2B5EF4-FFF2-40B4-BE49-F238E27FC236}">
                <a16:creationId xmlns:a16="http://schemas.microsoft.com/office/drawing/2014/main" id="{30442B1D-19A7-ED29-95B6-6210F15E767B}"/>
              </a:ext>
            </a:extLst>
          </p:cNvPr>
          <p:cNvSpPr>
            <a:spLocks noGrp="1"/>
          </p:cNvSpPr>
          <p:nvPr>
            <p:ph type="ftr" sz="quarter" idx="11"/>
          </p:nvPr>
        </p:nvSpPr>
        <p:spPr>
          <a:xfrm>
            <a:off x="1205029" y="6578200"/>
            <a:ext cx="10986971" cy="268139"/>
          </a:xfrm>
        </p:spPr>
        <p:txBody>
          <a:bodyPr/>
          <a:lstStyle/>
          <a:p>
            <a:pPr algn="r"/>
            <a:r>
              <a:rPr lang="en-GB" sz="1050" dirty="0"/>
              <a:t>G. Aiello et al. | Testing and quantification needs for the Breeding Blanket | </a:t>
            </a:r>
            <a:r>
              <a:rPr lang="fr-FR" sz="1050" dirty="0"/>
              <a:t>EU-CN collaboration </a:t>
            </a:r>
            <a:r>
              <a:rPr lang="en-GB" sz="1050" dirty="0"/>
              <a:t>| KIT, March 2023 | Page </a:t>
            </a:r>
            <a:fld id="{6A6D9FA1-99C7-4910-8E32-B85D378B0060}" type="slidenum">
              <a:rPr lang="en-GB" sz="1050" smtClean="0"/>
              <a:pPr algn="r"/>
              <a:t>16</a:t>
            </a:fld>
            <a:endParaRPr lang="en-GB" sz="1050" dirty="0"/>
          </a:p>
        </p:txBody>
      </p:sp>
    </p:spTree>
    <p:extLst>
      <p:ext uri="{BB962C8B-B14F-4D97-AF65-F5344CB8AC3E}">
        <p14:creationId xmlns:p14="http://schemas.microsoft.com/office/powerpoint/2010/main" val="103142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05586-3D50-5FE3-BD39-88BA844A0745}"/>
              </a:ext>
            </a:extLst>
          </p:cNvPr>
          <p:cNvSpPr>
            <a:spLocks noGrp="1"/>
          </p:cNvSpPr>
          <p:nvPr>
            <p:ph type="title"/>
          </p:nvPr>
        </p:nvSpPr>
        <p:spPr/>
        <p:txBody>
          <a:bodyPr/>
          <a:lstStyle/>
          <a:p>
            <a:endParaRPr lang="en-GB"/>
          </a:p>
        </p:txBody>
      </p:sp>
      <p:sp>
        <p:nvSpPr>
          <p:cNvPr id="3" name="Footer Placeholder 2">
            <a:extLst>
              <a:ext uri="{FF2B5EF4-FFF2-40B4-BE49-F238E27FC236}">
                <a16:creationId xmlns:a16="http://schemas.microsoft.com/office/drawing/2014/main" id="{D5223989-7C2C-2CEB-E22C-7A55967510F3}"/>
              </a:ext>
            </a:extLst>
          </p:cNvPr>
          <p:cNvSpPr>
            <a:spLocks noGrp="1"/>
          </p:cNvSpPr>
          <p:nvPr>
            <p:ph type="ftr" sz="quarter" idx="11"/>
          </p:nvPr>
        </p:nvSpPr>
        <p:spPr/>
        <p:txBody>
          <a:bodyPr/>
          <a:lstStyle/>
          <a:p>
            <a:r>
              <a:rPr lang="en-GB">
                <a:solidFill>
                  <a:prstClr val="white"/>
                </a:solidFill>
              </a:rPr>
              <a:t>EUROfusion Values | Event | dd Month yyyy</a:t>
            </a:r>
            <a:endParaRPr lang="en-GB" dirty="0">
              <a:solidFill>
                <a:prstClr val="white"/>
              </a:solidFill>
            </a:endParaRPr>
          </a:p>
        </p:txBody>
      </p:sp>
      <p:sp>
        <p:nvSpPr>
          <p:cNvPr id="4" name="Slide Number Placeholder 3">
            <a:extLst>
              <a:ext uri="{FF2B5EF4-FFF2-40B4-BE49-F238E27FC236}">
                <a16:creationId xmlns:a16="http://schemas.microsoft.com/office/drawing/2014/main" id="{3A1781A7-EF68-C59E-64BF-7AD0EFED6E53}"/>
              </a:ext>
            </a:extLst>
          </p:cNvPr>
          <p:cNvSpPr>
            <a:spLocks noGrp="1"/>
          </p:cNvSpPr>
          <p:nvPr>
            <p:ph type="sldNum" sz="quarter" idx="12"/>
          </p:nvPr>
        </p:nvSpPr>
        <p:spPr/>
        <p:txBody>
          <a:bodyPr/>
          <a:lstStyle/>
          <a:p>
            <a:fld id="{6A6D9FA1-99C7-4910-8E32-B85D378B0060}" type="slidenum">
              <a:rPr lang="en-GB" smtClean="0">
                <a:solidFill>
                  <a:prstClr val="white"/>
                </a:solidFill>
              </a:rPr>
              <a:pPr/>
              <a:t>17</a:t>
            </a:fld>
            <a:endParaRPr lang="en-GB" dirty="0">
              <a:solidFill>
                <a:prstClr val="white"/>
              </a:solidFill>
            </a:endParaRPr>
          </a:p>
        </p:txBody>
      </p:sp>
    </p:spTree>
    <p:extLst>
      <p:ext uri="{BB962C8B-B14F-4D97-AF65-F5344CB8AC3E}">
        <p14:creationId xmlns:p14="http://schemas.microsoft.com/office/powerpoint/2010/main" val="21500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42A89-376C-B599-4035-4CDD2F406B83}"/>
              </a:ext>
            </a:extLst>
          </p:cNvPr>
          <p:cNvSpPr>
            <a:spLocks noGrp="1"/>
          </p:cNvSpPr>
          <p:nvPr>
            <p:ph type="title"/>
          </p:nvPr>
        </p:nvSpPr>
        <p:spPr>
          <a:xfrm>
            <a:off x="983432" y="192515"/>
            <a:ext cx="9943264" cy="457200"/>
          </a:xfrm>
        </p:spPr>
        <p:txBody>
          <a:bodyPr/>
          <a:lstStyle/>
          <a:p>
            <a:r>
              <a:rPr lang="en-US" dirty="0"/>
              <a:t>Neutron irradiation also affects Divertor operation</a:t>
            </a:r>
            <a:endParaRPr lang="en-GB" dirty="0"/>
          </a:p>
        </p:txBody>
      </p:sp>
      <p:sp>
        <p:nvSpPr>
          <p:cNvPr id="4" name="Slide Number Placeholder 3">
            <a:extLst>
              <a:ext uri="{FF2B5EF4-FFF2-40B4-BE49-F238E27FC236}">
                <a16:creationId xmlns:a16="http://schemas.microsoft.com/office/drawing/2014/main" id="{75604E0B-A368-97B5-8068-F678F3BEDBB2}"/>
              </a:ext>
            </a:extLst>
          </p:cNvPr>
          <p:cNvSpPr>
            <a:spLocks noGrp="1"/>
          </p:cNvSpPr>
          <p:nvPr>
            <p:ph type="sldNum" sz="quarter" idx="12"/>
          </p:nvPr>
        </p:nvSpPr>
        <p:spPr/>
        <p:txBody>
          <a:bodyPr/>
          <a:lstStyle/>
          <a:p>
            <a:pPr defTabSz="914377"/>
            <a:fld id="{6A6D9FA1-99C7-4910-8E32-B85D378B0060}" type="slidenum">
              <a:rPr lang="en-GB">
                <a:solidFill>
                  <a:prstClr val="white"/>
                </a:solidFill>
                <a:latin typeface="Calibri"/>
              </a:rPr>
              <a:pPr defTabSz="914377"/>
              <a:t>18</a:t>
            </a:fld>
            <a:endParaRPr lang="en-GB" dirty="0">
              <a:solidFill>
                <a:prstClr val="white"/>
              </a:solidFill>
              <a:latin typeface="Calibri"/>
            </a:endParaRPr>
          </a:p>
        </p:txBody>
      </p:sp>
      <p:sp>
        <p:nvSpPr>
          <p:cNvPr id="5" name="TextBox 4">
            <a:extLst>
              <a:ext uri="{FF2B5EF4-FFF2-40B4-BE49-F238E27FC236}">
                <a16:creationId xmlns:a16="http://schemas.microsoft.com/office/drawing/2014/main" id="{5311CB38-AE24-76F4-AC2C-720C5A927233}"/>
              </a:ext>
            </a:extLst>
          </p:cNvPr>
          <p:cNvSpPr txBox="1"/>
          <p:nvPr/>
        </p:nvSpPr>
        <p:spPr>
          <a:xfrm>
            <a:off x="477869" y="839647"/>
            <a:ext cx="10565547" cy="4524315"/>
          </a:xfrm>
          <a:prstGeom prst="rect">
            <a:avLst/>
          </a:prstGeom>
        </p:spPr>
        <p:txBody>
          <a:bodyPr wrap="square" rtlCol="0">
            <a:spAutoFit/>
          </a:bodyPr>
          <a:lstStyle/>
          <a:p>
            <a:pPr marL="285744" indent="-285744" defTabSz="914377">
              <a:buFont typeface="Arial" panose="020B0604020202020204" pitchFamily="34" charset="0"/>
              <a:buChar char="•"/>
            </a:pPr>
            <a:r>
              <a:rPr lang="en-US" dirty="0">
                <a:solidFill>
                  <a:prstClr val="black"/>
                </a:solidFill>
                <a:latin typeface="Calibri"/>
              </a:rPr>
              <a:t>Change in thermo-physical properties</a:t>
            </a:r>
          </a:p>
          <a:p>
            <a:pPr marL="538149" lvl="1" indent="-285744" defTabSz="914377">
              <a:buClr>
                <a:prstClr val="black"/>
              </a:buClr>
              <a:buFont typeface="Wingdings" panose="05000000000000000000" pitchFamily="2" charset="2"/>
              <a:buChar char=""/>
            </a:pPr>
            <a:r>
              <a:rPr lang="en-US" sz="1800" dirty="0">
                <a:solidFill>
                  <a:srgbClr val="FF0000"/>
                </a:solidFill>
                <a:latin typeface="Calibri"/>
              </a:rPr>
              <a:t>Reduction of thermal conductivity </a:t>
            </a:r>
            <a:r>
              <a:rPr lang="en-US" sz="1800" dirty="0">
                <a:solidFill>
                  <a:prstClr val="black"/>
                </a:solidFill>
                <a:latin typeface="Calibri"/>
              </a:rPr>
              <a:t>(20%-30%) will lead to higher </a:t>
            </a:r>
            <a:br>
              <a:rPr lang="en-US" sz="1800" dirty="0">
                <a:solidFill>
                  <a:prstClr val="black"/>
                </a:solidFill>
                <a:latin typeface="Calibri"/>
              </a:rPr>
            </a:br>
            <a:r>
              <a:rPr lang="en-US" sz="1800" dirty="0">
                <a:solidFill>
                  <a:prstClr val="black"/>
                </a:solidFill>
                <a:latin typeface="Calibri"/>
              </a:rPr>
              <a:t>absolute temperatures as well as </a:t>
            </a:r>
            <a:r>
              <a:rPr lang="en-US" sz="1800" dirty="0">
                <a:solidFill>
                  <a:srgbClr val="FF0000"/>
                </a:solidFill>
                <a:latin typeface="Calibri"/>
              </a:rPr>
              <a:t>higher thermal gradients</a:t>
            </a:r>
            <a:endParaRPr lang="en-GB" sz="1800" dirty="0">
              <a:solidFill>
                <a:srgbClr val="FF0000"/>
              </a:solidFill>
              <a:latin typeface="Calibri"/>
            </a:endParaRPr>
          </a:p>
          <a:p>
            <a:pPr marL="742932" lvl="1" indent="-285744" defTabSz="914377">
              <a:buFont typeface="Calibri" panose="020F0502020204030204" pitchFamily="34" charset="0"/>
              <a:buChar char="−"/>
            </a:pPr>
            <a:endParaRPr lang="en-GB" sz="1800" dirty="0">
              <a:solidFill>
                <a:prstClr val="black"/>
              </a:solidFill>
              <a:latin typeface="Calibri"/>
            </a:endParaRPr>
          </a:p>
          <a:p>
            <a:pPr marL="342891" indent="-342891" defTabSz="914377">
              <a:buFont typeface="Arial" panose="020B0604020202020204" pitchFamily="34" charset="0"/>
              <a:buChar char="•"/>
            </a:pPr>
            <a:r>
              <a:rPr lang="en-GB" dirty="0">
                <a:solidFill>
                  <a:prstClr val="black"/>
                </a:solidFill>
                <a:latin typeface="Calibri"/>
              </a:rPr>
              <a:t>Change in thermo-mechanical properties</a:t>
            </a:r>
          </a:p>
          <a:p>
            <a:pPr marL="630223" lvl="1" indent="-285744" defTabSz="914377">
              <a:buClr>
                <a:prstClr val="black"/>
              </a:buClr>
              <a:buFont typeface="Wingdings" panose="05000000000000000000" pitchFamily="2" charset="2"/>
              <a:buChar char="Ä"/>
            </a:pPr>
            <a:r>
              <a:rPr lang="en-GB" sz="1800" dirty="0">
                <a:solidFill>
                  <a:srgbClr val="FF0000"/>
                </a:solidFill>
                <a:latin typeface="Calibri"/>
              </a:rPr>
              <a:t>Hardening/softening, loss of ductility, embrittlement</a:t>
            </a:r>
            <a:r>
              <a:rPr lang="en-GB" sz="1800" dirty="0">
                <a:solidFill>
                  <a:prstClr val="black"/>
                </a:solidFill>
                <a:latin typeface="Calibri"/>
              </a:rPr>
              <a:t>, shift </a:t>
            </a:r>
            <a:br>
              <a:rPr lang="en-GB" sz="1800" dirty="0">
                <a:solidFill>
                  <a:prstClr val="black"/>
                </a:solidFill>
                <a:latin typeface="Calibri"/>
              </a:rPr>
            </a:br>
            <a:r>
              <a:rPr lang="en-GB" sz="1800" dirty="0">
                <a:solidFill>
                  <a:prstClr val="black"/>
                </a:solidFill>
                <a:latin typeface="Calibri"/>
              </a:rPr>
              <a:t>of DBTT (W), will lead to higher stresses, lower capacity to </a:t>
            </a:r>
            <a:br>
              <a:rPr lang="en-GB" sz="1800" dirty="0">
                <a:solidFill>
                  <a:prstClr val="black"/>
                </a:solidFill>
                <a:latin typeface="Calibri"/>
              </a:rPr>
            </a:br>
            <a:r>
              <a:rPr lang="en-GB" sz="1800" dirty="0">
                <a:solidFill>
                  <a:prstClr val="black"/>
                </a:solidFill>
                <a:latin typeface="Calibri"/>
              </a:rPr>
              <a:t>accommodate deformation and potential </a:t>
            </a:r>
            <a:r>
              <a:rPr lang="en-GB" sz="1800" dirty="0">
                <a:solidFill>
                  <a:srgbClr val="FF0000"/>
                </a:solidFill>
                <a:latin typeface="Calibri"/>
              </a:rPr>
              <a:t>change of failure modes </a:t>
            </a:r>
          </a:p>
          <a:p>
            <a:pPr marL="630223" lvl="1" indent="-285744" defTabSz="914377">
              <a:buFont typeface="Wingdings" panose="05000000000000000000" pitchFamily="2" charset="2"/>
              <a:buChar char="Ä"/>
            </a:pPr>
            <a:endParaRPr lang="en-GB" sz="1800" dirty="0">
              <a:solidFill>
                <a:prstClr val="black"/>
              </a:solidFill>
              <a:latin typeface="Calibri"/>
            </a:endParaRPr>
          </a:p>
          <a:p>
            <a:pPr marL="173034" indent="-285744" defTabSz="914377">
              <a:buFont typeface="Arial" panose="020B0604020202020204" pitchFamily="34" charset="0"/>
              <a:buChar char="•"/>
            </a:pPr>
            <a:r>
              <a:rPr lang="en-GB" dirty="0">
                <a:solidFill>
                  <a:prstClr val="black"/>
                </a:solidFill>
                <a:latin typeface="Calibri"/>
              </a:rPr>
              <a:t>Dimensional instabilities (swelling)</a:t>
            </a:r>
          </a:p>
          <a:p>
            <a:pPr marL="630223" lvl="1" indent="-285744" defTabSz="914377">
              <a:buClr>
                <a:prstClr val="black"/>
              </a:buClr>
              <a:buFont typeface="Arial" panose="020B0604020202020204" pitchFamily="34" charset="0"/>
              <a:buChar char="•"/>
            </a:pPr>
            <a:r>
              <a:rPr lang="en-GB" sz="1800" dirty="0">
                <a:solidFill>
                  <a:srgbClr val="FF0000"/>
                </a:solidFill>
                <a:latin typeface="Calibri"/>
              </a:rPr>
              <a:t>Critical for the copper interlayer</a:t>
            </a:r>
            <a:r>
              <a:rPr lang="en-GB" sz="1800" dirty="0">
                <a:solidFill>
                  <a:prstClr val="black"/>
                </a:solidFill>
                <a:latin typeface="Calibri"/>
              </a:rPr>
              <a:t>, will add to thermal stresses, </a:t>
            </a:r>
            <a:br>
              <a:rPr lang="en-GB" sz="1800" dirty="0">
                <a:solidFill>
                  <a:prstClr val="black"/>
                </a:solidFill>
                <a:latin typeface="Calibri"/>
              </a:rPr>
            </a:br>
            <a:r>
              <a:rPr lang="en-GB" sz="1800" dirty="0">
                <a:solidFill>
                  <a:prstClr val="black"/>
                </a:solidFill>
                <a:latin typeface="Calibri"/>
              </a:rPr>
              <a:t>further reduce ductility and, above a certain limit (</a:t>
            </a:r>
            <a:r>
              <a:rPr lang="en-GB" sz="1800" b="1" dirty="0">
                <a:solidFill>
                  <a:prstClr val="black"/>
                </a:solidFill>
                <a:latin typeface="Calibri"/>
              </a:rPr>
              <a:t>3% in steels</a:t>
            </a:r>
            <a:r>
              <a:rPr lang="en-GB" sz="1800" dirty="0">
                <a:solidFill>
                  <a:prstClr val="black"/>
                </a:solidFill>
                <a:latin typeface="Calibri"/>
              </a:rPr>
              <a:t>), </a:t>
            </a:r>
            <a:br>
              <a:rPr lang="en-GB" sz="1800" dirty="0">
                <a:solidFill>
                  <a:prstClr val="black"/>
                </a:solidFill>
                <a:latin typeface="Calibri"/>
              </a:rPr>
            </a:br>
            <a:r>
              <a:rPr lang="en-GB" sz="1800" dirty="0">
                <a:solidFill>
                  <a:prstClr val="black"/>
                </a:solidFill>
                <a:latin typeface="Calibri"/>
              </a:rPr>
              <a:t>cause </a:t>
            </a:r>
            <a:r>
              <a:rPr lang="en-GB" sz="1800" dirty="0">
                <a:solidFill>
                  <a:srgbClr val="FF0000"/>
                </a:solidFill>
                <a:latin typeface="Calibri"/>
              </a:rPr>
              <a:t>sudden failure </a:t>
            </a:r>
            <a:r>
              <a:rPr lang="en-GB" sz="1800" dirty="0">
                <a:solidFill>
                  <a:prstClr val="black"/>
                </a:solidFill>
                <a:latin typeface="Calibri"/>
              </a:rPr>
              <a:t>by void coalescence and grain boundary</a:t>
            </a:r>
            <a:br>
              <a:rPr lang="en-GB" sz="1800" dirty="0">
                <a:solidFill>
                  <a:prstClr val="black"/>
                </a:solidFill>
                <a:latin typeface="Calibri"/>
              </a:rPr>
            </a:br>
            <a:r>
              <a:rPr lang="en-GB" sz="1800" dirty="0">
                <a:solidFill>
                  <a:prstClr val="black"/>
                </a:solidFill>
                <a:latin typeface="Calibri"/>
              </a:rPr>
              <a:t>decohesion   </a:t>
            </a:r>
          </a:p>
          <a:p>
            <a:pPr marL="742932" lvl="1" indent="-285744" defTabSz="914377">
              <a:buFont typeface="Calibri" panose="020F0502020204030204" pitchFamily="34" charset="0"/>
              <a:buChar char="−"/>
            </a:pPr>
            <a:endParaRPr lang="en-GB" sz="1800" dirty="0">
              <a:solidFill>
                <a:prstClr val="black"/>
              </a:solidFill>
              <a:latin typeface="Calibri"/>
            </a:endParaRPr>
          </a:p>
        </p:txBody>
      </p:sp>
      <p:sp>
        <p:nvSpPr>
          <p:cNvPr id="6" name="object 6">
            <a:extLst>
              <a:ext uri="{FF2B5EF4-FFF2-40B4-BE49-F238E27FC236}">
                <a16:creationId xmlns:a16="http://schemas.microsoft.com/office/drawing/2014/main" id="{6FA266F2-141A-8DD1-78B7-17E918EB83CA}"/>
              </a:ext>
            </a:extLst>
          </p:cNvPr>
          <p:cNvSpPr>
            <a:spLocks noChangeAspect="1"/>
          </p:cNvSpPr>
          <p:nvPr/>
        </p:nvSpPr>
        <p:spPr>
          <a:xfrm>
            <a:off x="9892155" y="2760935"/>
            <a:ext cx="2135301" cy="540000"/>
          </a:xfrm>
          <a:prstGeom prst="rect">
            <a:avLst/>
          </a:prstGeom>
          <a:blipFill>
            <a:blip r:embed="rId2" cstate="print"/>
            <a:srcRect/>
            <a:stretch>
              <a:fillRect t="-19999" b="-17147"/>
            </a:stretch>
          </a:blipFill>
        </p:spPr>
        <p:txBody>
          <a:bodyPr wrap="square" lIns="0" tIns="0" rIns="0" bIns="0" rtlCol="0"/>
          <a:lstStyle/>
          <a:p>
            <a:pPr defTabSz="914377"/>
            <a:endParaRPr sz="1800">
              <a:solidFill>
                <a:prstClr val="black"/>
              </a:solidFill>
              <a:latin typeface="Calibri"/>
            </a:endParaRPr>
          </a:p>
        </p:txBody>
      </p:sp>
      <p:sp>
        <p:nvSpPr>
          <p:cNvPr id="7" name="object 9">
            <a:extLst>
              <a:ext uri="{FF2B5EF4-FFF2-40B4-BE49-F238E27FC236}">
                <a16:creationId xmlns:a16="http://schemas.microsoft.com/office/drawing/2014/main" id="{251B4775-2B1E-C42C-0F5A-6FB4A2F380DB}"/>
              </a:ext>
            </a:extLst>
          </p:cNvPr>
          <p:cNvSpPr>
            <a:spLocks noChangeAspect="1"/>
          </p:cNvSpPr>
          <p:nvPr/>
        </p:nvSpPr>
        <p:spPr>
          <a:xfrm>
            <a:off x="7681626" y="2759969"/>
            <a:ext cx="2114839" cy="540000"/>
          </a:xfrm>
          <a:prstGeom prst="rect">
            <a:avLst/>
          </a:prstGeom>
          <a:blipFill>
            <a:blip r:embed="rId3" cstate="print"/>
            <a:srcRect/>
            <a:stretch>
              <a:fillRect t="-32876" b="-32878"/>
            </a:stretch>
          </a:blipFill>
        </p:spPr>
        <p:txBody>
          <a:bodyPr wrap="square" lIns="0" tIns="0" rIns="0" bIns="0" rtlCol="0"/>
          <a:lstStyle/>
          <a:p>
            <a:pPr defTabSz="914377"/>
            <a:endParaRPr sz="1800">
              <a:solidFill>
                <a:prstClr val="black"/>
              </a:solidFill>
              <a:latin typeface="Calibri"/>
            </a:endParaRPr>
          </a:p>
        </p:txBody>
      </p:sp>
      <p:sp>
        <p:nvSpPr>
          <p:cNvPr id="8" name="object 20">
            <a:extLst>
              <a:ext uri="{FF2B5EF4-FFF2-40B4-BE49-F238E27FC236}">
                <a16:creationId xmlns:a16="http://schemas.microsoft.com/office/drawing/2014/main" id="{F3FA7B72-FCFE-E8E4-2964-94AF9110B04E}"/>
              </a:ext>
            </a:extLst>
          </p:cNvPr>
          <p:cNvSpPr txBox="1"/>
          <p:nvPr/>
        </p:nvSpPr>
        <p:spPr>
          <a:xfrm>
            <a:off x="8590120" y="3339855"/>
            <a:ext cx="942547" cy="382156"/>
          </a:xfrm>
          <a:prstGeom prst="rect">
            <a:avLst/>
          </a:prstGeom>
        </p:spPr>
        <p:txBody>
          <a:bodyPr vert="horz" wrap="square" lIns="0" tIns="12700" rIns="0" bIns="0" rtlCol="0">
            <a:spAutoFit/>
          </a:bodyPr>
          <a:lstStyle/>
          <a:p>
            <a:pPr marL="38099" defTabSz="914377">
              <a:spcBef>
                <a:spcPts val="100"/>
              </a:spcBef>
            </a:pPr>
            <a:r>
              <a:rPr lang="en-US" sz="1200" spc="-5" dirty="0">
                <a:solidFill>
                  <a:prstClr val="black"/>
                </a:solidFill>
                <a:latin typeface="Calibri"/>
                <a:cs typeface="Arial"/>
              </a:rPr>
              <a:t>Unirradiated</a:t>
            </a:r>
            <a:br>
              <a:rPr lang="en-US" sz="1200" spc="-5" dirty="0">
                <a:solidFill>
                  <a:prstClr val="black"/>
                </a:solidFill>
                <a:latin typeface="Calibri"/>
                <a:cs typeface="Arial"/>
              </a:rPr>
            </a:br>
            <a:r>
              <a:rPr sz="1200" spc="-5" dirty="0" err="1">
                <a:solidFill>
                  <a:prstClr val="black"/>
                </a:solidFill>
                <a:latin typeface="Calibri"/>
                <a:cs typeface="Arial"/>
              </a:rPr>
              <a:t>T</a:t>
            </a:r>
            <a:r>
              <a:rPr sz="1200" spc="-7" baseline="-20833" dirty="0" err="1">
                <a:solidFill>
                  <a:prstClr val="black"/>
                </a:solidFill>
                <a:latin typeface="Calibri"/>
                <a:cs typeface="Arial"/>
              </a:rPr>
              <a:t>test</a:t>
            </a:r>
            <a:r>
              <a:rPr sz="1200" spc="-5" dirty="0">
                <a:solidFill>
                  <a:prstClr val="black"/>
                </a:solidFill>
                <a:latin typeface="Calibri"/>
                <a:cs typeface="Arial"/>
              </a:rPr>
              <a:t>=150°C</a:t>
            </a:r>
            <a:endParaRPr sz="1200" dirty="0">
              <a:solidFill>
                <a:prstClr val="black"/>
              </a:solidFill>
              <a:latin typeface="Calibri"/>
              <a:cs typeface="Arial"/>
            </a:endParaRPr>
          </a:p>
        </p:txBody>
      </p:sp>
      <p:sp>
        <p:nvSpPr>
          <p:cNvPr id="11" name="object 23">
            <a:extLst>
              <a:ext uri="{FF2B5EF4-FFF2-40B4-BE49-F238E27FC236}">
                <a16:creationId xmlns:a16="http://schemas.microsoft.com/office/drawing/2014/main" id="{CD324395-6D1F-232E-B8A0-4AB3D8BD90D4}"/>
              </a:ext>
            </a:extLst>
          </p:cNvPr>
          <p:cNvSpPr/>
          <p:nvPr/>
        </p:nvSpPr>
        <p:spPr>
          <a:xfrm>
            <a:off x="9633861" y="3337754"/>
            <a:ext cx="963543" cy="879084"/>
          </a:xfrm>
          <a:prstGeom prst="rect">
            <a:avLst/>
          </a:prstGeom>
          <a:blipFill>
            <a:blip r:embed="rId4" cstate="print"/>
            <a:stretch>
              <a:fillRect/>
            </a:stretch>
          </a:blipFill>
        </p:spPr>
        <p:txBody>
          <a:bodyPr wrap="square" lIns="0" tIns="0" rIns="0" bIns="0" rtlCol="0"/>
          <a:lstStyle/>
          <a:p>
            <a:pPr defTabSz="914377"/>
            <a:endParaRPr sz="1800">
              <a:solidFill>
                <a:prstClr val="black"/>
              </a:solidFill>
              <a:latin typeface="Calibri"/>
            </a:endParaRPr>
          </a:p>
        </p:txBody>
      </p:sp>
      <p:sp>
        <p:nvSpPr>
          <p:cNvPr id="12" name="object 24">
            <a:extLst>
              <a:ext uri="{FF2B5EF4-FFF2-40B4-BE49-F238E27FC236}">
                <a16:creationId xmlns:a16="http://schemas.microsoft.com/office/drawing/2014/main" id="{DD6B5A49-FE10-6299-CCB9-996CF5901153}"/>
              </a:ext>
            </a:extLst>
          </p:cNvPr>
          <p:cNvSpPr/>
          <p:nvPr/>
        </p:nvSpPr>
        <p:spPr>
          <a:xfrm>
            <a:off x="7690505" y="3331451"/>
            <a:ext cx="936537" cy="891691"/>
          </a:xfrm>
          <a:prstGeom prst="rect">
            <a:avLst/>
          </a:prstGeom>
          <a:blipFill>
            <a:blip r:embed="rId5" cstate="print"/>
            <a:stretch>
              <a:fillRect/>
            </a:stretch>
          </a:blipFill>
        </p:spPr>
        <p:txBody>
          <a:bodyPr wrap="square" lIns="0" tIns="0" rIns="0" bIns="0" rtlCol="0"/>
          <a:lstStyle/>
          <a:p>
            <a:pPr defTabSz="914377"/>
            <a:endParaRPr sz="1800">
              <a:solidFill>
                <a:prstClr val="black"/>
              </a:solidFill>
              <a:latin typeface="Calibri"/>
            </a:endParaRPr>
          </a:p>
        </p:txBody>
      </p:sp>
      <p:sp>
        <p:nvSpPr>
          <p:cNvPr id="15" name="object 20">
            <a:extLst>
              <a:ext uri="{FF2B5EF4-FFF2-40B4-BE49-F238E27FC236}">
                <a16:creationId xmlns:a16="http://schemas.microsoft.com/office/drawing/2014/main" id="{16EEEEE9-E121-C5A1-9D93-7464C4A9C823}"/>
              </a:ext>
            </a:extLst>
          </p:cNvPr>
          <p:cNvSpPr txBox="1"/>
          <p:nvPr/>
        </p:nvSpPr>
        <p:spPr>
          <a:xfrm>
            <a:off x="10597402" y="3345076"/>
            <a:ext cx="1327207" cy="394980"/>
          </a:xfrm>
          <a:prstGeom prst="rect">
            <a:avLst/>
          </a:prstGeom>
        </p:spPr>
        <p:txBody>
          <a:bodyPr vert="horz" wrap="square" lIns="0" tIns="12700" rIns="0" bIns="0" rtlCol="0">
            <a:spAutoFit/>
          </a:bodyPr>
          <a:lstStyle/>
          <a:p>
            <a:pPr marL="38099" defTabSz="914377">
              <a:spcBef>
                <a:spcPts val="100"/>
              </a:spcBef>
            </a:pPr>
            <a:r>
              <a:rPr lang="en-US" sz="1200" spc="-5" dirty="0">
                <a:solidFill>
                  <a:prstClr val="black"/>
                </a:solidFill>
                <a:latin typeface="Calibri"/>
                <a:cs typeface="Arial"/>
              </a:rPr>
              <a:t>Irradiated </a:t>
            </a:r>
            <a:r>
              <a:rPr lang="en-US" sz="1200" spc="-5" dirty="0">
                <a:solidFill>
                  <a:srgbClr val="FF0000"/>
                </a:solidFill>
                <a:latin typeface="Calibri"/>
                <a:cs typeface="Arial"/>
              </a:rPr>
              <a:t>0.19 dpa</a:t>
            </a:r>
          </a:p>
          <a:p>
            <a:pPr marL="38099" defTabSz="914377">
              <a:spcBef>
                <a:spcPts val="100"/>
              </a:spcBef>
            </a:pPr>
            <a:r>
              <a:rPr sz="1200" spc="-5" dirty="0" err="1">
                <a:solidFill>
                  <a:prstClr val="black"/>
                </a:solidFill>
                <a:latin typeface="Calibri"/>
                <a:cs typeface="Arial"/>
              </a:rPr>
              <a:t>T</a:t>
            </a:r>
            <a:r>
              <a:rPr sz="1200" spc="-7" baseline="-20833" dirty="0" err="1">
                <a:solidFill>
                  <a:prstClr val="black"/>
                </a:solidFill>
                <a:latin typeface="Calibri"/>
                <a:cs typeface="Arial"/>
              </a:rPr>
              <a:t>test</a:t>
            </a:r>
            <a:r>
              <a:rPr sz="1200" spc="-5" dirty="0">
                <a:solidFill>
                  <a:prstClr val="black"/>
                </a:solidFill>
                <a:latin typeface="Calibri"/>
                <a:cs typeface="Arial"/>
              </a:rPr>
              <a:t>=T</a:t>
            </a:r>
            <a:r>
              <a:rPr sz="1200" spc="-7" baseline="-20833" dirty="0">
                <a:solidFill>
                  <a:prstClr val="black"/>
                </a:solidFill>
                <a:latin typeface="Calibri"/>
                <a:cs typeface="Arial"/>
              </a:rPr>
              <a:t>irr</a:t>
            </a:r>
            <a:r>
              <a:rPr sz="1200" spc="-5" dirty="0">
                <a:solidFill>
                  <a:prstClr val="black"/>
                </a:solidFill>
                <a:latin typeface="Calibri"/>
                <a:cs typeface="Arial"/>
              </a:rPr>
              <a:t>=</a:t>
            </a:r>
            <a:r>
              <a:rPr sz="1200" spc="-95" dirty="0">
                <a:solidFill>
                  <a:prstClr val="black"/>
                </a:solidFill>
                <a:latin typeface="Calibri"/>
                <a:cs typeface="Arial"/>
              </a:rPr>
              <a:t> </a:t>
            </a:r>
            <a:r>
              <a:rPr sz="1200" spc="-5" dirty="0">
                <a:solidFill>
                  <a:prstClr val="black"/>
                </a:solidFill>
                <a:latin typeface="Calibri"/>
                <a:cs typeface="Arial"/>
              </a:rPr>
              <a:t>150°C</a:t>
            </a:r>
            <a:endParaRPr sz="1200" dirty="0">
              <a:solidFill>
                <a:prstClr val="black"/>
              </a:solidFill>
              <a:latin typeface="Calibri"/>
              <a:cs typeface="Arial"/>
            </a:endParaRPr>
          </a:p>
        </p:txBody>
      </p:sp>
      <p:sp>
        <p:nvSpPr>
          <p:cNvPr id="17" name="object 33">
            <a:extLst>
              <a:ext uri="{FF2B5EF4-FFF2-40B4-BE49-F238E27FC236}">
                <a16:creationId xmlns:a16="http://schemas.microsoft.com/office/drawing/2014/main" id="{79A36F18-F1A7-3CD0-B085-0039D8B170DF}"/>
              </a:ext>
            </a:extLst>
          </p:cNvPr>
          <p:cNvSpPr txBox="1"/>
          <p:nvPr/>
        </p:nvSpPr>
        <p:spPr>
          <a:xfrm>
            <a:off x="7879591" y="2604359"/>
            <a:ext cx="241300" cy="166712"/>
          </a:xfrm>
          <a:prstGeom prst="rect">
            <a:avLst/>
          </a:prstGeom>
        </p:spPr>
        <p:txBody>
          <a:bodyPr vert="horz" wrap="square" lIns="0" tIns="12700" rIns="0" bIns="0" rtlCol="0">
            <a:spAutoFit/>
          </a:bodyPr>
          <a:lstStyle/>
          <a:p>
            <a:pPr marL="12700" defTabSz="914377">
              <a:spcBef>
                <a:spcPts val="100"/>
              </a:spcBef>
            </a:pPr>
            <a:r>
              <a:rPr sz="1000" b="1" dirty="0">
                <a:solidFill>
                  <a:prstClr val="black"/>
                </a:solidFill>
                <a:latin typeface="Arial"/>
                <a:cs typeface="Arial"/>
              </a:rPr>
              <a:t>W</a:t>
            </a:r>
          </a:p>
        </p:txBody>
      </p:sp>
      <p:sp>
        <p:nvSpPr>
          <p:cNvPr id="18" name="object 33">
            <a:extLst>
              <a:ext uri="{FF2B5EF4-FFF2-40B4-BE49-F238E27FC236}">
                <a16:creationId xmlns:a16="http://schemas.microsoft.com/office/drawing/2014/main" id="{3BD3A336-5FB2-7AE2-D706-B76FA91A85E8}"/>
              </a:ext>
            </a:extLst>
          </p:cNvPr>
          <p:cNvSpPr txBox="1"/>
          <p:nvPr/>
        </p:nvSpPr>
        <p:spPr>
          <a:xfrm>
            <a:off x="9235270" y="2597234"/>
            <a:ext cx="468551" cy="166712"/>
          </a:xfrm>
          <a:prstGeom prst="rect">
            <a:avLst/>
          </a:prstGeom>
        </p:spPr>
        <p:txBody>
          <a:bodyPr vert="horz" wrap="square" lIns="0" tIns="12700" rIns="0" bIns="0" rtlCol="0">
            <a:spAutoFit/>
          </a:bodyPr>
          <a:lstStyle/>
          <a:p>
            <a:pPr marL="12700" defTabSz="914377">
              <a:spcBef>
                <a:spcPts val="100"/>
              </a:spcBef>
            </a:pPr>
            <a:r>
              <a:rPr lang="en-US" sz="1000" b="1" dirty="0" err="1">
                <a:solidFill>
                  <a:prstClr val="black"/>
                </a:solidFill>
                <a:latin typeface="Arial"/>
                <a:cs typeface="Arial"/>
              </a:rPr>
              <a:t>CuCrZr</a:t>
            </a:r>
            <a:endParaRPr sz="1000" b="1" dirty="0">
              <a:solidFill>
                <a:prstClr val="black"/>
              </a:solidFill>
              <a:latin typeface="Arial"/>
              <a:cs typeface="Arial"/>
            </a:endParaRPr>
          </a:p>
        </p:txBody>
      </p:sp>
      <p:grpSp>
        <p:nvGrpSpPr>
          <p:cNvPr id="27" name="Group 26">
            <a:extLst>
              <a:ext uri="{FF2B5EF4-FFF2-40B4-BE49-F238E27FC236}">
                <a16:creationId xmlns:a16="http://schemas.microsoft.com/office/drawing/2014/main" id="{A5A94630-F03E-556A-1D03-4079FA6492B2}"/>
              </a:ext>
            </a:extLst>
          </p:cNvPr>
          <p:cNvGrpSpPr/>
          <p:nvPr/>
        </p:nvGrpSpPr>
        <p:grpSpPr>
          <a:xfrm>
            <a:off x="7243155" y="525202"/>
            <a:ext cx="1791739" cy="2080452"/>
            <a:chOff x="5992179" y="613714"/>
            <a:chExt cx="1791738" cy="2080452"/>
          </a:xfrm>
        </p:grpSpPr>
        <p:grpSp>
          <p:nvGrpSpPr>
            <p:cNvPr id="25" name="Group 24">
              <a:extLst>
                <a:ext uri="{FF2B5EF4-FFF2-40B4-BE49-F238E27FC236}">
                  <a16:creationId xmlns:a16="http://schemas.microsoft.com/office/drawing/2014/main" id="{D53C2111-FCB8-806E-3915-90ABC6AF59CA}"/>
                </a:ext>
              </a:extLst>
            </p:cNvPr>
            <p:cNvGrpSpPr/>
            <p:nvPr/>
          </p:nvGrpSpPr>
          <p:grpSpPr>
            <a:xfrm>
              <a:off x="5992179" y="654746"/>
              <a:ext cx="1791738" cy="2039420"/>
              <a:chOff x="6038283" y="634394"/>
              <a:chExt cx="1791738" cy="2039420"/>
            </a:xfrm>
          </p:grpSpPr>
          <p:pic>
            <p:nvPicPr>
              <p:cNvPr id="21" name="Picture 20">
                <a:extLst>
                  <a:ext uri="{FF2B5EF4-FFF2-40B4-BE49-F238E27FC236}">
                    <a16:creationId xmlns:a16="http://schemas.microsoft.com/office/drawing/2014/main" id="{C5AD1A49-D062-0CFE-202C-FD93B0139A4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038283" y="634394"/>
                <a:ext cx="1791738" cy="2039420"/>
              </a:xfrm>
              <a:prstGeom prst="rect">
                <a:avLst/>
              </a:prstGeom>
            </p:spPr>
          </p:pic>
          <p:sp>
            <p:nvSpPr>
              <p:cNvPr id="23" name="Arrow: Down 22">
                <a:extLst>
                  <a:ext uri="{FF2B5EF4-FFF2-40B4-BE49-F238E27FC236}">
                    <a16:creationId xmlns:a16="http://schemas.microsoft.com/office/drawing/2014/main" id="{9728E79B-59E3-8B72-5A2C-BC451C8C4B8F}"/>
                  </a:ext>
                </a:extLst>
              </p:cNvPr>
              <p:cNvSpPr/>
              <p:nvPr/>
            </p:nvSpPr>
            <p:spPr>
              <a:xfrm flipH="1">
                <a:off x="6527067" y="1231482"/>
                <a:ext cx="84524" cy="422622"/>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n-GB" sz="1800">
                  <a:solidFill>
                    <a:prstClr val="white"/>
                  </a:solidFill>
                  <a:latin typeface="Calibri"/>
                </a:endParaRPr>
              </a:p>
            </p:txBody>
          </p:sp>
          <p:sp>
            <p:nvSpPr>
              <p:cNvPr id="24" name="TextBox 23">
                <a:extLst>
                  <a:ext uri="{FF2B5EF4-FFF2-40B4-BE49-F238E27FC236}">
                    <a16:creationId xmlns:a16="http://schemas.microsoft.com/office/drawing/2014/main" id="{81D8FC2F-7930-E8EC-7DD9-18E34A8FBC01}"/>
                  </a:ext>
                </a:extLst>
              </p:cNvPr>
              <p:cNvSpPr txBox="1"/>
              <p:nvPr/>
            </p:nvSpPr>
            <p:spPr>
              <a:xfrm>
                <a:off x="6548852" y="1226119"/>
                <a:ext cx="572870" cy="246221"/>
              </a:xfrm>
              <a:prstGeom prst="rect">
                <a:avLst/>
              </a:prstGeom>
            </p:spPr>
            <p:txBody>
              <a:bodyPr wrap="square" rtlCol="0">
                <a:spAutoFit/>
              </a:bodyPr>
              <a:lstStyle/>
              <a:p>
                <a:pPr defTabSz="914377"/>
                <a:r>
                  <a:rPr lang="en-US" sz="1000" b="1" dirty="0">
                    <a:solidFill>
                      <a:srgbClr val="FF0000"/>
                    </a:solidFill>
                    <a:latin typeface="Calibri"/>
                  </a:rPr>
                  <a:t>dose</a:t>
                </a:r>
                <a:endParaRPr lang="en-GB" sz="1000" b="1" dirty="0">
                  <a:solidFill>
                    <a:srgbClr val="FF0000"/>
                  </a:solidFill>
                  <a:latin typeface="Calibri"/>
                </a:endParaRPr>
              </a:p>
            </p:txBody>
          </p:sp>
        </p:grpSp>
        <p:sp>
          <p:nvSpPr>
            <p:cNvPr id="26" name="TextBox 25">
              <a:extLst>
                <a:ext uri="{FF2B5EF4-FFF2-40B4-BE49-F238E27FC236}">
                  <a16:creationId xmlns:a16="http://schemas.microsoft.com/office/drawing/2014/main" id="{90364870-12BC-BEC0-EF38-8C48A13A63EA}"/>
                </a:ext>
              </a:extLst>
            </p:cNvPr>
            <p:cNvSpPr txBox="1"/>
            <p:nvPr/>
          </p:nvSpPr>
          <p:spPr>
            <a:xfrm>
              <a:off x="6523225" y="613714"/>
              <a:ext cx="445919" cy="369332"/>
            </a:xfrm>
            <a:prstGeom prst="rect">
              <a:avLst/>
            </a:prstGeom>
          </p:spPr>
          <p:txBody>
            <a:bodyPr wrap="square" rtlCol="0">
              <a:spAutoFit/>
            </a:bodyPr>
            <a:lstStyle/>
            <a:p>
              <a:pPr defTabSz="914377"/>
              <a:r>
                <a:rPr lang="en-US" sz="1800" b="1" dirty="0">
                  <a:solidFill>
                    <a:prstClr val="black"/>
                  </a:solidFill>
                  <a:latin typeface="Calibri"/>
                </a:rPr>
                <a:t>W</a:t>
              </a:r>
              <a:endParaRPr lang="en-GB" sz="1800" b="1" dirty="0">
                <a:solidFill>
                  <a:prstClr val="black"/>
                </a:solidFill>
                <a:latin typeface="Calibri"/>
              </a:endParaRPr>
            </a:p>
          </p:txBody>
        </p:sp>
      </p:grpSp>
      <p:grpSp>
        <p:nvGrpSpPr>
          <p:cNvPr id="31" name="Group 30">
            <a:extLst>
              <a:ext uri="{FF2B5EF4-FFF2-40B4-BE49-F238E27FC236}">
                <a16:creationId xmlns:a16="http://schemas.microsoft.com/office/drawing/2014/main" id="{F7F17640-04EB-2DD3-00DC-0AD3248593F1}"/>
              </a:ext>
            </a:extLst>
          </p:cNvPr>
          <p:cNvGrpSpPr/>
          <p:nvPr/>
        </p:nvGrpSpPr>
        <p:grpSpPr>
          <a:xfrm>
            <a:off x="9168063" y="691701"/>
            <a:ext cx="2657645" cy="1828800"/>
            <a:chOff x="8908722" y="830998"/>
            <a:chExt cx="2274474" cy="1651868"/>
          </a:xfrm>
        </p:grpSpPr>
        <p:pic>
          <p:nvPicPr>
            <p:cNvPr id="28" name="Picture 27">
              <a:extLst>
                <a:ext uri="{FF2B5EF4-FFF2-40B4-BE49-F238E27FC236}">
                  <a16:creationId xmlns:a16="http://schemas.microsoft.com/office/drawing/2014/main" id="{A264323E-123D-B6FA-35B2-CEB4055F61E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08722" y="830998"/>
              <a:ext cx="2274474" cy="1651868"/>
            </a:xfrm>
            <a:prstGeom prst="rect">
              <a:avLst/>
            </a:prstGeom>
            <a:noFill/>
            <a:ln>
              <a:noFill/>
            </a:ln>
          </p:spPr>
        </p:pic>
        <p:sp>
          <p:nvSpPr>
            <p:cNvPr id="30" name="Freeform: Shape 29">
              <a:extLst>
                <a:ext uri="{FF2B5EF4-FFF2-40B4-BE49-F238E27FC236}">
                  <a16:creationId xmlns:a16="http://schemas.microsoft.com/office/drawing/2014/main" id="{E4A84F4C-E4D6-B52D-B6A4-7D9D88B02F28}"/>
                </a:ext>
              </a:extLst>
            </p:cNvPr>
            <p:cNvSpPr/>
            <p:nvPr/>
          </p:nvSpPr>
          <p:spPr>
            <a:xfrm>
              <a:off x="9397573" y="1098817"/>
              <a:ext cx="1598279" cy="968267"/>
            </a:xfrm>
            <a:custGeom>
              <a:avLst/>
              <a:gdLst>
                <a:gd name="connsiteX0" fmla="*/ 0 w 1598279"/>
                <a:gd name="connsiteY0" fmla="*/ 0 h 968267"/>
                <a:gd name="connsiteX1" fmla="*/ 184417 w 1598279"/>
                <a:gd name="connsiteY1" fmla="*/ 384201 h 968267"/>
                <a:gd name="connsiteX2" fmla="*/ 691563 w 1598279"/>
                <a:gd name="connsiteY2" fmla="*/ 722299 h 968267"/>
                <a:gd name="connsiteX3" fmla="*/ 1260182 w 1598279"/>
                <a:gd name="connsiteY3" fmla="*/ 914400 h 968267"/>
                <a:gd name="connsiteX4" fmla="*/ 1598279 w 1598279"/>
                <a:gd name="connsiteY4" fmla="*/ 968188 h 96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279" h="968267">
                  <a:moveTo>
                    <a:pt x="0" y="0"/>
                  </a:moveTo>
                  <a:cubicBezTo>
                    <a:pt x="34578" y="131909"/>
                    <a:pt x="69157" y="263818"/>
                    <a:pt x="184417" y="384201"/>
                  </a:cubicBezTo>
                  <a:cubicBezTo>
                    <a:pt x="299677" y="504584"/>
                    <a:pt x="512269" y="633933"/>
                    <a:pt x="691563" y="722299"/>
                  </a:cubicBezTo>
                  <a:cubicBezTo>
                    <a:pt x="870857" y="810666"/>
                    <a:pt x="1109063" y="873419"/>
                    <a:pt x="1260182" y="914400"/>
                  </a:cubicBezTo>
                  <a:cubicBezTo>
                    <a:pt x="1411301" y="955381"/>
                    <a:pt x="1540649" y="969469"/>
                    <a:pt x="1598279" y="968188"/>
                  </a:cubicBez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n-GB" sz="1800">
                <a:solidFill>
                  <a:prstClr val="white"/>
                </a:solidFill>
                <a:latin typeface="Calibri"/>
              </a:endParaRPr>
            </a:p>
          </p:txBody>
        </p:sp>
      </p:grpSp>
      <p:sp>
        <p:nvSpPr>
          <p:cNvPr id="34" name="object 33">
            <a:extLst>
              <a:ext uri="{FF2B5EF4-FFF2-40B4-BE49-F238E27FC236}">
                <a16:creationId xmlns:a16="http://schemas.microsoft.com/office/drawing/2014/main" id="{598AF364-C5E3-9948-B2F2-05F05FAD1B12}"/>
              </a:ext>
            </a:extLst>
          </p:cNvPr>
          <p:cNvSpPr txBox="1"/>
          <p:nvPr/>
        </p:nvSpPr>
        <p:spPr>
          <a:xfrm>
            <a:off x="10079727" y="2600559"/>
            <a:ext cx="241300" cy="166712"/>
          </a:xfrm>
          <a:prstGeom prst="rect">
            <a:avLst/>
          </a:prstGeom>
        </p:spPr>
        <p:txBody>
          <a:bodyPr vert="horz" wrap="square" lIns="0" tIns="12700" rIns="0" bIns="0" rtlCol="0">
            <a:spAutoFit/>
          </a:bodyPr>
          <a:lstStyle/>
          <a:p>
            <a:pPr marL="12700" defTabSz="914377">
              <a:spcBef>
                <a:spcPts val="100"/>
              </a:spcBef>
            </a:pPr>
            <a:r>
              <a:rPr sz="1000" b="1" dirty="0">
                <a:solidFill>
                  <a:prstClr val="black"/>
                </a:solidFill>
                <a:latin typeface="Arial"/>
                <a:cs typeface="Arial"/>
              </a:rPr>
              <a:t>W</a:t>
            </a:r>
          </a:p>
        </p:txBody>
      </p:sp>
      <p:sp>
        <p:nvSpPr>
          <p:cNvPr id="35" name="object 33">
            <a:extLst>
              <a:ext uri="{FF2B5EF4-FFF2-40B4-BE49-F238E27FC236}">
                <a16:creationId xmlns:a16="http://schemas.microsoft.com/office/drawing/2014/main" id="{91ADD1DD-73D8-74A8-80AA-78FF3B57B68F}"/>
              </a:ext>
            </a:extLst>
          </p:cNvPr>
          <p:cNvSpPr txBox="1"/>
          <p:nvPr/>
        </p:nvSpPr>
        <p:spPr>
          <a:xfrm>
            <a:off x="11457928" y="2600560"/>
            <a:ext cx="485645" cy="166712"/>
          </a:xfrm>
          <a:prstGeom prst="rect">
            <a:avLst/>
          </a:prstGeom>
        </p:spPr>
        <p:txBody>
          <a:bodyPr vert="horz" wrap="square" lIns="0" tIns="12700" rIns="0" bIns="0" rtlCol="0">
            <a:spAutoFit/>
          </a:bodyPr>
          <a:lstStyle/>
          <a:p>
            <a:pPr marL="12700" defTabSz="914377">
              <a:spcBef>
                <a:spcPts val="100"/>
              </a:spcBef>
            </a:pPr>
            <a:r>
              <a:rPr lang="en-US" sz="1000" b="1" dirty="0" err="1">
                <a:solidFill>
                  <a:prstClr val="black"/>
                </a:solidFill>
                <a:latin typeface="Arial"/>
                <a:cs typeface="Arial"/>
              </a:rPr>
              <a:t>CuCrZr</a:t>
            </a:r>
            <a:endParaRPr sz="1000" b="1" dirty="0">
              <a:solidFill>
                <a:prstClr val="black"/>
              </a:solidFill>
              <a:latin typeface="Arial"/>
              <a:cs typeface="Arial"/>
            </a:endParaRPr>
          </a:p>
        </p:txBody>
      </p:sp>
      <p:sp>
        <p:nvSpPr>
          <p:cNvPr id="36" name="TextBox 35">
            <a:extLst>
              <a:ext uri="{FF2B5EF4-FFF2-40B4-BE49-F238E27FC236}">
                <a16:creationId xmlns:a16="http://schemas.microsoft.com/office/drawing/2014/main" id="{7049FDCB-93E2-45E7-1F8A-0D7AD8DE9A99}"/>
              </a:ext>
            </a:extLst>
          </p:cNvPr>
          <p:cNvSpPr txBox="1"/>
          <p:nvPr/>
        </p:nvSpPr>
        <p:spPr>
          <a:xfrm>
            <a:off x="10644169" y="3775355"/>
            <a:ext cx="1446817" cy="461665"/>
          </a:xfrm>
          <a:prstGeom prst="rect">
            <a:avLst/>
          </a:prstGeom>
        </p:spPr>
        <p:txBody>
          <a:bodyPr wrap="square" rtlCol="0">
            <a:spAutoFit/>
          </a:bodyPr>
          <a:lstStyle/>
          <a:p>
            <a:pPr defTabSz="914377"/>
            <a:r>
              <a:rPr lang="en-US" sz="1200" b="1" dirty="0">
                <a:solidFill>
                  <a:srgbClr val="FF0000"/>
                </a:solidFill>
                <a:latin typeface="Calibri"/>
              </a:rPr>
              <a:t>W/</a:t>
            </a:r>
            <a:r>
              <a:rPr lang="en-US" sz="1200" b="1" dirty="0" err="1">
                <a:solidFill>
                  <a:srgbClr val="FF0000"/>
                </a:solidFill>
                <a:latin typeface="Calibri"/>
              </a:rPr>
              <a:t>CuCrZr</a:t>
            </a:r>
            <a:r>
              <a:rPr lang="en-US" sz="1200" b="1" dirty="0">
                <a:solidFill>
                  <a:srgbClr val="FF0000"/>
                </a:solidFill>
                <a:latin typeface="Calibri"/>
              </a:rPr>
              <a:t> joint</a:t>
            </a:r>
          </a:p>
          <a:p>
            <a:pPr defTabSz="914377"/>
            <a:r>
              <a:rPr lang="en-US" sz="1200" b="1" dirty="0">
                <a:solidFill>
                  <a:srgbClr val="FF0000"/>
                </a:solidFill>
                <a:latin typeface="Calibri"/>
              </a:rPr>
              <a:t>No Cu interlayer</a:t>
            </a:r>
            <a:endParaRPr lang="en-GB" sz="1200" b="1" dirty="0">
              <a:solidFill>
                <a:srgbClr val="FF0000"/>
              </a:solidFill>
              <a:latin typeface="Calibri"/>
            </a:endParaRPr>
          </a:p>
        </p:txBody>
      </p:sp>
      <p:grpSp>
        <p:nvGrpSpPr>
          <p:cNvPr id="47" name="Group 46">
            <a:extLst>
              <a:ext uri="{FF2B5EF4-FFF2-40B4-BE49-F238E27FC236}">
                <a16:creationId xmlns:a16="http://schemas.microsoft.com/office/drawing/2014/main" id="{0ACC1B34-47E9-47DB-5130-64440DDE4BD6}"/>
              </a:ext>
            </a:extLst>
          </p:cNvPr>
          <p:cNvGrpSpPr>
            <a:grpSpLocks noChangeAspect="1"/>
          </p:cNvGrpSpPr>
          <p:nvPr/>
        </p:nvGrpSpPr>
        <p:grpSpPr>
          <a:xfrm>
            <a:off x="7450016" y="4500145"/>
            <a:ext cx="1980000" cy="1812419"/>
            <a:chOff x="5522147" y="3473592"/>
            <a:chExt cx="1895204" cy="1702465"/>
          </a:xfrm>
        </p:grpSpPr>
        <p:grpSp>
          <p:nvGrpSpPr>
            <p:cNvPr id="43" name="Group 42">
              <a:extLst>
                <a:ext uri="{FF2B5EF4-FFF2-40B4-BE49-F238E27FC236}">
                  <a16:creationId xmlns:a16="http://schemas.microsoft.com/office/drawing/2014/main" id="{3164DA54-9986-42DA-6F86-680F6934B8AC}"/>
                </a:ext>
              </a:extLst>
            </p:cNvPr>
            <p:cNvGrpSpPr/>
            <p:nvPr/>
          </p:nvGrpSpPr>
          <p:grpSpPr>
            <a:xfrm>
              <a:off x="5522147" y="3473592"/>
              <a:ext cx="1895204" cy="1702465"/>
              <a:chOff x="5522147" y="3473592"/>
              <a:chExt cx="1895204" cy="1702465"/>
            </a:xfrm>
          </p:grpSpPr>
          <p:pic>
            <p:nvPicPr>
              <p:cNvPr id="42" name="Picture 41">
                <a:extLst>
                  <a:ext uri="{FF2B5EF4-FFF2-40B4-BE49-F238E27FC236}">
                    <a16:creationId xmlns:a16="http://schemas.microsoft.com/office/drawing/2014/main" id="{A049B6C9-C12B-3EE1-EF34-F8732131A477}"/>
                  </a:ext>
                </a:extLst>
              </p:cNvPr>
              <p:cNvPicPr>
                <a:picLocks noChangeAspect="1"/>
              </p:cNvPicPr>
              <p:nvPr/>
            </p:nvPicPr>
            <p:blipFill>
              <a:blip r:embed="rId8"/>
              <a:stretch>
                <a:fillRect/>
              </a:stretch>
            </p:blipFill>
            <p:spPr>
              <a:xfrm>
                <a:off x="5874599" y="4906415"/>
                <a:ext cx="1419169" cy="269642"/>
              </a:xfrm>
              <a:prstGeom prst="rect">
                <a:avLst/>
              </a:prstGeom>
            </p:spPr>
          </p:pic>
          <p:pic>
            <p:nvPicPr>
              <p:cNvPr id="38" name="Picture 37">
                <a:extLst>
                  <a:ext uri="{FF2B5EF4-FFF2-40B4-BE49-F238E27FC236}">
                    <a16:creationId xmlns:a16="http://schemas.microsoft.com/office/drawing/2014/main" id="{DC31F630-02C6-E9EA-9165-BA1DD81781A7}"/>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5522147" y="3473592"/>
                <a:ext cx="1895204" cy="1500370"/>
              </a:xfrm>
              <a:prstGeom prst="rect">
                <a:avLst/>
              </a:prstGeom>
            </p:spPr>
          </p:pic>
        </p:grpSp>
        <p:grpSp>
          <p:nvGrpSpPr>
            <p:cNvPr id="46" name="Group 45">
              <a:extLst>
                <a:ext uri="{FF2B5EF4-FFF2-40B4-BE49-F238E27FC236}">
                  <a16:creationId xmlns:a16="http://schemas.microsoft.com/office/drawing/2014/main" id="{8697C908-21F5-C7AF-8DEB-81C53934C8E9}"/>
                </a:ext>
              </a:extLst>
            </p:cNvPr>
            <p:cNvGrpSpPr/>
            <p:nvPr/>
          </p:nvGrpSpPr>
          <p:grpSpPr>
            <a:xfrm>
              <a:off x="6469750" y="4238977"/>
              <a:ext cx="696867" cy="283546"/>
              <a:chOff x="6469750" y="4238977"/>
              <a:chExt cx="696867" cy="283546"/>
            </a:xfrm>
          </p:grpSpPr>
          <p:sp>
            <p:nvSpPr>
              <p:cNvPr id="44" name="TextBox 43">
                <a:extLst>
                  <a:ext uri="{FF2B5EF4-FFF2-40B4-BE49-F238E27FC236}">
                    <a16:creationId xmlns:a16="http://schemas.microsoft.com/office/drawing/2014/main" id="{2932C62D-EE29-EDB0-AB76-9DAACBE6EA38}"/>
                  </a:ext>
                </a:extLst>
              </p:cNvPr>
              <p:cNvSpPr txBox="1"/>
              <p:nvPr/>
            </p:nvSpPr>
            <p:spPr>
              <a:xfrm>
                <a:off x="6647371" y="4238977"/>
                <a:ext cx="519245" cy="144552"/>
              </a:xfrm>
              <a:prstGeom prst="rect">
                <a:avLst/>
              </a:prstGeom>
              <a:solidFill>
                <a:schemeClr val="bg1"/>
              </a:solidFill>
            </p:spPr>
            <p:txBody>
              <a:bodyPr wrap="square" lIns="0" tIns="0" rIns="0" bIns="0" rtlCol="0">
                <a:spAutoFit/>
              </a:bodyPr>
              <a:lstStyle/>
              <a:p>
                <a:pPr defTabSz="914377"/>
                <a:r>
                  <a:rPr lang="en-US" sz="1000" b="1" dirty="0">
                    <a:solidFill>
                      <a:srgbClr val="FF0000"/>
                    </a:solidFill>
                    <a:latin typeface="Calibri"/>
                  </a:rPr>
                  <a:t>0.5%/dpa</a:t>
                </a:r>
                <a:endParaRPr lang="en-GB" sz="1000" b="1" dirty="0">
                  <a:solidFill>
                    <a:srgbClr val="FF0000"/>
                  </a:solidFill>
                  <a:latin typeface="Calibri"/>
                </a:endParaRPr>
              </a:p>
            </p:txBody>
          </p:sp>
          <p:sp>
            <p:nvSpPr>
              <p:cNvPr id="45" name="TextBox 44">
                <a:extLst>
                  <a:ext uri="{FF2B5EF4-FFF2-40B4-BE49-F238E27FC236}">
                    <a16:creationId xmlns:a16="http://schemas.microsoft.com/office/drawing/2014/main" id="{2395CB15-2841-0E4D-8164-41C64E2737B7}"/>
                  </a:ext>
                </a:extLst>
              </p:cNvPr>
              <p:cNvSpPr txBox="1"/>
              <p:nvPr/>
            </p:nvSpPr>
            <p:spPr>
              <a:xfrm>
                <a:off x="6469750" y="4377971"/>
                <a:ext cx="696867" cy="144552"/>
              </a:xfrm>
              <a:prstGeom prst="rect">
                <a:avLst/>
              </a:prstGeom>
              <a:noFill/>
            </p:spPr>
            <p:txBody>
              <a:bodyPr wrap="square" lIns="0" tIns="0" rIns="0" bIns="0" rtlCol="0">
                <a:spAutoFit/>
              </a:bodyPr>
              <a:lstStyle/>
              <a:p>
                <a:pPr defTabSz="914377"/>
                <a:r>
                  <a:rPr lang="en-US" sz="1000" b="1" dirty="0">
                    <a:solidFill>
                      <a:srgbClr val="FF0000"/>
                    </a:solidFill>
                    <a:latin typeface="Calibri"/>
                  </a:rPr>
                  <a:t>Swelling rate</a:t>
                </a:r>
                <a:endParaRPr lang="en-GB" sz="1000" b="1" dirty="0">
                  <a:solidFill>
                    <a:srgbClr val="FF0000"/>
                  </a:solidFill>
                  <a:latin typeface="Calibri"/>
                </a:endParaRPr>
              </a:p>
            </p:txBody>
          </p:sp>
        </p:grpSp>
      </p:grpSp>
      <p:sp>
        <p:nvSpPr>
          <p:cNvPr id="48" name="TextBox 47">
            <a:extLst>
              <a:ext uri="{FF2B5EF4-FFF2-40B4-BE49-F238E27FC236}">
                <a16:creationId xmlns:a16="http://schemas.microsoft.com/office/drawing/2014/main" id="{330503F8-186B-B64B-181F-FFD14F65F8E6}"/>
              </a:ext>
            </a:extLst>
          </p:cNvPr>
          <p:cNvSpPr txBox="1"/>
          <p:nvPr/>
        </p:nvSpPr>
        <p:spPr>
          <a:xfrm>
            <a:off x="9374801" y="583822"/>
            <a:ext cx="2325951" cy="276999"/>
          </a:xfrm>
          <a:prstGeom prst="rect">
            <a:avLst/>
          </a:prstGeom>
          <a:solidFill>
            <a:schemeClr val="bg1"/>
          </a:solidFill>
        </p:spPr>
        <p:txBody>
          <a:bodyPr wrap="square" lIns="0" tIns="0" rIns="0" bIns="0" rtlCol="0">
            <a:spAutoFit/>
          </a:bodyPr>
          <a:lstStyle/>
          <a:p>
            <a:pPr algn="ctr" defTabSz="914377"/>
            <a:r>
              <a:rPr lang="en-US" sz="1800" b="1" dirty="0">
                <a:solidFill>
                  <a:prstClr val="black"/>
                </a:solidFill>
                <a:latin typeface="Calibri"/>
              </a:rPr>
              <a:t>SAA </a:t>
            </a:r>
            <a:r>
              <a:rPr lang="en-US" sz="1800" b="1" dirty="0" err="1">
                <a:solidFill>
                  <a:prstClr val="black"/>
                </a:solidFill>
                <a:latin typeface="Calibri"/>
              </a:rPr>
              <a:t>CuCrZr</a:t>
            </a:r>
            <a:endParaRPr lang="en-GB" sz="1800" b="1" dirty="0">
              <a:solidFill>
                <a:prstClr val="black"/>
              </a:solidFill>
              <a:latin typeface="Calibri"/>
            </a:endParaRPr>
          </a:p>
        </p:txBody>
      </p:sp>
      <p:pic>
        <p:nvPicPr>
          <p:cNvPr id="52" name="Picture 51">
            <a:extLst>
              <a:ext uri="{FF2B5EF4-FFF2-40B4-BE49-F238E27FC236}">
                <a16:creationId xmlns:a16="http://schemas.microsoft.com/office/drawing/2014/main" id="{09DBA60A-F96F-5102-72DF-82B6FF77D0EC}"/>
              </a:ext>
            </a:extLst>
          </p:cNvPr>
          <p:cNvPicPr>
            <a:picLocks noChangeAspect="1"/>
          </p:cNvPicPr>
          <p:nvPr/>
        </p:nvPicPr>
        <p:blipFill rotWithShape="1">
          <a:blip r:embed="rId10">
            <a:clrChange>
              <a:clrFrom>
                <a:srgbClr val="FFFFFF"/>
              </a:clrFrom>
              <a:clrTo>
                <a:srgbClr val="FFFFFF">
                  <a:alpha val="0"/>
                </a:srgbClr>
              </a:clrTo>
            </a:clrChange>
          </a:blip>
          <a:srcRect l="1452" t="3153" r="1010" b="1546"/>
          <a:stretch/>
        </p:blipFill>
        <p:spPr>
          <a:xfrm>
            <a:off x="9452843" y="4572002"/>
            <a:ext cx="2682644" cy="1592631"/>
          </a:xfrm>
          <a:prstGeom prst="rect">
            <a:avLst/>
          </a:prstGeom>
        </p:spPr>
      </p:pic>
      <p:sp>
        <p:nvSpPr>
          <p:cNvPr id="53" name="Arrow: Right 52">
            <a:extLst>
              <a:ext uri="{FF2B5EF4-FFF2-40B4-BE49-F238E27FC236}">
                <a16:creationId xmlns:a16="http://schemas.microsoft.com/office/drawing/2014/main" id="{E7C90D19-D8A3-A72E-8E64-3124A616D4FF}"/>
              </a:ext>
            </a:extLst>
          </p:cNvPr>
          <p:cNvSpPr/>
          <p:nvPr/>
        </p:nvSpPr>
        <p:spPr>
          <a:xfrm>
            <a:off x="6779186" y="1697543"/>
            <a:ext cx="285751" cy="1905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n-GB" sz="1800">
              <a:solidFill>
                <a:prstClr val="white"/>
              </a:solidFill>
              <a:latin typeface="Calibri"/>
            </a:endParaRPr>
          </a:p>
        </p:txBody>
      </p:sp>
      <p:sp>
        <p:nvSpPr>
          <p:cNvPr id="54" name="Arrow: Right 53">
            <a:extLst>
              <a:ext uri="{FF2B5EF4-FFF2-40B4-BE49-F238E27FC236}">
                <a16:creationId xmlns:a16="http://schemas.microsoft.com/office/drawing/2014/main" id="{C29C313D-C08E-780D-0382-A157C0E9A1B4}"/>
              </a:ext>
            </a:extLst>
          </p:cNvPr>
          <p:cNvSpPr/>
          <p:nvPr/>
        </p:nvSpPr>
        <p:spPr>
          <a:xfrm>
            <a:off x="7107906" y="2876958"/>
            <a:ext cx="285751" cy="1905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n-GB" sz="1800">
              <a:solidFill>
                <a:prstClr val="white"/>
              </a:solidFill>
              <a:latin typeface="Calibri"/>
            </a:endParaRPr>
          </a:p>
        </p:txBody>
      </p:sp>
      <p:sp>
        <p:nvSpPr>
          <p:cNvPr id="55" name="Arrow: Right 54">
            <a:extLst>
              <a:ext uri="{FF2B5EF4-FFF2-40B4-BE49-F238E27FC236}">
                <a16:creationId xmlns:a16="http://schemas.microsoft.com/office/drawing/2014/main" id="{2AD40002-E2C0-7F6D-078E-F3296661A802}"/>
              </a:ext>
            </a:extLst>
          </p:cNvPr>
          <p:cNvSpPr/>
          <p:nvPr/>
        </p:nvSpPr>
        <p:spPr>
          <a:xfrm rot="1679375">
            <a:off x="7069997" y="4610507"/>
            <a:ext cx="285751" cy="1905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n-GB" sz="1800">
              <a:solidFill>
                <a:prstClr val="white"/>
              </a:solidFill>
              <a:latin typeface="Calibri"/>
            </a:endParaRPr>
          </a:p>
        </p:txBody>
      </p:sp>
      <p:sp>
        <p:nvSpPr>
          <p:cNvPr id="56" name="TextBox 55">
            <a:extLst>
              <a:ext uri="{FF2B5EF4-FFF2-40B4-BE49-F238E27FC236}">
                <a16:creationId xmlns:a16="http://schemas.microsoft.com/office/drawing/2014/main" id="{65784A49-0EFA-475B-1538-8CACAEAF5F80}"/>
              </a:ext>
            </a:extLst>
          </p:cNvPr>
          <p:cNvSpPr txBox="1"/>
          <p:nvPr/>
        </p:nvSpPr>
        <p:spPr>
          <a:xfrm>
            <a:off x="105412" y="5314964"/>
            <a:ext cx="7316632" cy="1015663"/>
          </a:xfrm>
          <a:prstGeom prst="rect">
            <a:avLst/>
          </a:prstGeom>
          <a:solidFill>
            <a:srgbClr val="FFFF00"/>
          </a:solidFill>
          <a:ln w="28575">
            <a:solidFill>
              <a:srgbClr val="C00000"/>
            </a:solidFill>
          </a:ln>
        </p:spPr>
        <p:txBody>
          <a:bodyPr wrap="square" rtlCol="0">
            <a:spAutoFit/>
          </a:bodyPr>
          <a:lstStyle/>
          <a:p>
            <a:pPr algn="ctr" defTabSz="914377"/>
            <a:r>
              <a:rPr lang="en-US" sz="2000" i="1" dirty="0">
                <a:solidFill>
                  <a:prstClr val="black"/>
                </a:solidFill>
                <a:latin typeface="Calibri"/>
              </a:rPr>
              <a:t>A VNS could also contribute to qualify the operation of the divertor in a DEMO relevant environment </a:t>
            </a:r>
            <a:r>
              <a:rPr lang="en-GB" sz="2000" i="1" dirty="0">
                <a:solidFill>
                  <a:prstClr val="black"/>
                </a:solidFill>
                <a:latin typeface="Calibri"/>
              </a:rPr>
              <a:t>(heat and particle fluxes, temperatures, thermal gradients, neutron doses) </a:t>
            </a:r>
          </a:p>
        </p:txBody>
      </p:sp>
      <p:sp>
        <p:nvSpPr>
          <p:cNvPr id="3" name="Footer Placeholder 3">
            <a:extLst>
              <a:ext uri="{FF2B5EF4-FFF2-40B4-BE49-F238E27FC236}">
                <a16:creationId xmlns:a16="http://schemas.microsoft.com/office/drawing/2014/main" id="{37423C72-6EB4-0F5C-B6BA-5CCD140F1A75}"/>
              </a:ext>
            </a:extLst>
          </p:cNvPr>
          <p:cNvSpPr>
            <a:spLocks noGrp="1"/>
          </p:cNvSpPr>
          <p:nvPr>
            <p:ph type="ftr" sz="quarter" idx="11"/>
          </p:nvPr>
        </p:nvSpPr>
        <p:spPr>
          <a:xfrm>
            <a:off x="1205029" y="6578200"/>
            <a:ext cx="10986971" cy="268139"/>
          </a:xfrm>
        </p:spPr>
        <p:txBody>
          <a:bodyPr/>
          <a:lstStyle/>
          <a:p>
            <a:pPr algn="r"/>
            <a:r>
              <a:rPr lang="en-GB" sz="1050" dirty="0"/>
              <a:t>Testing and quantification needs for the Breeding Blanket | IFERC Meeting | Rokkasho March 2023 | Page </a:t>
            </a:r>
            <a:fld id="{6A6D9FA1-99C7-4910-8E32-B85D378B0060}" type="slidenum">
              <a:rPr lang="en-GB" sz="1050" smtClean="0"/>
              <a:pPr algn="r"/>
              <a:t>18</a:t>
            </a:fld>
            <a:endParaRPr lang="en-GB" sz="1050" dirty="0"/>
          </a:p>
        </p:txBody>
      </p:sp>
    </p:spTree>
    <p:extLst>
      <p:ext uri="{BB962C8B-B14F-4D97-AF65-F5344CB8AC3E}">
        <p14:creationId xmlns:p14="http://schemas.microsoft.com/office/powerpoint/2010/main" val="3820522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2B68-FAD1-BD97-70E1-BA041D9A9228}"/>
              </a:ext>
            </a:extLst>
          </p:cNvPr>
          <p:cNvSpPr>
            <a:spLocks noGrp="1"/>
          </p:cNvSpPr>
          <p:nvPr>
            <p:ph type="title"/>
          </p:nvPr>
        </p:nvSpPr>
        <p:spPr/>
        <p:txBody>
          <a:bodyPr/>
          <a:lstStyle/>
          <a:p>
            <a:r>
              <a:rPr lang="en-GB" sz="2800" dirty="0"/>
              <a:t>Challenges related to the breeding blanket</a:t>
            </a:r>
          </a:p>
        </p:txBody>
      </p:sp>
      <p:sp>
        <p:nvSpPr>
          <p:cNvPr id="5" name="TextBox 4">
            <a:extLst>
              <a:ext uri="{FF2B5EF4-FFF2-40B4-BE49-F238E27FC236}">
                <a16:creationId xmlns:a16="http://schemas.microsoft.com/office/drawing/2014/main" id="{0A6DCC58-44A0-4D8F-81B9-B6A04A2CF311}"/>
              </a:ext>
            </a:extLst>
          </p:cNvPr>
          <p:cNvSpPr txBox="1"/>
          <p:nvPr/>
        </p:nvSpPr>
        <p:spPr>
          <a:xfrm>
            <a:off x="5531284" y="5949280"/>
            <a:ext cx="5029212" cy="584968"/>
          </a:xfrm>
          <a:prstGeom prst="rect">
            <a:avLst/>
          </a:prstGeom>
          <a:noFill/>
        </p:spPr>
        <p:txBody>
          <a:bodyPr wrap="square">
            <a:spAutoFit/>
          </a:bodyPr>
          <a:lstStyle/>
          <a:p>
            <a:pPr algn="l"/>
            <a:r>
              <a:rPr lang="en-GB" sz="1067" i="1" dirty="0">
                <a:latin typeface="Arial" panose="020B0604020202020204" pitchFamily="34" charset="0"/>
                <a:cs typeface="Arial" panose="020B0604020202020204" pitchFamily="34" charset="0"/>
              </a:rPr>
              <a:t>M. A. Abdou, et al, (1985) A Study of the Issues and Experiments for Fusion Nuclear Technology, Fusion Technology, 8:3, 2595-2645, DOI: 10.13182/FST85-A24685</a:t>
            </a:r>
          </a:p>
        </p:txBody>
      </p:sp>
      <p:grpSp>
        <p:nvGrpSpPr>
          <p:cNvPr id="6" name="Group 5">
            <a:extLst>
              <a:ext uri="{FF2B5EF4-FFF2-40B4-BE49-F238E27FC236}">
                <a16:creationId xmlns:a16="http://schemas.microsoft.com/office/drawing/2014/main" id="{C86159EF-5201-04FA-C910-49F362F5117E}"/>
              </a:ext>
            </a:extLst>
          </p:cNvPr>
          <p:cNvGrpSpPr/>
          <p:nvPr/>
        </p:nvGrpSpPr>
        <p:grpSpPr>
          <a:xfrm>
            <a:off x="10362713" y="891297"/>
            <a:ext cx="1925975" cy="1169551"/>
            <a:chOff x="10246974" y="822051"/>
            <a:chExt cx="1925975" cy="1169551"/>
          </a:xfrm>
        </p:grpSpPr>
        <p:sp>
          <p:nvSpPr>
            <p:cNvPr id="7" name="TextBox 6">
              <a:extLst>
                <a:ext uri="{FF2B5EF4-FFF2-40B4-BE49-F238E27FC236}">
                  <a16:creationId xmlns:a16="http://schemas.microsoft.com/office/drawing/2014/main" id="{75299BEA-C96C-2E3A-EF88-122E3B58C5AE}"/>
                </a:ext>
              </a:extLst>
            </p:cNvPr>
            <p:cNvSpPr txBox="1"/>
            <p:nvPr/>
          </p:nvSpPr>
          <p:spPr>
            <a:xfrm>
              <a:off x="10418426" y="822051"/>
              <a:ext cx="1754523" cy="1169551"/>
            </a:xfrm>
            <a:prstGeom prst="rect">
              <a:avLst/>
            </a:prstGeom>
            <a:noFill/>
          </p:spPr>
          <p:txBody>
            <a:bodyPr wrap="square" rtlCol="0">
              <a:spAutoFit/>
            </a:bodyPr>
            <a:lstStyle/>
            <a:p>
              <a:r>
                <a:rPr lang="en-US" sz="1400" b="1" dirty="0"/>
                <a:t>w/o neutrons</a:t>
              </a:r>
            </a:p>
            <a:p>
              <a:endParaRPr lang="en-US" sz="1400" b="1" dirty="0"/>
            </a:p>
            <a:p>
              <a:r>
                <a:rPr lang="en-US" sz="1400" b="1" dirty="0"/>
                <a:t>w/ neutrons</a:t>
              </a:r>
            </a:p>
            <a:p>
              <a:endParaRPr lang="en-US" sz="1400" b="1" dirty="0"/>
            </a:p>
            <a:p>
              <a:r>
                <a:rPr lang="en-US" sz="1400" b="1" dirty="0"/>
                <a:t>Fusion environment</a:t>
              </a:r>
            </a:p>
          </p:txBody>
        </p:sp>
        <p:sp>
          <p:nvSpPr>
            <p:cNvPr id="8" name="Rectangle 7">
              <a:extLst>
                <a:ext uri="{FF2B5EF4-FFF2-40B4-BE49-F238E27FC236}">
                  <a16:creationId xmlns:a16="http://schemas.microsoft.com/office/drawing/2014/main" id="{4A3C7C33-6540-7C08-7D2F-D8D2EB6EB982}"/>
                </a:ext>
              </a:extLst>
            </p:cNvPr>
            <p:cNvSpPr/>
            <p:nvPr/>
          </p:nvSpPr>
          <p:spPr>
            <a:xfrm>
              <a:off x="10246974" y="899211"/>
              <a:ext cx="144000" cy="144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07B443F-5D83-854A-4E22-D88AACB09831}"/>
                </a:ext>
              </a:extLst>
            </p:cNvPr>
            <p:cNvSpPr/>
            <p:nvPr/>
          </p:nvSpPr>
          <p:spPr>
            <a:xfrm>
              <a:off x="10246974" y="1331259"/>
              <a:ext cx="144000" cy="144000"/>
            </a:xfrm>
            <a:prstGeom prst="rect">
              <a:avLst/>
            </a:prstGeom>
            <a:ln>
              <a:solidFill>
                <a:schemeClr val="accent6">
                  <a:lumMod val="75000"/>
                </a:schemeClr>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AB42036B-DBEE-7E9B-F4BC-A2A046A04843}"/>
                </a:ext>
              </a:extLst>
            </p:cNvPr>
            <p:cNvSpPr/>
            <p:nvPr/>
          </p:nvSpPr>
          <p:spPr>
            <a:xfrm>
              <a:off x="10246974" y="1753766"/>
              <a:ext cx="144000" cy="144000"/>
            </a:xfrm>
            <a:prstGeom prst="rect">
              <a:avLst/>
            </a:prstGeom>
            <a:solidFill>
              <a:srgbClr val="FF0000"/>
            </a:solidFill>
            <a:ln>
              <a:solidFill>
                <a:srgbClr val="C0000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grpSp>
      <p:pic>
        <p:nvPicPr>
          <p:cNvPr id="42" name="Picture 41">
            <a:extLst>
              <a:ext uri="{FF2B5EF4-FFF2-40B4-BE49-F238E27FC236}">
                <a16:creationId xmlns:a16="http://schemas.microsoft.com/office/drawing/2014/main" id="{F1130F40-BAF2-27A6-1E9F-AE3DD44DE0B5}"/>
              </a:ext>
            </a:extLst>
          </p:cNvPr>
          <p:cNvPicPr>
            <a:picLocks noChangeAspect="1"/>
          </p:cNvPicPr>
          <p:nvPr/>
        </p:nvPicPr>
        <p:blipFill>
          <a:blip r:embed="rId2"/>
          <a:stretch>
            <a:fillRect/>
          </a:stretch>
        </p:blipFill>
        <p:spPr>
          <a:xfrm>
            <a:off x="10362713" y="2164356"/>
            <a:ext cx="1491208" cy="1916626"/>
          </a:xfrm>
          <a:prstGeom prst="rect">
            <a:avLst/>
          </a:prstGeom>
        </p:spPr>
      </p:pic>
      <p:pic>
        <p:nvPicPr>
          <p:cNvPr id="43" name="Picture 42">
            <a:extLst>
              <a:ext uri="{FF2B5EF4-FFF2-40B4-BE49-F238E27FC236}">
                <a16:creationId xmlns:a16="http://schemas.microsoft.com/office/drawing/2014/main" id="{A9E4C26B-A365-E34A-834C-E612EECC250F}"/>
              </a:ext>
            </a:extLst>
          </p:cNvPr>
          <p:cNvPicPr>
            <a:picLocks noChangeAspect="1"/>
          </p:cNvPicPr>
          <p:nvPr/>
        </p:nvPicPr>
        <p:blipFill>
          <a:blip r:embed="rId3"/>
          <a:stretch>
            <a:fillRect/>
          </a:stretch>
        </p:blipFill>
        <p:spPr>
          <a:xfrm>
            <a:off x="10366573" y="4170121"/>
            <a:ext cx="1637267" cy="2178903"/>
          </a:xfrm>
          <a:prstGeom prst="rect">
            <a:avLst/>
          </a:prstGeom>
        </p:spPr>
      </p:pic>
      <p:sp>
        <p:nvSpPr>
          <p:cNvPr id="3" name="Rectangle: Top Corners Rounded 2">
            <a:extLst>
              <a:ext uri="{FF2B5EF4-FFF2-40B4-BE49-F238E27FC236}">
                <a16:creationId xmlns:a16="http://schemas.microsoft.com/office/drawing/2014/main" id="{E043CDC9-DF57-88E6-30AC-F8E9A14788DD}"/>
              </a:ext>
            </a:extLst>
          </p:cNvPr>
          <p:cNvSpPr/>
          <p:nvPr/>
        </p:nvSpPr>
        <p:spPr>
          <a:xfrm>
            <a:off x="477531" y="715590"/>
            <a:ext cx="4935602" cy="2417711"/>
          </a:xfrm>
          <a:prstGeom prst="round2SameRect">
            <a:avLst>
              <a:gd name="adj1" fmla="val 8000"/>
              <a:gd name="adj2" fmla="val 0"/>
            </a:avLst>
          </a:prstGeom>
          <a:ln>
            <a:solidFill>
              <a:srgbClr val="0070C0"/>
            </a:solidFill>
          </a:ln>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3200"/>
          </a:p>
        </p:txBody>
      </p:sp>
      <p:sp>
        <p:nvSpPr>
          <p:cNvPr id="4" name="Rectangle: Top Corners Rounded 4">
            <a:extLst>
              <a:ext uri="{FF2B5EF4-FFF2-40B4-BE49-F238E27FC236}">
                <a16:creationId xmlns:a16="http://schemas.microsoft.com/office/drawing/2014/main" id="{ECD14C63-5748-4BEE-19B6-56C76F78507F}"/>
              </a:ext>
            </a:extLst>
          </p:cNvPr>
          <p:cNvSpPr txBox="1"/>
          <p:nvPr/>
        </p:nvSpPr>
        <p:spPr>
          <a:xfrm>
            <a:off x="487054" y="745575"/>
            <a:ext cx="4977936" cy="237584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971" tIns="41911" rIns="13971" bIns="13971" numCol="1" spcCol="1270" anchor="t" anchorCtr="0">
            <a:noAutofit/>
          </a:bodyPr>
          <a:lstStyle/>
          <a:p>
            <a:pPr marL="292093" indent="-177796">
              <a:buFont typeface="Arial" panose="020B0604020202020204" pitchFamily="34" charset="0"/>
              <a:buChar char="•"/>
            </a:pPr>
            <a:r>
              <a:rPr lang="en-GB" sz="1100" b="1" dirty="0">
                <a:solidFill>
                  <a:schemeClr val="accent6">
                    <a:lumMod val="75000"/>
                  </a:schemeClr>
                </a:solidFill>
              </a:rPr>
              <a:t>Changes in properties and behaviour of materials</a:t>
            </a:r>
          </a:p>
          <a:p>
            <a:pPr marL="292093" indent="-177796">
              <a:buFont typeface="Arial" panose="020B0604020202020204" pitchFamily="34" charset="0"/>
              <a:buChar char="•"/>
            </a:pPr>
            <a:r>
              <a:rPr lang="en-GB" sz="1100" dirty="0">
                <a:solidFill>
                  <a:schemeClr val="tx1"/>
                </a:solidFill>
              </a:rPr>
              <a:t>Deformation and/or breach of components </a:t>
            </a:r>
          </a:p>
          <a:p>
            <a:pPr marL="742932" lvl="1" indent="-285744">
              <a:buFont typeface="Arial" panose="020B0604020202020204" pitchFamily="34" charset="0"/>
              <a:buChar char="•"/>
            </a:pPr>
            <a:r>
              <a:rPr lang="en-GB" sz="1100" b="1" dirty="0">
                <a:solidFill>
                  <a:srgbClr val="FF0000"/>
                </a:solidFill>
              </a:rPr>
              <a:t>Effect of heat flux and cycling on fatigue or crack growth-related failure</a:t>
            </a:r>
          </a:p>
          <a:p>
            <a:pPr marL="742932" lvl="1" indent="-285744">
              <a:buFont typeface="Arial" panose="020B0604020202020204" pitchFamily="34" charset="0"/>
              <a:buChar char="•"/>
            </a:pPr>
            <a:r>
              <a:rPr lang="en-GB" sz="1100" dirty="0">
                <a:solidFill>
                  <a:schemeClr val="tx1"/>
                </a:solidFill>
              </a:rPr>
              <a:t>Magnetic forces within the structure (including disruptions)</a:t>
            </a:r>
          </a:p>
          <a:p>
            <a:pPr marL="742932" lvl="1" indent="-285744">
              <a:buFont typeface="Arial" panose="020B0604020202020204" pitchFamily="34" charset="0"/>
              <a:buChar char="•"/>
            </a:pPr>
            <a:r>
              <a:rPr lang="en-GB" sz="1100" b="1" dirty="0">
                <a:solidFill>
                  <a:srgbClr val="FF0000"/>
                </a:solidFill>
              </a:rPr>
              <a:t>Premature failure at welds and discontinuities</a:t>
            </a:r>
          </a:p>
          <a:p>
            <a:pPr marL="742932" lvl="1" indent="-285744">
              <a:buFont typeface="Arial" panose="020B0604020202020204" pitchFamily="34" charset="0"/>
              <a:buChar char="•"/>
            </a:pPr>
            <a:r>
              <a:rPr lang="en-GB" sz="1100" b="1" dirty="0">
                <a:solidFill>
                  <a:srgbClr val="FF0000"/>
                </a:solidFill>
              </a:rPr>
              <a:t>Failure due to hot spots</a:t>
            </a:r>
          </a:p>
          <a:p>
            <a:pPr marL="742932" lvl="1" indent="-285744">
              <a:buFont typeface="Arial" panose="020B0604020202020204" pitchFamily="34" charset="0"/>
              <a:buChar char="•"/>
            </a:pPr>
            <a:r>
              <a:rPr lang="en-GB" sz="1100" b="1" dirty="0">
                <a:solidFill>
                  <a:srgbClr val="FF0000"/>
                </a:solidFill>
              </a:rPr>
              <a:t>Interaction of primary and secondary stresses and deformation</a:t>
            </a:r>
          </a:p>
          <a:p>
            <a:pPr marL="742932" lvl="1" indent="-285744">
              <a:buFont typeface="Arial" panose="020B0604020202020204" pitchFamily="34" charset="0"/>
              <a:buChar char="•"/>
            </a:pPr>
            <a:r>
              <a:rPr lang="en-GB" sz="1100" b="1" dirty="0">
                <a:solidFill>
                  <a:srgbClr val="FF0000"/>
                </a:solidFill>
              </a:rPr>
              <a:t>Effect of swelling, creep and thermal gradients on stresses conc.</a:t>
            </a:r>
          </a:p>
          <a:p>
            <a:pPr marL="742932" lvl="1" indent="-285744">
              <a:buFont typeface="Arial" panose="020B0604020202020204" pitchFamily="34" charset="0"/>
              <a:buChar char="•"/>
            </a:pPr>
            <a:r>
              <a:rPr lang="en-GB" sz="1100" b="1" dirty="0">
                <a:solidFill>
                  <a:srgbClr val="FF0000"/>
                </a:solidFill>
              </a:rPr>
              <a:t>Failure due to shutdown residual stresses</a:t>
            </a:r>
          </a:p>
          <a:p>
            <a:pPr marL="742932" lvl="1" indent="-285744">
              <a:buFont typeface="Arial" panose="020B0604020202020204" pitchFamily="34" charset="0"/>
              <a:buChar char="•"/>
            </a:pPr>
            <a:r>
              <a:rPr lang="en-GB" sz="1100" b="1" dirty="0">
                <a:solidFill>
                  <a:srgbClr val="FF0000"/>
                </a:solidFill>
              </a:rPr>
              <a:t>Interaction between surface effects and first wall failures</a:t>
            </a:r>
          </a:p>
          <a:p>
            <a:pPr marL="292093" indent="-177796">
              <a:buFont typeface="Arial" panose="020B0604020202020204" pitchFamily="34" charset="0"/>
              <a:buChar char="•"/>
            </a:pPr>
            <a:r>
              <a:rPr lang="en-GB" sz="1100" dirty="0">
                <a:solidFill>
                  <a:schemeClr val="tx1"/>
                </a:solidFill>
              </a:rPr>
              <a:t>Tritium permeation through the structure</a:t>
            </a:r>
          </a:p>
          <a:p>
            <a:pPr marL="742932" lvl="1" indent="-285744">
              <a:buFont typeface="Arial" panose="020B0604020202020204" pitchFamily="34" charset="0"/>
              <a:buChar char="•"/>
            </a:pPr>
            <a:r>
              <a:rPr lang="en-GB" sz="1100" b="1" dirty="0">
                <a:solidFill>
                  <a:schemeClr val="accent6">
                    <a:lumMod val="75000"/>
                  </a:schemeClr>
                </a:solidFill>
              </a:rPr>
              <a:t>Effectiveness of tritium permeation barriers</a:t>
            </a:r>
          </a:p>
          <a:p>
            <a:pPr marL="742932" lvl="1" indent="-285744">
              <a:buFont typeface="Arial" panose="020B0604020202020204" pitchFamily="34" charset="0"/>
              <a:buChar char="•"/>
            </a:pPr>
            <a:r>
              <a:rPr lang="en-GB" sz="1100" b="1" dirty="0">
                <a:solidFill>
                  <a:srgbClr val="FF0000"/>
                </a:solidFill>
              </a:rPr>
              <a:t>Effect of radiation on tritium permeation</a:t>
            </a:r>
          </a:p>
          <a:p>
            <a:pPr marL="292093" indent="-177796">
              <a:buFont typeface="Arial" panose="020B0604020202020204" pitchFamily="34" charset="0"/>
              <a:buChar char="•"/>
            </a:pPr>
            <a:r>
              <a:rPr lang="en-GB" sz="1100" b="1" dirty="0">
                <a:solidFill>
                  <a:schemeClr val="accent6">
                    <a:lumMod val="75000"/>
                  </a:schemeClr>
                </a:solidFill>
              </a:rPr>
              <a:t>Structural activation product inventory and volatility</a:t>
            </a:r>
          </a:p>
        </p:txBody>
      </p:sp>
      <p:sp>
        <p:nvSpPr>
          <p:cNvPr id="45" name="Rectangle 44">
            <a:extLst>
              <a:ext uri="{FF2B5EF4-FFF2-40B4-BE49-F238E27FC236}">
                <a16:creationId xmlns:a16="http://schemas.microsoft.com/office/drawing/2014/main" id="{55C2459A-5420-C61B-7229-AEC51DECEA76}"/>
              </a:ext>
            </a:extLst>
          </p:cNvPr>
          <p:cNvSpPr/>
          <p:nvPr/>
        </p:nvSpPr>
        <p:spPr>
          <a:xfrm rot="16200000">
            <a:off x="-907518" y="1744713"/>
            <a:ext cx="2419200" cy="360000"/>
          </a:xfrm>
          <a:prstGeom prst="rect">
            <a:avLst/>
          </a:prstGeom>
          <a:solidFill>
            <a:schemeClr val="accent1"/>
          </a:solidFill>
          <a:ln>
            <a:solidFill>
              <a:srgbClr val="0070C0"/>
            </a:solidFill>
          </a:ln>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GB" sz="3200"/>
          </a:p>
        </p:txBody>
      </p:sp>
      <p:sp>
        <p:nvSpPr>
          <p:cNvPr id="46" name="TextBox 45">
            <a:extLst>
              <a:ext uri="{FF2B5EF4-FFF2-40B4-BE49-F238E27FC236}">
                <a16:creationId xmlns:a16="http://schemas.microsoft.com/office/drawing/2014/main" id="{4A143370-2775-CEC7-2E93-E0DD4B83B23F}"/>
              </a:ext>
            </a:extLst>
          </p:cNvPr>
          <p:cNvSpPr txBox="1"/>
          <p:nvPr/>
        </p:nvSpPr>
        <p:spPr>
          <a:xfrm rot="16200000">
            <a:off x="-527699" y="2124531"/>
            <a:ext cx="1659561" cy="360000"/>
          </a:xfrm>
          <a:prstGeom prst="rect">
            <a:avLst/>
          </a:prstGeom>
          <a:solidFill>
            <a:schemeClr val="accent1"/>
          </a:solidFill>
        </p:spPr>
        <p:style>
          <a:lnRef idx="0">
            <a:scrgbClr r="0" g="0" b="0"/>
          </a:lnRef>
          <a:fillRef idx="0">
            <a:scrgbClr r="0" g="0" b="0"/>
          </a:fillRef>
          <a:effectRef idx="0">
            <a:scrgbClr r="0" g="0" b="0"/>
          </a:effectRef>
          <a:fontRef idx="minor">
            <a:schemeClr val="lt1"/>
          </a:fontRef>
        </p:style>
        <p:txBody>
          <a:bodyPr spcFirstLastPara="0" vert="horz" wrap="square" lIns="49531" tIns="0" rIns="16511" bIns="0" numCol="1" spcCol="1270" anchor="ctr" anchorCtr="0">
            <a:noAutofit/>
          </a:bodyPr>
          <a:lstStyle/>
          <a:p>
            <a:r>
              <a:rPr lang="en-GB" sz="1200" b="1" dirty="0"/>
              <a:t>Structure</a:t>
            </a:r>
          </a:p>
        </p:txBody>
      </p:sp>
      <p:sp>
        <p:nvSpPr>
          <p:cNvPr id="47" name="Rectangle: Top Corners Rounded 46">
            <a:extLst>
              <a:ext uri="{FF2B5EF4-FFF2-40B4-BE49-F238E27FC236}">
                <a16:creationId xmlns:a16="http://schemas.microsoft.com/office/drawing/2014/main" id="{15EE8FC1-2C69-74F4-1548-0FA27E82E682}"/>
              </a:ext>
            </a:extLst>
          </p:cNvPr>
          <p:cNvSpPr/>
          <p:nvPr/>
        </p:nvSpPr>
        <p:spPr>
          <a:xfrm>
            <a:off x="496453" y="3177835"/>
            <a:ext cx="4926657" cy="2082842"/>
          </a:xfrm>
          <a:prstGeom prst="round2SameRect">
            <a:avLst>
              <a:gd name="adj1" fmla="val 8000"/>
              <a:gd name="adj2" fmla="val 0"/>
            </a:avLst>
          </a:prstGeom>
          <a:ln>
            <a:solidFill>
              <a:srgbClr val="0070C0"/>
            </a:solidFill>
          </a:ln>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3200"/>
          </a:p>
        </p:txBody>
      </p:sp>
      <p:sp>
        <p:nvSpPr>
          <p:cNvPr id="48" name="Rectangle: Top Corners Rounded 4">
            <a:extLst>
              <a:ext uri="{FF2B5EF4-FFF2-40B4-BE49-F238E27FC236}">
                <a16:creationId xmlns:a16="http://schemas.microsoft.com/office/drawing/2014/main" id="{BEEFFFE6-591E-64EC-9F17-3A6478C39412}"/>
              </a:ext>
            </a:extLst>
          </p:cNvPr>
          <p:cNvSpPr txBox="1"/>
          <p:nvPr/>
        </p:nvSpPr>
        <p:spPr>
          <a:xfrm>
            <a:off x="496453" y="3217833"/>
            <a:ext cx="4935600" cy="217976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971" tIns="41911" rIns="13971" bIns="13971" numCol="1" spcCol="1270" anchor="t" anchorCtr="0">
            <a:noAutofit/>
          </a:bodyPr>
          <a:lstStyle/>
          <a:p>
            <a:pPr marL="292093" indent="-177796">
              <a:buFont typeface="Arial" panose="020B0604020202020204" pitchFamily="34" charset="0"/>
              <a:buChar char="•"/>
            </a:pPr>
            <a:r>
              <a:rPr lang="en-GB" sz="1100" dirty="0">
                <a:solidFill>
                  <a:schemeClr val="tx1"/>
                </a:solidFill>
              </a:rPr>
              <a:t>Solid breeder mechanical and materials interactions</a:t>
            </a:r>
          </a:p>
          <a:p>
            <a:pPr marL="749281" lvl="1" indent="-177796">
              <a:buFont typeface="Arial" panose="020B0604020202020204" pitchFamily="34" charset="0"/>
              <a:buChar char="•"/>
            </a:pPr>
            <a:r>
              <a:rPr lang="en-GB" sz="1100" b="1" dirty="0">
                <a:solidFill>
                  <a:schemeClr val="accent6">
                    <a:lumMod val="75000"/>
                  </a:schemeClr>
                </a:solidFill>
              </a:rPr>
              <a:t>Clad corrosion from breeder burn-up products</a:t>
            </a:r>
          </a:p>
          <a:p>
            <a:pPr marL="749281" lvl="1" indent="-177796">
              <a:buFont typeface="Arial" panose="020B0604020202020204" pitchFamily="34" charset="0"/>
              <a:buChar char="•"/>
            </a:pPr>
            <a:r>
              <a:rPr lang="en-GB" sz="1100" b="1" dirty="0">
                <a:solidFill>
                  <a:schemeClr val="accent6">
                    <a:lumMod val="75000"/>
                  </a:schemeClr>
                </a:solidFill>
              </a:rPr>
              <a:t>Strain accommodation by creep and plastic flow</a:t>
            </a:r>
          </a:p>
          <a:p>
            <a:pPr marL="749281" lvl="1" indent="-177796">
              <a:buFont typeface="Arial" panose="020B0604020202020204" pitchFamily="34" charset="0"/>
              <a:buChar char="•"/>
            </a:pPr>
            <a:r>
              <a:rPr lang="en-GB" sz="1100" b="1" dirty="0">
                <a:solidFill>
                  <a:schemeClr val="accent6">
                    <a:lumMod val="75000"/>
                  </a:schemeClr>
                </a:solidFill>
              </a:rPr>
              <a:t>Swelling driving force</a:t>
            </a:r>
          </a:p>
          <a:p>
            <a:pPr marL="749281" lvl="1" indent="-177796">
              <a:buFont typeface="Arial" panose="020B0604020202020204" pitchFamily="34" charset="0"/>
              <a:buChar char="•"/>
            </a:pPr>
            <a:r>
              <a:rPr lang="en-GB" sz="1100" b="1" dirty="0">
                <a:solidFill>
                  <a:schemeClr val="accent6">
                    <a:lumMod val="75000"/>
                  </a:schemeClr>
                </a:solidFill>
              </a:rPr>
              <a:t>Stress concentrations at cracks and discontinuities</a:t>
            </a:r>
          </a:p>
          <a:p>
            <a:pPr marL="749281" lvl="1" indent="-177796">
              <a:buFont typeface="Arial" panose="020B0604020202020204" pitchFamily="34" charset="0"/>
              <a:buChar char="•"/>
            </a:pPr>
            <a:r>
              <a:rPr lang="en-GB" sz="1100" dirty="0">
                <a:solidFill>
                  <a:schemeClr val="tx1"/>
                </a:solidFill>
              </a:rPr>
              <a:t>Thermal expansion driving force</a:t>
            </a:r>
          </a:p>
          <a:p>
            <a:pPr marL="292093" indent="-177796">
              <a:buFont typeface="Arial" panose="020B0604020202020204" pitchFamily="34" charset="0"/>
              <a:buChar char="•"/>
            </a:pPr>
            <a:r>
              <a:rPr lang="en-GB" sz="1100" dirty="0">
                <a:solidFill>
                  <a:schemeClr val="tx1"/>
                </a:solidFill>
              </a:rPr>
              <a:t>Neutron multiplier mechanical interactions</a:t>
            </a:r>
          </a:p>
          <a:p>
            <a:pPr marL="749281" lvl="1" indent="-177796">
              <a:buFont typeface="Arial" panose="020B0604020202020204" pitchFamily="34" charset="0"/>
              <a:buChar char="•"/>
            </a:pPr>
            <a:r>
              <a:rPr lang="en-GB" sz="1100" b="1" dirty="0">
                <a:solidFill>
                  <a:schemeClr val="accent6">
                    <a:lumMod val="75000"/>
                  </a:schemeClr>
                </a:solidFill>
              </a:rPr>
              <a:t>Beryllium/beryllide swelling (swelling driving force in beryllium)</a:t>
            </a:r>
          </a:p>
          <a:p>
            <a:pPr marL="749281" lvl="1" indent="-177796">
              <a:buFont typeface="Arial" panose="020B0604020202020204" pitchFamily="34" charset="0"/>
              <a:buChar char="•"/>
            </a:pPr>
            <a:r>
              <a:rPr lang="en-GB" sz="1100" b="1" dirty="0">
                <a:solidFill>
                  <a:schemeClr val="accent6">
                    <a:lumMod val="75000"/>
                  </a:schemeClr>
                </a:solidFill>
              </a:rPr>
              <a:t>Strain accommodation by creep in Beryllium/beryllide </a:t>
            </a:r>
          </a:p>
          <a:p>
            <a:pPr marL="749281" lvl="1" indent="-177796">
              <a:buFont typeface="Arial" panose="020B0604020202020204" pitchFamily="34" charset="0"/>
              <a:buChar char="•"/>
            </a:pPr>
            <a:r>
              <a:rPr lang="en-GB" sz="1100" dirty="0">
                <a:solidFill>
                  <a:schemeClr val="tx1"/>
                </a:solidFill>
              </a:rPr>
              <a:t>Mechanical integrity of unclad Beryllium/beryllide </a:t>
            </a:r>
          </a:p>
          <a:p>
            <a:pPr marL="292093" indent="-177796">
              <a:buFont typeface="Arial" panose="020B0604020202020204" pitchFamily="34" charset="0"/>
              <a:buChar char="•"/>
            </a:pPr>
            <a:r>
              <a:rPr lang="en-GB" sz="1100" dirty="0">
                <a:solidFill>
                  <a:schemeClr val="tx1"/>
                </a:solidFill>
              </a:rPr>
              <a:t>Thermal interactions</a:t>
            </a:r>
          </a:p>
          <a:p>
            <a:pPr marL="749281" lvl="1" indent="-177796">
              <a:buFont typeface="Arial" panose="020B0604020202020204" pitchFamily="34" charset="0"/>
              <a:buChar char="•"/>
            </a:pPr>
            <a:r>
              <a:rPr lang="en-GB" sz="1100" b="1" dirty="0">
                <a:solidFill>
                  <a:schemeClr val="accent6">
                    <a:lumMod val="75000"/>
                  </a:schemeClr>
                </a:solidFill>
              </a:rPr>
              <a:t>Breeder/multiplier-structure heat transfer (gap conductance)</a:t>
            </a:r>
          </a:p>
        </p:txBody>
      </p:sp>
      <p:sp>
        <p:nvSpPr>
          <p:cNvPr id="49" name="Rectangle 48">
            <a:extLst>
              <a:ext uri="{FF2B5EF4-FFF2-40B4-BE49-F238E27FC236}">
                <a16:creationId xmlns:a16="http://schemas.microsoft.com/office/drawing/2014/main" id="{8C4637CE-15B7-A793-7248-87EEC1F05EB7}"/>
              </a:ext>
            </a:extLst>
          </p:cNvPr>
          <p:cNvSpPr/>
          <p:nvPr/>
        </p:nvSpPr>
        <p:spPr>
          <a:xfrm rot="16200000">
            <a:off x="-740119" y="4037495"/>
            <a:ext cx="2084400" cy="359999"/>
          </a:xfrm>
          <a:prstGeom prst="rect">
            <a:avLst/>
          </a:prstGeom>
          <a:solidFill>
            <a:schemeClr val="accent1"/>
          </a:solidFill>
          <a:ln>
            <a:solidFill>
              <a:srgbClr val="0070C0"/>
            </a:solidFill>
          </a:ln>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GB" sz="3200"/>
          </a:p>
        </p:txBody>
      </p:sp>
      <p:sp>
        <p:nvSpPr>
          <p:cNvPr id="50" name="TextBox 49">
            <a:extLst>
              <a:ext uri="{FF2B5EF4-FFF2-40B4-BE49-F238E27FC236}">
                <a16:creationId xmlns:a16="http://schemas.microsoft.com/office/drawing/2014/main" id="{09CAC10C-2CA3-E0E0-7DAB-42D76B5DE2AC}"/>
              </a:ext>
            </a:extLst>
          </p:cNvPr>
          <p:cNvSpPr txBox="1"/>
          <p:nvPr/>
        </p:nvSpPr>
        <p:spPr>
          <a:xfrm rot="16200000">
            <a:off x="-720401" y="4057211"/>
            <a:ext cx="2044965" cy="359999"/>
          </a:xfrm>
          <a:prstGeom prst="rect">
            <a:avLst/>
          </a:prstGeom>
          <a:solidFill>
            <a:schemeClr val="accent1"/>
          </a:solidFill>
        </p:spPr>
        <p:style>
          <a:lnRef idx="0">
            <a:scrgbClr r="0" g="0" b="0"/>
          </a:lnRef>
          <a:fillRef idx="0">
            <a:scrgbClr r="0" g="0" b="0"/>
          </a:fillRef>
          <a:effectRef idx="0">
            <a:scrgbClr r="0" g="0" b="0"/>
          </a:effectRef>
          <a:fontRef idx="minor">
            <a:schemeClr val="lt1"/>
          </a:fontRef>
        </p:style>
        <p:txBody>
          <a:bodyPr spcFirstLastPara="0" vert="horz" wrap="square" lIns="49531" tIns="0" rIns="16511" bIns="0" numCol="1" spcCol="1270" anchor="ctr" anchorCtr="0">
            <a:noAutofit/>
          </a:bodyPr>
          <a:lstStyle/>
          <a:p>
            <a:r>
              <a:rPr lang="en-GB" sz="1200" b="1" dirty="0"/>
              <a:t>Solid Breeder/multiplier/structure interactions</a:t>
            </a:r>
          </a:p>
          <a:p>
            <a:endParaRPr lang="en-GB" sz="1200" b="1" dirty="0"/>
          </a:p>
        </p:txBody>
      </p:sp>
      <p:sp>
        <p:nvSpPr>
          <p:cNvPr id="51" name="Rectangle: Top Corners Rounded 50">
            <a:extLst>
              <a:ext uri="{FF2B5EF4-FFF2-40B4-BE49-F238E27FC236}">
                <a16:creationId xmlns:a16="http://schemas.microsoft.com/office/drawing/2014/main" id="{24C470ED-0523-EE87-8FC1-A6E940F14D7A}"/>
              </a:ext>
            </a:extLst>
          </p:cNvPr>
          <p:cNvSpPr/>
          <p:nvPr/>
        </p:nvSpPr>
        <p:spPr>
          <a:xfrm>
            <a:off x="487055" y="5308107"/>
            <a:ext cx="4933760" cy="1433791"/>
          </a:xfrm>
          <a:prstGeom prst="round2SameRect">
            <a:avLst>
              <a:gd name="adj1" fmla="val 8000"/>
              <a:gd name="adj2" fmla="val 0"/>
            </a:avLst>
          </a:prstGeom>
          <a:ln>
            <a:solidFill>
              <a:srgbClr val="0070C0"/>
            </a:solidFill>
          </a:ln>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3200"/>
          </a:p>
        </p:txBody>
      </p:sp>
      <p:sp>
        <p:nvSpPr>
          <p:cNvPr id="52" name="Rectangle: Top Corners Rounded 4">
            <a:extLst>
              <a:ext uri="{FF2B5EF4-FFF2-40B4-BE49-F238E27FC236}">
                <a16:creationId xmlns:a16="http://schemas.microsoft.com/office/drawing/2014/main" id="{8D5FC57E-F9A3-5900-BFB4-24D51749AB10}"/>
              </a:ext>
            </a:extLst>
          </p:cNvPr>
          <p:cNvSpPr txBox="1"/>
          <p:nvPr/>
        </p:nvSpPr>
        <p:spPr>
          <a:xfrm>
            <a:off x="487055" y="5330544"/>
            <a:ext cx="5029212" cy="80092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971" tIns="41911" rIns="13971" bIns="13971" numCol="1" spcCol="1270" anchor="t" anchorCtr="0">
            <a:noAutofit/>
          </a:bodyPr>
          <a:lstStyle/>
          <a:p>
            <a:pPr marL="292093" indent="-177796">
              <a:buFont typeface="Arial" panose="020B0604020202020204" pitchFamily="34" charset="0"/>
              <a:buChar char="•"/>
            </a:pPr>
            <a:r>
              <a:rPr lang="en-GB" sz="1100" dirty="0">
                <a:solidFill>
                  <a:schemeClr val="tx1"/>
                </a:solidFill>
              </a:rPr>
              <a:t>MHD pressure drop and pressure stresses</a:t>
            </a:r>
          </a:p>
          <a:p>
            <a:pPr marL="292093" indent="-177796">
              <a:buFont typeface="Arial" panose="020B0604020202020204" pitchFamily="34" charset="0"/>
              <a:buChar char="•"/>
            </a:pPr>
            <a:r>
              <a:rPr lang="en-GB" sz="1100" dirty="0">
                <a:solidFill>
                  <a:schemeClr val="tx1"/>
                </a:solidFill>
              </a:rPr>
              <a:t>MHD and geometric effects on flow distribution</a:t>
            </a:r>
          </a:p>
          <a:p>
            <a:pPr marL="292093" indent="-177796">
              <a:buFont typeface="Arial" panose="020B0604020202020204" pitchFamily="34" charset="0"/>
              <a:buChar char="•"/>
            </a:pPr>
            <a:r>
              <a:rPr lang="en-GB" sz="1100" dirty="0">
                <a:solidFill>
                  <a:schemeClr val="tx1"/>
                </a:solidFill>
              </a:rPr>
              <a:t>MHD insulating coating fabrication, integrity and in-situ self-healing</a:t>
            </a:r>
          </a:p>
          <a:p>
            <a:pPr marL="292093" indent="-177796">
              <a:buFont typeface="Arial" panose="020B0604020202020204" pitchFamily="34" charset="0"/>
              <a:buChar char="•"/>
            </a:pPr>
            <a:r>
              <a:rPr lang="en-GB" sz="1100" dirty="0">
                <a:solidFill>
                  <a:schemeClr val="tx1"/>
                </a:solidFill>
              </a:rPr>
              <a:t>Stability/kinetics of tritium oxidation in the coolant</a:t>
            </a:r>
          </a:p>
          <a:p>
            <a:pPr marL="292093" indent="-177796">
              <a:buFont typeface="Arial" panose="020B0604020202020204" pitchFamily="34" charset="0"/>
              <a:buChar char="•"/>
            </a:pPr>
            <a:r>
              <a:rPr lang="en-GB" sz="1100" b="1" dirty="0">
                <a:solidFill>
                  <a:srgbClr val="FF0000"/>
                </a:solidFill>
              </a:rPr>
              <a:t>Helium bubble formation leading to hot spots</a:t>
            </a:r>
          </a:p>
          <a:p>
            <a:pPr marL="292093" indent="-177796">
              <a:buFont typeface="Arial" panose="020B0604020202020204" pitchFamily="34" charset="0"/>
              <a:buChar char="•"/>
            </a:pPr>
            <a:r>
              <a:rPr lang="en-GB" sz="1100" dirty="0">
                <a:solidFill>
                  <a:schemeClr val="tx1"/>
                </a:solidFill>
              </a:rPr>
              <a:t>Coolant/purge steam  containment and leakage</a:t>
            </a:r>
          </a:p>
          <a:p>
            <a:pPr marL="292093" indent="-177796">
              <a:buFont typeface="Arial" panose="020B0604020202020204" pitchFamily="34" charset="0"/>
              <a:buChar char="•"/>
            </a:pPr>
            <a:r>
              <a:rPr lang="en-GB" sz="1100" b="1" dirty="0">
                <a:solidFill>
                  <a:srgbClr val="FF0000"/>
                </a:solidFill>
              </a:rPr>
              <a:t>Activation products in PbLi</a:t>
            </a:r>
          </a:p>
          <a:p>
            <a:pPr marL="292093" indent="-177796">
              <a:buFont typeface="Arial" panose="020B0604020202020204" pitchFamily="34" charset="0"/>
              <a:buChar char="•"/>
            </a:pPr>
            <a:r>
              <a:rPr lang="en-GB" sz="1100" dirty="0">
                <a:solidFill>
                  <a:schemeClr val="tx1"/>
                </a:solidFill>
              </a:rPr>
              <a:t>Liquid-metal purification</a:t>
            </a:r>
            <a:r>
              <a:rPr lang="en-GB" sz="1100" b="1" dirty="0">
                <a:solidFill>
                  <a:schemeClr val="tx1"/>
                </a:solidFill>
              </a:rPr>
              <a:t>	</a:t>
            </a:r>
          </a:p>
        </p:txBody>
      </p:sp>
      <p:sp>
        <p:nvSpPr>
          <p:cNvPr id="53" name="Rectangle 52">
            <a:extLst>
              <a:ext uri="{FF2B5EF4-FFF2-40B4-BE49-F238E27FC236}">
                <a16:creationId xmlns:a16="http://schemas.microsoft.com/office/drawing/2014/main" id="{F8F7DF86-5D30-DC89-CB97-BE6E9E5631D7}"/>
              </a:ext>
            </a:extLst>
          </p:cNvPr>
          <p:cNvSpPr/>
          <p:nvPr/>
        </p:nvSpPr>
        <p:spPr>
          <a:xfrm rot="16200000">
            <a:off x="-417064" y="5845496"/>
            <a:ext cx="1432800" cy="360000"/>
          </a:xfrm>
          <a:prstGeom prst="rect">
            <a:avLst/>
          </a:prstGeom>
          <a:solidFill>
            <a:schemeClr val="accent1"/>
          </a:solidFill>
          <a:ln>
            <a:solidFill>
              <a:srgbClr val="0070C0"/>
            </a:solidFill>
          </a:ln>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GB" sz="3200"/>
          </a:p>
        </p:txBody>
      </p:sp>
      <p:sp>
        <p:nvSpPr>
          <p:cNvPr id="54" name="TextBox 53">
            <a:extLst>
              <a:ext uri="{FF2B5EF4-FFF2-40B4-BE49-F238E27FC236}">
                <a16:creationId xmlns:a16="http://schemas.microsoft.com/office/drawing/2014/main" id="{FC998B5D-22FF-2AE0-2148-6D059E891DB8}"/>
              </a:ext>
            </a:extLst>
          </p:cNvPr>
          <p:cNvSpPr txBox="1"/>
          <p:nvPr/>
        </p:nvSpPr>
        <p:spPr>
          <a:xfrm rot="16200000">
            <a:off x="-405959" y="5868788"/>
            <a:ext cx="1410377" cy="335839"/>
          </a:xfrm>
          <a:prstGeom prst="rect">
            <a:avLst/>
          </a:prstGeom>
          <a:solidFill>
            <a:schemeClr val="accent1"/>
          </a:solidFill>
        </p:spPr>
        <p:style>
          <a:lnRef idx="0">
            <a:scrgbClr r="0" g="0" b="0"/>
          </a:lnRef>
          <a:fillRef idx="0">
            <a:scrgbClr r="0" g="0" b="0"/>
          </a:fillRef>
          <a:effectRef idx="0">
            <a:scrgbClr r="0" g="0" b="0"/>
          </a:effectRef>
          <a:fontRef idx="minor">
            <a:schemeClr val="lt1"/>
          </a:fontRef>
        </p:style>
        <p:txBody>
          <a:bodyPr spcFirstLastPara="0" vert="horz" wrap="square" lIns="49531" tIns="0" rIns="16511" bIns="0" numCol="1" spcCol="1270" anchor="ctr" anchorCtr="0">
            <a:noAutofit/>
          </a:bodyPr>
          <a:lstStyle/>
          <a:p>
            <a:r>
              <a:rPr lang="en-GB" sz="1200" b="1" dirty="0"/>
              <a:t>Coolant/liquid breeder-</a:t>
            </a:r>
            <a:r>
              <a:rPr lang="en-GB" sz="1200" b="1" dirty="0" err="1"/>
              <a:t>mult</a:t>
            </a:r>
            <a:r>
              <a:rPr lang="en-GB" sz="1200" b="1" dirty="0"/>
              <a:t>.</a:t>
            </a:r>
          </a:p>
        </p:txBody>
      </p:sp>
      <p:sp>
        <p:nvSpPr>
          <p:cNvPr id="55" name="Rectangle: Top Corners Rounded 54">
            <a:extLst>
              <a:ext uri="{FF2B5EF4-FFF2-40B4-BE49-F238E27FC236}">
                <a16:creationId xmlns:a16="http://schemas.microsoft.com/office/drawing/2014/main" id="{F4250D52-0B94-BA2F-FABD-D60B7FC126D4}"/>
              </a:ext>
            </a:extLst>
          </p:cNvPr>
          <p:cNvSpPr/>
          <p:nvPr/>
        </p:nvSpPr>
        <p:spPr>
          <a:xfrm>
            <a:off x="5899233" y="715591"/>
            <a:ext cx="4104000" cy="1606538"/>
          </a:xfrm>
          <a:prstGeom prst="round2SameRect">
            <a:avLst>
              <a:gd name="adj1" fmla="val 8000"/>
              <a:gd name="adj2" fmla="val 0"/>
            </a:avLst>
          </a:prstGeom>
          <a:ln>
            <a:solidFill>
              <a:srgbClr val="0070C0"/>
            </a:solidFill>
          </a:ln>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3200"/>
          </a:p>
        </p:txBody>
      </p:sp>
      <p:sp>
        <p:nvSpPr>
          <p:cNvPr id="56" name="Rectangle: Top Corners Rounded 4">
            <a:extLst>
              <a:ext uri="{FF2B5EF4-FFF2-40B4-BE49-F238E27FC236}">
                <a16:creationId xmlns:a16="http://schemas.microsoft.com/office/drawing/2014/main" id="{F10FF23D-B56A-0424-AF7A-3B4DB8EED3BE}"/>
              </a:ext>
            </a:extLst>
          </p:cNvPr>
          <p:cNvSpPr txBox="1"/>
          <p:nvPr/>
        </p:nvSpPr>
        <p:spPr>
          <a:xfrm>
            <a:off x="5899233" y="740730"/>
            <a:ext cx="4180392" cy="130314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971" tIns="41911" rIns="13971" bIns="13971" numCol="1" spcCol="1270" anchor="t" anchorCtr="0">
            <a:noAutofit/>
          </a:bodyPr>
          <a:lstStyle/>
          <a:p>
            <a:pPr marL="292093" indent="-177796">
              <a:buFont typeface="Arial" panose="020B0604020202020204" pitchFamily="34" charset="0"/>
              <a:buChar char="•"/>
            </a:pPr>
            <a:r>
              <a:rPr lang="en-GB" sz="1100" dirty="0">
                <a:solidFill>
                  <a:schemeClr val="tx1"/>
                </a:solidFill>
              </a:rPr>
              <a:t>Mechanical and materials interactions</a:t>
            </a:r>
          </a:p>
          <a:p>
            <a:pPr marL="749281" lvl="1" indent="-177796">
              <a:buFont typeface="Arial" panose="020B0604020202020204" pitchFamily="34" charset="0"/>
              <a:buChar char="•"/>
            </a:pPr>
            <a:r>
              <a:rPr lang="en-GB" sz="1100" b="1" dirty="0">
                <a:solidFill>
                  <a:srgbClr val="FF0000"/>
                </a:solidFill>
              </a:rPr>
              <a:t>Corrosion</a:t>
            </a:r>
          </a:p>
          <a:p>
            <a:pPr marL="749281" lvl="1" indent="-177796">
              <a:buFont typeface="Arial" panose="020B0604020202020204" pitchFamily="34" charset="0"/>
              <a:buChar char="•"/>
            </a:pPr>
            <a:r>
              <a:rPr lang="en-GB" sz="1100" dirty="0">
                <a:solidFill>
                  <a:schemeClr val="tx1"/>
                </a:solidFill>
              </a:rPr>
              <a:t>Mechanical wear and fatigue from flow-induced vibrations</a:t>
            </a:r>
          </a:p>
          <a:p>
            <a:pPr marL="749281" lvl="1" indent="-177796">
              <a:buFont typeface="Arial" panose="020B0604020202020204" pitchFamily="34" charset="0"/>
              <a:buChar char="•"/>
            </a:pPr>
            <a:r>
              <a:rPr lang="en-GB" sz="1100" b="1" dirty="0">
                <a:solidFill>
                  <a:srgbClr val="FF0000"/>
                </a:solidFill>
              </a:rPr>
              <a:t>Failure of coolant wall due to stress corrosion cracking</a:t>
            </a:r>
          </a:p>
          <a:p>
            <a:pPr marL="749281" lvl="1" indent="-177796">
              <a:buFont typeface="Arial" panose="020B0604020202020204" pitchFamily="34" charset="0"/>
              <a:buChar char="•"/>
            </a:pPr>
            <a:r>
              <a:rPr lang="en-GB" sz="1100" b="1" dirty="0">
                <a:solidFill>
                  <a:srgbClr val="FF0000"/>
                </a:solidFill>
              </a:rPr>
              <a:t>Failure of coolant wall due to liquid-metal embrittlement</a:t>
            </a:r>
          </a:p>
          <a:p>
            <a:pPr marL="292093" indent="-177796">
              <a:buFont typeface="Arial" panose="020B0604020202020204" pitchFamily="34" charset="0"/>
              <a:buChar char="•"/>
            </a:pPr>
            <a:r>
              <a:rPr lang="en-GB" sz="1100" dirty="0">
                <a:solidFill>
                  <a:schemeClr val="tx1"/>
                </a:solidFill>
              </a:rPr>
              <a:t>Thermal interactions</a:t>
            </a:r>
          </a:p>
          <a:p>
            <a:pPr marL="749281" lvl="1" indent="-177796">
              <a:buFont typeface="Arial" panose="020B0604020202020204" pitchFamily="34" charset="0"/>
              <a:buChar char="•"/>
            </a:pPr>
            <a:r>
              <a:rPr lang="en-GB" sz="1100" dirty="0">
                <a:solidFill>
                  <a:schemeClr val="tx1"/>
                </a:solidFill>
              </a:rPr>
              <a:t>Response to cooling system transients</a:t>
            </a:r>
          </a:p>
          <a:p>
            <a:pPr marL="749281" lvl="1" indent="-177796">
              <a:buFont typeface="Arial" panose="020B0604020202020204" pitchFamily="34" charset="0"/>
              <a:buChar char="•"/>
            </a:pPr>
            <a:r>
              <a:rPr lang="en-GB" sz="1100" dirty="0">
                <a:solidFill>
                  <a:schemeClr val="tx1"/>
                </a:solidFill>
              </a:rPr>
              <a:t>Flow sensitivity to dimensional changes</a:t>
            </a:r>
          </a:p>
          <a:p>
            <a:pPr marL="292093" lvl="1" indent="-177796">
              <a:buFont typeface="Arial" panose="020B0604020202020204" pitchFamily="34" charset="0"/>
              <a:buChar char="•"/>
            </a:pPr>
            <a:r>
              <a:rPr lang="en-GB" sz="1100" b="1" dirty="0">
                <a:solidFill>
                  <a:srgbClr val="FF0000"/>
                </a:solidFill>
              </a:rPr>
              <a:t>Coolant/coatings/structure interactions</a:t>
            </a:r>
          </a:p>
          <a:p>
            <a:pPr marL="749281" lvl="1" indent="-177796">
              <a:buFont typeface="Arial" panose="020B0604020202020204" pitchFamily="34" charset="0"/>
              <a:buChar char="•"/>
            </a:pPr>
            <a:endParaRPr lang="en-GB" sz="1100" dirty="0"/>
          </a:p>
        </p:txBody>
      </p:sp>
      <p:sp>
        <p:nvSpPr>
          <p:cNvPr id="57" name="Rectangle 56">
            <a:extLst>
              <a:ext uri="{FF2B5EF4-FFF2-40B4-BE49-F238E27FC236}">
                <a16:creationId xmlns:a16="http://schemas.microsoft.com/office/drawing/2014/main" id="{7101A4E9-8237-E8CC-E559-49B40893FCE9}"/>
              </a:ext>
            </a:extLst>
          </p:cNvPr>
          <p:cNvSpPr/>
          <p:nvPr/>
        </p:nvSpPr>
        <p:spPr>
          <a:xfrm rot="16200000">
            <a:off x="4896950" y="1333341"/>
            <a:ext cx="1611739" cy="365760"/>
          </a:xfrm>
          <a:prstGeom prst="rect">
            <a:avLst/>
          </a:prstGeom>
          <a:solidFill>
            <a:schemeClr val="accent1"/>
          </a:solidFill>
          <a:ln>
            <a:solidFill>
              <a:srgbClr val="0070C0"/>
            </a:solidFill>
          </a:ln>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GB" sz="3200"/>
          </a:p>
        </p:txBody>
      </p:sp>
      <p:sp>
        <p:nvSpPr>
          <p:cNvPr id="58" name="TextBox 57">
            <a:extLst>
              <a:ext uri="{FF2B5EF4-FFF2-40B4-BE49-F238E27FC236}">
                <a16:creationId xmlns:a16="http://schemas.microsoft.com/office/drawing/2014/main" id="{7538344F-C000-62CA-7818-3827D30416CD}"/>
              </a:ext>
            </a:extLst>
          </p:cNvPr>
          <p:cNvSpPr txBox="1"/>
          <p:nvPr/>
        </p:nvSpPr>
        <p:spPr>
          <a:xfrm rot="16200000">
            <a:off x="4915807" y="1348529"/>
            <a:ext cx="1581360" cy="365761"/>
          </a:xfrm>
          <a:prstGeom prst="rect">
            <a:avLst/>
          </a:prstGeom>
          <a:solidFill>
            <a:schemeClr val="accent1"/>
          </a:solidFill>
        </p:spPr>
        <p:style>
          <a:lnRef idx="0">
            <a:scrgbClr r="0" g="0" b="0"/>
          </a:lnRef>
          <a:fillRef idx="0">
            <a:scrgbClr r="0" g="0" b="0"/>
          </a:fillRef>
          <a:effectRef idx="0">
            <a:scrgbClr r="0" g="0" b="0"/>
          </a:effectRef>
          <a:fontRef idx="minor">
            <a:schemeClr val="lt1"/>
          </a:fontRef>
        </p:style>
        <p:txBody>
          <a:bodyPr spcFirstLastPara="0" vert="horz" wrap="square" lIns="49531" tIns="0" rIns="16511" bIns="0" numCol="1" spcCol="1270" anchor="ctr" anchorCtr="0">
            <a:noAutofit/>
          </a:bodyPr>
          <a:lstStyle/>
          <a:p>
            <a:r>
              <a:rPr lang="en-GB" sz="1100" b="1" dirty="0"/>
              <a:t>Coolant/structure interactions</a:t>
            </a:r>
          </a:p>
        </p:txBody>
      </p:sp>
      <p:sp>
        <p:nvSpPr>
          <p:cNvPr id="59" name="Rectangle: Top Corners Rounded 58">
            <a:extLst>
              <a:ext uri="{FF2B5EF4-FFF2-40B4-BE49-F238E27FC236}">
                <a16:creationId xmlns:a16="http://schemas.microsoft.com/office/drawing/2014/main" id="{F1E2055F-8E9E-B514-3632-668B0F715818}"/>
              </a:ext>
            </a:extLst>
          </p:cNvPr>
          <p:cNvSpPr/>
          <p:nvPr/>
        </p:nvSpPr>
        <p:spPr>
          <a:xfrm>
            <a:off x="5899233" y="2361371"/>
            <a:ext cx="4104000" cy="1433791"/>
          </a:xfrm>
          <a:prstGeom prst="round2SameRect">
            <a:avLst>
              <a:gd name="adj1" fmla="val 8000"/>
              <a:gd name="adj2" fmla="val 0"/>
            </a:avLst>
          </a:prstGeom>
          <a:ln>
            <a:solidFill>
              <a:srgbClr val="0070C0"/>
            </a:solidFill>
          </a:ln>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3200"/>
          </a:p>
        </p:txBody>
      </p:sp>
      <p:sp>
        <p:nvSpPr>
          <p:cNvPr id="60" name="Rectangle: Top Corners Rounded 4">
            <a:extLst>
              <a:ext uri="{FF2B5EF4-FFF2-40B4-BE49-F238E27FC236}">
                <a16:creationId xmlns:a16="http://schemas.microsoft.com/office/drawing/2014/main" id="{355AB4BB-28DC-4883-923C-50098122DB84}"/>
              </a:ext>
            </a:extLst>
          </p:cNvPr>
          <p:cNvSpPr txBox="1"/>
          <p:nvPr/>
        </p:nvSpPr>
        <p:spPr>
          <a:xfrm>
            <a:off x="5899233" y="2383808"/>
            <a:ext cx="4180392" cy="75207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971" tIns="41911" rIns="13971" bIns="13971" numCol="1" spcCol="1270" anchor="t" anchorCtr="0">
            <a:noAutofit/>
          </a:bodyPr>
          <a:lstStyle/>
          <a:p>
            <a:pPr marL="292093" indent="-177796">
              <a:buFont typeface="Arial" panose="020B0604020202020204" pitchFamily="34" charset="0"/>
              <a:buChar char="•"/>
            </a:pPr>
            <a:r>
              <a:rPr lang="en-GB" sz="1100" b="1" dirty="0">
                <a:solidFill>
                  <a:srgbClr val="FF0000"/>
                </a:solidFill>
              </a:rPr>
              <a:t>Tritium recovery and inventory in solid breeder materials</a:t>
            </a:r>
          </a:p>
          <a:p>
            <a:pPr marL="292093" indent="-177796">
              <a:buFont typeface="Arial" panose="020B0604020202020204" pitchFamily="34" charset="0"/>
              <a:buChar char="•"/>
            </a:pPr>
            <a:r>
              <a:rPr lang="en-GB" sz="1100" b="1" dirty="0">
                <a:solidFill>
                  <a:srgbClr val="FF0000"/>
                </a:solidFill>
              </a:rPr>
              <a:t>Liquid breeder tritium extraction</a:t>
            </a:r>
          </a:p>
          <a:p>
            <a:pPr marL="292093" indent="-177796">
              <a:buFont typeface="Arial" panose="020B0604020202020204" pitchFamily="34" charset="0"/>
              <a:buChar char="•"/>
            </a:pPr>
            <a:r>
              <a:rPr lang="en-GB" sz="1100" dirty="0">
                <a:solidFill>
                  <a:schemeClr val="tx1"/>
                </a:solidFill>
              </a:rPr>
              <a:t>Temperature limits and variability in solid breeder material</a:t>
            </a:r>
          </a:p>
          <a:p>
            <a:pPr marL="292093" indent="-177796">
              <a:buFont typeface="Arial" panose="020B0604020202020204" pitchFamily="34" charset="0"/>
              <a:buChar char="•"/>
            </a:pPr>
            <a:r>
              <a:rPr lang="en-GB" sz="1100" dirty="0">
                <a:solidFill>
                  <a:schemeClr val="tx1"/>
                </a:solidFill>
              </a:rPr>
              <a:t>Temperature limits</a:t>
            </a:r>
          </a:p>
          <a:p>
            <a:pPr marL="292093" indent="-177796">
              <a:buFont typeface="Arial" panose="020B0604020202020204" pitchFamily="34" charset="0"/>
              <a:buChar char="•"/>
            </a:pPr>
            <a:r>
              <a:rPr lang="en-GB" sz="1100" b="1" dirty="0">
                <a:solidFill>
                  <a:schemeClr val="accent6">
                    <a:lumMod val="75000"/>
                  </a:schemeClr>
                </a:solidFill>
              </a:rPr>
              <a:t>Thermal conductivity changes under irradiation</a:t>
            </a:r>
          </a:p>
          <a:p>
            <a:pPr marL="292093" indent="-177796">
              <a:buFont typeface="Arial" panose="020B0604020202020204" pitchFamily="34" charset="0"/>
              <a:buChar char="•"/>
            </a:pPr>
            <a:r>
              <a:rPr lang="en-GB" sz="1100" b="1" dirty="0">
                <a:solidFill>
                  <a:schemeClr val="accent6">
                    <a:lumMod val="75000"/>
                  </a:schemeClr>
                </a:solidFill>
              </a:rPr>
              <a:t>Effect of cracking</a:t>
            </a:r>
          </a:p>
          <a:p>
            <a:pPr marL="292093" indent="-177796">
              <a:buFont typeface="Arial" panose="020B0604020202020204" pitchFamily="34" charset="0"/>
              <a:buChar char="•"/>
            </a:pPr>
            <a:r>
              <a:rPr lang="en-GB" sz="1100" b="1" dirty="0">
                <a:solidFill>
                  <a:srgbClr val="FF0000"/>
                </a:solidFill>
              </a:rPr>
              <a:t>Effect of T mass transfer</a:t>
            </a:r>
          </a:p>
          <a:p>
            <a:pPr marL="292093" indent="-177796">
              <a:buFont typeface="Arial" panose="020B0604020202020204" pitchFamily="34" charset="0"/>
              <a:buChar char="•"/>
            </a:pPr>
            <a:r>
              <a:rPr lang="en-GB" sz="1100" b="1" dirty="0">
                <a:solidFill>
                  <a:schemeClr val="accent6">
                    <a:lumMod val="75000"/>
                  </a:schemeClr>
                </a:solidFill>
              </a:rPr>
              <a:t>Breeder behaviour at high burn-up/high </a:t>
            </a:r>
            <a:r>
              <a:rPr lang="en-GB" sz="1100" b="1" dirty="0" err="1">
                <a:solidFill>
                  <a:schemeClr val="accent6">
                    <a:lumMod val="75000"/>
                  </a:schemeClr>
                </a:solidFill>
              </a:rPr>
              <a:t>dpa</a:t>
            </a:r>
            <a:endParaRPr lang="en-GB" sz="1100" b="1" dirty="0">
              <a:solidFill>
                <a:schemeClr val="accent6">
                  <a:lumMod val="75000"/>
                </a:schemeClr>
              </a:solidFill>
            </a:endParaRPr>
          </a:p>
        </p:txBody>
      </p:sp>
      <p:sp>
        <p:nvSpPr>
          <p:cNvPr id="61" name="Rectangle 60">
            <a:extLst>
              <a:ext uri="{FF2B5EF4-FFF2-40B4-BE49-F238E27FC236}">
                <a16:creationId xmlns:a16="http://schemas.microsoft.com/office/drawing/2014/main" id="{31C8C3EE-F3AC-6D12-DC3F-4A6166E5E6DB}"/>
              </a:ext>
            </a:extLst>
          </p:cNvPr>
          <p:cNvSpPr/>
          <p:nvPr/>
        </p:nvSpPr>
        <p:spPr>
          <a:xfrm rot="16200000">
            <a:off x="4985696" y="2896602"/>
            <a:ext cx="1434242" cy="365760"/>
          </a:xfrm>
          <a:prstGeom prst="rect">
            <a:avLst/>
          </a:prstGeom>
          <a:solidFill>
            <a:schemeClr val="accent1"/>
          </a:solidFill>
          <a:ln>
            <a:solidFill>
              <a:srgbClr val="0070C0"/>
            </a:solidFill>
          </a:ln>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GB" sz="3200"/>
          </a:p>
        </p:txBody>
      </p:sp>
      <p:sp>
        <p:nvSpPr>
          <p:cNvPr id="62" name="TextBox 61">
            <a:extLst>
              <a:ext uri="{FF2B5EF4-FFF2-40B4-BE49-F238E27FC236}">
                <a16:creationId xmlns:a16="http://schemas.microsoft.com/office/drawing/2014/main" id="{3B7815F1-E4FC-62B1-CC06-FFFAF9C46CFE}"/>
              </a:ext>
            </a:extLst>
          </p:cNvPr>
          <p:cNvSpPr txBox="1"/>
          <p:nvPr/>
        </p:nvSpPr>
        <p:spPr>
          <a:xfrm rot="16200000">
            <a:off x="4997139" y="2980054"/>
            <a:ext cx="1411353" cy="221742"/>
          </a:xfrm>
          <a:prstGeom prst="rect">
            <a:avLst/>
          </a:prstGeom>
          <a:solidFill>
            <a:schemeClr val="accent1"/>
          </a:solidFill>
        </p:spPr>
        <p:style>
          <a:lnRef idx="0">
            <a:scrgbClr r="0" g="0" b="0"/>
          </a:lnRef>
          <a:fillRef idx="0">
            <a:scrgbClr r="0" g="0" b="0"/>
          </a:fillRef>
          <a:effectRef idx="0">
            <a:scrgbClr r="0" g="0" b="0"/>
          </a:effectRef>
          <a:fontRef idx="minor">
            <a:schemeClr val="lt1"/>
          </a:fontRef>
        </p:style>
        <p:txBody>
          <a:bodyPr spcFirstLastPara="0" vert="horz" wrap="square" lIns="49531" tIns="0" rIns="16511" bIns="0" numCol="1" spcCol="1270" anchor="ctr" anchorCtr="0">
            <a:noAutofit/>
          </a:bodyPr>
          <a:lstStyle/>
          <a:p>
            <a:r>
              <a:rPr lang="en-GB" sz="1100" b="1" dirty="0"/>
              <a:t>Breeder and purge</a:t>
            </a:r>
          </a:p>
        </p:txBody>
      </p:sp>
      <p:sp>
        <p:nvSpPr>
          <p:cNvPr id="63" name="Rectangle: Top Corners Rounded 62">
            <a:extLst>
              <a:ext uri="{FF2B5EF4-FFF2-40B4-BE49-F238E27FC236}">
                <a16:creationId xmlns:a16="http://schemas.microsoft.com/office/drawing/2014/main" id="{D2B7D8A9-8459-FDCF-2CF9-4B6715C72AFB}"/>
              </a:ext>
            </a:extLst>
          </p:cNvPr>
          <p:cNvSpPr/>
          <p:nvPr/>
        </p:nvSpPr>
        <p:spPr>
          <a:xfrm>
            <a:off x="5899233" y="3840597"/>
            <a:ext cx="4103999" cy="2106327"/>
          </a:xfrm>
          <a:prstGeom prst="round2SameRect">
            <a:avLst>
              <a:gd name="adj1" fmla="val 8000"/>
              <a:gd name="adj2" fmla="val 0"/>
            </a:avLst>
          </a:prstGeom>
          <a:ln>
            <a:solidFill>
              <a:srgbClr val="0070C0"/>
            </a:solidFill>
          </a:ln>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3200"/>
          </a:p>
        </p:txBody>
      </p:sp>
      <p:sp>
        <p:nvSpPr>
          <p:cNvPr id="64" name="Rectangle: Top Corners Rounded 4">
            <a:extLst>
              <a:ext uri="{FF2B5EF4-FFF2-40B4-BE49-F238E27FC236}">
                <a16:creationId xmlns:a16="http://schemas.microsoft.com/office/drawing/2014/main" id="{D240FB62-795C-D5B8-DD07-28305AB0C80B}"/>
              </a:ext>
            </a:extLst>
          </p:cNvPr>
          <p:cNvSpPr txBox="1"/>
          <p:nvPr/>
        </p:nvSpPr>
        <p:spPr>
          <a:xfrm>
            <a:off x="5899233" y="3873558"/>
            <a:ext cx="4101050" cy="179625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971" tIns="41911" rIns="13971" bIns="13971" numCol="1" spcCol="1270" anchor="t" anchorCtr="0">
            <a:noAutofit/>
          </a:bodyPr>
          <a:lstStyle/>
          <a:p>
            <a:pPr marL="292093" indent="-177796">
              <a:buFont typeface="Arial" panose="020B0604020202020204" pitchFamily="34" charset="0"/>
              <a:buChar char="•"/>
            </a:pPr>
            <a:r>
              <a:rPr lang="en-GB" sz="1100" dirty="0">
                <a:solidFill>
                  <a:schemeClr val="tx1"/>
                </a:solidFill>
              </a:rPr>
              <a:t>Chemical reactions</a:t>
            </a:r>
          </a:p>
          <a:p>
            <a:pPr marL="292093" indent="-177796">
              <a:buFont typeface="Arial" panose="020B0604020202020204" pitchFamily="34" charset="0"/>
              <a:buChar char="•"/>
            </a:pPr>
            <a:r>
              <a:rPr lang="en-GB" sz="1100" b="1" dirty="0">
                <a:solidFill>
                  <a:srgbClr val="FF0000"/>
                </a:solidFill>
              </a:rPr>
              <a:t>Tritium inventory</a:t>
            </a:r>
          </a:p>
          <a:p>
            <a:pPr marL="292093" indent="-177796">
              <a:buFont typeface="Arial" panose="020B0604020202020204" pitchFamily="34" charset="0"/>
              <a:buChar char="•"/>
            </a:pPr>
            <a:r>
              <a:rPr lang="en-GB" sz="1100" b="1" dirty="0">
                <a:solidFill>
                  <a:srgbClr val="FF0000"/>
                </a:solidFill>
              </a:rPr>
              <a:t>Tritium trapping</a:t>
            </a:r>
          </a:p>
          <a:p>
            <a:pPr marL="292093" indent="-177796">
              <a:buFont typeface="Arial" panose="020B0604020202020204" pitchFamily="34" charset="0"/>
              <a:buChar char="•"/>
            </a:pPr>
            <a:r>
              <a:rPr lang="en-GB" sz="1100" b="1" dirty="0">
                <a:solidFill>
                  <a:srgbClr val="FF0000"/>
                </a:solidFill>
              </a:rPr>
              <a:t>Uncertainties in achievable breeding ratio</a:t>
            </a:r>
          </a:p>
          <a:p>
            <a:pPr marL="292093" indent="-177796">
              <a:buFont typeface="Arial" panose="020B0604020202020204" pitchFamily="34" charset="0"/>
              <a:buChar char="•"/>
            </a:pPr>
            <a:r>
              <a:rPr lang="en-GB" sz="1100" b="1" dirty="0">
                <a:solidFill>
                  <a:srgbClr val="FF0000"/>
                </a:solidFill>
              </a:rPr>
              <a:t>Uncertainties in required breeding ratio</a:t>
            </a:r>
          </a:p>
          <a:p>
            <a:pPr marL="292093" indent="-177796">
              <a:buFont typeface="Arial" panose="020B0604020202020204" pitchFamily="34" charset="0"/>
              <a:buChar char="•"/>
            </a:pPr>
            <a:r>
              <a:rPr lang="en-GB" sz="1100" b="1" dirty="0">
                <a:solidFill>
                  <a:srgbClr val="FF0000"/>
                </a:solidFill>
              </a:rPr>
              <a:t>Permeation from breeder/multiplier to blanket coolant</a:t>
            </a:r>
          </a:p>
          <a:p>
            <a:pPr marL="292093" indent="-177796">
              <a:buFont typeface="Arial" panose="020B0604020202020204" pitchFamily="34" charset="0"/>
              <a:buChar char="•"/>
            </a:pPr>
            <a:r>
              <a:rPr lang="en-GB" sz="1100" b="1" dirty="0">
                <a:solidFill>
                  <a:srgbClr val="FF0000"/>
                </a:solidFill>
              </a:rPr>
              <a:t>Failure modes and frequencies (i.e. low reliability &amp; availability) </a:t>
            </a:r>
          </a:p>
          <a:p>
            <a:pPr marL="292093" indent="-177796">
              <a:buFont typeface="Arial" panose="020B0604020202020204" pitchFamily="34" charset="0"/>
              <a:buChar char="•"/>
            </a:pPr>
            <a:r>
              <a:rPr lang="en-GB" sz="1100" b="1" dirty="0">
                <a:solidFill>
                  <a:srgbClr val="FF0000"/>
                </a:solidFill>
              </a:rPr>
              <a:t>Nuclear heating rate predictions</a:t>
            </a:r>
          </a:p>
          <a:p>
            <a:pPr marL="292093" indent="-177796">
              <a:buFont typeface="Arial" panose="020B0604020202020204" pitchFamily="34" charset="0"/>
              <a:buChar char="•"/>
            </a:pPr>
            <a:r>
              <a:rPr lang="en-GB" sz="1100" b="1" dirty="0">
                <a:solidFill>
                  <a:srgbClr val="FF0000"/>
                </a:solidFill>
              </a:rPr>
              <a:t>Blanket response to near blanket failures</a:t>
            </a:r>
          </a:p>
          <a:p>
            <a:pPr marL="292093" indent="-177796">
              <a:buFont typeface="Arial" panose="020B0604020202020204" pitchFamily="34" charset="0"/>
              <a:buChar char="•"/>
            </a:pPr>
            <a:r>
              <a:rPr lang="en-GB" sz="1100" dirty="0">
                <a:solidFill>
                  <a:schemeClr val="tx1"/>
                </a:solidFill>
              </a:rPr>
              <a:t>Assembly and fabrication of blankets </a:t>
            </a:r>
          </a:p>
          <a:p>
            <a:pPr marL="292093" indent="-177796">
              <a:buFont typeface="Arial" panose="020B0604020202020204" pitchFamily="34" charset="0"/>
              <a:buChar char="•"/>
            </a:pPr>
            <a:r>
              <a:rPr lang="en-GB" sz="1100" dirty="0">
                <a:solidFill>
                  <a:schemeClr val="tx1"/>
                </a:solidFill>
              </a:rPr>
              <a:t>Recycling of irradiated lithium and beryllium </a:t>
            </a:r>
          </a:p>
          <a:p>
            <a:pPr marL="292093" indent="-177796">
              <a:buFont typeface="Arial" panose="020B0604020202020204" pitchFamily="34" charset="0"/>
              <a:buChar char="•"/>
            </a:pPr>
            <a:r>
              <a:rPr lang="en-GB" sz="1100" b="1" dirty="0">
                <a:solidFill>
                  <a:srgbClr val="FF0000"/>
                </a:solidFill>
              </a:rPr>
              <a:t>Prediction and control of radioactive effluent</a:t>
            </a:r>
          </a:p>
        </p:txBody>
      </p:sp>
      <p:sp>
        <p:nvSpPr>
          <p:cNvPr id="65" name="Rectangle 64">
            <a:extLst>
              <a:ext uri="{FF2B5EF4-FFF2-40B4-BE49-F238E27FC236}">
                <a16:creationId xmlns:a16="http://schemas.microsoft.com/office/drawing/2014/main" id="{13083DFE-08D8-80CB-BEBA-C0993D20940B}"/>
              </a:ext>
            </a:extLst>
          </p:cNvPr>
          <p:cNvSpPr/>
          <p:nvPr/>
        </p:nvSpPr>
        <p:spPr>
          <a:xfrm rot="16200000">
            <a:off x="4647775" y="4705613"/>
            <a:ext cx="2110084" cy="365760"/>
          </a:xfrm>
          <a:prstGeom prst="rect">
            <a:avLst/>
          </a:prstGeom>
          <a:solidFill>
            <a:schemeClr val="accent1"/>
          </a:solidFill>
          <a:ln>
            <a:solidFill>
              <a:srgbClr val="0070C0"/>
            </a:solidFill>
          </a:ln>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GB" sz="3200"/>
          </a:p>
        </p:txBody>
      </p:sp>
      <p:sp>
        <p:nvSpPr>
          <p:cNvPr id="66" name="TextBox 65">
            <a:extLst>
              <a:ext uri="{FF2B5EF4-FFF2-40B4-BE49-F238E27FC236}">
                <a16:creationId xmlns:a16="http://schemas.microsoft.com/office/drawing/2014/main" id="{38A6BF8F-DF0C-B992-1A8E-EFC6C7A1B951}"/>
              </a:ext>
            </a:extLst>
          </p:cNvPr>
          <p:cNvSpPr txBox="1"/>
          <p:nvPr/>
        </p:nvSpPr>
        <p:spPr>
          <a:xfrm rot="16200000">
            <a:off x="4664956" y="4800545"/>
            <a:ext cx="2075722" cy="221746"/>
          </a:xfrm>
          <a:prstGeom prst="rect">
            <a:avLst/>
          </a:prstGeom>
          <a:solidFill>
            <a:schemeClr val="accent1"/>
          </a:solidFill>
        </p:spPr>
        <p:style>
          <a:lnRef idx="0">
            <a:scrgbClr r="0" g="0" b="0"/>
          </a:lnRef>
          <a:fillRef idx="0">
            <a:scrgbClr r="0" g="0" b="0"/>
          </a:fillRef>
          <a:effectRef idx="0">
            <a:scrgbClr r="0" g="0" b="0"/>
          </a:effectRef>
          <a:fontRef idx="minor">
            <a:schemeClr val="lt1"/>
          </a:fontRef>
        </p:style>
        <p:txBody>
          <a:bodyPr spcFirstLastPara="0" vert="horz" wrap="square" lIns="49531" tIns="0" rIns="16511" bIns="0" numCol="1" spcCol="1270" anchor="ctr" anchorCtr="0">
            <a:noAutofit/>
          </a:bodyPr>
          <a:lstStyle/>
          <a:p>
            <a:r>
              <a:rPr lang="en-GB" sz="1200" b="1" dirty="0"/>
              <a:t>General blanket</a:t>
            </a:r>
          </a:p>
        </p:txBody>
      </p:sp>
      <p:sp>
        <p:nvSpPr>
          <p:cNvPr id="12" name="Footer Placeholder 3">
            <a:extLst>
              <a:ext uri="{FF2B5EF4-FFF2-40B4-BE49-F238E27FC236}">
                <a16:creationId xmlns:a16="http://schemas.microsoft.com/office/drawing/2014/main" id="{4F95CDFB-D417-5890-6C30-D076CAE6DCC4}"/>
              </a:ext>
            </a:extLst>
          </p:cNvPr>
          <p:cNvSpPr>
            <a:spLocks noGrp="1"/>
          </p:cNvSpPr>
          <p:nvPr>
            <p:ph type="ftr" sz="quarter" idx="11"/>
          </p:nvPr>
        </p:nvSpPr>
        <p:spPr>
          <a:xfrm>
            <a:off x="1205029" y="6578200"/>
            <a:ext cx="10986971" cy="268139"/>
          </a:xfrm>
        </p:spPr>
        <p:txBody>
          <a:bodyPr/>
          <a:lstStyle/>
          <a:p>
            <a:pPr algn="r"/>
            <a:r>
              <a:rPr lang="en-GB" sz="1050" dirty="0"/>
              <a:t>Testing and quantification needs for the Breeding Blanket | IFERC Meeting | Rokkasho March 2023 | Page </a:t>
            </a:r>
            <a:fld id="{6A6D9FA1-99C7-4910-8E32-B85D378B0060}" type="slidenum">
              <a:rPr lang="en-GB" sz="1050" smtClean="0"/>
              <a:pPr algn="r"/>
              <a:t>19</a:t>
            </a:fld>
            <a:endParaRPr lang="en-GB" sz="1050" dirty="0"/>
          </a:p>
        </p:txBody>
      </p:sp>
    </p:spTree>
    <p:extLst>
      <p:ext uri="{BB962C8B-B14F-4D97-AF65-F5344CB8AC3E}">
        <p14:creationId xmlns:p14="http://schemas.microsoft.com/office/powerpoint/2010/main" val="3085745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220F3-BCBC-F659-1748-1C5D8F496477}"/>
              </a:ext>
            </a:extLst>
          </p:cNvPr>
          <p:cNvSpPr>
            <a:spLocks noGrp="1"/>
          </p:cNvSpPr>
          <p:nvPr>
            <p:ph type="title"/>
          </p:nvPr>
        </p:nvSpPr>
        <p:spPr/>
        <p:txBody>
          <a:bodyPr/>
          <a:lstStyle/>
          <a:p>
            <a:r>
              <a:rPr lang="en-US" sz="2800" dirty="0"/>
              <a:t>Outline</a:t>
            </a:r>
            <a:endParaRPr lang="en-GB" sz="2800" dirty="0"/>
          </a:p>
        </p:txBody>
      </p:sp>
      <p:sp>
        <p:nvSpPr>
          <p:cNvPr id="3" name="Content Placeholder 2">
            <a:extLst>
              <a:ext uri="{FF2B5EF4-FFF2-40B4-BE49-F238E27FC236}">
                <a16:creationId xmlns:a16="http://schemas.microsoft.com/office/drawing/2014/main" id="{7FBAE8C4-F407-2946-4377-E4D82DB63F0A}"/>
              </a:ext>
            </a:extLst>
          </p:cNvPr>
          <p:cNvSpPr>
            <a:spLocks noGrp="1"/>
          </p:cNvSpPr>
          <p:nvPr>
            <p:ph idx="1"/>
          </p:nvPr>
        </p:nvSpPr>
        <p:spPr>
          <a:xfrm>
            <a:off x="609600" y="980728"/>
            <a:ext cx="10972800" cy="5328592"/>
          </a:xfrm>
        </p:spPr>
        <p:txBody>
          <a:bodyPr>
            <a:normAutofit fontScale="47500" lnSpcReduction="20000"/>
          </a:bodyPr>
          <a:lstStyle/>
          <a:p>
            <a:r>
              <a:rPr lang="en-GB" sz="3400" b="1" dirty="0"/>
              <a:t>Breeding blanket technology development strategy</a:t>
            </a:r>
          </a:p>
          <a:p>
            <a:endParaRPr lang="en-US" sz="2900" dirty="0"/>
          </a:p>
          <a:p>
            <a:r>
              <a:rPr lang="en-GB" sz="3400" b="1" dirty="0"/>
              <a:t>What does it mean to qualify a nuclear component?</a:t>
            </a:r>
          </a:p>
          <a:p>
            <a:pPr lvl="1"/>
            <a:r>
              <a:rPr lang="en-US" sz="2500" dirty="0"/>
              <a:t>Example: fuel assembly qualification</a:t>
            </a:r>
          </a:p>
          <a:p>
            <a:endParaRPr lang="en-US" dirty="0"/>
          </a:p>
          <a:p>
            <a:r>
              <a:rPr lang="en-US" sz="3400" b="1" dirty="0"/>
              <a:t>Breeding blanket concepts</a:t>
            </a:r>
          </a:p>
          <a:p>
            <a:endParaRPr lang="en-US" sz="2900" dirty="0"/>
          </a:p>
          <a:p>
            <a:r>
              <a:rPr lang="en-US" sz="3400" b="1" dirty="0"/>
              <a:t>Breeding blanket nuclear qualification needs:</a:t>
            </a:r>
          </a:p>
          <a:p>
            <a:pPr lvl="1"/>
            <a:r>
              <a:rPr lang="en-GB" sz="2500" dirty="0"/>
              <a:t>Basic experiments and Single-effect experiments</a:t>
            </a:r>
          </a:p>
          <a:p>
            <a:pPr lvl="1"/>
            <a:r>
              <a:rPr lang="en-GB" sz="2500" dirty="0"/>
              <a:t>Multiple-effect/interactions </a:t>
            </a:r>
          </a:p>
          <a:p>
            <a:pPr lvl="1"/>
            <a:r>
              <a:rPr lang="en-GB" sz="2500" dirty="0"/>
              <a:t>Integrated experiments in representative environments</a:t>
            </a:r>
          </a:p>
          <a:p>
            <a:endParaRPr lang="en-GB" dirty="0"/>
          </a:p>
          <a:p>
            <a:r>
              <a:rPr lang="en-GB" sz="3300" b="1" dirty="0"/>
              <a:t>Facilities for BB qualification</a:t>
            </a:r>
          </a:p>
          <a:p>
            <a:endParaRPr lang="en-GB" sz="3300" dirty="0"/>
          </a:p>
          <a:p>
            <a:r>
              <a:rPr lang="en-GB" sz="3300" b="1" dirty="0"/>
              <a:t>EU Volumetric Neutron Source concept (FUTURE)</a:t>
            </a:r>
          </a:p>
          <a:p>
            <a:endParaRPr lang="en-GB" sz="3300" dirty="0"/>
          </a:p>
          <a:p>
            <a:r>
              <a:rPr lang="en-GB" sz="3300" b="1" dirty="0"/>
              <a:t>Testing options: Pro. &amp; Cons.</a:t>
            </a:r>
          </a:p>
          <a:p>
            <a:pPr lvl="1"/>
            <a:r>
              <a:rPr lang="en-GB" sz="2900" dirty="0"/>
              <a:t>TBM-like vs. Segment – testing goals</a:t>
            </a:r>
          </a:p>
          <a:p>
            <a:pPr lvl="1"/>
            <a:r>
              <a:rPr lang="en-GB" sz="2900" dirty="0"/>
              <a:t>Target irradiation levels for testing</a:t>
            </a:r>
          </a:p>
          <a:p>
            <a:pPr lvl="1"/>
            <a:r>
              <a:rPr lang="en-GB" sz="2900" dirty="0"/>
              <a:t>Testing approaches</a:t>
            </a:r>
          </a:p>
          <a:p>
            <a:endParaRPr lang="en-GB" dirty="0"/>
          </a:p>
          <a:p>
            <a:r>
              <a:rPr lang="en-GB" sz="3800" b="1" dirty="0"/>
              <a:t>Conclusion</a:t>
            </a:r>
          </a:p>
        </p:txBody>
      </p:sp>
      <p:pic>
        <p:nvPicPr>
          <p:cNvPr id="6" name="Picture 5">
            <a:extLst>
              <a:ext uri="{FF2B5EF4-FFF2-40B4-BE49-F238E27FC236}">
                <a16:creationId xmlns:a16="http://schemas.microsoft.com/office/drawing/2014/main" id="{918629AE-AE93-071F-85D3-01FC0891C017}"/>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29011" y="1196752"/>
            <a:ext cx="3936437" cy="2952328"/>
          </a:xfrm>
          <a:prstGeom prst="rect">
            <a:avLst/>
          </a:prstGeom>
        </p:spPr>
      </p:pic>
      <p:sp>
        <p:nvSpPr>
          <p:cNvPr id="4" name="Footer Placeholder 3">
            <a:extLst>
              <a:ext uri="{FF2B5EF4-FFF2-40B4-BE49-F238E27FC236}">
                <a16:creationId xmlns:a16="http://schemas.microsoft.com/office/drawing/2014/main" id="{D625A98C-6520-B2EB-1103-67F88FEC2070}"/>
              </a:ext>
            </a:extLst>
          </p:cNvPr>
          <p:cNvSpPr>
            <a:spLocks noGrp="1"/>
          </p:cNvSpPr>
          <p:nvPr>
            <p:ph type="ftr" sz="quarter" idx="11"/>
          </p:nvPr>
        </p:nvSpPr>
        <p:spPr>
          <a:xfrm>
            <a:off x="1205029" y="6578200"/>
            <a:ext cx="10986971" cy="268139"/>
          </a:xfrm>
        </p:spPr>
        <p:txBody>
          <a:bodyPr/>
          <a:lstStyle/>
          <a:p>
            <a:pPr algn="r"/>
            <a:r>
              <a:rPr lang="en-GB" sz="1050" dirty="0"/>
              <a:t>G.  Aiello et al. | Testing and quantification needs for the Breeding Blanket | </a:t>
            </a:r>
            <a:r>
              <a:rPr lang="fr-FR" sz="1050" dirty="0"/>
              <a:t>EU-CN collaboration </a:t>
            </a:r>
            <a:r>
              <a:rPr lang="en-GB" sz="1050" dirty="0"/>
              <a:t>| KIT, March 2023 | Page </a:t>
            </a:r>
            <a:fld id="{6A6D9FA1-99C7-4910-8E32-B85D378B0060}" type="slidenum">
              <a:rPr lang="en-GB" sz="1050" smtClean="0"/>
              <a:pPr algn="r"/>
              <a:t>2</a:t>
            </a:fld>
            <a:endParaRPr lang="en-GB" sz="1050" dirty="0"/>
          </a:p>
        </p:txBody>
      </p:sp>
    </p:spTree>
    <p:extLst>
      <p:ext uri="{BB962C8B-B14F-4D97-AF65-F5344CB8AC3E}">
        <p14:creationId xmlns:p14="http://schemas.microsoft.com/office/powerpoint/2010/main" val="1161863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8FEFA-70CE-F273-0938-C9C91C5BC9BD}"/>
              </a:ext>
            </a:extLst>
          </p:cNvPr>
          <p:cNvSpPr>
            <a:spLocks noGrp="1"/>
          </p:cNvSpPr>
          <p:nvPr>
            <p:ph type="title"/>
          </p:nvPr>
        </p:nvSpPr>
        <p:spPr/>
        <p:txBody>
          <a:bodyPr/>
          <a:lstStyle/>
          <a:p>
            <a:r>
              <a:rPr lang="en-US" dirty="0"/>
              <a:t>Issues related to the BB</a:t>
            </a:r>
            <a:endParaRPr lang="en-GB" dirty="0"/>
          </a:p>
        </p:txBody>
      </p:sp>
      <p:sp>
        <p:nvSpPr>
          <p:cNvPr id="3" name="Content Placeholder 2">
            <a:extLst>
              <a:ext uri="{FF2B5EF4-FFF2-40B4-BE49-F238E27FC236}">
                <a16:creationId xmlns:a16="http://schemas.microsoft.com/office/drawing/2014/main" id="{59466378-0D3C-73B0-37F1-78D577F24954}"/>
              </a:ext>
            </a:extLst>
          </p:cNvPr>
          <p:cNvSpPr>
            <a:spLocks noGrp="1"/>
          </p:cNvSpPr>
          <p:nvPr>
            <p:ph idx="1"/>
          </p:nvPr>
        </p:nvSpPr>
        <p:spPr>
          <a:xfrm>
            <a:off x="609600" y="980728"/>
            <a:ext cx="8222704" cy="5447452"/>
          </a:xfrm>
        </p:spPr>
        <p:txBody>
          <a:bodyPr>
            <a:normAutofit fontScale="55000" lnSpcReduction="20000"/>
          </a:bodyPr>
          <a:lstStyle/>
          <a:p>
            <a:pPr marL="0" indent="0" algn="just">
              <a:buNone/>
            </a:pPr>
            <a:r>
              <a:rPr lang="en-GB" sz="3800" b="1" dirty="0"/>
              <a:t>Low reliability &amp; availability </a:t>
            </a:r>
          </a:p>
          <a:p>
            <a:pPr marL="0" indent="0" algn="just">
              <a:buNone/>
            </a:pPr>
            <a:endParaRPr lang="en-GB" dirty="0"/>
          </a:p>
          <a:p>
            <a:pPr algn="just"/>
            <a:r>
              <a:rPr lang="en-GB" dirty="0"/>
              <a:t>The DEMO targets are:</a:t>
            </a:r>
          </a:p>
          <a:p>
            <a:pPr lvl="1" algn="just">
              <a:spcBef>
                <a:spcPts val="600"/>
              </a:spcBef>
              <a:spcAft>
                <a:spcPts val="600"/>
              </a:spcAft>
            </a:pPr>
            <a:r>
              <a:rPr lang="en-US" altLang="it-IT" sz="2900" u="sng" dirty="0"/>
              <a:t>Operational Availability (OA)</a:t>
            </a:r>
            <a:r>
              <a:rPr lang="en-US" altLang="it-IT" sz="2900" dirty="0"/>
              <a:t>, as the proportion of time the system is running with respect to the total system lifetime</a:t>
            </a:r>
          </a:p>
          <a:p>
            <a:pPr marL="1066773" lvl="2" indent="0" algn="just">
              <a:spcBef>
                <a:spcPts val="600"/>
              </a:spcBef>
              <a:spcAft>
                <a:spcPts val="1800"/>
              </a:spcAft>
              <a:buNone/>
            </a:pPr>
            <a:r>
              <a:rPr lang="en-US" altLang="it-IT" sz="2900" dirty="0"/>
              <a:t>OA = ∑ Up times / Total time = </a:t>
            </a:r>
            <a:r>
              <a:rPr lang="pt-BR" altLang="it-IT" sz="2900" dirty="0">
                <a:solidFill>
                  <a:srgbClr val="FF0000"/>
                </a:solidFill>
              </a:rPr>
              <a:t>30%</a:t>
            </a:r>
            <a:r>
              <a:rPr lang="pt-BR" altLang="it-IT" sz="2900" dirty="0"/>
              <a:t> (i.e. 7430 h / 24768 h )</a:t>
            </a:r>
          </a:p>
          <a:p>
            <a:pPr lvl="1" algn="just">
              <a:spcBef>
                <a:spcPts val="600"/>
              </a:spcBef>
              <a:spcAft>
                <a:spcPts val="600"/>
              </a:spcAft>
              <a:tabLst>
                <a:tab pos="720000" algn="l"/>
              </a:tabLst>
            </a:pPr>
            <a:r>
              <a:rPr lang="en-US" altLang="it-IT" sz="2900" u="sng" dirty="0"/>
              <a:t>Inherent Availability (IA)</a:t>
            </a:r>
            <a:r>
              <a:rPr lang="en-US" altLang="it-IT" sz="2900" dirty="0"/>
              <a:t>, </a:t>
            </a:r>
            <a:r>
              <a:rPr lang="en-GB" altLang="it-IT" sz="2900" dirty="0"/>
              <a:t>as the proportion of time the system is running with respect to the time the system is running plus the time the system is shut down due to failures (time for corrective maintenance)</a:t>
            </a:r>
          </a:p>
          <a:p>
            <a:pPr marL="1066773" lvl="2" indent="0" algn="just">
              <a:spcBef>
                <a:spcPts val="600"/>
              </a:spcBef>
              <a:spcAft>
                <a:spcPts val="1800"/>
              </a:spcAft>
              <a:buNone/>
              <a:tabLst>
                <a:tab pos="720000" algn="l"/>
              </a:tabLst>
            </a:pPr>
            <a:r>
              <a:rPr lang="en-US" altLang="it-IT" sz="2900" dirty="0"/>
              <a:t>IA = ∑ Up times / (Total time – PM Time) </a:t>
            </a:r>
            <a:r>
              <a:rPr lang="pt-BR" altLang="it-IT" sz="2900" dirty="0"/>
              <a:t>= </a:t>
            </a:r>
            <a:r>
              <a:rPr lang="pt-BR" altLang="it-IT" sz="2900" dirty="0">
                <a:solidFill>
                  <a:srgbClr val="FF0000"/>
                </a:solidFill>
              </a:rPr>
              <a:t>48%</a:t>
            </a:r>
            <a:r>
              <a:rPr lang="pt-BR" altLang="it-IT" sz="2900" dirty="0"/>
              <a:t> (i.e. 7430 h / ( 24768 h – 9144 h))</a:t>
            </a:r>
            <a:endParaRPr lang="en-US" altLang="it-IT" sz="2900" dirty="0"/>
          </a:p>
          <a:p>
            <a:pPr algn="just"/>
            <a:r>
              <a:rPr lang="en-GB" dirty="0"/>
              <a:t>The BB system affect largely the DEMO availability targets </a:t>
            </a:r>
            <a:r>
              <a:rPr lang="en-GB" dirty="0">
                <a:sym typeface="Wingdings" panose="05000000000000000000" pitchFamily="2" charset="2"/>
              </a:rPr>
              <a:t> </a:t>
            </a:r>
            <a:r>
              <a:rPr lang="en-GB" dirty="0"/>
              <a:t>large number of components that can fail.</a:t>
            </a:r>
          </a:p>
          <a:p>
            <a:pPr algn="just"/>
            <a:endParaRPr lang="en-GB" dirty="0"/>
          </a:p>
          <a:p>
            <a:pPr algn="just"/>
            <a:r>
              <a:rPr lang="en-GB" dirty="0">
                <a:ea typeface="Calibri" panose="020F0502020204030204" pitchFamily="34" charset="0"/>
              </a:rPr>
              <a:t>The most critical components of the breeding blanket are the welds sealing against in-box coolant leak and the welds sealing against the in-VV coolant leak.</a:t>
            </a:r>
            <a:endParaRPr lang="en-GB" dirty="0"/>
          </a:p>
          <a:p>
            <a:pPr algn="just"/>
            <a:endParaRPr lang="en-GB" b="1" dirty="0"/>
          </a:p>
          <a:p>
            <a:pPr marL="0" indent="0" algn="just">
              <a:buNone/>
            </a:pPr>
            <a:r>
              <a:rPr lang="en-GB" b="1" dirty="0"/>
              <a:t> </a:t>
            </a:r>
          </a:p>
          <a:p>
            <a:pPr marL="0" indent="0" algn="just">
              <a:buNone/>
            </a:pPr>
            <a:r>
              <a:rPr lang="en-GB" b="1" dirty="0"/>
              <a:t> </a:t>
            </a:r>
          </a:p>
          <a:p>
            <a:pPr marL="0" indent="0" algn="just">
              <a:buNone/>
            </a:pPr>
            <a:r>
              <a:rPr lang="en-GB" b="1" dirty="0"/>
              <a:t> </a:t>
            </a:r>
          </a:p>
          <a:p>
            <a:pPr marL="0" indent="0" algn="just">
              <a:buNone/>
            </a:pPr>
            <a:r>
              <a:rPr lang="en-GB" b="1" dirty="0"/>
              <a:t> </a:t>
            </a:r>
          </a:p>
          <a:p>
            <a:pPr algn="just"/>
            <a:endParaRPr lang="en-GB" b="1" dirty="0"/>
          </a:p>
          <a:p>
            <a:pPr algn="just"/>
            <a:endParaRPr lang="en-GB" b="1" dirty="0"/>
          </a:p>
        </p:txBody>
      </p:sp>
      <p:pic>
        <p:nvPicPr>
          <p:cNvPr id="5" name="Immagine 2">
            <a:extLst>
              <a:ext uri="{FF2B5EF4-FFF2-40B4-BE49-F238E27FC236}">
                <a16:creationId xmlns:a16="http://schemas.microsoft.com/office/drawing/2014/main" id="{3B4A6D7D-DD52-2452-F29A-B78E510CA9AA}"/>
              </a:ext>
            </a:extLst>
          </p:cNvPr>
          <p:cNvPicPr>
            <a:picLocks noChangeAspect="1"/>
          </p:cNvPicPr>
          <p:nvPr/>
        </p:nvPicPr>
        <p:blipFill>
          <a:blip r:embed="rId2"/>
          <a:stretch>
            <a:fillRect/>
          </a:stretch>
        </p:blipFill>
        <p:spPr>
          <a:xfrm>
            <a:off x="9366781" y="4793300"/>
            <a:ext cx="2160240" cy="683271"/>
          </a:xfrm>
          <a:prstGeom prst="rect">
            <a:avLst/>
          </a:prstGeom>
        </p:spPr>
      </p:pic>
      <p:pic>
        <p:nvPicPr>
          <p:cNvPr id="6" name="Picture 5" descr="StarterBlanketPhase-onlyScheduled">
            <a:extLst>
              <a:ext uri="{FF2B5EF4-FFF2-40B4-BE49-F238E27FC236}">
                <a16:creationId xmlns:a16="http://schemas.microsoft.com/office/drawing/2014/main" id="{6A173EBD-4C2F-9E58-E12E-CFA7DAD28F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9647" y="1303834"/>
            <a:ext cx="3054509" cy="2125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tangolo 6">
            <a:extLst>
              <a:ext uri="{FF2B5EF4-FFF2-40B4-BE49-F238E27FC236}">
                <a16:creationId xmlns:a16="http://schemas.microsoft.com/office/drawing/2014/main" id="{37399A9D-31A4-F14F-3A05-C2B44F865223}"/>
              </a:ext>
            </a:extLst>
          </p:cNvPr>
          <p:cNvSpPr/>
          <p:nvPr/>
        </p:nvSpPr>
        <p:spPr>
          <a:xfrm>
            <a:off x="8832304" y="3493457"/>
            <a:ext cx="3358910" cy="101566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38200"/>
            <a:r>
              <a:rPr lang="en-GB" sz="1200" dirty="0">
                <a:latin typeface="Arial" panose="020B0604020202020204" pitchFamily="34" charset="0"/>
                <a:ea typeface="MS Gothic" panose="020B0609070205080204" pitchFamily="49" charset="-128"/>
                <a:cs typeface="Arial" panose="020B0604020202020204" pitchFamily="34" charset="0"/>
              </a:rPr>
              <a:t>In the 3 years of the first operating phase:</a:t>
            </a:r>
          </a:p>
          <a:p>
            <a:pPr defTabSz="838200"/>
            <a:endParaRPr lang="en-GB" sz="1200" dirty="0">
              <a:latin typeface="Arial" panose="020B0604020202020204" pitchFamily="34" charset="0"/>
              <a:ea typeface="MS Gothic" panose="020B0609070205080204" pitchFamily="49" charset="-128"/>
              <a:cs typeface="Arial" panose="020B0604020202020204" pitchFamily="34" charset="0"/>
            </a:endParaRPr>
          </a:p>
          <a:p>
            <a:pPr defTabSz="838200"/>
            <a:r>
              <a:rPr lang="en-GB" sz="1200" dirty="0">
                <a:latin typeface="Arial" panose="020B0604020202020204" pitchFamily="34" charset="0"/>
                <a:ea typeface="MS Gothic" panose="020B0609070205080204" pitchFamily="49" charset="-128"/>
                <a:cs typeface="Arial" panose="020B0604020202020204" pitchFamily="34" charset="0"/>
              </a:rPr>
              <a:t>Plasma operation 		15,624 h</a:t>
            </a:r>
          </a:p>
          <a:p>
            <a:pPr defTabSz="838200"/>
            <a:r>
              <a:rPr lang="en-GB" sz="1200" dirty="0">
                <a:latin typeface="Arial" panose="020B0604020202020204" pitchFamily="34" charset="0"/>
                <a:ea typeface="MS Gothic" panose="020B0609070205080204" pitchFamily="49" charset="-128"/>
                <a:cs typeface="Arial" panose="020B0604020202020204" pitchFamily="34" charset="0"/>
              </a:rPr>
              <a:t>Preventive maintenance 	  	  9,144 h</a:t>
            </a:r>
          </a:p>
          <a:p>
            <a:pPr defTabSz="1257300"/>
            <a:r>
              <a:rPr lang="en-GB" sz="1200" dirty="0">
                <a:latin typeface="Arial" panose="020B0604020202020204" pitchFamily="34" charset="0"/>
                <a:ea typeface="MS Gothic" panose="020B0609070205080204" pitchFamily="49" charset="-128"/>
                <a:cs typeface="Arial" panose="020B0604020202020204" pitchFamily="34" charset="0"/>
              </a:rPr>
              <a:t>Total		24,768 h</a:t>
            </a:r>
          </a:p>
        </p:txBody>
      </p:sp>
      <p:sp>
        <p:nvSpPr>
          <p:cNvPr id="9" name="TextBox 8">
            <a:extLst>
              <a:ext uri="{FF2B5EF4-FFF2-40B4-BE49-F238E27FC236}">
                <a16:creationId xmlns:a16="http://schemas.microsoft.com/office/drawing/2014/main" id="{30522AB3-07B0-5EA8-BD1C-ED60D16F9A14}"/>
              </a:ext>
            </a:extLst>
          </p:cNvPr>
          <p:cNvSpPr txBox="1"/>
          <p:nvPr/>
        </p:nvSpPr>
        <p:spPr>
          <a:xfrm>
            <a:off x="8832304" y="696070"/>
            <a:ext cx="3358910" cy="646331"/>
          </a:xfrm>
          <a:prstGeom prst="rect">
            <a:avLst/>
          </a:prstGeom>
          <a:noFill/>
        </p:spPr>
        <p:txBody>
          <a:bodyPr wrap="square">
            <a:spAutoFit/>
          </a:bodyPr>
          <a:lstStyle/>
          <a:p>
            <a:pPr algn="just"/>
            <a:r>
              <a:rPr lang="en-GB" sz="1200" dirty="0">
                <a:latin typeface="Arial" panose="020B0604020202020204" pitchFamily="34" charset="0"/>
                <a:cs typeface="Arial" panose="020B0604020202020204" pitchFamily="34" charset="0"/>
              </a:rPr>
              <a:t>Ideal sequence of plasma operation and scheduled maintenance periods during the first DEMO operating phase</a:t>
            </a:r>
          </a:p>
        </p:txBody>
      </p:sp>
      <p:sp>
        <p:nvSpPr>
          <p:cNvPr id="10" name="TextBox 9">
            <a:extLst>
              <a:ext uri="{FF2B5EF4-FFF2-40B4-BE49-F238E27FC236}">
                <a16:creationId xmlns:a16="http://schemas.microsoft.com/office/drawing/2014/main" id="{13E4BFF1-281B-83AB-0627-CDF8B0F4D368}"/>
              </a:ext>
            </a:extLst>
          </p:cNvPr>
          <p:cNvSpPr txBox="1"/>
          <p:nvPr/>
        </p:nvSpPr>
        <p:spPr>
          <a:xfrm>
            <a:off x="8832304" y="5577786"/>
            <a:ext cx="3358910" cy="749179"/>
          </a:xfrm>
          <a:prstGeom prst="rect">
            <a:avLst/>
          </a:prstGeom>
          <a:noFill/>
        </p:spPr>
        <p:txBody>
          <a:bodyPr wrap="square">
            <a:spAutoFit/>
          </a:bodyPr>
          <a:lstStyle/>
          <a:p>
            <a:pPr algn="just"/>
            <a:r>
              <a:rPr lang="en-GB" sz="1067" i="1" dirty="0">
                <a:latin typeface="Arial" panose="020B0604020202020204" pitchFamily="34" charset="0"/>
                <a:cs typeface="Arial" panose="020B0604020202020204" pitchFamily="34" charset="0"/>
              </a:rPr>
              <a:t>T. Pinna, et al., Approach in improving reliability of DEMO, Fusion Engineering and Design, Volume 161, 2020, 111937, doi.org/10.1016/j.fusengdes.2020.111937.</a:t>
            </a:r>
          </a:p>
        </p:txBody>
      </p:sp>
      <p:graphicFrame>
        <p:nvGraphicFramePr>
          <p:cNvPr id="11" name="Table 11">
            <a:extLst>
              <a:ext uri="{FF2B5EF4-FFF2-40B4-BE49-F238E27FC236}">
                <a16:creationId xmlns:a16="http://schemas.microsoft.com/office/drawing/2014/main" id="{2616E229-CF27-B34E-C70A-8095DED70F5C}"/>
              </a:ext>
            </a:extLst>
          </p:cNvPr>
          <p:cNvGraphicFramePr>
            <a:graphicFrameLocks noGrp="1"/>
          </p:cNvGraphicFramePr>
          <p:nvPr/>
        </p:nvGraphicFramePr>
        <p:xfrm>
          <a:off x="609600" y="5157192"/>
          <a:ext cx="8150694" cy="914400"/>
        </p:xfrm>
        <a:graphic>
          <a:graphicData uri="http://schemas.openxmlformats.org/drawingml/2006/table">
            <a:tbl>
              <a:tblPr firstRow="1" bandRow="1">
                <a:tableStyleId>{5C22544A-7EE6-4342-B048-85BDC9FD1C3A}</a:tableStyleId>
              </a:tblPr>
              <a:tblGrid>
                <a:gridCol w="2500704">
                  <a:extLst>
                    <a:ext uri="{9D8B030D-6E8A-4147-A177-3AD203B41FA5}">
                      <a16:colId xmlns:a16="http://schemas.microsoft.com/office/drawing/2014/main" val="1867489591"/>
                    </a:ext>
                  </a:extLst>
                </a:gridCol>
                <a:gridCol w="1129998">
                  <a:extLst>
                    <a:ext uri="{9D8B030D-6E8A-4147-A177-3AD203B41FA5}">
                      <a16:colId xmlns:a16="http://schemas.microsoft.com/office/drawing/2014/main" val="1049217787"/>
                    </a:ext>
                  </a:extLst>
                </a:gridCol>
                <a:gridCol w="1129998">
                  <a:extLst>
                    <a:ext uri="{9D8B030D-6E8A-4147-A177-3AD203B41FA5}">
                      <a16:colId xmlns:a16="http://schemas.microsoft.com/office/drawing/2014/main" val="3731089336"/>
                    </a:ext>
                  </a:extLst>
                </a:gridCol>
                <a:gridCol w="1129998">
                  <a:extLst>
                    <a:ext uri="{9D8B030D-6E8A-4147-A177-3AD203B41FA5}">
                      <a16:colId xmlns:a16="http://schemas.microsoft.com/office/drawing/2014/main" val="3279089930"/>
                    </a:ext>
                  </a:extLst>
                </a:gridCol>
                <a:gridCol w="1129998">
                  <a:extLst>
                    <a:ext uri="{9D8B030D-6E8A-4147-A177-3AD203B41FA5}">
                      <a16:colId xmlns:a16="http://schemas.microsoft.com/office/drawing/2014/main" val="953886812"/>
                    </a:ext>
                  </a:extLst>
                </a:gridCol>
                <a:gridCol w="1129998">
                  <a:extLst>
                    <a:ext uri="{9D8B030D-6E8A-4147-A177-3AD203B41FA5}">
                      <a16:colId xmlns:a16="http://schemas.microsoft.com/office/drawing/2014/main" val="3388271"/>
                    </a:ext>
                  </a:extLst>
                </a:gridCol>
              </a:tblGrid>
              <a:tr h="370840">
                <a:tc>
                  <a:txBody>
                    <a:bodyPr/>
                    <a:lstStyle/>
                    <a:p>
                      <a:endParaRPr lang="en-GB" sz="1200" dirty="0"/>
                    </a:p>
                  </a:txBody>
                  <a:tcPr anchor="ctr"/>
                </a:tc>
                <a:tc>
                  <a:txBody>
                    <a:bodyPr/>
                    <a:lstStyle/>
                    <a:p>
                      <a:pPr algn="ctr"/>
                      <a:r>
                        <a:rPr lang="en-US" sz="1200" dirty="0"/>
                        <a:t>HCPB</a:t>
                      </a:r>
                      <a:endParaRPr lang="en-GB" sz="1200" dirty="0"/>
                    </a:p>
                  </a:txBody>
                  <a:tcPr anchor="ctr"/>
                </a:tc>
                <a:tc>
                  <a:txBody>
                    <a:bodyPr/>
                    <a:lstStyle/>
                    <a:p>
                      <a:pPr algn="ctr"/>
                      <a:r>
                        <a:rPr lang="en-US" sz="1200" dirty="0"/>
                        <a:t>WCLL</a:t>
                      </a:r>
                      <a:endParaRPr lang="en-GB" sz="1200" dirty="0"/>
                    </a:p>
                  </a:txBody>
                  <a:tcPr anchor="ctr"/>
                </a:tc>
                <a:tc>
                  <a:txBody>
                    <a:bodyPr/>
                    <a:lstStyle/>
                    <a:p>
                      <a:pPr algn="ctr"/>
                      <a:r>
                        <a:rPr lang="en-US" sz="1200" dirty="0"/>
                        <a:t>WCLL-</a:t>
                      </a:r>
                      <a:r>
                        <a:rPr lang="en-US" sz="1200" dirty="0" err="1"/>
                        <a:t>db</a:t>
                      </a:r>
                      <a:r>
                        <a:rPr lang="en-US" sz="1200" dirty="0"/>
                        <a:t> (opt)</a:t>
                      </a:r>
                      <a:endParaRPr lang="en-GB" sz="1200" dirty="0"/>
                    </a:p>
                  </a:txBody>
                  <a:tcPr anchor="ctr"/>
                </a:tc>
                <a:tc>
                  <a:txBody>
                    <a:bodyPr/>
                    <a:lstStyle/>
                    <a:p>
                      <a:pPr algn="ctr"/>
                      <a:r>
                        <a:rPr lang="en-US" sz="1200" dirty="0"/>
                        <a:t>WCLL-</a:t>
                      </a:r>
                      <a:r>
                        <a:rPr lang="en-US" sz="1200" dirty="0" err="1"/>
                        <a:t>db</a:t>
                      </a:r>
                      <a:r>
                        <a:rPr lang="en-US" sz="1200" dirty="0"/>
                        <a:t> (cons)</a:t>
                      </a:r>
                      <a:endParaRPr lang="en-GB" sz="1200" dirty="0"/>
                    </a:p>
                  </a:txBody>
                  <a:tcPr anchor="ctr"/>
                </a:tc>
                <a:tc>
                  <a:txBody>
                    <a:bodyPr/>
                    <a:lstStyle/>
                    <a:p>
                      <a:pPr algn="ctr"/>
                      <a:r>
                        <a:rPr lang="en-US" sz="1200" dirty="0"/>
                        <a:t>WLCB</a:t>
                      </a:r>
                      <a:endParaRPr lang="en-GB" sz="1200" dirty="0"/>
                    </a:p>
                  </a:txBody>
                  <a:tcPr anchor="ctr"/>
                </a:tc>
                <a:extLst>
                  <a:ext uri="{0D108BD9-81ED-4DB2-BD59-A6C34878D82A}">
                    <a16:rowId xmlns:a16="http://schemas.microsoft.com/office/drawing/2014/main" val="2520598598"/>
                  </a:ext>
                </a:extLst>
              </a:tr>
              <a:tr h="370840">
                <a:tc>
                  <a:txBody>
                    <a:bodyPr/>
                    <a:lstStyle/>
                    <a:p>
                      <a:r>
                        <a:rPr lang="en-GB" sz="1200" dirty="0"/>
                        <a:t>Welds in BB sealing against in-box coolant leak</a:t>
                      </a:r>
                      <a:endParaRPr lang="en-GB" sz="1200" dirty="0">
                        <a:latin typeface="Arial" panose="020B0604020202020204" pitchFamily="34" charset="0"/>
                        <a:cs typeface="Arial" panose="020B0604020202020204" pitchFamily="34" charset="0"/>
                      </a:endParaRPr>
                    </a:p>
                  </a:txBody>
                  <a:tcPr anchor="ctr"/>
                </a:tc>
                <a:tc>
                  <a:txBody>
                    <a:bodyPr/>
                    <a:lstStyle/>
                    <a:p>
                      <a:pPr algn="ctr"/>
                      <a:r>
                        <a:rPr lang="en-US" sz="1200" dirty="0"/>
                        <a:t>~ 416016</a:t>
                      </a:r>
                      <a:endParaRPr lang="en-GB" sz="1200" dirty="0"/>
                    </a:p>
                  </a:txBody>
                  <a:tcPr anchor="ctr"/>
                </a:tc>
                <a:tc>
                  <a:txBody>
                    <a:bodyPr/>
                    <a:lstStyle/>
                    <a:p>
                      <a:pPr algn="ctr"/>
                      <a:r>
                        <a:rPr lang="en-US" sz="1200" dirty="0"/>
                        <a:t>~427712</a:t>
                      </a:r>
                      <a:endParaRPr lang="en-GB" sz="1200" dirty="0"/>
                    </a:p>
                  </a:txBody>
                  <a:tcPr anchor="ctr"/>
                </a:tc>
                <a:tc>
                  <a:txBody>
                    <a:bodyPr/>
                    <a:lstStyle/>
                    <a:p>
                      <a:pPr algn="ctr"/>
                      <a:r>
                        <a:rPr lang="en-US" sz="1200" dirty="0"/>
                        <a:t>~99248</a:t>
                      </a:r>
                      <a:endParaRPr lang="en-GB" sz="1200" dirty="0"/>
                    </a:p>
                  </a:txBody>
                  <a:tcPr anchor="ctr"/>
                </a:tc>
                <a:tc>
                  <a:txBody>
                    <a:bodyPr/>
                    <a:lstStyle/>
                    <a:p>
                      <a:pPr algn="ctr"/>
                      <a:r>
                        <a:rPr lang="en-US" sz="1200" dirty="0"/>
                        <a:t>~198496</a:t>
                      </a:r>
                      <a:endParaRPr lang="en-GB" sz="1200" dirty="0"/>
                    </a:p>
                  </a:txBody>
                  <a:tcPr anchor="ctr"/>
                </a:tc>
                <a:tc>
                  <a:txBody>
                    <a:bodyPr/>
                    <a:lstStyle/>
                    <a:p>
                      <a:pPr algn="ctr"/>
                      <a:r>
                        <a:rPr lang="en-US" sz="1200" dirty="0">
                          <a:solidFill>
                            <a:schemeClr val="tx1"/>
                          </a:solidFill>
                        </a:rPr>
                        <a:t>~17312 (Cooling Plate)</a:t>
                      </a:r>
                      <a:endParaRPr lang="en-GB" sz="1200" dirty="0">
                        <a:solidFill>
                          <a:schemeClr val="tx1"/>
                        </a:solidFill>
                      </a:endParaRPr>
                    </a:p>
                  </a:txBody>
                  <a:tcPr anchor="ctr"/>
                </a:tc>
                <a:extLst>
                  <a:ext uri="{0D108BD9-81ED-4DB2-BD59-A6C34878D82A}">
                    <a16:rowId xmlns:a16="http://schemas.microsoft.com/office/drawing/2014/main" val="3402768337"/>
                  </a:ext>
                </a:extLst>
              </a:tr>
            </a:tbl>
          </a:graphicData>
        </a:graphic>
      </p:graphicFrame>
      <p:sp>
        <p:nvSpPr>
          <p:cNvPr id="8" name="Footer Placeholder 3">
            <a:extLst>
              <a:ext uri="{FF2B5EF4-FFF2-40B4-BE49-F238E27FC236}">
                <a16:creationId xmlns:a16="http://schemas.microsoft.com/office/drawing/2014/main" id="{32EF5F5E-E777-C943-66EC-70715C6D6595}"/>
              </a:ext>
            </a:extLst>
          </p:cNvPr>
          <p:cNvSpPr>
            <a:spLocks noGrp="1"/>
          </p:cNvSpPr>
          <p:nvPr>
            <p:ph type="ftr" sz="quarter" idx="11"/>
          </p:nvPr>
        </p:nvSpPr>
        <p:spPr>
          <a:xfrm>
            <a:off x="623393" y="6545237"/>
            <a:ext cx="10986971" cy="268139"/>
          </a:xfrm>
        </p:spPr>
        <p:txBody>
          <a:bodyPr/>
          <a:lstStyle/>
          <a:p>
            <a:pPr algn="r"/>
            <a:r>
              <a:rPr lang="it-IT" sz="1050" dirty="0"/>
              <a:t>G. A. Spagnuolo et al. </a:t>
            </a:r>
            <a:r>
              <a:rPr lang="en-GB" sz="1050" dirty="0"/>
              <a:t>| ISFNT-15 | Las Palmas de Gran </a:t>
            </a:r>
            <a:r>
              <a:rPr lang="en-GB" sz="1050" dirty="0" err="1"/>
              <a:t>Canaria</a:t>
            </a:r>
            <a:r>
              <a:rPr lang="en-GB" sz="1050" dirty="0"/>
              <a:t> - Spain | 12/09/23 | Page </a:t>
            </a:r>
            <a:fld id="{6A6D9FA1-99C7-4910-8E32-B85D378B0060}" type="slidenum">
              <a:rPr lang="en-GB" sz="1050" smtClean="0"/>
              <a:pPr algn="r"/>
              <a:t>20</a:t>
            </a:fld>
            <a:endParaRPr lang="en-GB" sz="1050" dirty="0"/>
          </a:p>
        </p:txBody>
      </p:sp>
    </p:spTree>
    <p:extLst>
      <p:ext uri="{BB962C8B-B14F-4D97-AF65-F5344CB8AC3E}">
        <p14:creationId xmlns:p14="http://schemas.microsoft.com/office/powerpoint/2010/main" val="22524600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489DB-1AAF-250C-F6BF-9709E3F11354}"/>
              </a:ext>
            </a:extLst>
          </p:cNvPr>
          <p:cNvSpPr>
            <a:spLocks noGrp="1"/>
          </p:cNvSpPr>
          <p:nvPr>
            <p:ph type="title"/>
          </p:nvPr>
        </p:nvSpPr>
        <p:spPr/>
        <p:txBody>
          <a:bodyPr/>
          <a:lstStyle/>
          <a:p>
            <a:r>
              <a:rPr lang="en-US" dirty="0"/>
              <a:t>Breeding blanket qualification needs</a:t>
            </a:r>
            <a:endParaRPr lang="en-GB" dirty="0"/>
          </a:p>
        </p:txBody>
      </p:sp>
      <p:sp>
        <p:nvSpPr>
          <p:cNvPr id="17" name="Freeform: Shape 16">
            <a:extLst>
              <a:ext uri="{FF2B5EF4-FFF2-40B4-BE49-F238E27FC236}">
                <a16:creationId xmlns:a16="http://schemas.microsoft.com/office/drawing/2014/main" id="{CED70F58-6D2E-0825-5889-9A5ED8A13399}"/>
              </a:ext>
            </a:extLst>
          </p:cNvPr>
          <p:cNvSpPr/>
          <p:nvPr/>
        </p:nvSpPr>
        <p:spPr>
          <a:xfrm>
            <a:off x="88969" y="784563"/>
            <a:ext cx="2160802" cy="402350"/>
          </a:xfrm>
          <a:custGeom>
            <a:avLst/>
            <a:gdLst>
              <a:gd name="connsiteX0" fmla="*/ 0 w 2160802"/>
              <a:gd name="connsiteY0" fmla="*/ 0 h 402350"/>
              <a:gd name="connsiteX1" fmla="*/ 2160802 w 2160802"/>
              <a:gd name="connsiteY1" fmla="*/ 0 h 402350"/>
              <a:gd name="connsiteX2" fmla="*/ 2160802 w 2160802"/>
              <a:gd name="connsiteY2" fmla="*/ 402350 h 402350"/>
              <a:gd name="connsiteX3" fmla="*/ 0 w 2160802"/>
              <a:gd name="connsiteY3" fmla="*/ 402350 h 402350"/>
              <a:gd name="connsiteX4" fmla="*/ 0 w 2160802"/>
              <a:gd name="connsiteY4" fmla="*/ 0 h 40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802" h="402350">
                <a:moveTo>
                  <a:pt x="0" y="0"/>
                </a:moveTo>
                <a:lnTo>
                  <a:pt x="2160802" y="0"/>
                </a:lnTo>
                <a:lnTo>
                  <a:pt x="2160802" y="402350"/>
                </a:lnTo>
                <a:lnTo>
                  <a:pt x="0" y="402350"/>
                </a:lnTo>
                <a:lnTo>
                  <a:pt x="0"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en-GB" sz="1100" b="1" kern="1200" dirty="0"/>
              <a:t>1) Heat Transfer Experiments</a:t>
            </a:r>
          </a:p>
        </p:txBody>
      </p:sp>
      <p:sp>
        <p:nvSpPr>
          <p:cNvPr id="18" name="Freeform: Shape 17">
            <a:extLst>
              <a:ext uri="{FF2B5EF4-FFF2-40B4-BE49-F238E27FC236}">
                <a16:creationId xmlns:a16="http://schemas.microsoft.com/office/drawing/2014/main" id="{B2B4E01D-0A8E-E37A-C699-18A9249F92E0}"/>
              </a:ext>
            </a:extLst>
          </p:cNvPr>
          <p:cNvSpPr/>
          <p:nvPr/>
        </p:nvSpPr>
        <p:spPr>
          <a:xfrm>
            <a:off x="88969" y="1186913"/>
            <a:ext cx="2160802" cy="5231283"/>
          </a:xfrm>
          <a:custGeom>
            <a:avLst/>
            <a:gdLst>
              <a:gd name="connsiteX0" fmla="*/ 0 w 2160802"/>
              <a:gd name="connsiteY0" fmla="*/ 0 h 5231283"/>
              <a:gd name="connsiteX1" fmla="*/ 2160802 w 2160802"/>
              <a:gd name="connsiteY1" fmla="*/ 0 h 5231283"/>
              <a:gd name="connsiteX2" fmla="*/ 2160802 w 2160802"/>
              <a:gd name="connsiteY2" fmla="*/ 5231283 h 5231283"/>
              <a:gd name="connsiteX3" fmla="*/ 0 w 2160802"/>
              <a:gd name="connsiteY3" fmla="*/ 5231283 h 5231283"/>
              <a:gd name="connsiteX4" fmla="*/ 0 w 2160802"/>
              <a:gd name="connsiteY4" fmla="*/ 0 h 5231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802" h="5231283">
                <a:moveTo>
                  <a:pt x="0" y="0"/>
                </a:moveTo>
                <a:lnTo>
                  <a:pt x="2160802" y="0"/>
                </a:lnTo>
                <a:lnTo>
                  <a:pt x="2160802" y="5231283"/>
                </a:lnTo>
                <a:lnTo>
                  <a:pt x="0" y="5231283"/>
                </a:lnTo>
                <a:lnTo>
                  <a:pt x="0" y="0"/>
                </a:lnTo>
                <a:close/>
              </a:path>
            </a:pathLst>
          </a:cu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None/>
            </a:pPr>
            <a:r>
              <a:rPr lang="en-GB" sz="1100" b="1" kern="1200" dirty="0"/>
              <a:t>Testing Scenario:</a:t>
            </a:r>
          </a:p>
          <a:p>
            <a:pPr marL="57150" lvl="1" indent="-57150" algn="l" defTabSz="488950">
              <a:lnSpc>
                <a:spcPct val="90000"/>
              </a:lnSpc>
              <a:spcBef>
                <a:spcPct val="0"/>
              </a:spcBef>
              <a:spcAft>
                <a:spcPct val="15000"/>
              </a:spcAft>
              <a:buChar char="•"/>
            </a:pPr>
            <a:r>
              <a:rPr lang="en-GB" sz="1100" kern="1200" dirty="0"/>
              <a:t> </a:t>
            </a:r>
            <a:r>
              <a:rPr lang="en-GB" sz="1100" u="sng" kern="1200" dirty="0"/>
              <a:t>Utilize small blanket unit cells </a:t>
            </a:r>
            <a:r>
              <a:rPr lang="en-GB" sz="1100" kern="1200" dirty="0"/>
              <a:t>as test assemblies to address heat transfer issues.</a:t>
            </a:r>
          </a:p>
          <a:p>
            <a:pPr marL="57150" lvl="1" indent="-57150" algn="l" defTabSz="488950">
              <a:lnSpc>
                <a:spcPct val="90000"/>
              </a:lnSpc>
              <a:spcBef>
                <a:spcPct val="0"/>
              </a:spcBef>
              <a:spcAft>
                <a:spcPct val="15000"/>
              </a:spcAft>
              <a:buChar char="•"/>
            </a:pPr>
            <a:r>
              <a:rPr lang="en-GB" sz="1100" kern="1200" dirty="0"/>
              <a:t> Focus on </a:t>
            </a:r>
            <a:r>
              <a:rPr lang="en-GB" sz="1100" u="sng" kern="1200" dirty="0"/>
              <a:t>empirically studying heat transfer within realistic breeder blanket (BB) geometries</a:t>
            </a:r>
            <a:r>
              <a:rPr lang="en-GB" sz="1100" kern="1200" dirty="0"/>
              <a:t>.</a:t>
            </a:r>
          </a:p>
          <a:p>
            <a:pPr marL="57150" lvl="1" indent="-57150" algn="l" defTabSz="488950">
              <a:lnSpc>
                <a:spcPct val="90000"/>
              </a:lnSpc>
              <a:spcBef>
                <a:spcPct val="0"/>
              </a:spcBef>
              <a:spcAft>
                <a:spcPct val="15000"/>
              </a:spcAft>
              <a:buChar char="•"/>
            </a:pPr>
            <a:r>
              <a:rPr lang="en-GB" sz="1100" kern="1200" dirty="0"/>
              <a:t> Consider the possibility of multi-cell experiments, especially when conducted alongside tritium recovery experiments.</a:t>
            </a:r>
          </a:p>
          <a:p>
            <a:pPr marL="57150" lvl="1" indent="-57150" algn="l" defTabSz="488950">
              <a:lnSpc>
                <a:spcPct val="90000"/>
              </a:lnSpc>
              <a:spcBef>
                <a:spcPct val="0"/>
              </a:spcBef>
              <a:spcAft>
                <a:spcPct val="15000"/>
              </a:spcAft>
              <a:buChar char="•"/>
            </a:pPr>
            <a:r>
              <a:rPr lang="en-GB" sz="1100" kern="1200" dirty="0"/>
              <a:t> </a:t>
            </a:r>
            <a:r>
              <a:rPr lang="en-GB" sz="1100" u="sng" kern="1200" dirty="0"/>
              <a:t>Evaluate the long-term performance of the assembly</a:t>
            </a:r>
            <a:r>
              <a:rPr lang="en-GB" sz="1100" kern="1200" dirty="0"/>
              <a:t>, considering both MOL (Middle of Life) and EOL (End of Life) conditions.</a:t>
            </a:r>
          </a:p>
          <a:p>
            <a:pPr marL="57150" lvl="1" indent="-57150" algn="l" defTabSz="488950">
              <a:lnSpc>
                <a:spcPct val="90000"/>
              </a:lnSpc>
              <a:spcBef>
                <a:spcPct val="0"/>
              </a:spcBef>
              <a:spcAft>
                <a:spcPct val="15000"/>
              </a:spcAft>
              <a:buChar char="•"/>
            </a:pPr>
            <a:endParaRPr lang="en-GB" sz="1100" kern="1200" dirty="0"/>
          </a:p>
          <a:p>
            <a:pPr marL="57150" lvl="1" indent="-57150" algn="l" defTabSz="488950">
              <a:lnSpc>
                <a:spcPct val="90000"/>
              </a:lnSpc>
              <a:spcBef>
                <a:spcPct val="0"/>
              </a:spcBef>
              <a:spcAft>
                <a:spcPct val="15000"/>
              </a:spcAft>
              <a:buNone/>
            </a:pPr>
            <a:r>
              <a:rPr lang="en-GB" sz="1100" b="1" kern="1200" dirty="0"/>
              <a:t>Reproduction of Conditions:</a:t>
            </a:r>
          </a:p>
          <a:p>
            <a:pPr marL="57150" lvl="1" indent="-57150" algn="l" defTabSz="488950">
              <a:lnSpc>
                <a:spcPct val="90000"/>
              </a:lnSpc>
              <a:spcBef>
                <a:spcPct val="0"/>
              </a:spcBef>
              <a:spcAft>
                <a:spcPct val="15000"/>
              </a:spcAft>
              <a:buChar char="•"/>
            </a:pPr>
            <a:r>
              <a:rPr lang="en-GB" sz="1100" kern="1200" dirty="0"/>
              <a:t> </a:t>
            </a:r>
            <a:r>
              <a:rPr lang="en-GB" sz="1100" u="sng" kern="1200" dirty="0"/>
              <a:t>Neutrons are crucial for bulk heating and radiation effects</a:t>
            </a:r>
            <a:r>
              <a:rPr lang="en-GB" sz="1100" kern="1200" dirty="0"/>
              <a:t> on heat transfer.</a:t>
            </a:r>
          </a:p>
          <a:p>
            <a:pPr marL="57150" lvl="1" indent="-57150" algn="l" defTabSz="488950">
              <a:lnSpc>
                <a:spcPct val="90000"/>
              </a:lnSpc>
              <a:spcBef>
                <a:spcPct val="0"/>
              </a:spcBef>
              <a:spcAft>
                <a:spcPct val="15000"/>
              </a:spcAft>
              <a:buChar char="•"/>
            </a:pPr>
            <a:r>
              <a:rPr lang="en-GB" sz="1100" kern="1200" dirty="0"/>
              <a:t> </a:t>
            </a:r>
            <a:r>
              <a:rPr lang="en-GB" sz="1100" u="sng" kern="1200" dirty="0"/>
              <a:t>Replicate the exact geometry</a:t>
            </a:r>
            <a:r>
              <a:rPr lang="en-GB" sz="1100" kern="1200" dirty="0"/>
              <a:t>, including breeder microstructure and surface roughness.</a:t>
            </a:r>
          </a:p>
          <a:p>
            <a:pPr marL="57150" lvl="1" indent="-57150" algn="l" defTabSz="488950">
              <a:lnSpc>
                <a:spcPct val="90000"/>
              </a:lnSpc>
              <a:spcBef>
                <a:spcPct val="0"/>
              </a:spcBef>
              <a:spcAft>
                <a:spcPct val="15000"/>
              </a:spcAft>
              <a:buChar char="•"/>
            </a:pPr>
            <a:r>
              <a:rPr lang="en-GB" sz="1100" kern="1200" dirty="0"/>
              <a:t> Match mechanical boundary stress, coolant and tritium carrier temperature, pressure, velocity, power density, and t carrier chemistry to </a:t>
            </a:r>
            <a:r>
              <a:rPr lang="en-GB" sz="1100" u="sng" kern="1200" dirty="0"/>
              <a:t>reproduce required environmental conditions</a:t>
            </a:r>
            <a:r>
              <a:rPr lang="en-GB" sz="1100" kern="1200" dirty="0"/>
              <a:t>.</a:t>
            </a:r>
          </a:p>
        </p:txBody>
      </p:sp>
      <p:sp>
        <p:nvSpPr>
          <p:cNvPr id="19" name="Freeform: Shape 18">
            <a:extLst>
              <a:ext uri="{FF2B5EF4-FFF2-40B4-BE49-F238E27FC236}">
                <a16:creationId xmlns:a16="http://schemas.microsoft.com/office/drawing/2014/main" id="{E8796EC6-C014-EA75-7E1A-EDD2BE22FD55}"/>
              </a:ext>
            </a:extLst>
          </p:cNvPr>
          <p:cNvSpPr/>
          <p:nvPr/>
        </p:nvSpPr>
        <p:spPr>
          <a:xfrm>
            <a:off x="2552284" y="784563"/>
            <a:ext cx="2160802" cy="402350"/>
          </a:xfrm>
          <a:custGeom>
            <a:avLst/>
            <a:gdLst>
              <a:gd name="connsiteX0" fmla="*/ 0 w 2160802"/>
              <a:gd name="connsiteY0" fmla="*/ 0 h 402350"/>
              <a:gd name="connsiteX1" fmla="*/ 2160802 w 2160802"/>
              <a:gd name="connsiteY1" fmla="*/ 0 h 402350"/>
              <a:gd name="connsiteX2" fmla="*/ 2160802 w 2160802"/>
              <a:gd name="connsiteY2" fmla="*/ 402350 h 402350"/>
              <a:gd name="connsiteX3" fmla="*/ 0 w 2160802"/>
              <a:gd name="connsiteY3" fmla="*/ 402350 h 402350"/>
              <a:gd name="connsiteX4" fmla="*/ 0 w 2160802"/>
              <a:gd name="connsiteY4" fmla="*/ 0 h 40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802" h="402350">
                <a:moveTo>
                  <a:pt x="0" y="0"/>
                </a:moveTo>
                <a:lnTo>
                  <a:pt x="2160802" y="0"/>
                </a:lnTo>
                <a:lnTo>
                  <a:pt x="2160802" y="402350"/>
                </a:lnTo>
                <a:lnTo>
                  <a:pt x="0" y="402350"/>
                </a:lnTo>
                <a:lnTo>
                  <a:pt x="0" y="0"/>
                </a:lnTo>
                <a:close/>
              </a:path>
            </a:pathLst>
          </a:custGeom>
        </p:spPr>
        <p:style>
          <a:lnRef idx="2">
            <a:schemeClr val="accent5">
              <a:hueOff val="-2483469"/>
              <a:satOff val="9953"/>
              <a:lumOff val="2157"/>
              <a:alphaOff val="0"/>
            </a:schemeClr>
          </a:lnRef>
          <a:fillRef idx="1">
            <a:schemeClr val="accent5">
              <a:hueOff val="-2483469"/>
              <a:satOff val="9953"/>
              <a:lumOff val="2157"/>
              <a:alphaOff val="0"/>
            </a:schemeClr>
          </a:fillRef>
          <a:effectRef idx="0">
            <a:schemeClr val="accent5">
              <a:hueOff val="-2483469"/>
              <a:satOff val="9953"/>
              <a:lumOff val="2157"/>
              <a:alphaOff val="0"/>
            </a:schemeClr>
          </a:effectRef>
          <a:fontRef idx="minor">
            <a:schemeClr val="lt1"/>
          </a:fontRef>
        </p:style>
        <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en-GB" sz="1100" b="1" kern="1200" dirty="0"/>
              <a:t>2) Breeder/Structure Thermo-Mechanical Interactions</a:t>
            </a:r>
          </a:p>
        </p:txBody>
      </p:sp>
      <p:sp>
        <p:nvSpPr>
          <p:cNvPr id="20" name="Freeform: Shape 19">
            <a:extLst>
              <a:ext uri="{FF2B5EF4-FFF2-40B4-BE49-F238E27FC236}">
                <a16:creationId xmlns:a16="http://schemas.microsoft.com/office/drawing/2014/main" id="{D3DC272E-0614-1280-48F1-8BCE28E44BCC}"/>
              </a:ext>
            </a:extLst>
          </p:cNvPr>
          <p:cNvSpPr/>
          <p:nvPr/>
        </p:nvSpPr>
        <p:spPr>
          <a:xfrm>
            <a:off x="2552284" y="1186913"/>
            <a:ext cx="2160802" cy="5231283"/>
          </a:xfrm>
          <a:custGeom>
            <a:avLst/>
            <a:gdLst>
              <a:gd name="connsiteX0" fmla="*/ 0 w 2160802"/>
              <a:gd name="connsiteY0" fmla="*/ 0 h 5231283"/>
              <a:gd name="connsiteX1" fmla="*/ 2160802 w 2160802"/>
              <a:gd name="connsiteY1" fmla="*/ 0 h 5231283"/>
              <a:gd name="connsiteX2" fmla="*/ 2160802 w 2160802"/>
              <a:gd name="connsiteY2" fmla="*/ 5231283 h 5231283"/>
              <a:gd name="connsiteX3" fmla="*/ 0 w 2160802"/>
              <a:gd name="connsiteY3" fmla="*/ 5231283 h 5231283"/>
              <a:gd name="connsiteX4" fmla="*/ 0 w 2160802"/>
              <a:gd name="connsiteY4" fmla="*/ 0 h 5231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802" h="5231283">
                <a:moveTo>
                  <a:pt x="0" y="0"/>
                </a:moveTo>
                <a:lnTo>
                  <a:pt x="2160802" y="0"/>
                </a:lnTo>
                <a:lnTo>
                  <a:pt x="2160802" y="5231283"/>
                </a:lnTo>
                <a:lnTo>
                  <a:pt x="0" y="5231283"/>
                </a:lnTo>
                <a:lnTo>
                  <a:pt x="0" y="0"/>
                </a:lnTo>
                <a:close/>
              </a:path>
            </a:pathLst>
          </a:custGeom>
        </p:spPr>
        <p:style>
          <a:lnRef idx="2">
            <a:schemeClr val="accent5">
              <a:tint val="40000"/>
              <a:alpha val="90000"/>
              <a:hueOff val="-2685120"/>
              <a:satOff val="12063"/>
              <a:lumOff val="829"/>
              <a:alphaOff val="0"/>
            </a:schemeClr>
          </a:lnRef>
          <a:fillRef idx="1">
            <a:schemeClr val="accent5">
              <a:tint val="40000"/>
              <a:alpha val="90000"/>
              <a:hueOff val="-2685120"/>
              <a:satOff val="12063"/>
              <a:lumOff val="829"/>
              <a:alphaOff val="0"/>
            </a:schemeClr>
          </a:fillRef>
          <a:effectRef idx="0">
            <a:schemeClr val="accent5">
              <a:tint val="40000"/>
              <a:alpha val="90000"/>
              <a:hueOff val="-2685120"/>
              <a:satOff val="12063"/>
              <a:lumOff val="829"/>
              <a:alphaOff val="0"/>
            </a:schemeClr>
          </a:effectRef>
          <a:fontRef idx="minor">
            <a:schemeClr val="dk1">
              <a:hueOff val="0"/>
              <a:satOff val="0"/>
              <a:lumOff val="0"/>
              <a:alphaOff val="0"/>
            </a:schemeClr>
          </a:fontRef>
        </p:style>
        <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Font typeface="Arial" panose="020B0604020202020204" pitchFamily="34" charset="0"/>
              <a:buNone/>
            </a:pPr>
            <a:r>
              <a:rPr lang="en-GB" sz="1100" b="1" kern="1200" dirty="0"/>
              <a:t>First Set of Tests (BOL - Beginning of Life):</a:t>
            </a:r>
            <a:endParaRPr lang="en-GB" sz="1100" kern="1200" dirty="0"/>
          </a:p>
          <a:p>
            <a:pPr marL="114300" lvl="2" indent="-57150" algn="l" defTabSz="488950">
              <a:lnSpc>
                <a:spcPct val="90000"/>
              </a:lnSpc>
              <a:spcBef>
                <a:spcPct val="0"/>
              </a:spcBef>
              <a:spcAft>
                <a:spcPct val="15000"/>
              </a:spcAft>
              <a:buChar char="•"/>
            </a:pPr>
            <a:r>
              <a:rPr lang="en-GB" sz="1100" kern="1200" dirty="0"/>
              <a:t> </a:t>
            </a:r>
            <a:r>
              <a:rPr lang="en-GB" sz="1100" u="sng" kern="1200" dirty="0"/>
              <a:t>Measure temperature changes</a:t>
            </a:r>
            <a:r>
              <a:rPr lang="en-GB" sz="1100" kern="1200" dirty="0"/>
              <a:t>.</a:t>
            </a:r>
          </a:p>
          <a:p>
            <a:pPr marL="114300" lvl="2" indent="-57150" algn="l" defTabSz="488950">
              <a:lnSpc>
                <a:spcPct val="90000"/>
              </a:lnSpc>
              <a:spcBef>
                <a:spcPct val="0"/>
              </a:spcBef>
              <a:spcAft>
                <a:spcPct val="15000"/>
              </a:spcAft>
              <a:buChar char="•"/>
            </a:pPr>
            <a:r>
              <a:rPr lang="en-GB" sz="1100" kern="1200" dirty="0"/>
              <a:t> </a:t>
            </a:r>
            <a:r>
              <a:rPr lang="en-GB" sz="1100" u="sng" kern="1200" dirty="0"/>
              <a:t>Assess stress levels</a:t>
            </a:r>
            <a:r>
              <a:rPr lang="en-GB" sz="1100" kern="1200" dirty="0"/>
              <a:t>.</a:t>
            </a:r>
          </a:p>
          <a:p>
            <a:pPr marL="114300" lvl="2" indent="-57150" algn="l" defTabSz="488950">
              <a:lnSpc>
                <a:spcPct val="90000"/>
              </a:lnSpc>
              <a:spcBef>
                <a:spcPct val="0"/>
              </a:spcBef>
              <a:spcAft>
                <a:spcPct val="15000"/>
              </a:spcAft>
              <a:buChar char="•"/>
            </a:pPr>
            <a:r>
              <a:rPr lang="en-GB" sz="1100" kern="1200" dirty="0"/>
              <a:t> </a:t>
            </a:r>
            <a:r>
              <a:rPr lang="en-GB" sz="1100" u="sng" kern="1200" dirty="0"/>
              <a:t>Conduct post-test examination </a:t>
            </a:r>
            <a:r>
              <a:rPr lang="en-GB" sz="1100" kern="1200" dirty="0"/>
              <a:t>for gap size analysis, detection of cracks, evaluation of sintering or settling, examination of swelling, other changes).</a:t>
            </a:r>
          </a:p>
          <a:p>
            <a:pPr marL="57150" lvl="1" indent="-57150" algn="l" defTabSz="488950">
              <a:lnSpc>
                <a:spcPct val="90000"/>
              </a:lnSpc>
              <a:spcBef>
                <a:spcPct val="0"/>
              </a:spcBef>
              <a:spcAft>
                <a:spcPct val="15000"/>
              </a:spcAft>
              <a:buNone/>
            </a:pPr>
            <a:endParaRPr lang="en-GB" sz="1100" b="1" kern="1200" dirty="0"/>
          </a:p>
          <a:p>
            <a:pPr marL="57150" lvl="1" indent="-57150" algn="l" defTabSz="488950">
              <a:lnSpc>
                <a:spcPct val="90000"/>
              </a:lnSpc>
              <a:spcBef>
                <a:spcPct val="0"/>
              </a:spcBef>
              <a:spcAft>
                <a:spcPct val="15000"/>
              </a:spcAft>
              <a:buNone/>
            </a:pPr>
            <a:r>
              <a:rPr lang="en-GB" sz="1100" b="1" kern="1200" dirty="0"/>
              <a:t>Second Set of Tests (MOL/EOL - Middle of Life/End of Life):</a:t>
            </a:r>
          </a:p>
          <a:p>
            <a:pPr marL="57150" lvl="1" indent="-57150" algn="l" defTabSz="488950">
              <a:lnSpc>
                <a:spcPct val="90000"/>
              </a:lnSpc>
              <a:spcBef>
                <a:spcPct val="0"/>
              </a:spcBef>
              <a:spcAft>
                <a:spcPct val="15000"/>
              </a:spcAft>
              <a:buChar char="•"/>
            </a:pPr>
            <a:r>
              <a:rPr lang="en-GB" sz="1100" kern="1200" dirty="0"/>
              <a:t> Account for </a:t>
            </a:r>
            <a:r>
              <a:rPr lang="en-GB" sz="1100" u="sng" kern="1200" dirty="0"/>
              <a:t>radiation-induced thermal conductivity changes</a:t>
            </a:r>
            <a:r>
              <a:rPr lang="en-GB" sz="1100" kern="1200" dirty="0"/>
              <a:t>.</a:t>
            </a:r>
          </a:p>
          <a:p>
            <a:pPr marL="57150" lvl="1" indent="-57150" algn="l" defTabSz="488950">
              <a:lnSpc>
                <a:spcPct val="90000"/>
              </a:lnSpc>
              <a:spcBef>
                <a:spcPct val="0"/>
              </a:spcBef>
              <a:spcAft>
                <a:spcPct val="15000"/>
              </a:spcAft>
              <a:buChar char="•"/>
            </a:pPr>
            <a:r>
              <a:rPr lang="en-GB" sz="1100" kern="1200" dirty="0"/>
              <a:t> Study the </a:t>
            </a:r>
            <a:r>
              <a:rPr lang="en-GB" sz="1100" u="sng" kern="1200" dirty="0"/>
              <a:t>impact of radiation on temperature profiles</a:t>
            </a:r>
            <a:r>
              <a:rPr lang="en-GB" sz="1100" kern="1200" dirty="0"/>
              <a:t>.</a:t>
            </a:r>
          </a:p>
          <a:p>
            <a:pPr marL="57150" lvl="1" indent="-57150" algn="l" defTabSz="488950">
              <a:lnSpc>
                <a:spcPct val="90000"/>
              </a:lnSpc>
              <a:spcBef>
                <a:spcPct val="0"/>
              </a:spcBef>
              <a:spcAft>
                <a:spcPct val="15000"/>
              </a:spcAft>
              <a:buChar char="•"/>
            </a:pPr>
            <a:r>
              <a:rPr lang="en-GB" sz="1100" kern="1200" dirty="0"/>
              <a:t> </a:t>
            </a:r>
            <a:r>
              <a:rPr lang="en-GB" sz="1100" u="sng" kern="1200" dirty="0"/>
              <a:t>Analyze swelling</a:t>
            </a:r>
            <a:r>
              <a:rPr lang="en-GB" sz="1100" kern="1200" dirty="0"/>
              <a:t>, radiation-induced </a:t>
            </a:r>
            <a:r>
              <a:rPr lang="en-GB" sz="1100" u="sng" kern="1200" dirty="0"/>
              <a:t>creep</a:t>
            </a:r>
            <a:r>
              <a:rPr lang="en-GB" sz="1100" kern="1200" dirty="0"/>
              <a:t>, and sintering, among other effects.</a:t>
            </a:r>
          </a:p>
          <a:p>
            <a:pPr marL="57150" lvl="1" indent="-57150" algn="l" defTabSz="488950">
              <a:lnSpc>
                <a:spcPct val="90000"/>
              </a:lnSpc>
              <a:spcBef>
                <a:spcPct val="0"/>
              </a:spcBef>
              <a:spcAft>
                <a:spcPct val="15000"/>
              </a:spcAft>
              <a:buChar char="•"/>
            </a:pPr>
            <a:endParaRPr lang="en-GB" sz="1100" kern="1200" dirty="0"/>
          </a:p>
          <a:p>
            <a:pPr marL="57150" lvl="1" indent="-57150" algn="l" defTabSz="488950">
              <a:lnSpc>
                <a:spcPct val="90000"/>
              </a:lnSpc>
              <a:spcBef>
                <a:spcPct val="0"/>
              </a:spcBef>
              <a:spcAft>
                <a:spcPct val="15000"/>
              </a:spcAft>
              <a:buNone/>
            </a:pPr>
            <a:r>
              <a:rPr lang="en-GB" sz="1100" b="1" kern="1200" dirty="0"/>
              <a:t>Reproduction of Conditions:</a:t>
            </a:r>
            <a:endParaRPr lang="en-GB" sz="1100" kern="1200" dirty="0"/>
          </a:p>
          <a:p>
            <a:pPr marL="57150" lvl="1" indent="-57150" algn="l" defTabSz="488950">
              <a:lnSpc>
                <a:spcPct val="90000"/>
              </a:lnSpc>
              <a:spcBef>
                <a:spcPct val="0"/>
              </a:spcBef>
              <a:spcAft>
                <a:spcPct val="15000"/>
              </a:spcAft>
              <a:buChar char="•"/>
            </a:pPr>
            <a:r>
              <a:rPr lang="en-GB" sz="1100" kern="1200" dirty="0"/>
              <a:t> </a:t>
            </a:r>
            <a:r>
              <a:rPr lang="en-GB" sz="1100" u="sng" kern="1200" dirty="0"/>
              <a:t>Replicate temperature </a:t>
            </a:r>
            <a:r>
              <a:rPr lang="en-GB" sz="1100" kern="1200" dirty="0"/>
              <a:t>conditions.</a:t>
            </a:r>
          </a:p>
          <a:p>
            <a:pPr marL="57150" lvl="1" indent="-57150" algn="l" defTabSz="488950">
              <a:lnSpc>
                <a:spcPct val="90000"/>
              </a:lnSpc>
              <a:spcBef>
                <a:spcPct val="0"/>
              </a:spcBef>
              <a:spcAft>
                <a:spcPct val="15000"/>
              </a:spcAft>
              <a:buChar char="•"/>
            </a:pPr>
            <a:r>
              <a:rPr lang="en-GB" sz="1100" kern="1200" dirty="0"/>
              <a:t> Emulate </a:t>
            </a:r>
            <a:r>
              <a:rPr lang="en-GB" sz="1100" u="sng" kern="1200" dirty="0"/>
              <a:t>coolant and purge pressure</a:t>
            </a:r>
            <a:r>
              <a:rPr lang="en-GB" sz="1100" kern="1200" dirty="0"/>
              <a:t>.</a:t>
            </a:r>
          </a:p>
          <a:p>
            <a:pPr marL="57150" lvl="1" indent="-57150" algn="l" defTabSz="488950">
              <a:lnSpc>
                <a:spcPct val="90000"/>
              </a:lnSpc>
              <a:spcBef>
                <a:spcPct val="0"/>
              </a:spcBef>
              <a:spcAft>
                <a:spcPct val="15000"/>
              </a:spcAft>
              <a:buChar char="•"/>
            </a:pPr>
            <a:r>
              <a:rPr lang="en-GB" sz="1100" kern="1200" dirty="0"/>
              <a:t> </a:t>
            </a:r>
            <a:r>
              <a:rPr lang="en-GB" sz="1100" u="sng" dirty="0"/>
              <a:t>N</a:t>
            </a:r>
            <a:r>
              <a:rPr lang="en-GB" sz="1100" u="sng" kern="1200" dirty="0"/>
              <a:t>eutrons</a:t>
            </a:r>
            <a:r>
              <a:rPr lang="en-GB" sz="1100" kern="1200" dirty="0"/>
              <a:t> are crucial to recreate </a:t>
            </a:r>
            <a:r>
              <a:rPr lang="en-GB" sz="1100" u="sng" kern="1200" dirty="0"/>
              <a:t>bulk heating</a:t>
            </a:r>
            <a:r>
              <a:rPr lang="en-GB" sz="1100" kern="1200" dirty="0"/>
              <a:t> conditions and </a:t>
            </a:r>
            <a:r>
              <a:rPr lang="en-GB" sz="1100" u="sng" kern="1200" dirty="0"/>
              <a:t>irradiation effects</a:t>
            </a:r>
            <a:r>
              <a:rPr lang="en-GB" sz="1100" kern="1200" dirty="0"/>
              <a:t>.</a:t>
            </a:r>
          </a:p>
          <a:p>
            <a:pPr marL="57150" lvl="1" indent="-57150" algn="l" defTabSz="488950">
              <a:lnSpc>
                <a:spcPct val="90000"/>
              </a:lnSpc>
              <a:spcBef>
                <a:spcPct val="0"/>
              </a:spcBef>
              <a:spcAft>
                <a:spcPct val="15000"/>
              </a:spcAft>
              <a:buChar char="•"/>
            </a:pPr>
            <a:r>
              <a:rPr lang="en-GB" sz="1100" kern="1200" dirty="0"/>
              <a:t> Replicate </a:t>
            </a:r>
            <a:r>
              <a:rPr lang="en-GB" sz="1100" u="sng" kern="1200" dirty="0"/>
              <a:t>BB geometry</a:t>
            </a:r>
            <a:r>
              <a:rPr lang="en-GB" sz="1100" kern="1200" dirty="0"/>
              <a:t>.</a:t>
            </a:r>
          </a:p>
          <a:p>
            <a:pPr marL="57150" lvl="1" indent="-57150" algn="l" defTabSz="488950">
              <a:lnSpc>
                <a:spcPct val="90000"/>
              </a:lnSpc>
              <a:spcBef>
                <a:spcPct val="0"/>
              </a:spcBef>
              <a:spcAft>
                <a:spcPct val="15000"/>
              </a:spcAft>
              <a:buChar char="•"/>
            </a:pPr>
            <a:r>
              <a:rPr lang="en-GB" sz="1100" kern="1200" dirty="0"/>
              <a:t> Simulate cycling using a BB submodule.</a:t>
            </a:r>
          </a:p>
          <a:p>
            <a:pPr marL="57150" lvl="1" indent="-57150" algn="l" defTabSz="488950">
              <a:lnSpc>
                <a:spcPct val="90000"/>
              </a:lnSpc>
              <a:spcBef>
                <a:spcPct val="0"/>
              </a:spcBef>
              <a:spcAft>
                <a:spcPct val="15000"/>
              </a:spcAft>
              <a:buChar char="•"/>
            </a:pPr>
            <a:endParaRPr lang="en-GB" sz="1100" kern="1200" dirty="0"/>
          </a:p>
        </p:txBody>
      </p:sp>
      <p:sp>
        <p:nvSpPr>
          <p:cNvPr id="21" name="Freeform: Shape 20">
            <a:extLst>
              <a:ext uri="{FF2B5EF4-FFF2-40B4-BE49-F238E27FC236}">
                <a16:creationId xmlns:a16="http://schemas.microsoft.com/office/drawing/2014/main" id="{9DE06709-DEA3-37A1-FED4-3AB835E18CA6}"/>
              </a:ext>
            </a:extLst>
          </p:cNvPr>
          <p:cNvSpPr/>
          <p:nvPr/>
        </p:nvSpPr>
        <p:spPr>
          <a:xfrm>
            <a:off x="5015599" y="784563"/>
            <a:ext cx="2160802" cy="402350"/>
          </a:xfrm>
          <a:custGeom>
            <a:avLst/>
            <a:gdLst>
              <a:gd name="connsiteX0" fmla="*/ 0 w 2160802"/>
              <a:gd name="connsiteY0" fmla="*/ 0 h 402350"/>
              <a:gd name="connsiteX1" fmla="*/ 2160802 w 2160802"/>
              <a:gd name="connsiteY1" fmla="*/ 0 h 402350"/>
              <a:gd name="connsiteX2" fmla="*/ 2160802 w 2160802"/>
              <a:gd name="connsiteY2" fmla="*/ 402350 h 402350"/>
              <a:gd name="connsiteX3" fmla="*/ 0 w 2160802"/>
              <a:gd name="connsiteY3" fmla="*/ 402350 h 402350"/>
              <a:gd name="connsiteX4" fmla="*/ 0 w 2160802"/>
              <a:gd name="connsiteY4" fmla="*/ 0 h 40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802" h="402350">
                <a:moveTo>
                  <a:pt x="0" y="0"/>
                </a:moveTo>
                <a:lnTo>
                  <a:pt x="2160802" y="0"/>
                </a:lnTo>
                <a:lnTo>
                  <a:pt x="2160802" y="402350"/>
                </a:lnTo>
                <a:lnTo>
                  <a:pt x="0" y="402350"/>
                </a:lnTo>
                <a:lnTo>
                  <a:pt x="0" y="0"/>
                </a:lnTo>
                <a:close/>
              </a:path>
            </a:pathLst>
          </a:custGeom>
        </p:spPr>
        <p:style>
          <a:lnRef idx="2">
            <a:schemeClr val="accent5">
              <a:hueOff val="-4966938"/>
              <a:satOff val="19906"/>
              <a:lumOff val="4314"/>
              <a:alphaOff val="0"/>
            </a:schemeClr>
          </a:lnRef>
          <a:fillRef idx="1">
            <a:schemeClr val="accent5">
              <a:hueOff val="-4966938"/>
              <a:satOff val="19906"/>
              <a:lumOff val="4314"/>
              <a:alphaOff val="0"/>
            </a:schemeClr>
          </a:fillRef>
          <a:effectRef idx="0">
            <a:schemeClr val="accent5">
              <a:hueOff val="-4966938"/>
              <a:satOff val="19906"/>
              <a:lumOff val="4314"/>
              <a:alphaOff val="0"/>
            </a:schemeClr>
          </a:effectRef>
          <a:fontRef idx="minor">
            <a:schemeClr val="lt1"/>
          </a:fontRef>
        </p:style>
        <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en-GB" sz="1100" b="1" kern="1200" dirty="0"/>
              <a:t>3) Neutronics Prediction Validation</a:t>
            </a:r>
          </a:p>
        </p:txBody>
      </p:sp>
      <p:sp>
        <p:nvSpPr>
          <p:cNvPr id="22" name="Freeform: Shape 21">
            <a:extLst>
              <a:ext uri="{FF2B5EF4-FFF2-40B4-BE49-F238E27FC236}">
                <a16:creationId xmlns:a16="http://schemas.microsoft.com/office/drawing/2014/main" id="{77A06DBB-15F1-25A8-28B0-54BC9C4BC440}"/>
              </a:ext>
            </a:extLst>
          </p:cNvPr>
          <p:cNvSpPr/>
          <p:nvPr/>
        </p:nvSpPr>
        <p:spPr>
          <a:xfrm>
            <a:off x="5015599" y="1186913"/>
            <a:ext cx="2160802" cy="5231283"/>
          </a:xfrm>
          <a:custGeom>
            <a:avLst/>
            <a:gdLst>
              <a:gd name="connsiteX0" fmla="*/ 0 w 2160802"/>
              <a:gd name="connsiteY0" fmla="*/ 0 h 5231283"/>
              <a:gd name="connsiteX1" fmla="*/ 2160802 w 2160802"/>
              <a:gd name="connsiteY1" fmla="*/ 0 h 5231283"/>
              <a:gd name="connsiteX2" fmla="*/ 2160802 w 2160802"/>
              <a:gd name="connsiteY2" fmla="*/ 5231283 h 5231283"/>
              <a:gd name="connsiteX3" fmla="*/ 0 w 2160802"/>
              <a:gd name="connsiteY3" fmla="*/ 5231283 h 5231283"/>
              <a:gd name="connsiteX4" fmla="*/ 0 w 2160802"/>
              <a:gd name="connsiteY4" fmla="*/ 0 h 5231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802" h="5231283">
                <a:moveTo>
                  <a:pt x="0" y="0"/>
                </a:moveTo>
                <a:lnTo>
                  <a:pt x="2160802" y="0"/>
                </a:lnTo>
                <a:lnTo>
                  <a:pt x="2160802" y="5231283"/>
                </a:lnTo>
                <a:lnTo>
                  <a:pt x="0" y="5231283"/>
                </a:lnTo>
                <a:lnTo>
                  <a:pt x="0" y="0"/>
                </a:lnTo>
                <a:close/>
              </a:path>
            </a:pathLst>
          </a:custGeom>
        </p:spPr>
        <p:style>
          <a:lnRef idx="2">
            <a:schemeClr val="accent5">
              <a:tint val="40000"/>
              <a:alpha val="90000"/>
              <a:hueOff val="-5370241"/>
              <a:satOff val="24126"/>
              <a:lumOff val="1658"/>
              <a:alphaOff val="0"/>
            </a:schemeClr>
          </a:lnRef>
          <a:fillRef idx="1">
            <a:schemeClr val="accent5">
              <a:tint val="40000"/>
              <a:alpha val="90000"/>
              <a:hueOff val="-5370241"/>
              <a:satOff val="24126"/>
              <a:lumOff val="1658"/>
              <a:alphaOff val="0"/>
            </a:schemeClr>
          </a:fillRef>
          <a:effectRef idx="0">
            <a:schemeClr val="accent5">
              <a:tint val="40000"/>
              <a:alpha val="90000"/>
              <a:hueOff val="-5370241"/>
              <a:satOff val="24126"/>
              <a:lumOff val="1658"/>
              <a:alphaOff val="0"/>
            </a:schemeClr>
          </a:effectRef>
          <a:fontRef idx="minor">
            <a:schemeClr val="dk1">
              <a:hueOff val="0"/>
              <a:satOff val="0"/>
              <a:lumOff val="0"/>
              <a:alphaOff val="0"/>
            </a:schemeClr>
          </a:fontRef>
        </p:style>
        <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None/>
            </a:pPr>
            <a:r>
              <a:rPr lang="en-GB" sz="1100" b="1" kern="1200" dirty="0"/>
              <a:t>Testing Scenario:</a:t>
            </a:r>
          </a:p>
          <a:p>
            <a:pPr marL="57150" lvl="1" indent="-57150" algn="l" defTabSz="488950">
              <a:lnSpc>
                <a:spcPct val="90000"/>
              </a:lnSpc>
              <a:spcBef>
                <a:spcPct val="0"/>
              </a:spcBef>
              <a:spcAft>
                <a:spcPct val="15000"/>
              </a:spcAft>
              <a:buChar char="•"/>
            </a:pPr>
            <a:r>
              <a:rPr lang="en-GB" sz="1100" kern="1200" dirty="0"/>
              <a:t> </a:t>
            </a:r>
            <a:r>
              <a:rPr lang="en-GB" sz="1100" u="sng" kern="1200" dirty="0"/>
              <a:t>Confirm predictions for tritium breeding and nuclear heating</a:t>
            </a:r>
            <a:r>
              <a:rPr lang="en-GB" sz="1100" kern="1200" dirty="0"/>
              <a:t>.</a:t>
            </a:r>
          </a:p>
          <a:p>
            <a:pPr marL="57150" lvl="1" indent="-57150" algn="l" defTabSz="488950">
              <a:lnSpc>
                <a:spcPct val="90000"/>
              </a:lnSpc>
              <a:spcBef>
                <a:spcPct val="0"/>
              </a:spcBef>
              <a:spcAft>
                <a:spcPct val="15000"/>
              </a:spcAft>
              <a:buChar char="•"/>
            </a:pPr>
            <a:r>
              <a:rPr lang="en-GB" sz="1100" kern="1200" dirty="0"/>
              <a:t> </a:t>
            </a:r>
            <a:r>
              <a:rPr lang="en-GB" sz="1100" u="sng" kern="1200" dirty="0"/>
              <a:t>Verify predictions for induced activation</a:t>
            </a:r>
            <a:r>
              <a:rPr lang="en-GB" sz="1100" kern="1200" dirty="0"/>
              <a:t>.</a:t>
            </a:r>
          </a:p>
          <a:p>
            <a:pPr marL="57150" lvl="1" indent="-57150" algn="l" defTabSz="488950">
              <a:lnSpc>
                <a:spcPct val="90000"/>
              </a:lnSpc>
              <a:spcBef>
                <a:spcPct val="0"/>
              </a:spcBef>
              <a:spcAft>
                <a:spcPct val="15000"/>
              </a:spcAft>
              <a:buChar char="•"/>
            </a:pPr>
            <a:r>
              <a:rPr lang="en-GB" sz="1100" kern="1200" dirty="0"/>
              <a:t> Multiple tests may be required to achieve the necessary accuracy.</a:t>
            </a:r>
          </a:p>
          <a:p>
            <a:pPr marL="57150" lvl="1" indent="-57150" algn="l" defTabSz="488950">
              <a:lnSpc>
                <a:spcPct val="90000"/>
              </a:lnSpc>
              <a:spcBef>
                <a:spcPct val="0"/>
              </a:spcBef>
              <a:spcAft>
                <a:spcPct val="15000"/>
              </a:spcAft>
              <a:buChar char="•"/>
            </a:pPr>
            <a:endParaRPr lang="en-GB" sz="1100" kern="1200" dirty="0"/>
          </a:p>
          <a:p>
            <a:pPr marL="57150" lvl="1" indent="-57150" algn="l" defTabSz="488950">
              <a:lnSpc>
                <a:spcPct val="90000"/>
              </a:lnSpc>
              <a:spcBef>
                <a:spcPct val="0"/>
              </a:spcBef>
              <a:spcAft>
                <a:spcPct val="15000"/>
              </a:spcAft>
              <a:buNone/>
            </a:pPr>
            <a:r>
              <a:rPr lang="en-GB" sz="1100" b="1" kern="1200" dirty="0"/>
              <a:t>Post-Test Examinations:</a:t>
            </a:r>
          </a:p>
          <a:p>
            <a:pPr marL="57150" lvl="1" indent="-57150" algn="l" defTabSz="488950">
              <a:lnSpc>
                <a:spcPct val="90000"/>
              </a:lnSpc>
              <a:spcBef>
                <a:spcPct val="0"/>
              </a:spcBef>
              <a:spcAft>
                <a:spcPct val="15000"/>
              </a:spcAft>
              <a:buChar char="•"/>
            </a:pPr>
            <a:r>
              <a:rPr lang="en-GB" sz="1100" kern="1200" dirty="0"/>
              <a:t> </a:t>
            </a:r>
            <a:r>
              <a:rPr lang="en-GB" sz="1100" u="sng" kern="1200" dirty="0"/>
              <a:t>Measure activation</a:t>
            </a:r>
            <a:r>
              <a:rPr lang="en-GB" sz="1100" kern="1200" dirty="0"/>
              <a:t> levels.</a:t>
            </a:r>
          </a:p>
          <a:p>
            <a:pPr marL="57150" lvl="1" indent="-57150" algn="l" defTabSz="488950">
              <a:lnSpc>
                <a:spcPct val="90000"/>
              </a:lnSpc>
              <a:spcBef>
                <a:spcPct val="0"/>
              </a:spcBef>
              <a:spcAft>
                <a:spcPct val="15000"/>
              </a:spcAft>
              <a:buChar char="•"/>
            </a:pPr>
            <a:r>
              <a:rPr lang="en-GB" sz="1100" kern="1200" dirty="0"/>
              <a:t> Assess </a:t>
            </a:r>
            <a:r>
              <a:rPr lang="en-GB" sz="1100" u="sng" kern="1200" dirty="0"/>
              <a:t>tritium inventory</a:t>
            </a:r>
            <a:r>
              <a:rPr lang="en-GB" sz="1100" kern="1200" dirty="0"/>
              <a:t>.</a:t>
            </a:r>
          </a:p>
          <a:p>
            <a:pPr marL="57150" lvl="1" indent="-57150" algn="l" defTabSz="488950">
              <a:lnSpc>
                <a:spcPct val="90000"/>
              </a:lnSpc>
              <a:spcBef>
                <a:spcPct val="0"/>
              </a:spcBef>
              <a:spcAft>
                <a:spcPct val="15000"/>
              </a:spcAft>
              <a:buChar char="•"/>
            </a:pPr>
            <a:r>
              <a:rPr lang="en-GB" sz="1100" kern="1200" dirty="0"/>
              <a:t> Determine neutron fluence.</a:t>
            </a:r>
          </a:p>
          <a:p>
            <a:pPr marL="57150" lvl="1" indent="-57150" algn="l" defTabSz="488950">
              <a:lnSpc>
                <a:spcPct val="90000"/>
              </a:lnSpc>
              <a:spcBef>
                <a:spcPct val="0"/>
              </a:spcBef>
              <a:spcAft>
                <a:spcPct val="15000"/>
              </a:spcAft>
              <a:buChar char="•"/>
            </a:pPr>
            <a:endParaRPr lang="en-GB" sz="1100" kern="1200" dirty="0"/>
          </a:p>
          <a:p>
            <a:pPr marL="57150" lvl="1" indent="-57150" algn="l" defTabSz="488950">
              <a:lnSpc>
                <a:spcPct val="90000"/>
              </a:lnSpc>
              <a:spcBef>
                <a:spcPct val="0"/>
              </a:spcBef>
              <a:spcAft>
                <a:spcPct val="15000"/>
              </a:spcAft>
              <a:buNone/>
            </a:pPr>
            <a:r>
              <a:rPr lang="en-GB" sz="1100" b="1" kern="1200" dirty="0"/>
              <a:t>Reproduction of Conditions:</a:t>
            </a:r>
          </a:p>
          <a:p>
            <a:pPr marL="57150" lvl="1" indent="-57150" algn="l" defTabSz="488950">
              <a:lnSpc>
                <a:spcPct val="90000"/>
              </a:lnSpc>
              <a:spcBef>
                <a:spcPct val="0"/>
              </a:spcBef>
              <a:spcAft>
                <a:spcPct val="15000"/>
              </a:spcAft>
              <a:buChar char="•"/>
            </a:pPr>
            <a:r>
              <a:rPr lang="en-GB" sz="1100" kern="1200" dirty="0"/>
              <a:t> </a:t>
            </a:r>
            <a:r>
              <a:rPr lang="en-GB" sz="1100" u="sng" kern="1200" dirty="0"/>
              <a:t>Use of fusion spectra</a:t>
            </a:r>
            <a:r>
              <a:rPr lang="en-GB" sz="1100" kern="1200" dirty="0"/>
              <a:t> in the testing process.</a:t>
            </a:r>
          </a:p>
          <a:p>
            <a:pPr marL="57150" lvl="1" indent="-57150" algn="l" defTabSz="488950">
              <a:lnSpc>
                <a:spcPct val="90000"/>
              </a:lnSpc>
              <a:spcBef>
                <a:spcPct val="0"/>
              </a:spcBef>
              <a:spcAft>
                <a:spcPct val="15000"/>
              </a:spcAft>
              <a:buChar char="•"/>
            </a:pPr>
            <a:r>
              <a:rPr lang="en-GB" sz="1100" kern="1200" dirty="0"/>
              <a:t> Replicate </a:t>
            </a:r>
            <a:r>
              <a:rPr lang="en-GB" sz="1100" u="sng" kern="1200" dirty="0"/>
              <a:t>similar geometries</a:t>
            </a:r>
            <a:r>
              <a:rPr lang="en-GB" sz="1100" kern="1200" dirty="0"/>
              <a:t> with mock-ups.</a:t>
            </a:r>
          </a:p>
          <a:p>
            <a:pPr marL="57150" lvl="1" indent="-57150" algn="l" defTabSz="488950">
              <a:lnSpc>
                <a:spcPct val="90000"/>
              </a:lnSpc>
              <a:spcBef>
                <a:spcPct val="0"/>
              </a:spcBef>
              <a:spcAft>
                <a:spcPct val="15000"/>
              </a:spcAft>
              <a:buChar char="•"/>
            </a:pPr>
            <a:r>
              <a:rPr lang="en-GB" sz="1100" kern="1200" dirty="0"/>
              <a:t> Emulate the local neutron field.</a:t>
            </a:r>
          </a:p>
        </p:txBody>
      </p:sp>
      <p:sp>
        <p:nvSpPr>
          <p:cNvPr id="23" name="Freeform: Shape 22">
            <a:extLst>
              <a:ext uri="{FF2B5EF4-FFF2-40B4-BE49-F238E27FC236}">
                <a16:creationId xmlns:a16="http://schemas.microsoft.com/office/drawing/2014/main" id="{8329A56F-26E2-A801-283F-69D7427B6B06}"/>
              </a:ext>
            </a:extLst>
          </p:cNvPr>
          <p:cNvSpPr/>
          <p:nvPr/>
        </p:nvSpPr>
        <p:spPr>
          <a:xfrm>
            <a:off x="7478914" y="784563"/>
            <a:ext cx="2160802" cy="402350"/>
          </a:xfrm>
          <a:custGeom>
            <a:avLst/>
            <a:gdLst>
              <a:gd name="connsiteX0" fmla="*/ 0 w 2160802"/>
              <a:gd name="connsiteY0" fmla="*/ 0 h 402350"/>
              <a:gd name="connsiteX1" fmla="*/ 2160802 w 2160802"/>
              <a:gd name="connsiteY1" fmla="*/ 0 h 402350"/>
              <a:gd name="connsiteX2" fmla="*/ 2160802 w 2160802"/>
              <a:gd name="connsiteY2" fmla="*/ 402350 h 402350"/>
              <a:gd name="connsiteX3" fmla="*/ 0 w 2160802"/>
              <a:gd name="connsiteY3" fmla="*/ 402350 h 402350"/>
              <a:gd name="connsiteX4" fmla="*/ 0 w 2160802"/>
              <a:gd name="connsiteY4" fmla="*/ 0 h 40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802" h="402350">
                <a:moveTo>
                  <a:pt x="0" y="0"/>
                </a:moveTo>
                <a:lnTo>
                  <a:pt x="2160802" y="0"/>
                </a:lnTo>
                <a:lnTo>
                  <a:pt x="2160802" y="402350"/>
                </a:lnTo>
                <a:lnTo>
                  <a:pt x="0" y="402350"/>
                </a:lnTo>
                <a:lnTo>
                  <a:pt x="0" y="0"/>
                </a:lnTo>
                <a:close/>
              </a:path>
            </a:pathLst>
          </a:custGeom>
        </p:spPr>
        <p:style>
          <a:lnRef idx="2">
            <a:schemeClr val="accent5">
              <a:hueOff val="-7450407"/>
              <a:satOff val="29858"/>
              <a:lumOff val="6471"/>
              <a:alphaOff val="0"/>
            </a:schemeClr>
          </a:lnRef>
          <a:fillRef idx="1">
            <a:schemeClr val="accent5">
              <a:hueOff val="-7450407"/>
              <a:satOff val="29858"/>
              <a:lumOff val="6471"/>
              <a:alphaOff val="0"/>
            </a:schemeClr>
          </a:fillRef>
          <a:effectRef idx="0">
            <a:schemeClr val="accent5">
              <a:hueOff val="-7450407"/>
              <a:satOff val="29858"/>
              <a:lumOff val="6471"/>
              <a:alphaOff val="0"/>
            </a:schemeClr>
          </a:effectRef>
          <a:fontRef idx="minor">
            <a:schemeClr val="lt1"/>
          </a:fontRef>
        </p:style>
        <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en-GB" sz="1100" b="1" dirty="0"/>
              <a:t>4) </a:t>
            </a:r>
            <a:r>
              <a:rPr lang="en-GB" sz="1100" b="1" kern="1200" dirty="0"/>
              <a:t>Tritium Permeation</a:t>
            </a:r>
          </a:p>
        </p:txBody>
      </p:sp>
      <p:sp>
        <p:nvSpPr>
          <p:cNvPr id="24" name="Freeform: Shape 23">
            <a:extLst>
              <a:ext uri="{FF2B5EF4-FFF2-40B4-BE49-F238E27FC236}">
                <a16:creationId xmlns:a16="http://schemas.microsoft.com/office/drawing/2014/main" id="{4F1E5A1A-5CBC-2659-5873-5AE7ED253A07}"/>
              </a:ext>
            </a:extLst>
          </p:cNvPr>
          <p:cNvSpPr/>
          <p:nvPr/>
        </p:nvSpPr>
        <p:spPr>
          <a:xfrm>
            <a:off x="7478914" y="1186914"/>
            <a:ext cx="2160802" cy="4607362"/>
          </a:xfrm>
          <a:custGeom>
            <a:avLst/>
            <a:gdLst>
              <a:gd name="connsiteX0" fmla="*/ 0 w 2160802"/>
              <a:gd name="connsiteY0" fmla="*/ 0 h 5231283"/>
              <a:gd name="connsiteX1" fmla="*/ 2160802 w 2160802"/>
              <a:gd name="connsiteY1" fmla="*/ 0 h 5231283"/>
              <a:gd name="connsiteX2" fmla="*/ 2160802 w 2160802"/>
              <a:gd name="connsiteY2" fmla="*/ 5231283 h 5231283"/>
              <a:gd name="connsiteX3" fmla="*/ 0 w 2160802"/>
              <a:gd name="connsiteY3" fmla="*/ 5231283 h 5231283"/>
              <a:gd name="connsiteX4" fmla="*/ 0 w 2160802"/>
              <a:gd name="connsiteY4" fmla="*/ 0 h 5231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802" h="5231283">
                <a:moveTo>
                  <a:pt x="0" y="0"/>
                </a:moveTo>
                <a:lnTo>
                  <a:pt x="2160802" y="0"/>
                </a:lnTo>
                <a:lnTo>
                  <a:pt x="2160802" y="5231283"/>
                </a:lnTo>
                <a:lnTo>
                  <a:pt x="0" y="5231283"/>
                </a:lnTo>
                <a:lnTo>
                  <a:pt x="0" y="0"/>
                </a:lnTo>
                <a:close/>
              </a:path>
            </a:pathLst>
          </a:custGeom>
        </p:spPr>
        <p:style>
          <a:lnRef idx="2">
            <a:schemeClr val="accent5">
              <a:tint val="40000"/>
              <a:alpha val="90000"/>
              <a:hueOff val="-8055361"/>
              <a:satOff val="36190"/>
              <a:lumOff val="2488"/>
              <a:alphaOff val="0"/>
            </a:schemeClr>
          </a:lnRef>
          <a:fillRef idx="1">
            <a:schemeClr val="accent5">
              <a:tint val="40000"/>
              <a:alpha val="90000"/>
              <a:hueOff val="-8055361"/>
              <a:satOff val="36190"/>
              <a:lumOff val="2488"/>
              <a:alphaOff val="0"/>
            </a:schemeClr>
          </a:fillRef>
          <a:effectRef idx="0">
            <a:schemeClr val="accent5">
              <a:tint val="40000"/>
              <a:alpha val="90000"/>
              <a:hueOff val="-8055361"/>
              <a:satOff val="36190"/>
              <a:lumOff val="2488"/>
              <a:alphaOff val="0"/>
            </a:schemeClr>
          </a:effectRef>
          <a:fontRef idx="minor">
            <a:schemeClr val="dk1">
              <a:hueOff val="0"/>
              <a:satOff val="0"/>
              <a:lumOff val="0"/>
              <a:alphaOff val="0"/>
            </a:schemeClr>
          </a:fontRef>
        </p:style>
        <p:txBody>
          <a:bodyPr spcFirstLastPara="0" vert="horz" wrap="square" lIns="58674" tIns="58674" rIns="78232" bIns="88011"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GB" sz="1100" b="1" kern="1200" dirty="0"/>
              <a:t>Testing Scenario:</a:t>
            </a:r>
            <a:endParaRPr lang="en-GB" sz="1100" kern="1200" dirty="0">
              <a:solidFill>
                <a:prstClr val="black">
                  <a:hueOff val="0"/>
                  <a:satOff val="0"/>
                  <a:lumOff val="0"/>
                  <a:alphaOff val="0"/>
                </a:prstClr>
              </a:solidFill>
              <a:latin typeface="Calibri"/>
              <a:ea typeface="+mn-ea"/>
              <a:cs typeface="+mn-cs"/>
            </a:endParaRPr>
          </a:p>
          <a:p>
            <a:pPr marL="57150" lvl="1" indent="0" algn="l" defTabSz="222250">
              <a:lnSpc>
                <a:spcPct val="90000"/>
              </a:lnSpc>
              <a:spcBef>
                <a:spcPct val="0"/>
              </a:spcBef>
              <a:spcAft>
                <a:spcPct val="15000"/>
              </a:spcAft>
              <a:buChar char="•"/>
            </a:pPr>
            <a:r>
              <a:rPr lang="en-GB" sz="1100" kern="1200" dirty="0"/>
              <a:t> </a:t>
            </a:r>
            <a:r>
              <a:rPr lang="en-GB" sz="1100" u="sng" kern="1200" dirty="0">
                <a:solidFill>
                  <a:prstClr val="black">
                    <a:hueOff val="0"/>
                    <a:satOff val="0"/>
                    <a:lumOff val="0"/>
                    <a:alphaOff val="0"/>
                  </a:prstClr>
                </a:solidFill>
                <a:latin typeface="Calibri"/>
                <a:ea typeface="+mn-ea"/>
                <a:cs typeface="+mn-cs"/>
              </a:rPr>
              <a:t>Assess tritium permeation rates</a:t>
            </a:r>
            <a:r>
              <a:rPr lang="en-GB" sz="1100" kern="1200" dirty="0">
                <a:solidFill>
                  <a:prstClr val="black">
                    <a:hueOff val="0"/>
                    <a:satOff val="0"/>
                    <a:lumOff val="0"/>
                    <a:alphaOff val="0"/>
                  </a:prstClr>
                </a:solidFill>
                <a:latin typeface="Calibri"/>
                <a:ea typeface="+mn-ea"/>
                <a:cs typeface="+mn-cs"/>
              </a:rPr>
              <a:t> into the coolant</a:t>
            </a:r>
            <a:r>
              <a:rPr lang="en-GB" sz="1100" kern="1200" dirty="0"/>
              <a:t>.</a:t>
            </a:r>
          </a:p>
          <a:p>
            <a:pPr marL="57150" lvl="1" indent="0" algn="l" defTabSz="222250">
              <a:lnSpc>
                <a:spcPct val="90000"/>
              </a:lnSpc>
              <a:spcBef>
                <a:spcPct val="0"/>
              </a:spcBef>
              <a:spcAft>
                <a:spcPct val="15000"/>
              </a:spcAft>
              <a:buChar char="•"/>
            </a:pPr>
            <a:r>
              <a:rPr lang="en-GB" sz="1100" kern="1200" dirty="0"/>
              <a:t> Perform tests under actual geometry and operating conditions.</a:t>
            </a:r>
          </a:p>
          <a:p>
            <a:pPr marL="57150" lvl="1" indent="0" algn="l" defTabSz="222250">
              <a:lnSpc>
                <a:spcPct val="90000"/>
              </a:lnSpc>
              <a:spcBef>
                <a:spcPct val="0"/>
              </a:spcBef>
              <a:spcAft>
                <a:spcPct val="15000"/>
              </a:spcAft>
              <a:buChar char="•"/>
            </a:pPr>
            <a:r>
              <a:rPr lang="en-GB" sz="1100" kern="1200" dirty="0"/>
              <a:t> </a:t>
            </a:r>
            <a:r>
              <a:rPr lang="en-GB" sz="1100" u="sng" kern="1200" dirty="0"/>
              <a:t>Measure tritium activity</a:t>
            </a:r>
            <a:r>
              <a:rPr lang="en-GB" sz="1100" kern="1200" dirty="0"/>
              <a:t> within the tritium carrier.</a:t>
            </a:r>
          </a:p>
          <a:p>
            <a:pPr marL="57150" lvl="1" indent="0" algn="l" defTabSz="222250">
              <a:lnSpc>
                <a:spcPct val="90000"/>
              </a:lnSpc>
              <a:spcBef>
                <a:spcPct val="0"/>
              </a:spcBef>
              <a:spcAft>
                <a:spcPct val="15000"/>
              </a:spcAft>
              <a:buChar char="•"/>
            </a:pPr>
            <a:r>
              <a:rPr lang="en-GB" sz="1100" kern="1200" dirty="0"/>
              <a:t> Monitor pressure variations in the system.</a:t>
            </a:r>
          </a:p>
          <a:p>
            <a:pPr marL="57150" lvl="1" indent="0" algn="l" defTabSz="222250">
              <a:lnSpc>
                <a:spcPct val="90000"/>
              </a:lnSpc>
              <a:spcBef>
                <a:spcPct val="0"/>
              </a:spcBef>
              <a:spcAft>
                <a:spcPct val="15000"/>
              </a:spcAft>
              <a:buChar char="•"/>
            </a:pPr>
            <a:r>
              <a:rPr lang="en-GB" sz="1100" kern="1200" dirty="0"/>
              <a:t> </a:t>
            </a:r>
            <a:r>
              <a:rPr lang="en-GB" sz="1100" u="sng" kern="1200" dirty="0"/>
              <a:t>Analyze the tritium form</a:t>
            </a:r>
            <a:r>
              <a:rPr lang="en-GB" sz="1100" kern="1200" dirty="0"/>
              <a:t>.</a:t>
            </a:r>
          </a:p>
          <a:p>
            <a:pPr marL="57150" lvl="1" indent="0" algn="l" defTabSz="222250">
              <a:lnSpc>
                <a:spcPct val="90000"/>
              </a:lnSpc>
              <a:spcBef>
                <a:spcPct val="0"/>
              </a:spcBef>
              <a:spcAft>
                <a:spcPct val="15000"/>
              </a:spcAft>
              <a:buChar char="•"/>
            </a:pPr>
            <a:r>
              <a:rPr lang="en-GB" sz="1100" kern="1200" dirty="0"/>
              <a:t> Evaluate the surface conditions of the clad material.</a:t>
            </a:r>
          </a:p>
          <a:p>
            <a:pPr marL="57150" lvl="1" indent="0" algn="l" defTabSz="222250">
              <a:lnSpc>
                <a:spcPct val="90000"/>
              </a:lnSpc>
              <a:spcBef>
                <a:spcPct val="0"/>
              </a:spcBef>
              <a:spcAft>
                <a:spcPct val="15000"/>
              </a:spcAft>
              <a:buChar char="•"/>
            </a:pPr>
            <a:r>
              <a:rPr lang="fr-FR" sz="1100" kern="1200" dirty="0"/>
              <a:t> Utilize </a:t>
            </a:r>
            <a:r>
              <a:rPr lang="fr-FR" sz="1100" u="sng" kern="1200" dirty="0"/>
              <a:t>Post-Irradiation Examination (PIE)</a:t>
            </a:r>
            <a:r>
              <a:rPr lang="fr-FR" sz="1100" kern="1200" dirty="0"/>
              <a:t> techniques to determine surface conditions.</a:t>
            </a:r>
            <a:endParaRPr lang="en-GB" sz="1100" kern="1200" dirty="0"/>
          </a:p>
          <a:p>
            <a:pPr marL="57150" lvl="1" indent="0" algn="l" defTabSz="222250">
              <a:lnSpc>
                <a:spcPct val="90000"/>
              </a:lnSpc>
              <a:spcBef>
                <a:spcPct val="0"/>
              </a:spcBef>
              <a:spcAft>
                <a:spcPct val="15000"/>
              </a:spcAft>
              <a:buChar char="•"/>
            </a:pPr>
            <a:endParaRPr lang="en-GB" sz="1100" kern="1200" dirty="0"/>
          </a:p>
          <a:p>
            <a:pPr marL="57150" lvl="1" indent="0" algn="l" defTabSz="222250">
              <a:lnSpc>
                <a:spcPct val="90000"/>
              </a:lnSpc>
              <a:spcBef>
                <a:spcPct val="0"/>
              </a:spcBef>
              <a:spcAft>
                <a:spcPct val="15000"/>
              </a:spcAft>
              <a:buNone/>
            </a:pPr>
            <a:r>
              <a:rPr lang="en-GB" sz="1100" b="1" kern="1200" dirty="0"/>
              <a:t>Reproduction of Conditions:</a:t>
            </a:r>
            <a:endParaRPr lang="en-GB" sz="1100" b="1" kern="1200" dirty="0">
              <a:solidFill>
                <a:prstClr val="black">
                  <a:hueOff val="0"/>
                  <a:satOff val="0"/>
                  <a:lumOff val="0"/>
                  <a:alphaOff val="0"/>
                </a:prstClr>
              </a:solidFill>
              <a:latin typeface="Calibri"/>
              <a:ea typeface="+mn-ea"/>
              <a:cs typeface="+mn-cs"/>
            </a:endParaRPr>
          </a:p>
          <a:p>
            <a:pPr marL="57150" lvl="1" indent="0" algn="l" defTabSz="222250">
              <a:lnSpc>
                <a:spcPct val="90000"/>
              </a:lnSpc>
              <a:spcBef>
                <a:spcPct val="0"/>
              </a:spcBef>
              <a:spcAft>
                <a:spcPct val="15000"/>
              </a:spcAft>
              <a:buChar char="•"/>
            </a:pPr>
            <a:r>
              <a:rPr lang="en-GB" sz="1100" kern="1200" dirty="0"/>
              <a:t>  Use </a:t>
            </a:r>
            <a:r>
              <a:rPr lang="en-GB" sz="1100" u="sng" kern="1200" dirty="0"/>
              <a:t>neutrons</a:t>
            </a:r>
            <a:r>
              <a:rPr lang="en-GB" sz="1100" kern="1200" dirty="0"/>
              <a:t> to provide the </a:t>
            </a:r>
            <a:r>
              <a:rPr lang="en-GB" sz="1100" u="sng" kern="1200" dirty="0"/>
              <a:t>tritium and heat source</a:t>
            </a:r>
            <a:r>
              <a:rPr lang="en-GB" sz="1100" kern="1200" dirty="0"/>
              <a:t> distribution.</a:t>
            </a:r>
          </a:p>
          <a:p>
            <a:pPr marL="57150" lvl="1" defTabSz="222250">
              <a:lnSpc>
                <a:spcPct val="90000"/>
              </a:lnSpc>
              <a:spcBef>
                <a:spcPct val="0"/>
              </a:spcBef>
              <a:spcAft>
                <a:spcPct val="15000"/>
              </a:spcAft>
              <a:buFontTx/>
              <a:buChar char="•"/>
            </a:pPr>
            <a:r>
              <a:rPr lang="en-GB" sz="1100" dirty="0"/>
              <a:t> Replicate </a:t>
            </a:r>
            <a:r>
              <a:rPr lang="en-GB" sz="1100" u="sng" dirty="0"/>
              <a:t>breeder temperature </a:t>
            </a:r>
            <a:r>
              <a:rPr lang="en-GB" sz="1100" dirty="0"/>
              <a:t>conditions.</a:t>
            </a:r>
          </a:p>
          <a:p>
            <a:pPr marL="57150" lvl="1" defTabSz="222250">
              <a:lnSpc>
                <a:spcPct val="90000"/>
              </a:lnSpc>
              <a:spcBef>
                <a:spcPct val="0"/>
              </a:spcBef>
              <a:spcAft>
                <a:spcPct val="15000"/>
              </a:spcAft>
              <a:buChar char="•"/>
            </a:pPr>
            <a:r>
              <a:rPr lang="en-GB" sz="1100" dirty="0"/>
              <a:t> Emulate </a:t>
            </a:r>
            <a:r>
              <a:rPr lang="en-GB" sz="1100" u="sng" dirty="0"/>
              <a:t>coolant conditions.</a:t>
            </a:r>
            <a:endParaRPr lang="en-GB" sz="1100" kern="1200" dirty="0"/>
          </a:p>
        </p:txBody>
      </p:sp>
      <p:sp>
        <p:nvSpPr>
          <p:cNvPr id="25" name="Freeform: Shape 24">
            <a:extLst>
              <a:ext uri="{FF2B5EF4-FFF2-40B4-BE49-F238E27FC236}">
                <a16:creationId xmlns:a16="http://schemas.microsoft.com/office/drawing/2014/main" id="{22A1802D-3399-3520-F010-4955A1BD0CD6}"/>
              </a:ext>
            </a:extLst>
          </p:cNvPr>
          <p:cNvSpPr/>
          <p:nvPr/>
        </p:nvSpPr>
        <p:spPr>
          <a:xfrm>
            <a:off x="9942229" y="784563"/>
            <a:ext cx="2160802" cy="402350"/>
          </a:xfrm>
          <a:custGeom>
            <a:avLst/>
            <a:gdLst>
              <a:gd name="connsiteX0" fmla="*/ 0 w 2160802"/>
              <a:gd name="connsiteY0" fmla="*/ 0 h 402350"/>
              <a:gd name="connsiteX1" fmla="*/ 2160802 w 2160802"/>
              <a:gd name="connsiteY1" fmla="*/ 0 h 402350"/>
              <a:gd name="connsiteX2" fmla="*/ 2160802 w 2160802"/>
              <a:gd name="connsiteY2" fmla="*/ 402350 h 402350"/>
              <a:gd name="connsiteX3" fmla="*/ 0 w 2160802"/>
              <a:gd name="connsiteY3" fmla="*/ 402350 h 402350"/>
              <a:gd name="connsiteX4" fmla="*/ 0 w 2160802"/>
              <a:gd name="connsiteY4" fmla="*/ 0 h 40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802" h="402350">
                <a:moveTo>
                  <a:pt x="0" y="0"/>
                </a:moveTo>
                <a:lnTo>
                  <a:pt x="2160802" y="0"/>
                </a:lnTo>
                <a:lnTo>
                  <a:pt x="2160802" y="402350"/>
                </a:lnTo>
                <a:lnTo>
                  <a:pt x="0" y="402350"/>
                </a:lnTo>
                <a:lnTo>
                  <a:pt x="0" y="0"/>
                </a:lnTo>
                <a:close/>
              </a:path>
            </a:pathLst>
          </a:custGeom>
        </p:spPr>
        <p:style>
          <a:lnRef idx="2">
            <a:schemeClr val="accent5">
              <a:hueOff val="-9933876"/>
              <a:satOff val="39811"/>
              <a:lumOff val="8628"/>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en-GB" sz="1100" b="1" kern="1200" dirty="0"/>
              <a:t>5) Tritium behavior in thermal and flow transients</a:t>
            </a:r>
          </a:p>
        </p:txBody>
      </p:sp>
      <p:sp>
        <p:nvSpPr>
          <p:cNvPr id="26" name="Freeform: Shape 25">
            <a:extLst>
              <a:ext uri="{FF2B5EF4-FFF2-40B4-BE49-F238E27FC236}">
                <a16:creationId xmlns:a16="http://schemas.microsoft.com/office/drawing/2014/main" id="{C0C6E496-4FEC-8B10-9C3F-13213E04D651}"/>
              </a:ext>
            </a:extLst>
          </p:cNvPr>
          <p:cNvSpPr/>
          <p:nvPr/>
        </p:nvSpPr>
        <p:spPr>
          <a:xfrm>
            <a:off x="9942229" y="1186913"/>
            <a:ext cx="2160802" cy="4608000"/>
          </a:xfrm>
          <a:custGeom>
            <a:avLst/>
            <a:gdLst>
              <a:gd name="connsiteX0" fmla="*/ 0 w 2160802"/>
              <a:gd name="connsiteY0" fmla="*/ 0 h 5231283"/>
              <a:gd name="connsiteX1" fmla="*/ 2160802 w 2160802"/>
              <a:gd name="connsiteY1" fmla="*/ 0 h 5231283"/>
              <a:gd name="connsiteX2" fmla="*/ 2160802 w 2160802"/>
              <a:gd name="connsiteY2" fmla="*/ 5231283 h 5231283"/>
              <a:gd name="connsiteX3" fmla="*/ 0 w 2160802"/>
              <a:gd name="connsiteY3" fmla="*/ 5231283 h 5231283"/>
              <a:gd name="connsiteX4" fmla="*/ 0 w 2160802"/>
              <a:gd name="connsiteY4" fmla="*/ 0 h 5231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802" h="5231283">
                <a:moveTo>
                  <a:pt x="0" y="0"/>
                </a:moveTo>
                <a:lnTo>
                  <a:pt x="2160802" y="0"/>
                </a:lnTo>
                <a:lnTo>
                  <a:pt x="2160802" y="5231283"/>
                </a:lnTo>
                <a:lnTo>
                  <a:pt x="0" y="5231283"/>
                </a:lnTo>
                <a:lnTo>
                  <a:pt x="0" y="0"/>
                </a:lnTo>
                <a:close/>
              </a:path>
            </a:pathLst>
          </a:custGeom>
        </p:spPr>
        <p:style>
          <a:lnRef idx="2">
            <a:schemeClr val="accent5">
              <a:tint val="40000"/>
              <a:alpha val="90000"/>
              <a:hueOff val="-10740482"/>
              <a:satOff val="48253"/>
              <a:lumOff val="3317"/>
              <a:alphaOff val="0"/>
            </a:schemeClr>
          </a:lnRef>
          <a:fillRef idx="1">
            <a:schemeClr val="accent5">
              <a:tint val="40000"/>
              <a:alpha val="90000"/>
              <a:hueOff val="-10740482"/>
              <a:satOff val="48253"/>
              <a:lumOff val="3317"/>
              <a:alphaOff val="0"/>
            </a:schemeClr>
          </a:fillRef>
          <a:effectRef idx="0">
            <a:schemeClr val="accent5">
              <a:tint val="40000"/>
              <a:alpha val="90000"/>
              <a:hueOff val="-10740482"/>
              <a:satOff val="48253"/>
              <a:lumOff val="3317"/>
              <a:alphaOff val="0"/>
            </a:schemeClr>
          </a:effectRef>
          <a:fontRef idx="minor">
            <a:schemeClr val="dk1">
              <a:hueOff val="0"/>
              <a:satOff val="0"/>
              <a:lumOff val="0"/>
              <a:alphaOff val="0"/>
            </a:schemeClr>
          </a:fontRef>
        </p:style>
        <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None/>
            </a:pPr>
            <a:r>
              <a:rPr lang="en-GB" sz="1100" b="1" kern="1200" dirty="0"/>
              <a:t>Testing Scenario:</a:t>
            </a:r>
          </a:p>
          <a:p>
            <a:pPr marL="57150" lvl="1" indent="-57150" algn="l" defTabSz="488950">
              <a:lnSpc>
                <a:spcPct val="90000"/>
              </a:lnSpc>
              <a:spcBef>
                <a:spcPct val="0"/>
              </a:spcBef>
              <a:spcAft>
                <a:spcPct val="15000"/>
              </a:spcAft>
              <a:buChar char="•"/>
            </a:pPr>
            <a:r>
              <a:rPr lang="en-GB" sz="1100" kern="1200" dirty="0"/>
              <a:t> </a:t>
            </a:r>
            <a:r>
              <a:rPr lang="en-GB" sz="1100" u="sng" kern="1200" dirty="0"/>
              <a:t>Examine the behavior of tritium inventory</a:t>
            </a:r>
            <a:r>
              <a:rPr lang="en-GB" sz="1100" kern="1200" dirty="0"/>
              <a:t> within breeder unit cells.</a:t>
            </a:r>
          </a:p>
          <a:p>
            <a:pPr marL="57150" lvl="1" indent="-57150" algn="l" defTabSz="488950">
              <a:lnSpc>
                <a:spcPct val="90000"/>
              </a:lnSpc>
              <a:spcBef>
                <a:spcPct val="0"/>
              </a:spcBef>
              <a:spcAft>
                <a:spcPct val="15000"/>
              </a:spcAft>
              <a:buChar char="•"/>
            </a:pPr>
            <a:r>
              <a:rPr lang="en-GB" sz="1100" kern="1200" dirty="0"/>
              <a:t> Investigate </a:t>
            </a:r>
            <a:r>
              <a:rPr lang="en-GB" sz="1100" u="sng" kern="1200" dirty="0"/>
              <a:t>tritium responses under</a:t>
            </a:r>
            <a:r>
              <a:rPr lang="en-GB" sz="1100" kern="1200" dirty="0"/>
              <a:t> thermal or flow </a:t>
            </a:r>
            <a:r>
              <a:rPr lang="en-GB" sz="1100" u="sng" kern="1200" dirty="0"/>
              <a:t>transient</a:t>
            </a:r>
            <a:r>
              <a:rPr lang="en-GB" sz="1100" kern="1200" dirty="0"/>
              <a:t> conditions.</a:t>
            </a:r>
          </a:p>
          <a:p>
            <a:pPr marL="57150" lvl="1" indent="-57150" algn="l" defTabSz="488950">
              <a:lnSpc>
                <a:spcPct val="90000"/>
              </a:lnSpc>
              <a:spcBef>
                <a:spcPct val="0"/>
              </a:spcBef>
              <a:spcAft>
                <a:spcPct val="15000"/>
              </a:spcAft>
              <a:buChar char="•"/>
            </a:pPr>
            <a:r>
              <a:rPr lang="en-GB" sz="1100" kern="1200" dirty="0"/>
              <a:t> </a:t>
            </a:r>
            <a:r>
              <a:rPr lang="en-GB" sz="1100" u="sng" kern="1200" dirty="0"/>
              <a:t>Measure the temperatures</a:t>
            </a:r>
            <a:r>
              <a:rPr lang="en-GB" sz="1100" kern="1200" dirty="0"/>
              <a:t> of both the breeder material and coolant.</a:t>
            </a:r>
          </a:p>
          <a:p>
            <a:pPr marL="57150" lvl="1" indent="-57150" algn="l" defTabSz="488950">
              <a:lnSpc>
                <a:spcPct val="90000"/>
              </a:lnSpc>
              <a:spcBef>
                <a:spcPct val="0"/>
              </a:spcBef>
              <a:spcAft>
                <a:spcPct val="15000"/>
              </a:spcAft>
              <a:buChar char="•"/>
            </a:pPr>
            <a:r>
              <a:rPr lang="en-GB" sz="1100" kern="1200" dirty="0"/>
              <a:t> </a:t>
            </a:r>
            <a:r>
              <a:rPr lang="en-GB" sz="1100" u="sng" kern="1200" dirty="0"/>
              <a:t>Monitor activity levels</a:t>
            </a:r>
            <a:r>
              <a:rPr lang="en-GB" sz="1100" kern="1200" dirty="0"/>
              <a:t> in the coolant and tritium carrier.</a:t>
            </a:r>
          </a:p>
          <a:p>
            <a:pPr marL="57150" lvl="1" indent="-57150" algn="l" defTabSz="488950">
              <a:lnSpc>
                <a:spcPct val="90000"/>
              </a:lnSpc>
              <a:spcBef>
                <a:spcPct val="0"/>
              </a:spcBef>
              <a:spcAft>
                <a:spcPct val="15000"/>
              </a:spcAft>
              <a:buChar char="•"/>
            </a:pPr>
            <a:r>
              <a:rPr lang="en-GB" sz="1100" kern="1200" dirty="0"/>
              <a:t> Conduct </a:t>
            </a:r>
            <a:r>
              <a:rPr lang="en-GB" sz="1100" u="sng" kern="1200" dirty="0"/>
              <a:t>post-test examinations </a:t>
            </a:r>
            <a:r>
              <a:rPr lang="en-GB" sz="1100" kern="1200" dirty="0"/>
              <a:t>to assess tritium inventory, cracking or other changes.</a:t>
            </a:r>
          </a:p>
          <a:p>
            <a:pPr marL="57150" lvl="1" indent="-57150" algn="l" defTabSz="488950">
              <a:lnSpc>
                <a:spcPct val="90000"/>
              </a:lnSpc>
              <a:spcBef>
                <a:spcPct val="0"/>
              </a:spcBef>
              <a:spcAft>
                <a:spcPct val="15000"/>
              </a:spcAft>
              <a:buNone/>
            </a:pPr>
            <a:endParaRPr lang="en-GB" sz="1100" kern="1200" dirty="0"/>
          </a:p>
          <a:p>
            <a:pPr marL="57150" lvl="1" indent="-57150" algn="l" defTabSz="488950">
              <a:lnSpc>
                <a:spcPct val="90000"/>
              </a:lnSpc>
              <a:spcBef>
                <a:spcPct val="0"/>
              </a:spcBef>
              <a:spcAft>
                <a:spcPct val="15000"/>
              </a:spcAft>
              <a:buNone/>
            </a:pPr>
            <a:r>
              <a:rPr lang="en-GB" sz="1100" b="1" kern="1200" dirty="0"/>
              <a:t>Reproduction of Conditions:</a:t>
            </a:r>
            <a:endParaRPr lang="en-GB" sz="1100" kern="1200" dirty="0"/>
          </a:p>
          <a:p>
            <a:pPr marL="57150" lvl="1" indent="-57150" algn="l" defTabSz="488950">
              <a:lnSpc>
                <a:spcPct val="90000"/>
              </a:lnSpc>
              <a:spcBef>
                <a:spcPct val="0"/>
              </a:spcBef>
              <a:spcAft>
                <a:spcPct val="15000"/>
              </a:spcAft>
              <a:buChar char="•"/>
            </a:pPr>
            <a:r>
              <a:rPr lang="en-GB" sz="1100" kern="1200" dirty="0"/>
              <a:t> Emulate </a:t>
            </a:r>
            <a:r>
              <a:rPr lang="en-GB" sz="1100" u="sng" kern="1200" dirty="0"/>
              <a:t>coolant conditions</a:t>
            </a:r>
            <a:r>
              <a:rPr lang="en-GB" sz="1100" kern="1200" dirty="0"/>
              <a:t>, including flow and temperature.</a:t>
            </a:r>
          </a:p>
          <a:p>
            <a:pPr marL="57150" lvl="1" indent="-57150" algn="l" defTabSz="488950">
              <a:lnSpc>
                <a:spcPct val="90000"/>
              </a:lnSpc>
              <a:spcBef>
                <a:spcPct val="0"/>
              </a:spcBef>
              <a:spcAft>
                <a:spcPct val="15000"/>
              </a:spcAft>
              <a:buChar char="•"/>
            </a:pPr>
            <a:r>
              <a:rPr lang="en-GB" sz="1100" u="sng" kern="1200" dirty="0"/>
              <a:t>Match tritium carrier conditions</a:t>
            </a:r>
            <a:r>
              <a:rPr lang="en-GB" sz="1100" kern="1200" dirty="0"/>
              <a:t>, including temperature, tritium partial pressure, and impurities.</a:t>
            </a:r>
          </a:p>
          <a:p>
            <a:pPr marL="57150" lvl="1" indent="-57150" algn="l" defTabSz="488950">
              <a:lnSpc>
                <a:spcPct val="90000"/>
              </a:lnSpc>
              <a:spcBef>
                <a:spcPct val="0"/>
              </a:spcBef>
              <a:spcAft>
                <a:spcPct val="15000"/>
              </a:spcAft>
              <a:buChar char="•"/>
            </a:pPr>
            <a:r>
              <a:rPr lang="en-GB" sz="1100" kern="1200" dirty="0"/>
              <a:t> Maintain a </a:t>
            </a:r>
            <a:r>
              <a:rPr lang="en-GB" sz="1100" u="sng" kern="1200" dirty="0"/>
              <a:t>similar geometry </a:t>
            </a:r>
            <a:r>
              <a:rPr lang="en-GB" sz="1100" kern="1200" dirty="0"/>
              <a:t>for the testing setup.</a:t>
            </a:r>
          </a:p>
          <a:p>
            <a:pPr marL="57150" lvl="1" indent="-57150" algn="l" defTabSz="488950">
              <a:lnSpc>
                <a:spcPct val="90000"/>
              </a:lnSpc>
              <a:spcBef>
                <a:spcPct val="0"/>
              </a:spcBef>
              <a:spcAft>
                <a:spcPct val="15000"/>
              </a:spcAft>
              <a:buChar char="•"/>
            </a:pPr>
            <a:endParaRPr lang="en-GB" sz="1100" kern="1200" dirty="0"/>
          </a:p>
          <a:p>
            <a:pPr marL="57150" lvl="1" indent="-57150" algn="l" defTabSz="488950">
              <a:lnSpc>
                <a:spcPct val="90000"/>
              </a:lnSpc>
              <a:spcBef>
                <a:spcPct val="0"/>
              </a:spcBef>
              <a:spcAft>
                <a:spcPct val="15000"/>
              </a:spcAft>
              <a:buChar char="•"/>
            </a:pPr>
            <a:endParaRPr lang="en-GB" sz="1100" kern="1200" dirty="0"/>
          </a:p>
          <a:p>
            <a:pPr marL="57150" lvl="1" indent="-57150" algn="l" defTabSz="488950">
              <a:lnSpc>
                <a:spcPct val="90000"/>
              </a:lnSpc>
              <a:spcBef>
                <a:spcPct val="0"/>
              </a:spcBef>
              <a:spcAft>
                <a:spcPct val="15000"/>
              </a:spcAft>
              <a:buChar char="•"/>
            </a:pPr>
            <a:endParaRPr lang="en-GB" sz="1100" kern="1200" dirty="0"/>
          </a:p>
        </p:txBody>
      </p:sp>
      <p:sp>
        <p:nvSpPr>
          <p:cNvPr id="27" name="Arrow: Right 26">
            <a:extLst>
              <a:ext uri="{FF2B5EF4-FFF2-40B4-BE49-F238E27FC236}">
                <a16:creationId xmlns:a16="http://schemas.microsoft.com/office/drawing/2014/main" id="{6128BD83-222F-B2D9-2506-734AA9F443E4}"/>
              </a:ext>
            </a:extLst>
          </p:cNvPr>
          <p:cNvSpPr/>
          <p:nvPr/>
        </p:nvSpPr>
        <p:spPr>
          <a:xfrm>
            <a:off x="191344" y="6158134"/>
            <a:ext cx="4824255" cy="662412"/>
          </a:xfrm>
          <a:prstGeom prst="rightArrow">
            <a:avLst/>
          </a:prstGeom>
          <a:solidFill>
            <a:srgbClr val="FF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Increased size of the testing</a:t>
            </a:r>
            <a:endParaRPr lang="en-GB" dirty="0"/>
          </a:p>
        </p:txBody>
      </p:sp>
      <p:sp>
        <p:nvSpPr>
          <p:cNvPr id="29" name="TextBox 28">
            <a:extLst>
              <a:ext uri="{FF2B5EF4-FFF2-40B4-BE49-F238E27FC236}">
                <a16:creationId xmlns:a16="http://schemas.microsoft.com/office/drawing/2014/main" id="{24EBC5CA-7706-B61D-77FA-3466EF2A5D4D}"/>
              </a:ext>
            </a:extLst>
          </p:cNvPr>
          <p:cNvSpPr txBox="1"/>
          <p:nvPr/>
        </p:nvSpPr>
        <p:spPr>
          <a:xfrm>
            <a:off x="7478913" y="5877272"/>
            <a:ext cx="4624117" cy="584968"/>
          </a:xfrm>
          <a:prstGeom prst="rect">
            <a:avLst/>
          </a:prstGeom>
          <a:noFill/>
        </p:spPr>
        <p:txBody>
          <a:bodyPr wrap="square">
            <a:spAutoFit/>
          </a:bodyPr>
          <a:lstStyle/>
          <a:p>
            <a:pPr algn="just"/>
            <a:r>
              <a:rPr lang="en-GB" sz="1067" i="1" dirty="0">
                <a:latin typeface="Arial" panose="020B0604020202020204" pitchFamily="34" charset="0"/>
                <a:cs typeface="Arial" panose="020B0604020202020204" pitchFamily="34" charset="0"/>
              </a:rPr>
              <a:t>M. A. Abdou, et al, (1984) FINESSE: A Study of the Issues, Experiments and Facilities for Fusion Nuclear Technology Research and Development, UCLA-ENG--84-30-Vol.2, https://doi.org/10.2172/5507921</a:t>
            </a:r>
          </a:p>
        </p:txBody>
      </p:sp>
      <p:sp>
        <p:nvSpPr>
          <p:cNvPr id="3" name="Footer Placeholder 3">
            <a:extLst>
              <a:ext uri="{FF2B5EF4-FFF2-40B4-BE49-F238E27FC236}">
                <a16:creationId xmlns:a16="http://schemas.microsoft.com/office/drawing/2014/main" id="{BE119EDA-28C2-1324-210A-C9A0E80AB889}"/>
              </a:ext>
            </a:extLst>
          </p:cNvPr>
          <p:cNvSpPr>
            <a:spLocks noGrp="1"/>
          </p:cNvSpPr>
          <p:nvPr>
            <p:ph type="ftr" sz="quarter" idx="11"/>
          </p:nvPr>
        </p:nvSpPr>
        <p:spPr>
          <a:xfrm>
            <a:off x="623393" y="6545237"/>
            <a:ext cx="10986971" cy="268139"/>
          </a:xfrm>
        </p:spPr>
        <p:txBody>
          <a:bodyPr/>
          <a:lstStyle/>
          <a:p>
            <a:pPr algn="r"/>
            <a:r>
              <a:rPr lang="it-IT" sz="1050" dirty="0"/>
              <a:t>G. A. Spagnuolo et al. </a:t>
            </a:r>
            <a:r>
              <a:rPr lang="en-GB" sz="1050" dirty="0"/>
              <a:t>| ISFNT-15 | Las Palmas de Gran </a:t>
            </a:r>
            <a:r>
              <a:rPr lang="en-GB" sz="1050" dirty="0" err="1"/>
              <a:t>Canaria</a:t>
            </a:r>
            <a:r>
              <a:rPr lang="en-GB" sz="1050" dirty="0"/>
              <a:t> - Spain | 12/09/23 | Page </a:t>
            </a:r>
            <a:fld id="{6A6D9FA1-99C7-4910-8E32-B85D378B0060}" type="slidenum">
              <a:rPr lang="en-GB" sz="1050" smtClean="0"/>
              <a:pPr algn="r"/>
              <a:t>21</a:t>
            </a:fld>
            <a:endParaRPr lang="en-GB" sz="1050" dirty="0"/>
          </a:p>
        </p:txBody>
      </p:sp>
    </p:spTree>
    <p:extLst>
      <p:ext uri="{BB962C8B-B14F-4D97-AF65-F5344CB8AC3E}">
        <p14:creationId xmlns:p14="http://schemas.microsoft.com/office/powerpoint/2010/main" val="30564694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1183FA09-A785-3C3E-6FCE-8DC6186CC094}"/>
              </a:ext>
            </a:extLst>
          </p:cNvPr>
          <p:cNvSpPr/>
          <p:nvPr/>
        </p:nvSpPr>
        <p:spPr>
          <a:xfrm>
            <a:off x="89637" y="786726"/>
            <a:ext cx="2160562" cy="402335"/>
          </a:xfrm>
          <a:custGeom>
            <a:avLst/>
            <a:gdLst>
              <a:gd name="connsiteX0" fmla="*/ 0 w 2160562"/>
              <a:gd name="connsiteY0" fmla="*/ 0 h 402335"/>
              <a:gd name="connsiteX1" fmla="*/ 2160562 w 2160562"/>
              <a:gd name="connsiteY1" fmla="*/ 0 h 402335"/>
              <a:gd name="connsiteX2" fmla="*/ 2160562 w 2160562"/>
              <a:gd name="connsiteY2" fmla="*/ 402335 h 402335"/>
              <a:gd name="connsiteX3" fmla="*/ 0 w 2160562"/>
              <a:gd name="connsiteY3" fmla="*/ 402335 h 402335"/>
              <a:gd name="connsiteX4" fmla="*/ 0 w 2160562"/>
              <a:gd name="connsiteY4" fmla="*/ 0 h 402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562" h="402335">
                <a:moveTo>
                  <a:pt x="0" y="0"/>
                </a:moveTo>
                <a:lnTo>
                  <a:pt x="2160562" y="0"/>
                </a:lnTo>
                <a:lnTo>
                  <a:pt x="2160562" y="402335"/>
                </a:lnTo>
                <a:lnTo>
                  <a:pt x="0" y="402335"/>
                </a:lnTo>
                <a:lnTo>
                  <a:pt x="0"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en-GB" sz="1100" b="1" kern="1200" dirty="0"/>
              <a:t>6) Submodule Thermomechanical Verification</a:t>
            </a:r>
          </a:p>
        </p:txBody>
      </p:sp>
      <p:sp>
        <p:nvSpPr>
          <p:cNvPr id="12" name="Freeform: Shape 11">
            <a:extLst>
              <a:ext uri="{FF2B5EF4-FFF2-40B4-BE49-F238E27FC236}">
                <a16:creationId xmlns:a16="http://schemas.microsoft.com/office/drawing/2014/main" id="{F9AF9D81-00BC-47DC-ACFC-F8603D220533}"/>
              </a:ext>
            </a:extLst>
          </p:cNvPr>
          <p:cNvSpPr/>
          <p:nvPr/>
        </p:nvSpPr>
        <p:spPr>
          <a:xfrm>
            <a:off x="89637" y="1189061"/>
            <a:ext cx="2160562" cy="5230800"/>
          </a:xfrm>
          <a:custGeom>
            <a:avLst/>
            <a:gdLst>
              <a:gd name="connsiteX0" fmla="*/ 0 w 2160562"/>
              <a:gd name="connsiteY0" fmla="*/ 0 h 5480392"/>
              <a:gd name="connsiteX1" fmla="*/ 2160562 w 2160562"/>
              <a:gd name="connsiteY1" fmla="*/ 0 h 5480392"/>
              <a:gd name="connsiteX2" fmla="*/ 2160562 w 2160562"/>
              <a:gd name="connsiteY2" fmla="*/ 5480392 h 5480392"/>
              <a:gd name="connsiteX3" fmla="*/ 0 w 2160562"/>
              <a:gd name="connsiteY3" fmla="*/ 5480392 h 5480392"/>
              <a:gd name="connsiteX4" fmla="*/ 0 w 2160562"/>
              <a:gd name="connsiteY4" fmla="*/ 0 h 5480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562" h="5480392">
                <a:moveTo>
                  <a:pt x="0" y="0"/>
                </a:moveTo>
                <a:lnTo>
                  <a:pt x="2160562" y="0"/>
                </a:lnTo>
                <a:lnTo>
                  <a:pt x="2160562" y="5480392"/>
                </a:lnTo>
                <a:lnTo>
                  <a:pt x="0" y="5480392"/>
                </a:lnTo>
                <a:lnTo>
                  <a:pt x="0" y="0"/>
                </a:lnTo>
                <a:close/>
              </a:path>
            </a:pathLst>
          </a:cu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Font typeface="Arial" panose="020B0604020202020204" pitchFamily="34" charset="0"/>
              <a:buNone/>
            </a:pPr>
            <a:r>
              <a:rPr lang="en-GB" sz="1100" b="1" kern="1200" dirty="0"/>
              <a:t>Testing Scenario:</a:t>
            </a:r>
          </a:p>
          <a:p>
            <a:pPr marL="57150" lvl="1" indent="-57150" algn="l" defTabSz="488950">
              <a:lnSpc>
                <a:spcPct val="90000"/>
              </a:lnSpc>
              <a:spcBef>
                <a:spcPct val="0"/>
              </a:spcBef>
              <a:spcAft>
                <a:spcPct val="15000"/>
              </a:spcAft>
              <a:buChar char="•"/>
            </a:pPr>
            <a:r>
              <a:rPr lang="en-GB" sz="1100" kern="1200" dirty="0">
                <a:solidFill>
                  <a:prstClr val="black">
                    <a:hueOff val="0"/>
                    <a:satOff val="0"/>
                    <a:lumOff val="0"/>
                    <a:alphaOff val="0"/>
                  </a:prstClr>
                </a:solidFill>
                <a:latin typeface="Calibri"/>
                <a:ea typeface="+mn-ea"/>
                <a:cs typeface="+mn-cs"/>
              </a:rPr>
              <a:t> </a:t>
            </a:r>
            <a:r>
              <a:rPr lang="en-GB" sz="1100" u="sng" kern="1200" dirty="0"/>
              <a:t>Validate the thermomechanical design</a:t>
            </a:r>
            <a:r>
              <a:rPr lang="en-GB" sz="1100" kern="1200" dirty="0"/>
              <a:t> through testing.</a:t>
            </a:r>
          </a:p>
          <a:p>
            <a:pPr marL="57150" lvl="1" indent="-57150" algn="l" defTabSz="488950">
              <a:lnSpc>
                <a:spcPct val="90000"/>
              </a:lnSpc>
              <a:spcBef>
                <a:spcPct val="0"/>
              </a:spcBef>
              <a:spcAft>
                <a:spcPct val="15000"/>
              </a:spcAft>
              <a:buChar char="•"/>
            </a:pPr>
            <a:r>
              <a:rPr lang="en-GB" sz="1100" kern="1200" dirty="0">
                <a:solidFill>
                  <a:prstClr val="black">
                    <a:hueOff val="0"/>
                    <a:satOff val="0"/>
                    <a:lumOff val="0"/>
                    <a:alphaOff val="0"/>
                  </a:prstClr>
                </a:solidFill>
                <a:latin typeface="Calibri"/>
                <a:ea typeface="+mn-ea"/>
                <a:cs typeface="+mn-cs"/>
              </a:rPr>
              <a:t> Subject</a:t>
            </a:r>
            <a:r>
              <a:rPr lang="en-GB" sz="1100" kern="1200" dirty="0"/>
              <a:t> a section of a sub-module to </a:t>
            </a:r>
            <a:r>
              <a:rPr lang="en-GB" sz="1100" u="sng" kern="1200" dirty="0"/>
              <a:t>stress conditions similar to</a:t>
            </a:r>
            <a:r>
              <a:rPr lang="en-GB" sz="1100" kern="1200" dirty="0"/>
              <a:t> those encountered in an </a:t>
            </a:r>
            <a:r>
              <a:rPr lang="en-GB" sz="1100" u="sng" kern="1200" dirty="0"/>
              <a:t>operating blanket.</a:t>
            </a:r>
          </a:p>
          <a:p>
            <a:pPr marL="57150" lvl="1" indent="-57150" algn="l" defTabSz="488950">
              <a:lnSpc>
                <a:spcPct val="90000"/>
              </a:lnSpc>
              <a:spcBef>
                <a:spcPct val="0"/>
              </a:spcBef>
              <a:spcAft>
                <a:spcPct val="15000"/>
              </a:spcAft>
              <a:buChar char="•"/>
            </a:pPr>
            <a:r>
              <a:rPr lang="en-GB" sz="1100" kern="1200" dirty="0"/>
              <a:t> Measure </a:t>
            </a:r>
            <a:r>
              <a:rPr lang="en-GB" sz="1100" u="sng" kern="1200" dirty="0"/>
              <a:t>temperature variations</a:t>
            </a:r>
            <a:r>
              <a:rPr lang="en-GB" sz="1100" kern="1200" dirty="0"/>
              <a:t> within the module.</a:t>
            </a:r>
          </a:p>
          <a:p>
            <a:pPr marL="57150" lvl="1" indent="-57150" algn="l" defTabSz="488950">
              <a:lnSpc>
                <a:spcPct val="90000"/>
              </a:lnSpc>
              <a:spcBef>
                <a:spcPct val="0"/>
              </a:spcBef>
              <a:spcAft>
                <a:spcPct val="15000"/>
              </a:spcAft>
              <a:buChar char="•"/>
            </a:pPr>
            <a:r>
              <a:rPr lang="en-GB" sz="1100" kern="1200" dirty="0"/>
              <a:t> </a:t>
            </a:r>
            <a:r>
              <a:rPr lang="en-GB" sz="1100" u="sng" kern="1200" dirty="0"/>
              <a:t>Assess stress levels</a:t>
            </a:r>
            <a:r>
              <a:rPr lang="en-GB" sz="1100" kern="1200" dirty="0"/>
              <a:t> experienced by the module.</a:t>
            </a:r>
          </a:p>
          <a:p>
            <a:pPr marL="57150" lvl="1" indent="-57150" algn="l" defTabSz="488950">
              <a:lnSpc>
                <a:spcPct val="90000"/>
              </a:lnSpc>
              <a:spcBef>
                <a:spcPct val="0"/>
              </a:spcBef>
              <a:spcAft>
                <a:spcPct val="15000"/>
              </a:spcAft>
              <a:buChar char="•"/>
            </a:pPr>
            <a:r>
              <a:rPr lang="en-GB" sz="1100" kern="1200" dirty="0"/>
              <a:t> </a:t>
            </a:r>
            <a:r>
              <a:rPr lang="en-GB" sz="1100" u="sng" kern="1200" dirty="0"/>
              <a:t>Conduct post-test examination</a:t>
            </a:r>
            <a:r>
              <a:rPr lang="en-GB" sz="1100" kern="1200" dirty="0"/>
              <a:t> for signs of cracks, deformation, any other visible changes in the module's structure.</a:t>
            </a:r>
          </a:p>
          <a:p>
            <a:pPr marL="57150" lvl="1" indent="-57150" algn="l" defTabSz="488950">
              <a:lnSpc>
                <a:spcPct val="90000"/>
              </a:lnSpc>
              <a:spcBef>
                <a:spcPct val="0"/>
              </a:spcBef>
              <a:spcAft>
                <a:spcPct val="15000"/>
              </a:spcAft>
              <a:buChar char="•"/>
            </a:pPr>
            <a:endParaRPr lang="en-GB" sz="1100" kern="1200" dirty="0"/>
          </a:p>
          <a:p>
            <a:pPr marL="57150" lvl="1" indent="-57150" algn="l" defTabSz="488950">
              <a:lnSpc>
                <a:spcPct val="90000"/>
              </a:lnSpc>
              <a:spcBef>
                <a:spcPct val="0"/>
              </a:spcBef>
              <a:spcAft>
                <a:spcPct val="15000"/>
              </a:spcAft>
              <a:buNone/>
            </a:pPr>
            <a:r>
              <a:rPr lang="en-GB" sz="1100" b="1" kern="1200" dirty="0"/>
              <a:t>Reproduction of Conditions:</a:t>
            </a:r>
          </a:p>
          <a:p>
            <a:pPr marL="57150" lvl="1" indent="-57150" algn="l" defTabSz="488950">
              <a:lnSpc>
                <a:spcPct val="90000"/>
              </a:lnSpc>
              <a:spcBef>
                <a:spcPct val="0"/>
              </a:spcBef>
              <a:spcAft>
                <a:spcPct val="15000"/>
              </a:spcAft>
              <a:buChar char="•"/>
            </a:pPr>
            <a:r>
              <a:rPr lang="en-GB" sz="1100" kern="1200" dirty="0"/>
              <a:t> Employ </a:t>
            </a:r>
            <a:r>
              <a:rPr lang="en-GB" sz="1100" u="sng" kern="1200" dirty="0"/>
              <a:t>neutrons</a:t>
            </a:r>
            <a:r>
              <a:rPr lang="en-GB" sz="1100" kern="1200" dirty="0"/>
              <a:t> as a source of </a:t>
            </a:r>
            <a:r>
              <a:rPr lang="en-GB" sz="1100" u="sng" kern="1200" dirty="0"/>
              <a:t>heating</a:t>
            </a:r>
            <a:r>
              <a:rPr lang="en-GB" sz="1100" kern="1200" dirty="0"/>
              <a:t> and to induce </a:t>
            </a:r>
            <a:r>
              <a:rPr lang="en-GB" sz="1100" u="sng" kern="1200" dirty="0"/>
              <a:t>specific reactions</a:t>
            </a:r>
            <a:r>
              <a:rPr lang="en-GB" sz="1100" kern="1200" dirty="0"/>
              <a:t> within the module</a:t>
            </a:r>
            <a:r>
              <a:rPr lang="en-GB" sz="1100" dirty="0"/>
              <a:t> (i.e. </a:t>
            </a:r>
            <a:r>
              <a:rPr lang="en-GB" sz="1100" kern="1200" dirty="0"/>
              <a:t>material damage).</a:t>
            </a:r>
          </a:p>
          <a:p>
            <a:pPr marL="57150" lvl="1" indent="-57150" algn="l" defTabSz="488950">
              <a:lnSpc>
                <a:spcPct val="90000"/>
              </a:lnSpc>
              <a:spcBef>
                <a:spcPct val="0"/>
              </a:spcBef>
              <a:spcAft>
                <a:spcPct val="15000"/>
              </a:spcAft>
              <a:buChar char="•"/>
            </a:pPr>
            <a:r>
              <a:rPr lang="en-GB" sz="1100" kern="1200" dirty="0"/>
              <a:t> Replicate </a:t>
            </a:r>
            <a:r>
              <a:rPr lang="en-GB" sz="1100" u="sng" kern="1200" dirty="0"/>
              <a:t>temperature gradients</a:t>
            </a:r>
            <a:r>
              <a:rPr lang="en-GB" sz="1100" kern="1200" dirty="0"/>
              <a:t>.</a:t>
            </a:r>
          </a:p>
          <a:p>
            <a:pPr marL="57150" lvl="1" indent="-57150" algn="l" defTabSz="488950">
              <a:lnSpc>
                <a:spcPct val="90000"/>
              </a:lnSpc>
              <a:spcBef>
                <a:spcPct val="0"/>
              </a:spcBef>
              <a:spcAft>
                <a:spcPct val="15000"/>
              </a:spcAft>
              <a:buChar char="•"/>
            </a:pPr>
            <a:r>
              <a:rPr lang="en-GB" sz="1100" dirty="0"/>
              <a:t> </a:t>
            </a:r>
            <a:r>
              <a:rPr lang="en-GB" sz="1100" u="sng" dirty="0"/>
              <a:t>Emulate other loads</a:t>
            </a:r>
            <a:r>
              <a:rPr lang="en-GB" sz="1100" dirty="0"/>
              <a:t> (e.g. pressure, EM, etc.) </a:t>
            </a:r>
            <a:endParaRPr lang="en-GB" sz="1100" kern="1200" dirty="0"/>
          </a:p>
        </p:txBody>
      </p:sp>
      <p:sp>
        <p:nvSpPr>
          <p:cNvPr id="13" name="Freeform: Shape 12">
            <a:extLst>
              <a:ext uri="{FF2B5EF4-FFF2-40B4-BE49-F238E27FC236}">
                <a16:creationId xmlns:a16="http://schemas.microsoft.com/office/drawing/2014/main" id="{E26B587A-79A8-ABB8-A1CF-289883802A99}"/>
              </a:ext>
            </a:extLst>
          </p:cNvPr>
          <p:cNvSpPr/>
          <p:nvPr/>
        </p:nvSpPr>
        <p:spPr>
          <a:xfrm>
            <a:off x="2552678" y="786726"/>
            <a:ext cx="2160562" cy="402335"/>
          </a:xfrm>
          <a:custGeom>
            <a:avLst/>
            <a:gdLst>
              <a:gd name="connsiteX0" fmla="*/ 0 w 2160562"/>
              <a:gd name="connsiteY0" fmla="*/ 0 h 402335"/>
              <a:gd name="connsiteX1" fmla="*/ 2160562 w 2160562"/>
              <a:gd name="connsiteY1" fmla="*/ 0 h 402335"/>
              <a:gd name="connsiteX2" fmla="*/ 2160562 w 2160562"/>
              <a:gd name="connsiteY2" fmla="*/ 402335 h 402335"/>
              <a:gd name="connsiteX3" fmla="*/ 0 w 2160562"/>
              <a:gd name="connsiteY3" fmla="*/ 402335 h 402335"/>
              <a:gd name="connsiteX4" fmla="*/ 0 w 2160562"/>
              <a:gd name="connsiteY4" fmla="*/ 0 h 402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562" h="402335">
                <a:moveTo>
                  <a:pt x="0" y="0"/>
                </a:moveTo>
                <a:lnTo>
                  <a:pt x="2160562" y="0"/>
                </a:lnTo>
                <a:lnTo>
                  <a:pt x="2160562" y="402335"/>
                </a:lnTo>
                <a:lnTo>
                  <a:pt x="0" y="402335"/>
                </a:lnTo>
                <a:lnTo>
                  <a:pt x="0" y="0"/>
                </a:lnTo>
                <a:close/>
              </a:path>
            </a:pathLst>
          </a:custGeom>
        </p:spPr>
        <p:style>
          <a:lnRef idx="2">
            <a:schemeClr val="accent5">
              <a:hueOff val="-2483469"/>
              <a:satOff val="9953"/>
              <a:lumOff val="2157"/>
              <a:alphaOff val="0"/>
            </a:schemeClr>
          </a:lnRef>
          <a:fillRef idx="1">
            <a:schemeClr val="accent5">
              <a:hueOff val="-2483469"/>
              <a:satOff val="9953"/>
              <a:lumOff val="2157"/>
              <a:alphaOff val="0"/>
            </a:schemeClr>
          </a:fillRef>
          <a:effectRef idx="0">
            <a:schemeClr val="accent5">
              <a:hueOff val="-2483469"/>
              <a:satOff val="9953"/>
              <a:lumOff val="2157"/>
              <a:alphaOff val="0"/>
            </a:schemeClr>
          </a:effectRef>
          <a:fontRef idx="minor">
            <a:schemeClr val="lt1"/>
          </a:fontRef>
        </p:style>
        <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en-GB" sz="1100" b="1" kern="1200" dirty="0"/>
              <a:t>7) Full-Module Thermal and Corrosion Testing</a:t>
            </a:r>
          </a:p>
        </p:txBody>
      </p:sp>
      <p:sp>
        <p:nvSpPr>
          <p:cNvPr id="14" name="Freeform: Shape 13">
            <a:extLst>
              <a:ext uri="{FF2B5EF4-FFF2-40B4-BE49-F238E27FC236}">
                <a16:creationId xmlns:a16="http://schemas.microsoft.com/office/drawing/2014/main" id="{A1188954-B562-054C-CDC3-6CD6F135C7DC}"/>
              </a:ext>
            </a:extLst>
          </p:cNvPr>
          <p:cNvSpPr/>
          <p:nvPr/>
        </p:nvSpPr>
        <p:spPr>
          <a:xfrm>
            <a:off x="2552678" y="1189061"/>
            <a:ext cx="2160562" cy="5230800"/>
          </a:xfrm>
          <a:custGeom>
            <a:avLst/>
            <a:gdLst>
              <a:gd name="connsiteX0" fmla="*/ 0 w 2160562"/>
              <a:gd name="connsiteY0" fmla="*/ 0 h 5480392"/>
              <a:gd name="connsiteX1" fmla="*/ 2160562 w 2160562"/>
              <a:gd name="connsiteY1" fmla="*/ 0 h 5480392"/>
              <a:gd name="connsiteX2" fmla="*/ 2160562 w 2160562"/>
              <a:gd name="connsiteY2" fmla="*/ 5480392 h 5480392"/>
              <a:gd name="connsiteX3" fmla="*/ 0 w 2160562"/>
              <a:gd name="connsiteY3" fmla="*/ 5480392 h 5480392"/>
              <a:gd name="connsiteX4" fmla="*/ 0 w 2160562"/>
              <a:gd name="connsiteY4" fmla="*/ 0 h 5480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562" h="5480392">
                <a:moveTo>
                  <a:pt x="0" y="0"/>
                </a:moveTo>
                <a:lnTo>
                  <a:pt x="2160562" y="0"/>
                </a:lnTo>
                <a:lnTo>
                  <a:pt x="2160562" y="5480392"/>
                </a:lnTo>
                <a:lnTo>
                  <a:pt x="0" y="5480392"/>
                </a:lnTo>
                <a:lnTo>
                  <a:pt x="0" y="0"/>
                </a:lnTo>
                <a:close/>
              </a:path>
            </a:pathLst>
          </a:custGeom>
        </p:spPr>
        <p:style>
          <a:lnRef idx="2">
            <a:schemeClr val="accent5">
              <a:tint val="40000"/>
              <a:alpha val="90000"/>
              <a:hueOff val="-2685120"/>
              <a:satOff val="12063"/>
              <a:lumOff val="829"/>
              <a:alphaOff val="0"/>
            </a:schemeClr>
          </a:lnRef>
          <a:fillRef idx="1">
            <a:schemeClr val="accent5">
              <a:tint val="40000"/>
              <a:alpha val="90000"/>
              <a:hueOff val="-2685120"/>
              <a:satOff val="12063"/>
              <a:lumOff val="829"/>
              <a:alphaOff val="0"/>
            </a:schemeClr>
          </a:fillRef>
          <a:effectRef idx="0">
            <a:schemeClr val="accent5">
              <a:tint val="40000"/>
              <a:alpha val="90000"/>
              <a:hueOff val="-2685120"/>
              <a:satOff val="12063"/>
              <a:lumOff val="829"/>
              <a:alphaOff val="0"/>
            </a:schemeClr>
          </a:effectRef>
          <a:fontRef idx="minor">
            <a:schemeClr val="dk1">
              <a:hueOff val="0"/>
              <a:satOff val="0"/>
              <a:lumOff val="0"/>
              <a:alphaOff val="0"/>
            </a:schemeClr>
          </a:fontRef>
        </p:style>
        <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None/>
            </a:pPr>
            <a:r>
              <a:rPr lang="en-GB" sz="1100" kern="1200" dirty="0"/>
              <a:t> </a:t>
            </a:r>
            <a:r>
              <a:rPr lang="en-GB" sz="1100" b="1" kern="1200" dirty="0"/>
              <a:t>- BOL Performance Testing:</a:t>
            </a:r>
          </a:p>
          <a:p>
            <a:pPr marL="57150" lvl="1" indent="-57150" algn="l" defTabSz="488950">
              <a:lnSpc>
                <a:spcPct val="90000"/>
              </a:lnSpc>
              <a:spcBef>
                <a:spcPct val="0"/>
              </a:spcBef>
              <a:spcAft>
                <a:spcPct val="15000"/>
              </a:spcAft>
              <a:buChar char="•"/>
            </a:pPr>
            <a:r>
              <a:rPr lang="en-GB" sz="1100" kern="1200" dirty="0"/>
              <a:t> </a:t>
            </a:r>
            <a:r>
              <a:rPr lang="en-GB" sz="1100" u="sng" kern="1200" dirty="0"/>
              <a:t>Address uncertainties stemming from unexpected design-specific synergies.</a:t>
            </a:r>
          </a:p>
          <a:p>
            <a:pPr marL="57150" lvl="1" indent="-57150" algn="l" defTabSz="488950">
              <a:lnSpc>
                <a:spcPct val="90000"/>
              </a:lnSpc>
              <a:spcBef>
                <a:spcPct val="0"/>
              </a:spcBef>
              <a:spcAft>
                <a:spcPct val="15000"/>
              </a:spcAft>
              <a:buChar char="•"/>
            </a:pPr>
            <a:r>
              <a:rPr lang="en-GB" sz="1100" u="sng" kern="1200" dirty="0"/>
              <a:t> Deal with challenges related to the poor modeling of precise module geometry</a:t>
            </a:r>
            <a:r>
              <a:rPr lang="en-GB" sz="1100" kern="1200" dirty="0"/>
              <a:t>.</a:t>
            </a:r>
          </a:p>
          <a:p>
            <a:pPr marL="57150" lvl="1" indent="-57150" algn="l" defTabSz="488950">
              <a:lnSpc>
                <a:spcPct val="90000"/>
              </a:lnSpc>
              <a:spcBef>
                <a:spcPct val="0"/>
              </a:spcBef>
              <a:spcAft>
                <a:spcPct val="15000"/>
              </a:spcAft>
              <a:buChar char="•"/>
            </a:pPr>
            <a:endParaRPr lang="en-GB" sz="1100" kern="1200" dirty="0"/>
          </a:p>
          <a:p>
            <a:pPr marL="57150" lvl="1" indent="-57150" algn="l" defTabSz="488950">
              <a:lnSpc>
                <a:spcPct val="90000"/>
              </a:lnSpc>
              <a:spcBef>
                <a:spcPct val="0"/>
              </a:spcBef>
              <a:spcAft>
                <a:spcPct val="15000"/>
              </a:spcAft>
              <a:buNone/>
            </a:pPr>
            <a:r>
              <a:rPr lang="en-GB" sz="1100" b="1" kern="1200" dirty="0"/>
              <a:t> - MOL Performance Testing:</a:t>
            </a:r>
          </a:p>
          <a:p>
            <a:pPr marL="57150" lvl="1" indent="-57150" algn="l" defTabSz="488950">
              <a:lnSpc>
                <a:spcPct val="90000"/>
              </a:lnSpc>
              <a:spcBef>
                <a:spcPct val="0"/>
              </a:spcBef>
              <a:spcAft>
                <a:spcPct val="15000"/>
              </a:spcAft>
              <a:buChar char="•"/>
            </a:pPr>
            <a:r>
              <a:rPr lang="en-GB" sz="1100" kern="1200" dirty="0"/>
              <a:t> Account for the extended operation of the blanket.</a:t>
            </a:r>
          </a:p>
          <a:p>
            <a:pPr marL="57150" lvl="1" indent="-57150" algn="l" defTabSz="488950">
              <a:lnSpc>
                <a:spcPct val="90000"/>
              </a:lnSpc>
              <a:spcBef>
                <a:spcPct val="0"/>
              </a:spcBef>
              <a:spcAft>
                <a:spcPct val="15000"/>
              </a:spcAft>
              <a:buChar char="•"/>
            </a:pPr>
            <a:r>
              <a:rPr lang="en-GB" sz="1100" kern="1200" dirty="0"/>
              <a:t> </a:t>
            </a:r>
            <a:r>
              <a:rPr lang="en-GB" sz="1100" u="sng" kern="1200" dirty="0"/>
              <a:t>Address uncertainties arising from nuclear and non-nuclear effects during prolonged operation.</a:t>
            </a:r>
          </a:p>
          <a:p>
            <a:pPr marL="57150" lvl="1" indent="-57150" algn="l" defTabSz="488950">
              <a:lnSpc>
                <a:spcPct val="90000"/>
              </a:lnSpc>
              <a:spcBef>
                <a:spcPct val="0"/>
              </a:spcBef>
              <a:spcAft>
                <a:spcPct val="15000"/>
              </a:spcAft>
              <a:buChar char="•"/>
            </a:pPr>
            <a:endParaRPr lang="en-GB" sz="1100" kern="1200" dirty="0"/>
          </a:p>
          <a:p>
            <a:pPr marL="57150" lvl="1" indent="-57150" algn="l" defTabSz="488950">
              <a:lnSpc>
                <a:spcPct val="90000"/>
              </a:lnSpc>
              <a:spcBef>
                <a:spcPct val="0"/>
              </a:spcBef>
              <a:spcAft>
                <a:spcPct val="15000"/>
              </a:spcAft>
              <a:buNone/>
            </a:pPr>
            <a:r>
              <a:rPr lang="en-GB" sz="1100" kern="1200" dirty="0"/>
              <a:t> </a:t>
            </a:r>
            <a:r>
              <a:rPr lang="en-GB" sz="1100" b="1" kern="1200" dirty="0"/>
              <a:t>- EOL Performance Testing:</a:t>
            </a:r>
          </a:p>
          <a:p>
            <a:pPr marL="57150" lvl="1" indent="-57150" algn="l" defTabSz="488950">
              <a:lnSpc>
                <a:spcPct val="90000"/>
              </a:lnSpc>
              <a:spcBef>
                <a:spcPct val="0"/>
              </a:spcBef>
              <a:spcAft>
                <a:spcPct val="15000"/>
              </a:spcAft>
              <a:buChar char="•"/>
            </a:pPr>
            <a:r>
              <a:rPr lang="en-GB" sz="1100" kern="1200" dirty="0"/>
              <a:t> </a:t>
            </a:r>
            <a:r>
              <a:rPr lang="en-GB" sz="1100" u="sng" kern="1200" dirty="0"/>
              <a:t>Determine which effects are likely to be life-limiting</a:t>
            </a:r>
            <a:r>
              <a:rPr lang="en-GB" sz="1100" kern="1200" dirty="0"/>
              <a:t> for the blanket in its end-of-life phase.</a:t>
            </a:r>
          </a:p>
          <a:p>
            <a:pPr marL="57150" lvl="1" indent="-57150" algn="l" defTabSz="488950">
              <a:lnSpc>
                <a:spcPct val="90000"/>
              </a:lnSpc>
              <a:spcBef>
                <a:spcPct val="0"/>
              </a:spcBef>
              <a:spcAft>
                <a:spcPct val="15000"/>
              </a:spcAft>
              <a:buChar char="•"/>
            </a:pPr>
            <a:endParaRPr lang="en-GB" sz="1100" kern="1200" dirty="0"/>
          </a:p>
          <a:p>
            <a:pPr marL="57150" lvl="1" indent="-57150" algn="l" defTabSz="488950">
              <a:lnSpc>
                <a:spcPct val="90000"/>
              </a:lnSpc>
              <a:spcBef>
                <a:spcPct val="0"/>
              </a:spcBef>
              <a:spcAft>
                <a:spcPct val="15000"/>
              </a:spcAft>
              <a:buNone/>
            </a:pPr>
            <a:r>
              <a:rPr lang="en-GB" sz="1100" b="1" kern="1200" dirty="0"/>
              <a:t>Reproduction of Conditions:</a:t>
            </a:r>
          </a:p>
          <a:p>
            <a:pPr marL="57150" lvl="1" indent="-57150" algn="l" defTabSz="488950">
              <a:lnSpc>
                <a:spcPct val="90000"/>
              </a:lnSpc>
              <a:spcBef>
                <a:spcPct val="0"/>
              </a:spcBef>
              <a:spcAft>
                <a:spcPct val="15000"/>
              </a:spcAft>
              <a:buChar char="•"/>
            </a:pPr>
            <a:r>
              <a:rPr lang="en-GB" sz="1100" dirty="0"/>
              <a:t> </a:t>
            </a:r>
            <a:r>
              <a:rPr lang="en-GB" sz="1100" u="sng" dirty="0"/>
              <a:t>F</a:t>
            </a:r>
            <a:r>
              <a:rPr lang="en-GB" sz="1100" u="sng" kern="1200" dirty="0"/>
              <a:t>usion spectrum is critical to replicate the appropriate conditions.</a:t>
            </a:r>
          </a:p>
          <a:p>
            <a:pPr marL="57150" lvl="1" indent="-57150" algn="l" defTabSz="488950">
              <a:lnSpc>
                <a:spcPct val="90000"/>
              </a:lnSpc>
              <a:spcBef>
                <a:spcPct val="0"/>
              </a:spcBef>
              <a:spcAft>
                <a:spcPct val="15000"/>
              </a:spcAft>
              <a:buChar char="•"/>
            </a:pPr>
            <a:r>
              <a:rPr lang="en-GB" sz="1100" u="sng" kern="1200" dirty="0"/>
              <a:t> Ensure that all other environmental aspects are present during testing.</a:t>
            </a:r>
          </a:p>
        </p:txBody>
      </p:sp>
      <p:sp>
        <p:nvSpPr>
          <p:cNvPr id="15" name="Freeform: Shape 14">
            <a:extLst>
              <a:ext uri="{FF2B5EF4-FFF2-40B4-BE49-F238E27FC236}">
                <a16:creationId xmlns:a16="http://schemas.microsoft.com/office/drawing/2014/main" id="{CED97801-49D6-EE09-E707-F0FEB05F5190}"/>
              </a:ext>
            </a:extLst>
          </p:cNvPr>
          <p:cNvSpPr/>
          <p:nvPr/>
        </p:nvSpPr>
        <p:spPr>
          <a:xfrm>
            <a:off x="5015719" y="786726"/>
            <a:ext cx="2160562" cy="402335"/>
          </a:xfrm>
          <a:custGeom>
            <a:avLst/>
            <a:gdLst>
              <a:gd name="connsiteX0" fmla="*/ 0 w 2160562"/>
              <a:gd name="connsiteY0" fmla="*/ 0 h 402335"/>
              <a:gd name="connsiteX1" fmla="*/ 2160562 w 2160562"/>
              <a:gd name="connsiteY1" fmla="*/ 0 h 402335"/>
              <a:gd name="connsiteX2" fmla="*/ 2160562 w 2160562"/>
              <a:gd name="connsiteY2" fmla="*/ 402335 h 402335"/>
              <a:gd name="connsiteX3" fmla="*/ 0 w 2160562"/>
              <a:gd name="connsiteY3" fmla="*/ 402335 h 402335"/>
              <a:gd name="connsiteX4" fmla="*/ 0 w 2160562"/>
              <a:gd name="connsiteY4" fmla="*/ 0 h 402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562" h="402335">
                <a:moveTo>
                  <a:pt x="0" y="0"/>
                </a:moveTo>
                <a:lnTo>
                  <a:pt x="2160562" y="0"/>
                </a:lnTo>
                <a:lnTo>
                  <a:pt x="2160562" y="402335"/>
                </a:lnTo>
                <a:lnTo>
                  <a:pt x="0" y="402335"/>
                </a:lnTo>
                <a:lnTo>
                  <a:pt x="0" y="0"/>
                </a:lnTo>
                <a:close/>
              </a:path>
            </a:pathLst>
          </a:custGeom>
        </p:spPr>
        <p:style>
          <a:lnRef idx="2">
            <a:schemeClr val="accent5">
              <a:hueOff val="-4966938"/>
              <a:satOff val="19906"/>
              <a:lumOff val="4314"/>
              <a:alphaOff val="0"/>
            </a:schemeClr>
          </a:lnRef>
          <a:fillRef idx="1">
            <a:schemeClr val="accent5">
              <a:hueOff val="-4966938"/>
              <a:satOff val="19906"/>
              <a:lumOff val="4314"/>
              <a:alphaOff val="0"/>
            </a:schemeClr>
          </a:fillRef>
          <a:effectRef idx="0">
            <a:schemeClr val="accent5">
              <a:hueOff val="-4966938"/>
              <a:satOff val="19906"/>
              <a:lumOff val="4314"/>
              <a:alphaOff val="0"/>
            </a:schemeClr>
          </a:effectRef>
          <a:fontRef idx="minor">
            <a:schemeClr val="lt1"/>
          </a:fontRef>
        </p:style>
        <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en-GB" sz="1100" b="1" kern="1200" dirty="0"/>
              <a:t>8) Blanket Response to Coolant Transients</a:t>
            </a:r>
          </a:p>
        </p:txBody>
      </p:sp>
      <p:sp>
        <p:nvSpPr>
          <p:cNvPr id="16" name="Freeform: Shape 15">
            <a:extLst>
              <a:ext uri="{FF2B5EF4-FFF2-40B4-BE49-F238E27FC236}">
                <a16:creationId xmlns:a16="http://schemas.microsoft.com/office/drawing/2014/main" id="{45E52394-8400-8584-B544-8816023A188C}"/>
              </a:ext>
            </a:extLst>
          </p:cNvPr>
          <p:cNvSpPr/>
          <p:nvPr/>
        </p:nvSpPr>
        <p:spPr>
          <a:xfrm>
            <a:off x="5015719" y="1189061"/>
            <a:ext cx="2160562" cy="5230800"/>
          </a:xfrm>
          <a:custGeom>
            <a:avLst/>
            <a:gdLst>
              <a:gd name="connsiteX0" fmla="*/ 0 w 2160562"/>
              <a:gd name="connsiteY0" fmla="*/ 0 h 5480392"/>
              <a:gd name="connsiteX1" fmla="*/ 2160562 w 2160562"/>
              <a:gd name="connsiteY1" fmla="*/ 0 h 5480392"/>
              <a:gd name="connsiteX2" fmla="*/ 2160562 w 2160562"/>
              <a:gd name="connsiteY2" fmla="*/ 5480392 h 5480392"/>
              <a:gd name="connsiteX3" fmla="*/ 0 w 2160562"/>
              <a:gd name="connsiteY3" fmla="*/ 5480392 h 5480392"/>
              <a:gd name="connsiteX4" fmla="*/ 0 w 2160562"/>
              <a:gd name="connsiteY4" fmla="*/ 0 h 5480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562" h="5480392">
                <a:moveTo>
                  <a:pt x="0" y="0"/>
                </a:moveTo>
                <a:lnTo>
                  <a:pt x="2160562" y="0"/>
                </a:lnTo>
                <a:lnTo>
                  <a:pt x="2160562" y="5480392"/>
                </a:lnTo>
                <a:lnTo>
                  <a:pt x="0" y="5480392"/>
                </a:lnTo>
                <a:lnTo>
                  <a:pt x="0" y="0"/>
                </a:lnTo>
                <a:close/>
              </a:path>
            </a:pathLst>
          </a:custGeom>
        </p:spPr>
        <p:style>
          <a:lnRef idx="2">
            <a:schemeClr val="accent5">
              <a:tint val="40000"/>
              <a:alpha val="90000"/>
              <a:hueOff val="-5370241"/>
              <a:satOff val="24126"/>
              <a:lumOff val="1658"/>
              <a:alphaOff val="0"/>
            </a:schemeClr>
          </a:lnRef>
          <a:fillRef idx="1">
            <a:schemeClr val="accent5">
              <a:tint val="40000"/>
              <a:alpha val="90000"/>
              <a:hueOff val="-5370241"/>
              <a:satOff val="24126"/>
              <a:lumOff val="1658"/>
              <a:alphaOff val="0"/>
            </a:schemeClr>
          </a:fillRef>
          <a:effectRef idx="0">
            <a:schemeClr val="accent5">
              <a:tint val="40000"/>
              <a:alpha val="90000"/>
              <a:hueOff val="-5370241"/>
              <a:satOff val="24126"/>
              <a:lumOff val="1658"/>
              <a:alphaOff val="0"/>
            </a:schemeClr>
          </a:effectRef>
          <a:fontRef idx="minor">
            <a:schemeClr val="dk1">
              <a:hueOff val="0"/>
              <a:satOff val="0"/>
              <a:lumOff val="0"/>
              <a:alphaOff val="0"/>
            </a:schemeClr>
          </a:fontRef>
        </p:style>
        <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None/>
            </a:pPr>
            <a:r>
              <a:rPr lang="en-GB" sz="1100" b="1" kern="1200" dirty="0"/>
              <a:t>Testing Scenario:</a:t>
            </a:r>
          </a:p>
          <a:p>
            <a:pPr marL="57150" lvl="1" indent="-57150" algn="l" defTabSz="488950">
              <a:lnSpc>
                <a:spcPct val="90000"/>
              </a:lnSpc>
              <a:spcBef>
                <a:spcPct val="0"/>
              </a:spcBef>
              <a:spcAft>
                <a:spcPct val="15000"/>
              </a:spcAft>
              <a:buChar char="•"/>
            </a:pPr>
            <a:r>
              <a:rPr lang="en-GB" sz="1100" kern="1200" dirty="0"/>
              <a:t> </a:t>
            </a:r>
            <a:r>
              <a:rPr lang="en-GB" sz="1100" u="sng" kern="1200" dirty="0"/>
              <a:t>Simulate critical incidents</a:t>
            </a:r>
            <a:r>
              <a:rPr lang="en-GB" sz="1100" kern="1200" dirty="0"/>
              <a:t> to assess the module's response under adverse conditions.</a:t>
            </a:r>
          </a:p>
          <a:p>
            <a:pPr marL="57150" lvl="1" indent="-57150" algn="l" defTabSz="488950">
              <a:lnSpc>
                <a:spcPct val="90000"/>
              </a:lnSpc>
              <a:spcBef>
                <a:spcPct val="0"/>
              </a:spcBef>
              <a:spcAft>
                <a:spcPct val="15000"/>
              </a:spcAft>
              <a:buChar char="•"/>
            </a:pPr>
            <a:r>
              <a:rPr lang="en-GB" sz="1100" kern="1200" dirty="0"/>
              <a:t> Subject a full or almost full module to scenarios </a:t>
            </a:r>
            <a:r>
              <a:rPr lang="en-GB" sz="1100" u="sng" kern="1200" dirty="0"/>
              <a:t>involving loss of flow or loss of coolant</a:t>
            </a:r>
            <a:r>
              <a:rPr lang="en-GB" sz="1100" kern="1200" dirty="0"/>
              <a:t>.</a:t>
            </a:r>
          </a:p>
          <a:p>
            <a:pPr marL="57150" lvl="1" indent="-57150" algn="l" defTabSz="488950">
              <a:lnSpc>
                <a:spcPct val="90000"/>
              </a:lnSpc>
              <a:spcBef>
                <a:spcPct val="0"/>
              </a:spcBef>
              <a:spcAft>
                <a:spcPct val="15000"/>
              </a:spcAft>
              <a:buChar char="•"/>
            </a:pPr>
            <a:r>
              <a:rPr lang="en-GB" sz="1100" kern="1200" dirty="0"/>
              <a:t> </a:t>
            </a:r>
            <a:r>
              <a:rPr lang="en-GB" sz="1100" u="sng" kern="1200" dirty="0"/>
              <a:t>Measure temperature variations </a:t>
            </a:r>
            <a:r>
              <a:rPr lang="en-GB" sz="1100" kern="1200" dirty="0"/>
              <a:t>within the module.</a:t>
            </a:r>
          </a:p>
          <a:p>
            <a:pPr marL="57150" lvl="1" indent="-57150" algn="l" defTabSz="488950">
              <a:lnSpc>
                <a:spcPct val="90000"/>
              </a:lnSpc>
              <a:spcBef>
                <a:spcPct val="0"/>
              </a:spcBef>
              <a:spcAft>
                <a:spcPct val="15000"/>
              </a:spcAft>
              <a:buChar char="•"/>
            </a:pPr>
            <a:r>
              <a:rPr lang="en-GB" sz="1100" kern="1200" dirty="0"/>
              <a:t> </a:t>
            </a:r>
            <a:r>
              <a:rPr lang="en-GB" sz="1100" u="sng" kern="1200" dirty="0"/>
              <a:t>Monitor stress levels</a:t>
            </a:r>
            <a:r>
              <a:rPr lang="en-GB" sz="1100" kern="1200" dirty="0"/>
              <a:t> experienced by the module.</a:t>
            </a:r>
          </a:p>
          <a:p>
            <a:pPr marL="57150" lvl="1" indent="-57150" algn="l" defTabSz="488950">
              <a:lnSpc>
                <a:spcPct val="90000"/>
              </a:lnSpc>
              <a:spcBef>
                <a:spcPct val="0"/>
              </a:spcBef>
              <a:spcAft>
                <a:spcPct val="15000"/>
              </a:spcAft>
              <a:buChar char="•"/>
            </a:pPr>
            <a:r>
              <a:rPr lang="en-GB" sz="1100" kern="1200" dirty="0"/>
              <a:t> Record coolant pressure and flow rate during the scenario.</a:t>
            </a:r>
          </a:p>
          <a:p>
            <a:pPr marL="57150" lvl="1" indent="-57150" algn="l" defTabSz="488950">
              <a:lnSpc>
                <a:spcPct val="90000"/>
              </a:lnSpc>
              <a:spcBef>
                <a:spcPct val="0"/>
              </a:spcBef>
              <a:spcAft>
                <a:spcPct val="15000"/>
              </a:spcAft>
              <a:buChar char="•"/>
            </a:pPr>
            <a:r>
              <a:rPr lang="en-GB" sz="1100" kern="1200" dirty="0"/>
              <a:t> Conduct a thorough examination of the module after the scenario.</a:t>
            </a:r>
          </a:p>
          <a:p>
            <a:pPr marL="57150" lvl="1" indent="-57150" algn="l" defTabSz="488950">
              <a:lnSpc>
                <a:spcPct val="90000"/>
              </a:lnSpc>
              <a:spcBef>
                <a:spcPct val="0"/>
              </a:spcBef>
              <a:spcAft>
                <a:spcPct val="15000"/>
              </a:spcAft>
              <a:buChar char="•"/>
            </a:pPr>
            <a:r>
              <a:rPr lang="en-GB" sz="1100" kern="1200" dirty="0"/>
              <a:t> Look for any </a:t>
            </a:r>
            <a:r>
              <a:rPr lang="en-GB" sz="1100" u="sng" kern="1200" dirty="0"/>
              <a:t>signs of deformation or failure</a:t>
            </a:r>
            <a:r>
              <a:rPr lang="en-GB" sz="1100" kern="1200" dirty="0"/>
              <a:t> in the module's structure.</a:t>
            </a:r>
          </a:p>
          <a:p>
            <a:pPr marL="57150" lvl="1" indent="-57150" algn="l" defTabSz="488950">
              <a:lnSpc>
                <a:spcPct val="90000"/>
              </a:lnSpc>
              <a:spcBef>
                <a:spcPct val="0"/>
              </a:spcBef>
              <a:spcAft>
                <a:spcPct val="15000"/>
              </a:spcAft>
              <a:buChar char="•"/>
            </a:pPr>
            <a:endParaRPr lang="en-GB" sz="1100" kern="1200" dirty="0"/>
          </a:p>
          <a:p>
            <a:pPr marL="57150" lvl="1" indent="-57150" algn="l" defTabSz="488950">
              <a:lnSpc>
                <a:spcPct val="90000"/>
              </a:lnSpc>
              <a:spcBef>
                <a:spcPct val="0"/>
              </a:spcBef>
              <a:spcAft>
                <a:spcPct val="15000"/>
              </a:spcAft>
              <a:buNone/>
            </a:pPr>
            <a:r>
              <a:rPr lang="en-GB" sz="1100" b="1" kern="1200" dirty="0"/>
              <a:t>Reproduction of Conditions:</a:t>
            </a:r>
          </a:p>
          <a:p>
            <a:pPr marL="57150" lvl="1" indent="-57150" algn="l" defTabSz="488950">
              <a:lnSpc>
                <a:spcPct val="90000"/>
              </a:lnSpc>
              <a:spcBef>
                <a:spcPct val="0"/>
              </a:spcBef>
              <a:spcAft>
                <a:spcPct val="15000"/>
              </a:spcAft>
              <a:buChar char="•"/>
            </a:pPr>
            <a:r>
              <a:rPr lang="en-GB" sz="1100" kern="1200" dirty="0"/>
              <a:t> </a:t>
            </a:r>
            <a:r>
              <a:rPr lang="en-GB" sz="1100" u="sng" kern="1200" dirty="0"/>
              <a:t>Neutrons</a:t>
            </a:r>
            <a:r>
              <a:rPr lang="en-GB" sz="1100" kern="1200" dirty="0"/>
              <a:t> play a crucial role in simulating </a:t>
            </a:r>
            <a:r>
              <a:rPr lang="en-GB" sz="1100" u="sng" kern="1200" dirty="0"/>
              <a:t>volumetric heat generation rates</a:t>
            </a:r>
            <a:r>
              <a:rPr lang="en-GB" sz="1100" kern="1200" dirty="0"/>
              <a:t> in a fusion reactor.</a:t>
            </a:r>
          </a:p>
          <a:p>
            <a:pPr marL="57150" lvl="1" indent="-57150" algn="l" defTabSz="488950">
              <a:lnSpc>
                <a:spcPct val="90000"/>
              </a:lnSpc>
              <a:spcBef>
                <a:spcPct val="0"/>
              </a:spcBef>
              <a:spcAft>
                <a:spcPct val="15000"/>
              </a:spcAft>
              <a:buChar char="•"/>
            </a:pPr>
            <a:r>
              <a:rPr lang="en-GB" sz="1100" kern="1200" dirty="0"/>
              <a:t> Implement a </a:t>
            </a:r>
            <a:r>
              <a:rPr lang="en-GB" sz="1100" u="sng" kern="1200" dirty="0"/>
              <a:t>magnetic field</a:t>
            </a:r>
            <a:r>
              <a:rPr lang="en-GB" sz="1100" kern="1200" dirty="0"/>
              <a:t> to accurately simulate system transients during the testing process.</a:t>
            </a:r>
          </a:p>
          <a:p>
            <a:pPr marL="57150" lvl="1" indent="-57150" algn="l" defTabSz="488950">
              <a:lnSpc>
                <a:spcPct val="90000"/>
              </a:lnSpc>
              <a:spcBef>
                <a:spcPct val="0"/>
              </a:spcBef>
              <a:spcAft>
                <a:spcPct val="15000"/>
              </a:spcAft>
              <a:buChar char="•"/>
            </a:pPr>
            <a:r>
              <a:rPr lang="en-GB" sz="1100" kern="1200" dirty="0"/>
              <a:t> Ensure that </a:t>
            </a:r>
            <a:r>
              <a:rPr lang="en-GB" sz="1100" u="sng" kern="1200" dirty="0"/>
              <a:t>all other environmental aspects are present</a:t>
            </a:r>
            <a:r>
              <a:rPr lang="en-GB" sz="1100" kern="1200" dirty="0"/>
              <a:t> during testing.</a:t>
            </a:r>
          </a:p>
        </p:txBody>
      </p:sp>
      <p:sp>
        <p:nvSpPr>
          <p:cNvPr id="17" name="Freeform: Shape 16">
            <a:extLst>
              <a:ext uri="{FF2B5EF4-FFF2-40B4-BE49-F238E27FC236}">
                <a16:creationId xmlns:a16="http://schemas.microsoft.com/office/drawing/2014/main" id="{47C0AFCA-C6C5-25A6-D5DD-81BE58357BB5}"/>
              </a:ext>
            </a:extLst>
          </p:cNvPr>
          <p:cNvSpPr/>
          <p:nvPr/>
        </p:nvSpPr>
        <p:spPr>
          <a:xfrm>
            <a:off x="7478760" y="786726"/>
            <a:ext cx="2160562" cy="402335"/>
          </a:xfrm>
          <a:custGeom>
            <a:avLst/>
            <a:gdLst>
              <a:gd name="connsiteX0" fmla="*/ 0 w 2160562"/>
              <a:gd name="connsiteY0" fmla="*/ 0 h 402335"/>
              <a:gd name="connsiteX1" fmla="*/ 2160562 w 2160562"/>
              <a:gd name="connsiteY1" fmla="*/ 0 h 402335"/>
              <a:gd name="connsiteX2" fmla="*/ 2160562 w 2160562"/>
              <a:gd name="connsiteY2" fmla="*/ 402335 h 402335"/>
              <a:gd name="connsiteX3" fmla="*/ 0 w 2160562"/>
              <a:gd name="connsiteY3" fmla="*/ 402335 h 402335"/>
              <a:gd name="connsiteX4" fmla="*/ 0 w 2160562"/>
              <a:gd name="connsiteY4" fmla="*/ 0 h 402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562" h="402335">
                <a:moveTo>
                  <a:pt x="0" y="0"/>
                </a:moveTo>
                <a:lnTo>
                  <a:pt x="2160562" y="0"/>
                </a:lnTo>
                <a:lnTo>
                  <a:pt x="2160562" y="402335"/>
                </a:lnTo>
                <a:lnTo>
                  <a:pt x="0" y="402335"/>
                </a:lnTo>
                <a:lnTo>
                  <a:pt x="0" y="0"/>
                </a:lnTo>
                <a:close/>
              </a:path>
            </a:pathLst>
          </a:custGeom>
        </p:spPr>
        <p:style>
          <a:lnRef idx="2">
            <a:schemeClr val="accent5">
              <a:hueOff val="-7450407"/>
              <a:satOff val="29858"/>
              <a:lumOff val="6471"/>
              <a:alphaOff val="0"/>
            </a:schemeClr>
          </a:lnRef>
          <a:fillRef idx="1">
            <a:schemeClr val="accent5">
              <a:hueOff val="-7450407"/>
              <a:satOff val="29858"/>
              <a:lumOff val="6471"/>
              <a:alphaOff val="0"/>
            </a:schemeClr>
          </a:fillRef>
          <a:effectRef idx="0">
            <a:schemeClr val="accent5">
              <a:hueOff val="-7450407"/>
              <a:satOff val="29858"/>
              <a:lumOff val="6471"/>
              <a:alphaOff val="0"/>
            </a:schemeClr>
          </a:effectRef>
          <a:fontRef idx="minor">
            <a:schemeClr val="lt1"/>
          </a:fontRef>
        </p:style>
        <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en-GB" sz="1100" b="1" kern="1200" dirty="0"/>
              <a:t>9) Tritium Recovery Assessment</a:t>
            </a:r>
          </a:p>
        </p:txBody>
      </p:sp>
      <p:sp>
        <p:nvSpPr>
          <p:cNvPr id="18" name="Freeform: Shape 17">
            <a:extLst>
              <a:ext uri="{FF2B5EF4-FFF2-40B4-BE49-F238E27FC236}">
                <a16:creationId xmlns:a16="http://schemas.microsoft.com/office/drawing/2014/main" id="{A9A01D5F-428B-70A0-C876-AA8E02557458}"/>
              </a:ext>
            </a:extLst>
          </p:cNvPr>
          <p:cNvSpPr/>
          <p:nvPr/>
        </p:nvSpPr>
        <p:spPr>
          <a:xfrm>
            <a:off x="7478760" y="1189061"/>
            <a:ext cx="2160562" cy="4608000"/>
          </a:xfrm>
          <a:custGeom>
            <a:avLst/>
            <a:gdLst>
              <a:gd name="connsiteX0" fmla="*/ 0 w 2160562"/>
              <a:gd name="connsiteY0" fmla="*/ 0 h 5480392"/>
              <a:gd name="connsiteX1" fmla="*/ 2160562 w 2160562"/>
              <a:gd name="connsiteY1" fmla="*/ 0 h 5480392"/>
              <a:gd name="connsiteX2" fmla="*/ 2160562 w 2160562"/>
              <a:gd name="connsiteY2" fmla="*/ 5480392 h 5480392"/>
              <a:gd name="connsiteX3" fmla="*/ 0 w 2160562"/>
              <a:gd name="connsiteY3" fmla="*/ 5480392 h 5480392"/>
              <a:gd name="connsiteX4" fmla="*/ 0 w 2160562"/>
              <a:gd name="connsiteY4" fmla="*/ 0 h 5480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562" h="5480392">
                <a:moveTo>
                  <a:pt x="0" y="0"/>
                </a:moveTo>
                <a:lnTo>
                  <a:pt x="2160562" y="0"/>
                </a:lnTo>
                <a:lnTo>
                  <a:pt x="2160562" y="5480392"/>
                </a:lnTo>
                <a:lnTo>
                  <a:pt x="0" y="5480392"/>
                </a:lnTo>
                <a:lnTo>
                  <a:pt x="0" y="0"/>
                </a:lnTo>
                <a:close/>
              </a:path>
            </a:pathLst>
          </a:custGeom>
        </p:spPr>
        <p:style>
          <a:lnRef idx="2">
            <a:schemeClr val="accent5">
              <a:tint val="40000"/>
              <a:alpha val="90000"/>
              <a:hueOff val="-8055361"/>
              <a:satOff val="36190"/>
              <a:lumOff val="2488"/>
              <a:alphaOff val="0"/>
            </a:schemeClr>
          </a:lnRef>
          <a:fillRef idx="1">
            <a:schemeClr val="accent5">
              <a:tint val="40000"/>
              <a:alpha val="90000"/>
              <a:hueOff val="-8055361"/>
              <a:satOff val="36190"/>
              <a:lumOff val="2488"/>
              <a:alphaOff val="0"/>
            </a:schemeClr>
          </a:fillRef>
          <a:effectRef idx="0">
            <a:schemeClr val="accent5">
              <a:tint val="40000"/>
              <a:alpha val="90000"/>
              <a:hueOff val="-8055361"/>
              <a:satOff val="36190"/>
              <a:lumOff val="2488"/>
              <a:alphaOff val="0"/>
            </a:schemeClr>
          </a:effectRef>
          <a:fontRef idx="minor">
            <a:schemeClr val="dk1">
              <a:hueOff val="0"/>
              <a:satOff val="0"/>
              <a:lumOff val="0"/>
              <a:alphaOff val="0"/>
            </a:schemeClr>
          </a:fontRef>
        </p:style>
        <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None/>
            </a:pPr>
            <a:r>
              <a:rPr lang="en-GB" sz="1100" b="1" kern="1200" dirty="0"/>
              <a:t>Testing Scenario:</a:t>
            </a:r>
            <a:endParaRPr lang="en-GB" sz="1100" kern="1200" dirty="0"/>
          </a:p>
          <a:p>
            <a:pPr marL="57150" lvl="1" indent="-57150" algn="l" defTabSz="488950">
              <a:lnSpc>
                <a:spcPct val="90000"/>
              </a:lnSpc>
              <a:spcBef>
                <a:spcPct val="0"/>
              </a:spcBef>
              <a:spcAft>
                <a:spcPct val="15000"/>
              </a:spcAft>
              <a:buChar char="•"/>
            </a:pPr>
            <a:r>
              <a:rPr lang="en-GB" sz="1100" kern="1200" dirty="0"/>
              <a:t> Conduct </a:t>
            </a:r>
            <a:r>
              <a:rPr lang="en-GB" sz="1100" u="sng" kern="1200" dirty="0"/>
              <a:t>in-situ tritium activity measurements</a:t>
            </a:r>
            <a:r>
              <a:rPr lang="en-GB" sz="1100" kern="1200" dirty="0"/>
              <a:t> in tritium carrier and coolant streams.</a:t>
            </a:r>
          </a:p>
          <a:p>
            <a:pPr marL="57150" lvl="1" indent="-57150" algn="l" defTabSz="488950">
              <a:lnSpc>
                <a:spcPct val="90000"/>
              </a:lnSpc>
              <a:spcBef>
                <a:spcPct val="0"/>
              </a:spcBef>
              <a:spcAft>
                <a:spcPct val="15000"/>
              </a:spcAft>
              <a:buChar char="•"/>
            </a:pPr>
            <a:r>
              <a:rPr lang="en-GB" sz="1100" kern="1200" dirty="0"/>
              <a:t> Perform </a:t>
            </a:r>
            <a:r>
              <a:rPr lang="en-GB" sz="1100" u="sng" kern="1200" dirty="0"/>
              <a:t>post-test tritium assays</a:t>
            </a:r>
            <a:r>
              <a:rPr lang="en-GB" sz="1100" kern="1200" dirty="0"/>
              <a:t> to determine the location and magnitude of the tritium inventory.</a:t>
            </a:r>
          </a:p>
          <a:p>
            <a:pPr marL="57150" lvl="1" indent="-57150" algn="l" defTabSz="488950">
              <a:lnSpc>
                <a:spcPct val="90000"/>
              </a:lnSpc>
              <a:spcBef>
                <a:spcPct val="0"/>
              </a:spcBef>
              <a:spcAft>
                <a:spcPct val="15000"/>
              </a:spcAft>
              <a:buChar char="•"/>
            </a:pPr>
            <a:endParaRPr lang="en-GB" sz="1100" kern="1200" dirty="0"/>
          </a:p>
          <a:p>
            <a:pPr marL="57150" lvl="1" indent="-57150" algn="l" defTabSz="488950">
              <a:lnSpc>
                <a:spcPct val="90000"/>
              </a:lnSpc>
              <a:spcBef>
                <a:spcPct val="0"/>
              </a:spcBef>
              <a:spcAft>
                <a:spcPct val="15000"/>
              </a:spcAft>
              <a:buNone/>
            </a:pPr>
            <a:r>
              <a:rPr lang="en-GB" sz="1100" b="1" kern="1200" dirty="0"/>
              <a:t>Reproduction of Conditions:</a:t>
            </a:r>
            <a:endParaRPr lang="en-GB" sz="1100" kern="1200" dirty="0"/>
          </a:p>
          <a:p>
            <a:pPr marL="57150" lvl="1" indent="-57150" algn="l" defTabSz="488950">
              <a:lnSpc>
                <a:spcPct val="90000"/>
              </a:lnSpc>
              <a:spcBef>
                <a:spcPct val="0"/>
              </a:spcBef>
              <a:spcAft>
                <a:spcPct val="15000"/>
              </a:spcAft>
              <a:buChar char="•"/>
            </a:pPr>
            <a:r>
              <a:rPr lang="en-GB" sz="1100" kern="1200" dirty="0"/>
              <a:t> </a:t>
            </a:r>
            <a:r>
              <a:rPr lang="en-GB" sz="1100" u="sng" kern="1200" dirty="0"/>
              <a:t>Neutrons</a:t>
            </a:r>
            <a:r>
              <a:rPr lang="en-GB" sz="1100" kern="1200" dirty="0"/>
              <a:t> play a crucial role in </a:t>
            </a:r>
            <a:r>
              <a:rPr lang="en-GB" sz="1100" u="sng" kern="1200" dirty="0"/>
              <a:t>producing tritium</a:t>
            </a:r>
            <a:r>
              <a:rPr lang="en-GB" sz="1100" kern="1200" dirty="0"/>
              <a:t>, inducing damage and swelling in solid breeder materials and structures, generating heat within the blanket module.</a:t>
            </a:r>
          </a:p>
          <a:p>
            <a:pPr marL="57150" lvl="1" indent="-57150" algn="l" defTabSz="488950">
              <a:lnSpc>
                <a:spcPct val="90000"/>
              </a:lnSpc>
              <a:spcBef>
                <a:spcPct val="0"/>
              </a:spcBef>
              <a:spcAft>
                <a:spcPct val="15000"/>
              </a:spcAft>
              <a:buChar char="•"/>
            </a:pPr>
            <a:r>
              <a:rPr lang="en-GB" sz="1100" kern="1200" dirty="0"/>
              <a:t> The </a:t>
            </a:r>
            <a:r>
              <a:rPr lang="en-GB" sz="1100" u="sng" kern="1200" dirty="0"/>
              <a:t>fusion spectrum</a:t>
            </a:r>
            <a:r>
              <a:rPr lang="en-GB" sz="1100" kern="1200" dirty="0"/>
              <a:t> is highly </a:t>
            </a:r>
            <a:r>
              <a:rPr lang="en-GB" sz="1100" u="sng" kern="1200" dirty="0"/>
              <a:t>important for integrated testing</a:t>
            </a:r>
            <a:r>
              <a:rPr lang="en-GB" sz="1100" kern="1200" dirty="0"/>
              <a:t>.</a:t>
            </a:r>
          </a:p>
          <a:p>
            <a:pPr marL="57150" lvl="1" indent="-57150" defTabSz="488950">
              <a:lnSpc>
                <a:spcPct val="90000"/>
              </a:lnSpc>
              <a:spcBef>
                <a:spcPct val="0"/>
              </a:spcBef>
              <a:spcAft>
                <a:spcPct val="15000"/>
              </a:spcAft>
              <a:buChar char="•"/>
            </a:pPr>
            <a:r>
              <a:rPr lang="en-GB" sz="1100" kern="1200" dirty="0"/>
              <a:t> </a:t>
            </a:r>
            <a:r>
              <a:rPr lang="en-GB" sz="1100" dirty="0"/>
              <a:t>Ensure that </a:t>
            </a:r>
            <a:r>
              <a:rPr lang="en-GB" sz="1100" u="sng" dirty="0"/>
              <a:t>all other environmental aspects are present</a:t>
            </a:r>
            <a:r>
              <a:rPr lang="en-GB" sz="1100" dirty="0"/>
              <a:t> (</a:t>
            </a:r>
            <a:r>
              <a:rPr lang="en-GB" sz="1100" kern="1200" dirty="0"/>
              <a:t>tritium transport mechanisms, coolant flow, temperatures, etc.).</a:t>
            </a:r>
          </a:p>
        </p:txBody>
      </p:sp>
      <p:sp>
        <p:nvSpPr>
          <p:cNvPr id="19" name="Freeform: Shape 18">
            <a:extLst>
              <a:ext uri="{FF2B5EF4-FFF2-40B4-BE49-F238E27FC236}">
                <a16:creationId xmlns:a16="http://schemas.microsoft.com/office/drawing/2014/main" id="{08248A22-B25C-C74E-D83D-8D4CCB306A1A}"/>
              </a:ext>
            </a:extLst>
          </p:cNvPr>
          <p:cNvSpPr/>
          <p:nvPr/>
        </p:nvSpPr>
        <p:spPr>
          <a:xfrm>
            <a:off x="9941802" y="786726"/>
            <a:ext cx="2160562" cy="402335"/>
          </a:xfrm>
          <a:custGeom>
            <a:avLst/>
            <a:gdLst>
              <a:gd name="connsiteX0" fmla="*/ 0 w 2160562"/>
              <a:gd name="connsiteY0" fmla="*/ 0 h 402335"/>
              <a:gd name="connsiteX1" fmla="*/ 2160562 w 2160562"/>
              <a:gd name="connsiteY1" fmla="*/ 0 h 402335"/>
              <a:gd name="connsiteX2" fmla="*/ 2160562 w 2160562"/>
              <a:gd name="connsiteY2" fmla="*/ 402335 h 402335"/>
              <a:gd name="connsiteX3" fmla="*/ 0 w 2160562"/>
              <a:gd name="connsiteY3" fmla="*/ 402335 h 402335"/>
              <a:gd name="connsiteX4" fmla="*/ 0 w 2160562"/>
              <a:gd name="connsiteY4" fmla="*/ 0 h 402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562" h="402335">
                <a:moveTo>
                  <a:pt x="0" y="0"/>
                </a:moveTo>
                <a:lnTo>
                  <a:pt x="2160562" y="0"/>
                </a:lnTo>
                <a:lnTo>
                  <a:pt x="2160562" y="402335"/>
                </a:lnTo>
                <a:lnTo>
                  <a:pt x="0" y="402335"/>
                </a:lnTo>
                <a:lnTo>
                  <a:pt x="0" y="0"/>
                </a:lnTo>
                <a:close/>
              </a:path>
            </a:pathLst>
          </a:custGeom>
        </p:spPr>
        <p:style>
          <a:lnRef idx="2">
            <a:schemeClr val="accent5">
              <a:hueOff val="-9933876"/>
              <a:satOff val="39811"/>
              <a:lumOff val="8628"/>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en-GB" sz="1100" b="1" kern="1200" dirty="0"/>
              <a:t>10) Module Lifetime Verification</a:t>
            </a:r>
          </a:p>
        </p:txBody>
      </p:sp>
      <p:sp>
        <p:nvSpPr>
          <p:cNvPr id="20" name="Freeform: Shape 19">
            <a:extLst>
              <a:ext uri="{FF2B5EF4-FFF2-40B4-BE49-F238E27FC236}">
                <a16:creationId xmlns:a16="http://schemas.microsoft.com/office/drawing/2014/main" id="{EB003A19-CD15-3CEF-3189-022D3A64B37A}"/>
              </a:ext>
            </a:extLst>
          </p:cNvPr>
          <p:cNvSpPr/>
          <p:nvPr/>
        </p:nvSpPr>
        <p:spPr>
          <a:xfrm>
            <a:off x="9941802" y="1189061"/>
            <a:ext cx="2160562" cy="4608000"/>
          </a:xfrm>
          <a:custGeom>
            <a:avLst/>
            <a:gdLst>
              <a:gd name="connsiteX0" fmla="*/ 0 w 2160562"/>
              <a:gd name="connsiteY0" fmla="*/ 0 h 5480392"/>
              <a:gd name="connsiteX1" fmla="*/ 2160562 w 2160562"/>
              <a:gd name="connsiteY1" fmla="*/ 0 h 5480392"/>
              <a:gd name="connsiteX2" fmla="*/ 2160562 w 2160562"/>
              <a:gd name="connsiteY2" fmla="*/ 5480392 h 5480392"/>
              <a:gd name="connsiteX3" fmla="*/ 0 w 2160562"/>
              <a:gd name="connsiteY3" fmla="*/ 5480392 h 5480392"/>
              <a:gd name="connsiteX4" fmla="*/ 0 w 2160562"/>
              <a:gd name="connsiteY4" fmla="*/ 0 h 5480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562" h="5480392">
                <a:moveTo>
                  <a:pt x="0" y="0"/>
                </a:moveTo>
                <a:lnTo>
                  <a:pt x="2160562" y="0"/>
                </a:lnTo>
                <a:lnTo>
                  <a:pt x="2160562" y="5480392"/>
                </a:lnTo>
                <a:lnTo>
                  <a:pt x="0" y="5480392"/>
                </a:lnTo>
                <a:lnTo>
                  <a:pt x="0" y="0"/>
                </a:lnTo>
                <a:close/>
              </a:path>
            </a:pathLst>
          </a:custGeom>
        </p:spPr>
        <p:style>
          <a:lnRef idx="2">
            <a:schemeClr val="accent5">
              <a:tint val="40000"/>
              <a:alpha val="90000"/>
              <a:hueOff val="-10740482"/>
              <a:satOff val="48253"/>
              <a:lumOff val="3317"/>
              <a:alphaOff val="0"/>
            </a:schemeClr>
          </a:lnRef>
          <a:fillRef idx="1">
            <a:schemeClr val="accent5">
              <a:tint val="40000"/>
              <a:alpha val="90000"/>
              <a:hueOff val="-10740482"/>
              <a:satOff val="48253"/>
              <a:lumOff val="3317"/>
              <a:alphaOff val="0"/>
            </a:schemeClr>
          </a:fillRef>
          <a:effectRef idx="0">
            <a:schemeClr val="accent5">
              <a:tint val="40000"/>
              <a:alpha val="90000"/>
              <a:hueOff val="-10740482"/>
              <a:satOff val="48253"/>
              <a:lumOff val="3317"/>
              <a:alphaOff val="0"/>
            </a:schemeClr>
          </a:effectRef>
          <a:fontRef idx="minor">
            <a:schemeClr val="dk1">
              <a:hueOff val="0"/>
              <a:satOff val="0"/>
              <a:lumOff val="0"/>
              <a:alphaOff val="0"/>
            </a:schemeClr>
          </a:fontRef>
        </p:style>
        <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None/>
            </a:pPr>
            <a:r>
              <a:rPr lang="en-GB" sz="1100" b="1" kern="1200" dirty="0"/>
              <a:t>Testing Scenario:</a:t>
            </a:r>
            <a:endParaRPr lang="en-GB" sz="1100" kern="1200" dirty="0"/>
          </a:p>
          <a:p>
            <a:pPr marL="57150" lvl="1" indent="-57150" algn="l" defTabSz="488950">
              <a:lnSpc>
                <a:spcPct val="90000"/>
              </a:lnSpc>
              <a:spcBef>
                <a:spcPct val="0"/>
              </a:spcBef>
              <a:spcAft>
                <a:spcPct val="15000"/>
              </a:spcAft>
              <a:buChar char="•"/>
            </a:pPr>
            <a:r>
              <a:rPr lang="en-GB" sz="1100" kern="1200" dirty="0"/>
              <a:t> Conduct </a:t>
            </a:r>
            <a:r>
              <a:rPr lang="en-GB" sz="1100" u="sng" kern="1200" dirty="0"/>
              <a:t>comprehensive tests on the full module</a:t>
            </a:r>
            <a:r>
              <a:rPr lang="en-GB" sz="1100" kern="1200" dirty="0"/>
              <a:t>.</a:t>
            </a:r>
          </a:p>
          <a:p>
            <a:pPr marL="57150" lvl="1" indent="-57150" algn="l" defTabSz="488950">
              <a:lnSpc>
                <a:spcPct val="90000"/>
              </a:lnSpc>
              <a:spcBef>
                <a:spcPct val="0"/>
              </a:spcBef>
              <a:spcAft>
                <a:spcPct val="15000"/>
              </a:spcAft>
              <a:buChar char="•"/>
            </a:pPr>
            <a:r>
              <a:rPr lang="en-GB" sz="1100" kern="1200" dirty="0"/>
              <a:t> Focus on </a:t>
            </a:r>
            <a:r>
              <a:rPr lang="en-GB" sz="1100" u="sng" kern="1200" dirty="0"/>
              <a:t>identifying structural failure modes</a:t>
            </a:r>
            <a:r>
              <a:rPr lang="en-GB" sz="1100" kern="1200" dirty="0"/>
              <a:t>.</a:t>
            </a:r>
          </a:p>
          <a:p>
            <a:pPr marL="57150" lvl="1" indent="-57150" algn="l" defTabSz="488950">
              <a:lnSpc>
                <a:spcPct val="90000"/>
              </a:lnSpc>
              <a:spcBef>
                <a:spcPct val="0"/>
              </a:spcBef>
              <a:spcAft>
                <a:spcPct val="15000"/>
              </a:spcAft>
              <a:buChar char="•"/>
            </a:pPr>
            <a:r>
              <a:rPr lang="en-GB" sz="1100" kern="1200" dirty="0"/>
              <a:t> Measure local temperatures and stresses within the module.</a:t>
            </a:r>
          </a:p>
          <a:p>
            <a:pPr marL="57150" lvl="1" indent="-57150" algn="l" defTabSz="488950">
              <a:lnSpc>
                <a:spcPct val="90000"/>
              </a:lnSpc>
              <a:spcBef>
                <a:spcPct val="0"/>
              </a:spcBef>
              <a:spcAft>
                <a:spcPct val="15000"/>
              </a:spcAft>
              <a:buChar char="•"/>
            </a:pPr>
            <a:r>
              <a:rPr lang="en-GB" sz="1100" kern="1200" dirty="0"/>
              <a:t> After testing, perform a thorough post-test examination to </a:t>
            </a:r>
            <a:r>
              <a:rPr lang="en-GB" sz="1100" u="sng" kern="1200" dirty="0"/>
              <a:t>determine the root causes of any observed failures or issues</a:t>
            </a:r>
            <a:r>
              <a:rPr lang="en-GB" sz="1100" kern="1200" dirty="0"/>
              <a:t>.</a:t>
            </a:r>
          </a:p>
          <a:p>
            <a:pPr marL="57150" lvl="1" indent="-57150" algn="l" defTabSz="488950">
              <a:lnSpc>
                <a:spcPct val="90000"/>
              </a:lnSpc>
              <a:spcBef>
                <a:spcPct val="0"/>
              </a:spcBef>
              <a:spcAft>
                <a:spcPct val="15000"/>
              </a:spcAft>
              <a:buChar char="•"/>
            </a:pPr>
            <a:endParaRPr lang="en-GB" sz="1100" kern="1200" dirty="0"/>
          </a:p>
          <a:p>
            <a:pPr marL="57150" lvl="1" indent="-57150" algn="l" defTabSz="488950">
              <a:lnSpc>
                <a:spcPct val="90000"/>
              </a:lnSpc>
              <a:spcBef>
                <a:spcPct val="0"/>
              </a:spcBef>
              <a:spcAft>
                <a:spcPct val="15000"/>
              </a:spcAft>
              <a:buNone/>
            </a:pPr>
            <a:r>
              <a:rPr lang="en-GB" sz="1100" b="1" kern="1200" dirty="0"/>
              <a:t>Reproduction of Conditions:</a:t>
            </a:r>
            <a:endParaRPr lang="en-GB" sz="1100" kern="1200" dirty="0"/>
          </a:p>
          <a:p>
            <a:pPr marL="57150" lvl="1" indent="-57150" algn="l" defTabSz="488950">
              <a:lnSpc>
                <a:spcPct val="90000"/>
              </a:lnSpc>
              <a:spcBef>
                <a:spcPct val="0"/>
              </a:spcBef>
              <a:spcAft>
                <a:spcPct val="15000"/>
              </a:spcAft>
              <a:buChar char="•"/>
            </a:pPr>
            <a:r>
              <a:rPr lang="en-GB" sz="1100" kern="1200" dirty="0"/>
              <a:t> </a:t>
            </a:r>
            <a:r>
              <a:rPr lang="en-GB" sz="1100" u="sng" kern="1200" dirty="0"/>
              <a:t>Neutrons are vital because they serve as a heating source, induce specific reactions within the module and cause significant damage, affecting structural integrity.</a:t>
            </a:r>
          </a:p>
          <a:p>
            <a:pPr marL="57150" lvl="1" indent="-57150" algn="l" defTabSz="488950">
              <a:lnSpc>
                <a:spcPct val="90000"/>
              </a:lnSpc>
              <a:spcBef>
                <a:spcPct val="0"/>
              </a:spcBef>
              <a:spcAft>
                <a:spcPct val="15000"/>
              </a:spcAft>
              <a:buChar char="•"/>
            </a:pPr>
            <a:r>
              <a:rPr lang="en-US" sz="1100" kern="1200" dirty="0"/>
              <a:t> Reproduce </a:t>
            </a:r>
            <a:r>
              <a:rPr lang="en-US" sz="1100" u="sng" kern="1200" dirty="0"/>
              <a:t>similar </a:t>
            </a:r>
            <a:r>
              <a:rPr lang="en-GB" sz="1100" u="sng" kern="1200" dirty="0"/>
              <a:t>temperature gradients and stress </a:t>
            </a:r>
            <a:r>
              <a:rPr lang="en-GB" sz="1100" kern="1200" dirty="0"/>
              <a:t>fields.</a:t>
            </a:r>
          </a:p>
          <a:p>
            <a:pPr marL="57150" lvl="1" indent="-57150" algn="l" defTabSz="488950">
              <a:lnSpc>
                <a:spcPct val="90000"/>
              </a:lnSpc>
              <a:spcBef>
                <a:spcPct val="0"/>
              </a:spcBef>
              <a:spcAft>
                <a:spcPct val="15000"/>
              </a:spcAft>
              <a:buChar char="•"/>
            </a:pPr>
            <a:r>
              <a:rPr lang="en-GB" sz="1100" kern="1200" dirty="0"/>
              <a:t> Ensure the neutron spectrum is accurately tuned.</a:t>
            </a:r>
          </a:p>
          <a:p>
            <a:pPr marL="57150" lvl="1" indent="-57150" algn="l" defTabSz="488950">
              <a:lnSpc>
                <a:spcPct val="90000"/>
              </a:lnSpc>
              <a:spcBef>
                <a:spcPct val="0"/>
              </a:spcBef>
              <a:spcAft>
                <a:spcPct val="15000"/>
              </a:spcAft>
              <a:buChar char="•"/>
            </a:pPr>
            <a:r>
              <a:rPr lang="en-GB" sz="1100" kern="1200" dirty="0"/>
              <a:t> </a:t>
            </a:r>
            <a:r>
              <a:rPr lang="en-GB" sz="1100" u="sng" kern="1200" dirty="0"/>
              <a:t>Include surface heat flux </a:t>
            </a:r>
            <a:r>
              <a:rPr lang="en-GB" sz="1100" kern="1200" dirty="0"/>
              <a:t>in testing.</a:t>
            </a:r>
          </a:p>
          <a:p>
            <a:pPr marL="57150" lvl="1" indent="-57150" algn="l" defTabSz="488950">
              <a:lnSpc>
                <a:spcPct val="90000"/>
              </a:lnSpc>
              <a:spcBef>
                <a:spcPct val="0"/>
              </a:spcBef>
              <a:spcAft>
                <a:spcPct val="15000"/>
              </a:spcAft>
              <a:buChar char="•"/>
            </a:pPr>
            <a:r>
              <a:rPr lang="en-GB" sz="1100" kern="1200" dirty="0"/>
              <a:t> </a:t>
            </a:r>
            <a:r>
              <a:rPr lang="en-GB" sz="1100" u="sng" kern="1200" dirty="0"/>
              <a:t>Reproduce plasma interactions</a:t>
            </a:r>
            <a:r>
              <a:rPr lang="en-GB" sz="1100" kern="1200" dirty="0"/>
              <a:t> in the testing environment.</a:t>
            </a:r>
          </a:p>
        </p:txBody>
      </p:sp>
      <p:sp>
        <p:nvSpPr>
          <p:cNvPr id="2" name="Title 1">
            <a:extLst>
              <a:ext uri="{FF2B5EF4-FFF2-40B4-BE49-F238E27FC236}">
                <a16:creationId xmlns:a16="http://schemas.microsoft.com/office/drawing/2014/main" id="{23F489DB-1AAF-250C-F6BF-9709E3F11354}"/>
              </a:ext>
            </a:extLst>
          </p:cNvPr>
          <p:cNvSpPr>
            <a:spLocks noGrp="1"/>
          </p:cNvSpPr>
          <p:nvPr>
            <p:ph type="title"/>
          </p:nvPr>
        </p:nvSpPr>
        <p:spPr/>
        <p:txBody>
          <a:bodyPr/>
          <a:lstStyle/>
          <a:p>
            <a:r>
              <a:rPr lang="en-US" dirty="0"/>
              <a:t>Breeding blanket qualification needs</a:t>
            </a:r>
            <a:endParaRPr lang="en-GB" dirty="0"/>
          </a:p>
        </p:txBody>
      </p:sp>
      <p:sp>
        <p:nvSpPr>
          <p:cNvPr id="21" name="Arrow: Right 20">
            <a:extLst>
              <a:ext uri="{FF2B5EF4-FFF2-40B4-BE49-F238E27FC236}">
                <a16:creationId xmlns:a16="http://schemas.microsoft.com/office/drawing/2014/main" id="{D3A6466A-5A3B-6873-B8AE-2EED0CE26E9F}"/>
              </a:ext>
            </a:extLst>
          </p:cNvPr>
          <p:cNvSpPr/>
          <p:nvPr/>
        </p:nvSpPr>
        <p:spPr>
          <a:xfrm>
            <a:off x="191344" y="6158134"/>
            <a:ext cx="4824255" cy="662412"/>
          </a:xfrm>
          <a:prstGeom prst="rightArrow">
            <a:avLst/>
          </a:prstGeom>
          <a:solidFill>
            <a:srgbClr val="FF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Increased size of the testing</a:t>
            </a:r>
            <a:endParaRPr lang="en-GB" dirty="0"/>
          </a:p>
        </p:txBody>
      </p:sp>
      <p:sp>
        <p:nvSpPr>
          <p:cNvPr id="22" name="TextBox 21">
            <a:extLst>
              <a:ext uri="{FF2B5EF4-FFF2-40B4-BE49-F238E27FC236}">
                <a16:creationId xmlns:a16="http://schemas.microsoft.com/office/drawing/2014/main" id="{7DAC849D-E2BB-C6EA-28F0-1BF4B0D9719E}"/>
              </a:ext>
            </a:extLst>
          </p:cNvPr>
          <p:cNvSpPr txBox="1"/>
          <p:nvPr/>
        </p:nvSpPr>
        <p:spPr>
          <a:xfrm>
            <a:off x="7478913" y="5877272"/>
            <a:ext cx="4624117" cy="584968"/>
          </a:xfrm>
          <a:prstGeom prst="rect">
            <a:avLst/>
          </a:prstGeom>
          <a:noFill/>
        </p:spPr>
        <p:txBody>
          <a:bodyPr wrap="square">
            <a:spAutoFit/>
          </a:bodyPr>
          <a:lstStyle/>
          <a:p>
            <a:pPr algn="just"/>
            <a:r>
              <a:rPr lang="en-GB" sz="1067" i="1" dirty="0">
                <a:latin typeface="Arial" panose="020B0604020202020204" pitchFamily="34" charset="0"/>
                <a:cs typeface="Arial" panose="020B0604020202020204" pitchFamily="34" charset="0"/>
              </a:rPr>
              <a:t>M. A. Abdou, et al, (1984) FINESSE: A Study of the Issues, Experiments and Facilities for Fusion Nuclear Technology Research and Development, UCLA-ENG--84-30-Vol.2, https://doi.org/10.2172/5507921</a:t>
            </a:r>
          </a:p>
        </p:txBody>
      </p:sp>
      <p:sp>
        <p:nvSpPr>
          <p:cNvPr id="3" name="Footer Placeholder 3">
            <a:extLst>
              <a:ext uri="{FF2B5EF4-FFF2-40B4-BE49-F238E27FC236}">
                <a16:creationId xmlns:a16="http://schemas.microsoft.com/office/drawing/2014/main" id="{64750367-E3E5-888F-30EA-A481D3E02985}"/>
              </a:ext>
            </a:extLst>
          </p:cNvPr>
          <p:cNvSpPr>
            <a:spLocks noGrp="1"/>
          </p:cNvSpPr>
          <p:nvPr>
            <p:ph type="ftr" sz="quarter" idx="11"/>
          </p:nvPr>
        </p:nvSpPr>
        <p:spPr>
          <a:xfrm>
            <a:off x="623393" y="6545237"/>
            <a:ext cx="10986971" cy="268139"/>
          </a:xfrm>
        </p:spPr>
        <p:txBody>
          <a:bodyPr/>
          <a:lstStyle/>
          <a:p>
            <a:pPr algn="r"/>
            <a:r>
              <a:rPr lang="it-IT" sz="1050" dirty="0"/>
              <a:t>G. A. Spagnuolo et al. </a:t>
            </a:r>
            <a:r>
              <a:rPr lang="en-GB" sz="1050" dirty="0"/>
              <a:t>| ISFNT-15 | Las Palmas de Gran </a:t>
            </a:r>
            <a:r>
              <a:rPr lang="en-GB" sz="1050" dirty="0" err="1"/>
              <a:t>Canaria</a:t>
            </a:r>
            <a:r>
              <a:rPr lang="en-GB" sz="1050" dirty="0"/>
              <a:t> - Spain | 12/09/23 | Page </a:t>
            </a:r>
            <a:fld id="{6A6D9FA1-99C7-4910-8E32-B85D378B0060}" type="slidenum">
              <a:rPr lang="en-GB" sz="1050" smtClean="0"/>
              <a:pPr algn="r"/>
              <a:t>22</a:t>
            </a:fld>
            <a:endParaRPr lang="en-GB" sz="1050" dirty="0"/>
          </a:p>
        </p:txBody>
      </p:sp>
    </p:spTree>
    <p:extLst>
      <p:ext uri="{BB962C8B-B14F-4D97-AF65-F5344CB8AC3E}">
        <p14:creationId xmlns:p14="http://schemas.microsoft.com/office/powerpoint/2010/main" val="11742599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042C1F5-B682-45E2-644E-1B16822EF6C9}"/>
              </a:ext>
            </a:extLst>
          </p:cNvPr>
          <p:cNvSpPr>
            <a:spLocks noGrp="1"/>
          </p:cNvSpPr>
          <p:nvPr>
            <p:ph type="title"/>
          </p:nvPr>
        </p:nvSpPr>
        <p:spPr>
          <a:xfrm>
            <a:off x="47328" y="130764"/>
            <a:ext cx="10585176" cy="457200"/>
          </a:xfrm>
        </p:spPr>
        <p:txBody>
          <a:bodyPr vert="horz" lIns="91440" tIns="45720" rIns="91440" bIns="45720" rtlCol="0" anchor="ctr">
            <a:noAutofit/>
          </a:bodyPr>
          <a:lstStyle/>
          <a:p>
            <a:r>
              <a:rPr lang="en-GB" sz="2800" dirty="0">
                <a:latin typeface="+mj-lt"/>
              </a:rPr>
              <a:t>Breeding Blanket Qualification Needs: ongoing R&amp;D efforts</a:t>
            </a:r>
          </a:p>
        </p:txBody>
      </p:sp>
      <p:sp>
        <p:nvSpPr>
          <p:cNvPr id="3" name="TextBox 2">
            <a:extLst>
              <a:ext uri="{FF2B5EF4-FFF2-40B4-BE49-F238E27FC236}">
                <a16:creationId xmlns:a16="http://schemas.microsoft.com/office/drawing/2014/main" id="{4A6C68C1-1352-D284-987C-E32A68DC3719}"/>
              </a:ext>
            </a:extLst>
          </p:cNvPr>
          <p:cNvSpPr txBox="1"/>
          <p:nvPr/>
        </p:nvSpPr>
        <p:spPr>
          <a:xfrm>
            <a:off x="0" y="692696"/>
            <a:ext cx="11712624" cy="400110"/>
          </a:xfrm>
          <a:prstGeom prst="rect">
            <a:avLst/>
          </a:prstGeom>
          <a:noFill/>
        </p:spPr>
        <p:txBody>
          <a:bodyPr wrap="square">
            <a:spAutoFit/>
          </a:bodyPr>
          <a:lstStyle>
            <a:defPPr>
              <a:defRPr lang="en-US"/>
            </a:defPPr>
            <a:lvl1pPr>
              <a:defRPr sz="1600" b="1"/>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General blanket: Fabrication of (functional material) tritium breeding ceramics in pebble form</a:t>
            </a:r>
          </a:p>
        </p:txBody>
      </p:sp>
      <p:sp>
        <p:nvSpPr>
          <p:cNvPr id="12" name="TextBox 11">
            <a:extLst>
              <a:ext uri="{FF2B5EF4-FFF2-40B4-BE49-F238E27FC236}">
                <a16:creationId xmlns:a16="http://schemas.microsoft.com/office/drawing/2014/main" id="{0353B160-D95D-A87A-7C99-70CB1991C2E3}"/>
              </a:ext>
            </a:extLst>
          </p:cNvPr>
          <p:cNvSpPr txBox="1"/>
          <p:nvPr/>
        </p:nvSpPr>
        <p:spPr>
          <a:xfrm>
            <a:off x="-7688" y="1369804"/>
            <a:ext cx="12199688" cy="1769715"/>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The facility uses a melt-based process to produce Advanced Ceramic Breeder (ACB) pebbles. The major interesting points are:</a:t>
            </a:r>
          </a:p>
          <a:p>
            <a:pPr marL="228600" marR="0" lvl="0" indent="-228600" algn="just" defTabSz="121917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the KALOS-UP facility is the </a:t>
            </a:r>
            <a:r>
              <a:rPr kumimoji="0" lang="en-GB" sz="1400" b="1" i="0" u="none" strike="noStrike" kern="1200" cap="none" spc="0" normalizeH="0" baseline="0" noProof="0" dirty="0">
                <a:ln>
                  <a:noFill/>
                </a:ln>
                <a:solidFill>
                  <a:srgbClr val="0070C0"/>
                </a:solidFill>
                <a:effectLst/>
                <a:uLnTx/>
                <a:uFillTx/>
                <a:latin typeface="Calibri"/>
                <a:ea typeface="+mn-ea"/>
                <a:cs typeface="+mn-cs"/>
              </a:rPr>
              <a:t>only European facility to produce ceramic breeder pebbles</a:t>
            </a:r>
            <a:endParaRPr kumimoji="0" lang="en-GB" sz="1400" b="0" i="0"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just" defTabSz="121917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the </a:t>
            </a:r>
            <a:r>
              <a:rPr kumimoji="0" lang="en-GB" sz="1400" b="1" i="0" u="none" strike="noStrike" kern="1200" cap="none" spc="0" normalizeH="0" baseline="0" noProof="0" dirty="0">
                <a:ln>
                  <a:noFill/>
                </a:ln>
                <a:solidFill>
                  <a:srgbClr val="0070C0"/>
                </a:solidFill>
                <a:effectLst/>
                <a:uLnTx/>
                <a:uFillTx/>
                <a:latin typeface="Calibri"/>
                <a:ea typeface="+mn-ea"/>
                <a:cs typeface="+mn-cs"/>
              </a:rPr>
              <a:t>semi-continuously operating</a:t>
            </a:r>
            <a:r>
              <a:rPr kumimoji="0" lang="en-GB" sz="1400" b="0" i="0" u="none" strike="noStrike" kern="1200" cap="none" spc="0" normalizeH="0" baseline="0" noProof="0" dirty="0">
                <a:ln>
                  <a:noFill/>
                </a:ln>
                <a:solidFill>
                  <a:prstClr val="black"/>
                </a:solidFill>
                <a:effectLst/>
                <a:uLnTx/>
                <a:uFillTx/>
                <a:latin typeface="Calibri"/>
                <a:ea typeface="+mn-ea"/>
                <a:cs typeface="+mn-cs"/>
              </a:rPr>
              <a:t> facility will be able </a:t>
            </a:r>
            <a:r>
              <a:rPr kumimoji="0" lang="en-GB" sz="1400" b="1" i="0" u="none" strike="noStrike" kern="1200" cap="none" spc="0" normalizeH="0" baseline="0" noProof="0" dirty="0">
                <a:ln>
                  <a:noFill/>
                </a:ln>
                <a:solidFill>
                  <a:srgbClr val="0070C0"/>
                </a:solidFill>
                <a:effectLst/>
                <a:uLnTx/>
                <a:uFillTx/>
                <a:latin typeface="Calibri"/>
                <a:ea typeface="+mn-ea"/>
                <a:cs typeface="+mn-cs"/>
              </a:rPr>
              <a:t>to cover any needs for breeder blanket mock-ups and the ITER TBMs </a:t>
            </a:r>
            <a:r>
              <a:rPr kumimoji="0" lang="en-GB" sz="1400" b="0" i="0" u="none" strike="noStrike" kern="1200" cap="none" spc="0" normalizeH="0" baseline="0" noProof="0" dirty="0">
                <a:ln>
                  <a:noFill/>
                </a:ln>
                <a:solidFill>
                  <a:prstClr val="black"/>
                </a:solidFill>
                <a:effectLst/>
                <a:uLnTx/>
                <a:uFillTx/>
                <a:latin typeface="Calibri"/>
                <a:ea typeface="+mn-ea"/>
                <a:cs typeface="+mn-cs"/>
              </a:rPr>
              <a:t>in the coming years</a:t>
            </a:r>
          </a:p>
          <a:p>
            <a:pPr marL="228600" marR="0" lvl="0" indent="-228600" algn="just" defTabSz="121917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in view of DEMO and beyond, this facility will demonstrate </a:t>
            </a:r>
            <a:r>
              <a:rPr kumimoji="0" lang="en-GB" sz="1400" b="1" i="0" u="none" strike="noStrike" kern="1200" cap="none" spc="0" normalizeH="0" baseline="0" noProof="0" dirty="0">
                <a:ln>
                  <a:noFill/>
                </a:ln>
                <a:solidFill>
                  <a:srgbClr val="0070C0"/>
                </a:solidFill>
                <a:effectLst/>
                <a:uLnTx/>
                <a:uFillTx/>
                <a:latin typeface="Calibri"/>
                <a:ea typeface="+mn-ea"/>
                <a:cs typeface="+mn-cs"/>
              </a:rPr>
              <a:t>the transferability to a large-scale production of ACB</a:t>
            </a:r>
          </a:p>
          <a:p>
            <a:pPr marL="228600" marR="0" lvl="0" indent="-228600" algn="just" defTabSz="121917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srgbClr val="0070C0"/>
                </a:solidFill>
                <a:effectLst/>
                <a:uLnTx/>
                <a:uFillTx/>
                <a:latin typeface="Calibri"/>
                <a:ea typeface="+mn-ea"/>
                <a:cs typeface="+mn-cs"/>
              </a:rPr>
              <a:t>provision of ACB pebbles for the DEMO blanket qualification </a:t>
            </a:r>
            <a:r>
              <a:rPr kumimoji="0" lang="en-GB" sz="1400" b="0" i="0" u="none" strike="noStrike" kern="1200" cap="none" spc="0" normalizeH="0" baseline="0" noProof="0" dirty="0">
                <a:ln>
                  <a:noFill/>
                </a:ln>
                <a:solidFill>
                  <a:prstClr val="black"/>
                </a:solidFill>
                <a:effectLst/>
                <a:uLnTx/>
                <a:uFillTx/>
                <a:latin typeface="Calibri"/>
                <a:ea typeface="+mn-ea"/>
                <a:cs typeface="+mn-cs"/>
              </a:rPr>
              <a:t>in all accelerator driven neutron sources available along the timeline</a:t>
            </a:r>
          </a:p>
          <a:p>
            <a:pPr marL="228600" marR="0" lvl="0" indent="-228600" algn="just" defTabSz="121917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demonstration of ability to use the facility for </a:t>
            </a:r>
            <a:r>
              <a:rPr kumimoji="0" lang="en-GB" sz="1400" b="1" i="0" u="none" strike="noStrike" kern="1200" cap="none" spc="0" normalizeH="0" baseline="0" noProof="0" dirty="0">
                <a:ln>
                  <a:noFill/>
                </a:ln>
                <a:solidFill>
                  <a:srgbClr val="0070C0"/>
                </a:solidFill>
                <a:effectLst/>
                <a:uLnTx/>
                <a:uFillTx/>
                <a:latin typeface="Calibri"/>
                <a:ea typeface="+mn-ea"/>
                <a:cs typeface="+mn-cs"/>
              </a:rPr>
              <a:t>direct reprocessing and lithium replenishment of used pebbles </a:t>
            </a:r>
            <a:r>
              <a:rPr kumimoji="0" lang="en-GB" sz="1400" b="0" i="0" u="none" strike="noStrike" kern="1200" cap="none" spc="0" normalizeH="0" baseline="0" noProof="0" dirty="0">
                <a:ln>
                  <a:noFill/>
                </a:ln>
                <a:solidFill>
                  <a:prstClr val="black"/>
                </a:solidFill>
                <a:effectLst/>
                <a:uLnTx/>
                <a:uFillTx/>
                <a:latin typeface="Calibri"/>
                <a:ea typeface="+mn-ea"/>
                <a:cs typeface="+mn-cs"/>
              </a:rPr>
              <a:t>(long term perspective) </a:t>
            </a:r>
          </a:p>
        </p:txBody>
      </p:sp>
      <p:sp>
        <p:nvSpPr>
          <p:cNvPr id="4" name="Footer Placeholder 3">
            <a:extLst>
              <a:ext uri="{FF2B5EF4-FFF2-40B4-BE49-F238E27FC236}">
                <a16:creationId xmlns:a16="http://schemas.microsoft.com/office/drawing/2014/main" id="{F4730D1E-AB26-EBD8-FCCA-B777DF3BC9CB}"/>
              </a:ext>
            </a:extLst>
          </p:cNvPr>
          <p:cNvSpPr>
            <a:spLocks noGrp="1"/>
          </p:cNvSpPr>
          <p:nvPr>
            <p:ph type="ftr" sz="quarter" idx="11"/>
          </p:nvPr>
        </p:nvSpPr>
        <p:spPr>
          <a:xfrm>
            <a:off x="1205029" y="6589861"/>
            <a:ext cx="10986971" cy="268139"/>
          </a:xfrm>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S. D’Amico et al. </a:t>
            </a:r>
            <a:r>
              <a:rPr kumimoji="0" lang="en-GB" sz="105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ISFNT-15 | Las Palmas de Gran Canaria - Spain | 12 Sep. 2023 | Page </a:t>
            </a:r>
            <a:fld id="{6A6D9FA1-99C7-4910-8E32-B85D378B0060}" type="slidenum">
              <a:rPr kumimoji="0" lang="en-GB" sz="105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1219170" rtl="0" eaLnBrk="1" fontAlgn="auto" latinLnBrk="0" hangingPunct="1">
                <a:lnSpc>
                  <a:spcPct val="100000"/>
                </a:lnSpc>
                <a:spcBef>
                  <a:spcPts val="0"/>
                </a:spcBef>
                <a:spcAft>
                  <a:spcPts val="0"/>
                </a:spcAft>
                <a:buClrTx/>
                <a:buSzTx/>
                <a:buFontTx/>
                <a:buNone/>
                <a:tabLst/>
                <a:defRPr/>
              </a:pPr>
              <a:t>23</a:t>
            </a:fld>
            <a:endParaRPr kumimoji="0" lang="en-GB" sz="105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6" name="TextBox 5">
            <a:extLst>
              <a:ext uri="{FF2B5EF4-FFF2-40B4-BE49-F238E27FC236}">
                <a16:creationId xmlns:a16="http://schemas.microsoft.com/office/drawing/2014/main" id="{87C4D387-5241-AD09-15E3-36287A20CA08}"/>
              </a:ext>
            </a:extLst>
          </p:cNvPr>
          <p:cNvSpPr txBox="1"/>
          <p:nvPr/>
        </p:nvSpPr>
        <p:spPr>
          <a:xfrm>
            <a:off x="0" y="1031250"/>
            <a:ext cx="4985726" cy="307777"/>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70C0"/>
                </a:solidFill>
                <a:effectLst/>
                <a:uLnTx/>
                <a:uFillTx/>
                <a:latin typeface="Calibri"/>
                <a:ea typeface="+mn-ea"/>
                <a:cs typeface="+mn-cs"/>
              </a:rPr>
              <a:t>KArlsruhe Lithium OrthoSilicate UPgrade (KALOS-UP)</a:t>
            </a:r>
          </a:p>
        </p:txBody>
      </p:sp>
      <p:pic>
        <p:nvPicPr>
          <p:cNvPr id="9" name="Picture 8">
            <a:extLst>
              <a:ext uri="{FF2B5EF4-FFF2-40B4-BE49-F238E27FC236}">
                <a16:creationId xmlns:a16="http://schemas.microsoft.com/office/drawing/2014/main" id="{AFE8CF64-2C34-1CB3-D132-6DE5327DF930}"/>
              </a:ext>
            </a:extLst>
          </p:cNvPr>
          <p:cNvPicPr>
            <a:picLocks noChangeAspect="1"/>
          </p:cNvPicPr>
          <p:nvPr/>
        </p:nvPicPr>
        <p:blipFill>
          <a:blip r:embed="rId2"/>
          <a:stretch>
            <a:fillRect/>
          </a:stretch>
        </p:blipFill>
        <p:spPr>
          <a:xfrm>
            <a:off x="6888088" y="3531559"/>
            <a:ext cx="1576123" cy="2389606"/>
          </a:xfrm>
          <a:prstGeom prst="rect">
            <a:avLst/>
          </a:prstGeom>
        </p:spPr>
      </p:pic>
      <p:pic>
        <p:nvPicPr>
          <p:cNvPr id="11" name="Picture 10">
            <a:extLst>
              <a:ext uri="{FF2B5EF4-FFF2-40B4-BE49-F238E27FC236}">
                <a16:creationId xmlns:a16="http://schemas.microsoft.com/office/drawing/2014/main" id="{4156A3C1-9069-1547-4812-414C1169D717}"/>
              </a:ext>
            </a:extLst>
          </p:cNvPr>
          <p:cNvPicPr>
            <a:picLocks noChangeAspect="1"/>
          </p:cNvPicPr>
          <p:nvPr/>
        </p:nvPicPr>
        <p:blipFill>
          <a:blip r:embed="rId3"/>
          <a:stretch>
            <a:fillRect/>
          </a:stretch>
        </p:blipFill>
        <p:spPr>
          <a:xfrm>
            <a:off x="8698491" y="3569586"/>
            <a:ext cx="1485544" cy="2313553"/>
          </a:xfrm>
          <a:prstGeom prst="rect">
            <a:avLst/>
          </a:prstGeom>
        </p:spPr>
      </p:pic>
      <p:pic>
        <p:nvPicPr>
          <p:cNvPr id="15" name="Picture 14">
            <a:extLst>
              <a:ext uri="{FF2B5EF4-FFF2-40B4-BE49-F238E27FC236}">
                <a16:creationId xmlns:a16="http://schemas.microsoft.com/office/drawing/2014/main" id="{4AFBC5D7-51DB-EF29-BEF3-E06B648861C5}"/>
              </a:ext>
            </a:extLst>
          </p:cNvPr>
          <p:cNvPicPr>
            <a:picLocks noChangeAspect="1"/>
          </p:cNvPicPr>
          <p:nvPr/>
        </p:nvPicPr>
        <p:blipFill>
          <a:blip r:embed="rId4"/>
          <a:stretch>
            <a:fillRect/>
          </a:stretch>
        </p:blipFill>
        <p:spPr>
          <a:xfrm>
            <a:off x="10200456" y="3569585"/>
            <a:ext cx="1724252" cy="2313554"/>
          </a:xfrm>
          <a:prstGeom prst="rect">
            <a:avLst/>
          </a:prstGeom>
        </p:spPr>
      </p:pic>
      <p:grpSp>
        <p:nvGrpSpPr>
          <p:cNvPr id="17" name="Group 16">
            <a:extLst>
              <a:ext uri="{FF2B5EF4-FFF2-40B4-BE49-F238E27FC236}">
                <a16:creationId xmlns:a16="http://schemas.microsoft.com/office/drawing/2014/main" id="{56863B28-92E2-32EB-C3AB-CB777B116C1F}"/>
              </a:ext>
            </a:extLst>
          </p:cNvPr>
          <p:cNvGrpSpPr/>
          <p:nvPr/>
        </p:nvGrpSpPr>
        <p:grpSpPr>
          <a:xfrm>
            <a:off x="5153892" y="5216274"/>
            <a:ext cx="1729303" cy="1411613"/>
            <a:chOff x="5945939" y="3368305"/>
            <a:chExt cx="1729303" cy="1411613"/>
          </a:xfrm>
        </p:grpSpPr>
        <p:sp>
          <p:nvSpPr>
            <p:cNvPr id="21" name="TextBox 20">
              <a:extLst>
                <a:ext uri="{FF2B5EF4-FFF2-40B4-BE49-F238E27FC236}">
                  <a16:creationId xmlns:a16="http://schemas.microsoft.com/office/drawing/2014/main" id="{5951C7E9-22DE-0FFB-0488-1CDE6CBE6733}"/>
                </a:ext>
              </a:extLst>
            </p:cNvPr>
            <p:cNvSpPr txBox="1"/>
            <p:nvPr/>
          </p:nvSpPr>
          <p:spPr>
            <a:xfrm>
              <a:off x="5945939" y="3368305"/>
              <a:ext cx="1576122" cy="461665"/>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Continuous operation by the end of 2024</a:t>
              </a:r>
            </a:p>
          </p:txBody>
        </p:sp>
        <p:grpSp>
          <p:nvGrpSpPr>
            <p:cNvPr id="18" name="Group 17">
              <a:extLst>
                <a:ext uri="{FF2B5EF4-FFF2-40B4-BE49-F238E27FC236}">
                  <a16:creationId xmlns:a16="http://schemas.microsoft.com/office/drawing/2014/main" id="{DDA83968-5EEF-A484-B95C-79EC07B2014E}"/>
                </a:ext>
              </a:extLst>
            </p:cNvPr>
            <p:cNvGrpSpPr/>
            <p:nvPr/>
          </p:nvGrpSpPr>
          <p:grpSpPr>
            <a:xfrm>
              <a:off x="6314500" y="3652545"/>
              <a:ext cx="1360742" cy="1127373"/>
              <a:chOff x="6104210" y="1857740"/>
              <a:chExt cx="1360742" cy="1127373"/>
            </a:xfrm>
          </p:grpSpPr>
          <p:pic>
            <p:nvPicPr>
              <p:cNvPr id="22" name="Picture 21">
                <a:extLst>
                  <a:ext uri="{FF2B5EF4-FFF2-40B4-BE49-F238E27FC236}">
                    <a16:creationId xmlns:a16="http://schemas.microsoft.com/office/drawing/2014/main" id="{85419935-370A-2219-BE05-AB682695B7D7}"/>
                  </a:ext>
                </a:extLst>
              </p:cNvPr>
              <p:cNvPicPr>
                <a:picLocks noChangeAspect="1"/>
              </p:cNvPicPr>
              <p:nvPr/>
            </p:nvPicPr>
            <p:blipFill>
              <a:blip r:embed="rId5"/>
              <a:stretch>
                <a:fillRect/>
              </a:stretch>
            </p:blipFill>
            <p:spPr>
              <a:xfrm>
                <a:off x="6104210" y="1964556"/>
                <a:ext cx="1360742" cy="1020557"/>
              </a:xfrm>
              <a:prstGeom prst="rect">
                <a:avLst/>
              </a:prstGeom>
            </p:spPr>
          </p:pic>
          <p:pic>
            <p:nvPicPr>
              <p:cNvPr id="23" name="Picture 22">
                <a:extLst>
                  <a:ext uri="{FF2B5EF4-FFF2-40B4-BE49-F238E27FC236}">
                    <a16:creationId xmlns:a16="http://schemas.microsoft.com/office/drawing/2014/main" id="{ACFE3655-D9B8-4D9F-66CA-EFE6A7AD7D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058758" y="1857740"/>
                <a:ext cx="327852" cy="341264"/>
              </a:xfrm>
              <a:prstGeom prst="rect">
                <a:avLst/>
              </a:prstGeom>
            </p:spPr>
          </p:pic>
        </p:grpSp>
      </p:grpSp>
      <p:pic>
        <p:nvPicPr>
          <p:cNvPr id="25" name="Picture 24">
            <a:extLst>
              <a:ext uri="{FF2B5EF4-FFF2-40B4-BE49-F238E27FC236}">
                <a16:creationId xmlns:a16="http://schemas.microsoft.com/office/drawing/2014/main" id="{B2F316C9-B06D-65F0-88E1-280F2FF4F073}"/>
              </a:ext>
            </a:extLst>
          </p:cNvPr>
          <p:cNvPicPr>
            <a:picLocks noChangeAspect="1"/>
          </p:cNvPicPr>
          <p:nvPr/>
        </p:nvPicPr>
        <p:blipFill>
          <a:blip r:embed="rId7"/>
          <a:stretch>
            <a:fillRect/>
          </a:stretch>
        </p:blipFill>
        <p:spPr>
          <a:xfrm>
            <a:off x="4151784" y="985790"/>
            <a:ext cx="549041" cy="422762"/>
          </a:xfrm>
          <a:prstGeom prst="rect">
            <a:avLst/>
          </a:prstGeom>
        </p:spPr>
      </p:pic>
      <p:grpSp>
        <p:nvGrpSpPr>
          <p:cNvPr id="38" name="Group 37">
            <a:extLst>
              <a:ext uri="{FF2B5EF4-FFF2-40B4-BE49-F238E27FC236}">
                <a16:creationId xmlns:a16="http://schemas.microsoft.com/office/drawing/2014/main" id="{8042A5DB-6423-7DC6-95CA-373F3250ABD5}"/>
              </a:ext>
            </a:extLst>
          </p:cNvPr>
          <p:cNvGrpSpPr/>
          <p:nvPr/>
        </p:nvGrpSpPr>
        <p:grpSpPr>
          <a:xfrm>
            <a:off x="214458" y="3079207"/>
            <a:ext cx="3856925" cy="3614329"/>
            <a:chOff x="214458" y="3079207"/>
            <a:chExt cx="3856925" cy="3614329"/>
          </a:xfrm>
        </p:grpSpPr>
        <p:pic>
          <p:nvPicPr>
            <p:cNvPr id="32" name="Picture 31">
              <a:extLst>
                <a:ext uri="{FF2B5EF4-FFF2-40B4-BE49-F238E27FC236}">
                  <a16:creationId xmlns:a16="http://schemas.microsoft.com/office/drawing/2014/main" id="{4028DBBA-F852-03EA-BFF6-7161C05C3F35}"/>
                </a:ext>
              </a:extLst>
            </p:cNvPr>
            <p:cNvPicPr>
              <a:picLocks noChangeAspect="1"/>
            </p:cNvPicPr>
            <p:nvPr/>
          </p:nvPicPr>
          <p:blipFill>
            <a:blip r:embed="rId8"/>
            <a:stretch>
              <a:fillRect/>
            </a:stretch>
          </p:blipFill>
          <p:spPr>
            <a:xfrm rot="15741740" flipH="1">
              <a:off x="809881" y="3432034"/>
              <a:ext cx="3614329" cy="2908675"/>
            </a:xfrm>
            <a:prstGeom prst="rect">
              <a:avLst/>
            </a:prstGeom>
          </p:spPr>
        </p:pic>
        <p:pic>
          <p:nvPicPr>
            <p:cNvPr id="29" name="Picture 28">
              <a:extLst>
                <a:ext uri="{FF2B5EF4-FFF2-40B4-BE49-F238E27FC236}">
                  <a16:creationId xmlns:a16="http://schemas.microsoft.com/office/drawing/2014/main" id="{81D5F159-AC95-F004-4842-927C5D27E4D0}"/>
                </a:ext>
              </a:extLst>
            </p:cNvPr>
            <p:cNvPicPr>
              <a:picLocks noChangeAspect="1"/>
            </p:cNvPicPr>
            <p:nvPr/>
          </p:nvPicPr>
          <p:blipFill rotWithShape="1">
            <a:blip r:embed="rId9"/>
            <a:srcRect t="3268"/>
            <a:stretch/>
          </p:blipFill>
          <p:spPr>
            <a:xfrm>
              <a:off x="1897011" y="5268596"/>
              <a:ext cx="1147709" cy="1086196"/>
            </a:xfrm>
            <a:prstGeom prst="rect">
              <a:avLst/>
            </a:prstGeom>
          </p:spPr>
        </p:pic>
        <p:pic>
          <p:nvPicPr>
            <p:cNvPr id="35" name="Picture 34">
              <a:extLst>
                <a:ext uri="{FF2B5EF4-FFF2-40B4-BE49-F238E27FC236}">
                  <a16:creationId xmlns:a16="http://schemas.microsoft.com/office/drawing/2014/main" id="{6EF64CB4-B092-3E1D-752A-55A8BB15E210}"/>
                </a:ext>
              </a:extLst>
            </p:cNvPr>
            <p:cNvPicPr>
              <a:picLocks noChangeAspect="1"/>
            </p:cNvPicPr>
            <p:nvPr/>
          </p:nvPicPr>
          <p:blipFill>
            <a:blip r:embed="rId10"/>
            <a:stretch>
              <a:fillRect/>
            </a:stretch>
          </p:blipFill>
          <p:spPr>
            <a:xfrm>
              <a:off x="214458" y="3475024"/>
              <a:ext cx="954828" cy="1151250"/>
            </a:xfrm>
            <a:prstGeom prst="rect">
              <a:avLst/>
            </a:prstGeom>
          </p:spPr>
        </p:pic>
        <p:pic>
          <p:nvPicPr>
            <p:cNvPr id="37" name="Picture 36">
              <a:extLst>
                <a:ext uri="{FF2B5EF4-FFF2-40B4-BE49-F238E27FC236}">
                  <a16:creationId xmlns:a16="http://schemas.microsoft.com/office/drawing/2014/main" id="{550AAADC-A2B3-05A0-7AAC-9A51C6A9581D}"/>
                </a:ext>
              </a:extLst>
            </p:cNvPr>
            <p:cNvPicPr>
              <a:picLocks noChangeAspect="1"/>
            </p:cNvPicPr>
            <p:nvPr/>
          </p:nvPicPr>
          <p:blipFill>
            <a:blip r:embed="rId11"/>
            <a:stretch>
              <a:fillRect/>
            </a:stretch>
          </p:blipFill>
          <p:spPr>
            <a:xfrm>
              <a:off x="877486" y="4797346"/>
              <a:ext cx="797100" cy="1371753"/>
            </a:xfrm>
            <a:prstGeom prst="rect">
              <a:avLst/>
            </a:prstGeom>
          </p:spPr>
        </p:pic>
      </p:grpSp>
      <p:sp>
        <p:nvSpPr>
          <p:cNvPr id="42" name="TextBox 41">
            <a:extLst>
              <a:ext uri="{FF2B5EF4-FFF2-40B4-BE49-F238E27FC236}">
                <a16:creationId xmlns:a16="http://schemas.microsoft.com/office/drawing/2014/main" id="{F7107616-0EA3-7C01-53A2-DF7556851797}"/>
              </a:ext>
            </a:extLst>
          </p:cNvPr>
          <p:cNvSpPr txBox="1"/>
          <p:nvPr/>
        </p:nvSpPr>
        <p:spPr>
          <a:xfrm>
            <a:off x="1705518" y="4486261"/>
            <a:ext cx="2158234" cy="400110"/>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a:ea typeface="+mn-ea"/>
                <a:cs typeface="+mn-cs"/>
              </a:rPr>
              <a:t>Lithium orthosilicate pebbles with 35 mol% lithium metatitanate</a:t>
            </a:r>
          </a:p>
        </p:txBody>
      </p:sp>
      <p:sp>
        <p:nvSpPr>
          <p:cNvPr id="43" name="TextBox 42">
            <a:extLst>
              <a:ext uri="{FF2B5EF4-FFF2-40B4-BE49-F238E27FC236}">
                <a16:creationId xmlns:a16="http://schemas.microsoft.com/office/drawing/2014/main" id="{F8C62EC4-A4A0-F09B-9188-B1C7627DA4AA}"/>
              </a:ext>
            </a:extLst>
          </p:cNvPr>
          <p:cNvSpPr txBox="1"/>
          <p:nvPr/>
        </p:nvSpPr>
        <p:spPr>
          <a:xfrm>
            <a:off x="7032105" y="6117608"/>
            <a:ext cx="5040560" cy="246221"/>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KALOS-UP Input Data for the EUROfusion Facility Review, 2023</a:t>
            </a:r>
            <a:endParaRPr kumimoji="0" lang="en-GB" sz="1000" b="0" i="1" u="none" strike="noStrike" kern="1200" cap="none" spc="0" normalizeH="0" baseline="0" noProof="0" dirty="0">
              <a:ln>
                <a:noFill/>
              </a:ln>
              <a:solidFill>
                <a:srgbClr val="FF0000"/>
              </a:solidFill>
              <a:effectLst/>
              <a:uLnTx/>
              <a:uFillTx/>
              <a:latin typeface="Calibri"/>
              <a:ea typeface="+mn-ea"/>
              <a:cs typeface="Arial" panose="020B0604020202020204" pitchFamily="34" charset="0"/>
            </a:endParaRPr>
          </a:p>
        </p:txBody>
      </p:sp>
      <p:pic>
        <p:nvPicPr>
          <p:cNvPr id="56" name="Picture 55">
            <a:extLst>
              <a:ext uri="{FF2B5EF4-FFF2-40B4-BE49-F238E27FC236}">
                <a16:creationId xmlns:a16="http://schemas.microsoft.com/office/drawing/2014/main" id="{8F59BF78-13F2-CA56-F08E-F4A5BBB684CD}"/>
              </a:ext>
            </a:extLst>
          </p:cNvPr>
          <p:cNvPicPr>
            <a:picLocks noChangeAspect="1"/>
          </p:cNvPicPr>
          <p:nvPr/>
        </p:nvPicPr>
        <p:blipFill>
          <a:blip r:embed="rId12"/>
          <a:stretch>
            <a:fillRect/>
          </a:stretch>
        </p:blipFill>
        <p:spPr>
          <a:xfrm>
            <a:off x="8850302" y="304026"/>
            <a:ext cx="1060946" cy="731520"/>
          </a:xfrm>
          <a:prstGeom prst="rect">
            <a:avLst/>
          </a:prstGeom>
        </p:spPr>
      </p:pic>
      <p:pic>
        <p:nvPicPr>
          <p:cNvPr id="2" name="Picture 1">
            <a:extLst>
              <a:ext uri="{FF2B5EF4-FFF2-40B4-BE49-F238E27FC236}">
                <a16:creationId xmlns:a16="http://schemas.microsoft.com/office/drawing/2014/main" id="{668271DB-A47D-6A44-0690-338E3F066FB0}"/>
              </a:ext>
            </a:extLst>
          </p:cNvPr>
          <p:cNvPicPr>
            <a:picLocks noChangeAspect="1"/>
          </p:cNvPicPr>
          <p:nvPr/>
        </p:nvPicPr>
        <p:blipFill>
          <a:blip r:embed="rId13"/>
          <a:stretch>
            <a:fillRect/>
          </a:stretch>
        </p:blipFill>
        <p:spPr>
          <a:xfrm>
            <a:off x="9912425" y="240983"/>
            <a:ext cx="1799022" cy="790268"/>
          </a:xfrm>
          <a:prstGeom prst="rect">
            <a:avLst/>
          </a:prstGeom>
        </p:spPr>
      </p:pic>
      <p:sp>
        <p:nvSpPr>
          <p:cNvPr id="5" name="TextBox 4">
            <a:extLst>
              <a:ext uri="{FF2B5EF4-FFF2-40B4-BE49-F238E27FC236}">
                <a16:creationId xmlns:a16="http://schemas.microsoft.com/office/drawing/2014/main" id="{8A06E134-1BC5-E3B3-C231-6DDAD61C86C1}"/>
              </a:ext>
            </a:extLst>
          </p:cNvPr>
          <p:cNvSpPr txBox="1"/>
          <p:nvPr/>
        </p:nvSpPr>
        <p:spPr>
          <a:xfrm>
            <a:off x="1310743" y="3555304"/>
            <a:ext cx="3843149" cy="646331"/>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O. Leys et al, (2019) Ceramic Pebble Production from the Break-Up of a Molten Laminar Jet, Oral Presentation, ILASS–Europe 2019</a:t>
            </a:r>
          </a:p>
        </p:txBody>
      </p:sp>
    </p:spTree>
    <p:extLst>
      <p:ext uri="{BB962C8B-B14F-4D97-AF65-F5344CB8AC3E}">
        <p14:creationId xmlns:p14="http://schemas.microsoft.com/office/powerpoint/2010/main" val="25114722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61211EC1-1EAB-746B-4DF6-8D49D93EF44B}"/>
              </a:ext>
            </a:extLst>
          </p:cNvPr>
          <p:cNvPicPr>
            <a:picLocks noChangeAspect="1"/>
          </p:cNvPicPr>
          <p:nvPr/>
        </p:nvPicPr>
        <p:blipFill>
          <a:blip r:embed="rId2"/>
          <a:stretch>
            <a:fillRect/>
          </a:stretch>
        </p:blipFill>
        <p:spPr>
          <a:xfrm>
            <a:off x="8850302" y="291872"/>
            <a:ext cx="1104644" cy="731520"/>
          </a:xfrm>
          <a:prstGeom prst="rect">
            <a:avLst/>
          </a:prstGeom>
        </p:spPr>
      </p:pic>
      <p:sp>
        <p:nvSpPr>
          <p:cNvPr id="4" name="TextBox 3">
            <a:extLst>
              <a:ext uri="{FF2B5EF4-FFF2-40B4-BE49-F238E27FC236}">
                <a16:creationId xmlns:a16="http://schemas.microsoft.com/office/drawing/2014/main" id="{3796EB7C-568A-AFED-098F-5877AFAB4A9B}"/>
              </a:ext>
            </a:extLst>
          </p:cNvPr>
          <p:cNvSpPr txBox="1"/>
          <p:nvPr/>
        </p:nvSpPr>
        <p:spPr>
          <a:xfrm>
            <a:off x="0" y="692696"/>
            <a:ext cx="6140450" cy="338554"/>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Coolant/structure: thermal interactions  </a:t>
            </a:r>
          </a:p>
        </p:txBody>
      </p:sp>
      <p:sp>
        <p:nvSpPr>
          <p:cNvPr id="7" name="TextBox 6">
            <a:extLst>
              <a:ext uri="{FF2B5EF4-FFF2-40B4-BE49-F238E27FC236}">
                <a16:creationId xmlns:a16="http://schemas.microsoft.com/office/drawing/2014/main" id="{E2B79BC6-46B2-1BF2-5213-957EC5939BEE}"/>
              </a:ext>
            </a:extLst>
          </p:cNvPr>
          <p:cNvSpPr txBox="1"/>
          <p:nvPr/>
        </p:nvSpPr>
        <p:spPr>
          <a:xfrm>
            <a:off x="1226874" y="996539"/>
            <a:ext cx="3376869" cy="307777"/>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70C0"/>
                </a:solidFill>
                <a:effectLst/>
                <a:uLnTx/>
                <a:uFillTx/>
                <a:latin typeface="Calibri"/>
                <a:ea typeface="+mn-ea"/>
                <a:cs typeface="+mn-cs"/>
              </a:rPr>
              <a:t>Helium Loop Karlsruhe (HELOKA)  </a:t>
            </a:r>
          </a:p>
        </p:txBody>
      </p:sp>
      <p:sp>
        <p:nvSpPr>
          <p:cNvPr id="11" name="TextBox 10">
            <a:extLst>
              <a:ext uri="{FF2B5EF4-FFF2-40B4-BE49-F238E27FC236}">
                <a16:creationId xmlns:a16="http://schemas.microsoft.com/office/drawing/2014/main" id="{21DE0DBC-D320-CB0D-8AD5-247BB20F241B}"/>
              </a:ext>
            </a:extLst>
          </p:cNvPr>
          <p:cNvSpPr txBox="1"/>
          <p:nvPr/>
        </p:nvSpPr>
        <p:spPr>
          <a:xfrm>
            <a:off x="58441" y="5139320"/>
            <a:ext cx="8485831" cy="1461939"/>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600"/>
              </a:spcAft>
              <a:buClrTx/>
              <a:buSzTx/>
              <a:buFontTx/>
              <a:buNone/>
              <a:tabLst/>
              <a:defRPr/>
            </a:pPr>
            <a:r>
              <a:rPr kumimoji="0" lang="en-GB" sz="1400" b="1" i="0" u="none" strike="noStrike" kern="1200" cap="none" spc="0" normalizeH="0" baseline="0" noProof="0" dirty="0">
                <a:ln>
                  <a:noFill/>
                </a:ln>
                <a:solidFill>
                  <a:srgbClr val="0070C0"/>
                </a:solidFill>
                <a:effectLst/>
                <a:uLnTx/>
                <a:uFillTx/>
                <a:latin typeface="Calibri"/>
                <a:ea typeface="+mn-ea"/>
                <a:cs typeface="+mn-cs"/>
              </a:rPr>
              <a:t>Validation of single-effect phenomena in key BB elements:</a:t>
            </a:r>
          </a:p>
          <a:p>
            <a:pPr marL="228600" marR="0" lvl="0" indent="-2286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srgbClr val="0070C0"/>
                </a:solidFill>
                <a:effectLst/>
                <a:uLnTx/>
                <a:uFillTx/>
                <a:latin typeface="Calibri"/>
                <a:ea typeface="+mn-ea"/>
                <a:cs typeface="+mn-cs"/>
              </a:rPr>
              <a:t>heat transfer</a:t>
            </a:r>
            <a:r>
              <a:rPr kumimoji="0" lang="en-GB" sz="1400" b="0" i="0" u="none" strike="noStrike" kern="1200" cap="none" spc="0" normalizeH="0" baseline="0" noProof="0" dirty="0">
                <a:ln>
                  <a:noFill/>
                </a:ln>
                <a:solidFill>
                  <a:srgbClr val="0070C0"/>
                </a:solidFill>
                <a:effectLst/>
                <a:uLnTx/>
                <a:uFillTx/>
                <a:latin typeface="Calibri"/>
                <a:ea typeface="+mn-ea"/>
                <a:cs typeface="+mn-cs"/>
              </a:rPr>
              <a:t> </a:t>
            </a:r>
            <a:r>
              <a:rPr kumimoji="0" lang="en-GB" sz="1400" b="0" i="0" u="none" strike="noStrike" kern="1200" cap="none" spc="0" normalizeH="0" baseline="0" noProof="0" dirty="0">
                <a:ln>
                  <a:noFill/>
                </a:ln>
                <a:solidFill>
                  <a:prstClr val="black"/>
                </a:solidFill>
                <a:effectLst/>
                <a:uLnTx/>
                <a:uFillTx/>
                <a:latin typeface="Calibri"/>
                <a:ea typeface="+mn-ea"/>
                <a:cs typeface="+mn-cs"/>
              </a:rPr>
              <a:t>in DEMO BB relevant geometries </a:t>
            </a:r>
          </a:p>
          <a:p>
            <a:pPr marL="228600" marR="0" lvl="0" indent="-2286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srgbClr val="0070C0"/>
                </a:solidFill>
                <a:effectLst/>
                <a:uLnTx/>
                <a:uFillTx/>
                <a:latin typeface="Calibri"/>
                <a:ea typeface="+mn-ea"/>
                <a:cs typeface="+mn-cs"/>
              </a:rPr>
              <a:t>functional and pre-manufacturing qualification </a:t>
            </a:r>
            <a:r>
              <a:rPr kumimoji="0" lang="en-GB" sz="1400" b="0" i="0" u="none" strike="noStrike" kern="1200" cap="none" spc="0" normalizeH="0" baseline="0" noProof="0" dirty="0">
                <a:ln>
                  <a:noFill/>
                </a:ln>
                <a:solidFill>
                  <a:prstClr val="black"/>
                </a:solidFill>
                <a:effectLst/>
                <a:uLnTx/>
                <a:uFillTx/>
                <a:latin typeface="Calibri"/>
                <a:ea typeface="+mn-ea"/>
                <a:cs typeface="+mn-cs"/>
              </a:rPr>
              <a:t>(HHF + code validation)</a:t>
            </a:r>
          </a:p>
          <a:p>
            <a:pPr marL="228600" marR="0" lvl="0" indent="-2286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srgbClr val="0070C0"/>
                </a:solidFill>
                <a:effectLst/>
                <a:uLnTx/>
                <a:uFillTx/>
                <a:latin typeface="Calibri"/>
                <a:ea typeface="+mn-ea"/>
                <a:cs typeface="+mn-cs"/>
              </a:rPr>
              <a:t>development and validation of predictive tools</a:t>
            </a:r>
            <a:r>
              <a:rPr kumimoji="0" lang="en-GB" sz="1400" b="1" i="0" u="none" strike="noStrike" kern="1200" cap="none" spc="0" normalizeH="0" baseline="0" noProof="0" dirty="0">
                <a:ln>
                  <a:noFill/>
                </a:ln>
                <a:solidFill>
                  <a:prstClr val="black"/>
                </a:solidFill>
                <a:effectLst/>
                <a:uLnTx/>
                <a:uFillTx/>
                <a:latin typeface="Calibri"/>
                <a:ea typeface="+mn-ea"/>
                <a:cs typeface="+mn-cs"/>
              </a:rPr>
              <a:t> </a:t>
            </a:r>
            <a:r>
              <a:rPr kumimoji="0" lang="en-GB" sz="1400" b="0" i="0" u="none" strike="noStrike" kern="1200" cap="none" spc="0" normalizeH="0" baseline="0" noProof="0" dirty="0">
                <a:ln>
                  <a:noFill/>
                </a:ln>
                <a:solidFill>
                  <a:prstClr val="black"/>
                </a:solidFill>
                <a:effectLst/>
                <a:uLnTx/>
                <a:uFillTx/>
                <a:latin typeface="Calibri"/>
                <a:ea typeface="+mn-ea"/>
                <a:cs typeface="+mn-cs"/>
              </a:rPr>
              <a:t>(extension of benchmark database)</a:t>
            </a:r>
          </a:p>
          <a:p>
            <a:pPr marL="228600" marR="0" lvl="0" indent="-2286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srgbClr val="0070C0"/>
                </a:solidFill>
                <a:effectLst/>
                <a:uLnTx/>
                <a:uFillTx/>
                <a:latin typeface="Calibri"/>
                <a:ea typeface="+mn-ea"/>
                <a:cs typeface="+mn-cs"/>
              </a:rPr>
              <a:t>qualification of flow distribution</a:t>
            </a:r>
            <a:r>
              <a:rPr kumimoji="0" lang="en-GB" sz="1400" b="0" i="0" u="none" strike="noStrike" kern="1200" cap="none" spc="0" normalizeH="0" baseline="0" noProof="0" dirty="0">
                <a:ln>
                  <a:noFill/>
                </a:ln>
                <a:solidFill>
                  <a:srgbClr val="0070C0"/>
                </a:solidFill>
                <a:effectLst/>
                <a:uLnTx/>
                <a:uFillTx/>
                <a:latin typeface="Calibri"/>
                <a:ea typeface="+mn-ea"/>
                <a:cs typeface="+mn-cs"/>
              </a:rPr>
              <a:t> </a:t>
            </a:r>
            <a:r>
              <a:rPr kumimoji="0" lang="en-GB" sz="1400" b="0" i="0" u="none" strike="noStrike" kern="1200" cap="none" spc="0" normalizeH="0" baseline="0" noProof="0" dirty="0">
                <a:ln>
                  <a:noFill/>
                </a:ln>
                <a:solidFill>
                  <a:prstClr val="black"/>
                </a:solidFill>
                <a:effectLst/>
                <a:uLnTx/>
                <a:uFillTx/>
                <a:latin typeface="Calibri"/>
                <a:ea typeface="+mn-ea"/>
                <a:cs typeface="+mn-cs"/>
              </a:rPr>
              <a:t>and design robustness against uncertainties as well as operational procedures</a:t>
            </a:r>
          </a:p>
          <a:p>
            <a:pPr marL="228600" marR="0" lvl="0" indent="-2286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srgbClr val="0070C0"/>
                </a:solidFill>
                <a:effectLst/>
                <a:uLnTx/>
                <a:uFillTx/>
                <a:latin typeface="Calibri"/>
                <a:ea typeface="+mn-ea"/>
                <a:cs typeface="+mn-cs"/>
              </a:rPr>
              <a:t>preliminary assessment of structural/functional/coolant interactions </a:t>
            </a:r>
          </a:p>
        </p:txBody>
      </p:sp>
      <p:pic>
        <p:nvPicPr>
          <p:cNvPr id="13" name="Picture 12">
            <a:extLst>
              <a:ext uri="{FF2B5EF4-FFF2-40B4-BE49-F238E27FC236}">
                <a16:creationId xmlns:a16="http://schemas.microsoft.com/office/drawing/2014/main" id="{AF163065-BE51-7D52-C191-ADDAA80D04F7}"/>
              </a:ext>
            </a:extLst>
          </p:cNvPr>
          <p:cNvPicPr>
            <a:picLocks noChangeAspect="1"/>
          </p:cNvPicPr>
          <p:nvPr/>
        </p:nvPicPr>
        <p:blipFill>
          <a:blip r:embed="rId3"/>
          <a:stretch>
            <a:fillRect/>
          </a:stretch>
        </p:blipFill>
        <p:spPr>
          <a:xfrm>
            <a:off x="614575" y="2082470"/>
            <a:ext cx="3989168" cy="2552333"/>
          </a:xfrm>
          <a:prstGeom prst="rect">
            <a:avLst/>
          </a:prstGeom>
        </p:spPr>
      </p:pic>
      <p:sp>
        <p:nvSpPr>
          <p:cNvPr id="14" name="TextBox 13">
            <a:extLst>
              <a:ext uri="{FF2B5EF4-FFF2-40B4-BE49-F238E27FC236}">
                <a16:creationId xmlns:a16="http://schemas.microsoft.com/office/drawing/2014/main" id="{EF65DA27-0B5D-30D8-995E-278A831A6441}"/>
              </a:ext>
            </a:extLst>
          </p:cNvPr>
          <p:cNvSpPr txBox="1"/>
          <p:nvPr/>
        </p:nvSpPr>
        <p:spPr>
          <a:xfrm>
            <a:off x="47328" y="4689616"/>
            <a:ext cx="5735960" cy="400110"/>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 Abou-Sena et al, (2022) Experimental Thermal–Hydraulic Testing of a Mock-Up of the Fuel-Breeder Pin Concept for the EU-DEMO HCPB Breeding Blanket, J. Nucl. Eng. 2023, 4, 11–27, DOI: 10.3390/jne4010002</a:t>
            </a:r>
          </a:p>
        </p:txBody>
      </p:sp>
      <p:sp>
        <p:nvSpPr>
          <p:cNvPr id="15" name="TextBox 14">
            <a:extLst>
              <a:ext uri="{FF2B5EF4-FFF2-40B4-BE49-F238E27FC236}">
                <a16:creationId xmlns:a16="http://schemas.microsoft.com/office/drawing/2014/main" id="{E7D979AF-6B01-ACFA-238D-5E72BC4A7507}"/>
              </a:ext>
            </a:extLst>
          </p:cNvPr>
          <p:cNvSpPr txBox="1"/>
          <p:nvPr/>
        </p:nvSpPr>
        <p:spPr>
          <a:xfrm>
            <a:off x="8116481" y="998216"/>
            <a:ext cx="1896890" cy="307777"/>
          </a:xfrm>
          <a:prstGeom prst="rect">
            <a:avLst/>
          </a:prstGeom>
          <a:noFill/>
        </p:spPr>
        <p:txBody>
          <a:bodyPr wrap="square">
            <a:spAutoFit/>
          </a:bodyPr>
          <a:lstStyle>
            <a:defPPr>
              <a:defRPr lang="en-US"/>
            </a:defPPr>
            <a:lvl1pPr>
              <a:defRPr sz="1400" b="1">
                <a:solidFill>
                  <a:srgbClr val="0070C0"/>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70C0"/>
                </a:solidFill>
                <a:effectLst/>
                <a:uLnTx/>
                <a:uFillTx/>
                <a:latin typeface="Calibri"/>
                <a:ea typeface="+mn-ea"/>
                <a:cs typeface="+mn-cs"/>
              </a:rPr>
              <a:t>WATER LOOP (WL)  </a:t>
            </a:r>
          </a:p>
        </p:txBody>
      </p:sp>
      <p:sp>
        <p:nvSpPr>
          <p:cNvPr id="16" name="TextBox 15">
            <a:extLst>
              <a:ext uri="{FF2B5EF4-FFF2-40B4-BE49-F238E27FC236}">
                <a16:creationId xmlns:a16="http://schemas.microsoft.com/office/drawing/2014/main" id="{76A3CB6D-888F-DD86-0CD4-691AE4977835}"/>
              </a:ext>
            </a:extLst>
          </p:cNvPr>
          <p:cNvSpPr txBox="1"/>
          <p:nvPr/>
        </p:nvSpPr>
        <p:spPr>
          <a:xfrm>
            <a:off x="6196946" y="1285223"/>
            <a:ext cx="5735960" cy="738664"/>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WL as a part of the W-HYDRA platform (ENEA-Brasimone) is a large/medium scale water coolant plant that will provide water coolant at high pressure and temperature allowing multi-purpose experiments</a:t>
            </a:r>
          </a:p>
        </p:txBody>
      </p:sp>
      <p:sp>
        <p:nvSpPr>
          <p:cNvPr id="19" name="TextBox 18">
            <a:extLst>
              <a:ext uri="{FF2B5EF4-FFF2-40B4-BE49-F238E27FC236}">
                <a16:creationId xmlns:a16="http://schemas.microsoft.com/office/drawing/2014/main" id="{75A7494C-610B-7F82-0803-2FEE9D0427A9}"/>
              </a:ext>
            </a:extLst>
          </p:cNvPr>
          <p:cNvSpPr txBox="1"/>
          <p:nvPr/>
        </p:nvSpPr>
        <p:spPr>
          <a:xfrm>
            <a:off x="8217588" y="5436921"/>
            <a:ext cx="3750161" cy="246221"/>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Water Loop (WL) Input Data for the EUROfusion Facility Review, 2023</a:t>
            </a:r>
          </a:p>
        </p:txBody>
      </p:sp>
      <p:sp>
        <p:nvSpPr>
          <p:cNvPr id="21" name="Footer Placeholder 3">
            <a:extLst>
              <a:ext uri="{FF2B5EF4-FFF2-40B4-BE49-F238E27FC236}">
                <a16:creationId xmlns:a16="http://schemas.microsoft.com/office/drawing/2014/main" id="{6454FEAE-93D0-DA5C-7B5C-9F99E8AFB98D}"/>
              </a:ext>
            </a:extLst>
          </p:cNvPr>
          <p:cNvSpPr>
            <a:spLocks noGrp="1"/>
          </p:cNvSpPr>
          <p:nvPr>
            <p:ph type="ftr" sz="quarter" idx="11"/>
          </p:nvPr>
        </p:nvSpPr>
        <p:spPr>
          <a:xfrm>
            <a:off x="1205029" y="6589861"/>
            <a:ext cx="10986971" cy="268139"/>
          </a:xfrm>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S. D’Amico et al. </a:t>
            </a:r>
            <a:r>
              <a:rPr kumimoji="0" lang="en-GB" sz="105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ISFNT-15 | Las Palmas de Gran Canaria - Spain | 12 Sep. 2023 | Page </a:t>
            </a:r>
            <a:fld id="{6A6D9FA1-99C7-4910-8E32-B85D378B0060}" type="slidenum">
              <a:rPr kumimoji="0" lang="en-GB" sz="105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1219170" rtl="0" eaLnBrk="1" fontAlgn="auto" latinLnBrk="0" hangingPunct="1">
                <a:lnSpc>
                  <a:spcPct val="100000"/>
                </a:lnSpc>
                <a:spcBef>
                  <a:spcPts val="0"/>
                </a:spcBef>
                <a:spcAft>
                  <a:spcPts val="0"/>
                </a:spcAft>
                <a:buClrTx/>
                <a:buSzTx/>
                <a:buFontTx/>
                <a:buNone/>
                <a:tabLst/>
                <a:defRPr/>
              </a:pPr>
              <a:t>24</a:t>
            </a:fld>
            <a:endParaRPr kumimoji="0" lang="en-GB" sz="105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24" name="Title 1">
            <a:extLst>
              <a:ext uri="{FF2B5EF4-FFF2-40B4-BE49-F238E27FC236}">
                <a16:creationId xmlns:a16="http://schemas.microsoft.com/office/drawing/2014/main" id="{8843DF8E-AA8B-0612-ED28-25032CBB9089}"/>
              </a:ext>
            </a:extLst>
          </p:cNvPr>
          <p:cNvSpPr>
            <a:spLocks noGrp="1"/>
          </p:cNvSpPr>
          <p:nvPr>
            <p:ph type="title"/>
          </p:nvPr>
        </p:nvSpPr>
        <p:spPr>
          <a:xfrm>
            <a:off x="47328" y="130764"/>
            <a:ext cx="10585176" cy="457200"/>
          </a:xfrm>
        </p:spPr>
        <p:txBody>
          <a:bodyPr/>
          <a:lstStyle/>
          <a:p>
            <a:r>
              <a:rPr lang="en-GB" sz="2800" dirty="0">
                <a:latin typeface="+mj-lt"/>
              </a:rPr>
              <a:t>Breeding Blanket Qualification Needs: ongoing R&amp;D efforts</a:t>
            </a:r>
          </a:p>
        </p:txBody>
      </p:sp>
      <p:sp>
        <p:nvSpPr>
          <p:cNvPr id="28" name="TextBox 27">
            <a:extLst>
              <a:ext uri="{FF2B5EF4-FFF2-40B4-BE49-F238E27FC236}">
                <a16:creationId xmlns:a16="http://schemas.microsoft.com/office/drawing/2014/main" id="{EA577F80-5976-4F23-3279-FFCACE231ADF}"/>
              </a:ext>
            </a:extLst>
          </p:cNvPr>
          <p:cNvSpPr txBox="1"/>
          <p:nvPr/>
        </p:nvSpPr>
        <p:spPr>
          <a:xfrm>
            <a:off x="47328" y="1285223"/>
            <a:ext cx="5735960" cy="738664"/>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HELOKA is a test facility comprising several experimental loops using high pressure, high temperature helium as coolant and a High Heat Flux (HHF) test rig</a:t>
            </a:r>
          </a:p>
        </p:txBody>
      </p:sp>
      <p:grpSp>
        <p:nvGrpSpPr>
          <p:cNvPr id="31" name="Group 30">
            <a:extLst>
              <a:ext uri="{FF2B5EF4-FFF2-40B4-BE49-F238E27FC236}">
                <a16:creationId xmlns:a16="http://schemas.microsoft.com/office/drawing/2014/main" id="{AEE5A5CF-D56B-C7D0-1BA5-818BCFAE627A}"/>
              </a:ext>
            </a:extLst>
          </p:cNvPr>
          <p:cNvGrpSpPr/>
          <p:nvPr/>
        </p:nvGrpSpPr>
        <p:grpSpPr>
          <a:xfrm>
            <a:off x="5802288" y="2374583"/>
            <a:ext cx="6165461" cy="2930309"/>
            <a:chOff x="5879976" y="2033823"/>
            <a:chExt cx="6165461" cy="2930309"/>
          </a:xfrm>
        </p:grpSpPr>
        <p:pic>
          <p:nvPicPr>
            <p:cNvPr id="18" name="Picture 17">
              <a:extLst>
                <a:ext uri="{FF2B5EF4-FFF2-40B4-BE49-F238E27FC236}">
                  <a16:creationId xmlns:a16="http://schemas.microsoft.com/office/drawing/2014/main" id="{7DA05514-F3F3-4481-131D-A1BB41389AD4}"/>
                </a:ext>
              </a:extLst>
            </p:cNvPr>
            <p:cNvPicPr>
              <a:picLocks noChangeAspect="1"/>
            </p:cNvPicPr>
            <p:nvPr/>
          </p:nvPicPr>
          <p:blipFill>
            <a:blip r:embed="rId4"/>
            <a:stretch>
              <a:fillRect/>
            </a:stretch>
          </p:blipFill>
          <p:spPr>
            <a:xfrm>
              <a:off x="5879976" y="2033823"/>
              <a:ext cx="6165461" cy="2930309"/>
            </a:xfrm>
            <a:prstGeom prst="rect">
              <a:avLst/>
            </a:prstGeom>
          </p:spPr>
        </p:pic>
        <p:grpSp>
          <p:nvGrpSpPr>
            <p:cNvPr id="30" name="Group 29">
              <a:extLst>
                <a:ext uri="{FF2B5EF4-FFF2-40B4-BE49-F238E27FC236}">
                  <a16:creationId xmlns:a16="http://schemas.microsoft.com/office/drawing/2014/main" id="{B708C32A-2441-3165-00FD-50F81EB211EA}"/>
                </a:ext>
              </a:extLst>
            </p:cNvPr>
            <p:cNvGrpSpPr/>
            <p:nvPr/>
          </p:nvGrpSpPr>
          <p:grpSpPr>
            <a:xfrm>
              <a:off x="5978254" y="3763781"/>
              <a:ext cx="2984452" cy="1109445"/>
              <a:chOff x="5801172" y="3765799"/>
              <a:chExt cx="2984452" cy="1109445"/>
            </a:xfrm>
          </p:grpSpPr>
          <p:pic>
            <p:nvPicPr>
              <p:cNvPr id="25" name="Picture 24">
                <a:extLst>
                  <a:ext uri="{FF2B5EF4-FFF2-40B4-BE49-F238E27FC236}">
                    <a16:creationId xmlns:a16="http://schemas.microsoft.com/office/drawing/2014/main" id="{4C275DF7-4763-7A64-4140-00FA7ED80CBB}"/>
                  </a:ext>
                </a:extLst>
              </p:cNvPr>
              <p:cNvPicPr>
                <a:picLocks noChangeAspect="1"/>
              </p:cNvPicPr>
              <p:nvPr/>
            </p:nvPicPr>
            <p:blipFill>
              <a:blip r:embed="rId5"/>
              <a:stretch>
                <a:fillRect/>
              </a:stretch>
            </p:blipFill>
            <p:spPr>
              <a:xfrm>
                <a:off x="5801172" y="3854687"/>
                <a:ext cx="1360742" cy="1020557"/>
              </a:xfrm>
              <a:prstGeom prst="rect">
                <a:avLst/>
              </a:prstGeom>
            </p:spPr>
          </p:pic>
          <p:sp>
            <p:nvSpPr>
              <p:cNvPr id="20" name="TextBox 19">
                <a:extLst>
                  <a:ext uri="{FF2B5EF4-FFF2-40B4-BE49-F238E27FC236}">
                    <a16:creationId xmlns:a16="http://schemas.microsoft.com/office/drawing/2014/main" id="{CB6A4DB0-1A1E-A04A-C832-F15AB1FD91DA}"/>
                  </a:ext>
                </a:extLst>
              </p:cNvPr>
              <p:cNvSpPr txBox="1"/>
              <p:nvPr/>
            </p:nvSpPr>
            <p:spPr>
              <a:xfrm>
                <a:off x="6733166" y="3903300"/>
                <a:ext cx="2052458" cy="46166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Executive design and Procurement phases ongoing </a:t>
                </a:r>
              </a:p>
            </p:txBody>
          </p:sp>
          <p:pic>
            <p:nvPicPr>
              <p:cNvPr id="29" name="Picture 28">
                <a:extLst>
                  <a:ext uri="{FF2B5EF4-FFF2-40B4-BE49-F238E27FC236}">
                    <a16:creationId xmlns:a16="http://schemas.microsoft.com/office/drawing/2014/main" id="{DB1DE107-117F-217B-7CC9-2337539B41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765745" y="3765799"/>
                <a:ext cx="327852" cy="341264"/>
              </a:xfrm>
              <a:prstGeom prst="rect">
                <a:avLst/>
              </a:prstGeom>
            </p:spPr>
          </p:pic>
        </p:grpSp>
      </p:grpSp>
      <p:pic>
        <p:nvPicPr>
          <p:cNvPr id="37" name="Picture 36">
            <a:extLst>
              <a:ext uri="{FF2B5EF4-FFF2-40B4-BE49-F238E27FC236}">
                <a16:creationId xmlns:a16="http://schemas.microsoft.com/office/drawing/2014/main" id="{C92330DA-5D0D-7242-A98F-42A20CE57F52}"/>
              </a:ext>
            </a:extLst>
          </p:cNvPr>
          <p:cNvPicPr>
            <a:picLocks noChangeAspect="1"/>
          </p:cNvPicPr>
          <p:nvPr/>
        </p:nvPicPr>
        <p:blipFill>
          <a:blip r:embed="rId7"/>
          <a:stretch>
            <a:fillRect/>
          </a:stretch>
        </p:blipFill>
        <p:spPr>
          <a:xfrm>
            <a:off x="9912425" y="240983"/>
            <a:ext cx="1799022" cy="790268"/>
          </a:xfrm>
          <a:prstGeom prst="rect">
            <a:avLst/>
          </a:prstGeom>
        </p:spPr>
      </p:pic>
    </p:spTree>
    <p:extLst>
      <p:ext uri="{BB962C8B-B14F-4D97-AF65-F5344CB8AC3E}">
        <p14:creationId xmlns:p14="http://schemas.microsoft.com/office/powerpoint/2010/main" val="33937253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9845E65A-2C23-B8AD-7818-EBA431C98976}"/>
              </a:ext>
            </a:extLst>
          </p:cNvPr>
          <p:cNvPicPr>
            <a:picLocks noChangeAspect="1"/>
          </p:cNvPicPr>
          <p:nvPr/>
        </p:nvPicPr>
        <p:blipFill>
          <a:blip r:embed="rId2"/>
          <a:stretch>
            <a:fillRect/>
          </a:stretch>
        </p:blipFill>
        <p:spPr>
          <a:xfrm>
            <a:off x="8868590" y="293620"/>
            <a:ext cx="1056640" cy="731520"/>
          </a:xfrm>
          <a:prstGeom prst="rect">
            <a:avLst/>
          </a:prstGeom>
        </p:spPr>
      </p:pic>
      <p:sp>
        <p:nvSpPr>
          <p:cNvPr id="8" name="Title 1">
            <a:extLst>
              <a:ext uri="{FF2B5EF4-FFF2-40B4-BE49-F238E27FC236}">
                <a16:creationId xmlns:a16="http://schemas.microsoft.com/office/drawing/2014/main" id="{D042C1F5-B682-45E2-644E-1B16822EF6C9}"/>
              </a:ext>
            </a:extLst>
          </p:cNvPr>
          <p:cNvSpPr>
            <a:spLocks noGrp="1"/>
          </p:cNvSpPr>
          <p:nvPr>
            <p:ph type="title"/>
          </p:nvPr>
        </p:nvSpPr>
        <p:spPr>
          <a:xfrm>
            <a:off x="47328" y="130764"/>
            <a:ext cx="10585176" cy="457200"/>
          </a:xfrm>
        </p:spPr>
        <p:txBody>
          <a:bodyPr vert="horz" lIns="91440" tIns="45720" rIns="91440" bIns="45720" rtlCol="0" anchor="ctr">
            <a:noAutofit/>
          </a:bodyPr>
          <a:lstStyle/>
          <a:p>
            <a:r>
              <a:rPr lang="en-GB" sz="2800" dirty="0">
                <a:latin typeface="+mj-lt"/>
              </a:rPr>
              <a:t>Breeding Blanket Qualification Needs: ongoing R&amp;D efforts</a:t>
            </a:r>
          </a:p>
        </p:txBody>
      </p:sp>
      <p:sp>
        <p:nvSpPr>
          <p:cNvPr id="5" name="TextBox 4">
            <a:extLst>
              <a:ext uri="{FF2B5EF4-FFF2-40B4-BE49-F238E27FC236}">
                <a16:creationId xmlns:a16="http://schemas.microsoft.com/office/drawing/2014/main" id="{49676F7F-9D44-12E7-3211-5900F366AE46}"/>
              </a:ext>
            </a:extLst>
          </p:cNvPr>
          <p:cNvSpPr txBox="1"/>
          <p:nvPr/>
        </p:nvSpPr>
        <p:spPr>
          <a:xfrm>
            <a:off x="0" y="692696"/>
            <a:ext cx="11712624" cy="338554"/>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Coolant/liquid breeder-multiplier interactions: liquid metal magnetohydrodynamics (MHD)</a:t>
            </a:r>
          </a:p>
        </p:txBody>
      </p:sp>
      <p:sp>
        <p:nvSpPr>
          <p:cNvPr id="6" name="TextBox 5">
            <a:extLst>
              <a:ext uri="{FF2B5EF4-FFF2-40B4-BE49-F238E27FC236}">
                <a16:creationId xmlns:a16="http://schemas.microsoft.com/office/drawing/2014/main" id="{3665798D-1D30-C2AB-8CF1-888FEE4A0DBA}"/>
              </a:ext>
            </a:extLst>
          </p:cNvPr>
          <p:cNvSpPr txBox="1"/>
          <p:nvPr/>
        </p:nvSpPr>
        <p:spPr>
          <a:xfrm>
            <a:off x="397412" y="1093146"/>
            <a:ext cx="4985726" cy="307777"/>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70C0"/>
                </a:solidFill>
                <a:effectLst/>
                <a:uLnTx/>
                <a:uFillTx/>
                <a:latin typeface="Calibri"/>
                <a:ea typeface="+mn-ea"/>
                <a:cs typeface="+mn-cs"/>
              </a:rPr>
              <a:t>Magnetohydrodynamic Experiments in NaK Karlsruhe (MEKKA)</a:t>
            </a:r>
          </a:p>
        </p:txBody>
      </p:sp>
      <p:sp>
        <p:nvSpPr>
          <p:cNvPr id="9" name="TextBox 8">
            <a:extLst>
              <a:ext uri="{FF2B5EF4-FFF2-40B4-BE49-F238E27FC236}">
                <a16:creationId xmlns:a16="http://schemas.microsoft.com/office/drawing/2014/main" id="{6B4F63D9-B706-7DD9-C8FD-2263E3530E4C}"/>
              </a:ext>
            </a:extLst>
          </p:cNvPr>
          <p:cNvSpPr txBox="1"/>
          <p:nvPr/>
        </p:nvSpPr>
        <p:spPr>
          <a:xfrm>
            <a:off x="490347" y="1385500"/>
            <a:ext cx="4799856" cy="523220"/>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MEKKA uses NaK as a surrogate liquid metal: it enables experiments to be performed at room temperature (MP: -12 °C)</a:t>
            </a:r>
          </a:p>
        </p:txBody>
      </p:sp>
      <p:sp>
        <p:nvSpPr>
          <p:cNvPr id="11" name="TextBox 10">
            <a:extLst>
              <a:ext uri="{FF2B5EF4-FFF2-40B4-BE49-F238E27FC236}">
                <a16:creationId xmlns:a16="http://schemas.microsoft.com/office/drawing/2014/main" id="{145D36C6-922F-4A04-7B86-3103EA470FAA}"/>
              </a:ext>
            </a:extLst>
          </p:cNvPr>
          <p:cNvSpPr txBox="1"/>
          <p:nvPr/>
        </p:nvSpPr>
        <p:spPr>
          <a:xfrm>
            <a:off x="7109644" y="1432466"/>
            <a:ext cx="5053756" cy="523220"/>
          </a:xfrm>
          <a:prstGeom prst="rect">
            <a:avLst/>
          </a:prstGeom>
          <a:noFill/>
        </p:spPr>
        <p:txBody>
          <a:bodyPr wrap="square">
            <a:spAutoFit/>
          </a:bodyPr>
          <a:lstStyle>
            <a:defPPr>
              <a:defRPr lang="en-US"/>
            </a:defPPr>
            <a:lvl1pPr>
              <a:defRPr sz="1200"/>
            </a:lvl1p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MaPLE uses prototypical eutectic PbLi (MP: 235 °C)  at 300°C and enables experiments with combined MHD and buoyancy effects </a:t>
            </a:r>
          </a:p>
        </p:txBody>
      </p:sp>
      <p:pic>
        <p:nvPicPr>
          <p:cNvPr id="13" name="Picture 12">
            <a:extLst>
              <a:ext uri="{FF2B5EF4-FFF2-40B4-BE49-F238E27FC236}">
                <a16:creationId xmlns:a16="http://schemas.microsoft.com/office/drawing/2014/main" id="{3E27D6A9-AC3C-3971-76F8-9905B9C0D439}"/>
              </a:ext>
            </a:extLst>
          </p:cNvPr>
          <p:cNvPicPr>
            <a:picLocks noChangeAspect="1"/>
          </p:cNvPicPr>
          <p:nvPr/>
        </p:nvPicPr>
        <p:blipFill>
          <a:blip r:embed="rId3"/>
          <a:stretch>
            <a:fillRect/>
          </a:stretch>
        </p:blipFill>
        <p:spPr>
          <a:xfrm>
            <a:off x="696388" y="1955686"/>
            <a:ext cx="4387774" cy="2433059"/>
          </a:xfrm>
          <a:prstGeom prst="rect">
            <a:avLst/>
          </a:prstGeom>
        </p:spPr>
      </p:pic>
      <p:sp>
        <p:nvSpPr>
          <p:cNvPr id="15" name="TextBox 14">
            <a:extLst>
              <a:ext uri="{FF2B5EF4-FFF2-40B4-BE49-F238E27FC236}">
                <a16:creationId xmlns:a16="http://schemas.microsoft.com/office/drawing/2014/main" id="{E9778E88-4656-64EE-13AE-11DB841D1A23}"/>
              </a:ext>
            </a:extLst>
          </p:cNvPr>
          <p:cNvSpPr txBox="1"/>
          <p:nvPr/>
        </p:nvSpPr>
        <p:spPr>
          <a:xfrm>
            <a:off x="80975" y="4845849"/>
            <a:ext cx="10081120" cy="1654299"/>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600"/>
              </a:spcAft>
              <a:buClrTx/>
              <a:buSzTx/>
              <a:buFontTx/>
              <a:buNone/>
              <a:tabLst/>
              <a:defRPr/>
            </a:pPr>
            <a:r>
              <a:rPr kumimoji="0" lang="en-GB" sz="1400" b="1" i="0" u="none" strike="noStrike" kern="1200" cap="none" spc="0" normalizeH="0" baseline="0" noProof="0" dirty="0">
                <a:ln>
                  <a:noFill/>
                </a:ln>
                <a:solidFill>
                  <a:srgbClr val="0070C0"/>
                </a:solidFill>
                <a:effectLst/>
                <a:uLnTx/>
                <a:uFillTx/>
                <a:latin typeface="Calibri"/>
                <a:ea typeface="+mn-ea"/>
                <a:cs typeface="+mn-cs"/>
              </a:rPr>
              <a:t>MEKKA and MaPLE are unique and complementary facilities for addressing MHD challenges for liquid metal BB</a:t>
            </a:r>
          </a:p>
          <a:p>
            <a:pPr marL="228600" marR="0" lvl="0" indent="-228600" algn="l" defTabSz="1219170" rtl="0" eaLnBrk="1" fontAlgn="auto" latinLnBrk="0" hangingPunct="1">
              <a:lnSpc>
                <a:spcPct val="100000"/>
              </a:lnSpc>
              <a:spcBef>
                <a:spcPts val="0"/>
              </a:spcBef>
              <a:spcAft>
                <a:spcPts val="300"/>
              </a:spcAft>
              <a:buClrTx/>
              <a:buSzTx/>
              <a:buFont typeface="Wingdings" panose="05000000000000000000" pitchFamily="2" charset="2"/>
              <a:buChar char="Ø"/>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Fundamental experiments will be performed in generic geometries for:</a:t>
            </a:r>
          </a:p>
          <a:p>
            <a:pPr marL="571500" marR="0" lvl="1"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srgbClr val="0070C0"/>
                </a:solidFill>
                <a:effectLst/>
                <a:uLnTx/>
                <a:uFillTx/>
                <a:latin typeface="Calibri"/>
                <a:ea typeface="+mn-ea"/>
                <a:cs typeface="+mn-cs"/>
              </a:rPr>
              <a:t>improving the understanding of coupled multiphysics phenomena</a:t>
            </a:r>
          </a:p>
          <a:p>
            <a:pPr marL="571500" marR="0" lvl="1" indent="-171450" algn="l" defTabSz="121917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srgbClr val="0070C0"/>
                </a:solidFill>
                <a:effectLst/>
                <a:uLnTx/>
                <a:uFillTx/>
                <a:latin typeface="Calibri"/>
                <a:ea typeface="+mn-ea"/>
                <a:cs typeface="+mn-cs"/>
              </a:rPr>
              <a:t>provide insight for designers of liquid metal blankets</a:t>
            </a:r>
          </a:p>
          <a:p>
            <a:pPr marL="228600" marR="0" lvl="0" indent="-228600" algn="l" defTabSz="121917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Development and validation of predictive tools (extension of benchmark database)</a:t>
            </a:r>
          </a:p>
          <a:p>
            <a:pPr marL="228600" marR="0" lvl="0" indent="-228600" algn="l" defTabSz="121917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Validation of design concepts of liquid metal blankets (mock-up tests)</a:t>
            </a:r>
          </a:p>
        </p:txBody>
      </p:sp>
      <p:pic>
        <p:nvPicPr>
          <p:cNvPr id="17" name="Picture 16">
            <a:extLst>
              <a:ext uri="{FF2B5EF4-FFF2-40B4-BE49-F238E27FC236}">
                <a16:creationId xmlns:a16="http://schemas.microsoft.com/office/drawing/2014/main" id="{D02087E2-B89C-C8CD-BDDB-7225B25108B6}"/>
              </a:ext>
            </a:extLst>
          </p:cNvPr>
          <p:cNvPicPr>
            <a:picLocks noChangeAspect="1"/>
          </p:cNvPicPr>
          <p:nvPr/>
        </p:nvPicPr>
        <p:blipFill>
          <a:blip r:embed="rId4"/>
          <a:stretch>
            <a:fillRect/>
          </a:stretch>
        </p:blipFill>
        <p:spPr>
          <a:xfrm>
            <a:off x="7785466" y="1990282"/>
            <a:ext cx="3702112" cy="2772857"/>
          </a:xfrm>
          <a:prstGeom prst="rect">
            <a:avLst/>
          </a:prstGeom>
        </p:spPr>
      </p:pic>
      <p:sp>
        <p:nvSpPr>
          <p:cNvPr id="18" name="TextBox 17">
            <a:extLst>
              <a:ext uri="{FF2B5EF4-FFF2-40B4-BE49-F238E27FC236}">
                <a16:creationId xmlns:a16="http://schemas.microsoft.com/office/drawing/2014/main" id="{3D0E6200-584E-E089-07D5-38BB8C0855BA}"/>
              </a:ext>
            </a:extLst>
          </p:cNvPr>
          <p:cNvSpPr txBox="1"/>
          <p:nvPr/>
        </p:nvSpPr>
        <p:spPr>
          <a:xfrm>
            <a:off x="8644003" y="4832024"/>
            <a:ext cx="3270917" cy="246221"/>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MaPLE Input Data for the EUROfusion Facility Review, 2023</a:t>
            </a:r>
          </a:p>
        </p:txBody>
      </p:sp>
      <p:sp>
        <p:nvSpPr>
          <p:cNvPr id="19" name="TextBox 18">
            <a:extLst>
              <a:ext uri="{FF2B5EF4-FFF2-40B4-BE49-F238E27FC236}">
                <a16:creationId xmlns:a16="http://schemas.microsoft.com/office/drawing/2014/main" id="{3E50A63D-503F-FE28-FEFD-36F19A96006B}"/>
              </a:ext>
            </a:extLst>
          </p:cNvPr>
          <p:cNvSpPr txBox="1"/>
          <p:nvPr/>
        </p:nvSpPr>
        <p:spPr>
          <a:xfrm>
            <a:off x="1234091" y="4388745"/>
            <a:ext cx="3312368" cy="246221"/>
          </a:xfrm>
          <a:prstGeom prst="rect">
            <a:avLst/>
          </a:prstGeom>
          <a:noFill/>
        </p:spPr>
        <p:txBody>
          <a:bodyPr wrap="square">
            <a:spAutoFit/>
          </a:bodyPr>
          <a:lstStyle>
            <a:defPPr>
              <a:defRPr lang="en-US"/>
            </a:defPPr>
            <a:lvl1pPr>
              <a:defRPr sz="1000" i="1">
                <a:cs typeface="Arial" panose="020B0604020202020204" pitchFamily="34" charset="0"/>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MEKKA Input Data for the EUROfusion Facility Review, 2023</a:t>
            </a:r>
          </a:p>
        </p:txBody>
      </p:sp>
      <p:sp>
        <p:nvSpPr>
          <p:cNvPr id="20" name="Footer Placeholder 3">
            <a:extLst>
              <a:ext uri="{FF2B5EF4-FFF2-40B4-BE49-F238E27FC236}">
                <a16:creationId xmlns:a16="http://schemas.microsoft.com/office/drawing/2014/main" id="{7CBF3581-2B8F-1573-ACD5-C4F89B2BE3AD}"/>
              </a:ext>
            </a:extLst>
          </p:cNvPr>
          <p:cNvSpPr>
            <a:spLocks noGrp="1"/>
          </p:cNvSpPr>
          <p:nvPr>
            <p:ph type="ftr" sz="quarter" idx="11"/>
          </p:nvPr>
        </p:nvSpPr>
        <p:spPr>
          <a:xfrm>
            <a:off x="1205029" y="6589861"/>
            <a:ext cx="10986971" cy="268139"/>
          </a:xfrm>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S. D’Amico et al. </a:t>
            </a:r>
            <a:r>
              <a:rPr kumimoji="0" lang="en-GB" sz="105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ISFNT-15 | Las Palmas de Gran Canaria - Spain | 12 Sep. 2023 | Page </a:t>
            </a:r>
            <a:fld id="{6A6D9FA1-99C7-4910-8E32-B85D378B0060}" type="slidenum">
              <a:rPr kumimoji="0" lang="en-GB" sz="105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1219170" rtl="0" eaLnBrk="1" fontAlgn="auto" latinLnBrk="0" hangingPunct="1">
                <a:lnSpc>
                  <a:spcPct val="100000"/>
                </a:lnSpc>
                <a:spcBef>
                  <a:spcPts val="0"/>
                </a:spcBef>
                <a:spcAft>
                  <a:spcPts val="0"/>
                </a:spcAft>
                <a:buClrTx/>
                <a:buSzTx/>
                <a:buFontTx/>
                <a:buNone/>
                <a:tabLst/>
                <a:defRPr/>
              </a:pPr>
              <a:t>25</a:t>
            </a:fld>
            <a:endParaRPr kumimoji="0" lang="en-GB" sz="105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nvGrpSpPr>
          <p:cNvPr id="28" name="Group 27">
            <a:extLst>
              <a:ext uri="{FF2B5EF4-FFF2-40B4-BE49-F238E27FC236}">
                <a16:creationId xmlns:a16="http://schemas.microsoft.com/office/drawing/2014/main" id="{1748BEED-41B1-7429-13A9-A68D34D2E2AF}"/>
              </a:ext>
            </a:extLst>
          </p:cNvPr>
          <p:cNvGrpSpPr/>
          <p:nvPr/>
        </p:nvGrpSpPr>
        <p:grpSpPr>
          <a:xfrm>
            <a:off x="6068471" y="2752799"/>
            <a:ext cx="1636126" cy="1360879"/>
            <a:chOff x="6030906" y="3420536"/>
            <a:chExt cx="1636126" cy="1360879"/>
          </a:xfrm>
        </p:grpSpPr>
        <p:grpSp>
          <p:nvGrpSpPr>
            <p:cNvPr id="27" name="Group 26">
              <a:extLst>
                <a:ext uri="{FF2B5EF4-FFF2-40B4-BE49-F238E27FC236}">
                  <a16:creationId xmlns:a16="http://schemas.microsoft.com/office/drawing/2014/main" id="{EBEF7E71-147B-3DF6-9321-2DA128940920}"/>
                </a:ext>
              </a:extLst>
            </p:cNvPr>
            <p:cNvGrpSpPr/>
            <p:nvPr/>
          </p:nvGrpSpPr>
          <p:grpSpPr>
            <a:xfrm>
              <a:off x="6306290" y="3498688"/>
              <a:ext cx="1360742" cy="1282727"/>
              <a:chOff x="6096000" y="1703883"/>
              <a:chExt cx="1360742" cy="1282727"/>
            </a:xfrm>
          </p:grpSpPr>
          <p:pic>
            <p:nvPicPr>
              <p:cNvPr id="25" name="Picture 24">
                <a:extLst>
                  <a:ext uri="{FF2B5EF4-FFF2-40B4-BE49-F238E27FC236}">
                    <a16:creationId xmlns:a16="http://schemas.microsoft.com/office/drawing/2014/main" id="{6B267E21-2F4F-8CBA-308D-5830B38080B6}"/>
                  </a:ext>
                </a:extLst>
              </p:cNvPr>
              <p:cNvPicPr>
                <a:picLocks noChangeAspect="1"/>
              </p:cNvPicPr>
              <p:nvPr/>
            </p:nvPicPr>
            <p:blipFill>
              <a:blip r:embed="rId5"/>
              <a:stretch>
                <a:fillRect/>
              </a:stretch>
            </p:blipFill>
            <p:spPr>
              <a:xfrm>
                <a:off x="6096000" y="1966053"/>
                <a:ext cx="1360742" cy="1020557"/>
              </a:xfrm>
              <a:prstGeom prst="rect">
                <a:avLst/>
              </a:prstGeom>
            </p:spPr>
          </p:pic>
          <p:pic>
            <p:nvPicPr>
              <p:cNvPr id="26" name="Picture 25">
                <a:extLst>
                  <a:ext uri="{FF2B5EF4-FFF2-40B4-BE49-F238E27FC236}">
                    <a16:creationId xmlns:a16="http://schemas.microsoft.com/office/drawing/2014/main" id="{FBDE5D37-20EE-BA7B-6A20-D30EE32B74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098302" y="1703883"/>
                <a:ext cx="327852" cy="341264"/>
              </a:xfrm>
              <a:prstGeom prst="rect">
                <a:avLst/>
              </a:prstGeom>
            </p:spPr>
          </p:pic>
        </p:grpSp>
        <p:sp>
          <p:nvSpPr>
            <p:cNvPr id="21" name="TextBox 20">
              <a:extLst>
                <a:ext uri="{FF2B5EF4-FFF2-40B4-BE49-F238E27FC236}">
                  <a16:creationId xmlns:a16="http://schemas.microsoft.com/office/drawing/2014/main" id="{55375934-779E-EB04-3F0B-DA44E0DD033C}"/>
                </a:ext>
              </a:extLst>
            </p:cNvPr>
            <p:cNvSpPr txBox="1"/>
            <p:nvPr/>
          </p:nvSpPr>
          <p:spPr>
            <a:xfrm>
              <a:off x="6030906" y="3420536"/>
              <a:ext cx="1360743" cy="461665"/>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Commissioning by the end of 2023</a:t>
              </a:r>
            </a:p>
          </p:txBody>
        </p:sp>
      </p:grpSp>
      <p:sp>
        <p:nvSpPr>
          <p:cNvPr id="7" name="TextBox 6">
            <a:extLst>
              <a:ext uri="{FF2B5EF4-FFF2-40B4-BE49-F238E27FC236}">
                <a16:creationId xmlns:a16="http://schemas.microsoft.com/office/drawing/2014/main" id="{0D533E7D-2D2E-7DE5-D711-D2ADB62CA57F}"/>
              </a:ext>
            </a:extLst>
          </p:cNvPr>
          <p:cNvSpPr txBox="1"/>
          <p:nvPr/>
        </p:nvSpPr>
        <p:spPr>
          <a:xfrm>
            <a:off x="7704597" y="1093146"/>
            <a:ext cx="3863850" cy="307777"/>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70C0"/>
                </a:solidFill>
                <a:effectLst/>
                <a:uLnTx/>
                <a:uFillTx/>
                <a:latin typeface="Calibri"/>
                <a:ea typeface="+mn-ea"/>
                <a:cs typeface="+mn-cs"/>
              </a:rPr>
              <a:t>Magnetohydrodynamic PbLi Experiment (MaPLE)</a:t>
            </a:r>
          </a:p>
        </p:txBody>
      </p:sp>
      <p:pic>
        <p:nvPicPr>
          <p:cNvPr id="35" name="Picture 34">
            <a:extLst>
              <a:ext uri="{FF2B5EF4-FFF2-40B4-BE49-F238E27FC236}">
                <a16:creationId xmlns:a16="http://schemas.microsoft.com/office/drawing/2014/main" id="{C1AB7881-F471-B04B-F02C-0416B942F71C}"/>
              </a:ext>
            </a:extLst>
          </p:cNvPr>
          <p:cNvPicPr>
            <a:picLocks noChangeAspect="1"/>
          </p:cNvPicPr>
          <p:nvPr/>
        </p:nvPicPr>
        <p:blipFill>
          <a:blip r:embed="rId7"/>
          <a:stretch>
            <a:fillRect/>
          </a:stretch>
        </p:blipFill>
        <p:spPr>
          <a:xfrm>
            <a:off x="9912425" y="240983"/>
            <a:ext cx="1799022" cy="790268"/>
          </a:xfrm>
          <a:prstGeom prst="rect">
            <a:avLst/>
          </a:prstGeom>
        </p:spPr>
      </p:pic>
      <p:sp>
        <p:nvSpPr>
          <p:cNvPr id="2" name="TextBox 1">
            <a:extLst>
              <a:ext uri="{FF2B5EF4-FFF2-40B4-BE49-F238E27FC236}">
                <a16:creationId xmlns:a16="http://schemas.microsoft.com/office/drawing/2014/main" id="{BA5703FD-CFD4-316A-9B4E-0D67EC2A8ECB}"/>
              </a:ext>
            </a:extLst>
          </p:cNvPr>
          <p:cNvSpPr txBox="1"/>
          <p:nvPr/>
        </p:nvSpPr>
        <p:spPr>
          <a:xfrm>
            <a:off x="6850428" y="5490802"/>
            <a:ext cx="5302236" cy="907941"/>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60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C. Mistrangelo et al, (2023) Magneto-convective flows around two differentially heated cylinders, Heat and Mass Transfer, DOI:10.1007/s00231-023-03350-2</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C. Mistrangelo et al, (2021) MHD R&amp;D Activities for Liquid Metal Blankets, Energies, 1996-1073, DOI:10.3390/en14206640</a:t>
            </a:r>
          </a:p>
        </p:txBody>
      </p:sp>
      <p:sp>
        <p:nvSpPr>
          <p:cNvPr id="3" name="TextBox 2">
            <a:extLst>
              <a:ext uri="{FF2B5EF4-FFF2-40B4-BE49-F238E27FC236}">
                <a16:creationId xmlns:a16="http://schemas.microsoft.com/office/drawing/2014/main" id="{8918F1E4-3C9D-267F-718F-C4E7680F7D8B}"/>
              </a:ext>
            </a:extLst>
          </p:cNvPr>
          <p:cNvSpPr txBox="1"/>
          <p:nvPr/>
        </p:nvSpPr>
        <p:spPr>
          <a:xfrm>
            <a:off x="9632932" y="-21642"/>
            <a:ext cx="2295716" cy="307777"/>
          </a:xfrm>
          <a:prstGeom prst="rect">
            <a:avLst/>
          </a:prstGeom>
          <a:noFill/>
        </p:spPr>
        <p:txBody>
          <a:bodyPr wrap="square" numCol="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B050"/>
                </a:solidFill>
                <a:effectLst/>
                <a:uLnTx/>
                <a:uFillTx/>
                <a:latin typeface="Calibri"/>
                <a:ea typeface="+mn-ea"/>
                <a:cs typeface="Arial" panose="020B0604020202020204" pitchFamily="34" charset="0"/>
              </a:rPr>
              <a:t>P4D1: Leo Bühler</a:t>
            </a:r>
          </a:p>
        </p:txBody>
      </p:sp>
    </p:spTree>
    <p:extLst>
      <p:ext uri="{BB962C8B-B14F-4D97-AF65-F5344CB8AC3E}">
        <p14:creationId xmlns:p14="http://schemas.microsoft.com/office/powerpoint/2010/main" val="17713217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a:extLst>
              <a:ext uri="{FF2B5EF4-FFF2-40B4-BE49-F238E27FC236}">
                <a16:creationId xmlns:a16="http://schemas.microsoft.com/office/drawing/2014/main" id="{BB0294BC-52B6-C682-2C5A-CB80774A00D3}"/>
              </a:ext>
            </a:extLst>
          </p:cNvPr>
          <p:cNvPicPr>
            <a:picLocks noChangeAspect="1"/>
          </p:cNvPicPr>
          <p:nvPr/>
        </p:nvPicPr>
        <p:blipFill>
          <a:blip r:embed="rId2"/>
          <a:stretch>
            <a:fillRect/>
          </a:stretch>
        </p:blipFill>
        <p:spPr>
          <a:xfrm>
            <a:off x="8864983" y="296169"/>
            <a:ext cx="1075187" cy="731520"/>
          </a:xfrm>
          <a:prstGeom prst="rect">
            <a:avLst/>
          </a:prstGeom>
        </p:spPr>
      </p:pic>
      <p:sp>
        <p:nvSpPr>
          <p:cNvPr id="9" name="TextBox 8">
            <a:extLst>
              <a:ext uri="{FF2B5EF4-FFF2-40B4-BE49-F238E27FC236}">
                <a16:creationId xmlns:a16="http://schemas.microsoft.com/office/drawing/2014/main" id="{C8F34EB0-6A37-B737-BEEB-940794D2A569}"/>
              </a:ext>
            </a:extLst>
          </p:cNvPr>
          <p:cNvSpPr txBox="1"/>
          <p:nvPr/>
        </p:nvSpPr>
        <p:spPr>
          <a:xfrm>
            <a:off x="15702" y="1033800"/>
            <a:ext cx="12177340" cy="738664"/>
          </a:xfrm>
          <a:prstGeom prst="rect">
            <a:avLst/>
          </a:prstGeom>
          <a:noFill/>
        </p:spPr>
        <p:txBody>
          <a:bodyPr wrap="square">
            <a:spAutoFit/>
          </a:bodyPr>
          <a:lstStyle>
            <a:defPPr>
              <a:defRPr lang="en-US"/>
            </a:defPPr>
            <a:lvl1pPr>
              <a:defRPr sz="1200"/>
            </a:lvl1p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70C0"/>
                </a:solidFill>
                <a:effectLst/>
                <a:uLnTx/>
                <a:uFillTx/>
                <a:latin typeface="Calibri"/>
                <a:ea typeface="+mn-ea"/>
                <a:cs typeface="+mn-cs"/>
              </a:rPr>
              <a:t>The Combined Heating and Magnetic Research Apparatus (CHIMERA)</a:t>
            </a:r>
            <a:r>
              <a:rPr kumimoji="0" lang="en-GB" sz="1400" b="0" i="0" u="none" strike="noStrike" kern="1200" cap="none" spc="0" normalizeH="0" baseline="0" noProof="0" dirty="0">
                <a:ln>
                  <a:noFill/>
                </a:ln>
                <a:solidFill>
                  <a:prstClr val="black"/>
                </a:solidFill>
                <a:effectLst/>
                <a:uLnTx/>
                <a:uFillTx/>
                <a:latin typeface="Calibri"/>
                <a:ea typeface="+mn-ea"/>
                <a:cs typeface="+mn-cs"/>
              </a:rPr>
              <a:t> fusion technology test facility is under construction, and it will be capable of </a:t>
            </a:r>
            <a:r>
              <a:rPr kumimoji="0" lang="en-GB" sz="1400" b="1" i="0" u="none" strike="noStrike" kern="1200" cap="none" spc="0" normalizeH="0" baseline="0" noProof="0" dirty="0">
                <a:ln>
                  <a:noFill/>
                </a:ln>
                <a:solidFill>
                  <a:srgbClr val="0070C0"/>
                </a:solidFill>
                <a:effectLst/>
                <a:uLnTx/>
                <a:uFillTx/>
                <a:latin typeface="Calibri"/>
                <a:ea typeface="+mn-ea"/>
                <a:cs typeface="+mn-cs"/>
              </a:rPr>
              <a:t>multiple effects/partially integrated</a:t>
            </a:r>
            <a:r>
              <a:rPr kumimoji="0" lang="en-GB" sz="1400" b="0" i="0" u="none" strike="noStrike" kern="1200" cap="none" spc="0" normalizeH="0" baseline="0" noProof="0" dirty="0">
                <a:ln>
                  <a:noFill/>
                </a:ln>
                <a:solidFill>
                  <a:prstClr val="black"/>
                </a:solidFill>
                <a:effectLst/>
                <a:uLnTx/>
                <a:uFillTx/>
                <a:latin typeface="Calibri"/>
                <a:ea typeface="+mn-ea"/>
                <a:cs typeface="+mn-cs"/>
              </a:rPr>
              <a:t> testing of fusion component modules up to the size of the ITER Test Blanket Module box, under independent or combined conditions of in-vacuum high heat flux, static and pulsed magnetic fields, and high temperature/pressure (PWR-like) water cooling</a:t>
            </a:r>
          </a:p>
        </p:txBody>
      </p:sp>
      <p:sp>
        <p:nvSpPr>
          <p:cNvPr id="8" name="Title 1">
            <a:extLst>
              <a:ext uri="{FF2B5EF4-FFF2-40B4-BE49-F238E27FC236}">
                <a16:creationId xmlns:a16="http://schemas.microsoft.com/office/drawing/2014/main" id="{D042C1F5-B682-45E2-644E-1B16822EF6C9}"/>
              </a:ext>
            </a:extLst>
          </p:cNvPr>
          <p:cNvSpPr>
            <a:spLocks noGrp="1"/>
          </p:cNvSpPr>
          <p:nvPr>
            <p:ph type="title"/>
          </p:nvPr>
        </p:nvSpPr>
        <p:spPr>
          <a:xfrm>
            <a:off x="47328" y="130764"/>
            <a:ext cx="10585176" cy="457200"/>
          </a:xfrm>
        </p:spPr>
        <p:txBody>
          <a:bodyPr vert="horz" lIns="91440" tIns="45720" rIns="91440" bIns="45720" rtlCol="0" anchor="ctr">
            <a:noAutofit/>
          </a:bodyPr>
          <a:lstStyle/>
          <a:p>
            <a:r>
              <a:rPr lang="en-GB" sz="2800" dirty="0">
                <a:latin typeface="+mj-lt"/>
              </a:rPr>
              <a:t>Breeding Blanket Qualification Needs: ongoing R&amp;D efforts</a:t>
            </a:r>
          </a:p>
        </p:txBody>
      </p:sp>
      <p:sp>
        <p:nvSpPr>
          <p:cNvPr id="5" name="TextBox 4">
            <a:extLst>
              <a:ext uri="{FF2B5EF4-FFF2-40B4-BE49-F238E27FC236}">
                <a16:creationId xmlns:a16="http://schemas.microsoft.com/office/drawing/2014/main" id="{C3EE74C9-1C07-C702-917D-2F2B8ACC1A74}"/>
              </a:ext>
            </a:extLst>
          </p:cNvPr>
          <p:cNvSpPr txBox="1"/>
          <p:nvPr/>
        </p:nvSpPr>
        <p:spPr>
          <a:xfrm>
            <a:off x="0" y="692696"/>
            <a:ext cx="11712624" cy="400110"/>
          </a:xfrm>
          <a:prstGeom prst="rect">
            <a:avLst/>
          </a:prstGeom>
          <a:noFill/>
        </p:spPr>
        <p:txBody>
          <a:bodyPr wrap="square">
            <a:spAutoFit/>
          </a:bodyPr>
          <a:lstStyle>
            <a:defPPr>
              <a:defRPr lang="en-US"/>
            </a:defPPr>
            <a:lvl1pPr>
              <a:defRPr sz="1600" b="1"/>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Coolant/liquid breeder-multiplier interactions: Heat Flux, MHD and EM effects</a:t>
            </a:r>
          </a:p>
        </p:txBody>
      </p:sp>
      <p:sp>
        <p:nvSpPr>
          <p:cNvPr id="10" name="TextBox 9">
            <a:extLst>
              <a:ext uri="{FF2B5EF4-FFF2-40B4-BE49-F238E27FC236}">
                <a16:creationId xmlns:a16="http://schemas.microsoft.com/office/drawing/2014/main" id="{DDC8A3E7-079F-AB95-329D-2C657F241A34}"/>
              </a:ext>
            </a:extLst>
          </p:cNvPr>
          <p:cNvSpPr txBox="1"/>
          <p:nvPr/>
        </p:nvSpPr>
        <p:spPr>
          <a:xfrm>
            <a:off x="15702" y="1959494"/>
            <a:ext cx="12128970" cy="815608"/>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The capacity to perform high heat flux testing at component scale, with integrated magnetic fields will allow:</a:t>
            </a:r>
          </a:p>
          <a:p>
            <a:pPr marL="177800" marR="0" lvl="0" indent="-177800" algn="just" defTabSz="121917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srgbClr val="0070C0"/>
                </a:solidFill>
                <a:effectLst/>
                <a:uLnTx/>
                <a:uFillTx/>
                <a:latin typeface="Calibri"/>
                <a:ea typeface="+mn-ea"/>
                <a:cs typeface="+mn-cs"/>
              </a:rPr>
              <a:t>testing and verification </a:t>
            </a:r>
            <a:r>
              <a:rPr kumimoji="0" lang="en-GB" sz="1400" b="0" i="0" u="none" strike="noStrike" kern="1200" cap="none" spc="0" normalizeH="0" baseline="0" noProof="0" dirty="0">
                <a:ln>
                  <a:noFill/>
                </a:ln>
                <a:solidFill>
                  <a:prstClr val="black"/>
                </a:solidFill>
                <a:effectLst/>
                <a:uLnTx/>
                <a:uFillTx/>
                <a:latin typeface="Calibri"/>
                <a:ea typeface="+mn-ea"/>
                <a:cs typeface="+mn-cs"/>
              </a:rPr>
              <a:t>of diagnostics and equipment within magnetic fields where EM loads along with thermal and mechanical loads can be evaluated to verify comparisons with models and for design verification</a:t>
            </a:r>
          </a:p>
        </p:txBody>
      </p:sp>
      <p:sp>
        <p:nvSpPr>
          <p:cNvPr id="15" name="Footer Placeholder 3">
            <a:extLst>
              <a:ext uri="{FF2B5EF4-FFF2-40B4-BE49-F238E27FC236}">
                <a16:creationId xmlns:a16="http://schemas.microsoft.com/office/drawing/2014/main" id="{C59A4C0E-FF6C-4A76-BD3E-32EFD5611957}"/>
              </a:ext>
            </a:extLst>
          </p:cNvPr>
          <p:cNvSpPr>
            <a:spLocks noGrp="1"/>
          </p:cNvSpPr>
          <p:nvPr>
            <p:ph type="ftr" sz="quarter" idx="11"/>
          </p:nvPr>
        </p:nvSpPr>
        <p:spPr>
          <a:xfrm>
            <a:off x="1205029" y="6589861"/>
            <a:ext cx="10986971" cy="268139"/>
          </a:xfrm>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S. D’Amico et al. </a:t>
            </a:r>
            <a:r>
              <a:rPr kumimoji="0" lang="en-GB" sz="105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ISFNT-15 | Las Palmas de Gran Canaria - Spain | 12 Sep. 2023 | Page </a:t>
            </a:r>
            <a:fld id="{6A6D9FA1-99C7-4910-8E32-B85D378B0060}" type="slidenum">
              <a:rPr kumimoji="0" lang="en-GB" sz="105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1219170" rtl="0" eaLnBrk="1" fontAlgn="auto" latinLnBrk="0" hangingPunct="1">
                <a:lnSpc>
                  <a:spcPct val="100000"/>
                </a:lnSpc>
                <a:spcBef>
                  <a:spcPts val="0"/>
                </a:spcBef>
                <a:spcAft>
                  <a:spcPts val="0"/>
                </a:spcAft>
                <a:buClrTx/>
                <a:buSzTx/>
                <a:buFontTx/>
                <a:buNone/>
                <a:tabLst/>
                <a:defRPr/>
              </a:pPr>
              <a:t>26</a:t>
            </a:fld>
            <a:endParaRPr kumimoji="0" lang="en-GB" sz="105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21" name="TextBox 20">
            <a:extLst>
              <a:ext uri="{FF2B5EF4-FFF2-40B4-BE49-F238E27FC236}">
                <a16:creationId xmlns:a16="http://schemas.microsoft.com/office/drawing/2014/main" id="{7665E572-884E-2B75-5825-A9F2CA875BCC}"/>
              </a:ext>
            </a:extLst>
          </p:cNvPr>
          <p:cNvSpPr txBox="1"/>
          <p:nvPr/>
        </p:nvSpPr>
        <p:spPr>
          <a:xfrm>
            <a:off x="1127448" y="5747067"/>
            <a:ext cx="4051568" cy="246221"/>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Aerial isometric view (computer-aided design) above the CHIMERA facility</a:t>
            </a:r>
          </a:p>
        </p:txBody>
      </p:sp>
      <p:grpSp>
        <p:nvGrpSpPr>
          <p:cNvPr id="28" name="Group 27">
            <a:extLst>
              <a:ext uri="{FF2B5EF4-FFF2-40B4-BE49-F238E27FC236}">
                <a16:creationId xmlns:a16="http://schemas.microsoft.com/office/drawing/2014/main" id="{20378F34-A91F-1908-8671-0A4C68439B3A}"/>
              </a:ext>
            </a:extLst>
          </p:cNvPr>
          <p:cNvGrpSpPr/>
          <p:nvPr/>
        </p:nvGrpSpPr>
        <p:grpSpPr>
          <a:xfrm>
            <a:off x="67597" y="3632345"/>
            <a:ext cx="6595428" cy="2118182"/>
            <a:chOff x="2090607" y="3255161"/>
            <a:chExt cx="6595428" cy="2118182"/>
          </a:xfrm>
        </p:grpSpPr>
        <p:pic>
          <p:nvPicPr>
            <p:cNvPr id="19" name="Picture 18">
              <a:extLst>
                <a:ext uri="{FF2B5EF4-FFF2-40B4-BE49-F238E27FC236}">
                  <a16:creationId xmlns:a16="http://schemas.microsoft.com/office/drawing/2014/main" id="{B6DFB472-791F-49B7-2B01-3B24A2BFC2BD}"/>
                </a:ext>
              </a:extLst>
            </p:cNvPr>
            <p:cNvPicPr>
              <a:picLocks noChangeAspect="1"/>
            </p:cNvPicPr>
            <p:nvPr/>
          </p:nvPicPr>
          <p:blipFill>
            <a:blip r:embed="rId3"/>
            <a:stretch>
              <a:fillRect/>
            </a:stretch>
          </p:blipFill>
          <p:spPr>
            <a:xfrm>
              <a:off x="3431704" y="3255161"/>
              <a:ext cx="3454131" cy="2118182"/>
            </a:xfrm>
            <a:prstGeom prst="rect">
              <a:avLst/>
            </a:prstGeom>
          </p:spPr>
        </p:pic>
        <p:sp>
          <p:nvSpPr>
            <p:cNvPr id="22" name="TextBox 21">
              <a:extLst>
                <a:ext uri="{FF2B5EF4-FFF2-40B4-BE49-F238E27FC236}">
                  <a16:creationId xmlns:a16="http://schemas.microsoft.com/office/drawing/2014/main" id="{731C52AE-6DD4-AADF-9A26-CC38897D1150}"/>
                </a:ext>
              </a:extLst>
            </p:cNvPr>
            <p:cNvSpPr txBox="1"/>
            <p:nvPr/>
          </p:nvSpPr>
          <p:spPr>
            <a:xfrm>
              <a:off x="6816080" y="4747191"/>
              <a:ext cx="1800200" cy="246221"/>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a:ea typeface="+mn-ea"/>
                  <a:cs typeface="+mn-cs"/>
                </a:rPr>
                <a:t>DC Power Supplies and HVAC</a:t>
              </a:r>
            </a:p>
          </p:txBody>
        </p:sp>
        <p:sp>
          <p:nvSpPr>
            <p:cNvPr id="23" name="TextBox 22">
              <a:extLst>
                <a:ext uri="{FF2B5EF4-FFF2-40B4-BE49-F238E27FC236}">
                  <a16:creationId xmlns:a16="http://schemas.microsoft.com/office/drawing/2014/main" id="{C6F77C35-1AEA-44F3-B6AA-A7A396A6FFD2}"/>
                </a:ext>
              </a:extLst>
            </p:cNvPr>
            <p:cNvSpPr txBox="1"/>
            <p:nvPr/>
          </p:nvSpPr>
          <p:spPr>
            <a:xfrm>
              <a:off x="6885835" y="4088011"/>
              <a:ext cx="1800200" cy="246221"/>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a:ea typeface="+mn-ea"/>
                  <a:cs typeface="+mn-cs"/>
                </a:rPr>
                <a:t>CHIMERA device</a:t>
              </a:r>
            </a:p>
          </p:txBody>
        </p:sp>
        <p:sp>
          <p:nvSpPr>
            <p:cNvPr id="24" name="TextBox 23">
              <a:extLst>
                <a:ext uri="{FF2B5EF4-FFF2-40B4-BE49-F238E27FC236}">
                  <a16:creationId xmlns:a16="http://schemas.microsoft.com/office/drawing/2014/main" id="{B8AD685F-E86E-5ACE-55B9-D19BA91463A0}"/>
                </a:ext>
              </a:extLst>
            </p:cNvPr>
            <p:cNvSpPr txBox="1"/>
            <p:nvPr/>
          </p:nvSpPr>
          <p:spPr>
            <a:xfrm>
              <a:off x="6875640" y="3376264"/>
              <a:ext cx="1087614" cy="553998"/>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a:ea typeface="+mn-ea"/>
                  <a:cs typeface="+mn-cs"/>
                </a:rPr>
                <a:t>Water</a:t>
              </a:r>
              <a:r>
                <a:rPr kumimoji="0" lang="de-DE" sz="1000" b="1" i="0" u="none" strike="noStrike" kern="1200" cap="none" spc="0" normalizeH="0" baseline="0" noProof="0" dirty="0">
                  <a:ln>
                    <a:noFill/>
                  </a:ln>
                  <a:solidFill>
                    <a:prstClr val="black"/>
                  </a:solidFill>
                  <a:effectLst/>
                  <a:uLnTx/>
                  <a:uFillTx/>
                  <a:latin typeface="Calibri"/>
                  <a:ea typeface="+mn-ea"/>
                  <a:cs typeface="+mn-cs"/>
                </a:rPr>
                <a:t> </a:t>
              </a:r>
              <a:r>
                <a:rPr kumimoji="0" lang="en-GB" sz="1000" b="1" i="0" u="none" strike="noStrike" kern="1200" cap="none" spc="0" normalizeH="0" baseline="0" noProof="0" dirty="0">
                  <a:ln>
                    <a:noFill/>
                  </a:ln>
                  <a:solidFill>
                    <a:prstClr val="black"/>
                  </a:solidFill>
                  <a:effectLst/>
                  <a:uLnTx/>
                  <a:uFillTx/>
                  <a:latin typeface="Calibri"/>
                  <a:ea typeface="+mn-ea"/>
                  <a:cs typeface="+mn-cs"/>
                </a:rPr>
                <a:t>cooling and vacuum plant room</a:t>
              </a:r>
            </a:p>
          </p:txBody>
        </p:sp>
        <p:sp>
          <p:nvSpPr>
            <p:cNvPr id="25" name="TextBox 24">
              <a:extLst>
                <a:ext uri="{FF2B5EF4-FFF2-40B4-BE49-F238E27FC236}">
                  <a16:creationId xmlns:a16="http://schemas.microsoft.com/office/drawing/2014/main" id="{6568035E-FF6B-CB16-38D2-D11C5284576F}"/>
                </a:ext>
              </a:extLst>
            </p:cNvPr>
            <p:cNvSpPr txBox="1"/>
            <p:nvPr/>
          </p:nvSpPr>
          <p:spPr>
            <a:xfrm>
              <a:off x="2090607" y="3413042"/>
              <a:ext cx="1318788" cy="400110"/>
            </a:xfrm>
            <a:prstGeom prst="rect">
              <a:avLst/>
            </a:prstGeom>
            <a:noFill/>
          </p:spPr>
          <p:txBody>
            <a:bodyPr wrap="square">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a:ea typeface="+mn-ea"/>
                  <a:cs typeface="+mn-cs"/>
                </a:rPr>
                <a:t>4m high magnetic shield wall</a:t>
              </a:r>
            </a:p>
          </p:txBody>
        </p:sp>
        <p:sp>
          <p:nvSpPr>
            <p:cNvPr id="26" name="TextBox 25">
              <a:extLst>
                <a:ext uri="{FF2B5EF4-FFF2-40B4-BE49-F238E27FC236}">
                  <a16:creationId xmlns:a16="http://schemas.microsoft.com/office/drawing/2014/main" id="{F16EB82E-3659-1D1C-BFF9-2384B5FA4905}"/>
                </a:ext>
              </a:extLst>
            </p:cNvPr>
            <p:cNvSpPr txBox="1"/>
            <p:nvPr/>
          </p:nvSpPr>
          <p:spPr>
            <a:xfrm>
              <a:off x="2149906" y="4112366"/>
              <a:ext cx="1200189" cy="400110"/>
            </a:xfrm>
            <a:prstGeom prst="rect">
              <a:avLst/>
            </a:prstGeom>
            <a:noFill/>
          </p:spPr>
          <p:txBody>
            <a:bodyPr wrap="square">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a:ea typeface="+mn-ea"/>
                  <a:cs typeface="+mn-cs"/>
                </a:rPr>
                <a:t>Test mock-up preparation stand</a:t>
              </a:r>
            </a:p>
          </p:txBody>
        </p:sp>
        <p:sp>
          <p:nvSpPr>
            <p:cNvPr id="27" name="TextBox 26">
              <a:extLst>
                <a:ext uri="{FF2B5EF4-FFF2-40B4-BE49-F238E27FC236}">
                  <a16:creationId xmlns:a16="http://schemas.microsoft.com/office/drawing/2014/main" id="{39DB732C-10A3-5815-5525-8C4E652E6110}"/>
                </a:ext>
              </a:extLst>
            </p:cNvPr>
            <p:cNvSpPr txBox="1"/>
            <p:nvPr/>
          </p:nvSpPr>
          <p:spPr>
            <a:xfrm>
              <a:off x="2262433" y="4763777"/>
              <a:ext cx="1169271" cy="246221"/>
            </a:xfrm>
            <a:prstGeom prst="rect">
              <a:avLst/>
            </a:prstGeom>
            <a:noFill/>
          </p:spPr>
          <p:txBody>
            <a:bodyPr wrap="square">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a:ea typeface="+mn-ea"/>
                  <a:cs typeface="+mn-cs"/>
                </a:rPr>
                <a:t>20 tonne crane</a:t>
              </a:r>
            </a:p>
          </p:txBody>
        </p:sp>
      </p:grpSp>
      <p:grpSp>
        <p:nvGrpSpPr>
          <p:cNvPr id="46" name="Group 45">
            <a:extLst>
              <a:ext uri="{FF2B5EF4-FFF2-40B4-BE49-F238E27FC236}">
                <a16:creationId xmlns:a16="http://schemas.microsoft.com/office/drawing/2014/main" id="{A516BEB6-2278-E12B-C989-3BDFCAD933C8}"/>
              </a:ext>
            </a:extLst>
          </p:cNvPr>
          <p:cNvGrpSpPr/>
          <p:nvPr/>
        </p:nvGrpSpPr>
        <p:grpSpPr>
          <a:xfrm>
            <a:off x="6978016" y="2969546"/>
            <a:ext cx="4994830" cy="3443780"/>
            <a:chOff x="7235767" y="2929675"/>
            <a:chExt cx="4994830" cy="3443780"/>
          </a:xfrm>
        </p:grpSpPr>
        <p:pic>
          <p:nvPicPr>
            <p:cNvPr id="30" name="Picture 29">
              <a:extLst>
                <a:ext uri="{FF2B5EF4-FFF2-40B4-BE49-F238E27FC236}">
                  <a16:creationId xmlns:a16="http://schemas.microsoft.com/office/drawing/2014/main" id="{5A26F278-E28F-3F5C-D87C-A43DE15F01ED}"/>
                </a:ext>
              </a:extLst>
            </p:cNvPr>
            <p:cNvPicPr>
              <a:picLocks noChangeAspect="1"/>
            </p:cNvPicPr>
            <p:nvPr/>
          </p:nvPicPr>
          <p:blipFill>
            <a:blip r:embed="rId4"/>
            <a:stretch>
              <a:fillRect/>
            </a:stretch>
          </p:blipFill>
          <p:spPr>
            <a:xfrm>
              <a:off x="7235767" y="2929675"/>
              <a:ext cx="3794272" cy="3443780"/>
            </a:xfrm>
            <a:prstGeom prst="rect">
              <a:avLst/>
            </a:prstGeom>
          </p:spPr>
        </p:pic>
        <p:sp>
          <p:nvSpPr>
            <p:cNvPr id="31" name="TextBox 30">
              <a:extLst>
                <a:ext uri="{FF2B5EF4-FFF2-40B4-BE49-F238E27FC236}">
                  <a16:creationId xmlns:a16="http://schemas.microsoft.com/office/drawing/2014/main" id="{34121749-45D4-0B7C-E9D9-0F8E6D73A745}"/>
                </a:ext>
              </a:extLst>
            </p:cNvPr>
            <p:cNvSpPr txBox="1"/>
            <p:nvPr/>
          </p:nvSpPr>
          <p:spPr>
            <a:xfrm>
              <a:off x="10627434" y="4393775"/>
              <a:ext cx="1603163" cy="246221"/>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a:ea typeface="+mn-ea"/>
                  <a:cs typeface="+mn-cs"/>
                </a:rPr>
                <a:t>Pulsed magnetic field coils</a:t>
              </a:r>
            </a:p>
          </p:txBody>
        </p:sp>
        <p:sp>
          <p:nvSpPr>
            <p:cNvPr id="32" name="TextBox 31">
              <a:extLst>
                <a:ext uri="{FF2B5EF4-FFF2-40B4-BE49-F238E27FC236}">
                  <a16:creationId xmlns:a16="http://schemas.microsoft.com/office/drawing/2014/main" id="{A87B3991-37F3-0870-544E-116F0AB54E72}"/>
                </a:ext>
              </a:extLst>
            </p:cNvPr>
            <p:cNvSpPr txBox="1"/>
            <p:nvPr/>
          </p:nvSpPr>
          <p:spPr>
            <a:xfrm>
              <a:off x="10239873" y="3377170"/>
              <a:ext cx="1800200" cy="246221"/>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a:ea typeface="+mn-ea"/>
                  <a:cs typeface="+mn-cs"/>
                </a:rPr>
                <a:t>Component test module</a:t>
              </a:r>
            </a:p>
          </p:txBody>
        </p:sp>
        <p:sp>
          <p:nvSpPr>
            <p:cNvPr id="33" name="TextBox 32">
              <a:extLst>
                <a:ext uri="{FF2B5EF4-FFF2-40B4-BE49-F238E27FC236}">
                  <a16:creationId xmlns:a16="http://schemas.microsoft.com/office/drawing/2014/main" id="{D7AB8EBD-1362-05C0-E9B2-B2305271C3C0}"/>
                </a:ext>
              </a:extLst>
            </p:cNvPr>
            <p:cNvSpPr txBox="1"/>
            <p:nvPr/>
          </p:nvSpPr>
          <p:spPr>
            <a:xfrm>
              <a:off x="10488488" y="5436075"/>
              <a:ext cx="1512168" cy="400110"/>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a:ea typeface="+mn-ea"/>
                  <a:cs typeface="+mn-cs"/>
                </a:rPr>
                <a:t>Surface heating system (@0.5MW/m²)</a:t>
              </a:r>
            </a:p>
          </p:txBody>
        </p:sp>
        <p:cxnSp>
          <p:nvCxnSpPr>
            <p:cNvPr id="34" name="Straight Arrow Connector 33">
              <a:extLst>
                <a:ext uri="{FF2B5EF4-FFF2-40B4-BE49-F238E27FC236}">
                  <a16:creationId xmlns:a16="http://schemas.microsoft.com/office/drawing/2014/main" id="{AAC4CDA7-5761-269E-D7E3-2388B8B96B2A}"/>
                </a:ext>
              </a:extLst>
            </p:cNvPr>
            <p:cNvCxnSpPr>
              <a:cxnSpLocks/>
              <a:stCxn id="31" idx="1"/>
            </p:cNvCxnSpPr>
            <p:nvPr/>
          </p:nvCxnSpPr>
          <p:spPr>
            <a:xfrm flipH="1" flipV="1">
              <a:off x="9768408" y="4504013"/>
              <a:ext cx="859026" cy="12873"/>
            </a:xfrm>
            <a:prstGeom prst="straightConnector1">
              <a:avLst/>
            </a:prstGeom>
            <a:ln w="15875">
              <a:solidFill>
                <a:srgbClr val="0070C0"/>
              </a:solidFill>
              <a:tailEnd type="oval" w="lg"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A1F357AB-0CF3-1449-CAB5-F9D5E780FF30}"/>
                </a:ext>
              </a:extLst>
            </p:cNvPr>
            <p:cNvCxnSpPr>
              <a:cxnSpLocks/>
              <a:stCxn id="31" idx="1"/>
            </p:cNvCxnSpPr>
            <p:nvPr/>
          </p:nvCxnSpPr>
          <p:spPr>
            <a:xfrm flipH="1">
              <a:off x="9768408" y="4516886"/>
              <a:ext cx="859026" cy="198871"/>
            </a:xfrm>
            <a:prstGeom prst="straightConnector1">
              <a:avLst/>
            </a:prstGeom>
            <a:ln w="15875">
              <a:solidFill>
                <a:srgbClr val="0070C0"/>
              </a:solidFill>
              <a:tailEnd type="oval" w="lg"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EC1DECFB-8326-0DB5-6827-C7EFF0A0CFC5}"/>
                </a:ext>
              </a:extLst>
            </p:cNvPr>
            <p:cNvCxnSpPr>
              <a:cxnSpLocks/>
              <a:stCxn id="32" idx="1"/>
            </p:cNvCxnSpPr>
            <p:nvPr/>
          </p:nvCxnSpPr>
          <p:spPr>
            <a:xfrm flipH="1">
              <a:off x="9336360" y="3500281"/>
              <a:ext cx="903513" cy="581641"/>
            </a:xfrm>
            <a:prstGeom prst="straightConnector1">
              <a:avLst/>
            </a:prstGeom>
            <a:ln w="15875">
              <a:solidFill>
                <a:srgbClr val="0070C0"/>
              </a:solidFill>
              <a:tailEnd type="oval" w="lg"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E5484829-E7C2-AF1D-10F8-5D6A99181D21}"/>
                </a:ext>
              </a:extLst>
            </p:cNvPr>
            <p:cNvCxnSpPr>
              <a:cxnSpLocks/>
              <a:stCxn id="33" idx="1"/>
            </p:cNvCxnSpPr>
            <p:nvPr/>
          </p:nvCxnSpPr>
          <p:spPr>
            <a:xfrm flipH="1" flipV="1">
              <a:off x="9336360" y="4939745"/>
              <a:ext cx="1152128" cy="696385"/>
            </a:xfrm>
            <a:prstGeom prst="straightConnector1">
              <a:avLst/>
            </a:prstGeom>
            <a:ln w="15875">
              <a:solidFill>
                <a:srgbClr val="0070C0"/>
              </a:solidFill>
              <a:tailEnd type="oval" w="lg" len="med"/>
            </a:ln>
          </p:spPr>
          <p:style>
            <a:lnRef idx="1">
              <a:schemeClr val="accent1"/>
            </a:lnRef>
            <a:fillRef idx="0">
              <a:schemeClr val="accent1"/>
            </a:fillRef>
            <a:effectRef idx="0">
              <a:schemeClr val="accent1"/>
            </a:effectRef>
            <a:fontRef idx="minor">
              <a:schemeClr val="tx1"/>
            </a:fontRef>
          </p:style>
        </p:cxnSp>
      </p:grpSp>
      <p:sp>
        <p:nvSpPr>
          <p:cNvPr id="47" name="TextBox 46">
            <a:extLst>
              <a:ext uri="{FF2B5EF4-FFF2-40B4-BE49-F238E27FC236}">
                <a16:creationId xmlns:a16="http://schemas.microsoft.com/office/drawing/2014/main" id="{D04316C0-4786-AC01-DCD7-DD9521A4064D}"/>
              </a:ext>
            </a:extLst>
          </p:cNvPr>
          <p:cNvSpPr txBox="1"/>
          <p:nvPr/>
        </p:nvSpPr>
        <p:spPr>
          <a:xfrm>
            <a:off x="162260" y="6057647"/>
            <a:ext cx="4669786" cy="400110"/>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T. R. Barrett et al, (2023) CHIMERA Fusion Technology Facility: Testing and Virtual Qualification, Fusion Science and Technology, DOI: 10.1080/15361055.2022.2147766</a:t>
            </a:r>
          </a:p>
        </p:txBody>
      </p:sp>
      <p:grpSp>
        <p:nvGrpSpPr>
          <p:cNvPr id="48" name="Group 47">
            <a:extLst>
              <a:ext uri="{FF2B5EF4-FFF2-40B4-BE49-F238E27FC236}">
                <a16:creationId xmlns:a16="http://schemas.microsoft.com/office/drawing/2014/main" id="{6EDA4877-856B-A93E-2765-04F604A89D18}"/>
              </a:ext>
            </a:extLst>
          </p:cNvPr>
          <p:cNvGrpSpPr/>
          <p:nvPr/>
        </p:nvGrpSpPr>
        <p:grpSpPr>
          <a:xfrm>
            <a:off x="5339916" y="3026940"/>
            <a:ext cx="1729302" cy="1260637"/>
            <a:chOff x="5945939" y="3368305"/>
            <a:chExt cx="1729302" cy="1260637"/>
          </a:xfrm>
        </p:grpSpPr>
        <p:sp>
          <p:nvSpPr>
            <p:cNvPr id="49" name="TextBox 48">
              <a:extLst>
                <a:ext uri="{FF2B5EF4-FFF2-40B4-BE49-F238E27FC236}">
                  <a16:creationId xmlns:a16="http://schemas.microsoft.com/office/drawing/2014/main" id="{5FFAA8E7-D473-74B9-3109-D3D50A5987BD}"/>
                </a:ext>
              </a:extLst>
            </p:cNvPr>
            <p:cNvSpPr txBox="1"/>
            <p:nvPr/>
          </p:nvSpPr>
          <p:spPr>
            <a:xfrm>
              <a:off x="5945939" y="3368305"/>
              <a:ext cx="1430351" cy="461665"/>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Commissioning by the end of 2025</a:t>
              </a:r>
            </a:p>
          </p:txBody>
        </p:sp>
        <p:grpSp>
          <p:nvGrpSpPr>
            <p:cNvPr id="50" name="Group 49">
              <a:extLst>
                <a:ext uri="{FF2B5EF4-FFF2-40B4-BE49-F238E27FC236}">
                  <a16:creationId xmlns:a16="http://schemas.microsoft.com/office/drawing/2014/main" id="{EFE15B1B-E7C6-E7E0-39B7-D9D637DA3F7D}"/>
                </a:ext>
              </a:extLst>
            </p:cNvPr>
            <p:cNvGrpSpPr/>
            <p:nvPr/>
          </p:nvGrpSpPr>
          <p:grpSpPr>
            <a:xfrm>
              <a:off x="6515802" y="3652545"/>
              <a:ext cx="1159439" cy="976397"/>
              <a:chOff x="6305512" y="1857740"/>
              <a:chExt cx="1159439" cy="976397"/>
            </a:xfrm>
          </p:grpSpPr>
          <p:pic>
            <p:nvPicPr>
              <p:cNvPr id="51" name="Picture 50">
                <a:extLst>
                  <a:ext uri="{FF2B5EF4-FFF2-40B4-BE49-F238E27FC236}">
                    <a16:creationId xmlns:a16="http://schemas.microsoft.com/office/drawing/2014/main" id="{F0DF35EF-813B-3380-C5B5-E61649A70D97}"/>
                  </a:ext>
                </a:extLst>
              </p:cNvPr>
              <p:cNvPicPr>
                <a:picLocks noChangeAspect="1"/>
              </p:cNvPicPr>
              <p:nvPr/>
            </p:nvPicPr>
            <p:blipFill>
              <a:blip r:embed="rId5"/>
              <a:stretch>
                <a:fillRect/>
              </a:stretch>
            </p:blipFill>
            <p:spPr>
              <a:xfrm>
                <a:off x="6305512" y="1964557"/>
                <a:ext cx="1159439" cy="869580"/>
              </a:xfrm>
              <a:prstGeom prst="rect">
                <a:avLst/>
              </a:prstGeom>
            </p:spPr>
          </p:pic>
          <p:pic>
            <p:nvPicPr>
              <p:cNvPr id="52" name="Picture 51">
                <a:extLst>
                  <a:ext uri="{FF2B5EF4-FFF2-40B4-BE49-F238E27FC236}">
                    <a16:creationId xmlns:a16="http://schemas.microsoft.com/office/drawing/2014/main" id="{D4164467-5951-7168-EA3F-AF2CE78338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058758" y="1857740"/>
                <a:ext cx="327852" cy="341264"/>
              </a:xfrm>
              <a:prstGeom prst="rect">
                <a:avLst/>
              </a:prstGeom>
            </p:spPr>
          </p:pic>
        </p:grpSp>
      </p:grpSp>
      <p:sp>
        <p:nvSpPr>
          <p:cNvPr id="54" name="TextBox 53">
            <a:extLst>
              <a:ext uri="{FF2B5EF4-FFF2-40B4-BE49-F238E27FC236}">
                <a16:creationId xmlns:a16="http://schemas.microsoft.com/office/drawing/2014/main" id="{B078BFB8-6B7E-F0AF-E2B7-DE7FE6C12FCD}"/>
              </a:ext>
            </a:extLst>
          </p:cNvPr>
          <p:cNvSpPr txBox="1"/>
          <p:nvPr/>
        </p:nvSpPr>
        <p:spPr>
          <a:xfrm>
            <a:off x="6111640" y="6350116"/>
            <a:ext cx="5527023" cy="246221"/>
          </a:xfrm>
          <a:prstGeom prst="rect">
            <a:avLst/>
          </a:prstGeom>
          <a:noFill/>
        </p:spPr>
        <p:txBody>
          <a:bodyPr wrap="square">
            <a:spAutoFit/>
          </a:bodyPr>
          <a:lstStyle>
            <a:defPPr>
              <a:defRPr lang="en-US"/>
            </a:defPPr>
            <a:lvl1pPr>
              <a:defRPr sz="1000"/>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Vertical cross section showing illustration of the SC magnet field lines coloured by magnetic flux density</a:t>
            </a:r>
          </a:p>
        </p:txBody>
      </p:sp>
      <p:pic>
        <p:nvPicPr>
          <p:cNvPr id="60" name="Picture 59">
            <a:extLst>
              <a:ext uri="{FF2B5EF4-FFF2-40B4-BE49-F238E27FC236}">
                <a16:creationId xmlns:a16="http://schemas.microsoft.com/office/drawing/2014/main" id="{77557EE3-D61E-D361-ECFA-8FC0BF9F9309}"/>
              </a:ext>
            </a:extLst>
          </p:cNvPr>
          <p:cNvPicPr>
            <a:picLocks noChangeAspect="1"/>
          </p:cNvPicPr>
          <p:nvPr/>
        </p:nvPicPr>
        <p:blipFill>
          <a:blip r:embed="rId7"/>
          <a:stretch>
            <a:fillRect/>
          </a:stretch>
        </p:blipFill>
        <p:spPr>
          <a:xfrm>
            <a:off x="9912425" y="240983"/>
            <a:ext cx="1799022" cy="790268"/>
          </a:xfrm>
          <a:prstGeom prst="rect">
            <a:avLst/>
          </a:prstGeom>
        </p:spPr>
      </p:pic>
      <p:sp>
        <p:nvSpPr>
          <p:cNvPr id="2" name="TextBox 1">
            <a:extLst>
              <a:ext uri="{FF2B5EF4-FFF2-40B4-BE49-F238E27FC236}">
                <a16:creationId xmlns:a16="http://schemas.microsoft.com/office/drawing/2014/main" id="{BBFA8757-160B-65EE-0C82-131D57043117}"/>
              </a:ext>
            </a:extLst>
          </p:cNvPr>
          <p:cNvSpPr txBox="1"/>
          <p:nvPr/>
        </p:nvSpPr>
        <p:spPr>
          <a:xfrm>
            <a:off x="8957870" y="-10503"/>
            <a:ext cx="2295716" cy="307777"/>
          </a:xfrm>
          <a:prstGeom prst="rect">
            <a:avLst/>
          </a:prstGeom>
          <a:noFill/>
        </p:spPr>
        <p:txBody>
          <a:bodyPr wrap="square" numCol="1">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B050"/>
                </a:solidFill>
                <a:effectLst/>
                <a:uLnTx/>
                <a:uFillTx/>
                <a:latin typeface="Calibri"/>
                <a:ea typeface="+mn-ea"/>
                <a:cs typeface="Arial" panose="020B0604020202020204" pitchFamily="34" charset="0"/>
              </a:rPr>
              <a:t>P1A3: Thomas R. Barrett  </a:t>
            </a:r>
          </a:p>
        </p:txBody>
      </p:sp>
    </p:spTree>
    <p:extLst>
      <p:ext uri="{BB962C8B-B14F-4D97-AF65-F5344CB8AC3E}">
        <p14:creationId xmlns:p14="http://schemas.microsoft.com/office/powerpoint/2010/main" val="1867189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D3136F0F-831C-1CA1-FDAF-F0D68AFD5DD4}"/>
              </a:ext>
            </a:extLst>
          </p:cNvPr>
          <p:cNvSpPr/>
          <p:nvPr/>
        </p:nvSpPr>
        <p:spPr>
          <a:xfrm>
            <a:off x="155713" y="4922884"/>
            <a:ext cx="11767624" cy="1584000"/>
          </a:xfrm>
          <a:prstGeom prst="rect">
            <a:avLst/>
          </a:prstGeom>
          <a:solidFill>
            <a:srgbClr val="92D050">
              <a:alpha val="20000"/>
            </a:srgbClr>
          </a:solidFill>
          <a:ln>
            <a:solidFill>
              <a:srgbClr val="00B05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GB" dirty="0">
              <a:solidFill>
                <a:prstClr val="black"/>
              </a:solidFill>
              <a:latin typeface="Calibri"/>
            </a:endParaRPr>
          </a:p>
        </p:txBody>
      </p:sp>
      <p:sp>
        <p:nvSpPr>
          <p:cNvPr id="33" name="Rectangle 32">
            <a:extLst>
              <a:ext uri="{FF2B5EF4-FFF2-40B4-BE49-F238E27FC236}">
                <a16:creationId xmlns:a16="http://schemas.microsoft.com/office/drawing/2014/main" id="{9060FEB9-6901-6FF3-3CCF-C7F8DBB2D62A}"/>
              </a:ext>
            </a:extLst>
          </p:cNvPr>
          <p:cNvSpPr/>
          <p:nvPr/>
        </p:nvSpPr>
        <p:spPr>
          <a:xfrm>
            <a:off x="155563" y="3250543"/>
            <a:ext cx="11774029" cy="1584000"/>
          </a:xfrm>
          <a:prstGeom prst="rect">
            <a:avLst/>
          </a:prstGeom>
          <a:solidFill>
            <a:srgbClr val="FFC000">
              <a:alpha val="20000"/>
            </a:srgbClr>
          </a:solidFill>
          <a:ln>
            <a:solidFill>
              <a:schemeClr val="accent6">
                <a:lumMod val="75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GB" dirty="0">
              <a:solidFill>
                <a:prstClr val="black"/>
              </a:solidFill>
              <a:latin typeface="Calibri"/>
            </a:endParaRPr>
          </a:p>
        </p:txBody>
      </p:sp>
      <p:sp>
        <p:nvSpPr>
          <p:cNvPr id="31" name="Rectangle 30">
            <a:extLst>
              <a:ext uri="{FF2B5EF4-FFF2-40B4-BE49-F238E27FC236}">
                <a16:creationId xmlns:a16="http://schemas.microsoft.com/office/drawing/2014/main" id="{4DF80F37-F0BC-0523-35AE-4A1DC4DEA058}"/>
              </a:ext>
            </a:extLst>
          </p:cNvPr>
          <p:cNvSpPr/>
          <p:nvPr/>
        </p:nvSpPr>
        <p:spPr>
          <a:xfrm>
            <a:off x="155714" y="1558277"/>
            <a:ext cx="11774031" cy="1584000"/>
          </a:xfrm>
          <a:prstGeom prst="rect">
            <a:avLst/>
          </a:prstGeom>
          <a:solidFill>
            <a:schemeClr val="accent1">
              <a:alpha val="20000"/>
            </a:schemeClr>
          </a:solidFill>
          <a:ln>
            <a:solidFill>
              <a:schemeClr val="accent1">
                <a:shade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GB" dirty="0">
              <a:solidFill>
                <a:prstClr val="black"/>
              </a:solidFill>
              <a:latin typeface="Calibri"/>
            </a:endParaRPr>
          </a:p>
        </p:txBody>
      </p:sp>
      <p:sp>
        <p:nvSpPr>
          <p:cNvPr id="11" name="Rectangle 10">
            <a:extLst>
              <a:ext uri="{FF2B5EF4-FFF2-40B4-BE49-F238E27FC236}">
                <a16:creationId xmlns:a16="http://schemas.microsoft.com/office/drawing/2014/main" id="{3BDCDA58-797B-B768-60E7-7109D0613C7C}"/>
              </a:ext>
            </a:extLst>
          </p:cNvPr>
          <p:cNvSpPr/>
          <p:nvPr/>
        </p:nvSpPr>
        <p:spPr>
          <a:xfrm>
            <a:off x="155714" y="1558277"/>
            <a:ext cx="553277" cy="1584000"/>
          </a:xfrm>
          <a:prstGeom prst="rect">
            <a:avLst/>
          </a:prstGeom>
          <a:solidFill>
            <a:schemeClr val="accent1">
              <a:alpha val="20000"/>
            </a:schemeClr>
          </a:solidFill>
          <a:ln>
            <a:solidFill>
              <a:schemeClr val="accent1">
                <a:shade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prstClr val="black"/>
                </a:solidFill>
                <a:latin typeface="Calibri"/>
              </a:rPr>
              <a:t>Option 1</a:t>
            </a:r>
            <a:endParaRPr lang="en-GB" dirty="0">
              <a:solidFill>
                <a:prstClr val="black"/>
              </a:solidFill>
              <a:latin typeface="Calibri"/>
            </a:endParaRPr>
          </a:p>
        </p:txBody>
      </p:sp>
      <p:sp>
        <p:nvSpPr>
          <p:cNvPr id="16" name="Rectangle 15">
            <a:extLst>
              <a:ext uri="{FF2B5EF4-FFF2-40B4-BE49-F238E27FC236}">
                <a16:creationId xmlns:a16="http://schemas.microsoft.com/office/drawing/2014/main" id="{4526F798-3662-1D4B-6794-4855E799345C}"/>
              </a:ext>
            </a:extLst>
          </p:cNvPr>
          <p:cNvSpPr/>
          <p:nvPr/>
        </p:nvSpPr>
        <p:spPr>
          <a:xfrm>
            <a:off x="155563" y="3250543"/>
            <a:ext cx="553277" cy="1584000"/>
          </a:xfrm>
          <a:prstGeom prst="rect">
            <a:avLst/>
          </a:prstGeom>
          <a:solidFill>
            <a:srgbClr val="FFC000">
              <a:alpha val="20000"/>
            </a:srgbClr>
          </a:solidFill>
          <a:ln>
            <a:solidFill>
              <a:schemeClr val="accent6">
                <a:lumMod val="75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prstClr val="black"/>
                </a:solidFill>
                <a:latin typeface="Calibri"/>
              </a:rPr>
              <a:t>Option 1A</a:t>
            </a:r>
            <a:endParaRPr lang="en-GB" dirty="0">
              <a:solidFill>
                <a:prstClr val="black"/>
              </a:solidFill>
              <a:latin typeface="Calibri"/>
            </a:endParaRPr>
          </a:p>
        </p:txBody>
      </p:sp>
      <p:sp>
        <p:nvSpPr>
          <p:cNvPr id="17" name="Rectangle 16">
            <a:extLst>
              <a:ext uri="{FF2B5EF4-FFF2-40B4-BE49-F238E27FC236}">
                <a16:creationId xmlns:a16="http://schemas.microsoft.com/office/drawing/2014/main" id="{E6F75789-AFC9-F191-3EF5-EB6D7C6360FA}"/>
              </a:ext>
            </a:extLst>
          </p:cNvPr>
          <p:cNvSpPr/>
          <p:nvPr/>
        </p:nvSpPr>
        <p:spPr>
          <a:xfrm>
            <a:off x="155714" y="4922884"/>
            <a:ext cx="553276" cy="1584000"/>
          </a:xfrm>
          <a:prstGeom prst="rect">
            <a:avLst/>
          </a:prstGeom>
          <a:solidFill>
            <a:srgbClr val="92D050">
              <a:alpha val="20000"/>
            </a:srgbClr>
          </a:solidFill>
          <a:ln>
            <a:solidFill>
              <a:srgbClr val="00B05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prstClr val="black"/>
                </a:solidFill>
                <a:latin typeface="Calibri"/>
              </a:rPr>
              <a:t>Option 1B</a:t>
            </a:r>
            <a:endParaRPr lang="en-GB" dirty="0">
              <a:solidFill>
                <a:prstClr val="black"/>
              </a:solidFill>
              <a:latin typeface="Calibri"/>
            </a:endParaRPr>
          </a:p>
        </p:txBody>
      </p:sp>
      <p:cxnSp>
        <p:nvCxnSpPr>
          <p:cNvPr id="6" name="Straight Arrow Connector 5">
            <a:extLst>
              <a:ext uri="{FF2B5EF4-FFF2-40B4-BE49-F238E27FC236}">
                <a16:creationId xmlns:a16="http://schemas.microsoft.com/office/drawing/2014/main" id="{C0AAAB2B-496F-13EB-D4AC-EE2852A98541}"/>
              </a:ext>
            </a:extLst>
          </p:cNvPr>
          <p:cNvCxnSpPr>
            <a:cxnSpLocks/>
          </p:cNvCxnSpPr>
          <p:nvPr/>
        </p:nvCxnSpPr>
        <p:spPr>
          <a:xfrm>
            <a:off x="336000" y="1124744"/>
            <a:ext cx="5760000" cy="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46D1E786-3768-8183-9819-D1EB9C029B04}"/>
              </a:ext>
            </a:extLst>
          </p:cNvPr>
          <p:cNvCxnSpPr>
            <a:cxnSpLocks/>
          </p:cNvCxnSpPr>
          <p:nvPr/>
        </p:nvCxnSpPr>
        <p:spPr>
          <a:xfrm>
            <a:off x="6171691" y="1124744"/>
            <a:ext cx="5760000" cy="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94308CC-9952-742F-EB0A-1B285A69B767}"/>
              </a:ext>
            </a:extLst>
          </p:cNvPr>
          <p:cNvSpPr txBox="1"/>
          <p:nvPr/>
        </p:nvSpPr>
        <p:spPr>
          <a:xfrm>
            <a:off x="1460011" y="677646"/>
            <a:ext cx="3511987" cy="461665"/>
          </a:xfrm>
          <a:prstGeom prst="rect">
            <a:avLst/>
          </a:prstGeom>
          <a:noFill/>
        </p:spPr>
        <p:txBody>
          <a:bodyPr wrap="none" rtlCol="0">
            <a:spAutoFit/>
          </a:bodyPr>
          <a:lstStyle/>
          <a:p>
            <a:pPr algn="ctr"/>
            <a:r>
              <a:rPr lang="en-US" b="1" dirty="0">
                <a:solidFill>
                  <a:prstClr val="black"/>
                </a:solidFill>
                <a:latin typeface="Calibri"/>
              </a:rPr>
              <a:t>Stage 1 - low dpa (</a:t>
            </a:r>
            <a:r>
              <a:rPr lang="en-US" b="1" dirty="0">
                <a:solidFill>
                  <a:srgbClr val="FF0000"/>
                </a:solidFill>
                <a:latin typeface="Calibri"/>
              </a:rPr>
              <a:t>4-6dpa</a:t>
            </a:r>
            <a:r>
              <a:rPr lang="en-US" b="1" dirty="0">
                <a:solidFill>
                  <a:prstClr val="black"/>
                </a:solidFill>
                <a:latin typeface="Calibri"/>
              </a:rPr>
              <a:t>)</a:t>
            </a:r>
            <a:endParaRPr lang="en-GB" b="1" dirty="0">
              <a:solidFill>
                <a:prstClr val="black"/>
              </a:solidFill>
              <a:latin typeface="Calibri"/>
            </a:endParaRPr>
          </a:p>
        </p:txBody>
      </p:sp>
      <p:sp>
        <p:nvSpPr>
          <p:cNvPr id="13" name="TextBox 12">
            <a:extLst>
              <a:ext uri="{FF2B5EF4-FFF2-40B4-BE49-F238E27FC236}">
                <a16:creationId xmlns:a16="http://schemas.microsoft.com/office/drawing/2014/main" id="{23C4F545-39FA-3A8A-5299-F588A62FA14C}"/>
              </a:ext>
            </a:extLst>
          </p:cNvPr>
          <p:cNvSpPr txBox="1"/>
          <p:nvPr/>
        </p:nvSpPr>
        <p:spPr>
          <a:xfrm>
            <a:off x="7238746" y="677646"/>
            <a:ext cx="3722558" cy="461665"/>
          </a:xfrm>
          <a:prstGeom prst="rect">
            <a:avLst/>
          </a:prstGeom>
          <a:noFill/>
        </p:spPr>
        <p:txBody>
          <a:bodyPr wrap="none" rtlCol="0">
            <a:spAutoFit/>
          </a:bodyPr>
          <a:lstStyle/>
          <a:p>
            <a:pPr algn="ctr"/>
            <a:r>
              <a:rPr lang="en-US" b="1" dirty="0">
                <a:solidFill>
                  <a:prstClr val="black"/>
                </a:solidFill>
                <a:latin typeface="Calibri"/>
              </a:rPr>
              <a:t>Stage 2 - high dpa (</a:t>
            </a:r>
            <a:r>
              <a:rPr lang="en-US" b="1" dirty="0">
                <a:solidFill>
                  <a:srgbClr val="FF0000"/>
                </a:solidFill>
                <a:latin typeface="Calibri"/>
              </a:rPr>
              <a:t>&gt;20 dpa</a:t>
            </a:r>
            <a:r>
              <a:rPr lang="en-US" b="1" dirty="0">
                <a:solidFill>
                  <a:prstClr val="black"/>
                </a:solidFill>
                <a:latin typeface="Calibri"/>
              </a:rPr>
              <a:t>)</a:t>
            </a:r>
            <a:endParaRPr lang="en-GB" b="1" dirty="0">
              <a:solidFill>
                <a:prstClr val="black"/>
              </a:solidFill>
              <a:latin typeface="Calibri"/>
            </a:endParaRPr>
          </a:p>
        </p:txBody>
      </p:sp>
      <p:sp>
        <p:nvSpPr>
          <p:cNvPr id="14" name="TextBox 13">
            <a:extLst>
              <a:ext uri="{FF2B5EF4-FFF2-40B4-BE49-F238E27FC236}">
                <a16:creationId xmlns:a16="http://schemas.microsoft.com/office/drawing/2014/main" id="{41A8498D-67C2-7919-4618-B0FCDC44DD98}"/>
              </a:ext>
            </a:extLst>
          </p:cNvPr>
          <p:cNvSpPr txBox="1"/>
          <p:nvPr/>
        </p:nvSpPr>
        <p:spPr>
          <a:xfrm>
            <a:off x="2243010" y="1180785"/>
            <a:ext cx="1945981" cy="461665"/>
          </a:xfrm>
          <a:prstGeom prst="rect">
            <a:avLst/>
          </a:prstGeom>
          <a:noFill/>
        </p:spPr>
        <p:txBody>
          <a:bodyPr wrap="none" rtlCol="0">
            <a:spAutoFit/>
          </a:bodyPr>
          <a:lstStyle/>
          <a:p>
            <a:pPr algn="ctr"/>
            <a:r>
              <a:rPr lang="en-US" b="1" dirty="0">
                <a:solidFill>
                  <a:prstClr val="black"/>
                </a:solidFill>
                <a:latin typeface="Calibri"/>
              </a:rPr>
              <a:t>TBM-ITER like</a:t>
            </a:r>
            <a:endParaRPr lang="en-GB" b="1" dirty="0">
              <a:solidFill>
                <a:prstClr val="black"/>
              </a:solidFill>
              <a:latin typeface="Calibri"/>
            </a:endParaRPr>
          </a:p>
        </p:txBody>
      </p:sp>
      <p:sp>
        <p:nvSpPr>
          <p:cNvPr id="15" name="TextBox 14">
            <a:extLst>
              <a:ext uri="{FF2B5EF4-FFF2-40B4-BE49-F238E27FC236}">
                <a16:creationId xmlns:a16="http://schemas.microsoft.com/office/drawing/2014/main" id="{3FAC501F-D78B-36A3-6E77-12613AD2CFA6}"/>
              </a:ext>
            </a:extLst>
          </p:cNvPr>
          <p:cNvSpPr txBox="1"/>
          <p:nvPr/>
        </p:nvSpPr>
        <p:spPr>
          <a:xfrm>
            <a:off x="8119013" y="1124745"/>
            <a:ext cx="1962012" cy="461665"/>
          </a:xfrm>
          <a:prstGeom prst="rect">
            <a:avLst/>
          </a:prstGeom>
          <a:noFill/>
        </p:spPr>
        <p:txBody>
          <a:bodyPr wrap="none" rtlCol="0">
            <a:spAutoFit/>
          </a:bodyPr>
          <a:lstStyle/>
          <a:p>
            <a:pPr algn="ctr"/>
            <a:r>
              <a:rPr lang="en-US" b="1" dirty="0">
                <a:solidFill>
                  <a:prstClr val="black"/>
                </a:solidFill>
                <a:latin typeface="Calibri"/>
              </a:rPr>
              <a:t>DEMO-BB like</a:t>
            </a:r>
            <a:endParaRPr lang="en-GB" b="1" dirty="0">
              <a:solidFill>
                <a:prstClr val="black"/>
              </a:solidFill>
              <a:latin typeface="Calibri"/>
            </a:endParaRPr>
          </a:p>
        </p:txBody>
      </p:sp>
      <p:cxnSp>
        <p:nvCxnSpPr>
          <p:cNvPr id="24" name="Straight Connector 23">
            <a:extLst>
              <a:ext uri="{FF2B5EF4-FFF2-40B4-BE49-F238E27FC236}">
                <a16:creationId xmlns:a16="http://schemas.microsoft.com/office/drawing/2014/main" id="{5B7AD3BC-45D7-4FFA-5513-AC197B0E1A46}"/>
              </a:ext>
            </a:extLst>
          </p:cNvPr>
          <p:cNvCxnSpPr/>
          <p:nvPr/>
        </p:nvCxnSpPr>
        <p:spPr>
          <a:xfrm>
            <a:off x="6121400" y="801100"/>
            <a:ext cx="0" cy="5760000"/>
          </a:xfrm>
          <a:prstGeom prst="line">
            <a:avLst/>
          </a:prstGeom>
        </p:spPr>
        <p:style>
          <a:lnRef idx="1">
            <a:schemeClr val="accent1"/>
          </a:lnRef>
          <a:fillRef idx="0">
            <a:schemeClr val="accent1"/>
          </a:fillRef>
          <a:effectRef idx="0">
            <a:schemeClr val="accent1"/>
          </a:effectRef>
          <a:fontRef idx="minor">
            <a:schemeClr val="tx1"/>
          </a:fontRef>
        </p:style>
      </p:cxnSp>
      <p:sp>
        <p:nvSpPr>
          <p:cNvPr id="45" name="Title 1">
            <a:extLst>
              <a:ext uri="{FF2B5EF4-FFF2-40B4-BE49-F238E27FC236}">
                <a16:creationId xmlns:a16="http://schemas.microsoft.com/office/drawing/2014/main" id="{9F2FA855-E6A2-B549-FD2D-C37C9507790A}"/>
              </a:ext>
            </a:extLst>
          </p:cNvPr>
          <p:cNvSpPr>
            <a:spLocks noGrp="1"/>
          </p:cNvSpPr>
          <p:nvPr>
            <p:ph type="title"/>
          </p:nvPr>
        </p:nvSpPr>
        <p:spPr>
          <a:xfrm>
            <a:off x="609600" y="76200"/>
            <a:ext cx="10058400" cy="457200"/>
          </a:xfrm>
        </p:spPr>
        <p:txBody>
          <a:bodyPr/>
          <a:lstStyle/>
          <a:p>
            <a:r>
              <a:rPr lang="en-US" dirty="0"/>
              <a:t>Testing approaches</a:t>
            </a:r>
            <a:endParaRPr lang="en-GB" dirty="0"/>
          </a:p>
        </p:txBody>
      </p:sp>
      <p:grpSp>
        <p:nvGrpSpPr>
          <p:cNvPr id="35" name="Group 34">
            <a:extLst>
              <a:ext uri="{FF2B5EF4-FFF2-40B4-BE49-F238E27FC236}">
                <a16:creationId xmlns:a16="http://schemas.microsoft.com/office/drawing/2014/main" id="{319E2A91-FBCD-27BE-C609-4D22D9188BD2}"/>
              </a:ext>
            </a:extLst>
          </p:cNvPr>
          <p:cNvGrpSpPr/>
          <p:nvPr/>
        </p:nvGrpSpPr>
        <p:grpSpPr>
          <a:xfrm>
            <a:off x="1307504" y="1546444"/>
            <a:ext cx="1023952" cy="1603107"/>
            <a:chOff x="975744" y="1178883"/>
            <a:chExt cx="767964" cy="1202330"/>
          </a:xfrm>
        </p:grpSpPr>
        <p:pic>
          <p:nvPicPr>
            <p:cNvPr id="20" name="Picture 19">
              <a:extLst>
                <a:ext uri="{FF2B5EF4-FFF2-40B4-BE49-F238E27FC236}">
                  <a16:creationId xmlns:a16="http://schemas.microsoft.com/office/drawing/2014/main" id="{2E387492-2292-6548-567F-2CA5766BB10C}"/>
                </a:ext>
              </a:extLst>
            </p:cNvPr>
            <p:cNvPicPr>
              <a:picLocks noChangeAspect="1"/>
            </p:cNvPicPr>
            <p:nvPr/>
          </p:nvPicPr>
          <p:blipFill rotWithShape="1">
            <a:blip r:embed="rId2"/>
            <a:srcRect l="11936" t="5450" b="3905"/>
            <a:stretch/>
          </p:blipFill>
          <p:spPr>
            <a:xfrm>
              <a:off x="975744" y="1178883"/>
              <a:ext cx="767964" cy="1202330"/>
            </a:xfrm>
            <a:prstGeom prst="rect">
              <a:avLst/>
            </a:prstGeom>
          </p:spPr>
        </p:pic>
        <p:sp>
          <p:nvSpPr>
            <p:cNvPr id="8" name="Rectangle 7">
              <a:extLst>
                <a:ext uri="{FF2B5EF4-FFF2-40B4-BE49-F238E27FC236}">
                  <a16:creationId xmlns:a16="http://schemas.microsoft.com/office/drawing/2014/main" id="{901E0B5C-95F1-0583-F9F9-E9429CD07106}"/>
                </a:ext>
              </a:extLst>
            </p:cNvPr>
            <p:cNvSpPr/>
            <p:nvPr/>
          </p:nvSpPr>
          <p:spPr>
            <a:xfrm>
              <a:off x="1257986" y="1779662"/>
              <a:ext cx="210855" cy="144016"/>
            </a:xfrm>
            <a:prstGeom prst="rect">
              <a:avLst/>
            </a:prstGeom>
            <a:solidFill>
              <a:srgbClr val="FFFFCC"/>
            </a:solidFill>
            <a:ln w="95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grpSp>
      <p:pic>
        <p:nvPicPr>
          <p:cNvPr id="21" name="Picture 20">
            <a:extLst>
              <a:ext uri="{FF2B5EF4-FFF2-40B4-BE49-F238E27FC236}">
                <a16:creationId xmlns:a16="http://schemas.microsoft.com/office/drawing/2014/main" id="{2F3DBE26-F9D9-591D-3778-F5DAA54EBD4D}"/>
              </a:ext>
            </a:extLst>
          </p:cNvPr>
          <p:cNvPicPr>
            <a:picLocks noChangeAspect="1"/>
          </p:cNvPicPr>
          <p:nvPr/>
        </p:nvPicPr>
        <p:blipFill rotWithShape="1">
          <a:blip r:embed="rId3"/>
          <a:srcRect l="11936" t="5450" b="3905"/>
          <a:stretch/>
        </p:blipFill>
        <p:spPr>
          <a:xfrm>
            <a:off x="1307504" y="3243108"/>
            <a:ext cx="1023952" cy="1603107"/>
          </a:xfrm>
          <a:prstGeom prst="rect">
            <a:avLst/>
          </a:prstGeom>
        </p:spPr>
      </p:pic>
      <p:sp>
        <p:nvSpPr>
          <p:cNvPr id="22" name="Rectangle 21">
            <a:extLst>
              <a:ext uri="{FF2B5EF4-FFF2-40B4-BE49-F238E27FC236}">
                <a16:creationId xmlns:a16="http://schemas.microsoft.com/office/drawing/2014/main" id="{34B31C4F-08C7-C08F-6074-34BD49C6463B}"/>
              </a:ext>
            </a:extLst>
          </p:cNvPr>
          <p:cNvSpPr/>
          <p:nvPr/>
        </p:nvSpPr>
        <p:spPr>
          <a:xfrm>
            <a:off x="1687002" y="4044147"/>
            <a:ext cx="281140" cy="192021"/>
          </a:xfrm>
          <a:prstGeom prst="rect">
            <a:avLst/>
          </a:prstGeom>
          <a:solidFill>
            <a:srgbClr val="FFFFCC"/>
          </a:solidFill>
          <a:ln w="95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pic>
        <p:nvPicPr>
          <p:cNvPr id="28" name="Picture 27">
            <a:extLst>
              <a:ext uri="{FF2B5EF4-FFF2-40B4-BE49-F238E27FC236}">
                <a16:creationId xmlns:a16="http://schemas.microsoft.com/office/drawing/2014/main" id="{508DB119-9843-35FB-A0F9-BB26DC5B40DF}"/>
              </a:ext>
            </a:extLst>
          </p:cNvPr>
          <p:cNvPicPr>
            <a:picLocks noChangeAspect="1"/>
          </p:cNvPicPr>
          <p:nvPr/>
        </p:nvPicPr>
        <p:blipFill rotWithShape="1">
          <a:blip r:embed="rId3"/>
          <a:srcRect l="11936" t="5450" b="3905"/>
          <a:stretch/>
        </p:blipFill>
        <p:spPr>
          <a:xfrm>
            <a:off x="1307504" y="4914371"/>
            <a:ext cx="1023952" cy="1603107"/>
          </a:xfrm>
          <a:prstGeom prst="rect">
            <a:avLst/>
          </a:prstGeom>
        </p:spPr>
      </p:pic>
      <p:sp>
        <p:nvSpPr>
          <p:cNvPr id="29" name="Rectangle 28">
            <a:extLst>
              <a:ext uri="{FF2B5EF4-FFF2-40B4-BE49-F238E27FC236}">
                <a16:creationId xmlns:a16="http://schemas.microsoft.com/office/drawing/2014/main" id="{5DDD0FD3-0E92-D728-6BD5-20D19B463C32}"/>
              </a:ext>
            </a:extLst>
          </p:cNvPr>
          <p:cNvSpPr/>
          <p:nvPr/>
        </p:nvSpPr>
        <p:spPr>
          <a:xfrm>
            <a:off x="1690177" y="5715410"/>
            <a:ext cx="281140" cy="192021"/>
          </a:xfrm>
          <a:prstGeom prst="rect">
            <a:avLst/>
          </a:prstGeom>
          <a:solidFill>
            <a:srgbClr val="FFFFCC"/>
          </a:solidFill>
          <a:ln w="95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36" name="Rectangle 35">
            <a:extLst>
              <a:ext uri="{FF2B5EF4-FFF2-40B4-BE49-F238E27FC236}">
                <a16:creationId xmlns:a16="http://schemas.microsoft.com/office/drawing/2014/main" id="{11497EDF-E375-DC75-5B03-97B8AC8125B5}"/>
              </a:ext>
            </a:extLst>
          </p:cNvPr>
          <p:cNvSpPr/>
          <p:nvPr/>
        </p:nvSpPr>
        <p:spPr>
          <a:xfrm>
            <a:off x="1986591" y="4046339"/>
            <a:ext cx="211200" cy="192021"/>
          </a:xfrm>
          <a:prstGeom prst="rect">
            <a:avLst/>
          </a:prstGeom>
          <a:solidFill>
            <a:srgbClr val="FFFFCC"/>
          </a:solidFill>
          <a:ln w="95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37" name="Rectangle 36">
            <a:extLst>
              <a:ext uri="{FF2B5EF4-FFF2-40B4-BE49-F238E27FC236}">
                <a16:creationId xmlns:a16="http://schemas.microsoft.com/office/drawing/2014/main" id="{C6DAD7BC-BFED-8D40-4FD2-A36D1BDD5588}"/>
              </a:ext>
            </a:extLst>
          </p:cNvPr>
          <p:cNvSpPr/>
          <p:nvPr/>
        </p:nvSpPr>
        <p:spPr>
          <a:xfrm>
            <a:off x="1454975" y="4043928"/>
            <a:ext cx="211224" cy="192021"/>
          </a:xfrm>
          <a:prstGeom prst="rect">
            <a:avLst/>
          </a:prstGeom>
          <a:solidFill>
            <a:srgbClr val="FFFFCC"/>
          </a:solidFill>
          <a:ln w="95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38" name="Rectangle 37">
            <a:extLst>
              <a:ext uri="{FF2B5EF4-FFF2-40B4-BE49-F238E27FC236}">
                <a16:creationId xmlns:a16="http://schemas.microsoft.com/office/drawing/2014/main" id="{07FE4066-537E-5F8B-A4B3-A02B413C97ED}"/>
              </a:ext>
            </a:extLst>
          </p:cNvPr>
          <p:cNvSpPr/>
          <p:nvPr/>
        </p:nvSpPr>
        <p:spPr>
          <a:xfrm>
            <a:off x="1690811" y="5028693"/>
            <a:ext cx="281140" cy="320520"/>
          </a:xfrm>
          <a:prstGeom prst="rect">
            <a:avLst/>
          </a:prstGeom>
          <a:solidFill>
            <a:srgbClr val="FFFFCC"/>
          </a:solidFill>
          <a:ln w="95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39" name="Rectangle 38">
            <a:extLst>
              <a:ext uri="{FF2B5EF4-FFF2-40B4-BE49-F238E27FC236}">
                <a16:creationId xmlns:a16="http://schemas.microsoft.com/office/drawing/2014/main" id="{FEC612B5-CF63-F4C7-CC60-9FA53C2F7C3D}"/>
              </a:ext>
            </a:extLst>
          </p:cNvPr>
          <p:cNvSpPr/>
          <p:nvPr/>
        </p:nvSpPr>
        <p:spPr>
          <a:xfrm>
            <a:off x="1990400" y="5717383"/>
            <a:ext cx="211200" cy="192021"/>
          </a:xfrm>
          <a:prstGeom prst="rect">
            <a:avLst/>
          </a:prstGeom>
          <a:solidFill>
            <a:srgbClr val="92D050"/>
          </a:solidFill>
          <a:ln w="95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43" name="Rectangle 42">
            <a:extLst>
              <a:ext uri="{FF2B5EF4-FFF2-40B4-BE49-F238E27FC236}">
                <a16:creationId xmlns:a16="http://schemas.microsoft.com/office/drawing/2014/main" id="{D9991F54-A4CA-393F-1BE0-B6FBEF3ECB05}"/>
              </a:ext>
            </a:extLst>
          </p:cNvPr>
          <p:cNvSpPr/>
          <p:nvPr/>
        </p:nvSpPr>
        <p:spPr>
          <a:xfrm>
            <a:off x="1458784" y="5714972"/>
            <a:ext cx="211224" cy="192021"/>
          </a:xfrm>
          <a:prstGeom prst="rect">
            <a:avLst/>
          </a:prstGeom>
          <a:solidFill>
            <a:srgbClr val="92D050"/>
          </a:solidFill>
          <a:ln w="95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44" name="TextBox 43">
            <a:extLst>
              <a:ext uri="{FF2B5EF4-FFF2-40B4-BE49-F238E27FC236}">
                <a16:creationId xmlns:a16="http://schemas.microsoft.com/office/drawing/2014/main" id="{AA5A7EC1-9CA0-2B9F-3F0C-CEEBAA53B38F}"/>
              </a:ext>
            </a:extLst>
          </p:cNvPr>
          <p:cNvSpPr txBox="1"/>
          <p:nvPr/>
        </p:nvSpPr>
        <p:spPr>
          <a:xfrm>
            <a:off x="2351584" y="2180862"/>
            <a:ext cx="2976331" cy="461665"/>
          </a:xfrm>
          <a:prstGeom prst="rect">
            <a:avLst/>
          </a:prstGeom>
          <a:noFill/>
        </p:spPr>
        <p:txBody>
          <a:bodyPr wrap="square" rtlCol="0">
            <a:spAutoFit/>
          </a:bodyPr>
          <a:lstStyle/>
          <a:p>
            <a:pPr marL="380990" indent="-380990">
              <a:buFont typeface="Arial" panose="020B0604020202020204" pitchFamily="34" charset="0"/>
              <a:buChar char="•"/>
            </a:pPr>
            <a:r>
              <a:rPr lang="en-US" dirty="0" err="1">
                <a:solidFill>
                  <a:prstClr val="black"/>
                </a:solidFill>
                <a:latin typeface="Calibri"/>
                <a:cs typeface="Times" panose="02020603050405020304" pitchFamily="18" charset="0"/>
              </a:rPr>
              <a:t>X</a:t>
            </a:r>
            <a:r>
              <a:rPr lang="en-US" baseline="-25000" dirty="0" err="1">
                <a:solidFill>
                  <a:prstClr val="black"/>
                </a:solidFill>
                <a:latin typeface="Calibri"/>
                <a:cs typeface="Times" panose="02020603050405020304" pitchFamily="18" charset="0"/>
              </a:rPr>
              <a:t>sector</a:t>
            </a:r>
            <a:endParaRPr lang="en-GB" baseline="-25000" dirty="0">
              <a:solidFill>
                <a:prstClr val="black"/>
              </a:solidFill>
              <a:latin typeface="Calibri"/>
            </a:endParaRPr>
          </a:p>
        </p:txBody>
      </p:sp>
      <p:sp>
        <p:nvSpPr>
          <p:cNvPr id="46" name="TextBox 45">
            <a:extLst>
              <a:ext uri="{FF2B5EF4-FFF2-40B4-BE49-F238E27FC236}">
                <a16:creationId xmlns:a16="http://schemas.microsoft.com/office/drawing/2014/main" id="{54BCD66A-AEED-141E-F263-C5117F410615}"/>
              </a:ext>
            </a:extLst>
          </p:cNvPr>
          <p:cNvSpPr txBox="1"/>
          <p:nvPr/>
        </p:nvSpPr>
        <p:spPr>
          <a:xfrm>
            <a:off x="3599724" y="1568404"/>
            <a:ext cx="2638153" cy="1733295"/>
          </a:xfrm>
          <a:prstGeom prst="rect">
            <a:avLst/>
          </a:prstGeom>
          <a:noFill/>
        </p:spPr>
        <p:txBody>
          <a:bodyPr wrap="square" rtlCol="0">
            <a:spAutoFit/>
          </a:bodyPr>
          <a:lstStyle/>
          <a:p>
            <a:pPr marL="228594" indent="-228594">
              <a:buFontTx/>
              <a:buChar char="-"/>
            </a:pPr>
            <a:r>
              <a:rPr lang="en-US" sz="1333" dirty="0">
                <a:solidFill>
                  <a:prstClr val="black"/>
                </a:solidFill>
                <a:latin typeface="Calibri"/>
                <a:cs typeface="Times" panose="02020603050405020304" pitchFamily="18" charset="0"/>
              </a:rPr>
              <a:t>Testing of:</a:t>
            </a:r>
          </a:p>
          <a:p>
            <a:pPr marL="237061" lvl="1" indent="122764">
              <a:buFontTx/>
              <a:buChar char="-"/>
            </a:pPr>
            <a:r>
              <a:rPr lang="en-US" sz="1333" dirty="0">
                <a:solidFill>
                  <a:prstClr val="black"/>
                </a:solidFill>
                <a:latin typeface="Calibri"/>
                <a:cs typeface="Times" panose="02020603050405020304" pitchFamily="18" charset="0"/>
              </a:rPr>
              <a:t>different BB concepts</a:t>
            </a:r>
          </a:p>
          <a:p>
            <a:pPr marL="237061" lvl="1" indent="122764">
              <a:buFontTx/>
              <a:buChar char="-"/>
            </a:pPr>
            <a:r>
              <a:rPr lang="en-GB" sz="1333" dirty="0">
                <a:solidFill>
                  <a:prstClr val="black"/>
                </a:solidFill>
                <a:latin typeface="Calibri"/>
                <a:cs typeface="Times" panose="02020603050405020304" pitchFamily="18" charset="0"/>
              </a:rPr>
              <a:t>BB sub-modules</a:t>
            </a:r>
          </a:p>
          <a:p>
            <a:pPr marL="237061" lvl="1" indent="122764">
              <a:buFontTx/>
              <a:buChar char="-"/>
            </a:pPr>
            <a:r>
              <a:rPr lang="en-GB" sz="1333" dirty="0">
                <a:solidFill>
                  <a:prstClr val="black"/>
                </a:solidFill>
                <a:latin typeface="Calibri"/>
                <a:cs typeface="Times" panose="02020603050405020304" pitchFamily="18" charset="0"/>
              </a:rPr>
              <a:t>DIV &amp; LIM mock-ups</a:t>
            </a:r>
          </a:p>
          <a:p>
            <a:pPr marL="237061" lvl="1" indent="122764">
              <a:buFontTx/>
              <a:buChar char="-"/>
            </a:pPr>
            <a:r>
              <a:rPr lang="en-GB" sz="1333" dirty="0">
                <a:solidFill>
                  <a:prstClr val="black"/>
                </a:solidFill>
                <a:latin typeface="Calibri"/>
                <a:cs typeface="Times" panose="02020603050405020304" pitchFamily="18" charset="0"/>
              </a:rPr>
              <a:t>…</a:t>
            </a:r>
          </a:p>
          <a:p>
            <a:pPr marL="228594" indent="-228594">
              <a:buFontTx/>
              <a:buChar char="-"/>
            </a:pPr>
            <a:r>
              <a:rPr lang="en-GB" sz="1333" dirty="0">
                <a:solidFill>
                  <a:prstClr val="black"/>
                </a:solidFill>
                <a:latin typeface="Calibri"/>
                <a:cs typeface="Times" panose="02020603050405020304" pitchFamily="18" charset="0"/>
              </a:rPr>
              <a:t>Easily removable </a:t>
            </a:r>
          </a:p>
          <a:p>
            <a:pPr marL="228594" indent="-228594">
              <a:buFontTx/>
              <a:buChar char="-"/>
            </a:pPr>
            <a:r>
              <a:rPr lang="en-GB" sz="1333" dirty="0">
                <a:solidFill>
                  <a:prstClr val="black"/>
                </a:solidFill>
                <a:latin typeface="Calibri"/>
                <a:cs typeface="Times" panose="02020603050405020304" pitchFamily="18" charset="0"/>
              </a:rPr>
              <a:t>Ancillaries syst. within port cell</a:t>
            </a:r>
          </a:p>
          <a:p>
            <a:endParaRPr lang="en-GB" sz="1333" dirty="0">
              <a:solidFill>
                <a:prstClr val="black"/>
              </a:solidFill>
              <a:latin typeface="Calibri"/>
              <a:cs typeface="Times" panose="02020603050405020304" pitchFamily="18" charset="0"/>
            </a:endParaRPr>
          </a:p>
        </p:txBody>
      </p:sp>
      <p:sp>
        <p:nvSpPr>
          <p:cNvPr id="47" name="TextBox 46">
            <a:extLst>
              <a:ext uri="{FF2B5EF4-FFF2-40B4-BE49-F238E27FC236}">
                <a16:creationId xmlns:a16="http://schemas.microsoft.com/office/drawing/2014/main" id="{B9EB68D7-9C98-8DAA-AA72-FC7404097373}"/>
              </a:ext>
            </a:extLst>
          </p:cNvPr>
          <p:cNvSpPr txBox="1"/>
          <p:nvPr/>
        </p:nvSpPr>
        <p:spPr>
          <a:xfrm>
            <a:off x="2351584" y="3849437"/>
            <a:ext cx="2976331" cy="461665"/>
          </a:xfrm>
          <a:prstGeom prst="rect">
            <a:avLst/>
          </a:prstGeom>
          <a:noFill/>
        </p:spPr>
        <p:txBody>
          <a:bodyPr wrap="square" rtlCol="0">
            <a:spAutoFit/>
          </a:bodyPr>
          <a:lstStyle/>
          <a:p>
            <a:pPr marL="380990" indent="-380990">
              <a:buFont typeface="Arial" panose="020B0604020202020204" pitchFamily="34" charset="0"/>
              <a:buChar char="•"/>
            </a:pPr>
            <a:r>
              <a:rPr lang="en-US" dirty="0" err="1">
                <a:solidFill>
                  <a:prstClr val="black"/>
                </a:solidFill>
                <a:latin typeface="Calibri"/>
                <a:cs typeface="Times" panose="02020603050405020304" pitchFamily="18" charset="0"/>
              </a:rPr>
              <a:t>X</a:t>
            </a:r>
            <a:r>
              <a:rPr lang="en-US" baseline="-25000" dirty="0" err="1">
                <a:solidFill>
                  <a:prstClr val="black"/>
                </a:solidFill>
                <a:latin typeface="Calibri"/>
                <a:cs typeface="Times" panose="02020603050405020304" pitchFamily="18" charset="0"/>
              </a:rPr>
              <a:t>sector</a:t>
            </a:r>
            <a:endParaRPr lang="en-GB" baseline="-25000" dirty="0">
              <a:solidFill>
                <a:prstClr val="black"/>
              </a:solidFill>
              <a:latin typeface="Calibri"/>
            </a:endParaRPr>
          </a:p>
        </p:txBody>
      </p:sp>
      <p:sp>
        <p:nvSpPr>
          <p:cNvPr id="48" name="TextBox 47">
            <a:extLst>
              <a:ext uri="{FF2B5EF4-FFF2-40B4-BE49-F238E27FC236}">
                <a16:creationId xmlns:a16="http://schemas.microsoft.com/office/drawing/2014/main" id="{833FAC5E-56B9-D8A7-26CF-DCEB96361C05}"/>
              </a:ext>
            </a:extLst>
          </p:cNvPr>
          <p:cNvSpPr txBox="1"/>
          <p:nvPr/>
        </p:nvSpPr>
        <p:spPr>
          <a:xfrm>
            <a:off x="3599724" y="3236979"/>
            <a:ext cx="2638153" cy="1528175"/>
          </a:xfrm>
          <a:prstGeom prst="rect">
            <a:avLst/>
          </a:prstGeom>
          <a:noFill/>
        </p:spPr>
        <p:txBody>
          <a:bodyPr wrap="square" rtlCol="0">
            <a:spAutoFit/>
          </a:bodyPr>
          <a:lstStyle/>
          <a:p>
            <a:pPr marL="228594" indent="-228594">
              <a:buFontTx/>
              <a:buChar char="-"/>
            </a:pPr>
            <a:r>
              <a:rPr lang="en-US" sz="1333" dirty="0">
                <a:solidFill>
                  <a:prstClr val="black"/>
                </a:solidFill>
                <a:latin typeface="Calibri"/>
                <a:cs typeface="Times" panose="02020603050405020304" pitchFamily="18" charset="0"/>
              </a:rPr>
              <a:t>Testing as Option1</a:t>
            </a:r>
            <a:r>
              <a:rPr lang="en-GB" sz="1333" dirty="0">
                <a:solidFill>
                  <a:prstClr val="black"/>
                </a:solidFill>
                <a:latin typeface="Calibri"/>
                <a:cs typeface="Times" panose="02020603050405020304" pitchFamily="18" charset="0"/>
              </a:rPr>
              <a:t> with higher testing surface but remote handling of the lateral modules more complex</a:t>
            </a:r>
          </a:p>
          <a:p>
            <a:pPr marL="228594" indent="-228594">
              <a:buFontTx/>
              <a:buChar char="-"/>
            </a:pPr>
            <a:r>
              <a:rPr lang="en-GB" sz="1333" dirty="0">
                <a:solidFill>
                  <a:prstClr val="black"/>
                </a:solidFill>
                <a:latin typeface="Calibri"/>
                <a:cs typeface="Times" panose="02020603050405020304" pitchFamily="18" charset="0"/>
              </a:rPr>
              <a:t>Ancillaries systems within port cell</a:t>
            </a:r>
          </a:p>
          <a:p>
            <a:pPr marL="228594" indent="-228594">
              <a:buFontTx/>
              <a:buChar char="-"/>
            </a:pPr>
            <a:r>
              <a:rPr lang="en-GB" sz="1333" dirty="0">
                <a:solidFill>
                  <a:prstClr val="black"/>
                </a:solidFill>
                <a:latin typeface="Calibri"/>
                <a:cs typeface="Times" panose="02020603050405020304" pitchFamily="18" charset="0"/>
              </a:rPr>
              <a:t>Splitting of shielding blanket</a:t>
            </a:r>
          </a:p>
        </p:txBody>
      </p:sp>
      <p:sp>
        <p:nvSpPr>
          <p:cNvPr id="49" name="TextBox 48">
            <a:extLst>
              <a:ext uri="{FF2B5EF4-FFF2-40B4-BE49-F238E27FC236}">
                <a16:creationId xmlns:a16="http://schemas.microsoft.com/office/drawing/2014/main" id="{76DFE5A5-B6D5-3C69-465E-CDD697627714}"/>
              </a:ext>
            </a:extLst>
          </p:cNvPr>
          <p:cNvSpPr txBox="1"/>
          <p:nvPr/>
        </p:nvSpPr>
        <p:spPr>
          <a:xfrm>
            <a:off x="2351584" y="5554398"/>
            <a:ext cx="2976331" cy="461665"/>
          </a:xfrm>
          <a:prstGeom prst="rect">
            <a:avLst/>
          </a:prstGeom>
          <a:noFill/>
        </p:spPr>
        <p:txBody>
          <a:bodyPr wrap="square" rtlCol="0">
            <a:spAutoFit/>
          </a:bodyPr>
          <a:lstStyle/>
          <a:p>
            <a:pPr marL="380990" indent="-380990">
              <a:buFont typeface="Arial" panose="020B0604020202020204" pitchFamily="34" charset="0"/>
              <a:buChar char="•"/>
            </a:pPr>
            <a:r>
              <a:rPr lang="en-US" dirty="0" err="1">
                <a:solidFill>
                  <a:prstClr val="black"/>
                </a:solidFill>
                <a:latin typeface="Calibri"/>
                <a:cs typeface="Times" panose="02020603050405020304" pitchFamily="18" charset="0"/>
              </a:rPr>
              <a:t>X</a:t>
            </a:r>
            <a:r>
              <a:rPr lang="en-US" baseline="-25000" dirty="0" err="1">
                <a:solidFill>
                  <a:prstClr val="black"/>
                </a:solidFill>
                <a:latin typeface="Calibri"/>
                <a:cs typeface="Times" panose="02020603050405020304" pitchFamily="18" charset="0"/>
              </a:rPr>
              <a:t>sector</a:t>
            </a:r>
            <a:endParaRPr lang="en-GB" baseline="-25000" dirty="0">
              <a:solidFill>
                <a:prstClr val="black"/>
              </a:solidFill>
              <a:latin typeface="Calibri"/>
            </a:endParaRPr>
          </a:p>
        </p:txBody>
      </p:sp>
      <p:sp>
        <p:nvSpPr>
          <p:cNvPr id="50" name="TextBox 49">
            <a:extLst>
              <a:ext uri="{FF2B5EF4-FFF2-40B4-BE49-F238E27FC236}">
                <a16:creationId xmlns:a16="http://schemas.microsoft.com/office/drawing/2014/main" id="{557BE18F-D744-E59F-00AF-A2F1A0F70B87}"/>
              </a:ext>
            </a:extLst>
          </p:cNvPr>
          <p:cNvSpPr txBox="1"/>
          <p:nvPr/>
        </p:nvSpPr>
        <p:spPr>
          <a:xfrm>
            <a:off x="3599724" y="4941940"/>
            <a:ext cx="2638153" cy="707694"/>
          </a:xfrm>
          <a:prstGeom prst="rect">
            <a:avLst/>
          </a:prstGeom>
          <a:noFill/>
        </p:spPr>
        <p:txBody>
          <a:bodyPr wrap="square" rtlCol="0">
            <a:spAutoFit/>
          </a:bodyPr>
          <a:lstStyle/>
          <a:p>
            <a:pPr marL="228594" indent="-228594">
              <a:buFontTx/>
              <a:buChar char="-"/>
            </a:pPr>
            <a:r>
              <a:rPr lang="en-US" sz="1333" dirty="0">
                <a:solidFill>
                  <a:prstClr val="black"/>
                </a:solidFill>
                <a:latin typeface="Calibri"/>
                <a:cs typeface="Times" panose="02020603050405020304" pitchFamily="18" charset="0"/>
              </a:rPr>
              <a:t>Combination of Option1/1A plus the possibility to use the Upper Port</a:t>
            </a:r>
            <a:endParaRPr lang="en-GB" sz="1333" dirty="0">
              <a:solidFill>
                <a:prstClr val="black"/>
              </a:solidFill>
              <a:latin typeface="Calibri"/>
              <a:cs typeface="Times" panose="02020603050405020304" pitchFamily="18" charset="0"/>
            </a:endParaRPr>
          </a:p>
        </p:txBody>
      </p:sp>
      <p:pic>
        <p:nvPicPr>
          <p:cNvPr id="54" name="Picture 53">
            <a:extLst>
              <a:ext uri="{FF2B5EF4-FFF2-40B4-BE49-F238E27FC236}">
                <a16:creationId xmlns:a16="http://schemas.microsoft.com/office/drawing/2014/main" id="{5C35D373-3BA0-C46C-D4D8-BC2944ED7F2C}"/>
              </a:ext>
            </a:extLst>
          </p:cNvPr>
          <p:cNvPicPr>
            <a:picLocks noChangeAspect="1"/>
          </p:cNvPicPr>
          <p:nvPr/>
        </p:nvPicPr>
        <p:blipFill rotWithShape="1">
          <a:blip r:embed="rId4">
            <a:clrChange>
              <a:clrFrom>
                <a:srgbClr val="FFFFFF"/>
              </a:clrFrom>
              <a:clrTo>
                <a:srgbClr val="FFFFFF">
                  <a:alpha val="0"/>
                </a:srgbClr>
              </a:clrTo>
            </a:clrChange>
          </a:blip>
          <a:srcRect l="9994" t="3132" r="5902" b="7955"/>
          <a:stretch/>
        </p:blipFill>
        <p:spPr>
          <a:xfrm>
            <a:off x="6373832" y="1829395"/>
            <a:ext cx="2336675" cy="3999872"/>
          </a:xfrm>
          <a:prstGeom prst="rect">
            <a:avLst/>
          </a:prstGeom>
        </p:spPr>
      </p:pic>
      <p:sp>
        <p:nvSpPr>
          <p:cNvPr id="55" name="TextBox 54">
            <a:extLst>
              <a:ext uri="{FF2B5EF4-FFF2-40B4-BE49-F238E27FC236}">
                <a16:creationId xmlns:a16="http://schemas.microsoft.com/office/drawing/2014/main" id="{76864F7D-8FFC-2C52-8ABA-146C04180570}"/>
              </a:ext>
            </a:extLst>
          </p:cNvPr>
          <p:cNvSpPr txBox="1"/>
          <p:nvPr/>
        </p:nvSpPr>
        <p:spPr>
          <a:xfrm>
            <a:off x="8810203" y="3788240"/>
            <a:ext cx="1510267" cy="461665"/>
          </a:xfrm>
          <a:prstGeom prst="rect">
            <a:avLst/>
          </a:prstGeom>
          <a:noFill/>
        </p:spPr>
        <p:txBody>
          <a:bodyPr wrap="square" rtlCol="0">
            <a:spAutoFit/>
          </a:bodyPr>
          <a:lstStyle/>
          <a:p>
            <a:pPr marL="380990" indent="-380990">
              <a:buFont typeface="Arial" panose="020B0604020202020204" pitchFamily="34" charset="0"/>
              <a:buChar char="•"/>
            </a:pPr>
            <a:r>
              <a:rPr lang="en-US" dirty="0" err="1">
                <a:solidFill>
                  <a:prstClr val="black"/>
                </a:solidFill>
                <a:latin typeface="Calibri"/>
                <a:cs typeface="Times" panose="02020603050405020304" pitchFamily="18" charset="0"/>
              </a:rPr>
              <a:t>Y</a:t>
            </a:r>
            <a:r>
              <a:rPr lang="en-US" baseline="-25000" dirty="0" err="1">
                <a:solidFill>
                  <a:prstClr val="black"/>
                </a:solidFill>
                <a:latin typeface="Calibri"/>
                <a:cs typeface="Times" panose="02020603050405020304" pitchFamily="18" charset="0"/>
              </a:rPr>
              <a:t>segment</a:t>
            </a:r>
            <a:endParaRPr lang="en-GB" baseline="-25000" dirty="0">
              <a:solidFill>
                <a:prstClr val="black"/>
              </a:solidFill>
              <a:latin typeface="Calibri"/>
            </a:endParaRPr>
          </a:p>
        </p:txBody>
      </p:sp>
      <p:sp>
        <p:nvSpPr>
          <p:cNvPr id="56" name="TextBox 55">
            <a:extLst>
              <a:ext uri="{FF2B5EF4-FFF2-40B4-BE49-F238E27FC236}">
                <a16:creationId xmlns:a16="http://schemas.microsoft.com/office/drawing/2014/main" id="{AD1E7312-975F-D4A5-D831-FB5F711FB3A8}"/>
              </a:ext>
            </a:extLst>
          </p:cNvPr>
          <p:cNvSpPr txBox="1"/>
          <p:nvPr/>
        </p:nvSpPr>
        <p:spPr>
          <a:xfrm>
            <a:off x="10166727" y="3800653"/>
            <a:ext cx="1305871" cy="461665"/>
          </a:xfrm>
          <a:prstGeom prst="rect">
            <a:avLst/>
          </a:prstGeom>
          <a:noFill/>
        </p:spPr>
        <p:txBody>
          <a:bodyPr wrap="square" rtlCol="0">
            <a:spAutoFit/>
          </a:bodyPr>
          <a:lstStyle/>
          <a:p>
            <a:pPr marL="380990" indent="-380990">
              <a:buFont typeface="Arial" panose="020B0604020202020204" pitchFamily="34" charset="0"/>
              <a:buChar char="•"/>
            </a:pPr>
            <a:r>
              <a:rPr lang="en-US" dirty="0" err="1">
                <a:solidFill>
                  <a:prstClr val="black"/>
                </a:solidFill>
                <a:latin typeface="Calibri"/>
                <a:cs typeface="Times" panose="02020603050405020304" pitchFamily="18" charset="0"/>
              </a:rPr>
              <a:t>X</a:t>
            </a:r>
            <a:r>
              <a:rPr lang="en-US" baseline="-25000" dirty="0" err="1">
                <a:solidFill>
                  <a:prstClr val="black"/>
                </a:solidFill>
                <a:latin typeface="Calibri"/>
                <a:cs typeface="Times" panose="02020603050405020304" pitchFamily="18" charset="0"/>
              </a:rPr>
              <a:t>sector</a:t>
            </a:r>
            <a:endParaRPr lang="en-GB" baseline="-25000" dirty="0">
              <a:solidFill>
                <a:prstClr val="black"/>
              </a:solidFill>
              <a:latin typeface="Calibri"/>
            </a:endParaRPr>
          </a:p>
        </p:txBody>
      </p:sp>
      <p:sp>
        <p:nvSpPr>
          <p:cNvPr id="3" name="Footer Placeholder 3">
            <a:extLst>
              <a:ext uri="{FF2B5EF4-FFF2-40B4-BE49-F238E27FC236}">
                <a16:creationId xmlns:a16="http://schemas.microsoft.com/office/drawing/2014/main" id="{75808F3D-3A63-C3CC-A628-270D7530849E}"/>
              </a:ext>
            </a:extLst>
          </p:cNvPr>
          <p:cNvSpPr>
            <a:spLocks noGrp="1"/>
          </p:cNvSpPr>
          <p:nvPr>
            <p:ph type="ftr" sz="quarter" idx="11"/>
          </p:nvPr>
        </p:nvSpPr>
        <p:spPr>
          <a:xfrm>
            <a:off x="623392" y="6545237"/>
            <a:ext cx="10986971" cy="268139"/>
          </a:xfrm>
        </p:spPr>
        <p:txBody>
          <a:bodyPr/>
          <a:lstStyle/>
          <a:p>
            <a:pPr algn="r"/>
            <a:r>
              <a:rPr lang="it-IT" dirty="0">
                <a:solidFill>
                  <a:prstClr val="black"/>
                </a:solidFill>
              </a:rPr>
              <a:t>G.A. Spagnuolo, S. D’Amico, J. Boscary </a:t>
            </a:r>
            <a:r>
              <a:rPr lang="en-GB" dirty="0">
                <a:solidFill>
                  <a:prstClr val="black"/>
                </a:solidFill>
              </a:rPr>
              <a:t>| 10.05.2023 | Page </a:t>
            </a:r>
            <a:fld id="{6A6D9FA1-99C7-4910-8E32-B85D378B0060}" type="slidenum">
              <a:rPr lang="en-GB">
                <a:solidFill>
                  <a:prstClr val="black"/>
                </a:solidFill>
              </a:rPr>
              <a:pPr algn="r"/>
              <a:t>27</a:t>
            </a:fld>
            <a:endParaRPr lang="en-GB" dirty="0">
              <a:solidFill>
                <a:prstClr val="black"/>
              </a:solidFill>
            </a:endParaRPr>
          </a:p>
        </p:txBody>
      </p:sp>
    </p:spTree>
    <p:extLst>
      <p:ext uri="{BB962C8B-B14F-4D97-AF65-F5344CB8AC3E}">
        <p14:creationId xmlns:p14="http://schemas.microsoft.com/office/powerpoint/2010/main" val="3646463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866E6-B0A0-5FA7-3D1C-03F3130800FB}"/>
              </a:ext>
            </a:extLst>
          </p:cNvPr>
          <p:cNvSpPr>
            <a:spLocks noGrp="1"/>
          </p:cNvSpPr>
          <p:nvPr>
            <p:ph type="title"/>
          </p:nvPr>
        </p:nvSpPr>
        <p:spPr/>
        <p:txBody>
          <a:bodyPr/>
          <a:lstStyle/>
          <a:p>
            <a:r>
              <a:rPr lang="en-GB" sz="2800" dirty="0"/>
              <a:t>Breeding blanket technology development strategy</a:t>
            </a:r>
          </a:p>
        </p:txBody>
      </p:sp>
      <p:sp>
        <p:nvSpPr>
          <p:cNvPr id="3" name="Content Placeholder 2">
            <a:extLst>
              <a:ext uri="{FF2B5EF4-FFF2-40B4-BE49-F238E27FC236}">
                <a16:creationId xmlns:a16="http://schemas.microsoft.com/office/drawing/2014/main" id="{ABE59489-FB0F-0D11-A584-08EED777526C}"/>
              </a:ext>
            </a:extLst>
          </p:cNvPr>
          <p:cNvSpPr>
            <a:spLocks noGrp="1"/>
          </p:cNvSpPr>
          <p:nvPr>
            <p:ph idx="1"/>
          </p:nvPr>
        </p:nvSpPr>
        <p:spPr>
          <a:xfrm>
            <a:off x="335360" y="908719"/>
            <a:ext cx="9001000" cy="6048673"/>
          </a:xfrm>
        </p:spPr>
        <p:txBody>
          <a:bodyPr>
            <a:normAutofit fontScale="92500" lnSpcReduction="10000"/>
          </a:bodyPr>
          <a:lstStyle/>
          <a:p>
            <a:pPr>
              <a:buFont typeface="Arial" panose="020B0604020202020204" pitchFamily="34" charset="0"/>
              <a:buChar char="•"/>
            </a:pPr>
            <a:r>
              <a:rPr lang="en-GB" dirty="0"/>
              <a:t>Breeding blanket technology is crucial for the development of fusion power, but its maturity is currently very poor.</a:t>
            </a:r>
          </a:p>
          <a:p>
            <a:pPr lvl="1"/>
            <a:r>
              <a:rPr lang="en-GB" b="1" dirty="0">
                <a:solidFill>
                  <a:srgbClr val="0070C0"/>
                </a:solidFill>
              </a:rPr>
              <a:t>Heat removal for electrical production</a:t>
            </a:r>
            <a:r>
              <a:rPr lang="en-GB" dirty="0"/>
              <a:t>: (~300-500 MWe) predictably and safely, with minimal environmental impact</a:t>
            </a:r>
          </a:p>
          <a:p>
            <a:pPr lvl="2"/>
            <a:r>
              <a:rPr lang="en-GB" dirty="0"/>
              <a:t>use Reduced Activation Ferritic-Martensitic ‘RAFM’ steel </a:t>
            </a:r>
            <a:r>
              <a:rPr lang="en-GB" dirty="0">
                <a:sym typeface="Wingdings" panose="05000000000000000000" pitchFamily="2" charset="2"/>
              </a:rPr>
              <a:t></a:t>
            </a:r>
            <a:r>
              <a:rPr lang="en-GB" dirty="0"/>
              <a:t> EUROFER</a:t>
            </a:r>
          </a:p>
          <a:p>
            <a:pPr lvl="2"/>
            <a:r>
              <a:rPr lang="en-GB" dirty="0"/>
              <a:t>minimization of tritium permeation, dust and corrosion products generation </a:t>
            </a:r>
          </a:p>
          <a:p>
            <a:pPr lvl="1"/>
            <a:r>
              <a:rPr lang="en-GB" b="1" dirty="0">
                <a:solidFill>
                  <a:srgbClr val="0070C0"/>
                </a:solidFill>
              </a:rPr>
              <a:t>Breed tritium</a:t>
            </a:r>
            <a:r>
              <a:rPr lang="en-GB" dirty="0"/>
              <a:t>: “</a:t>
            </a:r>
            <a:r>
              <a:rPr lang="en-GB" i="1" dirty="0"/>
              <a:t>a 2 GW fusion power DEMO will consume around 111 kg T/FPY, and this clearly underscore the indispensable requirement to achieve T-self-sufficienc</a:t>
            </a:r>
            <a:r>
              <a:rPr lang="en-GB" dirty="0"/>
              <a:t>y”</a:t>
            </a:r>
          </a:p>
          <a:p>
            <a:pPr lvl="1"/>
            <a:r>
              <a:rPr lang="en-GB" b="1" dirty="0">
                <a:solidFill>
                  <a:srgbClr val="0070C0"/>
                </a:solidFill>
              </a:rPr>
              <a:t>Contribution to nuclear shielding</a:t>
            </a:r>
          </a:p>
          <a:p>
            <a:pPr lvl="1"/>
            <a:endParaRPr lang="en-GB" dirty="0"/>
          </a:p>
          <a:p>
            <a:pPr>
              <a:buFont typeface="Arial" panose="020B0604020202020204" pitchFamily="34" charset="0"/>
              <a:buChar char="•"/>
            </a:pPr>
            <a:r>
              <a:rPr lang="en-GB" dirty="0"/>
              <a:t>A revised and reinforced breeding blanket development strategy is needed to address technical gaps and reduce safety and licensing risks.</a:t>
            </a:r>
          </a:p>
          <a:p>
            <a:pPr>
              <a:buFont typeface="Arial" panose="020B0604020202020204" pitchFamily="34" charset="0"/>
              <a:buChar char="•"/>
            </a:pPr>
            <a:endParaRPr lang="en-GB" dirty="0"/>
          </a:p>
          <a:p>
            <a:pPr>
              <a:buFont typeface="Arial" panose="020B0604020202020204" pitchFamily="34" charset="0"/>
              <a:buChar char="•"/>
            </a:pPr>
            <a:r>
              <a:rPr lang="en-GB" dirty="0"/>
              <a:t>The proposed strategy can be articulated in 3 different phases: </a:t>
            </a:r>
          </a:p>
          <a:p>
            <a:pPr marL="742950" lvl="1" indent="-285750">
              <a:spcBef>
                <a:spcPts val="600"/>
              </a:spcBef>
              <a:buFont typeface="Arial" panose="020B0604020202020204" pitchFamily="34" charset="0"/>
              <a:buChar char="•"/>
            </a:pPr>
            <a:r>
              <a:rPr lang="en-GB" dirty="0"/>
              <a:t>Phase 1: consolidate basic data on materials and technical processes</a:t>
            </a:r>
          </a:p>
          <a:p>
            <a:pPr marL="742950" lvl="1" indent="-285750">
              <a:spcBef>
                <a:spcPts val="600"/>
              </a:spcBef>
              <a:buFont typeface="Arial" panose="020B0604020202020204" pitchFamily="34" charset="0"/>
              <a:buChar char="•"/>
            </a:pPr>
            <a:r>
              <a:rPr lang="en-GB" dirty="0"/>
              <a:t>Phase 2: perform multiple-effects and multiple-interactions experiments on reduced-scale mock-ups</a:t>
            </a:r>
          </a:p>
          <a:p>
            <a:pPr marL="742950" lvl="1" indent="-285750">
              <a:spcBef>
                <a:spcPts val="600"/>
              </a:spcBef>
              <a:buFont typeface="Arial" panose="020B0604020202020204" pitchFamily="34" charset="0"/>
              <a:buChar char="•"/>
            </a:pPr>
            <a:r>
              <a:rPr lang="en-GB" dirty="0"/>
              <a:t>Phase 3: perform fully-integrated tests on full-size components in representative operating conditions.</a:t>
            </a:r>
          </a:p>
        </p:txBody>
      </p:sp>
      <p:pic>
        <p:nvPicPr>
          <p:cNvPr id="5" name="Google Shape;371;p37">
            <a:extLst>
              <a:ext uri="{FF2B5EF4-FFF2-40B4-BE49-F238E27FC236}">
                <a16:creationId xmlns:a16="http://schemas.microsoft.com/office/drawing/2014/main" id="{1FF6BDFC-5C43-0A25-A82E-041330BA0FB5}"/>
              </a:ext>
            </a:extLst>
          </p:cNvPr>
          <p:cNvPicPr preferRelativeResize="0">
            <a:picLocks noChangeAspect="1"/>
          </p:cNvPicPr>
          <p:nvPr/>
        </p:nvPicPr>
        <p:blipFill rotWithShape="1">
          <a:blip r:embed="rId3">
            <a:alphaModFix/>
          </a:blip>
          <a:srcRect/>
          <a:stretch/>
        </p:blipFill>
        <p:spPr>
          <a:xfrm>
            <a:off x="9384699" y="832787"/>
            <a:ext cx="2566601" cy="2059294"/>
          </a:xfrm>
          <a:prstGeom prst="rect">
            <a:avLst/>
          </a:prstGeom>
          <a:noFill/>
          <a:ln>
            <a:noFill/>
          </a:ln>
        </p:spPr>
      </p:pic>
      <p:sp>
        <p:nvSpPr>
          <p:cNvPr id="6" name="TextBox 5">
            <a:extLst>
              <a:ext uri="{FF2B5EF4-FFF2-40B4-BE49-F238E27FC236}">
                <a16:creationId xmlns:a16="http://schemas.microsoft.com/office/drawing/2014/main" id="{18B46DE0-B365-0F5C-C815-AB40E21CC0D5}"/>
              </a:ext>
            </a:extLst>
          </p:cNvPr>
          <p:cNvSpPr txBox="1"/>
          <p:nvPr/>
        </p:nvSpPr>
        <p:spPr>
          <a:xfrm>
            <a:off x="9576762" y="2891026"/>
            <a:ext cx="2566601" cy="553998"/>
          </a:xfrm>
          <a:prstGeom prst="rect">
            <a:avLst/>
          </a:prstGeom>
          <a:noFill/>
        </p:spPr>
        <p:txBody>
          <a:bodyPr wrap="square">
            <a:spAutoFit/>
          </a:bodyPr>
          <a:lstStyle/>
          <a:p>
            <a:pPr algn="l"/>
            <a:r>
              <a:rPr lang="en-GB" sz="1000" i="1" dirty="0">
                <a:cs typeface="Arial" panose="020B0604020202020204" pitchFamily="34" charset="0"/>
              </a:rPr>
              <a:t>M. Kovari et al, (2018) Tritium resources available for fusion reactors, Nuclear Fusion, 58, 026010, DOI: 10.1088/1741-4326/aa9d25</a:t>
            </a:r>
          </a:p>
        </p:txBody>
      </p:sp>
      <p:grpSp>
        <p:nvGrpSpPr>
          <p:cNvPr id="14" name="Group 13">
            <a:extLst>
              <a:ext uri="{FF2B5EF4-FFF2-40B4-BE49-F238E27FC236}">
                <a16:creationId xmlns:a16="http://schemas.microsoft.com/office/drawing/2014/main" id="{E74A16AC-B5BA-6A22-6D95-90A2F0FBA966}"/>
              </a:ext>
            </a:extLst>
          </p:cNvPr>
          <p:cNvGrpSpPr/>
          <p:nvPr/>
        </p:nvGrpSpPr>
        <p:grpSpPr>
          <a:xfrm>
            <a:off x="9384699" y="3286637"/>
            <a:ext cx="2650301" cy="3307293"/>
            <a:chOff x="9384699" y="3286637"/>
            <a:chExt cx="2650301" cy="3307293"/>
          </a:xfrm>
        </p:grpSpPr>
        <p:pic>
          <p:nvPicPr>
            <p:cNvPr id="12" name="Picture 11">
              <a:extLst>
                <a:ext uri="{FF2B5EF4-FFF2-40B4-BE49-F238E27FC236}">
                  <a16:creationId xmlns:a16="http://schemas.microsoft.com/office/drawing/2014/main" id="{364AFEAD-76C4-58E1-1B0F-B08B80035A19}"/>
                </a:ext>
              </a:extLst>
            </p:cNvPr>
            <p:cNvPicPr>
              <a:picLocks noChangeAspect="1"/>
            </p:cNvPicPr>
            <p:nvPr/>
          </p:nvPicPr>
          <p:blipFill rotWithShape="1">
            <a:blip r:embed="rId4"/>
            <a:srcRect l="54379"/>
            <a:stretch/>
          </p:blipFill>
          <p:spPr>
            <a:xfrm>
              <a:off x="9406363" y="3286637"/>
              <a:ext cx="2628637" cy="3307293"/>
            </a:xfrm>
            <a:prstGeom prst="rect">
              <a:avLst/>
            </a:prstGeom>
          </p:spPr>
        </p:pic>
        <p:pic>
          <p:nvPicPr>
            <p:cNvPr id="13" name="Picture 12">
              <a:extLst>
                <a:ext uri="{FF2B5EF4-FFF2-40B4-BE49-F238E27FC236}">
                  <a16:creationId xmlns:a16="http://schemas.microsoft.com/office/drawing/2014/main" id="{872A6E22-380C-8798-2818-B902595B3CF1}"/>
                </a:ext>
              </a:extLst>
            </p:cNvPr>
            <p:cNvPicPr>
              <a:picLocks noChangeAspect="1"/>
            </p:cNvPicPr>
            <p:nvPr/>
          </p:nvPicPr>
          <p:blipFill rotWithShape="1">
            <a:blip r:embed="rId4"/>
            <a:srcRect l="43805" t="75965" r="42600" b="3107"/>
            <a:stretch/>
          </p:blipFill>
          <p:spPr>
            <a:xfrm>
              <a:off x="9384699" y="5807751"/>
              <a:ext cx="648073" cy="572643"/>
            </a:xfrm>
            <a:prstGeom prst="rect">
              <a:avLst/>
            </a:prstGeom>
            <a:solidFill>
              <a:schemeClr val="bg1"/>
            </a:solidFill>
          </p:spPr>
        </p:pic>
      </p:grpSp>
      <p:sp>
        <p:nvSpPr>
          <p:cNvPr id="4" name="Footer Placeholder 3">
            <a:extLst>
              <a:ext uri="{FF2B5EF4-FFF2-40B4-BE49-F238E27FC236}">
                <a16:creationId xmlns:a16="http://schemas.microsoft.com/office/drawing/2014/main" id="{ED6B36C7-2947-6B37-8FD2-D926909B5470}"/>
              </a:ext>
            </a:extLst>
          </p:cNvPr>
          <p:cNvSpPr>
            <a:spLocks noGrp="1"/>
          </p:cNvSpPr>
          <p:nvPr>
            <p:ph type="ftr" sz="quarter" idx="11"/>
          </p:nvPr>
        </p:nvSpPr>
        <p:spPr>
          <a:xfrm>
            <a:off x="1205029" y="6578200"/>
            <a:ext cx="10986971" cy="268139"/>
          </a:xfrm>
        </p:spPr>
        <p:txBody>
          <a:bodyPr/>
          <a:lstStyle/>
          <a:p>
            <a:pPr algn="r"/>
            <a:r>
              <a:rPr lang="en-GB" sz="1050" dirty="0"/>
              <a:t>G. Aiello et al. | Testing and quantification needs for the Breeding Blanket | </a:t>
            </a:r>
            <a:r>
              <a:rPr lang="fr-FR" sz="1050" dirty="0"/>
              <a:t>EU-CN collaboration </a:t>
            </a:r>
            <a:r>
              <a:rPr lang="en-GB" sz="1050" dirty="0"/>
              <a:t>| KIT, March 2023 | Page </a:t>
            </a:r>
            <a:fld id="{6A6D9FA1-99C7-4910-8E32-B85D378B0060}" type="slidenum">
              <a:rPr lang="en-GB" sz="1050" smtClean="0"/>
              <a:pPr algn="r"/>
              <a:t>3</a:t>
            </a:fld>
            <a:endParaRPr lang="en-GB" sz="1050" dirty="0"/>
          </a:p>
        </p:txBody>
      </p:sp>
    </p:spTree>
    <p:extLst>
      <p:ext uri="{BB962C8B-B14F-4D97-AF65-F5344CB8AC3E}">
        <p14:creationId xmlns:p14="http://schemas.microsoft.com/office/powerpoint/2010/main" val="2266567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9A0E91E-210F-CD96-88F5-7487204C12BA}"/>
              </a:ext>
            </a:extLst>
          </p:cNvPr>
          <p:cNvPicPr>
            <a:picLocks noChangeAspect="1"/>
          </p:cNvPicPr>
          <p:nvPr/>
        </p:nvPicPr>
        <p:blipFill>
          <a:blip r:embed="rId3"/>
          <a:stretch>
            <a:fillRect/>
          </a:stretch>
        </p:blipFill>
        <p:spPr>
          <a:xfrm>
            <a:off x="8426169" y="2056912"/>
            <a:ext cx="3366433" cy="4266919"/>
          </a:xfrm>
          <a:prstGeom prst="rect">
            <a:avLst/>
          </a:prstGeom>
        </p:spPr>
      </p:pic>
      <p:pic>
        <p:nvPicPr>
          <p:cNvPr id="6" name="Picture 5">
            <a:extLst>
              <a:ext uri="{FF2B5EF4-FFF2-40B4-BE49-F238E27FC236}">
                <a16:creationId xmlns:a16="http://schemas.microsoft.com/office/drawing/2014/main" id="{DDC0FD71-89C5-E559-A331-FE62AFFDB6D4}"/>
              </a:ext>
            </a:extLst>
          </p:cNvPr>
          <p:cNvPicPr>
            <a:picLocks noChangeAspect="1"/>
          </p:cNvPicPr>
          <p:nvPr/>
        </p:nvPicPr>
        <p:blipFill>
          <a:blip r:embed="rId4"/>
          <a:stretch>
            <a:fillRect/>
          </a:stretch>
        </p:blipFill>
        <p:spPr>
          <a:xfrm>
            <a:off x="840820" y="3853042"/>
            <a:ext cx="5524279" cy="2612256"/>
          </a:xfrm>
          <a:prstGeom prst="rect">
            <a:avLst/>
          </a:prstGeom>
        </p:spPr>
      </p:pic>
      <p:sp>
        <p:nvSpPr>
          <p:cNvPr id="2" name="Title 1">
            <a:extLst>
              <a:ext uri="{FF2B5EF4-FFF2-40B4-BE49-F238E27FC236}">
                <a16:creationId xmlns:a16="http://schemas.microsoft.com/office/drawing/2014/main" id="{927866E6-B0A0-5FA7-3D1C-03F3130800FB}"/>
              </a:ext>
            </a:extLst>
          </p:cNvPr>
          <p:cNvSpPr>
            <a:spLocks noGrp="1"/>
          </p:cNvSpPr>
          <p:nvPr>
            <p:ph type="title"/>
          </p:nvPr>
        </p:nvSpPr>
        <p:spPr/>
        <p:txBody>
          <a:bodyPr/>
          <a:lstStyle/>
          <a:p>
            <a:r>
              <a:rPr lang="en-US" sz="2800" dirty="0"/>
              <a:t>Qualification of a nuclear component: </a:t>
            </a:r>
            <a:r>
              <a:rPr lang="en-GB" sz="2800" b="1" dirty="0">
                <a:effectLst/>
              </a:rPr>
              <a:t>fuel </a:t>
            </a:r>
            <a:r>
              <a:rPr lang="en-GB" sz="2800" dirty="0"/>
              <a:t>assembly</a:t>
            </a:r>
          </a:p>
        </p:txBody>
      </p:sp>
      <p:sp>
        <p:nvSpPr>
          <p:cNvPr id="3" name="Content Placeholder 2">
            <a:extLst>
              <a:ext uri="{FF2B5EF4-FFF2-40B4-BE49-F238E27FC236}">
                <a16:creationId xmlns:a16="http://schemas.microsoft.com/office/drawing/2014/main" id="{ABE59489-FB0F-0D11-A584-08EED777526C}"/>
              </a:ext>
            </a:extLst>
          </p:cNvPr>
          <p:cNvSpPr>
            <a:spLocks noGrp="1"/>
          </p:cNvSpPr>
          <p:nvPr>
            <p:ph idx="1"/>
          </p:nvPr>
        </p:nvSpPr>
        <p:spPr>
          <a:xfrm>
            <a:off x="119336" y="908720"/>
            <a:ext cx="7632848" cy="3513184"/>
          </a:xfrm>
        </p:spPr>
        <p:txBody>
          <a:bodyPr>
            <a:normAutofit lnSpcReduction="10000"/>
          </a:bodyPr>
          <a:lstStyle/>
          <a:p>
            <a:pPr algn="just" rtl="0">
              <a:buFont typeface="Arial" panose="020B0604020202020204" pitchFamily="34" charset="0"/>
              <a:buChar char="•"/>
            </a:pPr>
            <a:r>
              <a:rPr lang="en-GB" sz="1400" dirty="0">
                <a:effectLst/>
              </a:rPr>
              <a:t>Fuel assembly qualification is a critical process to ensure the safe and efficient operation of nuclear reactors. It is carried out according to established and harmonized procedures.</a:t>
            </a:r>
          </a:p>
          <a:p>
            <a:pPr algn="just"/>
            <a:endParaRPr lang="en-GB" sz="1400" dirty="0">
              <a:effectLst/>
            </a:endParaRPr>
          </a:p>
          <a:p>
            <a:pPr algn="just" rtl="0">
              <a:buFont typeface="Arial" panose="020B0604020202020204" pitchFamily="34" charset="0"/>
              <a:buChar char="•"/>
            </a:pPr>
            <a:r>
              <a:rPr lang="en-GB" sz="1400" dirty="0">
                <a:effectLst/>
              </a:rPr>
              <a:t>Qualification involves a series of steps and considerations, including: </a:t>
            </a:r>
          </a:p>
          <a:p>
            <a:pPr marL="742950" lvl="1" indent="-285750" algn="just" rtl="0">
              <a:buFont typeface="Arial" panose="020B0604020202020204" pitchFamily="34" charset="0"/>
              <a:buChar char="•"/>
            </a:pPr>
            <a:r>
              <a:rPr lang="en-GB" sz="1200" b="1" dirty="0">
                <a:effectLst/>
              </a:rPr>
              <a:t>Material selection</a:t>
            </a:r>
          </a:p>
          <a:p>
            <a:pPr marL="742950" lvl="1" indent="-285750" algn="just" rtl="0">
              <a:buFont typeface="Arial" panose="020B0604020202020204" pitchFamily="34" charset="0"/>
              <a:buChar char="•"/>
            </a:pPr>
            <a:r>
              <a:rPr lang="en-GB" sz="1200" b="1" dirty="0">
                <a:effectLst/>
              </a:rPr>
              <a:t>Design and analysis </a:t>
            </a:r>
            <a:r>
              <a:rPr lang="en-GB" sz="1200" b="1" dirty="0">
                <a:effectLst/>
                <a:sym typeface="Wingdings" panose="05000000000000000000" pitchFamily="2" charset="2"/>
              </a:rPr>
              <a:t> </a:t>
            </a:r>
            <a:r>
              <a:rPr lang="en-GB" sz="1200" dirty="0"/>
              <a:t>The fuel element and assembly design is reviewed to ensure that it meets all applicable codes and standards</a:t>
            </a:r>
            <a:endParaRPr lang="en-GB" sz="1200" b="1" dirty="0">
              <a:effectLst/>
            </a:endParaRPr>
          </a:p>
          <a:p>
            <a:pPr marL="742950" lvl="1" indent="-285750" algn="just" rtl="0">
              <a:buFont typeface="Arial" panose="020B0604020202020204" pitchFamily="34" charset="0"/>
              <a:buChar char="•"/>
            </a:pPr>
            <a:r>
              <a:rPr lang="en-GB" sz="1200" b="1" dirty="0">
                <a:effectLst/>
              </a:rPr>
              <a:t>Manufacturing </a:t>
            </a:r>
            <a:r>
              <a:rPr lang="en-GB" sz="1200" b="1" dirty="0">
                <a:effectLst/>
                <a:sym typeface="Wingdings" panose="05000000000000000000" pitchFamily="2" charset="2"/>
              </a:rPr>
              <a:t> </a:t>
            </a:r>
            <a:r>
              <a:rPr lang="en-GB" sz="1200" dirty="0">
                <a:effectLst/>
                <a:sym typeface="Wingdings" panose="05000000000000000000" pitchFamily="2" charset="2"/>
              </a:rPr>
              <a:t>The manufacturing process is tested to ensure that the fuel elements are produced consistently and meet all requirements</a:t>
            </a:r>
            <a:endParaRPr lang="en-GB" sz="1200" b="1" dirty="0">
              <a:effectLst/>
            </a:endParaRPr>
          </a:p>
          <a:p>
            <a:pPr marL="742950" lvl="1" indent="-285750" algn="just" rtl="0">
              <a:buFont typeface="Arial" panose="020B0604020202020204" pitchFamily="34" charset="0"/>
              <a:buChar char="•"/>
            </a:pPr>
            <a:r>
              <a:rPr lang="en-GB" sz="1200" b="1" dirty="0">
                <a:effectLst/>
              </a:rPr>
              <a:t>Quality control and inspection</a:t>
            </a:r>
          </a:p>
          <a:p>
            <a:pPr marL="742950" lvl="1" indent="-285750" algn="just" rtl="0">
              <a:buFont typeface="Arial" panose="020B0604020202020204" pitchFamily="34" charset="0"/>
              <a:buChar char="•"/>
            </a:pPr>
            <a:r>
              <a:rPr lang="en-GB" sz="1200" b="1" dirty="0">
                <a:effectLst/>
              </a:rPr>
              <a:t>Irradiation testing </a:t>
            </a:r>
            <a:r>
              <a:rPr lang="en-GB" sz="1200" b="1" dirty="0">
                <a:effectLst/>
                <a:sym typeface="Wingdings" panose="05000000000000000000" pitchFamily="2" charset="2"/>
              </a:rPr>
              <a:t> </a:t>
            </a:r>
            <a:r>
              <a:rPr lang="en-GB" sz="1200" dirty="0">
                <a:effectLst/>
                <a:sym typeface="Wingdings" panose="05000000000000000000" pitchFamily="2" charset="2"/>
              </a:rPr>
              <a:t>Several fuel elements are irradiated in a test reactor to evaluate their performance under actual operating conditions</a:t>
            </a:r>
            <a:endParaRPr lang="en-GB" sz="1200" dirty="0">
              <a:effectLst/>
            </a:endParaRPr>
          </a:p>
          <a:p>
            <a:pPr marL="742950" lvl="1" indent="-285750" algn="just" rtl="0">
              <a:buFont typeface="Arial" panose="020B0604020202020204" pitchFamily="34" charset="0"/>
              <a:buChar char="•"/>
            </a:pPr>
            <a:r>
              <a:rPr lang="en-GB" sz="1200" b="1" dirty="0">
                <a:effectLst/>
              </a:rPr>
              <a:t>Safety and regulatory compliance</a:t>
            </a:r>
          </a:p>
          <a:p>
            <a:pPr marL="742950" lvl="1" indent="-285750" algn="just" rtl="0">
              <a:buFont typeface="Arial" panose="020B0604020202020204" pitchFamily="34" charset="0"/>
              <a:buChar char="•"/>
            </a:pPr>
            <a:r>
              <a:rPr lang="en-GB" sz="1200" b="1" dirty="0">
                <a:effectLst/>
              </a:rPr>
              <a:t>Post-irradiation examination </a:t>
            </a:r>
            <a:r>
              <a:rPr lang="en-GB" sz="1200" b="1" dirty="0">
                <a:effectLst/>
                <a:sym typeface="Wingdings" panose="05000000000000000000" pitchFamily="2" charset="2"/>
              </a:rPr>
              <a:t> </a:t>
            </a:r>
            <a:r>
              <a:rPr lang="en-GB" sz="1200" dirty="0">
                <a:effectLst/>
                <a:sym typeface="Wingdings" panose="05000000000000000000" pitchFamily="2" charset="2"/>
              </a:rPr>
              <a:t>Fuel elements and assembly are examined after irradiation to learn more about their performance and to improve fabrication process</a:t>
            </a:r>
            <a:endParaRPr lang="en-GB" sz="1200" dirty="0">
              <a:effectLst/>
            </a:endParaRPr>
          </a:p>
          <a:p>
            <a:pPr marL="742950" lvl="1" indent="-285750" algn="just" rtl="0">
              <a:buFont typeface="Arial" panose="020B0604020202020204" pitchFamily="34" charset="0"/>
              <a:buChar char="•"/>
            </a:pPr>
            <a:r>
              <a:rPr lang="en-GB" sz="1200" b="1" dirty="0">
                <a:effectLst/>
              </a:rPr>
              <a:t>Data analysis and modelling</a:t>
            </a:r>
          </a:p>
        </p:txBody>
      </p:sp>
      <p:sp>
        <p:nvSpPr>
          <p:cNvPr id="7" name="TextBox 6">
            <a:extLst>
              <a:ext uri="{FF2B5EF4-FFF2-40B4-BE49-F238E27FC236}">
                <a16:creationId xmlns:a16="http://schemas.microsoft.com/office/drawing/2014/main" id="{C51CB955-E771-5AE8-9E61-6FD78525C090}"/>
              </a:ext>
            </a:extLst>
          </p:cNvPr>
          <p:cNvSpPr txBox="1"/>
          <p:nvPr/>
        </p:nvSpPr>
        <p:spPr>
          <a:xfrm>
            <a:off x="172953" y="6342187"/>
            <a:ext cx="3671099" cy="246221"/>
          </a:xfrm>
          <a:prstGeom prst="rect">
            <a:avLst/>
          </a:prstGeom>
          <a:noFill/>
        </p:spPr>
        <p:txBody>
          <a:bodyPr wrap="square">
            <a:spAutoFit/>
          </a:bodyPr>
          <a:lstStyle/>
          <a:p>
            <a:pPr algn="l"/>
            <a:r>
              <a:rPr lang="en-GB" sz="1000" i="1" dirty="0">
                <a:cs typeface="Arial" panose="020B0604020202020204" pitchFamily="34" charset="0"/>
              </a:rPr>
              <a:t>U.S. NRC, NUREG-2246, Fuel Qualification for Advanced Reactors</a:t>
            </a:r>
          </a:p>
        </p:txBody>
      </p:sp>
      <p:sp>
        <p:nvSpPr>
          <p:cNvPr id="5" name="Rectangle 4">
            <a:extLst>
              <a:ext uri="{FF2B5EF4-FFF2-40B4-BE49-F238E27FC236}">
                <a16:creationId xmlns:a16="http://schemas.microsoft.com/office/drawing/2014/main" id="{76414767-0B74-37FC-FC28-A215D77F5429}"/>
              </a:ext>
            </a:extLst>
          </p:cNvPr>
          <p:cNvSpPr/>
          <p:nvPr/>
        </p:nvSpPr>
        <p:spPr>
          <a:xfrm flipV="1">
            <a:off x="3176185" y="4800319"/>
            <a:ext cx="808797" cy="358851"/>
          </a:xfrm>
          <a:prstGeom prst="rect">
            <a:avLst/>
          </a:prstGeom>
          <a:solidFill>
            <a:srgbClr val="FFFFCC">
              <a:alpha val="30000"/>
            </a:srgbClr>
          </a:solidFill>
          <a:ln w="317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CAD28C3-B106-262C-DB7A-6473B762704D}"/>
              </a:ext>
            </a:extLst>
          </p:cNvPr>
          <p:cNvSpPr/>
          <p:nvPr/>
        </p:nvSpPr>
        <p:spPr>
          <a:xfrm flipV="1">
            <a:off x="4321975" y="4676273"/>
            <a:ext cx="1833803" cy="925681"/>
          </a:xfrm>
          <a:prstGeom prst="rect">
            <a:avLst/>
          </a:prstGeom>
          <a:solidFill>
            <a:srgbClr val="FFFFCC">
              <a:alpha val="30000"/>
            </a:srgbClr>
          </a:solidFill>
          <a:ln w="317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C2CC667-B488-34B9-1B0C-B3694807FFD1}"/>
              </a:ext>
            </a:extLst>
          </p:cNvPr>
          <p:cNvSpPr/>
          <p:nvPr/>
        </p:nvSpPr>
        <p:spPr>
          <a:xfrm flipV="1">
            <a:off x="1029859" y="4676273"/>
            <a:ext cx="978644" cy="358851"/>
          </a:xfrm>
          <a:prstGeom prst="rect">
            <a:avLst/>
          </a:prstGeom>
          <a:solidFill>
            <a:srgbClr val="FFFFCC">
              <a:alpha val="30000"/>
            </a:srgbClr>
          </a:solidFill>
          <a:ln w="317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16153646-527C-28BA-8035-7779C3DA40D9}"/>
              </a:ext>
            </a:extLst>
          </p:cNvPr>
          <p:cNvSpPr txBox="1"/>
          <p:nvPr/>
        </p:nvSpPr>
        <p:spPr>
          <a:xfrm>
            <a:off x="9768408" y="2639055"/>
            <a:ext cx="2566601" cy="707886"/>
          </a:xfrm>
          <a:prstGeom prst="rect">
            <a:avLst/>
          </a:prstGeom>
          <a:noFill/>
        </p:spPr>
        <p:txBody>
          <a:bodyPr wrap="square">
            <a:spAutoFit/>
          </a:bodyPr>
          <a:lstStyle/>
          <a:p>
            <a:pPr algn="l"/>
            <a:r>
              <a:rPr lang="en-GB" sz="1000" i="1" dirty="0">
                <a:cs typeface="Arial" panose="020B0604020202020204" pitchFamily="34" charset="0"/>
              </a:rPr>
              <a:t>G. Federici, (2023) Testing needs for the development and qualification of a breeding blanket for DEMO, Nuclear Fusion, 63, 125002, DOI: 10.1088/1741-4326/ad00cb</a:t>
            </a:r>
          </a:p>
        </p:txBody>
      </p:sp>
      <p:pic>
        <p:nvPicPr>
          <p:cNvPr id="16" name="Picture 15">
            <a:extLst>
              <a:ext uri="{FF2B5EF4-FFF2-40B4-BE49-F238E27FC236}">
                <a16:creationId xmlns:a16="http://schemas.microsoft.com/office/drawing/2014/main" id="{3A35E475-7029-F74A-5238-D4CCD0C28AA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1674910" y="800330"/>
            <a:ext cx="468535" cy="457200"/>
          </a:xfrm>
          <a:prstGeom prst="rect">
            <a:avLst/>
          </a:prstGeom>
        </p:spPr>
      </p:pic>
      <p:pic>
        <p:nvPicPr>
          <p:cNvPr id="14" name="Picture 13">
            <a:extLst>
              <a:ext uri="{FF2B5EF4-FFF2-40B4-BE49-F238E27FC236}">
                <a16:creationId xmlns:a16="http://schemas.microsoft.com/office/drawing/2014/main" id="{78763882-67C1-C111-45A1-B80948480B6F}"/>
              </a:ext>
            </a:extLst>
          </p:cNvPr>
          <p:cNvPicPr>
            <a:picLocks noChangeAspect="1"/>
          </p:cNvPicPr>
          <p:nvPr/>
        </p:nvPicPr>
        <p:blipFill>
          <a:blip r:embed="rId6"/>
          <a:stretch>
            <a:fillRect/>
          </a:stretch>
        </p:blipFill>
        <p:spPr>
          <a:xfrm>
            <a:off x="8104079" y="826833"/>
            <a:ext cx="1016257" cy="1308726"/>
          </a:xfrm>
          <a:prstGeom prst="rect">
            <a:avLst/>
          </a:prstGeom>
          <a:ln>
            <a:solidFill>
              <a:schemeClr val="tx1"/>
            </a:solidFill>
          </a:ln>
        </p:spPr>
      </p:pic>
      <p:pic>
        <p:nvPicPr>
          <p:cNvPr id="17" name="Picture 16">
            <a:extLst>
              <a:ext uri="{FF2B5EF4-FFF2-40B4-BE49-F238E27FC236}">
                <a16:creationId xmlns:a16="http://schemas.microsoft.com/office/drawing/2014/main" id="{2AEC322C-DC13-3A7F-AEB5-77D3DD215750}"/>
              </a:ext>
            </a:extLst>
          </p:cNvPr>
          <p:cNvPicPr>
            <a:picLocks noChangeAspect="1"/>
          </p:cNvPicPr>
          <p:nvPr/>
        </p:nvPicPr>
        <p:blipFill>
          <a:blip r:embed="rId7"/>
          <a:stretch>
            <a:fillRect/>
          </a:stretch>
        </p:blipFill>
        <p:spPr>
          <a:xfrm>
            <a:off x="9048328" y="711358"/>
            <a:ext cx="1364589" cy="1277452"/>
          </a:xfrm>
          <a:prstGeom prst="rect">
            <a:avLst/>
          </a:prstGeom>
          <a:ln>
            <a:solidFill>
              <a:schemeClr val="tx1"/>
            </a:solidFill>
          </a:ln>
        </p:spPr>
      </p:pic>
      <p:pic>
        <p:nvPicPr>
          <p:cNvPr id="13" name="Picture 12">
            <a:extLst>
              <a:ext uri="{FF2B5EF4-FFF2-40B4-BE49-F238E27FC236}">
                <a16:creationId xmlns:a16="http://schemas.microsoft.com/office/drawing/2014/main" id="{1620CEE0-CB77-C662-5658-00336FF8839A}"/>
              </a:ext>
            </a:extLst>
          </p:cNvPr>
          <p:cNvPicPr>
            <a:picLocks noChangeAspect="1"/>
          </p:cNvPicPr>
          <p:nvPr/>
        </p:nvPicPr>
        <p:blipFill>
          <a:blip r:embed="rId8"/>
          <a:stretch>
            <a:fillRect/>
          </a:stretch>
        </p:blipFill>
        <p:spPr>
          <a:xfrm>
            <a:off x="10195611" y="1593709"/>
            <a:ext cx="1490645" cy="707886"/>
          </a:xfrm>
          <a:prstGeom prst="rect">
            <a:avLst/>
          </a:prstGeom>
          <a:ln>
            <a:solidFill>
              <a:schemeClr val="tx1"/>
            </a:solidFill>
          </a:ln>
        </p:spPr>
      </p:pic>
      <p:sp>
        <p:nvSpPr>
          <p:cNvPr id="18" name="TextBox 17">
            <a:extLst>
              <a:ext uri="{FF2B5EF4-FFF2-40B4-BE49-F238E27FC236}">
                <a16:creationId xmlns:a16="http://schemas.microsoft.com/office/drawing/2014/main" id="{A815E2CB-2EE2-6DD3-701D-530D3D7E1A71}"/>
              </a:ext>
            </a:extLst>
          </p:cNvPr>
          <p:cNvSpPr txBox="1"/>
          <p:nvPr/>
        </p:nvSpPr>
        <p:spPr>
          <a:xfrm>
            <a:off x="6780512" y="4998257"/>
            <a:ext cx="2923102" cy="1077218"/>
          </a:xfrm>
          <a:prstGeom prst="rect">
            <a:avLst/>
          </a:prstGeom>
          <a:noFill/>
        </p:spPr>
        <p:txBody>
          <a:bodyPr wrap="square" rtlCol="0">
            <a:spAutoFit/>
          </a:bodyPr>
          <a:lstStyle/>
          <a:p>
            <a:pPr algn="ctr"/>
            <a:r>
              <a:rPr lang="en-US" sz="1600" dirty="0">
                <a:solidFill>
                  <a:srgbClr val="003399"/>
                </a:solidFill>
              </a:rPr>
              <a:t>Depending on the specific technology, Breeding Blanket concepts are today between TRL 2 and 4</a:t>
            </a:r>
            <a:endParaRPr lang="en-GB" sz="1600" dirty="0">
              <a:solidFill>
                <a:srgbClr val="003399"/>
              </a:solidFill>
            </a:endParaRPr>
          </a:p>
        </p:txBody>
      </p:sp>
      <p:grpSp>
        <p:nvGrpSpPr>
          <p:cNvPr id="10" name="Group 9">
            <a:extLst>
              <a:ext uri="{FF2B5EF4-FFF2-40B4-BE49-F238E27FC236}">
                <a16:creationId xmlns:a16="http://schemas.microsoft.com/office/drawing/2014/main" id="{F3550126-B1A9-8C91-F371-75F473B709E5}"/>
              </a:ext>
            </a:extLst>
          </p:cNvPr>
          <p:cNvGrpSpPr/>
          <p:nvPr/>
        </p:nvGrpSpPr>
        <p:grpSpPr>
          <a:xfrm>
            <a:off x="172953" y="4092133"/>
            <a:ext cx="6704143" cy="2250054"/>
            <a:chOff x="580321" y="4277963"/>
            <a:chExt cx="6919296" cy="2313570"/>
          </a:xfrm>
        </p:grpSpPr>
        <p:pic>
          <p:nvPicPr>
            <p:cNvPr id="12" name="Picture 11">
              <a:extLst>
                <a:ext uri="{FF2B5EF4-FFF2-40B4-BE49-F238E27FC236}">
                  <a16:creationId xmlns:a16="http://schemas.microsoft.com/office/drawing/2014/main" id="{DA4FF0E7-1E42-F952-5615-4D2121315603}"/>
                </a:ext>
              </a:extLst>
            </p:cNvPr>
            <p:cNvPicPr>
              <a:picLocks noChangeAspect="1"/>
            </p:cNvPicPr>
            <p:nvPr/>
          </p:nvPicPr>
          <p:blipFill>
            <a:blip r:embed="rId9"/>
            <a:stretch>
              <a:fillRect/>
            </a:stretch>
          </p:blipFill>
          <p:spPr>
            <a:xfrm>
              <a:off x="580321" y="4277963"/>
              <a:ext cx="6919296" cy="2313570"/>
            </a:xfrm>
            <a:prstGeom prst="rect">
              <a:avLst/>
            </a:prstGeom>
          </p:spPr>
        </p:pic>
        <p:sp>
          <p:nvSpPr>
            <p:cNvPr id="21" name="Rectangle 20">
              <a:extLst>
                <a:ext uri="{FF2B5EF4-FFF2-40B4-BE49-F238E27FC236}">
                  <a16:creationId xmlns:a16="http://schemas.microsoft.com/office/drawing/2014/main" id="{7B2BFBE5-2A8E-3E11-9734-3F570007593E}"/>
                </a:ext>
              </a:extLst>
            </p:cNvPr>
            <p:cNvSpPr/>
            <p:nvPr/>
          </p:nvSpPr>
          <p:spPr>
            <a:xfrm rot="18228487">
              <a:off x="3479319" y="5918848"/>
              <a:ext cx="789832" cy="307777"/>
            </a:xfrm>
            <a:prstGeom prst="rect">
              <a:avLst/>
            </a:prstGeom>
            <a:noFill/>
          </p:spPr>
          <p:txBody>
            <a:bodyPr wrap="none" lIns="91440" tIns="45720" rIns="91440" bIns="45720">
              <a:spAutoFit/>
            </a:bodyPr>
            <a:lstStyle/>
            <a:p>
              <a:pPr algn="ctr"/>
              <a:r>
                <a:rPr lang="en-US" sz="1400" dirty="0">
                  <a:ln w="0"/>
                  <a:solidFill>
                    <a:srgbClr val="FF0000"/>
                  </a:solidFill>
                  <a:effectLst>
                    <a:outerShdw blurRad="38100" dist="19050" dir="2700000" algn="tl" rotWithShape="0">
                      <a:schemeClr val="dk1">
                        <a:alpha val="40000"/>
                      </a:schemeClr>
                    </a:outerShdw>
                  </a:effectLst>
                </a:rPr>
                <a:t>Concept</a:t>
              </a:r>
              <a:endParaRPr lang="en-US" sz="1400" b="0" cap="none" spc="0" dirty="0">
                <a:ln w="0"/>
                <a:solidFill>
                  <a:srgbClr val="FF0000"/>
                </a:solidFill>
                <a:effectLst>
                  <a:outerShdw blurRad="38100" dist="19050" dir="2700000" algn="tl" rotWithShape="0">
                    <a:schemeClr val="dk1">
                      <a:alpha val="40000"/>
                    </a:schemeClr>
                  </a:outerShdw>
                </a:effectLst>
              </a:endParaRPr>
            </a:p>
          </p:txBody>
        </p:sp>
        <p:sp>
          <p:nvSpPr>
            <p:cNvPr id="22" name="Rectangle 21">
              <a:extLst>
                <a:ext uri="{FF2B5EF4-FFF2-40B4-BE49-F238E27FC236}">
                  <a16:creationId xmlns:a16="http://schemas.microsoft.com/office/drawing/2014/main" id="{5F6F4472-B14D-93CB-5B08-25B527BEBD7D}"/>
                </a:ext>
              </a:extLst>
            </p:cNvPr>
            <p:cNvSpPr/>
            <p:nvPr/>
          </p:nvSpPr>
          <p:spPr>
            <a:xfrm rot="18228487">
              <a:off x="4312002" y="5205505"/>
              <a:ext cx="1008674" cy="307777"/>
            </a:xfrm>
            <a:prstGeom prst="rect">
              <a:avLst/>
            </a:prstGeom>
            <a:noFill/>
          </p:spPr>
          <p:txBody>
            <a:bodyPr wrap="none" lIns="91440" tIns="45720" rIns="91440" bIns="45720">
              <a:spAutoFit/>
            </a:bodyPr>
            <a:lstStyle/>
            <a:p>
              <a:pPr algn="ctr"/>
              <a:r>
                <a:rPr lang="en-US" sz="1400" dirty="0">
                  <a:ln w="0"/>
                  <a:solidFill>
                    <a:srgbClr val="FF0000"/>
                  </a:solidFill>
                  <a:effectLst>
                    <a:outerShdw blurRad="38100" dist="19050" dir="2700000" algn="tl" rotWithShape="0">
                      <a:schemeClr val="dk1">
                        <a:alpha val="40000"/>
                      </a:schemeClr>
                    </a:outerShdw>
                  </a:effectLst>
                </a:rPr>
                <a:t>Technology</a:t>
              </a:r>
              <a:endParaRPr lang="en-US" sz="1400" b="0" cap="none" spc="0" dirty="0">
                <a:ln w="0"/>
                <a:solidFill>
                  <a:srgbClr val="FF0000"/>
                </a:solidFill>
                <a:effectLst>
                  <a:outerShdw blurRad="38100" dist="19050" dir="2700000" algn="tl" rotWithShape="0">
                    <a:schemeClr val="dk1">
                      <a:alpha val="40000"/>
                    </a:schemeClr>
                  </a:outerShdw>
                </a:effectLst>
              </a:endParaRPr>
            </a:p>
          </p:txBody>
        </p:sp>
        <p:sp>
          <p:nvSpPr>
            <p:cNvPr id="23" name="Rectangle 22">
              <a:extLst>
                <a:ext uri="{FF2B5EF4-FFF2-40B4-BE49-F238E27FC236}">
                  <a16:creationId xmlns:a16="http://schemas.microsoft.com/office/drawing/2014/main" id="{B0B432C8-32EB-793B-8DCB-67ED289F5C47}"/>
                </a:ext>
              </a:extLst>
            </p:cNvPr>
            <p:cNvSpPr/>
            <p:nvPr/>
          </p:nvSpPr>
          <p:spPr>
            <a:xfrm rot="18228487">
              <a:off x="5560168" y="4582226"/>
              <a:ext cx="704296" cy="307777"/>
            </a:xfrm>
            <a:prstGeom prst="rect">
              <a:avLst/>
            </a:prstGeom>
            <a:noFill/>
          </p:spPr>
          <p:txBody>
            <a:bodyPr wrap="none" lIns="91440" tIns="45720" rIns="91440" bIns="45720">
              <a:spAutoFit/>
            </a:bodyPr>
            <a:lstStyle/>
            <a:p>
              <a:pPr algn="ctr"/>
              <a:r>
                <a:rPr lang="en-US" sz="1400" dirty="0">
                  <a:ln w="0"/>
                  <a:solidFill>
                    <a:srgbClr val="FF0000"/>
                  </a:solidFill>
                  <a:effectLst>
                    <a:outerShdw blurRad="38100" dist="19050" dir="2700000" algn="tl" rotWithShape="0">
                      <a:schemeClr val="dk1">
                        <a:alpha val="40000"/>
                      </a:schemeClr>
                    </a:outerShdw>
                  </a:effectLst>
                </a:rPr>
                <a:t>S</a:t>
              </a:r>
              <a:r>
                <a:rPr lang="en-US" sz="1400" b="0" cap="none" spc="0" dirty="0">
                  <a:ln w="0"/>
                  <a:solidFill>
                    <a:srgbClr val="FF0000"/>
                  </a:solidFill>
                  <a:effectLst>
                    <a:outerShdw blurRad="38100" dist="19050" dir="2700000" algn="tl" rotWithShape="0">
                      <a:schemeClr val="dk1">
                        <a:alpha val="40000"/>
                      </a:schemeClr>
                    </a:outerShdw>
                  </a:effectLst>
                </a:rPr>
                <a:t>ystem</a:t>
              </a:r>
            </a:p>
          </p:txBody>
        </p:sp>
      </p:grpSp>
      <p:sp>
        <p:nvSpPr>
          <p:cNvPr id="19" name="Footer Placeholder 3">
            <a:extLst>
              <a:ext uri="{FF2B5EF4-FFF2-40B4-BE49-F238E27FC236}">
                <a16:creationId xmlns:a16="http://schemas.microsoft.com/office/drawing/2014/main" id="{3BF426F4-5555-57E6-2570-A02A54173BCD}"/>
              </a:ext>
            </a:extLst>
          </p:cNvPr>
          <p:cNvSpPr>
            <a:spLocks noGrp="1"/>
          </p:cNvSpPr>
          <p:nvPr>
            <p:ph type="ftr" sz="quarter" idx="11"/>
          </p:nvPr>
        </p:nvSpPr>
        <p:spPr>
          <a:xfrm>
            <a:off x="1205029" y="6578200"/>
            <a:ext cx="10986971" cy="268139"/>
          </a:xfrm>
        </p:spPr>
        <p:txBody>
          <a:bodyPr/>
          <a:lstStyle/>
          <a:p>
            <a:pPr algn="r"/>
            <a:r>
              <a:rPr lang="en-GB" sz="1050" dirty="0"/>
              <a:t>G. Aiello et al. | Testing and quantification needs for the Breeding Blanket | </a:t>
            </a:r>
            <a:r>
              <a:rPr lang="fr-FR" sz="1050" dirty="0"/>
              <a:t>EU-CN collaboration </a:t>
            </a:r>
            <a:r>
              <a:rPr lang="en-GB" sz="1050" dirty="0"/>
              <a:t>| KIT, March 2023 | Page </a:t>
            </a:r>
            <a:fld id="{6A6D9FA1-99C7-4910-8E32-B85D378B0060}" type="slidenum">
              <a:rPr lang="en-GB" sz="1050" smtClean="0"/>
              <a:pPr algn="r"/>
              <a:t>4</a:t>
            </a:fld>
            <a:endParaRPr lang="en-GB" sz="1050" dirty="0"/>
          </a:p>
        </p:txBody>
      </p:sp>
    </p:spTree>
    <p:extLst>
      <p:ext uri="{BB962C8B-B14F-4D97-AF65-F5344CB8AC3E}">
        <p14:creationId xmlns:p14="http://schemas.microsoft.com/office/powerpoint/2010/main" val="280413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BA34DFEB-5E8F-E583-C2CF-A45FBD9DE7C1}"/>
              </a:ext>
            </a:extLst>
          </p:cNvPr>
          <p:cNvSpPr/>
          <p:nvPr/>
        </p:nvSpPr>
        <p:spPr>
          <a:xfrm>
            <a:off x="8617428" y="1798304"/>
            <a:ext cx="2980266" cy="2980266"/>
          </a:xfrm>
          <a:custGeom>
            <a:avLst/>
            <a:gdLst>
              <a:gd name="connsiteX0" fmla="*/ 2115406 w 2980266"/>
              <a:gd name="connsiteY0" fmla="*/ 475169 h 2980266"/>
              <a:gd name="connsiteX1" fmla="*/ 2347223 w 2980266"/>
              <a:gd name="connsiteY1" fmla="*/ 280641 h 2980266"/>
              <a:gd name="connsiteX2" fmla="*/ 2532418 w 2980266"/>
              <a:gd name="connsiteY2" fmla="*/ 436038 h 2980266"/>
              <a:gd name="connsiteX3" fmla="*/ 2381100 w 2980266"/>
              <a:gd name="connsiteY3" fmla="*/ 698113 h 2980266"/>
              <a:gd name="connsiteX4" fmla="*/ 2621526 w 2980266"/>
              <a:gd name="connsiteY4" fmla="*/ 1114543 h 2980266"/>
              <a:gd name="connsiteX5" fmla="*/ 2924149 w 2980266"/>
              <a:gd name="connsiteY5" fmla="*/ 1114535 h 2980266"/>
              <a:gd name="connsiteX6" fmla="*/ 2966129 w 2980266"/>
              <a:gd name="connsiteY6" fmla="*/ 1352617 h 2980266"/>
              <a:gd name="connsiteX7" fmla="*/ 2681754 w 2980266"/>
              <a:gd name="connsiteY7" fmla="*/ 1456113 h 2980266"/>
              <a:gd name="connsiteX8" fmla="*/ 2598255 w 2980266"/>
              <a:gd name="connsiteY8" fmla="*/ 1929659 h 2980266"/>
              <a:gd name="connsiteX9" fmla="*/ 2830082 w 2980266"/>
              <a:gd name="connsiteY9" fmla="*/ 2124176 h 2980266"/>
              <a:gd name="connsiteX10" fmla="*/ 2709205 w 2980266"/>
              <a:gd name="connsiteY10" fmla="*/ 2333542 h 2980266"/>
              <a:gd name="connsiteX11" fmla="*/ 2424835 w 2980266"/>
              <a:gd name="connsiteY11" fmla="*/ 2230031 h 2980266"/>
              <a:gd name="connsiteX12" fmla="*/ 2056481 w 2980266"/>
              <a:gd name="connsiteY12" fmla="*/ 2539116 h 2980266"/>
              <a:gd name="connsiteX13" fmla="*/ 2109039 w 2980266"/>
              <a:gd name="connsiteY13" fmla="*/ 2837141 h 2980266"/>
              <a:gd name="connsiteX14" fmla="*/ 1881863 w 2980266"/>
              <a:gd name="connsiteY14" fmla="*/ 2919826 h 2980266"/>
              <a:gd name="connsiteX15" fmla="*/ 1730559 w 2980266"/>
              <a:gd name="connsiteY15" fmla="*/ 2657743 h 2980266"/>
              <a:gd name="connsiteX16" fmla="*/ 1249707 w 2980266"/>
              <a:gd name="connsiteY16" fmla="*/ 2657743 h 2980266"/>
              <a:gd name="connsiteX17" fmla="*/ 1098403 w 2980266"/>
              <a:gd name="connsiteY17" fmla="*/ 2919826 h 2980266"/>
              <a:gd name="connsiteX18" fmla="*/ 871227 w 2980266"/>
              <a:gd name="connsiteY18" fmla="*/ 2837141 h 2980266"/>
              <a:gd name="connsiteX19" fmla="*/ 923785 w 2980266"/>
              <a:gd name="connsiteY19" fmla="*/ 2539117 h 2980266"/>
              <a:gd name="connsiteX20" fmla="*/ 555431 w 2980266"/>
              <a:gd name="connsiteY20" fmla="*/ 2230032 h 2980266"/>
              <a:gd name="connsiteX21" fmla="*/ 271061 w 2980266"/>
              <a:gd name="connsiteY21" fmla="*/ 2333542 h 2980266"/>
              <a:gd name="connsiteX22" fmla="*/ 150184 w 2980266"/>
              <a:gd name="connsiteY22" fmla="*/ 2124176 h 2980266"/>
              <a:gd name="connsiteX23" fmla="*/ 382011 w 2980266"/>
              <a:gd name="connsiteY23" fmla="*/ 1929660 h 2980266"/>
              <a:gd name="connsiteX24" fmla="*/ 298512 w 2980266"/>
              <a:gd name="connsiteY24" fmla="*/ 1456114 h 2980266"/>
              <a:gd name="connsiteX25" fmla="*/ 14137 w 2980266"/>
              <a:gd name="connsiteY25" fmla="*/ 1352617 h 2980266"/>
              <a:gd name="connsiteX26" fmla="*/ 56117 w 2980266"/>
              <a:gd name="connsiteY26" fmla="*/ 1114535 h 2980266"/>
              <a:gd name="connsiteX27" fmla="*/ 358740 w 2980266"/>
              <a:gd name="connsiteY27" fmla="*/ 1114543 h 2980266"/>
              <a:gd name="connsiteX28" fmla="*/ 599166 w 2980266"/>
              <a:gd name="connsiteY28" fmla="*/ 698113 h 2980266"/>
              <a:gd name="connsiteX29" fmla="*/ 447848 w 2980266"/>
              <a:gd name="connsiteY29" fmla="*/ 436038 h 2980266"/>
              <a:gd name="connsiteX30" fmla="*/ 633043 w 2980266"/>
              <a:gd name="connsiteY30" fmla="*/ 280641 h 2980266"/>
              <a:gd name="connsiteX31" fmla="*/ 864860 w 2980266"/>
              <a:gd name="connsiteY31" fmla="*/ 475169 h 2980266"/>
              <a:gd name="connsiteX32" fmla="*/ 1316713 w 2980266"/>
              <a:gd name="connsiteY32" fmla="*/ 310708 h 2980266"/>
              <a:gd name="connsiteX33" fmla="*/ 1369255 w 2980266"/>
              <a:gd name="connsiteY33" fmla="*/ 12681 h 2980266"/>
              <a:gd name="connsiteX34" fmla="*/ 1611011 w 2980266"/>
              <a:gd name="connsiteY34" fmla="*/ 12681 h 2980266"/>
              <a:gd name="connsiteX35" fmla="*/ 1663553 w 2980266"/>
              <a:gd name="connsiteY35" fmla="*/ 310708 h 2980266"/>
              <a:gd name="connsiteX36" fmla="*/ 2115406 w 2980266"/>
              <a:gd name="connsiteY36" fmla="*/ 475169 h 29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80266" h="2980266">
                <a:moveTo>
                  <a:pt x="2115406" y="475169"/>
                </a:moveTo>
                <a:lnTo>
                  <a:pt x="2347223" y="280641"/>
                </a:lnTo>
                <a:lnTo>
                  <a:pt x="2532418" y="436038"/>
                </a:lnTo>
                <a:lnTo>
                  <a:pt x="2381100" y="698113"/>
                </a:lnTo>
                <a:cubicBezTo>
                  <a:pt x="2488696" y="819151"/>
                  <a:pt x="2570502" y="960843"/>
                  <a:pt x="2621526" y="1114543"/>
                </a:cubicBezTo>
                <a:lnTo>
                  <a:pt x="2924149" y="1114535"/>
                </a:lnTo>
                <a:lnTo>
                  <a:pt x="2966129" y="1352617"/>
                </a:lnTo>
                <a:lnTo>
                  <a:pt x="2681754" y="1456113"/>
                </a:lnTo>
                <a:cubicBezTo>
                  <a:pt x="2686376" y="1617995"/>
                  <a:pt x="2657965" y="1779121"/>
                  <a:pt x="2598255" y="1929659"/>
                </a:cubicBezTo>
                <a:lnTo>
                  <a:pt x="2830082" y="2124176"/>
                </a:lnTo>
                <a:lnTo>
                  <a:pt x="2709205" y="2333542"/>
                </a:lnTo>
                <a:lnTo>
                  <a:pt x="2424835" y="2230031"/>
                </a:lnTo>
                <a:cubicBezTo>
                  <a:pt x="2324320" y="2357010"/>
                  <a:pt x="2198986" y="2462178"/>
                  <a:pt x="2056481" y="2539116"/>
                </a:cubicBezTo>
                <a:lnTo>
                  <a:pt x="2109039" y="2837141"/>
                </a:lnTo>
                <a:lnTo>
                  <a:pt x="1881863" y="2919826"/>
                </a:lnTo>
                <a:lnTo>
                  <a:pt x="1730559" y="2657743"/>
                </a:lnTo>
                <a:cubicBezTo>
                  <a:pt x="1571939" y="2690405"/>
                  <a:pt x="1408327" y="2690405"/>
                  <a:pt x="1249707" y="2657743"/>
                </a:cubicBezTo>
                <a:lnTo>
                  <a:pt x="1098403" y="2919826"/>
                </a:lnTo>
                <a:lnTo>
                  <a:pt x="871227" y="2837141"/>
                </a:lnTo>
                <a:lnTo>
                  <a:pt x="923785" y="2539117"/>
                </a:lnTo>
                <a:cubicBezTo>
                  <a:pt x="781280" y="2462179"/>
                  <a:pt x="655947" y="2357011"/>
                  <a:pt x="555431" y="2230032"/>
                </a:cubicBezTo>
                <a:lnTo>
                  <a:pt x="271061" y="2333542"/>
                </a:lnTo>
                <a:lnTo>
                  <a:pt x="150184" y="2124176"/>
                </a:lnTo>
                <a:lnTo>
                  <a:pt x="382011" y="1929660"/>
                </a:lnTo>
                <a:cubicBezTo>
                  <a:pt x="322301" y="1779122"/>
                  <a:pt x="293890" y="1617995"/>
                  <a:pt x="298512" y="1456114"/>
                </a:cubicBezTo>
                <a:lnTo>
                  <a:pt x="14137" y="1352617"/>
                </a:lnTo>
                <a:lnTo>
                  <a:pt x="56117" y="1114535"/>
                </a:lnTo>
                <a:lnTo>
                  <a:pt x="358740" y="1114543"/>
                </a:lnTo>
                <a:cubicBezTo>
                  <a:pt x="409764" y="960843"/>
                  <a:pt x="491570" y="819151"/>
                  <a:pt x="599166" y="698113"/>
                </a:cubicBezTo>
                <a:lnTo>
                  <a:pt x="447848" y="436038"/>
                </a:lnTo>
                <a:lnTo>
                  <a:pt x="633043" y="280641"/>
                </a:lnTo>
                <a:lnTo>
                  <a:pt x="864860" y="475169"/>
                </a:lnTo>
                <a:cubicBezTo>
                  <a:pt x="1002743" y="390226"/>
                  <a:pt x="1156488" y="334267"/>
                  <a:pt x="1316713" y="310708"/>
                </a:cubicBezTo>
                <a:lnTo>
                  <a:pt x="1369255" y="12681"/>
                </a:lnTo>
                <a:lnTo>
                  <a:pt x="1611011" y="12681"/>
                </a:lnTo>
                <a:lnTo>
                  <a:pt x="1663553" y="310708"/>
                </a:lnTo>
                <a:cubicBezTo>
                  <a:pt x="1823778" y="334267"/>
                  <a:pt x="1977523" y="390226"/>
                  <a:pt x="2115406" y="475169"/>
                </a:cubicBezTo>
                <a:close/>
              </a:path>
            </a:pathLst>
          </a:custGeom>
          <a:solidFill>
            <a:schemeClr val="accent3">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70286" tIns="769233" rIns="670286" bIns="821355" numCol="1" spcCol="1270" anchor="ctr" anchorCtr="0">
            <a:noAutofit/>
          </a:bodyPr>
          <a:lstStyle/>
          <a:p>
            <a:pPr marL="0" lvl="0" indent="0" algn="ctr" defTabSz="2489200">
              <a:lnSpc>
                <a:spcPct val="90000"/>
              </a:lnSpc>
              <a:spcBef>
                <a:spcPct val="0"/>
              </a:spcBef>
              <a:spcAft>
                <a:spcPct val="35000"/>
              </a:spcAft>
              <a:buNone/>
            </a:pPr>
            <a:endParaRPr lang="en-GB" sz="5600" kern="1200"/>
          </a:p>
        </p:txBody>
      </p:sp>
      <p:sp>
        <p:nvSpPr>
          <p:cNvPr id="12" name="Arrow: Circular 11">
            <a:extLst>
              <a:ext uri="{FF2B5EF4-FFF2-40B4-BE49-F238E27FC236}">
                <a16:creationId xmlns:a16="http://schemas.microsoft.com/office/drawing/2014/main" id="{77F324FE-9FC9-C0F8-BA78-80F0844B679E}"/>
              </a:ext>
            </a:extLst>
          </p:cNvPr>
          <p:cNvSpPr/>
          <p:nvPr/>
        </p:nvSpPr>
        <p:spPr>
          <a:xfrm>
            <a:off x="8401939" y="1340768"/>
            <a:ext cx="3814741" cy="3814741"/>
          </a:xfrm>
          <a:prstGeom prst="circularArrow">
            <a:avLst>
              <a:gd name="adj1" fmla="val 4688"/>
              <a:gd name="adj2" fmla="val 299029"/>
              <a:gd name="adj3" fmla="val 2539295"/>
              <a:gd name="adj4" fmla="val 15812321"/>
              <a:gd name="adj5" fmla="val 5469"/>
            </a:avLst>
          </a:prstGeom>
          <a:solidFill>
            <a:schemeClr val="accent3">
              <a:lumMod val="40000"/>
              <a:lumOff val="6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GB"/>
          </a:p>
        </p:txBody>
      </p:sp>
      <p:sp>
        <p:nvSpPr>
          <p:cNvPr id="10" name="Freeform: Shape 9">
            <a:extLst>
              <a:ext uri="{FF2B5EF4-FFF2-40B4-BE49-F238E27FC236}">
                <a16:creationId xmlns:a16="http://schemas.microsoft.com/office/drawing/2014/main" id="{9E9F8CFB-937B-301B-DD57-058FF2D008A0}"/>
              </a:ext>
            </a:extLst>
          </p:cNvPr>
          <p:cNvSpPr/>
          <p:nvPr/>
        </p:nvSpPr>
        <p:spPr>
          <a:xfrm>
            <a:off x="827887" y="4310537"/>
            <a:ext cx="2167466" cy="2167466"/>
          </a:xfrm>
          <a:custGeom>
            <a:avLst/>
            <a:gdLst>
              <a:gd name="connsiteX0" fmla="*/ 1621800 w 2167466"/>
              <a:gd name="connsiteY0" fmla="*/ 548964 h 2167466"/>
              <a:gd name="connsiteX1" fmla="*/ 1941574 w 2167466"/>
              <a:gd name="connsiteY1" fmla="*/ 452590 h 2167466"/>
              <a:gd name="connsiteX2" fmla="*/ 2059240 w 2167466"/>
              <a:gd name="connsiteY2" fmla="*/ 656392 h 2167466"/>
              <a:gd name="connsiteX3" fmla="*/ 1815890 w 2167466"/>
              <a:gd name="connsiteY3" fmla="*/ 885138 h 2167466"/>
              <a:gd name="connsiteX4" fmla="*/ 1815890 w 2167466"/>
              <a:gd name="connsiteY4" fmla="*/ 1282328 h 2167466"/>
              <a:gd name="connsiteX5" fmla="*/ 2059240 w 2167466"/>
              <a:gd name="connsiteY5" fmla="*/ 1511074 h 2167466"/>
              <a:gd name="connsiteX6" fmla="*/ 1941574 w 2167466"/>
              <a:gd name="connsiteY6" fmla="*/ 1714876 h 2167466"/>
              <a:gd name="connsiteX7" fmla="*/ 1621800 w 2167466"/>
              <a:gd name="connsiteY7" fmla="*/ 1618502 h 2167466"/>
              <a:gd name="connsiteX8" fmla="*/ 1277823 w 2167466"/>
              <a:gd name="connsiteY8" fmla="*/ 1817097 h 2167466"/>
              <a:gd name="connsiteX9" fmla="*/ 1201398 w 2167466"/>
              <a:gd name="connsiteY9" fmla="*/ 2142217 h 2167466"/>
              <a:gd name="connsiteX10" fmla="*/ 966068 w 2167466"/>
              <a:gd name="connsiteY10" fmla="*/ 2142217 h 2167466"/>
              <a:gd name="connsiteX11" fmla="*/ 889643 w 2167466"/>
              <a:gd name="connsiteY11" fmla="*/ 1817097 h 2167466"/>
              <a:gd name="connsiteX12" fmla="*/ 545666 w 2167466"/>
              <a:gd name="connsiteY12" fmla="*/ 1618502 h 2167466"/>
              <a:gd name="connsiteX13" fmla="*/ 225892 w 2167466"/>
              <a:gd name="connsiteY13" fmla="*/ 1714876 h 2167466"/>
              <a:gd name="connsiteX14" fmla="*/ 108226 w 2167466"/>
              <a:gd name="connsiteY14" fmla="*/ 1511074 h 2167466"/>
              <a:gd name="connsiteX15" fmla="*/ 351576 w 2167466"/>
              <a:gd name="connsiteY15" fmla="*/ 1282328 h 2167466"/>
              <a:gd name="connsiteX16" fmla="*/ 351576 w 2167466"/>
              <a:gd name="connsiteY16" fmla="*/ 885138 h 2167466"/>
              <a:gd name="connsiteX17" fmla="*/ 108226 w 2167466"/>
              <a:gd name="connsiteY17" fmla="*/ 656392 h 2167466"/>
              <a:gd name="connsiteX18" fmla="*/ 225892 w 2167466"/>
              <a:gd name="connsiteY18" fmla="*/ 452590 h 2167466"/>
              <a:gd name="connsiteX19" fmla="*/ 545666 w 2167466"/>
              <a:gd name="connsiteY19" fmla="*/ 548964 h 2167466"/>
              <a:gd name="connsiteX20" fmla="*/ 889643 w 2167466"/>
              <a:gd name="connsiteY20" fmla="*/ 350369 h 2167466"/>
              <a:gd name="connsiteX21" fmla="*/ 966068 w 2167466"/>
              <a:gd name="connsiteY21" fmla="*/ 25249 h 2167466"/>
              <a:gd name="connsiteX22" fmla="*/ 1201398 w 2167466"/>
              <a:gd name="connsiteY22" fmla="*/ 25249 h 2167466"/>
              <a:gd name="connsiteX23" fmla="*/ 1277823 w 2167466"/>
              <a:gd name="connsiteY23" fmla="*/ 350369 h 2167466"/>
              <a:gd name="connsiteX24" fmla="*/ 1621800 w 2167466"/>
              <a:gd name="connsiteY24" fmla="*/ 548964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67466" h="2167466">
                <a:moveTo>
                  <a:pt x="1621800" y="548964"/>
                </a:moveTo>
                <a:lnTo>
                  <a:pt x="1941574" y="452590"/>
                </a:lnTo>
                <a:lnTo>
                  <a:pt x="2059240" y="656392"/>
                </a:lnTo>
                <a:lnTo>
                  <a:pt x="1815890" y="885138"/>
                </a:lnTo>
                <a:cubicBezTo>
                  <a:pt x="1851165" y="1015185"/>
                  <a:pt x="1851165" y="1152281"/>
                  <a:pt x="1815890" y="1282328"/>
                </a:cubicBezTo>
                <a:lnTo>
                  <a:pt x="2059240" y="1511074"/>
                </a:lnTo>
                <a:lnTo>
                  <a:pt x="1941574" y="1714876"/>
                </a:lnTo>
                <a:lnTo>
                  <a:pt x="1621800" y="1618502"/>
                </a:lnTo>
                <a:cubicBezTo>
                  <a:pt x="1526813" y="1714075"/>
                  <a:pt x="1408085" y="1782623"/>
                  <a:pt x="1277823" y="1817097"/>
                </a:cubicBezTo>
                <a:lnTo>
                  <a:pt x="1201398" y="2142217"/>
                </a:lnTo>
                <a:lnTo>
                  <a:pt x="966068" y="2142217"/>
                </a:lnTo>
                <a:lnTo>
                  <a:pt x="889643" y="1817097"/>
                </a:lnTo>
                <a:cubicBezTo>
                  <a:pt x="759381" y="1782622"/>
                  <a:pt x="640653" y="1714074"/>
                  <a:pt x="545666" y="1618502"/>
                </a:cubicBezTo>
                <a:lnTo>
                  <a:pt x="225892" y="1714876"/>
                </a:lnTo>
                <a:lnTo>
                  <a:pt x="108226" y="1511074"/>
                </a:lnTo>
                <a:lnTo>
                  <a:pt x="351576" y="1282328"/>
                </a:lnTo>
                <a:cubicBezTo>
                  <a:pt x="316301" y="1152281"/>
                  <a:pt x="316301" y="1015185"/>
                  <a:pt x="351576" y="885138"/>
                </a:cubicBezTo>
                <a:lnTo>
                  <a:pt x="108226" y="656392"/>
                </a:lnTo>
                <a:lnTo>
                  <a:pt x="225892" y="452590"/>
                </a:lnTo>
                <a:lnTo>
                  <a:pt x="545666" y="548964"/>
                </a:lnTo>
                <a:cubicBezTo>
                  <a:pt x="640653" y="453391"/>
                  <a:pt x="759381" y="384843"/>
                  <a:pt x="889643" y="350369"/>
                </a:cubicBezTo>
                <a:lnTo>
                  <a:pt x="966068" y="25249"/>
                </a:lnTo>
                <a:lnTo>
                  <a:pt x="1201398" y="25249"/>
                </a:lnTo>
                <a:lnTo>
                  <a:pt x="1277823" y="350369"/>
                </a:lnTo>
                <a:cubicBezTo>
                  <a:pt x="1408085" y="384844"/>
                  <a:pt x="1526813" y="453392"/>
                  <a:pt x="1621800" y="548964"/>
                </a:cubicBezTo>
                <a:close/>
              </a:path>
            </a:pathLst>
          </a:custGeom>
          <a:solidFill>
            <a:schemeClr val="accent3">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8846" tIns="592144" rIns="588846" bIns="592144" numCol="1" spcCol="1270" anchor="ctr" anchorCtr="0">
            <a:noAutofit/>
          </a:bodyPr>
          <a:lstStyle/>
          <a:p>
            <a:pPr marL="0" lvl="0" indent="0" algn="ctr" defTabSz="1511300">
              <a:lnSpc>
                <a:spcPct val="90000"/>
              </a:lnSpc>
              <a:spcBef>
                <a:spcPct val="0"/>
              </a:spcBef>
              <a:spcAft>
                <a:spcPct val="35000"/>
              </a:spcAft>
              <a:buNone/>
            </a:pPr>
            <a:endParaRPr lang="en-GB" sz="3400" kern="1200"/>
          </a:p>
        </p:txBody>
      </p:sp>
      <p:sp>
        <p:nvSpPr>
          <p:cNvPr id="13" name="Shape 12">
            <a:extLst>
              <a:ext uri="{FF2B5EF4-FFF2-40B4-BE49-F238E27FC236}">
                <a16:creationId xmlns:a16="http://schemas.microsoft.com/office/drawing/2014/main" id="{847CC8F7-7901-83D8-C8CA-77EF5910D2EB}"/>
              </a:ext>
            </a:extLst>
          </p:cNvPr>
          <p:cNvSpPr/>
          <p:nvPr/>
        </p:nvSpPr>
        <p:spPr>
          <a:xfrm>
            <a:off x="444032" y="3825704"/>
            <a:ext cx="2771648" cy="2771648"/>
          </a:xfrm>
          <a:prstGeom prst="leftCircularArrow">
            <a:avLst>
              <a:gd name="adj1" fmla="val 6452"/>
              <a:gd name="adj2" fmla="val 429999"/>
              <a:gd name="adj3" fmla="val 10489124"/>
              <a:gd name="adj4" fmla="val 14837806"/>
              <a:gd name="adj5" fmla="val 7527"/>
            </a:avLst>
          </a:prstGeom>
          <a:solidFill>
            <a:schemeClr val="accent3">
              <a:lumMod val="40000"/>
              <a:lumOff val="6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GB"/>
          </a:p>
        </p:txBody>
      </p:sp>
      <p:sp>
        <p:nvSpPr>
          <p:cNvPr id="11" name="Freeform: Shape 10">
            <a:extLst>
              <a:ext uri="{FF2B5EF4-FFF2-40B4-BE49-F238E27FC236}">
                <a16:creationId xmlns:a16="http://schemas.microsoft.com/office/drawing/2014/main" id="{175A19BD-11D7-69A8-9420-7E6F28561E34}"/>
              </a:ext>
            </a:extLst>
          </p:cNvPr>
          <p:cNvSpPr/>
          <p:nvPr/>
        </p:nvSpPr>
        <p:spPr>
          <a:xfrm>
            <a:off x="2873151" y="3111128"/>
            <a:ext cx="2600961" cy="2600961"/>
          </a:xfrm>
          <a:custGeom>
            <a:avLst/>
            <a:gdLst>
              <a:gd name="connsiteX0" fmla="*/ 1589033 w 2123675"/>
              <a:gd name="connsiteY0" fmla="*/ 537873 h 2123675"/>
              <a:gd name="connsiteX1" fmla="*/ 1902347 w 2123675"/>
              <a:gd name="connsiteY1" fmla="*/ 443446 h 2123675"/>
              <a:gd name="connsiteX2" fmla="*/ 2017635 w 2123675"/>
              <a:gd name="connsiteY2" fmla="*/ 643130 h 2123675"/>
              <a:gd name="connsiteX3" fmla="*/ 1779202 w 2123675"/>
              <a:gd name="connsiteY3" fmla="*/ 867255 h 2123675"/>
              <a:gd name="connsiteX4" fmla="*/ 1779202 w 2123675"/>
              <a:gd name="connsiteY4" fmla="*/ 1256420 h 2123675"/>
              <a:gd name="connsiteX5" fmla="*/ 2017635 w 2123675"/>
              <a:gd name="connsiteY5" fmla="*/ 1480545 h 2123675"/>
              <a:gd name="connsiteX6" fmla="*/ 1902347 w 2123675"/>
              <a:gd name="connsiteY6" fmla="*/ 1680229 h 2123675"/>
              <a:gd name="connsiteX7" fmla="*/ 1589033 w 2123675"/>
              <a:gd name="connsiteY7" fmla="*/ 1585802 h 2123675"/>
              <a:gd name="connsiteX8" fmla="*/ 1252006 w 2123675"/>
              <a:gd name="connsiteY8" fmla="*/ 1780385 h 2123675"/>
              <a:gd name="connsiteX9" fmla="*/ 1177125 w 2123675"/>
              <a:gd name="connsiteY9" fmla="*/ 2098936 h 2123675"/>
              <a:gd name="connsiteX10" fmla="*/ 946550 w 2123675"/>
              <a:gd name="connsiteY10" fmla="*/ 2098936 h 2123675"/>
              <a:gd name="connsiteX11" fmla="*/ 871669 w 2123675"/>
              <a:gd name="connsiteY11" fmla="*/ 1780385 h 2123675"/>
              <a:gd name="connsiteX12" fmla="*/ 534642 w 2123675"/>
              <a:gd name="connsiteY12" fmla="*/ 1585802 h 2123675"/>
              <a:gd name="connsiteX13" fmla="*/ 221328 w 2123675"/>
              <a:gd name="connsiteY13" fmla="*/ 1680229 h 2123675"/>
              <a:gd name="connsiteX14" fmla="*/ 106040 w 2123675"/>
              <a:gd name="connsiteY14" fmla="*/ 1480545 h 2123675"/>
              <a:gd name="connsiteX15" fmla="*/ 344473 w 2123675"/>
              <a:gd name="connsiteY15" fmla="*/ 1256420 h 2123675"/>
              <a:gd name="connsiteX16" fmla="*/ 344473 w 2123675"/>
              <a:gd name="connsiteY16" fmla="*/ 867255 h 2123675"/>
              <a:gd name="connsiteX17" fmla="*/ 106040 w 2123675"/>
              <a:gd name="connsiteY17" fmla="*/ 643130 h 2123675"/>
              <a:gd name="connsiteX18" fmla="*/ 221328 w 2123675"/>
              <a:gd name="connsiteY18" fmla="*/ 443446 h 2123675"/>
              <a:gd name="connsiteX19" fmla="*/ 534642 w 2123675"/>
              <a:gd name="connsiteY19" fmla="*/ 537873 h 2123675"/>
              <a:gd name="connsiteX20" fmla="*/ 871669 w 2123675"/>
              <a:gd name="connsiteY20" fmla="*/ 343290 h 2123675"/>
              <a:gd name="connsiteX21" fmla="*/ 946550 w 2123675"/>
              <a:gd name="connsiteY21" fmla="*/ 24739 h 2123675"/>
              <a:gd name="connsiteX22" fmla="*/ 1177125 w 2123675"/>
              <a:gd name="connsiteY22" fmla="*/ 24739 h 2123675"/>
              <a:gd name="connsiteX23" fmla="*/ 1252006 w 2123675"/>
              <a:gd name="connsiteY23" fmla="*/ 343290 h 2123675"/>
              <a:gd name="connsiteX24" fmla="*/ 1589033 w 2123675"/>
              <a:gd name="connsiteY24" fmla="*/ 537873 h 2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23675" h="2123675">
                <a:moveTo>
                  <a:pt x="1366897" y="537190"/>
                </a:moveTo>
                <a:lnTo>
                  <a:pt x="1594045" y="396507"/>
                </a:lnTo>
                <a:lnTo>
                  <a:pt x="1727168" y="529630"/>
                </a:lnTo>
                <a:lnTo>
                  <a:pt x="1586485" y="756778"/>
                </a:lnTo>
                <a:cubicBezTo>
                  <a:pt x="1640670" y="849967"/>
                  <a:pt x="1669056" y="955907"/>
                  <a:pt x="1668725" y="1063703"/>
                </a:cubicBezTo>
                <a:lnTo>
                  <a:pt x="1904134" y="1190078"/>
                </a:lnTo>
                <a:lnTo>
                  <a:pt x="1855408" y="1371927"/>
                </a:lnTo>
                <a:lnTo>
                  <a:pt x="1588350" y="1363666"/>
                </a:lnTo>
                <a:cubicBezTo>
                  <a:pt x="1534739" y="1457186"/>
                  <a:pt x="1457186" y="1534739"/>
                  <a:pt x="1363666" y="1588351"/>
                </a:cubicBezTo>
                <a:lnTo>
                  <a:pt x="1371926" y="1855408"/>
                </a:lnTo>
                <a:lnTo>
                  <a:pt x="1190078" y="1904134"/>
                </a:lnTo>
                <a:lnTo>
                  <a:pt x="1063703" y="1668725"/>
                </a:lnTo>
                <a:cubicBezTo>
                  <a:pt x="955907" y="1669057"/>
                  <a:pt x="849967" y="1640670"/>
                  <a:pt x="756778" y="1586485"/>
                </a:cubicBezTo>
                <a:lnTo>
                  <a:pt x="529630" y="1727168"/>
                </a:lnTo>
                <a:lnTo>
                  <a:pt x="396507" y="1594045"/>
                </a:lnTo>
                <a:lnTo>
                  <a:pt x="537190" y="1366897"/>
                </a:lnTo>
                <a:cubicBezTo>
                  <a:pt x="483005" y="1273708"/>
                  <a:pt x="454619" y="1167768"/>
                  <a:pt x="454950" y="1059972"/>
                </a:cubicBezTo>
                <a:lnTo>
                  <a:pt x="219541" y="933597"/>
                </a:lnTo>
                <a:lnTo>
                  <a:pt x="268267" y="751748"/>
                </a:lnTo>
                <a:lnTo>
                  <a:pt x="535325" y="760009"/>
                </a:lnTo>
                <a:cubicBezTo>
                  <a:pt x="588936" y="666489"/>
                  <a:pt x="666489" y="588936"/>
                  <a:pt x="760009" y="535324"/>
                </a:cubicBezTo>
                <a:lnTo>
                  <a:pt x="751749" y="268267"/>
                </a:lnTo>
                <a:lnTo>
                  <a:pt x="933597" y="219541"/>
                </a:lnTo>
                <a:lnTo>
                  <a:pt x="1059972" y="454950"/>
                </a:lnTo>
                <a:cubicBezTo>
                  <a:pt x="1167768" y="454618"/>
                  <a:pt x="1273708" y="483005"/>
                  <a:pt x="1366897" y="537190"/>
                </a:cubicBezTo>
                <a:close/>
              </a:path>
            </a:pathLst>
          </a:custGeom>
          <a:solidFill>
            <a:schemeClr val="accent3">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52687" tIns="752687" rIns="752688" bIns="752688" numCol="1" spcCol="1270" anchor="ctr" anchorCtr="0">
            <a:noAutofit/>
          </a:bodyPr>
          <a:lstStyle/>
          <a:p>
            <a:pPr marL="0" lvl="0" indent="0" algn="ctr" defTabSz="1689100">
              <a:lnSpc>
                <a:spcPct val="90000"/>
              </a:lnSpc>
              <a:spcBef>
                <a:spcPct val="0"/>
              </a:spcBef>
              <a:spcAft>
                <a:spcPct val="35000"/>
              </a:spcAft>
              <a:buNone/>
            </a:pPr>
            <a:endParaRPr lang="en-GB" sz="3800" kern="1200"/>
          </a:p>
        </p:txBody>
      </p:sp>
      <p:sp>
        <p:nvSpPr>
          <p:cNvPr id="14" name="Arrow: Circular 13">
            <a:extLst>
              <a:ext uri="{FF2B5EF4-FFF2-40B4-BE49-F238E27FC236}">
                <a16:creationId xmlns:a16="http://schemas.microsoft.com/office/drawing/2014/main" id="{FE4DFFFB-7A4D-3B41-710B-F7652AD3A889}"/>
              </a:ext>
            </a:extLst>
          </p:cNvPr>
          <p:cNvSpPr/>
          <p:nvPr/>
        </p:nvSpPr>
        <p:spPr>
          <a:xfrm>
            <a:off x="2620566" y="2879353"/>
            <a:ext cx="2988394" cy="2988394"/>
          </a:xfrm>
          <a:prstGeom prst="circularArrow">
            <a:avLst>
              <a:gd name="adj1" fmla="val 5984"/>
              <a:gd name="adj2" fmla="val 394124"/>
              <a:gd name="adj3" fmla="val 13313824"/>
              <a:gd name="adj4" fmla="val 10508221"/>
              <a:gd name="adj5" fmla="val 6981"/>
            </a:avLst>
          </a:prstGeom>
          <a:solidFill>
            <a:schemeClr val="accent3">
              <a:lumMod val="40000"/>
              <a:lumOff val="6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GB"/>
          </a:p>
        </p:txBody>
      </p:sp>
      <p:sp>
        <p:nvSpPr>
          <p:cNvPr id="15" name="Freeform: Shape 14">
            <a:extLst>
              <a:ext uri="{FF2B5EF4-FFF2-40B4-BE49-F238E27FC236}">
                <a16:creationId xmlns:a16="http://schemas.microsoft.com/office/drawing/2014/main" id="{99F2B525-BE8F-0757-49DA-5C3F07DAD932}"/>
              </a:ext>
            </a:extLst>
          </p:cNvPr>
          <p:cNvSpPr/>
          <p:nvPr/>
        </p:nvSpPr>
        <p:spPr>
          <a:xfrm>
            <a:off x="5777928" y="2499131"/>
            <a:ext cx="2388080" cy="2490315"/>
          </a:xfrm>
          <a:custGeom>
            <a:avLst/>
            <a:gdLst>
              <a:gd name="connsiteX0" fmla="*/ 2115406 w 2980266"/>
              <a:gd name="connsiteY0" fmla="*/ 475169 h 2980266"/>
              <a:gd name="connsiteX1" fmla="*/ 2347223 w 2980266"/>
              <a:gd name="connsiteY1" fmla="*/ 280641 h 2980266"/>
              <a:gd name="connsiteX2" fmla="*/ 2532418 w 2980266"/>
              <a:gd name="connsiteY2" fmla="*/ 436038 h 2980266"/>
              <a:gd name="connsiteX3" fmla="*/ 2381100 w 2980266"/>
              <a:gd name="connsiteY3" fmla="*/ 698113 h 2980266"/>
              <a:gd name="connsiteX4" fmla="*/ 2621526 w 2980266"/>
              <a:gd name="connsiteY4" fmla="*/ 1114543 h 2980266"/>
              <a:gd name="connsiteX5" fmla="*/ 2924149 w 2980266"/>
              <a:gd name="connsiteY5" fmla="*/ 1114535 h 2980266"/>
              <a:gd name="connsiteX6" fmla="*/ 2966129 w 2980266"/>
              <a:gd name="connsiteY6" fmla="*/ 1352617 h 2980266"/>
              <a:gd name="connsiteX7" fmla="*/ 2681754 w 2980266"/>
              <a:gd name="connsiteY7" fmla="*/ 1456113 h 2980266"/>
              <a:gd name="connsiteX8" fmla="*/ 2598255 w 2980266"/>
              <a:gd name="connsiteY8" fmla="*/ 1929659 h 2980266"/>
              <a:gd name="connsiteX9" fmla="*/ 2830082 w 2980266"/>
              <a:gd name="connsiteY9" fmla="*/ 2124176 h 2980266"/>
              <a:gd name="connsiteX10" fmla="*/ 2709205 w 2980266"/>
              <a:gd name="connsiteY10" fmla="*/ 2333542 h 2980266"/>
              <a:gd name="connsiteX11" fmla="*/ 2424835 w 2980266"/>
              <a:gd name="connsiteY11" fmla="*/ 2230031 h 2980266"/>
              <a:gd name="connsiteX12" fmla="*/ 2056481 w 2980266"/>
              <a:gd name="connsiteY12" fmla="*/ 2539116 h 2980266"/>
              <a:gd name="connsiteX13" fmla="*/ 2109039 w 2980266"/>
              <a:gd name="connsiteY13" fmla="*/ 2837141 h 2980266"/>
              <a:gd name="connsiteX14" fmla="*/ 1881863 w 2980266"/>
              <a:gd name="connsiteY14" fmla="*/ 2919826 h 2980266"/>
              <a:gd name="connsiteX15" fmla="*/ 1730559 w 2980266"/>
              <a:gd name="connsiteY15" fmla="*/ 2657743 h 2980266"/>
              <a:gd name="connsiteX16" fmla="*/ 1249707 w 2980266"/>
              <a:gd name="connsiteY16" fmla="*/ 2657743 h 2980266"/>
              <a:gd name="connsiteX17" fmla="*/ 1098403 w 2980266"/>
              <a:gd name="connsiteY17" fmla="*/ 2919826 h 2980266"/>
              <a:gd name="connsiteX18" fmla="*/ 871227 w 2980266"/>
              <a:gd name="connsiteY18" fmla="*/ 2837141 h 2980266"/>
              <a:gd name="connsiteX19" fmla="*/ 923785 w 2980266"/>
              <a:gd name="connsiteY19" fmla="*/ 2539117 h 2980266"/>
              <a:gd name="connsiteX20" fmla="*/ 555431 w 2980266"/>
              <a:gd name="connsiteY20" fmla="*/ 2230032 h 2980266"/>
              <a:gd name="connsiteX21" fmla="*/ 271061 w 2980266"/>
              <a:gd name="connsiteY21" fmla="*/ 2333542 h 2980266"/>
              <a:gd name="connsiteX22" fmla="*/ 150184 w 2980266"/>
              <a:gd name="connsiteY22" fmla="*/ 2124176 h 2980266"/>
              <a:gd name="connsiteX23" fmla="*/ 382011 w 2980266"/>
              <a:gd name="connsiteY23" fmla="*/ 1929660 h 2980266"/>
              <a:gd name="connsiteX24" fmla="*/ 298512 w 2980266"/>
              <a:gd name="connsiteY24" fmla="*/ 1456114 h 2980266"/>
              <a:gd name="connsiteX25" fmla="*/ 14137 w 2980266"/>
              <a:gd name="connsiteY25" fmla="*/ 1352617 h 2980266"/>
              <a:gd name="connsiteX26" fmla="*/ 56117 w 2980266"/>
              <a:gd name="connsiteY26" fmla="*/ 1114535 h 2980266"/>
              <a:gd name="connsiteX27" fmla="*/ 358740 w 2980266"/>
              <a:gd name="connsiteY27" fmla="*/ 1114543 h 2980266"/>
              <a:gd name="connsiteX28" fmla="*/ 599166 w 2980266"/>
              <a:gd name="connsiteY28" fmla="*/ 698113 h 2980266"/>
              <a:gd name="connsiteX29" fmla="*/ 447848 w 2980266"/>
              <a:gd name="connsiteY29" fmla="*/ 436038 h 2980266"/>
              <a:gd name="connsiteX30" fmla="*/ 633043 w 2980266"/>
              <a:gd name="connsiteY30" fmla="*/ 280641 h 2980266"/>
              <a:gd name="connsiteX31" fmla="*/ 864860 w 2980266"/>
              <a:gd name="connsiteY31" fmla="*/ 475169 h 2980266"/>
              <a:gd name="connsiteX32" fmla="*/ 1316713 w 2980266"/>
              <a:gd name="connsiteY32" fmla="*/ 310708 h 2980266"/>
              <a:gd name="connsiteX33" fmla="*/ 1369255 w 2980266"/>
              <a:gd name="connsiteY33" fmla="*/ 12681 h 2980266"/>
              <a:gd name="connsiteX34" fmla="*/ 1611011 w 2980266"/>
              <a:gd name="connsiteY34" fmla="*/ 12681 h 2980266"/>
              <a:gd name="connsiteX35" fmla="*/ 1663553 w 2980266"/>
              <a:gd name="connsiteY35" fmla="*/ 310708 h 2980266"/>
              <a:gd name="connsiteX36" fmla="*/ 2115406 w 2980266"/>
              <a:gd name="connsiteY36" fmla="*/ 475169 h 29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80266" h="2980266">
                <a:moveTo>
                  <a:pt x="2115406" y="475169"/>
                </a:moveTo>
                <a:lnTo>
                  <a:pt x="2347223" y="280641"/>
                </a:lnTo>
                <a:lnTo>
                  <a:pt x="2532418" y="436038"/>
                </a:lnTo>
                <a:lnTo>
                  <a:pt x="2381100" y="698113"/>
                </a:lnTo>
                <a:cubicBezTo>
                  <a:pt x="2488696" y="819151"/>
                  <a:pt x="2570502" y="960843"/>
                  <a:pt x="2621526" y="1114543"/>
                </a:cubicBezTo>
                <a:lnTo>
                  <a:pt x="2924149" y="1114535"/>
                </a:lnTo>
                <a:lnTo>
                  <a:pt x="2966129" y="1352617"/>
                </a:lnTo>
                <a:lnTo>
                  <a:pt x="2681754" y="1456113"/>
                </a:lnTo>
                <a:cubicBezTo>
                  <a:pt x="2686376" y="1617995"/>
                  <a:pt x="2657965" y="1779121"/>
                  <a:pt x="2598255" y="1929659"/>
                </a:cubicBezTo>
                <a:lnTo>
                  <a:pt x="2830082" y="2124176"/>
                </a:lnTo>
                <a:lnTo>
                  <a:pt x="2709205" y="2333542"/>
                </a:lnTo>
                <a:lnTo>
                  <a:pt x="2424835" y="2230031"/>
                </a:lnTo>
                <a:cubicBezTo>
                  <a:pt x="2324320" y="2357010"/>
                  <a:pt x="2198986" y="2462178"/>
                  <a:pt x="2056481" y="2539116"/>
                </a:cubicBezTo>
                <a:lnTo>
                  <a:pt x="2109039" y="2837141"/>
                </a:lnTo>
                <a:lnTo>
                  <a:pt x="1881863" y="2919826"/>
                </a:lnTo>
                <a:lnTo>
                  <a:pt x="1730559" y="2657743"/>
                </a:lnTo>
                <a:cubicBezTo>
                  <a:pt x="1571939" y="2690405"/>
                  <a:pt x="1408327" y="2690405"/>
                  <a:pt x="1249707" y="2657743"/>
                </a:cubicBezTo>
                <a:lnTo>
                  <a:pt x="1098403" y="2919826"/>
                </a:lnTo>
                <a:lnTo>
                  <a:pt x="871227" y="2837141"/>
                </a:lnTo>
                <a:lnTo>
                  <a:pt x="923785" y="2539117"/>
                </a:lnTo>
                <a:cubicBezTo>
                  <a:pt x="781280" y="2462179"/>
                  <a:pt x="655947" y="2357011"/>
                  <a:pt x="555431" y="2230032"/>
                </a:cubicBezTo>
                <a:lnTo>
                  <a:pt x="271061" y="2333542"/>
                </a:lnTo>
                <a:lnTo>
                  <a:pt x="150184" y="2124176"/>
                </a:lnTo>
                <a:lnTo>
                  <a:pt x="382011" y="1929660"/>
                </a:lnTo>
                <a:cubicBezTo>
                  <a:pt x="322301" y="1779122"/>
                  <a:pt x="293890" y="1617995"/>
                  <a:pt x="298512" y="1456114"/>
                </a:cubicBezTo>
                <a:lnTo>
                  <a:pt x="14137" y="1352617"/>
                </a:lnTo>
                <a:lnTo>
                  <a:pt x="56117" y="1114535"/>
                </a:lnTo>
                <a:lnTo>
                  <a:pt x="358740" y="1114543"/>
                </a:lnTo>
                <a:cubicBezTo>
                  <a:pt x="409764" y="960843"/>
                  <a:pt x="491570" y="819151"/>
                  <a:pt x="599166" y="698113"/>
                </a:cubicBezTo>
                <a:lnTo>
                  <a:pt x="447848" y="436038"/>
                </a:lnTo>
                <a:lnTo>
                  <a:pt x="633043" y="280641"/>
                </a:lnTo>
                <a:lnTo>
                  <a:pt x="864860" y="475169"/>
                </a:lnTo>
                <a:cubicBezTo>
                  <a:pt x="1002743" y="390226"/>
                  <a:pt x="1156488" y="334267"/>
                  <a:pt x="1316713" y="310708"/>
                </a:cubicBezTo>
                <a:lnTo>
                  <a:pt x="1369255" y="12681"/>
                </a:lnTo>
                <a:lnTo>
                  <a:pt x="1611011" y="12681"/>
                </a:lnTo>
                <a:lnTo>
                  <a:pt x="1663553" y="310708"/>
                </a:lnTo>
                <a:cubicBezTo>
                  <a:pt x="1823778" y="334267"/>
                  <a:pt x="1977523" y="390226"/>
                  <a:pt x="2115406" y="475169"/>
                </a:cubicBezTo>
                <a:close/>
              </a:path>
            </a:pathLst>
          </a:custGeom>
          <a:solidFill>
            <a:schemeClr val="accent3">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70286" tIns="769233" rIns="670286" bIns="821355" numCol="1" spcCol="1270" anchor="ctr" anchorCtr="0">
            <a:noAutofit/>
          </a:bodyPr>
          <a:lstStyle/>
          <a:p>
            <a:pPr marL="0" lvl="0" indent="0" algn="ctr" defTabSz="2489200">
              <a:lnSpc>
                <a:spcPct val="90000"/>
              </a:lnSpc>
              <a:spcBef>
                <a:spcPct val="0"/>
              </a:spcBef>
              <a:spcAft>
                <a:spcPct val="35000"/>
              </a:spcAft>
              <a:buNone/>
            </a:pPr>
            <a:endParaRPr lang="en-GB" sz="5600" kern="1200"/>
          </a:p>
        </p:txBody>
      </p:sp>
      <p:sp>
        <p:nvSpPr>
          <p:cNvPr id="16" name="Arrow: Circular 15">
            <a:extLst>
              <a:ext uri="{FF2B5EF4-FFF2-40B4-BE49-F238E27FC236}">
                <a16:creationId xmlns:a16="http://schemas.microsoft.com/office/drawing/2014/main" id="{FC4DD551-0E7D-C7AB-EDDD-D360C9B43C76}"/>
              </a:ext>
            </a:extLst>
          </p:cNvPr>
          <p:cNvSpPr/>
          <p:nvPr/>
        </p:nvSpPr>
        <p:spPr>
          <a:xfrm rot="14383662" flipH="1">
            <a:off x="5418423" y="2041596"/>
            <a:ext cx="3056743" cy="3187604"/>
          </a:xfrm>
          <a:prstGeom prst="circularArrow">
            <a:avLst>
              <a:gd name="adj1" fmla="val 4688"/>
              <a:gd name="adj2" fmla="val 299029"/>
              <a:gd name="adj3" fmla="val 2539295"/>
              <a:gd name="adj4" fmla="val 15812321"/>
              <a:gd name="adj5" fmla="val 5469"/>
            </a:avLst>
          </a:prstGeom>
          <a:solidFill>
            <a:schemeClr val="accent3">
              <a:lumMod val="40000"/>
              <a:lumOff val="6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GB"/>
          </a:p>
        </p:txBody>
      </p:sp>
      <p:grpSp>
        <p:nvGrpSpPr>
          <p:cNvPr id="55" name="Group 54">
            <a:extLst>
              <a:ext uri="{FF2B5EF4-FFF2-40B4-BE49-F238E27FC236}">
                <a16:creationId xmlns:a16="http://schemas.microsoft.com/office/drawing/2014/main" id="{2E385BF1-37D2-479D-6066-7F5CE416AC1B}"/>
              </a:ext>
            </a:extLst>
          </p:cNvPr>
          <p:cNvGrpSpPr/>
          <p:nvPr/>
        </p:nvGrpSpPr>
        <p:grpSpPr>
          <a:xfrm>
            <a:off x="1775521" y="2884758"/>
            <a:ext cx="10225135" cy="4144642"/>
            <a:chOff x="1775521" y="2884758"/>
            <a:chExt cx="10225135" cy="4144642"/>
          </a:xfrm>
        </p:grpSpPr>
        <p:sp>
          <p:nvSpPr>
            <p:cNvPr id="57" name="Oval 56">
              <a:extLst>
                <a:ext uri="{FF2B5EF4-FFF2-40B4-BE49-F238E27FC236}">
                  <a16:creationId xmlns:a16="http://schemas.microsoft.com/office/drawing/2014/main" id="{F855D6CC-02DF-9D3D-BAF7-BDB73E0711A2}"/>
                </a:ext>
              </a:extLst>
            </p:cNvPr>
            <p:cNvSpPr/>
            <p:nvPr/>
          </p:nvSpPr>
          <p:spPr>
            <a:xfrm>
              <a:off x="1775521" y="5251627"/>
              <a:ext cx="212723" cy="212723"/>
            </a:xfrm>
            <a:prstGeom prst="ellipse">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GB"/>
            </a:p>
          </p:txBody>
        </p:sp>
        <p:sp>
          <p:nvSpPr>
            <p:cNvPr id="58" name="Freeform: Shape 57">
              <a:extLst>
                <a:ext uri="{FF2B5EF4-FFF2-40B4-BE49-F238E27FC236}">
                  <a16:creationId xmlns:a16="http://schemas.microsoft.com/office/drawing/2014/main" id="{0EAB96C9-7207-DE80-813F-70D91D365312}"/>
                </a:ext>
              </a:extLst>
            </p:cNvPr>
            <p:cNvSpPr/>
            <p:nvPr/>
          </p:nvSpPr>
          <p:spPr>
            <a:xfrm>
              <a:off x="1881875" y="4933554"/>
              <a:ext cx="1581553" cy="1375766"/>
            </a:xfrm>
            <a:custGeom>
              <a:avLst/>
              <a:gdLst>
                <a:gd name="connsiteX0" fmla="*/ 0 w 1581553"/>
                <a:gd name="connsiteY0" fmla="*/ 0 h 1375766"/>
                <a:gd name="connsiteX1" fmla="*/ 1581553 w 1581553"/>
                <a:gd name="connsiteY1" fmla="*/ 0 h 1375766"/>
                <a:gd name="connsiteX2" fmla="*/ 1581553 w 1581553"/>
                <a:gd name="connsiteY2" fmla="*/ 1375766 h 1375766"/>
                <a:gd name="connsiteX3" fmla="*/ 0 w 1581553"/>
                <a:gd name="connsiteY3" fmla="*/ 1375766 h 1375766"/>
                <a:gd name="connsiteX4" fmla="*/ 0 w 1581553"/>
                <a:gd name="connsiteY4" fmla="*/ 0 h 1375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553" h="1375766">
                  <a:moveTo>
                    <a:pt x="0" y="0"/>
                  </a:moveTo>
                  <a:lnTo>
                    <a:pt x="1581553" y="0"/>
                  </a:lnTo>
                  <a:lnTo>
                    <a:pt x="1581553" y="1375766"/>
                  </a:lnTo>
                  <a:lnTo>
                    <a:pt x="0" y="137576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2718" tIns="0" rIns="0" bIns="0" numCol="1" spcCol="1270" anchor="t" anchorCtr="0">
              <a:noAutofit/>
            </a:bodyPr>
            <a:lstStyle/>
            <a:p>
              <a:pPr marL="0" lvl="0" indent="0" algn="l" defTabSz="1422400">
                <a:lnSpc>
                  <a:spcPct val="90000"/>
                </a:lnSpc>
                <a:spcBef>
                  <a:spcPct val="0"/>
                </a:spcBef>
                <a:spcAft>
                  <a:spcPct val="35000"/>
                </a:spcAft>
                <a:buNone/>
              </a:pPr>
              <a:r>
                <a:rPr lang="en-US" sz="3200" kern="1200" dirty="0"/>
                <a:t>WCLL</a:t>
              </a:r>
              <a:endParaRPr lang="en-GB" sz="3200" kern="1200" dirty="0"/>
            </a:p>
          </p:txBody>
        </p:sp>
        <p:sp>
          <p:nvSpPr>
            <p:cNvPr id="59" name="Oval 58">
              <a:extLst>
                <a:ext uri="{FF2B5EF4-FFF2-40B4-BE49-F238E27FC236}">
                  <a16:creationId xmlns:a16="http://schemas.microsoft.com/office/drawing/2014/main" id="{455BA36C-903E-96C4-2149-5EEA75A09312}"/>
                </a:ext>
              </a:extLst>
            </p:cNvPr>
            <p:cNvSpPr/>
            <p:nvPr/>
          </p:nvSpPr>
          <p:spPr>
            <a:xfrm>
              <a:off x="3968745" y="4221093"/>
              <a:ext cx="369954" cy="369954"/>
            </a:xfrm>
            <a:prstGeom prst="ellipse">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GB"/>
            </a:p>
          </p:txBody>
        </p:sp>
        <p:sp>
          <p:nvSpPr>
            <p:cNvPr id="60" name="Freeform: Shape 59">
              <a:extLst>
                <a:ext uri="{FF2B5EF4-FFF2-40B4-BE49-F238E27FC236}">
                  <a16:creationId xmlns:a16="http://schemas.microsoft.com/office/drawing/2014/main" id="{94F3D571-0A4F-4321-C837-A49B40C5C893}"/>
                </a:ext>
              </a:extLst>
            </p:cNvPr>
            <p:cNvSpPr/>
            <p:nvPr/>
          </p:nvSpPr>
          <p:spPr>
            <a:xfrm>
              <a:off x="4153741" y="3933056"/>
              <a:ext cx="1942259" cy="2641703"/>
            </a:xfrm>
            <a:custGeom>
              <a:avLst/>
              <a:gdLst>
                <a:gd name="connsiteX0" fmla="*/ 0 w 1942259"/>
                <a:gd name="connsiteY0" fmla="*/ 0 h 2641703"/>
                <a:gd name="connsiteX1" fmla="*/ 1942259 w 1942259"/>
                <a:gd name="connsiteY1" fmla="*/ 0 h 2641703"/>
                <a:gd name="connsiteX2" fmla="*/ 1942259 w 1942259"/>
                <a:gd name="connsiteY2" fmla="*/ 2641703 h 2641703"/>
                <a:gd name="connsiteX3" fmla="*/ 0 w 1942259"/>
                <a:gd name="connsiteY3" fmla="*/ 2641703 h 2641703"/>
                <a:gd name="connsiteX4" fmla="*/ 0 w 1942259"/>
                <a:gd name="connsiteY4" fmla="*/ 0 h 2641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2259" h="2641703">
                  <a:moveTo>
                    <a:pt x="0" y="0"/>
                  </a:moveTo>
                  <a:lnTo>
                    <a:pt x="1942259" y="0"/>
                  </a:lnTo>
                  <a:lnTo>
                    <a:pt x="1942259" y="2641703"/>
                  </a:lnTo>
                  <a:lnTo>
                    <a:pt x="0" y="26417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031" tIns="0" rIns="0" bIns="0" numCol="1" spcCol="1270" anchor="t" anchorCtr="0">
              <a:noAutofit/>
            </a:bodyPr>
            <a:lstStyle/>
            <a:p>
              <a:pPr marL="0" lvl="0" indent="0" algn="l" defTabSz="1422400">
                <a:lnSpc>
                  <a:spcPct val="90000"/>
                </a:lnSpc>
                <a:spcBef>
                  <a:spcPct val="0"/>
                </a:spcBef>
                <a:spcAft>
                  <a:spcPct val="35000"/>
                </a:spcAft>
                <a:buNone/>
              </a:pPr>
              <a:r>
                <a:rPr lang="en-US" sz="3200" kern="1200" dirty="0"/>
                <a:t>WCLL-</a:t>
              </a:r>
              <a:r>
                <a:rPr lang="en-US" sz="3200" kern="1200" dirty="0" err="1"/>
                <a:t>db</a:t>
              </a:r>
              <a:endParaRPr lang="en-GB" sz="3200" kern="1200" dirty="0"/>
            </a:p>
          </p:txBody>
        </p:sp>
        <p:sp>
          <p:nvSpPr>
            <p:cNvPr id="61" name="Oval 60">
              <a:extLst>
                <a:ext uri="{FF2B5EF4-FFF2-40B4-BE49-F238E27FC236}">
                  <a16:creationId xmlns:a16="http://schemas.microsoft.com/office/drawing/2014/main" id="{458F49E3-AB11-0574-B5CF-A2AF53C822BA}"/>
                </a:ext>
              </a:extLst>
            </p:cNvPr>
            <p:cNvSpPr/>
            <p:nvPr/>
          </p:nvSpPr>
          <p:spPr>
            <a:xfrm>
              <a:off x="6716959" y="3442521"/>
              <a:ext cx="490189" cy="490189"/>
            </a:xfrm>
            <a:prstGeom prst="ellipse">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GB"/>
            </a:p>
          </p:txBody>
        </p:sp>
        <p:sp>
          <p:nvSpPr>
            <p:cNvPr id="62" name="Freeform: Shape 61">
              <a:extLst>
                <a:ext uri="{FF2B5EF4-FFF2-40B4-BE49-F238E27FC236}">
                  <a16:creationId xmlns:a16="http://schemas.microsoft.com/office/drawing/2014/main" id="{58F59EEA-B72E-524D-942E-F38E6C2D31AB}"/>
                </a:ext>
              </a:extLst>
            </p:cNvPr>
            <p:cNvSpPr/>
            <p:nvPr/>
          </p:nvSpPr>
          <p:spPr>
            <a:xfrm>
              <a:off x="6962053" y="3279651"/>
              <a:ext cx="1942259" cy="3572369"/>
            </a:xfrm>
            <a:custGeom>
              <a:avLst/>
              <a:gdLst>
                <a:gd name="connsiteX0" fmla="*/ 0 w 1942259"/>
                <a:gd name="connsiteY0" fmla="*/ 0 h 3572369"/>
                <a:gd name="connsiteX1" fmla="*/ 1942259 w 1942259"/>
                <a:gd name="connsiteY1" fmla="*/ 0 h 3572369"/>
                <a:gd name="connsiteX2" fmla="*/ 1942259 w 1942259"/>
                <a:gd name="connsiteY2" fmla="*/ 3572369 h 3572369"/>
                <a:gd name="connsiteX3" fmla="*/ 0 w 1942259"/>
                <a:gd name="connsiteY3" fmla="*/ 3572369 h 3572369"/>
                <a:gd name="connsiteX4" fmla="*/ 0 w 1942259"/>
                <a:gd name="connsiteY4" fmla="*/ 0 h 3572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2259" h="3572369">
                  <a:moveTo>
                    <a:pt x="0" y="0"/>
                  </a:moveTo>
                  <a:lnTo>
                    <a:pt x="1942259" y="0"/>
                  </a:lnTo>
                  <a:lnTo>
                    <a:pt x="1942259" y="3572369"/>
                  </a:lnTo>
                  <a:lnTo>
                    <a:pt x="0" y="35723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9741" tIns="0" rIns="0" bIns="0" numCol="1" spcCol="1270" anchor="t" anchorCtr="0">
              <a:noAutofit/>
            </a:bodyPr>
            <a:lstStyle/>
            <a:p>
              <a:pPr marL="0" lvl="0" indent="0" algn="l" defTabSz="1422400">
                <a:lnSpc>
                  <a:spcPct val="90000"/>
                </a:lnSpc>
                <a:spcBef>
                  <a:spcPct val="0"/>
                </a:spcBef>
                <a:spcAft>
                  <a:spcPct val="35000"/>
                </a:spcAft>
                <a:buNone/>
              </a:pPr>
              <a:r>
                <a:rPr lang="en-US" sz="3200" kern="1200" dirty="0"/>
                <a:t>HCPB</a:t>
              </a:r>
              <a:endParaRPr lang="en-GB" sz="3200" kern="1200" dirty="0"/>
            </a:p>
          </p:txBody>
        </p:sp>
        <p:sp>
          <p:nvSpPr>
            <p:cNvPr id="63" name="Oval 62">
              <a:extLst>
                <a:ext uri="{FF2B5EF4-FFF2-40B4-BE49-F238E27FC236}">
                  <a16:creationId xmlns:a16="http://schemas.microsoft.com/office/drawing/2014/main" id="{16559693-7FE7-E3FA-75BC-3FD2553A2339}"/>
                </a:ext>
              </a:extLst>
            </p:cNvPr>
            <p:cNvSpPr/>
            <p:nvPr/>
          </p:nvSpPr>
          <p:spPr>
            <a:xfrm>
              <a:off x="9730062" y="2948170"/>
              <a:ext cx="656668" cy="656668"/>
            </a:xfrm>
            <a:prstGeom prst="ellipse">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GB"/>
            </a:p>
          </p:txBody>
        </p:sp>
        <p:sp>
          <p:nvSpPr>
            <p:cNvPr id="64" name="Freeform: Shape 63">
              <a:extLst>
                <a:ext uri="{FF2B5EF4-FFF2-40B4-BE49-F238E27FC236}">
                  <a16:creationId xmlns:a16="http://schemas.microsoft.com/office/drawing/2014/main" id="{449E93FB-AACF-7E60-319E-2967169C1E51}"/>
                </a:ext>
              </a:extLst>
            </p:cNvPr>
            <p:cNvSpPr/>
            <p:nvPr/>
          </p:nvSpPr>
          <p:spPr>
            <a:xfrm>
              <a:off x="10058397" y="2884758"/>
              <a:ext cx="1942259" cy="4144642"/>
            </a:xfrm>
            <a:custGeom>
              <a:avLst/>
              <a:gdLst>
                <a:gd name="connsiteX0" fmla="*/ 0 w 1942259"/>
                <a:gd name="connsiteY0" fmla="*/ 0 h 4144642"/>
                <a:gd name="connsiteX1" fmla="*/ 1942259 w 1942259"/>
                <a:gd name="connsiteY1" fmla="*/ 0 h 4144642"/>
                <a:gd name="connsiteX2" fmla="*/ 1942259 w 1942259"/>
                <a:gd name="connsiteY2" fmla="*/ 4144642 h 4144642"/>
                <a:gd name="connsiteX3" fmla="*/ 0 w 1942259"/>
                <a:gd name="connsiteY3" fmla="*/ 4144642 h 4144642"/>
                <a:gd name="connsiteX4" fmla="*/ 0 w 1942259"/>
                <a:gd name="connsiteY4" fmla="*/ 0 h 4144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2259" h="4144642">
                  <a:moveTo>
                    <a:pt x="0" y="0"/>
                  </a:moveTo>
                  <a:lnTo>
                    <a:pt x="1942259" y="0"/>
                  </a:lnTo>
                  <a:lnTo>
                    <a:pt x="1942259" y="4144642"/>
                  </a:lnTo>
                  <a:lnTo>
                    <a:pt x="0" y="414464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7955" tIns="0" rIns="0" bIns="0" numCol="1" spcCol="1270" anchor="t" anchorCtr="0">
              <a:noAutofit/>
            </a:bodyPr>
            <a:lstStyle/>
            <a:p>
              <a:pPr marL="0" lvl="0" indent="0" algn="l" defTabSz="1422400">
                <a:lnSpc>
                  <a:spcPct val="90000"/>
                </a:lnSpc>
                <a:spcBef>
                  <a:spcPct val="0"/>
                </a:spcBef>
                <a:spcAft>
                  <a:spcPct val="35000"/>
                </a:spcAft>
                <a:buNone/>
              </a:pPr>
              <a:r>
                <a:rPr lang="en-US" sz="3200" kern="1200" dirty="0"/>
                <a:t>WLCB</a:t>
              </a:r>
              <a:endParaRPr lang="en-GB" sz="3200" kern="1200" dirty="0"/>
            </a:p>
          </p:txBody>
        </p:sp>
      </p:grpSp>
      <p:sp>
        <p:nvSpPr>
          <p:cNvPr id="2" name="Title 1">
            <a:extLst>
              <a:ext uri="{FF2B5EF4-FFF2-40B4-BE49-F238E27FC236}">
                <a16:creationId xmlns:a16="http://schemas.microsoft.com/office/drawing/2014/main" id="{6FB5C7AF-E850-974D-9CBB-3520DC66C4DC}"/>
              </a:ext>
            </a:extLst>
          </p:cNvPr>
          <p:cNvSpPr>
            <a:spLocks noGrp="1"/>
          </p:cNvSpPr>
          <p:nvPr>
            <p:ph type="title"/>
          </p:nvPr>
        </p:nvSpPr>
        <p:spPr/>
        <p:txBody>
          <a:bodyPr/>
          <a:lstStyle/>
          <a:p>
            <a:r>
              <a:rPr lang="en-GB" sz="2800" dirty="0"/>
              <a:t>Breeding blanket concepts in EU</a:t>
            </a:r>
          </a:p>
        </p:txBody>
      </p:sp>
      <p:grpSp>
        <p:nvGrpSpPr>
          <p:cNvPr id="44" name="Group 43">
            <a:extLst>
              <a:ext uri="{FF2B5EF4-FFF2-40B4-BE49-F238E27FC236}">
                <a16:creationId xmlns:a16="http://schemas.microsoft.com/office/drawing/2014/main" id="{B963FE22-8360-7023-2903-D37BFA989EB3}"/>
              </a:ext>
            </a:extLst>
          </p:cNvPr>
          <p:cNvGrpSpPr/>
          <p:nvPr/>
        </p:nvGrpSpPr>
        <p:grpSpPr>
          <a:xfrm>
            <a:off x="412790" y="3363840"/>
            <a:ext cx="2011890" cy="1361304"/>
            <a:chOff x="115080" y="5097397"/>
            <a:chExt cx="2011890" cy="1361304"/>
          </a:xfrm>
        </p:grpSpPr>
        <p:pic>
          <p:nvPicPr>
            <p:cNvPr id="45" name="Picture 44">
              <a:extLst>
                <a:ext uri="{FF2B5EF4-FFF2-40B4-BE49-F238E27FC236}">
                  <a16:creationId xmlns:a16="http://schemas.microsoft.com/office/drawing/2014/main" id="{BCFA21A9-FCF0-D1D2-319D-EFB8F292C4B4}"/>
                </a:ext>
              </a:extLst>
            </p:cNvPr>
            <p:cNvPicPr>
              <a:picLocks noChangeAspect="1"/>
            </p:cNvPicPr>
            <p:nvPr/>
          </p:nvPicPr>
          <p:blipFill>
            <a:blip r:embed="rId3"/>
            <a:stretch>
              <a:fillRect/>
            </a:stretch>
          </p:blipFill>
          <p:spPr>
            <a:xfrm>
              <a:off x="115080" y="5097397"/>
              <a:ext cx="2011890" cy="1108547"/>
            </a:xfrm>
            <a:prstGeom prst="rect">
              <a:avLst/>
            </a:prstGeom>
          </p:spPr>
        </p:pic>
        <p:grpSp>
          <p:nvGrpSpPr>
            <p:cNvPr id="46" name="Group 45">
              <a:extLst>
                <a:ext uri="{FF2B5EF4-FFF2-40B4-BE49-F238E27FC236}">
                  <a16:creationId xmlns:a16="http://schemas.microsoft.com/office/drawing/2014/main" id="{A203D33D-149A-46AC-FEA2-6DC8B73685AE}"/>
                </a:ext>
              </a:extLst>
            </p:cNvPr>
            <p:cNvGrpSpPr/>
            <p:nvPr/>
          </p:nvGrpSpPr>
          <p:grpSpPr>
            <a:xfrm>
              <a:off x="189356" y="6181702"/>
              <a:ext cx="1863338" cy="276999"/>
              <a:chOff x="128822" y="6141175"/>
              <a:chExt cx="1863338" cy="276999"/>
            </a:xfrm>
          </p:grpSpPr>
          <p:sp>
            <p:nvSpPr>
              <p:cNvPr id="47" name="TextBox 46">
                <a:extLst>
                  <a:ext uri="{FF2B5EF4-FFF2-40B4-BE49-F238E27FC236}">
                    <a16:creationId xmlns:a16="http://schemas.microsoft.com/office/drawing/2014/main" id="{38F490E6-97A9-E158-4D50-F7F1E371ABE1}"/>
                  </a:ext>
                </a:extLst>
              </p:cNvPr>
              <p:cNvSpPr txBox="1"/>
              <p:nvPr/>
            </p:nvSpPr>
            <p:spPr>
              <a:xfrm>
                <a:off x="473538" y="6141175"/>
                <a:ext cx="1518622" cy="276999"/>
              </a:xfrm>
              <a:prstGeom prst="rect">
                <a:avLst/>
              </a:prstGeom>
              <a:noFill/>
            </p:spPr>
            <p:txBody>
              <a:bodyPr wrap="square">
                <a:spAutoFit/>
              </a:bodyPr>
              <a:lstStyle/>
              <a:p>
                <a:pPr marL="0" indent="0">
                  <a:buNone/>
                </a:pPr>
                <a:r>
                  <a:rPr lang="en-GB" sz="1200" b="1" dirty="0">
                    <a:latin typeface="+mn-lt"/>
                  </a:rPr>
                  <a:t>EU-WCLL TBS @ITER</a:t>
                </a:r>
              </a:p>
            </p:txBody>
          </p:sp>
          <p:pic>
            <p:nvPicPr>
              <p:cNvPr id="48" name="Picture 47">
                <a:extLst>
                  <a:ext uri="{FF2B5EF4-FFF2-40B4-BE49-F238E27FC236}">
                    <a16:creationId xmlns:a16="http://schemas.microsoft.com/office/drawing/2014/main" id="{D6646C8A-5865-2654-8AFA-3513FBEE2F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822" y="6165417"/>
                <a:ext cx="505341" cy="240037"/>
              </a:xfrm>
              <a:prstGeom prst="rect">
                <a:avLst/>
              </a:prstGeom>
            </p:spPr>
          </p:pic>
        </p:grpSp>
      </p:grpSp>
      <p:pic>
        <p:nvPicPr>
          <p:cNvPr id="49" name="Picture 48">
            <a:extLst>
              <a:ext uri="{FF2B5EF4-FFF2-40B4-BE49-F238E27FC236}">
                <a16:creationId xmlns:a16="http://schemas.microsoft.com/office/drawing/2014/main" id="{76EBFEC5-A983-5434-A9C1-0504C17D456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57" b="60731" l="8696" r="90870">
                        <a14:foregroundMark x1="23478" y1="60731" x2="23478" y2="60731"/>
                        <a14:foregroundMark x1="18261" y1="45662" x2="18261" y2="45662"/>
                        <a14:foregroundMark x1="60435" y1="42922" x2="60435" y2="42922"/>
                        <a14:foregroundMark x1="56087" y1="43836" x2="56087" y2="43836"/>
                        <a14:foregroundMark x1="52609" y1="44749" x2="52609" y2="44749"/>
                        <a14:foregroundMark x1="63478" y1="42009" x2="63478" y2="42009"/>
                        <a14:foregroundMark x1="70870" y1="39269" x2="70870" y2="39269"/>
                        <a14:foregroundMark x1="74348" y1="39726" x2="74348" y2="39726"/>
                        <a14:foregroundMark x1="78696" y1="38813" x2="78696" y2="38813"/>
                        <a14:foregroundMark x1="83913" y1="37900" x2="83913" y2="37900"/>
                        <a14:foregroundMark x1="47391" y1="45662" x2="47391" y2="45662"/>
                        <a14:foregroundMark x1="45652" y1="47032" x2="45652" y2="47032"/>
                        <a14:foregroundMark x1="42174" y1="49772" x2="42174" y2="49772"/>
                        <a14:foregroundMark x1="36522" y1="50685" x2="36522" y2="50685"/>
                        <a14:foregroundMark x1="31304" y1="53881" x2="31304" y2="53881"/>
                        <a14:foregroundMark x1="9565" y1="48858" x2="9565" y2="48858"/>
                        <a14:foregroundMark x1="30000" y1="43836" x2="30000" y2="43836"/>
                        <a14:foregroundMark x1="33913" y1="28767" x2="33913" y2="28767"/>
                        <a14:foregroundMark x1="45652" y1="31050" x2="45652" y2="31050"/>
                        <a14:foregroundMark x1="26522" y1="1370" x2="26522" y2="1370"/>
                        <a14:foregroundMark x1="78696" y1="47032" x2="78696" y2="47032"/>
                        <a14:foregroundMark x1="68261" y1="47032" x2="68261" y2="47032"/>
                        <a14:foregroundMark x1="68696" y1="46575" x2="68696" y2="46575"/>
                        <a14:foregroundMark x1="70000" y1="47032" x2="70000" y2="47032"/>
                        <a14:foregroundMark x1="83478" y1="913" x2="83478" y2="913"/>
                        <a14:foregroundMark x1="90435" y1="45662" x2="90435" y2="45662"/>
                        <a14:foregroundMark x1="90870" y1="49315" x2="90870" y2="49315"/>
                      </a14:backgroundRemoval>
                    </a14:imgEffect>
                  </a14:imgLayer>
                </a14:imgProps>
              </a:ext>
            </a:extLst>
          </a:blip>
          <a:srcRect b="35657"/>
          <a:stretch/>
        </p:blipFill>
        <p:spPr>
          <a:xfrm rot="20582488">
            <a:off x="2391351" y="3795995"/>
            <a:ext cx="540104" cy="330896"/>
          </a:xfrm>
          <a:prstGeom prst="rect">
            <a:avLst/>
          </a:prstGeom>
        </p:spPr>
      </p:pic>
      <p:pic>
        <p:nvPicPr>
          <p:cNvPr id="50" name="Picture 49">
            <a:extLst>
              <a:ext uri="{FF2B5EF4-FFF2-40B4-BE49-F238E27FC236}">
                <a16:creationId xmlns:a16="http://schemas.microsoft.com/office/drawing/2014/main" id="{BAD4E8C6-F271-E49D-CAFA-91DF0645F8C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45079" y="3549733"/>
            <a:ext cx="252367" cy="246262"/>
          </a:xfrm>
          <a:prstGeom prst="rect">
            <a:avLst/>
          </a:prstGeom>
        </p:spPr>
      </p:pic>
      <p:pic>
        <p:nvPicPr>
          <p:cNvPr id="51" name="Picture 50">
            <a:extLst>
              <a:ext uri="{FF2B5EF4-FFF2-40B4-BE49-F238E27FC236}">
                <a16:creationId xmlns:a16="http://schemas.microsoft.com/office/drawing/2014/main" id="{50ED56A8-9302-688D-88A7-1F46BBB5D627}"/>
              </a:ext>
            </a:extLst>
          </p:cNvPr>
          <p:cNvPicPr>
            <a:picLocks noChangeAspect="1"/>
          </p:cNvPicPr>
          <p:nvPr/>
        </p:nvPicPr>
        <p:blipFill>
          <a:blip r:embed="rId8"/>
          <a:stretch>
            <a:fillRect/>
          </a:stretch>
        </p:blipFill>
        <p:spPr>
          <a:xfrm rot="14642511">
            <a:off x="2289036" y="3407078"/>
            <a:ext cx="695860" cy="777834"/>
          </a:xfrm>
          <a:prstGeom prst="rect">
            <a:avLst/>
          </a:prstGeom>
        </p:spPr>
      </p:pic>
      <p:sp>
        <p:nvSpPr>
          <p:cNvPr id="52" name="Rectangle 51">
            <a:extLst>
              <a:ext uri="{FF2B5EF4-FFF2-40B4-BE49-F238E27FC236}">
                <a16:creationId xmlns:a16="http://schemas.microsoft.com/office/drawing/2014/main" id="{047CFE9F-C604-49C8-32A8-E08A418F0539}"/>
              </a:ext>
            </a:extLst>
          </p:cNvPr>
          <p:cNvSpPr/>
          <p:nvPr/>
        </p:nvSpPr>
        <p:spPr>
          <a:xfrm>
            <a:off x="419766" y="3344578"/>
            <a:ext cx="1916823" cy="1357284"/>
          </a:xfrm>
          <a:custGeom>
            <a:avLst/>
            <a:gdLst>
              <a:gd name="connsiteX0" fmla="*/ 0 w 1916823"/>
              <a:gd name="connsiteY0" fmla="*/ 0 h 1357284"/>
              <a:gd name="connsiteX1" fmla="*/ 479206 w 1916823"/>
              <a:gd name="connsiteY1" fmla="*/ 0 h 1357284"/>
              <a:gd name="connsiteX2" fmla="*/ 958412 w 1916823"/>
              <a:gd name="connsiteY2" fmla="*/ 0 h 1357284"/>
              <a:gd name="connsiteX3" fmla="*/ 1475954 w 1916823"/>
              <a:gd name="connsiteY3" fmla="*/ 0 h 1357284"/>
              <a:gd name="connsiteX4" fmla="*/ 1916823 w 1916823"/>
              <a:gd name="connsiteY4" fmla="*/ 0 h 1357284"/>
              <a:gd name="connsiteX5" fmla="*/ 1916823 w 1916823"/>
              <a:gd name="connsiteY5" fmla="*/ 425282 h 1357284"/>
              <a:gd name="connsiteX6" fmla="*/ 1916823 w 1916823"/>
              <a:gd name="connsiteY6" fmla="*/ 850565 h 1357284"/>
              <a:gd name="connsiteX7" fmla="*/ 1916823 w 1916823"/>
              <a:gd name="connsiteY7" fmla="*/ 1357284 h 1357284"/>
              <a:gd name="connsiteX8" fmla="*/ 1456785 w 1916823"/>
              <a:gd name="connsiteY8" fmla="*/ 1357284 h 1357284"/>
              <a:gd name="connsiteX9" fmla="*/ 996748 w 1916823"/>
              <a:gd name="connsiteY9" fmla="*/ 1357284 h 1357284"/>
              <a:gd name="connsiteX10" fmla="*/ 498374 w 1916823"/>
              <a:gd name="connsiteY10" fmla="*/ 1357284 h 1357284"/>
              <a:gd name="connsiteX11" fmla="*/ 0 w 1916823"/>
              <a:gd name="connsiteY11" fmla="*/ 1357284 h 1357284"/>
              <a:gd name="connsiteX12" fmla="*/ 0 w 1916823"/>
              <a:gd name="connsiteY12" fmla="*/ 918429 h 1357284"/>
              <a:gd name="connsiteX13" fmla="*/ 0 w 1916823"/>
              <a:gd name="connsiteY13" fmla="*/ 479574 h 1357284"/>
              <a:gd name="connsiteX14" fmla="*/ 0 w 1916823"/>
              <a:gd name="connsiteY14" fmla="*/ 0 h 1357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6823" h="1357284" extrusionOk="0">
                <a:moveTo>
                  <a:pt x="0" y="0"/>
                </a:moveTo>
                <a:cubicBezTo>
                  <a:pt x="205566" y="-15839"/>
                  <a:pt x="280884" y="52891"/>
                  <a:pt x="479206" y="0"/>
                </a:cubicBezTo>
                <a:cubicBezTo>
                  <a:pt x="677528" y="-52891"/>
                  <a:pt x="722374" y="48677"/>
                  <a:pt x="958412" y="0"/>
                </a:cubicBezTo>
                <a:cubicBezTo>
                  <a:pt x="1194450" y="-48677"/>
                  <a:pt x="1269660" y="54769"/>
                  <a:pt x="1475954" y="0"/>
                </a:cubicBezTo>
                <a:cubicBezTo>
                  <a:pt x="1682248" y="-54769"/>
                  <a:pt x="1710266" y="2821"/>
                  <a:pt x="1916823" y="0"/>
                </a:cubicBezTo>
                <a:cubicBezTo>
                  <a:pt x="1955563" y="133842"/>
                  <a:pt x="1880887" y="263249"/>
                  <a:pt x="1916823" y="425282"/>
                </a:cubicBezTo>
                <a:cubicBezTo>
                  <a:pt x="1952759" y="587315"/>
                  <a:pt x="1905568" y="646278"/>
                  <a:pt x="1916823" y="850565"/>
                </a:cubicBezTo>
                <a:cubicBezTo>
                  <a:pt x="1928078" y="1054852"/>
                  <a:pt x="1868501" y="1245219"/>
                  <a:pt x="1916823" y="1357284"/>
                </a:cubicBezTo>
                <a:cubicBezTo>
                  <a:pt x="1776513" y="1357704"/>
                  <a:pt x="1631286" y="1342365"/>
                  <a:pt x="1456785" y="1357284"/>
                </a:cubicBezTo>
                <a:cubicBezTo>
                  <a:pt x="1282284" y="1372203"/>
                  <a:pt x="1115120" y="1315266"/>
                  <a:pt x="996748" y="1357284"/>
                </a:cubicBezTo>
                <a:cubicBezTo>
                  <a:pt x="878376" y="1399302"/>
                  <a:pt x="741008" y="1314147"/>
                  <a:pt x="498374" y="1357284"/>
                </a:cubicBezTo>
                <a:cubicBezTo>
                  <a:pt x="255740" y="1400421"/>
                  <a:pt x="189828" y="1307408"/>
                  <a:pt x="0" y="1357284"/>
                </a:cubicBezTo>
                <a:cubicBezTo>
                  <a:pt x="-21055" y="1195432"/>
                  <a:pt x="19054" y="1038203"/>
                  <a:pt x="0" y="918429"/>
                </a:cubicBezTo>
                <a:cubicBezTo>
                  <a:pt x="-19054" y="798655"/>
                  <a:pt x="45669" y="594827"/>
                  <a:pt x="0" y="479574"/>
                </a:cubicBezTo>
                <a:cubicBezTo>
                  <a:pt x="-45669" y="364322"/>
                  <a:pt x="50282" y="186899"/>
                  <a:pt x="0" y="0"/>
                </a:cubicBezTo>
                <a:close/>
              </a:path>
            </a:pathLst>
          </a:custGeom>
          <a:noFill/>
          <a:ln w="19050">
            <a:solidFill>
              <a:srgbClr val="00B050"/>
            </a:solidFill>
            <a:extLst>
              <a:ext uri="{C807C97D-BFC1-408E-A445-0C87EB9F89A2}">
                <ask:lineSketchStyleProps xmlns:ask="http://schemas.microsoft.com/office/drawing/2018/sketchyshapes" sd="3978248048">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5" name="Picture 2" descr="C:\WORK\§Conferences 2019\19-10-1&amp;4 - Moscow - Sixth IAEA DEMO Programme Workshop\Presentazione\Store\LVB slide wcll.png">
            <a:extLst>
              <a:ext uri="{FF2B5EF4-FFF2-40B4-BE49-F238E27FC236}">
                <a16:creationId xmlns:a16="http://schemas.microsoft.com/office/drawing/2014/main" id="{D8C159B8-66A6-5DEB-8ED0-2DD2D6E667F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26930" r="27542" b="-2035"/>
          <a:stretch/>
        </p:blipFill>
        <p:spPr bwMode="auto">
          <a:xfrm>
            <a:off x="165226" y="1272854"/>
            <a:ext cx="2692527" cy="209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78">
            <a:extLst>
              <a:ext uri="{FF2B5EF4-FFF2-40B4-BE49-F238E27FC236}">
                <a16:creationId xmlns:a16="http://schemas.microsoft.com/office/drawing/2014/main" id="{CFE55342-3BD2-8819-8D32-0125FDF4C04B}"/>
              </a:ext>
            </a:extLst>
          </p:cNvPr>
          <p:cNvPicPr>
            <a:picLocks noChangeAspect="1"/>
          </p:cNvPicPr>
          <p:nvPr/>
        </p:nvPicPr>
        <p:blipFill>
          <a:blip r:embed="rId10"/>
          <a:stretch>
            <a:fillRect/>
          </a:stretch>
        </p:blipFill>
        <p:spPr>
          <a:xfrm>
            <a:off x="3328010" y="749200"/>
            <a:ext cx="2335942" cy="2272465"/>
          </a:xfrm>
          <a:prstGeom prst="rect">
            <a:avLst/>
          </a:prstGeom>
        </p:spPr>
      </p:pic>
      <p:pic>
        <p:nvPicPr>
          <p:cNvPr id="80" name="Picture 79">
            <a:extLst>
              <a:ext uri="{FF2B5EF4-FFF2-40B4-BE49-F238E27FC236}">
                <a16:creationId xmlns:a16="http://schemas.microsoft.com/office/drawing/2014/main" id="{EAC2EFD6-8327-BF1C-692F-1B1FBDE6B61A}"/>
              </a:ext>
            </a:extLst>
          </p:cNvPr>
          <p:cNvPicPr>
            <a:picLocks noChangeAspect="1"/>
          </p:cNvPicPr>
          <p:nvPr/>
        </p:nvPicPr>
        <p:blipFill>
          <a:blip r:embed="rId11"/>
          <a:stretch>
            <a:fillRect/>
          </a:stretch>
        </p:blipFill>
        <p:spPr>
          <a:xfrm>
            <a:off x="3934598" y="2664791"/>
            <a:ext cx="1122767" cy="908225"/>
          </a:xfrm>
          <a:prstGeom prst="rect">
            <a:avLst/>
          </a:prstGeom>
        </p:spPr>
      </p:pic>
      <p:sp>
        <p:nvSpPr>
          <p:cNvPr id="82" name="TextBox 81">
            <a:extLst>
              <a:ext uri="{FF2B5EF4-FFF2-40B4-BE49-F238E27FC236}">
                <a16:creationId xmlns:a16="http://schemas.microsoft.com/office/drawing/2014/main" id="{422DC722-9D3C-BFD3-D98F-7FDDD2EA5A26}"/>
              </a:ext>
            </a:extLst>
          </p:cNvPr>
          <p:cNvSpPr txBox="1"/>
          <p:nvPr/>
        </p:nvSpPr>
        <p:spPr>
          <a:xfrm>
            <a:off x="2342975" y="5082367"/>
            <a:ext cx="3777318" cy="1077218"/>
          </a:xfrm>
          <a:prstGeom prst="rect">
            <a:avLst/>
          </a:prstGeom>
          <a:noFill/>
        </p:spPr>
        <p:txBody>
          <a:bodyPr wrap="square">
            <a:spAutoFit/>
          </a:bodyPr>
          <a:lstStyle/>
          <a:p>
            <a:pPr marL="156629" indent="-156629" algn="ctr"/>
            <a:r>
              <a:rPr lang="en-US" sz="1600" b="1" dirty="0">
                <a:solidFill>
                  <a:srgbClr val="0070C0"/>
                </a:solidFill>
              </a:rPr>
              <a:t>EUROFER97 (300-550°C)</a:t>
            </a:r>
          </a:p>
          <a:p>
            <a:pPr marL="156629" indent="-156629" algn="ctr"/>
            <a:r>
              <a:rPr lang="en-US" sz="1600" b="1" dirty="0" err="1">
                <a:solidFill>
                  <a:srgbClr val="0070C0"/>
                </a:solidFill>
              </a:rPr>
              <a:t>PbLi</a:t>
            </a:r>
            <a:r>
              <a:rPr lang="en-US" sz="1600" b="1" dirty="0">
                <a:solidFill>
                  <a:srgbClr val="0070C0"/>
                </a:solidFill>
              </a:rPr>
              <a:t> liquid (~330 °C @ 0.25-1.55 MPa)</a:t>
            </a:r>
          </a:p>
          <a:p>
            <a:pPr marL="156629" indent="-156629" algn="ctr"/>
            <a:r>
              <a:rPr lang="en-US" sz="1600" b="1" dirty="0">
                <a:solidFill>
                  <a:srgbClr val="0070C0"/>
                </a:solidFill>
              </a:rPr>
              <a:t>(</a:t>
            </a:r>
            <a:r>
              <a:rPr lang="en-US" sz="1600" b="1" baseline="30000" dirty="0">
                <a:solidFill>
                  <a:srgbClr val="0070C0"/>
                </a:solidFill>
              </a:rPr>
              <a:t>6</a:t>
            </a:r>
            <a:r>
              <a:rPr lang="en-US" sz="1600" b="1" dirty="0">
                <a:solidFill>
                  <a:srgbClr val="0070C0"/>
                </a:solidFill>
              </a:rPr>
              <a:t>Li at 90%) </a:t>
            </a:r>
          </a:p>
          <a:p>
            <a:pPr marL="156629" indent="-156629" algn="ctr"/>
            <a:r>
              <a:rPr lang="en-US" sz="1600" b="1" dirty="0">
                <a:solidFill>
                  <a:srgbClr val="0070C0"/>
                </a:solidFill>
              </a:rPr>
              <a:t>Water (295-328°C @ 15.5 MPa)</a:t>
            </a:r>
          </a:p>
        </p:txBody>
      </p:sp>
      <p:pic>
        <p:nvPicPr>
          <p:cNvPr id="84" name="Picture 83">
            <a:extLst>
              <a:ext uri="{FF2B5EF4-FFF2-40B4-BE49-F238E27FC236}">
                <a16:creationId xmlns:a16="http://schemas.microsoft.com/office/drawing/2014/main" id="{5C2F85E3-75AF-C89F-E3C5-8EBDA9A5CEC0}"/>
              </a:ext>
            </a:extLst>
          </p:cNvPr>
          <p:cNvPicPr>
            <a:picLocks noChangeAspect="1"/>
          </p:cNvPicPr>
          <p:nvPr/>
        </p:nvPicPr>
        <p:blipFill>
          <a:blip r:embed="rId12"/>
          <a:stretch>
            <a:fillRect/>
          </a:stretch>
        </p:blipFill>
        <p:spPr>
          <a:xfrm>
            <a:off x="3124128" y="2091697"/>
            <a:ext cx="915956" cy="1038746"/>
          </a:xfrm>
          <a:prstGeom prst="rect">
            <a:avLst/>
          </a:prstGeom>
        </p:spPr>
      </p:pic>
      <p:sp>
        <p:nvSpPr>
          <p:cNvPr id="98" name="TextBox 97">
            <a:extLst>
              <a:ext uri="{FF2B5EF4-FFF2-40B4-BE49-F238E27FC236}">
                <a16:creationId xmlns:a16="http://schemas.microsoft.com/office/drawing/2014/main" id="{5453E69B-FA7A-F719-D7EF-CF39126F7986}"/>
              </a:ext>
            </a:extLst>
          </p:cNvPr>
          <p:cNvSpPr txBox="1"/>
          <p:nvPr/>
        </p:nvSpPr>
        <p:spPr>
          <a:xfrm>
            <a:off x="5735960" y="1700808"/>
            <a:ext cx="2636490" cy="1569660"/>
          </a:xfrm>
          <a:prstGeom prst="rect">
            <a:avLst/>
          </a:prstGeom>
          <a:noFill/>
        </p:spPr>
        <p:txBody>
          <a:bodyPr wrap="square">
            <a:spAutoFit/>
          </a:bodyPr>
          <a:lstStyle/>
          <a:p>
            <a:pPr marL="156629" indent="-156629" algn="ctr"/>
            <a:r>
              <a:rPr lang="en-US" sz="1600" b="1" dirty="0">
                <a:solidFill>
                  <a:srgbClr val="0070C0"/>
                </a:solidFill>
              </a:rPr>
              <a:t>EUROFER97 (300-550°C)</a:t>
            </a:r>
          </a:p>
          <a:p>
            <a:pPr marL="156629" indent="-156629" algn="ctr"/>
            <a:r>
              <a:rPr lang="en-US" sz="1600" b="1" dirty="0">
                <a:solidFill>
                  <a:srgbClr val="0070C0"/>
                </a:solidFill>
              </a:rPr>
              <a:t>Li</a:t>
            </a:r>
            <a:r>
              <a:rPr lang="en-US" sz="1600" b="1" baseline="-25000" dirty="0">
                <a:solidFill>
                  <a:srgbClr val="0070C0"/>
                </a:solidFill>
              </a:rPr>
              <a:t>4</a:t>
            </a:r>
            <a:r>
              <a:rPr lang="en-US" sz="1600" b="1" dirty="0">
                <a:solidFill>
                  <a:srgbClr val="0070C0"/>
                </a:solidFill>
              </a:rPr>
              <a:t>SiO</a:t>
            </a:r>
            <a:r>
              <a:rPr lang="en-US" sz="1600" b="1" baseline="-25000" dirty="0">
                <a:solidFill>
                  <a:srgbClr val="0070C0"/>
                </a:solidFill>
              </a:rPr>
              <a:t>4</a:t>
            </a:r>
            <a:r>
              <a:rPr lang="en-US" sz="1600" b="1" dirty="0">
                <a:solidFill>
                  <a:srgbClr val="0070C0"/>
                </a:solidFill>
              </a:rPr>
              <a:t> + 35 mol% Li</a:t>
            </a:r>
            <a:r>
              <a:rPr lang="en-US" sz="1600" b="1" baseline="-25000" dirty="0">
                <a:solidFill>
                  <a:srgbClr val="0070C0"/>
                </a:solidFill>
              </a:rPr>
              <a:t>2</a:t>
            </a:r>
            <a:r>
              <a:rPr lang="en-US" sz="1600" b="1" dirty="0">
                <a:solidFill>
                  <a:srgbClr val="0070C0"/>
                </a:solidFill>
              </a:rPr>
              <a:t>TiO</a:t>
            </a:r>
            <a:r>
              <a:rPr lang="en-US" sz="1600" b="1" baseline="-25000" dirty="0">
                <a:solidFill>
                  <a:srgbClr val="0070C0"/>
                </a:solidFill>
              </a:rPr>
              <a:t>3</a:t>
            </a:r>
            <a:r>
              <a:rPr lang="en-US" sz="1600" b="1" dirty="0">
                <a:solidFill>
                  <a:srgbClr val="0070C0"/>
                </a:solidFill>
              </a:rPr>
              <a:t> </a:t>
            </a:r>
          </a:p>
          <a:p>
            <a:pPr marL="156629" indent="-156629" algn="ctr"/>
            <a:r>
              <a:rPr lang="en-US" sz="1600" b="1" dirty="0">
                <a:solidFill>
                  <a:srgbClr val="0070C0"/>
                </a:solidFill>
              </a:rPr>
              <a:t>(</a:t>
            </a:r>
            <a:r>
              <a:rPr lang="en-US" sz="1600" b="1" baseline="30000" dirty="0">
                <a:solidFill>
                  <a:srgbClr val="0070C0"/>
                </a:solidFill>
              </a:rPr>
              <a:t>6</a:t>
            </a:r>
            <a:r>
              <a:rPr lang="en-US" sz="1600" b="1" dirty="0">
                <a:solidFill>
                  <a:srgbClr val="0070C0"/>
                </a:solidFill>
              </a:rPr>
              <a:t>Li at 60%)</a:t>
            </a:r>
          </a:p>
          <a:p>
            <a:pPr marL="156629" indent="-156629" algn="ctr"/>
            <a:r>
              <a:rPr lang="en-US" sz="1600" b="1" dirty="0">
                <a:solidFill>
                  <a:srgbClr val="0070C0"/>
                </a:solidFill>
              </a:rPr>
              <a:t>Beryllide (TiBe</a:t>
            </a:r>
            <a:r>
              <a:rPr lang="en-US" sz="1600" b="1" baseline="-25000" dirty="0">
                <a:solidFill>
                  <a:srgbClr val="0070C0"/>
                </a:solidFill>
              </a:rPr>
              <a:t>12</a:t>
            </a:r>
            <a:r>
              <a:rPr lang="en-US" sz="1600" b="1" dirty="0">
                <a:solidFill>
                  <a:srgbClr val="0070C0"/>
                </a:solidFill>
              </a:rPr>
              <a:t>) </a:t>
            </a:r>
          </a:p>
          <a:p>
            <a:pPr marL="156629" indent="-156629" algn="ctr"/>
            <a:r>
              <a:rPr lang="en-US" sz="1600" b="1" dirty="0">
                <a:solidFill>
                  <a:srgbClr val="0070C0"/>
                </a:solidFill>
              </a:rPr>
              <a:t>Helium (300-520°C @ 8 MPa)</a:t>
            </a:r>
          </a:p>
          <a:p>
            <a:pPr marL="156629" indent="-156629" algn="ctr"/>
            <a:r>
              <a:rPr lang="en-US" sz="1600" b="1" dirty="0">
                <a:solidFill>
                  <a:srgbClr val="0070C0"/>
                </a:solidFill>
              </a:rPr>
              <a:t>Helium Purge Gas</a:t>
            </a:r>
          </a:p>
        </p:txBody>
      </p:sp>
      <p:sp>
        <p:nvSpPr>
          <p:cNvPr id="99" name="TextBox 98">
            <a:extLst>
              <a:ext uri="{FF2B5EF4-FFF2-40B4-BE49-F238E27FC236}">
                <a16:creationId xmlns:a16="http://schemas.microsoft.com/office/drawing/2014/main" id="{F7CAE17B-6130-5682-10F3-1CAB7D161BD8}"/>
              </a:ext>
            </a:extLst>
          </p:cNvPr>
          <p:cNvSpPr txBox="1"/>
          <p:nvPr/>
        </p:nvSpPr>
        <p:spPr>
          <a:xfrm>
            <a:off x="8472436" y="995244"/>
            <a:ext cx="3024164" cy="1569660"/>
          </a:xfrm>
          <a:prstGeom prst="rect">
            <a:avLst/>
          </a:prstGeom>
          <a:noFill/>
        </p:spPr>
        <p:txBody>
          <a:bodyPr wrap="square">
            <a:spAutoFit/>
          </a:bodyPr>
          <a:lstStyle/>
          <a:p>
            <a:pPr marL="156629" indent="-156629" algn="ctr"/>
            <a:r>
              <a:rPr lang="en-US" sz="1600" b="1" dirty="0">
                <a:solidFill>
                  <a:srgbClr val="0070C0"/>
                </a:solidFill>
              </a:rPr>
              <a:t>EUROFER97 (300-550°C)</a:t>
            </a:r>
          </a:p>
          <a:p>
            <a:pPr marL="156629" indent="-156629" algn="ctr"/>
            <a:r>
              <a:rPr lang="en-US" sz="1600" b="1" dirty="0">
                <a:solidFill>
                  <a:srgbClr val="0070C0"/>
                </a:solidFill>
              </a:rPr>
              <a:t>Li</a:t>
            </a:r>
            <a:r>
              <a:rPr lang="en-US" sz="1600" b="1" baseline="-25000" dirty="0">
                <a:solidFill>
                  <a:srgbClr val="0070C0"/>
                </a:solidFill>
              </a:rPr>
              <a:t>4</a:t>
            </a:r>
            <a:r>
              <a:rPr lang="en-US" sz="1600" b="1" dirty="0">
                <a:solidFill>
                  <a:srgbClr val="0070C0"/>
                </a:solidFill>
              </a:rPr>
              <a:t>SiO</a:t>
            </a:r>
            <a:r>
              <a:rPr lang="en-US" sz="1600" b="1" baseline="-25000" dirty="0">
                <a:solidFill>
                  <a:srgbClr val="0070C0"/>
                </a:solidFill>
              </a:rPr>
              <a:t>4</a:t>
            </a:r>
            <a:r>
              <a:rPr lang="en-US" sz="1600" b="1" dirty="0">
                <a:solidFill>
                  <a:srgbClr val="0070C0"/>
                </a:solidFill>
              </a:rPr>
              <a:t> + 35 mol% Li</a:t>
            </a:r>
            <a:r>
              <a:rPr lang="en-US" sz="1600" b="1" baseline="-25000" dirty="0">
                <a:solidFill>
                  <a:srgbClr val="0070C0"/>
                </a:solidFill>
              </a:rPr>
              <a:t>2</a:t>
            </a:r>
            <a:r>
              <a:rPr lang="en-US" sz="1600" b="1" dirty="0">
                <a:solidFill>
                  <a:srgbClr val="0070C0"/>
                </a:solidFill>
              </a:rPr>
              <a:t>TiO</a:t>
            </a:r>
            <a:r>
              <a:rPr lang="en-US" sz="1600" b="1" baseline="-25000" dirty="0">
                <a:solidFill>
                  <a:srgbClr val="0070C0"/>
                </a:solidFill>
              </a:rPr>
              <a:t>3</a:t>
            </a:r>
            <a:r>
              <a:rPr lang="en-US" sz="1600" b="1" dirty="0">
                <a:solidFill>
                  <a:srgbClr val="0070C0"/>
                </a:solidFill>
              </a:rPr>
              <a:t> </a:t>
            </a:r>
          </a:p>
          <a:p>
            <a:pPr marL="156629" indent="-156629" algn="ctr"/>
            <a:r>
              <a:rPr lang="en-US" sz="1600" b="1" dirty="0">
                <a:solidFill>
                  <a:srgbClr val="0070C0"/>
                </a:solidFill>
              </a:rPr>
              <a:t>(</a:t>
            </a:r>
            <a:r>
              <a:rPr lang="en-US" sz="1600" b="1" baseline="30000" dirty="0">
                <a:solidFill>
                  <a:srgbClr val="0070C0"/>
                </a:solidFill>
              </a:rPr>
              <a:t>6</a:t>
            </a:r>
            <a:r>
              <a:rPr lang="en-US" sz="1600" b="1" dirty="0">
                <a:solidFill>
                  <a:srgbClr val="0070C0"/>
                </a:solidFill>
              </a:rPr>
              <a:t>Li at 60%)</a:t>
            </a:r>
          </a:p>
          <a:p>
            <a:pPr marL="156629" indent="-156629" algn="ctr"/>
            <a:r>
              <a:rPr lang="en-GB" sz="1600" b="1" dirty="0">
                <a:solidFill>
                  <a:srgbClr val="0070C0"/>
                </a:solidFill>
              </a:rPr>
              <a:t>Molten Pb or solid Pb compound </a:t>
            </a:r>
          </a:p>
          <a:p>
            <a:pPr marL="156629" indent="-156629" algn="ctr"/>
            <a:r>
              <a:rPr lang="en-US" sz="1600" b="1" dirty="0">
                <a:solidFill>
                  <a:srgbClr val="0070C0"/>
                </a:solidFill>
              </a:rPr>
              <a:t>Water (285-325°C @ 15.5 MPa)</a:t>
            </a:r>
          </a:p>
          <a:p>
            <a:pPr marL="156629" indent="-156629" algn="ctr"/>
            <a:r>
              <a:rPr lang="en-US" sz="1600" b="1" dirty="0">
                <a:solidFill>
                  <a:srgbClr val="0070C0"/>
                </a:solidFill>
              </a:rPr>
              <a:t>Helium Purge Gas</a:t>
            </a:r>
          </a:p>
        </p:txBody>
      </p:sp>
      <p:pic>
        <p:nvPicPr>
          <p:cNvPr id="100" name="Picture 99">
            <a:extLst>
              <a:ext uri="{FF2B5EF4-FFF2-40B4-BE49-F238E27FC236}">
                <a16:creationId xmlns:a16="http://schemas.microsoft.com/office/drawing/2014/main" id="{19C7FEFB-29ED-26B6-AB94-A69A2831D4EB}"/>
              </a:ext>
            </a:extLst>
          </p:cNvPr>
          <p:cNvPicPr>
            <a:picLocks noChangeAspect="1"/>
          </p:cNvPicPr>
          <p:nvPr/>
        </p:nvPicPr>
        <p:blipFill>
          <a:blip r:embed="rId13"/>
          <a:stretch>
            <a:fillRect/>
          </a:stretch>
        </p:blipFill>
        <p:spPr>
          <a:xfrm>
            <a:off x="6122987" y="4211708"/>
            <a:ext cx="2709317" cy="2313636"/>
          </a:xfrm>
          <a:prstGeom prst="rect">
            <a:avLst/>
          </a:prstGeom>
        </p:spPr>
      </p:pic>
      <p:pic>
        <p:nvPicPr>
          <p:cNvPr id="101" name="Picture 100">
            <a:extLst>
              <a:ext uri="{FF2B5EF4-FFF2-40B4-BE49-F238E27FC236}">
                <a16:creationId xmlns:a16="http://schemas.microsoft.com/office/drawing/2014/main" id="{48BA4159-637F-9FF9-8DD5-92F6959300E1}"/>
              </a:ext>
            </a:extLst>
          </p:cNvPr>
          <p:cNvPicPr>
            <a:picLocks noChangeAspect="1"/>
          </p:cNvPicPr>
          <p:nvPr/>
        </p:nvPicPr>
        <p:blipFill rotWithShape="1">
          <a:blip r:embed="rId14"/>
          <a:srcRect t="10262" r="5426" b="24283"/>
          <a:stretch/>
        </p:blipFill>
        <p:spPr>
          <a:xfrm>
            <a:off x="9442836" y="3918113"/>
            <a:ext cx="1638040" cy="1359592"/>
          </a:xfrm>
          <a:prstGeom prst="rect">
            <a:avLst/>
          </a:prstGeom>
        </p:spPr>
      </p:pic>
      <p:pic>
        <p:nvPicPr>
          <p:cNvPr id="106" name="Picture 105">
            <a:extLst>
              <a:ext uri="{FF2B5EF4-FFF2-40B4-BE49-F238E27FC236}">
                <a16:creationId xmlns:a16="http://schemas.microsoft.com/office/drawing/2014/main" id="{4005793A-87E0-DD30-3178-32A5C07019CE}"/>
              </a:ext>
            </a:extLst>
          </p:cNvPr>
          <p:cNvPicPr>
            <a:picLocks noChangeAspect="1"/>
          </p:cNvPicPr>
          <p:nvPr/>
        </p:nvPicPr>
        <p:blipFill>
          <a:blip r:embed="rId15"/>
          <a:stretch>
            <a:fillRect/>
          </a:stretch>
        </p:blipFill>
        <p:spPr>
          <a:xfrm>
            <a:off x="9099121" y="5192276"/>
            <a:ext cx="2325471" cy="1323439"/>
          </a:xfrm>
          <a:prstGeom prst="rect">
            <a:avLst/>
          </a:prstGeom>
        </p:spPr>
      </p:pic>
      <p:pic>
        <p:nvPicPr>
          <p:cNvPr id="43" name="Picture 42">
            <a:extLst>
              <a:ext uri="{FF2B5EF4-FFF2-40B4-BE49-F238E27FC236}">
                <a16:creationId xmlns:a16="http://schemas.microsoft.com/office/drawing/2014/main" id="{9E34F687-1246-B6F6-7F53-FC782FC37644}"/>
              </a:ext>
            </a:extLst>
          </p:cNvPr>
          <p:cNvPicPr>
            <a:picLocks noChangeAspect="1"/>
          </p:cNvPicPr>
          <p:nvPr/>
        </p:nvPicPr>
        <p:blipFill>
          <a:blip r:embed="rId8"/>
          <a:stretch>
            <a:fillRect/>
          </a:stretch>
        </p:blipFill>
        <p:spPr>
          <a:xfrm rot="1770189">
            <a:off x="-104638" y="2893890"/>
            <a:ext cx="665445" cy="743836"/>
          </a:xfrm>
          <a:prstGeom prst="rect">
            <a:avLst/>
          </a:prstGeom>
        </p:spPr>
      </p:pic>
      <p:sp>
        <p:nvSpPr>
          <p:cNvPr id="4" name="Footer Placeholder 3">
            <a:extLst>
              <a:ext uri="{FF2B5EF4-FFF2-40B4-BE49-F238E27FC236}">
                <a16:creationId xmlns:a16="http://schemas.microsoft.com/office/drawing/2014/main" id="{1072F350-7386-73F0-AD96-A6229403DFB9}"/>
              </a:ext>
            </a:extLst>
          </p:cNvPr>
          <p:cNvSpPr>
            <a:spLocks noGrp="1"/>
          </p:cNvSpPr>
          <p:nvPr>
            <p:ph type="ftr" sz="quarter" idx="11"/>
          </p:nvPr>
        </p:nvSpPr>
        <p:spPr>
          <a:xfrm>
            <a:off x="1205029" y="6578200"/>
            <a:ext cx="10986971" cy="268139"/>
          </a:xfrm>
        </p:spPr>
        <p:txBody>
          <a:bodyPr/>
          <a:lstStyle/>
          <a:p>
            <a:pPr algn="r"/>
            <a:r>
              <a:rPr lang="en-GB" sz="1050" dirty="0"/>
              <a:t>G. Aiello et al. | Testing and quantification needs for the Breeding Blanket | </a:t>
            </a:r>
            <a:r>
              <a:rPr lang="fr-FR" sz="1050" dirty="0"/>
              <a:t>EU-CN collaboration </a:t>
            </a:r>
            <a:r>
              <a:rPr lang="en-GB" sz="1050" dirty="0"/>
              <a:t>| KIT, March 2023 | Page </a:t>
            </a:r>
            <a:fld id="{6A6D9FA1-99C7-4910-8E32-B85D378B0060}" type="slidenum">
              <a:rPr lang="en-GB" sz="1050" smtClean="0"/>
              <a:pPr algn="r"/>
              <a:t>5</a:t>
            </a:fld>
            <a:endParaRPr lang="en-GB" sz="1050" dirty="0"/>
          </a:p>
        </p:txBody>
      </p:sp>
    </p:spTree>
    <p:extLst>
      <p:ext uri="{BB962C8B-B14F-4D97-AF65-F5344CB8AC3E}">
        <p14:creationId xmlns:p14="http://schemas.microsoft.com/office/powerpoint/2010/main" val="3563902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10FA1-8DCB-75F8-4764-E00353D15DEC}"/>
              </a:ext>
            </a:extLst>
          </p:cNvPr>
          <p:cNvSpPr>
            <a:spLocks noGrp="1"/>
          </p:cNvSpPr>
          <p:nvPr>
            <p:ph type="title"/>
          </p:nvPr>
        </p:nvSpPr>
        <p:spPr/>
        <p:txBody>
          <a:bodyPr/>
          <a:lstStyle/>
          <a:p>
            <a:r>
              <a:rPr lang="en-GB" sz="2800" dirty="0"/>
              <a:t>Breeding blanket qualification strategy</a:t>
            </a:r>
          </a:p>
        </p:txBody>
      </p:sp>
      <p:sp>
        <p:nvSpPr>
          <p:cNvPr id="5" name="TextBox 4">
            <a:extLst>
              <a:ext uri="{FF2B5EF4-FFF2-40B4-BE49-F238E27FC236}">
                <a16:creationId xmlns:a16="http://schemas.microsoft.com/office/drawing/2014/main" id="{70D95AA2-982A-639D-3BB6-1301FE92E34D}"/>
              </a:ext>
            </a:extLst>
          </p:cNvPr>
          <p:cNvSpPr txBox="1"/>
          <p:nvPr/>
        </p:nvSpPr>
        <p:spPr>
          <a:xfrm>
            <a:off x="1952455" y="6237312"/>
            <a:ext cx="8287089" cy="246221"/>
          </a:xfrm>
          <a:prstGeom prst="rect">
            <a:avLst/>
          </a:prstGeom>
          <a:noFill/>
        </p:spPr>
        <p:txBody>
          <a:bodyPr wrap="square">
            <a:spAutoFit/>
          </a:bodyPr>
          <a:lstStyle/>
          <a:p>
            <a:r>
              <a:rPr lang="en-GB" sz="1000" i="1" dirty="0"/>
              <a:t>M.A. Abdou et al. (2015) Blanket/first wall challenges and required R&amp;D on the pathway to DEMO, FED 100, 2-43, DOI: 10.1016/j.fusengdes.2015.07.021</a:t>
            </a:r>
          </a:p>
        </p:txBody>
      </p:sp>
      <p:grpSp>
        <p:nvGrpSpPr>
          <p:cNvPr id="6" name="Group 5">
            <a:extLst>
              <a:ext uri="{FF2B5EF4-FFF2-40B4-BE49-F238E27FC236}">
                <a16:creationId xmlns:a16="http://schemas.microsoft.com/office/drawing/2014/main" id="{BA664B76-3018-45D9-9351-7DF9B5746F4D}"/>
              </a:ext>
            </a:extLst>
          </p:cNvPr>
          <p:cNvGrpSpPr/>
          <p:nvPr/>
        </p:nvGrpSpPr>
        <p:grpSpPr>
          <a:xfrm>
            <a:off x="595086" y="812633"/>
            <a:ext cx="11176000" cy="2196869"/>
            <a:chOff x="415509" y="859619"/>
            <a:chExt cx="10432163" cy="2196868"/>
          </a:xfrm>
        </p:grpSpPr>
        <p:cxnSp>
          <p:nvCxnSpPr>
            <p:cNvPr id="7" name="Straight Arrow Connector 6">
              <a:extLst>
                <a:ext uri="{FF2B5EF4-FFF2-40B4-BE49-F238E27FC236}">
                  <a16:creationId xmlns:a16="http://schemas.microsoft.com/office/drawing/2014/main" id="{A2B9E30F-9541-697F-B826-047B247C02AF}"/>
                </a:ext>
              </a:extLst>
            </p:cNvPr>
            <p:cNvCxnSpPr>
              <a:cxnSpLocks/>
            </p:cNvCxnSpPr>
            <p:nvPr/>
          </p:nvCxnSpPr>
          <p:spPr>
            <a:xfrm>
              <a:off x="3692041" y="2865503"/>
              <a:ext cx="6703605" cy="0"/>
            </a:xfrm>
            <a:prstGeom prst="straightConnector1">
              <a:avLst/>
            </a:prstGeom>
            <a:ln w="15875">
              <a:solidFill>
                <a:schemeClr val="tx1"/>
              </a:solidFill>
              <a:prstDash val="solid"/>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7637DD2-EF50-C87A-3B3B-8302FB4F0DEE}"/>
                </a:ext>
              </a:extLst>
            </p:cNvPr>
            <p:cNvCxnSpPr>
              <a:cxnSpLocks/>
            </p:cNvCxnSpPr>
            <p:nvPr/>
          </p:nvCxnSpPr>
          <p:spPr>
            <a:xfrm>
              <a:off x="415509" y="2487738"/>
              <a:ext cx="4115534" cy="21580"/>
            </a:xfrm>
            <a:prstGeom prst="straightConnector1">
              <a:avLst/>
            </a:prstGeom>
            <a:ln w="15875">
              <a:solidFill>
                <a:schemeClr val="tx1"/>
              </a:solidFill>
              <a:prstDash val="solid"/>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2CFE1AB-37D1-17B7-7F38-1E697CE54F35}"/>
                </a:ext>
              </a:extLst>
            </p:cNvPr>
            <p:cNvCxnSpPr>
              <a:cxnSpLocks/>
            </p:cNvCxnSpPr>
            <p:nvPr/>
          </p:nvCxnSpPr>
          <p:spPr>
            <a:xfrm flipV="1">
              <a:off x="422661" y="2082427"/>
              <a:ext cx="10425011" cy="9185"/>
            </a:xfrm>
            <a:prstGeom prst="straightConnector1">
              <a:avLst/>
            </a:prstGeom>
            <a:ln w="15875">
              <a:solidFill>
                <a:schemeClr val="tx1"/>
              </a:solidFill>
              <a:prstDash val="dash"/>
              <a:tailEnd type="stealth" w="lg" len="lg"/>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396D05B-A860-0F67-3C87-4B51ADE3F21F}"/>
                </a:ext>
              </a:extLst>
            </p:cNvPr>
            <p:cNvSpPr txBox="1"/>
            <p:nvPr/>
          </p:nvSpPr>
          <p:spPr>
            <a:xfrm>
              <a:off x="2510213" y="859619"/>
              <a:ext cx="2560320" cy="307777"/>
            </a:xfrm>
            <a:prstGeom prst="rect">
              <a:avLst/>
            </a:prstGeom>
            <a:solidFill>
              <a:srgbClr val="FFFFCC"/>
            </a:solidFill>
            <a:ln w="12700">
              <a:solidFill>
                <a:schemeClr val="tx1"/>
              </a:solidFill>
            </a:ln>
          </p:spPr>
          <p:txBody>
            <a:bodyPr wrap="square" rtlCol="0">
              <a:spAutoFit/>
            </a:bodyPr>
            <a:lstStyle/>
            <a:p>
              <a:pPr algn="ctr"/>
              <a:r>
                <a:rPr lang="en-US" sz="1400" b="1" dirty="0"/>
                <a:t>Theory/Modelling</a:t>
              </a:r>
              <a:endParaRPr lang="en-GB" sz="1400" b="1" dirty="0"/>
            </a:p>
          </p:txBody>
        </p:sp>
        <p:sp>
          <p:nvSpPr>
            <p:cNvPr id="11" name="TextBox 10">
              <a:extLst>
                <a:ext uri="{FF2B5EF4-FFF2-40B4-BE49-F238E27FC236}">
                  <a16:creationId xmlns:a16="http://schemas.microsoft.com/office/drawing/2014/main" id="{07FA0D0B-D621-DE15-4B84-F42FF9B45587}"/>
                </a:ext>
              </a:extLst>
            </p:cNvPr>
            <p:cNvSpPr txBox="1"/>
            <p:nvPr/>
          </p:nvSpPr>
          <p:spPr>
            <a:xfrm>
              <a:off x="6350693" y="859619"/>
              <a:ext cx="2560320" cy="307777"/>
            </a:xfrm>
            <a:prstGeom prst="rect">
              <a:avLst/>
            </a:prstGeom>
            <a:solidFill>
              <a:srgbClr val="FFFFCC"/>
            </a:solidFill>
            <a:ln w="12700">
              <a:solidFill>
                <a:schemeClr val="tx1"/>
              </a:solidFill>
            </a:ln>
          </p:spPr>
          <p:txBody>
            <a:bodyPr wrap="square" rtlCol="0">
              <a:spAutoFit/>
            </a:bodyPr>
            <a:lstStyle/>
            <a:p>
              <a:pPr algn="ctr"/>
              <a:r>
                <a:rPr lang="en-US" sz="1400" b="1" dirty="0"/>
                <a:t>Design Codes</a:t>
              </a:r>
              <a:endParaRPr lang="en-GB" sz="1400" b="1" dirty="0"/>
            </a:p>
          </p:txBody>
        </p:sp>
        <p:sp>
          <p:nvSpPr>
            <p:cNvPr id="12" name="TextBox 11">
              <a:extLst>
                <a:ext uri="{FF2B5EF4-FFF2-40B4-BE49-F238E27FC236}">
                  <a16:creationId xmlns:a16="http://schemas.microsoft.com/office/drawing/2014/main" id="{ADF685C4-0DCE-858E-75AB-0A2E958AEE4C}"/>
                </a:ext>
              </a:extLst>
            </p:cNvPr>
            <p:cNvSpPr txBox="1"/>
            <p:nvPr/>
          </p:nvSpPr>
          <p:spPr>
            <a:xfrm>
              <a:off x="422661" y="1336765"/>
              <a:ext cx="566181" cy="307777"/>
            </a:xfrm>
            <a:prstGeom prst="rect">
              <a:avLst/>
            </a:prstGeom>
            <a:solidFill>
              <a:schemeClr val="accent6">
                <a:lumMod val="20000"/>
                <a:lumOff val="80000"/>
              </a:schemeClr>
            </a:solidFill>
            <a:ln w="12700">
              <a:solidFill>
                <a:schemeClr val="tx1"/>
              </a:solidFill>
            </a:ln>
          </p:spPr>
          <p:txBody>
            <a:bodyPr wrap="none" rtlCol="0">
              <a:spAutoFit/>
            </a:bodyPr>
            <a:lstStyle/>
            <a:p>
              <a:r>
                <a:rPr lang="en-US" sz="1400" b="1" dirty="0"/>
                <a:t>Basic</a:t>
              </a:r>
              <a:endParaRPr lang="en-GB" sz="1400" b="1" dirty="0"/>
            </a:p>
          </p:txBody>
        </p:sp>
        <p:sp>
          <p:nvSpPr>
            <p:cNvPr id="13" name="TextBox 12">
              <a:extLst>
                <a:ext uri="{FF2B5EF4-FFF2-40B4-BE49-F238E27FC236}">
                  <a16:creationId xmlns:a16="http://schemas.microsoft.com/office/drawing/2014/main" id="{7D0EA6D0-29EA-3609-F3EA-25BF9A015579}"/>
                </a:ext>
              </a:extLst>
            </p:cNvPr>
            <p:cNvSpPr txBox="1"/>
            <p:nvPr/>
          </p:nvSpPr>
          <p:spPr>
            <a:xfrm>
              <a:off x="1524294" y="1336763"/>
              <a:ext cx="1372748" cy="307777"/>
            </a:xfrm>
            <a:prstGeom prst="rect">
              <a:avLst/>
            </a:prstGeom>
            <a:solidFill>
              <a:schemeClr val="accent6">
                <a:lumMod val="20000"/>
                <a:lumOff val="80000"/>
              </a:schemeClr>
            </a:solidFill>
            <a:ln w="12700">
              <a:solidFill>
                <a:schemeClr val="tx1"/>
              </a:solidFill>
            </a:ln>
          </p:spPr>
          <p:txBody>
            <a:bodyPr wrap="none" rtlCol="0">
              <a:spAutoFit/>
            </a:bodyPr>
            <a:lstStyle/>
            <a:p>
              <a:r>
                <a:rPr lang="en-US" sz="1400" b="1" dirty="0"/>
                <a:t>Separate Effects</a:t>
              </a:r>
              <a:endParaRPr lang="en-GB" sz="1400" b="1" dirty="0"/>
            </a:p>
          </p:txBody>
        </p:sp>
        <p:sp>
          <p:nvSpPr>
            <p:cNvPr id="14" name="TextBox 13">
              <a:extLst>
                <a:ext uri="{FF2B5EF4-FFF2-40B4-BE49-F238E27FC236}">
                  <a16:creationId xmlns:a16="http://schemas.microsoft.com/office/drawing/2014/main" id="{DE800848-31C6-DC32-8F9C-79F3FC839603}"/>
                </a:ext>
              </a:extLst>
            </p:cNvPr>
            <p:cNvSpPr txBox="1"/>
            <p:nvPr/>
          </p:nvSpPr>
          <p:spPr>
            <a:xfrm>
              <a:off x="3336701" y="1336763"/>
              <a:ext cx="1749390" cy="307777"/>
            </a:xfrm>
            <a:prstGeom prst="rect">
              <a:avLst/>
            </a:prstGeom>
            <a:solidFill>
              <a:schemeClr val="accent6">
                <a:lumMod val="20000"/>
                <a:lumOff val="80000"/>
              </a:schemeClr>
            </a:solidFill>
            <a:ln w="12700">
              <a:solidFill>
                <a:schemeClr val="tx1"/>
              </a:solidFill>
            </a:ln>
          </p:spPr>
          <p:txBody>
            <a:bodyPr wrap="none" rtlCol="0">
              <a:spAutoFit/>
            </a:bodyPr>
            <a:lstStyle/>
            <a:p>
              <a:r>
                <a:rPr lang="en-US" sz="1400" b="1" dirty="0"/>
                <a:t>Multiple Interactions</a:t>
              </a:r>
              <a:endParaRPr lang="en-GB" sz="1400" b="1" dirty="0"/>
            </a:p>
          </p:txBody>
        </p:sp>
        <p:sp>
          <p:nvSpPr>
            <p:cNvPr id="15" name="TextBox 14">
              <a:extLst>
                <a:ext uri="{FF2B5EF4-FFF2-40B4-BE49-F238E27FC236}">
                  <a16:creationId xmlns:a16="http://schemas.microsoft.com/office/drawing/2014/main" id="{12DEE5A8-8641-C3EF-C80F-CE772C2DA73C}"/>
                </a:ext>
              </a:extLst>
            </p:cNvPr>
            <p:cNvSpPr txBox="1"/>
            <p:nvPr/>
          </p:nvSpPr>
          <p:spPr>
            <a:xfrm>
              <a:off x="5356521" y="1336763"/>
              <a:ext cx="1610569" cy="307777"/>
            </a:xfrm>
            <a:prstGeom prst="rect">
              <a:avLst/>
            </a:prstGeom>
            <a:solidFill>
              <a:schemeClr val="accent6">
                <a:lumMod val="20000"/>
                <a:lumOff val="80000"/>
              </a:schemeClr>
            </a:solidFill>
            <a:ln w="12700">
              <a:solidFill>
                <a:schemeClr val="tx1"/>
              </a:solidFill>
            </a:ln>
          </p:spPr>
          <p:txBody>
            <a:bodyPr wrap="none" rtlCol="0">
              <a:spAutoFit/>
            </a:bodyPr>
            <a:lstStyle/>
            <a:p>
              <a:r>
                <a:rPr lang="en-US" sz="1400" b="1" dirty="0"/>
                <a:t>Partially Integrated</a:t>
              </a:r>
              <a:endParaRPr lang="en-GB" sz="1400" b="1" dirty="0"/>
            </a:p>
          </p:txBody>
        </p:sp>
        <p:sp>
          <p:nvSpPr>
            <p:cNvPr id="16" name="TextBox 15">
              <a:extLst>
                <a:ext uri="{FF2B5EF4-FFF2-40B4-BE49-F238E27FC236}">
                  <a16:creationId xmlns:a16="http://schemas.microsoft.com/office/drawing/2014/main" id="{21269428-1634-A2F3-0CC7-D0237C303434}"/>
                </a:ext>
              </a:extLst>
            </p:cNvPr>
            <p:cNvSpPr txBox="1"/>
            <p:nvPr/>
          </p:nvSpPr>
          <p:spPr>
            <a:xfrm>
              <a:off x="7237520" y="1336762"/>
              <a:ext cx="955262" cy="307777"/>
            </a:xfrm>
            <a:prstGeom prst="rect">
              <a:avLst/>
            </a:prstGeom>
            <a:solidFill>
              <a:schemeClr val="accent6">
                <a:lumMod val="20000"/>
                <a:lumOff val="80000"/>
              </a:schemeClr>
            </a:solidFill>
            <a:ln w="12700">
              <a:solidFill>
                <a:schemeClr val="tx1"/>
              </a:solidFill>
            </a:ln>
          </p:spPr>
          <p:txBody>
            <a:bodyPr wrap="none" rtlCol="0">
              <a:spAutoFit/>
            </a:bodyPr>
            <a:lstStyle/>
            <a:p>
              <a:r>
                <a:rPr lang="en-US" sz="1400" b="1" dirty="0"/>
                <a:t>Integrated</a:t>
              </a:r>
              <a:endParaRPr lang="en-GB" sz="1400" b="1" dirty="0"/>
            </a:p>
          </p:txBody>
        </p:sp>
        <p:sp>
          <p:nvSpPr>
            <p:cNvPr id="17" name="TextBox 16">
              <a:extLst>
                <a:ext uri="{FF2B5EF4-FFF2-40B4-BE49-F238E27FC236}">
                  <a16:creationId xmlns:a16="http://schemas.microsoft.com/office/drawing/2014/main" id="{05478F08-E93C-4EA2-6EC5-3C8990D8512C}"/>
                </a:ext>
              </a:extLst>
            </p:cNvPr>
            <p:cNvSpPr txBox="1"/>
            <p:nvPr/>
          </p:nvSpPr>
          <p:spPr>
            <a:xfrm>
              <a:off x="8668091" y="1336761"/>
              <a:ext cx="1056636" cy="307777"/>
            </a:xfrm>
            <a:prstGeom prst="rect">
              <a:avLst/>
            </a:prstGeom>
            <a:solidFill>
              <a:schemeClr val="accent6">
                <a:lumMod val="20000"/>
                <a:lumOff val="80000"/>
              </a:schemeClr>
            </a:solidFill>
            <a:ln w="12700">
              <a:solidFill>
                <a:schemeClr val="tx1"/>
              </a:solidFill>
            </a:ln>
          </p:spPr>
          <p:txBody>
            <a:bodyPr wrap="none" rtlCol="0">
              <a:spAutoFit/>
            </a:bodyPr>
            <a:lstStyle/>
            <a:p>
              <a:r>
                <a:rPr lang="en-US" sz="1400" b="1" dirty="0"/>
                <a:t>Component</a:t>
              </a:r>
              <a:endParaRPr lang="en-GB" sz="1400" b="1" dirty="0"/>
            </a:p>
          </p:txBody>
        </p:sp>
        <p:sp>
          <p:nvSpPr>
            <p:cNvPr id="18" name="TextBox 17">
              <a:extLst>
                <a:ext uri="{FF2B5EF4-FFF2-40B4-BE49-F238E27FC236}">
                  <a16:creationId xmlns:a16="http://schemas.microsoft.com/office/drawing/2014/main" id="{1095C299-1DD6-D91C-8068-3ED887991EBE}"/>
                </a:ext>
              </a:extLst>
            </p:cNvPr>
            <p:cNvSpPr txBox="1"/>
            <p:nvPr/>
          </p:nvSpPr>
          <p:spPr>
            <a:xfrm>
              <a:off x="512854" y="1945009"/>
              <a:ext cx="1697815" cy="276999"/>
            </a:xfrm>
            <a:prstGeom prst="rect">
              <a:avLst/>
            </a:prstGeom>
            <a:solidFill>
              <a:schemeClr val="accent1">
                <a:lumMod val="20000"/>
                <a:lumOff val="80000"/>
              </a:schemeClr>
            </a:solidFill>
            <a:ln w="12700">
              <a:solidFill>
                <a:schemeClr val="tx1"/>
              </a:solidFill>
            </a:ln>
          </p:spPr>
          <p:txBody>
            <a:bodyPr wrap="square" rtlCol="0">
              <a:spAutoFit/>
            </a:bodyPr>
            <a:lstStyle/>
            <a:p>
              <a:r>
                <a:rPr lang="en-US" sz="1200" b="1" dirty="0"/>
                <a:t>Property Measurement</a:t>
              </a:r>
              <a:endParaRPr lang="en-GB" sz="1200" b="1" dirty="0"/>
            </a:p>
          </p:txBody>
        </p:sp>
        <p:sp>
          <p:nvSpPr>
            <p:cNvPr id="19" name="TextBox 18">
              <a:extLst>
                <a:ext uri="{FF2B5EF4-FFF2-40B4-BE49-F238E27FC236}">
                  <a16:creationId xmlns:a16="http://schemas.microsoft.com/office/drawing/2014/main" id="{750B4209-98A8-A58E-9787-0D269359CD1E}"/>
                </a:ext>
              </a:extLst>
            </p:cNvPr>
            <p:cNvSpPr txBox="1"/>
            <p:nvPr/>
          </p:nvSpPr>
          <p:spPr>
            <a:xfrm>
              <a:off x="3336701" y="1945009"/>
              <a:ext cx="1749389" cy="276999"/>
            </a:xfrm>
            <a:prstGeom prst="rect">
              <a:avLst/>
            </a:prstGeom>
            <a:solidFill>
              <a:schemeClr val="accent1">
                <a:lumMod val="20000"/>
                <a:lumOff val="80000"/>
              </a:schemeClr>
            </a:solidFill>
            <a:ln w="12700">
              <a:solidFill>
                <a:schemeClr val="tx1"/>
              </a:solidFill>
            </a:ln>
          </p:spPr>
          <p:txBody>
            <a:bodyPr wrap="square" rtlCol="0">
              <a:spAutoFit/>
            </a:bodyPr>
            <a:lstStyle/>
            <a:p>
              <a:r>
                <a:rPr lang="en-US" sz="1200" b="1" dirty="0"/>
                <a:t>Phenomena Exploration</a:t>
              </a:r>
              <a:endParaRPr lang="en-GB" sz="1200" b="1" dirty="0"/>
            </a:p>
          </p:txBody>
        </p:sp>
        <p:sp>
          <p:nvSpPr>
            <p:cNvPr id="20" name="TextBox 19">
              <a:extLst>
                <a:ext uri="{FF2B5EF4-FFF2-40B4-BE49-F238E27FC236}">
                  <a16:creationId xmlns:a16="http://schemas.microsoft.com/office/drawing/2014/main" id="{1E79A7F2-5D82-BD76-F590-59708A912373}"/>
                </a:ext>
              </a:extLst>
            </p:cNvPr>
            <p:cNvSpPr txBox="1"/>
            <p:nvPr/>
          </p:nvSpPr>
          <p:spPr>
            <a:xfrm>
              <a:off x="5965761" y="1760344"/>
              <a:ext cx="1859420" cy="646331"/>
            </a:xfrm>
            <a:prstGeom prst="rect">
              <a:avLst/>
            </a:prstGeom>
            <a:solidFill>
              <a:schemeClr val="accent1">
                <a:lumMod val="20000"/>
                <a:lumOff val="80000"/>
              </a:schemeClr>
            </a:solidFill>
            <a:ln w="12700">
              <a:solidFill>
                <a:schemeClr val="tx1"/>
              </a:solidFill>
            </a:ln>
          </p:spPr>
          <p:txBody>
            <a:bodyPr wrap="square" rtlCol="0">
              <a:spAutoFit/>
            </a:bodyPr>
            <a:lstStyle/>
            <a:p>
              <a:r>
                <a:rPr lang="en-US" sz="1200" b="1" dirty="0"/>
                <a:t>Fusion Env. Exploration</a:t>
              </a:r>
            </a:p>
            <a:p>
              <a:r>
                <a:rPr lang="en-US" sz="1200" b="1" dirty="0"/>
                <a:t>Concept Screening</a:t>
              </a:r>
            </a:p>
            <a:p>
              <a:r>
                <a:rPr lang="en-US" sz="1200" b="1" dirty="0"/>
                <a:t>Performance Verification</a:t>
              </a:r>
              <a:endParaRPr lang="en-GB" sz="1200" b="1" dirty="0"/>
            </a:p>
          </p:txBody>
        </p:sp>
        <p:sp>
          <p:nvSpPr>
            <p:cNvPr id="21" name="TextBox 20">
              <a:extLst>
                <a:ext uri="{FF2B5EF4-FFF2-40B4-BE49-F238E27FC236}">
                  <a16:creationId xmlns:a16="http://schemas.microsoft.com/office/drawing/2014/main" id="{936D4120-6388-C03F-0F1F-F082F1E84D94}"/>
                </a:ext>
              </a:extLst>
            </p:cNvPr>
            <p:cNvSpPr txBox="1"/>
            <p:nvPr/>
          </p:nvSpPr>
          <p:spPr>
            <a:xfrm>
              <a:off x="8876389" y="1851594"/>
              <a:ext cx="1519257" cy="461665"/>
            </a:xfrm>
            <a:prstGeom prst="rect">
              <a:avLst/>
            </a:prstGeom>
            <a:solidFill>
              <a:schemeClr val="accent1">
                <a:lumMod val="20000"/>
                <a:lumOff val="80000"/>
              </a:schemeClr>
            </a:solidFill>
            <a:ln w="12700">
              <a:solidFill>
                <a:schemeClr val="tx1"/>
              </a:solidFill>
            </a:ln>
          </p:spPr>
          <p:txBody>
            <a:bodyPr wrap="square" rtlCol="0">
              <a:spAutoFit/>
            </a:bodyPr>
            <a:lstStyle/>
            <a:p>
              <a:r>
                <a:rPr lang="en-US" sz="1200" b="1" dirty="0"/>
                <a:t>Design Verification</a:t>
              </a:r>
            </a:p>
            <a:p>
              <a:r>
                <a:rPr lang="en-US" sz="1200" b="1" dirty="0"/>
                <a:t>Reliability Data</a:t>
              </a:r>
              <a:endParaRPr lang="en-GB" sz="1200" b="1" dirty="0"/>
            </a:p>
          </p:txBody>
        </p:sp>
        <p:cxnSp>
          <p:nvCxnSpPr>
            <p:cNvPr id="22" name="Straight Arrow Connector 21">
              <a:extLst>
                <a:ext uri="{FF2B5EF4-FFF2-40B4-BE49-F238E27FC236}">
                  <a16:creationId xmlns:a16="http://schemas.microsoft.com/office/drawing/2014/main" id="{67540326-95B1-38D0-D32B-7E07A798A868}"/>
                </a:ext>
              </a:extLst>
            </p:cNvPr>
            <p:cNvCxnSpPr>
              <a:cxnSpLocks/>
              <a:stCxn id="12" idx="0"/>
              <a:endCxn id="10" idx="1"/>
            </p:cNvCxnSpPr>
            <p:nvPr/>
          </p:nvCxnSpPr>
          <p:spPr>
            <a:xfrm flipV="1">
              <a:off x="705752" y="1013508"/>
              <a:ext cx="1804461" cy="323257"/>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FEEE1C5-3446-C5DF-B839-C805015E18CB}"/>
                </a:ext>
              </a:extLst>
            </p:cNvPr>
            <p:cNvCxnSpPr>
              <a:cxnSpLocks/>
              <a:stCxn id="13" idx="0"/>
            </p:cNvCxnSpPr>
            <p:nvPr/>
          </p:nvCxnSpPr>
          <p:spPr>
            <a:xfrm flipV="1">
              <a:off x="2210668" y="1167396"/>
              <a:ext cx="619698" cy="169367"/>
            </a:xfrm>
            <a:prstGeom prst="straightConnector1">
              <a:avLst/>
            </a:prstGeom>
            <a:ln w="15875">
              <a:solidFill>
                <a:schemeClr val="tx1"/>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6A121EC-3CFE-F415-96F9-E15BDAC726BC}"/>
                </a:ext>
              </a:extLst>
            </p:cNvPr>
            <p:cNvCxnSpPr>
              <a:cxnSpLocks/>
              <a:stCxn id="14" idx="0"/>
              <a:endCxn id="10" idx="2"/>
            </p:cNvCxnSpPr>
            <p:nvPr/>
          </p:nvCxnSpPr>
          <p:spPr>
            <a:xfrm flipH="1" flipV="1">
              <a:off x="3790373" y="1167396"/>
              <a:ext cx="421023" cy="169367"/>
            </a:xfrm>
            <a:prstGeom prst="straightConnector1">
              <a:avLst/>
            </a:prstGeom>
            <a:ln w="15875">
              <a:solidFill>
                <a:schemeClr val="tx1"/>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9EF2022-BB48-564D-5C7F-93DCA7AB0B11}"/>
                </a:ext>
              </a:extLst>
            </p:cNvPr>
            <p:cNvCxnSpPr>
              <a:cxnSpLocks/>
              <a:stCxn id="15" idx="0"/>
              <a:endCxn id="10" idx="3"/>
            </p:cNvCxnSpPr>
            <p:nvPr/>
          </p:nvCxnSpPr>
          <p:spPr>
            <a:xfrm flipH="1" flipV="1">
              <a:off x="5070533" y="1013508"/>
              <a:ext cx="1091273" cy="323255"/>
            </a:xfrm>
            <a:prstGeom prst="straightConnector1">
              <a:avLst/>
            </a:prstGeom>
            <a:ln w="15875">
              <a:solidFill>
                <a:schemeClr val="tx1"/>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9429341-278B-C0FC-25C0-4D7C4A066CAA}"/>
                </a:ext>
              </a:extLst>
            </p:cNvPr>
            <p:cNvCxnSpPr>
              <a:cxnSpLocks/>
              <a:stCxn id="15" idx="0"/>
              <a:endCxn id="11" idx="1"/>
            </p:cNvCxnSpPr>
            <p:nvPr/>
          </p:nvCxnSpPr>
          <p:spPr>
            <a:xfrm flipV="1">
              <a:off x="6161806" y="1013508"/>
              <a:ext cx="188887" cy="323255"/>
            </a:xfrm>
            <a:prstGeom prst="straightConnector1">
              <a:avLst/>
            </a:prstGeom>
            <a:ln w="15875">
              <a:solidFill>
                <a:schemeClr val="tx1"/>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0B6992F-8570-E2F5-FF62-EBD96770649D}"/>
                </a:ext>
              </a:extLst>
            </p:cNvPr>
            <p:cNvCxnSpPr>
              <a:cxnSpLocks/>
              <a:stCxn id="16" idx="0"/>
            </p:cNvCxnSpPr>
            <p:nvPr/>
          </p:nvCxnSpPr>
          <p:spPr>
            <a:xfrm flipH="1" flipV="1">
              <a:off x="7399871" y="1167396"/>
              <a:ext cx="315280" cy="169366"/>
            </a:xfrm>
            <a:prstGeom prst="straightConnector1">
              <a:avLst/>
            </a:prstGeom>
            <a:ln w="15875">
              <a:solidFill>
                <a:schemeClr val="tx1"/>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A25282E-C2DC-792B-5F1F-B650D411F5AE}"/>
                </a:ext>
              </a:extLst>
            </p:cNvPr>
            <p:cNvCxnSpPr>
              <a:cxnSpLocks/>
              <a:stCxn id="17" idx="0"/>
              <a:endCxn id="11" idx="3"/>
            </p:cNvCxnSpPr>
            <p:nvPr/>
          </p:nvCxnSpPr>
          <p:spPr>
            <a:xfrm flipH="1" flipV="1">
              <a:off x="8911013" y="1013508"/>
              <a:ext cx="285396" cy="323253"/>
            </a:xfrm>
            <a:prstGeom prst="straightConnector1">
              <a:avLst/>
            </a:prstGeom>
            <a:ln w="15875">
              <a:solidFill>
                <a:schemeClr val="tx1"/>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394368B-B9D9-6CEC-26B4-A6FDA4AB81FC}"/>
                </a:ext>
              </a:extLst>
            </p:cNvPr>
            <p:cNvCxnSpPr>
              <a:cxnSpLocks/>
              <a:stCxn id="12" idx="3"/>
              <a:endCxn id="13" idx="1"/>
            </p:cNvCxnSpPr>
            <p:nvPr/>
          </p:nvCxnSpPr>
          <p:spPr>
            <a:xfrm flipV="1">
              <a:off x="988842" y="1490652"/>
              <a:ext cx="535452" cy="2"/>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FBA1FAF-A81B-7A95-0AC4-3DBB857FFF37}"/>
                </a:ext>
              </a:extLst>
            </p:cNvPr>
            <p:cNvCxnSpPr>
              <a:cxnSpLocks/>
              <a:stCxn id="13" idx="3"/>
              <a:endCxn id="14" idx="1"/>
            </p:cNvCxnSpPr>
            <p:nvPr/>
          </p:nvCxnSpPr>
          <p:spPr>
            <a:xfrm>
              <a:off x="2897042" y="1490652"/>
              <a:ext cx="439659" cy="0"/>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EEDF69E-29DC-A087-7136-2D0935DE1D6A}"/>
                </a:ext>
              </a:extLst>
            </p:cNvPr>
            <p:cNvCxnSpPr>
              <a:cxnSpLocks/>
              <a:stCxn id="14" idx="3"/>
              <a:endCxn id="15" idx="1"/>
            </p:cNvCxnSpPr>
            <p:nvPr/>
          </p:nvCxnSpPr>
          <p:spPr>
            <a:xfrm>
              <a:off x="5086091" y="1490652"/>
              <a:ext cx="270430" cy="0"/>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072E181-E770-4B34-2711-77445BBCF75B}"/>
                </a:ext>
              </a:extLst>
            </p:cNvPr>
            <p:cNvCxnSpPr>
              <a:cxnSpLocks/>
              <a:stCxn id="15" idx="3"/>
              <a:endCxn id="16" idx="1"/>
            </p:cNvCxnSpPr>
            <p:nvPr/>
          </p:nvCxnSpPr>
          <p:spPr>
            <a:xfrm flipV="1">
              <a:off x="6967090" y="1490651"/>
              <a:ext cx="270430" cy="1"/>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8879373-1044-6EE6-4F7D-AFFE2162AD9C}"/>
                </a:ext>
              </a:extLst>
            </p:cNvPr>
            <p:cNvCxnSpPr>
              <a:cxnSpLocks/>
              <a:stCxn id="16" idx="3"/>
              <a:endCxn id="17" idx="1"/>
            </p:cNvCxnSpPr>
            <p:nvPr/>
          </p:nvCxnSpPr>
          <p:spPr>
            <a:xfrm flipV="1">
              <a:off x="8192782" y="1490650"/>
              <a:ext cx="475309" cy="1"/>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D3225DF-221D-3690-A17D-55922E945C50}"/>
                </a:ext>
              </a:extLst>
            </p:cNvPr>
            <p:cNvCxnSpPr>
              <a:cxnSpLocks/>
              <a:stCxn id="17" idx="3"/>
            </p:cNvCxnSpPr>
            <p:nvPr/>
          </p:nvCxnSpPr>
          <p:spPr>
            <a:xfrm>
              <a:off x="9724727" y="1490650"/>
              <a:ext cx="475308" cy="0"/>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E2D8F51-8A48-64B6-15D4-413711218AE9}"/>
                </a:ext>
              </a:extLst>
            </p:cNvPr>
            <p:cNvCxnSpPr>
              <a:cxnSpLocks/>
            </p:cNvCxnSpPr>
            <p:nvPr/>
          </p:nvCxnSpPr>
          <p:spPr>
            <a:xfrm flipV="1">
              <a:off x="432286" y="1644538"/>
              <a:ext cx="0" cy="925491"/>
            </a:xfrm>
            <a:prstGeom prst="straightConnector1">
              <a:avLst/>
            </a:prstGeom>
            <a:ln w="15875">
              <a:solidFill>
                <a:schemeClr val="tx1"/>
              </a:solidFill>
              <a:prstDash val="dash"/>
              <a:tailEnd type="non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A32D511-F433-1BC2-DF12-9E6283C71C52}"/>
                </a:ext>
              </a:extLst>
            </p:cNvPr>
            <p:cNvCxnSpPr>
              <a:cxnSpLocks/>
            </p:cNvCxnSpPr>
            <p:nvPr/>
          </p:nvCxnSpPr>
          <p:spPr>
            <a:xfrm flipV="1">
              <a:off x="2413486" y="1644537"/>
              <a:ext cx="0" cy="925491"/>
            </a:xfrm>
            <a:prstGeom prst="straightConnector1">
              <a:avLst/>
            </a:prstGeom>
            <a:ln w="15875">
              <a:solidFill>
                <a:schemeClr val="tx1"/>
              </a:solidFill>
              <a:prstDash val="dash"/>
              <a:tailEnd type="none"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2AD28EF5-E2E2-1C00-E810-332567994DCC}"/>
                </a:ext>
              </a:extLst>
            </p:cNvPr>
            <p:cNvCxnSpPr>
              <a:cxnSpLocks/>
            </p:cNvCxnSpPr>
            <p:nvPr/>
          </p:nvCxnSpPr>
          <p:spPr>
            <a:xfrm flipV="1">
              <a:off x="5761474" y="1644537"/>
              <a:ext cx="0" cy="925491"/>
            </a:xfrm>
            <a:prstGeom prst="straightConnector1">
              <a:avLst/>
            </a:prstGeom>
            <a:ln w="15875">
              <a:solidFill>
                <a:schemeClr val="tx1"/>
              </a:solidFill>
              <a:prstDash val="dash"/>
              <a:tailEnd type="none"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DC2FB2CA-B642-2558-0824-A54E977A6025}"/>
                </a:ext>
              </a:extLst>
            </p:cNvPr>
            <p:cNvCxnSpPr>
              <a:cxnSpLocks/>
            </p:cNvCxnSpPr>
            <p:nvPr/>
          </p:nvCxnSpPr>
          <p:spPr>
            <a:xfrm flipV="1">
              <a:off x="8693461" y="1644537"/>
              <a:ext cx="0" cy="925491"/>
            </a:xfrm>
            <a:prstGeom prst="straightConnector1">
              <a:avLst/>
            </a:prstGeom>
            <a:ln w="15875">
              <a:solidFill>
                <a:schemeClr val="tx1"/>
              </a:solidFill>
              <a:prstDash val="dash"/>
              <a:tailEnd type="none" w="lg"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F3ADE875-0965-6EF7-F022-7CE116F3B5B2}"/>
                </a:ext>
              </a:extLst>
            </p:cNvPr>
            <p:cNvCxnSpPr>
              <a:cxnSpLocks/>
            </p:cNvCxnSpPr>
            <p:nvPr/>
          </p:nvCxnSpPr>
          <p:spPr>
            <a:xfrm flipV="1">
              <a:off x="432286" y="2313292"/>
              <a:ext cx="0" cy="365760"/>
            </a:xfrm>
            <a:prstGeom prst="straightConnector1">
              <a:avLst/>
            </a:prstGeom>
            <a:ln w="15875">
              <a:solidFill>
                <a:schemeClr val="tx1"/>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96FB9D5-9E42-AF73-3505-30DD3298C7B5}"/>
                </a:ext>
              </a:extLst>
            </p:cNvPr>
            <p:cNvCxnSpPr>
              <a:cxnSpLocks/>
            </p:cNvCxnSpPr>
            <p:nvPr/>
          </p:nvCxnSpPr>
          <p:spPr>
            <a:xfrm flipV="1">
              <a:off x="4531043" y="2313292"/>
              <a:ext cx="0" cy="365760"/>
            </a:xfrm>
            <a:prstGeom prst="straightConnector1">
              <a:avLst/>
            </a:prstGeom>
            <a:ln w="15875">
              <a:solidFill>
                <a:schemeClr val="tx1"/>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95A121CF-4507-8B06-6656-C962254ABB2A}"/>
                </a:ext>
              </a:extLst>
            </p:cNvPr>
            <p:cNvCxnSpPr>
              <a:cxnSpLocks/>
            </p:cNvCxnSpPr>
            <p:nvPr/>
          </p:nvCxnSpPr>
          <p:spPr>
            <a:xfrm flipV="1">
              <a:off x="3692041" y="2690727"/>
              <a:ext cx="0" cy="365760"/>
            </a:xfrm>
            <a:prstGeom prst="straightConnector1">
              <a:avLst/>
            </a:prstGeom>
            <a:ln w="15875">
              <a:solidFill>
                <a:schemeClr val="tx1"/>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70660C83-C33E-2851-422E-4032556BC2B5}"/>
                </a:ext>
              </a:extLst>
            </p:cNvPr>
            <p:cNvCxnSpPr>
              <a:cxnSpLocks/>
            </p:cNvCxnSpPr>
            <p:nvPr/>
          </p:nvCxnSpPr>
          <p:spPr>
            <a:xfrm flipV="1">
              <a:off x="10395646" y="2690727"/>
              <a:ext cx="0" cy="365760"/>
            </a:xfrm>
            <a:prstGeom prst="straightConnector1">
              <a:avLst/>
            </a:prstGeom>
            <a:ln w="15875">
              <a:solidFill>
                <a:schemeClr val="tx1"/>
              </a:solidFill>
              <a:prstDash val="solid"/>
              <a:tailEnd type="none" w="lg" len="lg"/>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3D16C199-9218-02C0-0C73-72D37FEF0E07}"/>
                </a:ext>
              </a:extLst>
            </p:cNvPr>
            <p:cNvSpPr txBox="1"/>
            <p:nvPr/>
          </p:nvSpPr>
          <p:spPr>
            <a:xfrm>
              <a:off x="1361761" y="2360507"/>
              <a:ext cx="1654412" cy="276999"/>
            </a:xfrm>
            <a:prstGeom prst="rect">
              <a:avLst/>
            </a:prstGeom>
            <a:solidFill>
              <a:schemeClr val="bg1">
                <a:lumMod val="95000"/>
              </a:schemeClr>
            </a:solidFill>
            <a:ln w="12700">
              <a:solidFill>
                <a:schemeClr val="tx1"/>
              </a:solidFill>
            </a:ln>
          </p:spPr>
          <p:txBody>
            <a:bodyPr wrap="square" rtlCol="0">
              <a:spAutoFit/>
            </a:bodyPr>
            <a:lstStyle/>
            <a:p>
              <a:pPr algn="ctr"/>
              <a:r>
                <a:rPr lang="en-US" sz="1200" b="1" dirty="0"/>
                <a:t>Non-Fusion Facilities</a:t>
              </a:r>
              <a:endParaRPr lang="en-GB" sz="1200" b="1" dirty="0"/>
            </a:p>
          </p:txBody>
        </p:sp>
        <p:sp>
          <p:nvSpPr>
            <p:cNvPr id="44" name="TextBox 43">
              <a:extLst>
                <a:ext uri="{FF2B5EF4-FFF2-40B4-BE49-F238E27FC236}">
                  <a16:creationId xmlns:a16="http://schemas.microsoft.com/office/drawing/2014/main" id="{A6C84090-5D4D-DC13-7AEC-CB4F2F5AA427}"/>
                </a:ext>
              </a:extLst>
            </p:cNvPr>
            <p:cNvSpPr txBox="1"/>
            <p:nvPr/>
          </p:nvSpPr>
          <p:spPr>
            <a:xfrm>
              <a:off x="6216638" y="2735107"/>
              <a:ext cx="1976141" cy="276999"/>
            </a:xfrm>
            <a:prstGeom prst="rect">
              <a:avLst/>
            </a:prstGeom>
            <a:solidFill>
              <a:schemeClr val="bg1">
                <a:lumMod val="95000"/>
              </a:schemeClr>
            </a:solidFill>
            <a:ln w="12700">
              <a:solidFill>
                <a:schemeClr val="tx1"/>
              </a:solidFill>
            </a:ln>
          </p:spPr>
          <p:txBody>
            <a:bodyPr wrap="square" rtlCol="0">
              <a:spAutoFit/>
            </a:bodyPr>
            <a:lstStyle/>
            <a:p>
              <a:pPr algn="ctr"/>
              <a:r>
                <a:rPr lang="en-US" sz="1200" b="1" dirty="0"/>
                <a:t>Fusion-relevant Facilities</a:t>
              </a:r>
              <a:endParaRPr lang="en-GB" sz="1200" b="1" dirty="0"/>
            </a:p>
          </p:txBody>
        </p:sp>
      </p:grpSp>
      <p:grpSp>
        <p:nvGrpSpPr>
          <p:cNvPr id="45" name="Group 44">
            <a:extLst>
              <a:ext uri="{FF2B5EF4-FFF2-40B4-BE49-F238E27FC236}">
                <a16:creationId xmlns:a16="http://schemas.microsoft.com/office/drawing/2014/main" id="{7883C982-C29E-0D25-2B1A-691F8B4F24CA}"/>
              </a:ext>
            </a:extLst>
          </p:cNvPr>
          <p:cNvGrpSpPr/>
          <p:nvPr/>
        </p:nvGrpSpPr>
        <p:grpSpPr>
          <a:xfrm>
            <a:off x="0" y="3228042"/>
            <a:ext cx="11614690" cy="2860060"/>
            <a:chOff x="152149" y="3208157"/>
            <a:chExt cx="11614690" cy="2860060"/>
          </a:xfrm>
        </p:grpSpPr>
        <p:grpSp>
          <p:nvGrpSpPr>
            <p:cNvPr id="46" name="Group 45">
              <a:extLst>
                <a:ext uri="{FF2B5EF4-FFF2-40B4-BE49-F238E27FC236}">
                  <a16:creationId xmlns:a16="http://schemas.microsoft.com/office/drawing/2014/main" id="{2877C33B-AD0A-0460-A3A5-85D203ECA155}"/>
                </a:ext>
              </a:extLst>
            </p:cNvPr>
            <p:cNvGrpSpPr/>
            <p:nvPr/>
          </p:nvGrpSpPr>
          <p:grpSpPr>
            <a:xfrm>
              <a:off x="425159" y="3495786"/>
              <a:ext cx="11341680" cy="2572431"/>
              <a:chOff x="346632" y="3933055"/>
              <a:chExt cx="11341680" cy="2572431"/>
            </a:xfrm>
          </p:grpSpPr>
          <p:sp>
            <p:nvSpPr>
              <p:cNvPr id="53" name="Freeform: Shape 52">
                <a:extLst>
                  <a:ext uri="{FF2B5EF4-FFF2-40B4-BE49-F238E27FC236}">
                    <a16:creationId xmlns:a16="http://schemas.microsoft.com/office/drawing/2014/main" id="{9171E1F4-1915-961C-217A-CB4B97ACF37E}"/>
                  </a:ext>
                </a:extLst>
              </p:cNvPr>
              <p:cNvSpPr/>
              <p:nvPr/>
            </p:nvSpPr>
            <p:spPr>
              <a:xfrm>
                <a:off x="346632" y="3933056"/>
                <a:ext cx="1828800" cy="402350"/>
              </a:xfrm>
              <a:custGeom>
                <a:avLst/>
                <a:gdLst>
                  <a:gd name="connsiteX0" fmla="*/ 0 w 2160802"/>
                  <a:gd name="connsiteY0" fmla="*/ 0 h 402350"/>
                  <a:gd name="connsiteX1" fmla="*/ 2160802 w 2160802"/>
                  <a:gd name="connsiteY1" fmla="*/ 0 h 402350"/>
                  <a:gd name="connsiteX2" fmla="*/ 2160802 w 2160802"/>
                  <a:gd name="connsiteY2" fmla="*/ 402350 h 402350"/>
                  <a:gd name="connsiteX3" fmla="*/ 0 w 2160802"/>
                  <a:gd name="connsiteY3" fmla="*/ 402350 h 402350"/>
                  <a:gd name="connsiteX4" fmla="*/ 0 w 2160802"/>
                  <a:gd name="connsiteY4" fmla="*/ 0 h 40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802" h="402350">
                    <a:moveTo>
                      <a:pt x="0" y="0"/>
                    </a:moveTo>
                    <a:lnTo>
                      <a:pt x="2160802" y="0"/>
                    </a:lnTo>
                    <a:lnTo>
                      <a:pt x="2160802" y="402350"/>
                    </a:lnTo>
                    <a:lnTo>
                      <a:pt x="0" y="402350"/>
                    </a:lnTo>
                    <a:lnTo>
                      <a:pt x="0"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n-GB" sz="1000" b="1" dirty="0"/>
                  <a:t>Basic experiments</a:t>
                </a:r>
                <a:endParaRPr lang="en-GB" sz="1000" b="1" kern="1200" dirty="0"/>
              </a:p>
            </p:txBody>
          </p:sp>
          <p:sp>
            <p:nvSpPr>
              <p:cNvPr id="54" name="Freeform: Shape 53">
                <a:extLst>
                  <a:ext uri="{FF2B5EF4-FFF2-40B4-BE49-F238E27FC236}">
                    <a16:creationId xmlns:a16="http://schemas.microsoft.com/office/drawing/2014/main" id="{FA1CE1B9-A840-E326-B71B-FAB8781D3BD3}"/>
                  </a:ext>
                </a:extLst>
              </p:cNvPr>
              <p:cNvSpPr/>
              <p:nvPr/>
            </p:nvSpPr>
            <p:spPr>
              <a:xfrm>
                <a:off x="346632" y="4361367"/>
                <a:ext cx="1828800" cy="2144118"/>
              </a:xfrm>
              <a:custGeom>
                <a:avLst/>
                <a:gdLst>
                  <a:gd name="connsiteX0" fmla="*/ 0 w 2160802"/>
                  <a:gd name="connsiteY0" fmla="*/ 0 h 5231283"/>
                  <a:gd name="connsiteX1" fmla="*/ 2160802 w 2160802"/>
                  <a:gd name="connsiteY1" fmla="*/ 0 h 5231283"/>
                  <a:gd name="connsiteX2" fmla="*/ 2160802 w 2160802"/>
                  <a:gd name="connsiteY2" fmla="*/ 5231283 h 5231283"/>
                  <a:gd name="connsiteX3" fmla="*/ 0 w 2160802"/>
                  <a:gd name="connsiteY3" fmla="*/ 5231283 h 5231283"/>
                  <a:gd name="connsiteX4" fmla="*/ 0 w 2160802"/>
                  <a:gd name="connsiteY4" fmla="*/ 0 h 5231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802" h="5231283">
                    <a:moveTo>
                      <a:pt x="0" y="0"/>
                    </a:moveTo>
                    <a:lnTo>
                      <a:pt x="2160802" y="0"/>
                    </a:lnTo>
                    <a:lnTo>
                      <a:pt x="2160802" y="5231283"/>
                    </a:lnTo>
                    <a:lnTo>
                      <a:pt x="0" y="5231283"/>
                    </a:lnTo>
                    <a:lnTo>
                      <a:pt x="0" y="0"/>
                    </a:lnTo>
                    <a:close/>
                  </a:path>
                </a:pathLst>
              </a:cu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58674" tIns="58674" rIns="78232" bIns="88011" numCol="1" spcCol="1270" anchor="t" anchorCtr="0">
                <a:noAutofit/>
              </a:bodyPr>
              <a:lstStyle/>
              <a:p>
                <a:pPr marL="112713" lvl="1" indent="-112713" defTabSz="488950">
                  <a:lnSpc>
                    <a:spcPct val="90000"/>
                  </a:lnSpc>
                  <a:spcBef>
                    <a:spcPct val="0"/>
                  </a:spcBef>
                  <a:spcAft>
                    <a:spcPct val="15000"/>
                  </a:spcAft>
                  <a:buFont typeface="Arial" panose="020B0604020202020204" pitchFamily="34" charset="0"/>
                  <a:buChar char="•"/>
                </a:pPr>
                <a:r>
                  <a:rPr lang="en-GB" sz="1300" u="sng" dirty="0"/>
                  <a:t>Basic or intrinsic property data</a:t>
                </a:r>
              </a:p>
              <a:p>
                <a:pPr marL="112713" lvl="1" indent="-112713" defTabSz="488950">
                  <a:lnSpc>
                    <a:spcPct val="90000"/>
                  </a:lnSpc>
                  <a:spcBef>
                    <a:spcPct val="0"/>
                  </a:spcBef>
                  <a:spcAft>
                    <a:spcPts val="600"/>
                  </a:spcAft>
                  <a:buFont typeface="Arial" panose="020B0604020202020204" pitchFamily="34" charset="0"/>
                  <a:buChar char="•"/>
                </a:pPr>
                <a:r>
                  <a:rPr lang="en-GB" sz="1300" dirty="0"/>
                  <a:t>Single material specimen</a:t>
                </a:r>
                <a:endParaRPr lang="en-GB" sz="1300" kern="1200" dirty="0"/>
              </a:p>
            </p:txBody>
          </p:sp>
          <p:sp>
            <p:nvSpPr>
              <p:cNvPr id="55" name="Freeform: Shape 54">
                <a:extLst>
                  <a:ext uri="{FF2B5EF4-FFF2-40B4-BE49-F238E27FC236}">
                    <a16:creationId xmlns:a16="http://schemas.microsoft.com/office/drawing/2014/main" id="{EA84F5BA-BE4C-3AC7-37BF-19F008A4C1A3}"/>
                  </a:ext>
                </a:extLst>
              </p:cNvPr>
              <p:cNvSpPr/>
              <p:nvPr/>
            </p:nvSpPr>
            <p:spPr>
              <a:xfrm>
                <a:off x="2249208" y="3933056"/>
                <a:ext cx="1828800" cy="402350"/>
              </a:xfrm>
              <a:custGeom>
                <a:avLst/>
                <a:gdLst>
                  <a:gd name="connsiteX0" fmla="*/ 0 w 2160802"/>
                  <a:gd name="connsiteY0" fmla="*/ 0 h 402350"/>
                  <a:gd name="connsiteX1" fmla="*/ 2160802 w 2160802"/>
                  <a:gd name="connsiteY1" fmla="*/ 0 h 402350"/>
                  <a:gd name="connsiteX2" fmla="*/ 2160802 w 2160802"/>
                  <a:gd name="connsiteY2" fmla="*/ 402350 h 402350"/>
                  <a:gd name="connsiteX3" fmla="*/ 0 w 2160802"/>
                  <a:gd name="connsiteY3" fmla="*/ 402350 h 402350"/>
                  <a:gd name="connsiteX4" fmla="*/ 0 w 2160802"/>
                  <a:gd name="connsiteY4" fmla="*/ 0 h 40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802" h="402350">
                    <a:moveTo>
                      <a:pt x="0" y="0"/>
                    </a:moveTo>
                    <a:lnTo>
                      <a:pt x="2160802" y="0"/>
                    </a:lnTo>
                    <a:lnTo>
                      <a:pt x="2160802" y="402350"/>
                    </a:lnTo>
                    <a:lnTo>
                      <a:pt x="0" y="402350"/>
                    </a:lnTo>
                    <a:lnTo>
                      <a:pt x="0" y="0"/>
                    </a:lnTo>
                    <a:close/>
                  </a:path>
                </a:pathLst>
              </a:custGeom>
            </p:spPr>
            <p:style>
              <a:lnRef idx="2">
                <a:schemeClr val="accent5">
                  <a:hueOff val="-2483469"/>
                  <a:satOff val="9953"/>
                  <a:lumOff val="2157"/>
                  <a:alphaOff val="0"/>
                </a:schemeClr>
              </a:lnRef>
              <a:fillRef idx="1">
                <a:schemeClr val="accent5">
                  <a:hueOff val="-2483469"/>
                  <a:satOff val="9953"/>
                  <a:lumOff val="2157"/>
                  <a:alphaOff val="0"/>
                </a:schemeClr>
              </a:fillRef>
              <a:effectRef idx="0">
                <a:schemeClr val="accent5">
                  <a:hueOff val="-2483469"/>
                  <a:satOff val="9953"/>
                  <a:lumOff val="2157"/>
                  <a:alphaOff val="0"/>
                </a:schemeClr>
              </a:effectRef>
              <a:fontRef idx="minor">
                <a:schemeClr val="lt1"/>
              </a:fontRef>
            </p:style>
            <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n-GB" sz="1000" b="1" dirty="0"/>
                  <a:t>Single-effect experiments</a:t>
                </a:r>
                <a:endParaRPr lang="en-GB" sz="1000" b="1" kern="1200" dirty="0"/>
              </a:p>
            </p:txBody>
          </p:sp>
          <p:sp>
            <p:nvSpPr>
              <p:cNvPr id="56" name="Freeform: Shape 55">
                <a:extLst>
                  <a:ext uri="{FF2B5EF4-FFF2-40B4-BE49-F238E27FC236}">
                    <a16:creationId xmlns:a16="http://schemas.microsoft.com/office/drawing/2014/main" id="{9264DEF8-95C5-568D-5141-50B004E76E85}"/>
                  </a:ext>
                </a:extLst>
              </p:cNvPr>
              <p:cNvSpPr/>
              <p:nvPr/>
            </p:nvSpPr>
            <p:spPr>
              <a:xfrm>
                <a:off x="2249208" y="4361367"/>
                <a:ext cx="1828800" cy="2144118"/>
              </a:xfrm>
              <a:custGeom>
                <a:avLst/>
                <a:gdLst>
                  <a:gd name="connsiteX0" fmla="*/ 0 w 2160802"/>
                  <a:gd name="connsiteY0" fmla="*/ 0 h 5231283"/>
                  <a:gd name="connsiteX1" fmla="*/ 2160802 w 2160802"/>
                  <a:gd name="connsiteY1" fmla="*/ 0 h 5231283"/>
                  <a:gd name="connsiteX2" fmla="*/ 2160802 w 2160802"/>
                  <a:gd name="connsiteY2" fmla="*/ 5231283 h 5231283"/>
                  <a:gd name="connsiteX3" fmla="*/ 0 w 2160802"/>
                  <a:gd name="connsiteY3" fmla="*/ 5231283 h 5231283"/>
                  <a:gd name="connsiteX4" fmla="*/ 0 w 2160802"/>
                  <a:gd name="connsiteY4" fmla="*/ 0 h 5231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802" h="5231283">
                    <a:moveTo>
                      <a:pt x="0" y="0"/>
                    </a:moveTo>
                    <a:lnTo>
                      <a:pt x="2160802" y="0"/>
                    </a:lnTo>
                    <a:lnTo>
                      <a:pt x="2160802" y="5231283"/>
                    </a:lnTo>
                    <a:lnTo>
                      <a:pt x="0" y="5231283"/>
                    </a:lnTo>
                    <a:lnTo>
                      <a:pt x="0" y="0"/>
                    </a:lnTo>
                    <a:close/>
                  </a:path>
                </a:pathLst>
              </a:custGeom>
            </p:spPr>
            <p:style>
              <a:lnRef idx="2">
                <a:schemeClr val="accent5">
                  <a:tint val="40000"/>
                  <a:alpha val="90000"/>
                  <a:hueOff val="-2685120"/>
                  <a:satOff val="12063"/>
                  <a:lumOff val="829"/>
                  <a:alphaOff val="0"/>
                </a:schemeClr>
              </a:lnRef>
              <a:fillRef idx="1">
                <a:schemeClr val="accent5">
                  <a:tint val="40000"/>
                  <a:alpha val="90000"/>
                  <a:hueOff val="-2685120"/>
                  <a:satOff val="12063"/>
                  <a:lumOff val="829"/>
                  <a:alphaOff val="0"/>
                </a:schemeClr>
              </a:fillRef>
              <a:effectRef idx="0">
                <a:schemeClr val="accent5">
                  <a:tint val="40000"/>
                  <a:alpha val="90000"/>
                  <a:hueOff val="-2685120"/>
                  <a:satOff val="12063"/>
                  <a:lumOff val="829"/>
                  <a:alphaOff val="0"/>
                </a:schemeClr>
              </a:effectRef>
              <a:fontRef idx="minor">
                <a:schemeClr val="dk1">
                  <a:hueOff val="0"/>
                  <a:satOff val="0"/>
                  <a:lumOff val="0"/>
                  <a:alphaOff val="0"/>
                </a:schemeClr>
              </a:fontRef>
            </p:style>
            <p:txBody>
              <a:bodyPr spcFirstLastPara="0" vert="horz" wrap="square" lIns="58674" tIns="58674" rIns="78232" bIns="88011" numCol="1" spcCol="1270" anchor="t" anchorCtr="0">
                <a:noAutofit/>
              </a:bodyPr>
              <a:lstStyle/>
              <a:p>
                <a:pPr marL="112713" lvl="1" indent="-112713" defTabSz="488950">
                  <a:lnSpc>
                    <a:spcPct val="90000"/>
                  </a:lnSpc>
                  <a:spcBef>
                    <a:spcPct val="0"/>
                  </a:spcBef>
                  <a:spcAft>
                    <a:spcPct val="15000"/>
                  </a:spcAft>
                  <a:buFont typeface="Arial" panose="020B0604020202020204" pitchFamily="34" charset="0"/>
                  <a:buChar char="•"/>
                </a:pPr>
                <a:r>
                  <a:rPr lang="en-GB" sz="1300" u="sng" dirty="0"/>
                  <a:t>Explore a single effect, phenomenon</a:t>
                </a:r>
                <a:r>
                  <a:rPr lang="en-GB" sz="1300" dirty="0"/>
                  <a:t>, or interaction of a limited number of phenomena to develop understanding and models</a:t>
                </a:r>
              </a:p>
              <a:p>
                <a:pPr marL="112713" lvl="1" indent="-112713" defTabSz="488950">
                  <a:lnSpc>
                    <a:spcPct val="90000"/>
                  </a:lnSpc>
                  <a:spcBef>
                    <a:spcPct val="0"/>
                  </a:spcBef>
                  <a:spcAft>
                    <a:spcPts val="600"/>
                  </a:spcAft>
                  <a:buFont typeface="Arial" panose="020B0604020202020204" pitchFamily="34" charset="0"/>
                  <a:buChar char="•"/>
                </a:pPr>
                <a:r>
                  <a:rPr lang="en-GB" sz="1300" dirty="0"/>
                  <a:t>a single environmental condition and a clean geometry</a:t>
                </a:r>
              </a:p>
            </p:txBody>
          </p:sp>
          <p:sp>
            <p:nvSpPr>
              <p:cNvPr id="57" name="Freeform: Shape 56">
                <a:extLst>
                  <a:ext uri="{FF2B5EF4-FFF2-40B4-BE49-F238E27FC236}">
                    <a16:creationId xmlns:a16="http://schemas.microsoft.com/office/drawing/2014/main" id="{AF0E5F0E-4D22-C9CF-3BAA-C32DE074CB66}"/>
                  </a:ext>
                </a:extLst>
              </p:cNvPr>
              <p:cNvSpPr/>
              <p:nvPr/>
            </p:nvSpPr>
            <p:spPr>
              <a:xfrm>
                <a:off x="4151784" y="3933056"/>
                <a:ext cx="1828800" cy="402350"/>
              </a:xfrm>
              <a:custGeom>
                <a:avLst/>
                <a:gdLst>
                  <a:gd name="connsiteX0" fmla="*/ 0 w 2160802"/>
                  <a:gd name="connsiteY0" fmla="*/ 0 h 402350"/>
                  <a:gd name="connsiteX1" fmla="*/ 2160802 w 2160802"/>
                  <a:gd name="connsiteY1" fmla="*/ 0 h 402350"/>
                  <a:gd name="connsiteX2" fmla="*/ 2160802 w 2160802"/>
                  <a:gd name="connsiteY2" fmla="*/ 402350 h 402350"/>
                  <a:gd name="connsiteX3" fmla="*/ 0 w 2160802"/>
                  <a:gd name="connsiteY3" fmla="*/ 402350 h 402350"/>
                  <a:gd name="connsiteX4" fmla="*/ 0 w 2160802"/>
                  <a:gd name="connsiteY4" fmla="*/ 0 h 40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802" h="402350">
                    <a:moveTo>
                      <a:pt x="0" y="0"/>
                    </a:moveTo>
                    <a:lnTo>
                      <a:pt x="2160802" y="0"/>
                    </a:lnTo>
                    <a:lnTo>
                      <a:pt x="2160802" y="402350"/>
                    </a:lnTo>
                    <a:lnTo>
                      <a:pt x="0" y="402350"/>
                    </a:lnTo>
                    <a:lnTo>
                      <a:pt x="0" y="0"/>
                    </a:lnTo>
                    <a:close/>
                  </a:path>
                </a:pathLst>
              </a:custGeom>
            </p:spPr>
            <p:style>
              <a:lnRef idx="2">
                <a:schemeClr val="accent5">
                  <a:hueOff val="-4966938"/>
                  <a:satOff val="19906"/>
                  <a:lumOff val="4314"/>
                  <a:alphaOff val="0"/>
                </a:schemeClr>
              </a:lnRef>
              <a:fillRef idx="1">
                <a:schemeClr val="accent5">
                  <a:hueOff val="-4966938"/>
                  <a:satOff val="19906"/>
                  <a:lumOff val="4314"/>
                  <a:alphaOff val="0"/>
                </a:schemeClr>
              </a:fillRef>
              <a:effectRef idx="0">
                <a:schemeClr val="accent5">
                  <a:hueOff val="-4966938"/>
                  <a:satOff val="19906"/>
                  <a:lumOff val="4314"/>
                  <a:alphaOff val="0"/>
                </a:schemeClr>
              </a:effectRef>
              <a:fontRef idx="minor">
                <a:schemeClr val="lt1"/>
              </a:fontRef>
            </p:style>
            <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n-GB" sz="1000" b="1" dirty="0"/>
                  <a:t>Multiple-effect/multiple-interaction experiments</a:t>
                </a:r>
                <a:endParaRPr lang="en-GB" sz="1000" b="1" kern="1200" dirty="0"/>
              </a:p>
            </p:txBody>
          </p:sp>
          <p:sp>
            <p:nvSpPr>
              <p:cNvPr id="58" name="Freeform: Shape 57">
                <a:extLst>
                  <a:ext uri="{FF2B5EF4-FFF2-40B4-BE49-F238E27FC236}">
                    <a16:creationId xmlns:a16="http://schemas.microsoft.com/office/drawing/2014/main" id="{016219A8-CD96-940B-2099-41C9A00FCF8D}"/>
                  </a:ext>
                </a:extLst>
              </p:cNvPr>
              <p:cNvSpPr/>
              <p:nvPr/>
            </p:nvSpPr>
            <p:spPr>
              <a:xfrm>
                <a:off x="4151784" y="4361368"/>
                <a:ext cx="1828800" cy="2144118"/>
              </a:xfrm>
              <a:custGeom>
                <a:avLst/>
                <a:gdLst>
                  <a:gd name="connsiteX0" fmla="*/ 0 w 2160802"/>
                  <a:gd name="connsiteY0" fmla="*/ 0 h 5231283"/>
                  <a:gd name="connsiteX1" fmla="*/ 2160802 w 2160802"/>
                  <a:gd name="connsiteY1" fmla="*/ 0 h 5231283"/>
                  <a:gd name="connsiteX2" fmla="*/ 2160802 w 2160802"/>
                  <a:gd name="connsiteY2" fmla="*/ 5231283 h 5231283"/>
                  <a:gd name="connsiteX3" fmla="*/ 0 w 2160802"/>
                  <a:gd name="connsiteY3" fmla="*/ 5231283 h 5231283"/>
                  <a:gd name="connsiteX4" fmla="*/ 0 w 2160802"/>
                  <a:gd name="connsiteY4" fmla="*/ 0 h 5231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802" h="5231283">
                    <a:moveTo>
                      <a:pt x="0" y="0"/>
                    </a:moveTo>
                    <a:lnTo>
                      <a:pt x="2160802" y="0"/>
                    </a:lnTo>
                    <a:lnTo>
                      <a:pt x="2160802" y="5231283"/>
                    </a:lnTo>
                    <a:lnTo>
                      <a:pt x="0" y="5231283"/>
                    </a:lnTo>
                    <a:lnTo>
                      <a:pt x="0" y="0"/>
                    </a:lnTo>
                    <a:close/>
                  </a:path>
                </a:pathLst>
              </a:custGeom>
            </p:spPr>
            <p:style>
              <a:lnRef idx="2">
                <a:schemeClr val="accent5">
                  <a:tint val="40000"/>
                  <a:alpha val="90000"/>
                  <a:hueOff val="-5370241"/>
                  <a:satOff val="24126"/>
                  <a:lumOff val="1658"/>
                  <a:alphaOff val="0"/>
                </a:schemeClr>
              </a:lnRef>
              <a:fillRef idx="1">
                <a:schemeClr val="accent5">
                  <a:tint val="40000"/>
                  <a:alpha val="90000"/>
                  <a:hueOff val="-5370241"/>
                  <a:satOff val="24126"/>
                  <a:lumOff val="1658"/>
                  <a:alphaOff val="0"/>
                </a:schemeClr>
              </a:fillRef>
              <a:effectRef idx="0">
                <a:schemeClr val="accent5">
                  <a:tint val="40000"/>
                  <a:alpha val="90000"/>
                  <a:hueOff val="-5370241"/>
                  <a:satOff val="24126"/>
                  <a:lumOff val="1658"/>
                  <a:alphaOff val="0"/>
                </a:schemeClr>
              </a:effectRef>
              <a:fontRef idx="minor">
                <a:schemeClr val="dk1">
                  <a:hueOff val="0"/>
                  <a:satOff val="0"/>
                  <a:lumOff val="0"/>
                  <a:alphaOff val="0"/>
                </a:schemeClr>
              </a:fontRef>
            </p:style>
            <p:txBody>
              <a:bodyPr spcFirstLastPara="0" vert="horz" wrap="square" lIns="58674" tIns="58674" rIns="78232" bIns="88011" numCol="1" spcCol="1270" anchor="t" anchorCtr="0">
                <a:noAutofit/>
              </a:bodyPr>
              <a:lstStyle/>
              <a:p>
                <a:pPr marL="112713" lvl="1" indent="-112713" defTabSz="488950">
                  <a:lnSpc>
                    <a:spcPct val="90000"/>
                  </a:lnSpc>
                  <a:spcBef>
                    <a:spcPct val="0"/>
                  </a:spcBef>
                  <a:spcAft>
                    <a:spcPct val="15000"/>
                  </a:spcAft>
                  <a:buFont typeface="Arial" panose="020B0604020202020204" pitchFamily="34" charset="0"/>
                  <a:buChar char="•"/>
                </a:pPr>
                <a:r>
                  <a:rPr lang="en-GB" sz="1300" u="sng" dirty="0"/>
                  <a:t>Explores multiple environmental conditions and multiple interactions</a:t>
                </a:r>
                <a:r>
                  <a:rPr lang="en-GB" sz="1300" dirty="0"/>
                  <a:t> to develop understanding and prediction capabilities</a:t>
                </a:r>
              </a:p>
              <a:p>
                <a:pPr marL="112713" lvl="1" indent="-112713" defTabSz="488950">
                  <a:lnSpc>
                    <a:spcPct val="90000"/>
                  </a:lnSpc>
                  <a:spcBef>
                    <a:spcPct val="0"/>
                  </a:spcBef>
                  <a:spcAft>
                    <a:spcPts val="600"/>
                  </a:spcAft>
                  <a:buFont typeface="Arial" panose="020B0604020202020204" pitchFamily="34" charset="0"/>
                  <a:buChar char="•"/>
                </a:pPr>
                <a:r>
                  <a:rPr lang="en-GB" sz="1300" dirty="0"/>
                  <a:t>Includes identifying unknown interactions and directly measuring specific parameters </a:t>
                </a:r>
              </a:p>
            </p:txBody>
          </p:sp>
          <p:sp>
            <p:nvSpPr>
              <p:cNvPr id="59" name="Freeform: Shape 58">
                <a:extLst>
                  <a:ext uri="{FF2B5EF4-FFF2-40B4-BE49-F238E27FC236}">
                    <a16:creationId xmlns:a16="http://schemas.microsoft.com/office/drawing/2014/main" id="{4DCE9004-0A24-F427-38A7-EF7167817B98}"/>
                  </a:ext>
                </a:extLst>
              </p:cNvPr>
              <p:cNvSpPr/>
              <p:nvPr/>
            </p:nvSpPr>
            <p:spPr>
              <a:xfrm>
                <a:off x="6054360" y="3933055"/>
                <a:ext cx="1828800" cy="402350"/>
              </a:xfrm>
              <a:custGeom>
                <a:avLst/>
                <a:gdLst>
                  <a:gd name="connsiteX0" fmla="*/ 0 w 2160802"/>
                  <a:gd name="connsiteY0" fmla="*/ 0 h 402350"/>
                  <a:gd name="connsiteX1" fmla="*/ 2160802 w 2160802"/>
                  <a:gd name="connsiteY1" fmla="*/ 0 h 402350"/>
                  <a:gd name="connsiteX2" fmla="*/ 2160802 w 2160802"/>
                  <a:gd name="connsiteY2" fmla="*/ 402350 h 402350"/>
                  <a:gd name="connsiteX3" fmla="*/ 0 w 2160802"/>
                  <a:gd name="connsiteY3" fmla="*/ 402350 h 402350"/>
                  <a:gd name="connsiteX4" fmla="*/ 0 w 2160802"/>
                  <a:gd name="connsiteY4" fmla="*/ 0 h 40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802" h="402350">
                    <a:moveTo>
                      <a:pt x="0" y="0"/>
                    </a:moveTo>
                    <a:lnTo>
                      <a:pt x="2160802" y="0"/>
                    </a:lnTo>
                    <a:lnTo>
                      <a:pt x="2160802" y="402350"/>
                    </a:lnTo>
                    <a:lnTo>
                      <a:pt x="0" y="402350"/>
                    </a:lnTo>
                    <a:lnTo>
                      <a:pt x="0" y="0"/>
                    </a:lnTo>
                    <a:close/>
                  </a:path>
                </a:pathLst>
              </a:custGeom>
            </p:spPr>
            <p:style>
              <a:lnRef idx="2">
                <a:schemeClr val="accent5">
                  <a:hueOff val="-7450407"/>
                  <a:satOff val="29858"/>
                  <a:lumOff val="6471"/>
                  <a:alphaOff val="0"/>
                </a:schemeClr>
              </a:lnRef>
              <a:fillRef idx="1">
                <a:schemeClr val="accent5">
                  <a:hueOff val="-7450407"/>
                  <a:satOff val="29858"/>
                  <a:lumOff val="6471"/>
                  <a:alphaOff val="0"/>
                </a:schemeClr>
              </a:fillRef>
              <a:effectRef idx="0">
                <a:schemeClr val="accent5">
                  <a:hueOff val="-7450407"/>
                  <a:satOff val="29858"/>
                  <a:lumOff val="6471"/>
                  <a:alphaOff val="0"/>
                </a:schemeClr>
              </a:effectRef>
              <a:fontRef idx="minor">
                <a:schemeClr val="lt1"/>
              </a:fontRef>
            </p:style>
            <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n-GB" sz="1000" b="1" dirty="0"/>
                  <a:t>Partially integrated experiments</a:t>
                </a:r>
                <a:endParaRPr lang="en-GB" sz="1000" b="1" kern="1200" dirty="0"/>
              </a:p>
            </p:txBody>
          </p:sp>
          <p:sp>
            <p:nvSpPr>
              <p:cNvPr id="60" name="Freeform: Shape 59">
                <a:extLst>
                  <a:ext uri="{FF2B5EF4-FFF2-40B4-BE49-F238E27FC236}">
                    <a16:creationId xmlns:a16="http://schemas.microsoft.com/office/drawing/2014/main" id="{C97E7D4D-96BB-4B33-2051-C8C159BB98D5}"/>
                  </a:ext>
                </a:extLst>
              </p:cNvPr>
              <p:cNvSpPr/>
              <p:nvPr/>
            </p:nvSpPr>
            <p:spPr>
              <a:xfrm>
                <a:off x="6054360" y="4361368"/>
                <a:ext cx="1828800" cy="2144117"/>
              </a:xfrm>
              <a:custGeom>
                <a:avLst/>
                <a:gdLst>
                  <a:gd name="connsiteX0" fmla="*/ 0 w 2160802"/>
                  <a:gd name="connsiteY0" fmla="*/ 0 h 5231283"/>
                  <a:gd name="connsiteX1" fmla="*/ 2160802 w 2160802"/>
                  <a:gd name="connsiteY1" fmla="*/ 0 h 5231283"/>
                  <a:gd name="connsiteX2" fmla="*/ 2160802 w 2160802"/>
                  <a:gd name="connsiteY2" fmla="*/ 5231283 h 5231283"/>
                  <a:gd name="connsiteX3" fmla="*/ 0 w 2160802"/>
                  <a:gd name="connsiteY3" fmla="*/ 5231283 h 5231283"/>
                  <a:gd name="connsiteX4" fmla="*/ 0 w 2160802"/>
                  <a:gd name="connsiteY4" fmla="*/ 0 h 5231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802" h="5231283">
                    <a:moveTo>
                      <a:pt x="0" y="0"/>
                    </a:moveTo>
                    <a:lnTo>
                      <a:pt x="2160802" y="0"/>
                    </a:lnTo>
                    <a:lnTo>
                      <a:pt x="2160802" y="5231283"/>
                    </a:lnTo>
                    <a:lnTo>
                      <a:pt x="0" y="5231283"/>
                    </a:lnTo>
                    <a:lnTo>
                      <a:pt x="0" y="0"/>
                    </a:lnTo>
                    <a:close/>
                  </a:path>
                </a:pathLst>
              </a:custGeom>
            </p:spPr>
            <p:style>
              <a:lnRef idx="2">
                <a:schemeClr val="accent5">
                  <a:tint val="40000"/>
                  <a:alpha val="90000"/>
                  <a:hueOff val="-8055361"/>
                  <a:satOff val="36190"/>
                  <a:lumOff val="2488"/>
                  <a:alphaOff val="0"/>
                </a:schemeClr>
              </a:lnRef>
              <a:fillRef idx="1">
                <a:schemeClr val="accent5">
                  <a:tint val="40000"/>
                  <a:alpha val="90000"/>
                  <a:hueOff val="-8055361"/>
                  <a:satOff val="36190"/>
                  <a:lumOff val="2488"/>
                  <a:alphaOff val="0"/>
                </a:schemeClr>
              </a:fillRef>
              <a:effectRef idx="0">
                <a:schemeClr val="accent5">
                  <a:tint val="40000"/>
                  <a:alpha val="90000"/>
                  <a:hueOff val="-8055361"/>
                  <a:satOff val="36190"/>
                  <a:lumOff val="2488"/>
                  <a:alphaOff val="0"/>
                </a:schemeClr>
              </a:effectRef>
              <a:fontRef idx="minor">
                <a:schemeClr val="dk1">
                  <a:hueOff val="0"/>
                  <a:satOff val="0"/>
                  <a:lumOff val="0"/>
                  <a:alphaOff val="0"/>
                </a:schemeClr>
              </a:fontRef>
            </p:style>
            <p:txBody>
              <a:bodyPr spcFirstLastPara="0" vert="horz" wrap="square" lIns="58674" tIns="58674" rIns="78232" bIns="88011" numCol="1" spcCol="1270" anchor="t" anchorCtr="0">
                <a:noAutofit/>
              </a:bodyPr>
              <a:lstStyle/>
              <a:p>
                <a:pPr marL="112713" lvl="1" indent="-112713" defTabSz="488950">
                  <a:lnSpc>
                    <a:spcPct val="90000"/>
                  </a:lnSpc>
                  <a:spcBef>
                    <a:spcPct val="0"/>
                  </a:spcBef>
                  <a:spcAft>
                    <a:spcPct val="15000"/>
                  </a:spcAft>
                  <a:buFont typeface="Arial" panose="020B0604020202020204" pitchFamily="34" charset="0"/>
                  <a:buChar char="•"/>
                </a:pPr>
                <a:r>
                  <a:rPr lang="en-GB" sz="1300" dirty="0"/>
                  <a:t>Partial integration test  but without some important environmental conditions for large cost savings</a:t>
                </a:r>
              </a:p>
              <a:p>
                <a:pPr marL="112713" lvl="1" indent="-112713" defTabSz="488950">
                  <a:lnSpc>
                    <a:spcPct val="90000"/>
                  </a:lnSpc>
                  <a:spcBef>
                    <a:spcPct val="0"/>
                  </a:spcBef>
                  <a:spcAft>
                    <a:spcPts val="600"/>
                  </a:spcAft>
                  <a:buFont typeface="Arial" panose="020B0604020202020204" pitchFamily="34" charset="0"/>
                  <a:buChar char="•"/>
                </a:pPr>
                <a:r>
                  <a:rPr lang="en-GB" sz="1300" u="sng" dirty="0"/>
                  <a:t>All key physical elements of the component and not necessarily full scale</a:t>
                </a:r>
                <a:endParaRPr lang="en-GB" sz="1300" u="sng" kern="1200" dirty="0"/>
              </a:p>
            </p:txBody>
          </p:sp>
          <p:sp>
            <p:nvSpPr>
              <p:cNvPr id="61" name="Freeform: Shape 60">
                <a:extLst>
                  <a:ext uri="{FF2B5EF4-FFF2-40B4-BE49-F238E27FC236}">
                    <a16:creationId xmlns:a16="http://schemas.microsoft.com/office/drawing/2014/main" id="{086B7627-35E3-962E-6A71-D9FFCD6F25C1}"/>
                  </a:ext>
                </a:extLst>
              </p:cNvPr>
              <p:cNvSpPr/>
              <p:nvPr/>
            </p:nvSpPr>
            <p:spPr>
              <a:xfrm>
                <a:off x="7957058" y="3933055"/>
                <a:ext cx="1828800" cy="402350"/>
              </a:xfrm>
              <a:custGeom>
                <a:avLst/>
                <a:gdLst>
                  <a:gd name="connsiteX0" fmla="*/ 0 w 2160802"/>
                  <a:gd name="connsiteY0" fmla="*/ 0 h 402350"/>
                  <a:gd name="connsiteX1" fmla="*/ 2160802 w 2160802"/>
                  <a:gd name="connsiteY1" fmla="*/ 0 h 402350"/>
                  <a:gd name="connsiteX2" fmla="*/ 2160802 w 2160802"/>
                  <a:gd name="connsiteY2" fmla="*/ 402350 h 402350"/>
                  <a:gd name="connsiteX3" fmla="*/ 0 w 2160802"/>
                  <a:gd name="connsiteY3" fmla="*/ 402350 h 402350"/>
                  <a:gd name="connsiteX4" fmla="*/ 0 w 2160802"/>
                  <a:gd name="connsiteY4" fmla="*/ 0 h 40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802" h="402350">
                    <a:moveTo>
                      <a:pt x="0" y="0"/>
                    </a:moveTo>
                    <a:lnTo>
                      <a:pt x="2160802" y="0"/>
                    </a:lnTo>
                    <a:lnTo>
                      <a:pt x="2160802" y="402350"/>
                    </a:lnTo>
                    <a:lnTo>
                      <a:pt x="0" y="402350"/>
                    </a:lnTo>
                    <a:lnTo>
                      <a:pt x="0" y="0"/>
                    </a:lnTo>
                    <a:close/>
                  </a:path>
                </a:pathLst>
              </a:custGeom>
            </p:spPr>
            <p:style>
              <a:lnRef idx="2">
                <a:schemeClr val="accent5">
                  <a:hueOff val="-9933876"/>
                  <a:satOff val="39811"/>
                  <a:lumOff val="8628"/>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n-GB" sz="1000" b="1" dirty="0"/>
                  <a:t>Integrated experiments</a:t>
                </a:r>
                <a:endParaRPr lang="en-GB" sz="1000" b="1" kern="1200" dirty="0"/>
              </a:p>
            </p:txBody>
          </p:sp>
          <p:sp>
            <p:nvSpPr>
              <p:cNvPr id="62" name="Freeform: Shape 61">
                <a:extLst>
                  <a:ext uri="{FF2B5EF4-FFF2-40B4-BE49-F238E27FC236}">
                    <a16:creationId xmlns:a16="http://schemas.microsoft.com/office/drawing/2014/main" id="{63647318-12AC-B60E-80E3-7AB279EEA9AF}"/>
                  </a:ext>
                </a:extLst>
              </p:cNvPr>
              <p:cNvSpPr/>
              <p:nvPr/>
            </p:nvSpPr>
            <p:spPr>
              <a:xfrm>
                <a:off x="7957058" y="4347700"/>
                <a:ext cx="1828800" cy="2157786"/>
              </a:xfrm>
              <a:custGeom>
                <a:avLst/>
                <a:gdLst>
                  <a:gd name="connsiteX0" fmla="*/ 0 w 2160802"/>
                  <a:gd name="connsiteY0" fmla="*/ 0 h 5231283"/>
                  <a:gd name="connsiteX1" fmla="*/ 2160802 w 2160802"/>
                  <a:gd name="connsiteY1" fmla="*/ 0 h 5231283"/>
                  <a:gd name="connsiteX2" fmla="*/ 2160802 w 2160802"/>
                  <a:gd name="connsiteY2" fmla="*/ 5231283 h 5231283"/>
                  <a:gd name="connsiteX3" fmla="*/ 0 w 2160802"/>
                  <a:gd name="connsiteY3" fmla="*/ 5231283 h 5231283"/>
                  <a:gd name="connsiteX4" fmla="*/ 0 w 2160802"/>
                  <a:gd name="connsiteY4" fmla="*/ 0 h 5231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802" h="5231283">
                    <a:moveTo>
                      <a:pt x="0" y="0"/>
                    </a:moveTo>
                    <a:lnTo>
                      <a:pt x="2160802" y="0"/>
                    </a:lnTo>
                    <a:lnTo>
                      <a:pt x="2160802" y="5231283"/>
                    </a:lnTo>
                    <a:lnTo>
                      <a:pt x="0" y="5231283"/>
                    </a:lnTo>
                    <a:lnTo>
                      <a:pt x="0" y="0"/>
                    </a:lnTo>
                    <a:close/>
                  </a:path>
                </a:pathLst>
              </a:custGeom>
            </p:spPr>
            <p:style>
              <a:lnRef idx="2">
                <a:schemeClr val="accent5">
                  <a:tint val="40000"/>
                  <a:alpha val="90000"/>
                  <a:hueOff val="-10740482"/>
                  <a:satOff val="48253"/>
                  <a:lumOff val="3317"/>
                  <a:alphaOff val="0"/>
                </a:schemeClr>
              </a:lnRef>
              <a:fillRef idx="1">
                <a:schemeClr val="accent5">
                  <a:tint val="40000"/>
                  <a:alpha val="90000"/>
                  <a:hueOff val="-10740482"/>
                  <a:satOff val="48253"/>
                  <a:lumOff val="3317"/>
                  <a:alphaOff val="0"/>
                </a:schemeClr>
              </a:fillRef>
              <a:effectRef idx="0">
                <a:schemeClr val="accent5">
                  <a:tint val="40000"/>
                  <a:alpha val="90000"/>
                  <a:hueOff val="-10740482"/>
                  <a:satOff val="48253"/>
                  <a:lumOff val="3317"/>
                  <a:alphaOff val="0"/>
                </a:schemeClr>
              </a:effectRef>
              <a:fontRef idx="minor">
                <a:schemeClr val="dk1">
                  <a:hueOff val="0"/>
                  <a:satOff val="0"/>
                  <a:lumOff val="0"/>
                  <a:alphaOff val="0"/>
                </a:schemeClr>
              </a:fontRef>
            </p:style>
            <p:txBody>
              <a:bodyPr spcFirstLastPara="0" vert="horz" wrap="square" lIns="58674" tIns="58674" rIns="78232" bIns="88011" numCol="1" spcCol="1270" anchor="t" anchorCtr="0">
                <a:noAutofit/>
              </a:bodyPr>
              <a:lstStyle/>
              <a:p>
                <a:pPr marL="112713" lvl="1" indent="-112713" defTabSz="488950">
                  <a:lnSpc>
                    <a:spcPct val="90000"/>
                  </a:lnSpc>
                  <a:spcBef>
                    <a:spcPct val="0"/>
                  </a:spcBef>
                  <a:spcAft>
                    <a:spcPct val="15000"/>
                  </a:spcAft>
                  <a:buFont typeface="Arial" panose="020B0604020202020204" pitchFamily="34" charset="0"/>
                  <a:buChar char="•"/>
                </a:pPr>
                <a:r>
                  <a:rPr lang="en-GB" sz="1300" u="sng" dirty="0"/>
                  <a:t>Concept verification and identification of unknowns</a:t>
                </a:r>
              </a:p>
              <a:p>
                <a:pPr marL="112713" lvl="1" indent="-112713" defTabSz="488950">
                  <a:lnSpc>
                    <a:spcPct val="90000"/>
                  </a:lnSpc>
                  <a:spcBef>
                    <a:spcPct val="0"/>
                  </a:spcBef>
                  <a:spcAft>
                    <a:spcPts val="600"/>
                  </a:spcAft>
                  <a:buFont typeface="Arial" panose="020B0604020202020204" pitchFamily="34" charset="0"/>
                  <a:buChar char="•"/>
                </a:pPr>
                <a:r>
                  <a:rPr lang="en-GB" sz="1300" dirty="0"/>
                  <a:t>All key environmental conditions and physical elements, although often not full scale</a:t>
                </a:r>
              </a:p>
              <a:p>
                <a:pPr marL="57150" lvl="1" indent="-57150" algn="l" defTabSz="488950">
                  <a:lnSpc>
                    <a:spcPct val="90000"/>
                  </a:lnSpc>
                  <a:spcBef>
                    <a:spcPct val="0"/>
                  </a:spcBef>
                  <a:spcAft>
                    <a:spcPct val="15000"/>
                  </a:spcAft>
                  <a:buChar char="•"/>
                </a:pPr>
                <a:endParaRPr lang="en-GB" sz="1300" kern="1200" dirty="0"/>
              </a:p>
              <a:p>
                <a:pPr marL="57150" lvl="1" indent="-57150" algn="l" defTabSz="488950">
                  <a:lnSpc>
                    <a:spcPct val="90000"/>
                  </a:lnSpc>
                  <a:spcBef>
                    <a:spcPct val="0"/>
                  </a:spcBef>
                  <a:spcAft>
                    <a:spcPct val="15000"/>
                  </a:spcAft>
                  <a:buChar char="•"/>
                </a:pPr>
                <a:endParaRPr lang="en-GB" sz="1300" kern="1200" dirty="0"/>
              </a:p>
            </p:txBody>
          </p:sp>
          <p:sp>
            <p:nvSpPr>
              <p:cNvPr id="63" name="Rectangle 62">
                <a:extLst>
                  <a:ext uri="{FF2B5EF4-FFF2-40B4-BE49-F238E27FC236}">
                    <a16:creationId xmlns:a16="http://schemas.microsoft.com/office/drawing/2014/main" id="{C7E2AE1E-AF2B-710D-C323-5CE67FCE0EAC}"/>
                  </a:ext>
                </a:extLst>
              </p:cNvPr>
              <p:cNvSpPr/>
              <p:nvPr/>
            </p:nvSpPr>
            <p:spPr>
              <a:xfrm>
                <a:off x="9859512" y="3933055"/>
                <a:ext cx="1828800" cy="402350"/>
              </a:xfrm>
              <a:prstGeom prst="rect">
                <a:avLst/>
              </a:prstGeom>
              <a:solidFill>
                <a:srgbClr val="FF00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b="1" dirty="0"/>
                  <a:t>Component test</a:t>
                </a:r>
                <a:endParaRPr lang="en-GB" sz="1000" dirty="0"/>
              </a:p>
            </p:txBody>
          </p:sp>
          <p:sp>
            <p:nvSpPr>
              <p:cNvPr id="64" name="Rectangle 63">
                <a:extLst>
                  <a:ext uri="{FF2B5EF4-FFF2-40B4-BE49-F238E27FC236}">
                    <a16:creationId xmlns:a16="http://schemas.microsoft.com/office/drawing/2014/main" id="{B392ED0B-9161-A66B-9FC3-A54CADC9E98A}"/>
                  </a:ext>
                </a:extLst>
              </p:cNvPr>
              <p:cNvSpPr/>
              <p:nvPr/>
            </p:nvSpPr>
            <p:spPr>
              <a:xfrm>
                <a:off x="9859512" y="4335405"/>
                <a:ext cx="1828800" cy="2170080"/>
              </a:xfrm>
              <a:prstGeom prst="rect">
                <a:avLst/>
              </a:prstGeom>
              <a:solidFill>
                <a:srgbClr val="FF5050">
                  <a:alpha val="1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112713" lvl="1" indent="-112713" defTabSz="488950">
                  <a:lnSpc>
                    <a:spcPct val="90000"/>
                  </a:lnSpc>
                  <a:spcBef>
                    <a:spcPct val="0"/>
                  </a:spcBef>
                  <a:spcAft>
                    <a:spcPct val="15000"/>
                  </a:spcAft>
                  <a:buFont typeface="Arial" panose="020B0604020202020204" pitchFamily="34" charset="0"/>
                  <a:buChar char="•"/>
                </a:pPr>
                <a:r>
                  <a:rPr lang="en-GB" sz="1300" u="sng" dirty="0">
                    <a:solidFill>
                      <a:schemeClr val="tx1"/>
                    </a:solidFill>
                  </a:rPr>
                  <a:t>Design verification and reliability data</a:t>
                </a:r>
              </a:p>
              <a:p>
                <a:pPr marL="112713" lvl="1" indent="-112713" defTabSz="488950">
                  <a:lnSpc>
                    <a:spcPct val="90000"/>
                  </a:lnSpc>
                  <a:spcBef>
                    <a:spcPct val="0"/>
                  </a:spcBef>
                  <a:spcAft>
                    <a:spcPts val="600"/>
                  </a:spcAft>
                  <a:buFont typeface="Arial" panose="020B0604020202020204" pitchFamily="34" charset="0"/>
                  <a:buChar char="•"/>
                </a:pPr>
                <a:r>
                  <a:rPr lang="en-GB" sz="1300" u="sng" dirty="0">
                    <a:solidFill>
                      <a:schemeClr val="tx1"/>
                    </a:solidFill>
                  </a:rPr>
                  <a:t>Full-size component under prototypical operating conditions</a:t>
                </a:r>
              </a:p>
            </p:txBody>
          </p:sp>
        </p:grpSp>
        <p:pic>
          <p:nvPicPr>
            <p:cNvPr id="47" name="Picture 46">
              <a:extLst>
                <a:ext uri="{FF2B5EF4-FFF2-40B4-BE49-F238E27FC236}">
                  <a16:creationId xmlns:a16="http://schemas.microsoft.com/office/drawing/2014/main" id="{A8A27E54-CC7D-452C-FBCA-150C225B9F4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0000" b="43125" l="31094" r="47135">
                          <a14:foregroundMark x1="31771" y1="32396" x2="31771" y2="32396"/>
                          <a14:foregroundMark x1="31094" y1="32396" x2="31094" y2="32396"/>
                          <a14:foregroundMark x1="39167" y1="43125" x2="39167" y2="43125"/>
                          <a14:foregroundMark x1="47135" y1="33646" x2="47135" y2="33646"/>
                        </a14:backgroundRemoval>
                      </a14:imgEffect>
                    </a14:imgLayer>
                  </a14:imgProps>
                </a:ext>
              </a:extLst>
            </a:blip>
            <a:srcRect l="30307" t="17365" r="51621" b="54623"/>
            <a:stretch/>
          </p:blipFill>
          <p:spPr>
            <a:xfrm>
              <a:off x="152149" y="3221466"/>
              <a:ext cx="707923" cy="548640"/>
            </a:xfrm>
            <a:prstGeom prst="rect">
              <a:avLst/>
            </a:prstGeom>
          </p:spPr>
        </p:pic>
        <p:pic>
          <p:nvPicPr>
            <p:cNvPr id="48" name="Picture 47">
              <a:extLst>
                <a:ext uri="{FF2B5EF4-FFF2-40B4-BE49-F238E27FC236}">
                  <a16:creationId xmlns:a16="http://schemas.microsoft.com/office/drawing/2014/main" id="{BB99DACE-49C0-2122-6662-DEE45355C128}"/>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8125" b="43021" l="52812" r="69271">
                          <a14:foregroundMark x1="60781" y1="43021" x2="60781" y2="43021"/>
                          <a14:foregroundMark x1="52812" y1="31667" x2="52812" y2="31667"/>
                        </a14:backgroundRemoval>
                      </a14:imgEffect>
                    </a14:imgLayer>
                  </a14:imgProps>
                </a:ext>
              </a:extLst>
            </a:blip>
            <a:srcRect l="51166" t="15314" r="28707" b="54559"/>
            <a:stretch/>
          </p:blipFill>
          <p:spPr>
            <a:xfrm>
              <a:off x="2019695" y="3208157"/>
              <a:ext cx="733058" cy="548640"/>
            </a:xfrm>
            <a:prstGeom prst="rect">
              <a:avLst/>
            </a:prstGeom>
          </p:spPr>
        </p:pic>
        <p:pic>
          <p:nvPicPr>
            <p:cNvPr id="49" name="Picture 48">
              <a:extLst>
                <a:ext uri="{FF2B5EF4-FFF2-40B4-BE49-F238E27FC236}">
                  <a16:creationId xmlns:a16="http://schemas.microsoft.com/office/drawing/2014/main" id="{92564534-2808-BA21-54A7-D4AE8DD067B9}"/>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18958" b="42917" l="74323" r="90573">
                          <a14:foregroundMark x1="74323" y1="33229" x2="74323" y2="33229"/>
                          <a14:foregroundMark x1="81927" y1="42917" x2="81927" y2="42917"/>
                          <a14:foregroundMark x1="90573" y1="32604" x2="90573" y2="32604"/>
                          <a14:foregroundMark x1="82656" y1="18958" x2="82656" y2="18958"/>
                        </a14:backgroundRemoval>
                      </a14:imgEffect>
                    </a14:imgLayer>
                  </a14:imgProps>
                </a:ext>
              </a:extLst>
            </a:blip>
            <a:srcRect l="73765" t="16598" r="7906" b="54651"/>
            <a:stretch/>
          </p:blipFill>
          <p:spPr>
            <a:xfrm>
              <a:off x="3900549" y="3214917"/>
              <a:ext cx="699516" cy="548640"/>
            </a:xfrm>
            <a:prstGeom prst="rect">
              <a:avLst/>
            </a:prstGeom>
          </p:spPr>
        </p:pic>
        <p:pic>
          <p:nvPicPr>
            <p:cNvPr id="50" name="Picture 49">
              <a:extLst>
                <a:ext uri="{FF2B5EF4-FFF2-40B4-BE49-F238E27FC236}">
                  <a16:creationId xmlns:a16="http://schemas.microsoft.com/office/drawing/2014/main" id="{0DA75857-FB98-320C-2DB2-26DD3138F97B}"/>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61146" b="85938" l="9948" r="25885">
                          <a14:foregroundMark x1="17396" y1="85938" x2="17396" y2="85938"/>
                          <a14:foregroundMark x1="9948" y1="74688" x2="9948" y2="74688"/>
                          <a14:foregroundMark x1="25885" y1="75417" x2="25885" y2="75417"/>
                        </a14:backgroundRemoval>
                      </a14:imgEffect>
                    </a14:imgLayer>
                  </a14:imgProps>
                </a:ext>
              </a:extLst>
            </a:blip>
            <a:srcRect l="8775" t="58128" r="72178" b="11324"/>
            <a:stretch/>
          </p:blipFill>
          <p:spPr>
            <a:xfrm>
              <a:off x="5820024" y="3221466"/>
              <a:ext cx="684186" cy="548640"/>
            </a:xfrm>
            <a:prstGeom prst="rect">
              <a:avLst/>
            </a:prstGeom>
          </p:spPr>
        </p:pic>
        <p:pic>
          <p:nvPicPr>
            <p:cNvPr id="51" name="Picture 50">
              <a:extLst>
                <a:ext uri="{FF2B5EF4-FFF2-40B4-BE49-F238E27FC236}">
                  <a16:creationId xmlns:a16="http://schemas.microsoft.com/office/drawing/2014/main" id="{9C009E8D-B7BA-6192-99B5-7968684EEC47}"/>
                </a:ext>
              </a:extLst>
            </p:cNvPr>
            <p:cNvPicPr>
              <a:picLocks noChangeAspect="1"/>
            </p:cNvPicPr>
            <p:nvPr/>
          </p:nvPicPr>
          <p:blipFill rotWithShape="1">
            <a:blip r:embed="rId8">
              <a:extLst>
                <a:ext uri="{BEBA8EAE-BF5A-486C-A8C5-ECC9F3942E4B}">
                  <a14:imgProps xmlns:a14="http://schemas.microsoft.com/office/drawing/2010/main">
                    <a14:imgLayer r:embed="rId4">
                      <a14:imgEffect>
                        <a14:backgroundRemoval t="58854" b="88125" l="53073" r="68802">
                          <a14:foregroundMark x1="53073" y1="73750" x2="53073" y2="73750"/>
                          <a14:foregroundMark x1="53073" y1="75000" x2="53073" y2="75000"/>
                          <a14:foregroundMark x1="68854" y1="75417" x2="68854" y2="75417"/>
                          <a14:foregroundMark x1="60990" y1="58854" x2="60990" y2="58854"/>
                        </a14:backgroundRemoval>
                      </a14:imgEffect>
                    </a14:imgLayer>
                  </a14:imgProps>
                </a:ext>
              </a:extLst>
            </a:blip>
            <a:srcRect l="51262" t="55590" r="29534" b="8162"/>
            <a:stretch/>
          </p:blipFill>
          <p:spPr>
            <a:xfrm>
              <a:off x="7648824" y="3270894"/>
              <a:ext cx="581347" cy="548640"/>
            </a:xfrm>
            <a:prstGeom prst="rect">
              <a:avLst/>
            </a:prstGeom>
          </p:spPr>
        </p:pic>
        <p:pic>
          <p:nvPicPr>
            <p:cNvPr id="52" name="Picture 51">
              <a:extLst>
                <a:ext uri="{FF2B5EF4-FFF2-40B4-BE49-F238E27FC236}">
                  <a16:creationId xmlns:a16="http://schemas.microsoft.com/office/drawing/2014/main" id="{B2FD324A-EDD8-72E8-B7F5-7F201AABAA83}"/>
                </a:ext>
              </a:extLst>
            </p:cNvPr>
            <p:cNvPicPr>
              <a:picLocks noChangeAspect="1"/>
            </p:cNvPicPr>
            <p:nvPr/>
          </p:nvPicPr>
          <p:blipFill rotWithShape="1">
            <a:blip r:embed="rId9">
              <a:extLst>
                <a:ext uri="{BEBA8EAE-BF5A-486C-A8C5-ECC9F3942E4B}">
                  <a14:imgProps xmlns:a14="http://schemas.microsoft.com/office/drawing/2010/main">
                    <a14:imgLayer r:embed="rId4">
                      <a14:imgEffect>
                        <a14:backgroundRemoval t="56146" b="85729" l="74063" r="90521">
                          <a14:foregroundMark x1="82396" y1="84583" x2="82396" y2="84583"/>
                          <a14:foregroundMark x1="82396" y1="85833" x2="82396" y2="85833"/>
                          <a14:foregroundMark x1="90521" y1="75729" x2="90521" y2="75729"/>
                        </a14:backgroundRemoval>
                      </a14:imgEffect>
                    </a14:imgLayer>
                  </a14:imgProps>
                </a:ext>
              </a:extLst>
            </a:blip>
            <a:srcRect l="72156" t="52522" r="8640" b="11230"/>
            <a:stretch/>
          </p:blipFill>
          <p:spPr>
            <a:xfrm>
              <a:off x="9809753" y="3274589"/>
              <a:ext cx="581347" cy="548640"/>
            </a:xfrm>
            <a:prstGeom prst="rect">
              <a:avLst/>
            </a:prstGeom>
          </p:spPr>
        </p:pic>
      </p:grpSp>
      <p:sp>
        <p:nvSpPr>
          <p:cNvPr id="67" name="Arrow: Left-Right 66">
            <a:extLst>
              <a:ext uri="{FF2B5EF4-FFF2-40B4-BE49-F238E27FC236}">
                <a16:creationId xmlns:a16="http://schemas.microsoft.com/office/drawing/2014/main" id="{BD70E683-A642-5252-FA73-6814E0242222}"/>
              </a:ext>
            </a:extLst>
          </p:cNvPr>
          <p:cNvSpPr/>
          <p:nvPr/>
        </p:nvSpPr>
        <p:spPr>
          <a:xfrm>
            <a:off x="353961" y="3057220"/>
            <a:ext cx="4517903" cy="436625"/>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TRL 1-3</a:t>
            </a:r>
            <a:endParaRPr lang="en-GB" dirty="0"/>
          </a:p>
        </p:txBody>
      </p:sp>
      <p:sp>
        <p:nvSpPr>
          <p:cNvPr id="68" name="Arrow: Left-Right 67">
            <a:extLst>
              <a:ext uri="{FF2B5EF4-FFF2-40B4-BE49-F238E27FC236}">
                <a16:creationId xmlns:a16="http://schemas.microsoft.com/office/drawing/2014/main" id="{ECD5B615-2C16-C112-3357-5833FB454C72}"/>
              </a:ext>
            </a:extLst>
          </p:cNvPr>
          <p:cNvSpPr/>
          <p:nvPr/>
        </p:nvSpPr>
        <p:spPr>
          <a:xfrm>
            <a:off x="4956260" y="3041967"/>
            <a:ext cx="3948052" cy="436625"/>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TRL 3-6</a:t>
            </a:r>
            <a:endParaRPr lang="en-GB" dirty="0"/>
          </a:p>
        </p:txBody>
      </p:sp>
      <p:sp>
        <p:nvSpPr>
          <p:cNvPr id="69" name="Arrow: Left-Right 68">
            <a:extLst>
              <a:ext uri="{FF2B5EF4-FFF2-40B4-BE49-F238E27FC236}">
                <a16:creationId xmlns:a16="http://schemas.microsoft.com/office/drawing/2014/main" id="{DCE0ECCB-2C10-E3CC-15CC-156A4C1A5A3D}"/>
              </a:ext>
            </a:extLst>
          </p:cNvPr>
          <p:cNvSpPr/>
          <p:nvPr/>
        </p:nvSpPr>
        <p:spPr>
          <a:xfrm>
            <a:off x="8904312" y="3041592"/>
            <a:ext cx="2629672" cy="436625"/>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TRL 6-8</a:t>
            </a:r>
            <a:endParaRPr lang="en-GB" dirty="0"/>
          </a:p>
        </p:txBody>
      </p:sp>
      <p:sp>
        <p:nvSpPr>
          <p:cNvPr id="4" name="Footer Placeholder 3">
            <a:extLst>
              <a:ext uri="{FF2B5EF4-FFF2-40B4-BE49-F238E27FC236}">
                <a16:creationId xmlns:a16="http://schemas.microsoft.com/office/drawing/2014/main" id="{39E4FAE2-C3A2-47B4-5A16-5B8C9BB66EDF}"/>
              </a:ext>
            </a:extLst>
          </p:cNvPr>
          <p:cNvSpPr>
            <a:spLocks noGrp="1"/>
          </p:cNvSpPr>
          <p:nvPr>
            <p:ph type="ftr" sz="quarter" idx="11"/>
          </p:nvPr>
        </p:nvSpPr>
        <p:spPr>
          <a:xfrm>
            <a:off x="1205029" y="6578200"/>
            <a:ext cx="10986971" cy="268139"/>
          </a:xfrm>
        </p:spPr>
        <p:txBody>
          <a:bodyPr/>
          <a:lstStyle/>
          <a:p>
            <a:pPr algn="r"/>
            <a:r>
              <a:rPr lang="en-GB" sz="1050" dirty="0"/>
              <a:t>G. Aiello et al. | Testing and quantification needs for the Breeding Blanket | </a:t>
            </a:r>
            <a:r>
              <a:rPr lang="fr-FR" sz="1050" dirty="0"/>
              <a:t>EU-CN collaboration </a:t>
            </a:r>
            <a:r>
              <a:rPr lang="en-GB" sz="1050" dirty="0"/>
              <a:t>| KIT, March 2023 | Page </a:t>
            </a:r>
            <a:fld id="{6A6D9FA1-99C7-4910-8E32-B85D378B0060}" type="slidenum">
              <a:rPr lang="en-GB" sz="1050" smtClean="0"/>
              <a:pPr algn="r"/>
              <a:t>6</a:t>
            </a:fld>
            <a:endParaRPr lang="en-GB" sz="1050" dirty="0"/>
          </a:p>
        </p:txBody>
      </p:sp>
    </p:spTree>
    <p:extLst>
      <p:ext uri="{BB962C8B-B14F-4D97-AF65-F5344CB8AC3E}">
        <p14:creationId xmlns:p14="http://schemas.microsoft.com/office/powerpoint/2010/main" val="1031296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866E6-B0A0-5FA7-3D1C-03F3130800FB}"/>
              </a:ext>
            </a:extLst>
          </p:cNvPr>
          <p:cNvSpPr>
            <a:spLocks noGrp="1"/>
          </p:cNvSpPr>
          <p:nvPr>
            <p:ph type="title"/>
          </p:nvPr>
        </p:nvSpPr>
        <p:spPr/>
        <p:txBody>
          <a:bodyPr/>
          <a:lstStyle/>
          <a:p>
            <a:r>
              <a:rPr lang="en-US" sz="2800" dirty="0"/>
              <a:t>Some Basic and Single-effect experiments (TRLs 1-3)</a:t>
            </a:r>
            <a:endParaRPr lang="en-GB" sz="2800" dirty="0"/>
          </a:p>
        </p:txBody>
      </p:sp>
      <p:sp>
        <p:nvSpPr>
          <p:cNvPr id="8" name="Freeform: Shape 7">
            <a:extLst>
              <a:ext uri="{FF2B5EF4-FFF2-40B4-BE49-F238E27FC236}">
                <a16:creationId xmlns:a16="http://schemas.microsoft.com/office/drawing/2014/main" id="{6FCAB134-B936-F34E-CD75-E886E981CE8D}"/>
              </a:ext>
            </a:extLst>
          </p:cNvPr>
          <p:cNvSpPr/>
          <p:nvPr/>
        </p:nvSpPr>
        <p:spPr>
          <a:xfrm>
            <a:off x="72008" y="1068061"/>
            <a:ext cx="2378248" cy="1062057"/>
          </a:xfrm>
          <a:custGeom>
            <a:avLst/>
            <a:gdLst>
              <a:gd name="connsiteX0" fmla="*/ 0 w 6408013"/>
              <a:gd name="connsiteY0" fmla="*/ 0 h 673160"/>
              <a:gd name="connsiteX1" fmla="*/ 6408013 w 6408013"/>
              <a:gd name="connsiteY1" fmla="*/ 0 h 673160"/>
              <a:gd name="connsiteX2" fmla="*/ 6408013 w 6408013"/>
              <a:gd name="connsiteY2" fmla="*/ 673160 h 673160"/>
              <a:gd name="connsiteX3" fmla="*/ 0 w 6408013"/>
              <a:gd name="connsiteY3" fmla="*/ 673160 h 673160"/>
              <a:gd name="connsiteX4" fmla="*/ 0 w 6408013"/>
              <a:gd name="connsiteY4" fmla="*/ 0 h 673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8013" h="673160">
                <a:moveTo>
                  <a:pt x="0" y="0"/>
                </a:moveTo>
                <a:lnTo>
                  <a:pt x="6408013" y="0"/>
                </a:lnTo>
                <a:lnTo>
                  <a:pt x="6408013" y="673160"/>
                </a:lnTo>
                <a:lnTo>
                  <a:pt x="0" y="673160"/>
                </a:lnTo>
                <a:lnTo>
                  <a:pt x="0"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49530" tIns="49530" rIns="49530" bIns="49530" numCol="1" spcCol="1270" anchor="ctr" anchorCtr="0">
            <a:noAutofit/>
          </a:bodyPr>
          <a:lstStyle/>
          <a:p>
            <a:pPr marL="114300" lvl="1" indent="-114300" algn="l" defTabSz="577850">
              <a:lnSpc>
                <a:spcPct val="90000"/>
              </a:lnSpc>
              <a:spcBef>
                <a:spcPct val="0"/>
              </a:spcBef>
              <a:spcAft>
                <a:spcPct val="15000"/>
              </a:spcAft>
              <a:buChar char="•"/>
            </a:pPr>
            <a:r>
              <a:rPr lang="en-GB" sz="1100" u="sng" kern="1200" dirty="0">
                <a:solidFill>
                  <a:schemeClr val="tx1"/>
                </a:solidFill>
              </a:rPr>
              <a:t>Measure basic structural material properties under neutron irradiation</a:t>
            </a:r>
            <a:r>
              <a:rPr lang="en-GB" sz="1100" kern="1200" dirty="0">
                <a:solidFill>
                  <a:schemeClr val="tx1"/>
                </a:solidFill>
              </a:rPr>
              <a:t> (e.g. yield strength, fracture toughness, and swelling).</a:t>
            </a:r>
          </a:p>
          <a:p>
            <a:pPr marL="114300" lvl="1" indent="-114300" algn="l" defTabSz="577850">
              <a:lnSpc>
                <a:spcPct val="90000"/>
              </a:lnSpc>
              <a:spcBef>
                <a:spcPct val="0"/>
              </a:spcBef>
              <a:spcAft>
                <a:spcPct val="15000"/>
              </a:spcAft>
              <a:buChar char="•"/>
            </a:pPr>
            <a:r>
              <a:rPr lang="en-GB" sz="1100" kern="1200" dirty="0">
                <a:solidFill>
                  <a:schemeClr val="tx1"/>
                </a:solidFill>
              </a:rPr>
              <a:t>Utilize standard techniques and small specimens.</a:t>
            </a:r>
          </a:p>
        </p:txBody>
      </p:sp>
      <p:sp>
        <p:nvSpPr>
          <p:cNvPr id="11" name="Freeform: Shape 10">
            <a:extLst>
              <a:ext uri="{FF2B5EF4-FFF2-40B4-BE49-F238E27FC236}">
                <a16:creationId xmlns:a16="http://schemas.microsoft.com/office/drawing/2014/main" id="{2EFC0336-F7EA-6ACC-017D-D88A44392DEE}"/>
              </a:ext>
            </a:extLst>
          </p:cNvPr>
          <p:cNvSpPr/>
          <p:nvPr/>
        </p:nvSpPr>
        <p:spPr>
          <a:xfrm>
            <a:off x="2450256" y="1086368"/>
            <a:ext cx="2493616" cy="1043750"/>
          </a:xfrm>
          <a:custGeom>
            <a:avLst/>
            <a:gdLst>
              <a:gd name="connsiteX0" fmla="*/ 0 w 6408013"/>
              <a:gd name="connsiteY0" fmla="*/ 0 h 673160"/>
              <a:gd name="connsiteX1" fmla="*/ 6408013 w 6408013"/>
              <a:gd name="connsiteY1" fmla="*/ 0 h 673160"/>
              <a:gd name="connsiteX2" fmla="*/ 6408013 w 6408013"/>
              <a:gd name="connsiteY2" fmla="*/ 673160 h 673160"/>
              <a:gd name="connsiteX3" fmla="*/ 0 w 6408013"/>
              <a:gd name="connsiteY3" fmla="*/ 673160 h 673160"/>
              <a:gd name="connsiteX4" fmla="*/ 0 w 6408013"/>
              <a:gd name="connsiteY4" fmla="*/ 0 h 673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8013" h="673160">
                <a:moveTo>
                  <a:pt x="0" y="0"/>
                </a:moveTo>
                <a:lnTo>
                  <a:pt x="6408013" y="0"/>
                </a:lnTo>
                <a:lnTo>
                  <a:pt x="6408013" y="673160"/>
                </a:lnTo>
                <a:lnTo>
                  <a:pt x="0" y="673160"/>
                </a:lnTo>
                <a:lnTo>
                  <a:pt x="0" y="0"/>
                </a:lnTo>
                <a:close/>
              </a:path>
            </a:pathLst>
          </a:custGeom>
        </p:spPr>
        <p:style>
          <a:lnRef idx="2">
            <a:schemeClr val="lt1">
              <a:hueOff val="0"/>
              <a:satOff val="0"/>
              <a:lumOff val="0"/>
              <a:alphaOff val="0"/>
            </a:schemeClr>
          </a:lnRef>
          <a:fillRef idx="1">
            <a:schemeClr val="accent5">
              <a:hueOff val="-1655646"/>
              <a:satOff val="6635"/>
              <a:lumOff val="1438"/>
              <a:alphaOff val="0"/>
            </a:schemeClr>
          </a:fillRef>
          <a:effectRef idx="0">
            <a:schemeClr val="accent5">
              <a:hueOff val="-1655646"/>
              <a:satOff val="6635"/>
              <a:lumOff val="1438"/>
              <a:alphaOff val="0"/>
            </a:schemeClr>
          </a:effectRef>
          <a:fontRef idx="minor">
            <a:schemeClr val="lt1"/>
          </a:fontRef>
        </p:style>
        <p:txBody>
          <a:bodyPr spcFirstLastPara="0" vert="horz" wrap="square" lIns="49530" tIns="49530" rIns="49530" bIns="49530" numCol="1" spcCol="1270" anchor="ctr" anchorCtr="0">
            <a:noAutofit/>
          </a:bodyPr>
          <a:lstStyle/>
          <a:p>
            <a:pPr marL="114300" lvl="1" indent="-114300" algn="l" defTabSz="577850">
              <a:lnSpc>
                <a:spcPct val="90000"/>
              </a:lnSpc>
              <a:spcBef>
                <a:spcPct val="0"/>
              </a:spcBef>
              <a:spcAft>
                <a:spcPct val="15000"/>
              </a:spcAft>
              <a:buChar char="•"/>
            </a:pPr>
            <a:r>
              <a:rPr lang="en-GB" sz="1100" u="sng" kern="1200" dirty="0">
                <a:solidFill>
                  <a:schemeClr val="tx1"/>
                </a:solidFill>
              </a:rPr>
              <a:t>Measure basic solid breeder properties under irradiation</a:t>
            </a:r>
            <a:r>
              <a:rPr lang="en-GB" sz="1100" kern="1200" dirty="0">
                <a:solidFill>
                  <a:schemeClr val="tx1"/>
                </a:solidFill>
              </a:rPr>
              <a:t> (e.g. thermal conductivity, T-retention, creep, strength, and surface characteristics).</a:t>
            </a:r>
          </a:p>
          <a:p>
            <a:pPr marL="114300" lvl="1" indent="-114300" algn="l" defTabSz="577850">
              <a:lnSpc>
                <a:spcPct val="90000"/>
              </a:lnSpc>
              <a:spcBef>
                <a:spcPct val="0"/>
              </a:spcBef>
              <a:spcAft>
                <a:spcPct val="15000"/>
              </a:spcAft>
              <a:buChar char="•"/>
            </a:pPr>
            <a:r>
              <a:rPr lang="en-GB" sz="1100" kern="1200" dirty="0">
                <a:solidFill>
                  <a:schemeClr val="tx1"/>
                </a:solidFill>
              </a:rPr>
              <a:t>Focus on standard post-irradiation determination of properties.</a:t>
            </a:r>
          </a:p>
        </p:txBody>
      </p:sp>
      <p:sp>
        <p:nvSpPr>
          <p:cNvPr id="14" name="Freeform: Shape 13">
            <a:extLst>
              <a:ext uri="{FF2B5EF4-FFF2-40B4-BE49-F238E27FC236}">
                <a16:creationId xmlns:a16="http://schemas.microsoft.com/office/drawing/2014/main" id="{4FA3F0E3-5384-C67E-5D83-B2EFFC436492}"/>
              </a:ext>
            </a:extLst>
          </p:cNvPr>
          <p:cNvSpPr/>
          <p:nvPr/>
        </p:nvSpPr>
        <p:spPr>
          <a:xfrm>
            <a:off x="4943872" y="1064617"/>
            <a:ext cx="3672408" cy="1062058"/>
          </a:xfrm>
          <a:custGeom>
            <a:avLst/>
            <a:gdLst>
              <a:gd name="connsiteX0" fmla="*/ 0 w 6408013"/>
              <a:gd name="connsiteY0" fmla="*/ 0 h 853073"/>
              <a:gd name="connsiteX1" fmla="*/ 6408013 w 6408013"/>
              <a:gd name="connsiteY1" fmla="*/ 0 h 853073"/>
              <a:gd name="connsiteX2" fmla="*/ 6408013 w 6408013"/>
              <a:gd name="connsiteY2" fmla="*/ 853073 h 853073"/>
              <a:gd name="connsiteX3" fmla="*/ 0 w 6408013"/>
              <a:gd name="connsiteY3" fmla="*/ 853073 h 853073"/>
              <a:gd name="connsiteX4" fmla="*/ 0 w 6408013"/>
              <a:gd name="connsiteY4" fmla="*/ 0 h 853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8013" h="853073">
                <a:moveTo>
                  <a:pt x="0" y="0"/>
                </a:moveTo>
                <a:lnTo>
                  <a:pt x="6408013" y="0"/>
                </a:lnTo>
                <a:lnTo>
                  <a:pt x="6408013" y="853073"/>
                </a:lnTo>
                <a:lnTo>
                  <a:pt x="0" y="853073"/>
                </a:lnTo>
                <a:lnTo>
                  <a:pt x="0" y="0"/>
                </a:lnTo>
                <a:close/>
              </a:path>
            </a:pathLst>
          </a:custGeom>
        </p:spPr>
        <p:style>
          <a:lnRef idx="2">
            <a:schemeClr val="lt1">
              <a:hueOff val="0"/>
              <a:satOff val="0"/>
              <a:lumOff val="0"/>
              <a:alphaOff val="0"/>
            </a:schemeClr>
          </a:lnRef>
          <a:fillRef idx="1">
            <a:schemeClr val="accent5">
              <a:hueOff val="-3311292"/>
              <a:satOff val="13270"/>
              <a:lumOff val="2876"/>
              <a:alphaOff val="0"/>
            </a:schemeClr>
          </a:fillRef>
          <a:effectRef idx="0">
            <a:schemeClr val="accent5">
              <a:hueOff val="-3311292"/>
              <a:satOff val="13270"/>
              <a:lumOff val="2876"/>
              <a:alphaOff val="0"/>
            </a:schemeClr>
          </a:effectRef>
          <a:fontRef idx="minor">
            <a:schemeClr val="lt1"/>
          </a:fontRef>
        </p:style>
        <p:txBody>
          <a:bodyPr spcFirstLastPara="0" vert="horz" wrap="square" lIns="49530" tIns="49530" rIns="49530" bIns="49530" numCol="1" spcCol="1270" anchor="ctr" anchorCtr="0">
            <a:noAutofit/>
          </a:bodyPr>
          <a:lstStyle/>
          <a:p>
            <a:pPr marL="114300" lvl="1" indent="-114300" algn="l" defTabSz="577850">
              <a:lnSpc>
                <a:spcPct val="90000"/>
              </a:lnSpc>
              <a:spcBef>
                <a:spcPct val="0"/>
              </a:spcBef>
              <a:spcAft>
                <a:spcPct val="15000"/>
              </a:spcAft>
              <a:buChar char="•"/>
            </a:pPr>
            <a:r>
              <a:rPr lang="en-GB" sz="1100" u="sng" kern="1200" dirty="0">
                <a:solidFill>
                  <a:schemeClr val="tx1"/>
                </a:solidFill>
              </a:rPr>
              <a:t>Measure basic solid multiplier properties under irradiation </a:t>
            </a:r>
            <a:r>
              <a:rPr lang="en-GB" sz="1100" kern="1200" dirty="0">
                <a:solidFill>
                  <a:schemeClr val="tx1"/>
                </a:solidFill>
              </a:rPr>
              <a:t>(e.g. swelling, irradiation creep, mechanical prop.).</a:t>
            </a:r>
          </a:p>
          <a:p>
            <a:pPr marL="114300" lvl="1" indent="-114300" algn="l" defTabSz="577850">
              <a:lnSpc>
                <a:spcPct val="90000"/>
              </a:lnSpc>
              <a:spcBef>
                <a:spcPct val="0"/>
              </a:spcBef>
              <a:spcAft>
                <a:spcPct val="15000"/>
              </a:spcAft>
              <a:buChar char="•"/>
            </a:pPr>
            <a:r>
              <a:rPr lang="en-GB" sz="1100" kern="1200" dirty="0">
                <a:solidFill>
                  <a:schemeClr val="tx1"/>
                </a:solidFill>
              </a:rPr>
              <a:t>Focus on standard post-irradiation determination of properties.</a:t>
            </a:r>
          </a:p>
          <a:p>
            <a:pPr marL="114300" lvl="1" indent="-114300" algn="l" defTabSz="577850">
              <a:lnSpc>
                <a:spcPct val="90000"/>
              </a:lnSpc>
              <a:spcBef>
                <a:spcPct val="0"/>
              </a:spcBef>
              <a:spcAft>
                <a:spcPct val="15000"/>
              </a:spcAft>
              <a:buChar char="•"/>
            </a:pPr>
            <a:r>
              <a:rPr lang="en-GB" sz="1100" u="sng" kern="1200" dirty="0">
                <a:solidFill>
                  <a:schemeClr val="tx1"/>
                </a:solidFill>
              </a:rPr>
              <a:t>Define recycling processes</a:t>
            </a:r>
            <a:r>
              <a:rPr lang="en-GB" sz="1100" kern="1200" dirty="0">
                <a:solidFill>
                  <a:schemeClr val="tx1"/>
                </a:solidFill>
              </a:rPr>
              <a:t> of irradiated Beryllium/Beryllide.</a:t>
            </a:r>
          </a:p>
        </p:txBody>
      </p:sp>
      <p:sp>
        <p:nvSpPr>
          <p:cNvPr id="17" name="Freeform: Shape 16">
            <a:extLst>
              <a:ext uri="{FF2B5EF4-FFF2-40B4-BE49-F238E27FC236}">
                <a16:creationId xmlns:a16="http://schemas.microsoft.com/office/drawing/2014/main" id="{D90D9720-7A4D-230D-F491-42D7C8876498}"/>
              </a:ext>
            </a:extLst>
          </p:cNvPr>
          <p:cNvSpPr/>
          <p:nvPr/>
        </p:nvSpPr>
        <p:spPr>
          <a:xfrm>
            <a:off x="72008" y="2161114"/>
            <a:ext cx="2129784" cy="1173552"/>
          </a:xfrm>
          <a:custGeom>
            <a:avLst/>
            <a:gdLst>
              <a:gd name="connsiteX0" fmla="*/ 0 w 6408013"/>
              <a:gd name="connsiteY0" fmla="*/ 0 h 652761"/>
              <a:gd name="connsiteX1" fmla="*/ 6408013 w 6408013"/>
              <a:gd name="connsiteY1" fmla="*/ 0 h 652761"/>
              <a:gd name="connsiteX2" fmla="*/ 6408013 w 6408013"/>
              <a:gd name="connsiteY2" fmla="*/ 652761 h 652761"/>
              <a:gd name="connsiteX3" fmla="*/ 0 w 6408013"/>
              <a:gd name="connsiteY3" fmla="*/ 652761 h 652761"/>
              <a:gd name="connsiteX4" fmla="*/ 0 w 6408013"/>
              <a:gd name="connsiteY4" fmla="*/ 0 h 652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8013" h="652761">
                <a:moveTo>
                  <a:pt x="0" y="0"/>
                </a:moveTo>
                <a:lnTo>
                  <a:pt x="6408013" y="0"/>
                </a:lnTo>
                <a:lnTo>
                  <a:pt x="6408013" y="652761"/>
                </a:lnTo>
                <a:lnTo>
                  <a:pt x="0" y="652761"/>
                </a:lnTo>
                <a:lnTo>
                  <a:pt x="0" y="0"/>
                </a:lnTo>
                <a:close/>
              </a:path>
            </a:pathLst>
          </a:custGeom>
        </p:spPr>
        <p:style>
          <a:lnRef idx="2">
            <a:schemeClr val="lt1">
              <a:hueOff val="0"/>
              <a:satOff val="0"/>
              <a:lumOff val="0"/>
              <a:alphaOff val="0"/>
            </a:schemeClr>
          </a:lnRef>
          <a:fillRef idx="1">
            <a:schemeClr val="accent5">
              <a:hueOff val="-4966938"/>
              <a:satOff val="19906"/>
              <a:lumOff val="4314"/>
              <a:alphaOff val="0"/>
            </a:schemeClr>
          </a:fillRef>
          <a:effectRef idx="0">
            <a:schemeClr val="accent5">
              <a:hueOff val="-4966938"/>
              <a:satOff val="19906"/>
              <a:lumOff val="4314"/>
              <a:alphaOff val="0"/>
            </a:schemeClr>
          </a:effectRef>
          <a:fontRef idx="minor">
            <a:schemeClr val="lt1"/>
          </a:fontRef>
        </p:style>
        <p:txBody>
          <a:bodyPr spcFirstLastPara="0" vert="horz" wrap="square" lIns="49530" tIns="49530" rIns="49530" bIns="49530" numCol="1" spcCol="1270" anchor="ctr" anchorCtr="0">
            <a:noAutofit/>
          </a:bodyPr>
          <a:lstStyle/>
          <a:p>
            <a:pPr marL="114300" lvl="1" indent="-114300" defTabSz="577850">
              <a:lnSpc>
                <a:spcPct val="90000"/>
              </a:lnSpc>
              <a:spcBef>
                <a:spcPct val="0"/>
              </a:spcBef>
              <a:spcAft>
                <a:spcPct val="15000"/>
              </a:spcAft>
              <a:buFontTx/>
              <a:buChar char="•"/>
            </a:pPr>
            <a:r>
              <a:rPr lang="en-GB" sz="1100" u="sng" dirty="0">
                <a:solidFill>
                  <a:schemeClr val="tx1"/>
                </a:solidFill>
              </a:rPr>
              <a:t>Determine improved cross-section data</a:t>
            </a:r>
            <a:r>
              <a:rPr lang="en-GB" sz="1100" dirty="0">
                <a:solidFill>
                  <a:schemeClr val="tx1"/>
                </a:solidFill>
              </a:rPr>
              <a:t> (</a:t>
            </a:r>
            <a:r>
              <a:rPr lang="en-GB" sz="1100" u="sng" dirty="0">
                <a:solidFill>
                  <a:schemeClr val="tx1"/>
                </a:solidFill>
              </a:rPr>
              <a:t>especially for ceramics</a:t>
            </a:r>
            <a:r>
              <a:rPr lang="en-GB" sz="1100" dirty="0">
                <a:solidFill>
                  <a:schemeClr val="tx1"/>
                </a:solidFill>
              </a:rPr>
              <a:t>).</a:t>
            </a:r>
          </a:p>
          <a:p>
            <a:pPr marL="114300" lvl="1" indent="-114300" algn="l" defTabSz="577850">
              <a:lnSpc>
                <a:spcPct val="90000"/>
              </a:lnSpc>
              <a:spcBef>
                <a:spcPct val="0"/>
              </a:spcBef>
              <a:spcAft>
                <a:spcPct val="15000"/>
              </a:spcAft>
              <a:buChar char="•"/>
            </a:pPr>
            <a:r>
              <a:rPr lang="en-GB" sz="1100" kern="1200" dirty="0">
                <a:solidFill>
                  <a:schemeClr val="tx1"/>
                </a:solidFill>
              </a:rPr>
              <a:t>Correlate the effect of radiation damage (dpa and He production) on structural/functional material properties.</a:t>
            </a:r>
          </a:p>
        </p:txBody>
      </p:sp>
      <p:sp>
        <p:nvSpPr>
          <p:cNvPr id="20" name="Freeform: Shape 19">
            <a:extLst>
              <a:ext uri="{FF2B5EF4-FFF2-40B4-BE49-F238E27FC236}">
                <a16:creationId xmlns:a16="http://schemas.microsoft.com/office/drawing/2014/main" id="{00F170C0-D9E7-3012-D33D-6EA66C56E189}"/>
              </a:ext>
            </a:extLst>
          </p:cNvPr>
          <p:cNvSpPr/>
          <p:nvPr/>
        </p:nvSpPr>
        <p:spPr>
          <a:xfrm>
            <a:off x="2233954" y="2166172"/>
            <a:ext cx="2082213" cy="1173552"/>
          </a:xfrm>
          <a:custGeom>
            <a:avLst/>
            <a:gdLst>
              <a:gd name="connsiteX0" fmla="*/ 0 w 6408013"/>
              <a:gd name="connsiteY0" fmla="*/ 0 h 673160"/>
              <a:gd name="connsiteX1" fmla="*/ 6408013 w 6408013"/>
              <a:gd name="connsiteY1" fmla="*/ 0 h 673160"/>
              <a:gd name="connsiteX2" fmla="*/ 6408013 w 6408013"/>
              <a:gd name="connsiteY2" fmla="*/ 673160 h 673160"/>
              <a:gd name="connsiteX3" fmla="*/ 0 w 6408013"/>
              <a:gd name="connsiteY3" fmla="*/ 673160 h 673160"/>
              <a:gd name="connsiteX4" fmla="*/ 0 w 6408013"/>
              <a:gd name="connsiteY4" fmla="*/ 0 h 673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8013" h="673160">
                <a:moveTo>
                  <a:pt x="0" y="0"/>
                </a:moveTo>
                <a:lnTo>
                  <a:pt x="6408013" y="0"/>
                </a:lnTo>
                <a:lnTo>
                  <a:pt x="6408013" y="673160"/>
                </a:lnTo>
                <a:lnTo>
                  <a:pt x="0" y="673160"/>
                </a:lnTo>
                <a:lnTo>
                  <a:pt x="0" y="0"/>
                </a:lnTo>
                <a:close/>
              </a:path>
            </a:pathLst>
          </a:custGeom>
        </p:spPr>
        <p:style>
          <a:lnRef idx="2">
            <a:schemeClr val="lt1">
              <a:hueOff val="0"/>
              <a:satOff val="0"/>
              <a:lumOff val="0"/>
              <a:alphaOff val="0"/>
            </a:schemeClr>
          </a:lnRef>
          <a:fillRef idx="1">
            <a:schemeClr val="accent5">
              <a:hueOff val="-6622584"/>
              <a:satOff val="26541"/>
              <a:lumOff val="5752"/>
              <a:alphaOff val="0"/>
            </a:schemeClr>
          </a:fillRef>
          <a:effectRef idx="0">
            <a:schemeClr val="accent5">
              <a:hueOff val="-6622584"/>
              <a:satOff val="26541"/>
              <a:lumOff val="5752"/>
              <a:alphaOff val="0"/>
            </a:schemeClr>
          </a:effectRef>
          <a:fontRef idx="minor">
            <a:schemeClr val="lt1"/>
          </a:fontRef>
        </p:style>
        <p:txBody>
          <a:bodyPr spcFirstLastPara="0" vert="horz" wrap="square" lIns="49530" tIns="49530" rIns="49530" bIns="49530" numCol="1" spcCol="1270" anchor="ctr" anchorCtr="0">
            <a:noAutofit/>
          </a:bodyPr>
          <a:lstStyle/>
          <a:p>
            <a:pPr marL="114300" lvl="1" indent="-114300" algn="l" defTabSz="577850">
              <a:lnSpc>
                <a:spcPct val="90000"/>
              </a:lnSpc>
              <a:spcBef>
                <a:spcPct val="0"/>
              </a:spcBef>
              <a:spcAft>
                <a:spcPct val="15000"/>
              </a:spcAft>
              <a:buChar char="•"/>
            </a:pPr>
            <a:r>
              <a:rPr lang="en-GB" sz="1100" u="sng" kern="1200" dirty="0">
                <a:solidFill>
                  <a:schemeClr val="tx1"/>
                </a:solidFill>
              </a:rPr>
              <a:t>Measure the basic volatility of chemically active materials</a:t>
            </a:r>
            <a:r>
              <a:rPr lang="en-GB" sz="1100" kern="1200" dirty="0">
                <a:solidFill>
                  <a:schemeClr val="tx1"/>
                </a:solidFill>
              </a:rPr>
              <a:t> under plausible fusion operating or accident conditions.</a:t>
            </a:r>
          </a:p>
          <a:p>
            <a:pPr marL="85725" lvl="2" indent="-85725" algn="l" defTabSz="577850">
              <a:lnSpc>
                <a:spcPct val="90000"/>
              </a:lnSpc>
              <a:spcBef>
                <a:spcPct val="0"/>
              </a:spcBef>
              <a:spcAft>
                <a:spcPct val="15000"/>
              </a:spcAft>
              <a:buChar char="•"/>
            </a:pPr>
            <a:r>
              <a:rPr lang="en-GB" sz="1100" kern="1200" dirty="0">
                <a:solidFill>
                  <a:schemeClr val="tx1"/>
                </a:solidFill>
              </a:rPr>
              <a:t>Measurements include temperature, calorimetry, and weight loss.</a:t>
            </a:r>
          </a:p>
        </p:txBody>
      </p:sp>
      <p:sp>
        <p:nvSpPr>
          <p:cNvPr id="23" name="Freeform: Shape 22">
            <a:extLst>
              <a:ext uri="{FF2B5EF4-FFF2-40B4-BE49-F238E27FC236}">
                <a16:creationId xmlns:a16="http://schemas.microsoft.com/office/drawing/2014/main" id="{30BB8475-44B0-09E0-D099-D05D81E06CDC}"/>
              </a:ext>
            </a:extLst>
          </p:cNvPr>
          <p:cNvSpPr/>
          <p:nvPr/>
        </p:nvSpPr>
        <p:spPr>
          <a:xfrm>
            <a:off x="4344688" y="2175878"/>
            <a:ext cx="2129783" cy="1168904"/>
          </a:xfrm>
          <a:custGeom>
            <a:avLst/>
            <a:gdLst>
              <a:gd name="connsiteX0" fmla="*/ 0 w 6408013"/>
              <a:gd name="connsiteY0" fmla="*/ 0 h 673160"/>
              <a:gd name="connsiteX1" fmla="*/ 6408013 w 6408013"/>
              <a:gd name="connsiteY1" fmla="*/ 0 h 673160"/>
              <a:gd name="connsiteX2" fmla="*/ 6408013 w 6408013"/>
              <a:gd name="connsiteY2" fmla="*/ 673160 h 673160"/>
              <a:gd name="connsiteX3" fmla="*/ 0 w 6408013"/>
              <a:gd name="connsiteY3" fmla="*/ 673160 h 673160"/>
              <a:gd name="connsiteX4" fmla="*/ 0 w 6408013"/>
              <a:gd name="connsiteY4" fmla="*/ 0 h 673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8013" h="673160">
                <a:moveTo>
                  <a:pt x="0" y="0"/>
                </a:moveTo>
                <a:lnTo>
                  <a:pt x="6408013" y="0"/>
                </a:lnTo>
                <a:lnTo>
                  <a:pt x="6408013" y="673160"/>
                </a:lnTo>
                <a:lnTo>
                  <a:pt x="0" y="673160"/>
                </a:lnTo>
                <a:lnTo>
                  <a:pt x="0" y="0"/>
                </a:lnTo>
                <a:close/>
              </a:path>
            </a:pathLst>
          </a:custGeom>
        </p:spPr>
        <p:style>
          <a:lnRef idx="2">
            <a:schemeClr val="lt1">
              <a:hueOff val="0"/>
              <a:satOff val="0"/>
              <a:lumOff val="0"/>
              <a:alphaOff val="0"/>
            </a:schemeClr>
          </a:lnRef>
          <a:fillRef idx="1">
            <a:schemeClr val="accent5">
              <a:hueOff val="-8278230"/>
              <a:satOff val="33176"/>
              <a:lumOff val="7190"/>
              <a:alphaOff val="0"/>
            </a:schemeClr>
          </a:fillRef>
          <a:effectRef idx="0">
            <a:schemeClr val="accent5">
              <a:hueOff val="-8278230"/>
              <a:satOff val="33176"/>
              <a:lumOff val="7190"/>
              <a:alphaOff val="0"/>
            </a:schemeClr>
          </a:effectRef>
          <a:fontRef idx="minor">
            <a:schemeClr val="lt1"/>
          </a:fontRef>
        </p:style>
        <p:txBody>
          <a:bodyPr spcFirstLastPara="0" vert="horz" wrap="square" lIns="49530" tIns="49530" rIns="49530" bIns="49530" numCol="1" spcCol="1270" anchor="ctr" anchorCtr="0">
            <a:noAutofit/>
          </a:bodyPr>
          <a:lstStyle/>
          <a:p>
            <a:pPr marL="114300" lvl="1" indent="-114300" algn="l" defTabSz="577850">
              <a:lnSpc>
                <a:spcPct val="90000"/>
              </a:lnSpc>
              <a:spcBef>
                <a:spcPct val="0"/>
              </a:spcBef>
              <a:spcAft>
                <a:spcPct val="15000"/>
              </a:spcAft>
              <a:buChar char="•"/>
            </a:pPr>
            <a:r>
              <a:rPr lang="en-GB" sz="1100" u="sng" kern="1200" dirty="0">
                <a:solidFill>
                  <a:schemeClr val="tx1"/>
                </a:solidFill>
              </a:rPr>
              <a:t>Determine isotope cross-sections and assess the radioactivity</a:t>
            </a:r>
            <a:r>
              <a:rPr lang="en-GB" sz="1100" kern="1200" dirty="0">
                <a:solidFill>
                  <a:schemeClr val="tx1"/>
                </a:solidFill>
              </a:rPr>
              <a:t> of engineering materials.</a:t>
            </a:r>
          </a:p>
          <a:p>
            <a:pPr marL="114300" lvl="1" indent="-114300" algn="l" defTabSz="577850">
              <a:lnSpc>
                <a:spcPct val="90000"/>
              </a:lnSpc>
              <a:spcBef>
                <a:spcPct val="0"/>
              </a:spcBef>
              <a:spcAft>
                <a:spcPct val="15000"/>
              </a:spcAft>
              <a:buChar char="•"/>
            </a:pPr>
            <a:r>
              <a:rPr lang="en-GB" sz="1100" kern="1200" dirty="0">
                <a:solidFill>
                  <a:schemeClr val="tx1"/>
                </a:solidFill>
              </a:rPr>
              <a:t>Measure the decay gamma spectrum and count rate, as well as characterize the activating neutron fluence and spectrum.</a:t>
            </a:r>
          </a:p>
        </p:txBody>
      </p:sp>
      <p:sp>
        <p:nvSpPr>
          <p:cNvPr id="26" name="Freeform: Shape 25">
            <a:extLst>
              <a:ext uri="{FF2B5EF4-FFF2-40B4-BE49-F238E27FC236}">
                <a16:creationId xmlns:a16="http://schemas.microsoft.com/office/drawing/2014/main" id="{5E1EBE79-17DB-9182-1415-44596B1674A2}"/>
              </a:ext>
            </a:extLst>
          </p:cNvPr>
          <p:cNvSpPr/>
          <p:nvPr/>
        </p:nvSpPr>
        <p:spPr>
          <a:xfrm>
            <a:off x="6487412" y="2175878"/>
            <a:ext cx="2200876" cy="1168904"/>
          </a:xfrm>
          <a:custGeom>
            <a:avLst/>
            <a:gdLst>
              <a:gd name="connsiteX0" fmla="*/ 0 w 6408013"/>
              <a:gd name="connsiteY0" fmla="*/ 0 h 897547"/>
              <a:gd name="connsiteX1" fmla="*/ 6408013 w 6408013"/>
              <a:gd name="connsiteY1" fmla="*/ 0 h 897547"/>
              <a:gd name="connsiteX2" fmla="*/ 6408013 w 6408013"/>
              <a:gd name="connsiteY2" fmla="*/ 897547 h 897547"/>
              <a:gd name="connsiteX3" fmla="*/ 0 w 6408013"/>
              <a:gd name="connsiteY3" fmla="*/ 897547 h 897547"/>
              <a:gd name="connsiteX4" fmla="*/ 0 w 6408013"/>
              <a:gd name="connsiteY4" fmla="*/ 0 h 897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8013" h="897547">
                <a:moveTo>
                  <a:pt x="0" y="0"/>
                </a:moveTo>
                <a:lnTo>
                  <a:pt x="6408013" y="0"/>
                </a:lnTo>
                <a:lnTo>
                  <a:pt x="6408013" y="897547"/>
                </a:lnTo>
                <a:lnTo>
                  <a:pt x="0" y="897547"/>
                </a:lnTo>
                <a:lnTo>
                  <a:pt x="0" y="0"/>
                </a:lnTo>
                <a:close/>
              </a:path>
            </a:pathLst>
          </a:cu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spcFirstLastPara="0" vert="horz" wrap="square" lIns="49530" tIns="49530" rIns="49530" bIns="49530" numCol="1" spcCol="1270" anchor="ctr" anchorCtr="0">
            <a:noAutofit/>
          </a:bodyPr>
          <a:lstStyle/>
          <a:p>
            <a:pPr marL="114300" lvl="1" indent="-114300" algn="l" defTabSz="577850">
              <a:lnSpc>
                <a:spcPct val="90000"/>
              </a:lnSpc>
              <a:spcBef>
                <a:spcPct val="0"/>
              </a:spcBef>
              <a:spcAft>
                <a:spcPct val="15000"/>
              </a:spcAft>
              <a:buChar char="•"/>
            </a:pPr>
            <a:r>
              <a:rPr lang="en-GB" sz="1100" u="sng" kern="1200" dirty="0">
                <a:solidFill>
                  <a:schemeClr val="tx1"/>
                </a:solidFill>
              </a:rPr>
              <a:t>Quantify the rates of neutron-induced sputtering that contribute to the transp. of activated materials</a:t>
            </a:r>
          </a:p>
          <a:p>
            <a:pPr marL="114300" lvl="2" indent="-114300" algn="l" defTabSz="577850">
              <a:lnSpc>
                <a:spcPct val="90000"/>
              </a:lnSpc>
              <a:spcBef>
                <a:spcPct val="0"/>
              </a:spcBef>
              <a:spcAft>
                <a:spcPct val="15000"/>
              </a:spcAft>
              <a:buChar char="•"/>
            </a:pPr>
            <a:r>
              <a:rPr lang="en-GB" sz="1100" kern="1200" dirty="0">
                <a:solidFill>
                  <a:schemeClr val="tx1"/>
                </a:solidFill>
              </a:rPr>
              <a:t>Measurements involve monitoring fluid chem., filtering, and exposed-surface examination.</a:t>
            </a:r>
          </a:p>
        </p:txBody>
      </p:sp>
      <p:pic>
        <p:nvPicPr>
          <p:cNvPr id="32" name="Picture 31">
            <a:extLst>
              <a:ext uri="{FF2B5EF4-FFF2-40B4-BE49-F238E27FC236}">
                <a16:creationId xmlns:a16="http://schemas.microsoft.com/office/drawing/2014/main" id="{8954E986-1A7B-4EE2-24FB-DFB001E6865F}"/>
              </a:ext>
            </a:extLst>
          </p:cNvPr>
          <p:cNvPicPr>
            <a:picLocks noChangeAspect="1"/>
          </p:cNvPicPr>
          <p:nvPr/>
        </p:nvPicPr>
        <p:blipFill rotWithShape="1">
          <a:blip r:embed="rId3"/>
          <a:srcRect t="4681" r="67021" b="68443"/>
          <a:stretch/>
        </p:blipFill>
        <p:spPr>
          <a:xfrm>
            <a:off x="9345908" y="2463515"/>
            <a:ext cx="1361787" cy="632619"/>
          </a:xfrm>
          <a:prstGeom prst="rect">
            <a:avLst/>
          </a:prstGeom>
        </p:spPr>
      </p:pic>
      <p:sp>
        <p:nvSpPr>
          <p:cNvPr id="33" name="TextBox 32">
            <a:extLst>
              <a:ext uri="{FF2B5EF4-FFF2-40B4-BE49-F238E27FC236}">
                <a16:creationId xmlns:a16="http://schemas.microsoft.com/office/drawing/2014/main" id="{08477370-02F1-A01F-DA8C-CD9CCD891944}"/>
              </a:ext>
            </a:extLst>
          </p:cNvPr>
          <p:cNvSpPr txBox="1"/>
          <p:nvPr/>
        </p:nvSpPr>
        <p:spPr>
          <a:xfrm>
            <a:off x="8760296" y="1052736"/>
            <a:ext cx="3359696" cy="646331"/>
          </a:xfrm>
          <a:prstGeom prst="rect">
            <a:avLst/>
          </a:prstGeom>
          <a:noFill/>
        </p:spPr>
        <p:txBody>
          <a:bodyPr wrap="square" rtlCol="0">
            <a:spAutoFit/>
          </a:bodyPr>
          <a:lstStyle/>
          <a:p>
            <a:pPr algn="just"/>
            <a:r>
              <a:rPr lang="en-US" sz="1200" b="1" dirty="0"/>
              <a:t>The basic tests should be conducted on a high number (i.e. thousands) of specimen of small dimensions (~1-2 cm</a:t>
            </a:r>
            <a:r>
              <a:rPr lang="en-US" sz="1200" b="1" baseline="30000" dirty="0"/>
              <a:t>3</a:t>
            </a:r>
            <a:r>
              <a:rPr lang="en-US" sz="1200" b="1" dirty="0"/>
              <a:t>).</a:t>
            </a:r>
            <a:endParaRPr lang="en-GB" sz="1200" dirty="0"/>
          </a:p>
        </p:txBody>
      </p:sp>
      <p:pic>
        <p:nvPicPr>
          <p:cNvPr id="34" name="Picture 33">
            <a:extLst>
              <a:ext uri="{FF2B5EF4-FFF2-40B4-BE49-F238E27FC236}">
                <a16:creationId xmlns:a16="http://schemas.microsoft.com/office/drawing/2014/main" id="{E9BD67E9-80F6-C16A-73AC-5558823ECCE7}"/>
              </a:ext>
            </a:extLst>
          </p:cNvPr>
          <p:cNvPicPr>
            <a:picLocks noChangeAspect="1"/>
          </p:cNvPicPr>
          <p:nvPr/>
        </p:nvPicPr>
        <p:blipFill rotWithShape="1">
          <a:blip r:embed="rId3"/>
          <a:srcRect l="48901" t="3763" r="28948" b="60671"/>
          <a:stretch/>
        </p:blipFill>
        <p:spPr>
          <a:xfrm>
            <a:off x="8905544" y="1655710"/>
            <a:ext cx="1029165" cy="941930"/>
          </a:xfrm>
          <a:prstGeom prst="rect">
            <a:avLst/>
          </a:prstGeom>
        </p:spPr>
      </p:pic>
      <p:pic>
        <p:nvPicPr>
          <p:cNvPr id="35" name="図 31">
            <a:extLst>
              <a:ext uri="{FF2B5EF4-FFF2-40B4-BE49-F238E27FC236}">
                <a16:creationId xmlns:a16="http://schemas.microsoft.com/office/drawing/2014/main" id="{C85CE77B-0D43-41DD-8F6B-5D41C9D8ED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480"/>
          <a:stretch/>
        </p:blipFill>
        <p:spPr>
          <a:xfrm>
            <a:off x="11424592" y="1582317"/>
            <a:ext cx="585692" cy="1404000"/>
          </a:xfrm>
          <a:prstGeom prst="rect">
            <a:avLst/>
          </a:prstGeom>
        </p:spPr>
      </p:pic>
      <p:pic>
        <p:nvPicPr>
          <p:cNvPr id="36" name="図 31">
            <a:extLst>
              <a:ext uri="{FF2B5EF4-FFF2-40B4-BE49-F238E27FC236}">
                <a16:creationId xmlns:a16="http://schemas.microsoft.com/office/drawing/2014/main" id="{A1B9913E-0E17-825D-BB55-2E8E3AA40B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4" r="48055"/>
          <a:stretch/>
        </p:blipFill>
        <p:spPr>
          <a:xfrm>
            <a:off x="10802896" y="1581834"/>
            <a:ext cx="585692" cy="1404000"/>
          </a:xfrm>
          <a:prstGeom prst="rect">
            <a:avLst/>
          </a:prstGeom>
        </p:spPr>
      </p:pic>
      <p:sp>
        <p:nvSpPr>
          <p:cNvPr id="37" name="TextBox 37">
            <a:extLst>
              <a:ext uri="{FF2B5EF4-FFF2-40B4-BE49-F238E27FC236}">
                <a16:creationId xmlns:a16="http://schemas.microsoft.com/office/drawing/2014/main" id="{BF804947-BDF4-BA29-5334-0A0E2B40B8C0}"/>
              </a:ext>
            </a:extLst>
          </p:cNvPr>
          <p:cNvSpPr txBox="1"/>
          <p:nvPr/>
        </p:nvSpPr>
        <p:spPr>
          <a:xfrm>
            <a:off x="9095547" y="3133055"/>
            <a:ext cx="2689194" cy="24910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000" i="1" dirty="0">
                <a:effectLst/>
              </a:rPr>
              <a:t>From Y. Qiu et al 2022 </a:t>
            </a:r>
            <a:r>
              <a:rPr lang="en-GB" sz="1000" i="1" dirty="0"/>
              <a:t>J. Nucl. Eng. 3</a:t>
            </a:r>
            <a:r>
              <a:rPr lang="en-GB" sz="1000" dirty="0"/>
              <a:t>(</a:t>
            </a:r>
            <a:r>
              <a:rPr lang="en-GB" sz="1000" b="1" dirty="0"/>
              <a:t>4</a:t>
            </a:r>
            <a:r>
              <a:rPr lang="en-GB" sz="1000" dirty="0"/>
              <a:t>), 385-397</a:t>
            </a:r>
            <a:endParaRPr lang="en-GB" sz="1000" i="1" dirty="0"/>
          </a:p>
        </p:txBody>
      </p:sp>
      <p:sp>
        <p:nvSpPr>
          <p:cNvPr id="38" name="Rectangle 37">
            <a:extLst>
              <a:ext uri="{FF2B5EF4-FFF2-40B4-BE49-F238E27FC236}">
                <a16:creationId xmlns:a16="http://schemas.microsoft.com/office/drawing/2014/main" id="{03662DCB-BD27-85D0-1542-FD831F2B4300}"/>
              </a:ext>
            </a:extLst>
          </p:cNvPr>
          <p:cNvSpPr/>
          <p:nvPr/>
        </p:nvSpPr>
        <p:spPr>
          <a:xfrm>
            <a:off x="8760296" y="1068244"/>
            <a:ext cx="3359696" cy="2313913"/>
          </a:xfrm>
          <a:custGeom>
            <a:avLst/>
            <a:gdLst>
              <a:gd name="connsiteX0" fmla="*/ 0 w 3359696"/>
              <a:gd name="connsiteY0" fmla="*/ 0 h 2313913"/>
              <a:gd name="connsiteX1" fmla="*/ 559949 w 3359696"/>
              <a:gd name="connsiteY1" fmla="*/ 0 h 2313913"/>
              <a:gd name="connsiteX2" fmla="*/ 1119899 w 3359696"/>
              <a:gd name="connsiteY2" fmla="*/ 0 h 2313913"/>
              <a:gd name="connsiteX3" fmla="*/ 1747042 w 3359696"/>
              <a:gd name="connsiteY3" fmla="*/ 0 h 2313913"/>
              <a:gd name="connsiteX4" fmla="*/ 2206200 w 3359696"/>
              <a:gd name="connsiteY4" fmla="*/ 0 h 2313913"/>
              <a:gd name="connsiteX5" fmla="*/ 2698956 w 3359696"/>
              <a:gd name="connsiteY5" fmla="*/ 0 h 2313913"/>
              <a:gd name="connsiteX6" fmla="*/ 3359696 w 3359696"/>
              <a:gd name="connsiteY6" fmla="*/ 0 h 2313913"/>
              <a:gd name="connsiteX7" fmla="*/ 3359696 w 3359696"/>
              <a:gd name="connsiteY7" fmla="*/ 578478 h 2313913"/>
              <a:gd name="connsiteX8" fmla="*/ 3359696 w 3359696"/>
              <a:gd name="connsiteY8" fmla="*/ 1133817 h 2313913"/>
              <a:gd name="connsiteX9" fmla="*/ 3359696 w 3359696"/>
              <a:gd name="connsiteY9" fmla="*/ 1758574 h 2313913"/>
              <a:gd name="connsiteX10" fmla="*/ 3359696 w 3359696"/>
              <a:gd name="connsiteY10" fmla="*/ 2313913 h 2313913"/>
              <a:gd name="connsiteX11" fmla="*/ 2766150 w 3359696"/>
              <a:gd name="connsiteY11" fmla="*/ 2313913 h 2313913"/>
              <a:gd name="connsiteX12" fmla="*/ 2239797 w 3359696"/>
              <a:gd name="connsiteY12" fmla="*/ 2313913 h 2313913"/>
              <a:gd name="connsiteX13" fmla="*/ 1679848 w 3359696"/>
              <a:gd name="connsiteY13" fmla="*/ 2313913 h 2313913"/>
              <a:gd name="connsiteX14" fmla="*/ 1119899 w 3359696"/>
              <a:gd name="connsiteY14" fmla="*/ 2313913 h 2313913"/>
              <a:gd name="connsiteX15" fmla="*/ 559949 w 3359696"/>
              <a:gd name="connsiteY15" fmla="*/ 2313913 h 2313913"/>
              <a:gd name="connsiteX16" fmla="*/ 0 w 3359696"/>
              <a:gd name="connsiteY16" fmla="*/ 2313913 h 2313913"/>
              <a:gd name="connsiteX17" fmla="*/ 0 w 3359696"/>
              <a:gd name="connsiteY17" fmla="*/ 1804852 h 2313913"/>
              <a:gd name="connsiteX18" fmla="*/ 0 w 3359696"/>
              <a:gd name="connsiteY18" fmla="*/ 1272652 h 2313913"/>
              <a:gd name="connsiteX19" fmla="*/ 0 w 3359696"/>
              <a:gd name="connsiteY19" fmla="*/ 717313 h 2313913"/>
              <a:gd name="connsiteX20" fmla="*/ 0 w 3359696"/>
              <a:gd name="connsiteY20" fmla="*/ 0 h 231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59696" h="2313913" extrusionOk="0">
                <a:moveTo>
                  <a:pt x="0" y="0"/>
                </a:moveTo>
                <a:cubicBezTo>
                  <a:pt x="258866" y="-16145"/>
                  <a:pt x="304257" y="18367"/>
                  <a:pt x="559949" y="0"/>
                </a:cubicBezTo>
                <a:cubicBezTo>
                  <a:pt x="815641" y="-18367"/>
                  <a:pt x="982362" y="2565"/>
                  <a:pt x="1119899" y="0"/>
                </a:cubicBezTo>
                <a:cubicBezTo>
                  <a:pt x="1257436" y="-2565"/>
                  <a:pt x="1478423" y="73749"/>
                  <a:pt x="1747042" y="0"/>
                </a:cubicBezTo>
                <a:cubicBezTo>
                  <a:pt x="2015661" y="-73749"/>
                  <a:pt x="2034763" y="9835"/>
                  <a:pt x="2206200" y="0"/>
                </a:cubicBezTo>
                <a:cubicBezTo>
                  <a:pt x="2377637" y="-9835"/>
                  <a:pt x="2577547" y="19839"/>
                  <a:pt x="2698956" y="0"/>
                </a:cubicBezTo>
                <a:cubicBezTo>
                  <a:pt x="2820365" y="-19839"/>
                  <a:pt x="3191644" y="34332"/>
                  <a:pt x="3359696" y="0"/>
                </a:cubicBezTo>
                <a:cubicBezTo>
                  <a:pt x="3366668" y="263931"/>
                  <a:pt x="3301242" y="292130"/>
                  <a:pt x="3359696" y="578478"/>
                </a:cubicBezTo>
                <a:cubicBezTo>
                  <a:pt x="3418150" y="864826"/>
                  <a:pt x="3352786" y="979601"/>
                  <a:pt x="3359696" y="1133817"/>
                </a:cubicBezTo>
                <a:cubicBezTo>
                  <a:pt x="3366606" y="1288033"/>
                  <a:pt x="3294103" y="1626556"/>
                  <a:pt x="3359696" y="1758574"/>
                </a:cubicBezTo>
                <a:cubicBezTo>
                  <a:pt x="3425289" y="1890592"/>
                  <a:pt x="3327033" y="2079923"/>
                  <a:pt x="3359696" y="2313913"/>
                </a:cubicBezTo>
                <a:cubicBezTo>
                  <a:pt x="3203920" y="2340763"/>
                  <a:pt x="3049134" y="2267916"/>
                  <a:pt x="2766150" y="2313913"/>
                </a:cubicBezTo>
                <a:cubicBezTo>
                  <a:pt x="2483166" y="2359910"/>
                  <a:pt x="2379821" y="2308862"/>
                  <a:pt x="2239797" y="2313913"/>
                </a:cubicBezTo>
                <a:cubicBezTo>
                  <a:pt x="2099773" y="2318964"/>
                  <a:pt x="1907551" y="2263987"/>
                  <a:pt x="1679848" y="2313913"/>
                </a:cubicBezTo>
                <a:cubicBezTo>
                  <a:pt x="1452145" y="2363839"/>
                  <a:pt x="1331730" y="2261806"/>
                  <a:pt x="1119899" y="2313913"/>
                </a:cubicBezTo>
                <a:cubicBezTo>
                  <a:pt x="908068" y="2366020"/>
                  <a:pt x="719342" y="2291589"/>
                  <a:pt x="559949" y="2313913"/>
                </a:cubicBezTo>
                <a:cubicBezTo>
                  <a:pt x="400556" y="2336237"/>
                  <a:pt x="195471" y="2269626"/>
                  <a:pt x="0" y="2313913"/>
                </a:cubicBezTo>
                <a:cubicBezTo>
                  <a:pt x="-37471" y="2133825"/>
                  <a:pt x="37508" y="2024146"/>
                  <a:pt x="0" y="1804852"/>
                </a:cubicBezTo>
                <a:cubicBezTo>
                  <a:pt x="-37508" y="1585558"/>
                  <a:pt x="52833" y="1421529"/>
                  <a:pt x="0" y="1272652"/>
                </a:cubicBezTo>
                <a:cubicBezTo>
                  <a:pt x="-52833" y="1123775"/>
                  <a:pt x="48022" y="893860"/>
                  <a:pt x="0" y="717313"/>
                </a:cubicBezTo>
                <a:cubicBezTo>
                  <a:pt x="-48022" y="540766"/>
                  <a:pt x="47080" y="299406"/>
                  <a:pt x="0" y="0"/>
                </a:cubicBezTo>
                <a:close/>
              </a:path>
            </a:pathLst>
          </a:custGeom>
          <a:noFill/>
          <a:ln w="19050">
            <a:solidFill>
              <a:srgbClr val="FF0000"/>
            </a:solidFill>
            <a:extLst>
              <a:ext uri="{C807C97D-BFC1-408E-A445-0C87EB9F89A2}">
                <ask:lineSketchStyleProps xmlns:ask="http://schemas.microsoft.com/office/drawing/2018/sketchyshapes" sd="3978248048">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10A73476-C56E-8B0E-F2DC-21344D33870F}"/>
              </a:ext>
            </a:extLst>
          </p:cNvPr>
          <p:cNvSpPr txBox="1"/>
          <p:nvPr/>
        </p:nvSpPr>
        <p:spPr>
          <a:xfrm>
            <a:off x="-14954" y="6349644"/>
            <a:ext cx="11147241" cy="246221"/>
          </a:xfrm>
          <a:prstGeom prst="rect">
            <a:avLst/>
          </a:prstGeom>
          <a:noFill/>
        </p:spPr>
        <p:txBody>
          <a:bodyPr wrap="square">
            <a:spAutoFit/>
          </a:bodyPr>
          <a:lstStyle/>
          <a:p>
            <a:r>
              <a:rPr lang="en-GB" sz="1000" i="1" dirty="0"/>
              <a:t>A. Abdou, et al, (1984) FINESSE: A Study of the Issues, Experiments and Facilities for Fusion Nuclear Technology Research and Development, UCLA-ENG--84-30-Vol.2, https://doi.org/10.2172/5507921</a:t>
            </a:r>
          </a:p>
        </p:txBody>
      </p:sp>
      <p:sp>
        <p:nvSpPr>
          <p:cNvPr id="4" name="Freeform: Shape 3">
            <a:extLst>
              <a:ext uri="{FF2B5EF4-FFF2-40B4-BE49-F238E27FC236}">
                <a16:creationId xmlns:a16="http://schemas.microsoft.com/office/drawing/2014/main" id="{7100F92C-557A-ABD2-7AB7-8B82BE736CA9}"/>
              </a:ext>
            </a:extLst>
          </p:cNvPr>
          <p:cNvSpPr/>
          <p:nvPr/>
        </p:nvSpPr>
        <p:spPr>
          <a:xfrm>
            <a:off x="32370" y="3776895"/>
            <a:ext cx="1772327" cy="1186164"/>
          </a:xfrm>
          <a:custGeom>
            <a:avLst/>
            <a:gdLst>
              <a:gd name="connsiteX0" fmla="*/ 0 w 6408013"/>
              <a:gd name="connsiteY0" fmla="*/ 0 h 534077"/>
              <a:gd name="connsiteX1" fmla="*/ 6408013 w 6408013"/>
              <a:gd name="connsiteY1" fmla="*/ 0 h 534077"/>
              <a:gd name="connsiteX2" fmla="*/ 6408013 w 6408013"/>
              <a:gd name="connsiteY2" fmla="*/ 534077 h 534077"/>
              <a:gd name="connsiteX3" fmla="*/ 0 w 6408013"/>
              <a:gd name="connsiteY3" fmla="*/ 534077 h 534077"/>
              <a:gd name="connsiteX4" fmla="*/ 0 w 6408013"/>
              <a:gd name="connsiteY4" fmla="*/ 0 h 534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8013" h="534077">
                <a:moveTo>
                  <a:pt x="0" y="0"/>
                </a:moveTo>
                <a:lnTo>
                  <a:pt x="6408013" y="0"/>
                </a:lnTo>
                <a:lnTo>
                  <a:pt x="6408013" y="534077"/>
                </a:lnTo>
                <a:lnTo>
                  <a:pt x="0" y="534077"/>
                </a:lnTo>
                <a:lnTo>
                  <a:pt x="0"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49530" tIns="49530" rIns="49530" bIns="49530" numCol="1" spcCol="1270" anchor="ctr" anchorCtr="0">
            <a:noAutofit/>
          </a:bodyPr>
          <a:lstStyle/>
          <a:p>
            <a:pPr marL="114300" lvl="1" indent="-114300" defTabSz="577850">
              <a:lnSpc>
                <a:spcPct val="90000"/>
              </a:lnSpc>
              <a:spcBef>
                <a:spcPct val="0"/>
              </a:spcBef>
              <a:spcAft>
                <a:spcPct val="15000"/>
              </a:spcAft>
              <a:buFontTx/>
              <a:buChar char="•"/>
            </a:pPr>
            <a:r>
              <a:rPr lang="en-GB" sz="1100" u="sng" kern="1200" dirty="0">
                <a:solidFill>
                  <a:schemeClr val="tx1"/>
                </a:solidFill>
              </a:rPr>
              <a:t>Structure Thermo-Mechanical Response </a:t>
            </a:r>
          </a:p>
          <a:p>
            <a:pPr marL="114300" lvl="1" indent="-114300" algn="l" defTabSz="577850">
              <a:lnSpc>
                <a:spcPct val="90000"/>
              </a:lnSpc>
              <a:spcBef>
                <a:spcPct val="0"/>
              </a:spcBef>
              <a:spcAft>
                <a:spcPct val="15000"/>
              </a:spcAft>
              <a:buChar char="•"/>
            </a:pPr>
            <a:r>
              <a:rPr lang="en-GB" sz="1100" kern="1200" dirty="0">
                <a:solidFill>
                  <a:schemeClr val="tx1"/>
                </a:solidFill>
              </a:rPr>
              <a:t>Measure stress, strain and determine failure modes.</a:t>
            </a:r>
          </a:p>
          <a:p>
            <a:pPr marL="114300" lvl="1" indent="-114300" algn="l" defTabSz="577850">
              <a:lnSpc>
                <a:spcPct val="90000"/>
              </a:lnSpc>
              <a:spcBef>
                <a:spcPct val="0"/>
              </a:spcBef>
              <a:spcAft>
                <a:spcPct val="15000"/>
              </a:spcAft>
              <a:buChar char="•"/>
            </a:pPr>
            <a:r>
              <a:rPr lang="en-GB" sz="1100" kern="1200" dirty="0">
                <a:solidFill>
                  <a:schemeClr val="tx1"/>
                </a:solidFill>
              </a:rPr>
              <a:t>Study radiation effects, surface damage effects, and thermal effects.</a:t>
            </a:r>
          </a:p>
        </p:txBody>
      </p:sp>
      <p:sp>
        <p:nvSpPr>
          <p:cNvPr id="6" name="Freeform: Shape 5">
            <a:extLst>
              <a:ext uri="{FF2B5EF4-FFF2-40B4-BE49-F238E27FC236}">
                <a16:creationId xmlns:a16="http://schemas.microsoft.com/office/drawing/2014/main" id="{494A6B43-96CC-B6A2-6F0E-9F416C26BCA7}"/>
              </a:ext>
            </a:extLst>
          </p:cNvPr>
          <p:cNvSpPr/>
          <p:nvPr/>
        </p:nvSpPr>
        <p:spPr>
          <a:xfrm>
            <a:off x="1804697" y="3778887"/>
            <a:ext cx="1687740" cy="1186164"/>
          </a:xfrm>
          <a:custGeom>
            <a:avLst/>
            <a:gdLst>
              <a:gd name="connsiteX0" fmla="*/ 0 w 6408013"/>
              <a:gd name="connsiteY0" fmla="*/ 0 h 534077"/>
              <a:gd name="connsiteX1" fmla="*/ 6408013 w 6408013"/>
              <a:gd name="connsiteY1" fmla="*/ 0 h 534077"/>
              <a:gd name="connsiteX2" fmla="*/ 6408013 w 6408013"/>
              <a:gd name="connsiteY2" fmla="*/ 534077 h 534077"/>
              <a:gd name="connsiteX3" fmla="*/ 0 w 6408013"/>
              <a:gd name="connsiteY3" fmla="*/ 534077 h 534077"/>
              <a:gd name="connsiteX4" fmla="*/ 0 w 6408013"/>
              <a:gd name="connsiteY4" fmla="*/ 0 h 534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8013" h="534077">
                <a:moveTo>
                  <a:pt x="0" y="0"/>
                </a:moveTo>
                <a:lnTo>
                  <a:pt x="6408013" y="0"/>
                </a:lnTo>
                <a:lnTo>
                  <a:pt x="6408013" y="534077"/>
                </a:lnTo>
                <a:lnTo>
                  <a:pt x="0" y="534077"/>
                </a:lnTo>
                <a:lnTo>
                  <a:pt x="0" y="0"/>
                </a:lnTo>
                <a:close/>
              </a:path>
            </a:pathLst>
          </a:custGeom>
        </p:spPr>
        <p:style>
          <a:lnRef idx="2">
            <a:schemeClr val="lt1">
              <a:hueOff val="0"/>
              <a:satOff val="0"/>
              <a:lumOff val="0"/>
              <a:alphaOff val="0"/>
            </a:schemeClr>
          </a:lnRef>
          <a:fillRef idx="1">
            <a:schemeClr val="accent5">
              <a:hueOff val="-1419125"/>
              <a:satOff val="5687"/>
              <a:lumOff val="1233"/>
              <a:alphaOff val="0"/>
            </a:schemeClr>
          </a:fillRef>
          <a:effectRef idx="0">
            <a:schemeClr val="accent5">
              <a:hueOff val="-1419125"/>
              <a:satOff val="5687"/>
              <a:lumOff val="1233"/>
              <a:alphaOff val="0"/>
            </a:schemeClr>
          </a:effectRef>
          <a:fontRef idx="minor">
            <a:schemeClr val="lt1"/>
          </a:fontRef>
        </p:style>
        <p:txBody>
          <a:bodyPr spcFirstLastPara="0" vert="horz" wrap="square" lIns="49530" tIns="49530" rIns="49530" bIns="49530" numCol="1" spcCol="1270" anchor="ctr" anchorCtr="0">
            <a:noAutofit/>
          </a:bodyPr>
          <a:lstStyle/>
          <a:p>
            <a:pPr marL="114300" lvl="1" indent="-114300" algn="l" defTabSz="577850">
              <a:lnSpc>
                <a:spcPct val="90000"/>
              </a:lnSpc>
              <a:spcBef>
                <a:spcPct val="0"/>
              </a:spcBef>
              <a:spcAft>
                <a:spcPct val="15000"/>
              </a:spcAft>
              <a:buChar char="•"/>
            </a:pPr>
            <a:r>
              <a:rPr lang="en-GB" sz="1100" u="sng" kern="1200" dirty="0">
                <a:solidFill>
                  <a:schemeClr val="tx1"/>
                </a:solidFill>
              </a:rPr>
              <a:t>Weld </a:t>
            </a:r>
            <a:r>
              <a:rPr lang="en-GB" sz="1100" u="sng" kern="1200" dirty="0" err="1">
                <a:solidFill>
                  <a:schemeClr val="tx1"/>
                </a:solidFill>
              </a:rPr>
              <a:t>Behavior</a:t>
            </a:r>
            <a:endParaRPr lang="en-GB" sz="1100" u="sng" kern="1200" dirty="0">
              <a:solidFill>
                <a:schemeClr val="tx1"/>
              </a:solidFill>
            </a:endParaRPr>
          </a:p>
          <a:p>
            <a:pPr marL="114300" lvl="1" indent="-114300" algn="l" defTabSz="577850">
              <a:lnSpc>
                <a:spcPct val="90000"/>
              </a:lnSpc>
              <a:spcBef>
                <a:spcPct val="0"/>
              </a:spcBef>
              <a:spcAft>
                <a:spcPct val="15000"/>
              </a:spcAft>
              <a:buChar char="•"/>
            </a:pPr>
            <a:r>
              <a:rPr lang="en-GB" sz="1100" kern="1200" dirty="0">
                <a:solidFill>
                  <a:schemeClr val="tx1"/>
                </a:solidFill>
              </a:rPr>
              <a:t>Measure stress, strain, and perform post-test examination.</a:t>
            </a:r>
          </a:p>
          <a:p>
            <a:pPr marL="114300" lvl="1" indent="-114300" algn="l" defTabSz="577850">
              <a:lnSpc>
                <a:spcPct val="90000"/>
              </a:lnSpc>
              <a:spcBef>
                <a:spcPct val="0"/>
              </a:spcBef>
              <a:spcAft>
                <a:spcPct val="15000"/>
              </a:spcAft>
              <a:buChar char="•"/>
            </a:pPr>
            <a:r>
              <a:rPr lang="en-GB" sz="1100" kern="1200" dirty="0">
                <a:solidFill>
                  <a:schemeClr val="tx1"/>
                </a:solidFill>
              </a:rPr>
              <a:t>Determine effects of differential swelling and creep.</a:t>
            </a:r>
          </a:p>
        </p:txBody>
      </p:sp>
      <p:sp>
        <p:nvSpPr>
          <p:cNvPr id="27" name="Freeform: Shape 26">
            <a:extLst>
              <a:ext uri="{FF2B5EF4-FFF2-40B4-BE49-F238E27FC236}">
                <a16:creationId xmlns:a16="http://schemas.microsoft.com/office/drawing/2014/main" id="{DE83D809-7021-F579-9684-F04C9C76AB58}"/>
              </a:ext>
            </a:extLst>
          </p:cNvPr>
          <p:cNvSpPr/>
          <p:nvPr/>
        </p:nvSpPr>
        <p:spPr>
          <a:xfrm>
            <a:off x="3532356" y="3776896"/>
            <a:ext cx="2284513" cy="1186163"/>
          </a:xfrm>
          <a:custGeom>
            <a:avLst/>
            <a:gdLst>
              <a:gd name="connsiteX0" fmla="*/ 0 w 6408013"/>
              <a:gd name="connsiteY0" fmla="*/ 0 h 873463"/>
              <a:gd name="connsiteX1" fmla="*/ 6408013 w 6408013"/>
              <a:gd name="connsiteY1" fmla="*/ 0 h 873463"/>
              <a:gd name="connsiteX2" fmla="*/ 6408013 w 6408013"/>
              <a:gd name="connsiteY2" fmla="*/ 873463 h 873463"/>
              <a:gd name="connsiteX3" fmla="*/ 0 w 6408013"/>
              <a:gd name="connsiteY3" fmla="*/ 873463 h 873463"/>
              <a:gd name="connsiteX4" fmla="*/ 0 w 6408013"/>
              <a:gd name="connsiteY4" fmla="*/ 0 h 873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8013" h="873463">
                <a:moveTo>
                  <a:pt x="0" y="0"/>
                </a:moveTo>
                <a:lnTo>
                  <a:pt x="6408013" y="0"/>
                </a:lnTo>
                <a:lnTo>
                  <a:pt x="6408013" y="873463"/>
                </a:lnTo>
                <a:lnTo>
                  <a:pt x="0" y="873463"/>
                </a:lnTo>
                <a:lnTo>
                  <a:pt x="0" y="0"/>
                </a:lnTo>
                <a:close/>
              </a:path>
            </a:pathLst>
          </a:custGeom>
        </p:spPr>
        <p:style>
          <a:lnRef idx="2">
            <a:schemeClr val="lt1">
              <a:hueOff val="0"/>
              <a:satOff val="0"/>
              <a:lumOff val="0"/>
              <a:alphaOff val="0"/>
            </a:schemeClr>
          </a:lnRef>
          <a:fillRef idx="1">
            <a:schemeClr val="accent5">
              <a:hueOff val="-2838251"/>
              <a:satOff val="11375"/>
              <a:lumOff val="2465"/>
              <a:alphaOff val="0"/>
            </a:schemeClr>
          </a:fillRef>
          <a:effectRef idx="0">
            <a:schemeClr val="accent5">
              <a:hueOff val="-2838251"/>
              <a:satOff val="11375"/>
              <a:lumOff val="2465"/>
              <a:alphaOff val="0"/>
            </a:schemeClr>
          </a:effectRef>
          <a:fontRef idx="minor">
            <a:schemeClr val="lt1"/>
          </a:fontRef>
        </p:style>
        <p:txBody>
          <a:bodyPr spcFirstLastPara="0" vert="horz" wrap="square" lIns="49530" tIns="49530" rIns="49530" bIns="49530" numCol="1" spcCol="1270" anchor="ctr" anchorCtr="0">
            <a:noAutofit/>
          </a:bodyPr>
          <a:lstStyle/>
          <a:p>
            <a:pPr marL="114300" lvl="1" indent="-114300" defTabSz="577850">
              <a:lnSpc>
                <a:spcPct val="90000"/>
              </a:lnSpc>
              <a:spcBef>
                <a:spcPct val="0"/>
              </a:spcBef>
              <a:spcAft>
                <a:spcPct val="15000"/>
              </a:spcAft>
              <a:buFontTx/>
              <a:buChar char="•"/>
            </a:pPr>
            <a:r>
              <a:rPr lang="en-GB" sz="1100" u="sng" kern="1200" dirty="0">
                <a:solidFill>
                  <a:schemeClr val="tx1"/>
                </a:solidFill>
              </a:rPr>
              <a:t>Liquid Metal MHD flows.</a:t>
            </a:r>
          </a:p>
          <a:p>
            <a:pPr marL="114300" lvl="1" indent="-114300" algn="l" defTabSz="577850">
              <a:lnSpc>
                <a:spcPct val="90000"/>
              </a:lnSpc>
              <a:spcBef>
                <a:spcPct val="0"/>
              </a:spcBef>
              <a:spcAft>
                <a:spcPct val="15000"/>
              </a:spcAft>
              <a:buChar char="•"/>
            </a:pPr>
            <a:r>
              <a:rPr lang="en-GB" sz="1100" kern="1200" dirty="0">
                <a:solidFill>
                  <a:schemeClr val="tx1"/>
                </a:solidFill>
              </a:rPr>
              <a:t>Measure heat transfer, temperature profiles, stresses , pressure drop, flow distribution, velocity profiles, and corrosion. eddy currents, electric potentials, and magnetic flux density.</a:t>
            </a:r>
          </a:p>
        </p:txBody>
      </p:sp>
      <p:sp>
        <p:nvSpPr>
          <p:cNvPr id="28" name="Freeform: Shape 27">
            <a:extLst>
              <a:ext uri="{FF2B5EF4-FFF2-40B4-BE49-F238E27FC236}">
                <a16:creationId xmlns:a16="http://schemas.microsoft.com/office/drawing/2014/main" id="{15D5195A-1C7A-9944-1D27-9586D8089C46}"/>
              </a:ext>
            </a:extLst>
          </p:cNvPr>
          <p:cNvSpPr/>
          <p:nvPr/>
        </p:nvSpPr>
        <p:spPr>
          <a:xfrm>
            <a:off x="32370" y="5044252"/>
            <a:ext cx="2636423" cy="1311155"/>
          </a:xfrm>
          <a:custGeom>
            <a:avLst/>
            <a:gdLst>
              <a:gd name="connsiteX0" fmla="*/ 0 w 6408013"/>
              <a:gd name="connsiteY0" fmla="*/ 0 h 534077"/>
              <a:gd name="connsiteX1" fmla="*/ 6408013 w 6408013"/>
              <a:gd name="connsiteY1" fmla="*/ 0 h 534077"/>
              <a:gd name="connsiteX2" fmla="*/ 6408013 w 6408013"/>
              <a:gd name="connsiteY2" fmla="*/ 534077 h 534077"/>
              <a:gd name="connsiteX3" fmla="*/ 0 w 6408013"/>
              <a:gd name="connsiteY3" fmla="*/ 534077 h 534077"/>
              <a:gd name="connsiteX4" fmla="*/ 0 w 6408013"/>
              <a:gd name="connsiteY4" fmla="*/ 0 h 534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8013" h="534077">
                <a:moveTo>
                  <a:pt x="0" y="0"/>
                </a:moveTo>
                <a:lnTo>
                  <a:pt x="6408013" y="0"/>
                </a:lnTo>
                <a:lnTo>
                  <a:pt x="6408013" y="534077"/>
                </a:lnTo>
                <a:lnTo>
                  <a:pt x="0" y="534077"/>
                </a:lnTo>
                <a:lnTo>
                  <a:pt x="0" y="0"/>
                </a:lnTo>
                <a:close/>
              </a:path>
            </a:pathLst>
          </a:custGeom>
        </p:spPr>
        <p:style>
          <a:lnRef idx="2">
            <a:schemeClr val="lt1">
              <a:hueOff val="0"/>
              <a:satOff val="0"/>
              <a:lumOff val="0"/>
              <a:alphaOff val="0"/>
            </a:schemeClr>
          </a:lnRef>
          <a:fillRef idx="1">
            <a:schemeClr val="accent5">
              <a:hueOff val="-4257376"/>
              <a:satOff val="17062"/>
              <a:lumOff val="3698"/>
              <a:alphaOff val="0"/>
            </a:schemeClr>
          </a:fillRef>
          <a:effectRef idx="0">
            <a:schemeClr val="accent5">
              <a:hueOff val="-4257376"/>
              <a:satOff val="17062"/>
              <a:lumOff val="3698"/>
              <a:alphaOff val="0"/>
            </a:schemeClr>
          </a:effectRef>
          <a:fontRef idx="minor">
            <a:schemeClr val="lt1"/>
          </a:fontRef>
        </p:style>
        <p:txBody>
          <a:bodyPr spcFirstLastPara="0" vert="horz" wrap="square" lIns="49530" tIns="49530" rIns="49530" bIns="49530" numCol="1" spcCol="1270" anchor="ctr" anchorCtr="0">
            <a:noAutofit/>
          </a:bodyPr>
          <a:lstStyle/>
          <a:p>
            <a:pPr marL="114300" lvl="1" indent="-114300" defTabSz="577850">
              <a:lnSpc>
                <a:spcPct val="90000"/>
              </a:lnSpc>
              <a:spcBef>
                <a:spcPct val="0"/>
              </a:spcBef>
              <a:spcAft>
                <a:spcPct val="15000"/>
              </a:spcAft>
              <a:buFontTx/>
              <a:buChar char="•"/>
            </a:pPr>
            <a:r>
              <a:rPr lang="en-GB" sz="1100" u="sng" kern="1200" dirty="0">
                <a:solidFill>
                  <a:schemeClr val="tx1"/>
                </a:solidFill>
              </a:rPr>
              <a:t>Solid Breeder and Structure </a:t>
            </a:r>
            <a:r>
              <a:rPr lang="en-GB" sz="1100" u="sng" kern="1200" dirty="0" err="1">
                <a:solidFill>
                  <a:schemeClr val="tx1"/>
                </a:solidFill>
              </a:rPr>
              <a:t>Mec</a:t>
            </a:r>
            <a:r>
              <a:rPr lang="en-GB" sz="1100" u="sng" kern="1200" dirty="0">
                <a:solidFill>
                  <a:schemeClr val="tx1"/>
                </a:solidFill>
              </a:rPr>
              <a:t>. Interaction</a:t>
            </a:r>
          </a:p>
          <a:p>
            <a:pPr marL="114300" lvl="1" indent="-114300" algn="l" defTabSz="577850">
              <a:lnSpc>
                <a:spcPct val="90000"/>
              </a:lnSpc>
              <a:spcBef>
                <a:spcPct val="0"/>
              </a:spcBef>
              <a:spcAft>
                <a:spcPct val="15000"/>
              </a:spcAft>
              <a:buChar char="•"/>
            </a:pPr>
            <a:r>
              <a:rPr lang="en-GB" sz="1100" kern="1200" dirty="0">
                <a:solidFill>
                  <a:schemeClr val="tx1"/>
                </a:solidFill>
              </a:rPr>
              <a:t>Address issues of solubility, diffusivity, surface migration, desorption, purge flow effects, mass transfer, tritium permeation, and tritium recovery within the solid breeder.</a:t>
            </a:r>
          </a:p>
        </p:txBody>
      </p:sp>
      <p:sp>
        <p:nvSpPr>
          <p:cNvPr id="31" name="Freeform: Shape 30">
            <a:extLst>
              <a:ext uri="{FF2B5EF4-FFF2-40B4-BE49-F238E27FC236}">
                <a16:creationId xmlns:a16="http://schemas.microsoft.com/office/drawing/2014/main" id="{35BAE493-32A2-674C-D571-F5C3CE74E5BF}"/>
              </a:ext>
            </a:extLst>
          </p:cNvPr>
          <p:cNvSpPr/>
          <p:nvPr/>
        </p:nvSpPr>
        <p:spPr>
          <a:xfrm>
            <a:off x="2775979" y="5044252"/>
            <a:ext cx="3162663" cy="1311157"/>
          </a:xfrm>
          <a:custGeom>
            <a:avLst/>
            <a:gdLst>
              <a:gd name="connsiteX0" fmla="*/ 0 w 6408013"/>
              <a:gd name="connsiteY0" fmla="*/ 0 h 684287"/>
              <a:gd name="connsiteX1" fmla="*/ 6408013 w 6408013"/>
              <a:gd name="connsiteY1" fmla="*/ 0 h 684287"/>
              <a:gd name="connsiteX2" fmla="*/ 6408013 w 6408013"/>
              <a:gd name="connsiteY2" fmla="*/ 684287 h 684287"/>
              <a:gd name="connsiteX3" fmla="*/ 0 w 6408013"/>
              <a:gd name="connsiteY3" fmla="*/ 684287 h 684287"/>
              <a:gd name="connsiteX4" fmla="*/ 0 w 6408013"/>
              <a:gd name="connsiteY4" fmla="*/ 0 h 684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8013" h="684287">
                <a:moveTo>
                  <a:pt x="0" y="0"/>
                </a:moveTo>
                <a:lnTo>
                  <a:pt x="6408013" y="0"/>
                </a:lnTo>
                <a:lnTo>
                  <a:pt x="6408013" y="684287"/>
                </a:lnTo>
                <a:lnTo>
                  <a:pt x="0" y="684287"/>
                </a:lnTo>
                <a:lnTo>
                  <a:pt x="0" y="0"/>
                </a:lnTo>
                <a:close/>
              </a:path>
            </a:pathLst>
          </a:custGeom>
        </p:spPr>
        <p:style>
          <a:lnRef idx="2">
            <a:schemeClr val="lt1">
              <a:hueOff val="0"/>
              <a:satOff val="0"/>
              <a:lumOff val="0"/>
              <a:alphaOff val="0"/>
            </a:schemeClr>
          </a:lnRef>
          <a:fillRef idx="1">
            <a:schemeClr val="accent5">
              <a:hueOff val="-5676501"/>
              <a:satOff val="22749"/>
              <a:lumOff val="4930"/>
              <a:alphaOff val="0"/>
            </a:schemeClr>
          </a:fillRef>
          <a:effectRef idx="0">
            <a:schemeClr val="accent5">
              <a:hueOff val="-5676501"/>
              <a:satOff val="22749"/>
              <a:lumOff val="4930"/>
              <a:alphaOff val="0"/>
            </a:schemeClr>
          </a:effectRef>
          <a:fontRef idx="minor">
            <a:schemeClr val="lt1"/>
          </a:fontRef>
        </p:style>
        <p:txBody>
          <a:bodyPr spcFirstLastPara="0" vert="horz" wrap="square" lIns="49530" tIns="49530" rIns="49530" bIns="49530" numCol="1" spcCol="1270" anchor="ctr" anchorCtr="0">
            <a:noAutofit/>
          </a:bodyPr>
          <a:lstStyle/>
          <a:p>
            <a:pPr marL="114300" lvl="1" indent="-114300" defTabSz="577850">
              <a:lnSpc>
                <a:spcPct val="90000"/>
              </a:lnSpc>
              <a:spcBef>
                <a:spcPct val="0"/>
              </a:spcBef>
              <a:spcAft>
                <a:spcPct val="15000"/>
              </a:spcAft>
              <a:buFontTx/>
              <a:buChar char="•"/>
            </a:pPr>
            <a:r>
              <a:rPr lang="en-GB" sz="1100" u="sng" kern="1200" dirty="0">
                <a:solidFill>
                  <a:schemeClr val="tx1"/>
                </a:solidFill>
              </a:rPr>
              <a:t>Tritium Permeation through Structural Material</a:t>
            </a:r>
          </a:p>
          <a:p>
            <a:pPr marL="114300" lvl="1" indent="-114300" algn="l" defTabSz="577850">
              <a:lnSpc>
                <a:spcPct val="90000"/>
              </a:lnSpc>
              <a:spcBef>
                <a:spcPct val="0"/>
              </a:spcBef>
              <a:spcAft>
                <a:spcPct val="15000"/>
              </a:spcAft>
              <a:buChar char="•"/>
            </a:pPr>
            <a:r>
              <a:rPr lang="en-GB" sz="1100" kern="1200" dirty="0">
                <a:solidFill>
                  <a:schemeClr val="tx1"/>
                </a:solidFill>
              </a:rPr>
              <a:t>Address mechanical interaction issues, including strain accommodation</a:t>
            </a:r>
          </a:p>
          <a:p>
            <a:pPr marL="114300" lvl="1" indent="-114300" algn="l" defTabSz="577850">
              <a:lnSpc>
                <a:spcPct val="90000"/>
              </a:lnSpc>
              <a:spcBef>
                <a:spcPct val="0"/>
              </a:spcBef>
              <a:spcAft>
                <a:spcPct val="15000"/>
              </a:spcAft>
              <a:buChar char="•"/>
            </a:pPr>
            <a:r>
              <a:rPr lang="en-GB" sz="1100" kern="1200" dirty="0">
                <a:solidFill>
                  <a:schemeClr val="tx1"/>
                </a:solidFill>
              </a:rPr>
              <a:t>Measure stress and strain in the structure, cracking and redistribution in the breeder, and overall deformation and failure modes</a:t>
            </a:r>
          </a:p>
        </p:txBody>
      </p:sp>
      <p:sp>
        <p:nvSpPr>
          <p:cNvPr id="40" name="Freeform: Shape 39">
            <a:extLst>
              <a:ext uri="{FF2B5EF4-FFF2-40B4-BE49-F238E27FC236}">
                <a16:creationId xmlns:a16="http://schemas.microsoft.com/office/drawing/2014/main" id="{FC287A9F-CCC9-F495-56E3-898670C3CB09}"/>
              </a:ext>
            </a:extLst>
          </p:cNvPr>
          <p:cNvSpPr/>
          <p:nvPr/>
        </p:nvSpPr>
        <p:spPr>
          <a:xfrm>
            <a:off x="5855879" y="3778887"/>
            <a:ext cx="2682392" cy="1184172"/>
          </a:xfrm>
          <a:custGeom>
            <a:avLst/>
            <a:gdLst>
              <a:gd name="connsiteX0" fmla="*/ 0 w 6408013"/>
              <a:gd name="connsiteY0" fmla="*/ 0 h 834768"/>
              <a:gd name="connsiteX1" fmla="*/ 6408013 w 6408013"/>
              <a:gd name="connsiteY1" fmla="*/ 0 h 834768"/>
              <a:gd name="connsiteX2" fmla="*/ 6408013 w 6408013"/>
              <a:gd name="connsiteY2" fmla="*/ 834768 h 834768"/>
              <a:gd name="connsiteX3" fmla="*/ 0 w 6408013"/>
              <a:gd name="connsiteY3" fmla="*/ 834768 h 834768"/>
              <a:gd name="connsiteX4" fmla="*/ 0 w 6408013"/>
              <a:gd name="connsiteY4" fmla="*/ 0 h 834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8013" h="834768">
                <a:moveTo>
                  <a:pt x="0" y="0"/>
                </a:moveTo>
                <a:lnTo>
                  <a:pt x="6408013" y="0"/>
                </a:lnTo>
                <a:lnTo>
                  <a:pt x="6408013" y="834768"/>
                </a:lnTo>
                <a:lnTo>
                  <a:pt x="0" y="834768"/>
                </a:lnTo>
                <a:lnTo>
                  <a:pt x="0" y="0"/>
                </a:lnTo>
                <a:close/>
              </a:path>
            </a:pathLst>
          </a:custGeom>
        </p:spPr>
        <p:style>
          <a:lnRef idx="2">
            <a:schemeClr val="lt1">
              <a:hueOff val="0"/>
              <a:satOff val="0"/>
              <a:lumOff val="0"/>
              <a:alphaOff val="0"/>
            </a:schemeClr>
          </a:lnRef>
          <a:fillRef idx="1">
            <a:schemeClr val="accent5">
              <a:hueOff val="-7095626"/>
              <a:satOff val="28436"/>
              <a:lumOff val="6163"/>
              <a:alphaOff val="0"/>
            </a:schemeClr>
          </a:fillRef>
          <a:effectRef idx="0">
            <a:schemeClr val="accent5">
              <a:hueOff val="-7095626"/>
              <a:satOff val="28436"/>
              <a:lumOff val="6163"/>
              <a:alphaOff val="0"/>
            </a:schemeClr>
          </a:effectRef>
          <a:fontRef idx="minor">
            <a:schemeClr val="lt1"/>
          </a:fontRef>
        </p:style>
        <p:txBody>
          <a:bodyPr spcFirstLastPara="0" vert="horz" wrap="square" lIns="49530" tIns="49530" rIns="49530" bIns="49530" numCol="1" spcCol="1270" anchor="ctr" anchorCtr="0">
            <a:noAutofit/>
          </a:bodyPr>
          <a:lstStyle/>
          <a:p>
            <a:pPr marL="114300" lvl="1" indent="-114300" defTabSz="577850">
              <a:lnSpc>
                <a:spcPct val="90000"/>
              </a:lnSpc>
              <a:spcBef>
                <a:spcPct val="0"/>
              </a:spcBef>
              <a:spcAft>
                <a:spcPct val="15000"/>
              </a:spcAft>
              <a:buFontTx/>
              <a:buChar char="•"/>
            </a:pPr>
            <a:r>
              <a:rPr lang="en-GB" sz="1100" u="sng" kern="1200" dirty="0">
                <a:solidFill>
                  <a:schemeClr val="tx1"/>
                </a:solidFill>
              </a:rPr>
              <a:t>Solid Breeder Tritium Recovery </a:t>
            </a:r>
          </a:p>
          <a:p>
            <a:pPr marL="114300" lvl="1" indent="-114300" algn="l" defTabSz="577850">
              <a:lnSpc>
                <a:spcPct val="90000"/>
              </a:lnSpc>
              <a:spcBef>
                <a:spcPct val="0"/>
              </a:spcBef>
              <a:spcAft>
                <a:spcPct val="15000"/>
              </a:spcAft>
              <a:buChar char="•"/>
            </a:pPr>
            <a:r>
              <a:rPr lang="en-GB" sz="1100" kern="1200" dirty="0">
                <a:solidFill>
                  <a:schemeClr val="tx1"/>
                </a:solidFill>
              </a:rPr>
              <a:t>Determine basic permeation data, changes in permeation mechanisms, surface barriers effectiveness, and radiation effects.</a:t>
            </a:r>
          </a:p>
          <a:p>
            <a:pPr marL="114300" lvl="1" indent="-114300" algn="l" defTabSz="577850">
              <a:lnSpc>
                <a:spcPct val="90000"/>
              </a:lnSpc>
              <a:spcBef>
                <a:spcPct val="0"/>
              </a:spcBef>
              <a:spcAft>
                <a:spcPct val="15000"/>
              </a:spcAft>
              <a:buChar char="•"/>
            </a:pPr>
            <a:r>
              <a:rPr lang="en-GB" sz="1100" kern="1200" dirty="0">
                <a:solidFill>
                  <a:schemeClr val="tx1"/>
                </a:solidFill>
              </a:rPr>
              <a:t>Measure tritium activity over time, temperature, and post-test examination</a:t>
            </a:r>
          </a:p>
        </p:txBody>
      </p:sp>
      <p:sp>
        <p:nvSpPr>
          <p:cNvPr id="41" name="Freeform: Shape 40">
            <a:extLst>
              <a:ext uri="{FF2B5EF4-FFF2-40B4-BE49-F238E27FC236}">
                <a16:creationId xmlns:a16="http://schemas.microsoft.com/office/drawing/2014/main" id="{43517573-3404-CF09-25CE-25D0D8BD32DC}"/>
              </a:ext>
            </a:extLst>
          </p:cNvPr>
          <p:cNvSpPr/>
          <p:nvPr/>
        </p:nvSpPr>
        <p:spPr>
          <a:xfrm>
            <a:off x="5981162" y="5055105"/>
            <a:ext cx="2557110" cy="1300303"/>
          </a:xfrm>
          <a:custGeom>
            <a:avLst/>
            <a:gdLst>
              <a:gd name="connsiteX0" fmla="*/ 0 w 6408013"/>
              <a:gd name="connsiteY0" fmla="*/ 0 h 437703"/>
              <a:gd name="connsiteX1" fmla="*/ 6408013 w 6408013"/>
              <a:gd name="connsiteY1" fmla="*/ 0 h 437703"/>
              <a:gd name="connsiteX2" fmla="*/ 6408013 w 6408013"/>
              <a:gd name="connsiteY2" fmla="*/ 437703 h 437703"/>
              <a:gd name="connsiteX3" fmla="*/ 0 w 6408013"/>
              <a:gd name="connsiteY3" fmla="*/ 437703 h 437703"/>
              <a:gd name="connsiteX4" fmla="*/ 0 w 6408013"/>
              <a:gd name="connsiteY4" fmla="*/ 0 h 43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8013" h="437703">
                <a:moveTo>
                  <a:pt x="0" y="0"/>
                </a:moveTo>
                <a:lnTo>
                  <a:pt x="6408013" y="0"/>
                </a:lnTo>
                <a:lnTo>
                  <a:pt x="6408013" y="437703"/>
                </a:lnTo>
                <a:lnTo>
                  <a:pt x="0" y="437703"/>
                </a:lnTo>
                <a:lnTo>
                  <a:pt x="0" y="0"/>
                </a:lnTo>
                <a:close/>
              </a:path>
            </a:pathLst>
          </a:custGeom>
        </p:spPr>
        <p:style>
          <a:lnRef idx="2">
            <a:schemeClr val="lt1">
              <a:hueOff val="0"/>
              <a:satOff val="0"/>
              <a:lumOff val="0"/>
              <a:alphaOff val="0"/>
            </a:schemeClr>
          </a:lnRef>
          <a:fillRef idx="1">
            <a:schemeClr val="accent5">
              <a:hueOff val="-8514751"/>
              <a:satOff val="34124"/>
              <a:lumOff val="7395"/>
              <a:alphaOff val="0"/>
            </a:schemeClr>
          </a:fillRef>
          <a:effectRef idx="0">
            <a:schemeClr val="accent5">
              <a:hueOff val="-8514751"/>
              <a:satOff val="34124"/>
              <a:lumOff val="7395"/>
              <a:alphaOff val="0"/>
            </a:schemeClr>
          </a:effectRef>
          <a:fontRef idx="minor">
            <a:schemeClr val="lt1"/>
          </a:fontRef>
        </p:style>
        <p:txBody>
          <a:bodyPr spcFirstLastPara="0" vert="horz" wrap="square" lIns="49530" tIns="49530" rIns="49530" bIns="49530" numCol="1" spcCol="1270" anchor="ctr" anchorCtr="0">
            <a:noAutofit/>
          </a:bodyPr>
          <a:lstStyle/>
          <a:p>
            <a:pPr marL="114300" lvl="1" indent="-114300" defTabSz="577850">
              <a:lnSpc>
                <a:spcPct val="90000"/>
              </a:lnSpc>
              <a:spcBef>
                <a:spcPct val="0"/>
              </a:spcBef>
              <a:spcAft>
                <a:spcPct val="15000"/>
              </a:spcAft>
              <a:buFontTx/>
              <a:buChar char="•"/>
            </a:pPr>
            <a:r>
              <a:rPr lang="en-GB" sz="1100" u="sng" kern="1200" dirty="0">
                <a:solidFill>
                  <a:schemeClr val="tx1"/>
                </a:solidFill>
              </a:rPr>
              <a:t>Env. Assisted Cracking</a:t>
            </a:r>
          </a:p>
          <a:p>
            <a:pPr marL="114300" lvl="1" indent="-114300" algn="l" defTabSz="577850">
              <a:lnSpc>
                <a:spcPct val="90000"/>
              </a:lnSpc>
              <a:spcBef>
                <a:spcPct val="0"/>
              </a:spcBef>
              <a:spcAft>
                <a:spcPct val="15000"/>
              </a:spcAft>
              <a:buChar char="•"/>
            </a:pPr>
            <a:r>
              <a:rPr lang="en-GB" sz="1100" kern="1200" dirty="0">
                <a:solidFill>
                  <a:schemeClr val="tx1"/>
                </a:solidFill>
              </a:rPr>
              <a:t>Determine the ductility degradation of structural materials, leading to early failure through crack growth, due to both stress corrosion and liquid metal embrittlement.</a:t>
            </a:r>
          </a:p>
        </p:txBody>
      </p:sp>
      <p:pic>
        <p:nvPicPr>
          <p:cNvPr id="42" name="Picture 41" descr="A diagram of a rectangular object&#10;&#10;Description automatically generated">
            <a:extLst>
              <a:ext uri="{FF2B5EF4-FFF2-40B4-BE49-F238E27FC236}">
                <a16:creationId xmlns:a16="http://schemas.microsoft.com/office/drawing/2014/main" id="{3FCCD0B8-6D3C-E22A-3729-1C57743C2B41}"/>
              </a:ext>
            </a:extLst>
          </p:cNvPr>
          <p:cNvPicPr>
            <a:picLocks noChangeAspect="1"/>
          </p:cNvPicPr>
          <p:nvPr/>
        </p:nvPicPr>
        <p:blipFill rotWithShape="1">
          <a:blip r:embed="rId5">
            <a:extLst>
              <a:ext uri="{28A0092B-C50C-407E-A947-70E740481C1C}">
                <a14:useLocalDpi xmlns:a14="http://schemas.microsoft.com/office/drawing/2010/main" val="0"/>
              </a:ext>
            </a:extLst>
          </a:blip>
          <a:srcRect l="58206" b="51668"/>
          <a:stretch/>
        </p:blipFill>
        <p:spPr>
          <a:xfrm>
            <a:off x="8679221" y="4860734"/>
            <a:ext cx="1656184" cy="852386"/>
          </a:xfrm>
          <a:prstGeom prst="rect">
            <a:avLst/>
          </a:prstGeom>
        </p:spPr>
      </p:pic>
      <p:sp>
        <p:nvSpPr>
          <p:cNvPr id="43" name="TextBox 42">
            <a:extLst>
              <a:ext uri="{FF2B5EF4-FFF2-40B4-BE49-F238E27FC236}">
                <a16:creationId xmlns:a16="http://schemas.microsoft.com/office/drawing/2014/main" id="{5C08417D-EE25-CDA3-7196-2FF565F2E36C}"/>
              </a:ext>
            </a:extLst>
          </p:cNvPr>
          <p:cNvSpPr txBox="1"/>
          <p:nvPr/>
        </p:nvSpPr>
        <p:spPr>
          <a:xfrm>
            <a:off x="8782471" y="3753754"/>
            <a:ext cx="3359696" cy="954107"/>
          </a:xfrm>
          <a:prstGeom prst="rect">
            <a:avLst/>
          </a:prstGeom>
          <a:noFill/>
        </p:spPr>
        <p:txBody>
          <a:bodyPr wrap="square" rtlCol="0">
            <a:spAutoFit/>
          </a:bodyPr>
          <a:lstStyle/>
          <a:p>
            <a:pPr algn="just"/>
            <a:r>
              <a:rPr lang="en-US" sz="1400" b="1" dirty="0"/>
              <a:t>The single-effect tests should be conducted on a high number (i.e. hundreds) of specimen or small, simple geometries  in dedicated test </a:t>
            </a:r>
            <a:r>
              <a:rPr lang="en-US" sz="1400" b="1" dirty="0" err="1"/>
              <a:t>benchs</a:t>
            </a:r>
            <a:endParaRPr lang="en-GB" sz="1400" dirty="0"/>
          </a:p>
        </p:txBody>
      </p:sp>
      <p:sp>
        <p:nvSpPr>
          <p:cNvPr id="44" name="Rectangle 43">
            <a:extLst>
              <a:ext uri="{FF2B5EF4-FFF2-40B4-BE49-F238E27FC236}">
                <a16:creationId xmlns:a16="http://schemas.microsoft.com/office/drawing/2014/main" id="{E6083B43-48A3-E6C0-5A01-3E4A4AB647CF}"/>
              </a:ext>
            </a:extLst>
          </p:cNvPr>
          <p:cNvSpPr/>
          <p:nvPr/>
        </p:nvSpPr>
        <p:spPr>
          <a:xfrm>
            <a:off x="8644434" y="3753754"/>
            <a:ext cx="3497733" cy="2627574"/>
          </a:xfrm>
          <a:custGeom>
            <a:avLst/>
            <a:gdLst>
              <a:gd name="connsiteX0" fmla="*/ 0 w 3497733"/>
              <a:gd name="connsiteY0" fmla="*/ 0 h 2627574"/>
              <a:gd name="connsiteX1" fmla="*/ 582956 w 3497733"/>
              <a:gd name="connsiteY1" fmla="*/ 0 h 2627574"/>
              <a:gd name="connsiteX2" fmla="*/ 1165911 w 3497733"/>
              <a:gd name="connsiteY2" fmla="*/ 0 h 2627574"/>
              <a:gd name="connsiteX3" fmla="*/ 1818821 w 3497733"/>
              <a:gd name="connsiteY3" fmla="*/ 0 h 2627574"/>
              <a:gd name="connsiteX4" fmla="*/ 2296845 w 3497733"/>
              <a:gd name="connsiteY4" fmla="*/ 0 h 2627574"/>
              <a:gd name="connsiteX5" fmla="*/ 2809846 w 3497733"/>
              <a:gd name="connsiteY5" fmla="*/ 0 h 2627574"/>
              <a:gd name="connsiteX6" fmla="*/ 3497733 w 3497733"/>
              <a:gd name="connsiteY6" fmla="*/ 0 h 2627574"/>
              <a:gd name="connsiteX7" fmla="*/ 3497733 w 3497733"/>
              <a:gd name="connsiteY7" fmla="*/ 525515 h 2627574"/>
              <a:gd name="connsiteX8" fmla="*/ 3497733 w 3497733"/>
              <a:gd name="connsiteY8" fmla="*/ 1024754 h 2627574"/>
              <a:gd name="connsiteX9" fmla="*/ 3497733 w 3497733"/>
              <a:gd name="connsiteY9" fmla="*/ 1602820 h 2627574"/>
              <a:gd name="connsiteX10" fmla="*/ 3497733 w 3497733"/>
              <a:gd name="connsiteY10" fmla="*/ 2075783 h 2627574"/>
              <a:gd name="connsiteX11" fmla="*/ 3497733 w 3497733"/>
              <a:gd name="connsiteY11" fmla="*/ 2627574 h 2627574"/>
              <a:gd name="connsiteX12" fmla="*/ 2914778 w 3497733"/>
              <a:gd name="connsiteY12" fmla="*/ 2627574 h 2627574"/>
              <a:gd name="connsiteX13" fmla="*/ 2331822 w 3497733"/>
              <a:gd name="connsiteY13" fmla="*/ 2627574 h 2627574"/>
              <a:gd name="connsiteX14" fmla="*/ 1748867 w 3497733"/>
              <a:gd name="connsiteY14" fmla="*/ 2627574 h 2627574"/>
              <a:gd name="connsiteX15" fmla="*/ 1165911 w 3497733"/>
              <a:gd name="connsiteY15" fmla="*/ 2627574 h 2627574"/>
              <a:gd name="connsiteX16" fmla="*/ 513001 w 3497733"/>
              <a:gd name="connsiteY16" fmla="*/ 2627574 h 2627574"/>
              <a:gd name="connsiteX17" fmla="*/ 0 w 3497733"/>
              <a:gd name="connsiteY17" fmla="*/ 2627574 h 2627574"/>
              <a:gd name="connsiteX18" fmla="*/ 0 w 3497733"/>
              <a:gd name="connsiteY18" fmla="*/ 2180886 h 2627574"/>
              <a:gd name="connsiteX19" fmla="*/ 0 w 3497733"/>
              <a:gd name="connsiteY19" fmla="*/ 1681647 h 2627574"/>
              <a:gd name="connsiteX20" fmla="*/ 0 w 3497733"/>
              <a:gd name="connsiteY20" fmla="*/ 1182408 h 2627574"/>
              <a:gd name="connsiteX21" fmla="*/ 0 w 3497733"/>
              <a:gd name="connsiteY21" fmla="*/ 656894 h 2627574"/>
              <a:gd name="connsiteX22" fmla="*/ 0 w 3497733"/>
              <a:gd name="connsiteY22" fmla="*/ 0 h 262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97733" h="2627574" extrusionOk="0">
                <a:moveTo>
                  <a:pt x="0" y="0"/>
                </a:moveTo>
                <a:cubicBezTo>
                  <a:pt x="128698" y="-65281"/>
                  <a:pt x="309637" y="53700"/>
                  <a:pt x="582956" y="0"/>
                </a:cubicBezTo>
                <a:cubicBezTo>
                  <a:pt x="856275" y="-53700"/>
                  <a:pt x="936979" y="17687"/>
                  <a:pt x="1165911" y="0"/>
                </a:cubicBezTo>
                <a:cubicBezTo>
                  <a:pt x="1394843" y="-17687"/>
                  <a:pt x="1563396" y="1315"/>
                  <a:pt x="1818821" y="0"/>
                </a:cubicBezTo>
                <a:cubicBezTo>
                  <a:pt x="2074246" y="-1315"/>
                  <a:pt x="2153611" y="22845"/>
                  <a:pt x="2296845" y="0"/>
                </a:cubicBezTo>
                <a:cubicBezTo>
                  <a:pt x="2440079" y="-22845"/>
                  <a:pt x="2671704" y="45516"/>
                  <a:pt x="2809846" y="0"/>
                </a:cubicBezTo>
                <a:cubicBezTo>
                  <a:pt x="2947988" y="-45516"/>
                  <a:pt x="3240923" y="1374"/>
                  <a:pt x="3497733" y="0"/>
                </a:cubicBezTo>
                <a:cubicBezTo>
                  <a:pt x="3556501" y="125853"/>
                  <a:pt x="3496001" y="271589"/>
                  <a:pt x="3497733" y="525515"/>
                </a:cubicBezTo>
                <a:cubicBezTo>
                  <a:pt x="3499465" y="779442"/>
                  <a:pt x="3488008" y="910295"/>
                  <a:pt x="3497733" y="1024754"/>
                </a:cubicBezTo>
                <a:cubicBezTo>
                  <a:pt x="3507458" y="1139213"/>
                  <a:pt x="3455786" y="1386685"/>
                  <a:pt x="3497733" y="1602820"/>
                </a:cubicBezTo>
                <a:cubicBezTo>
                  <a:pt x="3539680" y="1818955"/>
                  <a:pt x="3447949" y="1976199"/>
                  <a:pt x="3497733" y="2075783"/>
                </a:cubicBezTo>
                <a:cubicBezTo>
                  <a:pt x="3547517" y="2175367"/>
                  <a:pt x="3492606" y="2394118"/>
                  <a:pt x="3497733" y="2627574"/>
                </a:cubicBezTo>
                <a:cubicBezTo>
                  <a:pt x="3308826" y="2632884"/>
                  <a:pt x="3077915" y="2571955"/>
                  <a:pt x="2914778" y="2627574"/>
                </a:cubicBezTo>
                <a:cubicBezTo>
                  <a:pt x="2751642" y="2683193"/>
                  <a:pt x="2462202" y="2604706"/>
                  <a:pt x="2331822" y="2627574"/>
                </a:cubicBezTo>
                <a:cubicBezTo>
                  <a:pt x="2201442" y="2650442"/>
                  <a:pt x="2026409" y="2575614"/>
                  <a:pt x="1748867" y="2627574"/>
                </a:cubicBezTo>
                <a:cubicBezTo>
                  <a:pt x="1471325" y="2679534"/>
                  <a:pt x="1424200" y="2577881"/>
                  <a:pt x="1165911" y="2627574"/>
                </a:cubicBezTo>
                <a:cubicBezTo>
                  <a:pt x="907622" y="2677267"/>
                  <a:pt x="733355" y="2575500"/>
                  <a:pt x="513001" y="2627574"/>
                </a:cubicBezTo>
                <a:cubicBezTo>
                  <a:pt x="292647" y="2679648"/>
                  <a:pt x="199466" y="2602198"/>
                  <a:pt x="0" y="2627574"/>
                </a:cubicBezTo>
                <a:cubicBezTo>
                  <a:pt x="-29539" y="2517745"/>
                  <a:pt x="47229" y="2301026"/>
                  <a:pt x="0" y="2180886"/>
                </a:cubicBezTo>
                <a:cubicBezTo>
                  <a:pt x="-47229" y="2060746"/>
                  <a:pt x="12924" y="1895151"/>
                  <a:pt x="0" y="1681647"/>
                </a:cubicBezTo>
                <a:cubicBezTo>
                  <a:pt x="-12924" y="1468143"/>
                  <a:pt x="33516" y="1428647"/>
                  <a:pt x="0" y="1182408"/>
                </a:cubicBezTo>
                <a:cubicBezTo>
                  <a:pt x="-33516" y="936169"/>
                  <a:pt x="2910" y="791521"/>
                  <a:pt x="0" y="656894"/>
                </a:cubicBezTo>
                <a:cubicBezTo>
                  <a:pt x="-2910" y="522267"/>
                  <a:pt x="64260" y="241996"/>
                  <a:pt x="0" y="0"/>
                </a:cubicBezTo>
                <a:close/>
              </a:path>
            </a:pathLst>
          </a:custGeom>
          <a:noFill/>
          <a:ln w="19050">
            <a:solidFill>
              <a:srgbClr val="FF0000"/>
            </a:solidFill>
            <a:extLst>
              <a:ext uri="{C807C97D-BFC1-408E-A445-0C87EB9F89A2}">
                <ask:lineSketchStyleProps xmlns:ask="http://schemas.microsoft.com/office/drawing/2018/sketchyshapes" sd="3978248048">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Picture 44" descr="Diagram of a flow diagram&#10;&#10;Description automatically generated">
            <a:extLst>
              <a:ext uri="{FF2B5EF4-FFF2-40B4-BE49-F238E27FC236}">
                <a16:creationId xmlns:a16="http://schemas.microsoft.com/office/drawing/2014/main" id="{7D85D730-19CE-3E9C-80D0-55340568B0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47177" y="4987234"/>
            <a:ext cx="1701667" cy="1299455"/>
          </a:xfrm>
          <a:prstGeom prst="rect">
            <a:avLst/>
          </a:prstGeom>
        </p:spPr>
      </p:pic>
      <p:pic>
        <p:nvPicPr>
          <p:cNvPr id="46" name="Picture 45">
            <a:extLst>
              <a:ext uri="{FF2B5EF4-FFF2-40B4-BE49-F238E27FC236}">
                <a16:creationId xmlns:a16="http://schemas.microsoft.com/office/drawing/2014/main" id="{276CBE60-495E-0074-20B7-A82F7D50ED02}"/>
              </a:ext>
            </a:extLst>
          </p:cNvPr>
          <p:cNvPicPr>
            <a:picLocks noChangeAspect="1"/>
          </p:cNvPicPr>
          <p:nvPr/>
        </p:nvPicPr>
        <p:blipFill>
          <a:blip r:embed="rId7"/>
          <a:stretch>
            <a:fillRect/>
          </a:stretch>
        </p:blipFill>
        <p:spPr>
          <a:xfrm rot="13957874" flipH="1">
            <a:off x="10469494" y="4475185"/>
            <a:ext cx="665445" cy="743836"/>
          </a:xfrm>
          <a:prstGeom prst="rect">
            <a:avLst/>
          </a:prstGeom>
        </p:spPr>
      </p:pic>
      <p:sp>
        <p:nvSpPr>
          <p:cNvPr id="47" name="TextBox 37">
            <a:extLst>
              <a:ext uri="{FF2B5EF4-FFF2-40B4-BE49-F238E27FC236}">
                <a16:creationId xmlns:a16="http://schemas.microsoft.com/office/drawing/2014/main" id="{57C4EECC-B1D1-00F4-94B2-00894789C639}"/>
              </a:ext>
            </a:extLst>
          </p:cNvPr>
          <p:cNvSpPr txBox="1"/>
          <p:nvPr/>
        </p:nvSpPr>
        <p:spPr>
          <a:xfrm>
            <a:off x="8763001" y="5792438"/>
            <a:ext cx="1584176" cy="40011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000" i="1" dirty="0">
                <a:effectLst/>
              </a:rPr>
              <a:t>From A. Collaku et al. 2023 </a:t>
            </a:r>
            <a:r>
              <a:rPr lang="en-GB" sz="1000" i="1" dirty="0"/>
              <a:t>J. Energies, 16</a:t>
            </a:r>
            <a:r>
              <a:rPr lang="en-GB" sz="1000" dirty="0"/>
              <a:t>, 2246</a:t>
            </a:r>
            <a:endParaRPr lang="en-GB" sz="1000" i="1" dirty="0"/>
          </a:p>
        </p:txBody>
      </p:sp>
      <p:sp>
        <p:nvSpPr>
          <p:cNvPr id="50" name="TextBox 49">
            <a:extLst>
              <a:ext uri="{FF2B5EF4-FFF2-40B4-BE49-F238E27FC236}">
                <a16:creationId xmlns:a16="http://schemas.microsoft.com/office/drawing/2014/main" id="{29F2B839-03BC-721E-B85E-EA75227C86B9}"/>
              </a:ext>
            </a:extLst>
          </p:cNvPr>
          <p:cNvSpPr txBox="1"/>
          <p:nvPr/>
        </p:nvSpPr>
        <p:spPr>
          <a:xfrm>
            <a:off x="81645" y="652171"/>
            <a:ext cx="2440619" cy="461665"/>
          </a:xfrm>
          <a:prstGeom prst="rect">
            <a:avLst/>
          </a:prstGeom>
          <a:noFill/>
        </p:spPr>
        <p:txBody>
          <a:bodyPr wrap="square" rtlCol="0">
            <a:spAutoFit/>
          </a:bodyPr>
          <a:lstStyle/>
          <a:p>
            <a:r>
              <a:rPr lang="en-US" dirty="0"/>
              <a:t>Basic experiments</a:t>
            </a:r>
            <a:endParaRPr lang="en-GB" dirty="0"/>
          </a:p>
        </p:txBody>
      </p:sp>
      <p:cxnSp>
        <p:nvCxnSpPr>
          <p:cNvPr id="52" name="Straight Connector 51">
            <a:extLst>
              <a:ext uri="{FF2B5EF4-FFF2-40B4-BE49-F238E27FC236}">
                <a16:creationId xmlns:a16="http://schemas.microsoft.com/office/drawing/2014/main" id="{B9F7E7AB-3FE1-BDA9-07C1-3C5210B2D89C}"/>
              </a:ext>
            </a:extLst>
          </p:cNvPr>
          <p:cNvCxnSpPr>
            <a:cxnSpLocks/>
          </p:cNvCxnSpPr>
          <p:nvPr/>
        </p:nvCxnSpPr>
        <p:spPr>
          <a:xfrm>
            <a:off x="0" y="342900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6A14ECA2-5D68-A1F9-3A9C-51066568E143}"/>
              </a:ext>
            </a:extLst>
          </p:cNvPr>
          <p:cNvSpPr txBox="1"/>
          <p:nvPr/>
        </p:nvSpPr>
        <p:spPr>
          <a:xfrm>
            <a:off x="14629" y="3356992"/>
            <a:ext cx="3532938" cy="461665"/>
          </a:xfrm>
          <a:prstGeom prst="rect">
            <a:avLst/>
          </a:prstGeom>
          <a:noFill/>
        </p:spPr>
        <p:txBody>
          <a:bodyPr wrap="square" rtlCol="0">
            <a:spAutoFit/>
          </a:bodyPr>
          <a:lstStyle/>
          <a:p>
            <a:r>
              <a:rPr lang="en-US" dirty="0"/>
              <a:t>Single-effect experiments</a:t>
            </a:r>
            <a:endParaRPr lang="en-GB" dirty="0"/>
          </a:p>
        </p:txBody>
      </p:sp>
      <p:sp>
        <p:nvSpPr>
          <p:cNvPr id="5" name="Footer Placeholder 3">
            <a:extLst>
              <a:ext uri="{FF2B5EF4-FFF2-40B4-BE49-F238E27FC236}">
                <a16:creationId xmlns:a16="http://schemas.microsoft.com/office/drawing/2014/main" id="{D6E8B9BF-F697-242E-F1D0-8DDF46A55011}"/>
              </a:ext>
            </a:extLst>
          </p:cNvPr>
          <p:cNvSpPr>
            <a:spLocks noGrp="1"/>
          </p:cNvSpPr>
          <p:nvPr>
            <p:ph type="ftr" sz="quarter" idx="11"/>
          </p:nvPr>
        </p:nvSpPr>
        <p:spPr>
          <a:xfrm>
            <a:off x="1205029" y="6578200"/>
            <a:ext cx="10986971" cy="268139"/>
          </a:xfrm>
        </p:spPr>
        <p:txBody>
          <a:bodyPr/>
          <a:lstStyle/>
          <a:p>
            <a:pPr algn="r"/>
            <a:r>
              <a:rPr lang="en-GB" sz="1050" dirty="0"/>
              <a:t>G. Aiello et al. | Testing and quantification needs for the Breeding Blanket | </a:t>
            </a:r>
            <a:r>
              <a:rPr lang="fr-FR" sz="1050" dirty="0"/>
              <a:t>EU-CN collaboration </a:t>
            </a:r>
            <a:r>
              <a:rPr lang="en-GB" sz="1050" dirty="0"/>
              <a:t>| KIT, March 2023 | Page </a:t>
            </a:r>
            <a:fld id="{6A6D9FA1-99C7-4910-8E32-B85D378B0060}" type="slidenum">
              <a:rPr lang="en-GB" sz="1050" smtClean="0"/>
              <a:pPr algn="r"/>
              <a:t>7</a:t>
            </a:fld>
            <a:endParaRPr lang="en-GB" sz="1050" dirty="0"/>
          </a:p>
        </p:txBody>
      </p:sp>
    </p:spTree>
    <p:extLst>
      <p:ext uri="{BB962C8B-B14F-4D97-AF65-F5344CB8AC3E}">
        <p14:creationId xmlns:p14="http://schemas.microsoft.com/office/powerpoint/2010/main" val="1099925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8BF04-80C0-775F-4479-F6ABB3364A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277B53-F03E-BAF9-CDE6-FB6E979A8799}"/>
              </a:ext>
            </a:extLst>
          </p:cNvPr>
          <p:cNvSpPr>
            <a:spLocks noGrp="1"/>
          </p:cNvSpPr>
          <p:nvPr>
            <p:ph type="title"/>
          </p:nvPr>
        </p:nvSpPr>
        <p:spPr>
          <a:xfrm>
            <a:off x="900419" y="160173"/>
            <a:ext cx="10058400" cy="457200"/>
          </a:xfrm>
        </p:spPr>
        <p:txBody>
          <a:bodyPr/>
          <a:lstStyle/>
          <a:p>
            <a:r>
              <a:rPr lang="en-US" sz="2800" dirty="0"/>
              <a:t>Some Multiple-effect/interaction experiments (TRL 3-6)</a:t>
            </a:r>
            <a:endParaRPr lang="en-GB" sz="2800" dirty="0"/>
          </a:p>
        </p:txBody>
      </p:sp>
      <p:sp>
        <p:nvSpPr>
          <p:cNvPr id="17" name="Freeform: Shape 16">
            <a:extLst>
              <a:ext uri="{FF2B5EF4-FFF2-40B4-BE49-F238E27FC236}">
                <a16:creationId xmlns:a16="http://schemas.microsoft.com/office/drawing/2014/main" id="{256B4229-FAAC-D42E-F537-DC6224DA8264}"/>
              </a:ext>
            </a:extLst>
          </p:cNvPr>
          <p:cNvSpPr/>
          <p:nvPr/>
        </p:nvSpPr>
        <p:spPr>
          <a:xfrm>
            <a:off x="168675" y="755541"/>
            <a:ext cx="4010356" cy="402350"/>
          </a:xfrm>
          <a:custGeom>
            <a:avLst/>
            <a:gdLst>
              <a:gd name="connsiteX0" fmla="*/ 0 w 2160802"/>
              <a:gd name="connsiteY0" fmla="*/ 0 h 402350"/>
              <a:gd name="connsiteX1" fmla="*/ 2160802 w 2160802"/>
              <a:gd name="connsiteY1" fmla="*/ 0 h 402350"/>
              <a:gd name="connsiteX2" fmla="*/ 2160802 w 2160802"/>
              <a:gd name="connsiteY2" fmla="*/ 402350 h 402350"/>
              <a:gd name="connsiteX3" fmla="*/ 0 w 2160802"/>
              <a:gd name="connsiteY3" fmla="*/ 402350 h 402350"/>
              <a:gd name="connsiteX4" fmla="*/ 0 w 2160802"/>
              <a:gd name="connsiteY4" fmla="*/ 0 h 40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802" h="402350">
                <a:moveTo>
                  <a:pt x="0" y="0"/>
                </a:moveTo>
                <a:lnTo>
                  <a:pt x="2160802" y="0"/>
                </a:lnTo>
                <a:lnTo>
                  <a:pt x="2160802" y="402350"/>
                </a:lnTo>
                <a:lnTo>
                  <a:pt x="0" y="402350"/>
                </a:lnTo>
                <a:lnTo>
                  <a:pt x="0"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en-GB" sz="1300" b="1" kern="1200" dirty="0"/>
              <a:t>1) Heat Transfer Experiments</a:t>
            </a:r>
          </a:p>
        </p:txBody>
      </p:sp>
      <p:sp>
        <p:nvSpPr>
          <p:cNvPr id="18" name="Freeform: Shape 17">
            <a:extLst>
              <a:ext uri="{FF2B5EF4-FFF2-40B4-BE49-F238E27FC236}">
                <a16:creationId xmlns:a16="http://schemas.microsoft.com/office/drawing/2014/main" id="{B7971AF7-DC09-4016-F9A0-ACD54A30D3D0}"/>
              </a:ext>
            </a:extLst>
          </p:cNvPr>
          <p:cNvSpPr/>
          <p:nvPr/>
        </p:nvSpPr>
        <p:spPr>
          <a:xfrm>
            <a:off x="168675" y="1157891"/>
            <a:ext cx="4010355" cy="2160000"/>
          </a:xfrm>
          <a:custGeom>
            <a:avLst/>
            <a:gdLst>
              <a:gd name="connsiteX0" fmla="*/ 0 w 2160802"/>
              <a:gd name="connsiteY0" fmla="*/ 0 h 5231283"/>
              <a:gd name="connsiteX1" fmla="*/ 2160802 w 2160802"/>
              <a:gd name="connsiteY1" fmla="*/ 0 h 5231283"/>
              <a:gd name="connsiteX2" fmla="*/ 2160802 w 2160802"/>
              <a:gd name="connsiteY2" fmla="*/ 5231283 h 5231283"/>
              <a:gd name="connsiteX3" fmla="*/ 0 w 2160802"/>
              <a:gd name="connsiteY3" fmla="*/ 5231283 h 5231283"/>
              <a:gd name="connsiteX4" fmla="*/ 0 w 2160802"/>
              <a:gd name="connsiteY4" fmla="*/ 0 h 5231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802" h="5231283">
                <a:moveTo>
                  <a:pt x="0" y="0"/>
                </a:moveTo>
                <a:lnTo>
                  <a:pt x="2160802" y="0"/>
                </a:lnTo>
                <a:lnTo>
                  <a:pt x="2160802" y="5231283"/>
                </a:lnTo>
                <a:lnTo>
                  <a:pt x="0" y="5231283"/>
                </a:lnTo>
                <a:lnTo>
                  <a:pt x="0" y="0"/>
                </a:lnTo>
                <a:close/>
              </a:path>
            </a:pathLst>
          </a:cu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None/>
            </a:pPr>
            <a:r>
              <a:rPr lang="en-GB" sz="1300" b="1" kern="1200" dirty="0"/>
              <a:t>Testing goal:</a:t>
            </a:r>
          </a:p>
          <a:p>
            <a:pPr marL="57150" lvl="1" indent="-57150" algn="l" defTabSz="488950">
              <a:lnSpc>
                <a:spcPct val="90000"/>
              </a:lnSpc>
              <a:spcBef>
                <a:spcPct val="0"/>
              </a:spcBef>
              <a:spcAft>
                <a:spcPct val="15000"/>
              </a:spcAft>
              <a:buChar char="•"/>
            </a:pPr>
            <a:r>
              <a:rPr lang="en-GB" sz="1300" kern="1200" dirty="0"/>
              <a:t> </a:t>
            </a:r>
            <a:r>
              <a:rPr lang="en-GB" sz="1300" u="sng" kern="1200" dirty="0"/>
              <a:t>Empirical study of heat transfer within realistic BB geometries</a:t>
            </a:r>
            <a:r>
              <a:rPr lang="en-GB" sz="1300" kern="1200" dirty="0"/>
              <a:t>.</a:t>
            </a:r>
          </a:p>
          <a:p>
            <a:pPr marL="57150" lvl="1" indent="-57150" algn="l" defTabSz="488950">
              <a:lnSpc>
                <a:spcPct val="90000"/>
              </a:lnSpc>
              <a:spcBef>
                <a:spcPct val="0"/>
              </a:spcBef>
              <a:spcAft>
                <a:spcPct val="15000"/>
              </a:spcAft>
              <a:buChar char="•"/>
            </a:pPr>
            <a:r>
              <a:rPr lang="en-GB" sz="1300" kern="1200" dirty="0"/>
              <a:t> </a:t>
            </a:r>
            <a:r>
              <a:rPr lang="en-GB" sz="1300" u="sng" kern="1200" dirty="0"/>
              <a:t>Evaluate the long-term performance of the assembly</a:t>
            </a:r>
            <a:r>
              <a:rPr lang="en-GB" sz="1300" kern="1200" dirty="0"/>
              <a:t>, considering both MOL and EOL conditions.</a:t>
            </a:r>
          </a:p>
          <a:p>
            <a:pPr marL="57150" lvl="1" indent="-57150" algn="l" defTabSz="488950">
              <a:lnSpc>
                <a:spcPct val="90000"/>
              </a:lnSpc>
              <a:spcBef>
                <a:spcPct val="0"/>
              </a:spcBef>
              <a:spcAft>
                <a:spcPct val="15000"/>
              </a:spcAft>
              <a:buNone/>
            </a:pPr>
            <a:r>
              <a:rPr lang="en-GB" sz="1300" b="1" kern="1200" dirty="0"/>
              <a:t>Reproduction of Conditions:</a:t>
            </a:r>
          </a:p>
          <a:p>
            <a:pPr marL="57150" lvl="1" indent="-57150" algn="l" defTabSz="488950">
              <a:lnSpc>
                <a:spcPct val="90000"/>
              </a:lnSpc>
              <a:spcBef>
                <a:spcPct val="0"/>
              </a:spcBef>
              <a:spcAft>
                <a:spcPct val="15000"/>
              </a:spcAft>
              <a:buChar char="•"/>
            </a:pPr>
            <a:r>
              <a:rPr lang="en-GB" sz="1300" kern="1200" dirty="0"/>
              <a:t> </a:t>
            </a:r>
            <a:r>
              <a:rPr lang="en-GB" sz="1300" u="sng" kern="1200" dirty="0"/>
              <a:t>Neutrons for bulk heating and radiation effects</a:t>
            </a:r>
            <a:r>
              <a:rPr lang="en-GB" sz="1300" kern="1200" dirty="0"/>
              <a:t> on heat transfer.</a:t>
            </a:r>
          </a:p>
          <a:p>
            <a:pPr marL="57150" lvl="1" indent="-57150" algn="l" defTabSz="488950">
              <a:lnSpc>
                <a:spcPct val="90000"/>
              </a:lnSpc>
              <a:spcBef>
                <a:spcPct val="0"/>
              </a:spcBef>
              <a:spcAft>
                <a:spcPct val="15000"/>
              </a:spcAft>
              <a:buChar char="•"/>
            </a:pPr>
            <a:r>
              <a:rPr lang="en-GB" sz="1300" kern="1200" dirty="0"/>
              <a:t> </a:t>
            </a:r>
            <a:r>
              <a:rPr lang="en-GB" sz="1300" u="sng" kern="1200" dirty="0"/>
              <a:t>Reproduce environmental conditions</a:t>
            </a:r>
            <a:r>
              <a:rPr lang="en-GB" sz="1300" kern="1200" dirty="0"/>
              <a:t> (temp., pres., vel., etc.).</a:t>
            </a:r>
          </a:p>
        </p:txBody>
      </p:sp>
      <p:sp>
        <p:nvSpPr>
          <p:cNvPr id="19" name="Freeform: Shape 18">
            <a:extLst>
              <a:ext uri="{FF2B5EF4-FFF2-40B4-BE49-F238E27FC236}">
                <a16:creationId xmlns:a16="http://schemas.microsoft.com/office/drawing/2014/main" id="{0ADCE739-CF32-22DE-2161-73D39F23FB2E}"/>
              </a:ext>
            </a:extLst>
          </p:cNvPr>
          <p:cNvSpPr/>
          <p:nvPr/>
        </p:nvSpPr>
        <p:spPr>
          <a:xfrm>
            <a:off x="4295800" y="764704"/>
            <a:ext cx="3960440" cy="402350"/>
          </a:xfrm>
          <a:custGeom>
            <a:avLst/>
            <a:gdLst>
              <a:gd name="connsiteX0" fmla="*/ 0 w 2160802"/>
              <a:gd name="connsiteY0" fmla="*/ 0 h 402350"/>
              <a:gd name="connsiteX1" fmla="*/ 2160802 w 2160802"/>
              <a:gd name="connsiteY1" fmla="*/ 0 h 402350"/>
              <a:gd name="connsiteX2" fmla="*/ 2160802 w 2160802"/>
              <a:gd name="connsiteY2" fmla="*/ 402350 h 402350"/>
              <a:gd name="connsiteX3" fmla="*/ 0 w 2160802"/>
              <a:gd name="connsiteY3" fmla="*/ 402350 h 402350"/>
              <a:gd name="connsiteX4" fmla="*/ 0 w 2160802"/>
              <a:gd name="connsiteY4" fmla="*/ 0 h 40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802" h="402350">
                <a:moveTo>
                  <a:pt x="0" y="0"/>
                </a:moveTo>
                <a:lnTo>
                  <a:pt x="2160802" y="0"/>
                </a:lnTo>
                <a:lnTo>
                  <a:pt x="2160802" y="402350"/>
                </a:lnTo>
                <a:lnTo>
                  <a:pt x="0" y="402350"/>
                </a:lnTo>
                <a:lnTo>
                  <a:pt x="0" y="0"/>
                </a:lnTo>
                <a:close/>
              </a:path>
            </a:pathLst>
          </a:custGeom>
        </p:spPr>
        <p:style>
          <a:lnRef idx="2">
            <a:schemeClr val="accent5">
              <a:hueOff val="-2483469"/>
              <a:satOff val="9953"/>
              <a:lumOff val="2157"/>
              <a:alphaOff val="0"/>
            </a:schemeClr>
          </a:lnRef>
          <a:fillRef idx="1">
            <a:schemeClr val="accent5">
              <a:hueOff val="-2483469"/>
              <a:satOff val="9953"/>
              <a:lumOff val="2157"/>
              <a:alphaOff val="0"/>
            </a:schemeClr>
          </a:fillRef>
          <a:effectRef idx="0">
            <a:schemeClr val="accent5">
              <a:hueOff val="-2483469"/>
              <a:satOff val="9953"/>
              <a:lumOff val="2157"/>
              <a:alphaOff val="0"/>
            </a:schemeClr>
          </a:effectRef>
          <a:fontRef idx="minor">
            <a:schemeClr val="lt1"/>
          </a:fontRef>
        </p:style>
        <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en-GB" sz="1300" b="1" kern="1200" dirty="0"/>
              <a:t>2) Breeder/Structure Thermo-Mechanical Interactions</a:t>
            </a:r>
          </a:p>
        </p:txBody>
      </p:sp>
      <p:sp>
        <p:nvSpPr>
          <p:cNvPr id="20" name="Freeform: Shape 19">
            <a:extLst>
              <a:ext uri="{FF2B5EF4-FFF2-40B4-BE49-F238E27FC236}">
                <a16:creationId xmlns:a16="http://schemas.microsoft.com/office/drawing/2014/main" id="{A8779AD6-2FC3-D88A-05DD-DBE14E84AD8B}"/>
              </a:ext>
            </a:extLst>
          </p:cNvPr>
          <p:cNvSpPr/>
          <p:nvPr/>
        </p:nvSpPr>
        <p:spPr>
          <a:xfrm>
            <a:off x="4295800" y="1167054"/>
            <a:ext cx="3960440" cy="2160000"/>
          </a:xfrm>
          <a:custGeom>
            <a:avLst/>
            <a:gdLst>
              <a:gd name="connsiteX0" fmla="*/ 0 w 2160802"/>
              <a:gd name="connsiteY0" fmla="*/ 0 h 5231283"/>
              <a:gd name="connsiteX1" fmla="*/ 2160802 w 2160802"/>
              <a:gd name="connsiteY1" fmla="*/ 0 h 5231283"/>
              <a:gd name="connsiteX2" fmla="*/ 2160802 w 2160802"/>
              <a:gd name="connsiteY2" fmla="*/ 5231283 h 5231283"/>
              <a:gd name="connsiteX3" fmla="*/ 0 w 2160802"/>
              <a:gd name="connsiteY3" fmla="*/ 5231283 h 5231283"/>
              <a:gd name="connsiteX4" fmla="*/ 0 w 2160802"/>
              <a:gd name="connsiteY4" fmla="*/ 0 h 5231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802" h="5231283">
                <a:moveTo>
                  <a:pt x="0" y="0"/>
                </a:moveTo>
                <a:lnTo>
                  <a:pt x="2160802" y="0"/>
                </a:lnTo>
                <a:lnTo>
                  <a:pt x="2160802" y="5231283"/>
                </a:lnTo>
                <a:lnTo>
                  <a:pt x="0" y="5231283"/>
                </a:lnTo>
                <a:lnTo>
                  <a:pt x="0" y="0"/>
                </a:lnTo>
                <a:close/>
              </a:path>
            </a:pathLst>
          </a:custGeom>
        </p:spPr>
        <p:style>
          <a:lnRef idx="2">
            <a:schemeClr val="accent5">
              <a:tint val="40000"/>
              <a:alpha val="90000"/>
              <a:hueOff val="-2685120"/>
              <a:satOff val="12063"/>
              <a:lumOff val="829"/>
              <a:alphaOff val="0"/>
            </a:schemeClr>
          </a:lnRef>
          <a:fillRef idx="1">
            <a:schemeClr val="accent5">
              <a:tint val="40000"/>
              <a:alpha val="90000"/>
              <a:hueOff val="-2685120"/>
              <a:satOff val="12063"/>
              <a:lumOff val="829"/>
              <a:alphaOff val="0"/>
            </a:schemeClr>
          </a:fillRef>
          <a:effectRef idx="0">
            <a:schemeClr val="accent5">
              <a:tint val="40000"/>
              <a:alpha val="90000"/>
              <a:hueOff val="-2685120"/>
              <a:satOff val="12063"/>
              <a:lumOff val="829"/>
              <a:alphaOff val="0"/>
            </a:schemeClr>
          </a:effectRef>
          <a:fontRef idx="minor">
            <a:schemeClr val="dk1">
              <a:hueOff val="0"/>
              <a:satOff val="0"/>
              <a:lumOff val="0"/>
              <a:alphaOff val="0"/>
            </a:schemeClr>
          </a:fontRef>
        </p:style>
        <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Font typeface="Arial" panose="020B0604020202020204" pitchFamily="34" charset="0"/>
              <a:buNone/>
            </a:pPr>
            <a:r>
              <a:rPr lang="en-GB" sz="1300" b="1" kern="1200" dirty="0"/>
              <a:t>Testing goal:</a:t>
            </a:r>
            <a:endParaRPr lang="en-GB" sz="1300" kern="1200" dirty="0"/>
          </a:p>
          <a:p>
            <a:pPr marL="114300" lvl="2" indent="-57150" algn="l" defTabSz="488950">
              <a:lnSpc>
                <a:spcPct val="90000"/>
              </a:lnSpc>
              <a:spcBef>
                <a:spcPct val="0"/>
              </a:spcBef>
              <a:spcAft>
                <a:spcPct val="15000"/>
              </a:spcAft>
              <a:buChar char="•"/>
            </a:pPr>
            <a:r>
              <a:rPr lang="en-GB" sz="1300" kern="1200" dirty="0"/>
              <a:t> </a:t>
            </a:r>
            <a:r>
              <a:rPr lang="en-GB" sz="1300" u="sng" kern="1200" dirty="0"/>
              <a:t>Measure temperature changes</a:t>
            </a:r>
            <a:r>
              <a:rPr lang="en-GB" sz="1300" u="sng" dirty="0"/>
              <a:t> and </a:t>
            </a:r>
            <a:r>
              <a:rPr lang="en-GB" sz="1300" u="sng" kern="1200" dirty="0"/>
              <a:t>stress levels at BOL</a:t>
            </a:r>
            <a:r>
              <a:rPr lang="en-GB" sz="1300" kern="1200" dirty="0"/>
              <a:t>.</a:t>
            </a:r>
          </a:p>
          <a:p>
            <a:pPr marL="114300" lvl="2" indent="-57150" algn="l" defTabSz="488950">
              <a:lnSpc>
                <a:spcPct val="90000"/>
              </a:lnSpc>
              <a:spcBef>
                <a:spcPct val="0"/>
              </a:spcBef>
              <a:spcAft>
                <a:spcPct val="15000"/>
              </a:spcAft>
              <a:buChar char="•"/>
            </a:pPr>
            <a:r>
              <a:rPr lang="en-GB" sz="1300" kern="1200" dirty="0"/>
              <a:t> </a:t>
            </a:r>
            <a:r>
              <a:rPr lang="en-GB" sz="1300" u="sng" dirty="0"/>
              <a:t>Assess </a:t>
            </a:r>
            <a:r>
              <a:rPr lang="en-GB" sz="1300" u="sng" kern="1200" dirty="0"/>
              <a:t>radiation-induced thermal conductivity changes. creep, and swelling</a:t>
            </a:r>
            <a:r>
              <a:rPr lang="en-GB" sz="1300" kern="1200" dirty="0"/>
              <a:t>, among other effects.</a:t>
            </a:r>
          </a:p>
          <a:p>
            <a:pPr marL="57150" lvl="1" indent="-57150" algn="l" defTabSz="488950">
              <a:lnSpc>
                <a:spcPct val="90000"/>
              </a:lnSpc>
              <a:spcBef>
                <a:spcPct val="0"/>
              </a:spcBef>
              <a:spcAft>
                <a:spcPct val="15000"/>
              </a:spcAft>
              <a:buNone/>
            </a:pPr>
            <a:r>
              <a:rPr lang="en-GB" sz="1300" b="1" kern="1200" dirty="0"/>
              <a:t>Reproduction of Conditions:</a:t>
            </a:r>
            <a:endParaRPr lang="en-GB" sz="1300" kern="1200" dirty="0"/>
          </a:p>
          <a:p>
            <a:pPr marL="57150" lvl="1" indent="-57150" algn="l" defTabSz="488950">
              <a:lnSpc>
                <a:spcPct val="90000"/>
              </a:lnSpc>
              <a:spcBef>
                <a:spcPct val="0"/>
              </a:spcBef>
              <a:spcAft>
                <a:spcPct val="15000"/>
              </a:spcAft>
              <a:buChar char="•"/>
            </a:pPr>
            <a:r>
              <a:rPr lang="en-GB" sz="1300" kern="1200" dirty="0"/>
              <a:t> </a:t>
            </a:r>
            <a:r>
              <a:rPr lang="en-GB" sz="1300" u="sng" dirty="0"/>
              <a:t>N</a:t>
            </a:r>
            <a:r>
              <a:rPr lang="en-GB" sz="1300" u="sng" kern="1200" dirty="0"/>
              <a:t>eutrons for bulk heating and irradiation effects</a:t>
            </a:r>
            <a:r>
              <a:rPr lang="en-GB" sz="1300" kern="1200" dirty="0"/>
              <a:t>.</a:t>
            </a:r>
          </a:p>
          <a:p>
            <a:pPr marL="57150" lvl="1" indent="-57150" algn="l" defTabSz="488950">
              <a:lnSpc>
                <a:spcPct val="90000"/>
              </a:lnSpc>
              <a:spcBef>
                <a:spcPct val="0"/>
              </a:spcBef>
              <a:spcAft>
                <a:spcPct val="15000"/>
              </a:spcAft>
              <a:buChar char="•"/>
            </a:pPr>
            <a:r>
              <a:rPr lang="en-GB" sz="1300" kern="1200" dirty="0"/>
              <a:t> Replicate </a:t>
            </a:r>
            <a:r>
              <a:rPr lang="en-GB" sz="1300" u="sng" kern="1200" dirty="0"/>
              <a:t>BB geometry and temperatures</a:t>
            </a:r>
            <a:r>
              <a:rPr lang="en-GB" sz="1300" kern="1200" dirty="0"/>
              <a:t>.</a:t>
            </a:r>
          </a:p>
          <a:p>
            <a:pPr marL="57150" lvl="1" indent="-57150" algn="l" defTabSz="488950">
              <a:lnSpc>
                <a:spcPct val="90000"/>
              </a:lnSpc>
              <a:spcBef>
                <a:spcPct val="0"/>
              </a:spcBef>
              <a:spcAft>
                <a:spcPct val="15000"/>
              </a:spcAft>
              <a:buChar char="•"/>
            </a:pPr>
            <a:r>
              <a:rPr lang="en-GB" sz="1300" kern="1200" dirty="0"/>
              <a:t> </a:t>
            </a:r>
            <a:r>
              <a:rPr lang="en-GB" sz="1300" u="sng" kern="1200" dirty="0"/>
              <a:t>Simulate cycling</a:t>
            </a:r>
            <a:r>
              <a:rPr lang="en-GB" sz="1300" kern="1200" dirty="0"/>
              <a:t> using submodules.</a:t>
            </a:r>
          </a:p>
          <a:p>
            <a:pPr marL="57150" lvl="1" indent="-57150" algn="l" defTabSz="488950">
              <a:lnSpc>
                <a:spcPct val="90000"/>
              </a:lnSpc>
              <a:spcBef>
                <a:spcPct val="0"/>
              </a:spcBef>
              <a:spcAft>
                <a:spcPct val="15000"/>
              </a:spcAft>
              <a:buChar char="•"/>
            </a:pPr>
            <a:endParaRPr lang="en-GB" sz="1300" kern="1200" dirty="0"/>
          </a:p>
        </p:txBody>
      </p:sp>
      <p:sp>
        <p:nvSpPr>
          <p:cNvPr id="21" name="Freeform: Shape 20">
            <a:extLst>
              <a:ext uri="{FF2B5EF4-FFF2-40B4-BE49-F238E27FC236}">
                <a16:creationId xmlns:a16="http://schemas.microsoft.com/office/drawing/2014/main" id="{36E7A6AF-D06E-99CA-5596-12075F8F48F3}"/>
              </a:ext>
            </a:extLst>
          </p:cNvPr>
          <p:cNvSpPr/>
          <p:nvPr/>
        </p:nvSpPr>
        <p:spPr>
          <a:xfrm>
            <a:off x="8345343" y="761128"/>
            <a:ext cx="3496077" cy="402350"/>
          </a:xfrm>
          <a:custGeom>
            <a:avLst/>
            <a:gdLst>
              <a:gd name="connsiteX0" fmla="*/ 0 w 2160802"/>
              <a:gd name="connsiteY0" fmla="*/ 0 h 402350"/>
              <a:gd name="connsiteX1" fmla="*/ 2160802 w 2160802"/>
              <a:gd name="connsiteY1" fmla="*/ 0 h 402350"/>
              <a:gd name="connsiteX2" fmla="*/ 2160802 w 2160802"/>
              <a:gd name="connsiteY2" fmla="*/ 402350 h 402350"/>
              <a:gd name="connsiteX3" fmla="*/ 0 w 2160802"/>
              <a:gd name="connsiteY3" fmla="*/ 402350 h 402350"/>
              <a:gd name="connsiteX4" fmla="*/ 0 w 2160802"/>
              <a:gd name="connsiteY4" fmla="*/ 0 h 40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802" h="402350">
                <a:moveTo>
                  <a:pt x="0" y="0"/>
                </a:moveTo>
                <a:lnTo>
                  <a:pt x="2160802" y="0"/>
                </a:lnTo>
                <a:lnTo>
                  <a:pt x="2160802" y="402350"/>
                </a:lnTo>
                <a:lnTo>
                  <a:pt x="0" y="402350"/>
                </a:lnTo>
                <a:lnTo>
                  <a:pt x="0" y="0"/>
                </a:lnTo>
                <a:close/>
              </a:path>
            </a:pathLst>
          </a:custGeom>
        </p:spPr>
        <p:style>
          <a:lnRef idx="2">
            <a:schemeClr val="accent5">
              <a:hueOff val="-4966938"/>
              <a:satOff val="19906"/>
              <a:lumOff val="4314"/>
              <a:alphaOff val="0"/>
            </a:schemeClr>
          </a:lnRef>
          <a:fillRef idx="1">
            <a:schemeClr val="accent5">
              <a:hueOff val="-4966938"/>
              <a:satOff val="19906"/>
              <a:lumOff val="4314"/>
              <a:alphaOff val="0"/>
            </a:schemeClr>
          </a:fillRef>
          <a:effectRef idx="0">
            <a:schemeClr val="accent5">
              <a:hueOff val="-4966938"/>
              <a:satOff val="19906"/>
              <a:lumOff val="4314"/>
              <a:alphaOff val="0"/>
            </a:schemeClr>
          </a:effectRef>
          <a:fontRef idx="minor">
            <a:schemeClr val="lt1"/>
          </a:fontRef>
        </p:style>
        <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en-GB" sz="1300" b="1" kern="1200" dirty="0"/>
              <a:t>3) Neutronics Prediction Validation</a:t>
            </a:r>
          </a:p>
        </p:txBody>
      </p:sp>
      <p:sp>
        <p:nvSpPr>
          <p:cNvPr id="22" name="Freeform: Shape 21">
            <a:extLst>
              <a:ext uri="{FF2B5EF4-FFF2-40B4-BE49-F238E27FC236}">
                <a16:creationId xmlns:a16="http://schemas.microsoft.com/office/drawing/2014/main" id="{2E3E59B0-3F46-2B9D-D650-CA301D3E3DC7}"/>
              </a:ext>
            </a:extLst>
          </p:cNvPr>
          <p:cNvSpPr/>
          <p:nvPr/>
        </p:nvSpPr>
        <p:spPr>
          <a:xfrm>
            <a:off x="8351928" y="1189349"/>
            <a:ext cx="3483892" cy="2128542"/>
          </a:xfrm>
          <a:custGeom>
            <a:avLst/>
            <a:gdLst>
              <a:gd name="connsiteX0" fmla="*/ 0 w 2160802"/>
              <a:gd name="connsiteY0" fmla="*/ 0 h 5231283"/>
              <a:gd name="connsiteX1" fmla="*/ 2160802 w 2160802"/>
              <a:gd name="connsiteY1" fmla="*/ 0 h 5231283"/>
              <a:gd name="connsiteX2" fmla="*/ 2160802 w 2160802"/>
              <a:gd name="connsiteY2" fmla="*/ 5231283 h 5231283"/>
              <a:gd name="connsiteX3" fmla="*/ 0 w 2160802"/>
              <a:gd name="connsiteY3" fmla="*/ 5231283 h 5231283"/>
              <a:gd name="connsiteX4" fmla="*/ 0 w 2160802"/>
              <a:gd name="connsiteY4" fmla="*/ 0 h 5231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802" h="5231283">
                <a:moveTo>
                  <a:pt x="0" y="0"/>
                </a:moveTo>
                <a:lnTo>
                  <a:pt x="2160802" y="0"/>
                </a:lnTo>
                <a:lnTo>
                  <a:pt x="2160802" y="5231283"/>
                </a:lnTo>
                <a:lnTo>
                  <a:pt x="0" y="5231283"/>
                </a:lnTo>
                <a:lnTo>
                  <a:pt x="0" y="0"/>
                </a:lnTo>
                <a:close/>
              </a:path>
            </a:pathLst>
          </a:custGeom>
        </p:spPr>
        <p:style>
          <a:lnRef idx="2">
            <a:schemeClr val="accent5">
              <a:tint val="40000"/>
              <a:alpha val="90000"/>
              <a:hueOff val="-5370241"/>
              <a:satOff val="24126"/>
              <a:lumOff val="1658"/>
              <a:alphaOff val="0"/>
            </a:schemeClr>
          </a:lnRef>
          <a:fillRef idx="1">
            <a:schemeClr val="accent5">
              <a:tint val="40000"/>
              <a:alpha val="90000"/>
              <a:hueOff val="-5370241"/>
              <a:satOff val="24126"/>
              <a:lumOff val="1658"/>
              <a:alphaOff val="0"/>
            </a:schemeClr>
          </a:fillRef>
          <a:effectRef idx="0">
            <a:schemeClr val="accent5">
              <a:tint val="40000"/>
              <a:alpha val="90000"/>
              <a:hueOff val="-5370241"/>
              <a:satOff val="24126"/>
              <a:lumOff val="1658"/>
              <a:alphaOff val="0"/>
            </a:schemeClr>
          </a:effectRef>
          <a:fontRef idx="minor">
            <a:schemeClr val="dk1">
              <a:hueOff val="0"/>
              <a:satOff val="0"/>
              <a:lumOff val="0"/>
              <a:alphaOff val="0"/>
            </a:schemeClr>
          </a:fontRef>
        </p:style>
        <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None/>
            </a:pPr>
            <a:r>
              <a:rPr lang="en-GB" sz="1300" b="1" kern="1200" dirty="0"/>
              <a:t>Testing goal:</a:t>
            </a:r>
          </a:p>
          <a:p>
            <a:pPr marL="57150" lvl="1" indent="-57150" algn="l" defTabSz="488950">
              <a:lnSpc>
                <a:spcPct val="90000"/>
              </a:lnSpc>
              <a:spcBef>
                <a:spcPct val="0"/>
              </a:spcBef>
              <a:spcAft>
                <a:spcPct val="15000"/>
              </a:spcAft>
              <a:buChar char="•"/>
            </a:pPr>
            <a:r>
              <a:rPr lang="en-GB" sz="1300" kern="1200" dirty="0"/>
              <a:t> </a:t>
            </a:r>
            <a:r>
              <a:rPr lang="en-GB" sz="1300" u="sng" kern="1200" dirty="0"/>
              <a:t>Confirm predictions for tritium breeding, nuclear heating and induced activation</a:t>
            </a:r>
            <a:r>
              <a:rPr lang="en-GB" sz="1300" kern="1200" dirty="0"/>
              <a:t>.</a:t>
            </a:r>
          </a:p>
          <a:p>
            <a:pPr marL="57150" lvl="1" indent="-57150" algn="l" defTabSz="488950">
              <a:lnSpc>
                <a:spcPct val="90000"/>
              </a:lnSpc>
              <a:spcBef>
                <a:spcPct val="0"/>
              </a:spcBef>
              <a:spcAft>
                <a:spcPct val="15000"/>
              </a:spcAft>
              <a:buChar char="•"/>
            </a:pPr>
            <a:r>
              <a:rPr lang="en-GB" sz="1300" dirty="0"/>
              <a:t> </a:t>
            </a:r>
            <a:r>
              <a:rPr lang="en-GB" sz="1300" kern="1200" dirty="0"/>
              <a:t>Assess </a:t>
            </a:r>
            <a:r>
              <a:rPr lang="en-GB" sz="1300" u="sng" kern="1200" dirty="0"/>
              <a:t>tritium inventory</a:t>
            </a:r>
            <a:r>
              <a:rPr lang="en-GB" sz="1300" kern="1200" dirty="0"/>
              <a:t>.</a:t>
            </a:r>
          </a:p>
          <a:p>
            <a:pPr marL="0" lvl="1" algn="l" defTabSz="488950">
              <a:lnSpc>
                <a:spcPct val="90000"/>
              </a:lnSpc>
              <a:spcBef>
                <a:spcPct val="0"/>
              </a:spcBef>
              <a:spcAft>
                <a:spcPct val="15000"/>
              </a:spcAft>
            </a:pPr>
            <a:r>
              <a:rPr lang="en-GB" sz="1300" b="1" kern="1200" dirty="0"/>
              <a:t>Reproduction of Conditions:</a:t>
            </a:r>
          </a:p>
          <a:p>
            <a:pPr marL="57150" lvl="1" indent="-57150" algn="l" defTabSz="488950">
              <a:lnSpc>
                <a:spcPct val="90000"/>
              </a:lnSpc>
              <a:spcBef>
                <a:spcPct val="0"/>
              </a:spcBef>
              <a:spcAft>
                <a:spcPct val="15000"/>
              </a:spcAft>
              <a:buChar char="•"/>
            </a:pPr>
            <a:r>
              <a:rPr lang="en-GB" sz="1300" kern="1200" dirty="0"/>
              <a:t> </a:t>
            </a:r>
            <a:r>
              <a:rPr lang="en-GB" sz="1300" u="sng" kern="1200" dirty="0"/>
              <a:t>Use of fusion spectra</a:t>
            </a:r>
            <a:r>
              <a:rPr lang="en-GB" sz="1300" kern="1200" dirty="0"/>
              <a:t> in the testing process.</a:t>
            </a:r>
          </a:p>
          <a:p>
            <a:pPr marL="57150" lvl="1" indent="-57150" algn="l" defTabSz="488950">
              <a:lnSpc>
                <a:spcPct val="90000"/>
              </a:lnSpc>
              <a:spcBef>
                <a:spcPct val="0"/>
              </a:spcBef>
              <a:spcAft>
                <a:spcPct val="15000"/>
              </a:spcAft>
              <a:buChar char="•"/>
            </a:pPr>
            <a:r>
              <a:rPr lang="en-GB" sz="1300" kern="1200" dirty="0"/>
              <a:t> Replicate </a:t>
            </a:r>
            <a:r>
              <a:rPr lang="en-GB" sz="1300" u="sng" kern="1200" dirty="0"/>
              <a:t>similar geometries</a:t>
            </a:r>
            <a:r>
              <a:rPr lang="en-GB" sz="1300" kern="1200" dirty="0"/>
              <a:t> with mock-ups.</a:t>
            </a:r>
          </a:p>
          <a:p>
            <a:pPr marL="57150" lvl="1" indent="-57150" algn="l" defTabSz="488950">
              <a:lnSpc>
                <a:spcPct val="90000"/>
              </a:lnSpc>
              <a:spcBef>
                <a:spcPct val="0"/>
              </a:spcBef>
              <a:spcAft>
                <a:spcPct val="15000"/>
              </a:spcAft>
              <a:buChar char="•"/>
            </a:pPr>
            <a:r>
              <a:rPr lang="en-GB" sz="1300" kern="1200" dirty="0"/>
              <a:t> Emulate the local neutron field.</a:t>
            </a:r>
          </a:p>
        </p:txBody>
      </p:sp>
      <p:sp>
        <p:nvSpPr>
          <p:cNvPr id="23" name="Freeform: Shape 22">
            <a:extLst>
              <a:ext uri="{FF2B5EF4-FFF2-40B4-BE49-F238E27FC236}">
                <a16:creationId xmlns:a16="http://schemas.microsoft.com/office/drawing/2014/main" id="{5ED2ECB3-ADBF-3DDE-462A-D2ED428211DE}"/>
              </a:ext>
            </a:extLst>
          </p:cNvPr>
          <p:cNvSpPr/>
          <p:nvPr/>
        </p:nvSpPr>
        <p:spPr>
          <a:xfrm>
            <a:off x="4147493" y="3636529"/>
            <a:ext cx="3713339" cy="402350"/>
          </a:xfrm>
          <a:custGeom>
            <a:avLst/>
            <a:gdLst>
              <a:gd name="connsiteX0" fmla="*/ 0 w 2160802"/>
              <a:gd name="connsiteY0" fmla="*/ 0 h 402350"/>
              <a:gd name="connsiteX1" fmla="*/ 2160802 w 2160802"/>
              <a:gd name="connsiteY1" fmla="*/ 0 h 402350"/>
              <a:gd name="connsiteX2" fmla="*/ 2160802 w 2160802"/>
              <a:gd name="connsiteY2" fmla="*/ 402350 h 402350"/>
              <a:gd name="connsiteX3" fmla="*/ 0 w 2160802"/>
              <a:gd name="connsiteY3" fmla="*/ 402350 h 402350"/>
              <a:gd name="connsiteX4" fmla="*/ 0 w 2160802"/>
              <a:gd name="connsiteY4" fmla="*/ 0 h 40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802" h="402350">
                <a:moveTo>
                  <a:pt x="0" y="0"/>
                </a:moveTo>
                <a:lnTo>
                  <a:pt x="2160802" y="0"/>
                </a:lnTo>
                <a:lnTo>
                  <a:pt x="2160802" y="402350"/>
                </a:lnTo>
                <a:lnTo>
                  <a:pt x="0" y="402350"/>
                </a:lnTo>
                <a:lnTo>
                  <a:pt x="0" y="0"/>
                </a:lnTo>
                <a:close/>
              </a:path>
            </a:pathLst>
          </a:custGeom>
        </p:spPr>
        <p:style>
          <a:lnRef idx="2">
            <a:schemeClr val="accent5">
              <a:hueOff val="-7450407"/>
              <a:satOff val="29858"/>
              <a:lumOff val="6471"/>
              <a:alphaOff val="0"/>
            </a:schemeClr>
          </a:lnRef>
          <a:fillRef idx="1">
            <a:schemeClr val="accent5">
              <a:hueOff val="-7450407"/>
              <a:satOff val="29858"/>
              <a:lumOff val="6471"/>
              <a:alphaOff val="0"/>
            </a:schemeClr>
          </a:fillRef>
          <a:effectRef idx="0">
            <a:schemeClr val="accent5">
              <a:hueOff val="-7450407"/>
              <a:satOff val="29858"/>
              <a:lumOff val="6471"/>
              <a:alphaOff val="0"/>
            </a:schemeClr>
          </a:effectRef>
          <a:fontRef idx="minor">
            <a:schemeClr val="lt1"/>
          </a:fontRef>
        </p:style>
        <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en-GB" sz="1300" b="1" dirty="0"/>
              <a:t>4) </a:t>
            </a:r>
            <a:r>
              <a:rPr lang="en-GB" sz="1300" b="1" kern="1200" dirty="0"/>
              <a:t>Tritium Permeation</a:t>
            </a:r>
          </a:p>
        </p:txBody>
      </p:sp>
      <p:sp>
        <p:nvSpPr>
          <p:cNvPr id="24" name="Freeform: Shape 23">
            <a:extLst>
              <a:ext uri="{FF2B5EF4-FFF2-40B4-BE49-F238E27FC236}">
                <a16:creationId xmlns:a16="http://schemas.microsoft.com/office/drawing/2014/main" id="{58CA3414-E141-C9BF-AD4A-BD31FF30BA5D}"/>
              </a:ext>
            </a:extLst>
          </p:cNvPr>
          <p:cNvSpPr/>
          <p:nvPr/>
        </p:nvSpPr>
        <p:spPr>
          <a:xfrm>
            <a:off x="4147493" y="4038880"/>
            <a:ext cx="3713339" cy="2160000"/>
          </a:xfrm>
          <a:custGeom>
            <a:avLst/>
            <a:gdLst>
              <a:gd name="connsiteX0" fmla="*/ 0 w 2160802"/>
              <a:gd name="connsiteY0" fmla="*/ 0 h 5231283"/>
              <a:gd name="connsiteX1" fmla="*/ 2160802 w 2160802"/>
              <a:gd name="connsiteY1" fmla="*/ 0 h 5231283"/>
              <a:gd name="connsiteX2" fmla="*/ 2160802 w 2160802"/>
              <a:gd name="connsiteY2" fmla="*/ 5231283 h 5231283"/>
              <a:gd name="connsiteX3" fmla="*/ 0 w 2160802"/>
              <a:gd name="connsiteY3" fmla="*/ 5231283 h 5231283"/>
              <a:gd name="connsiteX4" fmla="*/ 0 w 2160802"/>
              <a:gd name="connsiteY4" fmla="*/ 0 h 5231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802" h="5231283">
                <a:moveTo>
                  <a:pt x="0" y="0"/>
                </a:moveTo>
                <a:lnTo>
                  <a:pt x="2160802" y="0"/>
                </a:lnTo>
                <a:lnTo>
                  <a:pt x="2160802" y="5231283"/>
                </a:lnTo>
                <a:lnTo>
                  <a:pt x="0" y="5231283"/>
                </a:lnTo>
                <a:lnTo>
                  <a:pt x="0" y="0"/>
                </a:lnTo>
                <a:close/>
              </a:path>
            </a:pathLst>
          </a:custGeom>
        </p:spPr>
        <p:style>
          <a:lnRef idx="2">
            <a:schemeClr val="accent5">
              <a:tint val="40000"/>
              <a:alpha val="90000"/>
              <a:hueOff val="-8055361"/>
              <a:satOff val="36190"/>
              <a:lumOff val="2488"/>
              <a:alphaOff val="0"/>
            </a:schemeClr>
          </a:lnRef>
          <a:fillRef idx="1">
            <a:schemeClr val="accent5">
              <a:tint val="40000"/>
              <a:alpha val="90000"/>
              <a:hueOff val="-8055361"/>
              <a:satOff val="36190"/>
              <a:lumOff val="2488"/>
              <a:alphaOff val="0"/>
            </a:schemeClr>
          </a:fillRef>
          <a:effectRef idx="0">
            <a:schemeClr val="accent5">
              <a:tint val="40000"/>
              <a:alpha val="90000"/>
              <a:hueOff val="-8055361"/>
              <a:satOff val="36190"/>
              <a:lumOff val="2488"/>
              <a:alphaOff val="0"/>
            </a:schemeClr>
          </a:effectRef>
          <a:fontRef idx="minor">
            <a:schemeClr val="dk1">
              <a:hueOff val="0"/>
              <a:satOff val="0"/>
              <a:lumOff val="0"/>
              <a:alphaOff val="0"/>
            </a:schemeClr>
          </a:fontRef>
        </p:style>
        <p:txBody>
          <a:bodyPr spcFirstLastPara="0" vert="horz" wrap="square" lIns="58674" tIns="58674" rIns="78232" bIns="88011"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GB" sz="1300" b="1" kern="1200" dirty="0"/>
              <a:t>Testing goal:</a:t>
            </a:r>
            <a:endParaRPr lang="en-GB" sz="1300" kern="1200" dirty="0">
              <a:solidFill>
                <a:prstClr val="black">
                  <a:hueOff val="0"/>
                  <a:satOff val="0"/>
                  <a:lumOff val="0"/>
                  <a:alphaOff val="0"/>
                </a:prstClr>
              </a:solidFill>
              <a:latin typeface="Calibri"/>
              <a:ea typeface="+mn-ea"/>
              <a:cs typeface="+mn-cs"/>
            </a:endParaRPr>
          </a:p>
          <a:p>
            <a:pPr marL="57150" lvl="1" indent="0" algn="l" defTabSz="222250">
              <a:lnSpc>
                <a:spcPct val="90000"/>
              </a:lnSpc>
              <a:spcBef>
                <a:spcPct val="0"/>
              </a:spcBef>
              <a:spcAft>
                <a:spcPct val="15000"/>
              </a:spcAft>
              <a:buChar char="•"/>
            </a:pPr>
            <a:r>
              <a:rPr lang="en-GB" sz="1300" kern="1200" dirty="0"/>
              <a:t> </a:t>
            </a:r>
            <a:r>
              <a:rPr lang="en-GB" sz="1300" u="sng" kern="1200" dirty="0">
                <a:solidFill>
                  <a:prstClr val="black">
                    <a:hueOff val="0"/>
                    <a:satOff val="0"/>
                    <a:lumOff val="0"/>
                    <a:alphaOff val="0"/>
                  </a:prstClr>
                </a:solidFill>
                <a:latin typeface="Calibri"/>
                <a:ea typeface="+mn-ea"/>
                <a:cs typeface="+mn-cs"/>
              </a:rPr>
              <a:t>Assess tritium permeation rates</a:t>
            </a:r>
            <a:r>
              <a:rPr lang="en-GB" sz="1300" kern="1200" dirty="0">
                <a:solidFill>
                  <a:prstClr val="black">
                    <a:hueOff val="0"/>
                    <a:satOff val="0"/>
                    <a:lumOff val="0"/>
                    <a:alphaOff val="0"/>
                  </a:prstClr>
                </a:solidFill>
                <a:latin typeface="Calibri"/>
                <a:ea typeface="+mn-ea"/>
                <a:cs typeface="+mn-cs"/>
              </a:rPr>
              <a:t> into the coolant</a:t>
            </a:r>
            <a:r>
              <a:rPr lang="en-GB" sz="1300" kern="1200" dirty="0"/>
              <a:t>.</a:t>
            </a:r>
          </a:p>
          <a:p>
            <a:pPr marL="57150" lvl="1" indent="0" algn="l" defTabSz="222250">
              <a:lnSpc>
                <a:spcPct val="90000"/>
              </a:lnSpc>
              <a:spcBef>
                <a:spcPct val="0"/>
              </a:spcBef>
              <a:spcAft>
                <a:spcPct val="15000"/>
              </a:spcAft>
              <a:buChar char="•"/>
            </a:pPr>
            <a:r>
              <a:rPr lang="en-GB" sz="1300" kern="1200" dirty="0"/>
              <a:t> </a:t>
            </a:r>
            <a:r>
              <a:rPr lang="en-GB" sz="1300" u="sng" kern="1200" dirty="0"/>
              <a:t>Measure tritium activity</a:t>
            </a:r>
            <a:r>
              <a:rPr lang="en-GB" sz="1300" kern="1200" dirty="0"/>
              <a:t> within the tritium carrier and </a:t>
            </a:r>
            <a:r>
              <a:rPr lang="en-GB" sz="1300" u="sng" kern="1200" dirty="0"/>
              <a:t>analyse the tritium form</a:t>
            </a:r>
            <a:r>
              <a:rPr lang="en-GB" sz="1300" kern="1200" dirty="0"/>
              <a:t>.</a:t>
            </a:r>
          </a:p>
          <a:p>
            <a:pPr marL="57150" lvl="1" indent="0" algn="l" defTabSz="222250">
              <a:lnSpc>
                <a:spcPct val="90000"/>
              </a:lnSpc>
              <a:spcBef>
                <a:spcPct val="0"/>
              </a:spcBef>
              <a:spcAft>
                <a:spcPct val="15000"/>
              </a:spcAft>
              <a:buChar char="•"/>
            </a:pPr>
            <a:r>
              <a:rPr lang="en-GB" sz="1300" kern="1200" dirty="0"/>
              <a:t> Evaluate the surface conditions of the clad material.</a:t>
            </a:r>
          </a:p>
          <a:p>
            <a:pPr marL="57150" lvl="1" indent="0" algn="l" defTabSz="222250">
              <a:lnSpc>
                <a:spcPct val="90000"/>
              </a:lnSpc>
              <a:spcBef>
                <a:spcPct val="0"/>
              </a:spcBef>
              <a:spcAft>
                <a:spcPct val="15000"/>
              </a:spcAft>
              <a:buNone/>
            </a:pPr>
            <a:r>
              <a:rPr lang="en-GB" sz="1300" b="1" kern="1200" dirty="0"/>
              <a:t>Reproduction of Conditions:</a:t>
            </a:r>
            <a:endParaRPr lang="en-GB" sz="1300" b="1" kern="1200" dirty="0">
              <a:solidFill>
                <a:prstClr val="black">
                  <a:hueOff val="0"/>
                  <a:satOff val="0"/>
                  <a:lumOff val="0"/>
                  <a:alphaOff val="0"/>
                </a:prstClr>
              </a:solidFill>
              <a:latin typeface="Calibri"/>
              <a:ea typeface="+mn-ea"/>
              <a:cs typeface="+mn-cs"/>
            </a:endParaRPr>
          </a:p>
          <a:p>
            <a:pPr marL="57150" lvl="1" indent="0" algn="l" defTabSz="222250">
              <a:lnSpc>
                <a:spcPct val="90000"/>
              </a:lnSpc>
              <a:spcBef>
                <a:spcPct val="0"/>
              </a:spcBef>
              <a:spcAft>
                <a:spcPct val="15000"/>
              </a:spcAft>
              <a:buChar char="•"/>
            </a:pPr>
            <a:r>
              <a:rPr lang="en-GB" sz="1300" kern="1200" dirty="0"/>
              <a:t> </a:t>
            </a:r>
            <a:r>
              <a:rPr lang="en-GB" sz="1300" u="sng" kern="1200" dirty="0"/>
              <a:t>Neutrons</a:t>
            </a:r>
            <a:r>
              <a:rPr lang="en-GB" sz="1300" kern="1200" dirty="0"/>
              <a:t> for the </a:t>
            </a:r>
            <a:r>
              <a:rPr lang="en-GB" sz="1300" u="sng" kern="1200" dirty="0"/>
              <a:t>tritium and heat source</a:t>
            </a:r>
            <a:r>
              <a:rPr lang="en-GB" sz="1300" kern="1200" dirty="0"/>
              <a:t> distribution.</a:t>
            </a:r>
          </a:p>
          <a:p>
            <a:pPr marL="57150" lvl="1" defTabSz="222250">
              <a:lnSpc>
                <a:spcPct val="90000"/>
              </a:lnSpc>
              <a:spcBef>
                <a:spcPct val="0"/>
              </a:spcBef>
              <a:spcAft>
                <a:spcPct val="15000"/>
              </a:spcAft>
              <a:buFontTx/>
              <a:buChar char="•"/>
            </a:pPr>
            <a:r>
              <a:rPr lang="en-GB" sz="1300" dirty="0"/>
              <a:t> Replicate </a:t>
            </a:r>
            <a:r>
              <a:rPr lang="en-GB" sz="1300" u="sng" dirty="0"/>
              <a:t>breeder, T-carrier and coolant conditions</a:t>
            </a:r>
            <a:r>
              <a:rPr lang="en-GB" sz="1300" dirty="0"/>
              <a:t>.</a:t>
            </a:r>
          </a:p>
        </p:txBody>
      </p:sp>
      <p:sp>
        <p:nvSpPr>
          <p:cNvPr id="25" name="Freeform: Shape 24">
            <a:extLst>
              <a:ext uri="{FF2B5EF4-FFF2-40B4-BE49-F238E27FC236}">
                <a16:creationId xmlns:a16="http://schemas.microsoft.com/office/drawing/2014/main" id="{0EF681A7-C17F-40DC-FF21-9B344CCFEF2B}"/>
              </a:ext>
            </a:extLst>
          </p:cNvPr>
          <p:cNvSpPr/>
          <p:nvPr/>
        </p:nvSpPr>
        <p:spPr>
          <a:xfrm>
            <a:off x="7985036" y="3645061"/>
            <a:ext cx="4053699" cy="402350"/>
          </a:xfrm>
          <a:custGeom>
            <a:avLst/>
            <a:gdLst>
              <a:gd name="connsiteX0" fmla="*/ 0 w 2160802"/>
              <a:gd name="connsiteY0" fmla="*/ 0 h 402350"/>
              <a:gd name="connsiteX1" fmla="*/ 2160802 w 2160802"/>
              <a:gd name="connsiteY1" fmla="*/ 0 h 402350"/>
              <a:gd name="connsiteX2" fmla="*/ 2160802 w 2160802"/>
              <a:gd name="connsiteY2" fmla="*/ 402350 h 402350"/>
              <a:gd name="connsiteX3" fmla="*/ 0 w 2160802"/>
              <a:gd name="connsiteY3" fmla="*/ 402350 h 402350"/>
              <a:gd name="connsiteX4" fmla="*/ 0 w 2160802"/>
              <a:gd name="connsiteY4" fmla="*/ 0 h 40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802" h="402350">
                <a:moveTo>
                  <a:pt x="0" y="0"/>
                </a:moveTo>
                <a:lnTo>
                  <a:pt x="2160802" y="0"/>
                </a:lnTo>
                <a:lnTo>
                  <a:pt x="2160802" y="402350"/>
                </a:lnTo>
                <a:lnTo>
                  <a:pt x="0" y="402350"/>
                </a:lnTo>
                <a:lnTo>
                  <a:pt x="0" y="0"/>
                </a:lnTo>
                <a:close/>
              </a:path>
            </a:pathLst>
          </a:custGeom>
        </p:spPr>
        <p:style>
          <a:lnRef idx="2">
            <a:schemeClr val="accent5">
              <a:hueOff val="-9933876"/>
              <a:satOff val="39811"/>
              <a:lumOff val="8628"/>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en-GB" sz="1300" b="1" kern="1200" dirty="0"/>
              <a:t>5) Tritium behavior in thermal and flow transients</a:t>
            </a:r>
          </a:p>
        </p:txBody>
      </p:sp>
      <p:sp>
        <p:nvSpPr>
          <p:cNvPr id="26" name="Freeform: Shape 25">
            <a:extLst>
              <a:ext uri="{FF2B5EF4-FFF2-40B4-BE49-F238E27FC236}">
                <a16:creationId xmlns:a16="http://schemas.microsoft.com/office/drawing/2014/main" id="{DB094BC2-C8DC-4F17-774F-7E68D42FEF79}"/>
              </a:ext>
            </a:extLst>
          </p:cNvPr>
          <p:cNvSpPr/>
          <p:nvPr/>
        </p:nvSpPr>
        <p:spPr>
          <a:xfrm>
            <a:off x="7985036" y="4047411"/>
            <a:ext cx="4053699" cy="2112560"/>
          </a:xfrm>
          <a:custGeom>
            <a:avLst/>
            <a:gdLst>
              <a:gd name="connsiteX0" fmla="*/ 0 w 2160802"/>
              <a:gd name="connsiteY0" fmla="*/ 0 h 5231283"/>
              <a:gd name="connsiteX1" fmla="*/ 2160802 w 2160802"/>
              <a:gd name="connsiteY1" fmla="*/ 0 h 5231283"/>
              <a:gd name="connsiteX2" fmla="*/ 2160802 w 2160802"/>
              <a:gd name="connsiteY2" fmla="*/ 5231283 h 5231283"/>
              <a:gd name="connsiteX3" fmla="*/ 0 w 2160802"/>
              <a:gd name="connsiteY3" fmla="*/ 5231283 h 5231283"/>
              <a:gd name="connsiteX4" fmla="*/ 0 w 2160802"/>
              <a:gd name="connsiteY4" fmla="*/ 0 h 5231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802" h="5231283">
                <a:moveTo>
                  <a:pt x="0" y="0"/>
                </a:moveTo>
                <a:lnTo>
                  <a:pt x="2160802" y="0"/>
                </a:lnTo>
                <a:lnTo>
                  <a:pt x="2160802" y="5231283"/>
                </a:lnTo>
                <a:lnTo>
                  <a:pt x="0" y="5231283"/>
                </a:lnTo>
                <a:lnTo>
                  <a:pt x="0" y="0"/>
                </a:lnTo>
                <a:close/>
              </a:path>
            </a:pathLst>
          </a:custGeom>
        </p:spPr>
        <p:style>
          <a:lnRef idx="2">
            <a:schemeClr val="accent5">
              <a:tint val="40000"/>
              <a:alpha val="90000"/>
              <a:hueOff val="-10740482"/>
              <a:satOff val="48253"/>
              <a:lumOff val="3317"/>
              <a:alphaOff val="0"/>
            </a:schemeClr>
          </a:lnRef>
          <a:fillRef idx="1">
            <a:schemeClr val="accent5">
              <a:tint val="40000"/>
              <a:alpha val="90000"/>
              <a:hueOff val="-10740482"/>
              <a:satOff val="48253"/>
              <a:lumOff val="3317"/>
              <a:alphaOff val="0"/>
            </a:schemeClr>
          </a:fillRef>
          <a:effectRef idx="0">
            <a:schemeClr val="accent5">
              <a:tint val="40000"/>
              <a:alpha val="90000"/>
              <a:hueOff val="-10740482"/>
              <a:satOff val="48253"/>
              <a:lumOff val="3317"/>
              <a:alphaOff val="0"/>
            </a:schemeClr>
          </a:effectRef>
          <a:fontRef idx="minor">
            <a:schemeClr val="dk1">
              <a:hueOff val="0"/>
              <a:satOff val="0"/>
              <a:lumOff val="0"/>
              <a:alphaOff val="0"/>
            </a:schemeClr>
          </a:fontRef>
        </p:style>
        <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None/>
            </a:pPr>
            <a:r>
              <a:rPr lang="en-GB" sz="1300" b="1" kern="1200" dirty="0"/>
              <a:t>Testing goal:</a:t>
            </a:r>
          </a:p>
          <a:p>
            <a:pPr marL="57150" lvl="1" indent="-57150" algn="l" defTabSz="488950">
              <a:lnSpc>
                <a:spcPct val="90000"/>
              </a:lnSpc>
              <a:spcBef>
                <a:spcPct val="0"/>
              </a:spcBef>
              <a:spcAft>
                <a:spcPct val="15000"/>
              </a:spcAft>
              <a:buChar char="•"/>
            </a:pPr>
            <a:r>
              <a:rPr lang="en-GB" sz="1300" kern="1200" dirty="0"/>
              <a:t> </a:t>
            </a:r>
            <a:r>
              <a:rPr lang="en-GB" sz="1300" u="sng" kern="1200" dirty="0"/>
              <a:t>Examine the behavior of tritium inventory</a:t>
            </a:r>
            <a:r>
              <a:rPr lang="en-GB" sz="1300" kern="1200" dirty="0"/>
              <a:t> within breeder unit cells</a:t>
            </a:r>
            <a:r>
              <a:rPr lang="en-GB" sz="1300" dirty="0"/>
              <a:t> </a:t>
            </a:r>
            <a:r>
              <a:rPr lang="en-GB" sz="1300" u="sng" kern="1200" dirty="0"/>
              <a:t>under thermal or flow transient</a:t>
            </a:r>
            <a:r>
              <a:rPr lang="en-GB" sz="1300" kern="1200" dirty="0"/>
              <a:t>.</a:t>
            </a:r>
          </a:p>
          <a:p>
            <a:pPr marL="57150" lvl="1" indent="-57150" algn="l" defTabSz="488950">
              <a:lnSpc>
                <a:spcPct val="90000"/>
              </a:lnSpc>
              <a:spcBef>
                <a:spcPct val="0"/>
              </a:spcBef>
              <a:spcAft>
                <a:spcPct val="15000"/>
              </a:spcAft>
              <a:buChar char="•"/>
            </a:pPr>
            <a:r>
              <a:rPr lang="en-GB" sz="1300" kern="1200" dirty="0"/>
              <a:t> </a:t>
            </a:r>
            <a:r>
              <a:rPr lang="en-GB" sz="1300" u="sng" kern="1200" dirty="0"/>
              <a:t>Measure the temperatures</a:t>
            </a:r>
            <a:r>
              <a:rPr lang="en-GB" sz="1300" kern="1200" dirty="0"/>
              <a:t> of breeder, structure and coolant.</a:t>
            </a:r>
          </a:p>
          <a:p>
            <a:pPr marL="57150" lvl="1" indent="-57150" algn="l" defTabSz="488950">
              <a:lnSpc>
                <a:spcPct val="90000"/>
              </a:lnSpc>
              <a:spcBef>
                <a:spcPct val="0"/>
              </a:spcBef>
              <a:spcAft>
                <a:spcPct val="15000"/>
              </a:spcAft>
              <a:buChar char="•"/>
            </a:pPr>
            <a:r>
              <a:rPr lang="en-GB" sz="1300" kern="1200" dirty="0"/>
              <a:t> </a:t>
            </a:r>
            <a:r>
              <a:rPr lang="en-GB" sz="1300" u="sng" kern="1200" dirty="0"/>
              <a:t>Monitor activity levels</a:t>
            </a:r>
            <a:r>
              <a:rPr lang="en-GB" sz="1300" kern="1200" dirty="0"/>
              <a:t> in the coolant and tritium carrier.</a:t>
            </a:r>
          </a:p>
          <a:p>
            <a:pPr marL="57150" lvl="1" indent="-57150" algn="l" defTabSz="488950">
              <a:lnSpc>
                <a:spcPct val="90000"/>
              </a:lnSpc>
              <a:spcBef>
                <a:spcPct val="0"/>
              </a:spcBef>
              <a:spcAft>
                <a:spcPct val="15000"/>
              </a:spcAft>
              <a:buNone/>
            </a:pPr>
            <a:r>
              <a:rPr lang="en-GB" sz="1300" b="1" kern="1200" dirty="0"/>
              <a:t>Reproduction of Conditions:</a:t>
            </a:r>
            <a:endParaRPr lang="en-GB" sz="1300" kern="1200" dirty="0"/>
          </a:p>
          <a:p>
            <a:pPr marL="57150" lvl="1" indent="-57150" algn="l" defTabSz="488950">
              <a:lnSpc>
                <a:spcPct val="90000"/>
              </a:lnSpc>
              <a:spcBef>
                <a:spcPct val="0"/>
              </a:spcBef>
              <a:spcAft>
                <a:spcPct val="15000"/>
              </a:spcAft>
              <a:buChar char="•"/>
            </a:pPr>
            <a:r>
              <a:rPr lang="en-GB" sz="1300" kern="1200" dirty="0"/>
              <a:t> Emulate </a:t>
            </a:r>
            <a:r>
              <a:rPr lang="en-GB" sz="1300" u="sng" kern="1200" dirty="0"/>
              <a:t>coolant conditions</a:t>
            </a:r>
            <a:r>
              <a:rPr lang="en-GB" sz="1300" dirty="0"/>
              <a:t> and </a:t>
            </a:r>
            <a:r>
              <a:rPr lang="en-GB" sz="1300" u="sng" kern="1200" dirty="0"/>
              <a:t>T-carrier conditions</a:t>
            </a:r>
          </a:p>
          <a:p>
            <a:pPr marL="57150" lvl="1" defTabSz="222250">
              <a:lnSpc>
                <a:spcPct val="90000"/>
              </a:lnSpc>
              <a:spcBef>
                <a:spcPct val="0"/>
              </a:spcBef>
              <a:spcAft>
                <a:spcPct val="15000"/>
              </a:spcAft>
              <a:buChar char="•"/>
            </a:pPr>
            <a:r>
              <a:rPr lang="en-GB" sz="1300" kern="1200" dirty="0"/>
              <a:t> </a:t>
            </a:r>
            <a:r>
              <a:rPr lang="en-GB" sz="1300" u="sng" dirty="0"/>
              <a:t>Neutrons</a:t>
            </a:r>
            <a:r>
              <a:rPr lang="en-GB" sz="1300" dirty="0"/>
              <a:t> for the </a:t>
            </a:r>
            <a:r>
              <a:rPr lang="en-GB" sz="1300" u="sng" dirty="0"/>
              <a:t>tritium and heat source</a:t>
            </a:r>
            <a:r>
              <a:rPr lang="en-GB" sz="1300" dirty="0"/>
              <a:t> distribution and </a:t>
            </a:r>
            <a:r>
              <a:rPr lang="en-GB" sz="1300" u="sng" dirty="0" err="1"/>
              <a:t>irr</a:t>
            </a:r>
            <a:r>
              <a:rPr lang="en-GB" sz="1300" u="sng" dirty="0"/>
              <a:t>. effects.</a:t>
            </a:r>
          </a:p>
          <a:p>
            <a:pPr marL="57150" lvl="1" indent="-57150" algn="l" defTabSz="488950">
              <a:lnSpc>
                <a:spcPct val="90000"/>
              </a:lnSpc>
              <a:spcBef>
                <a:spcPct val="0"/>
              </a:spcBef>
              <a:spcAft>
                <a:spcPct val="15000"/>
              </a:spcAft>
              <a:buChar char="•"/>
            </a:pPr>
            <a:endParaRPr lang="en-GB" sz="1300" kern="1200" dirty="0"/>
          </a:p>
          <a:p>
            <a:pPr marL="57150" lvl="1" indent="-57150" algn="l" defTabSz="488950">
              <a:lnSpc>
                <a:spcPct val="90000"/>
              </a:lnSpc>
              <a:spcBef>
                <a:spcPct val="0"/>
              </a:spcBef>
              <a:spcAft>
                <a:spcPct val="15000"/>
              </a:spcAft>
              <a:buChar char="•"/>
            </a:pPr>
            <a:endParaRPr lang="en-GB" sz="1300" kern="1200" dirty="0"/>
          </a:p>
          <a:p>
            <a:pPr marL="57150" lvl="1" indent="-57150" algn="l" defTabSz="488950">
              <a:lnSpc>
                <a:spcPct val="90000"/>
              </a:lnSpc>
              <a:spcBef>
                <a:spcPct val="0"/>
              </a:spcBef>
              <a:spcAft>
                <a:spcPct val="15000"/>
              </a:spcAft>
              <a:buChar char="•"/>
            </a:pPr>
            <a:endParaRPr lang="en-GB" sz="1300" kern="1200" dirty="0"/>
          </a:p>
        </p:txBody>
      </p:sp>
      <p:sp>
        <p:nvSpPr>
          <p:cNvPr id="6" name="Freeform: Shape 5">
            <a:extLst>
              <a:ext uri="{FF2B5EF4-FFF2-40B4-BE49-F238E27FC236}">
                <a16:creationId xmlns:a16="http://schemas.microsoft.com/office/drawing/2014/main" id="{21D0428A-1205-E17F-29C6-0B0513628ABF}"/>
              </a:ext>
            </a:extLst>
          </p:cNvPr>
          <p:cNvSpPr/>
          <p:nvPr/>
        </p:nvSpPr>
        <p:spPr>
          <a:xfrm>
            <a:off x="89636" y="3645024"/>
            <a:ext cx="3897013" cy="402335"/>
          </a:xfrm>
          <a:custGeom>
            <a:avLst/>
            <a:gdLst>
              <a:gd name="connsiteX0" fmla="*/ 0 w 2160562"/>
              <a:gd name="connsiteY0" fmla="*/ 0 h 402335"/>
              <a:gd name="connsiteX1" fmla="*/ 2160562 w 2160562"/>
              <a:gd name="connsiteY1" fmla="*/ 0 h 402335"/>
              <a:gd name="connsiteX2" fmla="*/ 2160562 w 2160562"/>
              <a:gd name="connsiteY2" fmla="*/ 402335 h 402335"/>
              <a:gd name="connsiteX3" fmla="*/ 0 w 2160562"/>
              <a:gd name="connsiteY3" fmla="*/ 402335 h 402335"/>
              <a:gd name="connsiteX4" fmla="*/ 0 w 2160562"/>
              <a:gd name="connsiteY4" fmla="*/ 0 h 402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562" h="402335">
                <a:moveTo>
                  <a:pt x="0" y="0"/>
                </a:moveTo>
                <a:lnTo>
                  <a:pt x="2160562" y="0"/>
                </a:lnTo>
                <a:lnTo>
                  <a:pt x="2160562" y="402335"/>
                </a:lnTo>
                <a:lnTo>
                  <a:pt x="0" y="402335"/>
                </a:lnTo>
                <a:lnTo>
                  <a:pt x="0"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en-GB" sz="1300" b="1" kern="1200" dirty="0"/>
              <a:t>6) Submodule Thermomechanical Verification</a:t>
            </a:r>
          </a:p>
        </p:txBody>
      </p:sp>
      <p:sp>
        <p:nvSpPr>
          <p:cNvPr id="7" name="Freeform: Shape 6">
            <a:extLst>
              <a:ext uri="{FF2B5EF4-FFF2-40B4-BE49-F238E27FC236}">
                <a16:creationId xmlns:a16="http://schemas.microsoft.com/office/drawing/2014/main" id="{2D015BA2-F489-98C1-692A-709D11196762}"/>
              </a:ext>
            </a:extLst>
          </p:cNvPr>
          <p:cNvSpPr/>
          <p:nvPr/>
        </p:nvSpPr>
        <p:spPr>
          <a:xfrm>
            <a:off x="89636" y="4047359"/>
            <a:ext cx="3897013" cy="2160000"/>
          </a:xfrm>
          <a:custGeom>
            <a:avLst/>
            <a:gdLst>
              <a:gd name="connsiteX0" fmla="*/ 0 w 2160562"/>
              <a:gd name="connsiteY0" fmla="*/ 0 h 5480392"/>
              <a:gd name="connsiteX1" fmla="*/ 2160562 w 2160562"/>
              <a:gd name="connsiteY1" fmla="*/ 0 h 5480392"/>
              <a:gd name="connsiteX2" fmla="*/ 2160562 w 2160562"/>
              <a:gd name="connsiteY2" fmla="*/ 5480392 h 5480392"/>
              <a:gd name="connsiteX3" fmla="*/ 0 w 2160562"/>
              <a:gd name="connsiteY3" fmla="*/ 5480392 h 5480392"/>
              <a:gd name="connsiteX4" fmla="*/ 0 w 2160562"/>
              <a:gd name="connsiteY4" fmla="*/ 0 h 5480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562" h="5480392">
                <a:moveTo>
                  <a:pt x="0" y="0"/>
                </a:moveTo>
                <a:lnTo>
                  <a:pt x="2160562" y="0"/>
                </a:lnTo>
                <a:lnTo>
                  <a:pt x="2160562" y="5480392"/>
                </a:lnTo>
                <a:lnTo>
                  <a:pt x="0" y="5480392"/>
                </a:lnTo>
                <a:lnTo>
                  <a:pt x="0" y="0"/>
                </a:lnTo>
                <a:close/>
              </a:path>
            </a:pathLst>
          </a:cu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Font typeface="Arial" panose="020B0604020202020204" pitchFamily="34" charset="0"/>
              <a:buNone/>
            </a:pPr>
            <a:r>
              <a:rPr lang="en-GB" sz="1300" b="1" kern="1200" dirty="0"/>
              <a:t>Testing goal:</a:t>
            </a:r>
          </a:p>
          <a:p>
            <a:pPr marL="57150" lvl="1" indent="-57150" algn="l" defTabSz="488950">
              <a:lnSpc>
                <a:spcPct val="90000"/>
              </a:lnSpc>
              <a:spcBef>
                <a:spcPct val="0"/>
              </a:spcBef>
              <a:spcAft>
                <a:spcPct val="15000"/>
              </a:spcAft>
              <a:buChar char="•"/>
            </a:pPr>
            <a:r>
              <a:rPr lang="en-GB" sz="1300" kern="1200" dirty="0">
                <a:solidFill>
                  <a:prstClr val="black">
                    <a:hueOff val="0"/>
                    <a:satOff val="0"/>
                    <a:lumOff val="0"/>
                    <a:alphaOff val="0"/>
                  </a:prstClr>
                </a:solidFill>
                <a:latin typeface="Calibri"/>
                <a:ea typeface="+mn-ea"/>
                <a:cs typeface="+mn-cs"/>
              </a:rPr>
              <a:t> </a:t>
            </a:r>
            <a:r>
              <a:rPr lang="en-GB" sz="1300" u="sng" kern="1200" dirty="0"/>
              <a:t>Validate the thermomechanical design</a:t>
            </a:r>
            <a:r>
              <a:rPr lang="en-GB" sz="1300" kern="1200" dirty="0"/>
              <a:t>.</a:t>
            </a:r>
          </a:p>
          <a:p>
            <a:pPr marL="57150" lvl="1" indent="-57150" algn="l" defTabSz="488950">
              <a:lnSpc>
                <a:spcPct val="90000"/>
              </a:lnSpc>
              <a:spcBef>
                <a:spcPct val="0"/>
              </a:spcBef>
              <a:spcAft>
                <a:spcPct val="15000"/>
              </a:spcAft>
              <a:buChar char="•"/>
            </a:pPr>
            <a:r>
              <a:rPr lang="en-GB" sz="1300" kern="1200" dirty="0"/>
              <a:t> Assess </a:t>
            </a:r>
            <a:r>
              <a:rPr lang="en-GB" sz="1300" u="sng" kern="1200" dirty="0"/>
              <a:t>temperature variations</a:t>
            </a:r>
            <a:r>
              <a:rPr lang="en-GB" sz="1300" u="sng" dirty="0"/>
              <a:t> and </a:t>
            </a:r>
            <a:r>
              <a:rPr lang="en-GB" sz="1300" u="sng" kern="1200" dirty="0"/>
              <a:t>stress levels.</a:t>
            </a:r>
            <a:endParaRPr lang="en-GB" sz="1300" kern="1200" dirty="0"/>
          </a:p>
          <a:p>
            <a:pPr marL="57150" lvl="1" indent="-57150" algn="l" defTabSz="488950">
              <a:lnSpc>
                <a:spcPct val="90000"/>
              </a:lnSpc>
              <a:spcBef>
                <a:spcPct val="0"/>
              </a:spcBef>
              <a:spcAft>
                <a:spcPct val="15000"/>
              </a:spcAft>
              <a:buChar char="•"/>
            </a:pPr>
            <a:r>
              <a:rPr lang="en-GB" sz="1300" kern="1200" dirty="0"/>
              <a:t> </a:t>
            </a:r>
            <a:r>
              <a:rPr lang="en-GB" sz="1300" u="sng" kern="1200" dirty="0"/>
              <a:t>Conduct post-test examination</a:t>
            </a:r>
            <a:r>
              <a:rPr lang="en-GB" sz="1300" kern="1200" dirty="0"/>
              <a:t> for signs of cracks, deformation, any other visible changes.</a:t>
            </a:r>
          </a:p>
          <a:p>
            <a:pPr marL="57150" lvl="1" indent="-57150" algn="l" defTabSz="488950">
              <a:lnSpc>
                <a:spcPct val="90000"/>
              </a:lnSpc>
              <a:spcBef>
                <a:spcPct val="0"/>
              </a:spcBef>
              <a:spcAft>
                <a:spcPct val="15000"/>
              </a:spcAft>
              <a:buNone/>
            </a:pPr>
            <a:r>
              <a:rPr lang="en-GB" sz="1300" b="1" kern="1200" dirty="0"/>
              <a:t>Reproduction of Conditions:</a:t>
            </a:r>
          </a:p>
          <a:p>
            <a:pPr marL="57150" lvl="1" indent="-57150" algn="l" defTabSz="488950">
              <a:lnSpc>
                <a:spcPct val="90000"/>
              </a:lnSpc>
              <a:spcBef>
                <a:spcPct val="0"/>
              </a:spcBef>
              <a:spcAft>
                <a:spcPct val="15000"/>
              </a:spcAft>
              <a:buChar char="•"/>
            </a:pPr>
            <a:r>
              <a:rPr lang="en-GB" sz="1300" kern="1200" dirty="0"/>
              <a:t> </a:t>
            </a:r>
            <a:r>
              <a:rPr lang="en-GB" sz="1300" u="sng" kern="1200" dirty="0"/>
              <a:t>Neutrons</a:t>
            </a:r>
            <a:r>
              <a:rPr lang="en-GB" sz="1300" kern="1200" dirty="0"/>
              <a:t> for </a:t>
            </a:r>
            <a:r>
              <a:rPr lang="en-GB" sz="1300" u="sng" kern="1200" dirty="0"/>
              <a:t>heating</a:t>
            </a:r>
            <a:r>
              <a:rPr lang="en-GB" sz="1300" kern="1200" dirty="0"/>
              <a:t> and to induce </a:t>
            </a:r>
            <a:r>
              <a:rPr lang="en-GB" sz="1300" u="sng" kern="1200" dirty="0"/>
              <a:t>specific reactions</a:t>
            </a:r>
            <a:r>
              <a:rPr lang="en-GB" sz="1300" kern="1200" dirty="0"/>
              <a:t> </a:t>
            </a:r>
            <a:r>
              <a:rPr lang="en-GB" sz="1300" dirty="0"/>
              <a:t>(i.e. </a:t>
            </a:r>
            <a:r>
              <a:rPr lang="en-GB" sz="1300" kern="1200" dirty="0"/>
              <a:t>damages).</a:t>
            </a:r>
          </a:p>
          <a:p>
            <a:pPr marL="57150" lvl="1" indent="-57150" algn="l" defTabSz="488950">
              <a:lnSpc>
                <a:spcPct val="90000"/>
              </a:lnSpc>
              <a:spcBef>
                <a:spcPct val="0"/>
              </a:spcBef>
              <a:spcAft>
                <a:spcPct val="15000"/>
              </a:spcAft>
              <a:buChar char="•"/>
            </a:pPr>
            <a:r>
              <a:rPr lang="en-GB" sz="1300" dirty="0"/>
              <a:t> </a:t>
            </a:r>
            <a:r>
              <a:rPr lang="en-GB" sz="1300" u="sng" dirty="0"/>
              <a:t>Emulate other loads</a:t>
            </a:r>
            <a:r>
              <a:rPr lang="en-GB" sz="1300" dirty="0"/>
              <a:t> (e.g. press., EM, temp., etc.) </a:t>
            </a:r>
            <a:endParaRPr lang="en-GB" sz="1300" kern="1200" dirty="0"/>
          </a:p>
        </p:txBody>
      </p:sp>
      <p:sp>
        <p:nvSpPr>
          <p:cNvPr id="27" name="Rectangle 26">
            <a:extLst>
              <a:ext uri="{FF2B5EF4-FFF2-40B4-BE49-F238E27FC236}">
                <a16:creationId xmlns:a16="http://schemas.microsoft.com/office/drawing/2014/main" id="{94640328-9DD8-74B9-8D96-5607D1C187C3}"/>
              </a:ext>
            </a:extLst>
          </p:cNvPr>
          <p:cNvSpPr/>
          <p:nvPr/>
        </p:nvSpPr>
        <p:spPr>
          <a:xfrm>
            <a:off x="1202819" y="3405668"/>
            <a:ext cx="9756000" cy="180000"/>
          </a:xfrm>
          <a:prstGeom prst="rect">
            <a:avLst/>
          </a:prstGeom>
          <a:solidFill>
            <a:srgbClr val="FF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r>
              <a:rPr lang="en-US" sz="1000" dirty="0">
                <a:latin typeface="Arial" panose="020B0604020202020204" pitchFamily="34" charset="0"/>
                <a:cs typeface="Arial" panose="020B0604020202020204" pitchFamily="34" charset="0"/>
              </a:rPr>
              <a:t>      Increased size of the testing</a:t>
            </a:r>
            <a:endParaRPr lang="en-GB" sz="10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A1D83ED-34DB-640D-2920-683BDB749FAC}"/>
              </a:ext>
            </a:extLst>
          </p:cNvPr>
          <p:cNvPicPr>
            <a:picLocks noChangeAspect="1"/>
          </p:cNvPicPr>
          <p:nvPr/>
        </p:nvPicPr>
        <p:blipFill rotWithShape="1">
          <a:blip r:embed="rId3">
            <a:clrChange>
              <a:clrFrom>
                <a:srgbClr val="FFFFFF"/>
              </a:clrFrom>
              <a:clrTo>
                <a:srgbClr val="FFFFFF">
                  <a:alpha val="0"/>
                </a:srgbClr>
              </a:clrTo>
            </a:clrChange>
          </a:blip>
          <a:srcRect r="68057"/>
          <a:stretch/>
        </p:blipFill>
        <p:spPr>
          <a:xfrm>
            <a:off x="3793539" y="5421694"/>
            <a:ext cx="547065" cy="943665"/>
          </a:xfrm>
          <a:prstGeom prst="rect">
            <a:avLst/>
          </a:prstGeom>
        </p:spPr>
      </p:pic>
      <p:sp>
        <p:nvSpPr>
          <p:cNvPr id="16" name="TextBox 15">
            <a:extLst>
              <a:ext uri="{FF2B5EF4-FFF2-40B4-BE49-F238E27FC236}">
                <a16:creationId xmlns:a16="http://schemas.microsoft.com/office/drawing/2014/main" id="{95506CA6-CF47-0E45-1C41-6B20A8730B17}"/>
              </a:ext>
            </a:extLst>
          </p:cNvPr>
          <p:cNvSpPr txBox="1"/>
          <p:nvPr/>
        </p:nvSpPr>
        <p:spPr>
          <a:xfrm>
            <a:off x="6888088" y="6165304"/>
            <a:ext cx="5274851" cy="400110"/>
          </a:xfrm>
          <a:prstGeom prst="rect">
            <a:avLst/>
          </a:prstGeom>
          <a:noFill/>
        </p:spPr>
        <p:txBody>
          <a:bodyPr wrap="square">
            <a:spAutoFit/>
          </a:bodyPr>
          <a:lstStyle/>
          <a:p>
            <a:r>
              <a:rPr lang="en-GB" sz="1000" i="1" dirty="0"/>
              <a:t>A. Abdou, et al, (1984) FINESSE: A Study of the Issues, Experiments and Facilities for Fusion Nuclear Technology Research and Development, UCLA-ENG--84-30-Vol.2, https://doi.org/10.2172/5507921</a:t>
            </a:r>
          </a:p>
        </p:txBody>
      </p:sp>
      <p:sp>
        <p:nvSpPr>
          <p:cNvPr id="32" name="Rectangle 31">
            <a:extLst>
              <a:ext uri="{FF2B5EF4-FFF2-40B4-BE49-F238E27FC236}">
                <a16:creationId xmlns:a16="http://schemas.microsoft.com/office/drawing/2014/main" id="{5BA4C10C-8668-36CD-B632-DD8DC5D69D15}"/>
              </a:ext>
            </a:extLst>
          </p:cNvPr>
          <p:cNvSpPr/>
          <p:nvPr/>
        </p:nvSpPr>
        <p:spPr>
          <a:xfrm>
            <a:off x="782049" y="3405668"/>
            <a:ext cx="360000" cy="180000"/>
          </a:xfrm>
          <a:prstGeom prst="rect">
            <a:avLst/>
          </a:prstGeom>
          <a:solidFill>
            <a:srgbClr val="FF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sz="1300" dirty="0">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06D324D8-9D83-8AD8-5479-15D08BCAE832}"/>
              </a:ext>
            </a:extLst>
          </p:cNvPr>
          <p:cNvSpPr/>
          <p:nvPr/>
        </p:nvSpPr>
        <p:spPr>
          <a:xfrm>
            <a:off x="541279" y="3405668"/>
            <a:ext cx="180000" cy="180000"/>
          </a:xfrm>
          <a:prstGeom prst="rect">
            <a:avLst/>
          </a:prstGeom>
          <a:solidFill>
            <a:srgbClr val="FF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sz="1300" dirty="0">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CBB6EABC-F5BF-1312-A2EA-83BC9056807F}"/>
              </a:ext>
            </a:extLst>
          </p:cNvPr>
          <p:cNvSpPr/>
          <p:nvPr/>
        </p:nvSpPr>
        <p:spPr>
          <a:xfrm>
            <a:off x="88969" y="3405668"/>
            <a:ext cx="90000" cy="180000"/>
          </a:xfrm>
          <a:prstGeom prst="rect">
            <a:avLst/>
          </a:prstGeom>
          <a:solidFill>
            <a:srgbClr val="FF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sz="1300" dirty="0">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7ECB9292-8C13-17EB-BDF9-9192F33966AE}"/>
              </a:ext>
            </a:extLst>
          </p:cNvPr>
          <p:cNvSpPr/>
          <p:nvPr/>
        </p:nvSpPr>
        <p:spPr>
          <a:xfrm>
            <a:off x="239739" y="3405668"/>
            <a:ext cx="90000" cy="180000"/>
          </a:xfrm>
          <a:prstGeom prst="rect">
            <a:avLst/>
          </a:prstGeom>
          <a:solidFill>
            <a:srgbClr val="FF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sz="1300" dirty="0">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C3E6C49A-FAE8-33D9-49F0-4C57DD32BB11}"/>
              </a:ext>
            </a:extLst>
          </p:cNvPr>
          <p:cNvSpPr/>
          <p:nvPr/>
        </p:nvSpPr>
        <p:spPr>
          <a:xfrm>
            <a:off x="390509" y="3405668"/>
            <a:ext cx="90000" cy="180000"/>
          </a:xfrm>
          <a:prstGeom prst="rect">
            <a:avLst/>
          </a:prstGeom>
          <a:solidFill>
            <a:srgbClr val="FF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sz="1300" dirty="0">
              <a:latin typeface="Arial" panose="020B0604020202020204" pitchFamily="34" charset="0"/>
              <a:cs typeface="Arial" panose="020B0604020202020204" pitchFamily="34" charset="0"/>
            </a:endParaRPr>
          </a:p>
        </p:txBody>
      </p:sp>
      <p:sp>
        <p:nvSpPr>
          <p:cNvPr id="43" name="Arrow: Right 42">
            <a:extLst>
              <a:ext uri="{FF2B5EF4-FFF2-40B4-BE49-F238E27FC236}">
                <a16:creationId xmlns:a16="http://schemas.microsoft.com/office/drawing/2014/main" id="{2963267A-79CB-0435-9014-99588C047DDE}"/>
              </a:ext>
            </a:extLst>
          </p:cNvPr>
          <p:cNvSpPr/>
          <p:nvPr/>
        </p:nvSpPr>
        <p:spPr>
          <a:xfrm>
            <a:off x="1202818" y="6237312"/>
            <a:ext cx="5757278" cy="360000"/>
          </a:xfrm>
          <a:prstGeom prst="rightArrow">
            <a:avLst/>
          </a:prstGeom>
          <a:solidFill>
            <a:srgbClr val="FF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r"/>
            <a:r>
              <a:rPr lang="en-US" sz="1000" dirty="0">
                <a:latin typeface="Arial" panose="020B0604020202020204" pitchFamily="34" charset="0"/>
                <a:cs typeface="Arial" panose="020B0604020202020204" pitchFamily="34" charset="0"/>
              </a:rPr>
              <a:t>Increased size of the testing</a:t>
            </a:r>
            <a:endParaRPr lang="en-GB" sz="1000" dirty="0">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15F76013-3945-34DD-C798-D36B9ABD126D}"/>
              </a:ext>
            </a:extLst>
          </p:cNvPr>
          <p:cNvSpPr/>
          <p:nvPr/>
        </p:nvSpPr>
        <p:spPr>
          <a:xfrm>
            <a:off x="88969" y="6327312"/>
            <a:ext cx="90000" cy="180000"/>
          </a:xfrm>
          <a:prstGeom prst="rect">
            <a:avLst/>
          </a:prstGeom>
          <a:solidFill>
            <a:srgbClr val="FF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sz="1300" dirty="0">
              <a:latin typeface="Arial" panose="020B0604020202020204" pitchFamily="34" charset="0"/>
              <a:cs typeface="Arial" panose="020B0604020202020204" pitchFamily="34" charset="0"/>
            </a:endParaRPr>
          </a:p>
        </p:txBody>
      </p:sp>
      <p:sp>
        <p:nvSpPr>
          <p:cNvPr id="52" name="Rectangle 51">
            <a:extLst>
              <a:ext uri="{FF2B5EF4-FFF2-40B4-BE49-F238E27FC236}">
                <a16:creationId xmlns:a16="http://schemas.microsoft.com/office/drawing/2014/main" id="{D9D7141A-C8DD-F75A-E99F-BC96D8DAE21B}"/>
              </a:ext>
            </a:extLst>
          </p:cNvPr>
          <p:cNvSpPr/>
          <p:nvPr/>
        </p:nvSpPr>
        <p:spPr>
          <a:xfrm>
            <a:off x="783323" y="6327723"/>
            <a:ext cx="360000" cy="180000"/>
          </a:xfrm>
          <a:prstGeom prst="rect">
            <a:avLst/>
          </a:prstGeom>
          <a:solidFill>
            <a:srgbClr val="FF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sz="1300" dirty="0">
              <a:latin typeface="Arial" panose="020B0604020202020204" pitchFamily="34" charset="0"/>
              <a:cs typeface="Arial" panose="020B0604020202020204" pitchFamily="34" charset="0"/>
            </a:endParaRPr>
          </a:p>
        </p:txBody>
      </p:sp>
      <p:sp>
        <p:nvSpPr>
          <p:cNvPr id="53" name="Rectangle 52">
            <a:extLst>
              <a:ext uri="{FF2B5EF4-FFF2-40B4-BE49-F238E27FC236}">
                <a16:creationId xmlns:a16="http://schemas.microsoft.com/office/drawing/2014/main" id="{D48CD442-8A07-E88D-20DA-70447B4368AD}"/>
              </a:ext>
            </a:extLst>
          </p:cNvPr>
          <p:cNvSpPr/>
          <p:nvPr/>
        </p:nvSpPr>
        <p:spPr>
          <a:xfrm>
            <a:off x="542553" y="6327723"/>
            <a:ext cx="180000" cy="180000"/>
          </a:xfrm>
          <a:prstGeom prst="rect">
            <a:avLst/>
          </a:prstGeom>
          <a:solidFill>
            <a:srgbClr val="FF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sz="1300" dirty="0">
              <a:latin typeface="Arial" panose="020B0604020202020204" pitchFamily="34" charset="0"/>
              <a:cs typeface="Arial" panose="020B0604020202020204" pitchFamily="34" charset="0"/>
            </a:endParaRPr>
          </a:p>
        </p:txBody>
      </p:sp>
      <p:sp>
        <p:nvSpPr>
          <p:cNvPr id="54" name="Rectangle 53">
            <a:extLst>
              <a:ext uri="{FF2B5EF4-FFF2-40B4-BE49-F238E27FC236}">
                <a16:creationId xmlns:a16="http://schemas.microsoft.com/office/drawing/2014/main" id="{8816F4EE-789B-BFD2-90F8-14733A53E918}"/>
              </a:ext>
            </a:extLst>
          </p:cNvPr>
          <p:cNvSpPr/>
          <p:nvPr/>
        </p:nvSpPr>
        <p:spPr>
          <a:xfrm>
            <a:off x="90243" y="6327723"/>
            <a:ext cx="90000" cy="180000"/>
          </a:xfrm>
          <a:prstGeom prst="rect">
            <a:avLst/>
          </a:prstGeom>
          <a:solidFill>
            <a:srgbClr val="FF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sz="1300" dirty="0">
              <a:latin typeface="Arial" panose="020B0604020202020204" pitchFamily="34" charset="0"/>
              <a:cs typeface="Arial" panose="020B0604020202020204" pitchFamily="34" charset="0"/>
            </a:endParaRPr>
          </a:p>
        </p:txBody>
      </p:sp>
      <p:sp>
        <p:nvSpPr>
          <p:cNvPr id="55" name="Rectangle 54">
            <a:extLst>
              <a:ext uri="{FF2B5EF4-FFF2-40B4-BE49-F238E27FC236}">
                <a16:creationId xmlns:a16="http://schemas.microsoft.com/office/drawing/2014/main" id="{327770BA-512A-CA9F-C446-72126BFEB893}"/>
              </a:ext>
            </a:extLst>
          </p:cNvPr>
          <p:cNvSpPr/>
          <p:nvPr/>
        </p:nvSpPr>
        <p:spPr>
          <a:xfrm>
            <a:off x="241013" y="6327723"/>
            <a:ext cx="90000" cy="180000"/>
          </a:xfrm>
          <a:prstGeom prst="rect">
            <a:avLst/>
          </a:prstGeom>
          <a:solidFill>
            <a:srgbClr val="FF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sz="1300" dirty="0">
              <a:latin typeface="Arial" panose="020B0604020202020204" pitchFamily="34" charset="0"/>
              <a:cs typeface="Arial" panose="020B0604020202020204" pitchFamily="34" charset="0"/>
            </a:endParaRPr>
          </a:p>
        </p:txBody>
      </p:sp>
      <p:sp>
        <p:nvSpPr>
          <p:cNvPr id="56" name="Rectangle 55">
            <a:extLst>
              <a:ext uri="{FF2B5EF4-FFF2-40B4-BE49-F238E27FC236}">
                <a16:creationId xmlns:a16="http://schemas.microsoft.com/office/drawing/2014/main" id="{11F77B45-7B27-E148-CCEF-CB34A1AC0AA9}"/>
              </a:ext>
            </a:extLst>
          </p:cNvPr>
          <p:cNvSpPr/>
          <p:nvPr/>
        </p:nvSpPr>
        <p:spPr>
          <a:xfrm>
            <a:off x="391783" y="6327723"/>
            <a:ext cx="90000" cy="180000"/>
          </a:xfrm>
          <a:prstGeom prst="rect">
            <a:avLst/>
          </a:prstGeom>
          <a:solidFill>
            <a:srgbClr val="FF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sz="1300" dirty="0">
              <a:latin typeface="Arial" panose="020B0604020202020204" pitchFamily="34" charset="0"/>
              <a:cs typeface="Arial" panose="020B0604020202020204" pitchFamily="34" charset="0"/>
            </a:endParaRPr>
          </a:p>
        </p:txBody>
      </p:sp>
      <p:pic>
        <p:nvPicPr>
          <p:cNvPr id="51" name="Grafik 65">
            <a:extLst>
              <a:ext uri="{FF2B5EF4-FFF2-40B4-BE49-F238E27FC236}">
                <a16:creationId xmlns:a16="http://schemas.microsoft.com/office/drawing/2014/main" id="{88D587A1-2BD7-D9BB-098D-AF90C2E30A6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19932765">
            <a:off x="3834378" y="2938256"/>
            <a:ext cx="896880" cy="654864"/>
          </a:xfrm>
          <a:prstGeom prst="rect">
            <a:avLst/>
          </a:prstGeom>
        </p:spPr>
      </p:pic>
      <p:sp>
        <p:nvSpPr>
          <p:cNvPr id="4" name="Rectangle 3">
            <a:extLst>
              <a:ext uri="{FF2B5EF4-FFF2-40B4-BE49-F238E27FC236}">
                <a16:creationId xmlns:a16="http://schemas.microsoft.com/office/drawing/2014/main" id="{7A581379-FD76-F3E0-F710-2490F6D6178C}"/>
              </a:ext>
            </a:extLst>
          </p:cNvPr>
          <p:cNvSpPr/>
          <p:nvPr/>
        </p:nvSpPr>
        <p:spPr>
          <a:xfrm>
            <a:off x="11019588" y="3405668"/>
            <a:ext cx="360000" cy="180000"/>
          </a:xfrm>
          <a:prstGeom prst="rect">
            <a:avLst/>
          </a:prstGeom>
          <a:solidFill>
            <a:srgbClr val="FF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sz="1000" dirty="0">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453F9880-1479-CB1A-3061-F6F81D2652F1}"/>
              </a:ext>
            </a:extLst>
          </p:cNvPr>
          <p:cNvSpPr/>
          <p:nvPr/>
        </p:nvSpPr>
        <p:spPr>
          <a:xfrm>
            <a:off x="11440357" y="3405668"/>
            <a:ext cx="180000" cy="180000"/>
          </a:xfrm>
          <a:prstGeom prst="rect">
            <a:avLst/>
          </a:prstGeom>
          <a:solidFill>
            <a:srgbClr val="FF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sz="1000" dirty="0">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6BDE38E3-F202-A1D4-40CE-B61E4E30A285}"/>
              </a:ext>
            </a:extLst>
          </p:cNvPr>
          <p:cNvSpPr/>
          <p:nvPr/>
        </p:nvSpPr>
        <p:spPr>
          <a:xfrm>
            <a:off x="11982664" y="3405668"/>
            <a:ext cx="90000" cy="180000"/>
          </a:xfrm>
          <a:prstGeom prst="rect">
            <a:avLst/>
          </a:prstGeom>
          <a:solidFill>
            <a:srgbClr val="FF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sz="1000" dirty="0">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10662417-AE36-2525-FB05-692CEDE05511}"/>
              </a:ext>
            </a:extLst>
          </p:cNvPr>
          <p:cNvSpPr/>
          <p:nvPr/>
        </p:nvSpPr>
        <p:spPr>
          <a:xfrm>
            <a:off x="11831895" y="3405668"/>
            <a:ext cx="90000" cy="180000"/>
          </a:xfrm>
          <a:prstGeom prst="rect">
            <a:avLst/>
          </a:prstGeom>
          <a:solidFill>
            <a:srgbClr val="FF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sz="1000" dirty="0">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18CF6911-5173-AB49-36E3-532296BB527D}"/>
              </a:ext>
            </a:extLst>
          </p:cNvPr>
          <p:cNvSpPr/>
          <p:nvPr/>
        </p:nvSpPr>
        <p:spPr>
          <a:xfrm>
            <a:off x="11681126" y="3405668"/>
            <a:ext cx="90000" cy="180000"/>
          </a:xfrm>
          <a:prstGeom prst="rect">
            <a:avLst/>
          </a:prstGeom>
          <a:solidFill>
            <a:srgbClr val="FF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sz="1000" dirty="0">
              <a:latin typeface="Arial" panose="020B0604020202020204" pitchFamily="34" charset="0"/>
              <a:cs typeface="Arial" panose="020B0604020202020204" pitchFamily="34" charset="0"/>
            </a:endParaRPr>
          </a:p>
        </p:txBody>
      </p:sp>
      <p:sp>
        <p:nvSpPr>
          <p:cNvPr id="8" name="Footer Placeholder 3">
            <a:extLst>
              <a:ext uri="{FF2B5EF4-FFF2-40B4-BE49-F238E27FC236}">
                <a16:creationId xmlns:a16="http://schemas.microsoft.com/office/drawing/2014/main" id="{E4869ABE-E028-E936-D724-BF07BE5B2BB7}"/>
              </a:ext>
            </a:extLst>
          </p:cNvPr>
          <p:cNvSpPr>
            <a:spLocks noGrp="1"/>
          </p:cNvSpPr>
          <p:nvPr>
            <p:ph type="ftr" sz="quarter" idx="11"/>
          </p:nvPr>
        </p:nvSpPr>
        <p:spPr>
          <a:xfrm>
            <a:off x="1205029" y="6578200"/>
            <a:ext cx="10986971" cy="268139"/>
          </a:xfrm>
        </p:spPr>
        <p:txBody>
          <a:bodyPr/>
          <a:lstStyle/>
          <a:p>
            <a:pPr algn="r"/>
            <a:r>
              <a:rPr lang="en-GB" sz="1050" dirty="0"/>
              <a:t>G. Aiello et al. | Testing and quantification needs for the Breeding Blanket | </a:t>
            </a:r>
            <a:r>
              <a:rPr lang="fr-FR" sz="1050" dirty="0"/>
              <a:t>EU-CN collaboration </a:t>
            </a:r>
            <a:r>
              <a:rPr lang="en-GB" sz="1050" dirty="0"/>
              <a:t>| KIT, March 2023 | Page </a:t>
            </a:r>
            <a:fld id="{6A6D9FA1-99C7-4910-8E32-B85D378B0060}" type="slidenum">
              <a:rPr lang="en-GB" sz="1050" smtClean="0"/>
              <a:pPr algn="r"/>
              <a:t>8</a:t>
            </a:fld>
            <a:endParaRPr lang="en-GB" sz="1050" dirty="0"/>
          </a:p>
        </p:txBody>
      </p:sp>
    </p:spTree>
    <p:extLst>
      <p:ext uri="{BB962C8B-B14F-4D97-AF65-F5344CB8AC3E}">
        <p14:creationId xmlns:p14="http://schemas.microsoft.com/office/powerpoint/2010/main" val="124430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B9EDF-579E-DB90-F8FF-F9CD2D51CA9C}"/>
              </a:ext>
            </a:extLst>
          </p:cNvPr>
          <p:cNvSpPr>
            <a:spLocks noGrp="1"/>
          </p:cNvSpPr>
          <p:nvPr>
            <p:ph type="title"/>
          </p:nvPr>
        </p:nvSpPr>
        <p:spPr/>
        <p:txBody>
          <a:bodyPr/>
          <a:lstStyle/>
          <a:p>
            <a:r>
              <a:rPr lang="en-US" sz="2800" dirty="0"/>
              <a:t>Facilities for non-nuclear BB qualification</a:t>
            </a:r>
            <a:endParaRPr lang="en-GB" sz="2800" dirty="0"/>
          </a:p>
        </p:txBody>
      </p:sp>
      <p:sp>
        <p:nvSpPr>
          <p:cNvPr id="13" name="Rectangle: Rounded Corners 12">
            <a:extLst>
              <a:ext uri="{FF2B5EF4-FFF2-40B4-BE49-F238E27FC236}">
                <a16:creationId xmlns:a16="http://schemas.microsoft.com/office/drawing/2014/main" id="{4BD87C57-E94C-2A3B-8C10-6A87D0BA6A1A}"/>
              </a:ext>
            </a:extLst>
          </p:cNvPr>
          <p:cNvSpPr/>
          <p:nvPr/>
        </p:nvSpPr>
        <p:spPr>
          <a:xfrm>
            <a:off x="191345" y="1307339"/>
            <a:ext cx="2364200" cy="5134433"/>
          </a:xfrm>
          <a:prstGeom prst="roundRect">
            <a:avLst>
              <a:gd name="adj" fmla="val 9919"/>
            </a:avLst>
          </a:prstGeom>
          <a:solidFill>
            <a:schemeClr val="accent1">
              <a:lumMod val="20000"/>
              <a:lumOff val="8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C40171AC-B499-4381-1CCD-528E206EED97}"/>
              </a:ext>
            </a:extLst>
          </p:cNvPr>
          <p:cNvSpPr txBox="1"/>
          <p:nvPr/>
        </p:nvSpPr>
        <p:spPr>
          <a:xfrm>
            <a:off x="191344" y="1364686"/>
            <a:ext cx="2426773" cy="424732"/>
          </a:xfrm>
          <a:prstGeom prst="rect">
            <a:avLst/>
          </a:prstGeom>
          <a:noFill/>
        </p:spPr>
        <p:txBody>
          <a:bodyPr wrap="square">
            <a:spAutoFit/>
          </a:bodyPr>
          <a:lstStyle/>
          <a:p>
            <a:pPr lvl="0" algn="ctr" defTabSz="488950">
              <a:lnSpc>
                <a:spcPct val="90000"/>
              </a:lnSpc>
              <a:spcBef>
                <a:spcPct val="0"/>
              </a:spcBef>
            </a:pPr>
            <a:r>
              <a:rPr lang="en-GB" sz="1200" b="1" dirty="0"/>
              <a:t>BREEDING BLANKET &amp;  </a:t>
            </a:r>
          </a:p>
          <a:p>
            <a:pPr lvl="0" algn="ctr" defTabSz="488950">
              <a:lnSpc>
                <a:spcPct val="90000"/>
              </a:lnSpc>
              <a:spcBef>
                <a:spcPct val="0"/>
              </a:spcBef>
            </a:pPr>
            <a:r>
              <a:rPr lang="en-GB" sz="1200" b="1" dirty="0"/>
              <a:t>BALANCE OF PLANT</a:t>
            </a:r>
            <a:endParaRPr lang="en-GB" sz="1200" b="1" kern="1200" dirty="0"/>
          </a:p>
        </p:txBody>
      </p:sp>
      <p:sp>
        <p:nvSpPr>
          <p:cNvPr id="15" name="TextBox 14">
            <a:extLst>
              <a:ext uri="{FF2B5EF4-FFF2-40B4-BE49-F238E27FC236}">
                <a16:creationId xmlns:a16="http://schemas.microsoft.com/office/drawing/2014/main" id="{FA72F96C-E110-95A8-F88D-CE3EBCC37FDE}"/>
              </a:ext>
            </a:extLst>
          </p:cNvPr>
          <p:cNvSpPr txBox="1"/>
          <p:nvPr/>
        </p:nvSpPr>
        <p:spPr>
          <a:xfrm>
            <a:off x="191344" y="1765931"/>
            <a:ext cx="3479380" cy="1446550"/>
          </a:xfrm>
          <a:prstGeom prst="rect">
            <a:avLst/>
          </a:prstGeom>
          <a:noFill/>
        </p:spPr>
        <p:txBody>
          <a:bodyPr wrap="square" rtlCol="0">
            <a:spAutoFit/>
          </a:bodyPr>
          <a:lstStyle/>
          <a:p>
            <a:r>
              <a:rPr lang="de-DE" sz="1100" b="1" dirty="0">
                <a:solidFill>
                  <a:srgbClr val="00B050"/>
                </a:solidFill>
              </a:rPr>
              <a:t>HELOKA </a:t>
            </a:r>
            <a:r>
              <a:rPr lang="de-DE" sz="1100" b="1" dirty="0">
                <a:solidFill>
                  <a:srgbClr val="000000"/>
                </a:solidFill>
              </a:rPr>
              <a:t>(KIT)</a:t>
            </a:r>
          </a:p>
          <a:p>
            <a:r>
              <a:rPr lang="de-DE" sz="1100" b="1" dirty="0">
                <a:solidFill>
                  <a:srgbClr val="00B050"/>
                </a:solidFill>
              </a:rPr>
              <a:t>MEKKA/MAPLE</a:t>
            </a:r>
            <a:r>
              <a:rPr lang="de-DE" sz="1100" b="1" dirty="0"/>
              <a:t> (KIT)</a:t>
            </a:r>
          </a:p>
          <a:p>
            <a:r>
              <a:rPr lang="de-DE" sz="1100" b="1" dirty="0">
                <a:solidFill>
                  <a:srgbClr val="00B050"/>
                </a:solidFill>
              </a:rPr>
              <a:t>KALOS</a:t>
            </a:r>
            <a:r>
              <a:rPr lang="de-DE" sz="1100" b="1" dirty="0"/>
              <a:t> (KIT)</a:t>
            </a:r>
          </a:p>
          <a:p>
            <a:r>
              <a:rPr lang="de-DE" sz="1100" b="1" dirty="0">
                <a:solidFill>
                  <a:srgbClr val="00B050"/>
                </a:solidFill>
              </a:rPr>
              <a:t>IELLO</a:t>
            </a:r>
            <a:r>
              <a:rPr lang="de-DE" sz="1100" b="1" dirty="0"/>
              <a:t> (ENEA)</a:t>
            </a:r>
          </a:p>
          <a:p>
            <a:r>
              <a:rPr lang="en-GB" sz="1100" b="1" dirty="0">
                <a:solidFill>
                  <a:srgbClr val="00B050"/>
                </a:solidFill>
              </a:rPr>
              <a:t>LIFUS5</a:t>
            </a:r>
            <a:r>
              <a:rPr lang="en-GB" sz="1100" b="1" dirty="0"/>
              <a:t> (ENEA)</a:t>
            </a:r>
          </a:p>
          <a:p>
            <a:r>
              <a:rPr lang="en-GB" sz="1100" b="1" dirty="0">
                <a:solidFill>
                  <a:srgbClr val="FF0000"/>
                </a:solidFill>
              </a:rPr>
              <a:t>WATER LOOP - WP </a:t>
            </a:r>
            <a:r>
              <a:rPr lang="en-GB" sz="1100" b="1" dirty="0"/>
              <a:t>(ENEA)</a:t>
            </a:r>
          </a:p>
          <a:p>
            <a:r>
              <a:rPr lang="en-GB" sz="1100" b="1" dirty="0">
                <a:solidFill>
                  <a:srgbClr val="FF0000"/>
                </a:solidFill>
              </a:rPr>
              <a:t>CHIMERA</a:t>
            </a:r>
            <a:r>
              <a:rPr lang="en-GB" sz="1100" b="1" dirty="0"/>
              <a:t> (CCFE)</a:t>
            </a:r>
          </a:p>
          <a:p>
            <a:r>
              <a:rPr lang="en-GB" sz="1100" b="1" i="1" dirty="0"/>
              <a:t>others</a:t>
            </a:r>
          </a:p>
        </p:txBody>
      </p:sp>
      <p:pic>
        <p:nvPicPr>
          <p:cNvPr id="16" name="Picture 15">
            <a:extLst>
              <a:ext uri="{FF2B5EF4-FFF2-40B4-BE49-F238E27FC236}">
                <a16:creationId xmlns:a16="http://schemas.microsoft.com/office/drawing/2014/main" id="{3D2A20C8-D3A3-F250-8228-52EEA6E87A20}"/>
              </a:ext>
            </a:extLst>
          </p:cNvPr>
          <p:cNvPicPr>
            <a:picLocks noChangeAspect="1"/>
          </p:cNvPicPr>
          <p:nvPr/>
        </p:nvPicPr>
        <p:blipFill rotWithShape="1">
          <a:blip r:embed="rId3"/>
          <a:srcRect r="36572"/>
          <a:stretch/>
        </p:blipFill>
        <p:spPr>
          <a:xfrm>
            <a:off x="1383970" y="4844637"/>
            <a:ext cx="1112230" cy="1336208"/>
          </a:xfrm>
          <a:prstGeom prst="rect">
            <a:avLst/>
          </a:prstGeom>
        </p:spPr>
      </p:pic>
      <p:grpSp>
        <p:nvGrpSpPr>
          <p:cNvPr id="27" name="Group 26">
            <a:extLst>
              <a:ext uri="{FF2B5EF4-FFF2-40B4-BE49-F238E27FC236}">
                <a16:creationId xmlns:a16="http://schemas.microsoft.com/office/drawing/2014/main" id="{E8D2040D-CF0F-C6E4-8024-7C22BF44EF4D}"/>
              </a:ext>
            </a:extLst>
          </p:cNvPr>
          <p:cNvGrpSpPr/>
          <p:nvPr/>
        </p:nvGrpSpPr>
        <p:grpSpPr>
          <a:xfrm>
            <a:off x="307399" y="822166"/>
            <a:ext cx="3874022" cy="281843"/>
            <a:chOff x="623392" y="3052432"/>
            <a:chExt cx="3874022" cy="281843"/>
          </a:xfrm>
        </p:grpSpPr>
        <p:grpSp>
          <p:nvGrpSpPr>
            <p:cNvPr id="28" name="Group 27">
              <a:extLst>
                <a:ext uri="{FF2B5EF4-FFF2-40B4-BE49-F238E27FC236}">
                  <a16:creationId xmlns:a16="http://schemas.microsoft.com/office/drawing/2014/main" id="{450AB2D5-DAA7-C6B5-41DC-D73C625E4774}"/>
                </a:ext>
              </a:extLst>
            </p:cNvPr>
            <p:cNvGrpSpPr/>
            <p:nvPr/>
          </p:nvGrpSpPr>
          <p:grpSpPr>
            <a:xfrm>
              <a:off x="623392" y="3057276"/>
              <a:ext cx="2022242" cy="276999"/>
              <a:chOff x="623392" y="3057276"/>
              <a:chExt cx="2022242" cy="276999"/>
            </a:xfrm>
          </p:grpSpPr>
          <p:sp>
            <p:nvSpPr>
              <p:cNvPr id="32" name="Rectangle 31">
                <a:extLst>
                  <a:ext uri="{FF2B5EF4-FFF2-40B4-BE49-F238E27FC236}">
                    <a16:creationId xmlns:a16="http://schemas.microsoft.com/office/drawing/2014/main" id="{11BB1BAA-B56B-4984-9C0E-529753B1B85E}"/>
                  </a:ext>
                </a:extLst>
              </p:cNvPr>
              <p:cNvSpPr/>
              <p:nvPr/>
            </p:nvSpPr>
            <p:spPr>
              <a:xfrm>
                <a:off x="623392" y="3104336"/>
                <a:ext cx="182880" cy="18288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037569EC-BBF4-6DE2-86B3-2B6BEE0911D2}"/>
                  </a:ext>
                </a:extLst>
              </p:cNvPr>
              <p:cNvSpPr txBox="1"/>
              <p:nvPr/>
            </p:nvSpPr>
            <p:spPr>
              <a:xfrm>
                <a:off x="758899" y="3057276"/>
                <a:ext cx="1886735" cy="276999"/>
              </a:xfrm>
              <a:prstGeom prst="rect">
                <a:avLst/>
              </a:prstGeom>
              <a:noFill/>
            </p:spPr>
            <p:txBody>
              <a:bodyPr wrap="none" rtlCol="0">
                <a:spAutoFit/>
              </a:bodyPr>
              <a:lstStyle/>
              <a:p>
                <a:r>
                  <a:rPr lang="en-GB" sz="1200" b="1" dirty="0"/>
                  <a:t>Existing or being upgraded</a:t>
                </a:r>
              </a:p>
            </p:txBody>
          </p:sp>
        </p:grpSp>
        <p:grpSp>
          <p:nvGrpSpPr>
            <p:cNvPr id="29" name="Group 28">
              <a:extLst>
                <a:ext uri="{FF2B5EF4-FFF2-40B4-BE49-F238E27FC236}">
                  <a16:creationId xmlns:a16="http://schemas.microsoft.com/office/drawing/2014/main" id="{C19F2AE4-A511-51C4-4E95-86ABBEE9E89C}"/>
                </a:ext>
              </a:extLst>
            </p:cNvPr>
            <p:cNvGrpSpPr/>
            <p:nvPr/>
          </p:nvGrpSpPr>
          <p:grpSpPr>
            <a:xfrm>
              <a:off x="2700105" y="3052432"/>
              <a:ext cx="1797309" cy="276999"/>
              <a:chOff x="623392" y="3057276"/>
              <a:chExt cx="1797309" cy="276999"/>
            </a:xfrm>
          </p:grpSpPr>
          <p:sp>
            <p:nvSpPr>
              <p:cNvPr id="30" name="Rectangle 29">
                <a:extLst>
                  <a:ext uri="{FF2B5EF4-FFF2-40B4-BE49-F238E27FC236}">
                    <a16:creationId xmlns:a16="http://schemas.microsoft.com/office/drawing/2014/main" id="{B7095064-E0FF-4315-9725-05DC8293A848}"/>
                  </a:ext>
                </a:extLst>
              </p:cNvPr>
              <p:cNvSpPr/>
              <p:nvPr/>
            </p:nvSpPr>
            <p:spPr>
              <a:xfrm>
                <a:off x="623392" y="3104336"/>
                <a:ext cx="182880" cy="18288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52FEC361-3213-0C83-4716-D684976734C7}"/>
                  </a:ext>
                </a:extLst>
              </p:cNvPr>
              <p:cNvSpPr txBox="1"/>
              <p:nvPr/>
            </p:nvSpPr>
            <p:spPr>
              <a:xfrm>
                <a:off x="758899" y="3057276"/>
                <a:ext cx="1661802" cy="276999"/>
              </a:xfrm>
              <a:prstGeom prst="rect">
                <a:avLst/>
              </a:prstGeom>
              <a:noFill/>
            </p:spPr>
            <p:txBody>
              <a:bodyPr wrap="none" rtlCol="0">
                <a:spAutoFit/>
              </a:bodyPr>
              <a:lstStyle/>
              <a:p>
                <a:r>
                  <a:rPr lang="en-GB" sz="1200" b="1" dirty="0"/>
                  <a:t>New or to be upgraded</a:t>
                </a:r>
              </a:p>
            </p:txBody>
          </p:sp>
        </p:grpSp>
      </p:grpSp>
      <p:sp>
        <p:nvSpPr>
          <p:cNvPr id="38" name="TextBox 37">
            <a:extLst>
              <a:ext uri="{FF2B5EF4-FFF2-40B4-BE49-F238E27FC236}">
                <a16:creationId xmlns:a16="http://schemas.microsoft.com/office/drawing/2014/main" id="{D1F981A5-D07C-DE7A-514C-6D7F46B012F5}"/>
              </a:ext>
            </a:extLst>
          </p:cNvPr>
          <p:cNvSpPr txBox="1"/>
          <p:nvPr/>
        </p:nvSpPr>
        <p:spPr>
          <a:xfrm>
            <a:off x="1466673" y="4864636"/>
            <a:ext cx="1944216" cy="230832"/>
          </a:xfrm>
          <a:prstGeom prst="rect">
            <a:avLst/>
          </a:prstGeom>
          <a:noFill/>
        </p:spPr>
        <p:txBody>
          <a:bodyPr wrap="square" rtlCol="0">
            <a:spAutoFit/>
          </a:bodyPr>
          <a:lstStyle/>
          <a:p>
            <a:r>
              <a:rPr lang="en-US" sz="900" dirty="0">
                <a:solidFill>
                  <a:srgbClr val="FFFF00"/>
                </a:solidFill>
              </a:rPr>
              <a:t>HELOKA</a:t>
            </a:r>
            <a:endParaRPr lang="en-GB" sz="900" dirty="0">
              <a:solidFill>
                <a:srgbClr val="FFFF00"/>
              </a:solidFill>
            </a:endParaRPr>
          </a:p>
        </p:txBody>
      </p:sp>
      <p:sp>
        <p:nvSpPr>
          <p:cNvPr id="39" name="Rectangle: Rounded Corners 38">
            <a:extLst>
              <a:ext uri="{FF2B5EF4-FFF2-40B4-BE49-F238E27FC236}">
                <a16:creationId xmlns:a16="http://schemas.microsoft.com/office/drawing/2014/main" id="{EF41376C-2A63-0261-9CAC-FADD61578FEE}"/>
              </a:ext>
            </a:extLst>
          </p:cNvPr>
          <p:cNvSpPr/>
          <p:nvPr/>
        </p:nvSpPr>
        <p:spPr>
          <a:xfrm>
            <a:off x="2639616" y="1303407"/>
            <a:ext cx="2297108" cy="5134432"/>
          </a:xfrm>
          <a:prstGeom prst="roundRect">
            <a:avLst>
              <a:gd name="adj" fmla="val 9919"/>
            </a:avLst>
          </a:prstGeom>
          <a:solidFill>
            <a:schemeClr val="accent3">
              <a:lumMod val="40000"/>
              <a:lumOff val="6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a:extLst>
              <a:ext uri="{FF2B5EF4-FFF2-40B4-BE49-F238E27FC236}">
                <a16:creationId xmlns:a16="http://schemas.microsoft.com/office/drawing/2014/main" id="{CC3940EB-F1E9-2DCC-6730-9449B549144D}"/>
              </a:ext>
            </a:extLst>
          </p:cNvPr>
          <p:cNvSpPr txBox="1"/>
          <p:nvPr/>
        </p:nvSpPr>
        <p:spPr>
          <a:xfrm>
            <a:off x="3024444" y="1362425"/>
            <a:ext cx="1676528" cy="424732"/>
          </a:xfrm>
          <a:prstGeom prst="rect">
            <a:avLst/>
          </a:prstGeom>
          <a:noFill/>
        </p:spPr>
        <p:txBody>
          <a:bodyPr wrap="square">
            <a:spAutoFit/>
          </a:bodyPr>
          <a:lstStyle/>
          <a:p>
            <a:pPr lvl="0" algn="ctr" defTabSz="488950">
              <a:lnSpc>
                <a:spcPct val="90000"/>
              </a:lnSpc>
              <a:spcBef>
                <a:spcPct val="0"/>
              </a:spcBef>
            </a:pPr>
            <a:r>
              <a:rPr lang="en-GB" sz="1200" b="1" dirty="0"/>
              <a:t>BREEDING BLANKET  &amp; HHFCs</a:t>
            </a:r>
            <a:endParaRPr lang="en-GB" sz="1200" b="1" kern="1200" dirty="0"/>
          </a:p>
        </p:txBody>
      </p:sp>
      <p:sp>
        <p:nvSpPr>
          <p:cNvPr id="41" name="TextBox 40">
            <a:extLst>
              <a:ext uri="{FF2B5EF4-FFF2-40B4-BE49-F238E27FC236}">
                <a16:creationId xmlns:a16="http://schemas.microsoft.com/office/drawing/2014/main" id="{BEF0DADF-2B1F-6B3D-1284-78153E8BAFD7}"/>
              </a:ext>
            </a:extLst>
          </p:cNvPr>
          <p:cNvSpPr txBox="1"/>
          <p:nvPr/>
        </p:nvSpPr>
        <p:spPr>
          <a:xfrm>
            <a:off x="2695697" y="1884336"/>
            <a:ext cx="1785897" cy="938719"/>
          </a:xfrm>
          <a:prstGeom prst="rect">
            <a:avLst/>
          </a:prstGeom>
          <a:noFill/>
        </p:spPr>
        <p:txBody>
          <a:bodyPr wrap="square" rtlCol="0">
            <a:spAutoFit/>
          </a:bodyPr>
          <a:lstStyle/>
          <a:p>
            <a:r>
              <a:rPr lang="de-DE" sz="1100" b="1" dirty="0">
                <a:solidFill>
                  <a:srgbClr val="00B050"/>
                </a:solidFill>
              </a:rPr>
              <a:t>GLADIS </a:t>
            </a:r>
            <a:r>
              <a:rPr lang="de-DE" sz="1100" b="1" dirty="0">
                <a:solidFill>
                  <a:srgbClr val="000000"/>
                </a:solidFill>
              </a:rPr>
              <a:t>(MPG-IPP)</a:t>
            </a:r>
          </a:p>
          <a:p>
            <a:r>
              <a:rPr lang="de-DE" sz="1100" b="1" dirty="0">
                <a:solidFill>
                  <a:srgbClr val="00B050"/>
                </a:solidFill>
              </a:rPr>
              <a:t>HADES</a:t>
            </a:r>
            <a:r>
              <a:rPr lang="de-DE" sz="1100" b="1" dirty="0"/>
              <a:t> (CEA)</a:t>
            </a:r>
          </a:p>
          <a:p>
            <a:r>
              <a:rPr lang="en-GB" sz="1100" b="1" dirty="0">
                <a:solidFill>
                  <a:srgbClr val="FF0000"/>
                </a:solidFill>
              </a:rPr>
              <a:t>WATER LOOP - WP </a:t>
            </a:r>
            <a:r>
              <a:rPr lang="en-GB" sz="1100" b="1" dirty="0"/>
              <a:t>(ENEA)</a:t>
            </a:r>
          </a:p>
          <a:p>
            <a:r>
              <a:rPr lang="en-GB" sz="1100" b="1" dirty="0">
                <a:solidFill>
                  <a:srgbClr val="FF0000"/>
                </a:solidFill>
              </a:rPr>
              <a:t>CHIMERA</a:t>
            </a:r>
            <a:r>
              <a:rPr lang="en-GB" sz="1100" b="1" dirty="0"/>
              <a:t> (CCFE)</a:t>
            </a:r>
          </a:p>
          <a:p>
            <a:r>
              <a:rPr lang="en-GB" sz="1100" b="1" i="1" dirty="0"/>
              <a:t>others</a:t>
            </a:r>
          </a:p>
        </p:txBody>
      </p:sp>
      <p:pic>
        <p:nvPicPr>
          <p:cNvPr id="44" name="Picture 43">
            <a:extLst>
              <a:ext uri="{FF2B5EF4-FFF2-40B4-BE49-F238E27FC236}">
                <a16:creationId xmlns:a16="http://schemas.microsoft.com/office/drawing/2014/main" id="{A359C671-A15C-FBB3-F6A7-451FC46B4E81}"/>
              </a:ext>
            </a:extLst>
          </p:cNvPr>
          <p:cNvPicPr>
            <a:picLocks noChangeAspect="1"/>
          </p:cNvPicPr>
          <p:nvPr/>
        </p:nvPicPr>
        <p:blipFill>
          <a:blip r:embed="rId4"/>
          <a:stretch>
            <a:fillRect/>
          </a:stretch>
        </p:blipFill>
        <p:spPr>
          <a:xfrm>
            <a:off x="3774661" y="3344476"/>
            <a:ext cx="1147413" cy="963477"/>
          </a:xfrm>
          <a:prstGeom prst="rect">
            <a:avLst/>
          </a:prstGeom>
        </p:spPr>
      </p:pic>
      <p:sp>
        <p:nvSpPr>
          <p:cNvPr id="45" name="Rectangle: Rounded Corners 44">
            <a:extLst>
              <a:ext uri="{FF2B5EF4-FFF2-40B4-BE49-F238E27FC236}">
                <a16:creationId xmlns:a16="http://schemas.microsoft.com/office/drawing/2014/main" id="{902A91DF-6FDD-7DC2-6B67-9A42C8A3FFF5}"/>
              </a:ext>
            </a:extLst>
          </p:cNvPr>
          <p:cNvSpPr/>
          <p:nvPr/>
        </p:nvSpPr>
        <p:spPr>
          <a:xfrm>
            <a:off x="5015880" y="1293460"/>
            <a:ext cx="2297108" cy="5144378"/>
          </a:xfrm>
          <a:prstGeom prst="roundRect">
            <a:avLst>
              <a:gd name="adj" fmla="val 9919"/>
            </a:avLst>
          </a:prstGeom>
          <a:solidFill>
            <a:schemeClr val="accent6">
              <a:lumMod val="40000"/>
              <a:lumOff val="6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a:extLst>
              <a:ext uri="{FF2B5EF4-FFF2-40B4-BE49-F238E27FC236}">
                <a16:creationId xmlns:a16="http://schemas.microsoft.com/office/drawing/2014/main" id="{9203DC09-A6AE-C2EC-6BB5-62E0ACFCF9D9}"/>
              </a:ext>
            </a:extLst>
          </p:cNvPr>
          <p:cNvSpPr txBox="1"/>
          <p:nvPr/>
        </p:nvSpPr>
        <p:spPr>
          <a:xfrm>
            <a:off x="5216659" y="1329020"/>
            <a:ext cx="1828800" cy="424732"/>
          </a:xfrm>
          <a:prstGeom prst="rect">
            <a:avLst/>
          </a:prstGeom>
          <a:noFill/>
        </p:spPr>
        <p:txBody>
          <a:bodyPr wrap="square">
            <a:spAutoFit/>
          </a:bodyPr>
          <a:lstStyle/>
          <a:p>
            <a:pPr lvl="0" algn="ctr" defTabSz="488950">
              <a:lnSpc>
                <a:spcPct val="90000"/>
              </a:lnSpc>
              <a:spcBef>
                <a:spcPct val="0"/>
              </a:spcBef>
            </a:pPr>
            <a:r>
              <a:rPr lang="en-GB" sz="1200" b="1" dirty="0"/>
              <a:t>BREEDING BLANKET &amp; REMOTE MAINTENANCE</a:t>
            </a:r>
            <a:endParaRPr lang="en-GB" sz="1200" b="1" kern="1200" dirty="0"/>
          </a:p>
        </p:txBody>
      </p:sp>
      <p:sp>
        <p:nvSpPr>
          <p:cNvPr id="47" name="TextBox 46">
            <a:extLst>
              <a:ext uri="{FF2B5EF4-FFF2-40B4-BE49-F238E27FC236}">
                <a16:creationId xmlns:a16="http://schemas.microsoft.com/office/drawing/2014/main" id="{B7DC87EE-E0EF-9F88-37F8-877C8C3703EC}"/>
              </a:ext>
            </a:extLst>
          </p:cNvPr>
          <p:cNvSpPr txBox="1"/>
          <p:nvPr/>
        </p:nvSpPr>
        <p:spPr>
          <a:xfrm>
            <a:off x="5015881" y="1772766"/>
            <a:ext cx="1828800" cy="769441"/>
          </a:xfrm>
          <a:prstGeom prst="rect">
            <a:avLst/>
          </a:prstGeom>
          <a:noFill/>
        </p:spPr>
        <p:txBody>
          <a:bodyPr wrap="square" rtlCol="0">
            <a:spAutoFit/>
          </a:bodyPr>
          <a:lstStyle/>
          <a:p>
            <a:r>
              <a:rPr lang="de-DE" sz="1100" b="1" dirty="0">
                <a:solidFill>
                  <a:srgbClr val="00B050"/>
                </a:solidFill>
              </a:rPr>
              <a:t>TARM/RACE </a:t>
            </a:r>
            <a:r>
              <a:rPr lang="de-DE" sz="1100" b="1" dirty="0">
                <a:solidFill>
                  <a:srgbClr val="000000"/>
                </a:solidFill>
              </a:rPr>
              <a:t>(CCFE)</a:t>
            </a:r>
          </a:p>
          <a:p>
            <a:r>
              <a:rPr lang="de-DE" sz="1100" b="1" dirty="0">
                <a:solidFill>
                  <a:srgbClr val="00B050"/>
                </a:solidFill>
              </a:rPr>
              <a:t>RMTF prototype</a:t>
            </a:r>
            <a:endParaRPr lang="de-DE" sz="1100" b="1" dirty="0"/>
          </a:p>
          <a:p>
            <a:r>
              <a:rPr lang="en-GB" sz="1100" b="1" dirty="0">
                <a:solidFill>
                  <a:srgbClr val="FF0000"/>
                </a:solidFill>
              </a:rPr>
              <a:t>PHMTF, HPTF, VPTF </a:t>
            </a:r>
          </a:p>
          <a:p>
            <a:r>
              <a:rPr lang="en-GB" sz="1100" b="1" i="1" dirty="0"/>
              <a:t>others</a:t>
            </a:r>
          </a:p>
        </p:txBody>
      </p:sp>
      <p:pic>
        <p:nvPicPr>
          <p:cNvPr id="3" name="Picture 2">
            <a:extLst>
              <a:ext uri="{FF2B5EF4-FFF2-40B4-BE49-F238E27FC236}">
                <a16:creationId xmlns:a16="http://schemas.microsoft.com/office/drawing/2014/main" id="{43488054-A72B-5173-49DD-E4E9310932C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a:off x="2708982" y="3296132"/>
            <a:ext cx="1034258" cy="1026764"/>
          </a:xfrm>
          <a:prstGeom prst="rect">
            <a:avLst/>
          </a:prstGeom>
        </p:spPr>
      </p:pic>
      <p:pic>
        <p:nvPicPr>
          <p:cNvPr id="48" name="Picture 47">
            <a:extLst>
              <a:ext uri="{FF2B5EF4-FFF2-40B4-BE49-F238E27FC236}">
                <a16:creationId xmlns:a16="http://schemas.microsoft.com/office/drawing/2014/main" id="{F1B12353-DF59-0165-DD4C-FEA494EADC75}"/>
              </a:ext>
            </a:extLst>
          </p:cNvPr>
          <p:cNvPicPr>
            <a:picLocks noChangeAspect="1"/>
          </p:cNvPicPr>
          <p:nvPr/>
        </p:nvPicPr>
        <p:blipFill>
          <a:blip r:embed="rId7"/>
          <a:stretch>
            <a:fillRect/>
          </a:stretch>
        </p:blipFill>
        <p:spPr>
          <a:xfrm>
            <a:off x="5107109" y="2629299"/>
            <a:ext cx="2129300" cy="1969953"/>
          </a:xfrm>
          <a:prstGeom prst="rect">
            <a:avLst/>
          </a:prstGeom>
        </p:spPr>
      </p:pic>
      <p:sp>
        <p:nvSpPr>
          <p:cNvPr id="49" name="Rectangle: Rounded Corners 48">
            <a:extLst>
              <a:ext uri="{FF2B5EF4-FFF2-40B4-BE49-F238E27FC236}">
                <a16:creationId xmlns:a16="http://schemas.microsoft.com/office/drawing/2014/main" id="{304CB38D-AF54-AC9C-911F-B6C598607392}"/>
              </a:ext>
            </a:extLst>
          </p:cNvPr>
          <p:cNvSpPr/>
          <p:nvPr/>
        </p:nvSpPr>
        <p:spPr>
          <a:xfrm>
            <a:off x="7406794" y="1305082"/>
            <a:ext cx="2145590" cy="5132756"/>
          </a:xfrm>
          <a:prstGeom prst="roundRect">
            <a:avLst>
              <a:gd name="adj" fmla="val 9919"/>
            </a:avLst>
          </a:prstGeom>
          <a:solidFill>
            <a:schemeClr val="accent6">
              <a:lumMod val="20000"/>
              <a:lumOff val="8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GB" sz="1100" b="1" i="0" u="none" strike="noStrike" kern="1200" cap="none" spc="0" normalizeH="0" baseline="0" noProof="0">
                <a:ln>
                  <a:noFill/>
                </a:ln>
                <a:solidFill>
                  <a:srgbClr val="FF0000"/>
                </a:solidFill>
                <a:effectLst/>
                <a:uLnTx/>
                <a:uFillTx/>
                <a:latin typeface="Calibri"/>
                <a:ea typeface="+mn-ea"/>
                <a:cs typeface="+mn-cs"/>
              </a:rPr>
              <a:t>WCLL TER</a:t>
            </a:r>
            <a:endParaRPr lang="en-GB"/>
          </a:p>
        </p:txBody>
      </p:sp>
      <p:sp>
        <p:nvSpPr>
          <p:cNvPr id="50" name="TextBox 49">
            <a:extLst>
              <a:ext uri="{FF2B5EF4-FFF2-40B4-BE49-F238E27FC236}">
                <a16:creationId xmlns:a16="http://schemas.microsoft.com/office/drawing/2014/main" id="{2C390EA0-B715-6646-69C7-5D1953031288}"/>
              </a:ext>
            </a:extLst>
          </p:cNvPr>
          <p:cNvSpPr txBox="1"/>
          <p:nvPr/>
        </p:nvSpPr>
        <p:spPr>
          <a:xfrm>
            <a:off x="7513767" y="1334731"/>
            <a:ext cx="1828801" cy="590931"/>
          </a:xfrm>
          <a:prstGeom prst="rect">
            <a:avLst/>
          </a:prstGeom>
          <a:noFill/>
        </p:spPr>
        <p:txBody>
          <a:bodyPr wrap="square">
            <a:spAutoFit/>
          </a:bodyPr>
          <a:lstStyle/>
          <a:p>
            <a:pPr lvl="0" algn="ctr" defTabSz="488950">
              <a:lnSpc>
                <a:spcPct val="90000"/>
              </a:lnSpc>
              <a:spcBef>
                <a:spcPct val="0"/>
              </a:spcBef>
            </a:pPr>
            <a:r>
              <a:rPr lang="en-GB" sz="1200" b="1" dirty="0"/>
              <a:t>TRITIUM EXTRACTION SYSTEMS AND REMOVAL SYSTEM &amp; FUEL CYCLE </a:t>
            </a:r>
            <a:endParaRPr lang="en-GB" sz="1200" b="1" kern="1200" dirty="0"/>
          </a:p>
        </p:txBody>
      </p:sp>
      <p:sp>
        <p:nvSpPr>
          <p:cNvPr id="51" name="TextBox 50">
            <a:extLst>
              <a:ext uri="{FF2B5EF4-FFF2-40B4-BE49-F238E27FC236}">
                <a16:creationId xmlns:a16="http://schemas.microsoft.com/office/drawing/2014/main" id="{C4365F0F-820A-E601-D94B-1020EDB83F33}"/>
              </a:ext>
            </a:extLst>
          </p:cNvPr>
          <p:cNvSpPr txBox="1"/>
          <p:nvPr/>
        </p:nvSpPr>
        <p:spPr>
          <a:xfrm>
            <a:off x="7403709" y="1943993"/>
            <a:ext cx="1828801" cy="938719"/>
          </a:xfrm>
          <a:prstGeom prst="rect">
            <a:avLst/>
          </a:prstGeom>
          <a:noFill/>
        </p:spPr>
        <p:txBody>
          <a:bodyPr wrap="square" rtlCol="0">
            <a:spAutoFit/>
          </a:bodyPr>
          <a:lstStyle/>
          <a:p>
            <a:r>
              <a:rPr lang="en-GB" sz="1100" b="1" dirty="0">
                <a:solidFill>
                  <a:srgbClr val="FF0000"/>
                </a:solidFill>
              </a:rPr>
              <a:t>HCPB TER Test Rig</a:t>
            </a:r>
            <a:r>
              <a:rPr lang="en-GB" sz="1100" b="1" dirty="0"/>
              <a:t> (KIT)</a:t>
            </a:r>
          </a:p>
          <a:p>
            <a:r>
              <a:rPr lang="en-GB" sz="1100" b="1" dirty="0">
                <a:solidFill>
                  <a:srgbClr val="FF0000"/>
                </a:solidFill>
              </a:rPr>
              <a:t>WCLL TER Test Rig </a:t>
            </a:r>
            <a:r>
              <a:rPr lang="en-GB" sz="1100" b="1" dirty="0"/>
              <a:t>(ENEA)</a:t>
            </a:r>
          </a:p>
          <a:p>
            <a:r>
              <a:rPr lang="de-DE" sz="1100" b="1" dirty="0">
                <a:solidFill>
                  <a:srgbClr val="00B050"/>
                </a:solidFill>
              </a:rPr>
              <a:t>H3AT </a:t>
            </a:r>
            <a:r>
              <a:rPr lang="de-DE" sz="1100" b="1" dirty="0">
                <a:solidFill>
                  <a:srgbClr val="000000"/>
                </a:solidFill>
              </a:rPr>
              <a:t>(CCFE)</a:t>
            </a:r>
          </a:p>
          <a:p>
            <a:r>
              <a:rPr lang="de-DE" sz="1100" b="1" dirty="0">
                <a:solidFill>
                  <a:srgbClr val="FF0000"/>
                </a:solidFill>
              </a:rPr>
              <a:t>DIPAK</a:t>
            </a:r>
            <a:r>
              <a:rPr lang="de-DE" sz="1100" b="1" dirty="0">
                <a:solidFill>
                  <a:srgbClr val="00B050"/>
                </a:solidFill>
              </a:rPr>
              <a:t> </a:t>
            </a:r>
            <a:r>
              <a:rPr lang="de-DE" sz="1100" b="1" dirty="0">
                <a:solidFill>
                  <a:srgbClr val="000000"/>
                </a:solidFill>
              </a:rPr>
              <a:t>(KIT) </a:t>
            </a:r>
            <a:endParaRPr lang="de-DE" sz="1100" b="1" dirty="0"/>
          </a:p>
          <a:p>
            <a:r>
              <a:rPr lang="en-GB" sz="1100" b="1" i="1" dirty="0"/>
              <a:t>others</a:t>
            </a:r>
          </a:p>
        </p:txBody>
      </p:sp>
      <p:sp>
        <p:nvSpPr>
          <p:cNvPr id="52" name="Rectangle: Rounded Corners 51">
            <a:extLst>
              <a:ext uri="{FF2B5EF4-FFF2-40B4-BE49-F238E27FC236}">
                <a16:creationId xmlns:a16="http://schemas.microsoft.com/office/drawing/2014/main" id="{5BD2E8BE-6D3C-28B1-0F2E-C0D794BAE57D}"/>
              </a:ext>
            </a:extLst>
          </p:cNvPr>
          <p:cNvSpPr/>
          <p:nvPr/>
        </p:nvSpPr>
        <p:spPr>
          <a:xfrm>
            <a:off x="9598730" y="1293459"/>
            <a:ext cx="2297107" cy="5132756"/>
          </a:xfrm>
          <a:prstGeom prst="roundRect">
            <a:avLst>
              <a:gd name="adj" fmla="val 9919"/>
            </a:avLst>
          </a:prstGeom>
          <a:solidFill>
            <a:srgbClr val="FF0000">
              <a:alpha val="14902"/>
            </a:srgb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a:extLst>
              <a:ext uri="{FF2B5EF4-FFF2-40B4-BE49-F238E27FC236}">
                <a16:creationId xmlns:a16="http://schemas.microsoft.com/office/drawing/2014/main" id="{6C16EAD1-A963-0870-E3E7-E0305049E494}"/>
              </a:ext>
            </a:extLst>
          </p:cNvPr>
          <p:cNvSpPr txBox="1"/>
          <p:nvPr/>
        </p:nvSpPr>
        <p:spPr>
          <a:xfrm>
            <a:off x="9585531" y="1361168"/>
            <a:ext cx="2297108" cy="424732"/>
          </a:xfrm>
          <a:prstGeom prst="rect">
            <a:avLst/>
          </a:prstGeom>
          <a:noFill/>
        </p:spPr>
        <p:txBody>
          <a:bodyPr wrap="square">
            <a:spAutoFit/>
          </a:bodyPr>
          <a:lstStyle/>
          <a:p>
            <a:pPr lvl="0" algn="ctr" defTabSz="488950">
              <a:lnSpc>
                <a:spcPct val="90000"/>
              </a:lnSpc>
              <a:spcBef>
                <a:spcPct val="0"/>
              </a:spcBef>
            </a:pPr>
            <a:r>
              <a:rPr lang="en-GB" sz="1200" b="1" dirty="0"/>
              <a:t>BREEDING BLANKET &amp; MATERIALS</a:t>
            </a:r>
            <a:endParaRPr lang="en-GB" sz="1200" b="1" kern="1200" dirty="0"/>
          </a:p>
        </p:txBody>
      </p:sp>
      <p:sp>
        <p:nvSpPr>
          <p:cNvPr id="54" name="TextBox 53">
            <a:extLst>
              <a:ext uri="{FF2B5EF4-FFF2-40B4-BE49-F238E27FC236}">
                <a16:creationId xmlns:a16="http://schemas.microsoft.com/office/drawing/2014/main" id="{15249155-F3D9-6675-62ED-E7E639D4FFAC}"/>
              </a:ext>
            </a:extLst>
          </p:cNvPr>
          <p:cNvSpPr txBox="1"/>
          <p:nvPr/>
        </p:nvSpPr>
        <p:spPr>
          <a:xfrm>
            <a:off x="9595647" y="1762819"/>
            <a:ext cx="2297108" cy="600164"/>
          </a:xfrm>
          <a:prstGeom prst="rect">
            <a:avLst/>
          </a:prstGeom>
          <a:noFill/>
        </p:spPr>
        <p:txBody>
          <a:bodyPr wrap="square" rtlCol="0">
            <a:spAutoFit/>
          </a:bodyPr>
          <a:lstStyle/>
          <a:p>
            <a:r>
              <a:rPr lang="de-DE" sz="1100" b="1" dirty="0">
                <a:solidFill>
                  <a:srgbClr val="00B050"/>
                </a:solidFill>
              </a:rPr>
              <a:t>FML </a:t>
            </a:r>
            <a:r>
              <a:rPr lang="de-DE" sz="1100" b="1" dirty="0">
                <a:solidFill>
                  <a:srgbClr val="000000"/>
                </a:solidFill>
              </a:rPr>
              <a:t>(KIT)               </a:t>
            </a:r>
            <a:r>
              <a:rPr lang="de-DE" sz="1100" b="1" dirty="0">
                <a:solidFill>
                  <a:srgbClr val="00B050"/>
                </a:solidFill>
              </a:rPr>
              <a:t>LECI </a:t>
            </a:r>
            <a:r>
              <a:rPr lang="de-DE" sz="1100" b="1" dirty="0">
                <a:solidFill>
                  <a:srgbClr val="000000"/>
                </a:solidFill>
              </a:rPr>
              <a:t>(CEA)</a:t>
            </a:r>
          </a:p>
          <a:p>
            <a:r>
              <a:rPr lang="de-DE" sz="1100" b="1" dirty="0">
                <a:solidFill>
                  <a:srgbClr val="00B050"/>
                </a:solidFill>
              </a:rPr>
              <a:t>HML </a:t>
            </a:r>
            <a:r>
              <a:rPr lang="de-DE" sz="1100" b="1" dirty="0">
                <a:solidFill>
                  <a:srgbClr val="000000"/>
                </a:solidFill>
              </a:rPr>
              <a:t>(FZJ)</a:t>
            </a:r>
            <a:r>
              <a:rPr lang="de-DE" sz="1100" b="1" dirty="0">
                <a:solidFill>
                  <a:srgbClr val="00B050"/>
                </a:solidFill>
              </a:rPr>
              <a:t>            FNG </a:t>
            </a:r>
            <a:r>
              <a:rPr lang="de-DE" sz="1100" b="1" dirty="0">
                <a:solidFill>
                  <a:srgbClr val="000000"/>
                </a:solidFill>
              </a:rPr>
              <a:t>(ENEA)</a:t>
            </a:r>
          </a:p>
          <a:p>
            <a:r>
              <a:rPr lang="en-GB" sz="1100" b="1" i="1" dirty="0"/>
              <a:t>others</a:t>
            </a:r>
          </a:p>
        </p:txBody>
      </p:sp>
      <p:pic>
        <p:nvPicPr>
          <p:cNvPr id="55" name="Picture 54">
            <a:extLst>
              <a:ext uri="{FF2B5EF4-FFF2-40B4-BE49-F238E27FC236}">
                <a16:creationId xmlns:a16="http://schemas.microsoft.com/office/drawing/2014/main" id="{407248F9-3BE6-33B7-99AB-E04D3F46801E}"/>
              </a:ext>
            </a:extLst>
          </p:cNvPr>
          <p:cNvPicPr>
            <a:picLocks noChangeAspect="1"/>
          </p:cNvPicPr>
          <p:nvPr/>
        </p:nvPicPr>
        <p:blipFill rotWithShape="1">
          <a:blip r:embed="rId8"/>
          <a:srcRect l="16843"/>
          <a:stretch/>
        </p:blipFill>
        <p:spPr>
          <a:xfrm>
            <a:off x="7490417" y="2919374"/>
            <a:ext cx="1065531" cy="1707266"/>
          </a:xfrm>
          <a:prstGeom prst="rect">
            <a:avLst/>
          </a:prstGeom>
        </p:spPr>
      </p:pic>
      <p:pic>
        <p:nvPicPr>
          <p:cNvPr id="56" name="Picture 55">
            <a:extLst>
              <a:ext uri="{FF2B5EF4-FFF2-40B4-BE49-F238E27FC236}">
                <a16:creationId xmlns:a16="http://schemas.microsoft.com/office/drawing/2014/main" id="{234815F1-45A9-CDAD-4C4F-F3A5371A40F3}"/>
              </a:ext>
            </a:extLst>
          </p:cNvPr>
          <p:cNvPicPr>
            <a:picLocks noChangeAspect="1"/>
          </p:cNvPicPr>
          <p:nvPr/>
        </p:nvPicPr>
        <p:blipFill>
          <a:blip r:embed="rId9"/>
          <a:stretch>
            <a:fillRect/>
          </a:stretch>
        </p:blipFill>
        <p:spPr>
          <a:xfrm>
            <a:off x="8599017" y="2934297"/>
            <a:ext cx="910298" cy="1692343"/>
          </a:xfrm>
          <a:prstGeom prst="rect">
            <a:avLst/>
          </a:prstGeom>
        </p:spPr>
      </p:pic>
      <p:pic>
        <p:nvPicPr>
          <p:cNvPr id="57" name="Picture 56">
            <a:extLst>
              <a:ext uri="{FF2B5EF4-FFF2-40B4-BE49-F238E27FC236}">
                <a16:creationId xmlns:a16="http://schemas.microsoft.com/office/drawing/2014/main" id="{B8F807F8-32FD-EDCD-170B-F405855312CE}"/>
              </a:ext>
            </a:extLst>
          </p:cNvPr>
          <p:cNvPicPr>
            <a:picLocks noChangeAspect="1"/>
          </p:cNvPicPr>
          <p:nvPr/>
        </p:nvPicPr>
        <p:blipFill rotWithShape="1">
          <a:blip r:embed="rId10"/>
          <a:srcRect t="14392"/>
          <a:stretch/>
        </p:blipFill>
        <p:spPr>
          <a:xfrm>
            <a:off x="9804462" y="3665822"/>
            <a:ext cx="1819678" cy="1118399"/>
          </a:xfrm>
          <a:prstGeom prst="rect">
            <a:avLst/>
          </a:prstGeom>
        </p:spPr>
      </p:pic>
      <p:pic>
        <p:nvPicPr>
          <p:cNvPr id="58" name="Picture 57">
            <a:extLst>
              <a:ext uri="{FF2B5EF4-FFF2-40B4-BE49-F238E27FC236}">
                <a16:creationId xmlns:a16="http://schemas.microsoft.com/office/drawing/2014/main" id="{A255EAA2-57A4-3E03-566C-6886709D7BC1}"/>
              </a:ext>
            </a:extLst>
          </p:cNvPr>
          <p:cNvPicPr>
            <a:picLocks noChangeAspect="1"/>
          </p:cNvPicPr>
          <p:nvPr/>
        </p:nvPicPr>
        <p:blipFill>
          <a:blip r:embed="rId11"/>
          <a:stretch>
            <a:fillRect/>
          </a:stretch>
        </p:blipFill>
        <p:spPr>
          <a:xfrm>
            <a:off x="9826366" y="4863149"/>
            <a:ext cx="1835670" cy="1254322"/>
          </a:xfrm>
          <a:prstGeom prst="rect">
            <a:avLst/>
          </a:prstGeom>
        </p:spPr>
      </p:pic>
      <p:pic>
        <p:nvPicPr>
          <p:cNvPr id="59" name="Picture 58">
            <a:extLst>
              <a:ext uri="{FF2B5EF4-FFF2-40B4-BE49-F238E27FC236}">
                <a16:creationId xmlns:a16="http://schemas.microsoft.com/office/drawing/2014/main" id="{CA1402A8-9F18-9796-A026-83998950E8BF}"/>
              </a:ext>
            </a:extLst>
          </p:cNvPr>
          <p:cNvPicPr>
            <a:picLocks noChangeAspect="1"/>
          </p:cNvPicPr>
          <p:nvPr/>
        </p:nvPicPr>
        <p:blipFill rotWithShape="1">
          <a:blip r:embed="rId12"/>
          <a:srcRect t="52" r="66700" b="4975"/>
          <a:stretch/>
        </p:blipFill>
        <p:spPr>
          <a:xfrm>
            <a:off x="241099" y="4783526"/>
            <a:ext cx="1112230" cy="1458431"/>
          </a:xfrm>
          <a:prstGeom prst="rect">
            <a:avLst/>
          </a:prstGeom>
        </p:spPr>
      </p:pic>
      <p:sp>
        <p:nvSpPr>
          <p:cNvPr id="60" name="TextBox 59">
            <a:extLst>
              <a:ext uri="{FF2B5EF4-FFF2-40B4-BE49-F238E27FC236}">
                <a16:creationId xmlns:a16="http://schemas.microsoft.com/office/drawing/2014/main" id="{BAF39550-DC33-C1E7-0612-96DEDFD07B35}"/>
              </a:ext>
            </a:extLst>
          </p:cNvPr>
          <p:cNvSpPr txBox="1"/>
          <p:nvPr/>
        </p:nvSpPr>
        <p:spPr>
          <a:xfrm>
            <a:off x="241099" y="4864636"/>
            <a:ext cx="1944216" cy="230832"/>
          </a:xfrm>
          <a:prstGeom prst="rect">
            <a:avLst/>
          </a:prstGeom>
          <a:noFill/>
        </p:spPr>
        <p:txBody>
          <a:bodyPr wrap="square" rtlCol="0">
            <a:spAutoFit/>
          </a:bodyPr>
          <a:lstStyle/>
          <a:p>
            <a:r>
              <a:rPr lang="en-US" sz="900" dirty="0">
                <a:solidFill>
                  <a:srgbClr val="FFFF00"/>
                </a:solidFill>
              </a:rPr>
              <a:t>LIFUS5</a:t>
            </a:r>
            <a:endParaRPr lang="en-GB" sz="900" dirty="0">
              <a:solidFill>
                <a:srgbClr val="FFFF00"/>
              </a:solidFill>
            </a:endParaRPr>
          </a:p>
        </p:txBody>
      </p:sp>
      <p:pic>
        <p:nvPicPr>
          <p:cNvPr id="61" name="Picture 60">
            <a:extLst>
              <a:ext uri="{FF2B5EF4-FFF2-40B4-BE49-F238E27FC236}">
                <a16:creationId xmlns:a16="http://schemas.microsoft.com/office/drawing/2014/main" id="{3E3EFFD7-1378-0AAE-0FFC-C5EE34A0D1D5}"/>
              </a:ext>
            </a:extLst>
          </p:cNvPr>
          <p:cNvPicPr>
            <a:picLocks noChangeAspect="1"/>
          </p:cNvPicPr>
          <p:nvPr/>
        </p:nvPicPr>
        <p:blipFill>
          <a:blip r:embed="rId13"/>
          <a:stretch>
            <a:fillRect/>
          </a:stretch>
        </p:blipFill>
        <p:spPr>
          <a:xfrm>
            <a:off x="307552" y="3333991"/>
            <a:ext cx="2194356" cy="1340768"/>
          </a:xfrm>
          <a:prstGeom prst="rect">
            <a:avLst/>
          </a:prstGeom>
        </p:spPr>
      </p:pic>
      <p:sp>
        <p:nvSpPr>
          <p:cNvPr id="62" name="TextBox 61">
            <a:extLst>
              <a:ext uri="{FF2B5EF4-FFF2-40B4-BE49-F238E27FC236}">
                <a16:creationId xmlns:a16="http://schemas.microsoft.com/office/drawing/2014/main" id="{56FA2C97-AB55-93F9-7751-343BB20DB364}"/>
              </a:ext>
            </a:extLst>
          </p:cNvPr>
          <p:cNvSpPr txBox="1"/>
          <p:nvPr/>
        </p:nvSpPr>
        <p:spPr>
          <a:xfrm>
            <a:off x="274405" y="3361056"/>
            <a:ext cx="1944216" cy="230832"/>
          </a:xfrm>
          <a:prstGeom prst="rect">
            <a:avLst/>
          </a:prstGeom>
          <a:noFill/>
        </p:spPr>
        <p:txBody>
          <a:bodyPr wrap="square" rtlCol="0">
            <a:spAutoFit/>
          </a:bodyPr>
          <a:lstStyle/>
          <a:p>
            <a:r>
              <a:rPr lang="en-US" sz="900" dirty="0">
                <a:solidFill>
                  <a:srgbClr val="FFFF00"/>
                </a:solidFill>
              </a:rPr>
              <a:t>MEKKA</a:t>
            </a:r>
            <a:endParaRPr lang="en-GB" sz="900" dirty="0">
              <a:solidFill>
                <a:srgbClr val="FFFF00"/>
              </a:solidFill>
            </a:endParaRPr>
          </a:p>
        </p:txBody>
      </p:sp>
      <p:pic>
        <p:nvPicPr>
          <p:cNvPr id="65" name="Picture 64">
            <a:extLst>
              <a:ext uri="{FF2B5EF4-FFF2-40B4-BE49-F238E27FC236}">
                <a16:creationId xmlns:a16="http://schemas.microsoft.com/office/drawing/2014/main" id="{C883E727-FAB0-FB25-2B62-A9B88C81F55F}"/>
              </a:ext>
            </a:extLst>
          </p:cNvPr>
          <p:cNvPicPr>
            <a:picLocks noChangeAspect="1"/>
          </p:cNvPicPr>
          <p:nvPr/>
        </p:nvPicPr>
        <p:blipFill>
          <a:blip r:embed="rId14"/>
          <a:stretch>
            <a:fillRect/>
          </a:stretch>
        </p:blipFill>
        <p:spPr>
          <a:xfrm>
            <a:off x="2695697" y="4677815"/>
            <a:ext cx="2145590" cy="1440611"/>
          </a:xfrm>
          <a:prstGeom prst="rect">
            <a:avLst/>
          </a:prstGeom>
        </p:spPr>
      </p:pic>
      <p:sp>
        <p:nvSpPr>
          <p:cNvPr id="66" name="TextBox 65">
            <a:extLst>
              <a:ext uri="{FF2B5EF4-FFF2-40B4-BE49-F238E27FC236}">
                <a16:creationId xmlns:a16="http://schemas.microsoft.com/office/drawing/2014/main" id="{AD9E0305-F1AC-6AE9-73A3-5FCC61CFAFBB}"/>
              </a:ext>
            </a:extLst>
          </p:cNvPr>
          <p:cNvSpPr txBox="1"/>
          <p:nvPr/>
        </p:nvSpPr>
        <p:spPr>
          <a:xfrm>
            <a:off x="4303201" y="5887594"/>
            <a:ext cx="706080" cy="230832"/>
          </a:xfrm>
          <a:prstGeom prst="rect">
            <a:avLst/>
          </a:prstGeom>
          <a:noFill/>
        </p:spPr>
        <p:txBody>
          <a:bodyPr wrap="square" rtlCol="0">
            <a:spAutoFit/>
          </a:bodyPr>
          <a:lstStyle/>
          <a:p>
            <a:r>
              <a:rPr lang="en-US" sz="900" dirty="0">
                <a:solidFill>
                  <a:srgbClr val="FFFF00"/>
                </a:solidFill>
              </a:rPr>
              <a:t>GLADIS</a:t>
            </a:r>
            <a:endParaRPr lang="en-GB" sz="900" dirty="0">
              <a:solidFill>
                <a:srgbClr val="FFFF00"/>
              </a:solidFill>
            </a:endParaRPr>
          </a:p>
        </p:txBody>
      </p:sp>
      <p:sp>
        <p:nvSpPr>
          <p:cNvPr id="67" name="TextBox 66">
            <a:extLst>
              <a:ext uri="{FF2B5EF4-FFF2-40B4-BE49-F238E27FC236}">
                <a16:creationId xmlns:a16="http://schemas.microsoft.com/office/drawing/2014/main" id="{4770A539-8CAC-F610-E204-1E4C50788A32}"/>
              </a:ext>
            </a:extLst>
          </p:cNvPr>
          <p:cNvSpPr txBox="1"/>
          <p:nvPr/>
        </p:nvSpPr>
        <p:spPr>
          <a:xfrm>
            <a:off x="2602269" y="3235596"/>
            <a:ext cx="686697" cy="230832"/>
          </a:xfrm>
          <a:prstGeom prst="rect">
            <a:avLst/>
          </a:prstGeom>
          <a:noFill/>
        </p:spPr>
        <p:txBody>
          <a:bodyPr wrap="square" rtlCol="0">
            <a:spAutoFit/>
          </a:bodyPr>
          <a:lstStyle/>
          <a:p>
            <a:r>
              <a:rPr lang="en-US" sz="900" dirty="0"/>
              <a:t>CHIMERA</a:t>
            </a:r>
            <a:endParaRPr lang="en-GB" sz="900" dirty="0"/>
          </a:p>
        </p:txBody>
      </p:sp>
      <p:sp>
        <p:nvSpPr>
          <p:cNvPr id="68" name="TextBox 67">
            <a:extLst>
              <a:ext uri="{FF2B5EF4-FFF2-40B4-BE49-F238E27FC236}">
                <a16:creationId xmlns:a16="http://schemas.microsoft.com/office/drawing/2014/main" id="{F2446CBB-B1ED-7455-884A-B79B140FE829}"/>
              </a:ext>
            </a:extLst>
          </p:cNvPr>
          <p:cNvSpPr txBox="1"/>
          <p:nvPr/>
        </p:nvSpPr>
        <p:spPr>
          <a:xfrm>
            <a:off x="4299943" y="4080693"/>
            <a:ext cx="706080" cy="230832"/>
          </a:xfrm>
          <a:prstGeom prst="rect">
            <a:avLst/>
          </a:prstGeom>
          <a:noFill/>
        </p:spPr>
        <p:txBody>
          <a:bodyPr wrap="square" rtlCol="0">
            <a:spAutoFit/>
          </a:bodyPr>
          <a:lstStyle/>
          <a:p>
            <a:r>
              <a:rPr lang="en-US" sz="900" dirty="0">
                <a:solidFill>
                  <a:srgbClr val="FFFF00"/>
                </a:solidFill>
              </a:rPr>
              <a:t>HADES</a:t>
            </a:r>
            <a:endParaRPr lang="en-GB" sz="900" dirty="0">
              <a:solidFill>
                <a:srgbClr val="FFFF00"/>
              </a:solidFill>
            </a:endParaRPr>
          </a:p>
        </p:txBody>
      </p:sp>
      <p:pic>
        <p:nvPicPr>
          <p:cNvPr id="69" name="Picture 68">
            <a:extLst>
              <a:ext uri="{FF2B5EF4-FFF2-40B4-BE49-F238E27FC236}">
                <a16:creationId xmlns:a16="http://schemas.microsoft.com/office/drawing/2014/main" id="{D21392B7-C167-C48E-8CA6-51FE19F667D4}"/>
              </a:ext>
            </a:extLst>
          </p:cNvPr>
          <p:cNvPicPr>
            <a:picLocks noChangeAspect="1"/>
          </p:cNvPicPr>
          <p:nvPr/>
        </p:nvPicPr>
        <p:blipFill rotWithShape="1">
          <a:blip r:embed="rId15"/>
          <a:srcRect t="12265" b="12744"/>
          <a:stretch/>
        </p:blipFill>
        <p:spPr>
          <a:xfrm>
            <a:off x="5131313" y="4838618"/>
            <a:ext cx="2091153" cy="1176131"/>
          </a:xfrm>
          <a:prstGeom prst="rect">
            <a:avLst/>
          </a:prstGeom>
        </p:spPr>
      </p:pic>
      <p:sp>
        <p:nvSpPr>
          <p:cNvPr id="70" name="TextBox 69">
            <a:extLst>
              <a:ext uri="{FF2B5EF4-FFF2-40B4-BE49-F238E27FC236}">
                <a16:creationId xmlns:a16="http://schemas.microsoft.com/office/drawing/2014/main" id="{61BFD2D8-87B2-C029-2AF6-368185096E35}"/>
              </a:ext>
            </a:extLst>
          </p:cNvPr>
          <p:cNvSpPr txBox="1"/>
          <p:nvPr/>
        </p:nvSpPr>
        <p:spPr>
          <a:xfrm>
            <a:off x="7424343" y="4400345"/>
            <a:ext cx="706080" cy="230832"/>
          </a:xfrm>
          <a:prstGeom prst="rect">
            <a:avLst/>
          </a:prstGeom>
          <a:noFill/>
        </p:spPr>
        <p:txBody>
          <a:bodyPr wrap="square" rtlCol="0">
            <a:spAutoFit/>
          </a:bodyPr>
          <a:lstStyle/>
          <a:p>
            <a:r>
              <a:rPr lang="en-US" sz="900" b="1" dirty="0">
                <a:solidFill>
                  <a:srgbClr val="FFFF00"/>
                </a:solidFill>
              </a:rPr>
              <a:t>WCLL PAV</a:t>
            </a:r>
            <a:endParaRPr lang="en-GB" sz="900" b="1" dirty="0">
              <a:solidFill>
                <a:srgbClr val="FFFF00"/>
              </a:solidFill>
            </a:endParaRPr>
          </a:p>
        </p:txBody>
      </p:sp>
      <p:sp>
        <p:nvSpPr>
          <p:cNvPr id="71" name="TextBox 70">
            <a:extLst>
              <a:ext uri="{FF2B5EF4-FFF2-40B4-BE49-F238E27FC236}">
                <a16:creationId xmlns:a16="http://schemas.microsoft.com/office/drawing/2014/main" id="{801F7CAB-A98E-765B-60B7-471D9E57D06B}"/>
              </a:ext>
            </a:extLst>
          </p:cNvPr>
          <p:cNvSpPr txBox="1"/>
          <p:nvPr/>
        </p:nvSpPr>
        <p:spPr>
          <a:xfrm>
            <a:off x="8532978" y="2901043"/>
            <a:ext cx="1019406" cy="230832"/>
          </a:xfrm>
          <a:prstGeom prst="rect">
            <a:avLst/>
          </a:prstGeom>
          <a:noFill/>
        </p:spPr>
        <p:txBody>
          <a:bodyPr wrap="square" rtlCol="0">
            <a:spAutoFit/>
          </a:bodyPr>
          <a:lstStyle/>
          <a:p>
            <a:r>
              <a:rPr lang="en-US" sz="900" dirty="0">
                <a:solidFill>
                  <a:srgbClr val="FFFF00"/>
                </a:solidFill>
              </a:rPr>
              <a:t>HCPB Getter beds</a:t>
            </a:r>
            <a:endParaRPr lang="en-GB" sz="900" dirty="0">
              <a:solidFill>
                <a:srgbClr val="FFFF00"/>
              </a:solidFill>
            </a:endParaRPr>
          </a:p>
        </p:txBody>
      </p:sp>
      <p:pic>
        <p:nvPicPr>
          <p:cNvPr id="72" name="Picture 71">
            <a:extLst>
              <a:ext uri="{FF2B5EF4-FFF2-40B4-BE49-F238E27FC236}">
                <a16:creationId xmlns:a16="http://schemas.microsoft.com/office/drawing/2014/main" id="{1FC37C6D-7ABB-ABB3-942C-419C79CCC150}"/>
              </a:ext>
            </a:extLst>
          </p:cNvPr>
          <p:cNvPicPr>
            <a:picLocks noChangeAspect="1"/>
          </p:cNvPicPr>
          <p:nvPr/>
        </p:nvPicPr>
        <p:blipFill>
          <a:blip r:embed="rId16"/>
          <a:stretch>
            <a:fillRect/>
          </a:stretch>
        </p:blipFill>
        <p:spPr>
          <a:xfrm>
            <a:off x="7488621" y="4783526"/>
            <a:ext cx="2000711" cy="1356934"/>
          </a:xfrm>
          <a:prstGeom prst="rect">
            <a:avLst/>
          </a:prstGeom>
        </p:spPr>
      </p:pic>
      <p:sp>
        <p:nvSpPr>
          <p:cNvPr id="73" name="TextBox 72">
            <a:extLst>
              <a:ext uri="{FF2B5EF4-FFF2-40B4-BE49-F238E27FC236}">
                <a16:creationId xmlns:a16="http://schemas.microsoft.com/office/drawing/2014/main" id="{6B2998F1-2E27-F19B-9B3B-1C6B453C1627}"/>
              </a:ext>
            </a:extLst>
          </p:cNvPr>
          <p:cNvSpPr txBox="1"/>
          <p:nvPr/>
        </p:nvSpPr>
        <p:spPr>
          <a:xfrm>
            <a:off x="7460281" y="4749220"/>
            <a:ext cx="706080" cy="230832"/>
          </a:xfrm>
          <a:prstGeom prst="rect">
            <a:avLst/>
          </a:prstGeom>
          <a:noFill/>
        </p:spPr>
        <p:txBody>
          <a:bodyPr wrap="square" rtlCol="0">
            <a:spAutoFit/>
          </a:bodyPr>
          <a:lstStyle/>
          <a:p>
            <a:r>
              <a:rPr lang="en-US" sz="900" b="1" dirty="0">
                <a:solidFill>
                  <a:srgbClr val="FFFF00"/>
                </a:solidFill>
              </a:rPr>
              <a:t>TLK</a:t>
            </a:r>
            <a:endParaRPr lang="en-GB" sz="900" b="1" dirty="0">
              <a:solidFill>
                <a:srgbClr val="FFFF00"/>
              </a:solidFill>
            </a:endParaRPr>
          </a:p>
        </p:txBody>
      </p:sp>
      <p:sp>
        <p:nvSpPr>
          <p:cNvPr id="74" name="TextBox 73">
            <a:extLst>
              <a:ext uri="{FF2B5EF4-FFF2-40B4-BE49-F238E27FC236}">
                <a16:creationId xmlns:a16="http://schemas.microsoft.com/office/drawing/2014/main" id="{82614270-A1D2-7C80-11C0-4DDA79B56D53}"/>
              </a:ext>
            </a:extLst>
          </p:cNvPr>
          <p:cNvSpPr txBox="1"/>
          <p:nvPr/>
        </p:nvSpPr>
        <p:spPr>
          <a:xfrm>
            <a:off x="8629116" y="2289822"/>
            <a:ext cx="923268" cy="261610"/>
          </a:xfrm>
          <a:prstGeom prst="rect">
            <a:avLst/>
          </a:prstGeom>
          <a:noFill/>
        </p:spPr>
        <p:txBody>
          <a:bodyPr wrap="square" rtlCol="0">
            <a:spAutoFit/>
          </a:bodyPr>
          <a:lstStyle/>
          <a:p>
            <a:pPr algn="r"/>
            <a:r>
              <a:rPr lang="en-US" sz="1100" b="1" dirty="0">
                <a:solidFill>
                  <a:srgbClr val="00B050"/>
                </a:solidFill>
              </a:rPr>
              <a:t>TLK</a:t>
            </a:r>
            <a:r>
              <a:rPr lang="en-US" sz="1100" b="1" dirty="0"/>
              <a:t> (KIT)</a:t>
            </a:r>
            <a:endParaRPr lang="en-GB" sz="1100" b="1" dirty="0"/>
          </a:p>
        </p:txBody>
      </p:sp>
      <p:sp>
        <p:nvSpPr>
          <p:cNvPr id="75" name="TextBox 74">
            <a:extLst>
              <a:ext uri="{FF2B5EF4-FFF2-40B4-BE49-F238E27FC236}">
                <a16:creationId xmlns:a16="http://schemas.microsoft.com/office/drawing/2014/main" id="{C71E960B-8257-7A28-B4F3-74D13F4D9E8C}"/>
              </a:ext>
            </a:extLst>
          </p:cNvPr>
          <p:cNvSpPr txBox="1"/>
          <p:nvPr/>
        </p:nvSpPr>
        <p:spPr>
          <a:xfrm>
            <a:off x="5094375" y="4341946"/>
            <a:ext cx="706080" cy="230832"/>
          </a:xfrm>
          <a:prstGeom prst="rect">
            <a:avLst/>
          </a:prstGeom>
          <a:noFill/>
        </p:spPr>
        <p:txBody>
          <a:bodyPr wrap="square" rtlCol="0">
            <a:spAutoFit/>
          </a:bodyPr>
          <a:lstStyle/>
          <a:p>
            <a:r>
              <a:rPr lang="en-US" sz="900" b="1" dirty="0"/>
              <a:t>RTMF</a:t>
            </a:r>
            <a:endParaRPr lang="en-GB" sz="900" b="1" dirty="0"/>
          </a:p>
        </p:txBody>
      </p:sp>
      <p:pic>
        <p:nvPicPr>
          <p:cNvPr id="77" name="Picture 76">
            <a:extLst>
              <a:ext uri="{FF2B5EF4-FFF2-40B4-BE49-F238E27FC236}">
                <a16:creationId xmlns:a16="http://schemas.microsoft.com/office/drawing/2014/main" id="{AF1885B8-9117-7627-301A-44EBCDF0D4A8}"/>
              </a:ext>
            </a:extLst>
          </p:cNvPr>
          <p:cNvPicPr>
            <a:picLocks noChangeAspect="1"/>
          </p:cNvPicPr>
          <p:nvPr/>
        </p:nvPicPr>
        <p:blipFill>
          <a:blip r:embed="rId17"/>
          <a:stretch>
            <a:fillRect/>
          </a:stretch>
        </p:blipFill>
        <p:spPr>
          <a:xfrm>
            <a:off x="9820938" y="2473489"/>
            <a:ext cx="1824756" cy="1118399"/>
          </a:xfrm>
          <a:prstGeom prst="rect">
            <a:avLst/>
          </a:prstGeom>
        </p:spPr>
      </p:pic>
      <p:sp>
        <p:nvSpPr>
          <p:cNvPr id="78" name="TextBox 77">
            <a:extLst>
              <a:ext uri="{FF2B5EF4-FFF2-40B4-BE49-F238E27FC236}">
                <a16:creationId xmlns:a16="http://schemas.microsoft.com/office/drawing/2014/main" id="{7DFC04E8-5179-2E08-180B-01740EA986F8}"/>
              </a:ext>
            </a:extLst>
          </p:cNvPr>
          <p:cNvSpPr txBox="1"/>
          <p:nvPr/>
        </p:nvSpPr>
        <p:spPr>
          <a:xfrm>
            <a:off x="10921176" y="3361056"/>
            <a:ext cx="706080" cy="230832"/>
          </a:xfrm>
          <a:prstGeom prst="rect">
            <a:avLst/>
          </a:prstGeom>
          <a:noFill/>
        </p:spPr>
        <p:txBody>
          <a:bodyPr wrap="square" rtlCol="0">
            <a:spAutoFit/>
          </a:bodyPr>
          <a:lstStyle/>
          <a:p>
            <a:pPr algn="r"/>
            <a:r>
              <a:rPr lang="en-US" sz="900" b="1" dirty="0"/>
              <a:t>LECI</a:t>
            </a:r>
            <a:endParaRPr lang="en-GB" sz="900" b="1" dirty="0"/>
          </a:p>
        </p:txBody>
      </p:sp>
      <p:sp>
        <p:nvSpPr>
          <p:cNvPr id="79" name="TextBox 78">
            <a:extLst>
              <a:ext uri="{FF2B5EF4-FFF2-40B4-BE49-F238E27FC236}">
                <a16:creationId xmlns:a16="http://schemas.microsoft.com/office/drawing/2014/main" id="{9CAA1E56-3F2B-8C1A-F59F-8A3B3334003E}"/>
              </a:ext>
            </a:extLst>
          </p:cNvPr>
          <p:cNvSpPr txBox="1"/>
          <p:nvPr/>
        </p:nvSpPr>
        <p:spPr>
          <a:xfrm>
            <a:off x="9848781" y="3704488"/>
            <a:ext cx="706080" cy="230832"/>
          </a:xfrm>
          <a:prstGeom prst="rect">
            <a:avLst/>
          </a:prstGeom>
          <a:noFill/>
        </p:spPr>
        <p:txBody>
          <a:bodyPr wrap="square" rtlCol="0">
            <a:spAutoFit/>
          </a:bodyPr>
          <a:lstStyle/>
          <a:p>
            <a:r>
              <a:rPr lang="en-US" sz="900" b="1" dirty="0">
                <a:solidFill>
                  <a:srgbClr val="FFFF00"/>
                </a:solidFill>
              </a:rPr>
              <a:t>FML</a:t>
            </a:r>
            <a:endParaRPr lang="en-GB" sz="900" b="1" dirty="0">
              <a:solidFill>
                <a:srgbClr val="FFFF00"/>
              </a:solidFill>
            </a:endParaRPr>
          </a:p>
        </p:txBody>
      </p:sp>
      <p:sp>
        <p:nvSpPr>
          <p:cNvPr id="80" name="TextBox 79">
            <a:extLst>
              <a:ext uri="{FF2B5EF4-FFF2-40B4-BE49-F238E27FC236}">
                <a16:creationId xmlns:a16="http://schemas.microsoft.com/office/drawing/2014/main" id="{35176566-67A6-EF90-3365-3B91D372AD1C}"/>
              </a:ext>
            </a:extLst>
          </p:cNvPr>
          <p:cNvSpPr txBox="1"/>
          <p:nvPr/>
        </p:nvSpPr>
        <p:spPr>
          <a:xfrm>
            <a:off x="11132046" y="5916593"/>
            <a:ext cx="706080" cy="230832"/>
          </a:xfrm>
          <a:prstGeom prst="rect">
            <a:avLst/>
          </a:prstGeom>
          <a:noFill/>
        </p:spPr>
        <p:txBody>
          <a:bodyPr wrap="square" rtlCol="0">
            <a:spAutoFit/>
          </a:bodyPr>
          <a:lstStyle/>
          <a:p>
            <a:r>
              <a:rPr lang="en-US" sz="900" b="1" dirty="0">
                <a:solidFill>
                  <a:srgbClr val="FFFF00"/>
                </a:solidFill>
              </a:rPr>
              <a:t>FNG</a:t>
            </a:r>
            <a:endParaRPr lang="en-GB" sz="900" b="1" dirty="0">
              <a:solidFill>
                <a:srgbClr val="FFFF00"/>
              </a:solidFill>
            </a:endParaRPr>
          </a:p>
        </p:txBody>
      </p:sp>
      <p:sp>
        <p:nvSpPr>
          <p:cNvPr id="4" name="Footer Placeholder 3">
            <a:extLst>
              <a:ext uri="{FF2B5EF4-FFF2-40B4-BE49-F238E27FC236}">
                <a16:creationId xmlns:a16="http://schemas.microsoft.com/office/drawing/2014/main" id="{A6780382-4EAE-37AD-7DE3-2EBD1EE0A66E}"/>
              </a:ext>
            </a:extLst>
          </p:cNvPr>
          <p:cNvSpPr>
            <a:spLocks noGrp="1"/>
          </p:cNvSpPr>
          <p:nvPr>
            <p:ph type="ftr" sz="quarter" idx="11"/>
          </p:nvPr>
        </p:nvSpPr>
        <p:spPr>
          <a:xfrm>
            <a:off x="1205029" y="6578200"/>
            <a:ext cx="10986971" cy="268139"/>
          </a:xfrm>
        </p:spPr>
        <p:txBody>
          <a:bodyPr/>
          <a:lstStyle/>
          <a:p>
            <a:pPr algn="r"/>
            <a:r>
              <a:rPr lang="en-GB" sz="1050" dirty="0"/>
              <a:t>G. Aiello et al. | Testing and quantification needs for the Breeding Blanket | </a:t>
            </a:r>
            <a:r>
              <a:rPr lang="fr-FR" sz="1050" dirty="0"/>
              <a:t>EU-CN collaboration </a:t>
            </a:r>
            <a:r>
              <a:rPr lang="en-GB" sz="1050" dirty="0"/>
              <a:t>| KIT, March 2023 | Page </a:t>
            </a:r>
            <a:fld id="{6A6D9FA1-99C7-4910-8E32-B85D378B0060}" type="slidenum">
              <a:rPr lang="en-GB" sz="1050" smtClean="0"/>
              <a:pPr algn="r"/>
              <a:t>9</a:t>
            </a:fld>
            <a:endParaRPr lang="en-GB" sz="1050" dirty="0"/>
          </a:p>
        </p:txBody>
      </p:sp>
    </p:spTree>
    <p:extLst>
      <p:ext uri="{BB962C8B-B14F-4D97-AF65-F5344CB8AC3E}">
        <p14:creationId xmlns:p14="http://schemas.microsoft.com/office/powerpoint/2010/main" val="2808043661"/>
      </p:ext>
    </p:extLst>
  </p:cSld>
  <p:clrMapOvr>
    <a:masterClrMapping/>
  </p:clrMapOvr>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b="1"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C5E97A0C0FEBC408E67B127B9678D93" ma:contentTypeVersion="16" ma:contentTypeDescription="Create a new document." ma:contentTypeScope="" ma:versionID="1d2a0d8c6deb6b6d65149e488cbe144b">
  <xsd:schema xmlns:xsd="http://www.w3.org/2001/XMLSchema" xmlns:xs="http://www.w3.org/2001/XMLSchema" xmlns:p="http://schemas.microsoft.com/office/2006/metadata/properties" xmlns:ns2="cbbfa1f3-60c2-42de-b5b6-3ee8cb87d964" xmlns:ns3="e5ba6352-0726-4226-96e7-82f7f1c59ac0" targetNamespace="http://schemas.microsoft.com/office/2006/metadata/properties" ma:root="true" ma:fieldsID="0760925279f4376d2d8626e0085fb012" ns2:_="" ns3:_="">
    <xsd:import namespace="cbbfa1f3-60c2-42de-b5b6-3ee8cb87d964"/>
    <xsd:import namespace="e5ba6352-0726-4226-96e7-82f7f1c59ac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Dateofreleas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DateTake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bfa1f3-60c2-42de-b5b6-3ee8cb87d9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Dateofrelease" ma:index="14" nillable="true" ma:displayName="Date of release" ma:format="Dropdown" ma:internalName="Dateofrelease">
      <xsd:simpleType>
        <xsd:restriction base="dms:Text">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1e10cb2-14f7-4eda-9ec0-27c7232f3f48"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ba6352-0726-4226-96e7-82f7f1c59ac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a5fc3690-ba4d-4b93-9ca3-ace776e65a5b}" ma:internalName="TaxCatchAll" ma:showField="CatchAllData" ma:web="e5ba6352-0726-4226-96e7-82f7f1c59a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5ba6352-0726-4226-96e7-82f7f1c59ac0" xsi:nil="true"/>
    <Dateofrelease xmlns="cbbfa1f3-60c2-42de-b5b6-3ee8cb87d964" xsi:nil="true"/>
    <lcf76f155ced4ddcb4097134ff3c332f xmlns="cbbfa1f3-60c2-42de-b5b6-3ee8cb87d96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984CF56-A581-48B2-95B5-489CAEC7CD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bfa1f3-60c2-42de-b5b6-3ee8cb87d964"/>
    <ds:schemaRef ds:uri="e5ba6352-0726-4226-96e7-82f7f1c59a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DAAF601-298B-4BBC-A157-4A8FB55A1F54}">
  <ds:schemaRefs>
    <ds:schemaRef ds:uri="http://schemas.microsoft.com/sharepoint/v3/contenttype/forms"/>
  </ds:schemaRefs>
</ds:datastoreItem>
</file>

<file path=customXml/itemProps3.xml><?xml version="1.0" encoding="utf-8"?>
<ds:datastoreItem xmlns:ds="http://schemas.openxmlformats.org/officeDocument/2006/customXml" ds:itemID="{D53A1459-7583-4259-ACCE-1E24DB5B688B}">
  <ds:schemaRefs>
    <ds:schemaRef ds:uri="http://schemas.microsoft.com/office/2006/metadata/properties"/>
    <ds:schemaRef ds:uri="http://schemas.microsoft.com/office/infopath/2007/PartnerControls"/>
    <ds:schemaRef ds:uri="e5ba6352-0726-4226-96e7-82f7f1c59ac0"/>
    <ds:schemaRef ds:uri="cbbfa1f3-60c2-42de-b5b6-3ee8cb87d964"/>
  </ds:schemaRefs>
</ds:datastoreItem>
</file>

<file path=docProps/app.xml><?xml version="1.0" encoding="utf-8"?>
<Properties xmlns="http://schemas.openxmlformats.org/officeDocument/2006/extended-properties" xmlns:vt="http://schemas.openxmlformats.org/officeDocument/2006/docPropsVTypes">
  <Template/>
  <TotalTime>3237</TotalTime>
  <Words>9303</Words>
  <Application>Microsoft Office PowerPoint</Application>
  <PresentationFormat>Widescreen</PresentationFormat>
  <Paragraphs>935</Paragraphs>
  <Slides>27</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Aptos</vt:lpstr>
      <vt:lpstr>Arial</vt:lpstr>
      <vt:lpstr>Calibri</vt:lpstr>
      <vt:lpstr>CIDFont+F3</vt:lpstr>
      <vt:lpstr>Franklin Gothic Medium</vt:lpstr>
      <vt:lpstr>Montserrat</vt:lpstr>
      <vt:lpstr>Symbol</vt:lpstr>
      <vt:lpstr>Wingdings</vt:lpstr>
      <vt:lpstr>EUROfusion.1line_5_3_2019</vt:lpstr>
      <vt:lpstr>Testing and quantification needs for the Breeding Blanket</vt:lpstr>
      <vt:lpstr>Outline</vt:lpstr>
      <vt:lpstr>Breeding blanket technology development strategy</vt:lpstr>
      <vt:lpstr>Qualification of a nuclear component: fuel assembly</vt:lpstr>
      <vt:lpstr>Breeding blanket concepts in EU</vt:lpstr>
      <vt:lpstr>Breeding blanket qualification strategy</vt:lpstr>
      <vt:lpstr>Some Basic and Single-effect experiments (TRLs 1-3)</vt:lpstr>
      <vt:lpstr>Some Multiple-effect/interaction experiments (TRL 3-6)</vt:lpstr>
      <vt:lpstr>Facilities for non-nuclear BB qualification</vt:lpstr>
      <vt:lpstr>Facilities for nuclear (non-fusion) BB qualification</vt:lpstr>
      <vt:lpstr>Facilities for nuclear (fusion relevant) BB qualification</vt:lpstr>
      <vt:lpstr>Blanket testing options in a VNS</vt:lpstr>
      <vt:lpstr>TBM-like vs. Segment – testing goals (TRL 6-8)</vt:lpstr>
      <vt:lpstr>Determining TBM fluence target: approach (in progress)  </vt:lpstr>
      <vt:lpstr>Testing approaches</vt:lpstr>
      <vt:lpstr>Conclusion</vt:lpstr>
      <vt:lpstr>PowerPoint Presentation</vt:lpstr>
      <vt:lpstr>Neutron irradiation also affects Divertor operation</vt:lpstr>
      <vt:lpstr>Challenges related to the breeding blanket</vt:lpstr>
      <vt:lpstr>Issues related to the BB</vt:lpstr>
      <vt:lpstr>Breeding blanket qualification needs</vt:lpstr>
      <vt:lpstr>Breeding blanket qualification needs</vt:lpstr>
      <vt:lpstr>Breeding Blanket Qualification Needs: ongoing R&amp;D efforts</vt:lpstr>
      <vt:lpstr>Breeding Blanket Qualification Needs: ongoing R&amp;D efforts</vt:lpstr>
      <vt:lpstr>Breeding Blanket Qualification Needs: ongoing R&amp;D efforts</vt:lpstr>
      <vt:lpstr>Breeding Blanket Qualification Needs: ongoing R&amp;D efforts</vt:lpstr>
      <vt:lpstr>Testing approaches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Fabio Vinagre</dc:creator>
  <cp:lastModifiedBy>Giacomo Aiello</cp:lastModifiedBy>
  <cp:revision>13</cp:revision>
  <dcterms:created xsi:type="dcterms:W3CDTF">2023-11-15T09:40:03Z</dcterms:created>
  <dcterms:modified xsi:type="dcterms:W3CDTF">2024-03-19T08:02:34Z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0x0101006C5E97A0C0FEBC408E67B127B9678D93</vt:lpwstr>
  </property>
</Properties>
</file>