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sldIdLst>
    <p:sldId id="256" r:id="rId5"/>
    <p:sldId id="273" r:id="rId6"/>
    <p:sldId id="277" r:id="rId7"/>
    <p:sldId id="269" r:id="rId8"/>
    <p:sldId id="270" r:id="rId9"/>
    <p:sldId id="274" r:id="rId10"/>
    <p:sldId id="279" r:id="rId11"/>
    <p:sldId id="283" r:id="rId12"/>
    <p:sldId id="276" r:id="rId13"/>
    <p:sldId id="287" r:id="rId14"/>
    <p:sldId id="288" r:id="rId15"/>
    <p:sldId id="289" r:id="rId16"/>
    <p:sldId id="29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ven Wiesen" initials="SW" lastIdx="1" clrIdx="0">
    <p:extLst>
      <p:ext uri="{19B8F6BF-5375-455C-9EA6-DF929625EA0E}">
        <p15:presenceInfo xmlns:p15="http://schemas.microsoft.com/office/powerpoint/2012/main" userId="2350582781e0944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0A230"/>
    <a:srgbClr val="3182BA"/>
    <a:srgbClr val="FF8419"/>
    <a:srgbClr val="FF82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41" autoAdjust="0"/>
    <p:restoredTop sz="94660"/>
  </p:normalViewPr>
  <p:slideViewPr>
    <p:cSldViewPr snapToGrid="0">
      <p:cViewPr varScale="1">
        <p:scale>
          <a:sx n="113" d="100"/>
          <a:sy n="113" d="100"/>
        </p:scale>
        <p:origin x="582" y="8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a:alphaModFix/>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Values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269F89-30FE-4543-9AA2-BEE5A93B857D}"/>
              </a:ext>
            </a:extLst>
          </p:cNvPr>
          <p:cNvSpPr>
            <a:spLocks noGrp="1"/>
          </p:cNvSpPr>
          <p:nvPr>
            <p:ph type="title"/>
          </p:nvPr>
        </p:nvSpPr>
        <p:spPr>
          <a:xfrm>
            <a:off x="407368" y="2074188"/>
            <a:ext cx="8644353" cy="620251"/>
          </a:xfrm>
        </p:spPr>
        <p:txBody>
          <a:bodyPr>
            <a:normAutofit/>
          </a:bodyPr>
          <a:lstStyle/>
          <a:p>
            <a:r>
              <a:rPr lang="de-DE" dirty="0"/>
              <a:t>EU-VNS </a:t>
            </a:r>
            <a:r>
              <a:rPr lang="de-DE" dirty="0" err="1"/>
              <a:t>exhaust</a:t>
            </a:r>
            <a:r>
              <a:rPr lang="de-DE" dirty="0"/>
              <a:t> </a:t>
            </a:r>
            <a:r>
              <a:rPr lang="de-DE" dirty="0" err="1"/>
              <a:t>assessment</a:t>
            </a:r>
            <a:r>
              <a:rPr lang="de-DE" dirty="0"/>
              <a:t> </a:t>
            </a:r>
            <a:r>
              <a:rPr lang="de-DE" dirty="0" err="1"/>
              <a:t>with</a:t>
            </a:r>
            <a:r>
              <a:rPr lang="de-DE" dirty="0"/>
              <a:t> SOLPS-ITER</a:t>
            </a:r>
          </a:p>
        </p:txBody>
      </p:sp>
      <p:sp>
        <p:nvSpPr>
          <p:cNvPr id="3" name="Textplatzhalter 2">
            <a:extLst>
              <a:ext uri="{FF2B5EF4-FFF2-40B4-BE49-F238E27FC236}">
                <a16:creationId xmlns:a16="http://schemas.microsoft.com/office/drawing/2014/main" id="{740AF7FD-59E8-46D9-B1EC-1571DB8B740A}"/>
              </a:ext>
            </a:extLst>
          </p:cNvPr>
          <p:cNvSpPr>
            <a:spLocks noGrp="1"/>
          </p:cNvSpPr>
          <p:nvPr>
            <p:ph type="body" sz="quarter" idx="10"/>
          </p:nvPr>
        </p:nvSpPr>
        <p:spPr>
          <a:xfrm>
            <a:off x="407367" y="2852257"/>
            <a:ext cx="7360839" cy="2759978"/>
          </a:xfrm>
        </p:spPr>
        <p:txBody>
          <a:bodyPr>
            <a:normAutofit/>
          </a:bodyPr>
          <a:lstStyle/>
          <a:p>
            <a:r>
              <a:rPr lang="it-IT" u="sng" dirty="0"/>
              <a:t>S. </a:t>
            </a:r>
            <a:r>
              <a:rPr lang="en-GB" u="sng" dirty="0"/>
              <a:t>Wiesen</a:t>
            </a:r>
            <a:r>
              <a:rPr lang="it-IT" dirty="0"/>
              <a:t>, </a:t>
            </a:r>
            <a:r>
              <a:rPr lang="it-IT" dirty="0" err="1"/>
              <a:t>Ch</a:t>
            </a:r>
            <a:r>
              <a:rPr lang="it-IT" dirty="0"/>
              <a:t>. Bachmann, M. </a:t>
            </a:r>
            <a:r>
              <a:rPr lang="it-IT" dirty="0" err="1"/>
              <a:t>Siccinio</a:t>
            </a:r>
            <a:r>
              <a:rPr lang="it-IT" dirty="0"/>
              <a:t>, J. </a:t>
            </a:r>
            <a:r>
              <a:rPr lang="it-IT" dirty="0" err="1"/>
              <a:t>Boscary</a:t>
            </a:r>
            <a:r>
              <a:rPr lang="it-IT" dirty="0"/>
              <a:t>, R. </a:t>
            </a:r>
            <a:r>
              <a:rPr lang="it-IT" dirty="0" err="1"/>
              <a:t>Neu</a:t>
            </a:r>
            <a:r>
              <a:rPr lang="it-IT" dirty="0"/>
              <a:t>, F. </a:t>
            </a:r>
            <a:r>
              <a:rPr lang="it-IT" dirty="0" err="1"/>
              <a:t>Maviglia</a:t>
            </a:r>
            <a:r>
              <a:rPr lang="it-IT" dirty="0"/>
              <a:t>, G. Federici and the EU DEMO PSD team</a:t>
            </a:r>
          </a:p>
        </p:txBody>
      </p:sp>
      <p:sp>
        <p:nvSpPr>
          <p:cNvPr id="5" name="Textplatzhalter 4">
            <a:extLst>
              <a:ext uri="{FF2B5EF4-FFF2-40B4-BE49-F238E27FC236}">
                <a16:creationId xmlns:a16="http://schemas.microsoft.com/office/drawing/2014/main" id="{D503E9E4-E120-4AE4-A633-F56AEB64B4A3}"/>
              </a:ext>
            </a:extLst>
          </p:cNvPr>
          <p:cNvSpPr>
            <a:spLocks noGrp="1"/>
          </p:cNvSpPr>
          <p:nvPr>
            <p:ph type="body" sz="quarter" idx="12"/>
          </p:nvPr>
        </p:nvSpPr>
        <p:spPr/>
        <p:txBody>
          <a:bodyPr>
            <a:normAutofit fontScale="85000" lnSpcReduction="10000"/>
          </a:bodyPr>
          <a:lstStyle/>
          <a:p>
            <a:r>
              <a:rPr lang="en-GB" dirty="0"/>
              <a:t>Technical Exchange Meeting on CFETR and EU-DEMO Fusion </a:t>
            </a:r>
            <a:r>
              <a:rPr lang="de-DE" dirty="0"/>
              <a:t>19.3.2024</a:t>
            </a:r>
          </a:p>
        </p:txBody>
      </p:sp>
    </p:spTree>
    <p:extLst>
      <p:ext uri="{BB962C8B-B14F-4D97-AF65-F5344CB8AC3E}">
        <p14:creationId xmlns:p14="http://schemas.microsoft.com/office/powerpoint/2010/main" val="158457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CC6BC9-A292-0B6D-2906-9278E2D11DE7}"/>
              </a:ext>
            </a:extLst>
          </p:cNvPr>
          <p:cNvSpPr>
            <a:spLocks noGrp="1"/>
          </p:cNvSpPr>
          <p:nvPr>
            <p:ph type="title"/>
          </p:nvPr>
        </p:nvSpPr>
        <p:spPr>
          <a:xfrm>
            <a:off x="983432" y="192515"/>
            <a:ext cx="11208568" cy="457200"/>
          </a:xfrm>
        </p:spPr>
        <p:txBody>
          <a:bodyPr/>
          <a:lstStyle/>
          <a:p>
            <a:r>
              <a:rPr lang="en-GB" dirty="0"/>
              <a:t>(Very) new results: gas-puffs only, with dome and updated equilibrium</a:t>
            </a:r>
          </a:p>
        </p:txBody>
      </p:sp>
      <p:sp>
        <p:nvSpPr>
          <p:cNvPr id="5" name="Foliennummernplatzhalter 4">
            <a:extLst>
              <a:ext uri="{FF2B5EF4-FFF2-40B4-BE49-F238E27FC236}">
                <a16:creationId xmlns:a16="http://schemas.microsoft.com/office/drawing/2014/main" id="{64454E4D-5323-F9DB-2E6A-23C6CD2D7204}"/>
              </a:ext>
            </a:extLst>
          </p:cNvPr>
          <p:cNvSpPr>
            <a:spLocks noGrp="1"/>
          </p:cNvSpPr>
          <p:nvPr>
            <p:ph type="sldNum" sz="quarter" idx="12"/>
          </p:nvPr>
        </p:nvSpPr>
        <p:spPr/>
        <p:txBody>
          <a:bodyPr/>
          <a:lstStyle/>
          <a:p>
            <a:fld id="{6A6D9FA1-99C7-4910-8E32-B85D378B0060}" type="slidenum">
              <a:rPr lang="en-GB" smtClean="0">
                <a:solidFill>
                  <a:prstClr val="white"/>
                </a:solidFill>
              </a:rPr>
              <a:pPr/>
              <a:t>10</a:t>
            </a:fld>
            <a:endParaRPr lang="en-GB" dirty="0">
              <a:solidFill>
                <a:prstClr val="white"/>
              </a:solidFill>
            </a:endParaRPr>
          </a:p>
        </p:txBody>
      </p:sp>
      <p:pic>
        <p:nvPicPr>
          <p:cNvPr id="7" name="Picture 6">
            <a:extLst>
              <a:ext uri="{FF2B5EF4-FFF2-40B4-BE49-F238E27FC236}">
                <a16:creationId xmlns:a16="http://schemas.microsoft.com/office/drawing/2014/main" id="{A3F140D2-2799-4C42-9A33-8215635E0346}"/>
              </a:ext>
            </a:extLst>
          </p:cNvPr>
          <p:cNvPicPr>
            <a:picLocks noChangeAspect="1"/>
          </p:cNvPicPr>
          <p:nvPr/>
        </p:nvPicPr>
        <p:blipFill>
          <a:blip r:embed="rId2"/>
          <a:stretch>
            <a:fillRect/>
          </a:stretch>
        </p:blipFill>
        <p:spPr>
          <a:xfrm>
            <a:off x="4653046" y="705979"/>
            <a:ext cx="3949087" cy="2863707"/>
          </a:xfrm>
          <a:prstGeom prst="rect">
            <a:avLst/>
          </a:prstGeom>
        </p:spPr>
      </p:pic>
      <p:pic>
        <p:nvPicPr>
          <p:cNvPr id="9" name="Picture 8">
            <a:extLst>
              <a:ext uri="{FF2B5EF4-FFF2-40B4-BE49-F238E27FC236}">
                <a16:creationId xmlns:a16="http://schemas.microsoft.com/office/drawing/2014/main" id="{B0529423-D946-4AAD-9185-53238F647998}"/>
              </a:ext>
            </a:extLst>
          </p:cNvPr>
          <p:cNvPicPr>
            <a:picLocks noChangeAspect="1"/>
          </p:cNvPicPr>
          <p:nvPr/>
        </p:nvPicPr>
        <p:blipFill>
          <a:blip r:embed="rId3"/>
          <a:stretch>
            <a:fillRect/>
          </a:stretch>
        </p:blipFill>
        <p:spPr>
          <a:xfrm>
            <a:off x="412765" y="736600"/>
            <a:ext cx="4018206" cy="2851516"/>
          </a:xfrm>
          <a:prstGeom prst="rect">
            <a:avLst/>
          </a:prstGeom>
        </p:spPr>
      </p:pic>
      <p:pic>
        <p:nvPicPr>
          <p:cNvPr id="11" name="Picture 10">
            <a:extLst>
              <a:ext uri="{FF2B5EF4-FFF2-40B4-BE49-F238E27FC236}">
                <a16:creationId xmlns:a16="http://schemas.microsoft.com/office/drawing/2014/main" id="{BF0ACAC9-B239-4F41-A028-DF9BA8DC8901}"/>
              </a:ext>
            </a:extLst>
          </p:cNvPr>
          <p:cNvPicPr>
            <a:picLocks noChangeAspect="1"/>
          </p:cNvPicPr>
          <p:nvPr/>
        </p:nvPicPr>
        <p:blipFill>
          <a:blip r:embed="rId4"/>
          <a:stretch>
            <a:fillRect/>
          </a:stretch>
        </p:blipFill>
        <p:spPr>
          <a:xfrm>
            <a:off x="502180" y="3625951"/>
            <a:ext cx="3920639" cy="2802466"/>
          </a:xfrm>
          <a:prstGeom prst="rect">
            <a:avLst/>
          </a:prstGeom>
        </p:spPr>
      </p:pic>
      <p:pic>
        <p:nvPicPr>
          <p:cNvPr id="13" name="Picture 12">
            <a:extLst>
              <a:ext uri="{FF2B5EF4-FFF2-40B4-BE49-F238E27FC236}">
                <a16:creationId xmlns:a16="http://schemas.microsoft.com/office/drawing/2014/main" id="{26069B23-47A8-4F9D-BA03-767F0994BA56}"/>
              </a:ext>
            </a:extLst>
          </p:cNvPr>
          <p:cNvPicPr>
            <a:picLocks noChangeAspect="1"/>
          </p:cNvPicPr>
          <p:nvPr/>
        </p:nvPicPr>
        <p:blipFill>
          <a:blip r:embed="rId5"/>
          <a:stretch>
            <a:fillRect/>
          </a:stretch>
        </p:blipFill>
        <p:spPr>
          <a:xfrm>
            <a:off x="4707293" y="3675594"/>
            <a:ext cx="3894840" cy="2752823"/>
          </a:xfrm>
          <a:prstGeom prst="rect">
            <a:avLst/>
          </a:prstGeom>
        </p:spPr>
      </p:pic>
      <p:sp>
        <p:nvSpPr>
          <p:cNvPr id="14" name="Textfeld 10">
            <a:extLst>
              <a:ext uri="{FF2B5EF4-FFF2-40B4-BE49-F238E27FC236}">
                <a16:creationId xmlns:a16="http://schemas.microsoft.com/office/drawing/2014/main" id="{326F6426-4020-4759-A4C1-BDA1B3638813}"/>
              </a:ext>
            </a:extLst>
          </p:cNvPr>
          <p:cNvSpPr txBox="1"/>
          <p:nvPr/>
        </p:nvSpPr>
        <p:spPr>
          <a:xfrm>
            <a:off x="9217300" y="1468448"/>
            <a:ext cx="2629246" cy="1015663"/>
          </a:xfrm>
          <a:prstGeom prst="rect">
            <a:avLst/>
          </a:prstGeom>
          <a:solidFill>
            <a:schemeClr val="bg1"/>
          </a:solidFill>
          <a:ln w="22225">
            <a:solidFill>
              <a:schemeClr val="tx1"/>
            </a:solidFill>
          </a:ln>
        </p:spPr>
        <p:txBody>
          <a:bodyPr wrap="none" rtlCol="0">
            <a:spAutoFit/>
          </a:bodyPr>
          <a:lstStyle/>
          <a:p>
            <a:r>
              <a:rPr lang="en-US" sz="2000" dirty="0" err="1">
                <a:latin typeface="Symbol" panose="05050102010706020507" pitchFamily="18" charset="2"/>
              </a:rPr>
              <a:t>G</a:t>
            </a:r>
            <a:r>
              <a:rPr lang="en-US" sz="2000" baseline="-25000" dirty="0" err="1"/>
              <a:t>Ar</a:t>
            </a:r>
            <a:r>
              <a:rPr lang="en-US" sz="2000" dirty="0"/>
              <a:t>=5e19s</a:t>
            </a:r>
            <a:r>
              <a:rPr lang="en-US" sz="2000" baseline="30000" dirty="0"/>
              <a:t>-1</a:t>
            </a:r>
            <a:r>
              <a:rPr lang="en-US" sz="2000" dirty="0"/>
              <a:t>, </a:t>
            </a:r>
            <a:r>
              <a:rPr lang="en-US" sz="2000" dirty="0">
                <a:latin typeface="Symbol" panose="05050102010706020507" pitchFamily="18" charset="2"/>
              </a:rPr>
              <a:t>G</a:t>
            </a:r>
            <a:r>
              <a:rPr lang="en-US" sz="2000" baseline="-25000" dirty="0"/>
              <a:t>T</a:t>
            </a:r>
            <a:r>
              <a:rPr lang="en-US" sz="2000" dirty="0"/>
              <a:t>=2e22s</a:t>
            </a:r>
            <a:r>
              <a:rPr lang="en-US" sz="2000" baseline="30000" dirty="0"/>
              <a:t>-1</a:t>
            </a:r>
          </a:p>
          <a:p>
            <a:r>
              <a:rPr lang="en-US" sz="2000" dirty="0">
                <a:solidFill>
                  <a:srgbClr val="FF0000"/>
                </a:solidFill>
              </a:rPr>
              <a:t>&lt;Z&gt;</a:t>
            </a:r>
            <a:r>
              <a:rPr lang="en-US" sz="2000" baseline="-25000" dirty="0">
                <a:solidFill>
                  <a:srgbClr val="FF0000"/>
                </a:solidFill>
              </a:rPr>
              <a:t>core</a:t>
            </a:r>
            <a:r>
              <a:rPr lang="en-US" sz="2000" dirty="0">
                <a:solidFill>
                  <a:srgbClr val="FF0000"/>
                </a:solidFill>
              </a:rPr>
              <a:t>: ~ 3.25</a:t>
            </a:r>
          </a:p>
          <a:p>
            <a:r>
              <a:rPr lang="en-US" sz="2000" dirty="0" err="1"/>
              <a:t>Ar</a:t>
            </a:r>
            <a:r>
              <a:rPr lang="en-US" sz="2000" dirty="0"/>
              <a:t> comp </a:t>
            </a:r>
            <a:r>
              <a:rPr lang="en-US" sz="2000" dirty="0" err="1"/>
              <a:t>spx</a:t>
            </a:r>
            <a:r>
              <a:rPr lang="en-US" sz="2000" dirty="0"/>
              <a:t> ~ 9</a:t>
            </a:r>
            <a:endParaRPr lang="de-DE" sz="2000" dirty="0"/>
          </a:p>
        </p:txBody>
      </p:sp>
      <p:sp>
        <p:nvSpPr>
          <p:cNvPr id="15" name="TextBox 14">
            <a:extLst>
              <a:ext uri="{FF2B5EF4-FFF2-40B4-BE49-F238E27FC236}">
                <a16:creationId xmlns:a16="http://schemas.microsoft.com/office/drawing/2014/main" id="{38CABE5C-6299-4075-B310-5C6878957E31}"/>
              </a:ext>
            </a:extLst>
          </p:cNvPr>
          <p:cNvSpPr txBox="1"/>
          <p:nvPr/>
        </p:nvSpPr>
        <p:spPr>
          <a:xfrm>
            <a:off x="2227153" y="407023"/>
            <a:ext cx="914400" cy="523220"/>
          </a:xfrm>
          <a:prstGeom prst="rect">
            <a:avLst/>
          </a:prstGeom>
          <a:noFill/>
        </p:spPr>
        <p:txBody>
          <a:bodyPr wrap="square" rtlCol="0">
            <a:spAutoFit/>
          </a:bodyPr>
          <a:lstStyle/>
          <a:p>
            <a:pPr algn="l"/>
            <a:r>
              <a:rPr lang="en-US" sz="2800" b="1" dirty="0"/>
              <a:t>HFS</a:t>
            </a:r>
          </a:p>
        </p:txBody>
      </p:sp>
      <p:sp>
        <p:nvSpPr>
          <p:cNvPr id="16" name="TextBox 15">
            <a:extLst>
              <a:ext uri="{FF2B5EF4-FFF2-40B4-BE49-F238E27FC236}">
                <a16:creationId xmlns:a16="http://schemas.microsoft.com/office/drawing/2014/main" id="{1E770072-7864-448D-B381-50C240E663E8}"/>
              </a:ext>
            </a:extLst>
          </p:cNvPr>
          <p:cNvSpPr txBox="1"/>
          <p:nvPr/>
        </p:nvSpPr>
        <p:spPr>
          <a:xfrm>
            <a:off x="6507933" y="407023"/>
            <a:ext cx="914400" cy="523220"/>
          </a:xfrm>
          <a:prstGeom prst="rect">
            <a:avLst/>
          </a:prstGeom>
          <a:noFill/>
        </p:spPr>
        <p:txBody>
          <a:bodyPr wrap="square" rtlCol="0">
            <a:spAutoFit/>
          </a:bodyPr>
          <a:lstStyle/>
          <a:p>
            <a:pPr algn="l"/>
            <a:r>
              <a:rPr lang="en-US" sz="2800" b="1" dirty="0"/>
              <a:t>LFS</a:t>
            </a:r>
          </a:p>
        </p:txBody>
      </p:sp>
      <p:sp>
        <p:nvSpPr>
          <p:cNvPr id="17" name="Textfeld 10">
            <a:extLst>
              <a:ext uri="{FF2B5EF4-FFF2-40B4-BE49-F238E27FC236}">
                <a16:creationId xmlns:a16="http://schemas.microsoft.com/office/drawing/2014/main" id="{79C600BB-CF6E-4355-B073-1E854EAB99FE}"/>
              </a:ext>
            </a:extLst>
          </p:cNvPr>
          <p:cNvSpPr txBox="1"/>
          <p:nvPr/>
        </p:nvSpPr>
        <p:spPr>
          <a:xfrm>
            <a:off x="9217300" y="4373890"/>
            <a:ext cx="2629246" cy="1015663"/>
          </a:xfrm>
          <a:prstGeom prst="rect">
            <a:avLst/>
          </a:prstGeom>
          <a:solidFill>
            <a:schemeClr val="bg1"/>
          </a:solidFill>
          <a:ln w="22225">
            <a:solidFill>
              <a:schemeClr val="tx1"/>
            </a:solidFill>
          </a:ln>
        </p:spPr>
        <p:txBody>
          <a:bodyPr wrap="none" rtlCol="0">
            <a:spAutoFit/>
          </a:bodyPr>
          <a:lstStyle/>
          <a:p>
            <a:r>
              <a:rPr lang="en-US" sz="2000" dirty="0" err="1">
                <a:latin typeface="Symbol" panose="05050102010706020507" pitchFamily="18" charset="2"/>
              </a:rPr>
              <a:t>G</a:t>
            </a:r>
            <a:r>
              <a:rPr lang="en-US" sz="2000" baseline="-25000" dirty="0" err="1"/>
              <a:t>Ar</a:t>
            </a:r>
            <a:r>
              <a:rPr lang="en-US" sz="2000" dirty="0"/>
              <a:t>=5e19s</a:t>
            </a:r>
            <a:r>
              <a:rPr lang="en-US" sz="2000" baseline="30000" dirty="0"/>
              <a:t>-1</a:t>
            </a:r>
            <a:r>
              <a:rPr lang="en-US" sz="2000" dirty="0"/>
              <a:t>, </a:t>
            </a:r>
            <a:r>
              <a:rPr lang="en-US" sz="2000" dirty="0">
                <a:latin typeface="Symbol" panose="05050102010706020507" pitchFamily="18" charset="2"/>
              </a:rPr>
              <a:t>G</a:t>
            </a:r>
            <a:r>
              <a:rPr lang="en-US" sz="2000" baseline="-25000" dirty="0"/>
              <a:t>T</a:t>
            </a:r>
            <a:r>
              <a:rPr lang="en-US" sz="2000" dirty="0"/>
              <a:t>=3e22s</a:t>
            </a:r>
            <a:r>
              <a:rPr lang="en-US" sz="2000" baseline="30000" dirty="0"/>
              <a:t>-1</a:t>
            </a:r>
          </a:p>
          <a:p>
            <a:r>
              <a:rPr lang="en-US" sz="2000" dirty="0">
                <a:solidFill>
                  <a:srgbClr val="FF0000"/>
                </a:solidFill>
              </a:rPr>
              <a:t>&lt;Z&gt;</a:t>
            </a:r>
            <a:r>
              <a:rPr lang="en-US" sz="2000" baseline="-25000" dirty="0">
                <a:solidFill>
                  <a:srgbClr val="FF0000"/>
                </a:solidFill>
              </a:rPr>
              <a:t>core</a:t>
            </a:r>
            <a:r>
              <a:rPr lang="en-US" sz="2000" dirty="0">
                <a:solidFill>
                  <a:srgbClr val="FF0000"/>
                </a:solidFill>
              </a:rPr>
              <a:t>: ~ 3.13</a:t>
            </a:r>
          </a:p>
          <a:p>
            <a:r>
              <a:rPr lang="en-US" sz="2000" dirty="0" err="1"/>
              <a:t>Ar</a:t>
            </a:r>
            <a:r>
              <a:rPr lang="en-US" sz="2000" dirty="0"/>
              <a:t> comp </a:t>
            </a:r>
            <a:r>
              <a:rPr lang="en-US" sz="2000" dirty="0" err="1"/>
              <a:t>spx</a:t>
            </a:r>
            <a:r>
              <a:rPr lang="en-US" sz="2000" dirty="0"/>
              <a:t> ~ 11.5</a:t>
            </a:r>
            <a:endParaRPr lang="de-DE" sz="2000" dirty="0"/>
          </a:p>
        </p:txBody>
      </p:sp>
      <p:sp>
        <p:nvSpPr>
          <p:cNvPr id="18" name="TextBox 17">
            <a:extLst>
              <a:ext uri="{FF2B5EF4-FFF2-40B4-BE49-F238E27FC236}">
                <a16:creationId xmlns:a16="http://schemas.microsoft.com/office/drawing/2014/main" id="{9792E79A-CEC1-446C-8E9A-3FD79660B880}"/>
              </a:ext>
            </a:extLst>
          </p:cNvPr>
          <p:cNvSpPr txBox="1"/>
          <p:nvPr/>
        </p:nvSpPr>
        <p:spPr>
          <a:xfrm flipH="1">
            <a:off x="825624" y="874184"/>
            <a:ext cx="1511493" cy="1815882"/>
          </a:xfrm>
          <a:prstGeom prst="rect">
            <a:avLst/>
          </a:prstGeom>
          <a:noFill/>
        </p:spPr>
        <p:txBody>
          <a:bodyPr wrap="square" rtlCol="0">
            <a:spAutoFit/>
          </a:bodyPr>
          <a:lstStyle/>
          <a:p>
            <a:pPr algn="l"/>
            <a:r>
              <a:rPr lang="en-US" sz="2800" b="1" dirty="0"/>
              <a:t>Target</a:t>
            </a:r>
            <a:br>
              <a:rPr lang="en-US" sz="2800" b="1" dirty="0"/>
            </a:br>
            <a:r>
              <a:rPr lang="en-US" sz="2800" b="1" dirty="0"/>
              <a:t>heat-loads</a:t>
            </a:r>
            <a:br>
              <a:rPr lang="en-US" sz="2800" b="1" dirty="0"/>
            </a:br>
            <a:r>
              <a:rPr lang="en-US" sz="2800" b="1" dirty="0"/>
              <a:t>MW/m</a:t>
            </a:r>
            <a:r>
              <a:rPr lang="en-US" sz="2800" b="1" baseline="30000" dirty="0"/>
              <a:t>2</a:t>
            </a:r>
          </a:p>
        </p:txBody>
      </p:sp>
      <p:sp>
        <p:nvSpPr>
          <p:cNvPr id="20" name="TextBox 19">
            <a:extLst>
              <a:ext uri="{FF2B5EF4-FFF2-40B4-BE49-F238E27FC236}">
                <a16:creationId xmlns:a16="http://schemas.microsoft.com/office/drawing/2014/main" id="{4120AF19-0749-46FB-984D-12840402A6A6}"/>
              </a:ext>
            </a:extLst>
          </p:cNvPr>
          <p:cNvSpPr txBox="1"/>
          <p:nvPr/>
        </p:nvSpPr>
        <p:spPr>
          <a:xfrm>
            <a:off x="41276" y="574980"/>
            <a:ext cx="720081" cy="523220"/>
          </a:xfrm>
          <a:prstGeom prst="rect">
            <a:avLst/>
          </a:prstGeom>
          <a:noFill/>
        </p:spPr>
        <p:txBody>
          <a:bodyPr wrap="square" rtlCol="0">
            <a:spAutoFit/>
          </a:bodyPr>
          <a:lstStyle/>
          <a:p>
            <a:pPr algn="l"/>
            <a:r>
              <a:rPr lang="en-US" sz="2800" b="1" dirty="0"/>
              <a:t>10 </a:t>
            </a:r>
          </a:p>
        </p:txBody>
      </p:sp>
      <p:sp>
        <p:nvSpPr>
          <p:cNvPr id="21" name="TextBox 20">
            <a:extLst>
              <a:ext uri="{FF2B5EF4-FFF2-40B4-BE49-F238E27FC236}">
                <a16:creationId xmlns:a16="http://schemas.microsoft.com/office/drawing/2014/main" id="{0BE36B98-8475-4419-B0DC-C9B6E0BB8E24}"/>
              </a:ext>
            </a:extLst>
          </p:cNvPr>
          <p:cNvSpPr txBox="1"/>
          <p:nvPr/>
        </p:nvSpPr>
        <p:spPr>
          <a:xfrm>
            <a:off x="4281936" y="600071"/>
            <a:ext cx="720081" cy="523220"/>
          </a:xfrm>
          <a:prstGeom prst="rect">
            <a:avLst/>
          </a:prstGeom>
          <a:noFill/>
        </p:spPr>
        <p:txBody>
          <a:bodyPr wrap="square" rtlCol="0">
            <a:spAutoFit/>
          </a:bodyPr>
          <a:lstStyle/>
          <a:p>
            <a:pPr algn="l"/>
            <a:r>
              <a:rPr lang="en-US" sz="2800" b="1" dirty="0"/>
              <a:t>14 </a:t>
            </a:r>
          </a:p>
        </p:txBody>
      </p:sp>
      <p:sp>
        <p:nvSpPr>
          <p:cNvPr id="22" name="TextBox 21">
            <a:extLst>
              <a:ext uri="{FF2B5EF4-FFF2-40B4-BE49-F238E27FC236}">
                <a16:creationId xmlns:a16="http://schemas.microsoft.com/office/drawing/2014/main" id="{EECAA779-DB16-4E59-B6CD-6E5EE88F7CCC}"/>
              </a:ext>
            </a:extLst>
          </p:cNvPr>
          <p:cNvSpPr txBox="1"/>
          <p:nvPr/>
        </p:nvSpPr>
        <p:spPr>
          <a:xfrm>
            <a:off x="190690" y="3464331"/>
            <a:ext cx="720081" cy="523220"/>
          </a:xfrm>
          <a:prstGeom prst="rect">
            <a:avLst/>
          </a:prstGeom>
          <a:noFill/>
        </p:spPr>
        <p:txBody>
          <a:bodyPr wrap="square" rtlCol="0">
            <a:spAutoFit/>
          </a:bodyPr>
          <a:lstStyle/>
          <a:p>
            <a:pPr algn="l"/>
            <a:r>
              <a:rPr lang="en-US" sz="2800" b="1" dirty="0"/>
              <a:t>9 </a:t>
            </a:r>
          </a:p>
        </p:txBody>
      </p:sp>
      <p:sp>
        <p:nvSpPr>
          <p:cNvPr id="23" name="TextBox 22">
            <a:extLst>
              <a:ext uri="{FF2B5EF4-FFF2-40B4-BE49-F238E27FC236}">
                <a16:creationId xmlns:a16="http://schemas.microsoft.com/office/drawing/2014/main" id="{F76F3743-5C21-4CDF-B958-785ED8E4C419}"/>
              </a:ext>
            </a:extLst>
          </p:cNvPr>
          <p:cNvSpPr txBox="1"/>
          <p:nvPr/>
        </p:nvSpPr>
        <p:spPr>
          <a:xfrm>
            <a:off x="4430971" y="3483182"/>
            <a:ext cx="720081" cy="523220"/>
          </a:xfrm>
          <a:prstGeom prst="rect">
            <a:avLst/>
          </a:prstGeom>
          <a:noFill/>
        </p:spPr>
        <p:txBody>
          <a:bodyPr wrap="square" rtlCol="0">
            <a:spAutoFit/>
          </a:bodyPr>
          <a:lstStyle/>
          <a:p>
            <a:pPr algn="l"/>
            <a:r>
              <a:rPr lang="en-US" sz="2800" b="1" dirty="0"/>
              <a:t>8 </a:t>
            </a:r>
          </a:p>
        </p:txBody>
      </p:sp>
      <p:sp>
        <p:nvSpPr>
          <p:cNvPr id="24" name="TextBox 23">
            <a:extLst>
              <a:ext uri="{FF2B5EF4-FFF2-40B4-BE49-F238E27FC236}">
                <a16:creationId xmlns:a16="http://schemas.microsoft.com/office/drawing/2014/main" id="{CB843C8A-FB7E-471B-B19C-90F1992E0BE6}"/>
              </a:ext>
            </a:extLst>
          </p:cNvPr>
          <p:cNvSpPr txBox="1"/>
          <p:nvPr/>
        </p:nvSpPr>
        <p:spPr>
          <a:xfrm flipH="1">
            <a:off x="9030688" y="3725941"/>
            <a:ext cx="4296229" cy="523220"/>
          </a:xfrm>
          <a:prstGeom prst="rect">
            <a:avLst/>
          </a:prstGeom>
          <a:noFill/>
        </p:spPr>
        <p:txBody>
          <a:bodyPr wrap="square" rtlCol="0">
            <a:spAutoFit/>
          </a:bodyPr>
          <a:lstStyle/>
          <a:p>
            <a:pPr algn="l"/>
            <a:r>
              <a:rPr lang="en-US" sz="2800" b="1" dirty="0"/>
              <a:t>Higher throughput</a:t>
            </a:r>
          </a:p>
        </p:txBody>
      </p:sp>
      <p:sp>
        <p:nvSpPr>
          <p:cNvPr id="25" name="TextBox 24">
            <a:extLst>
              <a:ext uri="{FF2B5EF4-FFF2-40B4-BE49-F238E27FC236}">
                <a16:creationId xmlns:a16="http://schemas.microsoft.com/office/drawing/2014/main" id="{A3C9D048-F2A5-4CE3-BD10-AEB35848487C}"/>
              </a:ext>
            </a:extLst>
          </p:cNvPr>
          <p:cNvSpPr txBox="1"/>
          <p:nvPr/>
        </p:nvSpPr>
        <p:spPr>
          <a:xfrm flipH="1">
            <a:off x="9030688" y="5490991"/>
            <a:ext cx="2815858" cy="954107"/>
          </a:xfrm>
          <a:prstGeom prst="rect">
            <a:avLst/>
          </a:prstGeom>
          <a:noFill/>
        </p:spPr>
        <p:txBody>
          <a:bodyPr wrap="square" rtlCol="0">
            <a:spAutoFit/>
          </a:bodyPr>
          <a:lstStyle/>
          <a:p>
            <a:pPr algn="l"/>
            <a:r>
              <a:rPr lang="en-US" sz="2800" b="1" dirty="0"/>
              <a:t>Improved </a:t>
            </a:r>
            <a:br>
              <a:rPr lang="en-US" sz="2800" b="1" dirty="0"/>
            </a:br>
            <a:r>
              <a:rPr lang="en-US" sz="2800" b="1" dirty="0"/>
              <a:t>Compression</a:t>
            </a:r>
          </a:p>
        </p:txBody>
      </p:sp>
      <p:sp>
        <p:nvSpPr>
          <p:cNvPr id="26" name="Fußzeilenplatzhalter 3">
            <a:extLst>
              <a:ext uri="{FF2B5EF4-FFF2-40B4-BE49-F238E27FC236}">
                <a16:creationId xmlns:a16="http://schemas.microsoft.com/office/drawing/2014/main" id="{B6F1278C-FC78-44C4-B469-E4339BC2E12E}"/>
              </a:ext>
            </a:extLst>
          </p:cNvPr>
          <p:cNvSpPr txBox="1">
            <a:spLocks/>
          </p:cNvSpPr>
          <p:nvPr/>
        </p:nvSpPr>
        <p:spPr>
          <a:xfrm>
            <a:off x="825623" y="6552715"/>
            <a:ext cx="4530147" cy="329614"/>
          </a:xfrm>
          <a:prstGeom prst="rect">
            <a:avLst/>
          </a:prstGeom>
        </p:spPr>
        <p:txBody>
          <a:bodyPr anchor="t"/>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rPr>
              <a:t>S. Wiesen | 4</a:t>
            </a:r>
            <a:r>
              <a:rPr lang="en-GB" baseline="30000">
                <a:solidFill>
                  <a:prstClr val="white"/>
                </a:solidFill>
              </a:rPr>
              <a:t>th</a:t>
            </a:r>
            <a:r>
              <a:rPr lang="en-GB">
                <a:solidFill>
                  <a:prstClr val="white"/>
                </a:solidFill>
              </a:rPr>
              <a:t> EU-CN CFETR/DEMO meeting | 19 March 2024</a:t>
            </a:r>
            <a:endParaRPr lang="en-GB" dirty="0">
              <a:solidFill>
                <a:prstClr val="white"/>
              </a:solidFill>
            </a:endParaRPr>
          </a:p>
        </p:txBody>
      </p:sp>
    </p:spTree>
    <p:extLst>
      <p:ext uri="{BB962C8B-B14F-4D97-AF65-F5344CB8AC3E}">
        <p14:creationId xmlns:p14="http://schemas.microsoft.com/office/powerpoint/2010/main" val="1727566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CC6BC9-A292-0B6D-2906-9278E2D11DE7}"/>
              </a:ext>
            </a:extLst>
          </p:cNvPr>
          <p:cNvSpPr>
            <a:spLocks noGrp="1"/>
          </p:cNvSpPr>
          <p:nvPr>
            <p:ph type="title"/>
          </p:nvPr>
        </p:nvSpPr>
        <p:spPr>
          <a:xfrm>
            <a:off x="983432" y="192515"/>
            <a:ext cx="10689164" cy="457200"/>
          </a:xfrm>
        </p:spPr>
        <p:txBody>
          <a:bodyPr/>
          <a:lstStyle/>
          <a:p>
            <a:r>
              <a:rPr lang="en-GB" dirty="0"/>
              <a:t>Results from higher throughput </a:t>
            </a:r>
          </a:p>
        </p:txBody>
      </p:sp>
      <p:sp>
        <p:nvSpPr>
          <p:cNvPr id="5" name="Foliennummernplatzhalter 4">
            <a:extLst>
              <a:ext uri="{FF2B5EF4-FFF2-40B4-BE49-F238E27FC236}">
                <a16:creationId xmlns:a16="http://schemas.microsoft.com/office/drawing/2014/main" id="{64454E4D-5323-F9DB-2E6A-23C6CD2D7204}"/>
              </a:ext>
            </a:extLst>
          </p:cNvPr>
          <p:cNvSpPr>
            <a:spLocks noGrp="1"/>
          </p:cNvSpPr>
          <p:nvPr>
            <p:ph type="sldNum" sz="quarter" idx="12"/>
          </p:nvPr>
        </p:nvSpPr>
        <p:spPr/>
        <p:txBody>
          <a:bodyPr/>
          <a:lstStyle/>
          <a:p>
            <a:fld id="{6A6D9FA1-99C7-4910-8E32-B85D378B0060}" type="slidenum">
              <a:rPr lang="en-GB" smtClean="0">
                <a:solidFill>
                  <a:prstClr val="white"/>
                </a:solidFill>
              </a:rPr>
              <a:pPr/>
              <a:t>11</a:t>
            </a:fld>
            <a:endParaRPr lang="en-GB" dirty="0">
              <a:solidFill>
                <a:prstClr val="white"/>
              </a:solidFill>
            </a:endParaRPr>
          </a:p>
        </p:txBody>
      </p:sp>
      <p:pic>
        <p:nvPicPr>
          <p:cNvPr id="7" name="Picture 6">
            <a:extLst>
              <a:ext uri="{FF2B5EF4-FFF2-40B4-BE49-F238E27FC236}">
                <a16:creationId xmlns:a16="http://schemas.microsoft.com/office/drawing/2014/main" id="{4749AB87-1D79-4D82-BC6C-42D3723E2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850" y="618134"/>
            <a:ext cx="3979477" cy="2984608"/>
          </a:xfrm>
          <a:prstGeom prst="rect">
            <a:avLst/>
          </a:prstGeom>
        </p:spPr>
      </p:pic>
      <p:pic>
        <p:nvPicPr>
          <p:cNvPr id="9" name="Picture 8">
            <a:extLst>
              <a:ext uri="{FF2B5EF4-FFF2-40B4-BE49-F238E27FC236}">
                <a16:creationId xmlns:a16="http://schemas.microsoft.com/office/drawing/2014/main" id="{229413EE-5CAC-4E2E-9179-FEA316DFFF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6327" y="600673"/>
            <a:ext cx="3979477" cy="2984608"/>
          </a:xfrm>
          <a:prstGeom prst="rect">
            <a:avLst/>
          </a:prstGeom>
        </p:spPr>
      </p:pic>
      <p:pic>
        <p:nvPicPr>
          <p:cNvPr id="11" name="Picture 10">
            <a:extLst>
              <a:ext uri="{FF2B5EF4-FFF2-40B4-BE49-F238E27FC236}">
                <a16:creationId xmlns:a16="http://schemas.microsoft.com/office/drawing/2014/main" id="{A2BBB965-D7AE-4662-B6CB-69B0DC944B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5804" y="618134"/>
            <a:ext cx="3956196" cy="2967147"/>
          </a:xfrm>
          <a:prstGeom prst="rect">
            <a:avLst/>
          </a:prstGeom>
        </p:spPr>
      </p:pic>
      <p:pic>
        <p:nvPicPr>
          <p:cNvPr id="13" name="Picture 12">
            <a:extLst>
              <a:ext uri="{FF2B5EF4-FFF2-40B4-BE49-F238E27FC236}">
                <a16:creationId xmlns:a16="http://schemas.microsoft.com/office/drawing/2014/main" id="{71232F04-AEAA-42F5-BBCF-A006BC8155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210" y="3492374"/>
            <a:ext cx="3979477" cy="2984608"/>
          </a:xfrm>
          <a:prstGeom prst="rect">
            <a:avLst/>
          </a:prstGeom>
        </p:spPr>
      </p:pic>
      <p:pic>
        <p:nvPicPr>
          <p:cNvPr id="15" name="Picture 14">
            <a:extLst>
              <a:ext uri="{FF2B5EF4-FFF2-40B4-BE49-F238E27FC236}">
                <a16:creationId xmlns:a16="http://schemas.microsoft.com/office/drawing/2014/main" id="{69430EBD-0CE7-4366-A53C-38A6713633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7967" y="3492374"/>
            <a:ext cx="3979477" cy="2984608"/>
          </a:xfrm>
          <a:prstGeom prst="rect">
            <a:avLst/>
          </a:prstGeom>
        </p:spPr>
      </p:pic>
      <p:sp>
        <p:nvSpPr>
          <p:cNvPr id="16" name="TextBox 15">
            <a:extLst>
              <a:ext uri="{FF2B5EF4-FFF2-40B4-BE49-F238E27FC236}">
                <a16:creationId xmlns:a16="http://schemas.microsoft.com/office/drawing/2014/main" id="{155C2F1E-BEA8-446D-A92F-6B89F3C8BB5D}"/>
              </a:ext>
            </a:extLst>
          </p:cNvPr>
          <p:cNvSpPr txBox="1"/>
          <p:nvPr/>
        </p:nvSpPr>
        <p:spPr>
          <a:xfrm>
            <a:off x="720080" y="819736"/>
            <a:ext cx="610390" cy="523220"/>
          </a:xfrm>
          <a:prstGeom prst="rect">
            <a:avLst/>
          </a:prstGeom>
          <a:noFill/>
        </p:spPr>
        <p:txBody>
          <a:bodyPr wrap="square" rtlCol="0">
            <a:spAutoFit/>
          </a:bodyPr>
          <a:lstStyle/>
          <a:p>
            <a:pPr algn="l"/>
            <a:r>
              <a:rPr lang="en-US" sz="2800" b="1" dirty="0"/>
              <a:t>ne</a:t>
            </a:r>
          </a:p>
        </p:txBody>
      </p:sp>
      <p:sp>
        <p:nvSpPr>
          <p:cNvPr id="17" name="TextBox 16">
            <a:extLst>
              <a:ext uri="{FF2B5EF4-FFF2-40B4-BE49-F238E27FC236}">
                <a16:creationId xmlns:a16="http://schemas.microsoft.com/office/drawing/2014/main" id="{8F5E7399-7CAB-48E6-9E27-7998C2F992F5}"/>
              </a:ext>
            </a:extLst>
          </p:cNvPr>
          <p:cNvSpPr txBox="1"/>
          <p:nvPr/>
        </p:nvSpPr>
        <p:spPr>
          <a:xfrm>
            <a:off x="4687528" y="815889"/>
            <a:ext cx="610390" cy="523220"/>
          </a:xfrm>
          <a:prstGeom prst="rect">
            <a:avLst/>
          </a:prstGeom>
          <a:noFill/>
        </p:spPr>
        <p:txBody>
          <a:bodyPr wrap="square" rtlCol="0">
            <a:spAutoFit/>
          </a:bodyPr>
          <a:lstStyle/>
          <a:p>
            <a:pPr algn="l"/>
            <a:r>
              <a:rPr lang="en-US" sz="2800" b="1" dirty="0" err="1"/>
              <a:t>Te</a:t>
            </a:r>
            <a:endParaRPr lang="en-US" sz="2800" b="1" dirty="0"/>
          </a:p>
        </p:txBody>
      </p:sp>
      <p:sp>
        <p:nvSpPr>
          <p:cNvPr id="18" name="TextBox 17">
            <a:extLst>
              <a:ext uri="{FF2B5EF4-FFF2-40B4-BE49-F238E27FC236}">
                <a16:creationId xmlns:a16="http://schemas.microsoft.com/office/drawing/2014/main" id="{AC080A48-3C7D-4CCB-AC52-38A90B10699C}"/>
              </a:ext>
            </a:extLst>
          </p:cNvPr>
          <p:cNvSpPr txBox="1"/>
          <p:nvPr/>
        </p:nvSpPr>
        <p:spPr>
          <a:xfrm>
            <a:off x="8655365" y="835044"/>
            <a:ext cx="610390" cy="523220"/>
          </a:xfrm>
          <a:prstGeom prst="rect">
            <a:avLst/>
          </a:prstGeom>
          <a:noFill/>
        </p:spPr>
        <p:txBody>
          <a:bodyPr wrap="square" rtlCol="0">
            <a:spAutoFit/>
          </a:bodyPr>
          <a:lstStyle/>
          <a:p>
            <a:pPr algn="l"/>
            <a:r>
              <a:rPr lang="en-US" sz="2800" b="1" dirty="0"/>
              <a:t>u</a:t>
            </a:r>
            <a:r>
              <a:rPr lang="en-US" sz="2800" b="1" baseline="-25000" dirty="0"/>
              <a:t>||</a:t>
            </a:r>
          </a:p>
        </p:txBody>
      </p:sp>
      <p:sp>
        <p:nvSpPr>
          <p:cNvPr id="19" name="TextBox 18">
            <a:extLst>
              <a:ext uri="{FF2B5EF4-FFF2-40B4-BE49-F238E27FC236}">
                <a16:creationId xmlns:a16="http://schemas.microsoft.com/office/drawing/2014/main" id="{42C07941-F725-467F-986E-8392C716A850}"/>
              </a:ext>
            </a:extLst>
          </p:cNvPr>
          <p:cNvSpPr txBox="1"/>
          <p:nvPr/>
        </p:nvSpPr>
        <p:spPr>
          <a:xfrm>
            <a:off x="720080" y="3716845"/>
            <a:ext cx="610390" cy="523220"/>
          </a:xfrm>
          <a:prstGeom prst="rect">
            <a:avLst/>
          </a:prstGeom>
          <a:noFill/>
        </p:spPr>
        <p:txBody>
          <a:bodyPr wrap="square" rtlCol="0">
            <a:spAutoFit/>
          </a:bodyPr>
          <a:lstStyle/>
          <a:p>
            <a:pPr algn="l"/>
            <a:r>
              <a:rPr lang="en-US" sz="2800" b="1" dirty="0"/>
              <a:t>p0</a:t>
            </a:r>
          </a:p>
        </p:txBody>
      </p:sp>
      <p:sp>
        <p:nvSpPr>
          <p:cNvPr id="20" name="TextBox 19">
            <a:extLst>
              <a:ext uri="{FF2B5EF4-FFF2-40B4-BE49-F238E27FC236}">
                <a16:creationId xmlns:a16="http://schemas.microsoft.com/office/drawing/2014/main" id="{6A34853A-0482-4C36-8B38-AA4874943351}"/>
              </a:ext>
            </a:extLst>
          </p:cNvPr>
          <p:cNvSpPr txBox="1"/>
          <p:nvPr/>
        </p:nvSpPr>
        <p:spPr>
          <a:xfrm>
            <a:off x="4687527" y="3712005"/>
            <a:ext cx="816979" cy="523220"/>
          </a:xfrm>
          <a:prstGeom prst="rect">
            <a:avLst/>
          </a:prstGeom>
          <a:noFill/>
        </p:spPr>
        <p:txBody>
          <a:bodyPr wrap="square" rtlCol="0">
            <a:spAutoFit/>
          </a:bodyPr>
          <a:lstStyle/>
          <a:p>
            <a:pPr algn="l"/>
            <a:r>
              <a:rPr lang="en-US" sz="2800" b="1" dirty="0"/>
              <a:t>Zeff</a:t>
            </a:r>
          </a:p>
        </p:txBody>
      </p:sp>
      <p:sp>
        <p:nvSpPr>
          <p:cNvPr id="21" name="Oval 20">
            <a:extLst>
              <a:ext uri="{FF2B5EF4-FFF2-40B4-BE49-F238E27FC236}">
                <a16:creationId xmlns:a16="http://schemas.microsoft.com/office/drawing/2014/main" id="{46EBF409-C3BA-4E40-A227-2A0216F29D67}"/>
              </a:ext>
            </a:extLst>
          </p:cNvPr>
          <p:cNvSpPr/>
          <p:nvPr/>
        </p:nvSpPr>
        <p:spPr>
          <a:xfrm>
            <a:off x="9591870" y="2659224"/>
            <a:ext cx="970384" cy="6438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000558C-6984-4E70-9A4A-EF2061DABEED}"/>
              </a:ext>
            </a:extLst>
          </p:cNvPr>
          <p:cNvSpPr txBox="1"/>
          <p:nvPr/>
        </p:nvSpPr>
        <p:spPr>
          <a:xfrm flipH="1">
            <a:off x="8805972" y="4235225"/>
            <a:ext cx="3053235" cy="1384995"/>
          </a:xfrm>
          <a:prstGeom prst="rect">
            <a:avLst/>
          </a:prstGeom>
          <a:noFill/>
        </p:spPr>
        <p:txBody>
          <a:bodyPr wrap="square" rtlCol="0">
            <a:spAutoFit/>
          </a:bodyPr>
          <a:lstStyle/>
          <a:p>
            <a:pPr algn="l"/>
            <a:r>
              <a:rPr lang="en-US" sz="2800" b="1" dirty="0"/>
              <a:t>Parallel flows</a:t>
            </a:r>
            <a:br>
              <a:rPr lang="en-US" sz="2800" b="1" dirty="0"/>
            </a:br>
            <a:r>
              <a:rPr lang="en-US" sz="2800" b="1" dirty="0"/>
              <a:t>enhance Argon compression at LFS</a:t>
            </a:r>
          </a:p>
        </p:txBody>
      </p:sp>
      <p:sp>
        <p:nvSpPr>
          <p:cNvPr id="23" name="Fußzeilenplatzhalter 3">
            <a:extLst>
              <a:ext uri="{FF2B5EF4-FFF2-40B4-BE49-F238E27FC236}">
                <a16:creationId xmlns:a16="http://schemas.microsoft.com/office/drawing/2014/main" id="{B142E058-5D19-41A4-B6B3-1F147540D5BB}"/>
              </a:ext>
            </a:extLst>
          </p:cNvPr>
          <p:cNvSpPr txBox="1">
            <a:spLocks/>
          </p:cNvSpPr>
          <p:nvPr/>
        </p:nvSpPr>
        <p:spPr>
          <a:xfrm>
            <a:off x="825623" y="6552715"/>
            <a:ext cx="4530147" cy="329614"/>
          </a:xfrm>
          <a:prstGeom prst="rect">
            <a:avLst/>
          </a:prstGeom>
        </p:spPr>
        <p:txBody>
          <a:bodyPr anchor="t"/>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rPr>
              <a:t>S. Wiesen | 4</a:t>
            </a:r>
            <a:r>
              <a:rPr lang="en-GB" baseline="30000">
                <a:solidFill>
                  <a:prstClr val="white"/>
                </a:solidFill>
              </a:rPr>
              <a:t>th</a:t>
            </a:r>
            <a:r>
              <a:rPr lang="en-GB">
                <a:solidFill>
                  <a:prstClr val="white"/>
                </a:solidFill>
              </a:rPr>
              <a:t> EU-CN CFETR/DEMO meeting | 19 March 2024</a:t>
            </a:r>
            <a:endParaRPr lang="en-GB" dirty="0">
              <a:solidFill>
                <a:prstClr val="white"/>
              </a:solidFill>
            </a:endParaRPr>
          </a:p>
        </p:txBody>
      </p:sp>
    </p:spTree>
    <p:extLst>
      <p:ext uri="{BB962C8B-B14F-4D97-AF65-F5344CB8AC3E}">
        <p14:creationId xmlns:p14="http://schemas.microsoft.com/office/powerpoint/2010/main" val="3612944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CC6BC9-A292-0B6D-2906-9278E2D11DE7}"/>
              </a:ext>
            </a:extLst>
          </p:cNvPr>
          <p:cNvSpPr>
            <a:spLocks noGrp="1"/>
          </p:cNvSpPr>
          <p:nvPr>
            <p:ph type="title"/>
          </p:nvPr>
        </p:nvSpPr>
        <p:spPr/>
        <p:txBody>
          <a:bodyPr/>
          <a:lstStyle/>
          <a:p>
            <a:r>
              <a:rPr lang="en-GB" dirty="0"/>
              <a:t>Core particle fuelling more efficient &amp; keeping Zeff low</a:t>
            </a:r>
          </a:p>
        </p:txBody>
      </p:sp>
      <p:sp>
        <p:nvSpPr>
          <p:cNvPr id="5" name="Foliennummernplatzhalter 4">
            <a:extLst>
              <a:ext uri="{FF2B5EF4-FFF2-40B4-BE49-F238E27FC236}">
                <a16:creationId xmlns:a16="http://schemas.microsoft.com/office/drawing/2014/main" id="{64454E4D-5323-F9DB-2E6A-23C6CD2D7204}"/>
              </a:ext>
            </a:extLst>
          </p:cNvPr>
          <p:cNvSpPr>
            <a:spLocks noGrp="1"/>
          </p:cNvSpPr>
          <p:nvPr>
            <p:ph type="sldNum" sz="quarter" idx="12"/>
          </p:nvPr>
        </p:nvSpPr>
        <p:spPr/>
        <p:txBody>
          <a:bodyPr/>
          <a:lstStyle/>
          <a:p>
            <a:fld id="{6A6D9FA1-99C7-4910-8E32-B85D378B0060}" type="slidenum">
              <a:rPr lang="en-GB" smtClean="0">
                <a:solidFill>
                  <a:prstClr val="white"/>
                </a:solidFill>
              </a:rPr>
              <a:pPr/>
              <a:t>12</a:t>
            </a:fld>
            <a:endParaRPr lang="en-GB" dirty="0">
              <a:solidFill>
                <a:prstClr val="white"/>
              </a:solidFill>
            </a:endParaRPr>
          </a:p>
        </p:txBody>
      </p:sp>
      <p:pic>
        <p:nvPicPr>
          <p:cNvPr id="7" name="Picture 6">
            <a:extLst>
              <a:ext uri="{FF2B5EF4-FFF2-40B4-BE49-F238E27FC236}">
                <a16:creationId xmlns:a16="http://schemas.microsoft.com/office/drawing/2014/main" id="{341AF83B-8D9D-4DAC-B664-3DA97E530C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1806" y="649715"/>
            <a:ext cx="4381877" cy="3286408"/>
          </a:xfrm>
          <a:prstGeom prst="rect">
            <a:avLst/>
          </a:prstGeom>
        </p:spPr>
      </p:pic>
      <p:pic>
        <p:nvPicPr>
          <p:cNvPr id="9" name="Picture 8">
            <a:extLst>
              <a:ext uri="{FF2B5EF4-FFF2-40B4-BE49-F238E27FC236}">
                <a16:creationId xmlns:a16="http://schemas.microsoft.com/office/drawing/2014/main" id="{0BB54DC3-8585-4EC8-9239-3F5A2AED19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248" y="708114"/>
            <a:ext cx="4389129" cy="3291847"/>
          </a:xfrm>
          <a:prstGeom prst="rect">
            <a:avLst/>
          </a:prstGeom>
        </p:spPr>
      </p:pic>
      <p:sp>
        <p:nvSpPr>
          <p:cNvPr id="14" name="TextBox 13">
            <a:extLst>
              <a:ext uri="{FF2B5EF4-FFF2-40B4-BE49-F238E27FC236}">
                <a16:creationId xmlns:a16="http://schemas.microsoft.com/office/drawing/2014/main" id="{6BA8222B-6262-47A1-8A22-80833AA46BFF}"/>
              </a:ext>
            </a:extLst>
          </p:cNvPr>
          <p:cNvSpPr txBox="1"/>
          <p:nvPr/>
        </p:nvSpPr>
        <p:spPr>
          <a:xfrm flipH="1">
            <a:off x="371777" y="5774773"/>
            <a:ext cx="11448445" cy="523220"/>
          </a:xfrm>
          <a:prstGeom prst="rect">
            <a:avLst/>
          </a:prstGeom>
          <a:noFill/>
        </p:spPr>
        <p:txBody>
          <a:bodyPr wrap="square" rtlCol="0">
            <a:spAutoFit/>
          </a:bodyPr>
          <a:lstStyle/>
          <a:p>
            <a:pPr algn="l"/>
            <a:r>
              <a:rPr lang="en-US" sz="2800" b="1" dirty="0"/>
              <a:t>Core </a:t>
            </a:r>
            <a:r>
              <a:rPr lang="en-US" sz="2800" b="1" dirty="0" err="1"/>
              <a:t>fuelling</a:t>
            </a:r>
            <a:r>
              <a:rPr lang="en-US" sz="2800" b="1" dirty="0"/>
              <a:t> is facilitated by pellets – would open a larger operational space </a:t>
            </a:r>
          </a:p>
        </p:txBody>
      </p:sp>
      <p:sp>
        <p:nvSpPr>
          <p:cNvPr id="16" name="TextBox 15">
            <a:extLst>
              <a:ext uri="{FF2B5EF4-FFF2-40B4-BE49-F238E27FC236}">
                <a16:creationId xmlns:a16="http://schemas.microsoft.com/office/drawing/2014/main" id="{431754E2-1C11-46C5-9001-C51876BCC540}"/>
              </a:ext>
            </a:extLst>
          </p:cNvPr>
          <p:cNvSpPr txBox="1"/>
          <p:nvPr/>
        </p:nvSpPr>
        <p:spPr>
          <a:xfrm flipH="1">
            <a:off x="4295800" y="2627468"/>
            <a:ext cx="1251386" cy="584775"/>
          </a:xfrm>
          <a:prstGeom prst="rect">
            <a:avLst/>
          </a:prstGeom>
          <a:noFill/>
        </p:spPr>
        <p:txBody>
          <a:bodyPr wrap="square" rtlCol="0">
            <a:spAutoFit/>
          </a:bodyPr>
          <a:lstStyle/>
          <a:p>
            <a:pPr algn="l"/>
            <a:r>
              <a:rPr lang="en-US" sz="1600" b="1" dirty="0"/>
              <a:t>higher total </a:t>
            </a:r>
            <a:br>
              <a:rPr lang="en-US" sz="1600" b="1" dirty="0"/>
            </a:br>
            <a:r>
              <a:rPr lang="en-US" sz="1600" b="1" dirty="0"/>
              <a:t>throughput</a:t>
            </a:r>
          </a:p>
        </p:txBody>
      </p:sp>
      <p:pic>
        <p:nvPicPr>
          <p:cNvPr id="18" name="Picture 17">
            <a:extLst>
              <a:ext uri="{FF2B5EF4-FFF2-40B4-BE49-F238E27FC236}">
                <a16:creationId xmlns:a16="http://schemas.microsoft.com/office/drawing/2014/main" id="{E95308A8-AB91-4221-90AA-D7890FC93E8C}"/>
              </a:ext>
            </a:extLst>
          </p:cNvPr>
          <p:cNvPicPr>
            <a:picLocks noChangeAspect="1"/>
          </p:cNvPicPr>
          <p:nvPr/>
        </p:nvPicPr>
        <p:blipFill>
          <a:blip r:embed="rId4"/>
          <a:stretch>
            <a:fillRect/>
          </a:stretch>
        </p:blipFill>
        <p:spPr>
          <a:xfrm>
            <a:off x="2581619" y="3994522"/>
            <a:ext cx="6944694" cy="1362265"/>
          </a:xfrm>
          <a:prstGeom prst="rect">
            <a:avLst/>
          </a:prstGeom>
          <a:ln>
            <a:solidFill>
              <a:schemeClr val="tx1"/>
            </a:solidFill>
          </a:ln>
        </p:spPr>
      </p:pic>
      <p:sp>
        <p:nvSpPr>
          <p:cNvPr id="19" name="Fußzeilenplatzhalter 3">
            <a:extLst>
              <a:ext uri="{FF2B5EF4-FFF2-40B4-BE49-F238E27FC236}">
                <a16:creationId xmlns:a16="http://schemas.microsoft.com/office/drawing/2014/main" id="{0CA9ACE3-8AE7-4F90-8C72-C2EB427E11A1}"/>
              </a:ext>
            </a:extLst>
          </p:cNvPr>
          <p:cNvSpPr txBox="1">
            <a:spLocks/>
          </p:cNvSpPr>
          <p:nvPr/>
        </p:nvSpPr>
        <p:spPr>
          <a:xfrm>
            <a:off x="825623" y="6552715"/>
            <a:ext cx="4530147" cy="329614"/>
          </a:xfrm>
          <a:prstGeom prst="rect">
            <a:avLst/>
          </a:prstGeom>
        </p:spPr>
        <p:txBody>
          <a:bodyPr anchor="t"/>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rPr>
              <a:t>S. Wiesen | 4</a:t>
            </a:r>
            <a:r>
              <a:rPr lang="en-GB" baseline="30000">
                <a:solidFill>
                  <a:prstClr val="white"/>
                </a:solidFill>
              </a:rPr>
              <a:t>th</a:t>
            </a:r>
            <a:r>
              <a:rPr lang="en-GB">
                <a:solidFill>
                  <a:prstClr val="white"/>
                </a:solidFill>
              </a:rPr>
              <a:t> EU-CN CFETR/DEMO meeting | 19 March 2024</a:t>
            </a:r>
            <a:endParaRPr lang="en-GB" dirty="0">
              <a:solidFill>
                <a:prstClr val="white"/>
              </a:solidFill>
            </a:endParaRPr>
          </a:p>
        </p:txBody>
      </p:sp>
    </p:spTree>
    <p:extLst>
      <p:ext uri="{BB962C8B-B14F-4D97-AF65-F5344CB8AC3E}">
        <p14:creationId xmlns:p14="http://schemas.microsoft.com/office/powerpoint/2010/main" val="1694294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CC6BC9-A292-0B6D-2906-9278E2D11DE7}"/>
              </a:ext>
            </a:extLst>
          </p:cNvPr>
          <p:cNvSpPr>
            <a:spLocks noGrp="1"/>
          </p:cNvSpPr>
          <p:nvPr>
            <p:ph type="title"/>
          </p:nvPr>
        </p:nvSpPr>
        <p:spPr/>
        <p:txBody>
          <a:bodyPr/>
          <a:lstStyle/>
          <a:p>
            <a:r>
              <a:rPr lang="en-GB" dirty="0"/>
              <a:t>Summary</a:t>
            </a:r>
          </a:p>
        </p:txBody>
      </p:sp>
      <p:sp>
        <p:nvSpPr>
          <p:cNvPr id="3" name="Inhaltsplatzhalter 2">
            <a:extLst>
              <a:ext uri="{FF2B5EF4-FFF2-40B4-BE49-F238E27FC236}">
                <a16:creationId xmlns:a16="http://schemas.microsoft.com/office/drawing/2014/main" id="{F668AFC6-7AD3-0ABA-F3F2-1124C4D49138}"/>
              </a:ext>
            </a:extLst>
          </p:cNvPr>
          <p:cNvSpPr>
            <a:spLocks noGrp="1"/>
          </p:cNvSpPr>
          <p:nvPr>
            <p:ph idx="1"/>
          </p:nvPr>
        </p:nvSpPr>
        <p:spPr>
          <a:xfrm>
            <a:off x="609599" y="836712"/>
            <a:ext cx="11503937" cy="5688632"/>
          </a:xfrm>
        </p:spPr>
        <p:txBody>
          <a:bodyPr>
            <a:normAutofit lnSpcReduction="10000"/>
          </a:bodyPr>
          <a:lstStyle/>
          <a:p>
            <a:r>
              <a:rPr lang="en-GB" dirty="0"/>
              <a:t>It seems there is a finite exhaust operational space existing for EU-VNS (</a:t>
            </a:r>
            <a:r>
              <a:rPr lang="en-GB" dirty="0" err="1"/>
              <a:t>P</a:t>
            </a:r>
            <a:r>
              <a:rPr lang="en-GB" baseline="-25000" dirty="0" err="1"/>
              <a:t>edge</a:t>
            </a:r>
            <a:r>
              <a:rPr lang="en-GB" dirty="0"/>
              <a:t> 50MW)</a:t>
            </a:r>
          </a:p>
          <a:p>
            <a:endParaRPr lang="en-GB" dirty="0"/>
          </a:p>
          <a:p>
            <a:r>
              <a:rPr lang="en-GB" dirty="0"/>
              <a:t>Zeff at the core can be maintained &lt; 3 compatible with operational requirements (METIS)</a:t>
            </a:r>
          </a:p>
          <a:p>
            <a:endParaRPr lang="en-GB" dirty="0"/>
          </a:p>
          <a:p>
            <a:r>
              <a:rPr lang="en-GB" dirty="0"/>
              <a:t>Argon seeding more favourable compared to Neon, compression induced by parallel flows</a:t>
            </a:r>
          </a:p>
          <a:p>
            <a:endParaRPr lang="en-GB" dirty="0"/>
          </a:p>
          <a:p>
            <a:r>
              <a:rPr lang="en-GB" dirty="0"/>
              <a:t>Pellet fuelling from core more efficient w.r.t keeping Zeff low and the heat fluxes &lt; 10MW/m</a:t>
            </a:r>
            <a:r>
              <a:rPr lang="en-GB" baseline="30000" dirty="0"/>
              <a:t>2</a:t>
            </a:r>
          </a:p>
          <a:p>
            <a:endParaRPr lang="en-GB" dirty="0"/>
          </a:p>
          <a:p>
            <a:r>
              <a:rPr lang="en-GB" dirty="0"/>
              <a:t>Symmetrisation of loads between LFS/HFS possible</a:t>
            </a:r>
          </a:p>
          <a:p>
            <a:endParaRPr lang="en-GB" dirty="0"/>
          </a:p>
          <a:p>
            <a:r>
              <a:rPr lang="en-GB" dirty="0"/>
              <a:t>Detailed analysis ongoing: mapping out of operational space and assessing heat loads across all PFCs (including dome structure)</a:t>
            </a:r>
          </a:p>
          <a:p>
            <a:endParaRPr lang="en-GB" dirty="0"/>
          </a:p>
        </p:txBody>
      </p:sp>
      <p:sp>
        <p:nvSpPr>
          <p:cNvPr id="5" name="Foliennummernplatzhalter 4">
            <a:extLst>
              <a:ext uri="{FF2B5EF4-FFF2-40B4-BE49-F238E27FC236}">
                <a16:creationId xmlns:a16="http://schemas.microsoft.com/office/drawing/2014/main" id="{64454E4D-5323-F9DB-2E6A-23C6CD2D7204}"/>
              </a:ext>
            </a:extLst>
          </p:cNvPr>
          <p:cNvSpPr>
            <a:spLocks noGrp="1"/>
          </p:cNvSpPr>
          <p:nvPr>
            <p:ph type="sldNum" sz="quarter" idx="12"/>
          </p:nvPr>
        </p:nvSpPr>
        <p:spPr/>
        <p:txBody>
          <a:bodyPr/>
          <a:lstStyle/>
          <a:p>
            <a:fld id="{6A6D9FA1-99C7-4910-8E32-B85D378B0060}" type="slidenum">
              <a:rPr lang="en-GB" smtClean="0">
                <a:solidFill>
                  <a:prstClr val="white"/>
                </a:solidFill>
              </a:rPr>
              <a:pPr/>
              <a:t>13</a:t>
            </a:fld>
            <a:endParaRPr lang="en-GB" dirty="0">
              <a:solidFill>
                <a:prstClr val="white"/>
              </a:solidFill>
            </a:endParaRPr>
          </a:p>
        </p:txBody>
      </p:sp>
      <p:sp>
        <p:nvSpPr>
          <p:cNvPr id="6" name="Fußzeilenplatzhalter 3">
            <a:extLst>
              <a:ext uri="{FF2B5EF4-FFF2-40B4-BE49-F238E27FC236}">
                <a16:creationId xmlns:a16="http://schemas.microsoft.com/office/drawing/2014/main" id="{823ECFD1-DFC0-4F77-8C2F-072008C470E0}"/>
              </a:ext>
            </a:extLst>
          </p:cNvPr>
          <p:cNvSpPr txBox="1">
            <a:spLocks/>
          </p:cNvSpPr>
          <p:nvPr/>
        </p:nvSpPr>
        <p:spPr>
          <a:xfrm>
            <a:off x="825623" y="6552715"/>
            <a:ext cx="4530147" cy="329614"/>
          </a:xfrm>
          <a:prstGeom prst="rect">
            <a:avLst/>
          </a:prstGeom>
        </p:spPr>
        <p:txBody>
          <a:bodyPr anchor="t"/>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rPr>
              <a:t>S. Wiesen | 4</a:t>
            </a:r>
            <a:r>
              <a:rPr lang="en-GB" baseline="30000">
                <a:solidFill>
                  <a:prstClr val="white"/>
                </a:solidFill>
              </a:rPr>
              <a:t>th</a:t>
            </a:r>
            <a:r>
              <a:rPr lang="en-GB">
                <a:solidFill>
                  <a:prstClr val="white"/>
                </a:solidFill>
              </a:rPr>
              <a:t> EU-CN CFETR/DEMO meeting | 19 March 2024</a:t>
            </a:r>
            <a:endParaRPr lang="en-GB" dirty="0">
              <a:solidFill>
                <a:prstClr val="white"/>
              </a:solidFill>
            </a:endParaRPr>
          </a:p>
        </p:txBody>
      </p:sp>
    </p:spTree>
    <p:extLst>
      <p:ext uri="{BB962C8B-B14F-4D97-AF65-F5344CB8AC3E}">
        <p14:creationId xmlns:p14="http://schemas.microsoft.com/office/powerpoint/2010/main" val="3340038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EF0677-E740-4AD2-8D91-53319EE5992C}"/>
              </a:ext>
            </a:extLst>
          </p:cNvPr>
          <p:cNvSpPr>
            <a:spLocks noGrp="1"/>
          </p:cNvSpPr>
          <p:nvPr>
            <p:ph type="title"/>
          </p:nvPr>
        </p:nvSpPr>
        <p:spPr/>
        <p:txBody>
          <a:bodyPr/>
          <a:lstStyle/>
          <a:p>
            <a:r>
              <a:rPr lang="en-US" dirty="0">
                <a:solidFill>
                  <a:srgbClr val="FF0000"/>
                </a:solidFill>
              </a:rPr>
              <a:t>Rapid assessment</a:t>
            </a:r>
            <a:r>
              <a:rPr lang="en-US" dirty="0"/>
              <a:t> of EU-VNS exhaust capabilities</a:t>
            </a:r>
            <a:endParaRPr lang="de-DE" dirty="0"/>
          </a:p>
        </p:txBody>
      </p:sp>
      <p:sp>
        <p:nvSpPr>
          <p:cNvPr id="3" name="Inhaltsplatzhalter 2">
            <a:extLst>
              <a:ext uri="{FF2B5EF4-FFF2-40B4-BE49-F238E27FC236}">
                <a16:creationId xmlns:a16="http://schemas.microsoft.com/office/drawing/2014/main" id="{D63148B9-16CE-431E-AA83-D27E600E9AE2}"/>
              </a:ext>
            </a:extLst>
          </p:cNvPr>
          <p:cNvSpPr>
            <a:spLocks noGrp="1"/>
          </p:cNvSpPr>
          <p:nvPr>
            <p:ph idx="1"/>
          </p:nvPr>
        </p:nvSpPr>
        <p:spPr>
          <a:xfrm>
            <a:off x="609599" y="836712"/>
            <a:ext cx="11295529" cy="5688632"/>
          </a:xfrm>
        </p:spPr>
        <p:txBody>
          <a:bodyPr>
            <a:normAutofit/>
          </a:bodyPr>
          <a:lstStyle/>
          <a:p>
            <a:r>
              <a:rPr lang="en-US" sz="2000" dirty="0"/>
              <a:t>First tests: </a:t>
            </a:r>
            <a:r>
              <a:rPr lang="en-US" sz="2000" dirty="0">
                <a:solidFill>
                  <a:srgbClr val="00B0F0"/>
                </a:solidFill>
              </a:rPr>
              <a:t>conformal approach </a:t>
            </a:r>
            <a:r>
              <a:rPr lang="en-US" sz="2000" dirty="0">
                <a:sym typeface="Wingdings" panose="05000000000000000000" pitchFamily="2" charset="2"/>
              </a:rPr>
              <a:t> </a:t>
            </a:r>
            <a:r>
              <a:rPr lang="en-US" sz="2000" dirty="0"/>
              <a:t>started late summer (geometry rev1)</a:t>
            </a:r>
            <a:br>
              <a:rPr lang="en-US" sz="2000" dirty="0"/>
            </a:br>
            <a:r>
              <a:rPr lang="en-US" sz="2000" dirty="0">
                <a:sym typeface="Wingdings" panose="05000000000000000000" pitchFamily="2" charset="2"/>
              </a:rPr>
              <a:t> we do not have the time to assess divertor shape systematically, stopped</a:t>
            </a:r>
            <a:br>
              <a:rPr lang="en-US" sz="2000" dirty="0">
                <a:sym typeface="Wingdings" panose="05000000000000000000" pitchFamily="2" charset="2"/>
              </a:rPr>
            </a:br>
            <a:r>
              <a:rPr lang="en-US" sz="2000" dirty="0">
                <a:sym typeface="Wingdings" panose="05000000000000000000" pitchFamily="2" charset="2"/>
              </a:rPr>
              <a:t>Also: there is not much of flexibility w.r.t divertor volume/size</a:t>
            </a:r>
          </a:p>
          <a:p>
            <a:endParaRPr lang="en-US" sz="2000" dirty="0">
              <a:sym typeface="Wingdings" panose="05000000000000000000" pitchFamily="2" charset="2"/>
            </a:endParaRPr>
          </a:p>
          <a:p>
            <a:r>
              <a:rPr lang="en-US" sz="2000" dirty="0">
                <a:sym typeface="Wingdings" panose="05000000000000000000" pitchFamily="2" charset="2"/>
              </a:rPr>
              <a:t>For a fixed divertor shape: </a:t>
            </a:r>
            <a:r>
              <a:rPr lang="en-US" sz="2000" dirty="0">
                <a:solidFill>
                  <a:srgbClr val="00B0F0"/>
                </a:solidFill>
                <a:sym typeface="Wingdings" panose="05000000000000000000" pitchFamily="2" charset="2"/>
              </a:rPr>
              <a:t>T + Ne, first real scans</a:t>
            </a:r>
            <a:r>
              <a:rPr lang="en-US" sz="2000" dirty="0">
                <a:sym typeface="Wingdings" panose="05000000000000000000" pitchFamily="2" charset="2"/>
              </a:rPr>
              <a:t>  early September (rev2)</a:t>
            </a:r>
            <a:br>
              <a:rPr lang="en-US" sz="2000" dirty="0">
                <a:sym typeface="Wingdings" panose="05000000000000000000" pitchFamily="2" charset="2"/>
              </a:rPr>
            </a:br>
            <a:r>
              <a:rPr lang="en-US" sz="2000" dirty="0">
                <a:sym typeface="Wingdings" panose="05000000000000000000" pitchFamily="2" charset="2"/>
              </a:rPr>
              <a:t> bad compression, not sufficient to limit Zeff (core compatibility)</a:t>
            </a:r>
          </a:p>
          <a:p>
            <a:endParaRPr lang="en-US" sz="2000" dirty="0">
              <a:sym typeface="Wingdings" panose="05000000000000000000" pitchFamily="2" charset="2"/>
            </a:endParaRPr>
          </a:p>
          <a:p>
            <a:r>
              <a:rPr lang="en-US" sz="2000" dirty="0">
                <a:sym typeface="Wingdings" panose="05000000000000000000" pitchFamily="2" charset="2"/>
              </a:rPr>
              <a:t>Test</a:t>
            </a:r>
            <a:r>
              <a:rPr lang="en-US" sz="2000" dirty="0">
                <a:solidFill>
                  <a:srgbClr val="00B0F0"/>
                </a:solidFill>
                <a:sym typeface="Wingdings" panose="05000000000000000000" pitchFamily="2" charset="2"/>
              </a:rPr>
              <a:t> T + </a:t>
            </a:r>
            <a:r>
              <a:rPr lang="en-US" sz="2000" dirty="0" err="1">
                <a:solidFill>
                  <a:srgbClr val="00B0F0"/>
                </a:solidFill>
                <a:sym typeface="Wingdings" panose="05000000000000000000" pitchFamily="2" charset="2"/>
              </a:rPr>
              <a:t>Ar</a:t>
            </a:r>
            <a:r>
              <a:rPr lang="en-US" sz="2000" dirty="0">
                <a:solidFill>
                  <a:srgbClr val="00B0F0"/>
                </a:solidFill>
                <a:sym typeface="Wingdings" panose="05000000000000000000" pitchFamily="2" charset="2"/>
              </a:rPr>
              <a:t>, 3rd scan</a:t>
            </a:r>
            <a:r>
              <a:rPr lang="en-US" sz="2000" dirty="0">
                <a:sym typeface="Wingdings" panose="05000000000000000000" pitchFamily="2" charset="2"/>
              </a:rPr>
              <a:t>, revised divertor shape   late September (rev3)</a:t>
            </a:r>
            <a:br>
              <a:rPr lang="en-US" sz="2000" dirty="0">
                <a:sym typeface="Wingdings" panose="05000000000000000000" pitchFamily="2" charset="2"/>
              </a:rPr>
            </a:br>
            <a:r>
              <a:rPr lang="en-US" sz="2000" dirty="0">
                <a:sym typeface="Wingdings" panose="05000000000000000000" pitchFamily="2" charset="2"/>
              </a:rPr>
              <a:t> Good w.r.t Zeff (</a:t>
            </a:r>
            <a:r>
              <a:rPr lang="en-US" sz="2000" dirty="0" err="1">
                <a:sym typeface="Wingdings" panose="05000000000000000000" pitchFamily="2" charset="2"/>
              </a:rPr>
              <a:t>Ar</a:t>
            </a:r>
            <a:r>
              <a:rPr lang="en-US" sz="2000" dirty="0">
                <a:sym typeface="Wingdings" panose="05000000000000000000" pitchFamily="2" charset="2"/>
              </a:rPr>
              <a:t> compression!) but requires significant T-throughputs (uncertainty in pump speed)</a:t>
            </a:r>
          </a:p>
          <a:p>
            <a:endParaRPr lang="en-US" sz="2000" dirty="0">
              <a:sym typeface="Wingdings" panose="05000000000000000000" pitchFamily="2" charset="2"/>
            </a:endParaRPr>
          </a:p>
          <a:p>
            <a:r>
              <a:rPr lang="en-US" sz="2000" dirty="0">
                <a:sym typeface="Wingdings" panose="05000000000000000000" pitchFamily="2" charset="2"/>
              </a:rPr>
              <a:t>Run </a:t>
            </a:r>
            <a:r>
              <a:rPr lang="en-US" sz="2000" dirty="0">
                <a:solidFill>
                  <a:srgbClr val="00B0F0"/>
                </a:solidFill>
                <a:sym typeface="Wingdings" panose="05000000000000000000" pitchFamily="2" charset="2"/>
              </a:rPr>
              <a:t>T + </a:t>
            </a:r>
            <a:r>
              <a:rPr lang="en-US" sz="2000" dirty="0" err="1">
                <a:solidFill>
                  <a:srgbClr val="00B0F0"/>
                </a:solidFill>
                <a:sym typeface="Wingdings" panose="05000000000000000000" pitchFamily="2" charset="2"/>
              </a:rPr>
              <a:t>Ar</a:t>
            </a:r>
            <a:r>
              <a:rPr lang="en-US" sz="2000" dirty="0">
                <a:solidFill>
                  <a:srgbClr val="00B0F0"/>
                </a:solidFill>
                <a:sym typeface="Wingdings" panose="05000000000000000000" pitchFamily="2" charset="2"/>
              </a:rPr>
              <a:t> + He, 4th scan, Helium pump assessment</a:t>
            </a:r>
            <a:r>
              <a:rPr lang="en-US" sz="2000" dirty="0">
                <a:sym typeface="Wingdings" panose="05000000000000000000" pitchFamily="2" charset="2"/>
              </a:rPr>
              <a:t> late October (rev4)</a:t>
            </a:r>
            <a:br>
              <a:rPr lang="en-US" sz="2000" dirty="0">
                <a:sym typeface="Wingdings" panose="05000000000000000000" pitchFamily="2" charset="2"/>
              </a:rPr>
            </a:br>
            <a:r>
              <a:rPr lang="en-US" sz="2000" dirty="0">
                <a:sym typeface="Wingdings" panose="05000000000000000000" pitchFamily="2" charset="2"/>
              </a:rPr>
              <a:t> Gives better idea about pumping and thus on more realistic throughput</a:t>
            </a:r>
          </a:p>
          <a:p>
            <a:endParaRPr lang="en-US" sz="2000" dirty="0">
              <a:sym typeface="Wingdings" panose="05000000000000000000" pitchFamily="2" charset="2"/>
            </a:endParaRPr>
          </a:p>
          <a:p>
            <a:r>
              <a:rPr lang="de-DE" sz="2000" dirty="0"/>
              <a:t>Run </a:t>
            </a:r>
            <a:r>
              <a:rPr lang="de-DE" sz="2000" dirty="0">
                <a:solidFill>
                  <a:srgbClr val="00B0F0"/>
                </a:solidFill>
              </a:rPr>
              <a:t>T + Ar + He, 5th </a:t>
            </a:r>
            <a:r>
              <a:rPr lang="de-DE" sz="2000" dirty="0" err="1">
                <a:solidFill>
                  <a:srgbClr val="00B0F0"/>
                </a:solidFill>
              </a:rPr>
              <a:t>scan</a:t>
            </a:r>
            <a:r>
              <a:rPr lang="de-DE" sz="2000" dirty="0">
                <a:solidFill>
                  <a:srgbClr val="00B0F0"/>
                </a:solidFill>
              </a:rPr>
              <a:t>, </a:t>
            </a:r>
            <a:r>
              <a:rPr lang="de-DE" sz="2000" dirty="0" err="1">
                <a:solidFill>
                  <a:srgbClr val="00B0F0"/>
                </a:solidFill>
              </a:rPr>
              <a:t>using</a:t>
            </a:r>
            <a:r>
              <a:rPr lang="de-DE" sz="2000" dirty="0">
                <a:solidFill>
                  <a:srgbClr val="00B0F0"/>
                </a:solidFill>
              </a:rPr>
              <a:t> </a:t>
            </a:r>
            <a:r>
              <a:rPr lang="de-DE" sz="2000" dirty="0" err="1">
                <a:solidFill>
                  <a:srgbClr val="00B0F0"/>
                </a:solidFill>
              </a:rPr>
              <a:t>updated</a:t>
            </a:r>
            <a:r>
              <a:rPr lang="de-DE" sz="2000" dirty="0">
                <a:solidFill>
                  <a:srgbClr val="00B0F0"/>
                </a:solidFill>
              </a:rPr>
              <a:t> </a:t>
            </a:r>
            <a:r>
              <a:rPr lang="de-DE" sz="2000" dirty="0" err="1">
                <a:solidFill>
                  <a:srgbClr val="00B0F0"/>
                </a:solidFill>
              </a:rPr>
              <a:t>divertor</a:t>
            </a:r>
            <a:r>
              <a:rPr lang="de-DE" sz="2000" dirty="0">
                <a:solidFill>
                  <a:srgbClr val="00B0F0"/>
                </a:solidFill>
              </a:rPr>
              <a:t> </a:t>
            </a:r>
            <a:r>
              <a:rPr lang="de-DE" sz="2000" dirty="0" err="1">
                <a:solidFill>
                  <a:srgbClr val="00B0F0"/>
                </a:solidFill>
              </a:rPr>
              <a:t>geometry</a:t>
            </a:r>
            <a:r>
              <a:rPr lang="de-DE" sz="2000" dirty="0">
                <a:solidFill>
                  <a:srgbClr val="00B0F0"/>
                </a:solidFill>
              </a:rPr>
              <a:t> </a:t>
            </a:r>
            <a:r>
              <a:rPr lang="de-DE" sz="2000" dirty="0" err="1">
                <a:solidFill>
                  <a:srgbClr val="00B0F0"/>
                </a:solidFill>
              </a:rPr>
              <a:t>with</a:t>
            </a:r>
            <a:r>
              <a:rPr lang="de-DE" sz="2000" dirty="0">
                <a:solidFill>
                  <a:srgbClr val="00B0F0"/>
                </a:solidFill>
              </a:rPr>
              <a:t> </a:t>
            </a:r>
            <a:r>
              <a:rPr lang="de-DE" sz="2000" dirty="0" err="1">
                <a:solidFill>
                  <a:srgbClr val="00B0F0"/>
                </a:solidFill>
              </a:rPr>
              <a:t>dome</a:t>
            </a:r>
            <a:r>
              <a:rPr lang="de-DE" sz="2000" dirty="0"/>
              <a:t> </a:t>
            </a:r>
            <a:r>
              <a:rPr lang="de-DE" sz="2000" dirty="0">
                <a:sym typeface="Wingdings" panose="05000000000000000000" pitchFamily="2" charset="2"/>
              </a:rPr>
              <a:t> </a:t>
            </a:r>
            <a:r>
              <a:rPr lang="de-DE" sz="2000" dirty="0" err="1">
                <a:sym typeface="Wingdings" panose="05000000000000000000" pitchFamily="2" charset="2"/>
              </a:rPr>
              <a:t>from</a:t>
            </a:r>
            <a:r>
              <a:rPr lang="de-DE" sz="2000" dirty="0">
                <a:sym typeface="Wingdings" panose="05000000000000000000" pitchFamily="2" charset="2"/>
              </a:rPr>
              <a:t> </a:t>
            </a:r>
            <a:r>
              <a:rPr lang="de-DE" sz="2000" dirty="0" err="1">
                <a:sym typeface="Wingdings" panose="05000000000000000000" pitchFamily="2" charset="2"/>
              </a:rPr>
              <a:t>February</a:t>
            </a:r>
            <a:r>
              <a:rPr lang="de-DE" sz="2000" dirty="0">
                <a:sym typeface="Wingdings" panose="05000000000000000000" pitchFamily="2" charset="2"/>
              </a:rPr>
              <a:t> 2024 (rev5)</a:t>
            </a:r>
            <a:br>
              <a:rPr lang="de-DE" sz="2000" dirty="0">
                <a:sym typeface="Wingdings" panose="05000000000000000000" pitchFamily="2" charset="2"/>
              </a:rPr>
            </a:br>
            <a:r>
              <a:rPr lang="de-DE" sz="2000" dirty="0">
                <a:sym typeface="Wingdings" panose="05000000000000000000" pitchFamily="2" charset="2"/>
              </a:rPr>
              <a:t> </a:t>
            </a:r>
            <a:r>
              <a:rPr lang="de-DE" sz="2000" dirty="0" err="1">
                <a:sym typeface="Wingdings" panose="05000000000000000000" pitchFamily="2" charset="2"/>
              </a:rPr>
              <a:t>ongoing</a:t>
            </a:r>
            <a:r>
              <a:rPr lang="de-DE" sz="2000" dirty="0">
                <a:sym typeface="Wingdings" panose="05000000000000000000" pitchFamily="2" charset="2"/>
              </a:rPr>
              <a:t>, </a:t>
            </a:r>
            <a:r>
              <a:rPr lang="de-DE" sz="2000" dirty="0" err="1">
                <a:sym typeface="Wingdings" panose="05000000000000000000" pitchFamily="2" charset="2"/>
              </a:rPr>
              <a:t>towards</a:t>
            </a:r>
            <a:r>
              <a:rPr lang="de-DE" sz="2000" dirty="0">
                <a:sym typeface="Wingdings" panose="05000000000000000000" pitchFamily="2" charset="2"/>
              </a:rPr>
              <a:t> </a:t>
            </a:r>
            <a:r>
              <a:rPr lang="de-DE" sz="2000" dirty="0" err="1">
                <a:sym typeface="Wingdings" panose="05000000000000000000" pitchFamily="2" charset="2"/>
              </a:rPr>
              <a:t>finalised</a:t>
            </a:r>
            <a:r>
              <a:rPr lang="de-DE" sz="2000" dirty="0">
                <a:sym typeface="Wingdings" panose="05000000000000000000" pitchFamily="2" charset="2"/>
              </a:rPr>
              <a:t> </a:t>
            </a:r>
            <a:r>
              <a:rPr lang="de-DE" sz="2000" dirty="0" err="1">
                <a:sym typeface="Wingdings" panose="05000000000000000000" pitchFamily="2" charset="2"/>
              </a:rPr>
              <a:t>divertor</a:t>
            </a:r>
            <a:r>
              <a:rPr lang="de-DE" sz="2000" dirty="0">
                <a:sym typeface="Wingdings" panose="05000000000000000000" pitchFamily="2" charset="2"/>
              </a:rPr>
              <a:t> design, </a:t>
            </a:r>
            <a:r>
              <a:rPr lang="de-DE" sz="2000" dirty="0" err="1">
                <a:sym typeface="Wingdings" panose="05000000000000000000" pitchFamily="2" charset="2"/>
              </a:rPr>
              <a:t>complete</a:t>
            </a:r>
            <a:r>
              <a:rPr lang="de-DE" sz="2000" dirty="0">
                <a:sym typeface="Wingdings" panose="05000000000000000000" pitchFamily="2" charset="2"/>
              </a:rPr>
              <a:t> </a:t>
            </a:r>
            <a:r>
              <a:rPr lang="de-DE" sz="2000" dirty="0" err="1">
                <a:sym typeface="Wingdings" panose="05000000000000000000" pitchFamily="2" charset="2"/>
              </a:rPr>
              <a:t>mapping</a:t>
            </a:r>
            <a:r>
              <a:rPr lang="de-DE" sz="2000" dirty="0">
                <a:sym typeface="Wingdings" panose="05000000000000000000" pitchFamily="2" charset="2"/>
              </a:rPr>
              <a:t> </a:t>
            </a:r>
            <a:r>
              <a:rPr lang="de-DE" sz="2000" dirty="0" err="1">
                <a:sym typeface="Wingdings" panose="05000000000000000000" pitchFamily="2" charset="2"/>
              </a:rPr>
              <a:t>of</a:t>
            </a:r>
            <a:r>
              <a:rPr lang="de-DE" sz="2000" dirty="0">
                <a:sym typeface="Wingdings" panose="05000000000000000000" pitchFamily="2" charset="2"/>
              </a:rPr>
              <a:t> </a:t>
            </a:r>
            <a:r>
              <a:rPr lang="de-DE" sz="2000" dirty="0" err="1">
                <a:sym typeface="Wingdings" panose="05000000000000000000" pitchFamily="2" charset="2"/>
              </a:rPr>
              <a:t>exhaust</a:t>
            </a:r>
            <a:r>
              <a:rPr lang="de-DE" sz="2000" dirty="0">
                <a:sym typeface="Wingdings" panose="05000000000000000000" pitchFamily="2" charset="2"/>
              </a:rPr>
              <a:t> operational </a:t>
            </a:r>
            <a:r>
              <a:rPr lang="de-DE" sz="2000" dirty="0" err="1">
                <a:sym typeface="Wingdings" panose="05000000000000000000" pitchFamily="2" charset="2"/>
              </a:rPr>
              <a:t>space</a:t>
            </a:r>
            <a:endParaRPr lang="de-DE" sz="2000" dirty="0"/>
          </a:p>
        </p:txBody>
      </p:sp>
      <p:sp>
        <p:nvSpPr>
          <p:cNvPr id="4" name="Fußzeilenplatzhalter 3">
            <a:extLst>
              <a:ext uri="{FF2B5EF4-FFF2-40B4-BE49-F238E27FC236}">
                <a16:creationId xmlns:a16="http://schemas.microsoft.com/office/drawing/2014/main" id="{F7B09434-81E4-4E7C-B3FE-EAA3D859739C}"/>
              </a:ext>
            </a:extLst>
          </p:cNvPr>
          <p:cNvSpPr>
            <a:spLocks noGrp="1"/>
          </p:cNvSpPr>
          <p:nvPr>
            <p:ph type="ftr" sz="quarter" idx="11"/>
          </p:nvPr>
        </p:nvSpPr>
        <p:spPr>
          <a:xfrm>
            <a:off x="825623" y="6555770"/>
            <a:ext cx="4530147" cy="329614"/>
          </a:xfrm>
        </p:spPr>
        <p:txBody>
          <a:bodyPr/>
          <a:lstStyle/>
          <a:p>
            <a:r>
              <a:rPr lang="en-GB" dirty="0">
                <a:solidFill>
                  <a:prstClr val="white"/>
                </a:solidFill>
              </a:rPr>
              <a:t>S. Wiesen | 4</a:t>
            </a:r>
            <a:r>
              <a:rPr lang="en-GB" baseline="30000" dirty="0">
                <a:solidFill>
                  <a:prstClr val="white"/>
                </a:solidFill>
              </a:rPr>
              <a:t>th</a:t>
            </a:r>
            <a:r>
              <a:rPr lang="en-GB" dirty="0">
                <a:solidFill>
                  <a:prstClr val="white"/>
                </a:solidFill>
              </a:rPr>
              <a:t> EU-CN CFETR/DEMO meeting | 19 March 2024</a:t>
            </a:r>
          </a:p>
        </p:txBody>
      </p:sp>
      <p:sp>
        <p:nvSpPr>
          <p:cNvPr id="5" name="Foliennummernplatzhalter 4">
            <a:extLst>
              <a:ext uri="{FF2B5EF4-FFF2-40B4-BE49-F238E27FC236}">
                <a16:creationId xmlns:a16="http://schemas.microsoft.com/office/drawing/2014/main" id="{141D6ECF-FAAB-407B-B33C-D4DB141B3AA2}"/>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sp>
        <p:nvSpPr>
          <p:cNvPr id="6" name="Fußzeilenplatzhalter 3">
            <a:extLst>
              <a:ext uri="{FF2B5EF4-FFF2-40B4-BE49-F238E27FC236}">
                <a16:creationId xmlns:a16="http://schemas.microsoft.com/office/drawing/2014/main" id="{E30443E2-D8B7-4CDB-B2BE-27C1016F4F67}"/>
              </a:ext>
            </a:extLst>
          </p:cNvPr>
          <p:cNvSpPr txBox="1">
            <a:spLocks/>
          </p:cNvSpPr>
          <p:nvPr/>
        </p:nvSpPr>
        <p:spPr>
          <a:xfrm>
            <a:off x="825623" y="6552715"/>
            <a:ext cx="4530147" cy="329614"/>
          </a:xfrm>
          <a:prstGeom prst="rect">
            <a:avLst/>
          </a:prstGeom>
        </p:spPr>
        <p:txBody>
          <a:bodyPr anchor="t"/>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rPr>
              <a:t>S. Wiesen | 4</a:t>
            </a:r>
            <a:r>
              <a:rPr lang="en-GB" baseline="30000">
                <a:solidFill>
                  <a:prstClr val="white"/>
                </a:solidFill>
              </a:rPr>
              <a:t>th</a:t>
            </a:r>
            <a:r>
              <a:rPr lang="en-GB">
                <a:solidFill>
                  <a:prstClr val="white"/>
                </a:solidFill>
              </a:rPr>
              <a:t> EU-CN CFETR/DEMO meeting | 19 March 2024</a:t>
            </a:r>
            <a:endParaRPr lang="en-GB" dirty="0">
              <a:solidFill>
                <a:prstClr val="white"/>
              </a:solidFill>
            </a:endParaRPr>
          </a:p>
        </p:txBody>
      </p:sp>
    </p:spTree>
    <p:extLst>
      <p:ext uri="{BB962C8B-B14F-4D97-AF65-F5344CB8AC3E}">
        <p14:creationId xmlns:p14="http://schemas.microsoft.com/office/powerpoint/2010/main" val="3911384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EF0677-E740-4AD2-8D91-53319EE5992C}"/>
              </a:ext>
            </a:extLst>
          </p:cNvPr>
          <p:cNvSpPr>
            <a:spLocks noGrp="1"/>
          </p:cNvSpPr>
          <p:nvPr>
            <p:ph type="title"/>
          </p:nvPr>
        </p:nvSpPr>
        <p:spPr/>
        <p:txBody>
          <a:bodyPr/>
          <a:lstStyle/>
          <a:p>
            <a:r>
              <a:rPr lang="en-US" dirty="0"/>
              <a:t>Underlying SOLPS-ITER model</a:t>
            </a:r>
            <a:endParaRPr lang="de-DE" dirty="0"/>
          </a:p>
        </p:txBody>
      </p:sp>
      <p:sp>
        <p:nvSpPr>
          <p:cNvPr id="4" name="Fußzeilenplatzhalter 3">
            <a:extLst>
              <a:ext uri="{FF2B5EF4-FFF2-40B4-BE49-F238E27FC236}">
                <a16:creationId xmlns:a16="http://schemas.microsoft.com/office/drawing/2014/main" id="{F7B09434-81E4-4E7C-B3FE-EAA3D859739C}"/>
              </a:ext>
            </a:extLst>
          </p:cNvPr>
          <p:cNvSpPr>
            <a:spLocks noGrp="1"/>
          </p:cNvSpPr>
          <p:nvPr>
            <p:ph type="ftr" sz="quarter" idx="11"/>
          </p:nvPr>
        </p:nvSpPr>
        <p:spPr/>
        <p:txBody>
          <a:bodyPr/>
          <a:lstStyle/>
          <a:p>
            <a:r>
              <a:rPr lang="en-GB" dirty="0">
                <a:solidFill>
                  <a:prstClr val="white"/>
                </a:solidFill>
              </a:rPr>
              <a:t>Wiesen | DCT </a:t>
            </a:r>
            <a:r>
              <a:rPr lang="en-GB" dirty="0" err="1">
                <a:solidFill>
                  <a:prstClr val="white"/>
                </a:solidFill>
              </a:rPr>
              <a:t>EoY</a:t>
            </a:r>
            <a:r>
              <a:rPr lang="en-GB" dirty="0">
                <a:solidFill>
                  <a:prstClr val="white"/>
                </a:solidFill>
              </a:rPr>
              <a:t> | 15 December 2023</a:t>
            </a:r>
          </a:p>
        </p:txBody>
      </p:sp>
      <p:sp>
        <p:nvSpPr>
          <p:cNvPr id="5" name="Foliennummernplatzhalter 4">
            <a:extLst>
              <a:ext uri="{FF2B5EF4-FFF2-40B4-BE49-F238E27FC236}">
                <a16:creationId xmlns:a16="http://schemas.microsoft.com/office/drawing/2014/main" id="{141D6ECF-FAAB-407B-B33C-D4DB141B3AA2}"/>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dirty="0">
              <a:solidFill>
                <a:prstClr val="white"/>
              </a:solidFill>
            </a:endParaRPr>
          </a:p>
        </p:txBody>
      </p:sp>
      <p:sp>
        <p:nvSpPr>
          <p:cNvPr id="7" name="Inhaltsplatzhalter 6">
            <a:extLst>
              <a:ext uri="{FF2B5EF4-FFF2-40B4-BE49-F238E27FC236}">
                <a16:creationId xmlns:a16="http://schemas.microsoft.com/office/drawing/2014/main" id="{8EE17C11-BC6D-4117-83EE-B910AA28A854}"/>
              </a:ext>
            </a:extLst>
          </p:cNvPr>
          <p:cNvSpPr>
            <a:spLocks noGrp="1"/>
          </p:cNvSpPr>
          <p:nvPr>
            <p:ph idx="1"/>
          </p:nvPr>
        </p:nvSpPr>
        <p:spPr/>
        <p:txBody>
          <a:bodyPr>
            <a:normAutofit/>
          </a:bodyPr>
          <a:lstStyle/>
          <a:p>
            <a:pPr marL="342900" indent="-342900"/>
            <a:r>
              <a:rPr lang="en-US" dirty="0"/>
              <a:t>Run SOLPS-ITER with EIRENE kinetics: T + Ne; T + </a:t>
            </a:r>
            <a:r>
              <a:rPr lang="en-US" dirty="0" err="1"/>
              <a:t>Ar</a:t>
            </a:r>
            <a:r>
              <a:rPr lang="en-US" dirty="0"/>
              <a:t>; T + He + </a:t>
            </a:r>
            <a:r>
              <a:rPr lang="en-US" dirty="0" err="1"/>
              <a:t>Ar</a:t>
            </a:r>
            <a:endParaRPr lang="en-US" dirty="0"/>
          </a:p>
          <a:p>
            <a:pPr marL="342900" indent="-342900"/>
            <a:r>
              <a:rPr lang="en-US" dirty="0"/>
              <a:t>Puffing T</a:t>
            </a:r>
            <a:r>
              <a:rPr lang="en-US" baseline="-25000" dirty="0"/>
              <a:t>2</a:t>
            </a:r>
            <a:r>
              <a:rPr lang="en-US" dirty="0"/>
              <a:t> and </a:t>
            </a:r>
            <a:r>
              <a:rPr lang="en-US" dirty="0" err="1"/>
              <a:t>Ar</a:t>
            </a:r>
            <a:r>
              <a:rPr lang="en-US" dirty="0"/>
              <a:t> from LFS wall</a:t>
            </a:r>
          </a:p>
          <a:p>
            <a:pPr marL="342900" indent="-342900"/>
            <a:r>
              <a:rPr lang="en-US" dirty="0"/>
              <a:t>Disregard D+ source from NBI in core</a:t>
            </a:r>
            <a:br>
              <a:rPr lang="en-US" dirty="0"/>
            </a:br>
            <a:endParaRPr lang="en-US" dirty="0"/>
          </a:p>
          <a:p>
            <a:pPr marL="342900" indent="-342900"/>
            <a:r>
              <a:rPr lang="en-US" dirty="0"/>
              <a:t>Radial transport flat </a:t>
            </a:r>
            <a:r>
              <a:rPr lang="en-US" dirty="0" err="1"/>
              <a:t>D</a:t>
            </a:r>
            <a:r>
              <a:rPr lang="en-US" baseline="-25000" dirty="0" err="1"/>
              <a:t>perp</a:t>
            </a:r>
            <a:r>
              <a:rPr lang="en-US" dirty="0"/>
              <a:t> = 1 m</a:t>
            </a:r>
            <a:r>
              <a:rPr lang="en-US" baseline="30000" dirty="0"/>
              <a:t>2</a:t>
            </a:r>
            <a:r>
              <a:rPr lang="en-US" dirty="0"/>
              <a:t>/s for both T &amp; Ne, </a:t>
            </a:r>
            <a:r>
              <a:rPr lang="en-US" dirty="0" err="1">
                <a:latin typeface="Symbol" panose="05050102010706020507" pitchFamily="18" charset="2"/>
              </a:rPr>
              <a:t>c</a:t>
            </a:r>
            <a:r>
              <a:rPr lang="en-US" baseline="-25000" dirty="0" err="1"/>
              <a:t>e</a:t>
            </a:r>
            <a:r>
              <a:rPr lang="en-US" dirty="0"/>
              <a:t>= 1m</a:t>
            </a:r>
            <a:r>
              <a:rPr lang="en-US" baseline="30000" dirty="0"/>
              <a:t>2</a:t>
            </a:r>
            <a:r>
              <a:rPr lang="en-US" dirty="0"/>
              <a:t>/s, </a:t>
            </a:r>
            <a:r>
              <a:rPr lang="en-US" dirty="0">
                <a:latin typeface="Symbol" panose="05050102010706020507" pitchFamily="18" charset="2"/>
              </a:rPr>
              <a:t>c</a:t>
            </a:r>
            <a:r>
              <a:rPr lang="en-US" baseline="-25000" dirty="0"/>
              <a:t>i</a:t>
            </a:r>
            <a:r>
              <a:rPr lang="en-US" dirty="0"/>
              <a:t>=0.75 m</a:t>
            </a:r>
            <a:r>
              <a:rPr lang="en-US" baseline="30000" dirty="0"/>
              <a:t>2</a:t>
            </a:r>
            <a:r>
              <a:rPr lang="en-US" dirty="0"/>
              <a:t>/s</a:t>
            </a:r>
          </a:p>
          <a:p>
            <a:pPr marL="342900" indent="-342900"/>
            <a:r>
              <a:rPr lang="en-US" dirty="0"/>
              <a:t>Pumping albedo in PFZ corresponding to 200 m</a:t>
            </a:r>
            <a:r>
              <a:rPr lang="en-US" baseline="30000" dirty="0"/>
              <a:t>3</a:t>
            </a:r>
            <a:r>
              <a:rPr lang="en-US" dirty="0"/>
              <a:t>/s pumping speed</a:t>
            </a:r>
          </a:p>
          <a:p>
            <a:pPr marL="342900" indent="-342900"/>
            <a:r>
              <a:rPr lang="en-US" dirty="0"/>
              <a:t>Use flux BC on core side (i.e. “top pedestal”)</a:t>
            </a:r>
            <a:br>
              <a:rPr lang="en-US" dirty="0"/>
            </a:br>
            <a:endParaRPr lang="en-US" dirty="0"/>
          </a:p>
          <a:p>
            <a:pPr marL="342900" indent="-342900"/>
            <a:r>
              <a:rPr lang="en-US" dirty="0">
                <a:solidFill>
                  <a:srgbClr val="FF0000"/>
                </a:solidFill>
              </a:rPr>
              <a:t>New VNS divertor</a:t>
            </a:r>
            <a:endParaRPr lang="en-US" dirty="0"/>
          </a:p>
          <a:p>
            <a:pPr marL="342900" indent="-342900"/>
            <a:r>
              <a:rPr lang="en-US" dirty="0">
                <a:solidFill>
                  <a:srgbClr val="FF0000"/>
                </a:solidFill>
              </a:rPr>
              <a:t>Scan </a:t>
            </a:r>
            <a:r>
              <a:rPr lang="en-US" dirty="0" err="1">
                <a:solidFill>
                  <a:srgbClr val="FF0000"/>
                </a:solidFill>
              </a:rPr>
              <a:t>Ar</a:t>
            </a:r>
            <a:r>
              <a:rPr lang="en-US" dirty="0">
                <a:solidFill>
                  <a:srgbClr val="FF0000"/>
                </a:solidFill>
              </a:rPr>
              <a:t> content</a:t>
            </a:r>
            <a:r>
              <a:rPr lang="en-US" dirty="0">
                <a:solidFill>
                  <a:srgbClr val="00B0F0"/>
                </a:solidFill>
              </a:rPr>
              <a:t> </a:t>
            </a:r>
            <a:r>
              <a:rPr lang="en-US" dirty="0"/>
              <a:t>&amp; </a:t>
            </a:r>
            <a:r>
              <a:rPr lang="en-US" dirty="0">
                <a:solidFill>
                  <a:srgbClr val="FF0000"/>
                </a:solidFill>
              </a:rPr>
              <a:t>scan T</a:t>
            </a:r>
            <a:r>
              <a:rPr lang="en-US" baseline="-25000" dirty="0">
                <a:solidFill>
                  <a:srgbClr val="FF0000"/>
                </a:solidFill>
              </a:rPr>
              <a:t>2</a:t>
            </a:r>
            <a:r>
              <a:rPr lang="en-US" dirty="0">
                <a:solidFill>
                  <a:srgbClr val="00B0F0"/>
                </a:solidFill>
              </a:rPr>
              <a:t> </a:t>
            </a:r>
            <a:r>
              <a:rPr lang="en-US" dirty="0">
                <a:solidFill>
                  <a:srgbClr val="FF0000"/>
                </a:solidFill>
              </a:rPr>
              <a:t>gas-puff</a:t>
            </a:r>
          </a:p>
          <a:p>
            <a:pPr marL="0" indent="0">
              <a:buNone/>
            </a:pPr>
            <a:br>
              <a:rPr lang="en-US" dirty="0">
                <a:solidFill>
                  <a:srgbClr val="FF0000"/>
                </a:solidFill>
              </a:rPr>
            </a:br>
            <a:r>
              <a:rPr lang="en-US" dirty="0">
                <a:solidFill>
                  <a:srgbClr val="00B0F0"/>
                </a:solidFill>
                <a:sym typeface="Wingdings" panose="05000000000000000000" pitchFamily="2" charset="2"/>
              </a:rPr>
              <a:t> bring down total heat-flux (plasma, neutrals, radiation) below 10MW/m</a:t>
            </a:r>
            <a:r>
              <a:rPr lang="en-US" baseline="30000" dirty="0">
                <a:solidFill>
                  <a:srgbClr val="00B0F0"/>
                </a:solidFill>
                <a:sym typeface="Wingdings" panose="05000000000000000000" pitchFamily="2" charset="2"/>
              </a:rPr>
              <a:t>2</a:t>
            </a:r>
            <a:endParaRPr lang="en-US" baseline="30000" dirty="0">
              <a:solidFill>
                <a:srgbClr val="00B0F0"/>
              </a:solidFill>
            </a:endParaRPr>
          </a:p>
        </p:txBody>
      </p:sp>
    </p:spTree>
    <p:extLst>
      <p:ext uri="{BB962C8B-B14F-4D97-AF65-F5344CB8AC3E}">
        <p14:creationId xmlns:p14="http://schemas.microsoft.com/office/powerpoint/2010/main" val="566109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EF0677-E740-4AD2-8D91-53319EE5992C}"/>
              </a:ext>
            </a:extLst>
          </p:cNvPr>
          <p:cNvSpPr>
            <a:spLocks noGrp="1"/>
          </p:cNvSpPr>
          <p:nvPr>
            <p:ph type="title"/>
          </p:nvPr>
        </p:nvSpPr>
        <p:spPr/>
        <p:txBody>
          <a:bodyPr/>
          <a:lstStyle/>
          <a:p>
            <a:r>
              <a:rPr lang="en-US" dirty="0"/>
              <a:t>First grid attempt, simple divertor geometry, T + Ne</a:t>
            </a:r>
            <a:endParaRPr lang="de-DE" dirty="0"/>
          </a:p>
        </p:txBody>
      </p:sp>
      <p:sp>
        <p:nvSpPr>
          <p:cNvPr id="5" name="Foliennummernplatzhalter 4">
            <a:extLst>
              <a:ext uri="{FF2B5EF4-FFF2-40B4-BE49-F238E27FC236}">
                <a16:creationId xmlns:a16="http://schemas.microsoft.com/office/drawing/2014/main" id="{141D6ECF-FAAB-407B-B33C-D4DB141B3AA2}"/>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dirty="0">
              <a:solidFill>
                <a:prstClr val="white"/>
              </a:solidFill>
            </a:endParaRPr>
          </a:p>
        </p:txBody>
      </p:sp>
      <p:pic>
        <p:nvPicPr>
          <p:cNvPr id="12" name="Grafik 11">
            <a:extLst>
              <a:ext uri="{FF2B5EF4-FFF2-40B4-BE49-F238E27FC236}">
                <a16:creationId xmlns:a16="http://schemas.microsoft.com/office/drawing/2014/main" id="{651F61E6-622A-4A83-91AF-81F8755A9C12}"/>
              </a:ext>
            </a:extLst>
          </p:cNvPr>
          <p:cNvPicPr>
            <a:picLocks noChangeAspect="1"/>
          </p:cNvPicPr>
          <p:nvPr/>
        </p:nvPicPr>
        <p:blipFill>
          <a:blip r:embed="rId2"/>
          <a:stretch>
            <a:fillRect/>
          </a:stretch>
        </p:blipFill>
        <p:spPr>
          <a:xfrm>
            <a:off x="1339950" y="807098"/>
            <a:ext cx="3565230" cy="5598194"/>
          </a:xfrm>
          <a:prstGeom prst="rect">
            <a:avLst/>
          </a:prstGeom>
        </p:spPr>
      </p:pic>
      <p:pic>
        <p:nvPicPr>
          <p:cNvPr id="13" name="Grafik 12">
            <a:extLst>
              <a:ext uri="{FF2B5EF4-FFF2-40B4-BE49-F238E27FC236}">
                <a16:creationId xmlns:a16="http://schemas.microsoft.com/office/drawing/2014/main" id="{8E5BB56E-817B-4765-9B47-6314E354350D}"/>
              </a:ext>
            </a:extLst>
          </p:cNvPr>
          <p:cNvPicPr>
            <a:picLocks noChangeAspect="1"/>
          </p:cNvPicPr>
          <p:nvPr/>
        </p:nvPicPr>
        <p:blipFill>
          <a:blip r:embed="rId3"/>
          <a:stretch>
            <a:fillRect/>
          </a:stretch>
        </p:blipFill>
        <p:spPr>
          <a:xfrm>
            <a:off x="7316614" y="800193"/>
            <a:ext cx="3565230" cy="5605099"/>
          </a:xfrm>
          <a:prstGeom prst="rect">
            <a:avLst/>
          </a:prstGeom>
        </p:spPr>
      </p:pic>
      <p:cxnSp>
        <p:nvCxnSpPr>
          <p:cNvPr id="14" name="Gerader Verbinder 13">
            <a:extLst>
              <a:ext uri="{FF2B5EF4-FFF2-40B4-BE49-F238E27FC236}">
                <a16:creationId xmlns:a16="http://schemas.microsoft.com/office/drawing/2014/main" id="{6017E80A-1BE2-4AFD-8100-D28A4EEA6E5B}"/>
              </a:ext>
            </a:extLst>
          </p:cNvPr>
          <p:cNvCxnSpPr/>
          <p:nvPr/>
        </p:nvCxnSpPr>
        <p:spPr>
          <a:xfrm>
            <a:off x="8180710" y="5649107"/>
            <a:ext cx="1440160" cy="72008"/>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E0AEE0E2-3D20-4F37-8D45-0299477DA5DE}"/>
              </a:ext>
            </a:extLst>
          </p:cNvPr>
          <p:cNvSpPr txBox="1"/>
          <p:nvPr/>
        </p:nvSpPr>
        <p:spPr>
          <a:xfrm>
            <a:off x="8439766" y="5713745"/>
            <a:ext cx="922047" cy="464294"/>
          </a:xfrm>
          <a:prstGeom prst="rect">
            <a:avLst/>
          </a:prstGeom>
          <a:noFill/>
        </p:spPr>
        <p:txBody>
          <a:bodyPr wrap="none" rtlCol="0">
            <a:spAutoFit/>
          </a:bodyPr>
          <a:lstStyle/>
          <a:p>
            <a:r>
              <a:rPr lang="en-US" dirty="0">
                <a:solidFill>
                  <a:srgbClr val="FFFF00"/>
                </a:solidFill>
              </a:rPr>
              <a:t>pump</a:t>
            </a:r>
            <a:endParaRPr lang="de-DE" dirty="0">
              <a:solidFill>
                <a:srgbClr val="FFFF00"/>
              </a:solidFill>
            </a:endParaRPr>
          </a:p>
        </p:txBody>
      </p:sp>
      <p:cxnSp>
        <p:nvCxnSpPr>
          <p:cNvPr id="16" name="Gerader Verbinder 15">
            <a:extLst>
              <a:ext uri="{FF2B5EF4-FFF2-40B4-BE49-F238E27FC236}">
                <a16:creationId xmlns:a16="http://schemas.microsoft.com/office/drawing/2014/main" id="{94B79F17-5CF6-41C1-823C-23AC77155313}"/>
              </a:ext>
            </a:extLst>
          </p:cNvPr>
          <p:cNvCxnSpPr>
            <a:cxnSpLocks/>
          </p:cNvCxnSpPr>
          <p:nvPr/>
        </p:nvCxnSpPr>
        <p:spPr>
          <a:xfrm flipH="1">
            <a:off x="9908902" y="2768787"/>
            <a:ext cx="648072" cy="2583486"/>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44CE1266-E2EF-4C93-94D7-9F8375DE7478}"/>
              </a:ext>
            </a:extLst>
          </p:cNvPr>
          <p:cNvSpPr txBox="1"/>
          <p:nvPr/>
        </p:nvSpPr>
        <p:spPr>
          <a:xfrm>
            <a:off x="9998050" y="4683603"/>
            <a:ext cx="941283" cy="836255"/>
          </a:xfrm>
          <a:prstGeom prst="rect">
            <a:avLst/>
          </a:prstGeom>
          <a:noFill/>
        </p:spPr>
        <p:txBody>
          <a:bodyPr wrap="none" rtlCol="0">
            <a:spAutoFit/>
          </a:bodyPr>
          <a:lstStyle/>
          <a:p>
            <a:r>
              <a:rPr lang="en-US" dirty="0">
                <a:solidFill>
                  <a:srgbClr val="92D050"/>
                </a:solidFill>
              </a:rPr>
              <a:t>T</a:t>
            </a:r>
            <a:r>
              <a:rPr lang="en-US" baseline="-25000" dirty="0">
                <a:solidFill>
                  <a:srgbClr val="92D050"/>
                </a:solidFill>
              </a:rPr>
              <a:t>2</a:t>
            </a:r>
            <a:r>
              <a:rPr lang="en-US" dirty="0">
                <a:solidFill>
                  <a:srgbClr val="92D050"/>
                </a:solidFill>
              </a:rPr>
              <a:t>, Ne</a:t>
            </a:r>
            <a:br>
              <a:rPr lang="en-US" dirty="0">
                <a:solidFill>
                  <a:srgbClr val="92D050"/>
                </a:solidFill>
              </a:rPr>
            </a:br>
            <a:r>
              <a:rPr lang="en-US" dirty="0">
                <a:solidFill>
                  <a:srgbClr val="92D050"/>
                </a:solidFill>
              </a:rPr>
              <a:t>puff</a:t>
            </a:r>
            <a:endParaRPr lang="de-DE" dirty="0">
              <a:solidFill>
                <a:srgbClr val="92D050"/>
              </a:solidFill>
            </a:endParaRPr>
          </a:p>
        </p:txBody>
      </p:sp>
      <p:sp>
        <p:nvSpPr>
          <p:cNvPr id="18" name="Textfeld 17">
            <a:extLst>
              <a:ext uri="{FF2B5EF4-FFF2-40B4-BE49-F238E27FC236}">
                <a16:creationId xmlns:a16="http://schemas.microsoft.com/office/drawing/2014/main" id="{8C8F5A02-BB72-4F37-8A1A-697351DE212F}"/>
              </a:ext>
            </a:extLst>
          </p:cNvPr>
          <p:cNvSpPr txBox="1"/>
          <p:nvPr/>
        </p:nvSpPr>
        <p:spPr>
          <a:xfrm>
            <a:off x="8900789" y="2528209"/>
            <a:ext cx="748988" cy="464294"/>
          </a:xfrm>
          <a:prstGeom prst="rect">
            <a:avLst/>
          </a:prstGeom>
          <a:noFill/>
        </p:spPr>
        <p:txBody>
          <a:bodyPr wrap="none" rtlCol="0">
            <a:spAutoFit/>
          </a:bodyPr>
          <a:lstStyle/>
          <a:p>
            <a:r>
              <a:rPr lang="en-US" dirty="0" err="1">
                <a:solidFill>
                  <a:srgbClr val="FF0000"/>
                </a:solidFill>
              </a:rPr>
              <a:t>P</a:t>
            </a:r>
            <a:r>
              <a:rPr lang="en-US" baseline="-25000" dirty="0" err="1">
                <a:solidFill>
                  <a:srgbClr val="FF0000"/>
                </a:solidFill>
              </a:rPr>
              <a:t>edge</a:t>
            </a:r>
            <a:endParaRPr lang="de-DE" baseline="-25000" dirty="0">
              <a:solidFill>
                <a:srgbClr val="FF0000"/>
              </a:solidFill>
            </a:endParaRPr>
          </a:p>
        </p:txBody>
      </p:sp>
      <p:sp>
        <p:nvSpPr>
          <p:cNvPr id="19" name="Fußzeilenplatzhalter 3">
            <a:extLst>
              <a:ext uri="{FF2B5EF4-FFF2-40B4-BE49-F238E27FC236}">
                <a16:creationId xmlns:a16="http://schemas.microsoft.com/office/drawing/2014/main" id="{40B8BB99-9172-48CC-9964-18027854E102}"/>
              </a:ext>
            </a:extLst>
          </p:cNvPr>
          <p:cNvSpPr txBox="1">
            <a:spLocks/>
          </p:cNvSpPr>
          <p:nvPr/>
        </p:nvSpPr>
        <p:spPr>
          <a:xfrm>
            <a:off x="825623" y="6552715"/>
            <a:ext cx="4530147" cy="329614"/>
          </a:xfrm>
          <a:prstGeom prst="rect">
            <a:avLst/>
          </a:prstGeom>
        </p:spPr>
        <p:txBody>
          <a:bodyPr anchor="t"/>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rPr>
              <a:t>S. Wiesen | 4</a:t>
            </a:r>
            <a:r>
              <a:rPr lang="en-GB" baseline="30000">
                <a:solidFill>
                  <a:prstClr val="white"/>
                </a:solidFill>
              </a:rPr>
              <a:t>th</a:t>
            </a:r>
            <a:r>
              <a:rPr lang="en-GB">
                <a:solidFill>
                  <a:prstClr val="white"/>
                </a:solidFill>
              </a:rPr>
              <a:t> EU-CN CFETR/DEMO meeting | 19 March 2024</a:t>
            </a:r>
            <a:endParaRPr lang="en-GB" dirty="0">
              <a:solidFill>
                <a:prstClr val="white"/>
              </a:solidFill>
            </a:endParaRPr>
          </a:p>
        </p:txBody>
      </p:sp>
    </p:spTree>
    <p:extLst>
      <p:ext uri="{BB962C8B-B14F-4D97-AF65-F5344CB8AC3E}">
        <p14:creationId xmlns:p14="http://schemas.microsoft.com/office/powerpoint/2010/main" val="3419803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EF0677-E740-4AD2-8D91-53319EE5992C}"/>
              </a:ext>
            </a:extLst>
          </p:cNvPr>
          <p:cNvSpPr>
            <a:spLocks noGrp="1"/>
          </p:cNvSpPr>
          <p:nvPr>
            <p:ph type="title"/>
          </p:nvPr>
        </p:nvSpPr>
        <p:spPr/>
        <p:txBody>
          <a:bodyPr/>
          <a:lstStyle/>
          <a:p>
            <a:r>
              <a:rPr lang="en-US" dirty="0" err="1"/>
              <a:t>P</a:t>
            </a:r>
            <a:r>
              <a:rPr lang="en-US" baseline="-25000" dirty="0" err="1"/>
              <a:t>edge</a:t>
            </a:r>
            <a:r>
              <a:rPr lang="en-US" dirty="0"/>
              <a:t> = 40MW, “best case” with Neon seeding</a:t>
            </a:r>
            <a:endParaRPr lang="de-DE" dirty="0"/>
          </a:p>
        </p:txBody>
      </p:sp>
      <p:sp>
        <p:nvSpPr>
          <p:cNvPr id="5" name="Foliennummernplatzhalter 4">
            <a:extLst>
              <a:ext uri="{FF2B5EF4-FFF2-40B4-BE49-F238E27FC236}">
                <a16:creationId xmlns:a16="http://schemas.microsoft.com/office/drawing/2014/main" id="{141D6ECF-FAAB-407B-B33C-D4DB141B3AA2}"/>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dirty="0">
              <a:solidFill>
                <a:prstClr val="white"/>
              </a:solidFill>
            </a:endParaRPr>
          </a:p>
        </p:txBody>
      </p:sp>
      <p:pic>
        <p:nvPicPr>
          <p:cNvPr id="8" name="Grafik 7">
            <a:extLst>
              <a:ext uri="{FF2B5EF4-FFF2-40B4-BE49-F238E27FC236}">
                <a16:creationId xmlns:a16="http://schemas.microsoft.com/office/drawing/2014/main" id="{426F72A2-8C6C-462E-BCF9-4D501226F868}"/>
              </a:ext>
            </a:extLst>
          </p:cNvPr>
          <p:cNvPicPr>
            <a:picLocks noChangeAspect="1"/>
          </p:cNvPicPr>
          <p:nvPr/>
        </p:nvPicPr>
        <p:blipFill>
          <a:blip r:embed="rId2"/>
          <a:stretch>
            <a:fillRect/>
          </a:stretch>
        </p:blipFill>
        <p:spPr>
          <a:xfrm>
            <a:off x="7903168" y="3409774"/>
            <a:ext cx="3860608" cy="2906383"/>
          </a:xfrm>
          <a:prstGeom prst="rect">
            <a:avLst/>
          </a:prstGeom>
        </p:spPr>
      </p:pic>
      <p:pic>
        <p:nvPicPr>
          <p:cNvPr id="9" name="Grafik 8">
            <a:extLst>
              <a:ext uri="{FF2B5EF4-FFF2-40B4-BE49-F238E27FC236}">
                <a16:creationId xmlns:a16="http://schemas.microsoft.com/office/drawing/2014/main" id="{46F99BAC-1CF5-4885-8DEB-A23E040823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59" y="696642"/>
            <a:ext cx="3705714" cy="2779285"/>
          </a:xfrm>
          <a:prstGeom prst="rect">
            <a:avLst/>
          </a:prstGeom>
        </p:spPr>
      </p:pic>
      <p:pic>
        <p:nvPicPr>
          <p:cNvPr id="10" name="Grafik 9">
            <a:extLst>
              <a:ext uri="{FF2B5EF4-FFF2-40B4-BE49-F238E27FC236}">
                <a16:creationId xmlns:a16="http://schemas.microsoft.com/office/drawing/2014/main" id="{5E33E144-9EE9-4E6B-A10C-97CC527EE6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949" y="601420"/>
            <a:ext cx="3849542" cy="2887157"/>
          </a:xfrm>
          <a:prstGeom prst="rect">
            <a:avLst/>
          </a:prstGeom>
        </p:spPr>
      </p:pic>
      <p:pic>
        <p:nvPicPr>
          <p:cNvPr id="11" name="Grafik 10">
            <a:extLst>
              <a:ext uri="{FF2B5EF4-FFF2-40B4-BE49-F238E27FC236}">
                <a16:creationId xmlns:a16="http://schemas.microsoft.com/office/drawing/2014/main" id="{617D7724-8A38-47BF-B839-108ECF7E96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3167" y="541843"/>
            <a:ext cx="3849542" cy="2887157"/>
          </a:xfrm>
          <a:prstGeom prst="rect">
            <a:avLst/>
          </a:prstGeom>
        </p:spPr>
      </p:pic>
      <p:sp>
        <p:nvSpPr>
          <p:cNvPr id="12" name="Textfeld 11">
            <a:extLst>
              <a:ext uri="{FF2B5EF4-FFF2-40B4-BE49-F238E27FC236}">
                <a16:creationId xmlns:a16="http://schemas.microsoft.com/office/drawing/2014/main" id="{DAAF7856-D902-4E89-8A82-2D006BEAEB77}"/>
              </a:ext>
            </a:extLst>
          </p:cNvPr>
          <p:cNvSpPr txBox="1"/>
          <p:nvPr/>
        </p:nvSpPr>
        <p:spPr>
          <a:xfrm>
            <a:off x="983432" y="4265667"/>
            <a:ext cx="5098255" cy="1631216"/>
          </a:xfrm>
          <a:prstGeom prst="rect">
            <a:avLst/>
          </a:prstGeom>
          <a:noFill/>
        </p:spPr>
        <p:txBody>
          <a:bodyPr wrap="none" rtlCol="0">
            <a:spAutoFit/>
          </a:bodyPr>
          <a:lstStyle/>
          <a:p>
            <a:r>
              <a:rPr lang="en-US" sz="2000" dirty="0" err="1">
                <a:latin typeface="Symbol" panose="05050102010706020507" pitchFamily="18" charset="2"/>
              </a:rPr>
              <a:t>G</a:t>
            </a:r>
            <a:r>
              <a:rPr lang="en-US" sz="2000" baseline="-25000" dirty="0" err="1"/>
              <a:t>Ne</a:t>
            </a:r>
            <a:r>
              <a:rPr lang="en-US" sz="2000" dirty="0"/>
              <a:t> = 5e21 1/s </a:t>
            </a:r>
          </a:p>
          <a:p>
            <a:r>
              <a:rPr lang="en-US" sz="2000" dirty="0">
                <a:solidFill>
                  <a:srgbClr val="FF0000"/>
                </a:solidFill>
              </a:rPr>
              <a:t>&lt;Z&gt;</a:t>
            </a:r>
            <a:r>
              <a:rPr lang="en-US" sz="2000" baseline="-25000" dirty="0">
                <a:solidFill>
                  <a:srgbClr val="FF0000"/>
                </a:solidFill>
              </a:rPr>
              <a:t>core</a:t>
            </a:r>
            <a:r>
              <a:rPr lang="en-US" sz="2000" dirty="0">
                <a:solidFill>
                  <a:srgbClr val="FF0000"/>
                </a:solidFill>
              </a:rPr>
              <a:t>: ~ 6</a:t>
            </a:r>
          </a:p>
          <a:p>
            <a:r>
              <a:rPr lang="en-US" sz="2000" dirty="0"/>
              <a:t>Neon compression at separatrix ~ 10.5</a:t>
            </a:r>
            <a:br>
              <a:rPr lang="en-US" sz="2000" dirty="0"/>
            </a:br>
            <a:br>
              <a:rPr lang="en-US" sz="2000" dirty="0"/>
            </a:br>
            <a:r>
              <a:rPr lang="en-US" sz="2000" b="1" dirty="0">
                <a:sym typeface="Wingdings" panose="05000000000000000000" pitchFamily="2" charset="2"/>
              </a:rPr>
              <a:t> bad compression  attempt Argon instead</a:t>
            </a:r>
            <a:endParaRPr lang="de-DE" sz="2000" b="1" dirty="0"/>
          </a:p>
        </p:txBody>
      </p:sp>
      <mc:AlternateContent xmlns:mc="http://schemas.openxmlformats.org/markup-compatibility/2006" xmlns:a14="http://schemas.microsoft.com/office/drawing/2010/main">
        <mc:Choice Requires="a14">
          <p:sp>
            <p:nvSpPr>
              <p:cNvPr id="13" name="Textfeld 12">
                <a:extLst>
                  <a:ext uri="{FF2B5EF4-FFF2-40B4-BE49-F238E27FC236}">
                    <a16:creationId xmlns:a16="http://schemas.microsoft.com/office/drawing/2014/main" id="{64E0C60D-B40B-47F8-8882-138CC0C40329}"/>
                  </a:ext>
                </a:extLst>
              </p:cNvPr>
              <p:cNvSpPr txBox="1"/>
              <p:nvPr/>
            </p:nvSpPr>
            <p:spPr>
              <a:xfrm>
                <a:off x="10341492" y="38831"/>
                <a:ext cx="1713094" cy="764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de-DE" sz="1800" i="1" smtClean="0">
                              <a:latin typeface="Cambria Math" panose="02040503050406030204" pitchFamily="18" charset="0"/>
                            </a:rPr>
                          </m:ctrlPr>
                        </m:sSubPr>
                        <m:e>
                          <m:r>
                            <a:rPr lang="en-US" sz="1800" b="0" i="1" smtClean="0">
                              <a:latin typeface="Cambria Math" panose="02040503050406030204" pitchFamily="18" charset="0"/>
                            </a:rPr>
                            <m:t>𝑛</m:t>
                          </m:r>
                        </m:e>
                        <m:sub>
                          <m:r>
                            <a:rPr lang="en-US" sz="1800" b="0" i="1" smtClean="0">
                              <a:latin typeface="Cambria Math" panose="02040503050406030204" pitchFamily="18" charset="0"/>
                            </a:rPr>
                            <m:t>𝑧</m:t>
                          </m:r>
                        </m:sub>
                      </m:sSub>
                      <m:r>
                        <a:rPr lang="en-US" sz="1800" b="0" i="1" smtClean="0">
                          <a:latin typeface="Cambria Math" panose="02040503050406030204" pitchFamily="18" charset="0"/>
                        </a:rPr>
                        <m:t>=</m:t>
                      </m:r>
                      <m:nary>
                        <m:naryPr>
                          <m:chr m:val="∑"/>
                          <m:supHide m:val="on"/>
                          <m:ctrlPr>
                            <a:rPr lang="en-US" sz="1800" b="0" i="1" smtClean="0">
                              <a:latin typeface="Cambria Math" panose="02040503050406030204" pitchFamily="18" charset="0"/>
                            </a:rPr>
                          </m:ctrlPr>
                        </m:naryPr>
                        <m:sub>
                          <m:r>
                            <m:rPr>
                              <m:brk m:alnAt="7"/>
                            </m:rPr>
                            <a:rPr lang="en-US" sz="1800" b="0" i="1" smtClean="0">
                              <a:latin typeface="Cambria Math" panose="02040503050406030204" pitchFamily="18" charset="0"/>
                            </a:rPr>
                            <m:t>𝑖</m:t>
                          </m:r>
                        </m:sub>
                        <m:sup/>
                        <m:e>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𝑛</m:t>
                              </m:r>
                            </m:e>
                            <m:sub>
                              <m:r>
                                <a:rPr lang="en-US" sz="1800" b="0" i="1" smtClean="0">
                                  <a:latin typeface="Cambria Math" panose="02040503050406030204" pitchFamily="18" charset="0"/>
                                </a:rPr>
                                <m:t>𝑁𝑒</m:t>
                              </m:r>
                            </m:sub>
                            <m:sup>
                              <m:r>
                                <a:rPr lang="en-US" sz="1800" b="0" i="1" smtClean="0">
                                  <a:latin typeface="Cambria Math" panose="02040503050406030204" pitchFamily="18" charset="0"/>
                                </a:rPr>
                                <m:t>𝑖</m:t>
                              </m:r>
                              <m:r>
                                <a:rPr lang="en-US" sz="1800" b="0" i="1" smtClean="0">
                                  <a:latin typeface="Cambria Math" panose="02040503050406030204" pitchFamily="18" charset="0"/>
                                </a:rPr>
                                <m:t>+</m:t>
                              </m:r>
                            </m:sup>
                          </m:sSubSup>
                        </m:e>
                      </m:nary>
                    </m:oMath>
                  </m:oMathPara>
                </a14:m>
                <a:endParaRPr lang="de-DE" sz="1800" dirty="0"/>
              </a:p>
            </p:txBody>
          </p:sp>
        </mc:Choice>
        <mc:Fallback xmlns="">
          <p:sp>
            <p:nvSpPr>
              <p:cNvPr id="13" name="Textfeld 12">
                <a:extLst>
                  <a:ext uri="{FF2B5EF4-FFF2-40B4-BE49-F238E27FC236}">
                    <a16:creationId xmlns:a16="http://schemas.microsoft.com/office/drawing/2014/main" id="{64E0C60D-B40B-47F8-8882-138CC0C40329}"/>
                  </a:ext>
                </a:extLst>
              </p:cNvPr>
              <p:cNvSpPr txBox="1">
                <a:spLocks noRot="1" noChangeAspect="1" noMove="1" noResize="1" noEditPoints="1" noAdjustHandles="1" noChangeArrowheads="1" noChangeShapeType="1" noTextEdit="1"/>
              </p:cNvSpPr>
              <p:nvPr/>
            </p:nvSpPr>
            <p:spPr>
              <a:xfrm>
                <a:off x="10341492" y="38831"/>
                <a:ext cx="1713094" cy="764568"/>
              </a:xfrm>
              <a:prstGeom prst="rect">
                <a:avLst/>
              </a:prstGeom>
              <a:blipFill>
                <a:blip r:embed="rId6"/>
                <a:stretch>
                  <a:fillRect/>
                </a:stretch>
              </a:blipFill>
            </p:spPr>
            <p:txBody>
              <a:bodyPr/>
              <a:lstStyle/>
              <a:p>
                <a:r>
                  <a:rPr lang="de-DE">
                    <a:noFill/>
                  </a:rPr>
                  <a:t> </a:t>
                </a:r>
              </a:p>
            </p:txBody>
          </p:sp>
        </mc:Fallback>
      </mc:AlternateContent>
      <p:sp>
        <p:nvSpPr>
          <p:cNvPr id="14" name="Textfeld 13">
            <a:extLst>
              <a:ext uri="{FF2B5EF4-FFF2-40B4-BE49-F238E27FC236}">
                <a16:creationId xmlns:a16="http://schemas.microsoft.com/office/drawing/2014/main" id="{B682C990-0032-4203-9248-B08E49FFB3BE}"/>
              </a:ext>
            </a:extLst>
          </p:cNvPr>
          <p:cNvSpPr txBox="1"/>
          <p:nvPr/>
        </p:nvSpPr>
        <p:spPr>
          <a:xfrm>
            <a:off x="10013867" y="3932012"/>
            <a:ext cx="1332737" cy="830997"/>
          </a:xfrm>
          <a:prstGeom prst="rect">
            <a:avLst/>
          </a:prstGeom>
          <a:noFill/>
        </p:spPr>
        <p:txBody>
          <a:bodyPr wrap="none" rtlCol="0">
            <a:spAutoFit/>
          </a:bodyPr>
          <a:lstStyle/>
          <a:p>
            <a:pPr algn="l"/>
            <a:r>
              <a:rPr lang="en-US" sz="2400" dirty="0"/>
              <a:t>LFS</a:t>
            </a:r>
            <a:endParaRPr lang="de-DE" sz="2400" dirty="0"/>
          </a:p>
          <a:p>
            <a:pPr algn="l"/>
            <a:r>
              <a:rPr lang="en-US" sz="2400" dirty="0"/>
              <a:t>H</a:t>
            </a:r>
            <a:r>
              <a:rPr lang="de-DE" sz="2400" dirty="0" err="1"/>
              <a:t>eat-flux</a:t>
            </a:r>
            <a:endParaRPr lang="en-US" sz="2400" dirty="0"/>
          </a:p>
        </p:txBody>
      </p:sp>
      <p:sp>
        <p:nvSpPr>
          <p:cNvPr id="15" name="Fußzeilenplatzhalter 3">
            <a:extLst>
              <a:ext uri="{FF2B5EF4-FFF2-40B4-BE49-F238E27FC236}">
                <a16:creationId xmlns:a16="http://schemas.microsoft.com/office/drawing/2014/main" id="{47878F5A-F42B-4303-A588-00600C67E142}"/>
              </a:ext>
            </a:extLst>
          </p:cNvPr>
          <p:cNvSpPr txBox="1">
            <a:spLocks/>
          </p:cNvSpPr>
          <p:nvPr/>
        </p:nvSpPr>
        <p:spPr>
          <a:xfrm>
            <a:off x="825623" y="6552715"/>
            <a:ext cx="4530147" cy="329614"/>
          </a:xfrm>
          <a:prstGeom prst="rect">
            <a:avLst/>
          </a:prstGeom>
        </p:spPr>
        <p:txBody>
          <a:bodyPr anchor="t"/>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rPr>
              <a:t>S. Wiesen | 4</a:t>
            </a:r>
            <a:r>
              <a:rPr lang="en-GB" baseline="30000">
                <a:solidFill>
                  <a:prstClr val="white"/>
                </a:solidFill>
              </a:rPr>
              <a:t>th</a:t>
            </a:r>
            <a:r>
              <a:rPr lang="en-GB">
                <a:solidFill>
                  <a:prstClr val="white"/>
                </a:solidFill>
              </a:rPr>
              <a:t> EU-CN CFETR/DEMO meeting | 19 March 2024</a:t>
            </a:r>
            <a:endParaRPr lang="en-GB" dirty="0">
              <a:solidFill>
                <a:prstClr val="white"/>
              </a:solidFill>
            </a:endParaRPr>
          </a:p>
        </p:txBody>
      </p:sp>
    </p:spTree>
    <p:extLst>
      <p:ext uri="{BB962C8B-B14F-4D97-AF65-F5344CB8AC3E}">
        <p14:creationId xmlns:p14="http://schemas.microsoft.com/office/powerpoint/2010/main" val="2212682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EF0677-E740-4AD2-8D91-53319EE5992C}"/>
              </a:ext>
            </a:extLst>
          </p:cNvPr>
          <p:cNvSpPr>
            <a:spLocks noGrp="1"/>
          </p:cNvSpPr>
          <p:nvPr>
            <p:ph type="title"/>
          </p:nvPr>
        </p:nvSpPr>
        <p:spPr/>
        <p:txBody>
          <a:bodyPr/>
          <a:lstStyle/>
          <a:p>
            <a:r>
              <a:rPr lang="en-US" dirty="0" err="1"/>
              <a:t>Siccinio</a:t>
            </a:r>
            <a:r>
              <a:rPr lang="en-US" dirty="0"/>
              <a:t> EU-VNS model: NWL, pulse length</a:t>
            </a:r>
            <a:endParaRPr lang="de-DE" dirty="0"/>
          </a:p>
        </p:txBody>
      </p:sp>
      <p:sp>
        <p:nvSpPr>
          <p:cNvPr id="5" name="Foliennummernplatzhalter 4">
            <a:extLst>
              <a:ext uri="{FF2B5EF4-FFF2-40B4-BE49-F238E27FC236}">
                <a16:creationId xmlns:a16="http://schemas.microsoft.com/office/drawing/2014/main" id="{141D6ECF-FAAB-407B-B33C-D4DB141B3AA2}"/>
              </a:ext>
            </a:extLst>
          </p:cNvPr>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dirty="0">
              <a:solidFill>
                <a:prstClr val="white"/>
              </a:solidFill>
            </a:endParaRPr>
          </a:p>
        </p:txBody>
      </p:sp>
      <p:pic>
        <p:nvPicPr>
          <p:cNvPr id="8" name="Picture 2">
            <a:extLst>
              <a:ext uri="{FF2B5EF4-FFF2-40B4-BE49-F238E27FC236}">
                <a16:creationId xmlns:a16="http://schemas.microsoft.com/office/drawing/2014/main" id="{F19F7196-FBE2-4759-8DF0-F6EC7537CD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3432" y="1004047"/>
            <a:ext cx="10114873" cy="4682150"/>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765B2D58-3B9B-4F2B-9EFB-C8B1C1182A50}"/>
              </a:ext>
            </a:extLst>
          </p:cNvPr>
          <p:cNvSpPr txBox="1"/>
          <p:nvPr/>
        </p:nvSpPr>
        <p:spPr>
          <a:xfrm>
            <a:off x="2085030" y="5809696"/>
            <a:ext cx="8021940" cy="461665"/>
          </a:xfrm>
          <a:prstGeom prst="rect">
            <a:avLst/>
          </a:prstGeom>
          <a:noFill/>
        </p:spPr>
        <p:txBody>
          <a:bodyPr wrap="none" rtlCol="0">
            <a:spAutoFit/>
          </a:bodyPr>
          <a:lstStyle/>
          <a:p>
            <a:r>
              <a:rPr lang="en-US" sz="2400" dirty="0"/>
              <a:t>Any Zeff &gt; 1.5..2 is problematic w.r.t NWL goal and pulse length</a:t>
            </a:r>
            <a:endParaRPr lang="de-DE" sz="2400" dirty="0"/>
          </a:p>
        </p:txBody>
      </p:sp>
      <p:sp>
        <p:nvSpPr>
          <p:cNvPr id="7" name="Fußzeilenplatzhalter 3">
            <a:extLst>
              <a:ext uri="{FF2B5EF4-FFF2-40B4-BE49-F238E27FC236}">
                <a16:creationId xmlns:a16="http://schemas.microsoft.com/office/drawing/2014/main" id="{02A6AB16-4448-45CF-8FBB-CD2562A696BA}"/>
              </a:ext>
            </a:extLst>
          </p:cNvPr>
          <p:cNvSpPr txBox="1">
            <a:spLocks/>
          </p:cNvSpPr>
          <p:nvPr/>
        </p:nvSpPr>
        <p:spPr>
          <a:xfrm>
            <a:off x="825623" y="6552715"/>
            <a:ext cx="4530147" cy="329614"/>
          </a:xfrm>
          <a:prstGeom prst="rect">
            <a:avLst/>
          </a:prstGeom>
        </p:spPr>
        <p:txBody>
          <a:bodyPr anchor="t"/>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rPr>
              <a:t>S. Wiesen | 4</a:t>
            </a:r>
            <a:r>
              <a:rPr lang="en-GB" baseline="30000">
                <a:solidFill>
                  <a:prstClr val="white"/>
                </a:solidFill>
              </a:rPr>
              <a:t>th</a:t>
            </a:r>
            <a:r>
              <a:rPr lang="en-GB">
                <a:solidFill>
                  <a:prstClr val="white"/>
                </a:solidFill>
              </a:rPr>
              <a:t> EU-CN CFETR/DEMO meeting | 19 March 2024</a:t>
            </a:r>
            <a:endParaRPr lang="en-GB" dirty="0">
              <a:solidFill>
                <a:prstClr val="white"/>
              </a:solidFill>
            </a:endParaRPr>
          </a:p>
        </p:txBody>
      </p:sp>
    </p:spTree>
    <p:extLst>
      <p:ext uri="{BB962C8B-B14F-4D97-AF65-F5344CB8AC3E}">
        <p14:creationId xmlns:p14="http://schemas.microsoft.com/office/powerpoint/2010/main" val="120302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EF0677-E740-4AD2-8D91-53319EE5992C}"/>
              </a:ext>
            </a:extLst>
          </p:cNvPr>
          <p:cNvSpPr>
            <a:spLocks noGrp="1"/>
          </p:cNvSpPr>
          <p:nvPr>
            <p:ph type="title"/>
          </p:nvPr>
        </p:nvSpPr>
        <p:spPr>
          <a:xfrm>
            <a:off x="983431" y="192515"/>
            <a:ext cx="10801131" cy="457200"/>
          </a:xfrm>
        </p:spPr>
        <p:txBody>
          <a:bodyPr/>
          <a:lstStyle/>
          <a:p>
            <a:r>
              <a:rPr lang="en-US" dirty="0"/>
              <a:t>Revised geometry (rev4, no dome) </a:t>
            </a:r>
            <a:r>
              <a:rPr lang="en-US" dirty="0">
                <a:sym typeface="Wingdings" panose="05000000000000000000" pitchFamily="2" charset="2"/>
              </a:rPr>
              <a:t></a:t>
            </a:r>
            <a:r>
              <a:rPr lang="en-US" dirty="0"/>
              <a:t> Helium pumping assessment</a:t>
            </a:r>
            <a:endParaRPr lang="de-DE" dirty="0"/>
          </a:p>
        </p:txBody>
      </p:sp>
      <p:sp>
        <p:nvSpPr>
          <p:cNvPr id="5" name="Foliennummernplatzhalter 4">
            <a:extLst>
              <a:ext uri="{FF2B5EF4-FFF2-40B4-BE49-F238E27FC236}">
                <a16:creationId xmlns:a16="http://schemas.microsoft.com/office/drawing/2014/main" id="{141D6ECF-FAAB-407B-B33C-D4DB141B3AA2}"/>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dirty="0">
              <a:solidFill>
                <a:prstClr val="white"/>
              </a:solidFill>
            </a:endParaRPr>
          </a:p>
        </p:txBody>
      </p:sp>
      <p:pic>
        <p:nvPicPr>
          <p:cNvPr id="3" name="Inhaltsplatzhalter 2">
            <a:extLst>
              <a:ext uri="{FF2B5EF4-FFF2-40B4-BE49-F238E27FC236}">
                <a16:creationId xmlns:a16="http://schemas.microsoft.com/office/drawing/2014/main" id="{B9BB05AD-9041-4C13-8D34-F8128E4308BF}"/>
              </a:ext>
            </a:extLst>
          </p:cNvPr>
          <p:cNvPicPr>
            <a:picLocks noGrp="1" noChangeAspect="1"/>
          </p:cNvPicPr>
          <p:nvPr>
            <p:ph idx="1"/>
          </p:nvPr>
        </p:nvPicPr>
        <p:blipFill>
          <a:blip r:embed="rId2"/>
          <a:stretch>
            <a:fillRect/>
          </a:stretch>
        </p:blipFill>
        <p:spPr>
          <a:xfrm>
            <a:off x="848195" y="649715"/>
            <a:ext cx="3419421" cy="5688012"/>
          </a:xfrm>
          <a:prstGeom prst="rect">
            <a:avLst/>
          </a:prstGeom>
        </p:spPr>
      </p:pic>
      <p:cxnSp>
        <p:nvCxnSpPr>
          <p:cNvPr id="8" name="Gerader Verbinder 7">
            <a:extLst>
              <a:ext uri="{FF2B5EF4-FFF2-40B4-BE49-F238E27FC236}">
                <a16:creationId xmlns:a16="http://schemas.microsoft.com/office/drawing/2014/main" id="{3C27A027-CFC4-4736-930C-B01DA287E7FA}"/>
              </a:ext>
            </a:extLst>
          </p:cNvPr>
          <p:cNvCxnSpPr>
            <a:cxnSpLocks/>
          </p:cNvCxnSpPr>
          <p:nvPr/>
        </p:nvCxnSpPr>
        <p:spPr>
          <a:xfrm>
            <a:off x="1619175" y="5537299"/>
            <a:ext cx="1904584" cy="380768"/>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7FAE5D69-06D0-4639-A6D6-8B50BF255FD8}"/>
              </a:ext>
            </a:extLst>
          </p:cNvPr>
          <p:cNvSpPr txBox="1"/>
          <p:nvPr/>
        </p:nvSpPr>
        <p:spPr>
          <a:xfrm>
            <a:off x="2096881" y="5750327"/>
            <a:ext cx="922047" cy="464294"/>
          </a:xfrm>
          <a:prstGeom prst="rect">
            <a:avLst/>
          </a:prstGeom>
          <a:noFill/>
        </p:spPr>
        <p:txBody>
          <a:bodyPr wrap="none" rtlCol="0">
            <a:spAutoFit/>
          </a:bodyPr>
          <a:lstStyle/>
          <a:p>
            <a:r>
              <a:rPr lang="en-US" dirty="0">
                <a:solidFill>
                  <a:srgbClr val="FFFF00"/>
                </a:solidFill>
              </a:rPr>
              <a:t>pump</a:t>
            </a:r>
            <a:endParaRPr lang="de-DE" dirty="0">
              <a:solidFill>
                <a:srgbClr val="FFFF00"/>
              </a:solidFill>
            </a:endParaRPr>
          </a:p>
        </p:txBody>
      </p:sp>
      <p:cxnSp>
        <p:nvCxnSpPr>
          <p:cNvPr id="10" name="Gerader Verbinder 9">
            <a:extLst>
              <a:ext uri="{FF2B5EF4-FFF2-40B4-BE49-F238E27FC236}">
                <a16:creationId xmlns:a16="http://schemas.microsoft.com/office/drawing/2014/main" id="{A4A07F65-071D-4708-B478-C093FCBD616D}"/>
              </a:ext>
            </a:extLst>
          </p:cNvPr>
          <p:cNvCxnSpPr>
            <a:cxnSpLocks/>
          </p:cNvCxnSpPr>
          <p:nvPr/>
        </p:nvCxnSpPr>
        <p:spPr>
          <a:xfrm flipH="1">
            <a:off x="3819594" y="2730366"/>
            <a:ext cx="226889" cy="1950571"/>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8CA71339-9597-4317-AB44-9751502DDA95}"/>
              </a:ext>
            </a:extLst>
          </p:cNvPr>
          <p:cNvSpPr txBox="1"/>
          <p:nvPr/>
        </p:nvSpPr>
        <p:spPr>
          <a:xfrm>
            <a:off x="3568386" y="4743690"/>
            <a:ext cx="699230" cy="646331"/>
          </a:xfrm>
          <a:prstGeom prst="rect">
            <a:avLst/>
          </a:prstGeom>
          <a:noFill/>
        </p:spPr>
        <p:txBody>
          <a:bodyPr wrap="none" rtlCol="0">
            <a:spAutoFit/>
          </a:bodyPr>
          <a:lstStyle/>
          <a:p>
            <a:r>
              <a:rPr lang="en-US" dirty="0">
                <a:solidFill>
                  <a:srgbClr val="92D050"/>
                </a:solidFill>
              </a:rPr>
              <a:t>T</a:t>
            </a:r>
            <a:r>
              <a:rPr lang="en-US" baseline="-25000" dirty="0">
                <a:solidFill>
                  <a:srgbClr val="92D050"/>
                </a:solidFill>
              </a:rPr>
              <a:t>2</a:t>
            </a:r>
            <a:r>
              <a:rPr lang="en-US" dirty="0">
                <a:solidFill>
                  <a:srgbClr val="92D050"/>
                </a:solidFill>
              </a:rPr>
              <a:t>, </a:t>
            </a:r>
            <a:r>
              <a:rPr lang="en-US" dirty="0" err="1">
                <a:solidFill>
                  <a:srgbClr val="92D050"/>
                </a:solidFill>
              </a:rPr>
              <a:t>Ar</a:t>
            </a:r>
            <a:br>
              <a:rPr lang="en-US" dirty="0">
                <a:solidFill>
                  <a:srgbClr val="92D050"/>
                </a:solidFill>
              </a:rPr>
            </a:br>
            <a:r>
              <a:rPr lang="en-US" dirty="0">
                <a:solidFill>
                  <a:srgbClr val="92D050"/>
                </a:solidFill>
              </a:rPr>
              <a:t>puff</a:t>
            </a:r>
            <a:endParaRPr lang="de-DE" dirty="0">
              <a:solidFill>
                <a:srgbClr val="92D050"/>
              </a:solidFill>
            </a:endParaRPr>
          </a:p>
        </p:txBody>
      </p:sp>
      <p:sp>
        <p:nvSpPr>
          <p:cNvPr id="12" name="Textfeld 11">
            <a:extLst>
              <a:ext uri="{FF2B5EF4-FFF2-40B4-BE49-F238E27FC236}">
                <a16:creationId xmlns:a16="http://schemas.microsoft.com/office/drawing/2014/main" id="{8DB048AD-7086-4A38-AA25-F2BA3AE2FA94}"/>
              </a:ext>
            </a:extLst>
          </p:cNvPr>
          <p:cNvSpPr txBox="1"/>
          <p:nvPr/>
        </p:nvSpPr>
        <p:spPr>
          <a:xfrm>
            <a:off x="2557905" y="2266072"/>
            <a:ext cx="748988" cy="464294"/>
          </a:xfrm>
          <a:prstGeom prst="rect">
            <a:avLst/>
          </a:prstGeom>
          <a:noFill/>
        </p:spPr>
        <p:txBody>
          <a:bodyPr wrap="none" rtlCol="0">
            <a:spAutoFit/>
          </a:bodyPr>
          <a:lstStyle/>
          <a:p>
            <a:r>
              <a:rPr lang="en-US" dirty="0" err="1">
                <a:solidFill>
                  <a:srgbClr val="FF0000"/>
                </a:solidFill>
              </a:rPr>
              <a:t>P</a:t>
            </a:r>
            <a:r>
              <a:rPr lang="en-US" baseline="-25000" dirty="0" err="1">
                <a:solidFill>
                  <a:srgbClr val="FF0000"/>
                </a:solidFill>
              </a:rPr>
              <a:t>edge</a:t>
            </a:r>
            <a:endParaRPr lang="de-DE" baseline="-25000" dirty="0">
              <a:solidFill>
                <a:srgbClr val="FF0000"/>
              </a:solidFill>
            </a:endParaRPr>
          </a:p>
        </p:txBody>
      </p:sp>
      <p:sp>
        <p:nvSpPr>
          <p:cNvPr id="14" name="Textfeld 13">
            <a:extLst>
              <a:ext uri="{FF2B5EF4-FFF2-40B4-BE49-F238E27FC236}">
                <a16:creationId xmlns:a16="http://schemas.microsoft.com/office/drawing/2014/main" id="{A51184FF-4AFA-4142-932B-2506A5C9F725}"/>
              </a:ext>
            </a:extLst>
          </p:cNvPr>
          <p:cNvSpPr txBox="1"/>
          <p:nvPr/>
        </p:nvSpPr>
        <p:spPr>
          <a:xfrm>
            <a:off x="8572030" y="681022"/>
            <a:ext cx="3619969" cy="2554545"/>
          </a:xfrm>
          <a:prstGeom prst="rect">
            <a:avLst/>
          </a:prstGeom>
          <a:noFill/>
        </p:spPr>
        <p:txBody>
          <a:bodyPr wrap="square" rtlCol="0">
            <a:spAutoFit/>
          </a:bodyPr>
          <a:lstStyle/>
          <a:p>
            <a:r>
              <a:rPr lang="en-US" sz="2000" dirty="0"/>
              <a:t>The pumping albedo varied to reproduce </a:t>
            </a:r>
            <a:r>
              <a:rPr lang="de-DE" sz="2000" dirty="0"/>
              <a:t>a </a:t>
            </a:r>
            <a:r>
              <a:rPr lang="de-DE" sz="2000" dirty="0" err="1"/>
              <a:t>Z</a:t>
            </a:r>
            <a:r>
              <a:rPr lang="de-DE" sz="2000" baseline="-25000" dirty="0" err="1"/>
              <a:t>eff</a:t>
            </a:r>
            <a:r>
              <a:rPr lang="de-DE" sz="2000" dirty="0"/>
              <a:t> ~ 1.2 (He) in a high-</a:t>
            </a:r>
            <a:r>
              <a:rPr lang="de-DE" sz="2000" dirty="0" err="1"/>
              <a:t>density</a:t>
            </a:r>
            <a:r>
              <a:rPr lang="de-DE" sz="2000" dirty="0"/>
              <a:t> </a:t>
            </a:r>
            <a:r>
              <a:rPr lang="de-DE" sz="2000" dirty="0" err="1"/>
              <a:t>case</a:t>
            </a:r>
            <a:r>
              <a:rPr lang="de-DE" sz="2000" dirty="0"/>
              <a:t> </a:t>
            </a:r>
            <a:br>
              <a:rPr lang="de-DE" sz="2000" dirty="0"/>
            </a:br>
            <a:br>
              <a:rPr lang="de-DE" sz="2000" dirty="0"/>
            </a:br>
            <a:r>
              <a:rPr lang="en-US" sz="2000" dirty="0" err="1">
                <a:latin typeface="Symbol" panose="05050102010706020507" pitchFamily="18" charset="2"/>
              </a:rPr>
              <a:t>G</a:t>
            </a:r>
            <a:r>
              <a:rPr lang="en-US" sz="2000" baseline="-25000" dirty="0" err="1"/>
              <a:t>T,tot</a:t>
            </a:r>
            <a:r>
              <a:rPr lang="en-US" sz="2000" dirty="0"/>
              <a:t> = 3.7e22 (core) + 1e22 (gas)</a:t>
            </a:r>
            <a:br>
              <a:rPr lang="en-US" sz="2000" dirty="0"/>
            </a:br>
            <a:r>
              <a:rPr lang="en-US" sz="2000" dirty="0" err="1">
                <a:latin typeface="Symbol" panose="05050102010706020507" pitchFamily="18" charset="2"/>
              </a:rPr>
              <a:t>G</a:t>
            </a:r>
            <a:r>
              <a:rPr lang="en-US" sz="2000" baseline="-25000" dirty="0" err="1"/>
              <a:t>Ar</a:t>
            </a:r>
            <a:r>
              <a:rPr lang="en-US" sz="2000" dirty="0"/>
              <a:t> = 1.00e19 1/s</a:t>
            </a:r>
            <a:br>
              <a:rPr lang="en-US" sz="2000" dirty="0"/>
            </a:br>
            <a:r>
              <a:rPr lang="en-US" sz="2000" dirty="0" err="1"/>
              <a:t>P</a:t>
            </a:r>
            <a:r>
              <a:rPr lang="en-US" sz="2000" baseline="-25000" dirty="0" err="1"/>
              <a:t>rad</a:t>
            </a:r>
            <a:r>
              <a:rPr lang="en-US" sz="2000" dirty="0"/>
              <a:t> 6MW </a:t>
            </a:r>
            <a:br>
              <a:rPr lang="en-US" sz="2000" dirty="0"/>
            </a:br>
            <a:r>
              <a:rPr lang="en-US" sz="2000" dirty="0" err="1"/>
              <a:t>n</a:t>
            </a:r>
            <a:r>
              <a:rPr lang="en-US" sz="2000" baseline="-25000" dirty="0" err="1"/>
              <a:t>sep</a:t>
            </a:r>
            <a:r>
              <a:rPr lang="en-US" sz="2000" dirty="0"/>
              <a:t> 7.3e19 m</a:t>
            </a:r>
            <a:r>
              <a:rPr lang="en-US" sz="2000" baseline="30000" dirty="0"/>
              <a:t>-3</a:t>
            </a:r>
            <a:endParaRPr lang="de-DE" sz="2000" baseline="30000" dirty="0"/>
          </a:p>
        </p:txBody>
      </p:sp>
      <p:pic>
        <p:nvPicPr>
          <p:cNvPr id="16" name="Grafik 15">
            <a:extLst>
              <a:ext uri="{FF2B5EF4-FFF2-40B4-BE49-F238E27FC236}">
                <a16:creationId xmlns:a16="http://schemas.microsoft.com/office/drawing/2014/main" id="{80F24305-F3B2-41B7-9C55-24655A113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7141" y="3580634"/>
            <a:ext cx="3573561" cy="2680171"/>
          </a:xfrm>
          <a:prstGeom prst="rect">
            <a:avLst/>
          </a:prstGeom>
        </p:spPr>
      </p:pic>
      <p:pic>
        <p:nvPicPr>
          <p:cNvPr id="18" name="Grafik 17">
            <a:extLst>
              <a:ext uri="{FF2B5EF4-FFF2-40B4-BE49-F238E27FC236}">
                <a16:creationId xmlns:a16="http://schemas.microsoft.com/office/drawing/2014/main" id="{0DCEA4D9-247F-4B71-835B-9FB8966D40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0702" y="3553585"/>
            <a:ext cx="3573560" cy="2680170"/>
          </a:xfrm>
          <a:prstGeom prst="rect">
            <a:avLst/>
          </a:prstGeom>
        </p:spPr>
      </p:pic>
      <p:pic>
        <p:nvPicPr>
          <p:cNvPr id="20" name="Grafik 19">
            <a:extLst>
              <a:ext uri="{FF2B5EF4-FFF2-40B4-BE49-F238E27FC236}">
                <a16:creationId xmlns:a16="http://schemas.microsoft.com/office/drawing/2014/main" id="{4703B007-F656-4D61-BEF0-AD0FF1A08D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4541" y="597195"/>
            <a:ext cx="3947489" cy="2960617"/>
          </a:xfrm>
          <a:prstGeom prst="rect">
            <a:avLst/>
          </a:prstGeom>
        </p:spPr>
      </p:pic>
      <p:sp>
        <p:nvSpPr>
          <p:cNvPr id="15" name="Fußzeilenplatzhalter 3">
            <a:extLst>
              <a:ext uri="{FF2B5EF4-FFF2-40B4-BE49-F238E27FC236}">
                <a16:creationId xmlns:a16="http://schemas.microsoft.com/office/drawing/2014/main" id="{C4A485AE-DBC0-4A18-9A95-64E6C6EFAC28}"/>
              </a:ext>
            </a:extLst>
          </p:cNvPr>
          <p:cNvSpPr txBox="1">
            <a:spLocks/>
          </p:cNvSpPr>
          <p:nvPr/>
        </p:nvSpPr>
        <p:spPr>
          <a:xfrm>
            <a:off x="825623" y="6552715"/>
            <a:ext cx="4530147" cy="329614"/>
          </a:xfrm>
          <a:prstGeom prst="rect">
            <a:avLst/>
          </a:prstGeom>
        </p:spPr>
        <p:txBody>
          <a:bodyPr anchor="t"/>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rPr>
              <a:t>S. Wiesen | 4</a:t>
            </a:r>
            <a:r>
              <a:rPr lang="en-GB" baseline="30000">
                <a:solidFill>
                  <a:prstClr val="white"/>
                </a:solidFill>
              </a:rPr>
              <a:t>th</a:t>
            </a:r>
            <a:r>
              <a:rPr lang="en-GB">
                <a:solidFill>
                  <a:prstClr val="white"/>
                </a:solidFill>
              </a:rPr>
              <a:t> EU-CN CFETR/DEMO meeting | 19 March 2024</a:t>
            </a:r>
            <a:endParaRPr lang="en-GB" dirty="0">
              <a:solidFill>
                <a:prstClr val="white"/>
              </a:solidFill>
            </a:endParaRPr>
          </a:p>
        </p:txBody>
      </p:sp>
    </p:spTree>
    <p:extLst>
      <p:ext uri="{BB962C8B-B14F-4D97-AF65-F5344CB8AC3E}">
        <p14:creationId xmlns:p14="http://schemas.microsoft.com/office/powerpoint/2010/main" val="659988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EF0677-E740-4AD2-8D91-53319EE5992C}"/>
              </a:ext>
            </a:extLst>
          </p:cNvPr>
          <p:cNvSpPr>
            <a:spLocks noGrp="1"/>
          </p:cNvSpPr>
          <p:nvPr>
            <p:ph type="title"/>
          </p:nvPr>
        </p:nvSpPr>
        <p:spPr/>
        <p:txBody>
          <a:bodyPr/>
          <a:lstStyle/>
          <a:p>
            <a:r>
              <a:rPr lang="en-US" dirty="0"/>
              <a:t>Towards mapping VNS operational space: T + He + </a:t>
            </a:r>
            <a:r>
              <a:rPr lang="en-US" dirty="0" err="1"/>
              <a:t>Ar</a:t>
            </a:r>
            <a:endParaRPr lang="de-DE" dirty="0"/>
          </a:p>
        </p:txBody>
      </p:sp>
      <p:sp>
        <p:nvSpPr>
          <p:cNvPr id="5" name="Foliennummernplatzhalter 4">
            <a:extLst>
              <a:ext uri="{FF2B5EF4-FFF2-40B4-BE49-F238E27FC236}">
                <a16:creationId xmlns:a16="http://schemas.microsoft.com/office/drawing/2014/main" id="{141D6ECF-FAAB-407B-B33C-D4DB141B3AA2}"/>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dirty="0">
              <a:solidFill>
                <a:prstClr val="white"/>
              </a:solidFill>
            </a:endParaRPr>
          </a:p>
        </p:txBody>
      </p:sp>
      <p:pic>
        <p:nvPicPr>
          <p:cNvPr id="3" name="Grafik 2">
            <a:extLst>
              <a:ext uri="{FF2B5EF4-FFF2-40B4-BE49-F238E27FC236}">
                <a16:creationId xmlns:a16="http://schemas.microsoft.com/office/drawing/2014/main" id="{C775FE49-CA73-4EF4-A62B-A4569A36A1BD}"/>
              </a:ext>
            </a:extLst>
          </p:cNvPr>
          <p:cNvPicPr>
            <a:picLocks noChangeAspect="1"/>
          </p:cNvPicPr>
          <p:nvPr/>
        </p:nvPicPr>
        <p:blipFill>
          <a:blip r:embed="rId2"/>
          <a:stretch>
            <a:fillRect/>
          </a:stretch>
        </p:blipFill>
        <p:spPr>
          <a:xfrm>
            <a:off x="983432" y="649715"/>
            <a:ext cx="4657748" cy="2883658"/>
          </a:xfrm>
          <a:prstGeom prst="rect">
            <a:avLst/>
          </a:prstGeom>
        </p:spPr>
      </p:pic>
      <p:pic>
        <p:nvPicPr>
          <p:cNvPr id="9" name="Grafik 8">
            <a:extLst>
              <a:ext uri="{FF2B5EF4-FFF2-40B4-BE49-F238E27FC236}">
                <a16:creationId xmlns:a16="http://schemas.microsoft.com/office/drawing/2014/main" id="{FE72D6EC-EFEA-494E-8BCB-BC1AF26CBB67}"/>
              </a:ext>
            </a:extLst>
          </p:cNvPr>
          <p:cNvPicPr>
            <a:picLocks noChangeAspect="1"/>
          </p:cNvPicPr>
          <p:nvPr/>
        </p:nvPicPr>
        <p:blipFill>
          <a:blip r:embed="rId3"/>
          <a:stretch>
            <a:fillRect/>
          </a:stretch>
        </p:blipFill>
        <p:spPr>
          <a:xfrm>
            <a:off x="5916705" y="649715"/>
            <a:ext cx="4657748" cy="2883658"/>
          </a:xfrm>
          <a:prstGeom prst="rect">
            <a:avLst/>
          </a:prstGeom>
        </p:spPr>
      </p:pic>
      <p:pic>
        <p:nvPicPr>
          <p:cNvPr id="6" name="Grafik 5">
            <a:extLst>
              <a:ext uri="{FF2B5EF4-FFF2-40B4-BE49-F238E27FC236}">
                <a16:creationId xmlns:a16="http://schemas.microsoft.com/office/drawing/2014/main" id="{74DB999D-9BB2-4F14-AD6A-AC2B2A0C9904}"/>
              </a:ext>
            </a:extLst>
          </p:cNvPr>
          <p:cNvPicPr>
            <a:picLocks noChangeAspect="1"/>
          </p:cNvPicPr>
          <p:nvPr/>
        </p:nvPicPr>
        <p:blipFill>
          <a:blip r:embed="rId4"/>
          <a:stretch>
            <a:fillRect/>
          </a:stretch>
        </p:blipFill>
        <p:spPr>
          <a:xfrm>
            <a:off x="3838521" y="3647968"/>
            <a:ext cx="7154273" cy="2705478"/>
          </a:xfrm>
          <a:prstGeom prst="rect">
            <a:avLst/>
          </a:prstGeom>
        </p:spPr>
      </p:pic>
      <p:sp>
        <p:nvSpPr>
          <p:cNvPr id="12" name="Ellipse 11">
            <a:extLst>
              <a:ext uri="{FF2B5EF4-FFF2-40B4-BE49-F238E27FC236}">
                <a16:creationId xmlns:a16="http://schemas.microsoft.com/office/drawing/2014/main" id="{44F600F4-537F-4277-BD6D-085AB9012E61}"/>
              </a:ext>
            </a:extLst>
          </p:cNvPr>
          <p:cNvSpPr/>
          <p:nvPr/>
        </p:nvSpPr>
        <p:spPr>
          <a:xfrm>
            <a:off x="3388659" y="2030925"/>
            <a:ext cx="259976" cy="2599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40A2258E-E5D3-4A95-8591-626E8D7B5B34}"/>
              </a:ext>
            </a:extLst>
          </p:cNvPr>
          <p:cNvSpPr/>
          <p:nvPr/>
        </p:nvSpPr>
        <p:spPr>
          <a:xfrm>
            <a:off x="8245579" y="2425372"/>
            <a:ext cx="259976" cy="2599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Box 6">
            <a:extLst>
              <a:ext uri="{FF2B5EF4-FFF2-40B4-BE49-F238E27FC236}">
                <a16:creationId xmlns:a16="http://schemas.microsoft.com/office/drawing/2014/main" id="{7A679176-4285-456F-B00B-1968A9880B44}"/>
              </a:ext>
            </a:extLst>
          </p:cNvPr>
          <p:cNvSpPr txBox="1"/>
          <p:nvPr/>
        </p:nvSpPr>
        <p:spPr>
          <a:xfrm flipH="1">
            <a:off x="160518" y="3533373"/>
            <a:ext cx="3587616" cy="3046988"/>
          </a:xfrm>
          <a:prstGeom prst="rect">
            <a:avLst/>
          </a:prstGeom>
          <a:noFill/>
        </p:spPr>
        <p:txBody>
          <a:bodyPr wrap="square" rtlCol="0">
            <a:spAutoFit/>
          </a:bodyPr>
          <a:lstStyle/>
          <a:p>
            <a:pPr algn="l"/>
            <a:r>
              <a:rPr lang="en-US" sz="2400" b="1" dirty="0"/>
              <a:t>Nice results</a:t>
            </a:r>
            <a:br>
              <a:rPr lang="en-US" sz="2400" b="1" dirty="0"/>
            </a:br>
            <a:r>
              <a:rPr lang="en-US" sz="2400" b="1" dirty="0"/>
              <a:t>in terms of Z</a:t>
            </a:r>
            <a:r>
              <a:rPr lang="en-US" sz="2400" b="1" baseline="-25000" dirty="0"/>
              <a:t>eff</a:t>
            </a:r>
            <a:r>
              <a:rPr lang="en-US" sz="2400" b="1" dirty="0"/>
              <a:t> and </a:t>
            </a:r>
            <a:r>
              <a:rPr lang="en-US" sz="2400" b="1" dirty="0" err="1"/>
              <a:t>q</a:t>
            </a:r>
            <a:r>
              <a:rPr lang="en-US" sz="2400" b="1" baseline="-25000" dirty="0" err="1"/>
              <a:t>peak</a:t>
            </a:r>
            <a:r>
              <a:rPr lang="en-US" sz="2400" b="1" baseline="-25000" dirty="0"/>
              <a:t> </a:t>
            </a:r>
            <a:r>
              <a:rPr lang="en-US" sz="2400" b="1" dirty="0"/>
              <a:t>but at high cost:</a:t>
            </a:r>
            <a:br>
              <a:rPr lang="en-US" sz="2400" b="1" dirty="0"/>
            </a:br>
            <a:br>
              <a:rPr lang="en-US" sz="2400" b="1" dirty="0"/>
            </a:br>
            <a:r>
              <a:rPr lang="en-US" sz="2400" b="1" dirty="0">
                <a:solidFill>
                  <a:srgbClr val="FF0000"/>
                </a:solidFill>
              </a:rPr>
              <a:t>3 times larger </a:t>
            </a:r>
            <a:br>
              <a:rPr lang="en-US" sz="2400" b="1" dirty="0">
                <a:solidFill>
                  <a:srgbClr val="FF0000"/>
                </a:solidFill>
              </a:rPr>
            </a:br>
            <a:r>
              <a:rPr lang="en-US" sz="2400" b="1" dirty="0">
                <a:solidFill>
                  <a:srgbClr val="FF0000"/>
                </a:solidFill>
              </a:rPr>
              <a:t>T-throughput (incl. pellets) compared to ITER!</a:t>
            </a:r>
            <a:br>
              <a:rPr lang="en-US" sz="2400" b="1" dirty="0">
                <a:solidFill>
                  <a:srgbClr val="FF0000"/>
                </a:solidFill>
              </a:rPr>
            </a:br>
            <a:r>
              <a:rPr lang="en-US" sz="2400" b="1" dirty="0">
                <a:solidFill>
                  <a:srgbClr val="FF0000"/>
                </a:solidFill>
              </a:rPr>
              <a:t>and close to </a:t>
            </a:r>
            <a:r>
              <a:rPr lang="en-US" sz="2400" b="1" dirty="0" err="1">
                <a:solidFill>
                  <a:srgbClr val="FF0000"/>
                </a:solidFill>
              </a:rPr>
              <a:t>n</a:t>
            </a:r>
            <a:r>
              <a:rPr lang="en-US" sz="2400" b="1" baseline="-25000" dirty="0" err="1">
                <a:solidFill>
                  <a:srgbClr val="FF0000"/>
                </a:solidFill>
              </a:rPr>
              <a:t>GW</a:t>
            </a:r>
            <a:endParaRPr lang="en-US" sz="2400" b="1" baseline="-25000" dirty="0">
              <a:solidFill>
                <a:srgbClr val="FF0000"/>
              </a:solidFill>
            </a:endParaRPr>
          </a:p>
        </p:txBody>
      </p:sp>
      <p:sp>
        <p:nvSpPr>
          <p:cNvPr id="14" name="Fußzeilenplatzhalter 3">
            <a:extLst>
              <a:ext uri="{FF2B5EF4-FFF2-40B4-BE49-F238E27FC236}">
                <a16:creationId xmlns:a16="http://schemas.microsoft.com/office/drawing/2014/main" id="{FD0809D4-2EE4-496E-A63F-2BD25D1A74F6}"/>
              </a:ext>
            </a:extLst>
          </p:cNvPr>
          <p:cNvSpPr txBox="1">
            <a:spLocks/>
          </p:cNvSpPr>
          <p:nvPr/>
        </p:nvSpPr>
        <p:spPr>
          <a:xfrm>
            <a:off x="825623" y="6552715"/>
            <a:ext cx="4530147" cy="329614"/>
          </a:xfrm>
          <a:prstGeom prst="rect">
            <a:avLst/>
          </a:prstGeom>
        </p:spPr>
        <p:txBody>
          <a:bodyPr anchor="t"/>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rPr>
              <a:t>S. Wiesen | 4</a:t>
            </a:r>
            <a:r>
              <a:rPr lang="en-GB" baseline="30000">
                <a:solidFill>
                  <a:prstClr val="white"/>
                </a:solidFill>
              </a:rPr>
              <a:t>th</a:t>
            </a:r>
            <a:r>
              <a:rPr lang="en-GB">
                <a:solidFill>
                  <a:prstClr val="white"/>
                </a:solidFill>
              </a:rPr>
              <a:t> EU-CN CFETR/DEMO meeting | 19 March 2024</a:t>
            </a:r>
            <a:endParaRPr lang="en-GB" dirty="0">
              <a:solidFill>
                <a:prstClr val="white"/>
              </a:solidFill>
            </a:endParaRPr>
          </a:p>
        </p:txBody>
      </p:sp>
      <p:sp>
        <p:nvSpPr>
          <p:cNvPr id="10" name="Oval 9">
            <a:extLst>
              <a:ext uri="{FF2B5EF4-FFF2-40B4-BE49-F238E27FC236}">
                <a16:creationId xmlns:a16="http://schemas.microsoft.com/office/drawing/2014/main" id="{3795E051-D0ED-4666-A5CE-BD7C9EB0F672}"/>
              </a:ext>
            </a:extLst>
          </p:cNvPr>
          <p:cNvSpPr/>
          <p:nvPr/>
        </p:nvSpPr>
        <p:spPr>
          <a:xfrm>
            <a:off x="6625877" y="5942871"/>
            <a:ext cx="789780" cy="4105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1034CBF-5858-4193-A700-0641FE5FF92D}"/>
              </a:ext>
            </a:extLst>
          </p:cNvPr>
          <p:cNvSpPr/>
          <p:nvPr/>
        </p:nvSpPr>
        <p:spPr>
          <a:xfrm>
            <a:off x="9077857" y="4802597"/>
            <a:ext cx="789780" cy="4105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B7D4BB7-DEE0-4BE9-B820-C484D6354DB2}"/>
              </a:ext>
            </a:extLst>
          </p:cNvPr>
          <p:cNvSpPr/>
          <p:nvPr/>
        </p:nvSpPr>
        <p:spPr>
          <a:xfrm>
            <a:off x="3388659" y="2708356"/>
            <a:ext cx="259976" cy="2599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0AB006B-B869-4166-AA55-5515A829113E}"/>
              </a:ext>
            </a:extLst>
          </p:cNvPr>
          <p:cNvSpPr/>
          <p:nvPr/>
        </p:nvSpPr>
        <p:spPr>
          <a:xfrm>
            <a:off x="8222634" y="2264881"/>
            <a:ext cx="259977" cy="2599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6421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EF0677-E740-4AD2-8D91-53319EE5992C}"/>
              </a:ext>
            </a:extLst>
          </p:cNvPr>
          <p:cNvSpPr>
            <a:spLocks noGrp="1"/>
          </p:cNvSpPr>
          <p:nvPr>
            <p:ph type="title"/>
          </p:nvPr>
        </p:nvSpPr>
        <p:spPr/>
        <p:txBody>
          <a:bodyPr/>
          <a:lstStyle/>
          <a:p>
            <a:r>
              <a:rPr lang="en-US"/>
              <a:t>New EU-VNS </a:t>
            </a:r>
            <a:r>
              <a:rPr lang="en-US" dirty="0"/>
              <a:t>divertor design</a:t>
            </a:r>
            <a:endParaRPr lang="de-DE" dirty="0"/>
          </a:p>
        </p:txBody>
      </p:sp>
      <p:sp>
        <p:nvSpPr>
          <p:cNvPr id="5" name="Foliennummernplatzhalter 4">
            <a:extLst>
              <a:ext uri="{FF2B5EF4-FFF2-40B4-BE49-F238E27FC236}">
                <a16:creationId xmlns:a16="http://schemas.microsoft.com/office/drawing/2014/main" id="{141D6ECF-FAAB-407B-B33C-D4DB141B3AA2}"/>
              </a:ext>
            </a:extLst>
          </p:cNvPr>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dirty="0">
              <a:solidFill>
                <a:prstClr val="white"/>
              </a:solidFill>
            </a:endParaRPr>
          </a:p>
        </p:txBody>
      </p:sp>
      <p:pic>
        <p:nvPicPr>
          <p:cNvPr id="8" name="Grafik 7">
            <a:extLst>
              <a:ext uri="{FF2B5EF4-FFF2-40B4-BE49-F238E27FC236}">
                <a16:creationId xmlns:a16="http://schemas.microsoft.com/office/drawing/2014/main" id="{FDE41430-0AB1-4429-BDE6-B63A60C72F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80" y="1019669"/>
            <a:ext cx="5027812" cy="5166146"/>
          </a:xfrm>
          <a:prstGeom prst="rect">
            <a:avLst/>
          </a:prstGeom>
        </p:spPr>
      </p:pic>
      <p:pic>
        <p:nvPicPr>
          <p:cNvPr id="7" name="Grafik 6">
            <a:extLst>
              <a:ext uri="{FF2B5EF4-FFF2-40B4-BE49-F238E27FC236}">
                <a16:creationId xmlns:a16="http://schemas.microsoft.com/office/drawing/2014/main" id="{4D8141F1-02F9-9EBE-C553-E5FF13C1D0AE}"/>
              </a:ext>
            </a:extLst>
          </p:cNvPr>
          <p:cNvPicPr>
            <a:picLocks noChangeAspect="1"/>
          </p:cNvPicPr>
          <p:nvPr/>
        </p:nvPicPr>
        <p:blipFill>
          <a:blip r:embed="rId3"/>
          <a:stretch>
            <a:fillRect/>
          </a:stretch>
        </p:blipFill>
        <p:spPr>
          <a:xfrm>
            <a:off x="7377310" y="421115"/>
            <a:ext cx="3427072" cy="5928255"/>
          </a:xfrm>
          <a:prstGeom prst="rect">
            <a:avLst/>
          </a:prstGeom>
        </p:spPr>
      </p:pic>
      <p:cxnSp>
        <p:nvCxnSpPr>
          <p:cNvPr id="9" name="Gerader Verbinder 8">
            <a:extLst>
              <a:ext uri="{FF2B5EF4-FFF2-40B4-BE49-F238E27FC236}">
                <a16:creationId xmlns:a16="http://schemas.microsoft.com/office/drawing/2014/main" id="{D201BC12-95BB-DC8D-7DCF-3FA64901E883}"/>
              </a:ext>
            </a:extLst>
          </p:cNvPr>
          <p:cNvCxnSpPr>
            <a:cxnSpLocks/>
          </p:cNvCxnSpPr>
          <p:nvPr/>
        </p:nvCxnSpPr>
        <p:spPr>
          <a:xfrm>
            <a:off x="8327624" y="5510046"/>
            <a:ext cx="1038567" cy="198545"/>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D6C0D6B2-578A-0B93-ABCD-E3E4EE6EFC8D}"/>
              </a:ext>
            </a:extLst>
          </p:cNvPr>
          <p:cNvSpPr txBox="1"/>
          <p:nvPr/>
        </p:nvSpPr>
        <p:spPr>
          <a:xfrm>
            <a:off x="8548956" y="5659648"/>
            <a:ext cx="922047" cy="369332"/>
          </a:xfrm>
          <a:prstGeom prst="rect">
            <a:avLst/>
          </a:prstGeom>
          <a:noFill/>
        </p:spPr>
        <p:txBody>
          <a:bodyPr wrap="square" rtlCol="0">
            <a:spAutoFit/>
          </a:bodyPr>
          <a:lstStyle/>
          <a:p>
            <a:r>
              <a:rPr lang="en-US" dirty="0">
                <a:solidFill>
                  <a:srgbClr val="FFFF00"/>
                </a:solidFill>
              </a:rPr>
              <a:t>pump</a:t>
            </a:r>
            <a:endParaRPr lang="de-DE" dirty="0">
              <a:solidFill>
                <a:srgbClr val="FFFF00"/>
              </a:solidFill>
            </a:endParaRPr>
          </a:p>
        </p:txBody>
      </p:sp>
      <p:cxnSp>
        <p:nvCxnSpPr>
          <p:cNvPr id="12" name="Gerader Verbinder 11">
            <a:extLst>
              <a:ext uri="{FF2B5EF4-FFF2-40B4-BE49-F238E27FC236}">
                <a16:creationId xmlns:a16="http://schemas.microsoft.com/office/drawing/2014/main" id="{D6B93C72-3326-6C3B-7593-C5C87E3D541F}"/>
              </a:ext>
            </a:extLst>
          </p:cNvPr>
          <p:cNvCxnSpPr>
            <a:cxnSpLocks/>
          </p:cNvCxnSpPr>
          <p:nvPr/>
        </p:nvCxnSpPr>
        <p:spPr>
          <a:xfrm flipH="1">
            <a:off x="9683265" y="4272897"/>
            <a:ext cx="67486" cy="247828"/>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502AE978-EF32-502F-20F6-7452166900D3}"/>
              </a:ext>
            </a:extLst>
          </p:cNvPr>
          <p:cNvSpPr txBox="1"/>
          <p:nvPr/>
        </p:nvSpPr>
        <p:spPr>
          <a:xfrm>
            <a:off x="9750751" y="4272897"/>
            <a:ext cx="793166" cy="369332"/>
          </a:xfrm>
          <a:prstGeom prst="rect">
            <a:avLst/>
          </a:prstGeom>
          <a:noFill/>
        </p:spPr>
        <p:txBody>
          <a:bodyPr wrap="none" rtlCol="0">
            <a:spAutoFit/>
          </a:bodyPr>
          <a:lstStyle/>
          <a:p>
            <a:r>
              <a:rPr lang="en-US" dirty="0">
                <a:solidFill>
                  <a:srgbClr val="92D050"/>
                </a:solidFill>
              </a:rPr>
              <a:t>T</a:t>
            </a:r>
            <a:r>
              <a:rPr lang="en-US" baseline="-25000" dirty="0">
                <a:solidFill>
                  <a:srgbClr val="92D050"/>
                </a:solidFill>
              </a:rPr>
              <a:t>2 </a:t>
            </a:r>
            <a:r>
              <a:rPr lang="en-US" dirty="0">
                <a:solidFill>
                  <a:srgbClr val="92D050"/>
                </a:solidFill>
              </a:rPr>
              <a:t>puff</a:t>
            </a:r>
            <a:endParaRPr lang="de-DE" dirty="0">
              <a:solidFill>
                <a:srgbClr val="92D050"/>
              </a:solidFill>
            </a:endParaRPr>
          </a:p>
        </p:txBody>
      </p:sp>
      <p:cxnSp>
        <p:nvCxnSpPr>
          <p:cNvPr id="17" name="Gerader Verbinder 16">
            <a:extLst>
              <a:ext uri="{FF2B5EF4-FFF2-40B4-BE49-F238E27FC236}">
                <a16:creationId xmlns:a16="http://schemas.microsoft.com/office/drawing/2014/main" id="{4DB60C75-25D7-58EC-3B4E-13A4C7A3ECA5}"/>
              </a:ext>
            </a:extLst>
          </p:cNvPr>
          <p:cNvCxnSpPr>
            <a:cxnSpLocks/>
          </p:cNvCxnSpPr>
          <p:nvPr/>
        </p:nvCxnSpPr>
        <p:spPr>
          <a:xfrm flipH="1">
            <a:off x="9683265" y="5798494"/>
            <a:ext cx="10870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52843122-0662-86D2-3253-6225917CBE63}"/>
              </a:ext>
            </a:extLst>
          </p:cNvPr>
          <p:cNvSpPr txBox="1"/>
          <p:nvPr/>
        </p:nvSpPr>
        <p:spPr>
          <a:xfrm>
            <a:off x="9547172" y="5816483"/>
            <a:ext cx="815608" cy="369332"/>
          </a:xfrm>
          <a:prstGeom prst="rect">
            <a:avLst/>
          </a:prstGeom>
          <a:noFill/>
        </p:spPr>
        <p:txBody>
          <a:bodyPr wrap="none" rtlCol="0">
            <a:spAutoFit/>
          </a:bodyPr>
          <a:lstStyle/>
          <a:p>
            <a:r>
              <a:rPr lang="en-US" dirty="0" err="1">
                <a:solidFill>
                  <a:srgbClr val="FF0000"/>
                </a:solidFill>
              </a:rPr>
              <a:t>Ar</a:t>
            </a:r>
            <a:r>
              <a:rPr lang="en-US" baseline="-25000" dirty="0">
                <a:solidFill>
                  <a:srgbClr val="FF0000"/>
                </a:solidFill>
              </a:rPr>
              <a:t> </a:t>
            </a:r>
            <a:r>
              <a:rPr lang="en-US" dirty="0">
                <a:solidFill>
                  <a:srgbClr val="FF0000"/>
                </a:solidFill>
              </a:rPr>
              <a:t>puff</a:t>
            </a:r>
            <a:endParaRPr lang="de-DE" dirty="0">
              <a:solidFill>
                <a:srgbClr val="FF0000"/>
              </a:solidFill>
            </a:endParaRPr>
          </a:p>
        </p:txBody>
      </p:sp>
      <p:sp>
        <p:nvSpPr>
          <p:cNvPr id="14" name="Fußzeilenplatzhalter 3">
            <a:extLst>
              <a:ext uri="{FF2B5EF4-FFF2-40B4-BE49-F238E27FC236}">
                <a16:creationId xmlns:a16="http://schemas.microsoft.com/office/drawing/2014/main" id="{5B9DE5D2-ED82-4772-91F9-DD993F34CF60}"/>
              </a:ext>
            </a:extLst>
          </p:cNvPr>
          <p:cNvSpPr txBox="1">
            <a:spLocks/>
          </p:cNvSpPr>
          <p:nvPr/>
        </p:nvSpPr>
        <p:spPr>
          <a:xfrm>
            <a:off x="825623" y="6552715"/>
            <a:ext cx="4530147" cy="329614"/>
          </a:xfrm>
          <a:prstGeom prst="rect">
            <a:avLst/>
          </a:prstGeom>
        </p:spPr>
        <p:txBody>
          <a:bodyPr anchor="t"/>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rPr>
              <a:t>S. Wiesen | 4</a:t>
            </a:r>
            <a:r>
              <a:rPr lang="en-GB" baseline="30000">
                <a:solidFill>
                  <a:prstClr val="white"/>
                </a:solidFill>
              </a:rPr>
              <a:t>th</a:t>
            </a:r>
            <a:r>
              <a:rPr lang="en-GB">
                <a:solidFill>
                  <a:prstClr val="white"/>
                </a:solidFill>
              </a:rPr>
              <a:t> EU-CN CFETR/DEMO meeting | 19 March 2024</a:t>
            </a:r>
            <a:endParaRPr lang="en-GB" dirty="0">
              <a:solidFill>
                <a:prstClr val="white"/>
              </a:solidFill>
            </a:endParaRPr>
          </a:p>
        </p:txBody>
      </p:sp>
    </p:spTree>
    <p:extLst>
      <p:ext uri="{BB962C8B-B14F-4D97-AF65-F5344CB8AC3E}">
        <p14:creationId xmlns:p14="http://schemas.microsoft.com/office/powerpoint/2010/main" val="2615747575"/>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048490C-650F-4DB3-96EB-D42CD0F5E2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D9181E-FECB-463F-B520-A8D079261319}">
  <ds:schemaRefs>
    <ds:schemaRef ds:uri="http://schemas.microsoft.com/sharepoint/v3/contenttype/forms"/>
  </ds:schemaRefs>
</ds:datastoreItem>
</file>

<file path=customXml/itemProps3.xml><?xml version="1.0" encoding="utf-8"?>
<ds:datastoreItem xmlns:ds="http://schemas.openxmlformats.org/officeDocument/2006/customXml" ds:itemID="{352EFAF3-8BD2-471A-BE2C-028CE399F812}">
  <ds:schemaRefs>
    <ds:schemaRef ds:uri="http://schemas.microsoft.com/office/2006/metadata/properties"/>
    <ds:schemaRef ds:uri="http://purl.org/dc/elements/1.1/"/>
    <ds:schemaRef ds:uri="http://www.w3.org/XML/1998/namespace"/>
    <ds:schemaRef ds:uri="http://schemas.microsoft.com/office/2006/documentManagement/types"/>
    <ds:schemaRef ds:uri="e5ba6352-0726-4226-96e7-82f7f1c59ac0"/>
    <ds:schemaRef ds:uri="http://purl.org/dc/dcmitype/"/>
    <ds:schemaRef ds:uri="http://schemas.microsoft.com/office/infopath/2007/PartnerControls"/>
    <ds:schemaRef ds:uri="http://schemas.openxmlformats.org/package/2006/metadata/core-properties"/>
    <ds:schemaRef ds:uri="cbbfa1f3-60c2-42de-b5b6-3ee8cb87d964"/>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970</Words>
  <Application>Microsoft Office PowerPoint</Application>
  <PresentationFormat>Widescreen</PresentationFormat>
  <Paragraphs>110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Cambria Math</vt:lpstr>
      <vt:lpstr>Symbol</vt:lpstr>
      <vt:lpstr>EUROfusion.1line_5_3_2019</vt:lpstr>
      <vt:lpstr>EU-VNS exhaust assessment with SOLPS-ITER</vt:lpstr>
      <vt:lpstr>Rapid assessment of EU-VNS exhaust capabilities</vt:lpstr>
      <vt:lpstr>Underlying SOLPS-ITER model</vt:lpstr>
      <vt:lpstr>First grid attempt, simple divertor geometry, T + Ne</vt:lpstr>
      <vt:lpstr>Pedge = 40MW, “best case” with Neon seeding</vt:lpstr>
      <vt:lpstr>Siccinio EU-VNS model: NWL, pulse length</vt:lpstr>
      <vt:lpstr>Revised geometry (rev4, no dome)  Helium pumping assessment</vt:lpstr>
      <vt:lpstr>Towards mapping VNS operational space: T + He + Ar</vt:lpstr>
      <vt:lpstr>New EU-VNS divertor design</vt:lpstr>
      <vt:lpstr>(Very) new results: gas-puffs only, with dome and updated equilibrium</vt:lpstr>
      <vt:lpstr>Results from higher throughput </vt:lpstr>
      <vt:lpstr>Core particle fuelling more efficient &amp; keeping Zeff low</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Sven Wiesen</cp:lastModifiedBy>
  <cp:revision>126</cp:revision>
  <dcterms:created xsi:type="dcterms:W3CDTF">2023-11-15T09:40:03Z</dcterms:created>
  <dcterms:modified xsi:type="dcterms:W3CDTF">2024-03-19T14:18:19Z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