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8"/>
  </p:sldMasterIdLst>
  <p:notesMasterIdLst>
    <p:notesMasterId r:id="rId33"/>
  </p:notesMasterIdLst>
  <p:sldIdLst>
    <p:sldId id="256" r:id="rId9"/>
    <p:sldId id="257" r:id="rId10"/>
    <p:sldId id="1866" r:id="rId11"/>
    <p:sldId id="267" r:id="rId12"/>
    <p:sldId id="1853" r:id="rId13"/>
    <p:sldId id="1842" r:id="rId14"/>
    <p:sldId id="1830" r:id="rId15"/>
    <p:sldId id="1526" r:id="rId16"/>
    <p:sldId id="1837" r:id="rId17"/>
    <p:sldId id="1885" r:id="rId18"/>
    <p:sldId id="1836" r:id="rId19"/>
    <p:sldId id="1843" r:id="rId20"/>
    <p:sldId id="1845" r:id="rId21"/>
    <p:sldId id="1864" r:id="rId22"/>
    <p:sldId id="1840" r:id="rId23"/>
    <p:sldId id="1846" r:id="rId24"/>
    <p:sldId id="299" r:id="rId25"/>
    <p:sldId id="1871" r:id="rId26"/>
    <p:sldId id="1879" r:id="rId27"/>
    <p:sldId id="1857" r:id="rId28"/>
    <p:sldId id="1859" r:id="rId29"/>
    <p:sldId id="1861" r:id="rId30"/>
    <p:sldId id="1852" r:id="rId31"/>
    <p:sldId id="1854" r:id="rId32"/>
  </p:sldIdLst>
  <p:sldSz cx="12192000" cy="6858000"/>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78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23" autoAdjust="0"/>
    <p:restoredTop sz="94660"/>
  </p:normalViewPr>
  <p:slideViewPr>
    <p:cSldViewPr snapToGrid="0">
      <p:cViewPr varScale="1">
        <p:scale>
          <a:sx n="86" d="100"/>
          <a:sy n="86" d="100"/>
        </p:scale>
        <p:origin x="6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Bachmann" userId="3c02d2ea-e276-49e6-a1c2-502e0f99c9c2" providerId="ADAL" clId="{84FF33A3-2EE5-433C-911C-052FECA7BE08}"/>
    <pc:docChg chg="undo custSel addSld delSld modSld sldOrd">
      <pc:chgData name="Christian Bachmann" userId="3c02d2ea-e276-49e6-a1c2-502e0f99c9c2" providerId="ADAL" clId="{84FF33A3-2EE5-433C-911C-052FECA7BE08}" dt="2024-03-19T08:25:51.217" v="825" actId="47"/>
      <pc:docMkLst>
        <pc:docMk/>
      </pc:docMkLst>
      <pc:sldChg chg="modSp mod">
        <pc:chgData name="Christian Bachmann" userId="3c02d2ea-e276-49e6-a1c2-502e0f99c9c2" providerId="ADAL" clId="{84FF33A3-2EE5-433C-911C-052FECA7BE08}" dt="2024-02-29T13:15:59.756" v="56" actId="20577"/>
        <pc:sldMkLst>
          <pc:docMk/>
          <pc:sldMk cId="2984458334" sldId="256"/>
        </pc:sldMkLst>
        <pc:spChg chg="mod">
          <ac:chgData name="Christian Bachmann" userId="3c02d2ea-e276-49e6-a1c2-502e0f99c9c2" providerId="ADAL" clId="{84FF33A3-2EE5-433C-911C-052FECA7BE08}" dt="2024-02-29T13:15:47.223" v="50"/>
          <ac:spMkLst>
            <pc:docMk/>
            <pc:sldMk cId="2984458334" sldId="256"/>
            <ac:spMk id="2" creationId="{D5AEF30F-198C-13D6-E53E-29F199332573}"/>
          </ac:spMkLst>
        </pc:spChg>
        <pc:spChg chg="mod">
          <ac:chgData name="Christian Bachmann" userId="3c02d2ea-e276-49e6-a1c2-502e0f99c9c2" providerId="ADAL" clId="{84FF33A3-2EE5-433C-911C-052FECA7BE08}" dt="2024-02-29T13:15:52.041" v="52" actId="6549"/>
          <ac:spMkLst>
            <pc:docMk/>
            <pc:sldMk cId="2984458334" sldId="256"/>
            <ac:spMk id="3" creationId="{AC1BE9B7-EB1C-FF07-D5E8-476E88F411AD}"/>
          </ac:spMkLst>
        </pc:spChg>
        <pc:spChg chg="mod">
          <ac:chgData name="Christian Bachmann" userId="3c02d2ea-e276-49e6-a1c2-502e0f99c9c2" providerId="ADAL" clId="{84FF33A3-2EE5-433C-911C-052FECA7BE08}" dt="2024-02-29T13:15:59.756" v="56" actId="20577"/>
          <ac:spMkLst>
            <pc:docMk/>
            <pc:sldMk cId="2984458334" sldId="256"/>
            <ac:spMk id="5" creationId="{2B6C4B7B-568E-37CE-3983-3E8ECFD0A22F}"/>
          </ac:spMkLst>
        </pc:spChg>
      </pc:sldChg>
      <pc:sldChg chg="modSp mod ord">
        <pc:chgData name="Christian Bachmann" userId="3c02d2ea-e276-49e6-a1c2-502e0f99c9c2" providerId="ADAL" clId="{84FF33A3-2EE5-433C-911C-052FECA7BE08}" dt="2024-02-29T13:16:15.644" v="65" actId="20577"/>
        <pc:sldMkLst>
          <pc:docMk/>
          <pc:sldMk cId="584463179" sldId="257"/>
        </pc:sldMkLst>
        <pc:spChg chg="mod">
          <ac:chgData name="Christian Bachmann" userId="3c02d2ea-e276-49e6-a1c2-502e0f99c9c2" providerId="ADAL" clId="{84FF33A3-2EE5-433C-911C-052FECA7BE08}" dt="2024-02-29T13:13:06.963" v="38" actId="20577"/>
          <ac:spMkLst>
            <pc:docMk/>
            <pc:sldMk cId="584463179" sldId="257"/>
            <ac:spMk id="3" creationId="{6F83881A-844B-B349-B333-65154E82F8AC}"/>
          </ac:spMkLst>
        </pc:spChg>
        <pc:spChg chg="mod">
          <ac:chgData name="Christian Bachmann" userId="3c02d2ea-e276-49e6-a1c2-502e0f99c9c2" providerId="ADAL" clId="{84FF33A3-2EE5-433C-911C-052FECA7BE08}" dt="2024-02-29T13:16:15.644" v="65" actId="20577"/>
          <ac:spMkLst>
            <pc:docMk/>
            <pc:sldMk cId="584463179" sldId="257"/>
            <ac:spMk id="11" creationId="{DBB0A534-35B3-40F9-317C-633B4E34C06A}"/>
          </ac:spMkLst>
        </pc:spChg>
      </pc:sldChg>
      <pc:sldChg chg="modSp del mod">
        <pc:chgData name="Christian Bachmann" userId="3c02d2ea-e276-49e6-a1c2-502e0f99c9c2" providerId="ADAL" clId="{84FF33A3-2EE5-433C-911C-052FECA7BE08}" dt="2024-02-29T13:12:20.171" v="26" actId="47"/>
        <pc:sldMkLst>
          <pc:docMk/>
          <pc:sldMk cId="3941358030" sldId="258"/>
        </pc:sldMkLst>
        <pc:spChg chg="mod">
          <ac:chgData name="Christian Bachmann" userId="3c02d2ea-e276-49e6-a1c2-502e0f99c9c2" providerId="ADAL" clId="{84FF33A3-2EE5-433C-911C-052FECA7BE08}" dt="2024-02-29T13:12:09.533" v="25" actId="6549"/>
          <ac:spMkLst>
            <pc:docMk/>
            <pc:sldMk cId="3941358030" sldId="258"/>
            <ac:spMk id="7" creationId="{0C4FBDEE-6173-AD2B-2076-B6D10D2C5A03}"/>
          </ac:spMkLst>
        </pc:spChg>
      </pc:sldChg>
      <pc:sldChg chg="del">
        <pc:chgData name="Christian Bachmann" userId="3c02d2ea-e276-49e6-a1c2-502e0f99c9c2" providerId="ADAL" clId="{84FF33A3-2EE5-433C-911C-052FECA7BE08}" dt="2024-02-29T13:13:13.424" v="39" actId="47"/>
        <pc:sldMkLst>
          <pc:docMk/>
          <pc:sldMk cId="3142500458" sldId="260"/>
        </pc:sldMkLst>
      </pc:sldChg>
      <pc:sldChg chg="addSp delSp modSp mod">
        <pc:chgData name="Christian Bachmann" userId="3c02d2ea-e276-49e6-a1c2-502e0f99c9c2" providerId="ADAL" clId="{84FF33A3-2EE5-433C-911C-052FECA7BE08}" dt="2024-03-15T15:37:17.345" v="707" actId="14100"/>
        <pc:sldMkLst>
          <pc:docMk/>
          <pc:sldMk cId="1429654845" sldId="267"/>
        </pc:sldMkLst>
        <pc:spChg chg="del">
          <ac:chgData name="Christian Bachmann" userId="3c02d2ea-e276-49e6-a1c2-502e0f99c9c2" providerId="ADAL" clId="{84FF33A3-2EE5-433C-911C-052FECA7BE08}" dt="2024-03-04T14:34:55.680" v="181" actId="478"/>
          <ac:spMkLst>
            <pc:docMk/>
            <pc:sldMk cId="1429654845" sldId="267"/>
            <ac:spMk id="3" creationId="{1A9CAB38-5407-00F8-E5F6-5DD3EBAA022A}"/>
          </ac:spMkLst>
        </pc:spChg>
        <pc:spChg chg="mod">
          <ac:chgData name="Christian Bachmann" userId="3c02d2ea-e276-49e6-a1c2-502e0f99c9c2" providerId="ADAL" clId="{84FF33A3-2EE5-433C-911C-052FECA7BE08}" dt="2024-03-15T14:51:16.300" v="568" actId="1076"/>
          <ac:spMkLst>
            <pc:docMk/>
            <pc:sldMk cId="1429654845" sldId="267"/>
            <ac:spMk id="4" creationId="{D7D81629-6E46-9CC0-C0B6-BE1A04D6DFBC}"/>
          </ac:spMkLst>
        </pc:spChg>
        <pc:spChg chg="del">
          <ac:chgData name="Christian Bachmann" userId="3c02d2ea-e276-49e6-a1c2-502e0f99c9c2" providerId="ADAL" clId="{84FF33A3-2EE5-433C-911C-052FECA7BE08}" dt="2024-02-29T13:16:29.308" v="68" actId="478"/>
          <ac:spMkLst>
            <pc:docMk/>
            <pc:sldMk cId="1429654845" sldId="267"/>
            <ac:spMk id="5" creationId="{4E617833-88BF-F0EE-F495-E02C8BF4932C}"/>
          </ac:spMkLst>
        </pc:spChg>
        <pc:spChg chg="add del mod">
          <ac:chgData name="Christian Bachmann" userId="3c02d2ea-e276-49e6-a1c2-502e0f99c9c2" providerId="ADAL" clId="{84FF33A3-2EE5-433C-911C-052FECA7BE08}" dt="2024-03-15T15:36:16.852" v="697" actId="478"/>
          <ac:spMkLst>
            <pc:docMk/>
            <pc:sldMk cId="1429654845" sldId="267"/>
            <ac:spMk id="5" creationId="{A961100B-525B-D6DE-81AC-A85D1474611B}"/>
          </ac:spMkLst>
        </pc:spChg>
        <pc:spChg chg="add del mod">
          <ac:chgData name="Christian Bachmann" userId="3c02d2ea-e276-49e6-a1c2-502e0f99c9c2" providerId="ADAL" clId="{84FF33A3-2EE5-433C-911C-052FECA7BE08}" dt="2024-03-15T15:36:16.852" v="697" actId="478"/>
          <ac:spMkLst>
            <pc:docMk/>
            <pc:sldMk cId="1429654845" sldId="267"/>
            <ac:spMk id="7" creationId="{3F4ABFDF-F88A-7C70-08D2-24704E8F8068}"/>
          </ac:spMkLst>
        </pc:spChg>
        <pc:spChg chg="del">
          <ac:chgData name="Christian Bachmann" userId="3c02d2ea-e276-49e6-a1c2-502e0f99c9c2" providerId="ADAL" clId="{84FF33A3-2EE5-433C-911C-052FECA7BE08}" dt="2024-03-04T14:34:59.304" v="182" actId="478"/>
          <ac:spMkLst>
            <pc:docMk/>
            <pc:sldMk cId="1429654845" sldId="267"/>
            <ac:spMk id="9" creationId="{4E7A75E9-8471-10B1-11CA-1E865737CCB2}"/>
          </ac:spMkLst>
        </pc:spChg>
        <pc:spChg chg="add del mod">
          <ac:chgData name="Christian Bachmann" userId="3c02d2ea-e276-49e6-a1c2-502e0f99c9c2" providerId="ADAL" clId="{84FF33A3-2EE5-433C-911C-052FECA7BE08}" dt="2024-03-15T14:49:27.634" v="542" actId="478"/>
          <ac:spMkLst>
            <pc:docMk/>
            <pc:sldMk cId="1429654845" sldId="267"/>
            <ac:spMk id="9" creationId="{FB20000A-C77F-4EA3-B940-DC3ECF8775CA}"/>
          </ac:spMkLst>
        </pc:spChg>
        <pc:spChg chg="add del mod">
          <ac:chgData name="Christian Bachmann" userId="3c02d2ea-e276-49e6-a1c2-502e0f99c9c2" providerId="ADAL" clId="{84FF33A3-2EE5-433C-911C-052FECA7BE08}" dt="2024-03-15T14:45:47.444" v="523" actId="478"/>
          <ac:spMkLst>
            <pc:docMk/>
            <pc:sldMk cId="1429654845" sldId="267"/>
            <ac:spMk id="10" creationId="{E267ACB3-0241-08BD-F653-3FD73810EC85}"/>
          </ac:spMkLst>
        </pc:spChg>
        <pc:spChg chg="add del mod">
          <ac:chgData name="Christian Bachmann" userId="3c02d2ea-e276-49e6-a1c2-502e0f99c9c2" providerId="ADAL" clId="{84FF33A3-2EE5-433C-911C-052FECA7BE08}" dt="2024-03-15T15:34:35.402" v="675" actId="21"/>
          <ac:spMkLst>
            <pc:docMk/>
            <pc:sldMk cId="1429654845" sldId="267"/>
            <ac:spMk id="11" creationId="{CF4FD127-A900-D621-26D8-876382B2A036}"/>
          </ac:spMkLst>
        </pc:spChg>
        <pc:spChg chg="mod">
          <ac:chgData name="Christian Bachmann" userId="3c02d2ea-e276-49e6-a1c2-502e0f99c9c2" providerId="ADAL" clId="{84FF33A3-2EE5-433C-911C-052FECA7BE08}" dt="2024-03-15T14:49:07.721" v="535" actId="1076"/>
          <ac:spMkLst>
            <pc:docMk/>
            <pc:sldMk cId="1429654845" sldId="267"/>
            <ac:spMk id="13" creationId="{1A97D6D2-63D1-D652-2C18-4F1AECDCEC80}"/>
          </ac:spMkLst>
        </pc:spChg>
        <pc:spChg chg="mod">
          <ac:chgData name="Christian Bachmann" userId="3c02d2ea-e276-49e6-a1c2-502e0f99c9c2" providerId="ADAL" clId="{84FF33A3-2EE5-433C-911C-052FECA7BE08}" dt="2024-03-15T14:49:04.737" v="534" actId="1076"/>
          <ac:spMkLst>
            <pc:docMk/>
            <pc:sldMk cId="1429654845" sldId="267"/>
            <ac:spMk id="14" creationId="{25FDE4C3-D404-106F-F8DB-BA729529ECD8}"/>
          </ac:spMkLst>
        </pc:spChg>
        <pc:spChg chg="add del mod">
          <ac:chgData name="Christian Bachmann" userId="3c02d2ea-e276-49e6-a1c2-502e0f99c9c2" providerId="ADAL" clId="{84FF33A3-2EE5-433C-911C-052FECA7BE08}" dt="2024-03-15T15:36:15.326" v="696" actId="478"/>
          <ac:spMkLst>
            <pc:docMk/>
            <pc:sldMk cId="1429654845" sldId="267"/>
            <ac:spMk id="18" creationId="{37490556-CD03-9CDE-E676-DDD875D9B424}"/>
          </ac:spMkLst>
        </pc:spChg>
        <pc:spChg chg="add del mod">
          <ac:chgData name="Christian Bachmann" userId="3c02d2ea-e276-49e6-a1c2-502e0f99c9c2" providerId="ADAL" clId="{84FF33A3-2EE5-433C-911C-052FECA7BE08}" dt="2024-03-15T15:36:16.852" v="697" actId="478"/>
          <ac:spMkLst>
            <pc:docMk/>
            <pc:sldMk cId="1429654845" sldId="267"/>
            <ac:spMk id="19" creationId="{26E1CAEB-8D4C-F542-CED0-9D7CEA0F6400}"/>
          </ac:spMkLst>
        </pc:spChg>
        <pc:spChg chg="add del mod">
          <ac:chgData name="Christian Bachmann" userId="3c02d2ea-e276-49e6-a1c2-502e0f99c9c2" providerId="ADAL" clId="{84FF33A3-2EE5-433C-911C-052FECA7BE08}" dt="2024-03-15T14:44:41.250" v="503" actId="478"/>
          <ac:spMkLst>
            <pc:docMk/>
            <pc:sldMk cId="1429654845" sldId="267"/>
            <ac:spMk id="24" creationId="{88C6DBDA-18F3-48B2-F86A-83B77B15830B}"/>
          </ac:spMkLst>
        </pc:spChg>
        <pc:spChg chg="add del mod">
          <ac:chgData name="Christian Bachmann" userId="3c02d2ea-e276-49e6-a1c2-502e0f99c9c2" providerId="ADAL" clId="{84FF33A3-2EE5-433C-911C-052FECA7BE08}" dt="2024-03-15T14:44:47.681" v="506" actId="478"/>
          <ac:spMkLst>
            <pc:docMk/>
            <pc:sldMk cId="1429654845" sldId="267"/>
            <ac:spMk id="25" creationId="{52DFCAB6-C4ED-106E-5AFF-343897BC21B6}"/>
          </ac:spMkLst>
        </pc:spChg>
        <pc:spChg chg="add del mod">
          <ac:chgData name="Christian Bachmann" userId="3c02d2ea-e276-49e6-a1c2-502e0f99c9c2" providerId="ADAL" clId="{84FF33A3-2EE5-433C-911C-052FECA7BE08}" dt="2024-03-15T15:36:16.852" v="697" actId="478"/>
          <ac:spMkLst>
            <pc:docMk/>
            <pc:sldMk cId="1429654845" sldId="267"/>
            <ac:spMk id="28" creationId="{464C2883-E178-1E83-F7ED-AB7C5B13D054}"/>
          </ac:spMkLst>
        </pc:spChg>
        <pc:spChg chg="add del mod">
          <ac:chgData name="Christian Bachmann" userId="3c02d2ea-e276-49e6-a1c2-502e0f99c9c2" providerId="ADAL" clId="{84FF33A3-2EE5-433C-911C-052FECA7BE08}" dt="2024-03-15T15:36:16.852" v="697" actId="478"/>
          <ac:spMkLst>
            <pc:docMk/>
            <pc:sldMk cId="1429654845" sldId="267"/>
            <ac:spMk id="29" creationId="{C7B62297-813A-B7B6-5EF8-D65F3C9462C0}"/>
          </ac:spMkLst>
        </pc:spChg>
        <pc:spChg chg="add del mod">
          <ac:chgData name="Christian Bachmann" userId="3c02d2ea-e276-49e6-a1c2-502e0f99c9c2" providerId="ADAL" clId="{84FF33A3-2EE5-433C-911C-052FECA7BE08}" dt="2024-03-15T14:44:53.010" v="511" actId="478"/>
          <ac:spMkLst>
            <pc:docMk/>
            <pc:sldMk cId="1429654845" sldId="267"/>
            <ac:spMk id="32" creationId="{60270304-51E4-F3C5-DB91-8EFE0E726019}"/>
          </ac:spMkLst>
        </pc:spChg>
        <pc:spChg chg="add del mod">
          <ac:chgData name="Christian Bachmann" userId="3c02d2ea-e276-49e6-a1c2-502e0f99c9c2" providerId="ADAL" clId="{84FF33A3-2EE5-433C-911C-052FECA7BE08}" dt="2024-03-15T14:44:42.537" v="504" actId="478"/>
          <ac:spMkLst>
            <pc:docMk/>
            <pc:sldMk cId="1429654845" sldId="267"/>
            <ac:spMk id="34" creationId="{256A7855-F125-8721-3B38-1C8F65D5F0A1}"/>
          </ac:spMkLst>
        </pc:spChg>
        <pc:spChg chg="add del mod">
          <ac:chgData name="Christian Bachmann" userId="3c02d2ea-e276-49e6-a1c2-502e0f99c9c2" providerId="ADAL" clId="{84FF33A3-2EE5-433C-911C-052FECA7BE08}" dt="2024-03-15T15:36:16.852" v="697" actId="478"/>
          <ac:spMkLst>
            <pc:docMk/>
            <pc:sldMk cId="1429654845" sldId="267"/>
            <ac:spMk id="36" creationId="{584A5552-83B7-185D-EEA3-E52B0C0D89E3}"/>
          </ac:spMkLst>
        </pc:spChg>
        <pc:spChg chg="add del mod">
          <ac:chgData name="Christian Bachmann" userId="3c02d2ea-e276-49e6-a1c2-502e0f99c9c2" providerId="ADAL" clId="{84FF33A3-2EE5-433C-911C-052FECA7BE08}" dt="2024-03-15T14:44:55.673" v="512" actId="478"/>
          <ac:spMkLst>
            <pc:docMk/>
            <pc:sldMk cId="1429654845" sldId="267"/>
            <ac:spMk id="40" creationId="{0EC466E1-E668-D320-1469-52B825C1CFA8}"/>
          </ac:spMkLst>
        </pc:spChg>
        <pc:picChg chg="add del mod ord modCrop">
          <ac:chgData name="Christian Bachmann" userId="3c02d2ea-e276-49e6-a1c2-502e0f99c9c2" providerId="ADAL" clId="{84FF33A3-2EE5-433C-911C-052FECA7BE08}" dt="2024-03-15T15:36:12.072" v="695" actId="478"/>
          <ac:picMkLst>
            <pc:docMk/>
            <pc:sldMk cId="1429654845" sldId="267"/>
            <ac:picMk id="3" creationId="{53E2AE13-653C-6941-729E-4C94937A961A}"/>
          </ac:picMkLst>
        </pc:picChg>
        <pc:picChg chg="mod ord">
          <ac:chgData name="Christian Bachmann" userId="3c02d2ea-e276-49e6-a1c2-502e0f99c9c2" providerId="ADAL" clId="{84FF33A3-2EE5-433C-911C-052FECA7BE08}" dt="2024-03-15T14:49:56.957" v="549" actId="167"/>
          <ac:picMkLst>
            <pc:docMk/>
            <pc:sldMk cId="1429654845" sldId="267"/>
            <ac:picMk id="6" creationId="{09BF6E02-B7BC-E8E3-F98E-8063A7DF6C8F}"/>
          </ac:picMkLst>
        </pc:picChg>
        <pc:picChg chg="del">
          <ac:chgData name="Christian Bachmann" userId="3c02d2ea-e276-49e6-a1c2-502e0f99c9c2" providerId="ADAL" clId="{84FF33A3-2EE5-433C-911C-052FECA7BE08}" dt="2024-03-04T14:34:54.677" v="180" actId="478"/>
          <ac:picMkLst>
            <pc:docMk/>
            <pc:sldMk cId="1429654845" sldId="267"/>
            <ac:picMk id="8" creationId="{800EAC1A-802A-8B29-61EA-6F513C403CD6}"/>
          </ac:picMkLst>
        </pc:picChg>
        <pc:picChg chg="add mod modCrop">
          <ac:chgData name="Christian Bachmann" userId="3c02d2ea-e276-49e6-a1c2-502e0f99c9c2" providerId="ADAL" clId="{84FF33A3-2EE5-433C-911C-052FECA7BE08}" dt="2024-03-15T15:37:17.345" v="707" actId="14100"/>
          <ac:picMkLst>
            <pc:docMk/>
            <pc:sldMk cId="1429654845" sldId="267"/>
            <ac:picMk id="8" creationId="{F2DBF8A0-B94F-6153-C8B1-5067BF019B6E}"/>
          </ac:picMkLst>
        </pc:picChg>
        <pc:cxnChg chg="add del mod">
          <ac:chgData name="Christian Bachmann" userId="3c02d2ea-e276-49e6-a1c2-502e0f99c9c2" providerId="ADAL" clId="{84FF33A3-2EE5-433C-911C-052FECA7BE08}" dt="2024-03-15T14:44:50.607" v="509" actId="478"/>
          <ac:cxnSpMkLst>
            <pc:docMk/>
            <pc:sldMk cId="1429654845" sldId="267"/>
            <ac:cxnSpMk id="8" creationId="{3EAF7A7F-FFAE-F024-9004-8CA1778ACE9D}"/>
          </ac:cxnSpMkLst>
        </pc:cxnChg>
        <pc:cxnChg chg="add del mod">
          <ac:chgData name="Christian Bachmann" userId="3c02d2ea-e276-49e6-a1c2-502e0f99c9c2" providerId="ADAL" clId="{84FF33A3-2EE5-433C-911C-052FECA7BE08}" dt="2024-03-15T15:34:35.402" v="675" actId="21"/>
          <ac:cxnSpMkLst>
            <pc:docMk/>
            <pc:sldMk cId="1429654845" sldId="267"/>
            <ac:cxnSpMk id="12" creationId="{164D7C02-FB02-2A7B-0773-C792B27326DA}"/>
          </ac:cxnSpMkLst>
        </pc:cxnChg>
        <pc:cxnChg chg="mod">
          <ac:chgData name="Christian Bachmann" userId="3c02d2ea-e276-49e6-a1c2-502e0f99c9c2" providerId="ADAL" clId="{84FF33A3-2EE5-433C-911C-052FECA7BE08}" dt="2024-03-15T14:49:04.737" v="534" actId="1076"/>
          <ac:cxnSpMkLst>
            <pc:docMk/>
            <pc:sldMk cId="1429654845" sldId="267"/>
            <ac:cxnSpMk id="15" creationId="{FA8CA442-8009-4DE4-4A97-FA666BEAF7EF}"/>
          </ac:cxnSpMkLst>
        </pc:cxnChg>
        <pc:cxnChg chg="mod">
          <ac:chgData name="Christian Bachmann" userId="3c02d2ea-e276-49e6-a1c2-502e0f99c9c2" providerId="ADAL" clId="{84FF33A3-2EE5-433C-911C-052FECA7BE08}" dt="2024-03-15T14:49:07.721" v="535" actId="1076"/>
          <ac:cxnSpMkLst>
            <pc:docMk/>
            <pc:sldMk cId="1429654845" sldId="267"/>
            <ac:cxnSpMk id="16" creationId="{AE760346-D26E-4AA6-ED72-A0CC7290EF5E}"/>
          </ac:cxnSpMkLst>
        </pc:cxnChg>
        <pc:cxnChg chg="add del mod">
          <ac:chgData name="Christian Bachmann" userId="3c02d2ea-e276-49e6-a1c2-502e0f99c9c2" providerId="ADAL" clId="{84FF33A3-2EE5-433C-911C-052FECA7BE08}" dt="2024-03-15T15:36:16.852" v="697" actId="478"/>
          <ac:cxnSpMkLst>
            <pc:docMk/>
            <pc:sldMk cId="1429654845" sldId="267"/>
            <ac:cxnSpMk id="20" creationId="{86A4E25C-B3FC-0EAF-C4CC-916A4D3C824C}"/>
          </ac:cxnSpMkLst>
        </pc:cxnChg>
        <pc:cxnChg chg="add del mod">
          <ac:chgData name="Christian Bachmann" userId="3c02d2ea-e276-49e6-a1c2-502e0f99c9c2" providerId="ADAL" clId="{84FF33A3-2EE5-433C-911C-052FECA7BE08}" dt="2024-03-15T14:44:50.017" v="508" actId="478"/>
          <ac:cxnSpMkLst>
            <pc:docMk/>
            <pc:sldMk cId="1429654845" sldId="267"/>
            <ac:cxnSpMk id="21" creationId="{E614FA2C-248D-C0ED-9AED-61E00251176C}"/>
          </ac:cxnSpMkLst>
        </pc:cxnChg>
        <pc:cxnChg chg="add del mod">
          <ac:chgData name="Christian Bachmann" userId="3c02d2ea-e276-49e6-a1c2-502e0f99c9c2" providerId="ADAL" clId="{84FF33A3-2EE5-433C-911C-052FECA7BE08}" dt="2024-03-15T15:36:16.852" v="697" actId="478"/>
          <ac:cxnSpMkLst>
            <pc:docMk/>
            <pc:sldMk cId="1429654845" sldId="267"/>
            <ac:cxnSpMk id="22" creationId="{186E369B-F4C6-C9FF-DCEC-24A64C469A2C}"/>
          </ac:cxnSpMkLst>
        </pc:cxnChg>
        <pc:cxnChg chg="add del mod">
          <ac:chgData name="Christian Bachmann" userId="3c02d2ea-e276-49e6-a1c2-502e0f99c9c2" providerId="ADAL" clId="{84FF33A3-2EE5-433C-911C-052FECA7BE08}" dt="2024-03-15T14:48:59.792" v="533" actId="478"/>
          <ac:cxnSpMkLst>
            <pc:docMk/>
            <pc:sldMk cId="1429654845" sldId="267"/>
            <ac:cxnSpMk id="23" creationId="{EA56308C-374B-F3FE-7D67-15AB470EAA38}"/>
          </ac:cxnSpMkLst>
        </pc:cxnChg>
        <pc:cxnChg chg="add del mod">
          <ac:chgData name="Christian Bachmann" userId="3c02d2ea-e276-49e6-a1c2-502e0f99c9c2" providerId="ADAL" clId="{84FF33A3-2EE5-433C-911C-052FECA7BE08}" dt="2024-03-15T14:44:48.937" v="507" actId="478"/>
          <ac:cxnSpMkLst>
            <pc:docMk/>
            <pc:sldMk cId="1429654845" sldId="267"/>
            <ac:cxnSpMk id="26" creationId="{8E7BF1A2-A458-AB77-175C-91A89308367E}"/>
          </ac:cxnSpMkLst>
        </pc:cxnChg>
        <pc:cxnChg chg="add del mod">
          <ac:chgData name="Christian Bachmann" userId="3c02d2ea-e276-49e6-a1c2-502e0f99c9c2" providerId="ADAL" clId="{84FF33A3-2EE5-433C-911C-052FECA7BE08}" dt="2024-03-15T14:45:48.512" v="524" actId="478"/>
          <ac:cxnSpMkLst>
            <pc:docMk/>
            <pc:sldMk cId="1429654845" sldId="267"/>
            <ac:cxnSpMk id="27" creationId="{5F826350-C1C6-4E3F-7315-C874716E764A}"/>
          </ac:cxnSpMkLst>
        </pc:cxnChg>
        <pc:cxnChg chg="add del mod">
          <ac:chgData name="Christian Bachmann" userId="3c02d2ea-e276-49e6-a1c2-502e0f99c9c2" providerId="ADAL" clId="{84FF33A3-2EE5-433C-911C-052FECA7BE08}" dt="2024-03-15T14:45:50.665" v="526" actId="478"/>
          <ac:cxnSpMkLst>
            <pc:docMk/>
            <pc:sldMk cId="1429654845" sldId="267"/>
            <ac:cxnSpMk id="30" creationId="{FD45B0A3-494D-F791-C5EA-C329107B3A41}"/>
          </ac:cxnSpMkLst>
        </pc:cxnChg>
        <pc:cxnChg chg="add del mod">
          <ac:chgData name="Christian Bachmann" userId="3c02d2ea-e276-49e6-a1c2-502e0f99c9c2" providerId="ADAL" clId="{84FF33A3-2EE5-433C-911C-052FECA7BE08}" dt="2024-03-15T14:49:23.576" v="540" actId="478"/>
          <ac:cxnSpMkLst>
            <pc:docMk/>
            <pc:sldMk cId="1429654845" sldId="267"/>
            <ac:cxnSpMk id="31" creationId="{6AA1E17E-51D4-784F-A69E-FEF154B9E727}"/>
          </ac:cxnSpMkLst>
        </pc:cxnChg>
        <pc:cxnChg chg="add del mod">
          <ac:chgData name="Christian Bachmann" userId="3c02d2ea-e276-49e6-a1c2-502e0f99c9c2" providerId="ADAL" clId="{84FF33A3-2EE5-433C-911C-052FECA7BE08}" dt="2024-03-15T14:48:50.529" v="530" actId="478"/>
          <ac:cxnSpMkLst>
            <pc:docMk/>
            <pc:sldMk cId="1429654845" sldId="267"/>
            <ac:cxnSpMk id="33" creationId="{1185EA95-6B82-3592-E19C-9D2461024FF9}"/>
          </ac:cxnSpMkLst>
        </pc:cxnChg>
        <pc:cxnChg chg="add del mod">
          <ac:chgData name="Christian Bachmann" userId="3c02d2ea-e276-49e6-a1c2-502e0f99c9c2" providerId="ADAL" clId="{84FF33A3-2EE5-433C-911C-052FECA7BE08}" dt="2024-03-15T14:48:58.176" v="532" actId="478"/>
          <ac:cxnSpMkLst>
            <pc:docMk/>
            <pc:sldMk cId="1429654845" sldId="267"/>
            <ac:cxnSpMk id="35" creationId="{32AFB53A-C6E8-7F99-FD20-B1595C82CDFA}"/>
          </ac:cxnSpMkLst>
        </pc:cxnChg>
        <pc:cxnChg chg="add del mod">
          <ac:chgData name="Christian Bachmann" userId="3c02d2ea-e276-49e6-a1c2-502e0f99c9c2" providerId="ADAL" clId="{84FF33A3-2EE5-433C-911C-052FECA7BE08}" dt="2024-03-15T15:36:16.852" v="697" actId="478"/>
          <ac:cxnSpMkLst>
            <pc:docMk/>
            <pc:sldMk cId="1429654845" sldId="267"/>
            <ac:cxnSpMk id="37" creationId="{763C2D54-B0FB-9E11-A764-778BD0B35160}"/>
          </ac:cxnSpMkLst>
        </pc:cxnChg>
        <pc:cxnChg chg="add del mod">
          <ac:chgData name="Christian Bachmann" userId="3c02d2ea-e276-49e6-a1c2-502e0f99c9c2" providerId="ADAL" clId="{84FF33A3-2EE5-433C-911C-052FECA7BE08}" dt="2024-03-15T14:45:51.503" v="527" actId="478"/>
          <ac:cxnSpMkLst>
            <pc:docMk/>
            <pc:sldMk cId="1429654845" sldId="267"/>
            <ac:cxnSpMk id="38" creationId="{E93B30E1-B256-D202-E084-DE7D38166DD2}"/>
          </ac:cxnSpMkLst>
        </pc:cxnChg>
        <pc:cxnChg chg="add del mod">
          <ac:chgData name="Christian Bachmann" userId="3c02d2ea-e276-49e6-a1c2-502e0f99c9c2" providerId="ADAL" clId="{84FF33A3-2EE5-433C-911C-052FECA7BE08}" dt="2024-03-15T14:45:49.809" v="525" actId="478"/>
          <ac:cxnSpMkLst>
            <pc:docMk/>
            <pc:sldMk cId="1429654845" sldId="267"/>
            <ac:cxnSpMk id="39" creationId="{17EDC64A-C4A5-B670-9DD3-B5FD06256783}"/>
          </ac:cxnSpMkLst>
        </pc:cxnChg>
        <pc:cxnChg chg="add del mod">
          <ac:chgData name="Christian Bachmann" userId="3c02d2ea-e276-49e6-a1c2-502e0f99c9c2" providerId="ADAL" clId="{84FF33A3-2EE5-433C-911C-052FECA7BE08}" dt="2024-03-15T14:44:51.202" v="510" actId="478"/>
          <ac:cxnSpMkLst>
            <pc:docMk/>
            <pc:sldMk cId="1429654845" sldId="267"/>
            <ac:cxnSpMk id="41" creationId="{5BE2ED1A-D442-FB78-24C4-15829AB43704}"/>
          </ac:cxnSpMkLst>
        </pc:cxnChg>
        <pc:cxnChg chg="add del mod">
          <ac:chgData name="Christian Bachmann" userId="3c02d2ea-e276-49e6-a1c2-502e0f99c9c2" providerId="ADAL" clId="{84FF33A3-2EE5-433C-911C-052FECA7BE08}" dt="2024-03-15T15:36:15.326" v="696" actId="478"/>
          <ac:cxnSpMkLst>
            <pc:docMk/>
            <pc:sldMk cId="1429654845" sldId="267"/>
            <ac:cxnSpMk id="57" creationId="{E3364B1E-BC0B-1617-FF72-AE37631139C6}"/>
          </ac:cxnSpMkLst>
        </pc:cxnChg>
      </pc:sldChg>
      <pc:sldChg chg="addSp delSp modSp mod">
        <pc:chgData name="Christian Bachmann" userId="3c02d2ea-e276-49e6-a1c2-502e0f99c9c2" providerId="ADAL" clId="{84FF33A3-2EE5-433C-911C-052FECA7BE08}" dt="2024-03-13T15:26:52.903" v="429" actId="20577"/>
        <pc:sldMkLst>
          <pc:docMk/>
          <pc:sldMk cId="1157851432" sldId="1526"/>
        </pc:sldMkLst>
        <pc:spChg chg="mod">
          <ac:chgData name="Christian Bachmann" userId="3c02d2ea-e276-49e6-a1c2-502e0f99c9c2" providerId="ADAL" clId="{84FF33A3-2EE5-433C-911C-052FECA7BE08}" dt="2024-03-13T15:12:01.175" v="283" actId="20577"/>
          <ac:spMkLst>
            <pc:docMk/>
            <pc:sldMk cId="1157851432" sldId="1526"/>
            <ac:spMk id="2" creationId="{00000000-0000-0000-0000-000000000000}"/>
          </ac:spMkLst>
        </pc:spChg>
        <pc:spChg chg="mod">
          <ac:chgData name="Christian Bachmann" userId="3c02d2ea-e276-49e6-a1c2-502e0f99c9c2" providerId="ADAL" clId="{84FF33A3-2EE5-433C-911C-052FECA7BE08}" dt="2024-03-13T15:12:05.727" v="284" actId="313"/>
          <ac:spMkLst>
            <pc:docMk/>
            <pc:sldMk cId="1157851432" sldId="1526"/>
            <ac:spMk id="3" creationId="{C7FF5D27-86D0-2969-EC68-BB94C2E4674D}"/>
          </ac:spMkLst>
        </pc:spChg>
        <pc:spChg chg="del">
          <ac:chgData name="Christian Bachmann" userId="3c02d2ea-e276-49e6-a1c2-502e0f99c9c2" providerId="ADAL" clId="{84FF33A3-2EE5-433C-911C-052FECA7BE08}" dt="2024-02-29T13:16:47.204" v="76" actId="478"/>
          <ac:spMkLst>
            <pc:docMk/>
            <pc:sldMk cId="1157851432" sldId="1526"/>
            <ac:spMk id="4" creationId="{5BF0AA3F-D934-984F-B580-6D3C93D7E389}"/>
          </ac:spMkLst>
        </pc:spChg>
        <pc:spChg chg="add mod">
          <ac:chgData name="Christian Bachmann" userId="3c02d2ea-e276-49e6-a1c2-502e0f99c9c2" providerId="ADAL" clId="{84FF33A3-2EE5-433C-911C-052FECA7BE08}" dt="2024-02-29T13:16:48.152" v="77"/>
          <ac:spMkLst>
            <pc:docMk/>
            <pc:sldMk cId="1157851432" sldId="1526"/>
            <ac:spMk id="12" creationId="{56D64559-9808-6813-0948-0E491DB75CCC}"/>
          </ac:spMkLst>
        </pc:spChg>
        <pc:spChg chg="mod">
          <ac:chgData name="Christian Bachmann" userId="3c02d2ea-e276-49e6-a1c2-502e0f99c9c2" providerId="ADAL" clId="{84FF33A3-2EE5-433C-911C-052FECA7BE08}" dt="2024-03-13T15:26:52.903" v="429" actId="20577"/>
          <ac:spMkLst>
            <pc:docMk/>
            <pc:sldMk cId="1157851432" sldId="1526"/>
            <ac:spMk id="14" creationId="{1696CC19-583E-AA7A-A3C2-73F4613F6ECA}"/>
          </ac:spMkLst>
        </pc:spChg>
        <pc:spChg chg="del mod">
          <ac:chgData name="Christian Bachmann" userId="3c02d2ea-e276-49e6-a1c2-502e0f99c9c2" providerId="ADAL" clId="{84FF33A3-2EE5-433C-911C-052FECA7BE08}" dt="2024-03-13T15:25:43.621" v="399" actId="478"/>
          <ac:spMkLst>
            <pc:docMk/>
            <pc:sldMk cId="1157851432" sldId="1526"/>
            <ac:spMk id="16" creationId="{6EBCB793-EE75-673A-23B2-975376357EC7}"/>
          </ac:spMkLst>
        </pc:spChg>
      </pc:sldChg>
      <pc:sldChg chg="del">
        <pc:chgData name="Christian Bachmann" userId="3c02d2ea-e276-49e6-a1c2-502e0f99c9c2" providerId="ADAL" clId="{84FF33A3-2EE5-433C-911C-052FECA7BE08}" dt="2024-02-29T13:17:35.964" v="92" actId="2696"/>
        <pc:sldMkLst>
          <pc:docMk/>
          <pc:sldMk cId="947273691" sldId="1830"/>
        </pc:sldMkLst>
      </pc:sldChg>
      <pc:sldChg chg="addSp delSp modSp add mod">
        <pc:chgData name="Christian Bachmann" userId="3c02d2ea-e276-49e6-a1c2-502e0f99c9c2" providerId="ADAL" clId="{84FF33A3-2EE5-433C-911C-052FECA7BE08}" dt="2024-03-15T15:38:39.500" v="720" actId="20577"/>
        <pc:sldMkLst>
          <pc:docMk/>
          <pc:sldMk cId="1757436048" sldId="1830"/>
        </pc:sldMkLst>
        <pc:spChg chg="mod">
          <ac:chgData name="Christian Bachmann" userId="3c02d2ea-e276-49e6-a1c2-502e0f99c9c2" providerId="ADAL" clId="{84FF33A3-2EE5-433C-911C-052FECA7BE08}" dt="2024-03-15T15:38:39.500" v="720" actId="20577"/>
          <ac:spMkLst>
            <pc:docMk/>
            <pc:sldMk cId="1757436048" sldId="1830"/>
            <ac:spMk id="2" creationId="{A99EA951-7C6D-D3CC-AC1F-5A95A363428C}"/>
          </ac:spMkLst>
        </pc:spChg>
        <pc:spChg chg="add mod">
          <ac:chgData name="Christian Bachmann" userId="3c02d2ea-e276-49e6-a1c2-502e0f99c9c2" providerId="ADAL" clId="{84FF33A3-2EE5-433C-911C-052FECA7BE08}" dt="2024-02-29T13:17:49.506" v="95"/>
          <ac:spMkLst>
            <pc:docMk/>
            <pc:sldMk cId="1757436048" sldId="1830"/>
            <ac:spMk id="8" creationId="{E533C00A-FC58-5244-3CD6-D3A2BBD36883}"/>
          </ac:spMkLst>
        </pc:spChg>
        <pc:spChg chg="del">
          <ac:chgData name="Christian Bachmann" userId="3c02d2ea-e276-49e6-a1c2-502e0f99c9c2" providerId="ADAL" clId="{84FF33A3-2EE5-433C-911C-052FECA7BE08}" dt="2024-02-29T13:17:49.355" v="94" actId="478"/>
          <ac:spMkLst>
            <pc:docMk/>
            <pc:sldMk cId="1757436048" sldId="1830"/>
            <ac:spMk id="9" creationId="{331BCB70-9411-1F31-7551-BEBE0CCA1C01}"/>
          </ac:spMkLst>
        </pc:spChg>
        <pc:picChg chg="del">
          <ac:chgData name="Christian Bachmann" userId="3c02d2ea-e276-49e6-a1c2-502e0f99c9c2" providerId="ADAL" clId="{84FF33A3-2EE5-433C-911C-052FECA7BE08}" dt="2024-03-13T14:11:12.108" v="224" actId="478"/>
          <ac:picMkLst>
            <pc:docMk/>
            <pc:sldMk cId="1757436048" sldId="1830"/>
            <ac:picMk id="6" creationId="{37944225-CD0B-3548-7F23-B607B96AA78A}"/>
          </ac:picMkLst>
        </pc:picChg>
        <pc:picChg chg="add mod">
          <ac:chgData name="Christian Bachmann" userId="3c02d2ea-e276-49e6-a1c2-502e0f99c9c2" providerId="ADAL" clId="{84FF33A3-2EE5-433C-911C-052FECA7BE08}" dt="2024-03-13T14:11:23.934" v="230" actId="1076"/>
          <ac:picMkLst>
            <pc:docMk/>
            <pc:sldMk cId="1757436048" sldId="1830"/>
            <ac:picMk id="10" creationId="{C2CFBA39-F5A4-7DCD-3CEB-E76CCEF13102}"/>
          </ac:picMkLst>
        </pc:picChg>
      </pc:sldChg>
      <pc:sldChg chg="del">
        <pc:chgData name="Christian Bachmann" userId="3c02d2ea-e276-49e6-a1c2-502e0f99c9c2" providerId="ADAL" clId="{84FF33A3-2EE5-433C-911C-052FECA7BE08}" dt="2024-03-15T15:47:43.459" v="823" actId="47"/>
        <pc:sldMkLst>
          <pc:docMk/>
          <pc:sldMk cId="249214420" sldId="1831"/>
        </pc:sldMkLst>
      </pc:sldChg>
      <pc:sldChg chg="addSp delSp modSp mod">
        <pc:chgData name="Christian Bachmann" userId="3c02d2ea-e276-49e6-a1c2-502e0f99c9c2" providerId="ADAL" clId="{84FF33A3-2EE5-433C-911C-052FECA7BE08}" dt="2024-03-15T15:43:53.447" v="790" actId="20577"/>
        <pc:sldMkLst>
          <pc:docMk/>
          <pc:sldMk cId="509517742" sldId="1836"/>
        </pc:sldMkLst>
        <pc:spChg chg="mod">
          <ac:chgData name="Christian Bachmann" userId="3c02d2ea-e276-49e6-a1c2-502e0f99c9c2" providerId="ADAL" clId="{84FF33A3-2EE5-433C-911C-052FECA7BE08}" dt="2024-03-15T15:43:53.447" v="790" actId="20577"/>
          <ac:spMkLst>
            <pc:docMk/>
            <pc:sldMk cId="509517742" sldId="1836"/>
            <ac:spMk id="2" creationId="{F223DB01-85DD-2218-08E8-B0CD7EB6B50E}"/>
          </ac:spMkLst>
        </pc:spChg>
        <pc:spChg chg="mod">
          <ac:chgData name="Christian Bachmann" userId="3c02d2ea-e276-49e6-a1c2-502e0f99c9c2" providerId="ADAL" clId="{84FF33A3-2EE5-433C-911C-052FECA7BE08}" dt="2024-03-15T15:43:38.031" v="763" actId="20577"/>
          <ac:spMkLst>
            <pc:docMk/>
            <pc:sldMk cId="509517742" sldId="1836"/>
            <ac:spMk id="4" creationId="{B1B33C2C-1E1C-4DA4-8081-9C167B034F23}"/>
          </ac:spMkLst>
        </pc:spChg>
        <pc:spChg chg="add mod">
          <ac:chgData name="Christian Bachmann" userId="3c02d2ea-e276-49e6-a1c2-502e0f99c9c2" providerId="ADAL" clId="{84FF33A3-2EE5-433C-911C-052FECA7BE08}" dt="2024-02-29T13:17:01.448" v="83"/>
          <ac:spMkLst>
            <pc:docMk/>
            <pc:sldMk cId="509517742" sldId="1836"/>
            <ac:spMk id="9" creationId="{1992C242-5B13-A05D-5078-12A0FFA1201C}"/>
          </ac:spMkLst>
        </pc:spChg>
        <pc:spChg chg="del">
          <ac:chgData name="Christian Bachmann" userId="3c02d2ea-e276-49e6-a1c2-502e0f99c9c2" providerId="ADAL" clId="{84FF33A3-2EE5-433C-911C-052FECA7BE08}" dt="2024-02-29T13:17:00.501" v="82" actId="478"/>
          <ac:spMkLst>
            <pc:docMk/>
            <pc:sldMk cId="509517742" sldId="1836"/>
            <ac:spMk id="10" creationId="{0957C863-7B23-84FC-72DB-791E0022089E}"/>
          </ac:spMkLst>
        </pc:spChg>
        <pc:spChg chg="add del mod">
          <ac:chgData name="Christian Bachmann" userId="3c02d2ea-e276-49e6-a1c2-502e0f99c9c2" providerId="ADAL" clId="{84FF33A3-2EE5-433C-911C-052FECA7BE08}" dt="2024-03-15T15:34:55.941" v="680" actId="478"/>
          <ac:spMkLst>
            <pc:docMk/>
            <pc:sldMk cId="509517742" sldId="1836"/>
            <ac:spMk id="11" creationId="{CF4FD127-A900-D621-26D8-876382B2A036}"/>
          </ac:spMkLst>
        </pc:spChg>
        <pc:spChg chg="add mod">
          <ac:chgData name="Christian Bachmann" userId="3c02d2ea-e276-49e6-a1c2-502e0f99c9c2" providerId="ADAL" clId="{84FF33A3-2EE5-433C-911C-052FECA7BE08}" dt="2024-03-15T15:35:31.173" v="687" actId="1076"/>
          <ac:spMkLst>
            <pc:docMk/>
            <pc:sldMk cId="509517742" sldId="1836"/>
            <ac:spMk id="13" creationId="{A961100B-525B-D6DE-81AC-A85D1474611B}"/>
          </ac:spMkLst>
        </pc:spChg>
        <pc:spChg chg="add mod">
          <ac:chgData name="Christian Bachmann" userId="3c02d2ea-e276-49e6-a1c2-502e0f99c9c2" providerId="ADAL" clId="{84FF33A3-2EE5-433C-911C-052FECA7BE08}" dt="2024-03-15T15:35:31.173" v="687" actId="1076"/>
          <ac:spMkLst>
            <pc:docMk/>
            <pc:sldMk cId="509517742" sldId="1836"/>
            <ac:spMk id="18" creationId="{37490556-CD03-9CDE-E676-DDD875D9B424}"/>
          </ac:spMkLst>
        </pc:spChg>
        <pc:spChg chg="add mod">
          <ac:chgData name="Christian Bachmann" userId="3c02d2ea-e276-49e6-a1c2-502e0f99c9c2" providerId="ADAL" clId="{84FF33A3-2EE5-433C-911C-052FECA7BE08}" dt="2024-03-15T15:35:31.173" v="687" actId="1076"/>
          <ac:spMkLst>
            <pc:docMk/>
            <pc:sldMk cId="509517742" sldId="1836"/>
            <ac:spMk id="19" creationId="{26E1CAEB-8D4C-F542-CED0-9D7CEA0F6400}"/>
          </ac:spMkLst>
        </pc:spChg>
        <pc:spChg chg="add mod">
          <ac:chgData name="Christian Bachmann" userId="3c02d2ea-e276-49e6-a1c2-502e0f99c9c2" providerId="ADAL" clId="{84FF33A3-2EE5-433C-911C-052FECA7BE08}" dt="2024-03-15T15:35:31.173" v="687" actId="1076"/>
          <ac:spMkLst>
            <pc:docMk/>
            <pc:sldMk cId="509517742" sldId="1836"/>
            <ac:spMk id="28" creationId="{464C2883-E178-1E83-F7ED-AB7C5B13D054}"/>
          </ac:spMkLst>
        </pc:spChg>
        <pc:spChg chg="add mod">
          <ac:chgData name="Christian Bachmann" userId="3c02d2ea-e276-49e6-a1c2-502e0f99c9c2" providerId="ADAL" clId="{84FF33A3-2EE5-433C-911C-052FECA7BE08}" dt="2024-03-15T15:35:58.989" v="691" actId="1076"/>
          <ac:spMkLst>
            <pc:docMk/>
            <pc:sldMk cId="509517742" sldId="1836"/>
            <ac:spMk id="29" creationId="{C7B62297-813A-B7B6-5EF8-D65F3C9462C0}"/>
          </ac:spMkLst>
        </pc:spChg>
        <pc:spChg chg="add mod">
          <ac:chgData name="Christian Bachmann" userId="3c02d2ea-e276-49e6-a1c2-502e0f99c9c2" providerId="ADAL" clId="{84FF33A3-2EE5-433C-911C-052FECA7BE08}" dt="2024-03-15T15:35:31.173" v="687" actId="1076"/>
          <ac:spMkLst>
            <pc:docMk/>
            <pc:sldMk cId="509517742" sldId="1836"/>
            <ac:spMk id="36" creationId="{584A5552-83B7-185D-EEA3-E52B0C0D89E3}"/>
          </ac:spMkLst>
        </pc:spChg>
        <pc:picChg chg="add del mod">
          <ac:chgData name="Christian Bachmann" userId="3c02d2ea-e276-49e6-a1c2-502e0f99c9c2" providerId="ADAL" clId="{84FF33A3-2EE5-433C-911C-052FECA7BE08}" dt="2024-03-15T15:35:39.119" v="689" actId="14100"/>
          <ac:picMkLst>
            <pc:docMk/>
            <pc:sldMk cId="509517742" sldId="1836"/>
            <ac:picMk id="5" creationId="{E316747E-A2D3-33F8-FD88-4AB1926C6739}"/>
          </ac:picMkLst>
        </pc:picChg>
        <pc:picChg chg="add del">
          <ac:chgData name="Christian Bachmann" userId="3c02d2ea-e276-49e6-a1c2-502e0f99c9c2" providerId="ADAL" clId="{84FF33A3-2EE5-433C-911C-052FECA7BE08}" dt="2024-03-15T15:34:47.701" v="677" actId="478"/>
          <ac:picMkLst>
            <pc:docMk/>
            <pc:sldMk cId="509517742" sldId="1836"/>
            <ac:picMk id="6" creationId="{1F409D56-94DC-009C-5849-AA0E1A414B8E}"/>
          </ac:picMkLst>
        </pc:picChg>
        <pc:picChg chg="add mod">
          <ac:chgData name="Christian Bachmann" userId="3c02d2ea-e276-49e6-a1c2-502e0f99c9c2" providerId="ADAL" clId="{84FF33A3-2EE5-433C-911C-052FECA7BE08}" dt="2024-03-15T15:36:02.314" v="693" actId="1076"/>
          <ac:picMkLst>
            <pc:docMk/>
            <pc:sldMk cId="509517742" sldId="1836"/>
            <ac:picMk id="10" creationId="{53E2AE13-653C-6941-729E-4C94937A961A}"/>
          </ac:picMkLst>
        </pc:picChg>
        <pc:cxnChg chg="add del mod">
          <ac:chgData name="Christian Bachmann" userId="3c02d2ea-e276-49e6-a1c2-502e0f99c9c2" providerId="ADAL" clId="{84FF33A3-2EE5-433C-911C-052FECA7BE08}" dt="2024-03-15T15:34:55.941" v="680" actId="478"/>
          <ac:cxnSpMkLst>
            <pc:docMk/>
            <pc:sldMk cId="509517742" sldId="1836"/>
            <ac:cxnSpMk id="12" creationId="{164D7C02-FB02-2A7B-0773-C792B27326DA}"/>
          </ac:cxnSpMkLst>
        </pc:cxnChg>
        <pc:cxnChg chg="add mod">
          <ac:chgData name="Christian Bachmann" userId="3c02d2ea-e276-49e6-a1c2-502e0f99c9c2" providerId="ADAL" clId="{84FF33A3-2EE5-433C-911C-052FECA7BE08}" dt="2024-03-15T15:35:31.173" v="687" actId="1076"/>
          <ac:cxnSpMkLst>
            <pc:docMk/>
            <pc:sldMk cId="509517742" sldId="1836"/>
            <ac:cxnSpMk id="20" creationId="{86A4E25C-B3FC-0EAF-C4CC-916A4D3C824C}"/>
          </ac:cxnSpMkLst>
        </pc:cxnChg>
        <pc:cxnChg chg="add mod">
          <ac:chgData name="Christian Bachmann" userId="3c02d2ea-e276-49e6-a1c2-502e0f99c9c2" providerId="ADAL" clId="{84FF33A3-2EE5-433C-911C-052FECA7BE08}" dt="2024-03-15T15:35:31.173" v="687" actId="1076"/>
          <ac:cxnSpMkLst>
            <pc:docMk/>
            <pc:sldMk cId="509517742" sldId="1836"/>
            <ac:cxnSpMk id="22" creationId="{186E369B-F4C6-C9FF-DCEC-24A64C469A2C}"/>
          </ac:cxnSpMkLst>
        </pc:cxnChg>
        <pc:cxnChg chg="add mod">
          <ac:chgData name="Christian Bachmann" userId="3c02d2ea-e276-49e6-a1c2-502e0f99c9c2" providerId="ADAL" clId="{84FF33A3-2EE5-433C-911C-052FECA7BE08}" dt="2024-03-15T15:35:31.173" v="687" actId="1076"/>
          <ac:cxnSpMkLst>
            <pc:docMk/>
            <pc:sldMk cId="509517742" sldId="1836"/>
            <ac:cxnSpMk id="37" creationId="{763C2D54-B0FB-9E11-A764-778BD0B35160}"/>
          </ac:cxnSpMkLst>
        </pc:cxnChg>
        <pc:cxnChg chg="add mod">
          <ac:chgData name="Christian Bachmann" userId="3c02d2ea-e276-49e6-a1c2-502e0f99c9c2" providerId="ADAL" clId="{84FF33A3-2EE5-433C-911C-052FECA7BE08}" dt="2024-03-15T15:35:31.173" v="687" actId="1076"/>
          <ac:cxnSpMkLst>
            <pc:docMk/>
            <pc:sldMk cId="509517742" sldId="1836"/>
            <ac:cxnSpMk id="57" creationId="{E3364B1E-BC0B-1617-FF72-AE37631139C6}"/>
          </ac:cxnSpMkLst>
        </pc:cxnChg>
      </pc:sldChg>
      <pc:sldChg chg="addSp delSp modSp mod">
        <pc:chgData name="Christian Bachmann" userId="3c02d2ea-e276-49e6-a1c2-502e0f99c9c2" providerId="ADAL" clId="{84FF33A3-2EE5-433C-911C-052FECA7BE08}" dt="2024-03-15T15:42:03.405" v="747" actId="1076"/>
        <pc:sldMkLst>
          <pc:docMk/>
          <pc:sldMk cId="2809734370" sldId="1837"/>
        </pc:sldMkLst>
        <pc:spChg chg="mod">
          <ac:chgData name="Christian Bachmann" userId="3c02d2ea-e276-49e6-a1c2-502e0f99c9c2" providerId="ADAL" clId="{84FF33A3-2EE5-433C-911C-052FECA7BE08}" dt="2024-03-15T15:41:35.180" v="738" actId="1076"/>
          <ac:spMkLst>
            <pc:docMk/>
            <pc:sldMk cId="2809734370" sldId="1837"/>
            <ac:spMk id="2" creationId="{F223DB01-85DD-2218-08E8-B0CD7EB6B50E}"/>
          </ac:spMkLst>
        </pc:spChg>
        <pc:spChg chg="add mod">
          <ac:chgData name="Christian Bachmann" userId="3c02d2ea-e276-49e6-a1c2-502e0f99c9c2" providerId="ADAL" clId="{84FF33A3-2EE5-433C-911C-052FECA7BE08}" dt="2024-02-29T13:16:54.794" v="81"/>
          <ac:spMkLst>
            <pc:docMk/>
            <pc:sldMk cId="2809734370" sldId="1837"/>
            <ac:spMk id="3" creationId="{2FAF3D42-0C7F-677B-F1F1-48E74FAACC80}"/>
          </ac:spMkLst>
        </pc:spChg>
        <pc:spChg chg="mod">
          <ac:chgData name="Christian Bachmann" userId="3c02d2ea-e276-49e6-a1c2-502e0f99c9c2" providerId="ADAL" clId="{84FF33A3-2EE5-433C-911C-052FECA7BE08}" dt="2024-03-15T15:41:38.109" v="740" actId="1076"/>
          <ac:spMkLst>
            <pc:docMk/>
            <pc:sldMk cId="2809734370" sldId="1837"/>
            <ac:spMk id="4" creationId="{B1B33C2C-1E1C-4DA4-8081-9C167B034F23}"/>
          </ac:spMkLst>
        </pc:spChg>
        <pc:spChg chg="mod">
          <ac:chgData name="Christian Bachmann" userId="3c02d2ea-e276-49e6-a1c2-502e0f99c9c2" providerId="ADAL" clId="{84FF33A3-2EE5-433C-911C-052FECA7BE08}" dt="2024-03-15T15:41:47.582" v="743" actId="1076"/>
          <ac:spMkLst>
            <pc:docMk/>
            <pc:sldMk cId="2809734370" sldId="1837"/>
            <ac:spMk id="5" creationId="{1A5C1280-099C-86EE-5C3A-9A94FA206DF0}"/>
          </ac:spMkLst>
        </pc:spChg>
        <pc:spChg chg="mod">
          <ac:chgData name="Christian Bachmann" userId="3c02d2ea-e276-49e6-a1c2-502e0f99c9c2" providerId="ADAL" clId="{84FF33A3-2EE5-433C-911C-052FECA7BE08}" dt="2024-03-15T15:41:49.616" v="744" actId="14100"/>
          <ac:spMkLst>
            <pc:docMk/>
            <pc:sldMk cId="2809734370" sldId="1837"/>
            <ac:spMk id="9" creationId="{89C923E4-2328-4000-33FC-AB767EB7254C}"/>
          </ac:spMkLst>
        </pc:spChg>
        <pc:spChg chg="del">
          <ac:chgData name="Christian Bachmann" userId="3c02d2ea-e276-49e6-a1c2-502e0f99c9c2" providerId="ADAL" clId="{84FF33A3-2EE5-433C-911C-052FECA7BE08}" dt="2024-03-13T15:22:29.218" v="329" actId="478"/>
          <ac:spMkLst>
            <pc:docMk/>
            <pc:sldMk cId="2809734370" sldId="1837"/>
            <ac:spMk id="11" creationId="{4D29D579-31C5-3476-E802-25FEFE55EE45}"/>
          </ac:spMkLst>
        </pc:spChg>
        <pc:spChg chg="del">
          <ac:chgData name="Christian Bachmann" userId="3c02d2ea-e276-49e6-a1c2-502e0f99c9c2" providerId="ADAL" clId="{84FF33A3-2EE5-433C-911C-052FECA7BE08}" dt="2024-02-29T13:16:54.045" v="80" actId="478"/>
          <ac:spMkLst>
            <pc:docMk/>
            <pc:sldMk cId="2809734370" sldId="1837"/>
            <ac:spMk id="12" creationId="{E2977BF6-6C1A-653C-58D3-0837EDFA31CE}"/>
          </ac:spMkLst>
        </pc:spChg>
        <pc:picChg chg="mod">
          <ac:chgData name="Christian Bachmann" userId="3c02d2ea-e276-49e6-a1c2-502e0f99c9c2" providerId="ADAL" clId="{84FF33A3-2EE5-433C-911C-052FECA7BE08}" dt="2024-03-15T15:42:03.405" v="747" actId="1076"/>
          <ac:picMkLst>
            <pc:docMk/>
            <pc:sldMk cId="2809734370" sldId="1837"/>
            <ac:picMk id="6" creationId="{B0AA410C-164B-2853-D300-35F9B67D7747}"/>
          </ac:picMkLst>
        </pc:picChg>
        <pc:picChg chg="add mod modCrop">
          <ac:chgData name="Christian Bachmann" userId="3c02d2ea-e276-49e6-a1c2-502e0f99c9c2" providerId="ADAL" clId="{84FF33A3-2EE5-433C-911C-052FECA7BE08}" dt="2024-03-15T15:42:00.983" v="746" actId="14100"/>
          <ac:picMkLst>
            <pc:docMk/>
            <pc:sldMk cId="2809734370" sldId="1837"/>
            <ac:picMk id="7" creationId="{9BEE9EF9-6A58-35BD-35FA-6C051A0907D4}"/>
          </ac:picMkLst>
        </pc:picChg>
        <pc:picChg chg="del">
          <ac:chgData name="Christian Bachmann" userId="3c02d2ea-e276-49e6-a1c2-502e0f99c9c2" providerId="ADAL" clId="{84FF33A3-2EE5-433C-911C-052FECA7BE08}" dt="2024-03-13T15:21:55.106" v="319" actId="478"/>
          <ac:picMkLst>
            <pc:docMk/>
            <pc:sldMk cId="2809734370" sldId="1837"/>
            <ac:picMk id="7" creationId="{9E7A017E-1233-671D-FBED-B9316CBCEF88}"/>
          </ac:picMkLst>
        </pc:picChg>
        <pc:picChg chg="del">
          <ac:chgData name="Christian Bachmann" userId="3c02d2ea-e276-49e6-a1c2-502e0f99c9c2" providerId="ADAL" clId="{84FF33A3-2EE5-433C-911C-052FECA7BE08}" dt="2024-03-15T15:40:33.196" v="724" actId="478"/>
          <ac:picMkLst>
            <pc:docMk/>
            <pc:sldMk cId="2809734370" sldId="1837"/>
            <ac:picMk id="10" creationId="{E69A9EF6-1926-B8E7-39BA-62B5039F811F}"/>
          </ac:picMkLst>
        </pc:picChg>
        <pc:picChg chg="add del mod ord">
          <ac:chgData name="Christian Bachmann" userId="3c02d2ea-e276-49e6-a1c2-502e0f99c9c2" providerId="ADAL" clId="{84FF33A3-2EE5-433C-911C-052FECA7BE08}" dt="2024-03-15T15:41:10.146" v="732" actId="478"/>
          <ac:picMkLst>
            <pc:docMk/>
            <pc:sldMk cId="2809734370" sldId="1837"/>
            <ac:picMk id="14" creationId="{B9CCBBDE-819C-C14A-68BF-59DA86A9D51F}"/>
          </ac:picMkLst>
        </pc:picChg>
        <pc:cxnChg chg="del mod">
          <ac:chgData name="Christian Bachmann" userId="3c02d2ea-e276-49e6-a1c2-502e0f99c9c2" providerId="ADAL" clId="{84FF33A3-2EE5-433C-911C-052FECA7BE08}" dt="2024-03-13T15:22:29.218" v="329" actId="478"/>
          <ac:cxnSpMkLst>
            <pc:docMk/>
            <pc:sldMk cId="2809734370" sldId="1837"/>
            <ac:cxnSpMk id="13" creationId="{B558494F-6FC9-980B-0DE5-BD235240DC3A}"/>
          </ac:cxnSpMkLst>
        </pc:cxnChg>
      </pc:sldChg>
      <pc:sldChg chg="addSp delSp modSp mod">
        <pc:chgData name="Christian Bachmann" userId="3c02d2ea-e276-49e6-a1c2-502e0f99c9c2" providerId="ADAL" clId="{84FF33A3-2EE5-433C-911C-052FECA7BE08}" dt="2024-03-05T15:36:33.877" v="223" actId="1076"/>
        <pc:sldMkLst>
          <pc:docMk/>
          <pc:sldMk cId="2179904244" sldId="1840"/>
        </pc:sldMkLst>
        <pc:spChg chg="add mod">
          <ac:chgData name="Christian Bachmann" userId="3c02d2ea-e276-49e6-a1c2-502e0f99c9c2" providerId="ADAL" clId="{84FF33A3-2EE5-433C-911C-052FECA7BE08}" dt="2024-02-29T13:17:12.123" v="89"/>
          <ac:spMkLst>
            <pc:docMk/>
            <pc:sldMk cId="2179904244" sldId="1840"/>
            <ac:spMk id="5" creationId="{A2EAC452-0AF2-32F1-9C8B-ECE8ABD3BCCA}"/>
          </ac:spMkLst>
        </pc:spChg>
        <pc:spChg chg="del">
          <ac:chgData name="Christian Bachmann" userId="3c02d2ea-e276-49e6-a1c2-502e0f99c9c2" providerId="ADAL" clId="{84FF33A3-2EE5-433C-911C-052FECA7BE08}" dt="2024-02-29T13:17:11.300" v="88" actId="478"/>
          <ac:spMkLst>
            <pc:docMk/>
            <pc:sldMk cId="2179904244" sldId="1840"/>
            <ac:spMk id="7" creationId="{612FCF16-0C99-1764-E6DE-4C6FA78F6376}"/>
          </ac:spMkLst>
        </pc:spChg>
        <pc:picChg chg="del">
          <ac:chgData name="Christian Bachmann" userId="3c02d2ea-e276-49e6-a1c2-502e0f99c9c2" providerId="ADAL" clId="{84FF33A3-2EE5-433C-911C-052FECA7BE08}" dt="2024-03-05T15:35:36.139" v="212" actId="478"/>
          <ac:picMkLst>
            <pc:docMk/>
            <pc:sldMk cId="2179904244" sldId="1840"/>
            <ac:picMk id="8" creationId="{A99A2EE2-3684-643A-E02D-24284083FC04}"/>
          </ac:picMkLst>
        </pc:picChg>
        <pc:picChg chg="add del mod">
          <ac:chgData name="Christian Bachmann" userId="3c02d2ea-e276-49e6-a1c2-502e0f99c9c2" providerId="ADAL" clId="{84FF33A3-2EE5-433C-911C-052FECA7BE08}" dt="2024-03-05T15:35:55.490" v="216" actId="478"/>
          <ac:picMkLst>
            <pc:docMk/>
            <pc:sldMk cId="2179904244" sldId="1840"/>
            <ac:picMk id="14" creationId="{874EE565-D728-EE6D-CC74-11231537B467}"/>
          </ac:picMkLst>
        </pc:picChg>
        <pc:picChg chg="add mod ord">
          <ac:chgData name="Christian Bachmann" userId="3c02d2ea-e276-49e6-a1c2-502e0f99c9c2" providerId="ADAL" clId="{84FF33A3-2EE5-433C-911C-052FECA7BE08}" dt="2024-03-05T15:36:33.877" v="223" actId="1076"/>
          <ac:picMkLst>
            <pc:docMk/>
            <pc:sldMk cId="2179904244" sldId="1840"/>
            <ac:picMk id="16" creationId="{CAA9AECB-C087-51A6-4560-FEF59C549674}"/>
          </ac:picMkLst>
        </pc:picChg>
      </pc:sldChg>
      <pc:sldChg chg="addSp delSp modSp mod">
        <pc:chgData name="Christian Bachmann" userId="3c02d2ea-e276-49e6-a1c2-502e0f99c9c2" providerId="ADAL" clId="{84FF33A3-2EE5-433C-911C-052FECA7BE08}" dt="2024-03-15T15:38:12.313" v="709" actId="14100"/>
        <pc:sldMkLst>
          <pc:docMk/>
          <pc:sldMk cId="2629388595" sldId="1842"/>
        </pc:sldMkLst>
        <pc:spChg chg="add mod">
          <ac:chgData name="Christian Bachmann" userId="3c02d2ea-e276-49e6-a1c2-502e0f99c9c2" providerId="ADAL" clId="{84FF33A3-2EE5-433C-911C-052FECA7BE08}" dt="2024-02-29T13:16:43.764" v="75"/>
          <ac:spMkLst>
            <pc:docMk/>
            <pc:sldMk cId="2629388595" sldId="1842"/>
            <ac:spMk id="2" creationId="{35D63FA6-CA86-BA26-4360-687CA97C1F90}"/>
          </ac:spMkLst>
        </pc:spChg>
        <pc:spChg chg="mod">
          <ac:chgData name="Christian Bachmann" userId="3c02d2ea-e276-49e6-a1c2-502e0f99c9c2" providerId="ADAL" clId="{84FF33A3-2EE5-433C-911C-052FECA7BE08}" dt="2024-03-15T15:38:12.313" v="709" actId="14100"/>
          <ac:spMkLst>
            <pc:docMk/>
            <pc:sldMk cId="2629388595" sldId="1842"/>
            <ac:spMk id="5" creationId="{DB6EC242-B2C5-67A3-26DE-9850433F084A}"/>
          </ac:spMkLst>
        </pc:spChg>
        <pc:spChg chg="del">
          <ac:chgData name="Christian Bachmann" userId="3c02d2ea-e276-49e6-a1c2-502e0f99c9c2" providerId="ADAL" clId="{84FF33A3-2EE5-433C-911C-052FECA7BE08}" dt="2024-02-29T13:16:42.964" v="74" actId="478"/>
          <ac:spMkLst>
            <pc:docMk/>
            <pc:sldMk cId="2629388595" sldId="1842"/>
            <ac:spMk id="20" creationId="{BB4BE3C4-0BAC-34F0-3FE8-5771B08E8C84}"/>
          </ac:spMkLst>
        </pc:spChg>
      </pc:sldChg>
      <pc:sldChg chg="del">
        <pc:chgData name="Christian Bachmann" userId="3c02d2ea-e276-49e6-a1c2-502e0f99c9c2" providerId="ADAL" clId="{84FF33A3-2EE5-433C-911C-052FECA7BE08}" dt="2024-03-01T15:19:38.315" v="96" actId="2696"/>
        <pc:sldMkLst>
          <pc:docMk/>
          <pc:sldMk cId="408127261" sldId="1843"/>
        </pc:sldMkLst>
      </pc:sldChg>
      <pc:sldChg chg="addSp delSp modSp add mod">
        <pc:chgData name="Christian Bachmann" userId="3c02d2ea-e276-49e6-a1c2-502e0f99c9c2" providerId="ADAL" clId="{84FF33A3-2EE5-433C-911C-052FECA7BE08}" dt="2024-03-01T15:19:50.761" v="99"/>
        <pc:sldMkLst>
          <pc:docMk/>
          <pc:sldMk cId="684665569" sldId="1843"/>
        </pc:sldMkLst>
        <pc:spChg chg="add mod">
          <ac:chgData name="Christian Bachmann" userId="3c02d2ea-e276-49e6-a1c2-502e0f99c9c2" providerId="ADAL" clId="{84FF33A3-2EE5-433C-911C-052FECA7BE08}" dt="2024-03-01T15:19:50.761" v="99"/>
          <ac:spMkLst>
            <pc:docMk/>
            <pc:sldMk cId="684665569" sldId="1843"/>
            <ac:spMk id="3" creationId="{0D7E4AFD-ED83-3EC6-F7D9-FC61556C7B2D}"/>
          </ac:spMkLst>
        </pc:spChg>
        <pc:spChg chg="del">
          <ac:chgData name="Christian Bachmann" userId="3c02d2ea-e276-49e6-a1c2-502e0f99c9c2" providerId="ADAL" clId="{84FF33A3-2EE5-433C-911C-052FECA7BE08}" dt="2024-03-01T15:19:50.645" v="98" actId="478"/>
          <ac:spMkLst>
            <pc:docMk/>
            <pc:sldMk cId="684665569" sldId="1843"/>
            <ac:spMk id="5" creationId="{141B7C87-22D6-2767-911C-1003D5A6B598}"/>
          </ac:spMkLst>
        </pc:spChg>
      </pc:sldChg>
      <pc:sldChg chg="addSp delSp modSp mod">
        <pc:chgData name="Christian Bachmann" userId="3c02d2ea-e276-49e6-a1c2-502e0f99c9c2" providerId="ADAL" clId="{84FF33A3-2EE5-433C-911C-052FECA7BE08}" dt="2024-02-29T13:17:05.399" v="85"/>
        <pc:sldMkLst>
          <pc:docMk/>
          <pc:sldMk cId="1271985024" sldId="1845"/>
        </pc:sldMkLst>
        <pc:spChg chg="del">
          <ac:chgData name="Christian Bachmann" userId="3c02d2ea-e276-49e6-a1c2-502e0f99c9c2" providerId="ADAL" clId="{84FF33A3-2EE5-433C-911C-052FECA7BE08}" dt="2024-02-29T13:17:04.348" v="84" actId="478"/>
          <ac:spMkLst>
            <pc:docMk/>
            <pc:sldMk cId="1271985024" sldId="1845"/>
            <ac:spMk id="3" creationId="{383E4774-E2CC-A30F-F2EF-57BC7D82A58A}"/>
          </ac:spMkLst>
        </pc:spChg>
        <pc:spChg chg="add mod">
          <ac:chgData name="Christian Bachmann" userId="3c02d2ea-e276-49e6-a1c2-502e0f99c9c2" providerId="ADAL" clId="{84FF33A3-2EE5-433C-911C-052FECA7BE08}" dt="2024-02-29T13:17:05.399" v="85"/>
          <ac:spMkLst>
            <pc:docMk/>
            <pc:sldMk cId="1271985024" sldId="1845"/>
            <ac:spMk id="4" creationId="{FB1F110D-BF9A-262D-1127-6395307CFE4F}"/>
          </ac:spMkLst>
        </pc:spChg>
      </pc:sldChg>
      <pc:sldChg chg="addSp delSp modSp mod">
        <pc:chgData name="Christian Bachmann" userId="3c02d2ea-e276-49e6-a1c2-502e0f99c9c2" providerId="ADAL" clId="{84FF33A3-2EE5-433C-911C-052FECA7BE08}" dt="2024-03-15T15:47:10.871" v="822" actId="20577"/>
        <pc:sldMkLst>
          <pc:docMk/>
          <pc:sldMk cId="3049040913" sldId="1846"/>
        </pc:sldMkLst>
        <pc:spChg chg="mod">
          <ac:chgData name="Christian Bachmann" userId="3c02d2ea-e276-49e6-a1c2-502e0f99c9c2" providerId="ADAL" clId="{84FF33A3-2EE5-433C-911C-052FECA7BE08}" dt="2024-03-15T15:47:10.871" v="822" actId="20577"/>
          <ac:spMkLst>
            <pc:docMk/>
            <pc:sldMk cId="3049040913" sldId="1846"/>
            <ac:spMk id="2" creationId="{F223DB01-85DD-2218-08E8-B0CD7EB6B50E}"/>
          </ac:spMkLst>
        </pc:spChg>
        <pc:spChg chg="mod">
          <ac:chgData name="Christian Bachmann" userId="3c02d2ea-e276-49e6-a1c2-502e0f99c9c2" providerId="ADAL" clId="{84FF33A3-2EE5-433C-911C-052FECA7BE08}" dt="2024-02-29T13:15:31.419" v="49" actId="20577"/>
          <ac:spMkLst>
            <pc:docMk/>
            <pc:sldMk cId="3049040913" sldId="1846"/>
            <ac:spMk id="4" creationId="{B1B33C2C-1E1C-4DA4-8081-9C167B034F23}"/>
          </ac:spMkLst>
        </pc:spChg>
        <pc:spChg chg="del">
          <ac:chgData name="Christian Bachmann" userId="3c02d2ea-e276-49e6-a1c2-502e0f99c9c2" providerId="ADAL" clId="{84FF33A3-2EE5-433C-911C-052FECA7BE08}" dt="2024-02-29T13:17:16.388" v="90" actId="478"/>
          <ac:spMkLst>
            <pc:docMk/>
            <pc:sldMk cId="3049040913" sldId="1846"/>
            <ac:spMk id="5" creationId="{CA8C2D9A-89B1-6706-DD1E-8AE82B029935}"/>
          </ac:spMkLst>
        </pc:spChg>
        <pc:spChg chg="mod">
          <ac:chgData name="Christian Bachmann" userId="3c02d2ea-e276-49e6-a1c2-502e0f99c9c2" providerId="ADAL" clId="{84FF33A3-2EE5-433C-911C-052FECA7BE08}" dt="2024-03-15T15:44:40.358" v="805" actId="20577"/>
          <ac:spMkLst>
            <pc:docMk/>
            <pc:sldMk cId="3049040913" sldId="1846"/>
            <ac:spMk id="7" creationId="{95E23419-131A-B1E7-846A-45BB625F7F3F}"/>
          </ac:spMkLst>
        </pc:spChg>
        <pc:spChg chg="mod">
          <ac:chgData name="Christian Bachmann" userId="3c02d2ea-e276-49e6-a1c2-502e0f99c9c2" providerId="ADAL" clId="{84FF33A3-2EE5-433C-911C-052FECA7BE08}" dt="2024-03-15T15:44:56.623" v="808" actId="1076"/>
          <ac:spMkLst>
            <pc:docMk/>
            <pc:sldMk cId="3049040913" sldId="1846"/>
            <ac:spMk id="8" creationId="{F7755738-2E9C-AEF3-1E4F-157CDCF02139}"/>
          </ac:spMkLst>
        </pc:spChg>
        <pc:spChg chg="add mod">
          <ac:chgData name="Christian Bachmann" userId="3c02d2ea-e276-49e6-a1c2-502e0f99c9c2" providerId="ADAL" clId="{84FF33A3-2EE5-433C-911C-052FECA7BE08}" dt="2024-02-29T13:17:17.393" v="91"/>
          <ac:spMkLst>
            <pc:docMk/>
            <pc:sldMk cId="3049040913" sldId="1846"/>
            <ac:spMk id="9" creationId="{CF1B4F7D-C37A-0D92-6E45-9F2582B1E475}"/>
          </ac:spMkLst>
        </pc:spChg>
      </pc:sldChg>
      <pc:sldChg chg="del">
        <pc:chgData name="Christian Bachmann" userId="3c02d2ea-e276-49e6-a1c2-502e0f99c9c2" providerId="ADAL" clId="{84FF33A3-2EE5-433C-911C-052FECA7BE08}" dt="2024-03-01T15:22:56.427" v="159" actId="47"/>
        <pc:sldMkLst>
          <pc:docMk/>
          <pc:sldMk cId="1347286281" sldId="1849"/>
        </pc:sldMkLst>
      </pc:sldChg>
      <pc:sldChg chg="addSp delSp modSp mod">
        <pc:chgData name="Christian Bachmann" userId="3c02d2ea-e276-49e6-a1c2-502e0f99c9c2" providerId="ADAL" clId="{84FF33A3-2EE5-433C-911C-052FECA7BE08}" dt="2024-03-15T14:52:45.890" v="642"/>
        <pc:sldMkLst>
          <pc:docMk/>
          <pc:sldMk cId="1050264929" sldId="1853"/>
        </pc:sldMkLst>
        <pc:spChg chg="mod">
          <ac:chgData name="Christian Bachmann" userId="3c02d2ea-e276-49e6-a1c2-502e0f99c9c2" providerId="ADAL" clId="{84FF33A3-2EE5-433C-911C-052FECA7BE08}" dt="2024-03-04T14:35:35.714" v="206" actId="20577"/>
          <ac:spMkLst>
            <pc:docMk/>
            <pc:sldMk cId="1050264929" sldId="1853"/>
            <ac:spMk id="4" creationId="{B1B33C2C-1E1C-4DA4-8081-9C167B034F23}"/>
          </ac:spMkLst>
        </pc:spChg>
        <pc:spChg chg="del">
          <ac:chgData name="Christian Bachmann" userId="3c02d2ea-e276-49e6-a1c2-502e0f99c9c2" providerId="ADAL" clId="{84FF33A3-2EE5-433C-911C-052FECA7BE08}" dt="2024-02-29T13:16:37.836" v="72" actId="478"/>
          <ac:spMkLst>
            <pc:docMk/>
            <pc:sldMk cId="1050264929" sldId="1853"/>
            <ac:spMk id="5" creationId="{6A459163-A732-6BAA-22B7-69B18A30FD14}"/>
          </ac:spMkLst>
        </pc:spChg>
        <pc:spChg chg="mod">
          <ac:chgData name="Christian Bachmann" userId="3c02d2ea-e276-49e6-a1c2-502e0f99c9c2" providerId="ADAL" clId="{84FF33A3-2EE5-433C-911C-052FECA7BE08}" dt="2024-03-15T14:52:45.890" v="642"/>
          <ac:spMkLst>
            <pc:docMk/>
            <pc:sldMk cId="1050264929" sldId="1853"/>
            <ac:spMk id="6" creationId="{7A9721EE-4F0F-E3ED-1D52-96D4A779BB50}"/>
          </ac:spMkLst>
        </pc:spChg>
        <pc:spChg chg="add mod">
          <ac:chgData name="Christian Bachmann" userId="3c02d2ea-e276-49e6-a1c2-502e0f99c9c2" providerId="ADAL" clId="{84FF33A3-2EE5-433C-911C-052FECA7BE08}" dt="2024-02-29T13:16:39.012" v="73"/>
          <ac:spMkLst>
            <pc:docMk/>
            <pc:sldMk cId="1050264929" sldId="1853"/>
            <ac:spMk id="7" creationId="{76F17A32-04CA-662F-1F50-4B830169395E}"/>
          </ac:spMkLst>
        </pc:spChg>
        <pc:picChg chg="mod">
          <ac:chgData name="Christian Bachmann" userId="3c02d2ea-e276-49e6-a1c2-502e0f99c9c2" providerId="ADAL" clId="{84FF33A3-2EE5-433C-911C-052FECA7BE08}" dt="2024-03-15T14:51:59.745" v="614" actId="14100"/>
          <ac:picMkLst>
            <pc:docMk/>
            <pc:sldMk cId="1050264929" sldId="1853"/>
            <ac:picMk id="2" creationId="{BFA0A957-EBD5-1D87-E9C9-0016365A0D83}"/>
          </ac:picMkLst>
        </pc:picChg>
      </pc:sldChg>
      <pc:sldChg chg="addSp delSp modSp mod">
        <pc:chgData name="Christian Bachmann" userId="3c02d2ea-e276-49e6-a1c2-502e0f99c9c2" providerId="ADAL" clId="{84FF33A3-2EE5-433C-911C-052FECA7BE08}" dt="2024-02-29T13:17:08.745" v="87"/>
        <pc:sldMkLst>
          <pc:docMk/>
          <pc:sldMk cId="3993926444" sldId="1864"/>
        </pc:sldMkLst>
        <pc:spChg chg="del">
          <ac:chgData name="Christian Bachmann" userId="3c02d2ea-e276-49e6-a1c2-502e0f99c9c2" providerId="ADAL" clId="{84FF33A3-2EE5-433C-911C-052FECA7BE08}" dt="2024-02-29T13:17:07.877" v="86" actId="478"/>
          <ac:spMkLst>
            <pc:docMk/>
            <pc:sldMk cId="3993926444" sldId="1864"/>
            <ac:spMk id="3" creationId="{E5445763-4C3B-B5F1-0B06-CD14140B8CAE}"/>
          </ac:spMkLst>
        </pc:spChg>
        <pc:spChg chg="add mod">
          <ac:chgData name="Christian Bachmann" userId="3c02d2ea-e276-49e6-a1c2-502e0f99c9c2" providerId="ADAL" clId="{84FF33A3-2EE5-433C-911C-052FECA7BE08}" dt="2024-02-29T13:17:08.745" v="87"/>
          <ac:spMkLst>
            <pc:docMk/>
            <pc:sldMk cId="3993926444" sldId="1864"/>
            <ac:spMk id="4" creationId="{DCAAD534-4E5D-869E-E8B3-EF19D8E5AD3A}"/>
          </ac:spMkLst>
        </pc:spChg>
      </pc:sldChg>
      <pc:sldChg chg="addSp delSp modSp mod">
        <pc:chgData name="Christian Bachmann" userId="3c02d2ea-e276-49e6-a1c2-502e0f99c9c2" providerId="ADAL" clId="{84FF33A3-2EE5-433C-911C-052FECA7BE08}" dt="2024-02-29T13:16:25.917" v="67"/>
        <pc:sldMkLst>
          <pc:docMk/>
          <pc:sldMk cId="997737859" sldId="1866"/>
        </pc:sldMkLst>
        <pc:spChg chg="del">
          <ac:chgData name="Christian Bachmann" userId="3c02d2ea-e276-49e6-a1c2-502e0f99c9c2" providerId="ADAL" clId="{84FF33A3-2EE5-433C-911C-052FECA7BE08}" dt="2024-02-29T13:16:24.892" v="66" actId="478"/>
          <ac:spMkLst>
            <pc:docMk/>
            <pc:sldMk cId="997737859" sldId="1866"/>
            <ac:spMk id="5" creationId="{03A8C4B8-1243-C658-D6C6-93152C840EB6}"/>
          </ac:spMkLst>
        </pc:spChg>
        <pc:spChg chg="add mod">
          <ac:chgData name="Christian Bachmann" userId="3c02d2ea-e276-49e6-a1c2-502e0f99c9c2" providerId="ADAL" clId="{84FF33A3-2EE5-433C-911C-052FECA7BE08}" dt="2024-02-29T13:16:25.917" v="67"/>
          <ac:spMkLst>
            <pc:docMk/>
            <pc:sldMk cId="997737859" sldId="1866"/>
            <ac:spMk id="8" creationId="{27C1BF34-EAB9-4A4E-9FC7-2C3BA6D2C6A5}"/>
          </ac:spMkLst>
        </pc:spChg>
      </pc:sldChg>
      <pc:sldChg chg="del">
        <pc:chgData name="Christian Bachmann" userId="3c02d2ea-e276-49e6-a1c2-502e0f99c9c2" providerId="ADAL" clId="{84FF33A3-2EE5-433C-911C-052FECA7BE08}" dt="2024-02-29T13:13:26.572" v="42" actId="47"/>
        <pc:sldMkLst>
          <pc:docMk/>
          <pc:sldMk cId="3397428423" sldId="1873"/>
        </pc:sldMkLst>
      </pc:sldChg>
      <pc:sldChg chg="del">
        <pc:chgData name="Christian Bachmann" userId="3c02d2ea-e276-49e6-a1c2-502e0f99c9c2" providerId="ADAL" clId="{84FF33A3-2EE5-433C-911C-052FECA7BE08}" dt="2024-02-29T13:13:29.329" v="43" actId="47"/>
        <pc:sldMkLst>
          <pc:docMk/>
          <pc:sldMk cId="2367644800" sldId="1874"/>
        </pc:sldMkLst>
      </pc:sldChg>
      <pc:sldChg chg="del">
        <pc:chgData name="Christian Bachmann" userId="3c02d2ea-e276-49e6-a1c2-502e0f99c9c2" providerId="ADAL" clId="{84FF33A3-2EE5-433C-911C-052FECA7BE08}" dt="2024-02-29T13:13:38.141" v="44" actId="47"/>
        <pc:sldMkLst>
          <pc:docMk/>
          <pc:sldMk cId="1025625854" sldId="1877"/>
        </pc:sldMkLst>
      </pc:sldChg>
      <pc:sldChg chg="del">
        <pc:chgData name="Christian Bachmann" userId="3c02d2ea-e276-49e6-a1c2-502e0f99c9c2" providerId="ADAL" clId="{84FF33A3-2EE5-433C-911C-052FECA7BE08}" dt="2024-02-29T13:13:39.759" v="45" actId="47"/>
        <pc:sldMkLst>
          <pc:docMk/>
          <pc:sldMk cId="2981251241" sldId="1878"/>
        </pc:sldMkLst>
      </pc:sldChg>
      <pc:sldChg chg="del">
        <pc:chgData name="Christian Bachmann" userId="3c02d2ea-e276-49e6-a1c2-502e0f99c9c2" providerId="ADAL" clId="{84FF33A3-2EE5-433C-911C-052FECA7BE08}" dt="2024-03-19T08:25:51.217" v="825" actId="47"/>
        <pc:sldMkLst>
          <pc:docMk/>
          <pc:sldMk cId="1804954635" sldId="1880"/>
        </pc:sldMkLst>
      </pc:sldChg>
      <pc:sldChg chg="addSp delSp modSp del mod">
        <pc:chgData name="Christian Bachmann" userId="3c02d2ea-e276-49e6-a1c2-502e0f99c9c2" providerId="ADAL" clId="{84FF33A3-2EE5-433C-911C-052FECA7BE08}" dt="2024-03-04T14:35:05.118" v="183" actId="47"/>
        <pc:sldMkLst>
          <pc:docMk/>
          <pc:sldMk cId="4231327172" sldId="1881"/>
        </pc:sldMkLst>
        <pc:spChg chg="del">
          <ac:chgData name="Christian Bachmann" userId="3c02d2ea-e276-49e6-a1c2-502e0f99c9c2" providerId="ADAL" clId="{84FF33A3-2EE5-433C-911C-052FECA7BE08}" dt="2024-02-29T13:16:34.893" v="70" actId="478"/>
          <ac:spMkLst>
            <pc:docMk/>
            <pc:sldMk cId="4231327172" sldId="1881"/>
            <ac:spMk id="5" creationId="{09287EDB-E73A-E783-7ABD-EF1011F7862B}"/>
          </ac:spMkLst>
        </pc:spChg>
        <pc:spChg chg="add mod">
          <ac:chgData name="Christian Bachmann" userId="3c02d2ea-e276-49e6-a1c2-502e0f99c9c2" providerId="ADAL" clId="{84FF33A3-2EE5-433C-911C-052FECA7BE08}" dt="2024-02-29T13:16:35.024" v="71"/>
          <ac:spMkLst>
            <pc:docMk/>
            <pc:sldMk cId="4231327172" sldId="1881"/>
            <ac:spMk id="11" creationId="{67706166-3267-5816-4BA0-50BB7DEA277C}"/>
          </ac:spMkLst>
        </pc:spChg>
      </pc:sldChg>
      <pc:sldChg chg="addSp delSp modSp del mod">
        <pc:chgData name="Christian Bachmann" userId="3c02d2ea-e276-49e6-a1c2-502e0f99c9c2" providerId="ADAL" clId="{84FF33A3-2EE5-433C-911C-052FECA7BE08}" dt="2024-03-13T15:11:35.355" v="231" actId="47"/>
        <pc:sldMkLst>
          <pc:docMk/>
          <pc:sldMk cId="3351366892" sldId="1882"/>
        </pc:sldMkLst>
        <pc:spChg chg="add mod">
          <ac:chgData name="Christian Bachmann" userId="3c02d2ea-e276-49e6-a1c2-502e0f99c9c2" providerId="ADAL" clId="{84FF33A3-2EE5-433C-911C-052FECA7BE08}" dt="2024-02-29T13:16:51.712" v="79"/>
          <ac:spMkLst>
            <pc:docMk/>
            <pc:sldMk cId="3351366892" sldId="1882"/>
            <ac:spMk id="2" creationId="{7F6DD896-57F4-B659-2700-29F819A9455F}"/>
          </ac:spMkLst>
        </pc:spChg>
        <pc:spChg chg="del">
          <ac:chgData name="Christian Bachmann" userId="3c02d2ea-e276-49e6-a1c2-502e0f99c9c2" providerId="ADAL" clId="{84FF33A3-2EE5-433C-911C-052FECA7BE08}" dt="2024-02-29T13:16:50.860" v="78" actId="478"/>
          <ac:spMkLst>
            <pc:docMk/>
            <pc:sldMk cId="3351366892" sldId="1882"/>
            <ac:spMk id="12" creationId="{2C388C13-2F59-6F2E-BDB6-7B68B4EF81A8}"/>
          </ac:spMkLst>
        </pc:spChg>
        <pc:spChg chg="mod">
          <ac:chgData name="Christian Bachmann" userId="3c02d2ea-e276-49e6-a1c2-502e0f99c9c2" providerId="ADAL" clId="{84FF33A3-2EE5-433C-911C-052FECA7BE08}" dt="2024-03-01T15:23:41.710" v="179" actId="20577"/>
          <ac:spMkLst>
            <pc:docMk/>
            <pc:sldMk cId="3351366892" sldId="1882"/>
            <ac:spMk id="23" creationId="{E508D2F5-3CE4-2FBD-4783-7BC5774E5714}"/>
          </ac:spMkLst>
        </pc:spChg>
      </pc:sldChg>
      <pc:sldChg chg="del">
        <pc:chgData name="Christian Bachmann" userId="3c02d2ea-e276-49e6-a1c2-502e0f99c9c2" providerId="ADAL" clId="{84FF33A3-2EE5-433C-911C-052FECA7BE08}" dt="2024-02-29T13:15:19.423" v="46" actId="47"/>
        <pc:sldMkLst>
          <pc:docMk/>
          <pc:sldMk cId="148039429" sldId="1883"/>
        </pc:sldMkLst>
      </pc:sldChg>
      <pc:sldChg chg="del">
        <pc:chgData name="Christian Bachmann" userId="3c02d2ea-e276-49e6-a1c2-502e0f99c9c2" providerId="ADAL" clId="{84FF33A3-2EE5-433C-911C-052FECA7BE08}" dt="2024-03-19T08:25:49.551" v="824" actId="47"/>
        <pc:sldMkLst>
          <pc:docMk/>
          <pc:sldMk cId="186589060" sldId="1884"/>
        </pc:sldMkLst>
      </pc:sldChg>
      <pc:sldChg chg="addSp delSp modSp add mod">
        <pc:chgData name="Christian Bachmann" userId="3c02d2ea-e276-49e6-a1c2-502e0f99c9c2" providerId="ADAL" clId="{84FF33A3-2EE5-433C-911C-052FECA7BE08}" dt="2024-03-15T15:43:00.424" v="752" actId="1076"/>
        <pc:sldMkLst>
          <pc:docMk/>
          <pc:sldMk cId="4260139023" sldId="1885"/>
        </pc:sldMkLst>
        <pc:spChg chg="add mod">
          <ac:chgData name="Christian Bachmann" userId="3c02d2ea-e276-49e6-a1c2-502e0f99c9c2" providerId="ADAL" clId="{84FF33A3-2EE5-433C-911C-052FECA7BE08}" dt="2024-03-01T15:21:17.209" v="154" actId="1076"/>
          <ac:spMkLst>
            <pc:docMk/>
            <pc:sldMk cId="4260139023" sldId="1885"/>
            <ac:spMk id="3" creationId="{8EDCDCEC-AEA1-9304-D4E1-93707973F590}"/>
          </ac:spMkLst>
        </pc:spChg>
        <pc:spChg chg="mod">
          <ac:chgData name="Christian Bachmann" userId="3c02d2ea-e276-49e6-a1c2-502e0f99c9c2" providerId="ADAL" clId="{84FF33A3-2EE5-433C-911C-052FECA7BE08}" dt="2024-03-01T15:20:46.041" v="147" actId="20577"/>
          <ac:spMkLst>
            <pc:docMk/>
            <pc:sldMk cId="4260139023" sldId="1885"/>
            <ac:spMk id="4" creationId="{CAF98E08-7D95-BF4C-1090-27207DE3DD9A}"/>
          </ac:spMkLst>
        </pc:spChg>
        <pc:spChg chg="del mod">
          <ac:chgData name="Christian Bachmann" userId="3c02d2ea-e276-49e6-a1c2-502e0f99c9c2" providerId="ADAL" clId="{84FF33A3-2EE5-433C-911C-052FECA7BE08}" dt="2024-03-01T15:21:01.075" v="149" actId="478"/>
          <ac:spMkLst>
            <pc:docMk/>
            <pc:sldMk cId="4260139023" sldId="1885"/>
            <ac:spMk id="9" creationId="{E04771C3-1FE5-063A-F652-671402072C14}"/>
          </ac:spMkLst>
        </pc:spChg>
        <pc:spChg chg="mod">
          <ac:chgData name="Christian Bachmann" userId="3c02d2ea-e276-49e6-a1c2-502e0f99c9c2" providerId="ADAL" clId="{84FF33A3-2EE5-433C-911C-052FECA7BE08}" dt="2024-03-01T15:21:29.636" v="158" actId="6549"/>
          <ac:spMkLst>
            <pc:docMk/>
            <pc:sldMk cId="4260139023" sldId="1885"/>
            <ac:spMk id="10" creationId="{F6EB24BB-878D-8B7D-8530-2C3BDD4AA802}"/>
          </ac:spMkLst>
        </pc:spChg>
        <pc:spChg chg="mod">
          <ac:chgData name="Christian Bachmann" userId="3c02d2ea-e276-49e6-a1c2-502e0f99c9c2" providerId="ADAL" clId="{84FF33A3-2EE5-433C-911C-052FECA7BE08}" dt="2024-03-01T15:21:20.581" v="157" actId="6549"/>
          <ac:spMkLst>
            <pc:docMk/>
            <pc:sldMk cId="4260139023" sldId="1885"/>
            <ac:spMk id="11" creationId="{D7816EED-1DF2-B3AE-9B23-DEBB7CFA6F75}"/>
          </ac:spMkLst>
        </pc:spChg>
        <pc:picChg chg="del">
          <ac:chgData name="Christian Bachmann" userId="3c02d2ea-e276-49e6-a1c2-502e0f99c9c2" providerId="ADAL" clId="{84FF33A3-2EE5-433C-911C-052FECA7BE08}" dt="2024-03-15T15:42:40.097" v="748" actId="478"/>
          <ac:picMkLst>
            <pc:docMk/>
            <pc:sldMk cId="4260139023" sldId="1885"/>
            <ac:picMk id="8" creationId="{4B87864F-217D-93E6-1BE2-37F0C426AEF6}"/>
          </ac:picMkLst>
        </pc:picChg>
        <pc:picChg chg="add mod">
          <ac:chgData name="Christian Bachmann" userId="3c02d2ea-e276-49e6-a1c2-502e0f99c9c2" providerId="ADAL" clId="{84FF33A3-2EE5-433C-911C-052FECA7BE08}" dt="2024-03-15T15:43:00.424" v="752" actId="1076"/>
          <ac:picMkLst>
            <pc:docMk/>
            <pc:sldMk cId="4260139023" sldId="1885"/>
            <ac:picMk id="9" creationId="{1DE53199-65AF-FF33-17D3-0F9B2AB932AD}"/>
          </ac:picMkLst>
        </pc:picChg>
      </pc:sldChg>
    </pc:docChg>
  </pc:docChgLst>
  <pc:docChgLst>
    <pc:chgData name="Christian Bachmann" userId="3c02d2ea-e276-49e6-a1c2-502e0f99c9c2" providerId="ADAL" clId="{DF323FC9-F1D1-474A-80BB-83522A5DAA45}"/>
    <pc:docChg chg="undo custSel modSld">
      <pc:chgData name="Christian Bachmann" userId="3c02d2ea-e276-49e6-a1c2-502e0f99c9c2" providerId="ADAL" clId="{DF323FC9-F1D1-474A-80BB-83522A5DAA45}" dt="2024-02-12T08:59:39.338" v="148" actId="1076"/>
      <pc:docMkLst>
        <pc:docMk/>
      </pc:docMkLst>
      <pc:sldChg chg="modSp">
        <pc:chgData name="Christian Bachmann" userId="3c02d2ea-e276-49e6-a1c2-502e0f99c9c2" providerId="ADAL" clId="{DF323FC9-F1D1-474A-80BB-83522A5DAA45}" dt="2024-02-12T07:55:41.750" v="19" actId="20577"/>
        <pc:sldMkLst>
          <pc:docMk/>
          <pc:sldMk cId="584463179" sldId="257"/>
        </pc:sldMkLst>
        <pc:spChg chg="mod">
          <ac:chgData name="Christian Bachmann" userId="3c02d2ea-e276-49e6-a1c2-502e0f99c9c2" providerId="ADAL" clId="{DF323FC9-F1D1-474A-80BB-83522A5DAA45}" dt="2024-02-12T07:55:41.750" v="19" actId="20577"/>
          <ac:spMkLst>
            <pc:docMk/>
            <pc:sldMk cId="584463179" sldId="257"/>
            <ac:spMk id="9" creationId="{5B06C222-98BA-F06E-9125-52D1EE8D888D}"/>
          </ac:spMkLst>
        </pc:spChg>
      </pc:sldChg>
      <pc:sldChg chg="modSp mod">
        <pc:chgData name="Christian Bachmann" userId="3c02d2ea-e276-49e6-a1c2-502e0f99c9c2" providerId="ADAL" clId="{DF323FC9-F1D1-474A-80BB-83522A5DAA45}" dt="2024-02-12T08:58:38.510" v="140" actId="20577"/>
        <pc:sldMkLst>
          <pc:docMk/>
          <pc:sldMk cId="2809734370" sldId="1837"/>
        </pc:sldMkLst>
        <pc:spChg chg="mod">
          <ac:chgData name="Christian Bachmann" userId="3c02d2ea-e276-49e6-a1c2-502e0f99c9c2" providerId="ADAL" clId="{DF323FC9-F1D1-474A-80BB-83522A5DAA45}" dt="2024-02-12T08:58:38.510" v="140" actId="20577"/>
          <ac:spMkLst>
            <pc:docMk/>
            <pc:sldMk cId="2809734370" sldId="1837"/>
            <ac:spMk id="4" creationId="{B1B33C2C-1E1C-4DA4-8081-9C167B034F23}"/>
          </ac:spMkLst>
        </pc:spChg>
      </pc:sldChg>
      <pc:sldChg chg="modSp mod">
        <pc:chgData name="Christian Bachmann" userId="3c02d2ea-e276-49e6-a1c2-502e0f99c9c2" providerId="ADAL" clId="{DF323FC9-F1D1-474A-80BB-83522A5DAA45}" dt="2024-02-12T08:59:21.399" v="147" actId="6549"/>
        <pc:sldMkLst>
          <pc:docMk/>
          <pc:sldMk cId="1271985024" sldId="1845"/>
        </pc:sldMkLst>
        <pc:spChg chg="mod">
          <ac:chgData name="Christian Bachmann" userId="3c02d2ea-e276-49e6-a1c2-502e0f99c9c2" providerId="ADAL" clId="{DF323FC9-F1D1-474A-80BB-83522A5DAA45}" dt="2024-02-12T08:59:21.399" v="147" actId="6549"/>
          <ac:spMkLst>
            <pc:docMk/>
            <pc:sldMk cId="1271985024" sldId="1845"/>
            <ac:spMk id="24" creationId="{49113F00-63A4-F0BE-0A9D-2A5B3F1564A7}"/>
          </ac:spMkLst>
        </pc:spChg>
      </pc:sldChg>
      <pc:sldChg chg="modSp mod">
        <pc:chgData name="Christian Bachmann" userId="3c02d2ea-e276-49e6-a1c2-502e0f99c9c2" providerId="ADAL" clId="{DF323FC9-F1D1-474A-80BB-83522A5DAA45}" dt="2024-02-12T07:58:54.221" v="26" actId="2061"/>
        <pc:sldMkLst>
          <pc:docMk/>
          <pc:sldMk cId="1050264929" sldId="1853"/>
        </pc:sldMkLst>
        <pc:graphicFrameChg chg="mod modGraphic">
          <ac:chgData name="Christian Bachmann" userId="3c02d2ea-e276-49e6-a1c2-502e0f99c9c2" providerId="ADAL" clId="{DF323FC9-F1D1-474A-80BB-83522A5DAA45}" dt="2024-02-12T07:58:54.221" v="26" actId="2061"/>
          <ac:graphicFrameMkLst>
            <pc:docMk/>
            <pc:sldMk cId="1050264929" sldId="1853"/>
            <ac:graphicFrameMk id="3" creationId="{04F9AFDF-D944-46D0-7380-28502390EA38}"/>
          </ac:graphicFrameMkLst>
        </pc:graphicFrameChg>
      </pc:sldChg>
      <pc:sldChg chg="modSp mod">
        <pc:chgData name="Christian Bachmann" userId="3c02d2ea-e276-49e6-a1c2-502e0f99c9c2" providerId="ADAL" clId="{DF323FC9-F1D1-474A-80BB-83522A5DAA45}" dt="2024-02-12T08:59:39.338" v="148" actId="1076"/>
        <pc:sldMkLst>
          <pc:docMk/>
          <pc:sldMk cId="3993926444" sldId="1864"/>
        </pc:sldMkLst>
        <pc:spChg chg="mod">
          <ac:chgData name="Christian Bachmann" userId="3c02d2ea-e276-49e6-a1c2-502e0f99c9c2" providerId="ADAL" clId="{DF323FC9-F1D1-474A-80BB-83522A5DAA45}" dt="2024-02-12T08:59:39.338" v="148" actId="1076"/>
          <ac:spMkLst>
            <pc:docMk/>
            <pc:sldMk cId="3993926444" sldId="1864"/>
            <ac:spMk id="16" creationId="{73C061BD-A8B4-09FA-FF72-164C33E4363B}"/>
          </ac:spMkLst>
        </pc:spChg>
      </pc:sldChg>
      <pc:sldChg chg="modSp mod">
        <pc:chgData name="Christian Bachmann" userId="3c02d2ea-e276-49e6-a1c2-502e0f99c9c2" providerId="ADAL" clId="{DF323FC9-F1D1-474A-80BB-83522A5DAA45}" dt="2024-02-12T08:00:06.660" v="28" actId="20577"/>
        <pc:sldMkLst>
          <pc:docMk/>
          <pc:sldMk cId="3351366892" sldId="1882"/>
        </pc:sldMkLst>
        <pc:spChg chg="mod">
          <ac:chgData name="Christian Bachmann" userId="3c02d2ea-e276-49e6-a1c2-502e0f99c9c2" providerId="ADAL" clId="{DF323FC9-F1D1-474A-80BB-83522A5DAA45}" dt="2024-02-12T08:00:06.660" v="28" actId="20577"/>
          <ac:spMkLst>
            <pc:docMk/>
            <pc:sldMk cId="3351366892" sldId="1882"/>
            <ac:spMk id="21" creationId="{5B7953DA-2671-E6B2-6CEC-DDA253F48A95}"/>
          </ac:spMkLst>
        </pc:spChg>
      </pc:sldChg>
    </pc:docChg>
  </pc:docChgLst>
  <pc:docChgLst>
    <pc:chgData name="Gianfranco Federici" userId="f581217b-789a-4d62-a5f6-10a21aaa8f10" providerId="ADAL" clId="{08E123BB-6488-447E-B5EB-AB17DFEA5018}"/>
    <pc:docChg chg="custSel modSld">
      <pc:chgData name="Gianfranco Federici" userId="f581217b-789a-4d62-a5f6-10a21aaa8f10" providerId="ADAL" clId="{08E123BB-6488-447E-B5EB-AB17DFEA5018}" dt="2024-02-10T14:59:52.550" v="395" actId="20577"/>
      <pc:docMkLst>
        <pc:docMk/>
      </pc:docMkLst>
      <pc:sldChg chg="addSp delSp modSp mod modAnim">
        <pc:chgData name="Gianfranco Federici" userId="f581217b-789a-4d62-a5f6-10a21aaa8f10" providerId="ADAL" clId="{08E123BB-6488-447E-B5EB-AB17DFEA5018}" dt="2024-02-10T14:59:52.550" v="395" actId="20577"/>
        <pc:sldMkLst>
          <pc:docMk/>
          <pc:sldMk cId="584463179" sldId="257"/>
        </pc:sldMkLst>
        <pc:spChg chg="mod">
          <ac:chgData name="Gianfranco Federici" userId="f581217b-789a-4d62-a5f6-10a21aaa8f10" providerId="ADAL" clId="{08E123BB-6488-447E-B5EB-AB17DFEA5018}" dt="2024-02-10T14:49:31.438" v="19" actId="20577"/>
          <ac:spMkLst>
            <pc:docMk/>
            <pc:sldMk cId="584463179" sldId="257"/>
            <ac:spMk id="2" creationId="{6DC1E665-8F0C-B393-2BB2-DF41D7B94CC6}"/>
          </ac:spMkLst>
        </pc:spChg>
        <pc:spChg chg="mod">
          <ac:chgData name="Gianfranco Federici" userId="f581217b-789a-4d62-a5f6-10a21aaa8f10" providerId="ADAL" clId="{08E123BB-6488-447E-B5EB-AB17DFEA5018}" dt="2024-02-10T14:59:52.550" v="395" actId="20577"/>
          <ac:spMkLst>
            <pc:docMk/>
            <pc:sldMk cId="584463179" sldId="257"/>
            <ac:spMk id="3" creationId="{6F83881A-844B-B349-B333-65154E82F8AC}"/>
          </ac:spMkLst>
        </pc:spChg>
        <pc:spChg chg="del mod">
          <ac:chgData name="Gianfranco Federici" userId="f581217b-789a-4d62-a5f6-10a21aaa8f10" providerId="ADAL" clId="{08E123BB-6488-447E-B5EB-AB17DFEA5018}" dt="2024-02-10T14:54:01.878" v="97" actId="21"/>
          <ac:spMkLst>
            <pc:docMk/>
            <pc:sldMk cId="584463179" sldId="257"/>
            <ac:spMk id="6" creationId="{E21FC444-AE79-6401-B8ED-CFE2068FA0DC}"/>
          </ac:spMkLst>
        </pc:spChg>
        <pc:spChg chg="del mod">
          <ac:chgData name="Gianfranco Federici" userId="f581217b-789a-4d62-a5f6-10a21aaa8f10" providerId="ADAL" clId="{08E123BB-6488-447E-B5EB-AB17DFEA5018}" dt="2024-02-10T14:57:20.417" v="177" actId="21"/>
          <ac:spMkLst>
            <pc:docMk/>
            <pc:sldMk cId="584463179" sldId="257"/>
            <ac:spMk id="8" creationId="{13B058E9-B137-9258-7A75-C7B94A2736FD}"/>
          </ac:spMkLst>
        </pc:spChg>
        <pc:spChg chg="add mod">
          <ac:chgData name="Gianfranco Federici" userId="f581217b-789a-4d62-a5f6-10a21aaa8f10" providerId="ADAL" clId="{08E123BB-6488-447E-B5EB-AB17DFEA5018}" dt="2024-02-10T14:59:36.069" v="388" actId="1076"/>
          <ac:spMkLst>
            <pc:docMk/>
            <pc:sldMk cId="584463179" sldId="257"/>
            <ac:spMk id="9" creationId="{5B06C222-98BA-F06E-9125-52D1EE8D888D}"/>
          </ac:spMkLst>
        </pc:spChg>
      </pc:sldChg>
      <pc:sldChg chg="modSp mod">
        <pc:chgData name="Gianfranco Federici" userId="f581217b-789a-4d62-a5f6-10a21aaa8f10" providerId="ADAL" clId="{08E123BB-6488-447E-B5EB-AB17DFEA5018}" dt="2024-02-10T14:52:21.372" v="42" actId="20577"/>
        <pc:sldMkLst>
          <pc:docMk/>
          <pc:sldMk cId="3941358030" sldId="258"/>
        </pc:sldMkLst>
        <pc:spChg chg="mod">
          <ac:chgData name="Gianfranco Federici" userId="f581217b-789a-4d62-a5f6-10a21aaa8f10" providerId="ADAL" clId="{08E123BB-6488-447E-B5EB-AB17DFEA5018}" dt="2024-02-10T14:52:21.372" v="42" actId="20577"/>
          <ac:spMkLst>
            <pc:docMk/>
            <pc:sldMk cId="3941358030" sldId="258"/>
            <ac:spMk id="7" creationId="{0C4FBDEE-6173-AD2B-2076-B6D10D2C5A0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578B7191-D182-4CAA-AB7E-B6D5518FB6BF}" type="datetimeFigureOut">
              <a:rPr lang="en-GB" smtClean="0"/>
              <a:t>19/03/2024</a:t>
            </a:fld>
            <a:endParaRPr lang="en-GB"/>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5FEB600C-8908-4F0D-ABD7-11D8EEEC4A4B}" type="slidenum">
              <a:rPr lang="en-GB" smtClean="0"/>
              <a:t>‹#›</a:t>
            </a:fld>
            <a:endParaRPr lang="en-GB"/>
          </a:p>
        </p:txBody>
      </p:sp>
    </p:spTree>
    <p:extLst>
      <p:ext uri="{BB962C8B-B14F-4D97-AF65-F5344CB8AC3E}">
        <p14:creationId xmlns:p14="http://schemas.microsoft.com/office/powerpoint/2010/main" val="1578178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3</a:t>
            </a:fld>
            <a:endParaRPr lang="en-GB" dirty="0"/>
          </a:p>
        </p:txBody>
      </p:sp>
    </p:spTree>
    <p:extLst>
      <p:ext uri="{BB962C8B-B14F-4D97-AF65-F5344CB8AC3E}">
        <p14:creationId xmlns:p14="http://schemas.microsoft.com/office/powerpoint/2010/main" val="1117734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13</a:t>
            </a:fld>
            <a:endParaRPr lang="en-GB" dirty="0"/>
          </a:p>
        </p:txBody>
      </p:sp>
    </p:spTree>
    <p:extLst>
      <p:ext uri="{BB962C8B-B14F-4D97-AF65-F5344CB8AC3E}">
        <p14:creationId xmlns:p14="http://schemas.microsoft.com/office/powerpoint/2010/main" val="26992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15</a:t>
            </a:fld>
            <a:endParaRPr lang="en-GB" dirty="0"/>
          </a:p>
        </p:txBody>
      </p:sp>
    </p:spTree>
    <p:extLst>
      <p:ext uri="{BB962C8B-B14F-4D97-AF65-F5344CB8AC3E}">
        <p14:creationId xmlns:p14="http://schemas.microsoft.com/office/powerpoint/2010/main" val="4217132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16</a:t>
            </a:fld>
            <a:endParaRPr lang="en-GB" dirty="0"/>
          </a:p>
        </p:txBody>
      </p:sp>
    </p:spTree>
    <p:extLst>
      <p:ext uri="{BB962C8B-B14F-4D97-AF65-F5344CB8AC3E}">
        <p14:creationId xmlns:p14="http://schemas.microsoft.com/office/powerpoint/2010/main" val="3116859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19</a:t>
            </a:fld>
            <a:endParaRPr lang="en-GB" dirty="0"/>
          </a:p>
        </p:txBody>
      </p:sp>
    </p:spTree>
    <p:extLst>
      <p:ext uri="{BB962C8B-B14F-4D97-AF65-F5344CB8AC3E}">
        <p14:creationId xmlns:p14="http://schemas.microsoft.com/office/powerpoint/2010/main" val="361018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20</a:t>
            </a:fld>
            <a:endParaRPr lang="en-GB" dirty="0"/>
          </a:p>
        </p:txBody>
      </p:sp>
    </p:spTree>
    <p:extLst>
      <p:ext uri="{BB962C8B-B14F-4D97-AF65-F5344CB8AC3E}">
        <p14:creationId xmlns:p14="http://schemas.microsoft.com/office/powerpoint/2010/main" val="4069921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21</a:t>
            </a:fld>
            <a:endParaRPr lang="en-GB" dirty="0"/>
          </a:p>
        </p:txBody>
      </p:sp>
    </p:spTree>
    <p:extLst>
      <p:ext uri="{BB962C8B-B14F-4D97-AF65-F5344CB8AC3E}">
        <p14:creationId xmlns:p14="http://schemas.microsoft.com/office/powerpoint/2010/main" val="3392797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23</a:t>
            </a:fld>
            <a:endParaRPr lang="en-GB" dirty="0"/>
          </a:p>
        </p:txBody>
      </p:sp>
    </p:spTree>
    <p:extLst>
      <p:ext uri="{BB962C8B-B14F-4D97-AF65-F5344CB8AC3E}">
        <p14:creationId xmlns:p14="http://schemas.microsoft.com/office/powerpoint/2010/main" val="200212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027E0A-1465-4A40-B1D5-9126D49509FC}" type="slidenum">
              <a:rPr lang="en-GB" smtClean="0"/>
              <a:pPr/>
              <a:t>24</a:t>
            </a:fld>
            <a:endParaRPr lang="en-GB"/>
          </a:p>
        </p:txBody>
      </p:sp>
    </p:spTree>
    <p:extLst>
      <p:ext uri="{BB962C8B-B14F-4D97-AF65-F5344CB8AC3E}">
        <p14:creationId xmlns:p14="http://schemas.microsoft.com/office/powerpoint/2010/main" val="281584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5</a:t>
            </a:fld>
            <a:endParaRPr lang="en-GB" dirty="0"/>
          </a:p>
        </p:txBody>
      </p:sp>
    </p:spTree>
    <p:extLst>
      <p:ext uri="{BB962C8B-B14F-4D97-AF65-F5344CB8AC3E}">
        <p14:creationId xmlns:p14="http://schemas.microsoft.com/office/powerpoint/2010/main" val="260685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6</a:t>
            </a:fld>
            <a:endParaRPr lang="en-GB" dirty="0"/>
          </a:p>
        </p:txBody>
      </p:sp>
    </p:spTree>
    <p:extLst>
      <p:ext uri="{BB962C8B-B14F-4D97-AF65-F5344CB8AC3E}">
        <p14:creationId xmlns:p14="http://schemas.microsoft.com/office/powerpoint/2010/main" val="1602331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86035-63CC-75CB-5C1D-476CDACD2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F6B38-D8B9-D4BE-B362-01F414424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5199C-106B-1CEC-52BE-AF7C27B4FF5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6290DB-2221-AB17-8E2A-0E169DD1041B}"/>
              </a:ext>
            </a:extLst>
          </p:cNvPr>
          <p:cNvSpPr>
            <a:spLocks noGrp="1"/>
          </p:cNvSpPr>
          <p:nvPr>
            <p:ph type="sldNum" sz="quarter" idx="5"/>
          </p:nvPr>
        </p:nvSpPr>
        <p:spPr/>
        <p:txBody>
          <a:bodyPr/>
          <a:lstStyle/>
          <a:p>
            <a:fld id="{49027E0A-1465-4A40-B1D5-9126D49509FC}" type="slidenum">
              <a:rPr lang="en-GB" smtClean="0"/>
              <a:pPr/>
              <a:t>7</a:t>
            </a:fld>
            <a:endParaRPr lang="en-GB" dirty="0"/>
          </a:p>
        </p:txBody>
      </p:sp>
    </p:spTree>
    <p:extLst>
      <p:ext uri="{BB962C8B-B14F-4D97-AF65-F5344CB8AC3E}">
        <p14:creationId xmlns:p14="http://schemas.microsoft.com/office/powerpoint/2010/main" val="266612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8</a:t>
            </a:fld>
            <a:endParaRPr lang="en-GB" dirty="0"/>
          </a:p>
        </p:txBody>
      </p:sp>
    </p:spTree>
    <p:extLst>
      <p:ext uri="{BB962C8B-B14F-4D97-AF65-F5344CB8AC3E}">
        <p14:creationId xmlns:p14="http://schemas.microsoft.com/office/powerpoint/2010/main" val="2020006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9</a:t>
            </a:fld>
            <a:endParaRPr lang="en-GB" dirty="0"/>
          </a:p>
        </p:txBody>
      </p:sp>
    </p:spTree>
    <p:extLst>
      <p:ext uri="{BB962C8B-B14F-4D97-AF65-F5344CB8AC3E}">
        <p14:creationId xmlns:p14="http://schemas.microsoft.com/office/powerpoint/2010/main" val="1241664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530F4-3A5D-8519-B44A-E42CD6D32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288ED-B452-1681-311B-F178FFBCB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C4011-5171-31BF-6190-0C3D2742978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968642F-BD97-BBBB-8374-44E00B1946EE}"/>
              </a:ext>
            </a:extLst>
          </p:cNvPr>
          <p:cNvSpPr>
            <a:spLocks noGrp="1"/>
          </p:cNvSpPr>
          <p:nvPr>
            <p:ph type="sldNum" sz="quarter" idx="5"/>
          </p:nvPr>
        </p:nvSpPr>
        <p:spPr/>
        <p:txBody>
          <a:bodyPr/>
          <a:lstStyle/>
          <a:p>
            <a:fld id="{49027E0A-1465-4A40-B1D5-9126D49509FC}" type="slidenum">
              <a:rPr lang="en-GB" smtClean="0"/>
              <a:pPr/>
              <a:t>10</a:t>
            </a:fld>
            <a:endParaRPr lang="en-GB" dirty="0"/>
          </a:p>
        </p:txBody>
      </p:sp>
    </p:spTree>
    <p:extLst>
      <p:ext uri="{BB962C8B-B14F-4D97-AF65-F5344CB8AC3E}">
        <p14:creationId xmlns:p14="http://schemas.microsoft.com/office/powerpoint/2010/main" val="2451776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27E0A-1465-4A40-B1D5-9126D49509FC}" type="slidenum">
              <a:rPr lang="en-GB" smtClean="0"/>
              <a:pPr/>
              <a:t>11</a:t>
            </a:fld>
            <a:endParaRPr lang="en-GB" dirty="0"/>
          </a:p>
        </p:txBody>
      </p:sp>
    </p:spTree>
    <p:extLst>
      <p:ext uri="{BB962C8B-B14F-4D97-AF65-F5344CB8AC3E}">
        <p14:creationId xmlns:p14="http://schemas.microsoft.com/office/powerpoint/2010/main" val="2292116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9D239-C022-EA1F-4806-6CD480623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D8AE7-61E0-1F8C-B1C7-1BEF40C35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E8680-D506-0F42-1C1D-B265F2E54D9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58786B-A00D-5307-F5F9-4282433565D4}"/>
              </a:ext>
            </a:extLst>
          </p:cNvPr>
          <p:cNvSpPr>
            <a:spLocks noGrp="1"/>
          </p:cNvSpPr>
          <p:nvPr>
            <p:ph type="sldNum" sz="quarter" idx="5"/>
          </p:nvPr>
        </p:nvSpPr>
        <p:spPr/>
        <p:txBody>
          <a:bodyPr/>
          <a:lstStyle/>
          <a:p>
            <a:fld id="{49027E0A-1465-4A40-B1D5-9126D49509FC}" type="slidenum">
              <a:rPr lang="en-GB" smtClean="0"/>
              <a:pPr/>
              <a:t>12</a:t>
            </a:fld>
            <a:endParaRPr lang="en-GB" dirty="0"/>
          </a:p>
        </p:txBody>
      </p:sp>
    </p:spTree>
    <p:extLst>
      <p:ext uri="{BB962C8B-B14F-4D97-AF65-F5344CB8AC3E}">
        <p14:creationId xmlns:p14="http://schemas.microsoft.com/office/powerpoint/2010/main" val="3824043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effectLst/>
            </a:endParaRPr>
          </a:p>
        </p:txBody>
      </p:sp>
      <p:sp>
        <p:nvSpPr>
          <p:cNvPr id="2" name="Title 1"/>
          <p:cNvSpPr>
            <a:spLocks noGrp="1"/>
          </p:cNvSpPr>
          <p:nvPr>
            <p:ph type="title"/>
          </p:nvPr>
        </p:nvSpPr>
        <p:spPr>
          <a:xfrm>
            <a:off x="609600" y="76200"/>
            <a:ext cx="10058400" cy="457200"/>
          </a:xfrm>
        </p:spPr>
        <p:txBody>
          <a:bodyPr>
            <a:noAutofit/>
          </a:bodyPr>
          <a:lstStyle>
            <a:lvl1pPr algn="l">
              <a:lnSpc>
                <a:spcPts val="4267"/>
              </a:lnSpc>
              <a:defRPr sz="3733" b="1">
                <a:latin typeface="+mn-lt"/>
                <a:cs typeface="Arial" panose="020B0604020202020204" pitchFamily="34" charset="0"/>
              </a:defRPr>
            </a:lvl1pPr>
          </a:lstStyle>
          <a:p>
            <a:r>
              <a:rPr lang="en-US" dirty="0"/>
              <a:t>Click to edit Master title style</a:t>
            </a:r>
            <a:endParaRPr lang="en-GB" dirty="0"/>
          </a:p>
        </p:txBody>
      </p:sp>
      <p:sp>
        <p:nvSpPr>
          <p:cNvPr id="8" name="Footer Placeholder 4"/>
          <p:cNvSpPr>
            <a:spLocks noGrp="1"/>
          </p:cNvSpPr>
          <p:nvPr>
            <p:ph type="ftr" sz="quarter" idx="11"/>
          </p:nvPr>
        </p:nvSpPr>
        <p:spPr>
          <a:xfrm>
            <a:off x="623392" y="6545237"/>
            <a:ext cx="10986971" cy="268139"/>
          </a:xfrm>
        </p:spPr>
        <p:txBody>
          <a:bodyPr/>
          <a:lstStyle>
            <a:lvl1pPr>
              <a:defRPr sz="1333">
                <a:solidFill>
                  <a:schemeClr val="tx1"/>
                </a:solidFill>
                <a:latin typeface="Arial" panose="020B0604020202020204" pitchFamily="34" charset="0"/>
                <a:cs typeface="Arial" panose="020B0604020202020204" pitchFamily="34" charset="0"/>
              </a:defRPr>
            </a:lvl1pPr>
          </a:lstStyle>
          <a:p>
            <a:pPr algn="r"/>
            <a:r>
              <a:rPr lang="en-GB"/>
              <a:t>C. Bachmann | DEMO Design and Technology Overview | Garching | Page </a:t>
            </a:r>
            <a:fld id="{6A6D9FA1-99C7-4910-8E32-B85D378B0060}" type="slidenum">
              <a:rPr lang="en-GB" smtClean="0"/>
              <a:pPr algn="r"/>
              <a:t>‹#›</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8555" y="93574"/>
            <a:ext cx="490611" cy="498653"/>
          </a:xfrm>
          <a:prstGeom prst="rect">
            <a:avLst/>
          </a:prstGeom>
        </p:spPr>
      </p:pic>
    </p:spTree>
    <p:extLst>
      <p:ext uri="{BB962C8B-B14F-4D97-AF65-F5344CB8AC3E}">
        <p14:creationId xmlns:p14="http://schemas.microsoft.com/office/powerpoint/2010/main" val="3583272721"/>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70" r:id="rId5"/>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5.xml"/><Relationship Id="rId1" Type="http://schemas.openxmlformats.org/officeDocument/2006/relationships/customXml" Target="../../customXml/item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7.xml"/><Relationship Id="rId1" Type="http://schemas.openxmlformats.org/officeDocument/2006/relationships/customXml" Target="../../customXml/item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EF30F-198C-13D6-E53E-29F199332573}"/>
              </a:ext>
            </a:extLst>
          </p:cNvPr>
          <p:cNvSpPr>
            <a:spLocks noGrp="1"/>
          </p:cNvSpPr>
          <p:nvPr>
            <p:ph type="title"/>
          </p:nvPr>
        </p:nvSpPr>
        <p:spPr>
          <a:xfrm>
            <a:off x="407368" y="2074188"/>
            <a:ext cx="7193058" cy="620251"/>
          </a:xfrm>
        </p:spPr>
        <p:txBody>
          <a:bodyPr>
            <a:normAutofit/>
          </a:bodyPr>
          <a:lstStyle/>
          <a:p>
            <a:r>
              <a:rPr lang="en-GB" dirty="0"/>
              <a:t>VNS Engineering</a:t>
            </a:r>
          </a:p>
        </p:txBody>
      </p:sp>
      <p:sp>
        <p:nvSpPr>
          <p:cNvPr id="3" name="Text Placeholder 2">
            <a:extLst>
              <a:ext uri="{FF2B5EF4-FFF2-40B4-BE49-F238E27FC236}">
                <a16:creationId xmlns:a16="http://schemas.microsoft.com/office/drawing/2014/main" id="{AC1BE9B7-EB1C-FF07-D5E8-476E88F411AD}"/>
              </a:ext>
            </a:extLst>
          </p:cNvPr>
          <p:cNvSpPr>
            <a:spLocks noGrp="1"/>
          </p:cNvSpPr>
          <p:nvPr>
            <p:ph type="body" sz="quarter" idx="10"/>
          </p:nvPr>
        </p:nvSpPr>
        <p:spPr>
          <a:xfrm>
            <a:off x="407368" y="3693074"/>
            <a:ext cx="6446194" cy="457848"/>
          </a:xfrm>
        </p:spPr>
        <p:txBody>
          <a:bodyPr/>
          <a:lstStyle/>
          <a:p>
            <a:r>
              <a:rPr lang="en-GB" dirty="0"/>
              <a:t>C. Bachmann</a:t>
            </a:r>
          </a:p>
          <a:p>
            <a:endParaRPr lang="en-GB" dirty="0"/>
          </a:p>
        </p:txBody>
      </p:sp>
      <p:sp>
        <p:nvSpPr>
          <p:cNvPr id="5" name="Text Placeholder 4">
            <a:extLst>
              <a:ext uri="{FF2B5EF4-FFF2-40B4-BE49-F238E27FC236}">
                <a16:creationId xmlns:a16="http://schemas.microsoft.com/office/drawing/2014/main" id="{2B6C4B7B-568E-37CE-3983-3E8ECFD0A22F}"/>
              </a:ext>
            </a:extLst>
          </p:cNvPr>
          <p:cNvSpPr>
            <a:spLocks noGrp="1"/>
          </p:cNvSpPr>
          <p:nvPr>
            <p:ph type="body" sz="quarter" idx="12"/>
          </p:nvPr>
        </p:nvSpPr>
        <p:spPr/>
        <p:txBody>
          <a:bodyPr/>
          <a:lstStyle/>
          <a:p>
            <a:r>
              <a:rPr lang="en-US" dirty="0"/>
              <a:t>19/03/2024</a:t>
            </a:r>
            <a:endParaRPr lang="en-GB" dirty="0"/>
          </a:p>
        </p:txBody>
      </p:sp>
    </p:spTree>
    <p:extLst>
      <p:ext uri="{BB962C8B-B14F-4D97-AF65-F5344CB8AC3E}">
        <p14:creationId xmlns:p14="http://schemas.microsoft.com/office/powerpoint/2010/main" val="2984458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865FF-5E30-2D55-70BF-A80A386788BB}"/>
            </a:ext>
          </a:extLst>
        </p:cNvPr>
        <p:cNvGrpSpPr/>
        <p:nvPr/>
      </p:nvGrpSpPr>
      <p:grpSpPr>
        <a:xfrm>
          <a:off x="0" y="0"/>
          <a:ext cx="0" cy="0"/>
          <a:chOff x="0" y="0"/>
          <a:chExt cx="0" cy="0"/>
        </a:xfrm>
      </p:grpSpPr>
      <p:pic>
        <p:nvPicPr>
          <p:cNvPr id="6" name="Picture 5" descr="A blue and green circle with yellow lines&#10;&#10;Description automatically generated">
            <a:extLst>
              <a:ext uri="{FF2B5EF4-FFF2-40B4-BE49-F238E27FC236}">
                <a16:creationId xmlns:a16="http://schemas.microsoft.com/office/drawing/2014/main" id="{3E57C772-AC6C-14CA-6E76-C7DB66C43D2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5340" r="23682" b="12635"/>
          <a:stretch/>
        </p:blipFill>
        <p:spPr>
          <a:xfrm>
            <a:off x="7965729" y="3730481"/>
            <a:ext cx="3668554" cy="2825289"/>
          </a:xfrm>
          <a:prstGeom prst="rect">
            <a:avLst/>
          </a:prstGeom>
        </p:spPr>
      </p:pic>
      <p:sp>
        <p:nvSpPr>
          <p:cNvPr id="4" name="Title 2">
            <a:extLst>
              <a:ext uri="{FF2B5EF4-FFF2-40B4-BE49-F238E27FC236}">
                <a16:creationId xmlns:a16="http://schemas.microsoft.com/office/drawing/2014/main" id="{CAF98E08-7D95-BF4C-1090-27207DE3DD9A}"/>
              </a:ext>
            </a:extLst>
          </p:cNvPr>
          <p:cNvSpPr>
            <a:spLocks noGrp="1"/>
          </p:cNvSpPr>
          <p:nvPr>
            <p:ph type="title"/>
          </p:nvPr>
        </p:nvSpPr>
        <p:spPr>
          <a:xfrm>
            <a:off x="781850" y="34307"/>
            <a:ext cx="10059625" cy="716504"/>
          </a:xfrm>
        </p:spPr>
        <p:txBody>
          <a:bodyPr/>
          <a:lstStyle/>
          <a:p>
            <a:pPr>
              <a:lnSpc>
                <a:spcPct val="100000"/>
              </a:lnSpc>
            </a:pPr>
            <a:r>
              <a:rPr lang="en-US" sz="2400" dirty="0"/>
              <a:t>Design for blanket vertical maintenance</a:t>
            </a:r>
            <a:endParaRPr lang="en-GB" sz="2133" dirty="0"/>
          </a:p>
        </p:txBody>
      </p:sp>
      <p:pic>
        <p:nvPicPr>
          <p:cNvPr id="7" name="Picture 6" descr="A drawing of a machine&#10;&#10;Description automatically generated">
            <a:extLst>
              <a:ext uri="{FF2B5EF4-FFF2-40B4-BE49-F238E27FC236}">
                <a16:creationId xmlns:a16="http://schemas.microsoft.com/office/drawing/2014/main" id="{0EBB6D09-353D-0C9B-4941-9E3228AD9FAE}"/>
              </a:ext>
            </a:extLst>
          </p:cNvPr>
          <p:cNvPicPr>
            <a:picLocks noChangeAspect="1"/>
          </p:cNvPicPr>
          <p:nvPr/>
        </p:nvPicPr>
        <p:blipFill rotWithShape="1">
          <a:blip r:embed="rId4">
            <a:extLst>
              <a:ext uri="{28A0092B-C50C-407E-A947-70E740481C1C}">
                <a14:useLocalDpi xmlns:a14="http://schemas.microsoft.com/office/drawing/2010/main" val="0"/>
              </a:ext>
            </a:extLst>
          </a:blip>
          <a:srcRect l="2477" t="35143" r="2275"/>
          <a:stretch/>
        </p:blipFill>
        <p:spPr>
          <a:xfrm>
            <a:off x="2229333" y="3764747"/>
            <a:ext cx="4436242" cy="2602679"/>
          </a:xfrm>
          <a:prstGeom prst="rect">
            <a:avLst/>
          </a:prstGeom>
        </p:spPr>
      </p:pic>
      <p:sp>
        <p:nvSpPr>
          <p:cNvPr id="10" name="TextBox 9">
            <a:extLst>
              <a:ext uri="{FF2B5EF4-FFF2-40B4-BE49-F238E27FC236}">
                <a16:creationId xmlns:a16="http://schemas.microsoft.com/office/drawing/2014/main" id="{F6EB24BB-878D-8B7D-8530-2C3BDD4AA802}"/>
              </a:ext>
            </a:extLst>
          </p:cNvPr>
          <p:cNvSpPr txBox="1"/>
          <p:nvPr/>
        </p:nvSpPr>
        <p:spPr>
          <a:xfrm>
            <a:off x="154440" y="990146"/>
            <a:ext cx="1811852" cy="1031244"/>
          </a:xfrm>
          <a:prstGeom prst="rect">
            <a:avLst/>
          </a:prstGeom>
          <a:solidFill>
            <a:schemeClr val="accent3">
              <a:lumMod val="20000"/>
              <a:lumOff val="80000"/>
            </a:schemeClr>
          </a:solidFill>
          <a:ln>
            <a:solidFill>
              <a:schemeClr val="tx1"/>
            </a:solidFill>
          </a:ln>
        </p:spPr>
        <p:txBody>
          <a:bodyPr wrap="square" rtlCol="0">
            <a:spAutoFit/>
          </a:bodyPr>
          <a:lstStyle/>
          <a:p>
            <a:pPr>
              <a:spcAft>
                <a:spcPts val="600"/>
              </a:spcAft>
            </a:pPr>
            <a:r>
              <a:rPr lang="en-US" sz="1867" dirty="0"/>
              <a:t>Bioshield roof,</a:t>
            </a:r>
          </a:p>
          <a:p>
            <a:pPr>
              <a:spcAft>
                <a:spcPts val="600"/>
              </a:spcAft>
            </a:pPr>
            <a:r>
              <a:rPr lang="en-US" sz="1867" dirty="0"/>
              <a:t>Containment sleeve</a:t>
            </a:r>
            <a:endParaRPr lang="en-GB" sz="1867" dirty="0"/>
          </a:p>
        </p:txBody>
      </p:sp>
      <p:sp>
        <p:nvSpPr>
          <p:cNvPr id="11" name="TextBox 10">
            <a:extLst>
              <a:ext uri="{FF2B5EF4-FFF2-40B4-BE49-F238E27FC236}">
                <a16:creationId xmlns:a16="http://schemas.microsoft.com/office/drawing/2014/main" id="{D7816EED-1DF2-B3AE-9B23-DEBB7CFA6F75}"/>
              </a:ext>
            </a:extLst>
          </p:cNvPr>
          <p:cNvSpPr txBox="1"/>
          <p:nvPr/>
        </p:nvSpPr>
        <p:spPr>
          <a:xfrm>
            <a:off x="123864" y="4019970"/>
            <a:ext cx="1811853" cy="379656"/>
          </a:xfrm>
          <a:prstGeom prst="rect">
            <a:avLst/>
          </a:prstGeom>
          <a:solidFill>
            <a:schemeClr val="accent3">
              <a:lumMod val="20000"/>
              <a:lumOff val="80000"/>
            </a:schemeClr>
          </a:solidFill>
          <a:ln>
            <a:solidFill>
              <a:schemeClr val="tx1"/>
            </a:solidFill>
          </a:ln>
        </p:spPr>
        <p:txBody>
          <a:bodyPr wrap="square" rtlCol="0">
            <a:spAutoFit/>
          </a:bodyPr>
          <a:lstStyle/>
          <a:p>
            <a:pPr>
              <a:spcAft>
                <a:spcPts val="600"/>
              </a:spcAft>
            </a:pPr>
            <a:r>
              <a:rPr lang="en-US" sz="1867" dirty="0"/>
              <a:t>Cryostat bellows</a:t>
            </a:r>
            <a:endParaRPr lang="en-GB" sz="1867" dirty="0"/>
          </a:p>
        </p:txBody>
      </p:sp>
      <p:sp>
        <p:nvSpPr>
          <p:cNvPr id="12" name="TextBox 11">
            <a:extLst>
              <a:ext uri="{FF2B5EF4-FFF2-40B4-BE49-F238E27FC236}">
                <a16:creationId xmlns:a16="http://schemas.microsoft.com/office/drawing/2014/main" id="{B781214B-C92E-23DA-D143-16B53B7C745B}"/>
              </a:ext>
            </a:extLst>
          </p:cNvPr>
          <p:cNvSpPr txBox="1"/>
          <p:nvPr/>
        </p:nvSpPr>
        <p:spPr>
          <a:xfrm>
            <a:off x="7139902" y="702681"/>
            <a:ext cx="4221634" cy="379656"/>
          </a:xfrm>
          <a:prstGeom prst="rect">
            <a:avLst/>
          </a:prstGeom>
          <a:solidFill>
            <a:schemeClr val="accent3">
              <a:lumMod val="20000"/>
              <a:lumOff val="80000"/>
            </a:schemeClr>
          </a:solidFill>
          <a:ln>
            <a:solidFill>
              <a:schemeClr val="tx1"/>
            </a:solidFill>
          </a:ln>
        </p:spPr>
        <p:txBody>
          <a:bodyPr wrap="square" rtlCol="0">
            <a:spAutoFit/>
          </a:bodyPr>
          <a:lstStyle/>
          <a:p>
            <a:pPr>
              <a:spcAft>
                <a:spcPts val="600"/>
              </a:spcAft>
            </a:pPr>
            <a:r>
              <a:rPr lang="en-US" sz="1867" dirty="0"/>
              <a:t>Contamination protection structure:</a:t>
            </a:r>
            <a:endParaRPr lang="en-GB" sz="1867" dirty="0"/>
          </a:p>
        </p:txBody>
      </p:sp>
      <p:pic>
        <p:nvPicPr>
          <p:cNvPr id="14" name="Picture 13">
            <a:extLst>
              <a:ext uri="{FF2B5EF4-FFF2-40B4-BE49-F238E27FC236}">
                <a16:creationId xmlns:a16="http://schemas.microsoft.com/office/drawing/2014/main" id="{21E655C5-8353-C5C4-551F-6C5629EF24A6}"/>
              </a:ext>
            </a:extLst>
          </p:cNvPr>
          <p:cNvPicPr>
            <a:picLocks noChangeAspect="1"/>
          </p:cNvPicPr>
          <p:nvPr/>
        </p:nvPicPr>
        <p:blipFill rotWithShape="1">
          <a:blip r:embed="rId5"/>
          <a:srcRect l="14067" t="13014" r="16636" b="13014"/>
          <a:stretch/>
        </p:blipFill>
        <p:spPr>
          <a:xfrm>
            <a:off x="7841346" y="1120143"/>
            <a:ext cx="3528969" cy="2825289"/>
          </a:xfrm>
          <a:prstGeom prst="rect">
            <a:avLst/>
          </a:prstGeom>
        </p:spPr>
      </p:pic>
      <p:sp>
        <p:nvSpPr>
          <p:cNvPr id="5" name="Slide Number Placeholder 4">
            <a:extLst>
              <a:ext uri="{FF2B5EF4-FFF2-40B4-BE49-F238E27FC236}">
                <a16:creationId xmlns:a16="http://schemas.microsoft.com/office/drawing/2014/main" id="{56543754-1E22-E065-9C79-7186F99EFE80}"/>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2" name="Footer Placeholder 3">
            <a:extLst>
              <a:ext uri="{FF2B5EF4-FFF2-40B4-BE49-F238E27FC236}">
                <a16:creationId xmlns:a16="http://schemas.microsoft.com/office/drawing/2014/main" id="{330FC845-C13A-2D6C-8687-83F8A6F38DF9}"/>
              </a:ext>
            </a:extLst>
          </p:cNvPr>
          <p:cNvSpPr>
            <a:spLocks noGrp="1"/>
          </p:cNvSpPr>
          <p:nvPr>
            <p:ph type="ftr" sz="quarter" idx="11"/>
          </p:nvPr>
        </p:nvSpPr>
        <p:spPr>
          <a:xfrm>
            <a:off x="825624" y="6555770"/>
            <a:ext cx="3470176" cy="329614"/>
          </a:xfrm>
        </p:spPr>
        <p:txBody>
          <a:bodyPr/>
          <a:lstStyle/>
          <a:p>
            <a:r>
              <a:rPr lang="en-GB" dirty="0">
                <a:solidFill>
                  <a:prstClr val="white"/>
                </a:solidFill>
              </a:rPr>
              <a:t>Federici, Bachmann, Siccinio | February 2024</a:t>
            </a:r>
          </a:p>
        </p:txBody>
      </p:sp>
      <p:sp>
        <p:nvSpPr>
          <p:cNvPr id="3" name="TextBox 2">
            <a:extLst>
              <a:ext uri="{FF2B5EF4-FFF2-40B4-BE49-F238E27FC236}">
                <a16:creationId xmlns:a16="http://schemas.microsoft.com/office/drawing/2014/main" id="{8EDCDCEC-AEA1-9304-D4E1-93707973F590}"/>
              </a:ext>
            </a:extLst>
          </p:cNvPr>
          <p:cNvSpPr txBox="1"/>
          <p:nvPr/>
        </p:nvSpPr>
        <p:spPr>
          <a:xfrm>
            <a:off x="6973014" y="3966499"/>
            <a:ext cx="1811853" cy="379656"/>
          </a:xfrm>
          <a:prstGeom prst="rect">
            <a:avLst/>
          </a:prstGeom>
          <a:solidFill>
            <a:schemeClr val="accent3">
              <a:lumMod val="20000"/>
              <a:lumOff val="80000"/>
            </a:schemeClr>
          </a:solidFill>
          <a:ln>
            <a:solidFill>
              <a:schemeClr val="tx1"/>
            </a:solidFill>
          </a:ln>
        </p:spPr>
        <p:txBody>
          <a:bodyPr wrap="square" rtlCol="0">
            <a:spAutoFit/>
          </a:bodyPr>
          <a:lstStyle/>
          <a:p>
            <a:pPr>
              <a:spcAft>
                <a:spcPts val="600"/>
              </a:spcAft>
            </a:pPr>
            <a:r>
              <a:rPr lang="en-US" sz="1867" dirty="0"/>
              <a:t>Cryostat top lid</a:t>
            </a:r>
          </a:p>
        </p:txBody>
      </p:sp>
      <p:pic>
        <p:nvPicPr>
          <p:cNvPr id="9" name="Picture 8" descr="A drawing of a machine&#10;&#10;Description automatically generated">
            <a:extLst>
              <a:ext uri="{FF2B5EF4-FFF2-40B4-BE49-F238E27FC236}">
                <a16:creationId xmlns:a16="http://schemas.microsoft.com/office/drawing/2014/main" id="{1DE53199-65AF-FF33-17D3-0F9B2AB93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6170" y="702681"/>
            <a:ext cx="3528969" cy="3040576"/>
          </a:xfrm>
          <a:prstGeom prst="rect">
            <a:avLst/>
          </a:prstGeom>
        </p:spPr>
      </p:pic>
    </p:spTree>
    <p:extLst>
      <p:ext uri="{BB962C8B-B14F-4D97-AF65-F5344CB8AC3E}">
        <p14:creationId xmlns:p14="http://schemas.microsoft.com/office/powerpoint/2010/main" val="4260139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1B33C2C-1E1C-4DA4-8081-9C167B034F23}"/>
              </a:ext>
            </a:extLst>
          </p:cNvPr>
          <p:cNvSpPr>
            <a:spLocks noGrp="1"/>
          </p:cNvSpPr>
          <p:nvPr>
            <p:ph type="title"/>
          </p:nvPr>
        </p:nvSpPr>
        <p:spPr>
          <a:xfrm>
            <a:off x="834501" y="34307"/>
            <a:ext cx="9906306" cy="716504"/>
          </a:xfrm>
        </p:spPr>
        <p:txBody>
          <a:bodyPr/>
          <a:lstStyle/>
          <a:p>
            <a:pPr>
              <a:lnSpc>
                <a:spcPct val="100000"/>
              </a:lnSpc>
            </a:pPr>
            <a:r>
              <a:rPr lang="en-US" sz="2345" dirty="0"/>
              <a:t>NB maintenance</a:t>
            </a:r>
            <a:endParaRPr lang="en-GB" sz="2345" dirty="0"/>
          </a:p>
        </p:txBody>
      </p:sp>
      <p:sp>
        <p:nvSpPr>
          <p:cNvPr id="3" name="Footer Placeholder 3">
            <a:extLst>
              <a:ext uri="{FF2B5EF4-FFF2-40B4-BE49-F238E27FC236}">
                <a16:creationId xmlns:a16="http://schemas.microsoft.com/office/drawing/2014/main" id="{F7407414-FF88-D753-9156-C4F82E2B3952}"/>
              </a:ext>
            </a:extLst>
          </p:cNvPr>
          <p:cNvSpPr txBox="1">
            <a:spLocks/>
          </p:cNvSpPr>
          <p:nvPr/>
        </p:nvSpPr>
        <p:spPr>
          <a:xfrm>
            <a:off x="5571352" y="6518146"/>
            <a:ext cx="6010091" cy="305549"/>
          </a:xfrm>
          <a:prstGeom prst="rect">
            <a:avLst/>
          </a:prstGeom>
        </p:spPr>
        <p:txBody>
          <a:bodyPr/>
          <a:lstStyle>
            <a:defPPr>
              <a:defRPr lang="en-US"/>
            </a:defPPr>
            <a:lvl1pPr marL="0" algn="l" defTabSz="1228039" rtl="0" eaLnBrk="1" latinLnBrk="0" hangingPunct="1">
              <a:defRPr sz="2417" kern="1200">
                <a:solidFill>
                  <a:schemeClr val="tx1"/>
                </a:solidFill>
                <a:latin typeface="+mn-lt"/>
                <a:ea typeface="+mn-ea"/>
                <a:cs typeface="+mn-cs"/>
              </a:defRPr>
            </a:lvl1pPr>
            <a:lvl2pPr marL="614020" algn="l" defTabSz="1228039" rtl="0" eaLnBrk="1" latinLnBrk="0" hangingPunct="1">
              <a:defRPr sz="2417" kern="1200">
                <a:solidFill>
                  <a:schemeClr val="tx1"/>
                </a:solidFill>
                <a:latin typeface="+mn-lt"/>
                <a:ea typeface="+mn-ea"/>
                <a:cs typeface="+mn-cs"/>
              </a:defRPr>
            </a:lvl2pPr>
            <a:lvl3pPr marL="1228039" algn="l" defTabSz="1228039" rtl="0" eaLnBrk="1" latinLnBrk="0" hangingPunct="1">
              <a:defRPr sz="2417" kern="1200">
                <a:solidFill>
                  <a:schemeClr val="tx1"/>
                </a:solidFill>
                <a:latin typeface="+mn-lt"/>
                <a:ea typeface="+mn-ea"/>
                <a:cs typeface="+mn-cs"/>
              </a:defRPr>
            </a:lvl3pPr>
            <a:lvl4pPr marL="1842059" algn="l" defTabSz="1228039" rtl="0" eaLnBrk="1" latinLnBrk="0" hangingPunct="1">
              <a:defRPr sz="2417" kern="1200">
                <a:solidFill>
                  <a:schemeClr val="tx1"/>
                </a:solidFill>
                <a:latin typeface="+mn-lt"/>
                <a:ea typeface="+mn-ea"/>
                <a:cs typeface="+mn-cs"/>
              </a:defRPr>
            </a:lvl4pPr>
            <a:lvl5pPr marL="2456078" algn="l" defTabSz="1228039" rtl="0" eaLnBrk="1" latinLnBrk="0" hangingPunct="1">
              <a:defRPr sz="2417" kern="1200">
                <a:solidFill>
                  <a:schemeClr val="tx1"/>
                </a:solidFill>
                <a:latin typeface="+mn-lt"/>
                <a:ea typeface="+mn-ea"/>
                <a:cs typeface="+mn-cs"/>
              </a:defRPr>
            </a:lvl5pPr>
            <a:lvl6pPr marL="3070098" algn="l" defTabSz="1228039" rtl="0" eaLnBrk="1" latinLnBrk="0" hangingPunct="1">
              <a:defRPr sz="2417" kern="1200">
                <a:solidFill>
                  <a:schemeClr val="tx1"/>
                </a:solidFill>
                <a:latin typeface="+mn-lt"/>
                <a:ea typeface="+mn-ea"/>
                <a:cs typeface="+mn-cs"/>
              </a:defRPr>
            </a:lvl6pPr>
            <a:lvl7pPr marL="3684118" algn="l" defTabSz="1228039" rtl="0" eaLnBrk="1" latinLnBrk="0" hangingPunct="1">
              <a:defRPr sz="2417" kern="1200">
                <a:solidFill>
                  <a:schemeClr val="tx1"/>
                </a:solidFill>
                <a:latin typeface="+mn-lt"/>
                <a:ea typeface="+mn-ea"/>
                <a:cs typeface="+mn-cs"/>
              </a:defRPr>
            </a:lvl7pPr>
            <a:lvl8pPr marL="4298137" algn="l" defTabSz="1228039" rtl="0" eaLnBrk="1" latinLnBrk="0" hangingPunct="1">
              <a:defRPr sz="2417" kern="1200">
                <a:solidFill>
                  <a:schemeClr val="tx1"/>
                </a:solidFill>
                <a:latin typeface="+mn-lt"/>
                <a:ea typeface="+mn-ea"/>
                <a:cs typeface="+mn-cs"/>
              </a:defRPr>
            </a:lvl8pPr>
            <a:lvl9pPr marL="4912157" algn="l" defTabSz="1228039" rtl="0" eaLnBrk="1" latinLnBrk="0" hangingPunct="1">
              <a:defRPr sz="2417" kern="1200">
                <a:solidFill>
                  <a:schemeClr val="tx1"/>
                </a:solidFill>
                <a:latin typeface="+mn-lt"/>
                <a:ea typeface="+mn-ea"/>
                <a:cs typeface="+mn-cs"/>
              </a:defRPr>
            </a:lvl9pPr>
          </a:lstStyle>
          <a:p>
            <a:pPr algn="r"/>
            <a:r>
              <a:rPr lang="en-GB" sz="1075" dirty="0">
                <a:latin typeface="Arial" panose="020B0604020202020204" pitchFamily="34" charset="0"/>
                <a:cs typeface="Arial" panose="020B0604020202020204" pitchFamily="34" charset="0"/>
              </a:rPr>
              <a:t>C. Bachmann | FUTURE machine | July 2023 | Page </a:t>
            </a:r>
            <a:fld id="{6A6D9FA1-99C7-4910-8E32-B85D378B0060}" type="slidenum">
              <a:rPr lang="en-GB" sz="1075">
                <a:latin typeface="Arial" panose="020B0604020202020204" pitchFamily="34" charset="0"/>
                <a:cs typeface="Arial" panose="020B0604020202020204" pitchFamily="34" charset="0"/>
              </a:rPr>
              <a:pPr algn="r"/>
              <a:t>11</a:t>
            </a:fld>
            <a:endParaRPr lang="en-GB" sz="1075"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223DB01-85DD-2218-08E8-B0CD7EB6B50E}"/>
              </a:ext>
            </a:extLst>
          </p:cNvPr>
          <p:cNvSpPr txBox="1"/>
          <p:nvPr/>
        </p:nvSpPr>
        <p:spPr>
          <a:xfrm>
            <a:off x="429076" y="750811"/>
            <a:ext cx="5486925" cy="903902"/>
          </a:xfrm>
          <a:prstGeom prst="rect">
            <a:avLst/>
          </a:prstGeom>
          <a:solidFill>
            <a:schemeClr val="bg1">
              <a:lumMod val="85000"/>
            </a:schemeClr>
          </a:solidFill>
          <a:ln>
            <a:solidFill>
              <a:schemeClr val="tx1"/>
            </a:solidFill>
          </a:ln>
        </p:spPr>
        <p:txBody>
          <a:bodyPr wrap="square" rtlCol="0">
            <a:spAutoFit/>
          </a:bodyPr>
          <a:lstStyle/>
          <a:p>
            <a:r>
              <a:rPr lang="en-US" sz="1758" u="sng" dirty="0"/>
              <a:t>Remote replacement of entire NBI box:</a:t>
            </a:r>
          </a:p>
          <a:p>
            <a:pPr marL="342900" indent="-342900">
              <a:buFont typeface="+mj-lt"/>
              <a:buAutoNum type="arabicPeriod"/>
            </a:pPr>
            <a:r>
              <a:rPr lang="en-US" sz="1758" dirty="0"/>
              <a:t>Separation of NB box from VV with two gate valves</a:t>
            </a:r>
          </a:p>
          <a:p>
            <a:pPr marL="342900" indent="-342900">
              <a:buFont typeface="+mj-lt"/>
              <a:buAutoNum type="arabicPeriod"/>
            </a:pPr>
            <a:r>
              <a:rPr lang="en-US" sz="1758" dirty="0"/>
              <a:t>Transport of entire NB box to hot cell building.</a:t>
            </a:r>
          </a:p>
        </p:txBody>
      </p:sp>
      <p:pic>
        <p:nvPicPr>
          <p:cNvPr id="5" name="Picture 4">
            <a:extLst>
              <a:ext uri="{FF2B5EF4-FFF2-40B4-BE49-F238E27FC236}">
                <a16:creationId xmlns:a16="http://schemas.microsoft.com/office/drawing/2014/main" id="{E316747E-A2D3-33F8-FD88-4AB1926C6739}"/>
              </a:ext>
            </a:extLst>
          </p:cNvPr>
          <p:cNvPicPr>
            <a:picLocks noChangeAspect="1"/>
          </p:cNvPicPr>
          <p:nvPr/>
        </p:nvPicPr>
        <p:blipFill rotWithShape="1">
          <a:blip r:embed="rId3"/>
          <a:srcRect r="3162" b="4326"/>
          <a:stretch/>
        </p:blipFill>
        <p:spPr>
          <a:xfrm>
            <a:off x="6597012" y="1706629"/>
            <a:ext cx="5594988" cy="4699786"/>
          </a:xfrm>
          <a:prstGeom prst="rect">
            <a:avLst/>
          </a:prstGeom>
        </p:spPr>
      </p:pic>
      <p:sp>
        <p:nvSpPr>
          <p:cNvPr id="7" name="TextBox 6">
            <a:extLst>
              <a:ext uri="{FF2B5EF4-FFF2-40B4-BE49-F238E27FC236}">
                <a16:creationId xmlns:a16="http://schemas.microsoft.com/office/drawing/2014/main" id="{5E56A780-3331-E13D-22CF-69E078D89E51}"/>
              </a:ext>
            </a:extLst>
          </p:cNvPr>
          <p:cNvSpPr txBox="1"/>
          <p:nvPr/>
        </p:nvSpPr>
        <p:spPr>
          <a:xfrm>
            <a:off x="6639207" y="710880"/>
            <a:ext cx="5486925" cy="903902"/>
          </a:xfrm>
          <a:prstGeom prst="rect">
            <a:avLst/>
          </a:prstGeom>
          <a:solidFill>
            <a:schemeClr val="bg1">
              <a:lumMod val="85000"/>
            </a:schemeClr>
          </a:solidFill>
          <a:ln>
            <a:solidFill>
              <a:schemeClr val="tx1"/>
            </a:solidFill>
          </a:ln>
        </p:spPr>
        <p:txBody>
          <a:bodyPr wrap="square" rtlCol="0">
            <a:spAutoFit/>
          </a:bodyPr>
          <a:lstStyle/>
          <a:p>
            <a:r>
              <a:rPr lang="en-US" sz="1758" u="sng" dirty="0"/>
              <a:t>Operations in hot cell building:</a:t>
            </a:r>
          </a:p>
          <a:p>
            <a:pPr marL="342900" indent="-342900">
              <a:buFont typeface="Arial" panose="020B0604020202020204" pitchFamily="34" charset="0"/>
              <a:buChar char="•"/>
            </a:pPr>
            <a:r>
              <a:rPr lang="en-US" sz="1758" dirty="0"/>
              <a:t>Access from the top, no contamination of NB box.</a:t>
            </a:r>
          </a:p>
          <a:p>
            <a:pPr marL="342900" indent="-342900">
              <a:buFont typeface="Arial" panose="020B0604020202020204" pitchFamily="34" charset="0"/>
              <a:buChar char="•"/>
            </a:pPr>
            <a:r>
              <a:rPr lang="en-US" sz="1758" dirty="0"/>
              <a:t>Hot cell operations in parallel to plasma operation.</a:t>
            </a:r>
          </a:p>
        </p:txBody>
      </p:sp>
      <p:sp>
        <p:nvSpPr>
          <p:cNvPr id="8" name="Slide Number Placeholder 4">
            <a:extLst>
              <a:ext uri="{FF2B5EF4-FFF2-40B4-BE49-F238E27FC236}">
                <a16:creationId xmlns:a16="http://schemas.microsoft.com/office/drawing/2014/main" id="{D3C76F1D-80FA-B3E2-5F6D-FE4904BA7CAC}"/>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11</a:t>
            </a:fld>
            <a:endParaRPr lang="en-GB" dirty="0">
              <a:solidFill>
                <a:prstClr val="white"/>
              </a:solidFill>
            </a:endParaRPr>
          </a:p>
        </p:txBody>
      </p:sp>
      <p:sp>
        <p:nvSpPr>
          <p:cNvPr id="9" name="Footer Placeholder 3">
            <a:extLst>
              <a:ext uri="{FF2B5EF4-FFF2-40B4-BE49-F238E27FC236}">
                <a16:creationId xmlns:a16="http://schemas.microsoft.com/office/drawing/2014/main" id="{1992C242-5B13-A05D-5078-12A0FFA1201C}"/>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pic>
        <p:nvPicPr>
          <p:cNvPr id="10" name="Picture 9" descr="A colorful structure with a few parts&#10;&#10;Description automatically generated with medium confidence">
            <a:extLst>
              <a:ext uri="{FF2B5EF4-FFF2-40B4-BE49-F238E27FC236}">
                <a16:creationId xmlns:a16="http://schemas.microsoft.com/office/drawing/2014/main" id="{53E2AE13-653C-6941-729E-4C94937A961A}"/>
              </a:ext>
            </a:extLst>
          </p:cNvPr>
          <p:cNvPicPr>
            <a:picLocks noChangeAspect="1"/>
          </p:cNvPicPr>
          <p:nvPr/>
        </p:nvPicPr>
        <p:blipFill rotWithShape="1">
          <a:blip r:embed="rId4">
            <a:extLst>
              <a:ext uri="{28A0092B-C50C-407E-A947-70E740481C1C}">
                <a14:useLocalDpi xmlns:a14="http://schemas.microsoft.com/office/drawing/2010/main" val="0"/>
              </a:ext>
            </a:extLst>
          </a:blip>
          <a:srcRect r="21065"/>
          <a:stretch/>
        </p:blipFill>
        <p:spPr>
          <a:xfrm>
            <a:off x="146179" y="2770142"/>
            <a:ext cx="6210870" cy="3696806"/>
          </a:xfrm>
          <a:prstGeom prst="rect">
            <a:avLst/>
          </a:prstGeom>
        </p:spPr>
      </p:pic>
      <p:sp>
        <p:nvSpPr>
          <p:cNvPr id="13" name="TextBox 12">
            <a:extLst>
              <a:ext uri="{FF2B5EF4-FFF2-40B4-BE49-F238E27FC236}">
                <a16:creationId xmlns:a16="http://schemas.microsoft.com/office/drawing/2014/main" id="{A961100B-525B-D6DE-81AC-A85D1474611B}"/>
              </a:ext>
            </a:extLst>
          </p:cNvPr>
          <p:cNvSpPr txBox="1"/>
          <p:nvPr/>
        </p:nvSpPr>
        <p:spPr>
          <a:xfrm>
            <a:off x="2230585" y="2311440"/>
            <a:ext cx="877623" cy="584775"/>
          </a:xfrm>
          <a:prstGeom prst="rect">
            <a:avLst/>
          </a:prstGeom>
          <a:noFill/>
        </p:spPr>
        <p:txBody>
          <a:bodyPr wrap="square" rtlCol="0">
            <a:spAutoFit/>
          </a:bodyPr>
          <a:lstStyle/>
          <a:p>
            <a:pPr algn="l"/>
            <a:r>
              <a:rPr lang="de-DE" sz="1600" dirty="0"/>
              <a:t>Closure plates</a:t>
            </a:r>
            <a:endParaRPr lang="en-GB" sz="1600" dirty="0"/>
          </a:p>
        </p:txBody>
      </p:sp>
      <p:sp>
        <p:nvSpPr>
          <p:cNvPr id="18" name="TextBox 17">
            <a:extLst>
              <a:ext uri="{FF2B5EF4-FFF2-40B4-BE49-F238E27FC236}">
                <a16:creationId xmlns:a16="http://schemas.microsoft.com/office/drawing/2014/main" id="{37490556-CD03-9CDE-E676-DDD875D9B424}"/>
              </a:ext>
            </a:extLst>
          </p:cNvPr>
          <p:cNvSpPr txBox="1"/>
          <p:nvPr/>
        </p:nvSpPr>
        <p:spPr>
          <a:xfrm>
            <a:off x="76982" y="3613561"/>
            <a:ext cx="1389048" cy="338554"/>
          </a:xfrm>
          <a:prstGeom prst="rect">
            <a:avLst/>
          </a:prstGeom>
          <a:noFill/>
        </p:spPr>
        <p:txBody>
          <a:bodyPr wrap="square" rtlCol="0">
            <a:spAutoFit/>
          </a:bodyPr>
          <a:lstStyle/>
          <a:p>
            <a:pPr algn="l"/>
            <a:r>
              <a:rPr lang="de-DE" sz="1600" dirty="0"/>
              <a:t>RF Sources</a:t>
            </a:r>
            <a:endParaRPr lang="en-GB" sz="1600" dirty="0"/>
          </a:p>
        </p:txBody>
      </p:sp>
      <p:sp>
        <p:nvSpPr>
          <p:cNvPr id="19" name="TextBox 18">
            <a:extLst>
              <a:ext uri="{FF2B5EF4-FFF2-40B4-BE49-F238E27FC236}">
                <a16:creationId xmlns:a16="http://schemas.microsoft.com/office/drawing/2014/main" id="{26E1CAEB-8D4C-F542-CED0-9D7CEA0F6400}"/>
              </a:ext>
            </a:extLst>
          </p:cNvPr>
          <p:cNvSpPr txBox="1"/>
          <p:nvPr/>
        </p:nvSpPr>
        <p:spPr>
          <a:xfrm>
            <a:off x="5197054" y="2981231"/>
            <a:ext cx="862318" cy="338554"/>
          </a:xfrm>
          <a:prstGeom prst="rect">
            <a:avLst/>
          </a:prstGeom>
          <a:noFill/>
        </p:spPr>
        <p:txBody>
          <a:bodyPr wrap="square" rtlCol="0">
            <a:spAutoFit/>
          </a:bodyPr>
          <a:lstStyle/>
          <a:p>
            <a:pPr algn="l"/>
            <a:r>
              <a:rPr lang="de-DE" sz="1600" b="1" dirty="0"/>
              <a:t>NB duct</a:t>
            </a:r>
            <a:endParaRPr lang="en-GB" sz="1600" b="1" dirty="0"/>
          </a:p>
        </p:txBody>
      </p:sp>
      <p:cxnSp>
        <p:nvCxnSpPr>
          <p:cNvPr id="20" name="Straight Arrow Connector 19">
            <a:extLst>
              <a:ext uri="{FF2B5EF4-FFF2-40B4-BE49-F238E27FC236}">
                <a16:creationId xmlns:a16="http://schemas.microsoft.com/office/drawing/2014/main" id="{86A4E25C-B3FC-0EAF-C4CC-916A4D3C824C}"/>
              </a:ext>
            </a:extLst>
          </p:cNvPr>
          <p:cNvCxnSpPr>
            <a:cxnSpLocks/>
            <a:stCxn id="13" idx="2"/>
          </p:cNvCxnSpPr>
          <p:nvPr/>
        </p:nvCxnSpPr>
        <p:spPr>
          <a:xfrm flipH="1">
            <a:off x="2470548" y="2896215"/>
            <a:ext cx="198849" cy="6395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86E369B-F4C6-C9FF-DCEC-24A64C469A2C}"/>
              </a:ext>
            </a:extLst>
          </p:cNvPr>
          <p:cNvCxnSpPr>
            <a:cxnSpLocks/>
          </p:cNvCxnSpPr>
          <p:nvPr/>
        </p:nvCxnSpPr>
        <p:spPr>
          <a:xfrm>
            <a:off x="4479460" y="2902088"/>
            <a:ext cx="0" cy="1971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464C2883-E178-1E83-F7ED-AB7C5B13D054}"/>
              </a:ext>
            </a:extLst>
          </p:cNvPr>
          <p:cNvSpPr txBox="1"/>
          <p:nvPr/>
        </p:nvSpPr>
        <p:spPr>
          <a:xfrm>
            <a:off x="4124461" y="2296477"/>
            <a:ext cx="1573194" cy="584775"/>
          </a:xfrm>
          <a:prstGeom prst="rect">
            <a:avLst/>
          </a:prstGeom>
          <a:noFill/>
        </p:spPr>
        <p:txBody>
          <a:bodyPr wrap="square" rtlCol="0">
            <a:spAutoFit/>
          </a:bodyPr>
          <a:lstStyle/>
          <a:p>
            <a:pPr algn="l"/>
            <a:r>
              <a:rPr lang="de-DE" sz="1600" dirty="0"/>
              <a:t>Gate Valve and Fast Shutter</a:t>
            </a:r>
            <a:endParaRPr lang="en-GB" sz="1600" dirty="0"/>
          </a:p>
        </p:txBody>
      </p:sp>
      <p:sp>
        <p:nvSpPr>
          <p:cNvPr id="29" name="TextBox 28">
            <a:extLst>
              <a:ext uri="{FF2B5EF4-FFF2-40B4-BE49-F238E27FC236}">
                <a16:creationId xmlns:a16="http://schemas.microsoft.com/office/drawing/2014/main" id="{C7B62297-813A-B7B6-5EF8-D65F3C9462C0}"/>
              </a:ext>
            </a:extLst>
          </p:cNvPr>
          <p:cNvSpPr txBox="1"/>
          <p:nvPr/>
        </p:nvSpPr>
        <p:spPr>
          <a:xfrm>
            <a:off x="177612" y="2185841"/>
            <a:ext cx="1997841" cy="338554"/>
          </a:xfrm>
          <a:prstGeom prst="rect">
            <a:avLst/>
          </a:prstGeom>
          <a:noFill/>
        </p:spPr>
        <p:txBody>
          <a:bodyPr wrap="square" rtlCol="0">
            <a:spAutoFit/>
          </a:bodyPr>
          <a:lstStyle/>
          <a:p>
            <a:pPr algn="l"/>
            <a:r>
              <a:rPr lang="de-DE" sz="1600" b="1" dirty="0"/>
              <a:t>NB injector box</a:t>
            </a:r>
            <a:endParaRPr lang="en-GB" sz="1600" b="1" dirty="0"/>
          </a:p>
        </p:txBody>
      </p:sp>
      <p:sp>
        <p:nvSpPr>
          <p:cNvPr id="36" name="TextBox 35">
            <a:extLst>
              <a:ext uri="{FF2B5EF4-FFF2-40B4-BE49-F238E27FC236}">
                <a16:creationId xmlns:a16="http://schemas.microsoft.com/office/drawing/2014/main" id="{584A5552-83B7-185D-EEA3-E52B0C0D89E3}"/>
              </a:ext>
            </a:extLst>
          </p:cNvPr>
          <p:cNvSpPr txBox="1"/>
          <p:nvPr/>
        </p:nvSpPr>
        <p:spPr>
          <a:xfrm>
            <a:off x="1409949" y="2770142"/>
            <a:ext cx="566230" cy="584775"/>
          </a:xfrm>
          <a:prstGeom prst="rect">
            <a:avLst/>
          </a:prstGeom>
          <a:noFill/>
        </p:spPr>
        <p:txBody>
          <a:bodyPr wrap="square" rtlCol="0">
            <a:spAutoFit/>
          </a:bodyPr>
          <a:lstStyle/>
          <a:p>
            <a:pPr algn="l"/>
            <a:r>
              <a:rPr lang="de-DE" sz="1600" dirty="0"/>
              <a:t>Cryolines</a:t>
            </a:r>
            <a:endParaRPr lang="en-GB" sz="1600" dirty="0"/>
          </a:p>
        </p:txBody>
      </p:sp>
      <p:cxnSp>
        <p:nvCxnSpPr>
          <p:cNvPr id="37" name="Straight Arrow Connector 36">
            <a:extLst>
              <a:ext uri="{FF2B5EF4-FFF2-40B4-BE49-F238E27FC236}">
                <a16:creationId xmlns:a16="http://schemas.microsoft.com/office/drawing/2014/main" id="{763C2D54-B0FB-9E11-A764-778BD0B35160}"/>
              </a:ext>
            </a:extLst>
          </p:cNvPr>
          <p:cNvCxnSpPr>
            <a:cxnSpLocks/>
            <a:stCxn id="36" idx="2"/>
          </p:cNvCxnSpPr>
          <p:nvPr/>
        </p:nvCxnSpPr>
        <p:spPr>
          <a:xfrm flipH="1">
            <a:off x="1481168" y="3354917"/>
            <a:ext cx="211896" cy="2457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E3364B1E-BC0B-1617-FF72-AE37631139C6}"/>
              </a:ext>
            </a:extLst>
          </p:cNvPr>
          <p:cNvCxnSpPr>
            <a:cxnSpLocks/>
            <a:stCxn id="18" idx="2"/>
          </p:cNvCxnSpPr>
          <p:nvPr/>
        </p:nvCxnSpPr>
        <p:spPr>
          <a:xfrm>
            <a:off x="771506" y="3952115"/>
            <a:ext cx="107498" cy="10629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09517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6610F-71EA-356F-8C4F-2578D66BF35B}"/>
            </a:ext>
          </a:extLst>
        </p:cNvPr>
        <p:cNvGrpSpPr/>
        <p:nvPr/>
      </p:nvGrpSpPr>
      <p:grpSpPr>
        <a:xfrm>
          <a:off x="0" y="0"/>
          <a:ext cx="0" cy="0"/>
          <a:chOff x="0" y="0"/>
          <a:chExt cx="0" cy="0"/>
        </a:xfrm>
      </p:grpSpPr>
      <p:pic>
        <p:nvPicPr>
          <p:cNvPr id="8" name="Picture 7" descr="A computer generated image of a machine&#10;&#10;Description automatically generated">
            <a:extLst>
              <a:ext uri="{FF2B5EF4-FFF2-40B4-BE49-F238E27FC236}">
                <a16:creationId xmlns:a16="http://schemas.microsoft.com/office/drawing/2014/main" id="{04655D15-3098-9C3F-C9C9-9888AEEBD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829" y="746155"/>
            <a:ext cx="7215922" cy="5814229"/>
          </a:xfrm>
          <a:prstGeom prst="rect">
            <a:avLst/>
          </a:prstGeom>
        </p:spPr>
      </p:pic>
      <p:sp>
        <p:nvSpPr>
          <p:cNvPr id="4" name="Title 2">
            <a:extLst>
              <a:ext uri="{FF2B5EF4-FFF2-40B4-BE49-F238E27FC236}">
                <a16:creationId xmlns:a16="http://schemas.microsoft.com/office/drawing/2014/main" id="{7909E96A-C559-965D-F58B-20B4368000FA}"/>
              </a:ext>
            </a:extLst>
          </p:cNvPr>
          <p:cNvSpPr>
            <a:spLocks noGrp="1"/>
          </p:cNvSpPr>
          <p:nvPr>
            <p:ph type="title"/>
          </p:nvPr>
        </p:nvSpPr>
        <p:spPr>
          <a:xfrm>
            <a:off x="941241" y="34307"/>
            <a:ext cx="10059625" cy="716504"/>
          </a:xfrm>
        </p:spPr>
        <p:txBody>
          <a:bodyPr/>
          <a:lstStyle/>
          <a:p>
            <a:pPr>
              <a:lnSpc>
                <a:spcPct val="100000"/>
              </a:lnSpc>
            </a:pPr>
            <a:r>
              <a:rPr lang="en-US" dirty="0"/>
              <a:t>Activated cooling water routing</a:t>
            </a:r>
            <a:endParaRPr lang="en-GB" sz="1867" dirty="0"/>
          </a:p>
        </p:txBody>
      </p:sp>
      <p:sp>
        <p:nvSpPr>
          <p:cNvPr id="2" name="TextBox 1">
            <a:extLst>
              <a:ext uri="{FF2B5EF4-FFF2-40B4-BE49-F238E27FC236}">
                <a16:creationId xmlns:a16="http://schemas.microsoft.com/office/drawing/2014/main" id="{BEBDDD74-EB94-2F40-F9A1-A345777F120E}"/>
              </a:ext>
            </a:extLst>
          </p:cNvPr>
          <p:cNvSpPr txBox="1"/>
          <p:nvPr/>
        </p:nvSpPr>
        <p:spPr>
          <a:xfrm>
            <a:off x="563228" y="766325"/>
            <a:ext cx="3266645" cy="1175194"/>
          </a:xfrm>
          <a:prstGeom prst="rect">
            <a:avLst/>
          </a:prstGeom>
          <a:solidFill>
            <a:schemeClr val="bg1">
              <a:lumMod val="85000"/>
            </a:schemeClr>
          </a:solidFill>
          <a:ln w="12700">
            <a:solidFill>
              <a:schemeClr val="tx1"/>
            </a:solidFill>
          </a:ln>
        </p:spPr>
        <p:txBody>
          <a:bodyPr wrap="square" rtlCol="0">
            <a:spAutoFit/>
          </a:bodyPr>
          <a:lstStyle/>
          <a:p>
            <a:r>
              <a:rPr lang="en-US" sz="1759" dirty="0"/>
              <a:t>Activated cooling water routed in well-shielded areas segregated from other plant equipment </a:t>
            </a:r>
            <a:r>
              <a:rPr lang="en-US" sz="1759" dirty="0">
                <a:sym typeface="Wingdings" panose="05000000000000000000" pitchFamily="2" charset="2"/>
              </a:rPr>
              <a:t> double-wall bioshield</a:t>
            </a:r>
            <a:r>
              <a:rPr lang="en-US" sz="1759" dirty="0"/>
              <a:t>.</a:t>
            </a:r>
            <a:endParaRPr lang="en-GB" sz="1759" dirty="0"/>
          </a:p>
        </p:txBody>
      </p:sp>
      <p:cxnSp>
        <p:nvCxnSpPr>
          <p:cNvPr id="6" name="Straight Connector 5">
            <a:extLst>
              <a:ext uri="{FF2B5EF4-FFF2-40B4-BE49-F238E27FC236}">
                <a16:creationId xmlns:a16="http://schemas.microsoft.com/office/drawing/2014/main" id="{D6274A78-18C3-5F9F-FBA8-3573F9171F7F}"/>
              </a:ext>
            </a:extLst>
          </p:cNvPr>
          <p:cNvCxnSpPr>
            <a:cxnSpLocks/>
            <a:stCxn id="2" idx="3"/>
          </p:cNvCxnSpPr>
          <p:nvPr/>
        </p:nvCxnSpPr>
        <p:spPr>
          <a:xfrm>
            <a:off x="3829873" y="1353922"/>
            <a:ext cx="2560041" cy="2075078"/>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4">
            <a:extLst>
              <a:ext uri="{FF2B5EF4-FFF2-40B4-BE49-F238E27FC236}">
                <a16:creationId xmlns:a16="http://schemas.microsoft.com/office/drawing/2014/main" id="{31333069-57AB-5B5C-275D-4C767BCDB39A}"/>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12</a:t>
            </a:fld>
            <a:endParaRPr lang="en-GB" dirty="0">
              <a:solidFill>
                <a:prstClr val="white"/>
              </a:solidFill>
            </a:endParaRPr>
          </a:p>
        </p:txBody>
      </p:sp>
      <p:sp>
        <p:nvSpPr>
          <p:cNvPr id="3" name="Footer Placeholder 3">
            <a:extLst>
              <a:ext uri="{FF2B5EF4-FFF2-40B4-BE49-F238E27FC236}">
                <a16:creationId xmlns:a16="http://schemas.microsoft.com/office/drawing/2014/main" id="{0D7E4AFD-ED83-3EC6-F7D9-FC61556C7B2D}"/>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Tree>
    <p:extLst>
      <p:ext uri="{BB962C8B-B14F-4D97-AF65-F5344CB8AC3E}">
        <p14:creationId xmlns:p14="http://schemas.microsoft.com/office/powerpoint/2010/main" val="684665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3EDE14-8BA6-11DB-934B-AADDAFDF48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1788" y="63709"/>
            <a:ext cx="11496298" cy="6284813"/>
          </a:xfrm>
          <a:prstGeom prst="rect">
            <a:avLst/>
          </a:prstGeom>
        </p:spPr>
      </p:pic>
      <p:sp>
        <p:nvSpPr>
          <p:cNvPr id="24" name="TextBox 23">
            <a:extLst>
              <a:ext uri="{FF2B5EF4-FFF2-40B4-BE49-F238E27FC236}">
                <a16:creationId xmlns:a16="http://schemas.microsoft.com/office/drawing/2014/main" id="{49113F00-63A4-F0BE-0A9D-2A5B3F1564A7}"/>
              </a:ext>
            </a:extLst>
          </p:cNvPr>
          <p:cNvSpPr txBox="1"/>
          <p:nvPr/>
        </p:nvSpPr>
        <p:spPr>
          <a:xfrm>
            <a:off x="7010400" y="81402"/>
            <a:ext cx="5056906" cy="1323439"/>
          </a:xfrm>
          <a:prstGeom prst="rect">
            <a:avLst/>
          </a:prstGeom>
          <a:solidFill>
            <a:schemeClr val="bg2"/>
          </a:solidFill>
          <a:ln>
            <a:solidFill>
              <a:schemeClr val="tx1"/>
            </a:solidFill>
          </a:ln>
        </p:spPr>
        <p:txBody>
          <a:bodyPr wrap="square" rtlCol="0">
            <a:spAutoFit/>
          </a:bodyPr>
          <a:lstStyle/>
          <a:p>
            <a:pPr marL="228594" indent="-228594">
              <a:buFont typeface="Arial" panose="020B0604020202020204" pitchFamily="34" charset="0"/>
              <a:buChar char="•"/>
            </a:pPr>
            <a:r>
              <a:rPr lang="en-US" sz="1600" dirty="0">
                <a:cs typeface="Arial" panose="020B0604020202020204" pitchFamily="34" charset="0"/>
              </a:rPr>
              <a:t>Large NB cell with 4 NB injectors. </a:t>
            </a:r>
            <a:endParaRPr lang="en-GB" sz="1600" dirty="0">
              <a:cs typeface="Arial" panose="020B0604020202020204" pitchFamily="34" charset="0"/>
            </a:endParaRPr>
          </a:p>
          <a:p>
            <a:pPr indent="-228594">
              <a:buFont typeface="Arial" panose="020B0604020202020204" pitchFamily="34" charset="0"/>
              <a:buChar char="•"/>
            </a:pPr>
            <a:r>
              <a:rPr lang="en-GB" sz="1600" dirty="0">
                <a:cs typeface="Arial" panose="020B0604020202020204" pitchFamily="34" charset="0"/>
              </a:rPr>
              <a:t>NB cell (2</a:t>
            </a:r>
            <a:r>
              <a:rPr lang="en-GB" sz="1600" baseline="30000" dirty="0">
                <a:cs typeface="Arial" panose="020B0604020202020204" pitchFamily="34" charset="0"/>
              </a:rPr>
              <a:t>nd</a:t>
            </a:r>
            <a:r>
              <a:rPr lang="en-GB" sz="1600" dirty="0">
                <a:cs typeface="Arial" panose="020B0604020202020204" pitchFamily="34" charset="0"/>
              </a:rPr>
              <a:t> </a:t>
            </a:r>
            <a:r>
              <a:rPr lang="en-GB" sz="1600" dirty="0" err="1">
                <a:cs typeface="Arial" panose="020B0604020202020204" pitchFamily="34" charset="0"/>
              </a:rPr>
              <a:t>confinem</a:t>
            </a:r>
            <a:r>
              <a:rPr lang="en-GB" sz="1600" dirty="0">
                <a:cs typeface="Arial" panose="020B0604020202020204" pitchFamily="34" charset="0"/>
              </a:rPr>
              <a:t>.) fully inside building (3</a:t>
            </a:r>
            <a:r>
              <a:rPr lang="en-GB" sz="1600" baseline="30000" dirty="0">
                <a:cs typeface="Arial" panose="020B0604020202020204" pitchFamily="34" charset="0"/>
              </a:rPr>
              <a:t>rd</a:t>
            </a:r>
            <a:r>
              <a:rPr lang="en-GB" sz="1600" dirty="0">
                <a:cs typeface="Arial" panose="020B0604020202020204" pitchFamily="34" charset="0"/>
              </a:rPr>
              <a:t> conf.)</a:t>
            </a:r>
          </a:p>
          <a:p>
            <a:pPr indent="-228594">
              <a:buFont typeface="Arial" panose="020B0604020202020204" pitchFamily="34" charset="0"/>
              <a:buChar char="•"/>
            </a:pPr>
            <a:r>
              <a:rPr lang="en-GB" sz="1600" dirty="0">
                <a:cs typeface="Arial" panose="020B0604020202020204" pitchFamily="34" charset="0"/>
              </a:rPr>
              <a:t>All magnets &amp; </a:t>
            </a:r>
            <a:r>
              <a:rPr lang="en-GB" sz="1600" dirty="0" err="1">
                <a:cs typeface="Arial" panose="020B0604020202020204" pitchFamily="34" charset="0"/>
              </a:rPr>
              <a:t>cryo</a:t>
            </a:r>
            <a:r>
              <a:rPr lang="en-GB" sz="1600" dirty="0">
                <a:cs typeface="Arial" panose="020B0604020202020204" pitchFamily="34" charset="0"/>
              </a:rPr>
              <a:t> feeders in ground level B2.</a:t>
            </a:r>
          </a:p>
          <a:p>
            <a:pPr indent="-228594">
              <a:buFont typeface="Arial" panose="020B0604020202020204" pitchFamily="34" charset="0"/>
              <a:buChar char="•"/>
            </a:pPr>
            <a:r>
              <a:rPr lang="en-GB" sz="1600" dirty="0">
                <a:cs typeface="Arial" panose="020B0604020202020204" pitchFamily="34" charset="0"/>
              </a:rPr>
              <a:t>No lower pipe chase (because of small machine size)</a:t>
            </a:r>
          </a:p>
          <a:p>
            <a:pPr marL="228594" indent="-228594">
              <a:buFont typeface="Arial" panose="020B0604020202020204" pitchFamily="34" charset="0"/>
              <a:buChar char="•"/>
            </a:pPr>
            <a:r>
              <a:rPr lang="en-GB" sz="1600" dirty="0">
                <a:cs typeface="Arial" panose="020B0604020202020204" pitchFamily="34" charset="0"/>
              </a:rPr>
              <a:t>Activated water segregated from other plant areas.</a:t>
            </a:r>
          </a:p>
        </p:txBody>
      </p:sp>
      <p:sp>
        <p:nvSpPr>
          <p:cNvPr id="2" name="Title 1">
            <a:extLst>
              <a:ext uri="{FF2B5EF4-FFF2-40B4-BE49-F238E27FC236}">
                <a16:creationId xmlns:a16="http://schemas.microsoft.com/office/drawing/2014/main" id="{0B13D419-14F3-EADF-4A62-C8906339C84F}"/>
              </a:ext>
            </a:extLst>
          </p:cNvPr>
          <p:cNvSpPr>
            <a:spLocks noGrp="1"/>
          </p:cNvSpPr>
          <p:nvPr>
            <p:ph type="title"/>
          </p:nvPr>
        </p:nvSpPr>
        <p:spPr>
          <a:xfrm>
            <a:off x="558889" y="106346"/>
            <a:ext cx="1658082" cy="748340"/>
          </a:xfrm>
        </p:spPr>
        <p:txBody>
          <a:bodyPr/>
          <a:lstStyle/>
          <a:p>
            <a:r>
              <a:rPr lang="en-US" dirty="0"/>
              <a:t>Tokamak building</a:t>
            </a:r>
            <a:endParaRPr lang="en-GB" sz="2133" dirty="0"/>
          </a:p>
        </p:txBody>
      </p:sp>
      <p:cxnSp>
        <p:nvCxnSpPr>
          <p:cNvPr id="14" name="Straight Arrow Connector 13">
            <a:extLst>
              <a:ext uri="{FF2B5EF4-FFF2-40B4-BE49-F238E27FC236}">
                <a16:creationId xmlns:a16="http://schemas.microsoft.com/office/drawing/2014/main" id="{B42D4DDE-3AA3-4233-3A5A-A4AE22FDAF35}"/>
              </a:ext>
            </a:extLst>
          </p:cNvPr>
          <p:cNvCxnSpPr>
            <a:cxnSpLocks/>
          </p:cNvCxnSpPr>
          <p:nvPr/>
        </p:nvCxnSpPr>
        <p:spPr>
          <a:xfrm>
            <a:off x="401788" y="304800"/>
            <a:ext cx="0" cy="5893284"/>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215971A-58DD-2CA2-337B-46BF33D46469}"/>
              </a:ext>
            </a:extLst>
          </p:cNvPr>
          <p:cNvSpPr txBox="1"/>
          <p:nvPr/>
        </p:nvSpPr>
        <p:spPr>
          <a:xfrm>
            <a:off x="17707" y="2836783"/>
            <a:ext cx="768159" cy="369332"/>
          </a:xfrm>
          <a:prstGeom prst="rect">
            <a:avLst/>
          </a:prstGeom>
          <a:solidFill>
            <a:schemeClr val="bg1"/>
          </a:solidFill>
          <a:ln w="19050">
            <a:solidFill>
              <a:srgbClr val="FFC000"/>
            </a:solidFill>
          </a:ln>
        </p:spPr>
        <p:txBody>
          <a:bodyPr wrap="none" rtlCol="0">
            <a:spAutoFit/>
          </a:bodyPr>
          <a:lstStyle/>
          <a:p>
            <a:r>
              <a:rPr lang="en-US" dirty="0">
                <a:latin typeface="Arial" panose="020B0604020202020204" pitchFamily="34" charset="0"/>
                <a:cs typeface="Arial" panose="020B0604020202020204" pitchFamily="34" charset="0"/>
              </a:rPr>
              <a:t>~50m</a:t>
            </a:r>
            <a:endParaRPr lang="en-GB"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F247D20-9337-FBC3-6CB1-23A4F73ABD1D}"/>
              </a:ext>
            </a:extLst>
          </p:cNvPr>
          <p:cNvSpPr txBox="1"/>
          <p:nvPr/>
        </p:nvSpPr>
        <p:spPr>
          <a:xfrm>
            <a:off x="8461205" y="5372201"/>
            <a:ext cx="2354468" cy="369332"/>
          </a:xfrm>
          <a:prstGeom prst="rect">
            <a:avLst/>
          </a:prstGeom>
          <a:solidFill>
            <a:schemeClr val="accent6">
              <a:lumMod val="40000"/>
              <a:lumOff val="60000"/>
            </a:schemeClr>
          </a:solidFill>
          <a:ln>
            <a:solidFill>
              <a:schemeClr val="tx1"/>
            </a:solidFill>
          </a:ln>
        </p:spPr>
        <p:txBody>
          <a:bodyPr wrap="square" rtlCol="0">
            <a:spAutoFit/>
          </a:bodyPr>
          <a:lstStyle>
            <a:defPPr>
              <a:defRPr lang="en-US"/>
            </a:defPPr>
            <a:lvl1pPr>
              <a:defRPr sz="1200">
                <a:latin typeface="Arial" panose="020B0604020202020204" pitchFamily="34" charset="0"/>
                <a:cs typeface="Arial" panose="020B0604020202020204" pitchFamily="34" charset="0"/>
              </a:defRPr>
            </a:lvl1pPr>
          </a:lstStyle>
          <a:p>
            <a:r>
              <a:rPr lang="en-US" sz="1800" dirty="0"/>
              <a:t>Magnet feeder level</a:t>
            </a:r>
            <a:endParaRPr lang="en-GB" sz="1800" dirty="0"/>
          </a:p>
        </p:txBody>
      </p:sp>
      <p:sp>
        <p:nvSpPr>
          <p:cNvPr id="18" name="TextBox 17">
            <a:extLst>
              <a:ext uri="{FF2B5EF4-FFF2-40B4-BE49-F238E27FC236}">
                <a16:creationId xmlns:a16="http://schemas.microsoft.com/office/drawing/2014/main" id="{9376DF2E-3F34-59BA-3C30-708124913577}"/>
              </a:ext>
            </a:extLst>
          </p:cNvPr>
          <p:cNvSpPr txBox="1"/>
          <p:nvPr/>
        </p:nvSpPr>
        <p:spPr>
          <a:xfrm>
            <a:off x="8461205" y="4710522"/>
            <a:ext cx="3352795" cy="369332"/>
          </a:xfrm>
          <a:prstGeom prst="rect">
            <a:avLst/>
          </a:prstGeom>
          <a:solidFill>
            <a:schemeClr val="accent6">
              <a:lumMod val="40000"/>
              <a:lumOff val="60000"/>
            </a:schemeClr>
          </a:solidFill>
          <a:ln>
            <a:solidFill>
              <a:schemeClr val="tx1"/>
            </a:solidFill>
          </a:ln>
        </p:spPr>
        <p:txBody>
          <a:bodyPr wrap="square" rtlCol="0">
            <a:spAutoFit/>
          </a:bodyPr>
          <a:lstStyle>
            <a:defPPr>
              <a:defRPr lang="en-US"/>
            </a:defPPr>
            <a:lvl1pPr>
              <a:defRPr sz="1200">
                <a:latin typeface="Arial" panose="020B0604020202020204" pitchFamily="34" charset="0"/>
                <a:cs typeface="Arial" panose="020B0604020202020204" pitchFamily="34" charset="0"/>
              </a:defRPr>
            </a:lvl1pPr>
          </a:lstStyle>
          <a:p>
            <a:r>
              <a:rPr lang="en-US" sz="1800" dirty="0"/>
              <a:t>Divertor and vacuum pumping</a:t>
            </a:r>
            <a:endParaRPr lang="en-GB" sz="1800" dirty="0"/>
          </a:p>
        </p:txBody>
      </p:sp>
      <p:sp>
        <p:nvSpPr>
          <p:cNvPr id="19" name="TextBox 18">
            <a:extLst>
              <a:ext uri="{FF2B5EF4-FFF2-40B4-BE49-F238E27FC236}">
                <a16:creationId xmlns:a16="http://schemas.microsoft.com/office/drawing/2014/main" id="{3B60E75D-2FD9-D6A8-016F-89E08924CC15}"/>
              </a:ext>
            </a:extLst>
          </p:cNvPr>
          <p:cNvSpPr txBox="1"/>
          <p:nvPr/>
        </p:nvSpPr>
        <p:spPr>
          <a:xfrm>
            <a:off x="8461205" y="4095576"/>
            <a:ext cx="1785873" cy="369332"/>
          </a:xfrm>
          <a:prstGeom prst="rect">
            <a:avLst/>
          </a:prstGeom>
          <a:solidFill>
            <a:schemeClr val="accent6">
              <a:lumMod val="40000"/>
              <a:lumOff val="60000"/>
            </a:schemeClr>
          </a:solidFill>
          <a:ln>
            <a:solidFill>
              <a:schemeClr val="tx1"/>
            </a:solidFill>
          </a:ln>
        </p:spPr>
        <p:txBody>
          <a:bodyPr wrap="square" rtlCol="0">
            <a:spAutoFit/>
          </a:bodyPr>
          <a:lstStyle>
            <a:defPPr>
              <a:defRPr lang="en-US"/>
            </a:defPPr>
            <a:lvl1pPr>
              <a:defRPr sz="1200">
                <a:latin typeface="Arial" panose="020B0604020202020204" pitchFamily="34" charset="0"/>
                <a:cs typeface="Arial" panose="020B0604020202020204" pitchFamily="34" charset="0"/>
              </a:defRPr>
            </a:lvl1pPr>
          </a:lstStyle>
          <a:p>
            <a:r>
              <a:rPr lang="en-US" sz="1800" dirty="0"/>
              <a:t>AUX &amp; testing</a:t>
            </a:r>
            <a:endParaRPr lang="en-GB" sz="1800" dirty="0"/>
          </a:p>
        </p:txBody>
      </p:sp>
      <p:sp>
        <p:nvSpPr>
          <p:cNvPr id="20" name="TextBox 19">
            <a:extLst>
              <a:ext uri="{FF2B5EF4-FFF2-40B4-BE49-F238E27FC236}">
                <a16:creationId xmlns:a16="http://schemas.microsoft.com/office/drawing/2014/main" id="{F35F7373-68B4-7AC5-8B32-41ED64B20A98}"/>
              </a:ext>
            </a:extLst>
          </p:cNvPr>
          <p:cNvSpPr txBox="1"/>
          <p:nvPr/>
        </p:nvSpPr>
        <p:spPr>
          <a:xfrm>
            <a:off x="8461205" y="3509079"/>
            <a:ext cx="2125868" cy="369332"/>
          </a:xfrm>
          <a:prstGeom prst="rect">
            <a:avLst/>
          </a:prstGeom>
          <a:solidFill>
            <a:schemeClr val="accent6">
              <a:lumMod val="40000"/>
              <a:lumOff val="60000"/>
            </a:schemeClr>
          </a:solidFill>
          <a:ln>
            <a:solidFill>
              <a:schemeClr val="tx1"/>
            </a:solidFill>
          </a:ln>
        </p:spPr>
        <p:txBody>
          <a:bodyPr wrap="square" rtlCol="0">
            <a:spAutoFit/>
          </a:bodyPr>
          <a:lstStyle>
            <a:defPPr>
              <a:defRPr lang="en-US"/>
            </a:defPPr>
            <a:lvl1pPr>
              <a:defRPr sz="1200">
                <a:latin typeface="Arial" panose="020B0604020202020204" pitchFamily="34" charset="0"/>
                <a:cs typeface="Arial" panose="020B0604020202020204" pitchFamily="34" charset="0"/>
              </a:defRPr>
            </a:lvl1pPr>
          </a:lstStyle>
          <a:p>
            <a:r>
              <a:rPr lang="en-US" sz="1800" dirty="0"/>
              <a:t>Low radiation level</a:t>
            </a:r>
            <a:endParaRPr lang="en-GB" sz="1800" dirty="0"/>
          </a:p>
        </p:txBody>
      </p:sp>
      <p:sp>
        <p:nvSpPr>
          <p:cNvPr id="21" name="TextBox 20">
            <a:extLst>
              <a:ext uri="{FF2B5EF4-FFF2-40B4-BE49-F238E27FC236}">
                <a16:creationId xmlns:a16="http://schemas.microsoft.com/office/drawing/2014/main" id="{93637DC8-356B-D1F0-1E27-CFB1725CC62A}"/>
              </a:ext>
            </a:extLst>
          </p:cNvPr>
          <p:cNvSpPr txBox="1"/>
          <p:nvPr/>
        </p:nvSpPr>
        <p:spPr>
          <a:xfrm>
            <a:off x="8465931" y="2713159"/>
            <a:ext cx="1516269" cy="369332"/>
          </a:xfrm>
          <a:prstGeom prst="rect">
            <a:avLst/>
          </a:prstGeom>
          <a:solidFill>
            <a:schemeClr val="accent6">
              <a:lumMod val="40000"/>
              <a:lumOff val="60000"/>
            </a:schemeClr>
          </a:solidFill>
          <a:ln>
            <a:solidFill>
              <a:schemeClr val="tx1"/>
            </a:solidFill>
          </a:ln>
        </p:spPr>
        <p:txBody>
          <a:bodyPr wrap="square" rtlCol="0">
            <a:spAutoFit/>
          </a:bodyPr>
          <a:lstStyle>
            <a:defPPr>
              <a:defRPr lang="en-US"/>
            </a:defPPr>
            <a:lvl1pPr>
              <a:defRPr sz="1200">
                <a:latin typeface="Arial" panose="020B0604020202020204" pitchFamily="34" charset="0"/>
                <a:cs typeface="Arial" panose="020B0604020202020204" pitchFamily="34" charset="0"/>
              </a:defRPr>
            </a:lvl1pPr>
          </a:lstStyle>
          <a:p>
            <a:r>
              <a:rPr lang="en-US" sz="1800" dirty="0"/>
              <a:t>PHTS Level</a:t>
            </a:r>
            <a:endParaRPr lang="en-GB" sz="1800" dirty="0"/>
          </a:p>
        </p:txBody>
      </p:sp>
      <p:sp>
        <p:nvSpPr>
          <p:cNvPr id="23" name="TextBox 22">
            <a:extLst>
              <a:ext uri="{FF2B5EF4-FFF2-40B4-BE49-F238E27FC236}">
                <a16:creationId xmlns:a16="http://schemas.microsoft.com/office/drawing/2014/main" id="{B49EBAA1-3AF0-A405-CCD3-FA159EF3D0B6}"/>
              </a:ext>
            </a:extLst>
          </p:cNvPr>
          <p:cNvSpPr txBox="1"/>
          <p:nvPr/>
        </p:nvSpPr>
        <p:spPr>
          <a:xfrm>
            <a:off x="1918668" y="940855"/>
            <a:ext cx="2852005" cy="646331"/>
          </a:xfrm>
          <a:prstGeom prst="rect">
            <a:avLst/>
          </a:prstGeom>
          <a:solidFill>
            <a:schemeClr val="accent6">
              <a:lumMod val="40000"/>
              <a:lumOff val="60000"/>
            </a:schemeClr>
          </a:solidFill>
          <a:ln>
            <a:solidFill>
              <a:schemeClr val="tx1"/>
            </a:solidFill>
          </a:ln>
        </p:spPr>
        <p:txBody>
          <a:bodyPr wrap="square" rtlCol="0">
            <a:spAutoFit/>
          </a:bodyPr>
          <a:lstStyle>
            <a:defPPr>
              <a:defRPr lang="en-US"/>
            </a:defPPr>
            <a:lvl1pPr>
              <a:defRPr sz="1200">
                <a:latin typeface="Arial" panose="020B0604020202020204" pitchFamily="34" charset="0"/>
                <a:cs typeface="Arial" panose="020B0604020202020204" pitchFamily="34" charset="0"/>
              </a:defRPr>
            </a:lvl1pPr>
          </a:lstStyle>
          <a:p>
            <a:r>
              <a:rPr lang="en-US" sz="1800" dirty="0"/>
              <a:t>Machine assembly path &amp; blanket transfer to AMF</a:t>
            </a:r>
            <a:endParaRPr lang="en-GB" sz="1800" dirty="0"/>
          </a:p>
        </p:txBody>
      </p:sp>
      <p:cxnSp>
        <p:nvCxnSpPr>
          <p:cNvPr id="5" name="Straight Arrow Connector 4">
            <a:extLst>
              <a:ext uri="{FF2B5EF4-FFF2-40B4-BE49-F238E27FC236}">
                <a16:creationId xmlns:a16="http://schemas.microsoft.com/office/drawing/2014/main" id="{2D35E588-B144-16CB-B2CB-79E998F45039}"/>
              </a:ext>
            </a:extLst>
          </p:cNvPr>
          <p:cNvCxnSpPr>
            <a:cxnSpLocks/>
          </p:cNvCxnSpPr>
          <p:nvPr/>
        </p:nvCxnSpPr>
        <p:spPr>
          <a:xfrm>
            <a:off x="457015" y="6417697"/>
            <a:ext cx="9361899" cy="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5AA8BEE-15DC-474F-FDE8-7294F9326855}"/>
              </a:ext>
            </a:extLst>
          </p:cNvPr>
          <p:cNvSpPr txBox="1"/>
          <p:nvPr/>
        </p:nvSpPr>
        <p:spPr>
          <a:xfrm>
            <a:off x="4770673" y="6163855"/>
            <a:ext cx="971095" cy="369332"/>
          </a:xfrm>
          <a:prstGeom prst="rect">
            <a:avLst/>
          </a:prstGeom>
          <a:solidFill>
            <a:schemeClr val="bg1"/>
          </a:solidFill>
          <a:ln w="19050">
            <a:solidFill>
              <a:srgbClr val="FFC000"/>
            </a:solidFill>
          </a:ln>
        </p:spPr>
        <p:txBody>
          <a:bodyPr wrap="square" rtlCol="0">
            <a:spAutoFit/>
          </a:bodyPr>
          <a:lstStyle/>
          <a:p>
            <a:r>
              <a:rPr lang="en-US" dirty="0">
                <a:latin typeface="Arial" panose="020B0604020202020204" pitchFamily="34" charset="0"/>
                <a:cs typeface="Arial" panose="020B0604020202020204" pitchFamily="34" charset="0"/>
              </a:rPr>
              <a:t>~78m</a:t>
            </a:r>
            <a:endParaRPr lang="en-GB" dirty="0">
              <a:latin typeface="Arial" panose="020B0604020202020204" pitchFamily="34" charset="0"/>
              <a:cs typeface="Arial" panose="020B0604020202020204" pitchFamily="34" charset="0"/>
            </a:endParaRPr>
          </a:p>
        </p:txBody>
      </p:sp>
      <p:sp>
        <p:nvSpPr>
          <p:cNvPr id="8" name="Slide Number Placeholder 4">
            <a:extLst>
              <a:ext uri="{FF2B5EF4-FFF2-40B4-BE49-F238E27FC236}">
                <a16:creationId xmlns:a16="http://schemas.microsoft.com/office/drawing/2014/main" id="{267F7CB5-E41C-7134-816F-35478C0F5A67}"/>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13</a:t>
            </a:fld>
            <a:endParaRPr lang="en-GB" dirty="0">
              <a:solidFill>
                <a:prstClr val="white"/>
              </a:solidFill>
            </a:endParaRPr>
          </a:p>
        </p:txBody>
      </p:sp>
      <p:sp>
        <p:nvSpPr>
          <p:cNvPr id="4" name="Footer Placeholder 3">
            <a:extLst>
              <a:ext uri="{FF2B5EF4-FFF2-40B4-BE49-F238E27FC236}">
                <a16:creationId xmlns:a16="http://schemas.microsoft.com/office/drawing/2014/main" id="{FB1F110D-BF9A-262D-1127-6395307CFE4F}"/>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Tree>
    <p:extLst>
      <p:ext uri="{BB962C8B-B14F-4D97-AF65-F5344CB8AC3E}">
        <p14:creationId xmlns:p14="http://schemas.microsoft.com/office/powerpoint/2010/main" val="1271985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E665-8F0C-B393-2BB2-DF41D7B94CC6}"/>
              </a:ext>
            </a:extLst>
          </p:cNvPr>
          <p:cNvSpPr>
            <a:spLocks noGrp="1"/>
          </p:cNvSpPr>
          <p:nvPr>
            <p:ph type="title"/>
          </p:nvPr>
        </p:nvSpPr>
        <p:spPr/>
        <p:txBody>
          <a:bodyPr/>
          <a:lstStyle/>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dirty="0"/>
              <a:t>High electrical power consumption</a:t>
            </a:r>
          </a:p>
        </p:txBody>
      </p:sp>
      <p:sp>
        <p:nvSpPr>
          <p:cNvPr id="5" name="Slide Number Placeholder 4">
            <a:extLst>
              <a:ext uri="{FF2B5EF4-FFF2-40B4-BE49-F238E27FC236}">
                <a16:creationId xmlns:a16="http://schemas.microsoft.com/office/drawing/2014/main" id="{C3F1382D-9953-866F-5BC4-423CA1D9F11F}"/>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a:solidFill>
                <a:prstClr val="white"/>
              </a:solidFill>
            </a:endParaRPr>
          </a:p>
        </p:txBody>
      </p:sp>
      <p:graphicFrame>
        <p:nvGraphicFramePr>
          <p:cNvPr id="10" name="Table 9">
            <a:extLst>
              <a:ext uri="{FF2B5EF4-FFF2-40B4-BE49-F238E27FC236}">
                <a16:creationId xmlns:a16="http://schemas.microsoft.com/office/drawing/2014/main" id="{0AEBAB28-28BA-584A-A65F-395E5D4D66C6}"/>
              </a:ext>
            </a:extLst>
          </p:cNvPr>
          <p:cNvGraphicFramePr>
            <a:graphicFrameLocks noGrp="1"/>
          </p:cNvGraphicFramePr>
          <p:nvPr>
            <p:extLst>
              <p:ext uri="{D42A27DB-BD31-4B8C-83A1-F6EECF244321}">
                <p14:modId xmlns:p14="http://schemas.microsoft.com/office/powerpoint/2010/main" val="785467270"/>
              </p:ext>
            </p:extLst>
          </p:nvPr>
        </p:nvGraphicFramePr>
        <p:xfrm>
          <a:off x="184184" y="783772"/>
          <a:ext cx="4126358" cy="3962400"/>
        </p:xfrm>
        <a:graphic>
          <a:graphicData uri="http://schemas.openxmlformats.org/drawingml/2006/table">
            <a:tbl>
              <a:tblPr firstRow="1" bandRow="1">
                <a:tableStyleId>{5C22544A-7EE6-4342-B048-85BDC9FD1C3A}</a:tableStyleId>
              </a:tblPr>
              <a:tblGrid>
                <a:gridCol w="2499805">
                  <a:extLst>
                    <a:ext uri="{9D8B030D-6E8A-4147-A177-3AD203B41FA5}">
                      <a16:colId xmlns:a16="http://schemas.microsoft.com/office/drawing/2014/main" val="73082105"/>
                    </a:ext>
                  </a:extLst>
                </a:gridCol>
                <a:gridCol w="1626553">
                  <a:extLst>
                    <a:ext uri="{9D8B030D-6E8A-4147-A177-3AD203B41FA5}">
                      <a16:colId xmlns:a16="http://schemas.microsoft.com/office/drawing/2014/main" val="553146886"/>
                    </a:ext>
                  </a:extLst>
                </a:gridCol>
              </a:tblGrid>
              <a:tr h="216000">
                <a:tc>
                  <a:txBody>
                    <a:bodyPr/>
                    <a:lstStyle/>
                    <a:p>
                      <a:r>
                        <a:rPr lang="de-DE" sz="2000" dirty="0"/>
                        <a:t>System</a:t>
                      </a:r>
                      <a:endParaRPr lang="en-GB" sz="2000" dirty="0"/>
                    </a:p>
                  </a:txBody>
                  <a:tcPr/>
                </a:tc>
                <a:tc>
                  <a:txBody>
                    <a:bodyPr/>
                    <a:lstStyle/>
                    <a:p>
                      <a:pPr algn="ctr"/>
                      <a:r>
                        <a:rPr lang="de-DE" sz="2000" dirty="0"/>
                        <a:t>Active Power</a:t>
                      </a:r>
                      <a:endParaRPr lang="en-GB" sz="2000" dirty="0"/>
                    </a:p>
                  </a:txBody>
                  <a:tcPr/>
                </a:tc>
                <a:extLst>
                  <a:ext uri="{0D108BD9-81ED-4DB2-BD59-A6C34878D82A}">
                    <a16:rowId xmlns:a16="http://schemas.microsoft.com/office/drawing/2014/main" val="2085989581"/>
                  </a:ext>
                </a:extLst>
              </a:tr>
              <a:tr h="216000">
                <a:tc>
                  <a:txBody>
                    <a:bodyPr/>
                    <a:lstStyle/>
                    <a:p>
                      <a:r>
                        <a:rPr lang="de-DE" sz="2000" b="1" dirty="0"/>
                        <a:t>NBI (42.5 MW)</a:t>
                      </a:r>
                      <a:endParaRPr lang="en-GB" sz="2000" b="1" dirty="0"/>
                    </a:p>
                  </a:txBody>
                  <a:tcPr/>
                </a:tc>
                <a:tc>
                  <a:txBody>
                    <a:bodyPr/>
                    <a:lstStyle/>
                    <a:p>
                      <a:pPr algn="ctr"/>
                      <a:r>
                        <a:rPr lang="de-DE" sz="2000" b="1" dirty="0">
                          <a:solidFill>
                            <a:schemeClr val="tx1"/>
                          </a:solidFill>
                        </a:rPr>
                        <a:t>120 MW</a:t>
                      </a:r>
                      <a:endParaRPr lang="en-GB" sz="2000" b="1" dirty="0">
                        <a:solidFill>
                          <a:schemeClr val="tx1"/>
                        </a:solidFill>
                      </a:endParaRPr>
                    </a:p>
                  </a:txBody>
                  <a:tcPr/>
                </a:tc>
                <a:extLst>
                  <a:ext uri="{0D108BD9-81ED-4DB2-BD59-A6C34878D82A}">
                    <a16:rowId xmlns:a16="http://schemas.microsoft.com/office/drawing/2014/main" val="728312956"/>
                  </a:ext>
                </a:extLst>
              </a:tr>
              <a:tr h="216000">
                <a:tc>
                  <a:txBody>
                    <a:bodyPr/>
                    <a:lstStyle/>
                    <a:p>
                      <a:r>
                        <a:rPr lang="de-DE" sz="2000" dirty="0"/>
                        <a:t>EC (10 MW)</a:t>
                      </a:r>
                      <a:endParaRPr lang="en-GB" sz="2000" dirty="0"/>
                    </a:p>
                  </a:txBody>
                  <a:tcPr/>
                </a:tc>
                <a:tc>
                  <a:txBody>
                    <a:bodyPr/>
                    <a:lstStyle/>
                    <a:p>
                      <a:pPr algn="ctr"/>
                      <a:r>
                        <a:rPr lang="en-US" sz="2000" dirty="0">
                          <a:sym typeface="Symbol" panose="05050102010706020507" pitchFamily="18" charset="2"/>
                        </a:rPr>
                        <a:t>25 MW</a:t>
                      </a:r>
                      <a:endParaRPr lang="en-GB" sz="2000" dirty="0"/>
                    </a:p>
                  </a:txBody>
                  <a:tcPr/>
                </a:tc>
                <a:extLst>
                  <a:ext uri="{0D108BD9-81ED-4DB2-BD59-A6C34878D82A}">
                    <a16:rowId xmlns:a16="http://schemas.microsoft.com/office/drawing/2014/main" val="3370679723"/>
                  </a:ext>
                </a:extLst>
              </a:tr>
              <a:tr h="216000">
                <a:tc>
                  <a:txBody>
                    <a:bodyPr/>
                    <a:lstStyle/>
                    <a:p>
                      <a:r>
                        <a:rPr lang="en-US" sz="2000"/>
                        <a:t>Intra-VV coils</a:t>
                      </a:r>
                      <a:endParaRPr lang="en-GB" sz="2000" dirty="0"/>
                    </a:p>
                  </a:txBody>
                  <a:tcPr/>
                </a:tc>
                <a:tc>
                  <a:txBody>
                    <a:bodyPr/>
                    <a:lstStyle/>
                    <a:p>
                      <a:pPr algn="ctr"/>
                      <a:r>
                        <a:rPr lang="en-US" sz="2000" dirty="0"/>
                        <a:t>5</a:t>
                      </a:r>
                      <a:r>
                        <a:rPr lang="en-US" sz="2000" dirty="0">
                          <a:sym typeface="Symbol" panose="05050102010706020507" pitchFamily="18" charset="2"/>
                        </a:rPr>
                        <a:t> MW</a:t>
                      </a:r>
                      <a:endParaRPr lang="en-GB" sz="2000" dirty="0"/>
                    </a:p>
                  </a:txBody>
                  <a:tcPr/>
                </a:tc>
                <a:extLst>
                  <a:ext uri="{0D108BD9-81ED-4DB2-BD59-A6C34878D82A}">
                    <a16:rowId xmlns:a16="http://schemas.microsoft.com/office/drawing/2014/main" val="55433858"/>
                  </a:ext>
                </a:extLst>
              </a:tr>
              <a:tr h="216000">
                <a:tc>
                  <a:txBody>
                    <a:bodyPr/>
                    <a:lstStyle/>
                    <a:p>
                      <a:r>
                        <a:rPr lang="de-DE" sz="2000" dirty="0"/>
                        <a:t>Magnets</a:t>
                      </a:r>
                      <a:endParaRPr lang="en-GB" sz="2000" dirty="0"/>
                    </a:p>
                  </a:txBody>
                  <a:tcPr/>
                </a:tc>
                <a:tc>
                  <a:txBody>
                    <a:bodyPr/>
                    <a:lstStyle/>
                    <a:p>
                      <a:pPr algn="ctr"/>
                      <a:r>
                        <a:rPr lang="de-DE" sz="2000" dirty="0"/>
                        <a:t>0.7</a:t>
                      </a:r>
                      <a:r>
                        <a:rPr lang="en-US" sz="2000" dirty="0">
                          <a:sym typeface="Symbol" panose="05050102010706020507" pitchFamily="18" charset="2"/>
                        </a:rPr>
                        <a:t> MW</a:t>
                      </a:r>
                      <a:endParaRPr lang="en-GB" sz="2000" dirty="0"/>
                    </a:p>
                  </a:txBody>
                  <a:tcPr/>
                </a:tc>
                <a:extLst>
                  <a:ext uri="{0D108BD9-81ED-4DB2-BD59-A6C34878D82A}">
                    <a16:rowId xmlns:a16="http://schemas.microsoft.com/office/drawing/2014/main" val="3310343186"/>
                  </a:ext>
                </a:extLst>
              </a:tr>
              <a:tr h="216000">
                <a:tc>
                  <a:txBody>
                    <a:bodyPr/>
                    <a:lstStyle/>
                    <a:p>
                      <a:r>
                        <a:rPr lang="de-DE" sz="2000" dirty="0"/>
                        <a:t>Cooling </a:t>
                      </a:r>
                      <a:r>
                        <a:rPr lang="de-DE" sz="2000" dirty="0" err="1"/>
                        <a:t>water</a:t>
                      </a:r>
                      <a:r>
                        <a:rPr lang="de-DE" sz="2000" dirty="0"/>
                        <a:t> </a:t>
                      </a:r>
                      <a:r>
                        <a:rPr lang="de-DE" sz="2000" dirty="0" err="1"/>
                        <a:t>system</a:t>
                      </a:r>
                      <a:endParaRPr lang="en-GB" sz="2000" dirty="0" err="1"/>
                    </a:p>
                  </a:txBody>
                  <a:tcPr/>
                </a:tc>
                <a:tc>
                  <a:txBody>
                    <a:bodyPr/>
                    <a:lstStyle/>
                    <a:p>
                      <a:pPr algn="ctr"/>
                      <a:r>
                        <a:rPr lang="de-DE" sz="2000" dirty="0"/>
                        <a:t>5</a:t>
                      </a:r>
                      <a:r>
                        <a:rPr lang="en-US" sz="2000" dirty="0">
                          <a:sym typeface="Symbol" panose="05050102010706020507" pitchFamily="18" charset="2"/>
                        </a:rPr>
                        <a:t> MW</a:t>
                      </a:r>
                      <a:endParaRPr lang="en-GB" sz="2000" dirty="0"/>
                    </a:p>
                  </a:txBody>
                  <a:tcPr/>
                </a:tc>
                <a:extLst>
                  <a:ext uri="{0D108BD9-81ED-4DB2-BD59-A6C34878D82A}">
                    <a16:rowId xmlns:a16="http://schemas.microsoft.com/office/drawing/2014/main" val="3925587239"/>
                  </a:ext>
                </a:extLst>
              </a:tr>
              <a:tr h="216000">
                <a:tc>
                  <a:txBody>
                    <a:bodyPr/>
                    <a:lstStyle/>
                    <a:p>
                      <a:r>
                        <a:rPr lang="de-DE" sz="2000" dirty="0"/>
                        <a:t>Cryoplant &amp; Cryodistr.</a:t>
                      </a:r>
                      <a:endParaRPr lang="en-GB" sz="2000" dirty="0" err="1"/>
                    </a:p>
                  </a:txBody>
                  <a:tcPr/>
                </a:tc>
                <a:tc>
                  <a:txBody>
                    <a:bodyPr/>
                    <a:lstStyle/>
                    <a:p>
                      <a:pPr algn="ctr"/>
                      <a:r>
                        <a:rPr lang="de-DE" sz="2000" dirty="0"/>
                        <a:t>3.5</a:t>
                      </a:r>
                      <a:r>
                        <a:rPr lang="en-US" sz="2000" dirty="0">
                          <a:sym typeface="Symbol" panose="05050102010706020507" pitchFamily="18" charset="2"/>
                        </a:rPr>
                        <a:t> MW</a:t>
                      </a:r>
                      <a:endParaRPr lang="en-GB" sz="2000" dirty="0"/>
                    </a:p>
                  </a:txBody>
                  <a:tcPr/>
                </a:tc>
                <a:extLst>
                  <a:ext uri="{0D108BD9-81ED-4DB2-BD59-A6C34878D82A}">
                    <a16:rowId xmlns:a16="http://schemas.microsoft.com/office/drawing/2014/main" val="4223745427"/>
                  </a:ext>
                </a:extLst>
              </a:tr>
              <a:tr h="216000">
                <a:tc>
                  <a:txBody>
                    <a:bodyPr/>
                    <a:lstStyle/>
                    <a:p>
                      <a:r>
                        <a:rPr lang="de-DE" sz="2000" dirty="0"/>
                        <a:t>Tritium Plant</a:t>
                      </a:r>
                      <a:endParaRPr lang="en-GB" sz="2000" dirty="0"/>
                    </a:p>
                  </a:txBody>
                  <a:tcPr/>
                </a:tc>
                <a:tc>
                  <a:txBody>
                    <a:bodyPr/>
                    <a:lstStyle/>
                    <a:p>
                      <a:pPr algn="ctr"/>
                      <a:r>
                        <a:rPr lang="de-DE" sz="2000" dirty="0"/>
                        <a:t>1</a:t>
                      </a:r>
                      <a:r>
                        <a:rPr lang="en-US" sz="2000" dirty="0">
                          <a:sym typeface="Symbol" panose="05050102010706020507" pitchFamily="18" charset="2"/>
                        </a:rPr>
                        <a:t> MW</a:t>
                      </a:r>
                      <a:endParaRPr lang="en-GB" sz="2000" dirty="0"/>
                    </a:p>
                  </a:txBody>
                  <a:tcPr/>
                </a:tc>
                <a:extLst>
                  <a:ext uri="{0D108BD9-81ED-4DB2-BD59-A6C34878D82A}">
                    <a16:rowId xmlns:a16="http://schemas.microsoft.com/office/drawing/2014/main" val="3375581752"/>
                  </a:ext>
                </a:extLst>
              </a:tr>
              <a:tr h="216000">
                <a:tc>
                  <a:txBody>
                    <a:bodyPr/>
                    <a:lstStyle/>
                    <a:p>
                      <a:r>
                        <a:rPr lang="de-DE" sz="2000" dirty="0"/>
                        <a:t>SIC components</a:t>
                      </a:r>
                      <a:endParaRPr lang="en-GB" sz="2000" dirty="0"/>
                    </a:p>
                  </a:txBody>
                  <a:tcPr/>
                </a:tc>
                <a:tc>
                  <a:txBody>
                    <a:bodyPr/>
                    <a:lstStyle/>
                    <a:p>
                      <a:pPr algn="ctr"/>
                      <a:r>
                        <a:rPr lang="de-DE" sz="2000" dirty="0"/>
                        <a:t>2.3</a:t>
                      </a:r>
                      <a:r>
                        <a:rPr lang="en-US" sz="2000" dirty="0">
                          <a:sym typeface="Symbol" panose="05050102010706020507" pitchFamily="18" charset="2"/>
                        </a:rPr>
                        <a:t> MW</a:t>
                      </a:r>
                      <a:endParaRPr lang="en-GB" sz="2000" dirty="0"/>
                    </a:p>
                  </a:txBody>
                  <a:tcPr/>
                </a:tc>
                <a:extLst>
                  <a:ext uri="{0D108BD9-81ED-4DB2-BD59-A6C34878D82A}">
                    <a16:rowId xmlns:a16="http://schemas.microsoft.com/office/drawing/2014/main" val="3018803488"/>
                  </a:ext>
                </a:extLst>
              </a:tr>
              <a:tr h="216000">
                <a:tc>
                  <a:txBody>
                    <a:bodyPr/>
                    <a:lstStyle/>
                    <a:p>
                      <a:r>
                        <a:rPr lang="en-US" sz="2000" b="1" dirty="0"/>
                        <a:t>TOTAL</a:t>
                      </a:r>
                      <a:endParaRPr lang="en-GB" sz="2000" b="1" dirty="0"/>
                    </a:p>
                  </a:txBody>
                  <a:tcPr/>
                </a:tc>
                <a:tc>
                  <a:txBody>
                    <a:bodyPr/>
                    <a:lstStyle/>
                    <a:p>
                      <a:pPr algn="ctr"/>
                      <a:r>
                        <a:rPr lang="en-US" sz="2000" b="1" dirty="0"/>
                        <a:t>170 MW</a:t>
                      </a:r>
                      <a:endParaRPr lang="en-GB" sz="2000" b="1" dirty="0"/>
                    </a:p>
                  </a:txBody>
                  <a:tcPr/>
                </a:tc>
                <a:extLst>
                  <a:ext uri="{0D108BD9-81ED-4DB2-BD59-A6C34878D82A}">
                    <a16:rowId xmlns:a16="http://schemas.microsoft.com/office/drawing/2014/main" val="2247895571"/>
                  </a:ext>
                </a:extLst>
              </a:tr>
            </a:tbl>
          </a:graphicData>
        </a:graphic>
      </p:graphicFrame>
      <p:sp>
        <p:nvSpPr>
          <p:cNvPr id="16" name="TextBox 15">
            <a:extLst>
              <a:ext uri="{FF2B5EF4-FFF2-40B4-BE49-F238E27FC236}">
                <a16:creationId xmlns:a16="http://schemas.microsoft.com/office/drawing/2014/main" id="{73C061BD-A8B4-09FA-FF72-164C33E4363B}"/>
              </a:ext>
            </a:extLst>
          </p:cNvPr>
          <p:cNvSpPr txBox="1"/>
          <p:nvPr/>
        </p:nvSpPr>
        <p:spPr>
          <a:xfrm>
            <a:off x="4853204" y="783772"/>
            <a:ext cx="4224017" cy="646331"/>
          </a:xfrm>
          <a:prstGeom prst="rect">
            <a:avLst/>
          </a:prstGeom>
          <a:solidFill>
            <a:schemeClr val="tx2">
              <a:lumMod val="20000"/>
              <a:lumOff val="80000"/>
            </a:schemeClr>
          </a:solidFill>
          <a:ln>
            <a:solidFill>
              <a:schemeClr val="tx1"/>
            </a:solidFill>
          </a:ln>
        </p:spPr>
        <p:txBody>
          <a:bodyPr wrap="square" rtlCol="0">
            <a:spAutoFit/>
          </a:bodyPr>
          <a:lstStyle/>
          <a:p>
            <a:r>
              <a:rPr lang="en-US" dirty="0"/>
              <a:t>VNS can be operated with reduced aux. heating at reduced </a:t>
            </a:r>
            <a:r>
              <a:rPr lang="en-US" dirty="0" err="1"/>
              <a:t>P</a:t>
            </a:r>
            <a:r>
              <a:rPr lang="en-US" baseline="-25000" dirty="0" err="1"/>
              <a:t>fus</a:t>
            </a:r>
            <a:r>
              <a:rPr lang="en-US" dirty="0"/>
              <a:t> and neutron flux.</a:t>
            </a:r>
          </a:p>
        </p:txBody>
      </p:sp>
      <p:sp>
        <p:nvSpPr>
          <p:cNvPr id="4" name="Footer Placeholder 3">
            <a:extLst>
              <a:ext uri="{FF2B5EF4-FFF2-40B4-BE49-F238E27FC236}">
                <a16:creationId xmlns:a16="http://schemas.microsoft.com/office/drawing/2014/main" id="{DCAAD534-4E5D-869E-E8B3-EF19D8E5AD3A}"/>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Tree>
    <p:extLst>
      <p:ext uri="{BB962C8B-B14F-4D97-AF65-F5344CB8AC3E}">
        <p14:creationId xmlns:p14="http://schemas.microsoft.com/office/powerpoint/2010/main" val="3993926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lack and grey object with holes&#10;&#10;Description automatically generated">
            <a:extLst>
              <a:ext uri="{FF2B5EF4-FFF2-40B4-BE49-F238E27FC236}">
                <a16:creationId xmlns:a16="http://schemas.microsoft.com/office/drawing/2014/main" id="{CAA9AECB-C087-51A6-4560-FEF59C549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75" y="3547524"/>
            <a:ext cx="5637817" cy="2935963"/>
          </a:xfrm>
          <a:prstGeom prst="rect">
            <a:avLst/>
          </a:prstGeom>
        </p:spPr>
      </p:pic>
      <p:pic>
        <p:nvPicPr>
          <p:cNvPr id="13" name="Picture 12" descr="A picture containing diagram, screenshot, design&#10;&#10;Description automatically generated">
            <a:extLst>
              <a:ext uri="{FF2B5EF4-FFF2-40B4-BE49-F238E27FC236}">
                <a16:creationId xmlns:a16="http://schemas.microsoft.com/office/drawing/2014/main" id="{E72CC395-5E54-DBE1-B240-F99FC9C312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0859" y="1411043"/>
            <a:ext cx="4958897" cy="5060307"/>
          </a:xfrm>
          <a:prstGeom prst="rect">
            <a:avLst/>
          </a:prstGeom>
        </p:spPr>
      </p:pic>
      <p:sp>
        <p:nvSpPr>
          <p:cNvPr id="4" name="Title 2">
            <a:extLst>
              <a:ext uri="{FF2B5EF4-FFF2-40B4-BE49-F238E27FC236}">
                <a16:creationId xmlns:a16="http://schemas.microsoft.com/office/drawing/2014/main" id="{B1B33C2C-1E1C-4DA4-8081-9C167B034F23}"/>
              </a:ext>
            </a:extLst>
          </p:cNvPr>
          <p:cNvSpPr>
            <a:spLocks noGrp="1"/>
          </p:cNvSpPr>
          <p:nvPr>
            <p:ph type="title"/>
          </p:nvPr>
        </p:nvSpPr>
        <p:spPr>
          <a:xfrm>
            <a:off x="876034" y="34307"/>
            <a:ext cx="9864773" cy="716504"/>
          </a:xfrm>
        </p:spPr>
        <p:txBody>
          <a:bodyPr/>
          <a:lstStyle/>
          <a:p>
            <a:pPr>
              <a:lnSpc>
                <a:spcPct val="100000"/>
              </a:lnSpc>
            </a:pPr>
            <a:r>
              <a:rPr lang="en-US" sz="2345" dirty="0"/>
              <a:t>Testing opportunities</a:t>
            </a:r>
            <a:endParaRPr lang="en-GB" sz="2345" dirty="0"/>
          </a:p>
        </p:txBody>
      </p:sp>
      <p:graphicFrame>
        <p:nvGraphicFramePr>
          <p:cNvPr id="3" name="Table 5">
            <a:extLst>
              <a:ext uri="{FF2B5EF4-FFF2-40B4-BE49-F238E27FC236}">
                <a16:creationId xmlns:a16="http://schemas.microsoft.com/office/drawing/2014/main" id="{B079C246-3066-C140-03A3-D291B1B9F102}"/>
              </a:ext>
            </a:extLst>
          </p:cNvPr>
          <p:cNvGraphicFramePr>
            <a:graphicFrameLocks noGrp="1"/>
          </p:cNvGraphicFramePr>
          <p:nvPr>
            <p:extLst>
              <p:ext uri="{D42A27DB-BD31-4B8C-83A1-F6EECF244321}">
                <p14:modId xmlns:p14="http://schemas.microsoft.com/office/powerpoint/2010/main" val="2205941822"/>
              </p:ext>
            </p:extLst>
          </p:nvPr>
        </p:nvGraphicFramePr>
        <p:xfrm>
          <a:off x="257197" y="750810"/>
          <a:ext cx="7964713" cy="2795720"/>
        </p:xfrm>
        <a:graphic>
          <a:graphicData uri="http://schemas.openxmlformats.org/drawingml/2006/table">
            <a:tbl>
              <a:tblPr firstRow="1" bandRow="1">
                <a:tableStyleId>{5C22544A-7EE6-4342-B048-85BDC9FD1C3A}</a:tableStyleId>
              </a:tblPr>
              <a:tblGrid>
                <a:gridCol w="1108208">
                  <a:extLst>
                    <a:ext uri="{9D8B030D-6E8A-4147-A177-3AD203B41FA5}">
                      <a16:colId xmlns:a16="http://schemas.microsoft.com/office/drawing/2014/main" val="3728204630"/>
                    </a:ext>
                  </a:extLst>
                </a:gridCol>
                <a:gridCol w="2307550">
                  <a:extLst>
                    <a:ext uri="{9D8B030D-6E8A-4147-A177-3AD203B41FA5}">
                      <a16:colId xmlns:a16="http://schemas.microsoft.com/office/drawing/2014/main" val="1619822515"/>
                    </a:ext>
                  </a:extLst>
                </a:gridCol>
                <a:gridCol w="2110411">
                  <a:extLst>
                    <a:ext uri="{9D8B030D-6E8A-4147-A177-3AD203B41FA5}">
                      <a16:colId xmlns:a16="http://schemas.microsoft.com/office/drawing/2014/main" val="1973141129"/>
                    </a:ext>
                  </a:extLst>
                </a:gridCol>
                <a:gridCol w="2438544">
                  <a:extLst>
                    <a:ext uri="{9D8B030D-6E8A-4147-A177-3AD203B41FA5}">
                      <a16:colId xmlns:a16="http://schemas.microsoft.com/office/drawing/2014/main" val="4023434289"/>
                    </a:ext>
                  </a:extLst>
                </a:gridCol>
              </a:tblGrid>
              <a:tr h="565762">
                <a:tc>
                  <a:txBody>
                    <a:bodyPr/>
                    <a:lstStyle/>
                    <a:p>
                      <a:pPr algn="ctr"/>
                      <a:r>
                        <a:rPr lang="en-US" sz="1600" dirty="0"/>
                        <a:t>Phase</a:t>
                      </a:r>
                      <a:endParaRPr lang="en-GB" sz="1600" dirty="0"/>
                    </a:p>
                  </a:txBody>
                  <a:tcPr marL="89331" marR="89331" marT="44665" marB="44665">
                    <a:solidFill>
                      <a:schemeClr val="bg1">
                        <a:lumMod val="50000"/>
                      </a:schemeClr>
                    </a:solidFill>
                  </a:tcPr>
                </a:tc>
                <a:tc>
                  <a:txBody>
                    <a:bodyPr/>
                    <a:lstStyle/>
                    <a:p>
                      <a:pPr algn="ctr"/>
                      <a:r>
                        <a:rPr lang="en-US" sz="1600" dirty="0"/>
                        <a:t>Commissioning</a:t>
                      </a:r>
                    </a:p>
                    <a:p>
                      <a:pPr algn="ctr"/>
                      <a:r>
                        <a:rPr lang="en-US" sz="1600" dirty="0"/>
                        <a:t>(non-nuclear)</a:t>
                      </a:r>
                      <a:endParaRPr lang="en-GB" sz="1600" dirty="0"/>
                    </a:p>
                  </a:txBody>
                  <a:tcPr marL="89331" marR="89331" marT="44665" marB="4466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Pre-qualification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(moderate n-fluence)</a:t>
                      </a:r>
                      <a:endParaRPr lang="en-GB" sz="1600" dirty="0"/>
                    </a:p>
                  </a:txBody>
                  <a:tcPr marL="89331" marR="89331" marT="44665" marB="44665">
                    <a:solidFill>
                      <a:schemeClr val="accent2">
                        <a:lumMod val="75000"/>
                      </a:schemeClr>
                    </a:solidFill>
                  </a:tcPr>
                </a:tc>
                <a:tc>
                  <a:txBody>
                    <a:bodyPr/>
                    <a:lstStyle/>
                    <a:p>
                      <a:pPr algn="ctr"/>
                      <a:r>
                        <a:rPr lang="en-US" sz="1600" dirty="0"/>
                        <a:t>High fluence phase</a:t>
                      </a:r>
                    </a:p>
                    <a:p>
                      <a:pPr algn="ctr"/>
                      <a:r>
                        <a:rPr lang="en-US" sz="1600" dirty="0"/>
                        <a:t>(high n-fluence, 30-50 dpa)</a:t>
                      </a:r>
                      <a:endParaRPr lang="en-GB" sz="1600" dirty="0"/>
                    </a:p>
                  </a:txBody>
                  <a:tcPr marL="89331" marR="89331" marT="44665" marB="44665">
                    <a:solidFill>
                      <a:schemeClr val="accent3">
                        <a:lumMod val="75000"/>
                      </a:schemeClr>
                    </a:solidFill>
                  </a:tcPr>
                </a:tc>
                <a:extLst>
                  <a:ext uri="{0D108BD9-81ED-4DB2-BD59-A6C34878D82A}">
                    <a16:rowId xmlns:a16="http://schemas.microsoft.com/office/drawing/2014/main" val="547368882"/>
                  </a:ext>
                </a:extLst>
              </a:tr>
              <a:tr h="565762">
                <a:tc>
                  <a:txBody>
                    <a:bodyPr/>
                    <a:lstStyle/>
                    <a:p>
                      <a:r>
                        <a:rPr lang="en-US" sz="1600" b="1" dirty="0"/>
                        <a:t>Installation</a:t>
                      </a:r>
                      <a:endParaRPr lang="en-GB" sz="1600" b="1" dirty="0"/>
                    </a:p>
                  </a:txBody>
                  <a:tcPr marL="89331" marR="89331" marT="44665" marB="44665">
                    <a:solidFill>
                      <a:schemeClr val="bg1">
                        <a:lumMod val="85000"/>
                      </a:schemeClr>
                    </a:solidFill>
                  </a:tcPr>
                </a:tc>
                <a:tc>
                  <a:txBody>
                    <a:bodyPr/>
                    <a:lstStyle/>
                    <a:p>
                      <a:r>
                        <a:rPr lang="en-US" sz="1600" dirty="0"/>
                        <a:t>Port plugs</a:t>
                      </a:r>
                      <a:endParaRPr lang="en-GB" sz="1600" dirty="0"/>
                    </a:p>
                  </a:txBody>
                  <a:tcPr marL="89331" marR="89331" marT="44665" marB="44665">
                    <a:solidFill>
                      <a:schemeClr val="accent1">
                        <a:lumMod val="20000"/>
                        <a:lumOff val="80000"/>
                      </a:schemeClr>
                    </a:solidFill>
                  </a:tcPr>
                </a:tc>
                <a:tc>
                  <a:txBody>
                    <a:bodyPr/>
                    <a:lstStyle/>
                    <a:p>
                      <a:r>
                        <a:rPr lang="en-US" sz="1600" dirty="0"/>
                        <a:t>Port plugs, some outboard segments</a:t>
                      </a:r>
                      <a:endParaRPr lang="en-GB" sz="1600" dirty="0"/>
                    </a:p>
                  </a:txBody>
                  <a:tcPr marL="89331" marR="89331" marT="44665" marB="44665">
                    <a:solidFill>
                      <a:schemeClr val="accent2">
                        <a:lumMod val="20000"/>
                        <a:lumOff val="80000"/>
                      </a:schemeClr>
                    </a:solidFill>
                  </a:tcPr>
                </a:tc>
                <a:tc>
                  <a:txBody>
                    <a:bodyPr/>
                    <a:lstStyle/>
                    <a:p>
                      <a:r>
                        <a:rPr lang="en-US" sz="1600" dirty="0"/>
                        <a:t>Port plugs, most outboard segments</a:t>
                      </a:r>
                      <a:endParaRPr lang="en-GB" sz="1600" dirty="0"/>
                    </a:p>
                  </a:txBody>
                  <a:tcPr marL="89331" marR="89331" marT="44665" marB="44665">
                    <a:solidFill>
                      <a:schemeClr val="accent3">
                        <a:lumMod val="20000"/>
                        <a:lumOff val="80000"/>
                      </a:schemeClr>
                    </a:solidFill>
                  </a:tcPr>
                </a:tc>
                <a:extLst>
                  <a:ext uri="{0D108BD9-81ED-4DB2-BD59-A6C34878D82A}">
                    <a16:rowId xmlns:a16="http://schemas.microsoft.com/office/drawing/2014/main" val="1805981634"/>
                  </a:ext>
                </a:extLst>
              </a:tr>
              <a:tr h="5657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Operation</a:t>
                      </a:r>
                      <a:endParaRPr lang="en-GB" sz="1600" b="1" dirty="0"/>
                    </a:p>
                  </a:txBody>
                  <a:tcPr marL="89331" marR="89331" marT="44665" marB="44665">
                    <a:solidFill>
                      <a:schemeClr val="bg1">
                        <a:lumMod val="85000"/>
                      </a:schemeClr>
                    </a:solidFill>
                  </a:tcPr>
                </a:tc>
                <a:tc>
                  <a:txBody>
                    <a:bodyPr/>
                    <a:lstStyle/>
                    <a:p>
                      <a:r>
                        <a:rPr lang="en-US" sz="1600" dirty="0"/>
                        <a:t>Cooling loops</a:t>
                      </a:r>
                      <a:endParaRPr lang="en-GB" sz="1600" dirty="0"/>
                    </a:p>
                  </a:txBody>
                  <a:tcPr marL="89331" marR="89331" marT="44665" marB="44665">
                    <a:solidFill>
                      <a:schemeClr val="accent1">
                        <a:lumMod val="20000"/>
                        <a:lumOff val="80000"/>
                      </a:schemeClr>
                    </a:solidFill>
                  </a:tcPr>
                </a:tc>
                <a:tc>
                  <a:txBody>
                    <a:bodyPr/>
                    <a:lstStyle/>
                    <a:p>
                      <a:r>
                        <a:rPr lang="en-US" sz="1600" dirty="0"/>
                        <a:t>Cooling loops, </a:t>
                      </a:r>
                    </a:p>
                    <a:p>
                      <a:r>
                        <a:rPr lang="en-US" sz="1600" dirty="0"/>
                        <a:t>Tritium removal loop</a:t>
                      </a:r>
                      <a:endParaRPr lang="en-GB" sz="1600" dirty="0"/>
                    </a:p>
                  </a:txBody>
                  <a:tcPr marL="89331" marR="89331" marT="44665" marB="44665">
                    <a:solidFill>
                      <a:schemeClr val="accent2">
                        <a:lumMod val="20000"/>
                        <a:lumOff val="80000"/>
                      </a:schemeClr>
                    </a:solidFill>
                  </a:tcPr>
                </a:tc>
                <a:tc>
                  <a:txBody>
                    <a:bodyPr/>
                    <a:lstStyle/>
                    <a:p>
                      <a:r>
                        <a:rPr lang="en-US" sz="1600" dirty="0"/>
                        <a:t>Cooling loops, </a:t>
                      </a:r>
                    </a:p>
                    <a:p>
                      <a:r>
                        <a:rPr lang="en-US" sz="1600" dirty="0"/>
                        <a:t>Tritium removal loop</a:t>
                      </a:r>
                      <a:endParaRPr lang="en-GB" sz="1600" dirty="0"/>
                    </a:p>
                  </a:txBody>
                  <a:tcPr marL="89331" marR="89331" marT="44665" marB="44665">
                    <a:solidFill>
                      <a:schemeClr val="accent3">
                        <a:lumMod val="20000"/>
                        <a:lumOff val="80000"/>
                      </a:schemeClr>
                    </a:solidFill>
                  </a:tcPr>
                </a:tc>
                <a:extLst>
                  <a:ext uri="{0D108BD9-81ED-4DB2-BD59-A6C34878D82A}">
                    <a16:rowId xmlns:a16="http://schemas.microsoft.com/office/drawing/2014/main" val="1211434081"/>
                  </a:ext>
                </a:extLst>
              </a:tr>
              <a:tr h="803977">
                <a:tc>
                  <a:txBody>
                    <a:bodyPr/>
                    <a:lstStyle/>
                    <a:p>
                      <a:r>
                        <a:rPr lang="en-US" sz="1600" b="1" dirty="0"/>
                        <a:t>Test condition</a:t>
                      </a:r>
                      <a:endParaRPr lang="en-GB" sz="1600" b="1" dirty="0"/>
                    </a:p>
                  </a:txBody>
                  <a:tcPr marL="89331" marR="89331" marT="44665" marB="44665">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Surface heat flux,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EM loads (below nominal)</a:t>
                      </a:r>
                    </a:p>
                  </a:txBody>
                  <a:tcPr marL="89331" marR="89331" marT="44665" marB="44665">
                    <a:solidFill>
                      <a:schemeClr val="accent1">
                        <a:lumMod val="20000"/>
                        <a:lumOff val="80000"/>
                      </a:schemeClr>
                    </a:solidFill>
                  </a:tcPr>
                </a:tc>
                <a:tc>
                  <a:txBody>
                    <a:bodyPr/>
                    <a:lstStyle/>
                    <a:p>
                      <a:r>
                        <a:rPr lang="en-US" sz="1600" dirty="0"/>
                        <a:t>Surface heat flux</a:t>
                      </a:r>
                    </a:p>
                    <a:p>
                      <a:r>
                        <a:rPr lang="en-US" sz="1600" dirty="0"/>
                        <a:t>Volumetric n-heating</a:t>
                      </a:r>
                    </a:p>
                    <a:p>
                      <a:r>
                        <a:rPr lang="en-US" sz="1600" dirty="0"/>
                        <a:t>Few dpa </a:t>
                      </a:r>
                      <a:endParaRPr lang="en-GB" sz="1600" dirty="0"/>
                    </a:p>
                  </a:txBody>
                  <a:tcPr marL="89331" marR="89331" marT="44665" marB="44665">
                    <a:solidFill>
                      <a:schemeClr val="accent2">
                        <a:lumMod val="20000"/>
                        <a:lumOff val="80000"/>
                      </a:schemeClr>
                    </a:solidFill>
                  </a:tcPr>
                </a:tc>
                <a:tc>
                  <a:txBody>
                    <a:bodyPr/>
                    <a:lstStyle/>
                    <a:p>
                      <a:r>
                        <a:rPr lang="en-US" sz="1600" dirty="0"/>
                        <a:t>Surface heat flux</a:t>
                      </a:r>
                    </a:p>
                    <a:p>
                      <a:r>
                        <a:rPr lang="en-US" sz="1600" dirty="0"/>
                        <a:t>Volumetric n-heating</a:t>
                      </a:r>
                    </a:p>
                    <a:p>
                      <a:r>
                        <a:rPr lang="en-US" sz="1600" dirty="0"/>
                        <a:t>High dpa </a:t>
                      </a:r>
                      <a:endParaRPr lang="en-GB" sz="1600" dirty="0"/>
                    </a:p>
                  </a:txBody>
                  <a:tcPr marL="89331" marR="89331" marT="44665" marB="44665">
                    <a:solidFill>
                      <a:schemeClr val="accent3">
                        <a:lumMod val="20000"/>
                        <a:lumOff val="80000"/>
                      </a:schemeClr>
                    </a:solidFill>
                  </a:tcPr>
                </a:tc>
                <a:extLst>
                  <a:ext uri="{0D108BD9-81ED-4DB2-BD59-A6C34878D82A}">
                    <a16:rowId xmlns:a16="http://schemas.microsoft.com/office/drawing/2014/main" val="2107028291"/>
                  </a:ext>
                </a:extLst>
              </a:tr>
            </a:tbl>
          </a:graphicData>
        </a:graphic>
      </p:graphicFrame>
      <p:sp>
        <p:nvSpPr>
          <p:cNvPr id="6" name="TextBox 5">
            <a:extLst>
              <a:ext uri="{FF2B5EF4-FFF2-40B4-BE49-F238E27FC236}">
                <a16:creationId xmlns:a16="http://schemas.microsoft.com/office/drawing/2014/main" id="{D6F4613A-C75F-7436-8836-06E9EAFEAA0B}"/>
              </a:ext>
            </a:extLst>
          </p:cNvPr>
          <p:cNvSpPr txBox="1"/>
          <p:nvPr/>
        </p:nvSpPr>
        <p:spPr>
          <a:xfrm>
            <a:off x="6487839" y="4918963"/>
            <a:ext cx="1575915" cy="633379"/>
          </a:xfrm>
          <a:prstGeom prst="rect">
            <a:avLst/>
          </a:prstGeom>
          <a:solidFill>
            <a:schemeClr val="bg1">
              <a:lumMod val="85000"/>
            </a:schemeClr>
          </a:solidFill>
          <a:ln w="12700">
            <a:solidFill>
              <a:schemeClr val="tx1"/>
            </a:solidFill>
          </a:ln>
        </p:spPr>
        <p:txBody>
          <a:bodyPr wrap="square" rtlCol="0">
            <a:spAutoFit/>
          </a:bodyPr>
          <a:lstStyle/>
          <a:p>
            <a:r>
              <a:rPr lang="en-US" sz="1758" dirty="0"/>
              <a:t>TBM-like plug:</a:t>
            </a:r>
          </a:p>
          <a:p>
            <a:r>
              <a:rPr lang="en-US" sz="1758" dirty="0"/>
              <a:t>A = ~1.2 m²</a:t>
            </a:r>
            <a:endParaRPr lang="en-GB" sz="1758" dirty="0"/>
          </a:p>
        </p:txBody>
      </p:sp>
      <p:cxnSp>
        <p:nvCxnSpPr>
          <p:cNvPr id="9" name="Straight Connector 8">
            <a:extLst>
              <a:ext uri="{FF2B5EF4-FFF2-40B4-BE49-F238E27FC236}">
                <a16:creationId xmlns:a16="http://schemas.microsoft.com/office/drawing/2014/main" id="{DBCCE5E2-59B7-3ED1-ADA0-F0B7239231F2}"/>
              </a:ext>
            </a:extLst>
          </p:cNvPr>
          <p:cNvCxnSpPr>
            <a:cxnSpLocks/>
            <a:stCxn id="6" idx="3"/>
          </p:cNvCxnSpPr>
          <p:nvPr/>
        </p:nvCxnSpPr>
        <p:spPr>
          <a:xfrm flipV="1">
            <a:off x="8063754" y="3921429"/>
            <a:ext cx="1338556" cy="1314224"/>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35E2E7C-45CE-18DA-0AC1-8E94EF582E52}"/>
              </a:ext>
            </a:extLst>
          </p:cNvPr>
          <p:cNvSpPr txBox="1"/>
          <p:nvPr/>
        </p:nvSpPr>
        <p:spPr>
          <a:xfrm>
            <a:off x="5812951" y="3589123"/>
            <a:ext cx="845826" cy="360813"/>
          </a:xfrm>
          <a:prstGeom prst="rect">
            <a:avLst/>
          </a:prstGeom>
          <a:solidFill>
            <a:schemeClr val="bg1">
              <a:lumMod val="85000"/>
            </a:schemeClr>
          </a:solidFill>
          <a:ln w="12700">
            <a:solidFill>
              <a:schemeClr val="tx1"/>
            </a:solidFill>
          </a:ln>
        </p:spPr>
        <p:txBody>
          <a:bodyPr wrap="square" rtlCol="0">
            <a:spAutoFit/>
          </a:bodyPr>
          <a:lstStyle/>
          <a:p>
            <a:r>
              <a:rPr lang="en-US" sz="1758" dirty="0"/>
              <a:t>~29m²</a:t>
            </a:r>
            <a:endParaRPr lang="en-GB" sz="1758" dirty="0"/>
          </a:p>
        </p:txBody>
      </p:sp>
      <p:cxnSp>
        <p:nvCxnSpPr>
          <p:cNvPr id="11" name="Straight Connector 10">
            <a:extLst>
              <a:ext uri="{FF2B5EF4-FFF2-40B4-BE49-F238E27FC236}">
                <a16:creationId xmlns:a16="http://schemas.microsoft.com/office/drawing/2014/main" id="{BE0274D4-7D59-51C2-160F-5405728C3701}"/>
              </a:ext>
            </a:extLst>
          </p:cNvPr>
          <p:cNvCxnSpPr>
            <a:cxnSpLocks/>
            <a:endCxn id="10" idx="2"/>
          </p:cNvCxnSpPr>
          <p:nvPr/>
        </p:nvCxnSpPr>
        <p:spPr>
          <a:xfrm flipV="1">
            <a:off x="5181490" y="3949937"/>
            <a:ext cx="1054374" cy="521812"/>
          </a:xfrm>
          <a:prstGeom prst="line">
            <a:avLst/>
          </a:prstGeom>
        </p:spPr>
        <p:style>
          <a:lnRef idx="1">
            <a:schemeClr val="dk1"/>
          </a:lnRef>
          <a:fillRef idx="0">
            <a:schemeClr val="dk1"/>
          </a:fillRef>
          <a:effectRef idx="0">
            <a:schemeClr val="dk1"/>
          </a:effectRef>
          <a:fontRef idx="minor">
            <a:schemeClr val="tx1"/>
          </a:fontRef>
        </p:style>
      </p:cxnSp>
      <p:sp>
        <p:nvSpPr>
          <p:cNvPr id="12" name="Footer Placeholder 3">
            <a:extLst>
              <a:ext uri="{FF2B5EF4-FFF2-40B4-BE49-F238E27FC236}">
                <a16:creationId xmlns:a16="http://schemas.microsoft.com/office/drawing/2014/main" id="{357938E8-23F2-5C8F-7F87-646E7D0A1054}"/>
              </a:ext>
            </a:extLst>
          </p:cNvPr>
          <p:cNvSpPr txBox="1">
            <a:spLocks/>
          </p:cNvSpPr>
          <p:nvPr/>
        </p:nvSpPr>
        <p:spPr>
          <a:xfrm>
            <a:off x="5571352" y="6518146"/>
            <a:ext cx="6010091" cy="305549"/>
          </a:xfrm>
          <a:prstGeom prst="rect">
            <a:avLst/>
          </a:prstGeom>
        </p:spPr>
        <p:txBody>
          <a:bodyPr/>
          <a:lstStyle>
            <a:defPPr>
              <a:defRPr lang="en-US"/>
            </a:defPPr>
            <a:lvl1pPr marL="0" algn="l" defTabSz="1228039" rtl="0" eaLnBrk="1" latinLnBrk="0" hangingPunct="1">
              <a:defRPr sz="2417" kern="1200">
                <a:solidFill>
                  <a:schemeClr val="tx1"/>
                </a:solidFill>
                <a:latin typeface="+mn-lt"/>
                <a:ea typeface="+mn-ea"/>
                <a:cs typeface="+mn-cs"/>
              </a:defRPr>
            </a:lvl1pPr>
            <a:lvl2pPr marL="614020" algn="l" defTabSz="1228039" rtl="0" eaLnBrk="1" latinLnBrk="0" hangingPunct="1">
              <a:defRPr sz="2417" kern="1200">
                <a:solidFill>
                  <a:schemeClr val="tx1"/>
                </a:solidFill>
                <a:latin typeface="+mn-lt"/>
                <a:ea typeface="+mn-ea"/>
                <a:cs typeface="+mn-cs"/>
              </a:defRPr>
            </a:lvl2pPr>
            <a:lvl3pPr marL="1228039" algn="l" defTabSz="1228039" rtl="0" eaLnBrk="1" latinLnBrk="0" hangingPunct="1">
              <a:defRPr sz="2417" kern="1200">
                <a:solidFill>
                  <a:schemeClr val="tx1"/>
                </a:solidFill>
                <a:latin typeface="+mn-lt"/>
                <a:ea typeface="+mn-ea"/>
                <a:cs typeface="+mn-cs"/>
              </a:defRPr>
            </a:lvl3pPr>
            <a:lvl4pPr marL="1842059" algn="l" defTabSz="1228039" rtl="0" eaLnBrk="1" latinLnBrk="0" hangingPunct="1">
              <a:defRPr sz="2417" kern="1200">
                <a:solidFill>
                  <a:schemeClr val="tx1"/>
                </a:solidFill>
                <a:latin typeface="+mn-lt"/>
                <a:ea typeface="+mn-ea"/>
                <a:cs typeface="+mn-cs"/>
              </a:defRPr>
            </a:lvl4pPr>
            <a:lvl5pPr marL="2456078" algn="l" defTabSz="1228039" rtl="0" eaLnBrk="1" latinLnBrk="0" hangingPunct="1">
              <a:defRPr sz="2417" kern="1200">
                <a:solidFill>
                  <a:schemeClr val="tx1"/>
                </a:solidFill>
                <a:latin typeface="+mn-lt"/>
                <a:ea typeface="+mn-ea"/>
                <a:cs typeface="+mn-cs"/>
              </a:defRPr>
            </a:lvl5pPr>
            <a:lvl6pPr marL="3070098" algn="l" defTabSz="1228039" rtl="0" eaLnBrk="1" latinLnBrk="0" hangingPunct="1">
              <a:defRPr sz="2417" kern="1200">
                <a:solidFill>
                  <a:schemeClr val="tx1"/>
                </a:solidFill>
                <a:latin typeface="+mn-lt"/>
                <a:ea typeface="+mn-ea"/>
                <a:cs typeface="+mn-cs"/>
              </a:defRPr>
            </a:lvl6pPr>
            <a:lvl7pPr marL="3684118" algn="l" defTabSz="1228039" rtl="0" eaLnBrk="1" latinLnBrk="0" hangingPunct="1">
              <a:defRPr sz="2417" kern="1200">
                <a:solidFill>
                  <a:schemeClr val="tx1"/>
                </a:solidFill>
                <a:latin typeface="+mn-lt"/>
                <a:ea typeface="+mn-ea"/>
                <a:cs typeface="+mn-cs"/>
              </a:defRPr>
            </a:lvl7pPr>
            <a:lvl8pPr marL="4298137" algn="l" defTabSz="1228039" rtl="0" eaLnBrk="1" latinLnBrk="0" hangingPunct="1">
              <a:defRPr sz="2417" kern="1200">
                <a:solidFill>
                  <a:schemeClr val="tx1"/>
                </a:solidFill>
                <a:latin typeface="+mn-lt"/>
                <a:ea typeface="+mn-ea"/>
                <a:cs typeface="+mn-cs"/>
              </a:defRPr>
            </a:lvl8pPr>
            <a:lvl9pPr marL="4912157" algn="l" defTabSz="1228039" rtl="0" eaLnBrk="1" latinLnBrk="0" hangingPunct="1">
              <a:defRPr sz="2417" kern="1200">
                <a:solidFill>
                  <a:schemeClr val="tx1"/>
                </a:solidFill>
                <a:latin typeface="+mn-lt"/>
                <a:ea typeface="+mn-ea"/>
                <a:cs typeface="+mn-cs"/>
              </a:defRPr>
            </a:lvl9pPr>
          </a:lstStyle>
          <a:p>
            <a:pPr algn="r"/>
            <a:r>
              <a:rPr lang="en-GB" sz="1075" dirty="0">
                <a:latin typeface="Arial" panose="020B0604020202020204" pitchFamily="34" charset="0"/>
                <a:cs typeface="Arial" panose="020B0604020202020204" pitchFamily="34" charset="0"/>
              </a:rPr>
              <a:t>C. Bachmann | FUTURE basic design | Oct. 2023 | Page </a:t>
            </a:r>
            <a:fld id="{6A6D9FA1-99C7-4910-8E32-B85D378B0060}" type="slidenum">
              <a:rPr lang="en-GB" sz="1075">
                <a:latin typeface="Arial" panose="020B0604020202020204" pitchFamily="34" charset="0"/>
                <a:cs typeface="Arial" panose="020B0604020202020204" pitchFamily="34" charset="0"/>
              </a:rPr>
              <a:pPr algn="r"/>
              <a:t>15</a:t>
            </a:fld>
            <a:endParaRPr lang="en-GB" sz="1075" dirty="0">
              <a:latin typeface="Arial" panose="020B0604020202020204" pitchFamily="34" charset="0"/>
              <a:cs typeface="Arial" panose="020B0604020202020204" pitchFamily="34" charset="0"/>
            </a:endParaRPr>
          </a:p>
        </p:txBody>
      </p:sp>
      <p:sp>
        <p:nvSpPr>
          <p:cNvPr id="2" name="Slide Number Placeholder 4">
            <a:extLst>
              <a:ext uri="{FF2B5EF4-FFF2-40B4-BE49-F238E27FC236}">
                <a16:creationId xmlns:a16="http://schemas.microsoft.com/office/drawing/2014/main" id="{8A32E1CB-31F5-175F-FA1B-372214481891}"/>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15</a:t>
            </a:fld>
            <a:endParaRPr lang="en-GB">
              <a:solidFill>
                <a:prstClr val="white"/>
              </a:solidFill>
            </a:endParaRPr>
          </a:p>
        </p:txBody>
      </p:sp>
      <p:sp>
        <p:nvSpPr>
          <p:cNvPr id="5" name="Footer Placeholder 3">
            <a:extLst>
              <a:ext uri="{FF2B5EF4-FFF2-40B4-BE49-F238E27FC236}">
                <a16:creationId xmlns:a16="http://schemas.microsoft.com/office/drawing/2014/main" id="{A2EAC452-0AF2-32F1-9C8B-ECE8ABD3BCCA}"/>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Tree>
    <p:extLst>
      <p:ext uri="{BB962C8B-B14F-4D97-AF65-F5344CB8AC3E}">
        <p14:creationId xmlns:p14="http://schemas.microsoft.com/office/powerpoint/2010/main" val="2179904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mputer generated image of a machine&#10;&#10;Description automatically generated">
            <a:extLst>
              <a:ext uri="{FF2B5EF4-FFF2-40B4-BE49-F238E27FC236}">
                <a16:creationId xmlns:a16="http://schemas.microsoft.com/office/drawing/2014/main" id="{5AD17903-4841-908C-CFFF-94F32FD54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883" y="1214937"/>
            <a:ext cx="6338777" cy="5107471"/>
          </a:xfrm>
          <a:prstGeom prst="rect">
            <a:avLst/>
          </a:prstGeom>
        </p:spPr>
      </p:pic>
      <p:sp>
        <p:nvSpPr>
          <p:cNvPr id="4" name="Title 2">
            <a:extLst>
              <a:ext uri="{FF2B5EF4-FFF2-40B4-BE49-F238E27FC236}">
                <a16:creationId xmlns:a16="http://schemas.microsoft.com/office/drawing/2014/main" id="{B1B33C2C-1E1C-4DA4-8081-9C167B034F23}"/>
              </a:ext>
            </a:extLst>
          </p:cNvPr>
          <p:cNvSpPr>
            <a:spLocks noGrp="1"/>
          </p:cNvSpPr>
          <p:nvPr>
            <p:ph type="title"/>
          </p:nvPr>
        </p:nvSpPr>
        <p:spPr>
          <a:xfrm>
            <a:off x="773461" y="34307"/>
            <a:ext cx="10059625" cy="716504"/>
          </a:xfrm>
        </p:spPr>
        <p:txBody>
          <a:bodyPr/>
          <a:lstStyle/>
          <a:p>
            <a:pPr>
              <a:lnSpc>
                <a:spcPct val="100000"/>
              </a:lnSpc>
            </a:pPr>
            <a:r>
              <a:rPr lang="en-US" dirty="0"/>
              <a:t>Required developments during feasibility study (in 2024</a:t>
            </a:r>
            <a:r>
              <a:rPr lang="en-US" sz="2344" dirty="0"/>
              <a:t>)</a:t>
            </a:r>
            <a:endParaRPr lang="en-GB" sz="2344" dirty="0"/>
          </a:p>
        </p:txBody>
      </p:sp>
      <p:sp>
        <p:nvSpPr>
          <p:cNvPr id="2" name="TextBox 1">
            <a:extLst>
              <a:ext uri="{FF2B5EF4-FFF2-40B4-BE49-F238E27FC236}">
                <a16:creationId xmlns:a16="http://schemas.microsoft.com/office/drawing/2014/main" id="{F223DB01-85DD-2218-08E8-B0CD7EB6B50E}"/>
              </a:ext>
            </a:extLst>
          </p:cNvPr>
          <p:cNvSpPr txBox="1"/>
          <p:nvPr/>
        </p:nvSpPr>
        <p:spPr>
          <a:xfrm>
            <a:off x="142077" y="2504287"/>
            <a:ext cx="5523366" cy="2528769"/>
          </a:xfrm>
          <a:prstGeom prst="rect">
            <a:avLst/>
          </a:prstGeom>
          <a:solidFill>
            <a:schemeClr val="bg1">
              <a:lumMod val="85000"/>
            </a:schemeClr>
          </a:solidFill>
          <a:ln w="12700">
            <a:solidFill>
              <a:schemeClr val="tx1"/>
            </a:solidFill>
          </a:ln>
        </p:spPr>
        <p:txBody>
          <a:bodyPr wrap="square" rtlCol="0">
            <a:spAutoFit/>
          </a:bodyPr>
          <a:lstStyle/>
          <a:p>
            <a:r>
              <a:rPr lang="en-US" sz="1759" b="1" dirty="0"/>
              <a:t>Remaining technical showstoppers:</a:t>
            </a:r>
          </a:p>
          <a:p>
            <a:pPr marL="279152" indent="-279152">
              <a:buFont typeface="Arial" panose="020B0604020202020204" pitchFamily="34" charset="0"/>
              <a:buChar char="•"/>
            </a:pPr>
            <a:r>
              <a:rPr lang="en-GB" sz="1759" dirty="0"/>
              <a:t>Reliable divertor detachment (without impacting too severely on Zeff and hence the performance)</a:t>
            </a:r>
          </a:p>
          <a:p>
            <a:pPr marL="279152" indent="-279152">
              <a:buFont typeface="Arial" panose="020B0604020202020204" pitchFamily="34" charset="0"/>
              <a:buChar char="•"/>
            </a:pPr>
            <a:r>
              <a:rPr lang="en-GB" sz="1759" dirty="0"/>
              <a:t>Steady-state plasma operation (continuous NB).</a:t>
            </a:r>
          </a:p>
          <a:p>
            <a:pPr marL="279152" indent="-279152">
              <a:buFont typeface="Arial" panose="020B0604020202020204" pitchFamily="34" charset="0"/>
              <a:buChar char="•"/>
            </a:pPr>
            <a:r>
              <a:rPr lang="en-GB" sz="1759" dirty="0"/>
              <a:t>Concept for equilibrium coils closer to the plasma.</a:t>
            </a:r>
          </a:p>
          <a:p>
            <a:pPr marL="279152" indent="-279152">
              <a:buFont typeface="Arial" panose="020B0604020202020204" pitchFamily="34" charset="0"/>
              <a:buChar char="•"/>
            </a:pPr>
            <a:r>
              <a:rPr lang="en-GB" sz="1759" dirty="0"/>
              <a:t>Mechanical integration of in-vessel components.</a:t>
            </a:r>
          </a:p>
          <a:p>
            <a:pPr marL="279152" indent="-279152">
              <a:buFont typeface="Arial" panose="020B0604020202020204" pitchFamily="34" charset="0"/>
              <a:buChar char="•"/>
            </a:pPr>
            <a:r>
              <a:rPr lang="en-GB" sz="1759" dirty="0"/>
              <a:t>Remote maintenance concepts for blankets, divertor, and NBI.</a:t>
            </a:r>
          </a:p>
          <a:p>
            <a:pPr marL="279152" indent="-279152">
              <a:buFont typeface="Arial" panose="020B0604020202020204" pitchFamily="34" charset="0"/>
              <a:buChar char="•"/>
            </a:pPr>
            <a:r>
              <a:rPr lang="en-GB" sz="1759" dirty="0"/>
              <a:t>Verification of neutron shielding structures, incl. ports.</a:t>
            </a:r>
          </a:p>
        </p:txBody>
      </p:sp>
      <p:sp>
        <p:nvSpPr>
          <p:cNvPr id="8" name="TextBox 7">
            <a:extLst>
              <a:ext uri="{FF2B5EF4-FFF2-40B4-BE49-F238E27FC236}">
                <a16:creationId xmlns:a16="http://schemas.microsoft.com/office/drawing/2014/main" id="{F7755738-2E9C-AEF3-1E4F-157CDCF02139}"/>
              </a:ext>
            </a:extLst>
          </p:cNvPr>
          <p:cNvSpPr txBox="1"/>
          <p:nvPr/>
        </p:nvSpPr>
        <p:spPr>
          <a:xfrm>
            <a:off x="142077" y="5122354"/>
            <a:ext cx="5523366" cy="1175194"/>
          </a:xfrm>
          <a:prstGeom prst="rect">
            <a:avLst/>
          </a:prstGeom>
          <a:solidFill>
            <a:schemeClr val="bg1">
              <a:lumMod val="85000"/>
            </a:schemeClr>
          </a:solidFill>
          <a:ln w="12700">
            <a:solidFill>
              <a:schemeClr val="tx1"/>
            </a:solidFill>
          </a:ln>
        </p:spPr>
        <p:txBody>
          <a:bodyPr wrap="square" rtlCol="0">
            <a:spAutoFit/>
          </a:bodyPr>
          <a:lstStyle/>
          <a:p>
            <a:r>
              <a:rPr lang="en-US" sz="1759" b="1" dirty="0"/>
              <a:t>Testing opportunities:</a:t>
            </a:r>
          </a:p>
          <a:p>
            <a:pPr marL="279152" indent="-279152">
              <a:buFont typeface="Arial" panose="020B0604020202020204" pitchFamily="34" charset="0"/>
              <a:buChar char="•"/>
            </a:pPr>
            <a:r>
              <a:rPr lang="en-US" sz="1759" dirty="0"/>
              <a:t>~3 test ports with ~1 m² each. </a:t>
            </a:r>
          </a:p>
          <a:p>
            <a:pPr marL="279152" indent="-279152">
              <a:buFont typeface="Arial" panose="020B0604020202020204" pitchFamily="34" charset="0"/>
              <a:buChar char="•"/>
            </a:pPr>
            <a:r>
              <a:rPr lang="en-US" sz="1759" dirty="0"/>
              <a:t>~29 m² outboard blanket FW.</a:t>
            </a:r>
          </a:p>
          <a:p>
            <a:pPr marL="279152" indent="-279152">
              <a:buFont typeface="Arial" panose="020B0604020202020204" pitchFamily="34" charset="0"/>
              <a:buChar char="•"/>
            </a:pPr>
            <a:r>
              <a:rPr lang="en-US" sz="1759" dirty="0"/>
              <a:t>10 full power years to ~50 dpa.</a:t>
            </a:r>
          </a:p>
        </p:txBody>
      </p:sp>
      <p:sp>
        <p:nvSpPr>
          <p:cNvPr id="3" name="Slide Number Placeholder 4">
            <a:extLst>
              <a:ext uri="{FF2B5EF4-FFF2-40B4-BE49-F238E27FC236}">
                <a16:creationId xmlns:a16="http://schemas.microsoft.com/office/drawing/2014/main" id="{0AF5C8CD-00E7-053C-2897-A5CCA33F33FC}"/>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16</a:t>
            </a:fld>
            <a:endParaRPr lang="en-GB" dirty="0">
              <a:solidFill>
                <a:prstClr val="white"/>
              </a:solidFill>
            </a:endParaRPr>
          </a:p>
        </p:txBody>
      </p:sp>
      <p:sp>
        <p:nvSpPr>
          <p:cNvPr id="7" name="TextBox 6">
            <a:extLst>
              <a:ext uri="{FF2B5EF4-FFF2-40B4-BE49-F238E27FC236}">
                <a16:creationId xmlns:a16="http://schemas.microsoft.com/office/drawing/2014/main" id="{95E23419-131A-B1E7-846A-45BB625F7F3F}"/>
              </a:ext>
            </a:extLst>
          </p:cNvPr>
          <p:cNvSpPr txBox="1"/>
          <p:nvPr/>
        </p:nvSpPr>
        <p:spPr>
          <a:xfrm>
            <a:off x="142077" y="698365"/>
            <a:ext cx="5523366" cy="1716624"/>
          </a:xfrm>
          <a:prstGeom prst="rect">
            <a:avLst/>
          </a:prstGeom>
          <a:solidFill>
            <a:schemeClr val="bg1">
              <a:lumMod val="85000"/>
            </a:schemeClr>
          </a:solidFill>
          <a:ln w="12700">
            <a:solidFill>
              <a:schemeClr val="tx1"/>
            </a:solidFill>
          </a:ln>
        </p:spPr>
        <p:txBody>
          <a:bodyPr wrap="square" rtlCol="0">
            <a:spAutoFit/>
          </a:bodyPr>
          <a:lstStyle/>
          <a:p>
            <a:r>
              <a:rPr lang="en-US" sz="1759" b="1" dirty="0"/>
              <a:t>VNS technology:</a:t>
            </a:r>
          </a:p>
          <a:p>
            <a:pPr marL="279152" indent="-279152">
              <a:buFont typeface="Arial" panose="020B0604020202020204" pitchFamily="34" charset="0"/>
              <a:buChar char="•"/>
            </a:pPr>
            <a:r>
              <a:rPr lang="en-US" sz="1759" u="sng" dirty="0"/>
              <a:t>ITER-like:</a:t>
            </a:r>
            <a:r>
              <a:rPr lang="en-US" sz="1759" dirty="0"/>
              <a:t> Magnets (possibly HTS), VV, divertor, shield blanket, tokamak cooling, T-fuel cycle, safety/licensing, TBM. </a:t>
            </a:r>
          </a:p>
          <a:p>
            <a:pPr marL="279152" indent="-279152">
              <a:buFont typeface="Arial" panose="020B0604020202020204" pitchFamily="34" charset="0"/>
              <a:buChar char="•"/>
            </a:pPr>
            <a:r>
              <a:rPr lang="en-US" sz="1759" u="sng" dirty="0"/>
              <a:t>New:</a:t>
            </a:r>
            <a:r>
              <a:rPr lang="en-US" sz="1759" dirty="0"/>
              <a:t> Steady-state NBI, NB RH, blanket RH, intra-VV coils.</a:t>
            </a:r>
          </a:p>
        </p:txBody>
      </p:sp>
      <p:sp>
        <p:nvSpPr>
          <p:cNvPr id="9" name="Footer Placeholder 3">
            <a:extLst>
              <a:ext uri="{FF2B5EF4-FFF2-40B4-BE49-F238E27FC236}">
                <a16:creationId xmlns:a16="http://schemas.microsoft.com/office/drawing/2014/main" id="{CF1B4F7D-C37A-0D92-6E45-9F2582B1E475}"/>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Tree>
    <p:extLst>
      <p:ext uri="{BB962C8B-B14F-4D97-AF65-F5344CB8AC3E}">
        <p14:creationId xmlns:p14="http://schemas.microsoft.com/office/powerpoint/2010/main" val="3049040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41600" y="3228698"/>
            <a:ext cx="6705600" cy="748988"/>
          </a:xfrm>
          <a:prstGeom prst="rect">
            <a:avLst/>
          </a:prstGeom>
          <a:noFill/>
        </p:spPr>
        <p:txBody>
          <a:bodyPr wrap="square" rtlCol="0">
            <a:spAutoFit/>
          </a:bodyPr>
          <a:lstStyle/>
          <a:p>
            <a:r>
              <a:rPr lang="en-US" sz="4267" dirty="0"/>
              <a:t>Thank you for your attention</a:t>
            </a:r>
          </a:p>
        </p:txBody>
      </p:sp>
    </p:spTree>
    <p:custDataLst>
      <p:custData r:id="rId1"/>
      <p:custData r:id="rId2"/>
    </p:custDataLst>
    <p:extLst>
      <p:ext uri="{BB962C8B-B14F-4D97-AF65-F5344CB8AC3E}">
        <p14:creationId xmlns:p14="http://schemas.microsoft.com/office/powerpoint/2010/main" val="2601055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41600" y="3228698"/>
            <a:ext cx="6705600" cy="748988"/>
          </a:xfrm>
          <a:prstGeom prst="rect">
            <a:avLst/>
          </a:prstGeom>
          <a:noFill/>
        </p:spPr>
        <p:txBody>
          <a:bodyPr wrap="square" rtlCol="0">
            <a:spAutoFit/>
          </a:bodyPr>
          <a:lstStyle/>
          <a:p>
            <a:pPr algn="ctr"/>
            <a:r>
              <a:rPr lang="en-US" sz="4267" dirty="0"/>
              <a:t>Backup slides</a:t>
            </a:r>
          </a:p>
        </p:txBody>
      </p:sp>
    </p:spTree>
    <p:custDataLst>
      <p:custData r:id="rId1"/>
      <p:custData r:id="rId2"/>
    </p:custDataLst>
    <p:extLst>
      <p:ext uri="{BB962C8B-B14F-4D97-AF65-F5344CB8AC3E}">
        <p14:creationId xmlns:p14="http://schemas.microsoft.com/office/powerpoint/2010/main" val="2789277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object with white wires&#10;&#10;Description automatically generated">
            <a:extLst>
              <a:ext uri="{FF2B5EF4-FFF2-40B4-BE49-F238E27FC236}">
                <a16:creationId xmlns:a16="http://schemas.microsoft.com/office/drawing/2014/main" id="{514AA734-6B9D-B97A-65B3-7D88C2219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439" y="2212525"/>
            <a:ext cx="6793655" cy="4249418"/>
          </a:xfrm>
          <a:prstGeom prst="rect">
            <a:avLst/>
          </a:prstGeom>
        </p:spPr>
      </p:pic>
      <p:sp>
        <p:nvSpPr>
          <p:cNvPr id="4" name="Title 2">
            <a:extLst>
              <a:ext uri="{FF2B5EF4-FFF2-40B4-BE49-F238E27FC236}">
                <a16:creationId xmlns:a16="http://schemas.microsoft.com/office/drawing/2014/main" id="{B1B33C2C-1E1C-4DA4-8081-9C167B034F23}"/>
              </a:ext>
            </a:extLst>
          </p:cNvPr>
          <p:cNvSpPr>
            <a:spLocks noGrp="1"/>
          </p:cNvSpPr>
          <p:nvPr>
            <p:ph type="title"/>
          </p:nvPr>
        </p:nvSpPr>
        <p:spPr>
          <a:xfrm>
            <a:off x="1900385" y="92216"/>
            <a:ext cx="7737971" cy="551142"/>
          </a:xfrm>
        </p:spPr>
        <p:txBody>
          <a:bodyPr/>
          <a:lstStyle/>
          <a:p>
            <a:pPr>
              <a:lnSpc>
                <a:spcPct val="100000"/>
              </a:lnSpc>
            </a:pPr>
            <a:r>
              <a:rPr lang="de-DE" dirty="0"/>
              <a:t>Intra-VV Coils Installation Concept</a:t>
            </a:r>
            <a:endParaRPr lang="en-GB" dirty="0"/>
          </a:p>
        </p:txBody>
      </p:sp>
      <p:sp>
        <p:nvSpPr>
          <p:cNvPr id="6" name="Fußzeilenplatzhalter 3">
            <a:extLst>
              <a:ext uri="{FF2B5EF4-FFF2-40B4-BE49-F238E27FC236}">
                <a16:creationId xmlns:a16="http://schemas.microsoft.com/office/drawing/2014/main" id="{E61E266B-DC81-3D95-2980-0BC1F5D0C2A4}"/>
              </a:ext>
            </a:extLst>
          </p:cNvPr>
          <p:cNvSpPr>
            <a:spLocks noGrp="1"/>
          </p:cNvSpPr>
          <p:nvPr>
            <p:ph type="ftr" sz="quarter" idx="11"/>
          </p:nvPr>
        </p:nvSpPr>
        <p:spPr>
          <a:xfrm>
            <a:off x="1991544" y="6545238"/>
            <a:ext cx="8240228" cy="268139"/>
          </a:xfrm>
        </p:spPr>
        <p:txBody>
          <a:bodyPr/>
          <a:lstStyle/>
          <a:p>
            <a:pPr algn="r"/>
            <a:r>
              <a:rPr lang="en-GB" dirty="0"/>
              <a:t>Page </a:t>
            </a:r>
            <a:fld id="{6A6D9FA1-99C7-4910-8E32-B85D378B0060}" type="slidenum">
              <a:rPr lang="en-GB" smtClean="0"/>
              <a:pPr algn="r"/>
              <a:t>19</a:t>
            </a:fld>
            <a:endParaRPr lang="en-GB" dirty="0"/>
          </a:p>
        </p:txBody>
      </p:sp>
      <p:sp>
        <p:nvSpPr>
          <p:cNvPr id="7" name="Slide Number Placeholder 4">
            <a:extLst>
              <a:ext uri="{FF2B5EF4-FFF2-40B4-BE49-F238E27FC236}">
                <a16:creationId xmlns:a16="http://schemas.microsoft.com/office/drawing/2014/main" id="{6B17CF67-4EE1-D2D5-EC4C-DE9917EC73A1}"/>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19</a:t>
            </a:fld>
            <a:endParaRPr lang="en-GB" dirty="0">
              <a:solidFill>
                <a:prstClr val="white"/>
              </a:solidFill>
            </a:endParaRPr>
          </a:p>
        </p:txBody>
      </p:sp>
      <p:pic>
        <p:nvPicPr>
          <p:cNvPr id="14" name="Picture 13" descr="A green and blue object with wires&#10;&#10;Description automatically generated">
            <a:extLst>
              <a:ext uri="{FF2B5EF4-FFF2-40B4-BE49-F238E27FC236}">
                <a16:creationId xmlns:a16="http://schemas.microsoft.com/office/drawing/2014/main" id="{5429B3E4-6366-A10F-FF16-24B6916BE742}"/>
              </a:ext>
            </a:extLst>
          </p:cNvPr>
          <p:cNvPicPr>
            <a:picLocks noChangeAspect="1"/>
          </p:cNvPicPr>
          <p:nvPr/>
        </p:nvPicPr>
        <p:blipFill rotWithShape="1">
          <a:blip r:embed="rId4">
            <a:extLst>
              <a:ext uri="{28A0092B-C50C-407E-A947-70E740481C1C}">
                <a14:useLocalDpi xmlns:a14="http://schemas.microsoft.com/office/drawing/2010/main" val="0"/>
              </a:ext>
            </a:extLst>
          </a:blip>
          <a:srcRect r="6241"/>
          <a:stretch/>
        </p:blipFill>
        <p:spPr>
          <a:xfrm>
            <a:off x="7879094" y="432061"/>
            <a:ext cx="4312906" cy="5993878"/>
          </a:xfrm>
          <a:prstGeom prst="rect">
            <a:avLst/>
          </a:prstGeom>
        </p:spPr>
      </p:pic>
      <p:pic>
        <p:nvPicPr>
          <p:cNvPr id="19" name="Picture 18" descr="A group of tubes with a purple and white surface&#10;&#10;Description automatically generated with medium confidence">
            <a:extLst>
              <a:ext uri="{FF2B5EF4-FFF2-40B4-BE49-F238E27FC236}">
                <a16:creationId xmlns:a16="http://schemas.microsoft.com/office/drawing/2014/main" id="{C19D25F5-D1FD-B7FD-D224-DCF5091B0E0D}"/>
              </a:ext>
            </a:extLst>
          </p:cNvPr>
          <p:cNvPicPr>
            <a:picLocks noChangeAspect="1"/>
          </p:cNvPicPr>
          <p:nvPr/>
        </p:nvPicPr>
        <p:blipFill rotWithShape="1">
          <a:blip r:embed="rId5">
            <a:extLst>
              <a:ext uri="{28A0092B-C50C-407E-A947-70E740481C1C}">
                <a14:useLocalDpi xmlns:a14="http://schemas.microsoft.com/office/drawing/2010/main" val="0"/>
              </a:ext>
            </a:extLst>
          </a:blip>
          <a:srcRect t="19760" b="14082"/>
          <a:stretch/>
        </p:blipFill>
        <p:spPr>
          <a:xfrm>
            <a:off x="84613" y="653890"/>
            <a:ext cx="4800053" cy="2093738"/>
          </a:xfrm>
          <a:prstGeom prst="rect">
            <a:avLst/>
          </a:prstGeom>
        </p:spPr>
      </p:pic>
      <p:sp>
        <p:nvSpPr>
          <p:cNvPr id="3" name="Footer Placeholder 3">
            <a:extLst>
              <a:ext uri="{FF2B5EF4-FFF2-40B4-BE49-F238E27FC236}">
                <a16:creationId xmlns:a16="http://schemas.microsoft.com/office/drawing/2014/main" id="{4CE4B9B8-59D0-01DC-448B-B7A0B10BEA69}"/>
              </a:ext>
            </a:extLst>
          </p:cNvPr>
          <p:cNvSpPr txBox="1">
            <a:spLocks/>
          </p:cNvSpPr>
          <p:nvPr/>
        </p:nvSpPr>
        <p:spPr>
          <a:xfrm>
            <a:off x="825624" y="6555770"/>
            <a:ext cx="3470176" cy="329614"/>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prstClr val="white"/>
                </a:solidFill>
              </a:rPr>
              <a:t>Federici, Bachmann, Siccinio | February 2024</a:t>
            </a:r>
            <a:endParaRPr lang="en-GB" dirty="0">
              <a:solidFill>
                <a:prstClr val="white"/>
              </a:solidFill>
            </a:endParaRPr>
          </a:p>
        </p:txBody>
      </p:sp>
    </p:spTree>
    <p:extLst>
      <p:ext uri="{BB962C8B-B14F-4D97-AF65-F5344CB8AC3E}">
        <p14:creationId xmlns:p14="http://schemas.microsoft.com/office/powerpoint/2010/main" val="1093889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E665-8F0C-B393-2BB2-DF41D7B94CC6}"/>
              </a:ext>
            </a:extLst>
          </p:cNvPr>
          <p:cNvSpPr>
            <a:spLocks noGrp="1"/>
          </p:cNvSpPr>
          <p:nvPr>
            <p:ph type="title"/>
          </p:nvPr>
        </p:nvSpPr>
        <p:spPr/>
        <p:txBody>
          <a:bodyPr/>
          <a:lstStyle/>
          <a:p>
            <a:r>
              <a:rPr lang="en-GB" dirty="0"/>
              <a:t>VNS Overview </a:t>
            </a:r>
          </a:p>
        </p:txBody>
      </p:sp>
      <p:sp>
        <p:nvSpPr>
          <p:cNvPr id="3" name="Content Placeholder 2">
            <a:extLst>
              <a:ext uri="{FF2B5EF4-FFF2-40B4-BE49-F238E27FC236}">
                <a16:creationId xmlns:a16="http://schemas.microsoft.com/office/drawing/2014/main" id="{6F83881A-844B-B349-B333-65154E82F8AC}"/>
              </a:ext>
            </a:extLst>
          </p:cNvPr>
          <p:cNvSpPr>
            <a:spLocks noGrp="1"/>
          </p:cNvSpPr>
          <p:nvPr>
            <p:ph idx="1"/>
          </p:nvPr>
        </p:nvSpPr>
        <p:spPr>
          <a:xfrm>
            <a:off x="466808" y="847409"/>
            <a:ext cx="11725191" cy="3939230"/>
          </a:xfrm>
        </p:spPr>
        <p:txBody>
          <a:bodyPr>
            <a:normAutofit/>
          </a:bodyPr>
          <a:lstStyle/>
          <a:p>
            <a:pPr marL="0" indent="0">
              <a:buNone/>
            </a:pPr>
            <a:r>
              <a:rPr lang="en-US" sz="1800" b="1" dirty="0">
                <a:sym typeface="Wingdings" panose="05000000000000000000" pitchFamily="2" charset="2"/>
              </a:rPr>
              <a:t>Mission:</a:t>
            </a:r>
          </a:p>
          <a:p>
            <a:pPr marL="209369" indent="-209369">
              <a:spcBef>
                <a:spcPts val="400"/>
              </a:spcBef>
            </a:pPr>
            <a:r>
              <a:rPr lang="en-US" sz="1800" dirty="0"/>
              <a:t>Rationale for a VNS: </a:t>
            </a:r>
            <a:r>
              <a:rPr lang="en-US" sz="1800" b="1" kern="100" dirty="0">
                <a:effectLst/>
                <a:ea typeface="Calibri" panose="020F0502020204030204" pitchFamily="34" charset="0"/>
                <a:cs typeface="Times New Roman" panose="02020603050405020304" pitchFamily="18" charset="0"/>
              </a:rPr>
              <a:t>G. Federici</a:t>
            </a:r>
            <a:r>
              <a:rPr lang="en-US" sz="1800" b="1" kern="100" dirty="0">
                <a:ea typeface="Calibri" panose="020F0502020204030204" pitchFamily="34" charset="0"/>
                <a:cs typeface="Times New Roman" panose="02020603050405020304" pitchFamily="18" charset="0"/>
              </a:rPr>
              <a:t>,</a:t>
            </a:r>
            <a:r>
              <a:rPr lang="en-US" sz="1800" b="1" kern="100" dirty="0">
                <a:effectLst/>
                <a:ea typeface="Calibri" panose="020F0502020204030204" pitchFamily="34" charset="0"/>
                <a:cs typeface="Times New Roman" panose="02020603050405020304" pitchFamily="18" charset="0"/>
              </a:rPr>
              <a:t> </a:t>
            </a:r>
            <a:r>
              <a:rPr lang="en-GB" sz="1800" b="1" kern="100" dirty="0" err="1">
                <a:effectLst/>
                <a:ea typeface="Calibri" panose="020F0502020204030204" pitchFamily="34" charset="0"/>
                <a:cs typeface="Times New Roman" panose="02020603050405020304" pitchFamily="18" charset="0"/>
              </a:rPr>
              <a:t>Nucl</a:t>
            </a:r>
            <a:r>
              <a:rPr lang="en-GB" sz="1800" b="1" kern="100" dirty="0">
                <a:effectLst/>
                <a:ea typeface="Calibri" panose="020F0502020204030204" pitchFamily="34" charset="0"/>
                <a:cs typeface="Times New Roman" panose="02020603050405020304" pitchFamily="18" charset="0"/>
              </a:rPr>
              <a:t>. </a:t>
            </a:r>
            <a:r>
              <a:rPr lang="it-IT" sz="1800" b="1" kern="100" dirty="0">
                <a:effectLst/>
                <a:ea typeface="Calibri" panose="020F0502020204030204" pitchFamily="34" charset="0"/>
                <a:cs typeface="Times New Roman" panose="02020603050405020304" pitchFamily="18" charset="0"/>
              </a:rPr>
              <a:t>Fusion 63 (2023) 125002.</a:t>
            </a:r>
          </a:p>
          <a:p>
            <a:pPr marL="209369" indent="-209369">
              <a:spcBef>
                <a:spcPts val="400"/>
              </a:spcBef>
            </a:pPr>
            <a:r>
              <a:rPr lang="en-US" sz="1800" dirty="0">
                <a:sym typeface="Wingdings" panose="05000000000000000000" pitchFamily="2" charset="2"/>
              </a:rPr>
              <a:t>Address largest knowledge gap we have in fusion: performance and reliability breeding blanket for any machine concepts.</a:t>
            </a:r>
          </a:p>
          <a:p>
            <a:pPr marL="209369" indent="-209369">
              <a:spcBef>
                <a:spcPts val="400"/>
              </a:spcBef>
            </a:pPr>
            <a:r>
              <a:rPr lang="en-GB" sz="1800" dirty="0">
                <a:sym typeface="Wingdings" panose="05000000000000000000" pitchFamily="2" charset="2"/>
              </a:rPr>
              <a:t>The role of ITER in de-risking DEMO breeding blanket is becoming questionable </a:t>
            </a:r>
            <a:endParaRPr lang="en-US" sz="1800" dirty="0">
              <a:sym typeface="Wingdings" panose="05000000000000000000" pitchFamily="2" charset="2"/>
            </a:endParaRPr>
          </a:p>
          <a:p>
            <a:pPr marL="209369" indent="-209369">
              <a:spcBef>
                <a:spcPts val="400"/>
              </a:spcBef>
            </a:pPr>
            <a:r>
              <a:rPr lang="en-US" sz="1800" dirty="0" err="1">
                <a:sym typeface="Wingdings" panose="05000000000000000000" pitchFamily="2" charset="2"/>
              </a:rPr>
              <a:t>P</a:t>
            </a:r>
            <a:r>
              <a:rPr lang="en-US" sz="1800" baseline="-25000" dirty="0" err="1">
                <a:sym typeface="Wingdings" panose="05000000000000000000" pitchFamily="2" charset="2"/>
              </a:rPr>
              <a:t>fus</a:t>
            </a:r>
            <a:r>
              <a:rPr lang="en-US" sz="1800" dirty="0">
                <a:sym typeface="Wingdings" panose="05000000000000000000" pitchFamily="2" charset="2"/>
              </a:rPr>
              <a:t>: ~30 MW, Tritium consumption &lt;1 kg/year.</a:t>
            </a:r>
          </a:p>
          <a:p>
            <a:pPr marL="209369" indent="-209369">
              <a:spcBef>
                <a:spcPts val="400"/>
              </a:spcBef>
              <a:buFont typeface="Arial" panose="020B0604020202020204" pitchFamily="34" charset="0"/>
              <a:buChar char="•"/>
            </a:pPr>
            <a:r>
              <a:rPr lang="en-US" sz="1800" dirty="0">
                <a:sym typeface="Wingdings" panose="05000000000000000000" pitchFamily="2" charset="2"/>
              </a:rPr>
              <a:t>Reliable plasma scenario, </a:t>
            </a:r>
            <a:r>
              <a:rPr lang="en-GB" sz="1800" dirty="0">
                <a:sym typeface="Wingdings" panose="05000000000000000000" pitchFamily="2" charset="2"/>
              </a:rPr>
              <a:t>based on beam-target fusion (Q ≤ 1).</a:t>
            </a:r>
          </a:p>
          <a:p>
            <a:pPr marL="209369" indent="-209369">
              <a:spcBef>
                <a:spcPts val="400"/>
              </a:spcBef>
            </a:pPr>
            <a:r>
              <a:rPr lang="en-US" sz="1800" dirty="0">
                <a:sym typeface="Wingdings" panose="05000000000000000000" pitchFamily="2" charset="2"/>
              </a:rPr>
              <a:t>Steady-state plasma operation.</a:t>
            </a:r>
          </a:p>
          <a:p>
            <a:pPr marL="209369" indent="-209369">
              <a:spcBef>
                <a:spcPts val="400"/>
              </a:spcBef>
              <a:buFont typeface="Arial" panose="020B0604020202020204" pitchFamily="34" charset="0"/>
              <a:buChar char="•"/>
            </a:pPr>
            <a:r>
              <a:rPr lang="en-US" sz="1800" dirty="0">
                <a:sym typeface="Wingdings" panose="05000000000000000000" pitchFamily="2" charset="2"/>
              </a:rPr>
              <a:t>Peak neutron wall load: 0.5 MW/m², peak lifetime neutron fluence: 30-50 dpa.</a:t>
            </a:r>
          </a:p>
          <a:p>
            <a:pPr marL="209369" lvl="0" indent="-209369">
              <a:spcBef>
                <a:spcPts val="400"/>
              </a:spcBef>
            </a:pPr>
            <a:r>
              <a:rPr lang="en-GB" sz="1800" dirty="0"/>
              <a:t>Testing: available equatorial ports and outboard wall &gt;</a:t>
            </a:r>
            <a:r>
              <a:rPr lang="en-US" sz="1800" dirty="0"/>
              <a:t> 10-30 m2</a:t>
            </a:r>
            <a:r>
              <a:rPr lang="en-GB" sz="1800" dirty="0"/>
              <a:t> of exposed first wall.</a:t>
            </a:r>
          </a:p>
          <a:p>
            <a:pPr marL="209369" lvl="0" indent="-209369">
              <a:spcBef>
                <a:spcPts val="400"/>
              </a:spcBef>
            </a:pPr>
            <a:r>
              <a:rPr lang="en-GB" sz="1800" dirty="0"/>
              <a:t>Ability to test several candidate blanket/coolant concepts.</a:t>
            </a:r>
          </a:p>
          <a:p>
            <a:pPr marL="209369" lvl="0" indent="-209369">
              <a:spcBef>
                <a:spcPts val="400"/>
              </a:spcBef>
            </a:pPr>
            <a:r>
              <a:rPr lang="en-GB" sz="1800" dirty="0"/>
              <a:t>Well established technologies for magnets, VV and NBIs.</a:t>
            </a:r>
          </a:p>
          <a:p>
            <a:pPr marL="209369" indent="-209369">
              <a:spcBef>
                <a:spcPts val="400"/>
              </a:spcBef>
            </a:pPr>
            <a:r>
              <a:rPr lang="en-US" sz="1800" dirty="0">
                <a:sym typeface="Wingdings" panose="05000000000000000000" pitchFamily="2" charset="2"/>
              </a:rPr>
              <a:t>Design and construction: Parallel to ITER and prior to the finalization of DEMO design.</a:t>
            </a:r>
            <a:endParaRPr lang="en-GB" sz="1800" dirty="0">
              <a:sym typeface="Wingdings" panose="05000000000000000000" pitchFamily="2" charset="2"/>
            </a:endParaRPr>
          </a:p>
          <a:p>
            <a:pPr marL="209369" lvl="0" indent="-209369">
              <a:spcAft>
                <a:spcPts val="600"/>
              </a:spcAft>
            </a:pPr>
            <a:endParaRPr lang="en-GB" sz="1800" dirty="0"/>
          </a:p>
          <a:p>
            <a:pPr marL="209369" indent="-209369">
              <a:buFont typeface="Arial" panose="020B0604020202020204" pitchFamily="34" charset="0"/>
              <a:buChar char="•"/>
            </a:pPr>
            <a:endParaRPr lang="en-US" sz="1800" dirty="0">
              <a:sym typeface="Wingdings" panose="05000000000000000000" pitchFamily="2" charset="2"/>
            </a:endParaRPr>
          </a:p>
          <a:p>
            <a:pPr marL="209369" indent="-209369">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C3F1382D-9953-866F-5BC4-423CA1D9F11F}"/>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11" name="Footer Placeholder 3">
            <a:extLst>
              <a:ext uri="{FF2B5EF4-FFF2-40B4-BE49-F238E27FC236}">
                <a16:creationId xmlns:a16="http://schemas.microsoft.com/office/drawing/2014/main" id="{DBB0A534-35B3-40F9-317C-633B4E34C06A}"/>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
        <p:nvSpPr>
          <p:cNvPr id="9" name="TextBox 8">
            <a:extLst>
              <a:ext uri="{FF2B5EF4-FFF2-40B4-BE49-F238E27FC236}">
                <a16:creationId xmlns:a16="http://schemas.microsoft.com/office/drawing/2014/main" id="{5B06C222-98BA-F06E-9125-52D1EE8D888D}"/>
              </a:ext>
            </a:extLst>
          </p:cNvPr>
          <p:cNvSpPr txBox="1"/>
          <p:nvPr/>
        </p:nvSpPr>
        <p:spPr>
          <a:xfrm>
            <a:off x="563952" y="4994096"/>
            <a:ext cx="11161240" cy="1354217"/>
          </a:xfrm>
          <a:prstGeom prst="rect">
            <a:avLst/>
          </a:prstGeom>
          <a:solidFill>
            <a:schemeClr val="accent1">
              <a:lumMod val="20000"/>
              <a:lumOff val="80000"/>
            </a:schemeClr>
          </a:solidFill>
          <a:ln w="28575">
            <a:solidFill>
              <a:srgbClr val="143FF8"/>
            </a:solidFill>
          </a:ln>
        </p:spPr>
        <p:txBody>
          <a:bodyPr wrap="square">
            <a:spAutoFit/>
          </a:bodyPr>
          <a:lstStyle/>
          <a:p>
            <a:r>
              <a:rPr lang="en-GB" b="1" dirty="0"/>
              <a:t>Non-technical benefits</a:t>
            </a:r>
          </a:p>
          <a:p>
            <a:pPr marL="285750" indent="-285750">
              <a:spcAft>
                <a:spcPts val="600"/>
              </a:spcAft>
              <a:buFont typeface="Arial" panose="020B0604020202020204" pitchFamily="34" charset="0"/>
              <a:buChar char="•"/>
            </a:pPr>
            <a:r>
              <a:rPr lang="en-GB" dirty="0"/>
              <a:t>Forces cultural shift to concept engineering developments (nuclear performance, reliability growth, RH)</a:t>
            </a:r>
          </a:p>
          <a:p>
            <a:pPr marL="285750" indent="-285750">
              <a:spcAft>
                <a:spcPts val="600"/>
              </a:spcAft>
              <a:buFont typeface="Arial" panose="020B0604020202020204" pitchFamily="34" charset="0"/>
              <a:buChar char="•"/>
            </a:pPr>
            <a:r>
              <a:rPr lang="en-GB" dirty="0"/>
              <a:t>Provides additional experience in design, construction, licensing and operation of nuclear a fusion device</a:t>
            </a:r>
          </a:p>
          <a:p>
            <a:pPr marL="285750" indent="-285750">
              <a:spcAft>
                <a:spcPts val="600"/>
              </a:spcAft>
              <a:buFont typeface="Arial" panose="020B0604020202020204" pitchFamily="34" charset="0"/>
              <a:buChar char="•"/>
            </a:pPr>
            <a:r>
              <a:rPr lang="en-GB" dirty="0"/>
              <a:t>Keep industry, private Investors and governments' interest high</a:t>
            </a:r>
          </a:p>
        </p:txBody>
      </p:sp>
    </p:spTree>
    <p:extLst>
      <p:ext uri="{BB962C8B-B14F-4D97-AF65-F5344CB8AC3E}">
        <p14:creationId xmlns:p14="http://schemas.microsoft.com/office/powerpoint/2010/main" val="58446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1B33C2C-1E1C-4DA4-8081-9C167B034F23}"/>
              </a:ext>
            </a:extLst>
          </p:cNvPr>
          <p:cNvSpPr>
            <a:spLocks noGrp="1"/>
          </p:cNvSpPr>
          <p:nvPr>
            <p:ph type="title"/>
          </p:nvPr>
        </p:nvSpPr>
        <p:spPr>
          <a:xfrm>
            <a:off x="681182" y="34307"/>
            <a:ext cx="10059625" cy="716504"/>
          </a:xfrm>
        </p:spPr>
        <p:txBody>
          <a:bodyPr/>
          <a:lstStyle/>
          <a:p>
            <a:pPr>
              <a:lnSpc>
                <a:spcPct val="100000"/>
              </a:lnSpc>
            </a:pPr>
            <a:r>
              <a:rPr lang="en-US" sz="2345" dirty="0"/>
              <a:t> </a:t>
            </a:r>
            <a:r>
              <a:rPr lang="en-US" dirty="0"/>
              <a:t>Steels for VV and in-vessel components</a:t>
            </a:r>
            <a:r>
              <a:rPr lang="en-US" sz="2345" dirty="0"/>
              <a:t>, </a:t>
            </a:r>
            <a:r>
              <a:rPr lang="en-US" sz="2000" dirty="0"/>
              <a:t>DCT</a:t>
            </a:r>
            <a:endParaRPr lang="en-GB" sz="2345" dirty="0"/>
          </a:p>
        </p:txBody>
      </p:sp>
      <p:sp>
        <p:nvSpPr>
          <p:cNvPr id="3" name="Footer Placeholder 3">
            <a:extLst>
              <a:ext uri="{FF2B5EF4-FFF2-40B4-BE49-F238E27FC236}">
                <a16:creationId xmlns:a16="http://schemas.microsoft.com/office/drawing/2014/main" id="{F7407414-FF88-D753-9156-C4F82E2B3952}"/>
              </a:ext>
            </a:extLst>
          </p:cNvPr>
          <p:cNvSpPr txBox="1">
            <a:spLocks/>
          </p:cNvSpPr>
          <p:nvPr/>
        </p:nvSpPr>
        <p:spPr>
          <a:xfrm>
            <a:off x="5571352" y="6518146"/>
            <a:ext cx="6010091" cy="305549"/>
          </a:xfrm>
          <a:prstGeom prst="rect">
            <a:avLst/>
          </a:prstGeom>
        </p:spPr>
        <p:txBody>
          <a:bodyPr/>
          <a:lstStyle>
            <a:defPPr>
              <a:defRPr lang="en-US"/>
            </a:defPPr>
            <a:lvl1pPr marL="0" algn="l" defTabSz="1228039" rtl="0" eaLnBrk="1" latinLnBrk="0" hangingPunct="1">
              <a:defRPr sz="2417" kern="1200">
                <a:solidFill>
                  <a:schemeClr val="tx1"/>
                </a:solidFill>
                <a:latin typeface="+mn-lt"/>
                <a:ea typeface="+mn-ea"/>
                <a:cs typeface="+mn-cs"/>
              </a:defRPr>
            </a:lvl1pPr>
            <a:lvl2pPr marL="614020" algn="l" defTabSz="1228039" rtl="0" eaLnBrk="1" latinLnBrk="0" hangingPunct="1">
              <a:defRPr sz="2417" kern="1200">
                <a:solidFill>
                  <a:schemeClr val="tx1"/>
                </a:solidFill>
                <a:latin typeface="+mn-lt"/>
                <a:ea typeface="+mn-ea"/>
                <a:cs typeface="+mn-cs"/>
              </a:defRPr>
            </a:lvl2pPr>
            <a:lvl3pPr marL="1228039" algn="l" defTabSz="1228039" rtl="0" eaLnBrk="1" latinLnBrk="0" hangingPunct="1">
              <a:defRPr sz="2417" kern="1200">
                <a:solidFill>
                  <a:schemeClr val="tx1"/>
                </a:solidFill>
                <a:latin typeface="+mn-lt"/>
                <a:ea typeface="+mn-ea"/>
                <a:cs typeface="+mn-cs"/>
              </a:defRPr>
            </a:lvl3pPr>
            <a:lvl4pPr marL="1842059" algn="l" defTabSz="1228039" rtl="0" eaLnBrk="1" latinLnBrk="0" hangingPunct="1">
              <a:defRPr sz="2417" kern="1200">
                <a:solidFill>
                  <a:schemeClr val="tx1"/>
                </a:solidFill>
                <a:latin typeface="+mn-lt"/>
                <a:ea typeface="+mn-ea"/>
                <a:cs typeface="+mn-cs"/>
              </a:defRPr>
            </a:lvl4pPr>
            <a:lvl5pPr marL="2456078" algn="l" defTabSz="1228039" rtl="0" eaLnBrk="1" latinLnBrk="0" hangingPunct="1">
              <a:defRPr sz="2417" kern="1200">
                <a:solidFill>
                  <a:schemeClr val="tx1"/>
                </a:solidFill>
                <a:latin typeface="+mn-lt"/>
                <a:ea typeface="+mn-ea"/>
                <a:cs typeface="+mn-cs"/>
              </a:defRPr>
            </a:lvl5pPr>
            <a:lvl6pPr marL="3070098" algn="l" defTabSz="1228039" rtl="0" eaLnBrk="1" latinLnBrk="0" hangingPunct="1">
              <a:defRPr sz="2417" kern="1200">
                <a:solidFill>
                  <a:schemeClr val="tx1"/>
                </a:solidFill>
                <a:latin typeface="+mn-lt"/>
                <a:ea typeface="+mn-ea"/>
                <a:cs typeface="+mn-cs"/>
              </a:defRPr>
            </a:lvl6pPr>
            <a:lvl7pPr marL="3684118" algn="l" defTabSz="1228039" rtl="0" eaLnBrk="1" latinLnBrk="0" hangingPunct="1">
              <a:defRPr sz="2417" kern="1200">
                <a:solidFill>
                  <a:schemeClr val="tx1"/>
                </a:solidFill>
                <a:latin typeface="+mn-lt"/>
                <a:ea typeface="+mn-ea"/>
                <a:cs typeface="+mn-cs"/>
              </a:defRPr>
            </a:lvl7pPr>
            <a:lvl8pPr marL="4298137" algn="l" defTabSz="1228039" rtl="0" eaLnBrk="1" latinLnBrk="0" hangingPunct="1">
              <a:defRPr sz="2417" kern="1200">
                <a:solidFill>
                  <a:schemeClr val="tx1"/>
                </a:solidFill>
                <a:latin typeface="+mn-lt"/>
                <a:ea typeface="+mn-ea"/>
                <a:cs typeface="+mn-cs"/>
              </a:defRPr>
            </a:lvl8pPr>
            <a:lvl9pPr marL="4912157" algn="l" defTabSz="1228039" rtl="0" eaLnBrk="1" latinLnBrk="0" hangingPunct="1">
              <a:defRPr sz="2417" kern="1200">
                <a:solidFill>
                  <a:schemeClr val="tx1"/>
                </a:solidFill>
                <a:latin typeface="+mn-lt"/>
                <a:ea typeface="+mn-ea"/>
                <a:cs typeface="+mn-cs"/>
              </a:defRPr>
            </a:lvl9pPr>
          </a:lstStyle>
          <a:p>
            <a:pPr algn="r"/>
            <a:r>
              <a:rPr lang="en-GB" sz="1075" dirty="0">
                <a:latin typeface="Arial" panose="020B0604020202020204" pitchFamily="34" charset="0"/>
                <a:cs typeface="Arial" panose="020B0604020202020204" pitchFamily="34" charset="0"/>
              </a:rPr>
              <a:t>C. Bachmann | FUTURE machine | July 2023 | Page </a:t>
            </a:r>
            <a:fld id="{6A6D9FA1-99C7-4910-8E32-B85D378B0060}" type="slidenum">
              <a:rPr lang="en-GB" sz="1075">
                <a:latin typeface="Arial" panose="020B0604020202020204" pitchFamily="34" charset="0"/>
                <a:cs typeface="Arial" panose="020B0604020202020204" pitchFamily="34" charset="0"/>
              </a:rPr>
              <a:pPr algn="r"/>
              <a:t>20</a:t>
            </a:fld>
            <a:endParaRPr lang="en-GB" sz="1075"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223DB01-85DD-2218-08E8-B0CD7EB6B50E}"/>
              </a:ext>
            </a:extLst>
          </p:cNvPr>
          <p:cNvSpPr txBox="1"/>
          <p:nvPr/>
        </p:nvSpPr>
        <p:spPr>
          <a:xfrm>
            <a:off x="468238" y="750810"/>
            <a:ext cx="11325872" cy="1602683"/>
          </a:xfrm>
          <a:prstGeom prst="rect">
            <a:avLst/>
          </a:prstGeom>
          <a:noFill/>
        </p:spPr>
        <p:txBody>
          <a:bodyPr wrap="square" rtlCol="0">
            <a:spAutoFit/>
          </a:bodyPr>
          <a:lstStyle/>
          <a:p>
            <a:r>
              <a:rPr lang="en-US" sz="1563" b="1" dirty="0"/>
              <a:t>Stainless steel @ T&lt;200°C – 316L(N) or 316Ti: </a:t>
            </a:r>
          </a:p>
          <a:p>
            <a:pPr>
              <a:spcAft>
                <a:spcPts val="1172"/>
              </a:spcAft>
            </a:pPr>
            <a:r>
              <a:rPr lang="en-US" sz="1563" b="1" dirty="0"/>
              <a:t>	</a:t>
            </a:r>
            <a:r>
              <a:rPr lang="en-US" sz="1563" dirty="0"/>
              <a:t>long-term activation due to Nickel</a:t>
            </a:r>
            <a:endParaRPr lang="en-US" sz="1563" b="1" dirty="0"/>
          </a:p>
          <a:p>
            <a:pPr lvl="2">
              <a:spcAft>
                <a:spcPts val="1172"/>
              </a:spcAft>
            </a:pPr>
            <a:r>
              <a:rPr lang="en-US" sz="1563" u="sng" dirty="0"/>
              <a:t>VV (316L(N)/XM-19):</a:t>
            </a:r>
            <a:r>
              <a:rPr lang="en-US" sz="1563" dirty="0"/>
              <a:t> safety-class component, up to 2.75 dpa with moderate qualification program e.g., for weldments</a:t>
            </a:r>
          </a:p>
          <a:p>
            <a:pPr lvl="2"/>
            <a:r>
              <a:rPr lang="en-US" sz="1563" u="sng" dirty="0"/>
              <a:t>Divertor cassette / shield blanket (316Ti): </a:t>
            </a:r>
            <a:r>
              <a:rPr lang="en-US" sz="1563" dirty="0"/>
              <a:t>non-safety-class, possibly non-PED component, up to 20-40 dpa, with moderate qualification program.</a:t>
            </a:r>
          </a:p>
        </p:txBody>
      </p:sp>
      <p:sp>
        <p:nvSpPr>
          <p:cNvPr id="9" name="Arrow: Bent-Up 8">
            <a:extLst>
              <a:ext uri="{FF2B5EF4-FFF2-40B4-BE49-F238E27FC236}">
                <a16:creationId xmlns:a16="http://schemas.microsoft.com/office/drawing/2014/main" id="{B1AA312A-A822-468E-FB9C-5F97CEB58BFC}"/>
              </a:ext>
            </a:extLst>
          </p:cNvPr>
          <p:cNvSpPr/>
          <p:nvPr/>
        </p:nvSpPr>
        <p:spPr>
          <a:xfrm rot="5400000">
            <a:off x="734466" y="1025708"/>
            <a:ext cx="359672" cy="914410"/>
          </a:xfrm>
          <a:prstGeom prst="bentUpArrow">
            <a:avLst>
              <a:gd name="adj1" fmla="val 25000"/>
              <a:gd name="adj2" fmla="val 25000"/>
              <a:gd name="adj3" fmla="val 5000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GB" sz="1758"/>
          </a:p>
        </p:txBody>
      </p:sp>
      <p:sp>
        <p:nvSpPr>
          <p:cNvPr id="10" name="Arrow: Bent-Up 9">
            <a:extLst>
              <a:ext uri="{FF2B5EF4-FFF2-40B4-BE49-F238E27FC236}">
                <a16:creationId xmlns:a16="http://schemas.microsoft.com/office/drawing/2014/main" id="{CBCA745C-E55F-747C-C0E1-0DD517789621}"/>
              </a:ext>
            </a:extLst>
          </p:cNvPr>
          <p:cNvSpPr/>
          <p:nvPr/>
        </p:nvSpPr>
        <p:spPr>
          <a:xfrm rot="5400000">
            <a:off x="738434" y="1388986"/>
            <a:ext cx="351735" cy="914410"/>
          </a:xfrm>
          <a:prstGeom prst="bentUpArrow">
            <a:avLst>
              <a:gd name="adj1" fmla="val 25000"/>
              <a:gd name="adj2" fmla="val 25000"/>
              <a:gd name="adj3" fmla="val 5000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GB" sz="1758"/>
          </a:p>
        </p:txBody>
      </p:sp>
      <p:sp>
        <p:nvSpPr>
          <p:cNvPr id="11" name="TextBox 10">
            <a:extLst>
              <a:ext uri="{FF2B5EF4-FFF2-40B4-BE49-F238E27FC236}">
                <a16:creationId xmlns:a16="http://schemas.microsoft.com/office/drawing/2014/main" id="{288C4FB6-A686-6808-7832-E135E2C5E588}"/>
              </a:ext>
            </a:extLst>
          </p:cNvPr>
          <p:cNvSpPr txBox="1"/>
          <p:nvPr/>
        </p:nvSpPr>
        <p:spPr>
          <a:xfrm>
            <a:off x="468238" y="2424567"/>
            <a:ext cx="10059625" cy="2059639"/>
          </a:xfrm>
          <a:prstGeom prst="rect">
            <a:avLst/>
          </a:prstGeom>
          <a:noFill/>
        </p:spPr>
        <p:txBody>
          <a:bodyPr wrap="square" rtlCol="0">
            <a:spAutoFit/>
          </a:bodyPr>
          <a:lstStyle/>
          <a:p>
            <a:r>
              <a:rPr lang="en-US" sz="1563" b="1" dirty="0"/>
              <a:t>EUROFER:	@ T&gt;350°C: </a:t>
            </a:r>
            <a:r>
              <a:rPr lang="en-US" sz="1563" dirty="0"/>
              <a:t>40-50 dpa      </a:t>
            </a:r>
            <a:endParaRPr lang="en-US" sz="1563" b="1" dirty="0"/>
          </a:p>
          <a:p>
            <a:r>
              <a:rPr lang="en-US" sz="1563" b="1" dirty="0"/>
              <a:t>	@ T&lt;350°C (PWR water-cooling):</a:t>
            </a:r>
            <a:r>
              <a:rPr lang="en-US" sz="1563" dirty="0"/>
              <a:t>  up to 20 dpa</a:t>
            </a:r>
          </a:p>
          <a:p>
            <a:pPr>
              <a:spcAft>
                <a:spcPts val="1465"/>
              </a:spcAft>
            </a:pPr>
            <a:r>
              <a:rPr lang="en-US" sz="1563" dirty="0"/>
              <a:t>	Difficult manufacturing (post-weld heat treatment required), difficult design due to high pressure coolant</a:t>
            </a:r>
          </a:p>
          <a:p>
            <a:pPr lvl="2">
              <a:spcAft>
                <a:spcPts val="1172"/>
              </a:spcAft>
            </a:pPr>
            <a:r>
              <a:rPr lang="en-US" sz="1563" u="sng" dirty="0"/>
              <a:t>Divertor cassette / shield blanket</a:t>
            </a:r>
          </a:p>
          <a:p>
            <a:pPr lvl="2">
              <a:spcAft>
                <a:spcPts val="1172"/>
              </a:spcAft>
            </a:pPr>
            <a:r>
              <a:rPr lang="en-US" sz="1563" u="sng" dirty="0"/>
              <a:t>Outboard BB</a:t>
            </a:r>
          </a:p>
          <a:p>
            <a:pPr lvl="2"/>
            <a:r>
              <a:rPr lang="en-US" sz="1563" u="sng" dirty="0"/>
              <a:t>TBM</a:t>
            </a:r>
          </a:p>
        </p:txBody>
      </p:sp>
      <p:sp>
        <p:nvSpPr>
          <p:cNvPr id="12" name="Arrow: Bent-Up 11">
            <a:extLst>
              <a:ext uri="{FF2B5EF4-FFF2-40B4-BE49-F238E27FC236}">
                <a16:creationId xmlns:a16="http://schemas.microsoft.com/office/drawing/2014/main" id="{941D6660-50F2-0C0C-56DB-940FCBAE9084}"/>
              </a:ext>
            </a:extLst>
          </p:cNvPr>
          <p:cNvSpPr/>
          <p:nvPr/>
        </p:nvSpPr>
        <p:spPr>
          <a:xfrm rot="5400000">
            <a:off x="727588" y="2959990"/>
            <a:ext cx="359672" cy="914410"/>
          </a:xfrm>
          <a:prstGeom prst="bentUpArrow">
            <a:avLst>
              <a:gd name="adj1" fmla="val 25000"/>
              <a:gd name="adj2" fmla="val 25000"/>
              <a:gd name="adj3" fmla="val 5000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GB" sz="1758"/>
          </a:p>
        </p:txBody>
      </p:sp>
      <p:sp>
        <p:nvSpPr>
          <p:cNvPr id="13" name="Arrow: Bent-Up 12">
            <a:extLst>
              <a:ext uri="{FF2B5EF4-FFF2-40B4-BE49-F238E27FC236}">
                <a16:creationId xmlns:a16="http://schemas.microsoft.com/office/drawing/2014/main" id="{A5F7F11C-3002-4757-53B6-8520861E13B2}"/>
              </a:ext>
            </a:extLst>
          </p:cNvPr>
          <p:cNvSpPr/>
          <p:nvPr/>
        </p:nvSpPr>
        <p:spPr>
          <a:xfrm rot="5400000">
            <a:off x="738434" y="3315693"/>
            <a:ext cx="351735" cy="914410"/>
          </a:xfrm>
          <a:prstGeom prst="bentUpArrow">
            <a:avLst>
              <a:gd name="adj1" fmla="val 25000"/>
              <a:gd name="adj2" fmla="val 25000"/>
              <a:gd name="adj3" fmla="val 5000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GB" sz="1758"/>
          </a:p>
        </p:txBody>
      </p:sp>
      <p:sp>
        <p:nvSpPr>
          <p:cNvPr id="17" name="TextBox 16">
            <a:extLst>
              <a:ext uri="{FF2B5EF4-FFF2-40B4-BE49-F238E27FC236}">
                <a16:creationId xmlns:a16="http://schemas.microsoft.com/office/drawing/2014/main" id="{46E5CBCC-8274-5816-BAAF-E07D480E9B20}"/>
              </a:ext>
            </a:extLst>
          </p:cNvPr>
          <p:cNvSpPr txBox="1"/>
          <p:nvPr/>
        </p:nvSpPr>
        <p:spPr>
          <a:xfrm>
            <a:off x="468238" y="4469312"/>
            <a:ext cx="9567196" cy="999752"/>
          </a:xfrm>
          <a:prstGeom prst="rect">
            <a:avLst/>
          </a:prstGeom>
          <a:noFill/>
        </p:spPr>
        <p:txBody>
          <a:bodyPr wrap="square" rtlCol="0">
            <a:spAutoFit/>
          </a:bodyPr>
          <a:lstStyle/>
          <a:p>
            <a:r>
              <a:rPr lang="en-US" sz="1563" b="1" dirty="0"/>
              <a:t>15-15Ti: water or He-cooling:</a:t>
            </a:r>
            <a:r>
              <a:rPr lang="en-US" sz="1563" dirty="0"/>
              <a:t> up to 40-50 dpa (tbc), no post-weld heat treatment, not an off-the-shelf product, </a:t>
            </a:r>
          </a:p>
          <a:p>
            <a:pPr>
              <a:spcAft>
                <a:spcPts val="1465"/>
              </a:spcAft>
            </a:pPr>
            <a:r>
              <a:rPr lang="en-US" sz="1563" dirty="0"/>
              <a:t>		 material characterization program required </a:t>
            </a:r>
          </a:p>
          <a:p>
            <a:pPr lvl="2">
              <a:spcAft>
                <a:spcPts val="1172"/>
              </a:spcAft>
            </a:pPr>
            <a:r>
              <a:rPr lang="en-US" sz="1563" dirty="0"/>
              <a:t>currently not considered</a:t>
            </a:r>
          </a:p>
        </p:txBody>
      </p:sp>
      <p:sp>
        <p:nvSpPr>
          <p:cNvPr id="18" name="Arrow: Bent-Up 17">
            <a:extLst>
              <a:ext uri="{FF2B5EF4-FFF2-40B4-BE49-F238E27FC236}">
                <a16:creationId xmlns:a16="http://schemas.microsoft.com/office/drawing/2014/main" id="{82A0AA54-A7A3-82C5-765D-EA944304EA61}"/>
              </a:ext>
            </a:extLst>
          </p:cNvPr>
          <p:cNvSpPr/>
          <p:nvPr/>
        </p:nvSpPr>
        <p:spPr>
          <a:xfrm rot="5400000">
            <a:off x="734466" y="4732175"/>
            <a:ext cx="359672" cy="914410"/>
          </a:xfrm>
          <a:prstGeom prst="bentUpArrow">
            <a:avLst>
              <a:gd name="adj1" fmla="val 25000"/>
              <a:gd name="adj2" fmla="val 25000"/>
              <a:gd name="adj3" fmla="val 5000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GB" sz="1758"/>
          </a:p>
        </p:txBody>
      </p:sp>
      <p:graphicFrame>
        <p:nvGraphicFramePr>
          <p:cNvPr id="5" name="Table 5">
            <a:extLst>
              <a:ext uri="{FF2B5EF4-FFF2-40B4-BE49-F238E27FC236}">
                <a16:creationId xmlns:a16="http://schemas.microsoft.com/office/drawing/2014/main" id="{3689FA20-F27F-64BC-1BA4-6F4FEDAF62FE}"/>
              </a:ext>
            </a:extLst>
          </p:cNvPr>
          <p:cNvGraphicFramePr>
            <a:graphicFrameLocks noGrp="1"/>
          </p:cNvGraphicFramePr>
          <p:nvPr/>
        </p:nvGraphicFramePr>
        <p:xfrm>
          <a:off x="2156566" y="5451457"/>
          <a:ext cx="8796547" cy="1057742"/>
        </p:xfrm>
        <a:graphic>
          <a:graphicData uri="http://schemas.openxmlformats.org/drawingml/2006/table">
            <a:tbl>
              <a:tblPr firstRow="1" bandRow="1">
                <a:tableStyleId>{5C22544A-7EE6-4342-B048-85BDC9FD1C3A}</a:tableStyleId>
              </a:tblPr>
              <a:tblGrid>
                <a:gridCol w="1889843">
                  <a:extLst>
                    <a:ext uri="{9D8B030D-6E8A-4147-A177-3AD203B41FA5}">
                      <a16:colId xmlns:a16="http://schemas.microsoft.com/office/drawing/2014/main" val="1108312767"/>
                    </a:ext>
                  </a:extLst>
                </a:gridCol>
                <a:gridCol w="1449392">
                  <a:extLst>
                    <a:ext uri="{9D8B030D-6E8A-4147-A177-3AD203B41FA5}">
                      <a16:colId xmlns:a16="http://schemas.microsoft.com/office/drawing/2014/main" val="2997410670"/>
                    </a:ext>
                  </a:extLst>
                </a:gridCol>
                <a:gridCol w="425252">
                  <a:extLst>
                    <a:ext uri="{9D8B030D-6E8A-4147-A177-3AD203B41FA5}">
                      <a16:colId xmlns:a16="http://schemas.microsoft.com/office/drawing/2014/main" val="1132336500"/>
                    </a:ext>
                  </a:extLst>
                </a:gridCol>
                <a:gridCol w="1079104">
                  <a:extLst>
                    <a:ext uri="{9D8B030D-6E8A-4147-A177-3AD203B41FA5}">
                      <a16:colId xmlns:a16="http://schemas.microsoft.com/office/drawing/2014/main" val="4012112464"/>
                    </a:ext>
                  </a:extLst>
                </a:gridCol>
                <a:gridCol w="1537358">
                  <a:extLst>
                    <a:ext uri="{9D8B030D-6E8A-4147-A177-3AD203B41FA5}">
                      <a16:colId xmlns:a16="http://schemas.microsoft.com/office/drawing/2014/main" val="2725355525"/>
                    </a:ext>
                  </a:extLst>
                </a:gridCol>
                <a:gridCol w="864794">
                  <a:extLst>
                    <a:ext uri="{9D8B030D-6E8A-4147-A177-3AD203B41FA5}">
                      <a16:colId xmlns:a16="http://schemas.microsoft.com/office/drawing/2014/main" val="523156335"/>
                    </a:ext>
                  </a:extLst>
                </a:gridCol>
                <a:gridCol w="425252">
                  <a:extLst>
                    <a:ext uri="{9D8B030D-6E8A-4147-A177-3AD203B41FA5}">
                      <a16:colId xmlns:a16="http://schemas.microsoft.com/office/drawing/2014/main" val="2824617194"/>
                    </a:ext>
                  </a:extLst>
                </a:gridCol>
                <a:gridCol w="1125552">
                  <a:extLst>
                    <a:ext uri="{9D8B030D-6E8A-4147-A177-3AD203B41FA5}">
                      <a16:colId xmlns:a16="http://schemas.microsoft.com/office/drawing/2014/main" val="965939893"/>
                    </a:ext>
                  </a:extLst>
                </a:gridCol>
              </a:tblGrid>
              <a:tr h="362286">
                <a:tc>
                  <a:txBody>
                    <a:bodyPr/>
                    <a:lstStyle/>
                    <a:p>
                      <a:r>
                        <a:rPr lang="en-US" sz="1600" dirty="0"/>
                        <a:t>VV</a:t>
                      </a:r>
                      <a:endParaRPr lang="en-GB" sz="1600" dirty="0"/>
                    </a:p>
                  </a:txBody>
                  <a:tcPr marL="89331" marR="89331" marT="44665" marB="44665"/>
                </a:tc>
                <a:tc gridSpan="3">
                  <a:txBody>
                    <a:bodyPr/>
                    <a:lstStyle/>
                    <a:p>
                      <a:pPr algn="ctr"/>
                      <a:r>
                        <a:rPr lang="en-US" sz="1600" dirty="0"/>
                        <a:t>Divertor cassette</a:t>
                      </a:r>
                      <a:endParaRPr lang="en-GB" sz="1600" dirty="0"/>
                    </a:p>
                  </a:txBody>
                  <a:tcPr marL="89331" marR="89331" marT="44665" marB="44665"/>
                </a:tc>
                <a:tc hMerge="1">
                  <a:txBody>
                    <a:bodyPr/>
                    <a:lstStyle/>
                    <a:p>
                      <a:endParaRPr lang="en-GB"/>
                    </a:p>
                  </a:txBody>
                  <a:tcPr/>
                </a:tc>
                <a:tc hMerge="1">
                  <a:txBody>
                    <a:bodyPr/>
                    <a:lstStyle/>
                    <a:p>
                      <a:endParaRPr lang="en-GB"/>
                    </a:p>
                  </a:txBody>
                  <a:tcPr/>
                </a:tc>
                <a:tc>
                  <a:txBody>
                    <a:bodyPr/>
                    <a:lstStyle/>
                    <a:p>
                      <a:r>
                        <a:rPr lang="en-US" sz="1600" dirty="0"/>
                        <a:t>Shield blanket</a:t>
                      </a:r>
                      <a:endParaRPr lang="en-GB" sz="1600" dirty="0"/>
                    </a:p>
                  </a:txBody>
                  <a:tcPr marL="89331" marR="89331" marT="44665" marB="44665"/>
                </a:tc>
                <a:tc gridSpan="3">
                  <a:txBody>
                    <a:bodyPr/>
                    <a:lstStyle/>
                    <a:p>
                      <a:pPr algn="ctr"/>
                      <a:r>
                        <a:rPr lang="en-US" sz="1600" dirty="0"/>
                        <a:t>Outboard BB</a:t>
                      </a:r>
                      <a:endParaRPr lang="en-GB" sz="1600" dirty="0"/>
                    </a:p>
                  </a:txBody>
                  <a:tcPr marL="89331" marR="89331" marT="44665" marB="44665"/>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44057776"/>
                  </a:ext>
                </a:extLst>
              </a:tr>
              <a:tr h="327546">
                <a:tc>
                  <a:txBody>
                    <a:bodyPr/>
                    <a:lstStyle/>
                    <a:p>
                      <a:pPr algn="ctr"/>
                      <a:r>
                        <a:rPr lang="en-US" sz="1600" dirty="0"/>
                        <a:t>XM-19, 316L(N)</a:t>
                      </a:r>
                      <a:endParaRPr lang="en-GB" sz="1600" dirty="0"/>
                    </a:p>
                  </a:txBody>
                  <a:tcPr marL="89331" marR="89331" marT="44665" marB="4466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316Ti</a:t>
                      </a:r>
                      <a:endParaRPr lang="en-GB" sz="1600" dirty="0"/>
                    </a:p>
                  </a:txBody>
                  <a:tcPr marL="89331" marR="89331" marT="44665" marB="4466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or</a:t>
                      </a:r>
                      <a:endParaRPr lang="en-GB" sz="1600" dirty="0"/>
                    </a:p>
                  </a:txBody>
                  <a:tcPr marL="89331" marR="89331" marT="44665" marB="4466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EUROFER</a:t>
                      </a:r>
                    </a:p>
                  </a:txBody>
                  <a:tcPr marL="89331" marR="89331" marT="44665" marB="4466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316Ti</a:t>
                      </a:r>
                      <a:endParaRPr lang="en-GB" sz="1600" dirty="0"/>
                    </a:p>
                  </a:txBody>
                  <a:tcPr marL="89331" marR="89331" marT="44665" marB="44665"/>
                </a:tc>
                <a:tc gridSpan="3">
                  <a:txBody>
                    <a:bodyPr/>
                    <a:lstStyle/>
                    <a:p>
                      <a:pPr algn="ctr"/>
                      <a:r>
                        <a:rPr lang="en-US" sz="1600" dirty="0"/>
                        <a:t>EUROFER</a:t>
                      </a:r>
                      <a:endParaRPr lang="en-GB" sz="1600" dirty="0"/>
                    </a:p>
                  </a:txBody>
                  <a:tcPr marL="89331" marR="89331" marT="44665" marB="44665"/>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5868845"/>
                  </a:ext>
                </a:extLst>
              </a:tr>
              <a:tr h="362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50 – ~60°C, 11 bar</a:t>
                      </a:r>
                      <a:endParaRPr lang="en-GB" sz="1600" dirty="0"/>
                    </a:p>
                  </a:txBody>
                  <a:tcPr marL="89331" marR="89331" marT="44665" marB="4466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~50°C, 20 bar</a:t>
                      </a:r>
                      <a:endParaRPr lang="en-GB" sz="1600" dirty="0"/>
                    </a:p>
                  </a:txBody>
                  <a:tcPr marL="89331" marR="89331" marT="44665" marB="4466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or</a:t>
                      </a:r>
                      <a:endParaRPr lang="en-GB" sz="1600" dirty="0"/>
                    </a:p>
                  </a:txBody>
                  <a:tcPr marL="89331" marR="89331" marT="44665" marB="4466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PWR</a:t>
                      </a:r>
                    </a:p>
                  </a:txBody>
                  <a:tcPr marL="89331" marR="89331" marT="44665" marB="44665"/>
                </a:tc>
                <a:tc>
                  <a:txBody>
                    <a:bodyPr/>
                    <a:lstStyle/>
                    <a:p>
                      <a:pPr algn="ctr"/>
                      <a:r>
                        <a:rPr lang="en-US" sz="1600" dirty="0"/>
                        <a:t>~50°C, 20 bar</a:t>
                      </a:r>
                      <a:endParaRPr lang="en-GB" sz="1600" dirty="0"/>
                    </a:p>
                  </a:txBody>
                  <a:tcPr marL="89331" marR="89331" marT="44665" marB="44665"/>
                </a:tc>
                <a:tc>
                  <a:txBody>
                    <a:bodyPr/>
                    <a:lstStyle/>
                    <a:p>
                      <a:pPr algn="ctr"/>
                      <a:r>
                        <a:rPr lang="en-GB" sz="1600" dirty="0"/>
                        <a:t>PWR</a:t>
                      </a:r>
                    </a:p>
                  </a:txBody>
                  <a:tcPr marL="89331" marR="89331" marT="44665" marB="44665"/>
                </a:tc>
                <a:tc>
                  <a:txBody>
                    <a:bodyPr/>
                    <a:lstStyle/>
                    <a:p>
                      <a:pPr algn="ctr"/>
                      <a:r>
                        <a:rPr lang="en-US" sz="1600" dirty="0"/>
                        <a:t>or</a:t>
                      </a:r>
                      <a:endParaRPr lang="en-GB" sz="1600" dirty="0"/>
                    </a:p>
                  </a:txBody>
                  <a:tcPr marL="89331" marR="89331" marT="44665" marB="44665"/>
                </a:tc>
                <a:tc>
                  <a:txBody>
                    <a:bodyPr/>
                    <a:lstStyle/>
                    <a:p>
                      <a:pPr algn="ctr"/>
                      <a:r>
                        <a:rPr lang="en-US" sz="1600" dirty="0"/>
                        <a:t>Helium</a:t>
                      </a:r>
                      <a:endParaRPr lang="en-GB" sz="1600" dirty="0"/>
                    </a:p>
                  </a:txBody>
                  <a:tcPr marL="89331" marR="89331" marT="44665" marB="44665"/>
                </a:tc>
                <a:extLst>
                  <a:ext uri="{0D108BD9-81ED-4DB2-BD59-A6C34878D82A}">
                    <a16:rowId xmlns:a16="http://schemas.microsoft.com/office/drawing/2014/main" val="1720527883"/>
                  </a:ext>
                </a:extLst>
              </a:tr>
            </a:tbl>
          </a:graphicData>
        </a:graphic>
      </p:graphicFrame>
      <p:sp>
        <p:nvSpPr>
          <p:cNvPr id="7" name="TextBox 6">
            <a:extLst>
              <a:ext uri="{FF2B5EF4-FFF2-40B4-BE49-F238E27FC236}">
                <a16:creationId xmlns:a16="http://schemas.microsoft.com/office/drawing/2014/main" id="{8AA5ECCE-84D1-84E9-D98F-B1E2E02DBDFA}"/>
              </a:ext>
            </a:extLst>
          </p:cNvPr>
          <p:cNvSpPr txBox="1"/>
          <p:nvPr/>
        </p:nvSpPr>
        <p:spPr>
          <a:xfrm>
            <a:off x="956101" y="5703967"/>
            <a:ext cx="1144275" cy="571286"/>
          </a:xfrm>
          <a:prstGeom prst="rect">
            <a:avLst/>
          </a:prstGeom>
          <a:solidFill>
            <a:schemeClr val="bg1">
              <a:lumMod val="85000"/>
            </a:schemeClr>
          </a:solidFill>
          <a:ln>
            <a:solidFill>
              <a:schemeClr val="tx1"/>
            </a:solidFill>
          </a:ln>
        </p:spPr>
        <p:txBody>
          <a:bodyPr wrap="square" rtlCol="0">
            <a:spAutoFit/>
          </a:bodyPr>
          <a:lstStyle/>
          <a:p>
            <a:r>
              <a:rPr lang="en-US" sz="1563" dirty="0"/>
              <a:t>Tentative choices:</a:t>
            </a:r>
            <a:endParaRPr lang="en-GB" sz="1563" dirty="0"/>
          </a:p>
        </p:txBody>
      </p:sp>
      <p:sp>
        <p:nvSpPr>
          <p:cNvPr id="8" name="Arrow: Bent-Up 7">
            <a:extLst>
              <a:ext uri="{FF2B5EF4-FFF2-40B4-BE49-F238E27FC236}">
                <a16:creationId xmlns:a16="http://schemas.microsoft.com/office/drawing/2014/main" id="{5F2D8625-7702-09B5-FEAE-EA0B09F2055D}"/>
              </a:ext>
            </a:extLst>
          </p:cNvPr>
          <p:cNvSpPr/>
          <p:nvPr/>
        </p:nvSpPr>
        <p:spPr>
          <a:xfrm rot="5400000">
            <a:off x="731557" y="3675365"/>
            <a:ext cx="351735" cy="914410"/>
          </a:xfrm>
          <a:prstGeom prst="bentUpArrow">
            <a:avLst>
              <a:gd name="adj1" fmla="val 25000"/>
              <a:gd name="adj2" fmla="val 25000"/>
              <a:gd name="adj3" fmla="val 5000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GB" sz="1758"/>
          </a:p>
        </p:txBody>
      </p:sp>
      <p:sp>
        <p:nvSpPr>
          <p:cNvPr id="6" name="Slide Number Placeholder 4">
            <a:extLst>
              <a:ext uri="{FF2B5EF4-FFF2-40B4-BE49-F238E27FC236}">
                <a16:creationId xmlns:a16="http://schemas.microsoft.com/office/drawing/2014/main" id="{03ED6A03-FF27-F55E-B146-9FB1D95FA093}"/>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20</a:t>
            </a:fld>
            <a:endParaRPr lang="en-GB" dirty="0">
              <a:solidFill>
                <a:prstClr val="white"/>
              </a:solidFill>
            </a:endParaRPr>
          </a:p>
        </p:txBody>
      </p:sp>
      <p:sp>
        <p:nvSpPr>
          <p:cNvPr id="15" name="Footer Placeholder 3">
            <a:extLst>
              <a:ext uri="{FF2B5EF4-FFF2-40B4-BE49-F238E27FC236}">
                <a16:creationId xmlns:a16="http://schemas.microsoft.com/office/drawing/2014/main" id="{F768E314-7B42-D078-320C-97C7CE3758C2}"/>
              </a:ext>
            </a:extLst>
          </p:cNvPr>
          <p:cNvSpPr>
            <a:spLocks noGrp="1"/>
          </p:cNvSpPr>
          <p:nvPr>
            <p:ph type="ftr" sz="quarter" idx="11"/>
          </p:nvPr>
        </p:nvSpPr>
        <p:spPr>
          <a:xfrm>
            <a:off x="825624" y="6555770"/>
            <a:ext cx="3470176" cy="329614"/>
          </a:xfrm>
        </p:spPr>
        <p:txBody>
          <a:bodyPr/>
          <a:lstStyle/>
          <a:p>
            <a:r>
              <a:rPr lang="en-GB" dirty="0">
                <a:solidFill>
                  <a:prstClr val="white"/>
                </a:solidFill>
              </a:rPr>
              <a:t>Federici, Bachmann, Siccinio | February 2024</a:t>
            </a:r>
          </a:p>
        </p:txBody>
      </p:sp>
    </p:spTree>
    <p:extLst>
      <p:ext uri="{BB962C8B-B14F-4D97-AF65-F5344CB8AC3E}">
        <p14:creationId xmlns:p14="http://schemas.microsoft.com/office/powerpoint/2010/main" val="2876338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1B33C2C-1E1C-4DA4-8081-9C167B034F23}"/>
              </a:ext>
            </a:extLst>
          </p:cNvPr>
          <p:cNvSpPr>
            <a:spLocks noGrp="1"/>
          </p:cNvSpPr>
          <p:nvPr>
            <p:ph type="title"/>
          </p:nvPr>
        </p:nvSpPr>
        <p:spPr>
          <a:xfrm>
            <a:off x="941241" y="34307"/>
            <a:ext cx="10059625" cy="716504"/>
          </a:xfrm>
        </p:spPr>
        <p:txBody>
          <a:bodyPr/>
          <a:lstStyle/>
          <a:p>
            <a:pPr>
              <a:lnSpc>
                <a:spcPct val="100000"/>
              </a:lnSpc>
            </a:pPr>
            <a:r>
              <a:rPr lang="en-US" dirty="0"/>
              <a:t>NBI geometrical transmission, </a:t>
            </a:r>
            <a:r>
              <a:rPr lang="en-US" sz="1867" dirty="0"/>
              <a:t>IPP</a:t>
            </a:r>
            <a:endParaRPr lang="en-GB" sz="1867" dirty="0"/>
          </a:p>
        </p:txBody>
      </p:sp>
      <p:sp>
        <p:nvSpPr>
          <p:cNvPr id="7" name="Slide Number Placeholder 4">
            <a:extLst>
              <a:ext uri="{FF2B5EF4-FFF2-40B4-BE49-F238E27FC236}">
                <a16:creationId xmlns:a16="http://schemas.microsoft.com/office/drawing/2014/main" id="{6461C123-9BF7-5D18-4F76-EF0ED53016DF}"/>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21</a:t>
            </a:fld>
            <a:endParaRPr lang="en-GB" dirty="0">
              <a:solidFill>
                <a:prstClr val="white"/>
              </a:solidFill>
            </a:endParaRPr>
          </a:p>
        </p:txBody>
      </p:sp>
      <p:sp>
        <p:nvSpPr>
          <p:cNvPr id="5" name="TextBox 4">
            <a:extLst>
              <a:ext uri="{FF2B5EF4-FFF2-40B4-BE49-F238E27FC236}">
                <a16:creationId xmlns:a16="http://schemas.microsoft.com/office/drawing/2014/main" id="{296944DC-BD0F-3A31-EE8B-5769C535590F}"/>
              </a:ext>
            </a:extLst>
          </p:cNvPr>
          <p:cNvSpPr txBox="1"/>
          <p:nvPr/>
        </p:nvSpPr>
        <p:spPr>
          <a:xfrm>
            <a:off x="90004" y="927330"/>
            <a:ext cx="6004604" cy="1477328"/>
          </a:xfrm>
          <a:prstGeom prst="rect">
            <a:avLst/>
          </a:prstGeom>
          <a:noFill/>
        </p:spPr>
        <p:txBody>
          <a:bodyPr wrap="square" rtlCol="0">
            <a:spAutoFit/>
          </a:bodyPr>
          <a:lstStyle/>
          <a:p>
            <a:r>
              <a:rPr lang="en-IE" u="sng" dirty="0"/>
              <a:t>Beam geometry choices and assumptions:</a:t>
            </a:r>
          </a:p>
          <a:p>
            <a:pPr marL="285750" indent="-285750">
              <a:buFont typeface="Arial" panose="020B0604020202020204" pitchFamily="34" charset="0"/>
              <a:buChar char="•"/>
            </a:pPr>
            <a:r>
              <a:rPr lang="en-IE" dirty="0"/>
              <a:t>All beamlets focussed on the level of the TF coils (point #2) </a:t>
            </a:r>
            <a:r>
              <a:rPr lang="en-IE" dirty="0">
                <a:sym typeface="Wingdings" panose="05000000000000000000" pitchFamily="2" charset="2"/>
              </a:rPr>
              <a:t> </a:t>
            </a:r>
            <a:r>
              <a:rPr lang="en-IE" dirty="0"/>
              <a:t>narrowest cross section.</a:t>
            </a:r>
          </a:p>
          <a:p>
            <a:pPr marL="285750" indent="-285750">
              <a:buFont typeface="Arial" panose="020B0604020202020204" pitchFamily="34" charset="0"/>
              <a:buChar char="•"/>
            </a:pPr>
            <a:r>
              <a:rPr lang="en-IE" dirty="0"/>
              <a:t>Assumption: Beamlet divergence = 0.8°</a:t>
            </a:r>
          </a:p>
          <a:p>
            <a:pPr marL="285750" indent="-285750">
              <a:buFont typeface="Arial" panose="020B0604020202020204" pitchFamily="34" charset="0"/>
              <a:buChar char="•"/>
            </a:pPr>
            <a:r>
              <a:rPr lang="en-IE" dirty="0"/>
              <a:t>Expected power transmission: 75%</a:t>
            </a:r>
          </a:p>
        </p:txBody>
      </p:sp>
      <p:grpSp>
        <p:nvGrpSpPr>
          <p:cNvPr id="9" name="Group 8">
            <a:extLst>
              <a:ext uri="{FF2B5EF4-FFF2-40B4-BE49-F238E27FC236}">
                <a16:creationId xmlns:a16="http://schemas.microsoft.com/office/drawing/2014/main" id="{C8292E2D-D9C4-A286-DD77-8E1E0E152875}"/>
              </a:ext>
            </a:extLst>
          </p:cNvPr>
          <p:cNvGrpSpPr>
            <a:grpSpLocks noChangeAspect="1"/>
          </p:cNvGrpSpPr>
          <p:nvPr/>
        </p:nvGrpSpPr>
        <p:grpSpPr>
          <a:xfrm rot="3316862">
            <a:off x="4191362" y="-662306"/>
            <a:ext cx="2348862" cy="7650242"/>
            <a:chOff x="402476" y="561105"/>
            <a:chExt cx="1317070" cy="4289696"/>
          </a:xfrm>
        </p:grpSpPr>
        <p:pic>
          <p:nvPicPr>
            <p:cNvPr id="10" name="Picture 9">
              <a:extLst>
                <a:ext uri="{FF2B5EF4-FFF2-40B4-BE49-F238E27FC236}">
                  <a16:creationId xmlns:a16="http://schemas.microsoft.com/office/drawing/2014/main" id="{AF5C8CC0-ADB5-C70E-7D01-4AB58BBBD44E}"/>
                </a:ext>
              </a:extLst>
            </p:cNvPr>
            <p:cNvPicPr>
              <a:picLocks noChangeAspect="1"/>
            </p:cNvPicPr>
            <p:nvPr/>
          </p:nvPicPr>
          <p:blipFill>
            <a:blip r:embed="rId3"/>
            <a:stretch>
              <a:fillRect/>
            </a:stretch>
          </p:blipFill>
          <p:spPr>
            <a:xfrm rot="16200000">
              <a:off x="-945842" y="2222192"/>
              <a:ext cx="4260251" cy="996967"/>
            </a:xfrm>
            <a:prstGeom prst="rect">
              <a:avLst/>
            </a:prstGeom>
          </p:spPr>
        </p:pic>
        <p:grpSp>
          <p:nvGrpSpPr>
            <p:cNvPr id="11" name="Group 10">
              <a:extLst>
                <a:ext uri="{FF2B5EF4-FFF2-40B4-BE49-F238E27FC236}">
                  <a16:creationId xmlns:a16="http://schemas.microsoft.com/office/drawing/2014/main" id="{0645BD86-7BDC-1390-197C-8B47B2280443}"/>
                </a:ext>
              </a:extLst>
            </p:cNvPr>
            <p:cNvGrpSpPr/>
            <p:nvPr/>
          </p:nvGrpSpPr>
          <p:grpSpPr>
            <a:xfrm>
              <a:off x="423138" y="938038"/>
              <a:ext cx="275818" cy="2268165"/>
              <a:chOff x="4742698" y="1507477"/>
              <a:chExt cx="275818" cy="2268165"/>
            </a:xfrm>
          </p:grpSpPr>
          <p:sp>
            <p:nvSpPr>
              <p:cNvPr id="18" name="TextBox 17">
                <a:extLst>
                  <a:ext uri="{FF2B5EF4-FFF2-40B4-BE49-F238E27FC236}">
                    <a16:creationId xmlns:a16="http://schemas.microsoft.com/office/drawing/2014/main" id="{F62E17DC-0605-37D9-F70A-E7E120687CE7}"/>
                  </a:ext>
                </a:extLst>
              </p:cNvPr>
              <p:cNvSpPr txBox="1"/>
              <p:nvPr/>
            </p:nvSpPr>
            <p:spPr>
              <a:xfrm rot="18283138">
                <a:off x="4777456" y="3534582"/>
                <a:ext cx="206788" cy="275332"/>
              </a:xfrm>
              <a:prstGeom prst="rect">
                <a:avLst/>
              </a:prstGeom>
              <a:noFill/>
            </p:spPr>
            <p:txBody>
              <a:bodyPr wrap="none" lIns="0" tIns="0" rIns="0" bIns="0" rtlCol="0" anchor="t" anchorCtr="0">
                <a:spAutoFit/>
              </a:bodyPr>
              <a:lstStyle/>
              <a:p>
                <a:pPr algn="l">
                  <a:lnSpc>
                    <a:spcPts val="2300"/>
                  </a:lnSpc>
                  <a:spcBef>
                    <a:spcPts val="1150"/>
                  </a:spcBef>
                </a:pPr>
                <a:r>
                  <a:rPr lang="en-IE" sz="1600" dirty="0">
                    <a:solidFill>
                      <a:srgbClr val="E20EB5"/>
                    </a:solidFill>
                  </a:rPr>
                  <a:t>#1</a:t>
                </a:r>
              </a:p>
            </p:txBody>
          </p:sp>
          <p:sp>
            <p:nvSpPr>
              <p:cNvPr id="19" name="TextBox 18">
                <a:extLst>
                  <a:ext uri="{FF2B5EF4-FFF2-40B4-BE49-F238E27FC236}">
                    <a16:creationId xmlns:a16="http://schemas.microsoft.com/office/drawing/2014/main" id="{DD94D293-A48D-E030-7BDD-63B7BFADC663}"/>
                  </a:ext>
                </a:extLst>
              </p:cNvPr>
              <p:cNvSpPr txBox="1"/>
              <p:nvPr/>
            </p:nvSpPr>
            <p:spPr>
              <a:xfrm rot="18283138">
                <a:off x="4776970" y="2087358"/>
                <a:ext cx="206788" cy="275332"/>
              </a:xfrm>
              <a:prstGeom prst="rect">
                <a:avLst/>
              </a:prstGeom>
              <a:noFill/>
            </p:spPr>
            <p:txBody>
              <a:bodyPr wrap="none" lIns="0" tIns="0" rIns="0" bIns="0" rtlCol="0" anchor="t" anchorCtr="0">
                <a:spAutoFit/>
              </a:bodyPr>
              <a:lstStyle/>
              <a:p>
                <a:pPr algn="l">
                  <a:lnSpc>
                    <a:spcPts val="2300"/>
                  </a:lnSpc>
                  <a:spcBef>
                    <a:spcPts val="1150"/>
                  </a:spcBef>
                </a:pPr>
                <a:r>
                  <a:rPr lang="en-IE" sz="1600" dirty="0">
                    <a:solidFill>
                      <a:srgbClr val="E20EB5"/>
                    </a:solidFill>
                  </a:rPr>
                  <a:t>#2</a:t>
                </a:r>
              </a:p>
            </p:txBody>
          </p:sp>
          <p:sp>
            <p:nvSpPr>
              <p:cNvPr id="20" name="TextBox 19">
                <a:extLst>
                  <a:ext uri="{FF2B5EF4-FFF2-40B4-BE49-F238E27FC236}">
                    <a16:creationId xmlns:a16="http://schemas.microsoft.com/office/drawing/2014/main" id="{51776AA9-55D9-98B8-7771-38944A0C1D98}"/>
                  </a:ext>
                </a:extLst>
              </p:cNvPr>
              <p:cNvSpPr txBox="1"/>
              <p:nvPr/>
            </p:nvSpPr>
            <p:spPr>
              <a:xfrm>
                <a:off x="4750584" y="1705690"/>
                <a:ext cx="65" cy="275332"/>
              </a:xfrm>
              <a:prstGeom prst="rect">
                <a:avLst/>
              </a:prstGeom>
              <a:noFill/>
            </p:spPr>
            <p:txBody>
              <a:bodyPr wrap="none" lIns="0" tIns="0" rIns="0" bIns="0" rtlCol="0" anchor="t" anchorCtr="0">
                <a:spAutoFit/>
              </a:bodyPr>
              <a:lstStyle/>
              <a:p>
                <a:pPr algn="l">
                  <a:lnSpc>
                    <a:spcPts val="2300"/>
                  </a:lnSpc>
                  <a:spcBef>
                    <a:spcPts val="1150"/>
                  </a:spcBef>
                </a:pPr>
                <a:endParaRPr lang="en-IE" sz="1600" dirty="0">
                  <a:solidFill>
                    <a:srgbClr val="E20EB5"/>
                  </a:solidFill>
                </a:endParaRPr>
              </a:p>
            </p:txBody>
          </p:sp>
          <p:sp>
            <p:nvSpPr>
              <p:cNvPr id="21" name="TextBox 20">
                <a:extLst>
                  <a:ext uri="{FF2B5EF4-FFF2-40B4-BE49-F238E27FC236}">
                    <a16:creationId xmlns:a16="http://schemas.microsoft.com/office/drawing/2014/main" id="{0B0FD41C-7529-30C7-216C-DB337449E5A0}"/>
                  </a:ext>
                </a:extLst>
              </p:cNvPr>
              <p:cNvSpPr txBox="1"/>
              <p:nvPr/>
            </p:nvSpPr>
            <p:spPr>
              <a:xfrm>
                <a:off x="4750583" y="1507477"/>
                <a:ext cx="65" cy="275332"/>
              </a:xfrm>
              <a:prstGeom prst="rect">
                <a:avLst/>
              </a:prstGeom>
              <a:noFill/>
            </p:spPr>
            <p:txBody>
              <a:bodyPr wrap="none" lIns="0" tIns="0" rIns="0" bIns="0" rtlCol="0" anchor="t" anchorCtr="0">
                <a:spAutoFit/>
              </a:bodyPr>
              <a:lstStyle/>
              <a:p>
                <a:pPr algn="l">
                  <a:lnSpc>
                    <a:spcPts val="2300"/>
                  </a:lnSpc>
                  <a:spcBef>
                    <a:spcPts val="1150"/>
                  </a:spcBef>
                </a:pPr>
                <a:endParaRPr lang="en-IE" sz="1600" dirty="0">
                  <a:solidFill>
                    <a:srgbClr val="E20EB5"/>
                  </a:solidFill>
                </a:endParaRPr>
              </a:p>
            </p:txBody>
          </p:sp>
        </p:grpSp>
        <p:cxnSp>
          <p:nvCxnSpPr>
            <p:cNvPr id="12" name="Straight Connector 11">
              <a:extLst>
                <a:ext uri="{FF2B5EF4-FFF2-40B4-BE49-F238E27FC236}">
                  <a16:creationId xmlns:a16="http://schemas.microsoft.com/office/drawing/2014/main" id="{2E416064-4AD9-0652-4A8A-C5471AFA64CB}"/>
                </a:ext>
              </a:extLst>
            </p:cNvPr>
            <p:cNvCxnSpPr>
              <a:cxnSpLocks/>
            </p:cNvCxnSpPr>
            <p:nvPr/>
          </p:nvCxnSpPr>
          <p:spPr>
            <a:xfrm>
              <a:off x="740486" y="3132160"/>
              <a:ext cx="979060" cy="0"/>
            </a:xfrm>
            <a:prstGeom prst="line">
              <a:avLst/>
            </a:prstGeom>
            <a:ln w="19050" cmpd="sng">
              <a:solidFill>
                <a:srgbClr val="E20EB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139DF2F-6A2F-60F9-4DB3-5459031DACBF}"/>
                </a:ext>
              </a:extLst>
            </p:cNvPr>
            <p:cNvCxnSpPr>
              <a:cxnSpLocks/>
            </p:cNvCxnSpPr>
            <p:nvPr/>
          </p:nvCxnSpPr>
          <p:spPr>
            <a:xfrm>
              <a:off x="739125" y="1658398"/>
              <a:ext cx="979060" cy="0"/>
            </a:xfrm>
            <a:prstGeom prst="line">
              <a:avLst/>
            </a:prstGeom>
            <a:ln w="19050" cmpd="sng">
              <a:solidFill>
                <a:srgbClr val="E20EB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8007ED-CCE2-7F7D-AE1A-B978709CBF00}"/>
                </a:ext>
              </a:extLst>
            </p:cNvPr>
            <p:cNvCxnSpPr>
              <a:cxnSpLocks/>
            </p:cNvCxnSpPr>
            <p:nvPr/>
          </p:nvCxnSpPr>
          <p:spPr>
            <a:xfrm>
              <a:off x="737763" y="1280761"/>
              <a:ext cx="979060" cy="0"/>
            </a:xfrm>
            <a:prstGeom prst="line">
              <a:avLst/>
            </a:prstGeom>
            <a:ln w="19050" cmpd="sng">
              <a:solidFill>
                <a:srgbClr val="E20EB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E2A2AB8-E8B6-1B6B-2C37-23DBABE951CE}"/>
                </a:ext>
              </a:extLst>
            </p:cNvPr>
            <p:cNvCxnSpPr>
              <a:cxnSpLocks/>
            </p:cNvCxnSpPr>
            <p:nvPr/>
          </p:nvCxnSpPr>
          <p:spPr>
            <a:xfrm>
              <a:off x="736402" y="1083081"/>
              <a:ext cx="979060" cy="0"/>
            </a:xfrm>
            <a:prstGeom prst="line">
              <a:avLst/>
            </a:prstGeom>
            <a:ln w="19050" cmpd="sng">
              <a:solidFill>
                <a:srgbClr val="E20EB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071C39-228F-3FB7-2D73-36180B323EE4}"/>
                </a:ext>
              </a:extLst>
            </p:cNvPr>
            <p:cNvCxnSpPr>
              <a:cxnSpLocks/>
            </p:cNvCxnSpPr>
            <p:nvPr/>
          </p:nvCxnSpPr>
          <p:spPr>
            <a:xfrm>
              <a:off x="731853" y="682747"/>
              <a:ext cx="979060" cy="0"/>
            </a:xfrm>
            <a:prstGeom prst="line">
              <a:avLst/>
            </a:prstGeom>
            <a:ln w="19050" cmpd="sng">
              <a:solidFill>
                <a:srgbClr val="E20EB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C8A2985-D652-B3C8-0322-C825E776F901}"/>
                </a:ext>
              </a:extLst>
            </p:cNvPr>
            <p:cNvSpPr txBox="1"/>
            <p:nvPr/>
          </p:nvSpPr>
          <p:spPr>
            <a:xfrm rot="18283138">
              <a:off x="436748" y="526833"/>
              <a:ext cx="206788" cy="275332"/>
            </a:xfrm>
            <a:prstGeom prst="rect">
              <a:avLst/>
            </a:prstGeom>
            <a:noFill/>
          </p:spPr>
          <p:txBody>
            <a:bodyPr wrap="none" lIns="0" tIns="0" rIns="0" bIns="0" rtlCol="0" anchor="t" anchorCtr="0">
              <a:spAutoFit/>
            </a:bodyPr>
            <a:lstStyle/>
            <a:p>
              <a:pPr algn="l">
                <a:lnSpc>
                  <a:spcPts val="2300"/>
                </a:lnSpc>
                <a:spcBef>
                  <a:spcPts val="1150"/>
                </a:spcBef>
              </a:pPr>
              <a:r>
                <a:rPr lang="en-IE" sz="1600" dirty="0">
                  <a:solidFill>
                    <a:srgbClr val="E20EB5"/>
                  </a:solidFill>
                </a:rPr>
                <a:t>#3</a:t>
              </a:r>
            </a:p>
          </p:txBody>
        </p:sp>
      </p:grpSp>
      <p:sp>
        <p:nvSpPr>
          <p:cNvPr id="22" name="Arrow: Left 21">
            <a:extLst>
              <a:ext uri="{FF2B5EF4-FFF2-40B4-BE49-F238E27FC236}">
                <a16:creationId xmlns:a16="http://schemas.microsoft.com/office/drawing/2014/main" id="{BD41FD59-5B30-3CD9-7E23-85A58DD3A451}"/>
              </a:ext>
            </a:extLst>
          </p:cNvPr>
          <p:cNvSpPr/>
          <p:nvPr/>
        </p:nvSpPr>
        <p:spPr>
          <a:xfrm rot="3316862">
            <a:off x="7865153" y="4255728"/>
            <a:ext cx="392120" cy="201104"/>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3" name="Picture 22">
            <a:extLst>
              <a:ext uri="{FF2B5EF4-FFF2-40B4-BE49-F238E27FC236}">
                <a16:creationId xmlns:a16="http://schemas.microsoft.com/office/drawing/2014/main" id="{C0945354-5309-3D3F-2847-9C0B095D372A}"/>
              </a:ext>
            </a:extLst>
          </p:cNvPr>
          <p:cNvPicPr>
            <a:picLocks noChangeAspect="1"/>
          </p:cNvPicPr>
          <p:nvPr/>
        </p:nvPicPr>
        <p:blipFill>
          <a:blip r:embed="rId4"/>
          <a:stretch>
            <a:fillRect/>
          </a:stretch>
        </p:blipFill>
        <p:spPr>
          <a:xfrm>
            <a:off x="9113925" y="2325582"/>
            <a:ext cx="2039791" cy="1598400"/>
          </a:xfrm>
          <a:prstGeom prst="rect">
            <a:avLst/>
          </a:prstGeom>
        </p:spPr>
      </p:pic>
      <p:sp>
        <p:nvSpPr>
          <p:cNvPr id="24" name="TextBox 23">
            <a:extLst>
              <a:ext uri="{FF2B5EF4-FFF2-40B4-BE49-F238E27FC236}">
                <a16:creationId xmlns:a16="http://schemas.microsoft.com/office/drawing/2014/main" id="{8151A3DE-1564-1CC0-4D92-17A0CA4DC2C2}"/>
              </a:ext>
            </a:extLst>
          </p:cNvPr>
          <p:cNvSpPr txBox="1"/>
          <p:nvPr/>
        </p:nvSpPr>
        <p:spPr>
          <a:xfrm>
            <a:off x="9295446" y="3864167"/>
            <a:ext cx="1858201" cy="369332"/>
          </a:xfrm>
          <a:prstGeom prst="rect">
            <a:avLst/>
          </a:prstGeom>
          <a:noFill/>
        </p:spPr>
        <p:txBody>
          <a:bodyPr wrap="none" rtlCol="0">
            <a:spAutoFit/>
          </a:bodyPr>
          <a:lstStyle/>
          <a:p>
            <a:r>
              <a:rPr lang="en-IE" b="1" dirty="0"/>
              <a:t>Transmitted: 0.75</a:t>
            </a:r>
          </a:p>
        </p:txBody>
      </p:sp>
      <p:pic>
        <p:nvPicPr>
          <p:cNvPr id="25" name="Picture 24">
            <a:extLst>
              <a:ext uri="{FF2B5EF4-FFF2-40B4-BE49-F238E27FC236}">
                <a16:creationId xmlns:a16="http://schemas.microsoft.com/office/drawing/2014/main" id="{1594161D-AAC6-93B1-1D49-B15931916ACF}"/>
              </a:ext>
            </a:extLst>
          </p:cNvPr>
          <p:cNvPicPr>
            <a:picLocks noChangeAspect="1"/>
          </p:cNvPicPr>
          <p:nvPr/>
        </p:nvPicPr>
        <p:blipFill>
          <a:blip r:embed="rId5"/>
          <a:stretch>
            <a:fillRect/>
          </a:stretch>
        </p:blipFill>
        <p:spPr>
          <a:xfrm>
            <a:off x="7055273" y="3542349"/>
            <a:ext cx="1960055" cy="1598400"/>
          </a:xfrm>
          <a:prstGeom prst="rect">
            <a:avLst/>
          </a:prstGeom>
        </p:spPr>
      </p:pic>
      <p:sp>
        <p:nvSpPr>
          <p:cNvPr id="26" name="TextBox 25">
            <a:extLst>
              <a:ext uri="{FF2B5EF4-FFF2-40B4-BE49-F238E27FC236}">
                <a16:creationId xmlns:a16="http://schemas.microsoft.com/office/drawing/2014/main" id="{6F534B90-C86C-BDFA-D96D-8100FCF1BDD4}"/>
              </a:ext>
            </a:extLst>
          </p:cNvPr>
          <p:cNvSpPr txBox="1"/>
          <p:nvPr/>
        </p:nvSpPr>
        <p:spPr>
          <a:xfrm>
            <a:off x="7154805" y="5017684"/>
            <a:ext cx="1826975" cy="369332"/>
          </a:xfrm>
          <a:prstGeom prst="rect">
            <a:avLst/>
          </a:prstGeom>
          <a:noFill/>
        </p:spPr>
        <p:txBody>
          <a:bodyPr wrap="none" rtlCol="0">
            <a:spAutoFit/>
          </a:bodyPr>
          <a:lstStyle/>
          <a:p>
            <a:r>
              <a:rPr lang="en-IE" dirty="0"/>
              <a:t>Transmitted: 0.82</a:t>
            </a:r>
          </a:p>
        </p:txBody>
      </p:sp>
      <p:pic>
        <p:nvPicPr>
          <p:cNvPr id="27" name="Picture 26">
            <a:extLst>
              <a:ext uri="{FF2B5EF4-FFF2-40B4-BE49-F238E27FC236}">
                <a16:creationId xmlns:a16="http://schemas.microsoft.com/office/drawing/2014/main" id="{D46045D4-32F1-D0E3-2C3F-00B721F1A619}"/>
              </a:ext>
            </a:extLst>
          </p:cNvPr>
          <p:cNvPicPr>
            <a:picLocks noChangeAspect="1"/>
          </p:cNvPicPr>
          <p:nvPr/>
        </p:nvPicPr>
        <p:blipFill>
          <a:blip r:embed="rId6"/>
          <a:stretch>
            <a:fillRect/>
          </a:stretch>
        </p:blipFill>
        <p:spPr>
          <a:xfrm>
            <a:off x="4996452" y="4670855"/>
            <a:ext cx="2009055" cy="1599663"/>
          </a:xfrm>
          <a:prstGeom prst="rect">
            <a:avLst/>
          </a:prstGeom>
        </p:spPr>
      </p:pic>
      <p:sp>
        <p:nvSpPr>
          <p:cNvPr id="28" name="TextBox 27">
            <a:extLst>
              <a:ext uri="{FF2B5EF4-FFF2-40B4-BE49-F238E27FC236}">
                <a16:creationId xmlns:a16="http://schemas.microsoft.com/office/drawing/2014/main" id="{D0B22A3E-82E1-72B9-A66B-F2FA08DFC145}"/>
              </a:ext>
            </a:extLst>
          </p:cNvPr>
          <p:cNvSpPr txBox="1"/>
          <p:nvPr/>
        </p:nvSpPr>
        <p:spPr>
          <a:xfrm>
            <a:off x="5087791" y="6176652"/>
            <a:ext cx="1826975" cy="369332"/>
          </a:xfrm>
          <a:prstGeom prst="rect">
            <a:avLst/>
          </a:prstGeom>
          <a:noFill/>
        </p:spPr>
        <p:txBody>
          <a:bodyPr wrap="none" rtlCol="0">
            <a:spAutoFit/>
          </a:bodyPr>
          <a:lstStyle/>
          <a:p>
            <a:r>
              <a:rPr lang="en-IE" dirty="0"/>
              <a:t>Transmitted: 0.97</a:t>
            </a:r>
          </a:p>
        </p:txBody>
      </p:sp>
      <p:sp>
        <p:nvSpPr>
          <p:cNvPr id="29" name="TextBox 28">
            <a:extLst>
              <a:ext uri="{FF2B5EF4-FFF2-40B4-BE49-F238E27FC236}">
                <a16:creationId xmlns:a16="http://schemas.microsoft.com/office/drawing/2014/main" id="{5B78E64A-6AA3-4FFD-7586-D604813B8364}"/>
              </a:ext>
            </a:extLst>
          </p:cNvPr>
          <p:cNvSpPr txBox="1"/>
          <p:nvPr/>
        </p:nvSpPr>
        <p:spPr>
          <a:xfrm>
            <a:off x="9051232" y="2099005"/>
            <a:ext cx="368786" cy="491027"/>
          </a:xfrm>
          <a:prstGeom prst="rect">
            <a:avLst/>
          </a:prstGeom>
          <a:noFill/>
        </p:spPr>
        <p:txBody>
          <a:bodyPr wrap="none" lIns="0" tIns="0" rIns="0" bIns="0" rtlCol="0" anchor="t" anchorCtr="0">
            <a:spAutoFit/>
          </a:bodyPr>
          <a:lstStyle/>
          <a:p>
            <a:pPr algn="l">
              <a:lnSpc>
                <a:spcPts val="2300"/>
              </a:lnSpc>
              <a:spcBef>
                <a:spcPts val="1150"/>
              </a:spcBef>
            </a:pPr>
            <a:r>
              <a:rPr lang="en-IE" sz="1600" dirty="0">
                <a:solidFill>
                  <a:srgbClr val="E20EB5"/>
                </a:solidFill>
              </a:rPr>
              <a:t>#3</a:t>
            </a:r>
          </a:p>
        </p:txBody>
      </p:sp>
      <p:sp>
        <p:nvSpPr>
          <p:cNvPr id="30" name="TextBox 29">
            <a:extLst>
              <a:ext uri="{FF2B5EF4-FFF2-40B4-BE49-F238E27FC236}">
                <a16:creationId xmlns:a16="http://schemas.microsoft.com/office/drawing/2014/main" id="{CB8BE111-5A7A-7E4F-CE7F-FB198E31243F}"/>
              </a:ext>
            </a:extLst>
          </p:cNvPr>
          <p:cNvSpPr txBox="1"/>
          <p:nvPr/>
        </p:nvSpPr>
        <p:spPr>
          <a:xfrm>
            <a:off x="7616000" y="3101676"/>
            <a:ext cx="368786" cy="491027"/>
          </a:xfrm>
          <a:prstGeom prst="rect">
            <a:avLst/>
          </a:prstGeom>
          <a:noFill/>
        </p:spPr>
        <p:txBody>
          <a:bodyPr wrap="none" lIns="0" tIns="0" rIns="0" bIns="0" rtlCol="0" anchor="t" anchorCtr="0">
            <a:spAutoFit/>
          </a:bodyPr>
          <a:lstStyle/>
          <a:p>
            <a:pPr algn="l">
              <a:lnSpc>
                <a:spcPts val="2300"/>
              </a:lnSpc>
              <a:spcBef>
                <a:spcPts val="1150"/>
              </a:spcBef>
            </a:pPr>
            <a:r>
              <a:rPr lang="en-IE" sz="1600" dirty="0">
                <a:solidFill>
                  <a:srgbClr val="E20EB5"/>
                </a:solidFill>
              </a:rPr>
              <a:t>#2</a:t>
            </a:r>
          </a:p>
        </p:txBody>
      </p:sp>
      <p:sp>
        <p:nvSpPr>
          <p:cNvPr id="31" name="TextBox 30">
            <a:extLst>
              <a:ext uri="{FF2B5EF4-FFF2-40B4-BE49-F238E27FC236}">
                <a16:creationId xmlns:a16="http://schemas.microsoft.com/office/drawing/2014/main" id="{070DBF52-478C-030E-21E6-0DC20EB0B6F4}"/>
              </a:ext>
            </a:extLst>
          </p:cNvPr>
          <p:cNvSpPr txBox="1"/>
          <p:nvPr/>
        </p:nvSpPr>
        <p:spPr>
          <a:xfrm>
            <a:off x="5409926" y="4496030"/>
            <a:ext cx="368786" cy="491027"/>
          </a:xfrm>
          <a:prstGeom prst="rect">
            <a:avLst/>
          </a:prstGeom>
          <a:noFill/>
        </p:spPr>
        <p:txBody>
          <a:bodyPr wrap="none" lIns="0" tIns="0" rIns="0" bIns="0" rtlCol="0" anchor="t" anchorCtr="0">
            <a:spAutoFit/>
          </a:bodyPr>
          <a:lstStyle/>
          <a:p>
            <a:pPr algn="l">
              <a:lnSpc>
                <a:spcPts val="2300"/>
              </a:lnSpc>
              <a:spcBef>
                <a:spcPts val="1150"/>
              </a:spcBef>
            </a:pPr>
            <a:r>
              <a:rPr lang="en-IE" sz="1600" dirty="0">
                <a:solidFill>
                  <a:srgbClr val="E20EB5"/>
                </a:solidFill>
              </a:rPr>
              <a:t>#1</a:t>
            </a:r>
          </a:p>
        </p:txBody>
      </p:sp>
      <p:sp>
        <p:nvSpPr>
          <p:cNvPr id="2" name="Footer Placeholder 3">
            <a:extLst>
              <a:ext uri="{FF2B5EF4-FFF2-40B4-BE49-F238E27FC236}">
                <a16:creationId xmlns:a16="http://schemas.microsoft.com/office/drawing/2014/main" id="{0E1DEFDF-1453-848F-1D8C-F6C563B6D047}"/>
              </a:ext>
            </a:extLst>
          </p:cNvPr>
          <p:cNvSpPr>
            <a:spLocks noGrp="1"/>
          </p:cNvSpPr>
          <p:nvPr>
            <p:ph type="ftr" sz="quarter" idx="11"/>
          </p:nvPr>
        </p:nvSpPr>
        <p:spPr>
          <a:xfrm>
            <a:off x="825624" y="6555770"/>
            <a:ext cx="3470176" cy="329614"/>
          </a:xfrm>
        </p:spPr>
        <p:txBody>
          <a:bodyPr/>
          <a:lstStyle/>
          <a:p>
            <a:r>
              <a:rPr lang="en-GB" dirty="0">
                <a:solidFill>
                  <a:prstClr val="white"/>
                </a:solidFill>
              </a:rPr>
              <a:t>Federici, Bachmann, Siccinio | February 2024</a:t>
            </a:r>
          </a:p>
        </p:txBody>
      </p:sp>
    </p:spTree>
    <p:extLst>
      <p:ext uri="{BB962C8B-B14F-4D97-AF65-F5344CB8AC3E}">
        <p14:creationId xmlns:p14="http://schemas.microsoft.com/office/powerpoint/2010/main" val="2111737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3B834-CD4A-7112-D7D2-A118702FC5CF}"/>
              </a:ext>
            </a:extLst>
          </p:cNvPr>
          <p:cNvSpPr>
            <a:spLocks noGrp="1"/>
          </p:cNvSpPr>
          <p:nvPr>
            <p:ph type="title"/>
          </p:nvPr>
        </p:nvSpPr>
        <p:spPr>
          <a:xfrm>
            <a:off x="983432" y="200904"/>
            <a:ext cx="9451776" cy="457200"/>
          </a:xfrm>
        </p:spPr>
        <p:txBody>
          <a:bodyPr/>
          <a:lstStyle/>
          <a:p>
            <a:r>
              <a:rPr lang="de-DE" dirty="0"/>
              <a:t>NBI </a:t>
            </a:r>
            <a:r>
              <a:rPr lang="en-GB" dirty="0"/>
              <a:t>vacuum</a:t>
            </a:r>
            <a:r>
              <a:rPr lang="de-DE" dirty="0"/>
              <a:t> – internal pump, </a:t>
            </a:r>
            <a:r>
              <a:rPr lang="de-DE" sz="2000" dirty="0"/>
              <a:t>DCT, IPP</a:t>
            </a:r>
            <a:endParaRPr lang="en-GB" dirty="0"/>
          </a:p>
        </p:txBody>
      </p:sp>
      <p:sp>
        <p:nvSpPr>
          <p:cNvPr id="17" name="Foliennummernplatzhalter 16">
            <a:extLst>
              <a:ext uri="{FF2B5EF4-FFF2-40B4-BE49-F238E27FC236}">
                <a16:creationId xmlns:a16="http://schemas.microsoft.com/office/drawing/2014/main" id="{2A2F50BA-AFBA-792D-F618-04A096271004}"/>
              </a:ext>
            </a:extLst>
          </p:cNvPr>
          <p:cNvSpPr>
            <a:spLocks noGrp="1"/>
          </p:cNvSpPr>
          <p:nvPr>
            <p:ph type="sldNum" sz="quarter" idx="4"/>
          </p:nvPr>
        </p:nvSpPr>
        <p:spPr>
          <a:xfrm>
            <a:off x="8737600" y="8475133"/>
            <a:ext cx="2844800" cy="486833"/>
          </a:xfrm>
          <a:prstGeom prst="rect">
            <a:avLst/>
          </a:prstGeom>
        </p:spPr>
        <p:txBody>
          <a:bodyPr vert="horz" lIns="121920" tIns="60960" rIns="121920" bIns="60960" rtlCol="0" anchor="ctr"/>
          <a:lstStyle>
            <a:defPPr>
              <a:defRPr lang="en-US"/>
            </a:defPPr>
            <a:lvl1pPr marL="0" algn="r" defTabSz="1219170" rtl="0" eaLnBrk="1" latinLnBrk="0" hangingPunct="1">
              <a:defRPr sz="1600" kern="1200">
                <a:solidFill>
                  <a:schemeClr val="tx1">
                    <a:tint val="75000"/>
                  </a:schemeClr>
                </a:solidFill>
                <a:latin typeface="Arial" panose="020B06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6A6D9FA1-99C7-4910-8E32-B85D378B0060}" type="slidenum">
              <a:rPr lang="en-GB" smtClean="0"/>
              <a:pPr/>
              <a:t>22</a:t>
            </a:fld>
            <a:endParaRPr lang="en-GB" dirty="0"/>
          </a:p>
        </p:txBody>
      </p:sp>
      <p:sp>
        <p:nvSpPr>
          <p:cNvPr id="18" name="Datumsplatzhalter 17">
            <a:extLst>
              <a:ext uri="{FF2B5EF4-FFF2-40B4-BE49-F238E27FC236}">
                <a16:creationId xmlns:a16="http://schemas.microsoft.com/office/drawing/2014/main" id="{0133BE90-416C-D077-F93E-C790BDCDAAA0}"/>
              </a:ext>
            </a:extLst>
          </p:cNvPr>
          <p:cNvSpPr>
            <a:spLocks noGrp="1"/>
          </p:cNvSpPr>
          <p:nvPr>
            <p:ph type="dt" sz="half" idx="2"/>
          </p:nvPr>
        </p:nvSpPr>
        <p:spPr>
          <a:xfrm>
            <a:off x="609600" y="8475133"/>
            <a:ext cx="2844800" cy="486833"/>
          </a:xfrm>
          <a:prstGeom prst="rect">
            <a:avLst/>
          </a:prstGeom>
        </p:spPr>
        <p:txBody>
          <a:bodyPr vert="horz" lIns="121920" tIns="60960" rIns="121920" bIns="60960" rtlCol="0" anchor="ctr"/>
          <a:lstStyle>
            <a:defPPr>
              <a:defRPr lang="en-US"/>
            </a:defPPr>
            <a:lvl1pPr marL="0" algn="l" defTabSz="1219170" rtl="0" eaLnBrk="1" latinLnBrk="0" hangingPunct="1">
              <a:defRPr sz="1600" kern="1200">
                <a:solidFill>
                  <a:schemeClr val="tx1">
                    <a:tint val="75000"/>
                  </a:schemeClr>
                </a:solidFill>
                <a:latin typeface="Arial" panose="020B06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de-DE"/>
              <a:t>20.10.23</a:t>
            </a:r>
            <a:endParaRPr lang="en-GB" dirty="0"/>
          </a:p>
        </p:txBody>
      </p:sp>
      <p:sp>
        <p:nvSpPr>
          <p:cNvPr id="6" name="Slide Number Placeholder 4">
            <a:extLst>
              <a:ext uri="{FF2B5EF4-FFF2-40B4-BE49-F238E27FC236}">
                <a16:creationId xmlns:a16="http://schemas.microsoft.com/office/drawing/2014/main" id="{C1E46AF3-FEF1-9415-3A08-BB605A037E37}"/>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22</a:t>
            </a:fld>
            <a:endParaRPr lang="en-GB" dirty="0">
              <a:solidFill>
                <a:prstClr val="white"/>
              </a:solidFill>
            </a:endParaRPr>
          </a:p>
        </p:txBody>
      </p:sp>
      <p:sp>
        <p:nvSpPr>
          <p:cNvPr id="3" name="Rechteck 1">
            <a:extLst>
              <a:ext uri="{FF2B5EF4-FFF2-40B4-BE49-F238E27FC236}">
                <a16:creationId xmlns:a16="http://schemas.microsoft.com/office/drawing/2014/main" id="{828E002F-803F-BA4E-942D-61E43A5CB1E8}"/>
              </a:ext>
            </a:extLst>
          </p:cNvPr>
          <p:cNvSpPr/>
          <p:nvPr/>
        </p:nvSpPr>
        <p:spPr>
          <a:xfrm>
            <a:off x="2110870" y="2125656"/>
            <a:ext cx="7426886" cy="1401036"/>
          </a:xfrm>
          <a:prstGeom prst="rect">
            <a:avLst/>
          </a:prstGeom>
          <a:solidFill>
            <a:srgbClr val="FF00FF">
              <a:alpha val="71000"/>
            </a:srgbClr>
          </a:solidFill>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r>
              <a:rPr lang="de-DE" sz="1600" b="1" dirty="0">
                <a:solidFill>
                  <a:schemeClr val="tx1"/>
                </a:solidFill>
              </a:rPr>
              <a:t>NBI Box</a:t>
            </a:r>
          </a:p>
        </p:txBody>
      </p:sp>
      <p:sp>
        <p:nvSpPr>
          <p:cNvPr id="8" name="Rechteck 5">
            <a:extLst>
              <a:ext uri="{FF2B5EF4-FFF2-40B4-BE49-F238E27FC236}">
                <a16:creationId xmlns:a16="http://schemas.microsoft.com/office/drawing/2014/main" id="{8C73B971-59C9-5735-6E0B-D4B89480648A}"/>
              </a:ext>
            </a:extLst>
          </p:cNvPr>
          <p:cNvSpPr/>
          <p:nvPr/>
        </p:nvSpPr>
        <p:spPr>
          <a:xfrm>
            <a:off x="2312399" y="2416091"/>
            <a:ext cx="1001513" cy="939259"/>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200" dirty="0">
                <a:solidFill>
                  <a:schemeClr val="tx1"/>
                </a:solidFill>
              </a:rPr>
              <a:t>Required pressure</a:t>
            </a:r>
          </a:p>
          <a:p>
            <a:pPr algn="ctr"/>
            <a:r>
              <a:rPr lang="en-GB" sz="1200" dirty="0">
                <a:solidFill>
                  <a:schemeClr val="tx1"/>
                </a:solidFill>
                <a:cs typeface="Arial" panose="020B0604020202020204" pitchFamily="34" charset="0"/>
              </a:rPr>
              <a:t>≈1E-2 mbar (@300K)</a:t>
            </a:r>
            <a:endParaRPr lang="en-GB" sz="1200" dirty="0">
              <a:solidFill>
                <a:schemeClr val="tx1"/>
              </a:solidFill>
            </a:endParaRPr>
          </a:p>
        </p:txBody>
      </p:sp>
      <p:sp>
        <p:nvSpPr>
          <p:cNvPr id="9" name="Textfeld 7">
            <a:extLst>
              <a:ext uri="{FF2B5EF4-FFF2-40B4-BE49-F238E27FC236}">
                <a16:creationId xmlns:a16="http://schemas.microsoft.com/office/drawing/2014/main" id="{84A9F1AC-8A45-653E-6FE6-9B0722FF4D23}"/>
              </a:ext>
            </a:extLst>
          </p:cNvPr>
          <p:cNvSpPr txBox="1"/>
          <p:nvPr/>
        </p:nvSpPr>
        <p:spPr>
          <a:xfrm>
            <a:off x="2364423" y="2390657"/>
            <a:ext cx="1001513" cy="307777"/>
          </a:xfrm>
          <a:prstGeom prst="rect">
            <a:avLst/>
          </a:prstGeom>
          <a:noFill/>
        </p:spPr>
        <p:txBody>
          <a:bodyPr wrap="square" rtlCol="0">
            <a:spAutoFit/>
          </a:bodyPr>
          <a:lstStyle/>
          <a:p>
            <a:r>
              <a:rPr lang="en-GB" sz="1400" dirty="0"/>
              <a:t>Ion Source</a:t>
            </a:r>
          </a:p>
        </p:txBody>
      </p:sp>
      <p:sp>
        <p:nvSpPr>
          <p:cNvPr id="10" name="Textfeld 20">
            <a:extLst>
              <a:ext uri="{FF2B5EF4-FFF2-40B4-BE49-F238E27FC236}">
                <a16:creationId xmlns:a16="http://schemas.microsoft.com/office/drawing/2014/main" id="{808305B8-7A04-5147-E5A7-494F4F901A96}"/>
              </a:ext>
            </a:extLst>
          </p:cNvPr>
          <p:cNvSpPr txBox="1"/>
          <p:nvPr/>
        </p:nvSpPr>
        <p:spPr>
          <a:xfrm>
            <a:off x="1982095" y="898970"/>
            <a:ext cx="9127877" cy="561692"/>
          </a:xfrm>
          <a:prstGeom prst="rect">
            <a:avLst/>
          </a:prstGeom>
          <a:noFill/>
        </p:spPr>
        <p:txBody>
          <a:bodyPr wrap="square" rtlCol="0">
            <a:spAutoFit/>
          </a:bodyPr>
          <a:lstStyle/>
          <a:p>
            <a:pPr marL="92075" indent="-90488">
              <a:spcAft>
                <a:spcPts val="300"/>
              </a:spcAft>
              <a:buFont typeface="Arial" panose="020B0604020202020204" pitchFamily="34" charset="0"/>
              <a:buChar char="•"/>
              <a:tabLst>
                <a:tab pos="1165225" algn="l"/>
              </a:tabLst>
            </a:pPr>
            <a:r>
              <a:rPr lang="en-GB" sz="1400" dirty="0"/>
              <a:t>AUG NBIs  with 4 sources per box: 13.3 MW/box</a:t>
            </a:r>
            <a:endParaRPr lang="en-GB" sz="1400" dirty="0">
              <a:highlight>
                <a:srgbClr val="00FFFF"/>
              </a:highlight>
            </a:endParaRPr>
          </a:p>
          <a:p>
            <a:pPr marL="92075" indent="-90488">
              <a:spcAft>
                <a:spcPts val="300"/>
              </a:spcAft>
              <a:buFont typeface="Arial" panose="020B0604020202020204" pitchFamily="34" charset="0"/>
              <a:buChar char="•"/>
              <a:tabLst>
                <a:tab pos="1165225" algn="l"/>
              </a:tabLst>
            </a:pPr>
            <a:r>
              <a:rPr lang="en-GB" sz="1400" dirty="0" err="1">
                <a:highlight>
                  <a:srgbClr val="00FFFF"/>
                </a:highlight>
              </a:rPr>
              <a:t>Cryo</a:t>
            </a:r>
            <a:r>
              <a:rPr lang="en-GB" sz="1400" dirty="0">
                <a:highlight>
                  <a:srgbClr val="00FFFF"/>
                </a:highlight>
              </a:rPr>
              <a:t> pumps</a:t>
            </a:r>
            <a:r>
              <a:rPr lang="en-GB" sz="1400" dirty="0"/>
              <a:t> inside each NBI box: surface area ≈36m</a:t>
            </a:r>
            <a:r>
              <a:rPr lang="en-GB" sz="1400" baseline="30000" dirty="0"/>
              <a:t>2</a:t>
            </a:r>
            <a:r>
              <a:rPr lang="en-GB" sz="1400" dirty="0"/>
              <a:t> </a:t>
            </a:r>
          </a:p>
        </p:txBody>
      </p:sp>
      <p:sp>
        <p:nvSpPr>
          <p:cNvPr id="12" name="Rechteck 26">
            <a:extLst>
              <a:ext uri="{FF2B5EF4-FFF2-40B4-BE49-F238E27FC236}">
                <a16:creationId xmlns:a16="http://schemas.microsoft.com/office/drawing/2014/main" id="{3DEB99BA-9604-41CE-A044-4D83A828FEFF}"/>
              </a:ext>
            </a:extLst>
          </p:cNvPr>
          <p:cNvSpPr/>
          <p:nvPr/>
        </p:nvSpPr>
        <p:spPr>
          <a:xfrm>
            <a:off x="5448682" y="2680326"/>
            <a:ext cx="3961150" cy="694645"/>
          </a:xfrm>
          <a:prstGeom prst="rect">
            <a:avLst/>
          </a:prstGeom>
          <a:gradFill flip="none" rotWithShape="1">
            <a:gsLst>
              <a:gs pos="0">
                <a:schemeClr val="accent1">
                  <a:lumMod val="20000"/>
                  <a:lumOff val="80000"/>
                </a:schemeClr>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baseline="30000" dirty="0">
              <a:solidFill>
                <a:schemeClr val="tx1"/>
              </a:solidFill>
            </a:endParaRPr>
          </a:p>
        </p:txBody>
      </p:sp>
      <p:sp>
        <p:nvSpPr>
          <p:cNvPr id="13" name="Pfeil: gebogen 27">
            <a:extLst>
              <a:ext uri="{FF2B5EF4-FFF2-40B4-BE49-F238E27FC236}">
                <a16:creationId xmlns:a16="http://schemas.microsoft.com/office/drawing/2014/main" id="{0864FA88-FF7F-3A7B-6426-026EF17E54B4}"/>
              </a:ext>
            </a:extLst>
          </p:cNvPr>
          <p:cNvSpPr/>
          <p:nvPr/>
        </p:nvSpPr>
        <p:spPr>
          <a:xfrm rot="5400000">
            <a:off x="5610711" y="2646338"/>
            <a:ext cx="424851" cy="740605"/>
          </a:xfrm>
          <a:prstGeom prst="bentArrow">
            <a:avLst>
              <a:gd name="adj1" fmla="val 25000"/>
              <a:gd name="adj2" fmla="val 19586"/>
              <a:gd name="adj3" fmla="val 25000"/>
              <a:gd name="adj4" fmla="val 4375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Pfeil: gebogen 28">
            <a:extLst>
              <a:ext uri="{FF2B5EF4-FFF2-40B4-BE49-F238E27FC236}">
                <a16:creationId xmlns:a16="http://schemas.microsoft.com/office/drawing/2014/main" id="{0C168F72-3E0A-1768-5DEE-186915B14064}"/>
              </a:ext>
            </a:extLst>
          </p:cNvPr>
          <p:cNvSpPr/>
          <p:nvPr/>
        </p:nvSpPr>
        <p:spPr>
          <a:xfrm rot="5400000">
            <a:off x="6218433" y="1949985"/>
            <a:ext cx="502837" cy="2042821"/>
          </a:xfrm>
          <a:prstGeom prst="bentArrow">
            <a:avLst>
              <a:gd name="adj1" fmla="val 12858"/>
              <a:gd name="adj2" fmla="val 12902"/>
              <a:gd name="adj3" fmla="val 21881"/>
              <a:gd name="adj4" fmla="val 4375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Pfeil: gebogen 29">
            <a:extLst>
              <a:ext uri="{FF2B5EF4-FFF2-40B4-BE49-F238E27FC236}">
                <a16:creationId xmlns:a16="http://schemas.microsoft.com/office/drawing/2014/main" id="{8B2DB0E9-55E5-B2DA-F571-CA3C062CA2E0}"/>
              </a:ext>
            </a:extLst>
          </p:cNvPr>
          <p:cNvSpPr/>
          <p:nvPr/>
        </p:nvSpPr>
        <p:spPr>
          <a:xfrm rot="5400000">
            <a:off x="6853635" y="1272417"/>
            <a:ext cx="554700" cy="3374087"/>
          </a:xfrm>
          <a:prstGeom prst="bentArrow">
            <a:avLst>
              <a:gd name="adj1" fmla="val 4784"/>
              <a:gd name="adj2" fmla="val 10764"/>
              <a:gd name="adj3" fmla="val 25000"/>
              <a:gd name="adj4" fmla="val 4375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 name="Rechteck 30">
            <a:extLst>
              <a:ext uri="{FF2B5EF4-FFF2-40B4-BE49-F238E27FC236}">
                <a16:creationId xmlns:a16="http://schemas.microsoft.com/office/drawing/2014/main" id="{91A6D406-D769-8A59-C92A-DC791D80544C}"/>
              </a:ext>
            </a:extLst>
          </p:cNvPr>
          <p:cNvSpPr/>
          <p:nvPr/>
        </p:nvSpPr>
        <p:spPr>
          <a:xfrm>
            <a:off x="5449350" y="3263141"/>
            <a:ext cx="3960482" cy="223413"/>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Cryo</a:t>
            </a:r>
            <a:r>
              <a:rPr lang="de-DE" sz="1600" dirty="0">
                <a:solidFill>
                  <a:schemeClr val="tx1"/>
                </a:solidFill>
              </a:rPr>
              <a:t> pump</a:t>
            </a:r>
          </a:p>
        </p:txBody>
      </p:sp>
      <p:cxnSp>
        <p:nvCxnSpPr>
          <p:cNvPr id="19" name="Gerader Verbinder 33">
            <a:extLst>
              <a:ext uri="{FF2B5EF4-FFF2-40B4-BE49-F238E27FC236}">
                <a16:creationId xmlns:a16="http://schemas.microsoft.com/office/drawing/2014/main" id="{89FB0542-8DC1-133D-52E7-4912822F1DC4}"/>
              </a:ext>
            </a:extLst>
          </p:cNvPr>
          <p:cNvCxnSpPr>
            <a:cxnSpLocks/>
          </p:cNvCxnSpPr>
          <p:nvPr/>
        </p:nvCxnSpPr>
        <p:spPr>
          <a:xfrm>
            <a:off x="6750839" y="2850361"/>
            <a:ext cx="0" cy="384296"/>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cxnSp>
        <p:nvCxnSpPr>
          <p:cNvPr id="20" name="Gerader Verbinder 34">
            <a:extLst>
              <a:ext uri="{FF2B5EF4-FFF2-40B4-BE49-F238E27FC236}">
                <a16:creationId xmlns:a16="http://schemas.microsoft.com/office/drawing/2014/main" id="{5D87ECC1-5F41-C9B9-244B-BE238AEF14C2}"/>
              </a:ext>
            </a:extLst>
          </p:cNvPr>
          <p:cNvCxnSpPr>
            <a:cxnSpLocks/>
          </p:cNvCxnSpPr>
          <p:nvPr/>
        </p:nvCxnSpPr>
        <p:spPr>
          <a:xfrm>
            <a:off x="8048427" y="2865485"/>
            <a:ext cx="0" cy="384296"/>
          </a:xfrm>
          <a:prstGeom prst="line">
            <a:avLst/>
          </a:prstGeom>
          <a:ln w="25400">
            <a:solidFill>
              <a:srgbClr val="FF0000"/>
            </a:solidFill>
          </a:ln>
        </p:spPr>
        <p:style>
          <a:lnRef idx="1">
            <a:schemeClr val="dk1"/>
          </a:lnRef>
          <a:fillRef idx="0">
            <a:schemeClr val="dk1"/>
          </a:fillRef>
          <a:effectRef idx="0">
            <a:schemeClr val="dk1"/>
          </a:effectRef>
          <a:fontRef idx="minor">
            <a:schemeClr val="tx1"/>
          </a:fontRef>
        </p:style>
      </p:cxnSp>
      <p:sp>
        <p:nvSpPr>
          <p:cNvPr id="21" name="Textfeld 37">
            <a:extLst>
              <a:ext uri="{FF2B5EF4-FFF2-40B4-BE49-F238E27FC236}">
                <a16:creationId xmlns:a16="http://schemas.microsoft.com/office/drawing/2014/main" id="{E4CB0208-4959-6D8B-B8E4-92E68EB78DAF}"/>
              </a:ext>
            </a:extLst>
          </p:cNvPr>
          <p:cNvSpPr txBox="1"/>
          <p:nvPr/>
        </p:nvSpPr>
        <p:spPr>
          <a:xfrm>
            <a:off x="5700417" y="2895180"/>
            <a:ext cx="914146" cy="276999"/>
          </a:xfrm>
          <a:prstGeom prst="rect">
            <a:avLst/>
          </a:prstGeom>
          <a:noFill/>
        </p:spPr>
        <p:txBody>
          <a:bodyPr wrap="square" rtlCol="0">
            <a:spAutoFit/>
          </a:bodyPr>
          <a:lstStyle/>
          <a:p>
            <a:r>
              <a:rPr lang="de-DE" sz="1200" dirty="0"/>
              <a:t>1E-3 mbar</a:t>
            </a:r>
          </a:p>
        </p:txBody>
      </p:sp>
      <p:sp>
        <p:nvSpPr>
          <p:cNvPr id="22" name="Textfeld 38">
            <a:extLst>
              <a:ext uri="{FF2B5EF4-FFF2-40B4-BE49-F238E27FC236}">
                <a16:creationId xmlns:a16="http://schemas.microsoft.com/office/drawing/2014/main" id="{A56E8195-F62C-899B-05E0-ABFFC5E234A2}"/>
              </a:ext>
            </a:extLst>
          </p:cNvPr>
          <p:cNvSpPr txBox="1"/>
          <p:nvPr/>
        </p:nvSpPr>
        <p:spPr>
          <a:xfrm>
            <a:off x="7010619" y="2879203"/>
            <a:ext cx="914146" cy="276999"/>
          </a:xfrm>
          <a:prstGeom prst="rect">
            <a:avLst/>
          </a:prstGeom>
          <a:noFill/>
        </p:spPr>
        <p:txBody>
          <a:bodyPr wrap="square" rtlCol="0">
            <a:spAutoFit/>
          </a:bodyPr>
          <a:lstStyle/>
          <a:p>
            <a:r>
              <a:rPr lang="de-DE" sz="1200" dirty="0"/>
              <a:t>1E-4 mbar</a:t>
            </a:r>
          </a:p>
        </p:txBody>
      </p:sp>
      <p:sp>
        <p:nvSpPr>
          <p:cNvPr id="23" name="Textfeld 39">
            <a:extLst>
              <a:ext uri="{FF2B5EF4-FFF2-40B4-BE49-F238E27FC236}">
                <a16:creationId xmlns:a16="http://schemas.microsoft.com/office/drawing/2014/main" id="{39EBFF52-AB92-701C-8B59-F35FCAACDB4B}"/>
              </a:ext>
            </a:extLst>
          </p:cNvPr>
          <p:cNvSpPr txBox="1"/>
          <p:nvPr/>
        </p:nvSpPr>
        <p:spPr>
          <a:xfrm>
            <a:off x="8359410" y="2865703"/>
            <a:ext cx="914146" cy="276999"/>
          </a:xfrm>
          <a:prstGeom prst="rect">
            <a:avLst/>
          </a:prstGeom>
          <a:noFill/>
        </p:spPr>
        <p:txBody>
          <a:bodyPr wrap="square" rtlCol="0">
            <a:spAutoFit/>
          </a:bodyPr>
          <a:lstStyle/>
          <a:p>
            <a:r>
              <a:rPr lang="de-DE" sz="1200" dirty="0"/>
              <a:t>1E-5 mbar</a:t>
            </a:r>
          </a:p>
        </p:txBody>
      </p:sp>
      <p:sp>
        <p:nvSpPr>
          <p:cNvPr id="24" name="Rechteck 6">
            <a:extLst>
              <a:ext uri="{FF2B5EF4-FFF2-40B4-BE49-F238E27FC236}">
                <a16:creationId xmlns:a16="http://schemas.microsoft.com/office/drawing/2014/main" id="{53AF9F0C-7FA7-C348-E808-4CB93E7B1546}"/>
              </a:ext>
            </a:extLst>
          </p:cNvPr>
          <p:cNvSpPr/>
          <p:nvPr/>
        </p:nvSpPr>
        <p:spPr>
          <a:xfrm>
            <a:off x="3781107" y="2422058"/>
            <a:ext cx="1611769" cy="93925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200" dirty="0">
                <a:solidFill>
                  <a:schemeClr val="tx1"/>
                </a:solidFill>
              </a:rPr>
              <a:t>Required gas target thickness</a:t>
            </a:r>
          </a:p>
          <a:p>
            <a:pPr algn="ctr"/>
            <a:r>
              <a:rPr lang="en-GB" sz="1200" dirty="0">
                <a:solidFill>
                  <a:schemeClr val="tx1"/>
                </a:solidFill>
              </a:rPr>
              <a:t>≈ 2 x 10</a:t>
            </a:r>
            <a:r>
              <a:rPr lang="en-GB" sz="1200" baseline="30000" dirty="0">
                <a:solidFill>
                  <a:schemeClr val="tx1"/>
                </a:solidFill>
              </a:rPr>
              <a:t>20</a:t>
            </a:r>
            <a:r>
              <a:rPr lang="en-GB" sz="1200" dirty="0">
                <a:solidFill>
                  <a:schemeClr val="tx1"/>
                </a:solidFill>
              </a:rPr>
              <a:t>/m</a:t>
            </a:r>
            <a:r>
              <a:rPr lang="en-GB" sz="1200" baseline="30000" dirty="0">
                <a:solidFill>
                  <a:schemeClr val="tx1"/>
                </a:solidFill>
              </a:rPr>
              <a:t>2</a:t>
            </a:r>
          </a:p>
        </p:txBody>
      </p:sp>
      <p:sp>
        <p:nvSpPr>
          <p:cNvPr id="25" name="Textfeld 8">
            <a:extLst>
              <a:ext uri="{FF2B5EF4-FFF2-40B4-BE49-F238E27FC236}">
                <a16:creationId xmlns:a16="http://schemas.microsoft.com/office/drawing/2014/main" id="{66F97EAF-7F1A-B9AA-21A9-1BF958376019}"/>
              </a:ext>
            </a:extLst>
          </p:cNvPr>
          <p:cNvSpPr txBox="1"/>
          <p:nvPr/>
        </p:nvSpPr>
        <p:spPr>
          <a:xfrm>
            <a:off x="4111170" y="2574329"/>
            <a:ext cx="1001513" cy="307777"/>
          </a:xfrm>
          <a:prstGeom prst="rect">
            <a:avLst/>
          </a:prstGeom>
          <a:noFill/>
        </p:spPr>
        <p:txBody>
          <a:bodyPr wrap="square" rtlCol="0">
            <a:spAutoFit/>
          </a:bodyPr>
          <a:lstStyle/>
          <a:p>
            <a:r>
              <a:rPr lang="en-GB" sz="1400" dirty="0"/>
              <a:t>Neutralizer</a:t>
            </a:r>
          </a:p>
        </p:txBody>
      </p:sp>
      <p:sp>
        <p:nvSpPr>
          <p:cNvPr id="26" name="Pfeil: nach rechts 40">
            <a:extLst>
              <a:ext uri="{FF2B5EF4-FFF2-40B4-BE49-F238E27FC236}">
                <a16:creationId xmlns:a16="http://schemas.microsoft.com/office/drawing/2014/main" id="{699BF7C8-2F53-0757-6FC2-EF95EB7D7433}"/>
              </a:ext>
            </a:extLst>
          </p:cNvPr>
          <p:cNvSpPr/>
          <p:nvPr/>
        </p:nvSpPr>
        <p:spPr>
          <a:xfrm>
            <a:off x="3855175" y="2341990"/>
            <a:ext cx="6454637" cy="411912"/>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1400" dirty="0">
                <a:solidFill>
                  <a:schemeClr val="tx1"/>
                </a:solidFill>
              </a:rPr>
              <a:t>Beam </a:t>
            </a:r>
            <a:r>
              <a:rPr lang="en-GB" sz="1400" dirty="0">
                <a:solidFill>
                  <a:schemeClr val="tx1"/>
                </a:solidFill>
              </a:rPr>
              <a:t>D</a:t>
            </a:r>
            <a:r>
              <a:rPr lang="en-GB" sz="1400" baseline="30000" dirty="0">
                <a:solidFill>
                  <a:schemeClr val="tx1"/>
                </a:solidFill>
              </a:rPr>
              <a:t>0</a:t>
            </a:r>
            <a:r>
              <a:rPr lang="en-GB" sz="1400" baseline="-25000" dirty="0">
                <a:solidFill>
                  <a:schemeClr val="tx1"/>
                </a:solidFill>
              </a:rPr>
              <a:t> </a:t>
            </a:r>
            <a:r>
              <a:rPr lang="en-GB" sz="1400" dirty="0">
                <a:solidFill>
                  <a:schemeClr val="tx1"/>
                </a:solidFill>
              </a:rPr>
              <a:t>13.3MW </a:t>
            </a:r>
            <a:endParaRPr lang="de-DE" sz="1400" dirty="0">
              <a:solidFill>
                <a:schemeClr val="tx1"/>
              </a:solidFill>
            </a:endParaRPr>
          </a:p>
        </p:txBody>
      </p:sp>
      <p:sp>
        <p:nvSpPr>
          <p:cNvPr id="28" name="Textfeld 2">
            <a:extLst>
              <a:ext uri="{FF2B5EF4-FFF2-40B4-BE49-F238E27FC236}">
                <a16:creationId xmlns:a16="http://schemas.microsoft.com/office/drawing/2014/main" id="{A09C0AF1-9735-630F-CF29-3D376B51F6C7}"/>
              </a:ext>
            </a:extLst>
          </p:cNvPr>
          <p:cNvSpPr txBox="1"/>
          <p:nvPr/>
        </p:nvSpPr>
        <p:spPr>
          <a:xfrm>
            <a:off x="310544" y="966016"/>
            <a:ext cx="1344558" cy="338554"/>
          </a:xfrm>
          <a:prstGeom prst="rect">
            <a:avLst/>
          </a:prstGeom>
          <a:noFill/>
        </p:spPr>
        <p:txBody>
          <a:bodyPr wrap="square" rtlCol="0">
            <a:spAutoFit/>
          </a:bodyPr>
          <a:lstStyle/>
          <a:p>
            <a:r>
              <a:rPr lang="de-DE" sz="1600" dirty="0"/>
              <a:t>NBI concept</a:t>
            </a:r>
          </a:p>
        </p:txBody>
      </p:sp>
      <p:sp>
        <p:nvSpPr>
          <p:cNvPr id="29" name="Pfeil: nach rechts 3">
            <a:extLst>
              <a:ext uri="{FF2B5EF4-FFF2-40B4-BE49-F238E27FC236}">
                <a16:creationId xmlns:a16="http://schemas.microsoft.com/office/drawing/2014/main" id="{C2CA38DF-9C1F-D424-BA78-BAD149572B77}"/>
              </a:ext>
            </a:extLst>
          </p:cNvPr>
          <p:cNvSpPr/>
          <p:nvPr/>
        </p:nvSpPr>
        <p:spPr>
          <a:xfrm>
            <a:off x="1187798" y="2658966"/>
            <a:ext cx="1234715" cy="411912"/>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1400" dirty="0">
                <a:solidFill>
                  <a:schemeClr val="tx1"/>
                </a:solidFill>
              </a:rPr>
              <a:t>25 mbar.L.s</a:t>
            </a:r>
            <a:r>
              <a:rPr lang="de-DE" sz="1400" baseline="30000" dirty="0">
                <a:solidFill>
                  <a:schemeClr val="tx1"/>
                </a:solidFill>
              </a:rPr>
              <a:t>-1</a:t>
            </a:r>
          </a:p>
        </p:txBody>
      </p:sp>
      <p:sp>
        <p:nvSpPr>
          <p:cNvPr id="30" name="Textfeld 9">
            <a:extLst>
              <a:ext uri="{FF2B5EF4-FFF2-40B4-BE49-F238E27FC236}">
                <a16:creationId xmlns:a16="http://schemas.microsoft.com/office/drawing/2014/main" id="{4ED0DF53-6663-E320-0087-1EB32B5F305E}"/>
              </a:ext>
            </a:extLst>
          </p:cNvPr>
          <p:cNvSpPr txBox="1"/>
          <p:nvPr/>
        </p:nvSpPr>
        <p:spPr>
          <a:xfrm>
            <a:off x="245520" y="2289590"/>
            <a:ext cx="1559635" cy="338554"/>
          </a:xfrm>
          <a:prstGeom prst="rect">
            <a:avLst/>
          </a:prstGeom>
          <a:noFill/>
        </p:spPr>
        <p:txBody>
          <a:bodyPr wrap="square" rtlCol="0">
            <a:spAutoFit/>
          </a:bodyPr>
          <a:lstStyle/>
          <a:p>
            <a:r>
              <a:rPr lang="de-DE" sz="1600" dirty="0" err="1"/>
              <a:t>Pumping</a:t>
            </a:r>
            <a:r>
              <a:rPr lang="de-DE" sz="1600" dirty="0"/>
              <a:t> </a:t>
            </a:r>
            <a:r>
              <a:rPr lang="de-DE" sz="1600" dirty="0" err="1"/>
              <a:t>speed</a:t>
            </a:r>
            <a:endParaRPr lang="de-DE" sz="1600" dirty="0"/>
          </a:p>
        </p:txBody>
      </p:sp>
      <p:sp>
        <p:nvSpPr>
          <p:cNvPr id="33" name="Textfeld 12">
            <a:extLst>
              <a:ext uri="{FF2B5EF4-FFF2-40B4-BE49-F238E27FC236}">
                <a16:creationId xmlns:a16="http://schemas.microsoft.com/office/drawing/2014/main" id="{4E8A247A-0857-4AB0-028D-F9C91BD86510}"/>
              </a:ext>
            </a:extLst>
          </p:cNvPr>
          <p:cNvSpPr txBox="1"/>
          <p:nvPr/>
        </p:nvSpPr>
        <p:spPr>
          <a:xfrm>
            <a:off x="2032000" y="4047302"/>
            <a:ext cx="8457270" cy="1677382"/>
          </a:xfrm>
          <a:prstGeom prst="rect">
            <a:avLst/>
          </a:prstGeom>
          <a:noFill/>
        </p:spPr>
        <p:txBody>
          <a:bodyPr wrap="square" rtlCol="0">
            <a:spAutoFit/>
          </a:bodyPr>
          <a:lstStyle/>
          <a:p>
            <a:pPr marL="92075" indent="-90488">
              <a:spcAft>
                <a:spcPts val="300"/>
              </a:spcAft>
              <a:buFont typeface="Arial" panose="020B0604020202020204" pitchFamily="34" charset="0"/>
              <a:buChar char="•"/>
              <a:tabLst>
                <a:tab pos="1165225" algn="l"/>
              </a:tabLst>
            </a:pPr>
            <a:r>
              <a:rPr lang="en-GB" sz="1400" dirty="0"/>
              <a:t>FUTURE </a:t>
            </a:r>
            <a:r>
              <a:rPr lang="en-GB" sz="1400" dirty="0">
                <a:highlight>
                  <a:srgbClr val="00FF00"/>
                </a:highlight>
              </a:rPr>
              <a:t>NBI power of ≈40MW </a:t>
            </a:r>
            <a:r>
              <a:rPr lang="en-GB" sz="1400" b="1" dirty="0">
                <a:solidFill>
                  <a:srgbClr val="000000"/>
                </a:solidFill>
                <a:cs typeface="Arial" panose="020B0604020202020204" pitchFamily="34" charset="0"/>
              </a:rPr>
              <a:t>►</a:t>
            </a:r>
            <a:r>
              <a:rPr lang="en-GB" sz="1400" dirty="0"/>
              <a:t>3 boxes in operation, 1 in regeneration. </a:t>
            </a:r>
          </a:p>
          <a:p>
            <a:pPr marL="92075" indent="-90488">
              <a:spcAft>
                <a:spcPts val="300"/>
              </a:spcAft>
              <a:buFont typeface="Arial" panose="020B0604020202020204" pitchFamily="34" charset="0"/>
              <a:buChar char="•"/>
              <a:tabLst>
                <a:tab pos="1165225" algn="l"/>
              </a:tabLst>
            </a:pPr>
            <a:r>
              <a:rPr lang="en-GB" sz="1400" dirty="0">
                <a:sym typeface="Wingdings 3" panose="05040102010807070707" pitchFamily="18" charset="2"/>
              </a:rPr>
              <a:t>With staged pumping set-up required throughput is expected to be achievable</a:t>
            </a:r>
          </a:p>
          <a:p>
            <a:pPr marL="92075" indent="-90488">
              <a:buFont typeface="Arial" panose="020B0604020202020204" pitchFamily="34" charset="0"/>
              <a:buChar char="•"/>
              <a:tabLst>
                <a:tab pos="1165225" algn="l"/>
              </a:tabLst>
            </a:pPr>
            <a:r>
              <a:rPr lang="en-GB" sz="1400" dirty="0"/>
              <a:t>Explosion limit 1.6% hydrogen in air ►  ≈2h operation, ≈ 40 min regeneration</a:t>
            </a:r>
          </a:p>
          <a:p>
            <a:pPr marL="287337" indent="-285750">
              <a:buFont typeface="Wingdings 3" panose="05040102010807070707" pitchFamily="18" charset="2"/>
              <a:buChar char="â"/>
              <a:tabLst>
                <a:tab pos="1165225" algn="l"/>
              </a:tabLst>
            </a:pPr>
            <a:r>
              <a:rPr lang="en-GB" sz="1400" b="1" dirty="0">
                <a:sym typeface="Wingdings 3" panose="05040102010807070707" pitchFamily="18" charset="2"/>
              </a:rPr>
              <a:t>A sufficiently low regeneration time (&lt;40 min) is expected</a:t>
            </a:r>
          </a:p>
          <a:p>
            <a:pPr marL="287337" indent="-285750">
              <a:buFont typeface="Wingdings 3" panose="05040102010807070707" pitchFamily="18" charset="2"/>
              <a:buChar char="â"/>
              <a:tabLst>
                <a:tab pos="1165225" algn="l"/>
              </a:tabLst>
            </a:pPr>
            <a:endParaRPr lang="en-GB" sz="1400" b="1" dirty="0">
              <a:sym typeface="Wingdings 3" panose="05040102010807070707" pitchFamily="18" charset="2"/>
            </a:endParaRPr>
          </a:p>
          <a:p>
            <a:pPr marL="287337" indent="-285750">
              <a:buFont typeface="Wingdings 3" panose="05040102010807070707" pitchFamily="18" charset="2"/>
              <a:buChar char="â"/>
              <a:tabLst>
                <a:tab pos="1165225" algn="l"/>
              </a:tabLst>
            </a:pPr>
            <a:r>
              <a:rPr lang="en-GB" sz="1400" b="1" dirty="0">
                <a:sym typeface="Wingdings 3" panose="05040102010807070707" pitchFamily="18" charset="2"/>
              </a:rPr>
              <a:t>A setup with 4 NBIs seems feasible</a:t>
            </a:r>
          </a:p>
          <a:p>
            <a:pPr marL="1587">
              <a:tabLst>
                <a:tab pos="1165225" algn="l"/>
              </a:tabLst>
            </a:pPr>
            <a:endParaRPr lang="en-GB" sz="1400" dirty="0"/>
          </a:p>
        </p:txBody>
      </p:sp>
      <p:sp>
        <p:nvSpPr>
          <p:cNvPr id="34" name="Textfeld 13">
            <a:extLst>
              <a:ext uri="{FF2B5EF4-FFF2-40B4-BE49-F238E27FC236}">
                <a16:creationId xmlns:a16="http://schemas.microsoft.com/office/drawing/2014/main" id="{E3F687C7-2C25-784D-5545-A9A09404AC8D}"/>
              </a:ext>
            </a:extLst>
          </p:cNvPr>
          <p:cNvSpPr txBox="1"/>
          <p:nvPr/>
        </p:nvSpPr>
        <p:spPr>
          <a:xfrm>
            <a:off x="286730" y="4175645"/>
            <a:ext cx="1392186" cy="338554"/>
          </a:xfrm>
          <a:prstGeom prst="rect">
            <a:avLst/>
          </a:prstGeom>
          <a:noFill/>
        </p:spPr>
        <p:txBody>
          <a:bodyPr wrap="square" rtlCol="0">
            <a:spAutoFit/>
          </a:bodyPr>
          <a:lstStyle/>
          <a:p>
            <a:r>
              <a:rPr lang="de-DE" sz="1600" dirty="0"/>
              <a:t>NBI operation</a:t>
            </a:r>
          </a:p>
        </p:txBody>
      </p:sp>
      <p:sp>
        <p:nvSpPr>
          <p:cNvPr id="7" name="Rechteck 49">
            <a:extLst>
              <a:ext uri="{FF2B5EF4-FFF2-40B4-BE49-F238E27FC236}">
                <a16:creationId xmlns:a16="http://schemas.microsoft.com/office/drawing/2014/main" id="{3E904C8E-C176-D4B4-72B4-7E443EB55861}"/>
              </a:ext>
            </a:extLst>
          </p:cNvPr>
          <p:cNvSpPr/>
          <p:nvPr/>
        </p:nvSpPr>
        <p:spPr>
          <a:xfrm>
            <a:off x="3361436" y="2422058"/>
            <a:ext cx="370351" cy="939259"/>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b"/>
          <a:lstStyle/>
          <a:p>
            <a:pPr algn="ctr"/>
            <a:r>
              <a:rPr lang="en-GB" sz="1400" dirty="0">
                <a:solidFill>
                  <a:schemeClr val="tx1"/>
                </a:solidFill>
              </a:rPr>
              <a:t>Accelerator</a:t>
            </a:r>
          </a:p>
        </p:txBody>
      </p:sp>
      <p:sp>
        <p:nvSpPr>
          <p:cNvPr id="5" name="Footer Placeholder 3">
            <a:extLst>
              <a:ext uri="{FF2B5EF4-FFF2-40B4-BE49-F238E27FC236}">
                <a16:creationId xmlns:a16="http://schemas.microsoft.com/office/drawing/2014/main" id="{C122F296-B028-35AB-EB89-30DB572ABDD9}"/>
              </a:ext>
            </a:extLst>
          </p:cNvPr>
          <p:cNvSpPr>
            <a:spLocks noGrp="1"/>
          </p:cNvSpPr>
          <p:nvPr>
            <p:ph type="ftr" sz="quarter" idx="11"/>
          </p:nvPr>
        </p:nvSpPr>
        <p:spPr>
          <a:xfrm>
            <a:off x="825624" y="6555770"/>
            <a:ext cx="3470176" cy="329614"/>
          </a:xfrm>
        </p:spPr>
        <p:txBody>
          <a:bodyPr/>
          <a:lstStyle/>
          <a:p>
            <a:r>
              <a:rPr lang="en-GB" dirty="0">
                <a:solidFill>
                  <a:prstClr val="white"/>
                </a:solidFill>
              </a:rPr>
              <a:t>Federici, Bachmann, Siccinio | February 2024</a:t>
            </a:r>
          </a:p>
        </p:txBody>
      </p:sp>
    </p:spTree>
    <p:extLst>
      <p:ext uri="{BB962C8B-B14F-4D97-AF65-F5344CB8AC3E}">
        <p14:creationId xmlns:p14="http://schemas.microsoft.com/office/powerpoint/2010/main" val="893108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1B33C2C-1E1C-4DA4-8081-9C167B034F23}"/>
              </a:ext>
            </a:extLst>
          </p:cNvPr>
          <p:cNvSpPr>
            <a:spLocks noGrp="1"/>
          </p:cNvSpPr>
          <p:nvPr>
            <p:ph type="title"/>
          </p:nvPr>
        </p:nvSpPr>
        <p:spPr>
          <a:xfrm>
            <a:off x="840573" y="34307"/>
            <a:ext cx="10059625" cy="716504"/>
          </a:xfrm>
        </p:spPr>
        <p:txBody>
          <a:bodyPr/>
          <a:lstStyle/>
          <a:p>
            <a:pPr>
              <a:lnSpc>
                <a:spcPct val="100000"/>
              </a:lnSpc>
            </a:pPr>
            <a:r>
              <a:rPr lang="en-GB" dirty="0"/>
              <a:t>TF WP dose and heat load limits, </a:t>
            </a:r>
            <a:r>
              <a:rPr lang="en-GB" sz="1867" dirty="0"/>
              <a:t>DCT</a:t>
            </a:r>
          </a:p>
        </p:txBody>
      </p:sp>
      <p:sp>
        <p:nvSpPr>
          <p:cNvPr id="9" name="TextBox 8">
            <a:extLst>
              <a:ext uri="{FF2B5EF4-FFF2-40B4-BE49-F238E27FC236}">
                <a16:creationId xmlns:a16="http://schemas.microsoft.com/office/drawing/2014/main" id="{D8492660-5C42-DD41-39F9-4E943D305696}"/>
              </a:ext>
            </a:extLst>
          </p:cNvPr>
          <p:cNvSpPr txBox="1"/>
          <p:nvPr/>
        </p:nvSpPr>
        <p:spPr>
          <a:xfrm>
            <a:off x="364440" y="750812"/>
            <a:ext cx="5555512" cy="2528769"/>
          </a:xfrm>
          <a:prstGeom prst="rect">
            <a:avLst/>
          </a:prstGeom>
          <a:solidFill>
            <a:schemeClr val="bg1">
              <a:lumMod val="85000"/>
            </a:schemeClr>
          </a:solidFill>
          <a:ln w="12700">
            <a:solidFill>
              <a:schemeClr val="tx1"/>
            </a:solidFill>
          </a:ln>
        </p:spPr>
        <p:txBody>
          <a:bodyPr wrap="square" rtlCol="0">
            <a:spAutoFit/>
          </a:bodyPr>
          <a:lstStyle/>
          <a:p>
            <a:r>
              <a:rPr lang="en-GB" sz="1759" b="1" dirty="0"/>
              <a:t>Dose Limit: 50 </a:t>
            </a:r>
            <a:r>
              <a:rPr lang="en-GB" sz="1759" b="1" dirty="0" err="1"/>
              <a:t>MGy</a:t>
            </a:r>
            <a:r>
              <a:rPr lang="en-GB" sz="1759" b="1" dirty="0"/>
              <a:t> </a:t>
            </a:r>
          </a:p>
          <a:p>
            <a:pPr marL="279152" indent="-279152">
              <a:buFont typeface="Arial" panose="020B0604020202020204" pitchFamily="34" charset="0"/>
              <a:buChar char="•"/>
            </a:pPr>
            <a:r>
              <a:rPr lang="en-GB" sz="1759" u="sng" dirty="0"/>
              <a:t>Critical part:</a:t>
            </a:r>
            <a:r>
              <a:rPr lang="en-GB" sz="1759" dirty="0"/>
              <a:t> The winding pack ground insulation (plasma side) defines the dose limit. </a:t>
            </a:r>
          </a:p>
          <a:p>
            <a:pPr marL="279152" indent="-279152">
              <a:buFont typeface="Arial" panose="020B0604020202020204" pitchFamily="34" charset="0"/>
              <a:buChar char="•"/>
            </a:pPr>
            <a:r>
              <a:rPr lang="en-GB" sz="1759" dirty="0"/>
              <a:t>For Cyanate Ester, or Cyanate Ester + Epoxy the limit is </a:t>
            </a:r>
            <a:r>
              <a:rPr lang="en-GB" sz="1759" b="1" dirty="0"/>
              <a:t>50 </a:t>
            </a:r>
            <a:r>
              <a:rPr lang="en-GB" sz="1759" b="1" dirty="0" err="1"/>
              <a:t>MGy</a:t>
            </a:r>
            <a:r>
              <a:rPr lang="en-GB" sz="1759" b="1" dirty="0"/>
              <a:t> lifetime</a:t>
            </a:r>
            <a:r>
              <a:rPr lang="en-GB" sz="1759" dirty="0">
                <a:sym typeface="Wingdings" panose="05000000000000000000" pitchFamily="2" charset="2"/>
              </a:rPr>
              <a:t>.</a:t>
            </a:r>
          </a:p>
          <a:p>
            <a:pPr marL="279152" indent="-279152">
              <a:buFont typeface="Arial" panose="020B0604020202020204" pitchFamily="34" charset="0"/>
              <a:buChar char="•"/>
            </a:pPr>
            <a:r>
              <a:rPr lang="en-GB" sz="1759" dirty="0">
                <a:sym typeface="Wingdings" panose="05000000000000000000" pitchFamily="2" charset="2"/>
              </a:rPr>
              <a:t>Predictions based on 10 </a:t>
            </a:r>
            <a:r>
              <a:rPr lang="en-GB" sz="1759" dirty="0" err="1">
                <a:sym typeface="Wingdings" panose="05000000000000000000" pitchFamily="2" charset="2"/>
              </a:rPr>
              <a:t>fpy</a:t>
            </a:r>
            <a:r>
              <a:rPr lang="en-GB" sz="1759" dirty="0">
                <a:sym typeface="Wingdings" panose="05000000000000000000" pitchFamily="2" charset="2"/>
              </a:rPr>
              <a:t>:</a:t>
            </a:r>
          </a:p>
          <a:p>
            <a:pPr marL="878993" lvl="1" indent="-279152">
              <a:buFont typeface="Arial" panose="020B0604020202020204" pitchFamily="34" charset="0"/>
              <a:buChar char="•"/>
            </a:pPr>
            <a:r>
              <a:rPr lang="en-GB" sz="1759" dirty="0">
                <a:sym typeface="Wingdings" panose="05000000000000000000" pitchFamily="2" charset="2"/>
              </a:rPr>
              <a:t>Associated heat load: 305 W/m³ &lt; 444 W/m³</a:t>
            </a:r>
          </a:p>
          <a:p>
            <a:pPr marL="878993" lvl="1" indent="-279152">
              <a:buFont typeface="Arial" panose="020B0604020202020204" pitchFamily="34" charset="0"/>
              <a:buChar char="•"/>
            </a:pPr>
            <a:r>
              <a:rPr lang="en-GB" sz="1759" dirty="0">
                <a:sym typeface="Wingdings" panose="05000000000000000000" pitchFamily="2" charset="2"/>
              </a:rPr>
              <a:t>Associated n-flux: 1.9E10 n/s cm²</a:t>
            </a:r>
          </a:p>
          <a:p>
            <a:pPr marL="279152" indent="-279152">
              <a:buFont typeface="Arial" panose="020B0604020202020204" pitchFamily="34" charset="0"/>
              <a:buChar char="•"/>
            </a:pPr>
            <a:r>
              <a:rPr lang="en-GB" sz="1759" dirty="0">
                <a:sym typeface="Wingdings" panose="05000000000000000000" pitchFamily="2" charset="2"/>
              </a:rPr>
              <a:t> Dose limit is likely the driving criterion.</a:t>
            </a:r>
          </a:p>
        </p:txBody>
      </p:sp>
      <p:sp>
        <p:nvSpPr>
          <p:cNvPr id="11" name="TextBox 10">
            <a:extLst>
              <a:ext uri="{FF2B5EF4-FFF2-40B4-BE49-F238E27FC236}">
                <a16:creationId xmlns:a16="http://schemas.microsoft.com/office/drawing/2014/main" id="{B8A3C491-45E1-412C-C5B5-F1499A4471AC}"/>
              </a:ext>
            </a:extLst>
          </p:cNvPr>
          <p:cNvSpPr txBox="1"/>
          <p:nvPr/>
        </p:nvSpPr>
        <p:spPr>
          <a:xfrm>
            <a:off x="6272049" y="750811"/>
            <a:ext cx="5555512" cy="1716624"/>
          </a:xfrm>
          <a:prstGeom prst="rect">
            <a:avLst/>
          </a:prstGeom>
          <a:solidFill>
            <a:schemeClr val="bg1">
              <a:lumMod val="85000"/>
            </a:schemeClr>
          </a:solidFill>
          <a:ln w="12700">
            <a:solidFill>
              <a:schemeClr val="tx1"/>
            </a:solidFill>
          </a:ln>
        </p:spPr>
        <p:txBody>
          <a:bodyPr wrap="square" rtlCol="0">
            <a:spAutoFit/>
          </a:bodyPr>
          <a:lstStyle/>
          <a:p>
            <a:r>
              <a:rPr lang="en-GB" sz="1759" b="1" dirty="0"/>
              <a:t>Heat load limit: 444 W/m³ (peak)</a:t>
            </a:r>
            <a:r>
              <a:rPr lang="en-GB" sz="1759" dirty="0"/>
              <a:t>, 102 W/m³ (avg.)</a:t>
            </a:r>
            <a:endParaRPr lang="en-GB" sz="1759" b="1" dirty="0"/>
          </a:p>
          <a:p>
            <a:r>
              <a:rPr lang="en-GB" sz="1759" u="sng" dirty="0"/>
              <a:t>Critical part:</a:t>
            </a:r>
            <a:r>
              <a:rPr lang="en-GB" sz="1759" dirty="0"/>
              <a:t> 1st layer of conductors.</a:t>
            </a:r>
          </a:p>
          <a:p>
            <a:pPr marL="279152" indent="-279152">
              <a:buFont typeface="Arial" panose="020B0604020202020204" pitchFamily="34" charset="0"/>
              <a:buChar char="•"/>
            </a:pPr>
            <a:r>
              <a:rPr lang="en-GB" sz="1759" dirty="0"/>
              <a:t>Based on expected values in ITER TF coil.</a:t>
            </a:r>
          </a:p>
          <a:p>
            <a:pPr marL="279152" indent="-279152">
              <a:buFont typeface="Arial" panose="020B0604020202020204" pitchFamily="34" charset="0"/>
              <a:buChar char="•"/>
            </a:pPr>
            <a:r>
              <a:rPr lang="en-GB" sz="1759" dirty="0"/>
              <a:t>We assume the same volumetric heat load on the first winding pack layer for ITER and VNS (which we know can be removed).</a:t>
            </a:r>
          </a:p>
        </p:txBody>
      </p:sp>
      <p:pic>
        <p:nvPicPr>
          <p:cNvPr id="1026" name="imageSelected0">
            <a:extLst>
              <a:ext uri="{FF2B5EF4-FFF2-40B4-BE49-F238E27FC236}">
                <a16:creationId xmlns:a16="http://schemas.microsoft.com/office/drawing/2014/main" id="{59E21B47-469F-0819-E643-932955CD5D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784" b="54657"/>
          <a:stretch/>
        </p:blipFill>
        <p:spPr bwMode="auto">
          <a:xfrm>
            <a:off x="364439" y="3315601"/>
            <a:ext cx="5800877" cy="320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001B2E04-AC05-757A-C3A2-26EE8323F389}"/>
              </a:ext>
            </a:extLst>
          </p:cNvPr>
          <p:cNvSpPr/>
          <p:nvPr/>
        </p:nvSpPr>
        <p:spPr>
          <a:xfrm>
            <a:off x="1664138" y="6289074"/>
            <a:ext cx="844164" cy="16484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59"/>
          </a:p>
        </p:txBody>
      </p:sp>
      <p:pic>
        <p:nvPicPr>
          <p:cNvPr id="1027" name="imageSelected1">
            <a:extLst>
              <a:ext uri="{FF2B5EF4-FFF2-40B4-BE49-F238E27FC236}">
                <a16:creationId xmlns:a16="http://schemas.microsoft.com/office/drawing/2014/main" id="{072C6F7D-27AB-B285-B4C4-45355B04D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208" y="3091559"/>
            <a:ext cx="5700352" cy="336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4">
            <a:extLst>
              <a:ext uri="{FF2B5EF4-FFF2-40B4-BE49-F238E27FC236}">
                <a16:creationId xmlns:a16="http://schemas.microsoft.com/office/drawing/2014/main" id="{3D1302C4-EDAB-FAE9-43C5-314890C4B1CA}"/>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23</a:t>
            </a:fld>
            <a:endParaRPr lang="en-GB" dirty="0">
              <a:solidFill>
                <a:prstClr val="white"/>
              </a:solidFill>
            </a:endParaRPr>
          </a:p>
        </p:txBody>
      </p:sp>
      <p:sp>
        <p:nvSpPr>
          <p:cNvPr id="2" name="Footer Placeholder 3">
            <a:extLst>
              <a:ext uri="{FF2B5EF4-FFF2-40B4-BE49-F238E27FC236}">
                <a16:creationId xmlns:a16="http://schemas.microsoft.com/office/drawing/2014/main" id="{82B81B67-2BF8-49A3-DCC3-420029D13402}"/>
              </a:ext>
            </a:extLst>
          </p:cNvPr>
          <p:cNvSpPr>
            <a:spLocks noGrp="1"/>
          </p:cNvSpPr>
          <p:nvPr>
            <p:ph type="ftr" sz="quarter" idx="11"/>
          </p:nvPr>
        </p:nvSpPr>
        <p:spPr>
          <a:xfrm>
            <a:off x="825624" y="6555770"/>
            <a:ext cx="3470176" cy="329614"/>
          </a:xfrm>
        </p:spPr>
        <p:txBody>
          <a:bodyPr/>
          <a:lstStyle/>
          <a:p>
            <a:r>
              <a:rPr lang="en-GB" dirty="0">
                <a:solidFill>
                  <a:prstClr val="white"/>
                </a:solidFill>
              </a:rPr>
              <a:t>Federici, Bachmann, Siccinio | February 2024</a:t>
            </a:r>
          </a:p>
        </p:txBody>
      </p:sp>
    </p:spTree>
    <p:extLst>
      <p:ext uri="{BB962C8B-B14F-4D97-AF65-F5344CB8AC3E}">
        <p14:creationId xmlns:p14="http://schemas.microsoft.com/office/powerpoint/2010/main" val="3809189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FA95EC8-0C77-3BE7-4393-E88903149BEC}"/>
              </a:ext>
            </a:extLst>
          </p:cNvPr>
          <p:cNvGrpSpPr>
            <a:grpSpLocks noChangeAspect="1"/>
          </p:cNvGrpSpPr>
          <p:nvPr/>
        </p:nvGrpSpPr>
        <p:grpSpPr>
          <a:xfrm>
            <a:off x="121469" y="1968340"/>
            <a:ext cx="4730560" cy="4464495"/>
            <a:chOff x="855851" y="784180"/>
            <a:chExt cx="7136343" cy="5898807"/>
          </a:xfrm>
        </p:grpSpPr>
        <p:pic>
          <p:nvPicPr>
            <p:cNvPr id="33" name="Picture 32">
              <a:extLst>
                <a:ext uri="{FF2B5EF4-FFF2-40B4-BE49-F238E27FC236}">
                  <a16:creationId xmlns:a16="http://schemas.microsoft.com/office/drawing/2014/main" id="{09D1E99C-6C65-A2FC-0D95-03A00292DA16}"/>
                </a:ext>
              </a:extLst>
            </p:cNvPr>
            <p:cNvPicPr/>
            <p:nvPr/>
          </p:nvPicPr>
          <p:blipFill>
            <a:blip r:embed="rId3"/>
            <a:stretch>
              <a:fillRect/>
            </a:stretch>
          </p:blipFill>
          <p:spPr>
            <a:xfrm>
              <a:off x="2739596" y="784180"/>
              <a:ext cx="3776620" cy="5898807"/>
            </a:xfrm>
            <a:prstGeom prst="rect">
              <a:avLst/>
            </a:prstGeom>
          </p:spPr>
        </p:pic>
        <p:grpSp>
          <p:nvGrpSpPr>
            <p:cNvPr id="34" name="Group 33">
              <a:extLst>
                <a:ext uri="{FF2B5EF4-FFF2-40B4-BE49-F238E27FC236}">
                  <a16:creationId xmlns:a16="http://schemas.microsoft.com/office/drawing/2014/main" id="{FB976BAA-6FB9-AECF-9305-B77FBB529D6C}"/>
                </a:ext>
              </a:extLst>
            </p:cNvPr>
            <p:cNvGrpSpPr/>
            <p:nvPr/>
          </p:nvGrpSpPr>
          <p:grpSpPr>
            <a:xfrm>
              <a:off x="855851" y="1200384"/>
              <a:ext cx="7136343" cy="5196601"/>
              <a:chOff x="855851" y="1200384"/>
              <a:chExt cx="7136343" cy="5196601"/>
            </a:xfrm>
          </p:grpSpPr>
          <p:grpSp>
            <p:nvGrpSpPr>
              <p:cNvPr id="35" name="Group 34">
                <a:extLst>
                  <a:ext uri="{FF2B5EF4-FFF2-40B4-BE49-F238E27FC236}">
                    <a16:creationId xmlns:a16="http://schemas.microsoft.com/office/drawing/2014/main" id="{6478AD18-186A-D7DE-098F-B3F04C3CEAC7}"/>
                  </a:ext>
                </a:extLst>
              </p:cNvPr>
              <p:cNvGrpSpPr/>
              <p:nvPr/>
            </p:nvGrpSpPr>
            <p:grpSpPr>
              <a:xfrm>
                <a:off x="1097013" y="3606510"/>
                <a:ext cx="3411763" cy="891722"/>
                <a:chOff x="6922444" y="2084156"/>
                <a:chExt cx="3411763" cy="891722"/>
              </a:xfrm>
            </p:grpSpPr>
            <p:cxnSp>
              <p:nvCxnSpPr>
                <p:cNvPr id="57" name="Straight Arrow Connector 56">
                  <a:extLst>
                    <a:ext uri="{FF2B5EF4-FFF2-40B4-BE49-F238E27FC236}">
                      <a16:creationId xmlns:a16="http://schemas.microsoft.com/office/drawing/2014/main" id="{B26F0A65-0F73-B0B3-4145-576F922CC2E8}"/>
                    </a:ext>
                  </a:extLst>
                </p:cNvPr>
                <p:cNvCxnSpPr>
                  <a:cxnSpLocks/>
                </p:cNvCxnSpPr>
                <p:nvPr/>
              </p:nvCxnSpPr>
              <p:spPr>
                <a:xfrm flipV="1">
                  <a:off x="8697637" y="2084156"/>
                  <a:ext cx="1636570" cy="5685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37DC8798-6408-8639-CB79-A7A95349F62B}"/>
                    </a:ext>
                  </a:extLst>
                </p:cNvPr>
                <p:cNvSpPr txBox="1"/>
                <p:nvPr/>
              </p:nvSpPr>
              <p:spPr>
                <a:xfrm>
                  <a:off x="6922444" y="2514213"/>
                  <a:ext cx="1835530" cy="461665"/>
                </a:xfrm>
                <a:prstGeom prst="rect">
                  <a:avLst/>
                </a:prstGeom>
                <a:noFill/>
              </p:spPr>
              <p:txBody>
                <a:bodyPr wrap="square" rtlCol="0">
                  <a:spAutoFit/>
                </a:bodyPr>
                <a:lstStyle/>
                <a:p>
                  <a:r>
                    <a:rPr lang="de-DE" sz="1200" b="1" dirty="0"/>
                    <a:t>TS OUTBOARD PANEL LHS/RHS</a:t>
                  </a:r>
                  <a:endParaRPr lang="en-GB" sz="1200" b="1" dirty="0"/>
                </a:p>
              </p:txBody>
            </p:sp>
          </p:grpSp>
          <p:grpSp>
            <p:nvGrpSpPr>
              <p:cNvPr id="36" name="Group 35">
                <a:extLst>
                  <a:ext uri="{FF2B5EF4-FFF2-40B4-BE49-F238E27FC236}">
                    <a16:creationId xmlns:a16="http://schemas.microsoft.com/office/drawing/2014/main" id="{C4FB5C82-5EDE-5CC2-E350-57AD1BB5D492}"/>
                  </a:ext>
                </a:extLst>
              </p:cNvPr>
              <p:cNvGrpSpPr/>
              <p:nvPr/>
            </p:nvGrpSpPr>
            <p:grpSpPr>
              <a:xfrm>
                <a:off x="4519790" y="1200384"/>
                <a:ext cx="3472404" cy="5196601"/>
                <a:chOff x="6191492" y="1838472"/>
                <a:chExt cx="3472404" cy="5196601"/>
              </a:xfrm>
            </p:grpSpPr>
            <p:grpSp>
              <p:nvGrpSpPr>
                <p:cNvPr id="48" name="Group 47">
                  <a:extLst>
                    <a:ext uri="{FF2B5EF4-FFF2-40B4-BE49-F238E27FC236}">
                      <a16:creationId xmlns:a16="http://schemas.microsoft.com/office/drawing/2014/main" id="{296A509D-CB11-7C9B-61F6-F42596EF797F}"/>
                    </a:ext>
                  </a:extLst>
                </p:cNvPr>
                <p:cNvGrpSpPr/>
                <p:nvPr/>
              </p:nvGrpSpPr>
              <p:grpSpPr>
                <a:xfrm>
                  <a:off x="6191492" y="1838472"/>
                  <a:ext cx="2209742" cy="461665"/>
                  <a:chOff x="6731278" y="2296910"/>
                  <a:chExt cx="2209742" cy="461665"/>
                </a:xfrm>
              </p:grpSpPr>
              <p:cxnSp>
                <p:nvCxnSpPr>
                  <p:cNvPr id="55" name="Straight Arrow Connector 54">
                    <a:extLst>
                      <a:ext uri="{FF2B5EF4-FFF2-40B4-BE49-F238E27FC236}">
                        <a16:creationId xmlns:a16="http://schemas.microsoft.com/office/drawing/2014/main" id="{D8E66523-1644-5281-9F32-F7F6D106130B}"/>
                      </a:ext>
                    </a:extLst>
                  </p:cNvPr>
                  <p:cNvCxnSpPr>
                    <a:cxnSpLocks/>
                    <a:stCxn id="56" idx="1"/>
                  </p:cNvCxnSpPr>
                  <p:nvPr/>
                </p:nvCxnSpPr>
                <p:spPr>
                  <a:xfrm flipH="1">
                    <a:off x="6731278" y="2527743"/>
                    <a:ext cx="553558" cy="1965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52A423D-E1F7-8EF3-5AA6-B8C40107EFBF}"/>
                      </a:ext>
                    </a:extLst>
                  </p:cNvPr>
                  <p:cNvSpPr txBox="1"/>
                  <p:nvPr/>
                </p:nvSpPr>
                <p:spPr>
                  <a:xfrm>
                    <a:off x="7284836" y="2296910"/>
                    <a:ext cx="1656184" cy="461665"/>
                  </a:xfrm>
                  <a:prstGeom prst="rect">
                    <a:avLst/>
                  </a:prstGeom>
                  <a:noFill/>
                </p:spPr>
                <p:txBody>
                  <a:bodyPr wrap="square" rtlCol="0">
                    <a:spAutoFit/>
                  </a:bodyPr>
                  <a:lstStyle/>
                  <a:p>
                    <a:r>
                      <a:rPr lang="de-DE" sz="1200" b="1" dirty="0"/>
                      <a:t>TS UPR PORT PANEL LHS/RHS</a:t>
                    </a:r>
                    <a:endParaRPr lang="en-GB" sz="1200" b="1" dirty="0"/>
                  </a:p>
                </p:txBody>
              </p:sp>
            </p:grpSp>
            <p:grpSp>
              <p:nvGrpSpPr>
                <p:cNvPr id="49" name="Group 48">
                  <a:extLst>
                    <a:ext uri="{FF2B5EF4-FFF2-40B4-BE49-F238E27FC236}">
                      <a16:creationId xmlns:a16="http://schemas.microsoft.com/office/drawing/2014/main" id="{5B57F85C-A4EE-2AD0-D224-8307891DF47E}"/>
                    </a:ext>
                  </a:extLst>
                </p:cNvPr>
                <p:cNvGrpSpPr/>
                <p:nvPr/>
              </p:nvGrpSpPr>
              <p:grpSpPr>
                <a:xfrm>
                  <a:off x="7475210" y="4029044"/>
                  <a:ext cx="2188686" cy="461665"/>
                  <a:chOff x="6969302" y="3345215"/>
                  <a:chExt cx="2188686" cy="461665"/>
                </a:xfrm>
              </p:grpSpPr>
              <p:cxnSp>
                <p:nvCxnSpPr>
                  <p:cNvPr id="53" name="Straight Arrow Connector 52">
                    <a:extLst>
                      <a:ext uri="{FF2B5EF4-FFF2-40B4-BE49-F238E27FC236}">
                        <a16:creationId xmlns:a16="http://schemas.microsoft.com/office/drawing/2014/main" id="{DC783B30-81B3-22EC-841A-BCC00935C2F3}"/>
                      </a:ext>
                    </a:extLst>
                  </p:cNvPr>
                  <p:cNvCxnSpPr>
                    <a:cxnSpLocks/>
                    <a:stCxn id="54" idx="1"/>
                  </p:cNvCxnSpPr>
                  <p:nvPr/>
                </p:nvCxnSpPr>
                <p:spPr>
                  <a:xfrm flipH="1">
                    <a:off x="6969302" y="3576048"/>
                    <a:ext cx="532502" cy="715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9AEA996-87D5-A6E7-3057-6403549AF6D3}"/>
                      </a:ext>
                    </a:extLst>
                  </p:cNvPr>
                  <p:cNvSpPr txBox="1"/>
                  <p:nvPr/>
                </p:nvSpPr>
                <p:spPr>
                  <a:xfrm>
                    <a:off x="7501804" y="3345215"/>
                    <a:ext cx="1656184" cy="461665"/>
                  </a:xfrm>
                  <a:prstGeom prst="rect">
                    <a:avLst/>
                  </a:prstGeom>
                  <a:noFill/>
                </p:spPr>
                <p:txBody>
                  <a:bodyPr wrap="square" rtlCol="0">
                    <a:spAutoFit/>
                  </a:bodyPr>
                  <a:lstStyle/>
                  <a:p>
                    <a:r>
                      <a:rPr lang="de-DE" sz="1200" b="1" dirty="0"/>
                      <a:t>TS EQ. PORT PANEL LHS/RHS</a:t>
                    </a:r>
                    <a:endParaRPr lang="en-GB" sz="1200" b="1" dirty="0"/>
                  </a:p>
                </p:txBody>
              </p:sp>
            </p:grpSp>
            <p:grpSp>
              <p:nvGrpSpPr>
                <p:cNvPr id="50" name="Group 49">
                  <a:extLst>
                    <a:ext uri="{FF2B5EF4-FFF2-40B4-BE49-F238E27FC236}">
                      <a16:creationId xmlns:a16="http://schemas.microsoft.com/office/drawing/2014/main" id="{DE150219-9911-5164-DE43-9BE29AFC85FB}"/>
                    </a:ext>
                  </a:extLst>
                </p:cNvPr>
                <p:cNvGrpSpPr/>
                <p:nvPr/>
              </p:nvGrpSpPr>
              <p:grpSpPr>
                <a:xfrm>
                  <a:off x="7185794" y="6457105"/>
                  <a:ext cx="2138734" cy="577968"/>
                  <a:chOff x="7113786" y="2673910"/>
                  <a:chExt cx="2138734" cy="577968"/>
                </a:xfrm>
              </p:grpSpPr>
              <p:cxnSp>
                <p:nvCxnSpPr>
                  <p:cNvPr id="51" name="Straight Arrow Connector 50">
                    <a:extLst>
                      <a:ext uri="{FF2B5EF4-FFF2-40B4-BE49-F238E27FC236}">
                        <a16:creationId xmlns:a16="http://schemas.microsoft.com/office/drawing/2014/main" id="{AE521681-9B15-049B-71C8-7588EAC5EF3E}"/>
                      </a:ext>
                    </a:extLst>
                  </p:cNvPr>
                  <p:cNvCxnSpPr>
                    <a:cxnSpLocks/>
                  </p:cNvCxnSpPr>
                  <p:nvPr/>
                </p:nvCxnSpPr>
                <p:spPr>
                  <a:xfrm flipH="1" flipV="1">
                    <a:off x="7113786" y="2673910"/>
                    <a:ext cx="504056" cy="2548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F724B0B-1BA2-FF9E-140F-AC929F44713B}"/>
                      </a:ext>
                    </a:extLst>
                  </p:cNvPr>
                  <p:cNvSpPr txBox="1"/>
                  <p:nvPr/>
                </p:nvSpPr>
                <p:spPr>
                  <a:xfrm>
                    <a:off x="7596336" y="2790213"/>
                    <a:ext cx="1656184" cy="461665"/>
                  </a:xfrm>
                  <a:prstGeom prst="rect">
                    <a:avLst/>
                  </a:prstGeom>
                  <a:noFill/>
                </p:spPr>
                <p:txBody>
                  <a:bodyPr wrap="square" rtlCol="0">
                    <a:spAutoFit/>
                  </a:bodyPr>
                  <a:lstStyle/>
                  <a:p>
                    <a:r>
                      <a:rPr lang="de-DE" sz="1200" b="1" dirty="0"/>
                      <a:t>TS LWR. PORT PANEL LHS/RHS</a:t>
                    </a:r>
                    <a:endParaRPr lang="en-GB" sz="1200" b="1" dirty="0"/>
                  </a:p>
                </p:txBody>
              </p:sp>
            </p:grpSp>
          </p:grpSp>
          <p:grpSp>
            <p:nvGrpSpPr>
              <p:cNvPr id="37" name="Group 36">
                <a:extLst>
                  <a:ext uri="{FF2B5EF4-FFF2-40B4-BE49-F238E27FC236}">
                    <a16:creationId xmlns:a16="http://schemas.microsoft.com/office/drawing/2014/main" id="{733FCEEB-CF78-7F21-30B1-6536FEE65E5B}"/>
                  </a:ext>
                </a:extLst>
              </p:cNvPr>
              <p:cNvGrpSpPr/>
              <p:nvPr/>
            </p:nvGrpSpPr>
            <p:grpSpPr>
              <a:xfrm>
                <a:off x="855851" y="2930538"/>
                <a:ext cx="2403835" cy="675971"/>
                <a:chOff x="4385738" y="2005915"/>
                <a:chExt cx="2168961" cy="324486"/>
              </a:xfrm>
            </p:grpSpPr>
            <p:cxnSp>
              <p:nvCxnSpPr>
                <p:cNvPr id="46" name="Straight Arrow Connector 45">
                  <a:extLst>
                    <a:ext uri="{FF2B5EF4-FFF2-40B4-BE49-F238E27FC236}">
                      <a16:creationId xmlns:a16="http://schemas.microsoft.com/office/drawing/2014/main" id="{C904663E-A786-A61D-7A19-7FDE3215B982}"/>
                    </a:ext>
                  </a:extLst>
                </p:cNvPr>
                <p:cNvCxnSpPr>
                  <a:cxnSpLocks/>
                </p:cNvCxnSpPr>
                <p:nvPr/>
              </p:nvCxnSpPr>
              <p:spPr>
                <a:xfrm>
                  <a:off x="5724650" y="2082020"/>
                  <a:ext cx="830049" cy="2483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8AFF066-6E2F-CB62-2D7C-EBF81ECB3D67}"/>
                    </a:ext>
                  </a:extLst>
                </p:cNvPr>
                <p:cNvSpPr txBox="1"/>
                <p:nvPr/>
              </p:nvSpPr>
              <p:spPr>
                <a:xfrm>
                  <a:off x="4385738" y="2005915"/>
                  <a:ext cx="1656184" cy="221613"/>
                </a:xfrm>
                <a:prstGeom prst="rect">
                  <a:avLst/>
                </a:prstGeom>
                <a:noFill/>
              </p:spPr>
              <p:txBody>
                <a:bodyPr wrap="square" rtlCol="0">
                  <a:spAutoFit/>
                </a:bodyPr>
                <a:lstStyle/>
                <a:p>
                  <a:r>
                    <a:rPr lang="de-DE" sz="1200" b="1" dirty="0"/>
                    <a:t>TS INBOARD PANEL LHS/RHS</a:t>
                  </a:r>
                  <a:endParaRPr lang="en-GB" sz="1200" b="1" dirty="0"/>
                </a:p>
              </p:txBody>
            </p:sp>
          </p:grpSp>
          <p:grpSp>
            <p:nvGrpSpPr>
              <p:cNvPr id="38" name="Group 37">
                <a:extLst>
                  <a:ext uri="{FF2B5EF4-FFF2-40B4-BE49-F238E27FC236}">
                    <a16:creationId xmlns:a16="http://schemas.microsoft.com/office/drawing/2014/main" id="{3678140D-4079-0947-0879-3688817B1477}"/>
                  </a:ext>
                </a:extLst>
              </p:cNvPr>
              <p:cNvGrpSpPr/>
              <p:nvPr/>
            </p:nvGrpSpPr>
            <p:grpSpPr>
              <a:xfrm>
                <a:off x="1752787" y="5218132"/>
                <a:ext cx="1826369" cy="559836"/>
                <a:chOff x="9359680" y="2033459"/>
                <a:chExt cx="1826369" cy="559836"/>
              </a:xfrm>
            </p:grpSpPr>
            <p:cxnSp>
              <p:nvCxnSpPr>
                <p:cNvPr id="44" name="Straight Arrow Connector 43">
                  <a:extLst>
                    <a:ext uri="{FF2B5EF4-FFF2-40B4-BE49-F238E27FC236}">
                      <a16:creationId xmlns:a16="http://schemas.microsoft.com/office/drawing/2014/main" id="{D05CB59E-1EA3-E30F-BBE0-1EF4AE26F0E6}"/>
                    </a:ext>
                  </a:extLst>
                </p:cNvPr>
                <p:cNvCxnSpPr>
                  <a:cxnSpLocks/>
                </p:cNvCxnSpPr>
                <p:nvPr/>
              </p:nvCxnSpPr>
              <p:spPr>
                <a:xfrm flipV="1">
                  <a:off x="10539436" y="2033459"/>
                  <a:ext cx="646613" cy="2366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2229FF9-C1BA-408F-659A-18C205C875DA}"/>
                    </a:ext>
                  </a:extLst>
                </p:cNvPr>
                <p:cNvSpPr txBox="1"/>
                <p:nvPr/>
              </p:nvSpPr>
              <p:spPr>
                <a:xfrm>
                  <a:off x="9359680" y="2131630"/>
                  <a:ext cx="1656184" cy="461665"/>
                </a:xfrm>
                <a:prstGeom prst="rect">
                  <a:avLst/>
                </a:prstGeom>
                <a:noFill/>
              </p:spPr>
              <p:txBody>
                <a:bodyPr wrap="square" rtlCol="0">
                  <a:spAutoFit/>
                </a:bodyPr>
                <a:lstStyle/>
                <a:p>
                  <a:r>
                    <a:rPr lang="de-DE" sz="1200" b="1" dirty="0"/>
                    <a:t>TS LWR PANEL LHS/RHS</a:t>
                  </a:r>
                  <a:endParaRPr lang="en-GB" sz="1200" b="1" dirty="0"/>
                </a:p>
              </p:txBody>
            </p:sp>
          </p:grpSp>
          <p:grpSp>
            <p:nvGrpSpPr>
              <p:cNvPr id="39" name="Group 38">
                <a:extLst>
                  <a:ext uri="{FF2B5EF4-FFF2-40B4-BE49-F238E27FC236}">
                    <a16:creationId xmlns:a16="http://schemas.microsoft.com/office/drawing/2014/main" id="{4AB8B6E7-483F-3F40-2B88-4557AB29F998}"/>
                  </a:ext>
                </a:extLst>
              </p:cNvPr>
              <p:cNvGrpSpPr/>
              <p:nvPr/>
            </p:nvGrpSpPr>
            <p:grpSpPr>
              <a:xfrm>
                <a:off x="972229" y="1708028"/>
                <a:ext cx="2403835" cy="675971"/>
                <a:chOff x="4385738" y="2005915"/>
                <a:chExt cx="2168961" cy="324486"/>
              </a:xfrm>
            </p:grpSpPr>
            <p:cxnSp>
              <p:nvCxnSpPr>
                <p:cNvPr id="41" name="Straight Arrow Connector 40">
                  <a:extLst>
                    <a:ext uri="{FF2B5EF4-FFF2-40B4-BE49-F238E27FC236}">
                      <a16:creationId xmlns:a16="http://schemas.microsoft.com/office/drawing/2014/main" id="{0575F0D0-54FB-AAA3-F5DC-50855FF90F04}"/>
                    </a:ext>
                  </a:extLst>
                </p:cNvPr>
                <p:cNvCxnSpPr>
                  <a:cxnSpLocks/>
                </p:cNvCxnSpPr>
                <p:nvPr/>
              </p:nvCxnSpPr>
              <p:spPr>
                <a:xfrm>
                  <a:off x="5724650" y="2082020"/>
                  <a:ext cx="830049" cy="2483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2704F65-EC3A-F948-059B-5EF1D1E68A42}"/>
                    </a:ext>
                  </a:extLst>
                </p:cNvPr>
                <p:cNvSpPr txBox="1"/>
                <p:nvPr/>
              </p:nvSpPr>
              <p:spPr>
                <a:xfrm>
                  <a:off x="4385738" y="2005915"/>
                  <a:ext cx="1656184" cy="221613"/>
                </a:xfrm>
                <a:prstGeom prst="rect">
                  <a:avLst/>
                </a:prstGeom>
                <a:noFill/>
              </p:spPr>
              <p:txBody>
                <a:bodyPr wrap="square" rtlCol="0">
                  <a:spAutoFit/>
                </a:bodyPr>
                <a:lstStyle/>
                <a:p>
                  <a:r>
                    <a:rPr lang="de-DE" sz="1200" b="1" dirty="0"/>
                    <a:t>TS UPPR PANEL LEFT/RIGHT</a:t>
                  </a:r>
                  <a:endParaRPr lang="en-GB" sz="1200" b="1" dirty="0"/>
                </a:p>
              </p:txBody>
            </p:sp>
          </p:grpSp>
        </p:grpSp>
      </p:grpSp>
      <p:sp>
        <p:nvSpPr>
          <p:cNvPr id="4" name="Title 2">
            <a:extLst>
              <a:ext uri="{FF2B5EF4-FFF2-40B4-BE49-F238E27FC236}">
                <a16:creationId xmlns:a16="http://schemas.microsoft.com/office/drawing/2014/main" id="{B1B33C2C-1E1C-4DA4-8081-9C167B034F23}"/>
              </a:ext>
            </a:extLst>
          </p:cNvPr>
          <p:cNvSpPr>
            <a:spLocks noGrp="1"/>
          </p:cNvSpPr>
          <p:nvPr>
            <p:ph type="title"/>
          </p:nvPr>
        </p:nvSpPr>
        <p:spPr>
          <a:xfrm>
            <a:off x="815406" y="34307"/>
            <a:ext cx="10059625" cy="716504"/>
          </a:xfrm>
        </p:spPr>
        <p:txBody>
          <a:bodyPr/>
          <a:lstStyle/>
          <a:p>
            <a:pPr>
              <a:lnSpc>
                <a:spcPct val="100000"/>
              </a:lnSpc>
            </a:pPr>
            <a:r>
              <a:rPr lang="en-US" dirty="0"/>
              <a:t>Thermal shields, </a:t>
            </a:r>
            <a:r>
              <a:rPr lang="en-US" sz="2000" dirty="0"/>
              <a:t>DCT, ENEA, LT </a:t>
            </a:r>
            <a:r>
              <a:rPr lang="en-US" sz="2000" dirty="0" err="1"/>
              <a:t>Calcoli</a:t>
            </a:r>
            <a:endParaRPr lang="en-GB" sz="2000" dirty="0"/>
          </a:p>
        </p:txBody>
      </p:sp>
      <p:pic>
        <p:nvPicPr>
          <p:cNvPr id="26" name="Immagine 8">
            <a:extLst>
              <a:ext uri="{FF2B5EF4-FFF2-40B4-BE49-F238E27FC236}">
                <a16:creationId xmlns:a16="http://schemas.microsoft.com/office/drawing/2014/main" id="{C989EC4C-5D2C-B286-D4EA-C392233E4D2C}"/>
              </a:ext>
            </a:extLst>
          </p:cNvPr>
          <p:cNvPicPr>
            <a:picLocks noChangeAspect="1"/>
          </p:cNvPicPr>
          <p:nvPr/>
        </p:nvPicPr>
        <p:blipFill rotWithShape="1">
          <a:blip r:embed="rId4"/>
          <a:srcRect r="16290"/>
          <a:stretch/>
        </p:blipFill>
        <p:spPr>
          <a:xfrm>
            <a:off x="4731885" y="2657474"/>
            <a:ext cx="3222999" cy="2532401"/>
          </a:xfrm>
          <a:prstGeom prst="rect">
            <a:avLst/>
          </a:prstGeom>
        </p:spPr>
      </p:pic>
      <p:sp>
        <p:nvSpPr>
          <p:cNvPr id="7" name="TextBox 6">
            <a:extLst>
              <a:ext uri="{FF2B5EF4-FFF2-40B4-BE49-F238E27FC236}">
                <a16:creationId xmlns:a16="http://schemas.microsoft.com/office/drawing/2014/main" id="{7A9B86A9-D86D-43B0-5153-AB42FB1AE14E}"/>
              </a:ext>
            </a:extLst>
          </p:cNvPr>
          <p:cNvSpPr txBox="1"/>
          <p:nvPr/>
        </p:nvSpPr>
        <p:spPr>
          <a:xfrm>
            <a:off x="20712" y="1715756"/>
            <a:ext cx="2540000" cy="332848"/>
          </a:xfrm>
          <a:prstGeom prst="rect">
            <a:avLst/>
          </a:prstGeom>
          <a:solidFill>
            <a:schemeClr val="bg1">
              <a:lumMod val="85000"/>
            </a:schemeClr>
          </a:solidFill>
          <a:ln>
            <a:solidFill>
              <a:schemeClr val="tx1"/>
            </a:solidFill>
          </a:ln>
        </p:spPr>
        <p:txBody>
          <a:bodyPr wrap="square" rtlCol="0">
            <a:spAutoFit/>
          </a:bodyPr>
          <a:lstStyle/>
          <a:p>
            <a:pPr algn="ctr"/>
            <a:r>
              <a:rPr lang="en-US" sz="1563" dirty="0"/>
              <a:t>VV thermal shield concept:</a:t>
            </a:r>
            <a:endParaRPr lang="en-GB" sz="1563" dirty="0"/>
          </a:p>
        </p:txBody>
      </p:sp>
      <p:sp>
        <p:nvSpPr>
          <p:cNvPr id="8" name="TextBox 7">
            <a:extLst>
              <a:ext uri="{FF2B5EF4-FFF2-40B4-BE49-F238E27FC236}">
                <a16:creationId xmlns:a16="http://schemas.microsoft.com/office/drawing/2014/main" id="{437EC5B0-EF96-3272-EF1E-18ADF2C7D097}"/>
              </a:ext>
            </a:extLst>
          </p:cNvPr>
          <p:cNvSpPr txBox="1"/>
          <p:nvPr/>
        </p:nvSpPr>
        <p:spPr>
          <a:xfrm>
            <a:off x="4627068" y="2095906"/>
            <a:ext cx="3235943" cy="584775"/>
          </a:xfrm>
          <a:prstGeom prst="rect">
            <a:avLst/>
          </a:prstGeom>
          <a:noFill/>
        </p:spPr>
        <p:txBody>
          <a:bodyPr wrap="square">
            <a:spAutoFit/>
          </a:bodyPr>
          <a:lstStyle/>
          <a:p>
            <a:r>
              <a:rPr lang="en-US" sz="1600" dirty="0"/>
              <a:t>Assessment of conduction cooling via copper strips to 80K pipes</a:t>
            </a:r>
          </a:p>
        </p:txBody>
      </p:sp>
      <p:sp>
        <p:nvSpPr>
          <p:cNvPr id="6" name="Slide Number Placeholder 4">
            <a:extLst>
              <a:ext uri="{FF2B5EF4-FFF2-40B4-BE49-F238E27FC236}">
                <a16:creationId xmlns:a16="http://schemas.microsoft.com/office/drawing/2014/main" id="{187D455E-10A2-26C7-06FD-F97790F90305}"/>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24</a:t>
            </a:fld>
            <a:endParaRPr lang="en-GB" dirty="0">
              <a:solidFill>
                <a:prstClr val="white"/>
              </a:solidFill>
            </a:endParaRPr>
          </a:p>
        </p:txBody>
      </p:sp>
      <p:sp>
        <p:nvSpPr>
          <p:cNvPr id="27" name="TextBox 26">
            <a:extLst>
              <a:ext uri="{FF2B5EF4-FFF2-40B4-BE49-F238E27FC236}">
                <a16:creationId xmlns:a16="http://schemas.microsoft.com/office/drawing/2014/main" id="{579C7877-CAE0-ABA3-63FD-E272CE2D61E8}"/>
              </a:ext>
            </a:extLst>
          </p:cNvPr>
          <p:cNvSpPr txBox="1"/>
          <p:nvPr/>
        </p:nvSpPr>
        <p:spPr>
          <a:xfrm>
            <a:off x="76451" y="796453"/>
            <a:ext cx="8642036" cy="954300"/>
          </a:xfrm>
          <a:prstGeom prst="rect">
            <a:avLst/>
          </a:prstGeom>
          <a:noFill/>
        </p:spPr>
        <p:txBody>
          <a:bodyPr wrap="square" rtlCol="0">
            <a:spAutoFit/>
          </a:bodyPr>
          <a:lstStyle/>
          <a:p>
            <a:r>
              <a:rPr lang="en-US" sz="1867" b="1" dirty="0"/>
              <a:t>Current design basis:</a:t>
            </a:r>
          </a:p>
          <a:p>
            <a:pPr marL="334982" indent="-334982">
              <a:buFont typeface="Arial" panose="020B0604020202020204" pitchFamily="34" charset="0"/>
              <a:buChar char="•"/>
            </a:pPr>
            <a:r>
              <a:rPr lang="en-GB" sz="1867" dirty="0"/>
              <a:t>Thermal shield with multi-layer insulation (MLIs) to reduce active cooling.</a:t>
            </a:r>
          </a:p>
          <a:p>
            <a:pPr marL="334982" indent="-334982">
              <a:buFont typeface="Arial" panose="020B0604020202020204" pitchFamily="34" charset="0"/>
              <a:buChar char="•"/>
            </a:pPr>
            <a:r>
              <a:rPr lang="en-GB" sz="1867" dirty="0"/>
              <a:t>Conduction cooling in-between pipes via copper strips or similar</a:t>
            </a:r>
          </a:p>
        </p:txBody>
      </p:sp>
      <p:pic>
        <p:nvPicPr>
          <p:cNvPr id="60" name="Picture 59">
            <a:extLst>
              <a:ext uri="{FF2B5EF4-FFF2-40B4-BE49-F238E27FC236}">
                <a16:creationId xmlns:a16="http://schemas.microsoft.com/office/drawing/2014/main" id="{FEEF6DA2-7101-E03B-EC37-46CE5A9D56EF}"/>
              </a:ext>
            </a:extLst>
          </p:cNvPr>
          <p:cNvPicPr>
            <a:picLocks noChangeAspect="1"/>
          </p:cNvPicPr>
          <p:nvPr/>
        </p:nvPicPr>
        <p:blipFill rotWithShape="1">
          <a:blip r:embed="rId5"/>
          <a:srcRect t="1264"/>
          <a:stretch/>
        </p:blipFill>
        <p:spPr>
          <a:xfrm>
            <a:off x="8074339" y="16550"/>
            <a:ext cx="4105848" cy="6499471"/>
          </a:xfrm>
          <a:prstGeom prst="rect">
            <a:avLst/>
          </a:prstGeom>
        </p:spPr>
      </p:pic>
      <p:sp>
        <p:nvSpPr>
          <p:cNvPr id="2" name="TextBox 1">
            <a:extLst>
              <a:ext uri="{FF2B5EF4-FFF2-40B4-BE49-F238E27FC236}">
                <a16:creationId xmlns:a16="http://schemas.microsoft.com/office/drawing/2014/main" id="{EDFAF6AC-A787-9E95-2DBC-C933DAE62753}"/>
              </a:ext>
            </a:extLst>
          </p:cNvPr>
          <p:cNvSpPr txBox="1"/>
          <p:nvPr/>
        </p:nvSpPr>
        <p:spPr>
          <a:xfrm>
            <a:off x="7088817" y="602144"/>
            <a:ext cx="2854173" cy="332848"/>
          </a:xfrm>
          <a:prstGeom prst="rect">
            <a:avLst/>
          </a:prstGeom>
          <a:solidFill>
            <a:schemeClr val="bg1">
              <a:lumMod val="85000"/>
            </a:schemeClr>
          </a:solidFill>
          <a:ln>
            <a:solidFill>
              <a:schemeClr val="tx1"/>
            </a:solidFill>
          </a:ln>
        </p:spPr>
        <p:txBody>
          <a:bodyPr wrap="square" rtlCol="0">
            <a:spAutoFit/>
          </a:bodyPr>
          <a:lstStyle/>
          <a:p>
            <a:pPr algn="ctr"/>
            <a:r>
              <a:rPr lang="en-US" sz="1563" dirty="0"/>
              <a:t>Cryostat thermal shield concept:</a:t>
            </a:r>
            <a:endParaRPr lang="en-GB" sz="1563" dirty="0"/>
          </a:p>
        </p:txBody>
      </p:sp>
      <p:sp>
        <p:nvSpPr>
          <p:cNvPr id="5" name="Footer Placeholder 3">
            <a:extLst>
              <a:ext uri="{FF2B5EF4-FFF2-40B4-BE49-F238E27FC236}">
                <a16:creationId xmlns:a16="http://schemas.microsoft.com/office/drawing/2014/main" id="{A5B86ED6-46C1-ACFF-1F24-B8BF60FB61C9}"/>
              </a:ext>
            </a:extLst>
          </p:cNvPr>
          <p:cNvSpPr>
            <a:spLocks noGrp="1"/>
          </p:cNvSpPr>
          <p:nvPr>
            <p:ph type="ftr" sz="quarter" idx="11"/>
          </p:nvPr>
        </p:nvSpPr>
        <p:spPr>
          <a:xfrm>
            <a:off x="825624" y="6555770"/>
            <a:ext cx="3470176" cy="329614"/>
          </a:xfrm>
        </p:spPr>
        <p:txBody>
          <a:bodyPr/>
          <a:lstStyle/>
          <a:p>
            <a:r>
              <a:rPr lang="en-GB" dirty="0">
                <a:solidFill>
                  <a:prstClr val="white"/>
                </a:solidFill>
              </a:rPr>
              <a:t>Federici, Bachmann, Siccinio | February 2024</a:t>
            </a:r>
          </a:p>
        </p:txBody>
      </p:sp>
    </p:spTree>
    <p:extLst>
      <p:ext uri="{BB962C8B-B14F-4D97-AF65-F5344CB8AC3E}">
        <p14:creationId xmlns:p14="http://schemas.microsoft.com/office/powerpoint/2010/main" val="1675780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machine&#10;&#10;Description automatically generated">
            <a:extLst>
              <a:ext uri="{FF2B5EF4-FFF2-40B4-BE49-F238E27FC236}">
                <a16:creationId xmlns:a16="http://schemas.microsoft.com/office/drawing/2014/main" id="{64BD5FE8-510C-4E3B-A831-94C99AC47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101" y="565890"/>
            <a:ext cx="5203817" cy="5929062"/>
          </a:xfrm>
          <a:prstGeom prst="rect">
            <a:avLst/>
          </a:prstGeom>
        </p:spPr>
      </p:pic>
      <p:sp>
        <p:nvSpPr>
          <p:cNvPr id="4" name="Title 2">
            <a:extLst>
              <a:ext uri="{FF2B5EF4-FFF2-40B4-BE49-F238E27FC236}">
                <a16:creationId xmlns:a16="http://schemas.microsoft.com/office/drawing/2014/main" id="{B1B33C2C-1E1C-4DA4-8081-9C167B034F23}"/>
              </a:ext>
            </a:extLst>
          </p:cNvPr>
          <p:cNvSpPr>
            <a:spLocks noGrp="1"/>
          </p:cNvSpPr>
          <p:nvPr>
            <p:ph type="title"/>
          </p:nvPr>
        </p:nvSpPr>
        <p:spPr>
          <a:xfrm>
            <a:off x="765072" y="34307"/>
            <a:ext cx="10059625" cy="716504"/>
          </a:xfrm>
        </p:spPr>
        <p:txBody>
          <a:bodyPr vert="horz" lIns="121920" tIns="60960" rIns="121920" bIns="60960" rtlCol="0" anchor="ctr">
            <a:noAutofit/>
          </a:bodyPr>
          <a:lstStyle/>
          <a:p>
            <a:pPr>
              <a:lnSpc>
                <a:spcPct val="100000"/>
              </a:lnSpc>
            </a:pPr>
            <a:r>
              <a:rPr lang="en-US" dirty="0"/>
              <a:t>Smallest VNS we could find: R = 2.53m, B</a:t>
            </a:r>
            <a:r>
              <a:rPr lang="en-US" baseline="-25000" dirty="0"/>
              <a:t>0</a:t>
            </a:r>
            <a:r>
              <a:rPr lang="en-US" dirty="0"/>
              <a:t> = 5.4 T</a:t>
            </a:r>
            <a:endParaRPr lang="en-GB" dirty="0"/>
          </a:p>
        </p:txBody>
      </p:sp>
      <p:sp>
        <p:nvSpPr>
          <p:cNvPr id="9" name="TextBox 8">
            <a:extLst>
              <a:ext uri="{FF2B5EF4-FFF2-40B4-BE49-F238E27FC236}">
                <a16:creationId xmlns:a16="http://schemas.microsoft.com/office/drawing/2014/main" id="{B6B61278-34B6-E055-7B12-B5B44774EDC5}"/>
              </a:ext>
            </a:extLst>
          </p:cNvPr>
          <p:cNvSpPr txBox="1"/>
          <p:nvPr/>
        </p:nvSpPr>
        <p:spPr>
          <a:xfrm>
            <a:off x="6799471" y="1089178"/>
            <a:ext cx="890528" cy="363048"/>
          </a:xfrm>
          <a:prstGeom prst="rect">
            <a:avLst/>
          </a:prstGeom>
          <a:solidFill>
            <a:srgbClr val="92D050"/>
          </a:solidFill>
          <a:ln w="19050">
            <a:solidFill>
              <a:schemeClr val="tx1"/>
            </a:solidFill>
          </a:ln>
        </p:spPr>
        <p:txBody>
          <a:bodyPr wrap="square" rtlCol="0">
            <a:spAutoFit/>
          </a:bodyPr>
          <a:lstStyle/>
          <a:p>
            <a:pPr algn="ctr"/>
            <a:r>
              <a:rPr lang="en-GB" sz="1759" dirty="0">
                <a:ea typeface="Cambria" panose="02040503050406030204" pitchFamily="18" charset="0"/>
                <a:cs typeface="Times New Roman" panose="02020603050405020304" pitchFamily="18" charset="0"/>
              </a:rPr>
              <a:t>VV</a:t>
            </a:r>
          </a:p>
        </p:txBody>
      </p:sp>
      <p:cxnSp>
        <p:nvCxnSpPr>
          <p:cNvPr id="10" name="Straight Connector 9">
            <a:extLst>
              <a:ext uri="{FF2B5EF4-FFF2-40B4-BE49-F238E27FC236}">
                <a16:creationId xmlns:a16="http://schemas.microsoft.com/office/drawing/2014/main" id="{33AB551D-8A50-4DDF-121F-F865AEB4850E}"/>
              </a:ext>
            </a:extLst>
          </p:cNvPr>
          <p:cNvCxnSpPr>
            <a:cxnSpLocks/>
          </p:cNvCxnSpPr>
          <p:nvPr/>
        </p:nvCxnSpPr>
        <p:spPr>
          <a:xfrm>
            <a:off x="7244735" y="1396162"/>
            <a:ext cx="996717" cy="8788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423FE11-E0D3-722A-A98E-C80AD28EB3F2}"/>
              </a:ext>
            </a:extLst>
          </p:cNvPr>
          <p:cNvSpPr txBox="1"/>
          <p:nvPr/>
        </p:nvSpPr>
        <p:spPr>
          <a:xfrm>
            <a:off x="6172328" y="6075410"/>
            <a:ext cx="890528" cy="363048"/>
          </a:xfrm>
          <a:prstGeom prst="rect">
            <a:avLst/>
          </a:prstGeom>
          <a:solidFill>
            <a:schemeClr val="tx2">
              <a:lumMod val="40000"/>
              <a:lumOff val="60000"/>
            </a:schemeClr>
          </a:solidFill>
          <a:ln w="19050">
            <a:solidFill>
              <a:schemeClr val="tx1"/>
            </a:solidFill>
          </a:ln>
        </p:spPr>
        <p:txBody>
          <a:bodyPr wrap="square" rtlCol="0">
            <a:spAutoFit/>
          </a:bodyPr>
          <a:lstStyle/>
          <a:p>
            <a:pPr algn="ctr"/>
            <a:r>
              <a:rPr lang="en-GB" sz="1759" dirty="0">
                <a:ea typeface="Cambria" panose="02040503050406030204" pitchFamily="18" charset="0"/>
                <a:cs typeface="Times New Roman" panose="02020603050405020304" pitchFamily="18" charset="0"/>
              </a:rPr>
              <a:t>TF coil</a:t>
            </a:r>
          </a:p>
        </p:txBody>
      </p:sp>
      <p:cxnSp>
        <p:nvCxnSpPr>
          <p:cNvPr id="12" name="Straight Connector 11">
            <a:extLst>
              <a:ext uri="{FF2B5EF4-FFF2-40B4-BE49-F238E27FC236}">
                <a16:creationId xmlns:a16="http://schemas.microsoft.com/office/drawing/2014/main" id="{2409F4DB-B4F9-BEA5-D648-B1F0E235FEE3}"/>
              </a:ext>
            </a:extLst>
          </p:cNvPr>
          <p:cNvCxnSpPr>
            <a:cxnSpLocks/>
            <a:stCxn id="11" idx="0"/>
          </p:cNvCxnSpPr>
          <p:nvPr/>
        </p:nvCxnSpPr>
        <p:spPr>
          <a:xfrm flipV="1">
            <a:off x="6617592" y="5408009"/>
            <a:ext cx="891330" cy="667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C55B3AA-0AAB-9610-4180-7376CCBEC093}"/>
              </a:ext>
            </a:extLst>
          </p:cNvPr>
          <p:cNvSpPr txBox="1"/>
          <p:nvPr/>
        </p:nvSpPr>
        <p:spPr>
          <a:xfrm>
            <a:off x="10444833" y="5916112"/>
            <a:ext cx="1039412" cy="363048"/>
          </a:xfrm>
          <a:prstGeom prst="rect">
            <a:avLst/>
          </a:prstGeom>
          <a:solidFill>
            <a:schemeClr val="accent6">
              <a:lumMod val="60000"/>
              <a:lumOff val="40000"/>
            </a:schemeClr>
          </a:solidFill>
          <a:ln w="19050">
            <a:solidFill>
              <a:schemeClr val="tx1"/>
            </a:solidFill>
          </a:ln>
        </p:spPr>
        <p:txBody>
          <a:bodyPr wrap="square" rtlCol="0">
            <a:spAutoFit/>
          </a:bodyPr>
          <a:lstStyle/>
          <a:p>
            <a:pPr algn="ctr"/>
            <a:r>
              <a:rPr lang="en-GB" sz="1759" dirty="0">
                <a:ea typeface="Cambria" panose="02040503050406030204" pitchFamily="18" charset="0"/>
                <a:cs typeface="Times New Roman" panose="02020603050405020304" pitchFamily="18" charset="0"/>
              </a:rPr>
              <a:t>Divertor</a:t>
            </a:r>
          </a:p>
        </p:txBody>
      </p:sp>
      <p:cxnSp>
        <p:nvCxnSpPr>
          <p:cNvPr id="14" name="Straight Connector 13">
            <a:extLst>
              <a:ext uri="{FF2B5EF4-FFF2-40B4-BE49-F238E27FC236}">
                <a16:creationId xmlns:a16="http://schemas.microsoft.com/office/drawing/2014/main" id="{7DB97503-A467-46AD-B1DC-A8E653EA8157}"/>
              </a:ext>
            </a:extLst>
          </p:cNvPr>
          <p:cNvCxnSpPr>
            <a:cxnSpLocks/>
            <a:stCxn id="13" idx="0"/>
          </p:cNvCxnSpPr>
          <p:nvPr/>
        </p:nvCxnSpPr>
        <p:spPr>
          <a:xfrm flipH="1" flipV="1">
            <a:off x="9021662" y="4860349"/>
            <a:ext cx="1942877" cy="1055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17C8886-B625-86E9-E3A2-8C2173D23028}"/>
              </a:ext>
            </a:extLst>
          </p:cNvPr>
          <p:cNvSpPr txBox="1"/>
          <p:nvPr/>
        </p:nvSpPr>
        <p:spPr>
          <a:xfrm>
            <a:off x="6131575" y="1958087"/>
            <a:ext cx="890529" cy="633763"/>
          </a:xfrm>
          <a:prstGeom prst="rect">
            <a:avLst/>
          </a:prstGeom>
          <a:solidFill>
            <a:schemeClr val="bg1">
              <a:lumMod val="95000"/>
            </a:schemeClr>
          </a:solidFill>
          <a:ln w="19050">
            <a:solidFill>
              <a:schemeClr val="tx1"/>
            </a:solidFill>
          </a:ln>
        </p:spPr>
        <p:txBody>
          <a:bodyPr wrap="square" rtlCol="0">
            <a:spAutoFit/>
          </a:bodyPr>
          <a:lstStyle/>
          <a:p>
            <a:pPr algn="ctr"/>
            <a:r>
              <a:rPr lang="en-GB" sz="1759" dirty="0">
                <a:ea typeface="Cambria" panose="02040503050406030204" pitchFamily="18" charset="0"/>
                <a:cs typeface="Times New Roman" panose="02020603050405020304" pitchFamily="18" charset="0"/>
              </a:rPr>
              <a:t>Shield blanket</a:t>
            </a:r>
          </a:p>
        </p:txBody>
      </p:sp>
      <p:cxnSp>
        <p:nvCxnSpPr>
          <p:cNvPr id="16" name="Straight Connector 15">
            <a:extLst>
              <a:ext uri="{FF2B5EF4-FFF2-40B4-BE49-F238E27FC236}">
                <a16:creationId xmlns:a16="http://schemas.microsoft.com/office/drawing/2014/main" id="{12F81F88-5016-1D9F-0E41-908E397A8B3F}"/>
              </a:ext>
            </a:extLst>
          </p:cNvPr>
          <p:cNvCxnSpPr>
            <a:cxnSpLocks/>
            <a:stCxn id="15" idx="2"/>
          </p:cNvCxnSpPr>
          <p:nvPr/>
        </p:nvCxnSpPr>
        <p:spPr>
          <a:xfrm>
            <a:off x="6576840" y="2591850"/>
            <a:ext cx="1726901" cy="471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4">
            <a:extLst>
              <a:ext uri="{FF2B5EF4-FFF2-40B4-BE49-F238E27FC236}">
                <a16:creationId xmlns:a16="http://schemas.microsoft.com/office/drawing/2014/main" id="{DCB59850-C53F-5CC8-425E-4A595517B4C5}"/>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3</a:t>
            </a:fld>
            <a:endParaRPr lang="en-GB" dirty="0">
              <a:solidFill>
                <a:prstClr val="white"/>
              </a:solidFill>
            </a:endParaRPr>
          </a:p>
        </p:txBody>
      </p:sp>
      <p:graphicFrame>
        <p:nvGraphicFramePr>
          <p:cNvPr id="2" name="Table 1">
            <a:extLst>
              <a:ext uri="{FF2B5EF4-FFF2-40B4-BE49-F238E27FC236}">
                <a16:creationId xmlns:a16="http://schemas.microsoft.com/office/drawing/2014/main" id="{38D233C6-B7A2-49E6-4897-599368ABF52E}"/>
              </a:ext>
            </a:extLst>
          </p:cNvPr>
          <p:cNvGraphicFramePr>
            <a:graphicFrameLocks noGrp="1"/>
          </p:cNvGraphicFramePr>
          <p:nvPr>
            <p:extLst>
              <p:ext uri="{D42A27DB-BD31-4B8C-83A1-F6EECF244321}">
                <p14:modId xmlns:p14="http://schemas.microsoft.com/office/powerpoint/2010/main" val="3354377271"/>
              </p:ext>
            </p:extLst>
          </p:nvPr>
        </p:nvGraphicFramePr>
        <p:xfrm>
          <a:off x="109321" y="934720"/>
          <a:ext cx="5874327" cy="2849880"/>
        </p:xfrm>
        <a:graphic>
          <a:graphicData uri="http://schemas.openxmlformats.org/drawingml/2006/table">
            <a:tbl>
              <a:tblPr firstRow="1" bandRow="1">
                <a:tableStyleId>{D7AC3CCA-C797-4891-BE02-D94E43425B78}</a:tableStyleId>
              </a:tblPr>
              <a:tblGrid>
                <a:gridCol w="1246909">
                  <a:extLst>
                    <a:ext uri="{9D8B030D-6E8A-4147-A177-3AD203B41FA5}">
                      <a16:colId xmlns:a16="http://schemas.microsoft.com/office/drawing/2014/main" val="482594978"/>
                    </a:ext>
                  </a:extLst>
                </a:gridCol>
                <a:gridCol w="4627418">
                  <a:extLst>
                    <a:ext uri="{9D8B030D-6E8A-4147-A177-3AD203B41FA5}">
                      <a16:colId xmlns:a16="http://schemas.microsoft.com/office/drawing/2014/main" val="71244805"/>
                    </a:ext>
                  </a:extLst>
                </a:gridCol>
              </a:tblGrid>
              <a:tr h="370840">
                <a:tc>
                  <a:txBody>
                    <a:bodyPr/>
                    <a:lstStyle/>
                    <a:p>
                      <a:r>
                        <a:rPr lang="en-GB" sz="1600" b="1" u="none" dirty="0"/>
                        <a:t>A=4.6</a:t>
                      </a:r>
                    </a:p>
                  </a:txBody>
                  <a:tcPr/>
                </a:tc>
                <a:tc>
                  <a:txBody>
                    <a:bodyPr/>
                    <a:lstStyle/>
                    <a:p>
                      <a:pPr algn="l"/>
                      <a:r>
                        <a:rPr lang="en-GB" sz="1600" b="0" dirty="0"/>
                        <a:t>High aspect ratio to create space on the inboard side while minimising the surface </a:t>
                      </a:r>
                    </a:p>
                  </a:txBody>
                  <a:tcPr anchor="ctr"/>
                </a:tc>
                <a:extLst>
                  <a:ext uri="{0D108BD9-81ED-4DB2-BD59-A6C34878D82A}">
                    <a16:rowId xmlns:a16="http://schemas.microsoft.com/office/drawing/2014/main" val="983173026"/>
                  </a:ext>
                </a:extLst>
              </a:tr>
              <a:tr h="370840">
                <a:tc>
                  <a:txBody>
                    <a:bodyPr/>
                    <a:lstStyle/>
                    <a:p>
                      <a:r>
                        <a:rPr lang="en-US" sz="1600" b="1" u="none" dirty="0"/>
                        <a:t>CS</a:t>
                      </a:r>
                      <a:endParaRPr lang="en-GB" sz="1600" b="1" u="none" dirty="0"/>
                    </a:p>
                  </a:txBody>
                  <a:tcPr/>
                </a:tc>
                <a:tc>
                  <a:txBody>
                    <a:bodyPr/>
                    <a:lstStyle/>
                    <a:p>
                      <a:pPr algn="l"/>
                      <a:r>
                        <a:rPr lang="en-US" sz="1600" b="0" dirty="0"/>
                        <a:t>Nb</a:t>
                      </a:r>
                      <a:r>
                        <a:rPr lang="en-US" sz="1600" b="0" baseline="-25000" dirty="0"/>
                        <a:t>3</a:t>
                      </a:r>
                      <a:r>
                        <a:rPr lang="en-US" sz="1600" b="0" dirty="0"/>
                        <a:t>Sn, sized to ramp up the plasma, I</a:t>
                      </a:r>
                      <a:r>
                        <a:rPr lang="en-US" sz="1600" b="0" baseline="-25000" dirty="0"/>
                        <a:t>p</a:t>
                      </a:r>
                      <a:r>
                        <a:rPr lang="en-US" sz="1600" b="0" dirty="0"/>
                        <a:t> = 1.76 MA</a:t>
                      </a:r>
                      <a:endParaRPr lang="en-GB" sz="1600" b="0" dirty="0"/>
                    </a:p>
                  </a:txBody>
                  <a:tcPr anchor="ctr"/>
                </a:tc>
                <a:extLst>
                  <a:ext uri="{0D108BD9-81ED-4DB2-BD59-A6C34878D82A}">
                    <a16:rowId xmlns:a16="http://schemas.microsoft.com/office/drawing/2014/main" val="3958404488"/>
                  </a:ext>
                </a:extLst>
              </a:tr>
              <a:tr h="370840">
                <a:tc>
                  <a:txBody>
                    <a:bodyPr/>
                    <a:lstStyle/>
                    <a:p>
                      <a:r>
                        <a:rPr lang="en-GB" sz="1600" b="1" u="none" dirty="0"/>
                        <a:t>TF coil</a:t>
                      </a:r>
                    </a:p>
                  </a:txBody>
                  <a:tcPr/>
                </a:tc>
                <a:tc>
                  <a:txBody>
                    <a:bodyPr/>
                    <a:lstStyle/>
                    <a:p>
                      <a:pPr algn="l"/>
                      <a:r>
                        <a:rPr lang="en-US" sz="1600" b="0" dirty="0"/>
                        <a:t>Nb</a:t>
                      </a:r>
                      <a:r>
                        <a:rPr lang="en-US" sz="1600" b="0" baseline="-25000" dirty="0"/>
                        <a:t>3</a:t>
                      </a:r>
                      <a:r>
                        <a:rPr lang="en-US" sz="1600" b="0" dirty="0"/>
                        <a:t>Sn, </a:t>
                      </a:r>
                      <a:r>
                        <a:rPr lang="en-US" sz="1600" b="0" dirty="0" err="1"/>
                        <a:t>B</a:t>
                      </a:r>
                      <a:r>
                        <a:rPr lang="en-US" sz="1600" b="0" baseline="-25000" dirty="0" err="1"/>
                        <a:t>max</a:t>
                      </a:r>
                      <a:r>
                        <a:rPr lang="en-US" sz="1600" b="0" dirty="0"/>
                        <a:t> =12.8 T – trading-off B with TFC size</a:t>
                      </a:r>
                      <a:endParaRPr lang="en-GB" sz="1600" b="0" dirty="0"/>
                    </a:p>
                  </a:txBody>
                  <a:tcPr anchor="ctr"/>
                </a:tc>
                <a:extLst>
                  <a:ext uri="{0D108BD9-81ED-4DB2-BD59-A6C34878D82A}">
                    <a16:rowId xmlns:a16="http://schemas.microsoft.com/office/drawing/2014/main" val="434584226"/>
                  </a:ext>
                </a:extLst>
              </a:tr>
              <a:tr h="370840">
                <a:tc>
                  <a:txBody>
                    <a:bodyPr/>
                    <a:lstStyle/>
                    <a:p>
                      <a:r>
                        <a:rPr lang="en-GB" sz="1600" b="1" u="none" dirty="0"/>
                        <a:t>n-shield (inboard)</a:t>
                      </a:r>
                    </a:p>
                  </a:txBody>
                  <a:tcPr/>
                </a:tc>
                <a:tc>
                  <a:txBody>
                    <a:bodyPr/>
                    <a:lstStyle/>
                    <a:p>
                      <a:pPr algn="l"/>
                      <a:r>
                        <a:rPr lang="en-GB" sz="1600" b="0" dirty="0"/>
                        <a:t>25 cm (BLK) + 41 cm (VV)</a:t>
                      </a:r>
                    </a:p>
                  </a:txBody>
                  <a:tcPr anchor="ctr"/>
                </a:tc>
                <a:extLst>
                  <a:ext uri="{0D108BD9-81ED-4DB2-BD59-A6C34878D82A}">
                    <a16:rowId xmlns:a16="http://schemas.microsoft.com/office/drawing/2014/main" val="2223577046"/>
                  </a:ext>
                </a:extLst>
              </a:tr>
              <a:tr h="370840">
                <a:tc>
                  <a:txBody>
                    <a:bodyPr/>
                    <a:lstStyle/>
                    <a:p>
                      <a:r>
                        <a:rPr lang="en-GB" sz="1600" b="1" u="none" dirty="0"/>
                        <a:t>k</a:t>
                      </a:r>
                      <a:r>
                        <a:rPr lang="en-GB" sz="1600" b="1" u="none" baseline="-25000" dirty="0"/>
                        <a:t>95</a:t>
                      </a:r>
                      <a:r>
                        <a:rPr lang="en-GB" sz="1600" b="1" u="none" dirty="0"/>
                        <a:t> = 1.35</a:t>
                      </a:r>
                    </a:p>
                  </a:txBody>
                  <a:tcPr/>
                </a:tc>
                <a:tc>
                  <a:txBody>
                    <a:bodyPr/>
                    <a:lstStyle/>
                    <a:p>
                      <a:pPr algn="l"/>
                      <a:r>
                        <a:rPr lang="en-GB" sz="1600" b="0" dirty="0"/>
                        <a:t>Plasma elongation required for divertor strike lines and shape control</a:t>
                      </a:r>
                    </a:p>
                  </a:txBody>
                  <a:tcPr anchor="ctr"/>
                </a:tc>
                <a:extLst>
                  <a:ext uri="{0D108BD9-81ED-4DB2-BD59-A6C34878D82A}">
                    <a16:rowId xmlns:a16="http://schemas.microsoft.com/office/drawing/2014/main" val="1351365111"/>
                  </a:ext>
                </a:extLst>
              </a:tr>
              <a:tr h="370840">
                <a:tc>
                  <a:txBody>
                    <a:bodyPr/>
                    <a:lstStyle/>
                    <a:p>
                      <a:r>
                        <a:rPr lang="en-US" sz="1600" b="1" u="none" dirty="0" err="1">
                          <a:latin typeface="Symbol" panose="05050102010706020507" pitchFamily="18" charset="2"/>
                        </a:rPr>
                        <a:t>b</a:t>
                      </a:r>
                      <a:r>
                        <a:rPr lang="en-US" sz="1600" b="1" u="none" baseline="-25000" dirty="0" err="1"/>
                        <a:t>N</a:t>
                      </a:r>
                      <a:r>
                        <a:rPr lang="en-US" sz="1600" b="1" u="none" baseline="-25000" dirty="0"/>
                        <a:t> </a:t>
                      </a:r>
                      <a:r>
                        <a:rPr lang="en-US" sz="1600" b="1" u="none" dirty="0"/>
                        <a:t> &lt; 3.5%</a:t>
                      </a:r>
                      <a:endParaRPr lang="en-GB" sz="1600" b="1" u="none" dirty="0"/>
                    </a:p>
                  </a:txBody>
                  <a:tcPr/>
                </a:tc>
                <a:tc>
                  <a:txBody>
                    <a:bodyPr/>
                    <a:lstStyle/>
                    <a:p>
                      <a:pPr algn="l"/>
                      <a:r>
                        <a:rPr lang="en-GB" sz="1600" b="0" dirty="0"/>
                        <a:t>Achieved through high B, high I</a:t>
                      </a:r>
                      <a:r>
                        <a:rPr lang="en-GB" sz="1600" b="0" baseline="-25000" dirty="0"/>
                        <a:t>p</a:t>
                      </a:r>
                      <a:r>
                        <a:rPr lang="en-GB" sz="1600" b="0" dirty="0"/>
                        <a:t>, not too high A</a:t>
                      </a:r>
                    </a:p>
                  </a:txBody>
                  <a:tcPr anchor="ctr"/>
                </a:tc>
                <a:extLst>
                  <a:ext uri="{0D108BD9-81ED-4DB2-BD59-A6C34878D82A}">
                    <a16:rowId xmlns:a16="http://schemas.microsoft.com/office/drawing/2014/main" val="985694412"/>
                  </a:ext>
                </a:extLst>
              </a:tr>
            </a:tbl>
          </a:graphicData>
        </a:graphic>
      </p:graphicFrame>
      <p:graphicFrame>
        <p:nvGraphicFramePr>
          <p:cNvPr id="3" name="Table 2">
            <a:extLst>
              <a:ext uri="{FF2B5EF4-FFF2-40B4-BE49-F238E27FC236}">
                <a16:creationId xmlns:a16="http://schemas.microsoft.com/office/drawing/2014/main" id="{CDC09E48-300B-63D8-F655-7C5B2600E361}"/>
              </a:ext>
            </a:extLst>
          </p:cNvPr>
          <p:cNvGraphicFramePr>
            <a:graphicFrameLocks noGrp="1"/>
          </p:cNvGraphicFramePr>
          <p:nvPr>
            <p:extLst>
              <p:ext uri="{D42A27DB-BD31-4B8C-83A1-F6EECF244321}">
                <p14:modId xmlns:p14="http://schemas.microsoft.com/office/powerpoint/2010/main" val="3402651571"/>
              </p:ext>
            </p:extLst>
          </p:nvPr>
        </p:nvGraphicFramePr>
        <p:xfrm>
          <a:off x="160195" y="4001520"/>
          <a:ext cx="5910405" cy="2438400"/>
        </p:xfrm>
        <a:graphic>
          <a:graphicData uri="http://schemas.openxmlformats.org/drawingml/2006/table">
            <a:tbl>
              <a:tblPr firstRow="1" bandRow="1">
                <a:tableStyleId>{5940675A-B579-460E-94D1-54222C63F5DA}</a:tableStyleId>
              </a:tblPr>
              <a:tblGrid>
                <a:gridCol w="1456938">
                  <a:extLst>
                    <a:ext uri="{9D8B030D-6E8A-4147-A177-3AD203B41FA5}">
                      <a16:colId xmlns:a16="http://schemas.microsoft.com/office/drawing/2014/main" val="3109240941"/>
                    </a:ext>
                  </a:extLst>
                </a:gridCol>
                <a:gridCol w="1180768">
                  <a:extLst>
                    <a:ext uri="{9D8B030D-6E8A-4147-A177-3AD203B41FA5}">
                      <a16:colId xmlns:a16="http://schemas.microsoft.com/office/drawing/2014/main" val="2136504571"/>
                    </a:ext>
                  </a:extLst>
                </a:gridCol>
                <a:gridCol w="1757166">
                  <a:extLst>
                    <a:ext uri="{9D8B030D-6E8A-4147-A177-3AD203B41FA5}">
                      <a16:colId xmlns:a16="http://schemas.microsoft.com/office/drawing/2014/main" val="2809242177"/>
                    </a:ext>
                  </a:extLst>
                </a:gridCol>
                <a:gridCol w="1515533">
                  <a:extLst>
                    <a:ext uri="{9D8B030D-6E8A-4147-A177-3AD203B41FA5}">
                      <a16:colId xmlns:a16="http://schemas.microsoft.com/office/drawing/2014/main" val="583331810"/>
                    </a:ext>
                  </a:extLst>
                </a:gridCol>
              </a:tblGrid>
              <a:tr h="286567">
                <a:tc>
                  <a:txBody>
                    <a:bodyPr/>
                    <a:lstStyle/>
                    <a:p>
                      <a:r>
                        <a:rPr lang="en-US" sz="1400" dirty="0">
                          <a:latin typeface="+mn-lt"/>
                        </a:rPr>
                        <a:t>R</a:t>
                      </a:r>
                      <a:r>
                        <a:rPr lang="en-US" sz="1400" baseline="-25000" dirty="0">
                          <a:latin typeface="+mn-lt"/>
                        </a:rPr>
                        <a:t>0</a:t>
                      </a:r>
                      <a:r>
                        <a:rPr lang="en-US" sz="1400" dirty="0">
                          <a:latin typeface="+mn-lt"/>
                        </a:rPr>
                        <a:t> / B</a:t>
                      </a:r>
                      <a:r>
                        <a:rPr lang="en-US" sz="1400" baseline="-25000" dirty="0">
                          <a:latin typeface="+mn-lt"/>
                        </a:rPr>
                        <a:t>0</a:t>
                      </a:r>
                      <a:endParaRPr lang="en-GB" sz="1400" baseline="-25000" dirty="0">
                        <a:latin typeface="+mn-lt"/>
                      </a:endParaRPr>
                    </a:p>
                  </a:txBody>
                  <a:tcPr>
                    <a:solidFill>
                      <a:schemeClr val="accent1">
                        <a:lumMod val="20000"/>
                        <a:lumOff val="80000"/>
                      </a:schemeClr>
                    </a:solidFill>
                  </a:tcPr>
                </a:tc>
                <a:tc>
                  <a:txBody>
                    <a:bodyPr/>
                    <a:lstStyle/>
                    <a:p>
                      <a:r>
                        <a:rPr lang="en-US" sz="1400" dirty="0">
                          <a:latin typeface="+mn-lt"/>
                        </a:rPr>
                        <a:t>2.53m / 5.4 T</a:t>
                      </a:r>
                      <a:endParaRPr lang="en-GB" sz="1400" dirty="0">
                        <a:latin typeface="+mn-lt"/>
                      </a:endParaRPr>
                    </a:p>
                  </a:txBody>
                  <a:tcPr>
                    <a:solidFill>
                      <a:schemeClr val="accent1">
                        <a:lumMod val="20000"/>
                        <a:lumOff val="80000"/>
                      </a:schemeClr>
                    </a:solidFill>
                  </a:tcPr>
                </a:tc>
                <a:tc>
                  <a:txBody>
                    <a:bodyPr/>
                    <a:lstStyle/>
                    <a:p>
                      <a:r>
                        <a:rPr lang="en-US" sz="1400" dirty="0" err="1">
                          <a:latin typeface="+mn-lt"/>
                        </a:rPr>
                        <a:t>P</a:t>
                      </a:r>
                      <a:r>
                        <a:rPr lang="en-US" sz="1400" baseline="-25000" dirty="0" err="1">
                          <a:latin typeface="+mn-lt"/>
                        </a:rPr>
                        <a:t>fus</a:t>
                      </a:r>
                      <a:endParaRPr lang="en-GB" sz="1400" baseline="-25000" dirty="0">
                        <a:latin typeface="+mn-lt"/>
                      </a:endParaRPr>
                    </a:p>
                  </a:txBody>
                  <a:tcPr>
                    <a:solidFill>
                      <a:schemeClr val="accent3">
                        <a:lumMod val="20000"/>
                        <a:lumOff val="80000"/>
                      </a:schemeClr>
                    </a:solidFill>
                  </a:tcPr>
                </a:tc>
                <a:tc>
                  <a:txBody>
                    <a:bodyPr/>
                    <a:lstStyle/>
                    <a:p>
                      <a:r>
                        <a:rPr lang="en-US" sz="1400" dirty="0">
                          <a:latin typeface="+mn-lt"/>
                        </a:rPr>
                        <a:t>29 MW</a:t>
                      </a:r>
                      <a:endParaRPr lang="en-GB" sz="1400" dirty="0">
                        <a:latin typeface="+mn-lt"/>
                      </a:endParaRPr>
                    </a:p>
                  </a:txBody>
                  <a:tcPr>
                    <a:solidFill>
                      <a:schemeClr val="accent3">
                        <a:lumMod val="20000"/>
                        <a:lumOff val="80000"/>
                      </a:schemeClr>
                    </a:solidFill>
                  </a:tcPr>
                </a:tc>
                <a:extLst>
                  <a:ext uri="{0D108BD9-81ED-4DB2-BD59-A6C34878D82A}">
                    <a16:rowId xmlns:a16="http://schemas.microsoft.com/office/drawing/2014/main" val="3869874281"/>
                  </a:ext>
                </a:extLst>
              </a:tr>
              <a:tr h="286567">
                <a:tc>
                  <a:txBody>
                    <a:bodyPr/>
                    <a:lstStyle/>
                    <a:p>
                      <a:r>
                        <a:rPr lang="en-US" sz="1400" dirty="0">
                          <a:latin typeface="+mn-lt"/>
                        </a:rPr>
                        <a:t>A</a:t>
                      </a:r>
                      <a:endParaRPr lang="en-GB" sz="1400" dirty="0">
                        <a:latin typeface="+mn-lt"/>
                      </a:endParaRPr>
                    </a:p>
                  </a:txBody>
                  <a:tcPr>
                    <a:solidFill>
                      <a:schemeClr val="accent1">
                        <a:lumMod val="20000"/>
                        <a:lumOff val="80000"/>
                      </a:schemeClr>
                    </a:solidFill>
                  </a:tcPr>
                </a:tc>
                <a:tc>
                  <a:txBody>
                    <a:bodyPr/>
                    <a:lstStyle/>
                    <a:p>
                      <a:r>
                        <a:rPr lang="en-US" sz="1400" dirty="0">
                          <a:latin typeface="+mn-lt"/>
                        </a:rPr>
                        <a:t>4.6</a:t>
                      </a:r>
                      <a:endParaRPr lang="en-GB" sz="1400" dirty="0">
                        <a:latin typeface="+mn-lt"/>
                      </a:endParaRPr>
                    </a:p>
                  </a:txBody>
                  <a:tcPr>
                    <a:solidFill>
                      <a:schemeClr val="accent1">
                        <a:lumMod val="20000"/>
                        <a:lumOff val="80000"/>
                      </a:schemeClr>
                    </a:solidFill>
                  </a:tcPr>
                </a:tc>
                <a:tc>
                  <a:txBody>
                    <a:bodyPr/>
                    <a:lstStyle/>
                    <a:p>
                      <a:r>
                        <a:rPr lang="en-US" sz="1400" dirty="0">
                          <a:latin typeface="+mn-lt"/>
                        </a:rPr>
                        <a:t>Peak / avg. NWL</a:t>
                      </a:r>
                      <a:endParaRPr lang="en-GB" sz="1400" dirty="0">
                        <a:latin typeface="+mn-lt"/>
                      </a:endParaRPr>
                    </a:p>
                  </a:txBody>
                  <a:tcPr>
                    <a:solidFill>
                      <a:schemeClr val="accent3">
                        <a:lumMod val="20000"/>
                        <a:lumOff val="80000"/>
                      </a:schemeClr>
                    </a:solidFill>
                  </a:tcPr>
                </a:tc>
                <a:tc>
                  <a:txBody>
                    <a:bodyPr/>
                    <a:lstStyle/>
                    <a:p>
                      <a:r>
                        <a:rPr lang="en-US" sz="1400" dirty="0">
                          <a:latin typeface="+mn-lt"/>
                        </a:rPr>
                        <a:t>0.49 / 0.3 MW/m²</a:t>
                      </a:r>
                      <a:endParaRPr lang="en-GB" sz="1400" dirty="0">
                        <a:latin typeface="+mn-lt"/>
                      </a:endParaRPr>
                    </a:p>
                  </a:txBody>
                  <a:tcPr>
                    <a:solidFill>
                      <a:schemeClr val="accent3">
                        <a:lumMod val="20000"/>
                        <a:lumOff val="80000"/>
                      </a:schemeClr>
                    </a:solidFill>
                  </a:tcPr>
                </a:tc>
                <a:extLst>
                  <a:ext uri="{0D108BD9-81ED-4DB2-BD59-A6C34878D82A}">
                    <a16:rowId xmlns:a16="http://schemas.microsoft.com/office/drawing/2014/main" val="3721899323"/>
                  </a:ext>
                </a:extLst>
              </a:tr>
              <a:tr h="286567">
                <a:tc>
                  <a:txBody>
                    <a:bodyPr/>
                    <a:lstStyle/>
                    <a:p>
                      <a:r>
                        <a:rPr lang="en-US" sz="1400" dirty="0">
                          <a:latin typeface="+mn-lt"/>
                        </a:rPr>
                        <a:t>I</a:t>
                      </a:r>
                      <a:r>
                        <a:rPr lang="en-US" sz="1400" baseline="-25000" dirty="0">
                          <a:latin typeface="+mn-lt"/>
                        </a:rPr>
                        <a:t>p</a:t>
                      </a:r>
                      <a:endParaRPr lang="en-GB" sz="1400" baseline="-25000" dirty="0">
                        <a:latin typeface="+mn-lt"/>
                      </a:endParaRPr>
                    </a:p>
                  </a:txBody>
                  <a:tcPr>
                    <a:solidFill>
                      <a:schemeClr val="accent1">
                        <a:lumMod val="20000"/>
                        <a:lumOff val="80000"/>
                      </a:schemeClr>
                    </a:solidFill>
                  </a:tcPr>
                </a:tc>
                <a:tc>
                  <a:txBody>
                    <a:bodyPr/>
                    <a:lstStyle/>
                    <a:p>
                      <a:r>
                        <a:rPr lang="en-US" sz="1400" dirty="0">
                          <a:latin typeface="+mn-lt"/>
                        </a:rPr>
                        <a:t>1.76 MA</a:t>
                      </a:r>
                      <a:endParaRPr lang="en-GB" sz="1400" dirty="0">
                        <a:latin typeface="+mn-lt"/>
                      </a:endParaRPr>
                    </a:p>
                  </a:txBody>
                  <a:tcPr>
                    <a:solidFill>
                      <a:schemeClr val="accent1">
                        <a:lumMod val="20000"/>
                        <a:lumOff val="80000"/>
                      </a:schemeClr>
                    </a:solidFill>
                  </a:tcPr>
                </a:tc>
                <a:tc>
                  <a:txBody>
                    <a:bodyPr/>
                    <a:lstStyle/>
                    <a:p>
                      <a:r>
                        <a:rPr lang="en-US" sz="1400" b="0" u="none" dirty="0" err="1">
                          <a:latin typeface="Symbol" panose="05050102010706020507" pitchFamily="18" charset="2"/>
                        </a:rPr>
                        <a:t>b</a:t>
                      </a:r>
                      <a:r>
                        <a:rPr lang="en-US" sz="1400" b="0" u="none" baseline="-25000" dirty="0" err="1">
                          <a:latin typeface="+mn-lt"/>
                        </a:rPr>
                        <a:t>N</a:t>
                      </a:r>
                      <a:endParaRPr lang="en-GB" sz="1400" b="0" dirty="0">
                        <a:latin typeface="+mn-lt"/>
                      </a:endParaRPr>
                    </a:p>
                  </a:txBody>
                  <a:tcPr>
                    <a:solidFill>
                      <a:schemeClr val="accent3">
                        <a:lumMod val="20000"/>
                        <a:lumOff val="80000"/>
                      </a:schemeClr>
                    </a:solidFill>
                  </a:tcPr>
                </a:tc>
                <a:tc>
                  <a:txBody>
                    <a:bodyPr/>
                    <a:lstStyle/>
                    <a:p>
                      <a:r>
                        <a:rPr lang="en-US" sz="1400" dirty="0">
                          <a:latin typeface="+mn-lt"/>
                        </a:rPr>
                        <a:t>3.35%Tm/MA</a:t>
                      </a:r>
                      <a:endParaRPr lang="en-GB" sz="1400" dirty="0">
                        <a:latin typeface="+mn-lt"/>
                      </a:endParaRPr>
                    </a:p>
                  </a:txBody>
                  <a:tcPr>
                    <a:solidFill>
                      <a:schemeClr val="accent3">
                        <a:lumMod val="20000"/>
                        <a:lumOff val="80000"/>
                      </a:schemeClr>
                    </a:solidFill>
                  </a:tcPr>
                </a:tc>
                <a:extLst>
                  <a:ext uri="{0D108BD9-81ED-4DB2-BD59-A6C34878D82A}">
                    <a16:rowId xmlns:a16="http://schemas.microsoft.com/office/drawing/2014/main" val="2784545636"/>
                  </a:ext>
                </a:extLst>
              </a:tr>
              <a:tr h="286567">
                <a:tc>
                  <a:txBody>
                    <a:bodyPr/>
                    <a:lstStyle/>
                    <a:p>
                      <a:r>
                        <a:rPr lang="en-US" sz="1400" dirty="0">
                          <a:latin typeface="+mn-lt"/>
                        </a:rPr>
                        <a:t>NBI / EC power</a:t>
                      </a:r>
                      <a:endParaRPr lang="en-GB" sz="1400" dirty="0">
                        <a:latin typeface="+mn-lt"/>
                      </a:endParaRPr>
                    </a:p>
                  </a:txBody>
                  <a:tcPr>
                    <a:solidFill>
                      <a:schemeClr val="accent1">
                        <a:lumMod val="20000"/>
                        <a:lumOff val="80000"/>
                      </a:schemeClr>
                    </a:solidFill>
                  </a:tcPr>
                </a:tc>
                <a:tc>
                  <a:txBody>
                    <a:bodyPr/>
                    <a:lstStyle/>
                    <a:p>
                      <a:r>
                        <a:rPr lang="en-US" sz="1400" dirty="0">
                          <a:latin typeface="+mn-lt"/>
                        </a:rPr>
                        <a:t>42.5 / 10 MW</a:t>
                      </a:r>
                      <a:endParaRPr lang="en-GB" sz="1400" dirty="0">
                        <a:latin typeface="+mn-lt"/>
                      </a:endParaRPr>
                    </a:p>
                  </a:txBody>
                  <a:tcPr>
                    <a:solidFill>
                      <a:schemeClr val="accent1">
                        <a:lumMod val="20000"/>
                        <a:lumOff val="80000"/>
                      </a:schemeClr>
                    </a:solidFill>
                  </a:tcPr>
                </a:tc>
                <a:tc>
                  <a:txBody>
                    <a:bodyPr/>
                    <a:lstStyle/>
                    <a:p>
                      <a:r>
                        <a:rPr lang="en-US" sz="1400" dirty="0" err="1">
                          <a:latin typeface="+mn-lt"/>
                        </a:rPr>
                        <a:t>Centr</a:t>
                      </a:r>
                      <a:r>
                        <a:rPr lang="en-US" sz="1400" dirty="0">
                          <a:latin typeface="+mn-lt"/>
                        </a:rPr>
                        <a:t>. Elec. temp</a:t>
                      </a:r>
                      <a:endParaRPr lang="en-GB" sz="1400" dirty="0">
                        <a:latin typeface="+mn-lt"/>
                      </a:endParaRPr>
                    </a:p>
                  </a:txBody>
                  <a:tcPr>
                    <a:solidFill>
                      <a:schemeClr val="accent3">
                        <a:lumMod val="20000"/>
                        <a:lumOff val="80000"/>
                      </a:schemeClr>
                    </a:solidFill>
                  </a:tcPr>
                </a:tc>
                <a:tc>
                  <a:txBody>
                    <a:bodyPr/>
                    <a:lstStyle/>
                    <a:p>
                      <a:r>
                        <a:rPr lang="en-US" sz="1400" dirty="0">
                          <a:latin typeface="+mn-lt"/>
                        </a:rPr>
                        <a:t>12.1 keV</a:t>
                      </a:r>
                      <a:endParaRPr lang="en-GB" sz="1400" dirty="0">
                        <a:latin typeface="+mn-lt"/>
                      </a:endParaRPr>
                    </a:p>
                  </a:txBody>
                  <a:tcPr>
                    <a:solidFill>
                      <a:schemeClr val="accent3">
                        <a:lumMod val="20000"/>
                        <a:lumOff val="80000"/>
                      </a:schemeClr>
                    </a:solidFill>
                  </a:tcPr>
                </a:tc>
                <a:extLst>
                  <a:ext uri="{0D108BD9-81ED-4DB2-BD59-A6C34878D82A}">
                    <a16:rowId xmlns:a16="http://schemas.microsoft.com/office/drawing/2014/main" val="3028341342"/>
                  </a:ext>
                </a:extLst>
              </a:tr>
              <a:tr h="286567">
                <a:tc>
                  <a:txBody>
                    <a:bodyPr/>
                    <a:lstStyle/>
                    <a:p>
                      <a:r>
                        <a:rPr lang="en-US" sz="1400" dirty="0">
                          <a:latin typeface="+mn-lt"/>
                        </a:rPr>
                        <a:t>q</a:t>
                      </a:r>
                      <a:r>
                        <a:rPr lang="en-US" sz="1400" baseline="-25000" dirty="0">
                          <a:latin typeface="+mn-lt"/>
                        </a:rPr>
                        <a:t>95</a:t>
                      </a:r>
                      <a:endParaRPr lang="en-GB" sz="1400" baseline="-25000" dirty="0">
                        <a:latin typeface="+mn-lt"/>
                      </a:endParaRPr>
                    </a:p>
                  </a:txBody>
                  <a:tcPr>
                    <a:solidFill>
                      <a:schemeClr val="accent1">
                        <a:lumMod val="20000"/>
                        <a:lumOff val="80000"/>
                      </a:schemeClr>
                    </a:solidFill>
                  </a:tcPr>
                </a:tc>
                <a:tc>
                  <a:txBody>
                    <a:bodyPr/>
                    <a:lstStyle/>
                    <a:p>
                      <a:r>
                        <a:rPr lang="en-US" sz="1400" dirty="0">
                          <a:latin typeface="+mn-lt"/>
                        </a:rPr>
                        <a:t>3.05</a:t>
                      </a:r>
                      <a:endParaRPr lang="en-GB" sz="1400" dirty="0">
                        <a:latin typeface="+mn-lt"/>
                      </a:endParaRPr>
                    </a:p>
                  </a:txBody>
                  <a:tcPr>
                    <a:solidFill>
                      <a:schemeClr val="accent1">
                        <a:lumMod val="20000"/>
                        <a:lumOff val="80000"/>
                      </a:schemeClr>
                    </a:solidFill>
                  </a:tcPr>
                </a:tc>
                <a:tc>
                  <a:txBody>
                    <a:bodyPr/>
                    <a:lstStyle/>
                    <a:p>
                      <a:r>
                        <a:rPr lang="en-US" sz="1400" dirty="0">
                          <a:latin typeface="+mn-lt"/>
                        </a:rPr>
                        <a:t>Th. / Tot. beta pol.</a:t>
                      </a:r>
                      <a:endParaRPr lang="en-GB" sz="1400" dirty="0">
                        <a:latin typeface="+mn-lt"/>
                      </a:endParaRPr>
                    </a:p>
                  </a:txBody>
                  <a:tcPr>
                    <a:solidFill>
                      <a:schemeClr val="accent3">
                        <a:lumMod val="20000"/>
                        <a:lumOff val="80000"/>
                      </a:schemeClr>
                    </a:solidFill>
                  </a:tcPr>
                </a:tc>
                <a:tc>
                  <a:txBody>
                    <a:bodyPr/>
                    <a:lstStyle/>
                    <a:p>
                      <a:r>
                        <a:rPr lang="en-US" sz="1400" dirty="0">
                          <a:latin typeface="+mn-lt"/>
                        </a:rPr>
                        <a:t>1.6 / 2.57</a:t>
                      </a:r>
                      <a:endParaRPr lang="en-GB" sz="1400" dirty="0">
                        <a:latin typeface="+mn-lt"/>
                      </a:endParaRPr>
                    </a:p>
                  </a:txBody>
                  <a:tcPr>
                    <a:solidFill>
                      <a:schemeClr val="accent3">
                        <a:lumMod val="20000"/>
                        <a:lumOff val="80000"/>
                      </a:schemeClr>
                    </a:solidFill>
                  </a:tcPr>
                </a:tc>
                <a:extLst>
                  <a:ext uri="{0D108BD9-81ED-4DB2-BD59-A6C34878D82A}">
                    <a16:rowId xmlns:a16="http://schemas.microsoft.com/office/drawing/2014/main" val="3152501226"/>
                  </a:ext>
                </a:extLst>
              </a:tr>
              <a:tr h="286567">
                <a:tc>
                  <a:txBody>
                    <a:bodyPr/>
                    <a:lstStyle/>
                    <a:p>
                      <a:r>
                        <a:rPr lang="en-US" sz="1400" dirty="0">
                          <a:latin typeface="+mn-lt"/>
                        </a:rPr>
                        <a:t>Line avg. density</a:t>
                      </a:r>
                      <a:endParaRPr lang="en-GB" sz="1400" dirty="0">
                        <a:latin typeface="+mn-lt"/>
                      </a:endParaRPr>
                    </a:p>
                  </a:txBody>
                  <a:tcPr>
                    <a:solidFill>
                      <a:schemeClr val="accent1">
                        <a:lumMod val="20000"/>
                        <a:lumOff val="80000"/>
                      </a:schemeClr>
                    </a:solidFill>
                  </a:tcPr>
                </a:tc>
                <a:tc>
                  <a:txBody>
                    <a:bodyPr/>
                    <a:lstStyle/>
                    <a:p>
                      <a:r>
                        <a:rPr lang="en-US" sz="1400" dirty="0">
                          <a:latin typeface="+mn-lt"/>
                        </a:rPr>
                        <a:t>11e19 /m³</a:t>
                      </a:r>
                      <a:endParaRPr lang="en-GB" sz="1400" dirty="0">
                        <a:latin typeface="+mn-lt"/>
                      </a:endParaRPr>
                    </a:p>
                  </a:txBody>
                  <a:tcPr>
                    <a:solidFill>
                      <a:schemeClr val="accent1">
                        <a:lumMod val="20000"/>
                        <a:lumOff val="80000"/>
                      </a:schemeClr>
                    </a:solidFill>
                  </a:tcPr>
                </a:tc>
                <a:tc>
                  <a:txBody>
                    <a:bodyPr/>
                    <a:lstStyle/>
                    <a:p>
                      <a:r>
                        <a:rPr lang="en-US" sz="1400" dirty="0">
                          <a:latin typeface="+mn-lt"/>
                        </a:rPr>
                        <a:t>Norm. </a:t>
                      </a:r>
                      <a:r>
                        <a:rPr lang="en-US" sz="1400" dirty="0" err="1">
                          <a:latin typeface="+mn-lt"/>
                        </a:rPr>
                        <a:t>Shafr</a:t>
                      </a:r>
                      <a:r>
                        <a:rPr lang="en-US" sz="1400" dirty="0">
                          <a:latin typeface="+mn-lt"/>
                        </a:rPr>
                        <a:t>. shift</a:t>
                      </a:r>
                      <a:endParaRPr lang="en-GB" sz="1400" dirty="0">
                        <a:latin typeface="+mn-lt"/>
                      </a:endParaRPr>
                    </a:p>
                  </a:txBody>
                  <a:tcPr>
                    <a:solidFill>
                      <a:schemeClr val="accent3">
                        <a:lumMod val="20000"/>
                        <a:lumOff val="80000"/>
                      </a:schemeClr>
                    </a:solidFill>
                  </a:tcPr>
                </a:tc>
                <a:tc>
                  <a:txBody>
                    <a:bodyPr/>
                    <a:lstStyle/>
                    <a:p>
                      <a:r>
                        <a:rPr lang="en-US" sz="1400" dirty="0">
                          <a:latin typeface="+mn-lt"/>
                        </a:rPr>
                        <a:t>0.23</a:t>
                      </a:r>
                      <a:endParaRPr lang="en-GB" sz="1400" dirty="0">
                        <a:latin typeface="+mn-lt"/>
                      </a:endParaRPr>
                    </a:p>
                  </a:txBody>
                  <a:tcPr>
                    <a:solidFill>
                      <a:schemeClr val="accent3">
                        <a:lumMod val="20000"/>
                        <a:lumOff val="80000"/>
                      </a:schemeClr>
                    </a:solidFill>
                  </a:tcPr>
                </a:tc>
                <a:extLst>
                  <a:ext uri="{0D108BD9-81ED-4DB2-BD59-A6C34878D82A}">
                    <a16:rowId xmlns:a16="http://schemas.microsoft.com/office/drawing/2014/main" val="1913668656"/>
                  </a:ext>
                </a:extLst>
              </a:tr>
              <a:tr h="286567">
                <a:tc>
                  <a:txBody>
                    <a:bodyPr/>
                    <a:lstStyle/>
                    <a:p>
                      <a:r>
                        <a:rPr lang="en-US" sz="1400" dirty="0">
                          <a:latin typeface="+mn-lt"/>
                        </a:rPr>
                        <a:t>Greenwald frac.</a:t>
                      </a:r>
                      <a:endParaRPr lang="en-GB" sz="1400" dirty="0">
                        <a:latin typeface="+mn-lt"/>
                      </a:endParaRPr>
                    </a:p>
                  </a:txBody>
                  <a:tcPr>
                    <a:solidFill>
                      <a:schemeClr val="accent1">
                        <a:lumMod val="20000"/>
                        <a:lumOff val="80000"/>
                      </a:schemeClr>
                    </a:solidFill>
                  </a:tcPr>
                </a:tc>
                <a:tc>
                  <a:txBody>
                    <a:bodyPr/>
                    <a:lstStyle/>
                    <a:p>
                      <a:r>
                        <a:rPr lang="en-US" sz="1400" dirty="0">
                          <a:latin typeface="+mn-lt"/>
                        </a:rPr>
                        <a:t>0.6</a:t>
                      </a:r>
                      <a:endParaRPr lang="en-GB" sz="1400" dirty="0">
                        <a:latin typeface="+mn-lt"/>
                      </a:endParaRPr>
                    </a:p>
                  </a:txBody>
                  <a:tcPr>
                    <a:solidFill>
                      <a:schemeClr val="accent1">
                        <a:lumMod val="20000"/>
                        <a:lumOff val="80000"/>
                      </a:schemeClr>
                    </a:solidFill>
                  </a:tcPr>
                </a:tc>
                <a:tc>
                  <a:txBody>
                    <a:bodyPr/>
                    <a:lstStyle/>
                    <a:p>
                      <a:r>
                        <a:rPr lang="en-US" sz="1400" dirty="0">
                          <a:latin typeface="+mn-lt"/>
                        </a:rPr>
                        <a:t>li</a:t>
                      </a:r>
                      <a:endParaRPr lang="en-GB" sz="1400" dirty="0">
                        <a:latin typeface="+mn-lt"/>
                      </a:endParaRPr>
                    </a:p>
                  </a:txBody>
                  <a:tcPr>
                    <a:solidFill>
                      <a:schemeClr val="accent3">
                        <a:lumMod val="20000"/>
                        <a:lumOff val="80000"/>
                      </a:schemeClr>
                    </a:solidFill>
                  </a:tcPr>
                </a:tc>
                <a:tc>
                  <a:txBody>
                    <a:bodyPr/>
                    <a:lstStyle/>
                    <a:p>
                      <a:r>
                        <a:rPr lang="en-US" sz="1400" dirty="0">
                          <a:latin typeface="+mn-lt"/>
                        </a:rPr>
                        <a:t>0.76</a:t>
                      </a:r>
                      <a:endParaRPr lang="en-GB" sz="1400" dirty="0">
                        <a:latin typeface="+mn-lt"/>
                      </a:endParaRPr>
                    </a:p>
                  </a:txBody>
                  <a:tcPr>
                    <a:solidFill>
                      <a:schemeClr val="accent3">
                        <a:lumMod val="20000"/>
                        <a:lumOff val="80000"/>
                      </a:schemeClr>
                    </a:solidFill>
                  </a:tcPr>
                </a:tc>
                <a:extLst>
                  <a:ext uri="{0D108BD9-81ED-4DB2-BD59-A6C34878D82A}">
                    <a16:rowId xmlns:a16="http://schemas.microsoft.com/office/drawing/2014/main" val="1394980620"/>
                  </a:ext>
                </a:extLst>
              </a:tr>
              <a:tr h="286567">
                <a:tc>
                  <a:txBody>
                    <a:bodyPr/>
                    <a:lstStyle/>
                    <a:p>
                      <a:r>
                        <a:rPr lang="en-US" sz="1400" dirty="0">
                          <a:latin typeface="+mn-lt"/>
                        </a:rPr>
                        <a:t>W conc. avg.</a:t>
                      </a:r>
                      <a:endParaRPr lang="en-GB" sz="1400" dirty="0">
                        <a:latin typeface="+mn-lt"/>
                      </a:endParaRPr>
                    </a:p>
                  </a:txBody>
                  <a:tcPr>
                    <a:solidFill>
                      <a:schemeClr val="accent1">
                        <a:lumMod val="20000"/>
                        <a:lumOff val="80000"/>
                      </a:schemeClr>
                    </a:solidFill>
                  </a:tcPr>
                </a:tc>
                <a:tc>
                  <a:txBody>
                    <a:bodyPr/>
                    <a:lstStyle/>
                    <a:p>
                      <a:r>
                        <a:rPr lang="en-US" sz="1400" dirty="0">
                          <a:latin typeface="+mn-lt"/>
                        </a:rPr>
                        <a:t>1 e-5</a:t>
                      </a:r>
                      <a:endParaRPr lang="en-GB" sz="1400" dirty="0">
                        <a:latin typeface="+mn-lt"/>
                      </a:endParaRPr>
                    </a:p>
                  </a:txBody>
                  <a:tcPr>
                    <a:solidFill>
                      <a:schemeClr val="accent1">
                        <a:lumMod val="20000"/>
                        <a:lumOff val="80000"/>
                      </a:schemeClr>
                    </a:solidFill>
                  </a:tcPr>
                </a:tc>
                <a:tc>
                  <a:txBody>
                    <a:bodyPr/>
                    <a:lstStyle/>
                    <a:p>
                      <a:r>
                        <a:rPr lang="en-US" sz="1400" dirty="0">
                          <a:latin typeface="+mn-lt"/>
                        </a:rPr>
                        <a:t>Loop voltage</a:t>
                      </a:r>
                      <a:endParaRPr lang="en-GB" sz="1400" dirty="0">
                        <a:latin typeface="+mn-lt"/>
                      </a:endParaRPr>
                    </a:p>
                  </a:txBody>
                  <a:tcPr>
                    <a:solidFill>
                      <a:schemeClr val="accent3">
                        <a:lumMod val="20000"/>
                        <a:lumOff val="80000"/>
                      </a:schemeClr>
                    </a:solidFill>
                  </a:tcPr>
                </a:tc>
                <a:tc>
                  <a:txBody>
                    <a:bodyPr/>
                    <a:lstStyle/>
                    <a:p>
                      <a:r>
                        <a:rPr lang="en-US" sz="1400" dirty="0">
                          <a:latin typeface="+mn-lt"/>
                        </a:rPr>
                        <a:t>-9.4 mV</a:t>
                      </a:r>
                      <a:endParaRPr lang="en-GB" sz="1400" dirty="0">
                        <a:latin typeface="+mn-lt"/>
                      </a:endParaRPr>
                    </a:p>
                  </a:txBody>
                  <a:tcPr>
                    <a:solidFill>
                      <a:schemeClr val="accent3">
                        <a:lumMod val="20000"/>
                        <a:lumOff val="80000"/>
                      </a:schemeClr>
                    </a:solidFill>
                  </a:tcPr>
                </a:tc>
                <a:extLst>
                  <a:ext uri="{0D108BD9-81ED-4DB2-BD59-A6C34878D82A}">
                    <a16:rowId xmlns:a16="http://schemas.microsoft.com/office/drawing/2014/main" val="3069850642"/>
                  </a:ext>
                </a:extLst>
              </a:tr>
            </a:tbl>
          </a:graphicData>
        </a:graphic>
      </p:graphicFrame>
      <p:sp>
        <p:nvSpPr>
          <p:cNvPr id="8" name="Footer Placeholder 3">
            <a:extLst>
              <a:ext uri="{FF2B5EF4-FFF2-40B4-BE49-F238E27FC236}">
                <a16:creationId xmlns:a16="http://schemas.microsoft.com/office/drawing/2014/main" id="{27C1BF34-EAB9-4A4E-9FC7-2C3BA6D2C6A5}"/>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Tree>
    <p:extLst>
      <p:ext uri="{BB962C8B-B14F-4D97-AF65-F5344CB8AC3E}">
        <p14:creationId xmlns:p14="http://schemas.microsoft.com/office/powerpoint/2010/main" val="99773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ulticolored structure with different layers&#10;&#10;Description automatically generated with medium confidence">
            <a:extLst>
              <a:ext uri="{FF2B5EF4-FFF2-40B4-BE49-F238E27FC236}">
                <a16:creationId xmlns:a16="http://schemas.microsoft.com/office/drawing/2014/main" id="{09BF6E02-B7BC-E8E3-F98E-8063A7DF6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5" y="1314235"/>
            <a:ext cx="6335025" cy="4726704"/>
          </a:xfrm>
          <a:prstGeom prst="rect">
            <a:avLst/>
          </a:prstGeom>
        </p:spPr>
      </p:pic>
      <p:sp>
        <p:nvSpPr>
          <p:cNvPr id="2" name="Title 1">
            <a:extLst>
              <a:ext uri="{FF2B5EF4-FFF2-40B4-BE49-F238E27FC236}">
                <a16:creationId xmlns:a16="http://schemas.microsoft.com/office/drawing/2014/main" id="{172D45C8-08C1-9C16-E531-C7CFF1856630}"/>
              </a:ext>
            </a:extLst>
          </p:cNvPr>
          <p:cNvSpPr>
            <a:spLocks noGrp="1"/>
          </p:cNvSpPr>
          <p:nvPr>
            <p:ph type="title"/>
          </p:nvPr>
        </p:nvSpPr>
        <p:spPr/>
        <p:txBody>
          <a:bodyPr/>
          <a:lstStyle/>
          <a:p>
            <a:r>
              <a:rPr lang="en-US" dirty="0"/>
              <a:t>NB configuration, 42 MW, 120 keV</a:t>
            </a:r>
          </a:p>
        </p:txBody>
      </p:sp>
      <p:sp>
        <p:nvSpPr>
          <p:cNvPr id="4" name="TextBox 3">
            <a:extLst>
              <a:ext uri="{FF2B5EF4-FFF2-40B4-BE49-F238E27FC236}">
                <a16:creationId xmlns:a16="http://schemas.microsoft.com/office/drawing/2014/main" id="{D7D81629-6E46-9CC0-C0B6-BE1A04D6DFBC}"/>
              </a:ext>
            </a:extLst>
          </p:cNvPr>
          <p:cNvSpPr txBox="1"/>
          <p:nvPr/>
        </p:nvSpPr>
        <p:spPr>
          <a:xfrm>
            <a:off x="216861" y="683003"/>
            <a:ext cx="7126717" cy="363048"/>
          </a:xfrm>
          <a:prstGeom prst="rect">
            <a:avLst/>
          </a:prstGeom>
          <a:noFill/>
        </p:spPr>
        <p:txBody>
          <a:bodyPr wrap="square" rtlCol="0">
            <a:spAutoFit/>
          </a:bodyPr>
          <a:lstStyle/>
          <a:p>
            <a:r>
              <a:rPr lang="en-US" sz="1759" dirty="0"/>
              <a:t>12 TF coils allow the integration of an ITER-like NB duct in-between TF coils.</a:t>
            </a:r>
          </a:p>
        </p:txBody>
      </p:sp>
      <p:sp>
        <p:nvSpPr>
          <p:cNvPr id="11" name="TextBox 10">
            <a:extLst>
              <a:ext uri="{FF2B5EF4-FFF2-40B4-BE49-F238E27FC236}">
                <a16:creationId xmlns:a16="http://schemas.microsoft.com/office/drawing/2014/main" id="{CF4FD127-A900-D621-26D8-876382B2A036}"/>
              </a:ext>
            </a:extLst>
          </p:cNvPr>
          <p:cNvSpPr txBox="1"/>
          <p:nvPr/>
        </p:nvSpPr>
        <p:spPr>
          <a:xfrm>
            <a:off x="5449280" y="2618455"/>
            <a:ext cx="890528" cy="363048"/>
          </a:xfrm>
          <a:prstGeom prst="rect">
            <a:avLst/>
          </a:prstGeom>
          <a:solidFill>
            <a:schemeClr val="tx2">
              <a:lumMod val="40000"/>
              <a:lumOff val="60000"/>
            </a:schemeClr>
          </a:solidFill>
          <a:ln w="19050">
            <a:solidFill>
              <a:schemeClr val="tx1"/>
            </a:solidFill>
          </a:ln>
        </p:spPr>
        <p:txBody>
          <a:bodyPr wrap="square" rtlCol="0">
            <a:spAutoFit/>
          </a:bodyPr>
          <a:lstStyle/>
          <a:p>
            <a:pPr algn="ctr"/>
            <a:r>
              <a:rPr lang="en-GB" sz="1759" dirty="0">
                <a:ea typeface="Cambria" panose="02040503050406030204" pitchFamily="18" charset="0"/>
                <a:cs typeface="Times New Roman" panose="02020603050405020304" pitchFamily="18" charset="0"/>
              </a:rPr>
              <a:t>TF coil</a:t>
            </a:r>
          </a:p>
        </p:txBody>
      </p:sp>
      <p:cxnSp>
        <p:nvCxnSpPr>
          <p:cNvPr id="12" name="Straight Connector 11">
            <a:extLst>
              <a:ext uri="{FF2B5EF4-FFF2-40B4-BE49-F238E27FC236}">
                <a16:creationId xmlns:a16="http://schemas.microsoft.com/office/drawing/2014/main" id="{164D7C02-FB02-2A7B-0773-C792B27326DA}"/>
              </a:ext>
            </a:extLst>
          </p:cNvPr>
          <p:cNvCxnSpPr>
            <a:cxnSpLocks/>
            <a:stCxn id="11" idx="2"/>
          </p:cNvCxnSpPr>
          <p:nvPr/>
        </p:nvCxnSpPr>
        <p:spPr>
          <a:xfrm flipH="1">
            <a:off x="4802807" y="2981503"/>
            <a:ext cx="1091737" cy="4004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A97D6D2-63D1-D652-2C18-4F1AECDCEC80}"/>
              </a:ext>
            </a:extLst>
          </p:cNvPr>
          <p:cNvSpPr txBox="1"/>
          <p:nvPr/>
        </p:nvSpPr>
        <p:spPr>
          <a:xfrm>
            <a:off x="3963812" y="1429157"/>
            <a:ext cx="1514951" cy="363048"/>
          </a:xfrm>
          <a:prstGeom prst="rect">
            <a:avLst/>
          </a:prstGeom>
          <a:solidFill>
            <a:schemeClr val="accent6">
              <a:lumMod val="60000"/>
              <a:lumOff val="40000"/>
            </a:schemeClr>
          </a:solidFill>
          <a:ln w="19050">
            <a:solidFill>
              <a:schemeClr val="tx1"/>
            </a:solidFill>
          </a:ln>
        </p:spPr>
        <p:txBody>
          <a:bodyPr wrap="square" rtlCol="0">
            <a:spAutoFit/>
          </a:bodyPr>
          <a:lstStyle/>
          <a:p>
            <a:pPr algn="ctr"/>
            <a:r>
              <a:rPr lang="en-GB" sz="1759" dirty="0">
                <a:ea typeface="Cambria" panose="02040503050406030204" pitchFamily="18" charset="0"/>
                <a:cs typeface="Times New Roman" panose="02020603050405020304" pitchFamily="18" charset="0"/>
              </a:rPr>
              <a:t>NB duct liner</a:t>
            </a:r>
          </a:p>
        </p:txBody>
      </p:sp>
      <p:sp>
        <p:nvSpPr>
          <p:cNvPr id="14" name="TextBox 13">
            <a:extLst>
              <a:ext uri="{FF2B5EF4-FFF2-40B4-BE49-F238E27FC236}">
                <a16:creationId xmlns:a16="http://schemas.microsoft.com/office/drawing/2014/main" id="{25FDE4C3-D404-106F-F8DB-BA729529ECD8}"/>
              </a:ext>
            </a:extLst>
          </p:cNvPr>
          <p:cNvSpPr txBox="1"/>
          <p:nvPr/>
        </p:nvSpPr>
        <p:spPr>
          <a:xfrm>
            <a:off x="1458820" y="1354352"/>
            <a:ext cx="993196" cy="363048"/>
          </a:xfrm>
          <a:prstGeom prst="rect">
            <a:avLst/>
          </a:prstGeom>
          <a:solidFill>
            <a:schemeClr val="bg1">
              <a:lumMod val="95000"/>
            </a:schemeClr>
          </a:solidFill>
          <a:ln w="19050">
            <a:solidFill>
              <a:schemeClr val="tx1"/>
            </a:solidFill>
          </a:ln>
        </p:spPr>
        <p:txBody>
          <a:bodyPr wrap="square" rtlCol="0">
            <a:spAutoFit/>
          </a:bodyPr>
          <a:lstStyle/>
          <a:p>
            <a:pPr algn="ctr"/>
            <a:r>
              <a:rPr lang="en-GB" sz="1759" dirty="0">
                <a:ea typeface="Cambria" panose="02040503050406030204" pitchFamily="18" charset="0"/>
                <a:cs typeface="Times New Roman" panose="02020603050405020304" pitchFamily="18" charset="0"/>
              </a:rPr>
              <a:t>Blanket</a:t>
            </a:r>
          </a:p>
        </p:txBody>
      </p:sp>
      <p:cxnSp>
        <p:nvCxnSpPr>
          <p:cNvPr id="15" name="Straight Connector 14">
            <a:extLst>
              <a:ext uri="{FF2B5EF4-FFF2-40B4-BE49-F238E27FC236}">
                <a16:creationId xmlns:a16="http://schemas.microsoft.com/office/drawing/2014/main" id="{FA8CA442-8009-4DE4-4A97-FA666BEAF7EF}"/>
              </a:ext>
            </a:extLst>
          </p:cNvPr>
          <p:cNvCxnSpPr>
            <a:cxnSpLocks/>
            <a:stCxn id="14" idx="2"/>
          </p:cNvCxnSpPr>
          <p:nvPr/>
        </p:nvCxnSpPr>
        <p:spPr>
          <a:xfrm>
            <a:off x="1955418" y="1717400"/>
            <a:ext cx="603455" cy="10388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760346-D26E-4AA6-ED72-A0CC7290EF5E}"/>
              </a:ext>
            </a:extLst>
          </p:cNvPr>
          <p:cNvCxnSpPr>
            <a:cxnSpLocks/>
            <a:stCxn id="13" idx="2"/>
          </p:cNvCxnSpPr>
          <p:nvPr/>
        </p:nvCxnSpPr>
        <p:spPr>
          <a:xfrm flipH="1">
            <a:off x="4610431" y="1792205"/>
            <a:ext cx="110857" cy="480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Slide Number Placeholder 4">
            <a:extLst>
              <a:ext uri="{FF2B5EF4-FFF2-40B4-BE49-F238E27FC236}">
                <a16:creationId xmlns:a16="http://schemas.microsoft.com/office/drawing/2014/main" id="{87D1FAD4-53EB-7E04-E252-232DAEC16CF5}"/>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4</a:t>
            </a:fld>
            <a:endParaRPr lang="en-GB" dirty="0">
              <a:solidFill>
                <a:prstClr val="white"/>
              </a:solidFill>
            </a:endParaRPr>
          </a:p>
        </p:txBody>
      </p:sp>
      <p:pic>
        <p:nvPicPr>
          <p:cNvPr id="8" name="Content Placeholder 6" descr="A circular object with different colored objects&#10;&#10;Description automatically generated">
            <a:extLst>
              <a:ext uri="{FF2B5EF4-FFF2-40B4-BE49-F238E27FC236}">
                <a16:creationId xmlns:a16="http://schemas.microsoft.com/office/drawing/2014/main" id="{F2DBF8A0-B94F-6153-C8B1-5067BF019B6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604" t="1422" r="3393" b="29297"/>
          <a:stretch/>
        </p:blipFill>
        <p:spPr>
          <a:xfrm>
            <a:off x="6537077" y="1248999"/>
            <a:ext cx="5498496" cy="4272798"/>
          </a:xfrm>
        </p:spPr>
      </p:pic>
    </p:spTree>
    <p:extLst>
      <p:ext uri="{BB962C8B-B14F-4D97-AF65-F5344CB8AC3E}">
        <p14:creationId xmlns:p14="http://schemas.microsoft.com/office/powerpoint/2010/main" val="1429654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with lines and lines&#10;&#10;Description automatically generated with medium confidence">
            <a:extLst>
              <a:ext uri="{FF2B5EF4-FFF2-40B4-BE49-F238E27FC236}">
                <a16:creationId xmlns:a16="http://schemas.microsoft.com/office/drawing/2014/main" id="{BFA0A957-EBD5-1D87-E9C9-0016365A0D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94" r="5111"/>
          <a:stretch/>
        </p:blipFill>
        <p:spPr>
          <a:xfrm>
            <a:off x="93370" y="1132821"/>
            <a:ext cx="6129146" cy="3610259"/>
          </a:xfrm>
          <a:prstGeom prst="rect">
            <a:avLst/>
          </a:prstGeom>
        </p:spPr>
      </p:pic>
      <p:sp>
        <p:nvSpPr>
          <p:cNvPr id="4" name="Title 2">
            <a:extLst>
              <a:ext uri="{FF2B5EF4-FFF2-40B4-BE49-F238E27FC236}">
                <a16:creationId xmlns:a16="http://schemas.microsoft.com/office/drawing/2014/main" id="{B1B33C2C-1E1C-4DA4-8081-9C167B034F23}"/>
              </a:ext>
            </a:extLst>
          </p:cNvPr>
          <p:cNvSpPr>
            <a:spLocks noGrp="1"/>
          </p:cNvSpPr>
          <p:nvPr>
            <p:ph type="title"/>
          </p:nvPr>
        </p:nvSpPr>
        <p:spPr>
          <a:xfrm>
            <a:off x="941241" y="34307"/>
            <a:ext cx="10059625" cy="716504"/>
          </a:xfrm>
        </p:spPr>
        <p:txBody>
          <a:bodyPr/>
          <a:lstStyle/>
          <a:p>
            <a:pPr>
              <a:lnSpc>
                <a:spcPct val="100000"/>
              </a:lnSpc>
            </a:pPr>
            <a:r>
              <a:rPr lang="en-US" dirty="0"/>
              <a:t>Inboard n-shielding: compact radial build</a:t>
            </a:r>
            <a:endParaRPr lang="en-GB" sz="2344" dirty="0"/>
          </a:p>
        </p:txBody>
      </p:sp>
      <p:graphicFrame>
        <p:nvGraphicFramePr>
          <p:cNvPr id="3" name="Table 5">
            <a:extLst>
              <a:ext uri="{FF2B5EF4-FFF2-40B4-BE49-F238E27FC236}">
                <a16:creationId xmlns:a16="http://schemas.microsoft.com/office/drawing/2014/main" id="{04F9AFDF-D944-46D0-7380-28502390EA38}"/>
              </a:ext>
            </a:extLst>
          </p:cNvPr>
          <p:cNvGraphicFramePr>
            <a:graphicFrameLocks noGrp="1"/>
          </p:cNvGraphicFramePr>
          <p:nvPr>
            <p:extLst>
              <p:ext uri="{D42A27DB-BD31-4B8C-83A1-F6EECF244321}">
                <p14:modId xmlns:p14="http://schemas.microsoft.com/office/powerpoint/2010/main" val="2562737635"/>
              </p:ext>
            </p:extLst>
          </p:nvPr>
        </p:nvGraphicFramePr>
        <p:xfrm>
          <a:off x="6409498" y="592168"/>
          <a:ext cx="5627044" cy="1886016"/>
        </p:xfrm>
        <a:graphic>
          <a:graphicData uri="http://schemas.openxmlformats.org/drawingml/2006/table">
            <a:tbl>
              <a:tblPr firstRow="1" bandRow="1">
                <a:tableStyleId>{5C22544A-7EE6-4342-B048-85BDC9FD1C3A}</a:tableStyleId>
              </a:tblPr>
              <a:tblGrid>
                <a:gridCol w="505834">
                  <a:extLst>
                    <a:ext uri="{9D8B030D-6E8A-4147-A177-3AD203B41FA5}">
                      <a16:colId xmlns:a16="http://schemas.microsoft.com/office/drawing/2014/main" val="1917684688"/>
                    </a:ext>
                  </a:extLst>
                </a:gridCol>
                <a:gridCol w="853535">
                  <a:extLst>
                    <a:ext uri="{9D8B030D-6E8A-4147-A177-3AD203B41FA5}">
                      <a16:colId xmlns:a16="http://schemas.microsoft.com/office/drawing/2014/main" val="3843267717"/>
                    </a:ext>
                  </a:extLst>
                </a:gridCol>
                <a:gridCol w="853535">
                  <a:extLst>
                    <a:ext uri="{9D8B030D-6E8A-4147-A177-3AD203B41FA5}">
                      <a16:colId xmlns:a16="http://schemas.microsoft.com/office/drawing/2014/main" val="842604596"/>
                    </a:ext>
                  </a:extLst>
                </a:gridCol>
                <a:gridCol w="984545">
                  <a:extLst>
                    <a:ext uri="{9D8B030D-6E8A-4147-A177-3AD203B41FA5}">
                      <a16:colId xmlns:a16="http://schemas.microsoft.com/office/drawing/2014/main" val="3703886201"/>
                    </a:ext>
                  </a:extLst>
                </a:gridCol>
                <a:gridCol w="722525">
                  <a:extLst>
                    <a:ext uri="{9D8B030D-6E8A-4147-A177-3AD203B41FA5}">
                      <a16:colId xmlns:a16="http://schemas.microsoft.com/office/drawing/2014/main" val="3221811703"/>
                    </a:ext>
                  </a:extLst>
                </a:gridCol>
                <a:gridCol w="853535">
                  <a:extLst>
                    <a:ext uri="{9D8B030D-6E8A-4147-A177-3AD203B41FA5}">
                      <a16:colId xmlns:a16="http://schemas.microsoft.com/office/drawing/2014/main" val="53387885"/>
                    </a:ext>
                  </a:extLst>
                </a:gridCol>
                <a:gridCol w="853535">
                  <a:extLst>
                    <a:ext uri="{9D8B030D-6E8A-4147-A177-3AD203B41FA5}">
                      <a16:colId xmlns:a16="http://schemas.microsoft.com/office/drawing/2014/main" val="3667975608"/>
                    </a:ext>
                  </a:extLst>
                </a:gridCol>
              </a:tblGrid>
              <a:tr h="314273">
                <a:tc>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lang="en-US" sz="1700" dirty="0">
                        <a:latin typeface="+mn-lt"/>
                      </a:endParaRPr>
                    </a:p>
                  </a:txBody>
                  <a:tcPr marL="89331" marR="89331" marT="44665" marB="44665" anchor="ctr">
                    <a:solidFill>
                      <a:schemeClr val="tx2">
                        <a:lumMod val="20000"/>
                        <a:lumOff val="80000"/>
                      </a:schemeClr>
                    </a:solidFill>
                  </a:tcPr>
                </a:tc>
                <a:tc gridSpan="6">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rPr>
                        <a:t>Neutron-shielding sizing studies</a:t>
                      </a:r>
                    </a:p>
                  </a:txBody>
                  <a:tcPr anchor="ctr">
                    <a:solidFill>
                      <a:schemeClr val="tx2">
                        <a:lumMod val="20000"/>
                        <a:lumOff val="80000"/>
                      </a:schemeClr>
                    </a:solidFill>
                  </a:tcPr>
                </a:tc>
                <a:tc hMerge="1">
                  <a:txBody>
                    <a:bodyPr/>
                    <a:lstStyle/>
                    <a:p>
                      <a:endParaRPr lang="en-GB"/>
                    </a:p>
                  </a:txBody>
                  <a:tcPr/>
                </a:tc>
                <a:tc hMerge="1">
                  <a:txBody>
                    <a:bodyPr/>
                    <a:lstStyle/>
                    <a:p>
                      <a:endParaRPr lang="en-GB"/>
                    </a:p>
                  </a:txBody>
                  <a:tcPr/>
                </a:tc>
                <a:tc hMerge="1">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n-lt"/>
                      </a:endParaRPr>
                    </a:p>
                  </a:txBody>
                  <a:tcPr anchor="ctr">
                    <a:solidFill>
                      <a:schemeClr val="tx2">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20655871"/>
                  </a:ext>
                </a:extLst>
              </a:tr>
              <a:tr h="625316">
                <a:tc>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lang="en-US" sz="1700" dirty="0">
                        <a:latin typeface="+mn-lt"/>
                      </a:endParaRPr>
                    </a:p>
                  </a:txBody>
                  <a:tcPr marL="89331" marR="89331" marT="44665" marB="44665" anchor="ctr">
                    <a:solidFill>
                      <a:schemeClr val="tx2">
                        <a:lumMod val="20000"/>
                        <a:lumOff val="80000"/>
                      </a:schemeClr>
                    </a:solidFill>
                  </a:tcPr>
                </a:tc>
                <a:tc gridSpan="3">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rPr>
                        <a:t>Dose in epoxy / 10 </a:t>
                      </a:r>
                      <a:r>
                        <a:rPr lang="en-US" sz="1600" dirty="0" err="1">
                          <a:solidFill>
                            <a:schemeClr val="tx1"/>
                          </a:solidFill>
                          <a:latin typeface="+mn-lt"/>
                        </a:rPr>
                        <a:t>fpys</a:t>
                      </a:r>
                      <a:r>
                        <a:rPr lang="en-US" sz="1600" dirty="0">
                          <a:solidFill>
                            <a:schemeClr val="tx1"/>
                          </a:solidFill>
                          <a:latin typeface="+mn-lt"/>
                        </a:rPr>
                        <a:t> [</a:t>
                      </a:r>
                      <a:r>
                        <a:rPr lang="en-US" sz="1600" dirty="0" err="1">
                          <a:solidFill>
                            <a:schemeClr val="tx1"/>
                          </a:solidFill>
                          <a:latin typeface="+mn-lt"/>
                        </a:rPr>
                        <a:t>MGy</a:t>
                      </a:r>
                      <a:r>
                        <a:rPr lang="en-US" sz="1600" dirty="0">
                          <a:solidFill>
                            <a:schemeClr val="tx1"/>
                          </a:solidFill>
                          <a:latin typeface="+mn-lt"/>
                        </a:rPr>
                        <a:t>]</a:t>
                      </a:r>
                    </a:p>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dirty="0">
                          <a:solidFill>
                            <a:srgbClr val="FF0000"/>
                          </a:solidFill>
                          <a:latin typeface="+mn-lt"/>
                        </a:rPr>
                        <a:t>Limit: 50 </a:t>
                      </a:r>
                      <a:r>
                        <a:rPr lang="en-US" sz="1600" dirty="0" err="1">
                          <a:solidFill>
                            <a:srgbClr val="FF0000"/>
                          </a:solidFill>
                          <a:latin typeface="+mn-lt"/>
                        </a:rPr>
                        <a:t>MGy</a:t>
                      </a:r>
                      <a:endParaRPr lang="en-US" sz="1600" dirty="0">
                        <a:solidFill>
                          <a:srgbClr val="FF0000"/>
                        </a:solidFill>
                        <a:latin typeface="+mn-lt"/>
                      </a:endParaRPr>
                    </a:p>
                  </a:txBody>
                  <a:tcPr>
                    <a:solidFill>
                      <a:schemeClr val="tx2">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rPr>
                        <a:t>N-heating [W/m³]</a:t>
                      </a:r>
                    </a:p>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dirty="0">
                          <a:solidFill>
                            <a:srgbClr val="FF0000"/>
                          </a:solidFill>
                          <a:latin typeface="+mn-lt"/>
                        </a:rPr>
                        <a:t>Limit: ~444 W/m³</a:t>
                      </a:r>
                      <a:r>
                        <a:rPr lang="en-US" sz="1600" dirty="0">
                          <a:solidFill>
                            <a:schemeClr val="tx1"/>
                          </a:solidFill>
                          <a:latin typeface="+mn-lt"/>
                        </a:rPr>
                        <a:t> </a:t>
                      </a:r>
                    </a:p>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rPr>
                        <a:t>(TF cond.)</a:t>
                      </a:r>
                    </a:p>
                  </a:txBody>
                  <a:tcPr anchor="ctr">
                    <a:solidFill>
                      <a:schemeClr val="tx2">
                        <a:lumMod val="20000"/>
                        <a:lumOff val="80000"/>
                      </a:schemeClr>
                    </a:solidFill>
                  </a:tcPr>
                </a:tc>
                <a:tc hMerge="1">
                  <a:txBody>
                    <a:bodyPr/>
                    <a:lstStyle/>
                    <a:p>
                      <a:endParaRPr lang="en-GB"/>
                    </a:p>
                  </a:txBody>
                  <a:tcPr/>
                </a:tc>
                <a:tc hMerge="1">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lang="en-US" sz="1200" dirty="0"/>
                    </a:p>
                  </a:txBody>
                  <a:tcPr anchor="ctr"/>
                </a:tc>
                <a:extLst>
                  <a:ext uri="{0D108BD9-81ED-4DB2-BD59-A6C34878D82A}">
                    <a16:rowId xmlns:a16="http://schemas.microsoft.com/office/drawing/2014/main" val="3053754918"/>
                  </a:ext>
                </a:extLst>
              </a:tr>
              <a:tr h="357323">
                <a:tc>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b="1" dirty="0" err="1">
                          <a:latin typeface="+mn-lt"/>
                        </a:rPr>
                        <a:t>t</a:t>
                      </a:r>
                      <a:r>
                        <a:rPr lang="en-US" sz="1600" b="1" baseline="-25000" dirty="0" err="1">
                          <a:latin typeface="+mn-lt"/>
                        </a:rPr>
                        <a:t>VV</a:t>
                      </a:r>
                      <a:endParaRPr lang="en-US" sz="1600" b="1" baseline="0" dirty="0">
                        <a:latin typeface="+mn-lt"/>
                      </a:endParaRPr>
                    </a:p>
                  </a:txBody>
                  <a:tcPr marL="89331" marR="89331" marT="44665" marB="44665" anchor="ctr">
                    <a:solidFill>
                      <a:schemeClr val="accent1">
                        <a:lumMod val="60000"/>
                        <a:lumOff val="40000"/>
                      </a:schemeClr>
                    </a:solidFill>
                  </a:tcPr>
                </a:tc>
                <a:tc>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b="1" dirty="0">
                          <a:latin typeface="+mn-lt"/>
                        </a:rPr>
                        <a:t>43 cm</a:t>
                      </a:r>
                    </a:p>
                  </a:txBody>
                  <a:tcPr marL="89331" marR="89331" marT="44665" marB="44665" anchor="ctr">
                    <a:solidFill>
                      <a:schemeClr val="accent1">
                        <a:lumMod val="40000"/>
                        <a:lumOff val="60000"/>
                      </a:schemeClr>
                    </a:solidFill>
                  </a:tcPr>
                </a:tc>
                <a:tc>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b="1" dirty="0">
                          <a:latin typeface="+mn-lt"/>
                        </a:rPr>
                        <a:t>41 cm</a:t>
                      </a:r>
                    </a:p>
                  </a:txBody>
                  <a:tcPr marL="89331" marR="89331" marT="44665" marB="44665" anchor="ctr">
                    <a:solidFill>
                      <a:schemeClr val="accent1">
                        <a:lumMod val="40000"/>
                        <a:lumOff val="60000"/>
                      </a:schemeClr>
                    </a:solidFill>
                  </a:tcPr>
                </a:tc>
                <a:tc>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b="1" dirty="0">
                          <a:latin typeface="+mn-lt"/>
                        </a:rPr>
                        <a:t>38 cm</a:t>
                      </a:r>
                    </a:p>
                  </a:txBody>
                  <a:tcPr marL="89331" marR="89331" marT="44665" marB="44665" anchor="ctr">
                    <a:solidFill>
                      <a:schemeClr val="accent1">
                        <a:lumMod val="40000"/>
                        <a:lumOff val="60000"/>
                      </a:schemeClr>
                    </a:solidFill>
                  </a:tcPr>
                </a:tc>
                <a:tc>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b="1" dirty="0">
                          <a:latin typeface="+mn-lt"/>
                        </a:rPr>
                        <a:t>43 cm</a:t>
                      </a:r>
                    </a:p>
                  </a:txBody>
                  <a:tcPr marL="89331" marR="89331" marT="44665" marB="44665" anchor="ctr">
                    <a:solidFill>
                      <a:schemeClr val="accent5">
                        <a:lumMod val="60000"/>
                        <a:lumOff val="40000"/>
                      </a:schemeClr>
                    </a:solidFill>
                  </a:tcPr>
                </a:tc>
                <a:tc>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b="1" dirty="0">
                          <a:latin typeface="+mn-lt"/>
                        </a:rPr>
                        <a:t>41 cm</a:t>
                      </a:r>
                    </a:p>
                  </a:txBody>
                  <a:tcPr marL="89331" marR="89331" marT="44665" marB="44665" anchor="ctr">
                    <a:solidFill>
                      <a:schemeClr val="accent5">
                        <a:lumMod val="60000"/>
                        <a:lumOff val="40000"/>
                      </a:schemeClr>
                    </a:solidFill>
                  </a:tcPr>
                </a:tc>
                <a:tc>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b="1" dirty="0">
                          <a:latin typeface="+mn-lt"/>
                        </a:rPr>
                        <a:t>38 cm</a:t>
                      </a:r>
                    </a:p>
                  </a:txBody>
                  <a:tcPr marL="89331" marR="89331" marT="44665" marB="44665" anchor="ctr">
                    <a:solidFill>
                      <a:schemeClr val="accent5">
                        <a:lumMod val="60000"/>
                        <a:lumOff val="40000"/>
                      </a:schemeClr>
                    </a:solidFill>
                  </a:tcPr>
                </a:tc>
                <a:extLst>
                  <a:ext uri="{0D108BD9-81ED-4DB2-BD59-A6C34878D82A}">
                    <a16:rowId xmlns:a16="http://schemas.microsoft.com/office/drawing/2014/main" val="1540477879"/>
                  </a:ext>
                </a:extLst>
              </a:tr>
              <a:tr h="357323">
                <a:tc>
                  <a:txBody>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lang="en-US" sz="1600" b="0" dirty="0">
                          <a:latin typeface="+mn-lt"/>
                        </a:rPr>
                        <a:t>0</a:t>
                      </a:r>
                    </a:p>
                  </a:txBody>
                  <a:tcPr marL="89331" marR="89331" marT="44665" marB="44665" anchor="ctr">
                    <a:solidFill>
                      <a:schemeClr val="bg1">
                        <a:lumMod val="85000"/>
                      </a:schemeClr>
                    </a:solidFill>
                  </a:tcPr>
                </a:tc>
                <a:tc>
                  <a:txBody>
                    <a:bodyPr/>
                    <a:lstStyle/>
                    <a:p>
                      <a:pPr marL="0" algn="ctr" defTabSz="685800" rtl="0" eaLnBrk="1" latinLnBrk="0" hangingPunct="1">
                        <a:lnSpc>
                          <a:spcPct val="115000"/>
                        </a:lnSpc>
                        <a:spcAft>
                          <a:spcPts val="1000"/>
                        </a:spcAft>
                      </a:pPr>
                      <a:r>
                        <a:rPr lang="de-DE" sz="1600" b="0" i="0" kern="1200" dirty="0">
                          <a:solidFill>
                            <a:schemeClr val="tx1"/>
                          </a:solidFill>
                          <a:latin typeface="+mn-lt"/>
                          <a:ea typeface="+mn-ea"/>
                          <a:cs typeface="+mn-cs"/>
                        </a:rPr>
                        <a:t>20</a:t>
                      </a:r>
                    </a:p>
                  </a:txBody>
                  <a:tcPr marL="68580" marR="68580" marT="0" marB="0">
                    <a:solidFill>
                      <a:schemeClr val="accent1">
                        <a:lumMod val="20000"/>
                        <a:lumOff val="80000"/>
                      </a:schemeClr>
                    </a:solidFill>
                  </a:tcPr>
                </a:tc>
                <a:tc>
                  <a:txBody>
                    <a:bodyPr/>
                    <a:lstStyle/>
                    <a:p>
                      <a:pPr marL="0" algn="ctr" defTabSz="685800" rtl="0" eaLnBrk="1" latinLnBrk="0" hangingPunct="1"/>
                      <a:r>
                        <a:rPr lang="en-US" sz="1600" b="1" i="0" kern="1200" dirty="0">
                          <a:solidFill>
                            <a:schemeClr val="tx1"/>
                          </a:solidFill>
                          <a:latin typeface="+mn-lt"/>
                          <a:ea typeface="+mn-ea"/>
                          <a:cs typeface="+mn-cs"/>
                        </a:rPr>
                        <a:t>VNS</a:t>
                      </a:r>
                      <a:endParaRPr lang="en-GB" sz="1600" b="1" i="0" kern="1200" dirty="0">
                        <a:solidFill>
                          <a:schemeClr val="tx1"/>
                        </a:solidFill>
                        <a:latin typeface="+mn-lt"/>
                        <a:ea typeface="+mn-ea"/>
                        <a:cs typeface="+mn-cs"/>
                      </a:endParaRPr>
                    </a:p>
                  </a:txBody>
                  <a:tcPr marL="89331" marR="89331" marT="44665" marB="44665" anchor="ctr">
                    <a:solidFill>
                      <a:schemeClr val="accent1">
                        <a:lumMod val="20000"/>
                        <a:lumOff val="80000"/>
                      </a:schemeClr>
                    </a:solidFill>
                  </a:tcPr>
                </a:tc>
                <a:tc>
                  <a:txBody>
                    <a:bodyPr/>
                    <a:lstStyle/>
                    <a:p>
                      <a:pPr marL="0" algn="ctr" defTabSz="685800" rtl="0" eaLnBrk="1" latinLnBrk="0" hangingPunct="1">
                        <a:lnSpc>
                          <a:spcPct val="115000"/>
                        </a:lnSpc>
                        <a:spcAft>
                          <a:spcPts val="1000"/>
                        </a:spcAft>
                      </a:pPr>
                      <a:r>
                        <a:rPr lang="de-DE" sz="1600" b="0" i="0" kern="1200" dirty="0">
                          <a:solidFill>
                            <a:schemeClr val="tx1"/>
                          </a:solidFill>
                          <a:latin typeface="+mn-lt"/>
                          <a:ea typeface="+mn-ea"/>
                          <a:cs typeface="+mn-cs"/>
                        </a:rPr>
                        <a:t>35</a:t>
                      </a:r>
                    </a:p>
                  </a:txBody>
                  <a:tcPr marL="68580" marR="68580" marT="0" marB="0">
                    <a:solidFill>
                      <a:schemeClr val="accent1">
                        <a:lumMod val="20000"/>
                        <a:lumOff val="80000"/>
                      </a:schemeClr>
                    </a:solidFill>
                  </a:tcPr>
                </a:tc>
                <a:tc>
                  <a:txBody>
                    <a:bodyPr/>
                    <a:lstStyle/>
                    <a:p>
                      <a:pPr algn="ctr"/>
                      <a:r>
                        <a:rPr lang="de-DE" sz="1600" b="0" i="0" dirty="0">
                          <a:solidFill>
                            <a:schemeClr val="tx1"/>
                          </a:solidFill>
                          <a:latin typeface="+mn-lt"/>
                        </a:rPr>
                        <a:t>235</a:t>
                      </a:r>
                      <a:endParaRPr lang="en-US" sz="1600" b="0" i="0" dirty="0">
                        <a:solidFill>
                          <a:schemeClr val="tx1"/>
                        </a:solidFill>
                        <a:latin typeface="+mn-lt"/>
                      </a:endParaRPr>
                    </a:p>
                  </a:txBody>
                  <a:tcPr marL="89331" marR="89331" marT="44665" marB="44665" anchor="ctr">
                    <a:solidFill>
                      <a:schemeClr val="accent5">
                        <a:lumMod val="40000"/>
                        <a:lumOff val="60000"/>
                      </a:schemeClr>
                    </a:solidFill>
                  </a:tcPr>
                </a:tc>
                <a:tc>
                  <a:txBody>
                    <a:bodyPr/>
                    <a:lstStyle/>
                    <a:p>
                      <a:pPr algn="ctr"/>
                      <a:r>
                        <a:rPr lang="en-US" sz="1600" b="1" dirty="0">
                          <a:effectLst/>
                          <a:latin typeface="+mn-lt"/>
                          <a:ea typeface="Calibri" panose="020F0502020204030204" pitchFamily="34" charset="0"/>
                        </a:rPr>
                        <a:t>VNS</a:t>
                      </a:r>
                      <a:endParaRPr lang="en-US" sz="1600" b="1" dirty="0">
                        <a:latin typeface="+mn-lt"/>
                      </a:endParaRPr>
                    </a:p>
                  </a:txBody>
                  <a:tcPr marL="89331" marR="89331" marT="44665" marB="44665" anchor="ctr">
                    <a:solidFill>
                      <a:schemeClr val="accent5">
                        <a:lumMod val="40000"/>
                        <a:lumOff val="60000"/>
                      </a:schemeClr>
                    </a:solidFill>
                  </a:tcPr>
                </a:tc>
                <a:tc>
                  <a:txBody>
                    <a:bodyPr/>
                    <a:lstStyle/>
                    <a:p>
                      <a:pPr algn="ctr"/>
                      <a:r>
                        <a:rPr lang="de-DE" sz="1600" b="0" dirty="0">
                          <a:latin typeface="+mn-lt"/>
                        </a:rPr>
                        <a:t>323</a:t>
                      </a:r>
                      <a:endParaRPr lang="en-US" sz="1600" b="0" dirty="0">
                        <a:latin typeface="+mn-lt"/>
                      </a:endParaRPr>
                    </a:p>
                  </a:txBody>
                  <a:tcPr marL="89331" marR="89331" marT="44665" marB="44665" anchor="ctr">
                    <a:solidFill>
                      <a:schemeClr val="accent5">
                        <a:lumMod val="40000"/>
                        <a:lumOff val="60000"/>
                      </a:schemeClr>
                    </a:solidFill>
                  </a:tcPr>
                </a:tc>
                <a:extLst>
                  <a:ext uri="{0D108BD9-81ED-4DB2-BD59-A6C34878D82A}">
                    <a16:rowId xmlns:a16="http://schemas.microsoft.com/office/drawing/2014/main" val="2687234410"/>
                  </a:ext>
                </a:extLst>
              </a:tr>
            </a:tbl>
          </a:graphicData>
        </a:graphic>
      </p:graphicFrame>
      <p:sp>
        <p:nvSpPr>
          <p:cNvPr id="32" name="TextBox 31">
            <a:extLst>
              <a:ext uri="{FF2B5EF4-FFF2-40B4-BE49-F238E27FC236}">
                <a16:creationId xmlns:a16="http://schemas.microsoft.com/office/drawing/2014/main" id="{A0C4AD04-8E66-78C8-44EF-FAE76F6E5352}"/>
              </a:ext>
            </a:extLst>
          </p:cNvPr>
          <p:cNvSpPr txBox="1"/>
          <p:nvPr/>
        </p:nvSpPr>
        <p:spPr>
          <a:xfrm>
            <a:off x="10513993" y="6149804"/>
            <a:ext cx="692818" cy="33855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de-DE" sz="1600" b="1" dirty="0"/>
              <a:t>41 cm</a:t>
            </a:r>
            <a:endParaRPr lang="en-US" sz="1600" b="1" baseline="-25000" dirty="0"/>
          </a:p>
        </p:txBody>
      </p:sp>
      <p:pic>
        <p:nvPicPr>
          <p:cNvPr id="33" name="Picture 32">
            <a:extLst>
              <a:ext uri="{FF2B5EF4-FFF2-40B4-BE49-F238E27FC236}">
                <a16:creationId xmlns:a16="http://schemas.microsoft.com/office/drawing/2014/main" id="{210CCCBB-5C21-C2A4-86F9-E9EE8D7FE399}"/>
              </a:ext>
            </a:extLst>
          </p:cNvPr>
          <p:cNvPicPr>
            <a:picLocks noChangeAspect="1"/>
          </p:cNvPicPr>
          <p:nvPr/>
        </p:nvPicPr>
        <p:blipFill>
          <a:blip r:embed="rId4"/>
          <a:stretch>
            <a:fillRect/>
          </a:stretch>
        </p:blipFill>
        <p:spPr>
          <a:xfrm>
            <a:off x="8320889" y="2508943"/>
            <a:ext cx="3528517" cy="3386110"/>
          </a:xfrm>
          <a:prstGeom prst="rect">
            <a:avLst/>
          </a:prstGeom>
        </p:spPr>
      </p:pic>
      <p:sp>
        <p:nvSpPr>
          <p:cNvPr id="34" name="TextBox 33">
            <a:extLst>
              <a:ext uri="{FF2B5EF4-FFF2-40B4-BE49-F238E27FC236}">
                <a16:creationId xmlns:a16="http://schemas.microsoft.com/office/drawing/2014/main" id="{B15C1E3E-064C-1863-548B-6131D7CE4014}"/>
              </a:ext>
            </a:extLst>
          </p:cNvPr>
          <p:cNvSpPr txBox="1"/>
          <p:nvPr/>
        </p:nvSpPr>
        <p:spPr>
          <a:xfrm>
            <a:off x="7913570" y="2570462"/>
            <a:ext cx="1188146" cy="58477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de-DE" sz="1600" dirty="0"/>
              <a:t>VV filled by </a:t>
            </a:r>
          </a:p>
          <a:p>
            <a:r>
              <a:rPr lang="de-DE" sz="1600" dirty="0"/>
              <a:t>B4C + water</a:t>
            </a:r>
            <a:endParaRPr lang="en-US" sz="1600" dirty="0"/>
          </a:p>
        </p:txBody>
      </p:sp>
      <p:sp>
        <p:nvSpPr>
          <p:cNvPr id="35" name="TextBox 34">
            <a:extLst>
              <a:ext uri="{FF2B5EF4-FFF2-40B4-BE49-F238E27FC236}">
                <a16:creationId xmlns:a16="http://schemas.microsoft.com/office/drawing/2014/main" id="{642D0DA0-76B0-9F6E-A7FD-BA3331E45B2C}"/>
              </a:ext>
            </a:extLst>
          </p:cNvPr>
          <p:cNvSpPr txBox="1"/>
          <p:nvPr/>
        </p:nvSpPr>
        <p:spPr>
          <a:xfrm>
            <a:off x="10860402" y="2862849"/>
            <a:ext cx="617477" cy="338554"/>
          </a:xfrm>
          <a:prstGeom prst="rect">
            <a:avLst/>
          </a:prstGeom>
          <a:ln>
            <a:solidFill>
              <a:srgbClr val="FFC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de-DE" sz="1600" dirty="0">
                <a:solidFill>
                  <a:srgbClr val="9E7800"/>
                </a:solidFill>
              </a:rPr>
              <a:t>W</a:t>
            </a:r>
            <a:r>
              <a:rPr lang="de-DE" sz="1600" baseline="-25000" dirty="0">
                <a:solidFill>
                  <a:srgbClr val="9E7800"/>
                </a:solidFill>
              </a:rPr>
              <a:t>2</a:t>
            </a:r>
            <a:r>
              <a:rPr lang="de-DE" sz="1600" dirty="0">
                <a:solidFill>
                  <a:srgbClr val="9E7800"/>
                </a:solidFill>
              </a:rPr>
              <a:t>B</a:t>
            </a:r>
            <a:r>
              <a:rPr lang="de-DE" sz="1600" baseline="-25000" dirty="0">
                <a:solidFill>
                  <a:srgbClr val="9E7800"/>
                </a:solidFill>
              </a:rPr>
              <a:t>5</a:t>
            </a:r>
            <a:endParaRPr lang="en-US" sz="1600" baseline="-25000" dirty="0">
              <a:solidFill>
                <a:srgbClr val="9E7800"/>
              </a:solidFill>
            </a:endParaRPr>
          </a:p>
        </p:txBody>
      </p:sp>
      <p:cxnSp>
        <p:nvCxnSpPr>
          <p:cNvPr id="36" name="Straight Arrow Connector 35">
            <a:extLst>
              <a:ext uri="{FF2B5EF4-FFF2-40B4-BE49-F238E27FC236}">
                <a16:creationId xmlns:a16="http://schemas.microsoft.com/office/drawing/2014/main" id="{9021AAA2-A97C-8277-1351-5EF6E2311CF5}"/>
              </a:ext>
            </a:extLst>
          </p:cNvPr>
          <p:cNvCxnSpPr>
            <a:cxnSpLocks/>
          </p:cNvCxnSpPr>
          <p:nvPr/>
        </p:nvCxnSpPr>
        <p:spPr>
          <a:xfrm flipH="1">
            <a:off x="10717024" y="3212298"/>
            <a:ext cx="396453" cy="32380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92E68403-0D00-4C8E-4BB6-7B6BB135FF60}"/>
              </a:ext>
            </a:extLst>
          </p:cNvPr>
          <p:cNvCxnSpPr>
            <a:cxnSpLocks/>
            <a:stCxn id="34" idx="3"/>
          </p:cNvCxnSpPr>
          <p:nvPr/>
        </p:nvCxnSpPr>
        <p:spPr>
          <a:xfrm>
            <a:off x="9101716" y="2862850"/>
            <a:ext cx="516112" cy="34944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7A9721EE-4F0F-E3ED-1D52-96D4A779BB50}"/>
              </a:ext>
            </a:extLst>
          </p:cNvPr>
          <p:cNvSpPr txBox="1"/>
          <p:nvPr/>
        </p:nvSpPr>
        <p:spPr>
          <a:xfrm>
            <a:off x="98622" y="4816821"/>
            <a:ext cx="7747519" cy="923330"/>
          </a:xfrm>
          <a:prstGeom prst="rect">
            <a:avLst/>
          </a:prstGeom>
          <a:solidFill>
            <a:schemeClr val="accent1">
              <a:lumMod val="40000"/>
              <a:lumOff val="60000"/>
            </a:schemeClr>
          </a:solidFill>
          <a:ln>
            <a:solidFill>
              <a:schemeClr val="tx1"/>
            </a:solidFill>
          </a:ln>
        </p:spPr>
        <p:txBody>
          <a:bodyPr wrap="square" rtlCol="0">
            <a:spAutoFit/>
          </a:bodyPr>
          <a:lstStyle/>
          <a:p>
            <a:r>
              <a:rPr lang="en-US" b="1" dirty="0">
                <a:sym typeface="Wingdings" panose="05000000000000000000" pitchFamily="2" charset="2"/>
              </a:rPr>
              <a:t>n-shielding:</a:t>
            </a:r>
          </a:p>
          <a:p>
            <a:pPr marL="279152" indent="-279152">
              <a:buFont typeface="Arial" panose="020B0604020202020204" pitchFamily="34" charset="0"/>
              <a:buChar char="•"/>
            </a:pPr>
            <a:r>
              <a:rPr lang="en-US" dirty="0">
                <a:sym typeface="Wingdings" panose="05000000000000000000" pitchFamily="2" charset="2"/>
              </a:rPr>
              <a:t>25cm shield blanket filled with advanced n-shielding material, e.g. W</a:t>
            </a:r>
            <a:r>
              <a:rPr lang="en-US" baseline="-25000" dirty="0">
                <a:sym typeface="Wingdings" panose="05000000000000000000" pitchFamily="2" charset="2"/>
              </a:rPr>
              <a:t>2</a:t>
            </a:r>
            <a:r>
              <a:rPr lang="en-US" dirty="0">
                <a:sym typeface="Wingdings" panose="05000000000000000000" pitchFamily="2" charset="2"/>
              </a:rPr>
              <a:t>B</a:t>
            </a:r>
            <a:r>
              <a:rPr lang="en-US" baseline="-25000" dirty="0">
                <a:sym typeface="Wingdings" panose="05000000000000000000" pitchFamily="2" charset="2"/>
              </a:rPr>
              <a:t>5</a:t>
            </a:r>
            <a:r>
              <a:rPr lang="en-US" dirty="0">
                <a:sym typeface="Wingdings" panose="05000000000000000000" pitchFamily="2" charset="2"/>
              </a:rPr>
              <a:t>, WC</a:t>
            </a:r>
          </a:p>
          <a:p>
            <a:pPr marL="279152" indent="-279152">
              <a:buFont typeface="Arial" panose="020B0604020202020204" pitchFamily="34" charset="0"/>
              <a:buChar char="•"/>
            </a:pPr>
            <a:r>
              <a:rPr lang="en-US" dirty="0">
                <a:sym typeface="Wingdings" panose="05000000000000000000" pitchFamily="2" charset="2"/>
              </a:rPr>
              <a:t>41cm VV filled on the inboard side with advanced n-shielding material</a:t>
            </a:r>
          </a:p>
        </p:txBody>
      </p:sp>
      <p:sp>
        <p:nvSpPr>
          <p:cNvPr id="8" name="Slide Number Placeholder 4">
            <a:extLst>
              <a:ext uri="{FF2B5EF4-FFF2-40B4-BE49-F238E27FC236}">
                <a16:creationId xmlns:a16="http://schemas.microsoft.com/office/drawing/2014/main" id="{52597F87-E836-558D-0D3D-6B456BD16717}"/>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5</a:t>
            </a:fld>
            <a:endParaRPr lang="en-GB" dirty="0">
              <a:solidFill>
                <a:prstClr val="white"/>
              </a:solidFill>
            </a:endParaRPr>
          </a:p>
        </p:txBody>
      </p:sp>
      <p:cxnSp>
        <p:nvCxnSpPr>
          <p:cNvPr id="11" name="Straight Arrow Connector 10">
            <a:extLst>
              <a:ext uri="{FF2B5EF4-FFF2-40B4-BE49-F238E27FC236}">
                <a16:creationId xmlns:a16="http://schemas.microsoft.com/office/drawing/2014/main" id="{781FA70B-41B1-992A-2313-31A3BB92A597}"/>
              </a:ext>
            </a:extLst>
          </p:cNvPr>
          <p:cNvCxnSpPr/>
          <p:nvPr/>
        </p:nvCxnSpPr>
        <p:spPr>
          <a:xfrm>
            <a:off x="10436196" y="6036812"/>
            <a:ext cx="848412" cy="0"/>
          </a:xfrm>
          <a:prstGeom prst="straightConnector1">
            <a:avLst/>
          </a:prstGeom>
          <a:ln w="158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4A9AC04-2035-3F6F-7AE2-070E10F63268}"/>
              </a:ext>
            </a:extLst>
          </p:cNvPr>
          <p:cNvCxnSpPr>
            <a:cxnSpLocks/>
          </p:cNvCxnSpPr>
          <p:nvPr/>
        </p:nvCxnSpPr>
        <p:spPr>
          <a:xfrm>
            <a:off x="11284608" y="6036812"/>
            <a:ext cx="564798" cy="0"/>
          </a:xfrm>
          <a:prstGeom prst="straightConnector1">
            <a:avLst/>
          </a:prstGeom>
          <a:ln w="158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BE03E92-FA7B-E5FB-0428-CC63B692CB09}"/>
              </a:ext>
            </a:extLst>
          </p:cNvPr>
          <p:cNvSpPr txBox="1"/>
          <p:nvPr/>
        </p:nvSpPr>
        <p:spPr>
          <a:xfrm>
            <a:off x="11392256" y="6149804"/>
            <a:ext cx="692818" cy="33855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de-DE" sz="1600" b="1" dirty="0"/>
              <a:t>25 cm</a:t>
            </a:r>
            <a:endParaRPr lang="en-US" sz="1600" b="1" baseline="-25000" dirty="0"/>
          </a:p>
        </p:txBody>
      </p:sp>
      <p:sp>
        <p:nvSpPr>
          <p:cNvPr id="9" name="TextBox 8">
            <a:extLst>
              <a:ext uri="{FF2B5EF4-FFF2-40B4-BE49-F238E27FC236}">
                <a16:creationId xmlns:a16="http://schemas.microsoft.com/office/drawing/2014/main" id="{7A264E82-D1F2-46AD-9C84-422AE2F001B9}"/>
              </a:ext>
            </a:extLst>
          </p:cNvPr>
          <p:cNvSpPr txBox="1"/>
          <p:nvPr/>
        </p:nvSpPr>
        <p:spPr>
          <a:xfrm>
            <a:off x="1114449" y="618651"/>
            <a:ext cx="3854003" cy="646331"/>
          </a:xfrm>
          <a:prstGeom prst="rect">
            <a:avLst/>
          </a:prstGeom>
          <a:noFill/>
        </p:spPr>
        <p:txBody>
          <a:bodyPr wrap="square">
            <a:spAutoFit/>
          </a:bodyPr>
          <a:lstStyle/>
          <a:p>
            <a:r>
              <a:rPr lang="en-GB" b="1" dirty="0"/>
              <a:t>I</a:t>
            </a:r>
            <a:r>
              <a:rPr lang="en-GB" sz="1800" b="1" dirty="0"/>
              <a:t>nfluence of efficiency of n-shielding :</a:t>
            </a:r>
          </a:p>
          <a:p>
            <a:r>
              <a:rPr lang="en-GB" b="1" dirty="0"/>
              <a:t>-1 cm of n-shield = -0.1T on TF WP</a:t>
            </a:r>
          </a:p>
        </p:txBody>
      </p:sp>
      <p:sp>
        <p:nvSpPr>
          <p:cNvPr id="7" name="Footer Placeholder 3">
            <a:extLst>
              <a:ext uri="{FF2B5EF4-FFF2-40B4-BE49-F238E27FC236}">
                <a16:creationId xmlns:a16="http://schemas.microsoft.com/office/drawing/2014/main" id="{76F17A32-04CA-662F-1F50-4B830169395E}"/>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Tree>
    <p:extLst>
      <p:ext uri="{BB962C8B-B14F-4D97-AF65-F5344CB8AC3E}">
        <p14:creationId xmlns:p14="http://schemas.microsoft.com/office/powerpoint/2010/main" val="1050264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1B33C2C-1E1C-4DA4-8081-9C167B034F23}"/>
              </a:ext>
            </a:extLst>
          </p:cNvPr>
          <p:cNvSpPr>
            <a:spLocks noGrp="1"/>
          </p:cNvSpPr>
          <p:nvPr>
            <p:ph type="title"/>
          </p:nvPr>
        </p:nvSpPr>
        <p:spPr>
          <a:xfrm>
            <a:off x="815406" y="34307"/>
            <a:ext cx="10059625" cy="716504"/>
          </a:xfrm>
        </p:spPr>
        <p:txBody>
          <a:bodyPr/>
          <a:lstStyle/>
          <a:p>
            <a:pPr>
              <a:lnSpc>
                <a:spcPct val="100000"/>
              </a:lnSpc>
            </a:pPr>
            <a:r>
              <a:rPr lang="en-US" dirty="0"/>
              <a:t>Magnet design</a:t>
            </a:r>
            <a:endParaRPr lang="en-GB" sz="3200" dirty="0"/>
          </a:p>
        </p:txBody>
      </p:sp>
      <p:sp>
        <p:nvSpPr>
          <p:cNvPr id="5" name="TextBox 4">
            <a:extLst>
              <a:ext uri="{FF2B5EF4-FFF2-40B4-BE49-F238E27FC236}">
                <a16:creationId xmlns:a16="http://schemas.microsoft.com/office/drawing/2014/main" id="{DB6EC242-B2C5-67A3-26DE-9850433F084A}"/>
              </a:ext>
            </a:extLst>
          </p:cNvPr>
          <p:cNvSpPr txBox="1"/>
          <p:nvPr/>
        </p:nvSpPr>
        <p:spPr>
          <a:xfrm>
            <a:off x="183502" y="728034"/>
            <a:ext cx="5485778" cy="2101344"/>
          </a:xfrm>
          <a:prstGeom prst="rect">
            <a:avLst/>
          </a:prstGeom>
          <a:noFill/>
        </p:spPr>
        <p:txBody>
          <a:bodyPr wrap="square" rtlCol="0">
            <a:spAutoFit/>
          </a:bodyPr>
          <a:lstStyle/>
          <a:p>
            <a:pPr marL="334982" indent="-334982">
              <a:spcAft>
                <a:spcPts val="587"/>
              </a:spcAft>
              <a:buFont typeface="Arial" panose="020B0604020202020204" pitchFamily="34" charset="0"/>
              <a:buChar char="•"/>
            </a:pPr>
            <a:r>
              <a:rPr lang="en-US" sz="1759" dirty="0"/>
              <a:t>Maximum field: 12.8 T</a:t>
            </a:r>
          </a:p>
          <a:p>
            <a:pPr marL="334982" indent="-334982">
              <a:spcAft>
                <a:spcPts val="587"/>
              </a:spcAft>
              <a:buFont typeface="Arial" panose="020B0604020202020204" pitchFamily="34" charset="0"/>
              <a:buChar char="•"/>
            </a:pPr>
            <a:r>
              <a:rPr lang="en-US" sz="1759" dirty="0"/>
              <a:t>TF coils based on Nb</a:t>
            </a:r>
            <a:r>
              <a:rPr lang="en-US" sz="1759" baseline="-25000" dirty="0"/>
              <a:t>3</a:t>
            </a:r>
            <a:r>
              <a:rPr lang="en-US" sz="1759" dirty="0"/>
              <a:t>Sn technology, HTS as an option</a:t>
            </a:r>
          </a:p>
          <a:p>
            <a:pPr marL="334982" indent="-334982">
              <a:spcAft>
                <a:spcPts val="587"/>
              </a:spcAft>
              <a:buFont typeface="Arial" panose="020B0604020202020204" pitchFamily="34" charset="0"/>
              <a:buChar char="•"/>
            </a:pPr>
            <a:r>
              <a:rPr lang="en-US" sz="1759" dirty="0"/>
              <a:t>Pancake winding</a:t>
            </a:r>
          </a:p>
          <a:p>
            <a:pPr marL="334982" indent="-334982">
              <a:spcAft>
                <a:spcPts val="587"/>
              </a:spcAft>
              <a:buFont typeface="Arial" panose="020B0604020202020204" pitchFamily="34" charset="0"/>
              <a:buChar char="•"/>
            </a:pPr>
            <a:r>
              <a:rPr lang="en-US" sz="1759" dirty="0"/>
              <a:t>Quench voltage &lt;5 kV</a:t>
            </a:r>
          </a:p>
          <a:p>
            <a:pPr marL="334982" indent="-334982">
              <a:spcAft>
                <a:spcPts val="587"/>
              </a:spcAft>
              <a:buFont typeface="Arial" panose="020B0604020202020204" pitchFamily="34" charset="0"/>
              <a:buChar char="•"/>
            </a:pPr>
            <a:r>
              <a:rPr lang="en-US" sz="1759" dirty="0"/>
              <a:t>Cost estimate for 12 TF coils: ~60M€</a:t>
            </a:r>
          </a:p>
          <a:p>
            <a:pPr marL="334982" indent="-334982">
              <a:spcAft>
                <a:spcPts val="587"/>
              </a:spcAft>
              <a:buFont typeface="Arial" panose="020B0604020202020204" pitchFamily="34" charset="0"/>
              <a:buChar char="•"/>
            </a:pPr>
            <a:r>
              <a:rPr lang="en-US" sz="1759" dirty="0"/>
              <a:t>Design of structures not yet done.</a:t>
            </a:r>
          </a:p>
        </p:txBody>
      </p:sp>
      <p:pic>
        <p:nvPicPr>
          <p:cNvPr id="8" name="Picture 7" descr="A chart of a color spectrum&#10;&#10;Description automatically generated with medium confidence">
            <a:extLst>
              <a:ext uri="{FF2B5EF4-FFF2-40B4-BE49-F238E27FC236}">
                <a16:creationId xmlns:a16="http://schemas.microsoft.com/office/drawing/2014/main" id="{E3176E1C-3703-4293-57A0-AEAC51CD5526}"/>
              </a:ext>
            </a:extLst>
          </p:cNvPr>
          <p:cNvPicPr>
            <a:picLocks noChangeAspect="1"/>
          </p:cNvPicPr>
          <p:nvPr/>
        </p:nvPicPr>
        <p:blipFill rotWithShape="1">
          <a:blip r:embed="rId3">
            <a:extLst>
              <a:ext uri="{28A0092B-C50C-407E-A947-70E740481C1C}">
                <a14:useLocalDpi xmlns:a14="http://schemas.microsoft.com/office/drawing/2010/main" val="0"/>
              </a:ext>
            </a:extLst>
          </a:blip>
          <a:srcRect l="39940" t="28307" r="39349" b="32875"/>
          <a:stretch/>
        </p:blipFill>
        <p:spPr>
          <a:xfrm>
            <a:off x="6419798" y="262275"/>
            <a:ext cx="2579326" cy="2505632"/>
          </a:xfrm>
          <a:prstGeom prst="rect">
            <a:avLst/>
          </a:prstGeom>
        </p:spPr>
      </p:pic>
      <p:pic>
        <p:nvPicPr>
          <p:cNvPr id="3" name="Picture 2" descr="A picture containing sketch, drawing, design&#10;&#10;Description automatically generated">
            <a:extLst>
              <a:ext uri="{FF2B5EF4-FFF2-40B4-BE49-F238E27FC236}">
                <a16:creationId xmlns:a16="http://schemas.microsoft.com/office/drawing/2014/main" id="{7742A733-1554-5651-21EA-D103CAA86B8F}"/>
              </a:ext>
            </a:extLst>
          </p:cNvPr>
          <p:cNvPicPr>
            <a:picLocks noChangeAspect="1"/>
          </p:cNvPicPr>
          <p:nvPr/>
        </p:nvPicPr>
        <p:blipFill rotWithShape="1">
          <a:blip r:embed="rId4">
            <a:extLst>
              <a:ext uri="{28A0092B-C50C-407E-A947-70E740481C1C}">
                <a14:useLocalDpi xmlns:a14="http://schemas.microsoft.com/office/drawing/2010/main" val="0"/>
              </a:ext>
            </a:extLst>
          </a:blip>
          <a:srcRect l="26669" t="12664" r="22214" b="9027"/>
          <a:stretch/>
        </p:blipFill>
        <p:spPr>
          <a:xfrm>
            <a:off x="212998" y="2894913"/>
            <a:ext cx="3086831" cy="3556568"/>
          </a:xfrm>
          <a:prstGeom prst="rect">
            <a:avLst/>
          </a:prstGeom>
          <a:ln w="38100">
            <a:solidFill>
              <a:schemeClr val="tx1"/>
            </a:solidFill>
          </a:ln>
        </p:spPr>
      </p:pic>
      <p:sp>
        <p:nvSpPr>
          <p:cNvPr id="7" name="TextBox 6">
            <a:extLst>
              <a:ext uri="{FF2B5EF4-FFF2-40B4-BE49-F238E27FC236}">
                <a16:creationId xmlns:a16="http://schemas.microsoft.com/office/drawing/2014/main" id="{DEF681E1-0B3E-F3CD-C361-6A8D2E27EB94}"/>
              </a:ext>
            </a:extLst>
          </p:cNvPr>
          <p:cNvSpPr txBox="1"/>
          <p:nvPr/>
        </p:nvSpPr>
        <p:spPr>
          <a:xfrm>
            <a:off x="10105257" y="603307"/>
            <a:ext cx="1842171" cy="272703"/>
          </a:xfrm>
          <a:prstGeom prst="rect">
            <a:avLst/>
          </a:prstGeom>
          <a:noFill/>
        </p:spPr>
        <p:txBody>
          <a:bodyPr wrap="none" rtlCol="0">
            <a:spAutoFit/>
          </a:bodyPr>
          <a:lstStyle/>
          <a:p>
            <a:r>
              <a:rPr lang="el-GR" sz="1172"/>
              <a:t>σ</a:t>
            </a:r>
            <a:r>
              <a:rPr lang="it-IT" sz="1172" baseline="-25000"/>
              <a:t>max </a:t>
            </a:r>
            <a:r>
              <a:rPr lang="it-IT" sz="1172" baseline="-25000" err="1"/>
              <a:t>inner</a:t>
            </a:r>
            <a:r>
              <a:rPr lang="it-IT" sz="1172" baseline="-25000"/>
              <a:t>, membrane </a:t>
            </a:r>
            <a:r>
              <a:rPr lang="it-IT" sz="1172"/>
              <a:t>= 259 </a:t>
            </a:r>
            <a:r>
              <a:rPr lang="it-IT" sz="1172" err="1"/>
              <a:t>MPa</a:t>
            </a:r>
            <a:endParaRPr lang="it-IT" sz="1172"/>
          </a:p>
        </p:txBody>
      </p:sp>
      <p:sp>
        <p:nvSpPr>
          <p:cNvPr id="9" name="TextBox 8">
            <a:extLst>
              <a:ext uri="{FF2B5EF4-FFF2-40B4-BE49-F238E27FC236}">
                <a16:creationId xmlns:a16="http://schemas.microsoft.com/office/drawing/2014/main" id="{9D9065E6-41B0-FB49-2853-366C9A1E4C36}"/>
              </a:ext>
            </a:extLst>
          </p:cNvPr>
          <p:cNvSpPr txBox="1"/>
          <p:nvPr/>
        </p:nvSpPr>
        <p:spPr>
          <a:xfrm>
            <a:off x="10107226" y="902620"/>
            <a:ext cx="1853392" cy="272703"/>
          </a:xfrm>
          <a:prstGeom prst="rect">
            <a:avLst/>
          </a:prstGeom>
          <a:noFill/>
        </p:spPr>
        <p:txBody>
          <a:bodyPr wrap="none" rtlCol="0">
            <a:spAutoFit/>
          </a:bodyPr>
          <a:lstStyle/>
          <a:p>
            <a:r>
              <a:rPr lang="el-GR" sz="1172"/>
              <a:t>σ</a:t>
            </a:r>
            <a:r>
              <a:rPr lang="it-IT" sz="1172" baseline="-25000"/>
              <a:t>max </a:t>
            </a:r>
            <a:r>
              <a:rPr lang="it-IT" sz="1172" baseline="-25000" err="1"/>
              <a:t>outer</a:t>
            </a:r>
            <a:r>
              <a:rPr lang="it-IT" sz="1172" baseline="-25000"/>
              <a:t>, membrane </a:t>
            </a:r>
            <a:r>
              <a:rPr lang="it-IT" sz="1172"/>
              <a:t>= 181 </a:t>
            </a:r>
            <a:r>
              <a:rPr lang="it-IT" sz="1172" err="1"/>
              <a:t>MPa</a:t>
            </a:r>
            <a:endParaRPr lang="it-IT" sz="1172"/>
          </a:p>
        </p:txBody>
      </p:sp>
      <p:pic>
        <p:nvPicPr>
          <p:cNvPr id="10" name="Picture 9" descr="A picture containing sketch, drawing, diagram, circle&#10;&#10;Description automatically generated">
            <a:extLst>
              <a:ext uri="{FF2B5EF4-FFF2-40B4-BE49-F238E27FC236}">
                <a16:creationId xmlns:a16="http://schemas.microsoft.com/office/drawing/2014/main" id="{5C0A0023-A8FE-87F2-E735-C0692C0FE03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7245" r="17141"/>
          <a:stretch/>
        </p:blipFill>
        <p:spPr>
          <a:xfrm>
            <a:off x="10061506" y="1009300"/>
            <a:ext cx="1575056" cy="1800000"/>
          </a:xfrm>
          <a:prstGeom prst="rect">
            <a:avLst/>
          </a:prstGeom>
        </p:spPr>
      </p:pic>
      <p:pic>
        <p:nvPicPr>
          <p:cNvPr id="11" name="Picture 10" descr="A picture containing sketch, diagram, drawing&#10;&#10;Description automatically generated">
            <a:extLst>
              <a:ext uri="{FF2B5EF4-FFF2-40B4-BE49-F238E27FC236}">
                <a16:creationId xmlns:a16="http://schemas.microsoft.com/office/drawing/2014/main" id="{8B665EFA-F3F2-4B19-A2E5-151DD122DF0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3158" r="15761"/>
          <a:stretch/>
        </p:blipFill>
        <p:spPr>
          <a:xfrm>
            <a:off x="10021886" y="4211048"/>
            <a:ext cx="1706290" cy="1800000"/>
          </a:xfrm>
          <a:prstGeom prst="rect">
            <a:avLst/>
          </a:prstGeom>
          <a:solidFill>
            <a:schemeClr val="bg1"/>
          </a:solidFill>
        </p:spPr>
      </p:pic>
      <p:sp>
        <p:nvSpPr>
          <p:cNvPr id="12" name="TextBox 11">
            <a:extLst>
              <a:ext uri="{FF2B5EF4-FFF2-40B4-BE49-F238E27FC236}">
                <a16:creationId xmlns:a16="http://schemas.microsoft.com/office/drawing/2014/main" id="{8DCB5FD0-61B6-8DF5-A963-67F2E814815C}"/>
              </a:ext>
            </a:extLst>
          </p:cNvPr>
          <p:cNvSpPr txBox="1"/>
          <p:nvPr/>
        </p:nvSpPr>
        <p:spPr>
          <a:xfrm>
            <a:off x="10035841" y="3697448"/>
            <a:ext cx="1943161" cy="272703"/>
          </a:xfrm>
          <a:prstGeom prst="rect">
            <a:avLst/>
          </a:prstGeom>
          <a:noFill/>
        </p:spPr>
        <p:txBody>
          <a:bodyPr wrap="none" rtlCol="0">
            <a:spAutoFit/>
          </a:bodyPr>
          <a:lstStyle/>
          <a:p>
            <a:r>
              <a:rPr lang="el-GR" sz="1172" dirty="0"/>
              <a:t>σ</a:t>
            </a:r>
            <a:r>
              <a:rPr lang="it-IT" sz="1172" baseline="-25000" dirty="0"/>
              <a:t>max inner, out-plane bend </a:t>
            </a:r>
            <a:r>
              <a:rPr lang="it-IT" sz="1172" dirty="0"/>
              <a:t>= 75 MPa</a:t>
            </a:r>
          </a:p>
        </p:txBody>
      </p:sp>
      <p:sp>
        <p:nvSpPr>
          <p:cNvPr id="13" name="TextBox 12">
            <a:extLst>
              <a:ext uri="{FF2B5EF4-FFF2-40B4-BE49-F238E27FC236}">
                <a16:creationId xmlns:a16="http://schemas.microsoft.com/office/drawing/2014/main" id="{21751C41-48BB-1DB7-9DA8-6BAD85B01903}"/>
              </a:ext>
            </a:extLst>
          </p:cNvPr>
          <p:cNvSpPr txBox="1"/>
          <p:nvPr/>
        </p:nvSpPr>
        <p:spPr>
          <a:xfrm>
            <a:off x="10052366" y="4018418"/>
            <a:ext cx="2020105" cy="272703"/>
          </a:xfrm>
          <a:prstGeom prst="rect">
            <a:avLst/>
          </a:prstGeom>
          <a:noFill/>
        </p:spPr>
        <p:txBody>
          <a:bodyPr wrap="none" rtlCol="0">
            <a:spAutoFit/>
          </a:bodyPr>
          <a:lstStyle/>
          <a:p>
            <a:r>
              <a:rPr lang="el-GR" sz="1172" dirty="0"/>
              <a:t>σ</a:t>
            </a:r>
            <a:r>
              <a:rPr lang="it-IT" sz="1172" baseline="-25000" dirty="0"/>
              <a:t>max inner, out-plane bend </a:t>
            </a:r>
            <a:r>
              <a:rPr lang="it-IT" sz="1172" dirty="0"/>
              <a:t>= 282 MPa</a:t>
            </a:r>
          </a:p>
        </p:txBody>
      </p:sp>
      <p:sp>
        <p:nvSpPr>
          <p:cNvPr id="14" name="TextBox 13">
            <a:extLst>
              <a:ext uri="{FF2B5EF4-FFF2-40B4-BE49-F238E27FC236}">
                <a16:creationId xmlns:a16="http://schemas.microsoft.com/office/drawing/2014/main" id="{178EA075-B175-4174-C594-D7C556CA8EFC}"/>
              </a:ext>
            </a:extLst>
          </p:cNvPr>
          <p:cNvSpPr txBox="1"/>
          <p:nvPr/>
        </p:nvSpPr>
        <p:spPr>
          <a:xfrm>
            <a:off x="9676803" y="282920"/>
            <a:ext cx="2396456" cy="338554"/>
          </a:xfrm>
          <a:prstGeom prst="rect">
            <a:avLst/>
          </a:prstGeom>
          <a:noFill/>
        </p:spPr>
        <p:txBody>
          <a:bodyPr wrap="square" rtlCol="0">
            <a:spAutoFit/>
          </a:bodyPr>
          <a:lstStyle/>
          <a:p>
            <a:pPr>
              <a:spcAft>
                <a:spcPts val="587"/>
              </a:spcAft>
            </a:pPr>
            <a:r>
              <a:rPr lang="en-US" sz="1600" dirty="0"/>
              <a:t>In-plane membrane stress</a:t>
            </a:r>
          </a:p>
        </p:txBody>
      </p:sp>
      <p:sp>
        <p:nvSpPr>
          <p:cNvPr id="15" name="TextBox 14">
            <a:extLst>
              <a:ext uri="{FF2B5EF4-FFF2-40B4-BE49-F238E27FC236}">
                <a16:creationId xmlns:a16="http://schemas.microsoft.com/office/drawing/2014/main" id="{68709A94-F7C9-E50D-F3F1-C882839FE761}"/>
              </a:ext>
            </a:extLst>
          </p:cNvPr>
          <p:cNvSpPr txBox="1"/>
          <p:nvPr/>
        </p:nvSpPr>
        <p:spPr>
          <a:xfrm>
            <a:off x="10298648" y="3167166"/>
            <a:ext cx="1455388" cy="584775"/>
          </a:xfrm>
          <a:prstGeom prst="rect">
            <a:avLst/>
          </a:prstGeom>
          <a:noFill/>
        </p:spPr>
        <p:txBody>
          <a:bodyPr wrap="square" rtlCol="0">
            <a:spAutoFit/>
          </a:bodyPr>
          <a:lstStyle/>
          <a:p>
            <a:r>
              <a:rPr lang="en-US" sz="1600" dirty="0"/>
              <a:t>Out-of-plane </a:t>
            </a:r>
          </a:p>
          <a:p>
            <a:r>
              <a:rPr lang="en-US" sz="1600" dirty="0"/>
              <a:t>bending stress</a:t>
            </a:r>
          </a:p>
        </p:txBody>
      </p:sp>
      <p:pic>
        <p:nvPicPr>
          <p:cNvPr id="18" name="Picture 17" descr="A picture containing colorfulness, screenshot, graphics, graphic design&#10;&#10;Description automatically generated">
            <a:extLst>
              <a:ext uri="{FF2B5EF4-FFF2-40B4-BE49-F238E27FC236}">
                <a16:creationId xmlns:a16="http://schemas.microsoft.com/office/drawing/2014/main" id="{69886013-175C-6781-30B7-726E4621B393}"/>
              </a:ext>
            </a:extLst>
          </p:cNvPr>
          <p:cNvPicPr>
            <a:picLocks noChangeAspect="1"/>
          </p:cNvPicPr>
          <p:nvPr/>
        </p:nvPicPr>
        <p:blipFill rotWithShape="1">
          <a:blip r:embed="rId7">
            <a:clrChange>
              <a:clrFrom>
                <a:srgbClr val="FFFFFF"/>
              </a:clrFrom>
              <a:clrTo>
                <a:srgbClr val="FFFFFF">
                  <a:alpha val="0"/>
                </a:srgbClr>
              </a:clrTo>
            </a:clrChange>
          </a:blip>
          <a:srcRect l="8741" t="10972" r="340"/>
          <a:stretch/>
        </p:blipFill>
        <p:spPr>
          <a:xfrm>
            <a:off x="3602114" y="2622288"/>
            <a:ext cx="5341113" cy="3933482"/>
          </a:xfrm>
          <a:prstGeom prst="rect">
            <a:avLst/>
          </a:prstGeom>
        </p:spPr>
      </p:pic>
      <p:sp>
        <p:nvSpPr>
          <p:cNvPr id="6" name="Slide Number Placeholder 4">
            <a:extLst>
              <a:ext uri="{FF2B5EF4-FFF2-40B4-BE49-F238E27FC236}">
                <a16:creationId xmlns:a16="http://schemas.microsoft.com/office/drawing/2014/main" id="{864D1A8D-160A-8B4A-BEC8-0A3CC9673090}"/>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16" name="TextBox 15">
            <a:extLst>
              <a:ext uri="{FF2B5EF4-FFF2-40B4-BE49-F238E27FC236}">
                <a16:creationId xmlns:a16="http://schemas.microsoft.com/office/drawing/2014/main" id="{C655B2BC-EE0B-7222-2B97-9A19047F0D70}"/>
              </a:ext>
            </a:extLst>
          </p:cNvPr>
          <p:cNvSpPr txBox="1"/>
          <p:nvPr/>
        </p:nvSpPr>
        <p:spPr>
          <a:xfrm>
            <a:off x="7918744" y="5829620"/>
            <a:ext cx="1080380" cy="362856"/>
          </a:xfrm>
          <a:prstGeom prst="rect">
            <a:avLst/>
          </a:prstGeom>
          <a:noFill/>
        </p:spPr>
        <p:txBody>
          <a:bodyPr wrap="square" rtlCol="0">
            <a:spAutoFit/>
          </a:bodyPr>
          <a:lstStyle/>
          <a:p>
            <a:r>
              <a:rPr lang="en-US" sz="1758" dirty="0"/>
              <a:t>470 MPa</a:t>
            </a:r>
          </a:p>
        </p:txBody>
      </p:sp>
      <p:sp>
        <p:nvSpPr>
          <p:cNvPr id="17" name="TextBox 16">
            <a:extLst>
              <a:ext uri="{FF2B5EF4-FFF2-40B4-BE49-F238E27FC236}">
                <a16:creationId xmlns:a16="http://schemas.microsoft.com/office/drawing/2014/main" id="{13058751-58C0-59D2-31D7-E4963050E910}"/>
              </a:ext>
            </a:extLst>
          </p:cNvPr>
          <p:cNvSpPr txBox="1"/>
          <p:nvPr/>
        </p:nvSpPr>
        <p:spPr>
          <a:xfrm>
            <a:off x="4190920" y="4213258"/>
            <a:ext cx="614271" cy="33855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de-DE" sz="1600" b="1" dirty="0"/>
              <a:t>6.0m</a:t>
            </a:r>
            <a:endParaRPr lang="en-US" sz="1600" b="1" baseline="-25000" dirty="0"/>
          </a:p>
        </p:txBody>
      </p:sp>
      <p:cxnSp>
        <p:nvCxnSpPr>
          <p:cNvPr id="19" name="Straight Arrow Connector 18">
            <a:extLst>
              <a:ext uri="{FF2B5EF4-FFF2-40B4-BE49-F238E27FC236}">
                <a16:creationId xmlns:a16="http://schemas.microsoft.com/office/drawing/2014/main" id="{7A21C937-31EF-1E1C-7D66-CBB0DF7122BC}"/>
              </a:ext>
            </a:extLst>
          </p:cNvPr>
          <p:cNvCxnSpPr>
            <a:cxnSpLocks/>
          </p:cNvCxnSpPr>
          <p:nvPr/>
        </p:nvCxnSpPr>
        <p:spPr>
          <a:xfrm>
            <a:off x="4775197" y="2756979"/>
            <a:ext cx="0" cy="3254069"/>
          </a:xfrm>
          <a:prstGeom prst="straightConnector1">
            <a:avLst/>
          </a:prstGeom>
          <a:ln w="158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Footer Placeholder 3">
            <a:extLst>
              <a:ext uri="{FF2B5EF4-FFF2-40B4-BE49-F238E27FC236}">
                <a16:creationId xmlns:a16="http://schemas.microsoft.com/office/drawing/2014/main" id="{35D63FA6-CA86-BA26-4360-687CA97C1F90}"/>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Tree>
    <p:extLst>
      <p:ext uri="{BB962C8B-B14F-4D97-AF65-F5344CB8AC3E}">
        <p14:creationId xmlns:p14="http://schemas.microsoft.com/office/powerpoint/2010/main" val="2629388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D9079-BEB6-1D87-C74A-C69BBC19DB93}"/>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BCD709CF-F91B-E3D3-0986-6E90A973EE3C}"/>
              </a:ext>
            </a:extLst>
          </p:cNvPr>
          <p:cNvSpPr>
            <a:spLocks noGrp="1"/>
          </p:cNvSpPr>
          <p:nvPr>
            <p:ph type="title"/>
          </p:nvPr>
        </p:nvSpPr>
        <p:spPr>
          <a:xfrm>
            <a:off x="962457" y="34307"/>
            <a:ext cx="9778350" cy="716504"/>
          </a:xfrm>
        </p:spPr>
        <p:txBody>
          <a:bodyPr/>
          <a:lstStyle/>
          <a:p>
            <a:pPr>
              <a:lnSpc>
                <a:spcPct val="100000"/>
              </a:lnSpc>
            </a:pPr>
            <a:r>
              <a:rPr lang="en-US" sz="2345" dirty="0"/>
              <a:t>Vacuum vessel</a:t>
            </a:r>
            <a:endParaRPr lang="en-GB" sz="2345" dirty="0"/>
          </a:p>
        </p:txBody>
      </p:sp>
      <p:sp>
        <p:nvSpPr>
          <p:cNvPr id="3" name="Footer Placeholder 3">
            <a:extLst>
              <a:ext uri="{FF2B5EF4-FFF2-40B4-BE49-F238E27FC236}">
                <a16:creationId xmlns:a16="http://schemas.microsoft.com/office/drawing/2014/main" id="{7D703148-D79A-62C7-726D-85D257E5E2E7}"/>
              </a:ext>
            </a:extLst>
          </p:cNvPr>
          <p:cNvSpPr txBox="1">
            <a:spLocks/>
          </p:cNvSpPr>
          <p:nvPr/>
        </p:nvSpPr>
        <p:spPr>
          <a:xfrm>
            <a:off x="5571352" y="6518146"/>
            <a:ext cx="6010091" cy="305549"/>
          </a:xfrm>
          <a:prstGeom prst="rect">
            <a:avLst/>
          </a:prstGeom>
        </p:spPr>
        <p:txBody>
          <a:bodyPr/>
          <a:lstStyle>
            <a:defPPr>
              <a:defRPr lang="en-US"/>
            </a:defPPr>
            <a:lvl1pPr marL="0" algn="l" defTabSz="1228039" rtl="0" eaLnBrk="1" latinLnBrk="0" hangingPunct="1">
              <a:defRPr sz="2417" kern="1200">
                <a:solidFill>
                  <a:schemeClr val="tx1"/>
                </a:solidFill>
                <a:latin typeface="+mn-lt"/>
                <a:ea typeface="+mn-ea"/>
                <a:cs typeface="+mn-cs"/>
              </a:defRPr>
            </a:lvl1pPr>
            <a:lvl2pPr marL="614020" algn="l" defTabSz="1228039" rtl="0" eaLnBrk="1" latinLnBrk="0" hangingPunct="1">
              <a:defRPr sz="2417" kern="1200">
                <a:solidFill>
                  <a:schemeClr val="tx1"/>
                </a:solidFill>
                <a:latin typeface="+mn-lt"/>
                <a:ea typeface="+mn-ea"/>
                <a:cs typeface="+mn-cs"/>
              </a:defRPr>
            </a:lvl2pPr>
            <a:lvl3pPr marL="1228039" algn="l" defTabSz="1228039" rtl="0" eaLnBrk="1" latinLnBrk="0" hangingPunct="1">
              <a:defRPr sz="2417" kern="1200">
                <a:solidFill>
                  <a:schemeClr val="tx1"/>
                </a:solidFill>
                <a:latin typeface="+mn-lt"/>
                <a:ea typeface="+mn-ea"/>
                <a:cs typeface="+mn-cs"/>
              </a:defRPr>
            </a:lvl3pPr>
            <a:lvl4pPr marL="1842059" algn="l" defTabSz="1228039" rtl="0" eaLnBrk="1" latinLnBrk="0" hangingPunct="1">
              <a:defRPr sz="2417" kern="1200">
                <a:solidFill>
                  <a:schemeClr val="tx1"/>
                </a:solidFill>
                <a:latin typeface="+mn-lt"/>
                <a:ea typeface="+mn-ea"/>
                <a:cs typeface="+mn-cs"/>
              </a:defRPr>
            </a:lvl4pPr>
            <a:lvl5pPr marL="2456078" algn="l" defTabSz="1228039" rtl="0" eaLnBrk="1" latinLnBrk="0" hangingPunct="1">
              <a:defRPr sz="2417" kern="1200">
                <a:solidFill>
                  <a:schemeClr val="tx1"/>
                </a:solidFill>
                <a:latin typeface="+mn-lt"/>
                <a:ea typeface="+mn-ea"/>
                <a:cs typeface="+mn-cs"/>
              </a:defRPr>
            </a:lvl5pPr>
            <a:lvl6pPr marL="3070098" algn="l" defTabSz="1228039" rtl="0" eaLnBrk="1" latinLnBrk="0" hangingPunct="1">
              <a:defRPr sz="2417" kern="1200">
                <a:solidFill>
                  <a:schemeClr val="tx1"/>
                </a:solidFill>
                <a:latin typeface="+mn-lt"/>
                <a:ea typeface="+mn-ea"/>
                <a:cs typeface="+mn-cs"/>
              </a:defRPr>
            </a:lvl6pPr>
            <a:lvl7pPr marL="3684118" algn="l" defTabSz="1228039" rtl="0" eaLnBrk="1" latinLnBrk="0" hangingPunct="1">
              <a:defRPr sz="2417" kern="1200">
                <a:solidFill>
                  <a:schemeClr val="tx1"/>
                </a:solidFill>
                <a:latin typeface="+mn-lt"/>
                <a:ea typeface="+mn-ea"/>
                <a:cs typeface="+mn-cs"/>
              </a:defRPr>
            </a:lvl7pPr>
            <a:lvl8pPr marL="4298137" algn="l" defTabSz="1228039" rtl="0" eaLnBrk="1" latinLnBrk="0" hangingPunct="1">
              <a:defRPr sz="2417" kern="1200">
                <a:solidFill>
                  <a:schemeClr val="tx1"/>
                </a:solidFill>
                <a:latin typeface="+mn-lt"/>
                <a:ea typeface="+mn-ea"/>
                <a:cs typeface="+mn-cs"/>
              </a:defRPr>
            </a:lvl8pPr>
            <a:lvl9pPr marL="4912157" algn="l" defTabSz="1228039" rtl="0" eaLnBrk="1" latinLnBrk="0" hangingPunct="1">
              <a:defRPr sz="2417" kern="1200">
                <a:solidFill>
                  <a:schemeClr val="tx1"/>
                </a:solidFill>
                <a:latin typeface="+mn-lt"/>
                <a:ea typeface="+mn-ea"/>
                <a:cs typeface="+mn-cs"/>
              </a:defRPr>
            </a:lvl9pPr>
          </a:lstStyle>
          <a:p>
            <a:pPr algn="r"/>
            <a:r>
              <a:rPr lang="en-GB" sz="1075" dirty="0">
                <a:latin typeface="Arial" panose="020B0604020202020204" pitchFamily="34" charset="0"/>
                <a:cs typeface="Arial" panose="020B0604020202020204" pitchFamily="34" charset="0"/>
              </a:rPr>
              <a:t>C. Bachmann | Vacuum vessel | June 2023 | Page </a:t>
            </a:r>
            <a:fld id="{6A6D9FA1-99C7-4910-8E32-B85D378B0060}" type="slidenum">
              <a:rPr lang="en-GB" sz="1075">
                <a:latin typeface="Arial" panose="020B0604020202020204" pitchFamily="34" charset="0"/>
                <a:cs typeface="Arial" panose="020B0604020202020204" pitchFamily="34" charset="0"/>
              </a:rPr>
              <a:pPr algn="r"/>
              <a:t>7</a:t>
            </a:fld>
            <a:endParaRPr lang="en-GB" sz="1075"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99EA951-7C6D-D3CC-AC1F-5A95A363428C}"/>
              </a:ext>
            </a:extLst>
          </p:cNvPr>
          <p:cNvSpPr txBox="1"/>
          <p:nvPr/>
        </p:nvSpPr>
        <p:spPr>
          <a:xfrm>
            <a:off x="468238" y="750810"/>
            <a:ext cx="5346374" cy="1174424"/>
          </a:xfrm>
          <a:prstGeom prst="rect">
            <a:avLst/>
          </a:prstGeom>
          <a:noFill/>
        </p:spPr>
        <p:txBody>
          <a:bodyPr wrap="square" rtlCol="0">
            <a:spAutoFit/>
          </a:bodyPr>
          <a:lstStyle/>
          <a:p>
            <a:r>
              <a:rPr lang="en-US" sz="1758" b="1" dirty="0"/>
              <a:t>Design:</a:t>
            </a:r>
            <a:r>
              <a:rPr lang="en-US" sz="1758" dirty="0"/>
              <a:t> </a:t>
            </a:r>
          </a:p>
          <a:p>
            <a:pPr marL="279149" indent="-279149">
              <a:buFont typeface="Arial" panose="020B0604020202020204" pitchFamily="34" charset="0"/>
              <a:buChar char="•"/>
            </a:pPr>
            <a:r>
              <a:rPr lang="en-US" sz="1758" dirty="0"/>
              <a:t>Double-wall structure: stainless steel XM-19, 316(L)N</a:t>
            </a:r>
          </a:p>
          <a:p>
            <a:pPr marL="279149" indent="-279149">
              <a:buFont typeface="Arial" panose="020B0604020202020204" pitchFamily="34" charset="0"/>
              <a:buChar char="•"/>
            </a:pPr>
            <a:r>
              <a:rPr lang="en-US" sz="1758" dirty="0"/>
              <a:t>Shell thickness (tentative): 20 mm</a:t>
            </a:r>
          </a:p>
          <a:p>
            <a:pPr marL="279149" indent="-279149">
              <a:buFont typeface="Arial" panose="020B0604020202020204" pitchFamily="34" charset="0"/>
              <a:buChar char="•"/>
            </a:pPr>
            <a:r>
              <a:rPr lang="en-US" sz="1758" dirty="0"/>
              <a:t>n-shielding plates: 304, B</a:t>
            </a:r>
            <a:r>
              <a:rPr lang="en-US" sz="1758" baseline="-25000" dirty="0"/>
              <a:t>4</a:t>
            </a:r>
            <a:r>
              <a:rPr lang="en-US" sz="1758" dirty="0"/>
              <a:t>C, or others</a:t>
            </a:r>
          </a:p>
        </p:txBody>
      </p:sp>
      <p:sp>
        <p:nvSpPr>
          <p:cNvPr id="7" name="TextBox 6">
            <a:extLst>
              <a:ext uri="{FF2B5EF4-FFF2-40B4-BE49-F238E27FC236}">
                <a16:creationId xmlns:a16="http://schemas.microsoft.com/office/drawing/2014/main" id="{CCAE4B53-55E5-142B-CB31-47DA2990C6DE}"/>
              </a:ext>
            </a:extLst>
          </p:cNvPr>
          <p:cNvSpPr txBox="1"/>
          <p:nvPr/>
        </p:nvSpPr>
        <p:spPr>
          <a:xfrm>
            <a:off x="6120484" y="750810"/>
            <a:ext cx="5346374" cy="1174424"/>
          </a:xfrm>
          <a:prstGeom prst="rect">
            <a:avLst/>
          </a:prstGeom>
          <a:noFill/>
        </p:spPr>
        <p:txBody>
          <a:bodyPr wrap="square" rtlCol="0">
            <a:spAutoFit/>
          </a:bodyPr>
          <a:lstStyle/>
          <a:p>
            <a:r>
              <a:rPr lang="en-US" sz="1758" b="1" dirty="0"/>
              <a:t>Operation:</a:t>
            </a:r>
            <a:r>
              <a:rPr lang="en-US" sz="1758" dirty="0"/>
              <a:t> </a:t>
            </a:r>
          </a:p>
          <a:p>
            <a:pPr marL="279149" indent="-279149">
              <a:buFont typeface="Arial" panose="020B0604020202020204" pitchFamily="34" charset="0"/>
              <a:buChar char="•"/>
            </a:pPr>
            <a:r>
              <a:rPr lang="en-US" sz="1758" dirty="0"/>
              <a:t>Coolant: liquid water</a:t>
            </a:r>
          </a:p>
          <a:p>
            <a:pPr marL="279149" indent="-279149">
              <a:buFont typeface="Arial" panose="020B0604020202020204" pitchFamily="34" charset="0"/>
              <a:buChar char="•"/>
            </a:pPr>
            <a:r>
              <a:rPr lang="en-US" sz="1758" dirty="0"/>
              <a:t>Operating (tentative): 50°C @ 11 bar</a:t>
            </a:r>
          </a:p>
          <a:p>
            <a:pPr marL="279149" indent="-279149">
              <a:buFont typeface="Arial" panose="020B0604020202020204" pitchFamily="34" charset="0"/>
              <a:buChar char="•"/>
            </a:pPr>
            <a:r>
              <a:rPr lang="en-US" sz="1758" dirty="0"/>
              <a:t>Baking (tentative): 150°C @ 17 bar</a:t>
            </a:r>
          </a:p>
        </p:txBody>
      </p:sp>
      <p:sp>
        <p:nvSpPr>
          <p:cNvPr id="5" name="Slide Number Placeholder 4">
            <a:extLst>
              <a:ext uri="{FF2B5EF4-FFF2-40B4-BE49-F238E27FC236}">
                <a16:creationId xmlns:a16="http://schemas.microsoft.com/office/drawing/2014/main" id="{4C4A9FE0-684A-E2F6-C66F-008A3AB59CAD}"/>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8" name="Footer Placeholder 3">
            <a:extLst>
              <a:ext uri="{FF2B5EF4-FFF2-40B4-BE49-F238E27FC236}">
                <a16:creationId xmlns:a16="http://schemas.microsoft.com/office/drawing/2014/main" id="{E533C00A-FC58-5244-3CD6-D3A2BBD36883}"/>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pic>
        <p:nvPicPr>
          <p:cNvPr id="10" name="Picture 9" descr="A green object with black lines&#10;&#10;Description automatically generated">
            <a:extLst>
              <a:ext uri="{FF2B5EF4-FFF2-40B4-BE49-F238E27FC236}">
                <a16:creationId xmlns:a16="http://schemas.microsoft.com/office/drawing/2014/main" id="{C2CFBA39-F5A4-7DCD-3CEB-E76CCEF13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98" y="1985041"/>
            <a:ext cx="11496404" cy="4510921"/>
          </a:xfrm>
          <a:prstGeom prst="rect">
            <a:avLst/>
          </a:prstGeom>
        </p:spPr>
      </p:pic>
    </p:spTree>
    <p:extLst>
      <p:ext uri="{BB962C8B-B14F-4D97-AF65-F5344CB8AC3E}">
        <p14:creationId xmlns:p14="http://schemas.microsoft.com/office/powerpoint/2010/main" val="1757436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1569" y="181585"/>
            <a:ext cx="7543800" cy="342900"/>
          </a:xfrm>
        </p:spPr>
        <p:txBody>
          <a:bodyPr/>
          <a:lstStyle/>
          <a:p>
            <a:r>
              <a:rPr lang="de-DE" dirty="0"/>
              <a:t>Additional equilibrium coils closer to the plasma</a:t>
            </a:r>
          </a:p>
        </p:txBody>
      </p:sp>
      <p:sp>
        <p:nvSpPr>
          <p:cNvPr id="3" name="TextBox 2">
            <a:extLst>
              <a:ext uri="{FF2B5EF4-FFF2-40B4-BE49-F238E27FC236}">
                <a16:creationId xmlns:a16="http://schemas.microsoft.com/office/drawing/2014/main" id="{C7FF5D27-86D0-2969-EC68-BB94C2E4674D}"/>
              </a:ext>
            </a:extLst>
          </p:cNvPr>
          <p:cNvSpPr txBox="1"/>
          <p:nvPr/>
        </p:nvSpPr>
        <p:spPr>
          <a:xfrm>
            <a:off x="232180" y="681224"/>
            <a:ext cx="6103509" cy="1754326"/>
          </a:xfrm>
          <a:prstGeom prst="rect">
            <a:avLst/>
          </a:prstGeom>
          <a:noFill/>
        </p:spPr>
        <p:txBody>
          <a:bodyPr wrap="square" rtlCol="0">
            <a:spAutoFit/>
          </a:bodyPr>
          <a:lstStyle/>
          <a:p>
            <a:r>
              <a:rPr lang="en-US" u="sng" dirty="0">
                <a:cs typeface="Arial" panose="020B0604020202020204" pitchFamily="34" charset="0"/>
              </a:rPr>
              <a:t>Three possible locations:</a:t>
            </a:r>
          </a:p>
          <a:p>
            <a:pPr marL="342900" indent="-342900">
              <a:buFont typeface="+mj-lt"/>
              <a:buAutoNum type="arabicPeriod"/>
            </a:pPr>
            <a:r>
              <a:rPr lang="en-US" b="1" dirty="0">
                <a:cs typeface="Arial" panose="020B0604020202020204" pitchFamily="34" charset="0"/>
              </a:rPr>
              <a:t>Ex-vessel</a:t>
            </a:r>
            <a:r>
              <a:rPr lang="en-US" dirty="0">
                <a:cs typeface="Arial" panose="020B0604020202020204" pitchFamily="34" charset="0"/>
              </a:rPr>
              <a:t> (superconducting) coils.</a:t>
            </a:r>
          </a:p>
          <a:p>
            <a:pPr marL="342900" indent="-342900">
              <a:buFont typeface="+mj-lt"/>
              <a:buAutoNum type="arabicPeriod"/>
            </a:pPr>
            <a:r>
              <a:rPr lang="en-US" b="1" dirty="0">
                <a:cs typeface="Arial" panose="020B0604020202020204" pitchFamily="34" charset="0"/>
              </a:rPr>
              <a:t>In-vessel</a:t>
            </a:r>
            <a:r>
              <a:rPr lang="en-US" dirty="0">
                <a:cs typeface="Arial" panose="020B0604020202020204" pitchFamily="34" charset="0"/>
              </a:rPr>
              <a:t> (on VV inner shell) e.g., ITER ELM coils</a:t>
            </a:r>
          </a:p>
          <a:p>
            <a:pPr marL="342900" indent="-342900">
              <a:buFont typeface="+mj-lt"/>
              <a:buAutoNum type="arabicPeriod" startAt="3"/>
            </a:pPr>
            <a:r>
              <a:rPr lang="en-US" b="1" dirty="0">
                <a:cs typeface="Arial" panose="020B0604020202020204" pitchFamily="34" charset="0"/>
                <a:sym typeface="Wingdings" panose="05000000000000000000" pitchFamily="2" charset="2"/>
              </a:rPr>
              <a:t>Intra VV</a:t>
            </a:r>
            <a:r>
              <a:rPr lang="en-US" dirty="0">
                <a:cs typeface="Arial" panose="020B0604020202020204" pitchFamily="34" charset="0"/>
                <a:sym typeface="Wingdings" panose="05000000000000000000" pitchFamily="2" charset="2"/>
              </a:rPr>
              <a:t>, i</a:t>
            </a:r>
            <a:r>
              <a:rPr lang="en-US" dirty="0">
                <a:cs typeface="Arial" panose="020B0604020202020204" pitchFamily="34" charset="0"/>
              </a:rPr>
              <a:t>n-between VV inner and outer shells</a:t>
            </a:r>
            <a:endParaRPr lang="en-US" b="1" dirty="0">
              <a:cs typeface="Arial" panose="020B0604020202020204" pitchFamily="34" charset="0"/>
            </a:endParaRPr>
          </a:p>
          <a:p>
            <a:pPr marL="742950" lvl="1" indent="-285750">
              <a:buFont typeface="Wingdings" panose="05000000000000000000" pitchFamily="2" charset="2"/>
              <a:buChar char="à"/>
            </a:pPr>
            <a:r>
              <a:rPr lang="en-US" dirty="0">
                <a:cs typeface="Arial" panose="020B0604020202020204" pitchFamily="34" charset="0"/>
                <a:sym typeface="Wingdings" panose="05000000000000000000" pitchFamily="2" charset="2"/>
              </a:rPr>
              <a:t>n-shielding function of VV potentially impaired, tbc.</a:t>
            </a:r>
          </a:p>
          <a:p>
            <a:pPr marL="342900" indent="-342900">
              <a:buFont typeface="+mj-lt"/>
              <a:buAutoNum type="arabicPeriod"/>
            </a:pPr>
            <a:endParaRPr lang="en-US" dirty="0">
              <a:cs typeface="Arial" panose="020B0604020202020204" pitchFamily="34" charset="0"/>
            </a:endParaRPr>
          </a:p>
        </p:txBody>
      </p:sp>
      <p:sp>
        <p:nvSpPr>
          <p:cNvPr id="20" name="TextBox 19">
            <a:extLst>
              <a:ext uri="{FF2B5EF4-FFF2-40B4-BE49-F238E27FC236}">
                <a16:creationId xmlns:a16="http://schemas.microsoft.com/office/drawing/2014/main" id="{11207EA9-7711-AA6D-1460-6D05D2DBA216}"/>
              </a:ext>
            </a:extLst>
          </p:cNvPr>
          <p:cNvSpPr txBox="1"/>
          <p:nvPr/>
        </p:nvSpPr>
        <p:spPr>
          <a:xfrm>
            <a:off x="8149313" y="2360990"/>
            <a:ext cx="914400" cy="369332"/>
          </a:xfrm>
          <a:prstGeom prst="rect">
            <a:avLst/>
          </a:prstGeom>
          <a:noFill/>
        </p:spPr>
        <p:txBody>
          <a:bodyPr wrap="square" rtlCol="0">
            <a:spAutoFit/>
          </a:bodyPr>
          <a:lstStyle/>
          <a:p>
            <a:endParaRPr lang="en-GB" dirty="0"/>
          </a:p>
        </p:txBody>
      </p:sp>
      <p:pic>
        <p:nvPicPr>
          <p:cNvPr id="5" name="Content Placeholder 10" descr="A colorful object with a white background&#10;&#10;Description automatically generated with medium confidence">
            <a:extLst>
              <a:ext uri="{FF2B5EF4-FFF2-40B4-BE49-F238E27FC236}">
                <a16:creationId xmlns:a16="http://schemas.microsoft.com/office/drawing/2014/main" id="{13C3DCE6-EB69-60BA-83AD-9F72A8276B2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35100" y="751087"/>
            <a:ext cx="4227118" cy="5605162"/>
          </a:xfrm>
        </p:spPr>
      </p:pic>
      <p:sp>
        <p:nvSpPr>
          <p:cNvPr id="6" name="Rectangle 5">
            <a:extLst>
              <a:ext uri="{FF2B5EF4-FFF2-40B4-BE49-F238E27FC236}">
                <a16:creationId xmlns:a16="http://schemas.microsoft.com/office/drawing/2014/main" id="{3F8A01BE-6214-FDC1-30CD-5A252372251C}"/>
              </a:ext>
            </a:extLst>
          </p:cNvPr>
          <p:cNvSpPr/>
          <p:nvPr/>
        </p:nvSpPr>
        <p:spPr>
          <a:xfrm>
            <a:off x="10051425" y="2628424"/>
            <a:ext cx="230909" cy="28001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CB26AC5-A133-A65F-A7E5-57490D94C9D1}"/>
              </a:ext>
            </a:extLst>
          </p:cNvPr>
          <p:cNvSpPr/>
          <p:nvPr/>
        </p:nvSpPr>
        <p:spPr>
          <a:xfrm>
            <a:off x="10076312" y="3964116"/>
            <a:ext cx="371078" cy="49615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361C976-904D-F659-9003-9B15A1D18EA0}"/>
              </a:ext>
            </a:extLst>
          </p:cNvPr>
          <p:cNvSpPr/>
          <p:nvPr/>
        </p:nvSpPr>
        <p:spPr>
          <a:xfrm>
            <a:off x="10587138" y="4091482"/>
            <a:ext cx="371078" cy="42725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0A66012-189D-6CF6-FA41-1A7FE8790D95}"/>
              </a:ext>
            </a:extLst>
          </p:cNvPr>
          <p:cNvSpPr/>
          <p:nvPr/>
        </p:nvSpPr>
        <p:spPr>
          <a:xfrm>
            <a:off x="10333142" y="2360890"/>
            <a:ext cx="230909" cy="28001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591168F-DBB8-34F3-4032-859EB3FE92BC}"/>
              </a:ext>
            </a:extLst>
          </p:cNvPr>
          <p:cNvSpPr/>
          <p:nvPr/>
        </p:nvSpPr>
        <p:spPr>
          <a:xfrm>
            <a:off x="9681975" y="2814611"/>
            <a:ext cx="230909" cy="213898"/>
          </a:xfrm>
          <a:prstGeom prst="rect">
            <a:avLst/>
          </a:prstGeom>
          <a:solidFill>
            <a:srgbClr val="8064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90FAB2E-0F6D-79D2-421E-A70E229A93C5}"/>
              </a:ext>
            </a:extLst>
          </p:cNvPr>
          <p:cNvSpPr/>
          <p:nvPr/>
        </p:nvSpPr>
        <p:spPr>
          <a:xfrm>
            <a:off x="9637586" y="3887781"/>
            <a:ext cx="277090" cy="338591"/>
          </a:xfrm>
          <a:prstGeom prst="rect">
            <a:avLst/>
          </a:prstGeom>
          <a:solidFill>
            <a:srgbClr val="8064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1696CC19-583E-AA7A-A3C2-73F4613F6ECA}"/>
              </a:ext>
            </a:extLst>
          </p:cNvPr>
          <p:cNvSpPr txBox="1"/>
          <p:nvPr/>
        </p:nvSpPr>
        <p:spPr>
          <a:xfrm>
            <a:off x="202953" y="2219674"/>
            <a:ext cx="6623021" cy="3770263"/>
          </a:xfrm>
          <a:prstGeom prst="rect">
            <a:avLst/>
          </a:prstGeom>
          <a:noFill/>
        </p:spPr>
        <p:txBody>
          <a:bodyPr wrap="square" rtlCol="0">
            <a:spAutoFit/>
          </a:bodyPr>
          <a:lstStyle/>
          <a:p>
            <a:pPr>
              <a:spcAft>
                <a:spcPts val="600"/>
              </a:spcAft>
            </a:pPr>
            <a:r>
              <a:rPr lang="en-US" b="1" u="sng" dirty="0">
                <a:cs typeface="Arial" panose="020B0604020202020204" pitchFamily="34" charset="0"/>
              </a:rPr>
              <a:t>Selection of integration concept:</a:t>
            </a:r>
          </a:p>
          <a:p>
            <a:pPr marL="285750" indent="-285750">
              <a:buFont typeface="Wingdings" panose="05000000000000000000" pitchFamily="2" charset="2"/>
              <a:buChar char="q"/>
            </a:pPr>
            <a:r>
              <a:rPr lang="en-GB" b="1" dirty="0">
                <a:cs typeface="Arial" panose="020B0604020202020204" pitchFamily="34" charset="0"/>
              </a:rPr>
              <a:t>Ex-vessel coils: </a:t>
            </a:r>
            <a:r>
              <a:rPr lang="en-GB" dirty="0">
                <a:cs typeface="Arial" panose="020B0604020202020204" pitchFamily="34" charset="0"/>
              </a:rPr>
              <a:t>poor accessibility for in-situ winding hence 12 window-frame coils </a:t>
            </a:r>
            <a:r>
              <a:rPr lang="en-GB" dirty="0">
                <a:cs typeface="Arial" panose="020B0604020202020204" pitchFamily="34" charset="0"/>
                <a:sym typeface="Wingdings" panose="05000000000000000000" pitchFamily="2" charset="2"/>
              </a:rPr>
              <a:t> assembly concept to be developed</a:t>
            </a:r>
            <a:r>
              <a:rPr lang="en-GB" dirty="0">
                <a:cs typeface="Arial" panose="020B0604020202020204" pitchFamily="34" charset="0"/>
              </a:rPr>
              <a:t>.</a:t>
            </a:r>
          </a:p>
          <a:p>
            <a:pPr marL="285750" indent="-285750">
              <a:buFont typeface="Wingdings" panose="05000000000000000000" pitchFamily="2" charset="2"/>
              <a:buChar char="q"/>
            </a:pPr>
            <a:r>
              <a:rPr lang="en-GB" b="1" dirty="0">
                <a:cs typeface="Arial" panose="020B0604020202020204" pitchFamily="34" charset="0"/>
              </a:rPr>
              <a:t>In-vessel coils</a:t>
            </a:r>
            <a:r>
              <a:rPr lang="en-US" dirty="0">
                <a:cs typeface="Arial" panose="020B0604020202020204" pitchFamily="34" charset="0"/>
              </a:rPr>
              <a:t> </a:t>
            </a:r>
            <a:r>
              <a:rPr lang="en-GB" b="1" dirty="0">
                <a:cs typeface="Arial" panose="020B0604020202020204" pitchFamily="34" charset="0"/>
              </a:rPr>
              <a:t>discarded: </a:t>
            </a:r>
            <a:r>
              <a:rPr lang="en-GB" dirty="0">
                <a:cs typeface="Arial" panose="020B0604020202020204" pitchFamily="34" charset="0"/>
              </a:rPr>
              <a:t>insufficient space for ~20 turns (ITER ELM coils: 6 turns), too high voltage during disruptions.</a:t>
            </a:r>
          </a:p>
          <a:p>
            <a:pPr marL="285750" indent="-285750">
              <a:buFont typeface="Wingdings" panose="05000000000000000000" pitchFamily="2" charset="2"/>
              <a:buChar char="q"/>
            </a:pPr>
            <a:r>
              <a:rPr lang="en-US" b="1" dirty="0">
                <a:cs typeface="Arial" panose="020B0604020202020204" pitchFamily="34" charset="0"/>
              </a:rPr>
              <a:t>Intra-VV coils</a:t>
            </a:r>
          </a:p>
          <a:p>
            <a:pPr marL="742950" lvl="1" indent="-285750">
              <a:buFont typeface="Wingdings" panose="05000000000000000000" pitchFamily="2" charset="2"/>
              <a:buChar char="q"/>
            </a:pPr>
            <a:r>
              <a:rPr lang="en-GB" dirty="0">
                <a:cs typeface="Arial" panose="020B0604020202020204" pitchFamily="34" charset="0"/>
              </a:rPr>
              <a:t>Relatively high Cu-cross section </a:t>
            </a:r>
            <a:r>
              <a:rPr lang="en-GB" dirty="0">
                <a:cs typeface="Arial" panose="020B0604020202020204" pitchFamily="34" charset="0"/>
                <a:sym typeface="Wingdings" panose="05000000000000000000" pitchFamily="2" charset="2"/>
              </a:rPr>
              <a:t></a:t>
            </a:r>
            <a:r>
              <a:rPr lang="en-GB" dirty="0">
                <a:cs typeface="Arial" panose="020B0604020202020204" pitchFamily="34" charset="0"/>
              </a:rPr>
              <a:t> low resistive heating </a:t>
            </a:r>
            <a:r>
              <a:rPr lang="en-GB" dirty="0">
                <a:cs typeface="Arial" panose="020B0604020202020204" pitchFamily="34" charset="0"/>
                <a:sym typeface="Wingdings" panose="05000000000000000000" pitchFamily="2" charset="2"/>
              </a:rPr>
              <a:t></a:t>
            </a:r>
            <a:r>
              <a:rPr lang="en-GB" dirty="0">
                <a:cs typeface="Arial" panose="020B0604020202020204" pitchFamily="34" charset="0"/>
              </a:rPr>
              <a:t> sufficient cooling by VV coolant.</a:t>
            </a:r>
          </a:p>
          <a:p>
            <a:pPr marL="742950" lvl="1" indent="-285750">
              <a:buFont typeface="Wingdings" panose="05000000000000000000" pitchFamily="2" charset="2"/>
              <a:buChar char="q"/>
            </a:pPr>
            <a:r>
              <a:rPr lang="en-GB" dirty="0">
                <a:cs typeface="Arial" panose="020B0604020202020204" pitchFamily="34" charset="0"/>
              </a:rPr>
              <a:t>Lower Intra-VV coil: 0.5 MA / 21 turns.</a:t>
            </a:r>
          </a:p>
          <a:p>
            <a:pPr marL="742950" lvl="1" indent="-285750">
              <a:buFont typeface="Wingdings" panose="05000000000000000000" pitchFamily="2" charset="2"/>
              <a:buChar char="q"/>
            </a:pPr>
            <a:r>
              <a:rPr lang="en-GB" dirty="0">
                <a:cs typeface="Arial" panose="020B0604020202020204" pitchFamily="34" charset="0"/>
              </a:rPr>
              <a:t>Upper Intra-VV coil: 0.25 MA / 11 turns.</a:t>
            </a:r>
          </a:p>
          <a:p>
            <a:pPr marL="742950" lvl="1" indent="-285750">
              <a:buFont typeface="Wingdings" panose="05000000000000000000" pitchFamily="2" charset="2"/>
              <a:buChar char="q"/>
            </a:pPr>
            <a:r>
              <a:rPr lang="en-GB" dirty="0">
                <a:cs typeface="Arial" panose="020B0604020202020204" pitchFamily="34" charset="0"/>
              </a:rPr>
              <a:t>Max. voltage during disruption: 2.4 kV (</a:t>
            </a:r>
            <a:r>
              <a:rPr lang="en-GB" dirty="0">
                <a:cs typeface="Arial" panose="020B0604020202020204" pitchFamily="34" charset="0"/>
                <a:sym typeface="Wingdings" panose="05000000000000000000" pitchFamily="2" charset="2"/>
              </a:rPr>
              <a:t></a:t>
            </a:r>
            <a:r>
              <a:rPr lang="en-GB" dirty="0">
                <a:cs typeface="Arial" panose="020B0604020202020204" pitchFamily="34" charset="0"/>
              </a:rPr>
              <a:t> ITER-like MgO, [</a:t>
            </a:r>
            <a:r>
              <a:rPr lang="en-GB" dirty="0" err="1">
                <a:cs typeface="Arial" panose="020B0604020202020204" pitchFamily="34" charset="0"/>
              </a:rPr>
              <a:t>Encheva</a:t>
            </a:r>
            <a:r>
              <a:rPr lang="en-GB" dirty="0">
                <a:cs typeface="Arial" panose="020B0604020202020204" pitchFamily="34" charset="0"/>
              </a:rPr>
              <a:t>, IEEE (2022)])</a:t>
            </a:r>
          </a:p>
          <a:p>
            <a:pPr marL="742950" lvl="1" indent="-285750">
              <a:buFont typeface="Wingdings" panose="05000000000000000000" pitchFamily="2" charset="2"/>
              <a:buChar char="q"/>
            </a:pPr>
            <a:r>
              <a:rPr lang="en-GB" dirty="0">
                <a:cs typeface="Arial" panose="020B0604020202020204" pitchFamily="34" charset="0"/>
              </a:rPr>
              <a:t>But: No repair possible.</a:t>
            </a:r>
          </a:p>
        </p:txBody>
      </p:sp>
      <p:sp>
        <p:nvSpPr>
          <p:cNvPr id="13" name="Slide Number Placeholder 4">
            <a:extLst>
              <a:ext uri="{FF2B5EF4-FFF2-40B4-BE49-F238E27FC236}">
                <a16:creationId xmlns:a16="http://schemas.microsoft.com/office/drawing/2014/main" id="{644745FF-F157-F04C-D6E2-B31B71581C03}"/>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8</a:t>
            </a:fld>
            <a:endParaRPr lang="en-GB" dirty="0">
              <a:solidFill>
                <a:prstClr val="white"/>
              </a:solidFill>
            </a:endParaRPr>
          </a:p>
        </p:txBody>
      </p:sp>
      <p:cxnSp>
        <p:nvCxnSpPr>
          <p:cNvPr id="15" name="Straight Connector 14">
            <a:extLst>
              <a:ext uri="{FF2B5EF4-FFF2-40B4-BE49-F238E27FC236}">
                <a16:creationId xmlns:a16="http://schemas.microsoft.com/office/drawing/2014/main" id="{B4A245E9-83BD-0CE7-8ED4-B3C592DDA515}"/>
              </a:ext>
            </a:extLst>
          </p:cNvPr>
          <p:cNvCxnSpPr>
            <a:cxnSpLocks/>
            <a:endCxn id="9" idx="1"/>
          </p:cNvCxnSpPr>
          <p:nvPr/>
        </p:nvCxnSpPr>
        <p:spPr>
          <a:xfrm flipV="1">
            <a:off x="6550898" y="2500897"/>
            <a:ext cx="3782244" cy="4693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2F8040-6DB0-F7D5-C1B8-39942DFA1FD7}"/>
              </a:ext>
            </a:extLst>
          </p:cNvPr>
          <p:cNvCxnSpPr>
            <a:cxnSpLocks/>
          </p:cNvCxnSpPr>
          <p:nvPr/>
        </p:nvCxnSpPr>
        <p:spPr>
          <a:xfrm>
            <a:off x="6550898" y="3780268"/>
            <a:ext cx="2943719" cy="16929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3">
            <a:extLst>
              <a:ext uri="{FF2B5EF4-FFF2-40B4-BE49-F238E27FC236}">
                <a16:creationId xmlns:a16="http://schemas.microsoft.com/office/drawing/2014/main" id="{56D64559-9808-6813-0948-0E491DB75CCC}"/>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spTree>
    <p:extLst>
      <p:ext uri="{BB962C8B-B14F-4D97-AF65-F5344CB8AC3E}">
        <p14:creationId xmlns:p14="http://schemas.microsoft.com/office/powerpoint/2010/main" val="115785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1B33C2C-1E1C-4DA4-8081-9C167B034F23}"/>
              </a:ext>
            </a:extLst>
          </p:cNvPr>
          <p:cNvSpPr>
            <a:spLocks noGrp="1"/>
          </p:cNvSpPr>
          <p:nvPr>
            <p:ph type="title"/>
          </p:nvPr>
        </p:nvSpPr>
        <p:spPr>
          <a:xfrm>
            <a:off x="848962" y="34307"/>
            <a:ext cx="10059625" cy="716504"/>
          </a:xfrm>
        </p:spPr>
        <p:txBody>
          <a:bodyPr/>
          <a:lstStyle/>
          <a:p>
            <a:pPr>
              <a:lnSpc>
                <a:spcPct val="100000"/>
              </a:lnSpc>
            </a:pPr>
            <a:r>
              <a:rPr lang="en-US" dirty="0"/>
              <a:t>RH - all tools operate inside ports except divertor toroidal mover</a:t>
            </a:r>
            <a:endParaRPr lang="en-GB" sz="2133" dirty="0"/>
          </a:p>
        </p:txBody>
      </p:sp>
      <p:sp>
        <p:nvSpPr>
          <p:cNvPr id="2" name="TextBox 1">
            <a:extLst>
              <a:ext uri="{FF2B5EF4-FFF2-40B4-BE49-F238E27FC236}">
                <a16:creationId xmlns:a16="http://schemas.microsoft.com/office/drawing/2014/main" id="{F223DB01-85DD-2218-08E8-B0CD7EB6B50E}"/>
              </a:ext>
            </a:extLst>
          </p:cNvPr>
          <p:cNvSpPr txBox="1"/>
          <p:nvPr/>
        </p:nvSpPr>
        <p:spPr>
          <a:xfrm>
            <a:off x="79451" y="1937470"/>
            <a:ext cx="2209285" cy="1241622"/>
          </a:xfrm>
          <a:prstGeom prst="rect">
            <a:avLst/>
          </a:prstGeom>
          <a:solidFill>
            <a:srgbClr val="FFFF66"/>
          </a:solidFill>
          <a:ln>
            <a:solidFill>
              <a:schemeClr val="tx1"/>
            </a:solidFill>
          </a:ln>
        </p:spPr>
        <p:txBody>
          <a:bodyPr wrap="square" rtlCol="0">
            <a:spAutoFit/>
          </a:bodyPr>
          <a:lstStyle/>
          <a:p>
            <a:pPr>
              <a:spcAft>
                <a:spcPts val="1200"/>
              </a:spcAft>
            </a:pPr>
            <a:r>
              <a:rPr lang="en-US" sz="1867" b="1" dirty="0"/>
              <a:t>Blanket cooling pipes</a:t>
            </a:r>
            <a:r>
              <a:rPr lang="en-US" sz="1867" dirty="0"/>
              <a:t> integrated and accessible inside the 12 upper ports.</a:t>
            </a:r>
            <a:endParaRPr lang="en-GB" sz="1867" dirty="0"/>
          </a:p>
        </p:txBody>
      </p:sp>
      <p:pic>
        <p:nvPicPr>
          <p:cNvPr id="6" name="Picture 5" descr="A computer generated image of a machine&#10;&#10;Description automatically generated">
            <a:extLst>
              <a:ext uri="{FF2B5EF4-FFF2-40B4-BE49-F238E27FC236}">
                <a16:creationId xmlns:a16="http://schemas.microsoft.com/office/drawing/2014/main" id="{B0AA410C-164B-2853-D300-35F9B67D7747}"/>
              </a:ext>
            </a:extLst>
          </p:cNvPr>
          <p:cNvPicPr>
            <a:picLocks noChangeAspect="1"/>
          </p:cNvPicPr>
          <p:nvPr/>
        </p:nvPicPr>
        <p:blipFill rotWithShape="1">
          <a:blip r:embed="rId3">
            <a:extLst>
              <a:ext uri="{28A0092B-C50C-407E-A947-70E740481C1C}">
                <a14:useLocalDpi xmlns:a14="http://schemas.microsoft.com/office/drawing/2010/main" val="0"/>
              </a:ext>
            </a:extLst>
          </a:blip>
          <a:srcRect l="17418" t="48917" r="33186"/>
          <a:stretch/>
        </p:blipFill>
        <p:spPr>
          <a:xfrm>
            <a:off x="7923795" y="2671547"/>
            <a:ext cx="4121347" cy="2729328"/>
          </a:xfrm>
          <a:prstGeom prst="rect">
            <a:avLst/>
          </a:prstGeom>
        </p:spPr>
      </p:pic>
      <p:sp>
        <p:nvSpPr>
          <p:cNvPr id="8" name="Slide Number Placeholder 4">
            <a:extLst>
              <a:ext uri="{FF2B5EF4-FFF2-40B4-BE49-F238E27FC236}">
                <a16:creationId xmlns:a16="http://schemas.microsoft.com/office/drawing/2014/main" id="{2DE2E0FC-8FF6-96E8-71D3-FD42C8D60D85}"/>
              </a:ext>
            </a:extLst>
          </p:cNvPr>
          <p:cNvSpPr>
            <a:spLocks noGrp="1"/>
          </p:cNvSpPr>
          <p:nvPr>
            <p:ph type="sldNum" sz="quarter" idx="12"/>
          </p:nvPr>
        </p:nvSpPr>
        <p:spPr>
          <a:xfrm>
            <a:off x="0" y="6590037"/>
            <a:ext cx="720080" cy="199174"/>
          </a:xfrm>
        </p:spPr>
        <p:txBody>
          <a:bodyPr/>
          <a:lstStyle/>
          <a:p>
            <a:fld id="{6A6D9FA1-99C7-4910-8E32-B85D378B0060}" type="slidenum">
              <a:rPr lang="en-GB" smtClean="0">
                <a:solidFill>
                  <a:prstClr val="white"/>
                </a:solidFill>
              </a:rPr>
              <a:pPr/>
              <a:t>9</a:t>
            </a:fld>
            <a:endParaRPr lang="en-GB" dirty="0">
              <a:solidFill>
                <a:prstClr val="white"/>
              </a:solidFill>
            </a:endParaRPr>
          </a:p>
        </p:txBody>
      </p:sp>
      <p:sp>
        <p:nvSpPr>
          <p:cNvPr id="5" name="TextBox 4">
            <a:extLst>
              <a:ext uri="{FF2B5EF4-FFF2-40B4-BE49-F238E27FC236}">
                <a16:creationId xmlns:a16="http://schemas.microsoft.com/office/drawing/2014/main" id="{1A5C1280-099C-86EE-5C3A-9A94FA206DF0}"/>
              </a:ext>
            </a:extLst>
          </p:cNvPr>
          <p:cNvSpPr txBox="1"/>
          <p:nvPr/>
        </p:nvSpPr>
        <p:spPr>
          <a:xfrm>
            <a:off x="7923796" y="881846"/>
            <a:ext cx="4121347" cy="1605889"/>
          </a:xfrm>
          <a:prstGeom prst="rect">
            <a:avLst/>
          </a:prstGeom>
          <a:solidFill>
            <a:schemeClr val="accent3">
              <a:lumMod val="20000"/>
              <a:lumOff val="80000"/>
            </a:schemeClr>
          </a:solidFill>
          <a:ln>
            <a:solidFill>
              <a:schemeClr val="tx1"/>
            </a:solidFill>
          </a:ln>
        </p:spPr>
        <p:txBody>
          <a:bodyPr wrap="square" rtlCol="0">
            <a:spAutoFit/>
          </a:bodyPr>
          <a:lstStyle/>
          <a:p>
            <a:pPr>
              <a:spcAft>
                <a:spcPts val="300"/>
              </a:spcAft>
            </a:pPr>
            <a:r>
              <a:rPr lang="en-US" sz="1867" b="1" dirty="0"/>
              <a:t>Adapted ITER divertor RH concept:</a:t>
            </a:r>
            <a:r>
              <a:rPr lang="en-US" sz="1867" dirty="0"/>
              <a:t> </a:t>
            </a:r>
          </a:p>
          <a:p>
            <a:pPr marL="342900" indent="-342900">
              <a:spcAft>
                <a:spcPts val="300"/>
              </a:spcAft>
              <a:buFont typeface="Arial" panose="020B0604020202020204" pitchFamily="34" charset="0"/>
              <a:buChar char="•"/>
            </a:pPr>
            <a:r>
              <a:rPr lang="en-US" sz="1867" dirty="0"/>
              <a:t>n-shield plug behind divertor in non-pumping ports.</a:t>
            </a:r>
          </a:p>
          <a:p>
            <a:pPr marL="342900" indent="-342900">
              <a:spcAft>
                <a:spcPts val="300"/>
              </a:spcAft>
              <a:buFont typeface="Arial" panose="020B0604020202020204" pitchFamily="34" charset="0"/>
              <a:buChar char="•"/>
            </a:pPr>
            <a:r>
              <a:rPr lang="en-US" sz="1867" dirty="0"/>
              <a:t>Separate access hatch for pipe tools above cryopump flange.</a:t>
            </a:r>
            <a:endParaRPr lang="en-GB" sz="1867" dirty="0"/>
          </a:p>
        </p:txBody>
      </p:sp>
      <p:sp>
        <p:nvSpPr>
          <p:cNvPr id="9" name="TextBox 8">
            <a:extLst>
              <a:ext uri="{FF2B5EF4-FFF2-40B4-BE49-F238E27FC236}">
                <a16:creationId xmlns:a16="http://schemas.microsoft.com/office/drawing/2014/main" id="{89C923E4-2328-4000-33FC-AB767EB7254C}"/>
              </a:ext>
            </a:extLst>
          </p:cNvPr>
          <p:cNvSpPr txBox="1"/>
          <p:nvPr/>
        </p:nvSpPr>
        <p:spPr>
          <a:xfrm>
            <a:off x="79451" y="881846"/>
            <a:ext cx="7318340" cy="666977"/>
          </a:xfrm>
          <a:prstGeom prst="rect">
            <a:avLst/>
          </a:prstGeom>
          <a:solidFill>
            <a:schemeClr val="accent1">
              <a:lumMod val="40000"/>
              <a:lumOff val="60000"/>
            </a:schemeClr>
          </a:solidFill>
          <a:ln>
            <a:solidFill>
              <a:schemeClr val="tx1"/>
            </a:solidFill>
          </a:ln>
        </p:spPr>
        <p:txBody>
          <a:bodyPr wrap="square" rtlCol="0">
            <a:spAutoFit/>
          </a:bodyPr>
          <a:lstStyle/>
          <a:p>
            <a:pPr>
              <a:spcAft>
                <a:spcPts val="1200"/>
              </a:spcAft>
            </a:pPr>
            <a:r>
              <a:rPr lang="en-US" sz="1867" dirty="0"/>
              <a:t>12 port cells in the hall above the bioshield for individual access to </a:t>
            </a:r>
            <a:r>
              <a:rPr lang="en-US" sz="1867" b="1" dirty="0"/>
              <a:t>blanket vertical segments.</a:t>
            </a:r>
            <a:endParaRPr lang="en-GB" sz="1867" b="1" dirty="0"/>
          </a:p>
        </p:txBody>
      </p:sp>
      <p:sp>
        <p:nvSpPr>
          <p:cNvPr id="3" name="Footer Placeholder 3">
            <a:extLst>
              <a:ext uri="{FF2B5EF4-FFF2-40B4-BE49-F238E27FC236}">
                <a16:creationId xmlns:a16="http://schemas.microsoft.com/office/drawing/2014/main" id="{2FAF3D42-0C7F-677B-F1F1-48E74FAACC80}"/>
              </a:ext>
            </a:extLst>
          </p:cNvPr>
          <p:cNvSpPr>
            <a:spLocks noGrp="1"/>
          </p:cNvSpPr>
          <p:nvPr>
            <p:ph type="ftr" sz="quarter" idx="11"/>
          </p:nvPr>
        </p:nvSpPr>
        <p:spPr>
          <a:xfrm>
            <a:off x="825624" y="6555770"/>
            <a:ext cx="3470176" cy="329614"/>
          </a:xfrm>
        </p:spPr>
        <p:txBody>
          <a:bodyPr/>
          <a:lstStyle/>
          <a:p>
            <a:r>
              <a:rPr lang="en-GB" dirty="0">
                <a:solidFill>
                  <a:prstClr val="white"/>
                </a:solidFill>
              </a:rPr>
              <a:t>Bachmann | March 2024</a:t>
            </a:r>
          </a:p>
        </p:txBody>
      </p:sp>
      <p:pic>
        <p:nvPicPr>
          <p:cNvPr id="7" name="Picture 6" descr="A diagram of a machine&#10;&#10;Description automatically generated">
            <a:extLst>
              <a:ext uri="{FF2B5EF4-FFF2-40B4-BE49-F238E27FC236}">
                <a16:creationId xmlns:a16="http://schemas.microsoft.com/office/drawing/2014/main" id="{9BEE9EF9-6A58-35BD-35FA-6C051A0907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62" r="15662"/>
          <a:stretch/>
        </p:blipFill>
        <p:spPr>
          <a:xfrm>
            <a:off x="2379702" y="1937470"/>
            <a:ext cx="5021264" cy="3985482"/>
          </a:xfrm>
          <a:prstGeom prst="rect">
            <a:avLst/>
          </a:prstGeom>
        </p:spPr>
      </p:pic>
    </p:spTree>
    <p:extLst>
      <p:ext uri="{BB962C8B-B14F-4D97-AF65-F5344CB8AC3E}">
        <p14:creationId xmlns:p14="http://schemas.microsoft.com/office/powerpoint/2010/main" val="2809734370"/>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TemplafySlideTemplateConfiguration><![CDATA[{"documentContentValidatorConfiguration":{"enableDocumentContentValidator":false,"documentContentValidatorVersion":0},"elementsMetadata":[],"slideId":"636957680393408391","enableDocumentContentUpdater":true,"version":"1.2"}]]></TemplafySlideTemplateConfiguration>
</file>

<file path=customXml/item5.xml><?xml version="1.0" encoding="utf-8"?>
<TemplafySlideFormConfiguration><![CDATA[{"formFields":[],"formDataEntries":[]}]]></TemplafySlideFormConfiguration>
</file>

<file path=customXml/item6.xml><?xml version="1.0" encoding="utf-8"?>
<TemplafySlideTemplateConfiguration><![CDATA[{"documentContentValidatorConfiguration":{"enableDocumentContentValidator":false,"documentContentValidatorVersion":0},"elementsMetadata":[],"slideId":"636957680393408391","enableDocumentContentUpdater":true,"version":"1.2"}]]></TemplafySlideTemplateConfiguration>
</file>

<file path=customXml/item7.xml><?xml version="1.0" encoding="utf-8"?>
<TemplafySlideFormConfiguration><![CDATA[{"formFields":[],"formDataEntries":[]}]]></TemplafySlideFormConfiguration>
</file>

<file path=customXml/itemProps1.xml><?xml version="1.0" encoding="utf-8"?>
<ds:datastoreItem xmlns:ds="http://schemas.openxmlformats.org/officeDocument/2006/customXml" ds:itemID="{E1581EFF-75CA-400B-8B14-07B3BB5FE4A6}">
  <ds:schemaRefs>
    <ds:schemaRef ds:uri="http://purl.org/dc/elements/1.1/"/>
    <ds:schemaRef ds:uri="http://purl.org/dc/terms/"/>
    <ds:schemaRef ds:uri="http://schemas.microsoft.com/office/2006/metadata/properties"/>
    <ds:schemaRef ds:uri="http://purl.org/dc/dcmitype/"/>
    <ds:schemaRef ds:uri="http://www.w3.org/XML/1998/namespace"/>
    <ds:schemaRef ds:uri="http://schemas.microsoft.com/office/infopath/2007/PartnerControls"/>
    <ds:schemaRef ds:uri="e5ba6352-0726-4226-96e7-82f7f1c59ac0"/>
    <ds:schemaRef ds:uri="http://schemas.microsoft.com/office/2006/documentManagement/types"/>
    <ds:schemaRef ds:uri="http://schemas.openxmlformats.org/package/2006/metadata/core-properties"/>
    <ds:schemaRef ds:uri="cbbfa1f3-60c2-42de-b5b6-3ee8cb87d964"/>
  </ds:schemaRefs>
</ds:datastoreItem>
</file>

<file path=customXml/itemProps2.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4.xml><?xml version="1.0" encoding="utf-8"?>
<ds:datastoreItem xmlns:ds="http://schemas.openxmlformats.org/officeDocument/2006/customXml" ds:itemID="{EA90739A-9F69-412A-A0DA-32934AD77394}">
  <ds:schemaRefs/>
</ds:datastoreItem>
</file>

<file path=customXml/itemProps5.xml><?xml version="1.0" encoding="utf-8"?>
<ds:datastoreItem xmlns:ds="http://schemas.openxmlformats.org/officeDocument/2006/customXml" ds:itemID="{23E562A1-E6A6-4683-8649-E68920746C9D}">
  <ds:schemaRefs/>
</ds:datastoreItem>
</file>

<file path=customXml/itemProps6.xml><?xml version="1.0" encoding="utf-8"?>
<ds:datastoreItem xmlns:ds="http://schemas.openxmlformats.org/officeDocument/2006/customXml" ds:itemID="{042C6A79-2CB5-4C30-A3EE-CB508B59FE15}">
  <ds:schemaRefs/>
</ds:datastoreItem>
</file>

<file path=customXml/itemProps7.xml><?xml version="1.0" encoding="utf-8"?>
<ds:datastoreItem xmlns:ds="http://schemas.openxmlformats.org/officeDocument/2006/customXml" ds:itemID="{12AACB2F-F643-423E-899A-5E245CE28A66}">
  <ds:schemaRefs/>
</ds:datastoreItem>
</file>

<file path=docProps/app.xml><?xml version="1.0" encoding="utf-8"?>
<Properties xmlns="http://schemas.openxmlformats.org/officeDocument/2006/extended-properties" xmlns:vt="http://schemas.openxmlformats.org/officeDocument/2006/docPropsVTypes">
  <Template/>
  <TotalTime>2600</TotalTime>
  <Words>2275</Words>
  <Application>Microsoft Office PowerPoint</Application>
  <PresentationFormat>Widescreen</PresentationFormat>
  <Paragraphs>421</Paragraphs>
  <Slides>24</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Cambria</vt:lpstr>
      <vt:lpstr>Symbol</vt:lpstr>
      <vt:lpstr>Wingdings</vt:lpstr>
      <vt:lpstr>Wingdings 3</vt:lpstr>
      <vt:lpstr>EUROfusion.1line_5_3_2019</vt:lpstr>
      <vt:lpstr>VNS Engineering</vt:lpstr>
      <vt:lpstr>VNS Overview </vt:lpstr>
      <vt:lpstr>Smallest VNS we could find: R = 2.53m, B0 = 5.4 T</vt:lpstr>
      <vt:lpstr>NB configuration, 42 MW, 120 keV</vt:lpstr>
      <vt:lpstr>Inboard n-shielding: compact radial build</vt:lpstr>
      <vt:lpstr>Magnet design</vt:lpstr>
      <vt:lpstr>Vacuum vessel</vt:lpstr>
      <vt:lpstr>Additional equilibrium coils closer to the plasma</vt:lpstr>
      <vt:lpstr>RH - all tools operate inside ports except divertor toroidal mover</vt:lpstr>
      <vt:lpstr>Design for blanket vertical maintenance</vt:lpstr>
      <vt:lpstr>NB maintenance</vt:lpstr>
      <vt:lpstr>Activated cooling water routing</vt:lpstr>
      <vt:lpstr>Tokamak building</vt:lpstr>
      <vt:lpstr>High electrical power consumption</vt:lpstr>
      <vt:lpstr>Testing opportunities</vt:lpstr>
      <vt:lpstr>Required developments during feasibility study (in 2024)</vt:lpstr>
      <vt:lpstr>PowerPoint Presentation</vt:lpstr>
      <vt:lpstr>PowerPoint Presentation</vt:lpstr>
      <vt:lpstr>Intra-VV Coils Installation Concept</vt:lpstr>
      <vt:lpstr> Steels for VV and in-vessel components, DCT</vt:lpstr>
      <vt:lpstr>NBI geometrical transmission, IPP</vt:lpstr>
      <vt:lpstr>NBI vacuum – internal pump, DCT, IPP</vt:lpstr>
      <vt:lpstr>TF WP dose and heat load limits, DCT</vt:lpstr>
      <vt:lpstr>Thermal shields, DCT, ENEA, LT Calcoli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Christian Bachmann</cp:lastModifiedBy>
  <cp:revision>133</cp:revision>
  <cp:lastPrinted>2024-02-09T08:23:43Z</cp:lastPrinted>
  <dcterms:created xsi:type="dcterms:W3CDTF">2023-11-15T09:40:03Z</dcterms:created>
  <dcterms:modified xsi:type="dcterms:W3CDTF">2024-03-19T08:26:08Z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