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22"/>
  </p:notesMasterIdLst>
  <p:handoutMasterIdLst>
    <p:handoutMasterId r:id="rId23"/>
  </p:handoutMasterIdLst>
  <p:sldIdLst>
    <p:sldId id="256" r:id="rId3"/>
    <p:sldId id="1644" r:id="rId4"/>
    <p:sldId id="394" r:id="rId5"/>
    <p:sldId id="395" r:id="rId6"/>
    <p:sldId id="267" r:id="rId7"/>
    <p:sldId id="273" r:id="rId8"/>
    <p:sldId id="274" r:id="rId9"/>
    <p:sldId id="257" r:id="rId10"/>
    <p:sldId id="258" r:id="rId11"/>
    <p:sldId id="321" r:id="rId12"/>
    <p:sldId id="263" r:id="rId13"/>
    <p:sldId id="266" r:id="rId14"/>
    <p:sldId id="328" r:id="rId15"/>
    <p:sldId id="1632" r:id="rId16"/>
    <p:sldId id="1640" r:id="rId17"/>
    <p:sldId id="1635" r:id="rId18"/>
    <p:sldId id="1641" r:id="rId19"/>
    <p:sldId id="1642" r:id="rId20"/>
    <p:sldId id="1643" r:id="rId2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FEC"/>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5850" autoAdjust="0"/>
  </p:normalViewPr>
  <p:slideViewPr>
    <p:cSldViewPr showGuides="1">
      <p:cViewPr varScale="1">
        <p:scale>
          <a:sx n="73" d="100"/>
          <a:sy n="73" d="100"/>
        </p:scale>
        <p:origin x="108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17/03/2024</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17/03/2024</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5</a:t>
            </a:fld>
            <a:endParaRPr lang="en-GB" dirty="0"/>
          </a:p>
        </p:txBody>
      </p:sp>
    </p:spTree>
    <p:extLst>
      <p:ext uri="{BB962C8B-B14F-4D97-AF65-F5344CB8AC3E}">
        <p14:creationId xmlns:p14="http://schemas.microsoft.com/office/powerpoint/2010/main" val="207921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2831AF-9F89-4135-8B85-9A9482C91A95}" type="slidenum">
              <a:rPr lang="en-GB" smtClean="0"/>
              <a:t>11</a:t>
            </a:fld>
            <a:endParaRPr lang="en-GB"/>
          </a:p>
        </p:txBody>
      </p:sp>
    </p:spTree>
    <p:extLst>
      <p:ext uri="{BB962C8B-B14F-4D97-AF65-F5344CB8AC3E}">
        <p14:creationId xmlns:p14="http://schemas.microsoft.com/office/powerpoint/2010/main" val="312971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A2831AF-9F89-4135-8B85-9A9482C91A95}" type="slidenum">
              <a:rPr lang="en-GB" smtClean="0"/>
              <a:t>12</a:t>
            </a:fld>
            <a:endParaRPr lang="en-GB"/>
          </a:p>
        </p:txBody>
      </p:sp>
    </p:spTree>
    <p:extLst>
      <p:ext uri="{BB962C8B-B14F-4D97-AF65-F5344CB8AC3E}">
        <p14:creationId xmlns:p14="http://schemas.microsoft.com/office/powerpoint/2010/main" val="267956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204273-9E39-4C9A-A251-EF1633DCAA43}" type="slidenum">
              <a:rPr lang="en-GB" smtClean="0"/>
              <a:pPr/>
              <a:t>16</a:t>
            </a:fld>
            <a:endParaRPr lang="en-GB"/>
          </a:p>
        </p:txBody>
      </p:sp>
    </p:spTree>
    <p:extLst>
      <p:ext uri="{BB962C8B-B14F-4D97-AF65-F5344CB8AC3E}">
        <p14:creationId xmlns:p14="http://schemas.microsoft.com/office/powerpoint/2010/main" val="350806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9144000" cy="5184000"/>
          </a:xfrm>
          <a:prstGeom prst="rect">
            <a:avLst/>
          </a:prstGeom>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40252896"/>
            <a:ext cx="9924896"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40405296"/>
            <a:ext cx="9924896"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40557696"/>
            <a:ext cx="9924896"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40710096"/>
            <a:ext cx="9924896"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8" name="Bild 7"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5832313"/>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hasCustomPrompt="1"/>
          </p:nvPr>
        </p:nvSpPr>
        <p:spPr>
          <a:xfrm>
            <a:off x="467544" y="228600"/>
            <a:ext cx="7543800" cy="457200"/>
          </a:xfrm>
        </p:spPr>
        <p:txBody>
          <a:bodyPr>
            <a:noAutofit/>
          </a:bodyPr>
          <a:lstStyle>
            <a:lvl1pPr algn="l">
              <a:lnSpc>
                <a:spcPts val="3200"/>
              </a:lnSpc>
              <a:defRPr sz="3000" b="1">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second line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en-GB"/>
              <a:t>Click to edit Master text styles</a:t>
            </a:r>
          </a:p>
          <a:p>
            <a:pPr lvl="1"/>
            <a:r>
              <a:rPr lang="en-GB"/>
              <a:t>Second level</a:t>
            </a:r>
          </a:p>
          <a:p>
            <a:pPr lvl="2"/>
            <a:r>
              <a:rPr lang="en-GB"/>
              <a:t>Third level</a:t>
            </a:r>
          </a:p>
        </p:txBody>
      </p:sp>
      <p:sp>
        <p:nvSpPr>
          <p:cNvPr id="8" name="Footer Placeholder 4"/>
          <p:cNvSpPr>
            <a:spLocks noGrp="1"/>
          </p:cNvSpPr>
          <p:nvPr>
            <p:ph type="ftr" sz="quarter" idx="11"/>
          </p:nvPr>
        </p:nvSpPr>
        <p:spPr>
          <a:xfrm>
            <a:off x="467544" y="6545237"/>
            <a:ext cx="8240228" cy="268139"/>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Name of presenter | Conference | Venue | Date </a:t>
            </a:r>
            <a:r>
              <a:rPr lang="en-GB"/>
              <a:t>| Page </a:t>
            </a:r>
            <a:fld id="{6A6D9FA1-99C7-4910-8E32-B85D378B0060}" type="slidenum">
              <a:rPr lang="en-GB" smtClean="0"/>
              <a:pPr algn="r"/>
              <a:t>‹#›</a:t>
            </a:fld>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UROfusion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EBB19-0CF1-5178-1BF0-423964D6A341}"/>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9" y="2074193"/>
            <a:ext cx="4158461"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8" y="3693074"/>
            <a:ext cx="3281363" cy="457848"/>
          </a:xfrm>
        </p:spPr>
        <p:txBody>
          <a:bodyPr/>
          <a:lstStyle>
            <a:lvl1pPr marL="0" indent="0">
              <a:buNone/>
              <a:defRPr b="1"/>
            </a:lvl1pPr>
            <a:lvl2pPr marL="257168"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8" y="4159260"/>
            <a:ext cx="3281363" cy="457848"/>
          </a:xfrm>
        </p:spPr>
        <p:txBody>
          <a:bodyPr/>
          <a:lstStyle>
            <a:lvl1pPr marL="0" indent="0">
              <a:buNone/>
              <a:defRPr b="0"/>
            </a:lvl1pPr>
            <a:lvl2pPr marL="257168"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8" y="1650286"/>
            <a:ext cx="4158461" cy="338554"/>
          </a:xfrm>
        </p:spPr>
        <p:txBody>
          <a:bodyPr>
            <a:normAutofit/>
          </a:bodyPr>
          <a:lstStyle>
            <a:lvl1pPr marL="0" indent="0">
              <a:buNone/>
              <a:defRPr sz="1200" b="0"/>
            </a:lvl1pPr>
            <a:lvl2pPr marL="257168" indent="0">
              <a:buNone/>
              <a:defRPr/>
            </a:lvl2pPr>
          </a:lstStyle>
          <a:p>
            <a:pPr lvl="0"/>
            <a:r>
              <a:rPr lang="en-US" dirty="0"/>
              <a:t>Click to edit Event title</a:t>
            </a:r>
          </a:p>
        </p:txBody>
      </p:sp>
      <p:pic>
        <p:nvPicPr>
          <p:cNvPr id="6" name="Picture 12" descr="Contract between EC and EUROfusion is signed | FuseNet">
            <a:extLst>
              <a:ext uri="{FF2B5EF4-FFF2-40B4-BE49-F238E27FC236}">
                <a16:creationId xmlns:a16="http://schemas.microsoft.com/office/drawing/2014/main" id="{3444D8BF-F8A6-E99F-7576-27B0F2FD11E9}"/>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4052975F-12B5-059A-5276-4927E101C2A5}"/>
              </a:ext>
            </a:extLst>
          </p:cNvPr>
          <p:cNvGrpSpPr/>
          <p:nvPr userDrawn="1"/>
        </p:nvGrpSpPr>
        <p:grpSpPr>
          <a:xfrm>
            <a:off x="411869" y="6034962"/>
            <a:ext cx="4392488" cy="497895"/>
            <a:chOff x="5735960" y="5717361"/>
            <a:chExt cx="6120680" cy="713919"/>
          </a:xfrm>
        </p:grpSpPr>
        <p:pic>
          <p:nvPicPr>
            <p:cNvPr id="8" name="Grafik 24">
              <a:extLst>
                <a:ext uri="{FF2B5EF4-FFF2-40B4-BE49-F238E27FC236}">
                  <a16:creationId xmlns:a16="http://schemas.microsoft.com/office/drawing/2014/main" id="{BF84CB9B-8684-4C6A-C2A6-8F5D98B3A822}"/>
                </a:ext>
              </a:extLst>
            </p:cNvPr>
            <p:cNvPicPr preferRelativeResize="0">
              <a:picLocks noChangeAspect="1"/>
            </p:cNvPicPr>
            <p:nvPr userDrawn="1"/>
          </p:nvPicPr>
          <p:blipFill>
            <a:blip r:embed="rId4">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9" name="Rechteck 2">
              <a:extLst>
                <a:ext uri="{FF2B5EF4-FFF2-40B4-BE49-F238E27FC236}">
                  <a16:creationId xmlns:a16="http://schemas.microsoft.com/office/drawing/2014/main" id="{271EE526-C1E8-8E37-4B85-92D7CAE309F5}"/>
                </a:ext>
              </a:extLst>
            </p:cNvPr>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36341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12290" name="Rectangle 2"/>
          <p:cNvSpPr>
            <a:spLocks noGrp="1" noChangeAspect="1" noChangeArrowheads="1"/>
          </p:cNvSpPr>
          <p:nvPr>
            <p:ph type="ctrTitle"/>
          </p:nvPr>
        </p:nvSpPr>
        <p:spPr>
          <a:xfrm>
            <a:off x="685800" y="2286000"/>
            <a:ext cx="7772400" cy="1143000"/>
          </a:xfrm>
        </p:spPr>
        <p:txBody>
          <a:bodyPr/>
          <a:lstStyle>
            <a:lvl1pPr>
              <a:defRPr sz="3600"/>
            </a:lvl1pPr>
          </a:lstStyle>
          <a:p>
            <a:pPr lvl="0"/>
            <a:r>
              <a:rPr lang="en-US" noProof="0" dirty="0"/>
              <a:t>Click to edit Master title style</a:t>
            </a:r>
          </a:p>
        </p:txBody>
      </p:sp>
      <p:sp>
        <p:nvSpPr>
          <p:cNvPr id="12291" name="Rectangle 3"/>
          <p:cNvSpPr>
            <a:spLocks noGrp="1" noChangeArrowheads="1"/>
          </p:cNvSpPr>
          <p:nvPr>
            <p:ph type="subTitle" idx="1"/>
          </p:nvPr>
        </p:nvSpPr>
        <p:spPr>
          <a:xfrm>
            <a:off x="1371600" y="3886200"/>
            <a:ext cx="6400800" cy="1775048"/>
          </a:xfrm>
        </p:spPr>
        <p:txBody>
          <a:bodyPr/>
          <a:lstStyle>
            <a:lvl1pPr marL="0" indent="0" algn="ctr">
              <a:buFontTx/>
              <a:buNone/>
              <a:defRPr sz="2000" baseline="0"/>
            </a:lvl1pPr>
          </a:lstStyle>
          <a:p>
            <a:pPr lvl="0"/>
            <a:r>
              <a:rPr lang="en-US" noProof="0"/>
              <a:t>Click to edit Master subtitle style</a:t>
            </a:r>
            <a:endParaRPr lang="en-US" noProof="0" dirty="0"/>
          </a:p>
        </p:txBody>
      </p:sp>
      <p:sp>
        <p:nvSpPr>
          <p:cNvPr id="12292" name="Line 4"/>
          <p:cNvSpPr>
            <a:spLocks noChangeShapeType="1"/>
          </p:cNvSpPr>
          <p:nvPr/>
        </p:nvSpPr>
        <p:spPr bwMode="auto">
          <a:xfrm>
            <a:off x="0" y="476250"/>
            <a:ext cx="9144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Footer Placeholder 4">
            <a:extLst>
              <a:ext uri="{FF2B5EF4-FFF2-40B4-BE49-F238E27FC236}">
                <a16:creationId xmlns:a16="http://schemas.microsoft.com/office/drawing/2014/main" id="{800F8574-203E-A614-5CE4-E26B1660A117}"/>
              </a:ext>
            </a:extLst>
          </p:cNvPr>
          <p:cNvSpPr txBox="1">
            <a:spLocks/>
          </p:cNvSpPr>
          <p:nvPr userDrawn="1"/>
        </p:nvSpPr>
        <p:spPr>
          <a:xfrm>
            <a:off x="619944" y="6525344"/>
            <a:ext cx="8240228" cy="268139"/>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050" dirty="0">
                <a:solidFill>
                  <a:prstClr val="black"/>
                </a:solidFill>
                <a:latin typeface="Calibri"/>
              </a:rPr>
              <a:t>| </a:t>
            </a:r>
            <a:r>
              <a:rPr lang="en-GB" sz="1050" b="1" dirty="0">
                <a:solidFill>
                  <a:prstClr val="black"/>
                </a:solidFill>
                <a:latin typeface="Calibri"/>
              </a:rPr>
              <a:t>Page </a:t>
            </a:r>
            <a:fld id="{6A6D9FA1-99C7-4910-8E32-B85D378B0060}" type="slidenum">
              <a:rPr lang="en-GB" sz="1050" b="1" smtClean="0">
                <a:solidFill>
                  <a:prstClr val="black"/>
                </a:solidFill>
                <a:latin typeface="Calibri"/>
              </a:rPr>
              <a:pPr algn="r">
                <a:defRPr/>
              </a:pPr>
              <a:t>‹#›</a:t>
            </a:fld>
            <a:endParaRPr lang="en-GB" sz="1050" b="1" dirty="0">
              <a:solidFill>
                <a:prstClr val="black"/>
              </a:solidFill>
              <a:latin typeface="Calibri"/>
            </a:endParaRPr>
          </a:p>
        </p:txBody>
      </p:sp>
    </p:spTree>
    <p:extLst>
      <p:ext uri="{BB962C8B-B14F-4D97-AF65-F5344CB8AC3E}">
        <p14:creationId xmlns:p14="http://schemas.microsoft.com/office/powerpoint/2010/main" val="145881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EBB19-0CF1-5178-1BF0-423964D6A341}"/>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305529" y="2074193"/>
            <a:ext cx="4158461"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305528" y="3693074"/>
            <a:ext cx="3281363" cy="457848"/>
          </a:xfrm>
        </p:spPr>
        <p:txBody>
          <a:bodyPr/>
          <a:lstStyle>
            <a:lvl1pPr marL="0" indent="0">
              <a:buNone/>
              <a:defRPr b="1"/>
            </a:lvl1pPr>
            <a:lvl2pPr marL="257168"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305528" y="4159260"/>
            <a:ext cx="3281363" cy="457848"/>
          </a:xfrm>
        </p:spPr>
        <p:txBody>
          <a:bodyPr/>
          <a:lstStyle>
            <a:lvl1pPr marL="0" indent="0">
              <a:buNone/>
              <a:defRPr b="0"/>
            </a:lvl1pPr>
            <a:lvl2pPr marL="257168"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305528" y="1650286"/>
            <a:ext cx="4158461" cy="338554"/>
          </a:xfrm>
        </p:spPr>
        <p:txBody>
          <a:bodyPr>
            <a:normAutofit/>
          </a:bodyPr>
          <a:lstStyle>
            <a:lvl1pPr marL="0" indent="0">
              <a:buNone/>
              <a:defRPr sz="1200" b="0"/>
            </a:lvl1pPr>
            <a:lvl2pPr marL="257168" indent="0">
              <a:buNone/>
              <a:defRPr/>
            </a:lvl2pPr>
          </a:lstStyle>
          <a:p>
            <a:pPr lvl="0"/>
            <a:r>
              <a:rPr lang="en-US" dirty="0"/>
              <a:t>Click to edit Event title</a:t>
            </a:r>
          </a:p>
        </p:txBody>
      </p:sp>
      <p:pic>
        <p:nvPicPr>
          <p:cNvPr id="6" name="Picture 12" descr="Contract between EC and EUROfusion is signed | FuseNet">
            <a:extLst>
              <a:ext uri="{FF2B5EF4-FFF2-40B4-BE49-F238E27FC236}">
                <a16:creationId xmlns:a16="http://schemas.microsoft.com/office/drawing/2014/main" id="{3444D8BF-F8A6-E99F-7576-27B0F2FD11E9}"/>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ieren 3">
            <a:extLst>
              <a:ext uri="{FF2B5EF4-FFF2-40B4-BE49-F238E27FC236}">
                <a16:creationId xmlns:a16="http://schemas.microsoft.com/office/drawing/2014/main" id="{4052975F-12B5-059A-5276-4927E101C2A5}"/>
              </a:ext>
            </a:extLst>
          </p:cNvPr>
          <p:cNvGrpSpPr/>
          <p:nvPr userDrawn="1"/>
        </p:nvGrpSpPr>
        <p:grpSpPr>
          <a:xfrm>
            <a:off x="411869" y="6034962"/>
            <a:ext cx="4392488" cy="497895"/>
            <a:chOff x="5735960" y="5717361"/>
            <a:chExt cx="6120680" cy="713919"/>
          </a:xfrm>
        </p:grpSpPr>
        <p:pic>
          <p:nvPicPr>
            <p:cNvPr id="8" name="Grafik 24">
              <a:extLst>
                <a:ext uri="{FF2B5EF4-FFF2-40B4-BE49-F238E27FC236}">
                  <a16:creationId xmlns:a16="http://schemas.microsoft.com/office/drawing/2014/main" id="{BF84CB9B-8684-4C6A-C2A6-8F5D98B3A822}"/>
                </a:ext>
              </a:extLst>
            </p:cNvPr>
            <p:cNvPicPr preferRelativeResize="0">
              <a:picLocks noChangeAspect="1"/>
            </p:cNvPicPr>
            <p:nvPr userDrawn="1"/>
          </p:nvPicPr>
          <p:blipFill>
            <a:blip r:embed="rId4">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9" name="Rechteck 2">
              <a:extLst>
                <a:ext uri="{FF2B5EF4-FFF2-40B4-BE49-F238E27FC236}">
                  <a16:creationId xmlns:a16="http://schemas.microsoft.com/office/drawing/2014/main" id="{271EE526-C1E8-8E37-4B85-92D7CAE309F5}"/>
                </a:ext>
              </a:extLst>
            </p:cNvPr>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73918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35F761-F1DB-6268-37C4-ACD1123D5165}"/>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836712"/>
            <a:ext cx="8327268" cy="5688632"/>
          </a:xfrm>
        </p:spPr>
        <p:txBody>
          <a:bodyPr>
            <a:normAutofit/>
          </a:bodyPr>
          <a:lstStyle>
            <a:lvl1pPr marL="192876" indent="-192876">
              <a:buFont typeface="Arial" panose="020B0604020202020204" pitchFamily="34" charset="0"/>
              <a:buChar char="•"/>
              <a:defRPr sz="1800">
                <a:latin typeface="+mn-lt"/>
                <a:cs typeface="Arial" panose="020B0604020202020204" pitchFamily="34" charset="0"/>
              </a:defRPr>
            </a:lvl1pPr>
            <a:lvl2pPr marL="417899" indent="-160731">
              <a:buFont typeface="Arial" panose="020B0604020202020204" pitchFamily="34" charset="0"/>
              <a:buChar char="•"/>
              <a:defRPr sz="1350">
                <a:latin typeface="+mn-lt"/>
                <a:cs typeface="Arial" panose="020B0604020202020204" pitchFamily="34" charset="0"/>
              </a:defRPr>
            </a:lvl2pPr>
            <a:lvl3pPr marL="642922" indent="-128585">
              <a:buFont typeface="Arial" panose="020B0604020202020204" pitchFamily="34" charset="0"/>
              <a:buChar char="•"/>
              <a:defRPr sz="12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619218" y="6555770"/>
            <a:ext cx="2602632" cy="329614"/>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7" name="Picture 2" descr="EUROfusion - Realising Fusion Energy">
            <a:extLst>
              <a:ext uri="{FF2B5EF4-FFF2-40B4-BE49-F238E27FC236}">
                <a16:creationId xmlns:a16="http://schemas.microsoft.com/office/drawing/2014/main" id="{DB50D5C3-752B-2855-4FB3-67BAB06DECF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2060" y="59708"/>
            <a:ext cx="636023" cy="6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7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03196-28F1-EF6E-7114-EC5DBB901C6E}"/>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619218" y="6555770"/>
            <a:ext cx="2602632" cy="329614"/>
          </a:xfrm>
          <a:prstGeom prst="rect">
            <a:avLst/>
          </a:prstGeom>
        </p:spPr>
        <p:txBody>
          <a:bodyPr anchor="t"/>
          <a:lstStyle>
            <a:lvl1pPr>
              <a:defRPr sz="9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5" name="Picture 2" descr="EUROfusion - Realising Fusion Energy">
            <a:extLst>
              <a:ext uri="{FF2B5EF4-FFF2-40B4-BE49-F238E27FC236}">
                <a16:creationId xmlns:a16="http://schemas.microsoft.com/office/drawing/2014/main" id="{9DC40A39-9676-66C8-25E8-010E859649D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2060" y="59708"/>
            <a:ext cx="636023" cy="6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5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03196-28F1-EF6E-7114-EC5DBB901C6E}"/>
              </a:ext>
            </a:extLst>
          </p:cNvPr>
          <p:cNvPicPr>
            <a:picLocks noChangeAspect="1"/>
          </p:cNvPicPr>
          <p:nvPr userDrawn="1"/>
        </p:nvPicPr>
        <p:blipFill>
          <a:blip r:embed="rId2">
            <a:alphaModFix/>
            <a:extLst>
              <a:ext uri="{28A0092B-C50C-407E-A947-70E740481C1C}">
                <a14:useLocalDpi xmlns:a14="http://schemas.microsoft.com/office/drawing/2010/main"/>
              </a:ext>
            </a:extLst>
          </a:blip>
          <a:srcRect/>
          <a:stretch>
            <a:fillRect/>
          </a:stretch>
        </p:blipFill>
        <p:spPr>
          <a:xfrm>
            <a:off x="4199890" y="252412"/>
            <a:ext cx="4944110" cy="6353175"/>
          </a:xfrm>
          <a:prstGeom prst="rect">
            <a:avLst/>
          </a:prstGeom>
          <a:solidFill>
            <a:schemeClr val="bg1"/>
          </a:solidFill>
        </p:spPr>
      </p:pic>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9144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737574" y="192515"/>
            <a:ext cx="7088832" cy="457200"/>
          </a:xfrm>
        </p:spPr>
        <p:txBody>
          <a:bodyPr>
            <a:noAutofit/>
          </a:bodyPr>
          <a:lstStyle>
            <a:lvl1pPr algn="l">
              <a:lnSpc>
                <a:spcPts val="1800"/>
              </a:lnSpc>
              <a:defRPr sz="21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619218" y="6555770"/>
            <a:ext cx="2602632" cy="329614"/>
          </a:xfrm>
          <a:prstGeom prst="rect">
            <a:avLst/>
          </a:prstGeom>
        </p:spPr>
        <p:txBody>
          <a:bodyPr anchor="t"/>
          <a:lstStyle>
            <a:lvl1pPr>
              <a:defRPr sz="9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540060" cy="199174"/>
          </a:xfrm>
        </p:spPr>
        <p:txBody>
          <a:bodyPr anchor="ctr"/>
          <a:lstStyle>
            <a:lvl1pPr>
              <a:defRPr sz="105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5" name="Picture 2" descr="EUROfusion - Realising Fusion Energy">
            <a:extLst>
              <a:ext uri="{FF2B5EF4-FFF2-40B4-BE49-F238E27FC236}">
                <a16:creationId xmlns:a16="http://schemas.microsoft.com/office/drawing/2014/main" id="{9DC40A39-9676-66C8-25E8-010E859649D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2060" y="59708"/>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225B8F2-3FD6-3DF4-5AAD-D948E182868F}"/>
              </a:ext>
            </a:extLst>
          </p:cNvPr>
          <p:cNvSpPr/>
          <p:nvPr userDrawn="1"/>
        </p:nvSpPr>
        <p:spPr>
          <a:xfrm>
            <a:off x="4802588" y="2222382"/>
            <a:ext cx="1614115" cy="1427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B37FB1E-887C-FE02-11A2-DF22FE5CBF27}"/>
              </a:ext>
            </a:extLst>
          </p:cNvPr>
          <p:cNvPicPr>
            <a:picLocks noChangeAspect="1"/>
          </p:cNvPicPr>
          <p:nvPr userDrawn="1"/>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1521565"/>
            <a:ext cx="9124009" cy="4177945"/>
          </a:xfrm>
          <a:prstGeom prst="rect">
            <a:avLst/>
          </a:prstGeom>
        </p:spPr>
      </p:pic>
    </p:spTree>
    <p:extLst>
      <p:ext uri="{BB962C8B-B14F-4D97-AF65-F5344CB8AC3E}">
        <p14:creationId xmlns:p14="http://schemas.microsoft.com/office/powerpoint/2010/main" val="2308115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17/03/2024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136396" y="6356358"/>
            <a:ext cx="550404" cy="365125"/>
          </a:xfrm>
          <a:prstGeom prst="rect">
            <a:avLst/>
          </a:prstGeom>
        </p:spPr>
        <p:txBody>
          <a:bodyPr vert="horz" lIns="91440" tIns="45720" rIns="91440" bIns="45720" rtlCol="0" anchor="ctr"/>
          <a:lstStyle>
            <a:lvl1pPr algn="r">
              <a:defRPr sz="750">
                <a:solidFill>
                  <a:schemeClr val="tx1">
                    <a:tint val="75000"/>
                  </a:schemeClr>
                </a:solidFill>
                <a:latin typeface="+mn-lt"/>
              </a:defRPr>
            </a:lvl1pPr>
          </a:lstStyle>
          <a:p>
            <a:pPr defTabSz="685783">
              <a:defRPr/>
            </a:pPr>
            <a:fld id="{6A6D9FA1-99C7-4910-8E32-B85D378B0060}" type="slidenum">
              <a:rPr lang="en-GB" smtClean="0">
                <a:solidFill>
                  <a:prstClr val="black">
                    <a:tint val="75000"/>
                  </a:prstClr>
                </a:solidFill>
              </a:rPr>
              <a:pPr defTabSz="685783">
                <a:defRPr/>
              </a:pPr>
              <a:t>‹#›</a:t>
            </a:fld>
            <a:endParaRPr lang="en-GB" dirty="0">
              <a:solidFill>
                <a:prstClr val="black">
                  <a:tint val="75000"/>
                </a:prstClr>
              </a:solidFill>
            </a:endParaRPr>
          </a:p>
        </p:txBody>
      </p:sp>
    </p:spTree>
    <p:extLst>
      <p:ext uri="{BB962C8B-B14F-4D97-AF65-F5344CB8AC3E}">
        <p14:creationId xmlns:p14="http://schemas.microsoft.com/office/powerpoint/2010/main" val="322195192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dt="0"/>
  <p:txStyles>
    <p:titleStyle>
      <a:lvl1pPr algn="ctr" defTabSz="514337" rtl="0" eaLnBrk="1" latinLnBrk="0" hangingPunct="1">
        <a:spcBef>
          <a:spcPct val="0"/>
        </a:spcBef>
        <a:buNone/>
        <a:defRPr sz="2475" kern="1200">
          <a:solidFill>
            <a:schemeClr val="tx1"/>
          </a:solidFill>
          <a:latin typeface="+mj-lt"/>
          <a:ea typeface="+mj-ea"/>
          <a:cs typeface="+mj-cs"/>
        </a:defRPr>
      </a:lvl1pPr>
    </p:titleStyle>
    <p:bodyStyle>
      <a:lvl1pPr marL="192876" indent="-192876" algn="l" defTabSz="51433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99" indent="-160731" algn="l" defTabSz="514337"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22" indent="-128585" algn="l" defTabSz="514337"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91"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59"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28"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CD4C-EE5D-9B4C-572F-14673CAC1B8E}"/>
              </a:ext>
            </a:extLst>
          </p:cNvPr>
          <p:cNvSpPr>
            <a:spLocks noGrp="1"/>
          </p:cNvSpPr>
          <p:nvPr>
            <p:ph type="title"/>
          </p:nvPr>
        </p:nvSpPr>
        <p:spPr>
          <a:xfrm>
            <a:off x="305528" y="2226957"/>
            <a:ext cx="8514944" cy="620251"/>
          </a:xfrm>
        </p:spPr>
        <p:txBody>
          <a:bodyPr>
            <a:normAutofit fontScale="90000"/>
          </a:bodyPr>
          <a:lstStyle/>
          <a:p>
            <a:r>
              <a:rPr lang="en-US" dirty="0">
                <a:solidFill>
                  <a:srgbClr val="0070C0"/>
                </a:solidFill>
              </a:rPr>
              <a:t>CFTR – EU DEMO March 2024</a:t>
            </a:r>
            <a:br>
              <a:rPr lang="en-US" dirty="0">
                <a:solidFill>
                  <a:srgbClr val="0070C0"/>
                </a:solidFill>
              </a:rPr>
            </a:br>
            <a:r>
              <a:rPr lang="en-US" dirty="0">
                <a:solidFill>
                  <a:srgbClr val="0070C0"/>
                </a:solidFill>
              </a:rPr>
              <a:t>Safety overview and licensing</a:t>
            </a:r>
            <a:endParaRPr lang="en-GB" dirty="0">
              <a:solidFill>
                <a:srgbClr val="0070C0"/>
              </a:solidFill>
            </a:endParaRPr>
          </a:p>
        </p:txBody>
      </p:sp>
      <p:sp>
        <p:nvSpPr>
          <p:cNvPr id="3" name="Text Placeholder 2">
            <a:extLst>
              <a:ext uri="{FF2B5EF4-FFF2-40B4-BE49-F238E27FC236}">
                <a16:creationId xmlns:a16="http://schemas.microsoft.com/office/drawing/2014/main" id="{8102E645-AABB-0437-400F-ABC148A8DD87}"/>
              </a:ext>
            </a:extLst>
          </p:cNvPr>
          <p:cNvSpPr>
            <a:spLocks noGrp="1"/>
          </p:cNvSpPr>
          <p:nvPr>
            <p:ph type="body" sz="quarter" idx="10"/>
          </p:nvPr>
        </p:nvSpPr>
        <p:spPr>
          <a:xfrm>
            <a:off x="386709" y="3851260"/>
            <a:ext cx="4158461" cy="912772"/>
          </a:xfrm>
        </p:spPr>
        <p:txBody>
          <a:bodyPr>
            <a:normAutofit/>
          </a:bodyPr>
          <a:lstStyle/>
          <a:p>
            <a:r>
              <a:rPr lang="en-US" sz="2400" dirty="0"/>
              <a:t>J. Elbez-Uzan</a:t>
            </a:r>
            <a:endParaRPr lang="en-GB" sz="2400" dirty="0"/>
          </a:p>
        </p:txBody>
      </p:sp>
      <p:sp>
        <p:nvSpPr>
          <p:cNvPr id="4" name="Text Placeholder 3">
            <a:extLst>
              <a:ext uri="{FF2B5EF4-FFF2-40B4-BE49-F238E27FC236}">
                <a16:creationId xmlns:a16="http://schemas.microsoft.com/office/drawing/2014/main" id="{53DCE817-A422-0980-C64E-8D7B1B3C67CD}"/>
              </a:ext>
            </a:extLst>
          </p:cNvPr>
          <p:cNvSpPr>
            <a:spLocks noGrp="1"/>
          </p:cNvSpPr>
          <p:nvPr>
            <p:ph type="body" sz="quarter" idx="11"/>
          </p:nvPr>
        </p:nvSpPr>
        <p:spPr>
          <a:xfrm>
            <a:off x="305528" y="4750027"/>
            <a:ext cx="4842536" cy="457848"/>
          </a:xfrm>
        </p:spPr>
        <p:txBody>
          <a:bodyPr>
            <a:normAutofit fontScale="40000" lnSpcReduction="20000"/>
          </a:bodyPr>
          <a:lstStyle/>
          <a:p>
            <a:r>
              <a:rPr lang="en-US" dirty="0"/>
              <a:t>DEMO CENTRAL TEAM / SAFETY OFFICE</a:t>
            </a:r>
          </a:p>
          <a:p>
            <a:r>
              <a:rPr lang="en-US" dirty="0"/>
              <a:t>Project Leader WP SAE</a:t>
            </a:r>
          </a:p>
          <a:p>
            <a:endParaRPr lang="en-GB" dirty="0"/>
          </a:p>
        </p:txBody>
      </p:sp>
    </p:spTree>
    <p:extLst>
      <p:ext uri="{BB962C8B-B14F-4D97-AF65-F5344CB8AC3E}">
        <p14:creationId xmlns:p14="http://schemas.microsoft.com/office/powerpoint/2010/main" val="400335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1031"/>
            <a:ext cx="8075240" cy="891216"/>
          </a:xfrm>
        </p:spPr>
        <p:txBody>
          <a:bodyPr/>
          <a:lstStyle/>
          <a:p>
            <a:pPr lvl="0" algn="ctr"/>
            <a:r>
              <a:rPr lang="en-US" dirty="0"/>
              <a:t>Impact of the water activation on the worker doses:</a:t>
            </a:r>
            <a:br>
              <a:rPr lang="en-US" dirty="0"/>
            </a:br>
            <a:endParaRPr lang="en-GB" dirty="0">
              <a:solidFill>
                <a:srgbClr val="FF0000"/>
              </a:solidFill>
            </a:endParaRPr>
          </a:p>
        </p:txBody>
      </p:sp>
      <p:sp>
        <p:nvSpPr>
          <p:cNvPr id="4" name="TextBox 3"/>
          <p:cNvSpPr txBox="1"/>
          <p:nvPr/>
        </p:nvSpPr>
        <p:spPr>
          <a:xfrm>
            <a:off x="-242076" y="860069"/>
            <a:ext cx="4860796"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C00000"/>
                </a:solidFill>
                <a:effectLst/>
                <a:highlight>
                  <a:srgbClr val="FFFF00"/>
                </a:highlight>
                <a:uLnTx/>
                <a:uFillTx/>
                <a:ea typeface="+mn-ea"/>
                <a:cs typeface="Times New Roman" panose="02020603050405020304" pitchFamily="18" charset="0"/>
              </a:rPr>
              <a:t>Activated Corrosion Product (ACP)</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sp>
        <p:nvSpPr>
          <p:cNvPr id="3" name="TextBox 2"/>
          <p:cNvSpPr txBox="1"/>
          <p:nvPr/>
        </p:nvSpPr>
        <p:spPr>
          <a:xfrm>
            <a:off x="4891714" y="1430211"/>
            <a:ext cx="4330898" cy="218521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most dosing situations shall be identified</a:t>
            </a: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management of the water contamination thresholds shall be implemented</a:t>
            </a: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Rectangle 4"/>
          <p:cNvSpPr/>
          <p:nvPr/>
        </p:nvSpPr>
        <p:spPr>
          <a:xfrm>
            <a:off x="179510" y="662063"/>
            <a:ext cx="90127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Water is the coolant of </a:t>
            </a:r>
            <a:r>
              <a:rPr kumimoji="0" lang="en-US" sz="2000" b="1" i="1"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Div</a:t>
            </a:r>
            <a:r>
              <a:rPr kumimoji="0" lang="en-US" sz="2000" b="1" i="1"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FW, BB (WCLL) and VV . It becomes radioactive due to</a:t>
            </a:r>
          </a:p>
        </p:txBody>
      </p:sp>
      <p:grpSp>
        <p:nvGrpSpPr>
          <p:cNvPr id="16" name="Group 15"/>
          <p:cNvGrpSpPr/>
          <p:nvPr/>
        </p:nvGrpSpPr>
        <p:grpSpPr>
          <a:xfrm>
            <a:off x="202812" y="1477874"/>
            <a:ext cx="4483056" cy="1724248"/>
            <a:chOff x="320885" y="1657258"/>
            <a:chExt cx="4483056" cy="1724248"/>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85" y="1803371"/>
              <a:ext cx="1584175" cy="1546823"/>
            </a:xfrm>
            <a:prstGeom prst="rect">
              <a:avLst/>
            </a:prstGeom>
            <a:noFill/>
            <a:ln w="285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Immagine 25"/>
            <p:cNvPicPr>
              <a:picLocks noChangeAspect="1"/>
            </p:cNvPicPr>
            <p:nvPr/>
          </p:nvPicPr>
          <p:blipFill>
            <a:blip r:embed="rId3"/>
            <a:stretch>
              <a:fillRect/>
            </a:stretch>
          </p:blipFill>
          <p:spPr>
            <a:xfrm>
              <a:off x="2247292" y="1657258"/>
              <a:ext cx="2556649" cy="1724248"/>
            </a:xfrm>
            <a:prstGeom prst="rect">
              <a:avLst/>
            </a:prstGeom>
          </p:spPr>
        </p:pic>
        <p:sp>
          <p:nvSpPr>
            <p:cNvPr id="11" name="CasellaDiTesto 4">
              <a:extLst>
                <a:ext uri="{FF2B5EF4-FFF2-40B4-BE49-F238E27FC236}">
                  <a16:creationId xmlns:a16="http://schemas.microsoft.com/office/drawing/2014/main" id="{9497CA14-5216-ECC5-4B27-D42A35ABD061}"/>
                </a:ext>
              </a:extLst>
            </p:cNvPr>
            <p:cNvSpPr txBox="1"/>
            <p:nvPr/>
          </p:nvSpPr>
          <p:spPr>
            <a:xfrm>
              <a:off x="2150454" y="1952979"/>
              <a:ext cx="166441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err="1">
                  <a:ln>
                    <a:noFill/>
                  </a:ln>
                  <a:solidFill>
                    <a:srgbClr val="FF0000"/>
                  </a:solidFill>
                  <a:effectLst/>
                  <a:uLnTx/>
                  <a:uFillTx/>
                  <a:ea typeface="Tahoma" panose="020B0604030504040204" pitchFamily="34" charset="0"/>
                  <a:cs typeface="Tahoma" panose="020B0604030504040204" pitchFamily="34" charset="0"/>
                </a:rPr>
                <a:t>Courtesy</a:t>
              </a:r>
              <a:r>
                <a:rPr kumimoji="0" lang="it-IT" sz="800" b="0" i="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rPr>
                <a:t>: F. Dacquait, CEA</a:t>
              </a:r>
            </a:p>
          </p:txBody>
        </p:sp>
      </p:grpSp>
      <p:grpSp>
        <p:nvGrpSpPr>
          <p:cNvPr id="17" name="Group 16"/>
          <p:cNvGrpSpPr/>
          <p:nvPr/>
        </p:nvGrpSpPr>
        <p:grpSpPr>
          <a:xfrm>
            <a:off x="-431618" y="3311059"/>
            <a:ext cx="9623844" cy="2484474"/>
            <a:chOff x="-386062" y="3467091"/>
            <a:chExt cx="9623844" cy="2484474"/>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1" y="4660193"/>
              <a:ext cx="4637405" cy="126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65839" y="3467091"/>
              <a:ext cx="382388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ea typeface="+mn-ea"/>
                  <a:cs typeface="Times New Roman" panose="02020603050405020304" pitchFamily="18" charset="0"/>
                </a:rPr>
                <a:t>2.   </a:t>
              </a:r>
              <a:r>
                <a:rPr kumimoji="0" lang="en-US" sz="1800" b="1" i="0" u="none" strike="noStrike" kern="1200" cap="none" spc="0" normalizeH="0" baseline="0" noProof="0" dirty="0">
                  <a:ln>
                    <a:noFill/>
                  </a:ln>
                  <a:solidFill>
                    <a:srgbClr val="C00000"/>
                  </a:solidFill>
                  <a:effectLst/>
                  <a:highlight>
                    <a:srgbClr val="FFFF00"/>
                  </a:highlight>
                  <a:uLnTx/>
                  <a:uFillTx/>
                  <a:ea typeface="+mn-ea"/>
                  <a:cs typeface="Times New Roman" panose="02020603050405020304" pitchFamily="18" charset="0"/>
                </a:rPr>
                <a:t>H and O of the cooling water</a:t>
              </a:r>
              <a:endParaRPr kumimoji="0" lang="en-GB" sz="1800" b="0" i="0" u="none" strike="noStrike" kern="1200" cap="none" spc="0" normalizeH="0" baseline="0" noProof="0" dirty="0">
                <a:ln>
                  <a:noFill/>
                </a:ln>
                <a:solidFill>
                  <a:prstClr val="black"/>
                </a:solidFill>
                <a:effectLst/>
                <a:highlight>
                  <a:srgbClr val="FFFF00"/>
                </a:highlight>
                <a:uLnTx/>
                <a:uFillTx/>
                <a:ea typeface="+mn-ea"/>
                <a:cs typeface="+mn-cs"/>
              </a:endParaRPr>
            </a:p>
          </p:txBody>
        </p:sp>
        <p:sp>
          <p:nvSpPr>
            <p:cNvPr id="13" name="Rectangle 12"/>
            <p:cNvSpPr/>
            <p:nvPr/>
          </p:nvSpPr>
          <p:spPr>
            <a:xfrm>
              <a:off x="-386062" y="3803058"/>
              <a:ext cx="5014363" cy="83099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Fusion energetic neutron fluxes produce </a:t>
              </a:r>
              <a:r>
                <a:rPr kumimoji="0" lang="en-US" sz="1600" b="1" i="0" u="none" strike="noStrike" kern="1200" cap="none" spc="0" normalizeH="0" baseline="30000" noProof="0" dirty="0">
                  <a:ln>
                    <a:noFill/>
                  </a:ln>
                  <a:solidFill>
                    <a:prstClr val="black"/>
                  </a:solidFill>
                  <a:effectLst/>
                  <a:uLnTx/>
                  <a:uFillTx/>
                  <a:ea typeface="+mn-ea"/>
                  <a:cs typeface="Times New Roman" panose="02020603050405020304" pitchFamily="18" charset="0"/>
                </a:rPr>
                <a:t>3</a:t>
              </a: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H, </a:t>
              </a:r>
              <a:r>
                <a:rPr kumimoji="0" lang="en-US" sz="1600" b="1" i="0" u="none" strike="noStrike" kern="1200" cap="none" spc="0" normalizeH="0" baseline="30000" noProof="0" dirty="0">
                  <a:ln>
                    <a:noFill/>
                  </a:ln>
                  <a:solidFill>
                    <a:prstClr val="black"/>
                  </a:solidFill>
                  <a:effectLst/>
                  <a:uLnTx/>
                  <a:uFillTx/>
                  <a:ea typeface="+mn-ea"/>
                  <a:cs typeface="Times New Roman" panose="02020603050405020304" pitchFamily="18" charset="0"/>
                </a:rPr>
                <a:t>16</a:t>
              </a: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N, </a:t>
              </a:r>
              <a:r>
                <a:rPr kumimoji="0" lang="en-US" sz="1600" b="1" i="0" u="none" strike="noStrike" kern="1200" cap="none" spc="0" normalizeH="0" baseline="30000" noProof="0" dirty="0">
                  <a:ln>
                    <a:noFill/>
                  </a:ln>
                  <a:solidFill>
                    <a:prstClr val="black"/>
                  </a:solidFill>
                  <a:effectLst/>
                  <a:uLnTx/>
                  <a:uFillTx/>
                  <a:ea typeface="+mn-ea"/>
                  <a:cs typeface="Times New Roman" panose="02020603050405020304" pitchFamily="18" charset="0"/>
                </a:rPr>
                <a:t>17</a:t>
              </a: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N, </a:t>
              </a:r>
              <a:r>
                <a:rPr kumimoji="0" lang="en-US" sz="1600" b="1" i="0" u="none" strike="noStrike" kern="1200" cap="none" spc="0" normalizeH="0" baseline="30000" noProof="0" dirty="0">
                  <a:ln>
                    <a:noFill/>
                  </a:ln>
                  <a:solidFill>
                    <a:prstClr val="black"/>
                  </a:solidFill>
                  <a:effectLst/>
                  <a:uLnTx/>
                  <a:uFillTx/>
                  <a:ea typeface="+mn-ea"/>
                  <a:cs typeface="Times New Roman" panose="02020603050405020304" pitchFamily="18" charset="0"/>
                </a:rPr>
                <a:t>18</a:t>
              </a: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N, </a:t>
              </a:r>
              <a:r>
                <a:rPr kumimoji="0" lang="en-US" sz="1600" b="1" i="0" u="none" strike="noStrike" kern="1200" cap="none" spc="0" normalizeH="0" baseline="30000" noProof="0" dirty="0">
                  <a:ln>
                    <a:noFill/>
                  </a:ln>
                  <a:solidFill>
                    <a:prstClr val="black"/>
                  </a:solidFill>
                  <a:effectLst/>
                  <a:uLnTx/>
                  <a:uFillTx/>
                  <a:ea typeface="+mn-ea"/>
                  <a:cs typeface="Times New Roman" panose="02020603050405020304" pitchFamily="18" charset="0"/>
                </a:rPr>
                <a:t>19</a:t>
              </a: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O (negligible in fission reactors where the neutron energies are lower, 14.1 versus 2.5 MeV).</a:t>
              </a:r>
            </a:p>
          </p:txBody>
        </p:sp>
        <p:sp>
          <p:nvSpPr>
            <p:cNvPr id="14" name="Rectangle 13"/>
            <p:cNvSpPr/>
            <p:nvPr/>
          </p:nvSpPr>
          <p:spPr>
            <a:xfrm>
              <a:off x="4917302" y="3643241"/>
              <a:ext cx="4320480" cy="230832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The impact to the public and the workers in the surrounding areas could be significant</a:t>
              </a: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The intelligent layout </a:t>
              </a:r>
              <a:b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br>
              <a:endPar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rPr>
                <a:t>The impact on the electronics shall be solved by suitable location of the SIC electronic</a:t>
              </a: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p:grpSp>
      <p:sp>
        <p:nvSpPr>
          <p:cNvPr id="18" name="Rectangle 17"/>
          <p:cNvSpPr/>
          <p:nvPr/>
        </p:nvSpPr>
        <p:spPr>
          <a:xfrm>
            <a:off x="-18685" y="5879197"/>
            <a:ext cx="932452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Radioactive contamination of water is one of the driver the integration in the building and systems design approach.</a:t>
            </a:r>
          </a:p>
        </p:txBody>
      </p:sp>
      <p:sp>
        <p:nvSpPr>
          <p:cNvPr id="15" name="Espace réservé du pied de page 3">
            <a:extLst>
              <a:ext uri="{FF2B5EF4-FFF2-40B4-BE49-F238E27FC236}">
                <a16:creationId xmlns:a16="http://schemas.microsoft.com/office/drawing/2014/main" id="{BA8A9117-05AE-6999-841A-8E06BCC68153}"/>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10</a:t>
            </a:fld>
            <a:endParaRPr lang="en-GB" b="1" dirty="0"/>
          </a:p>
        </p:txBody>
      </p:sp>
    </p:spTree>
    <p:extLst>
      <p:ext uri="{BB962C8B-B14F-4D97-AF65-F5344CB8AC3E}">
        <p14:creationId xmlns:p14="http://schemas.microsoft.com/office/powerpoint/2010/main" val="253524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8AA6-A4E2-A6A1-FA71-D1022659A072}"/>
              </a:ext>
            </a:extLst>
          </p:cNvPr>
          <p:cNvSpPr>
            <a:spLocks noGrp="1"/>
          </p:cNvSpPr>
          <p:nvPr>
            <p:ph type="title"/>
          </p:nvPr>
        </p:nvSpPr>
        <p:spPr>
          <a:xfrm>
            <a:off x="107504" y="129729"/>
            <a:ext cx="7903729" cy="457200"/>
          </a:xfrm>
        </p:spPr>
        <p:txBody>
          <a:bodyPr/>
          <a:lstStyle/>
          <a:p>
            <a:r>
              <a:rPr lang="en-US" sz="2800" dirty="0"/>
              <a:t>Outcomes accident analysis</a:t>
            </a:r>
            <a:endParaRPr lang="en-GB" sz="2800" dirty="0"/>
          </a:p>
        </p:txBody>
      </p:sp>
      <p:sp>
        <p:nvSpPr>
          <p:cNvPr id="4" name="Footer Placeholder 3">
            <a:extLst>
              <a:ext uri="{FF2B5EF4-FFF2-40B4-BE49-F238E27FC236}">
                <a16:creationId xmlns:a16="http://schemas.microsoft.com/office/drawing/2014/main" id="{400428A0-E8B5-ECA1-F378-05A14B6E3300}"/>
              </a:ext>
            </a:extLst>
          </p:cNvPr>
          <p:cNvSpPr>
            <a:spLocks noGrp="1"/>
          </p:cNvSpPr>
          <p:nvPr>
            <p:ph type="ftr" sz="quarter" idx="11"/>
          </p:nvPr>
        </p:nvSpPr>
        <p:spPr/>
        <p:txBody>
          <a:body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5" name="Slide Number Placeholder 4">
            <a:extLst>
              <a:ext uri="{FF2B5EF4-FFF2-40B4-BE49-F238E27FC236}">
                <a16:creationId xmlns:a16="http://schemas.microsoft.com/office/drawing/2014/main" id="{9A17AC82-2992-D812-C561-2DD47A37DBC0}"/>
              </a:ext>
            </a:extLst>
          </p:cNvPr>
          <p:cNvSpPr>
            <a:spLocks noGrp="1"/>
          </p:cNvSpPr>
          <p:nvPr>
            <p:ph type="sldNum" sz="quarter" idx="12"/>
          </p:nvPr>
        </p:nvSpPr>
        <p:spPr>
          <a:xfrm>
            <a:off x="0" y="6590037"/>
            <a:ext cx="540060" cy="19917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11</a:t>
            </a:fld>
            <a:endParaRPr lang="en-GB" dirty="0">
              <a:solidFill>
                <a:prstClr val="white"/>
              </a:solidFill>
            </a:endParaRPr>
          </a:p>
        </p:txBody>
      </p:sp>
      <p:sp>
        <p:nvSpPr>
          <p:cNvPr id="8" name="Content Placeholder 2">
            <a:extLst>
              <a:ext uri="{FF2B5EF4-FFF2-40B4-BE49-F238E27FC236}">
                <a16:creationId xmlns:a16="http://schemas.microsoft.com/office/drawing/2014/main" id="{0265EB15-E1B0-AC34-7DAA-DC121B0E1559}"/>
              </a:ext>
            </a:extLst>
          </p:cNvPr>
          <p:cNvSpPr txBox="1">
            <a:spLocks/>
          </p:cNvSpPr>
          <p:nvPr/>
        </p:nvSpPr>
        <p:spPr>
          <a:xfrm>
            <a:off x="76559" y="737946"/>
            <a:ext cx="8970345" cy="1477328"/>
          </a:xfrm>
          <a:prstGeom prst="rect">
            <a:avLst/>
          </a:prstGeom>
          <a:noFill/>
        </p:spPr>
        <p:txBody>
          <a:bodyPr wrap="square">
            <a:spAutoFit/>
          </a:bodyPr>
          <a:lstStyle>
            <a:defPPr>
              <a:defRPr lang="en-US"/>
            </a:defPPr>
            <a:lvl1pPr algn="just">
              <a:defRPr>
                <a:cs typeface="Arial" panose="020B0604020202020204" pitchFamily="34" charset="0"/>
              </a:defRPr>
            </a:lvl1pPr>
            <a:lvl2pPr marL="417899" indent="-160731" algn="l" defTabSz="514337"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2pPr>
            <a:lvl3pPr marL="642922" indent="-128585" algn="l" defTabSz="514337" rtl="0" eaLnBrk="1" latinLnBrk="0" hangingPunct="1">
              <a:spcBef>
                <a:spcPct val="20000"/>
              </a:spcBef>
              <a:buFont typeface="Arial" panose="020B0604020202020204" pitchFamily="34" charset="0"/>
              <a:buChar char="•"/>
              <a:defRPr sz="1200" kern="1200">
                <a:solidFill>
                  <a:schemeClr val="tx1"/>
                </a:solidFill>
                <a:latin typeface="+mn-lt"/>
                <a:ea typeface="+mn-ea"/>
                <a:cs typeface="Arial" panose="020B0604020202020204" pitchFamily="34" charset="0"/>
              </a:defRPr>
            </a:lvl3pPr>
            <a:lvl4pPr marL="900091"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59"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28"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r>
              <a:rPr lang="en-US" dirty="0"/>
              <a:t>Several studies have assessed the reactor structures to withstand different loads, from hydrogen explosion risks, cryogenic pressurization,  fire hazards, and tritium release scenarios.</a:t>
            </a:r>
          </a:p>
          <a:p>
            <a:endParaRPr lang="en-US" dirty="0"/>
          </a:p>
          <a:p>
            <a:r>
              <a:rPr lang="en-US" dirty="0"/>
              <a:t>A combined small in-vessel LOCA and small LOVA has been investigated for both WCLL and HCPB concepts for the risk associated with hydrogen explosion</a:t>
            </a:r>
          </a:p>
        </p:txBody>
      </p:sp>
      <p:sp>
        <p:nvSpPr>
          <p:cNvPr id="10" name="CasellaDiTesto 9">
            <a:extLst>
              <a:ext uri="{FF2B5EF4-FFF2-40B4-BE49-F238E27FC236}">
                <a16:creationId xmlns:a16="http://schemas.microsoft.com/office/drawing/2014/main" id="{1FB84658-474B-1A07-4016-615E78AFB06B}"/>
              </a:ext>
            </a:extLst>
          </p:cNvPr>
          <p:cNvSpPr txBox="1"/>
          <p:nvPr/>
        </p:nvSpPr>
        <p:spPr>
          <a:xfrm>
            <a:off x="252005" y="5300686"/>
            <a:ext cx="8753015" cy="923330"/>
          </a:xfrm>
          <a:prstGeom prst="rect">
            <a:avLst/>
          </a:prstGeom>
          <a:noFill/>
        </p:spPr>
        <p:txBody>
          <a:bodyPr wrap="square">
            <a:spAutoFit/>
          </a:bodyPr>
          <a:lstStyle/>
          <a:p>
            <a:pPr algn="just"/>
            <a:r>
              <a:rPr lang="en-US" dirty="0">
                <a:cs typeface="Arial" panose="020B0604020202020204" pitchFamily="34" charset="0"/>
              </a:rPr>
              <a:t>Both WCLL and HCPB designs could effectively prevent hydrogen explosions in the VV. However, this framework has emphasized the importance of VVPSS design in mitigating explosion risks by installing PARs within the VVPSS tanks. </a:t>
            </a:r>
            <a:endParaRPr lang="en-GB" dirty="0">
              <a:cs typeface="Arial" panose="020B0604020202020204" pitchFamily="34" charset="0"/>
            </a:endParaRPr>
          </a:p>
        </p:txBody>
      </p:sp>
      <p:pic>
        <p:nvPicPr>
          <p:cNvPr id="12" name="Immagine 11">
            <a:extLst>
              <a:ext uri="{FF2B5EF4-FFF2-40B4-BE49-F238E27FC236}">
                <a16:creationId xmlns:a16="http://schemas.microsoft.com/office/drawing/2014/main" id="{D4B68E79-C26E-658F-1211-F0C7904996C0}"/>
              </a:ext>
            </a:extLst>
          </p:cNvPr>
          <p:cNvPicPr>
            <a:picLocks noChangeAspect="1"/>
          </p:cNvPicPr>
          <p:nvPr/>
        </p:nvPicPr>
        <p:blipFill>
          <a:blip r:embed="rId3"/>
          <a:stretch>
            <a:fillRect/>
          </a:stretch>
        </p:blipFill>
        <p:spPr>
          <a:xfrm>
            <a:off x="333193" y="2213127"/>
            <a:ext cx="4574530" cy="3120310"/>
          </a:xfrm>
          <a:prstGeom prst="rect">
            <a:avLst/>
          </a:prstGeom>
        </p:spPr>
      </p:pic>
      <p:pic>
        <p:nvPicPr>
          <p:cNvPr id="13" name="Immagine 12">
            <a:extLst>
              <a:ext uri="{FF2B5EF4-FFF2-40B4-BE49-F238E27FC236}">
                <a16:creationId xmlns:a16="http://schemas.microsoft.com/office/drawing/2014/main" id="{2D6B71D3-D821-A3DA-AA7D-AFA9892E7F5B}"/>
              </a:ext>
            </a:extLst>
          </p:cNvPr>
          <p:cNvPicPr>
            <a:picLocks noChangeAspect="1"/>
          </p:cNvPicPr>
          <p:nvPr/>
        </p:nvPicPr>
        <p:blipFill>
          <a:blip r:embed="rId4"/>
          <a:stretch>
            <a:fillRect/>
          </a:stretch>
        </p:blipFill>
        <p:spPr>
          <a:xfrm>
            <a:off x="6523543" y="3576918"/>
            <a:ext cx="2580265" cy="1723768"/>
          </a:xfrm>
          <a:prstGeom prst="rect">
            <a:avLst/>
          </a:prstGeom>
          <a:ln w="3175">
            <a:solidFill>
              <a:schemeClr val="tx1"/>
            </a:solidFill>
          </a:ln>
        </p:spPr>
      </p:pic>
      <p:pic>
        <p:nvPicPr>
          <p:cNvPr id="15" name="Immagine 14">
            <a:extLst>
              <a:ext uri="{FF2B5EF4-FFF2-40B4-BE49-F238E27FC236}">
                <a16:creationId xmlns:a16="http://schemas.microsoft.com/office/drawing/2014/main" id="{32D99C2E-D1A6-DDDC-ED18-4708D86A67B6}"/>
              </a:ext>
            </a:extLst>
          </p:cNvPr>
          <p:cNvPicPr>
            <a:picLocks noChangeAspect="1"/>
          </p:cNvPicPr>
          <p:nvPr/>
        </p:nvPicPr>
        <p:blipFill>
          <a:blip r:embed="rId5"/>
          <a:stretch>
            <a:fillRect/>
          </a:stretch>
        </p:blipFill>
        <p:spPr>
          <a:xfrm>
            <a:off x="4270458" y="2323604"/>
            <a:ext cx="2450449" cy="2063823"/>
          </a:xfrm>
          <a:prstGeom prst="rect">
            <a:avLst/>
          </a:prstGeom>
          <a:ln w="6350">
            <a:solidFill>
              <a:schemeClr val="tx1"/>
            </a:solidFill>
          </a:ln>
        </p:spPr>
      </p:pic>
      <p:sp>
        <p:nvSpPr>
          <p:cNvPr id="17" name="CasellaDiTesto 16">
            <a:extLst>
              <a:ext uri="{FF2B5EF4-FFF2-40B4-BE49-F238E27FC236}">
                <a16:creationId xmlns:a16="http://schemas.microsoft.com/office/drawing/2014/main" id="{0D06FF18-9727-A833-91A6-EB39B3B602DF}"/>
              </a:ext>
            </a:extLst>
          </p:cNvPr>
          <p:cNvSpPr txBox="1"/>
          <p:nvPr/>
        </p:nvSpPr>
        <p:spPr>
          <a:xfrm>
            <a:off x="4198282" y="2306754"/>
            <a:ext cx="1031476" cy="276999"/>
          </a:xfrm>
          <a:prstGeom prst="rect">
            <a:avLst/>
          </a:prstGeom>
          <a:noFill/>
        </p:spPr>
        <p:txBody>
          <a:bodyPr wrap="square">
            <a:spAutoFit/>
          </a:bodyPr>
          <a:lstStyle/>
          <a:p>
            <a:r>
              <a:rPr lang="en-US" sz="1200" b="1" dirty="0"/>
              <a:t>WCLL in E-DS</a:t>
            </a:r>
            <a:endParaRPr lang="en-GB" sz="1200" b="1" dirty="0"/>
          </a:p>
        </p:txBody>
      </p:sp>
      <p:sp>
        <p:nvSpPr>
          <p:cNvPr id="18" name="CasellaDiTesto 17">
            <a:extLst>
              <a:ext uri="{FF2B5EF4-FFF2-40B4-BE49-F238E27FC236}">
                <a16:creationId xmlns:a16="http://schemas.microsoft.com/office/drawing/2014/main" id="{9EAACE21-7ECC-4B86-668D-1C76454E2E63}"/>
              </a:ext>
            </a:extLst>
          </p:cNvPr>
          <p:cNvSpPr txBox="1"/>
          <p:nvPr/>
        </p:nvSpPr>
        <p:spPr>
          <a:xfrm>
            <a:off x="6793083" y="3554016"/>
            <a:ext cx="870702" cy="276999"/>
          </a:xfrm>
          <a:prstGeom prst="rect">
            <a:avLst/>
          </a:prstGeom>
          <a:noFill/>
        </p:spPr>
        <p:txBody>
          <a:bodyPr wrap="square">
            <a:spAutoFit/>
          </a:bodyPr>
          <a:lstStyle/>
          <a:p>
            <a:r>
              <a:rPr lang="en-US" sz="1200" b="1" dirty="0"/>
              <a:t>HCPB</a:t>
            </a:r>
            <a:endParaRPr lang="en-GB" sz="1200" b="1" dirty="0"/>
          </a:p>
        </p:txBody>
      </p:sp>
      <p:sp>
        <p:nvSpPr>
          <p:cNvPr id="20" name="CasellaDiTesto 19">
            <a:extLst>
              <a:ext uri="{FF2B5EF4-FFF2-40B4-BE49-F238E27FC236}">
                <a16:creationId xmlns:a16="http://schemas.microsoft.com/office/drawing/2014/main" id="{9213CF65-C2BB-5174-64ED-9A38BD57B0A2}"/>
              </a:ext>
            </a:extLst>
          </p:cNvPr>
          <p:cNvSpPr txBox="1"/>
          <p:nvPr/>
        </p:nvSpPr>
        <p:spPr>
          <a:xfrm>
            <a:off x="270029" y="6218871"/>
            <a:ext cx="5296757" cy="307777"/>
          </a:xfrm>
          <a:prstGeom prst="rect">
            <a:avLst/>
          </a:prstGeom>
          <a:noFill/>
        </p:spPr>
        <p:txBody>
          <a:bodyPr wrap="square">
            <a:spAutoFit/>
          </a:bodyPr>
          <a:lstStyle/>
          <a:p>
            <a:r>
              <a:rPr lang="en-GB" sz="1400" dirty="0">
                <a:latin typeface="Calibri" panose="020F0502020204030204" pitchFamily="34" charset="0"/>
                <a:ea typeface="SimSun" panose="02010600030101010101" pitchFamily="2" charset="-122"/>
                <a:cs typeface="Times New Roman" panose="02020603050405020304" pitchFamily="18" charset="0"/>
              </a:rPr>
              <a:t>Reference:   WCLL: EFDA_D_2RA35Q      HCPB: EFDA_D_2RHX3E</a:t>
            </a:r>
          </a:p>
        </p:txBody>
      </p:sp>
      <p:sp>
        <p:nvSpPr>
          <p:cNvPr id="3" name="Espace réservé du pied de page 3">
            <a:extLst>
              <a:ext uri="{FF2B5EF4-FFF2-40B4-BE49-F238E27FC236}">
                <a16:creationId xmlns:a16="http://schemas.microsoft.com/office/drawing/2014/main" id="{272383BF-896E-D0A3-B0F6-FD31D1601540}"/>
              </a:ext>
            </a:extLst>
          </p:cNvPr>
          <p:cNvSpPr txBox="1">
            <a:spLocks/>
          </p:cNvSpPr>
          <p:nvPr/>
        </p:nvSpPr>
        <p:spPr>
          <a:xfrm>
            <a:off x="593906" y="6586751"/>
            <a:ext cx="8240228" cy="268139"/>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a:t>Joelle Elbez-Uzan | CFTR-EU DEMO| 19</a:t>
            </a:r>
            <a:r>
              <a:rPr lang="en-GB" b="1" baseline="30000"/>
              <a:t>th</a:t>
            </a:r>
            <a:r>
              <a:rPr lang="en-GB" b="1"/>
              <a:t> March 2024 | Page </a:t>
            </a:r>
            <a:fld id="{6A6D9FA1-99C7-4910-8E32-B85D378B0060}" type="slidenum">
              <a:rPr lang="en-GB" b="1" smtClean="0"/>
              <a:pPr algn="r"/>
              <a:t>11</a:t>
            </a:fld>
            <a:endParaRPr lang="en-GB" b="1" dirty="0"/>
          </a:p>
        </p:txBody>
      </p:sp>
    </p:spTree>
    <p:extLst>
      <p:ext uri="{BB962C8B-B14F-4D97-AF65-F5344CB8AC3E}">
        <p14:creationId xmlns:p14="http://schemas.microsoft.com/office/powerpoint/2010/main" val="171597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8AA6-A4E2-A6A1-FA71-D1022659A072}"/>
              </a:ext>
            </a:extLst>
          </p:cNvPr>
          <p:cNvSpPr>
            <a:spLocks noGrp="1"/>
          </p:cNvSpPr>
          <p:nvPr>
            <p:ph type="title"/>
          </p:nvPr>
        </p:nvSpPr>
        <p:spPr>
          <a:xfrm>
            <a:off x="79589" y="158216"/>
            <a:ext cx="7931755" cy="457200"/>
          </a:xfrm>
        </p:spPr>
        <p:txBody>
          <a:bodyPr/>
          <a:lstStyle/>
          <a:p>
            <a:r>
              <a:rPr lang="en-US" sz="2800" dirty="0"/>
              <a:t>Outcomes accident analysis</a:t>
            </a:r>
            <a:endParaRPr lang="en-GB" sz="2800" dirty="0"/>
          </a:p>
        </p:txBody>
      </p:sp>
      <p:sp>
        <p:nvSpPr>
          <p:cNvPr id="4" name="Footer Placeholder 3">
            <a:extLst>
              <a:ext uri="{FF2B5EF4-FFF2-40B4-BE49-F238E27FC236}">
                <a16:creationId xmlns:a16="http://schemas.microsoft.com/office/drawing/2014/main" id="{400428A0-E8B5-ECA1-F378-05A14B6E3300}"/>
              </a:ext>
            </a:extLst>
          </p:cNvPr>
          <p:cNvSpPr>
            <a:spLocks noGrp="1"/>
          </p:cNvSpPr>
          <p:nvPr>
            <p:ph type="ftr" sz="quarter" idx="11"/>
          </p:nvPr>
        </p:nvSpPr>
        <p:spPr/>
        <p:txBody>
          <a:body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5" name="Slide Number Placeholder 4">
            <a:extLst>
              <a:ext uri="{FF2B5EF4-FFF2-40B4-BE49-F238E27FC236}">
                <a16:creationId xmlns:a16="http://schemas.microsoft.com/office/drawing/2014/main" id="{9A17AC82-2992-D812-C561-2DD47A37DBC0}"/>
              </a:ext>
            </a:extLst>
          </p:cNvPr>
          <p:cNvSpPr>
            <a:spLocks noGrp="1"/>
          </p:cNvSpPr>
          <p:nvPr>
            <p:ph type="sldNum" sz="quarter" idx="12"/>
          </p:nvPr>
        </p:nvSpPr>
        <p:spPr>
          <a:xfrm>
            <a:off x="0" y="6590037"/>
            <a:ext cx="540060" cy="19917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12</a:t>
            </a:fld>
            <a:endParaRPr lang="en-GB" dirty="0">
              <a:solidFill>
                <a:prstClr val="white"/>
              </a:solidFill>
            </a:endParaRPr>
          </a:p>
        </p:txBody>
      </p:sp>
      <p:sp>
        <p:nvSpPr>
          <p:cNvPr id="7" name="CasellaDiTesto 6">
            <a:extLst>
              <a:ext uri="{FF2B5EF4-FFF2-40B4-BE49-F238E27FC236}">
                <a16:creationId xmlns:a16="http://schemas.microsoft.com/office/drawing/2014/main" id="{FF95790D-883F-5FC2-C741-04E198B9F9A4}"/>
              </a:ext>
            </a:extLst>
          </p:cNvPr>
          <p:cNvSpPr txBox="1"/>
          <p:nvPr/>
        </p:nvSpPr>
        <p:spPr>
          <a:xfrm>
            <a:off x="63907" y="844335"/>
            <a:ext cx="4218083" cy="369332"/>
          </a:xfrm>
          <a:prstGeom prst="rect">
            <a:avLst/>
          </a:prstGeom>
          <a:noFill/>
        </p:spPr>
        <p:txBody>
          <a:bodyPr wrap="square">
            <a:spAutoFit/>
          </a:bodyPr>
          <a:lstStyle/>
          <a:p>
            <a:r>
              <a:rPr lang="en-US" b="1" dirty="0">
                <a:solidFill>
                  <a:srgbClr val="1F497D"/>
                </a:solidFill>
                <a:highlight>
                  <a:srgbClr val="FFFF00"/>
                </a:highlight>
              </a:rPr>
              <a:t>Fire accident analysis</a:t>
            </a:r>
            <a:endParaRPr lang="en-GB" b="1" dirty="0">
              <a:solidFill>
                <a:srgbClr val="1F497D"/>
              </a:solidFill>
              <a:highlight>
                <a:srgbClr val="FFFF00"/>
              </a:highlight>
            </a:endParaRPr>
          </a:p>
        </p:txBody>
      </p:sp>
      <p:sp>
        <p:nvSpPr>
          <p:cNvPr id="8" name="CasellaDiTesto 7">
            <a:extLst>
              <a:ext uri="{FF2B5EF4-FFF2-40B4-BE49-F238E27FC236}">
                <a16:creationId xmlns:a16="http://schemas.microsoft.com/office/drawing/2014/main" id="{C1CF994F-268D-52E2-02BC-4E06877CBCF6}"/>
              </a:ext>
            </a:extLst>
          </p:cNvPr>
          <p:cNvSpPr txBox="1"/>
          <p:nvPr/>
        </p:nvSpPr>
        <p:spPr>
          <a:xfrm>
            <a:off x="63907" y="3452823"/>
            <a:ext cx="3520429" cy="369332"/>
          </a:xfrm>
          <a:prstGeom prst="rect">
            <a:avLst/>
          </a:prstGeom>
          <a:noFill/>
        </p:spPr>
        <p:txBody>
          <a:bodyPr wrap="square">
            <a:spAutoFit/>
          </a:bodyPr>
          <a:lstStyle>
            <a:defPPr>
              <a:defRPr lang="en-US"/>
            </a:defPPr>
            <a:lvl1pPr>
              <a:defRPr b="1">
                <a:solidFill>
                  <a:srgbClr val="1F497D"/>
                </a:solidFill>
              </a:defRPr>
            </a:lvl1pPr>
          </a:lstStyle>
          <a:p>
            <a:r>
              <a:rPr lang="en-US" dirty="0">
                <a:highlight>
                  <a:srgbClr val="FFFF00"/>
                </a:highlight>
              </a:rPr>
              <a:t>Accidents in cryogenic systems</a:t>
            </a:r>
            <a:endParaRPr lang="en-GB" dirty="0">
              <a:highlight>
                <a:srgbClr val="FFFF00"/>
              </a:highlight>
            </a:endParaRPr>
          </a:p>
        </p:txBody>
      </p:sp>
      <p:sp>
        <p:nvSpPr>
          <p:cNvPr id="14" name="CasellaDiTesto 13">
            <a:extLst>
              <a:ext uri="{FF2B5EF4-FFF2-40B4-BE49-F238E27FC236}">
                <a16:creationId xmlns:a16="http://schemas.microsoft.com/office/drawing/2014/main" id="{0DB56D6E-45AB-CAF4-4D31-9993BBB1896E}"/>
              </a:ext>
            </a:extLst>
          </p:cNvPr>
          <p:cNvSpPr txBox="1"/>
          <p:nvPr/>
        </p:nvSpPr>
        <p:spPr>
          <a:xfrm>
            <a:off x="63907" y="1161924"/>
            <a:ext cx="4146963" cy="2329057"/>
          </a:xfrm>
          <a:prstGeom prst="rect">
            <a:avLst/>
          </a:prstGeom>
          <a:noFill/>
        </p:spPr>
        <p:txBody>
          <a:bodyPr wrap="square">
            <a:spAutoFit/>
          </a:bodyPr>
          <a:lstStyle/>
          <a:p>
            <a:pPr marL="285750" indent="-285750">
              <a:buFont typeface="Arial" panose="020B0604020202020204" pitchFamily="34" charset="0"/>
              <a:buChar char="•"/>
            </a:pPr>
            <a:r>
              <a:rPr lang="en-US" sz="1400" b="0" i="0" dirty="0">
                <a:solidFill>
                  <a:srgbClr val="0D0D0D"/>
                </a:solidFill>
                <a:effectLst/>
                <a:latin typeface="Söhne"/>
              </a:rPr>
              <a:t>Evaluate potential and worst-case fire scenarios.</a:t>
            </a:r>
          </a:p>
          <a:p>
            <a:pPr marL="285750" indent="-285750">
              <a:buFont typeface="Arial" panose="020B0604020202020204" pitchFamily="34" charset="0"/>
              <a:buChar char="•"/>
            </a:pPr>
            <a:r>
              <a:rPr lang="en-US" sz="1400" b="0" i="0" dirty="0">
                <a:solidFill>
                  <a:srgbClr val="0D0D0D"/>
                </a:solidFill>
                <a:effectLst/>
                <a:latin typeface="Söhne"/>
              </a:rPr>
              <a:t>Understand impact on fire zoning and radioactive release risks.</a:t>
            </a:r>
          </a:p>
          <a:p>
            <a:pPr algn="just"/>
            <a:r>
              <a:rPr lang="en-US" sz="1400" b="1" i="0" dirty="0">
                <a:solidFill>
                  <a:srgbClr val="0D0D0D"/>
                </a:solidFill>
                <a:effectLst/>
                <a:latin typeface="Söhne"/>
              </a:rPr>
              <a:t>Preliminary Findings</a:t>
            </a:r>
            <a:r>
              <a:rPr lang="en-US" sz="1400" b="0" i="0" dirty="0">
                <a:solidFill>
                  <a:srgbClr val="0D0D0D"/>
                </a:solidFill>
                <a:effectLst/>
                <a:latin typeface="Söhne"/>
              </a:rPr>
              <a:t>:</a:t>
            </a:r>
          </a:p>
          <a:p>
            <a:pPr marL="742950" lvl="1" indent="-285750" algn="l">
              <a:buFont typeface="Arial" panose="020B0604020202020204" pitchFamily="34" charset="0"/>
              <a:buChar char="•"/>
            </a:pPr>
            <a:r>
              <a:rPr lang="en-US" sz="1400" b="0" i="0" dirty="0">
                <a:solidFill>
                  <a:srgbClr val="0D0D0D"/>
                </a:solidFill>
                <a:effectLst/>
                <a:latin typeface="Söhne"/>
              </a:rPr>
              <a:t>Fire sector boundary robustness analyzed.</a:t>
            </a:r>
          </a:p>
          <a:p>
            <a:pPr algn="l"/>
            <a:r>
              <a:rPr lang="en-US" sz="1400" b="1" i="0" dirty="0">
                <a:solidFill>
                  <a:srgbClr val="0D0D0D"/>
                </a:solidFill>
                <a:effectLst/>
                <a:latin typeface="Söhne"/>
              </a:rPr>
              <a:t>Importance of Design Considerations</a:t>
            </a:r>
            <a:r>
              <a:rPr lang="en-US" sz="1400" b="0" i="0" dirty="0">
                <a:solidFill>
                  <a:srgbClr val="0D0D0D"/>
                </a:solidFill>
                <a:effectLst/>
                <a:latin typeface="Söhne"/>
              </a:rPr>
              <a:t>:</a:t>
            </a:r>
          </a:p>
          <a:p>
            <a:pPr marL="742950" lvl="1" indent="-285750" algn="l">
              <a:buFont typeface="Arial" panose="020B0604020202020204" pitchFamily="34" charset="0"/>
              <a:buChar char="•"/>
            </a:pPr>
            <a:r>
              <a:rPr lang="en-US" sz="1400" b="0" i="0" dirty="0">
                <a:solidFill>
                  <a:srgbClr val="0D0D0D"/>
                </a:solidFill>
                <a:effectLst/>
                <a:latin typeface="Söhne"/>
              </a:rPr>
              <a:t>Compartmentalization to mitigate fire hazards.</a:t>
            </a:r>
          </a:p>
          <a:p>
            <a:pPr marL="742950" lvl="1" indent="-285750" algn="l">
              <a:buFont typeface="Arial" panose="020B0604020202020204" pitchFamily="34" charset="0"/>
              <a:buChar char="•"/>
            </a:pPr>
            <a:r>
              <a:rPr lang="en-US" sz="1400" b="0" i="0" dirty="0">
                <a:solidFill>
                  <a:srgbClr val="0D0D0D"/>
                </a:solidFill>
                <a:effectLst/>
                <a:latin typeface="Söhne"/>
              </a:rPr>
              <a:t>Ventilation to ensure confinement and reduce fire risks.</a:t>
            </a:r>
          </a:p>
        </p:txBody>
      </p:sp>
      <p:pic>
        <p:nvPicPr>
          <p:cNvPr id="15" name="Picture 27">
            <a:extLst>
              <a:ext uri="{FF2B5EF4-FFF2-40B4-BE49-F238E27FC236}">
                <a16:creationId xmlns:a16="http://schemas.microsoft.com/office/drawing/2014/main" id="{9F48E6E2-F728-5AEB-E30C-FE176B36C6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268" y="753475"/>
            <a:ext cx="4625716" cy="1111373"/>
          </a:xfrm>
          <a:prstGeom prst="rect">
            <a:avLst/>
          </a:prstGeom>
          <a:noFill/>
          <a:ln>
            <a:noFill/>
          </a:ln>
        </p:spPr>
      </p:pic>
      <p:pic>
        <p:nvPicPr>
          <p:cNvPr id="17" name="Immagine 16">
            <a:extLst>
              <a:ext uri="{FF2B5EF4-FFF2-40B4-BE49-F238E27FC236}">
                <a16:creationId xmlns:a16="http://schemas.microsoft.com/office/drawing/2014/main" id="{EE12B9ED-DFF5-824F-573E-839C574072ED}"/>
              </a:ext>
            </a:extLst>
          </p:cNvPr>
          <p:cNvPicPr>
            <a:picLocks noChangeAspect="1"/>
          </p:cNvPicPr>
          <p:nvPr/>
        </p:nvPicPr>
        <p:blipFill>
          <a:blip r:embed="rId4"/>
          <a:stretch>
            <a:fillRect/>
          </a:stretch>
        </p:blipFill>
        <p:spPr>
          <a:xfrm>
            <a:off x="4729932" y="1905548"/>
            <a:ext cx="1755655" cy="1588273"/>
          </a:xfrm>
          <a:prstGeom prst="rect">
            <a:avLst/>
          </a:prstGeom>
        </p:spPr>
      </p:pic>
      <p:pic>
        <p:nvPicPr>
          <p:cNvPr id="18" name="Immagine 17">
            <a:extLst>
              <a:ext uri="{FF2B5EF4-FFF2-40B4-BE49-F238E27FC236}">
                <a16:creationId xmlns:a16="http://schemas.microsoft.com/office/drawing/2014/main" id="{9C115367-60E8-2D24-1DD4-94B65C070C3B}"/>
              </a:ext>
            </a:extLst>
          </p:cNvPr>
          <p:cNvPicPr>
            <a:picLocks noChangeAspect="1"/>
          </p:cNvPicPr>
          <p:nvPr/>
        </p:nvPicPr>
        <p:blipFill>
          <a:blip r:embed="rId5"/>
          <a:stretch>
            <a:fillRect/>
          </a:stretch>
        </p:blipFill>
        <p:spPr>
          <a:xfrm>
            <a:off x="6748150" y="1905548"/>
            <a:ext cx="1755655" cy="1588273"/>
          </a:xfrm>
          <a:prstGeom prst="rect">
            <a:avLst/>
          </a:prstGeom>
        </p:spPr>
      </p:pic>
      <p:sp>
        <p:nvSpPr>
          <p:cNvPr id="20" name="CasellaDiTesto 19">
            <a:extLst>
              <a:ext uri="{FF2B5EF4-FFF2-40B4-BE49-F238E27FC236}">
                <a16:creationId xmlns:a16="http://schemas.microsoft.com/office/drawing/2014/main" id="{F3AABC4C-8125-DB1A-B4CA-2B622C618B1A}"/>
              </a:ext>
            </a:extLst>
          </p:cNvPr>
          <p:cNvSpPr txBox="1"/>
          <p:nvPr/>
        </p:nvSpPr>
        <p:spPr>
          <a:xfrm>
            <a:off x="79589" y="3747494"/>
            <a:ext cx="3953932" cy="2677656"/>
          </a:xfrm>
          <a:prstGeom prst="rect">
            <a:avLst/>
          </a:prstGeom>
          <a:noFill/>
        </p:spPr>
        <p:txBody>
          <a:bodyPr wrap="square">
            <a:spAutoFit/>
          </a:bodyPr>
          <a:lstStyle>
            <a:defPPr>
              <a:defRPr lang="en-US"/>
            </a:defPPr>
            <a:lvl1pPr marL="285750" indent="-285750">
              <a:buFont typeface="Arial" panose="020B0604020202020204" pitchFamily="34" charset="0"/>
              <a:buChar char="•"/>
              <a:defRPr sz="1400" b="0" i="0">
                <a:solidFill>
                  <a:srgbClr val="0D0D0D"/>
                </a:solidFill>
                <a:effectLst/>
                <a:latin typeface="Söhne"/>
              </a:defRPr>
            </a:lvl1pPr>
            <a:lvl2pPr marL="742950" lvl="1" indent="-285750">
              <a:buFont typeface="Arial" panose="020B0604020202020204" pitchFamily="34" charset="0"/>
              <a:buChar char="•"/>
              <a:defRPr sz="1400" b="0" i="0">
                <a:solidFill>
                  <a:srgbClr val="0D0D0D"/>
                </a:solidFill>
                <a:effectLst/>
                <a:latin typeface="Söhne"/>
              </a:defRPr>
            </a:lvl2pPr>
          </a:lstStyle>
          <a:p>
            <a:pPr marL="0" indent="0" algn="just">
              <a:buNone/>
            </a:pPr>
            <a:r>
              <a:rPr lang="en-US" dirty="0"/>
              <a:t>Study on pressurization of Tokamak Building Rooms (ACB area) due to a break of a liquid Helium pipe</a:t>
            </a:r>
          </a:p>
          <a:p>
            <a:pPr marL="0" indent="0" algn="just">
              <a:buNone/>
            </a:pPr>
            <a:r>
              <a:rPr lang="en-US" sz="1400" b="1" i="0" dirty="0">
                <a:solidFill>
                  <a:srgbClr val="0D0D0D"/>
                </a:solidFill>
                <a:effectLst/>
                <a:latin typeface="Söhne"/>
              </a:rPr>
              <a:t>Preliminary Findings</a:t>
            </a:r>
            <a:r>
              <a:rPr lang="en-US" sz="1400" b="0" i="0" dirty="0">
                <a:solidFill>
                  <a:srgbClr val="0D0D0D"/>
                </a:solidFill>
                <a:effectLst/>
                <a:latin typeface="Söhne"/>
              </a:rPr>
              <a:t>:</a:t>
            </a:r>
          </a:p>
          <a:p>
            <a:pPr lvl="1" algn="just"/>
            <a:r>
              <a:rPr lang="it-IT" dirty="0"/>
              <a:t>Liquid </a:t>
            </a:r>
            <a:r>
              <a:rPr lang="it-IT" dirty="0" err="1"/>
              <a:t>Helium</a:t>
            </a:r>
            <a:r>
              <a:rPr lang="it-IT" dirty="0"/>
              <a:t> pipe break cause high </a:t>
            </a:r>
            <a:r>
              <a:rPr lang="it-IT" dirty="0" err="1"/>
              <a:t>pressurization</a:t>
            </a:r>
            <a:r>
              <a:rPr lang="it-IT" dirty="0"/>
              <a:t>: P </a:t>
            </a:r>
            <a:r>
              <a:rPr lang="it-IT" dirty="0" err="1"/>
              <a:t>higher</a:t>
            </a:r>
            <a:r>
              <a:rPr lang="it-IT" dirty="0"/>
              <a:t> </a:t>
            </a:r>
            <a:r>
              <a:rPr lang="it-IT" dirty="0" err="1"/>
              <a:t>than</a:t>
            </a:r>
            <a:r>
              <a:rPr lang="it-IT" dirty="0"/>
              <a:t> 200 </a:t>
            </a:r>
            <a:r>
              <a:rPr lang="it-IT" dirty="0" err="1"/>
              <a:t>kPa</a:t>
            </a:r>
            <a:r>
              <a:rPr lang="it-IT" dirty="0"/>
              <a:t> </a:t>
            </a:r>
            <a:r>
              <a:rPr lang="it-IT" dirty="0" err="1"/>
              <a:t>if</a:t>
            </a:r>
            <a:r>
              <a:rPr lang="it-IT" dirty="0"/>
              <a:t> over 400 kg of </a:t>
            </a:r>
            <a:r>
              <a:rPr lang="it-IT" dirty="0" err="1"/>
              <a:t>Helium</a:t>
            </a:r>
            <a:r>
              <a:rPr lang="it-IT" dirty="0"/>
              <a:t> </a:t>
            </a:r>
            <a:r>
              <a:rPr lang="it-IT" dirty="0" err="1"/>
              <a:t>is</a:t>
            </a:r>
            <a:r>
              <a:rPr lang="it-IT" dirty="0"/>
              <a:t> </a:t>
            </a:r>
            <a:r>
              <a:rPr lang="it-IT" dirty="0" err="1"/>
              <a:t>spilled</a:t>
            </a:r>
            <a:r>
              <a:rPr lang="it-IT" dirty="0"/>
              <a:t>.</a:t>
            </a:r>
          </a:p>
          <a:p>
            <a:pPr lvl="1" algn="just"/>
            <a:r>
              <a:rPr lang="it-IT" dirty="0"/>
              <a:t>Temperature </a:t>
            </a:r>
            <a:r>
              <a:rPr lang="it-IT" dirty="0" err="1"/>
              <a:t>potential</a:t>
            </a:r>
            <a:r>
              <a:rPr lang="it-IT" dirty="0"/>
              <a:t> drop </a:t>
            </a:r>
            <a:r>
              <a:rPr lang="it-IT" dirty="0" err="1"/>
              <a:t>below</a:t>
            </a:r>
            <a:r>
              <a:rPr lang="it-IT" dirty="0"/>
              <a:t> 200 Kelvin, </a:t>
            </a:r>
            <a:r>
              <a:rPr lang="it-IT" dirty="0" err="1"/>
              <a:t>posing</a:t>
            </a:r>
            <a:r>
              <a:rPr lang="it-IT" dirty="0"/>
              <a:t> risks to </a:t>
            </a:r>
            <a:r>
              <a:rPr lang="it-IT" dirty="0" err="1"/>
              <a:t>equipment</a:t>
            </a:r>
            <a:r>
              <a:rPr lang="it-IT" dirty="0"/>
              <a:t>/</a:t>
            </a:r>
            <a:r>
              <a:rPr lang="it-IT" dirty="0" err="1"/>
              <a:t>instrumentation</a:t>
            </a:r>
            <a:r>
              <a:rPr lang="it-IT" dirty="0"/>
              <a:t>.</a:t>
            </a:r>
          </a:p>
          <a:p>
            <a:pPr marL="0" indent="0" algn="just">
              <a:buNone/>
            </a:pPr>
            <a:r>
              <a:rPr lang="en-US" sz="1400" b="1" i="0" dirty="0">
                <a:solidFill>
                  <a:srgbClr val="0D0D0D"/>
                </a:solidFill>
                <a:effectLst/>
                <a:latin typeface="Söhne"/>
              </a:rPr>
              <a:t>Importance of Design Considerations</a:t>
            </a:r>
            <a:r>
              <a:rPr lang="en-US" sz="1400" b="0" i="0" dirty="0">
                <a:solidFill>
                  <a:srgbClr val="0D0D0D"/>
                </a:solidFill>
                <a:effectLst/>
                <a:latin typeface="Söhne"/>
              </a:rPr>
              <a:t>:</a:t>
            </a:r>
          </a:p>
          <a:p>
            <a:pPr lvl="1" algn="just"/>
            <a:r>
              <a:rPr lang="it-IT" dirty="0" err="1"/>
              <a:t>Mitigation</a:t>
            </a:r>
            <a:r>
              <a:rPr lang="it-IT" dirty="0"/>
              <a:t> strategies </a:t>
            </a:r>
            <a:r>
              <a:rPr lang="it-IT" dirty="0" err="1"/>
              <a:t>onvestigated</a:t>
            </a:r>
            <a:r>
              <a:rPr lang="it-IT" dirty="0"/>
              <a:t>: Flaps and </a:t>
            </a:r>
            <a:r>
              <a:rPr lang="it-IT" dirty="0" err="1"/>
              <a:t>isolation</a:t>
            </a:r>
            <a:r>
              <a:rPr lang="it-IT" dirty="0"/>
              <a:t> </a:t>
            </a:r>
            <a:r>
              <a:rPr lang="it-IT" dirty="0" err="1"/>
              <a:t>valves</a:t>
            </a:r>
            <a:r>
              <a:rPr lang="it-IT" dirty="0"/>
              <a:t>.</a:t>
            </a:r>
          </a:p>
        </p:txBody>
      </p:sp>
      <p:grpSp>
        <p:nvGrpSpPr>
          <p:cNvPr id="25" name="Gruppo 24">
            <a:extLst>
              <a:ext uri="{FF2B5EF4-FFF2-40B4-BE49-F238E27FC236}">
                <a16:creationId xmlns:a16="http://schemas.microsoft.com/office/drawing/2014/main" id="{D6C31A47-2373-4855-006D-F9287E928C40}"/>
              </a:ext>
            </a:extLst>
          </p:cNvPr>
          <p:cNvGrpSpPr/>
          <p:nvPr/>
        </p:nvGrpSpPr>
        <p:grpSpPr>
          <a:xfrm>
            <a:off x="4572000" y="4195635"/>
            <a:ext cx="1934464" cy="1513354"/>
            <a:chOff x="4380268" y="3720506"/>
            <a:chExt cx="1934464" cy="1513354"/>
          </a:xfrm>
        </p:grpSpPr>
        <p:pic>
          <p:nvPicPr>
            <p:cNvPr id="21" name="Picture 5154">
              <a:extLst>
                <a:ext uri="{FF2B5EF4-FFF2-40B4-BE49-F238E27FC236}">
                  <a16:creationId xmlns:a16="http://schemas.microsoft.com/office/drawing/2014/main" id="{B4F52ED5-5916-4FAC-B6B9-D48450C936D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0268" y="3720506"/>
              <a:ext cx="1934464" cy="1513354"/>
            </a:xfrm>
            <a:prstGeom prst="rect">
              <a:avLst/>
            </a:prstGeom>
            <a:noFill/>
            <a:ln>
              <a:noFill/>
            </a:ln>
          </p:spPr>
        </p:pic>
        <p:sp>
          <p:nvSpPr>
            <p:cNvPr id="22" name="Explosión 1 11">
              <a:extLst>
                <a:ext uri="{FF2B5EF4-FFF2-40B4-BE49-F238E27FC236}">
                  <a16:creationId xmlns:a16="http://schemas.microsoft.com/office/drawing/2014/main" id="{6957B322-C239-3BED-8F3D-904018A2FAA8}"/>
                </a:ext>
              </a:extLst>
            </p:cNvPr>
            <p:cNvSpPr/>
            <p:nvPr/>
          </p:nvSpPr>
          <p:spPr>
            <a:xfrm>
              <a:off x="5275580" y="4434840"/>
              <a:ext cx="202730" cy="235040"/>
            </a:xfrm>
            <a:prstGeom prst="irregularSeal1">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it-IT"/>
            </a:p>
          </p:txBody>
        </p:sp>
      </p:grpSp>
      <p:pic>
        <p:nvPicPr>
          <p:cNvPr id="24" name="Immagine 23">
            <a:extLst>
              <a:ext uri="{FF2B5EF4-FFF2-40B4-BE49-F238E27FC236}">
                <a16:creationId xmlns:a16="http://schemas.microsoft.com/office/drawing/2014/main" id="{457E250B-8B47-BFB2-ED10-19CBA7BE92DC}"/>
              </a:ext>
            </a:extLst>
          </p:cNvPr>
          <p:cNvPicPr>
            <a:picLocks noChangeAspect="1"/>
          </p:cNvPicPr>
          <p:nvPr/>
        </p:nvPicPr>
        <p:blipFill>
          <a:blip r:embed="rId7"/>
          <a:stretch>
            <a:fillRect/>
          </a:stretch>
        </p:blipFill>
        <p:spPr>
          <a:xfrm>
            <a:off x="6642339" y="3634279"/>
            <a:ext cx="2058762" cy="1465665"/>
          </a:xfrm>
          <a:prstGeom prst="rect">
            <a:avLst/>
          </a:prstGeom>
        </p:spPr>
      </p:pic>
      <p:pic>
        <p:nvPicPr>
          <p:cNvPr id="26" name="Immagine 25">
            <a:extLst>
              <a:ext uri="{FF2B5EF4-FFF2-40B4-BE49-F238E27FC236}">
                <a16:creationId xmlns:a16="http://schemas.microsoft.com/office/drawing/2014/main" id="{3D4025D8-F654-428E-F84B-07FA9EF608CD}"/>
              </a:ext>
            </a:extLst>
          </p:cNvPr>
          <p:cNvPicPr>
            <a:picLocks noChangeAspect="1"/>
          </p:cNvPicPr>
          <p:nvPr/>
        </p:nvPicPr>
        <p:blipFill>
          <a:blip r:embed="rId8"/>
          <a:stretch>
            <a:fillRect/>
          </a:stretch>
        </p:blipFill>
        <p:spPr>
          <a:xfrm>
            <a:off x="6748150" y="5158215"/>
            <a:ext cx="1934465" cy="1325206"/>
          </a:xfrm>
          <a:prstGeom prst="rect">
            <a:avLst/>
          </a:prstGeom>
        </p:spPr>
      </p:pic>
      <p:sp>
        <p:nvSpPr>
          <p:cNvPr id="3" name="Espace réservé du pied de page 3">
            <a:extLst>
              <a:ext uri="{FF2B5EF4-FFF2-40B4-BE49-F238E27FC236}">
                <a16:creationId xmlns:a16="http://schemas.microsoft.com/office/drawing/2014/main" id="{CB26BF75-9944-1F1A-4CF3-4B0D27C2CBAE}"/>
              </a:ext>
            </a:extLst>
          </p:cNvPr>
          <p:cNvSpPr txBox="1">
            <a:spLocks/>
          </p:cNvSpPr>
          <p:nvPr/>
        </p:nvSpPr>
        <p:spPr>
          <a:xfrm>
            <a:off x="609818" y="6521072"/>
            <a:ext cx="8240228" cy="268139"/>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a:t>Joelle Elbez-Uzan | CFTR-EU DEMO| 19</a:t>
            </a:r>
            <a:r>
              <a:rPr lang="en-GB" b="1" baseline="30000"/>
              <a:t>th</a:t>
            </a:r>
            <a:r>
              <a:rPr lang="en-GB" b="1"/>
              <a:t> March 2024 | Page </a:t>
            </a:r>
            <a:fld id="{6A6D9FA1-99C7-4910-8E32-B85D378B0060}" type="slidenum">
              <a:rPr lang="en-GB" b="1" smtClean="0"/>
              <a:pPr algn="r"/>
              <a:t>12</a:t>
            </a:fld>
            <a:endParaRPr lang="en-GB" b="1" dirty="0"/>
          </a:p>
        </p:txBody>
      </p:sp>
    </p:spTree>
    <p:extLst>
      <p:ext uri="{BB962C8B-B14F-4D97-AF65-F5344CB8AC3E}">
        <p14:creationId xmlns:p14="http://schemas.microsoft.com/office/powerpoint/2010/main" val="143259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8E6BE837-C3B9-25F6-28C3-F41AC919AAE2}"/>
              </a:ext>
            </a:extLst>
          </p:cNvPr>
          <p:cNvSpPr>
            <a:spLocks noGrp="1"/>
          </p:cNvSpPr>
          <p:nvPr>
            <p:ph type="ftr" sz="quarter" idx="11"/>
          </p:nvPr>
        </p:nvSpPr>
        <p:spPr/>
        <p:txBody>
          <a:body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5" name="Segnaposto numero diapositiva 4">
            <a:extLst>
              <a:ext uri="{FF2B5EF4-FFF2-40B4-BE49-F238E27FC236}">
                <a16:creationId xmlns:a16="http://schemas.microsoft.com/office/drawing/2014/main" id="{310362AB-91FB-F3A2-A380-BE152BB6C0E6}"/>
              </a:ext>
            </a:extLst>
          </p:cNvPr>
          <p:cNvSpPr>
            <a:spLocks noGrp="1"/>
          </p:cNvSpPr>
          <p:nvPr>
            <p:ph type="sldNum" sz="quarter" idx="12"/>
          </p:nvPr>
        </p:nvSpPr>
        <p:spPr>
          <a:xfrm>
            <a:off x="0" y="6590037"/>
            <a:ext cx="540060" cy="199174"/>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13</a:t>
            </a:fld>
            <a:endParaRPr lang="en-GB" dirty="0">
              <a:solidFill>
                <a:prstClr val="white"/>
              </a:solidFill>
            </a:endParaRPr>
          </a:p>
        </p:txBody>
      </p:sp>
      <p:sp>
        <p:nvSpPr>
          <p:cNvPr id="6" name="Title 1">
            <a:extLst>
              <a:ext uri="{FF2B5EF4-FFF2-40B4-BE49-F238E27FC236}">
                <a16:creationId xmlns:a16="http://schemas.microsoft.com/office/drawing/2014/main" id="{BD7C9553-FF28-70B8-6CC2-33C44AF11BB1}"/>
              </a:ext>
            </a:extLst>
          </p:cNvPr>
          <p:cNvSpPr>
            <a:spLocks noGrp="1"/>
          </p:cNvSpPr>
          <p:nvPr>
            <p:ph type="title"/>
          </p:nvPr>
        </p:nvSpPr>
        <p:spPr>
          <a:xfrm>
            <a:off x="540060" y="47754"/>
            <a:ext cx="7088187" cy="457200"/>
          </a:xfrm>
        </p:spPr>
        <p:txBody>
          <a:bodyPr/>
          <a:lstStyle/>
          <a:p>
            <a:r>
              <a:rPr lang="en-US" dirty="0"/>
              <a:t>Outcomes accident analysis</a:t>
            </a:r>
            <a:endParaRPr lang="en-GB" dirty="0"/>
          </a:p>
        </p:txBody>
      </p:sp>
      <p:grpSp>
        <p:nvGrpSpPr>
          <p:cNvPr id="2" name="Group 1">
            <a:extLst>
              <a:ext uri="{FF2B5EF4-FFF2-40B4-BE49-F238E27FC236}">
                <a16:creationId xmlns:a16="http://schemas.microsoft.com/office/drawing/2014/main" id="{AF33411F-270A-E92F-895E-B274A4672907}"/>
              </a:ext>
            </a:extLst>
          </p:cNvPr>
          <p:cNvGrpSpPr/>
          <p:nvPr/>
        </p:nvGrpSpPr>
        <p:grpSpPr>
          <a:xfrm>
            <a:off x="-93167" y="481481"/>
            <a:ext cx="9028915" cy="5730899"/>
            <a:chOff x="51178" y="713611"/>
            <a:chExt cx="9028915" cy="5730899"/>
          </a:xfrm>
        </p:grpSpPr>
        <p:sp>
          <p:nvSpPr>
            <p:cNvPr id="7" name="CasellaDiTesto 6">
              <a:extLst>
                <a:ext uri="{FF2B5EF4-FFF2-40B4-BE49-F238E27FC236}">
                  <a16:creationId xmlns:a16="http://schemas.microsoft.com/office/drawing/2014/main" id="{CEE39DAC-89CC-F403-FADC-039A142D6A14}"/>
                </a:ext>
              </a:extLst>
            </p:cNvPr>
            <p:cNvSpPr txBox="1"/>
            <p:nvPr/>
          </p:nvSpPr>
          <p:spPr>
            <a:xfrm>
              <a:off x="64892" y="713611"/>
              <a:ext cx="5331053" cy="369332"/>
            </a:xfrm>
            <a:prstGeom prst="rect">
              <a:avLst/>
            </a:prstGeom>
            <a:noFill/>
          </p:spPr>
          <p:txBody>
            <a:bodyPr wrap="square">
              <a:spAutoFit/>
            </a:bodyPr>
            <a:lstStyle/>
            <a:p>
              <a:r>
                <a:rPr lang="en-US" b="1" dirty="0">
                  <a:solidFill>
                    <a:srgbClr val="1F497D"/>
                  </a:solidFill>
                  <a:highlight>
                    <a:srgbClr val="FFFF00"/>
                  </a:highlight>
                  <a:latin typeface="Calibri" panose="020F0502020204030204" pitchFamily="34" charset="0"/>
                  <a:cs typeface="Calibri" panose="020F0502020204030204" pitchFamily="34" charset="0"/>
                </a:rPr>
                <a:t>DEC Analysis &amp; code benchmarking </a:t>
              </a:r>
              <a:endParaRPr lang="en-GB" b="1" dirty="0">
                <a:solidFill>
                  <a:srgbClr val="1F497D"/>
                </a:solidFill>
                <a:highlight>
                  <a:srgbClr val="FFFF00"/>
                </a:highlight>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323F11E9-D65B-7B0B-B97E-C7163E2820E6}"/>
                </a:ext>
              </a:extLst>
            </p:cNvPr>
            <p:cNvSpPr txBox="1"/>
            <p:nvPr/>
          </p:nvSpPr>
          <p:spPr>
            <a:xfrm>
              <a:off x="51178" y="3653156"/>
              <a:ext cx="4934813" cy="369332"/>
            </a:xfrm>
            <a:prstGeom prst="rect">
              <a:avLst/>
            </a:prstGeom>
            <a:noFill/>
          </p:spPr>
          <p:txBody>
            <a:bodyPr wrap="square">
              <a:spAutoFit/>
            </a:bodyPr>
            <a:lstStyle>
              <a:defPPr>
                <a:defRPr lang="en-US"/>
              </a:defPPr>
              <a:lvl1pPr>
                <a:defRPr b="1">
                  <a:solidFill>
                    <a:srgbClr val="1F497D"/>
                  </a:solidFill>
                </a:defRPr>
              </a:lvl1pPr>
            </a:lstStyle>
            <a:p>
              <a:r>
                <a:rPr lang="en-US" dirty="0">
                  <a:highlight>
                    <a:srgbClr val="FFFF00"/>
                  </a:highlight>
                  <a:latin typeface="Calibri" panose="020F0502020204030204" pitchFamily="34" charset="0"/>
                  <a:cs typeface="Calibri" panose="020F0502020204030204" pitchFamily="34" charset="0"/>
                </a:rPr>
                <a:t>Further activities</a:t>
              </a:r>
              <a:endParaRPr lang="en-GB" dirty="0">
                <a:highlight>
                  <a:srgbClr val="FFFF00"/>
                </a:highlight>
                <a:latin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3284C678-D787-6CA8-D6E1-3BB030C5B471}"/>
                </a:ext>
              </a:extLst>
            </p:cNvPr>
            <p:cNvSpPr txBox="1"/>
            <p:nvPr/>
          </p:nvSpPr>
          <p:spPr>
            <a:xfrm>
              <a:off x="109861" y="1055573"/>
              <a:ext cx="4401817" cy="2677656"/>
            </a:xfrm>
            <a:prstGeom prst="rect">
              <a:avLst/>
            </a:prstGeom>
            <a:noFill/>
          </p:spPr>
          <p:txBody>
            <a:bodyPr wrap="square">
              <a:spAutoFit/>
            </a:bodyPr>
            <a:lstStyle/>
            <a:p>
              <a:pPr algn="just"/>
              <a:r>
                <a:rPr lang="en-US" sz="1400" b="1" dirty="0">
                  <a:solidFill>
                    <a:srgbClr val="0D0D0D"/>
                  </a:solidFill>
                  <a:effectLst/>
                  <a:latin typeface="Calibri" panose="020F0502020204030204" pitchFamily="34" charset="0"/>
                  <a:cs typeface="Calibri" panose="020F0502020204030204" pitchFamily="34" charset="0"/>
                </a:rPr>
                <a:t>Double end guillotine pipe break in FW and BZ HTS in UPC room (MELCOR-ASTEC benchmark)</a:t>
              </a:r>
            </a:p>
            <a:p>
              <a:pPr algn="just"/>
              <a:endParaRPr lang="en-US" sz="1400" b="1" dirty="0">
                <a:solidFill>
                  <a:srgbClr val="0D0D0D"/>
                </a:solidFill>
                <a:effectLst/>
                <a:latin typeface="Calibri" panose="020F0502020204030204" pitchFamily="34" charset="0"/>
                <a:cs typeface="Calibri" panose="020F0502020204030204" pitchFamily="34" charset="0"/>
              </a:endParaRPr>
            </a:p>
            <a:p>
              <a:pPr algn="just"/>
              <a:r>
                <a:rPr lang="en-US" sz="1400" b="1" i="0" dirty="0">
                  <a:solidFill>
                    <a:srgbClr val="0D0D0D"/>
                  </a:solidFill>
                  <a:effectLst/>
                  <a:latin typeface="Calibri" panose="020F0502020204030204" pitchFamily="34" charset="0"/>
                  <a:cs typeface="Calibri" panose="020F0502020204030204" pitchFamily="34" charset="0"/>
                </a:rPr>
                <a:t>Preliminary Findings</a:t>
              </a:r>
              <a:r>
                <a:rPr lang="en-US" sz="1400" b="0" i="0" dirty="0">
                  <a:solidFill>
                    <a:srgbClr val="0D0D0D"/>
                  </a:solidFill>
                  <a:effectLst/>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ü"/>
              </a:pPr>
              <a:r>
                <a:rPr lang="en-US" sz="1400" b="0" i="0" dirty="0">
                  <a:solidFill>
                    <a:srgbClr val="0D0D0D"/>
                  </a:solidFill>
                  <a:effectLst/>
                  <a:latin typeface="Calibri" panose="020F0502020204030204" pitchFamily="34" charset="0"/>
                  <a:cs typeface="Calibri" panose="020F0502020204030204" pitchFamily="34" charset="0"/>
                </a:rPr>
                <a:t>Approximately 425 tons of water released into </a:t>
              </a:r>
              <a:r>
                <a:rPr lang="en-US" sz="1400" b="0" i="0" dirty="0" err="1">
                  <a:solidFill>
                    <a:srgbClr val="0D0D0D"/>
                  </a:solidFill>
                  <a:effectLst/>
                  <a:latin typeface="Calibri" panose="020F0502020204030204" pitchFamily="34" charset="0"/>
                  <a:cs typeface="Calibri" panose="020F0502020204030204" pitchFamily="34" charset="0"/>
                </a:rPr>
                <a:t>exVV</a:t>
              </a:r>
              <a:r>
                <a:rPr lang="en-US" sz="1400" b="0" i="0" dirty="0">
                  <a:solidFill>
                    <a:srgbClr val="0D0D0D"/>
                  </a:solidFill>
                  <a:effectLst/>
                  <a:latin typeface="Calibri" panose="020F0502020204030204" pitchFamily="34" charset="0"/>
                  <a:cs typeface="Calibri" panose="020F0502020204030204" pitchFamily="34" charset="0"/>
                </a:rPr>
                <a:t> containment volumes within 143 seconds</a:t>
              </a:r>
            </a:p>
            <a:p>
              <a:pPr marL="742950" lvl="1" indent="-285750" algn="just">
                <a:buFont typeface="Wingdings" panose="05000000000000000000" pitchFamily="2" charset="2"/>
                <a:buChar char="ü"/>
              </a:pPr>
              <a:r>
                <a:rPr lang="en-US" sz="1400" b="0" i="0" dirty="0">
                  <a:solidFill>
                    <a:srgbClr val="0D0D0D"/>
                  </a:solidFill>
                  <a:effectLst/>
                  <a:latin typeface="Calibri" panose="020F0502020204030204" pitchFamily="34" charset="0"/>
                  <a:cs typeface="Calibri" panose="020F0502020204030204" pitchFamily="34" charset="0"/>
                </a:rPr>
                <a:t>UPC room peak at 887.2 kPa within 8.65 seconds.</a:t>
              </a:r>
            </a:p>
            <a:p>
              <a:pPr algn="just"/>
              <a:r>
                <a:rPr lang="en-US" sz="1400" b="1" i="0" dirty="0">
                  <a:solidFill>
                    <a:srgbClr val="0D0D0D"/>
                  </a:solidFill>
                  <a:effectLst/>
                  <a:latin typeface="Calibri" panose="020F0502020204030204" pitchFamily="34" charset="0"/>
                  <a:cs typeface="Calibri" panose="020F0502020204030204" pitchFamily="34" charset="0"/>
                </a:rPr>
                <a:t>Importance of Design Considerations</a:t>
              </a:r>
              <a:r>
                <a:rPr lang="en-US" sz="1400" b="0" i="0" dirty="0">
                  <a:solidFill>
                    <a:srgbClr val="0D0D0D"/>
                  </a:solidFill>
                  <a:effectLst/>
                  <a:latin typeface="Calibri" panose="020F0502020204030204" pitchFamily="34" charset="0"/>
                  <a:cs typeface="Calibri" panose="020F0502020204030204" pitchFamily="34" charset="0"/>
                </a:rPr>
                <a:t>:</a:t>
              </a:r>
            </a:p>
            <a:p>
              <a:pPr marL="742950" lvl="1" indent="-285750" algn="just">
                <a:buFont typeface="Wingdings" panose="05000000000000000000" pitchFamily="2" charset="2"/>
                <a:buChar char="ü"/>
              </a:pPr>
              <a:r>
                <a:rPr lang="en-US" sz="1400" b="0" i="0" dirty="0">
                  <a:solidFill>
                    <a:srgbClr val="0D0D0D"/>
                  </a:solidFill>
                  <a:effectLst/>
                  <a:latin typeface="Calibri" panose="020F0502020204030204" pitchFamily="34" charset="0"/>
                  <a:cs typeface="Calibri" panose="020F0502020204030204" pitchFamily="34" charset="0"/>
                </a:rPr>
                <a:t>Highlighted the need for pressure mitigation systems to address accidental loads that jeopardize the tokamak building's integrity</a:t>
              </a:r>
            </a:p>
          </p:txBody>
        </p:sp>
        <p:sp>
          <p:nvSpPr>
            <p:cNvPr id="13" name="CasellaDiTesto 12">
              <a:extLst>
                <a:ext uri="{FF2B5EF4-FFF2-40B4-BE49-F238E27FC236}">
                  <a16:creationId xmlns:a16="http://schemas.microsoft.com/office/drawing/2014/main" id="{3C061960-C1C6-45CD-1521-95DD7B8558E1}"/>
                </a:ext>
              </a:extLst>
            </p:cNvPr>
            <p:cNvSpPr txBox="1"/>
            <p:nvPr/>
          </p:nvSpPr>
          <p:spPr>
            <a:xfrm>
              <a:off x="81872" y="3966086"/>
              <a:ext cx="4136811" cy="2246769"/>
            </a:xfrm>
            <a:prstGeom prst="rect">
              <a:avLst/>
            </a:prstGeom>
            <a:noFill/>
          </p:spPr>
          <p:txBody>
            <a:bodyPr wrap="square">
              <a:spAutoFit/>
            </a:bodyPr>
            <a:lstStyle>
              <a:defPPr>
                <a:defRPr lang="en-US"/>
              </a:defPPr>
              <a:lvl1pPr marL="285750" indent="-285750">
                <a:buFont typeface="Arial" panose="020B0604020202020204" pitchFamily="34" charset="0"/>
                <a:buChar char="•"/>
                <a:defRPr sz="1400" b="0" i="0">
                  <a:solidFill>
                    <a:srgbClr val="0D0D0D"/>
                  </a:solidFill>
                  <a:effectLst/>
                  <a:latin typeface="Söhne"/>
                </a:defRPr>
              </a:lvl1pPr>
              <a:lvl2pPr marL="742950" lvl="1" indent="-285750">
                <a:buFont typeface="Arial" panose="020B0604020202020204" pitchFamily="34" charset="0"/>
                <a:buChar char="•"/>
                <a:defRPr sz="1400" b="0" i="0">
                  <a:solidFill>
                    <a:srgbClr val="0D0D0D"/>
                  </a:solidFill>
                  <a:effectLst/>
                  <a:latin typeface="Söhne"/>
                </a:defRPr>
              </a:lvl2pPr>
            </a:lstStyle>
            <a:p>
              <a:pPr algn="just">
                <a:buFont typeface="Wingdings" panose="05000000000000000000" pitchFamily="2" charset="2"/>
                <a:buChar char="ü"/>
              </a:pPr>
              <a:r>
                <a:rPr lang="it-IT" dirty="0">
                  <a:latin typeface="Calibri" panose="020F0502020204030204" pitchFamily="34" charset="0"/>
                  <a:cs typeface="Calibri" panose="020F0502020204030204" pitchFamily="34" charset="0"/>
                </a:rPr>
                <a:t>Tritium </a:t>
              </a:r>
              <a:r>
                <a:rPr lang="it-IT" dirty="0" err="1">
                  <a:latin typeface="Calibri" panose="020F0502020204030204" pitchFamily="34" charset="0"/>
                  <a:cs typeface="Calibri" panose="020F0502020204030204" pitchFamily="34" charset="0"/>
                </a:rPr>
                <a:t>accident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scenarios</a:t>
              </a:r>
              <a:endParaRPr lang="it-IT"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it-IT" dirty="0">
                  <a:latin typeface="Calibri" panose="020F0502020204030204" pitchFamily="34" charset="0"/>
                  <a:cs typeface="Calibri" panose="020F0502020204030204" pitchFamily="34" charset="0"/>
                </a:rPr>
                <a:t>Liquid metal </a:t>
              </a:r>
              <a:r>
                <a:rPr lang="it-IT" dirty="0" err="1">
                  <a:latin typeface="Calibri" panose="020F0502020204030204" pitchFamily="34" charset="0"/>
                  <a:cs typeface="Calibri" panose="020F0502020204030204" pitchFamily="34" charset="0"/>
                </a:rPr>
                <a:t>accident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analyses</a:t>
              </a:r>
              <a:endParaRPr lang="it-IT"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it-IT" dirty="0">
                  <a:latin typeface="Calibri" panose="020F0502020204030204" pitchFamily="34" charset="0"/>
                  <a:cs typeface="Calibri" panose="020F0502020204030204" pitchFamily="34" charset="0"/>
                </a:rPr>
                <a:t>Dose </a:t>
              </a:r>
              <a:r>
                <a:rPr lang="it-IT" dirty="0" err="1">
                  <a:latin typeface="Calibri" panose="020F0502020204030204" pitchFamily="34" charset="0"/>
                  <a:cs typeface="Calibri" panose="020F0502020204030204" pitchFamily="34" charset="0"/>
                </a:rPr>
                <a:t>calculation</a:t>
              </a:r>
              <a:r>
                <a:rPr lang="it-IT" dirty="0">
                  <a:latin typeface="Calibri" panose="020F0502020204030204" pitchFamily="34" charset="0"/>
                  <a:cs typeface="Calibri" panose="020F0502020204030204" pitchFamily="34" charset="0"/>
                </a:rPr>
                <a:t> and dose code </a:t>
              </a:r>
              <a:r>
                <a:rPr lang="it-IT" dirty="0" err="1">
                  <a:latin typeface="Calibri" panose="020F0502020204030204" pitchFamily="34" charset="0"/>
                  <a:cs typeface="Calibri" panose="020F0502020204030204" pitchFamily="34" charset="0"/>
                </a:rPr>
                <a:t>development</a:t>
              </a:r>
              <a:endParaRPr lang="it-IT"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it-IT" dirty="0" err="1">
                  <a:latin typeface="Calibri" panose="020F0502020204030204" pitchFamily="34" charset="0"/>
                  <a:cs typeface="Calibri" panose="020F0502020204030204" pitchFamily="34" charset="0"/>
                </a:rPr>
                <a:t>Safety</a:t>
              </a:r>
              <a:r>
                <a:rPr lang="it-IT" dirty="0">
                  <a:latin typeface="Calibri" panose="020F0502020204030204" pitchFamily="34" charset="0"/>
                  <a:cs typeface="Calibri" panose="020F0502020204030204" pitchFamily="34" charset="0"/>
                </a:rPr>
                <a:t> code </a:t>
              </a:r>
              <a:r>
                <a:rPr lang="it-IT" dirty="0" err="1">
                  <a:latin typeface="Calibri" panose="020F0502020204030204" pitchFamily="34" charset="0"/>
                  <a:cs typeface="Calibri" panose="020F0502020204030204" pitchFamily="34" charset="0"/>
                </a:rPr>
                <a:t>development</a:t>
              </a:r>
              <a:endParaRPr lang="it-IT"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it-IT" dirty="0" err="1">
                  <a:latin typeface="Calibri" panose="020F0502020204030204" pitchFamily="34" charset="0"/>
                  <a:cs typeface="Calibri" panose="020F0502020204030204" pitchFamily="34" charset="0"/>
                </a:rPr>
                <a:t>Experiments</a:t>
              </a:r>
              <a:r>
                <a:rPr lang="it-IT" dirty="0">
                  <a:latin typeface="Calibri" panose="020F0502020204030204" pitchFamily="34" charset="0"/>
                  <a:cs typeface="Calibri" panose="020F0502020204030204" pitchFamily="34" charset="0"/>
                </a:rPr>
                <a:t> for </a:t>
              </a:r>
              <a:r>
                <a:rPr lang="it-IT" dirty="0" err="1">
                  <a:latin typeface="Calibri" panose="020F0502020204030204" pitchFamily="34" charset="0"/>
                  <a:cs typeface="Calibri" panose="020F0502020204030204" pitchFamily="34" charset="0"/>
                </a:rPr>
                <a:t>tungsten</a:t>
              </a:r>
              <a:r>
                <a:rPr lang="it-IT" dirty="0">
                  <a:latin typeface="Calibri" panose="020F0502020204030204" pitchFamily="34" charset="0"/>
                  <a:cs typeface="Calibri" panose="020F0502020204030204" pitchFamily="34" charset="0"/>
                </a:rPr>
                <a:t>/water interaction</a:t>
              </a:r>
            </a:p>
            <a:p>
              <a:pPr algn="just">
                <a:buFont typeface="Wingdings" panose="05000000000000000000" pitchFamily="2" charset="2"/>
                <a:buChar char="ü"/>
              </a:pPr>
              <a:r>
                <a:rPr lang="it-IT" dirty="0">
                  <a:latin typeface="Calibri" panose="020F0502020204030204" pitchFamily="34" charset="0"/>
                  <a:cs typeface="Calibri" panose="020F0502020204030204" pitchFamily="34" charset="0"/>
                </a:rPr>
                <a:t>Development of OSCAR code for ACP </a:t>
              </a:r>
              <a:r>
                <a:rPr lang="it-IT" dirty="0" err="1">
                  <a:latin typeface="Calibri" panose="020F0502020204030204" pitchFamily="34" charset="0"/>
                  <a:cs typeface="Calibri" panose="020F0502020204030204" pitchFamily="34" charset="0"/>
                </a:rPr>
                <a:t>calculation</a:t>
              </a:r>
              <a:r>
                <a:rPr lang="it-IT" dirty="0">
                  <a:latin typeface="Calibri" panose="020F0502020204030204" pitchFamily="34" charset="0"/>
                  <a:cs typeface="Calibri" panose="020F0502020204030204" pitchFamily="34" charset="0"/>
                </a:rPr>
                <a:t> in water and </a:t>
              </a:r>
              <a:r>
                <a:rPr lang="it-IT" dirty="0" err="1">
                  <a:latin typeface="Calibri" panose="020F0502020204030204" pitchFamily="34" charset="0"/>
                  <a:cs typeface="Calibri" panose="020F0502020204030204" pitchFamily="34" charset="0"/>
                </a:rPr>
                <a:t>LiPb</a:t>
              </a:r>
              <a:endParaRPr lang="it-IT"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n-US" dirty="0">
                  <a:latin typeface="Calibri" panose="020F0502020204030204" pitchFamily="34" charset="0"/>
                  <a:cs typeface="Calibri" panose="020F0502020204030204" pitchFamily="34" charset="0"/>
                </a:rPr>
                <a:t>Development of codes for activation calculation in flowing fluids</a:t>
              </a:r>
              <a:endParaRPr lang="it-IT" dirty="0">
                <a:latin typeface="Calibri" panose="020F0502020204030204" pitchFamily="34" charset="0"/>
                <a:cs typeface="Calibri" panose="020F0502020204030204" pitchFamily="34" charset="0"/>
              </a:endParaRPr>
            </a:p>
            <a:p>
              <a:pPr marL="0" indent="0" algn="just">
                <a:buNone/>
              </a:pPr>
              <a:endParaRPr lang="it-IT" dirty="0">
                <a:latin typeface="Calibri" panose="020F0502020204030204" pitchFamily="34" charset="0"/>
                <a:cs typeface="Calibri" panose="020F0502020204030204" pitchFamily="34" charset="0"/>
              </a:endParaRPr>
            </a:p>
          </p:txBody>
        </p:sp>
        <p:pic>
          <p:nvPicPr>
            <p:cNvPr id="19" name="Immagine 18">
              <a:extLst>
                <a:ext uri="{FF2B5EF4-FFF2-40B4-BE49-F238E27FC236}">
                  <a16:creationId xmlns:a16="http://schemas.microsoft.com/office/drawing/2014/main" id="{3E8107F1-55DB-6E71-8C5E-BF869A55D179}"/>
                </a:ext>
              </a:extLst>
            </p:cNvPr>
            <p:cNvPicPr>
              <a:picLocks noChangeAspect="1"/>
            </p:cNvPicPr>
            <p:nvPr/>
          </p:nvPicPr>
          <p:blipFill>
            <a:blip r:embed="rId2"/>
            <a:stretch>
              <a:fillRect/>
            </a:stretch>
          </p:blipFill>
          <p:spPr>
            <a:xfrm>
              <a:off x="4678278" y="1876681"/>
              <a:ext cx="3265571" cy="1751820"/>
            </a:xfrm>
            <a:prstGeom prst="rect">
              <a:avLst/>
            </a:prstGeom>
          </p:spPr>
        </p:pic>
        <p:pic>
          <p:nvPicPr>
            <p:cNvPr id="20" name="Immagine 19">
              <a:extLst>
                <a:ext uri="{FF2B5EF4-FFF2-40B4-BE49-F238E27FC236}">
                  <a16:creationId xmlns:a16="http://schemas.microsoft.com/office/drawing/2014/main" id="{D7EF8710-73F5-8F40-DC6C-85FC17B916B0}"/>
                </a:ext>
              </a:extLst>
            </p:cNvPr>
            <p:cNvPicPr>
              <a:picLocks noChangeAspect="1"/>
            </p:cNvPicPr>
            <p:nvPr/>
          </p:nvPicPr>
          <p:blipFill>
            <a:blip r:embed="rId3"/>
            <a:stretch>
              <a:fillRect/>
            </a:stretch>
          </p:blipFill>
          <p:spPr>
            <a:xfrm>
              <a:off x="6055478" y="938141"/>
              <a:ext cx="3024615" cy="1857440"/>
            </a:xfrm>
            <a:prstGeom prst="rect">
              <a:avLst/>
            </a:prstGeom>
            <a:ln>
              <a:solidFill>
                <a:schemeClr val="tx1"/>
              </a:solidFill>
            </a:ln>
          </p:spPr>
        </p:pic>
        <p:pic>
          <p:nvPicPr>
            <p:cNvPr id="24" name="Immagine 23">
              <a:extLst>
                <a:ext uri="{FF2B5EF4-FFF2-40B4-BE49-F238E27FC236}">
                  <a16:creationId xmlns:a16="http://schemas.microsoft.com/office/drawing/2014/main" id="{5C835CEB-0C5E-1D6A-36C6-103B49FF5BD8}"/>
                </a:ext>
              </a:extLst>
            </p:cNvPr>
            <p:cNvPicPr>
              <a:picLocks noChangeAspect="1"/>
            </p:cNvPicPr>
            <p:nvPr/>
          </p:nvPicPr>
          <p:blipFill>
            <a:blip r:embed="rId4"/>
            <a:stretch>
              <a:fillRect/>
            </a:stretch>
          </p:blipFill>
          <p:spPr>
            <a:xfrm>
              <a:off x="4633827" y="3881699"/>
              <a:ext cx="2073353" cy="1712474"/>
            </a:xfrm>
            <a:prstGeom prst="rect">
              <a:avLst/>
            </a:prstGeom>
          </p:spPr>
        </p:pic>
        <p:pic>
          <p:nvPicPr>
            <p:cNvPr id="27" name="Immagine 26">
              <a:extLst>
                <a:ext uri="{FF2B5EF4-FFF2-40B4-BE49-F238E27FC236}">
                  <a16:creationId xmlns:a16="http://schemas.microsoft.com/office/drawing/2014/main" id="{664F254A-4B6C-1EE1-0352-18FA0C1DDC2F}"/>
                </a:ext>
              </a:extLst>
            </p:cNvPr>
            <p:cNvPicPr>
              <a:picLocks noChangeAspect="1"/>
            </p:cNvPicPr>
            <p:nvPr/>
          </p:nvPicPr>
          <p:blipFill>
            <a:blip r:embed="rId5"/>
            <a:stretch>
              <a:fillRect/>
            </a:stretch>
          </p:blipFill>
          <p:spPr>
            <a:xfrm>
              <a:off x="6658181" y="4800599"/>
              <a:ext cx="2406230" cy="1643911"/>
            </a:xfrm>
            <a:prstGeom prst="rect">
              <a:avLst/>
            </a:prstGeom>
          </p:spPr>
        </p:pic>
      </p:grpSp>
      <p:sp>
        <p:nvSpPr>
          <p:cNvPr id="3" name="Espace réservé du pied de page 3">
            <a:extLst>
              <a:ext uri="{FF2B5EF4-FFF2-40B4-BE49-F238E27FC236}">
                <a16:creationId xmlns:a16="http://schemas.microsoft.com/office/drawing/2014/main" id="{04FC0FB9-1A52-390C-6BA4-31D444BAEEC3}"/>
              </a:ext>
            </a:extLst>
          </p:cNvPr>
          <p:cNvSpPr txBox="1">
            <a:spLocks/>
          </p:cNvSpPr>
          <p:nvPr/>
        </p:nvSpPr>
        <p:spPr>
          <a:xfrm>
            <a:off x="611560" y="6577067"/>
            <a:ext cx="8240228" cy="268139"/>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a:t>Joelle Elbez-Uzan | CFTR-EU DEMO| 19</a:t>
            </a:r>
            <a:r>
              <a:rPr lang="en-GB" b="1" baseline="30000"/>
              <a:t>th</a:t>
            </a:r>
            <a:r>
              <a:rPr lang="en-GB" b="1"/>
              <a:t> March 2024 | Page </a:t>
            </a:r>
            <a:fld id="{6A6D9FA1-99C7-4910-8E32-B85D378B0060}" type="slidenum">
              <a:rPr lang="en-GB" b="1" smtClean="0"/>
              <a:pPr algn="r"/>
              <a:t>13</a:t>
            </a:fld>
            <a:endParaRPr lang="en-GB" b="1" dirty="0"/>
          </a:p>
        </p:txBody>
      </p:sp>
    </p:spTree>
    <p:extLst>
      <p:ext uri="{BB962C8B-B14F-4D97-AF65-F5344CB8AC3E}">
        <p14:creationId xmlns:p14="http://schemas.microsoft.com/office/powerpoint/2010/main" val="334621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F66D4-D582-49FB-1C7A-5B5AA323E90D}"/>
              </a:ext>
            </a:extLst>
          </p:cNvPr>
          <p:cNvSpPr>
            <a:spLocks noGrp="1"/>
          </p:cNvSpPr>
          <p:nvPr>
            <p:ph type="title"/>
          </p:nvPr>
        </p:nvSpPr>
        <p:spPr>
          <a:xfrm>
            <a:off x="251520" y="188640"/>
            <a:ext cx="7064896" cy="1045840"/>
          </a:xfrm>
        </p:spPr>
        <p:txBody>
          <a:bodyPr/>
          <a:lstStyle/>
          <a:p>
            <a:r>
              <a:rPr lang="en-US" dirty="0">
                <a:solidFill>
                  <a:srgbClr val="002060"/>
                </a:solidFill>
              </a:rPr>
              <a:t>LICENSING PROCESS - REMINDER</a:t>
            </a:r>
            <a:endParaRPr lang="en-GB" dirty="0">
              <a:solidFill>
                <a:srgbClr val="002060"/>
              </a:solidFill>
            </a:endParaRPr>
          </a:p>
        </p:txBody>
      </p:sp>
      <p:pic>
        <p:nvPicPr>
          <p:cNvPr id="2050" name="Picture 2">
            <a:extLst>
              <a:ext uri="{FF2B5EF4-FFF2-40B4-BE49-F238E27FC236}">
                <a16:creationId xmlns:a16="http://schemas.microsoft.com/office/drawing/2014/main" id="{0684871F-6F46-1797-819B-507A5643D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4" y="1484784"/>
            <a:ext cx="8811251"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0E83C33F-8230-34C6-8466-A80F4FF6E8A2}"/>
              </a:ext>
            </a:extLst>
          </p:cNvPr>
          <p:cNvSpPr>
            <a:spLocks noGrp="1"/>
          </p:cNvSpPr>
          <p:nvPr>
            <p:ph idx="1"/>
          </p:nvPr>
        </p:nvSpPr>
        <p:spPr/>
        <p:txBody>
          <a:bodyPr/>
          <a:lstStyle/>
          <a:p>
            <a:endParaRPr lang="en-GB" dirty="0"/>
          </a:p>
        </p:txBody>
      </p:sp>
      <p:sp>
        <p:nvSpPr>
          <p:cNvPr id="7" name="Espace réservé du pied de page 3">
            <a:extLst>
              <a:ext uri="{FF2B5EF4-FFF2-40B4-BE49-F238E27FC236}">
                <a16:creationId xmlns:a16="http://schemas.microsoft.com/office/drawing/2014/main" id="{E4C81742-222C-99BC-4362-85E73ECA6860}"/>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14</a:t>
            </a:fld>
            <a:endParaRPr lang="en-GB" b="1" dirty="0"/>
          </a:p>
        </p:txBody>
      </p:sp>
    </p:spTree>
    <p:extLst>
      <p:ext uri="{BB962C8B-B14F-4D97-AF65-F5344CB8AC3E}">
        <p14:creationId xmlns:p14="http://schemas.microsoft.com/office/powerpoint/2010/main" val="309167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73E9-BA49-FD78-D17D-AA2E07BC0E22}"/>
              </a:ext>
            </a:extLst>
          </p:cNvPr>
          <p:cNvSpPr>
            <a:spLocks noGrp="1"/>
          </p:cNvSpPr>
          <p:nvPr>
            <p:ph type="title"/>
          </p:nvPr>
        </p:nvSpPr>
        <p:spPr>
          <a:xfrm>
            <a:off x="467544" y="332656"/>
            <a:ext cx="7776864" cy="324036"/>
          </a:xfrm>
        </p:spPr>
        <p:txBody>
          <a:bodyPr/>
          <a:lstStyle/>
          <a:p>
            <a:r>
              <a:rPr lang="en-US" sz="1800" dirty="0">
                <a:solidFill>
                  <a:srgbClr val="002060"/>
                </a:solidFill>
              </a:rPr>
              <a:t>BUILD A SAFETY BASELINE – SAFETY ASSETS OF FUSION</a:t>
            </a:r>
            <a:endParaRPr lang="en-GB" sz="1800" dirty="0">
              <a:solidFill>
                <a:srgbClr val="002060"/>
              </a:solidFill>
            </a:endParaRPr>
          </a:p>
        </p:txBody>
      </p:sp>
      <p:pic>
        <p:nvPicPr>
          <p:cNvPr id="7" name="Content Placeholder 6">
            <a:extLst>
              <a:ext uri="{FF2B5EF4-FFF2-40B4-BE49-F238E27FC236}">
                <a16:creationId xmlns:a16="http://schemas.microsoft.com/office/drawing/2014/main" id="{DC3D02D6-A6FF-0138-8970-35D3A0A937AA}"/>
              </a:ext>
            </a:extLst>
          </p:cNvPr>
          <p:cNvPicPr>
            <a:picLocks noGrp="1" noChangeAspect="1"/>
          </p:cNvPicPr>
          <p:nvPr>
            <p:ph idx="1"/>
          </p:nvPr>
        </p:nvPicPr>
        <p:blipFill>
          <a:blip r:embed="rId2"/>
          <a:stretch>
            <a:fillRect/>
          </a:stretch>
        </p:blipFill>
        <p:spPr>
          <a:xfrm>
            <a:off x="611560" y="1112873"/>
            <a:ext cx="7310250" cy="4716601"/>
          </a:xfrm>
        </p:spPr>
      </p:pic>
      <p:sp>
        <p:nvSpPr>
          <p:cNvPr id="3" name="Espace réservé du pied de page 3">
            <a:extLst>
              <a:ext uri="{FF2B5EF4-FFF2-40B4-BE49-F238E27FC236}">
                <a16:creationId xmlns:a16="http://schemas.microsoft.com/office/drawing/2014/main" id="{7EDEEC53-2834-7F6D-60D2-5A1F6681E7F4}"/>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15</a:t>
            </a:fld>
            <a:endParaRPr lang="en-GB" b="1" dirty="0"/>
          </a:p>
        </p:txBody>
      </p:sp>
    </p:spTree>
    <p:extLst>
      <p:ext uri="{BB962C8B-B14F-4D97-AF65-F5344CB8AC3E}">
        <p14:creationId xmlns:p14="http://schemas.microsoft.com/office/powerpoint/2010/main" val="358374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5586-48ED-57EC-5057-EBB5664749A4}"/>
              </a:ext>
            </a:extLst>
          </p:cNvPr>
          <p:cNvSpPr>
            <a:spLocks noGrp="1"/>
          </p:cNvSpPr>
          <p:nvPr>
            <p:ph type="title"/>
          </p:nvPr>
        </p:nvSpPr>
        <p:spPr>
          <a:xfrm>
            <a:off x="231024" y="260648"/>
            <a:ext cx="9505056" cy="456862"/>
          </a:xfrm>
        </p:spPr>
        <p:txBody>
          <a:bodyPr/>
          <a:lstStyle/>
          <a:p>
            <a:r>
              <a:rPr lang="en-US" sz="1800" dirty="0">
                <a:solidFill>
                  <a:schemeClr val="accent2"/>
                </a:solidFill>
              </a:rPr>
              <a:t>KEY ASSETS FOR A SUCCESSFUL LICENSING PROCESS</a:t>
            </a:r>
            <a:endParaRPr lang="en-GB" sz="1800" dirty="0">
              <a:solidFill>
                <a:schemeClr val="accent2"/>
              </a:solidFill>
            </a:endParaRPr>
          </a:p>
        </p:txBody>
      </p:sp>
      <p:grpSp>
        <p:nvGrpSpPr>
          <p:cNvPr id="6" name="Group 4">
            <a:extLst>
              <a:ext uri="{FF2B5EF4-FFF2-40B4-BE49-F238E27FC236}">
                <a16:creationId xmlns:a16="http://schemas.microsoft.com/office/drawing/2014/main" id="{A2C89020-5A3F-F593-3894-36E356FAFC7F}"/>
              </a:ext>
            </a:extLst>
          </p:cNvPr>
          <p:cNvGrpSpPr>
            <a:grpSpLocks noChangeAspect="1"/>
          </p:cNvGrpSpPr>
          <p:nvPr/>
        </p:nvGrpSpPr>
        <p:grpSpPr bwMode="auto">
          <a:xfrm>
            <a:off x="-108520" y="1705522"/>
            <a:ext cx="8961146" cy="3599072"/>
            <a:chOff x="0" y="1148"/>
            <a:chExt cx="5764" cy="2315"/>
          </a:xfrm>
        </p:grpSpPr>
        <p:sp>
          <p:nvSpPr>
            <p:cNvPr id="7" name="AutoShape 3">
              <a:extLst>
                <a:ext uri="{FF2B5EF4-FFF2-40B4-BE49-F238E27FC236}">
                  <a16:creationId xmlns:a16="http://schemas.microsoft.com/office/drawing/2014/main" id="{31FFC4A9-2BBA-8231-62E1-DAE647CE9BE1}"/>
                </a:ext>
              </a:extLst>
            </p:cNvPr>
            <p:cNvSpPr>
              <a:spLocks noChangeAspect="1" noChangeArrowheads="1" noTextEdit="1"/>
            </p:cNvSpPr>
            <p:nvPr/>
          </p:nvSpPr>
          <p:spPr bwMode="auto">
            <a:xfrm>
              <a:off x="0" y="1148"/>
              <a:ext cx="5511" cy="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pic>
          <p:nvPicPr>
            <p:cNvPr id="3077" name="Picture 5">
              <a:extLst>
                <a:ext uri="{FF2B5EF4-FFF2-40B4-BE49-F238E27FC236}">
                  <a16:creationId xmlns:a16="http://schemas.microsoft.com/office/drawing/2014/main" id="{2FFC5899-D3B2-E9B6-C697-AC7738BF2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1166"/>
              <a:ext cx="5515"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4ED06DC0-F5F4-057B-CBCF-DCD71656F585}"/>
              </a:ext>
            </a:extLst>
          </p:cNvPr>
          <p:cNvSpPr txBox="1"/>
          <p:nvPr/>
        </p:nvSpPr>
        <p:spPr>
          <a:xfrm>
            <a:off x="4983552" y="4848783"/>
            <a:ext cx="3672408" cy="238058"/>
          </a:xfrm>
          <a:prstGeom prst="rect">
            <a:avLst/>
          </a:prstGeom>
          <a:solidFill>
            <a:schemeClr val="accent2"/>
          </a:solidFill>
        </p:spPr>
        <p:txBody>
          <a:bodyPr wrap="square" rtlCol="0">
            <a:spAutoFit/>
          </a:bodyPr>
          <a:lstStyle/>
          <a:p>
            <a:endParaRPr lang="en-GB" sz="900" dirty="0"/>
          </a:p>
        </p:txBody>
      </p:sp>
      <p:sp>
        <p:nvSpPr>
          <p:cNvPr id="11" name="TextBox 10">
            <a:extLst>
              <a:ext uri="{FF2B5EF4-FFF2-40B4-BE49-F238E27FC236}">
                <a16:creationId xmlns:a16="http://schemas.microsoft.com/office/drawing/2014/main" id="{41735774-082A-B0CB-A782-5DB85C9E60C7}"/>
              </a:ext>
            </a:extLst>
          </p:cNvPr>
          <p:cNvSpPr txBox="1"/>
          <p:nvPr/>
        </p:nvSpPr>
        <p:spPr>
          <a:xfrm>
            <a:off x="5076056" y="4783146"/>
            <a:ext cx="3131840" cy="369332"/>
          </a:xfrm>
          <a:prstGeom prst="rect">
            <a:avLst/>
          </a:prstGeom>
          <a:noFill/>
        </p:spPr>
        <p:txBody>
          <a:bodyPr wrap="square" rtlCol="0">
            <a:spAutoFit/>
          </a:bodyPr>
          <a:lstStyle/>
          <a:p>
            <a:r>
              <a:rPr lang="en-US" b="1" dirty="0">
                <a:solidFill>
                  <a:schemeClr val="accent3"/>
                </a:solidFill>
              </a:rPr>
              <a:t>Fusion vs Fission</a:t>
            </a:r>
            <a:endParaRPr lang="en-GB" b="1" dirty="0">
              <a:solidFill>
                <a:schemeClr val="accent3"/>
              </a:solidFill>
            </a:endParaRPr>
          </a:p>
        </p:txBody>
      </p:sp>
      <p:sp>
        <p:nvSpPr>
          <p:cNvPr id="3" name="Espace réservé du pied de page 3">
            <a:extLst>
              <a:ext uri="{FF2B5EF4-FFF2-40B4-BE49-F238E27FC236}">
                <a16:creationId xmlns:a16="http://schemas.microsoft.com/office/drawing/2014/main" id="{46C3DB94-FEE1-B1AA-9D9D-A71C7CF03490}"/>
              </a:ext>
            </a:extLst>
          </p:cNvPr>
          <p:cNvSpPr>
            <a:spLocks noGrp="1"/>
          </p:cNvSpPr>
          <p:nvPr>
            <p:ph type="ftr" sz="quarter" idx="11"/>
          </p:nvPr>
        </p:nvSpPr>
        <p:spPr>
          <a:xfrm>
            <a:off x="451886" y="6463282"/>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16</a:t>
            </a:fld>
            <a:endParaRPr lang="en-GB" b="1" dirty="0"/>
          </a:p>
        </p:txBody>
      </p:sp>
    </p:spTree>
    <p:extLst>
      <p:ext uri="{BB962C8B-B14F-4D97-AF65-F5344CB8AC3E}">
        <p14:creationId xmlns:p14="http://schemas.microsoft.com/office/powerpoint/2010/main" val="130533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D321-4B57-8D40-3FB5-332A082CFE03}"/>
              </a:ext>
            </a:extLst>
          </p:cNvPr>
          <p:cNvSpPr>
            <a:spLocks noGrp="1"/>
          </p:cNvSpPr>
          <p:nvPr>
            <p:ph type="title"/>
          </p:nvPr>
        </p:nvSpPr>
        <p:spPr>
          <a:xfrm>
            <a:off x="395536" y="332656"/>
            <a:ext cx="7416824" cy="314350"/>
          </a:xfrm>
        </p:spPr>
        <p:txBody>
          <a:bodyPr/>
          <a:lstStyle/>
          <a:p>
            <a:r>
              <a:rPr lang="en-US" sz="2000" dirty="0"/>
              <a:t>QUALIFICATION SAFETY COMPONENTS/FUNCTIONS</a:t>
            </a:r>
            <a:endParaRPr lang="en-GB" sz="2000" dirty="0"/>
          </a:p>
        </p:txBody>
      </p:sp>
      <p:pic>
        <p:nvPicPr>
          <p:cNvPr id="7" name="Picture 6">
            <a:extLst>
              <a:ext uri="{FF2B5EF4-FFF2-40B4-BE49-F238E27FC236}">
                <a16:creationId xmlns:a16="http://schemas.microsoft.com/office/drawing/2014/main" id="{22D500FC-23F3-88EB-4C83-9B94BE968FD9}"/>
              </a:ext>
            </a:extLst>
          </p:cNvPr>
          <p:cNvPicPr>
            <a:picLocks noChangeAspect="1"/>
          </p:cNvPicPr>
          <p:nvPr/>
        </p:nvPicPr>
        <p:blipFill>
          <a:blip r:embed="rId2"/>
          <a:stretch>
            <a:fillRect/>
          </a:stretch>
        </p:blipFill>
        <p:spPr>
          <a:xfrm>
            <a:off x="1319156" y="3933056"/>
            <a:ext cx="6858000" cy="1616744"/>
          </a:xfrm>
          <a:prstGeom prst="rect">
            <a:avLst/>
          </a:prstGeom>
        </p:spPr>
      </p:pic>
      <p:sp>
        <p:nvSpPr>
          <p:cNvPr id="11" name="Arrow: Right 10">
            <a:extLst>
              <a:ext uri="{FF2B5EF4-FFF2-40B4-BE49-F238E27FC236}">
                <a16:creationId xmlns:a16="http://schemas.microsoft.com/office/drawing/2014/main" id="{D31271A1-4B2D-E0F5-7DF9-9B626D20BED7}"/>
              </a:ext>
            </a:extLst>
          </p:cNvPr>
          <p:cNvSpPr/>
          <p:nvPr/>
        </p:nvSpPr>
        <p:spPr bwMode="auto">
          <a:xfrm>
            <a:off x="663265" y="1866063"/>
            <a:ext cx="864096" cy="27003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endParaRPr lang="en-GB" sz="1350"/>
          </a:p>
        </p:txBody>
      </p:sp>
      <p:sp>
        <p:nvSpPr>
          <p:cNvPr id="12" name="TextBox 11">
            <a:extLst>
              <a:ext uri="{FF2B5EF4-FFF2-40B4-BE49-F238E27FC236}">
                <a16:creationId xmlns:a16="http://schemas.microsoft.com/office/drawing/2014/main" id="{CE31AA18-1DE1-356A-626A-92C6108499E8}"/>
              </a:ext>
            </a:extLst>
          </p:cNvPr>
          <p:cNvSpPr txBox="1"/>
          <p:nvPr/>
        </p:nvSpPr>
        <p:spPr>
          <a:xfrm>
            <a:off x="1835696" y="1866063"/>
            <a:ext cx="7056784" cy="1631216"/>
          </a:xfrm>
          <a:prstGeom prst="rect">
            <a:avLst/>
          </a:prstGeom>
          <a:noFill/>
        </p:spPr>
        <p:txBody>
          <a:bodyPr wrap="square" rtlCol="0">
            <a:spAutoFit/>
          </a:bodyPr>
          <a:lstStyle/>
          <a:p>
            <a:r>
              <a:rPr lang="en-US" sz="2000" b="1" dirty="0">
                <a:solidFill>
                  <a:srgbClr val="8B30A0"/>
                </a:solidFill>
              </a:rPr>
              <a:t>Qualification is a </a:t>
            </a:r>
            <a:r>
              <a:rPr lang="en-US" sz="2000" b="1" dirty="0">
                <a:solidFill>
                  <a:srgbClr val="C00000"/>
                </a:solidFill>
              </a:rPr>
              <a:t>key parameter </a:t>
            </a:r>
            <a:r>
              <a:rPr lang="en-US" sz="2000" b="1" dirty="0">
                <a:solidFill>
                  <a:srgbClr val="8B30A0"/>
                </a:solidFill>
              </a:rPr>
              <a:t>in the safety demonstration </a:t>
            </a:r>
          </a:p>
          <a:p>
            <a:endParaRPr lang="en-US" sz="2000" b="1" dirty="0">
              <a:solidFill>
                <a:srgbClr val="8B30A0"/>
              </a:solidFill>
            </a:endParaRPr>
          </a:p>
          <a:p>
            <a:r>
              <a:rPr lang="en-US" sz="2000" b="1" dirty="0">
                <a:solidFill>
                  <a:srgbClr val="8B30A0"/>
                </a:solidFill>
              </a:rPr>
              <a:t>Objective of qualification: demonstrate that  the safety function can be achieved at any time to bring and maintain the </a:t>
            </a:r>
            <a:r>
              <a:rPr lang="en-US" sz="2000" b="1" dirty="0">
                <a:solidFill>
                  <a:srgbClr val="C00000"/>
                </a:solidFill>
              </a:rPr>
              <a:t>safe state of the plant</a:t>
            </a:r>
            <a:endParaRPr lang="en-GB" sz="2000" b="1" dirty="0">
              <a:solidFill>
                <a:srgbClr val="C00000"/>
              </a:solidFill>
            </a:endParaRPr>
          </a:p>
        </p:txBody>
      </p:sp>
      <p:sp>
        <p:nvSpPr>
          <p:cNvPr id="3" name="Espace réservé du pied de page 3">
            <a:extLst>
              <a:ext uri="{FF2B5EF4-FFF2-40B4-BE49-F238E27FC236}">
                <a16:creationId xmlns:a16="http://schemas.microsoft.com/office/drawing/2014/main" id="{E826DF22-AD25-E498-A16E-32984A6DCB1F}"/>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17</a:t>
            </a:fld>
            <a:endParaRPr lang="en-GB" b="1" dirty="0"/>
          </a:p>
        </p:txBody>
      </p:sp>
    </p:spTree>
    <p:extLst>
      <p:ext uri="{BB962C8B-B14F-4D97-AF65-F5344CB8AC3E}">
        <p14:creationId xmlns:p14="http://schemas.microsoft.com/office/powerpoint/2010/main" val="5448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17BB-5B38-E757-25E3-84EB965CA8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78AA31-FA12-E806-3F42-3E93E2CE86B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3DD9EC1-4266-C4DF-8A9B-6763F4588CE5}"/>
              </a:ext>
            </a:extLst>
          </p:cNvPr>
          <p:cNvPicPr>
            <a:picLocks noChangeAspect="1"/>
          </p:cNvPicPr>
          <p:nvPr/>
        </p:nvPicPr>
        <p:blipFill>
          <a:blip r:embed="rId2"/>
          <a:stretch>
            <a:fillRect/>
          </a:stretch>
        </p:blipFill>
        <p:spPr>
          <a:xfrm>
            <a:off x="713183" y="1024929"/>
            <a:ext cx="6858000" cy="4791517"/>
          </a:xfrm>
          <a:prstGeom prst="rect">
            <a:avLst/>
          </a:prstGeom>
        </p:spPr>
      </p:pic>
      <p:sp>
        <p:nvSpPr>
          <p:cNvPr id="6" name="Espace réservé du pied de page 3">
            <a:extLst>
              <a:ext uri="{FF2B5EF4-FFF2-40B4-BE49-F238E27FC236}">
                <a16:creationId xmlns:a16="http://schemas.microsoft.com/office/drawing/2014/main" id="{2AE69C51-6109-4F77-5AB2-66CCD80282E7}"/>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18</a:t>
            </a:fld>
            <a:endParaRPr lang="en-GB" b="1" dirty="0"/>
          </a:p>
        </p:txBody>
      </p:sp>
    </p:spTree>
    <p:extLst>
      <p:ext uri="{BB962C8B-B14F-4D97-AF65-F5344CB8AC3E}">
        <p14:creationId xmlns:p14="http://schemas.microsoft.com/office/powerpoint/2010/main" val="376175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
            <a:extLst>
              <a:ext uri="{FF2B5EF4-FFF2-40B4-BE49-F238E27FC236}">
                <a16:creationId xmlns:a16="http://schemas.microsoft.com/office/drawing/2014/main" id="{0E833501-214F-3E51-98C5-69E5E6F450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528232"/>
            <a:ext cx="5255120" cy="2958633"/>
          </a:xfrm>
        </p:spPr>
      </p:pic>
      <p:sp>
        <p:nvSpPr>
          <p:cNvPr id="3" name="TextBox 2">
            <a:extLst>
              <a:ext uri="{FF2B5EF4-FFF2-40B4-BE49-F238E27FC236}">
                <a16:creationId xmlns:a16="http://schemas.microsoft.com/office/drawing/2014/main" id="{E9933F01-194C-91AF-5882-F1F3FD278B1D}"/>
              </a:ext>
            </a:extLst>
          </p:cNvPr>
          <p:cNvSpPr txBox="1"/>
          <p:nvPr/>
        </p:nvSpPr>
        <p:spPr>
          <a:xfrm>
            <a:off x="1651642" y="2062479"/>
            <a:ext cx="5904656" cy="461665"/>
          </a:xfrm>
          <a:prstGeom prst="rect">
            <a:avLst/>
          </a:prstGeom>
          <a:noFill/>
        </p:spPr>
        <p:txBody>
          <a:bodyPr wrap="square" rtlCol="0">
            <a:spAutoFit/>
          </a:bodyPr>
          <a:lstStyle/>
          <a:p>
            <a:r>
              <a:rPr lang="en-US" sz="2400" b="1" dirty="0">
                <a:solidFill>
                  <a:srgbClr val="002060"/>
                </a:solidFill>
              </a:rPr>
              <a:t>THANK YOU FOR YOUR ATTENTION !</a:t>
            </a:r>
            <a:endParaRPr lang="en-GB" sz="2400" b="1" dirty="0">
              <a:solidFill>
                <a:srgbClr val="002060"/>
              </a:solidFill>
            </a:endParaRPr>
          </a:p>
        </p:txBody>
      </p:sp>
    </p:spTree>
    <p:extLst>
      <p:ext uri="{BB962C8B-B14F-4D97-AF65-F5344CB8AC3E}">
        <p14:creationId xmlns:p14="http://schemas.microsoft.com/office/powerpoint/2010/main" val="107359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21A19C-309D-7110-4013-7B232D31AAD6}"/>
              </a:ext>
            </a:extLst>
          </p:cNvPr>
          <p:cNvSpPr txBox="1"/>
          <p:nvPr/>
        </p:nvSpPr>
        <p:spPr>
          <a:xfrm>
            <a:off x="498118" y="1700808"/>
            <a:ext cx="8147763" cy="3108543"/>
          </a:xfrm>
          <a:prstGeom prst="rect">
            <a:avLst/>
          </a:prstGeom>
          <a:noFill/>
        </p:spPr>
        <p:txBody>
          <a:bodyPr wrap="square" rtlCol="0">
            <a:spAutoFit/>
          </a:bodyPr>
          <a:lstStyle/>
          <a:p>
            <a:r>
              <a:rPr lang="en-US" sz="2800" b="1" dirty="0">
                <a:solidFill>
                  <a:schemeClr val="tx2">
                    <a:lumMod val="60000"/>
                    <a:lumOff val="40000"/>
                  </a:schemeClr>
                </a:solidFill>
                <a:latin typeface="+mn-lt"/>
              </a:rPr>
              <a:t>1. Safety Objectives</a:t>
            </a:r>
          </a:p>
          <a:p>
            <a:endParaRPr lang="en-US" sz="2800" b="1" dirty="0">
              <a:solidFill>
                <a:schemeClr val="tx2">
                  <a:lumMod val="60000"/>
                  <a:lumOff val="40000"/>
                </a:schemeClr>
              </a:solidFill>
              <a:latin typeface="+mn-lt"/>
            </a:endParaRPr>
          </a:p>
          <a:p>
            <a:endParaRPr lang="en-US" sz="2800" b="1" dirty="0">
              <a:solidFill>
                <a:schemeClr val="tx2">
                  <a:lumMod val="60000"/>
                  <a:lumOff val="40000"/>
                </a:schemeClr>
              </a:solidFill>
              <a:latin typeface="+mn-lt"/>
            </a:endParaRPr>
          </a:p>
          <a:p>
            <a:r>
              <a:rPr lang="en-US" sz="2800" b="1" dirty="0">
                <a:solidFill>
                  <a:schemeClr val="tx2">
                    <a:lumMod val="60000"/>
                    <a:lumOff val="40000"/>
                  </a:schemeClr>
                </a:solidFill>
                <a:latin typeface="+mn-lt"/>
              </a:rPr>
              <a:t>2. Safety design en</a:t>
            </a:r>
            <a:r>
              <a:rPr lang="en-US" sz="2800" b="1" dirty="0">
                <a:solidFill>
                  <a:schemeClr val="tx2">
                    <a:lumMod val="60000"/>
                    <a:lumOff val="40000"/>
                  </a:schemeClr>
                </a:solidFill>
              </a:rPr>
              <a:t>gineer</a:t>
            </a:r>
            <a:endParaRPr lang="en-US" sz="2800" b="1" dirty="0">
              <a:solidFill>
                <a:schemeClr val="tx2">
                  <a:lumMod val="60000"/>
                  <a:lumOff val="40000"/>
                </a:schemeClr>
              </a:solidFill>
              <a:latin typeface="+mn-lt"/>
            </a:endParaRPr>
          </a:p>
          <a:p>
            <a:endParaRPr lang="en-US" sz="2800" b="1" dirty="0">
              <a:solidFill>
                <a:schemeClr val="tx2">
                  <a:lumMod val="60000"/>
                  <a:lumOff val="40000"/>
                </a:schemeClr>
              </a:solidFill>
              <a:latin typeface="+mn-lt"/>
            </a:endParaRPr>
          </a:p>
          <a:p>
            <a:endParaRPr lang="en-US" sz="2800" b="1" dirty="0">
              <a:solidFill>
                <a:schemeClr val="tx2">
                  <a:lumMod val="60000"/>
                  <a:lumOff val="40000"/>
                </a:schemeClr>
              </a:solidFill>
              <a:latin typeface="+mn-lt"/>
            </a:endParaRPr>
          </a:p>
          <a:p>
            <a:r>
              <a:rPr lang="en-US" sz="2800" b="1" dirty="0">
                <a:solidFill>
                  <a:schemeClr val="tx2">
                    <a:lumMod val="60000"/>
                    <a:lumOff val="40000"/>
                  </a:schemeClr>
                </a:solidFill>
                <a:latin typeface="+mn-lt"/>
              </a:rPr>
              <a:t>3. Licensing Process</a:t>
            </a:r>
            <a:endParaRPr lang="en-GB" sz="2800" b="1" dirty="0">
              <a:solidFill>
                <a:schemeClr val="tx2">
                  <a:lumMod val="60000"/>
                  <a:lumOff val="40000"/>
                </a:schemeClr>
              </a:solidFill>
              <a:latin typeface="+mn-lt"/>
            </a:endParaRPr>
          </a:p>
        </p:txBody>
      </p:sp>
      <p:sp>
        <p:nvSpPr>
          <p:cNvPr id="5" name="TextBox 4">
            <a:extLst>
              <a:ext uri="{FF2B5EF4-FFF2-40B4-BE49-F238E27FC236}">
                <a16:creationId xmlns:a16="http://schemas.microsoft.com/office/drawing/2014/main" id="{3A3163D1-D13B-D8C6-468A-37DC85BAEF24}"/>
              </a:ext>
            </a:extLst>
          </p:cNvPr>
          <p:cNvSpPr txBox="1"/>
          <p:nvPr/>
        </p:nvSpPr>
        <p:spPr>
          <a:xfrm>
            <a:off x="683568" y="20097"/>
            <a:ext cx="2632708" cy="523220"/>
          </a:xfrm>
          <a:prstGeom prst="rect">
            <a:avLst/>
          </a:prstGeom>
          <a:noFill/>
        </p:spPr>
        <p:txBody>
          <a:bodyPr wrap="none" rtlCol="0">
            <a:spAutoFit/>
          </a:bodyPr>
          <a:lstStyle/>
          <a:p>
            <a:r>
              <a:rPr lang="en-US" sz="2800" b="1" dirty="0">
                <a:solidFill>
                  <a:schemeClr val="tx2">
                    <a:lumMod val="75000"/>
                  </a:schemeClr>
                </a:solidFill>
                <a:latin typeface="+mn-lt"/>
              </a:rPr>
              <a:t>Table of Content</a:t>
            </a:r>
            <a:endParaRPr lang="en-GB" sz="2800" b="1" dirty="0">
              <a:solidFill>
                <a:schemeClr val="tx2">
                  <a:lumMod val="75000"/>
                </a:schemeClr>
              </a:solidFill>
              <a:latin typeface="+mn-lt"/>
            </a:endParaRPr>
          </a:p>
        </p:txBody>
      </p:sp>
    </p:spTree>
    <p:extLst>
      <p:ext uri="{BB962C8B-B14F-4D97-AF65-F5344CB8AC3E}">
        <p14:creationId xmlns:p14="http://schemas.microsoft.com/office/powerpoint/2010/main" val="22757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8118" y="1196752"/>
            <a:ext cx="8147763" cy="3108543"/>
          </a:xfrm>
          <a:prstGeom prst="rect">
            <a:avLst/>
          </a:prstGeom>
          <a:noFill/>
        </p:spPr>
        <p:txBody>
          <a:bodyPr wrap="square" rtlCol="0">
            <a:spAutoFit/>
          </a:bodyPr>
          <a:lstStyle/>
          <a:p>
            <a:r>
              <a:rPr lang="en-US" sz="2800" b="1" dirty="0">
                <a:latin typeface="+mn-lt"/>
              </a:rPr>
              <a:t>Lower radiotoxic inventory </a:t>
            </a:r>
          </a:p>
          <a:p>
            <a:endParaRPr lang="en-US" sz="2800" b="1" dirty="0">
              <a:latin typeface="+mn-lt"/>
            </a:endParaRPr>
          </a:p>
          <a:p>
            <a:endParaRPr lang="en-US" sz="2800" b="1" dirty="0">
              <a:latin typeface="+mn-lt"/>
            </a:endParaRPr>
          </a:p>
          <a:p>
            <a:r>
              <a:rPr lang="en-US" sz="2800" b="1" dirty="0">
                <a:latin typeface="+mn-lt"/>
              </a:rPr>
              <a:t>No long-term consequences of accident scenarios</a:t>
            </a:r>
          </a:p>
          <a:p>
            <a:endParaRPr lang="en-US" sz="2800" b="1" dirty="0">
              <a:latin typeface="+mn-lt"/>
            </a:endParaRPr>
          </a:p>
          <a:p>
            <a:endParaRPr lang="en-US" sz="2800" b="1" dirty="0">
              <a:latin typeface="+mn-lt"/>
            </a:endParaRPr>
          </a:p>
          <a:p>
            <a:r>
              <a:rPr lang="en-US" sz="2800" b="1" dirty="0">
                <a:latin typeface="+mn-lt"/>
              </a:rPr>
              <a:t>Lower environmental legacy (less long-lived wastes)</a:t>
            </a:r>
            <a:endParaRPr lang="en-GB" sz="2800" b="1" dirty="0">
              <a:latin typeface="+mn-lt"/>
            </a:endParaRPr>
          </a:p>
        </p:txBody>
      </p:sp>
      <p:pic>
        <p:nvPicPr>
          <p:cNvPr id="4" name="Picture 3" descr="EurofusionDis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283" y="10964"/>
            <a:ext cx="458197" cy="465708"/>
          </a:xfrm>
          <a:prstGeom prst="rect">
            <a:avLst/>
          </a:prstGeom>
        </p:spPr>
      </p:pic>
      <p:sp>
        <p:nvSpPr>
          <p:cNvPr id="6" name="TextBox 5"/>
          <p:cNvSpPr txBox="1"/>
          <p:nvPr/>
        </p:nvSpPr>
        <p:spPr>
          <a:xfrm>
            <a:off x="683568" y="20097"/>
            <a:ext cx="7516481" cy="461665"/>
          </a:xfrm>
          <a:prstGeom prst="rect">
            <a:avLst/>
          </a:prstGeom>
          <a:noFill/>
        </p:spPr>
        <p:txBody>
          <a:bodyPr wrap="none" rtlCol="0">
            <a:spAutoFit/>
          </a:bodyPr>
          <a:lstStyle/>
          <a:p>
            <a:r>
              <a:rPr lang="en-US" sz="2400" b="1" dirty="0">
                <a:solidFill>
                  <a:schemeClr val="tx2">
                    <a:lumMod val="75000"/>
                  </a:schemeClr>
                </a:solidFill>
                <a:latin typeface="+mn-lt"/>
              </a:rPr>
              <a:t>Safety objectives for fusion reactors and licensing process</a:t>
            </a:r>
            <a:endParaRPr lang="en-GB" sz="2400" b="1" dirty="0">
              <a:solidFill>
                <a:schemeClr val="tx2">
                  <a:lumMod val="75000"/>
                </a:schemeClr>
              </a:solidFill>
              <a:latin typeface="+mn-lt"/>
            </a:endParaRPr>
          </a:p>
        </p:txBody>
      </p:sp>
      <p:sp>
        <p:nvSpPr>
          <p:cNvPr id="3" name="Espace réservé du pied de page 3">
            <a:extLst>
              <a:ext uri="{FF2B5EF4-FFF2-40B4-BE49-F238E27FC236}">
                <a16:creationId xmlns:a16="http://schemas.microsoft.com/office/drawing/2014/main" id="{28D06BD6-183A-4938-31DE-20B1E97163F4}"/>
              </a:ext>
            </a:extLst>
          </p:cNvPr>
          <p:cNvSpPr txBox="1">
            <a:spLocks/>
          </p:cNvSpPr>
          <p:nvPr/>
        </p:nvSpPr>
        <p:spPr>
          <a:xfrm>
            <a:off x="107504" y="6453336"/>
            <a:ext cx="8240228" cy="2681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1"/>
              <a:t>Joelle Elbez-Uzan | CFTR-EU DEMO| 19</a:t>
            </a:r>
            <a:r>
              <a:rPr lang="en-GB" b="1" baseline="30000"/>
              <a:t>th</a:t>
            </a:r>
            <a:r>
              <a:rPr lang="en-GB" b="1"/>
              <a:t> March 2024 | Page </a:t>
            </a:r>
            <a:fld id="{6A6D9FA1-99C7-4910-8E32-B85D378B0060}" type="slidenum">
              <a:rPr lang="en-GB" b="1" smtClean="0"/>
              <a:pPr algn="r"/>
              <a:t>3</a:t>
            </a:fld>
            <a:endParaRPr lang="en-GB" b="1" dirty="0"/>
          </a:p>
        </p:txBody>
      </p:sp>
    </p:spTree>
    <p:extLst>
      <p:ext uri="{BB962C8B-B14F-4D97-AF65-F5344CB8AC3E}">
        <p14:creationId xmlns:p14="http://schemas.microsoft.com/office/powerpoint/2010/main" val="182813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B82FC8-8D07-5A53-496B-7CD987634371}"/>
              </a:ext>
            </a:extLst>
          </p:cNvPr>
          <p:cNvGraphicFramePr>
            <a:graphicFrameLocks noGrp="1"/>
          </p:cNvGraphicFramePr>
          <p:nvPr>
            <p:extLst>
              <p:ext uri="{D42A27DB-BD31-4B8C-83A1-F6EECF244321}">
                <p14:modId xmlns:p14="http://schemas.microsoft.com/office/powerpoint/2010/main" val="2648916110"/>
              </p:ext>
            </p:extLst>
          </p:nvPr>
        </p:nvGraphicFramePr>
        <p:xfrm>
          <a:off x="179512" y="116632"/>
          <a:ext cx="8424936" cy="560142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173159701"/>
                    </a:ext>
                  </a:extLst>
                </a:gridCol>
                <a:gridCol w="2448272">
                  <a:extLst>
                    <a:ext uri="{9D8B030D-6E8A-4147-A177-3AD203B41FA5}">
                      <a16:colId xmlns:a16="http://schemas.microsoft.com/office/drawing/2014/main" val="711245598"/>
                    </a:ext>
                  </a:extLst>
                </a:gridCol>
                <a:gridCol w="2502278">
                  <a:extLst>
                    <a:ext uri="{9D8B030D-6E8A-4147-A177-3AD203B41FA5}">
                      <a16:colId xmlns:a16="http://schemas.microsoft.com/office/drawing/2014/main" val="1328685710"/>
                    </a:ext>
                  </a:extLst>
                </a:gridCol>
                <a:gridCol w="2106234">
                  <a:extLst>
                    <a:ext uri="{9D8B030D-6E8A-4147-A177-3AD203B41FA5}">
                      <a16:colId xmlns:a16="http://schemas.microsoft.com/office/drawing/2014/main" val="1296031387"/>
                    </a:ext>
                  </a:extLst>
                </a:gridCol>
              </a:tblGrid>
              <a:tr h="546916">
                <a:tc>
                  <a:txBody>
                    <a:bodyPr/>
                    <a:lstStyle/>
                    <a:p>
                      <a:pPr algn="ctr"/>
                      <a:endParaRPr lang="en-GB" dirty="0"/>
                    </a:p>
                  </a:txBody>
                  <a:tcPr/>
                </a:tc>
                <a:tc>
                  <a:txBody>
                    <a:bodyPr/>
                    <a:lstStyle/>
                    <a:p>
                      <a:pPr algn="ctr"/>
                      <a:r>
                        <a:rPr lang="en-US" dirty="0"/>
                        <a:t>workers</a:t>
                      </a:r>
                      <a:endParaRPr lang="en-GB" dirty="0"/>
                    </a:p>
                  </a:txBody>
                  <a:tcPr/>
                </a:tc>
                <a:tc>
                  <a:txBody>
                    <a:bodyPr/>
                    <a:lstStyle/>
                    <a:p>
                      <a:pPr algn="ctr"/>
                      <a:r>
                        <a:rPr lang="en-US" dirty="0"/>
                        <a:t>public</a:t>
                      </a:r>
                      <a:endParaRPr lang="en-GB" dirty="0"/>
                    </a:p>
                  </a:txBody>
                  <a:tcPr/>
                </a:tc>
                <a:tc>
                  <a:txBody>
                    <a:bodyPr/>
                    <a:lstStyle/>
                    <a:p>
                      <a:pPr algn="ctr"/>
                      <a:r>
                        <a:rPr lang="en-US" dirty="0"/>
                        <a:t>environment</a:t>
                      </a:r>
                      <a:endParaRPr lang="en-GB" dirty="0"/>
                    </a:p>
                  </a:txBody>
                  <a:tcPr/>
                </a:tc>
                <a:extLst>
                  <a:ext uri="{0D108BD9-81ED-4DB2-BD59-A6C34878D82A}">
                    <a16:rowId xmlns:a16="http://schemas.microsoft.com/office/drawing/2014/main" val="4083048001"/>
                  </a:ext>
                </a:extLst>
              </a:tr>
              <a:tr h="546916">
                <a:tc>
                  <a:txBody>
                    <a:bodyPr/>
                    <a:lstStyle/>
                    <a:p>
                      <a:pPr algn="ctr"/>
                      <a:r>
                        <a:rPr lang="en-US" b="1" dirty="0"/>
                        <a:t>Normal</a:t>
                      </a:r>
                      <a:endParaRPr lang="en-GB" b="1" dirty="0"/>
                    </a:p>
                  </a:txBody>
                  <a:tcPr>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sz="1400" dirty="0"/>
                    </a:p>
                    <a:p>
                      <a:pPr algn="ctr"/>
                      <a:r>
                        <a:rPr lang="en-US" sz="1400" dirty="0"/>
                        <a:t>10 mSv/y Average</a:t>
                      </a:r>
                      <a:endParaRPr lang="en-GB" sz="1400" dirty="0"/>
                    </a:p>
                  </a:txBody>
                  <a:tcPr>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en-US" sz="1400" dirty="0"/>
                    </a:p>
                    <a:p>
                      <a:pPr algn="ctr"/>
                      <a:r>
                        <a:rPr lang="en-US" sz="1400" dirty="0"/>
                        <a:t>0.1 mSv/y </a:t>
                      </a:r>
                      <a:endParaRPr lang="en-GB" sz="1400" dirty="0"/>
                    </a:p>
                  </a:txBody>
                  <a:tcPr>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1400" dirty="0"/>
                        <a:t>Minimization of waste </a:t>
                      </a:r>
                    </a:p>
                    <a:p>
                      <a:r>
                        <a:rPr lang="en-US" sz="1400" dirty="0"/>
                        <a:t>No environmental impact</a:t>
                      </a:r>
                      <a:endParaRPr lang="en-GB" sz="1400" dirty="0"/>
                    </a:p>
                  </a:txBody>
                  <a:tcPr>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77228554"/>
                  </a:ext>
                </a:extLst>
              </a:tr>
              <a:tr h="546916">
                <a:tc rowSpan="2">
                  <a:txBody>
                    <a:bodyPr/>
                    <a:lstStyle/>
                    <a:p>
                      <a:pPr algn="ctr"/>
                      <a:endParaRPr lang="en-US" b="1" dirty="0"/>
                    </a:p>
                    <a:p>
                      <a:pPr algn="ctr"/>
                      <a:r>
                        <a:rPr lang="en-US" b="1" dirty="0"/>
                        <a:t>Incident</a:t>
                      </a:r>
                      <a:endParaRPr lang="en-GB" b="1" dirty="0"/>
                    </a:p>
                  </a:txBody>
                  <a:tcPr>
                    <a:lnB w="12700" cap="flat" cmpd="sng" algn="ctr">
                      <a:solidFill>
                        <a:schemeClr val="tx1"/>
                      </a:solidFill>
                      <a:prstDash val="solid"/>
                      <a:round/>
                      <a:headEnd type="none" w="med" len="med"/>
                      <a:tailEnd type="none" w="med" len="med"/>
                    </a:lnB>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l"/>
                      <a:endParaRPr lang="en-US" sz="1400" dirty="0"/>
                    </a:p>
                    <a:p>
                      <a:pPr algn="ctr"/>
                      <a:endParaRPr lang="en-US" sz="1400" dirty="0"/>
                    </a:p>
                    <a:p>
                      <a:pPr algn="ctr"/>
                      <a:r>
                        <a:rPr lang="en-US" sz="1400" dirty="0"/>
                        <a:t>20 mSv max per incident</a:t>
                      </a:r>
                      <a:endParaRPr lang="en-GB" sz="1400" dirty="0"/>
                    </a:p>
                  </a:txBody>
                  <a:tcPr>
                    <a:lnB w="12700" cap="flat" cmpd="sng" algn="ctr">
                      <a:solidFill>
                        <a:schemeClr val="tx1"/>
                      </a:solidFill>
                      <a:prstDash val="solid"/>
                      <a:round/>
                      <a:headEnd type="none" w="med" len="med"/>
                      <a:tailEnd type="none" w="med" len="med"/>
                    </a:lnB>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1400" dirty="0"/>
                        <a:t>Below the annual authorized limit</a:t>
                      </a:r>
                      <a:endParaRPr lang="en-GB" sz="1400" dirty="0"/>
                    </a:p>
                  </a:txBody>
                  <a:tcPr>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endParaRPr lang="en-US" sz="1400" dirty="0"/>
                    </a:p>
                    <a:p>
                      <a:r>
                        <a:rPr lang="en-US" sz="1400" dirty="0"/>
                        <a:t>Very limited impact</a:t>
                      </a:r>
                      <a:endParaRPr lang="en-GB" sz="1400" dirty="0"/>
                    </a:p>
                  </a:txBody>
                  <a:tcPr>
                    <a:lnB w="12700" cap="flat" cmpd="sng" algn="ctr">
                      <a:solidFill>
                        <a:schemeClr val="tx1"/>
                      </a:solidFill>
                      <a:prstDash val="solid"/>
                      <a:round/>
                      <a:headEnd type="none" w="med" len="med"/>
                      <a:tailEnd type="none" w="med" len="med"/>
                    </a:lnB>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58270604"/>
                  </a:ext>
                </a:extLst>
              </a:tr>
              <a:tr h="546916">
                <a:tc vMerge="1">
                  <a:txBody>
                    <a:bodyPr/>
                    <a:lstStyle/>
                    <a:p>
                      <a:pPr algn="ctr"/>
                      <a:endParaRPr lang="en-GB" dirty="0"/>
                    </a:p>
                  </a:txBody>
                  <a:tcPr/>
                </a:tc>
                <a:tc vMerge="1">
                  <a:txBody>
                    <a:bodyPr/>
                    <a:lstStyle/>
                    <a:p>
                      <a:endParaRPr lang="en-GB" dirty="0"/>
                    </a:p>
                  </a:txBody>
                  <a:tcPr>
                    <a:lnB w="12700" cap="flat" cmpd="sng" algn="ctr">
                      <a:solidFill>
                        <a:schemeClr val="tx1"/>
                      </a:solidFill>
                      <a:prstDash val="solid"/>
                      <a:round/>
                      <a:headEnd type="none" w="med" len="med"/>
                      <a:tailEnd type="none" w="med" len="med"/>
                    </a:lnB>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sz="1400" dirty="0"/>
                        <a:t>0.1 mSv per incident</a:t>
                      </a:r>
                      <a:endParaRPr lang="en-GB" sz="1400" dirty="0"/>
                    </a:p>
                  </a:txBody>
                  <a:tcPr>
                    <a:lnB w="12700" cap="flat" cmpd="sng" algn="ctr">
                      <a:solidFill>
                        <a:schemeClr val="tx1"/>
                      </a:solidFill>
                      <a:prstDash val="solid"/>
                      <a:round/>
                      <a:headEnd type="none" w="med" len="med"/>
                      <a:tailEnd type="none" w="med" len="med"/>
                    </a:lnB>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en-GB" dirty="0"/>
                    </a:p>
                  </a:txBody>
                  <a:tcPr>
                    <a:lnB w="12700" cap="flat" cmpd="sng" algn="ctr">
                      <a:solidFill>
                        <a:schemeClr val="tx1"/>
                      </a:solidFill>
                      <a:prstDash val="solid"/>
                      <a:round/>
                      <a:headEnd type="none" w="med" len="med"/>
                      <a:tailEnd type="none" w="med" len="med"/>
                    </a:lnB>
                    <a:gradFill>
                      <a:gsLst>
                        <a:gs pos="27000">
                          <a:schemeClr val="accent5">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19626314"/>
                  </a:ext>
                </a:extLst>
              </a:tr>
              <a:tr h="546916">
                <a:tc rowSpan="2">
                  <a:txBody>
                    <a:bodyPr/>
                    <a:lstStyle/>
                    <a:p>
                      <a:pPr algn="ctr"/>
                      <a:endParaRPr lang="en-US" b="1" dirty="0"/>
                    </a:p>
                    <a:p>
                      <a:pPr algn="ctr"/>
                      <a:endParaRPr lang="en-GB" b="1" dirty="0"/>
                    </a:p>
                    <a:p>
                      <a:pPr algn="ctr"/>
                      <a:r>
                        <a:rPr lang="en-GB" b="1" dirty="0"/>
                        <a:t>Design Basis Accident</a:t>
                      </a:r>
                    </a:p>
                  </a:txBody>
                  <a:tcPr>
                    <a:lnT w="12700" cap="flat" cmpd="sng" algn="ctr">
                      <a:solidFill>
                        <a:schemeClr val="tx1"/>
                      </a:solidFill>
                      <a:prstDash val="solid"/>
                      <a:round/>
                      <a:headEnd type="none" w="med" len="med"/>
                      <a:tailEnd type="none" w="med" len="med"/>
                    </a:lnT>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Accidental doses less than 50 mSv (1) for emergency situations necessitating   an intervention preventing others to receive doses </a:t>
                      </a:r>
                      <a:endParaRPr lang="en-GB" sz="1400" b="0" i="0" u="none" strike="noStrike" dirty="0">
                        <a:solidFill>
                          <a:srgbClr val="000000"/>
                        </a:solidFill>
                        <a:effectLst/>
                        <a:latin typeface="Calibri" panose="020F0502020204030204" pitchFamily="34" charset="0"/>
                      </a:endParaRPr>
                    </a:p>
                  </a:txBody>
                  <a:tcPr>
                    <a:lnT w="12700" cap="flat" cmpd="sng" algn="ctr">
                      <a:solidFill>
                        <a:schemeClr val="tx1"/>
                      </a:solidFill>
                      <a:prstDash val="solid"/>
                      <a:round/>
                      <a:headEnd type="none" w="med" len="med"/>
                      <a:tailEnd type="none" w="med" len="med"/>
                    </a:lnT>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No immediate or deferred counter measures (no sheltering, no evacuation)</a:t>
                      </a:r>
                    </a:p>
                  </a:txBody>
                  <a:tcPr>
                    <a:lnT w="12700" cap="flat" cmpd="sng" algn="ctr">
                      <a:solidFill>
                        <a:schemeClr val="tx1"/>
                      </a:solidFill>
                      <a:prstDash val="solid"/>
                      <a:round/>
                      <a:headEnd type="none" w="med" len="med"/>
                      <a:tailEnd type="none" w="med" len="med"/>
                    </a:lnT>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No  accident leading to exceed World health Organization food  and water quality criteria</a:t>
                      </a:r>
                      <a:endParaRPr lang="en-GB" sz="1400" b="0" i="0" u="none" strike="noStrike" dirty="0">
                        <a:solidFill>
                          <a:srgbClr val="000000"/>
                        </a:solidFill>
                        <a:effectLst/>
                        <a:latin typeface="Calibri" panose="020F0502020204030204" pitchFamily="34" charset="0"/>
                      </a:endParaRPr>
                    </a:p>
                    <a:p>
                      <a:endParaRPr lang="en-GB" sz="1400" dirty="0"/>
                    </a:p>
                  </a:txBody>
                  <a:tcPr>
                    <a:lnT w="12700" cap="flat" cmpd="sng" algn="ctr">
                      <a:solidFill>
                        <a:schemeClr val="tx1"/>
                      </a:solidFill>
                      <a:prstDash val="solid"/>
                      <a:round/>
                      <a:headEnd type="none" w="med" len="med"/>
                      <a:tailEnd type="none" w="med" len="med"/>
                    </a:lnT>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80784054"/>
                  </a:ext>
                </a:extLst>
              </a:tr>
              <a:tr h="546916">
                <a:tc vMerge="1">
                  <a:txBody>
                    <a:bodyPr/>
                    <a:lstStyle/>
                    <a:p>
                      <a:pPr algn="ctr"/>
                      <a:endParaRPr lang="en-GB" dirty="0"/>
                    </a:p>
                  </a:txBody>
                  <a:tcPr/>
                </a:tc>
                <a:tc vMerge="1">
                  <a:txBody>
                    <a:bodyPr/>
                    <a:lstStyle/>
                    <a:p>
                      <a:endParaRPr lang="en-GB" sz="1600" dirty="0"/>
                    </a:p>
                  </a:txBody>
                  <a:tcPr>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sz="1400" u="none" strike="noStrike" dirty="0">
                          <a:effectLst/>
                        </a:rPr>
                        <a:t>10 mSv effective dose for both short term and long-term situations for fence and most exposed populations</a:t>
                      </a:r>
                      <a:endParaRPr lang="en-GB" sz="1400" dirty="0"/>
                    </a:p>
                  </a:txBody>
                  <a:tcPr>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en-GB" sz="1400" dirty="0"/>
                    </a:p>
                  </a:txBody>
                  <a:tcPr>
                    <a:gradFill>
                      <a:gsLst>
                        <a:gs pos="48000">
                          <a:schemeClr val="accent2">
                            <a:lumMod val="60000"/>
                            <a:lumOff val="40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42837271"/>
                  </a:ext>
                </a:extLst>
              </a:tr>
              <a:tr h="1093832">
                <a:tc>
                  <a:txBody>
                    <a:bodyPr/>
                    <a:lstStyle/>
                    <a:p>
                      <a:pPr algn="ctr"/>
                      <a:r>
                        <a:rPr lang="en-US" b="1" dirty="0"/>
                        <a:t>Beyond Design Basis Accident / Design Extended Conditions</a:t>
                      </a:r>
                      <a:endParaRPr lang="en-GB" b="1" dirty="0"/>
                    </a:p>
                  </a:txBody>
                  <a:tcPr>
                    <a:gradFill>
                      <a:gsLst>
                        <a:gs pos="66000">
                          <a:schemeClr val="accent2">
                            <a:lumMod val="7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Constraints from implementation of accident / post-accident management &lt; 100 mSv (2)</a:t>
                      </a:r>
                      <a:endParaRPr lang="en-GB" sz="1400" b="0" i="0" u="none" strike="noStrike" dirty="0">
                        <a:solidFill>
                          <a:srgbClr val="000000"/>
                        </a:solidFill>
                        <a:effectLst/>
                        <a:latin typeface="Calibri" panose="020F0502020204030204" pitchFamily="34" charset="0"/>
                      </a:endParaRPr>
                    </a:p>
                    <a:p>
                      <a:endParaRPr lang="en-GB" sz="1400" dirty="0"/>
                    </a:p>
                  </a:txBody>
                  <a:tcPr>
                    <a:gradFill>
                      <a:gsLst>
                        <a:gs pos="66000">
                          <a:schemeClr val="accent2">
                            <a:lumMod val="7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No cliff edge effects; no sheltering; counter measures limited in time and space </a:t>
                      </a:r>
                      <a:endParaRPr lang="en-GB" sz="1400" b="0" i="0" u="none" strike="noStrike" dirty="0">
                        <a:solidFill>
                          <a:srgbClr val="FF0000"/>
                        </a:solidFill>
                        <a:effectLst/>
                        <a:latin typeface="Calibri" panose="020F0502020204030204" pitchFamily="34" charset="0"/>
                      </a:endParaRPr>
                    </a:p>
                    <a:p>
                      <a:endParaRPr lang="en-GB" sz="1400" dirty="0"/>
                    </a:p>
                    <a:p>
                      <a:endParaRPr lang="en-GB" sz="1400" dirty="0"/>
                    </a:p>
                  </a:txBody>
                  <a:tcPr>
                    <a:gradFill>
                      <a:gsLst>
                        <a:gs pos="66000">
                          <a:schemeClr val="accent2">
                            <a:lumMod val="7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GB" sz="1400" dirty="0"/>
                    </a:p>
                  </a:txBody>
                  <a:tcPr>
                    <a:gradFill>
                      <a:gsLst>
                        <a:gs pos="66000">
                          <a:schemeClr val="accent2">
                            <a:lumMod val="7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49002760"/>
                  </a:ext>
                </a:extLst>
              </a:tr>
            </a:tbl>
          </a:graphicData>
        </a:graphic>
      </p:graphicFrame>
      <p:sp>
        <p:nvSpPr>
          <p:cNvPr id="7" name="TextBox 6">
            <a:extLst>
              <a:ext uri="{FF2B5EF4-FFF2-40B4-BE49-F238E27FC236}">
                <a16:creationId xmlns:a16="http://schemas.microsoft.com/office/drawing/2014/main" id="{0BBC108A-8250-5A63-931A-18A78399A675}"/>
              </a:ext>
            </a:extLst>
          </p:cNvPr>
          <p:cNvSpPr txBox="1"/>
          <p:nvPr/>
        </p:nvSpPr>
        <p:spPr>
          <a:xfrm>
            <a:off x="107504" y="5971927"/>
            <a:ext cx="8280920" cy="769441"/>
          </a:xfrm>
          <a:prstGeom prst="rect">
            <a:avLst/>
          </a:prstGeom>
          <a:noFill/>
        </p:spPr>
        <p:txBody>
          <a:bodyPr wrap="square" rtlCol="0">
            <a:spAutoFit/>
          </a:bodyPr>
          <a:lstStyle/>
          <a:p>
            <a:pPr marL="228600" indent="-228600">
              <a:buAutoNum type="arabicParenBoth"/>
            </a:pPr>
            <a:r>
              <a:rPr lang="en-US" sz="800" dirty="0">
                <a:latin typeface="+mn-lt"/>
              </a:rPr>
              <a:t>IAEA objective in G.S.R part 7 (req 5.55)</a:t>
            </a:r>
            <a:r>
              <a:rPr lang="en-GB" sz="800" dirty="0"/>
              <a:t>  no emergency worker is subject to an exposure in an emergency that could give rise to an effective dose in excess of 50 mSv other than: (1) For the purposes of saving human life or preventing serious injury; (2) When taking actions to prevent severe deterministic effects or actions to prevent the development of catastrophic conditions that could significantly affect people and the environment; (3) When taking actions to avert a large collective dose.</a:t>
            </a:r>
          </a:p>
          <a:p>
            <a:pPr marL="228600" indent="-228600">
              <a:buFontTx/>
              <a:buAutoNum type="arabicParenBoth"/>
            </a:pPr>
            <a:r>
              <a:rPr lang="en-US" sz="800" dirty="0"/>
              <a:t>IAEA objective in G.S.R part 7 (lowest table 1.1 guidance values)</a:t>
            </a:r>
            <a:r>
              <a:rPr lang="en-GB" sz="800" dirty="0"/>
              <a:t> </a:t>
            </a:r>
            <a:endParaRPr lang="en-GB" sz="800" dirty="0">
              <a:latin typeface="+mn-lt"/>
            </a:endParaRPr>
          </a:p>
          <a:p>
            <a:pPr marL="228600" indent="-228600">
              <a:buAutoNum type="arabicParenBoth"/>
            </a:pPr>
            <a:endParaRPr lang="en-GB" sz="600" dirty="0">
              <a:latin typeface="+mn-lt"/>
            </a:endParaRPr>
          </a:p>
          <a:p>
            <a:endParaRPr lang="en-GB" sz="600" dirty="0"/>
          </a:p>
        </p:txBody>
      </p:sp>
      <p:cxnSp>
        <p:nvCxnSpPr>
          <p:cNvPr id="9" name="Straight Connector 8">
            <a:extLst>
              <a:ext uri="{FF2B5EF4-FFF2-40B4-BE49-F238E27FC236}">
                <a16:creationId xmlns:a16="http://schemas.microsoft.com/office/drawing/2014/main" id="{E69B6CA8-3A10-FD45-0733-9376B0AA4902}"/>
              </a:ext>
            </a:extLst>
          </p:cNvPr>
          <p:cNvCxnSpPr>
            <a:cxnSpLocks/>
          </p:cNvCxnSpPr>
          <p:nvPr/>
        </p:nvCxnSpPr>
        <p:spPr>
          <a:xfrm>
            <a:off x="179512" y="1196752"/>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9A51D0-70B0-30A4-27FB-DA141ECCF34A}"/>
              </a:ext>
            </a:extLst>
          </p:cNvPr>
          <p:cNvCxnSpPr>
            <a:cxnSpLocks/>
          </p:cNvCxnSpPr>
          <p:nvPr/>
        </p:nvCxnSpPr>
        <p:spPr>
          <a:xfrm>
            <a:off x="179512" y="2276872"/>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C9049B-B6F8-F903-2000-8D89A3FD54B3}"/>
              </a:ext>
            </a:extLst>
          </p:cNvPr>
          <p:cNvCxnSpPr>
            <a:cxnSpLocks/>
          </p:cNvCxnSpPr>
          <p:nvPr/>
        </p:nvCxnSpPr>
        <p:spPr>
          <a:xfrm>
            <a:off x="179512" y="4005064"/>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1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228600"/>
            <a:ext cx="8075051" cy="457200"/>
          </a:xfrm>
        </p:spPr>
        <p:txBody>
          <a:bodyPr/>
          <a:lstStyle/>
          <a:p>
            <a:r>
              <a:rPr lang="fr-FR" dirty="0" err="1"/>
              <a:t>Parameters</a:t>
            </a:r>
            <a:r>
              <a:rPr lang="fr-FR" dirty="0"/>
              <a:t> </a:t>
            </a:r>
            <a:r>
              <a:rPr lang="fr-FR" dirty="0" err="1"/>
              <a:t>affecting</a:t>
            </a:r>
            <a:r>
              <a:rPr lang="fr-FR" dirty="0"/>
              <a:t> </a:t>
            </a:r>
            <a:r>
              <a:rPr lang="fr-FR" dirty="0" err="1"/>
              <a:t>waste</a:t>
            </a:r>
            <a:r>
              <a:rPr lang="fr-FR" dirty="0"/>
              <a:t> classification</a:t>
            </a:r>
            <a:endParaRPr lang="en-GB" dirty="0"/>
          </a:p>
        </p:txBody>
      </p:sp>
      <p:sp>
        <p:nvSpPr>
          <p:cNvPr id="4" name="Espace réservé du pied de page 3"/>
          <p:cNvSpPr>
            <a:spLocks noGrp="1"/>
          </p:cNvSpPr>
          <p:nvPr>
            <p:ph type="ftr" sz="quarter" idx="11"/>
          </p:nvPr>
        </p:nvSpPr>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5</a:t>
            </a:fld>
            <a:endParaRPr lang="en-GB" b="1" dirty="0"/>
          </a:p>
        </p:txBody>
      </p:sp>
      <p:pic>
        <p:nvPicPr>
          <p:cNvPr id="29" name="Content Placeholder 8" descr="A comparison of a graph&#10;&#10;Description automatically generated with medium confidence">
            <a:extLst>
              <a:ext uri="{FF2B5EF4-FFF2-40B4-BE49-F238E27FC236}">
                <a16:creationId xmlns:a16="http://schemas.microsoft.com/office/drawing/2014/main" id="{15F65F7B-4A24-A2B1-4B85-CF49D32227A5}"/>
              </a:ext>
            </a:extLst>
          </p:cNvPr>
          <p:cNvPicPr>
            <a:picLocks noGrp="1" noChangeAspect="1"/>
          </p:cNvPicPr>
          <p:nvPr>
            <p:ph sz="half" idx="4294967295"/>
          </p:nvPr>
        </p:nvPicPr>
        <p:blipFill>
          <a:blip r:embed="rId3"/>
          <a:stretch>
            <a:fillRect/>
          </a:stretch>
        </p:blipFill>
        <p:spPr>
          <a:xfrm>
            <a:off x="98587" y="968356"/>
            <a:ext cx="3136414" cy="2363832"/>
          </a:xfrm>
          <a:prstGeom prst="rect">
            <a:avLst/>
          </a:prstGeom>
        </p:spPr>
      </p:pic>
      <p:sp>
        <p:nvSpPr>
          <p:cNvPr id="31" name="TextBox 9">
            <a:extLst>
              <a:ext uri="{FF2B5EF4-FFF2-40B4-BE49-F238E27FC236}">
                <a16:creationId xmlns:a16="http://schemas.microsoft.com/office/drawing/2014/main" id="{74644A44-3B3F-6132-484C-A07E288C3378}"/>
              </a:ext>
            </a:extLst>
          </p:cNvPr>
          <p:cNvSpPr txBox="1"/>
          <p:nvPr/>
        </p:nvSpPr>
        <p:spPr>
          <a:xfrm>
            <a:off x="395536" y="3393348"/>
            <a:ext cx="2289581" cy="584775"/>
          </a:xfrm>
          <a:prstGeom prst="rect">
            <a:avLst/>
          </a:prstGeom>
          <a:solidFill>
            <a:srgbClr val="E7DFEC"/>
          </a:solidFill>
        </p:spPr>
        <p:txBody>
          <a:bodyPr wrap="square" rtlCol="0">
            <a:spAutoFit/>
          </a:bodyPr>
          <a:lstStyle/>
          <a:p>
            <a:r>
              <a:rPr lang="en-GB" sz="1600" dirty="0"/>
              <a:t>Shielding and moderation by water</a:t>
            </a:r>
          </a:p>
        </p:txBody>
      </p:sp>
      <p:pic>
        <p:nvPicPr>
          <p:cNvPr id="32" name="Picture 11" descr="A graph with different colored lines&#10;&#10;Description automatically generated">
            <a:extLst>
              <a:ext uri="{FF2B5EF4-FFF2-40B4-BE49-F238E27FC236}">
                <a16:creationId xmlns:a16="http://schemas.microsoft.com/office/drawing/2014/main" id="{EDC1C146-B96D-8D50-EDC2-437C3839CB76}"/>
              </a:ext>
            </a:extLst>
          </p:cNvPr>
          <p:cNvPicPr>
            <a:picLocks noChangeAspect="1"/>
          </p:cNvPicPr>
          <p:nvPr/>
        </p:nvPicPr>
        <p:blipFill>
          <a:blip r:embed="rId4"/>
          <a:stretch>
            <a:fillRect/>
          </a:stretch>
        </p:blipFill>
        <p:spPr>
          <a:xfrm>
            <a:off x="3295876" y="908720"/>
            <a:ext cx="2922362" cy="2217926"/>
          </a:xfrm>
          <a:prstGeom prst="rect">
            <a:avLst/>
          </a:prstGeom>
        </p:spPr>
      </p:pic>
      <p:sp>
        <p:nvSpPr>
          <p:cNvPr id="34" name="TextBox 12">
            <a:extLst>
              <a:ext uri="{FF2B5EF4-FFF2-40B4-BE49-F238E27FC236}">
                <a16:creationId xmlns:a16="http://schemas.microsoft.com/office/drawing/2014/main" id="{7CC26567-0DCF-3512-8F7B-17C4FFD338D0}"/>
              </a:ext>
            </a:extLst>
          </p:cNvPr>
          <p:cNvSpPr txBox="1"/>
          <p:nvPr/>
        </p:nvSpPr>
        <p:spPr>
          <a:xfrm>
            <a:off x="3363847" y="3180289"/>
            <a:ext cx="2859683" cy="338554"/>
          </a:xfrm>
          <a:prstGeom prst="rect">
            <a:avLst/>
          </a:prstGeom>
          <a:solidFill>
            <a:srgbClr val="E7DFEC"/>
          </a:solidFill>
        </p:spPr>
        <p:txBody>
          <a:bodyPr wrap="square" rtlCol="0">
            <a:spAutoFit/>
          </a:bodyPr>
          <a:lstStyle/>
          <a:p>
            <a:r>
              <a:rPr lang="en-GB" sz="1600" dirty="0"/>
              <a:t>Tritium removal by fuel cycle</a:t>
            </a:r>
          </a:p>
        </p:txBody>
      </p:sp>
      <p:pic>
        <p:nvPicPr>
          <p:cNvPr id="35" name="Picture 13" descr="A graph of energy and energy&#10;&#10;Description automatically generated">
            <a:extLst>
              <a:ext uri="{FF2B5EF4-FFF2-40B4-BE49-F238E27FC236}">
                <a16:creationId xmlns:a16="http://schemas.microsoft.com/office/drawing/2014/main" id="{411687C4-DD54-1943-ECF8-C798F13A38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8618" y="1049691"/>
            <a:ext cx="2677973" cy="2019269"/>
          </a:xfrm>
          <a:prstGeom prst="rect">
            <a:avLst/>
          </a:prstGeom>
        </p:spPr>
      </p:pic>
      <p:sp>
        <p:nvSpPr>
          <p:cNvPr id="36" name="TextBox 14">
            <a:extLst>
              <a:ext uri="{FF2B5EF4-FFF2-40B4-BE49-F238E27FC236}">
                <a16:creationId xmlns:a16="http://schemas.microsoft.com/office/drawing/2014/main" id="{9B1B93DE-2EC5-966E-2579-597B8C0E4FB5}"/>
              </a:ext>
            </a:extLst>
          </p:cNvPr>
          <p:cNvSpPr txBox="1"/>
          <p:nvPr/>
        </p:nvSpPr>
        <p:spPr>
          <a:xfrm>
            <a:off x="6588224" y="3010241"/>
            <a:ext cx="2357113" cy="584775"/>
          </a:xfrm>
          <a:prstGeom prst="rect">
            <a:avLst/>
          </a:prstGeom>
          <a:solidFill>
            <a:srgbClr val="E7DFEC"/>
          </a:solidFill>
        </p:spPr>
        <p:txBody>
          <a:bodyPr wrap="square" rtlCol="0">
            <a:spAutoFit/>
          </a:bodyPr>
          <a:lstStyle/>
          <a:p>
            <a:r>
              <a:rPr lang="en-GB" sz="1600" dirty="0"/>
              <a:t>Choice of Nuclear Data Library</a:t>
            </a:r>
          </a:p>
        </p:txBody>
      </p:sp>
      <p:pic>
        <p:nvPicPr>
          <p:cNvPr id="41" name="Picture 21" descr="A graph with red and orange lines&#10;&#10;Description automatically generated">
            <a:extLst>
              <a:ext uri="{FF2B5EF4-FFF2-40B4-BE49-F238E27FC236}">
                <a16:creationId xmlns:a16="http://schemas.microsoft.com/office/drawing/2014/main" id="{FFCD23E5-726D-4391-644C-F139E0368F3B}"/>
              </a:ext>
            </a:extLst>
          </p:cNvPr>
          <p:cNvPicPr>
            <a:picLocks noChangeAspect="1"/>
          </p:cNvPicPr>
          <p:nvPr/>
        </p:nvPicPr>
        <p:blipFill>
          <a:blip r:embed="rId6"/>
          <a:stretch>
            <a:fillRect/>
          </a:stretch>
        </p:blipFill>
        <p:spPr>
          <a:xfrm>
            <a:off x="1835696" y="4245444"/>
            <a:ext cx="2109165" cy="1628400"/>
          </a:xfrm>
          <a:prstGeom prst="rect">
            <a:avLst/>
          </a:prstGeom>
        </p:spPr>
      </p:pic>
      <p:sp>
        <p:nvSpPr>
          <p:cNvPr id="42" name="TextBox 22">
            <a:extLst>
              <a:ext uri="{FF2B5EF4-FFF2-40B4-BE49-F238E27FC236}">
                <a16:creationId xmlns:a16="http://schemas.microsoft.com/office/drawing/2014/main" id="{AFC2FCA5-2E74-1B7F-B277-6E8A0CF380BC}"/>
              </a:ext>
            </a:extLst>
          </p:cNvPr>
          <p:cNvSpPr txBox="1"/>
          <p:nvPr/>
        </p:nvSpPr>
        <p:spPr>
          <a:xfrm>
            <a:off x="2132902" y="5939362"/>
            <a:ext cx="1673421" cy="338554"/>
          </a:xfrm>
          <a:prstGeom prst="rect">
            <a:avLst/>
          </a:prstGeom>
          <a:solidFill>
            <a:srgbClr val="E7DFEC"/>
          </a:solidFill>
        </p:spPr>
        <p:txBody>
          <a:bodyPr wrap="square" rtlCol="0">
            <a:spAutoFit/>
          </a:bodyPr>
          <a:lstStyle/>
          <a:p>
            <a:r>
              <a:rPr lang="en-GB" sz="1600" dirty="0"/>
              <a:t>Operation time</a:t>
            </a:r>
          </a:p>
        </p:txBody>
      </p:sp>
      <p:pic>
        <p:nvPicPr>
          <p:cNvPr id="43" name="Picture 23" descr="A graph of different colored lines&#10;&#10;Description automatically generated">
            <a:extLst>
              <a:ext uri="{FF2B5EF4-FFF2-40B4-BE49-F238E27FC236}">
                <a16:creationId xmlns:a16="http://schemas.microsoft.com/office/drawing/2014/main" id="{189906E6-E1FE-781B-FDA8-972A014531B3}"/>
              </a:ext>
            </a:extLst>
          </p:cNvPr>
          <p:cNvPicPr>
            <a:picLocks noChangeAspect="1"/>
          </p:cNvPicPr>
          <p:nvPr/>
        </p:nvPicPr>
        <p:blipFill>
          <a:blip r:embed="rId7"/>
          <a:stretch>
            <a:fillRect/>
          </a:stretch>
        </p:blipFill>
        <p:spPr>
          <a:xfrm>
            <a:off x="5004048" y="4054582"/>
            <a:ext cx="2209633" cy="1668056"/>
          </a:xfrm>
          <a:prstGeom prst="rect">
            <a:avLst/>
          </a:prstGeom>
        </p:spPr>
      </p:pic>
      <p:sp>
        <p:nvSpPr>
          <p:cNvPr id="44" name="TextBox 24">
            <a:extLst>
              <a:ext uri="{FF2B5EF4-FFF2-40B4-BE49-F238E27FC236}">
                <a16:creationId xmlns:a16="http://schemas.microsoft.com/office/drawing/2014/main" id="{05760954-6BBE-3163-95CF-38C90D9CB80F}"/>
              </a:ext>
            </a:extLst>
          </p:cNvPr>
          <p:cNvSpPr txBox="1"/>
          <p:nvPr/>
        </p:nvSpPr>
        <p:spPr>
          <a:xfrm>
            <a:off x="5176288" y="5722638"/>
            <a:ext cx="2106579" cy="584775"/>
          </a:xfrm>
          <a:prstGeom prst="rect">
            <a:avLst/>
          </a:prstGeom>
          <a:solidFill>
            <a:srgbClr val="E7DFEC"/>
          </a:solidFill>
        </p:spPr>
        <p:txBody>
          <a:bodyPr wrap="square" rtlCol="0">
            <a:spAutoFit/>
          </a:bodyPr>
          <a:lstStyle/>
          <a:p>
            <a:r>
              <a:rPr lang="en-GB" sz="1600" dirty="0"/>
              <a:t>Impurity content in materials</a:t>
            </a:r>
          </a:p>
        </p:txBody>
      </p:sp>
    </p:spTree>
    <p:extLst>
      <p:ext uri="{BB962C8B-B14F-4D97-AF65-F5344CB8AC3E}">
        <p14:creationId xmlns:p14="http://schemas.microsoft.com/office/powerpoint/2010/main" val="401728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Waste</a:t>
            </a:r>
            <a:r>
              <a:rPr lang="fr-FR" dirty="0"/>
              <a:t> </a:t>
            </a:r>
            <a:r>
              <a:rPr lang="fr-FR" dirty="0" err="1"/>
              <a:t>amounts</a:t>
            </a:r>
            <a:endParaRPr lang="en-GB" dirty="0"/>
          </a:p>
        </p:txBody>
      </p:sp>
      <p:sp>
        <p:nvSpPr>
          <p:cNvPr id="3" name="Espace réservé du contenu 2"/>
          <p:cNvSpPr>
            <a:spLocks noGrp="1"/>
          </p:cNvSpPr>
          <p:nvPr>
            <p:ph idx="1"/>
          </p:nvPr>
        </p:nvSpPr>
        <p:spPr>
          <a:xfrm>
            <a:off x="457200" y="980728"/>
            <a:ext cx="8229600" cy="5328592"/>
          </a:xfrm>
        </p:spPr>
        <p:txBody>
          <a:bodyPr>
            <a:normAutofit/>
          </a:bodyPr>
          <a:lstStyle/>
          <a:p>
            <a:pPr marL="0" indent="0">
              <a:buNone/>
            </a:pPr>
            <a:r>
              <a:rPr lang="en-GB" sz="1400" b="1" dirty="0"/>
              <a:t>Global waste classification for the HCPB and the WCLL blanket design in DEMO 2017 baseline model according to the UK and the French waste classification; assuming 99% tritium removal through fuel cycle</a:t>
            </a:r>
          </a:p>
        </p:txBody>
      </p:sp>
      <p:sp>
        <p:nvSpPr>
          <p:cNvPr id="7" name="ZoneTexte 6"/>
          <p:cNvSpPr txBox="1"/>
          <p:nvPr/>
        </p:nvSpPr>
        <p:spPr>
          <a:xfrm>
            <a:off x="6802812" y="5478977"/>
            <a:ext cx="2417064" cy="1200329"/>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HLW: High </a:t>
            </a:r>
            <a:r>
              <a:rPr lang="fr-FR" sz="1200" dirty="0" err="1">
                <a:latin typeface="Arial" panose="020B0604020202020204" pitchFamily="34" charset="0"/>
                <a:cs typeface="Arial" panose="020B0604020202020204" pitchFamily="34" charset="0"/>
              </a:rPr>
              <a:t>Level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Waste</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ILW: </a:t>
            </a:r>
            <a:r>
              <a:rPr lang="fr-FR" sz="1200" dirty="0" err="1">
                <a:latin typeface="Arial" panose="020B0604020202020204" pitchFamily="34" charset="0"/>
                <a:cs typeface="Arial" panose="020B0604020202020204" pitchFamily="34" charset="0"/>
              </a:rPr>
              <a:t>Intermediate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Level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Waste</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LLW: </a:t>
            </a:r>
            <a:r>
              <a:rPr lang="fr-FR" sz="1200" dirty="0" err="1">
                <a:latin typeface="Arial" panose="020B0604020202020204" pitchFamily="34" charset="0"/>
                <a:cs typeface="Arial" panose="020B0604020202020204" pitchFamily="34" charset="0"/>
              </a:rPr>
              <a:t>Low</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Level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Waste</a:t>
            </a:r>
            <a:endParaRPr lang="fr-FR" sz="1200" dirty="0">
              <a:latin typeface="Arial" panose="020B0604020202020204" pitchFamily="34" charset="0"/>
              <a:cs typeface="Arial" panose="020B0604020202020204" pitchFamily="34" charset="0"/>
            </a:endParaRPr>
          </a:p>
          <a:p>
            <a:r>
              <a:rPr lang="fr-FR" sz="1200" dirty="0" err="1">
                <a:latin typeface="Arial" panose="020B0604020202020204" pitchFamily="34" charset="0"/>
                <a:cs typeface="Arial" panose="020B0604020202020204" pitchFamily="34" charset="0"/>
              </a:rPr>
              <a:t>ExW</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Exempted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Waste</a:t>
            </a:r>
            <a:endParaRPr lang="fr-FR" sz="1200" dirty="0">
              <a:latin typeface="Arial" panose="020B0604020202020204" pitchFamily="34" charset="0"/>
              <a:cs typeface="Arial" panose="020B0604020202020204" pitchFamily="34" charset="0"/>
            </a:endParaRPr>
          </a:p>
          <a:p>
            <a:r>
              <a:rPr lang="fr-FR" sz="1200" dirty="0" err="1">
                <a:latin typeface="Arial" panose="020B0604020202020204" pitchFamily="34" charset="0"/>
                <a:cs typeface="Arial" panose="020B0604020202020204" pitchFamily="34" charset="0"/>
              </a:rPr>
              <a:t>OoS</a:t>
            </a:r>
            <a:r>
              <a:rPr lang="fr-FR" sz="1200" dirty="0">
                <a:latin typeface="Arial" panose="020B0604020202020204" pitchFamily="34" charset="0"/>
                <a:cs typeface="Arial" panose="020B0604020202020204" pitchFamily="34" charset="0"/>
              </a:rPr>
              <a:t>: Out of Scope (</a:t>
            </a:r>
            <a:r>
              <a:rPr lang="fr-FR" sz="1200" dirty="0" err="1">
                <a:latin typeface="Arial" panose="020B0604020202020204" pitchFamily="34" charset="0"/>
                <a:cs typeface="Arial" panose="020B0604020202020204" pitchFamily="34" charset="0"/>
              </a:rPr>
              <a:t>only</a:t>
            </a:r>
            <a:r>
              <a:rPr lang="fr-FR" sz="1200" dirty="0">
                <a:latin typeface="Arial" panose="020B0604020202020204" pitchFamily="34" charset="0"/>
                <a:cs typeface="Arial" panose="020B0604020202020204" pitchFamily="34" charset="0"/>
              </a:rPr>
              <a:t> in UK)</a:t>
            </a:r>
          </a:p>
          <a:p>
            <a:endParaRPr lang="en-GB" sz="12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2"/>
          <a:stretch>
            <a:fillRect/>
          </a:stretch>
        </p:blipFill>
        <p:spPr>
          <a:xfrm>
            <a:off x="304476" y="1813174"/>
            <a:ext cx="6269736" cy="4866132"/>
          </a:xfrm>
          <a:prstGeom prst="rect">
            <a:avLst/>
          </a:prstGeom>
        </p:spPr>
      </p:pic>
      <p:sp>
        <p:nvSpPr>
          <p:cNvPr id="5" name="Espace réservé du pied de page 3">
            <a:extLst>
              <a:ext uri="{FF2B5EF4-FFF2-40B4-BE49-F238E27FC236}">
                <a16:creationId xmlns:a16="http://schemas.microsoft.com/office/drawing/2014/main" id="{A04A358B-8E32-DFCD-59D3-18D026AB6B11}"/>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6</a:t>
            </a:fld>
            <a:endParaRPr lang="en-GB" b="1" dirty="0"/>
          </a:p>
        </p:txBody>
      </p:sp>
    </p:spTree>
    <p:extLst>
      <p:ext uri="{BB962C8B-B14F-4D97-AF65-F5344CB8AC3E}">
        <p14:creationId xmlns:p14="http://schemas.microsoft.com/office/powerpoint/2010/main" val="334363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Active Maintenance Facility</a:t>
            </a:r>
            <a:endParaRPr lang="en-GB" dirty="0"/>
          </a:p>
        </p:txBody>
      </p:sp>
      <p:sp>
        <p:nvSpPr>
          <p:cNvPr id="3" name="Espace réservé du contenu 2"/>
          <p:cNvSpPr>
            <a:spLocks noGrp="1"/>
          </p:cNvSpPr>
          <p:nvPr>
            <p:ph idx="1"/>
          </p:nvPr>
        </p:nvSpPr>
        <p:spPr>
          <a:xfrm>
            <a:off x="457200" y="908720"/>
            <a:ext cx="8579296" cy="5760640"/>
          </a:xfrm>
        </p:spPr>
        <p:txBody>
          <a:bodyPr>
            <a:normAutofit/>
          </a:bodyPr>
          <a:lstStyle/>
          <a:p>
            <a:r>
              <a:rPr lang="fr-FR" b="1" dirty="0" err="1">
                <a:solidFill>
                  <a:srgbClr val="C00000"/>
                </a:solidFill>
              </a:rPr>
              <a:t>Pre-conceptual</a:t>
            </a:r>
            <a:r>
              <a:rPr lang="fr-FR" b="1" dirty="0">
                <a:solidFill>
                  <a:srgbClr val="C00000"/>
                </a:solidFill>
              </a:rPr>
              <a:t> design </a:t>
            </a:r>
            <a:r>
              <a:rPr lang="fr-FR" b="1" dirty="0" err="1">
                <a:solidFill>
                  <a:srgbClr val="C00000"/>
                </a:solidFill>
              </a:rPr>
              <a:t>developed</a:t>
            </a:r>
            <a:r>
              <a:rPr lang="fr-FR" b="1" dirty="0">
                <a:solidFill>
                  <a:srgbClr val="C00000"/>
                </a:solidFill>
              </a:rPr>
              <a:t> </a:t>
            </a:r>
            <a:r>
              <a:rPr lang="fr-FR" b="1" dirty="0" err="1">
                <a:solidFill>
                  <a:srgbClr val="C00000"/>
                </a:solidFill>
              </a:rPr>
              <a:t>under</a:t>
            </a:r>
            <a:r>
              <a:rPr lang="fr-FR" b="1" dirty="0">
                <a:solidFill>
                  <a:srgbClr val="C00000"/>
                </a:solidFill>
              </a:rPr>
              <a:t> EC </a:t>
            </a:r>
            <a:r>
              <a:rPr lang="fr-FR" b="1" dirty="0" err="1">
                <a:solidFill>
                  <a:srgbClr val="C00000"/>
                </a:solidFill>
              </a:rPr>
              <a:t>framework</a:t>
            </a:r>
            <a:r>
              <a:rPr lang="fr-FR" b="1" dirty="0">
                <a:solidFill>
                  <a:srgbClr val="C00000"/>
                </a:solidFill>
              </a:rPr>
              <a:t> </a:t>
            </a:r>
            <a:r>
              <a:rPr lang="fr-FR" b="1" dirty="0" err="1">
                <a:solidFill>
                  <a:srgbClr val="C00000"/>
                </a:solidFill>
              </a:rPr>
              <a:t>contract</a:t>
            </a:r>
            <a:r>
              <a:rPr lang="fr-FR" b="1" dirty="0">
                <a:solidFill>
                  <a:srgbClr val="C00000"/>
                </a:solidFill>
              </a:rPr>
              <a:t> </a:t>
            </a:r>
            <a:r>
              <a:rPr lang="fr-FR" b="1" dirty="0" err="1">
                <a:solidFill>
                  <a:srgbClr val="C00000"/>
                </a:solidFill>
              </a:rPr>
              <a:t>with</a:t>
            </a:r>
            <a:r>
              <a:rPr lang="fr-FR" b="1" dirty="0">
                <a:solidFill>
                  <a:srgbClr val="C00000"/>
                </a:solidFill>
              </a:rPr>
              <a:t> </a:t>
            </a:r>
            <a:r>
              <a:rPr lang="fr-FR" b="1" dirty="0" err="1">
                <a:solidFill>
                  <a:srgbClr val="C00000"/>
                </a:solidFill>
              </a:rPr>
              <a:t>Ansaldo</a:t>
            </a:r>
            <a:endParaRPr lang="fr-FR" b="1" dirty="0">
              <a:solidFill>
                <a:srgbClr val="C00000"/>
              </a:solidFill>
            </a:endParaRPr>
          </a:p>
          <a:p>
            <a:pPr lvl="1">
              <a:buFont typeface="Wingdings" panose="05000000000000000000" pitchFamily="2" charset="2"/>
              <a:buChar char="Ø"/>
            </a:pPr>
            <a:r>
              <a:rPr lang="en-GB" dirty="0"/>
              <a:t>Objective: two bounding variant studies targeting the demonstration of the maintainability of the DEMO machine:</a:t>
            </a:r>
          </a:p>
          <a:p>
            <a:pPr marL="914400" lvl="2" indent="0">
              <a:buNone/>
            </a:pPr>
            <a:r>
              <a:rPr lang="en-GB" dirty="0"/>
              <a:t>- A first variant named AMF1 should be focused on setting up a minimal maintenance scenario </a:t>
            </a:r>
            <a:r>
              <a:rPr lang="en-GB" dirty="0">
                <a:sym typeface="Wingdings" panose="05000000000000000000" pitchFamily="2" charset="2"/>
              </a:rPr>
              <a:t> learning phase</a:t>
            </a:r>
            <a:r>
              <a:rPr lang="en-GB" dirty="0"/>
              <a:t>;</a:t>
            </a:r>
          </a:p>
          <a:p>
            <a:pPr marL="914400" lvl="2" indent="0">
              <a:buNone/>
            </a:pPr>
            <a:r>
              <a:rPr lang="en-GB" dirty="0"/>
              <a:t>- and a second variant named AMF2, dealing with a larger spectrum of maintenance scenarios </a:t>
            </a:r>
            <a:r>
              <a:rPr lang="en-GB" dirty="0">
                <a:sym typeface="Wingdings" panose="05000000000000000000" pitchFamily="2" charset="2"/>
              </a:rPr>
              <a:t> maintainability must be effective (availability target)</a:t>
            </a:r>
            <a:r>
              <a:rPr lang="en-GB" dirty="0"/>
              <a:t>.</a:t>
            </a:r>
          </a:p>
          <a:p>
            <a:pPr lvl="2"/>
            <a:endParaRPr lang="fr-FR" dirty="0"/>
          </a:p>
          <a:p>
            <a:pPr lvl="2"/>
            <a:endParaRPr lang="fr-FR" dirty="0"/>
          </a:p>
          <a:p>
            <a:pPr lvl="2"/>
            <a:endParaRPr lang="fr-FR" dirty="0"/>
          </a:p>
          <a:p>
            <a:pPr marL="914400" lvl="2" indent="0">
              <a:buNone/>
            </a:pPr>
            <a:endParaRPr lang="en-GB" dirty="0"/>
          </a:p>
          <a:p>
            <a:pPr lvl="1">
              <a:buFont typeface="Wingdings" panose="05000000000000000000" pitchFamily="2" charset="2"/>
              <a:buChar char="Ø"/>
            </a:pPr>
            <a:r>
              <a:rPr lang="fr-FR" dirty="0"/>
              <a:t>Main </a:t>
            </a:r>
            <a:r>
              <a:rPr lang="fr-FR" dirty="0" err="1"/>
              <a:t>functions</a:t>
            </a:r>
            <a:r>
              <a:rPr lang="fr-FR" dirty="0"/>
              <a:t>: </a:t>
            </a:r>
            <a:r>
              <a:rPr lang="en-GB" dirty="0"/>
              <a:t>transportation, receipt and dispatch, storage, decontamination (dust, Activated Corrosion Materials), cutting, detritiation, characterization, packaging &amp; waste buffer storage.</a:t>
            </a:r>
          </a:p>
        </p:txBody>
      </p:sp>
      <p:pic>
        <p:nvPicPr>
          <p:cNvPr id="5" name="Image 4"/>
          <p:cNvPicPr>
            <a:picLocks noChangeAspect="1"/>
          </p:cNvPicPr>
          <p:nvPr/>
        </p:nvPicPr>
        <p:blipFill>
          <a:blip r:embed="rId2"/>
          <a:stretch>
            <a:fillRect/>
          </a:stretch>
        </p:blipFill>
        <p:spPr>
          <a:xfrm>
            <a:off x="1115616" y="4149080"/>
            <a:ext cx="6712295" cy="863644"/>
          </a:xfrm>
          <a:prstGeom prst="rect">
            <a:avLst/>
          </a:prstGeom>
        </p:spPr>
      </p:pic>
      <p:sp>
        <p:nvSpPr>
          <p:cNvPr id="6" name="Espace réservé du pied de page 3">
            <a:extLst>
              <a:ext uri="{FF2B5EF4-FFF2-40B4-BE49-F238E27FC236}">
                <a16:creationId xmlns:a16="http://schemas.microsoft.com/office/drawing/2014/main" id="{BB474D2D-C162-B666-66A0-6F0641322C21}"/>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7</a:t>
            </a:fld>
            <a:endParaRPr lang="en-GB" b="1" dirty="0"/>
          </a:p>
        </p:txBody>
      </p:sp>
    </p:spTree>
    <p:extLst>
      <p:ext uri="{BB962C8B-B14F-4D97-AF65-F5344CB8AC3E}">
        <p14:creationId xmlns:p14="http://schemas.microsoft.com/office/powerpoint/2010/main" val="264676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30" y="-113202"/>
            <a:ext cx="7886700" cy="994172"/>
          </a:xfrm>
        </p:spPr>
        <p:txBody>
          <a:bodyPr>
            <a:normAutofit/>
          </a:bodyPr>
          <a:lstStyle/>
          <a:p>
            <a:r>
              <a:rPr lang="en-GB" sz="2400" dirty="0"/>
              <a:t>Task on </a:t>
            </a:r>
            <a:r>
              <a:rPr lang="en-GB" sz="2400" dirty="0" err="1"/>
              <a:t>Cryoplant</a:t>
            </a:r>
            <a:r>
              <a:rPr lang="en-GB" sz="2400" dirty="0"/>
              <a:t>/ </a:t>
            </a:r>
            <a:r>
              <a:rPr lang="en-GB" sz="2400" dirty="0" err="1"/>
              <a:t>Cryoplant</a:t>
            </a:r>
            <a:r>
              <a:rPr lang="en-GB" sz="2400" dirty="0"/>
              <a:t> Engineer 2023</a:t>
            </a:r>
          </a:p>
        </p:txBody>
      </p:sp>
      <p:pic>
        <p:nvPicPr>
          <p:cNvPr id="4" name="Image 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5098" y="2602296"/>
            <a:ext cx="5151021" cy="3263504"/>
          </a:xfrm>
          <a:prstGeom prst="rect">
            <a:avLst/>
          </a:prstGeom>
          <a:noFill/>
        </p:spPr>
      </p:pic>
      <p:sp>
        <p:nvSpPr>
          <p:cNvPr id="6" name="TextBox 5"/>
          <p:cNvSpPr txBox="1"/>
          <p:nvPr/>
        </p:nvSpPr>
        <p:spPr>
          <a:xfrm>
            <a:off x="1180" y="944549"/>
            <a:ext cx="8855166" cy="1569660"/>
          </a:xfrm>
          <a:prstGeom prst="rect">
            <a:avLst/>
          </a:prstGeom>
          <a:no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A conceptual design of the DEMO </a:t>
            </a:r>
            <a:r>
              <a:rPr lang="en-US" sz="1200" b="1" dirty="0" err="1">
                <a:solidFill>
                  <a:srgbClr val="C00000"/>
                </a:solidFill>
                <a:latin typeface="Arial" panose="020B0604020202020204" pitchFamily="34" charset="0"/>
                <a:cs typeface="Arial" panose="020B0604020202020204" pitchFamily="34" charset="0"/>
              </a:rPr>
              <a:t>Cryoplant</a:t>
            </a:r>
            <a:r>
              <a:rPr lang="en-US" sz="1200" b="1" dirty="0">
                <a:solidFill>
                  <a:srgbClr val="C00000"/>
                </a:solidFill>
                <a:latin typeface="Arial" panose="020B0604020202020204" pitchFamily="34" charset="0"/>
                <a:cs typeface="Arial" panose="020B0604020202020204" pitchFamily="34" charset="0"/>
              </a:rPr>
              <a:t> has been defined in 2019-2021 with support of CEA and Industry. </a:t>
            </a:r>
          </a:p>
          <a:p>
            <a:r>
              <a:rPr lang="en-US" sz="1200" b="1" dirty="0">
                <a:solidFill>
                  <a:srgbClr val="C00000"/>
                </a:solidFill>
                <a:latin typeface="Arial" panose="020B0604020202020204" pitchFamily="34" charset="0"/>
                <a:cs typeface="Arial" panose="020B0604020202020204" pitchFamily="34" charset="0"/>
              </a:rPr>
              <a:t>In 2022 - 23 attention was devoted to Cryo-distribution in the tokamak building</a:t>
            </a:r>
          </a:p>
          <a:p>
            <a:endParaRPr lang="en-US" sz="1200" b="1" dirty="0">
              <a:solidFill>
                <a:srgbClr val="C00000"/>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Consolidated the heat loads, defined the PFDs, implementation in 3D of the preliminary design</a:t>
            </a:r>
          </a:p>
          <a:p>
            <a:endParaRPr lang="en-US"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Definition of the  input data for the TS with Industry via CEA to be launched in 2024: lessons learnt from ITER (isolation/segregation of the two huge cryo-inventories, i.e. in </a:t>
            </a:r>
            <a:r>
              <a:rPr lang="en-US" sz="1200" dirty="0" err="1">
                <a:latin typeface="Arial" panose="020B0604020202020204" pitchFamily="34" charset="0"/>
                <a:cs typeface="Arial" panose="020B0604020202020204" pitchFamily="34" charset="0"/>
              </a:rPr>
              <a:t>cryoplant</a:t>
            </a:r>
            <a:r>
              <a:rPr lang="en-US" sz="1200" dirty="0">
                <a:latin typeface="Arial" panose="020B0604020202020204" pitchFamily="34" charset="0"/>
                <a:cs typeface="Arial" panose="020B0604020202020204" pitchFamily="34" charset="0"/>
              </a:rPr>
              <a:t> and in TB, limitation of accidental inventory released in TB, adequate layout to avoid challenging of Safety functions because of decrease of the environmental temperature.</a:t>
            </a:r>
            <a:endParaRPr lang="en-GB" sz="1200" dirty="0">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134" y="2602296"/>
            <a:ext cx="2424228" cy="1366651"/>
          </a:xfrm>
          <a:prstGeom prst="rect">
            <a:avLst/>
          </a:prstGeom>
        </p:spPr>
      </p:pic>
      <p:pic>
        <p:nvPicPr>
          <p:cNvPr id="9" name="Image 11"/>
          <p:cNvPicPr>
            <a:picLocks noChangeAspect="1"/>
          </p:cNvPicPr>
          <p:nvPr/>
        </p:nvPicPr>
        <p:blipFill>
          <a:blip r:embed="rId4"/>
          <a:stretch>
            <a:fillRect/>
          </a:stretch>
        </p:blipFill>
        <p:spPr>
          <a:xfrm>
            <a:off x="5583878" y="3968947"/>
            <a:ext cx="3050559" cy="1965665"/>
          </a:xfrm>
          <a:prstGeom prst="rect">
            <a:avLst/>
          </a:prstGeom>
        </p:spPr>
      </p:pic>
      <p:sp>
        <p:nvSpPr>
          <p:cNvPr id="16" name="Titre 3"/>
          <p:cNvSpPr txBox="1">
            <a:spLocks/>
          </p:cNvSpPr>
          <p:nvPr/>
        </p:nvSpPr>
        <p:spPr>
          <a:xfrm>
            <a:off x="6861085" y="3224884"/>
            <a:ext cx="2225765" cy="467169"/>
          </a:xfrm>
          <a:prstGeom prst="rect">
            <a:avLst/>
          </a:prstGeom>
        </p:spPr>
        <p:txBody>
          <a:bodyPr vert="horz" wrap="square" lIns="95792" tIns="37714" rIns="95792" bIns="37714" rtlCol="0" anchor="ctr">
            <a:spAutoFit/>
          </a:bodyPr>
          <a:lstStyle>
            <a:lvl1pPr marL="0" algn="l" defTabSz="957925" rtl="0" eaLnBrk="1" latinLnBrk="0" hangingPunct="1">
              <a:lnSpc>
                <a:spcPct val="80000"/>
              </a:lnSpc>
              <a:spcBef>
                <a:spcPct val="0"/>
              </a:spcBef>
              <a:buNone/>
              <a:defRPr lang="fr-FR" sz="2200" b="1" kern="1200" cap="none" baseline="0">
                <a:solidFill>
                  <a:schemeClr val="bg2">
                    <a:lumMod val="50000"/>
                  </a:schemeClr>
                </a:solidFill>
                <a:latin typeface="Calibri"/>
                <a:ea typeface="+mj-ea"/>
                <a:cs typeface="+mj-cs"/>
              </a:defRPr>
            </a:lvl1pPr>
          </a:lstStyle>
          <a:p>
            <a:r>
              <a:rPr lang="en-US" sz="1050" dirty="0" err="1">
                <a:solidFill>
                  <a:schemeClr val="tx1"/>
                </a:solidFill>
              </a:rPr>
              <a:t>Cryodistribution</a:t>
            </a:r>
            <a:r>
              <a:rPr lang="en-US" sz="1050" dirty="0">
                <a:solidFill>
                  <a:schemeClr val="tx1"/>
                </a:solidFill>
              </a:rPr>
              <a:t> in the tokamak building involved two floors (as in ITER)  </a:t>
            </a:r>
          </a:p>
        </p:txBody>
      </p:sp>
      <p:sp>
        <p:nvSpPr>
          <p:cNvPr id="17" name="Titre 3"/>
          <p:cNvSpPr txBox="1">
            <a:spLocks/>
          </p:cNvSpPr>
          <p:nvPr/>
        </p:nvSpPr>
        <p:spPr>
          <a:xfrm>
            <a:off x="6745114" y="5057109"/>
            <a:ext cx="1853147" cy="208637"/>
          </a:xfrm>
          <a:prstGeom prst="rect">
            <a:avLst/>
          </a:prstGeom>
        </p:spPr>
        <p:txBody>
          <a:bodyPr vert="horz" wrap="square" lIns="95792" tIns="37714" rIns="95792" bIns="37714" rtlCol="0" anchor="ctr">
            <a:spAutoFit/>
          </a:bodyPr>
          <a:lstStyle>
            <a:lvl1pPr marL="0" algn="l" defTabSz="957925" rtl="0" eaLnBrk="1" latinLnBrk="0" hangingPunct="1">
              <a:lnSpc>
                <a:spcPct val="80000"/>
              </a:lnSpc>
              <a:spcBef>
                <a:spcPct val="0"/>
              </a:spcBef>
              <a:buNone/>
              <a:defRPr lang="fr-FR" sz="2200" b="1" kern="1200" cap="none" baseline="0">
                <a:solidFill>
                  <a:schemeClr val="bg2">
                    <a:lumMod val="50000"/>
                  </a:schemeClr>
                </a:solidFill>
                <a:latin typeface="Calibri"/>
                <a:ea typeface="+mj-ea"/>
                <a:cs typeface="+mj-cs"/>
              </a:defRPr>
            </a:lvl1pPr>
          </a:lstStyle>
          <a:p>
            <a:pPr algn="ctr"/>
            <a:r>
              <a:rPr lang="en-US" sz="1050" dirty="0">
                <a:solidFill>
                  <a:schemeClr val="tx1"/>
                </a:solidFill>
              </a:rPr>
              <a:t>Cryogenic lines + ACB’s</a:t>
            </a:r>
          </a:p>
        </p:txBody>
      </p:sp>
      <p:sp>
        <p:nvSpPr>
          <p:cNvPr id="3" name="Espace réservé du pied de page 3">
            <a:extLst>
              <a:ext uri="{FF2B5EF4-FFF2-40B4-BE49-F238E27FC236}">
                <a16:creationId xmlns:a16="http://schemas.microsoft.com/office/drawing/2014/main" id="{D356AF84-7179-4F46-D77B-CC810F2E3CBF}"/>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8</a:t>
            </a:fld>
            <a:endParaRPr lang="en-GB" b="1" dirty="0"/>
          </a:p>
        </p:txBody>
      </p:sp>
    </p:spTree>
    <p:extLst>
      <p:ext uri="{BB962C8B-B14F-4D97-AF65-F5344CB8AC3E}">
        <p14:creationId xmlns:p14="http://schemas.microsoft.com/office/powerpoint/2010/main" val="380661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908720"/>
            <a:ext cx="8959258" cy="3706892"/>
          </a:xfrm>
        </p:spPr>
        <p:txBody>
          <a:bodyPr>
            <a:normAutofit/>
          </a:bodyPr>
          <a:lstStyle/>
          <a:p>
            <a:pPr marL="0" indent="0">
              <a:spcBef>
                <a:spcPts val="0"/>
              </a:spcBef>
              <a:buNone/>
            </a:pPr>
            <a:r>
              <a:rPr lang="en-US" sz="1400" b="1" dirty="0">
                <a:solidFill>
                  <a:srgbClr val="C00000"/>
                </a:solidFill>
              </a:rPr>
              <a:t>Objective of the task is the assessment of the dose rate during operation and at shutdown in areas of the tokamak building (e.g. PHTS vaults, UPC, Port Cell, etc.) and a shielding analysis too.</a:t>
            </a:r>
          </a:p>
          <a:p>
            <a:pPr marL="0" indent="0">
              <a:spcBef>
                <a:spcPts val="0"/>
              </a:spcBef>
              <a:buNone/>
            </a:pPr>
            <a:endParaRPr lang="en-US" sz="1200" dirty="0">
              <a:ea typeface="SimSun" panose="02010600030101010101" pitchFamily="2" charset="-122"/>
            </a:endParaRPr>
          </a:p>
          <a:p>
            <a:pPr marL="0" indent="0">
              <a:spcBef>
                <a:spcPts val="0"/>
              </a:spcBef>
              <a:buNone/>
            </a:pPr>
            <a:r>
              <a:rPr lang="en-US" sz="1800" b="1" dirty="0">
                <a:ea typeface="SimSun" panose="02010600030101010101" pitchFamily="2" charset="-122"/>
              </a:rPr>
              <a:t>A simplified water-cooled breeding blankets (WCLL BB) Primary heat transfer system was created using the Monte Carlo Serpent code.</a:t>
            </a:r>
            <a:endParaRPr lang="en-GB" sz="1800" b="1" dirty="0"/>
          </a:p>
        </p:txBody>
      </p:sp>
      <p:pic>
        <p:nvPicPr>
          <p:cNvPr id="4" name="Рисунок 1">
            <a:extLst>
              <a:ext uri="{FF2B5EF4-FFF2-40B4-BE49-F238E27FC236}">
                <a16:creationId xmlns:a16="http://schemas.microsoft.com/office/drawing/2014/main" id="{D02D31D0-150D-9105-8F26-B059DAFCFA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811" y="2346110"/>
            <a:ext cx="1627043" cy="1837747"/>
          </a:xfrm>
          <a:prstGeom prst="rect">
            <a:avLst/>
          </a:prstGeom>
        </p:spPr>
      </p:pic>
      <p:pic>
        <p:nvPicPr>
          <p:cNvPr id="5" name="Рисунок 1">
            <a:extLst>
              <a:ext uri="{FF2B5EF4-FFF2-40B4-BE49-F238E27FC236}">
                <a16:creationId xmlns:a16="http://schemas.microsoft.com/office/drawing/2014/main" id="{60CA778F-5384-DCBF-B3D5-5D6D96D32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97" y="4231306"/>
            <a:ext cx="1452252" cy="1791166"/>
          </a:xfrm>
          <a:prstGeom prst="rect">
            <a:avLst/>
          </a:prstGeom>
        </p:spPr>
      </p:pic>
      <p:pic>
        <p:nvPicPr>
          <p:cNvPr id="6" name="Рисунок 4">
            <a:extLst>
              <a:ext uri="{FF2B5EF4-FFF2-40B4-BE49-F238E27FC236}">
                <a16:creationId xmlns:a16="http://schemas.microsoft.com/office/drawing/2014/main" id="{AE2274EF-66ED-788C-F371-1E511B7E18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591" y="2569726"/>
            <a:ext cx="2101334" cy="1635582"/>
          </a:xfrm>
          <a:prstGeom prst="rect">
            <a:avLst/>
          </a:prstGeom>
        </p:spPr>
      </p:pic>
      <p:sp>
        <p:nvSpPr>
          <p:cNvPr id="7" name="Slide Number Placeholder 1">
            <a:extLst>
              <a:ext uri="{FF2B5EF4-FFF2-40B4-BE49-F238E27FC236}">
                <a16:creationId xmlns:a16="http://schemas.microsoft.com/office/drawing/2014/main" id="{AC281416-C138-4C9A-B177-A8A4539E33E9}"/>
              </a:ext>
            </a:extLst>
          </p:cNvPr>
          <p:cNvSpPr>
            <a:spLocks noGrp="1"/>
          </p:cNvSpPr>
          <p:nvPr>
            <p:ph type="sldNum" sz="quarter" idx="4294967295"/>
          </p:nvPr>
        </p:nvSpPr>
        <p:spPr>
          <a:xfrm>
            <a:off x="12881345" y="7270265"/>
            <a:ext cx="553890" cy="34289"/>
          </a:xfrm>
          <a:prstGeom prst="rect">
            <a:avLst/>
          </a:prstGeom>
        </p:spPr>
        <p:txBody>
          <a:bodyPr/>
          <a:lstStyle/>
          <a:p>
            <a:pPr>
              <a:defRPr/>
            </a:pPr>
            <a:fld id="{DADBB38E-37F0-4099-9E14-30415241E9AC}" type="slidenum">
              <a:rPr lang="en-US" smtClean="0"/>
              <a:pPr>
                <a:defRPr/>
              </a:pPr>
              <a:t>9</a:t>
            </a:fld>
            <a:endParaRPr lang="en-US" dirty="0"/>
          </a:p>
        </p:txBody>
      </p:sp>
      <p:sp>
        <p:nvSpPr>
          <p:cNvPr id="8" name="TextBox 7">
            <a:extLst>
              <a:ext uri="{FF2B5EF4-FFF2-40B4-BE49-F238E27FC236}">
                <a16:creationId xmlns:a16="http://schemas.microsoft.com/office/drawing/2014/main" id="{E406F2F0-5497-8F33-167A-71574BB6A437}"/>
              </a:ext>
            </a:extLst>
          </p:cNvPr>
          <p:cNvSpPr txBox="1"/>
          <p:nvPr/>
        </p:nvSpPr>
        <p:spPr>
          <a:xfrm>
            <a:off x="4572000" y="5296012"/>
            <a:ext cx="4431118" cy="346249"/>
          </a:xfrm>
          <a:prstGeom prst="rect">
            <a:avLst/>
          </a:prstGeom>
          <a:noFill/>
        </p:spPr>
        <p:txBody>
          <a:bodyPr wrap="square">
            <a:spAutoFit/>
          </a:bodyPr>
          <a:lstStyle/>
          <a:p>
            <a:pPr algn="ctr"/>
            <a:r>
              <a:rPr lang="en-US" sz="825" dirty="0">
                <a:latin typeface="Times New Roman" panose="02020603050405020304" pitchFamily="18" charset="0"/>
                <a:ea typeface="Calibri" panose="020F0502020204030204" pitchFamily="34" charset="0"/>
              </a:rPr>
              <a:t>The Serpent simulation results for the maintenance mode case (radioactivity only from ACP in water)</a:t>
            </a:r>
            <a:endParaRPr lang="uk-UA" sz="825" dirty="0">
              <a:latin typeface="Times New Roman" panose="02020603050405020304" pitchFamily="18" charset="0"/>
              <a:ea typeface="SimSun" panose="02010600030101010101" pitchFamily="2" charset="-122"/>
            </a:endParaRPr>
          </a:p>
        </p:txBody>
      </p:sp>
      <p:graphicFrame>
        <p:nvGraphicFramePr>
          <p:cNvPr id="9" name="Table 8">
            <a:extLst>
              <a:ext uri="{FF2B5EF4-FFF2-40B4-BE49-F238E27FC236}">
                <a16:creationId xmlns:a16="http://schemas.microsoft.com/office/drawing/2014/main" id="{9F69BE48-0C63-1287-8E3E-1B3AB6843C94}"/>
              </a:ext>
            </a:extLst>
          </p:cNvPr>
          <p:cNvGraphicFramePr>
            <a:graphicFrameLocks noGrp="1"/>
          </p:cNvGraphicFramePr>
          <p:nvPr>
            <p:extLst>
              <p:ext uri="{D42A27DB-BD31-4B8C-83A1-F6EECF244321}">
                <p14:modId xmlns:p14="http://schemas.microsoft.com/office/powerpoint/2010/main" val="1068040047"/>
              </p:ext>
            </p:extLst>
          </p:nvPr>
        </p:nvGraphicFramePr>
        <p:xfrm>
          <a:off x="4593929" y="2667723"/>
          <a:ext cx="4431120" cy="1004777"/>
        </p:xfrm>
        <a:graphic>
          <a:graphicData uri="http://schemas.openxmlformats.org/drawingml/2006/table">
            <a:tbl>
              <a:tblPr firstRow="1" firstCol="1" bandRow="1">
                <a:tableStyleId>{5C22544A-7EE6-4342-B048-85BDC9FD1C3A}</a:tableStyleId>
              </a:tblPr>
              <a:tblGrid>
                <a:gridCol w="886224">
                  <a:extLst>
                    <a:ext uri="{9D8B030D-6E8A-4147-A177-3AD203B41FA5}">
                      <a16:colId xmlns:a16="http://schemas.microsoft.com/office/drawing/2014/main" val="1104424575"/>
                    </a:ext>
                  </a:extLst>
                </a:gridCol>
                <a:gridCol w="886224">
                  <a:extLst>
                    <a:ext uri="{9D8B030D-6E8A-4147-A177-3AD203B41FA5}">
                      <a16:colId xmlns:a16="http://schemas.microsoft.com/office/drawing/2014/main" val="1004545089"/>
                    </a:ext>
                  </a:extLst>
                </a:gridCol>
                <a:gridCol w="886224">
                  <a:extLst>
                    <a:ext uri="{9D8B030D-6E8A-4147-A177-3AD203B41FA5}">
                      <a16:colId xmlns:a16="http://schemas.microsoft.com/office/drawing/2014/main" val="4121615830"/>
                    </a:ext>
                  </a:extLst>
                </a:gridCol>
                <a:gridCol w="886224">
                  <a:extLst>
                    <a:ext uri="{9D8B030D-6E8A-4147-A177-3AD203B41FA5}">
                      <a16:colId xmlns:a16="http://schemas.microsoft.com/office/drawing/2014/main" val="1391913812"/>
                    </a:ext>
                  </a:extLst>
                </a:gridCol>
                <a:gridCol w="886224">
                  <a:extLst>
                    <a:ext uri="{9D8B030D-6E8A-4147-A177-3AD203B41FA5}">
                      <a16:colId xmlns:a16="http://schemas.microsoft.com/office/drawing/2014/main" val="1001675669"/>
                    </a:ext>
                  </a:extLst>
                </a:gridCol>
              </a:tblGrid>
              <a:tr h="318977">
                <a:tc>
                  <a:txBody>
                    <a:bodyPr/>
                    <a:lstStyle/>
                    <a:p>
                      <a:pPr algn="ctr"/>
                      <a:r>
                        <a:rPr lang="en-US" sz="900" dirty="0">
                          <a:effectLst/>
                        </a:rPr>
                        <a:t>Detector</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a:effectLst/>
                        </a:rPr>
                        <a:t>Neutron flux, n/(cm</a:t>
                      </a:r>
                      <a:r>
                        <a:rPr lang="en-US" sz="900" baseline="30000">
                          <a:effectLst/>
                        </a:rPr>
                        <a:t>2</a:t>
                      </a:r>
                      <a:r>
                        <a:rPr lang="en-US" sz="900">
                          <a:effectLst/>
                        </a:rPr>
                        <a:t>·sec)</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Photon flux, p/(cm</a:t>
                      </a:r>
                      <a:r>
                        <a:rPr lang="en-US" sz="900" baseline="30000" dirty="0">
                          <a:effectLst/>
                        </a:rPr>
                        <a:t>2</a:t>
                      </a:r>
                      <a:r>
                        <a:rPr lang="en-US" sz="900" dirty="0">
                          <a:effectLst/>
                        </a:rPr>
                        <a:t>·sec)</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Biological dose rate, </a:t>
                      </a:r>
                      <a:r>
                        <a:rPr lang="en-US" sz="900" dirty="0" err="1">
                          <a:effectLst/>
                        </a:rPr>
                        <a:t>μSv</a:t>
                      </a:r>
                      <a:r>
                        <a:rPr lang="en-US" sz="900" dirty="0">
                          <a:effectLst/>
                        </a:rPr>
                        <a:t>/h</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a:effectLst/>
                        </a:rPr>
                        <a:t>Dose rate in silicon, Gy/s</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503068460"/>
                  </a:ext>
                </a:extLst>
              </a:tr>
              <a:tr h="137160">
                <a:tc>
                  <a:txBody>
                    <a:bodyPr/>
                    <a:lstStyle/>
                    <a:p>
                      <a:pPr algn="ctr"/>
                      <a:r>
                        <a:rPr lang="en-US" sz="900">
                          <a:effectLst/>
                        </a:rPr>
                        <a:t>S1 (UPCh)</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8.4E+06</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1.</a:t>
                      </a:r>
                      <a:r>
                        <a:rPr lang="en-001" sz="900" dirty="0">
                          <a:effectLst/>
                        </a:rPr>
                        <a:t>6</a:t>
                      </a:r>
                      <a:r>
                        <a:rPr lang="en-US" sz="900" dirty="0">
                          <a:effectLst/>
                        </a:rPr>
                        <a:t>E+10</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b="1" dirty="0">
                          <a:solidFill>
                            <a:srgbClr val="C00000"/>
                          </a:solidFill>
                          <a:effectLst/>
                        </a:rPr>
                        <a:t>2.</a:t>
                      </a:r>
                      <a:r>
                        <a:rPr lang="en-001" sz="900" b="1" dirty="0">
                          <a:solidFill>
                            <a:srgbClr val="C00000"/>
                          </a:solidFill>
                          <a:effectLst/>
                        </a:rPr>
                        <a:t>9</a:t>
                      </a:r>
                      <a:r>
                        <a:rPr lang="en-US" sz="900" b="1" dirty="0">
                          <a:solidFill>
                            <a:srgbClr val="C00000"/>
                          </a:solidFill>
                          <a:effectLst/>
                        </a:rPr>
                        <a:t>E+08</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dirty="0">
                          <a:effectLst/>
                        </a:rPr>
                        <a:t>1.5E+01</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3435425612"/>
                  </a:ext>
                </a:extLst>
              </a:tr>
              <a:tr h="137160">
                <a:tc>
                  <a:txBody>
                    <a:bodyPr/>
                    <a:lstStyle/>
                    <a:p>
                      <a:pPr algn="ctr"/>
                      <a:r>
                        <a:rPr lang="en-US" sz="900" dirty="0">
                          <a:effectLst/>
                        </a:rPr>
                        <a:t>S2 (PHTS_01)</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6.7E+06</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2.4E+10</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b="1" dirty="0">
                          <a:solidFill>
                            <a:srgbClr val="C00000"/>
                          </a:solidFill>
                          <a:effectLst/>
                        </a:rPr>
                        <a:t>5.0E+08</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dirty="0">
                          <a:effectLst/>
                        </a:rPr>
                        <a:t>1.7E+01</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181053044"/>
                  </a:ext>
                </a:extLst>
              </a:tr>
              <a:tr h="137160">
                <a:tc>
                  <a:txBody>
                    <a:bodyPr/>
                    <a:lstStyle/>
                    <a:p>
                      <a:pPr algn="ctr"/>
                      <a:r>
                        <a:rPr lang="en-US" sz="900">
                          <a:effectLst/>
                        </a:rPr>
                        <a:t>S3 (PHTS_02)</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4.0E+06</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1.0E+10</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b="1" dirty="0">
                          <a:solidFill>
                            <a:srgbClr val="C00000"/>
                          </a:solidFill>
                          <a:effectLst/>
                        </a:rPr>
                        <a:t>1.9E+08</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dirty="0">
                          <a:effectLst/>
                        </a:rPr>
                        <a:t>6.</a:t>
                      </a:r>
                      <a:r>
                        <a:rPr lang="en-001" sz="900" dirty="0">
                          <a:effectLst/>
                        </a:rPr>
                        <a:t>4</a:t>
                      </a:r>
                      <a:r>
                        <a:rPr lang="en-US" sz="900" dirty="0">
                          <a:effectLst/>
                        </a:rPr>
                        <a:t>E+00</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4139760925"/>
                  </a:ext>
                </a:extLst>
              </a:tr>
              <a:tr h="274320">
                <a:tc>
                  <a:txBody>
                    <a:bodyPr/>
                    <a:lstStyle/>
                    <a:p>
                      <a:pPr algn="ctr"/>
                      <a:r>
                        <a:rPr lang="en-US" sz="900">
                          <a:effectLst/>
                        </a:rPr>
                        <a:t>S4 (BLDG_14_mid)</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a:effectLst/>
                        </a:rPr>
                        <a:t>- (low statistic)</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1.6E+02</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b="1" dirty="0">
                          <a:solidFill>
                            <a:srgbClr val="C00000"/>
                          </a:solidFill>
                          <a:effectLst/>
                        </a:rPr>
                        <a:t>1.2E+02</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 (low statistic)</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384265627"/>
                  </a:ext>
                </a:extLst>
              </a:tr>
            </a:tbl>
          </a:graphicData>
        </a:graphic>
      </p:graphicFrame>
      <p:sp>
        <p:nvSpPr>
          <p:cNvPr id="11" name="Rectangle 10"/>
          <p:cNvSpPr/>
          <p:nvPr/>
        </p:nvSpPr>
        <p:spPr>
          <a:xfrm>
            <a:off x="4586730" y="3716231"/>
            <a:ext cx="4572000" cy="369332"/>
          </a:xfrm>
          <a:prstGeom prst="rect">
            <a:avLst/>
          </a:prstGeom>
        </p:spPr>
        <p:txBody>
          <a:bodyPr>
            <a:spAutoFit/>
          </a:bodyPr>
          <a:lstStyle/>
          <a:p>
            <a:r>
              <a:rPr lang="en-US" sz="900" dirty="0">
                <a:latin typeface="Times New Roman" panose="02020603050405020304" pitchFamily="18" charset="0"/>
                <a:ea typeface="Calibri" panose="020F0502020204030204" pitchFamily="34" charset="0"/>
              </a:rPr>
              <a:t>The Serpent simulation results for the operational mode mainly from activated water (N-16, N-17)</a:t>
            </a:r>
            <a:endParaRPr lang="uk-UA" sz="900" dirty="0">
              <a:latin typeface="Times New Roman" panose="02020603050405020304" pitchFamily="18" charset="0"/>
              <a:ea typeface="SimSun" panose="02010600030101010101" pitchFamily="2" charset="-122"/>
            </a:endParaRPr>
          </a:p>
        </p:txBody>
      </p:sp>
      <p:graphicFrame>
        <p:nvGraphicFramePr>
          <p:cNvPr id="13" name="Table 12">
            <a:extLst>
              <a:ext uri="{FF2B5EF4-FFF2-40B4-BE49-F238E27FC236}">
                <a16:creationId xmlns:a16="http://schemas.microsoft.com/office/drawing/2014/main" id="{2CEF48BE-5C44-3EAD-5BA0-ACB1BDCB4F91}"/>
              </a:ext>
            </a:extLst>
          </p:cNvPr>
          <p:cNvGraphicFramePr>
            <a:graphicFrameLocks noGrp="1"/>
          </p:cNvGraphicFramePr>
          <p:nvPr>
            <p:extLst>
              <p:ext uri="{D42A27DB-BD31-4B8C-83A1-F6EECF244321}">
                <p14:modId xmlns:p14="http://schemas.microsoft.com/office/powerpoint/2010/main" val="3288018373"/>
              </p:ext>
            </p:extLst>
          </p:nvPr>
        </p:nvGraphicFramePr>
        <p:xfrm>
          <a:off x="4593929" y="4388242"/>
          <a:ext cx="4575018" cy="842100"/>
        </p:xfrm>
        <a:graphic>
          <a:graphicData uri="http://schemas.openxmlformats.org/drawingml/2006/table">
            <a:tbl>
              <a:tblPr firstRow="1" firstCol="1" bandRow="1">
                <a:tableStyleId>{5C22544A-7EE6-4342-B048-85BDC9FD1C3A}</a:tableStyleId>
              </a:tblPr>
              <a:tblGrid>
                <a:gridCol w="1265634">
                  <a:extLst>
                    <a:ext uri="{9D8B030D-6E8A-4147-A177-3AD203B41FA5}">
                      <a16:colId xmlns:a16="http://schemas.microsoft.com/office/drawing/2014/main" val="3909056609"/>
                    </a:ext>
                  </a:extLst>
                </a:gridCol>
                <a:gridCol w="1094795">
                  <a:extLst>
                    <a:ext uri="{9D8B030D-6E8A-4147-A177-3AD203B41FA5}">
                      <a16:colId xmlns:a16="http://schemas.microsoft.com/office/drawing/2014/main" val="2705282015"/>
                    </a:ext>
                  </a:extLst>
                </a:gridCol>
                <a:gridCol w="978554">
                  <a:extLst>
                    <a:ext uri="{9D8B030D-6E8A-4147-A177-3AD203B41FA5}">
                      <a16:colId xmlns:a16="http://schemas.microsoft.com/office/drawing/2014/main" val="1416617137"/>
                    </a:ext>
                  </a:extLst>
                </a:gridCol>
                <a:gridCol w="1236035">
                  <a:extLst>
                    <a:ext uri="{9D8B030D-6E8A-4147-A177-3AD203B41FA5}">
                      <a16:colId xmlns:a16="http://schemas.microsoft.com/office/drawing/2014/main" val="770194683"/>
                    </a:ext>
                  </a:extLst>
                </a:gridCol>
              </a:tblGrid>
              <a:tr h="274320">
                <a:tc>
                  <a:txBody>
                    <a:bodyPr/>
                    <a:lstStyle/>
                    <a:p>
                      <a:pPr algn="ctr"/>
                      <a:r>
                        <a:rPr lang="en-US" sz="900" dirty="0">
                          <a:effectLst/>
                        </a:rPr>
                        <a:t>Detector</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Photon flux, p/(cm</a:t>
                      </a:r>
                      <a:r>
                        <a:rPr lang="en-US" sz="900" baseline="30000" dirty="0">
                          <a:effectLst/>
                        </a:rPr>
                        <a:t>2</a:t>
                      </a:r>
                      <a:r>
                        <a:rPr lang="en-US" sz="900" dirty="0">
                          <a:effectLst/>
                        </a:rPr>
                        <a:t>·sec)</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b="1" dirty="0">
                          <a:solidFill>
                            <a:srgbClr val="C00000"/>
                          </a:solidFill>
                          <a:effectLst/>
                        </a:rPr>
                        <a:t>Biological dose rate, </a:t>
                      </a:r>
                      <a:r>
                        <a:rPr lang="en-US" sz="900" b="1" dirty="0" err="1">
                          <a:solidFill>
                            <a:srgbClr val="C00000"/>
                          </a:solidFill>
                          <a:effectLst/>
                        </a:rPr>
                        <a:t>μSv</a:t>
                      </a:r>
                      <a:r>
                        <a:rPr lang="en-US" sz="900" b="1" dirty="0">
                          <a:solidFill>
                            <a:srgbClr val="C00000"/>
                          </a:solidFill>
                          <a:effectLst/>
                        </a:rPr>
                        <a:t>/h</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a:effectLst/>
                        </a:rPr>
                        <a:t>Dose rate in silicon, Gy/s</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3674218534"/>
                  </a:ext>
                </a:extLst>
              </a:tr>
              <a:tr h="143540">
                <a:tc>
                  <a:txBody>
                    <a:bodyPr/>
                    <a:lstStyle/>
                    <a:p>
                      <a:pPr algn="ctr"/>
                      <a:r>
                        <a:rPr lang="en-US" sz="900">
                          <a:effectLst/>
                        </a:rPr>
                        <a:t>S1 (UPCh)</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3.</a:t>
                      </a:r>
                      <a:r>
                        <a:rPr lang="en-001" sz="900" dirty="0">
                          <a:effectLst/>
                        </a:rPr>
                        <a:t>8</a:t>
                      </a:r>
                      <a:r>
                        <a:rPr lang="en-US" sz="900" dirty="0">
                          <a:effectLst/>
                        </a:rPr>
                        <a:t>E+02</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b="1" dirty="0">
                          <a:solidFill>
                            <a:srgbClr val="C00000"/>
                          </a:solidFill>
                          <a:effectLst/>
                        </a:rPr>
                        <a:t>2.</a:t>
                      </a:r>
                      <a:r>
                        <a:rPr lang="en-001" sz="900" b="1" dirty="0">
                          <a:solidFill>
                            <a:srgbClr val="C00000"/>
                          </a:solidFill>
                          <a:effectLst/>
                        </a:rPr>
                        <a:t>9</a:t>
                      </a:r>
                      <a:r>
                        <a:rPr lang="en-US" sz="900" b="1" dirty="0">
                          <a:solidFill>
                            <a:srgbClr val="C00000"/>
                          </a:solidFill>
                          <a:effectLst/>
                        </a:rPr>
                        <a:t>E+00</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dirty="0">
                          <a:effectLst/>
                        </a:rPr>
                        <a:t>2.2E-10</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3308754816"/>
                  </a:ext>
                </a:extLst>
              </a:tr>
              <a:tr h="143540">
                <a:tc>
                  <a:txBody>
                    <a:bodyPr/>
                    <a:lstStyle/>
                    <a:p>
                      <a:pPr algn="ctr"/>
                      <a:r>
                        <a:rPr lang="en-US" sz="900">
                          <a:effectLst/>
                        </a:rPr>
                        <a:t>S2 (PHTS_01)</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2.</a:t>
                      </a:r>
                      <a:r>
                        <a:rPr lang="en-001" sz="900" dirty="0">
                          <a:effectLst/>
                        </a:rPr>
                        <a:t>3</a:t>
                      </a:r>
                      <a:r>
                        <a:rPr lang="en-US" sz="900" dirty="0">
                          <a:effectLst/>
                        </a:rPr>
                        <a:t>E+02</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b="1" dirty="0">
                          <a:solidFill>
                            <a:srgbClr val="C00000"/>
                          </a:solidFill>
                          <a:effectLst/>
                        </a:rPr>
                        <a:t>1.</a:t>
                      </a:r>
                      <a:r>
                        <a:rPr lang="en-001" sz="900" b="1" dirty="0">
                          <a:solidFill>
                            <a:srgbClr val="C00000"/>
                          </a:solidFill>
                          <a:effectLst/>
                        </a:rPr>
                        <a:t>7</a:t>
                      </a:r>
                      <a:r>
                        <a:rPr lang="en-US" sz="900" b="1" dirty="0">
                          <a:solidFill>
                            <a:srgbClr val="C00000"/>
                          </a:solidFill>
                          <a:effectLst/>
                        </a:rPr>
                        <a:t>E+00</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dirty="0">
                          <a:effectLst/>
                        </a:rPr>
                        <a:t>1.1E-10</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3995667592"/>
                  </a:ext>
                </a:extLst>
              </a:tr>
              <a:tr h="143540">
                <a:tc>
                  <a:txBody>
                    <a:bodyPr/>
                    <a:lstStyle/>
                    <a:p>
                      <a:pPr algn="ctr"/>
                      <a:r>
                        <a:rPr lang="en-US" sz="900">
                          <a:effectLst/>
                        </a:rPr>
                        <a:t>S3 (PHTS_02)</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1.</a:t>
                      </a:r>
                      <a:r>
                        <a:rPr lang="en-001" sz="900" dirty="0">
                          <a:effectLst/>
                        </a:rPr>
                        <a:t>2</a:t>
                      </a:r>
                      <a:r>
                        <a:rPr lang="en-US" sz="900" dirty="0">
                          <a:effectLst/>
                        </a:rPr>
                        <a:t>E+02</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b="1" dirty="0">
                          <a:solidFill>
                            <a:srgbClr val="C00000"/>
                          </a:solidFill>
                          <a:effectLst/>
                        </a:rPr>
                        <a:t>8.7E-01</a:t>
                      </a:r>
                      <a:endParaRPr lang="uk-UA" sz="90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tc>
                  <a:txBody>
                    <a:bodyPr/>
                    <a:lstStyle/>
                    <a:p>
                      <a:pPr algn="ctr"/>
                      <a:r>
                        <a:rPr lang="en-US" sz="900" dirty="0">
                          <a:effectLst/>
                        </a:rPr>
                        <a:t>5.</a:t>
                      </a:r>
                      <a:r>
                        <a:rPr lang="en-001" sz="900">
                          <a:effectLst/>
                        </a:rPr>
                        <a:t>1</a:t>
                      </a:r>
                      <a:r>
                        <a:rPr lang="en-US" sz="900">
                          <a:effectLst/>
                        </a:rPr>
                        <a:t>E-11</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693463676"/>
                  </a:ext>
                </a:extLst>
              </a:tr>
              <a:tr h="137160">
                <a:tc>
                  <a:txBody>
                    <a:bodyPr/>
                    <a:lstStyle/>
                    <a:p>
                      <a:pPr algn="ctr"/>
                      <a:r>
                        <a:rPr lang="en-US" sz="900" dirty="0">
                          <a:effectLst/>
                        </a:rPr>
                        <a:t>S4 (BLDG_14_mid)</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a:effectLst/>
                        </a:rPr>
                        <a:t>- (low statistic)</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a:effectLst/>
                        </a:rPr>
                        <a:t>- (low statistic)</a:t>
                      </a:r>
                      <a:endParaRPr lang="uk-UA" sz="9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tc>
                  <a:txBody>
                    <a:bodyPr/>
                    <a:lstStyle/>
                    <a:p>
                      <a:pPr algn="ctr"/>
                      <a:r>
                        <a:rPr lang="en-US" sz="900" dirty="0">
                          <a:effectLst/>
                        </a:rPr>
                        <a:t>- (low statistic)</a:t>
                      </a:r>
                      <a:endParaRPr lang="uk-UA" sz="9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nchor="ctr"/>
                </a:tc>
                <a:extLst>
                  <a:ext uri="{0D108BD9-81ED-4DB2-BD59-A6C34878D82A}">
                    <a16:rowId xmlns:a16="http://schemas.microsoft.com/office/drawing/2014/main" val="1690467052"/>
                  </a:ext>
                </a:extLst>
              </a:tr>
            </a:tbl>
          </a:graphicData>
        </a:graphic>
      </p:graphicFrame>
      <p:pic>
        <p:nvPicPr>
          <p:cNvPr id="14" name="Рисунок 1">
            <a:extLst>
              <a:ext uri="{FF2B5EF4-FFF2-40B4-BE49-F238E27FC236}">
                <a16:creationId xmlns:a16="http://schemas.microsoft.com/office/drawing/2014/main" id="{838014C5-0580-BF07-2EDA-78E73400BA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0726" y="4493185"/>
            <a:ext cx="2491274" cy="1190444"/>
          </a:xfrm>
          <a:prstGeom prst="rect">
            <a:avLst/>
          </a:prstGeom>
        </p:spPr>
      </p:pic>
      <p:sp>
        <p:nvSpPr>
          <p:cNvPr id="18" name="Title 1">
            <a:extLst>
              <a:ext uri="{FF2B5EF4-FFF2-40B4-BE49-F238E27FC236}">
                <a16:creationId xmlns:a16="http://schemas.microsoft.com/office/drawing/2014/main" id="{A3A45270-0625-DA2D-C643-20A48C418BD8}"/>
              </a:ext>
            </a:extLst>
          </p:cNvPr>
          <p:cNvSpPr>
            <a:spLocks noGrp="1"/>
          </p:cNvSpPr>
          <p:nvPr>
            <p:ph type="title"/>
          </p:nvPr>
        </p:nvSpPr>
        <p:spPr>
          <a:xfrm>
            <a:off x="-23258" y="-20121"/>
            <a:ext cx="9048307" cy="994172"/>
          </a:xfrm>
        </p:spPr>
        <p:txBody>
          <a:bodyPr>
            <a:normAutofit/>
          </a:bodyPr>
          <a:lstStyle/>
          <a:p>
            <a:r>
              <a:rPr lang="en-US" sz="1800" dirty="0"/>
              <a:t>Dose Rates and Shielding analysis (Ukrainian University)</a:t>
            </a:r>
            <a:endParaRPr lang="en-GB" sz="1800" dirty="0"/>
          </a:p>
        </p:txBody>
      </p:sp>
      <p:sp>
        <p:nvSpPr>
          <p:cNvPr id="19" name="TextBox 18">
            <a:extLst>
              <a:ext uri="{FF2B5EF4-FFF2-40B4-BE49-F238E27FC236}">
                <a16:creationId xmlns:a16="http://schemas.microsoft.com/office/drawing/2014/main" id="{F57C200F-8133-E463-BD44-A4AB15B18AED}"/>
              </a:ext>
            </a:extLst>
          </p:cNvPr>
          <p:cNvSpPr txBox="1"/>
          <p:nvPr/>
        </p:nvSpPr>
        <p:spPr>
          <a:xfrm>
            <a:off x="683568" y="6237312"/>
            <a:ext cx="7344816" cy="369332"/>
          </a:xfrm>
          <a:prstGeom prst="rect">
            <a:avLst/>
          </a:prstGeom>
          <a:noFill/>
        </p:spPr>
        <p:txBody>
          <a:bodyPr wrap="square" rtlCol="0">
            <a:spAutoFit/>
          </a:bodyPr>
          <a:lstStyle/>
          <a:p>
            <a:r>
              <a:rPr lang="en-US" dirty="0"/>
              <a:t>Objectives : 10 </a:t>
            </a:r>
            <a:r>
              <a:rPr lang="en-US" sz="1800" dirty="0" err="1">
                <a:effectLst/>
              </a:rPr>
              <a:t>μSv</a:t>
            </a:r>
            <a:r>
              <a:rPr lang="en-US" sz="1800" dirty="0">
                <a:effectLst/>
              </a:rPr>
              <a:t>/h workers, 0.5 </a:t>
            </a:r>
            <a:r>
              <a:rPr lang="en-US" sz="1800" dirty="0" err="1">
                <a:effectLst/>
              </a:rPr>
              <a:t>μSv</a:t>
            </a:r>
            <a:r>
              <a:rPr lang="en-US" sz="1800" dirty="0">
                <a:effectLst/>
              </a:rPr>
              <a:t>/h population</a:t>
            </a:r>
            <a:r>
              <a:rPr lang="en-US" dirty="0"/>
              <a:t>  </a:t>
            </a:r>
            <a:endParaRPr lang="en-GB" dirty="0"/>
          </a:p>
        </p:txBody>
      </p:sp>
      <p:sp>
        <p:nvSpPr>
          <p:cNvPr id="2" name="Espace réservé du pied de page 3">
            <a:extLst>
              <a:ext uri="{FF2B5EF4-FFF2-40B4-BE49-F238E27FC236}">
                <a16:creationId xmlns:a16="http://schemas.microsoft.com/office/drawing/2014/main" id="{51542437-ECBD-7369-78AE-9374C25BC010}"/>
              </a:ext>
            </a:extLst>
          </p:cNvPr>
          <p:cNvSpPr>
            <a:spLocks noGrp="1"/>
          </p:cNvSpPr>
          <p:nvPr>
            <p:ph type="ftr" sz="quarter" idx="11"/>
          </p:nvPr>
        </p:nvSpPr>
        <p:spPr>
          <a:xfrm>
            <a:off x="467544" y="6545237"/>
            <a:ext cx="8240228" cy="268139"/>
          </a:xfrm>
        </p:spPr>
        <p:txBody>
          <a:bodyPr/>
          <a:lstStyle/>
          <a:p>
            <a:pPr algn="r"/>
            <a:r>
              <a:rPr lang="en-GB" b="1" dirty="0"/>
              <a:t>Joelle Elbez-Uzan | CFTR-EU DEMO| 19</a:t>
            </a:r>
            <a:r>
              <a:rPr lang="en-GB" b="1" baseline="30000" dirty="0"/>
              <a:t>th</a:t>
            </a:r>
            <a:r>
              <a:rPr lang="en-GB" b="1" dirty="0"/>
              <a:t> March 2024 | Page </a:t>
            </a:r>
            <a:fld id="{6A6D9FA1-99C7-4910-8E32-B85D378B0060}" type="slidenum">
              <a:rPr lang="en-GB" b="1"/>
              <a:pPr algn="r"/>
              <a:t>9</a:t>
            </a:fld>
            <a:endParaRPr lang="en-GB" b="1" dirty="0"/>
          </a:p>
        </p:txBody>
      </p:sp>
    </p:spTree>
    <p:extLst>
      <p:ext uri="{BB962C8B-B14F-4D97-AF65-F5344CB8AC3E}">
        <p14:creationId xmlns:p14="http://schemas.microsoft.com/office/powerpoint/2010/main" val="308372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10853</TotalTime>
  <Words>1775</Words>
  <Application>Microsoft Office PowerPoint</Application>
  <PresentationFormat>On-screen Show (4:3)</PresentationFormat>
  <Paragraphs>237</Paragraphs>
  <Slides>19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SimSun</vt:lpstr>
      <vt:lpstr>Arial</vt:lpstr>
      <vt:lpstr>Calibri</vt:lpstr>
      <vt:lpstr>Söhne</vt:lpstr>
      <vt:lpstr>Tahoma</vt:lpstr>
      <vt:lpstr>Times New Roman</vt:lpstr>
      <vt:lpstr>Wingdings</vt:lpstr>
      <vt:lpstr>Office Theme</vt:lpstr>
      <vt:lpstr>EUROfusion.1line_5_3_2019</vt:lpstr>
      <vt:lpstr>CFTR – EU DEMO March 2024 Safety overview and licensing</vt:lpstr>
      <vt:lpstr>PowerPoint Presentation</vt:lpstr>
      <vt:lpstr>PowerPoint Presentation</vt:lpstr>
      <vt:lpstr>PowerPoint Presentation</vt:lpstr>
      <vt:lpstr>Parameters affecting waste classification</vt:lpstr>
      <vt:lpstr>Waste amounts</vt:lpstr>
      <vt:lpstr>Active Maintenance Facility</vt:lpstr>
      <vt:lpstr>Task on Cryoplant/ Cryoplant Engineer 2023</vt:lpstr>
      <vt:lpstr>Dose Rates and Shielding analysis (Ukrainian University)</vt:lpstr>
      <vt:lpstr>Impact of the water activation on the worker doses: </vt:lpstr>
      <vt:lpstr>Outcomes accident analysis</vt:lpstr>
      <vt:lpstr>Outcomes accident analysis</vt:lpstr>
      <vt:lpstr>Outcomes accident analysis</vt:lpstr>
      <vt:lpstr>LICENSING PROCESS - REMINDER</vt:lpstr>
      <vt:lpstr>BUILD A SAFETY BASELINE – SAFETY ASSETS OF FUSION</vt:lpstr>
      <vt:lpstr>KEY ASSETS FOR A SUCCESSFUL LICENSING PROCESS</vt:lpstr>
      <vt:lpstr>QUALIFICATION SAFETY COMPONENTS/FUNCTIONS</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Beaton,Will</dc:creator>
  <cp:lastModifiedBy>Elbez-Uzan Joelle</cp:lastModifiedBy>
  <cp:revision>64</cp:revision>
  <cp:lastPrinted>2014-10-16T14:51:28Z</cp:lastPrinted>
  <dcterms:created xsi:type="dcterms:W3CDTF">2021-12-22T14:31:42Z</dcterms:created>
  <dcterms:modified xsi:type="dcterms:W3CDTF">2024-03-17T16:02:09Z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2023-12-05T10:42:10Z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b7aa025a-f5a6-42eb-9ceb-512e8480188c</vt:lpwstr>
  </property>
  <property fmtid="{D5CDD505-2E9C-101B-9397-08002B2CF9AE}" pid="8" name="MSIP_Label_22759de7-3255-46b5-8dfe-736652f9c6c1_ContentBits">
    <vt:lpwstr>0</vt:lpwstr>
  </property>
</Properties>
</file>