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heme/theme2.xml" ContentType="application/vnd.openxmlformats-officedocument.theme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71" r:id="rId2"/>
    <p:sldId id="272" r:id="rId3"/>
    <p:sldId id="278" r:id="rId4"/>
    <p:sldId id="1066" r:id="rId5"/>
    <p:sldId id="290" r:id="rId6"/>
    <p:sldId id="1148" r:id="rId7"/>
    <p:sldId id="274" r:id="rId8"/>
    <p:sldId id="281" r:id="rId9"/>
    <p:sldId id="282" r:id="rId10"/>
    <p:sldId id="3679" r:id="rId11"/>
    <p:sldId id="3666" r:id="rId12"/>
    <p:sldId id="3676" r:id="rId13"/>
    <p:sldId id="289" r:id="rId14"/>
    <p:sldId id="288" r:id="rId15"/>
    <p:sldId id="3678" r:id="rId16"/>
    <p:sldId id="381" r:id="rId17"/>
    <p:sldId id="3677" r:id="rId18"/>
    <p:sldId id="1067" r:id="rId19"/>
    <p:sldId id="287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3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000FF"/>
    <a:srgbClr val="6096E6"/>
    <a:srgbClr val="DCDCDC"/>
    <a:srgbClr val="FFFFFF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>
        <p:guide orient="horz" pos="2153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7585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2.jpe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9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4792642-B932-21E6-55EF-4D0BC2C2F3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" y="0"/>
            <a:ext cx="121559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919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版式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81368" y="263408"/>
            <a:ext cx="8940432" cy="657713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200">
                <a:solidFill>
                  <a:schemeClr val="tx2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10"/>
          </p:nvPr>
        </p:nvSpPr>
        <p:spPr>
          <a:xfrm>
            <a:off x="381368" y="1142440"/>
            <a:ext cx="11429264" cy="499145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20000"/>
              </a:lnSpc>
              <a:defRPr sz="2500">
                <a:solidFill>
                  <a:schemeClr val="accent2"/>
                </a:solidFill>
              </a:defRPr>
            </a:lvl1pPr>
            <a:lvl2pPr>
              <a:lnSpc>
                <a:spcPct val="120000"/>
              </a:lnSpc>
              <a:defRPr sz="2117">
                <a:solidFill>
                  <a:schemeClr val="accent2"/>
                </a:solidFill>
              </a:defRPr>
            </a:lvl2pPr>
            <a:lvl3pPr>
              <a:lnSpc>
                <a:spcPct val="120000"/>
              </a:lnSpc>
              <a:defRPr sz="1905">
                <a:solidFill>
                  <a:schemeClr val="accent2"/>
                </a:solidFill>
              </a:defRPr>
            </a:lvl3pPr>
            <a:lvl4pPr>
              <a:lnSpc>
                <a:spcPct val="120000"/>
              </a:lnSpc>
              <a:defRPr sz="1693">
                <a:solidFill>
                  <a:schemeClr val="accent2"/>
                </a:solidFill>
              </a:defRPr>
            </a:lvl4pPr>
            <a:lvl5pPr>
              <a:lnSpc>
                <a:spcPct val="120000"/>
              </a:lnSpc>
              <a:defRPr sz="1693">
                <a:solidFill>
                  <a:schemeClr val="accent2"/>
                </a:solidFill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33E3E6D-D003-4285-9CD3-F9F948F4D4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/>
          <a:srcRect r="1346"/>
          <a:stretch/>
        </p:blipFill>
        <p:spPr>
          <a:xfrm>
            <a:off x="516" y="466604"/>
            <a:ext cx="12191484" cy="41161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EB998610-38B8-4F4F-8E37-98D574A43924}"/>
              </a:ext>
            </a:extLst>
          </p:cNvPr>
          <p:cNvSpPr/>
          <p:nvPr userDrawn="1"/>
        </p:nvSpPr>
        <p:spPr>
          <a:xfrm>
            <a:off x="-1" y="311884"/>
            <a:ext cx="360363" cy="560759"/>
          </a:xfrm>
          <a:prstGeom prst="rect">
            <a:avLst/>
          </a:prstGeom>
          <a:gradFill>
            <a:gsLst>
              <a:gs pos="100000">
                <a:schemeClr val="accent4"/>
              </a:gs>
              <a:gs pos="62000">
                <a:schemeClr val="tx2"/>
              </a:gs>
            </a:gsLst>
            <a:lin ang="27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7A7B24-CEE4-4EF1-8E50-E03699B870C3}"/>
              </a:ext>
            </a:extLst>
          </p:cNvPr>
          <p:cNvSpPr txBox="1"/>
          <p:nvPr userDrawn="1"/>
        </p:nvSpPr>
        <p:spPr>
          <a:xfrm>
            <a:off x="11401425" y="6530344"/>
            <a:ext cx="66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7E0B4DC1-AB35-4259-8072-EA8F5B8A0BBF}" type="slidenum">
              <a:rPr lang="zh-CN" altLang="en-US" sz="1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‹#›</a:t>
            </a:fld>
            <a:r>
              <a:rPr lang="en-US" altLang="zh-CN" sz="1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/25</a:t>
            </a:r>
          </a:p>
        </p:txBody>
      </p:sp>
    </p:spTree>
    <p:extLst>
      <p:ext uri="{BB962C8B-B14F-4D97-AF65-F5344CB8AC3E}">
        <p14:creationId xmlns:p14="http://schemas.microsoft.com/office/powerpoint/2010/main" val="362344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03"/>
          <a:stretch>
            <a:fillRect/>
          </a:stretch>
        </p:blipFill>
        <p:spPr>
          <a:xfrm flipH="1">
            <a:off x="-12701" y="-20734"/>
            <a:ext cx="12283359" cy="687873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6" t="22967" r="58510"/>
          <a:stretch>
            <a:fillRect/>
          </a:stretch>
        </p:blipFill>
        <p:spPr>
          <a:xfrm rot="16200000">
            <a:off x="2673350" y="-2673350"/>
            <a:ext cx="6858000" cy="1220470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2700" y="0"/>
            <a:ext cx="12204700" cy="6858000"/>
          </a:xfrm>
          <a:prstGeom prst="rect">
            <a:avLst/>
          </a:prstGeom>
          <a:gradFill>
            <a:gsLst>
              <a:gs pos="0">
                <a:srgbClr val="1C4CB7"/>
              </a:gs>
              <a:gs pos="97000">
                <a:srgbClr val="1C4CB7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8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 userDrawn="1"/>
        </p:nvSpPr>
        <p:spPr>
          <a:xfrm rot="5400000">
            <a:off x="5657850" y="-5431790"/>
            <a:ext cx="876300" cy="12192000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直接连接符 8"/>
          <p:cNvCxnSpPr/>
          <p:nvPr/>
        </p:nvCxnSpPr>
        <p:spPr>
          <a:xfrm>
            <a:off x="43180" y="805180"/>
            <a:ext cx="12127230" cy="0"/>
          </a:xfrm>
          <a:prstGeom prst="line">
            <a:avLst/>
          </a:prstGeom>
          <a:ln w="34925" cmpd="sng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26000">
                  <a:schemeClr val="accent1">
                    <a:lumMod val="45000"/>
                    <a:lumOff val="55000"/>
                  </a:schemeClr>
                </a:gs>
                <a:gs pos="48000">
                  <a:schemeClr val="accent1">
                    <a:lumMod val="75000"/>
                  </a:schemeClr>
                </a:gs>
                <a:gs pos="75000">
                  <a:schemeClr val="accent1">
                    <a:lumMod val="45000"/>
                    <a:lumOff val="55000"/>
                  </a:schemeClr>
                </a:gs>
                <a:gs pos="100000">
                  <a:schemeClr val="bg2"/>
                </a:gs>
              </a:gsLst>
              <a:lin ang="0" scaled="1"/>
              <a:tileRect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灯片编号占位符 4">
            <a:extLst>
              <a:ext uri="{FF2B5EF4-FFF2-40B4-BE49-F238E27FC236}">
                <a16:creationId xmlns:a16="http://schemas.microsoft.com/office/drawing/2014/main" id="{F021F2CE-CE98-1E81-6F1C-66AE966A3490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1"/>
            </p:custDataLst>
          </p:nvPr>
        </p:nvSpPr>
        <p:spPr>
          <a:xfrm>
            <a:off x="9384495" y="6463487"/>
            <a:ext cx="2700000" cy="316800"/>
          </a:xfrm>
        </p:spPr>
        <p:txBody>
          <a:bodyPr>
            <a:normAutofit/>
          </a:bodyPr>
          <a:lstStyle>
            <a:lvl1pPr>
              <a:defRPr sz="1200"/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hf hdr="0" ft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9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tiff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7.png"/><Relationship Id="rId9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06961" y="1507907"/>
            <a:ext cx="11150061" cy="1830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50000"/>
              </a:lnSpc>
            </a:pPr>
            <a:r>
              <a:rPr lang="en-US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Fusion Safety and Radiation Protection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br>
              <a:rPr lang="en-GB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GB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</a:t>
            </a:r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GB" altLang="zh-CN" sz="4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BEST</a:t>
            </a:r>
            <a:endParaRPr lang="en-US" altLang="zh-CN" sz="4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 descr="BEST logo 带阳光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388" y="9341"/>
            <a:ext cx="1323975" cy="1209040"/>
          </a:xfrm>
          <a:prstGeom prst="rect">
            <a:avLst/>
          </a:prstGeom>
        </p:spPr>
      </p:pic>
      <p:pic>
        <p:nvPicPr>
          <p:cNvPr id="11" name="Picture 3" descr="G:\BEST\图片\BESTlogo的副本\BEST logo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87744" y="289855"/>
            <a:ext cx="1341131" cy="9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占位符 33">
            <a:extLst>
              <a:ext uri="{FF2B5EF4-FFF2-40B4-BE49-F238E27FC236}">
                <a16:creationId xmlns:a16="http://schemas.microsoft.com/office/drawing/2014/main" id="{8EDE8FEC-D0DD-DBFF-7F69-6D8AA2039C14}"/>
              </a:ext>
            </a:extLst>
          </p:cNvPr>
          <p:cNvSpPr txBox="1"/>
          <p:nvPr/>
        </p:nvSpPr>
        <p:spPr>
          <a:xfrm>
            <a:off x="512323" y="3854451"/>
            <a:ext cx="7030721" cy="1901592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Presented by Shanliang Zheng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On behalf of Safety Working Group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n-US" altLang="zh-CN" sz="2000" b="1" dirty="0">
                <a:solidFill>
                  <a:schemeClr val="bg1"/>
                </a:solidFill>
              </a:rPr>
              <a:t>BEST Team</a:t>
            </a:r>
          </a:p>
          <a:p>
            <a:pPr marL="0" lvl="1" algn="ctr">
              <a:lnSpc>
                <a:spcPct val="150000"/>
              </a:lnSpc>
              <a:spcBef>
                <a:spcPts val="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March 19, 2024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占位符 33">
            <a:extLst>
              <a:ext uri="{FF2B5EF4-FFF2-40B4-BE49-F238E27FC236}">
                <a16:creationId xmlns:a16="http://schemas.microsoft.com/office/drawing/2014/main" id="{4185D5F4-AF6B-B2C8-90E5-257404FC0ADB}"/>
              </a:ext>
            </a:extLst>
          </p:cNvPr>
          <p:cNvSpPr txBox="1"/>
          <p:nvPr/>
        </p:nvSpPr>
        <p:spPr>
          <a:xfrm>
            <a:off x="609599" y="6022680"/>
            <a:ext cx="6370969" cy="5454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EU-China Collaboration on </a:t>
            </a:r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CFETR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EU-DEMO Reactor Design, </a:t>
            </a:r>
          </a:p>
          <a:p>
            <a:pPr marL="0" lvl="1" algn="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Technical Exchange Meeting, Mar. 19-21, 2024, KIT, Germany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3A39432-8875-00F8-FBC1-9730940CF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10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5FC4BE4-91E1-E76C-710F-53CD9C3CE8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0" t="7425" r="8277"/>
          <a:stretch/>
        </p:blipFill>
        <p:spPr>
          <a:xfrm>
            <a:off x="6483981" y="3287125"/>
            <a:ext cx="4333175" cy="3493162"/>
          </a:xfrm>
          <a:prstGeom prst="rect">
            <a:avLst/>
          </a:prstGeom>
        </p:spPr>
      </p:pic>
      <p:sp>
        <p:nvSpPr>
          <p:cNvPr id="6" name="内容占位符 1">
            <a:extLst>
              <a:ext uri="{FF2B5EF4-FFF2-40B4-BE49-F238E27FC236}">
                <a16:creationId xmlns:a16="http://schemas.microsoft.com/office/drawing/2014/main" id="{CE9D62AA-9297-8225-85DD-0BAE83179728}"/>
              </a:ext>
            </a:extLst>
          </p:cNvPr>
          <p:cNvSpPr txBox="1">
            <a:spLocks/>
          </p:cNvSpPr>
          <p:nvPr/>
        </p:nvSpPr>
        <p:spPr>
          <a:xfrm>
            <a:off x="608399" y="807396"/>
            <a:ext cx="10982995" cy="29787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GB" altLang="zh-CN" sz="2200" b="1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Radiation damage</a:t>
            </a:r>
            <a:r>
              <a:rPr lang="en-GB" altLang="zh-CN" sz="20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: ~0.04 DPA (corresponding to </a:t>
            </a:r>
            <a:r>
              <a:rPr lang="en-GB" altLang="zh-CN" sz="2000" spc="0" dirty="0" err="1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2.5E+25</a:t>
            </a:r>
            <a:r>
              <a:rPr lang="en-GB" altLang="zh-CN" sz="20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neutron yield)</a:t>
            </a:r>
          </a:p>
          <a:p>
            <a:pPr>
              <a:spcAft>
                <a:spcPts val="600"/>
              </a:spcAft>
            </a:pPr>
            <a:r>
              <a:rPr lang="en-GB" altLang="zh-CN" sz="2200" b="1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Shielding capability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GB" altLang="zh-CN" sz="18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From plasma chamber to </a:t>
            </a:r>
            <a:r>
              <a:rPr lang="en-GB" altLang="zh-CN" sz="1800" spc="0" dirty="0" err="1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VV</a:t>
            </a:r>
            <a:r>
              <a:rPr lang="en-GB" altLang="zh-CN" sz="18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, the attenuation factor can be up to 3-4 orders of magnitude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GB" altLang="zh-CN" sz="18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Up to 2-3 orders of magnitude attenuation through </a:t>
            </a:r>
            <a:r>
              <a:rPr lang="en-GB" altLang="zh-CN" sz="1800" spc="0" dirty="0" err="1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40cm</a:t>
            </a:r>
            <a:r>
              <a:rPr lang="en-GB" altLang="zh-CN" sz="18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 shielding blanket</a:t>
            </a:r>
          </a:p>
          <a:p>
            <a:pPr lvl="1">
              <a:buFont typeface="Arial" panose="020B0604020202020204" pitchFamily="34" charset="0"/>
              <a:buChar char="−"/>
            </a:pPr>
            <a:r>
              <a:rPr lang="en-GB" altLang="zh-CN" sz="1800" spc="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Caveats in the design integration with penetrations and gaps</a:t>
            </a:r>
          </a:p>
          <a:p>
            <a:endParaRPr lang="en-GB" spc="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7291C8B-3EE5-E9F6-A590-A1CED74684EB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8" name="Picture 2" descr="G:\BEST\图片\BESTlogo的副本\BEST logo1.png">
              <a:extLst>
                <a:ext uri="{FF2B5EF4-FFF2-40B4-BE49-F238E27FC236}">
                  <a16:creationId xmlns:a16="http://schemas.microsoft.com/office/drawing/2014/main" id="{785A2BE6-2F01-CC8E-3658-909CA3F16D5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G:\BEST\图片\BESTlogo的副本\BEST logo1.png">
              <a:extLst>
                <a:ext uri="{FF2B5EF4-FFF2-40B4-BE49-F238E27FC236}">
                  <a16:creationId xmlns:a16="http://schemas.microsoft.com/office/drawing/2014/main" id="{1C801174-C24C-88FA-5594-EB8DD8D654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标题 2">
            <a:extLst>
              <a:ext uri="{FF2B5EF4-FFF2-40B4-BE49-F238E27FC236}">
                <a16:creationId xmlns:a16="http://schemas.microsoft.com/office/drawing/2014/main" id="{E9D888F4-577C-25C8-7F0D-5D09651AF93D}"/>
              </a:ext>
            </a:extLst>
          </p:cNvPr>
          <p:cNvSpPr txBox="1">
            <a:spLocks/>
          </p:cNvSpPr>
          <p:nvPr/>
        </p:nvSpPr>
        <p:spPr>
          <a:xfrm>
            <a:off x="1846053" y="47681"/>
            <a:ext cx="9745341" cy="705600"/>
          </a:xfrm>
          <a:prstGeom prst="rect">
            <a:avLst/>
          </a:prstGeom>
        </p:spPr>
        <p:txBody>
          <a:bodyPr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GB" altLang="zh-CN" sz="3200" spc="0" dirty="0">
                <a:solidFill>
                  <a:schemeClr val="tx1"/>
                </a:solidFill>
              </a:rPr>
              <a:t> Radiation safety (1/4) – nuclear responses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8E816AD8-A5B7-427F-EC37-5E50D819790B}"/>
              </a:ext>
            </a:extLst>
          </p:cNvPr>
          <p:cNvGrpSpPr/>
          <p:nvPr/>
        </p:nvGrpSpPr>
        <p:grpSpPr>
          <a:xfrm>
            <a:off x="767853" y="3287124"/>
            <a:ext cx="4970392" cy="3493162"/>
            <a:chOff x="767853" y="3287124"/>
            <a:chExt cx="4970392" cy="3493162"/>
          </a:xfrm>
        </p:grpSpPr>
        <p:pic>
          <p:nvPicPr>
            <p:cNvPr id="12" name="图片 11" descr="图表&#10;&#10;描述已自动生成">
              <a:extLst>
                <a:ext uri="{FF2B5EF4-FFF2-40B4-BE49-F238E27FC236}">
                  <a16:creationId xmlns:a16="http://schemas.microsoft.com/office/drawing/2014/main" id="{2BB4EB12-775A-8AC1-175D-310176E72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68"/>
            <a:stretch/>
          </p:blipFill>
          <p:spPr>
            <a:xfrm>
              <a:off x="1011677" y="3287124"/>
              <a:ext cx="4726568" cy="3493162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B4D3584-9889-72E5-720E-942939B3C6C9}"/>
                </a:ext>
              </a:extLst>
            </p:cNvPr>
            <p:cNvSpPr txBox="1"/>
            <p:nvPr/>
          </p:nvSpPr>
          <p:spPr>
            <a:xfrm rot="10800000">
              <a:off x="767853" y="3967734"/>
              <a:ext cx="400110" cy="184825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altLang="zh-CN" sz="1400" dirty="0"/>
                <a:t>Neutron Wall Load</a:t>
              </a:r>
              <a:endParaRPr lang="zh-CN" alt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00382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6">
            <a:extLst>
              <a:ext uri="{FF2B5EF4-FFF2-40B4-BE49-F238E27FC236}">
                <a16:creationId xmlns:a16="http://schemas.microsoft.com/office/drawing/2014/main" id="{65AAB337-63DF-064D-91BC-AD1684AC2691}"/>
              </a:ext>
            </a:extLst>
          </p:cNvPr>
          <p:cNvSpPr txBox="1"/>
          <p:nvPr/>
        </p:nvSpPr>
        <p:spPr>
          <a:xfrm>
            <a:off x="59771" y="6248708"/>
            <a:ext cx="51056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Tokamak in building (vertical cross-section)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88444A23-5124-24C8-6FFC-856D5677CB88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36" name="Picture 2" descr="G:\BEST\图片\BESTlogo的副本\BEST logo1.png">
              <a:extLst>
                <a:ext uri="{FF2B5EF4-FFF2-40B4-BE49-F238E27FC236}">
                  <a16:creationId xmlns:a16="http://schemas.microsoft.com/office/drawing/2014/main" id="{61C3CACD-EB20-E998-437E-E6CD96DD23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7" name="Picture 2" descr="G:\BEST\图片\BESTlogo的副本\BEST logo1.png">
              <a:extLst>
                <a:ext uri="{FF2B5EF4-FFF2-40B4-BE49-F238E27FC236}">
                  <a16:creationId xmlns:a16="http://schemas.microsoft.com/office/drawing/2014/main" id="{801A4640-5F57-8D75-0647-CCC7281E519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3BF2248E-CE23-8A6E-17E1-FCA4A848EC2A}"/>
              </a:ext>
            </a:extLst>
          </p:cNvPr>
          <p:cNvSpPr txBox="1"/>
          <p:nvPr/>
        </p:nvSpPr>
        <p:spPr>
          <a:xfrm>
            <a:off x="1144407" y="45174"/>
            <a:ext cx="1070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cs typeface="+mn-ea"/>
              </a:defRPr>
            </a:lvl1pPr>
          </a:lstStyle>
          <a:p>
            <a:r>
              <a:rPr lang="en-GB" altLang="zh-CN" sz="3200" spc="0" dirty="0">
                <a:solidFill>
                  <a:schemeClr val="tx1"/>
                </a:solidFill>
              </a:rPr>
              <a:t> Radiation safety (2/4) – </a:t>
            </a:r>
            <a:r>
              <a:rPr lang="en-US" altLang="zh-CN" sz="3200" dirty="0"/>
              <a:t>shielding</a:t>
            </a:r>
            <a:endParaRPr lang="zh-CN" altLang="en-US" sz="32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65BF6F-C444-AFF6-4BBB-D31E8DD7060C}"/>
              </a:ext>
            </a:extLst>
          </p:cNvPr>
          <p:cNvSpPr txBox="1"/>
          <p:nvPr/>
        </p:nvSpPr>
        <p:spPr>
          <a:xfrm>
            <a:off x="261156" y="895536"/>
            <a:ext cx="117307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200" b="1" dirty="0">
                <a:cs typeface="Times New Roman" panose="02020603050405020304" pitchFamily="18" charset="0"/>
              </a:rPr>
              <a:t>Representative penetration </a:t>
            </a:r>
            <a:r>
              <a:rPr lang="en-US" altLang="zh-CN" sz="2200" dirty="0">
                <a:cs typeface="Times New Roman" panose="02020603050405020304" pitchFamily="18" charset="0"/>
              </a:rPr>
              <a:t>features included in the neutronics model</a:t>
            </a:r>
            <a:endParaRPr lang="zh-CN" altLang="en-US" sz="2200" dirty="0">
              <a:cs typeface="Times New Roman" panose="02020603050405020304" pitchFamily="18" charset="0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36014-6E46-0289-89E7-3A6697B4F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79A442EF-3813-141F-8406-94F53E0C2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41" y="1790630"/>
            <a:ext cx="4633362" cy="4480948"/>
          </a:xfrm>
          <a:prstGeom prst="rect">
            <a:avLst/>
          </a:prstGeom>
        </p:spPr>
      </p:pic>
      <p:pic>
        <p:nvPicPr>
          <p:cNvPr id="5" name="Picture 30" descr="b-main-30">
            <a:extLst>
              <a:ext uri="{FF2B5EF4-FFF2-40B4-BE49-F238E27FC236}">
                <a16:creationId xmlns:a16="http://schemas.microsoft.com/office/drawing/2014/main" id="{DE9B30EA-AF32-999D-7334-2D53A8538D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7880" t="21407" r="24035" b="25352"/>
          <a:stretch>
            <a:fillRect/>
          </a:stretch>
        </p:blipFill>
        <p:spPr>
          <a:xfrm>
            <a:off x="5158261" y="1887193"/>
            <a:ext cx="2983230" cy="3996690"/>
          </a:xfrm>
          <a:prstGeom prst="rect">
            <a:avLst/>
          </a:prstGeom>
        </p:spPr>
      </p:pic>
      <p:pic>
        <p:nvPicPr>
          <p:cNvPr id="11" name="Picture 20" descr="Screenshot from 2022-10-10 16-01-42">
            <a:extLst>
              <a:ext uri="{FF2B5EF4-FFF2-40B4-BE49-F238E27FC236}">
                <a16:creationId xmlns:a16="http://schemas.microsoft.com/office/drawing/2014/main" id="{5DE2B6F5-1002-A069-5E3F-481C5016BA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3120" t="25565" r="50536" b="36111"/>
          <a:stretch>
            <a:fillRect/>
          </a:stretch>
        </p:blipFill>
        <p:spPr>
          <a:xfrm>
            <a:off x="10572531" y="1790630"/>
            <a:ext cx="1472565" cy="1967230"/>
          </a:xfrm>
          <a:prstGeom prst="rect">
            <a:avLst/>
          </a:prstGeom>
        </p:spPr>
      </p:pic>
      <p:sp>
        <p:nvSpPr>
          <p:cNvPr id="12" name="Text Box 22">
            <a:extLst>
              <a:ext uri="{FF2B5EF4-FFF2-40B4-BE49-F238E27FC236}">
                <a16:creationId xmlns:a16="http://schemas.microsoft.com/office/drawing/2014/main" id="{37DD0E3D-01C4-53C7-27DC-94D812BE8064}"/>
              </a:ext>
            </a:extLst>
          </p:cNvPr>
          <p:cNvSpPr txBox="1"/>
          <p:nvPr/>
        </p:nvSpPr>
        <p:spPr>
          <a:xfrm>
            <a:off x="5006288" y="6055333"/>
            <a:ext cx="2974340" cy="64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dirty="0"/>
              <a:t>Tokamak complex</a:t>
            </a:r>
            <a:endParaRPr lang="zh-CN" altLang="en-US" dirty="0"/>
          </a:p>
          <a:p>
            <a:pPr algn="ctr"/>
            <a:r>
              <a:rPr lang="en-US" altLang="zh-CN" dirty="0"/>
              <a:t> (vertical cross-section)</a:t>
            </a:r>
          </a:p>
        </p:txBody>
      </p:sp>
      <p:sp>
        <p:nvSpPr>
          <p:cNvPr id="25" name="Text Box 31">
            <a:extLst>
              <a:ext uri="{FF2B5EF4-FFF2-40B4-BE49-F238E27FC236}">
                <a16:creationId xmlns:a16="http://schemas.microsoft.com/office/drawing/2014/main" id="{9DF8CCF9-4CD3-3505-0A33-F54063B14EE4}"/>
              </a:ext>
            </a:extLst>
          </p:cNvPr>
          <p:cNvSpPr txBox="1"/>
          <p:nvPr/>
        </p:nvSpPr>
        <p:spPr>
          <a:xfrm>
            <a:off x="10858281" y="2566600"/>
            <a:ext cx="958215" cy="28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400"/>
              <a:t>d=1.2 m</a:t>
            </a:r>
          </a:p>
        </p:txBody>
      </p:sp>
      <p:sp>
        <p:nvSpPr>
          <p:cNvPr id="26" name="Text Box 32">
            <a:extLst>
              <a:ext uri="{FF2B5EF4-FFF2-40B4-BE49-F238E27FC236}">
                <a16:creationId xmlns:a16="http://schemas.microsoft.com/office/drawing/2014/main" id="{6BE4BE91-B82C-E88E-1FE4-29E9BC8D6DFA}"/>
              </a:ext>
            </a:extLst>
          </p:cNvPr>
          <p:cNvSpPr txBox="1"/>
          <p:nvPr/>
        </p:nvSpPr>
        <p:spPr>
          <a:xfrm>
            <a:off x="8738201" y="1721459"/>
            <a:ext cx="1367155" cy="338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1600" dirty="0">
                <a:solidFill>
                  <a:srgbClr val="002060"/>
                </a:solidFill>
                <a:sym typeface="+mn-ea"/>
              </a:rPr>
              <a:t>EQ-port</a:t>
            </a:r>
            <a:endParaRPr lang="zh-CN" altLang="en-US" sz="1600" dirty="0">
              <a:solidFill>
                <a:srgbClr val="002060"/>
              </a:solidFill>
              <a:sym typeface="+mn-ea"/>
            </a:endParaRPr>
          </a:p>
        </p:txBody>
      </p:sp>
      <p:cxnSp>
        <p:nvCxnSpPr>
          <p:cNvPr id="27" name="Straight Arrow Connector 41">
            <a:extLst>
              <a:ext uri="{FF2B5EF4-FFF2-40B4-BE49-F238E27FC236}">
                <a16:creationId xmlns:a16="http://schemas.microsoft.com/office/drawing/2014/main" id="{A4360247-7338-8350-FD63-C406BCE0258E}"/>
              </a:ext>
            </a:extLst>
          </p:cNvPr>
          <p:cNvCxnSpPr/>
          <p:nvPr/>
        </p:nvCxnSpPr>
        <p:spPr>
          <a:xfrm flipV="1">
            <a:off x="10797321" y="2797105"/>
            <a:ext cx="1014095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42">
            <a:extLst>
              <a:ext uri="{FF2B5EF4-FFF2-40B4-BE49-F238E27FC236}">
                <a16:creationId xmlns:a16="http://schemas.microsoft.com/office/drawing/2014/main" id="{69CE8872-D80E-C220-4A3E-71F290BA20B9}"/>
              </a:ext>
            </a:extLst>
          </p:cNvPr>
          <p:cNvCxnSpPr/>
          <p:nvPr/>
        </p:nvCxnSpPr>
        <p:spPr>
          <a:xfrm>
            <a:off x="7651271" y="4736764"/>
            <a:ext cx="0" cy="17907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9">
            <a:extLst>
              <a:ext uri="{FF2B5EF4-FFF2-40B4-BE49-F238E27FC236}">
                <a16:creationId xmlns:a16="http://schemas.microsoft.com/office/drawing/2014/main" id="{1F2AE589-B29B-20DC-C500-429112CD662C}"/>
              </a:ext>
            </a:extLst>
          </p:cNvPr>
          <p:cNvCxnSpPr/>
          <p:nvPr/>
        </p:nvCxnSpPr>
        <p:spPr>
          <a:xfrm>
            <a:off x="7651271" y="5240042"/>
            <a:ext cx="0" cy="179070"/>
          </a:xfrm>
          <a:prstGeom prst="line">
            <a:avLst/>
          </a:prstGeom>
          <a:ln w="285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 Box 50">
            <a:extLst>
              <a:ext uri="{FF2B5EF4-FFF2-40B4-BE49-F238E27FC236}">
                <a16:creationId xmlns:a16="http://schemas.microsoft.com/office/drawing/2014/main" id="{40B390CE-8A05-89BB-08A1-7ABACD41715E}"/>
              </a:ext>
            </a:extLst>
          </p:cNvPr>
          <p:cNvSpPr txBox="1"/>
          <p:nvPr/>
        </p:nvSpPr>
        <p:spPr>
          <a:xfrm>
            <a:off x="7647461" y="4601753"/>
            <a:ext cx="182880" cy="34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</a:t>
            </a:r>
          </a:p>
        </p:txBody>
      </p:sp>
      <p:sp>
        <p:nvSpPr>
          <p:cNvPr id="31" name="Text Box 51">
            <a:extLst>
              <a:ext uri="{FF2B5EF4-FFF2-40B4-BE49-F238E27FC236}">
                <a16:creationId xmlns:a16="http://schemas.microsoft.com/office/drawing/2014/main" id="{60FFFFCB-A561-8C3E-BC7B-527E017D0D04}"/>
              </a:ext>
            </a:extLst>
          </p:cNvPr>
          <p:cNvSpPr txBox="1"/>
          <p:nvPr/>
        </p:nvSpPr>
        <p:spPr>
          <a:xfrm>
            <a:off x="7651271" y="5191147"/>
            <a:ext cx="182880" cy="34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</a:t>
            </a:r>
          </a:p>
        </p:txBody>
      </p:sp>
      <p:sp>
        <p:nvSpPr>
          <p:cNvPr id="32" name="Text Box 52">
            <a:extLst>
              <a:ext uri="{FF2B5EF4-FFF2-40B4-BE49-F238E27FC236}">
                <a16:creationId xmlns:a16="http://schemas.microsoft.com/office/drawing/2014/main" id="{A29ACCA5-2420-48DA-CF82-318995341709}"/>
              </a:ext>
            </a:extLst>
          </p:cNvPr>
          <p:cNvSpPr txBox="1"/>
          <p:nvPr/>
        </p:nvSpPr>
        <p:spPr>
          <a:xfrm>
            <a:off x="10567451" y="1439475"/>
            <a:ext cx="1473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ym typeface="+mn-ea"/>
              </a:rPr>
              <a:t>B-B</a:t>
            </a:r>
            <a:r>
              <a:rPr lang="en-US" sz="1400" dirty="0">
                <a:sym typeface="+mn-ea"/>
              </a:rPr>
              <a:t> </a:t>
            </a:r>
            <a:r>
              <a:rPr lang="en-US" altLang="zh-CN" sz="1600" dirty="0">
                <a:sym typeface="+mn-ea"/>
              </a:rPr>
              <a:t>lower port</a:t>
            </a:r>
            <a:endParaRPr lang="zh-CN" altLang="en-US" sz="1400" dirty="0">
              <a:sym typeface="+mn-ea"/>
            </a:endParaRPr>
          </a:p>
        </p:txBody>
      </p:sp>
      <p:pic>
        <p:nvPicPr>
          <p:cNvPr id="33" name="Picture 53" descr="b-lightpath-30">
            <a:extLst>
              <a:ext uri="{FF2B5EF4-FFF2-40B4-BE49-F238E27FC236}">
                <a16:creationId xmlns:a16="http://schemas.microsoft.com/office/drawing/2014/main" id="{8CC23E4B-E55C-A1E0-04A9-9A2F043E5C5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2887" t="30676" r="28144" b="27704"/>
          <a:stretch>
            <a:fillRect/>
          </a:stretch>
        </p:blipFill>
        <p:spPr>
          <a:xfrm>
            <a:off x="8675336" y="2073884"/>
            <a:ext cx="1452245" cy="1475105"/>
          </a:xfrm>
          <a:prstGeom prst="rect">
            <a:avLst/>
          </a:prstGeom>
        </p:spPr>
      </p:pic>
      <p:sp>
        <p:nvSpPr>
          <p:cNvPr id="34" name="Text Box 54">
            <a:extLst>
              <a:ext uri="{FF2B5EF4-FFF2-40B4-BE49-F238E27FC236}">
                <a16:creationId xmlns:a16="http://schemas.microsoft.com/office/drawing/2014/main" id="{E562A68B-DAE5-8C14-5B4A-F4BD615E8CEF}"/>
              </a:ext>
            </a:extLst>
          </p:cNvPr>
          <p:cNvSpPr txBox="1"/>
          <p:nvPr/>
        </p:nvSpPr>
        <p:spPr>
          <a:xfrm>
            <a:off x="8760426" y="2668244"/>
            <a:ext cx="807720" cy="28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d=0.1m</a:t>
            </a:r>
          </a:p>
        </p:txBody>
      </p:sp>
      <p:cxnSp>
        <p:nvCxnSpPr>
          <p:cNvPr id="41" name="Straight Arrow Connector 55">
            <a:extLst>
              <a:ext uri="{FF2B5EF4-FFF2-40B4-BE49-F238E27FC236}">
                <a16:creationId xmlns:a16="http://schemas.microsoft.com/office/drawing/2014/main" id="{25BDC970-CB12-B8F4-8F9E-B317DAF52419}"/>
              </a:ext>
            </a:extLst>
          </p:cNvPr>
          <p:cNvCxnSpPr/>
          <p:nvPr/>
        </p:nvCxnSpPr>
        <p:spPr>
          <a:xfrm>
            <a:off x="8759791" y="3204819"/>
            <a:ext cx="674370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56">
            <a:extLst>
              <a:ext uri="{FF2B5EF4-FFF2-40B4-BE49-F238E27FC236}">
                <a16:creationId xmlns:a16="http://schemas.microsoft.com/office/drawing/2014/main" id="{0820DE01-9BE0-F812-4BE2-3934D5F3C722}"/>
              </a:ext>
            </a:extLst>
          </p:cNvPr>
          <p:cNvSpPr txBox="1"/>
          <p:nvPr/>
        </p:nvSpPr>
        <p:spPr>
          <a:xfrm>
            <a:off x="8906476" y="3147034"/>
            <a:ext cx="515620" cy="287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/>
              <a:t>1m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A20CD00-7C96-2769-4810-AE55D6D3C93F}"/>
              </a:ext>
            </a:extLst>
          </p:cNvPr>
          <p:cNvSpPr txBox="1"/>
          <p:nvPr/>
        </p:nvSpPr>
        <p:spPr>
          <a:xfrm>
            <a:off x="7202318" y="1574414"/>
            <a:ext cx="1294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Bio-shield</a:t>
            </a:r>
            <a:endParaRPr lang="zh-CN" altLang="en-US" dirty="0"/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8955B4D6-88E8-257A-CB05-428E0DBEFD21}"/>
              </a:ext>
            </a:extLst>
          </p:cNvPr>
          <p:cNvSpPr/>
          <p:nvPr/>
        </p:nvSpPr>
        <p:spPr>
          <a:xfrm>
            <a:off x="7274332" y="3857581"/>
            <a:ext cx="1096396" cy="576597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FE7D010C-0522-EC54-0E4F-44A18DD179ED}"/>
              </a:ext>
            </a:extLst>
          </p:cNvPr>
          <p:cNvCxnSpPr>
            <a:cxnSpLocks/>
            <a:stCxn id="46" idx="0"/>
          </p:cNvCxnSpPr>
          <p:nvPr/>
        </p:nvCxnSpPr>
        <p:spPr>
          <a:xfrm flipV="1">
            <a:off x="7822530" y="2073883"/>
            <a:ext cx="937261" cy="178369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A286A786-164F-406D-C27B-3E5EC558D134}"/>
              </a:ext>
            </a:extLst>
          </p:cNvPr>
          <p:cNvCxnSpPr>
            <a:cxnSpLocks/>
            <a:stCxn id="46" idx="6"/>
          </p:cNvCxnSpPr>
          <p:nvPr/>
        </p:nvCxnSpPr>
        <p:spPr>
          <a:xfrm flipV="1">
            <a:off x="8370728" y="3511593"/>
            <a:ext cx="367473" cy="634287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" name="图片 52">
            <a:extLst>
              <a:ext uri="{FF2B5EF4-FFF2-40B4-BE49-F238E27FC236}">
                <a16:creationId xmlns:a16="http://schemas.microsoft.com/office/drawing/2014/main" id="{B663FB28-A571-9EE0-2775-4DE86C8275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84208" y="4823468"/>
            <a:ext cx="1510497" cy="1660893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E235B364-4B08-8EE0-0200-05280758DC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22938" y="4823468"/>
            <a:ext cx="1672396" cy="1678865"/>
          </a:xfrm>
          <a:prstGeom prst="rect">
            <a:avLst/>
          </a:prstGeom>
          <a:ln w="6350">
            <a:solidFill>
              <a:schemeClr val="tx1"/>
            </a:solidFill>
            <a:prstDash val="dash"/>
          </a:ln>
        </p:spPr>
      </p:pic>
      <p:sp>
        <p:nvSpPr>
          <p:cNvPr id="55" name="加号 54">
            <a:extLst>
              <a:ext uri="{FF2B5EF4-FFF2-40B4-BE49-F238E27FC236}">
                <a16:creationId xmlns:a16="http://schemas.microsoft.com/office/drawing/2014/main" id="{4A33E610-3044-703F-B1A0-6011F9DA3E5C}"/>
              </a:ext>
            </a:extLst>
          </p:cNvPr>
          <p:cNvSpPr/>
          <p:nvPr/>
        </p:nvSpPr>
        <p:spPr>
          <a:xfrm>
            <a:off x="10022967" y="5493944"/>
            <a:ext cx="299971" cy="311160"/>
          </a:xfrm>
          <a:prstGeom prst="mathPlus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02BEEC65-8D2E-9B43-3F13-3450083FF2ED}"/>
              </a:ext>
            </a:extLst>
          </p:cNvPr>
          <p:cNvSpPr txBox="1"/>
          <p:nvPr/>
        </p:nvSpPr>
        <p:spPr>
          <a:xfrm>
            <a:off x="8951685" y="4089782"/>
            <a:ext cx="2940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r>
              <a:rPr lang="en-US" altLang="zh-CN" b="1" dirty="0"/>
              <a:t>Penetration representatives</a:t>
            </a:r>
            <a:endParaRPr lang="zh-CN" altLang="en-US" b="1" dirty="0"/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D7A8B097-3B36-520A-D245-387A708F8F15}"/>
              </a:ext>
            </a:extLst>
          </p:cNvPr>
          <p:cNvSpPr/>
          <p:nvPr/>
        </p:nvSpPr>
        <p:spPr>
          <a:xfrm>
            <a:off x="6177064" y="3857581"/>
            <a:ext cx="729795" cy="576597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F08CCC99-A75C-35E1-47DD-005FCB4D1306}"/>
              </a:ext>
            </a:extLst>
          </p:cNvPr>
          <p:cNvCxnSpPr>
            <a:cxnSpLocks/>
          </p:cNvCxnSpPr>
          <p:nvPr/>
        </p:nvCxnSpPr>
        <p:spPr>
          <a:xfrm>
            <a:off x="6906224" y="4434178"/>
            <a:ext cx="1590641" cy="382408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A99FD5B4-734F-7E38-53BD-9E96516CCBF7}"/>
              </a:ext>
            </a:extLst>
          </p:cNvPr>
          <p:cNvCxnSpPr>
            <a:cxnSpLocks/>
          </p:cNvCxnSpPr>
          <p:nvPr/>
        </p:nvCxnSpPr>
        <p:spPr>
          <a:xfrm>
            <a:off x="6167336" y="4404072"/>
            <a:ext cx="2329529" cy="2080289"/>
          </a:xfrm>
          <a:prstGeom prst="line">
            <a:avLst/>
          </a:prstGeom>
          <a:ln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329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箭头连接符 1">
            <a:extLst>
              <a:ext uri="{FF2B5EF4-FFF2-40B4-BE49-F238E27FC236}">
                <a16:creationId xmlns:a16="http://schemas.microsoft.com/office/drawing/2014/main" id="{9D8311A8-41D0-7721-0304-14C89D50E1A2}"/>
              </a:ext>
            </a:extLst>
          </p:cNvPr>
          <p:cNvCxnSpPr/>
          <p:nvPr/>
        </p:nvCxnSpPr>
        <p:spPr>
          <a:xfrm flipV="1">
            <a:off x="641138" y="5754632"/>
            <a:ext cx="1136015" cy="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箭头连接符 2">
            <a:extLst>
              <a:ext uri="{FF2B5EF4-FFF2-40B4-BE49-F238E27FC236}">
                <a16:creationId xmlns:a16="http://schemas.microsoft.com/office/drawing/2014/main" id="{4FE21374-6649-20CB-739D-8101652654D8}"/>
              </a:ext>
            </a:extLst>
          </p:cNvPr>
          <p:cNvCxnSpPr/>
          <p:nvPr/>
        </p:nvCxnSpPr>
        <p:spPr>
          <a:xfrm flipV="1">
            <a:off x="641138" y="4795782"/>
            <a:ext cx="0" cy="958850"/>
          </a:xfrm>
          <a:prstGeom prst="straightConnector1">
            <a:avLst/>
          </a:prstGeom>
          <a:ln w="28575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7737722-F230-D4C7-5529-EBB56D06FCE1}"/>
              </a:ext>
            </a:extLst>
          </p:cNvPr>
          <p:cNvSpPr txBox="1"/>
          <p:nvPr/>
        </p:nvSpPr>
        <p:spPr>
          <a:xfrm>
            <a:off x="737657" y="5790987"/>
            <a:ext cx="9429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radial</a:t>
            </a:r>
          </a:p>
        </p:txBody>
      </p:sp>
      <p:pic>
        <p:nvPicPr>
          <p:cNvPr id="5" name="Picture 8" descr="blk-gap">
            <a:extLst>
              <a:ext uri="{FF2B5EF4-FFF2-40B4-BE49-F238E27FC236}">
                <a16:creationId xmlns:a16="http://schemas.microsoft.com/office/drawing/2014/main" id="{15A38BF3-9FB7-E2EC-68C8-FB5918A12A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744" y="2000313"/>
            <a:ext cx="3645433" cy="356791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B810003-137F-6945-1287-C6AD43E4F301}"/>
              </a:ext>
            </a:extLst>
          </p:cNvPr>
          <p:cNvSpPr txBox="1"/>
          <p:nvPr/>
        </p:nvSpPr>
        <p:spPr>
          <a:xfrm>
            <a:off x="1912789" y="5604580"/>
            <a:ext cx="46837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gap width: 1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offset: 9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radial gap: 1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distance from PFC to labyrinth: 18 cm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C4017C-94D8-5F84-A8B7-649DF9EBA172}"/>
              </a:ext>
            </a:extLst>
          </p:cNvPr>
          <p:cNvSpPr txBox="1"/>
          <p:nvPr/>
        </p:nvSpPr>
        <p:spPr>
          <a:xfrm>
            <a:off x="194098" y="4427482"/>
            <a:ext cx="11461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toroidal</a:t>
            </a:r>
          </a:p>
        </p:txBody>
      </p:sp>
      <p:pic>
        <p:nvPicPr>
          <p:cNvPr id="8" name="Picture 9" descr="gap-xz">
            <a:extLst>
              <a:ext uri="{FF2B5EF4-FFF2-40B4-BE49-F238E27FC236}">
                <a16:creationId xmlns:a16="http://schemas.microsoft.com/office/drawing/2014/main" id="{17326049-89B2-7B42-F8A1-48F03C107DF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1429" t="37657" r="9295" b="31713"/>
          <a:stretch>
            <a:fillRect/>
          </a:stretch>
        </p:blipFill>
        <p:spPr>
          <a:xfrm>
            <a:off x="6448924" y="2142054"/>
            <a:ext cx="5460833" cy="2623232"/>
          </a:xfrm>
          <a:prstGeom prst="rect">
            <a:avLst/>
          </a:prstGeom>
        </p:spPr>
      </p:pic>
      <p:sp>
        <p:nvSpPr>
          <p:cNvPr id="9" name="Text Box 14">
            <a:extLst>
              <a:ext uri="{FF2B5EF4-FFF2-40B4-BE49-F238E27FC236}">
                <a16:creationId xmlns:a16="http://schemas.microsoft.com/office/drawing/2014/main" id="{1B64145E-DCEB-C46A-7B55-645BAD47F9CD}"/>
              </a:ext>
            </a:extLst>
          </p:cNvPr>
          <p:cNvSpPr txBox="1"/>
          <p:nvPr/>
        </p:nvSpPr>
        <p:spPr>
          <a:xfrm>
            <a:off x="1912789" y="1642480"/>
            <a:ext cx="1589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Blanket</a:t>
            </a:r>
            <a:endParaRPr lang="zh-CN" altLang="en-US" sz="2000" b="1" dirty="0"/>
          </a:p>
        </p:txBody>
      </p:sp>
      <p:sp>
        <p:nvSpPr>
          <p:cNvPr id="10" name="文本框 24">
            <a:extLst>
              <a:ext uri="{FF2B5EF4-FFF2-40B4-BE49-F238E27FC236}">
                <a16:creationId xmlns:a16="http://schemas.microsoft.com/office/drawing/2014/main" id="{895358E0-AC4B-B670-3995-F3A7DF1D8658}"/>
              </a:ext>
            </a:extLst>
          </p:cNvPr>
          <p:cNvSpPr txBox="1"/>
          <p:nvPr/>
        </p:nvSpPr>
        <p:spPr>
          <a:xfrm>
            <a:off x="7093154" y="4960407"/>
            <a:ext cx="474662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gap width: 2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offset: 5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radial gap: 2 cm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dirty="0"/>
              <a:t>distance from PFC to </a:t>
            </a:r>
            <a:r>
              <a:rPr lang="en-US" altLang="en-US" dirty="0" err="1"/>
              <a:t>to</a:t>
            </a:r>
            <a:r>
              <a:rPr lang="en-US" altLang="en-US" dirty="0"/>
              <a:t> labyrinth: 40 cm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:a16="http://schemas.microsoft.com/office/drawing/2014/main" id="{0CDCF0AF-5DDC-44C4-E028-DA829744EDFC}"/>
              </a:ext>
            </a:extLst>
          </p:cNvPr>
          <p:cNvSpPr txBox="1"/>
          <p:nvPr/>
        </p:nvSpPr>
        <p:spPr>
          <a:xfrm>
            <a:off x="7128387" y="1634983"/>
            <a:ext cx="36454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Equatorial port</a:t>
            </a:r>
            <a:endParaRPr lang="zh-CN" altLang="en-US" sz="2000" b="1" dirty="0"/>
          </a:p>
        </p:txBody>
      </p: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109FCE45-0394-8232-7DDE-AFDB751B1761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4" name="Picture 2" descr="G:\BEST\图片\BESTlogo的副本\BEST logo1.png">
              <a:extLst>
                <a:ext uri="{FF2B5EF4-FFF2-40B4-BE49-F238E27FC236}">
                  <a16:creationId xmlns:a16="http://schemas.microsoft.com/office/drawing/2014/main" id="{C53667D2-1E25-861E-3B77-AFCBCE09C2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 descr="G:\BEST\图片\BESTlogo的副本\BEST logo1.png">
              <a:extLst>
                <a:ext uri="{FF2B5EF4-FFF2-40B4-BE49-F238E27FC236}">
                  <a16:creationId xmlns:a16="http://schemas.microsoft.com/office/drawing/2014/main" id="{B781FD91-5634-BC28-BFB4-7FAC23F33D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1B3245D8-1AFA-BF53-B858-2DD1D6AAE534}"/>
              </a:ext>
            </a:extLst>
          </p:cNvPr>
          <p:cNvSpPr txBox="1"/>
          <p:nvPr/>
        </p:nvSpPr>
        <p:spPr>
          <a:xfrm>
            <a:off x="7128387" y="2586642"/>
            <a:ext cx="108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BLK</a:t>
            </a:r>
            <a:endParaRPr lang="zh-CN" altLang="en-US" b="1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026F45D-1F25-27C4-FC33-223CF2494501}"/>
              </a:ext>
            </a:extLst>
          </p:cNvPr>
          <p:cNvSpPr txBox="1"/>
          <p:nvPr/>
        </p:nvSpPr>
        <p:spPr>
          <a:xfrm>
            <a:off x="9179341" y="2586642"/>
            <a:ext cx="1082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VV</a:t>
            </a:r>
            <a:endParaRPr lang="zh-CN" altLang="en-US" b="1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9040423-9E6A-8393-0F84-C24229F32778}"/>
              </a:ext>
            </a:extLst>
          </p:cNvPr>
          <p:cNvSpPr txBox="1"/>
          <p:nvPr/>
        </p:nvSpPr>
        <p:spPr>
          <a:xfrm>
            <a:off x="641138" y="892511"/>
            <a:ext cx="11170663" cy="867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>
                <a:cs typeface="Times New Roman" panose="02020603050405020304" pitchFamily="18" charset="0"/>
              </a:rPr>
              <a:t>Dogleg design </a:t>
            </a:r>
            <a:r>
              <a:rPr lang="en-US" altLang="zh-CN" sz="2200" dirty="0">
                <a:cs typeface="Times New Roman" panose="02020603050405020304" pitchFamily="18" charset="0"/>
              </a:rPr>
              <a:t>is adopted where possible for the streaming paths to compensate the shielding capability compromised by penetration effects</a:t>
            </a:r>
            <a:endParaRPr lang="zh-CN" altLang="en-US" sz="2200" dirty="0">
              <a:cs typeface="Times New Roman" panose="02020603050405020304" pitchFamily="18" charset="0"/>
            </a:endParaRPr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ABD12EC9-59ED-A0BC-E31C-2BD23828B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0AC74DC-B0DB-AB84-5241-FCA4B7FBE791}"/>
              </a:ext>
            </a:extLst>
          </p:cNvPr>
          <p:cNvSpPr txBox="1"/>
          <p:nvPr/>
        </p:nvSpPr>
        <p:spPr>
          <a:xfrm>
            <a:off x="1109338" y="63836"/>
            <a:ext cx="107024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4000" b="1">
                <a:cs typeface="+mn-ea"/>
              </a:defRPr>
            </a:lvl1pPr>
          </a:lstStyle>
          <a:p>
            <a:r>
              <a:rPr lang="en-GB" altLang="zh-CN" sz="3200" spc="0" dirty="0">
                <a:solidFill>
                  <a:schemeClr val="tx1"/>
                </a:solidFill>
              </a:rPr>
              <a:t> Radiation safety (3/4) – </a:t>
            </a:r>
            <a:r>
              <a:rPr lang="en-US" altLang="zh-CN" sz="3200" dirty="0"/>
              <a:t>shielding</a:t>
            </a:r>
            <a:endParaRPr lang="zh-CN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192964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0EE2E-2F29-E765-3DCD-9F45066A35E8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6" name="Picture 2" descr="G:\BEST\图片\BESTlogo的副本\BEST logo1.png">
              <a:extLst>
                <a:ext uri="{FF2B5EF4-FFF2-40B4-BE49-F238E27FC236}">
                  <a16:creationId xmlns:a16="http://schemas.microsoft.com/office/drawing/2014/main" id="{3655EC1D-4DA1-8B54-BA67-C21F097CCA8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>
              <a:extLst>
                <a:ext uri="{FF2B5EF4-FFF2-40B4-BE49-F238E27FC236}">
                  <a16:creationId xmlns:a16="http://schemas.microsoft.com/office/drawing/2014/main" id="{B71DFE7D-8919-E0B3-2384-333B6A912D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9F1C4EE-6FD2-1CF9-0A9D-2CF944141C9C}"/>
              </a:ext>
            </a:extLst>
          </p:cNvPr>
          <p:cNvGrpSpPr/>
          <p:nvPr/>
        </p:nvGrpSpPr>
        <p:grpSpPr>
          <a:xfrm>
            <a:off x="2708253" y="4891030"/>
            <a:ext cx="2831707" cy="1908406"/>
            <a:chOff x="8469272" y="4431010"/>
            <a:chExt cx="3218385" cy="2357102"/>
          </a:xfrm>
        </p:grpSpPr>
        <p:pic>
          <p:nvPicPr>
            <p:cNvPr id="8" name="Picture 22" descr="meshtally4_odr_contour_3zones_xy_b1">
              <a:extLst>
                <a:ext uri="{FF2B5EF4-FFF2-40B4-BE49-F238E27FC236}">
                  <a16:creationId xmlns:a16="http://schemas.microsoft.com/office/drawing/2014/main" id="{48EF258C-6E82-606F-48F4-0F93BA1C4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24828" t="15720" r="24789" b="16321"/>
            <a:stretch/>
          </p:blipFill>
          <p:spPr>
            <a:xfrm>
              <a:off x="8469272" y="4431010"/>
              <a:ext cx="2621280" cy="2357102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3C59A9F-5215-A80F-A319-06C4A61FCCC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060073" y="4431010"/>
              <a:ext cx="627584" cy="2085658"/>
            </a:xfrm>
            <a:prstGeom prst="rect">
              <a:avLst/>
            </a:prstGeom>
          </p:spPr>
        </p:pic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EA625A39-C028-8AE3-B553-33906E7C4B0C}"/>
              </a:ext>
            </a:extLst>
          </p:cNvPr>
          <p:cNvSpPr txBox="1"/>
          <p:nvPr/>
        </p:nvSpPr>
        <p:spPr>
          <a:xfrm>
            <a:off x="258230" y="4572808"/>
            <a:ext cx="2275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002060"/>
                </a:solidFill>
              </a:defRPr>
            </a:lvl1pPr>
          </a:lstStyle>
          <a:p>
            <a:pPr algn="l"/>
            <a:r>
              <a:rPr lang="en-US" altLang="zh-CN" dirty="0"/>
              <a:t>Cut-through lower port</a:t>
            </a:r>
            <a:endParaRPr lang="zh-CN" altLang="en-US" dirty="0"/>
          </a:p>
        </p:txBody>
      </p:sp>
      <p:pic>
        <p:nvPicPr>
          <p:cNvPr id="19" name="Picture 30" descr="whole-xy-b1">
            <a:extLst>
              <a:ext uri="{FF2B5EF4-FFF2-40B4-BE49-F238E27FC236}">
                <a16:creationId xmlns:a16="http://schemas.microsoft.com/office/drawing/2014/main" id="{53FD3F6C-E30B-9172-828F-D10297B9868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822" t="16978" r="6960" b="12745"/>
          <a:stretch/>
        </p:blipFill>
        <p:spPr>
          <a:xfrm>
            <a:off x="247804" y="4911363"/>
            <a:ext cx="2205606" cy="192415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13B241A5-9D66-21F6-5853-906DB631BF13}"/>
              </a:ext>
            </a:extLst>
          </p:cNvPr>
          <p:cNvSpPr txBox="1"/>
          <p:nvPr/>
        </p:nvSpPr>
        <p:spPr>
          <a:xfrm>
            <a:off x="2643886" y="4591957"/>
            <a:ext cx="28835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>
                <a:solidFill>
                  <a:srgbClr val="002060"/>
                </a:solidFill>
              </a:defRPr>
            </a:lvl1pPr>
          </a:lstStyle>
          <a:p>
            <a:pPr algn="l"/>
            <a:r>
              <a:rPr lang="en-US" altLang="zh-CN" dirty="0"/>
              <a:t>Operational dose @20MW</a:t>
            </a:r>
            <a:endParaRPr lang="zh-CN" altLang="en-US" dirty="0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2563CEA-BBC2-E7CA-6529-932ED68E0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13</a:t>
            </a:fld>
            <a:endParaRPr lang="zh-CN" altLang="en-US"/>
          </a:p>
        </p:txBody>
      </p:sp>
      <p:graphicFrame>
        <p:nvGraphicFramePr>
          <p:cNvPr id="27" name="Table 17">
            <a:extLst>
              <a:ext uri="{FF2B5EF4-FFF2-40B4-BE49-F238E27FC236}">
                <a16:creationId xmlns:a16="http://schemas.microsoft.com/office/drawing/2014/main" id="{9E42B413-2333-D44F-7133-747D2718D4AD}"/>
              </a:ext>
            </a:extLst>
          </p:cNvPr>
          <p:cNvGraphicFramePr/>
          <p:nvPr>
            <p:custDataLst>
              <p:tags r:id="rId1"/>
            </p:custDataLst>
          </p:nvPr>
        </p:nvGraphicFramePr>
        <p:xfrm>
          <a:off x="8737081" y="4756317"/>
          <a:ext cx="3040817" cy="1945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1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70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761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959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Comp.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Vol.</a:t>
                      </a:r>
                      <a:r>
                        <a:rPr lang="zh-CN" altLang="x-none" sz="1200" dirty="0"/>
                        <a:t>（</a:t>
                      </a:r>
                      <a:r>
                        <a:rPr lang="en-US" altLang="zh-CN" sz="1200" dirty="0"/>
                        <a:t>m</a:t>
                      </a:r>
                      <a:r>
                        <a:rPr lang="en-US" altLang="zh-CN" sz="1200" baseline="30000" dirty="0"/>
                        <a:t>3</a:t>
                      </a:r>
                      <a:r>
                        <a:rPr lang="zh-CN" altLang="x-none" sz="1200" dirty="0"/>
                        <a:t>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Mass</a:t>
                      </a:r>
                      <a:endParaRPr lang="zh-CN" altLang="x-none" sz="1200" dirty="0"/>
                    </a:p>
                    <a:p>
                      <a:pPr algn="ctr">
                        <a:buNone/>
                      </a:pPr>
                      <a:r>
                        <a:rPr lang="en-US" altLang="zh-CN" sz="1200" dirty="0"/>
                        <a:t>(t)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After </a:t>
                      </a:r>
                      <a:br>
                        <a:rPr lang="en-US" altLang="zh-CN" sz="1200" dirty="0"/>
                      </a:br>
                      <a:r>
                        <a:rPr lang="en-US" altLang="zh-CN" sz="1200" dirty="0"/>
                        <a:t>1yr cooling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257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 dirty="0"/>
                        <a:t>Blanket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82.5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/>
                        <a:t>531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/>
                        <a:t>LLW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/>
                        <a:t>Divertor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/>
                        <a:t>29.6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/>
                        <a:t>202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LLW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94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200"/>
                        <a:t>Mid-port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x-none" sz="1200"/>
                        <a:t>56.9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x-none" sz="1200" dirty="0"/>
                        <a:t>257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LLW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1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T</a:t>
                      </a:r>
                      <a:r>
                        <a:rPr lang="en-US" altLang="x-none" sz="1200" dirty="0"/>
                        <a:t>FC</a:t>
                      </a:r>
                      <a:endParaRPr lang="en-US" altLang="zh-CN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6</a:t>
                      </a:r>
                      <a:r>
                        <a:rPr lang="en-US" altLang="en-US" sz="1200" dirty="0"/>
                        <a:t>6</a:t>
                      </a:r>
                      <a:endParaRPr lang="x-none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398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/>
                        <a:t>LLW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71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PF</a:t>
                      </a:r>
                      <a:r>
                        <a:rPr lang="en-US" altLang="en-US" sz="1200" dirty="0"/>
                        <a:t>C</a:t>
                      </a:r>
                      <a:endParaRPr lang="en-US" altLang="zh-CN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5</a:t>
                      </a:r>
                      <a:r>
                        <a:rPr lang="en-US" altLang="en-US" sz="1200" dirty="0"/>
                        <a:t>2</a:t>
                      </a:r>
                      <a:endParaRPr lang="x-none" altLang="en-US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310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x-none" altLang="en-US" sz="1200" dirty="0"/>
                        <a:t>LLW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2" name="组合 11">
            <a:extLst>
              <a:ext uri="{FF2B5EF4-FFF2-40B4-BE49-F238E27FC236}">
                <a16:creationId xmlns:a16="http://schemas.microsoft.com/office/drawing/2014/main" id="{5BC5E5F1-CE1C-9A83-9AA0-1FFBBA198CF1}"/>
              </a:ext>
            </a:extLst>
          </p:cNvPr>
          <p:cNvGrpSpPr/>
          <p:nvPr/>
        </p:nvGrpSpPr>
        <p:grpSpPr>
          <a:xfrm>
            <a:off x="9169071" y="1314078"/>
            <a:ext cx="2608827" cy="3363433"/>
            <a:chOff x="9355796" y="1325556"/>
            <a:chExt cx="2608827" cy="3363433"/>
          </a:xfrm>
        </p:grpSpPr>
        <p:pic>
          <p:nvPicPr>
            <p:cNvPr id="30" name="Picture 24" descr="/home/gw/ComputeData/BEST/2023-03-24-act-radwaste/natf_runs/natf_run_ny23/Figures/rct_plots/llw_sq_annotation.tiffllw_sq_annotation">
              <a:extLst>
                <a:ext uri="{FF2B5EF4-FFF2-40B4-BE49-F238E27FC236}">
                  <a16:creationId xmlns:a16="http://schemas.microsoft.com/office/drawing/2014/main" id="{51245441-4247-50CB-563E-7AA31255C5B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>
            <a:xfrm>
              <a:off x="9355796" y="1325556"/>
              <a:ext cx="1923609" cy="3363433"/>
            </a:xfrm>
            <a:prstGeom prst="rect">
              <a:avLst/>
            </a:prstGeom>
          </p:spPr>
        </p:pic>
        <p:grpSp>
          <p:nvGrpSpPr>
            <p:cNvPr id="33" name="组合 32">
              <a:extLst>
                <a:ext uri="{FF2B5EF4-FFF2-40B4-BE49-F238E27FC236}">
                  <a16:creationId xmlns:a16="http://schemas.microsoft.com/office/drawing/2014/main" id="{0C362206-7490-0CB1-40BD-F2FB898FE7E2}"/>
                </a:ext>
              </a:extLst>
            </p:cNvPr>
            <p:cNvGrpSpPr/>
            <p:nvPr/>
          </p:nvGrpSpPr>
          <p:grpSpPr>
            <a:xfrm>
              <a:off x="10041650" y="1380540"/>
              <a:ext cx="1922973" cy="610324"/>
              <a:chOff x="10160888" y="924147"/>
              <a:chExt cx="1923608" cy="610324"/>
            </a:xfrm>
          </p:grpSpPr>
          <p:sp>
            <p:nvSpPr>
              <p:cNvPr id="31" name="Rectangle 20">
                <a:extLst>
                  <a:ext uri="{FF2B5EF4-FFF2-40B4-BE49-F238E27FC236}">
                    <a16:creationId xmlns:a16="http://schemas.microsoft.com/office/drawing/2014/main" id="{AF0E1160-B514-66BE-264A-BAEF496960CF}"/>
                  </a:ext>
                </a:extLst>
              </p:cNvPr>
              <p:cNvSpPr/>
              <p:nvPr/>
            </p:nvSpPr>
            <p:spPr>
              <a:xfrm>
                <a:off x="11375734" y="1260151"/>
                <a:ext cx="538995" cy="274320"/>
              </a:xfrm>
              <a:prstGeom prst="rect">
                <a:avLst/>
              </a:prstGeom>
              <a:solidFill>
                <a:srgbClr val="00FF00"/>
              </a:solidFill>
              <a:ln w="635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LLW</a:t>
                </a:r>
              </a:p>
            </p:txBody>
          </p:sp>
          <p:sp>
            <p:nvSpPr>
              <p:cNvPr id="32" name="Text Box 29">
                <a:extLst>
                  <a:ext uri="{FF2B5EF4-FFF2-40B4-BE49-F238E27FC236}">
                    <a16:creationId xmlns:a16="http://schemas.microsoft.com/office/drawing/2014/main" id="{4DBCB65C-B4F1-3322-D108-FC42DB6533CA}"/>
                  </a:ext>
                </a:extLst>
              </p:cNvPr>
              <p:cNvSpPr txBox="1"/>
              <p:nvPr/>
            </p:nvSpPr>
            <p:spPr>
              <a:xfrm>
                <a:off x="10160888" y="924147"/>
                <a:ext cx="192360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Cooling time &lt;1 year</a:t>
                </a:r>
                <a:endPara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95EC38B8-ADED-2319-AE6C-5E304622A411}"/>
              </a:ext>
            </a:extLst>
          </p:cNvPr>
          <p:cNvSpPr txBox="1"/>
          <p:nvPr/>
        </p:nvSpPr>
        <p:spPr>
          <a:xfrm>
            <a:off x="227377" y="736802"/>
            <a:ext cx="11857118" cy="1333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en-US" altLang="zh-CN" sz="2000" b="1" dirty="0"/>
              <a:t>Radiological zoning</a:t>
            </a:r>
            <a:r>
              <a:rPr lang="en-US" altLang="zh-CN" sz="2000" dirty="0"/>
              <a:t> defined; radiation safety managed with </a:t>
            </a:r>
            <a:r>
              <a:rPr lang="en-US" altLang="zh-CN" sz="2000" b="1" dirty="0"/>
              <a:t>N/P dose </a:t>
            </a:r>
            <a:r>
              <a:rPr lang="en-US" altLang="zh-CN" sz="2000" b="1" dirty="0" err="1"/>
              <a:t>measurement&amp;monitoring</a:t>
            </a:r>
            <a:endParaRPr lang="en-US" altLang="zh-CN" sz="2000" b="1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b="1" dirty="0">
                <a:solidFill>
                  <a:srgbClr val="FF0000"/>
                </a:solidFill>
              </a:rPr>
              <a:t>Controlled zone</a:t>
            </a:r>
            <a:r>
              <a:rPr lang="en-US" altLang="zh-CN" dirty="0"/>
              <a:t>: personnel access </a:t>
            </a:r>
            <a:r>
              <a:rPr lang="en-US" altLang="zh-CN" dirty="0">
                <a:solidFill>
                  <a:srgbClr val="FF0000"/>
                </a:solidFill>
              </a:rPr>
              <a:t>not allowed </a:t>
            </a:r>
            <a:r>
              <a:rPr lang="en-US" altLang="zh-CN" dirty="0"/>
              <a:t>during plasma operation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b="1" dirty="0">
                <a:solidFill>
                  <a:srgbClr val="0000FF"/>
                </a:solidFill>
              </a:rPr>
              <a:t>Supervised zone</a:t>
            </a:r>
            <a:r>
              <a:rPr lang="en-US" altLang="zh-CN" dirty="0"/>
              <a:t>: personnel access </a:t>
            </a:r>
            <a:r>
              <a:rPr lang="en-US" altLang="zh-CN" dirty="0">
                <a:solidFill>
                  <a:srgbClr val="0000FF"/>
                </a:solidFill>
              </a:rPr>
              <a:t>allowed</a:t>
            </a:r>
            <a:r>
              <a:rPr lang="en-US" altLang="zh-CN" dirty="0"/>
              <a:t>  during plasma operation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2DB0BA56-028B-1861-F364-144A3F08CA30}"/>
              </a:ext>
            </a:extLst>
          </p:cNvPr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Radiation safety (4/4)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1119784D-56DA-582C-E6A1-670BD29F8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5106" y="2277129"/>
            <a:ext cx="3078747" cy="217036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343699B-E669-1F6D-5C9F-CD4B6273110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71" r="25147" b="271"/>
          <a:stretch/>
        </p:blipFill>
        <p:spPr>
          <a:xfrm>
            <a:off x="5790672" y="4752606"/>
            <a:ext cx="2205606" cy="2082907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45DE9DE2-A4A4-8FE0-7494-1DBB3DD61468}"/>
              </a:ext>
            </a:extLst>
          </p:cNvPr>
          <p:cNvGrpSpPr/>
          <p:nvPr/>
        </p:nvGrpSpPr>
        <p:grpSpPr>
          <a:xfrm>
            <a:off x="5621211" y="4475607"/>
            <a:ext cx="2618766" cy="574254"/>
            <a:chOff x="268393" y="3176571"/>
            <a:chExt cx="2618766" cy="574254"/>
          </a:xfrm>
        </p:grpSpPr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8B43E522-A812-67E2-E268-6AEC798C00F1}"/>
                </a:ext>
              </a:extLst>
            </p:cNvPr>
            <p:cNvSpPr txBox="1"/>
            <p:nvPr/>
          </p:nvSpPr>
          <p:spPr>
            <a:xfrm>
              <a:off x="390018" y="3473826"/>
              <a:ext cx="24971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 err="1">
                  <a:solidFill>
                    <a:schemeClr val="bg1"/>
                  </a:solidFill>
                </a:rPr>
                <a:t>SDDR@1d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 after </a:t>
              </a:r>
              <a:r>
                <a:rPr lang="en-US" altLang="zh-CN" sz="1200" b="1" dirty="0" err="1">
                  <a:solidFill>
                    <a:schemeClr val="bg1"/>
                  </a:solidFill>
                </a:rPr>
                <a:t>50MW</a:t>
              </a:r>
              <a:r>
                <a:rPr lang="en-US" altLang="zh-CN" sz="1200" b="1" dirty="0">
                  <a:solidFill>
                    <a:schemeClr val="bg1"/>
                  </a:solidFill>
                </a:rPr>
                <a:t>*</a:t>
              </a:r>
              <a:r>
                <a:rPr lang="en-US" altLang="zh-CN" sz="1200" b="1" dirty="0" err="1">
                  <a:solidFill>
                    <a:schemeClr val="bg1"/>
                  </a:solidFill>
                </a:rPr>
                <a:t>1000s</a:t>
              </a:r>
              <a:endParaRPr lang="zh-CN" alt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E099AF44-95CA-D68E-6786-5B8F56B40A79}"/>
                </a:ext>
              </a:extLst>
            </p:cNvPr>
            <p:cNvSpPr txBox="1"/>
            <p:nvPr/>
          </p:nvSpPr>
          <p:spPr>
            <a:xfrm>
              <a:off x="268393" y="3176571"/>
              <a:ext cx="2497141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kern="1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Red</a:t>
              </a:r>
              <a:r>
                <a:rPr lang="en-US" altLang="zh-CN" sz="1200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2.5 </a:t>
              </a:r>
              <a:r>
                <a:rPr lang="en-US" altLang="zh-CN" sz="1200" kern="1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uSv</a:t>
              </a:r>
              <a:r>
                <a:rPr lang="en-US" altLang="zh-CN" sz="1200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/h</a:t>
              </a:r>
              <a:r>
                <a:rPr lang="zh-CN" altLang="zh-CN" sz="1200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，</a:t>
              </a:r>
              <a:r>
                <a:rPr lang="en-US" altLang="zh-CN" sz="1200" kern="100" dirty="0">
                  <a:solidFill>
                    <a:srgbClr val="00B05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green </a:t>
              </a:r>
              <a:r>
                <a:rPr lang="en-US" altLang="zh-CN" sz="1200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0.25 </a:t>
              </a:r>
              <a:r>
                <a:rPr lang="en-US" altLang="zh-CN" sz="1200" kern="10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uSv</a:t>
              </a:r>
              <a:r>
                <a:rPr lang="en-US" altLang="zh-CN" sz="1200" kern="10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/h</a:t>
              </a:r>
              <a:endParaRPr lang="zh-CN" altLang="en-US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图片 15">
            <a:extLst>
              <a:ext uri="{FF2B5EF4-FFF2-40B4-BE49-F238E27FC236}">
                <a16:creationId xmlns:a16="http://schemas.microsoft.com/office/drawing/2014/main" id="{36EC87C3-4500-BF9A-CED1-B2D2058E17CB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1630" t="271" r="1047" b="8371"/>
          <a:stretch/>
        </p:blipFill>
        <p:spPr>
          <a:xfrm>
            <a:off x="7948890" y="4682236"/>
            <a:ext cx="564830" cy="2117200"/>
          </a:xfrm>
          <a:prstGeom prst="rect">
            <a:avLst/>
          </a:prstGeom>
        </p:spPr>
      </p:pic>
      <p:pic>
        <p:nvPicPr>
          <p:cNvPr id="3" name="图形 1">
            <a:extLst>
              <a:ext uri="{FF2B5EF4-FFF2-40B4-BE49-F238E27FC236}">
                <a16:creationId xmlns:a16="http://schemas.microsoft.com/office/drawing/2014/main" id="{125F728C-5D7C-8F47-13E6-E30BC204D31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35" r="9270"/>
          <a:stretch/>
        </p:blipFill>
        <p:spPr>
          <a:xfrm>
            <a:off x="220573" y="2365579"/>
            <a:ext cx="2450869" cy="191214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1DB5559-2321-8535-2078-88575033B5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85103" y="2356107"/>
            <a:ext cx="2306342" cy="2114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3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内容占位符 8">
            <a:extLst>
              <a:ext uri="{FF2B5EF4-FFF2-40B4-BE49-F238E27FC236}">
                <a16:creationId xmlns:a16="http://schemas.microsoft.com/office/drawing/2014/main" id="{E70B6766-929C-EDD9-E048-E6AC8959F8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05" t="7078" r="42353" b="8866"/>
          <a:stretch/>
        </p:blipFill>
        <p:spPr>
          <a:xfrm>
            <a:off x="7051814" y="4969139"/>
            <a:ext cx="1998400" cy="179855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12BC74BD-0BD1-CB3B-4826-00249271248A}"/>
              </a:ext>
            </a:extLst>
          </p:cNvPr>
          <p:cNvSpPr txBox="1"/>
          <p:nvPr/>
        </p:nvSpPr>
        <p:spPr>
          <a:xfrm>
            <a:off x="6652542" y="4880831"/>
            <a:ext cx="12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B2</a:t>
            </a:r>
            <a:endParaRPr lang="zh-CN" altLang="en-US" b="1" dirty="0"/>
          </a:p>
        </p:txBody>
      </p:sp>
      <p:pic>
        <p:nvPicPr>
          <p:cNvPr id="4" name="内容占位符 12">
            <a:extLst>
              <a:ext uri="{FF2B5EF4-FFF2-40B4-BE49-F238E27FC236}">
                <a16:creationId xmlns:a16="http://schemas.microsoft.com/office/drawing/2014/main" id="{F4F11DEA-E73D-3A6E-E898-76279A3BB8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33" t="6844" r="42223" b="8399"/>
          <a:stretch/>
        </p:blipFill>
        <p:spPr>
          <a:xfrm>
            <a:off x="4543951" y="4935339"/>
            <a:ext cx="2080518" cy="188807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9F0B886-E8BC-4569-D96E-BC3013C93A76}"/>
              </a:ext>
            </a:extLst>
          </p:cNvPr>
          <p:cNvSpPr txBox="1"/>
          <p:nvPr/>
        </p:nvSpPr>
        <p:spPr>
          <a:xfrm>
            <a:off x="4160896" y="4896236"/>
            <a:ext cx="12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B1</a:t>
            </a:r>
            <a:endParaRPr lang="zh-CN" altLang="en-US" b="1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79378E9-799E-5DBE-9F43-CBF56505160A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8" name="Picture 2" descr="G:\BEST\图片\BESTlogo的副本\BEST logo1.png">
              <a:extLst>
                <a:ext uri="{FF2B5EF4-FFF2-40B4-BE49-F238E27FC236}">
                  <a16:creationId xmlns:a16="http://schemas.microsoft.com/office/drawing/2014/main" id="{4F4813F7-97B6-CC62-2551-39585CA25D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G:\BEST\图片\BESTlogo的副本\BEST logo1.png">
              <a:extLst>
                <a:ext uri="{FF2B5EF4-FFF2-40B4-BE49-F238E27FC236}">
                  <a16:creationId xmlns:a16="http://schemas.microsoft.com/office/drawing/2014/main" id="{2ECA9E90-349F-60EC-1674-23C8DE0A9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内容占位符 3">
            <a:extLst>
              <a:ext uri="{FF2B5EF4-FFF2-40B4-BE49-F238E27FC236}">
                <a16:creationId xmlns:a16="http://schemas.microsoft.com/office/drawing/2014/main" id="{6D4F88FC-FC66-0ECD-6E2C-6A1243BF8B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933" t="6377" r="42223" b="8399"/>
          <a:stretch/>
        </p:blipFill>
        <p:spPr>
          <a:xfrm>
            <a:off x="9489823" y="4869224"/>
            <a:ext cx="2080518" cy="189847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DCA0B7B-9971-2FD4-769F-282F62689944}"/>
              </a:ext>
            </a:extLst>
          </p:cNvPr>
          <p:cNvSpPr txBox="1"/>
          <p:nvPr/>
        </p:nvSpPr>
        <p:spPr>
          <a:xfrm>
            <a:off x="9155062" y="4850894"/>
            <a:ext cx="12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L1</a:t>
            </a:r>
            <a:endParaRPr lang="zh-CN" altLang="en-US" b="1" dirty="0"/>
          </a:p>
        </p:txBody>
      </p:sp>
      <p:pic>
        <p:nvPicPr>
          <p:cNvPr id="12" name="内容占位符 5">
            <a:extLst>
              <a:ext uri="{FF2B5EF4-FFF2-40B4-BE49-F238E27FC236}">
                <a16:creationId xmlns:a16="http://schemas.microsoft.com/office/drawing/2014/main" id="{36675264-4E10-3C19-AB1E-920A09136FC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193" t="7077" r="42742" b="9566"/>
          <a:stretch/>
        </p:blipFill>
        <p:spPr>
          <a:xfrm>
            <a:off x="9497483" y="2922337"/>
            <a:ext cx="2061307" cy="1867733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8AA248A-09FF-CBC4-D0B4-FFC4DD97C4F3}"/>
              </a:ext>
            </a:extLst>
          </p:cNvPr>
          <p:cNvSpPr txBox="1"/>
          <p:nvPr/>
        </p:nvSpPr>
        <p:spPr>
          <a:xfrm>
            <a:off x="9137462" y="2875008"/>
            <a:ext cx="12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L2</a:t>
            </a:r>
            <a:endParaRPr lang="zh-CN" altLang="en-US" b="1" dirty="0"/>
          </a:p>
        </p:txBody>
      </p:sp>
      <p:pic>
        <p:nvPicPr>
          <p:cNvPr id="14" name="内容占位符 3">
            <a:extLst>
              <a:ext uri="{FF2B5EF4-FFF2-40B4-BE49-F238E27FC236}">
                <a16:creationId xmlns:a16="http://schemas.microsoft.com/office/drawing/2014/main" id="{63164411-F98E-A1FD-E898-66954544009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063" t="7077" r="41964" b="9332"/>
          <a:stretch/>
        </p:blipFill>
        <p:spPr>
          <a:xfrm>
            <a:off x="9497483" y="952936"/>
            <a:ext cx="2092069" cy="1867733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025FDC08-9BD6-FC7C-259C-2B88C4A2C5C3}"/>
              </a:ext>
            </a:extLst>
          </p:cNvPr>
          <p:cNvSpPr txBox="1"/>
          <p:nvPr/>
        </p:nvSpPr>
        <p:spPr>
          <a:xfrm>
            <a:off x="9156673" y="928787"/>
            <a:ext cx="1229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L3</a:t>
            </a:r>
            <a:endParaRPr lang="zh-CN" altLang="en-US" b="1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0935B5F-F7A5-98A8-5D65-12B5C1183206}"/>
              </a:ext>
            </a:extLst>
          </p:cNvPr>
          <p:cNvSpPr txBox="1"/>
          <p:nvPr/>
        </p:nvSpPr>
        <p:spPr>
          <a:xfrm>
            <a:off x="159727" y="933825"/>
            <a:ext cx="10531525" cy="266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en-US" altLang="zh-CN" sz="2000" b="1" dirty="0"/>
              <a:t>Ventilation zoning </a:t>
            </a:r>
            <a:r>
              <a:rPr lang="en-US" altLang="zh-CN" sz="2000" dirty="0"/>
              <a:t>defined for </a:t>
            </a:r>
            <a:r>
              <a:rPr lang="en-US" altLang="zh-CN" sz="2000" b="1" dirty="0"/>
              <a:t>tritium safety management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en-US" altLang="zh-CN" sz="2000" b="1" dirty="0"/>
              <a:t>Passive and active barriers </a:t>
            </a:r>
            <a:r>
              <a:rPr lang="en-US" altLang="zh-CN" sz="2000" dirty="0"/>
              <a:t>implemented to ensure </a:t>
            </a:r>
            <a:r>
              <a:rPr lang="en-US" altLang="zh-CN" sz="2000" b="1" dirty="0"/>
              <a:t>T confinement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b="1" dirty="0"/>
              <a:t>1</a:t>
            </a:r>
            <a:r>
              <a:rPr lang="en-US" altLang="zh-CN" b="1" baseline="30000" dirty="0"/>
              <a:t>st</a:t>
            </a:r>
            <a:r>
              <a:rPr lang="en-US" altLang="zh-CN" b="1" dirty="0"/>
              <a:t> </a:t>
            </a:r>
            <a:r>
              <a:rPr lang="en-US" altLang="zh-CN" dirty="0"/>
              <a:t>confinement </a:t>
            </a:r>
            <a:r>
              <a:rPr lang="en-US" altLang="zh-CN" b="1" dirty="0"/>
              <a:t>barrier</a:t>
            </a:r>
            <a:r>
              <a:rPr lang="en-US" altLang="zh-CN" dirty="0"/>
              <a:t>: </a:t>
            </a:r>
            <a:r>
              <a:rPr lang="en-US" altLang="zh-CN" sz="1600" dirty="0"/>
              <a:t>Vacuum vessel, processing pipes/container, valves</a:t>
            </a:r>
            <a:endParaRPr lang="en-US" altLang="zh-CN" dirty="0"/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b="1" dirty="0"/>
              <a:t>2</a:t>
            </a:r>
            <a:r>
              <a:rPr lang="en-US" altLang="zh-CN" b="1" baseline="30000" dirty="0"/>
              <a:t>nd</a:t>
            </a:r>
            <a:r>
              <a:rPr lang="en-US" altLang="zh-CN" b="1" dirty="0"/>
              <a:t> </a:t>
            </a:r>
            <a:r>
              <a:rPr lang="en-US" altLang="zh-CN" dirty="0"/>
              <a:t>confinement</a:t>
            </a:r>
            <a:r>
              <a:rPr lang="en-US" altLang="zh-CN" b="1" dirty="0"/>
              <a:t> barrier</a:t>
            </a:r>
            <a:r>
              <a:rPr lang="en-US" altLang="zh-CN" dirty="0"/>
              <a:t>: </a:t>
            </a:r>
            <a:r>
              <a:rPr lang="en-US" altLang="zh-CN" sz="1600" dirty="0"/>
              <a:t>port cell (with doors), </a:t>
            </a:r>
            <a:r>
              <a:rPr lang="en-US" altLang="zh-CN" sz="1600" dirty="0" err="1"/>
              <a:t>detritiation</a:t>
            </a:r>
            <a:r>
              <a:rPr lang="en-US" altLang="zh-CN" sz="1600" dirty="0"/>
              <a:t> systems, glove boxes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b="1" dirty="0"/>
              <a:t>Last </a:t>
            </a:r>
            <a:r>
              <a:rPr lang="en-US" altLang="zh-CN" dirty="0"/>
              <a:t>confinement</a:t>
            </a:r>
            <a:r>
              <a:rPr lang="en-US" altLang="zh-CN" b="1" dirty="0"/>
              <a:t> barrier</a:t>
            </a:r>
            <a:r>
              <a:rPr lang="en-US" altLang="zh-CN" dirty="0"/>
              <a:t>: </a:t>
            </a:r>
            <a:r>
              <a:rPr lang="en-US" altLang="zh-CN" sz="1600" dirty="0"/>
              <a:t>torus hall (with</a:t>
            </a:r>
            <a:r>
              <a:rPr lang="zh-CN" altLang="en-US" sz="1600" dirty="0"/>
              <a:t> </a:t>
            </a:r>
            <a:r>
              <a:rPr lang="en-US" altLang="zh-CN" sz="1600" dirty="0"/>
              <a:t>doors), processing rooms</a:t>
            </a:r>
            <a:endParaRPr lang="zh-CN" altLang="en-US" dirty="0"/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en-US" altLang="zh-CN" sz="2000" b="1" dirty="0"/>
              <a:t>Tritium accountancy </a:t>
            </a:r>
            <a:r>
              <a:rPr lang="en-US" altLang="zh-CN" sz="2000" dirty="0">
                <a:sym typeface="Wingdings" panose="05000000000000000000" pitchFamily="2" charset="2"/>
              </a:rPr>
              <a:t>and </a:t>
            </a:r>
            <a:r>
              <a:rPr lang="en-US" altLang="zh-CN" sz="2000" b="1" dirty="0">
                <a:sym typeface="Wingdings" panose="05000000000000000000" pitchFamily="2" charset="2"/>
              </a:rPr>
              <a:t>safety</a:t>
            </a:r>
            <a:r>
              <a:rPr lang="en-US" altLang="zh-CN" sz="2000" dirty="0">
                <a:sym typeface="Wingdings" panose="05000000000000000000" pitchFamily="2" charset="2"/>
              </a:rPr>
              <a:t>  </a:t>
            </a:r>
            <a:r>
              <a:rPr lang="en-US" altLang="zh-CN" sz="2000" dirty="0"/>
              <a:t>Tritium measurement and monitoring </a:t>
            </a:r>
            <a:endParaRPr lang="zh-CN" altLang="en-US" sz="2000" dirty="0"/>
          </a:p>
        </p:txBody>
      </p:sp>
      <p:sp>
        <p:nvSpPr>
          <p:cNvPr id="19" name="灯片编号占位符 18">
            <a:extLst>
              <a:ext uri="{FF2B5EF4-FFF2-40B4-BE49-F238E27FC236}">
                <a16:creationId xmlns:a16="http://schemas.microsoft.com/office/drawing/2014/main" id="{67B2EC69-14F3-1CF8-7212-3B935F818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sp>
        <p:nvSpPr>
          <p:cNvPr id="22" name="标题 22">
            <a:extLst>
              <a:ext uri="{FF2B5EF4-FFF2-40B4-BE49-F238E27FC236}">
                <a16:creationId xmlns:a16="http://schemas.microsoft.com/office/drawing/2014/main" id="{5FDA7FA3-5E92-138C-23EE-CCC9DDC69611}"/>
              </a:ext>
            </a:extLst>
          </p:cNvPr>
          <p:cNvSpPr txBox="1">
            <a:spLocks/>
          </p:cNvSpPr>
          <p:nvPr/>
        </p:nvSpPr>
        <p:spPr>
          <a:xfrm>
            <a:off x="549320" y="63836"/>
            <a:ext cx="11326178" cy="65722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200" spc="0" dirty="0"/>
              <a:t>Tritium safety (1/4)</a:t>
            </a:r>
            <a:endParaRPr lang="zh-CN" altLang="en-US" sz="3200" spc="0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9C1E361-EB98-67DE-215D-2F8F4CF7BB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757" b="6816"/>
          <a:stretch/>
        </p:blipFill>
        <p:spPr>
          <a:xfrm>
            <a:off x="612293" y="3600709"/>
            <a:ext cx="4207728" cy="321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381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E116A276-222F-766B-F2C7-780F985AF9EF}"/>
              </a:ext>
            </a:extLst>
          </p:cNvPr>
          <p:cNvSpPr/>
          <p:nvPr/>
        </p:nvSpPr>
        <p:spPr>
          <a:xfrm>
            <a:off x="8258365" y="1664743"/>
            <a:ext cx="3559898" cy="2988455"/>
          </a:xfrm>
          <a:prstGeom prst="roundRect">
            <a:avLst/>
          </a:prstGeom>
          <a:noFill/>
          <a:ln w="9525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9B25315-DB1E-1DF4-3939-E04D421BC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15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ACD5667B-25FA-9724-88BF-FF9556FB9D8A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4" name="Picture 2" descr="G:\BEST\图片\BESTlogo的副本\BEST logo1.png">
              <a:extLst>
                <a:ext uri="{FF2B5EF4-FFF2-40B4-BE49-F238E27FC236}">
                  <a16:creationId xmlns:a16="http://schemas.microsoft.com/office/drawing/2014/main" id="{8672641D-92C0-9B85-3704-9CD916BDE7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G:\BEST\图片\BESTlogo的副本\BEST logo1.png">
              <a:extLst>
                <a:ext uri="{FF2B5EF4-FFF2-40B4-BE49-F238E27FC236}">
                  <a16:creationId xmlns:a16="http://schemas.microsoft.com/office/drawing/2014/main" id="{35D2F137-18DF-DDA3-0FE0-9F162D43992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图片 20">
            <a:extLst>
              <a:ext uri="{FF2B5EF4-FFF2-40B4-BE49-F238E27FC236}">
                <a16:creationId xmlns:a16="http://schemas.microsoft.com/office/drawing/2014/main" id="{FDD979C1-7352-A77C-C49D-329FEAAD2C1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81"/>
          <a:stretch/>
        </p:blipFill>
        <p:spPr bwMode="auto">
          <a:xfrm>
            <a:off x="282102" y="3277874"/>
            <a:ext cx="3874008" cy="30438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88D081CE-F666-1A12-644D-A087D8C68FEA}"/>
              </a:ext>
            </a:extLst>
          </p:cNvPr>
          <p:cNvGrpSpPr/>
          <p:nvPr/>
        </p:nvGrpSpPr>
        <p:grpSpPr>
          <a:xfrm>
            <a:off x="4261057" y="3939689"/>
            <a:ext cx="7715106" cy="1551358"/>
            <a:chOff x="4330907" y="4336305"/>
            <a:chExt cx="7715106" cy="1551358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81876CC-45D1-AF70-D1BF-B12244FB2331}"/>
                </a:ext>
              </a:extLst>
            </p:cNvPr>
            <p:cNvGrpSpPr/>
            <p:nvPr/>
          </p:nvGrpSpPr>
          <p:grpSpPr>
            <a:xfrm>
              <a:off x="4330907" y="5179151"/>
              <a:ext cx="7715106" cy="503976"/>
              <a:chOff x="1369741" y="4826511"/>
              <a:chExt cx="7291114" cy="503976"/>
            </a:xfrm>
          </p:grpSpPr>
          <p:sp>
            <p:nvSpPr>
              <p:cNvPr id="8" name="矩形 7">
                <a:extLst>
                  <a:ext uri="{FF2B5EF4-FFF2-40B4-BE49-F238E27FC236}">
                    <a16:creationId xmlns:a16="http://schemas.microsoft.com/office/drawing/2014/main" id="{CD60542F-68A0-8889-8442-051E02E4A1A1}"/>
                  </a:ext>
                </a:extLst>
              </p:cNvPr>
              <p:cNvSpPr/>
              <p:nvPr/>
            </p:nvSpPr>
            <p:spPr>
              <a:xfrm>
                <a:off x="2221190" y="4910252"/>
                <a:ext cx="434612" cy="336163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VV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矩形 8">
                <a:extLst>
                  <a:ext uri="{FF2B5EF4-FFF2-40B4-BE49-F238E27FC236}">
                    <a16:creationId xmlns:a16="http://schemas.microsoft.com/office/drawing/2014/main" id="{2ED3CE8C-2A9B-96F5-ED1F-D6917987CE9F}"/>
                  </a:ext>
                </a:extLst>
              </p:cNvPr>
              <p:cNvSpPr/>
              <p:nvPr/>
            </p:nvSpPr>
            <p:spPr>
              <a:xfrm>
                <a:off x="7454777" y="4916769"/>
                <a:ext cx="1206078" cy="348237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Environment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45C7498-61E9-D589-FC56-7320621D65BA}"/>
                  </a:ext>
                </a:extLst>
              </p:cNvPr>
              <p:cNvSpPr/>
              <p:nvPr/>
            </p:nvSpPr>
            <p:spPr>
              <a:xfrm>
                <a:off x="3240393" y="4826511"/>
                <a:ext cx="501300" cy="503976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1" name="矩形 10">
                <a:extLst>
                  <a:ext uri="{FF2B5EF4-FFF2-40B4-BE49-F238E27FC236}">
                    <a16:creationId xmlns:a16="http://schemas.microsoft.com/office/drawing/2014/main" id="{CFB481E8-E11D-E07D-0E67-424F663B5A5F}"/>
                  </a:ext>
                </a:extLst>
              </p:cNvPr>
              <p:cNvSpPr/>
              <p:nvPr/>
            </p:nvSpPr>
            <p:spPr>
              <a:xfrm>
                <a:off x="4050299" y="4909951"/>
                <a:ext cx="639249" cy="336163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ST-VS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矩形 11">
                <a:extLst>
                  <a:ext uri="{FF2B5EF4-FFF2-40B4-BE49-F238E27FC236}">
                    <a16:creationId xmlns:a16="http://schemas.microsoft.com/office/drawing/2014/main" id="{712FFF8E-8C89-36EA-ADC5-AFA0CE5AA0BC}"/>
                  </a:ext>
                </a:extLst>
              </p:cNvPr>
              <p:cNvSpPr/>
              <p:nvPr/>
            </p:nvSpPr>
            <p:spPr>
              <a:xfrm>
                <a:off x="5256378" y="4919652"/>
                <a:ext cx="680974" cy="336024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DS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A3AAD0C5-2EC3-A2A1-5822-6F483F0AD495}"/>
                  </a:ext>
                </a:extLst>
              </p:cNvPr>
              <p:cNvSpPr/>
              <p:nvPr/>
            </p:nvSpPr>
            <p:spPr>
              <a:xfrm>
                <a:off x="1369741" y="4897301"/>
                <a:ext cx="772819" cy="3334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2000"/>
                  </a:lnSpc>
                  <a:spcAft>
                    <a:spcPts val="0"/>
                  </a:spcAft>
                </a:pPr>
                <a:r>
                  <a:rPr lang="en-US" altLang="zh-CN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Path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：</a:t>
                </a:r>
                <a:endParaRPr lang="en-US" altLang="zh-CN" sz="1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ABF0C7DE-9D3A-E371-4056-D278BA837555}"/>
                  </a:ext>
                </a:extLst>
              </p:cNvPr>
              <p:cNvSpPr/>
              <p:nvPr/>
            </p:nvSpPr>
            <p:spPr>
              <a:xfrm>
                <a:off x="6402340" y="4910593"/>
                <a:ext cx="587449" cy="348237"/>
              </a:xfrm>
              <a:prstGeom prst="rect">
                <a:avLst/>
              </a:prstGeom>
              <a:noFill/>
              <a:ln w="190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400" b="1" dirty="0">
                    <a:solidFill>
                      <a:srgbClr val="405888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Stack</a:t>
                </a:r>
                <a:endParaRPr lang="zh-CN" altLang="en-US" sz="1400" b="1" dirty="0">
                  <a:solidFill>
                    <a:srgbClr val="40588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5" name="直接箭头连接符 14">
                <a:extLst>
                  <a:ext uri="{FF2B5EF4-FFF2-40B4-BE49-F238E27FC236}">
                    <a16:creationId xmlns:a16="http://schemas.microsoft.com/office/drawing/2014/main" id="{B8897EC2-0A52-F8FA-B534-BF16F5DE8C2B}"/>
                  </a:ext>
                </a:extLst>
              </p:cNvPr>
              <p:cNvCxnSpPr>
                <a:stCxn id="8" idx="3"/>
                <a:endCxn id="10" idx="1"/>
              </p:cNvCxnSpPr>
              <p:nvPr/>
            </p:nvCxnSpPr>
            <p:spPr>
              <a:xfrm>
                <a:off x="2655802" y="5078334"/>
                <a:ext cx="584591" cy="165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箭头连接符 15">
                <a:extLst>
                  <a:ext uri="{FF2B5EF4-FFF2-40B4-BE49-F238E27FC236}">
                    <a16:creationId xmlns:a16="http://schemas.microsoft.com/office/drawing/2014/main" id="{A7300647-C80C-CC42-8FC4-82C4472E1D64}"/>
                  </a:ext>
                </a:extLst>
              </p:cNvPr>
              <p:cNvCxnSpPr>
                <a:stCxn id="10" idx="3"/>
                <a:endCxn id="11" idx="1"/>
              </p:cNvCxnSpPr>
              <p:nvPr/>
            </p:nvCxnSpPr>
            <p:spPr>
              <a:xfrm flipV="1">
                <a:off x="3741693" y="5078033"/>
                <a:ext cx="308605" cy="46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箭头连接符 16">
                <a:extLst>
                  <a:ext uri="{FF2B5EF4-FFF2-40B4-BE49-F238E27FC236}">
                    <a16:creationId xmlns:a16="http://schemas.microsoft.com/office/drawing/2014/main" id="{9CC72E83-7B8B-9C71-9228-CDBB864C93F4}"/>
                  </a:ext>
                </a:extLst>
              </p:cNvPr>
              <p:cNvCxnSpPr>
                <a:stCxn id="11" idx="3"/>
                <a:endCxn id="12" idx="1"/>
              </p:cNvCxnSpPr>
              <p:nvPr/>
            </p:nvCxnSpPr>
            <p:spPr>
              <a:xfrm>
                <a:off x="4689548" y="5078033"/>
                <a:ext cx="566830" cy="9631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箭头连接符 17">
                <a:extLst>
                  <a:ext uri="{FF2B5EF4-FFF2-40B4-BE49-F238E27FC236}">
                    <a16:creationId xmlns:a16="http://schemas.microsoft.com/office/drawing/2014/main" id="{C2E93C6E-0828-AF81-57C4-070FBD5301B9}"/>
                  </a:ext>
                </a:extLst>
              </p:cNvPr>
              <p:cNvCxnSpPr>
                <a:stCxn id="12" idx="3"/>
                <a:endCxn id="14" idx="1"/>
              </p:cNvCxnSpPr>
              <p:nvPr/>
            </p:nvCxnSpPr>
            <p:spPr>
              <a:xfrm flipV="1">
                <a:off x="5937352" y="5084712"/>
                <a:ext cx="464988" cy="2952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箭头连接符 18">
                <a:extLst>
                  <a:ext uri="{FF2B5EF4-FFF2-40B4-BE49-F238E27FC236}">
                    <a16:creationId xmlns:a16="http://schemas.microsoft.com/office/drawing/2014/main" id="{A4F660B4-9E3F-04F2-A1CA-87C1A1C25C97}"/>
                  </a:ext>
                </a:extLst>
              </p:cNvPr>
              <p:cNvCxnSpPr>
                <a:stCxn id="14" idx="3"/>
                <a:endCxn id="9" idx="1"/>
              </p:cNvCxnSpPr>
              <p:nvPr/>
            </p:nvCxnSpPr>
            <p:spPr>
              <a:xfrm>
                <a:off x="6989789" y="5084712"/>
                <a:ext cx="464988" cy="6176"/>
              </a:xfrm>
              <a:prstGeom prst="straightConnector1">
                <a:avLst/>
              </a:prstGeom>
              <a:ln w="254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29">
              <a:extLst>
                <a:ext uri="{FF2B5EF4-FFF2-40B4-BE49-F238E27FC236}">
                  <a16:creationId xmlns:a16="http://schemas.microsoft.com/office/drawing/2014/main" id="{4ACB1F7C-C8E8-AD1D-A830-B2B27CF38315}"/>
                </a:ext>
              </a:extLst>
            </p:cNvPr>
            <p:cNvSpPr txBox="1"/>
            <p:nvPr/>
          </p:nvSpPr>
          <p:spPr>
            <a:xfrm>
              <a:off x="4843191" y="4336305"/>
              <a:ext cx="12384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Radioactive inventory</a:t>
              </a:r>
              <a:endParaRPr lang="en-GB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30">
              <a:extLst>
                <a:ext uri="{FF2B5EF4-FFF2-40B4-BE49-F238E27FC236}">
                  <a16:creationId xmlns:a16="http://schemas.microsoft.com/office/drawing/2014/main" id="{54127244-2D29-45BD-7424-DCB1F7806FCD}"/>
                </a:ext>
              </a:extLst>
            </p:cNvPr>
            <p:cNvSpPr txBox="1"/>
            <p:nvPr/>
          </p:nvSpPr>
          <p:spPr>
            <a:xfrm>
              <a:off x="5662214" y="5539946"/>
              <a:ext cx="613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Q%</a:t>
              </a:r>
              <a:endParaRPr lang="en-GB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31">
              <a:extLst>
                <a:ext uri="{FF2B5EF4-FFF2-40B4-BE49-F238E27FC236}">
                  <a16:creationId xmlns:a16="http://schemas.microsoft.com/office/drawing/2014/main" id="{5C959C3E-0C31-CD90-A265-A9AD4F757B17}"/>
                </a:ext>
              </a:extLst>
            </p:cNvPr>
            <p:cNvSpPr txBox="1"/>
            <p:nvPr/>
          </p:nvSpPr>
          <p:spPr>
            <a:xfrm>
              <a:off x="7913248" y="5549109"/>
              <a:ext cx="613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V1%</a:t>
              </a:r>
              <a:endParaRPr lang="en-GB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33">
              <a:extLst>
                <a:ext uri="{FF2B5EF4-FFF2-40B4-BE49-F238E27FC236}">
                  <a16:creationId xmlns:a16="http://schemas.microsoft.com/office/drawing/2014/main" id="{483D5BBC-D791-043A-7C29-4BE429542D5F}"/>
                </a:ext>
              </a:extLst>
            </p:cNvPr>
            <p:cNvSpPr txBox="1"/>
            <p:nvPr/>
          </p:nvSpPr>
          <p:spPr>
            <a:xfrm>
              <a:off x="9164133" y="5549109"/>
              <a:ext cx="613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V2%</a:t>
              </a:r>
              <a:endParaRPr lang="en-GB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34">
              <a:extLst>
                <a:ext uri="{FF2B5EF4-FFF2-40B4-BE49-F238E27FC236}">
                  <a16:creationId xmlns:a16="http://schemas.microsoft.com/office/drawing/2014/main" id="{ADD88320-9A57-BAF3-EC77-29E87D1C0ECC}"/>
                </a:ext>
              </a:extLst>
            </p:cNvPr>
            <p:cNvSpPr txBox="1"/>
            <p:nvPr/>
          </p:nvSpPr>
          <p:spPr>
            <a:xfrm>
              <a:off x="5076898" y="4880538"/>
              <a:ext cx="6135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GB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5" name="Straight Arrow Connector 54">
              <a:extLst>
                <a:ext uri="{FF2B5EF4-FFF2-40B4-BE49-F238E27FC236}">
                  <a16:creationId xmlns:a16="http://schemas.microsoft.com/office/drawing/2014/main" id="{B5DC2705-D196-AB93-854C-30747E2DEF23}"/>
                </a:ext>
              </a:extLst>
            </p:cNvPr>
            <p:cNvCxnSpPr>
              <a:stCxn id="20" idx="2"/>
              <a:endCxn id="8" idx="0"/>
            </p:cNvCxnSpPr>
            <p:nvPr/>
          </p:nvCxnSpPr>
          <p:spPr>
            <a:xfrm flipH="1">
              <a:off x="5461812" y="4921080"/>
              <a:ext cx="591" cy="341812"/>
            </a:xfrm>
            <a:prstGeom prst="straightConnector1">
              <a:avLst/>
            </a:prstGeom>
            <a:ln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ounded Rectangle 59">
              <a:extLst>
                <a:ext uri="{FF2B5EF4-FFF2-40B4-BE49-F238E27FC236}">
                  <a16:creationId xmlns:a16="http://schemas.microsoft.com/office/drawing/2014/main" id="{748EF0FA-0E8F-C04D-CCE7-A021D2F9ADF4}"/>
                </a:ext>
              </a:extLst>
            </p:cNvPr>
            <p:cNvSpPr/>
            <p:nvPr/>
          </p:nvSpPr>
          <p:spPr>
            <a:xfrm>
              <a:off x="6197161" y="5049815"/>
              <a:ext cx="1716087" cy="761464"/>
            </a:xfrm>
            <a:prstGeom prst="roundRect">
              <a:avLst/>
            </a:prstGeom>
            <a:noFill/>
            <a:ln>
              <a:solidFill>
                <a:srgbClr val="0000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文本框 27">
            <a:extLst>
              <a:ext uri="{FF2B5EF4-FFF2-40B4-BE49-F238E27FC236}">
                <a16:creationId xmlns:a16="http://schemas.microsoft.com/office/drawing/2014/main" id="{F6772168-8FEF-E020-B128-2F49155C8D3B}"/>
              </a:ext>
            </a:extLst>
          </p:cNvPr>
          <p:cNvSpPr txBox="1"/>
          <p:nvPr/>
        </p:nvSpPr>
        <p:spPr>
          <a:xfrm>
            <a:off x="4571316" y="5523223"/>
            <a:ext cx="7404847" cy="1192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the initial quantity of </a:t>
            </a: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inventory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inside VV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e.g. dust, tritium…</a:t>
            </a:r>
            <a:endParaRPr lang="en-US" altLang="zh-CN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Q%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is the migration ratio of the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radioactive inventory</a:t>
            </a:r>
            <a:r>
              <a:rPr lang="en-US" altLang="zh-CN" sz="160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altLang="zh-CN" sz="16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VV</a:t>
            </a:r>
            <a:endParaRPr lang="en-US" altLang="zh-CN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V1% </a:t>
            </a: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is the cleaning efficiency</a:t>
            </a:r>
          </a:p>
          <a:p>
            <a:pPr marL="285750" indent="-285750" algn="l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V2%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the Tritium </a:t>
            </a:r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filteration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efficiency</a:t>
            </a:r>
            <a:endParaRPr lang="en-US" altLang="zh-CN" sz="1600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标题 22">
            <a:extLst>
              <a:ext uri="{FF2B5EF4-FFF2-40B4-BE49-F238E27FC236}">
                <a16:creationId xmlns:a16="http://schemas.microsoft.com/office/drawing/2014/main" id="{A94CBBA5-3641-C08C-02DC-9002F455FFCF}"/>
              </a:ext>
            </a:extLst>
          </p:cNvPr>
          <p:cNvSpPr txBox="1">
            <a:spLocks/>
          </p:cNvSpPr>
          <p:nvPr/>
        </p:nvSpPr>
        <p:spPr>
          <a:xfrm>
            <a:off x="549320" y="63836"/>
            <a:ext cx="11326178" cy="65722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200" spc="0" dirty="0"/>
              <a:t>Tritium safety (2/4)</a:t>
            </a:r>
            <a:endParaRPr lang="zh-CN" altLang="en-US" sz="3200" spc="0" dirty="0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11F5F2D2-C54A-6012-8480-E7CC3960E7B2}"/>
              </a:ext>
            </a:extLst>
          </p:cNvPr>
          <p:cNvSpPr txBox="1"/>
          <p:nvPr/>
        </p:nvSpPr>
        <p:spPr>
          <a:xfrm>
            <a:off x="159727" y="933825"/>
            <a:ext cx="10988171" cy="2303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</a:pPr>
            <a:r>
              <a:rPr lang="en-US" altLang="zh-CN" sz="2200" b="1" dirty="0"/>
              <a:t>To develop the sequences and paths for the migration and release of radioactive species, e.g. 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dirty="0"/>
              <a:t>Failure modes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dirty="0"/>
              <a:t>Design basis accidents, e.g. lines broken + DS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dirty="0"/>
              <a:t>Beyond design basis accidents, e.g. lines broken + DS strike</a:t>
            </a:r>
            <a:endParaRPr lang="zh-CN" altLang="en-US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AFFF5E31-CA47-43EF-221A-108C79DB72BA}"/>
              </a:ext>
            </a:extLst>
          </p:cNvPr>
          <p:cNvGrpSpPr/>
          <p:nvPr/>
        </p:nvGrpSpPr>
        <p:grpSpPr>
          <a:xfrm>
            <a:off x="8535431" y="1829257"/>
            <a:ext cx="3260331" cy="2612210"/>
            <a:chOff x="8740618" y="1790259"/>
            <a:chExt cx="3260331" cy="261221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458710C5-DA8D-857D-BA3B-8A4E7EF58D36}"/>
                </a:ext>
              </a:extLst>
            </p:cNvPr>
            <p:cNvSpPr/>
            <p:nvPr/>
          </p:nvSpPr>
          <p:spPr>
            <a:xfrm>
              <a:off x="8740618" y="2474099"/>
              <a:ext cx="2433022" cy="1805007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endParaRPr lang="en-GB" altLang="zh-CN" sz="1400" dirty="0">
                <a:solidFill>
                  <a:schemeClr val="tx1"/>
                </a:solidFill>
              </a:endParaRPr>
            </a:p>
            <a:p>
              <a:r>
                <a:rPr lang="en-GB" altLang="zh-CN" sz="1400" dirty="0">
                  <a:solidFill>
                    <a:schemeClr val="tx1"/>
                  </a:solidFill>
                </a:rPr>
                <a:t>Tokamak </a:t>
              </a:r>
            </a:p>
            <a:p>
              <a:r>
                <a:rPr lang="en-GB" altLang="zh-CN" sz="1400" dirty="0">
                  <a:solidFill>
                    <a:schemeClr val="tx1"/>
                  </a:solidFill>
                </a:rPr>
                <a:t>Building</a:t>
              </a: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7F85266D-6AAA-4B20-884F-FA38401B060F}"/>
                </a:ext>
              </a:extLst>
            </p:cNvPr>
            <p:cNvSpPr/>
            <p:nvPr/>
          </p:nvSpPr>
          <p:spPr>
            <a:xfrm>
              <a:off x="9145195" y="1790260"/>
              <a:ext cx="1614792" cy="683839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zh-CN" sz="1400" dirty="0">
                  <a:solidFill>
                    <a:schemeClr val="tx1"/>
                  </a:solidFill>
                </a:rPr>
                <a:t>T plant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2" name="矩形 31">
              <a:extLst>
                <a:ext uri="{FF2B5EF4-FFF2-40B4-BE49-F238E27FC236}">
                  <a16:creationId xmlns:a16="http://schemas.microsoft.com/office/drawing/2014/main" id="{13519C10-E5C2-7C5E-F9DB-1FD444E95406}"/>
                </a:ext>
              </a:extLst>
            </p:cNvPr>
            <p:cNvSpPr/>
            <p:nvPr/>
          </p:nvSpPr>
          <p:spPr>
            <a:xfrm>
              <a:off x="9150360" y="3040472"/>
              <a:ext cx="1614792" cy="770751"/>
            </a:xfrm>
            <a:prstGeom prst="rect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altLang="zh-CN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GB" altLang="zh-CN" sz="1400" dirty="0">
                  <a:solidFill>
                    <a:schemeClr val="tx1"/>
                  </a:solidFill>
                </a:rPr>
                <a:t>Tokamak </a:t>
              </a:r>
            </a:p>
            <a:p>
              <a:pPr algn="ctr"/>
              <a:r>
                <a:rPr lang="en-GB" altLang="zh-CN" sz="1400" dirty="0">
                  <a:solidFill>
                    <a:schemeClr val="tx1"/>
                  </a:solidFill>
                </a:rPr>
                <a:t>machine</a:t>
              </a:r>
              <a:endParaRPr lang="zh-CN" alt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35" name="直接箭头连接符 34">
              <a:extLst>
                <a:ext uri="{FF2B5EF4-FFF2-40B4-BE49-F238E27FC236}">
                  <a16:creationId xmlns:a16="http://schemas.microsoft.com/office/drawing/2014/main" id="{C837D3EA-3E4E-9A05-650A-4A276F9BB200}"/>
                </a:ext>
              </a:extLst>
            </p:cNvPr>
            <p:cNvCxnSpPr>
              <a:cxnSpLocks/>
            </p:cNvCxnSpPr>
            <p:nvPr/>
          </p:nvCxnSpPr>
          <p:spPr>
            <a:xfrm>
              <a:off x="9952591" y="2365294"/>
              <a:ext cx="0" cy="80979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7B07E1BC-4F51-FB29-6D60-827AC17797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877726" y="2847209"/>
              <a:ext cx="564157" cy="10818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箭头连接符 41">
              <a:extLst>
                <a:ext uri="{FF2B5EF4-FFF2-40B4-BE49-F238E27FC236}">
                  <a16:creationId xmlns:a16="http://schemas.microsoft.com/office/drawing/2014/main" id="{F6B9BCE5-991B-422E-9D17-23D81DA98EE2}"/>
                </a:ext>
              </a:extLst>
            </p:cNvPr>
            <p:cNvCxnSpPr>
              <a:cxnSpLocks/>
            </p:cNvCxnSpPr>
            <p:nvPr/>
          </p:nvCxnSpPr>
          <p:spPr>
            <a:xfrm>
              <a:off x="10232475" y="3276086"/>
              <a:ext cx="74292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ash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直接箭头连接符 46">
              <a:extLst>
                <a:ext uri="{FF2B5EF4-FFF2-40B4-BE49-F238E27FC236}">
                  <a16:creationId xmlns:a16="http://schemas.microsoft.com/office/drawing/2014/main" id="{0A3D9FED-8572-64C5-9347-F6DF9F54FE11}"/>
                </a:ext>
              </a:extLst>
            </p:cNvPr>
            <p:cNvCxnSpPr>
              <a:cxnSpLocks/>
            </p:cNvCxnSpPr>
            <p:nvPr/>
          </p:nvCxnSpPr>
          <p:spPr>
            <a:xfrm>
              <a:off x="10502987" y="2169101"/>
              <a:ext cx="96427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prstDash val="sysDot"/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id="{9B146C72-8263-3B5F-2DDA-37F037A8910F}"/>
                </a:ext>
              </a:extLst>
            </p:cNvPr>
            <p:cNvSpPr txBox="1"/>
            <p:nvPr/>
          </p:nvSpPr>
          <p:spPr>
            <a:xfrm>
              <a:off x="9801701" y="2169101"/>
              <a:ext cx="3598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000" b="1" dirty="0">
                  <a:solidFill>
                    <a:srgbClr val="FF0000"/>
                  </a:solidFill>
                  <a:latin typeface="+mj-lt"/>
                </a:rPr>
                <a:t>x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9F321A6B-5BA6-F6E7-8D39-CE8C4324C88E}"/>
                </a:ext>
              </a:extLst>
            </p:cNvPr>
            <p:cNvSpPr txBox="1"/>
            <p:nvPr/>
          </p:nvSpPr>
          <p:spPr>
            <a:xfrm>
              <a:off x="9801851" y="2545361"/>
              <a:ext cx="3598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000" b="1" dirty="0">
                  <a:solidFill>
                    <a:srgbClr val="FF0000"/>
                  </a:solidFill>
                  <a:latin typeface="+mj-lt"/>
                </a:rPr>
                <a:t>x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002F5F69-1358-3DD5-DEBD-80705BBC9E67}"/>
                </a:ext>
              </a:extLst>
            </p:cNvPr>
            <p:cNvSpPr txBox="1"/>
            <p:nvPr/>
          </p:nvSpPr>
          <p:spPr>
            <a:xfrm>
              <a:off x="9798456" y="2934344"/>
              <a:ext cx="3598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2000" b="1" dirty="0">
                  <a:solidFill>
                    <a:srgbClr val="FF0000"/>
                  </a:solidFill>
                  <a:latin typeface="+mj-lt"/>
                </a:rPr>
                <a:t>x</a:t>
              </a:r>
              <a:endParaRPr lang="zh-CN" altLang="en-US" sz="2000" b="1" dirty="0">
                <a:solidFill>
                  <a:srgbClr val="FF0000"/>
                </a:solidFill>
                <a:latin typeface="+mj-lt"/>
              </a:endParaRPr>
            </a:p>
          </p:txBody>
        </p:sp>
        <p:sp>
          <p:nvSpPr>
            <p:cNvPr id="54" name="流程图: 手动操作 53">
              <a:extLst>
                <a:ext uri="{FF2B5EF4-FFF2-40B4-BE49-F238E27FC236}">
                  <a16:creationId xmlns:a16="http://schemas.microsoft.com/office/drawing/2014/main" id="{0331A883-80D7-C16F-68DC-34C5C44272D8}"/>
                </a:ext>
              </a:extLst>
            </p:cNvPr>
            <p:cNvSpPr/>
            <p:nvPr/>
          </p:nvSpPr>
          <p:spPr>
            <a:xfrm rot="10800000">
              <a:off x="11408892" y="1790259"/>
              <a:ext cx="345134" cy="2351675"/>
            </a:xfrm>
            <a:prstGeom prst="flowChartManualOperation">
              <a:avLst/>
            </a:prstGeom>
            <a:noFill/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zh-CN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BB793ED9-86F6-CFE9-B0B8-B3F087C71099}"/>
                </a:ext>
              </a:extLst>
            </p:cNvPr>
            <p:cNvSpPr txBox="1"/>
            <p:nvPr/>
          </p:nvSpPr>
          <p:spPr>
            <a:xfrm>
              <a:off x="11362842" y="4125470"/>
              <a:ext cx="63810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altLang="zh-CN" sz="1200" dirty="0"/>
                <a:t>stack</a:t>
              </a:r>
              <a:endParaRPr lang="zh-CN" altLang="en-US" sz="1200" dirty="0"/>
            </a:p>
          </p:txBody>
        </p:sp>
      </p:grpSp>
      <p:sp>
        <p:nvSpPr>
          <p:cNvPr id="65" name="矩形 21">
            <a:extLst>
              <a:ext uri="{FF2B5EF4-FFF2-40B4-BE49-F238E27FC236}">
                <a16:creationId xmlns:a16="http://schemas.microsoft.com/office/drawing/2014/main" id="{E4E73E33-5816-FFD8-EB5A-D0FC71BBA346}"/>
              </a:ext>
            </a:extLst>
          </p:cNvPr>
          <p:cNvSpPr/>
          <p:nvPr/>
        </p:nvSpPr>
        <p:spPr>
          <a:xfrm>
            <a:off x="215837" y="6273225"/>
            <a:ext cx="4060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1200"/>
              </a:spcAft>
            </a:pPr>
            <a:r>
              <a:rPr lang="en-US" altLang="zh-CN" sz="16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Schematic diagram of radioactive migration path in LOVA accident  </a:t>
            </a:r>
            <a:endParaRPr lang="zh-CN" altLang="zh-CN" sz="16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6D323524-F5F9-EA31-31B2-C2B597FB81FB}"/>
              </a:ext>
            </a:extLst>
          </p:cNvPr>
          <p:cNvSpPr txBox="1"/>
          <p:nvPr/>
        </p:nvSpPr>
        <p:spPr>
          <a:xfrm>
            <a:off x="8519986" y="4367188"/>
            <a:ext cx="30288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 lines broken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0307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4B9700EE-FB5A-43B7-8AC1-83B0BBA77D69}"/>
              </a:ext>
            </a:extLst>
          </p:cNvPr>
          <p:cNvSpPr/>
          <p:nvPr/>
        </p:nvSpPr>
        <p:spPr>
          <a:xfrm>
            <a:off x="513917" y="3524976"/>
            <a:ext cx="11224529" cy="3255311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ysDot"/>
            <a:miter lim="800000"/>
          </a:ln>
          <a:effectLst/>
        </p:spPr>
        <p:txBody>
          <a:bodyPr rtlCol="0" anchor="ctr"/>
          <a:lstStyle/>
          <a:p>
            <a:pPr algn="just"/>
            <a:endParaRPr lang="zh-CN" altLang="en-US" dirty="0"/>
          </a:p>
        </p:txBody>
      </p:sp>
      <p:sp>
        <p:nvSpPr>
          <p:cNvPr id="23" name="标题 22">
            <a:extLst>
              <a:ext uri="{FF2B5EF4-FFF2-40B4-BE49-F238E27FC236}">
                <a16:creationId xmlns:a16="http://schemas.microsoft.com/office/drawing/2014/main" id="{A048031C-ACCD-4F47-AC1D-F55A1029665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49320" y="63836"/>
            <a:ext cx="11326178" cy="657225"/>
          </a:xfrm>
        </p:spPr>
        <p:txBody>
          <a:bodyPr>
            <a:noAutofit/>
          </a:bodyPr>
          <a:lstStyle/>
          <a:p>
            <a:pPr algn="ctr"/>
            <a:r>
              <a:rPr lang="en-US" altLang="zh-CN" sz="3200" spc="0" dirty="0"/>
              <a:t>Tritium safety (3/4)</a:t>
            </a:r>
            <a:endParaRPr lang="zh-CN" altLang="en-US" sz="3200" spc="0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7B340136-FC3B-4EC3-99EC-644C7CD9C9E1}"/>
              </a:ext>
            </a:extLst>
          </p:cNvPr>
          <p:cNvSpPr txBox="1"/>
          <p:nvPr/>
        </p:nvSpPr>
        <p:spPr>
          <a:xfrm>
            <a:off x="638571" y="6426267"/>
            <a:ext cx="10583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Tritium concentration distribution for four seasons</a:t>
            </a:r>
            <a:endParaRPr lang="zh-CN" altLang="en-US" sz="1600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BD34D6E-78A0-4730-9328-EB66A9EF3797}"/>
              </a:ext>
            </a:extLst>
          </p:cNvPr>
          <p:cNvSpPr txBox="1"/>
          <p:nvPr/>
        </p:nvSpPr>
        <p:spPr>
          <a:xfrm>
            <a:off x="1419669" y="3497085"/>
            <a:ext cx="9839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Spring</a:t>
            </a:r>
            <a:endParaRPr lang="zh-CN" altLang="en-US" sz="1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BE5C07B-8083-4F3F-A80C-03C0B7348E22}"/>
              </a:ext>
            </a:extLst>
          </p:cNvPr>
          <p:cNvSpPr txBox="1"/>
          <p:nvPr/>
        </p:nvSpPr>
        <p:spPr>
          <a:xfrm>
            <a:off x="4003039" y="3511857"/>
            <a:ext cx="20764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Summer</a:t>
            </a:r>
            <a:endParaRPr lang="zh-CN" altLang="en-US" sz="1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ECB2B7-F383-4F79-9B28-16953661BD80}"/>
              </a:ext>
            </a:extLst>
          </p:cNvPr>
          <p:cNvSpPr txBox="1"/>
          <p:nvPr/>
        </p:nvSpPr>
        <p:spPr>
          <a:xfrm>
            <a:off x="6729301" y="3527602"/>
            <a:ext cx="187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Autumn</a:t>
            </a:r>
            <a:endParaRPr lang="zh-CN" altLang="en-US" sz="1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92711271-0F2C-473C-AE6F-85423C1C62B1}"/>
              </a:ext>
            </a:extLst>
          </p:cNvPr>
          <p:cNvGrpSpPr/>
          <p:nvPr/>
        </p:nvGrpSpPr>
        <p:grpSpPr>
          <a:xfrm>
            <a:off x="549321" y="3524977"/>
            <a:ext cx="11326178" cy="2918112"/>
            <a:chOff x="-138261" y="2594079"/>
            <a:chExt cx="12480047" cy="3215398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9D94FD6F-585C-4BF1-8554-9A42F45274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5549"/>
            <a:stretch/>
          </p:blipFill>
          <p:spPr>
            <a:xfrm>
              <a:off x="-138261" y="2594079"/>
              <a:ext cx="12480047" cy="3184664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23960BE-1CEA-4A51-AF36-70A8E541A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8661" y="5178800"/>
              <a:ext cx="6253139" cy="630677"/>
            </a:xfrm>
            <a:prstGeom prst="rect">
              <a:avLst/>
            </a:prstGeom>
          </p:spPr>
        </p:pic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01CA0F87-143A-42A4-939A-37564D7A4A85}"/>
                </a:ext>
              </a:extLst>
            </p:cNvPr>
            <p:cNvSpPr txBox="1"/>
            <p:nvPr/>
          </p:nvSpPr>
          <p:spPr>
            <a:xfrm rot="1346385">
              <a:off x="961539" y="3149728"/>
              <a:ext cx="895055" cy="21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</a:rPr>
                <a:t>0.01</a:t>
              </a:r>
              <a:endParaRPr lang="zh-CN" alt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BB9546EB-9520-49D3-B1D3-3169ACED5BB4}"/>
                </a:ext>
              </a:extLst>
            </p:cNvPr>
            <p:cNvSpPr txBox="1"/>
            <p:nvPr/>
          </p:nvSpPr>
          <p:spPr>
            <a:xfrm rot="1346385">
              <a:off x="4404057" y="3707390"/>
              <a:ext cx="895055" cy="21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</a:rPr>
                <a:t>0.02</a:t>
              </a:r>
              <a:endParaRPr lang="zh-CN" alt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FA34A9E2-E35F-4299-9C4E-51A87165130A}"/>
                </a:ext>
              </a:extLst>
            </p:cNvPr>
            <p:cNvSpPr txBox="1"/>
            <p:nvPr/>
          </p:nvSpPr>
          <p:spPr>
            <a:xfrm rot="1346385">
              <a:off x="6803241" y="3548616"/>
              <a:ext cx="895055" cy="21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</a:rPr>
                <a:t>0.01</a:t>
              </a:r>
              <a:endParaRPr lang="zh-CN" alt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570C8EC-679A-475D-AE5E-DD787CFE3CE6}"/>
                </a:ext>
              </a:extLst>
            </p:cNvPr>
            <p:cNvSpPr txBox="1"/>
            <p:nvPr/>
          </p:nvSpPr>
          <p:spPr>
            <a:xfrm rot="1346385">
              <a:off x="10720167" y="3890920"/>
              <a:ext cx="895055" cy="2146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800" dirty="0">
                  <a:latin typeface="Times New Roman" panose="02020603050405020304" pitchFamily="18" charset="0"/>
                </a:rPr>
                <a:t>0.01</a:t>
              </a:r>
              <a:endParaRPr lang="zh-CN" altLang="en-US" sz="800" dirty="0">
                <a:latin typeface="Times New Roman" panose="02020603050405020304" pitchFamily="18" charset="0"/>
              </a:endParaRPr>
            </a:p>
          </p:txBody>
        </p:sp>
        <p:sp>
          <p:nvSpPr>
            <p:cNvPr id="27" name="星形: 四角 26">
              <a:extLst>
                <a:ext uri="{FF2B5EF4-FFF2-40B4-BE49-F238E27FC236}">
                  <a16:creationId xmlns:a16="http://schemas.microsoft.com/office/drawing/2014/main" id="{8F69FF75-5C08-4012-8D51-B69A15142EFE}"/>
                </a:ext>
              </a:extLst>
            </p:cNvPr>
            <p:cNvSpPr/>
            <p:nvPr/>
          </p:nvSpPr>
          <p:spPr>
            <a:xfrm>
              <a:off x="1272866" y="3912411"/>
              <a:ext cx="90000" cy="900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星形: 四角 27">
              <a:extLst>
                <a:ext uri="{FF2B5EF4-FFF2-40B4-BE49-F238E27FC236}">
                  <a16:creationId xmlns:a16="http://schemas.microsoft.com/office/drawing/2014/main" id="{DEDCD8D3-3B41-4BB8-A591-19C7A6ECDB93}"/>
                </a:ext>
              </a:extLst>
            </p:cNvPr>
            <p:cNvSpPr/>
            <p:nvPr/>
          </p:nvSpPr>
          <p:spPr>
            <a:xfrm>
              <a:off x="4249750" y="3930280"/>
              <a:ext cx="90000" cy="900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星形: 四角 28">
              <a:extLst>
                <a:ext uri="{FF2B5EF4-FFF2-40B4-BE49-F238E27FC236}">
                  <a16:creationId xmlns:a16="http://schemas.microsoft.com/office/drawing/2014/main" id="{F0D26209-3F27-4F48-9762-7325B82C6BA1}"/>
                </a:ext>
              </a:extLst>
            </p:cNvPr>
            <p:cNvSpPr/>
            <p:nvPr/>
          </p:nvSpPr>
          <p:spPr>
            <a:xfrm>
              <a:off x="7209489" y="3925681"/>
              <a:ext cx="90000" cy="900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星形: 四角 29">
              <a:extLst>
                <a:ext uri="{FF2B5EF4-FFF2-40B4-BE49-F238E27FC236}">
                  <a16:creationId xmlns:a16="http://schemas.microsoft.com/office/drawing/2014/main" id="{3E43474A-7A7C-46E5-B077-D93E71788822}"/>
                </a:ext>
              </a:extLst>
            </p:cNvPr>
            <p:cNvSpPr/>
            <p:nvPr/>
          </p:nvSpPr>
          <p:spPr>
            <a:xfrm>
              <a:off x="10343272" y="3936165"/>
              <a:ext cx="90000" cy="90000"/>
            </a:xfrm>
            <a:prstGeom prst="star4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6" name="文本框 45">
            <a:extLst>
              <a:ext uri="{FF2B5EF4-FFF2-40B4-BE49-F238E27FC236}">
                <a16:creationId xmlns:a16="http://schemas.microsoft.com/office/drawing/2014/main" id="{F8A1D457-5F9B-45F2-A122-59A7141D7716}"/>
              </a:ext>
            </a:extLst>
          </p:cNvPr>
          <p:cNvSpPr txBox="1"/>
          <p:nvPr/>
        </p:nvSpPr>
        <p:spPr>
          <a:xfrm>
            <a:off x="9629729" y="3529818"/>
            <a:ext cx="18761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Winter</a:t>
            </a:r>
            <a:endParaRPr lang="zh-CN" altLang="en-US" sz="1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61725273-FD58-7640-9476-4BD567568CF8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4" name="Picture 2" descr="G:\BEST\图片\BESTlogo的副本\BEST logo1.png">
              <a:extLst>
                <a:ext uri="{FF2B5EF4-FFF2-40B4-BE49-F238E27FC236}">
                  <a16:creationId xmlns:a16="http://schemas.microsoft.com/office/drawing/2014/main" id="{DD73027B-6992-DF1D-0600-033C92081B7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G:\BEST\图片\BESTlogo的副本\BEST logo1.png">
              <a:extLst>
                <a:ext uri="{FF2B5EF4-FFF2-40B4-BE49-F238E27FC236}">
                  <a16:creationId xmlns:a16="http://schemas.microsoft.com/office/drawing/2014/main" id="{B6698CE9-5D6A-427D-2EA2-CCCDF35114D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7786C759-0D5B-8835-ED28-4A7A14381DB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4090"/>
          <a:stretch/>
        </p:blipFill>
        <p:spPr>
          <a:xfrm>
            <a:off x="6103137" y="1164324"/>
            <a:ext cx="6088863" cy="2441431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4DA7C3A4-98E2-FFF0-C929-FDC10D97369A}"/>
              </a:ext>
            </a:extLst>
          </p:cNvPr>
          <p:cNvSpPr txBox="1"/>
          <p:nvPr/>
        </p:nvSpPr>
        <p:spPr>
          <a:xfrm>
            <a:off x="528212" y="1239466"/>
            <a:ext cx="6981109" cy="2577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Max. tritium concentration appears in Summer</a:t>
            </a: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Tritium release source term: 0.6 g/a assumed</a:t>
            </a: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Release height: 10 m</a:t>
            </a: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Evaluated dose ~0.13-4.5 µ</a:t>
            </a:r>
            <a:r>
              <a:rPr lang="en-US" altLang="zh-CN" dirty="0" err="1">
                <a:ea typeface="宋体" panose="02010600030101010101" pitchFamily="2" charset="-122"/>
                <a:cs typeface="Times New Roman" panose="02020603050405020304" pitchFamily="18" charset="0"/>
              </a:rPr>
              <a:t>Sv</a:t>
            </a: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/a </a:t>
            </a:r>
            <a:b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</a:b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                          (Inhalation &amp; skin-absorption)</a:t>
            </a: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Surrounding buildings taken into account</a:t>
            </a:r>
          </a:p>
          <a:p>
            <a:pPr marL="342900" indent="-342900" fontAlgn="base">
              <a:lnSpc>
                <a:spcPct val="13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endParaRPr lang="en-US" altLang="zh-CN" dirty="0"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CA3F38F-BE3B-2A13-3345-89E3C4456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16</a:t>
            </a:fld>
            <a:endParaRPr lang="zh-CN" alt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306E96C-9573-2490-E472-3B8B6A48BA82}"/>
              </a:ext>
            </a:extLst>
          </p:cNvPr>
          <p:cNvSpPr txBox="1"/>
          <p:nvPr/>
        </p:nvSpPr>
        <p:spPr>
          <a:xfrm>
            <a:off x="324654" y="852103"/>
            <a:ext cx="651794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spc="0" dirty="0"/>
              <a:t>Tritium concentration distribution around BEST site</a:t>
            </a:r>
            <a:endParaRPr lang="zh-CN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420400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6997E70-0C47-46E0-7CA5-D622335B1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17</a:t>
            </a:fld>
            <a:endParaRPr lang="zh-CN" altLang="en-US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244F505-E576-5CE0-C3E0-59C12B1ADE43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4" name="Picture 2" descr="G:\BEST\图片\BESTlogo的副本\BEST logo1.png">
              <a:extLst>
                <a:ext uri="{FF2B5EF4-FFF2-40B4-BE49-F238E27FC236}">
                  <a16:creationId xmlns:a16="http://schemas.microsoft.com/office/drawing/2014/main" id="{0FC95A78-E522-B29B-0E27-0E6CE97C919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G:\BEST\图片\BESTlogo的副本\BEST logo1.png">
              <a:extLst>
                <a:ext uri="{FF2B5EF4-FFF2-40B4-BE49-F238E27FC236}">
                  <a16:creationId xmlns:a16="http://schemas.microsoft.com/office/drawing/2014/main" id="{A6EB1B4B-D8CC-AE8F-D26C-FC1086DF34A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标题 22">
            <a:extLst>
              <a:ext uri="{FF2B5EF4-FFF2-40B4-BE49-F238E27FC236}">
                <a16:creationId xmlns:a16="http://schemas.microsoft.com/office/drawing/2014/main" id="{002F2C36-A311-0E01-8D7D-54E5FB2428A4}"/>
              </a:ext>
            </a:extLst>
          </p:cNvPr>
          <p:cNvSpPr txBox="1">
            <a:spLocks/>
          </p:cNvSpPr>
          <p:nvPr/>
        </p:nvSpPr>
        <p:spPr>
          <a:xfrm>
            <a:off x="549320" y="63836"/>
            <a:ext cx="11326178" cy="657225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Autofit/>
          </a:bodyPr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sz="3600" b="1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</a:defRPr>
            </a:lvl1pPr>
          </a:lstStyle>
          <a:p>
            <a:pPr algn="ctr"/>
            <a:r>
              <a:rPr lang="en-US" altLang="zh-CN" sz="3200" spc="0" dirty="0"/>
              <a:t>Tritium safety (4/4)</a:t>
            </a:r>
            <a:endParaRPr lang="zh-CN" altLang="en-US" sz="3200" spc="0" dirty="0"/>
          </a:p>
        </p:txBody>
      </p:sp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id="{6E13B040-F970-4003-1B9F-71A1947D69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7422015"/>
              </p:ext>
            </p:extLst>
          </p:nvPr>
        </p:nvGraphicFramePr>
        <p:xfrm>
          <a:off x="7888941" y="3526799"/>
          <a:ext cx="3930168" cy="327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4" imgW="7743600" imgH="6454080" progId="Origin95.Graph">
                  <p:embed/>
                </p:oleObj>
              </mc:Choice>
              <mc:Fallback>
                <p:oleObj name="Graph" r:id="rId4" imgW="7743600" imgH="6454080" progId="Origin95.Graph">
                  <p:embed/>
                  <p:pic>
                    <p:nvPicPr>
                      <p:cNvPr id="8" name="对象 7">
                        <a:extLst>
                          <a:ext uri="{FF2B5EF4-FFF2-40B4-BE49-F238E27FC236}">
                            <a16:creationId xmlns:a16="http://schemas.microsoft.com/office/drawing/2014/main" id="{6E13B040-F970-4003-1B9F-71A1947D69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888941" y="3526799"/>
                        <a:ext cx="3930168" cy="32759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图片 11">
            <a:extLst>
              <a:ext uri="{FF2B5EF4-FFF2-40B4-BE49-F238E27FC236}">
                <a16:creationId xmlns:a16="http://schemas.microsoft.com/office/drawing/2014/main" id="{08667998-37D8-9984-B3F0-DEC4A373AD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697" y="3516551"/>
            <a:ext cx="7643405" cy="326673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3D4C78B8-AEAD-50CC-D3E9-B367D8F24DA9}"/>
              </a:ext>
            </a:extLst>
          </p:cNvPr>
          <p:cNvSpPr txBox="1"/>
          <p:nvPr/>
        </p:nvSpPr>
        <p:spPr>
          <a:xfrm>
            <a:off x="389648" y="755941"/>
            <a:ext cx="8841901" cy="2718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lnSpc>
                <a:spcPct val="15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Transient release in 5s (extreme)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−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Tritium release source term: 100 g (extreme)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−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Release through stack results in ~0.25 mSv @1.3km </a:t>
            </a:r>
          </a:p>
          <a:p>
            <a:pPr marL="342900" indent="-342900" fontAlgn="base">
              <a:lnSpc>
                <a:spcPct val="150000"/>
              </a:lnSpc>
              <a:spcAft>
                <a:spcPct val="0"/>
              </a:spcAft>
              <a:buFont typeface="Symbol" panose="05050102010706020507" pitchFamily="18" charset="2"/>
              <a:buChar char="·"/>
            </a:pPr>
            <a:r>
              <a:rPr lang="en-US" altLang="zh-CN" sz="2200" b="1" dirty="0">
                <a:ea typeface="宋体" panose="02010600030101010101" pitchFamily="2" charset="-122"/>
                <a:cs typeface="Times New Roman" panose="02020603050405020304" pitchFamily="18" charset="0"/>
              </a:rPr>
              <a:t>Release via natural convection after the pressure balance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−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Tritium release source term: 110 g (extreme)</a:t>
            </a:r>
          </a:p>
          <a:p>
            <a:pPr marL="800100" lvl="1" indent="-342900" fontAlgn="base">
              <a:lnSpc>
                <a:spcPct val="150000"/>
              </a:lnSpc>
              <a:spcAft>
                <a:spcPct val="0"/>
              </a:spcAft>
              <a:buFont typeface="Arial" panose="020B0604020202020204" pitchFamily="34" charset="0"/>
              <a:buChar char="−"/>
            </a:pPr>
            <a:r>
              <a:rPr lang="en-US" altLang="zh-CN" dirty="0">
                <a:ea typeface="宋体" panose="02010600030101010101" pitchFamily="2" charset="-122"/>
                <a:cs typeface="Times New Roman" panose="02020603050405020304" pitchFamily="18" charset="0"/>
              </a:rPr>
              <a:t>Release at ground level results in ~0.77 mSv @60m @(3+4)d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9F1E2F9-F3A4-92C9-A4F2-DD7A9946A89C}"/>
              </a:ext>
            </a:extLst>
          </p:cNvPr>
          <p:cNvSpPr txBox="1"/>
          <p:nvPr/>
        </p:nvSpPr>
        <p:spPr>
          <a:xfrm>
            <a:off x="9012698" y="3648919"/>
            <a:ext cx="18190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Stack release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21187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90805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CN" sz="3600" b="1" dirty="0">
                <a:solidFill>
                  <a:schemeClr val="tx1"/>
                </a:solidFill>
                <a:cs typeface="+mn-ea"/>
                <a:sym typeface="+mn-lt"/>
              </a:rPr>
              <a:t>Summary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18346C82-C446-38DA-04B2-ACD4CFB01833}"/>
              </a:ext>
            </a:extLst>
          </p:cNvPr>
          <p:cNvSpPr txBox="1"/>
          <p:nvPr/>
        </p:nvSpPr>
        <p:spPr>
          <a:xfrm>
            <a:off x="288101" y="895987"/>
            <a:ext cx="11796394" cy="5846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/>
              <a:t>Construction authorized </a:t>
            </a:r>
            <a:r>
              <a:rPr lang="en-US" altLang="zh-CN" sz="2200" dirty="0"/>
              <a:t>based on the environmental impact evaluation/justification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/>
              <a:t>Staged approach </a:t>
            </a:r>
            <a:r>
              <a:rPr lang="en-US" altLang="zh-CN" sz="2200" dirty="0"/>
              <a:t>to license BEST facility and to operate it safely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/>
              <a:t>Constraints</a:t>
            </a:r>
            <a:r>
              <a:rPr lang="en-US" altLang="zh-CN" sz="2200" dirty="0"/>
              <a:t> applied to </a:t>
            </a:r>
            <a:r>
              <a:rPr lang="en-US" altLang="zh-CN" sz="2200" b="1" dirty="0"/>
              <a:t>radiation exposure and tritium inventory </a:t>
            </a:r>
            <a:r>
              <a:rPr lang="en-US" altLang="zh-CN" sz="2200" dirty="0"/>
              <a:t>for the radiation safety and tritium safety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/>
              <a:t>Next step, more to do </a:t>
            </a:r>
            <a:r>
              <a:rPr lang="en-US" altLang="zh-CN" sz="2200" dirty="0"/>
              <a:t>towards BEST operation (license)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sz="2000" dirty="0"/>
              <a:t>To develop fault sequences and to estimate the consequences accordingly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sz="2000" dirty="0"/>
              <a:t>To assess the full set of safety source terms, e.g. activated dust, activated coolant, ACP and magnetic stored energy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sz="2000" dirty="0"/>
              <a:t>To model the migration process of radioactive materials from generation to release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sz="2000" dirty="0"/>
              <a:t>To evaluate the impact to the workers and the public under accident scenarios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US" altLang="zh-CN" sz="2000" dirty="0"/>
              <a:t>R&amp;</a:t>
            </a:r>
            <a:r>
              <a:rPr lang="en-US" altLang="zh-CN" sz="2000"/>
              <a:t>D support … </a:t>
            </a:r>
            <a:r>
              <a:rPr lang="en-US" altLang="zh-CN" sz="2000" dirty="0"/>
              <a:t>…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200" b="1" dirty="0"/>
              <a:t>Joint efforts needed to conquer more &amp; different technical challenges for DEMO!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317D514-DE96-3157-B862-3CEF038B5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2993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921EE62-61BC-87C8-F999-5D93869EEC9D}"/>
              </a:ext>
            </a:extLst>
          </p:cNvPr>
          <p:cNvSpPr txBox="1"/>
          <p:nvPr/>
        </p:nvSpPr>
        <p:spPr>
          <a:xfrm>
            <a:off x="672564" y="2783546"/>
            <a:ext cx="75799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Thanks </a:t>
            </a:r>
            <a:b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en-US" altLang="zh-CN" sz="4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for your attention!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 descr="BEST logo 带阳光">
            <a:extLst>
              <a:ext uri="{FF2B5EF4-FFF2-40B4-BE49-F238E27FC236}">
                <a16:creationId xmlns:a16="http://schemas.microsoft.com/office/drawing/2014/main" id="{3849ADE8-FBC8-7C18-DDF4-03AF0A0917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388" y="9341"/>
            <a:ext cx="1323975" cy="1209040"/>
          </a:xfrm>
          <a:prstGeom prst="rect">
            <a:avLst/>
          </a:prstGeom>
        </p:spPr>
      </p:pic>
      <p:pic>
        <p:nvPicPr>
          <p:cNvPr id="4" name="Picture 3" descr="G:\BEST\图片\BESTlogo的副本\BEST logo3.png">
            <a:extLst>
              <a:ext uri="{FF2B5EF4-FFF2-40B4-BE49-F238E27FC236}">
                <a16:creationId xmlns:a16="http://schemas.microsoft.com/office/drawing/2014/main" id="{939F858F-8A20-B693-E1E0-C5BF8F8A6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28" t="40870"/>
          <a:stretch/>
        </p:blipFill>
        <p:spPr bwMode="auto">
          <a:xfrm>
            <a:off x="1087744" y="289855"/>
            <a:ext cx="1341131" cy="910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占位符 33">
            <a:extLst>
              <a:ext uri="{FF2B5EF4-FFF2-40B4-BE49-F238E27FC236}">
                <a16:creationId xmlns:a16="http://schemas.microsoft.com/office/drawing/2014/main" id="{E0F16A10-AF8D-67E3-5FC8-91A33A075151}"/>
              </a:ext>
            </a:extLst>
          </p:cNvPr>
          <p:cNvSpPr txBox="1"/>
          <p:nvPr/>
        </p:nvSpPr>
        <p:spPr>
          <a:xfrm>
            <a:off x="5666097" y="0"/>
            <a:ext cx="6370969" cy="545465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algn="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EU-China Collaboration on </a:t>
            </a:r>
            <a:r>
              <a:rPr lang="en-US" altLang="zh-CN" sz="1400" b="1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CFETR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and EU-DEMO Reactor Design, </a:t>
            </a:r>
          </a:p>
          <a:p>
            <a:pPr marL="0" lvl="1" algn="r">
              <a:lnSpc>
                <a:spcPct val="150000"/>
              </a:lnSpc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en-US" altLang="zh-CN" sz="1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</a:t>
            </a: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Technical Exchange Meeting, Mar. 19-21, 2024, KIT, Germany </a:t>
            </a:r>
          </a:p>
        </p:txBody>
      </p:sp>
    </p:spTree>
    <p:extLst>
      <p:ext uri="{BB962C8B-B14F-4D97-AF65-F5344CB8AC3E}">
        <p14:creationId xmlns:p14="http://schemas.microsoft.com/office/powerpoint/2010/main" val="16920725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-635"/>
            <a:ext cx="2130425" cy="6858635"/>
          </a:xfrm>
          <a:prstGeom prst="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0" y="1786890"/>
            <a:ext cx="22288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bg1"/>
                </a:solidFill>
                <a:cs typeface="+mn-ea"/>
                <a:sym typeface="+mn-lt"/>
              </a:rPr>
              <a:t>CONTENTS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D7D5E31-8033-8856-FC7E-9F9FCC67CEB1}"/>
              </a:ext>
            </a:extLst>
          </p:cNvPr>
          <p:cNvSpPr txBox="1"/>
          <p:nvPr/>
        </p:nvSpPr>
        <p:spPr>
          <a:xfrm>
            <a:off x="2866417" y="792912"/>
            <a:ext cx="6654800" cy="4267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·"/>
            </a:pPr>
            <a:r>
              <a:rPr lang="en-US" altLang="zh-CN" sz="2800" b="1" kern="0" dirty="0">
                <a:cs typeface="Times New Roman" panose="02020603050405020304" pitchFamily="18" charset="0"/>
              </a:rPr>
              <a:t>Introduction 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·"/>
            </a:pPr>
            <a:r>
              <a:rPr lang="en-US" altLang="zh-CN" sz="2800" b="1" kern="0" dirty="0">
                <a:cs typeface="Times New Roman" panose="02020603050405020304" pitchFamily="18" charset="0"/>
              </a:rPr>
              <a:t>Staged operation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·"/>
            </a:pPr>
            <a:r>
              <a:rPr lang="en-US" altLang="zh-CN" sz="2800" b="1" kern="0" dirty="0">
                <a:cs typeface="Times New Roman" panose="02020603050405020304" pitchFamily="18" charset="0"/>
              </a:rPr>
              <a:t>Radiation safety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·"/>
            </a:pPr>
            <a:r>
              <a:rPr lang="en-US" altLang="zh-CN" sz="2800" b="1" kern="0" dirty="0">
                <a:cs typeface="Times New Roman" panose="02020603050405020304" pitchFamily="18" charset="0"/>
              </a:rPr>
              <a:t>Tritium safety</a:t>
            </a:r>
          </a:p>
          <a:p>
            <a:pPr marL="342900" indent="-342900">
              <a:lnSpc>
                <a:spcPct val="200000"/>
              </a:lnSpc>
              <a:buFont typeface="Symbol" panose="05050102010706020507" pitchFamily="18" charset="2"/>
              <a:buChar char="·"/>
            </a:pPr>
            <a:r>
              <a:rPr lang="en-US" altLang="zh-CN" sz="2800" b="1" kern="0" dirty="0">
                <a:cs typeface="Times New Roman" panose="02020603050405020304" pitchFamily="18" charset="0"/>
              </a:rPr>
              <a:t>Summary</a:t>
            </a:r>
          </a:p>
        </p:txBody>
      </p:sp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39B9B3D-7605-885E-F427-934638B388E7}"/>
              </a:ext>
            </a:extLst>
          </p:cNvPr>
          <p:cNvSpPr txBox="1"/>
          <p:nvPr/>
        </p:nvSpPr>
        <p:spPr>
          <a:xfrm>
            <a:off x="317856" y="922956"/>
            <a:ext cx="11555018" cy="55500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BEST experimental facility</a:t>
            </a:r>
          </a:p>
          <a:p>
            <a:pPr marL="685800" marR="0" lvl="1" indent="-2286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-"/>
              <a:tabLst>
                <a:tab pos="1609725" algn="l"/>
                <a:tab pos="1609725" algn="l"/>
                <a:tab pos="1609725" algn="l"/>
                <a:tab pos="1609725" algn="l"/>
              </a:tabLst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Cat.-I 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radiation facility 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radiation safety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  <a:p>
            <a:pPr marL="685800" marR="0" lvl="1" indent="-22860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 typeface="Symbol" panose="05050102010706020507" pitchFamily="18" charset="2"/>
              <a:buChar char="-"/>
              <a:tabLst>
                <a:tab pos="1609725" algn="l"/>
                <a:tab pos="1609725" algn="l"/>
                <a:tab pos="1609725" algn="l"/>
                <a:tab pos="1609725" algn="l"/>
              </a:tabLst>
              <a:defRPr/>
            </a:pP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Cat.-A site of handling unsealed 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radioactive materials </a:t>
            </a:r>
            <a:r>
              <a:rPr kumimoji="0" lang="en-US" altLang="zh-CN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 tritium handling</a:t>
            </a:r>
            <a:endParaRPr kumimoji="0" lang="en-US" altLang="zh-CN" sz="20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altLang="zh-CN" sz="2200" b="1" kern="0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Individual licenses </a:t>
            </a:r>
            <a:r>
              <a:rPr lang="en-GB" altLang="zh-CN" sz="2200" kern="0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for radiation safety and tritium  </a:t>
            </a:r>
          </a:p>
          <a:p>
            <a:pPr marL="800100" lvl="1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GB" altLang="zh-CN" kern="0" dirty="0">
                <a:solidFill>
                  <a:srgbClr val="0000FF"/>
                </a:solidFill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Site construction and machine assembly</a:t>
            </a:r>
          </a:p>
          <a:p>
            <a:pPr marL="800100" lvl="1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GB" altLang="zh-CN" kern="0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Radiation safety license for operation </a:t>
            </a:r>
          </a:p>
          <a:p>
            <a:pPr marL="800100" lvl="1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−"/>
            </a:pPr>
            <a:r>
              <a:rPr lang="en-GB" altLang="zh-CN" kern="0" dirty="0">
                <a:latin typeface="+mn-ea"/>
                <a:cs typeface="Times New Roman" panose="02020603050405020304" pitchFamily="18" charset="0"/>
                <a:sym typeface="Symbol" panose="05050102010706020507" pitchFamily="18" charset="2"/>
              </a:rPr>
              <a:t>License to hold/handle </a:t>
            </a:r>
            <a:r>
              <a:rPr lang="en-GB" altLang="zh-CN" kern="0" dirty="0">
                <a:latin typeface="+mn-ea"/>
                <a:cs typeface="Times New Roman" panose="02020603050405020304" pitchFamily="18" charset="0"/>
                <a:sym typeface="Wingdings" panose="05000000000000000000" pitchFamily="2" charset="2"/>
              </a:rPr>
              <a:t>tritium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Aft>
                <a:spcPts val="3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altLang="zh-CN" sz="2200" b="1" kern="0" dirty="0">
                <a:latin typeface="+mn-ea"/>
                <a:cs typeface="Arial" panose="020B0604020202020204" pitchFamily="34" charset="0"/>
              </a:rPr>
              <a:t>BEST will operate in pulsed D-T mode and produce fusion power up to 200MW </a:t>
            </a:r>
          </a:p>
          <a:p>
            <a:pPr marL="800100" lvl="1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−"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Arial" panose="020B0604020202020204" pitchFamily="34" charset="0"/>
              </a:rPr>
              <a:t>Pulsed D-T operation</a:t>
            </a:r>
          </a:p>
          <a:p>
            <a:pPr marL="1200150" lvl="2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Short pulse: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zh-CN" sz="1600" kern="0" spc="0" dirty="0" err="1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P</a:t>
            </a:r>
            <a:r>
              <a:rPr lang="en-GB" altLang="zh-CN" sz="1600" kern="0" spc="0" baseline="-25000" dirty="0" err="1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fus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GB" altLang="zh-CN" sz="1600" kern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100-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200MW, 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5-10 s, 7.1E+20 n </a:t>
            </a:r>
            <a:r>
              <a:rPr lang="en-US" altLang="zh-CN" sz="1600" kern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(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4mg-T)</a:t>
            </a:r>
          </a:p>
          <a:p>
            <a:pPr marL="1200150" lvl="2" indent="-285750">
              <a:lnSpc>
                <a:spcPct val="150000"/>
              </a:lnSpc>
              <a:spcAft>
                <a:spcPts val="300"/>
              </a:spcAft>
              <a:buFont typeface="Wingdings" panose="05000000000000000000" pitchFamily="2" charset="2"/>
              <a:buChar char="u"/>
            </a:pP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Long pulse: </a:t>
            </a:r>
            <a:r>
              <a:rPr lang="en-GB" altLang="zh-CN" sz="1600" kern="0" spc="0" dirty="0" err="1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P</a:t>
            </a:r>
            <a:r>
              <a:rPr lang="en-GB" altLang="zh-CN" sz="1600" kern="0" spc="0" baseline="-25000" dirty="0" err="1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fus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 </a:t>
            </a:r>
            <a:r>
              <a:rPr lang="en-US" altLang="zh-CN" sz="1600" kern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2</a:t>
            </a:r>
            <a:r>
              <a:rPr lang="en-US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0-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</a:rPr>
              <a:t>50MW, </a:t>
            </a:r>
            <a:r>
              <a:rPr lang="en-GB" altLang="zh-CN" sz="1600" kern="0" spc="0" dirty="0">
                <a:solidFill>
                  <a:srgbClr val="000000"/>
                </a:solidFill>
                <a:latin typeface="+mn-ea"/>
                <a:cs typeface="Arial" panose="020B0604020202020204" pitchFamily="34" charset="0"/>
                <a:sym typeface="Symbol" panose="05050102010706020507" pitchFamily="18" charset="2"/>
              </a:rPr>
              <a:t>1000 s, 1.8E+22 n (90mg-T)</a:t>
            </a:r>
          </a:p>
          <a:p>
            <a:pPr marL="800100" lvl="1" indent="-342900">
              <a:lnSpc>
                <a:spcPct val="150000"/>
              </a:lnSpc>
              <a:spcAft>
                <a:spcPts val="300"/>
              </a:spcAft>
              <a:buFont typeface="Arial" panose="020B0604020202020204" pitchFamily="34" charset="0"/>
              <a:buChar char="−"/>
              <a:defRPr/>
            </a:pPr>
            <a:r>
              <a:rPr kumimoji="0" lang="en-US" altLang="zh-CN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n-ea"/>
                <a:cs typeface="Arial" panose="020B0604020202020204" pitchFamily="34" charset="0"/>
              </a:rPr>
              <a:t>T inventory site limit</a:t>
            </a:r>
            <a:r>
              <a:rPr lang="en-US" altLang="zh-CN" kern="0" dirty="0">
                <a:latin typeface="+mn-ea"/>
                <a:cs typeface="Arial" panose="020B0604020202020204" pitchFamily="34" charset="0"/>
              </a:rPr>
              <a:t>: 110 grams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68DB142-EF51-A44F-E638-FEF32575A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3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4FA04B7-CC79-82E7-F586-995AABE2952C}"/>
              </a:ext>
            </a:extLst>
          </p:cNvPr>
          <p:cNvSpPr txBox="1"/>
          <p:nvPr/>
        </p:nvSpPr>
        <p:spPr>
          <a:xfrm>
            <a:off x="-635" y="5016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Introduction (1/3)</a:t>
            </a:r>
          </a:p>
        </p:txBody>
      </p:sp>
      <p:sp>
        <p:nvSpPr>
          <p:cNvPr id="3" name="箭头: 下 2">
            <a:extLst>
              <a:ext uri="{FF2B5EF4-FFF2-40B4-BE49-F238E27FC236}">
                <a16:creationId xmlns:a16="http://schemas.microsoft.com/office/drawing/2014/main" id="{BAB894A3-E2D7-2AE8-9F00-75A6A3DCB068}"/>
              </a:ext>
            </a:extLst>
          </p:cNvPr>
          <p:cNvSpPr/>
          <p:nvPr/>
        </p:nvSpPr>
        <p:spPr>
          <a:xfrm>
            <a:off x="5710564" y="3083668"/>
            <a:ext cx="327498" cy="48638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369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cs typeface="+mn-ea"/>
                <a:sym typeface="+mn-lt"/>
              </a:rPr>
              <a:t> </a:t>
            </a:r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Introduction (2/3)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9DDB1975-EF66-297F-18BD-7B17E4E81BF1}"/>
              </a:ext>
            </a:extLst>
          </p:cNvPr>
          <p:cNvSpPr txBox="1"/>
          <p:nvPr/>
        </p:nvSpPr>
        <p:spPr>
          <a:xfrm>
            <a:off x="461645" y="976756"/>
            <a:ext cx="11503376" cy="5477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GB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Staged approach </a:t>
            </a:r>
            <a:r>
              <a:rPr lang="en-GB" altLang="zh-CN" sz="2200" b="1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for BEST licensing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−"/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periodically renew/update licenses for operation and tritium material handling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−"/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minimise on-site tritium inventory</a:t>
            </a:r>
          </a:p>
          <a:p>
            <a:pPr marL="800100" lvl="1" indent="-3429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−"/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allow the development of RH technology and equipment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Staged </a:t>
            </a:r>
            <a:r>
              <a:rPr lang="en-US" altLang="zh-CN" sz="2200" b="1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D-T operation</a:t>
            </a:r>
            <a:endParaRPr kumimoji="0" lang="en-US" altLang="zh-CN" sz="2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D-T commissioning phase: </a:t>
            </a:r>
            <a:r>
              <a:rPr lang="en-GB" altLang="zh-CN" kern="0" dirty="0" err="1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2g+3g+5g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T </a:t>
            </a:r>
            <a:endParaRPr lang="en-GB" altLang="zh-CN" kern="0" spc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Phase I: neutron yield ~ 2.5E+23 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(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to consume 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~1.25 g-T)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−"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Phase II: neutron yield ~1E+24 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to consume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~5 g-T)</a:t>
            </a:r>
          </a:p>
          <a:p>
            <a:pPr lvl="1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−"/>
            </a:pP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P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hase III: neutron yield ~ 2.5E+25 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GB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to consume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~125 g-T)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lang="en-US" altLang="zh-CN" sz="2200" b="1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Safety functions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>
                <a:tab pos="1609725" algn="l"/>
                <a:tab pos="1609725" algn="l"/>
                <a:tab pos="1609725" algn="l"/>
                <a:tab pos="1609725" algn="l"/>
              </a:tabLst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Confinement of radioactive and explosive materials</a:t>
            </a: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Symbol" panose="05050102010706020507" pitchFamily="18" charset="2"/>
              <a:buChar char="-"/>
              <a:tabLst>
                <a:tab pos="1609725" algn="l"/>
                <a:tab pos="1609725" algn="l"/>
                <a:tab pos="1609725" algn="l"/>
                <a:tab pos="1609725" algn="l"/>
              </a:tabLst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Limitation of ionizing radiation</a:t>
            </a:r>
            <a:endParaRPr lang="en-US" altLang="zh-CN" kern="0" dirty="0">
              <a:latin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82B1982-8AC1-A275-7648-8CA9AA158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438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5766B7E6-A4DA-B544-DC4D-647146E30B84}"/>
              </a:ext>
            </a:extLst>
          </p:cNvPr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Introduction (3/3)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777F0075-43A7-9439-30C3-40332DE5813F}"/>
              </a:ext>
            </a:extLst>
          </p:cNvPr>
          <p:cNvSpPr txBox="1"/>
          <p:nvPr/>
        </p:nvSpPr>
        <p:spPr>
          <a:xfrm>
            <a:off x="579119" y="1022639"/>
            <a:ext cx="11505375" cy="561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lvl="0" indent="-22860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"/>
              <a:defRPr/>
            </a:pPr>
            <a:r>
              <a:rPr lang="en-US" altLang="zh-CN" sz="2200" b="1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Radiation safety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Nuclear performance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Radwaste assessment: no generation of high or intermediate level waste 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Shielding adequacy</a:t>
            </a:r>
          </a:p>
          <a:p>
            <a: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 typeface="Symbol" panose="05050102010706020507" pitchFamily="18" charset="2"/>
              <a:buChar char=""/>
              <a:tabLst/>
              <a:defRPr/>
            </a:pPr>
            <a:r>
              <a:rPr kumimoji="0" lang="en-US" altLang="zh-CN" sz="2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Tritium safety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To minimize the impact </a:t>
            </a: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of tritium release</a:t>
            </a: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 to the environment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kern="0" dirty="0">
                <a:latin typeface="微软雅黑" panose="020B0503020204020204" pitchFamily="34" charset="-122"/>
                <a:cs typeface="Times New Roman" panose="02020603050405020304" pitchFamily="18" charset="0"/>
              </a:rPr>
              <a:t>To minimize tritium inventory, e.g. optimization vs. operation scenario</a:t>
            </a:r>
            <a:endParaRPr kumimoji="0" lang="en-US" altLang="zh-CN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kumimoji="0" lang="en-US" altLang="zh-CN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Confinement implementation 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kumimoji="0" lang="en-US" altLang="zh-CN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Times New Roman" panose="02020603050405020304" pitchFamily="18" charset="0"/>
              </a:rPr>
              <a:t>Security and </a:t>
            </a:r>
            <a:r>
              <a:rPr lang="en-US" altLang="zh-CN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accountancy</a:t>
            </a:r>
          </a:p>
          <a:p>
            <a:pPr marL="285750" indent="-28575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b="1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Other hazards, </a:t>
            </a:r>
            <a:r>
              <a:rPr lang="en-US" altLang="zh-CN" sz="2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e.g. earthquake, flood, fire</a:t>
            </a:r>
          </a:p>
          <a:p>
            <a:pPr marL="285750" indent="-28575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b="1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Other source terms, </a:t>
            </a:r>
            <a:r>
              <a:rPr lang="en-US" altLang="zh-CN" sz="2200" kern="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cs typeface="Times New Roman" panose="02020603050405020304" pitchFamily="18" charset="0"/>
              </a:rPr>
              <a:t>e.g. activated dust, ACP, cryogenic coolant, stored energy  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BD4D10-492E-C0A0-ADB1-D7B75D7C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5864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B1489-9821-85B0-8842-46D31A8FC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843E369-3BB4-CE23-1F24-44A4D8F65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6</a:t>
            </a:fld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F669737-96D3-38D7-0A35-0BB99D98B638}"/>
              </a:ext>
            </a:extLst>
          </p:cNvPr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Staged operation (1/4)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7FF5E48-F141-7692-0CB4-6EB8E348E9BC}"/>
              </a:ext>
            </a:extLst>
          </p:cNvPr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5" name="Picture 2" descr="G:\BEST\图片\BESTlogo的副本\BEST logo1.png">
              <a:extLst>
                <a:ext uri="{FF2B5EF4-FFF2-40B4-BE49-F238E27FC236}">
                  <a16:creationId xmlns:a16="http://schemas.microsoft.com/office/drawing/2014/main" id="{E614B840-2761-B28B-6DAC-3FF16DBE08B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G:\BEST\图片\BESTlogo的副本\BEST logo1.png">
              <a:extLst>
                <a:ext uri="{FF2B5EF4-FFF2-40B4-BE49-F238E27FC236}">
                  <a16:creationId xmlns:a16="http://schemas.microsoft.com/office/drawing/2014/main" id="{7C8EF4ED-5B88-CA64-940D-C010A6E1F20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6739361-0466-6151-CE03-BB352AA8985B}"/>
              </a:ext>
            </a:extLst>
          </p:cNvPr>
          <p:cNvSpPr txBox="1"/>
          <p:nvPr/>
        </p:nvSpPr>
        <p:spPr>
          <a:xfrm>
            <a:off x="3066660" y="874521"/>
            <a:ext cx="61090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cs typeface="+mn-ea"/>
                <a:sym typeface="+mn-lt"/>
              </a:rPr>
              <a:t>D-T commissioning phase 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1C96780-3B70-DC3F-0C7E-1F7816F99D57}"/>
              </a:ext>
            </a:extLst>
          </p:cNvPr>
          <p:cNvSpPr txBox="1"/>
          <p:nvPr/>
        </p:nvSpPr>
        <p:spPr>
          <a:xfrm>
            <a:off x="579119" y="1263753"/>
            <a:ext cx="11084145" cy="2894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  <a:defRPr/>
            </a:pPr>
            <a:r>
              <a:rPr lang="en-US" altLang="zh-CN" sz="2200" b="1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Operation preparation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test all fueling systems and neutron diagnostics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develop tritium measurement techniques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explore effective methods for tritium removal and recovery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establish the T fuel cycle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  <a:defRPr/>
            </a:pP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0.01% “global” burn-up fraction assumed</a:t>
            </a:r>
          </a:p>
        </p:txBody>
      </p:sp>
      <p:graphicFrame>
        <p:nvGraphicFramePr>
          <p:cNvPr id="9" name="表格 8">
            <a:extLst>
              <a:ext uri="{FF2B5EF4-FFF2-40B4-BE49-F238E27FC236}">
                <a16:creationId xmlns:a16="http://schemas.microsoft.com/office/drawing/2014/main" id="{C493D4D1-7367-658B-D220-C176BE3557D9}"/>
              </a:ext>
            </a:extLst>
          </p:cNvPr>
          <p:cNvGraphicFramePr>
            <a:graphicFrameLocks noGrp="1"/>
          </p:cNvGraphicFramePr>
          <p:nvPr/>
        </p:nvGraphicFramePr>
        <p:xfrm>
          <a:off x="755778" y="4347267"/>
          <a:ext cx="10935479" cy="234846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5387">
                  <a:extLst>
                    <a:ext uri="{9D8B030D-6E8A-4147-A177-3AD203B41FA5}">
                      <a16:colId xmlns:a16="http://schemas.microsoft.com/office/drawing/2014/main" val="2829110640"/>
                    </a:ext>
                  </a:extLst>
                </a:gridCol>
                <a:gridCol w="2040005">
                  <a:extLst>
                    <a:ext uri="{9D8B030D-6E8A-4147-A177-3AD203B41FA5}">
                      <a16:colId xmlns:a16="http://schemas.microsoft.com/office/drawing/2014/main" val="1818875371"/>
                    </a:ext>
                  </a:extLst>
                </a:gridCol>
                <a:gridCol w="1465758">
                  <a:extLst>
                    <a:ext uri="{9D8B030D-6E8A-4147-A177-3AD203B41FA5}">
                      <a16:colId xmlns:a16="http://schemas.microsoft.com/office/drawing/2014/main" val="3883237073"/>
                    </a:ext>
                  </a:extLst>
                </a:gridCol>
                <a:gridCol w="1465758">
                  <a:extLst>
                    <a:ext uri="{9D8B030D-6E8A-4147-A177-3AD203B41FA5}">
                      <a16:colId xmlns:a16="http://schemas.microsoft.com/office/drawing/2014/main" val="3846539528"/>
                    </a:ext>
                  </a:extLst>
                </a:gridCol>
                <a:gridCol w="1416243">
                  <a:extLst>
                    <a:ext uri="{9D8B030D-6E8A-4147-A177-3AD203B41FA5}">
                      <a16:colId xmlns:a16="http://schemas.microsoft.com/office/drawing/2014/main" val="224565463"/>
                    </a:ext>
                  </a:extLst>
                </a:gridCol>
                <a:gridCol w="1579563">
                  <a:extLst>
                    <a:ext uri="{9D8B030D-6E8A-4147-A177-3AD203B41FA5}">
                      <a16:colId xmlns:a16="http://schemas.microsoft.com/office/drawing/2014/main" val="195341572"/>
                    </a:ext>
                  </a:extLst>
                </a:gridCol>
                <a:gridCol w="1772765">
                  <a:extLst>
                    <a:ext uri="{9D8B030D-6E8A-4147-A177-3AD203B41FA5}">
                      <a16:colId xmlns:a16="http://schemas.microsoft.com/office/drawing/2014/main" val="3978815650"/>
                    </a:ext>
                  </a:extLst>
                </a:gridCol>
              </a:tblGrid>
              <a:tr h="79813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+mn-lt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effectLst/>
                          <a:latin typeface="+mn-lt"/>
                        </a:rPr>
                        <a:t>fus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(MW)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length (s)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num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n-yield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required (g/pulse)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consumed</a:t>
                      </a:r>
                    </a:p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(g/pulse)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consumed</a:t>
                      </a:r>
                    </a:p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(mg)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92407243"/>
                  </a:ext>
                </a:extLst>
              </a:tr>
              <a:tr h="3875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200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3.35E+21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0.9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8.7E</a:t>
                      </a:r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-5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419149739"/>
                  </a:ext>
                </a:extLst>
              </a:tr>
              <a:tr h="3875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3.35E+21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1.8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1.8E</a:t>
                      </a:r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-4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1566822"/>
                  </a:ext>
                </a:extLst>
              </a:tr>
              <a:tr h="38758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altLang="zh-CN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3.35E+21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1.8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altLang="zh-CN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1.8E</a:t>
                      </a:r>
                      <a:r>
                        <a:rPr lang="en-GB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-4</a:t>
                      </a:r>
                      <a:endParaRPr lang="en-US" altLang="zh-CN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18</a:t>
                      </a: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899701812"/>
                  </a:ext>
                </a:extLst>
              </a:tr>
              <a:tr h="3875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total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400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1.1E+22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862943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3475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Staged operation (2/4)</a:t>
            </a:r>
          </a:p>
        </p:txBody>
      </p:sp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771B018C-7E26-3581-6450-690A88DE254F}"/>
              </a:ext>
            </a:extLst>
          </p:cNvPr>
          <p:cNvSpPr txBox="1"/>
          <p:nvPr/>
        </p:nvSpPr>
        <p:spPr>
          <a:xfrm>
            <a:off x="579120" y="1263753"/>
            <a:ext cx="10800080" cy="21133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</a:t>
            </a:r>
            <a:r>
              <a:rPr lang="en-US" altLang="zh-CN" sz="2200" b="1" kern="0" spc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minimize tritium inventory 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required for targeted operation, ~20g-T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explore effective methods for </a:t>
            </a:r>
            <a:r>
              <a:rPr lang="en-US" altLang="zh-CN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tritium removal and recovery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achieve </a:t>
            </a:r>
            <a:r>
              <a:rPr lang="en-US" altLang="zh-CN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 fueling efficiency </a:t>
            </a: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~20% </a:t>
            </a: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000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preparation for next phase</a:t>
            </a:r>
            <a:endParaRPr lang="en-GB" altLang="zh-CN" sz="2000" kern="0" dirty="0">
              <a:solidFill>
                <a:srgbClr val="0000FF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start from low burn-up fraction, e.g. ~0.05%</a:t>
            </a: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89908D1D-0F4E-1885-8D0A-ED0D2CCC40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9353568"/>
              </p:ext>
            </p:extLst>
          </p:nvPr>
        </p:nvGraphicFramePr>
        <p:xfrm>
          <a:off x="1872942" y="3780716"/>
          <a:ext cx="9596821" cy="25450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5387">
                  <a:extLst>
                    <a:ext uri="{9D8B030D-6E8A-4147-A177-3AD203B41FA5}">
                      <a16:colId xmlns:a16="http://schemas.microsoft.com/office/drawing/2014/main" val="2829110640"/>
                    </a:ext>
                  </a:extLst>
                </a:gridCol>
                <a:gridCol w="2040005">
                  <a:extLst>
                    <a:ext uri="{9D8B030D-6E8A-4147-A177-3AD203B41FA5}">
                      <a16:colId xmlns:a16="http://schemas.microsoft.com/office/drawing/2014/main" val="1818875371"/>
                    </a:ext>
                  </a:extLst>
                </a:gridCol>
                <a:gridCol w="1465758">
                  <a:extLst>
                    <a:ext uri="{9D8B030D-6E8A-4147-A177-3AD203B41FA5}">
                      <a16:colId xmlns:a16="http://schemas.microsoft.com/office/drawing/2014/main" val="3883237073"/>
                    </a:ext>
                  </a:extLst>
                </a:gridCol>
                <a:gridCol w="1465758">
                  <a:extLst>
                    <a:ext uri="{9D8B030D-6E8A-4147-A177-3AD203B41FA5}">
                      <a16:colId xmlns:a16="http://schemas.microsoft.com/office/drawing/2014/main" val="3846539528"/>
                    </a:ext>
                  </a:extLst>
                </a:gridCol>
                <a:gridCol w="1416243">
                  <a:extLst>
                    <a:ext uri="{9D8B030D-6E8A-4147-A177-3AD203B41FA5}">
                      <a16:colId xmlns:a16="http://schemas.microsoft.com/office/drawing/2014/main" val="224565463"/>
                    </a:ext>
                  </a:extLst>
                </a:gridCol>
                <a:gridCol w="2013670">
                  <a:extLst>
                    <a:ext uri="{9D8B030D-6E8A-4147-A177-3AD203B41FA5}">
                      <a16:colId xmlns:a16="http://schemas.microsoft.com/office/drawing/2014/main" val="195341572"/>
                    </a:ext>
                  </a:extLst>
                </a:gridCol>
              </a:tblGrid>
              <a:tr h="86495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+mn-lt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effectLst/>
                          <a:latin typeface="+mn-lt"/>
                        </a:rPr>
                        <a:t>fus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(MW)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length (s)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num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n-yield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required (g/pulse)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consumed</a:t>
                      </a:r>
                    </a:p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92407243"/>
                  </a:ext>
                </a:extLst>
              </a:tr>
              <a:tr h="420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2.14E+23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1.06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9149739"/>
                  </a:ext>
                </a:extLst>
              </a:tr>
              <a:tr h="420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2.67E+22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4.4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0.13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566822"/>
                  </a:ext>
                </a:extLst>
              </a:tr>
              <a:tr h="420031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3.56E+21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0.02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9701812"/>
                  </a:ext>
                </a:extLst>
              </a:tr>
              <a:tr h="42003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total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3310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2.14E+23</a:t>
                      </a: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1.2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86294316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49F8833-9732-CD24-6A5F-C83FDB6D6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7</a:t>
            </a:fld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FDF31BC-5020-E1C7-BCDE-5ABE8BC4DDFF}"/>
              </a:ext>
            </a:extLst>
          </p:cNvPr>
          <p:cNvSpPr txBox="1"/>
          <p:nvPr/>
        </p:nvSpPr>
        <p:spPr>
          <a:xfrm>
            <a:off x="28175" y="4868584"/>
            <a:ext cx="128164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Example Operation Scenario </a:t>
            </a:r>
            <a:endParaRPr lang="zh-CN" altLang="en-US" b="1" dirty="0"/>
          </a:p>
        </p:txBody>
      </p:sp>
      <p:sp>
        <p:nvSpPr>
          <p:cNvPr id="10" name="左大括号 9">
            <a:extLst>
              <a:ext uri="{FF2B5EF4-FFF2-40B4-BE49-F238E27FC236}">
                <a16:creationId xmlns:a16="http://schemas.microsoft.com/office/drawing/2014/main" id="{3C06BF83-B521-041A-0276-805961E10C2C}"/>
              </a:ext>
            </a:extLst>
          </p:cNvPr>
          <p:cNvSpPr/>
          <p:nvPr/>
        </p:nvSpPr>
        <p:spPr>
          <a:xfrm>
            <a:off x="1309818" y="4810505"/>
            <a:ext cx="330926" cy="1345612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4DC59C6-B3C6-04C2-4AE8-8440198BA005}"/>
              </a:ext>
            </a:extLst>
          </p:cNvPr>
          <p:cNvSpPr txBox="1"/>
          <p:nvPr/>
        </p:nvSpPr>
        <p:spPr>
          <a:xfrm>
            <a:off x="3040834" y="838258"/>
            <a:ext cx="6109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cs typeface="+mn-ea"/>
                <a:sym typeface="+mn-lt"/>
              </a:rPr>
              <a:t>Phase-1: neutron yield up to 2.5E+23</a:t>
            </a:r>
          </a:p>
        </p:txBody>
      </p:sp>
    </p:spTree>
    <p:extLst>
      <p:ext uri="{BB962C8B-B14F-4D97-AF65-F5344CB8AC3E}">
        <p14:creationId xmlns:p14="http://schemas.microsoft.com/office/powerpoint/2010/main" val="6319687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文本框 4">
            <a:extLst>
              <a:ext uri="{FF2B5EF4-FFF2-40B4-BE49-F238E27FC236}">
                <a16:creationId xmlns:a16="http://schemas.microsoft.com/office/drawing/2014/main" id="{4E61CACC-5384-D653-2A94-AF9CB5ECEF1C}"/>
              </a:ext>
            </a:extLst>
          </p:cNvPr>
          <p:cNvSpPr txBox="1"/>
          <p:nvPr/>
        </p:nvSpPr>
        <p:spPr>
          <a:xfrm>
            <a:off x="695325" y="1196638"/>
            <a:ext cx="10800080" cy="2118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achieve </a:t>
            </a:r>
            <a:r>
              <a:rPr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long pulse 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operation, e.g. </a:t>
            </a:r>
            <a:r>
              <a:rPr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100s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for 20MW fusion power</a:t>
            </a:r>
          </a:p>
          <a:p>
            <a:pPr marL="342900" indent="-342900">
              <a:lnSpc>
                <a:spcPct val="130000"/>
              </a:lnSpc>
              <a:spcAft>
                <a:spcPts val="1000"/>
              </a:spcAft>
              <a:buFont typeface="Symbol" panose="05050102010706020507" pitchFamily="18" charset="2"/>
              <a:buChar char="·"/>
              <a:defRPr/>
            </a:pPr>
            <a:r>
              <a:rPr lang="en-US" altLang="zh-CN" sz="2200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achieve higher </a:t>
            </a:r>
            <a:r>
              <a:rPr lang="en-US" altLang="zh-CN" sz="2200" b="1" kern="0" spc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burn-up fraction </a:t>
            </a:r>
            <a:r>
              <a:rPr lang="en-US" altLang="zh-CN" sz="2200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altLang="zh-CN" sz="2200" kern="0" spc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preparation for next phase</a:t>
            </a:r>
            <a:endParaRPr lang="en-US" altLang="zh-CN" sz="2200" kern="0" spc="0" dirty="0">
              <a:solidFill>
                <a:srgbClr val="0000FF"/>
              </a:solidFill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sz="20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0.4% for 50MW</a:t>
            </a:r>
          </a:p>
          <a:p>
            <a:pPr marL="800100" lvl="1" indent="-342900">
              <a:lnSpc>
                <a:spcPct val="130000"/>
              </a:lnSpc>
              <a:spcAft>
                <a:spcPts val="1000"/>
              </a:spcAft>
              <a:buFont typeface="Arial" panose="020B0604020202020204" pitchFamily="34" charset="0"/>
              <a:buChar char="−"/>
              <a:defRPr/>
            </a:pPr>
            <a:r>
              <a:rPr lang="en-US" altLang="zh-CN" sz="2000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1% for 200MW</a:t>
            </a:r>
            <a:endParaRPr lang="en-GB" altLang="zh-CN" sz="2000" kern="0" spc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AD748721-6823-954D-032E-09D3E1806EF8}"/>
              </a:ext>
            </a:extLst>
          </p:cNvPr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Staged operation (3/4)</a:t>
            </a: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9B4D0C53-6714-82A9-CDE2-1A1FDD741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445337"/>
              </p:ext>
            </p:extLst>
          </p:nvPr>
        </p:nvGraphicFramePr>
        <p:xfrm>
          <a:off x="1867166" y="3972847"/>
          <a:ext cx="9901979" cy="28074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23660">
                  <a:extLst>
                    <a:ext uri="{9D8B030D-6E8A-4147-A177-3AD203B41FA5}">
                      <a16:colId xmlns:a16="http://schemas.microsoft.com/office/drawing/2014/main" val="2829110640"/>
                    </a:ext>
                  </a:extLst>
                </a:gridCol>
                <a:gridCol w="1998925">
                  <a:extLst>
                    <a:ext uri="{9D8B030D-6E8A-4147-A177-3AD203B41FA5}">
                      <a16:colId xmlns:a16="http://schemas.microsoft.com/office/drawing/2014/main" val="1818875371"/>
                    </a:ext>
                  </a:extLst>
                </a:gridCol>
                <a:gridCol w="1333736">
                  <a:extLst>
                    <a:ext uri="{9D8B030D-6E8A-4147-A177-3AD203B41FA5}">
                      <a16:colId xmlns:a16="http://schemas.microsoft.com/office/drawing/2014/main" val="3883237073"/>
                    </a:ext>
                  </a:extLst>
                </a:gridCol>
                <a:gridCol w="1333736">
                  <a:extLst>
                    <a:ext uri="{9D8B030D-6E8A-4147-A177-3AD203B41FA5}">
                      <a16:colId xmlns:a16="http://schemas.microsoft.com/office/drawing/2014/main" val="3846539528"/>
                    </a:ext>
                  </a:extLst>
                </a:gridCol>
                <a:gridCol w="1447325">
                  <a:extLst>
                    <a:ext uri="{9D8B030D-6E8A-4147-A177-3AD203B41FA5}">
                      <a16:colId xmlns:a16="http://schemas.microsoft.com/office/drawing/2014/main" val="224565463"/>
                    </a:ext>
                  </a:extLst>
                </a:gridCol>
                <a:gridCol w="1864597">
                  <a:extLst>
                    <a:ext uri="{9D8B030D-6E8A-4147-A177-3AD203B41FA5}">
                      <a16:colId xmlns:a16="http://schemas.microsoft.com/office/drawing/2014/main" val="1244290028"/>
                    </a:ext>
                  </a:extLst>
                </a:gridCol>
              </a:tblGrid>
              <a:tr h="8534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+mn-lt"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effectLst/>
                          <a:latin typeface="+mn-lt"/>
                        </a:rPr>
                        <a:t>fus</a:t>
                      </a:r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 (MW)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length (s)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pulse num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+mn-lt"/>
                        </a:rPr>
                        <a:t>n-yield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required (g/pulse)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consumed</a:t>
                      </a:r>
                    </a:p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292407243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7.12E+23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17.7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3.54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419149739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2.67E+23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2.2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1.33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1566822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200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3.56E+22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8.9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0.18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899701812"/>
                  </a:ext>
                </a:extLst>
              </a:tr>
              <a:tr h="4885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total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4100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1.01E+24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</a:rPr>
                        <a:t>/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微软雅黑" panose="020B0503020204020204" pitchFamily="34" charset="-122"/>
                          <a:cs typeface="+mn-cs"/>
                        </a:rPr>
                        <a:t>5.1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86294316"/>
                  </a:ext>
                </a:extLst>
              </a:tr>
            </a:tbl>
          </a:graphicData>
        </a:graphic>
      </p:graphicFrame>
      <p:sp>
        <p:nvSpPr>
          <p:cNvPr id="2" name="箭头: 右 1">
            <a:extLst>
              <a:ext uri="{FF2B5EF4-FFF2-40B4-BE49-F238E27FC236}">
                <a16:creationId xmlns:a16="http://schemas.microsoft.com/office/drawing/2014/main" id="{AABBD4F2-B2C3-05A5-3BFE-DE5DF5CF8131}"/>
              </a:ext>
            </a:extLst>
          </p:cNvPr>
          <p:cNvSpPr/>
          <p:nvPr/>
        </p:nvSpPr>
        <p:spPr>
          <a:xfrm>
            <a:off x="3971108" y="2615700"/>
            <a:ext cx="722812" cy="330926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0FA510-4FB5-2562-5E73-FA6FE44189AE}"/>
              </a:ext>
            </a:extLst>
          </p:cNvPr>
          <p:cNvSpPr txBox="1"/>
          <p:nvPr/>
        </p:nvSpPr>
        <p:spPr>
          <a:xfrm>
            <a:off x="4967605" y="2596497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Start from 0.1%</a:t>
            </a:r>
            <a:endParaRPr lang="zh-CN" altLang="en-US" dirty="0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2F7FA8B-6B1F-4ACD-F84A-D73AACE8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8</a:t>
            </a:fld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A3F2CA4-C35D-1048-1506-E18981F34AD7}"/>
              </a:ext>
            </a:extLst>
          </p:cNvPr>
          <p:cNvSpPr txBox="1"/>
          <p:nvPr/>
        </p:nvSpPr>
        <p:spPr>
          <a:xfrm>
            <a:off x="28175" y="4868584"/>
            <a:ext cx="128164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Example Operation Scenario </a:t>
            </a:r>
            <a:endParaRPr lang="zh-CN" altLang="en-US" b="1" dirty="0"/>
          </a:p>
        </p:txBody>
      </p:sp>
      <p:sp>
        <p:nvSpPr>
          <p:cNvPr id="12" name="左大括号 11">
            <a:extLst>
              <a:ext uri="{FF2B5EF4-FFF2-40B4-BE49-F238E27FC236}">
                <a16:creationId xmlns:a16="http://schemas.microsoft.com/office/drawing/2014/main" id="{EADA5797-5522-3844-D510-C634496544B1}"/>
              </a:ext>
            </a:extLst>
          </p:cNvPr>
          <p:cNvSpPr/>
          <p:nvPr/>
        </p:nvSpPr>
        <p:spPr>
          <a:xfrm>
            <a:off x="1309818" y="4810504"/>
            <a:ext cx="330926" cy="181138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12F5BEC-1BA7-863B-1DE6-07BD5DC97C10}"/>
              </a:ext>
            </a:extLst>
          </p:cNvPr>
          <p:cNvSpPr txBox="1"/>
          <p:nvPr/>
        </p:nvSpPr>
        <p:spPr>
          <a:xfrm>
            <a:off x="3040834" y="817004"/>
            <a:ext cx="6109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cs typeface="+mn-ea"/>
                <a:sym typeface="+mn-lt"/>
              </a:rPr>
              <a:t>Phase-2: neutron yield up to 1E+24</a:t>
            </a:r>
          </a:p>
        </p:txBody>
      </p:sp>
    </p:spTree>
    <p:extLst>
      <p:ext uri="{BB962C8B-B14F-4D97-AF65-F5344CB8AC3E}">
        <p14:creationId xmlns:p14="http://schemas.microsoft.com/office/powerpoint/2010/main" val="7321721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9771" y="63836"/>
            <a:ext cx="1720116" cy="760691"/>
            <a:chOff x="119642" y="36869"/>
            <a:chExt cx="1720116" cy="760691"/>
          </a:xfrm>
        </p:grpSpPr>
        <p:pic>
          <p:nvPicPr>
            <p:cNvPr id="1026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3303"/>
            <a:stretch/>
          </p:blipFill>
          <p:spPr bwMode="auto">
            <a:xfrm>
              <a:off x="119642" y="36869"/>
              <a:ext cx="820395" cy="7606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G:\BEST\图片\BESTlogo的副本\BEST logo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52" t="35671" r="1" b="12711"/>
            <a:stretch/>
          </p:blipFill>
          <p:spPr bwMode="auto">
            <a:xfrm>
              <a:off x="899621" y="135298"/>
              <a:ext cx="940137" cy="563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0F553BE3-5773-70FC-FF66-252C675D5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0047573"/>
              </p:ext>
            </p:extLst>
          </p:nvPr>
        </p:nvGraphicFramePr>
        <p:xfrm>
          <a:off x="1905550" y="4044668"/>
          <a:ext cx="9548513" cy="27251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83060">
                  <a:extLst>
                    <a:ext uri="{9D8B030D-6E8A-4147-A177-3AD203B41FA5}">
                      <a16:colId xmlns:a16="http://schemas.microsoft.com/office/drawing/2014/main" val="3788615075"/>
                    </a:ext>
                  </a:extLst>
                </a:gridCol>
                <a:gridCol w="2060454">
                  <a:extLst>
                    <a:ext uri="{9D8B030D-6E8A-4147-A177-3AD203B41FA5}">
                      <a16:colId xmlns:a16="http://schemas.microsoft.com/office/drawing/2014/main" val="62893776"/>
                    </a:ext>
                  </a:extLst>
                </a:gridCol>
                <a:gridCol w="1441418">
                  <a:extLst>
                    <a:ext uri="{9D8B030D-6E8A-4147-A177-3AD203B41FA5}">
                      <a16:colId xmlns:a16="http://schemas.microsoft.com/office/drawing/2014/main" val="3078478041"/>
                    </a:ext>
                  </a:extLst>
                </a:gridCol>
                <a:gridCol w="1259666">
                  <a:extLst>
                    <a:ext uri="{9D8B030D-6E8A-4147-A177-3AD203B41FA5}">
                      <a16:colId xmlns:a16="http://schemas.microsoft.com/office/drawing/2014/main" val="692844150"/>
                    </a:ext>
                  </a:extLst>
                </a:gridCol>
                <a:gridCol w="1461755">
                  <a:extLst>
                    <a:ext uri="{9D8B030D-6E8A-4147-A177-3AD203B41FA5}">
                      <a16:colId xmlns:a16="http://schemas.microsoft.com/office/drawing/2014/main" val="2895088479"/>
                    </a:ext>
                  </a:extLst>
                </a:gridCol>
                <a:gridCol w="2042160">
                  <a:extLst>
                    <a:ext uri="{9D8B030D-6E8A-4147-A177-3AD203B41FA5}">
                      <a16:colId xmlns:a16="http://schemas.microsoft.com/office/drawing/2014/main" val="1012726546"/>
                    </a:ext>
                  </a:extLst>
                </a:gridCol>
              </a:tblGrid>
              <a:tr h="5728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</a:rPr>
                        <a:t>P</a:t>
                      </a:r>
                      <a:r>
                        <a:rPr lang="en-US" sz="2000" b="1" u="none" strike="noStrike" baseline="-25000" dirty="0" err="1">
                          <a:effectLst/>
                        </a:rPr>
                        <a:t>fus</a:t>
                      </a:r>
                      <a:r>
                        <a:rPr lang="en-US" sz="2000" b="1" u="none" strike="noStrike" dirty="0">
                          <a:effectLst/>
                        </a:rPr>
                        <a:t> (MW)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pulse length (s)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pulse num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</a:rPr>
                        <a:t>N-yield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required (g/pulse)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 consumed</a:t>
                      </a:r>
                    </a:p>
                    <a:p>
                      <a:pPr algn="ctr" fontAlgn="b"/>
                      <a:r>
                        <a:rPr lang="en-US" altLang="zh-CN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(g)</a:t>
                      </a:r>
                      <a:endParaRPr lang="zh-CN" alt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873829617"/>
                  </a:ext>
                </a:extLst>
              </a:tr>
              <a:tr h="423576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30000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5.34E+24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26.59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880439072"/>
                  </a:ext>
                </a:extLst>
              </a:tr>
              <a:tr h="42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50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effectLst/>
                          <a:latin typeface="Arial" panose="020B0604020202020204" pitchFamily="34" charset="0"/>
                        </a:rPr>
                        <a:t>1000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>
                          <a:effectLst/>
                          <a:latin typeface="Arial" panose="020B0604020202020204" pitchFamily="34" charset="0"/>
                        </a:rPr>
                        <a:t>100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1.78E+24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110.8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8.86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941021150"/>
                  </a:ext>
                </a:extLst>
              </a:tr>
              <a:tr h="42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200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25000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1.78E+25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88.62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222006484"/>
                  </a:ext>
                </a:extLst>
              </a:tr>
              <a:tr h="42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>
                          <a:effectLst/>
                          <a:latin typeface="Arial" panose="020B0604020202020204" pitchFamily="34" charset="0"/>
                        </a:rPr>
                        <a:t>400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5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dirty="0"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effectLst/>
                          <a:latin typeface="Arial" panose="020B0604020202020204" pitchFamily="34" charset="0"/>
                        </a:rPr>
                        <a:t>7.12E+21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1.8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0.04</a:t>
                      </a: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348849133"/>
                  </a:ext>
                </a:extLst>
              </a:tr>
              <a:tr h="4214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total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/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u="none" strike="noStrike" dirty="0">
                          <a:effectLst/>
                        </a:rPr>
                        <a:t>55110</a:t>
                      </a:r>
                      <a:endParaRPr lang="en-US" altLang="zh-CN" sz="20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</a:rPr>
                        <a:t>2.49E+25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/</a:t>
                      </a:r>
                      <a:endParaRPr lang="zh-CN" alt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20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125</a:t>
                      </a:r>
                      <a:endParaRPr lang="zh-CN" altLang="en-US" sz="2000" b="0" i="0" u="none" strike="noStrik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50098928"/>
                  </a:ext>
                </a:extLst>
              </a:tr>
            </a:tbl>
          </a:graphicData>
        </a:graphic>
      </p:graphicFrame>
      <p:sp>
        <p:nvSpPr>
          <p:cNvPr id="6" name="文本框 5">
            <a:extLst>
              <a:ext uri="{FF2B5EF4-FFF2-40B4-BE49-F238E27FC236}">
                <a16:creationId xmlns:a16="http://schemas.microsoft.com/office/drawing/2014/main" id="{5766B7E6-A4DA-B544-DC4D-647146E30B84}"/>
              </a:ext>
            </a:extLst>
          </p:cNvPr>
          <p:cNvSpPr txBox="1"/>
          <p:nvPr/>
        </p:nvSpPr>
        <p:spPr>
          <a:xfrm>
            <a:off x="-635" y="90805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tx1"/>
                </a:solidFill>
                <a:cs typeface="+mn-ea"/>
                <a:sym typeface="+mn-lt"/>
              </a:rPr>
              <a:t>Staged operation (4/4)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378E4F-7E99-0A08-7814-D3596D5F51E0}"/>
              </a:ext>
            </a:extLst>
          </p:cNvPr>
          <p:cNvSpPr txBox="1"/>
          <p:nvPr/>
        </p:nvSpPr>
        <p:spPr>
          <a:xfrm>
            <a:off x="469968" y="1102596"/>
            <a:ext cx="11480131" cy="28129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  <a:defRPr/>
            </a:pP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achieve </a:t>
            </a:r>
            <a:r>
              <a:rPr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long pulse</a:t>
            </a:r>
            <a:r>
              <a:rPr lang="en-US" altLang="zh-CN" sz="2200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operation up to </a:t>
            </a:r>
            <a:r>
              <a:rPr lang="en-US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1000s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en-US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 heat extraction demonstration</a:t>
            </a:r>
            <a:endParaRPr lang="en-US" altLang="zh-CN" sz="2200" kern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  <a:defRPr/>
            </a:pPr>
            <a:r>
              <a:rPr lang="en-GB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To repeat </a:t>
            </a:r>
            <a:r>
              <a:rPr lang="en-GB" altLang="zh-CN" sz="2200" b="1" kern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burn-up fraction </a:t>
            </a:r>
            <a:r>
              <a:rPr lang="en-GB" altLang="zh-CN" sz="2200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for 50MW (~0.4%) and 200MW (~1%)</a:t>
            </a:r>
          </a:p>
          <a:p>
            <a:pPr marL="342900" indent="-342900">
              <a:lnSpc>
                <a:spcPct val="150000"/>
              </a:lnSpc>
              <a:buFont typeface="Symbol" panose="05050102010706020507" pitchFamily="18" charset="2"/>
              <a:buChar char="·"/>
              <a:defRPr/>
            </a:pPr>
            <a:r>
              <a:rPr lang="en-US" altLang="zh-CN" sz="2200" b="1" kern="0" spc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Exploration/trial </a:t>
            </a:r>
            <a:r>
              <a:rPr lang="en-US" altLang="zh-CN" sz="2200" kern="0" spc="0" dirty="0">
                <a:solidFill>
                  <a:srgbClr val="0000FF"/>
                </a:solidFill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experiments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US" altLang="zh-CN" b="1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D</a:t>
            </a:r>
            <a:r>
              <a:rPr lang="en-US" altLang="zh-CN" b="1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irect internal recycling </a:t>
            </a:r>
            <a:r>
              <a:rPr lang="en-US" altLang="zh-CN" kern="0" spc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for T fuel cycle</a:t>
            </a:r>
            <a:endParaRPr lang="en-GB" altLang="zh-CN" kern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A few </a:t>
            </a:r>
            <a:r>
              <a:rPr lang="en-GB" altLang="zh-CN" b="1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longer pulse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up to 3600s (constrained by T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 lower fusion power, e.g. 10MW)</a:t>
            </a:r>
            <a:endParaRPr lang="en-GB" altLang="zh-CN" kern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−"/>
              <a:defRPr/>
            </a:pPr>
            <a:r>
              <a:rPr lang="en-GB" altLang="zh-CN" b="1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High-Q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operation 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altLang="zh-CN" kern="0" dirty="0">
                <a:latin typeface="微软雅黑" panose="020B0503020204020204" pitchFamily="34" charset="-122"/>
                <a:cs typeface="Times New Roman" panose="02020603050405020304" pitchFamily="18" charset="0"/>
                <a:sym typeface="Symbol" panose="05050102010706020507" pitchFamily="18" charset="2"/>
              </a:rPr>
              <a:t> fusion power up to 400MW</a:t>
            </a:r>
            <a:endParaRPr lang="en-US" altLang="zh-CN" kern="0" spc="0" dirty="0">
              <a:latin typeface="微软雅黑" panose="020B0503020204020204" pitchFamily="34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BFFBCED-FF63-7F85-B15F-13C1D82F7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9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690572E-73E7-A7FA-F168-756A281F0A35}"/>
              </a:ext>
            </a:extLst>
          </p:cNvPr>
          <p:cNvSpPr txBox="1"/>
          <p:nvPr/>
        </p:nvSpPr>
        <p:spPr>
          <a:xfrm>
            <a:off x="28175" y="4868584"/>
            <a:ext cx="1281643" cy="1287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/>
              <a:t>Example Operation Scenario </a:t>
            </a:r>
            <a:endParaRPr lang="zh-CN" altLang="en-US" b="1" dirty="0"/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7A34353B-F09A-2622-8E19-8B047C6BA5EE}"/>
              </a:ext>
            </a:extLst>
          </p:cNvPr>
          <p:cNvSpPr/>
          <p:nvPr/>
        </p:nvSpPr>
        <p:spPr>
          <a:xfrm>
            <a:off x="1309818" y="4810504"/>
            <a:ext cx="330926" cy="1811383"/>
          </a:xfrm>
          <a:prstGeom prst="lef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F1E25926-FC67-811E-6BDE-FFD9FC218DFA}"/>
              </a:ext>
            </a:extLst>
          </p:cNvPr>
          <p:cNvSpPr txBox="1"/>
          <p:nvPr/>
        </p:nvSpPr>
        <p:spPr>
          <a:xfrm>
            <a:off x="2958738" y="804702"/>
            <a:ext cx="610906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FF0000"/>
                </a:solidFill>
                <a:cs typeface="+mn-ea"/>
                <a:sym typeface="+mn-lt"/>
              </a:rPr>
              <a:t>Phase-3: neutron yield up to 2.5E+25</a:t>
            </a:r>
          </a:p>
        </p:txBody>
      </p:sp>
    </p:spTree>
    <p:extLst>
      <p:ext uri="{BB962C8B-B14F-4D97-AF65-F5344CB8AC3E}">
        <p14:creationId xmlns:p14="http://schemas.microsoft.com/office/powerpoint/2010/main" val="110627682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b4c8ecfc-4e7c-4cd1-baf5-ba7b8d100c17}"/>
  <p:tag name="TABLE_ENDDRAG_ORIGIN_RECT" val="269*408"/>
  <p:tag name="TABLE_ENDDRAG_RECT" val="350*85*269*40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2333</TotalTime>
  <Words>1676</Words>
  <Application>Microsoft Office PowerPoint</Application>
  <PresentationFormat>Widescreen</PresentationFormat>
  <Paragraphs>396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等线</vt:lpstr>
      <vt:lpstr>微软雅黑</vt:lpstr>
      <vt:lpstr>宋体</vt:lpstr>
      <vt:lpstr>Arial</vt:lpstr>
      <vt:lpstr>Calibri</vt:lpstr>
      <vt:lpstr>Symbol</vt:lpstr>
      <vt:lpstr>Times New Roman</vt:lpstr>
      <vt:lpstr>Wingdings</vt:lpstr>
      <vt:lpstr>Office 主题​​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Tritium safety (3/4)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think</dc:creator>
  <cp:lastModifiedBy>Richard Kamendje</cp:lastModifiedBy>
  <cp:revision>234</cp:revision>
  <cp:lastPrinted>2023-11-15T11:58:23Z</cp:lastPrinted>
  <dcterms:created xsi:type="dcterms:W3CDTF">2019-06-19T02:08:00Z</dcterms:created>
  <dcterms:modified xsi:type="dcterms:W3CDTF">2024-03-19T14:52:24Z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2052-11.1.0.10578</vt:lpwstr>
  </property>
  <property fmtid="{D5CDD505-2E9C-101B-9397-08002B2CF9AE}" pid="3" name="ICV">
    <vt:lpwstr>DBE337D4AFED4386A95B7D333FB7AA56</vt:lpwstr>
  </property>
</Properties>
</file>