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291" r:id="rId5"/>
    <p:sldId id="259" r:id="rId6"/>
    <p:sldId id="261" r:id="rId7"/>
    <p:sldId id="28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80" r:id="rId25"/>
    <p:sldId id="292" r:id="rId26"/>
    <p:sldId id="289" r:id="rId27"/>
    <p:sldId id="278" r:id="rId28"/>
  </p:sldIdLst>
  <p:sldSz cx="9144000" cy="5143500" type="screen16x9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8A2A"/>
    <a:srgbClr val="FFFFCC"/>
    <a:srgbClr val="FFCCCC"/>
    <a:srgbClr val="E3E3E3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0" autoAdjust="0"/>
    <p:restoredTop sz="96327" autoAdjust="0"/>
  </p:normalViewPr>
  <p:slideViewPr>
    <p:cSldViewPr showGuides="1">
      <p:cViewPr varScale="1">
        <p:scale>
          <a:sx n="150" d="100"/>
          <a:sy n="150" d="100"/>
        </p:scale>
        <p:origin x="222" y="12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834" y="-96"/>
      </p:cViewPr>
      <p:guideLst>
        <p:guide orient="horz" pos="3128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ntler\Desktop\Fig-Hall%20sensitivity%20of%20candidate%20materials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842685939565015"/>
          <c:y val="1.6927508686484724E-2"/>
          <c:w val="0.80345861962999277"/>
          <c:h val="0.8770826820501062"/>
        </c:manualLayout>
      </c:layout>
      <c:scatterChart>
        <c:scatterStyle val="lineMarker"/>
        <c:varyColors val="0"/>
        <c:ser>
          <c:idx val="0"/>
          <c:order val="0"/>
          <c:tx>
            <c:v>Bi</c:v>
          </c:tx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xVal>
            <c:numRef>
              <c:f>S!$I$2:$I$13</c:f>
              <c:numCache>
                <c:formatCode>General</c:formatCode>
                <c:ptCount val="12"/>
                <c:pt idx="0">
                  <c:v>40</c:v>
                </c:pt>
                <c:pt idx="1">
                  <c:v>60</c:v>
                </c:pt>
                <c:pt idx="2">
                  <c:v>80</c:v>
                </c:pt>
                <c:pt idx="3">
                  <c:v>100</c:v>
                </c:pt>
                <c:pt idx="4">
                  <c:v>120</c:v>
                </c:pt>
                <c:pt idx="5">
                  <c:v>140</c:v>
                </c:pt>
                <c:pt idx="6">
                  <c:v>160</c:v>
                </c:pt>
                <c:pt idx="7">
                  <c:v>180</c:v>
                </c:pt>
                <c:pt idx="8">
                  <c:v>200</c:v>
                </c:pt>
                <c:pt idx="9">
                  <c:v>220</c:v>
                </c:pt>
                <c:pt idx="10">
                  <c:v>240</c:v>
                </c:pt>
                <c:pt idx="11">
                  <c:v>260</c:v>
                </c:pt>
              </c:numCache>
            </c:numRef>
          </c:xVal>
          <c:yVal>
            <c:numRef>
              <c:f>S!$J$2:$J$13</c:f>
              <c:numCache>
                <c:formatCode>General</c:formatCode>
                <c:ptCount val="12"/>
                <c:pt idx="0">
                  <c:v>329.4666666666667</c:v>
                </c:pt>
                <c:pt idx="1">
                  <c:v>291.44166666666672</c:v>
                </c:pt>
                <c:pt idx="2">
                  <c:v>256.85833333333335</c:v>
                </c:pt>
                <c:pt idx="3">
                  <c:v>226.85833333333335</c:v>
                </c:pt>
                <c:pt idx="4">
                  <c:v>200.68333333333334</c:v>
                </c:pt>
                <c:pt idx="5">
                  <c:v>177.57500000000002</c:v>
                </c:pt>
                <c:pt idx="6">
                  <c:v>157.19166666666666</c:v>
                </c:pt>
                <c:pt idx="7">
                  <c:v>139.4</c:v>
                </c:pt>
                <c:pt idx="8">
                  <c:v>123.48333333333335</c:v>
                </c:pt>
                <c:pt idx="9">
                  <c:v>109.05000000000001</c:v>
                </c:pt>
                <c:pt idx="10">
                  <c:v>95.391666666666666</c:v>
                </c:pt>
                <c:pt idx="11">
                  <c:v>83.143333333333345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022-4EA7-ABB1-3BA935068F8D}"/>
            </c:ext>
          </c:extLst>
        </c:ser>
        <c:ser>
          <c:idx val="9"/>
          <c:order val="1"/>
          <c:tx>
            <c:v>Sb2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S!$M$2:$M$24</c:f>
              <c:numCache>
                <c:formatCode>General</c:formatCode>
                <c:ptCount val="23"/>
                <c:pt idx="0">
                  <c:v>32</c:v>
                </c:pt>
                <c:pt idx="1">
                  <c:v>40</c:v>
                </c:pt>
                <c:pt idx="2">
                  <c:v>60</c:v>
                </c:pt>
                <c:pt idx="3">
                  <c:v>80</c:v>
                </c:pt>
                <c:pt idx="4">
                  <c:v>100</c:v>
                </c:pt>
                <c:pt idx="5">
                  <c:v>120</c:v>
                </c:pt>
                <c:pt idx="6">
                  <c:v>140</c:v>
                </c:pt>
                <c:pt idx="7">
                  <c:v>160</c:v>
                </c:pt>
                <c:pt idx="8">
                  <c:v>180</c:v>
                </c:pt>
                <c:pt idx="9">
                  <c:v>200</c:v>
                </c:pt>
                <c:pt idx="10">
                  <c:v>220</c:v>
                </c:pt>
                <c:pt idx="11">
                  <c:v>240</c:v>
                </c:pt>
                <c:pt idx="12">
                  <c:v>260</c:v>
                </c:pt>
                <c:pt idx="13">
                  <c:v>280</c:v>
                </c:pt>
                <c:pt idx="14">
                  <c:v>300</c:v>
                </c:pt>
                <c:pt idx="15">
                  <c:v>320</c:v>
                </c:pt>
                <c:pt idx="16">
                  <c:v>340</c:v>
                </c:pt>
                <c:pt idx="17">
                  <c:v>360</c:v>
                </c:pt>
                <c:pt idx="18">
                  <c:v>380</c:v>
                </c:pt>
                <c:pt idx="19">
                  <c:v>400</c:v>
                </c:pt>
                <c:pt idx="20">
                  <c:v>420</c:v>
                </c:pt>
                <c:pt idx="21">
                  <c:v>440</c:v>
                </c:pt>
                <c:pt idx="22">
                  <c:v>460</c:v>
                </c:pt>
              </c:numCache>
            </c:numRef>
          </c:xVal>
          <c:yVal>
            <c:numRef>
              <c:f>S!$N$2:$N$24</c:f>
              <c:numCache>
                <c:formatCode>General</c:formatCode>
                <c:ptCount val="23"/>
                <c:pt idx="0">
                  <c:v>113.05</c:v>
                </c:pt>
                <c:pt idx="1">
                  <c:v>111.38</c:v>
                </c:pt>
                <c:pt idx="2">
                  <c:v>107.27</c:v>
                </c:pt>
                <c:pt idx="3">
                  <c:v>102.97</c:v>
                </c:pt>
                <c:pt idx="4">
                  <c:v>98.48</c:v>
                </c:pt>
                <c:pt idx="5">
                  <c:v>93.863</c:v>
                </c:pt>
                <c:pt idx="6">
                  <c:v>89.096000000000004</c:v>
                </c:pt>
                <c:pt idx="7">
                  <c:v>84.234999999999999</c:v>
                </c:pt>
                <c:pt idx="8">
                  <c:v>79.27</c:v>
                </c:pt>
                <c:pt idx="9">
                  <c:v>74.236999999999995</c:v>
                </c:pt>
                <c:pt idx="10">
                  <c:v>69.210999999999999</c:v>
                </c:pt>
                <c:pt idx="11">
                  <c:v>64.161000000000001</c:v>
                </c:pt>
                <c:pt idx="12">
                  <c:v>59.179000000000002</c:v>
                </c:pt>
                <c:pt idx="13">
                  <c:v>54.244999999999997</c:v>
                </c:pt>
                <c:pt idx="14">
                  <c:v>49.427</c:v>
                </c:pt>
                <c:pt idx="15">
                  <c:v>44.765999999999998</c:v>
                </c:pt>
                <c:pt idx="16">
                  <c:v>40.311</c:v>
                </c:pt>
                <c:pt idx="17">
                  <c:v>36.125999999999998</c:v>
                </c:pt>
                <c:pt idx="18">
                  <c:v>32.125</c:v>
                </c:pt>
                <c:pt idx="19">
                  <c:v>28.521000000000001</c:v>
                </c:pt>
                <c:pt idx="20">
                  <c:v>25.186</c:v>
                </c:pt>
                <c:pt idx="21">
                  <c:v>22.14</c:v>
                </c:pt>
                <c:pt idx="22">
                  <c:v>19.43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5022-4EA7-ABB1-3BA935068F8D}"/>
            </c:ext>
          </c:extLst>
        </c:ser>
        <c:ser>
          <c:idx val="1"/>
          <c:order val="2"/>
          <c:tx>
            <c:v>Sb1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S!$K$2:$K$25</c:f>
              <c:numCache>
                <c:formatCode>General</c:formatCode>
                <c:ptCount val="24"/>
                <c:pt idx="0">
                  <c:v>40</c:v>
                </c:pt>
                <c:pt idx="1">
                  <c:v>60</c:v>
                </c:pt>
                <c:pt idx="2">
                  <c:v>80</c:v>
                </c:pt>
                <c:pt idx="3">
                  <c:v>100</c:v>
                </c:pt>
                <c:pt idx="4">
                  <c:v>120</c:v>
                </c:pt>
                <c:pt idx="5">
                  <c:v>140</c:v>
                </c:pt>
                <c:pt idx="6">
                  <c:v>160</c:v>
                </c:pt>
                <c:pt idx="7">
                  <c:v>180</c:v>
                </c:pt>
                <c:pt idx="8">
                  <c:v>200</c:v>
                </c:pt>
                <c:pt idx="9">
                  <c:v>220</c:v>
                </c:pt>
                <c:pt idx="10">
                  <c:v>240</c:v>
                </c:pt>
                <c:pt idx="11">
                  <c:v>260</c:v>
                </c:pt>
                <c:pt idx="12">
                  <c:v>280</c:v>
                </c:pt>
                <c:pt idx="13">
                  <c:v>300</c:v>
                </c:pt>
                <c:pt idx="14">
                  <c:v>320</c:v>
                </c:pt>
                <c:pt idx="15">
                  <c:v>340</c:v>
                </c:pt>
                <c:pt idx="16">
                  <c:v>360</c:v>
                </c:pt>
                <c:pt idx="17">
                  <c:v>380</c:v>
                </c:pt>
                <c:pt idx="18">
                  <c:v>400</c:v>
                </c:pt>
                <c:pt idx="19">
                  <c:v>420</c:v>
                </c:pt>
                <c:pt idx="20">
                  <c:v>440</c:v>
                </c:pt>
                <c:pt idx="21">
                  <c:v>460</c:v>
                </c:pt>
                <c:pt idx="22">
                  <c:v>480</c:v>
                </c:pt>
                <c:pt idx="23">
                  <c:v>500</c:v>
                </c:pt>
              </c:numCache>
            </c:numRef>
          </c:xVal>
          <c:yVal>
            <c:numRef>
              <c:f>S!$L$2:$L$25</c:f>
              <c:numCache>
                <c:formatCode>General</c:formatCode>
                <c:ptCount val="24"/>
                <c:pt idx="0">
                  <c:v>21.91578947368421</c:v>
                </c:pt>
                <c:pt idx="1">
                  <c:v>21.087368421052634</c:v>
                </c:pt>
                <c:pt idx="2">
                  <c:v>20.334736842105265</c:v>
                </c:pt>
                <c:pt idx="3">
                  <c:v>19.572631578947369</c:v>
                </c:pt>
                <c:pt idx="4">
                  <c:v>18.797894736842107</c:v>
                </c:pt>
                <c:pt idx="5">
                  <c:v>18.018947368421053</c:v>
                </c:pt>
                <c:pt idx="6">
                  <c:v>17.225263157894737</c:v>
                </c:pt>
                <c:pt idx="7">
                  <c:v>16.422105263157896</c:v>
                </c:pt>
                <c:pt idx="8">
                  <c:v>15.601052631578948</c:v>
                </c:pt>
                <c:pt idx="9">
                  <c:v>14.794736842105264</c:v>
                </c:pt>
                <c:pt idx="10">
                  <c:v>13.98</c:v>
                </c:pt>
                <c:pt idx="11">
                  <c:v>13.188421052631579</c:v>
                </c:pt>
                <c:pt idx="12">
                  <c:v>12.346315789473683</c:v>
                </c:pt>
                <c:pt idx="13">
                  <c:v>11.472631578947368</c:v>
                </c:pt>
                <c:pt idx="14">
                  <c:v>10.602105263157894</c:v>
                </c:pt>
                <c:pt idx="15">
                  <c:v>9.7366315789473692</c:v>
                </c:pt>
                <c:pt idx="16">
                  <c:v>8.962526315789475</c:v>
                </c:pt>
                <c:pt idx="17">
                  <c:v>8.1882105263157907</c:v>
                </c:pt>
                <c:pt idx="18">
                  <c:v>7.3594736842105268</c:v>
                </c:pt>
                <c:pt idx="19">
                  <c:v>6.5910526315789477</c:v>
                </c:pt>
                <c:pt idx="20">
                  <c:v>5.8363157894736846</c:v>
                </c:pt>
                <c:pt idx="21">
                  <c:v>5.0910526315789477</c:v>
                </c:pt>
                <c:pt idx="22">
                  <c:v>4.3474736842105264</c:v>
                </c:pt>
                <c:pt idx="23">
                  <c:v>3.5905263157894738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5022-4EA7-ABB1-3BA935068F8D}"/>
            </c:ext>
          </c:extLst>
        </c:ser>
        <c:ser>
          <c:idx val="8"/>
          <c:order val="3"/>
          <c:tx>
            <c:v>Cr</c:v>
          </c:tx>
          <c:spPr>
            <a:ln w="1905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xVal>
            <c:numRef>
              <c:f>S!$O$2:$O$27</c:f>
              <c:numCache>
                <c:formatCode>General</c:formatCode>
                <c:ptCount val="26"/>
                <c:pt idx="0">
                  <c:v>40</c:v>
                </c:pt>
                <c:pt idx="1">
                  <c:v>60</c:v>
                </c:pt>
                <c:pt idx="2">
                  <c:v>80</c:v>
                </c:pt>
                <c:pt idx="3">
                  <c:v>100</c:v>
                </c:pt>
                <c:pt idx="4">
                  <c:v>120</c:v>
                </c:pt>
                <c:pt idx="5">
                  <c:v>140</c:v>
                </c:pt>
                <c:pt idx="6">
                  <c:v>160</c:v>
                </c:pt>
                <c:pt idx="7">
                  <c:v>180</c:v>
                </c:pt>
                <c:pt idx="8">
                  <c:v>200</c:v>
                </c:pt>
                <c:pt idx="9">
                  <c:v>220</c:v>
                </c:pt>
                <c:pt idx="10">
                  <c:v>240</c:v>
                </c:pt>
                <c:pt idx="11">
                  <c:v>260</c:v>
                </c:pt>
                <c:pt idx="12">
                  <c:v>280</c:v>
                </c:pt>
                <c:pt idx="13">
                  <c:v>300</c:v>
                </c:pt>
                <c:pt idx="14">
                  <c:v>320</c:v>
                </c:pt>
                <c:pt idx="15">
                  <c:v>340</c:v>
                </c:pt>
                <c:pt idx="16">
                  <c:v>360</c:v>
                </c:pt>
                <c:pt idx="17">
                  <c:v>380</c:v>
                </c:pt>
                <c:pt idx="18">
                  <c:v>400</c:v>
                </c:pt>
                <c:pt idx="19">
                  <c:v>420</c:v>
                </c:pt>
                <c:pt idx="20">
                  <c:v>440</c:v>
                </c:pt>
                <c:pt idx="21">
                  <c:v>460</c:v>
                </c:pt>
                <c:pt idx="22">
                  <c:v>480</c:v>
                </c:pt>
                <c:pt idx="23">
                  <c:v>500</c:v>
                </c:pt>
                <c:pt idx="24">
                  <c:v>520</c:v>
                </c:pt>
                <c:pt idx="25">
                  <c:v>540</c:v>
                </c:pt>
              </c:numCache>
            </c:numRef>
          </c:xVal>
          <c:yVal>
            <c:numRef>
              <c:f>S!$P$2:$P$27</c:f>
              <c:numCache>
                <c:formatCode>General</c:formatCode>
                <c:ptCount val="26"/>
                <c:pt idx="0">
                  <c:v>6.0366</c:v>
                </c:pt>
                <c:pt idx="1">
                  <c:v>5.9242999999999997</c:v>
                </c:pt>
                <c:pt idx="2">
                  <c:v>5.7496999999999998</c:v>
                </c:pt>
                <c:pt idx="3">
                  <c:v>5.5027999999999997</c:v>
                </c:pt>
                <c:pt idx="4">
                  <c:v>5.1841999999999997</c:v>
                </c:pt>
                <c:pt idx="5">
                  <c:v>4.8734999999999999</c:v>
                </c:pt>
                <c:pt idx="6">
                  <c:v>4.6699000000000002</c:v>
                </c:pt>
                <c:pt idx="7">
                  <c:v>4.5425000000000004</c:v>
                </c:pt>
                <c:pt idx="8">
                  <c:v>4.4714</c:v>
                </c:pt>
                <c:pt idx="9">
                  <c:v>4.4417</c:v>
                </c:pt>
                <c:pt idx="10">
                  <c:v>4.4372999999999996</c:v>
                </c:pt>
                <c:pt idx="11">
                  <c:v>4.45</c:v>
                </c:pt>
                <c:pt idx="12">
                  <c:v>4.4668000000000001</c:v>
                </c:pt>
                <c:pt idx="13">
                  <c:v>4.4851999999999999</c:v>
                </c:pt>
                <c:pt idx="14">
                  <c:v>4.5049999999999999</c:v>
                </c:pt>
                <c:pt idx="15">
                  <c:v>4.5244</c:v>
                </c:pt>
                <c:pt idx="16">
                  <c:v>4.5483000000000002</c:v>
                </c:pt>
                <c:pt idx="17">
                  <c:v>4.5675999999999997</c:v>
                </c:pt>
                <c:pt idx="18">
                  <c:v>4.5818000000000003</c:v>
                </c:pt>
                <c:pt idx="19">
                  <c:v>4.5945999999999998</c:v>
                </c:pt>
                <c:pt idx="20">
                  <c:v>4.5967000000000002</c:v>
                </c:pt>
                <c:pt idx="21">
                  <c:v>4.6142000000000003</c:v>
                </c:pt>
                <c:pt idx="22">
                  <c:v>4.6153000000000004</c:v>
                </c:pt>
                <c:pt idx="23">
                  <c:v>4.6189999999999998</c:v>
                </c:pt>
                <c:pt idx="24">
                  <c:v>4.6226000000000003</c:v>
                </c:pt>
                <c:pt idx="25">
                  <c:v>4.6261999999999999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5022-4EA7-ABB1-3BA935068F8D}"/>
            </c:ext>
          </c:extLst>
        </c:ser>
        <c:ser>
          <c:idx val="5"/>
          <c:order val="4"/>
          <c:tx>
            <c:v>Dia</c:v>
          </c:tx>
          <c:spPr>
            <a:ln w="19050" cap="rnd">
              <a:solidFill>
                <a:srgbClr val="B9219C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S!$Q$2:$Q$3</c:f>
              <c:numCache>
                <c:formatCode>General</c:formatCode>
                <c:ptCount val="2"/>
                <c:pt idx="0">
                  <c:v>55</c:v>
                </c:pt>
                <c:pt idx="1">
                  <c:v>500</c:v>
                </c:pt>
              </c:numCache>
            </c:numRef>
          </c:xVal>
          <c:yVal>
            <c:numRef>
              <c:f>S!$R$2:$R$3</c:f>
              <c:numCache>
                <c:formatCode>General</c:formatCode>
                <c:ptCount val="2"/>
                <c:pt idx="0">
                  <c:v>1.34</c:v>
                </c:pt>
                <c:pt idx="1">
                  <c:v>1.21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5022-4EA7-ABB1-3BA935068F8D}"/>
            </c:ext>
          </c:extLst>
        </c:ser>
        <c:ser>
          <c:idx val="6"/>
          <c:order val="5"/>
          <c:tx>
            <c:strRef>
              <c:f>S!$R$5</c:f>
              <c:strCache>
                <c:ptCount val="1"/>
                <c:pt idx="0">
                  <c:v>Au</c:v>
                </c:pt>
              </c:strCache>
            </c:strRef>
          </c:tx>
          <c:spPr>
            <a:ln w="19050" cap="rnd">
              <a:solidFill>
                <a:schemeClr val="accent2">
                  <a:lumMod val="75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S!$Q$6:$Q$7</c:f>
              <c:numCache>
                <c:formatCode>General</c:formatCode>
                <c:ptCount val="2"/>
                <c:pt idx="0">
                  <c:v>30</c:v>
                </c:pt>
                <c:pt idx="1">
                  <c:v>250</c:v>
                </c:pt>
              </c:numCache>
            </c:numRef>
          </c:xVal>
          <c:yVal>
            <c:numRef>
              <c:f>S!$R$6:$R$7</c:f>
              <c:numCache>
                <c:formatCode>General</c:formatCode>
                <c:ptCount val="2"/>
                <c:pt idx="0">
                  <c:v>1.2234074074074073</c:v>
                </c:pt>
                <c:pt idx="1">
                  <c:v>1.1777777777777776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5022-4EA7-ABB1-3BA935068F8D}"/>
            </c:ext>
          </c:extLst>
        </c:ser>
        <c:ser>
          <c:idx val="3"/>
          <c:order val="6"/>
          <c:tx>
            <c:v>Mo2</c:v>
          </c:tx>
          <c:spPr>
            <a:ln w="19050" cap="rnd">
              <a:solidFill>
                <a:srgbClr val="00B0F0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S!$Q$14:$Q$15</c:f>
              <c:numCache>
                <c:formatCode>General</c:formatCode>
                <c:ptCount val="2"/>
                <c:pt idx="0">
                  <c:v>40</c:v>
                </c:pt>
                <c:pt idx="1">
                  <c:v>240</c:v>
                </c:pt>
              </c:numCache>
            </c:numRef>
          </c:xVal>
          <c:yVal>
            <c:numRef>
              <c:f>S!$R$14:$R$15</c:f>
              <c:numCache>
                <c:formatCode>0.00</c:formatCode>
                <c:ptCount val="2"/>
                <c:pt idx="0">
                  <c:v>0.91689473684210532</c:v>
                </c:pt>
                <c:pt idx="1">
                  <c:v>0.95005263157894737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5022-4EA7-ABB1-3BA935068F8D}"/>
            </c:ext>
          </c:extLst>
        </c:ser>
        <c:ser>
          <c:idx val="2"/>
          <c:order val="7"/>
          <c:tx>
            <c:v>Mo1</c:v>
          </c:tx>
          <c:spPr>
            <a:ln w="19050" cap="rnd">
              <a:solidFill>
                <a:srgbClr val="00B0F0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S!$Q$10:$Q$11</c:f>
              <c:numCache>
                <c:formatCode>General</c:formatCode>
                <c:ptCount val="2"/>
                <c:pt idx="0">
                  <c:v>40</c:v>
                </c:pt>
                <c:pt idx="1">
                  <c:v>540</c:v>
                </c:pt>
              </c:numCache>
            </c:numRef>
          </c:xVal>
          <c:yVal>
            <c:numRef>
              <c:f>S!$R$10:$R$11</c:f>
              <c:numCache>
                <c:formatCode>General</c:formatCode>
                <c:ptCount val="2"/>
                <c:pt idx="0">
                  <c:v>0.25223999999999996</c:v>
                </c:pt>
                <c:pt idx="1">
                  <c:v>0.23953333333333335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5022-4EA7-ABB1-3BA935068F8D}"/>
            </c:ext>
          </c:extLst>
        </c:ser>
        <c:ser>
          <c:idx val="4"/>
          <c:order val="8"/>
          <c:tx>
            <c:v>Ta</c:v>
          </c:tx>
          <c:spPr>
            <a:ln w="19050" cap="rnd">
              <a:solidFill>
                <a:srgbClr val="0070C0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S!$Q$18:$Q$19</c:f>
              <c:numCache>
                <c:formatCode>General</c:formatCode>
                <c:ptCount val="2"/>
                <c:pt idx="0">
                  <c:v>140</c:v>
                </c:pt>
                <c:pt idx="1">
                  <c:v>360</c:v>
                </c:pt>
              </c:numCache>
            </c:numRef>
          </c:xVal>
          <c:yVal>
            <c:numRef>
              <c:f>S!$R$18:$R$19</c:f>
              <c:numCache>
                <c:formatCode>General</c:formatCode>
                <c:ptCount val="2"/>
                <c:pt idx="0">
                  <c:v>0.13674666666666666</c:v>
                </c:pt>
                <c:pt idx="1">
                  <c:v>0.13413333333333333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5022-4EA7-ABB1-3BA935068F8D}"/>
            </c:ext>
          </c:extLst>
        </c:ser>
        <c:ser>
          <c:idx val="7"/>
          <c:order val="9"/>
          <c:tx>
            <c:strRef>
              <c:f>S!$R$21</c:f>
              <c:strCache>
                <c:ptCount val="1"/>
                <c:pt idx="0">
                  <c:v>Cu</c:v>
                </c:pt>
              </c:strCache>
            </c:strRef>
          </c:tx>
          <c:spPr>
            <a:ln w="19050" cap="rnd">
              <a:solidFill>
                <a:srgbClr val="00B050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S!$Q$22:$Q$23</c:f>
              <c:numCache>
                <c:formatCode>General</c:formatCode>
                <c:ptCount val="2"/>
                <c:pt idx="0">
                  <c:v>50</c:v>
                </c:pt>
                <c:pt idx="1">
                  <c:v>200</c:v>
                </c:pt>
              </c:numCache>
            </c:numRef>
          </c:xVal>
          <c:yVal>
            <c:numRef>
              <c:f>S!$R$22:$R$23</c:f>
              <c:numCache>
                <c:formatCode>General</c:formatCode>
                <c:ptCount val="2"/>
                <c:pt idx="0">
                  <c:v>6.5714285714285711E-2</c:v>
                </c:pt>
                <c:pt idx="1">
                  <c:v>6.7233273056057849E-2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5022-4EA7-ABB1-3BA935068F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09307152"/>
        <c:axId val="1509309232"/>
      </c:scatterChart>
      <c:valAx>
        <c:axId val="1509307152"/>
        <c:scaling>
          <c:orientation val="minMax"/>
          <c:max val="60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cs-CZ" sz="1200" dirty="0"/>
                  <a:t>Temperature</a:t>
                </a:r>
                <a:r>
                  <a:rPr lang="en-GB" sz="1200" dirty="0"/>
                  <a:t> [°C]</a:t>
                </a:r>
                <a:endParaRPr lang="cs-CZ" sz="1200" dirty="0"/>
              </a:p>
            </c:rich>
          </c:tx>
          <c:layout>
            <c:manualLayout>
              <c:xMode val="edge"/>
              <c:yMode val="edge"/>
              <c:x val="0.38132134099481929"/>
              <c:y val="0.9488001911470788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de-DE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1509309232"/>
        <c:crossesAt val="1.0000000000000002E-2"/>
        <c:crossBetween val="midCat"/>
        <c:majorUnit val="100"/>
      </c:valAx>
      <c:valAx>
        <c:axId val="1509309232"/>
        <c:scaling>
          <c:logBase val="10"/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cs-CZ" sz="1200" dirty="0"/>
                  <a:t>Sensitivity [mV/A/T]</a:t>
                </a:r>
              </a:p>
            </c:rich>
          </c:tx>
          <c:layout>
            <c:manualLayout>
              <c:xMode val="edge"/>
              <c:yMode val="edge"/>
              <c:x val="4.7801731778517242E-3"/>
              <c:y val="3.9807992915824118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de-DE"/>
            </a:p>
          </c:txPr>
        </c:title>
        <c:numFmt formatCode="General" sourceLinked="1"/>
        <c:majorTickMark val="in"/>
        <c:minorTickMark val="in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1509307152"/>
        <c:crosses val="autoZero"/>
        <c:crossBetween val="midCat"/>
      </c:valAx>
      <c:spPr>
        <a:noFill/>
        <a:ln w="12700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9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de-DE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0.17478</cdr:x>
      <cdr:y>0.25842</cdr:y>
    </cdr:from>
    <cdr:to>
      <cdr:x>0.50521</cdr:x>
      <cdr:y>0.31484</cdr:y>
    </cdr:to>
    <cdr:sp macro="" textlink="">
      <cdr:nvSpPr>
        <cdr:cNvPr id="2" name="TextovéPole 1"/>
        <cdr:cNvSpPr txBox="1"/>
      </cdr:nvSpPr>
      <cdr:spPr>
        <a:xfrm xmlns:a="http://schemas.openxmlformats.org/drawingml/2006/main">
          <a:off x="623152" y="1052933"/>
          <a:ext cx="1178099" cy="2298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cs-CZ" sz="1000" dirty="0">
              <a:latin typeface="Arial" panose="020B0604020202020204" pitchFamily="34" charset="0"/>
              <a:cs typeface="Arial" panose="020B0604020202020204" pitchFamily="34" charset="0"/>
            </a:rPr>
            <a:t>Antimony 900 </a:t>
          </a:r>
          <a:r>
            <a:rPr lang="cs-CZ" sz="1000" dirty="0" err="1">
              <a:latin typeface="Arial" panose="020B0604020202020204" pitchFamily="34" charset="0"/>
              <a:cs typeface="Arial" panose="020B0604020202020204" pitchFamily="34" charset="0"/>
            </a:rPr>
            <a:t>nm</a:t>
          </a:r>
          <a:r>
            <a:rPr lang="cs-CZ" sz="1000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cs-CZ" sz="100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0.20059</cdr:x>
      <cdr:y>0.69248</cdr:y>
    </cdr:from>
    <cdr:to>
      <cdr:x>0.3928</cdr:x>
      <cdr:y>0.76434</cdr:y>
    </cdr:to>
    <cdr:sp macro="" textlink="">
      <cdr:nvSpPr>
        <cdr:cNvPr id="3" name="TextovéPole 1"/>
        <cdr:cNvSpPr txBox="1"/>
      </cdr:nvSpPr>
      <cdr:spPr>
        <a:xfrm xmlns:a="http://schemas.openxmlformats.org/drawingml/2006/main">
          <a:off x="715170" y="2821466"/>
          <a:ext cx="685296" cy="2927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000" dirty="0">
              <a:latin typeface="Arial" panose="020B0604020202020204" pitchFamily="34" charset="0"/>
              <a:cs typeface="Arial" panose="020B0604020202020204" pitchFamily="34" charset="0"/>
            </a:rPr>
            <a:t>Tantalum 750 nm </a:t>
          </a:r>
        </a:p>
      </cdr:txBody>
    </cdr:sp>
  </cdr:relSizeAnchor>
  <cdr:relSizeAnchor xmlns:cdr="http://schemas.openxmlformats.org/drawingml/2006/chartDrawing">
    <cdr:from>
      <cdr:x>0.29692</cdr:x>
      <cdr:y>0.09469</cdr:y>
    </cdr:from>
    <cdr:to>
      <cdr:x>0.52876</cdr:x>
      <cdr:y>0.14304</cdr:y>
    </cdr:to>
    <cdr:sp macro="" textlink="">
      <cdr:nvSpPr>
        <cdr:cNvPr id="4" name="TextovéPole 1"/>
        <cdr:cNvSpPr txBox="1"/>
      </cdr:nvSpPr>
      <cdr:spPr>
        <a:xfrm xmlns:a="http://schemas.openxmlformats.org/drawingml/2006/main">
          <a:off x="1230965" y="448594"/>
          <a:ext cx="961153" cy="2290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cs-CZ" sz="1000" dirty="0">
              <a:latin typeface="Arial" panose="020B0604020202020204" pitchFamily="34" charset="0"/>
              <a:cs typeface="Arial" panose="020B0604020202020204" pitchFamily="34" charset="0"/>
            </a:rPr>
            <a:t>Bismuth 1.2 µm</a:t>
          </a:r>
          <a:r>
            <a:rPr lang="cs-CZ" sz="1000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cs-CZ" sz="100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0.16928</cdr:x>
      <cdr:y>0.59307</cdr:y>
    </cdr:from>
    <cdr:to>
      <cdr:x>0.63495</cdr:x>
      <cdr:y>0.65959</cdr:y>
    </cdr:to>
    <cdr:sp macro="" textlink="">
      <cdr:nvSpPr>
        <cdr:cNvPr id="5" name="TextovéPole 1"/>
        <cdr:cNvSpPr txBox="1"/>
      </cdr:nvSpPr>
      <cdr:spPr>
        <a:xfrm xmlns:a="http://schemas.openxmlformats.org/drawingml/2006/main">
          <a:off x="603528" y="2416404"/>
          <a:ext cx="1660277" cy="2710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000" dirty="0">
              <a:latin typeface="Arial" panose="020B0604020202020204" pitchFamily="34" charset="0"/>
              <a:cs typeface="Arial" panose="020B0604020202020204" pitchFamily="34" charset="0"/>
            </a:rPr>
            <a:t>Molybdenum 750 nm </a:t>
          </a:r>
        </a:p>
      </cdr:txBody>
    </cdr:sp>
  </cdr:relSizeAnchor>
  <cdr:relSizeAnchor xmlns:cdr="http://schemas.openxmlformats.org/drawingml/2006/chartDrawing">
    <cdr:from>
      <cdr:x>0.44062</cdr:x>
      <cdr:y>0.51879</cdr:y>
    </cdr:from>
    <cdr:to>
      <cdr:x>0.78069</cdr:x>
      <cdr:y>0.58794</cdr:y>
    </cdr:to>
    <cdr:sp macro="" textlink="">
      <cdr:nvSpPr>
        <cdr:cNvPr id="6" name="TextovéPole 1"/>
        <cdr:cNvSpPr txBox="1"/>
      </cdr:nvSpPr>
      <cdr:spPr>
        <a:xfrm xmlns:a="http://schemas.openxmlformats.org/drawingml/2006/main">
          <a:off x="1570963" y="2113773"/>
          <a:ext cx="1212469" cy="2817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000" dirty="0">
              <a:latin typeface="Arial" panose="020B0604020202020204" pitchFamily="34" charset="0"/>
              <a:cs typeface="Arial" panose="020B0604020202020204" pitchFamily="34" charset="0"/>
            </a:rPr>
            <a:t>Gold 50 </a:t>
          </a:r>
          <a:r>
            <a:rPr lang="cs-CZ" sz="1000" dirty="0" err="1">
              <a:latin typeface="Arial" panose="020B0604020202020204" pitchFamily="34" charset="0"/>
              <a:cs typeface="Arial" panose="020B0604020202020204" pitchFamily="34" charset="0"/>
            </a:rPr>
            <a:t>nm</a:t>
          </a:r>
          <a:endParaRPr lang="cs-CZ" sz="100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0.17155</cdr:x>
      <cdr:y>0.74994</cdr:y>
    </cdr:from>
    <cdr:to>
      <cdr:x>0.50844</cdr:x>
      <cdr:y>0.81339</cdr:y>
    </cdr:to>
    <cdr:sp macro="" textlink="">
      <cdr:nvSpPr>
        <cdr:cNvPr id="7" name="TextovéPole 1"/>
        <cdr:cNvSpPr txBox="1"/>
      </cdr:nvSpPr>
      <cdr:spPr>
        <a:xfrm xmlns:a="http://schemas.openxmlformats.org/drawingml/2006/main">
          <a:off x="611636" y="3055581"/>
          <a:ext cx="1201131" cy="2585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000" dirty="0">
              <a:latin typeface="Arial" panose="020B0604020202020204" pitchFamily="34" charset="0"/>
              <a:cs typeface="Arial" panose="020B0604020202020204" pitchFamily="34" charset="0"/>
            </a:rPr>
            <a:t>Copper </a:t>
          </a:r>
          <a:r>
            <a:rPr lang="en-GB" sz="1000" dirty="0">
              <a:latin typeface="Arial" panose="020B0604020202020204" pitchFamily="34" charset="0"/>
              <a:cs typeface="Arial" panose="020B0604020202020204" pitchFamily="34" charset="0"/>
            </a:rPr>
            <a:t>8</a:t>
          </a:r>
          <a:r>
            <a:rPr lang="cs-CZ" sz="1000" dirty="0">
              <a:latin typeface="Arial" panose="020B0604020202020204" pitchFamily="34" charset="0"/>
              <a:cs typeface="Arial" panose="020B0604020202020204" pitchFamily="34" charset="0"/>
            </a:rPr>
            <a:t>00</a:t>
          </a:r>
          <a:r>
            <a:rPr lang="cs-CZ" sz="1000" baseline="0" dirty="0">
              <a:latin typeface="Arial" panose="020B0604020202020204" pitchFamily="34" charset="0"/>
              <a:cs typeface="Arial" panose="020B0604020202020204" pitchFamily="34" charset="0"/>
            </a:rPr>
            <a:t> nm </a:t>
          </a:r>
          <a:endParaRPr lang="cs-CZ" sz="100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0.17232</cdr:x>
      <cdr:y>0.54343</cdr:y>
    </cdr:from>
    <cdr:to>
      <cdr:x>0.51239</cdr:x>
      <cdr:y>0.61258</cdr:y>
    </cdr:to>
    <cdr:sp macro="" textlink="">
      <cdr:nvSpPr>
        <cdr:cNvPr id="8" name="TextovéPole 1"/>
        <cdr:cNvSpPr txBox="1"/>
      </cdr:nvSpPr>
      <cdr:spPr>
        <a:xfrm xmlns:a="http://schemas.openxmlformats.org/drawingml/2006/main">
          <a:off x="614378" y="2214185"/>
          <a:ext cx="1212469" cy="2817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000" dirty="0">
              <a:latin typeface="Arial" panose="020B0604020202020204" pitchFamily="34" charset="0"/>
              <a:cs typeface="Arial" panose="020B0604020202020204" pitchFamily="34" charset="0"/>
            </a:rPr>
            <a:t>Molybdenum 190 nm</a:t>
          </a:r>
          <a:r>
            <a:rPr lang="cs-CZ" sz="1000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cs-CZ" sz="100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0.21695</cdr:x>
      <cdr:y>0.35651</cdr:y>
    </cdr:from>
    <cdr:to>
      <cdr:x>0.55702</cdr:x>
      <cdr:y>0.42566</cdr:y>
    </cdr:to>
    <cdr:sp macro="" textlink="">
      <cdr:nvSpPr>
        <cdr:cNvPr id="10" name="TextovéPole 1"/>
        <cdr:cNvSpPr txBox="1"/>
      </cdr:nvSpPr>
      <cdr:spPr>
        <a:xfrm xmlns:a="http://schemas.openxmlformats.org/drawingml/2006/main">
          <a:off x="773515" y="1452593"/>
          <a:ext cx="1212469" cy="2817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000" dirty="0">
              <a:latin typeface="Arial" panose="020B0604020202020204" pitchFamily="34" charset="0"/>
              <a:cs typeface="Arial" panose="020B0604020202020204" pitchFamily="34" charset="0"/>
            </a:rPr>
            <a:t>Chromium 50 nm</a:t>
          </a:r>
        </a:p>
      </cdr:txBody>
    </cdr:sp>
  </cdr:relSizeAnchor>
  <cdr:relSizeAnchor xmlns:cdr="http://schemas.openxmlformats.org/drawingml/2006/chartDrawing">
    <cdr:from>
      <cdr:x>0.2204</cdr:x>
      <cdr:y>0.46542</cdr:y>
    </cdr:from>
    <cdr:to>
      <cdr:x>0.56047</cdr:x>
      <cdr:y>0.53457</cdr:y>
    </cdr:to>
    <cdr:sp macro="" textlink="">
      <cdr:nvSpPr>
        <cdr:cNvPr id="11" name="TextovéPole 1"/>
        <cdr:cNvSpPr txBox="1"/>
      </cdr:nvSpPr>
      <cdr:spPr>
        <a:xfrm xmlns:a="http://schemas.openxmlformats.org/drawingml/2006/main">
          <a:off x="785813" y="1896342"/>
          <a:ext cx="1212469" cy="2817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000" dirty="0" err="1">
              <a:latin typeface="Arial" panose="020B0604020202020204" pitchFamily="34" charset="0"/>
              <a:cs typeface="Arial" panose="020B0604020202020204" pitchFamily="34" charset="0"/>
            </a:rPr>
            <a:t>Diamond</a:t>
          </a:r>
          <a:r>
            <a:rPr lang="cs-CZ" sz="1000" dirty="0">
              <a:latin typeface="Arial" panose="020B0604020202020204" pitchFamily="34" charset="0"/>
              <a:cs typeface="Arial" panose="020B0604020202020204" pitchFamily="34" charset="0"/>
            </a:rPr>
            <a:t> 2.36 µm</a:t>
          </a:r>
          <a:r>
            <a:rPr lang="cs-CZ" sz="1000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cs-CZ" sz="100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0.14489</cdr:x>
      <cdr:y>0.20188</cdr:y>
    </cdr:from>
    <cdr:to>
      <cdr:x>0.47532</cdr:x>
      <cdr:y>0.25831</cdr:y>
    </cdr:to>
    <cdr:sp macro="" textlink="">
      <cdr:nvSpPr>
        <cdr:cNvPr id="12" name="TextovéPole 1">
          <a:extLst xmlns:a="http://schemas.openxmlformats.org/drawingml/2006/main">
            <a:ext uri="{FF2B5EF4-FFF2-40B4-BE49-F238E27FC236}">
              <a16:creationId xmlns:a16="http://schemas.microsoft.com/office/drawing/2014/main" id="{D16A8140-F2B4-436C-AC4E-ACD5C6BEE8E9}"/>
            </a:ext>
          </a:extLst>
        </cdr:cNvPr>
        <cdr:cNvSpPr txBox="1"/>
      </cdr:nvSpPr>
      <cdr:spPr>
        <a:xfrm xmlns:a="http://schemas.openxmlformats.org/drawingml/2006/main">
          <a:off x="516596" y="822540"/>
          <a:ext cx="1178099" cy="2299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000" dirty="0">
              <a:latin typeface="Arial" panose="020B0604020202020204" pitchFamily="34" charset="0"/>
              <a:cs typeface="Arial" panose="020B0604020202020204" pitchFamily="34" charset="0"/>
            </a:rPr>
            <a:t>Antimony 190 </a:t>
          </a:r>
          <a:r>
            <a:rPr lang="cs-CZ" sz="1000" dirty="0" err="1">
              <a:latin typeface="Arial" panose="020B0604020202020204" pitchFamily="34" charset="0"/>
              <a:cs typeface="Arial" panose="020B0604020202020204" pitchFamily="34" charset="0"/>
            </a:rPr>
            <a:t>nm</a:t>
          </a:r>
          <a:r>
            <a:rPr lang="cs-CZ" sz="1000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cs-CZ" sz="100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0.54624</cdr:x>
      <cdr:y>0.18274</cdr:y>
    </cdr:from>
    <cdr:to>
      <cdr:x>0.69845</cdr:x>
      <cdr:y>0.88189</cdr:y>
    </cdr:to>
    <cdr:sp macro="" textlink="">
      <cdr:nvSpPr>
        <cdr:cNvPr id="13" name="Rechteck 3">
          <a:extLst xmlns:a="http://schemas.openxmlformats.org/drawingml/2006/main">
            <a:ext uri="{FF2B5EF4-FFF2-40B4-BE49-F238E27FC236}">
              <a16:creationId xmlns:a16="http://schemas.microsoft.com/office/drawing/2014/main" id="{4E5A5CA2-D238-4556-8E6A-565B3BEE52FC}"/>
            </a:ext>
          </a:extLst>
        </cdr:cNvPr>
        <cdr:cNvSpPr/>
      </cdr:nvSpPr>
      <cdr:spPr>
        <a:xfrm xmlns:a="http://schemas.openxmlformats.org/drawingml/2006/main">
          <a:off x="2264570" y="865770"/>
          <a:ext cx="631035" cy="3312372"/>
        </a:xfrm>
        <a:prstGeom xmlns:a="http://schemas.openxmlformats.org/drawingml/2006/main" prst="rect">
          <a:avLst/>
        </a:prstGeom>
        <a:solidFill xmlns:a="http://schemas.openxmlformats.org/drawingml/2006/main">
          <a:srgbClr val="FF0000">
            <a:alpha val="40000"/>
          </a:srgbClr>
        </a:solidFill>
        <a:ln xmlns:a="http://schemas.openxmlformats.org/drawingml/2006/main" w="19050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de-DE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GB"/>
        </a:p>
      </cdr:txBody>
    </cdr:sp>
  </cdr:relSizeAnchor>
  <cdr:relSizeAnchor xmlns:cdr="http://schemas.openxmlformats.org/drawingml/2006/chartDrawing">
    <cdr:from>
      <cdr:x>0.54078</cdr:x>
      <cdr:y>0.18672</cdr:y>
    </cdr:from>
    <cdr:to>
      <cdr:x>0.71127</cdr:x>
      <cdr:y>0.25093</cdr:y>
    </cdr:to>
    <cdr:sp macro="" textlink="">
      <cdr:nvSpPr>
        <cdr:cNvPr id="14" name="Textfeld 4">
          <a:extLst xmlns:a="http://schemas.openxmlformats.org/drawingml/2006/main">
            <a:ext uri="{FF2B5EF4-FFF2-40B4-BE49-F238E27FC236}">
              <a16:creationId xmlns:a16="http://schemas.microsoft.com/office/drawing/2014/main" id="{2A3915B4-6048-4136-9EF2-97E6DBC215F9}"/>
            </a:ext>
          </a:extLst>
        </cdr:cNvPr>
        <cdr:cNvSpPr txBox="1"/>
      </cdr:nvSpPr>
      <cdr:spPr>
        <a:xfrm xmlns:a="http://schemas.openxmlformats.org/drawingml/2006/main">
          <a:off x="1928071" y="760778"/>
          <a:ext cx="607859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de-DE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de-DE" b="1" dirty="0"/>
            <a:t>DEMO</a:t>
          </a:r>
          <a:endParaRPr lang="en-GB" b="1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6411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l">
              <a:defRPr sz="13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4" y="1"/>
            <a:ext cx="2945659" cy="496411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r">
              <a:defRPr sz="1300"/>
            </a:lvl1pPr>
          </a:lstStyle>
          <a:p>
            <a:fld id="{15B2C45A-E869-45FE-B529-AF49C0F3C669}" type="datetimeFigureOut">
              <a:rPr lang="en-GB" smtClean="0">
                <a:latin typeface="Arial" panose="020B0604020202020204" pitchFamily="34" charset="0"/>
              </a:rPr>
              <a:pPr/>
              <a:t>18/03/2024</a:t>
            </a:fld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30092"/>
            <a:ext cx="2945659" cy="496411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l">
              <a:defRPr sz="13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4" y="9430092"/>
            <a:ext cx="2945659" cy="496411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r">
              <a:defRPr sz="1300"/>
            </a:lvl1pPr>
          </a:lstStyle>
          <a:p>
            <a:fld id="{A1166760-0E69-430F-A97F-08802152DB5E}" type="slidenum">
              <a:rPr lang="en-GB" smtClean="0">
                <a:latin typeface="Arial" panose="020B0604020202020204" pitchFamily="34" charset="0"/>
              </a:rPr>
              <a:pPr/>
              <a:t>‹Nr.›</a:t>
            </a:fld>
            <a:endParaRPr lang="en-GB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6496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6411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6411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F93E6C17-F35F-4654-8DE9-B693AC206066}" type="datetimeFigureOut">
              <a:rPr lang="en-GB" smtClean="0"/>
              <a:pPr/>
              <a:t>18/03/2024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62" tIns="47781" rIns="95562" bIns="47781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5562" tIns="47781" rIns="95562" bIns="47781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30092"/>
            <a:ext cx="2945659" cy="496411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30092"/>
            <a:ext cx="2945659" cy="496411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49027E0A-1465-4A40-B1D5-9126D49509FC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3348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536" y="1761660"/>
            <a:ext cx="8496944" cy="972108"/>
          </a:xfrm>
        </p:spPr>
        <p:txBody>
          <a:bodyPr>
            <a:noAutofit/>
          </a:bodyPr>
          <a:lstStyle>
            <a:lvl1pPr algn="l">
              <a:defRPr sz="35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5536" y="3219822"/>
            <a:ext cx="4392488" cy="324036"/>
          </a:xfrm>
        </p:spPr>
        <p:txBody>
          <a:bodyPr>
            <a:normAutofit/>
          </a:bodyPr>
          <a:lstStyle>
            <a:lvl1pPr marL="0" indent="0" algn="l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</a:t>
            </a:r>
            <a:r>
              <a:rPr lang="en-US"/>
              <a:t>of presenter</a:t>
            </a:r>
            <a:endParaRPr lang="en-US" dirty="0"/>
          </a:p>
        </p:txBody>
      </p:sp>
      <p:sp>
        <p:nvSpPr>
          <p:cNvPr id="5" name="AutoShape 2" descr="https://idw-online.de/pages/de/institutionlogo921"/>
          <p:cNvSpPr>
            <a:spLocks noChangeAspect="1" noChangeArrowheads="1"/>
          </p:cNvSpPr>
          <p:nvPr userDrawn="1"/>
        </p:nvSpPr>
        <p:spPr bwMode="auto">
          <a:xfrm>
            <a:off x="155576" y="-342900"/>
            <a:ext cx="107632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95537" y="4268763"/>
            <a:ext cx="1295375" cy="679252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Logo of presenter</a:t>
            </a:r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5724129" y="4245936"/>
            <a:ext cx="3168352" cy="7020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25" name="Bild 13" descr="EU_und_Text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320000"/>
            <a:ext cx="3456384" cy="6492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BFE644-41C6-BBC9-71C2-A938576127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20538"/>
            <a:ext cx="9144000" cy="417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295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57150"/>
            <a:ext cx="7543800" cy="342900"/>
          </a:xfrm>
        </p:spPr>
        <p:txBody>
          <a:bodyPr>
            <a:noAutofit/>
          </a:bodyPr>
          <a:lstStyle>
            <a:lvl1pPr algn="l">
              <a:lnSpc>
                <a:spcPts val="3200"/>
              </a:lnSpc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900000"/>
            <a:ext cx="8460000" cy="3852000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pic>
        <p:nvPicPr>
          <p:cNvPr id="7" name="Picture 6" descr="EurofusionDis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70180"/>
            <a:ext cx="367958" cy="373990"/>
          </a:xfrm>
          <a:prstGeom prst="rect">
            <a:avLst/>
          </a:prstGeom>
        </p:spPr>
      </p:pic>
      <p:sp>
        <p:nvSpPr>
          <p:cNvPr id="9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612000" y="4908928"/>
            <a:ext cx="8240228" cy="201104"/>
          </a:xfrm>
        </p:spPr>
        <p:txBody>
          <a:bodyPr/>
          <a:lstStyle>
            <a:lvl1pPr>
              <a:defRPr sz="1100"/>
            </a:lvl1pPr>
          </a:lstStyle>
          <a:p>
            <a:pPr algn="r"/>
            <a:r>
              <a:rPr lang="en-GB" dirty="0">
                <a:solidFill>
                  <a:prstClr val="black"/>
                </a:solidFill>
              </a:rPr>
              <a:t>Wolfgang Biel | Development of the DEMO plasma diagnostic and control system, 11-09-2023 | Page </a:t>
            </a:r>
            <a:fld id="{6A6D9FA1-99C7-4910-8E32-B85D378B0060}" type="slidenum">
              <a:rPr lang="en-GB" smtClean="0">
                <a:solidFill>
                  <a:prstClr val="black"/>
                </a:solidFill>
              </a:rPr>
              <a:pPr algn="r"/>
              <a:t>‹Nr.›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975160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AEB1851A-CFBC-47C7-80F8-04FF84B1759D}" type="datetimeFigureOut">
              <a:rPr lang="en-GB" smtClean="0"/>
              <a:pPr/>
              <a:t>18/03/2024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6A6D9FA1-99C7-4910-8E32-B85D378B0060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6642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8.png"/><Relationship Id="rId7" Type="http://schemas.openxmlformats.org/officeDocument/2006/relationships/image" Target="../media/image3.emf"/><Relationship Id="rId12" Type="http://schemas.openxmlformats.org/officeDocument/2006/relationships/image" Target="../media/image15.png"/><Relationship Id="rId17" Type="http://schemas.openxmlformats.org/officeDocument/2006/relationships/image" Target="../media/image20.jpeg"/><Relationship Id="rId2" Type="http://schemas.openxmlformats.org/officeDocument/2006/relationships/image" Target="../media/image7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0.emf"/><Relationship Id="rId15" Type="http://schemas.openxmlformats.org/officeDocument/2006/relationships/image" Target="../media/image18.jp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6.pn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16/j.fusengdes.2022.113122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16/j.fusengdes.2022.113122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A575D9-4B2C-9547-A865-6D57039CF7B9}"/>
              </a:ext>
            </a:extLst>
          </p:cNvPr>
          <p:cNvSpPr/>
          <p:nvPr/>
        </p:nvSpPr>
        <p:spPr>
          <a:xfrm>
            <a:off x="5220072" y="4299942"/>
            <a:ext cx="3890885" cy="685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1F0D9A-94BA-EE48-9317-87017801B2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750" y="4295410"/>
            <a:ext cx="3627746" cy="744154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91F6B464-B5C8-43C3-9696-8BEE95CA6FB6}"/>
              </a:ext>
            </a:extLst>
          </p:cNvPr>
          <p:cNvSpPr txBox="1">
            <a:spLocks/>
          </p:cNvSpPr>
          <p:nvPr/>
        </p:nvSpPr>
        <p:spPr>
          <a:xfrm>
            <a:off x="395536" y="4295410"/>
            <a:ext cx="4392488" cy="32403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b="1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5536" y="1761660"/>
            <a:ext cx="8496944" cy="972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500" b="1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000" dirty="0"/>
              <a:t>Development of the DEMO plasma diagnostic and control system</a:t>
            </a:r>
            <a:br>
              <a:rPr lang="en-US" sz="2000" dirty="0"/>
            </a:br>
            <a:br>
              <a:rPr lang="en-US" sz="900" dirty="0"/>
            </a:br>
            <a:r>
              <a:rPr lang="en-US" sz="1200" dirty="0"/>
              <a:t>EU – China collaboration on CFETR and EU-DEMO Reactor Design</a:t>
            </a:r>
          </a:p>
          <a:p>
            <a:r>
              <a:rPr lang="en-US" sz="1200" dirty="0"/>
              <a:t>4th Technical Exchange Meeting</a:t>
            </a:r>
          </a:p>
          <a:p>
            <a:r>
              <a:rPr lang="en-US" sz="1200" dirty="0"/>
              <a:t>19-21 March 2024, KIT, Karlsruhe, Germany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95536" y="3020054"/>
            <a:ext cx="7200800" cy="1066964"/>
          </a:xfrm>
        </p:spPr>
        <p:txBody>
          <a:bodyPr>
            <a:normAutofit fontScale="25000" lnSpcReduction="20000"/>
          </a:bodyPr>
          <a:lstStyle/>
          <a:p>
            <a:r>
              <a:rPr lang="en-US" sz="4800" dirty="0"/>
              <a:t>Wolfgang Biel</a:t>
            </a:r>
            <a:r>
              <a:rPr lang="en-US" sz="4800" baseline="30000" dirty="0"/>
              <a:t>1,2 </a:t>
            </a:r>
            <a:r>
              <a:rPr lang="en-US" sz="4800" dirty="0"/>
              <a:t>, M. Ariola</a:t>
            </a:r>
            <a:r>
              <a:rPr lang="en-US" sz="4800" baseline="30000" dirty="0"/>
              <a:t>3</a:t>
            </a:r>
            <a:r>
              <a:rPr lang="en-US" sz="4800" dirty="0"/>
              <a:t>, F. Maviglia</a:t>
            </a:r>
            <a:r>
              <a:rPr lang="en-US" sz="4800" baseline="30000" dirty="0"/>
              <a:t>4</a:t>
            </a:r>
            <a:r>
              <a:rPr lang="en-US" sz="4800" dirty="0"/>
              <a:t> and contributors to </a:t>
            </a:r>
            <a:r>
              <a:rPr lang="en-US" sz="4800" dirty="0" err="1"/>
              <a:t>EUROfusion</a:t>
            </a:r>
            <a:r>
              <a:rPr lang="en-US" sz="4800" dirty="0"/>
              <a:t> WPDC and WPDES</a:t>
            </a:r>
            <a:endParaRPr lang="en-US" sz="4800" baseline="30000" dirty="0"/>
          </a:p>
          <a:p>
            <a:pPr>
              <a:spcBef>
                <a:spcPts val="450"/>
              </a:spcBef>
            </a:pPr>
            <a:r>
              <a:rPr lang="en-US" sz="4400" b="0" baseline="30000" dirty="0"/>
              <a:t>1</a:t>
            </a:r>
            <a:r>
              <a:rPr lang="en-US" sz="4400" b="0" dirty="0"/>
              <a:t>Institute of Energy- and Climate Research, </a:t>
            </a:r>
            <a:r>
              <a:rPr lang="en-US" sz="4400" b="0" dirty="0" err="1"/>
              <a:t>Forschungszentrum</a:t>
            </a:r>
            <a:r>
              <a:rPr lang="en-US" sz="4400" b="0" dirty="0"/>
              <a:t> </a:t>
            </a:r>
            <a:r>
              <a:rPr lang="en-US" sz="4400" b="0" dirty="0" err="1"/>
              <a:t>Jülich</a:t>
            </a:r>
            <a:r>
              <a:rPr lang="en-US" sz="4400" b="0" dirty="0"/>
              <a:t> GmbH, Germany</a:t>
            </a:r>
          </a:p>
          <a:p>
            <a:r>
              <a:rPr lang="en-US" sz="4400" b="0" baseline="30000" dirty="0"/>
              <a:t>2</a:t>
            </a:r>
            <a:r>
              <a:rPr lang="en-US" sz="4400" b="0" dirty="0"/>
              <a:t>Department of Applied Physics, Ghent University, Belgium</a:t>
            </a:r>
          </a:p>
          <a:p>
            <a:r>
              <a:rPr lang="it-IT" sz="4400" b="0" baseline="30000" dirty="0"/>
              <a:t>3</a:t>
            </a:r>
            <a:r>
              <a:rPr lang="it-IT" sz="4400" b="0" dirty="0"/>
              <a:t>Universita’ di Napoli “Parthenope”, Consorzio CREATE, </a:t>
            </a:r>
            <a:r>
              <a:rPr lang="it-IT" sz="4400" b="0" dirty="0" err="1"/>
              <a:t>Italy</a:t>
            </a:r>
            <a:endParaRPr lang="it-IT" sz="4400" b="0" dirty="0"/>
          </a:p>
          <a:p>
            <a:r>
              <a:rPr lang="it-IT" sz="4400" b="0" baseline="30000" dirty="0"/>
              <a:t>4</a:t>
            </a:r>
            <a:r>
              <a:rPr lang="it-IT" sz="4400" b="0" dirty="0"/>
              <a:t>Eurofusion Technology Department</a:t>
            </a:r>
            <a:endParaRPr lang="en-US" sz="4400" b="0" dirty="0"/>
          </a:p>
          <a:p>
            <a:pPr>
              <a:spcBef>
                <a:spcPts val="450"/>
              </a:spcBef>
            </a:pPr>
            <a:r>
              <a:rPr lang="en-US" sz="4400" b="0" dirty="0"/>
              <a:t>w.biel@fz-juelich.de,    ariola@uniparthenope.it, </a:t>
            </a:r>
            <a:r>
              <a:rPr lang="it-IT" sz="4400" b="0" dirty="0"/>
              <a:t>   Francesco.Maviglia@euro-fusion.org</a:t>
            </a:r>
            <a:endParaRPr lang="en-US" sz="4400" b="0" dirty="0"/>
          </a:p>
          <a:p>
            <a:endParaRPr lang="en-US" dirty="0"/>
          </a:p>
        </p:txBody>
      </p:sp>
      <p:pic>
        <p:nvPicPr>
          <p:cNvPr id="12" name="Picture 54" descr="Logo_FZ_Jülich_NEU_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371950"/>
            <a:ext cx="1773201" cy="57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2763" y="4281428"/>
            <a:ext cx="764956" cy="66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646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800" dirty="0"/>
              <a:t>Hall </a:t>
            </a:r>
            <a:r>
              <a:rPr lang="de-DE" sz="1800" dirty="0" err="1"/>
              <a:t>sensor</a:t>
            </a:r>
            <a:r>
              <a:rPr lang="de-DE" sz="1800" dirty="0"/>
              <a:t> </a:t>
            </a:r>
            <a:r>
              <a:rPr lang="de-DE" sz="1800" dirty="0" err="1"/>
              <a:t>development</a:t>
            </a:r>
            <a:endParaRPr lang="en-GB" sz="1800" dirty="0"/>
          </a:p>
        </p:txBody>
      </p:sp>
      <p:graphicFrame>
        <p:nvGraphicFramePr>
          <p:cNvPr id="5" name="Graf 31">
            <a:extLst>
              <a:ext uri="{FF2B5EF4-FFF2-40B4-BE49-F238E27FC236}">
                <a16:creationId xmlns:a16="http://schemas.microsoft.com/office/drawing/2014/main" id="{00000000-0008-0000-0600-0000020000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5161015"/>
              </p:ext>
            </p:extLst>
          </p:nvPr>
        </p:nvGraphicFramePr>
        <p:xfrm>
          <a:off x="5549656" y="800180"/>
          <a:ext cx="3565352" cy="4074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ovéPole 31"/>
          <p:cNvSpPr txBox="1"/>
          <p:nvPr/>
        </p:nvSpPr>
        <p:spPr>
          <a:xfrm>
            <a:off x="276286" y="483518"/>
            <a:ext cx="2634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cs-CZ" sz="1400" b="1" dirty="0">
                <a:solidFill>
                  <a:prstClr val="black"/>
                </a:solidFill>
              </a:rPr>
              <a:t>Antimony </a:t>
            </a:r>
            <a:r>
              <a:rPr lang="cs-CZ" sz="1400" b="1" dirty="0" err="1">
                <a:solidFill>
                  <a:prstClr val="black"/>
                </a:solidFill>
              </a:rPr>
              <a:t>Hall</a:t>
            </a:r>
            <a:r>
              <a:rPr lang="cs-CZ" sz="1400" b="1" dirty="0">
                <a:solidFill>
                  <a:prstClr val="black"/>
                </a:solidFill>
              </a:rPr>
              <a:t> s</a:t>
            </a:r>
            <a:r>
              <a:rPr lang="en-GB" sz="1400" b="1" dirty="0" err="1">
                <a:solidFill>
                  <a:prstClr val="black"/>
                </a:solidFill>
              </a:rPr>
              <a:t>ensor</a:t>
            </a:r>
            <a:r>
              <a:rPr lang="en-GB" sz="1400" b="1" dirty="0">
                <a:solidFill>
                  <a:prstClr val="black"/>
                </a:solidFill>
              </a:rPr>
              <a:t> prototype</a:t>
            </a:r>
            <a:r>
              <a:rPr lang="cs-CZ" sz="1400" b="1" dirty="0">
                <a:solidFill>
                  <a:prstClr val="black"/>
                </a:solidFill>
              </a:rPr>
              <a:t>s</a:t>
            </a:r>
          </a:p>
        </p:txBody>
      </p:sp>
      <p:sp>
        <p:nvSpPr>
          <p:cNvPr id="7" name="TextovéPole 30"/>
          <p:cNvSpPr txBox="1"/>
          <p:nvPr/>
        </p:nvSpPr>
        <p:spPr>
          <a:xfrm>
            <a:off x="5415368" y="491075"/>
            <a:ext cx="26929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GB" sz="1400" b="1" dirty="0">
                <a:solidFill>
                  <a:prstClr val="black"/>
                </a:solidFill>
              </a:rPr>
              <a:t>Hall materials under investigation</a:t>
            </a:r>
            <a:endParaRPr lang="cs-CZ" sz="1400" b="1" dirty="0">
              <a:solidFill>
                <a:prstClr val="black"/>
              </a:solidFill>
            </a:endParaRPr>
          </a:p>
        </p:txBody>
      </p:sp>
      <p:sp>
        <p:nvSpPr>
          <p:cNvPr id="9" name="TextovéPole 34"/>
          <p:cNvSpPr txBox="1"/>
          <p:nvPr/>
        </p:nvSpPr>
        <p:spPr>
          <a:xfrm>
            <a:off x="761156" y="1993197"/>
            <a:ext cx="9748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de-DE" sz="1200" dirty="0">
                <a:solidFill>
                  <a:prstClr val="black"/>
                </a:solidFill>
              </a:rPr>
              <a:t>1</a:t>
            </a:r>
            <a:r>
              <a:rPr lang="cs-CZ" sz="1200" dirty="0">
                <a:solidFill>
                  <a:prstClr val="black"/>
                </a:solidFill>
              </a:rPr>
              <a:t>8</a:t>
            </a:r>
            <a:r>
              <a:rPr lang="en-GB" sz="1200" dirty="0">
                <a:solidFill>
                  <a:prstClr val="black"/>
                </a:solidFill>
              </a:rPr>
              <a:t> m</a:t>
            </a:r>
            <a:r>
              <a:rPr lang="cs-CZ" sz="1200" dirty="0">
                <a:solidFill>
                  <a:prstClr val="black"/>
                </a:solidFill>
              </a:rPr>
              <a:t>m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635896" y="133695"/>
            <a:ext cx="1989647" cy="26161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180000" fontAlgn="auto">
              <a:spcBef>
                <a:spcPts val="0"/>
              </a:spcBef>
              <a:spcAft>
                <a:spcPts val="0"/>
              </a:spcAft>
            </a:pPr>
            <a:r>
              <a:rPr lang="de-DE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Duran, I. </a:t>
            </a:r>
            <a:r>
              <a:rPr lang="de-DE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Bolshakova</a:t>
            </a:r>
            <a:r>
              <a:rPr lang="de-DE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et al.</a:t>
            </a:r>
          </a:p>
        </p:txBody>
      </p:sp>
      <p:pic>
        <p:nvPicPr>
          <p:cNvPr id="11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2"/>
          <a:stretch/>
        </p:blipFill>
        <p:spPr>
          <a:xfrm>
            <a:off x="247266" y="2270761"/>
            <a:ext cx="4879768" cy="2605246"/>
          </a:xfrm>
          <a:prstGeom prst="rect">
            <a:avLst/>
          </a:prstGeom>
        </p:spPr>
      </p:pic>
      <p:sp>
        <p:nvSpPr>
          <p:cNvPr id="13" name="Ellipse 12"/>
          <p:cNvSpPr/>
          <p:nvPr/>
        </p:nvSpPr>
        <p:spPr>
          <a:xfrm>
            <a:off x="3998840" y="3792594"/>
            <a:ext cx="982541" cy="746760"/>
          </a:xfrm>
          <a:prstGeom prst="ellipse">
            <a:avLst/>
          </a:prstGeom>
          <a:solidFill>
            <a:srgbClr val="FF0000">
              <a:alpha val="4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chemeClr val="tx1"/>
                </a:solidFill>
              </a:rPr>
              <a:t>DEMO in </a:t>
            </a:r>
            <a:r>
              <a:rPr lang="de-DE" sz="1100" b="1" dirty="0" err="1">
                <a:solidFill>
                  <a:schemeClr val="tx1"/>
                </a:solidFill>
              </a:rPr>
              <a:t>vessel</a:t>
            </a:r>
            <a:endParaRPr lang="en-GB" sz="1100" b="1" dirty="0">
              <a:solidFill>
                <a:schemeClr val="tx1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6830210" y="771550"/>
            <a:ext cx="2124547" cy="234286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See also S. Entler et al. FED 2020</a:t>
            </a: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2834743" y="3507539"/>
            <a:ext cx="2273627" cy="226591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de-DE" sz="1000" dirty="0"/>
              <a:t>See also I. </a:t>
            </a:r>
            <a:r>
              <a:rPr lang="de-DE" sz="1000" dirty="0" err="1"/>
              <a:t>Bolshakova</a:t>
            </a:r>
            <a:r>
              <a:rPr lang="de-DE" sz="1000" dirty="0"/>
              <a:t> et al. NF 2017</a:t>
            </a:r>
            <a:endParaRPr lang="en-GB" sz="1050" dirty="0"/>
          </a:p>
        </p:txBody>
      </p:sp>
      <p:sp>
        <p:nvSpPr>
          <p:cNvPr id="16" name="Textfeld 15"/>
          <p:cNvSpPr txBox="1"/>
          <p:nvPr/>
        </p:nvSpPr>
        <p:spPr>
          <a:xfrm>
            <a:off x="2075650" y="4651559"/>
            <a:ext cx="1327855" cy="241980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36000" rIns="36000" bIns="36000" rtlCol="0">
            <a:spAutoFit/>
          </a:bodyPr>
          <a:lstStyle/>
          <a:p>
            <a:r>
              <a:rPr lang="de-DE" sz="1100" dirty="0"/>
              <a:t>Neutron fluence n/m</a:t>
            </a:r>
            <a:r>
              <a:rPr lang="de-DE" sz="1100" baseline="30000" dirty="0"/>
              <a:t>2</a:t>
            </a:r>
            <a:endParaRPr lang="en-GB" sz="1100" baseline="30000" dirty="0"/>
          </a:p>
        </p:txBody>
      </p:sp>
      <p:sp>
        <p:nvSpPr>
          <p:cNvPr id="18" name="Textfeld 17"/>
          <p:cNvSpPr txBox="1"/>
          <p:nvPr/>
        </p:nvSpPr>
        <p:spPr>
          <a:xfrm rot="16200000">
            <a:off x="-284408" y="3378854"/>
            <a:ext cx="1121388" cy="257369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36000" rIns="36000" bIns="36000" rtlCol="0">
            <a:spAutoFit/>
          </a:bodyPr>
          <a:lstStyle/>
          <a:p>
            <a:r>
              <a:rPr lang="de-DE" sz="1200" dirty="0" err="1"/>
              <a:t>Sensitivity</a:t>
            </a:r>
            <a:r>
              <a:rPr lang="de-DE" sz="1200" dirty="0"/>
              <a:t> [V/AT]</a:t>
            </a:r>
            <a:endParaRPr lang="en-GB" sz="1200" baseline="30000" dirty="0"/>
          </a:p>
        </p:txBody>
      </p:sp>
      <p:sp>
        <p:nvSpPr>
          <p:cNvPr id="22" name="TextovéPole 34">
            <a:extLst>
              <a:ext uri="{FF2B5EF4-FFF2-40B4-BE49-F238E27FC236}">
                <a16:creationId xmlns:a16="http://schemas.microsoft.com/office/drawing/2014/main" id="{253E033C-91E0-426B-B5F6-4155F449C30E}"/>
              </a:ext>
            </a:extLst>
          </p:cNvPr>
          <p:cNvSpPr txBox="1"/>
          <p:nvPr/>
        </p:nvSpPr>
        <p:spPr>
          <a:xfrm>
            <a:off x="2493089" y="2005934"/>
            <a:ext cx="9748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cs-CZ" sz="1200" dirty="0">
                <a:solidFill>
                  <a:prstClr val="black"/>
                </a:solidFill>
              </a:rPr>
              <a:t>6.5 </a:t>
            </a:r>
            <a:r>
              <a:rPr lang="en-GB" sz="1200" dirty="0">
                <a:solidFill>
                  <a:prstClr val="black"/>
                </a:solidFill>
              </a:rPr>
              <a:t>m</a:t>
            </a:r>
            <a:r>
              <a:rPr lang="cs-CZ" sz="1200" dirty="0">
                <a:solidFill>
                  <a:prstClr val="black"/>
                </a:solidFill>
              </a:rPr>
              <a:t>m</a:t>
            </a:r>
          </a:p>
        </p:txBody>
      </p:sp>
      <p:cxnSp>
        <p:nvCxnSpPr>
          <p:cNvPr id="8" name="Přímá spojnice se šipkou 33"/>
          <p:cNvCxnSpPr>
            <a:cxnSpLocks/>
          </p:cNvCxnSpPr>
          <p:nvPr/>
        </p:nvCxnSpPr>
        <p:spPr>
          <a:xfrm flipH="1">
            <a:off x="484000" y="1969786"/>
            <a:ext cx="1529209" cy="0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Obrázek 36">
            <a:extLst>
              <a:ext uri="{FF2B5EF4-FFF2-40B4-BE49-F238E27FC236}">
                <a16:creationId xmlns:a16="http://schemas.microsoft.com/office/drawing/2014/main" id="{6C307622-258C-42C4-869F-ABCB569D90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3" t="9939" r="9660" b="10577"/>
          <a:stretch/>
        </p:blipFill>
        <p:spPr>
          <a:xfrm>
            <a:off x="358315" y="786790"/>
            <a:ext cx="1794593" cy="1107849"/>
          </a:xfrm>
          <a:prstGeom prst="rect">
            <a:avLst/>
          </a:prstGeom>
        </p:spPr>
      </p:pic>
      <p:pic>
        <p:nvPicPr>
          <p:cNvPr id="20" name="Obrázek 9">
            <a:extLst>
              <a:ext uri="{FF2B5EF4-FFF2-40B4-BE49-F238E27FC236}">
                <a16:creationId xmlns:a16="http://schemas.microsoft.com/office/drawing/2014/main" id="{526EBF6E-34A7-4170-A17A-EFA6E12283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878" y="809044"/>
            <a:ext cx="548307" cy="1021349"/>
          </a:xfrm>
          <a:prstGeom prst="rect">
            <a:avLst/>
          </a:prstGeom>
        </p:spPr>
      </p:pic>
      <p:cxnSp>
        <p:nvCxnSpPr>
          <p:cNvPr id="21" name="Přímá spojnice se šipkou 33">
            <a:extLst>
              <a:ext uri="{FF2B5EF4-FFF2-40B4-BE49-F238E27FC236}">
                <a16:creationId xmlns:a16="http://schemas.microsoft.com/office/drawing/2014/main" id="{FB779F5B-A33A-4331-BB48-E09D06E7A847}"/>
              </a:ext>
            </a:extLst>
          </p:cNvPr>
          <p:cNvCxnSpPr>
            <a:cxnSpLocks/>
          </p:cNvCxnSpPr>
          <p:nvPr/>
        </p:nvCxnSpPr>
        <p:spPr>
          <a:xfrm flipH="1">
            <a:off x="2484878" y="1969397"/>
            <a:ext cx="548307" cy="0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Obrázek 50">
            <a:extLst>
              <a:ext uri="{FF2B5EF4-FFF2-40B4-BE49-F238E27FC236}">
                <a16:creationId xmlns:a16="http://schemas.microsoft.com/office/drawing/2014/main" id="{166888CF-5EE6-4202-A357-B9D84CD3CD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050" y="817568"/>
            <a:ext cx="535854" cy="1021349"/>
          </a:xfrm>
          <a:prstGeom prst="rect">
            <a:avLst/>
          </a:prstGeom>
        </p:spPr>
      </p:pic>
      <p:sp>
        <p:nvSpPr>
          <p:cNvPr id="3" name="Fußzeilenplatzhalter 3">
            <a:extLst>
              <a:ext uri="{FF2B5EF4-FFF2-40B4-BE49-F238E27FC236}">
                <a16:creationId xmlns:a16="http://schemas.microsoft.com/office/drawing/2014/main" id="{921EB796-37DD-AB2A-6DC0-72525E337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2000" y="4908928"/>
            <a:ext cx="8240228" cy="201104"/>
          </a:xfrm>
        </p:spPr>
        <p:txBody>
          <a:bodyPr/>
          <a:lstStyle/>
          <a:p>
            <a:pPr algn="r"/>
            <a:r>
              <a:rPr lang="en-GB" sz="1100" dirty="0">
                <a:solidFill>
                  <a:prstClr val="black"/>
                </a:solidFill>
              </a:rPr>
              <a:t>Wolfgang Biel | Development of the DEMO plasma diagnostic and control system, 20-03-2024 | Page </a:t>
            </a:r>
            <a:fld id="{6A6D9FA1-99C7-4910-8E32-B85D378B0060}" type="slidenum">
              <a:rPr lang="en-GB" sz="1100" smtClean="0">
                <a:solidFill>
                  <a:prstClr val="black"/>
                </a:solidFill>
              </a:rPr>
              <a:pPr algn="r"/>
              <a:t>10</a:t>
            </a:fld>
            <a:endParaRPr lang="en-GB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6702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800" dirty="0"/>
              <a:t>Equilibrium </a:t>
            </a:r>
            <a:r>
              <a:rPr lang="de-DE" sz="1800" dirty="0" err="1"/>
              <a:t>control</a:t>
            </a:r>
            <a:r>
              <a:rPr lang="de-DE" sz="1800" dirty="0"/>
              <a:t> </a:t>
            </a:r>
            <a:r>
              <a:rPr lang="de-DE" sz="1800" dirty="0" err="1"/>
              <a:t>simulations</a:t>
            </a:r>
            <a:r>
              <a:rPr lang="de-DE" sz="1800" dirty="0"/>
              <a:t>: </a:t>
            </a:r>
            <a:r>
              <a:rPr lang="de-DE" sz="1800" dirty="0" err="1"/>
              <a:t>loss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power </a:t>
            </a:r>
            <a:r>
              <a:rPr lang="de-DE" sz="1800" dirty="0" err="1"/>
              <a:t>event</a:t>
            </a:r>
            <a:endParaRPr lang="en-GB" sz="1800" dirty="0"/>
          </a:p>
        </p:txBody>
      </p:sp>
      <p:sp>
        <p:nvSpPr>
          <p:cNvPr id="5" name="Textfeld 4"/>
          <p:cNvSpPr txBox="1"/>
          <p:nvPr/>
        </p:nvSpPr>
        <p:spPr>
          <a:xfrm>
            <a:off x="120081" y="471645"/>
            <a:ext cx="8928992" cy="707886"/>
          </a:xfrm>
          <a:prstGeom prst="rect">
            <a:avLst/>
          </a:prstGeom>
          <a:solidFill>
            <a:srgbClr val="99FFCC"/>
          </a:solidFill>
        </p:spPr>
        <p:txBody>
          <a:bodyPr wrap="square" rtlCol="0">
            <a:spAutoFit/>
          </a:bodyPr>
          <a:lstStyle/>
          <a:p>
            <a:r>
              <a:rPr lang="de-DE" sz="1600" dirty="0"/>
              <a:t>Main </a:t>
            </a:r>
            <a:r>
              <a:rPr lang="de-DE" sz="1600" dirty="0" err="1"/>
              <a:t>requirements</a:t>
            </a:r>
            <a:r>
              <a:rPr lang="de-DE" sz="1600" dirty="0"/>
              <a:t> (</a:t>
            </a:r>
            <a:r>
              <a:rPr lang="de-DE" sz="1600" dirty="0" err="1"/>
              <a:t>repeated</a:t>
            </a:r>
            <a:r>
              <a:rPr lang="de-DE" sz="1600" dirty="0"/>
              <a:t>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Horizontal and vertical position of the current centroid remain within +/- 15 cm around nominal 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Minimum distance between separatrix and first wall in all poloidal locations always remains larger than 8 cm</a:t>
            </a:r>
            <a:endParaRPr lang="en-GB" sz="1600" dirty="0"/>
          </a:p>
        </p:txBody>
      </p:sp>
      <p:sp>
        <p:nvSpPr>
          <p:cNvPr id="6" name="Textfeld 5"/>
          <p:cNvSpPr txBox="1"/>
          <p:nvPr/>
        </p:nvSpPr>
        <p:spPr>
          <a:xfrm>
            <a:off x="6300192" y="356771"/>
            <a:ext cx="2741456" cy="26161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180000" fontAlgn="auto">
              <a:spcBef>
                <a:spcPts val="0"/>
              </a:spcBef>
              <a:spcAft>
                <a:spcPts val="0"/>
              </a:spcAft>
            </a:pPr>
            <a:r>
              <a:rPr lang="de-DE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Ariola, A. </a:t>
            </a:r>
            <a:r>
              <a:rPr lang="de-DE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Pironti</a:t>
            </a:r>
            <a:r>
              <a:rPr lang="de-DE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G. </a:t>
            </a:r>
            <a:r>
              <a:rPr lang="de-DE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Tartaglione</a:t>
            </a:r>
            <a:r>
              <a:rPr lang="de-DE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et al.</a:t>
            </a:r>
          </a:p>
        </p:txBody>
      </p:sp>
      <p:pic>
        <p:nvPicPr>
          <p:cNvPr id="7" name="Immagine 8">
            <a:extLst>
              <a:ext uri="{FF2B5EF4-FFF2-40B4-BE49-F238E27FC236}">
                <a16:creationId xmlns:a16="http://schemas.microsoft.com/office/drawing/2014/main" id="{53931428-D9BB-28B2-DBBE-983E298726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1"/>
          <a:stretch/>
        </p:blipFill>
        <p:spPr>
          <a:xfrm>
            <a:off x="31265" y="1200679"/>
            <a:ext cx="3600386" cy="1833045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4788024" y="1260644"/>
            <a:ext cx="3997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Numerical</a:t>
            </a:r>
            <a:r>
              <a:rPr lang="de-DE" sz="1400" dirty="0"/>
              <a:t> </a:t>
            </a:r>
            <a:r>
              <a:rPr lang="de-DE" sz="1400" dirty="0" err="1"/>
              <a:t>simulation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equilibrium</a:t>
            </a:r>
            <a:r>
              <a:rPr lang="de-DE" sz="1400" dirty="0"/>
              <a:t> </a:t>
            </a:r>
            <a:r>
              <a:rPr lang="de-DE" sz="1400" dirty="0" err="1"/>
              <a:t>control</a:t>
            </a:r>
            <a:r>
              <a:rPr lang="de-DE" sz="1400" dirty="0"/>
              <a:t> </a:t>
            </a:r>
          </a:p>
          <a:p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without</a:t>
            </a:r>
            <a:r>
              <a:rPr lang="de-DE" sz="1400" dirty="0"/>
              <a:t> in </a:t>
            </a:r>
            <a:r>
              <a:rPr lang="de-DE" sz="1400" dirty="0" err="1"/>
              <a:t>vessel</a:t>
            </a:r>
            <a:r>
              <a:rPr lang="de-DE" sz="1400" dirty="0"/>
              <a:t> </a:t>
            </a:r>
            <a:r>
              <a:rPr lang="de-DE" sz="1400" dirty="0" err="1"/>
              <a:t>control</a:t>
            </a:r>
            <a:r>
              <a:rPr lang="de-DE" sz="1400" dirty="0"/>
              <a:t> </a:t>
            </a:r>
            <a:r>
              <a:rPr lang="de-DE" sz="1400" dirty="0" err="1"/>
              <a:t>coils</a:t>
            </a:r>
            <a:r>
              <a:rPr lang="de-DE" sz="1400" dirty="0"/>
              <a:t> (CREATE)</a:t>
            </a:r>
            <a:endParaRPr lang="en-GB" sz="1400" dirty="0"/>
          </a:p>
        </p:txBody>
      </p:sp>
      <p:sp>
        <p:nvSpPr>
          <p:cNvPr id="9" name="Textfeld 8"/>
          <p:cNvSpPr txBox="1"/>
          <p:nvPr/>
        </p:nvSpPr>
        <p:spPr>
          <a:xfrm>
            <a:off x="4932040" y="3842465"/>
            <a:ext cx="2403469" cy="580534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See also </a:t>
            </a:r>
          </a:p>
          <a:p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M. Ariola et al. FED 2019 </a:t>
            </a:r>
          </a:p>
          <a:p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G.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Tartaglione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et al. 2023 (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submitted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magine 16">
            <a:extLst>
              <a:ext uri="{FF2B5EF4-FFF2-40B4-BE49-F238E27FC236}">
                <a16:creationId xmlns:a16="http://schemas.microsoft.com/office/drawing/2014/main" id="{38DA8590-35B5-0D51-E08D-3E98F3E137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79"/>
          <a:stretch/>
        </p:blipFill>
        <p:spPr>
          <a:xfrm>
            <a:off x="134205" y="3103187"/>
            <a:ext cx="3548972" cy="1799792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4823048" y="3435668"/>
            <a:ext cx="41317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>
                <a:solidFill>
                  <a:srgbClr val="FF0000"/>
                </a:solidFill>
              </a:rPr>
              <a:t>Feasibility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of</a:t>
            </a:r>
            <a:r>
              <a:rPr lang="de-DE" sz="1400" dirty="0">
                <a:solidFill>
                  <a:srgbClr val="FF0000"/>
                </a:solidFill>
              </a:rPr>
              <a:t> in </a:t>
            </a:r>
            <a:r>
              <a:rPr lang="de-DE" sz="1400" dirty="0" err="1">
                <a:solidFill>
                  <a:srgbClr val="FF0000"/>
                </a:solidFill>
              </a:rPr>
              <a:t>vessel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control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coils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under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investigation</a:t>
            </a:r>
            <a:endParaRPr lang="en-GB" sz="1400" dirty="0">
              <a:solidFill>
                <a:srgbClr val="FF0000"/>
              </a:solidFill>
            </a:endParaRPr>
          </a:p>
        </p:txBody>
      </p:sp>
      <p:graphicFrame>
        <p:nvGraphicFramePr>
          <p:cNvPr id="12" name="Tabella 2">
            <a:extLst>
              <a:ext uri="{FF2B5EF4-FFF2-40B4-BE49-F238E27FC236}">
                <a16:creationId xmlns:a16="http://schemas.microsoft.com/office/drawing/2014/main" id="{FF2C73D8-7DAB-A827-9DAB-554A1D17F7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7579492"/>
              </p:ext>
            </p:extLst>
          </p:nvPr>
        </p:nvGraphicFramePr>
        <p:xfrm>
          <a:off x="4788024" y="1802056"/>
          <a:ext cx="3600399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133">
                  <a:extLst>
                    <a:ext uri="{9D8B030D-6E8A-4147-A177-3AD203B41FA5}">
                      <a16:colId xmlns:a16="http://schemas.microsoft.com/office/drawing/2014/main" val="3689462797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522702142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16107846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Controller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Minimum distance from wall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Maximum power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229312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w/o fast</a:t>
                      </a:r>
                      <a:r>
                        <a:rPr lang="en-US" sz="1200" baseline="0" dirty="0"/>
                        <a:t> radial circuit</a:t>
                      </a:r>
                      <a:endParaRPr lang="en-US" sz="12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5.7 cm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//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732873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w fast radial circuit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10.8 cm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26 MW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70667507"/>
                  </a:ext>
                </a:extLst>
              </a:tr>
            </a:tbl>
          </a:graphicData>
        </a:graphic>
      </p:graphicFrame>
      <p:sp>
        <p:nvSpPr>
          <p:cNvPr id="3" name="Fußzeilenplatzhalter 3">
            <a:extLst>
              <a:ext uri="{FF2B5EF4-FFF2-40B4-BE49-F238E27FC236}">
                <a16:creationId xmlns:a16="http://schemas.microsoft.com/office/drawing/2014/main" id="{85BBB2FB-2408-0944-11C5-E1BCA0276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2000" y="4908928"/>
            <a:ext cx="8240228" cy="201104"/>
          </a:xfrm>
        </p:spPr>
        <p:txBody>
          <a:bodyPr/>
          <a:lstStyle/>
          <a:p>
            <a:pPr algn="r"/>
            <a:r>
              <a:rPr lang="en-GB" sz="1100" dirty="0">
                <a:solidFill>
                  <a:prstClr val="black"/>
                </a:solidFill>
              </a:rPr>
              <a:t>Wolfgang Biel | Development of the DEMO plasma diagnostic and control system, 20-03-2024 | Page </a:t>
            </a:r>
            <a:fld id="{6A6D9FA1-99C7-4910-8E32-B85D378B0060}" type="slidenum">
              <a:rPr lang="en-GB" sz="1100" smtClean="0">
                <a:solidFill>
                  <a:prstClr val="black"/>
                </a:solidFill>
              </a:rPr>
              <a:pPr algn="r"/>
              <a:t>11</a:t>
            </a:fld>
            <a:endParaRPr lang="en-GB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705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 descr="Screen Shot 2023-09-06 at 09.49.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513" y="1081437"/>
            <a:ext cx="3503123" cy="356874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800" dirty="0"/>
              <a:t>Equilibrium </a:t>
            </a:r>
            <a:r>
              <a:rPr lang="de-DE" sz="1800" dirty="0" err="1"/>
              <a:t>control</a:t>
            </a:r>
            <a:r>
              <a:rPr lang="de-DE" sz="1800" dirty="0"/>
              <a:t>: </a:t>
            </a:r>
            <a:r>
              <a:rPr lang="de-DE" sz="1800" dirty="0" err="1"/>
              <a:t>microwave</a:t>
            </a:r>
            <a:r>
              <a:rPr lang="de-DE" sz="1800" dirty="0"/>
              <a:t> </a:t>
            </a:r>
            <a:r>
              <a:rPr lang="de-DE" sz="1800" dirty="0" err="1"/>
              <a:t>reflectometry</a:t>
            </a:r>
            <a:endParaRPr lang="en-GB" sz="1800" dirty="0"/>
          </a:p>
        </p:txBody>
      </p:sp>
      <p:sp>
        <p:nvSpPr>
          <p:cNvPr id="5" name="Textfeld 4"/>
          <p:cNvSpPr txBox="1"/>
          <p:nvPr/>
        </p:nvSpPr>
        <p:spPr>
          <a:xfrm>
            <a:off x="118800" y="471600"/>
            <a:ext cx="8928992" cy="707886"/>
          </a:xfrm>
          <a:prstGeom prst="rect">
            <a:avLst/>
          </a:prstGeom>
          <a:solidFill>
            <a:srgbClr val="99FFCC"/>
          </a:solidFill>
        </p:spPr>
        <p:txBody>
          <a:bodyPr wrap="square" rtlCol="0">
            <a:spAutoFit/>
          </a:bodyPr>
          <a:lstStyle/>
          <a:p>
            <a:r>
              <a:rPr lang="de-DE" sz="1600" dirty="0"/>
              <a:t>Main </a:t>
            </a:r>
            <a:r>
              <a:rPr lang="de-DE" sz="1600" dirty="0" err="1"/>
              <a:t>requirements</a:t>
            </a:r>
            <a:r>
              <a:rPr lang="de-DE" sz="1600" dirty="0"/>
              <a:t> (</a:t>
            </a:r>
            <a:r>
              <a:rPr lang="de-DE" sz="1600" dirty="0" err="1"/>
              <a:t>repeated</a:t>
            </a:r>
            <a:r>
              <a:rPr lang="de-DE" sz="1600" dirty="0"/>
              <a:t>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Horizontal and vertical position of the current centroid remain within +/- 15 cm around nominal 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Minimum distance between separatrix and first wall in all poloidal locations always remains larger than 8 cm</a:t>
            </a:r>
            <a:endParaRPr lang="en-GB" sz="1600" dirty="0"/>
          </a:p>
        </p:txBody>
      </p:sp>
      <p:sp>
        <p:nvSpPr>
          <p:cNvPr id="6" name="Textfeld 5"/>
          <p:cNvSpPr txBox="1"/>
          <p:nvPr/>
        </p:nvSpPr>
        <p:spPr>
          <a:xfrm>
            <a:off x="7380312" y="400050"/>
            <a:ext cx="1561646" cy="26161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180000" fontAlgn="auto">
              <a:spcBef>
                <a:spcPts val="0"/>
              </a:spcBef>
              <a:spcAft>
                <a:spcPts val="0"/>
              </a:spcAft>
            </a:pPr>
            <a:r>
              <a:rPr lang="de-DE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Silva, R. Luis, et al.</a:t>
            </a:r>
          </a:p>
        </p:txBody>
      </p:sp>
      <p:pic>
        <p:nvPicPr>
          <p:cNvPr id="7" name="Picture 57">
            <a:extLst>
              <a:ext uri="{FF2B5EF4-FFF2-40B4-BE49-F238E27FC236}">
                <a16:creationId xmlns:a16="http://schemas.microsoft.com/office/drawing/2014/main" id="{D736DA67-88EE-F5B5-B265-5FF35BF7B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00" y="1251036"/>
            <a:ext cx="3566160" cy="3677603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3872005" y="1216404"/>
            <a:ext cx="1747576" cy="3185487"/>
          </a:xfrm>
          <a:prstGeom prst="rect">
            <a:avLst/>
          </a:prstGeom>
          <a:solidFill>
            <a:srgbClr val="FFFFE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dirty="0"/>
              <a:t>Simulation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reflec-tometry</a:t>
            </a:r>
            <a:r>
              <a:rPr lang="de-DE" sz="1400" dirty="0"/>
              <a:t> </a:t>
            </a:r>
            <a:r>
              <a:rPr lang="de-DE" sz="1400" dirty="0" err="1"/>
              <a:t>performance</a:t>
            </a:r>
            <a:r>
              <a:rPr lang="de-DE" sz="1400" dirty="0"/>
              <a:t> </a:t>
            </a:r>
          </a:p>
          <a:p>
            <a:r>
              <a:rPr lang="de-DE" sz="1400" dirty="0" err="1"/>
              <a:t>using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REFMUL* </a:t>
            </a:r>
            <a:r>
              <a:rPr lang="de-DE" sz="1400" dirty="0" err="1"/>
              <a:t>family</a:t>
            </a:r>
            <a:r>
              <a:rPr lang="de-DE" sz="1400" dirty="0"/>
              <a:t> </a:t>
            </a:r>
            <a:r>
              <a:rPr lang="de-DE" sz="1400" dirty="0" err="1"/>
              <a:t>codes</a:t>
            </a:r>
            <a:r>
              <a:rPr lang="de-DE" sz="1400" dirty="0"/>
              <a:t>  </a:t>
            </a:r>
            <a:r>
              <a:rPr lang="de-DE" sz="1400" dirty="0">
                <a:sym typeface="Wingdings" panose="05000000000000000000" pitchFamily="2" charset="2"/>
              </a:rPr>
              <a:t></a:t>
            </a:r>
          </a:p>
          <a:p>
            <a:endParaRPr lang="de-DE" sz="1400" dirty="0">
              <a:sym typeface="Wingdings" panose="05000000000000000000" pitchFamily="2" charset="2"/>
            </a:endParaRPr>
          </a:p>
          <a:p>
            <a:r>
              <a:rPr lang="de-DE" sz="1400" dirty="0" err="1">
                <a:sym typeface="Wingdings" panose="05000000000000000000" pitchFamily="2" charset="2"/>
              </a:rPr>
              <a:t>Accuracy</a:t>
            </a:r>
            <a:r>
              <a:rPr lang="de-DE" sz="1400" dirty="0">
                <a:sym typeface="Wingdings" panose="05000000000000000000" pitchFamily="2" charset="2"/>
              </a:rPr>
              <a:t> </a:t>
            </a:r>
            <a:r>
              <a:rPr lang="de-DE" sz="1400" dirty="0" err="1">
                <a:sym typeface="Wingdings" panose="05000000000000000000" pitchFamily="2" charset="2"/>
              </a:rPr>
              <a:t>for</a:t>
            </a:r>
            <a:r>
              <a:rPr lang="de-DE" sz="1400" dirty="0">
                <a:sym typeface="Wingdings" panose="05000000000000000000" pitchFamily="2" charset="2"/>
              </a:rPr>
              <a:t> </a:t>
            </a:r>
            <a:r>
              <a:rPr lang="de-DE" sz="1400" dirty="0" err="1">
                <a:sym typeface="Wingdings" panose="05000000000000000000" pitchFamily="2" charset="2"/>
              </a:rPr>
              <a:t>gap</a:t>
            </a:r>
            <a:r>
              <a:rPr lang="de-DE" sz="1400" dirty="0">
                <a:sym typeface="Wingdings" panose="05000000000000000000" pitchFamily="2" charset="2"/>
              </a:rPr>
              <a:t> </a:t>
            </a:r>
            <a:r>
              <a:rPr lang="de-DE" sz="1400" dirty="0" err="1">
                <a:sym typeface="Wingdings" panose="05000000000000000000" pitchFamily="2" charset="2"/>
              </a:rPr>
              <a:t>determination</a:t>
            </a:r>
            <a:r>
              <a:rPr lang="de-DE" sz="1400" dirty="0">
                <a:sym typeface="Wingdings" panose="05000000000000000000" pitchFamily="2" charset="2"/>
              </a:rPr>
              <a:t> </a:t>
            </a:r>
            <a:r>
              <a:rPr lang="de-DE" sz="1400" dirty="0" err="1">
                <a:sym typeface="Wingdings" panose="05000000000000000000" pitchFamily="2" charset="2"/>
              </a:rPr>
              <a:t>better</a:t>
            </a:r>
            <a:r>
              <a:rPr lang="de-DE" sz="1400" dirty="0">
                <a:sym typeface="Wingdings" panose="05000000000000000000" pitchFamily="2" charset="2"/>
              </a:rPr>
              <a:t> </a:t>
            </a:r>
            <a:r>
              <a:rPr lang="de-DE" sz="1400" dirty="0" err="1">
                <a:sym typeface="Wingdings" panose="05000000000000000000" pitchFamily="2" charset="2"/>
              </a:rPr>
              <a:t>than</a:t>
            </a:r>
            <a:r>
              <a:rPr lang="de-DE" sz="1400" dirty="0">
                <a:sym typeface="Wingdings" panose="05000000000000000000" pitchFamily="2" charset="2"/>
              </a:rPr>
              <a:t> 1 cm in </a:t>
            </a:r>
            <a:r>
              <a:rPr lang="de-DE" sz="1400" dirty="0" err="1">
                <a:sym typeface="Wingdings" panose="05000000000000000000" pitchFamily="2" charset="2"/>
              </a:rPr>
              <a:t>most</a:t>
            </a:r>
            <a:r>
              <a:rPr lang="de-DE" sz="1400" dirty="0">
                <a:sym typeface="Wingdings" panose="05000000000000000000" pitchFamily="2" charset="2"/>
              </a:rPr>
              <a:t> </a:t>
            </a:r>
            <a:r>
              <a:rPr lang="de-DE" sz="1400" dirty="0" err="1">
                <a:sym typeface="Wingdings" panose="05000000000000000000" pitchFamily="2" charset="2"/>
              </a:rPr>
              <a:t>poloidal</a:t>
            </a:r>
            <a:r>
              <a:rPr lang="de-DE" sz="1400" dirty="0">
                <a:sym typeface="Wingdings" panose="05000000000000000000" pitchFamily="2" charset="2"/>
              </a:rPr>
              <a:t> </a:t>
            </a:r>
            <a:r>
              <a:rPr lang="de-DE" sz="1400" dirty="0" err="1">
                <a:sym typeface="Wingdings" panose="05000000000000000000" pitchFamily="2" charset="2"/>
              </a:rPr>
              <a:t>locations</a:t>
            </a:r>
            <a:endParaRPr lang="de-DE" sz="1400" dirty="0"/>
          </a:p>
          <a:p>
            <a:pPr>
              <a:spcBef>
                <a:spcPts val="600"/>
              </a:spcBef>
            </a:pPr>
            <a:endParaRPr lang="nb-NO" sz="1100" dirty="0"/>
          </a:p>
          <a:p>
            <a:pPr>
              <a:spcBef>
                <a:spcPts val="600"/>
              </a:spcBef>
            </a:pPr>
            <a:r>
              <a:rPr lang="it-IT" sz="1100" dirty="0"/>
              <a:t>F. da Silva </a:t>
            </a:r>
            <a:r>
              <a:rPr lang="it-IT" sz="1100" i="1" dirty="0"/>
              <a:t>et al </a:t>
            </a:r>
            <a:r>
              <a:rPr lang="it-IT" sz="1100" dirty="0"/>
              <a:t>2022 </a:t>
            </a:r>
            <a:r>
              <a:rPr lang="it-IT" sz="1100" i="1" dirty="0"/>
              <a:t>JINST </a:t>
            </a:r>
            <a:r>
              <a:rPr lang="it-IT" sz="1100" b="1" dirty="0"/>
              <a:t>17 </a:t>
            </a:r>
            <a:r>
              <a:rPr lang="it-IT" sz="1100" dirty="0"/>
              <a:t>C01017 </a:t>
            </a:r>
            <a:endParaRPr lang="nb-NO" sz="1100" dirty="0"/>
          </a:p>
          <a:p>
            <a:pPr>
              <a:spcBef>
                <a:spcPts val="600"/>
              </a:spcBef>
            </a:pPr>
            <a:r>
              <a:rPr lang="nb-NO" sz="1100" dirty="0"/>
              <a:t>F. da Silva et al, ISFNT 2023</a:t>
            </a:r>
          </a:p>
          <a:p>
            <a:pPr>
              <a:spcBef>
                <a:spcPts val="600"/>
              </a:spcBef>
            </a:pPr>
            <a:r>
              <a:rPr lang="nb-NO" sz="1100" dirty="0"/>
              <a:t>J. Santos et al., ISFNT 2023</a:t>
            </a:r>
            <a:endParaRPr lang="en-GB" sz="1100" dirty="0"/>
          </a:p>
        </p:txBody>
      </p:sp>
      <p:sp>
        <p:nvSpPr>
          <p:cNvPr id="3" name="Fußzeilenplatzhalter 3">
            <a:extLst>
              <a:ext uri="{FF2B5EF4-FFF2-40B4-BE49-F238E27FC236}">
                <a16:creationId xmlns:a16="http://schemas.microsoft.com/office/drawing/2014/main" id="{F725E521-4FCB-3AF0-BC6B-9DEFCDA5F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2000" y="4908928"/>
            <a:ext cx="8240228" cy="201104"/>
          </a:xfrm>
        </p:spPr>
        <p:txBody>
          <a:bodyPr/>
          <a:lstStyle/>
          <a:p>
            <a:pPr algn="r"/>
            <a:r>
              <a:rPr lang="en-GB" sz="1100" dirty="0">
                <a:solidFill>
                  <a:prstClr val="black"/>
                </a:solidFill>
              </a:rPr>
              <a:t>Wolfgang Biel | Development of the DEMO plasma diagnostic and control system, 20-03-2024 | Page </a:t>
            </a:r>
            <a:fld id="{6A6D9FA1-99C7-4910-8E32-B85D378B0060}" type="slidenum">
              <a:rPr lang="en-GB" sz="1100" smtClean="0">
                <a:solidFill>
                  <a:prstClr val="black"/>
                </a:solidFill>
              </a:rPr>
              <a:pPr algn="r"/>
              <a:t>12</a:t>
            </a:fld>
            <a:endParaRPr lang="en-GB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6526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0" y="57150"/>
            <a:ext cx="8028424" cy="342900"/>
          </a:xfrm>
        </p:spPr>
        <p:txBody>
          <a:bodyPr/>
          <a:lstStyle/>
          <a:p>
            <a:r>
              <a:rPr lang="en-GB" sz="1750" dirty="0"/>
              <a:t>Diagnostic slim cassette (DSC) integration with the Breeding Blanket (BB)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AA40CB6-D048-FE2D-CDC2-8880D293452E}"/>
              </a:ext>
            </a:extLst>
          </p:cNvPr>
          <p:cNvGrpSpPr>
            <a:grpSpLocks noChangeAspect="1"/>
          </p:cNvGrpSpPr>
          <p:nvPr/>
        </p:nvGrpSpPr>
        <p:grpSpPr>
          <a:xfrm>
            <a:off x="251520" y="590688"/>
            <a:ext cx="2357691" cy="4191405"/>
            <a:chOff x="5652120" y="1052736"/>
            <a:chExt cx="3057422" cy="5435357"/>
          </a:xfrm>
        </p:grpSpPr>
        <p:pic>
          <p:nvPicPr>
            <p:cNvPr id="6" name="Picture 12">
              <a:extLst>
                <a:ext uri="{FF2B5EF4-FFF2-40B4-BE49-F238E27FC236}">
                  <a16:creationId xmlns:a16="http://schemas.microsoft.com/office/drawing/2014/main" id="{B52A61C4-ED7D-7CF3-C6BE-09F594057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24128" y="1076558"/>
              <a:ext cx="2985414" cy="540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" name="TextBox 13">
              <a:extLst>
                <a:ext uri="{FF2B5EF4-FFF2-40B4-BE49-F238E27FC236}">
                  <a16:creationId xmlns:a16="http://schemas.microsoft.com/office/drawing/2014/main" id="{C2EF1C39-BDB7-2371-B4EA-A5DCED88BFA9}"/>
                </a:ext>
              </a:extLst>
            </p:cNvPr>
            <p:cNvSpPr txBox="1"/>
            <p:nvPr/>
          </p:nvSpPr>
          <p:spPr>
            <a:xfrm>
              <a:off x="5652120" y="1052736"/>
              <a:ext cx="1152127" cy="11973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200" b="1" dirty="0">
                  <a:solidFill>
                    <a:schemeClr val="bg1"/>
                  </a:solidFill>
                </a:rPr>
                <a:t>Waveguide extensions </a:t>
              </a:r>
              <a:r>
                <a:rPr lang="en-GB" sz="900" b="1" dirty="0">
                  <a:solidFill>
                    <a:schemeClr val="bg1"/>
                  </a:solidFill>
                </a:rPr>
                <a:t>(routed through BB chimneys</a:t>
              </a:r>
              <a:r>
                <a:rPr lang="en-GB" sz="1000" b="1" dirty="0">
                  <a:solidFill>
                    <a:schemeClr val="bg1"/>
                  </a:solidFill>
                </a:rPr>
                <a:t>)</a:t>
              </a:r>
              <a:endParaRPr lang="en-GB" sz="1400" b="1" dirty="0">
                <a:solidFill>
                  <a:schemeClr val="bg1"/>
                </a:solidFill>
              </a:endParaRPr>
            </a:p>
          </p:txBody>
        </p:sp>
        <p:cxnSp>
          <p:nvCxnSpPr>
            <p:cNvPr id="8" name="Straight Arrow Connector 14">
              <a:extLst>
                <a:ext uri="{FF2B5EF4-FFF2-40B4-BE49-F238E27FC236}">
                  <a16:creationId xmlns:a16="http://schemas.microsoft.com/office/drawing/2014/main" id="{770B7969-BBC4-6A5E-532D-B8502F52F632}"/>
                </a:ext>
              </a:extLst>
            </p:cNvPr>
            <p:cNvCxnSpPr>
              <a:cxnSpLocks/>
            </p:cNvCxnSpPr>
            <p:nvPr/>
          </p:nvCxnSpPr>
          <p:spPr>
            <a:xfrm>
              <a:off x="6717813" y="1403233"/>
              <a:ext cx="316885" cy="130002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" name="TextBox 1">
              <a:extLst>
                <a:ext uri="{FF2B5EF4-FFF2-40B4-BE49-F238E27FC236}">
                  <a16:creationId xmlns:a16="http://schemas.microsoft.com/office/drawing/2014/main" id="{582C8C54-F0C2-50F2-44FD-EE1D14B55518}"/>
                </a:ext>
              </a:extLst>
            </p:cNvPr>
            <p:cNvSpPr txBox="1"/>
            <p:nvPr/>
          </p:nvSpPr>
          <p:spPr>
            <a:xfrm>
              <a:off x="7706458" y="5949281"/>
              <a:ext cx="1003084" cy="538812"/>
            </a:xfrm>
            <a:prstGeom prst="rect">
              <a:avLst/>
            </a:prstGeom>
            <a:solidFill>
              <a:srgbClr val="FFFF99">
                <a:alpha val="58039"/>
              </a:srgb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1050" b="1" dirty="0"/>
                <a:t>25 cm (toroidal)</a:t>
              </a:r>
            </a:p>
          </p:txBody>
        </p:sp>
      </p:grp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AEA10415-84FF-B5E6-6673-CB121482E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5478" y="722704"/>
            <a:ext cx="5589010" cy="1591022"/>
          </a:xfrm>
        </p:spPr>
        <p:txBody>
          <a:bodyPr>
            <a:normAutofit/>
          </a:bodyPr>
          <a:lstStyle/>
          <a:p>
            <a:pPr marL="357188" indent="-317500" fontAlgn="base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solidFill>
                  <a:prstClr val="black"/>
                </a:solidFill>
                <a:latin typeface="Arial" charset="0"/>
              </a:rPr>
              <a:t>DSC inboard and outboard segments in different vertical planes</a:t>
            </a:r>
          </a:p>
          <a:p>
            <a:pPr marL="357188" indent="-317500" fontAlgn="base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solidFill>
                  <a:prstClr val="black"/>
                </a:solidFill>
                <a:latin typeface="Arial" charset="0"/>
              </a:rPr>
              <a:t>Interfaces with the BB </a:t>
            </a:r>
          </a:p>
          <a:p>
            <a:pPr marL="757238" lvl="1" indent="-400050" fontAlgn="base">
              <a:spcBef>
                <a:spcPts val="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en-GB" sz="1200" dirty="0">
                <a:solidFill>
                  <a:schemeClr val="tx2"/>
                </a:solidFill>
              </a:rPr>
              <a:t>Sharing the BB First Wall (FW) and Back Support Structure (BSS)</a:t>
            </a:r>
          </a:p>
          <a:p>
            <a:pPr marL="757238" lvl="1" indent="-400050" fontAlgn="base">
              <a:spcBef>
                <a:spcPts val="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en-US" sz="1200" dirty="0">
                <a:solidFill>
                  <a:schemeClr val="tx2"/>
                </a:solidFill>
                <a:latin typeface="Arial" charset="0"/>
              </a:rPr>
              <a:t>DSC integrated/attached to the BB segments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AB2AC7-4819-B4DB-51B3-5D7E20D6114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8488" y="1851670"/>
            <a:ext cx="4875960" cy="2979421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7164288" y="379804"/>
            <a:ext cx="1898277" cy="26161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180000" fontAlgn="auto">
              <a:spcBef>
                <a:spcPts val="0"/>
              </a:spcBef>
              <a:spcAft>
                <a:spcPts val="0"/>
              </a:spcAft>
            </a:pPr>
            <a:r>
              <a:rPr lang="de-DE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 Luis, A. </a:t>
            </a:r>
            <a:r>
              <a:rPr lang="de-DE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Malaquias</a:t>
            </a:r>
            <a:r>
              <a:rPr lang="de-DE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et al.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7058934" y="4614472"/>
            <a:ext cx="2015543" cy="24198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See also J. Belo et al. NF 2021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ußzeilenplatzhalter 3">
            <a:extLst>
              <a:ext uri="{FF2B5EF4-FFF2-40B4-BE49-F238E27FC236}">
                <a16:creationId xmlns:a16="http://schemas.microsoft.com/office/drawing/2014/main" id="{0B96E96C-55A4-BBB5-17E4-C6035343A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2000" y="4908928"/>
            <a:ext cx="8240228" cy="201104"/>
          </a:xfrm>
        </p:spPr>
        <p:txBody>
          <a:bodyPr/>
          <a:lstStyle/>
          <a:p>
            <a:pPr algn="r"/>
            <a:r>
              <a:rPr lang="en-GB" sz="1100" dirty="0">
                <a:solidFill>
                  <a:prstClr val="black"/>
                </a:solidFill>
              </a:rPr>
              <a:t>Wolfgang Biel | Development of the DEMO plasma diagnostic and control system, 20-03-2024 | Page </a:t>
            </a:r>
            <a:fld id="{6A6D9FA1-99C7-4910-8E32-B85D378B0060}" type="slidenum">
              <a:rPr lang="en-GB" sz="1100" smtClean="0">
                <a:solidFill>
                  <a:prstClr val="black"/>
                </a:solidFill>
              </a:rPr>
              <a:pPr algn="r"/>
              <a:t>13</a:t>
            </a:fld>
            <a:endParaRPr lang="en-GB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3261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2200"/>
              </a:lnSpc>
            </a:pPr>
            <a:r>
              <a:rPr lang="de-DE" sz="1800" dirty="0" err="1"/>
              <a:t>Burn</a:t>
            </a:r>
            <a:r>
              <a:rPr lang="de-DE" sz="1800" dirty="0"/>
              <a:t> </a:t>
            </a:r>
            <a:r>
              <a:rPr lang="de-DE" sz="1800" dirty="0" err="1"/>
              <a:t>control</a:t>
            </a:r>
            <a:r>
              <a:rPr lang="de-DE" sz="1800" dirty="0"/>
              <a:t>: </a:t>
            </a:r>
            <a:r>
              <a:rPr lang="de-DE" sz="1800" dirty="0" err="1"/>
              <a:t>neutron</a:t>
            </a:r>
            <a:r>
              <a:rPr lang="de-DE" sz="1800" dirty="0"/>
              <a:t> </a:t>
            </a:r>
            <a:r>
              <a:rPr lang="de-DE" sz="1800" dirty="0" err="1"/>
              <a:t>camera</a:t>
            </a:r>
            <a:r>
              <a:rPr lang="de-DE" sz="1800" dirty="0"/>
              <a:t> </a:t>
            </a:r>
            <a:r>
              <a:rPr lang="de-DE" sz="1800" dirty="0" err="1"/>
              <a:t>for</a:t>
            </a:r>
            <a:r>
              <a:rPr lang="de-DE" sz="1800" dirty="0"/>
              <a:t> </a:t>
            </a:r>
            <a:r>
              <a:rPr lang="de-DE" sz="1800" dirty="0" err="1"/>
              <a:t>fusion</a:t>
            </a:r>
            <a:r>
              <a:rPr lang="de-DE" sz="1800" dirty="0"/>
              <a:t> power </a:t>
            </a:r>
            <a:r>
              <a:rPr lang="de-DE" sz="1800" dirty="0" err="1"/>
              <a:t>measurement</a:t>
            </a:r>
            <a:endParaRPr lang="en-GB" sz="1800" dirty="0"/>
          </a:p>
        </p:txBody>
      </p:sp>
      <p:sp>
        <p:nvSpPr>
          <p:cNvPr id="5" name="Textfeld 4"/>
          <p:cNvSpPr txBox="1"/>
          <p:nvPr/>
        </p:nvSpPr>
        <p:spPr>
          <a:xfrm>
            <a:off x="46800" y="468000"/>
            <a:ext cx="9036496" cy="892552"/>
          </a:xfrm>
          <a:prstGeom prst="rect">
            <a:avLst/>
          </a:prstGeom>
          <a:solidFill>
            <a:srgbClr val="99FFCC"/>
          </a:solidFill>
        </p:spPr>
        <p:txBody>
          <a:bodyPr wrap="square" rtlCol="0">
            <a:spAutoFit/>
          </a:bodyPr>
          <a:lstStyle/>
          <a:p>
            <a:r>
              <a:rPr lang="de-DE" sz="1600" dirty="0"/>
              <a:t>Main </a:t>
            </a:r>
            <a:r>
              <a:rPr lang="de-DE" sz="1600" dirty="0" err="1"/>
              <a:t>requirements</a:t>
            </a:r>
            <a:r>
              <a:rPr lang="de-DE" sz="16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Pedestal top density should remain at a level of 85% +/- 5% of the Greenwald density limit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Fusion power should remain within +/- 20% of the nominal value; variations above +/- 10% for &lt; 20 seconds.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/>
              <a:t>Separatrix power </a:t>
            </a:r>
            <a:r>
              <a:rPr lang="de-DE" sz="1200" dirty="0" err="1"/>
              <a:t>P</a:t>
            </a:r>
            <a:r>
              <a:rPr lang="de-DE" sz="1200" baseline="-25000" dirty="0" err="1"/>
              <a:t>sep</a:t>
            </a:r>
            <a:r>
              <a:rPr lang="de-DE" sz="1200" dirty="0"/>
              <a:t> </a:t>
            </a:r>
            <a:r>
              <a:rPr lang="de-DE" sz="1200" dirty="0" err="1"/>
              <a:t>should</a:t>
            </a:r>
            <a:r>
              <a:rPr lang="de-DE" sz="1200" dirty="0"/>
              <a:t> </a:t>
            </a:r>
            <a:r>
              <a:rPr lang="de-DE" sz="1200" dirty="0" err="1"/>
              <a:t>be</a:t>
            </a:r>
            <a:r>
              <a:rPr lang="de-DE" sz="1200" dirty="0"/>
              <a:t> </a:t>
            </a:r>
            <a:r>
              <a:rPr lang="de-DE" sz="1200" dirty="0" err="1"/>
              <a:t>controlled</a:t>
            </a:r>
            <a:r>
              <a:rPr lang="de-DE" sz="1200" dirty="0"/>
              <a:t> at a </a:t>
            </a:r>
            <a:r>
              <a:rPr lang="de-DE" sz="1200" dirty="0" err="1"/>
              <a:t>level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20% </a:t>
            </a:r>
            <a:r>
              <a:rPr lang="de-DE" sz="1200" dirty="0" err="1"/>
              <a:t>above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LH </a:t>
            </a:r>
            <a:r>
              <a:rPr lang="de-DE" sz="1200" dirty="0" err="1"/>
              <a:t>threshold</a:t>
            </a:r>
            <a:r>
              <a:rPr lang="de-DE" sz="1200" dirty="0"/>
              <a:t> (</a:t>
            </a:r>
            <a:r>
              <a:rPr lang="de-DE" sz="1200" dirty="0" err="1"/>
              <a:t>to</a:t>
            </a:r>
            <a:r>
              <a:rPr lang="de-DE" sz="1200" dirty="0"/>
              <a:t> </a:t>
            </a:r>
            <a:r>
              <a:rPr lang="de-DE" sz="1200" dirty="0" err="1"/>
              <a:t>be</a:t>
            </a:r>
            <a:r>
              <a:rPr lang="de-DE" sz="1200" dirty="0"/>
              <a:t> </a:t>
            </a:r>
            <a:r>
              <a:rPr lang="de-DE" sz="1200" dirty="0" err="1"/>
              <a:t>refined</a:t>
            </a:r>
            <a:r>
              <a:rPr lang="de-DE" sz="1200" dirty="0"/>
              <a:t>)</a:t>
            </a:r>
            <a:endParaRPr lang="en-GB" sz="1600" dirty="0"/>
          </a:p>
        </p:txBody>
      </p:sp>
      <p:pic>
        <p:nvPicPr>
          <p:cNvPr id="6" name="Picture 2" descr="\\tsclient\Documents\EUROFUSION\Work Packages\PPPT\Reporting\DEMO1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28796" y="1365403"/>
            <a:ext cx="2728572" cy="3523810"/>
          </a:xfrm>
          <a:prstGeom prst="rect">
            <a:avLst/>
          </a:prstGeom>
        </p:spPr>
      </p:pic>
      <p:sp>
        <p:nvSpPr>
          <p:cNvPr id="7" name="TextBox 3"/>
          <p:cNvSpPr txBox="1"/>
          <p:nvPr/>
        </p:nvSpPr>
        <p:spPr>
          <a:xfrm>
            <a:off x="3635896" y="1486213"/>
            <a:ext cx="4999868" cy="30162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de-DE" sz="1600" dirty="0" err="1"/>
              <a:t>P</a:t>
            </a:r>
            <a:r>
              <a:rPr lang="de-DE" sz="1600" baseline="-25000" dirty="0" err="1"/>
              <a:t>sep</a:t>
            </a:r>
            <a:r>
              <a:rPr lang="de-DE" sz="1600" dirty="0"/>
              <a:t> = P</a:t>
            </a:r>
            <a:r>
              <a:rPr lang="de-DE" sz="1600" baseline="-25000" dirty="0">
                <a:sym typeface="Symbol" panose="05050102010706020507" pitchFamily="18" charset="2"/>
              </a:rPr>
              <a:t></a:t>
            </a:r>
            <a:r>
              <a:rPr lang="de-DE" sz="1600" dirty="0"/>
              <a:t> + </a:t>
            </a:r>
            <a:r>
              <a:rPr lang="de-DE" sz="1600" dirty="0" err="1"/>
              <a:t>P</a:t>
            </a:r>
            <a:r>
              <a:rPr lang="de-DE" sz="1600" baseline="-25000" dirty="0" err="1"/>
              <a:t>aux</a:t>
            </a:r>
            <a:r>
              <a:rPr lang="de-DE" sz="1600" dirty="0"/>
              <a:t> – </a:t>
            </a:r>
            <a:r>
              <a:rPr lang="de-DE" sz="1600" b="1" dirty="0" err="1"/>
              <a:t>P</a:t>
            </a:r>
            <a:r>
              <a:rPr lang="de-DE" sz="1600" b="1" baseline="-25000" dirty="0" err="1"/>
              <a:t>rad</a:t>
            </a:r>
            <a:r>
              <a:rPr lang="de-DE" sz="1600" dirty="0"/>
              <a:t> </a:t>
            </a:r>
          </a:p>
          <a:p>
            <a:pPr algn="just">
              <a:spcBef>
                <a:spcPts val="1200"/>
              </a:spcBef>
            </a:pPr>
            <a:r>
              <a:rPr lang="it-IT" sz="1400" dirty="0" err="1"/>
              <a:t>Two</a:t>
            </a:r>
            <a:r>
              <a:rPr lang="it-IT" sz="1400" dirty="0"/>
              <a:t> instruments (n and </a:t>
            </a:r>
            <a:r>
              <a:rPr lang="it-IT" sz="1400" dirty="0">
                <a:latin typeface="Symbol" panose="05050102010706020507" pitchFamily="18" charset="2"/>
              </a:rPr>
              <a:t>g</a:t>
            </a:r>
            <a:r>
              <a:rPr lang="it-IT" sz="1400" dirty="0"/>
              <a:t>) to be located into the same structure with a </a:t>
            </a:r>
            <a:r>
              <a:rPr lang="it-IT" sz="1400" i="1" dirty="0"/>
              <a:t>camera</a:t>
            </a:r>
            <a:r>
              <a:rPr lang="it-IT" sz="1400" dirty="0"/>
              <a:t> (i.e. multiple LOS) structure (horizontal and vertical).</a:t>
            </a:r>
          </a:p>
          <a:p>
            <a:pPr algn="just"/>
            <a:r>
              <a:rPr lang="it-IT" sz="1400" dirty="0"/>
              <a:t>Active parts (i.e. detectors) to be placed outside the bioshield.</a:t>
            </a:r>
          </a:p>
          <a:p>
            <a:pPr algn="just"/>
            <a:endParaRPr lang="it-IT" sz="1400" dirty="0"/>
          </a:p>
          <a:p>
            <a:pPr algn="just"/>
            <a:r>
              <a:rPr lang="it-IT" sz="1400" dirty="0"/>
              <a:t>Detailed design work </a:t>
            </a:r>
            <a:r>
              <a:rPr lang="it-IT" sz="1400" dirty="0" err="1"/>
              <a:t>ongoing</a:t>
            </a:r>
            <a:r>
              <a:rPr lang="it-IT" sz="1400" dirty="0"/>
              <a:t>; </a:t>
            </a:r>
            <a:r>
              <a:rPr lang="it-IT" sz="1400" dirty="0" err="1"/>
              <a:t>main</a:t>
            </a:r>
            <a:r>
              <a:rPr lang="it-IT" sz="1400" dirty="0"/>
              <a:t> </a:t>
            </a:r>
            <a:r>
              <a:rPr lang="it-IT" sz="1400" dirty="0" err="1"/>
              <a:t>features</a:t>
            </a:r>
            <a:r>
              <a:rPr lang="it-IT" sz="1400" dirty="0"/>
              <a:t> include:</a:t>
            </a:r>
          </a:p>
          <a:p>
            <a:pPr marL="285750" indent="-285750" algn="just">
              <a:buFontTx/>
              <a:buChar char="-"/>
            </a:pPr>
            <a:r>
              <a:rPr lang="it-IT" sz="1400" dirty="0"/>
              <a:t>Gamma-ray detectors positioned behind neutron detectors</a:t>
            </a:r>
          </a:p>
          <a:p>
            <a:pPr marL="285750" indent="-285750" algn="just">
              <a:buFontTx/>
              <a:buChar char="-"/>
            </a:pPr>
            <a:r>
              <a:rPr lang="it-IT" sz="1400" dirty="0"/>
              <a:t>Neutron attenuator positioned in the LOS between n and </a:t>
            </a:r>
            <a:r>
              <a:rPr lang="it-IT" sz="1400" dirty="0">
                <a:latin typeface="Symbol" pitchFamily="18" charset="2"/>
              </a:rPr>
              <a:t>g</a:t>
            </a:r>
            <a:r>
              <a:rPr lang="it-IT" sz="1400" dirty="0"/>
              <a:t> detectors</a:t>
            </a:r>
          </a:p>
          <a:p>
            <a:pPr marL="285750" indent="-285750" algn="just">
              <a:buFontTx/>
              <a:buChar char="-"/>
            </a:pPr>
            <a:r>
              <a:rPr lang="it-IT" sz="1400" dirty="0"/>
              <a:t>Easy </a:t>
            </a:r>
            <a:r>
              <a:rPr lang="it-IT" sz="1400" dirty="0" err="1"/>
              <a:t>access</a:t>
            </a:r>
            <a:r>
              <a:rPr lang="it-IT" sz="1400" dirty="0"/>
              <a:t> </a:t>
            </a:r>
            <a:r>
              <a:rPr lang="it-IT" sz="1400" dirty="0" err="1"/>
              <a:t>required</a:t>
            </a:r>
            <a:r>
              <a:rPr lang="it-IT" sz="1400" dirty="0"/>
              <a:t> for n detectors</a:t>
            </a:r>
          </a:p>
          <a:p>
            <a:pPr algn="just">
              <a:spcBef>
                <a:spcPts val="1200"/>
              </a:spcBef>
            </a:pPr>
            <a:r>
              <a:rPr lang="de-DE" sz="1400" dirty="0" err="1">
                <a:solidFill>
                  <a:srgbClr val="FF0000"/>
                </a:solidFill>
              </a:rPr>
              <a:t>Detector</a:t>
            </a:r>
            <a:r>
              <a:rPr lang="de-DE" sz="1400" dirty="0">
                <a:solidFill>
                  <a:srgbClr val="FF0000"/>
                </a:solidFill>
              </a:rPr>
              <a:t> R&amp;D </a:t>
            </a:r>
            <a:r>
              <a:rPr lang="de-DE" sz="1400" dirty="0" err="1">
                <a:solidFill>
                  <a:srgbClr val="FF0000"/>
                </a:solidFill>
              </a:rPr>
              <a:t>started</a:t>
            </a:r>
            <a:r>
              <a:rPr lang="de-DE" sz="1400" dirty="0">
                <a:solidFill>
                  <a:srgbClr val="FF0000"/>
                </a:solidFill>
              </a:rPr>
              <a:t>: </a:t>
            </a:r>
            <a:r>
              <a:rPr lang="de-DE" sz="1400" dirty="0" err="1">
                <a:solidFill>
                  <a:srgbClr val="FF0000"/>
                </a:solidFill>
              </a:rPr>
              <a:t>stability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of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calibration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to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be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validated</a:t>
            </a:r>
            <a:endParaRPr lang="en-US" sz="1400" dirty="0"/>
          </a:p>
        </p:txBody>
      </p:sp>
      <p:sp>
        <p:nvSpPr>
          <p:cNvPr id="9" name="Textfeld 8"/>
          <p:cNvSpPr txBox="1"/>
          <p:nvPr/>
        </p:nvSpPr>
        <p:spPr>
          <a:xfrm>
            <a:off x="3902272" y="4634026"/>
            <a:ext cx="4702176" cy="24198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See also M.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Cecconello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et al. JINST 2019; L.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Giacomelli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et al. JINST 2022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160928" y="1549124"/>
            <a:ext cx="288032" cy="284151"/>
          </a:xfrm>
          <a:prstGeom prst="rect">
            <a:avLst/>
          </a:prstGeom>
          <a:solidFill>
            <a:srgbClr val="FFFF00">
              <a:alpha val="35000"/>
            </a:srgb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" name="Fußzeilenplatzhalter 3">
            <a:extLst>
              <a:ext uri="{FF2B5EF4-FFF2-40B4-BE49-F238E27FC236}">
                <a16:creationId xmlns:a16="http://schemas.microsoft.com/office/drawing/2014/main" id="{7C9C3627-1227-62FE-122C-E315CEBDF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2000" y="4908928"/>
            <a:ext cx="8240228" cy="201104"/>
          </a:xfrm>
        </p:spPr>
        <p:txBody>
          <a:bodyPr/>
          <a:lstStyle/>
          <a:p>
            <a:pPr algn="r"/>
            <a:r>
              <a:rPr lang="en-GB" sz="1100" dirty="0">
                <a:solidFill>
                  <a:prstClr val="black"/>
                </a:solidFill>
              </a:rPr>
              <a:t>Wolfgang Biel | Development of the DEMO plasma diagnostic and control system, 20-03-2024 | Page </a:t>
            </a:r>
            <a:fld id="{6A6D9FA1-99C7-4910-8E32-B85D378B0060}" type="slidenum">
              <a:rPr lang="en-GB" sz="1100" smtClean="0">
                <a:solidFill>
                  <a:prstClr val="black"/>
                </a:solidFill>
              </a:rPr>
              <a:pPr algn="r"/>
              <a:t>14</a:t>
            </a:fld>
            <a:endParaRPr lang="en-GB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473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1"/>
          <p:cNvSpPr>
            <a:spLocks noGrp="1"/>
          </p:cNvSpPr>
          <p:nvPr>
            <p:ph idx="1"/>
          </p:nvPr>
        </p:nvSpPr>
        <p:spPr>
          <a:xfrm>
            <a:off x="3995936" y="1389142"/>
            <a:ext cx="5040560" cy="351867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sz="1400" dirty="0" err="1"/>
              <a:t>P</a:t>
            </a:r>
            <a:r>
              <a:rPr lang="de-DE" sz="1400" baseline="-25000" dirty="0" err="1"/>
              <a:t>sep</a:t>
            </a:r>
            <a:r>
              <a:rPr lang="de-DE" sz="1400" dirty="0"/>
              <a:t> = P</a:t>
            </a:r>
            <a:r>
              <a:rPr lang="de-DE" sz="1400" baseline="-25000" dirty="0">
                <a:sym typeface="Symbol" panose="05050102010706020507" pitchFamily="18" charset="2"/>
              </a:rPr>
              <a:t></a:t>
            </a:r>
            <a:r>
              <a:rPr lang="de-DE" sz="1400" dirty="0"/>
              <a:t> + </a:t>
            </a:r>
            <a:r>
              <a:rPr lang="de-DE" sz="1400" dirty="0" err="1"/>
              <a:t>P</a:t>
            </a:r>
            <a:r>
              <a:rPr lang="de-DE" sz="1400" baseline="-25000" dirty="0" err="1"/>
              <a:t>aux</a:t>
            </a:r>
            <a:r>
              <a:rPr lang="de-DE" sz="1400" dirty="0"/>
              <a:t> – </a:t>
            </a:r>
            <a:r>
              <a:rPr lang="de-DE" sz="1400" b="1" dirty="0" err="1"/>
              <a:t>P</a:t>
            </a:r>
            <a:r>
              <a:rPr lang="de-DE" sz="1400" b="1" baseline="-25000" dirty="0" err="1"/>
              <a:t>rad</a:t>
            </a:r>
            <a:r>
              <a:rPr lang="de-DE" sz="1400" dirty="0"/>
              <a:t> (</a:t>
            </a:r>
            <a:r>
              <a:rPr lang="de-DE" sz="1400" dirty="0" err="1"/>
              <a:t>scenario</a:t>
            </a:r>
            <a:r>
              <a:rPr lang="de-DE" sz="1400" dirty="0"/>
              <a:t> </a:t>
            </a:r>
            <a:r>
              <a:rPr lang="de-DE" sz="1400" dirty="0" err="1"/>
              <a:t>control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divertor </a:t>
            </a:r>
            <a:r>
              <a:rPr lang="de-DE" sz="1400" dirty="0" err="1"/>
              <a:t>control</a:t>
            </a:r>
            <a:r>
              <a:rPr lang="de-DE" sz="1400" dirty="0"/>
              <a:t>)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pl-PL" sz="1400" dirty="0">
                <a:solidFill>
                  <a:srgbClr val="FF0000"/>
                </a:solidFill>
              </a:rPr>
              <a:t>Plasma core radiation in the range of </a:t>
            </a:r>
            <a:r>
              <a:rPr lang="de-DE" sz="1400" dirty="0">
                <a:solidFill>
                  <a:srgbClr val="FF0000"/>
                </a:solidFill>
              </a:rPr>
              <a:t>E &gt; 1 </a:t>
            </a:r>
            <a:r>
              <a:rPr lang="de-DE" sz="1400" dirty="0" err="1">
                <a:solidFill>
                  <a:srgbClr val="FF0000"/>
                </a:solidFill>
              </a:rPr>
              <a:t>keV</a:t>
            </a:r>
            <a:endParaRPr lang="de-DE" sz="1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de-DE" sz="1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de-DE" sz="1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de-DE" sz="1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de-DE" sz="1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de-DE" sz="1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de-DE" sz="1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de-DE" sz="1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de-DE" sz="1400" b="1" dirty="0">
              <a:solidFill>
                <a:srgbClr val="FF0000"/>
              </a:solidFill>
            </a:endParaRPr>
          </a:p>
          <a:p>
            <a:pPr marL="0" indent="0">
              <a:spcBef>
                <a:spcPts val="3000"/>
              </a:spcBef>
              <a:buNone/>
            </a:pPr>
            <a:endParaRPr lang="de-DE" sz="1400" dirty="0">
              <a:solidFill>
                <a:srgbClr val="FF0000"/>
              </a:solidFill>
            </a:endParaRPr>
          </a:p>
          <a:p>
            <a:pPr marL="0" indent="0">
              <a:spcBef>
                <a:spcPts val="3900"/>
              </a:spcBef>
              <a:buNone/>
            </a:pPr>
            <a:r>
              <a:rPr lang="de-DE" sz="1400" dirty="0" err="1">
                <a:solidFill>
                  <a:srgbClr val="FF0000"/>
                </a:solidFill>
              </a:rPr>
              <a:t>Detector</a:t>
            </a:r>
            <a:r>
              <a:rPr lang="de-DE" sz="1400" dirty="0">
                <a:solidFill>
                  <a:srgbClr val="FF0000"/>
                </a:solidFill>
              </a:rPr>
              <a:t> R&amp;D in </a:t>
            </a:r>
            <a:r>
              <a:rPr lang="de-DE" sz="1400" dirty="0" err="1">
                <a:solidFill>
                  <a:srgbClr val="FF0000"/>
                </a:solidFill>
              </a:rPr>
              <a:t>preparation</a:t>
            </a:r>
            <a:r>
              <a:rPr lang="de-DE" sz="1400" dirty="0">
                <a:solidFill>
                  <a:srgbClr val="FF0000"/>
                </a:solidFill>
              </a:rPr>
              <a:t> (GEM </a:t>
            </a:r>
            <a:r>
              <a:rPr lang="de-DE" sz="1400" dirty="0" err="1">
                <a:solidFill>
                  <a:srgbClr val="FF0000"/>
                </a:solidFill>
              </a:rPr>
              <a:t>detectors</a:t>
            </a:r>
            <a:r>
              <a:rPr lang="de-DE" sz="1400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8" name="Obraz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893209"/>
            <a:ext cx="3749901" cy="272243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6809733" y="2325246"/>
            <a:ext cx="1531600" cy="1800211"/>
          </a:xfrm>
          <a:prstGeom prst="rect">
            <a:avLst/>
          </a:prstGeom>
          <a:solidFill>
            <a:srgbClr val="FFFF00">
              <a:alpha val="35000"/>
            </a:srgb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/>
              <a:t>Burn control: Radiation power (</a:t>
            </a:r>
            <a:r>
              <a:rPr lang="en-GB" sz="1800" dirty="0" err="1"/>
              <a:t>Prad</a:t>
            </a:r>
            <a:r>
              <a:rPr lang="en-GB" sz="1800" dirty="0"/>
              <a:t>) measurement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780000" y="77782"/>
            <a:ext cx="720000" cy="360000"/>
          </a:xfrm>
          <a:prstGeom prst="rect">
            <a:avLst/>
          </a:prstGeom>
          <a:solidFill>
            <a:srgbClr val="FFFF00">
              <a:alpha val="35000"/>
            </a:srgb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" name="Textfeld 5"/>
          <p:cNvSpPr txBox="1"/>
          <p:nvPr/>
        </p:nvSpPr>
        <p:spPr>
          <a:xfrm>
            <a:off x="46800" y="475200"/>
            <a:ext cx="9036496" cy="892552"/>
          </a:xfrm>
          <a:prstGeom prst="rect">
            <a:avLst/>
          </a:prstGeom>
          <a:solidFill>
            <a:srgbClr val="99FFCC"/>
          </a:solidFill>
        </p:spPr>
        <p:txBody>
          <a:bodyPr wrap="square" rtlCol="0">
            <a:spAutoFit/>
          </a:bodyPr>
          <a:lstStyle/>
          <a:p>
            <a:r>
              <a:rPr lang="de-DE" sz="1600" dirty="0"/>
              <a:t>Main </a:t>
            </a:r>
            <a:r>
              <a:rPr lang="de-DE" sz="1600" dirty="0" err="1"/>
              <a:t>requirements</a:t>
            </a:r>
            <a:r>
              <a:rPr lang="de-DE" sz="1600" dirty="0"/>
              <a:t> (</a:t>
            </a:r>
            <a:r>
              <a:rPr lang="de-DE" sz="1600" dirty="0" err="1"/>
              <a:t>repeated</a:t>
            </a:r>
            <a:r>
              <a:rPr lang="de-DE" sz="1600" dirty="0"/>
              <a:t>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Pedestal top density should remain at a level of 85% +/- 5% of the Greenwald density limit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Fusion power should remain within +/- 20% of the nominal value; variations above +/- 10% for &lt; 20 seconds.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/>
              <a:t>Separatrix power </a:t>
            </a:r>
            <a:r>
              <a:rPr lang="de-DE" sz="1200" dirty="0" err="1"/>
              <a:t>P</a:t>
            </a:r>
            <a:r>
              <a:rPr lang="de-DE" sz="1200" baseline="-25000" dirty="0" err="1"/>
              <a:t>sep</a:t>
            </a:r>
            <a:r>
              <a:rPr lang="de-DE" sz="1200" dirty="0"/>
              <a:t> </a:t>
            </a:r>
            <a:r>
              <a:rPr lang="de-DE" sz="1200" dirty="0" err="1"/>
              <a:t>should</a:t>
            </a:r>
            <a:r>
              <a:rPr lang="de-DE" sz="1200" dirty="0"/>
              <a:t> </a:t>
            </a:r>
            <a:r>
              <a:rPr lang="de-DE" sz="1200" dirty="0" err="1"/>
              <a:t>be</a:t>
            </a:r>
            <a:r>
              <a:rPr lang="de-DE" sz="1200" dirty="0"/>
              <a:t> </a:t>
            </a:r>
            <a:r>
              <a:rPr lang="de-DE" sz="1200" dirty="0" err="1"/>
              <a:t>controlled</a:t>
            </a:r>
            <a:r>
              <a:rPr lang="de-DE" sz="1200" dirty="0"/>
              <a:t> at a </a:t>
            </a:r>
            <a:r>
              <a:rPr lang="de-DE" sz="1200" dirty="0" err="1"/>
              <a:t>level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20% </a:t>
            </a:r>
            <a:r>
              <a:rPr lang="de-DE" sz="1200" dirty="0" err="1"/>
              <a:t>above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LH </a:t>
            </a:r>
            <a:r>
              <a:rPr lang="de-DE" sz="1200" dirty="0" err="1"/>
              <a:t>threshold</a:t>
            </a:r>
            <a:r>
              <a:rPr lang="de-DE" sz="1200" dirty="0"/>
              <a:t> (</a:t>
            </a:r>
            <a:r>
              <a:rPr lang="de-DE" sz="1200" dirty="0" err="1"/>
              <a:t>to</a:t>
            </a:r>
            <a:r>
              <a:rPr lang="de-DE" sz="1200" dirty="0"/>
              <a:t> </a:t>
            </a:r>
            <a:r>
              <a:rPr lang="de-DE" sz="1200" dirty="0" err="1"/>
              <a:t>be</a:t>
            </a:r>
            <a:r>
              <a:rPr lang="de-DE" sz="1200" dirty="0"/>
              <a:t> </a:t>
            </a:r>
            <a:r>
              <a:rPr lang="de-DE" sz="1200" dirty="0" err="1"/>
              <a:t>refined</a:t>
            </a:r>
            <a:r>
              <a:rPr lang="de-DE" sz="1200" dirty="0"/>
              <a:t>)</a:t>
            </a:r>
            <a:endParaRPr lang="en-GB" sz="16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/>
          <a:srcRect t="-2" b="18856"/>
          <a:stretch/>
        </p:blipFill>
        <p:spPr>
          <a:xfrm>
            <a:off x="251520" y="1374226"/>
            <a:ext cx="3144181" cy="3564069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5364088" y="1352653"/>
            <a:ext cx="359992" cy="360000"/>
          </a:xfrm>
          <a:prstGeom prst="rect">
            <a:avLst/>
          </a:prstGeom>
          <a:solidFill>
            <a:srgbClr val="FFFF00">
              <a:alpha val="35000"/>
            </a:srgb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2" name="Textfeld 11"/>
          <p:cNvSpPr txBox="1"/>
          <p:nvPr/>
        </p:nvSpPr>
        <p:spPr>
          <a:xfrm>
            <a:off x="7473678" y="1042319"/>
            <a:ext cx="1553630" cy="26161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180000" fontAlgn="auto">
              <a:spcBef>
                <a:spcPts val="0"/>
              </a:spcBef>
              <a:spcAft>
                <a:spcPts val="0"/>
              </a:spcAft>
            </a:pPr>
            <a:r>
              <a:rPr lang="de-DE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de-DE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Chernyshova</a:t>
            </a:r>
            <a:r>
              <a:rPr lang="de-DE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3633842" y="3772120"/>
            <a:ext cx="1480140" cy="580534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See also </a:t>
            </a:r>
          </a:p>
          <a:p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Chernyshova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et al. </a:t>
            </a:r>
          </a:p>
          <a:p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JINST 2022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ußzeilenplatzhalter 3">
            <a:extLst>
              <a:ext uri="{FF2B5EF4-FFF2-40B4-BE49-F238E27FC236}">
                <a16:creationId xmlns:a16="http://schemas.microsoft.com/office/drawing/2014/main" id="{816B80BF-38FF-195C-1F76-D52BC5E11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2000" y="4908928"/>
            <a:ext cx="8240228" cy="201104"/>
          </a:xfrm>
        </p:spPr>
        <p:txBody>
          <a:bodyPr/>
          <a:lstStyle/>
          <a:p>
            <a:pPr algn="r"/>
            <a:r>
              <a:rPr lang="en-GB" sz="1100" dirty="0">
                <a:solidFill>
                  <a:prstClr val="black"/>
                </a:solidFill>
              </a:rPr>
              <a:t>Wolfgang Biel | Development of the DEMO plasma diagnostic and control system, 20-03-2024 | Page </a:t>
            </a:r>
            <a:fld id="{6A6D9FA1-99C7-4910-8E32-B85D378B0060}" type="slidenum">
              <a:rPr lang="en-GB" sz="1100" smtClean="0">
                <a:solidFill>
                  <a:prstClr val="black"/>
                </a:solidFill>
              </a:rPr>
              <a:pPr algn="r"/>
              <a:t>15</a:t>
            </a:fld>
            <a:endParaRPr lang="en-GB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901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/>
              <a:t>Burn control: VUV spectroscopy and X-ray spectroscopy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>
                <a:solidFill>
                  <a:prstClr val="black"/>
                </a:solidFill>
              </a:rPr>
              <a:t>Wolfgang Biel | Development of the DEMO plasma diagnostic and control system, 11-09-2023 | Page </a:t>
            </a:r>
            <a:fld id="{6A6D9FA1-99C7-4910-8E32-B85D378B0060}" type="slidenum">
              <a:rPr lang="en-GB" smtClean="0">
                <a:solidFill>
                  <a:prstClr val="black"/>
                </a:solidFill>
              </a:rPr>
              <a:pPr algn="r"/>
              <a:t>16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Inhaltsplatzhalter 1"/>
          <p:cNvSpPr>
            <a:spLocks noGrp="1"/>
          </p:cNvSpPr>
          <p:nvPr>
            <p:ph idx="1"/>
          </p:nvPr>
        </p:nvSpPr>
        <p:spPr>
          <a:xfrm>
            <a:off x="179096" y="555526"/>
            <a:ext cx="5112984" cy="18074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400" b="1" dirty="0"/>
              <a:t>VUV spectroscopy</a:t>
            </a:r>
          </a:p>
          <a:p>
            <a:pPr marL="180000" indent="-180000"/>
            <a:r>
              <a:rPr lang="en-GB" sz="1200" dirty="0"/>
              <a:t>Injected impurities concentration feedback for control (</a:t>
            </a:r>
            <a:r>
              <a:rPr lang="en-GB" sz="1200" dirty="0" err="1"/>
              <a:t>Ar</a:t>
            </a:r>
            <a:r>
              <a:rPr lang="en-GB" sz="1200" dirty="0"/>
              <a:t>, </a:t>
            </a:r>
            <a:r>
              <a:rPr lang="en-GB" sz="1200" dirty="0" err="1"/>
              <a:t>Xe</a:t>
            </a:r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, Kr</a:t>
            </a:r>
            <a:r>
              <a:rPr lang="en-GB" sz="1200" dirty="0"/>
              <a:t>)</a:t>
            </a:r>
          </a:p>
          <a:p>
            <a:pPr marL="180000" indent="-180000"/>
            <a:r>
              <a:rPr lang="en-GB" sz="1200" dirty="0"/>
              <a:t>Edge channels: Early detection of transient impurity ingress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de-DE" sz="1400" b="1" dirty="0"/>
              <a:t>X-</a:t>
            </a:r>
            <a:r>
              <a:rPr lang="de-DE" sz="1400" b="1" dirty="0" err="1"/>
              <a:t>ray</a:t>
            </a:r>
            <a:r>
              <a:rPr lang="de-DE" sz="1400" b="1" dirty="0"/>
              <a:t> </a:t>
            </a:r>
            <a:r>
              <a:rPr lang="de-DE" sz="1400" b="1" dirty="0" err="1"/>
              <a:t>spectroscopy</a:t>
            </a:r>
            <a:endParaRPr lang="de-DE" sz="1400" b="1" dirty="0"/>
          </a:p>
          <a:p>
            <a:pPr marL="180000" indent="-180000"/>
            <a:r>
              <a:rPr lang="de-DE" sz="1200" dirty="0" err="1"/>
              <a:t>Impurity</a:t>
            </a:r>
            <a:r>
              <a:rPr lang="de-DE" sz="1200" dirty="0"/>
              <a:t> </a:t>
            </a:r>
            <a:r>
              <a:rPr lang="de-DE" sz="1200" dirty="0" err="1"/>
              <a:t>concentrations</a:t>
            </a:r>
            <a:r>
              <a:rPr lang="de-DE" sz="1200" dirty="0"/>
              <a:t> </a:t>
            </a:r>
            <a:r>
              <a:rPr lang="de-DE" sz="1200" dirty="0" err="1"/>
              <a:t>and</a:t>
            </a:r>
            <a:r>
              <a:rPr lang="de-DE" sz="1200" dirty="0"/>
              <a:t> </a:t>
            </a:r>
            <a:r>
              <a:rPr lang="de-DE" sz="1200" dirty="0" err="1"/>
              <a:t>ion</a:t>
            </a:r>
            <a:r>
              <a:rPr lang="de-DE" sz="1200" dirty="0"/>
              <a:t> </a:t>
            </a:r>
            <a:r>
              <a:rPr lang="de-DE" sz="1200" dirty="0" err="1"/>
              <a:t>temperature</a:t>
            </a:r>
            <a:r>
              <a:rPr lang="de-DE" sz="1200" dirty="0"/>
              <a:t> in </a:t>
            </a:r>
            <a:r>
              <a:rPr lang="de-DE" sz="1200" dirty="0" err="1"/>
              <a:t>core</a:t>
            </a:r>
            <a:r>
              <a:rPr lang="de-DE" sz="1200" dirty="0"/>
              <a:t> </a:t>
            </a:r>
            <a:r>
              <a:rPr lang="de-DE" sz="1200" dirty="0" err="1"/>
              <a:t>plasma</a:t>
            </a:r>
            <a:endParaRPr lang="de-DE" sz="1200" dirty="0"/>
          </a:p>
          <a:p>
            <a:pPr marL="180000" indent="-180000"/>
            <a:r>
              <a:rPr lang="de-DE" sz="1200" dirty="0"/>
              <a:t>Crystals </a:t>
            </a:r>
            <a:r>
              <a:rPr lang="de-DE" sz="1200" dirty="0" err="1"/>
              <a:t>for</a:t>
            </a:r>
            <a:r>
              <a:rPr lang="de-DE" sz="1200" dirty="0"/>
              <a:t> </a:t>
            </a:r>
            <a:r>
              <a:rPr lang="de-DE" sz="1200" dirty="0" err="1"/>
              <a:t>Xe</a:t>
            </a:r>
            <a:r>
              <a:rPr lang="de-DE" sz="1200" dirty="0"/>
              <a:t>, </a:t>
            </a:r>
            <a:r>
              <a:rPr lang="de-DE" sz="1200" dirty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lang="de-DE" sz="1200" dirty="0" err="1">
                <a:solidFill>
                  <a:schemeClr val="bg1">
                    <a:lumMod val="65000"/>
                  </a:schemeClr>
                </a:solidFill>
              </a:rPr>
              <a:t>Kr</a:t>
            </a:r>
            <a:r>
              <a:rPr lang="de-DE" sz="1200" dirty="0">
                <a:solidFill>
                  <a:schemeClr val="bg1">
                    <a:lumMod val="65000"/>
                  </a:schemeClr>
                </a:solidFill>
              </a:rPr>
              <a:t>)</a:t>
            </a:r>
            <a:r>
              <a:rPr lang="de-DE" sz="1200" dirty="0"/>
              <a:t> </a:t>
            </a:r>
            <a:r>
              <a:rPr lang="de-DE" sz="1200" dirty="0" err="1"/>
              <a:t>and</a:t>
            </a:r>
            <a:r>
              <a:rPr lang="de-DE" sz="1200" dirty="0"/>
              <a:t> W</a:t>
            </a:r>
          </a:p>
          <a:p>
            <a:pPr marL="180000" indent="-180000"/>
            <a:r>
              <a:rPr lang="de-DE" sz="1200" dirty="0"/>
              <a:t>Neutron </a:t>
            </a:r>
            <a:r>
              <a:rPr lang="de-DE" sz="1200" dirty="0" err="1"/>
              <a:t>streaming</a:t>
            </a:r>
            <a:r>
              <a:rPr lang="de-DE" sz="1200" dirty="0"/>
              <a:t> </a:t>
            </a:r>
            <a:r>
              <a:rPr lang="de-DE" sz="1200" dirty="0" err="1"/>
              <a:t>issue</a:t>
            </a:r>
            <a:r>
              <a:rPr lang="de-DE" sz="1200" dirty="0"/>
              <a:t> </a:t>
            </a:r>
            <a:r>
              <a:rPr lang="de-DE" sz="1200" dirty="0" err="1"/>
              <a:t>to</a:t>
            </a:r>
            <a:r>
              <a:rPr lang="de-DE" sz="1200" dirty="0"/>
              <a:t> </a:t>
            </a:r>
            <a:r>
              <a:rPr lang="de-DE" sz="1200" dirty="0" err="1"/>
              <a:t>be</a:t>
            </a:r>
            <a:r>
              <a:rPr lang="de-DE" sz="1200" dirty="0"/>
              <a:t> </a:t>
            </a:r>
            <a:r>
              <a:rPr lang="de-DE" sz="1200" dirty="0" err="1"/>
              <a:t>solved</a:t>
            </a:r>
            <a:r>
              <a:rPr lang="de-DE" sz="1200" dirty="0"/>
              <a:t> (</a:t>
            </a:r>
            <a:r>
              <a:rPr lang="de-DE" sz="1200" dirty="0" err="1"/>
              <a:t>caused</a:t>
            </a:r>
            <a:r>
              <a:rPr lang="de-DE" sz="1200" dirty="0"/>
              <a:t> </a:t>
            </a:r>
            <a:r>
              <a:rPr lang="de-DE" sz="1200" dirty="0" err="1"/>
              <a:t>by</a:t>
            </a:r>
            <a:r>
              <a:rPr lang="de-DE" sz="1200" dirty="0"/>
              <a:t> large </a:t>
            </a:r>
            <a:r>
              <a:rPr lang="de-DE" sz="1200" dirty="0" err="1"/>
              <a:t>duct</a:t>
            </a:r>
            <a:r>
              <a:rPr lang="de-DE" sz="1200" dirty="0"/>
              <a:t> </a:t>
            </a:r>
            <a:r>
              <a:rPr lang="de-DE" sz="1200" dirty="0" err="1"/>
              <a:t>diametre</a:t>
            </a:r>
            <a:r>
              <a:rPr lang="de-DE" sz="1200" dirty="0"/>
              <a:t>)</a:t>
            </a:r>
          </a:p>
          <a:p>
            <a:endParaRPr lang="de-DE" sz="1800" dirty="0"/>
          </a:p>
          <a:p>
            <a:pPr marL="0" indent="0">
              <a:buNone/>
            </a:pPr>
            <a:endParaRPr lang="de-DE" sz="1800" dirty="0"/>
          </a:p>
        </p:txBody>
      </p:sp>
      <p:pic>
        <p:nvPicPr>
          <p:cNvPr id="6" name="Grafik 5" descr="VUV Integration overview gray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972" y="701035"/>
            <a:ext cx="3517429" cy="44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rafik 9" descr="x-ray overview">
            <a:extLst>
              <a:ext uri="{FF2B5EF4-FFF2-40B4-BE49-F238E27FC236}">
                <a16:creationId xmlns:a16="http://schemas.microsoft.com/office/drawing/2014/main" id="{BE7862F2-A46D-2384-6ECD-4FA6831BB0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7" r="6719" b="10745"/>
          <a:stretch/>
        </p:blipFill>
        <p:spPr bwMode="auto">
          <a:xfrm>
            <a:off x="251520" y="2323548"/>
            <a:ext cx="4824536" cy="278648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/>
          <p:cNvSpPr txBox="1"/>
          <p:nvPr/>
        </p:nvSpPr>
        <p:spPr>
          <a:xfrm>
            <a:off x="6546814" y="424721"/>
            <a:ext cx="2597186" cy="26161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180000" fontAlgn="auto">
              <a:spcBef>
                <a:spcPts val="0"/>
              </a:spcBef>
              <a:spcAft>
                <a:spcPts val="0"/>
              </a:spcAft>
            </a:pPr>
            <a:r>
              <a:rPr lang="de-DE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O. </a:t>
            </a:r>
            <a:r>
              <a:rPr lang="de-DE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Marchuk</a:t>
            </a:r>
            <a:r>
              <a:rPr lang="de-DE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A. Krimmer, W. Biel, et al.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7761623" y="4066302"/>
            <a:ext cx="1259329" cy="386080"/>
          </a:xfrm>
          <a:prstGeom prst="rect">
            <a:avLst/>
          </a:prstGeom>
          <a:solidFill>
            <a:srgbClr val="FFFFFF">
              <a:alpha val="90000"/>
            </a:srgb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36000" tIns="36000" rIns="36000" bIns="3600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Spectrometers with gratings and detectors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 rot="20960610">
            <a:off x="7887056" y="3107181"/>
            <a:ext cx="1088484" cy="25654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Vacuum extensions</a:t>
            </a:r>
            <a:br>
              <a:rPr lang="en-GB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6804248" y="2559901"/>
            <a:ext cx="864096" cy="386080"/>
          </a:xfrm>
          <a:prstGeom prst="rect">
            <a:avLst/>
          </a:prstGeom>
          <a:solidFill>
            <a:srgbClr val="FFFFFF">
              <a:alpha val="90000"/>
            </a:srgb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36000" tIns="36000" rIns="36000" bIns="3600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In-port mirrors</a:t>
            </a:r>
            <a:br>
              <a:rPr lang="en-U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(edge channels)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7428849" y="789201"/>
            <a:ext cx="16934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</a:rPr>
              <a:t>VUV </a:t>
            </a:r>
            <a:r>
              <a:rPr lang="de-DE" sz="1600" dirty="0" err="1">
                <a:solidFill>
                  <a:schemeClr val="bg1"/>
                </a:solidFill>
              </a:rPr>
              <a:t>spectroscopy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5076056" y="4816696"/>
            <a:ext cx="525056" cy="3190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ight Brace 5"/>
          <p:cNvSpPr/>
          <p:nvPr/>
        </p:nvSpPr>
        <p:spPr>
          <a:xfrm rot="15532448">
            <a:off x="8388000" y="3024000"/>
            <a:ext cx="174625" cy="900000"/>
          </a:xfrm>
          <a:prstGeom prst="rightBrac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cxnSp>
        <p:nvCxnSpPr>
          <p:cNvPr id="10" name="Gerade Verbindung mit Pfeil 9"/>
          <p:cNvCxnSpPr/>
          <p:nvPr/>
        </p:nvCxnSpPr>
        <p:spPr>
          <a:xfrm>
            <a:off x="1619672" y="2353333"/>
            <a:ext cx="216024" cy="938497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>
            <a:off x="4929083" y="1023427"/>
            <a:ext cx="639688" cy="83953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54044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800" dirty="0"/>
              <a:t>Core </a:t>
            </a:r>
            <a:r>
              <a:rPr lang="de-DE" sz="1800" dirty="0" err="1"/>
              <a:t>density</a:t>
            </a:r>
            <a:r>
              <a:rPr lang="de-DE" sz="1800" dirty="0"/>
              <a:t> </a:t>
            </a:r>
            <a:r>
              <a:rPr lang="de-DE" sz="1800" dirty="0" err="1"/>
              <a:t>control</a:t>
            </a:r>
            <a:r>
              <a:rPr lang="de-DE" sz="1800" dirty="0"/>
              <a:t>: IR </a:t>
            </a:r>
            <a:r>
              <a:rPr lang="de-DE" sz="1800" dirty="0" err="1"/>
              <a:t>interferometry</a:t>
            </a:r>
            <a:r>
              <a:rPr lang="de-DE" sz="1800" dirty="0"/>
              <a:t>	</a:t>
            </a:r>
            <a:endParaRPr lang="en-GB" sz="1800" dirty="0"/>
          </a:p>
        </p:txBody>
      </p:sp>
      <p:sp>
        <p:nvSpPr>
          <p:cNvPr id="5" name="Textfeld 4"/>
          <p:cNvSpPr txBox="1"/>
          <p:nvPr/>
        </p:nvSpPr>
        <p:spPr>
          <a:xfrm>
            <a:off x="173321" y="483518"/>
            <a:ext cx="756703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Measurement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line</a:t>
            </a:r>
            <a:r>
              <a:rPr lang="de-DE" sz="1400" dirty="0"/>
              <a:t> </a:t>
            </a:r>
            <a:r>
              <a:rPr lang="de-DE" sz="1400" dirty="0" err="1"/>
              <a:t>integrated</a:t>
            </a:r>
            <a:r>
              <a:rPr lang="de-DE" sz="1400" dirty="0"/>
              <a:t> </a:t>
            </a:r>
            <a:r>
              <a:rPr lang="de-DE" sz="1400" dirty="0" err="1"/>
              <a:t>plasma</a:t>
            </a:r>
            <a:r>
              <a:rPr lang="de-DE" sz="1400" dirty="0"/>
              <a:t> </a:t>
            </a:r>
            <a:r>
              <a:rPr lang="de-DE" sz="1400" dirty="0" err="1"/>
              <a:t>density</a:t>
            </a:r>
            <a:r>
              <a:rPr lang="de-DE" sz="1400" dirty="0"/>
              <a:t>,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vertical</a:t>
            </a:r>
            <a:r>
              <a:rPr lang="de-DE" sz="1400" dirty="0"/>
              <a:t> </a:t>
            </a:r>
            <a:r>
              <a:rPr lang="de-DE" sz="1400" dirty="0" err="1"/>
              <a:t>position</a:t>
            </a:r>
            <a:r>
              <a:rPr lang="de-DE" sz="1400" dirty="0"/>
              <a:t> </a:t>
            </a:r>
            <a:r>
              <a:rPr lang="de-DE" sz="1400" dirty="0" err="1"/>
              <a:t>during</a:t>
            </a:r>
            <a:r>
              <a:rPr lang="de-DE" sz="1400" dirty="0"/>
              <a:t> </a:t>
            </a:r>
            <a:r>
              <a:rPr lang="de-DE" sz="1400" dirty="0" err="1"/>
              <a:t>startup</a:t>
            </a:r>
            <a:endParaRPr lang="de-DE" sz="1400" dirty="0"/>
          </a:p>
          <a:p>
            <a:pPr>
              <a:spcBef>
                <a:spcPts val="600"/>
              </a:spcBef>
            </a:pPr>
            <a:r>
              <a:rPr lang="de-DE" sz="1400" dirty="0"/>
              <a:t>Features: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Laser </a:t>
            </a:r>
            <a:r>
              <a:rPr lang="de-DE" sz="1400" dirty="0" err="1"/>
              <a:t>wavelength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10/5 µm, (</a:t>
            </a:r>
            <a:r>
              <a:rPr lang="de-DE" sz="1400" dirty="0" err="1"/>
              <a:t>currently</a:t>
            </a:r>
            <a:r>
              <a:rPr lang="de-DE" sz="1400" dirty="0"/>
              <a:t>) </a:t>
            </a:r>
            <a:r>
              <a:rPr lang="de-DE" sz="1400" dirty="0" err="1"/>
              <a:t>dispersion</a:t>
            </a:r>
            <a:r>
              <a:rPr lang="de-DE" sz="1400" dirty="0"/>
              <a:t> </a:t>
            </a:r>
            <a:r>
              <a:rPr lang="de-DE" sz="1400" dirty="0" err="1"/>
              <a:t>interferometer</a:t>
            </a: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4 cm x 1 m beam </a:t>
            </a:r>
            <a:r>
              <a:rPr lang="de-DE" sz="1400" dirty="0" err="1"/>
              <a:t>ducts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gas </a:t>
            </a:r>
            <a:r>
              <a:rPr lang="de-DE" sz="1400" dirty="0" err="1"/>
              <a:t>target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protection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plasma</a:t>
            </a:r>
            <a:r>
              <a:rPr lang="de-DE" sz="1400" dirty="0"/>
              <a:t> </a:t>
            </a:r>
            <a:r>
              <a:rPr lang="de-DE" sz="1400" dirty="0" err="1"/>
              <a:t>facing</a:t>
            </a:r>
            <a:r>
              <a:rPr lang="de-DE" sz="1400" dirty="0"/>
              <a:t> </a:t>
            </a:r>
            <a:r>
              <a:rPr lang="de-DE" sz="1400" dirty="0" err="1"/>
              <a:t>mirrors</a:t>
            </a: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/>
              <a:t>Active</a:t>
            </a:r>
            <a:r>
              <a:rPr lang="de-DE" sz="1400" dirty="0"/>
              <a:t> environmental </a:t>
            </a:r>
            <a:r>
              <a:rPr lang="de-DE" sz="1400" dirty="0" err="1"/>
              <a:t>phase</a:t>
            </a:r>
            <a:r>
              <a:rPr lang="de-DE" sz="1400" dirty="0"/>
              <a:t> </a:t>
            </a:r>
            <a:r>
              <a:rPr lang="de-DE" sz="1400" dirty="0" err="1"/>
              <a:t>drift</a:t>
            </a:r>
            <a:r>
              <a:rPr lang="de-DE" sz="1400" dirty="0"/>
              <a:t> </a:t>
            </a:r>
            <a:r>
              <a:rPr lang="de-DE" sz="1400" dirty="0" err="1"/>
              <a:t>compensation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beam </a:t>
            </a:r>
            <a:r>
              <a:rPr lang="de-DE" sz="1400" dirty="0" err="1"/>
              <a:t>steering</a:t>
            </a:r>
            <a:endParaRPr lang="de-DE" sz="1400" dirty="0"/>
          </a:p>
        </p:txBody>
      </p:sp>
      <p:pic>
        <p:nvPicPr>
          <p:cNvPr id="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3" t="28355" r="20793" b="18902"/>
          <a:stretch/>
        </p:blipFill>
        <p:spPr>
          <a:xfrm>
            <a:off x="274809" y="1823695"/>
            <a:ext cx="4736800" cy="3019743"/>
          </a:xfrm>
          <a:prstGeom prst="rect">
            <a:avLst/>
          </a:prstGeom>
        </p:spPr>
      </p:pic>
      <p:sp>
        <p:nvSpPr>
          <p:cNvPr id="7" name="Rectangle 45"/>
          <p:cNvSpPr/>
          <p:nvPr/>
        </p:nvSpPr>
        <p:spPr>
          <a:xfrm>
            <a:off x="6262407" y="1521418"/>
            <a:ext cx="2702082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1600" dirty="0"/>
          </a:p>
          <a:p>
            <a:r>
              <a:rPr lang="de-DE" sz="1400" dirty="0" err="1"/>
              <a:t>Two</a:t>
            </a:r>
            <a:r>
              <a:rPr lang="de-DE" sz="1400" dirty="0"/>
              <a:t> </a:t>
            </a:r>
            <a:r>
              <a:rPr lang="de-DE" sz="1400" dirty="0" err="1"/>
              <a:t>variants</a:t>
            </a:r>
            <a:r>
              <a:rPr lang="de-DE" sz="1400" dirty="0"/>
              <a:t> </a:t>
            </a:r>
            <a:r>
              <a:rPr lang="de-DE" sz="1400" dirty="0" err="1"/>
              <a:t>under</a:t>
            </a:r>
            <a:r>
              <a:rPr lang="de-DE" sz="1400" dirty="0"/>
              <a:t> </a:t>
            </a:r>
            <a:r>
              <a:rPr lang="de-DE" sz="1400" dirty="0" err="1"/>
              <a:t>investigation</a:t>
            </a:r>
            <a:r>
              <a:rPr lang="de-DE" sz="1400" dirty="0"/>
              <a:t>: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de-DE" sz="1400" dirty="0"/>
              <a:t>Double-pass design </a:t>
            </a:r>
            <a:r>
              <a:rPr lang="de-DE" sz="1400" dirty="0" err="1"/>
              <a:t>with</a:t>
            </a:r>
            <a:br>
              <a:rPr lang="de-DE" sz="1400" dirty="0"/>
            </a:br>
            <a:r>
              <a:rPr lang="de-DE" sz="1400" dirty="0"/>
              <a:t>retro-</a:t>
            </a:r>
            <a:r>
              <a:rPr lang="de-DE" sz="1400" dirty="0" err="1"/>
              <a:t>reflectors</a:t>
            </a:r>
            <a:endParaRPr lang="de-DE" sz="1400" dirty="0"/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de-DE" sz="1400" b="1" dirty="0"/>
              <a:t>Single pass design </a:t>
            </a:r>
            <a:r>
              <a:rPr lang="de-DE" sz="1400" b="1" dirty="0" err="1"/>
              <a:t>with</a:t>
            </a:r>
            <a:r>
              <a:rPr lang="de-DE" sz="1400" b="1" dirty="0"/>
              <a:t> </a:t>
            </a:r>
            <a:br>
              <a:rPr lang="de-DE" sz="1400" b="1" dirty="0"/>
            </a:br>
            <a:r>
              <a:rPr lang="de-DE" sz="1400" b="1" dirty="0" err="1"/>
              <a:t>more</a:t>
            </a:r>
            <a:r>
              <a:rPr lang="de-DE" sz="1400" b="1" dirty="0"/>
              <a:t> </a:t>
            </a:r>
            <a:r>
              <a:rPr lang="de-DE" sz="1400" b="1" dirty="0" err="1"/>
              <a:t>windows</a:t>
            </a:r>
            <a:endParaRPr lang="de-DE" sz="1400" b="1" dirty="0"/>
          </a:p>
          <a:p>
            <a:pPr marL="637200" lvl="1" indent="-180000">
              <a:buFont typeface="Arial" panose="020B0604020202020204" pitchFamily="34" charset="0"/>
              <a:buChar char="•"/>
            </a:pPr>
            <a:r>
              <a:rPr lang="de-DE" sz="1400" dirty="0" err="1"/>
              <a:t>much</a:t>
            </a:r>
            <a:r>
              <a:rPr lang="de-DE" sz="1400" dirty="0"/>
              <a:t> </a:t>
            </a:r>
            <a:r>
              <a:rPr lang="de-DE" sz="1400" dirty="0" err="1"/>
              <a:t>lower</a:t>
            </a:r>
            <a:r>
              <a:rPr lang="de-DE" sz="1400" dirty="0"/>
              <a:t> </a:t>
            </a:r>
            <a:r>
              <a:rPr lang="de-DE" sz="1400" dirty="0" err="1"/>
              <a:t>risk</a:t>
            </a:r>
            <a:r>
              <a:rPr lang="de-DE" sz="1400" dirty="0"/>
              <a:t> </a:t>
            </a:r>
            <a:r>
              <a:rPr lang="de-DE" sz="1400" dirty="0" err="1"/>
              <a:t>option</a:t>
            </a:r>
            <a:endParaRPr lang="de-DE" sz="1400" dirty="0"/>
          </a:p>
          <a:p>
            <a:pPr marL="180000" indent="-180000">
              <a:buFont typeface="Arial" panose="020B0604020202020204" pitchFamily="34" charset="0"/>
              <a:buChar char="•"/>
            </a:pPr>
            <a:endParaRPr lang="de-DE" sz="1400" dirty="0"/>
          </a:p>
          <a:p>
            <a:r>
              <a:rPr lang="de-DE" sz="1400" dirty="0">
                <a:solidFill>
                  <a:srgbClr val="FF0000"/>
                </a:solidFill>
              </a:rPr>
              <a:t>Major </a:t>
            </a:r>
            <a:r>
              <a:rPr lang="de-DE" sz="1400" dirty="0" err="1">
                <a:solidFill>
                  <a:srgbClr val="FF0000"/>
                </a:solidFill>
              </a:rPr>
              <a:t>issues</a:t>
            </a:r>
            <a:r>
              <a:rPr lang="de-DE" sz="1400" dirty="0">
                <a:solidFill>
                  <a:srgbClr val="FF0000"/>
                </a:solidFill>
              </a:rPr>
              <a:t>: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rgbClr val="FF0000"/>
                </a:solidFill>
              </a:rPr>
              <a:t>Mirror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lifetime</a:t>
            </a:r>
            <a:endParaRPr lang="de-DE" sz="1400" dirty="0">
              <a:solidFill>
                <a:srgbClr val="FF0000"/>
              </a:solidFill>
            </a:endParaRP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rgbClr val="FF0000"/>
                </a:solidFill>
              </a:rPr>
              <a:t>Window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lifetime</a:t>
            </a:r>
            <a:endParaRPr lang="de-DE" sz="1400" dirty="0">
              <a:solidFill>
                <a:srgbClr val="FF0000"/>
              </a:solidFill>
            </a:endParaRP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FF0000"/>
                </a:solidFill>
              </a:rPr>
              <a:t>Long-term Laser </a:t>
            </a:r>
            <a:r>
              <a:rPr lang="de-DE" sz="1400" dirty="0" err="1">
                <a:solidFill>
                  <a:srgbClr val="FF0000"/>
                </a:solidFill>
              </a:rPr>
              <a:t>stability</a:t>
            </a:r>
            <a:endParaRPr lang="de-DE" sz="1400" dirty="0">
              <a:solidFill>
                <a:srgbClr val="FF0000"/>
              </a:solidFill>
            </a:endParaRP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rgbClr val="FF0000"/>
                </a:solidFill>
              </a:rPr>
              <a:t>Alignment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stability</a:t>
            </a:r>
            <a:endParaRPr lang="de-DE" sz="1400" dirty="0">
              <a:solidFill>
                <a:srgbClr val="FF0000"/>
              </a:solidFill>
            </a:endParaRP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rgbClr val="FF0000"/>
                </a:solidFill>
              </a:rPr>
              <a:t>Lifetime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of</a:t>
            </a:r>
            <a:r>
              <a:rPr lang="de-DE" sz="1400" dirty="0">
                <a:solidFill>
                  <a:srgbClr val="FF0000"/>
                </a:solidFill>
              </a:rPr>
              <a:t> beam </a:t>
            </a:r>
            <a:r>
              <a:rPr lang="de-DE" sz="1400" dirty="0" err="1">
                <a:solidFill>
                  <a:srgbClr val="FF0000"/>
                </a:solidFill>
              </a:rPr>
              <a:t>steering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br>
              <a:rPr lang="de-DE" sz="1400" dirty="0">
                <a:solidFill>
                  <a:srgbClr val="FF0000"/>
                </a:solidFill>
              </a:rPr>
            </a:br>
            <a:r>
              <a:rPr lang="de-DE" sz="1400" dirty="0" err="1">
                <a:solidFill>
                  <a:srgbClr val="FF0000"/>
                </a:solidFill>
              </a:rPr>
              <a:t>components</a:t>
            </a:r>
            <a:endParaRPr lang="de-DE" sz="1400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262407" y="804534"/>
            <a:ext cx="2826662" cy="411257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See also </a:t>
            </a:r>
          </a:p>
          <a:p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K. J. Brunner </a:t>
            </a:r>
            <a:r>
              <a:rPr lang="de-DE" sz="1100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; 2022; JINST 17 C04001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047610" y="4583476"/>
            <a:ext cx="1963999" cy="26161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180000" fontAlgn="auto">
              <a:spcBef>
                <a:spcPts val="0"/>
              </a:spcBef>
              <a:spcAft>
                <a:spcPts val="0"/>
              </a:spcAft>
            </a:pPr>
            <a:r>
              <a:rPr lang="de-DE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K. J. Brunner, G. </a:t>
            </a:r>
            <a:r>
              <a:rPr lang="de-DE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Jereb</a:t>
            </a:r>
            <a:r>
              <a:rPr lang="de-DE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424573" y="3688139"/>
            <a:ext cx="7328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/>
              <a:t>n+3 </a:t>
            </a:r>
            <a:r>
              <a:rPr lang="de-DE" sz="1200" b="1" dirty="0" err="1"/>
              <a:t>port</a:t>
            </a:r>
            <a:endParaRPr lang="en-GB" sz="1200" b="1" dirty="0"/>
          </a:p>
        </p:txBody>
      </p:sp>
      <p:sp>
        <p:nvSpPr>
          <p:cNvPr id="11" name="Textfeld 10"/>
          <p:cNvSpPr txBox="1"/>
          <p:nvPr/>
        </p:nvSpPr>
        <p:spPr>
          <a:xfrm>
            <a:off x="1691680" y="3086839"/>
            <a:ext cx="7328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/>
              <a:t>n+4 </a:t>
            </a:r>
            <a:r>
              <a:rPr lang="de-DE" sz="1200" b="1" dirty="0" err="1"/>
              <a:t>port</a:t>
            </a:r>
            <a:endParaRPr lang="en-GB" sz="1200" b="1" dirty="0"/>
          </a:p>
        </p:txBody>
      </p:sp>
      <p:sp>
        <p:nvSpPr>
          <p:cNvPr id="12" name="Textfeld 11"/>
          <p:cNvSpPr txBox="1"/>
          <p:nvPr/>
        </p:nvSpPr>
        <p:spPr>
          <a:xfrm>
            <a:off x="1115616" y="2931790"/>
            <a:ext cx="7328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/>
              <a:t>n+5 </a:t>
            </a:r>
            <a:r>
              <a:rPr lang="de-DE" sz="1200" b="1" dirty="0" err="1"/>
              <a:t>port</a:t>
            </a:r>
            <a:endParaRPr lang="en-GB" sz="1200" b="1" dirty="0"/>
          </a:p>
        </p:txBody>
      </p:sp>
      <p:sp>
        <p:nvSpPr>
          <p:cNvPr id="3" name="Fußzeilenplatzhalter 3">
            <a:extLst>
              <a:ext uri="{FF2B5EF4-FFF2-40B4-BE49-F238E27FC236}">
                <a16:creationId xmlns:a16="http://schemas.microsoft.com/office/drawing/2014/main" id="{EB9980E2-97CC-89C6-7C2D-92AAA33A6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2000" y="4908928"/>
            <a:ext cx="8240228" cy="201104"/>
          </a:xfrm>
        </p:spPr>
        <p:txBody>
          <a:bodyPr/>
          <a:lstStyle/>
          <a:p>
            <a:pPr algn="r"/>
            <a:r>
              <a:rPr lang="en-GB" sz="1100" dirty="0">
                <a:solidFill>
                  <a:prstClr val="black"/>
                </a:solidFill>
              </a:rPr>
              <a:t>Wolfgang Biel | Development of the DEMO plasma diagnostic and control system, 20-03-2024 | Page </a:t>
            </a:r>
            <a:fld id="{6A6D9FA1-99C7-4910-8E32-B85D378B0060}" type="slidenum">
              <a:rPr lang="en-GB" sz="1100" smtClean="0">
                <a:solidFill>
                  <a:prstClr val="black"/>
                </a:solidFill>
              </a:rPr>
              <a:pPr algn="r"/>
              <a:t>17</a:t>
            </a:fld>
            <a:endParaRPr lang="en-GB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6353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800" dirty="0" err="1"/>
              <a:t>Burn</a:t>
            </a:r>
            <a:r>
              <a:rPr lang="de-DE" sz="1800" dirty="0"/>
              <a:t> </a:t>
            </a:r>
            <a:r>
              <a:rPr lang="de-DE" sz="1800" dirty="0" err="1"/>
              <a:t>control</a:t>
            </a:r>
            <a:r>
              <a:rPr lang="de-DE" sz="1800" dirty="0"/>
              <a:t> </a:t>
            </a:r>
            <a:r>
              <a:rPr lang="de-DE" sz="1800" dirty="0" err="1"/>
              <a:t>simulations</a:t>
            </a:r>
            <a:r>
              <a:rPr lang="de-DE" sz="1800" dirty="0"/>
              <a:t> </a:t>
            </a:r>
            <a:r>
              <a:rPr lang="de-DE" sz="1800" dirty="0" err="1"/>
              <a:t>under</a:t>
            </a:r>
            <a:r>
              <a:rPr lang="de-DE" sz="1800" dirty="0"/>
              <a:t> </a:t>
            </a:r>
            <a:r>
              <a:rPr lang="de-DE" sz="1800" dirty="0" err="1"/>
              <a:t>development</a:t>
            </a:r>
            <a:endParaRPr lang="en-GB" sz="18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354795"/>
            <a:ext cx="4739833" cy="3547583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6800" y="475200"/>
            <a:ext cx="9036496" cy="892552"/>
          </a:xfrm>
          <a:prstGeom prst="rect">
            <a:avLst/>
          </a:prstGeom>
          <a:solidFill>
            <a:srgbClr val="99FFCC"/>
          </a:solidFill>
        </p:spPr>
        <p:txBody>
          <a:bodyPr wrap="square" rtlCol="0">
            <a:spAutoFit/>
          </a:bodyPr>
          <a:lstStyle/>
          <a:p>
            <a:r>
              <a:rPr lang="de-DE" sz="1600" dirty="0"/>
              <a:t>Main </a:t>
            </a:r>
            <a:r>
              <a:rPr lang="de-DE" sz="1600" dirty="0" err="1"/>
              <a:t>requirements</a:t>
            </a:r>
            <a:r>
              <a:rPr lang="de-DE" sz="1600" dirty="0"/>
              <a:t> (</a:t>
            </a:r>
            <a:r>
              <a:rPr lang="de-DE" sz="1600" dirty="0" err="1"/>
              <a:t>repeated</a:t>
            </a:r>
            <a:r>
              <a:rPr lang="de-DE" sz="1600" dirty="0"/>
              <a:t>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Pedestal top density should remain at a level of 85% +/- 5% of the Greenwald density limit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Fusion power should remain within +/- 20% of the nominal value; variations above +/- 10% for &lt; 20 seconds.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/>
              <a:t>Separatrix power </a:t>
            </a:r>
            <a:r>
              <a:rPr lang="de-DE" sz="1200" dirty="0" err="1"/>
              <a:t>P</a:t>
            </a:r>
            <a:r>
              <a:rPr lang="de-DE" sz="1200" baseline="-25000" dirty="0" err="1"/>
              <a:t>sep</a:t>
            </a:r>
            <a:r>
              <a:rPr lang="de-DE" sz="1200" dirty="0"/>
              <a:t> </a:t>
            </a:r>
            <a:r>
              <a:rPr lang="de-DE" sz="1200" dirty="0" err="1"/>
              <a:t>should</a:t>
            </a:r>
            <a:r>
              <a:rPr lang="de-DE" sz="1200" dirty="0"/>
              <a:t> </a:t>
            </a:r>
            <a:r>
              <a:rPr lang="de-DE" sz="1200" dirty="0" err="1"/>
              <a:t>be</a:t>
            </a:r>
            <a:r>
              <a:rPr lang="de-DE" sz="1200" dirty="0"/>
              <a:t> </a:t>
            </a:r>
            <a:r>
              <a:rPr lang="de-DE" sz="1200" dirty="0" err="1"/>
              <a:t>controlled</a:t>
            </a:r>
            <a:r>
              <a:rPr lang="de-DE" sz="1200" dirty="0"/>
              <a:t> at a </a:t>
            </a:r>
            <a:r>
              <a:rPr lang="de-DE" sz="1200" dirty="0" err="1"/>
              <a:t>level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20% </a:t>
            </a:r>
            <a:r>
              <a:rPr lang="de-DE" sz="1200" dirty="0" err="1"/>
              <a:t>above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LH </a:t>
            </a:r>
            <a:r>
              <a:rPr lang="de-DE" sz="1200" dirty="0" err="1"/>
              <a:t>threshold</a:t>
            </a:r>
            <a:r>
              <a:rPr lang="de-DE" sz="1200" dirty="0"/>
              <a:t> (</a:t>
            </a:r>
            <a:r>
              <a:rPr lang="de-DE" sz="1200" dirty="0" err="1"/>
              <a:t>to</a:t>
            </a:r>
            <a:r>
              <a:rPr lang="de-DE" sz="1200" dirty="0"/>
              <a:t> </a:t>
            </a:r>
            <a:r>
              <a:rPr lang="de-DE" sz="1200" dirty="0" err="1"/>
              <a:t>be</a:t>
            </a:r>
            <a:r>
              <a:rPr lang="de-DE" sz="1200" dirty="0"/>
              <a:t> </a:t>
            </a:r>
            <a:r>
              <a:rPr lang="de-DE" sz="1200" dirty="0" err="1"/>
              <a:t>refined</a:t>
            </a:r>
            <a:r>
              <a:rPr lang="de-DE" sz="1200" dirty="0"/>
              <a:t>)</a:t>
            </a:r>
            <a:endParaRPr lang="en-GB" sz="1600" dirty="0"/>
          </a:p>
        </p:txBody>
      </p:sp>
      <p:sp>
        <p:nvSpPr>
          <p:cNvPr id="7" name="Textfeld 6"/>
          <p:cNvSpPr txBox="1"/>
          <p:nvPr/>
        </p:nvSpPr>
        <p:spPr>
          <a:xfrm>
            <a:off x="6358787" y="1415124"/>
            <a:ext cx="2817181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FENIX </a:t>
            </a:r>
            <a:r>
              <a:rPr lang="de-DE" sz="1400" dirty="0" err="1"/>
              <a:t>tokamak</a:t>
            </a:r>
            <a:r>
              <a:rPr lang="de-DE" sz="1400" dirty="0"/>
              <a:t> </a:t>
            </a:r>
            <a:r>
              <a:rPr lang="de-DE" sz="1400" dirty="0" err="1"/>
              <a:t>flight</a:t>
            </a:r>
            <a:r>
              <a:rPr lang="de-DE" sz="1400" dirty="0"/>
              <a:t> </a:t>
            </a:r>
            <a:r>
              <a:rPr lang="de-DE" sz="1400" dirty="0" err="1"/>
              <a:t>simulator</a:t>
            </a:r>
            <a:r>
              <a:rPr lang="de-DE" sz="1400" dirty="0"/>
              <a:t> </a:t>
            </a:r>
          </a:p>
          <a:p>
            <a:r>
              <a:rPr lang="de-DE" sz="1400" dirty="0" err="1"/>
              <a:t>code</a:t>
            </a:r>
            <a:r>
              <a:rPr lang="de-DE" sz="1400" dirty="0"/>
              <a:t> </a:t>
            </a:r>
            <a:r>
              <a:rPr lang="de-DE" sz="1400" dirty="0" err="1"/>
              <a:t>under</a:t>
            </a:r>
            <a:r>
              <a:rPr lang="de-DE" sz="1400" dirty="0"/>
              <a:t> </a:t>
            </a:r>
            <a:r>
              <a:rPr lang="de-DE" sz="1400" dirty="0" err="1"/>
              <a:t>development</a:t>
            </a:r>
            <a:endParaRPr lang="de-DE" sz="1400" dirty="0"/>
          </a:p>
          <a:p>
            <a:endParaRPr lang="de-DE" sz="1400" dirty="0"/>
          </a:p>
          <a:p>
            <a:r>
              <a:rPr lang="en-GB" sz="1400" dirty="0"/>
              <a:t>ASTRA code coupled with model </a:t>
            </a:r>
          </a:p>
          <a:p>
            <a:r>
              <a:rPr lang="en-GB" sz="1400" dirty="0"/>
              <a:t>for controllers, actuators and </a:t>
            </a:r>
          </a:p>
          <a:p>
            <a:r>
              <a:rPr lang="en-GB" sz="1400" dirty="0"/>
              <a:t>diagnostics in Simulink</a:t>
            </a:r>
          </a:p>
          <a:p>
            <a:endParaRPr lang="de-DE" sz="1400" dirty="0"/>
          </a:p>
          <a:p>
            <a:r>
              <a:rPr lang="de-DE" sz="1400" dirty="0" err="1"/>
              <a:t>Shown</a:t>
            </a:r>
            <a:r>
              <a:rPr lang="de-DE" sz="1400" dirty="0"/>
              <a:t> </a:t>
            </a:r>
            <a:r>
              <a:rPr lang="de-DE" sz="1400" dirty="0" err="1"/>
              <a:t>here</a:t>
            </a:r>
            <a:r>
              <a:rPr lang="de-DE" sz="1400" dirty="0"/>
              <a:t>: </a:t>
            </a:r>
          </a:p>
          <a:p>
            <a:r>
              <a:rPr lang="de-DE" sz="1400" dirty="0"/>
              <a:t>Plasma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control</a:t>
            </a:r>
            <a:r>
              <a:rPr lang="de-DE" sz="1400" dirty="0"/>
              <a:t> </a:t>
            </a:r>
            <a:r>
              <a:rPr lang="de-DE" sz="1400" dirty="0" err="1"/>
              <a:t>reaction</a:t>
            </a:r>
            <a:r>
              <a:rPr lang="de-DE" sz="1400" dirty="0"/>
              <a:t> on</a:t>
            </a:r>
          </a:p>
          <a:p>
            <a:r>
              <a:rPr lang="de-DE" sz="1400" dirty="0" err="1"/>
              <a:t>missing</a:t>
            </a:r>
            <a:r>
              <a:rPr lang="de-DE" sz="1400" dirty="0"/>
              <a:t> </a:t>
            </a:r>
            <a:r>
              <a:rPr lang="de-DE" sz="1400" dirty="0" err="1"/>
              <a:t>pellets</a:t>
            </a:r>
            <a:r>
              <a:rPr lang="de-DE" sz="1400" dirty="0"/>
              <a:t> (MP)</a:t>
            </a:r>
          </a:p>
          <a:p>
            <a:endParaRPr lang="de-DE" sz="1400" dirty="0"/>
          </a:p>
          <a:p>
            <a:r>
              <a:rPr lang="de-DE" sz="1400" dirty="0" err="1">
                <a:solidFill>
                  <a:srgbClr val="FF0000"/>
                </a:solidFill>
              </a:rPr>
              <a:t>Specific</a:t>
            </a:r>
            <a:r>
              <a:rPr lang="de-DE" sz="1400" dirty="0">
                <a:solidFill>
                  <a:srgbClr val="FF0000"/>
                </a:solidFill>
              </a:rPr>
              <a:t> DEMO </a:t>
            </a:r>
            <a:r>
              <a:rPr lang="de-DE" sz="1400" dirty="0" err="1">
                <a:solidFill>
                  <a:srgbClr val="FF0000"/>
                </a:solidFill>
              </a:rPr>
              <a:t>diagnostic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and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</a:p>
          <a:p>
            <a:r>
              <a:rPr lang="de-DE" sz="1400" dirty="0" err="1">
                <a:solidFill>
                  <a:srgbClr val="FF0000"/>
                </a:solidFill>
              </a:rPr>
              <a:t>actuator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properties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to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be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included</a:t>
            </a:r>
            <a:endParaRPr lang="de-DE" sz="1400" dirty="0">
              <a:solidFill>
                <a:srgbClr val="FF0000"/>
              </a:solidFill>
            </a:endParaRPr>
          </a:p>
          <a:p>
            <a:endParaRPr lang="de-DE" sz="1400" dirty="0">
              <a:solidFill>
                <a:srgbClr val="FF0000"/>
              </a:solidFill>
            </a:endParaRPr>
          </a:p>
          <a:p>
            <a:r>
              <a:rPr lang="de-DE" sz="1400" dirty="0">
                <a:solidFill>
                  <a:srgbClr val="FF0000"/>
                </a:solidFill>
              </a:rPr>
              <a:t>Integration </a:t>
            </a:r>
            <a:r>
              <a:rPr lang="de-DE" sz="1400" dirty="0" err="1">
                <a:solidFill>
                  <a:srgbClr val="FF0000"/>
                </a:solidFill>
              </a:rPr>
              <a:t>of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kinetic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and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magnetic</a:t>
            </a:r>
            <a:r>
              <a:rPr lang="de-DE" sz="1400" dirty="0">
                <a:solidFill>
                  <a:srgbClr val="FF0000"/>
                </a:solidFill>
              </a:rPr>
              <a:t>  </a:t>
            </a:r>
          </a:p>
          <a:p>
            <a:r>
              <a:rPr lang="de-DE" sz="1400" dirty="0">
                <a:solidFill>
                  <a:srgbClr val="FF0000"/>
                </a:solidFill>
              </a:rPr>
              <a:t>Control </a:t>
            </a:r>
            <a:r>
              <a:rPr lang="de-DE" sz="1400" dirty="0" err="1">
                <a:solidFill>
                  <a:srgbClr val="FF0000"/>
                </a:solidFill>
              </a:rPr>
              <a:t>under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way</a:t>
            </a:r>
            <a:endParaRPr lang="de-DE" sz="1400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747874" y="475200"/>
            <a:ext cx="2311851" cy="26161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180000" fontAlgn="auto">
              <a:spcBef>
                <a:spcPts val="0"/>
              </a:spcBef>
              <a:spcAft>
                <a:spcPts val="0"/>
              </a:spcAft>
            </a:pPr>
            <a:r>
              <a:rPr lang="de-DE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 Fable, P. David, F. </a:t>
            </a:r>
            <a:r>
              <a:rPr lang="de-DE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Janky</a:t>
            </a:r>
            <a:r>
              <a:rPr lang="de-DE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et al.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732114" y="2067694"/>
            <a:ext cx="1661280" cy="580534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See also: 	</a:t>
            </a:r>
          </a:p>
          <a:p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F.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Janky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et al. FED 2017 </a:t>
            </a:r>
          </a:p>
          <a:p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C Wu et al. FST 2023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ußzeilenplatzhalter 3">
            <a:extLst>
              <a:ext uri="{FF2B5EF4-FFF2-40B4-BE49-F238E27FC236}">
                <a16:creationId xmlns:a16="http://schemas.microsoft.com/office/drawing/2014/main" id="{D945B154-E20A-B1D6-1FA4-5162CCE9C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2000" y="4908928"/>
            <a:ext cx="8240228" cy="201104"/>
          </a:xfrm>
        </p:spPr>
        <p:txBody>
          <a:bodyPr/>
          <a:lstStyle/>
          <a:p>
            <a:pPr algn="r"/>
            <a:r>
              <a:rPr lang="en-GB" sz="1100" dirty="0">
                <a:solidFill>
                  <a:prstClr val="black"/>
                </a:solidFill>
              </a:rPr>
              <a:t>Wolfgang Biel | Development of the DEMO plasma diagnostic and control system, 20-03-2024 | Page </a:t>
            </a:r>
            <a:fld id="{6A6D9FA1-99C7-4910-8E32-B85D378B0060}" type="slidenum">
              <a:rPr lang="en-GB" sz="1100" smtClean="0">
                <a:solidFill>
                  <a:prstClr val="black"/>
                </a:solidFill>
              </a:rPr>
              <a:pPr algn="r"/>
              <a:t>18</a:t>
            </a:fld>
            <a:endParaRPr lang="en-GB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9182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800" dirty="0"/>
              <a:t>Divertor (</a:t>
            </a:r>
            <a:r>
              <a:rPr lang="de-DE" sz="1800" dirty="0" err="1"/>
              <a:t>detachment</a:t>
            </a:r>
            <a:r>
              <a:rPr lang="de-DE" sz="1800" dirty="0"/>
              <a:t>) </a:t>
            </a:r>
            <a:r>
              <a:rPr lang="de-DE" sz="1800" dirty="0" err="1"/>
              <a:t>control</a:t>
            </a:r>
            <a:endParaRPr lang="en-GB" sz="1800" dirty="0"/>
          </a:p>
        </p:txBody>
      </p:sp>
      <p:sp>
        <p:nvSpPr>
          <p:cNvPr id="5" name="Textfeld 4"/>
          <p:cNvSpPr txBox="1"/>
          <p:nvPr/>
        </p:nvSpPr>
        <p:spPr>
          <a:xfrm>
            <a:off x="46800" y="475200"/>
            <a:ext cx="9036496" cy="892552"/>
          </a:xfrm>
          <a:prstGeom prst="rect">
            <a:avLst/>
          </a:prstGeom>
          <a:solidFill>
            <a:srgbClr val="99FFCC"/>
          </a:solidFill>
        </p:spPr>
        <p:txBody>
          <a:bodyPr wrap="square" rtlCol="0">
            <a:spAutoFit/>
          </a:bodyPr>
          <a:lstStyle/>
          <a:p>
            <a:r>
              <a:rPr lang="de-DE" sz="1600" dirty="0"/>
              <a:t>Main </a:t>
            </a:r>
            <a:r>
              <a:rPr lang="de-DE" sz="1600" dirty="0" err="1"/>
              <a:t>requirements</a:t>
            </a:r>
            <a:r>
              <a:rPr lang="de-DE" sz="1600" dirty="0"/>
              <a:t> (</a:t>
            </a:r>
            <a:r>
              <a:rPr lang="de-DE" sz="1600" dirty="0" err="1"/>
              <a:t>repeated</a:t>
            </a:r>
            <a:r>
              <a:rPr lang="de-DE" sz="1600" dirty="0"/>
              <a:t>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/>
              <a:t>Plasma at </a:t>
            </a:r>
            <a:r>
              <a:rPr lang="de-DE" sz="1200" dirty="0" err="1"/>
              <a:t>strike</a:t>
            </a:r>
            <a:r>
              <a:rPr lang="de-DE" sz="1200" dirty="0"/>
              <a:t> </a:t>
            </a:r>
            <a:r>
              <a:rPr lang="de-DE" sz="1200" dirty="0" err="1"/>
              <a:t>point</a:t>
            </a:r>
            <a:r>
              <a:rPr lang="de-DE" sz="1200" dirty="0"/>
              <a:t> </a:t>
            </a:r>
            <a:r>
              <a:rPr lang="de-DE" sz="1200" dirty="0" err="1"/>
              <a:t>should</a:t>
            </a:r>
            <a:r>
              <a:rPr lang="de-DE" sz="1200" dirty="0"/>
              <a:t> </a:t>
            </a:r>
            <a:r>
              <a:rPr lang="de-DE" sz="1200" dirty="0" err="1"/>
              <a:t>be</a:t>
            </a:r>
            <a:r>
              <a:rPr lang="de-DE" sz="1200" dirty="0"/>
              <a:t> </a:t>
            </a:r>
            <a:r>
              <a:rPr lang="de-DE" sz="1200" dirty="0" err="1"/>
              <a:t>strongly</a:t>
            </a:r>
            <a:r>
              <a:rPr lang="de-DE" sz="1200" dirty="0"/>
              <a:t> </a:t>
            </a:r>
            <a:r>
              <a:rPr lang="de-DE" sz="1200" dirty="0" err="1"/>
              <a:t>detached</a:t>
            </a:r>
            <a:r>
              <a:rPr lang="de-DE" sz="1200" dirty="0"/>
              <a:t> (T &lt; 2 eV)</a:t>
            </a:r>
            <a:endParaRPr lang="en-GB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Pedestal top density should remain at a level of 85% +/- 5% of the Greenwald density limit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/>
              <a:t>Separatrix power </a:t>
            </a:r>
            <a:r>
              <a:rPr lang="de-DE" sz="1200" dirty="0" err="1"/>
              <a:t>P</a:t>
            </a:r>
            <a:r>
              <a:rPr lang="de-DE" sz="1200" baseline="-25000" dirty="0" err="1"/>
              <a:t>sep</a:t>
            </a:r>
            <a:r>
              <a:rPr lang="de-DE" sz="1200" dirty="0"/>
              <a:t> </a:t>
            </a:r>
            <a:r>
              <a:rPr lang="de-DE" sz="1200" dirty="0" err="1"/>
              <a:t>should</a:t>
            </a:r>
            <a:r>
              <a:rPr lang="de-DE" sz="1200" dirty="0"/>
              <a:t> </a:t>
            </a:r>
            <a:r>
              <a:rPr lang="de-DE" sz="1200" dirty="0" err="1"/>
              <a:t>be</a:t>
            </a:r>
            <a:r>
              <a:rPr lang="de-DE" sz="1200" dirty="0"/>
              <a:t> </a:t>
            </a:r>
            <a:r>
              <a:rPr lang="de-DE" sz="1200" dirty="0" err="1"/>
              <a:t>controlled</a:t>
            </a:r>
            <a:r>
              <a:rPr lang="de-DE" sz="1200" dirty="0"/>
              <a:t> at a </a:t>
            </a:r>
            <a:r>
              <a:rPr lang="de-DE" sz="1200" dirty="0" err="1"/>
              <a:t>level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20% </a:t>
            </a:r>
            <a:r>
              <a:rPr lang="de-DE" sz="1200" dirty="0" err="1"/>
              <a:t>above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LH </a:t>
            </a:r>
            <a:r>
              <a:rPr lang="de-DE" sz="1200" dirty="0" err="1"/>
              <a:t>threshold</a:t>
            </a:r>
            <a:r>
              <a:rPr lang="de-DE" sz="1200" dirty="0"/>
              <a:t> (</a:t>
            </a:r>
            <a:r>
              <a:rPr lang="de-DE" sz="1200" dirty="0" err="1"/>
              <a:t>to</a:t>
            </a:r>
            <a:r>
              <a:rPr lang="de-DE" sz="1200" dirty="0"/>
              <a:t> </a:t>
            </a:r>
            <a:r>
              <a:rPr lang="de-DE" sz="1200" dirty="0" err="1"/>
              <a:t>be</a:t>
            </a:r>
            <a:r>
              <a:rPr lang="de-DE" sz="1200" dirty="0"/>
              <a:t> </a:t>
            </a:r>
            <a:r>
              <a:rPr lang="de-DE" sz="1200" dirty="0" err="1"/>
              <a:t>refined</a:t>
            </a:r>
            <a:r>
              <a:rPr lang="de-DE" sz="1200" dirty="0"/>
              <a:t>)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48694FAD-F287-FDB0-3B06-98F82B57C8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12" r="19993"/>
          <a:stretch/>
        </p:blipFill>
        <p:spPr>
          <a:xfrm>
            <a:off x="107504" y="1408123"/>
            <a:ext cx="3637575" cy="3460433"/>
          </a:xfrm>
          <a:prstGeom prst="rect">
            <a:avLst/>
          </a:prstGeom>
        </p:spPr>
      </p:pic>
      <p:sp>
        <p:nvSpPr>
          <p:cNvPr id="7" name="Inhaltsplatzhalter 1"/>
          <p:cNvSpPr>
            <a:spLocks noGrp="1"/>
          </p:cNvSpPr>
          <p:nvPr>
            <p:ph idx="1"/>
          </p:nvPr>
        </p:nvSpPr>
        <p:spPr>
          <a:xfrm>
            <a:off x="3923928" y="1434136"/>
            <a:ext cx="5159368" cy="3449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300" dirty="0"/>
              <a:t>IR/VIS/UV divertor </a:t>
            </a:r>
            <a:r>
              <a:rPr lang="de-DE" sz="1300" dirty="0" err="1"/>
              <a:t>spectroscopy</a:t>
            </a:r>
            <a:r>
              <a:rPr lang="de-DE" sz="1300" dirty="0"/>
              <a:t> </a:t>
            </a:r>
            <a:r>
              <a:rPr lang="de-DE" sz="1300" dirty="0" err="1"/>
              <a:t>is</a:t>
            </a:r>
            <a:r>
              <a:rPr lang="de-DE" sz="1300" dirty="0"/>
              <a:t> </a:t>
            </a:r>
            <a:r>
              <a:rPr lang="de-DE" sz="1300" dirty="0" err="1"/>
              <a:t>designed</a:t>
            </a:r>
            <a:r>
              <a:rPr lang="de-DE" sz="1300" dirty="0"/>
              <a:t> </a:t>
            </a:r>
            <a:r>
              <a:rPr lang="de-DE" sz="1300" dirty="0" err="1"/>
              <a:t>to</a:t>
            </a:r>
            <a:r>
              <a:rPr lang="de-DE" sz="1300" dirty="0"/>
              <a:t> </a:t>
            </a:r>
            <a:r>
              <a:rPr lang="de-DE" sz="1300" dirty="0" err="1"/>
              <a:t>provide</a:t>
            </a:r>
            <a:r>
              <a:rPr lang="de-DE" sz="1300" dirty="0"/>
              <a:t> </a:t>
            </a:r>
            <a:r>
              <a:rPr lang="de-DE" sz="1300" dirty="0" err="1"/>
              <a:t>signals</a:t>
            </a:r>
            <a:r>
              <a:rPr lang="de-DE" sz="1300" dirty="0"/>
              <a:t> </a:t>
            </a:r>
            <a:r>
              <a:rPr lang="de-DE" sz="1300" dirty="0" err="1"/>
              <a:t>for</a:t>
            </a:r>
            <a:r>
              <a:rPr lang="de-DE" sz="1300" dirty="0"/>
              <a:t> </a:t>
            </a:r>
            <a:r>
              <a:rPr lang="de-DE" sz="1300" dirty="0" err="1"/>
              <a:t>detachment</a:t>
            </a:r>
            <a:r>
              <a:rPr lang="de-DE" sz="1300" dirty="0"/>
              <a:t> </a:t>
            </a:r>
            <a:r>
              <a:rPr lang="de-DE" sz="1300" dirty="0" err="1"/>
              <a:t>control</a:t>
            </a:r>
            <a:r>
              <a:rPr lang="de-DE" sz="1300" dirty="0"/>
              <a:t> (power </a:t>
            </a:r>
            <a:r>
              <a:rPr lang="de-DE" sz="1300" dirty="0" err="1"/>
              <a:t>exhaust</a:t>
            </a:r>
            <a:r>
              <a:rPr lang="de-DE" sz="1300" dirty="0"/>
              <a:t> </a:t>
            </a:r>
            <a:r>
              <a:rPr lang="de-DE" sz="1300" dirty="0" err="1"/>
              <a:t>and</a:t>
            </a:r>
            <a:r>
              <a:rPr lang="de-DE" sz="1300" dirty="0"/>
              <a:t> </a:t>
            </a:r>
            <a:r>
              <a:rPr lang="de-DE" sz="1300" dirty="0" err="1"/>
              <a:t>burn</a:t>
            </a:r>
            <a:r>
              <a:rPr lang="de-DE" sz="1300" dirty="0"/>
              <a:t> </a:t>
            </a:r>
            <a:r>
              <a:rPr lang="de-DE" sz="1300" dirty="0" err="1"/>
              <a:t>control</a:t>
            </a:r>
            <a:r>
              <a:rPr lang="de-DE" sz="1300" dirty="0"/>
              <a:t>).</a:t>
            </a:r>
          </a:p>
          <a:p>
            <a:pPr marL="0" indent="0">
              <a:buNone/>
            </a:pPr>
            <a:endParaRPr lang="de-DE" sz="1300" dirty="0"/>
          </a:p>
          <a:p>
            <a:pPr marL="0" indent="0">
              <a:buNone/>
            </a:pPr>
            <a:r>
              <a:rPr lang="de-DE" sz="1300" dirty="0"/>
              <a:t>Main </a:t>
            </a:r>
            <a:r>
              <a:rPr lang="de-DE" sz="1300" dirty="0" err="1"/>
              <a:t>approach</a:t>
            </a:r>
            <a:r>
              <a:rPr lang="de-DE" sz="1300" dirty="0"/>
              <a:t> </a:t>
            </a:r>
            <a:r>
              <a:rPr lang="de-DE" sz="1300" dirty="0" err="1"/>
              <a:t>is</a:t>
            </a:r>
            <a:r>
              <a:rPr lang="de-DE" sz="1300" dirty="0"/>
              <a:t> </a:t>
            </a:r>
            <a:r>
              <a:rPr lang="de-DE" sz="1300" dirty="0" err="1"/>
              <a:t>the</a:t>
            </a:r>
            <a:r>
              <a:rPr lang="de-DE" sz="1300" dirty="0"/>
              <a:t> </a:t>
            </a:r>
            <a:r>
              <a:rPr lang="de-DE" sz="1300" dirty="0" err="1"/>
              <a:t>measurement</a:t>
            </a:r>
            <a:r>
              <a:rPr lang="de-DE" sz="1300" dirty="0"/>
              <a:t> </a:t>
            </a:r>
            <a:r>
              <a:rPr lang="de-DE" sz="1300" dirty="0" err="1"/>
              <a:t>of</a:t>
            </a:r>
            <a:r>
              <a:rPr lang="de-DE" sz="1300" dirty="0"/>
              <a:t> </a:t>
            </a:r>
            <a:r>
              <a:rPr lang="de-DE" sz="1300" dirty="0" err="1"/>
              <a:t>line</a:t>
            </a:r>
            <a:r>
              <a:rPr lang="de-DE" sz="1300" dirty="0"/>
              <a:t> </a:t>
            </a:r>
            <a:r>
              <a:rPr lang="de-DE" sz="1300" dirty="0" err="1"/>
              <a:t>intensity</a:t>
            </a:r>
            <a:r>
              <a:rPr lang="de-DE" sz="1300" dirty="0"/>
              <a:t> </a:t>
            </a:r>
            <a:r>
              <a:rPr lang="de-DE" sz="1300" dirty="0" err="1"/>
              <a:t>ratios</a:t>
            </a:r>
            <a:r>
              <a:rPr lang="de-DE" sz="1300" dirty="0"/>
              <a:t> </a:t>
            </a:r>
            <a:r>
              <a:rPr lang="de-DE" sz="1300" dirty="0" err="1"/>
              <a:t>of</a:t>
            </a:r>
            <a:r>
              <a:rPr lang="de-DE" sz="1300" dirty="0"/>
              <a:t> hydrogen </a:t>
            </a:r>
            <a:r>
              <a:rPr lang="de-DE" sz="1300" dirty="0" err="1"/>
              <a:t>or</a:t>
            </a:r>
            <a:r>
              <a:rPr lang="de-DE" sz="1300" dirty="0"/>
              <a:t> </a:t>
            </a:r>
            <a:r>
              <a:rPr lang="de-DE" sz="1300" dirty="0" err="1"/>
              <a:t>helium</a:t>
            </a:r>
            <a:r>
              <a:rPr lang="de-DE" sz="1300" dirty="0"/>
              <a:t> </a:t>
            </a:r>
            <a:r>
              <a:rPr lang="de-DE" sz="1300" dirty="0" err="1"/>
              <a:t>spectral</a:t>
            </a:r>
            <a:r>
              <a:rPr lang="de-DE" sz="1300" dirty="0"/>
              <a:t> </a:t>
            </a:r>
            <a:r>
              <a:rPr lang="de-DE" sz="1300" dirty="0" err="1"/>
              <a:t>lines</a:t>
            </a:r>
            <a:endParaRPr lang="de-DE" sz="1300" dirty="0"/>
          </a:p>
          <a:p>
            <a:pPr marL="0" indent="0">
              <a:buNone/>
            </a:pPr>
            <a:endParaRPr lang="de-DE" sz="1300" dirty="0"/>
          </a:p>
          <a:p>
            <a:pPr marL="0" indent="0">
              <a:buNone/>
            </a:pPr>
            <a:r>
              <a:rPr lang="de-DE" sz="1300" dirty="0"/>
              <a:t>Optical design </a:t>
            </a:r>
            <a:r>
              <a:rPr lang="de-DE" sz="1300" dirty="0" err="1"/>
              <a:t>studies</a:t>
            </a:r>
            <a:r>
              <a:rPr lang="de-DE" sz="1300" dirty="0"/>
              <a:t>, CAD, </a:t>
            </a:r>
            <a:r>
              <a:rPr lang="de-DE" sz="1300" dirty="0" err="1"/>
              <a:t>first</a:t>
            </a:r>
            <a:r>
              <a:rPr lang="de-DE" sz="1300" dirty="0"/>
              <a:t> </a:t>
            </a:r>
            <a:r>
              <a:rPr lang="de-DE" sz="1300" dirty="0" err="1"/>
              <a:t>mirror</a:t>
            </a:r>
            <a:r>
              <a:rPr lang="de-DE" sz="1300" dirty="0"/>
              <a:t> </a:t>
            </a:r>
            <a:r>
              <a:rPr lang="de-DE" sz="1300" dirty="0" err="1"/>
              <a:t>lifetime</a:t>
            </a:r>
            <a:r>
              <a:rPr lang="de-DE" sz="1300" dirty="0"/>
              <a:t> </a:t>
            </a:r>
            <a:r>
              <a:rPr lang="de-DE" sz="1300" dirty="0" err="1"/>
              <a:t>studies</a:t>
            </a:r>
            <a:r>
              <a:rPr lang="de-DE" sz="1300" dirty="0"/>
              <a:t> </a:t>
            </a:r>
            <a:r>
              <a:rPr lang="de-DE" sz="1300" dirty="0" err="1"/>
              <a:t>and</a:t>
            </a:r>
            <a:r>
              <a:rPr lang="de-DE" sz="1300" dirty="0"/>
              <a:t> </a:t>
            </a:r>
            <a:r>
              <a:rPr lang="de-DE" sz="1300" dirty="0" err="1"/>
              <a:t>spectra</a:t>
            </a:r>
            <a:r>
              <a:rPr lang="de-DE" sz="1300" dirty="0"/>
              <a:t> </a:t>
            </a:r>
            <a:r>
              <a:rPr lang="de-DE" sz="1300" dirty="0" err="1"/>
              <a:t>modelling</a:t>
            </a:r>
            <a:r>
              <a:rPr lang="de-DE" sz="1300" dirty="0"/>
              <a:t> </a:t>
            </a:r>
            <a:r>
              <a:rPr lang="de-DE" sz="1300" dirty="0" err="1"/>
              <a:t>are</a:t>
            </a:r>
            <a:r>
              <a:rPr lang="de-DE" sz="1300" dirty="0"/>
              <a:t> </a:t>
            </a:r>
            <a:r>
              <a:rPr lang="de-DE" sz="1300" dirty="0" err="1"/>
              <a:t>ongoing</a:t>
            </a:r>
            <a:r>
              <a:rPr lang="de-DE" sz="1300" dirty="0"/>
              <a:t>.</a:t>
            </a:r>
          </a:p>
          <a:p>
            <a:pPr marL="0" indent="0">
              <a:buNone/>
            </a:pPr>
            <a:endParaRPr lang="de-DE" sz="1300" dirty="0"/>
          </a:p>
          <a:p>
            <a:pPr marL="0" indent="0">
              <a:buNone/>
            </a:pPr>
            <a:r>
              <a:rPr lang="de-DE" sz="1300" dirty="0"/>
              <a:t>SOLPS + </a:t>
            </a:r>
            <a:r>
              <a:rPr lang="de-DE" sz="1300" dirty="0" err="1"/>
              <a:t>collisional</a:t>
            </a:r>
            <a:r>
              <a:rPr lang="de-DE" sz="1300" dirty="0"/>
              <a:t> </a:t>
            </a:r>
            <a:r>
              <a:rPr lang="de-DE" sz="1300" dirty="0" err="1"/>
              <a:t>radiative</a:t>
            </a:r>
            <a:r>
              <a:rPr lang="de-DE" sz="1300" dirty="0"/>
              <a:t> </a:t>
            </a:r>
            <a:r>
              <a:rPr lang="de-DE" sz="1300" dirty="0" err="1"/>
              <a:t>modelling</a:t>
            </a:r>
            <a:r>
              <a:rPr lang="de-DE" sz="1300" dirty="0"/>
              <a:t> (CRM) </a:t>
            </a:r>
            <a:r>
              <a:rPr lang="de-DE" sz="1300" dirty="0">
                <a:sym typeface="Wingdings" panose="05000000000000000000" pitchFamily="2" charset="2"/>
              </a:rPr>
              <a:t> </a:t>
            </a:r>
            <a:r>
              <a:rPr lang="de-DE" sz="1300" dirty="0"/>
              <a:t>S. Wiesen et al.</a:t>
            </a:r>
          </a:p>
          <a:p>
            <a:pPr marL="0" indent="0">
              <a:buNone/>
            </a:pPr>
            <a:endParaRPr lang="de-DE" sz="1300" dirty="0"/>
          </a:p>
          <a:p>
            <a:pPr marL="0" indent="0">
              <a:buNone/>
            </a:pPr>
            <a:r>
              <a:rPr lang="de-DE" sz="1300" dirty="0" err="1">
                <a:solidFill>
                  <a:srgbClr val="FF0000"/>
                </a:solidFill>
              </a:rPr>
              <a:t>Feasibility</a:t>
            </a:r>
            <a:r>
              <a:rPr lang="de-DE" sz="1300" dirty="0">
                <a:solidFill>
                  <a:srgbClr val="FF0000"/>
                </a:solidFill>
              </a:rPr>
              <a:t> </a:t>
            </a:r>
            <a:r>
              <a:rPr lang="de-DE" sz="1300" dirty="0" err="1">
                <a:solidFill>
                  <a:srgbClr val="FF0000"/>
                </a:solidFill>
              </a:rPr>
              <a:t>of</a:t>
            </a:r>
            <a:r>
              <a:rPr lang="de-DE" sz="1300" dirty="0">
                <a:solidFill>
                  <a:srgbClr val="FF0000"/>
                </a:solidFill>
              </a:rPr>
              <a:t> </a:t>
            </a:r>
            <a:r>
              <a:rPr lang="de-DE" sz="1300" dirty="0" err="1">
                <a:solidFill>
                  <a:srgbClr val="FF0000"/>
                </a:solidFill>
              </a:rPr>
              <a:t>these</a:t>
            </a:r>
            <a:r>
              <a:rPr lang="de-DE" sz="1300" dirty="0">
                <a:solidFill>
                  <a:srgbClr val="FF0000"/>
                </a:solidFill>
              </a:rPr>
              <a:t> </a:t>
            </a:r>
            <a:r>
              <a:rPr lang="de-DE" sz="1300" dirty="0" err="1">
                <a:solidFill>
                  <a:srgbClr val="FF0000"/>
                </a:solidFill>
              </a:rPr>
              <a:t>lines</a:t>
            </a:r>
            <a:r>
              <a:rPr lang="de-DE" sz="1300" dirty="0">
                <a:solidFill>
                  <a:srgbClr val="FF0000"/>
                </a:solidFill>
              </a:rPr>
              <a:t> </a:t>
            </a:r>
            <a:r>
              <a:rPr lang="de-DE" sz="1300" dirty="0" err="1">
                <a:solidFill>
                  <a:srgbClr val="FF0000"/>
                </a:solidFill>
              </a:rPr>
              <a:t>of</a:t>
            </a:r>
            <a:r>
              <a:rPr lang="de-DE" sz="1300" dirty="0">
                <a:solidFill>
                  <a:srgbClr val="FF0000"/>
                </a:solidFill>
              </a:rPr>
              <a:t> </a:t>
            </a:r>
            <a:r>
              <a:rPr lang="de-DE" sz="1300" dirty="0" err="1">
                <a:solidFill>
                  <a:srgbClr val="FF0000"/>
                </a:solidFill>
              </a:rPr>
              <a:t>sight</a:t>
            </a:r>
            <a:r>
              <a:rPr lang="de-DE" sz="1300" dirty="0">
                <a:solidFill>
                  <a:srgbClr val="FF0000"/>
                </a:solidFill>
              </a:rPr>
              <a:t> </a:t>
            </a:r>
            <a:r>
              <a:rPr lang="de-DE" sz="1300" dirty="0" err="1">
                <a:solidFill>
                  <a:srgbClr val="FF0000"/>
                </a:solidFill>
              </a:rPr>
              <a:t>has</a:t>
            </a:r>
            <a:r>
              <a:rPr lang="de-DE" sz="1300" dirty="0">
                <a:solidFill>
                  <a:srgbClr val="FF0000"/>
                </a:solidFill>
              </a:rPr>
              <a:t> </a:t>
            </a:r>
            <a:r>
              <a:rPr lang="de-DE" sz="1300" dirty="0" err="1">
                <a:solidFill>
                  <a:srgbClr val="FF0000"/>
                </a:solidFill>
              </a:rPr>
              <a:t>to</a:t>
            </a:r>
            <a:r>
              <a:rPr lang="de-DE" sz="1300" dirty="0">
                <a:solidFill>
                  <a:srgbClr val="FF0000"/>
                </a:solidFill>
              </a:rPr>
              <a:t> </a:t>
            </a:r>
            <a:r>
              <a:rPr lang="de-DE" sz="1300" dirty="0" err="1">
                <a:solidFill>
                  <a:srgbClr val="FF0000"/>
                </a:solidFill>
              </a:rPr>
              <a:t>be</a:t>
            </a:r>
            <a:r>
              <a:rPr lang="de-DE" sz="1300" dirty="0">
                <a:solidFill>
                  <a:srgbClr val="FF0000"/>
                </a:solidFill>
              </a:rPr>
              <a:t> </a:t>
            </a:r>
            <a:r>
              <a:rPr lang="de-DE" sz="1300" dirty="0" err="1">
                <a:solidFill>
                  <a:srgbClr val="FF0000"/>
                </a:solidFill>
              </a:rPr>
              <a:t>checked</a:t>
            </a:r>
            <a:r>
              <a:rPr lang="de-DE" sz="1300" dirty="0">
                <a:solidFill>
                  <a:srgbClr val="FF0000"/>
                </a:solidFill>
              </a:rPr>
              <a:t> </a:t>
            </a:r>
            <a:r>
              <a:rPr lang="de-DE" sz="1300" dirty="0" err="1">
                <a:solidFill>
                  <a:srgbClr val="FF0000"/>
                </a:solidFill>
              </a:rPr>
              <a:t>when</a:t>
            </a:r>
            <a:r>
              <a:rPr lang="de-DE" sz="1300" dirty="0">
                <a:solidFill>
                  <a:srgbClr val="FF0000"/>
                </a:solidFill>
              </a:rPr>
              <a:t> </a:t>
            </a:r>
            <a:r>
              <a:rPr lang="de-DE" sz="1300" dirty="0" err="1">
                <a:solidFill>
                  <a:srgbClr val="FF0000"/>
                </a:solidFill>
              </a:rPr>
              <a:t>changing</a:t>
            </a:r>
            <a:r>
              <a:rPr lang="de-DE" sz="1300" dirty="0">
                <a:solidFill>
                  <a:srgbClr val="FF0000"/>
                </a:solidFill>
              </a:rPr>
              <a:t> </a:t>
            </a:r>
            <a:r>
              <a:rPr lang="de-DE" sz="1300" dirty="0" err="1">
                <a:solidFill>
                  <a:srgbClr val="FF0000"/>
                </a:solidFill>
              </a:rPr>
              <a:t>the</a:t>
            </a:r>
            <a:r>
              <a:rPr lang="de-DE" sz="1300" dirty="0">
                <a:solidFill>
                  <a:srgbClr val="FF0000"/>
                </a:solidFill>
              </a:rPr>
              <a:t> DEMO </a:t>
            </a:r>
            <a:r>
              <a:rPr lang="de-DE" sz="1300" dirty="0" err="1">
                <a:solidFill>
                  <a:srgbClr val="FF0000"/>
                </a:solidFill>
              </a:rPr>
              <a:t>baseline</a:t>
            </a:r>
            <a:endParaRPr lang="de-DE" sz="1300" dirty="0"/>
          </a:p>
        </p:txBody>
      </p:sp>
      <p:sp>
        <p:nvSpPr>
          <p:cNvPr id="9" name="Textfeld 8"/>
          <p:cNvSpPr txBox="1"/>
          <p:nvPr/>
        </p:nvSpPr>
        <p:spPr>
          <a:xfrm>
            <a:off x="6152686" y="451479"/>
            <a:ext cx="2930610" cy="430887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180000" fontAlgn="auto">
              <a:spcBef>
                <a:spcPts val="0"/>
              </a:spcBef>
              <a:spcAft>
                <a:spcPts val="0"/>
              </a:spcAft>
            </a:pPr>
            <a:r>
              <a:rPr lang="de-DE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de-DE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Dunai</a:t>
            </a:r>
            <a:r>
              <a:rPr lang="de-DE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C. Pastor, M. </a:t>
            </a:r>
            <a:r>
              <a:rPr lang="de-DE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Cavedon</a:t>
            </a:r>
            <a:r>
              <a:rPr lang="de-DE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defTabSz="180000" fontAlgn="auto">
              <a:spcBef>
                <a:spcPts val="0"/>
              </a:spcBef>
              <a:spcAft>
                <a:spcPts val="0"/>
              </a:spcAft>
            </a:pPr>
            <a:r>
              <a:rPr lang="de-DE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de-DE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Baumann, D. Borodin, T. Bosman, et al.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2412000" y="756000"/>
            <a:ext cx="1800000" cy="216000"/>
          </a:xfrm>
          <a:prstGeom prst="rect">
            <a:avLst/>
          </a:prstGeom>
          <a:solidFill>
            <a:srgbClr val="FFFF00">
              <a:alpha val="35000"/>
            </a:srgb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" name="Fußzeilenplatzhalter 3">
            <a:extLst>
              <a:ext uri="{FF2B5EF4-FFF2-40B4-BE49-F238E27FC236}">
                <a16:creationId xmlns:a16="http://schemas.microsoft.com/office/drawing/2014/main" id="{DE9735C5-1786-C2E4-5EE1-3BF9C2B3B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2000" y="4908928"/>
            <a:ext cx="8240228" cy="201104"/>
          </a:xfrm>
        </p:spPr>
        <p:txBody>
          <a:bodyPr/>
          <a:lstStyle/>
          <a:p>
            <a:pPr algn="r"/>
            <a:r>
              <a:rPr lang="en-GB" sz="1100" dirty="0">
                <a:solidFill>
                  <a:prstClr val="black"/>
                </a:solidFill>
              </a:rPr>
              <a:t>Wolfgang Biel | Development of the DEMO plasma diagnostic and control system, 20-03-2024 | Page </a:t>
            </a:r>
            <a:fld id="{6A6D9FA1-99C7-4910-8E32-B85D378B0060}" type="slidenum">
              <a:rPr lang="en-GB" sz="1100" smtClean="0">
                <a:solidFill>
                  <a:prstClr val="black"/>
                </a:solidFill>
              </a:rPr>
              <a:pPr algn="r"/>
              <a:t>19</a:t>
            </a:fld>
            <a:endParaRPr lang="en-GB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681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List of contributors</a:t>
            </a:r>
            <a:endParaRPr lang="en-GB" sz="18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000" y="900000"/>
            <a:ext cx="8460000" cy="4008928"/>
          </a:xfrm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GB" sz="1200" dirty="0">
                <a:solidFill>
                  <a:prstClr val="black"/>
                </a:solidFill>
                <a:latin typeface="Calibri"/>
                <a:cs typeface="+mn-cs"/>
              </a:rPr>
              <a:t>W. Biel</a:t>
            </a:r>
            <a:r>
              <a:rPr lang="en-GB" sz="1200" baseline="30000" dirty="0">
                <a:solidFill>
                  <a:prstClr val="black"/>
                </a:solidFill>
                <a:latin typeface="Calibri"/>
                <a:cs typeface="+mn-cs"/>
              </a:rPr>
              <a:t>1,2</a:t>
            </a:r>
            <a:r>
              <a:rPr lang="en-GB" sz="1200" dirty="0">
                <a:solidFill>
                  <a:prstClr val="black"/>
                </a:solidFill>
                <a:latin typeface="Calibri"/>
                <a:cs typeface="+mn-cs"/>
              </a:rPr>
              <a:t>, E. Alessi</a:t>
            </a:r>
            <a:r>
              <a:rPr lang="en-GB" sz="1200" baseline="30000" dirty="0">
                <a:solidFill>
                  <a:prstClr val="black"/>
                </a:solidFill>
                <a:latin typeface="Calibri"/>
                <a:cs typeface="+mn-cs"/>
              </a:rPr>
              <a:t>3</a:t>
            </a:r>
            <a:r>
              <a:rPr lang="en-GB" sz="1200" dirty="0">
                <a:solidFill>
                  <a:prstClr val="black"/>
                </a:solidFill>
                <a:latin typeface="Calibri"/>
                <a:cs typeface="+mn-cs"/>
              </a:rPr>
              <a:t>, M. Ariola</a:t>
            </a:r>
            <a:r>
              <a:rPr lang="en-GB" sz="1200" baseline="30000" dirty="0">
                <a:solidFill>
                  <a:prstClr val="black"/>
                </a:solidFill>
                <a:latin typeface="Calibri"/>
                <a:cs typeface="+mn-cs"/>
              </a:rPr>
              <a:t>4</a:t>
            </a:r>
            <a:r>
              <a:rPr lang="en-GB" sz="1200" dirty="0">
                <a:solidFill>
                  <a:prstClr val="black"/>
                </a:solidFill>
                <a:latin typeface="Calibri"/>
                <a:cs typeface="+mn-cs"/>
              </a:rPr>
              <a:t>, M. de Baar</a:t>
            </a:r>
            <a:r>
              <a:rPr lang="en-GB" sz="1200" baseline="30000" dirty="0">
                <a:solidFill>
                  <a:prstClr val="black"/>
                </a:solidFill>
                <a:latin typeface="Calibri"/>
                <a:cs typeface="+mn-cs"/>
              </a:rPr>
              <a:t>5</a:t>
            </a:r>
            <a:r>
              <a:rPr lang="en-GB" sz="1200" dirty="0">
                <a:solidFill>
                  <a:prstClr val="black"/>
                </a:solidFill>
                <a:latin typeface="Calibri"/>
                <a:cs typeface="+mn-cs"/>
              </a:rPr>
              <a:t>, C. Baumann</a:t>
            </a:r>
            <a:r>
              <a:rPr lang="en-GB" sz="1200" baseline="30000" dirty="0">
                <a:solidFill>
                  <a:prstClr val="black"/>
                </a:solidFill>
                <a:latin typeface="Calibri"/>
                <a:cs typeface="+mn-cs"/>
              </a:rPr>
              <a:t>1</a:t>
            </a:r>
            <a:r>
              <a:rPr lang="en-GB" sz="1200" dirty="0">
                <a:solidFill>
                  <a:prstClr val="black"/>
                </a:solidFill>
                <a:latin typeface="Calibri"/>
                <a:cs typeface="+mn-cs"/>
              </a:rPr>
              <a:t>, M. van Berkel</a:t>
            </a:r>
            <a:r>
              <a:rPr lang="en-GB" sz="1200" baseline="30000" dirty="0">
                <a:solidFill>
                  <a:prstClr val="black"/>
                </a:solidFill>
                <a:latin typeface="Calibri"/>
                <a:cs typeface="+mn-cs"/>
              </a:rPr>
              <a:t>5</a:t>
            </a:r>
            <a:r>
              <a:rPr lang="en-GB" sz="1200" dirty="0">
                <a:solidFill>
                  <a:prstClr val="black"/>
                </a:solidFill>
                <a:latin typeface="Calibri"/>
                <a:cs typeface="+mn-cs"/>
              </a:rPr>
              <a:t>, I. Bolshakova</a:t>
            </a:r>
            <a:r>
              <a:rPr lang="en-GB" sz="1200" baseline="30000" dirty="0">
                <a:solidFill>
                  <a:prstClr val="black"/>
                </a:solidFill>
                <a:latin typeface="Calibri"/>
                <a:cs typeface="+mn-cs"/>
              </a:rPr>
              <a:t>6</a:t>
            </a:r>
            <a:r>
              <a:rPr lang="en-GB" sz="1200" dirty="0">
                <a:solidFill>
                  <a:prstClr val="black"/>
                </a:solidFill>
                <a:latin typeface="Calibri"/>
                <a:cs typeface="+mn-cs"/>
              </a:rPr>
              <a:t>, D. Borodin</a:t>
            </a:r>
            <a:r>
              <a:rPr lang="en-GB" sz="1200" baseline="30000" dirty="0">
                <a:solidFill>
                  <a:prstClr val="black"/>
                </a:solidFill>
                <a:latin typeface="Calibri"/>
                <a:cs typeface="+mn-cs"/>
              </a:rPr>
              <a:t>1</a:t>
            </a:r>
            <a:r>
              <a:rPr lang="en-GB" sz="1200" dirty="0">
                <a:solidFill>
                  <a:prstClr val="black"/>
                </a:solidFill>
                <a:latin typeface="Calibri"/>
                <a:cs typeface="+mn-cs"/>
              </a:rPr>
              <a:t>, T. Bosman</a:t>
            </a:r>
            <a:r>
              <a:rPr lang="en-GB" sz="1200" baseline="30000" dirty="0">
                <a:solidFill>
                  <a:prstClr val="black"/>
                </a:solidFill>
                <a:latin typeface="Calibri"/>
                <a:cs typeface="+mn-cs"/>
              </a:rPr>
              <a:t>5</a:t>
            </a:r>
            <a:r>
              <a:rPr lang="en-GB" sz="1200" dirty="0">
                <a:solidFill>
                  <a:prstClr val="black"/>
                </a:solidFill>
                <a:latin typeface="Calibri"/>
                <a:cs typeface="+mn-cs"/>
              </a:rPr>
              <a:t>, K. J. Brunner</a:t>
            </a:r>
            <a:r>
              <a:rPr lang="en-GB" sz="1200" baseline="30000" dirty="0">
                <a:solidFill>
                  <a:prstClr val="black"/>
                </a:solidFill>
                <a:latin typeface="Calibri"/>
                <a:cs typeface="+mn-cs"/>
              </a:rPr>
              <a:t>7</a:t>
            </a:r>
            <a:r>
              <a:rPr lang="en-GB" sz="1200" dirty="0">
                <a:solidFill>
                  <a:prstClr val="black"/>
                </a:solidFill>
                <a:latin typeface="Calibri"/>
                <a:cs typeface="+mn-cs"/>
              </a:rPr>
              <a:t>, 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GB" sz="1200" dirty="0">
                <a:solidFill>
                  <a:prstClr val="black"/>
                </a:solidFill>
                <a:latin typeface="Calibri"/>
                <a:cs typeface="+mn-cs"/>
              </a:rPr>
              <a:t>M. Chernyshova</a:t>
            </a:r>
            <a:r>
              <a:rPr lang="en-GB" sz="1200" baseline="30000" dirty="0">
                <a:solidFill>
                  <a:prstClr val="black"/>
                </a:solidFill>
                <a:latin typeface="Calibri"/>
                <a:cs typeface="+mn-cs"/>
              </a:rPr>
              <a:t>8</a:t>
            </a:r>
            <a:r>
              <a:rPr lang="en-GB" sz="1200" dirty="0">
                <a:solidFill>
                  <a:prstClr val="black"/>
                </a:solidFill>
                <a:latin typeface="Calibri"/>
                <a:cs typeface="+mn-cs"/>
              </a:rPr>
              <a:t>, P. David</a:t>
            </a:r>
            <a:r>
              <a:rPr lang="en-GB" sz="1200" baseline="30000" dirty="0">
                <a:solidFill>
                  <a:prstClr val="black"/>
                </a:solidFill>
                <a:latin typeface="Calibri"/>
                <a:cs typeface="+mn-cs"/>
              </a:rPr>
              <a:t>9</a:t>
            </a:r>
            <a:r>
              <a:rPr lang="en-GB" sz="1200" dirty="0">
                <a:solidFill>
                  <a:prstClr val="black"/>
                </a:solidFill>
                <a:latin typeface="Calibri"/>
                <a:cs typeface="+mn-cs"/>
              </a:rPr>
              <a:t>, D. Dunai</a:t>
            </a:r>
            <a:r>
              <a:rPr lang="en-GB" sz="1200" baseline="30000" dirty="0">
                <a:solidFill>
                  <a:prstClr val="black"/>
                </a:solidFill>
                <a:latin typeface="Calibri"/>
                <a:cs typeface="+mn-cs"/>
              </a:rPr>
              <a:t>10</a:t>
            </a:r>
            <a:r>
              <a:rPr lang="en-GB" sz="1200" dirty="0">
                <a:solidFill>
                  <a:prstClr val="black"/>
                </a:solidFill>
                <a:latin typeface="Calibri"/>
                <a:cs typeface="+mn-cs"/>
              </a:rPr>
              <a:t>, I. Duran</a:t>
            </a:r>
            <a:r>
              <a:rPr lang="en-GB" sz="1200" baseline="30000" dirty="0">
                <a:solidFill>
                  <a:prstClr val="black"/>
                </a:solidFill>
                <a:latin typeface="Calibri"/>
                <a:cs typeface="+mn-cs"/>
              </a:rPr>
              <a:t>11</a:t>
            </a:r>
            <a:r>
              <a:rPr lang="en-GB" sz="1200" dirty="0">
                <a:solidFill>
                  <a:prstClr val="black"/>
                </a:solidFill>
                <a:latin typeface="Calibri"/>
                <a:cs typeface="+mn-cs"/>
              </a:rPr>
              <a:t>, S. Entler</a:t>
            </a:r>
            <a:r>
              <a:rPr lang="en-GB" sz="1200" baseline="30000" dirty="0">
                <a:solidFill>
                  <a:prstClr val="black"/>
                </a:solidFill>
                <a:latin typeface="Calibri"/>
                <a:cs typeface="+mn-cs"/>
              </a:rPr>
              <a:t>11</a:t>
            </a:r>
            <a:r>
              <a:rPr lang="en-GB" sz="1200" dirty="0">
                <a:solidFill>
                  <a:prstClr val="black"/>
                </a:solidFill>
                <a:latin typeface="Calibri"/>
                <a:cs typeface="+mn-cs"/>
              </a:rPr>
              <a:t>, L. Giannone</a:t>
            </a:r>
            <a:r>
              <a:rPr lang="en-GB" sz="1200" baseline="30000" dirty="0">
                <a:solidFill>
                  <a:prstClr val="black"/>
                </a:solidFill>
                <a:latin typeface="Calibri"/>
                <a:cs typeface="+mn-cs"/>
              </a:rPr>
              <a:t>9</a:t>
            </a:r>
            <a:r>
              <a:rPr lang="en-GB" sz="1200" dirty="0">
                <a:solidFill>
                  <a:prstClr val="black"/>
                </a:solidFill>
                <a:latin typeface="Calibri"/>
                <a:cs typeface="+mn-cs"/>
              </a:rPr>
              <a:t>, A. Gusarov</a:t>
            </a:r>
            <a:r>
              <a:rPr lang="en-GB" sz="1200" baseline="30000" dirty="0">
                <a:solidFill>
                  <a:prstClr val="black"/>
                </a:solidFill>
                <a:latin typeface="Calibri"/>
                <a:cs typeface="+mn-cs"/>
              </a:rPr>
              <a:t>12</a:t>
            </a:r>
            <a:r>
              <a:rPr lang="en-GB" sz="1200" dirty="0">
                <a:solidFill>
                  <a:prstClr val="black"/>
                </a:solidFill>
                <a:latin typeface="Calibri"/>
                <a:cs typeface="+mn-cs"/>
              </a:rPr>
              <a:t>,  S. B. Korsholm</a:t>
            </a:r>
            <a:r>
              <a:rPr lang="en-GB" sz="1200" baseline="30000" dirty="0">
                <a:solidFill>
                  <a:prstClr val="black"/>
                </a:solidFill>
                <a:latin typeface="Calibri"/>
                <a:cs typeface="+mn-cs"/>
              </a:rPr>
              <a:t>13</a:t>
            </a:r>
            <a:r>
              <a:rPr lang="en-GB" sz="1200" dirty="0">
                <a:solidFill>
                  <a:prstClr val="black"/>
                </a:solidFill>
                <a:latin typeface="Calibri"/>
                <a:cs typeface="+mn-cs"/>
              </a:rPr>
              <a:t>, Y. Kost</a:t>
            </a:r>
            <a:r>
              <a:rPr lang="en-GB" sz="1200" baseline="30000" dirty="0">
                <a:solidFill>
                  <a:prstClr val="black"/>
                </a:solidFill>
                <a:latin typeface="Calibri"/>
                <a:cs typeface="+mn-cs"/>
              </a:rPr>
              <a:t>6</a:t>
            </a:r>
            <a:r>
              <a:rPr lang="en-GB" sz="1200" dirty="0">
                <a:solidFill>
                  <a:prstClr val="black"/>
                </a:solidFill>
                <a:latin typeface="Calibri"/>
                <a:cs typeface="+mn-cs"/>
              </a:rPr>
              <a:t>, R. Luis</a:t>
            </a:r>
            <a:r>
              <a:rPr lang="en-GB" sz="1200" baseline="30000" dirty="0">
                <a:solidFill>
                  <a:prstClr val="black"/>
                </a:solidFill>
                <a:latin typeface="Calibri"/>
                <a:cs typeface="+mn-cs"/>
              </a:rPr>
              <a:t>14</a:t>
            </a:r>
            <a:r>
              <a:rPr lang="en-GB" sz="1200" dirty="0">
                <a:solidFill>
                  <a:prstClr val="black"/>
                </a:solidFill>
                <a:latin typeface="Calibri"/>
                <a:cs typeface="+mn-cs"/>
              </a:rPr>
              <a:t>,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GB" sz="1200" dirty="0">
                <a:solidFill>
                  <a:prstClr val="black"/>
                </a:solidFill>
                <a:latin typeface="Calibri"/>
                <a:cs typeface="+mn-cs"/>
              </a:rPr>
              <a:t>A. Malaquias</a:t>
            </a:r>
            <a:r>
              <a:rPr lang="en-GB" sz="1200" baseline="30000" dirty="0">
                <a:solidFill>
                  <a:prstClr val="black"/>
                </a:solidFill>
                <a:latin typeface="Calibri"/>
                <a:cs typeface="+mn-cs"/>
              </a:rPr>
              <a:t>14</a:t>
            </a:r>
            <a:r>
              <a:rPr lang="en-GB" sz="1200" dirty="0">
                <a:solidFill>
                  <a:prstClr val="black"/>
                </a:solidFill>
                <a:latin typeface="Calibri"/>
                <a:cs typeface="+mn-cs"/>
              </a:rPr>
              <a:t>, O. Marchuk</a:t>
            </a:r>
            <a:r>
              <a:rPr lang="en-GB" sz="1200" baseline="30000" dirty="0">
                <a:solidFill>
                  <a:prstClr val="black"/>
                </a:solidFill>
                <a:latin typeface="Calibri"/>
                <a:cs typeface="+mn-cs"/>
              </a:rPr>
              <a:t>1</a:t>
            </a:r>
            <a:r>
              <a:rPr lang="en-GB" sz="1200" dirty="0">
                <a:solidFill>
                  <a:prstClr val="black"/>
                </a:solidFill>
                <a:latin typeface="Calibri"/>
                <a:cs typeface="+mn-cs"/>
              </a:rPr>
              <a:t>, F. Maviglia</a:t>
            </a:r>
            <a:r>
              <a:rPr lang="en-GB" sz="1200" baseline="30000" dirty="0">
                <a:solidFill>
                  <a:prstClr val="black"/>
                </a:solidFill>
                <a:latin typeface="Calibri"/>
                <a:cs typeface="+mn-cs"/>
              </a:rPr>
              <a:t>18</a:t>
            </a:r>
            <a:r>
              <a:rPr lang="en-GB" sz="1200" dirty="0">
                <a:solidFill>
                  <a:prstClr val="black"/>
                </a:solidFill>
                <a:latin typeface="Calibri"/>
                <a:cs typeface="+mn-cs"/>
              </a:rPr>
              <a:t>, E. </a:t>
            </a:r>
            <a:r>
              <a:rPr lang="en-GB" sz="1200" dirty="0" err="1">
                <a:solidFill>
                  <a:prstClr val="black"/>
                </a:solidFill>
                <a:latin typeface="Calibri"/>
                <a:cs typeface="+mn-cs"/>
              </a:rPr>
              <a:t>Perelli</a:t>
            </a:r>
            <a:r>
              <a:rPr lang="en-GB" sz="1200" dirty="0">
                <a:solidFill>
                  <a:prstClr val="black"/>
                </a:solidFill>
                <a:latin typeface="Calibri"/>
                <a:cs typeface="+mn-cs"/>
              </a:rPr>
              <a:t> Cippo</a:t>
            </a:r>
            <a:r>
              <a:rPr lang="en-GB" sz="1200" baseline="30000" dirty="0">
                <a:solidFill>
                  <a:prstClr val="black"/>
                </a:solidFill>
                <a:latin typeface="Calibri"/>
                <a:cs typeface="+mn-cs"/>
              </a:rPr>
              <a:t>3</a:t>
            </a:r>
            <a:r>
              <a:rPr lang="en-GB" sz="1200" dirty="0">
                <a:solidFill>
                  <a:prstClr val="black"/>
                </a:solidFill>
                <a:latin typeface="Calibri"/>
                <a:cs typeface="+mn-cs"/>
              </a:rPr>
              <a:t>, A. Pironti</a:t>
            </a:r>
            <a:r>
              <a:rPr lang="en-GB" sz="1200" baseline="30000" dirty="0">
                <a:solidFill>
                  <a:prstClr val="black"/>
                </a:solidFill>
                <a:latin typeface="Calibri"/>
                <a:cs typeface="+mn-cs"/>
              </a:rPr>
              <a:t>15</a:t>
            </a:r>
            <a:r>
              <a:rPr lang="en-GB" sz="1200" dirty="0">
                <a:solidFill>
                  <a:prstClr val="black"/>
                </a:solidFill>
                <a:latin typeface="Calibri"/>
                <a:cs typeface="+mn-cs"/>
              </a:rPr>
              <a:t>, A. Quercia</a:t>
            </a:r>
            <a:r>
              <a:rPr lang="en-GB" sz="1200" baseline="30000" dirty="0">
                <a:solidFill>
                  <a:prstClr val="black"/>
                </a:solidFill>
                <a:latin typeface="Calibri"/>
                <a:cs typeface="+mn-cs"/>
              </a:rPr>
              <a:t>15</a:t>
            </a:r>
            <a:r>
              <a:rPr lang="en-GB" sz="1200" dirty="0">
                <a:solidFill>
                  <a:prstClr val="black"/>
                </a:solidFill>
                <a:latin typeface="Calibri"/>
                <a:cs typeface="+mn-cs"/>
              </a:rPr>
              <a:t>, J. Řeboun</a:t>
            </a:r>
            <a:r>
              <a:rPr lang="en-GB" sz="1200" baseline="30000" dirty="0">
                <a:solidFill>
                  <a:prstClr val="black"/>
                </a:solidFill>
                <a:latin typeface="Calibri"/>
                <a:cs typeface="+mn-cs"/>
              </a:rPr>
              <a:t>16</a:t>
            </a:r>
            <a:r>
              <a:rPr lang="en-GB" sz="1200" dirty="0">
                <a:solidFill>
                  <a:prstClr val="black"/>
                </a:solidFill>
                <a:latin typeface="Calibri"/>
                <a:cs typeface="+mn-cs"/>
              </a:rPr>
              <a:t>, G. Renko</a:t>
            </a:r>
            <a:r>
              <a:rPr lang="en-GB" sz="1200" baseline="30000" dirty="0">
                <a:solidFill>
                  <a:prstClr val="black"/>
                </a:solidFill>
                <a:latin typeface="Calibri"/>
                <a:cs typeface="+mn-cs"/>
              </a:rPr>
              <a:t>17</a:t>
            </a:r>
            <a:r>
              <a:rPr lang="en-GB" sz="1200" dirty="0">
                <a:solidFill>
                  <a:prstClr val="black"/>
                </a:solidFill>
                <a:latin typeface="Calibri"/>
                <a:cs typeface="+mn-cs"/>
              </a:rPr>
              <a:t>, N. Rispoli</a:t>
            </a:r>
            <a:r>
              <a:rPr lang="en-GB" sz="1200" baseline="30000" dirty="0">
                <a:solidFill>
                  <a:prstClr val="black"/>
                </a:solidFill>
                <a:latin typeface="Calibri"/>
                <a:cs typeface="+mn-cs"/>
              </a:rPr>
              <a:t>3</a:t>
            </a:r>
            <a:r>
              <a:rPr lang="en-GB" sz="1200" dirty="0">
                <a:solidFill>
                  <a:prstClr val="black"/>
                </a:solidFill>
                <a:latin typeface="Calibri"/>
                <a:cs typeface="+mn-cs"/>
              </a:rPr>
              <a:t>, D. Sarajlic</a:t>
            </a:r>
            <a:r>
              <a:rPr lang="en-GB" sz="1200" baseline="30000" dirty="0">
                <a:solidFill>
                  <a:prstClr val="black"/>
                </a:solidFill>
                <a:latin typeface="Calibri"/>
                <a:cs typeface="+mn-cs"/>
              </a:rPr>
              <a:t>17</a:t>
            </a:r>
            <a:r>
              <a:rPr lang="en-GB" sz="1200" dirty="0">
                <a:solidFill>
                  <a:prstClr val="black"/>
                </a:solidFill>
                <a:latin typeface="Calibri"/>
                <a:cs typeface="+mn-cs"/>
              </a:rPr>
              <a:t>, M. Siccinio</a:t>
            </a:r>
            <a:r>
              <a:rPr lang="en-GB" sz="1200" baseline="30000" dirty="0">
                <a:solidFill>
                  <a:prstClr val="black"/>
                </a:solidFill>
                <a:latin typeface="Calibri"/>
                <a:cs typeface="+mn-cs"/>
              </a:rPr>
              <a:t>9,18</a:t>
            </a:r>
            <a:r>
              <a:rPr lang="en-GB" sz="1200" dirty="0">
                <a:solidFill>
                  <a:prstClr val="black"/>
                </a:solidFill>
                <a:latin typeface="Calibri"/>
                <a:cs typeface="+mn-cs"/>
              </a:rPr>
              <a:t>, A. Silva</a:t>
            </a:r>
            <a:r>
              <a:rPr lang="en-GB" sz="1200" baseline="30000" dirty="0">
                <a:solidFill>
                  <a:prstClr val="black"/>
                </a:solidFill>
                <a:latin typeface="Calibri"/>
                <a:cs typeface="+mn-cs"/>
              </a:rPr>
              <a:t>14</a:t>
            </a:r>
            <a:r>
              <a:rPr lang="en-GB" sz="1200" dirty="0">
                <a:solidFill>
                  <a:prstClr val="black"/>
                </a:solidFill>
                <a:latin typeface="Calibri"/>
                <a:cs typeface="+mn-cs"/>
              </a:rPr>
              <a:t>, G. Tartaglione</a:t>
            </a:r>
            <a:r>
              <a:rPr lang="en-GB" sz="1200" baseline="30000" dirty="0">
                <a:solidFill>
                  <a:prstClr val="black"/>
                </a:solidFill>
                <a:latin typeface="Calibri"/>
                <a:cs typeface="+mn-cs"/>
              </a:rPr>
              <a:t>4</a:t>
            </a:r>
            <a:r>
              <a:rPr lang="en-GB" sz="1200" dirty="0">
                <a:solidFill>
                  <a:prstClr val="black"/>
                </a:solidFill>
                <a:latin typeface="Calibri"/>
                <a:cs typeface="+mn-cs"/>
              </a:rPr>
              <a:t>, P. Turjanica</a:t>
            </a:r>
            <a:r>
              <a:rPr lang="en-GB" sz="1200" baseline="30000" dirty="0">
                <a:solidFill>
                  <a:prstClr val="black"/>
                </a:solidFill>
                <a:latin typeface="Calibri"/>
                <a:cs typeface="+mn-cs"/>
              </a:rPr>
              <a:t>16</a:t>
            </a:r>
            <a:r>
              <a:rPr lang="en-GB" sz="1200" dirty="0">
                <a:solidFill>
                  <a:prstClr val="black"/>
                </a:solidFill>
                <a:latin typeface="Calibri"/>
                <a:cs typeface="+mn-cs"/>
              </a:rPr>
              <a:t>, W. Treutterer</a:t>
            </a:r>
            <a:r>
              <a:rPr lang="en-GB" sz="1200" baseline="30000" dirty="0">
                <a:solidFill>
                  <a:prstClr val="black"/>
                </a:solidFill>
                <a:latin typeface="Calibri"/>
                <a:cs typeface="+mn-cs"/>
              </a:rPr>
              <a:t>9</a:t>
            </a:r>
            <a:r>
              <a:rPr lang="en-GB" sz="1200" dirty="0">
                <a:solidFill>
                  <a:prstClr val="black"/>
                </a:solidFill>
                <a:latin typeface="Calibri"/>
                <a:cs typeface="+mn-cs"/>
              </a:rPr>
              <a:t>, G. Verdoolaege</a:t>
            </a:r>
            <a:r>
              <a:rPr lang="en-GB" sz="1200" baseline="30000" dirty="0">
                <a:solidFill>
                  <a:prstClr val="black"/>
                </a:solidFill>
                <a:latin typeface="Calibri"/>
                <a:cs typeface="+mn-cs"/>
              </a:rPr>
              <a:t>2</a:t>
            </a:r>
            <a:r>
              <a:rPr lang="en-GB" sz="1200" dirty="0">
                <a:solidFill>
                  <a:prstClr val="black"/>
                </a:solidFill>
                <a:latin typeface="Calibri"/>
                <a:cs typeface="+mn-cs"/>
              </a:rPr>
              <a:t>, S. Wiesen</a:t>
            </a:r>
            <a:r>
              <a:rPr lang="en-GB" sz="1200" baseline="30000" dirty="0">
                <a:solidFill>
                  <a:prstClr val="black"/>
                </a:solidFill>
                <a:latin typeface="Calibri"/>
                <a:cs typeface="+mn-cs"/>
              </a:rPr>
              <a:t>1,18</a:t>
            </a:r>
            <a:r>
              <a:rPr lang="en-GB" sz="1200" dirty="0">
                <a:solidFill>
                  <a:prstClr val="black"/>
                </a:solidFill>
                <a:latin typeface="Calibri"/>
                <a:cs typeface="+mn-cs"/>
              </a:rPr>
              <a:t>, M. Zerbini</a:t>
            </a:r>
            <a:r>
              <a:rPr lang="en-GB" sz="1200" baseline="30000" dirty="0">
                <a:solidFill>
                  <a:prstClr val="black"/>
                </a:solidFill>
                <a:latin typeface="Calibri"/>
                <a:cs typeface="+mn-cs"/>
              </a:rPr>
              <a:t>19</a:t>
            </a:r>
            <a:r>
              <a:rPr lang="en-GB" sz="1200" dirty="0">
                <a:solidFill>
                  <a:prstClr val="black"/>
                </a:solidFill>
                <a:latin typeface="Calibri"/>
                <a:cs typeface="+mn-cs"/>
              </a:rPr>
              <a:t>, H. Zohm</a:t>
            </a:r>
            <a:r>
              <a:rPr lang="en-GB" sz="1200" baseline="30000" dirty="0">
                <a:solidFill>
                  <a:prstClr val="black"/>
                </a:solidFill>
                <a:latin typeface="Calibri"/>
                <a:cs typeface="+mn-cs"/>
              </a:rPr>
              <a:t>9,18</a:t>
            </a:r>
            <a:r>
              <a:rPr lang="en-GB" sz="1200" dirty="0">
                <a:solidFill>
                  <a:prstClr val="black"/>
                </a:solidFill>
                <a:latin typeface="Calibri"/>
                <a:cs typeface="+mn-cs"/>
              </a:rPr>
              <a:t>, et al.</a:t>
            </a:r>
          </a:p>
          <a:p>
            <a:pPr marL="0" lvl="0" indent="0">
              <a:spcBef>
                <a:spcPts val="0"/>
              </a:spcBef>
              <a:buNone/>
            </a:pPr>
            <a:endParaRPr lang="de-DE" sz="1200" i="1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de-DE" sz="1000" i="1" baseline="30000" dirty="0">
                <a:solidFill>
                  <a:prstClr val="black"/>
                </a:solidFill>
                <a:latin typeface="Calibri"/>
                <a:cs typeface="+mn-cs"/>
              </a:rPr>
              <a:t>1</a:t>
            </a:r>
            <a:r>
              <a:rPr lang="de-DE" sz="1000" i="1" dirty="0">
                <a:solidFill>
                  <a:prstClr val="black"/>
                </a:solidFill>
                <a:latin typeface="Calibri"/>
                <a:cs typeface="+mn-cs"/>
              </a:rPr>
              <a:t>Institut für Energie- und Klimaforschung, Forschungszentrum Jülich GmbH, Germany</a:t>
            </a:r>
            <a:endParaRPr lang="en-GB" sz="1000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GB" sz="1000" i="1" baseline="30000" dirty="0">
                <a:solidFill>
                  <a:prstClr val="black"/>
                </a:solidFill>
                <a:latin typeface="Calibri"/>
                <a:cs typeface="+mn-cs"/>
              </a:rPr>
              <a:t>2</a:t>
            </a:r>
            <a:r>
              <a:rPr lang="en-GB" sz="1000" i="1" dirty="0">
                <a:solidFill>
                  <a:prstClr val="black"/>
                </a:solidFill>
                <a:latin typeface="Calibri"/>
                <a:cs typeface="+mn-cs"/>
              </a:rPr>
              <a:t>Department of Applied Physics, Ghent University, Belgium</a:t>
            </a:r>
            <a:endParaRPr lang="en-GB" sz="1000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GB" sz="1000" i="1" baseline="30000" dirty="0">
                <a:solidFill>
                  <a:prstClr val="black"/>
                </a:solidFill>
                <a:latin typeface="Calibri"/>
                <a:cs typeface="+mn-cs"/>
              </a:rPr>
              <a:t>3</a:t>
            </a:r>
            <a:r>
              <a:rPr lang="en-GB" sz="1000" i="1" dirty="0">
                <a:solidFill>
                  <a:prstClr val="black"/>
                </a:solidFill>
                <a:latin typeface="Calibri"/>
                <a:cs typeface="+mn-cs"/>
              </a:rPr>
              <a:t>ISTP-CNR, </a:t>
            </a:r>
            <a:r>
              <a:rPr lang="en-GB" sz="1000" i="1" dirty="0" err="1">
                <a:solidFill>
                  <a:prstClr val="black"/>
                </a:solidFill>
                <a:latin typeface="Calibri"/>
                <a:cs typeface="+mn-cs"/>
              </a:rPr>
              <a:t>Istituto</a:t>
            </a:r>
            <a:r>
              <a:rPr lang="en-GB" sz="1000" i="1" dirty="0">
                <a:solidFill>
                  <a:prstClr val="black"/>
                </a:solidFill>
                <a:latin typeface="Calibri"/>
                <a:cs typeface="+mn-cs"/>
              </a:rPr>
              <a:t> per la </a:t>
            </a:r>
            <a:r>
              <a:rPr lang="en-GB" sz="1000" i="1" dirty="0" err="1">
                <a:solidFill>
                  <a:prstClr val="black"/>
                </a:solidFill>
                <a:latin typeface="Calibri"/>
                <a:cs typeface="+mn-cs"/>
              </a:rPr>
              <a:t>Scienza</a:t>
            </a:r>
            <a:r>
              <a:rPr lang="en-GB" sz="1000" i="1" dirty="0">
                <a:solidFill>
                  <a:prstClr val="black"/>
                </a:solidFill>
                <a:latin typeface="Calibri"/>
                <a:cs typeface="+mn-cs"/>
              </a:rPr>
              <a:t> e </a:t>
            </a:r>
            <a:r>
              <a:rPr lang="en-GB" sz="1000" i="1" dirty="0" err="1">
                <a:solidFill>
                  <a:prstClr val="black"/>
                </a:solidFill>
                <a:latin typeface="Calibri"/>
                <a:cs typeface="+mn-cs"/>
              </a:rPr>
              <a:t>Tecnologia</a:t>
            </a:r>
            <a:r>
              <a:rPr lang="en-GB" sz="1000" i="1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GB" sz="1000" i="1" dirty="0" err="1">
                <a:solidFill>
                  <a:prstClr val="black"/>
                </a:solidFill>
                <a:latin typeface="Calibri"/>
                <a:cs typeface="+mn-cs"/>
              </a:rPr>
              <a:t>dei</a:t>
            </a:r>
            <a:r>
              <a:rPr lang="en-GB" sz="1000" i="1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GB" sz="1000" i="1" dirty="0" err="1">
                <a:solidFill>
                  <a:prstClr val="black"/>
                </a:solidFill>
                <a:latin typeface="Calibri"/>
                <a:cs typeface="+mn-cs"/>
              </a:rPr>
              <a:t>Plasmi</a:t>
            </a:r>
            <a:r>
              <a:rPr lang="en-GB" sz="1000" i="1" dirty="0">
                <a:solidFill>
                  <a:prstClr val="black"/>
                </a:solidFill>
                <a:latin typeface="Calibri"/>
                <a:cs typeface="+mn-cs"/>
              </a:rPr>
              <a:t>, Milano, Italy</a:t>
            </a:r>
            <a:endParaRPr lang="en-GB" sz="1000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GB" sz="1000" i="1" baseline="30000" dirty="0">
                <a:solidFill>
                  <a:prstClr val="black"/>
                </a:solidFill>
                <a:latin typeface="Calibri"/>
                <a:cs typeface="+mn-cs"/>
              </a:rPr>
              <a:t>4</a:t>
            </a:r>
            <a:r>
              <a:rPr lang="en-GB" sz="1000" i="1" dirty="0">
                <a:solidFill>
                  <a:prstClr val="black"/>
                </a:solidFill>
                <a:latin typeface="Calibri"/>
                <a:cs typeface="+mn-cs"/>
              </a:rPr>
              <a:t>Universita’ di Napoli “Parthenope”, </a:t>
            </a:r>
            <a:r>
              <a:rPr lang="en-GB" sz="1000" i="1" dirty="0" err="1">
                <a:solidFill>
                  <a:prstClr val="black"/>
                </a:solidFill>
                <a:latin typeface="Calibri"/>
                <a:cs typeface="+mn-cs"/>
              </a:rPr>
              <a:t>Consorzio</a:t>
            </a:r>
            <a:r>
              <a:rPr lang="en-GB" sz="1000" i="1" dirty="0">
                <a:solidFill>
                  <a:prstClr val="black"/>
                </a:solidFill>
                <a:latin typeface="Calibri"/>
                <a:cs typeface="+mn-cs"/>
              </a:rPr>
              <a:t> CREATE, Italy</a:t>
            </a:r>
            <a:endParaRPr lang="en-GB" sz="1000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de-DE" sz="1000" i="1" baseline="30000" dirty="0">
                <a:solidFill>
                  <a:prstClr val="black"/>
                </a:solidFill>
                <a:latin typeface="Calibri"/>
                <a:cs typeface="+mn-cs"/>
              </a:rPr>
              <a:t>5</a:t>
            </a:r>
            <a:r>
              <a:rPr lang="de-DE" sz="1000" i="1" dirty="0">
                <a:solidFill>
                  <a:prstClr val="black"/>
                </a:solidFill>
                <a:latin typeface="Calibri"/>
                <a:cs typeface="+mn-cs"/>
              </a:rPr>
              <a:t>DIFFER, Eindhoven, </a:t>
            </a:r>
            <a:r>
              <a:rPr lang="de-DE" sz="1000" i="1" dirty="0" err="1">
                <a:solidFill>
                  <a:prstClr val="black"/>
                </a:solidFill>
                <a:latin typeface="Calibri"/>
                <a:cs typeface="+mn-cs"/>
              </a:rPr>
              <a:t>Netherlands</a:t>
            </a:r>
            <a:endParaRPr lang="en-GB" sz="1000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GB" sz="1000" i="1" baseline="30000" dirty="0">
                <a:solidFill>
                  <a:prstClr val="black"/>
                </a:solidFill>
                <a:latin typeface="Calibri"/>
                <a:cs typeface="+mn-cs"/>
              </a:rPr>
              <a:t>6</a:t>
            </a:r>
            <a:r>
              <a:rPr lang="en-GB" sz="1000" i="1" dirty="0">
                <a:solidFill>
                  <a:prstClr val="black"/>
                </a:solidFill>
                <a:latin typeface="Calibri"/>
                <a:cs typeface="+mn-cs"/>
              </a:rPr>
              <a:t>Magnetic sensor laboratory, </a:t>
            </a:r>
            <a:r>
              <a:rPr lang="en-GB" sz="1000" i="1" dirty="0" err="1">
                <a:solidFill>
                  <a:prstClr val="black"/>
                </a:solidFill>
                <a:latin typeface="Calibri"/>
                <a:cs typeface="+mn-cs"/>
              </a:rPr>
              <a:t>Lviv</a:t>
            </a:r>
            <a:r>
              <a:rPr lang="en-GB" sz="1000" i="1" dirty="0">
                <a:solidFill>
                  <a:prstClr val="black"/>
                </a:solidFill>
                <a:latin typeface="Calibri"/>
                <a:cs typeface="+mn-cs"/>
              </a:rPr>
              <a:t>, Ukraine</a:t>
            </a:r>
            <a:endParaRPr lang="en-GB" sz="1000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GB" sz="1000" i="1" baseline="30000" dirty="0">
                <a:solidFill>
                  <a:prstClr val="black"/>
                </a:solidFill>
                <a:latin typeface="Calibri"/>
                <a:cs typeface="+mn-cs"/>
              </a:rPr>
              <a:t>7</a:t>
            </a:r>
            <a:r>
              <a:rPr lang="en-GB" sz="1000" i="1" dirty="0">
                <a:solidFill>
                  <a:prstClr val="black"/>
                </a:solidFill>
                <a:latin typeface="Calibri"/>
                <a:cs typeface="+mn-cs"/>
              </a:rPr>
              <a:t>Max-Planck-Institut </a:t>
            </a:r>
            <a:r>
              <a:rPr lang="en-GB" sz="1000" i="1" dirty="0" err="1">
                <a:solidFill>
                  <a:prstClr val="black"/>
                </a:solidFill>
                <a:latin typeface="Calibri"/>
                <a:cs typeface="+mn-cs"/>
              </a:rPr>
              <a:t>für</a:t>
            </a:r>
            <a:r>
              <a:rPr lang="en-GB" sz="1000" i="1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GB" sz="1000" i="1" dirty="0" err="1">
                <a:solidFill>
                  <a:prstClr val="black"/>
                </a:solidFill>
                <a:latin typeface="Calibri"/>
                <a:cs typeface="+mn-cs"/>
              </a:rPr>
              <a:t>Plasmaphysik</a:t>
            </a:r>
            <a:r>
              <a:rPr lang="en-GB" sz="1000" i="1" dirty="0">
                <a:solidFill>
                  <a:prstClr val="black"/>
                </a:solidFill>
                <a:latin typeface="Calibri"/>
                <a:cs typeface="+mn-cs"/>
              </a:rPr>
              <a:t>, Greifswald, Germany</a:t>
            </a:r>
            <a:endParaRPr lang="en-GB" sz="1000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de-DE" sz="1000" i="1" baseline="30000" dirty="0">
                <a:solidFill>
                  <a:prstClr val="black"/>
                </a:solidFill>
                <a:latin typeface="Calibri"/>
                <a:cs typeface="+mn-cs"/>
              </a:rPr>
              <a:t>8</a:t>
            </a:r>
            <a:r>
              <a:rPr lang="de-DE" sz="1000" i="1" dirty="0">
                <a:solidFill>
                  <a:prstClr val="black"/>
                </a:solidFill>
                <a:latin typeface="Calibri"/>
                <a:cs typeface="+mn-cs"/>
              </a:rPr>
              <a:t>IPPLM, </a:t>
            </a:r>
            <a:r>
              <a:rPr lang="de-DE" sz="1000" i="1" dirty="0" err="1">
                <a:solidFill>
                  <a:prstClr val="black"/>
                </a:solidFill>
                <a:latin typeface="Calibri"/>
                <a:cs typeface="+mn-cs"/>
              </a:rPr>
              <a:t>Warsaw</a:t>
            </a:r>
            <a:r>
              <a:rPr lang="de-DE" sz="1000" i="1" dirty="0">
                <a:solidFill>
                  <a:prstClr val="black"/>
                </a:solidFill>
                <a:latin typeface="Calibri"/>
                <a:cs typeface="+mn-cs"/>
              </a:rPr>
              <a:t>, </a:t>
            </a:r>
            <a:r>
              <a:rPr lang="de-DE" sz="1000" i="1" dirty="0" err="1">
                <a:solidFill>
                  <a:prstClr val="black"/>
                </a:solidFill>
                <a:latin typeface="Calibri"/>
                <a:cs typeface="+mn-cs"/>
              </a:rPr>
              <a:t>Poland</a:t>
            </a:r>
            <a:endParaRPr lang="en-GB" sz="1000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de-DE" sz="1000" i="1" baseline="30000" dirty="0">
                <a:solidFill>
                  <a:prstClr val="black"/>
                </a:solidFill>
                <a:latin typeface="Calibri"/>
                <a:cs typeface="+mn-cs"/>
              </a:rPr>
              <a:t>9</a:t>
            </a:r>
            <a:r>
              <a:rPr lang="de-DE" sz="1000" i="1" dirty="0">
                <a:solidFill>
                  <a:prstClr val="black"/>
                </a:solidFill>
                <a:latin typeface="Calibri"/>
                <a:cs typeface="+mn-cs"/>
              </a:rPr>
              <a:t>Max-Planck-Institut für Plasmaphysik, Garching, Germany</a:t>
            </a:r>
            <a:endParaRPr lang="en-GB" sz="1000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GB" sz="1000" i="1" baseline="30000" dirty="0">
                <a:solidFill>
                  <a:prstClr val="black"/>
                </a:solidFill>
                <a:latin typeface="Calibri"/>
                <a:cs typeface="+mn-cs"/>
              </a:rPr>
              <a:t>10</a:t>
            </a:r>
            <a:r>
              <a:rPr lang="en-GB" sz="1000" i="1" dirty="0">
                <a:solidFill>
                  <a:prstClr val="black"/>
                </a:solidFill>
                <a:latin typeface="Calibri"/>
                <a:cs typeface="+mn-cs"/>
              </a:rPr>
              <a:t>EK-CER, Budapest, Hungary</a:t>
            </a:r>
            <a:endParaRPr lang="en-GB" sz="1000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GB" sz="1000" i="1" baseline="30000" dirty="0">
                <a:solidFill>
                  <a:prstClr val="black"/>
                </a:solidFill>
                <a:latin typeface="Calibri"/>
                <a:cs typeface="+mn-cs"/>
              </a:rPr>
              <a:t>11</a:t>
            </a:r>
            <a:r>
              <a:rPr lang="en-GB" sz="1000" i="1" dirty="0">
                <a:solidFill>
                  <a:prstClr val="black"/>
                </a:solidFill>
                <a:latin typeface="Calibri"/>
                <a:cs typeface="+mn-cs"/>
              </a:rPr>
              <a:t>Institute of Plasma Physics, Czech Academy of Science, Praha, Czech Republic</a:t>
            </a:r>
            <a:endParaRPr lang="en-GB" sz="1000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GB" sz="1000" i="1" baseline="30000" dirty="0">
                <a:solidFill>
                  <a:prstClr val="black"/>
                </a:solidFill>
                <a:latin typeface="Calibri"/>
                <a:cs typeface="+mn-cs"/>
              </a:rPr>
              <a:t>12</a:t>
            </a:r>
            <a:r>
              <a:rPr lang="en-GB" sz="1000" i="1" dirty="0">
                <a:solidFill>
                  <a:prstClr val="black"/>
                </a:solidFill>
                <a:latin typeface="Calibri"/>
                <a:cs typeface="+mn-cs"/>
              </a:rPr>
              <a:t>SCK CEN, </a:t>
            </a:r>
            <a:r>
              <a:rPr lang="en-GB" sz="1000" i="1" dirty="0" err="1">
                <a:solidFill>
                  <a:prstClr val="black"/>
                </a:solidFill>
                <a:latin typeface="Calibri"/>
                <a:cs typeface="+mn-cs"/>
              </a:rPr>
              <a:t>Mol</a:t>
            </a:r>
            <a:r>
              <a:rPr lang="en-GB" sz="1000" i="1" dirty="0">
                <a:solidFill>
                  <a:prstClr val="black"/>
                </a:solidFill>
                <a:latin typeface="Calibri"/>
                <a:cs typeface="+mn-cs"/>
              </a:rPr>
              <a:t>, Belgium</a:t>
            </a:r>
            <a:endParaRPr lang="en-GB" sz="1000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GB" sz="1000" i="1" baseline="30000" dirty="0">
                <a:solidFill>
                  <a:prstClr val="black"/>
                </a:solidFill>
                <a:latin typeface="Calibri"/>
                <a:cs typeface="+mn-cs"/>
              </a:rPr>
              <a:t>13</a:t>
            </a:r>
            <a:r>
              <a:rPr lang="en-GB" sz="1000" i="1" dirty="0">
                <a:solidFill>
                  <a:prstClr val="black"/>
                </a:solidFill>
                <a:latin typeface="Calibri"/>
                <a:cs typeface="+mn-cs"/>
              </a:rPr>
              <a:t>DTU, Department of Physics, </a:t>
            </a:r>
            <a:r>
              <a:rPr lang="en-GB" sz="1000" i="1" dirty="0" err="1">
                <a:solidFill>
                  <a:prstClr val="black"/>
                </a:solidFill>
                <a:latin typeface="Calibri"/>
                <a:cs typeface="+mn-cs"/>
              </a:rPr>
              <a:t>Lyngby</a:t>
            </a:r>
            <a:r>
              <a:rPr lang="en-GB" sz="1000" i="1" dirty="0">
                <a:solidFill>
                  <a:prstClr val="black"/>
                </a:solidFill>
                <a:latin typeface="Calibri"/>
                <a:cs typeface="+mn-cs"/>
              </a:rPr>
              <a:t>, Denmark</a:t>
            </a:r>
            <a:endParaRPr lang="en-GB" sz="1000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GB" sz="1000" i="1" baseline="30000" dirty="0">
                <a:solidFill>
                  <a:prstClr val="black"/>
                </a:solidFill>
                <a:latin typeface="Calibri"/>
                <a:cs typeface="+mn-cs"/>
              </a:rPr>
              <a:t>14</a:t>
            </a:r>
            <a:r>
              <a:rPr lang="en-GB" sz="1000" i="1" dirty="0">
                <a:solidFill>
                  <a:prstClr val="black"/>
                </a:solidFill>
                <a:latin typeface="Calibri"/>
                <a:cs typeface="+mn-cs"/>
              </a:rPr>
              <a:t>Instituto de Plasmas e </a:t>
            </a:r>
            <a:r>
              <a:rPr lang="en-GB" sz="1000" i="1" dirty="0" err="1">
                <a:solidFill>
                  <a:prstClr val="black"/>
                </a:solidFill>
                <a:latin typeface="Calibri"/>
                <a:cs typeface="+mn-cs"/>
              </a:rPr>
              <a:t>Fusão</a:t>
            </a:r>
            <a:r>
              <a:rPr lang="en-GB" sz="1000" i="1" dirty="0">
                <a:solidFill>
                  <a:prstClr val="black"/>
                </a:solidFill>
                <a:latin typeface="Calibri"/>
                <a:cs typeface="+mn-cs"/>
              </a:rPr>
              <a:t> Nuclear, IST, </a:t>
            </a:r>
            <a:r>
              <a:rPr lang="en-GB" sz="1000" i="1" dirty="0" err="1">
                <a:solidFill>
                  <a:prstClr val="black"/>
                </a:solidFill>
                <a:latin typeface="Calibri"/>
                <a:cs typeface="+mn-cs"/>
              </a:rPr>
              <a:t>Universidade</a:t>
            </a:r>
            <a:r>
              <a:rPr lang="en-GB" sz="1000" i="1" dirty="0">
                <a:solidFill>
                  <a:prstClr val="black"/>
                </a:solidFill>
                <a:latin typeface="Calibri"/>
                <a:cs typeface="+mn-cs"/>
              </a:rPr>
              <a:t> de </a:t>
            </a:r>
            <a:r>
              <a:rPr lang="en-GB" sz="1000" i="1" dirty="0" err="1">
                <a:solidFill>
                  <a:prstClr val="black"/>
                </a:solidFill>
                <a:latin typeface="Calibri"/>
                <a:cs typeface="+mn-cs"/>
              </a:rPr>
              <a:t>Lisboa</a:t>
            </a:r>
            <a:r>
              <a:rPr lang="en-GB" sz="1000" i="1" dirty="0">
                <a:solidFill>
                  <a:prstClr val="black"/>
                </a:solidFill>
                <a:latin typeface="Calibri"/>
                <a:cs typeface="+mn-cs"/>
              </a:rPr>
              <a:t>, Portugal</a:t>
            </a:r>
            <a:endParaRPr lang="en-GB" sz="1000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GB" sz="1000" i="1" baseline="30000" dirty="0">
                <a:solidFill>
                  <a:prstClr val="black"/>
                </a:solidFill>
                <a:latin typeface="Calibri"/>
                <a:cs typeface="+mn-cs"/>
              </a:rPr>
              <a:t>15</a:t>
            </a:r>
            <a:r>
              <a:rPr lang="en-GB" sz="1000" i="1" dirty="0">
                <a:solidFill>
                  <a:prstClr val="black"/>
                </a:solidFill>
                <a:latin typeface="Calibri"/>
                <a:cs typeface="+mn-cs"/>
              </a:rPr>
              <a:t>Università </a:t>
            </a:r>
            <a:r>
              <a:rPr lang="en-GB" sz="1000" i="1" dirty="0" err="1">
                <a:solidFill>
                  <a:prstClr val="black"/>
                </a:solidFill>
                <a:latin typeface="Calibri"/>
                <a:cs typeface="+mn-cs"/>
              </a:rPr>
              <a:t>degli</a:t>
            </a:r>
            <a:r>
              <a:rPr lang="en-GB" sz="1000" i="1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GB" sz="1000" i="1" dirty="0" err="1">
                <a:solidFill>
                  <a:prstClr val="black"/>
                </a:solidFill>
                <a:latin typeface="Calibri"/>
                <a:cs typeface="+mn-cs"/>
              </a:rPr>
              <a:t>Studi</a:t>
            </a:r>
            <a:r>
              <a:rPr lang="en-GB" sz="1000" i="1" dirty="0">
                <a:solidFill>
                  <a:prstClr val="black"/>
                </a:solidFill>
                <a:latin typeface="Calibri"/>
                <a:cs typeface="+mn-cs"/>
              </a:rPr>
              <a:t> di Napoli Federico II, </a:t>
            </a:r>
            <a:r>
              <a:rPr lang="en-GB" sz="1000" i="1" dirty="0" err="1">
                <a:solidFill>
                  <a:prstClr val="black"/>
                </a:solidFill>
                <a:latin typeface="Calibri"/>
                <a:cs typeface="+mn-cs"/>
              </a:rPr>
              <a:t>Consorzio</a:t>
            </a:r>
            <a:r>
              <a:rPr lang="en-GB" sz="1000" i="1" dirty="0">
                <a:solidFill>
                  <a:prstClr val="black"/>
                </a:solidFill>
                <a:latin typeface="Calibri"/>
                <a:cs typeface="+mn-cs"/>
              </a:rPr>
              <a:t> CREATE, Italy</a:t>
            </a:r>
            <a:endParaRPr lang="en-GB" sz="1000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GB" sz="1000" i="1" baseline="30000" dirty="0">
                <a:solidFill>
                  <a:prstClr val="black"/>
                </a:solidFill>
                <a:latin typeface="Calibri"/>
                <a:cs typeface="+mn-cs"/>
              </a:rPr>
              <a:t>16</a:t>
            </a:r>
            <a:r>
              <a:rPr lang="en-GB" sz="1000" i="1" dirty="0">
                <a:solidFill>
                  <a:prstClr val="black"/>
                </a:solidFill>
                <a:latin typeface="Calibri"/>
                <a:cs typeface="+mn-cs"/>
              </a:rPr>
              <a:t>University of West Bohemia, Research and Innovation Centre for Electrical Engineering (RICE), Czech Republic</a:t>
            </a:r>
            <a:endParaRPr lang="en-GB" sz="1000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GB" sz="1000" i="1" baseline="30000" dirty="0">
                <a:solidFill>
                  <a:prstClr val="black"/>
                </a:solidFill>
                <a:latin typeface="Calibri"/>
                <a:cs typeface="+mn-cs"/>
              </a:rPr>
              <a:t>17</a:t>
            </a:r>
            <a:r>
              <a:rPr lang="it-IT" sz="1000" i="1" dirty="0" err="1">
                <a:solidFill>
                  <a:prstClr val="black"/>
                </a:solidFill>
                <a:latin typeface="Calibri"/>
                <a:cs typeface="+mn-cs"/>
              </a:rPr>
              <a:t>Cosylab</a:t>
            </a:r>
            <a:r>
              <a:rPr lang="it-IT" sz="1000" i="1" dirty="0">
                <a:solidFill>
                  <a:prstClr val="black"/>
                </a:solidFill>
                <a:latin typeface="Calibri"/>
                <a:cs typeface="+mn-cs"/>
              </a:rPr>
              <a:t>, </a:t>
            </a:r>
            <a:r>
              <a:rPr lang="it-IT" sz="1000" i="1" dirty="0" err="1">
                <a:solidFill>
                  <a:prstClr val="black"/>
                </a:solidFill>
                <a:latin typeface="Calibri"/>
                <a:cs typeface="+mn-cs"/>
              </a:rPr>
              <a:t>Ljubljana</a:t>
            </a:r>
            <a:r>
              <a:rPr lang="it-IT" sz="1000" i="1" dirty="0">
                <a:solidFill>
                  <a:prstClr val="black"/>
                </a:solidFill>
                <a:latin typeface="Calibri"/>
                <a:cs typeface="+mn-cs"/>
              </a:rPr>
              <a:t>, Slovenia</a:t>
            </a:r>
            <a:endParaRPr lang="en-GB" sz="1000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GB" sz="1000" i="1" baseline="30000" dirty="0">
                <a:solidFill>
                  <a:prstClr val="black"/>
                </a:solidFill>
                <a:latin typeface="Calibri"/>
                <a:cs typeface="+mn-cs"/>
              </a:rPr>
              <a:t>18</a:t>
            </a:r>
            <a:r>
              <a:rPr lang="en-GB" sz="1000" i="1" dirty="0">
                <a:solidFill>
                  <a:prstClr val="black"/>
                </a:solidFill>
                <a:latin typeface="Calibri"/>
                <a:cs typeface="+mn-cs"/>
              </a:rPr>
              <a:t>EUROfusion Power Plant Physics and Technology (PPPT) department, </a:t>
            </a:r>
            <a:r>
              <a:rPr lang="en-GB" sz="1000" i="1" dirty="0" err="1">
                <a:solidFill>
                  <a:prstClr val="black"/>
                </a:solidFill>
                <a:latin typeface="Calibri"/>
                <a:cs typeface="+mn-cs"/>
              </a:rPr>
              <a:t>Garching</a:t>
            </a:r>
            <a:r>
              <a:rPr lang="en-GB" sz="1000" i="1" dirty="0">
                <a:solidFill>
                  <a:prstClr val="black"/>
                </a:solidFill>
                <a:latin typeface="Calibri"/>
                <a:cs typeface="+mn-cs"/>
              </a:rPr>
              <a:t>, Germany</a:t>
            </a:r>
            <a:endParaRPr lang="en-GB" sz="1000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sz="1000" i="1" baseline="30000" dirty="0">
                <a:solidFill>
                  <a:prstClr val="black"/>
                </a:solidFill>
                <a:latin typeface="Calibri"/>
                <a:cs typeface="+mn-cs"/>
              </a:rPr>
              <a:t>19</a:t>
            </a:r>
            <a:r>
              <a:rPr lang="en-US" sz="1000" i="1" dirty="0">
                <a:solidFill>
                  <a:prstClr val="black"/>
                </a:solidFill>
                <a:latin typeface="Calibri"/>
                <a:cs typeface="+mn-cs"/>
              </a:rPr>
              <a:t>ENEA, Fusion and Nuclear Safety Department, C. R. </a:t>
            </a:r>
            <a:r>
              <a:rPr lang="en-US" sz="1000" i="1" dirty="0" err="1">
                <a:solidFill>
                  <a:prstClr val="black"/>
                </a:solidFill>
                <a:latin typeface="Calibri"/>
                <a:cs typeface="+mn-cs"/>
              </a:rPr>
              <a:t>Frascati</a:t>
            </a:r>
            <a:r>
              <a:rPr lang="en-US" sz="1000" i="1" dirty="0">
                <a:solidFill>
                  <a:prstClr val="black"/>
                </a:solidFill>
                <a:latin typeface="Calibri"/>
                <a:cs typeface="+mn-cs"/>
              </a:rPr>
              <a:t>, Via E. Fermi 45, 00044 </a:t>
            </a:r>
            <a:r>
              <a:rPr lang="en-US" sz="1000" i="1" dirty="0" err="1">
                <a:solidFill>
                  <a:prstClr val="black"/>
                </a:solidFill>
                <a:latin typeface="Calibri"/>
                <a:cs typeface="+mn-cs"/>
              </a:rPr>
              <a:t>Frascati</a:t>
            </a:r>
            <a:r>
              <a:rPr lang="en-US" sz="1000" i="1" dirty="0">
                <a:solidFill>
                  <a:prstClr val="black"/>
                </a:solidFill>
                <a:latin typeface="Calibri"/>
                <a:cs typeface="+mn-cs"/>
              </a:rPr>
              <a:t> (Roma), Italy</a:t>
            </a:r>
            <a:endParaRPr lang="en-GB" dirty="0"/>
          </a:p>
        </p:txBody>
      </p:sp>
      <p:pic>
        <p:nvPicPr>
          <p:cNvPr id="5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5318" y="4047266"/>
            <a:ext cx="834912" cy="340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3936" y="3670732"/>
            <a:ext cx="1267034" cy="35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4" descr="Logo_FZ_Jülich_NEU_rg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039" y="1842699"/>
            <a:ext cx="833684" cy="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9" descr="IPP.ep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9572" y="2522249"/>
            <a:ext cx="424604" cy="378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291" y="4450586"/>
            <a:ext cx="942994" cy="230556"/>
          </a:xfrm>
          <a:prstGeom prst="rect">
            <a:avLst/>
          </a:prstGeom>
        </p:spPr>
      </p:pic>
      <p:pic>
        <p:nvPicPr>
          <p:cNvPr id="10" name="Picture 8" descr="EurofusionDisc.eps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790" y="4012498"/>
            <a:ext cx="371903" cy="378000"/>
          </a:xfrm>
          <a:prstGeom prst="rect">
            <a:avLst/>
          </a:prstGeom>
        </p:spPr>
      </p:pic>
      <p:pic>
        <p:nvPicPr>
          <p:cNvPr id="11" name="Picture 2" descr="https://www.differ.nl/sites/all/themes/differ/log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179" y="2219010"/>
            <a:ext cx="1750366" cy="185096"/>
          </a:xfrm>
          <a:prstGeom prst="rect">
            <a:avLst/>
          </a:prstGeom>
          <a:solidFill>
            <a:schemeClr val="tx1">
              <a:alpha val="46000"/>
            </a:schemeClr>
          </a:solidFill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60140" y="1822198"/>
            <a:ext cx="324036" cy="281609"/>
          </a:xfrm>
          <a:prstGeom prst="rect">
            <a:avLst/>
          </a:prstGeom>
        </p:spPr>
      </p:pic>
      <p:pic>
        <p:nvPicPr>
          <p:cNvPr id="1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080" y="2512247"/>
            <a:ext cx="265041" cy="351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776" y="2488487"/>
            <a:ext cx="377508" cy="3780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202" y="3255581"/>
            <a:ext cx="257727" cy="37800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328" y="3217436"/>
            <a:ext cx="719999" cy="378000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139702"/>
            <a:ext cx="378000" cy="37800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182" y="1810836"/>
            <a:ext cx="982290" cy="305438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237" y="4407265"/>
            <a:ext cx="668945" cy="308003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316" y="2917976"/>
            <a:ext cx="1592796" cy="279139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B579D337-C18F-89C9-D21C-A89130999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924" y="2567544"/>
            <a:ext cx="564356" cy="23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feld 21"/>
          <p:cNvSpPr txBox="1"/>
          <p:nvPr/>
        </p:nvSpPr>
        <p:spPr>
          <a:xfrm>
            <a:off x="360000" y="545007"/>
            <a:ext cx="59234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EUROfusion work package “DEMO diagnostic and control” (WPDC)</a:t>
            </a:r>
            <a:endParaRPr lang="en-GB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612000" y="4908928"/>
            <a:ext cx="8240228" cy="201104"/>
          </a:xfrm>
        </p:spPr>
        <p:txBody>
          <a:bodyPr/>
          <a:lstStyle/>
          <a:p>
            <a:pPr algn="r"/>
            <a:r>
              <a:rPr lang="en-GB" sz="1100" dirty="0">
                <a:solidFill>
                  <a:prstClr val="black"/>
                </a:solidFill>
              </a:rPr>
              <a:t>Wolfgang Biel | Development of the DEMO plasma diagnostic and control system, 20-03-2024 | Page </a:t>
            </a:r>
            <a:fld id="{6A6D9FA1-99C7-4910-8E32-B85D378B0060}" type="slidenum">
              <a:rPr lang="en-GB" sz="1100" smtClean="0">
                <a:solidFill>
                  <a:prstClr val="black"/>
                </a:solidFill>
              </a:rPr>
              <a:pPr algn="r"/>
              <a:t>2</a:t>
            </a:fld>
            <a:endParaRPr lang="en-GB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298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800" dirty="0"/>
              <a:t>Divertor (</a:t>
            </a:r>
            <a:r>
              <a:rPr lang="de-DE" sz="1800" dirty="0" err="1"/>
              <a:t>detachment</a:t>
            </a:r>
            <a:r>
              <a:rPr lang="de-DE" sz="1800" dirty="0"/>
              <a:t>) </a:t>
            </a:r>
            <a:r>
              <a:rPr lang="de-DE" sz="1800" dirty="0" err="1"/>
              <a:t>control</a:t>
            </a:r>
            <a:r>
              <a:rPr lang="de-DE" sz="1800" dirty="0"/>
              <a:t> (2)</a:t>
            </a:r>
            <a:endParaRPr lang="en-GB" sz="1800" dirty="0"/>
          </a:p>
        </p:txBody>
      </p:sp>
      <p:sp>
        <p:nvSpPr>
          <p:cNvPr id="5" name="Textfeld 4"/>
          <p:cNvSpPr txBox="1"/>
          <p:nvPr/>
        </p:nvSpPr>
        <p:spPr>
          <a:xfrm>
            <a:off x="46800" y="411510"/>
            <a:ext cx="9036496" cy="892552"/>
          </a:xfrm>
          <a:prstGeom prst="rect">
            <a:avLst/>
          </a:prstGeom>
          <a:solidFill>
            <a:srgbClr val="99FFCC"/>
          </a:solidFill>
        </p:spPr>
        <p:txBody>
          <a:bodyPr wrap="square" rtlCol="0">
            <a:spAutoFit/>
          </a:bodyPr>
          <a:lstStyle/>
          <a:p>
            <a:r>
              <a:rPr lang="de-DE" sz="1600" dirty="0"/>
              <a:t>Main </a:t>
            </a:r>
            <a:r>
              <a:rPr lang="de-DE" sz="1600" dirty="0" err="1"/>
              <a:t>requirements</a:t>
            </a:r>
            <a:r>
              <a:rPr lang="de-DE" sz="1600" dirty="0"/>
              <a:t> (</a:t>
            </a:r>
            <a:r>
              <a:rPr lang="de-DE" sz="1600" dirty="0" err="1"/>
              <a:t>repeated</a:t>
            </a:r>
            <a:r>
              <a:rPr lang="de-DE" sz="1600" dirty="0"/>
              <a:t>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/>
              <a:t>Plasma at </a:t>
            </a:r>
            <a:r>
              <a:rPr lang="de-DE" sz="1200" dirty="0" err="1"/>
              <a:t>strike</a:t>
            </a:r>
            <a:r>
              <a:rPr lang="de-DE" sz="1200" dirty="0"/>
              <a:t> </a:t>
            </a:r>
            <a:r>
              <a:rPr lang="de-DE" sz="1200" dirty="0" err="1"/>
              <a:t>point</a:t>
            </a:r>
            <a:r>
              <a:rPr lang="de-DE" sz="1200" dirty="0"/>
              <a:t> </a:t>
            </a:r>
            <a:r>
              <a:rPr lang="de-DE" sz="1200" dirty="0" err="1"/>
              <a:t>should</a:t>
            </a:r>
            <a:r>
              <a:rPr lang="de-DE" sz="1200" dirty="0"/>
              <a:t> </a:t>
            </a:r>
            <a:r>
              <a:rPr lang="de-DE" sz="1200" dirty="0" err="1"/>
              <a:t>be</a:t>
            </a:r>
            <a:r>
              <a:rPr lang="de-DE" sz="1200" dirty="0"/>
              <a:t> </a:t>
            </a:r>
            <a:r>
              <a:rPr lang="de-DE" sz="1200" dirty="0" err="1"/>
              <a:t>strongly</a:t>
            </a:r>
            <a:r>
              <a:rPr lang="de-DE" sz="1200" dirty="0"/>
              <a:t> </a:t>
            </a:r>
            <a:r>
              <a:rPr lang="de-DE" sz="1200" dirty="0" err="1"/>
              <a:t>detached</a:t>
            </a:r>
            <a:r>
              <a:rPr lang="de-DE" sz="1200" dirty="0"/>
              <a:t> (T &lt; 2 eV)</a:t>
            </a:r>
            <a:endParaRPr lang="en-GB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Pedestal top density should remain at a level of 85% +/- 5% of the Greenwald density limit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/>
              <a:t>Separatrix power </a:t>
            </a:r>
            <a:r>
              <a:rPr lang="de-DE" sz="1200" dirty="0" err="1"/>
              <a:t>P</a:t>
            </a:r>
            <a:r>
              <a:rPr lang="de-DE" sz="1200" baseline="-25000" dirty="0" err="1"/>
              <a:t>sep</a:t>
            </a:r>
            <a:r>
              <a:rPr lang="de-DE" sz="1200" dirty="0"/>
              <a:t> </a:t>
            </a:r>
            <a:r>
              <a:rPr lang="de-DE" sz="1200" dirty="0" err="1"/>
              <a:t>should</a:t>
            </a:r>
            <a:r>
              <a:rPr lang="de-DE" sz="1200" dirty="0"/>
              <a:t> </a:t>
            </a:r>
            <a:r>
              <a:rPr lang="de-DE" sz="1200" dirty="0" err="1"/>
              <a:t>be</a:t>
            </a:r>
            <a:r>
              <a:rPr lang="de-DE" sz="1200" dirty="0"/>
              <a:t> </a:t>
            </a:r>
            <a:r>
              <a:rPr lang="de-DE" sz="1200" dirty="0" err="1"/>
              <a:t>controlled</a:t>
            </a:r>
            <a:r>
              <a:rPr lang="de-DE" sz="1200" dirty="0"/>
              <a:t> at a </a:t>
            </a:r>
            <a:r>
              <a:rPr lang="de-DE" sz="1200" dirty="0" err="1"/>
              <a:t>level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20% </a:t>
            </a:r>
            <a:r>
              <a:rPr lang="de-DE" sz="1200" dirty="0" err="1"/>
              <a:t>above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LH </a:t>
            </a:r>
            <a:r>
              <a:rPr lang="de-DE" sz="1200" dirty="0" err="1"/>
              <a:t>threshold</a:t>
            </a:r>
            <a:r>
              <a:rPr lang="de-DE" sz="1200" dirty="0"/>
              <a:t> (</a:t>
            </a:r>
            <a:r>
              <a:rPr lang="de-DE" sz="1200" dirty="0" err="1"/>
              <a:t>to</a:t>
            </a:r>
            <a:r>
              <a:rPr lang="de-DE" sz="1200" dirty="0"/>
              <a:t> </a:t>
            </a:r>
            <a:r>
              <a:rPr lang="de-DE" sz="1200" dirty="0" err="1"/>
              <a:t>be</a:t>
            </a:r>
            <a:r>
              <a:rPr lang="de-DE" sz="1200" dirty="0"/>
              <a:t> </a:t>
            </a:r>
            <a:r>
              <a:rPr lang="de-DE" sz="1200" dirty="0" err="1"/>
              <a:t>refined</a:t>
            </a:r>
            <a:r>
              <a:rPr lang="de-DE" sz="1200" dirty="0"/>
              <a:t>)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6152686" y="451479"/>
            <a:ext cx="2930610" cy="430887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180000" fontAlgn="auto">
              <a:spcBef>
                <a:spcPts val="0"/>
              </a:spcBef>
              <a:spcAft>
                <a:spcPts val="0"/>
              </a:spcAft>
            </a:pPr>
            <a:r>
              <a:rPr lang="de-DE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de-DE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Dunai</a:t>
            </a:r>
            <a:r>
              <a:rPr lang="de-DE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C. Pastor, M. </a:t>
            </a:r>
            <a:r>
              <a:rPr lang="de-DE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Cavedon</a:t>
            </a:r>
            <a:r>
              <a:rPr lang="de-DE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defTabSz="180000" fontAlgn="auto">
              <a:spcBef>
                <a:spcPts val="0"/>
              </a:spcBef>
              <a:spcAft>
                <a:spcPts val="0"/>
              </a:spcAft>
            </a:pPr>
            <a:r>
              <a:rPr lang="de-DE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de-DE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Baumann, D. Borodin, T. Bosman, et al.</a:t>
            </a:r>
          </a:p>
        </p:txBody>
      </p:sp>
      <p:pic>
        <p:nvPicPr>
          <p:cNvPr id="10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56" t="51242" r="64" b="5308"/>
          <a:stretch/>
        </p:blipFill>
        <p:spPr bwMode="auto">
          <a:xfrm>
            <a:off x="4084765" y="1313698"/>
            <a:ext cx="2431451" cy="31867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984" y="1356945"/>
            <a:ext cx="2439708" cy="3087328"/>
          </a:xfrm>
          <a:prstGeom prst="rect">
            <a:avLst/>
          </a:prstGeom>
        </p:spPr>
      </p:pic>
      <p:pic>
        <p:nvPicPr>
          <p:cNvPr id="12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7" t="8800" r="74362" b="48758"/>
          <a:stretch/>
        </p:blipFill>
        <p:spPr bwMode="auto">
          <a:xfrm>
            <a:off x="1854204" y="1275606"/>
            <a:ext cx="2285748" cy="31128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37693" y="4349090"/>
            <a:ext cx="8573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>
                <a:solidFill>
                  <a:srgbClr val="FF0000"/>
                </a:solidFill>
              </a:rPr>
              <a:t>Modelling</a:t>
            </a:r>
            <a:r>
              <a:rPr lang="de-DE" sz="1400" dirty="0">
                <a:solidFill>
                  <a:srgbClr val="FF0000"/>
                </a:solidFill>
              </a:rPr>
              <a:t> (SOLPS, CRM) </a:t>
            </a:r>
            <a:r>
              <a:rPr lang="de-DE" sz="1400" dirty="0" err="1">
                <a:solidFill>
                  <a:srgbClr val="FF0000"/>
                </a:solidFill>
              </a:rPr>
              <a:t>and</a:t>
            </a:r>
            <a:r>
              <a:rPr lang="de-DE" sz="1400" dirty="0">
                <a:solidFill>
                  <a:srgbClr val="FF0000"/>
                </a:solidFill>
              </a:rPr>
              <a:t> experimental </a:t>
            </a:r>
            <a:r>
              <a:rPr lang="de-DE" sz="1400" dirty="0" err="1">
                <a:solidFill>
                  <a:srgbClr val="FF0000"/>
                </a:solidFill>
              </a:rPr>
              <a:t>investigations</a:t>
            </a:r>
            <a:r>
              <a:rPr lang="de-DE" sz="1400" dirty="0">
                <a:solidFill>
                  <a:srgbClr val="FF0000"/>
                </a:solidFill>
              </a:rPr>
              <a:t> (on TCV) </a:t>
            </a:r>
            <a:r>
              <a:rPr lang="de-DE" sz="1400" dirty="0" err="1">
                <a:solidFill>
                  <a:srgbClr val="FF0000"/>
                </a:solidFill>
              </a:rPr>
              <a:t>are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ongoing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identify</a:t>
            </a:r>
            <a:r>
              <a:rPr lang="de-DE" sz="1400" dirty="0"/>
              <a:t> </a:t>
            </a:r>
            <a:r>
              <a:rPr lang="de-DE" sz="1400" dirty="0" err="1"/>
              <a:t>radiation</a:t>
            </a:r>
            <a:r>
              <a:rPr lang="de-DE" sz="1400" dirty="0"/>
              <a:t> </a:t>
            </a:r>
            <a:r>
              <a:rPr lang="de-DE" sz="1400" dirty="0" err="1"/>
              <a:t>features</a:t>
            </a:r>
            <a:r>
              <a:rPr lang="de-DE" sz="1400" dirty="0"/>
              <a:t> sensitive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detachment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viable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DEMO real-time </a:t>
            </a:r>
            <a:r>
              <a:rPr lang="de-DE" sz="1400" dirty="0" err="1"/>
              <a:t>control</a:t>
            </a:r>
            <a:endParaRPr lang="en-GB" sz="1400" dirty="0"/>
          </a:p>
        </p:txBody>
      </p:sp>
      <p:sp>
        <p:nvSpPr>
          <p:cNvPr id="15" name="Textfeld 14"/>
          <p:cNvSpPr txBox="1"/>
          <p:nvPr/>
        </p:nvSpPr>
        <p:spPr>
          <a:xfrm>
            <a:off x="145728" y="1654504"/>
            <a:ext cx="1680268" cy="430887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180000" fontAlgn="auto">
              <a:spcBef>
                <a:spcPts val="0"/>
              </a:spcBef>
              <a:spcAft>
                <a:spcPts val="0"/>
              </a:spcAft>
            </a:pPr>
            <a:r>
              <a:rPr lang="de-DE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SOLPS </a:t>
            </a:r>
            <a:r>
              <a:rPr lang="de-DE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runs</a:t>
            </a:r>
            <a:r>
              <a:rPr lang="de-DE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after </a:t>
            </a:r>
          </a:p>
          <a:p>
            <a:pPr defTabSz="180000" fontAlgn="auto">
              <a:spcBef>
                <a:spcPts val="0"/>
              </a:spcBef>
              <a:spcAft>
                <a:spcPts val="0"/>
              </a:spcAft>
            </a:pPr>
            <a:r>
              <a:rPr lang="de-DE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 </a:t>
            </a:r>
            <a:r>
              <a:rPr lang="de-DE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Subba</a:t>
            </a:r>
            <a:r>
              <a:rPr lang="de-DE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NF 2021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2412000" y="705201"/>
            <a:ext cx="1800000" cy="216000"/>
          </a:xfrm>
          <a:prstGeom prst="rect">
            <a:avLst/>
          </a:prstGeom>
          <a:solidFill>
            <a:srgbClr val="FFFF00">
              <a:alpha val="35000"/>
            </a:srgb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3652454" y="1294910"/>
            <a:ext cx="5529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/>
              <a:t>T</a:t>
            </a:r>
            <a:r>
              <a:rPr lang="de-DE" sz="1200" baseline="-25000" dirty="0" err="1"/>
              <a:t>e</a:t>
            </a:r>
            <a:r>
              <a:rPr lang="de-DE" sz="1200" dirty="0"/>
              <a:t> /eV</a:t>
            </a:r>
            <a:endParaRPr lang="en-GB" sz="1200" dirty="0"/>
          </a:p>
        </p:txBody>
      </p:sp>
      <p:sp>
        <p:nvSpPr>
          <p:cNvPr id="17" name="Textfeld 16"/>
          <p:cNvSpPr txBox="1"/>
          <p:nvPr/>
        </p:nvSpPr>
        <p:spPr>
          <a:xfrm>
            <a:off x="6013012" y="1300699"/>
            <a:ext cx="5529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/>
              <a:t>T</a:t>
            </a:r>
            <a:r>
              <a:rPr lang="de-DE" sz="1200" baseline="-25000" dirty="0" err="1"/>
              <a:t>e</a:t>
            </a:r>
            <a:r>
              <a:rPr lang="de-DE" sz="1200" dirty="0"/>
              <a:t> /eV</a:t>
            </a:r>
            <a:endParaRPr lang="en-GB" sz="1200" dirty="0"/>
          </a:p>
        </p:txBody>
      </p:sp>
      <p:sp>
        <p:nvSpPr>
          <p:cNvPr id="18" name="Textfeld 17"/>
          <p:cNvSpPr txBox="1"/>
          <p:nvPr/>
        </p:nvSpPr>
        <p:spPr>
          <a:xfrm>
            <a:off x="7361314" y="1111180"/>
            <a:ext cx="171694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 err="1"/>
              <a:t>Emissivity</a:t>
            </a:r>
            <a:r>
              <a:rPr lang="de-DE" sz="1400" dirty="0"/>
              <a:t> / </a:t>
            </a:r>
            <a:r>
              <a:rPr lang="de-DE" sz="1400" dirty="0" err="1"/>
              <a:t>ph</a:t>
            </a:r>
            <a:r>
              <a:rPr lang="de-DE" sz="1400" dirty="0"/>
              <a:t>/sm</a:t>
            </a:r>
            <a:r>
              <a:rPr lang="de-DE" sz="1400" baseline="30000" dirty="0"/>
              <a:t>2</a:t>
            </a:r>
            <a:r>
              <a:rPr lang="de-DE" sz="1400" dirty="0"/>
              <a:t>sr</a:t>
            </a:r>
            <a:endParaRPr lang="en-GB" sz="1400" dirty="0"/>
          </a:p>
        </p:txBody>
      </p:sp>
      <p:sp>
        <p:nvSpPr>
          <p:cNvPr id="3" name="Fußzeilenplatzhalter 3">
            <a:extLst>
              <a:ext uri="{FF2B5EF4-FFF2-40B4-BE49-F238E27FC236}">
                <a16:creationId xmlns:a16="http://schemas.microsoft.com/office/drawing/2014/main" id="{46B4D960-CAA9-968E-1673-FF45456B6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2000" y="4908928"/>
            <a:ext cx="8240228" cy="201104"/>
          </a:xfrm>
        </p:spPr>
        <p:txBody>
          <a:bodyPr/>
          <a:lstStyle/>
          <a:p>
            <a:pPr algn="r"/>
            <a:r>
              <a:rPr lang="en-GB" sz="1100" dirty="0">
                <a:solidFill>
                  <a:prstClr val="black"/>
                </a:solidFill>
              </a:rPr>
              <a:t>Wolfgang Biel | Development of the DEMO plasma diagnostic and control system, 20-03-2024 | Page </a:t>
            </a:r>
            <a:fld id="{6A6D9FA1-99C7-4910-8E32-B85D378B0060}" type="slidenum">
              <a:rPr lang="en-GB" sz="1100" smtClean="0">
                <a:solidFill>
                  <a:prstClr val="black"/>
                </a:solidFill>
              </a:rPr>
              <a:pPr algn="r"/>
              <a:t>20</a:t>
            </a:fld>
            <a:endParaRPr lang="en-GB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1960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Divertor thermo-current measurement</a:t>
            </a:r>
            <a:endParaRPr lang="en-GB" sz="1800" dirty="0"/>
          </a:p>
        </p:txBody>
      </p:sp>
      <p:sp>
        <p:nvSpPr>
          <p:cNvPr id="5" name="Inhaltsplatzhalter 1"/>
          <p:cNvSpPr>
            <a:spLocks noGrp="1"/>
          </p:cNvSpPr>
          <p:nvPr>
            <p:ph idx="1"/>
          </p:nvPr>
        </p:nvSpPr>
        <p:spPr>
          <a:xfrm>
            <a:off x="107504" y="555526"/>
            <a:ext cx="4258816" cy="5184576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Clr>
                <a:srgbClr val="005B82"/>
              </a:buClr>
              <a:buNone/>
            </a:pPr>
            <a:r>
              <a:rPr lang="de-DE" sz="1400" b="1" dirty="0" err="1"/>
              <a:t>Principle</a:t>
            </a:r>
            <a:r>
              <a:rPr lang="de-DE" sz="1400" b="1" dirty="0"/>
              <a:t>: </a:t>
            </a:r>
          </a:p>
          <a:p>
            <a:pPr marL="216000" indent="-216000">
              <a:spcBef>
                <a:spcPts val="600"/>
              </a:spcBef>
              <a:buClr>
                <a:srgbClr val="005B82"/>
              </a:buClr>
              <a:buFont typeface="Wingdings" panose="05000000000000000000" pitchFamily="2" charset="2"/>
              <a:buChar char="§"/>
            </a:pPr>
            <a:r>
              <a:rPr lang="de-DE" sz="1200" dirty="0" err="1"/>
              <a:t>sheath</a:t>
            </a:r>
            <a:r>
              <a:rPr lang="de-DE" sz="1200" dirty="0"/>
              <a:t> </a:t>
            </a:r>
            <a:r>
              <a:rPr lang="de-DE" sz="1200" dirty="0" err="1"/>
              <a:t>voltage</a:t>
            </a:r>
            <a:r>
              <a:rPr lang="de-DE" sz="1200" dirty="0"/>
              <a:t> at divertor </a:t>
            </a:r>
            <a:r>
              <a:rPr lang="de-DE" sz="1200" dirty="0" err="1"/>
              <a:t>target</a:t>
            </a:r>
            <a:r>
              <a:rPr lang="de-DE" sz="1200" dirty="0"/>
              <a:t> </a:t>
            </a:r>
            <a:r>
              <a:rPr lang="de-DE" sz="1200" dirty="0" err="1"/>
              <a:t>depends</a:t>
            </a:r>
            <a:r>
              <a:rPr lang="de-DE" sz="1200" dirty="0"/>
              <a:t> on </a:t>
            </a:r>
            <a:r>
              <a:rPr lang="de-DE" sz="1200" dirty="0" err="1"/>
              <a:t>plasma</a:t>
            </a:r>
            <a:r>
              <a:rPr lang="de-DE" sz="1200" dirty="0"/>
              <a:t> </a:t>
            </a:r>
            <a:r>
              <a:rPr lang="de-DE" sz="1200" dirty="0" err="1"/>
              <a:t>temperature</a:t>
            </a:r>
            <a:endParaRPr lang="de-DE" sz="1200" dirty="0"/>
          </a:p>
        </p:txBody>
      </p:sp>
      <p:sp>
        <p:nvSpPr>
          <p:cNvPr id="6" name="Inhaltsplatzhalter 1"/>
          <p:cNvSpPr txBox="1">
            <a:spLocks/>
          </p:cNvSpPr>
          <p:nvPr/>
        </p:nvSpPr>
        <p:spPr>
          <a:xfrm>
            <a:off x="4355976" y="555526"/>
            <a:ext cx="4536504" cy="518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600"/>
              </a:spcBef>
              <a:spcAft>
                <a:spcPts val="0"/>
              </a:spcAft>
              <a:buClr>
                <a:srgbClr val="005B82"/>
              </a:buClr>
              <a:buFont typeface="Arial" panose="020B0604020202020204" pitchFamily="34" charset="0"/>
              <a:buNone/>
            </a:pPr>
            <a:r>
              <a:rPr lang="de-DE" sz="1400" b="1" dirty="0"/>
              <a:t>Study on </a:t>
            </a:r>
            <a:r>
              <a:rPr lang="de-DE" sz="1400" b="1" dirty="0" err="1"/>
              <a:t>implementation</a:t>
            </a:r>
            <a:r>
              <a:rPr lang="de-DE" sz="1400" b="1" dirty="0"/>
              <a:t> on DEMO:</a:t>
            </a:r>
          </a:p>
          <a:p>
            <a:pPr marL="216000" indent="-216000" fontAlgn="auto">
              <a:spcBef>
                <a:spcPts val="600"/>
              </a:spcBef>
              <a:spcAft>
                <a:spcPts val="0"/>
              </a:spcAft>
              <a:buClr>
                <a:srgbClr val="005B82"/>
              </a:buClr>
              <a:buFont typeface="Wingdings" panose="05000000000000000000" pitchFamily="2" charset="2"/>
              <a:buChar char="§"/>
            </a:pPr>
            <a:r>
              <a:rPr lang="de-DE" sz="1200" dirty="0" err="1"/>
              <a:t>isolate</a:t>
            </a:r>
            <a:r>
              <a:rPr lang="de-DE" sz="1200" dirty="0"/>
              <a:t> </a:t>
            </a:r>
            <a:r>
              <a:rPr lang="de-DE" sz="1200" dirty="0" err="1"/>
              <a:t>coolant</a:t>
            </a:r>
            <a:r>
              <a:rPr lang="de-DE" sz="1200" dirty="0"/>
              <a:t> </a:t>
            </a:r>
            <a:r>
              <a:rPr lang="de-DE" sz="1200" dirty="0" err="1"/>
              <a:t>tubes</a:t>
            </a:r>
            <a:r>
              <a:rPr lang="de-DE" sz="1200" dirty="0"/>
              <a:t> </a:t>
            </a:r>
            <a:r>
              <a:rPr lang="de-DE" sz="1200" dirty="0" err="1"/>
              <a:t>against</a:t>
            </a:r>
            <a:r>
              <a:rPr lang="de-DE" sz="1200" dirty="0"/>
              <a:t> </a:t>
            </a:r>
            <a:r>
              <a:rPr lang="de-DE" sz="1200" dirty="0" err="1"/>
              <a:t>vacuum</a:t>
            </a:r>
            <a:r>
              <a:rPr lang="de-DE" sz="1200" dirty="0"/>
              <a:t> </a:t>
            </a:r>
            <a:r>
              <a:rPr lang="de-DE" sz="1200" dirty="0" err="1"/>
              <a:t>vessel</a:t>
            </a:r>
            <a:endParaRPr lang="de-DE" sz="1200" dirty="0"/>
          </a:p>
          <a:p>
            <a:pPr marL="216000" indent="-216000" fontAlgn="auto">
              <a:spcBef>
                <a:spcPts val="600"/>
              </a:spcBef>
              <a:spcAft>
                <a:spcPts val="0"/>
              </a:spcAft>
              <a:buClr>
                <a:srgbClr val="005B82"/>
              </a:buClr>
              <a:buFont typeface="Wingdings" panose="05000000000000000000" pitchFamily="2" charset="2"/>
              <a:buChar char="§"/>
            </a:pPr>
            <a:r>
              <a:rPr lang="de-DE" sz="1200" dirty="0" err="1"/>
              <a:t>use</a:t>
            </a:r>
            <a:r>
              <a:rPr lang="de-DE" sz="1200" dirty="0"/>
              <a:t> </a:t>
            </a:r>
            <a:r>
              <a:rPr lang="de-DE" sz="1200" dirty="0" err="1"/>
              <a:t>coolant</a:t>
            </a:r>
            <a:r>
              <a:rPr lang="de-DE" sz="1200" dirty="0"/>
              <a:t> </a:t>
            </a:r>
            <a:r>
              <a:rPr lang="de-DE" sz="1200" dirty="0" err="1"/>
              <a:t>tubes</a:t>
            </a:r>
            <a:r>
              <a:rPr lang="de-DE" sz="1200" dirty="0"/>
              <a:t> </a:t>
            </a:r>
            <a:r>
              <a:rPr lang="de-DE" sz="1200" dirty="0" err="1"/>
              <a:t>as</a:t>
            </a:r>
            <a:r>
              <a:rPr lang="de-DE" sz="1200" dirty="0"/>
              <a:t> </a:t>
            </a:r>
            <a:r>
              <a:rPr lang="de-DE" sz="1200" dirty="0" err="1"/>
              <a:t>shunt</a:t>
            </a:r>
            <a:r>
              <a:rPr lang="de-DE" sz="1200" dirty="0"/>
              <a:t> </a:t>
            </a:r>
            <a:r>
              <a:rPr lang="de-DE" sz="1200" dirty="0" err="1"/>
              <a:t>resistor</a:t>
            </a:r>
            <a:endParaRPr lang="de-DE" sz="1200" dirty="0"/>
          </a:p>
          <a:p>
            <a:pPr marL="216000" indent="-216000" fontAlgn="auto">
              <a:spcBef>
                <a:spcPts val="600"/>
              </a:spcBef>
              <a:spcAft>
                <a:spcPts val="0"/>
              </a:spcAft>
              <a:buClr>
                <a:srgbClr val="005B82"/>
              </a:buClr>
              <a:buFont typeface="Wingdings" panose="05000000000000000000" pitchFamily="2" charset="2"/>
              <a:buChar char="§"/>
            </a:pPr>
            <a:r>
              <a:rPr lang="de-DE" sz="1200" dirty="0" err="1"/>
              <a:t>implementation</a:t>
            </a:r>
            <a:r>
              <a:rPr lang="de-DE" sz="1200" dirty="0"/>
              <a:t> in </a:t>
            </a:r>
            <a:r>
              <a:rPr lang="de-DE" sz="1200" dirty="0" err="1"/>
              <a:t>each</a:t>
            </a:r>
            <a:r>
              <a:rPr lang="de-DE" sz="1200" dirty="0"/>
              <a:t> divertor </a:t>
            </a:r>
            <a:r>
              <a:rPr lang="de-DE" sz="1200" dirty="0" err="1"/>
              <a:t>target</a:t>
            </a:r>
            <a:endParaRPr lang="de-DE" sz="12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40" y="1328169"/>
            <a:ext cx="2201316" cy="2337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47" y="3553235"/>
            <a:ext cx="2498408" cy="1355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fficeArt object" descr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4380" y="1635646"/>
            <a:ext cx="4059129" cy="244144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0" name="Textfeld 9"/>
          <p:cNvSpPr txBox="1"/>
          <p:nvPr/>
        </p:nvSpPr>
        <p:spPr>
          <a:xfrm>
            <a:off x="4427984" y="4083918"/>
            <a:ext cx="489654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Feasibility depends on durability of insulators against neutron irradiation and limit of current in water cooling pipes.</a:t>
            </a:r>
            <a:endParaRPr lang="de-DE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spcBef>
                <a:spcPts val="600"/>
              </a:spcBef>
            </a:pPr>
            <a:r>
              <a:rPr lang="de-DE" sz="1400" dirty="0">
                <a:solidFill>
                  <a:srgbClr val="FF0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Low </a:t>
            </a:r>
            <a:r>
              <a:rPr lang="de-DE" sz="1400" dirty="0" err="1">
                <a:solidFill>
                  <a:srgbClr val="FF0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signal</a:t>
            </a:r>
            <a:r>
              <a:rPr lang="de-DE" sz="1400" dirty="0">
                <a:solidFill>
                  <a:srgbClr val="FF0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rgbClr val="FF0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levels</a:t>
            </a:r>
            <a:r>
              <a:rPr lang="de-DE" sz="1400" dirty="0">
                <a:solidFill>
                  <a:srgbClr val="FF0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rgbClr val="FF0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are</a:t>
            </a:r>
            <a:r>
              <a:rPr lang="de-DE" sz="1400" dirty="0">
                <a:solidFill>
                  <a:srgbClr val="FF0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1400" dirty="0" err="1">
                <a:solidFill>
                  <a:srgbClr val="FF0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expected</a:t>
            </a:r>
            <a:r>
              <a:rPr lang="de-DE" sz="1400" dirty="0">
                <a:solidFill>
                  <a:srgbClr val="FF0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.</a:t>
            </a:r>
          </a:p>
          <a:p>
            <a:endParaRPr lang="de-DE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038652" y="586006"/>
            <a:ext cx="2944708" cy="26161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de-DE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Kallenbach</a:t>
            </a:r>
            <a:r>
              <a:rPr lang="de-DE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J. </a:t>
            </a:r>
            <a:r>
              <a:rPr lang="de-DE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de-DE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Mat. 2001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7947609" y="482640"/>
            <a:ext cx="1160895" cy="430887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L. </a:t>
            </a:r>
            <a:r>
              <a:rPr lang="de-DE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Giannone</a:t>
            </a:r>
            <a:r>
              <a:rPr lang="de-DE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G. </a:t>
            </a:r>
            <a:r>
              <a:rPr lang="de-DE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Renko</a:t>
            </a:r>
            <a:r>
              <a:rPr lang="de-DE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et al.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6908579" y="4640156"/>
            <a:ext cx="2215919" cy="24198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See also S.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El-Shawish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FED 2020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ußzeilenplatzhalter 3">
            <a:extLst>
              <a:ext uri="{FF2B5EF4-FFF2-40B4-BE49-F238E27FC236}">
                <a16:creationId xmlns:a16="http://schemas.microsoft.com/office/drawing/2014/main" id="{6B7917A4-1575-A19E-F06F-D94597A52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2000" y="4908928"/>
            <a:ext cx="8240228" cy="201104"/>
          </a:xfrm>
        </p:spPr>
        <p:txBody>
          <a:bodyPr/>
          <a:lstStyle/>
          <a:p>
            <a:pPr algn="r"/>
            <a:r>
              <a:rPr lang="en-GB" sz="1100" dirty="0">
                <a:solidFill>
                  <a:prstClr val="black"/>
                </a:solidFill>
              </a:rPr>
              <a:t>Wolfgang Biel | Development of the DEMO plasma diagnostic and control system, 20-03-2024 | Page </a:t>
            </a:r>
            <a:fld id="{6A6D9FA1-99C7-4910-8E32-B85D378B0060}" type="slidenum">
              <a:rPr lang="en-GB" sz="1100" smtClean="0">
                <a:solidFill>
                  <a:prstClr val="black"/>
                </a:solidFill>
              </a:rPr>
              <a:pPr algn="r"/>
              <a:t>21</a:t>
            </a:fld>
            <a:endParaRPr lang="en-GB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6650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68B80451-C161-CBC8-C984-3C927FFB5DFB}"/>
              </a:ext>
            </a:extLst>
          </p:cNvPr>
          <p:cNvSpPr txBox="1"/>
          <p:nvPr/>
        </p:nvSpPr>
        <p:spPr>
          <a:xfrm>
            <a:off x="192952" y="3023602"/>
            <a:ext cx="5780981" cy="1632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5404" indent="-195404">
              <a:spcBef>
                <a:spcPts val="220"/>
              </a:spcBef>
              <a:buFont typeface="+mj-lt"/>
              <a:buAutoNum type="arabicParenR"/>
            </a:pPr>
            <a:r>
              <a:rPr lang="en-US" sz="1319" b="1" dirty="0"/>
              <a:t>HF to coolant</a:t>
            </a:r>
            <a:r>
              <a:rPr lang="en-US" sz="1319" dirty="0"/>
              <a:t>: In SS the CHF (pipe burn out) is reached in 5s, while the 10cm-1Hz sweeping is marginal, and the 20cm-1Hz allows 50% margin.</a:t>
            </a:r>
          </a:p>
          <a:p>
            <a:pPr marL="195404" indent="-195404">
              <a:spcBef>
                <a:spcPts val="220"/>
              </a:spcBef>
              <a:buFont typeface="+mj-lt"/>
              <a:buAutoNum type="arabicParenR"/>
            </a:pPr>
            <a:r>
              <a:rPr lang="en-US" sz="1319" b="1" dirty="0"/>
              <a:t>W armor temp.</a:t>
            </a:r>
            <a:r>
              <a:rPr lang="en-US" sz="1319" dirty="0"/>
              <a:t>: In SS the W surface melt at ≈6s the CHF time, while in the sweeping cases it does not reach melting. In the 20cm-1Hz the temp. reaches 2000</a:t>
            </a:r>
            <a:r>
              <a:rPr lang="en-US" sz="1319" dirty="0">
                <a:latin typeface="Arial Narrow"/>
              </a:rPr>
              <a:t>°</a:t>
            </a:r>
            <a:r>
              <a:rPr lang="en-US" sz="1319" dirty="0"/>
              <a:t>C(&gt; W-recrystallization: issue if kept too long).</a:t>
            </a:r>
          </a:p>
          <a:p>
            <a:pPr marL="195404" indent="-195404">
              <a:spcBef>
                <a:spcPts val="220"/>
              </a:spcBef>
              <a:buFont typeface="+mj-lt"/>
              <a:buAutoNum type="arabicParenR"/>
            </a:pPr>
            <a:r>
              <a:rPr lang="en-US" sz="1319" b="1" dirty="0" err="1"/>
              <a:t>CuCrZr</a:t>
            </a:r>
            <a:r>
              <a:rPr lang="en-US" sz="1319" b="1" dirty="0"/>
              <a:t> pipe temp</a:t>
            </a:r>
            <a:r>
              <a:rPr lang="en-US" sz="1319" dirty="0"/>
              <a:t>.: The pipe softening temperature of 350</a:t>
            </a:r>
            <a:r>
              <a:rPr lang="en-US" sz="1319" dirty="0">
                <a:latin typeface="Arial Narrow"/>
              </a:rPr>
              <a:t>°</a:t>
            </a:r>
            <a:r>
              <a:rPr lang="en-US" sz="1319" dirty="0"/>
              <a:t>C is reached in 2.7s in SS, and 8.6s in 10cm-1Hz seeping, while it is not reached for 20cm-1Hz</a:t>
            </a:r>
            <a:r>
              <a:rPr lang="en-US" sz="1759" dirty="0"/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E93A9D-3946-78A7-1574-1504C5BEE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574" y="144386"/>
            <a:ext cx="7626769" cy="342900"/>
          </a:xfrm>
        </p:spPr>
        <p:txBody>
          <a:bodyPr/>
          <a:lstStyle/>
          <a:p>
            <a:r>
              <a:rPr lang="en-US" sz="1800" dirty="0"/>
              <a:t>Power exhaust w-monoblock technology limits including sweeping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5127B02-F749-050B-FBE6-FEA70E51A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6169" y="2686891"/>
            <a:ext cx="2411260" cy="20394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C4FA3AF-9ED7-D046-DB95-24B8F1B4F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4595" y="560101"/>
            <a:ext cx="2406145" cy="2035169"/>
          </a:xfrm>
          <a:prstGeom prst="rect">
            <a:avLst/>
          </a:prstGeom>
          <a:ln>
            <a:noFill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88331E8-E2DD-1B25-C2E7-51B54491D4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303"/>
          <a:stretch/>
        </p:blipFill>
        <p:spPr>
          <a:xfrm>
            <a:off x="614980" y="882646"/>
            <a:ext cx="2762832" cy="2216708"/>
          </a:xfrm>
          <a:prstGeom prst="rect">
            <a:avLst/>
          </a:prstGeom>
        </p:spPr>
      </p:pic>
      <p:pic>
        <p:nvPicPr>
          <p:cNvPr id="32" name="Picture 8">
            <a:extLst>
              <a:ext uri="{FF2B5EF4-FFF2-40B4-BE49-F238E27FC236}">
                <a16:creationId xmlns:a16="http://schemas.microsoft.com/office/drawing/2014/main" id="{0C7541BB-D0F3-48E0-F5F3-B163B1EAF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017" y="1238258"/>
            <a:ext cx="984236" cy="102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044B888-77C5-5744-6359-AB81789F3603}"/>
              </a:ext>
            </a:extLst>
          </p:cNvPr>
          <p:cNvCxnSpPr/>
          <p:nvPr/>
        </p:nvCxnSpPr>
        <p:spPr>
          <a:xfrm>
            <a:off x="4377093" y="1505830"/>
            <a:ext cx="1087347" cy="1481681"/>
          </a:xfrm>
          <a:prstGeom prst="straightConnector1">
            <a:avLst/>
          </a:prstGeom>
          <a:ln w="28575">
            <a:solidFill>
              <a:srgbClr val="FF0000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2DE32F8-2B15-A3DD-6E0E-2B82104F4631}"/>
              </a:ext>
            </a:extLst>
          </p:cNvPr>
          <p:cNvCxnSpPr/>
          <p:nvPr/>
        </p:nvCxnSpPr>
        <p:spPr>
          <a:xfrm flipH="1">
            <a:off x="3305754" y="1752599"/>
            <a:ext cx="969816" cy="0"/>
          </a:xfrm>
          <a:prstGeom prst="straightConnector1">
            <a:avLst/>
          </a:prstGeom>
          <a:ln w="28575">
            <a:solidFill>
              <a:srgbClr val="FF0000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8E820B6-3EA9-EBDC-061C-CE465401B6F3}"/>
              </a:ext>
            </a:extLst>
          </p:cNvPr>
          <p:cNvCxnSpPr/>
          <p:nvPr/>
        </p:nvCxnSpPr>
        <p:spPr>
          <a:xfrm>
            <a:off x="4865253" y="1230053"/>
            <a:ext cx="599188" cy="4409"/>
          </a:xfrm>
          <a:prstGeom prst="straightConnector1">
            <a:avLst/>
          </a:prstGeom>
          <a:ln w="28575">
            <a:solidFill>
              <a:srgbClr val="FF0000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777742BF-D7F7-D9CD-18CC-55F72BC0D405}"/>
              </a:ext>
            </a:extLst>
          </p:cNvPr>
          <p:cNvSpPr/>
          <p:nvPr/>
        </p:nvSpPr>
        <p:spPr>
          <a:xfrm>
            <a:off x="4817921" y="999220"/>
            <a:ext cx="59984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769"/>
            <a:r>
              <a:rPr lang="en-GB" sz="1050" b="1">
                <a:solidFill>
                  <a:srgbClr val="FF0000"/>
                </a:solidFill>
                <a:latin typeface="Arial Narrow" panose="020B0606020202030204" pitchFamily="34" charset="0"/>
              </a:rPr>
              <a:t>t</a:t>
            </a:r>
            <a:r>
              <a:rPr lang="en-GB" sz="1050" b="1" baseline="-25000">
                <a:solidFill>
                  <a:srgbClr val="FF0000"/>
                </a:solidFill>
                <a:latin typeface="Arial Narrow" panose="020B0606020202030204" pitchFamily="34" charset="0"/>
              </a:rPr>
              <a:t>surf</a:t>
            </a:r>
            <a:r>
              <a:rPr lang="en-GB" sz="1050" b="1">
                <a:solidFill>
                  <a:srgbClr val="FF0000"/>
                </a:solidFill>
                <a:latin typeface="Arial Narrow" panose="020B0606020202030204" pitchFamily="34" charset="0"/>
              </a:rPr>
              <a:t> (</a:t>
            </a:r>
            <a:r>
              <a:rPr lang="en-GB" sz="1050" b="1">
                <a:solidFill>
                  <a:srgbClr val="FF0000"/>
                </a:solidFill>
                <a:latin typeface="Arial Narrow"/>
              </a:rPr>
              <a:t>°</a:t>
            </a:r>
            <a:r>
              <a:rPr lang="en-GB" sz="1050" b="1">
                <a:solidFill>
                  <a:srgbClr val="FF0000"/>
                </a:solidFill>
                <a:latin typeface="Arial Narrow" panose="020B0606020202030204" pitchFamily="34" charset="0"/>
              </a:rPr>
              <a:t>C)</a:t>
            </a:r>
            <a:endParaRPr lang="en-GB" sz="1050" b="1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D5116A3-4169-FAD8-0E44-7404E139F32D}"/>
              </a:ext>
            </a:extLst>
          </p:cNvPr>
          <p:cNvSpPr/>
          <p:nvPr/>
        </p:nvSpPr>
        <p:spPr>
          <a:xfrm rot="3555957">
            <a:off x="4917262" y="2328881"/>
            <a:ext cx="61266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769"/>
            <a:r>
              <a:rPr lang="en-GB" sz="1050" b="1">
                <a:solidFill>
                  <a:srgbClr val="FF0000"/>
                </a:solidFill>
                <a:latin typeface="Arial Narrow" panose="020B0606020202030204" pitchFamily="34" charset="0"/>
              </a:rPr>
              <a:t>t</a:t>
            </a:r>
            <a:r>
              <a:rPr lang="en-GB" sz="1050" b="1" baseline="-25000">
                <a:solidFill>
                  <a:srgbClr val="FF0000"/>
                </a:solidFill>
                <a:latin typeface="Arial Narrow" panose="020B0606020202030204" pitchFamily="34" charset="0"/>
              </a:rPr>
              <a:t>pipe</a:t>
            </a:r>
            <a:r>
              <a:rPr lang="en-GB" sz="1050" b="1">
                <a:solidFill>
                  <a:srgbClr val="FF0000"/>
                </a:solidFill>
                <a:latin typeface="Arial Narrow" panose="020B0606020202030204" pitchFamily="34" charset="0"/>
              </a:rPr>
              <a:t> (</a:t>
            </a:r>
            <a:r>
              <a:rPr lang="en-GB" sz="1050" b="1">
                <a:solidFill>
                  <a:srgbClr val="FF0000"/>
                </a:solidFill>
                <a:latin typeface="Arial Narrow"/>
              </a:rPr>
              <a:t>°</a:t>
            </a:r>
            <a:r>
              <a:rPr lang="en-GB" sz="1050" b="1">
                <a:solidFill>
                  <a:srgbClr val="FF0000"/>
                </a:solidFill>
                <a:latin typeface="Arial Narrow" panose="020B0606020202030204" pitchFamily="34" charset="0"/>
              </a:rPr>
              <a:t>C)</a:t>
            </a:r>
            <a:endParaRPr lang="en-GB" sz="1050" b="1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D48E9B9-5D61-D6B8-016A-759AC4764ADA}"/>
              </a:ext>
            </a:extLst>
          </p:cNvPr>
          <p:cNvSpPr/>
          <p:nvPr/>
        </p:nvSpPr>
        <p:spPr>
          <a:xfrm>
            <a:off x="3273850" y="1505583"/>
            <a:ext cx="71045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769"/>
            <a:r>
              <a:rPr lang="en-GB" sz="1050" b="1">
                <a:solidFill>
                  <a:srgbClr val="FF0000"/>
                </a:solidFill>
                <a:latin typeface="Arial Narrow" panose="020B0606020202030204" pitchFamily="34" charset="0"/>
              </a:rPr>
              <a:t>HF (W/m</a:t>
            </a:r>
            <a:r>
              <a:rPr lang="en-GB" sz="1050" b="1" baseline="30000">
                <a:solidFill>
                  <a:srgbClr val="FF0000"/>
                </a:solidFill>
                <a:latin typeface="Arial Narrow" panose="020B0606020202030204" pitchFamily="34" charset="0"/>
              </a:rPr>
              <a:t>2</a:t>
            </a:r>
            <a:r>
              <a:rPr lang="en-GB" sz="1050" b="1">
                <a:solidFill>
                  <a:srgbClr val="FF0000"/>
                </a:solidFill>
                <a:latin typeface="Arial Narrow" panose="020B0606020202030204" pitchFamily="34" charset="0"/>
              </a:rPr>
              <a:t>)</a:t>
            </a:r>
            <a:endParaRPr lang="en-GB" sz="1050" b="1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A3583BE-361E-B01E-7695-C41B547F6416}"/>
              </a:ext>
            </a:extLst>
          </p:cNvPr>
          <p:cNvSpPr/>
          <p:nvPr/>
        </p:nvSpPr>
        <p:spPr>
          <a:xfrm>
            <a:off x="1637258" y="907613"/>
            <a:ext cx="1134126" cy="25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69"/>
            <a:r>
              <a:rPr lang="en-GB" sz="1026" b="1">
                <a:solidFill>
                  <a:prstClr val="black"/>
                </a:solidFill>
                <a:latin typeface="Arial Narrow" panose="020B0606020202030204" pitchFamily="34" charset="0"/>
              </a:rPr>
              <a:t>C</a:t>
            </a:r>
            <a:r>
              <a:rPr lang="en-GB" sz="1026">
                <a:solidFill>
                  <a:prstClr val="black"/>
                </a:solidFill>
                <a:latin typeface="Arial Narrow" panose="020B0606020202030204" pitchFamily="34" charset="0"/>
              </a:rPr>
              <a:t>ritical </a:t>
            </a:r>
            <a:r>
              <a:rPr lang="en-GB" sz="1026" b="1">
                <a:solidFill>
                  <a:prstClr val="black"/>
                </a:solidFill>
                <a:latin typeface="Arial Narrow" panose="020B0606020202030204" pitchFamily="34" charset="0"/>
              </a:rPr>
              <a:t>H</a:t>
            </a:r>
            <a:r>
              <a:rPr lang="en-GB" sz="1026">
                <a:solidFill>
                  <a:prstClr val="black"/>
                </a:solidFill>
                <a:latin typeface="Arial Narrow" panose="020B0606020202030204" pitchFamily="34" charset="0"/>
              </a:rPr>
              <a:t>eat </a:t>
            </a:r>
            <a:r>
              <a:rPr lang="en-GB" sz="1026" b="1">
                <a:solidFill>
                  <a:prstClr val="black"/>
                </a:solidFill>
                <a:latin typeface="Arial Narrow" panose="020B0606020202030204" pitchFamily="34" charset="0"/>
              </a:rPr>
              <a:t>F</a:t>
            </a:r>
            <a:r>
              <a:rPr lang="en-GB" sz="1026">
                <a:solidFill>
                  <a:prstClr val="black"/>
                </a:solidFill>
                <a:latin typeface="Arial Narrow" panose="020B0606020202030204" pitchFamily="34" charset="0"/>
              </a:rPr>
              <a:t>lux</a:t>
            </a:r>
            <a:r>
              <a:rPr lang="en-GB" sz="1026" b="1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endParaRPr lang="en-GB" sz="1026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AADE861-62E8-212C-2CBA-B5A398121BE7}"/>
              </a:ext>
            </a:extLst>
          </p:cNvPr>
          <p:cNvSpPr/>
          <p:nvPr/>
        </p:nvSpPr>
        <p:spPr>
          <a:xfrm>
            <a:off x="445342" y="841244"/>
            <a:ext cx="327334" cy="2999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769"/>
            <a:r>
              <a:rPr lang="en-US" sz="1349" b="1">
                <a:solidFill>
                  <a:prstClr val="black"/>
                </a:solidFill>
                <a:latin typeface="Calibri"/>
              </a:rPr>
              <a:t>1)</a:t>
            </a:r>
            <a:endParaRPr lang="en-GB" sz="1349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90461C6-E484-D948-FA91-81659B27619C}"/>
              </a:ext>
            </a:extLst>
          </p:cNvPr>
          <p:cNvSpPr/>
          <p:nvPr/>
        </p:nvSpPr>
        <p:spPr>
          <a:xfrm>
            <a:off x="8150776" y="468478"/>
            <a:ext cx="327334" cy="2999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769"/>
            <a:r>
              <a:rPr lang="en-US" sz="1349" b="1">
                <a:solidFill>
                  <a:prstClr val="black"/>
                </a:solidFill>
                <a:latin typeface="Calibri"/>
              </a:rPr>
              <a:t>2)</a:t>
            </a:r>
            <a:endParaRPr lang="en-GB" sz="1349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464BC51-42ED-8290-5E0F-30FF98BE034C}"/>
              </a:ext>
            </a:extLst>
          </p:cNvPr>
          <p:cNvSpPr/>
          <p:nvPr/>
        </p:nvSpPr>
        <p:spPr>
          <a:xfrm>
            <a:off x="8167087" y="2595268"/>
            <a:ext cx="327334" cy="2999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769"/>
            <a:r>
              <a:rPr lang="en-US" sz="1349" b="1">
                <a:solidFill>
                  <a:prstClr val="black"/>
                </a:solidFill>
                <a:latin typeface="Calibri"/>
              </a:rPr>
              <a:t>3)</a:t>
            </a:r>
            <a:endParaRPr lang="en-GB" sz="1349" b="1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A473901-C62A-5162-4393-7663B7C1B999}"/>
              </a:ext>
            </a:extLst>
          </p:cNvPr>
          <p:cNvCxnSpPr/>
          <p:nvPr/>
        </p:nvCxnSpPr>
        <p:spPr>
          <a:xfrm>
            <a:off x="6365850" y="1717566"/>
            <a:ext cx="1928819" cy="1002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2A12880-6F21-4A06-4B3F-905C63B6C2A3}"/>
              </a:ext>
            </a:extLst>
          </p:cNvPr>
          <p:cNvCxnSpPr/>
          <p:nvPr/>
        </p:nvCxnSpPr>
        <p:spPr>
          <a:xfrm>
            <a:off x="6365850" y="712062"/>
            <a:ext cx="1928819" cy="16137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A70A1EA2-0AF7-F434-6913-587D53A2399A}"/>
              </a:ext>
            </a:extLst>
          </p:cNvPr>
          <p:cNvSpPr/>
          <p:nvPr/>
        </p:nvSpPr>
        <p:spPr>
          <a:xfrm>
            <a:off x="6430467" y="517403"/>
            <a:ext cx="1134126" cy="25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69"/>
            <a:r>
              <a:rPr lang="en-GB" sz="1026" b="1">
                <a:solidFill>
                  <a:prstClr val="black"/>
                </a:solidFill>
                <a:latin typeface="Arial Narrow" panose="020B0606020202030204" pitchFamily="34" charset="0"/>
              </a:rPr>
              <a:t>melting</a:t>
            </a:r>
            <a:endParaRPr lang="en-GB" sz="1026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A8C35C7-7F97-44B3-CC9E-71D5596DD882}"/>
              </a:ext>
            </a:extLst>
          </p:cNvPr>
          <p:cNvSpPr/>
          <p:nvPr/>
        </p:nvSpPr>
        <p:spPr>
          <a:xfrm>
            <a:off x="6656750" y="1515892"/>
            <a:ext cx="1134126" cy="25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69"/>
            <a:r>
              <a:rPr lang="en-GB" sz="1026" b="1" err="1">
                <a:solidFill>
                  <a:prstClr val="black"/>
                </a:solidFill>
                <a:latin typeface="Arial Narrow" panose="020B0606020202030204" pitchFamily="34" charset="0"/>
              </a:rPr>
              <a:t>recryst</a:t>
            </a:r>
            <a:r>
              <a:rPr lang="en-GB" sz="1026" b="1">
                <a:solidFill>
                  <a:prstClr val="black"/>
                </a:solidFill>
                <a:latin typeface="Arial Narrow" panose="020B0606020202030204" pitchFamily="34" charset="0"/>
              </a:rPr>
              <a:t>.</a:t>
            </a:r>
            <a:endParaRPr lang="en-GB" sz="1026" b="1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03AFEF7-D9FA-B488-C516-208766696395}"/>
              </a:ext>
            </a:extLst>
          </p:cNvPr>
          <p:cNvCxnSpPr/>
          <p:nvPr/>
        </p:nvCxnSpPr>
        <p:spPr>
          <a:xfrm>
            <a:off x="6307891" y="3310394"/>
            <a:ext cx="1928819" cy="16137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C6995560-1CC0-24BA-768D-DF0870FA5742}"/>
              </a:ext>
            </a:extLst>
          </p:cNvPr>
          <p:cNvSpPr/>
          <p:nvPr/>
        </p:nvSpPr>
        <p:spPr>
          <a:xfrm>
            <a:off x="6840692" y="3092955"/>
            <a:ext cx="1134126" cy="25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69"/>
            <a:r>
              <a:rPr lang="en-GB" sz="1026" b="1">
                <a:solidFill>
                  <a:prstClr val="black"/>
                </a:solidFill>
                <a:latin typeface="Arial Narrow" panose="020B0606020202030204" pitchFamily="34" charset="0"/>
              </a:rPr>
              <a:t>soft./aging</a:t>
            </a:r>
            <a:endParaRPr lang="en-GB" sz="1026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FE03961-8FE9-5E93-0499-9D554E7B38B5}"/>
              </a:ext>
            </a:extLst>
          </p:cNvPr>
          <p:cNvSpPr/>
          <p:nvPr/>
        </p:nvSpPr>
        <p:spPr>
          <a:xfrm>
            <a:off x="192952" y="541348"/>
            <a:ext cx="562448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de-DE" sz="1350" b="1" u="sng" dirty="0">
                <a:solidFill>
                  <a:prstClr val="black"/>
                </a:solidFill>
              </a:rPr>
              <a:t>Heat </a:t>
            </a:r>
            <a:r>
              <a:rPr lang="de-DE" sz="1350" b="1" u="sng" dirty="0" err="1">
                <a:solidFill>
                  <a:prstClr val="black"/>
                </a:solidFill>
              </a:rPr>
              <a:t>flux</a:t>
            </a:r>
            <a:r>
              <a:rPr lang="de-DE" sz="1350" b="1" u="sng" dirty="0">
                <a:solidFill>
                  <a:prstClr val="black"/>
                </a:solidFill>
              </a:rPr>
              <a:t> </a:t>
            </a:r>
            <a:r>
              <a:rPr lang="de-DE" sz="1350" b="1" u="sng" dirty="0" err="1">
                <a:solidFill>
                  <a:prstClr val="black"/>
                </a:solidFill>
              </a:rPr>
              <a:t>ramp</a:t>
            </a:r>
            <a:r>
              <a:rPr lang="de-DE" sz="1350" b="1" u="sng" dirty="0">
                <a:solidFill>
                  <a:prstClr val="black"/>
                </a:solidFill>
              </a:rPr>
              <a:t> </a:t>
            </a:r>
            <a:r>
              <a:rPr lang="de-DE" sz="1350" dirty="0" err="1">
                <a:solidFill>
                  <a:prstClr val="black"/>
                </a:solidFill>
              </a:rPr>
              <a:t>from</a:t>
            </a:r>
            <a:r>
              <a:rPr lang="de-DE" sz="1350" dirty="0">
                <a:solidFill>
                  <a:prstClr val="black"/>
                </a:solidFill>
              </a:rPr>
              <a:t> 10MW/m</a:t>
            </a:r>
            <a:r>
              <a:rPr lang="de-DE" sz="1350" baseline="30000" dirty="0">
                <a:solidFill>
                  <a:prstClr val="black"/>
                </a:solidFill>
              </a:rPr>
              <a:t>2</a:t>
            </a:r>
            <a:r>
              <a:rPr lang="de-DE" sz="1350" dirty="0">
                <a:solidFill>
                  <a:prstClr val="black"/>
                </a:solidFill>
              </a:rPr>
              <a:t> </a:t>
            </a:r>
            <a:r>
              <a:rPr lang="de-DE" sz="1350" dirty="0" err="1">
                <a:solidFill>
                  <a:prstClr val="black"/>
                </a:solidFill>
              </a:rPr>
              <a:t>to</a:t>
            </a:r>
            <a:r>
              <a:rPr lang="de-DE" sz="1350" dirty="0">
                <a:solidFill>
                  <a:prstClr val="black"/>
                </a:solidFill>
              </a:rPr>
              <a:t> 70MW/m</a:t>
            </a:r>
            <a:r>
              <a:rPr lang="de-DE" sz="1350" baseline="30000" dirty="0">
                <a:solidFill>
                  <a:prstClr val="black"/>
                </a:solidFill>
              </a:rPr>
              <a:t>2</a:t>
            </a:r>
            <a:r>
              <a:rPr lang="de-DE" sz="1350" dirty="0">
                <a:solidFill>
                  <a:prstClr val="black"/>
                </a:solidFill>
              </a:rPr>
              <a:t> in 10s (</a:t>
            </a:r>
            <a:r>
              <a:rPr lang="de-DE" sz="1350" dirty="0" err="1">
                <a:solidFill>
                  <a:prstClr val="black"/>
                </a:solidFill>
              </a:rPr>
              <a:t>to</a:t>
            </a:r>
            <a:r>
              <a:rPr lang="de-DE" sz="1350" dirty="0">
                <a:solidFill>
                  <a:prstClr val="black"/>
                </a:solidFill>
              </a:rPr>
              <a:t> </a:t>
            </a:r>
            <a:r>
              <a:rPr lang="de-DE" sz="1350" dirty="0" err="1">
                <a:solidFill>
                  <a:prstClr val="black"/>
                </a:solidFill>
              </a:rPr>
              <a:t>mimic</a:t>
            </a:r>
            <a:r>
              <a:rPr lang="de-DE" sz="1350" dirty="0">
                <a:solidFill>
                  <a:prstClr val="black"/>
                </a:solidFill>
              </a:rPr>
              <a:t> </a:t>
            </a:r>
            <a:r>
              <a:rPr lang="de-DE" sz="1350">
                <a:solidFill>
                  <a:prstClr val="black"/>
                </a:solidFill>
              </a:rPr>
              <a:t>reattachment</a:t>
            </a:r>
            <a:r>
              <a:rPr lang="de-DE" sz="1350" dirty="0">
                <a:solidFill>
                  <a:prstClr val="black"/>
                </a:solidFill>
              </a:rPr>
              <a:t>):</a:t>
            </a:r>
            <a:endParaRPr lang="de-DE" sz="1350" baseline="30000" dirty="0">
              <a:solidFill>
                <a:prstClr val="black"/>
              </a:solidFill>
            </a:endParaRPr>
          </a:p>
        </p:txBody>
      </p:sp>
      <p:graphicFrame>
        <p:nvGraphicFramePr>
          <p:cNvPr id="52" name="Table 6">
            <a:extLst>
              <a:ext uri="{FF2B5EF4-FFF2-40B4-BE49-F238E27FC236}">
                <a16:creationId xmlns:a16="http://schemas.microsoft.com/office/drawing/2014/main" id="{C86C5AF7-51A1-E118-DA2C-DC687E72705E}"/>
              </a:ext>
            </a:extLst>
          </p:cNvPr>
          <p:cNvGraphicFramePr>
            <a:graphicFrameLocks noGrp="1"/>
          </p:cNvGraphicFramePr>
          <p:nvPr/>
        </p:nvGraphicFramePr>
        <p:xfrm>
          <a:off x="243070" y="4569973"/>
          <a:ext cx="5858978" cy="3717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58978">
                  <a:extLst>
                    <a:ext uri="{9D8B030D-6E8A-4147-A177-3AD203B41FA5}">
                      <a16:colId xmlns:a16="http://schemas.microsoft.com/office/drawing/2014/main" val="541276513"/>
                    </a:ext>
                  </a:extLst>
                </a:gridCol>
              </a:tblGrid>
              <a:tr h="368489">
                <a:tc>
                  <a:txBody>
                    <a:bodyPr/>
                    <a:lstStyle/>
                    <a:p>
                      <a:r>
                        <a:rPr lang="en-US" sz="1000"/>
                        <a:t>Experiment carried out in GLADIS shows unirradiated PFC functional integrity after 5000 pulses (≥1h at 1Hz) at equivalent 70MW/m</a:t>
                      </a:r>
                      <a:r>
                        <a:rPr lang="en-US" sz="1000" baseline="30000"/>
                        <a:t>2 </a:t>
                      </a:r>
                      <a:r>
                        <a:rPr lang="en-US" sz="1000"/>
                        <a:t>(JH. You submitted to JNM)</a:t>
                      </a:r>
                      <a:endParaRPr lang="en-GB" sz="1000"/>
                    </a:p>
                  </a:txBody>
                  <a:tcPr marL="66998" marR="66998" marT="33499" marB="33499"/>
                </a:tc>
                <a:extLst>
                  <a:ext uri="{0D108BD9-81ED-4DB2-BD59-A6C34878D82A}">
                    <a16:rowId xmlns:a16="http://schemas.microsoft.com/office/drawing/2014/main" val="3551013971"/>
                  </a:ext>
                </a:extLst>
              </a:tr>
            </a:tbl>
          </a:graphicData>
        </a:graphic>
      </p:graphicFrame>
      <p:pic>
        <p:nvPicPr>
          <p:cNvPr id="23" name="Picture 22">
            <a:extLst>
              <a:ext uri="{FF2B5EF4-FFF2-40B4-BE49-F238E27FC236}">
                <a16:creationId xmlns:a16="http://schemas.microsoft.com/office/drawing/2014/main" id="{34BCCAA4-1D38-F07A-A4BD-F7220196B4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4030" y="2525849"/>
            <a:ext cx="3125509" cy="2031781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B8B310E-8DB9-53BC-3369-BEBF9CE6F06F}"/>
              </a:ext>
            </a:extLst>
          </p:cNvPr>
          <p:cNvSpPr txBox="1"/>
          <p:nvPr/>
        </p:nvSpPr>
        <p:spPr>
          <a:xfrm>
            <a:off x="2811749" y="2090860"/>
            <a:ext cx="1069267" cy="5078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FF0000"/>
                </a:solidFill>
                <a:latin typeface="Arial Narrow" panose="020B0606020202030204" pitchFamily="34" charset="0"/>
              </a:rPr>
              <a:t>No Sweep</a:t>
            </a:r>
          </a:p>
          <a:p>
            <a:r>
              <a:rPr lang="en-US" sz="900" b="1" dirty="0">
                <a:solidFill>
                  <a:srgbClr val="0070C0"/>
                </a:solidFill>
                <a:latin typeface="Arial Narrow" panose="020B0606020202030204" pitchFamily="34" charset="0"/>
              </a:rPr>
              <a:t>Sweep 10 cm 1 Hz</a:t>
            </a:r>
          </a:p>
          <a:p>
            <a:r>
              <a:rPr lang="en-US" sz="900" b="1" dirty="0">
                <a:solidFill>
                  <a:srgbClr val="00B050"/>
                </a:solidFill>
                <a:latin typeface="Arial Narrow" panose="020B0606020202030204" pitchFamily="34" charset="0"/>
              </a:rPr>
              <a:t>Sweep 20 cm 1 Hz</a:t>
            </a:r>
            <a:endParaRPr lang="en-GB" sz="900" b="1" dirty="0">
              <a:solidFill>
                <a:srgbClr val="00B05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94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800" dirty="0"/>
              <a:t>Summary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DEMO </a:t>
            </a:r>
            <a:r>
              <a:rPr lang="de-DE" sz="1800" dirty="0" err="1"/>
              <a:t>diagnostic</a:t>
            </a:r>
            <a:r>
              <a:rPr lang="de-DE" sz="1800" dirty="0"/>
              <a:t> </a:t>
            </a:r>
            <a:r>
              <a:rPr lang="de-DE" sz="1800" dirty="0" err="1"/>
              <a:t>and</a:t>
            </a:r>
            <a:r>
              <a:rPr lang="de-DE" sz="1800" dirty="0"/>
              <a:t> </a:t>
            </a:r>
            <a:r>
              <a:rPr lang="de-DE" sz="1800" dirty="0" err="1"/>
              <a:t>control</a:t>
            </a:r>
            <a:r>
              <a:rPr lang="de-DE" sz="1800" dirty="0"/>
              <a:t> </a:t>
            </a:r>
            <a:r>
              <a:rPr lang="de-DE" sz="1800" dirty="0" err="1"/>
              <a:t>concept</a:t>
            </a:r>
            <a:endParaRPr lang="en-GB" sz="18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>
                <a:solidFill>
                  <a:prstClr val="black"/>
                </a:solidFill>
              </a:rPr>
              <a:t>Wolfgang Biel | Development of the DEMO plasma diagnostic and control system, 11-09-2023 | Page </a:t>
            </a:r>
            <a:fld id="{6A6D9FA1-99C7-4910-8E32-B85D378B0060}" type="slidenum">
              <a:rPr lang="en-GB" smtClean="0">
                <a:solidFill>
                  <a:prstClr val="black"/>
                </a:solidFill>
              </a:rPr>
              <a:pPr algn="r"/>
              <a:t>23</a:t>
            </a:fld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539755"/>
              </p:ext>
            </p:extLst>
          </p:nvPr>
        </p:nvGraphicFramePr>
        <p:xfrm>
          <a:off x="395537" y="414226"/>
          <a:ext cx="8691759" cy="4697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5095">
                  <a:extLst>
                    <a:ext uri="{9D8B030D-6E8A-4147-A177-3AD203B41FA5}">
                      <a16:colId xmlns:a16="http://schemas.microsoft.com/office/drawing/2014/main" val="346665674"/>
                    </a:ext>
                  </a:extLst>
                </a:gridCol>
                <a:gridCol w="1638416">
                  <a:extLst>
                    <a:ext uri="{9D8B030D-6E8A-4147-A177-3AD203B41FA5}">
                      <a16:colId xmlns:a16="http://schemas.microsoft.com/office/drawing/2014/main" val="626729509"/>
                    </a:ext>
                  </a:extLst>
                </a:gridCol>
                <a:gridCol w="2610056">
                  <a:extLst>
                    <a:ext uri="{9D8B030D-6E8A-4147-A177-3AD203B41FA5}">
                      <a16:colId xmlns:a16="http://schemas.microsoft.com/office/drawing/2014/main" val="766619284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516810394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solidFill>
                            <a:schemeClr val="tx1"/>
                          </a:solidFill>
                          <a:effectLst/>
                        </a:rPr>
                        <a:t>Control </a:t>
                      </a:r>
                      <a:r>
                        <a:rPr lang="de-DE" sz="1100" b="1" dirty="0" err="1">
                          <a:solidFill>
                            <a:schemeClr val="tx1"/>
                          </a:solidFill>
                          <a:effectLst/>
                        </a:rPr>
                        <a:t>quantity</a:t>
                      </a:r>
                      <a:endParaRPr lang="de-DE" sz="11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solidFill>
                            <a:schemeClr val="tx1"/>
                          </a:solidFill>
                          <a:effectLst/>
                        </a:rPr>
                        <a:t>Operational</a:t>
                      </a:r>
                      <a:r>
                        <a:rPr lang="de-DE" sz="1100" b="1" baseline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1100" b="1" baseline="0" dirty="0" err="1">
                          <a:solidFill>
                            <a:schemeClr val="tx1"/>
                          </a:solidFill>
                          <a:effectLst/>
                        </a:rPr>
                        <a:t>limits</a:t>
                      </a:r>
                      <a:endParaRPr lang="de-DE" sz="11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 err="1">
                          <a:solidFill>
                            <a:schemeClr val="tx1"/>
                          </a:solidFill>
                          <a:effectLst/>
                        </a:rPr>
                        <a:t>Diagnostics</a:t>
                      </a:r>
                      <a:r>
                        <a:rPr lang="de-DE" sz="11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de-DE" sz="11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 err="1">
                          <a:solidFill>
                            <a:schemeClr val="tx1"/>
                          </a:solidFill>
                          <a:effectLst/>
                        </a:rPr>
                        <a:t>Actuators</a:t>
                      </a:r>
                      <a:r>
                        <a:rPr lang="de-DE" sz="1100" b="1" dirty="0">
                          <a:solidFill>
                            <a:schemeClr val="tx1"/>
                          </a:solidFill>
                          <a:effectLst/>
                        </a:rPr>
                        <a:t> + </a:t>
                      </a:r>
                      <a:r>
                        <a:rPr lang="de-DE" sz="1100" b="1" dirty="0" err="1">
                          <a:solidFill>
                            <a:schemeClr val="tx1"/>
                          </a:solidFill>
                          <a:effectLst/>
                        </a:rPr>
                        <a:t>interactions</a:t>
                      </a:r>
                      <a:endParaRPr lang="de-DE" sz="11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0565991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Plasma </a:t>
                      </a:r>
                      <a:r>
                        <a:rPr lang="de-DE" sz="104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current</a:t>
                      </a:r>
                      <a:r>
                        <a:rPr lang="de-DE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/ </a:t>
                      </a:r>
                      <a:r>
                        <a:rPr lang="de-DE" sz="104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Edge</a:t>
                      </a:r>
                      <a:r>
                        <a:rPr lang="de-DE" sz="104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04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safety</a:t>
                      </a:r>
                      <a:r>
                        <a:rPr lang="de-DE" sz="104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04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factor</a:t>
                      </a:r>
                      <a:r>
                        <a:rPr lang="de-DE" sz="104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 q</a:t>
                      </a:r>
                      <a:r>
                        <a:rPr lang="de-DE" sz="104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95</a:t>
                      </a: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4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safety</a:t>
                      </a:r>
                      <a:r>
                        <a:rPr lang="de-DE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e-DE" sz="104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factor</a:t>
                      </a:r>
                      <a:r>
                        <a:rPr lang="de-DE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e-DE" sz="104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limit</a:t>
                      </a:r>
                      <a:r>
                        <a:rPr lang="de-DE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(q</a:t>
                      </a:r>
                      <a:r>
                        <a:rPr lang="de-DE" sz="104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95</a:t>
                      </a:r>
                      <a:r>
                        <a:rPr lang="de-DE" sz="104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</a:t>
                      </a:r>
                      <a:r>
                        <a:rPr lang="de-DE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4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Magnetic</a:t>
                      </a:r>
                      <a:r>
                        <a:rPr lang="de-DE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e-DE" sz="104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diagnostics</a:t>
                      </a:r>
                      <a:endParaRPr lang="de-DE" sz="104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4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Faraday </a:t>
                      </a:r>
                      <a:r>
                        <a:rPr lang="de-DE" sz="104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sensors</a:t>
                      </a:r>
                      <a:endParaRPr lang="de-DE" sz="104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CS </a:t>
                      </a:r>
                      <a:r>
                        <a:rPr lang="de-DE" sz="104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coils</a:t>
                      </a:r>
                      <a:endParaRPr lang="de-DE" sz="1040" baseline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4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Auxiliary</a:t>
                      </a:r>
                      <a:r>
                        <a:rPr lang="de-DE" sz="104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e-DE" sz="104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heating</a:t>
                      </a:r>
                      <a:endParaRPr lang="de-DE" sz="104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0845812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Plasma position and shape, incl. vertical stability</a:t>
                      </a:r>
                      <a:endParaRPr lang="de-DE" sz="104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Wall loads (FW and div.)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Max.</a:t>
                      </a:r>
                      <a:r>
                        <a:rPr lang="en-US" sz="104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04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sym typeface="Symbol"/>
                        </a:rPr>
                        <a:t>z / VDE disruption</a:t>
                      </a:r>
                      <a:endParaRPr lang="en-US" sz="104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Magnetic diagnostics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MW reflectometry, ECE</a:t>
                      </a:r>
                      <a:endParaRPr lang="de-DE" sz="104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4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Neutron/</a:t>
                      </a:r>
                      <a:r>
                        <a:rPr lang="de-DE" sz="104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gamma</a:t>
                      </a:r>
                      <a:r>
                        <a:rPr lang="de-DE" sz="104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04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diagnostics</a:t>
                      </a:r>
                      <a:endParaRPr lang="de-DE" sz="1040" baseline="0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IR polarimetry/interferometry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Radiation</a:t>
                      </a:r>
                      <a:r>
                        <a:rPr lang="en-US" sz="104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power profile</a:t>
                      </a:r>
                      <a:endParaRPr lang="de-DE" sz="104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PF + CS coils</a:t>
                      </a:r>
                      <a:endParaRPr lang="de-DE" sz="104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Auxiliary heating</a:t>
                      </a: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241560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Plasma </a:t>
                      </a:r>
                      <a:r>
                        <a:rPr lang="de-DE" sz="104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edge</a:t>
                      </a:r>
                      <a:r>
                        <a:rPr lang="de-DE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e-DE" sz="104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density</a:t>
                      </a:r>
                      <a:r>
                        <a:rPr lang="de-DE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e-DE" sz="104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and</a:t>
                      </a:r>
                      <a:r>
                        <a:rPr lang="de-DE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e-DE" sz="104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temperature</a:t>
                      </a:r>
                      <a:endParaRPr lang="de-DE" sz="104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4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Density</a:t>
                      </a:r>
                      <a:r>
                        <a:rPr lang="de-DE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e-DE" sz="104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limit</a:t>
                      </a:r>
                      <a:endParaRPr lang="de-DE" sz="104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4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Stable</a:t>
                      </a:r>
                      <a:r>
                        <a:rPr lang="de-DE" sz="104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04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confinement</a:t>
                      </a:r>
                      <a:endParaRPr lang="de-DE" sz="104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4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Access </a:t>
                      </a:r>
                      <a:r>
                        <a:rPr lang="de-DE" sz="104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for</a:t>
                      </a:r>
                      <a:r>
                        <a:rPr lang="de-DE" sz="104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 div.</a:t>
                      </a:r>
                      <a:r>
                        <a:rPr lang="de-DE" sz="104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04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detachment</a:t>
                      </a:r>
                      <a:endParaRPr lang="de-DE" sz="104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MW reflectometry, ECE</a:t>
                      </a:r>
                      <a:endParaRPr lang="de-DE" sz="104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IR polarimetry/interferometry</a:t>
                      </a:r>
                      <a:endParaRPr lang="de-DE" sz="104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4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Spectroscopy</a:t>
                      </a:r>
                      <a:r>
                        <a:rPr lang="de-DE" sz="104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(pellet </a:t>
                      </a:r>
                      <a:r>
                        <a:rPr lang="de-DE" sz="104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injection</a:t>
                      </a:r>
                      <a:r>
                        <a:rPr lang="de-DE" sz="104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de-DE" sz="104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Pellet injection (fuel)</a:t>
                      </a:r>
                      <a:endParaRPr lang="de-DE" sz="104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Gas injection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ECR heating</a:t>
                      </a: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79262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4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Fusion power</a:t>
                      </a: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Wall </a:t>
                      </a:r>
                      <a:r>
                        <a:rPr lang="de-DE" sz="104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loads</a:t>
                      </a:r>
                      <a:r>
                        <a:rPr lang="de-DE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(FW </a:t>
                      </a:r>
                      <a:r>
                        <a:rPr lang="de-DE" sz="104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and</a:t>
                      </a:r>
                      <a:r>
                        <a:rPr lang="de-DE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div.)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LH </a:t>
                      </a:r>
                      <a:r>
                        <a:rPr lang="de-DE" sz="104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threshold</a:t>
                      </a:r>
                      <a:endParaRPr lang="de-DE" sz="104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04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Neutron diagnostics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04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Density and temp. measurement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04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FW/blanket and div. power (for calibration only)</a:t>
                      </a:r>
                      <a:endParaRPr lang="de-DE" sz="104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4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Auxiliary</a:t>
                      </a:r>
                      <a:r>
                        <a:rPr lang="de-DE" sz="104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e-DE" sz="104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heating</a:t>
                      </a:r>
                      <a:endParaRPr lang="en-GB" sz="104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Pellet injection (DT ratio)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Impurity gas injection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PF+CS coils (shaping)</a:t>
                      </a:r>
                      <a:endParaRPr lang="en-US" sz="104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998058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4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Power loss across the separatrix</a:t>
                      </a: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Radiation </a:t>
                      </a:r>
                      <a:r>
                        <a:rPr lang="de-DE" sz="104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limit</a:t>
                      </a:r>
                      <a:endParaRPr lang="de-DE" sz="104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4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LH </a:t>
                      </a:r>
                      <a:r>
                        <a:rPr lang="de-DE" sz="104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threshold</a:t>
                      </a:r>
                      <a:r>
                        <a:rPr lang="de-DE" sz="104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, divertor </a:t>
                      </a:r>
                      <a:r>
                        <a:rPr lang="de-DE" sz="104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loads</a:t>
                      </a:r>
                      <a:endParaRPr lang="de-DE" sz="104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4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Spectroscopy+radiation</a:t>
                      </a:r>
                      <a:r>
                        <a:rPr lang="de-DE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e-DE" sz="104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meas</a:t>
                      </a:r>
                      <a:r>
                        <a:rPr lang="de-DE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4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Plasma </a:t>
                      </a:r>
                      <a:r>
                        <a:rPr lang="de-DE" sz="104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heating</a:t>
                      </a:r>
                      <a:r>
                        <a:rPr lang="de-DE" sz="104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 power</a:t>
                      </a: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Gas + Pellet injection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Auxiliary heating</a:t>
                      </a: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7651018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4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Divertor</a:t>
                      </a:r>
                      <a:r>
                        <a:rPr lang="en-US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detachment and heat flux control</a:t>
                      </a:r>
                      <a:endParaRPr lang="de-DE" sz="104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Divertor wall loads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LH threshold</a:t>
                      </a: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IR/VIS/UV spectroscopy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Divertor thermo-currents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Neutron</a:t>
                      </a:r>
                      <a:r>
                        <a:rPr lang="en-US" sz="104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flux, r</a:t>
                      </a:r>
                      <a:r>
                        <a:rPr lang="en-US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eflectometry</a:t>
                      </a: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Gas injection (impurities + fuel)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Pellet injection (fuel)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PF coils</a:t>
                      </a:r>
                      <a:endParaRPr lang="de-DE" sz="104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0201999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(MHD) plasma instabilities</a:t>
                      </a:r>
                      <a:endParaRPr lang="de-DE" sz="104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4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Various</a:t>
                      </a:r>
                      <a:endParaRPr lang="de-DE" sz="104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Reflectometry, ECE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4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Radiation power </a:t>
                      </a:r>
                      <a:r>
                        <a:rPr lang="de-DE" sz="104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measurements</a:t>
                      </a:r>
                      <a:endParaRPr lang="de-DE" sz="104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4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Neutron/gamma diagnostics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4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IR polarimetry/interferometry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4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Magnetic</a:t>
                      </a:r>
                      <a:r>
                        <a:rPr lang="en-US" sz="104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 diagnostics</a:t>
                      </a: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Auxiliary heating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4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ECCD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4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PF coils</a:t>
                      </a:r>
                      <a:endParaRPr lang="de-DE" sz="104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4420208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4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Events (</a:t>
                      </a:r>
                      <a:r>
                        <a:rPr lang="de-DE" sz="104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impurity</a:t>
                      </a:r>
                      <a:r>
                        <a:rPr lang="de-DE" sz="104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04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ingress</a:t>
                      </a:r>
                      <a:r>
                        <a:rPr lang="de-DE" sz="104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, </a:t>
                      </a:r>
                      <a:r>
                        <a:rPr lang="de-DE" sz="104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component</a:t>
                      </a:r>
                      <a:r>
                        <a:rPr lang="de-DE" sz="104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04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failure</a:t>
                      </a:r>
                      <a:r>
                        <a:rPr lang="de-DE" sz="104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)</a:t>
                      </a:r>
                      <a:endParaRPr lang="de-DE" sz="104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4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Various</a:t>
                      </a:r>
                      <a:endParaRPr lang="en-US" sz="104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All</a:t>
                      </a: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4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All</a:t>
                      </a: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82545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1040" dirty="0" err="1"/>
                        <a:t>Disruption</a:t>
                      </a:r>
                      <a:r>
                        <a:rPr lang="de-DE" sz="1040" baseline="0" dirty="0"/>
                        <a:t> </a:t>
                      </a:r>
                      <a:r>
                        <a:rPr lang="de-DE" sz="1040" baseline="0" dirty="0" err="1"/>
                        <a:t>mitigation</a:t>
                      </a:r>
                      <a:endParaRPr lang="en-GB" sz="1040" dirty="0"/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40" dirty="0"/>
                        <a:t>All</a:t>
                      </a:r>
                      <a:endParaRPr lang="en-GB" sz="1040" dirty="0"/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40" dirty="0"/>
                        <a:t>All</a:t>
                      </a:r>
                      <a:endParaRPr lang="en-GB" sz="1040" dirty="0"/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40" dirty="0"/>
                        <a:t>Matter </a:t>
                      </a:r>
                      <a:r>
                        <a:rPr lang="de-DE" sz="1040" dirty="0" err="1"/>
                        <a:t>injection</a:t>
                      </a:r>
                      <a:endParaRPr lang="en-GB" sz="1040" dirty="0"/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9279121"/>
                  </a:ext>
                </a:extLst>
              </a:tr>
            </a:tbl>
          </a:graphicData>
        </a:graphic>
      </p:graphicFrame>
      <p:sp>
        <p:nvSpPr>
          <p:cNvPr id="7" name="Textfeld 6"/>
          <p:cNvSpPr txBox="1"/>
          <p:nvPr/>
        </p:nvSpPr>
        <p:spPr>
          <a:xfrm rot="16200000">
            <a:off x="-318305" y="1147358"/>
            <a:ext cx="1137613" cy="2419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de-DE" sz="1100" b="1" dirty="0" err="1">
                <a:latin typeface="+mj-lt"/>
              </a:rPr>
              <a:t>equilibr</a:t>
            </a:r>
            <a:r>
              <a:rPr lang="de-DE" sz="1100" b="1" dirty="0">
                <a:latin typeface="+mj-lt"/>
              </a:rPr>
              <a:t>. control</a:t>
            </a:r>
          </a:p>
        </p:txBody>
      </p:sp>
      <p:sp>
        <p:nvSpPr>
          <p:cNvPr id="8" name="Textfeld 7"/>
          <p:cNvSpPr txBox="1"/>
          <p:nvPr/>
        </p:nvSpPr>
        <p:spPr>
          <a:xfrm rot="16200000">
            <a:off x="-767589" y="2748767"/>
            <a:ext cx="2036175" cy="241980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de-DE" sz="1100" b="1" dirty="0">
                <a:latin typeface="+mj-lt"/>
              </a:rPr>
              <a:t>             </a:t>
            </a:r>
            <a:r>
              <a:rPr lang="de-DE" sz="1100" b="1" dirty="0" err="1">
                <a:latin typeface="+mj-lt"/>
              </a:rPr>
              <a:t>kinetic</a:t>
            </a:r>
            <a:r>
              <a:rPr lang="de-DE" sz="1100" b="1" dirty="0">
                <a:latin typeface="+mj-lt"/>
              </a:rPr>
              <a:t> </a:t>
            </a:r>
            <a:r>
              <a:rPr lang="de-DE" sz="1100" b="1" dirty="0" err="1">
                <a:latin typeface="+mj-lt"/>
              </a:rPr>
              <a:t>control</a:t>
            </a:r>
            <a:r>
              <a:rPr lang="de-DE" sz="1100" b="1" dirty="0">
                <a:latin typeface="+mj-lt"/>
              </a:rPr>
              <a:t>             </a:t>
            </a:r>
          </a:p>
        </p:txBody>
      </p:sp>
      <p:sp>
        <p:nvSpPr>
          <p:cNvPr id="9" name="Textfeld 8"/>
          <p:cNvSpPr txBox="1"/>
          <p:nvPr/>
        </p:nvSpPr>
        <p:spPr>
          <a:xfrm rot="16200000">
            <a:off x="-351615" y="4382122"/>
            <a:ext cx="1204222" cy="241980"/>
          </a:xfrm>
          <a:prstGeom prst="rect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de-DE" sz="1100" b="1" dirty="0"/>
              <a:t>Event </a:t>
            </a:r>
            <a:r>
              <a:rPr lang="de-DE" sz="1100" b="1" dirty="0" err="1"/>
              <a:t>control</a:t>
            </a:r>
            <a:endParaRPr lang="de-DE" sz="1100" b="1" dirty="0"/>
          </a:p>
        </p:txBody>
      </p:sp>
      <p:sp>
        <p:nvSpPr>
          <p:cNvPr id="11" name="Textfeld 10"/>
          <p:cNvSpPr txBox="1"/>
          <p:nvPr/>
        </p:nvSpPr>
        <p:spPr>
          <a:xfrm>
            <a:off x="7092280" y="180037"/>
            <a:ext cx="2034779" cy="234286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See also </a:t>
            </a: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W. Biel et al. FED 2022</a:t>
            </a: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508104" y="2862137"/>
            <a:ext cx="1772404" cy="196395"/>
          </a:xfrm>
          <a:prstGeom prst="rect">
            <a:avLst/>
          </a:prstGeom>
          <a:solidFill>
            <a:srgbClr val="FFC000"/>
          </a:solidFill>
        </p:spPr>
        <p:txBody>
          <a:bodyPr wrap="none" lIns="18000" tIns="18000" rIns="18000" bIns="18000" rtlCol="0">
            <a:spAutoFit/>
          </a:bodyPr>
          <a:lstStyle/>
          <a:p>
            <a:r>
              <a:rPr lang="de-DE" sz="1040" dirty="0"/>
              <a:t>+ Collective Thomson </a:t>
            </a:r>
            <a:r>
              <a:rPr lang="de-DE" sz="1040" dirty="0" err="1"/>
              <a:t>Scattering</a:t>
            </a:r>
            <a:endParaRPr lang="en-GB" sz="1040" dirty="0"/>
          </a:p>
        </p:txBody>
      </p:sp>
    </p:spTree>
    <p:extLst>
      <p:ext uri="{BB962C8B-B14F-4D97-AF65-F5344CB8AC3E}">
        <p14:creationId xmlns:p14="http://schemas.microsoft.com/office/powerpoint/2010/main" val="13693237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800" dirty="0"/>
              <a:t>Summary </a:t>
            </a:r>
            <a:r>
              <a:rPr lang="de-DE" sz="1800" dirty="0" err="1"/>
              <a:t>and</a:t>
            </a:r>
            <a:r>
              <a:rPr lang="de-DE" sz="1800" dirty="0"/>
              <a:t> </a:t>
            </a:r>
            <a:r>
              <a:rPr lang="de-DE" sz="1800" dirty="0" err="1"/>
              <a:t>conclusions</a:t>
            </a:r>
            <a:endParaRPr lang="en-GB" sz="18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000" y="743361"/>
            <a:ext cx="8460000" cy="4008639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An initial concept for the DEMO plasma diagnostic and control (D&amp;C) system has been developed </a:t>
            </a:r>
          </a:p>
          <a:p>
            <a:r>
              <a:rPr lang="de-DE" dirty="0"/>
              <a:t>List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main</a:t>
            </a:r>
            <a:r>
              <a:rPr lang="de-DE" dirty="0"/>
              <a:t> </a:t>
            </a:r>
            <a:r>
              <a:rPr lang="de-DE" dirty="0" err="1"/>
              <a:t>control</a:t>
            </a:r>
            <a:r>
              <a:rPr lang="de-DE" dirty="0"/>
              <a:t> </a:t>
            </a:r>
            <a:r>
              <a:rPr lang="de-DE" dirty="0" err="1"/>
              <a:t>issues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their</a:t>
            </a:r>
            <a:r>
              <a:rPr lang="de-DE" dirty="0"/>
              <a:t> </a:t>
            </a:r>
            <a:r>
              <a:rPr lang="de-DE" dirty="0" err="1"/>
              <a:t>allocation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measurements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actuators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been</a:t>
            </a:r>
            <a:r>
              <a:rPr lang="de-DE" dirty="0"/>
              <a:t> </a:t>
            </a:r>
            <a:r>
              <a:rPr lang="de-DE" dirty="0" err="1"/>
              <a:t>set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; </a:t>
            </a:r>
            <a:r>
              <a:rPr lang="de-DE" dirty="0" err="1"/>
              <a:t>structuring</a:t>
            </a:r>
            <a:r>
              <a:rPr lang="de-DE" dirty="0"/>
              <a:t> </a:t>
            </a:r>
            <a:r>
              <a:rPr lang="de-DE" dirty="0" err="1"/>
              <a:t>ongoing</a:t>
            </a:r>
            <a:endParaRPr lang="de-DE" dirty="0"/>
          </a:p>
          <a:p>
            <a:r>
              <a:rPr lang="de-DE" dirty="0" err="1"/>
              <a:t>Diagnostics</a:t>
            </a:r>
            <a:r>
              <a:rPr lang="de-DE" dirty="0"/>
              <a:t> </a:t>
            </a:r>
            <a:r>
              <a:rPr lang="de-DE" dirty="0" err="1"/>
              <a:t>were</a:t>
            </a:r>
            <a:r>
              <a:rPr lang="de-DE" dirty="0"/>
              <a:t> </a:t>
            </a:r>
            <a:r>
              <a:rPr lang="de-DE" dirty="0" err="1"/>
              <a:t>selected</a:t>
            </a:r>
            <a:r>
              <a:rPr lang="de-DE" dirty="0"/>
              <a:t> </a:t>
            </a:r>
            <a:r>
              <a:rPr lang="de-DE" dirty="0" err="1"/>
              <a:t>according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their</a:t>
            </a:r>
            <a:r>
              <a:rPr lang="de-DE" dirty="0"/>
              <a:t> </a:t>
            </a:r>
            <a:r>
              <a:rPr lang="de-DE" dirty="0" err="1"/>
              <a:t>robustness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coverage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control</a:t>
            </a:r>
            <a:r>
              <a:rPr lang="de-DE" dirty="0"/>
              <a:t> </a:t>
            </a:r>
            <a:r>
              <a:rPr lang="de-DE" dirty="0" err="1"/>
              <a:t>issues</a:t>
            </a:r>
            <a:endParaRPr lang="de-DE" dirty="0"/>
          </a:p>
          <a:p>
            <a:r>
              <a:rPr lang="de-DE" dirty="0" err="1"/>
              <a:t>Feasibility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performance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control</a:t>
            </a:r>
            <a:r>
              <a:rPr lang="de-DE" dirty="0"/>
              <a:t> </a:t>
            </a:r>
            <a:r>
              <a:rPr lang="de-DE" dirty="0" err="1"/>
              <a:t>procedures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being</a:t>
            </a:r>
            <a:r>
              <a:rPr lang="de-DE" dirty="0"/>
              <a:t> </a:t>
            </a:r>
            <a:r>
              <a:rPr lang="de-DE" dirty="0" err="1"/>
              <a:t>explored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means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simulations</a:t>
            </a:r>
            <a:endParaRPr lang="en-GB" dirty="0"/>
          </a:p>
          <a:p>
            <a:r>
              <a:rPr lang="en-GB" dirty="0"/>
              <a:t>Aiming to achieve reliable plasma operation on DEMO with high performance near operational limits</a:t>
            </a:r>
          </a:p>
          <a:p>
            <a:r>
              <a:rPr lang="en-GB" dirty="0"/>
              <a:t>Key issues for the further development and diagnostic integration are:</a:t>
            </a:r>
          </a:p>
          <a:p>
            <a:pPr lvl="1"/>
            <a:r>
              <a:rPr lang="de-DE" sz="1700" dirty="0"/>
              <a:t>In </a:t>
            </a:r>
            <a:r>
              <a:rPr lang="de-DE" sz="1700" dirty="0" err="1"/>
              <a:t>vessel</a:t>
            </a:r>
            <a:r>
              <a:rPr lang="de-DE" sz="1700" dirty="0"/>
              <a:t> </a:t>
            </a:r>
            <a:r>
              <a:rPr lang="de-DE" sz="1700" dirty="0" err="1"/>
              <a:t>components</a:t>
            </a:r>
            <a:r>
              <a:rPr lang="de-DE" sz="1700" dirty="0"/>
              <a:t> </a:t>
            </a:r>
            <a:r>
              <a:rPr lang="de-DE" sz="1700" dirty="0" err="1"/>
              <a:t>are</a:t>
            </a:r>
            <a:r>
              <a:rPr lang="de-DE" sz="1700" dirty="0"/>
              <a:t> </a:t>
            </a:r>
            <a:r>
              <a:rPr lang="de-DE" sz="1700" dirty="0" err="1"/>
              <a:t>subject</a:t>
            </a:r>
            <a:r>
              <a:rPr lang="de-DE" sz="1700" dirty="0"/>
              <a:t> </a:t>
            </a:r>
            <a:r>
              <a:rPr lang="de-DE" sz="1700" dirty="0" err="1"/>
              <a:t>to</a:t>
            </a:r>
            <a:r>
              <a:rPr lang="de-DE" sz="1700" dirty="0"/>
              <a:t> extreme </a:t>
            </a:r>
            <a:r>
              <a:rPr lang="de-DE" sz="1700" dirty="0" err="1"/>
              <a:t>loads</a:t>
            </a:r>
            <a:endParaRPr lang="en-GB" sz="1700" dirty="0"/>
          </a:p>
          <a:p>
            <a:pPr lvl="1"/>
            <a:r>
              <a:rPr lang="en-GB" sz="1700" dirty="0"/>
              <a:t>Allocation and plasma access are constrained by the needs for first wall integrity and optimization of tritium breeding</a:t>
            </a:r>
          </a:p>
          <a:p>
            <a:pPr lvl="1"/>
            <a:r>
              <a:rPr lang="de-DE" sz="1700" dirty="0" err="1"/>
              <a:t>Remaining</a:t>
            </a:r>
            <a:r>
              <a:rPr lang="de-DE" sz="1700" dirty="0"/>
              <a:t> </a:t>
            </a:r>
            <a:r>
              <a:rPr lang="de-DE" sz="1700" dirty="0" err="1"/>
              <a:t>uncertainties</a:t>
            </a:r>
            <a:r>
              <a:rPr lang="de-DE" sz="1700" dirty="0"/>
              <a:t> in </a:t>
            </a:r>
            <a:r>
              <a:rPr lang="de-DE" sz="1700" dirty="0" err="1"/>
              <a:t>the</a:t>
            </a:r>
            <a:r>
              <a:rPr lang="de-DE" sz="1700" dirty="0"/>
              <a:t> </a:t>
            </a:r>
            <a:r>
              <a:rPr lang="de-DE" sz="1700" dirty="0" err="1"/>
              <a:t>definition</a:t>
            </a:r>
            <a:r>
              <a:rPr lang="de-DE" sz="1700" dirty="0"/>
              <a:t> </a:t>
            </a:r>
            <a:r>
              <a:rPr lang="de-DE" sz="1700" dirty="0" err="1"/>
              <a:t>of</a:t>
            </a:r>
            <a:r>
              <a:rPr lang="de-DE" sz="1700" dirty="0"/>
              <a:t> </a:t>
            </a:r>
            <a:r>
              <a:rPr lang="de-DE" sz="1700" dirty="0" err="1"/>
              <a:t>plasma</a:t>
            </a:r>
            <a:r>
              <a:rPr lang="de-DE" sz="1700" dirty="0"/>
              <a:t> </a:t>
            </a:r>
            <a:r>
              <a:rPr lang="de-DE" sz="1700" dirty="0" err="1"/>
              <a:t>scenario</a:t>
            </a:r>
            <a:r>
              <a:rPr lang="de-DE" sz="1700" dirty="0"/>
              <a:t> </a:t>
            </a:r>
            <a:r>
              <a:rPr lang="de-DE" sz="1700" dirty="0" err="1"/>
              <a:t>and</a:t>
            </a:r>
            <a:r>
              <a:rPr lang="de-DE" sz="1700" dirty="0"/>
              <a:t> </a:t>
            </a:r>
            <a:r>
              <a:rPr lang="de-DE" sz="1700" dirty="0" err="1"/>
              <a:t>machine</a:t>
            </a:r>
            <a:r>
              <a:rPr lang="de-DE" sz="1700" dirty="0"/>
              <a:t> design</a:t>
            </a:r>
            <a:endParaRPr lang="en-GB" sz="1700" dirty="0"/>
          </a:p>
          <a:p>
            <a:endParaRPr lang="en-GB" dirty="0"/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414D58EF-D34F-BEE2-31E4-4A5DF5AC2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2000" y="4908928"/>
            <a:ext cx="8240228" cy="201104"/>
          </a:xfrm>
        </p:spPr>
        <p:txBody>
          <a:bodyPr/>
          <a:lstStyle/>
          <a:p>
            <a:pPr algn="r"/>
            <a:r>
              <a:rPr lang="en-GB" sz="1100" dirty="0">
                <a:solidFill>
                  <a:prstClr val="black"/>
                </a:solidFill>
              </a:rPr>
              <a:t>Wolfgang Biel | Development of the DEMO plasma diagnostic and control system, 20-03-2024 | Page </a:t>
            </a:r>
            <a:fld id="{6A6D9FA1-99C7-4910-8E32-B85D378B0060}" type="slidenum">
              <a:rPr lang="en-GB" sz="1100" smtClean="0">
                <a:solidFill>
                  <a:prstClr val="black"/>
                </a:solidFill>
              </a:rPr>
              <a:pPr algn="r"/>
              <a:t>24</a:t>
            </a:fld>
            <a:endParaRPr lang="en-GB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761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0" y="57150"/>
            <a:ext cx="7956416" cy="342900"/>
          </a:xfrm>
        </p:spPr>
        <p:txBody>
          <a:bodyPr/>
          <a:lstStyle/>
          <a:p>
            <a:pPr>
              <a:lnSpc>
                <a:spcPts val="2400"/>
              </a:lnSpc>
            </a:pPr>
            <a:r>
              <a:rPr lang="de-DE" sz="1800" dirty="0"/>
              <a:t>Main </a:t>
            </a:r>
            <a:r>
              <a:rPr lang="de-DE" sz="1800" dirty="0" err="1"/>
              <a:t>input</a:t>
            </a:r>
            <a:r>
              <a:rPr lang="de-DE" sz="1800" dirty="0"/>
              <a:t> </a:t>
            </a:r>
            <a:r>
              <a:rPr lang="de-DE" sz="1800" dirty="0" err="1"/>
              <a:t>assumptions</a:t>
            </a:r>
            <a:r>
              <a:rPr lang="de-DE" sz="1800" dirty="0"/>
              <a:t> </a:t>
            </a:r>
            <a:r>
              <a:rPr lang="de-DE" sz="1800" dirty="0" err="1"/>
              <a:t>for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development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DEMO D&amp;C </a:t>
            </a:r>
            <a:r>
              <a:rPr lang="de-DE" sz="1800" dirty="0" err="1"/>
              <a:t>system</a:t>
            </a:r>
            <a:endParaRPr lang="en-GB" sz="18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824" y="681540"/>
            <a:ext cx="3544671" cy="2898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646220"/>
            <a:ext cx="4464496" cy="4104456"/>
          </a:xfrm>
        </p:spPr>
        <p:txBody>
          <a:bodyPr>
            <a:noAutofit/>
          </a:bodyPr>
          <a:lstStyle/>
          <a:p>
            <a:pPr marL="447863" lvl="1">
              <a:spcBef>
                <a:spcPts val="450"/>
              </a:spcBef>
            </a:pPr>
            <a:r>
              <a:rPr lang="de-DE" sz="1400" dirty="0" err="1"/>
              <a:t>Pulsed</a:t>
            </a:r>
            <a:r>
              <a:rPr lang="de-DE" sz="1400" dirty="0"/>
              <a:t> DEMO </a:t>
            </a:r>
            <a:r>
              <a:rPr lang="de-DE" sz="1400" dirty="0" err="1"/>
              <a:t>tokamak</a:t>
            </a:r>
            <a:r>
              <a:rPr lang="de-DE" sz="1400" dirty="0"/>
              <a:t> </a:t>
            </a:r>
            <a:r>
              <a:rPr lang="de-DE" sz="1400" dirty="0" err="1"/>
              <a:t>as</a:t>
            </a:r>
            <a:r>
              <a:rPr lang="de-DE" sz="1400" dirty="0"/>
              <a:t> </a:t>
            </a:r>
            <a:r>
              <a:rPr lang="de-DE" sz="1400" dirty="0" err="1"/>
              <a:t>baseline</a:t>
            </a:r>
            <a:endParaRPr lang="de-DE" sz="1400" dirty="0"/>
          </a:p>
          <a:p>
            <a:pPr marL="447863" lvl="1">
              <a:spcBef>
                <a:spcPts val="450"/>
              </a:spcBef>
            </a:pPr>
            <a:r>
              <a:rPr lang="de-DE" sz="1400" dirty="0" err="1"/>
              <a:t>Machine</a:t>
            </a:r>
            <a:r>
              <a:rPr lang="de-DE" sz="1400" dirty="0"/>
              <a:t> </a:t>
            </a:r>
            <a:r>
              <a:rPr lang="de-DE" sz="1400" dirty="0" err="1"/>
              <a:t>size</a:t>
            </a:r>
            <a:r>
              <a:rPr lang="de-DE" sz="1400" dirty="0"/>
              <a:t> ~ 1.5 </a:t>
            </a:r>
            <a:r>
              <a:rPr lang="de-DE" sz="1400" dirty="0" err="1"/>
              <a:t>times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ITER</a:t>
            </a:r>
          </a:p>
          <a:p>
            <a:pPr marL="447863" lvl="1">
              <a:spcBef>
                <a:spcPts val="450"/>
              </a:spcBef>
            </a:pPr>
            <a:r>
              <a:rPr lang="de-DE" sz="1400" dirty="0"/>
              <a:t>Plasma </a:t>
            </a:r>
            <a:r>
              <a:rPr lang="de-DE" sz="1400" dirty="0" err="1"/>
              <a:t>scenario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</a:p>
          <a:p>
            <a:pPr marL="747900" lvl="2">
              <a:spcBef>
                <a:spcPts val="450"/>
              </a:spcBef>
            </a:pPr>
            <a:r>
              <a:rPr lang="de-DE" dirty="0" err="1"/>
              <a:t>predominantly</a:t>
            </a:r>
            <a:r>
              <a:rPr lang="de-DE" dirty="0"/>
              <a:t> </a:t>
            </a:r>
            <a:r>
              <a:rPr lang="de-DE" dirty="0" err="1"/>
              <a:t>ohmic</a:t>
            </a:r>
            <a:r>
              <a:rPr lang="de-DE" dirty="0"/>
              <a:t> current </a:t>
            </a:r>
            <a:r>
              <a:rPr lang="de-DE" dirty="0" err="1"/>
              <a:t>drive</a:t>
            </a:r>
            <a:endParaRPr lang="de-DE" dirty="0"/>
          </a:p>
          <a:p>
            <a:pPr marL="747900" lvl="2">
              <a:spcBef>
                <a:spcPts val="450"/>
              </a:spcBef>
            </a:pPr>
            <a:r>
              <a:rPr lang="de-DE" dirty="0" err="1"/>
              <a:t>confinement</a:t>
            </a:r>
            <a:r>
              <a:rPr lang="de-DE" dirty="0"/>
              <a:t> </a:t>
            </a:r>
            <a:r>
              <a:rPr lang="de-DE" dirty="0" err="1"/>
              <a:t>quality</a:t>
            </a:r>
            <a:r>
              <a:rPr lang="de-DE" dirty="0"/>
              <a:t> H</a:t>
            </a:r>
            <a:r>
              <a:rPr lang="de-DE" baseline="-25000" dirty="0"/>
              <a:t>H98y2</a:t>
            </a:r>
            <a:r>
              <a:rPr lang="de-DE" dirty="0"/>
              <a:t> ~ 1</a:t>
            </a:r>
          </a:p>
          <a:p>
            <a:pPr marL="747900" lvl="2">
              <a:spcBef>
                <a:spcPts val="450"/>
              </a:spcBef>
            </a:pPr>
            <a:r>
              <a:rPr lang="de-DE" dirty="0"/>
              <a:t>high </a:t>
            </a:r>
            <a:r>
              <a:rPr lang="de-DE" dirty="0" err="1"/>
              <a:t>core</a:t>
            </a:r>
            <a:r>
              <a:rPr lang="de-DE" dirty="0"/>
              <a:t> </a:t>
            </a:r>
            <a:r>
              <a:rPr lang="de-DE" dirty="0" err="1"/>
              <a:t>radiation</a:t>
            </a:r>
            <a:r>
              <a:rPr lang="de-DE" dirty="0"/>
              <a:t> </a:t>
            </a:r>
            <a:r>
              <a:rPr lang="de-DE" dirty="0" err="1"/>
              <a:t>fraction</a:t>
            </a:r>
            <a:r>
              <a:rPr lang="de-DE" dirty="0"/>
              <a:t> but                        </a:t>
            </a:r>
            <a:r>
              <a:rPr lang="de-DE" dirty="0" err="1"/>
              <a:t>P</a:t>
            </a:r>
            <a:r>
              <a:rPr lang="de-DE" baseline="-25000" dirty="0" err="1"/>
              <a:t>sep</a:t>
            </a:r>
            <a:r>
              <a:rPr lang="de-DE" dirty="0"/>
              <a:t> ~ </a:t>
            </a:r>
            <a:r>
              <a:rPr lang="de-DE" dirty="0" err="1"/>
              <a:t>P</a:t>
            </a:r>
            <a:r>
              <a:rPr lang="de-DE" baseline="-25000" dirty="0" err="1"/>
              <a:t>heat</a:t>
            </a:r>
            <a:r>
              <a:rPr lang="de-DE" dirty="0" err="1"/>
              <a:t>-P</a:t>
            </a:r>
            <a:r>
              <a:rPr lang="de-DE" baseline="-25000" dirty="0" err="1"/>
              <a:t>rad,core</a:t>
            </a:r>
            <a:r>
              <a:rPr lang="de-DE" dirty="0"/>
              <a:t> &gt; P</a:t>
            </a:r>
            <a:r>
              <a:rPr lang="de-DE" baseline="-25000" dirty="0"/>
              <a:t>LH</a:t>
            </a:r>
          </a:p>
          <a:p>
            <a:pPr marL="747900" lvl="2">
              <a:spcBef>
                <a:spcPts val="450"/>
              </a:spcBef>
            </a:pPr>
            <a:r>
              <a:rPr lang="de-DE" dirty="0"/>
              <a:t>high </a:t>
            </a:r>
            <a:r>
              <a:rPr lang="de-DE" dirty="0" err="1"/>
              <a:t>plasma</a:t>
            </a:r>
            <a:r>
              <a:rPr lang="de-DE" dirty="0"/>
              <a:t> </a:t>
            </a:r>
            <a:r>
              <a:rPr lang="de-DE" dirty="0" err="1"/>
              <a:t>density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fully</a:t>
            </a:r>
            <a:r>
              <a:rPr lang="de-DE" dirty="0"/>
              <a:t> </a:t>
            </a:r>
            <a:r>
              <a:rPr lang="de-DE" dirty="0" err="1"/>
              <a:t>detached</a:t>
            </a:r>
            <a:r>
              <a:rPr lang="de-DE" dirty="0"/>
              <a:t> divertor </a:t>
            </a:r>
            <a:r>
              <a:rPr lang="de-DE" dirty="0" err="1"/>
              <a:t>plasma</a:t>
            </a:r>
            <a:r>
              <a:rPr lang="de-DE" dirty="0"/>
              <a:t> </a:t>
            </a:r>
            <a:r>
              <a:rPr lang="de-DE" dirty="0" err="1"/>
              <a:t>operation</a:t>
            </a:r>
            <a:r>
              <a:rPr lang="de-DE" dirty="0"/>
              <a:t> (</a:t>
            </a:r>
            <a:r>
              <a:rPr lang="de-DE" dirty="0" err="1"/>
              <a:t>lower</a:t>
            </a:r>
            <a:r>
              <a:rPr lang="de-DE" dirty="0"/>
              <a:t> </a:t>
            </a:r>
            <a:r>
              <a:rPr lang="de-DE" dirty="0" err="1"/>
              <a:t>single</a:t>
            </a:r>
            <a:r>
              <a:rPr lang="de-DE" dirty="0"/>
              <a:t> null)</a:t>
            </a:r>
          </a:p>
          <a:p>
            <a:pPr marL="747900" lvl="2">
              <a:spcBef>
                <a:spcPts val="450"/>
              </a:spcBef>
            </a:pPr>
            <a:r>
              <a:rPr lang="de-DE" dirty="0" err="1"/>
              <a:t>no</a:t>
            </a:r>
            <a:r>
              <a:rPr lang="de-DE" dirty="0"/>
              <a:t> ELMs / </a:t>
            </a:r>
            <a:r>
              <a:rPr lang="de-DE" dirty="0" err="1"/>
              <a:t>very</a:t>
            </a:r>
            <a:r>
              <a:rPr lang="de-DE" dirty="0"/>
              <a:t> </a:t>
            </a:r>
            <a:r>
              <a:rPr lang="de-DE" dirty="0" err="1"/>
              <a:t>small</a:t>
            </a:r>
            <a:r>
              <a:rPr lang="de-DE" dirty="0"/>
              <a:t> ELMs (</a:t>
            </a: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/>
              <a:t>E</a:t>
            </a:r>
            <a:r>
              <a:rPr lang="de-DE" baseline="-25000" dirty="0"/>
              <a:t>ELM</a:t>
            </a:r>
            <a:r>
              <a:rPr lang="de-DE" dirty="0"/>
              <a:t>/100)</a:t>
            </a:r>
          </a:p>
          <a:p>
            <a:pPr marL="447863" lvl="1">
              <a:spcBef>
                <a:spcPts val="450"/>
              </a:spcBef>
            </a:pPr>
            <a:r>
              <a:rPr lang="de-DE" sz="1400" dirty="0" err="1"/>
              <a:t>Vertical</a:t>
            </a:r>
            <a:r>
              <a:rPr lang="de-DE" sz="1400" dirty="0"/>
              <a:t> </a:t>
            </a:r>
            <a:r>
              <a:rPr lang="de-DE" sz="1400" dirty="0" err="1"/>
              <a:t>maintenance</a:t>
            </a:r>
            <a:r>
              <a:rPr lang="de-DE" sz="1400" dirty="0"/>
              <a:t> </a:t>
            </a:r>
            <a:r>
              <a:rPr lang="de-DE" sz="1400" dirty="0" err="1"/>
              <a:t>concept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blanket</a:t>
            </a:r>
            <a:endParaRPr lang="de-DE" sz="1400" dirty="0"/>
          </a:p>
          <a:p>
            <a:pPr marL="747900" lvl="2">
              <a:spcBef>
                <a:spcPts val="450"/>
              </a:spcBef>
            </a:pPr>
            <a:r>
              <a:rPr lang="de-DE" dirty="0" err="1"/>
              <a:t>only</a:t>
            </a:r>
            <a:r>
              <a:rPr lang="de-DE" dirty="0"/>
              <a:t> limited </a:t>
            </a:r>
            <a:r>
              <a:rPr lang="de-DE" dirty="0" err="1"/>
              <a:t>access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diagnostics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top </a:t>
            </a:r>
            <a:r>
              <a:rPr lang="de-DE" dirty="0" err="1"/>
              <a:t>side</a:t>
            </a:r>
            <a:endParaRPr lang="de-DE" dirty="0"/>
          </a:p>
          <a:p>
            <a:pPr marL="447863" lvl="1">
              <a:spcBef>
                <a:spcPts val="450"/>
              </a:spcBef>
            </a:pPr>
            <a:r>
              <a:rPr lang="de-DE" sz="1400" dirty="0"/>
              <a:t>Large </a:t>
            </a:r>
            <a:r>
              <a:rPr lang="de-DE" sz="1400" dirty="0" err="1"/>
              <a:t>equatorial</a:t>
            </a:r>
            <a:r>
              <a:rPr lang="de-DE" sz="1400" dirty="0"/>
              <a:t> </a:t>
            </a:r>
            <a:r>
              <a:rPr lang="de-DE" sz="1400" dirty="0" err="1"/>
              <a:t>ports</a:t>
            </a:r>
            <a:endParaRPr lang="de-DE" sz="1400" dirty="0"/>
          </a:p>
          <a:p>
            <a:pPr marL="747900" lvl="2">
              <a:spcBef>
                <a:spcPts val="450"/>
              </a:spcBef>
            </a:pPr>
            <a:r>
              <a:rPr lang="de-DE" dirty="0" err="1"/>
              <a:t>main</a:t>
            </a:r>
            <a:r>
              <a:rPr lang="de-DE" dirty="0"/>
              <a:t> </a:t>
            </a:r>
            <a:r>
              <a:rPr lang="de-DE" dirty="0" err="1"/>
              <a:t>access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diagnostics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720008" y="1501581"/>
            <a:ext cx="3780000" cy="1800000"/>
          </a:xfrm>
          <a:prstGeom prst="rect">
            <a:avLst/>
          </a:prstGeom>
          <a:solidFill>
            <a:srgbClr val="FFFF00">
              <a:alpha val="35000"/>
            </a:srgbClr>
          </a:solidFill>
        </p:spPr>
        <p:txBody>
          <a:bodyPr wrap="square" rtlCol="0">
            <a:spAutoFit/>
          </a:bodyPr>
          <a:lstStyle/>
          <a:p>
            <a:endParaRPr lang="en-GB" sz="1350" dirty="0"/>
          </a:p>
        </p:txBody>
      </p:sp>
      <p:sp>
        <p:nvSpPr>
          <p:cNvPr id="8" name="Inhaltsplatzhalter 1"/>
          <p:cNvSpPr txBox="1">
            <a:spLocks/>
          </p:cNvSpPr>
          <p:nvPr/>
        </p:nvSpPr>
        <p:spPr>
          <a:xfrm>
            <a:off x="5543439" y="3299087"/>
            <a:ext cx="2276289" cy="1562633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lIns="27000" tIns="27000" rIns="27000" bIns="27000" rtlCol="0">
            <a:spAutoFit/>
          </a:bodyPr>
          <a:lstStyle>
            <a:defPPr>
              <a:defRPr lang="en-US"/>
            </a:defPPr>
            <a:lvl1pPr>
              <a:defRPr sz="1200"/>
            </a:lvl1pPr>
          </a:lstStyle>
          <a:p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Main DEMO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parameters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de-DE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	~ 9 m</a:t>
            </a: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a 	~ 2.9 m</a:t>
            </a: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de-DE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	~ 5 T</a:t>
            </a:r>
          </a:p>
          <a:p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de-DE" sz="1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therm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	~ 2 GW</a:t>
            </a:r>
          </a:p>
          <a:p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de-DE" sz="1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el,net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	~ 300…500 MW</a:t>
            </a:r>
          </a:p>
          <a:p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de-DE" sz="1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pulse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	&gt; 2 h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860032" y="481804"/>
            <a:ext cx="4104456" cy="223804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lIns="27000" tIns="27000" rIns="27000" bIns="27000" rtlCol="0">
            <a:spAutoFit/>
          </a:bodyPr>
          <a:lstStyle/>
          <a:p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See also C. Bachmann, ISFNT 2023; M.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Siccinio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et al. FED 2020</a:t>
            </a: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ußzeilenplatzhalter 3">
            <a:extLst>
              <a:ext uri="{FF2B5EF4-FFF2-40B4-BE49-F238E27FC236}">
                <a16:creationId xmlns:a16="http://schemas.microsoft.com/office/drawing/2014/main" id="{F60DCAC2-B6A5-9837-8526-31ACD0774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2000" y="4908928"/>
            <a:ext cx="8240228" cy="201104"/>
          </a:xfrm>
        </p:spPr>
        <p:txBody>
          <a:bodyPr/>
          <a:lstStyle/>
          <a:p>
            <a:pPr algn="r"/>
            <a:r>
              <a:rPr lang="en-GB" sz="1100" dirty="0">
                <a:solidFill>
                  <a:prstClr val="black"/>
                </a:solidFill>
              </a:rPr>
              <a:t>Wolfgang Biel | Development of the DEMO plasma diagnostic and control system, 20-03-2024 | Page </a:t>
            </a:r>
            <a:fld id="{6A6D9FA1-99C7-4910-8E32-B85D378B0060}" type="slidenum">
              <a:rPr lang="en-GB" sz="1100" smtClean="0">
                <a:solidFill>
                  <a:prstClr val="black"/>
                </a:solidFill>
              </a:rPr>
              <a:pPr algn="r"/>
              <a:t>3</a:t>
            </a:fld>
            <a:endParaRPr lang="en-GB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842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800" dirty="0"/>
              <a:t>Summary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DEMO </a:t>
            </a:r>
            <a:r>
              <a:rPr lang="de-DE" sz="1800" dirty="0" err="1"/>
              <a:t>diagnostic</a:t>
            </a:r>
            <a:r>
              <a:rPr lang="de-DE" sz="1800" dirty="0"/>
              <a:t> </a:t>
            </a:r>
            <a:r>
              <a:rPr lang="de-DE" sz="1800" dirty="0" err="1"/>
              <a:t>and</a:t>
            </a:r>
            <a:r>
              <a:rPr lang="de-DE" sz="1800" dirty="0"/>
              <a:t> </a:t>
            </a:r>
            <a:r>
              <a:rPr lang="de-DE" sz="1800" dirty="0" err="1"/>
              <a:t>control</a:t>
            </a:r>
            <a:r>
              <a:rPr lang="de-DE" sz="1800" dirty="0"/>
              <a:t> </a:t>
            </a:r>
            <a:r>
              <a:rPr lang="de-DE" sz="1800" dirty="0" err="1"/>
              <a:t>concept</a:t>
            </a:r>
            <a:endParaRPr lang="en-GB" sz="18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>
                <a:solidFill>
                  <a:prstClr val="black"/>
                </a:solidFill>
              </a:rPr>
              <a:t>Wolfgang Biel | Development of the DEMO plasma diagnostic and control system, 11-09-2023 | Page </a:t>
            </a:r>
            <a:fld id="{6A6D9FA1-99C7-4910-8E32-B85D378B0060}" type="slidenum">
              <a:rPr lang="en-GB" smtClean="0">
                <a:solidFill>
                  <a:prstClr val="black"/>
                </a:solidFill>
              </a:rPr>
              <a:pPr algn="r"/>
              <a:t>4</a:t>
            </a:fld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539755"/>
              </p:ext>
            </p:extLst>
          </p:nvPr>
        </p:nvGraphicFramePr>
        <p:xfrm>
          <a:off x="395537" y="414226"/>
          <a:ext cx="8691759" cy="4697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5095">
                  <a:extLst>
                    <a:ext uri="{9D8B030D-6E8A-4147-A177-3AD203B41FA5}">
                      <a16:colId xmlns:a16="http://schemas.microsoft.com/office/drawing/2014/main" val="346665674"/>
                    </a:ext>
                  </a:extLst>
                </a:gridCol>
                <a:gridCol w="1638416">
                  <a:extLst>
                    <a:ext uri="{9D8B030D-6E8A-4147-A177-3AD203B41FA5}">
                      <a16:colId xmlns:a16="http://schemas.microsoft.com/office/drawing/2014/main" val="626729509"/>
                    </a:ext>
                  </a:extLst>
                </a:gridCol>
                <a:gridCol w="2610056">
                  <a:extLst>
                    <a:ext uri="{9D8B030D-6E8A-4147-A177-3AD203B41FA5}">
                      <a16:colId xmlns:a16="http://schemas.microsoft.com/office/drawing/2014/main" val="766619284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516810394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solidFill>
                            <a:schemeClr val="tx1"/>
                          </a:solidFill>
                          <a:effectLst/>
                        </a:rPr>
                        <a:t>Control </a:t>
                      </a:r>
                      <a:r>
                        <a:rPr lang="de-DE" sz="1100" b="1" dirty="0" err="1">
                          <a:solidFill>
                            <a:schemeClr val="tx1"/>
                          </a:solidFill>
                          <a:effectLst/>
                        </a:rPr>
                        <a:t>quantity</a:t>
                      </a:r>
                      <a:endParaRPr lang="de-DE" sz="11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solidFill>
                            <a:schemeClr val="tx1"/>
                          </a:solidFill>
                          <a:effectLst/>
                        </a:rPr>
                        <a:t>Operational</a:t>
                      </a:r>
                      <a:r>
                        <a:rPr lang="de-DE" sz="1100" b="1" baseline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1100" b="1" baseline="0" dirty="0" err="1">
                          <a:solidFill>
                            <a:schemeClr val="tx1"/>
                          </a:solidFill>
                          <a:effectLst/>
                        </a:rPr>
                        <a:t>limits</a:t>
                      </a:r>
                      <a:endParaRPr lang="de-DE" sz="11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 err="1">
                          <a:solidFill>
                            <a:schemeClr val="tx1"/>
                          </a:solidFill>
                          <a:effectLst/>
                        </a:rPr>
                        <a:t>Diagnostics</a:t>
                      </a:r>
                      <a:r>
                        <a:rPr lang="de-DE" sz="11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de-DE" sz="11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 err="1">
                          <a:solidFill>
                            <a:schemeClr val="tx1"/>
                          </a:solidFill>
                          <a:effectLst/>
                        </a:rPr>
                        <a:t>Actuators</a:t>
                      </a:r>
                      <a:r>
                        <a:rPr lang="de-DE" sz="1100" b="1" dirty="0">
                          <a:solidFill>
                            <a:schemeClr val="tx1"/>
                          </a:solidFill>
                          <a:effectLst/>
                        </a:rPr>
                        <a:t> + </a:t>
                      </a:r>
                      <a:r>
                        <a:rPr lang="de-DE" sz="1100" b="1" dirty="0" err="1">
                          <a:solidFill>
                            <a:schemeClr val="tx1"/>
                          </a:solidFill>
                          <a:effectLst/>
                        </a:rPr>
                        <a:t>interactions</a:t>
                      </a:r>
                      <a:endParaRPr lang="de-DE" sz="11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0565991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Plasma </a:t>
                      </a:r>
                      <a:r>
                        <a:rPr lang="de-DE" sz="104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current</a:t>
                      </a:r>
                      <a:r>
                        <a:rPr lang="de-DE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/ </a:t>
                      </a:r>
                      <a:r>
                        <a:rPr lang="de-DE" sz="104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Edge</a:t>
                      </a:r>
                      <a:r>
                        <a:rPr lang="de-DE" sz="104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04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safety</a:t>
                      </a:r>
                      <a:r>
                        <a:rPr lang="de-DE" sz="104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04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factor</a:t>
                      </a:r>
                      <a:r>
                        <a:rPr lang="de-DE" sz="104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 q</a:t>
                      </a:r>
                      <a:r>
                        <a:rPr lang="de-DE" sz="104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95</a:t>
                      </a: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4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safety</a:t>
                      </a:r>
                      <a:r>
                        <a:rPr lang="de-DE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e-DE" sz="104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factor</a:t>
                      </a:r>
                      <a:r>
                        <a:rPr lang="de-DE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e-DE" sz="104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limit</a:t>
                      </a:r>
                      <a:r>
                        <a:rPr lang="de-DE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(q</a:t>
                      </a:r>
                      <a:r>
                        <a:rPr lang="de-DE" sz="104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95</a:t>
                      </a:r>
                      <a:r>
                        <a:rPr lang="de-DE" sz="104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</a:t>
                      </a:r>
                      <a:r>
                        <a:rPr lang="de-DE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4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Magnetic</a:t>
                      </a:r>
                      <a:r>
                        <a:rPr lang="de-DE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e-DE" sz="104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diagnostics</a:t>
                      </a:r>
                      <a:endParaRPr lang="de-DE" sz="104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4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Faraday </a:t>
                      </a:r>
                      <a:r>
                        <a:rPr lang="de-DE" sz="104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sensors</a:t>
                      </a:r>
                      <a:endParaRPr lang="de-DE" sz="104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CS </a:t>
                      </a:r>
                      <a:r>
                        <a:rPr lang="de-DE" sz="104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coils</a:t>
                      </a:r>
                      <a:endParaRPr lang="de-DE" sz="1040" baseline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4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Auxiliary</a:t>
                      </a:r>
                      <a:r>
                        <a:rPr lang="de-DE" sz="104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e-DE" sz="104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heating</a:t>
                      </a:r>
                      <a:endParaRPr lang="de-DE" sz="104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0845812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Plasma position and shape, incl. vertical stability</a:t>
                      </a:r>
                      <a:endParaRPr lang="de-DE" sz="104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Wall loads (FW and div.)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Max.</a:t>
                      </a:r>
                      <a:r>
                        <a:rPr lang="en-US" sz="104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04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sym typeface="Symbol"/>
                        </a:rPr>
                        <a:t>z / VDE disruption</a:t>
                      </a:r>
                      <a:endParaRPr lang="en-US" sz="104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Magnetic diagnostics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MW reflectometry, ECE</a:t>
                      </a:r>
                      <a:endParaRPr lang="de-DE" sz="104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4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Neutron/</a:t>
                      </a:r>
                      <a:r>
                        <a:rPr lang="de-DE" sz="104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gamma</a:t>
                      </a:r>
                      <a:r>
                        <a:rPr lang="de-DE" sz="104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04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diagnostics</a:t>
                      </a:r>
                      <a:endParaRPr lang="de-DE" sz="1040" baseline="0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IR polarimetry/interferometry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Radiation</a:t>
                      </a:r>
                      <a:r>
                        <a:rPr lang="en-US" sz="104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power profile</a:t>
                      </a:r>
                      <a:endParaRPr lang="de-DE" sz="104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PF + CS coils</a:t>
                      </a:r>
                      <a:endParaRPr lang="de-DE" sz="104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Auxiliary heating</a:t>
                      </a: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241560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Plasma </a:t>
                      </a:r>
                      <a:r>
                        <a:rPr lang="de-DE" sz="104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edge</a:t>
                      </a:r>
                      <a:r>
                        <a:rPr lang="de-DE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e-DE" sz="104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density</a:t>
                      </a:r>
                      <a:r>
                        <a:rPr lang="de-DE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e-DE" sz="104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and</a:t>
                      </a:r>
                      <a:r>
                        <a:rPr lang="de-DE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e-DE" sz="104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temperature</a:t>
                      </a:r>
                      <a:endParaRPr lang="de-DE" sz="104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4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Density</a:t>
                      </a:r>
                      <a:r>
                        <a:rPr lang="de-DE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e-DE" sz="104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limit</a:t>
                      </a:r>
                      <a:endParaRPr lang="de-DE" sz="104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4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Stable</a:t>
                      </a:r>
                      <a:r>
                        <a:rPr lang="de-DE" sz="104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04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confinement</a:t>
                      </a:r>
                      <a:endParaRPr lang="de-DE" sz="104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4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Access </a:t>
                      </a:r>
                      <a:r>
                        <a:rPr lang="de-DE" sz="104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for</a:t>
                      </a:r>
                      <a:r>
                        <a:rPr lang="de-DE" sz="104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 div.</a:t>
                      </a:r>
                      <a:r>
                        <a:rPr lang="de-DE" sz="104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04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detachment</a:t>
                      </a:r>
                      <a:endParaRPr lang="de-DE" sz="104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MW reflectometry, ECE</a:t>
                      </a:r>
                      <a:endParaRPr lang="de-DE" sz="104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IR polarimetry/interferometry</a:t>
                      </a:r>
                      <a:endParaRPr lang="de-DE" sz="104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4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Spectroscopy</a:t>
                      </a:r>
                      <a:r>
                        <a:rPr lang="de-DE" sz="104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(pellet </a:t>
                      </a:r>
                      <a:r>
                        <a:rPr lang="de-DE" sz="104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injection</a:t>
                      </a:r>
                      <a:r>
                        <a:rPr lang="de-DE" sz="104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de-DE" sz="104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Pellet injection (fuel)</a:t>
                      </a:r>
                      <a:endParaRPr lang="de-DE" sz="104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Gas injection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ECR heating</a:t>
                      </a: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79262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4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Fusion power</a:t>
                      </a: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Wall </a:t>
                      </a:r>
                      <a:r>
                        <a:rPr lang="de-DE" sz="104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loads</a:t>
                      </a:r>
                      <a:r>
                        <a:rPr lang="de-DE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(FW </a:t>
                      </a:r>
                      <a:r>
                        <a:rPr lang="de-DE" sz="104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and</a:t>
                      </a:r>
                      <a:r>
                        <a:rPr lang="de-DE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div.)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LH </a:t>
                      </a:r>
                      <a:r>
                        <a:rPr lang="de-DE" sz="104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threshold</a:t>
                      </a:r>
                      <a:endParaRPr lang="de-DE" sz="104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04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Neutron diagnostics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04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Density and temp. measurement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04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FW/blanket and div. power (for calibration only)</a:t>
                      </a:r>
                      <a:endParaRPr lang="de-DE" sz="104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4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Auxiliary</a:t>
                      </a:r>
                      <a:r>
                        <a:rPr lang="de-DE" sz="104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e-DE" sz="104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heating</a:t>
                      </a:r>
                      <a:endParaRPr lang="en-GB" sz="104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Pellet injection (DT ratio)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Impurity gas injection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PF+CS coils (shaping)</a:t>
                      </a:r>
                      <a:endParaRPr lang="en-US" sz="104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998058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4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Power loss across the separatrix</a:t>
                      </a: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Radiation </a:t>
                      </a:r>
                      <a:r>
                        <a:rPr lang="de-DE" sz="104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limit</a:t>
                      </a:r>
                      <a:endParaRPr lang="de-DE" sz="104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4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LH </a:t>
                      </a:r>
                      <a:r>
                        <a:rPr lang="de-DE" sz="104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threshold</a:t>
                      </a:r>
                      <a:r>
                        <a:rPr lang="de-DE" sz="104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, divertor </a:t>
                      </a:r>
                      <a:r>
                        <a:rPr lang="de-DE" sz="104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loads</a:t>
                      </a:r>
                      <a:endParaRPr lang="de-DE" sz="104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4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Spectroscopy+radiation</a:t>
                      </a:r>
                      <a:r>
                        <a:rPr lang="de-DE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e-DE" sz="104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meas</a:t>
                      </a:r>
                      <a:r>
                        <a:rPr lang="de-DE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4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Plasma </a:t>
                      </a:r>
                      <a:r>
                        <a:rPr lang="de-DE" sz="104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heating</a:t>
                      </a:r>
                      <a:r>
                        <a:rPr lang="de-DE" sz="104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 power</a:t>
                      </a: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Gas + Pellet injection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Auxiliary heating</a:t>
                      </a: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7651018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4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Divertor</a:t>
                      </a:r>
                      <a:r>
                        <a:rPr lang="en-US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detachment and heat flux control</a:t>
                      </a:r>
                      <a:endParaRPr lang="de-DE" sz="104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Divertor wall loads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LH threshold</a:t>
                      </a: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IR/VIS/UV spectroscopy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Divertor thermo-currents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Neutron</a:t>
                      </a:r>
                      <a:r>
                        <a:rPr lang="en-US" sz="104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flux, r</a:t>
                      </a:r>
                      <a:r>
                        <a:rPr lang="en-US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eflectometry</a:t>
                      </a: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Gas injection (impurities + fuel)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Pellet injection (fuel)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PF coils</a:t>
                      </a:r>
                      <a:endParaRPr lang="de-DE" sz="104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0201999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(MHD) plasma instabilities</a:t>
                      </a:r>
                      <a:endParaRPr lang="de-DE" sz="104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4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Various</a:t>
                      </a:r>
                      <a:endParaRPr lang="de-DE" sz="104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Reflectometry, ECE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4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Radiation power </a:t>
                      </a:r>
                      <a:r>
                        <a:rPr lang="de-DE" sz="104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measurements</a:t>
                      </a:r>
                      <a:endParaRPr lang="de-DE" sz="104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4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Neutron/gamma diagnostics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4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IR polarimetry/interferometry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4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Magnetic</a:t>
                      </a:r>
                      <a:r>
                        <a:rPr lang="en-US" sz="104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 diagnostics</a:t>
                      </a: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Auxiliary heating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4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ECCD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4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PF coils</a:t>
                      </a:r>
                      <a:endParaRPr lang="de-DE" sz="104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4420208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4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Events (</a:t>
                      </a:r>
                      <a:r>
                        <a:rPr lang="de-DE" sz="104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impurity</a:t>
                      </a:r>
                      <a:r>
                        <a:rPr lang="de-DE" sz="104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04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ingress</a:t>
                      </a:r>
                      <a:r>
                        <a:rPr lang="de-DE" sz="104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, </a:t>
                      </a:r>
                      <a:r>
                        <a:rPr lang="de-DE" sz="104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component</a:t>
                      </a:r>
                      <a:r>
                        <a:rPr lang="de-DE" sz="104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04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failure</a:t>
                      </a:r>
                      <a:r>
                        <a:rPr lang="de-DE" sz="104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)</a:t>
                      </a:r>
                      <a:endParaRPr lang="de-DE" sz="104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4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Various</a:t>
                      </a:r>
                      <a:endParaRPr lang="en-US" sz="104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4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All</a:t>
                      </a: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4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All</a:t>
                      </a: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82545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1040" dirty="0" err="1"/>
                        <a:t>Disruption</a:t>
                      </a:r>
                      <a:r>
                        <a:rPr lang="de-DE" sz="1040" baseline="0" dirty="0"/>
                        <a:t> </a:t>
                      </a:r>
                      <a:r>
                        <a:rPr lang="de-DE" sz="1040" baseline="0" dirty="0" err="1"/>
                        <a:t>mitigation</a:t>
                      </a:r>
                      <a:endParaRPr lang="en-GB" sz="1040" dirty="0"/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40" dirty="0"/>
                        <a:t>All</a:t>
                      </a:r>
                      <a:endParaRPr lang="en-GB" sz="1040" dirty="0"/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40" dirty="0"/>
                        <a:t>All</a:t>
                      </a:r>
                      <a:endParaRPr lang="en-GB" sz="1040" dirty="0"/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40" dirty="0"/>
                        <a:t>Matter </a:t>
                      </a:r>
                      <a:r>
                        <a:rPr lang="de-DE" sz="1040" dirty="0" err="1"/>
                        <a:t>injection</a:t>
                      </a:r>
                      <a:endParaRPr lang="en-GB" sz="1040" dirty="0"/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9279121"/>
                  </a:ext>
                </a:extLst>
              </a:tr>
            </a:tbl>
          </a:graphicData>
        </a:graphic>
      </p:graphicFrame>
      <p:sp>
        <p:nvSpPr>
          <p:cNvPr id="7" name="Textfeld 6"/>
          <p:cNvSpPr txBox="1"/>
          <p:nvPr/>
        </p:nvSpPr>
        <p:spPr>
          <a:xfrm rot="16200000">
            <a:off x="-318305" y="1147358"/>
            <a:ext cx="1137613" cy="2419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de-DE" sz="1100" b="1" dirty="0" err="1">
                <a:latin typeface="+mj-lt"/>
              </a:rPr>
              <a:t>equilibr</a:t>
            </a:r>
            <a:r>
              <a:rPr lang="de-DE" sz="1100" b="1" dirty="0">
                <a:latin typeface="+mj-lt"/>
              </a:rPr>
              <a:t>. control</a:t>
            </a:r>
          </a:p>
        </p:txBody>
      </p:sp>
      <p:sp>
        <p:nvSpPr>
          <p:cNvPr id="8" name="Textfeld 7"/>
          <p:cNvSpPr txBox="1"/>
          <p:nvPr/>
        </p:nvSpPr>
        <p:spPr>
          <a:xfrm rot="16200000">
            <a:off x="-767589" y="2748767"/>
            <a:ext cx="2036175" cy="241980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de-DE" sz="1100" b="1" dirty="0">
                <a:latin typeface="+mj-lt"/>
              </a:rPr>
              <a:t>             </a:t>
            </a:r>
            <a:r>
              <a:rPr lang="de-DE" sz="1100" b="1" dirty="0" err="1">
                <a:latin typeface="+mj-lt"/>
              </a:rPr>
              <a:t>kinetic</a:t>
            </a:r>
            <a:r>
              <a:rPr lang="de-DE" sz="1100" b="1" dirty="0">
                <a:latin typeface="+mj-lt"/>
              </a:rPr>
              <a:t> </a:t>
            </a:r>
            <a:r>
              <a:rPr lang="de-DE" sz="1100" b="1" dirty="0" err="1">
                <a:latin typeface="+mj-lt"/>
              </a:rPr>
              <a:t>control</a:t>
            </a:r>
            <a:r>
              <a:rPr lang="de-DE" sz="1100" b="1" dirty="0">
                <a:latin typeface="+mj-lt"/>
              </a:rPr>
              <a:t>             </a:t>
            </a:r>
          </a:p>
        </p:txBody>
      </p:sp>
      <p:sp>
        <p:nvSpPr>
          <p:cNvPr id="9" name="Textfeld 8"/>
          <p:cNvSpPr txBox="1"/>
          <p:nvPr/>
        </p:nvSpPr>
        <p:spPr>
          <a:xfrm rot="16200000">
            <a:off x="-351615" y="4382122"/>
            <a:ext cx="1204222" cy="241980"/>
          </a:xfrm>
          <a:prstGeom prst="rect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de-DE" sz="1100" b="1" dirty="0"/>
              <a:t>Event </a:t>
            </a:r>
            <a:r>
              <a:rPr lang="de-DE" sz="1100" b="1" dirty="0" err="1"/>
              <a:t>control</a:t>
            </a:r>
            <a:endParaRPr lang="de-DE" sz="1100" b="1" dirty="0"/>
          </a:p>
        </p:txBody>
      </p:sp>
      <p:sp>
        <p:nvSpPr>
          <p:cNvPr id="11" name="Textfeld 10"/>
          <p:cNvSpPr txBox="1"/>
          <p:nvPr/>
        </p:nvSpPr>
        <p:spPr>
          <a:xfrm>
            <a:off x="7092280" y="180037"/>
            <a:ext cx="2034779" cy="234286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See also </a:t>
            </a: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W. Biel et al. FED 2022</a:t>
            </a: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 rot="20059732">
            <a:off x="1712549" y="1695430"/>
            <a:ext cx="4601930" cy="1477328"/>
          </a:xfrm>
          <a:prstGeom prst="rect">
            <a:avLst/>
          </a:prstGeom>
          <a:solidFill>
            <a:srgbClr val="00FF49">
              <a:alpha val="67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Work in </a:t>
            </a:r>
            <a:r>
              <a:rPr lang="de-DE" dirty="0" err="1"/>
              <a:t>progress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define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</a:p>
          <a:p>
            <a:r>
              <a:rPr lang="de-DE" dirty="0" err="1"/>
              <a:t>structuring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hierarchy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control</a:t>
            </a:r>
            <a:r>
              <a:rPr lang="de-DE" dirty="0"/>
              <a:t> </a:t>
            </a:r>
          </a:p>
          <a:p>
            <a:r>
              <a:rPr lang="de-DE" dirty="0"/>
              <a:t>(</a:t>
            </a:r>
            <a:r>
              <a:rPr lang="de-DE" dirty="0" err="1"/>
              <a:t>supervisory</a:t>
            </a:r>
            <a:r>
              <a:rPr lang="de-DE" dirty="0"/>
              <a:t> </a:t>
            </a:r>
            <a:r>
              <a:rPr lang="de-DE" dirty="0" err="1"/>
              <a:t>control</a:t>
            </a:r>
            <a:r>
              <a:rPr lang="de-DE" dirty="0"/>
              <a:t>)</a:t>
            </a:r>
          </a:p>
          <a:p>
            <a:endParaRPr lang="de-DE" dirty="0"/>
          </a:p>
          <a:p>
            <a:r>
              <a:rPr lang="de-DE" dirty="0"/>
              <a:t>W. </a:t>
            </a:r>
            <a:r>
              <a:rPr lang="de-DE" dirty="0" err="1"/>
              <a:t>Treutterer</a:t>
            </a:r>
            <a:r>
              <a:rPr lang="de-DE" dirty="0"/>
              <a:t>, M de Baar, et al.</a:t>
            </a:r>
            <a:endParaRPr lang="en-GB" dirty="0"/>
          </a:p>
        </p:txBody>
      </p:sp>
      <p:sp>
        <p:nvSpPr>
          <p:cNvPr id="3" name="Textfeld 2"/>
          <p:cNvSpPr txBox="1"/>
          <p:nvPr/>
        </p:nvSpPr>
        <p:spPr>
          <a:xfrm>
            <a:off x="5508104" y="2862137"/>
            <a:ext cx="1772404" cy="196395"/>
          </a:xfrm>
          <a:prstGeom prst="rect">
            <a:avLst/>
          </a:prstGeom>
          <a:solidFill>
            <a:srgbClr val="FFC000"/>
          </a:solidFill>
        </p:spPr>
        <p:txBody>
          <a:bodyPr wrap="none" lIns="18000" tIns="18000" rIns="18000" bIns="18000" rtlCol="0">
            <a:spAutoFit/>
          </a:bodyPr>
          <a:lstStyle/>
          <a:p>
            <a:r>
              <a:rPr lang="de-DE" sz="1040" dirty="0"/>
              <a:t>+ Collective Thomson </a:t>
            </a:r>
            <a:r>
              <a:rPr lang="de-DE" sz="1040" dirty="0" err="1"/>
              <a:t>Scattering</a:t>
            </a:r>
            <a:endParaRPr lang="en-GB" sz="1040" dirty="0"/>
          </a:p>
        </p:txBody>
      </p:sp>
    </p:spTree>
    <p:extLst>
      <p:ext uri="{BB962C8B-B14F-4D97-AF65-F5344CB8AC3E}">
        <p14:creationId xmlns:p14="http://schemas.microsoft.com/office/powerpoint/2010/main" val="3556500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0" y="57150"/>
            <a:ext cx="8100432" cy="342900"/>
          </a:xfrm>
        </p:spPr>
        <p:txBody>
          <a:bodyPr/>
          <a:lstStyle/>
          <a:p>
            <a:r>
              <a:rPr lang="en-US" sz="1800" dirty="0"/>
              <a:t>Irradiation issues for diagnostic front-end components on DEMO</a:t>
            </a:r>
            <a:endParaRPr lang="en-GB" sz="1800" dirty="0"/>
          </a:p>
        </p:txBody>
      </p:sp>
      <p:sp>
        <p:nvSpPr>
          <p:cNvPr id="5" name="Textfeld 4"/>
          <p:cNvSpPr txBox="1"/>
          <p:nvPr/>
        </p:nvSpPr>
        <p:spPr>
          <a:xfrm>
            <a:off x="4739753" y="585465"/>
            <a:ext cx="4277680" cy="184665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600" b="1" dirty="0" err="1">
                <a:solidFill>
                  <a:prstClr val="black"/>
                </a:solidFill>
                <a:latin typeface="Calibri"/>
              </a:rPr>
              <a:t>Typical</a:t>
            </a:r>
            <a:r>
              <a:rPr lang="de-DE" sz="1600" b="1" dirty="0">
                <a:solidFill>
                  <a:prstClr val="black"/>
                </a:solidFill>
                <a:latin typeface="Calibri"/>
              </a:rPr>
              <a:t> fluence </a:t>
            </a:r>
            <a:r>
              <a:rPr lang="de-DE" sz="1600" b="1" dirty="0" err="1">
                <a:latin typeface="Calibri"/>
              </a:rPr>
              <a:t>behind</a:t>
            </a:r>
            <a:r>
              <a:rPr lang="de-DE" sz="1600" b="1" dirty="0">
                <a:latin typeface="Calibri"/>
              </a:rPr>
              <a:t> </a:t>
            </a:r>
            <a:r>
              <a:rPr lang="de-DE" sz="1600" b="1" dirty="0" err="1">
                <a:latin typeface="Calibri"/>
              </a:rPr>
              <a:t>the</a:t>
            </a:r>
            <a:r>
              <a:rPr lang="de-DE" sz="1600" b="1" dirty="0">
                <a:latin typeface="Calibri"/>
              </a:rPr>
              <a:t> </a:t>
            </a:r>
            <a:r>
              <a:rPr lang="de-DE" sz="1600" b="1" dirty="0" err="1">
                <a:latin typeface="Calibri"/>
              </a:rPr>
              <a:t>blanket</a:t>
            </a:r>
            <a:r>
              <a:rPr lang="de-DE" sz="1600" dirty="0">
                <a:latin typeface="Calibri"/>
              </a:rPr>
              <a:t>:</a:t>
            </a:r>
          </a:p>
          <a:p>
            <a:pPr defTabSz="180000" fontAlgn="auto">
              <a:spcBef>
                <a:spcPts val="1200"/>
              </a:spcBef>
              <a:spcAft>
                <a:spcPts val="0"/>
              </a:spcAft>
            </a:pPr>
            <a:r>
              <a:rPr lang="de-DE" sz="1600" dirty="0">
                <a:solidFill>
                  <a:prstClr val="black"/>
                </a:solidFill>
                <a:latin typeface="Calibri"/>
              </a:rPr>
              <a:t>ITER:			1			</a:t>
            </a:r>
            <a:r>
              <a:rPr lang="de-DE" sz="1600" dirty="0" err="1">
                <a:solidFill>
                  <a:prstClr val="black"/>
                </a:solidFill>
                <a:latin typeface="Calibri"/>
              </a:rPr>
              <a:t>GGy</a:t>
            </a:r>
            <a:endParaRPr lang="de-DE" sz="1600" dirty="0">
              <a:solidFill>
                <a:prstClr val="black"/>
              </a:solidFill>
              <a:latin typeface="Calibri"/>
            </a:endParaRPr>
          </a:p>
          <a:p>
            <a:pPr defTabSz="180000" fontAlgn="auto">
              <a:spcBef>
                <a:spcPts val="0"/>
              </a:spcBef>
              <a:spcAft>
                <a:spcPts val="0"/>
              </a:spcAft>
            </a:pPr>
            <a:r>
              <a:rPr lang="de-DE" sz="1600" dirty="0">
                <a:solidFill>
                  <a:prstClr val="black"/>
                </a:solidFill>
                <a:latin typeface="Calibri"/>
              </a:rPr>
              <a:t>			 		0.1 		dpa</a:t>
            </a:r>
          </a:p>
          <a:p>
            <a:pPr defTabSz="180000" fontAlgn="auto">
              <a:spcBef>
                <a:spcPts val="1200"/>
              </a:spcBef>
              <a:spcAft>
                <a:spcPts val="0"/>
              </a:spcAft>
            </a:pPr>
            <a:r>
              <a:rPr lang="de-DE" sz="1600" dirty="0">
                <a:solidFill>
                  <a:prstClr val="black"/>
                </a:solidFill>
                <a:latin typeface="Calibri"/>
              </a:rPr>
              <a:t>DEMO:		1-10	</a:t>
            </a:r>
            <a:r>
              <a:rPr lang="de-DE" sz="1600" dirty="0" err="1">
                <a:solidFill>
                  <a:prstClr val="black"/>
                </a:solidFill>
                <a:latin typeface="Calibri"/>
              </a:rPr>
              <a:t>GGy</a:t>
            </a:r>
            <a:endParaRPr lang="de-DE" sz="1600" dirty="0">
              <a:solidFill>
                <a:prstClr val="black"/>
              </a:solidFill>
              <a:latin typeface="Calibri"/>
            </a:endParaRPr>
          </a:p>
          <a:p>
            <a:pPr defTabSz="180000" fontAlgn="auto">
              <a:spcBef>
                <a:spcPts val="0"/>
              </a:spcBef>
              <a:spcAft>
                <a:spcPts val="0"/>
              </a:spcAft>
            </a:pPr>
            <a:r>
              <a:rPr lang="de-DE" sz="1600" dirty="0">
                <a:solidFill>
                  <a:prstClr val="black"/>
                </a:solidFill>
                <a:latin typeface="Calibri"/>
              </a:rPr>
              <a:t>					</a:t>
            </a:r>
            <a:r>
              <a:rPr lang="de-DE" sz="1600" dirty="0">
                <a:latin typeface="Calibri"/>
              </a:rPr>
              <a:t>0.5-5	dpa (</a:t>
            </a:r>
            <a:r>
              <a:rPr lang="de-DE" sz="1600" dirty="0" err="1">
                <a:latin typeface="Calibri"/>
              </a:rPr>
              <a:t>for</a:t>
            </a:r>
            <a:r>
              <a:rPr lang="de-DE" sz="1600" dirty="0">
                <a:latin typeface="Calibri"/>
              </a:rPr>
              <a:t> 5 </a:t>
            </a:r>
            <a:r>
              <a:rPr lang="de-DE" sz="1600" dirty="0" err="1">
                <a:latin typeface="Calibri"/>
              </a:rPr>
              <a:t>fpy</a:t>
            </a:r>
            <a:r>
              <a:rPr lang="de-DE" sz="1600" dirty="0">
                <a:latin typeface="Calibri"/>
              </a:rPr>
              <a:t> </a:t>
            </a:r>
            <a:r>
              <a:rPr lang="de-DE" sz="1600" dirty="0" err="1">
                <a:latin typeface="Calibri"/>
              </a:rPr>
              <a:t>of</a:t>
            </a:r>
            <a:r>
              <a:rPr lang="de-DE" sz="1600" dirty="0">
                <a:latin typeface="Calibri"/>
              </a:rPr>
              <a:t> </a:t>
            </a:r>
            <a:r>
              <a:rPr lang="de-DE" sz="1600" dirty="0" err="1">
                <a:latin typeface="Calibri"/>
              </a:rPr>
              <a:t>operation</a:t>
            </a:r>
            <a:r>
              <a:rPr lang="de-DE" sz="1600" dirty="0">
                <a:latin typeface="Calibri"/>
              </a:rPr>
              <a:t>)</a:t>
            </a:r>
          </a:p>
          <a:p>
            <a:pPr defTabSz="180000" fontAlgn="auto">
              <a:spcBef>
                <a:spcPts val="0"/>
              </a:spcBef>
              <a:spcAft>
                <a:spcPts val="0"/>
              </a:spcAft>
            </a:pPr>
            <a:r>
              <a:rPr lang="de-DE" sz="1200" dirty="0">
                <a:solidFill>
                  <a:prstClr val="black"/>
                </a:solidFill>
                <a:latin typeface="Calibri"/>
              </a:rPr>
              <a:t>	                    	(</a:t>
            </a:r>
            <a:r>
              <a:rPr lang="de-DE" sz="1200" dirty="0" err="1">
                <a:solidFill>
                  <a:prstClr val="black"/>
                </a:solidFill>
                <a:latin typeface="Calibri"/>
              </a:rPr>
              <a:t>recent</a:t>
            </a:r>
            <a:r>
              <a:rPr lang="de-DE" sz="1200" dirty="0">
                <a:solidFill>
                  <a:prstClr val="black"/>
                </a:solidFill>
                <a:latin typeface="Calibri"/>
              </a:rPr>
              <a:t> design </a:t>
            </a:r>
            <a:r>
              <a:rPr lang="de-DE" sz="1200" dirty="0" err="1">
                <a:solidFill>
                  <a:prstClr val="black"/>
                </a:solidFill>
                <a:latin typeface="Calibri"/>
              </a:rPr>
              <a:t>iterations</a:t>
            </a:r>
            <a:r>
              <a:rPr lang="de-DE" sz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200" dirty="0" err="1">
                <a:solidFill>
                  <a:prstClr val="black"/>
                </a:solidFill>
                <a:latin typeface="Calibri"/>
              </a:rPr>
              <a:t>show</a:t>
            </a:r>
            <a:r>
              <a:rPr lang="de-DE" sz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200" dirty="0" err="1">
                <a:solidFill>
                  <a:prstClr val="black"/>
                </a:solidFill>
                <a:latin typeface="Calibri"/>
              </a:rPr>
              <a:t>smaller</a:t>
            </a:r>
            <a:r>
              <a:rPr lang="de-DE" sz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200" dirty="0" err="1">
                <a:solidFill>
                  <a:prstClr val="black"/>
                </a:solidFill>
                <a:latin typeface="Calibri"/>
              </a:rPr>
              <a:t>values</a:t>
            </a:r>
            <a:r>
              <a:rPr lang="de-DE" sz="1200" dirty="0">
                <a:solidFill>
                  <a:prstClr val="black"/>
                </a:solidFill>
                <a:latin typeface="Calibri"/>
              </a:rPr>
              <a:t>)</a:t>
            </a:r>
            <a:endParaRPr lang="de-DE" sz="12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85880" y="555526"/>
            <a:ext cx="21843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400" dirty="0" err="1">
                <a:solidFill>
                  <a:prstClr val="black"/>
                </a:solidFill>
                <a:latin typeface="Calibri"/>
              </a:rPr>
              <a:t>Displacement</a:t>
            </a:r>
            <a:r>
              <a:rPr lang="de-DE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400" dirty="0" err="1">
                <a:solidFill>
                  <a:prstClr val="black"/>
                </a:solidFill>
                <a:latin typeface="Calibri"/>
              </a:rPr>
              <a:t>damage</a:t>
            </a:r>
            <a:r>
              <a:rPr lang="de-DE" sz="1400" dirty="0">
                <a:solidFill>
                  <a:prstClr val="black"/>
                </a:solidFill>
                <a:latin typeface="Calibri"/>
              </a:rPr>
              <a:t> / </a:t>
            </a:r>
            <a:r>
              <a:rPr lang="de-DE" sz="1400" dirty="0" err="1">
                <a:solidFill>
                  <a:prstClr val="black"/>
                </a:solidFill>
                <a:latin typeface="Calibri"/>
              </a:rPr>
              <a:t>fpy</a:t>
            </a:r>
            <a:endParaRPr lang="de-DE" sz="1400" dirty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400" dirty="0">
                <a:solidFill>
                  <a:prstClr val="black"/>
                </a:solidFill>
                <a:latin typeface="Calibri"/>
              </a:rPr>
              <a:t>at </a:t>
            </a:r>
            <a:r>
              <a:rPr lang="de-DE" sz="1400" dirty="0" err="1">
                <a:solidFill>
                  <a:prstClr val="black"/>
                </a:solidFill>
                <a:latin typeface="Calibri"/>
              </a:rPr>
              <a:t>inboard</a:t>
            </a:r>
            <a:r>
              <a:rPr lang="de-DE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400" dirty="0" err="1">
                <a:solidFill>
                  <a:prstClr val="black"/>
                </a:solidFill>
                <a:latin typeface="Calibri"/>
              </a:rPr>
              <a:t>side</a:t>
            </a:r>
            <a:endParaRPr lang="de-DE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51520" y="4241021"/>
            <a:ext cx="79070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/>
            <a:r>
              <a:rPr lang="de-DE" dirty="0">
                <a:solidFill>
                  <a:srgbClr val="FF0000"/>
                </a:solidFill>
                <a:latin typeface="Calibri"/>
                <a:sym typeface="Wingdings" pitchFamily="2" charset="2"/>
              </a:rPr>
              <a:t>Neutron fluence </a:t>
            </a:r>
            <a:r>
              <a:rPr lang="de-DE" dirty="0" err="1">
                <a:solidFill>
                  <a:srgbClr val="FF0000"/>
                </a:solidFill>
                <a:latin typeface="Calibri"/>
                <a:sym typeface="Wingdings" pitchFamily="2" charset="2"/>
              </a:rPr>
              <a:t>behind</a:t>
            </a:r>
            <a:r>
              <a:rPr lang="de-DE" dirty="0">
                <a:solidFill>
                  <a:srgbClr val="FF0000"/>
                </a:solidFill>
                <a:latin typeface="Calibri"/>
                <a:sym typeface="Wingdings" pitchFamily="2" charset="2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Calibri"/>
                <a:sym typeface="Wingdings" pitchFamily="2" charset="2"/>
              </a:rPr>
              <a:t>the</a:t>
            </a:r>
            <a:r>
              <a:rPr lang="de-DE" dirty="0">
                <a:solidFill>
                  <a:srgbClr val="FF0000"/>
                </a:solidFill>
                <a:latin typeface="Calibri"/>
                <a:sym typeface="Wingdings" pitchFamily="2" charset="2"/>
              </a:rPr>
              <a:t> DEMO </a:t>
            </a:r>
            <a:r>
              <a:rPr lang="de-DE" dirty="0" err="1">
                <a:solidFill>
                  <a:srgbClr val="FF0000"/>
                </a:solidFill>
                <a:latin typeface="Calibri"/>
                <a:sym typeface="Wingdings" pitchFamily="2" charset="2"/>
              </a:rPr>
              <a:t>blanket</a:t>
            </a:r>
            <a:r>
              <a:rPr lang="de-DE" dirty="0">
                <a:solidFill>
                  <a:srgbClr val="FF0000"/>
                </a:solidFill>
                <a:latin typeface="Calibri"/>
                <a:sym typeface="Wingdings" pitchFamily="2" charset="2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Calibri"/>
                <a:sym typeface="Wingdings" pitchFamily="2" charset="2"/>
              </a:rPr>
              <a:t>may</a:t>
            </a:r>
            <a:r>
              <a:rPr lang="de-DE" dirty="0">
                <a:solidFill>
                  <a:srgbClr val="FF0000"/>
                </a:solidFill>
                <a:latin typeface="Calibri"/>
                <a:sym typeface="Wingdings" pitchFamily="2" charset="2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Calibri"/>
                <a:sym typeface="Wingdings" pitchFamily="2" charset="2"/>
              </a:rPr>
              <a:t>be</a:t>
            </a:r>
            <a:r>
              <a:rPr lang="de-DE" dirty="0">
                <a:solidFill>
                  <a:srgbClr val="FF0000"/>
                </a:solidFill>
                <a:latin typeface="Calibri"/>
                <a:sym typeface="Wingdings" pitchFamily="2" charset="2"/>
              </a:rPr>
              <a:t> 5…50 </a:t>
            </a:r>
            <a:r>
              <a:rPr lang="de-DE" dirty="0" err="1">
                <a:solidFill>
                  <a:srgbClr val="FF0000"/>
                </a:solidFill>
                <a:latin typeface="Calibri"/>
                <a:sym typeface="Wingdings" pitchFamily="2" charset="2"/>
              </a:rPr>
              <a:t>times</a:t>
            </a:r>
            <a:r>
              <a:rPr lang="de-DE" dirty="0">
                <a:solidFill>
                  <a:srgbClr val="FF0000"/>
                </a:solidFill>
                <a:latin typeface="Calibri"/>
                <a:sym typeface="Wingdings" pitchFamily="2" charset="2"/>
              </a:rPr>
              <a:t> larger </a:t>
            </a:r>
            <a:r>
              <a:rPr lang="de-DE" dirty="0" err="1">
                <a:solidFill>
                  <a:srgbClr val="FF0000"/>
                </a:solidFill>
                <a:latin typeface="Calibri"/>
                <a:sym typeface="Wingdings" pitchFamily="2" charset="2"/>
              </a:rPr>
              <a:t>than</a:t>
            </a:r>
            <a:r>
              <a:rPr lang="de-DE" dirty="0">
                <a:solidFill>
                  <a:srgbClr val="FF0000"/>
                </a:solidFill>
                <a:latin typeface="Calibri"/>
                <a:sym typeface="Wingdings" pitchFamily="2" charset="2"/>
              </a:rPr>
              <a:t> on ITER</a:t>
            </a:r>
          </a:p>
          <a:p>
            <a:pPr defTabSz="360000"/>
            <a:r>
              <a:rPr lang="de-DE" dirty="0">
                <a:solidFill>
                  <a:srgbClr val="FF0000"/>
                </a:solidFill>
                <a:latin typeface="Calibri"/>
                <a:sym typeface="Wingdings" pitchFamily="2" charset="2"/>
              </a:rPr>
              <a:t> Move vulnerable </a:t>
            </a:r>
            <a:r>
              <a:rPr lang="de-DE" dirty="0" err="1">
                <a:solidFill>
                  <a:srgbClr val="FF0000"/>
                </a:solidFill>
                <a:latin typeface="Calibri"/>
                <a:sym typeface="Wingdings" pitchFamily="2" charset="2"/>
              </a:rPr>
              <a:t>components</a:t>
            </a:r>
            <a:r>
              <a:rPr lang="de-DE" dirty="0">
                <a:solidFill>
                  <a:srgbClr val="FF0000"/>
                </a:solidFill>
                <a:latin typeface="Calibri"/>
                <a:sym typeface="Wingdings" pitchFamily="2" charset="2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Calibri"/>
                <a:sym typeface="Wingdings" pitchFamily="2" charset="2"/>
              </a:rPr>
              <a:t>more</a:t>
            </a:r>
            <a:r>
              <a:rPr lang="de-DE" dirty="0">
                <a:solidFill>
                  <a:srgbClr val="FF0000"/>
                </a:solidFill>
                <a:latin typeface="Calibri"/>
                <a:sym typeface="Wingdings" pitchFamily="2" charset="2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Calibri"/>
                <a:sym typeface="Wingdings" pitchFamily="2" charset="2"/>
              </a:rPr>
              <a:t>away</a:t>
            </a:r>
            <a:r>
              <a:rPr lang="de-DE" dirty="0">
                <a:solidFill>
                  <a:srgbClr val="FF0000"/>
                </a:solidFill>
                <a:latin typeface="Calibri"/>
                <a:sym typeface="Wingdings" pitchFamily="2" charset="2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Calibri"/>
                <a:sym typeface="Wingdings" pitchFamily="2" charset="2"/>
              </a:rPr>
              <a:t>from</a:t>
            </a:r>
            <a:r>
              <a:rPr lang="de-DE" dirty="0">
                <a:solidFill>
                  <a:srgbClr val="FF0000"/>
                </a:solidFill>
                <a:latin typeface="Calibri"/>
                <a:sym typeface="Wingdings" pitchFamily="2" charset="2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Calibri"/>
                <a:sym typeface="Wingdings" pitchFamily="2" charset="2"/>
              </a:rPr>
              <a:t>the</a:t>
            </a:r>
            <a:r>
              <a:rPr lang="de-DE" dirty="0">
                <a:solidFill>
                  <a:srgbClr val="FF0000"/>
                </a:solidFill>
                <a:latin typeface="Calibri"/>
                <a:sym typeface="Wingdings" pitchFamily="2" charset="2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Calibri"/>
                <a:sym typeface="Wingdings" pitchFamily="2" charset="2"/>
              </a:rPr>
              <a:t>plasma</a:t>
            </a:r>
            <a:r>
              <a:rPr lang="de-DE" dirty="0">
                <a:solidFill>
                  <a:srgbClr val="FF0000"/>
                </a:solidFill>
                <a:latin typeface="Calibri"/>
                <a:sym typeface="Wingdings" pitchFamily="2" charset="2"/>
              </a:rPr>
              <a:t> / </a:t>
            </a:r>
            <a:r>
              <a:rPr lang="de-DE" dirty="0" err="1">
                <a:solidFill>
                  <a:srgbClr val="FF0000"/>
                </a:solidFill>
                <a:latin typeface="Calibri"/>
                <a:sym typeface="Wingdings" pitchFamily="2" charset="2"/>
              </a:rPr>
              <a:t>improve</a:t>
            </a:r>
            <a:r>
              <a:rPr lang="de-DE" dirty="0">
                <a:solidFill>
                  <a:srgbClr val="FF0000"/>
                </a:solidFill>
                <a:latin typeface="Calibri"/>
                <a:sym typeface="Wingdings" pitchFamily="2" charset="2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Calibri"/>
                <a:sym typeface="Wingdings" pitchFamily="2" charset="2"/>
              </a:rPr>
              <a:t>durability</a:t>
            </a:r>
            <a:endParaRPr lang="de-DE" dirty="0">
              <a:solidFill>
                <a:srgbClr val="FF0000"/>
              </a:solidFill>
              <a:latin typeface="Calibri"/>
              <a:sym typeface="Wingdings" pitchFamily="2" charset="2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948264" y="1076612"/>
            <a:ext cx="1346844" cy="430887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(G. </a:t>
            </a:r>
            <a:r>
              <a:rPr lang="de-DE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Vayakis</a:t>
            </a:r>
            <a:r>
              <a:rPr lang="de-DE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ITER_D_26ZGC3)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716016" y="2411577"/>
            <a:ext cx="4277679" cy="17851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400" dirty="0">
                <a:solidFill>
                  <a:prstClr val="black"/>
                </a:solidFill>
                <a:latin typeface="Calibri"/>
              </a:rPr>
              <a:t>Radiation </a:t>
            </a:r>
            <a:r>
              <a:rPr lang="de-DE" sz="1400" dirty="0" err="1">
                <a:solidFill>
                  <a:prstClr val="black"/>
                </a:solidFill>
                <a:latin typeface="Calibri"/>
              </a:rPr>
              <a:t>effects</a:t>
            </a:r>
            <a:r>
              <a:rPr lang="de-DE" sz="1400" dirty="0">
                <a:solidFill>
                  <a:prstClr val="black"/>
                </a:solidFill>
                <a:latin typeface="Calibri"/>
              </a:rPr>
              <a:t> on </a:t>
            </a:r>
            <a:r>
              <a:rPr lang="de-DE" sz="1400" dirty="0" err="1">
                <a:solidFill>
                  <a:prstClr val="black"/>
                </a:solidFill>
                <a:latin typeface="Calibri"/>
              </a:rPr>
              <a:t>diagnostic</a:t>
            </a:r>
            <a:r>
              <a:rPr lang="de-DE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400" dirty="0" err="1">
                <a:solidFill>
                  <a:prstClr val="black"/>
                </a:solidFill>
                <a:latin typeface="Calibri"/>
              </a:rPr>
              <a:t>components</a:t>
            </a:r>
            <a:r>
              <a:rPr lang="de-DE" sz="1400" dirty="0">
                <a:solidFill>
                  <a:prstClr val="black"/>
                </a:solidFill>
                <a:latin typeface="Calibri"/>
              </a:rPr>
              <a:t>:</a:t>
            </a:r>
          </a:p>
          <a:p>
            <a:pPr marL="216000" indent="-2160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200" dirty="0" err="1">
                <a:solidFill>
                  <a:prstClr val="black"/>
                </a:solidFill>
                <a:latin typeface="Calibri"/>
              </a:rPr>
              <a:t>radiation-induced</a:t>
            </a:r>
            <a:r>
              <a:rPr lang="de-DE" sz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200" dirty="0" err="1">
                <a:solidFill>
                  <a:prstClr val="black"/>
                </a:solidFill>
                <a:latin typeface="Calibri"/>
              </a:rPr>
              <a:t>electromotive</a:t>
            </a:r>
            <a:r>
              <a:rPr lang="de-DE" sz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200" dirty="0" err="1">
                <a:solidFill>
                  <a:prstClr val="black"/>
                </a:solidFill>
                <a:latin typeface="Calibri"/>
              </a:rPr>
              <a:t>force</a:t>
            </a:r>
            <a:r>
              <a:rPr lang="de-DE" sz="1200" dirty="0">
                <a:solidFill>
                  <a:prstClr val="black"/>
                </a:solidFill>
                <a:latin typeface="Calibri"/>
              </a:rPr>
              <a:t> (RIEMF)</a:t>
            </a:r>
          </a:p>
          <a:p>
            <a:pPr marL="216000" indent="-2160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200" dirty="0" err="1">
                <a:solidFill>
                  <a:prstClr val="black"/>
                </a:solidFill>
                <a:latin typeface="Calibri"/>
              </a:rPr>
              <a:t>temperature-induced</a:t>
            </a:r>
            <a:r>
              <a:rPr lang="de-DE" sz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200" dirty="0" err="1">
                <a:solidFill>
                  <a:prstClr val="black"/>
                </a:solidFill>
                <a:latin typeface="Calibri"/>
              </a:rPr>
              <a:t>electromotive</a:t>
            </a:r>
            <a:r>
              <a:rPr lang="de-DE" sz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200" dirty="0" err="1">
                <a:solidFill>
                  <a:prstClr val="black"/>
                </a:solidFill>
                <a:latin typeface="Calibri"/>
              </a:rPr>
              <a:t>force</a:t>
            </a:r>
            <a:r>
              <a:rPr lang="de-DE" sz="1200" dirty="0">
                <a:solidFill>
                  <a:prstClr val="black"/>
                </a:solidFill>
                <a:latin typeface="Calibri"/>
              </a:rPr>
              <a:t> (TIEMF)</a:t>
            </a:r>
          </a:p>
          <a:p>
            <a:pPr marL="216000" indent="-2160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200" dirty="0" err="1">
                <a:solidFill>
                  <a:prstClr val="black"/>
                </a:solidFill>
                <a:latin typeface="Calibri"/>
              </a:rPr>
              <a:t>radiation-induced</a:t>
            </a:r>
            <a:r>
              <a:rPr lang="de-DE" sz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200" dirty="0" err="1">
                <a:solidFill>
                  <a:prstClr val="black"/>
                </a:solidFill>
                <a:latin typeface="Calibri"/>
              </a:rPr>
              <a:t>thermoelectric</a:t>
            </a:r>
            <a:r>
              <a:rPr lang="de-DE" sz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200" dirty="0" err="1">
                <a:solidFill>
                  <a:prstClr val="black"/>
                </a:solidFill>
                <a:latin typeface="Calibri"/>
              </a:rPr>
              <a:t>sensitivity</a:t>
            </a:r>
            <a:r>
              <a:rPr lang="de-DE" sz="1200" dirty="0">
                <a:solidFill>
                  <a:prstClr val="black"/>
                </a:solidFill>
                <a:latin typeface="Calibri"/>
              </a:rPr>
              <a:t> (RITES)</a:t>
            </a:r>
          </a:p>
          <a:p>
            <a:pPr marL="216000" indent="-2160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200" dirty="0" err="1">
                <a:solidFill>
                  <a:prstClr val="black"/>
                </a:solidFill>
                <a:latin typeface="Calibri"/>
              </a:rPr>
              <a:t>radiation-induced</a:t>
            </a:r>
            <a:r>
              <a:rPr lang="de-DE" sz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200" dirty="0" err="1">
                <a:solidFill>
                  <a:prstClr val="black"/>
                </a:solidFill>
                <a:latin typeface="Calibri"/>
              </a:rPr>
              <a:t>absorption</a:t>
            </a:r>
            <a:r>
              <a:rPr lang="de-DE" sz="1200" dirty="0">
                <a:solidFill>
                  <a:prstClr val="black"/>
                </a:solidFill>
                <a:latin typeface="Calibri"/>
              </a:rPr>
              <a:t> (RIA)</a:t>
            </a:r>
          </a:p>
          <a:p>
            <a:pPr marL="216000" indent="-2160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prstClr val="black"/>
                </a:solidFill>
                <a:latin typeface="Calibri"/>
              </a:rPr>
              <a:t>radio-</a:t>
            </a:r>
            <a:r>
              <a:rPr lang="de-DE" sz="1200" dirty="0" err="1">
                <a:solidFill>
                  <a:prstClr val="black"/>
                </a:solidFill>
                <a:latin typeface="Calibri"/>
              </a:rPr>
              <a:t>luminescence</a:t>
            </a:r>
            <a:endParaRPr lang="de-DE" sz="1200" dirty="0">
              <a:solidFill>
                <a:prstClr val="black"/>
              </a:solidFill>
              <a:latin typeface="Calibri"/>
            </a:endParaRPr>
          </a:p>
          <a:p>
            <a:pPr marL="216000" indent="-2160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prstClr val="black"/>
                </a:solidFill>
                <a:latin typeface="Calibri"/>
              </a:rPr>
              <a:t>thermal </a:t>
            </a:r>
            <a:r>
              <a:rPr lang="de-DE" sz="1200" dirty="0" err="1">
                <a:solidFill>
                  <a:prstClr val="black"/>
                </a:solidFill>
                <a:latin typeface="Calibri"/>
              </a:rPr>
              <a:t>conductivity</a:t>
            </a:r>
            <a:r>
              <a:rPr lang="de-DE" sz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200" dirty="0" err="1">
                <a:solidFill>
                  <a:prstClr val="black"/>
                </a:solidFill>
                <a:latin typeface="Calibri"/>
              </a:rPr>
              <a:t>decrease</a:t>
            </a:r>
            <a:endParaRPr lang="de-DE" sz="1200" dirty="0">
              <a:solidFill>
                <a:prstClr val="black"/>
              </a:solidFill>
              <a:latin typeface="Calibri"/>
            </a:endParaRPr>
          </a:p>
          <a:p>
            <a:pPr marL="216000" indent="-2160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200" dirty="0" err="1">
                <a:solidFill>
                  <a:prstClr val="black"/>
                </a:solidFill>
                <a:latin typeface="Calibri"/>
              </a:rPr>
              <a:t>volume</a:t>
            </a:r>
            <a:r>
              <a:rPr lang="de-DE" sz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200" dirty="0" err="1">
                <a:solidFill>
                  <a:prstClr val="black"/>
                </a:solidFill>
                <a:latin typeface="Calibri"/>
              </a:rPr>
              <a:t>changes</a:t>
            </a:r>
            <a:r>
              <a:rPr lang="de-DE" sz="1200" dirty="0">
                <a:solidFill>
                  <a:prstClr val="black"/>
                </a:solidFill>
                <a:latin typeface="Calibri"/>
              </a:rPr>
              <a:t> (</a:t>
            </a:r>
            <a:r>
              <a:rPr lang="de-DE" sz="1200" dirty="0" err="1">
                <a:solidFill>
                  <a:prstClr val="black"/>
                </a:solidFill>
                <a:latin typeface="Calibri"/>
              </a:rPr>
              <a:t>swelling</a:t>
            </a:r>
            <a:r>
              <a:rPr lang="de-DE" sz="1200" dirty="0">
                <a:solidFill>
                  <a:prstClr val="black"/>
                </a:solidFill>
                <a:latin typeface="Calibri"/>
              </a:rPr>
              <a:t>)</a:t>
            </a:r>
          </a:p>
          <a:p>
            <a:pPr marL="216000" indent="-2160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prstClr val="black"/>
                </a:solidFill>
                <a:latin typeface="Calibri"/>
              </a:rPr>
              <a:t>…..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884399" y="576882"/>
            <a:ext cx="1247457" cy="430887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U. Fischer et al.,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 2016</a:t>
            </a:r>
            <a:endParaRPr lang="de-DE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074096"/>
            <a:ext cx="4253165" cy="3166925"/>
          </a:xfrm>
          <a:prstGeom prst="rect">
            <a:avLst/>
          </a:prstGeom>
        </p:spPr>
      </p:pic>
      <p:sp>
        <p:nvSpPr>
          <p:cNvPr id="3" name="Fußzeilenplatzhalter 3">
            <a:extLst>
              <a:ext uri="{FF2B5EF4-FFF2-40B4-BE49-F238E27FC236}">
                <a16:creationId xmlns:a16="http://schemas.microsoft.com/office/drawing/2014/main" id="{324F25D8-4ED6-E8D2-985C-AAC8A7071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2000" y="4908928"/>
            <a:ext cx="8240228" cy="201104"/>
          </a:xfrm>
        </p:spPr>
        <p:txBody>
          <a:bodyPr/>
          <a:lstStyle/>
          <a:p>
            <a:pPr algn="r"/>
            <a:r>
              <a:rPr lang="en-GB" sz="1100" dirty="0">
                <a:solidFill>
                  <a:prstClr val="black"/>
                </a:solidFill>
              </a:rPr>
              <a:t>Wolfgang Biel | Development of the DEMO plasma diagnostic and control system, 20-03-2024 | Page </a:t>
            </a:r>
            <a:fld id="{6A6D9FA1-99C7-4910-8E32-B85D378B0060}" type="slidenum">
              <a:rPr lang="en-GB" sz="1100" smtClean="0">
                <a:solidFill>
                  <a:prstClr val="black"/>
                </a:solidFill>
              </a:rPr>
              <a:pPr algn="r"/>
              <a:t>5</a:t>
            </a:fld>
            <a:endParaRPr lang="en-GB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725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822" y="1131590"/>
            <a:ext cx="4156658" cy="300673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0" y="57150"/>
            <a:ext cx="7543800" cy="642392"/>
          </a:xfrm>
        </p:spPr>
        <p:txBody>
          <a:bodyPr/>
          <a:lstStyle/>
          <a:p>
            <a:pPr>
              <a:lnSpc>
                <a:spcPts val="2000"/>
              </a:lnSpc>
            </a:pPr>
            <a:r>
              <a:rPr lang="de-DE" sz="1800" dirty="0" err="1"/>
              <a:t>Durability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optical</a:t>
            </a:r>
            <a:r>
              <a:rPr lang="de-DE" sz="1800" dirty="0"/>
              <a:t> </a:t>
            </a:r>
            <a:r>
              <a:rPr lang="de-DE" sz="1800" dirty="0" err="1"/>
              <a:t>mirrors</a:t>
            </a:r>
            <a:r>
              <a:rPr lang="de-DE" sz="1800" dirty="0"/>
              <a:t> </a:t>
            </a:r>
            <a:r>
              <a:rPr lang="de-DE" sz="1800" dirty="0" err="1"/>
              <a:t>for</a:t>
            </a:r>
            <a:r>
              <a:rPr lang="de-DE" sz="1800" dirty="0"/>
              <a:t> DEMO: </a:t>
            </a:r>
            <a:br>
              <a:rPr lang="de-DE" sz="1800" dirty="0"/>
            </a:br>
            <a:r>
              <a:rPr lang="de-DE" sz="1400" dirty="0" err="1"/>
              <a:t>erosion</a:t>
            </a:r>
            <a:r>
              <a:rPr lang="de-DE" sz="1400" dirty="0"/>
              <a:t>/</a:t>
            </a:r>
            <a:r>
              <a:rPr lang="de-DE" sz="1400" dirty="0" err="1"/>
              <a:t>deposition</a:t>
            </a:r>
            <a:r>
              <a:rPr lang="de-DE" sz="1400" dirty="0"/>
              <a:t> due </a:t>
            </a:r>
            <a:r>
              <a:rPr lang="de-DE" sz="1400" dirty="0" err="1"/>
              <a:t>to</a:t>
            </a:r>
            <a:r>
              <a:rPr lang="de-DE" sz="1400" dirty="0"/>
              <a:t> CX </a:t>
            </a:r>
            <a:r>
              <a:rPr lang="de-DE" sz="1400" dirty="0" err="1"/>
              <a:t>neutrals</a:t>
            </a:r>
            <a:r>
              <a:rPr lang="de-DE" sz="1400" dirty="0"/>
              <a:t> (</a:t>
            </a:r>
            <a:r>
              <a:rPr lang="de-DE" sz="1400" dirty="0" err="1"/>
              <a:t>with</a:t>
            </a:r>
            <a:r>
              <a:rPr lang="de-DE" sz="1400" dirty="0"/>
              <a:t> gas </a:t>
            </a:r>
            <a:r>
              <a:rPr lang="de-DE" sz="1400" dirty="0" err="1"/>
              <a:t>target</a:t>
            </a:r>
            <a:r>
              <a:rPr lang="de-DE" sz="1400" dirty="0"/>
              <a:t> in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duct</a:t>
            </a:r>
            <a:r>
              <a:rPr lang="de-DE" sz="1400" dirty="0"/>
              <a:t>)</a:t>
            </a:r>
            <a:endParaRPr lang="en-GB" sz="1400" dirty="0"/>
          </a:p>
        </p:txBody>
      </p:sp>
      <p:sp>
        <p:nvSpPr>
          <p:cNvPr id="6" name="Textfeld 5"/>
          <p:cNvSpPr txBox="1"/>
          <p:nvPr/>
        </p:nvSpPr>
        <p:spPr>
          <a:xfrm>
            <a:off x="4155031" y="627534"/>
            <a:ext cx="4881465" cy="26161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180000" fontAlgn="auto">
              <a:spcBef>
                <a:spcPts val="0"/>
              </a:spcBef>
              <a:spcAft>
                <a:spcPts val="0"/>
              </a:spcAft>
            </a:pPr>
            <a:r>
              <a:rPr lang="de-DE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W. Biel et al. FED 2022, </a:t>
            </a:r>
            <a:r>
              <a:rPr lang="de-DE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de-DE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  <a:r>
              <a:rPr lang="de-DE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M. Z. Tokar, </a:t>
            </a:r>
            <a:r>
              <a:rPr lang="de-DE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de-DE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Fusion 2018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87966" y="627534"/>
            <a:ext cx="37700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600" b="1" dirty="0" err="1">
                <a:solidFill>
                  <a:prstClr val="black"/>
                </a:solidFill>
                <a:latin typeface="Calibri"/>
              </a:rPr>
              <a:t>Modelling</a:t>
            </a:r>
            <a:r>
              <a:rPr lang="de-DE" sz="1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600" b="1" dirty="0" err="1">
                <a:solidFill>
                  <a:prstClr val="black"/>
                </a:solidFill>
                <a:latin typeface="Calibri"/>
              </a:rPr>
              <a:t>of</a:t>
            </a:r>
            <a:r>
              <a:rPr lang="de-DE" sz="1600" b="1" dirty="0">
                <a:solidFill>
                  <a:prstClr val="black"/>
                </a:solidFill>
                <a:latin typeface="Calibri"/>
              </a:rPr>
              <a:t> plasma-wall </a:t>
            </a:r>
            <a:r>
              <a:rPr lang="de-DE" sz="1600" b="1" dirty="0" err="1">
                <a:solidFill>
                  <a:prstClr val="black"/>
                </a:solidFill>
                <a:latin typeface="Calibri"/>
              </a:rPr>
              <a:t>interaction</a:t>
            </a:r>
            <a:endParaRPr lang="de-DE" sz="1600" b="1" dirty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600" b="1" dirty="0" err="1">
                <a:solidFill>
                  <a:prstClr val="black"/>
                </a:solidFill>
                <a:latin typeface="Calibri"/>
              </a:rPr>
              <a:t>near</a:t>
            </a:r>
            <a:r>
              <a:rPr lang="de-DE" sz="1600" b="1" dirty="0">
                <a:solidFill>
                  <a:prstClr val="black"/>
                </a:solidFill>
                <a:latin typeface="Calibri"/>
              </a:rPr>
              <a:t> a </a:t>
            </a:r>
            <a:r>
              <a:rPr lang="de-DE" sz="1600" b="1" dirty="0" err="1">
                <a:solidFill>
                  <a:prstClr val="black"/>
                </a:solidFill>
                <a:latin typeface="Calibri"/>
              </a:rPr>
              <a:t>diagnostic</a:t>
            </a:r>
            <a:r>
              <a:rPr lang="de-DE" sz="1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600" b="1" dirty="0" err="1">
                <a:solidFill>
                  <a:prstClr val="black"/>
                </a:solidFill>
                <a:latin typeface="Calibri"/>
              </a:rPr>
              <a:t>duct</a:t>
            </a:r>
            <a:r>
              <a:rPr lang="de-DE" sz="1600" b="1" dirty="0">
                <a:solidFill>
                  <a:prstClr val="black"/>
                </a:solidFill>
                <a:latin typeface="Calibri"/>
              </a:rPr>
              <a:t> (</a:t>
            </a:r>
            <a:r>
              <a:rPr lang="de-DE" sz="1600" b="1" dirty="0" err="1">
                <a:solidFill>
                  <a:prstClr val="black"/>
                </a:solidFill>
                <a:latin typeface="Calibri"/>
              </a:rPr>
              <a:t>cylindr</a:t>
            </a:r>
            <a:r>
              <a:rPr lang="de-DE" sz="1600" b="1" dirty="0">
                <a:solidFill>
                  <a:prstClr val="black"/>
                </a:solidFill>
                <a:latin typeface="Calibri"/>
              </a:rPr>
              <a:t>. </a:t>
            </a:r>
            <a:r>
              <a:rPr lang="de-DE" sz="1600" b="1" dirty="0" err="1">
                <a:solidFill>
                  <a:prstClr val="black"/>
                </a:solidFill>
                <a:latin typeface="Calibri"/>
              </a:rPr>
              <a:t>geometry</a:t>
            </a:r>
            <a:r>
              <a:rPr lang="de-DE" sz="1600" b="1" dirty="0">
                <a:solidFill>
                  <a:prstClr val="black"/>
                </a:solidFill>
                <a:latin typeface="Calibri"/>
              </a:rPr>
              <a:t>):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69955" y="3939902"/>
            <a:ext cx="6343083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600" b="1" dirty="0" err="1">
                <a:solidFill>
                  <a:prstClr val="black"/>
                </a:solidFill>
                <a:latin typeface="Calibri"/>
              </a:rPr>
              <a:t>Elongated</a:t>
            </a:r>
            <a:r>
              <a:rPr lang="de-DE" sz="1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600" b="1" dirty="0" err="1">
                <a:solidFill>
                  <a:prstClr val="black"/>
                </a:solidFill>
                <a:latin typeface="Calibri"/>
              </a:rPr>
              <a:t>ducts</a:t>
            </a:r>
            <a:r>
              <a:rPr lang="de-DE" sz="1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600" b="1" dirty="0" err="1">
                <a:solidFill>
                  <a:prstClr val="black"/>
                </a:solidFill>
                <a:latin typeface="Calibri"/>
              </a:rPr>
              <a:t>with</a:t>
            </a:r>
            <a:r>
              <a:rPr lang="de-DE" sz="1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600" b="1" dirty="0">
                <a:latin typeface="Calibri"/>
              </a:rPr>
              <a:t>gas </a:t>
            </a:r>
            <a:r>
              <a:rPr lang="de-DE" sz="1600" b="1" dirty="0" err="1">
                <a:latin typeface="Calibri"/>
              </a:rPr>
              <a:t>target</a:t>
            </a:r>
            <a:r>
              <a:rPr lang="de-DE" sz="1600" b="1" dirty="0">
                <a:latin typeface="Calibri"/>
              </a:rPr>
              <a:t> (n</a:t>
            </a:r>
            <a:r>
              <a:rPr lang="de-DE" sz="1600" b="1" baseline="-25000" dirty="0">
                <a:latin typeface="Calibri"/>
              </a:rPr>
              <a:t>D2</a:t>
            </a:r>
            <a:r>
              <a:rPr lang="de-DE" sz="1600" b="1" dirty="0">
                <a:latin typeface="Calibri"/>
              </a:rPr>
              <a:t> = 3e19 m</a:t>
            </a:r>
            <a:r>
              <a:rPr lang="de-DE" sz="1600" b="1" baseline="30000" dirty="0">
                <a:latin typeface="Calibri"/>
              </a:rPr>
              <a:t>-3</a:t>
            </a:r>
            <a:r>
              <a:rPr lang="de-DE" sz="1600" b="1" dirty="0">
                <a:latin typeface="Calibri"/>
              </a:rPr>
              <a:t>) </a:t>
            </a:r>
            <a:r>
              <a:rPr lang="de-DE" sz="1600" b="1" dirty="0" err="1">
                <a:solidFill>
                  <a:prstClr val="black"/>
                </a:solidFill>
                <a:latin typeface="Calibri"/>
              </a:rPr>
              <a:t>for</a:t>
            </a:r>
            <a:r>
              <a:rPr lang="de-DE" sz="1600" b="1" dirty="0">
                <a:solidFill>
                  <a:prstClr val="black"/>
                </a:solidFill>
                <a:latin typeface="Calibri"/>
              </a:rPr>
              <a:t> 1st </a:t>
            </a:r>
            <a:r>
              <a:rPr lang="de-DE" sz="1600" b="1" dirty="0" err="1">
                <a:latin typeface="Calibri"/>
              </a:rPr>
              <a:t>mirror</a:t>
            </a:r>
            <a:r>
              <a:rPr lang="de-DE" sz="1600" b="1" dirty="0">
                <a:latin typeface="Calibri"/>
              </a:rPr>
              <a:t> </a:t>
            </a:r>
            <a:r>
              <a:rPr lang="de-DE" sz="1600" b="1" dirty="0" err="1">
                <a:latin typeface="Calibri"/>
              </a:rPr>
              <a:t>protection</a:t>
            </a:r>
            <a:endParaRPr lang="de-DE" sz="1600" b="1" dirty="0">
              <a:latin typeface="Calibri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300" dirty="0">
                <a:solidFill>
                  <a:prstClr val="black"/>
                </a:solidFill>
                <a:latin typeface="Calibri"/>
              </a:rPr>
              <a:t>h/d &gt; 20 </a:t>
            </a:r>
            <a:r>
              <a:rPr lang="de-DE" sz="1300" dirty="0" err="1">
                <a:solidFill>
                  <a:prstClr val="black"/>
                </a:solidFill>
                <a:latin typeface="Calibri"/>
              </a:rPr>
              <a:t>for</a:t>
            </a:r>
            <a:r>
              <a:rPr lang="de-DE" sz="1300" dirty="0">
                <a:solidFill>
                  <a:prstClr val="black"/>
                </a:solidFill>
                <a:latin typeface="Calibri"/>
              </a:rPr>
              <a:t> IR </a:t>
            </a:r>
            <a:r>
              <a:rPr lang="de-DE" sz="1300" dirty="0" err="1">
                <a:solidFill>
                  <a:prstClr val="black"/>
                </a:solidFill>
                <a:latin typeface="Calibri"/>
              </a:rPr>
              <a:t>diagnostics</a:t>
            </a:r>
            <a:r>
              <a:rPr lang="de-DE" sz="1300" dirty="0">
                <a:solidFill>
                  <a:prstClr val="black"/>
                </a:solidFill>
                <a:latin typeface="Calibri"/>
              </a:rPr>
              <a:t> (</a:t>
            </a:r>
            <a:r>
              <a:rPr lang="de-DE" sz="1300" dirty="0" err="1">
                <a:solidFill>
                  <a:prstClr val="black"/>
                </a:solidFill>
                <a:latin typeface="Calibri"/>
              </a:rPr>
              <a:t>interferometry</a:t>
            </a:r>
            <a:r>
              <a:rPr lang="de-DE" sz="13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de-DE" sz="1300" dirty="0" err="1">
                <a:solidFill>
                  <a:prstClr val="black"/>
                </a:solidFill>
                <a:latin typeface="Calibri"/>
              </a:rPr>
              <a:t>thermography</a:t>
            </a:r>
            <a:r>
              <a:rPr lang="de-DE" sz="1300" dirty="0">
                <a:solidFill>
                  <a:prstClr val="black"/>
                </a:solidFill>
                <a:latin typeface="Calibri"/>
              </a:rPr>
              <a:t>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300" dirty="0">
                <a:solidFill>
                  <a:prstClr val="black"/>
                </a:solidFill>
                <a:latin typeface="Calibri"/>
              </a:rPr>
              <a:t>h/d &gt; 28 </a:t>
            </a:r>
            <a:r>
              <a:rPr lang="de-DE" sz="1300" dirty="0" err="1">
                <a:solidFill>
                  <a:prstClr val="black"/>
                </a:solidFill>
                <a:latin typeface="Calibri"/>
              </a:rPr>
              <a:t>for</a:t>
            </a:r>
            <a:r>
              <a:rPr lang="de-DE" sz="1300" dirty="0">
                <a:solidFill>
                  <a:prstClr val="black"/>
                </a:solidFill>
                <a:latin typeface="Calibri"/>
              </a:rPr>
              <a:t> VIS </a:t>
            </a:r>
            <a:r>
              <a:rPr lang="de-DE" sz="1300" dirty="0" err="1">
                <a:solidFill>
                  <a:prstClr val="black"/>
                </a:solidFill>
                <a:latin typeface="Calibri"/>
              </a:rPr>
              <a:t>spectroscopy</a:t>
            </a:r>
            <a:endParaRPr lang="de-DE" sz="1300" dirty="0">
              <a:solidFill>
                <a:prstClr val="black"/>
              </a:solidFill>
              <a:latin typeface="Calibri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300" dirty="0">
                <a:solidFill>
                  <a:prstClr val="black"/>
                </a:solidFill>
                <a:latin typeface="Calibri"/>
              </a:rPr>
              <a:t>h/d &gt; 30 </a:t>
            </a:r>
            <a:r>
              <a:rPr lang="de-DE" sz="1300" dirty="0" err="1">
                <a:solidFill>
                  <a:prstClr val="black"/>
                </a:solidFill>
                <a:latin typeface="Calibri"/>
              </a:rPr>
              <a:t>for</a:t>
            </a:r>
            <a:r>
              <a:rPr lang="de-DE" sz="1300" dirty="0">
                <a:solidFill>
                  <a:prstClr val="black"/>
                </a:solidFill>
                <a:latin typeface="Calibri"/>
              </a:rPr>
              <a:t> VUV </a:t>
            </a:r>
            <a:r>
              <a:rPr lang="de-DE" sz="1300" dirty="0" err="1">
                <a:solidFill>
                  <a:prstClr val="black"/>
                </a:solidFill>
                <a:latin typeface="Calibri"/>
              </a:rPr>
              <a:t>spectroscopy</a:t>
            </a:r>
            <a:endParaRPr lang="de-DE" sz="13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Gruppieren 8"/>
          <p:cNvGrpSpPr>
            <a:grpSpLocks noChangeAspect="1"/>
          </p:cNvGrpSpPr>
          <p:nvPr/>
        </p:nvGrpSpPr>
        <p:grpSpPr>
          <a:xfrm>
            <a:off x="207478" y="1286024"/>
            <a:ext cx="3228411" cy="2479663"/>
            <a:chOff x="107504" y="1681493"/>
            <a:chExt cx="3717558" cy="2899635"/>
          </a:xfrm>
        </p:grpSpPr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504" y="1681493"/>
              <a:ext cx="2917778" cy="2899635"/>
            </a:xfrm>
            <a:prstGeom prst="rect">
              <a:avLst/>
            </a:prstGeom>
          </p:spPr>
        </p:pic>
        <p:sp>
          <p:nvSpPr>
            <p:cNvPr id="11" name="Textfeld 10"/>
            <p:cNvSpPr txBox="1"/>
            <p:nvPr/>
          </p:nvSpPr>
          <p:spPr>
            <a:xfrm>
              <a:off x="2592352" y="2681110"/>
              <a:ext cx="1232710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400" dirty="0" err="1"/>
                <a:t>duct</a:t>
              </a:r>
              <a:r>
                <a:rPr lang="de-DE" sz="1400" dirty="0"/>
                <a:t> </a:t>
              </a:r>
              <a:r>
                <a:rPr lang="de-DE" sz="1400" dirty="0" err="1"/>
                <a:t>diametre</a:t>
              </a:r>
              <a:r>
                <a:rPr lang="de-DE" sz="1400" dirty="0"/>
                <a:t> d</a:t>
              </a:r>
              <a:endParaRPr lang="en-GB" sz="1400" dirty="0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2614078" y="3782028"/>
              <a:ext cx="27494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dirty="0"/>
                <a:t>  </a:t>
              </a:r>
              <a:endParaRPr lang="en-GB" dirty="0"/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2619210" y="4165846"/>
              <a:ext cx="1024319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400" dirty="0" err="1"/>
                <a:t>duct</a:t>
              </a:r>
              <a:r>
                <a:rPr lang="de-DE" sz="1400" dirty="0"/>
                <a:t> </a:t>
              </a:r>
              <a:r>
                <a:rPr lang="de-DE" sz="1400" dirty="0" err="1"/>
                <a:t>length</a:t>
              </a:r>
              <a:r>
                <a:rPr lang="de-DE" sz="1400" dirty="0"/>
                <a:t> h</a:t>
              </a:r>
              <a:endParaRPr lang="en-GB" sz="1400" dirty="0"/>
            </a:p>
          </p:txBody>
        </p:sp>
      </p:grpSp>
      <p:sp>
        <p:nvSpPr>
          <p:cNvPr id="14" name="Textfeld 13"/>
          <p:cNvSpPr txBox="1"/>
          <p:nvPr/>
        </p:nvSpPr>
        <p:spPr>
          <a:xfrm>
            <a:off x="4949030" y="865044"/>
            <a:ext cx="40874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err="1">
                <a:solidFill>
                  <a:prstClr val="black"/>
                </a:solidFill>
                <a:latin typeface="Calibri"/>
              </a:rPr>
              <a:t>Mirror</a:t>
            </a:r>
            <a:r>
              <a:rPr lang="de-DE" sz="1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600" b="1" dirty="0" err="1">
                <a:solidFill>
                  <a:prstClr val="black"/>
                </a:solidFill>
                <a:latin typeface="Calibri"/>
              </a:rPr>
              <a:t>surface</a:t>
            </a:r>
            <a:r>
              <a:rPr lang="de-DE" sz="1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600" b="1" dirty="0" err="1">
                <a:solidFill>
                  <a:prstClr val="black"/>
                </a:solidFill>
                <a:latin typeface="Calibri"/>
              </a:rPr>
              <a:t>deposition</a:t>
            </a:r>
            <a:r>
              <a:rPr lang="de-DE" sz="1600" b="1" dirty="0">
                <a:solidFill>
                  <a:prstClr val="black"/>
                </a:solidFill>
                <a:latin typeface="Calibri"/>
              </a:rPr>
              <a:t> per </a:t>
            </a:r>
            <a:r>
              <a:rPr lang="de-DE" sz="1600" b="1" dirty="0" err="1">
                <a:solidFill>
                  <a:prstClr val="black"/>
                </a:solidFill>
                <a:latin typeface="Calibri"/>
              </a:rPr>
              <a:t>full</a:t>
            </a:r>
            <a:r>
              <a:rPr lang="de-DE" sz="1600" b="1" dirty="0">
                <a:solidFill>
                  <a:prstClr val="black"/>
                </a:solidFill>
                <a:latin typeface="Calibri"/>
              </a:rPr>
              <a:t> power </a:t>
            </a:r>
            <a:r>
              <a:rPr lang="de-DE" sz="1600" b="1" dirty="0" err="1">
                <a:solidFill>
                  <a:prstClr val="black"/>
                </a:solidFill>
                <a:latin typeface="Calibri"/>
              </a:rPr>
              <a:t>year</a:t>
            </a:r>
            <a:r>
              <a:rPr lang="de-DE" sz="1600" b="1" dirty="0">
                <a:solidFill>
                  <a:prstClr val="black"/>
                </a:solidFill>
                <a:latin typeface="Calibri"/>
              </a:rPr>
              <a:t>:</a:t>
            </a:r>
            <a:endParaRPr lang="en-GB" sz="1600" dirty="0"/>
          </a:p>
        </p:txBody>
      </p:sp>
      <p:sp>
        <p:nvSpPr>
          <p:cNvPr id="15" name="Ellipse 14"/>
          <p:cNvSpPr>
            <a:spLocks noChangeAspect="1"/>
          </p:cNvSpPr>
          <p:nvPr/>
        </p:nvSpPr>
        <p:spPr>
          <a:xfrm>
            <a:off x="6415742" y="2830754"/>
            <a:ext cx="288032" cy="288000"/>
          </a:xfrm>
          <a:prstGeom prst="ellipse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Ellipse 15"/>
          <p:cNvSpPr>
            <a:spLocks noChangeAspect="1"/>
          </p:cNvSpPr>
          <p:nvPr/>
        </p:nvSpPr>
        <p:spPr>
          <a:xfrm>
            <a:off x="6195673" y="3147814"/>
            <a:ext cx="288032" cy="288000"/>
          </a:xfrm>
          <a:prstGeom prst="ellipse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Ellipse 16"/>
          <p:cNvSpPr>
            <a:spLocks noChangeAspect="1"/>
          </p:cNvSpPr>
          <p:nvPr/>
        </p:nvSpPr>
        <p:spPr>
          <a:xfrm>
            <a:off x="5745899" y="2830786"/>
            <a:ext cx="288032" cy="288000"/>
          </a:xfrm>
          <a:prstGeom prst="ellipse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Textfeld 17"/>
          <p:cNvSpPr txBox="1"/>
          <p:nvPr/>
        </p:nvSpPr>
        <p:spPr>
          <a:xfrm>
            <a:off x="4732114" y="4302701"/>
            <a:ext cx="4044697" cy="461665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>
            <a:defPPr>
              <a:defRPr lang="de-DE"/>
            </a:defPPr>
            <a:lvl1pPr defTabSz="1800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indent="-171450">
              <a:buFont typeface="Wingdings" panose="05000000000000000000" pitchFamily="2" charset="2"/>
              <a:buChar char="à"/>
            </a:pPr>
            <a:r>
              <a:rPr lang="de-DE" dirty="0" err="1">
                <a:solidFill>
                  <a:schemeClr val="tx1"/>
                </a:solidFill>
              </a:rPr>
              <a:t>Refined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modeling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started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/>
              <a:t>in 2022 </a:t>
            </a:r>
            <a:r>
              <a:rPr lang="de-DE" dirty="0" err="1"/>
              <a:t>using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ERO </a:t>
            </a:r>
            <a:r>
              <a:rPr lang="de-DE" dirty="0" err="1"/>
              <a:t>code</a:t>
            </a:r>
            <a:r>
              <a:rPr lang="de-DE" dirty="0"/>
              <a:t> </a:t>
            </a:r>
          </a:p>
          <a:p>
            <a:r>
              <a:rPr lang="de-DE" dirty="0"/>
              <a:t>    (C. Baumann et al., FZJ)</a:t>
            </a:r>
            <a:endParaRPr lang="en-GB" dirty="0"/>
          </a:p>
        </p:txBody>
      </p:sp>
      <p:sp>
        <p:nvSpPr>
          <p:cNvPr id="3" name="Fußzeilenplatzhalter 3">
            <a:extLst>
              <a:ext uri="{FF2B5EF4-FFF2-40B4-BE49-F238E27FC236}">
                <a16:creationId xmlns:a16="http://schemas.microsoft.com/office/drawing/2014/main" id="{A4B830FC-8F21-F9B9-F637-AAC387AA6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2000" y="4908928"/>
            <a:ext cx="8240228" cy="201104"/>
          </a:xfrm>
        </p:spPr>
        <p:txBody>
          <a:bodyPr/>
          <a:lstStyle/>
          <a:p>
            <a:pPr algn="r"/>
            <a:r>
              <a:rPr lang="en-GB" sz="1100" dirty="0">
                <a:solidFill>
                  <a:prstClr val="black"/>
                </a:solidFill>
              </a:rPr>
              <a:t>Wolfgang Biel | Development of the DEMO plasma diagnostic and control system, 20-03-2024 | Page </a:t>
            </a:r>
            <a:fld id="{6A6D9FA1-99C7-4910-8E32-B85D378B0060}" type="slidenum">
              <a:rPr lang="en-GB" sz="1100" smtClean="0">
                <a:solidFill>
                  <a:prstClr val="black"/>
                </a:solidFill>
              </a:rPr>
              <a:pPr algn="r"/>
              <a:t>6</a:t>
            </a:fld>
            <a:endParaRPr lang="en-GB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008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>
              <a:lnSpc>
                <a:spcPts val="2000"/>
              </a:lnSpc>
            </a:pPr>
            <a:r>
              <a:rPr lang="de-DE" sz="1800" dirty="0"/>
              <a:t>WPDC </a:t>
            </a:r>
            <a:r>
              <a:rPr lang="de-DE" sz="1800" dirty="0" err="1"/>
              <a:t>concept</a:t>
            </a:r>
            <a:r>
              <a:rPr lang="de-DE" sz="1800" dirty="0"/>
              <a:t> </a:t>
            </a:r>
            <a:r>
              <a:rPr lang="de-DE" sz="1800" dirty="0" err="1"/>
              <a:t>for</a:t>
            </a:r>
            <a:r>
              <a:rPr lang="de-DE" sz="1800" dirty="0"/>
              <a:t> </a:t>
            </a:r>
            <a:r>
              <a:rPr lang="de-DE" sz="1800" dirty="0" err="1"/>
              <a:t>implementation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diagnostic</a:t>
            </a:r>
            <a:r>
              <a:rPr lang="de-DE" sz="1800" dirty="0"/>
              <a:t> front-end:</a:t>
            </a:r>
            <a:br>
              <a:rPr lang="de-DE" sz="1800" dirty="0"/>
            </a:br>
            <a:r>
              <a:rPr lang="de-DE" sz="1400" dirty="0"/>
              <a:t>Limitation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design </a:t>
            </a:r>
            <a:r>
              <a:rPr lang="de-DE" sz="1400" dirty="0" err="1"/>
              <a:t>towards</a:t>
            </a:r>
            <a:r>
              <a:rPr lang="de-DE" sz="1400" dirty="0"/>
              <a:t> </a:t>
            </a:r>
            <a:r>
              <a:rPr lang="de-DE" sz="1400" dirty="0">
                <a:solidFill>
                  <a:srgbClr val="FF0000"/>
                </a:solidFill>
              </a:rPr>
              <a:t>durable </a:t>
            </a:r>
            <a:r>
              <a:rPr lang="de-DE" sz="1400" dirty="0" err="1">
                <a:solidFill>
                  <a:srgbClr val="FF0000"/>
                </a:solidFill>
              </a:rPr>
              <a:t>components</a:t>
            </a:r>
            <a:r>
              <a:rPr lang="de-DE" sz="1400" dirty="0">
                <a:solidFill>
                  <a:srgbClr val="FF0000"/>
                </a:solidFill>
              </a:rPr>
              <a:t>; </a:t>
            </a:r>
            <a:r>
              <a:rPr lang="de-DE" sz="1400" dirty="0" err="1">
                <a:solidFill>
                  <a:srgbClr val="FF0000"/>
                </a:solidFill>
              </a:rPr>
              <a:t>set</a:t>
            </a:r>
            <a:r>
              <a:rPr lang="de-DE" sz="1400" dirty="0">
                <a:solidFill>
                  <a:srgbClr val="FF0000"/>
                </a:solidFill>
              </a:rPr>
              <a:t> back </a:t>
            </a:r>
            <a:r>
              <a:rPr lang="de-DE" sz="1400" dirty="0" err="1">
                <a:solidFill>
                  <a:srgbClr val="FF0000"/>
                </a:solidFill>
              </a:rPr>
              <a:t>mounting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positions</a:t>
            </a:r>
            <a:endParaRPr lang="en-GB" sz="1200" dirty="0"/>
          </a:p>
        </p:txBody>
      </p:sp>
      <p:sp>
        <p:nvSpPr>
          <p:cNvPr id="5" name="Inhaltsplatzhalter 11"/>
          <p:cNvSpPr>
            <a:spLocks noGrp="1"/>
          </p:cNvSpPr>
          <p:nvPr>
            <p:ph idx="1"/>
          </p:nvPr>
        </p:nvSpPr>
        <p:spPr>
          <a:xfrm>
            <a:off x="354844" y="699542"/>
            <a:ext cx="5081252" cy="4104456"/>
          </a:xfrm>
        </p:spPr>
        <p:txBody>
          <a:bodyPr>
            <a:noAutofit/>
          </a:bodyPr>
          <a:lstStyle/>
          <a:p>
            <a:pPr marL="180000" indent="-180000"/>
            <a:r>
              <a:rPr lang="de-DE" sz="1400" dirty="0"/>
              <a:t>In front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blanket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divertor:</a:t>
            </a:r>
          </a:p>
          <a:p>
            <a:pPr marL="580050" lvl="1" indent="-180000"/>
            <a:r>
              <a:rPr lang="de-DE" sz="1100" dirty="0" err="1"/>
              <a:t>No</a:t>
            </a:r>
            <a:r>
              <a:rPr lang="de-DE" sz="1100" dirty="0"/>
              <a:t> </a:t>
            </a:r>
            <a:r>
              <a:rPr lang="de-DE" sz="1100" dirty="0" err="1"/>
              <a:t>diagnostic</a:t>
            </a:r>
            <a:r>
              <a:rPr lang="de-DE" sz="1100" dirty="0"/>
              <a:t> </a:t>
            </a:r>
            <a:r>
              <a:rPr lang="de-DE" sz="1100" dirty="0" err="1"/>
              <a:t>components</a:t>
            </a:r>
            <a:endParaRPr lang="de-DE" sz="1100" dirty="0"/>
          </a:p>
          <a:p>
            <a:pPr marL="180000" indent="-180000"/>
            <a:r>
              <a:rPr lang="de-DE" sz="1400" dirty="0" err="1"/>
              <a:t>Within</a:t>
            </a:r>
            <a:r>
              <a:rPr lang="de-DE" sz="1400" dirty="0"/>
              <a:t> </a:t>
            </a:r>
            <a:r>
              <a:rPr lang="de-DE" sz="1400" dirty="0" err="1"/>
              <a:t>blanket</a:t>
            </a:r>
            <a:r>
              <a:rPr lang="de-DE" sz="1400" dirty="0"/>
              <a:t> </a:t>
            </a:r>
            <a:r>
              <a:rPr lang="de-DE" sz="1400" dirty="0" err="1"/>
              <a:t>area</a:t>
            </a:r>
            <a:r>
              <a:rPr lang="de-DE" sz="1400" dirty="0"/>
              <a:t>/</a:t>
            </a:r>
            <a:r>
              <a:rPr lang="de-DE" sz="1400" dirty="0" err="1"/>
              <a:t>port</a:t>
            </a:r>
            <a:r>
              <a:rPr lang="de-DE" sz="1400" dirty="0"/>
              <a:t> </a:t>
            </a:r>
            <a:r>
              <a:rPr lang="de-DE" sz="1400" dirty="0" err="1"/>
              <a:t>area</a:t>
            </a:r>
            <a:r>
              <a:rPr lang="de-DE" sz="1400" dirty="0"/>
              <a:t>:</a:t>
            </a:r>
          </a:p>
          <a:p>
            <a:pPr marL="580050" lvl="1" indent="-180000"/>
            <a:r>
              <a:rPr lang="de-DE" sz="1100" dirty="0" err="1"/>
              <a:t>Diagnostic</a:t>
            </a:r>
            <a:r>
              <a:rPr lang="de-DE" sz="1100" dirty="0"/>
              <a:t> </a:t>
            </a:r>
            <a:r>
              <a:rPr lang="de-DE" sz="1100" dirty="0" err="1"/>
              <a:t>ducts</a:t>
            </a:r>
            <a:r>
              <a:rPr lang="de-DE" sz="1100" dirty="0"/>
              <a:t> </a:t>
            </a:r>
            <a:r>
              <a:rPr lang="de-DE" sz="1100" dirty="0" err="1"/>
              <a:t>for</a:t>
            </a:r>
            <a:r>
              <a:rPr lang="de-DE" sz="1100" dirty="0"/>
              <a:t> </a:t>
            </a:r>
            <a:r>
              <a:rPr lang="de-DE" sz="1100" dirty="0" err="1"/>
              <a:t>spectroscopy</a:t>
            </a:r>
            <a:r>
              <a:rPr lang="de-DE" sz="1100" dirty="0"/>
              <a:t>, </a:t>
            </a:r>
            <a:r>
              <a:rPr lang="de-DE" sz="1100" dirty="0" err="1"/>
              <a:t>Prad</a:t>
            </a:r>
            <a:r>
              <a:rPr lang="de-DE" sz="1100" dirty="0"/>
              <a:t>, </a:t>
            </a:r>
            <a:r>
              <a:rPr lang="de-DE" sz="1100" dirty="0" err="1"/>
              <a:t>interferometry</a:t>
            </a:r>
            <a:r>
              <a:rPr lang="de-DE" sz="1100" dirty="0"/>
              <a:t>/</a:t>
            </a:r>
            <a:r>
              <a:rPr lang="de-DE" sz="1100" dirty="0" err="1"/>
              <a:t>polarimetry</a:t>
            </a:r>
            <a:r>
              <a:rPr lang="de-DE" sz="1100" dirty="0"/>
              <a:t>, </a:t>
            </a:r>
            <a:r>
              <a:rPr lang="de-DE" sz="1100" dirty="0" err="1"/>
              <a:t>neutron+gamma</a:t>
            </a:r>
            <a:r>
              <a:rPr lang="de-DE" sz="1100" dirty="0"/>
              <a:t> </a:t>
            </a:r>
            <a:r>
              <a:rPr lang="de-DE" sz="1100" dirty="0" err="1"/>
              <a:t>diagnostics</a:t>
            </a:r>
            <a:endParaRPr lang="de-DE" sz="1100" dirty="0"/>
          </a:p>
          <a:p>
            <a:pPr marL="180000" indent="-180000"/>
            <a:r>
              <a:rPr lang="de-DE" sz="1400" dirty="0" err="1"/>
              <a:t>Diagnostic</a:t>
            </a:r>
            <a:r>
              <a:rPr lang="de-DE" sz="1400" dirty="0"/>
              <a:t> </a:t>
            </a:r>
            <a:r>
              <a:rPr lang="de-DE" sz="1400" dirty="0" err="1"/>
              <a:t>slim</a:t>
            </a:r>
            <a:r>
              <a:rPr lang="de-DE" sz="1400" dirty="0"/>
              <a:t> </a:t>
            </a:r>
            <a:r>
              <a:rPr lang="de-DE" sz="1400" dirty="0" err="1"/>
              <a:t>cassette</a:t>
            </a:r>
            <a:r>
              <a:rPr lang="de-DE" sz="1400" dirty="0"/>
              <a:t> (DSC):	</a:t>
            </a:r>
          </a:p>
          <a:p>
            <a:pPr marL="580050" lvl="1" indent="-180000"/>
            <a:r>
              <a:rPr lang="de-DE" sz="1100" dirty="0"/>
              <a:t>Metallic </a:t>
            </a:r>
            <a:r>
              <a:rPr lang="de-DE" sz="1100" dirty="0" err="1"/>
              <a:t>microwave</a:t>
            </a:r>
            <a:r>
              <a:rPr lang="de-DE" sz="1100" dirty="0"/>
              <a:t> </a:t>
            </a:r>
            <a:r>
              <a:rPr lang="de-DE" sz="1100" dirty="0" err="1"/>
              <a:t>antennae+waveguides</a:t>
            </a:r>
            <a:r>
              <a:rPr lang="de-DE" sz="1100" dirty="0"/>
              <a:t> </a:t>
            </a:r>
            <a:r>
              <a:rPr lang="de-DE" sz="1100" dirty="0" err="1"/>
              <a:t>within</a:t>
            </a:r>
            <a:r>
              <a:rPr lang="de-DE" sz="1100" dirty="0"/>
              <a:t> „</a:t>
            </a:r>
            <a:r>
              <a:rPr lang="de-DE" sz="1100" dirty="0" err="1"/>
              <a:t>diagnostic</a:t>
            </a:r>
            <a:r>
              <a:rPr lang="de-DE" sz="1100" dirty="0"/>
              <a:t> </a:t>
            </a:r>
            <a:r>
              <a:rPr lang="de-DE" sz="1100" dirty="0" err="1"/>
              <a:t>slim</a:t>
            </a:r>
            <a:r>
              <a:rPr lang="de-DE" sz="1100" dirty="0"/>
              <a:t> </a:t>
            </a:r>
            <a:r>
              <a:rPr lang="de-DE" sz="1100" dirty="0" err="1"/>
              <a:t>cassettes</a:t>
            </a:r>
            <a:r>
              <a:rPr lang="de-DE" sz="1100" dirty="0"/>
              <a:t>“</a:t>
            </a:r>
          </a:p>
          <a:p>
            <a:pPr marL="180000" indent="-180000"/>
            <a:r>
              <a:rPr lang="de-DE" sz="1400" dirty="0"/>
              <a:t>Behind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blanket</a:t>
            </a:r>
            <a:r>
              <a:rPr lang="de-DE" sz="1400" dirty="0"/>
              <a:t>/</a:t>
            </a:r>
            <a:r>
              <a:rPr lang="de-DE" sz="1400" dirty="0" err="1"/>
              <a:t>magnetic</a:t>
            </a:r>
            <a:r>
              <a:rPr lang="de-DE" sz="1400" dirty="0"/>
              <a:t> </a:t>
            </a:r>
            <a:r>
              <a:rPr lang="de-DE" sz="1400" dirty="0" err="1"/>
              <a:t>strips</a:t>
            </a:r>
            <a:r>
              <a:rPr lang="de-DE" sz="1400" dirty="0"/>
              <a:t> (MS):	</a:t>
            </a:r>
          </a:p>
          <a:p>
            <a:pPr marL="580050" lvl="1" indent="-180000"/>
            <a:r>
              <a:rPr lang="de-DE" sz="1100" dirty="0" err="1"/>
              <a:t>Magnetic</a:t>
            </a:r>
            <a:r>
              <a:rPr lang="de-DE" sz="1100" dirty="0"/>
              <a:t> </a:t>
            </a:r>
            <a:r>
              <a:rPr lang="de-DE" sz="1100" dirty="0" err="1"/>
              <a:t>sensors</a:t>
            </a:r>
            <a:r>
              <a:rPr lang="de-DE" sz="1100" dirty="0"/>
              <a:t> (</a:t>
            </a:r>
            <a:r>
              <a:rPr lang="de-DE" sz="1100" dirty="0" err="1"/>
              <a:t>metal+ceramic</a:t>
            </a:r>
            <a:r>
              <a:rPr lang="de-DE" sz="1100" dirty="0"/>
              <a:t>) &amp; </a:t>
            </a:r>
            <a:r>
              <a:rPr lang="de-DE" sz="1100" dirty="0" err="1"/>
              <a:t>cabling</a:t>
            </a:r>
            <a:r>
              <a:rPr lang="de-DE" sz="1100" dirty="0"/>
              <a:t> </a:t>
            </a:r>
            <a:r>
              <a:rPr lang="de-DE" sz="1100" dirty="0" err="1"/>
              <a:t>within</a:t>
            </a:r>
            <a:r>
              <a:rPr lang="de-DE" sz="1100" dirty="0"/>
              <a:t> „</a:t>
            </a:r>
            <a:r>
              <a:rPr lang="de-DE" sz="1100" dirty="0" err="1"/>
              <a:t>magnetic</a:t>
            </a:r>
            <a:r>
              <a:rPr lang="de-DE" sz="1100" dirty="0"/>
              <a:t> </a:t>
            </a:r>
            <a:r>
              <a:rPr lang="de-DE" sz="1100" dirty="0" err="1"/>
              <a:t>strips</a:t>
            </a:r>
            <a:r>
              <a:rPr lang="de-DE" sz="1100" dirty="0"/>
              <a:t>“</a:t>
            </a:r>
          </a:p>
          <a:p>
            <a:pPr marL="180000" indent="-180000"/>
            <a:r>
              <a:rPr lang="de-DE" sz="1400" dirty="0"/>
              <a:t>Port </a:t>
            </a:r>
            <a:r>
              <a:rPr lang="de-DE" sz="1400" dirty="0" err="1"/>
              <a:t>plugs</a:t>
            </a:r>
            <a:r>
              <a:rPr lang="de-DE" sz="1400" dirty="0"/>
              <a:t>:</a:t>
            </a:r>
          </a:p>
          <a:p>
            <a:pPr marL="580050" lvl="1" indent="-180000"/>
            <a:r>
              <a:rPr lang="de-DE" sz="1100" dirty="0"/>
              <a:t>Optical </a:t>
            </a:r>
            <a:r>
              <a:rPr lang="de-DE" sz="1100" dirty="0" err="1"/>
              <a:t>mirrors</a:t>
            </a:r>
            <a:r>
              <a:rPr lang="de-DE" sz="1100" dirty="0"/>
              <a:t> (metallic) </a:t>
            </a:r>
            <a:r>
              <a:rPr lang="de-DE" sz="1100" dirty="0" err="1"/>
              <a:t>and</a:t>
            </a:r>
            <a:r>
              <a:rPr lang="de-DE" sz="1100" dirty="0"/>
              <a:t> beam </a:t>
            </a:r>
            <a:r>
              <a:rPr lang="de-DE" sz="1100" dirty="0" err="1"/>
              <a:t>paths</a:t>
            </a:r>
            <a:endParaRPr lang="de-DE" sz="1100" dirty="0"/>
          </a:p>
          <a:p>
            <a:pPr marL="580050" lvl="1" indent="-180000"/>
            <a:r>
              <a:rPr lang="de-DE" sz="1100" dirty="0" err="1"/>
              <a:t>signal</a:t>
            </a:r>
            <a:r>
              <a:rPr lang="de-DE" sz="1100" dirty="0"/>
              <a:t> </a:t>
            </a:r>
            <a:r>
              <a:rPr lang="de-DE" sz="1100" dirty="0" err="1"/>
              <a:t>routing</a:t>
            </a:r>
            <a:r>
              <a:rPr lang="de-DE" sz="1100" dirty="0"/>
              <a:t>, </a:t>
            </a:r>
            <a:r>
              <a:rPr lang="de-DE" sz="1100" dirty="0" err="1"/>
              <a:t>penetrations</a:t>
            </a:r>
            <a:r>
              <a:rPr lang="de-DE" sz="1100" dirty="0"/>
              <a:t> (</a:t>
            </a:r>
            <a:r>
              <a:rPr lang="de-DE" sz="1100" dirty="0" err="1"/>
              <a:t>cables</a:t>
            </a:r>
            <a:r>
              <a:rPr lang="de-DE" sz="1100" dirty="0"/>
              <a:t>, </a:t>
            </a:r>
            <a:r>
              <a:rPr lang="de-DE" sz="1100" dirty="0" err="1"/>
              <a:t>tubes</a:t>
            </a:r>
            <a:r>
              <a:rPr lang="de-DE" sz="1100" dirty="0"/>
              <a:t>) </a:t>
            </a:r>
            <a:r>
              <a:rPr lang="de-DE" sz="1100" dirty="0" err="1"/>
              <a:t>and</a:t>
            </a:r>
            <a:r>
              <a:rPr lang="de-DE" sz="1100" dirty="0"/>
              <a:t>/</a:t>
            </a:r>
            <a:r>
              <a:rPr lang="de-DE" sz="1100" dirty="0" err="1"/>
              <a:t>or</a:t>
            </a:r>
            <a:r>
              <a:rPr lang="de-DE" sz="1100" dirty="0"/>
              <a:t> </a:t>
            </a:r>
            <a:r>
              <a:rPr lang="de-DE" sz="1100" dirty="0" err="1"/>
              <a:t>windows</a:t>
            </a:r>
            <a:endParaRPr lang="de-DE" sz="1100" dirty="0"/>
          </a:p>
          <a:p>
            <a:pPr marL="180000" indent="-180000"/>
            <a:r>
              <a:rPr lang="de-DE" sz="1400" dirty="0"/>
              <a:t>Behind </a:t>
            </a:r>
            <a:r>
              <a:rPr lang="de-DE" sz="1400" dirty="0" err="1"/>
              <a:t>the</a:t>
            </a:r>
            <a:r>
              <a:rPr lang="de-DE" sz="1400" dirty="0"/>
              <a:t> divertor </a:t>
            </a:r>
            <a:r>
              <a:rPr lang="de-DE" sz="1400" dirty="0" err="1"/>
              <a:t>target</a:t>
            </a:r>
            <a:r>
              <a:rPr lang="de-DE" sz="1400" dirty="0"/>
              <a:t>:</a:t>
            </a:r>
          </a:p>
          <a:p>
            <a:pPr marL="580050" lvl="1" indent="-180000"/>
            <a:r>
              <a:rPr lang="de-DE" sz="1100" dirty="0"/>
              <a:t>Implementation </a:t>
            </a:r>
            <a:r>
              <a:rPr lang="de-DE" sz="1100" dirty="0" err="1"/>
              <a:t>of</a:t>
            </a:r>
            <a:r>
              <a:rPr lang="de-DE" sz="1100" dirty="0"/>
              <a:t> </a:t>
            </a:r>
            <a:r>
              <a:rPr lang="de-DE" sz="1100" dirty="0" err="1"/>
              <a:t>sheath</a:t>
            </a:r>
            <a:r>
              <a:rPr lang="de-DE" sz="1100" dirty="0"/>
              <a:t> </a:t>
            </a:r>
            <a:r>
              <a:rPr lang="de-DE" sz="1100" dirty="0" err="1"/>
              <a:t>voltage</a:t>
            </a:r>
            <a:r>
              <a:rPr lang="de-DE" sz="1100" dirty="0"/>
              <a:t> </a:t>
            </a:r>
            <a:r>
              <a:rPr lang="de-DE" sz="1100" dirty="0" err="1"/>
              <a:t>or</a:t>
            </a:r>
            <a:r>
              <a:rPr lang="de-DE" sz="1100" dirty="0"/>
              <a:t> thermo-</a:t>
            </a:r>
            <a:r>
              <a:rPr lang="de-DE" sz="1100" dirty="0" err="1"/>
              <a:t>current</a:t>
            </a:r>
            <a:r>
              <a:rPr lang="de-DE" sz="1100" dirty="0"/>
              <a:t> </a:t>
            </a:r>
            <a:r>
              <a:rPr lang="de-DE" sz="1100" dirty="0" err="1"/>
              <a:t>measurement</a:t>
            </a:r>
            <a:endParaRPr lang="de-DE" sz="1100" dirty="0"/>
          </a:p>
          <a:p>
            <a:pPr marL="580050" lvl="1" indent="-180000"/>
            <a:r>
              <a:rPr lang="de-DE" sz="1100" dirty="0"/>
              <a:t>„</a:t>
            </a:r>
            <a:r>
              <a:rPr lang="de-DE" sz="1100" dirty="0" err="1"/>
              <a:t>Magnetic</a:t>
            </a:r>
            <a:r>
              <a:rPr lang="de-DE" sz="1100" dirty="0"/>
              <a:t> </a:t>
            </a:r>
            <a:r>
              <a:rPr lang="de-DE" sz="1100" dirty="0" err="1"/>
              <a:t>strip</a:t>
            </a:r>
            <a:r>
              <a:rPr lang="de-DE" sz="1100" dirty="0"/>
              <a:t>“ </a:t>
            </a:r>
            <a:r>
              <a:rPr lang="de-DE" sz="1100" dirty="0" err="1"/>
              <a:t>with</a:t>
            </a:r>
            <a:r>
              <a:rPr lang="de-DE" sz="1100" dirty="0"/>
              <a:t> </a:t>
            </a:r>
            <a:r>
              <a:rPr lang="de-DE" sz="1100" dirty="0" err="1"/>
              <a:t>some</a:t>
            </a:r>
            <a:r>
              <a:rPr lang="de-DE" sz="1100" dirty="0"/>
              <a:t> </a:t>
            </a:r>
            <a:r>
              <a:rPr lang="de-DE" sz="1100" dirty="0" err="1"/>
              <a:t>magnetic</a:t>
            </a:r>
            <a:r>
              <a:rPr lang="de-DE" sz="1100" dirty="0"/>
              <a:t> </a:t>
            </a:r>
            <a:r>
              <a:rPr lang="de-DE" sz="1100" dirty="0" err="1"/>
              <a:t>sensors</a:t>
            </a:r>
            <a:endParaRPr lang="de-DE" sz="1100" dirty="0"/>
          </a:p>
          <a:p>
            <a:pPr marL="180000" indent="-180000"/>
            <a:r>
              <a:rPr lang="de-DE" sz="1400" dirty="0"/>
              <a:t>Ex </a:t>
            </a:r>
            <a:r>
              <a:rPr lang="de-DE" sz="1400" dirty="0" err="1"/>
              <a:t>vessel</a:t>
            </a:r>
            <a:endParaRPr lang="de-DE" sz="1400" dirty="0"/>
          </a:p>
          <a:p>
            <a:pPr marL="580050" lvl="1" indent="-180000"/>
            <a:r>
              <a:rPr lang="de-DE" sz="1100" dirty="0" err="1"/>
              <a:t>Detectors</a:t>
            </a:r>
            <a:r>
              <a:rPr lang="de-DE" sz="1100" dirty="0"/>
              <a:t>, </a:t>
            </a:r>
            <a:r>
              <a:rPr lang="de-DE" sz="1100" dirty="0" err="1"/>
              <a:t>cabling</a:t>
            </a:r>
            <a:r>
              <a:rPr lang="de-DE" sz="1100" dirty="0"/>
              <a:t>, </a:t>
            </a:r>
            <a:r>
              <a:rPr lang="de-DE" sz="1100" dirty="0" err="1"/>
              <a:t>fibres</a:t>
            </a:r>
            <a:r>
              <a:rPr lang="de-DE" sz="1100" dirty="0"/>
              <a:t>, …</a:t>
            </a:r>
          </a:p>
          <a:p>
            <a:pPr marL="0" indent="0">
              <a:buNone/>
            </a:pPr>
            <a:endParaRPr lang="de-DE" sz="1000" dirty="0"/>
          </a:p>
        </p:txBody>
      </p:sp>
      <p:pic>
        <p:nvPicPr>
          <p:cNvPr id="6" name="Picture 2" descr="C:\Data\EFDA-EF\PPPT\DAS-MAT-PMI\DEMO CAD + Geometry for EM\WP2016\PIC 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968" y="653823"/>
            <a:ext cx="2727991" cy="420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7970942" y="2417584"/>
            <a:ext cx="843821" cy="461665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200" b="1" dirty="0" err="1">
                <a:latin typeface="Calibri"/>
              </a:rPr>
              <a:t>equatorial</a:t>
            </a:r>
            <a:endParaRPr lang="de-DE" sz="1200" b="1" dirty="0"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200" b="1" dirty="0" err="1">
                <a:latin typeface="Calibri"/>
              </a:rPr>
              <a:t>ports</a:t>
            </a:r>
            <a:endParaRPr lang="de-DE" sz="1200" b="1" dirty="0">
              <a:latin typeface="Calibri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651389" y="797838"/>
            <a:ext cx="1025537" cy="276999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200" b="1" dirty="0" err="1">
                <a:latin typeface="Calibri"/>
              </a:rPr>
              <a:t>vertical</a:t>
            </a:r>
            <a:r>
              <a:rPr lang="de-DE" sz="1200" b="1" dirty="0">
                <a:latin typeface="Calibri"/>
              </a:rPr>
              <a:t> </a:t>
            </a:r>
            <a:r>
              <a:rPr lang="de-DE" sz="1200" b="1" dirty="0" err="1">
                <a:latin typeface="Calibri"/>
              </a:rPr>
              <a:t>ports</a:t>
            </a:r>
            <a:endParaRPr lang="de-DE" sz="1200" b="1" dirty="0">
              <a:latin typeface="Calibri"/>
            </a:endParaRPr>
          </a:p>
        </p:txBody>
      </p:sp>
      <p:sp>
        <p:nvSpPr>
          <p:cNvPr id="9" name="Textfeld 8"/>
          <p:cNvSpPr txBox="1"/>
          <p:nvPr/>
        </p:nvSpPr>
        <p:spPr>
          <a:xfrm rot="2643315">
            <a:off x="7247075" y="4189100"/>
            <a:ext cx="922112" cy="276999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200" b="1" dirty="0" err="1">
                <a:latin typeface="Calibri"/>
              </a:rPr>
              <a:t>lower</a:t>
            </a:r>
            <a:r>
              <a:rPr lang="de-DE" sz="1200" b="1" dirty="0">
                <a:latin typeface="Calibri"/>
              </a:rPr>
              <a:t> </a:t>
            </a:r>
            <a:r>
              <a:rPr lang="de-DE" sz="1200" b="1" dirty="0" err="1">
                <a:latin typeface="Calibri"/>
              </a:rPr>
              <a:t>ports</a:t>
            </a:r>
            <a:endParaRPr lang="de-DE" sz="1200" b="1" dirty="0">
              <a:latin typeface="Calibri"/>
            </a:endParaRPr>
          </a:p>
        </p:txBody>
      </p:sp>
      <p:sp>
        <p:nvSpPr>
          <p:cNvPr id="10" name="Textfeld 9"/>
          <p:cNvSpPr txBox="1"/>
          <p:nvPr/>
        </p:nvSpPr>
        <p:spPr>
          <a:xfrm rot="3127657">
            <a:off x="7257117" y="2102882"/>
            <a:ext cx="435719" cy="276999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200" b="1" dirty="0">
                <a:latin typeface="Calibri"/>
              </a:rPr>
              <a:t>DSC</a:t>
            </a:r>
          </a:p>
        </p:txBody>
      </p:sp>
      <p:sp>
        <p:nvSpPr>
          <p:cNvPr id="11" name="Textfeld 10"/>
          <p:cNvSpPr txBox="1"/>
          <p:nvPr/>
        </p:nvSpPr>
        <p:spPr>
          <a:xfrm rot="7033307">
            <a:off x="7299712" y="3109734"/>
            <a:ext cx="391454" cy="276999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200" b="1" dirty="0">
                <a:latin typeface="Calibri"/>
              </a:rPr>
              <a:t>MS</a:t>
            </a:r>
          </a:p>
        </p:txBody>
      </p:sp>
      <p:sp>
        <p:nvSpPr>
          <p:cNvPr id="3" name="Fußzeilenplatzhalter 3">
            <a:extLst>
              <a:ext uri="{FF2B5EF4-FFF2-40B4-BE49-F238E27FC236}">
                <a16:creationId xmlns:a16="http://schemas.microsoft.com/office/drawing/2014/main" id="{9BA9A730-C3B9-9A60-5FC8-EADB9C0A0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2000" y="4908928"/>
            <a:ext cx="8240228" cy="201104"/>
          </a:xfrm>
        </p:spPr>
        <p:txBody>
          <a:bodyPr/>
          <a:lstStyle/>
          <a:p>
            <a:pPr algn="r"/>
            <a:r>
              <a:rPr lang="en-GB" sz="1100" dirty="0">
                <a:solidFill>
                  <a:prstClr val="black"/>
                </a:solidFill>
              </a:rPr>
              <a:t>Wolfgang Biel | Development of the DEMO plasma diagnostic and control system, 20-03-2024 | Page </a:t>
            </a:r>
            <a:fld id="{6A6D9FA1-99C7-4910-8E32-B85D378B0060}" type="slidenum">
              <a:rPr lang="en-GB" sz="1100" smtClean="0">
                <a:solidFill>
                  <a:prstClr val="black"/>
                </a:solidFill>
              </a:rPr>
              <a:pPr algn="r"/>
              <a:t>7</a:t>
            </a:fld>
            <a:endParaRPr lang="en-GB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75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de-DE" sz="1800" dirty="0"/>
              <a:t>Equilibrium </a:t>
            </a:r>
            <a:r>
              <a:rPr lang="de-DE" sz="1800" dirty="0" err="1"/>
              <a:t>control</a:t>
            </a:r>
            <a:endParaRPr lang="en-GB" sz="1800" dirty="0"/>
          </a:p>
        </p:txBody>
      </p:sp>
      <p:sp>
        <p:nvSpPr>
          <p:cNvPr id="5" name="Textfeld 4"/>
          <p:cNvSpPr txBox="1"/>
          <p:nvPr/>
        </p:nvSpPr>
        <p:spPr>
          <a:xfrm>
            <a:off x="107504" y="411510"/>
            <a:ext cx="8928992" cy="707886"/>
          </a:xfrm>
          <a:prstGeom prst="rect">
            <a:avLst/>
          </a:prstGeom>
          <a:solidFill>
            <a:srgbClr val="99FFCC"/>
          </a:solidFill>
        </p:spPr>
        <p:txBody>
          <a:bodyPr wrap="square" rtlCol="0">
            <a:spAutoFit/>
          </a:bodyPr>
          <a:lstStyle/>
          <a:p>
            <a:r>
              <a:rPr lang="de-DE" sz="1600" dirty="0"/>
              <a:t>Main </a:t>
            </a:r>
            <a:r>
              <a:rPr lang="de-DE" sz="1600" dirty="0" err="1"/>
              <a:t>requirements</a:t>
            </a:r>
            <a:r>
              <a:rPr lang="de-DE" sz="16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Horizontal and vertical position of the current centroid remain within +/- 15 cm around nominal 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Minimum distance between separatrix and first wall in all poloidal locations always remains larger than 8 cm</a:t>
            </a:r>
            <a:endParaRPr lang="en-GB" sz="1600" dirty="0"/>
          </a:p>
        </p:txBody>
      </p:sp>
      <p:pic>
        <p:nvPicPr>
          <p:cNvPr id="6" name="Picture 1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538" y="1316386"/>
            <a:ext cx="2529034" cy="1615404"/>
          </a:xfrm>
          <a:prstGeom prst="rect">
            <a:avLst/>
          </a:prstGeom>
        </p:spPr>
      </p:pic>
      <p:grpSp>
        <p:nvGrpSpPr>
          <p:cNvPr id="7" name="Gruppieren 6"/>
          <p:cNvGrpSpPr>
            <a:grpSpLocks noChangeAspect="1"/>
          </p:cNvGrpSpPr>
          <p:nvPr/>
        </p:nvGrpSpPr>
        <p:grpSpPr>
          <a:xfrm>
            <a:off x="-54192" y="931964"/>
            <a:ext cx="3971558" cy="2536807"/>
            <a:chOff x="35496" y="1995646"/>
            <a:chExt cx="6134100" cy="4597400"/>
          </a:xfrm>
        </p:grpSpPr>
        <p:pic>
          <p:nvPicPr>
            <p:cNvPr id="8" name="Immagine 4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995646"/>
              <a:ext cx="6134100" cy="45974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9" name="Gerader Verbinder 8"/>
            <p:cNvCxnSpPr/>
            <p:nvPr/>
          </p:nvCxnSpPr>
          <p:spPr>
            <a:xfrm>
              <a:off x="4462488" y="6375702"/>
              <a:ext cx="4320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0" name="Tabel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2397855"/>
              </p:ext>
            </p:extLst>
          </p:nvPr>
        </p:nvGraphicFramePr>
        <p:xfrm>
          <a:off x="116836" y="3431654"/>
          <a:ext cx="5400600" cy="15839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96343">
                  <a:extLst>
                    <a:ext uri="{9D8B030D-6E8A-4147-A177-3AD203B41FA5}">
                      <a16:colId xmlns:a16="http://schemas.microsoft.com/office/drawing/2014/main" val="2145332275"/>
                    </a:ext>
                  </a:extLst>
                </a:gridCol>
                <a:gridCol w="2304257">
                  <a:extLst>
                    <a:ext uri="{9D8B030D-6E8A-4147-A177-3AD203B41FA5}">
                      <a16:colId xmlns:a16="http://schemas.microsoft.com/office/drawing/2014/main" val="3480404245"/>
                    </a:ext>
                  </a:extLst>
                </a:gridCol>
              </a:tblGrid>
              <a:tr h="180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</a:rPr>
                        <a:t>Subsystem</a:t>
                      </a:r>
                      <a:endParaRPr lang="en-GB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51" marR="402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</a:rPr>
                        <a:t>No. sectors/ no. per</a:t>
                      </a:r>
                      <a:r>
                        <a:rPr lang="de-DE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sz="12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sector</a:t>
                      </a:r>
                      <a:endParaRPr lang="en-GB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51" marR="40251" marT="0" marB="0"/>
                </a:tc>
                <a:extLst>
                  <a:ext uri="{0D108BD9-81ED-4DB2-BD59-A6C34878D82A}">
                    <a16:rowId xmlns:a16="http://schemas.microsoft.com/office/drawing/2014/main" val="336976692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</a:rPr>
                        <a:t>Inner vessel tangential pick-up coil</a:t>
                      </a:r>
                      <a:endParaRPr lang="en-GB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51" marR="4025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</a:rPr>
                        <a:t>4-8/30</a:t>
                      </a:r>
                      <a:endParaRPr lang="en-GB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51" marR="40251" marT="0" marB="0"/>
                </a:tc>
                <a:extLst>
                  <a:ext uri="{0D108BD9-81ED-4DB2-BD59-A6C34878D82A}">
                    <a16:rowId xmlns:a16="http://schemas.microsoft.com/office/drawing/2014/main" val="251629255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</a:rPr>
                        <a:t>Inner vessel normal pick-up coil</a:t>
                      </a:r>
                      <a:endParaRPr lang="en-GB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51" marR="4025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</a:rPr>
                        <a:t>4-8/30</a:t>
                      </a:r>
                      <a:endParaRPr lang="en-GB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51" marR="40251" marT="0" marB="0"/>
                </a:tc>
                <a:extLst>
                  <a:ext uri="{0D108BD9-81ED-4DB2-BD59-A6C34878D82A}">
                    <a16:rowId xmlns:a16="http://schemas.microsoft.com/office/drawing/2014/main" val="367005716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</a:rPr>
                        <a:t>Inner vessel flux loops</a:t>
                      </a:r>
                      <a:endParaRPr lang="en-GB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51" marR="4025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</a:rPr>
                        <a:t>-/6</a:t>
                      </a:r>
                      <a:endParaRPr lang="en-GB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51" marR="40251" marT="0" marB="0"/>
                </a:tc>
                <a:extLst>
                  <a:ext uri="{0D108BD9-81ED-4DB2-BD59-A6C34878D82A}">
                    <a16:rowId xmlns:a16="http://schemas.microsoft.com/office/drawing/2014/main" val="286123162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</a:rPr>
                        <a:t>Inner vessel saddle coils</a:t>
                      </a:r>
                      <a:endParaRPr lang="en-GB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51" marR="4025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aseline="0" dirty="0">
                          <a:effectLst/>
                          <a:latin typeface="+mn-lt"/>
                        </a:rPr>
                        <a:t>T.B.D./24</a:t>
                      </a:r>
                      <a:endParaRPr lang="en-GB" sz="1200" baseline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51" marR="40251" marT="0" marB="0"/>
                </a:tc>
                <a:extLst>
                  <a:ext uri="{0D108BD9-81ED-4DB2-BD59-A6C34878D82A}">
                    <a16:rowId xmlns:a16="http://schemas.microsoft.com/office/drawing/2014/main" val="65730712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</a:rPr>
                        <a:t>Diamagnetic loops</a:t>
                      </a:r>
                      <a:endParaRPr lang="en-GB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51" marR="4025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</a:rPr>
                        <a:t>4/1</a:t>
                      </a:r>
                      <a:endParaRPr lang="en-GB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51" marR="40251" marT="0" marB="0"/>
                </a:tc>
                <a:extLst>
                  <a:ext uri="{0D108BD9-81ED-4DB2-BD59-A6C34878D82A}">
                    <a16:rowId xmlns:a16="http://schemas.microsoft.com/office/drawing/2014/main" val="118206319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1778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Diamagnetic loop compensation coils </a:t>
                      </a:r>
                      <a:endParaRPr lang="en-GB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51" marR="4025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</a:rPr>
                        <a:t>4/1</a:t>
                      </a:r>
                      <a:endParaRPr lang="en-GB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51" marR="40251" marT="0" marB="0"/>
                </a:tc>
                <a:extLst>
                  <a:ext uri="{0D108BD9-81ED-4DB2-BD59-A6C34878D82A}">
                    <a16:rowId xmlns:a16="http://schemas.microsoft.com/office/drawing/2014/main" val="249605778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1778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Diamagnetic loop compensation saddles</a:t>
                      </a:r>
                      <a:endParaRPr lang="en-GB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51" marR="4025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</a:rPr>
                        <a:t>4/2</a:t>
                      </a:r>
                      <a:endParaRPr lang="en-GB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251" marR="40251" marT="0" marB="0"/>
                </a:tc>
                <a:extLst>
                  <a:ext uri="{0D108BD9-81ED-4DB2-BD59-A6C34878D82A}">
                    <a16:rowId xmlns:a16="http://schemas.microsoft.com/office/drawing/2014/main" val="4287615412"/>
                  </a:ext>
                </a:extLst>
              </a:tr>
            </a:tbl>
          </a:graphicData>
        </a:graphic>
      </p:graphicFrame>
      <p:sp>
        <p:nvSpPr>
          <p:cNvPr id="11" name="Textfeld 10"/>
          <p:cNvSpPr txBox="1"/>
          <p:nvPr/>
        </p:nvSpPr>
        <p:spPr>
          <a:xfrm>
            <a:off x="5838577" y="2897872"/>
            <a:ext cx="314643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/>
              <a:t>Fig.: </a:t>
            </a:r>
            <a:r>
              <a:rPr lang="de-DE" sz="1400" b="1" dirty="0" err="1"/>
              <a:t>Combined</a:t>
            </a:r>
            <a:r>
              <a:rPr lang="de-DE" sz="1400" b="1" dirty="0"/>
              <a:t> </a:t>
            </a:r>
            <a:r>
              <a:rPr lang="de-DE" sz="1400" b="1" dirty="0" err="1"/>
              <a:t>inductive+Hall</a:t>
            </a:r>
            <a:r>
              <a:rPr lang="de-DE" sz="1400" b="1" dirty="0"/>
              <a:t> </a:t>
            </a:r>
            <a:r>
              <a:rPr lang="de-DE" sz="1400" b="1" dirty="0" err="1"/>
              <a:t>sensor</a:t>
            </a:r>
            <a:endParaRPr lang="en-GB" sz="1400" b="1" dirty="0"/>
          </a:p>
          <a:p>
            <a:endParaRPr lang="de-DE" sz="1400" b="1" dirty="0"/>
          </a:p>
          <a:p>
            <a:endParaRPr lang="de-DE" sz="1400" b="1" dirty="0"/>
          </a:p>
          <a:p>
            <a:r>
              <a:rPr lang="de-DE" sz="1400" b="1" dirty="0"/>
              <a:t>Error </a:t>
            </a:r>
            <a:r>
              <a:rPr lang="de-DE" sz="1400" b="1" dirty="0" err="1"/>
              <a:t>estimation</a:t>
            </a:r>
            <a:r>
              <a:rPr lang="de-DE" sz="1400" b="1" dirty="0"/>
              <a:t> </a:t>
            </a:r>
            <a:r>
              <a:rPr lang="de-DE" sz="1400" b="1" dirty="0" err="1"/>
              <a:t>for</a:t>
            </a:r>
            <a:r>
              <a:rPr lang="de-DE" sz="1400" b="1" dirty="0"/>
              <a:t> </a:t>
            </a:r>
            <a:r>
              <a:rPr lang="de-DE" sz="1400" b="1" dirty="0" err="1"/>
              <a:t>centroid</a:t>
            </a:r>
            <a:r>
              <a:rPr lang="de-DE" sz="1400" b="1" dirty="0"/>
              <a:t> </a:t>
            </a:r>
            <a:r>
              <a:rPr lang="de-DE" sz="1400" b="1" dirty="0" err="1"/>
              <a:t>position</a:t>
            </a:r>
            <a:r>
              <a:rPr lang="de-DE" sz="1400" b="1" dirty="0"/>
              <a:t>:</a:t>
            </a:r>
          </a:p>
          <a:p>
            <a:r>
              <a:rPr lang="en-GB" sz="1400" dirty="0"/>
              <a:t>∆B ~ 8 </a:t>
            </a:r>
            <a:r>
              <a:rPr lang="en-GB" sz="1400" dirty="0" err="1"/>
              <a:t>mT</a:t>
            </a:r>
            <a:r>
              <a:rPr lang="en-GB" sz="1400" dirty="0"/>
              <a:t>, ∆r = ∆Z ~ 1 cm</a:t>
            </a:r>
          </a:p>
          <a:p>
            <a:endParaRPr lang="de-DE" sz="1400" dirty="0"/>
          </a:p>
          <a:p>
            <a:r>
              <a:rPr lang="de-DE" sz="1400" b="1" dirty="0"/>
              <a:t>Main open </a:t>
            </a:r>
            <a:r>
              <a:rPr lang="de-DE" sz="1400" b="1" dirty="0" err="1"/>
              <a:t>issue</a:t>
            </a:r>
            <a:r>
              <a:rPr lang="de-DE" sz="1400" b="1" dirty="0"/>
              <a:t>:</a:t>
            </a:r>
          </a:p>
          <a:p>
            <a:r>
              <a:rPr lang="de-DE" sz="1400" dirty="0">
                <a:solidFill>
                  <a:srgbClr val="FF0000"/>
                </a:solidFill>
              </a:rPr>
              <a:t>Irradiation </a:t>
            </a:r>
            <a:r>
              <a:rPr lang="de-DE" sz="1400" dirty="0" err="1">
                <a:solidFill>
                  <a:srgbClr val="FF0000"/>
                </a:solidFill>
              </a:rPr>
              <a:t>hardness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of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magnetic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sensors</a:t>
            </a:r>
            <a:endParaRPr lang="de-DE" sz="1400" dirty="0">
              <a:solidFill>
                <a:srgbClr val="FF0000"/>
              </a:solidFill>
            </a:endParaRPr>
          </a:p>
          <a:p>
            <a:r>
              <a:rPr lang="de-DE" sz="1400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de-DE" sz="1400" dirty="0">
                <a:solidFill>
                  <a:srgbClr val="FF0000"/>
                </a:solidFill>
              </a:rPr>
              <a:t>Major R&amp;D </a:t>
            </a:r>
            <a:r>
              <a:rPr lang="de-DE" sz="1400" dirty="0" err="1">
                <a:solidFill>
                  <a:srgbClr val="FF0000"/>
                </a:solidFill>
              </a:rPr>
              <a:t>issue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for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the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future</a:t>
            </a:r>
            <a:endParaRPr lang="en-GB" sz="1400" dirty="0">
              <a:solidFill>
                <a:srgbClr val="FF0000"/>
              </a:solidFill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6C4C7441-EBDA-425C-A67C-29F54ED30F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478" t="36111" r="39147" b="11445"/>
          <a:stretch/>
        </p:blipFill>
        <p:spPr bwMode="auto">
          <a:xfrm>
            <a:off x="4009623" y="1199804"/>
            <a:ext cx="1444981" cy="22360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5023432" y="393202"/>
            <a:ext cx="4014240" cy="26161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M. Ariola, A.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Quercia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, A.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Pironti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, I. Duran, I.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Bolshakova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, et al.</a:t>
            </a: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feld 14">
            <a:extLst>
              <a:ext uri="{FF2B5EF4-FFF2-40B4-BE49-F238E27FC236}">
                <a16:creationId xmlns:a16="http://schemas.microsoft.com/office/drawing/2014/main" id="{1017CC17-4504-CCEB-A11F-E51BC0C79491}"/>
              </a:ext>
            </a:extLst>
          </p:cNvPr>
          <p:cNvSpPr txBox="1"/>
          <p:nvPr/>
        </p:nvSpPr>
        <p:spPr>
          <a:xfrm>
            <a:off x="7101336" y="3207161"/>
            <a:ext cx="1773242" cy="26161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200"/>
            </a:lvl1pPr>
          </a:lstStyle>
          <a:p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A. Quercia et al. NF 2022</a:t>
            </a: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ußzeilenplatzhalter 3">
            <a:extLst>
              <a:ext uri="{FF2B5EF4-FFF2-40B4-BE49-F238E27FC236}">
                <a16:creationId xmlns:a16="http://schemas.microsoft.com/office/drawing/2014/main" id="{91A56E66-2433-150B-B9C0-2AB60812F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2000" y="4908928"/>
            <a:ext cx="8240228" cy="201104"/>
          </a:xfrm>
        </p:spPr>
        <p:txBody>
          <a:bodyPr/>
          <a:lstStyle/>
          <a:p>
            <a:pPr algn="r"/>
            <a:r>
              <a:rPr lang="en-GB" sz="1100" dirty="0">
                <a:solidFill>
                  <a:prstClr val="black"/>
                </a:solidFill>
              </a:rPr>
              <a:t>Wolfgang Biel | Development of the DEMO plasma diagnostic and control system, 20-03-2024 | Page </a:t>
            </a:r>
            <a:fld id="{6A6D9FA1-99C7-4910-8E32-B85D378B0060}" type="slidenum">
              <a:rPr lang="en-GB" sz="1100" smtClean="0">
                <a:solidFill>
                  <a:prstClr val="black"/>
                </a:solidFill>
              </a:rPr>
              <a:pPr algn="r"/>
              <a:t>8</a:t>
            </a:fld>
            <a:endParaRPr lang="en-GB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884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/>
              <a:t>‘Magnetic strip’ concept for integration of magnetics</a:t>
            </a:r>
          </a:p>
        </p:txBody>
      </p:sp>
      <p:grpSp>
        <p:nvGrpSpPr>
          <p:cNvPr id="120" name="Gruppieren 119"/>
          <p:cNvGrpSpPr>
            <a:grpSpLocks noChangeAspect="1"/>
          </p:cNvGrpSpPr>
          <p:nvPr/>
        </p:nvGrpSpPr>
        <p:grpSpPr>
          <a:xfrm>
            <a:off x="107505" y="536015"/>
            <a:ext cx="4876680" cy="4424570"/>
            <a:chOff x="18260" y="1002038"/>
            <a:chExt cx="6208042" cy="5632505"/>
          </a:xfrm>
        </p:grpSpPr>
        <p:pic>
          <p:nvPicPr>
            <p:cNvPr id="121" name="Picture 13">
              <a:extLst>
                <a:ext uri="{FF2B5EF4-FFF2-40B4-BE49-F238E27FC236}">
                  <a16:creationId xmlns:a16="http://schemas.microsoft.com/office/drawing/2014/main" id="{CED04500-1B3B-5EE9-63FA-2A4A43F32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60" y="1002038"/>
              <a:ext cx="2321492" cy="5523306"/>
            </a:xfrm>
            <a:prstGeom prst="rect">
              <a:avLst/>
            </a:prstGeom>
          </p:spPr>
        </p:pic>
        <p:sp>
          <p:nvSpPr>
            <p:cNvPr id="122" name="Rectangle 17">
              <a:extLst>
                <a:ext uri="{FF2B5EF4-FFF2-40B4-BE49-F238E27FC236}">
                  <a16:creationId xmlns:a16="http://schemas.microsoft.com/office/drawing/2014/main" id="{ACE36BED-D4DD-406E-B8B4-DD271809CE5C}"/>
                </a:ext>
              </a:extLst>
            </p:cNvPr>
            <p:cNvSpPr/>
            <p:nvPr/>
          </p:nvSpPr>
          <p:spPr>
            <a:xfrm>
              <a:off x="1979712" y="4466855"/>
              <a:ext cx="244666" cy="355349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pic>
          <p:nvPicPr>
            <p:cNvPr id="123" name="Picture 21">
              <a:extLst>
                <a:ext uri="{FF2B5EF4-FFF2-40B4-BE49-F238E27FC236}">
                  <a16:creationId xmlns:a16="http://schemas.microsoft.com/office/drawing/2014/main" id="{14FB71BE-66B1-0C02-AF62-401AC2522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24701" y="4466855"/>
              <a:ext cx="2200724" cy="2050247"/>
            </a:xfrm>
            <a:prstGeom prst="rect">
              <a:avLst/>
            </a:prstGeom>
            <a:ln w="19050">
              <a:solidFill>
                <a:schemeClr val="tx1"/>
              </a:solidFill>
              <a:prstDash val="solid"/>
            </a:ln>
          </p:spPr>
        </p:pic>
        <p:pic>
          <p:nvPicPr>
            <p:cNvPr id="124" name="Picture 25">
              <a:extLst>
                <a:ext uri="{FF2B5EF4-FFF2-40B4-BE49-F238E27FC236}">
                  <a16:creationId xmlns:a16="http://schemas.microsoft.com/office/drawing/2014/main" id="{F4C772B6-6CEF-5375-BBE2-162E0CA87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04321" y="2871894"/>
              <a:ext cx="1115421" cy="3651098"/>
            </a:xfrm>
            <a:prstGeom prst="rect">
              <a:avLst/>
            </a:prstGeom>
            <a:ln w="19050">
              <a:solidFill>
                <a:srgbClr val="FF0000"/>
              </a:solidFill>
            </a:ln>
          </p:spPr>
        </p:pic>
        <p:cxnSp>
          <p:nvCxnSpPr>
            <p:cNvPr id="125" name="Straight Connector 33">
              <a:extLst>
                <a:ext uri="{FF2B5EF4-FFF2-40B4-BE49-F238E27FC236}">
                  <a16:creationId xmlns:a16="http://schemas.microsoft.com/office/drawing/2014/main" id="{32A1C338-1A63-99FE-E552-99FFED33A9AC}"/>
                </a:ext>
              </a:extLst>
            </p:cNvPr>
            <p:cNvCxnSpPr/>
            <p:nvPr/>
          </p:nvCxnSpPr>
          <p:spPr>
            <a:xfrm>
              <a:off x="2224378" y="4466855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35">
              <a:extLst>
                <a:ext uri="{FF2B5EF4-FFF2-40B4-BE49-F238E27FC236}">
                  <a16:creationId xmlns:a16="http://schemas.microsoft.com/office/drawing/2014/main" id="{B1267BAC-AE2A-724D-319F-FF753C2481EE}"/>
                </a:ext>
              </a:extLst>
            </p:cNvPr>
            <p:cNvCxnSpPr>
              <a:cxnSpLocks/>
            </p:cNvCxnSpPr>
            <p:nvPr/>
          </p:nvCxnSpPr>
          <p:spPr>
            <a:xfrm>
              <a:off x="2213757" y="4626875"/>
              <a:ext cx="279943" cy="3530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Rectangle 39">
              <a:extLst>
                <a:ext uri="{FF2B5EF4-FFF2-40B4-BE49-F238E27FC236}">
                  <a16:creationId xmlns:a16="http://schemas.microsoft.com/office/drawing/2014/main" id="{BE60EDEF-46D5-6655-A356-C3673014765F}"/>
                </a:ext>
              </a:extLst>
            </p:cNvPr>
            <p:cNvSpPr/>
            <p:nvPr/>
          </p:nvSpPr>
          <p:spPr>
            <a:xfrm>
              <a:off x="1857379" y="1349650"/>
              <a:ext cx="244666" cy="355349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cxnSp>
          <p:nvCxnSpPr>
            <p:cNvPr id="128" name="Straight Connector 40">
              <a:extLst>
                <a:ext uri="{FF2B5EF4-FFF2-40B4-BE49-F238E27FC236}">
                  <a16:creationId xmlns:a16="http://schemas.microsoft.com/office/drawing/2014/main" id="{64A04837-E1ED-ECF7-8E1F-545DACC01CF8}"/>
                </a:ext>
              </a:extLst>
            </p:cNvPr>
            <p:cNvCxnSpPr>
              <a:cxnSpLocks/>
              <a:endCxn id="143" idx="1"/>
            </p:cNvCxnSpPr>
            <p:nvPr/>
          </p:nvCxnSpPr>
          <p:spPr>
            <a:xfrm>
              <a:off x="2102045" y="1527324"/>
              <a:ext cx="1677867" cy="62693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TextBox 46">
              <a:extLst>
                <a:ext uri="{FF2B5EF4-FFF2-40B4-BE49-F238E27FC236}">
                  <a16:creationId xmlns:a16="http://schemas.microsoft.com/office/drawing/2014/main" id="{48075781-7054-DB9C-2A94-8DF63D52D110}"/>
                </a:ext>
              </a:extLst>
            </p:cNvPr>
            <p:cNvSpPr txBox="1"/>
            <p:nvPr/>
          </p:nvSpPr>
          <p:spPr>
            <a:xfrm>
              <a:off x="2699792" y="4246637"/>
              <a:ext cx="98552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 b="1" dirty="0"/>
                <a:t>Cable </a:t>
              </a:r>
            </a:p>
            <a:p>
              <a:pPr algn="ctr"/>
              <a:r>
                <a:rPr lang="en-GB" sz="1050" b="1" dirty="0"/>
                <a:t>looms</a:t>
              </a:r>
            </a:p>
          </p:txBody>
        </p:sp>
        <p:cxnSp>
          <p:nvCxnSpPr>
            <p:cNvPr id="130" name="Straight Arrow Connector 48">
              <a:extLst>
                <a:ext uri="{FF2B5EF4-FFF2-40B4-BE49-F238E27FC236}">
                  <a16:creationId xmlns:a16="http://schemas.microsoft.com/office/drawing/2014/main" id="{9A5F6CE8-ADDD-9A7D-FB2B-2A451E6C7200}"/>
                </a:ext>
              </a:extLst>
            </p:cNvPr>
            <p:cNvCxnSpPr>
              <a:cxnSpLocks/>
              <a:stCxn id="129" idx="2"/>
            </p:cNvCxnSpPr>
            <p:nvPr/>
          </p:nvCxnSpPr>
          <p:spPr>
            <a:xfrm flipH="1">
              <a:off x="2919700" y="4662135"/>
              <a:ext cx="272855" cy="4702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31" name="Group 77">
              <a:extLst>
                <a:ext uri="{FF2B5EF4-FFF2-40B4-BE49-F238E27FC236}">
                  <a16:creationId xmlns:a16="http://schemas.microsoft.com/office/drawing/2014/main" id="{666DB527-7E1F-13F3-683D-1D9B622EBA8F}"/>
                </a:ext>
              </a:extLst>
            </p:cNvPr>
            <p:cNvGrpSpPr/>
            <p:nvPr/>
          </p:nvGrpSpPr>
          <p:grpSpPr>
            <a:xfrm>
              <a:off x="3660395" y="1129138"/>
              <a:ext cx="2357368" cy="2050247"/>
              <a:chOff x="3660395" y="1129138"/>
              <a:chExt cx="2357368" cy="2050247"/>
            </a:xfrm>
          </p:grpSpPr>
          <p:pic>
            <p:nvPicPr>
              <p:cNvPr id="143" name="Picture 31">
                <a:extLst>
                  <a:ext uri="{FF2B5EF4-FFF2-40B4-BE49-F238E27FC236}">
                    <a16:creationId xmlns:a16="http://schemas.microsoft.com/office/drawing/2014/main" id="{D823A9B9-EDDE-7040-5D4A-909AAFE1C0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79912" y="1129138"/>
                <a:ext cx="2237851" cy="2050247"/>
              </a:xfrm>
              <a:prstGeom prst="rect">
                <a:avLst/>
              </a:prstGeom>
              <a:ln w="19050">
                <a:solidFill>
                  <a:srgbClr val="FF0000"/>
                </a:solidFill>
              </a:ln>
            </p:spPr>
          </p:pic>
          <p:sp>
            <p:nvSpPr>
              <p:cNvPr id="144" name="TextBox 38">
                <a:extLst>
                  <a:ext uri="{FF2B5EF4-FFF2-40B4-BE49-F238E27FC236}">
                    <a16:creationId xmlns:a16="http://schemas.microsoft.com/office/drawing/2014/main" id="{D1B1BAFB-49CD-10CF-BA32-5446CA7F3EB6}"/>
                  </a:ext>
                </a:extLst>
              </p:cNvPr>
              <p:cNvSpPr txBox="1"/>
              <p:nvPr/>
            </p:nvSpPr>
            <p:spPr>
              <a:xfrm>
                <a:off x="3660395" y="1349638"/>
                <a:ext cx="985525" cy="545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100" dirty="0"/>
                  <a:t>Cable structures</a:t>
                </a:r>
              </a:p>
            </p:txBody>
          </p:sp>
          <p:grpSp>
            <p:nvGrpSpPr>
              <p:cNvPr id="145" name="Group 72">
                <a:extLst>
                  <a:ext uri="{FF2B5EF4-FFF2-40B4-BE49-F238E27FC236}">
                    <a16:creationId xmlns:a16="http://schemas.microsoft.com/office/drawing/2014/main" id="{C91DB3EF-2342-490C-D34F-20A1621EEBA3}"/>
                  </a:ext>
                </a:extLst>
              </p:cNvPr>
              <p:cNvGrpSpPr/>
              <p:nvPr/>
            </p:nvGrpSpPr>
            <p:grpSpPr>
              <a:xfrm>
                <a:off x="4765437" y="1319575"/>
                <a:ext cx="985525" cy="818605"/>
                <a:chOff x="4765437" y="1319575"/>
                <a:chExt cx="985525" cy="818605"/>
              </a:xfrm>
            </p:grpSpPr>
            <p:sp>
              <p:nvSpPr>
                <p:cNvPr id="146" name="TextBox 51">
                  <a:extLst>
                    <a:ext uri="{FF2B5EF4-FFF2-40B4-BE49-F238E27FC236}">
                      <a16:creationId xmlns:a16="http://schemas.microsoft.com/office/drawing/2014/main" id="{81171AA2-D1DF-0978-9783-290803BD3932}"/>
                    </a:ext>
                  </a:extLst>
                </p:cNvPr>
                <p:cNvSpPr txBox="1"/>
                <p:nvPr/>
              </p:nvSpPr>
              <p:spPr>
                <a:xfrm>
                  <a:off x="4765437" y="1319575"/>
                  <a:ext cx="985525" cy="52557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050" dirty="0"/>
                    <a:t>Cable </a:t>
                  </a:r>
                </a:p>
                <a:p>
                  <a:pPr algn="ctr"/>
                  <a:r>
                    <a:rPr lang="en-GB" sz="1050" dirty="0"/>
                    <a:t>looms</a:t>
                  </a:r>
                </a:p>
              </p:txBody>
            </p:sp>
            <p:cxnSp>
              <p:nvCxnSpPr>
                <p:cNvPr id="147" name="Straight Arrow Connector 52">
                  <a:extLst>
                    <a:ext uri="{FF2B5EF4-FFF2-40B4-BE49-F238E27FC236}">
                      <a16:creationId xmlns:a16="http://schemas.microsoft.com/office/drawing/2014/main" id="{1E0AAFD0-80E1-40D6-B5BD-064D6CFA21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841218" y="1759045"/>
                  <a:ext cx="255736" cy="379135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32" name="TextBox 54">
              <a:extLst>
                <a:ext uri="{FF2B5EF4-FFF2-40B4-BE49-F238E27FC236}">
                  <a16:creationId xmlns:a16="http://schemas.microsoft.com/office/drawing/2014/main" id="{C9831F7C-D44F-712F-FBE2-BA099423EE6C}"/>
                </a:ext>
              </a:extLst>
            </p:cNvPr>
            <p:cNvSpPr txBox="1"/>
            <p:nvPr/>
          </p:nvSpPr>
          <p:spPr>
            <a:xfrm>
              <a:off x="3880788" y="3923551"/>
              <a:ext cx="2345514" cy="389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Probe + cables detail</a:t>
              </a:r>
            </a:p>
          </p:txBody>
        </p:sp>
        <p:grpSp>
          <p:nvGrpSpPr>
            <p:cNvPr id="133" name="Group 63">
              <a:extLst>
                <a:ext uri="{FF2B5EF4-FFF2-40B4-BE49-F238E27FC236}">
                  <a16:creationId xmlns:a16="http://schemas.microsoft.com/office/drawing/2014/main" id="{F49B6173-04F3-96AF-A100-1A1D6BE313D0}"/>
                </a:ext>
              </a:extLst>
            </p:cNvPr>
            <p:cNvGrpSpPr/>
            <p:nvPr/>
          </p:nvGrpSpPr>
          <p:grpSpPr>
            <a:xfrm>
              <a:off x="476291" y="4704259"/>
              <a:ext cx="1149464" cy="995071"/>
              <a:chOff x="476291" y="4704259"/>
              <a:chExt cx="1149464" cy="995071"/>
            </a:xfrm>
          </p:grpSpPr>
          <p:sp>
            <p:nvSpPr>
              <p:cNvPr id="141" name="TextBox 57">
                <a:extLst>
                  <a:ext uri="{FF2B5EF4-FFF2-40B4-BE49-F238E27FC236}">
                    <a16:creationId xmlns:a16="http://schemas.microsoft.com/office/drawing/2014/main" id="{AEE8709A-CFD5-CA2A-FD17-908EAD8B3E4F}"/>
                  </a:ext>
                </a:extLst>
              </p:cNvPr>
              <p:cNvSpPr txBox="1"/>
              <p:nvPr/>
            </p:nvSpPr>
            <p:spPr>
              <a:xfrm>
                <a:off x="476291" y="4704259"/>
                <a:ext cx="1075244" cy="525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50" dirty="0"/>
                  <a:t>BB keys</a:t>
                </a:r>
              </a:p>
              <a:p>
                <a:pPr algn="ctr"/>
                <a:r>
                  <a:rPr lang="en-GB" sz="1050" dirty="0"/>
                  <a:t>(constraint)</a:t>
                </a:r>
              </a:p>
            </p:txBody>
          </p:sp>
          <p:cxnSp>
            <p:nvCxnSpPr>
              <p:cNvPr id="142" name="Straight Arrow Connector 58">
                <a:extLst>
                  <a:ext uri="{FF2B5EF4-FFF2-40B4-BE49-F238E27FC236}">
                    <a16:creationId xmlns:a16="http://schemas.microsoft.com/office/drawing/2014/main" id="{7882B4B2-E5FB-010F-379B-C39C18E18854}"/>
                  </a:ext>
                </a:extLst>
              </p:cNvPr>
              <p:cNvCxnSpPr>
                <a:cxnSpLocks/>
                <a:stCxn id="141" idx="2"/>
              </p:cNvCxnSpPr>
              <p:nvPr/>
            </p:nvCxnSpPr>
            <p:spPr>
              <a:xfrm>
                <a:off x="1013913" y="5229839"/>
                <a:ext cx="611842" cy="46949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34" name="Group 71">
              <a:extLst>
                <a:ext uri="{FF2B5EF4-FFF2-40B4-BE49-F238E27FC236}">
                  <a16:creationId xmlns:a16="http://schemas.microsoft.com/office/drawing/2014/main" id="{D00F4E54-03EB-EFDC-AF18-FEA01BF129DD}"/>
                </a:ext>
              </a:extLst>
            </p:cNvPr>
            <p:cNvGrpSpPr/>
            <p:nvPr/>
          </p:nvGrpSpPr>
          <p:grpSpPr>
            <a:xfrm>
              <a:off x="260675" y="2638567"/>
              <a:ext cx="1365080" cy="729972"/>
              <a:chOff x="260675" y="2638567"/>
              <a:chExt cx="1365080" cy="729972"/>
            </a:xfrm>
          </p:grpSpPr>
          <p:sp>
            <p:nvSpPr>
              <p:cNvPr id="138" name="TextBox 64">
                <a:extLst>
                  <a:ext uri="{FF2B5EF4-FFF2-40B4-BE49-F238E27FC236}">
                    <a16:creationId xmlns:a16="http://schemas.microsoft.com/office/drawing/2014/main" id="{0FDEBB80-7213-18FD-518E-DCFA554B5F2E}"/>
                  </a:ext>
                </a:extLst>
              </p:cNvPr>
              <p:cNvSpPr txBox="1"/>
              <p:nvPr/>
            </p:nvSpPr>
            <p:spPr>
              <a:xfrm>
                <a:off x="260675" y="2638567"/>
                <a:ext cx="1082589" cy="7299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50" b="1" dirty="0"/>
                  <a:t>VV attachment bosses</a:t>
                </a:r>
              </a:p>
            </p:txBody>
          </p:sp>
          <p:cxnSp>
            <p:nvCxnSpPr>
              <p:cNvPr id="139" name="Straight Arrow Connector 65">
                <a:extLst>
                  <a:ext uri="{FF2B5EF4-FFF2-40B4-BE49-F238E27FC236}">
                    <a16:creationId xmlns:a16="http://schemas.microsoft.com/office/drawing/2014/main" id="{90393CFB-FCF0-7DB4-6AA9-7E1A7A3F71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98918" y="2945579"/>
                <a:ext cx="255829" cy="33931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0" name="Straight Arrow Connector 67">
                <a:extLst>
                  <a:ext uri="{FF2B5EF4-FFF2-40B4-BE49-F238E27FC236}">
                    <a16:creationId xmlns:a16="http://schemas.microsoft.com/office/drawing/2014/main" id="{D2BEAA84-A512-789B-2E3F-C103A1C4795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91242" y="2780928"/>
                <a:ext cx="334513" cy="14444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35" name="TextBox 8">
              <a:extLst>
                <a:ext uri="{FF2B5EF4-FFF2-40B4-BE49-F238E27FC236}">
                  <a16:creationId xmlns:a16="http://schemas.microsoft.com/office/drawing/2014/main" id="{04C662AB-EBEA-59E1-E908-1B35EBADA375}"/>
                </a:ext>
              </a:extLst>
            </p:cNvPr>
            <p:cNvSpPr txBox="1"/>
            <p:nvPr/>
          </p:nvSpPr>
          <p:spPr>
            <a:xfrm>
              <a:off x="112213" y="5661247"/>
              <a:ext cx="1179028" cy="973296"/>
            </a:xfrm>
            <a:prstGeom prst="rect">
              <a:avLst/>
            </a:prstGeom>
            <a:solidFill>
              <a:srgbClr val="FFFF99">
                <a:alpha val="58824"/>
              </a:srgbClr>
            </a:solidFill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PT" sz="1100" b="1" dirty="0"/>
                <a:t>BB: 10-12 cm radial carving required</a:t>
              </a:r>
            </a:p>
          </p:txBody>
        </p:sp>
        <p:sp>
          <p:nvSpPr>
            <p:cNvPr id="136" name="TextBox 19">
              <a:extLst>
                <a:ext uri="{FF2B5EF4-FFF2-40B4-BE49-F238E27FC236}">
                  <a16:creationId xmlns:a16="http://schemas.microsoft.com/office/drawing/2014/main" id="{116A3D09-43B8-3D02-5079-BCD89E3B2E2C}"/>
                </a:ext>
              </a:extLst>
            </p:cNvPr>
            <p:cNvSpPr txBox="1"/>
            <p:nvPr/>
          </p:nvSpPr>
          <p:spPr>
            <a:xfrm>
              <a:off x="342805" y="1590422"/>
              <a:ext cx="1082589" cy="934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 b="1" dirty="0"/>
                <a:t>Cable routing</a:t>
              </a:r>
            </a:p>
            <a:p>
              <a:pPr algn="ctr"/>
              <a:r>
                <a:rPr lang="en-GB" sz="1050" b="1" dirty="0"/>
                <a:t>(limited space)</a:t>
              </a:r>
            </a:p>
          </p:txBody>
        </p:sp>
        <p:cxnSp>
          <p:nvCxnSpPr>
            <p:cNvPr id="137" name="Straight Arrow Connector 20">
              <a:extLst>
                <a:ext uri="{FF2B5EF4-FFF2-40B4-BE49-F238E27FC236}">
                  <a16:creationId xmlns:a16="http://schemas.microsoft.com/office/drawing/2014/main" id="{704B6F8C-84AB-3D9C-B5ED-F57BE1888AD7}"/>
                </a:ext>
              </a:extLst>
            </p:cNvPr>
            <p:cNvCxnSpPr>
              <a:cxnSpLocks/>
            </p:cNvCxnSpPr>
            <p:nvPr/>
          </p:nvCxnSpPr>
          <p:spPr>
            <a:xfrm>
              <a:off x="1203273" y="1970858"/>
              <a:ext cx="34826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49" name="Gruppieren 148"/>
          <p:cNvGrpSpPr>
            <a:grpSpLocks noChangeAspect="1"/>
          </p:cNvGrpSpPr>
          <p:nvPr/>
        </p:nvGrpSpPr>
        <p:grpSpPr>
          <a:xfrm>
            <a:off x="6444208" y="602271"/>
            <a:ext cx="2484696" cy="4125357"/>
            <a:chOff x="6203083" y="1929547"/>
            <a:chExt cx="2789853" cy="4632002"/>
          </a:xfrm>
        </p:grpSpPr>
        <p:grpSp>
          <p:nvGrpSpPr>
            <p:cNvPr id="150" name="Group 15">
              <a:extLst>
                <a:ext uri="{FF2B5EF4-FFF2-40B4-BE49-F238E27FC236}">
                  <a16:creationId xmlns:a16="http://schemas.microsoft.com/office/drawing/2014/main" id="{21347838-18EB-7C68-A241-A66197D0071F}"/>
                </a:ext>
              </a:extLst>
            </p:cNvPr>
            <p:cNvGrpSpPr/>
            <p:nvPr/>
          </p:nvGrpSpPr>
          <p:grpSpPr>
            <a:xfrm>
              <a:off x="6203083" y="1929547"/>
              <a:ext cx="2789853" cy="4595797"/>
              <a:chOff x="6319769" y="930030"/>
              <a:chExt cx="2789853" cy="3651098"/>
            </a:xfrm>
          </p:grpSpPr>
          <p:sp>
            <p:nvSpPr>
              <p:cNvPr id="152" name="Rectangle 14">
                <a:extLst>
                  <a:ext uri="{FF2B5EF4-FFF2-40B4-BE49-F238E27FC236}">
                    <a16:creationId xmlns:a16="http://schemas.microsoft.com/office/drawing/2014/main" id="{C4BFF2B1-82CF-E525-767E-8F5F4539C736}"/>
                  </a:ext>
                </a:extLst>
              </p:cNvPr>
              <p:cNvSpPr/>
              <p:nvPr/>
            </p:nvSpPr>
            <p:spPr>
              <a:xfrm>
                <a:off x="6435643" y="930030"/>
                <a:ext cx="2673979" cy="3651098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grpSp>
            <p:nvGrpSpPr>
              <p:cNvPr id="153" name="Group 12">
                <a:extLst>
                  <a:ext uri="{FF2B5EF4-FFF2-40B4-BE49-F238E27FC236}">
                    <a16:creationId xmlns:a16="http://schemas.microsoft.com/office/drawing/2014/main" id="{F50B1873-C8AE-F99E-48FD-BE5CAB8C1FB9}"/>
                  </a:ext>
                </a:extLst>
              </p:cNvPr>
              <p:cNvGrpSpPr/>
              <p:nvPr/>
            </p:nvGrpSpPr>
            <p:grpSpPr>
              <a:xfrm>
                <a:off x="6319769" y="1124744"/>
                <a:ext cx="2789853" cy="3312368"/>
                <a:chOff x="1371075" y="1124744"/>
                <a:chExt cx="2789853" cy="3312368"/>
              </a:xfrm>
            </p:grpSpPr>
            <p:pic>
              <p:nvPicPr>
                <p:cNvPr id="154" name="Picture 1">
                  <a:extLst>
                    <a:ext uri="{FF2B5EF4-FFF2-40B4-BE49-F238E27FC236}">
                      <a16:creationId xmlns:a16="http://schemas.microsoft.com/office/drawing/2014/main" id="{360DCB4D-DB91-6A8A-387B-74795885CC1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r="11628"/>
                <a:stretch/>
              </p:blipFill>
              <p:spPr>
                <a:xfrm>
                  <a:off x="1650887" y="1124744"/>
                  <a:ext cx="1913002" cy="3312368"/>
                </a:xfrm>
                <a:prstGeom prst="rect">
                  <a:avLst/>
                </a:prstGeom>
              </p:spPr>
            </p:pic>
            <p:sp>
              <p:nvSpPr>
                <p:cNvPr id="155" name="TextBox 3">
                  <a:extLst>
                    <a:ext uri="{FF2B5EF4-FFF2-40B4-BE49-F238E27FC236}">
                      <a16:creationId xmlns:a16="http://schemas.microsoft.com/office/drawing/2014/main" id="{06B2B461-999A-0655-3F99-A35E513F0E61}"/>
                    </a:ext>
                  </a:extLst>
                </p:cNvPr>
                <p:cNvSpPr txBox="1"/>
                <p:nvPr/>
              </p:nvSpPr>
              <p:spPr>
                <a:xfrm>
                  <a:off x="2601407" y="3890638"/>
                  <a:ext cx="849900" cy="38435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GB" sz="1050" dirty="0"/>
                    <a:t>Divertor </a:t>
                  </a:r>
                </a:p>
                <a:p>
                  <a:pPr algn="ctr"/>
                  <a:r>
                    <a:rPr lang="en-GB" sz="1050" dirty="0"/>
                    <a:t>11 probes</a:t>
                  </a:r>
                </a:p>
              </p:txBody>
            </p:sp>
            <p:sp>
              <p:nvSpPr>
                <p:cNvPr id="156" name="TextBox 4">
                  <a:extLst>
                    <a:ext uri="{FF2B5EF4-FFF2-40B4-BE49-F238E27FC236}">
                      <a16:creationId xmlns:a16="http://schemas.microsoft.com/office/drawing/2014/main" id="{813568C9-28F8-4779-DF76-462D3E03D792}"/>
                    </a:ext>
                  </a:extLst>
                </p:cNvPr>
                <p:cNvSpPr txBox="1"/>
                <p:nvPr/>
              </p:nvSpPr>
              <p:spPr>
                <a:xfrm>
                  <a:off x="2113855" y="1935450"/>
                  <a:ext cx="1238763" cy="5147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GB" sz="1050" dirty="0"/>
                    <a:t>IB </a:t>
                  </a:r>
                </a:p>
                <a:p>
                  <a:pPr algn="r"/>
                  <a:r>
                    <a:rPr lang="en-GB" sz="1050" dirty="0"/>
                    <a:t>25-26 </a:t>
                  </a:r>
                </a:p>
                <a:p>
                  <a:pPr algn="r"/>
                  <a:r>
                    <a:rPr lang="en-GB" sz="1050" dirty="0"/>
                    <a:t>probes</a:t>
                  </a:r>
                </a:p>
              </p:txBody>
            </p:sp>
            <p:sp>
              <p:nvSpPr>
                <p:cNvPr id="157" name="TextBox 9">
                  <a:extLst>
                    <a:ext uri="{FF2B5EF4-FFF2-40B4-BE49-F238E27FC236}">
                      <a16:creationId xmlns:a16="http://schemas.microsoft.com/office/drawing/2014/main" id="{ACD77EB2-25E9-E1AD-7A7D-72D97A8B9CD2}"/>
                    </a:ext>
                  </a:extLst>
                </p:cNvPr>
                <p:cNvSpPr txBox="1"/>
                <p:nvPr/>
              </p:nvSpPr>
              <p:spPr>
                <a:xfrm>
                  <a:off x="1979712" y="2616587"/>
                  <a:ext cx="1238763" cy="5147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050" dirty="0"/>
                    <a:t>OB </a:t>
                  </a:r>
                </a:p>
                <a:p>
                  <a:r>
                    <a:rPr lang="en-GB" sz="1050" dirty="0"/>
                    <a:t>22-23 </a:t>
                  </a:r>
                </a:p>
                <a:p>
                  <a:r>
                    <a:rPr lang="en-GB" sz="1050" dirty="0"/>
                    <a:t>probes</a:t>
                  </a:r>
                </a:p>
              </p:txBody>
            </p:sp>
            <p:sp>
              <p:nvSpPr>
                <p:cNvPr id="158" name="TextBox 10">
                  <a:extLst>
                    <a:ext uri="{FF2B5EF4-FFF2-40B4-BE49-F238E27FC236}">
                      <a16:creationId xmlns:a16="http://schemas.microsoft.com/office/drawing/2014/main" id="{5F409B39-D38D-0392-C961-BD5DE33BBD0F}"/>
                    </a:ext>
                  </a:extLst>
                </p:cNvPr>
                <p:cNvSpPr txBox="1"/>
                <p:nvPr/>
              </p:nvSpPr>
              <p:spPr>
                <a:xfrm>
                  <a:off x="3473815" y="2457762"/>
                  <a:ext cx="687113" cy="3706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050" dirty="0"/>
                    <a:t>Full flux loops</a:t>
                  </a:r>
                </a:p>
              </p:txBody>
            </p:sp>
            <p:sp>
              <p:nvSpPr>
                <p:cNvPr id="159" name="TextBox 11">
                  <a:extLst>
                    <a:ext uri="{FF2B5EF4-FFF2-40B4-BE49-F238E27FC236}">
                      <a16:creationId xmlns:a16="http://schemas.microsoft.com/office/drawing/2014/main" id="{D699030C-C656-29D5-31BB-CF1112B3F7C9}"/>
                    </a:ext>
                  </a:extLst>
                </p:cNvPr>
                <p:cNvSpPr txBox="1"/>
                <p:nvPr/>
              </p:nvSpPr>
              <p:spPr>
                <a:xfrm>
                  <a:off x="1371075" y="1166854"/>
                  <a:ext cx="1060758" cy="5147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050" dirty="0"/>
                    <a:t>Cable structures (UP)</a:t>
                  </a:r>
                </a:p>
              </p:txBody>
            </p:sp>
          </p:grpSp>
        </p:grpSp>
        <p:sp>
          <p:nvSpPr>
            <p:cNvPr id="151" name="TextBox 28">
              <a:extLst>
                <a:ext uri="{FF2B5EF4-FFF2-40B4-BE49-F238E27FC236}">
                  <a16:creationId xmlns:a16="http://schemas.microsoft.com/office/drawing/2014/main" id="{0ACA1BF3-25CE-704B-E89E-0A6355DFED01}"/>
                </a:ext>
              </a:extLst>
            </p:cNvPr>
            <p:cNvSpPr txBox="1"/>
            <p:nvPr/>
          </p:nvSpPr>
          <p:spPr>
            <a:xfrm>
              <a:off x="6278723" y="6276449"/>
              <a:ext cx="2445917" cy="285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 b="1" dirty="0"/>
                <a:t>25 cm (toroidal) x 8cm (radial)</a:t>
              </a:r>
            </a:p>
          </p:txBody>
        </p:sp>
      </p:grpSp>
      <p:sp>
        <p:nvSpPr>
          <p:cNvPr id="160" name="TextBox 55">
            <a:extLst>
              <a:ext uri="{FF2B5EF4-FFF2-40B4-BE49-F238E27FC236}">
                <a16:creationId xmlns:a16="http://schemas.microsoft.com/office/drawing/2014/main" id="{0C07D3AB-2C48-0092-B345-99168B2FF3A2}"/>
              </a:ext>
            </a:extLst>
          </p:cNvPr>
          <p:cNvSpPr txBox="1"/>
          <p:nvPr/>
        </p:nvSpPr>
        <p:spPr>
          <a:xfrm>
            <a:off x="4883701" y="2161898"/>
            <a:ext cx="1612194" cy="1415772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accent1"/>
                </a:solidFill>
              </a:rPr>
              <a:t>Magnetics sensors</a:t>
            </a:r>
          </a:p>
          <a:p>
            <a:r>
              <a:rPr lang="en-GB" sz="1200" dirty="0"/>
              <a:t>~60 probes (</a:t>
            </a:r>
            <a:r>
              <a:rPr lang="en-GB" sz="1200" b="1" dirty="0"/>
              <a:t>strip</a:t>
            </a:r>
            <a:r>
              <a:rPr lang="en-GB" sz="1200" dirty="0"/>
              <a:t>) </a:t>
            </a:r>
          </a:p>
          <a:p>
            <a:r>
              <a:rPr lang="en-GB" sz="1200" dirty="0"/>
              <a:t>+ 6 </a:t>
            </a:r>
            <a:r>
              <a:rPr lang="en-GB" sz="1200" b="1" dirty="0"/>
              <a:t>full flux loops</a:t>
            </a:r>
            <a:r>
              <a:rPr lang="en-GB" sz="1200" dirty="0"/>
              <a:t> </a:t>
            </a:r>
          </a:p>
          <a:p>
            <a:r>
              <a:rPr lang="en-GB" sz="1200" dirty="0"/>
              <a:t>to be integrated with </a:t>
            </a:r>
          </a:p>
          <a:p>
            <a:r>
              <a:rPr lang="en-GB" sz="1200" dirty="0"/>
              <a:t>24 </a:t>
            </a:r>
            <a:r>
              <a:rPr lang="en-GB" sz="1200" b="1" dirty="0"/>
              <a:t>saddle loops</a:t>
            </a:r>
            <a:endParaRPr lang="en-GB" sz="1200" dirty="0"/>
          </a:p>
          <a:p>
            <a:r>
              <a:rPr lang="en-GB" sz="1200" b="1" dirty="0"/>
              <a:t>4+4 sectors</a:t>
            </a:r>
            <a:r>
              <a:rPr lang="en-GB" sz="1200" dirty="0"/>
              <a:t> </a:t>
            </a:r>
          </a:p>
          <a:p>
            <a:r>
              <a:rPr lang="en-GB" sz="1200" dirty="0"/>
              <a:t>(redundancy included)</a:t>
            </a:r>
          </a:p>
        </p:txBody>
      </p:sp>
      <p:sp>
        <p:nvSpPr>
          <p:cNvPr id="3" name="Fußzeilenplatzhalter 3">
            <a:extLst>
              <a:ext uri="{FF2B5EF4-FFF2-40B4-BE49-F238E27FC236}">
                <a16:creationId xmlns:a16="http://schemas.microsoft.com/office/drawing/2014/main" id="{7A6B2F3B-65A3-FA36-1DB8-EBF4BA277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2000" y="4908928"/>
            <a:ext cx="8240228" cy="201104"/>
          </a:xfrm>
        </p:spPr>
        <p:txBody>
          <a:bodyPr/>
          <a:lstStyle/>
          <a:p>
            <a:pPr algn="r"/>
            <a:r>
              <a:rPr lang="en-GB" sz="1100" dirty="0">
                <a:solidFill>
                  <a:prstClr val="black"/>
                </a:solidFill>
              </a:rPr>
              <a:t>Wolfgang Biel | Development of the DEMO plasma diagnostic and control system, 20-03-2024 | Page </a:t>
            </a:r>
            <a:fld id="{6A6D9FA1-99C7-4910-8E32-B85D378B0060}" type="slidenum">
              <a:rPr lang="en-GB" sz="1100" smtClean="0">
                <a:solidFill>
                  <a:prstClr val="black"/>
                </a:solidFill>
              </a:rPr>
              <a:pPr algn="r"/>
              <a:t>9</a:t>
            </a:fld>
            <a:endParaRPr lang="en-GB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2281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6CCAE6F474DD43BD8A50A3B4BD99E2" ma:contentTypeVersion="13" ma:contentTypeDescription="Create a new document." ma:contentTypeScope="" ma:versionID="d7abbcdba3f89893c65d6f85d21204a9">
  <xsd:schema xmlns:xsd="http://www.w3.org/2001/XMLSchema" xmlns:xs="http://www.w3.org/2001/XMLSchema" xmlns:p="http://schemas.microsoft.com/office/2006/metadata/properties" xmlns:ns3="23fc5db4-a618-4261-9c16-43e9d078e9f1" xmlns:ns4="b177d8b2-6c45-43b0-ab41-699c93898b62" targetNamespace="http://schemas.microsoft.com/office/2006/metadata/properties" ma:root="true" ma:fieldsID="0b0be353b4e16e00abb75109d9749a02" ns3:_="" ns4:_="">
    <xsd:import namespace="23fc5db4-a618-4261-9c16-43e9d078e9f1"/>
    <xsd:import namespace="b177d8b2-6c45-43b0-ab41-699c93898b62"/>
    <xsd:element name="properties">
      <xsd:complexType>
        <xsd:sequence>
          <xsd:element name="documentManagement">
            <xsd:complexType>
              <xsd:all>
                <xsd:element ref="ns3:SharedWithDetails" minOccurs="0"/>
                <xsd:element ref="ns3:SharedWithUser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_activity" minOccurs="0"/>
                <xsd:element ref="ns4:MediaServiceObjectDetectorVersion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fc5db4-a618-4261-9c16-43e9d078e9f1" elementFormDefault="qualified">
    <xsd:import namespace="http://schemas.microsoft.com/office/2006/documentManagement/types"/>
    <xsd:import namespace="http://schemas.microsoft.com/office/infopath/2007/PartnerControls"/>
    <xsd:element name="SharedWithDetails" ma:index="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edWithUsers" ma:index="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77d8b2-6c45-43b0-ab41-699c93898b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177d8b2-6c45-43b0-ab41-699c93898b62" xsi:nil="true"/>
  </documentManagement>
</p:properties>
</file>

<file path=customXml/itemProps1.xml><?xml version="1.0" encoding="utf-8"?>
<ds:datastoreItem xmlns:ds="http://schemas.openxmlformats.org/officeDocument/2006/customXml" ds:itemID="{77D8180F-604C-4651-B3E5-BEF0B371A3B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DF14C3C-6347-47F0-AB63-FF6527C3E49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3fc5db4-a618-4261-9c16-43e9d078e9f1"/>
    <ds:schemaRef ds:uri="b177d8b2-6c45-43b0-ab41-699c93898b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9F402DA-EFB6-4BD2-A1D5-5CFB6CEAB9DC}">
  <ds:schemaRefs>
    <ds:schemaRef ds:uri="http://purl.org/dc/dcmitype/"/>
    <ds:schemaRef ds:uri="http://schemas.microsoft.com/office/2006/metadata/properties"/>
    <ds:schemaRef ds:uri="http://purl.org/dc/terms/"/>
    <ds:schemaRef ds:uri="http://www.w3.org/XML/1998/namespace"/>
    <ds:schemaRef ds:uri="b177d8b2-6c45-43b0-ab41-699c93898b62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23fc5db4-a618-4261-9c16-43e9d078e9f1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4224</Words>
  <Application>Microsoft Office PowerPoint</Application>
  <PresentationFormat>Bildschirmpräsentation (16:9)</PresentationFormat>
  <Paragraphs>601</Paragraphs>
  <Slides>24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30" baseType="lpstr">
      <vt:lpstr>Arial</vt:lpstr>
      <vt:lpstr>Arial Narrow</vt:lpstr>
      <vt:lpstr>Calibri</vt:lpstr>
      <vt:lpstr>Symbol</vt:lpstr>
      <vt:lpstr>Wingdings</vt:lpstr>
      <vt:lpstr>Office Theme</vt:lpstr>
      <vt:lpstr> </vt:lpstr>
      <vt:lpstr>List of contributors</vt:lpstr>
      <vt:lpstr>Main input assumptions for the development of the DEMO D&amp;C system</vt:lpstr>
      <vt:lpstr>Summary of the DEMO diagnostic and control concept</vt:lpstr>
      <vt:lpstr>Irradiation issues for diagnostic front-end components on DEMO</vt:lpstr>
      <vt:lpstr>Durability of optical mirrors for DEMO:  erosion/deposition due to CX neutrals (with gas target in the duct)</vt:lpstr>
      <vt:lpstr>WPDC concept for implementation of diagnostic front-end: Limitation of the design towards durable components; set back mounting positions</vt:lpstr>
      <vt:lpstr>Equilibrium control</vt:lpstr>
      <vt:lpstr>‘Magnetic strip’ concept for integration of magnetics</vt:lpstr>
      <vt:lpstr>Hall sensor development</vt:lpstr>
      <vt:lpstr>Equilibrium control simulations: loss of power event</vt:lpstr>
      <vt:lpstr>Equilibrium control: microwave reflectometry</vt:lpstr>
      <vt:lpstr>Diagnostic slim cassette (DSC) integration with the Breeding Blanket (BB)</vt:lpstr>
      <vt:lpstr>Burn control: neutron camera for fusion power measurement</vt:lpstr>
      <vt:lpstr>Burn control: Radiation power (Prad) measurement</vt:lpstr>
      <vt:lpstr>Burn control: VUV spectroscopy and X-ray spectroscopy</vt:lpstr>
      <vt:lpstr>Core density control: IR interferometry </vt:lpstr>
      <vt:lpstr>Burn control simulations under development</vt:lpstr>
      <vt:lpstr>Divertor (detachment) control</vt:lpstr>
      <vt:lpstr>Divertor (detachment) control (2)</vt:lpstr>
      <vt:lpstr>Divertor thermo-current measurement</vt:lpstr>
      <vt:lpstr>Power exhaust w-monoblock technology limits including sweeping</vt:lpstr>
      <vt:lpstr>Summary of the DEMO diagnostic and control concept</vt:lpstr>
      <vt:lpstr>Summary and conclusions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Beaton,Will</dc:creator>
  <cp:lastModifiedBy>Biel, Wolfgang</cp:lastModifiedBy>
  <cp:revision>64</cp:revision>
  <cp:lastPrinted>2024-01-07T14:59:17Z</cp:lastPrinted>
  <dcterms:created xsi:type="dcterms:W3CDTF">2021-12-22T14:29:37Z</dcterms:created>
  <dcterms:modified xsi:type="dcterms:W3CDTF">2024-03-18T09:23:22Z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0x010100CC6CCAE6F474DD43BD8A50A3B4BD99E2</vt:lpwstr>
  </property>
</Properties>
</file>