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3.xml" ContentType="application/vnd.openxmlformats-officedocument.presentationml.notesSlide+xml"/>
  <Override PartName="/ppt/tags/tag4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sldIdLst>
    <p:sldId id="4022" r:id="rId2"/>
    <p:sldId id="4776" r:id="rId3"/>
    <p:sldId id="4777" r:id="rId4"/>
    <p:sldId id="299" r:id="rId5"/>
    <p:sldId id="4779" r:id="rId6"/>
    <p:sldId id="4778" r:id="rId7"/>
    <p:sldId id="4714" r:id="rId8"/>
    <p:sldId id="4780" r:id="rId9"/>
    <p:sldId id="4781" r:id="rId10"/>
    <p:sldId id="4762" r:id="rId11"/>
    <p:sldId id="4743" r:id="rId12"/>
    <p:sldId id="4769" r:id="rId13"/>
    <p:sldId id="4744" r:id="rId14"/>
    <p:sldId id="4745" r:id="rId15"/>
    <p:sldId id="4732" r:id="rId16"/>
    <p:sldId id="4722" r:id="rId17"/>
    <p:sldId id="4782" r:id="rId18"/>
    <p:sldId id="4736" r:id="rId19"/>
    <p:sldId id="4724" r:id="rId20"/>
    <p:sldId id="1598" r:id="rId21"/>
    <p:sldId id="4740" r:id="rId22"/>
    <p:sldId id="4775" r:id="rId23"/>
    <p:sldId id="4725" r:id="rId24"/>
    <p:sldId id="27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58D"/>
    <a:srgbClr val="0432FF"/>
    <a:srgbClr val="006600"/>
    <a:srgbClr val="548235"/>
    <a:srgbClr val="009051"/>
    <a:srgbClr val="DBEEF4"/>
    <a:srgbClr val="C3FFCE"/>
    <a:srgbClr val="00FA00"/>
    <a:srgbClr val="FF9300"/>
    <a:srgbClr val="D6D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5" autoAdjust="0"/>
    <p:restoredTop sz="82117" autoAdjust="0"/>
  </p:normalViewPr>
  <p:slideViewPr>
    <p:cSldViewPr snapToGrid="0" snapToObjects="1">
      <p:cViewPr varScale="1">
        <p:scale>
          <a:sx n="77" d="100"/>
          <a:sy n="77" d="100"/>
        </p:scale>
        <p:origin x="33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2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A183-7CD1-9E4A-A4B0-8962715252BB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F2573-DF39-9B4D-8092-3B66B81509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F2573-DF39-9B4D-8092-3B66B81509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31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08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1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8941547-905B-4C83-898E-FC7AF4A3064B}" type="datetime1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BF9E7F-0D9E-4691-8944-E5702F139BC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61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5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7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3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17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34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F2573-DF39-9B4D-8092-3B66B81509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4749" y="0"/>
            <a:ext cx="12192000" cy="914400"/>
          </a:xfrm>
          <a:prstGeom prst="rect">
            <a:avLst/>
          </a:prstGeom>
        </p:spPr>
        <p:txBody>
          <a:bodyPr/>
          <a:lstStyle>
            <a:lvl1pPr algn="ctr">
              <a:defRPr sz="386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415BCF6-6D53-AB66-29CB-B776CC678E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2727"/>
            <a:ext cx="556822" cy="296896"/>
          </a:xfrm>
          <a:prstGeom prst="rect">
            <a:avLst/>
          </a:prstGeom>
          <a:noFill/>
          <a:ln>
            <a:noFill/>
          </a:ln>
        </p:spPr>
        <p:txBody>
          <a:bodyPr lIns="108797" tIns="54400" rIns="108797" bIns="54400"/>
          <a:lstStyle/>
          <a:p>
            <a:pPr algn="ctr" defTabSz="543560" fontAlgn="base">
              <a:spcBef>
                <a:spcPct val="0"/>
              </a:spcBef>
              <a:spcAft>
                <a:spcPct val="0"/>
              </a:spcAft>
            </a:pPr>
            <a:fld id="{43148E73-328C-48C2-BA79-75DF6072D72E}" type="slidenum">
              <a:rPr lang="en-US" sz="1200">
                <a:solidFill>
                  <a:srgbClr val="000090"/>
                </a:solidFill>
                <a:latin typeface="Century Gothic" panose="020B0502020202020204" pitchFamily="-112" charset="0"/>
                <a:ea typeface="MS PGothic" panose="020B0600070205080204" pitchFamily="-112" charset="-128"/>
                <a:cs typeface="Arial" panose="020B0604020202020204" pitchFamily="34" charset="0"/>
              </a:rPr>
              <a:t>‹#›</a:t>
            </a:fld>
            <a:endParaRPr lang="en-US" sz="1200">
              <a:solidFill>
                <a:srgbClr val="000090"/>
              </a:solidFill>
              <a:latin typeface="Century Gothic" panose="020B0502020202020204" pitchFamily="-112" charset="0"/>
              <a:ea typeface="MS PGothic" panose="020B0600070205080204" pitchFamily="-112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7670" marR="0" indent="-407670" algn="l" defTabSz="5441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/>
              <a:buChar char="•"/>
              <a:defRPr/>
            </a:lvl1pPr>
            <a:lvl2pPr>
              <a:defRPr sz="2265" b="1"/>
            </a:lvl2pPr>
            <a:lvl3pPr>
              <a:defRPr sz="2265"/>
            </a:lvl3pPr>
            <a:lvl4pPr>
              <a:buClr>
                <a:schemeClr val="tx2"/>
              </a:buClr>
              <a:defRPr sz="2265"/>
            </a:lvl4pPr>
            <a:lvl5pPr>
              <a:buClr>
                <a:schemeClr val="tx2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7260"/>
            <a:ext cx="12191999" cy="4929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http://aappsbulletin.org/img/201408/active_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 txBox="1"/>
          <p:nvPr/>
        </p:nvSpPr>
        <p:spPr bwMode="auto">
          <a:xfrm>
            <a:off x="6576054" y="457201"/>
            <a:ext cx="5224364" cy="1079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05" tIns="60952" rIns="121905" bIns="60952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sz="64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entury Gothic" panose="020B0502020202020204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407363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89992" tIns="46795" rIns="89992" bIns="46795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2024/3/19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1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43194" y="881380"/>
            <a:ext cx="12127231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70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8799" y="3"/>
            <a:ext cx="10974413" cy="914204"/>
          </a:xfrm>
          <a:prstGeom prst="rect">
            <a:avLst/>
          </a:prstGeom>
          <a:noFill/>
          <a:ln>
            <a:noFill/>
          </a:ln>
        </p:spPr>
        <p:txBody>
          <a:bodyPr vert="horz" wrap="square" lIns="81598" tIns="40800" rIns="81598" bIns="408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799" y="1321338"/>
            <a:ext cx="10974413" cy="4754743"/>
          </a:xfrm>
          <a:prstGeom prst="rect">
            <a:avLst/>
          </a:prstGeom>
          <a:noFill/>
          <a:ln>
            <a:noFill/>
          </a:ln>
        </p:spPr>
        <p:txBody>
          <a:bodyPr vert="horz" wrap="square" lIns="81598" tIns="40800" rIns="81598" bIns="40800" numCol="1" anchor="t" anchorCtr="0" compatLnSpc="1"/>
          <a:lstStyle/>
          <a:p>
            <a:pPr lvl="0"/>
            <a:r>
              <a:rPr lang="en-US" dirty="0"/>
              <a:t>Century gothic 20 bold</a:t>
            </a:r>
          </a:p>
          <a:p>
            <a:pPr lvl="0"/>
            <a:r>
              <a:rPr lang="en-US" dirty="0"/>
              <a:t>Century gothic 20 bold</a:t>
            </a:r>
          </a:p>
          <a:p>
            <a:pPr lvl="1"/>
            <a:r>
              <a:rPr lang="en-US" dirty="0"/>
              <a:t>Century gothic 18</a:t>
            </a:r>
          </a:p>
          <a:p>
            <a:pPr lvl="1"/>
            <a:r>
              <a:rPr lang="en-US" dirty="0"/>
              <a:t>Century gothic 18</a:t>
            </a:r>
          </a:p>
          <a:p>
            <a:pPr lvl="2"/>
            <a:r>
              <a:rPr lang="en-US" dirty="0"/>
              <a:t>Century gothic 16</a:t>
            </a:r>
          </a:p>
          <a:p>
            <a:pPr lvl="2"/>
            <a:r>
              <a:rPr lang="en-US" dirty="0"/>
              <a:t>Century gothic 16</a:t>
            </a:r>
          </a:p>
          <a:p>
            <a:pPr lvl="0"/>
            <a:r>
              <a:rPr lang="en-US" dirty="0"/>
              <a:t>Century gothic 20 bold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4255383-A405-420B-9D61-91760261B3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1328932" y="5898370"/>
            <a:ext cx="828477" cy="929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31E66A5C-18F6-49FF-FF62-436639FA70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2727"/>
            <a:ext cx="556822" cy="296896"/>
          </a:xfrm>
          <a:prstGeom prst="rect">
            <a:avLst/>
          </a:prstGeom>
          <a:noFill/>
          <a:ln>
            <a:noFill/>
          </a:ln>
        </p:spPr>
        <p:txBody>
          <a:bodyPr lIns="108797" tIns="54400" rIns="108797" bIns="54400"/>
          <a:lstStyle/>
          <a:p>
            <a:pPr algn="ctr" defTabSz="543560" fontAlgn="base">
              <a:spcBef>
                <a:spcPct val="0"/>
              </a:spcBef>
              <a:spcAft>
                <a:spcPct val="0"/>
              </a:spcAft>
            </a:pPr>
            <a:fld id="{43148E73-328C-48C2-BA79-75DF6072D72E}" type="slidenum">
              <a:rPr lang="en-US" sz="1600">
                <a:solidFill>
                  <a:srgbClr val="000090"/>
                </a:solidFill>
                <a:latin typeface="Century Gothic" panose="020B0502020202020204" pitchFamily="-112" charset="0"/>
                <a:ea typeface="MS PGothic" panose="020B0600070205080204" pitchFamily="-112" charset="-128"/>
                <a:cs typeface="Arial" panose="020B0604020202020204" pitchFamily="34" charset="0"/>
              </a:rPr>
              <a:t>‹#›</a:t>
            </a:fld>
            <a:endParaRPr lang="en-US" sz="1600">
              <a:solidFill>
                <a:srgbClr val="000090"/>
              </a:solidFill>
              <a:latin typeface="Century Gothic" panose="020B0502020202020204" pitchFamily="-112" charset="0"/>
              <a:ea typeface="MS PGothic" panose="020B0600070205080204" pitchFamily="-112" charset="-128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7" r:id="rId4"/>
    <p:sldLayoutId id="2147483678" r:id="rId5"/>
    <p:sldLayoutId id="2147483679" r:id="rId6"/>
  </p:sldLayoutIdLst>
  <p:hf sldNum="0" hdr="0" ftr="0" dt="0"/>
  <p:txStyles>
    <p:titleStyle>
      <a:lvl1pPr algn="l" defTabSz="543560" rtl="0" eaLnBrk="0" fontAlgn="base" hangingPunct="0">
        <a:spcBef>
          <a:spcPct val="0"/>
        </a:spcBef>
        <a:spcAft>
          <a:spcPct val="0"/>
        </a:spcAft>
        <a:defRPr sz="2935" b="1" kern="1200">
          <a:solidFill>
            <a:srgbClr val="FFFFFF"/>
          </a:solidFill>
          <a:latin typeface="+mj-lt"/>
          <a:ea typeface="MS PGothic" panose="020B0600070205080204" pitchFamily="-112" charset="-128"/>
          <a:cs typeface="MS PGothic" panose="020B0600070205080204" pitchFamily="-112" charset="-128"/>
        </a:defRPr>
      </a:lvl1pPr>
      <a:lvl2pPr algn="l" defTabSz="543560" rtl="0" eaLnBrk="0" fontAlgn="base" hangingPunct="0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2pPr>
      <a:lvl3pPr algn="l" defTabSz="543560" rtl="0" eaLnBrk="0" fontAlgn="base" hangingPunct="0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3pPr>
      <a:lvl4pPr algn="l" defTabSz="543560" rtl="0" eaLnBrk="0" fontAlgn="base" hangingPunct="0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4pPr>
      <a:lvl5pPr algn="l" defTabSz="543560" rtl="0" eaLnBrk="0" fontAlgn="base" hangingPunct="0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5pPr>
      <a:lvl6pPr marL="544195" algn="ctr" defTabSz="544195" rtl="0" fontAlgn="base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6pPr>
      <a:lvl7pPr marL="1087755" algn="ctr" defTabSz="544195" rtl="0" fontAlgn="base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7pPr>
      <a:lvl8pPr marL="1631950" algn="ctr" defTabSz="544195" rtl="0" fontAlgn="base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8pPr>
      <a:lvl9pPr marL="2176145" algn="ctr" defTabSz="544195" rtl="0" fontAlgn="base">
        <a:spcBef>
          <a:spcPct val="0"/>
        </a:spcBef>
        <a:spcAft>
          <a:spcPct val="0"/>
        </a:spcAft>
        <a:defRPr sz="2935" b="1">
          <a:solidFill>
            <a:srgbClr val="FFFFFF"/>
          </a:solidFill>
          <a:latin typeface="Century Gothic" panose="020B0502020202020204" pitchFamily="-112" charset="0"/>
          <a:ea typeface="MS PGothic" panose="020B0600070205080204" pitchFamily="-112" charset="-128"/>
          <a:cs typeface="MS PGothic" panose="020B0600070205080204" pitchFamily="-112" charset="-128"/>
        </a:defRPr>
      </a:lvl9pPr>
    </p:titleStyle>
    <p:bodyStyle>
      <a:lvl1pPr marL="407035" indent="-407035" algn="l" defTabSz="5435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MS PGothic" panose="020B0600070205080204" pitchFamily="-112" charset="-128"/>
          <a:cs typeface="MS PGothic" panose="020B0600070205080204" pitchFamily="-112" charset="-128"/>
        </a:defRPr>
      </a:lvl1pPr>
      <a:lvl2pPr marL="883285" indent="-339725" algn="l" defTabSz="5435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265" b="1" kern="1200">
          <a:solidFill>
            <a:schemeClr val="tx1"/>
          </a:solidFill>
          <a:latin typeface="+mn-lt"/>
          <a:ea typeface="MS PGothic" panose="020B0600070205080204" pitchFamily="-112" charset="-128"/>
          <a:cs typeface="+mn-cs"/>
        </a:defRPr>
      </a:lvl2pPr>
      <a:lvl3pPr marL="1494790" indent="-407035" algn="l" defTabSz="5435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MS PGothic" panose="020B0600070205080204" pitchFamily="-112" charset="-128"/>
          <a:cs typeface="+mn-cs"/>
        </a:defRPr>
      </a:lvl3pPr>
      <a:lvl4pPr marL="1903095" indent="-271780" algn="l" defTabSz="5435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-112" charset="-128"/>
          <a:cs typeface="+mn-cs"/>
        </a:defRPr>
      </a:lvl4pPr>
      <a:lvl5pPr marL="2447290" indent="-271780" algn="l" defTabSz="5435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MS PGothic" panose="020B0600070205080204" pitchFamily="-112" charset="-128"/>
          <a:cs typeface="+mn-cs"/>
        </a:defRPr>
      </a:lvl5pPr>
      <a:lvl6pPr marL="2992120" indent="-271780" algn="l" defTabSz="544195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680" indent="-271780" algn="l" defTabSz="544195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75" indent="-271780" algn="l" defTabSz="544195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070" indent="-271780" algn="l" defTabSz="544195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7755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9705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3900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8095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51655" algn="l" defTabSz="54419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4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44.tiff"/><Relationship Id="rId5" Type="http://schemas.openxmlformats.org/officeDocument/2006/relationships/tags" Target="../tags/tag16.xml"/><Relationship Id="rId10" Type="http://schemas.openxmlformats.org/officeDocument/2006/relationships/image" Target="../media/image43.emf"/><Relationship Id="rId4" Type="http://schemas.openxmlformats.org/officeDocument/2006/relationships/tags" Target="../tags/tag15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26" Type="http://schemas.openxmlformats.org/officeDocument/2006/relationships/tags" Target="../tags/tag44.xml"/><Relationship Id="rId39" Type="http://schemas.openxmlformats.org/officeDocument/2006/relationships/image" Target="../media/image53.png"/><Relationship Id="rId21" Type="http://schemas.openxmlformats.org/officeDocument/2006/relationships/tags" Target="../tags/tag39.xml"/><Relationship Id="rId34" Type="http://schemas.openxmlformats.org/officeDocument/2006/relationships/image" Target="NUL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tags" Target="../tags/tag38.xml"/><Relationship Id="rId29" Type="http://schemas.openxmlformats.org/officeDocument/2006/relationships/tags" Target="NULL"/><Relationship Id="rId41" Type="http://schemas.openxmlformats.org/officeDocument/2006/relationships/image" Target="../media/image20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24" Type="http://schemas.openxmlformats.org/officeDocument/2006/relationships/tags" Target="../tags/tag42.xml"/><Relationship Id="rId32" Type="http://schemas.openxmlformats.org/officeDocument/2006/relationships/image" Target="NULL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23" Type="http://schemas.openxmlformats.org/officeDocument/2006/relationships/tags" Target="../tags/tag41.xml"/><Relationship Id="rId28" Type="http://schemas.openxmlformats.org/officeDocument/2006/relationships/notesSlide" Target="../notesSlides/notesSlide13.xml"/><Relationship Id="rId36" Type="http://schemas.openxmlformats.org/officeDocument/2006/relationships/image" Target="NULL"/><Relationship Id="rId10" Type="http://schemas.openxmlformats.org/officeDocument/2006/relationships/tags" Target="../tags/tag28.xml"/><Relationship Id="rId19" Type="http://schemas.openxmlformats.org/officeDocument/2006/relationships/tags" Target="../tags/tag37.xml"/><Relationship Id="rId31" Type="http://schemas.openxmlformats.org/officeDocument/2006/relationships/tags" Target="NUL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Relationship Id="rId22" Type="http://schemas.openxmlformats.org/officeDocument/2006/relationships/tags" Target="../tags/tag40.xml"/><Relationship Id="rId27" Type="http://schemas.openxmlformats.org/officeDocument/2006/relationships/slideLayout" Target="../slideLayouts/slideLayout3.xml"/><Relationship Id="rId30" Type="http://schemas.openxmlformats.org/officeDocument/2006/relationships/image" Target="NULL"/><Relationship Id="rId35" Type="http://schemas.openxmlformats.org/officeDocument/2006/relationships/tags" Target="NULL"/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5" Type="http://schemas.openxmlformats.org/officeDocument/2006/relationships/tags" Target="../tags/tag43.xml"/><Relationship Id="rId33" Type="http://schemas.openxmlformats.org/officeDocument/2006/relationships/tags" Target="NULL"/><Relationship Id="rId38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 descr="http://aappsbulletin.org/img/201408/active_01_01.png">
            <a:extLst>
              <a:ext uri="{FF2B5EF4-FFF2-40B4-BE49-F238E27FC236}">
                <a16:creationId xmlns:a16="http://schemas.microsoft.com/office/drawing/2014/main" id="{FEF662CD-BE35-34EB-C323-B2744564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34" y="2680933"/>
            <a:ext cx="5432693" cy="303763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609"/>
            <a:ext cx="12192000" cy="868008"/>
          </a:xfrm>
          <a:solidFill>
            <a:srgbClr val="12358D"/>
          </a:solidFill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Application for DEMO Plasma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4B918-9D56-CD90-6D8D-24B93B4FFA06}"/>
              </a:ext>
            </a:extLst>
          </p:cNvPr>
          <p:cNvSpPr txBox="1"/>
          <p:nvPr/>
        </p:nvSpPr>
        <p:spPr>
          <a:xfrm>
            <a:off x="526024" y="2736706"/>
            <a:ext cx="7385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Institute of Plasma Physics, Chinese Academy of Sciences, Hefei, China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i="1" baseline="30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</a:t>
            </a:r>
            <a:r>
              <a:rPr kumimoji="1" lang="en-US" altLang="zh-CN" sz="1400" i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School of Nuclear Science &amp; Technology, University of Science &amp; Technology of China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i="1" baseline="30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</a:t>
            </a:r>
            <a:r>
              <a:rPr kumimoji="1" lang="en-US" altLang="zh-CN" sz="1400" i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Shenzhen University, Shenzhen, China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i="1" baseline="30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r>
              <a:rPr kumimoji="1" lang="en-US" altLang="zh-CN" sz="1400" i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Massachusetts Institute of Technology, Plasma Science and Fusion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zh-CN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Napoli Federico 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zh-CN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Consorzio CREATE</a:t>
            </a:r>
            <a:endParaRPr lang="en-US" altLang="zh-CN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056" descr="ilandsmall">
            <a:extLst>
              <a:ext uri="{FF2B5EF4-FFF2-40B4-BE49-F238E27FC236}">
                <a16:creationId xmlns:a16="http://schemas.microsoft.com/office/drawing/2014/main" id="{4AA7619D-FD4A-B6E4-EA1B-E0616050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53113"/>
            <a:ext cx="12191999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F140CFBB-B307-E74B-A362-7B0F654D611A}"/>
              </a:ext>
            </a:extLst>
          </p:cNvPr>
          <p:cNvSpPr/>
          <p:nvPr/>
        </p:nvSpPr>
        <p:spPr>
          <a:xfrm>
            <a:off x="526024" y="4172284"/>
            <a:ext cx="42400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1400" kern="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*E-mail: </a:t>
            </a:r>
            <a:r>
              <a:rPr lang="en-US" altLang="zh-CN" sz="1400" kern="0" dirty="0" err="1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bjxiao@ipp.ac.cn</a:t>
            </a:r>
            <a:endParaRPr lang="zh-CN" altLang="en-US" sz="1400"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2E5E1-0221-3A58-4EB7-2A3F7390DF7D}"/>
              </a:ext>
            </a:extLst>
          </p:cNvPr>
          <p:cNvSpPr txBox="1"/>
          <p:nvPr/>
        </p:nvSpPr>
        <p:spPr>
          <a:xfrm>
            <a:off x="526024" y="5206782"/>
            <a:ext cx="718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Presented at 4th Technical Exchange Meeting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EU — China collaboration on CFETR and EU-DEMO Reactor Design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A9503E00-06E6-84A1-55FE-2BBBC7AB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24" y="1097699"/>
            <a:ext cx="106565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800"/>
              </a:spcBef>
              <a:buClr>
                <a:schemeClr val="tx2"/>
              </a:buClr>
              <a:buFont typeface="Arial" pitchFamily="34" charset="0"/>
              <a:buNone/>
              <a:defRPr/>
            </a:pPr>
            <a:r>
              <a:rPr lang="en-US" altLang="zh-CN" sz="24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B.J. Xiao</a:t>
            </a:r>
            <a:r>
              <a:rPr lang="en-US" altLang="zh-CN" sz="2400" b="1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1,2,</a:t>
            </a:r>
            <a:r>
              <a:rPr lang="en-US" altLang="zh-CN" sz="24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*</a:t>
            </a:r>
          </a:p>
          <a:p>
            <a:pPr algn="just">
              <a:spcBef>
                <a:spcPts val="800"/>
              </a:spcBef>
              <a:defRPr/>
            </a:pP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W.Y. Rui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1,2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B.H.Guo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1.3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Z.J. Liu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1,3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C.G.</a:t>
            </a:r>
            <a:r>
              <a:rPr lang="zh-CN" altLang="en-US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Wan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W.H. Hu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C. Rea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J. X. Zhu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G. De Tommasi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5,6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Y.H. Wang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Y. Huang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D.L. Chen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Q.P. Yuan</a:t>
            </a:r>
            <a:r>
              <a:rPr lang="en-US" altLang="zh-CN" sz="1700" baseline="30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US" altLang="zh-CN" sz="17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and EAST Team </a:t>
            </a:r>
            <a:endParaRPr kumimoji="1" lang="en-US" altLang="zh-CN" sz="1700" baseline="30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251041" y="90806"/>
            <a:ext cx="12192000" cy="70548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</a:p>
        </p:txBody>
      </p:sp>
      <p:sp>
        <p:nvSpPr>
          <p:cNvPr id="24" name="矩形 23"/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 panose="020B0503020204020204" charset="-122"/>
              <a:cs typeface="Calibri" panose="020F0502020204030204" pitchFamily="34" charset="0"/>
              <a:sym typeface="宋体" pitchFamily="2" charset="-122"/>
            </a:endParaRPr>
          </a:p>
        </p:txBody>
      </p:sp>
      <p:sp>
        <p:nvSpPr>
          <p:cNvPr id="2" name="文本框 51"/>
          <p:cNvSpPr txBox="1"/>
          <p:nvPr/>
        </p:nvSpPr>
        <p:spPr>
          <a:xfrm>
            <a:off x="1012825" y="202800"/>
            <a:ext cx="10999470" cy="477050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500" b="1" dirty="0">
                <a:latin typeface="+mn-ea"/>
                <a:cs typeface="Calibri" panose="020F0502020204030204" pitchFamily="34" charset="0"/>
                <a:sym typeface="+mn-lt"/>
              </a:rPr>
              <a:t>Surrogate NN Z model</a:t>
            </a:r>
            <a:r>
              <a:rPr lang="zh-CN" altLang="en-US" sz="2500" b="1" dirty="0">
                <a:latin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500" b="1" dirty="0">
                <a:latin typeface="+mn-ea"/>
                <a:cs typeface="Calibri" panose="020F0502020204030204" pitchFamily="34" charset="0"/>
                <a:sym typeface="+mn-lt"/>
              </a:rPr>
              <a:t>do well in REAL time</a:t>
            </a:r>
            <a:endParaRPr lang="en-US" sz="2500" b="1" dirty="0">
              <a:latin typeface="+mn-ea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4" name="灯片编号占位符 2"/>
          <p:cNvSpPr txBox="1"/>
          <p:nvPr/>
        </p:nvSpPr>
        <p:spPr>
          <a:xfrm>
            <a:off x="11499139" y="6389543"/>
            <a:ext cx="457036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defRPr/>
            </a:pPr>
            <a:fld id="{DD3C5744-C3CE-4BDE-88A5-B11DDE512A7A}" type="slidenum">
              <a:rPr lang="zh-CN" altLang="en-US" smtClean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10</a:t>
            </a:fld>
            <a:endParaRPr lang="zh-CN" altLang="en-US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9600" y="2219591"/>
            <a:ext cx="6997619" cy="1936822"/>
            <a:chOff x="136916" y="1769186"/>
            <a:chExt cx="7333057" cy="204032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167" y="1935819"/>
              <a:ext cx="3186862" cy="1873689"/>
            </a:xfrm>
            <a:prstGeom prst="rect">
              <a:avLst/>
            </a:prstGeom>
          </p:spPr>
        </p:pic>
        <p:cxnSp>
          <p:nvCxnSpPr>
            <p:cNvPr id="6" name="直接箭头连接符 5"/>
            <p:cNvCxnSpPr/>
            <p:nvPr/>
          </p:nvCxnSpPr>
          <p:spPr>
            <a:xfrm>
              <a:off x="624563" y="2783879"/>
              <a:ext cx="81819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36916" y="2168608"/>
              <a:ext cx="1657034" cy="61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lang="en-US" altLang="zh-CN" sz="1600"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M</a:t>
              </a:r>
              <a:r>
                <a:rPr lang="zh-CN" altLang="en-US" sz="1600"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agnetic measurement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5118659" y="1769186"/>
              <a:ext cx="2351314" cy="2010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fontAlgn="auto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  <a:sym typeface="+mn-ea"/>
                </a:rPr>
                <a:t>Vertical displacement</a:t>
              </a:r>
            </a:p>
            <a:p>
              <a:pPr marL="285750" indent="-285750" fontAlgn="auto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  <a:sym typeface="+mn-ea"/>
                </a:rPr>
                <a:t>Vertical instability growth rate</a:t>
              </a:r>
            </a:p>
            <a:p>
              <a:pPr marL="285750" indent="-285750" fontAlgn="auto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  <a:sym typeface="+mn-ea"/>
                </a:rPr>
                <a:t>Equilibrium parameters</a:t>
              </a: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4722029" y="2740268"/>
              <a:ext cx="396630" cy="86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/>
          <a:srcRect b="1953"/>
          <a:stretch>
            <a:fillRect/>
          </a:stretch>
        </p:blipFill>
        <p:spPr>
          <a:xfrm>
            <a:off x="7540556" y="1326508"/>
            <a:ext cx="3896678" cy="20574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648" y="3429000"/>
            <a:ext cx="3862872" cy="324358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2919" y="1002652"/>
            <a:ext cx="6888394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en-US" altLang="zh-CN">
                <a:latin typeface="+mn-ea"/>
                <a:cs typeface="Calibri" panose="020F0502020204030204" pitchFamily="34" charset="0"/>
              </a:rPr>
              <a:t>Motivation: Fast and accurate Z estimation for Z control</a:t>
            </a:r>
          </a:p>
          <a:p>
            <a:pPr fontAlgn="auto">
              <a:lnSpc>
                <a:spcPct val="110000"/>
              </a:lnSpc>
            </a:pPr>
            <a:r>
              <a:rPr lang="en-US" altLang="zh-CN">
                <a:latin typeface="+mn-ea"/>
                <a:cs typeface="Calibri" panose="020F0502020204030204" pitchFamily="34" charset="0"/>
              </a:rPr>
              <a:t>    Method: BP neural network model was trained using magnetic probe measurement, offline EFIT calculated Z and TOK-SYS calculated Z growth rate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59352" y="4355105"/>
            <a:ext cx="702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auto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>
                <a:latin typeface="+mn-ea"/>
                <a:cs typeface="Calibri" panose="020F0502020204030204" pitchFamily="34" charset="0"/>
              </a:rPr>
              <a:t>Surrogate models provide more reliable results than simplified</a:t>
            </a:r>
            <a:r>
              <a:rPr lang="en-US" altLang="zh-CN">
                <a:latin typeface="+mn-ea"/>
                <a:cs typeface="Calibri" panose="020F0502020204030204" pitchFamily="34" charset="0"/>
              </a:rPr>
              <a:t> linear</a:t>
            </a:r>
            <a:r>
              <a:rPr lang="zh-CN" altLang="en-US">
                <a:latin typeface="+mn-ea"/>
                <a:cs typeface="Calibri" panose="020F0502020204030204" pitchFamily="34" charset="0"/>
              </a:rPr>
              <a:t> physics model.</a:t>
            </a:r>
          </a:p>
          <a:p>
            <a:pPr marL="342900" indent="-342900" algn="l" fontAlgn="auto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>
                <a:latin typeface="+mn-ea"/>
                <a:cs typeface="Calibri" panose="020F0502020204030204" pitchFamily="34" charset="0"/>
              </a:rPr>
              <a:t>The surrogate models are deployed in the plasma control system to meet real-time computing demands.</a:t>
            </a:r>
          </a:p>
          <a:p>
            <a:pPr marL="342900" indent="-342900" algn="l" fontAlgn="auto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>
                <a:latin typeface="+mn-ea"/>
                <a:cs typeface="Calibri" panose="020F0502020204030204" pitchFamily="34" charset="0"/>
              </a:rPr>
              <a:t>The validation is obtained in EAST experiments.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7153" y="6064019"/>
            <a:ext cx="737552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i="1" u="sng"/>
              <a:t>Song H H, et al. [J]. Journal of Plasma Physics, 2023, 89(1): 895890104.</a:t>
            </a:r>
            <a:endParaRPr lang="en-US" altLang="zh-CN" sz="1600" i="1" u="sng"/>
          </a:p>
          <a:p>
            <a:r>
              <a:rPr lang="zh-CN" altLang="en-US" sz="1600" i="1" u="sng"/>
              <a:t>Liu B</a:t>
            </a:r>
            <a:r>
              <a:rPr lang="en-US" altLang="zh-CN" sz="1600" i="1" u="sng"/>
              <a:t>.</a:t>
            </a:r>
            <a:r>
              <a:rPr lang="zh-CN" altLang="en-US" sz="1600" i="1" u="sng"/>
              <a:t> N</a:t>
            </a:r>
            <a:r>
              <a:rPr lang="en-US" altLang="zh-CN" sz="1600" i="1" u="sng"/>
              <a:t>. et al.</a:t>
            </a:r>
            <a:r>
              <a:rPr lang="zh-CN" altLang="en-US" sz="1600" i="1" u="sng"/>
              <a:t>, [J]. IEEE Transactions on Plasma Science, 2023.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11" y="1785225"/>
            <a:ext cx="4082632" cy="31380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3" name="文本框 51"/>
          <p:cNvSpPr txBox="1"/>
          <p:nvPr/>
        </p:nvSpPr>
        <p:spPr>
          <a:xfrm>
            <a:off x="1050821" y="130057"/>
            <a:ext cx="10740691" cy="5617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Integrated MHD modes recognizer </a:t>
            </a:r>
            <a:r>
              <a:rPr lang="en-US" altLang="zh-CN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using</a:t>
            </a: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deep learning </a:t>
            </a:r>
          </a:p>
        </p:txBody>
      </p:sp>
      <p:sp>
        <p:nvSpPr>
          <p:cNvPr id="18" name="文本框 3"/>
          <p:cNvSpPr txBox="1"/>
          <p:nvPr/>
        </p:nvSpPr>
        <p:spPr>
          <a:xfrm>
            <a:off x="182511" y="987052"/>
            <a:ext cx="11693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</a:t>
            </a:r>
            <a:r>
              <a:rPr 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i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ntegrated</a:t>
            </a:r>
            <a:r>
              <a:rPr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MHD modes recognizer has been developed u</a:t>
            </a:r>
            <a:r>
              <a:rPr 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ing deep learning on EAST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9043" y="4987432"/>
            <a:ext cx="394462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Accuracy rate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&gt; 98%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Identify MHD information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time, frequency &amp; intensity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17" y="3614428"/>
            <a:ext cx="6269190" cy="297415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757124" y="1559530"/>
            <a:ext cx="2957213" cy="1841592"/>
            <a:chOff x="6996" y="2980"/>
            <a:chExt cx="4277" cy="258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6" y="3325"/>
              <a:ext cx="4277" cy="223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749" y="2980"/>
              <a:ext cx="277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微软雅黑" panose="020B0503020204020204" charset="-122"/>
                  <a:ea typeface="微软雅黑" panose="020B0503020204020204" charset="-122"/>
                </a:rPr>
                <a:t>Recognizer Input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065031" y="1952969"/>
            <a:ext cx="3353346" cy="1476031"/>
            <a:chOff x="12941" y="3154"/>
            <a:chExt cx="5060" cy="19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41" y="3566"/>
              <a:ext cx="5061" cy="148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"/>
              </p:custDataLst>
            </p:nvPr>
          </p:nvSpPr>
          <p:spPr>
            <a:xfrm>
              <a:off x="14253" y="3154"/>
              <a:ext cx="277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微软雅黑" panose="020B0503020204020204" charset="-122"/>
                  <a:ea typeface="微软雅黑" panose="020B0503020204020204" charset="-122"/>
                </a:rPr>
                <a:t>Dataset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38555"/>
            <a:ext cx="2840173" cy="1905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23" y="3167078"/>
            <a:ext cx="2811652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Outline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0E79DF2-E331-BB3C-76AA-46E524943865}"/>
              </a:ext>
            </a:extLst>
          </p:cNvPr>
          <p:cNvSpPr txBox="1"/>
          <p:nvPr/>
        </p:nvSpPr>
        <p:spPr>
          <a:xfrm>
            <a:off x="4296505" y="4961308"/>
            <a:ext cx="5440526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Conclusion and Discussion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A14673-65A8-A81B-ADAB-69D1759C6C3D}"/>
              </a:ext>
            </a:extLst>
          </p:cNvPr>
          <p:cNvSpPr/>
          <p:nvPr/>
        </p:nvSpPr>
        <p:spPr>
          <a:xfrm>
            <a:off x="3334420" y="4856264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03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BF3DBFC-7939-13E3-4D44-1458A4674ADB}"/>
              </a:ext>
            </a:extLst>
          </p:cNvPr>
          <p:cNvSpPr txBox="1"/>
          <p:nvPr/>
        </p:nvSpPr>
        <p:spPr>
          <a:xfrm>
            <a:off x="4294712" y="1208752"/>
            <a:ext cx="7897288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Specific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requirements for DEMO plasma control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55B88F7-DDC2-3E76-13C3-E3CDAF72AEAC}"/>
              </a:ext>
            </a:extLst>
          </p:cNvPr>
          <p:cNvSpPr/>
          <p:nvPr/>
        </p:nvSpPr>
        <p:spPr>
          <a:xfrm>
            <a:off x="3333686" y="1112733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1EC7B2-3CF2-0650-59F0-8CD10691A967}"/>
              </a:ext>
            </a:extLst>
          </p:cNvPr>
          <p:cNvSpPr txBox="1"/>
          <p:nvPr/>
        </p:nvSpPr>
        <p:spPr>
          <a:xfrm>
            <a:off x="4294703" y="2202695"/>
            <a:ext cx="646522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Demonstration of AI solution on EAST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E077509-D3D8-67E9-EE00-6BAB0AD76B9F}"/>
              </a:ext>
            </a:extLst>
          </p:cNvPr>
          <p:cNvSpPr/>
          <p:nvPr/>
        </p:nvSpPr>
        <p:spPr>
          <a:xfrm>
            <a:off x="3333686" y="2096052"/>
            <a:ext cx="689077" cy="720000"/>
          </a:xfrm>
          <a:prstGeom prst="rect">
            <a:avLst/>
          </a:prstGeom>
          <a:solidFill>
            <a:srgbClr val="C00000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8DEEFCC-C18A-422D-A222-EA5B76CD5C5E}"/>
              </a:ext>
            </a:extLst>
          </p:cNvPr>
          <p:cNvCxnSpPr/>
          <p:nvPr/>
        </p:nvCxnSpPr>
        <p:spPr>
          <a:xfrm>
            <a:off x="3708176" y="1849359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A6AB50F-6BBB-78A9-E6BC-91C424564F2A}"/>
              </a:ext>
            </a:extLst>
          </p:cNvPr>
          <p:cNvCxnSpPr/>
          <p:nvPr/>
        </p:nvCxnSpPr>
        <p:spPr>
          <a:xfrm>
            <a:off x="3708176" y="2857847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B0F1D56-B1EB-BB06-14D6-FD985F405E63}"/>
              </a:ext>
            </a:extLst>
          </p:cNvPr>
          <p:cNvCxnSpPr/>
          <p:nvPr/>
        </p:nvCxnSpPr>
        <p:spPr>
          <a:xfrm>
            <a:off x="3710713" y="5587883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2093ECB-DE7C-BC89-3251-EC0797E7DD52}"/>
              </a:ext>
            </a:extLst>
          </p:cNvPr>
          <p:cNvSpPr txBox="1"/>
          <p:nvPr/>
        </p:nvSpPr>
        <p:spPr>
          <a:xfrm>
            <a:off x="4294703" y="3225123"/>
            <a:ext cx="6543760" cy="1369795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Plasma parameter/state estimation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Disruption prediction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Controller optimization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4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b="4548"/>
          <a:stretch>
            <a:fillRect/>
          </a:stretch>
        </p:blipFill>
        <p:spPr>
          <a:xfrm>
            <a:off x="6535226" y="1844978"/>
            <a:ext cx="4914964" cy="3426743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5" name="文本框 51"/>
          <p:cNvSpPr txBox="1"/>
          <p:nvPr/>
        </p:nvSpPr>
        <p:spPr>
          <a:xfrm>
            <a:off x="1179830" y="205658"/>
            <a:ext cx="10955655" cy="477050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sz="2500" b="1" dirty="0">
                <a:latin typeface="微软雅黑" panose="020B0503020204020204" charset="-122"/>
                <a:ea typeface="微软雅黑" panose="020B0503020204020204" charset="-122"/>
              </a:rPr>
              <a:t>CNN+LSTM predicted EAST disruption w/ TPR 95% </a:t>
            </a:r>
            <a:endParaRPr sz="25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1701" y="942008"/>
            <a:ext cx="11369867" cy="46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200" dirty="0">
                <a:latin typeface="微软雅黑" panose="020B0503020204020204" charset="-122"/>
                <a:ea typeface="微软雅黑" panose="020B0503020204020204" charset="-122"/>
              </a:rPr>
              <a:t>Feature extraction module</a:t>
            </a:r>
            <a:r>
              <a:rPr lang="en-US" altLang="zh-CN" sz="2200" dirty="0">
                <a:latin typeface="微软雅黑" panose="020B0503020204020204" charset="-122"/>
                <a:ea typeface="微软雅黑" panose="020B0503020204020204" charset="-122"/>
              </a:rPr>
              <a:t>(CNN) + </a:t>
            </a:r>
            <a:r>
              <a:rPr lang="zh-CN" altLang="en-US" sz="2200" dirty="0">
                <a:latin typeface="微软雅黑" panose="020B0503020204020204" charset="-122"/>
                <a:ea typeface="微软雅黑" panose="020B0503020204020204" charset="-122"/>
              </a:rPr>
              <a:t>Characteristic time learning module</a:t>
            </a:r>
            <a:r>
              <a:rPr lang="en-US" altLang="zh-CN" sz="2200" dirty="0">
                <a:latin typeface="微软雅黑" panose="020B0503020204020204" charset="-122"/>
                <a:ea typeface="微软雅黑" panose="020B0503020204020204" charset="-122"/>
              </a:rPr>
              <a:t>(LSTM)</a:t>
            </a:r>
            <a:endParaRPr lang="zh-CN" altLang="en-US" sz="2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l="2206"/>
          <a:stretch>
            <a:fillRect/>
          </a:stretch>
        </p:blipFill>
        <p:spPr>
          <a:xfrm>
            <a:off x="741810" y="1923209"/>
            <a:ext cx="5804946" cy="30469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8160" y="5078684"/>
            <a:ext cx="5486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1-D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convolution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: 1-D diagnostic features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2-D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convolution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array diagnostic features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(2-D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features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LSTM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time evolution information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355545" y="5415855"/>
            <a:ext cx="504397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he performance better than single algorithm</a:t>
            </a: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(CNN</a:t>
            </a:r>
            <a:r>
              <a:rPr lang="zh-CN" altLang="en-US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LSTM)</a:t>
            </a:r>
            <a:endParaRPr lang="zh-CN" altLang="en-US" kern="0">
              <a:uFill>
                <a:solidFill>
                  <a:schemeClr val="tx1"/>
                </a:solidFill>
              </a:u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Testing Result: </a:t>
            </a:r>
            <a:r>
              <a:rPr lang="en-US" altLang="zh-CN" kern="0">
                <a:solidFill>
                  <a:srgbClr val="0000FF"/>
                </a:solidFill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TPR (95.3%), FPR (8%)</a:t>
            </a:r>
            <a:endParaRPr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5" name="文本框 51"/>
          <p:cNvSpPr txBox="1"/>
          <p:nvPr/>
        </p:nvSpPr>
        <p:spPr>
          <a:xfrm>
            <a:off x="1155622" y="13297"/>
            <a:ext cx="11040118" cy="861770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EAST </a:t>
            </a:r>
            <a:r>
              <a:rPr lang="en-US"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</a:t>
            </a:r>
            <a:r>
              <a:rPr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lasma </a:t>
            </a:r>
            <a:r>
              <a:rPr lang="en-US"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r>
              <a:rPr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isruption </a:t>
            </a:r>
            <a:r>
              <a:rPr lang="en-US"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</a:t>
            </a:r>
            <a:r>
              <a:rPr sz="25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rediction: </a:t>
            </a:r>
            <a:r>
              <a:rPr lang="en-US" sz="2500" b="1">
                <a:latin typeface="微软雅黑" panose="020B0503020204020204" charset="-122"/>
                <a:ea typeface="微软雅黑" panose="020B0503020204020204" charset="-122"/>
                <a:sym typeface="+mn-lt"/>
              </a:rPr>
              <a:t>t</a:t>
            </a:r>
            <a:r>
              <a:rPr sz="2500" b="1">
                <a:latin typeface="微软雅黑" panose="020B0503020204020204" charset="-122"/>
                <a:ea typeface="微软雅黑" panose="020B0503020204020204" charset="-122"/>
                <a:sym typeface="+mn-lt"/>
              </a:rPr>
              <a:t>ransfer learning improves model extensibility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5656" r="10332" b="6374"/>
          <a:stretch>
            <a:fillRect/>
          </a:stretch>
        </p:blipFill>
        <p:spPr>
          <a:xfrm>
            <a:off x="8250256" y="2984191"/>
            <a:ext cx="3939603" cy="29527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3784" y="1267042"/>
            <a:ext cx="953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2019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2621" y="1266093"/>
            <a:ext cx="953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2021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964477"/>
            <a:ext cx="5232410" cy="2019714"/>
            <a:chOff x="726821" y="944262"/>
            <a:chExt cx="5232410" cy="201971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5"/>
            <a:srcRect l="17619" r="12552"/>
            <a:stretch>
              <a:fillRect/>
            </a:stretch>
          </p:blipFill>
          <p:spPr>
            <a:xfrm>
              <a:off x="726821" y="944262"/>
              <a:ext cx="1985108" cy="195447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301" y="1008470"/>
              <a:ext cx="2880930" cy="1955506"/>
            </a:xfrm>
            <a:prstGeom prst="rect">
              <a:avLst/>
            </a:prstGeom>
          </p:spPr>
        </p:pic>
        <p:sp>
          <p:nvSpPr>
            <p:cNvPr id="10" name="箭头: 右 9"/>
            <p:cNvSpPr/>
            <p:nvPr/>
          </p:nvSpPr>
          <p:spPr>
            <a:xfrm>
              <a:off x="2499963" y="1679209"/>
              <a:ext cx="578338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968345" y="1101000"/>
            <a:ext cx="578748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0" kern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 lower </a:t>
            </a:r>
            <a:r>
              <a:rPr lang="en-US" altLang="zh-CN" b="0" kern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 </a:t>
            </a:r>
            <a:r>
              <a:rPr lang="zh-CN" altLang="en-US" b="0" kern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divertor </a:t>
            </a: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has been replaced by W since 2021, some </a:t>
            </a:r>
            <a:r>
              <a:rPr lang="en-US" altLang="zh-CN" b="0" kern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diagnostics have </a:t>
            </a: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also been </a:t>
            </a:r>
            <a:r>
              <a:rPr lang="en-US" altLang="zh-CN" b="0" kern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changed.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Previous model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performance decreases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(</a:t>
            </a:r>
            <a:r>
              <a:rPr lang="en-US" altLang="zh-CN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AUC~0.79)</a:t>
            </a:r>
            <a:endParaRPr lang="en-US" altLang="zh-CN" b="0" kern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436174" y="2987303"/>
            <a:ext cx="7470317" cy="1686352"/>
            <a:chOff x="330271" y="3473113"/>
            <a:chExt cx="7760646" cy="133872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271" y="3473113"/>
              <a:ext cx="4253413" cy="129998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2338" y="3473113"/>
              <a:ext cx="3448579" cy="1338728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96641" y="4797457"/>
            <a:ext cx="7042688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p"/>
            </a:pPr>
            <a:r>
              <a:rPr lang="zh-CN" altLang="en-US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Convolution attention module: channel attention module </a:t>
            </a:r>
            <a:r>
              <a:rPr lang="en-US" altLang="zh-CN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&amp;</a:t>
            </a:r>
            <a:r>
              <a:rPr lang="zh-CN" altLang="en-US" kern="0">
                <a:uFill>
                  <a:solidFill>
                    <a:schemeClr val="tx1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spatial attention module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p"/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Transfer learning 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with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a small amount of new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 data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The performance of all-metal wall is improved（</a:t>
            </a:r>
            <a:r>
              <a:rPr lang="en-US" altLang="zh-CN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AUC~0.93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69639" y="6389543"/>
            <a:ext cx="502031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14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B.H. Guo, et al. </a:t>
            </a:r>
            <a:r>
              <a:rPr lang="it-IT" altLang="zh-CN" sz="14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Nucl. Fusion 63 (2023) 094001 (12pp)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A0EB8FCB-E71A-EDBE-792C-B771CACDE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13" b="-1"/>
          <a:stretch/>
        </p:blipFill>
        <p:spPr>
          <a:xfrm>
            <a:off x="7341371" y="4176664"/>
            <a:ext cx="4179710" cy="258419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990305-CD9C-EED0-B315-0403CFE09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3" name="文本框 51">
            <a:extLst>
              <a:ext uri="{FF2B5EF4-FFF2-40B4-BE49-F238E27FC236}">
                <a16:creationId xmlns:a16="http://schemas.microsoft.com/office/drawing/2014/main" id="{4A02B7F3-9C53-5237-75BC-9D5EFA870028}"/>
              </a:ext>
            </a:extLst>
          </p:cNvPr>
          <p:cNvSpPr txBox="1"/>
          <p:nvPr/>
        </p:nvSpPr>
        <p:spPr>
          <a:xfrm>
            <a:off x="1179847" y="13294"/>
            <a:ext cx="10740691" cy="861770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r>
              <a:rPr lang="en-US" altLang="zh-CN" sz="2500" b="1">
                <a:latin typeface="+mn-ea"/>
                <a:sym typeface="+mn-lt"/>
              </a:rPr>
              <a:t>Cross-device plasma disruption prediction (EAST</a:t>
            </a:r>
            <a:r>
              <a:rPr lang="zh-CN" altLang="en-US" sz="2500" b="1">
                <a:latin typeface="+mn-ea"/>
                <a:sym typeface="+mn-lt"/>
              </a:rPr>
              <a:t>、</a:t>
            </a:r>
            <a:r>
              <a:rPr lang="en-US" altLang="zh-CN" sz="2500" b="1">
                <a:latin typeface="+mn-ea"/>
                <a:sym typeface="+mn-lt"/>
              </a:rPr>
              <a:t>DIII-D</a:t>
            </a:r>
            <a:r>
              <a:rPr lang="zh-CN" altLang="en-US" sz="2500" b="1">
                <a:latin typeface="+mn-ea"/>
                <a:sym typeface="+mn-lt"/>
              </a:rPr>
              <a:t>、</a:t>
            </a:r>
            <a:r>
              <a:rPr lang="en-US" altLang="zh-CN" sz="2500" b="1">
                <a:latin typeface="+mn-ea"/>
                <a:sym typeface="+mn-lt"/>
              </a:rPr>
              <a:t>C-Mod) </a:t>
            </a:r>
            <a:r>
              <a:rPr lang="en-US" altLang="zh-CN" sz="2500" b="1">
                <a:latin typeface="+mn-ea"/>
                <a:cs typeface="Calibri" panose="020F0502020204030204" pitchFamily="34" charset="0"/>
                <a:sym typeface="+mn-lt"/>
              </a:rPr>
              <a:t>(China-U.S. collaboration)</a:t>
            </a:r>
            <a:endParaRPr lang="en-US" altLang="zh-CN" sz="2500" b="1">
              <a:latin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91A573-286E-ECC6-F304-468820A7E623}"/>
              </a:ext>
            </a:extLst>
          </p:cNvPr>
          <p:cNvSpPr txBox="1"/>
          <p:nvPr/>
        </p:nvSpPr>
        <p:spPr>
          <a:xfrm>
            <a:off x="1455990" y="6476544"/>
            <a:ext cx="3848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Arial Italic" panose="020B0604020202020204" charset="0"/>
              </a:rPr>
              <a:t> J.X. Zhu et al 2021 Nucl. Fusion 61 026007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Arial Italic" panose="020B060402020202020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40D4F5A-C02C-E0D7-9832-34C882346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15" t="25972" r="22048" b="23056"/>
          <a:stretch/>
        </p:blipFill>
        <p:spPr>
          <a:xfrm>
            <a:off x="1191550" y="3545063"/>
            <a:ext cx="4906718" cy="28927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0E485F-27FA-75CC-3723-59674406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36"/>
          <a:stretch/>
        </p:blipFill>
        <p:spPr>
          <a:xfrm>
            <a:off x="7341371" y="1642354"/>
            <a:ext cx="4179710" cy="261229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9615BB7-4A40-2E31-2A25-61DA6C0ECB49}"/>
              </a:ext>
            </a:extLst>
          </p:cNvPr>
          <p:cNvSpPr txBox="1"/>
          <p:nvPr/>
        </p:nvSpPr>
        <p:spPr>
          <a:xfrm>
            <a:off x="677862" y="957462"/>
            <a:ext cx="10836275" cy="87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sz="2200">
                <a:latin typeface="微软雅黑" panose="020B0503020204020204" charset="-122"/>
                <a:ea typeface="微软雅黑" panose="020B0503020204020204" charset="-122"/>
                <a:cs typeface="Optima Regular" panose="02000503060000020004" charset="0"/>
              </a:rPr>
              <a:t>hybrid deep-learning (HDL) disruption warning model developed based on convolutional and recurrent neural networks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56E492-9BC0-B33C-0FA4-6594DB415217}"/>
              </a:ext>
            </a:extLst>
          </p:cNvPr>
          <p:cNvSpPr txBox="1"/>
          <p:nvPr/>
        </p:nvSpPr>
        <p:spPr>
          <a:xfrm>
            <a:off x="722740" y="1790159"/>
            <a:ext cx="299491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Transfer learning：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B5894F8-E5F7-AD1F-81D3-FADBF64590DD}"/>
              </a:ext>
            </a:extLst>
          </p:cNvPr>
          <p:cNvSpPr txBox="1"/>
          <p:nvPr/>
        </p:nvSpPr>
        <p:spPr>
          <a:xfrm>
            <a:off x="722740" y="2313279"/>
            <a:ext cx="6139398" cy="113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Database of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 existing devices 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 new device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 L-mode --&gt; N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ew device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H-mode 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discharge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bnormal event detection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232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251041" y="90806"/>
            <a:ext cx="12192000" cy="70675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024144B-CF44-448F-8313-DE8CE4102176}"/>
              </a:ext>
            </a:extLst>
          </p:cNvPr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" name="文本框 51">
            <a:extLst>
              <a:ext uri="{FF2B5EF4-FFF2-40B4-BE49-F238E27FC236}">
                <a16:creationId xmlns:a16="http://schemas.microsoft.com/office/drawing/2014/main" id="{5637F608-CE71-D64A-F03D-9ACAB9C7AC4C}"/>
              </a:ext>
            </a:extLst>
          </p:cNvPr>
          <p:cNvSpPr txBox="1"/>
          <p:nvPr/>
        </p:nvSpPr>
        <p:spPr>
          <a:xfrm>
            <a:off x="1132223" y="9999"/>
            <a:ext cx="10877761" cy="861770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400" b="1">
                <a:latin typeface="+mn-ea"/>
                <a:cs typeface="Calibri" panose="020F0502020204030204" pitchFamily="34" charset="0"/>
                <a:sym typeface="+mn-lt"/>
              </a:rPr>
              <a:t>EAST Density Limit Disruption Prediction and Experimental Validation based on Random Forest (China-U.S. collaboration)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1B55477-1CD8-C5BA-33D6-F99821214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63E40F9-14DF-BE67-8A80-B6DEEA0D9432}"/>
              </a:ext>
            </a:extLst>
          </p:cNvPr>
          <p:cNvSpPr txBox="1"/>
          <p:nvPr/>
        </p:nvSpPr>
        <p:spPr>
          <a:xfrm>
            <a:off x="792480" y="6297218"/>
            <a:ext cx="4370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W.H. Hu et al 2021 Nucl. Fusion 61 066034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03F05A-F147-425C-4326-446A6BDB06CB}"/>
              </a:ext>
            </a:extLst>
          </p:cNvPr>
          <p:cNvSpPr txBox="1"/>
          <p:nvPr/>
        </p:nvSpPr>
        <p:spPr>
          <a:xfrm>
            <a:off x="545147" y="998814"/>
            <a:ext cx="575818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000" b="1" i="0">
                <a:solidFill>
                  <a:srgbClr val="0432FF"/>
                </a:solidFill>
                <a:effectLst/>
                <a:latin typeface="+mn-ea"/>
                <a:cs typeface="Calibri" panose="020F0502020204030204" pitchFamily="34" charset="0"/>
              </a:rPr>
              <a:t>Random Forest Disruption Predictor (DPRF)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8E9BD5-E628-C6A6-FB86-C28B1848DA2C}"/>
              </a:ext>
            </a:extLst>
          </p:cNvPr>
          <p:cNvSpPr txBox="1"/>
          <p:nvPr/>
        </p:nvSpPr>
        <p:spPr>
          <a:xfrm>
            <a:off x="470534" y="4965166"/>
            <a:ext cx="59074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>
                <a:latin typeface="+mn-ea"/>
                <a:cs typeface="Calibri" panose="020F0502020204030204" pitchFamily="34" charset="0"/>
              </a:rPr>
              <a:t>Calculation </a:t>
            </a:r>
            <a:r>
              <a:rPr lang="en-US" sz="1700">
                <a:latin typeface="+mn-ea"/>
                <a:cs typeface="Calibri" panose="020F0502020204030204" pitchFamily="34" charset="0"/>
              </a:rPr>
              <a:t>time</a:t>
            </a:r>
            <a:r>
              <a:rPr sz="1700">
                <a:latin typeface="+mn-ea"/>
                <a:cs typeface="Calibri" panose="020F0502020204030204" pitchFamily="34" charset="0"/>
              </a:rPr>
              <a:t> of DPRF is 200</a:t>
            </a:r>
            <a:r>
              <a:rPr lang="en-US" sz="1700">
                <a:latin typeface="+mn-ea"/>
                <a:cs typeface="Calibri" panose="020F0502020204030204" pitchFamily="34" charset="0"/>
              </a:rPr>
              <a:t>~300μs</a:t>
            </a:r>
            <a:r>
              <a:rPr sz="1700">
                <a:latin typeface="+mn-ea"/>
                <a:cs typeface="Calibri" panose="020F0502020204030204" pitchFamily="34" charset="0"/>
              </a:rPr>
              <a:t> </a:t>
            </a:r>
            <a:r>
              <a:rPr lang="en-US" sz="1700">
                <a:latin typeface="+mn-ea"/>
                <a:cs typeface="Calibri" panose="020F0502020204030204" pitchFamily="34" charset="0"/>
              </a:rPr>
              <a:t>and</a:t>
            </a:r>
            <a:r>
              <a:rPr sz="1700">
                <a:latin typeface="+mn-ea"/>
                <a:cs typeface="Calibri" panose="020F0502020204030204" pitchFamily="34" charset="0"/>
              </a:rPr>
              <a:t> </a:t>
            </a:r>
            <a:r>
              <a:rPr lang="en-US" sz="1700">
                <a:latin typeface="+mn-ea"/>
                <a:cs typeface="Calibri" panose="020F0502020204030204" pitchFamily="34" charset="0"/>
              </a:rPr>
              <a:t>satisfy the real-time disruption prediction</a:t>
            </a:r>
            <a:r>
              <a:rPr sz="1700">
                <a:latin typeface="+mn-ea"/>
                <a:cs typeface="Calibri" panose="020F0502020204030204" pitchFamily="34" charset="0"/>
              </a:rPr>
              <a:t>.</a:t>
            </a:r>
          </a:p>
          <a:p>
            <a:pPr marL="285750" indent="-28575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700">
                <a:latin typeface="+mn-ea"/>
                <a:cs typeface="Calibri" panose="020F0502020204030204" pitchFamily="34" charset="0"/>
              </a:rPr>
              <a:t>Real-time disruption warning triggers the </a:t>
            </a:r>
            <a:r>
              <a:rPr lang="en-US" altLang="zh-CN" sz="1700">
                <a:latin typeface="+mn-ea"/>
                <a:cs typeface="Calibri" panose="020F0502020204030204" pitchFamily="34" charset="0"/>
              </a:rPr>
              <a:t>MGI system</a:t>
            </a:r>
            <a:r>
              <a:rPr sz="1700">
                <a:latin typeface="+mn-ea"/>
                <a:cs typeface="Calibri" panose="020F0502020204030204" pitchFamily="34" charset="0"/>
              </a:rPr>
              <a:t>, effectively reduc</a:t>
            </a:r>
            <a:r>
              <a:rPr lang="en-US" sz="1700">
                <a:latin typeface="+mn-ea"/>
                <a:cs typeface="Calibri" panose="020F0502020204030204" pitchFamily="34" charset="0"/>
              </a:rPr>
              <a:t>es</a:t>
            </a:r>
            <a:r>
              <a:rPr sz="1700">
                <a:latin typeface="+mn-ea"/>
                <a:cs typeface="Calibri" panose="020F0502020204030204" pitchFamily="34" charset="0"/>
              </a:rPr>
              <a:t> the </a:t>
            </a:r>
            <a:r>
              <a:rPr lang="en-US" sz="1700">
                <a:latin typeface="+mn-ea"/>
                <a:cs typeface="Calibri" panose="020F0502020204030204" pitchFamily="34" charset="0"/>
              </a:rPr>
              <a:t>damage</a:t>
            </a:r>
            <a:r>
              <a:rPr sz="1700">
                <a:latin typeface="+mn-ea"/>
                <a:cs typeface="Calibri" panose="020F0502020204030204" pitchFamily="34" charset="0"/>
              </a:rPr>
              <a:t> caused by disruptions.</a:t>
            </a:r>
          </a:p>
        </p:txBody>
      </p:sp>
      <p:pic>
        <p:nvPicPr>
          <p:cNvPr id="13" name="图片 12" descr="图片2">
            <a:extLst>
              <a:ext uri="{FF2B5EF4-FFF2-40B4-BE49-F238E27FC236}">
                <a16:creationId xmlns:a16="http://schemas.microsoft.com/office/drawing/2014/main" id="{4D8AD0BC-3886-B6C2-2465-5FF65BE8B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265" y="1144905"/>
            <a:ext cx="4834255" cy="5244465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E03F48BA-11C0-F059-77AD-408B679A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1" y="1467982"/>
            <a:ext cx="4871085" cy="3303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24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38555"/>
            <a:ext cx="2840173" cy="1905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23" y="3167078"/>
            <a:ext cx="2811652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Outline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0E79DF2-E331-BB3C-76AA-46E524943865}"/>
              </a:ext>
            </a:extLst>
          </p:cNvPr>
          <p:cNvSpPr txBox="1"/>
          <p:nvPr/>
        </p:nvSpPr>
        <p:spPr>
          <a:xfrm>
            <a:off x="4296505" y="4961308"/>
            <a:ext cx="5440526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Conclusion and Discussion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A14673-65A8-A81B-ADAB-69D1759C6C3D}"/>
              </a:ext>
            </a:extLst>
          </p:cNvPr>
          <p:cNvSpPr/>
          <p:nvPr/>
        </p:nvSpPr>
        <p:spPr>
          <a:xfrm>
            <a:off x="3334420" y="4856264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03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BF3DBFC-7939-13E3-4D44-1458A4674ADB}"/>
              </a:ext>
            </a:extLst>
          </p:cNvPr>
          <p:cNvSpPr txBox="1"/>
          <p:nvPr/>
        </p:nvSpPr>
        <p:spPr>
          <a:xfrm>
            <a:off x="4294712" y="1208752"/>
            <a:ext cx="7897288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Specific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requirements for DEMO plasma control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55B88F7-DDC2-3E76-13C3-E3CDAF72AEAC}"/>
              </a:ext>
            </a:extLst>
          </p:cNvPr>
          <p:cNvSpPr/>
          <p:nvPr/>
        </p:nvSpPr>
        <p:spPr>
          <a:xfrm>
            <a:off x="3333686" y="1112733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1EC7B2-3CF2-0650-59F0-8CD10691A967}"/>
              </a:ext>
            </a:extLst>
          </p:cNvPr>
          <p:cNvSpPr txBox="1"/>
          <p:nvPr/>
        </p:nvSpPr>
        <p:spPr>
          <a:xfrm>
            <a:off x="4294703" y="2202695"/>
            <a:ext cx="646522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Demonstration of AI solution on EAST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E077509-D3D8-67E9-EE00-6BAB0AD76B9F}"/>
              </a:ext>
            </a:extLst>
          </p:cNvPr>
          <p:cNvSpPr/>
          <p:nvPr/>
        </p:nvSpPr>
        <p:spPr>
          <a:xfrm>
            <a:off x="3333686" y="2096052"/>
            <a:ext cx="689077" cy="720000"/>
          </a:xfrm>
          <a:prstGeom prst="rect">
            <a:avLst/>
          </a:prstGeom>
          <a:solidFill>
            <a:srgbClr val="C00000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8DEEFCC-C18A-422D-A222-EA5B76CD5C5E}"/>
              </a:ext>
            </a:extLst>
          </p:cNvPr>
          <p:cNvCxnSpPr/>
          <p:nvPr/>
        </p:nvCxnSpPr>
        <p:spPr>
          <a:xfrm>
            <a:off x="3708176" y="1849359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A6AB50F-6BBB-78A9-E6BC-91C424564F2A}"/>
              </a:ext>
            </a:extLst>
          </p:cNvPr>
          <p:cNvCxnSpPr/>
          <p:nvPr/>
        </p:nvCxnSpPr>
        <p:spPr>
          <a:xfrm>
            <a:off x="3708176" y="2857847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B0F1D56-B1EB-BB06-14D6-FD985F405E63}"/>
              </a:ext>
            </a:extLst>
          </p:cNvPr>
          <p:cNvCxnSpPr/>
          <p:nvPr/>
        </p:nvCxnSpPr>
        <p:spPr>
          <a:xfrm>
            <a:off x="3710713" y="5587883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2093ECB-DE7C-BC89-3251-EC0797E7DD52}"/>
              </a:ext>
            </a:extLst>
          </p:cNvPr>
          <p:cNvSpPr txBox="1"/>
          <p:nvPr/>
        </p:nvSpPr>
        <p:spPr>
          <a:xfrm>
            <a:off x="4294703" y="3225123"/>
            <a:ext cx="6543760" cy="1369795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Plasma parameter/state estimation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Disruption prediction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Controller optimization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966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PACE_new_framework_workflow.drawio">
            <a:extLst>
              <a:ext uri="{FF2B5EF4-FFF2-40B4-BE49-F238E27FC236}">
                <a16:creationId xmlns:a16="http://schemas.microsoft.com/office/drawing/2014/main" id="{317DB496-828A-DE07-63F5-3F96643E58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r="54195"/>
          <a:stretch>
            <a:fillRect/>
          </a:stretch>
        </p:blipFill>
        <p:spPr>
          <a:xfrm>
            <a:off x="6510550" y="2444849"/>
            <a:ext cx="1328214" cy="28183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A271D7-06D9-791E-D8D2-6E84A297D8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/>
          <a:srcRect b="13860"/>
          <a:stretch/>
        </p:blipFill>
        <p:spPr>
          <a:xfrm>
            <a:off x="8416260" y="2372950"/>
            <a:ext cx="2676208" cy="161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07E041-535A-6553-37DB-1D1AD2B1FA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5767" r="12330" b="10769"/>
          <a:stretch>
            <a:fillRect/>
          </a:stretch>
        </p:blipFill>
        <p:spPr>
          <a:xfrm>
            <a:off x="721505" y="3429000"/>
            <a:ext cx="5049704" cy="3259046"/>
          </a:xfrm>
          <a:prstGeom prst="rect">
            <a:avLst/>
          </a:prstGeom>
        </p:spPr>
      </p:pic>
      <p:sp>
        <p:nvSpPr>
          <p:cNvPr id="7" name="左右箭头 12">
            <a:extLst>
              <a:ext uri="{FF2B5EF4-FFF2-40B4-BE49-F238E27FC236}">
                <a16:creationId xmlns:a16="http://schemas.microsoft.com/office/drawing/2014/main" id="{8C8E06A5-76BA-8289-D108-C9B49A428CF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96170" y="3022085"/>
            <a:ext cx="720090" cy="319797"/>
          </a:xfrm>
          <a:prstGeom prst="leftRightArrow">
            <a:avLst/>
          </a:prstGeom>
          <a:solidFill>
            <a:srgbClr val="6A00FF"/>
          </a:solidFill>
          <a:ln>
            <a:solidFill>
              <a:srgbClr val="6A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4AF2D82-45FD-80BF-E776-6661C55EC8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2162" y="781364"/>
            <a:ext cx="11667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kumimoji="1" lang="en-US" altLang="zh-CN" sz="2000">
                <a:latin typeface="+mn-ea"/>
                <a:cs typeface="微软雅黑" panose="020B0503020204020204" pitchFamily="34" charset="-122"/>
                <a:sym typeface="+mn-ea"/>
              </a:rPr>
              <a:t>Plasma Z instability characteristic may change during a shot =&gt; AI Z self-adaptive control</a:t>
            </a:r>
          </a:p>
          <a:p>
            <a:pPr marL="742950" lvl="1" indent="-285750" algn="l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A</a:t>
            </a:r>
            <a:r>
              <a:rPr lang="en-US" altLang="zh-CN" sz="1800" kern="120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daptive-LQR optimal controller</a:t>
            </a:r>
            <a:r>
              <a:rPr kumimoji="1" lang="en-US" altLang="zh-CN" kern="1200">
                <a:solidFill>
                  <a:prstClr val="black"/>
                </a:solidFill>
                <a:latin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1" lang="en-US" altLang="zh-CN" sz="1800">
                <a:latin typeface="+mn-ea"/>
                <a:cs typeface="微软雅黑" panose="020B0503020204020204" pitchFamily="34" charset="-122"/>
                <a:sym typeface="+mn-ea"/>
              </a:rPr>
              <a:t>for alternative plasma configuration (LSN/USN/DN/Limiter)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rgbClr val="0432FF"/>
                </a:solidFill>
                <a:latin typeface="+mn-ea"/>
                <a:cs typeface="Century Gothic" panose="020B0502020202020204" pitchFamily="34" charset="0"/>
              </a:rPr>
              <a:t>State-space model calculation by using neural network </a:t>
            </a:r>
            <a:r>
              <a:rPr lang="en-US" altLang="zh-CN" sz="1800">
                <a:solidFill>
                  <a:srgbClr val="0432FF"/>
                </a:solidFill>
                <a:latin typeface="+mn-ea"/>
                <a:cs typeface="Calibri" panose="020F0502020204030204" pitchFamily="34" charset="0"/>
                <a:sym typeface="+mn-lt"/>
              </a:rPr>
              <a:t>surrogate model</a:t>
            </a:r>
            <a:r>
              <a:rPr kumimoji="1" lang="zh-CN" altLang="en-US" sz="1800">
                <a:solidFill>
                  <a:srgbClr val="0432FF"/>
                </a:solidFill>
                <a:latin typeface="+mn-ea"/>
              </a:rPr>
              <a:t>（</a:t>
            </a:r>
            <a:r>
              <a:rPr kumimoji="1" lang="en-US" altLang="zh-CN" sz="1800">
                <a:solidFill>
                  <a:srgbClr val="0432FF"/>
                </a:solidFill>
                <a:latin typeface="+mn-ea"/>
              </a:rPr>
              <a:t>1s-&gt;0.1ms</a:t>
            </a:r>
            <a:r>
              <a:rPr kumimoji="1" lang="zh-CN" altLang="en-US" sz="1800">
                <a:solidFill>
                  <a:srgbClr val="0432FF"/>
                </a:solidFill>
                <a:latin typeface="+mn-ea"/>
              </a:rPr>
              <a:t>）</a:t>
            </a:r>
            <a:r>
              <a:rPr kumimoji="1" lang="en-US" altLang="zh-CN" sz="1800">
                <a:solidFill>
                  <a:srgbClr val="0432FF"/>
                </a:solidFill>
                <a:latin typeface="+mn-ea"/>
              </a:rPr>
              <a:t>trained by rigid model calculation datasets</a:t>
            </a:r>
            <a:endParaRPr kumimoji="1" lang="zh-CN" altLang="en-US" sz="1800">
              <a:solidFill>
                <a:srgbClr val="0432FF"/>
              </a:solidFill>
              <a:latin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AB53770-0720-51D7-959F-DD00CEFC92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14" name="标题 2">
            <a:extLst>
              <a:ext uri="{FF2B5EF4-FFF2-40B4-BE49-F238E27FC236}">
                <a16:creationId xmlns:a16="http://schemas.microsoft.com/office/drawing/2014/main" id="{CC2C431B-0BB4-7784-1E5D-2C1B82ECC739}"/>
              </a:ext>
            </a:extLst>
          </p:cNvPr>
          <p:cNvSpPr txBox="1">
            <a:spLocks/>
          </p:cNvSpPr>
          <p:nvPr/>
        </p:nvSpPr>
        <p:spPr>
          <a:xfrm>
            <a:off x="957262" y="214119"/>
            <a:ext cx="11146077" cy="487204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+mn-ea"/>
                <a:ea typeface="+mn-ea"/>
              </a:rPr>
              <a:t>Z </a:t>
            </a:r>
            <a:r>
              <a:rPr kumimoji="1" lang="en-US" altLang="zh-CN" sz="2800" b="1" dirty="0">
                <a:latin typeface="+mn-ea"/>
                <a:ea typeface="+mn-ea"/>
              </a:rPr>
              <a:t>self-adaptive </a:t>
            </a:r>
            <a:r>
              <a:rPr lang="en-US" altLang="zh-CN" sz="2800" b="1" dirty="0">
                <a:latin typeface="+mn-ea"/>
                <a:ea typeface="+mn-ea"/>
              </a:rPr>
              <a:t>control with NN enhanced controllability</a:t>
            </a:r>
            <a:endParaRPr lang="zh-CN" altLang="en-US" sz="2800" b="1" dirty="0">
              <a:latin typeface="+mn-ea"/>
              <a:ea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5975B5-ADC8-8713-D9E2-106FECB12C61}"/>
              </a:ext>
            </a:extLst>
          </p:cNvPr>
          <p:cNvSpPr txBox="1"/>
          <p:nvPr/>
        </p:nvSpPr>
        <p:spPr>
          <a:xfrm>
            <a:off x="-468121" y="2115853"/>
            <a:ext cx="806036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7350" lvl="3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+mn-ea"/>
                <a:cs typeface="微软雅黑" panose="020B0503020204020204" pitchFamily="34" charset="-122"/>
                <a:sym typeface="+mn-ea"/>
              </a:rPr>
              <a:t>Real-time self-adaptive control verified in EAST experiment with half in-vessel coil turns.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Maximum κ~1.87 (#126611)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Maximum </a:t>
            </a: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γ~750/s (#126625)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6733D5A-FA87-C411-CD95-92A87435F18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3265" y="4296112"/>
            <a:ext cx="5178892" cy="2313264"/>
          </a:xfrm>
          <a:prstGeom prst="rect">
            <a:avLst/>
          </a:prstGeom>
        </p:spPr>
      </p:pic>
      <p:sp>
        <p:nvSpPr>
          <p:cNvPr id="4" name="下箭头 19">
            <a:extLst>
              <a:ext uri="{FF2B5EF4-FFF2-40B4-BE49-F238E27FC236}">
                <a16:creationId xmlns:a16="http://schemas.microsoft.com/office/drawing/2014/main" id="{24D8F4DA-E9BA-D293-D87A-4BC214495CF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573849" y="4000110"/>
            <a:ext cx="361029" cy="486699"/>
          </a:xfrm>
          <a:prstGeom prst="downArrow">
            <a:avLst/>
          </a:prstGeom>
          <a:solidFill>
            <a:srgbClr val="6A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28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F7875A5F-37BC-7C26-A093-97B7552C6FC1}"/>
              </a:ext>
            </a:extLst>
          </p:cNvPr>
          <p:cNvSpPr txBox="1"/>
          <p:nvPr/>
        </p:nvSpPr>
        <p:spPr>
          <a:xfrm>
            <a:off x="673171" y="5125012"/>
            <a:ext cx="51753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+mn-ea"/>
              </a:rPr>
              <a:t>Data-driven approach proved robust in scenarios simulation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+mn-ea"/>
              </a:rPr>
              <a:t>RL vertical position controller decoupled with plasma shape control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D420F6-63B6-ACA2-1FA9-68F915A87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325" y="2579352"/>
            <a:ext cx="5547085" cy="4175316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024144B-CF44-448F-8313-DE8CE4102176}"/>
              </a:ext>
            </a:extLst>
          </p:cNvPr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" name="文本框 51">
            <a:extLst>
              <a:ext uri="{FF2B5EF4-FFF2-40B4-BE49-F238E27FC236}">
                <a16:creationId xmlns:a16="http://schemas.microsoft.com/office/drawing/2014/main" id="{5637F608-CE71-D64A-F03D-9ACAB9C7AC4C}"/>
              </a:ext>
            </a:extLst>
          </p:cNvPr>
          <p:cNvSpPr txBox="1"/>
          <p:nvPr/>
        </p:nvSpPr>
        <p:spPr>
          <a:xfrm>
            <a:off x="981194" y="7064"/>
            <a:ext cx="10959765" cy="861770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r>
              <a:rPr lang="en-US" altLang="zh-CN" sz="2500" b="1" dirty="0">
                <a:latin typeface="+mn-ea"/>
                <a:cs typeface="+mn-ea"/>
                <a:sym typeface="+mn-lt"/>
              </a:rPr>
              <a:t>A RL-based Vertical Stabilization System for the EAST tokamak (</a:t>
            </a:r>
            <a:r>
              <a:rPr lang="en-US" altLang="zh-CN" sz="2500" b="1" dirty="0">
                <a:effectLst/>
                <a:latin typeface="+mn-ea"/>
              </a:rPr>
              <a:t>China-Italy cooperation</a:t>
            </a:r>
            <a:r>
              <a:rPr lang="en-US" altLang="zh-CN" sz="2500" b="1" dirty="0">
                <a:latin typeface="+mn-ea"/>
                <a:cs typeface="+mn-ea"/>
                <a:sym typeface="+mn-lt"/>
              </a:rPr>
              <a:t>): </a:t>
            </a:r>
            <a:r>
              <a:rPr lang="en-US" altLang="zh-CN" sz="25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better decoupling with shape</a:t>
            </a:r>
            <a:endParaRPr lang="zh-CN" altLang="en-US" sz="2500" b="1" dirty="0">
              <a:solidFill>
                <a:srgbClr val="FF0000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1B55477-1CD8-C5BA-33D6-F99821214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8" y="-135549"/>
            <a:ext cx="775246" cy="7132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DE21A80-08BE-12B4-F99C-4D83F015A576}"/>
              </a:ext>
            </a:extLst>
          </p:cNvPr>
          <p:cNvSpPr txBox="1"/>
          <p:nvPr/>
        </p:nvSpPr>
        <p:spPr>
          <a:xfrm>
            <a:off x="709440" y="6491070"/>
            <a:ext cx="5260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Arial Italic" panose="020B0604020202020204" charset="0"/>
              </a:rPr>
              <a:t>G. De Tommasi, American Control Conference, 2022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4288222-69A6-47D8-C046-DFF2D8E8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1573424"/>
            <a:ext cx="5547086" cy="35172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5C74EBA-18C6-F1AE-38E7-EC607480D1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90"/>
          <a:stretch/>
        </p:blipFill>
        <p:spPr>
          <a:xfrm>
            <a:off x="6757587" y="1531169"/>
            <a:ext cx="5235099" cy="64481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84705DB-B277-3636-DD10-09BD59FD890D}"/>
              </a:ext>
            </a:extLst>
          </p:cNvPr>
          <p:cNvSpPr txBox="1"/>
          <p:nvPr/>
        </p:nvSpPr>
        <p:spPr>
          <a:xfrm>
            <a:off x="5662807" y="1739278"/>
            <a:ext cx="2189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Reward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7301A4-6CE7-B996-429E-BA10FFB2B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70" y="2845855"/>
            <a:ext cx="5868344" cy="33418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37DCE8A-2101-C485-B9F6-24928E7B98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6" y="1473431"/>
            <a:ext cx="5072310" cy="43174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54D7873-4F4D-0735-FD0B-A6ECBDC6F87F}"/>
              </a:ext>
            </a:extLst>
          </p:cNvPr>
          <p:cNvSpPr txBox="1"/>
          <p:nvPr/>
        </p:nvSpPr>
        <p:spPr>
          <a:xfrm>
            <a:off x="486495" y="971165"/>
            <a:ext cx="1124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Optima Regular" panose="02000503060000020004" charset="0"/>
              </a:rPr>
              <a:t>A model-free agent trained with the Q-learning algorithm and interact with a state-space linearized model of the plasma and the surrounding coils dynamics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167D81-1E44-D5CA-E4B6-F3436C9A890F}"/>
              </a:ext>
            </a:extLst>
          </p:cNvPr>
          <p:cNvSpPr txBox="1"/>
          <p:nvPr/>
        </p:nvSpPr>
        <p:spPr>
          <a:xfrm>
            <a:off x="6026021" y="2343272"/>
            <a:ext cx="438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>
                <a:solidFill>
                  <a:srgbClr val="0432FF"/>
                </a:solidFill>
              </a:rPr>
              <a:t>Blue</a:t>
            </a:r>
            <a:r>
              <a:rPr kumimoji="1" lang="zh-CN" altLang="en-US">
                <a:solidFill>
                  <a:srgbClr val="0432FF"/>
                </a:solidFill>
              </a:rPr>
              <a:t>： </a:t>
            </a:r>
            <a:r>
              <a:rPr kumimoji="1" lang="en-US" altLang="zh-CN">
                <a:solidFill>
                  <a:srgbClr val="0432FF"/>
                </a:solidFill>
              </a:rPr>
              <a:t>Exp. #92141   </a:t>
            </a:r>
            <a:r>
              <a:rPr kumimoji="1" lang="en-US" altLang="zh-CN">
                <a:solidFill>
                  <a:srgbClr val="FF0000"/>
                </a:solidFill>
              </a:rPr>
              <a:t>Red: RL model</a:t>
            </a:r>
            <a:endParaRPr kumimoji="1"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093" y="384090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38555"/>
            <a:ext cx="2840173" cy="1905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23" y="3167078"/>
            <a:ext cx="2811652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Outline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0E79DF2-E331-BB3C-76AA-46E524943865}"/>
              </a:ext>
            </a:extLst>
          </p:cNvPr>
          <p:cNvSpPr txBox="1"/>
          <p:nvPr/>
        </p:nvSpPr>
        <p:spPr>
          <a:xfrm>
            <a:off x="4100561" y="4961308"/>
            <a:ext cx="5440526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Conclusion and Discussion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A14673-65A8-A81B-ADAB-69D1759C6C3D}"/>
              </a:ext>
            </a:extLst>
          </p:cNvPr>
          <p:cNvSpPr/>
          <p:nvPr/>
        </p:nvSpPr>
        <p:spPr>
          <a:xfrm>
            <a:off x="3122149" y="4856264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03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BF3DBFC-7939-13E3-4D44-1458A4674ADB}"/>
              </a:ext>
            </a:extLst>
          </p:cNvPr>
          <p:cNvSpPr txBox="1"/>
          <p:nvPr/>
        </p:nvSpPr>
        <p:spPr>
          <a:xfrm>
            <a:off x="4098767" y="1208752"/>
            <a:ext cx="765780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Specific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requirements for DEMO plasma control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55B88F7-DDC2-3E76-13C3-E3CDAF72AEAC}"/>
              </a:ext>
            </a:extLst>
          </p:cNvPr>
          <p:cNvSpPr/>
          <p:nvPr/>
        </p:nvSpPr>
        <p:spPr>
          <a:xfrm>
            <a:off x="3121415" y="1112733"/>
            <a:ext cx="689077" cy="720000"/>
          </a:xfrm>
          <a:prstGeom prst="rect">
            <a:avLst/>
          </a:prstGeom>
          <a:solidFill>
            <a:srgbClr val="C00000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1EC7B2-3CF2-0650-59F0-8CD10691A967}"/>
              </a:ext>
            </a:extLst>
          </p:cNvPr>
          <p:cNvSpPr txBox="1"/>
          <p:nvPr/>
        </p:nvSpPr>
        <p:spPr>
          <a:xfrm>
            <a:off x="4098759" y="2202695"/>
            <a:ext cx="646522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Demonstration of AI solution in EAST 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E077509-D3D8-67E9-EE00-6BAB0AD76B9F}"/>
              </a:ext>
            </a:extLst>
          </p:cNvPr>
          <p:cNvSpPr/>
          <p:nvPr/>
        </p:nvSpPr>
        <p:spPr>
          <a:xfrm>
            <a:off x="3121415" y="2096052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8DEEFCC-C18A-422D-A222-EA5B76CD5C5E}"/>
              </a:ext>
            </a:extLst>
          </p:cNvPr>
          <p:cNvCxnSpPr/>
          <p:nvPr/>
        </p:nvCxnSpPr>
        <p:spPr>
          <a:xfrm>
            <a:off x="3708176" y="1849359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A6AB50F-6BBB-78A9-E6BC-91C424564F2A}"/>
              </a:ext>
            </a:extLst>
          </p:cNvPr>
          <p:cNvCxnSpPr/>
          <p:nvPr/>
        </p:nvCxnSpPr>
        <p:spPr>
          <a:xfrm>
            <a:off x="3708176" y="2857847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B0F1D56-B1EB-BB06-14D6-FD985F405E63}"/>
              </a:ext>
            </a:extLst>
          </p:cNvPr>
          <p:cNvCxnSpPr/>
          <p:nvPr/>
        </p:nvCxnSpPr>
        <p:spPr>
          <a:xfrm>
            <a:off x="3710713" y="5587883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2093ECB-DE7C-BC89-3251-EC0797E7DD52}"/>
              </a:ext>
            </a:extLst>
          </p:cNvPr>
          <p:cNvSpPr txBox="1"/>
          <p:nvPr/>
        </p:nvSpPr>
        <p:spPr>
          <a:xfrm>
            <a:off x="4098759" y="3128511"/>
            <a:ext cx="6543760" cy="1369795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Plasma parameter/state estimation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Disruption prediction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Controller optimization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80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030" y="-1"/>
            <a:ext cx="11244580" cy="775419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VS with 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Robust Adversarial Reinforcement Learning（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RARL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内容占位符 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-31749" y="794520"/>
                <a:ext cx="7349490" cy="224775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Vertical stabilization controller must avoid overcurrent with PF perturbations</a:t>
                </a:r>
                <a:endParaRPr lang="zh-CN" altLang="en-US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indent="45720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None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12 PF coils with different amplitudes and frequencies: Impossible to exhaust</a:t>
                </a: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Adding adversarial during training to enhance the robustness</a:t>
                </a:r>
              </a:p>
              <a:p>
                <a:pPr marL="457200" lvl="1" indent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RL-based adversarial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𝑹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𝒂𝒅𝒗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rPr>
                      <m:t>=−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𝑹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𝒂𝒈𝒆𝒏𝒕</m:t>
                        </m:r>
                      </m:sub>
                    </m:sSub>
                  </m:oMath>
                </a14:m>
                <a:r>
                  <a:rPr lang="en-US" altLang="zh-CN" sz="1600" b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): Automatic Attempts to Attack Weaknesses</a:t>
                </a:r>
                <a:endParaRPr lang="zh-CN" altLang="en-US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indent="45720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None/>
                </a:pPr>
                <a:endPara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1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-31749" y="794520"/>
                <a:ext cx="7349490" cy="2247750"/>
              </a:xfrm>
              <a:prstGeom prst="rect">
                <a:avLst/>
              </a:prstGeom>
              <a:blipFill>
                <a:blip r:embed="rId30"/>
                <a:stretch>
                  <a:fillRect l="-747" t="-1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本框 53"/>
          <p:cNvSpPr txBox="1"/>
          <p:nvPr>
            <p:custDataLst>
              <p:tags r:id="rId2"/>
            </p:custDataLst>
          </p:nvPr>
        </p:nvSpPr>
        <p:spPr>
          <a:xfrm>
            <a:off x="11196955" y="1393190"/>
            <a:ext cx="802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C000"/>
                </a:solidFill>
              </a:rPr>
              <a:t>Env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966E7DF-5C6A-1746-FB54-FA090254B34A}"/>
              </a:ext>
            </a:extLst>
          </p:cNvPr>
          <p:cNvGrpSpPr/>
          <p:nvPr/>
        </p:nvGrpSpPr>
        <p:grpSpPr>
          <a:xfrm>
            <a:off x="6833235" y="1773555"/>
            <a:ext cx="5345747" cy="4497704"/>
            <a:chOff x="6833235" y="1773555"/>
            <a:chExt cx="5345747" cy="4592955"/>
          </a:xfrm>
        </p:grpSpPr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8843645" y="2673350"/>
              <a:ext cx="1315720" cy="708025"/>
            </a:xfrm>
            <a:prstGeom prst="rect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PF  </a:t>
              </a:r>
              <a:r>
                <a:rPr lang="en-US" altLang="zh-CN">
                  <a:sym typeface="+mn-ea"/>
                </a:rPr>
                <a:t>controller</a:t>
              </a:r>
              <a:endParaRPr lang="zh-CN" altLang="en-US"/>
            </a:p>
          </p:txBody>
        </p:sp>
        <p:sp>
          <p:nvSpPr>
            <p:cNvPr id="38" name="矩形 37"/>
            <p:cNvSpPr/>
            <p:nvPr>
              <p:custDataLst>
                <p:tags r:id="rId9"/>
              </p:custDataLst>
            </p:nvPr>
          </p:nvSpPr>
          <p:spPr>
            <a:xfrm>
              <a:off x="10590530" y="2480310"/>
              <a:ext cx="1153160" cy="2620010"/>
            </a:xfrm>
            <a:prstGeom prst="rect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EAST</a:t>
              </a:r>
            </a:p>
          </p:txBody>
        </p:sp>
        <p:sp>
          <p:nvSpPr>
            <p:cNvPr id="39" name="矩形 38"/>
            <p:cNvSpPr/>
            <p:nvPr>
              <p:custDataLst>
                <p:tags r:id="rId10"/>
              </p:custDataLst>
            </p:nvPr>
          </p:nvSpPr>
          <p:spPr>
            <a:xfrm>
              <a:off x="8843645" y="5502910"/>
              <a:ext cx="1241425" cy="632460"/>
            </a:xfrm>
            <a:prstGeom prst="rect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VS controller</a:t>
              </a:r>
            </a:p>
          </p:txBody>
        </p:sp>
        <p:cxnSp>
          <p:nvCxnSpPr>
            <p:cNvPr id="40" name="直接箭头连接符 39"/>
            <p:cNvCxnSpPr>
              <a:stCxn id="37" idx="3"/>
            </p:cNvCxnSpPr>
            <p:nvPr>
              <p:custDataLst>
                <p:tags r:id="rId11"/>
              </p:custDataLst>
            </p:nvPr>
          </p:nvCxnSpPr>
          <p:spPr>
            <a:xfrm flipV="1">
              <a:off x="10159365" y="3020695"/>
              <a:ext cx="431165" cy="69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0085070" y="2606675"/>
                  <a:ext cx="424815" cy="368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𝑃𝐹</m:t>
                            </m:r>
                          </m:sub>
                        </m:sSub>
                      </m:oMath>
                    </m:oMathPara>
                  </a14:m>
                  <a:endParaRPr lang="en-US" altLang="zh-CN"/>
                </a:p>
              </p:txBody>
            </p:sp>
          </mc:Choice>
          <mc:Fallback xmlns="">
            <p:sp>
              <p:nvSpPr>
                <p:cNvPr id="41" name="文本框 4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1"/>
                  </p:custDataLst>
                </p:nvPr>
              </p:nvSpPr>
              <p:spPr>
                <a:xfrm>
                  <a:off x="10085070" y="2606675"/>
                  <a:ext cx="424815" cy="368300"/>
                </a:xfrm>
                <a:prstGeom prst="rect">
                  <a:avLst/>
                </a:prstGeom>
                <a:blipFill>
                  <a:blip r:embed="rId32"/>
                  <a:stretch>
                    <a:fillRect r="-12857" b="-33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9070340" y="4072255"/>
                  <a:ext cx="781050" cy="368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𝐼𝐶</m:t>
                            </m:r>
                          </m:sub>
                        </m:sSub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3"/>
                  </p:custDataLst>
                </p:nvPr>
              </p:nvSpPr>
              <p:spPr>
                <a:xfrm>
                  <a:off x="9070340" y="4072255"/>
                  <a:ext cx="781050" cy="368300"/>
                </a:xfrm>
                <a:prstGeom prst="rect">
                  <a:avLst/>
                </a:prstGeom>
                <a:blipFill>
                  <a:blip r:embed="rId34"/>
                  <a:stretch>
                    <a:fillRect b="-33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9203690" y="1773555"/>
                  <a:ext cx="955675" cy="368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𝑃𝐹</m:t>
                            </m:r>
                          </m:sub>
                        </m:sSub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47" name="文本框 4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5"/>
                  </p:custDataLst>
                </p:nvPr>
              </p:nvSpPr>
              <p:spPr>
                <a:xfrm>
                  <a:off x="9203690" y="1773555"/>
                  <a:ext cx="955675" cy="368300"/>
                </a:xfrm>
                <a:prstGeom prst="rect">
                  <a:avLst/>
                </a:prstGeom>
                <a:blipFill>
                  <a:blip r:embed="rId36"/>
                  <a:stretch>
                    <a:fillRect b="-33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文本框 47"/>
            <p:cNvSpPr txBox="1"/>
            <p:nvPr>
              <p:custDataLst>
                <p:tags r:id="rId15"/>
              </p:custDataLst>
            </p:nvPr>
          </p:nvSpPr>
          <p:spPr>
            <a:xfrm>
              <a:off x="10474008" y="5703614"/>
              <a:ext cx="1704974" cy="377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observation</a:t>
              </a:r>
            </a:p>
          </p:txBody>
        </p:sp>
        <p:cxnSp>
          <p:nvCxnSpPr>
            <p:cNvPr id="49" name="肘形连接符 48"/>
            <p:cNvCxnSpPr>
              <a:cxnSpLocks/>
              <a:endCxn id="39" idx="3"/>
            </p:cNvCxnSpPr>
            <p:nvPr>
              <p:custDataLst>
                <p:tags r:id="rId16"/>
              </p:custDataLst>
            </p:nvPr>
          </p:nvCxnSpPr>
          <p:spPr>
            <a:xfrm rot="10800000" flipV="1">
              <a:off x="10085070" y="4150360"/>
              <a:ext cx="1688466" cy="166878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肘形连接符 49"/>
            <p:cNvCxnSpPr>
              <a:cxnSpLocks/>
              <a:stCxn id="39" idx="1"/>
            </p:cNvCxnSpPr>
            <p:nvPr>
              <p:custDataLst>
                <p:tags r:id="rId17"/>
              </p:custDataLst>
            </p:nvPr>
          </p:nvCxnSpPr>
          <p:spPr>
            <a:xfrm rot="10800000" flipH="1">
              <a:off x="8843645" y="4509770"/>
              <a:ext cx="1704974" cy="1309370"/>
            </a:xfrm>
            <a:prstGeom prst="bentConnector3">
              <a:avLst>
                <a:gd name="adj1" fmla="val -13408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2" name="圆角矩形 51"/>
            <p:cNvSpPr/>
            <p:nvPr>
              <p:custDataLst>
                <p:tags r:id="rId18"/>
              </p:custDataLst>
            </p:nvPr>
          </p:nvSpPr>
          <p:spPr>
            <a:xfrm>
              <a:off x="8549005" y="1776095"/>
              <a:ext cx="3570605" cy="3469640"/>
            </a:xfrm>
            <a:prstGeom prst="roundRect">
              <a:avLst>
                <a:gd name="adj" fmla="val 4416"/>
              </a:avLst>
            </a:prstGeom>
            <a:noFill/>
            <a:ln w="28575" cmpd="sng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>
              <p:custDataLst>
                <p:tags r:id="rId19"/>
              </p:custDataLst>
            </p:nvPr>
          </p:nvSpPr>
          <p:spPr>
            <a:xfrm>
              <a:off x="6926579" y="2774315"/>
              <a:ext cx="1530349" cy="707390"/>
            </a:xfrm>
            <a:prstGeom prst="rect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disturbance source</a:t>
              </a:r>
            </a:p>
          </p:txBody>
        </p:sp>
        <p:cxnSp>
          <p:nvCxnSpPr>
            <p:cNvPr id="56" name="直接连接符 55"/>
            <p:cNvCxnSpPr/>
            <p:nvPr>
              <p:custDataLst>
                <p:tags r:id="rId20"/>
              </p:custDataLst>
            </p:nvPr>
          </p:nvCxnSpPr>
          <p:spPr>
            <a:xfrm flipH="1">
              <a:off x="11989435" y="5824855"/>
              <a:ext cx="1905" cy="4857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肘形连接符 56"/>
            <p:cNvCxnSpPr>
              <a:cxnSpLocks/>
              <a:endCxn id="55" idx="2"/>
            </p:cNvCxnSpPr>
            <p:nvPr>
              <p:custDataLst>
                <p:tags r:id="rId21"/>
              </p:custDataLst>
            </p:nvPr>
          </p:nvCxnSpPr>
          <p:spPr>
            <a:xfrm rot="10800000">
              <a:off x="7691754" y="3481705"/>
              <a:ext cx="4308476" cy="282702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>
              <a:cxnSpLocks/>
              <a:stCxn id="55" idx="3"/>
            </p:cNvCxnSpPr>
            <p:nvPr>
              <p:custDataLst>
                <p:tags r:id="rId22"/>
              </p:custDataLst>
            </p:nvPr>
          </p:nvCxnSpPr>
          <p:spPr>
            <a:xfrm>
              <a:off x="8456928" y="3128010"/>
              <a:ext cx="375287" cy="133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9" name="圆角矩形 58"/>
            <p:cNvSpPr/>
            <p:nvPr>
              <p:custDataLst>
                <p:tags r:id="rId23"/>
              </p:custDataLst>
            </p:nvPr>
          </p:nvSpPr>
          <p:spPr>
            <a:xfrm>
              <a:off x="8600440" y="5419090"/>
              <a:ext cx="1892300" cy="947420"/>
            </a:xfrm>
            <a:prstGeom prst="roundRect">
              <a:avLst>
                <a:gd name="adj" fmla="val 17828"/>
              </a:avLst>
            </a:prstGeom>
            <a:noFill/>
            <a:ln w="28575" cmpd="sng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>
              <p:custDataLst>
                <p:tags r:id="rId24"/>
              </p:custDataLst>
            </p:nvPr>
          </p:nvSpPr>
          <p:spPr>
            <a:xfrm>
              <a:off x="10909935" y="5374005"/>
              <a:ext cx="9017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</a:rPr>
                <a:t>Agent</a:t>
              </a:r>
            </a:p>
          </p:txBody>
        </p:sp>
        <p:sp>
          <p:nvSpPr>
            <p:cNvPr id="64" name="圆角矩形 63"/>
            <p:cNvSpPr/>
            <p:nvPr>
              <p:custDataLst>
                <p:tags r:id="rId25"/>
              </p:custDataLst>
            </p:nvPr>
          </p:nvSpPr>
          <p:spPr>
            <a:xfrm>
              <a:off x="6835140" y="2637790"/>
              <a:ext cx="1530350" cy="1005840"/>
            </a:xfrm>
            <a:prstGeom prst="roundRect">
              <a:avLst>
                <a:gd name="adj" fmla="val 21978"/>
              </a:avLst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>
              <p:custDataLst>
                <p:tags r:id="rId26"/>
              </p:custDataLst>
            </p:nvPr>
          </p:nvSpPr>
          <p:spPr>
            <a:xfrm>
              <a:off x="6833235" y="2265680"/>
              <a:ext cx="1584326" cy="64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Adversarial </a:t>
              </a:r>
            </a:p>
          </p:txBody>
        </p:sp>
        <p:cxnSp>
          <p:nvCxnSpPr>
            <p:cNvPr id="72" name="肘形连接符 71"/>
            <p:cNvCxnSpPr/>
            <p:nvPr/>
          </p:nvCxnSpPr>
          <p:spPr>
            <a:xfrm rot="10800000">
              <a:off x="8676640" y="2278380"/>
              <a:ext cx="3080385" cy="523240"/>
            </a:xfrm>
            <a:prstGeom prst="bentConnector3">
              <a:avLst>
                <a:gd name="adj1" fmla="val -6452"/>
              </a:avLst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8672195" y="2266950"/>
              <a:ext cx="5080" cy="5873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V="1">
              <a:off x="8672195" y="2854325"/>
              <a:ext cx="148590" cy="88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8" name="内容占位符 2"/>
          <p:cNvSpPr txBox="1"/>
          <p:nvPr>
            <p:custDataLst>
              <p:tags r:id="rId3"/>
            </p:custDataLst>
          </p:nvPr>
        </p:nvSpPr>
        <p:spPr>
          <a:xfrm>
            <a:off x="7536180" y="852805"/>
            <a:ext cx="4465320" cy="63119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Environment Configuration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C5B9861-4C9F-B87B-D939-B900DE541717}"/>
              </a:ext>
            </a:extLst>
          </p:cNvPr>
          <p:cNvGrpSpPr/>
          <p:nvPr/>
        </p:nvGrpSpPr>
        <p:grpSpPr>
          <a:xfrm>
            <a:off x="142688" y="2941360"/>
            <a:ext cx="3181350" cy="3693845"/>
            <a:chOff x="920642" y="2560637"/>
            <a:chExt cx="3181350" cy="3693845"/>
          </a:xfrm>
        </p:grpSpPr>
        <p:pic>
          <p:nvPicPr>
            <p:cNvPr id="80" name="图片 79" descr="Figure 2024-01-08 00340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920642" y="4437112"/>
              <a:ext cx="3181350" cy="1817370"/>
            </a:xfrm>
            <a:prstGeom prst="rect">
              <a:avLst/>
            </a:prstGeom>
          </p:spPr>
        </p:pic>
        <p:pic>
          <p:nvPicPr>
            <p:cNvPr id="81" name="图片 80" descr="Figure 2024-01-08 0034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961917" y="2560637"/>
              <a:ext cx="3098800" cy="1806575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C472B2F-A4DF-5EC9-9018-A330AFCC2E9B}"/>
              </a:ext>
            </a:extLst>
          </p:cNvPr>
          <p:cNvGrpSpPr/>
          <p:nvPr/>
        </p:nvGrpSpPr>
        <p:grpSpPr>
          <a:xfrm>
            <a:off x="3419088" y="2955814"/>
            <a:ext cx="3108960" cy="3644361"/>
            <a:chOff x="4019446" y="2946495"/>
            <a:chExt cx="3108960" cy="3644361"/>
          </a:xfrm>
        </p:grpSpPr>
        <p:pic>
          <p:nvPicPr>
            <p:cNvPr id="3" name="图片 2" descr="Figure 2024-01-07 224324">
              <a:extLst>
                <a:ext uri="{FF2B5EF4-FFF2-40B4-BE49-F238E27FC236}">
                  <a16:creationId xmlns:a16="http://schemas.microsoft.com/office/drawing/2014/main" id="{8859CC11-3DD5-C13B-7D7E-9412F892C64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4019446" y="4798886"/>
              <a:ext cx="3108960" cy="1791970"/>
            </a:xfrm>
            <a:prstGeom prst="rect">
              <a:avLst/>
            </a:prstGeom>
          </p:spPr>
        </p:pic>
        <p:pic>
          <p:nvPicPr>
            <p:cNvPr id="4" name="图片 3" descr="Figure 2024-01-07 224322">
              <a:extLst>
                <a:ext uri="{FF2B5EF4-FFF2-40B4-BE49-F238E27FC236}">
                  <a16:creationId xmlns:a16="http://schemas.microsoft.com/office/drawing/2014/main" id="{21FA7DA9-E260-9634-CCF2-24F130C15AD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4038179" y="2946495"/>
              <a:ext cx="3071495" cy="1790065"/>
            </a:xfrm>
            <a:prstGeom prst="rect">
              <a:avLst/>
            </a:prstGeom>
          </p:spPr>
        </p:pic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DF3126-E969-61C6-BAD0-EE1CC0867856}"/>
              </a:ext>
            </a:extLst>
          </p:cNvPr>
          <p:cNvCxnSpPr>
            <a:cxnSpLocks/>
          </p:cNvCxnSpPr>
          <p:nvPr/>
        </p:nvCxnSpPr>
        <p:spPr>
          <a:xfrm flipH="1">
            <a:off x="3351978" y="2941360"/>
            <a:ext cx="21390" cy="3483796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A91E4E6-9974-3E1B-3335-EC6638099FA9}"/>
              </a:ext>
            </a:extLst>
          </p:cNvPr>
          <p:cNvSpPr txBox="1"/>
          <p:nvPr/>
        </p:nvSpPr>
        <p:spPr>
          <a:xfrm>
            <a:off x="1429302" y="316336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High amp. turb.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10CD311-E0BD-8416-392F-BE2619BE7D08}"/>
              </a:ext>
            </a:extLst>
          </p:cNvPr>
          <p:cNvSpPr txBox="1"/>
          <p:nvPr/>
        </p:nvSpPr>
        <p:spPr>
          <a:xfrm>
            <a:off x="4580636" y="2690277"/>
            <a:ext cx="176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High freq. turb.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2E78D26-B070-DE38-F863-B001689EAA62}"/>
              </a:ext>
            </a:extLst>
          </p:cNvPr>
          <p:cNvSpPr txBox="1"/>
          <p:nvPr/>
        </p:nvSpPr>
        <p:spPr>
          <a:xfrm>
            <a:off x="6583928" y="4996079"/>
            <a:ext cx="1384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Adv. try different types of attacks during training</a:t>
            </a:r>
            <a:endParaRPr lang="zh-CN" altLang="en-US" sz="1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A494B8-2452-5B19-5DDD-ADB4DA5C72E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4" y="-9119"/>
            <a:ext cx="775246" cy="713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9A2D96-208C-93FC-D12F-72C2523C9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15CD31A-BBEC-F471-93E8-84B0078B66ED}"/>
              </a:ext>
            </a:extLst>
          </p:cNvPr>
          <p:cNvSpPr txBox="1"/>
          <p:nvPr/>
        </p:nvSpPr>
        <p:spPr>
          <a:xfrm>
            <a:off x="182016" y="975822"/>
            <a:ext cx="11428301" cy="124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Century Gothic" panose="020B0502020202020204" pitchFamily="34" charset="0"/>
              </a:rPr>
              <a:t>RL-based feedback control of βp traces the target accurately in EAST experiment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entury Gothic" panose="020B0502020202020204" pitchFamily="34" charset="0"/>
              </a:rPr>
              <a:t>Profile response model by system identification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Error integral and error model are included in reward function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training procedure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Century Gothic" panose="020B0502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AC231B7-1FD3-16C0-A74A-3437A2CFCC74}"/>
              </a:ext>
            </a:extLst>
          </p:cNvPr>
          <p:cNvGrpSpPr>
            <a:grpSpLocks noChangeAspect="1"/>
          </p:cNvGrpSpPr>
          <p:nvPr/>
        </p:nvGrpSpPr>
        <p:grpSpPr>
          <a:xfrm>
            <a:off x="7602330" y="2527075"/>
            <a:ext cx="4243326" cy="4031269"/>
            <a:chOff x="7244179" y="2513672"/>
            <a:chExt cx="4759200" cy="440348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CA12444-8AB4-5F06-72AB-29F058D54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333"/>
            <a:stretch/>
          </p:blipFill>
          <p:spPr>
            <a:xfrm>
              <a:off x="7244180" y="2513672"/>
              <a:ext cx="4758430" cy="209383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B6452DE-A0DA-9822-3BCB-BC6D2FD9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4179" y="4519289"/>
              <a:ext cx="4759200" cy="2397869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17475CE7-68CB-EDAC-C3DE-228641688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01" y="2547241"/>
            <a:ext cx="7143429" cy="3855298"/>
          </a:xfrm>
          <a:prstGeom prst="rect">
            <a:avLst/>
          </a:prstGeom>
        </p:spPr>
      </p:pic>
      <p:sp>
        <p:nvSpPr>
          <p:cNvPr id="14" name="文本框 51">
            <a:extLst>
              <a:ext uri="{FF2B5EF4-FFF2-40B4-BE49-F238E27FC236}">
                <a16:creationId xmlns:a16="http://schemas.microsoft.com/office/drawing/2014/main" id="{87E57D85-C9C6-B81D-BA73-14733B2D7A57}"/>
              </a:ext>
            </a:extLst>
          </p:cNvPr>
          <p:cNvSpPr txBox="1"/>
          <p:nvPr/>
        </p:nvSpPr>
        <p:spPr>
          <a:xfrm>
            <a:off x="1038040" y="167849"/>
            <a:ext cx="11355787" cy="523216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r>
              <a:rPr lang="en-US" altLang="zh-CN" sz="2500" b="1" dirty="0">
                <a:latin typeface="+mn-ea"/>
                <a:cs typeface="+mn-ea"/>
                <a:sym typeface="+mn-lt"/>
              </a:rPr>
              <a:t>RL-based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Century Gothic" panose="020B0502020202020204" pitchFamily="34" charset="0"/>
              </a:rPr>
              <a:t>βp</a:t>
            </a:r>
            <a:r>
              <a:rPr lang="en-US" altLang="zh-CN" sz="2500" b="1" dirty="0">
                <a:latin typeface="+mn-ea"/>
                <a:cs typeface="+mn-ea"/>
                <a:sym typeface="+mn-lt"/>
              </a:rPr>
              <a:t> controlled well on EAST tokamak</a:t>
            </a:r>
            <a:endParaRPr lang="zh-CN" altLang="en-US" sz="25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B08062-1E7F-852C-A553-62DC149E7F13}"/>
              </a:ext>
            </a:extLst>
          </p:cNvPr>
          <p:cNvSpPr txBox="1"/>
          <p:nvPr/>
        </p:nvSpPr>
        <p:spPr>
          <a:xfrm>
            <a:off x="10177272" y="3946546"/>
            <a:ext cx="11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/>
              <a:t>#128847</a:t>
            </a:r>
            <a:endParaRPr kumimoji="1" lang="zh-CN" altLang="en-US" b="1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ACF933-DDB4-91CF-A04D-A43D69EC395B}"/>
              </a:ext>
            </a:extLst>
          </p:cNvPr>
          <p:cNvSpPr txBox="1"/>
          <p:nvPr/>
        </p:nvSpPr>
        <p:spPr>
          <a:xfrm>
            <a:off x="10177272" y="4491210"/>
            <a:ext cx="11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/>
              <a:t>#128849</a:t>
            </a:r>
            <a:endParaRPr kumimoji="1" lang="zh-CN" altLang="en-US" b="1"/>
          </a:p>
        </p:txBody>
      </p:sp>
    </p:spTree>
    <p:extLst>
      <p:ext uri="{BB962C8B-B14F-4D97-AF65-F5344CB8AC3E}">
        <p14:creationId xmlns:p14="http://schemas.microsoft.com/office/powerpoint/2010/main" val="2183154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38555"/>
            <a:ext cx="2840173" cy="1905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23" y="3167078"/>
            <a:ext cx="2811652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Outline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0E79DF2-E331-BB3C-76AA-46E524943865}"/>
              </a:ext>
            </a:extLst>
          </p:cNvPr>
          <p:cNvSpPr txBox="1"/>
          <p:nvPr/>
        </p:nvSpPr>
        <p:spPr>
          <a:xfrm>
            <a:off x="4672064" y="4961308"/>
            <a:ext cx="5440526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Conclusion and Discussion</a:t>
            </a:r>
            <a:endParaRPr lang="zh-CN" altLang="en-US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A14673-65A8-A81B-ADAB-69D1759C6C3D}"/>
              </a:ext>
            </a:extLst>
          </p:cNvPr>
          <p:cNvSpPr/>
          <p:nvPr/>
        </p:nvSpPr>
        <p:spPr>
          <a:xfrm>
            <a:off x="3709979" y="4856264"/>
            <a:ext cx="689077" cy="720000"/>
          </a:xfrm>
          <a:prstGeom prst="rect">
            <a:avLst/>
          </a:prstGeom>
          <a:solidFill>
            <a:srgbClr val="C00000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03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BF3DBFC-7939-13E3-4D44-1458A4674ADB}"/>
              </a:ext>
            </a:extLst>
          </p:cNvPr>
          <p:cNvSpPr txBox="1"/>
          <p:nvPr/>
        </p:nvSpPr>
        <p:spPr>
          <a:xfrm>
            <a:off x="4670271" y="1208752"/>
            <a:ext cx="6669239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How AI Benefits Plasma Control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55B88F7-DDC2-3E76-13C3-E3CDAF72AEAC}"/>
              </a:ext>
            </a:extLst>
          </p:cNvPr>
          <p:cNvSpPr/>
          <p:nvPr/>
        </p:nvSpPr>
        <p:spPr>
          <a:xfrm>
            <a:off x="3709245" y="1112733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1EC7B2-3CF2-0650-59F0-8CD10691A967}"/>
              </a:ext>
            </a:extLst>
          </p:cNvPr>
          <p:cNvSpPr txBox="1"/>
          <p:nvPr/>
        </p:nvSpPr>
        <p:spPr>
          <a:xfrm>
            <a:off x="4670262" y="2202695"/>
            <a:ext cx="646522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 Application in EAST Plasma Control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E077509-D3D8-67E9-EE00-6BAB0AD76B9F}"/>
              </a:ext>
            </a:extLst>
          </p:cNvPr>
          <p:cNvSpPr/>
          <p:nvPr/>
        </p:nvSpPr>
        <p:spPr>
          <a:xfrm>
            <a:off x="3709245" y="2096052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8DEEFCC-C18A-422D-A222-EA5B76CD5C5E}"/>
              </a:ext>
            </a:extLst>
          </p:cNvPr>
          <p:cNvCxnSpPr/>
          <p:nvPr/>
        </p:nvCxnSpPr>
        <p:spPr>
          <a:xfrm>
            <a:off x="3708176" y="1849359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A6AB50F-6BBB-78A9-E6BC-91C424564F2A}"/>
              </a:ext>
            </a:extLst>
          </p:cNvPr>
          <p:cNvCxnSpPr/>
          <p:nvPr/>
        </p:nvCxnSpPr>
        <p:spPr>
          <a:xfrm>
            <a:off x="3708176" y="2857847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B0F1D56-B1EB-BB06-14D6-FD985F405E63}"/>
              </a:ext>
            </a:extLst>
          </p:cNvPr>
          <p:cNvCxnSpPr/>
          <p:nvPr/>
        </p:nvCxnSpPr>
        <p:spPr>
          <a:xfrm>
            <a:off x="3710713" y="5587883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2093ECB-DE7C-BC89-3251-EC0797E7DD52}"/>
              </a:ext>
            </a:extLst>
          </p:cNvPr>
          <p:cNvSpPr txBox="1"/>
          <p:nvPr/>
        </p:nvSpPr>
        <p:spPr>
          <a:xfrm>
            <a:off x="4670262" y="3225123"/>
            <a:ext cx="6543760" cy="1369795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Plasma parameter/state estimation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Disruption prediction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Controller optimization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317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" y="90806"/>
            <a:ext cx="11940959" cy="70675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024144B-CF44-448F-8313-DE8CE4102176}"/>
              </a:ext>
            </a:extLst>
          </p:cNvPr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1B55477-1CD8-C5BA-33D6-F99821214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4" name="文本框 51">
            <a:extLst>
              <a:ext uri="{FF2B5EF4-FFF2-40B4-BE49-F238E27FC236}">
                <a16:creationId xmlns:a16="http://schemas.microsoft.com/office/drawing/2014/main" id="{57B375AB-93C7-E447-A8EF-4EEC921A7859}"/>
              </a:ext>
            </a:extLst>
          </p:cNvPr>
          <p:cNvSpPr txBox="1"/>
          <p:nvPr/>
        </p:nvSpPr>
        <p:spPr>
          <a:xfrm>
            <a:off x="1132223" y="141925"/>
            <a:ext cx="7652685" cy="597917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Conclusion and Discussion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5C4F8A-9134-85EE-17B9-8EAD3FFF4727}"/>
              </a:ext>
            </a:extLst>
          </p:cNvPr>
          <p:cNvSpPr txBox="1"/>
          <p:nvPr/>
        </p:nvSpPr>
        <p:spPr>
          <a:xfrm>
            <a:off x="186665" y="950924"/>
            <a:ext cx="11497621" cy="439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AI/ML approaches have been applied on EAST for establishing plasma simulation, estimation, control response models and optimizing controllers, </a:t>
            </a:r>
          </a:p>
          <a:p>
            <a:pPr marL="800100" lvl="1" indent="-342900">
              <a:lnSpc>
                <a:spcPct val="125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Plasma parameter </a:t>
            </a:r>
            <a:r>
              <a:rPr lang="en-US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recognition </a:t>
            </a:r>
            <a:r>
              <a:rPr lang="en-US" altLang="zh-CN" sz="2000" kern="100" dirty="0">
                <a:effectLst/>
                <a:latin typeface="+mn-ea"/>
                <a:ea typeface="微软雅黑" panose="020B0503020204020204" pitchFamily="34" charset="-122"/>
                <a:cs typeface="Calibri" panose="020F0502020204030204" pitchFamily="34" charset="0"/>
                <a:sym typeface="+mn-lt"/>
              </a:rPr>
              <a:t>s</a:t>
            </a:r>
            <a:r>
              <a:rPr lang="en-US" altLang="zh-CN" sz="2000" dirty="0">
                <a:latin typeface="+mn-ea"/>
                <a:cs typeface="Calibri" panose="020F0502020204030204" pitchFamily="34" charset="0"/>
                <a:sym typeface="+mn-lt"/>
              </a:rPr>
              <a:t>urrogate model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  <a:sym typeface="+mn-lt"/>
              </a:rPr>
              <a:t>: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equilibrium/MHD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mode</a:t>
            </a:r>
          </a:p>
          <a:p>
            <a:pPr lvl="1">
              <a:lnSpc>
                <a:spcPct val="125000"/>
              </a:lnSpc>
              <a:spcAft>
                <a:spcPts val="300"/>
              </a:spcAft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    Implications to DEMO: more reliable and RT state/parameters recognition.</a:t>
            </a:r>
          </a:p>
          <a:p>
            <a:pPr marL="800100" lvl="1" indent="-342900">
              <a:lnSpc>
                <a:spcPct val="125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A</a:t>
            </a:r>
            <a:r>
              <a:rPr lang="en-US" altLang="zh-CN" sz="2000" dirty="0">
                <a:latin typeface="+mn-ea"/>
              </a:rPr>
              <a:t>dvanced</a:t>
            </a:r>
            <a:r>
              <a:rPr lang="en-US" altLang="zh-CN" sz="2000" dirty="0">
                <a:effectLst/>
                <a:latin typeface="+mn-ea"/>
              </a:rPr>
              <a:t> control algorithms</a:t>
            </a:r>
            <a:r>
              <a:rPr lang="en-US" altLang="zh-CN" sz="2000" kern="100" dirty="0">
                <a:effectLst/>
                <a:latin typeface="+mn-ea"/>
                <a:cs typeface="Times New Roman" panose="02020603050405020304" pitchFamily="18" charset="0"/>
              </a:rPr>
              <a:t>:</a:t>
            </a:r>
            <a:r>
              <a:rPr lang="zh-CN" altLang="en-US" sz="20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effectLst/>
                <a:latin typeface="+mn-ea"/>
                <a:cs typeface="Times New Roman" panose="02020603050405020304" pitchFamily="18" charset="0"/>
              </a:rPr>
              <a:t>RL/self-adaptive based vertical instability and profile control</a:t>
            </a:r>
          </a:p>
          <a:p>
            <a:pPr marL="800100" lvl="1" indent="-342900">
              <a:lnSpc>
                <a:spcPct val="125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Implications to DEMO: Simplified/Sys identification model can train RL AI model to have better controllability with less requirements to actuators</a:t>
            </a:r>
            <a:endParaRPr lang="en-US" altLang="zh-CN" sz="2000" kern="100" dirty="0">
              <a:latin typeface="+mn-ea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5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Event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handling:</a:t>
            </a:r>
            <a:r>
              <a:rPr lang="zh-CN" altLang="en-US" sz="2000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Cross-device disruption prediction and mitigation</a:t>
            </a:r>
          </a:p>
          <a:p>
            <a:pPr marL="800100" lvl="1" indent="-342900">
              <a:lnSpc>
                <a:spcPct val="125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Implications to DEMO: more confidence for disruption predication and thus avoidance/mitigations</a:t>
            </a:r>
            <a:endParaRPr lang="en-US" altLang="zh-CN" sz="200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B7F467-3F7E-BE89-654B-9ED4FE1741A3}"/>
              </a:ext>
            </a:extLst>
          </p:cNvPr>
          <p:cNvSpPr txBox="1"/>
          <p:nvPr/>
        </p:nvSpPr>
        <p:spPr>
          <a:xfrm>
            <a:off x="609600" y="5670870"/>
            <a:ext cx="10651752" cy="74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2358D"/>
                </a:solidFill>
                <a:latin typeface="+mn-ea"/>
                <a:cs typeface="Century Gothic" panose="020B0502020202020204" pitchFamily="34" charset="0"/>
              </a:rPr>
              <a:t>More physics-oriented modeling database/codes to train AI model for control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2358D"/>
                </a:solidFill>
                <a:latin typeface="+mn-ea"/>
                <a:cs typeface="Century Gothic" panose="020B0502020202020204" pitchFamily="34" charset="0"/>
              </a:rPr>
              <a:t>More cross machine AI train for disruption avoidance and robust plasma control </a:t>
            </a:r>
          </a:p>
        </p:txBody>
      </p:sp>
    </p:spTree>
    <p:extLst>
      <p:ext uri="{BB962C8B-B14F-4D97-AF65-F5344CB8AC3E}">
        <p14:creationId xmlns:p14="http://schemas.microsoft.com/office/powerpoint/2010/main" val="3113856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CA976F-030C-396E-6F7C-3E2B51F2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84" y="-37612"/>
            <a:ext cx="10677777" cy="914204"/>
          </a:xfrm>
        </p:spPr>
        <p:txBody>
          <a:bodyPr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Specific requirements for DEMO Plasma Operation Control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Picture 17" descr="shot17127_bdry_TSC_0">
            <a:extLst>
              <a:ext uri="{FF2B5EF4-FFF2-40B4-BE49-F238E27FC236}">
                <a16:creationId xmlns:a16="http://schemas.microsoft.com/office/drawing/2014/main" id="{3E5A071C-5851-4048-521E-4B48C8A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79" y="2033686"/>
            <a:ext cx="556260" cy="8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shot17127_bdry_TSC_2">
            <a:extLst>
              <a:ext uri="{FF2B5EF4-FFF2-40B4-BE49-F238E27FC236}">
                <a16:creationId xmlns:a16="http://schemas.microsoft.com/office/drawing/2014/main" id="{AB712030-F0FD-12B3-7A83-B4841CEB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45" y="1900249"/>
            <a:ext cx="56007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shot17127_bdry_TSC_4">
            <a:extLst>
              <a:ext uri="{FF2B5EF4-FFF2-40B4-BE49-F238E27FC236}">
                <a16:creationId xmlns:a16="http://schemas.microsoft.com/office/drawing/2014/main" id="{81C29424-E8AE-DC97-1CA3-0CC02CDAB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65" y="1854297"/>
            <a:ext cx="580867" cy="85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449185A-899C-85D1-F043-71C8BC3DDD3F}"/>
              </a:ext>
            </a:extLst>
          </p:cNvPr>
          <p:cNvCxnSpPr/>
          <p:nvPr/>
        </p:nvCxnSpPr>
        <p:spPr>
          <a:xfrm flipV="1">
            <a:off x="978870" y="3058883"/>
            <a:ext cx="515526" cy="530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B1AC9DC8-4B70-2CD0-2CD5-7AAE96D58B6B}"/>
              </a:ext>
            </a:extLst>
          </p:cNvPr>
          <p:cNvCxnSpPr>
            <a:cxnSpLocks/>
          </p:cNvCxnSpPr>
          <p:nvPr/>
        </p:nvCxnSpPr>
        <p:spPr>
          <a:xfrm>
            <a:off x="1494396" y="3058883"/>
            <a:ext cx="41591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6F065B5-A8A9-50D7-427B-C51BEFA927A6}"/>
              </a:ext>
            </a:extLst>
          </p:cNvPr>
          <p:cNvCxnSpPr>
            <a:cxnSpLocks/>
          </p:cNvCxnSpPr>
          <p:nvPr/>
        </p:nvCxnSpPr>
        <p:spPr>
          <a:xfrm>
            <a:off x="1972811" y="3247836"/>
            <a:ext cx="5075709" cy="2823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E4E5089F-F4C1-25DA-40D6-DA61A29A2602}"/>
              </a:ext>
            </a:extLst>
          </p:cNvPr>
          <p:cNvCxnSpPr>
            <a:cxnSpLocks/>
          </p:cNvCxnSpPr>
          <p:nvPr/>
        </p:nvCxnSpPr>
        <p:spPr>
          <a:xfrm>
            <a:off x="1902330" y="3058883"/>
            <a:ext cx="107592" cy="1945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AE11797-2E22-66C7-AA62-6A22059BB1A8}"/>
              </a:ext>
            </a:extLst>
          </p:cNvPr>
          <p:cNvCxnSpPr>
            <a:cxnSpLocks/>
          </p:cNvCxnSpPr>
          <p:nvPr/>
        </p:nvCxnSpPr>
        <p:spPr>
          <a:xfrm flipH="1">
            <a:off x="2080403" y="2623473"/>
            <a:ext cx="1090647" cy="43541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8A84E5A4-A4A8-C681-EE7C-3E04D5A4DCED}"/>
              </a:ext>
            </a:extLst>
          </p:cNvPr>
          <p:cNvCxnSpPr>
            <a:cxnSpLocks/>
          </p:cNvCxnSpPr>
          <p:nvPr/>
        </p:nvCxnSpPr>
        <p:spPr>
          <a:xfrm flipH="1">
            <a:off x="3171050" y="2623877"/>
            <a:ext cx="363504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200C9CBF-70C8-A091-33C4-A068D1CA5C25}"/>
              </a:ext>
            </a:extLst>
          </p:cNvPr>
          <p:cNvCxnSpPr>
            <a:cxnSpLocks/>
          </p:cNvCxnSpPr>
          <p:nvPr/>
        </p:nvCxnSpPr>
        <p:spPr>
          <a:xfrm>
            <a:off x="6783802" y="2614709"/>
            <a:ext cx="521670" cy="5327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1F4F7C0-EFF2-FAC4-F2F8-5555DB7A8545}"/>
              </a:ext>
            </a:extLst>
          </p:cNvPr>
          <p:cNvGrpSpPr/>
          <p:nvPr/>
        </p:nvGrpSpPr>
        <p:grpSpPr>
          <a:xfrm>
            <a:off x="6724790" y="1812795"/>
            <a:ext cx="896757" cy="923330"/>
            <a:chOff x="1847088" y="4848798"/>
            <a:chExt cx="896757" cy="923330"/>
          </a:xfrm>
        </p:grpSpPr>
        <p:cxnSp>
          <p:nvCxnSpPr>
            <p:cNvPr id="15" name="直线连接符 14">
              <a:extLst>
                <a:ext uri="{FF2B5EF4-FFF2-40B4-BE49-F238E27FC236}">
                  <a16:creationId xmlns:a16="http://schemas.microsoft.com/office/drawing/2014/main" id="{D410A704-6A66-46FA-B394-CA9453119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7088" y="5042226"/>
              <a:ext cx="475488" cy="952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2E55892-64D8-D975-4EF2-BAB703A79D30}"/>
                </a:ext>
              </a:extLst>
            </p:cNvPr>
            <p:cNvSpPr txBox="1"/>
            <p:nvPr/>
          </p:nvSpPr>
          <p:spPr>
            <a:xfrm>
              <a:off x="2268879" y="4848798"/>
              <a:ext cx="3908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C00000"/>
                  </a:solidFill>
                </a:rPr>
                <a:t>Ip</a:t>
              </a:r>
            </a:p>
            <a:p>
              <a:endParaRPr kumimoji="1" lang="en-US" altLang="zh-CN" dirty="0">
                <a:solidFill>
                  <a:srgbClr val="C00000"/>
                </a:solidFill>
              </a:endParaRPr>
            </a:p>
            <a:p>
              <a:endParaRPr kumimoji="1" lang="zh-CN" alt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CEF185A0-C846-12A7-BB62-FC677707BCAE}"/>
                </a:ext>
              </a:extLst>
            </p:cNvPr>
            <p:cNvCxnSpPr>
              <a:cxnSpLocks/>
            </p:cNvCxnSpPr>
            <p:nvPr/>
          </p:nvCxnSpPr>
          <p:spPr>
            <a:xfrm>
              <a:off x="1847088" y="5474238"/>
              <a:ext cx="4754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0A17C70-6213-590C-6DE2-EC71031724C2}"/>
                </a:ext>
              </a:extLst>
            </p:cNvPr>
            <p:cNvSpPr txBox="1"/>
            <p:nvPr/>
          </p:nvSpPr>
          <p:spPr>
            <a:xfrm>
              <a:off x="2307816" y="5244906"/>
              <a:ext cx="436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err="1"/>
                <a:t>I</a:t>
              </a:r>
              <a:r>
                <a:rPr kumimoji="1" lang="en-US" altLang="zh-CN" baseline="-25000" dirty="0" err="1"/>
                <a:t>Pf</a:t>
              </a:r>
              <a:r>
                <a:rPr kumimoji="1" lang="en-US" altLang="zh-CN" dirty="0">
                  <a:solidFill>
                    <a:srgbClr val="C00000"/>
                  </a:solidFill>
                </a:rPr>
                <a:t>  </a:t>
              </a:r>
              <a:endParaRPr kumimoji="1" lang="zh-CN" altLang="en-US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986A9696-3470-30BF-BA99-686FB7554611}"/>
              </a:ext>
            </a:extLst>
          </p:cNvPr>
          <p:cNvCxnSpPr>
            <a:cxnSpLocks/>
          </p:cNvCxnSpPr>
          <p:nvPr/>
        </p:nvCxnSpPr>
        <p:spPr>
          <a:xfrm flipH="1">
            <a:off x="1980791" y="3052990"/>
            <a:ext cx="99612" cy="1306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3C5827A-9EE2-B10A-9F90-A2E778607EE8}"/>
              </a:ext>
            </a:extLst>
          </p:cNvPr>
          <p:cNvCxnSpPr>
            <a:cxnSpLocks/>
          </p:cNvCxnSpPr>
          <p:nvPr/>
        </p:nvCxnSpPr>
        <p:spPr>
          <a:xfrm flipV="1">
            <a:off x="954192" y="4176211"/>
            <a:ext cx="6189223" cy="17526"/>
          </a:xfrm>
          <a:prstGeom prst="line">
            <a:avLst/>
          </a:prstGeom>
          <a:ln>
            <a:solidFill>
              <a:srgbClr val="12358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2D4CBCB-EF3D-36D9-6E2B-7078B029210D}"/>
              </a:ext>
            </a:extLst>
          </p:cNvPr>
          <p:cNvCxnSpPr>
            <a:cxnSpLocks/>
          </p:cNvCxnSpPr>
          <p:nvPr/>
        </p:nvCxnSpPr>
        <p:spPr>
          <a:xfrm flipV="1">
            <a:off x="1842170" y="3652275"/>
            <a:ext cx="3178" cy="523936"/>
          </a:xfrm>
          <a:prstGeom prst="line">
            <a:avLst/>
          </a:prstGeom>
          <a:ln>
            <a:solidFill>
              <a:srgbClr val="12358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EEA037CF-1AED-A60B-C6AF-92C1FD040887}"/>
              </a:ext>
            </a:extLst>
          </p:cNvPr>
          <p:cNvSpPr txBox="1"/>
          <p:nvPr/>
        </p:nvSpPr>
        <p:spPr>
          <a:xfrm>
            <a:off x="126784" y="3830993"/>
            <a:ext cx="181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Magnetization</a:t>
            </a:r>
            <a:endParaRPr kumimoji="1" lang="zh-CN" altLang="en-US" b="1" dirty="0"/>
          </a:p>
        </p:txBody>
      </p: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F17A5D8C-3DBD-786A-582E-DF0822FB5D1F}"/>
              </a:ext>
            </a:extLst>
          </p:cNvPr>
          <p:cNvCxnSpPr>
            <a:cxnSpLocks/>
          </p:cNvCxnSpPr>
          <p:nvPr/>
        </p:nvCxnSpPr>
        <p:spPr>
          <a:xfrm flipV="1">
            <a:off x="2320585" y="3661038"/>
            <a:ext cx="3178" cy="523936"/>
          </a:xfrm>
          <a:prstGeom prst="line">
            <a:avLst/>
          </a:prstGeom>
          <a:ln>
            <a:solidFill>
              <a:srgbClr val="12358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A2FEFAED-23F2-5F7B-3771-FDE6C5446054}"/>
              </a:ext>
            </a:extLst>
          </p:cNvPr>
          <p:cNvSpPr txBox="1"/>
          <p:nvPr/>
        </p:nvSpPr>
        <p:spPr>
          <a:xfrm>
            <a:off x="1842170" y="3819400"/>
            <a:ext cx="47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BD</a:t>
            </a:r>
            <a:endParaRPr kumimoji="1" lang="zh-CN" altLang="en-US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CCB5F9-CEAA-FD7B-9EFE-5F1E50F430D4}"/>
              </a:ext>
            </a:extLst>
          </p:cNvPr>
          <p:cNvSpPr txBox="1"/>
          <p:nvPr/>
        </p:nvSpPr>
        <p:spPr>
          <a:xfrm>
            <a:off x="2258645" y="3605528"/>
            <a:ext cx="135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err="1"/>
              <a:t>Rampup</a:t>
            </a:r>
            <a:r>
              <a:rPr kumimoji="1" lang="en-US" altLang="zh-CN" b="1" dirty="0"/>
              <a:t>  shaping</a:t>
            </a:r>
            <a:endParaRPr kumimoji="1" lang="zh-CN" alt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08FF859-B590-6975-53FC-DF90B01E2563}"/>
              </a:ext>
            </a:extLst>
          </p:cNvPr>
          <p:cNvSpPr txBox="1"/>
          <p:nvPr/>
        </p:nvSpPr>
        <p:spPr>
          <a:xfrm>
            <a:off x="3441471" y="3581978"/>
            <a:ext cx="325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Heating, CD and Flattop, fueling</a:t>
            </a:r>
            <a:endParaRPr kumimoji="1" lang="zh-CN" altLang="en-US" b="1" dirty="0"/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70C74D2-AD58-1B19-300E-E74528DCA80B}"/>
              </a:ext>
            </a:extLst>
          </p:cNvPr>
          <p:cNvCxnSpPr>
            <a:cxnSpLocks/>
          </p:cNvCxnSpPr>
          <p:nvPr/>
        </p:nvCxnSpPr>
        <p:spPr>
          <a:xfrm flipV="1">
            <a:off x="3381803" y="3672589"/>
            <a:ext cx="3178" cy="523936"/>
          </a:xfrm>
          <a:prstGeom prst="line">
            <a:avLst/>
          </a:prstGeom>
          <a:ln>
            <a:solidFill>
              <a:srgbClr val="12358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0F451A52-5D7E-1AD4-1834-CA24F35C2D42}"/>
              </a:ext>
            </a:extLst>
          </p:cNvPr>
          <p:cNvCxnSpPr>
            <a:cxnSpLocks/>
          </p:cNvCxnSpPr>
          <p:nvPr/>
        </p:nvCxnSpPr>
        <p:spPr>
          <a:xfrm flipV="1">
            <a:off x="6780624" y="3652275"/>
            <a:ext cx="3178" cy="523936"/>
          </a:xfrm>
          <a:prstGeom prst="line">
            <a:avLst/>
          </a:prstGeom>
          <a:ln>
            <a:solidFill>
              <a:srgbClr val="12358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4B1C6A6-08A5-87D9-CDB0-7FF748F8A91A}"/>
              </a:ext>
            </a:extLst>
          </p:cNvPr>
          <p:cNvSpPr txBox="1"/>
          <p:nvPr/>
        </p:nvSpPr>
        <p:spPr>
          <a:xfrm>
            <a:off x="6780624" y="3850300"/>
            <a:ext cx="14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Termination</a:t>
            </a:r>
            <a:endParaRPr kumimoji="1" lang="zh-CN" altLang="en-US" b="1" dirty="0"/>
          </a:p>
        </p:txBody>
      </p:sp>
      <p:pic>
        <p:nvPicPr>
          <p:cNvPr id="30" name="Picture 20" descr="shot17127_bdry_TSC_4">
            <a:extLst>
              <a:ext uri="{FF2B5EF4-FFF2-40B4-BE49-F238E27FC236}">
                <a16:creationId xmlns:a16="http://schemas.microsoft.com/office/drawing/2014/main" id="{339969CE-C91A-23CE-2854-19F234DC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16" y="1756849"/>
            <a:ext cx="580867" cy="85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36D7DB0-DA82-3509-5794-086B3ACE72CD}"/>
              </a:ext>
            </a:extLst>
          </p:cNvPr>
          <p:cNvSpPr txBox="1"/>
          <p:nvPr/>
        </p:nvSpPr>
        <p:spPr>
          <a:xfrm>
            <a:off x="1728494" y="1498476"/>
            <a:ext cx="145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Shaping</a:t>
            </a:r>
            <a:endParaRPr kumimoji="1" lang="zh-CN" altLang="en-US" sz="2400" b="1" dirty="0"/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2C2B1B04-22CF-C027-6928-B267B97097CD}"/>
              </a:ext>
            </a:extLst>
          </p:cNvPr>
          <p:cNvCxnSpPr>
            <a:cxnSpLocks/>
          </p:cNvCxnSpPr>
          <p:nvPr/>
        </p:nvCxnSpPr>
        <p:spPr>
          <a:xfrm flipV="1">
            <a:off x="838999" y="4822209"/>
            <a:ext cx="6490770" cy="39485"/>
          </a:xfrm>
          <a:prstGeom prst="line">
            <a:avLst/>
          </a:prstGeom>
          <a:ln>
            <a:solidFill>
              <a:srgbClr val="12358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9A121BC2-0C4C-56B5-08BA-6FB831BDB51E}"/>
              </a:ext>
            </a:extLst>
          </p:cNvPr>
          <p:cNvSpPr txBox="1"/>
          <p:nvPr/>
        </p:nvSpPr>
        <p:spPr>
          <a:xfrm>
            <a:off x="621074" y="4976316"/>
            <a:ext cx="8452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Event handling: Disruption prediction &amp; mitigation, Stability control, Actuator/Diag. degradation </a:t>
            </a:r>
            <a:endParaRPr kumimoji="1" lang="zh-CN" altLang="en-US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E6E598-14F8-10C7-3B1F-3D4CB2AE73D6}"/>
              </a:ext>
            </a:extLst>
          </p:cNvPr>
          <p:cNvSpPr txBox="1"/>
          <p:nvPr/>
        </p:nvSpPr>
        <p:spPr>
          <a:xfrm>
            <a:off x="8231346" y="579434"/>
            <a:ext cx="35581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For DEMO: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2000" b="1" dirty="0">
                <a:solidFill>
                  <a:srgbClr val="FF0000"/>
                </a:solidFill>
              </a:rPr>
              <a:t>Events must be avoided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2000" b="1" dirty="0">
                <a:solidFill>
                  <a:srgbClr val="FF0000"/>
                </a:solidFill>
              </a:rPr>
              <a:t>Controllers must be robust enough with limited experiment time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2000" b="1" dirty="0">
                <a:solidFill>
                  <a:srgbClr val="FF0000"/>
                </a:solidFill>
              </a:rPr>
              <a:t>Diagnostic may not as many as today</a:t>
            </a:r>
            <a:r>
              <a:rPr kumimoji="1" lang="zh-CN" altLang="en-US" sz="2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or may be degraded</a:t>
            </a:r>
          </a:p>
          <a:p>
            <a:r>
              <a:rPr kumimoji="1" lang="en-US" altLang="zh-CN" sz="2000" b="1" dirty="0">
                <a:solidFill>
                  <a:srgbClr val="0432FF"/>
                </a:solidFill>
              </a:rPr>
              <a:t>Control Solutions:</a:t>
            </a:r>
          </a:p>
          <a:p>
            <a:r>
              <a:rPr kumimoji="1" lang="en-US" altLang="zh-CN" sz="2000" b="1" dirty="0">
                <a:solidFill>
                  <a:srgbClr val="FF0000"/>
                </a:solidFill>
              </a:rPr>
              <a:t>1. Events must be predicted, prevented, or soft-landing </a:t>
            </a:r>
          </a:p>
          <a:p>
            <a:r>
              <a:rPr kumimoji="1" lang="en-US" altLang="zh-CN" sz="2000" b="1" dirty="0">
                <a:solidFill>
                  <a:srgbClr val="FF0000"/>
                </a:solidFill>
              </a:rPr>
              <a:t>2. Sufficient modeling to have good controllers before being tested in actual experiment</a:t>
            </a:r>
          </a:p>
          <a:p>
            <a:r>
              <a:rPr kumimoji="1" lang="en-US" altLang="zh-CN" sz="2000" b="1" dirty="0">
                <a:solidFill>
                  <a:srgbClr val="FF0000"/>
                </a:solidFill>
              </a:rPr>
              <a:t>3. Reconstruction must be accurate enough in real-time under any cases.</a:t>
            </a:r>
          </a:p>
          <a:p>
            <a:r>
              <a:rPr kumimoji="1" lang="en-US" altLang="zh-CN" dirty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99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研究方案</a:t>
            </a:r>
            <a:endParaRPr lang="en-US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EFDAB21-CE56-AE0E-C953-0A18009162DC}"/>
              </a:ext>
            </a:extLst>
          </p:cNvPr>
          <p:cNvGrpSpPr/>
          <p:nvPr/>
        </p:nvGrpSpPr>
        <p:grpSpPr>
          <a:xfrm>
            <a:off x="1522920" y="2340420"/>
            <a:ext cx="9108163" cy="3127344"/>
            <a:chOff x="1559496" y="548520"/>
            <a:chExt cx="9108163" cy="3127344"/>
          </a:xfrm>
        </p:grpSpPr>
        <p:grpSp>
          <p:nvGrpSpPr>
            <p:cNvPr id="47" name="组合 46"/>
            <p:cNvGrpSpPr/>
            <p:nvPr/>
          </p:nvGrpSpPr>
          <p:grpSpPr>
            <a:xfrm>
              <a:off x="7667636" y="2979549"/>
              <a:ext cx="2104672" cy="441617"/>
              <a:chOff x="2055185" y="4643446"/>
              <a:chExt cx="2104672" cy="441617"/>
            </a:xfrm>
          </p:grpSpPr>
          <p:grpSp>
            <p:nvGrpSpPr>
              <p:cNvPr id="48" name="组合 110"/>
              <p:cNvGrpSpPr/>
              <p:nvPr/>
            </p:nvGrpSpPr>
            <p:grpSpPr>
              <a:xfrm>
                <a:off x="3428992" y="4643446"/>
                <a:ext cx="730865" cy="441617"/>
                <a:chOff x="6841531" y="4987647"/>
                <a:chExt cx="730865" cy="441617"/>
              </a:xfrm>
            </p:grpSpPr>
            <p:pic>
              <p:nvPicPr>
                <p:cNvPr id="56" name="Picture 5" descr="C:\Documents and Settings\zhang\桌面\QQ图片20130909095403副本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50000"/>
                <a:stretch>
                  <a:fillRect/>
                </a:stretch>
              </p:blipFill>
              <p:spPr bwMode="auto">
                <a:xfrm>
                  <a:off x="6858017" y="5286388"/>
                  <a:ext cx="714379" cy="14287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Picture 8" descr="C:\Documents and Settings\zhang\桌面\线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r="3968"/>
                <a:stretch>
                  <a:fillRect/>
                </a:stretch>
              </p:blipFill>
              <p:spPr bwMode="auto">
                <a:xfrm>
                  <a:off x="6841531" y="4987647"/>
                  <a:ext cx="730865" cy="155865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49" name="组合 109"/>
              <p:cNvGrpSpPr/>
              <p:nvPr/>
            </p:nvGrpSpPr>
            <p:grpSpPr>
              <a:xfrm>
                <a:off x="2055185" y="4643446"/>
                <a:ext cx="1445245" cy="441617"/>
                <a:chOff x="6841531" y="4987647"/>
                <a:chExt cx="1445245" cy="441617"/>
              </a:xfrm>
            </p:grpSpPr>
            <p:grpSp>
              <p:nvGrpSpPr>
                <p:cNvPr id="50" name="组合 110"/>
                <p:cNvGrpSpPr/>
                <p:nvPr/>
              </p:nvGrpSpPr>
              <p:grpSpPr>
                <a:xfrm>
                  <a:off x="6841531" y="4987647"/>
                  <a:ext cx="730865" cy="441617"/>
                  <a:chOff x="6841531" y="4987647"/>
                  <a:chExt cx="730865" cy="441617"/>
                </a:xfrm>
              </p:grpSpPr>
              <p:pic>
                <p:nvPicPr>
                  <p:cNvPr id="54" name="Picture 5" descr="C:\Documents and Settings\zhang\桌面\QQ图片20130909095403副本.png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r="50000"/>
                  <a:stretch>
                    <a:fillRect/>
                  </a:stretch>
                </p:blipFill>
                <p:spPr bwMode="auto">
                  <a:xfrm>
                    <a:off x="6858017" y="5286388"/>
                    <a:ext cx="714379" cy="14287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5" name="Picture 8" descr="C:\Documents and Settings\zhang\桌面\线.pn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 r="3968"/>
                  <a:stretch>
                    <a:fillRect/>
                  </a:stretch>
                </p:blipFill>
                <p:spPr bwMode="auto">
                  <a:xfrm>
                    <a:off x="6841531" y="4987647"/>
                    <a:ext cx="730865" cy="155865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1" name="组合 111"/>
                <p:cNvGrpSpPr/>
                <p:nvPr/>
              </p:nvGrpSpPr>
              <p:grpSpPr>
                <a:xfrm>
                  <a:off x="7572396" y="5141924"/>
                  <a:ext cx="714380" cy="287340"/>
                  <a:chOff x="7572396" y="5141924"/>
                  <a:chExt cx="714380" cy="287340"/>
                </a:xfrm>
              </p:grpSpPr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7572396" y="5141924"/>
                    <a:ext cx="714380" cy="1588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3" name="Picture 5" descr="C:\Documents and Settings\zhang\桌面\QQ图片20130909095403副本.png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l="50000"/>
                  <a:stretch>
                    <a:fillRect/>
                  </a:stretch>
                </p:blipFill>
                <p:spPr bwMode="auto">
                  <a:xfrm>
                    <a:off x="7572396" y="5286388"/>
                    <a:ext cx="714379" cy="142876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grpSp>
          <p:nvGrpSpPr>
            <p:cNvPr id="44" name="组合 43"/>
            <p:cNvGrpSpPr/>
            <p:nvPr/>
          </p:nvGrpSpPr>
          <p:grpSpPr>
            <a:xfrm>
              <a:off x="3748621" y="1111336"/>
              <a:ext cx="1127232" cy="476296"/>
              <a:chOff x="3348588" y="928670"/>
              <a:chExt cx="1127232" cy="476296"/>
            </a:xfrm>
          </p:grpSpPr>
          <p:pic>
            <p:nvPicPr>
              <p:cNvPr id="45" name="Picture 7" descr="C:\Documents and Settings\zhang\桌面\QQ图片2013090910489副本.png"/>
              <p:cNvPicPr>
                <a:picLocks noChangeAspect="1" noChangeArrowheads="1"/>
              </p:cNvPicPr>
              <p:nvPr/>
            </p:nvPicPr>
            <p:blipFill>
              <a:blip r:embed="rId4"/>
              <a:srcRect l="624" t="2941"/>
              <a:stretch>
                <a:fillRect/>
              </a:stretch>
            </p:blipFill>
            <p:spPr bwMode="auto">
              <a:xfrm>
                <a:off x="3428992" y="1214422"/>
                <a:ext cx="991166" cy="190544"/>
              </a:xfrm>
              <a:prstGeom prst="rect">
                <a:avLst/>
              </a:prstGeom>
              <a:noFill/>
            </p:spPr>
          </p:pic>
          <p:sp>
            <p:nvSpPr>
              <p:cNvPr id="46" name="矩形 45"/>
              <p:cNvSpPr/>
              <p:nvPr/>
            </p:nvSpPr>
            <p:spPr>
              <a:xfrm>
                <a:off x="3348588" y="928670"/>
                <a:ext cx="1127232" cy="246221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zh-CN" sz="1000">
                    <a:solidFill>
                      <a:srgbClr val="0066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Britannic Bold" pitchFamily="34" charset="0"/>
                    <a:ea typeface="Heiti SC Light"/>
                    <a:cs typeface="Heiti SC Light"/>
                  </a:rPr>
                  <a:t>010101110101</a:t>
                </a:r>
                <a:endParaRPr lang="en-US" sz="1000">
                  <a:solidFill>
                    <a:srgbClr val="0066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Britannic Bold" pitchFamily="34" charset="0"/>
                  <a:ea typeface="Heiti SC Light"/>
                  <a:cs typeface="Heiti SC Light"/>
                </a:endParaRPr>
              </a:p>
            </p:txBody>
          </p:sp>
        </p:grpSp>
        <p:grpSp>
          <p:nvGrpSpPr>
            <p:cNvPr id="2" name="组合 15"/>
            <p:cNvGrpSpPr/>
            <p:nvPr/>
          </p:nvGrpSpPr>
          <p:grpSpPr>
            <a:xfrm>
              <a:off x="5069078" y="2773984"/>
              <a:ext cx="1357322" cy="857256"/>
              <a:chOff x="4643438" y="4429132"/>
              <a:chExt cx="1357322" cy="857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圆角矩形 6"/>
              <p:cNvSpPr/>
              <p:nvPr/>
            </p:nvSpPr>
            <p:spPr>
              <a:xfrm rot="10800000">
                <a:off x="4714876" y="4429132"/>
                <a:ext cx="1214446" cy="85725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643438" y="4662082"/>
                <a:ext cx="13573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SCALER</a:t>
                </a:r>
                <a:endParaRPr lang="zh-CN" altLang="en-US" sz="1600" b="1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9" name="肘形连接符 8"/>
            <p:cNvCxnSpPr/>
            <p:nvPr/>
          </p:nvCxnSpPr>
          <p:spPr>
            <a:xfrm rot="10800000" flipV="1">
              <a:off x="6426400" y="1416662"/>
              <a:ext cx="2214578" cy="1759549"/>
            </a:xfrm>
            <a:prstGeom prst="bentConnector3">
              <a:avLst>
                <a:gd name="adj1" fmla="val -22749"/>
              </a:avLst>
            </a:prstGeom>
            <a:ln w="28575">
              <a:solidFill>
                <a:srgbClr val="FF33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6829760" y="1443617"/>
              <a:ext cx="500066" cy="24813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2423592" y="1443616"/>
              <a:ext cx="428628" cy="1588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>
              <a:stCxn id="19" idx="3"/>
              <a:endCxn id="21" idx="3"/>
            </p:cNvCxnSpPr>
            <p:nvPr/>
          </p:nvCxnSpPr>
          <p:spPr>
            <a:xfrm>
              <a:off x="4875854" y="1383421"/>
              <a:ext cx="693291" cy="22738"/>
            </a:xfrm>
            <a:prstGeom prst="straightConnector1">
              <a:avLst/>
            </a:prstGeom>
            <a:ln w="28575">
              <a:solidFill>
                <a:srgbClr val="FF33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连接符 33"/>
            <p:cNvCxnSpPr/>
            <p:nvPr/>
          </p:nvCxnSpPr>
          <p:spPr>
            <a:xfrm rot="10800000">
              <a:off x="3124484" y="1653942"/>
              <a:ext cx="1963405" cy="1522271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圆角矩形 13"/>
            <p:cNvSpPr/>
            <p:nvPr/>
          </p:nvSpPr>
          <p:spPr>
            <a:xfrm rot="10800000">
              <a:off x="1597874" y="1130910"/>
              <a:ext cx="1032052" cy="57152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/>
            <p:cNvCxnSpPr>
              <a:endCxn id="18" idx="3"/>
            </p:cNvCxnSpPr>
            <p:nvPr/>
          </p:nvCxnSpPr>
          <p:spPr>
            <a:xfrm>
              <a:off x="3355706" y="1389743"/>
              <a:ext cx="305702" cy="16417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1559496" y="723536"/>
              <a:ext cx="180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/>
                <a:t>INPUT/Target</a:t>
              </a:r>
              <a:endParaRPr lang="zh-CN" altLang="en-US" b="1"/>
            </a:p>
          </p:txBody>
        </p:sp>
        <p:sp>
          <p:nvSpPr>
            <p:cNvPr id="17" name="矩形 16"/>
            <p:cNvSpPr/>
            <p:nvPr/>
          </p:nvSpPr>
          <p:spPr>
            <a:xfrm>
              <a:off x="9090392" y="548520"/>
              <a:ext cx="995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/>
                <a:t>OUTPUT</a:t>
              </a:r>
              <a:endParaRPr lang="zh-CN" altLang="en-US" b="1"/>
            </a:p>
          </p:txBody>
        </p:sp>
        <p:sp>
          <p:nvSpPr>
            <p:cNvPr id="18" name="圆角矩形 17"/>
            <p:cNvSpPr/>
            <p:nvPr/>
          </p:nvSpPr>
          <p:spPr>
            <a:xfrm rot="10800000">
              <a:off x="3661408" y="977531"/>
              <a:ext cx="1214446" cy="857256"/>
            </a:xfrm>
            <a:prstGeom prst="roundRect">
              <a:avLst/>
            </a:prstGeom>
            <a:solidFill>
              <a:srgbClr val="EAB4E0"/>
            </a:solidFill>
            <a:ln w="28575">
              <a:solidFill>
                <a:srgbClr val="FD55F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9"/>
            <p:cNvSpPr/>
            <p:nvPr/>
          </p:nvSpPr>
          <p:spPr>
            <a:xfrm>
              <a:off x="3661409" y="1214144"/>
              <a:ext cx="12144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Controller</a:t>
              </a:r>
              <a:endParaRPr lang="zh-CN" altLang="en-US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grpSp>
          <p:nvGrpSpPr>
            <p:cNvPr id="4" name="组合 14"/>
            <p:cNvGrpSpPr/>
            <p:nvPr/>
          </p:nvGrpSpPr>
          <p:grpSpPr>
            <a:xfrm>
              <a:off x="7355094" y="988034"/>
              <a:ext cx="1214446" cy="857256"/>
              <a:chOff x="6429388" y="4429132"/>
              <a:chExt cx="1214446" cy="857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圆角矩形 23"/>
              <p:cNvSpPr/>
              <p:nvPr/>
            </p:nvSpPr>
            <p:spPr>
              <a:xfrm rot="10800000">
                <a:off x="6429388" y="4429132"/>
                <a:ext cx="1214446" cy="857256"/>
              </a:xfrm>
              <a:prstGeom prst="roundRect">
                <a:avLst/>
              </a:prstGeom>
              <a:solidFill>
                <a:srgbClr val="87C9F1"/>
              </a:solidFill>
              <a:ln w="28575">
                <a:solidFill>
                  <a:srgbClr val="48B9D0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429388" y="4662082"/>
                <a:ext cx="121444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Object</a:t>
                </a:r>
                <a:endParaRPr lang="zh-CN" altLang="en-US" sz="1600" b="1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706466" y="1125210"/>
              <a:ext cx="928459" cy="20313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Heiti SC Light"/>
                  <a:ea typeface="Heiti SC Light"/>
                  <a:cs typeface="Heiti SC Light"/>
                </a:rPr>
                <a:t>IP</a:t>
              </a:r>
            </a:p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Heiti SC Light"/>
                  <a:ea typeface="Heiti SC Light"/>
                  <a:cs typeface="Heiti SC Light"/>
                </a:rPr>
                <a:t>RZ</a:t>
              </a:r>
            </a:p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Heiti SC Light"/>
                  <a:ea typeface="Heiti SC Light"/>
                  <a:cs typeface="Heiti SC Light"/>
                </a:rPr>
                <a:t>Shape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profile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P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q”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MHD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4737650" y="2925411"/>
              <a:ext cx="1923925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Reconstruction</a:t>
              </a:r>
              <a:endParaRPr lang="zh-CN" altLang="en-US" b="1" dirty="0">
                <a:solidFill>
                  <a:srgbClr val="FF0000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  <p:pic>
          <p:nvPicPr>
            <p:cNvPr id="29" name="图片 28" descr="放电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147" y="837178"/>
              <a:ext cx="2107551" cy="1080120"/>
            </a:xfrm>
            <a:prstGeom prst="rect">
              <a:avLst/>
            </a:prstGeom>
          </p:spPr>
        </p:pic>
        <p:pic>
          <p:nvPicPr>
            <p:cNvPr id="30" name="图片 29" descr="pxi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97" y="2811769"/>
              <a:ext cx="1430151" cy="864095"/>
            </a:xfrm>
            <a:prstGeom prst="rect">
              <a:avLst/>
            </a:prstGeom>
          </p:spPr>
        </p:pic>
        <p:sp>
          <p:nvSpPr>
            <p:cNvPr id="31" name="文本框 39"/>
            <p:cNvSpPr txBox="1"/>
            <p:nvPr/>
          </p:nvSpPr>
          <p:spPr>
            <a:xfrm>
              <a:off x="7176120" y="2883777"/>
              <a:ext cx="738802" cy="3693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eiti SC Light"/>
                  <a:ea typeface="Heiti SC Light"/>
                  <a:cs typeface="Heiti SC Light"/>
                </a:rPr>
                <a:t>DAQ</a:t>
              </a:r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iti SC Light"/>
                <a:ea typeface="Heiti SC Light"/>
                <a:cs typeface="Heiti SC Light"/>
              </a:endParaRPr>
            </a:p>
          </p:txBody>
        </p:sp>
        <p:sp>
          <p:nvSpPr>
            <p:cNvPr id="32" name="汇总连接 53"/>
            <p:cNvSpPr/>
            <p:nvPr/>
          </p:nvSpPr>
          <p:spPr>
            <a:xfrm>
              <a:off x="2855640" y="1155584"/>
              <a:ext cx="504056" cy="432048"/>
            </a:xfrm>
            <a:prstGeom prst="flowChartSummingJunct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9124557" y="895778"/>
              <a:ext cx="1543102" cy="2615982"/>
              <a:chOff x="7600556" y="2377105"/>
              <a:chExt cx="1543102" cy="2615982"/>
            </a:xfrm>
          </p:grpSpPr>
          <p:pic>
            <p:nvPicPr>
              <p:cNvPr id="21506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248308" y="4255312"/>
                <a:ext cx="895350" cy="73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矩形 27"/>
                  <p:cNvSpPr/>
                  <p:nvPr/>
                </p:nvSpPr>
                <p:spPr>
                  <a:xfrm>
                    <a:off x="7600556" y="2377105"/>
                    <a:ext cx="1093569" cy="2585323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zh-CN" b="1">
                        <a:latin typeface="Heiti SC Light"/>
                        <a:ea typeface="Heiti SC Light"/>
                        <a:cs typeface="Heiti SC Light"/>
                      </a:rPr>
                      <a:t>Ip</a:t>
                    </a:r>
                  </a:p>
                  <a:p>
                    <a:pPr algn="ctr"/>
                    <a:r>
                      <a:rPr lang="en-US" altLang="zh-CN" b="1">
                        <a:latin typeface="Heiti SC Light"/>
                        <a:ea typeface="Heiti SC Light"/>
                        <a:cs typeface="Heiti SC Light"/>
                      </a:rPr>
                      <a:t>B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Heiti SC Light"/>
                              <a:cs typeface="Heiti SC Light"/>
                            </a:rPr>
                            <m:t>𝑷𝒔𝒊</m:t>
                          </m:r>
                        </m:oMath>
                      </m:oMathPara>
                    </a14:m>
                    <a:endParaRPr lang="en-US" altLang="zh-CN" b="1">
                      <a:latin typeface="Heiti SC Light"/>
                      <a:ea typeface="Heiti SC Light"/>
                      <a:cs typeface="Heiti SC Light"/>
                    </a:endParaRP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Spectra</a:t>
                    </a:r>
                  </a:p>
                  <a:p>
                    <a:pPr algn="ctr"/>
                    <a:r>
                      <a:rPr lang="en-US" altLang="zh-CN" b="1" err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T</a:t>
                    </a:r>
                    <a:r>
                      <a:rPr lang="en-US" altLang="zh-CN" b="1" baseline="-25000" err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e</a:t>
                    </a:r>
                    <a:endParaRPr lang="en-US" altLang="zh-CN" b="1" baseline="-25000">
                      <a:solidFill>
                        <a:srgbClr val="FF0000"/>
                      </a:solidFill>
                      <a:latin typeface="Heiti SC Light"/>
                      <a:ea typeface="Heiti SC Light"/>
                      <a:cs typeface="Heiti SC Light"/>
                    </a:endParaRP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n</a:t>
                    </a:r>
                    <a:r>
                      <a:rPr lang="en-US" altLang="zh-CN" b="1" baseline="-25000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e</a:t>
                    </a: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dB/</a:t>
                    </a:r>
                    <a:r>
                      <a:rPr lang="en-US" altLang="zh-CN" b="1" err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dt</a:t>
                    </a:r>
                    <a:endParaRPr lang="en-US" altLang="zh-CN" b="1" baseline="-25000">
                      <a:solidFill>
                        <a:srgbClr val="FF0000"/>
                      </a:solidFill>
                      <a:latin typeface="Heiti SC Light"/>
                      <a:ea typeface="Heiti SC Light"/>
                      <a:cs typeface="Heiti SC Light"/>
                    </a:endParaRP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q”</a:t>
                    </a:r>
                  </a:p>
                  <a:p>
                    <a:pPr algn="ctr"/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28" name="矩形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00556" y="2377105"/>
                    <a:ext cx="1093569" cy="258532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组合 13"/>
            <p:cNvGrpSpPr/>
            <p:nvPr/>
          </p:nvGrpSpPr>
          <p:grpSpPr>
            <a:xfrm>
              <a:off x="5497706" y="977531"/>
              <a:ext cx="1357322" cy="857256"/>
              <a:chOff x="4643438" y="4429132"/>
              <a:chExt cx="1357322" cy="857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圆角矩形 6"/>
              <p:cNvSpPr/>
              <p:nvPr/>
            </p:nvSpPr>
            <p:spPr>
              <a:xfrm rot="10800000">
                <a:off x="4714876" y="4429132"/>
                <a:ext cx="1214446" cy="85725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643438" y="4579786"/>
                <a:ext cx="13573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Actuator</a:t>
                </a:r>
                <a:endParaRPr lang="zh-CN" altLang="en-US" sz="1600" b="1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84D03F2-C19B-0776-D325-6256472F1E26}"/>
                </a:ext>
              </a:extLst>
            </p:cNvPr>
            <p:cNvSpPr txBox="1"/>
            <p:nvPr/>
          </p:nvSpPr>
          <p:spPr>
            <a:xfrm>
              <a:off x="5747738" y="1559538"/>
              <a:ext cx="13264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/>
                <a:t>CD</a:t>
              </a:r>
            </a:p>
            <a:p>
              <a:r>
                <a:rPr kumimoji="1" lang="en-US" altLang="zh-CN"/>
                <a:t>Heating</a:t>
              </a:r>
            </a:p>
            <a:p>
              <a:r>
                <a:rPr kumimoji="1" lang="en-US" altLang="zh-CN"/>
                <a:t>PS</a:t>
              </a:r>
            </a:p>
            <a:p>
              <a:r>
                <a:rPr kumimoji="1" lang="en-US" altLang="zh-CN"/>
                <a:t>Fueling…</a:t>
              </a:r>
              <a:endParaRPr kumimoji="1" lang="zh-CN" altLang="en-US"/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F6D11B4A-2D25-E7EE-BBD2-38E2F916CD6F}"/>
              </a:ext>
            </a:extLst>
          </p:cNvPr>
          <p:cNvSpPr txBox="1"/>
          <p:nvPr/>
        </p:nvSpPr>
        <p:spPr>
          <a:xfrm>
            <a:off x="751332" y="510851"/>
            <a:ext cx="10204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atin typeface="Arial Black" panose="020B0604020202020204" pitchFamily="34" charset="0"/>
                <a:ea typeface="SimHei" panose="02010609060101010101" pitchFamily="49" charset="-122"/>
                <a:cs typeface="Arial Black" panose="020B0604020202020204" pitchFamily="34" charset="0"/>
              </a:rPr>
              <a:t>Challenges in plasma control</a:t>
            </a:r>
            <a:endParaRPr kumimoji="1" lang="zh-CN" altLang="en-US" sz="3200" b="1" dirty="0">
              <a:latin typeface="Arial Black" panose="020B0604020202020204" pitchFamily="34" charset="0"/>
              <a:ea typeface="SimHei" panose="02010609060101010101" pitchFamily="49" charset="-122"/>
              <a:cs typeface="Arial Black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568A82-00F7-CC0C-8EA5-40CBFC812672}"/>
              </a:ext>
            </a:extLst>
          </p:cNvPr>
          <p:cNvSpPr txBox="1"/>
          <p:nvPr/>
        </p:nvSpPr>
        <p:spPr>
          <a:xfrm>
            <a:off x="5288430" y="1799814"/>
            <a:ext cx="142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Limited, sharing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B1C28F-D49F-C0DC-8C81-E89E958CE4A6}"/>
              </a:ext>
            </a:extLst>
          </p:cNvPr>
          <p:cNvSpPr txBox="1"/>
          <p:nvPr/>
        </p:nvSpPr>
        <p:spPr>
          <a:xfrm>
            <a:off x="10327465" y="3282323"/>
            <a:ext cx="1602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</a:rPr>
              <a:t>Indirect</a:t>
            </a:r>
          </a:p>
          <a:p>
            <a:r>
              <a:rPr kumimoji="1" lang="en-US" altLang="zh-CN" sz="2800" dirty="0">
                <a:solidFill>
                  <a:srgbClr val="FF0000"/>
                </a:solidFill>
              </a:rPr>
              <a:t>limited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1FFB48-F339-EE49-171F-C7E771DF47FA}"/>
              </a:ext>
            </a:extLst>
          </p:cNvPr>
          <p:cNvSpPr txBox="1"/>
          <p:nvPr/>
        </p:nvSpPr>
        <p:spPr>
          <a:xfrm>
            <a:off x="1197609" y="5164857"/>
            <a:ext cx="218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mm, sub-</a:t>
            </a:r>
            <a:r>
              <a:rPr kumimoji="1" lang="en-US" altLang="zh-CN" sz="2400" dirty="0" err="1">
                <a:solidFill>
                  <a:srgbClr val="FF0000"/>
                </a:solidFill>
              </a:rPr>
              <a:t>ms</a:t>
            </a:r>
            <a:endParaRPr kumimoji="1" lang="en-US" altLang="zh-CN" sz="2400" dirty="0">
              <a:solidFill>
                <a:srgbClr val="FF0000"/>
              </a:solidFill>
            </a:endParaRPr>
          </a:p>
          <a:p>
            <a:r>
              <a:rPr kumimoji="1" lang="en-US" altLang="zh-CN" sz="2400" dirty="0">
                <a:solidFill>
                  <a:srgbClr val="FF0000"/>
                </a:solidFill>
              </a:rPr>
              <a:t>coupling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6AFA6CB-3F78-A725-A702-EE1F1F3E9E1C}"/>
              </a:ext>
            </a:extLst>
          </p:cNvPr>
          <p:cNvSpPr txBox="1"/>
          <p:nvPr/>
        </p:nvSpPr>
        <p:spPr>
          <a:xfrm>
            <a:off x="6975009" y="1491574"/>
            <a:ext cx="2355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3D structure, </a:t>
            </a:r>
          </a:p>
          <a:p>
            <a:r>
              <a:rPr kumimoji="1" lang="en-US" altLang="zh-CN" sz="2400" dirty="0">
                <a:solidFill>
                  <a:srgbClr val="FF0000"/>
                </a:solidFill>
              </a:rPr>
              <a:t>non-linear,</a:t>
            </a:r>
          </a:p>
          <a:p>
            <a:r>
              <a:rPr kumimoji="1" lang="en-US" altLang="zh-CN" sz="2400" dirty="0">
                <a:solidFill>
                  <a:srgbClr val="FF0000"/>
                </a:solidFill>
              </a:rPr>
              <a:t>MHD</a:t>
            </a:r>
          </a:p>
          <a:p>
            <a:endParaRPr kumimoji="1"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CDC6DC6-24CC-6744-0F60-D0F9679AF1B5}"/>
              </a:ext>
            </a:extLst>
          </p:cNvPr>
          <p:cNvSpPr txBox="1"/>
          <p:nvPr/>
        </p:nvSpPr>
        <p:spPr>
          <a:xfrm>
            <a:off x="3607847" y="6089971"/>
            <a:ext cx="58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</a:rPr>
              <a:t>Event handling, branching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7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23532-E833-3FA6-11FA-025FBB7E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799" y="3"/>
            <a:ext cx="11583201" cy="914204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How to get physics quantities? An Example, </a:t>
            </a:r>
            <a:r>
              <a:rPr kumimoji="1" lang="en-US" altLang="zh-CN" dirty="0" err="1">
                <a:solidFill>
                  <a:schemeClr val="tx1"/>
                </a:solidFill>
              </a:rPr>
              <a:t>eQ</a:t>
            </a:r>
            <a:r>
              <a:rPr kumimoji="1" lang="en-US" altLang="zh-CN" dirty="0">
                <a:solidFill>
                  <a:schemeClr val="tx1"/>
                </a:solidFill>
              </a:rPr>
              <a:t> reconstruction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11E87CF-A57E-0B52-437F-3A4B12FC1EB6}"/>
              </a:ext>
            </a:extLst>
          </p:cNvPr>
          <p:cNvGrpSpPr>
            <a:grpSpLocks noChangeAspect="1"/>
          </p:cNvGrpSpPr>
          <p:nvPr/>
        </p:nvGrpSpPr>
        <p:grpSpPr>
          <a:xfrm>
            <a:off x="608799" y="1044536"/>
            <a:ext cx="4051367" cy="4920009"/>
            <a:chOff x="595471" y="1558283"/>
            <a:chExt cx="3615131" cy="442230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56725BC-8EA8-0F62-4721-E8F217610EBD}"/>
                </a:ext>
              </a:extLst>
            </p:cNvPr>
            <p:cNvGrpSpPr/>
            <p:nvPr/>
          </p:nvGrpSpPr>
          <p:grpSpPr>
            <a:xfrm>
              <a:off x="672487" y="1558283"/>
              <a:ext cx="3538115" cy="4243011"/>
              <a:chOff x="494847" y="1515420"/>
              <a:chExt cx="3538115" cy="4243011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C99DD5D1-B864-210F-0806-F76FF6654029}"/>
                  </a:ext>
                </a:extLst>
              </p:cNvPr>
              <p:cNvGrpSpPr/>
              <p:nvPr/>
            </p:nvGrpSpPr>
            <p:grpSpPr>
              <a:xfrm>
                <a:off x="494847" y="1515420"/>
                <a:ext cx="3538115" cy="4243011"/>
                <a:chOff x="312831" y="1561518"/>
                <a:chExt cx="3538115" cy="4243011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C1E21E9D-696C-27BF-09D2-5B2A00607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43" t="-13" r="28228" b="7015"/>
                <a:stretch/>
              </p:blipFill>
              <p:spPr>
                <a:xfrm>
                  <a:off x="312831" y="1561518"/>
                  <a:ext cx="2968531" cy="4243011"/>
                </a:xfrm>
                <a:prstGeom prst="rect">
                  <a:avLst/>
                </a:prstGeom>
              </p:spPr>
            </p:pic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E2852A7A-AD43-17D9-1657-ED8C01307C97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417" b="10716"/>
                <a:stretch/>
              </p:blipFill>
              <p:spPr>
                <a:xfrm>
                  <a:off x="3184197" y="1561518"/>
                  <a:ext cx="666749" cy="4073593"/>
                </a:xfrm>
                <a:prstGeom prst="rect">
                  <a:avLst/>
                </a:prstGeom>
              </p:spPr>
            </p:pic>
          </p:grpSp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7FBEBA75-E5B7-614D-F2EE-A0F45E91DB8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19" t="9010" r="15489" b="79019"/>
              <a:stretch/>
            </p:blipFill>
            <p:spPr>
              <a:xfrm>
                <a:off x="2520764" y="1906527"/>
                <a:ext cx="845449" cy="546162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FD06B7C-56C8-6C88-6FDC-4DB51EFCD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0" t="95335"/>
            <a:stretch/>
          </p:blipFill>
          <p:spPr>
            <a:xfrm>
              <a:off x="595471" y="5782413"/>
              <a:ext cx="3511114" cy="198174"/>
            </a:xfrm>
            <a:prstGeom prst="rect">
              <a:avLst/>
            </a:prstGeom>
          </p:spPr>
        </p:pic>
      </p:grpSp>
      <p:grpSp>
        <p:nvGrpSpPr>
          <p:cNvPr id="11" name="组合 6">
            <a:extLst>
              <a:ext uri="{FF2B5EF4-FFF2-40B4-BE49-F238E27FC236}">
                <a16:creationId xmlns:a16="http://schemas.microsoft.com/office/drawing/2014/main" id="{2118972B-0502-849E-14C5-974B2EED2D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9597" y="1328426"/>
            <a:ext cx="6967295" cy="3989545"/>
            <a:chOff x="1364617" y="2432074"/>
            <a:chExt cx="6506431" cy="4060805"/>
          </a:xfrm>
        </p:grpSpPr>
        <p:pic>
          <p:nvPicPr>
            <p:cNvPr id="12" name="图片 1" descr="Figure 1">
              <a:extLst>
                <a:ext uri="{FF2B5EF4-FFF2-40B4-BE49-F238E27FC236}">
                  <a16:creationId xmlns:a16="http://schemas.microsoft.com/office/drawing/2014/main" id="{DF71EFB8-8E79-ED66-652C-0C73652F7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617" y="2432074"/>
              <a:ext cx="6506431" cy="406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8">
              <a:extLst>
                <a:ext uri="{FF2B5EF4-FFF2-40B4-BE49-F238E27FC236}">
                  <a16:creationId xmlns:a16="http://schemas.microsoft.com/office/drawing/2014/main" id="{E019CCE1-7E74-7311-9247-90815AE71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2120" y="3645024"/>
              <a:ext cx="2218928" cy="393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9A09058-EEC7-6364-94D9-0E92A28E52EA}"/>
              </a:ext>
            </a:extLst>
          </p:cNvPr>
          <p:cNvSpPr txBox="1"/>
          <p:nvPr/>
        </p:nvSpPr>
        <p:spPr>
          <a:xfrm>
            <a:off x="1006697" y="951054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Diagnostics: Bps+ </a:t>
            </a:r>
            <a:r>
              <a:rPr kumimoji="1" lang="en-US" altLang="zh-CN" dirty="0" err="1"/>
              <a:t>Fls</a:t>
            </a:r>
            <a:r>
              <a:rPr kumimoji="1" lang="en-US" altLang="zh-CN" dirty="0"/>
              <a:t> + Ne. 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D421FA-B09B-C07D-8592-AA1B3062B56E}"/>
              </a:ext>
            </a:extLst>
          </p:cNvPr>
          <p:cNvSpPr txBox="1"/>
          <p:nvPr/>
        </p:nvSpPr>
        <p:spPr>
          <a:xfrm>
            <a:off x="6096000" y="939178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G-S Solver by using GPU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9174C1-20D2-37F1-96E8-187254ADA1F1}"/>
              </a:ext>
            </a:extLst>
          </p:cNvPr>
          <p:cNvSpPr txBox="1"/>
          <p:nvPr/>
        </p:nvSpPr>
        <p:spPr>
          <a:xfrm>
            <a:off x="2874044" y="5724151"/>
            <a:ext cx="7429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Limitations:  under limited or degraded </a:t>
            </a:r>
            <a:r>
              <a:rPr kumimoji="1" lang="en-US" altLang="zh-CN" sz="2400" b="1" dirty="0" err="1">
                <a:solidFill>
                  <a:srgbClr val="C00000"/>
                </a:solidFill>
              </a:rPr>
              <a:t>diags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? Consistency with more other </a:t>
            </a:r>
            <a:r>
              <a:rPr kumimoji="1" lang="en-US" altLang="zh-CN" sz="2400" b="1" dirty="0" err="1">
                <a:solidFill>
                  <a:srgbClr val="C00000"/>
                </a:solidFill>
              </a:rPr>
              <a:t>diags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? RT behavior?</a:t>
            </a:r>
          </a:p>
          <a:p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8843F8-98D4-DF02-0609-709A821334C5}"/>
              </a:ext>
            </a:extLst>
          </p:cNvPr>
          <p:cNvSpPr txBox="1"/>
          <p:nvPr/>
        </p:nvSpPr>
        <p:spPr>
          <a:xfrm>
            <a:off x="5167912" y="5267056"/>
            <a:ext cx="5289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1 full iteration: 300 us for 129*129 grids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4164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4F4A73-2A70-EF4D-9CBD-D7FC19CD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207332"/>
            <a:ext cx="10974413" cy="914204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Controllers need complicated modeling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6EBB6D-0851-A8F0-85D2-851D844DA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93" y="1106430"/>
            <a:ext cx="10974413" cy="507462"/>
          </a:xfrm>
        </p:spPr>
        <p:txBody>
          <a:bodyPr/>
          <a:lstStyle/>
          <a:p>
            <a:r>
              <a:rPr kumimoji="1" lang="en-US" altLang="zh-CN" dirty="0"/>
              <a:t>Controllers design: FF + Feedback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3CD38C-CBD6-7821-B5FB-0DDFAF19AAE4}"/>
              </a:ext>
            </a:extLst>
          </p:cNvPr>
          <p:cNvSpPr txBox="1"/>
          <p:nvPr/>
        </p:nvSpPr>
        <p:spPr>
          <a:xfrm>
            <a:off x="901700" y="1991432"/>
            <a:ext cx="2570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Maxwell + N+S</a:t>
            </a:r>
          </a:p>
          <a:p>
            <a:r>
              <a:rPr kumimoji="1" lang="en-US" altLang="zh-CN" sz="2400" b="1" dirty="0"/>
              <a:t>or F-P </a:t>
            </a:r>
            <a:r>
              <a:rPr kumimoji="1" lang="en-US" altLang="zh-CN" sz="2400" b="1" dirty="0" err="1"/>
              <a:t>Eqs</a:t>
            </a:r>
            <a:endParaRPr kumimoji="1" lang="zh-CN" altLang="en-US" sz="2400" b="1" dirty="0"/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2522394F-8A35-B6AA-3B35-5C250A2680B5}"/>
              </a:ext>
            </a:extLst>
          </p:cNvPr>
          <p:cNvSpPr/>
          <p:nvPr/>
        </p:nvSpPr>
        <p:spPr>
          <a:xfrm>
            <a:off x="3378201" y="2291696"/>
            <a:ext cx="859902" cy="4571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lumMod val="71000"/>
                  <a:lumOff val="29000"/>
                  <a:alpha val="98764"/>
                </a:schemeClr>
              </a:gs>
              <a:gs pos="23000">
                <a:srgbClr val="7CA9E2"/>
              </a:gs>
              <a:gs pos="23000">
                <a:srgbClr val="7CA9E2"/>
              </a:gs>
              <a:gs pos="100000">
                <a:srgbClr val="90B8F4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1238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4E31F9D-5721-8B7E-57A2-CAD52D60371E}"/>
                  </a:ext>
                </a:extLst>
              </p:cNvPr>
              <p:cNvSpPr txBox="1"/>
              <p:nvPr/>
            </p:nvSpPr>
            <p:spPr>
              <a:xfrm>
                <a:off x="5003800" y="1818588"/>
                <a:ext cx="1930400" cy="9012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400" b="1" i="1" smtClean="0">
                        <a:latin typeface="Cambria Math" panose="02040503050406030204" pitchFamily="18" charset="0"/>
                      </a:rPr>
                      <m:t>𝑨</m:t>
                    </m:r>
                    <m:f>
                      <m:f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𝒅𝑰</m:t>
                        </m:r>
                      </m:num>
                      <m:den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kumimoji="1" lang="en-US" altLang="zh-CN" sz="2400" b="1" dirty="0"/>
                  <a:t>+BI=CV</a:t>
                </a:r>
              </a:p>
              <a:p>
                <a:r>
                  <a:rPr kumimoji="1" lang="en-US" altLang="zh-CN" sz="2400" b="1" dirty="0"/>
                  <a:t>Y=CI+DV</a:t>
                </a:r>
                <a:endParaRPr kumimoji="1" lang="zh-CN" altLang="en-US" sz="2400" b="1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4E31F9D-5721-8B7E-57A2-CAD52D603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00" y="1818588"/>
                <a:ext cx="1930400" cy="901272"/>
              </a:xfrm>
              <a:prstGeom prst="rect">
                <a:avLst/>
              </a:prstGeom>
              <a:blipFill>
                <a:blip r:embed="rId2"/>
                <a:stretch>
                  <a:fillRect l="-9804" t="-2778" b="-19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箭头 6">
            <a:extLst>
              <a:ext uri="{FF2B5EF4-FFF2-40B4-BE49-F238E27FC236}">
                <a16:creationId xmlns:a16="http://schemas.microsoft.com/office/drawing/2014/main" id="{385F606F-0540-BD71-2EAA-CD7AD5168B82}"/>
              </a:ext>
            </a:extLst>
          </p:cNvPr>
          <p:cNvSpPr/>
          <p:nvPr/>
        </p:nvSpPr>
        <p:spPr>
          <a:xfrm>
            <a:off x="6813952" y="2269224"/>
            <a:ext cx="555585" cy="4571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lumMod val="71000"/>
                  <a:lumOff val="29000"/>
                  <a:alpha val="98764"/>
                </a:schemeClr>
              </a:gs>
              <a:gs pos="23000">
                <a:srgbClr val="7CA9E2"/>
              </a:gs>
              <a:gs pos="23000">
                <a:srgbClr val="7CA9E2"/>
              </a:gs>
              <a:gs pos="100000">
                <a:srgbClr val="90B8F4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1238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30E2681-2295-CEA4-8127-2D9EF12995BD}"/>
                  </a:ext>
                </a:extLst>
              </p:cNvPr>
              <p:cNvSpPr txBox="1"/>
              <p:nvPr/>
            </p:nvSpPr>
            <p:spPr>
              <a:xfrm>
                <a:off x="7794263" y="2084558"/>
                <a:ext cx="13299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30E2681-2295-CEA4-8127-2D9EF1299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263" y="2084558"/>
                <a:ext cx="1329916" cy="369332"/>
              </a:xfrm>
              <a:prstGeom prst="rect">
                <a:avLst/>
              </a:prstGeom>
              <a:blipFill>
                <a:blip r:embed="rId3"/>
                <a:stretch>
                  <a:fillRect l="-3774" r="-471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B454BBBE-8180-6BDC-BB2D-7C9B9FF2F4AE}"/>
              </a:ext>
            </a:extLst>
          </p:cNvPr>
          <p:cNvSpPr txBox="1"/>
          <p:nvPr/>
        </p:nvSpPr>
        <p:spPr>
          <a:xfrm>
            <a:off x="3096848" y="3340091"/>
            <a:ext cx="48568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For EM control,</a:t>
            </a:r>
          </a:p>
          <a:p>
            <a:r>
              <a:rPr kumimoji="1" lang="en-US" altLang="zh-CN" sz="2000" b="1" dirty="0"/>
              <a:t>I: Plasma current and its distribution</a:t>
            </a:r>
          </a:p>
          <a:p>
            <a:r>
              <a:rPr kumimoji="1" lang="en-US" altLang="zh-CN" sz="2000" b="1" dirty="0"/>
              <a:t>   Coil currents (12 and more?)</a:t>
            </a:r>
          </a:p>
          <a:p>
            <a:r>
              <a:rPr kumimoji="1" lang="en-US" altLang="zh-CN" sz="2000" b="1" dirty="0"/>
              <a:t>   Vessel currents and distribution</a:t>
            </a:r>
          </a:p>
          <a:p>
            <a:r>
              <a:rPr kumimoji="1" lang="en-US" altLang="zh-CN" sz="2000" b="1" dirty="0"/>
              <a:t>V: Commands to the coil power supply </a:t>
            </a:r>
          </a:p>
          <a:p>
            <a:endParaRPr kumimoji="1" lang="zh-CN" altLang="en-US" dirty="0"/>
          </a:p>
        </p:txBody>
      </p:sp>
      <p:pic>
        <p:nvPicPr>
          <p:cNvPr id="12" name="图片 12">
            <a:extLst>
              <a:ext uri="{FF2B5EF4-FFF2-40B4-BE49-F238E27FC236}">
                <a16:creationId xmlns:a16="http://schemas.microsoft.com/office/drawing/2014/main" id="{54A3DA93-3D48-4A45-AC2A-18AC862C2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2954" r="4440"/>
          <a:stretch>
            <a:fillRect/>
          </a:stretch>
        </p:blipFill>
        <p:spPr bwMode="auto">
          <a:xfrm>
            <a:off x="8812616" y="2809716"/>
            <a:ext cx="2809496" cy="261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BEFA00-D95E-CD0F-0072-42202D5787FE}"/>
              </a:ext>
            </a:extLst>
          </p:cNvPr>
          <p:cNvSpPr txBox="1"/>
          <p:nvPr/>
        </p:nvSpPr>
        <p:spPr>
          <a:xfrm>
            <a:off x="9817907" y="1585393"/>
            <a:ext cx="1930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Example</a:t>
            </a:r>
            <a:r>
              <a:rPr kumimoji="1" lang="zh-CN" altLang="en-US" dirty="0"/>
              <a:t>：</a:t>
            </a:r>
            <a:r>
              <a:rPr kumimoji="1" lang="en-US" altLang="zh-CN" dirty="0"/>
              <a:t>Complexity of 3D passive structures 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A26F54-20DE-B6F4-57D2-0563128CE7C1}"/>
              </a:ext>
            </a:extLst>
          </p:cNvPr>
          <p:cNvSpPr txBox="1"/>
          <p:nvPr/>
        </p:nvSpPr>
        <p:spPr>
          <a:xfrm>
            <a:off x="3278288" y="1739910"/>
            <a:ext cx="134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Simplified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E94B9D-C99A-1020-11F3-27C3E59B1BA9}"/>
              </a:ext>
            </a:extLst>
          </p:cNvPr>
          <p:cNvSpPr txBox="1"/>
          <p:nvPr/>
        </p:nvSpPr>
        <p:spPr>
          <a:xfrm>
            <a:off x="1645919" y="5556082"/>
            <a:ext cx="6982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C00000"/>
                </a:solidFill>
              </a:rPr>
              <a:t>Still gaps between the state space and the real world, controllers always need to be adjusted by experiments </a:t>
            </a:r>
            <a:endParaRPr kumimoji="1"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2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C024144B-CF44-448F-8313-DE8CE4102176}"/>
              </a:ext>
            </a:extLst>
          </p:cNvPr>
          <p:cNvSpPr/>
          <p:nvPr/>
        </p:nvSpPr>
        <p:spPr>
          <a:xfrm>
            <a:off x="609600" y="126185"/>
            <a:ext cx="10789920" cy="769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6" tIns="45718" rIns="91436" bIns="45718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" name="文本框 51">
            <a:extLst>
              <a:ext uri="{FF2B5EF4-FFF2-40B4-BE49-F238E27FC236}">
                <a16:creationId xmlns:a16="http://schemas.microsoft.com/office/drawing/2014/main" id="{5637F608-CE71-D64A-F03D-9ACAB9C7AC4C}"/>
              </a:ext>
            </a:extLst>
          </p:cNvPr>
          <p:cNvSpPr txBox="1"/>
          <p:nvPr/>
        </p:nvSpPr>
        <p:spPr>
          <a:xfrm>
            <a:off x="1004157" y="178057"/>
            <a:ext cx="1118784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+mn-ea"/>
                <a:cs typeface="+mn-ea"/>
                <a:sym typeface="+mn-lt"/>
              </a:rPr>
              <a:t>AI – a new way for </a:t>
            </a:r>
            <a:r>
              <a:rPr lang="en-US" altLang="zh-CN" sz="2400" b="1" dirty="0">
                <a:latin typeface="+mn-ea"/>
              </a:rPr>
              <a:t>tokamak control</a:t>
            </a:r>
            <a:endParaRPr lang="en-US" altLang="zh-CN" sz="2400" b="1" dirty="0">
              <a:effectLst/>
              <a:latin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1B55477-1CD8-C5BA-33D6-F99821214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6" y="87569"/>
            <a:ext cx="775246" cy="7132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9BE782-9D5A-5113-CFCE-0A87E8D972B2}"/>
              </a:ext>
            </a:extLst>
          </p:cNvPr>
          <p:cNvSpPr/>
          <p:nvPr/>
        </p:nvSpPr>
        <p:spPr>
          <a:xfrm>
            <a:off x="428226" y="1217181"/>
            <a:ext cx="11442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Cross machine disruption predication, AL plasma shape control, plasma surrogate model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96FED9-692E-3F06-8846-2C0BE6B55E0E}"/>
              </a:ext>
            </a:extLst>
          </p:cNvPr>
          <p:cNvSpPr txBox="1"/>
          <p:nvPr/>
        </p:nvSpPr>
        <p:spPr>
          <a:xfrm>
            <a:off x="8438916" y="1992023"/>
            <a:ext cx="3143484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9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Data-driven plasma modelling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+mn-ea"/>
                <a:cs typeface="Calibri" panose="020F0502020204030204" pitchFamily="34" charset="0"/>
                <a:sym typeface="+mn-lt"/>
              </a:rPr>
              <a:t>Surrogate model of simulator, control response, PDE solver</a:t>
            </a:r>
            <a:endParaRPr lang="zh-CN" altLang="en-US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321505A-B74B-F9FD-D38E-D08CC406A6F4}"/>
              </a:ext>
            </a:extLst>
          </p:cNvPr>
          <p:cNvSpPr txBox="1"/>
          <p:nvPr/>
        </p:nvSpPr>
        <p:spPr>
          <a:xfrm>
            <a:off x="4290725" y="1998272"/>
            <a:ext cx="3854239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900" dirty="0">
                <a:latin typeface="+mn-ea"/>
              </a:rPr>
              <a:t>Advanced</a:t>
            </a:r>
            <a:r>
              <a:rPr lang="en-US" altLang="zh-CN" sz="1900" dirty="0">
                <a:effectLst/>
                <a:latin typeface="+mn-ea"/>
              </a:rPr>
              <a:t> control algorithms</a:t>
            </a:r>
            <a:endParaRPr lang="en-US" altLang="zh-CN" sz="21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dirty="0">
                <a:effectLst/>
                <a:latin typeface="+mn-ea"/>
              </a:rPr>
              <a:t>Reinforcement learning models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kern="100" dirty="0">
                <a:latin typeface="+mn-ea"/>
                <a:cs typeface="Times New Roman" panose="02020603050405020304" pitchFamily="18" charset="0"/>
              </a:rPr>
              <a:t>Self-adaptive control</a:t>
            </a:r>
            <a:endParaRPr lang="en-US" altLang="zh-CN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8B28E7-61A7-0525-9832-6E8602531BA4}"/>
              </a:ext>
            </a:extLst>
          </p:cNvPr>
          <p:cNvSpPr txBox="1"/>
          <p:nvPr/>
        </p:nvSpPr>
        <p:spPr>
          <a:xfrm>
            <a:off x="609600" y="1992023"/>
            <a:ext cx="38542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Plasma</a:t>
            </a:r>
            <a:r>
              <a:rPr lang="zh-CN" altLang="en-US" sz="19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state/parameter estimation</a:t>
            </a:r>
            <a:endParaRPr lang="en-US" altLang="zh-CN" sz="19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Disruption prediction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MHD mode recognition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7E6EC99-223C-E9DE-BE07-F8B488D65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3" y="3513999"/>
            <a:ext cx="3337069" cy="23570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4A461C-731D-9429-106B-CB9E2CA17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2830"/>
          <a:stretch/>
        </p:blipFill>
        <p:spPr>
          <a:xfrm>
            <a:off x="4145613" y="3589005"/>
            <a:ext cx="4071669" cy="22820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7179A390-C93E-2162-3586-CC7A8805CDDB}"/>
              </a:ext>
            </a:extLst>
          </p:cNvPr>
          <p:cNvGrpSpPr/>
          <p:nvPr/>
        </p:nvGrpSpPr>
        <p:grpSpPr>
          <a:xfrm>
            <a:off x="8366123" y="3739480"/>
            <a:ext cx="3504216" cy="2250525"/>
            <a:chOff x="4422591" y="4331442"/>
            <a:chExt cx="3336043" cy="203625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19FFD68-C6DB-E228-AE1A-A4375F0C4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917"/>
            <a:stretch/>
          </p:blipFill>
          <p:spPr>
            <a:xfrm>
              <a:off x="6855551" y="4607709"/>
              <a:ext cx="903083" cy="148091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37A6DFF-FF63-5D83-29BD-5FB1BAFE4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730" r="32994"/>
            <a:stretch/>
          </p:blipFill>
          <p:spPr>
            <a:xfrm>
              <a:off x="5313081" y="4331442"/>
              <a:ext cx="1584176" cy="20362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7DA0181-4BAC-2645-93A4-B037A904B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858"/>
            <a:stretch/>
          </p:blipFill>
          <p:spPr>
            <a:xfrm>
              <a:off x="4422591" y="4607709"/>
              <a:ext cx="801257" cy="148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24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研究方案</a:t>
            </a:r>
            <a:endParaRPr lang="en-US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EFDAB21-CE56-AE0E-C953-0A18009162DC}"/>
              </a:ext>
            </a:extLst>
          </p:cNvPr>
          <p:cNvGrpSpPr/>
          <p:nvPr/>
        </p:nvGrpSpPr>
        <p:grpSpPr>
          <a:xfrm>
            <a:off x="1742518" y="1492794"/>
            <a:ext cx="9108163" cy="3127344"/>
            <a:chOff x="1559496" y="548520"/>
            <a:chExt cx="9108163" cy="3127344"/>
          </a:xfrm>
        </p:grpSpPr>
        <p:grpSp>
          <p:nvGrpSpPr>
            <p:cNvPr id="47" name="组合 46"/>
            <p:cNvGrpSpPr/>
            <p:nvPr/>
          </p:nvGrpSpPr>
          <p:grpSpPr>
            <a:xfrm>
              <a:off x="7667636" y="2979549"/>
              <a:ext cx="2104672" cy="441617"/>
              <a:chOff x="2055185" y="4643446"/>
              <a:chExt cx="2104672" cy="441617"/>
            </a:xfrm>
          </p:grpSpPr>
          <p:grpSp>
            <p:nvGrpSpPr>
              <p:cNvPr id="48" name="组合 110"/>
              <p:cNvGrpSpPr/>
              <p:nvPr/>
            </p:nvGrpSpPr>
            <p:grpSpPr>
              <a:xfrm>
                <a:off x="3428992" y="4643446"/>
                <a:ext cx="730865" cy="441617"/>
                <a:chOff x="6841531" y="4987647"/>
                <a:chExt cx="730865" cy="441617"/>
              </a:xfrm>
            </p:grpSpPr>
            <p:pic>
              <p:nvPicPr>
                <p:cNvPr id="56" name="Picture 5" descr="C:\Documents and Settings\zhang\桌面\QQ图片20130909095403副本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50000"/>
                <a:stretch>
                  <a:fillRect/>
                </a:stretch>
              </p:blipFill>
              <p:spPr bwMode="auto">
                <a:xfrm>
                  <a:off x="6858017" y="5286388"/>
                  <a:ext cx="714379" cy="14287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Picture 8" descr="C:\Documents and Settings\zhang\桌面\线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r="3968"/>
                <a:stretch>
                  <a:fillRect/>
                </a:stretch>
              </p:blipFill>
              <p:spPr bwMode="auto">
                <a:xfrm>
                  <a:off x="6841531" y="4987647"/>
                  <a:ext cx="730865" cy="155865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49" name="组合 109"/>
              <p:cNvGrpSpPr/>
              <p:nvPr/>
            </p:nvGrpSpPr>
            <p:grpSpPr>
              <a:xfrm>
                <a:off x="2055185" y="4643446"/>
                <a:ext cx="1445245" cy="441617"/>
                <a:chOff x="6841531" y="4987647"/>
                <a:chExt cx="1445245" cy="441617"/>
              </a:xfrm>
            </p:grpSpPr>
            <p:grpSp>
              <p:nvGrpSpPr>
                <p:cNvPr id="50" name="组合 110"/>
                <p:cNvGrpSpPr/>
                <p:nvPr/>
              </p:nvGrpSpPr>
              <p:grpSpPr>
                <a:xfrm>
                  <a:off x="6841531" y="4987647"/>
                  <a:ext cx="730865" cy="441617"/>
                  <a:chOff x="6841531" y="4987647"/>
                  <a:chExt cx="730865" cy="441617"/>
                </a:xfrm>
              </p:grpSpPr>
              <p:pic>
                <p:nvPicPr>
                  <p:cNvPr id="54" name="Picture 5" descr="C:\Documents and Settings\zhang\桌面\QQ图片20130909095403副本.png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r="50000"/>
                  <a:stretch>
                    <a:fillRect/>
                  </a:stretch>
                </p:blipFill>
                <p:spPr bwMode="auto">
                  <a:xfrm>
                    <a:off x="6858017" y="5286388"/>
                    <a:ext cx="714379" cy="14287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5" name="Picture 8" descr="C:\Documents and Settings\zhang\桌面\线.pn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 r="3968"/>
                  <a:stretch>
                    <a:fillRect/>
                  </a:stretch>
                </p:blipFill>
                <p:spPr bwMode="auto">
                  <a:xfrm>
                    <a:off x="6841531" y="4987647"/>
                    <a:ext cx="730865" cy="155865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51" name="组合 111"/>
                <p:cNvGrpSpPr/>
                <p:nvPr/>
              </p:nvGrpSpPr>
              <p:grpSpPr>
                <a:xfrm>
                  <a:off x="7572396" y="5141924"/>
                  <a:ext cx="714380" cy="287340"/>
                  <a:chOff x="7572396" y="5141924"/>
                  <a:chExt cx="714380" cy="287340"/>
                </a:xfrm>
              </p:grpSpPr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7572396" y="5141924"/>
                    <a:ext cx="714380" cy="1588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3" name="Picture 5" descr="C:\Documents and Settings\zhang\桌面\QQ图片20130909095403副本.png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l="50000"/>
                  <a:stretch>
                    <a:fillRect/>
                  </a:stretch>
                </p:blipFill>
                <p:spPr bwMode="auto">
                  <a:xfrm>
                    <a:off x="7572396" y="5286388"/>
                    <a:ext cx="714379" cy="142876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sp>
          <p:nvSpPr>
            <p:cNvPr id="46" name="矩形 45"/>
            <p:cNvSpPr/>
            <p:nvPr/>
          </p:nvSpPr>
          <p:spPr>
            <a:xfrm>
              <a:off x="3748621" y="1111336"/>
              <a:ext cx="1127232" cy="24622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1000">
                  <a:solidFill>
                    <a:srgbClr val="0066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Britannic Bold" pitchFamily="34" charset="0"/>
                  <a:ea typeface="Heiti SC Light"/>
                  <a:cs typeface="Heiti SC Light"/>
                </a:rPr>
                <a:t>010101110101</a:t>
              </a:r>
              <a:endParaRPr lang="en-US" sz="1000">
                <a:solidFill>
                  <a:srgbClr val="0066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itannic Bold" pitchFamily="34" charset="0"/>
                <a:ea typeface="Heiti SC Light"/>
                <a:cs typeface="Heiti SC Light"/>
              </a:endParaRPr>
            </a:p>
          </p:txBody>
        </p:sp>
        <p:cxnSp>
          <p:nvCxnSpPr>
            <p:cNvPr id="9" name="肘形连接符 8"/>
            <p:cNvCxnSpPr>
              <a:cxnSpLocks/>
            </p:cNvCxnSpPr>
            <p:nvPr/>
          </p:nvCxnSpPr>
          <p:spPr>
            <a:xfrm rot="10800000" flipV="1">
              <a:off x="6426400" y="1416662"/>
              <a:ext cx="2214578" cy="1759549"/>
            </a:xfrm>
            <a:prstGeom prst="bentConnector3">
              <a:avLst>
                <a:gd name="adj1" fmla="val -22749"/>
              </a:avLst>
            </a:prstGeom>
            <a:ln w="28575">
              <a:solidFill>
                <a:srgbClr val="FF33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6829760" y="1443617"/>
              <a:ext cx="500066" cy="24813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2423592" y="1443616"/>
              <a:ext cx="428628" cy="1588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>
              <a:stCxn id="19" idx="3"/>
              <a:endCxn id="21" idx="3"/>
            </p:cNvCxnSpPr>
            <p:nvPr/>
          </p:nvCxnSpPr>
          <p:spPr>
            <a:xfrm>
              <a:off x="4875854" y="1383421"/>
              <a:ext cx="693291" cy="22738"/>
            </a:xfrm>
            <a:prstGeom prst="straightConnector1">
              <a:avLst/>
            </a:prstGeom>
            <a:ln w="28575">
              <a:solidFill>
                <a:srgbClr val="FF33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连接符 33"/>
            <p:cNvCxnSpPr>
              <a:cxnSpLocks/>
            </p:cNvCxnSpPr>
            <p:nvPr/>
          </p:nvCxnSpPr>
          <p:spPr>
            <a:xfrm rot="10800000">
              <a:off x="3124484" y="1653942"/>
              <a:ext cx="1963405" cy="1522271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圆角矩形 13"/>
            <p:cNvSpPr/>
            <p:nvPr/>
          </p:nvSpPr>
          <p:spPr>
            <a:xfrm rot="10800000">
              <a:off x="1597874" y="1130910"/>
              <a:ext cx="1032052" cy="57152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/>
            <p:cNvCxnSpPr>
              <a:cxnSpLocks/>
            </p:cNvCxnSpPr>
            <p:nvPr/>
          </p:nvCxnSpPr>
          <p:spPr>
            <a:xfrm>
              <a:off x="3355706" y="1389743"/>
              <a:ext cx="305702" cy="16417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1559496" y="723536"/>
              <a:ext cx="180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/>
                <a:t>INPUT/Target</a:t>
              </a:r>
              <a:endParaRPr lang="zh-CN" altLang="en-US" b="1"/>
            </a:p>
          </p:txBody>
        </p:sp>
        <p:sp>
          <p:nvSpPr>
            <p:cNvPr id="17" name="矩形 16"/>
            <p:cNvSpPr/>
            <p:nvPr/>
          </p:nvSpPr>
          <p:spPr>
            <a:xfrm>
              <a:off x="9090392" y="548520"/>
              <a:ext cx="995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/>
                <a:t>OUTPUT</a:t>
              </a:r>
              <a:endParaRPr lang="zh-CN" altLang="en-US" b="1"/>
            </a:p>
          </p:txBody>
        </p:sp>
        <p:sp>
          <p:nvSpPr>
            <p:cNvPr id="19" name="矩形 9"/>
            <p:cNvSpPr/>
            <p:nvPr/>
          </p:nvSpPr>
          <p:spPr>
            <a:xfrm>
              <a:off x="3661409" y="1214144"/>
              <a:ext cx="12144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Controller</a:t>
              </a:r>
              <a:endParaRPr lang="zh-CN" altLang="en-US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grpSp>
          <p:nvGrpSpPr>
            <p:cNvPr id="4" name="组合 14"/>
            <p:cNvGrpSpPr/>
            <p:nvPr/>
          </p:nvGrpSpPr>
          <p:grpSpPr>
            <a:xfrm>
              <a:off x="7355094" y="988034"/>
              <a:ext cx="1214446" cy="857256"/>
              <a:chOff x="6429388" y="4429132"/>
              <a:chExt cx="1214446" cy="857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圆角矩形 23"/>
              <p:cNvSpPr/>
              <p:nvPr/>
            </p:nvSpPr>
            <p:spPr>
              <a:xfrm rot="10800000">
                <a:off x="6429388" y="4429132"/>
                <a:ext cx="1214446" cy="857256"/>
              </a:xfrm>
              <a:prstGeom prst="roundRect">
                <a:avLst/>
              </a:prstGeom>
              <a:solidFill>
                <a:srgbClr val="87C9F1"/>
              </a:solidFill>
              <a:ln w="28575">
                <a:solidFill>
                  <a:srgbClr val="48B9D0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429388" y="4662082"/>
                <a:ext cx="121444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Object</a:t>
                </a:r>
                <a:endParaRPr lang="zh-CN" altLang="en-US" sz="1600" b="1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706466" y="1125210"/>
              <a:ext cx="928459" cy="20313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Heiti SC Light"/>
                  <a:ea typeface="Heiti SC Light"/>
                  <a:cs typeface="Heiti SC Light"/>
                </a:rPr>
                <a:t>IP</a:t>
              </a:r>
            </a:p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Heiti SC Light"/>
                  <a:ea typeface="Heiti SC Light"/>
                  <a:cs typeface="Heiti SC Light"/>
                </a:rPr>
                <a:t>RZ</a:t>
              </a:r>
            </a:p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Heiti SC Light"/>
                  <a:ea typeface="Heiti SC Light"/>
                  <a:cs typeface="Heiti SC Light"/>
                </a:rPr>
                <a:t>Shape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profile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P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q”</a:t>
              </a:r>
            </a:p>
            <a:p>
              <a:pPr algn="ctr"/>
              <a:r>
                <a:rPr lang="en-US" altLang="zh-CN" b="1">
                  <a:solidFill>
                    <a:srgbClr val="FF0000"/>
                  </a:solidFill>
                  <a:latin typeface="Heiti SC Light"/>
                  <a:ea typeface="Heiti SC Light"/>
                  <a:cs typeface="Heiti SC Light"/>
                </a:rPr>
                <a:t>MHD</a:t>
              </a:r>
            </a:p>
          </p:txBody>
        </p:sp>
        <p:pic>
          <p:nvPicPr>
            <p:cNvPr id="29" name="图片 28" descr="放电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147" y="837178"/>
              <a:ext cx="2107551" cy="1080120"/>
            </a:xfrm>
            <a:prstGeom prst="rect">
              <a:avLst/>
            </a:prstGeom>
          </p:spPr>
        </p:pic>
        <p:pic>
          <p:nvPicPr>
            <p:cNvPr id="30" name="图片 29" descr="pxi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97" y="2811769"/>
              <a:ext cx="1430151" cy="864095"/>
            </a:xfrm>
            <a:prstGeom prst="rect">
              <a:avLst/>
            </a:prstGeom>
          </p:spPr>
        </p:pic>
        <p:sp>
          <p:nvSpPr>
            <p:cNvPr id="31" name="文本框 39"/>
            <p:cNvSpPr txBox="1"/>
            <p:nvPr/>
          </p:nvSpPr>
          <p:spPr>
            <a:xfrm>
              <a:off x="7176120" y="2883777"/>
              <a:ext cx="738802" cy="3693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eiti SC Light"/>
                  <a:ea typeface="Heiti SC Light"/>
                  <a:cs typeface="Heiti SC Light"/>
                </a:rPr>
                <a:t>DAQ</a:t>
              </a:r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iti SC Light"/>
                <a:ea typeface="Heiti SC Light"/>
                <a:cs typeface="Heiti SC Light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9124557" y="895778"/>
              <a:ext cx="1543102" cy="2615982"/>
              <a:chOff x="7600556" y="2377105"/>
              <a:chExt cx="1543102" cy="2615982"/>
            </a:xfrm>
          </p:grpSpPr>
          <p:pic>
            <p:nvPicPr>
              <p:cNvPr id="21506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48308" y="4255312"/>
                <a:ext cx="895350" cy="737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矩形 27"/>
                  <p:cNvSpPr/>
                  <p:nvPr/>
                </p:nvSpPr>
                <p:spPr>
                  <a:xfrm>
                    <a:off x="7600556" y="2377105"/>
                    <a:ext cx="1093569" cy="2585323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zh-CN" b="1">
                        <a:latin typeface="Heiti SC Light"/>
                        <a:ea typeface="Heiti SC Light"/>
                        <a:cs typeface="Heiti SC Light"/>
                      </a:rPr>
                      <a:t>Ip</a:t>
                    </a:r>
                  </a:p>
                  <a:p>
                    <a:pPr algn="ctr"/>
                    <a:r>
                      <a:rPr lang="en-US" altLang="zh-CN" b="1">
                        <a:latin typeface="Heiti SC Light"/>
                        <a:ea typeface="Heiti SC Light"/>
                        <a:cs typeface="Heiti SC Light"/>
                      </a:rPr>
                      <a:t>B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Heiti SC Light"/>
                              <a:cs typeface="Heiti SC Light"/>
                            </a:rPr>
                            <m:t>𝑷𝒔𝒊</m:t>
                          </m:r>
                        </m:oMath>
                      </m:oMathPara>
                    </a14:m>
                    <a:endParaRPr lang="en-US" altLang="zh-CN" b="1">
                      <a:latin typeface="Heiti SC Light"/>
                      <a:ea typeface="Heiti SC Light"/>
                      <a:cs typeface="Heiti SC Light"/>
                    </a:endParaRP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Spectra</a:t>
                    </a:r>
                  </a:p>
                  <a:p>
                    <a:pPr algn="ctr"/>
                    <a:r>
                      <a:rPr lang="en-US" altLang="zh-CN" b="1" err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T</a:t>
                    </a:r>
                    <a:r>
                      <a:rPr lang="en-US" altLang="zh-CN" b="1" baseline="-25000" err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e</a:t>
                    </a:r>
                    <a:endParaRPr lang="en-US" altLang="zh-CN" b="1" baseline="-25000">
                      <a:solidFill>
                        <a:srgbClr val="FF0000"/>
                      </a:solidFill>
                      <a:latin typeface="Heiti SC Light"/>
                      <a:ea typeface="Heiti SC Light"/>
                      <a:cs typeface="Heiti SC Light"/>
                    </a:endParaRP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n</a:t>
                    </a:r>
                    <a:r>
                      <a:rPr lang="en-US" altLang="zh-CN" b="1" baseline="-25000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e</a:t>
                    </a: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dB/</a:t>
                    </a:r>
                    <a:r>
                      <a:rPr lang="en-US" altLang="zh-CN" b="1" err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dt</a:t>
                    </a:r>
                    <a:endParaRPr lang="en-US" altLang="zh-CN" b="1" baseline="-25000">
                      <a:solidFill>
                        <a:srgbClr val="FF0000"/>
                      </a:solidFill>
                      <a:latin typeface="Heiti SC Light"/>
                      <a:ea typeface="Heiti SC Light"/>
                      <a:cs typeface="Heiti SC Light"/>
                    </a:endParaRPr>
                  </a:p>
                  <a:p>
                    <a:pPr algn="ctr"/>
                    <a:r>
                      <a:rPr lang="en-US" altLang="zh-CN" b="1">
                        <a:solidFill>
                          <a:srgbClr val="FF0000"/>
                        </a:solidFill>
                        <a:latin typeface="Heiti SC Light"/>
                        <a:ea typeface="Heiti SC Light"/>
                        <a:cs typeface="Heiti SC Light"/>
                      </a:rPr>
                      <a:t>q”</a:t>
                    </a:r>
                  </a:p>
                  <a:p>
                    <a:pPr algn="ctr"/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28" name="矩形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00556" y="2377105"/>
                    <a:ext cx="1093569" cy="258532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组合 13"/>
            <p:cNvGrpSpPr/>
            <p:nvPr/>
          </p:nvGrpSpPr>
          <p:grpSpPr>
            <a:xfrm>
              <a:off x="5497706" y="977531"/>
              <a:ext cx="1357322" cy="857256"/>
              <a:chOff x="4643438" y="4429132"/>
              <a:chExt cx="1357322" cy="857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圆角矩形 6"/>
              <p:cNvSpPr/>
              <p:nvPr/>
            </p:nvSpPr>
            <p:spPr>
              <a:xfrm rot="10800000">
                <a:off x="4714876" y="4429132"/>
                <a:ext cx="1214446" cy="85725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643438" y="4579786"/>
                <a:ext cx="13573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Actuator</a:t>
                </a:r>
                <a:endParaRPr lang="zh-CN" altLang="en-US" sz="1600" b="1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84D03F2-C19B-0776-D325-6256472F1E26}"/>
                </a:ext>
              </a:extLst>
            </p:cNvPr>
            <p:cNvSpPr txBox="1"/>
            <p:nvPr/>
          </p:nvSpPr>
          <p:spPr>
            <a:xfrm>
              <a:off x="5747738" y="1559538"/>
              <a:ext cx="13264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CD</a:t>
              </a:r>
            </a:p>
            <a:p>
              <a:r>
                <a:rPr kumimoji="1" lang="en-US" altLang="zh-CN" dirty="0"/>
                <a:t>Heating</a:t>
              </a:r>
            </a:p>
            <a:p>
              <a:r>
                <a:rPr kumimoji="1" lang="en-US" altLang="zh-CN" dirty="0"/>
                <a:t>PS</a:t>
              </a:r>
            </a:p>
            <a:p>
              <a:r>
                <a:rPr kumimoji="1" lang="en-US" altLang="zh-CN" dirty="0"/>
                <a:t>Fueling…</a:t>
              </a:r>
              <a:endParaRPr kumimoji="1" lang="zh-CN" altLang="en-US" dirty="0"/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F6D11B4A-2D25-E7EE-BBD2-38E2F916CD6F}"/>
              </a:ext>
            </a:extLst>
          </p:cNvPr>
          <p:cNvSpPr txBox="1"/>
          <p:nvPr/>
        </p:nvSpPr>
        <p:spPr>
          <a:xfrm>
            <a:off x="873203" y="560804"/>
            <a:ext cx="10204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atin typeface="Arial Black" panose="020B0604020202020204" pitchFamily="34" charset="0"/>
                <a:ea typeface="SimHei" panose="02010609060101010101" pitchFamily="49" charset="-122"/>
                <a:cs typeface="Arial Black" panose="020B0604020202020204" pitchFamily="34" charset="0"/>
              </a:rPr>
              <a:t>Ideal AI/ML for plasma control</a:t>
            </a:r>
            <a:endParaRPr kumimoji="1" lang="zh-CN" altLang="en-US" sz="3200" b="1" dirty="0">
              <a:latin typeface="Arial Black" panose="020B0604020202020204" pitchFamily="34" charset="0"/>
              <a:ea typeface="SimHei" panose="02010609060101010101" pitchFamily="49" charset="-122"/>
              <a:cs typeface="Arial Black" panose="020B0604020202020204" pitchFamily="34" charset="0"/>
            </a:endParaRP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671C6F36-E3E4-44C2-FB31-5BB6CE7489F4}"/>
              </a:ext>
            </a:extLst>
          </p:cNvPr>
          <p:cNvCxnSpPr>
            <a:cxnSpLocks/>
          </p:cNvCxnSpPr>
          <p:nvPr/>
        </p:nvCxnSpPr>
        <p:spPr>
          <a:xfrm>
            <a:off x="5270911" y="4120485"/>
            <a:ext cx="140928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4B903E9E-5A08-3CC4-AB57-08684554F7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92" y="1805354"/>
            <a:ext cx="2182651" cy="1276569"/>
          </a:xfrm>
          <a:prstGeom prst="rect">
            <a:avLst/>
          </a:prstGeom>
        </p:spPr>
      </p:pic>
      <p:sp>
        <p:nvSpPr>
          <p:cNvPr id="39" name="圆角矩形 38">
            <a:extLst>
              <a:ext uri="{FF2B5EF4-FFF2-40B4-BE49-F238E27FC236}">
                <a16:creationId xmlns:a16="http://schemas.microsoft.com/office/drawing/2014/main" id="{A5E4935C-6C85-FBE9-A146-BA5C0E908764}"/>
              </a:ext>
            </a:extLst>
          </p:cNvPr>
          <p:cNvSpPr/>
          <p:nvPr/>
        </p:nvSpPr>
        <p:spPr>
          <a:xfrm rot="10800000">
            <a:off x="5103940" y="3710863"/>
            <a:ext cx="1214446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D365A38-C632-F7F0-4AE1-16D80FAF0C19}"/>
              </a:ext>
            </a:extLst>
          </p:cNvPr>
          <p:cNvSpPr/>
          <p:nvPr/>
        </p:nvSpPr>
        <p:spPr>
          <a:xfrm>
            <a:off x="4701074" y="3862290"/>
            <a:ext cx="1923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Heiti SC Light"/>
                <a:ea typeface="Heiti SC Light"/>
                <a:cs typeface="Heiti SC Light"/>
              </a:rPr>
              <a:t>Reconstruction</a:t>
            </a:r>
            <a:endParaRPr lang="zh-CN" altLang="en-US" b="1" dirty="0">
              <a:solidFill>
                <a:srgbClr val="FF0000"/>
              </a:solidFill>
              <a:latin typeface="Heiti SC Light"/>
              <a:ea typeface="Heiti SC Light"/>
              <a:cs typeface="Heiti SC Light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452A405-95E5-5185-F603-F15CF032E213}"/>
              </a:ext>
            </a:extLst>
          </p:cNvPr>
          <p:cNvGrpSpPr/>
          <p:nvPr/>
        </p:nvGrpSpPr>
        <p:grpSpPr>
          <a:xfrm>
            <a:off x="3624832" y="1914410"/>
            <a:ext cx="1214446" cy="857256"/>
            <a:chOff x="3624832" y="2246915"/>
            <a:chExt cx="1214446" cy="857256"/>
          </a:xfrm>
        </p:grpSpPr>
        <p:sp>
          <p:nvSpPr>
            <p:cNvPr id="42" name="圆角矩形 41">
              <a:extLst>
                <a:ext uri="{FF2B5EF4-FFF2-40B4-BE49-F238E27FC236}">
                  <a16:creationId xmlns:a16="http://schemas.microsoft.com/office/drawing/2014/main" id="{342D17D5-B180-89BA-B37A-774D6E097A0E}"/>
                </a:ext>
              </a:extLst>
            </p:cNvPr>
            <p:cNvSpPr/>
            <p:nvPr/>
          </p:nvSpPr>
          <p:spPr>
            <a:xfrm rot="10800000">
              <a:off x="3624832" y="2246915"/>
              <a:ext cx="1214446" cy="857256"/>
            </a:xfrm>
            <a:prstGeom prst="roundRect">
              <a:avLst/>
            </a:prstGeom>
            <a:solidFill>
              <a:srgbClr val="EAB4E0"/>
            </a:solidFill>
            <a:ln w="28575">
              <a:solidFill>
                <a:srgbClr val="FD55F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9">
              <a:extLst>
                <a:ext uri="{FF2B5EF4-FFF2-40B4-BE49-F238E27FC236}">
                  <a16:creationId xmlns:a16="http://schemas.microsoft.com/office/drawing/2014/main" id="{CE347369-8945-C115-DCCF-53F496CACA5E}"/>
                </a:ext>
              </a:extLst>
            </p:cNvPr>
            <p:cNvSpPr/>
            <p:nvPr/>
          </p:nvSpPr>
          <p:spPr>
            <a:xfrm>
              <a:off x="3624833" y="2483528"/>
              <a:ext cx="12144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Controller</a:t>
              </a:r>
              <a:endParaRPr lang="zh-CN" altLang="en-US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1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093" y="384090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38555"/>
            <a:ext cx="2840173" cy="1905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23" y="3167078"/>
            <a:ext cx="2811652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Outline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0E79DF2-E331-BB3C-76AA-46E524943865}"/>
              </a:ext>
            </a:extLst>
          </p:cNvPr>
          <p:cNvSpPr txBox="1"/>
          <p:nvPr/>
        </p:nvSpPr>
        <p:spPr>
          <a:xfrm>
            <a:off x="4100561" y="4961308"/>
            <a:ext cx="5440526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Conclusion and Discussion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A14673-65A8-A81B-ADAB-69D1759C6C3D}"/>
              </a:ext>
            </a:extLst>
          </p:cNvPr>
          <p:cNvSpPr/>
          <p:nvPr/>
        </p:nvSpPr>
        <p:spPr>
          <a:xfrm>
            <a:off x="3122149" y="4856264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03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BF3DBFC-7939-13E3-4D44-1458A4674ADB}"/>
              </a:ext>
            </a:extLst>
          </p:cNvPr>
          <p:cNvSpPr txBox="1"/>
          <p:nvPr/>
        </p:nvSpPr>
        <p:spPr>
          <a:xfrm>
            <a:off x="4098767" y="1208752"/>
            <a:ext cx="765780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Specific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requirements for DEMO plasma control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1EC7B2-3CF2-0650-59F0-8CD10691A967}"/>
              </a:ext>
            </a:extLst>
          </p:cNvPr>
          <p:cNvSpPr txBox="1"/>
          <p:nvPr/>
        </p:nvSpPr>
        <p:spPr>
          <a:xfrm>
            <a:off x="4098759" y="2202695"/>
            <a:ext cx="6465223" cy="525653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Demonstration of AI solution on EAST 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E077509-D3D8-67E9-EE00-6BAB0AD76B9F}"/>
              </a:ext>
            </a:extLst>
          </p:cNvPr>
          <p:cNvSpPr/>
          <p:nvPr/>
        </p:nvSpPr>
        <p:spPr>
          <a:xfrm>
            <a:off x="3121415" y="2096052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8DEEFCC-C18A-422D-A222-EA5B76CD5C5E}"/>
              </a:ext>
            </a:extLst>
          </p:cNvPr>
          <p:cNvCxnSpPr/>
          <p:nvPr/>
        </p:nvCxnSpPr>
        <p:spPr>
          <a:xfrm>
            <a:off x="3708176" y="1849359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EA6AB50F-6BBB-78A9-E6BC-91C424564F2A}"/>
              </a:ext>
            </a:extLst>
          </p:cNvPr>
          <p:cNvCxnSpPr/>
          <p:nvPr/>
        </p:nvCxnSpPr>
        <p:spPr>
          <a:xfrm>
            <a:off x="3708176" y="2857847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B0F1D56-B1EB-BB06-14D6-FD985F405E63}"/>
              </a:ext>
            </a:extLst>
          </p:cNvPr>
          <p:cNvCxnSpPr/>
          <p:nvPr/>
        </p:nvCxnSpPr>
        <p:spPr>
          <a:xfrm>
            <a:off x="3710713" y="5587883"/>
            <a:ext cx="6998400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56000">
                  <a:srgbClr val="8E8E8E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D2093ECB-DE7C-BC89-3251-EC0797E7DD52}"/>
              </a:ext>
            </a:extLst>
          </p:cNvPr>
          <p:cNvSpPr txBox="1"/>
          <p:nvPr/>
        </p:nvSpPr>
        <p:spPr>
          <a:xfrm>
            <a:off x="4098759" y="3128511"/>
            <a:ext cx="6543760" cy="1369795"/>
          </a:xfrm>
          <a:prstGeom prst="rect">
            <a:avLst/>
          </a:prstGeom>
          <a:noFill/>
        </p:spPr>
        <p:txBody>
          <a:bodyPr wrap="square" lIns="91432" tIns="45718" rIns="91432" bIns="45718" rtlCol="0" anchor="ctr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Plasma parameter/state estimation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Disruption prediction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Controller optimization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1D31A7-F79C-1574-AD56-A67AD52F32FF}"/>
              </a:ext>
            </a:extLst>
          </p:cNvPr>
          <p:cNvSpPr/>
          <p:nvPr/>
        </p:nvSpPr>
        <p:spPr>
          <a:xfrm>
            <a:off x="3147194" y="1252706"/>
            <a:ext cx="689077" cy="720000"/>
          </a:xfrm>
          <a:prstGeom prst="rect">
            <a:avLst/>
          </a:prstGeom>
          <a:solidFill>
            <a:srgbClr val="12358D"/>
          </a:solidFill>
        </p:spPr>
        <p:txBody>
          <a:bodyPr wrap="none" lIns="91432" tIns="45718" rIns="91432" bIns="45718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533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2UzYWRjNjJkOWJhYWRlMzg0MTRjNjliNmUwZjkwOT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69448</TotalTime>
  <Words>1638</Words>
  <Application>Microsoft Macintosh PowerPoint</Application>
  <PresentationFormat>宽屏</PresentationFormat>
  <Paragraphs>295</Paragraphs>
  <Slides>24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等线</vt:lpstr>
      <vt:lpstr>微软雅黑</vt:lpstr>
      <vt:lpstr>Arial Unicode MS</vt:lpstr>
      <vt:lpstr>Heiti SC Light</vt:lpstr>
      <vt:lpstr>Arial</vt:lpstr>
      <vt:lpstr>Arial Black</vt:lpstr>
      <vt:lpstr>Britannic Bold</vt:lpstr>
      <vt:lpstr>Calibri</vt:lpstr>
      <vt:lpstr>Cambria Math</vt:lpstr>
      <vt:lpstr>Century Gothic</vt:lpstr>
      <vt:lpstr>Times New Roman</vt:lpstr>
      <vt:lpstr>Wingdings</vt:lpstr>
      <vt:lpstr>1_Office Theme</vt:lpstr>
      <vt:lpstr>Artificial Intelligence Application for DEMO Plasma Control</vt:lpstr>
      <vt:lpstr>PowerPoint 演示文稿</vt:lpstr>
      <vt:lpstr>Specific requirements for DEMO Plasma Operation Control</vt:lpstr>
      <vt:lpstr>研究方案</vt:lpstr>
      <vt:lpstr>How to get physics quantities? An Example, eQ reconstruction</vt:lpstr>
      <vt:lpstr>Controllers need complicated modeling</vt:lpstr>
      <vt:lpstr>PowerPoint 演示文稿</vt:lpstr>
      <vt:lpstr>研究方案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VS with Robust Adversarial Reinforcement Learning（RARL）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 Observation of Fully Detached Divertor Integrated with Improved Core Confinement in Tokamak</dc:title>
  <dc:creator>Huiqian Wang</dc:creator>
  <cp:lastModifiedBy>Bingjia Xiao</cp:lastModifiedBy>
  <cp:revision>772</cp:revision>
  <cp:lastPrinted>2020-08-24T05:24:00Z</cp:lastPrinted>
  <dcterms:created xsi:type="dcterms:W3CDTF">2020-04-16T23:01:00Z</dcterms:created>
  <dcterms:modified xsi:type="dcterms:W3CDTF">2024-03-19T13:32:54Z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3E0C3DDBC67D47E79350E6D98535C7E0</vt:lpwstr>
  </property>
  <property fmtid="{D5CDD505-2E9C-101B-9397-08002B2CF9AE}" pid="3" name="KSOProductBuildVer">
    <vt:lpwstr>2052-11.1.0.12313</vt:lpwstr>
  </property>
</Properties>
</file>