
<file path=[Content_Types].xml><?xml version="1.0" encoding="utf-8"?>
<Types xmlns="http://schemas.openxmlformats.org/package/2006/content-types">
  <Default Extension="xml" ContentType="application/xml"/>
  <Default Extension="vsdx" ContentType="application/vnd.ms-visio.drawing"/>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1093528" r:id="rId2"/>
    <p:sldId id="262" r:id="rId3"/>
    <p:sldId id="11093625" r:id="rId4"/>
    <p:sldId id="11093632" r:id="rId5"/>
    <p:sldId id="11093608" r:id="rId6"/>
    <p:sldId id="11093595" r:id="rId7"/>
    <p:sldId id="11093633" r:id="rId8"/>
    <p:sldId id="11093634" r:id="rId9"/>
    <p:sldId id="11093610" r:id="rId10"/>
    <p:sldId id="11093635" r:id="rId11"/>
    <p:sldId id="11093646" r:id="rId12"/>
    <p:sldId id="11093636" r:id="rId13"/>
    <p:sldId id="11093637" r:id="rId14"/>
    <p:sldId id="11093638" r:id="rId15"/>
    <p:sldId id="11093639" r:id="rId16"/>
    <p:sldId id="11093640" r:id="rId17"/>
    <p:sldId id="11093643" r:id="rId18"/>
    <p:sldId id="11093642" r:id="rId19"/>
    <p:sldId id="11093614" r:id="rId20"/>
    <p:sldId id="11093611" r:id="rId21"/>
    <p:sldId id="11093609" r:id="rId22"/>
    <p:sldId id="11093652" r:id="rId23"/>
    <p:sldId id="11093599" r:id="rId24"/>
    <p:sldId id="11093612" r:id="rId25"/>
    <p:sldId id="11093649" r:id="rId26"/>
    <p:sldId id="11093600" r:id="rId27"/>
    <p:sldId id="11093648" r:id="rId28"/>
    <p:sldId id="11093615" r:id="rId29"/>
    <p:sldId id="11093650" r:id="rId30"/>
    <p:sldId id="11093613" r:id="rId31"/>
    <p:sldId id="110935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9"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ushangjing" initials="l" lastIdx="0" clrIdx="0"/>
  <p:cmAuthor id="1" name="Q Deng" initials="Q" lastIdx="1" clrIdx="6"/>
  <p:cmAuthor id="8" name="王夙素" initials="王夙素" lastIdx="1" clrIdx="7"/>
  <p:cmAuthor id="2" name="Wan Baonian" initials="W" lastIdx="14" clrIdx="0"/>
  <p:cmAuthor id="9" name="Surface" initials="S" lastIdx="1" clrIdx="8"/>
  <p:cmAuthor id="3" name="Wangzhi gang" initials="W" lastIdx="1" clrIdx="0"/>
  <p:cmAuthor id="4" name="Administrator" initials="A" lastIdx="1" clrIdx="3"/>
  <p:cmAuthor id="6" name="lenovo" initials="l"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CB"/>
    <a:srgbClr val="538234"/>
    <a:srgbClr val="F49CAA"/>
    <a:srgbClr val="EE697C"/>
    <a:srgbClr val="C91C36"/>
    <a:srgbClr val="F399A7"/>
    <a:srgbClr val="EE6378"/>
    <a:srgbClr val="0000FF"/>
    <a:srgbClr val="CFD5EA"/>
    <a:srgbClr val="43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02" autoAdjust="0"/>
    <p:restoredTop sz="86795"/>
  </p:normalViewPr>
  <p:slideViewPr>
    <p:cSldViewPr snapToGrid="0" showGuides="1">
      <p:cViewPr>
        <p:scale>
          <a:sx n="93" d="100"/>
          <a:sy n="93" d="100"/>
        </p:scale>
        <p:origin x="600" y="360"/>
      </p:cViewPr>
      <p:guideLst>
        <p:guide orient="horz" pos="2119"/>
        <p:guide pos="383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tags" Target="tags/tag1.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2893E-0416-B143-87C5-03CB67C0CE2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zh-CN" sz="1500" b="1" dirty="0" smtClean="0">
              <a:latin typeface="+mn-lt"/>
            </a:rPr>
            <a:t>algorithm develop</a:t>
          </a:r>
          <a:endParaRPr lang="zh-CN" altLang="en-US" sz="15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dgm:t>
        <a:bodyPr/>
        <a:lstStyle/>
        <a:p>
          <a:r>
            <a:rPr lang="en-US" altLang="zh-CN" sz="1500" b="1" dirty="0" smtClean="0">
              <a:latin typeface="+mn-lt"/>
            </a:rPr>
            <a:t>integrate and deploy</a:t>
          </a:r>
          <a:endParaRPr lang="zh-CN" altLang="en-US" sz="15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dgm:t>
        <a:bodyPr/>
        <a:lstStyle/>
        <a:p>
          <a:r>
            <a:rPr lang="en-US" altLang="zh-CN" sz="1400" b="1" dirty="0" smtClean="0">
              <a:latin typeface="+mn-lt"/>
            </a:rPr>
            <a:t>algorithm validate</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18CFCB45-8340-884A-9322-B6DBE3CF8073}" type="pres">
      <dgm:prSet presAssocID="{5882893E-0416-B143-87C5-03CB67C0CE28}" presName="cycle" presStyleCnt="0">
        <dgm:presLayoutVars>
          <dgm:dir/>
          <dgm:resizeHandles val="exact"/>
        </dgm:presLayoutVars>
      </dgm:prSet>
      <dgm:spPr/>
      <dgm:t>
        <a:bodyPr/>
        <a:lstStyle/>
        <a:p>
          <a:endParaRPr lang="zh-CN" altLang="en-US"/>
        </a:p>
      </dgm:t>
    </dgm:pt>
    <dgm:pt modelId="{52E6AEAD-68D0-8B4A-B012-4D5B1E548FBE}" type="pres">
      <dgm:prSet presAssocID="{3BB919AE-1F1B-6D4B-B54D-8FE6643618E0}" presName="node" presStyleLbl="node1" presStyleIdx="0" presStyleCnt="3" custScaleX="106461" custScaleY="100807">
        <dgm:presLayoutVars>
          <dgm:bulletEnabled val="1"/>
        </dgm:presLayoutVars>
      </dgm:prSet>
      <dgm:spPr/>
      <dgm:t>
        <a:bodyPr/>
        <a:lstStyle/>
        <a:p>
          <a:endParaRPr lang="zh-CN" altLang="en-US"/>
        </a:p>
      </dgm:t>
    </dgm:pt>
    <dgm:pt modelId="{C67659F5-731A-E64C-8BC5-1CCADBE8ACF9}" type="pres">
      <dgm:prSet presAssocID="{38B852EA-3F40-544A-B561-2D35C9CF369C}" presName="sibTrans" presStyleLbl="sibTrans2D1" presStyleIdx="0" presStyleCnt="3"/>
      <dgm:spPr/>
      <dgm:t>
        <a:bodyPr/>
        <a:lstStyle/>
        <a:p>
          <a:endParaRPr lang="zh-CN" altLang="en-US"/>
        </a:p>
      </dgm:t>
    </dgm:pt>
    <dgm:pt modelId="{5820AC1D-A05B-7246-AF80-D735ACF0A1FD}" type="pres">
      <dgm:prSet presAssocID="{38B852EA-3F40-544A-B561-2D35C9CF369C}" presName="connectorText" presStyleLbl="sibTrans2D1" presStyleIdx="0" presStyleCnt="3"/>
      <dgm:spPr/>
      <dgm:t>
        <a:bodyPr/>
        <a:lstStyle/>
        <a:p>
          <a:endParaRPr lang="zh-CN" altLang="en-US"/>
        </a:p>
      </dgm:t>
    </dgm:pt>
    <dgm:pt modelId="{FF19D8E3-110B-4E49-9CF1-911FA5497D48}" type="pres">
      <dgm:prSet presAssocID="{464162AE-7E62-494C-A15A-44EABAC9107D}" presName="node" presStyleLbl="node1" presStyleIdx="1" presStyleCnt="3">
        <dgm:presLayoutVars>
          <dgm:bulletEnabled val="1"/>
        </dgm:presLayoutVars>
      </dgm:prSet>
      <dgm:spPr/>
      <dgm:t>
        <a:bodyPr/>
        <a:lstStyle/>
        <a:p>
          <a:endParaRPr lang="zh-CN" altLang="en-US"/>
        </a:p>
      </dgm:t>
    </dgm:pt>
    <dgm:pt modelId="{24D381D4-7573-CA46-96C1-D3340F3940AD}" type="pres">
      <dgm:prSet presAssocID="{E317CDAB-AF59-0044-AC77-FBFE4D54B8DD}" presName="sibTrans" presStyleLbl="sibTrans2D1" presStyleIdx="1" presStyleCnt="3"/>
      <dgm:spPr/>
      <dgm:t>
        <a:bodyPr/>
        <a:lstStyle/>
        <a:p>
          <a:endParaRPr lang="zh-CN" altLang="en-US"/>
        </a:p>
      </dgm:t>
    </dgm:pt>
    <dgm:pt modelId="{6EA25732-886C-A146-9AA5-0A4D74248BB5}" type="pres">
      <dgm:prSet presAssocID="{E317CDAB-AF59-0044-AC77-FBFE4D54B8DD}" presName="connectorText" presStyleLbl="sibTrans2D1" presStyleIdx="1" presStyleCnt="3"/>
      <dgm:spPr/>
      <dgm:t>
        <a:bodyPr/>
        <a:lstStyle/>
        <a:p>
          <a:endParaRPr lang="zh-CN" altLang="en-US"/>
        </a:p>
      </dgm:t>
    </dgm:pt>
    <dgm:pt modelId="{AEA3A044-EB88-8445-ACBC-937F69D2936C}" type="pres">
      <dgm:prSet presAssocID="{8ED88F27-1463-E642-AD24-3A79CA5DE5FC}" presName="node" presStyleLbl="node1" presStyleIdx="2" presStyleCnt="3">
        <dgm:presLayoutVars>
          <dgm:bulletEnabled val="1"/>
        </dgm:presLayoutVars>
      </dgm:prSet>
      <dgm:spPr/>
      <dgm:t>
        <a:bodyPr/>
        <a:lstStyle/>
        <a:p>
          <a:endParaRPr lang="zh-CN" altLang="en-US"/>
        </a:p>
      </dgm:t>
    </dgm:pt>
    <dgm:pt modelId="{F8D48818-ADBF-274C-AA8C-BD5FCCFC0635}" type="pres">
      <dgm:prSet presAssocID="{30BC6FE8-D7BC-6F4E-957B-716F244F0D61}" presName="sibTrans" presStyleLbl="sibTrans2D1" presStyleIdx="2" presStyleCnt="3"/>
      <dgm:spPr/>
      <dgm:t>
        <a:bodyPr/>
        <a:lstStyle/>
        <a:p>
          <a:endParaRPr lang="zh-CN" altLang="en-US"/>
        </a:p>
      </dgm:t>
    </dgm:pt>
    <dgm:pt modelId="{F73180C4-4A0F-FE42-A780-93D3C8E24CF8}" type="pres">
      <dgm:prSet presAssocID="{30BC6FE8-D7BC-6F4E-957B-716F244F0D61}" presName="connectorText" presStyleLbl="sibTrans2D1" presStyleIdx="2" presStyleCnt="3"/>
      <dgm:spPr/>
      <dgm:t>
        <a:bodyPr/>
        <a:lstStyle/>
        <a:p>
          <a:endParaRPr lang="zh-CN" altLang="en-US"/>
        </a:p>
      </dgm:t>
    </dgm:pt>
  </dgm:ptLst>
  <dgm:cxnLst>
    <dgm:cxn modelId="{823698B7-5E3E-334A-97F9-CE34AFF08517}" type="presOf" srcId="{30BC6FE8-D7BC-6F4E-957B-716F244F0D61}" destId="{F73180C4-4A0F-FE42-A780-93D3C8E24CF8}" srcOrd="1" destOrd="0" presId="urn:microsoft.com/office/officeart/2005/8/layout/cycle2"/>
    <dgm:cxn modelId="{3C2213AF-EF21-294E-9465-19A62CF3D4F8}" srcId="{5882893E-0416-B143-87C5-03CB67C0CE28}" destId="{464162AE-7E62-494C-A15A-44EABAC9107D}" srcOrd="1" destOrd="0" parTransId="{5DE2E4FE-B9FE-FE40-B7C2-D5C19BD5F833}" sibTransId="{E317CDAB-AF59-0044-AC77-FBFE4D54B8DD}"/>
    <dgm:cxn modelId="{928D8D7C-D2E2-2D4A-8098-210AE7BFEE89}" type="presOf" srcId="{E317CDAB-AF59-0044-AC77-FBFE4D54B8DD}" destId="{6EA25732-886C-A146-9AA5-0A4D74248BB5}" srcOrd="1" destOrd="0" presId="urn:microsoft.com/office/officeart/2005/8/layout/cycle2"/>
    <dgm:cxn modelId="{D2A9964D-98A5-0E4A-A5C1-71B64A9BD46F}" type="presOf" srcId="{8ED88F27-1463-E642-AD24-3A79CA5DE5FC}" destId="{AEA3A044-EB88-8445-ACBC-937F69D2936C}" srcOrd="0" destOrd="0" presId="urn:microsoft.com/office/officeart/2005/8/layout/cycle2"/>
    <dgm:cxn modelId="{E5475DA3-5D6E-4E49-B2B2-8A6B98A2E2A4}" type="presOf" srcId="{3BB919AE-1F1B-6D4B-B54D-8FE6643618E0}" destId="{52E6AEAD-68D0-8B4A-B012-4D5B1E548FBE}" srcOrd="0" destOrd="0" presId="urn:microsoft.com/office/officeart/2005/8/layout/cycle2"/>
    <dgm:cxn modelId="{6EE2D423-A1B5-F242-8AC7-3C6E81F65616}" type="presOf" srcId="{38B852EA-3F40-544A-B561-2D35C9CF369C}" destId="{5820AC1D-A05B-7246-AF80-D735ACF0A1FD}" srcOrd="1" destOrd="0" presId="urn:microsoft.com/office/officeart/2005/8/layout/cycle2"/>
    <dgm:cxn modelId="{0799CC03-E52A-BD47-8566-2C13AAF01BDC}" srcId="{5882893E-0416-B143-87C5-03CB67C0CE28}" destId="{3BB919AE-1F1B-6D4B-B54D-8FE6643618E0}" srcOrd="0" destOrd="0" parTransId="{81E66070-C3F4-EC41-A64F-56E493F7EBDF}" sibTransId="{38B852EA-3F40-544A-B561-2D35C9CF369C}"/>
    <dgm:cxn modelId="{7628B666-27E1-4F49-90A8-D81EE0F004FA}" srcId="{5882893E-0416-B143-87C5-03CB67C0CE28}" destId="{8ED88F27-1463-E642-AD24-3A79CA5DE5FC}" srcOrd="2" destOrd="0" parTransId="{68C37E5C-A245-9045-A693-9F359151181A}" sibTransId="{30BC6FE8-D7BC-6F4E-957B-716F244F0D61}"/>
    <dgm:cxn modelId="{BD53C364-8033-C149-8B47-97C21283DFFC}" type="presOf" srcId="{38B852EA-3F40-544A-B561-2D35C9CF369C}" destId="{C67659F5-731A-E64C-8BC5-1CCADBE8ACF9}" srcOrd="0" destOrd="0" presId="urn:microsoft.com/office/officeart/2005/8/layout/cycle2"/>
    <dgm:cxn modelId="{89820368-774B-D444-8F38-48690048DF44}" type="presOf" srcId="{E317CDAB-AF59-0044-AC77-FBFE4D54B8DD}" destId="{24D381D4-7573-CA46-96C1-D3340F3940AD}" srcOrd="0" destOrd="0" presId="urn:microsoft.com/office/officeart/2005/8/layout/cycle2"/>
    <dgm:cxn modelId="{B9E57E7D-97E7-9949-82B3-3D902765FDF1}" type="presOf" srcId="{464162AE-7E62-494C-A15A-44EABAC9107D}" destId="{FF19D8E3-110B-4E49-9CF1-911FA5497D48}" srcOrd="0" destOrd="0" presId="urn:microsoft.com/office/officeart/2005/8/layout/cycle2"/>
    <dgm:cxn modelId="{B364A648-E27C-D641-BB84-2A0F162D2AD7}" type="presOf" srcId="{5882893E-0416-B143-87C5-03CB67C0CE28}" destId="{18CFCB45-8340-884A-9322-B6DBE3CF8073}" srcOrd="0" destOrd="0" presId="urn:microsoft.com/office/officeart/2005/8/layout/cycle2"/>
    <dgm:cxn modelId="{46E476E3-B1F5-7B45-991F-6D44564C6D5F}" type="presOf" srcId="{30BC6FE8-D7BC-6F4E-957B-716F244F0D61}" destId="{F8D48818-ADBF-274C-AA8C-BD5FCCFC0635}" srcOrd="0" destOrd="0" presId="urn:microsoft.com/office/officeart/2005/8/layout/cycle2"/>
    <dgm:cxn modelId="{F4A69C38-D8F0-1944-9CD8-C3584C50BD79}" type="presParOf" srcId="{18CFCB45-8340-884A-9322-B6DBE3CF8073}" destId="{52E6AEAD-68D0-8B4A-B012-4D5B1E548FBE}" srcOrd="0" destOrd="0" presId="urn:microsoft.com/office/officeart/2005/8/layout/cycle2"/>
    <dgm:cxn modelId="{9A8A677D-3056-134D-B074-BF9641D784A2}" type="presParOf" srcId="{18CFCB45-8340-884A-9322-B6DBE3CF8073}" destId="{C67659F5-731A-E64C-8BC5-1CCADBE8ACF9}" srcOrd="1" destOrd="0" presId="urn:microsoft.com/office/officeart/2005/8/layout/cycle2"/>
    <dgm:cxn modelId="{63C4B838-B834-6944-A517-5574EA54541B}" type="presParOf" srcId="{C67659F5-731A-E64C-8BC5-1CCADBE8ACF9}" destId="{5820AC1D-A05B-7246-AF80-D735ACF0A1FD}" srcOrd="0" destOrd="0" presId="urn:microsoft.com/office/officeart/2005/8/layout/cycle2"/>
    <dgm:cxn modelId="{C57372FF-4113-B844-8F5F-FEBAA919DBD7}" type="presParOf" srcId="{18CFCB45-8340-884A-9322-B6DBE3CF8073}" destId="{FF19D8E3-110B-4E49-9CF1-911FA5497D48}" srcOrd="2" destOrd="0" presId="urn:microsoft.com/office/officeart/2005/8/layout/cycle2"/>
    <dgm:cxn modelId="{7A630948-F3D5-924A-B92A-77E3F00D49CC}" type="presParOf" srcId="{18CFCB45-8340-884A-9322-B6DBE3CF8073}" destId="{24D381D4-7573-CA46-96C1-D3340F3940AD}" srcOrd="3" destOrd="0" presId="urn:microsoft.com/office/officeart/2005/8/layout/cycle2"/>
    <dgm:cxn modelId="{36865CE2-9BE0-204C-9038-FB96957171DF}" type="presParOf" srcId="{24D381D4-7573-CA46-96C1-D3340F3940AD}" destId="{6EA25732-886C-A146-9AA5-0A4D74248BB5}" srcOrd="0" destOrd="0" presId="urn:microsoft.com/office/officeart/2005/8/layout/cycle2"/>
    <dgm:cxn modelId="{22D8C7DC-5EEB-EE45-AC08-7FEC6A8E6175}" type="presParOf" srcId="{18CFCB45-8340-884A-9322-B6DBE3CF8073}" destId="{AEA3A044-EB88-8445-ACBC-937F69D2936C}" srcOrd="4" destOrd="0" presId="urn:microsoft.com/office/officeart/2005/8/layout/cycle2"/>
    <dgm:cxn modelId="{3758B55C-181C-2547-8561-59CA1781B2FC}" type="presParOf" srcId="{18CFCB45-8340-884A-9322-B6DBE3CF8073}" destId="{F8D48818-ADBF-274C-AA8C-BD5FCCFC0635}" srcOrd="5" destOrd="0" presId="urn:microsoft.com/office/officeart/2005/8/layout/cycle2"/>
    <dgm:cxn modelId="{A4AF8878-C740-5349-AED9-7077A6D46C1D}" type="presParOf" srcId="{F8D48818-ADBF-274C-AA8C-BD5FCCFC0635}" destId="{F73180C4-4A0F-FE42-A780-93D3C8E24CF8}"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2893E-0416-B143-87C5-03CB67C0CE2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zh-CN" sz="1500" b="1" dirty="0" smtClean="0">
              <a:latin typeface="+mn-lt"/>
            </a:rPr>
            <a:t>algorithm develop</a:t>
          </a:r>
          <a:endParaRPr lang="zh-CN" altLang="en-US" sz="15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a:gradFill flip="none" rotWithShape="0">
          <a:gsLst>
            <a:gs pos="0">
              <a:srgbClr val="C91C36"/>
            </a:gs>
            <a:gs pos="48000">
              <a:srgbClr val="EE6378"/>
            </a:gs>
            <a:gs pos="100000">
              <a:srgbClr val="F399A7"/>
            </a:gs>
          </a:gsLst>
          <a:lin ang="16200000" scaled="1"/>
          <a:tileRect/>
        </a:gradFill>
      </dgm:spPr>
      <dgm:t>
        <a:bodyPr/>
        <a:lstStyle/>
        <a:p>
          <a:r>
            <a:rPr lang="en-US" altLang="zh-CN" sz="1500" b="1" dirty="0" smtClean="0">
              <a:latin typeface="+mn-lt"/>
            </a:rPr>
            <a:t>integrate and deploy</a:t>
          </a:r>
          <a:endParaRPr lang="zh-CN" altLang="en-US" sz="15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dgm:t>
        <a:bodyPr/>
        <a:lstStyle/>
        <a:p>
          <a:r>
            <a:rPr lang="en-US" altLang="zh-CN" sz="1400" b="1" dirty="0" smtClean="0">
              <a:latin typeface="+mn-lt"/>
            </a:rPr>
            <a:t>algorithm validate</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18CFCB45-8340-884A-9322-B6DBE3CF8073}" type="pres">
      <dgm:prSet presAssocID="{5882893E-0416-B143-87C5-03CB67C0CE28}" presName="cycle" presStyleCnt="0">
        <dgm:presLayoutVars>
          <dgm:dir/>
          <dgm:resizeHandles val="exact"/>
        </dgm:presLayoutVars>
      </dgm:prSet>
      <dgm:spPr/>
      <dgm:t>
        <a:bodyPr/>
        <a:lstStyle/>
        <a:p>
          <a:endParaRPr lang="zh-CN" altLang="en-US"/>
        </a:p>
      </dgm:t>
    </dgm:pt>
    <dgm:pt modelId="{52E6AEAD-68D0-8B4A-B012-4D5B1E548FBE}" type="pres">
      <dgm:prSet presAssocID="{3BB919AE-1F1B-6D4B-B54D-8FE6643618E0}" presName="node" presStyleLbl="node1" presStyleIdx="0" presStyleCnt="3" custScaleX="106461" custScaleY="100807">
        <dgm:presLayoutVars>
          <dgm:bulletEnabled val="1"/>
        </dgm:presLayoutVars>
      </dgm:prSet>
      <dgm:spPr/>
      <dgm:t>
        <a:bodyPr/>
        <a:lstStyle/>
        <a:p>
          <a:endParaRPr lang="zh-CN" altLang="en-US"/>
        </a:p>
      </dgm:t>
    </dgm:pt>
    <dgm:pt modelId="{C67659F5-731A-E64C-8BC5-1CCADBE8ACF9}" type="pres">
      <dgm:prSet presAssocID="{38B852EA-3F40-544A-B561-2D35C9CF369C}" presName="sibTrans" presStyleLbl="sibTrans2D1" presStyleIdx="0" presStyleCnt="3"/>
      <dgm:spPr/>
      <dgm:t>
        <a:bodyPr/>
        <a:lstStyle/>
        <a:p>
          <a:endParaRPr lang="zh-CN" altLang="en-US"/>
        </a:p>
      </dgm:t>
    </dgm:pt>
    <dgm:pt modelId="{5820AC1D-A05B-7246-AF80-D735ACF0A1FD}" type="pres">
      <dgm:prSet presAssocID="{38B852EA-3F40-544A-B561-2D35C9CF369C}" presName="connectorText" presStyleLbl="sibTrans2D1" presStyleIdx="0" presStyleCnt="3"/>
      <dgm:spPr/>
      <dgm:t>
        <a:bodyPr/>
        <a:lstStyle/>
        <a:p>
          <a:endParaRPr lang="zh-CN" altLang="en-US"/>
        </a:p>
      </dgm:t>
    </dgm:pt>
    <dgm:pt modelId="{FF19D8E3-110B-4E49-9CF1-911FA5497D48}" type="pres">
      <dgm:prSet presAssocID="{464162AE-7E62-494C-A15A-44EABAC9107D}" presName="node" presStyleLbl="node1" presStyleIdx="1" presStyleCnt="3">
        <dgm:presLayoutVars>
          <dgm:bulletEnabled val="1"/>
        </dgm:presLayoutVars>
      </dgm:prSet>
      <dgm:spPr/>
      <dgm:t>
        <a:bodyPr/>
        <a:lstStyle/>
        <a:p>
          <a:endParaRPr lang="zh-CN" altLang="en-US"/>
        </a:p>
      </dgm:t>
    </dgm:pt>
    <dgm:pt modelId="{24D381D4-7573-CA46-96C1-D3340F3940AD}" type="pres">
      <dgm:prSet presAssocID="{E317CDAB-AF59-0044-AC77-FBFE4D54B8DD}" presName="sibTrans" presStyleLbl="sibTrans2D1" presStyleIdx="1" presStyleCnt="3"/>
      <dgm:spPr/>
      <dgm:t>
        <a:bodyPr/>
        <a:lstStyle/>
        <a:p>
          <a:endParaRPr lang="zh-CN" altLang="en-US"/>
        </a:p>
      </dgm:t>
    </dgm:pt>
    <dgm:pt modelId="{6EA25732-886C-A146-9AA5-0A4D74248BB5}" type="pres">
      <dgm:prSet presAssocID="{E317CDAB-AF59-0044-AC77-FBFE4D54B8DD}" presName="connectorText" presStyleLbl="sibTrans2D1" presStyleIdx="1" presStyleCnt="3"/>
      <dgm:spPr/>
      <dgm:t>
        <a:bodyPr/>
        <a:lstStyle/>
        <a:p>
          <a:endParaRPr lang="zh-CN" altLang="en-US"/>
        </a:p>
      </dgm:t>
    </dgm:pt>
    <dgm:pt modelId="{AEA3A044-EB88-8445-ACBC-937F69D2936C}" type="pres">
      <dgm:prSet presAssocID="{8ED88F27-1463-E642-AD24-3A79CA5DE5FC}" presName="node" presStyleLbl="node1" presStyleIdx="2" presStyleCnt="3">
        <dgm:presLayoutVars>
          <dgm:bulletEnabled val="1"/>
        </dgm:presLayoutVars>
      </dgm:prSet>
      <dgm:spPr/>
      <dgm:t>
        <a:bodyPr/>
        <a:lstStyle/>
        <a:p>
          <a:endParaRPr lang="zh-CN" altLang="en-US"/>
        </a:p>
      </dgm:t>
    </dgm:pt>
    <dgm:pt modelId="{F8D48818-ADBF-274C-AA8C-BD5FCCFC0635}" type="pres">
      <dgm:prSet presAssocID="{30BC6FE8-D7BC-6F4E-957B-716F244F0D61}" presName="sibTrans" presStyleLbl="sibTrans2D1" presStyleIdx="2" presStyleCnt="3"/>
      <dgm:spPr/>
      <dgm:t>
        <a:bodyPr/>
        <a:lstStyle/>
        <a:p>
          <a:endParaRPr lang="zh-CN" altLang="en-US"/>
        </a:p>
      </dgm:t>
    </dgm:pt>
    <dgm:pt modelId="{F73180C4-4A0F-FE42-A780-93D3C8E24CF8}" type="pres">
      <dgm:prSet presAssocID="{30BC6FE8-D7BC-6F4E-957B-716F244F0D61}" presName="connectorText" presStyleLbl="sibTrans2D1" presStyleIdx="2" presStyleCnt="3"/>
      <dgm:spPr/>
      <dgm:t>
        <a:bodyPr/>
        <a:lstStyle/>
        <a:p>
          <a:endParaRPr lang="zh-CN" altLang="en-US"/>
        </a:p>
      </dgm:t>
    </dgm:pt>
  </dgm:ptLst>
  <dgm:cxnLst>
    <dgm:cxn modelId="{09033013-1CEA-1441-91BB-8B6D51144E57}" type="presOf" srcId="{E317CDAB-AF59-0044-AC77-FBFE4D54B8DD}" destId="{6EA25732-886C-A146-9AA5-0A4D74248BB5}" srcOrd="1" destOrd="0" presId="urn:microsoft.com/office/officeart/2005/8/layout/cycle2"/>
    <dgm:cxn modelId="{E5D1FD15-9486-CB41-B436-10047E82B67E}" type="presOf" srcId="{38B852EA-3F40-544A-B561-2D35C9CF369C}" destId="{5820AC1D-A05B-7246-AF80-D735ACF0A1FD}" srcOrd="1" destOrd="0" presId="urn:microsoft.com/office/officeart/2005/8/layout/cycle2"/>
    <dgm:cxn modelId="{7628B666-27E1-4F49-90A8-D81EE0F004FA}" srcId="{5882893E-0416-B143-87C5-03CB67C0CE28}" destId="{8ED88F27-1463-E642-AD24-3A79CA5DE5FC}" srcOrd="2" destOrd="0" parTransId="{68C37E5C-A245-9045-A693-9F359151181A}" sibTransId="{30BC6FE8-D7BC-6F4E-957B-716F244F0D61}"/>
    <dgm:cxn modelId="{330D3710-0007-CB47-84E1-A8A99D094771}" type="presOf" srcId="{E317CDAB-AF59-0044-AC77-FBFE4D54B8DD}" destId="{24D381D4-7573-CA46-96C1-D3340F3940AD}" srcOrd="0" destOrd="0" presId="urn:microsoft.com/office/officeart/2005/8/layout/cycle2"/>
    <dgm:cxn modelId="{83FFD7A4-805F-1144-85DD-E5BB2112B81A}" type="presOf" srcId="{8ED88F27-1463-E642-AD24-3A79CA5DE5FC}" destId="{AEA3A044-EB88-8445-ACBC-937F69D2936C}" srcOrd="0" destOrd="0" presId="urn:microsoft.com/office/officeart/2005/8/layout/cycle2"/>
    <dgm:cxn modelId="{7ACF0D52-7136-C247-B909-A4C6BEACB743}" type="presOf" srcId="{38B852EA-3F40-544A-B561-2D35C9CF369C}" destId="{C67659F5-731A-E64C-8BC5-1CCADBE8ACF9}" srcOrd="0" destOrd="0" presId="urn:microsoft.com/office/officeart/2005/8/layout/cycle2"/>
    <dgm:cxn modelId="{2CCDEDCD-20DE-6242-8016-ED6D0283EE61}" type="presOf" srcId="{5882893E-0416-B143-87C5-03CB67C0CE28}" destId="{18CFCB45-8340-884A-9322-B6DBE3CF8073}" srcOrd="0" destOrd="0" presId="urn:microsoft.com/office/officeart/2005/8/layout/cycle2"/>
    <dgm:cxn modelId="{3B1CFA30-2B02-654F-A77F-5AB55C4662D8}" type="presOf" srcId="{30BC6FE8-D7BC-6F4E-957B-716F244F0D61}" destId="{F73180C4-4A0F-FE42-A780-93D3C8E24CF8}" srcOrd="1" destOrd="0" presId="urn:microsoft.com/office/officeart/2005/8/layout/cycle2"/>
    <dgm:cxn modelId="{3C2213AF-EF21-294E-9465-19A62CF3D4F8}" srcId="{5882893E-0416-B143-87C5-03CB67C0CE28}" destId="{464162AE-7E62-494C-A15A-44EABAC9107D}" srcOrd="1" destOrd="0" parTransId="{5DE2E4FE-B9FE-FE40-B7C2-D5C19BD5F833}" sibTransId="{E317CDAB-AF59-0044-AC77-FBFE4D54B8DD}"/>
    <dgm:cxn modelId="{F11FBC43-FB7C-7E40-BBCA-87AF0C5C4C33}" type="presOf" srcId="{3BB919AE-1F1B-6D4B-B54D-8FE6643618E0}" destId="{52E6AEAD-68D0-8B4A-B012-4D5B1E548FBE}" srcOrd="0" destOrd="0" presId="urn:microsoft.com/office/officeart/2005/8/layout/cycle2"/>
    <dgm:cxn modelId="{6B596FB9-7EB0-2440-ADEC-3243171962AE}" type="presOf" srcId="{464162AE-7E62-494C-A15A-44EABAC9107D}" destId="{FF19D8E3-110B-4E49-9CF1-911FA5497D48}" srcOrd="0" destOrd="0" presId="urn:microsoft.com/office/officeart/2005/8/layout/cycle2"/>
    <dgm:cxn modelId="{0799CC03-E52A-BD47-8566-2C13AAF01BDC}" srcId="{5882893E-0416-B143-87C5-03CB67C0CE28}" destId="{3BB919AE-1F1B-6D4B-B54D-8FE6643618E0}" srcOrd="0" destOrd="0" parTransId="{81E66070-C3F4-EC41-A64F-56E493F7EBDF}" sibTransId="{38B852EA-3F40-544A-B561-2D35C9CF369C}"/>
    <dgm:cxn modelId="{AF0D9623-E96B-5449-AEFD-945BE1B64C98}" type="presOf" srcId="{30BC6FE8-D7BC-6F4E-957B-716F244F0D61}" destId="{F8D48818-ADBF-274C-AA8C-BD5FCCFC0635}" srcOrd="0" destOrd="0" presId="urn:microsoft.com/office/officeart/2005/8/layout/cycle2"/>
    <dgm:cxn modelId="{E98B48B1-144E-7746-A7AE-C79D5EA3EAB5}" type="presParOf" srcId="{18CFCB45-8340-884A-9322-B6DBE3CF8073}" destId="{52E6AEAD-68D0-8B4A-B012-4D5B1E548FBE}" srcOrd="0" destOrd="0" presId="urn:microsoft.com/office/officeart/2005/8/layout/cycle2"/>
    <dgm:cxn modelId="{972D81D3-B6DC-3B4C-B1F5-DBC09BF68FC9}" type="presParOf" srcId="{18CFCB45-8340-884A-9322-B6DBE3CF8073}" destId="{C67659F5-731A-E64C-8BC5-1CCADBE8ACF9}" srcOrd="1" destOrd="0" presId="urn:microsoft.com/office/officeart/2005/8/layout/cycle2"/>
    <dgm:cxn modelId="{AF4C4890-D08F-5F4B-9C86-8E5DBCFF700C}" type="presParOf" srcId="{C67659F5-731A-E64C-8BC5-1CCADBE8ACF9}" destId="{5820AC1D-A05B-7246-AF80-D735ACF0A1FD}" srcOrd="0" destOrd="0" presId="urn:microsoft.com/office/officeart/2005/8/layout/cycle2"/>
    <dgm:cxn modelId="{9C507987-3D29-814A-A81E-811E6C6C815E}" type="presParOf" srcId="{18CFCB45-8340-884A-9322-B6DBE3CF8073}" destId="{FF19D8E3-110B-4E49-9CF1-911FA5497D48}" srcOrd="2" destOrd="0" presId="urn:microsoft.com/office/officeart/2005/8/layout/cycle2"/>
    <dgm:cxn modelId="{6153727F-25DD-E144-8EE7-0E81E42B6FAE}" type="presParOf" srcId="{18CFCB45-8340-884A-9322-B6DBE3CF8073}" destId="{24D381D4-7573-CA46-96C1-D3340F3940AD}" srcOrd="3" destOrd="0" presId="urn:microsoft.com/office/officeart/2005/8/layout/cycle2"/>
    <dgm:cxn modelId="{F6B3A7E2-809F-4D41-87FF-CA967DECB4E0}" type="presParOf" srcId="{24D381D4-7573-CA46-96C1-D3340F3940AD}" destId="{6EA25732-886C-A146-9AA5-0A4D74248BB5}" srcOrd="0" destOrd="0" presId="urn:microsoft.com/office/officeart/2005/8/layout/cycle2"/>
    <dgm:cxn modelId="{5E29B597-240E-0B41-810B-D1A4E9796F42}" type="presParOf" srcId="{18CFCB45-8340-884A-9322-B6DBE3CF8073}" destId="{AEA3A044-EB88-8445-ACBC-937F69D2936C}" srcOrd="4" destOrd="0" presId="urn:microsoft.com/office/officeart/2005/8/layout/cycle2"/>
    <dgm:cxn modelId="{FFD6F5A2-FB1B-0D42-A815-62A5C84B5E22}" type="presParOf" srcId="{18CFCB45-8340-884A-9322-B6DBE3CF8073}" destId="{F8D48818-ADBF-274C-AA8C-BD5FCCFC0635}" srcOrd="5" destOrd="0" presId="urn:microsoft.com/office/officeart/2005/8/layout/cycle2"/>
    <dgm:cxn modelId="{9A2A595E-ADE1-A745-8D3B-7781365CDAD1}" type="presParOf" srcId="{F8D48818-ADBF-274C-AA8C-BD5FCCFC0635}" destId="{F73180C4-4A0F-FE42-A780-93D3C8E24CF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82893E-0416-B143-87C5-03CB67C0CE28}"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zh-CN" sz="1500" b="1" dirty="0" smtClean="0">
              <a:latin typeface="+mn-lt"/>
            </a:rPr>
            <a:t>algorithm develop</a:t>
          </a:r>
          <a:endParaRPr lang="zh-CN" altLang="en-US" sz="15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dgm:t>
        <a:bodyPr/>
        <a:lstStyle/>
        <a:p>
          <a:r>
            <a:rPr lang="en-US" altLang="zh-CN" sz="1500" b="1" dirty="0" smtClean="0">
              <a:latin typeface="+mn-lt"/>
            </a:rPr>
            <a:t>integrate and deploy</a:t>
          </a:r>
          <a:endParaRPr lang="zh-CN" altLang="en-US" sz="15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a:gradFill flip="none" rotWithShape="0">
          <a:gsLst>
            <a:gs pos="0">
              <a:srgbClr val="C91C36"/>
            </a:gs>
            <a:gs pos="48000">
              <a:srgbClr val="EE697C"/>
            </a:gs>
            <a:gs pos="100000">
              <a:srgbClr val="F49CAA"/>
            </a:gs>
          </a:gsLst>
          <a:lin ang="16200000" scaled="1"/>
          <a:tileRect/>
        </a:gradFill>
      </dgm:spPr>
      <dgm:t>
        <a:bodyPr/>
        <a:lstStyle/>
        <a:p>
          <a:r>
            <a:rPr lang="en-US" altLang="zh-CN" sz="1400" b="1" dirty="0" smtClean="0">
              <a:latin typeface="+mn-lt"/>
            </a:rPr>
            <a:t>algorithm validate</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18CFCB45-8340-884A-9322-B6DBE3CF8073}" type="pres">
      <dgm:prSet presAssocID="{5882893E-0416-B143-87C5-03CB67C0CE28}" presName="cycle" presStyleCnt="0">
        <dgm:presLayoutVars>
          <dgm:dir/>
          <dgm:resizeHandles val="exact"/>
        </dgm:presLayoutVars>
      </dgm:prSet>
      <dgm:spPr/>
      <dgm:t>
        <a:bodyPr/>
        <a:lstStyle/>
        <a:p>
          <a:endParaRPr lang="zh-CN" altLang="en-US"/>
        </a:p>
      </dgm:t>
    </dgm:pt>
    <dgm:pt modelId="{52E6AEAD-68D0-8B4A-B012-4D5B1E548FBE}" type="pres">
      <dgm:prSet presAssocID="{3BB919AE-1F1B-6D4B-B54D-8FE6643618E0}" presName="node" presStyleLbl="node1" presStyleIdx="0" presStyleCnt="3" custScaleX="106461" custScaleY="100807">
        <dgm:presLayoutVars>
          <dgm:bulletEnabled val="1"/>
        </dgm:presLayoutVars>
      </dgm:prSet>
      <dgm:spPr/>
      <dgm:t>
        <a:bodyPr/>
        <a:lstStyle/>
        <a:p>
          <a:endParaRPr lang="zh-CN" altLang="en-US"/>
        </a:p>
      </dgm:t>
    </dgm:pt>
    <dgm:pt modelId="{C67659F5-731A-E64C-8BC5-1CCADBE8ACF9}" type="pres">
      <dgm:prSet presAssocID="{38B852EA-3F40-544A-B561-2D35C9CF369C}" presName="sibTrans" presStyleLbl="sibTrans2D1" presStyleIdx="0" presStyleCnt="3"/>
      <dgm:spPr/>
      <dgm:t>
        <a:bodyPr/>
        <a:lstStyle/>
        <a:p>
          <a:endParaRPr lang="zh-CN" altLang="en-US"/>
        </a:p>
      </dgm:t>
    </dgm:pt>
    <dgm:pt modelId="{5820AC1D-A05B-7246-AF80-D735ACF0A1FD}" type="pres">
      <dgm:prSet presAssocID="{38B852EA-3F40-544A-B561-2D35C9CF369C}" presName="connectorText" presStyleLbl="sibTrans2D1" presStyleIdx="0" presStyleCnt="3"/>
      <dgm:spPr/>
      <dgm:t>
        <a:bodyPr/>
        <a:lstStyle/>
        <a:p>
          <a:endParaRPr lang="zh-CN" altLang="en-US"/>
        </a:p>
      </dgm:t>
    </dgm:pt>
    <dgm:pt modelId="{FF19D8E3-110B-4E49-9CF1-911FA5497D48}" type="pres">
      <dgm:prSet presAssocID="{464162AE-7E62-494C-A15A-44EABAC9107D}" presName="node" presStyleLbl="node1" presStyleIdx="1" presStyleCnt="3">
        <dgm:presLayoutVars>
          <dgm:bulletEnabled val="1"/>
        </dgm:presLayoutVars>
      </dgm:prSet>
      <dgm:spPr/>
      <dgm:t>
        <a:bodyPr/>
        <a:lstStyle/>
        <a:p>
          <a:endParaRPr lang="zh-CN" altLang="en-US"/>
        </a:p>
      </dgm:t>
    </dgm:pt>
    <dgm:pt modelId="{24D381D4-7573-CA46-96C1-D3340F3940AD}" type="pres">
      <dgm:prSet presAssocID="{E317CDAB-AF59-0044-AC77-FBFE4D54B8DD}" presName="sibTrans" presStyleLbl="sibTrans2D1" presStyleIdx="1" presStyleCnt="3"/>
      <dgm:spPr/>
      <dgm:t>
        <a:bodyPr/>
        <a:lstStyle/>
        <a:p>
          <a:endParaRPr lang="zh-CN" altLang="en-US"/>
        </a:p>
      </dgm:t>
    </dgm:pt>
    <dgm:pt modelId="{6EA25732-886C-A146-9AA5-0A4D74248BB5}" type="pres">
      <dgm:prSet presAssocID="{E317CDAB-AF59-0044-AC77-FBFE4D54B8DD}" presName="connectorText" presStyleLbl="sibTrans2D1" presStyleIdx="1" presStyleCnt="3"/>
      <dgm:spPr/>
      <dgm:t>
        <a:bodyPr/>
        <a:lstStyle/>
        <a:p>
          <a:endParaRPr lang="zh-CN" altLang="en-US"/>
        </a:p>
      </dgm:t>
    </dgm:pt>
    <dgm:pt modelId="{AEA3A044-EB88-8445-ACBC-937F69D2936C}" type="pres">
      <dgm:prSet presAssocID="{8ED88F27-1463-E642-AD24-3A79CA5DE5FC}" presName="node" presStyleLbl="node1" presStyleIdx="2" presStyleCnt="3">
        <dgm:presLayoutVars>
          <dgm:bulletEnabled val="1"/>
        </dgm:presLayoutVars>
      </dgm:prSet>
      <dgm:spPr/>
      <dgm:t>
        <a:bodyPr/>
        <a:lstStyle/>
        <a:p>
          <a:endParaRPr lang="zh-CN" altLang="en-US"/>
        </a:p>
      </dgm:t>
    </dgm:pt>
    <dgm:pt modelId="{F8D48818-ADBF-274C-AA8C-BD5FCCFC0635}" type="pres">
      <dgm:prSet presAssocID="{30BC6FE8-D7BC-6F4E-957B-716F244F0D61}" presName="sibTrans" presStyleLbl="sibTrans2D1" presStyleIdx="2" presStyleCnt="3"/>
      <dgm:spPr/>
      <dgm:t>
        <a:bodyPr/>
        <a:lstStyle/>
        <a:p>
          <a:endParaRPr lang="zh-CN" altLang="en-US"/>
        </a:p>
      </dgm:t>
    </dgm:pt>
    <dgm:pt modelId="{F73180C4-4A0F-FE42-A780-93D3C8E24CF8}" type="pres">
      <dgm:prSet presAssocID="{30BC6FE8-D7BC-6F4E-957B-716F244F0D61}" presName="connectorText" presStyleLbl="sibTrans2D1" presStyleIdx="2" presStyleCnt="3"/>
      <dgm:spPr/>
      <dgm:t>
        <a:bodyPr/>
        <a:lstStyle/>
        <a:p>
          <a:endParaRPr lang="zh-CN" altLang="en-US"/>
        </a:p>
      </dgm:t>
    </dgm:pt>
  </dgm:ptLst>
  <dgm:cxnLst>
    <dgm:cxn modelId="{CF0C10E4-82D0-AD47-8593-5D72086569F6}" type="presOf" srcId="{E317CDAB-AF59-0044-AC77-FBFE4D54B8DD}" destId="{6EA25732-886C-A146-9AA5-0A4D74248BB5}" srcOrd="1" destOrd="0" presId="urn:microsoft.com/office/officeart/2005/8/layout/cycle2"/>
    <dgm:cxn modelId="{3C2213AF-EF21-294E-9465-19A62CF3D4F8}" srcId="{5882893E-0416-B143-87C5-03CB67C0CE28}" destId="{464162AE-7E62-494C-A15A-44EABAC9107D}" srcOrd="1" destOrd="0" parTransId="{5DE2E4FE-B9FE-FE40-B7C2-D5C19BD5F833}" sibTransId="{E317CDAB-AF59-0044-AC77-FBFE4D54B8DD}"/>
    <dgm:cxn modelId="{204E26A9-D471-C242-8E6E-F3993061F74B}" type="presOf" srcId="{30BC6FE8-D7BC-6F4E-957B-716F244F0D61}" destId="{F8D48818-ADBF-274C-AA8C-BD5FCCFC0635}" srcOrd="0" destOrd="0" presId="urn:microsoft.com/office/officeart/2005/8/layout/cycle2"/>
    <dgm:cxn modelId="{45E52C2E-9B3F-C04D-94BC-374B148D0256}" type="presOf" srcId="{30BC6FE8-D7BC-6F4E-957B-716F244F0D61}" destId="{F73180C4-4A0F-FE42-A780-93D3C8E24CF8}" srcOrd="1" destOrd="0" presId="urn:microsoft.com/office/officeart/2005/8/layout/cycle2"/>
    <dgm:cxn modelId="{0799CC03-E52A-BD47-8566-2C13AAF01BDC}" srcId="{5882893E-0416-B143-87C5-03CB67C0CE28}" destId="{3BB919AE-1F1B-6D4B-B54D-8FE6643618E0}" srcOrd="0" destOrd="0" parTransId="{81E66070-C3F4-EC41-A64F-56E493F7EBDF}" sibTransId="{38B852EA-3F40-544A-B561-2D35C9CF369C}"/>
    <dgm:cxn modelId="{71AB0553-FB9F-BA48-8CD2-DB431F6FC1E6}" type="presOf" srcId="{E317CDAB-AF59-0044-AC77-FBFE4D54B8DD}" destId="{24D381D4-7573-CA46-96C1-D3340F3940AD}" srcOrd="0" destOrd="0" presId="urn:microsoft.com/office/officeart/2005/8/layout/cycle2"/>
    <dgm:cxn modelId="{A864658E-6790-964F-983F-8C1394EB54C1}" type="presOf" srcId="{464162AE-7E62-494C-A15A-44EABAC9107D}" destId="{FF19D8E3-110B-4E49-9CF1-911FA5497D48}" srcOrd="0" destOrd="0" presId="urn:microsoft.com/office/officeart/2005/8/layout/cycle2"/>
    <dgm:cxn modelId="{7628B666-27E1-4F49-90A8-D81EE0F004FA}" srcId="{5882893E-0416-B143-87C5-03CB67C0CE28}" destId="{8ED88F27-1463-E642-AD24-3A79CA5DE5FC}" srcOrd="2" destOrd="0" parTransId="{68C37E5C-A245-9045-A693-9F359151181A}" sibTransId="{30BC6FE8-D7BC-6F4E-957B-716F244F0D61}"/>
    <dgm:cxn modelId="{26C5BF64-B338-7444-8CC8-02B58AD7BD74}" type="presOf" srcId="{5882893E-0416-B143-87C5-03CB67C0CE28}" destId="{18CFCB45-8340-884A-9322-B6DBE3CF8073}" srcOrd="0" destOrd="0" presId="urn:microsoft.com/office/officeart/2005/8/layout/cycle2"/>
    <dgm:cxn modelId="{B99B2EA8-F23A-0749-A24C-68EE05C0A972}" type="presOf" srcId="{8ED88F27-1463-E642-AD24-3A79CA5DE5FC}" destId="{AEA3A044-EB88-8445-ACBC-937F69D2936C}" srcOrd="0" destOrd="0" presId="urn:microsoft.com/office/officeart/2005/8/layout/cycle2"/>
    <dgm:cxn modelId="{E29EC308-7382-A848-B733-744B148E2C05}" type="presOf" srcId="{3BB919AE-1F1B-6D4B-B54D-8FE6643618E0}" destId="{52E6AEAD-68D0-8B4A-B012-4D5B1E548FBE}" srcOrd="0" destOrd="0" presId="urn:microsoft.com/office/officeart/2005/8/layout/cycle2"/>
    <dgm:cxn modelId="{9DBEC5ED-FE6D-4141-BDD7-F690427E78CE}" type="presOf" srcId="{38B852EA-3F40-544A-B561-2D35C9CF369C}" destId="{C67659F5-731A-E64C-8BC5-1CCADBE8ACF9}" srcOrd="0" destOrd="0" presId="urn:microsoft.com/office/officeart/2005/8/layout/cycle2"/>
    <dgm:cxn modelId="{6D2FCAB7-81B3-EB44-AE85-4611037F358B}" type="presOf" srcId="{38B852EA-3F40-544A-B561-2D35C9CF369C}" destId="{5820AC1D-A05B-7246-AF80-D735ACF0A1FD}" srcOrd="1" destOrd="0" presId="urn:microsoft.com/office/officeart/2005/8/layout/cycle2"/>
    <dgm:cxn modelId="{7D29B7AA-10A5-BE4A-848B-B2012DF98847}" type="presParOf" srcId="{18CFCB45-8340-884A-9322-B6DBE3CF8073}" destId="{52E6AEAD-68D0-8B4A-B012-4D5B1E548FBE}" srcOrd="0" destOrd="0" presId="urn:microsoft.com/office/officeart/2005/8/layout/cycle2"/>
    <dgm:cxn modelId="{DB261A0A-5A00-F24B-86CF-11FD93891B28}" type="presParOf" srcId="{18CFCB45-8340-884A-9322-B6DBE3CF8073}" destId="{C67659F5-731A-E64C-8BC5-1CCADBE8ACF9}" srcOrd="1" destOrd="0" presId="urn:microsoft.com/office/officeart/2005/8/layout/cycle2"/>
    <dgm:cxn modelId="{42181B5A-DE2F-8C46-87F7-2C0332DF8A2E}" type="presParOf" srcId="{C67659F5-731A-E64C-8BC5-1CCADBE8ACF9}" destId="{5820AC1D-A05B-7246-AF80-D735ACF0A1FD}" srcOrd="0" destOrd="0" presId="urn:microsoft.com/office/officeart/2005/8/layout/cycle2"/>
    <dgm:cxn modelId="{C296E23A-F3AF-BA4D-A2C5-645504F86909}" type="presParOf" srcId="{18CFCB45-8340-884A-9322-B6DBE3CF8073}" destId="{FF19D8E3-110B-4E49-9CF1-911FA5497D48}" srcOrd="2" destOrd="0" presId="urn:microsoft.com/office/officeart/2005/8/layout/cycle2"/>
    <dgm:cxn modelId="{3BA7D4B0-624D-8944-BCCD-526AD59653F7}" type="presParOf" srcId="{18CFCB45-8340-884A-9322-B6DBE3CF8073}" destId="{24D381D4-7573-CA46-96C1-D3340F3940AD}" srcOrd="3" destOrd="0" presId="urn:microsoft.com/office/officeart/2005/8/layout/cycle2"/>
    <dgm:cxn modelId="{8774F8A5-4FAB-2343-BCC1-FC6E10D4E98B}" type="presParOf" srcId="{24D381D4-7573-CA46-96C1-D3340F3940AD}" destId="{6EA25732-886C-A146-9AA5-0A4D74248BB5}" srcOrd="0" destOrd="0" presId="urn:microsoft.com/office/officeart/2005/8/layout/cycle2"/>
    <dgm:cxn modelId="{CF3179CD-1698-9440-91BD-9A4AE1FB503E}" type="presParOf" srcId="{18CFCB45-8340-884A-9322-B6DBE3CF8073}" destId="{AEA3A044-EB88-8445-ACBC-937F69D2936C}" srcOrd="4" destOrd="0" presId="urn:microsoft.com/office/officeart/2005/8/layout/cycle2"/>
    <dgm:cxn modelId="{EBAE2770-4C40-AA4F-9740-1D5844C5C9DA}" type="presParOf" srcId="{18CFCB45-8340-884A-9322-B6DBE3CF8073}" destId="{F8D48818-ADBF-274C-AA8C-BD5FCCFC0635}" srcOrd="5" destOrd="0" presId="urn:microsoft.com/office/officeart/2005/8/layout/cycle2"/>
    <dgm:cxn modelId="{98EAA1E0-C3A1-0144-814B-4617C5EAF774}" type="presParOf" srcId="{F8D48818-ADBF-274C-AA8C-BD5FCCFC0635}" destId="{F73180C4-4A0F-FE42-A780-93D3C8E24CF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82893E-0416-B143-87C5-03CB67C0CE28}"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en-US" sz="1400" b="1" dirty="0" smtClean="0">
              <a:latin typeface="+mn-lt"/>
            </a:rPr>
            <a:t>User management and parameter configuration</a:t>
          </a:r>
          <a:endParaRPr lang="zh-CN" altLang="en-US" sz="14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dgm:t>
        <a:bodyPr/>
        <a:lstStyle/>
        <a:p>
          <a:r>
            <a:rPr lang="en-US" altLang="zh-CN" sz="1400" b="1" dirty="0" smtClean="0">
              <a:latin typeface="+mn-lt"/>
            </a:rPr>
            <a:t>schedule and control execution</a:t>
          </a:r>
          <a:endParaRPr lang="zh-CN" altLang="en-US" sz="14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altLang="zh-CN" sz="1400" b="1" dirty="0" smtClean="0">
              <a:latin typeface="+mn-lt"/>
            </a:rPr>
            <a:t>data archiving</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53E0E2F1-7B03-644B-81B3-CDE224C1CED5}">
      <dgm:prSet custT="1"/>
      <dgm:spPr/>
      <dgm:t>
        <a:bodyPr/>
        <a:lstStyle/>
        <a:p>
          <a:r>
            <a:rPr lang="en-US" altLang="zh-CN" sz="1400" b="1" dirty="0" smtClean="0">
              <a:latin typeface="+mn-lt"/>
            </a:rPr>
            <a:t>discharge workflow management</a:t>
          </a:r>
          <a:endParaRPr lang="zh-CN" altLang="en-US" sz="1400" b="1" dirty="0">
            <a:latin typeface="+mn-lt"/>
          </a:endParaRPr>
        </a:p>
      </dgm:t>
    </dgm:pt>
    <dgm:pt modelId="{C1C1B474-482D-7347-9F65-E1DD6025C49A}" type="parTrans" cxnId="{42BF91B1-C83E-8345-AD3C-5CCC5C088E21}">
      <dgm:prSet/>
      <dgm:spPr/>
      <dgm:t>
        <a:bodyPr/>
        <a:lstStyle/>
        <a:p>
          <a:endParaRPr lang="zh-CN" altLang="en-US"/>
        </a:p>
      </dgm:t>
    </dgm:pt>
    <dgm:pt modelId="{1405C308-B8BA-7142-BE3B-B77824D2C1EA}" type="sibTrans" cxnId="{42BF91B1-C83E-8345-AD3C-5CCC5C088E21}">
      <dgm:prSet/>
      <dgm:spPr/>
      <dgm:t>
        <a:bodyPr/>
        <a:lstStyle/>
        <a:p>
          <a:endParaRPr lang="zh-CN" altLang="en-US"/>
        </a:p>
      </dgm:t>
    </dgm:pt>
    <dgm:pt modelId="{CA3499B1-CADB-6244-8277-5D67E134C2C2}" type="pres">
      <dgm:prSet presAssocID="{5882893E-0416-B143-87C5-03CB67C0CE28}" presName="linearFlow" presStyleCnt="0">
        <dgm:presLayoutVars>
          <dgm:dir/>
          <dgm:resizeHandles val="exact"/>
        </dgm:presLayoutVars>
      </dgm:prSet>
      <dgm:spPr/>
      <dgm:t>
        <a:bodyPr/>
        <a:lstStyle/>
        <a:p>
          <a:endParaRPr lang="zh-CN" altLang="en-US"/>
        </a:p>
      </dgm:t>
    </dgm:pt>
    <dgm:pt modelId="{73B400F0-88B0-4542-AD0B-F4AFDA781C79}" type="pres">
      <dgm:prSet presAssocID="{3BB919AE-1F1B-6D4B-B54D-8FE6643618E0}" presName="composite" presStyleCnt="0"/>
      <dgm:spPr/>
    </dgm:pt>
    <dgm:pt modelId="{B17F87AB-F4B0-0842-A535-14CC238DE804}" type="pres">
      <dgm:prSet presAssocID="{3BB919AE-1F1B-6D4B-B54D-8FE6643618E0}" presName="imgShp" presStyleLbl="fgImgPlace1" presStyleIdx="0" presStyleCnt="4" custScaleX="7903" custScaleY="43346"/>
      <dgm:spPr/>
    </dgm:pt>
    <dgm:pt modelId="{94425030-84FD-6944-BB3B-BB4043E8206D}" type="pres">
      <dgm:prSet presAssocID="{3BB919AE-1F1B-6D4B-B54D-8FE6643618E0}" presName="txShp" presStyleLbl="node1" presStyleIdx="0" presStyleCnt="4">
        <dgm:presLayoutVars>
          <dgm:bulletEnabled val="1"/>
        </dgm:presLayoutVars>
      </dgm:prSet>
      <dgm:spPr/>
      <dgm:t>
        <a:bodyPr/>
        <a:lstStyle/>
        <a:p>
          <a:endParaRPr lang="zh-CN" altLang="en-US"/>
        </a:p>
      </dgm:t>
    </dgm:pt>
    <dgm:pt modelId="{2CCB62E9-88F5-3846-832D-3C153CF0B1FF}" type="pres">
      <dgm:prSet presAssocID="{38B852EA-3F40-544A-B561-2D35C9CF369C}" presName="spacing" presStyleCnt="0"/>
      <dgm:spPr/>
    </dgm:pt>
    <dgm:pt modelId="{436C7C25-8BAB-9147-BB65-961E6C9E487F}" type="pres">
      <dgm:prSet presAssocID="{53E0E2F1-7B03-644B-81B3-CDE224C1CED5}" presName="composite" presStyleCnt="0"/>
      <dgm:spPr/>
    </dgm:pt>
    <dgm:pt modelId="{5679D0F8-3C4C-994E-B252-6FBEA227F328}" type="pres">
      <dgm:prSet presAssocID="{53E0E2F1-7B03-644B-81B3-CDE224C1CED5}" presName="imgShp" presStyleLbl="fgImgPlace1" presStyleIdx="1" presStyleCnt="4" custFlipHor="1" custScaleX="10078" custScaleY="27501"/>
      <dgm:spPr/>
    </dgm:pt>
    <dgm:pt modelId="{9A5D85C3-A809-014B-B272-210D9CAE25BC}" type="pres">
      <dgm:prSet presAssocID="{53E0E2F1-7B03-644B-81B3-CDE224C1CED5}" presName="txShp" presStyleLbl="node1" presStyleIdx="1" presStyleCnt="4">
        <dgm:presLayoutVars>
          <dgm:bulletEnabled val="1"/>
        </dgm:presLayoutVars>
      </dgm:prSet>
      <dgm:spPr/>
      <dgm:t>
        <a:bodyPr/>
        <a:lstStyle/>
        <a:p>
          <a:endParaRPr lang="zh-CN" altLang="en-US"/>
        </a:p>
      </dgm:t>
    </dgm:pt>
    <dgm:pt modelId="{A3286E27-8FA6-1C44-871D-C087BD7EA5EE}" type="pres">
      <dgm:prSet presAssocID="{1405C308-B8BA-7142-BE3B-B77824D2C1EA}" presName="spacing" presStyleCnt="0"/>
      <dgm:spPr/>
    </dgm:pt>
    <dgm:pt modelId="{68EE8024-79F6-8D4F-B213-44AC8C492E8C}" type="pres">
      <dgm:prSet presAssocID="{464162AE-7E62-494C-A15A-44EABAC9107D}" presName="composite" presStyleCnt="0"/>
      <dgm:spPr/>
    </dgm:pt>
    <dgm:pt modelId="{26002F4C-F786-CC49-ACB9-D9733025EDA5}" type="pres">
      <dgm:prSet presAssocID="{464162AE-7E62-494C-A15A-44EABAC9107D}" presName="imgShp" presStyleLbl="fgImgPlace1" presStyleIdx="2" presStyleCnt="4" custScaleX="26055" custScaleY="31854"/>
      <dgm:spPr/>
    </dgm:pt>
    <dgm:pt modelId="{634F8173-F0CF-FC4C-AEC1-75CC354A62EB}" type="pres">
      <dgm:prSet presAssocID="{464162AE-7E62-494C-A15A-44EABAC9107D}" presName="txShp" presStyleLbl="node1" presStyleIdx="2" presStyleCnt="4">
        <dgm:presLayoutVars>
          <dgm:bulletEnabled val="1"/>
        </dgm:presLayoutVars>
      </dgm:prSet>
      <dgm:spPr/>
      <dgm:t>
        <a:bodyPr/>
        <a:lstStyle/>
        <a:p>
          <a:endParaRPr lang="zh-CN" altLang="en-US"/>
        </a:p>
      </dgm:t>
    </dgm:pt>
    <dgm:pt modelId="{FA499506-2F33-354D-94F0-AE61EC3F796F}" type="pres">
      <dgm:prSet presAssocID="{E317CDAB-AF59-0044-AC77-FBFE4D54B8DD}" presName="spacing" presStyleCnt="0"/>
      <dgm:spPr/>
    </dgm:pt>
    <dgm:pt modelId="{DBD273E9-3E84-2146-B7F5-EFBC0559C1C8}" type="pres">
      <dgm:prSet presAssocID="{8ED88F27-1463-E642-AD24-3A79CA5DE5FC}" presName="composite" presStyleCnt="0"/>
      <dgm:spPr/>
    </dgm:pt>
    <dgm:pt modelId="{E30AEDD6-92E8-E84D-BF37-CE5FFE8AC2CB}" type="pres">
      <dgm:prSet presAssocID="{8ED88F27-1463-E642-AD24-3A79CA5DE5FC}" presName="imgShp" presStyleLbl="fgImgPlace1" presStyleIdx="3" presStyleCnt="4" custScaleX="13818" custScaleY="32487"/>
      <dgm:spPr/>
    </dgm:pt>
    <dgm:pt modelId="{73496BDA-36FE-F943-B1A2-5FDD53220E59}" type="pres">
      <dgm:prSet presAssocID="{8ED88F27-1463-E642-AD24-3A79CA5DE5FC}" presName="txShp" presStyleLbl="node1" presStyleIdx="3" presStyleCnt="4">
        <dgm:presLayoutVars>
          <dgm:bulletEnabled val="1"/>
        </dgm:presLayoutVars>
      </dgm:prSet>
      <dgm:spPr/>
      <dgm:t>
        <a:bodyPr/>
        <a:lstStyle/>
        <a:p>
          <a:endParaRPr lang="zh-CN" altLang="en-US"/>
        </a:p>
      </dgm:t>
    </dgm:pt>
  </dgm:ptLst>
  <dgm:cxnLst>
    <dgm:cxn modelId="{2D5668B8-F361-A44B-AC13-909D612A687A}" type="presOf" srcId="{464162AE-7E62-494C-A15A-44EABAC9107D}" destId="{634F8173-F0CF-FC4C-AEC1-75CC354A62EB}" srcOrd="0" destOrd="0" presId="urn:microsoft.com/office/officeart/2005/8/layout/vList3"/>
    <dgm:cxn modelId="{75610530-1EBF-B146-B62F-3F0D5C569644}" type="presOf" srcId="{3BB919AE-1F1B-6D4B-B54D-8FE6643618E0}" destId="{94425030-84FD-6944-BB3B-BB4043E8206D}" srcOrd="0" destOrd="0" presId="urn:microsoft.com/office/officeart/2005/8/layout/vList3"/>
    <dgm:cxn modelId="{D80337C6-CFF0-5641-884E-1BD179B78CE6}" type="presOf" srcId="{53E0E2F1-7B03-644B-81B3-CDE224C1CED5}" destId="{9A5D85C3-A809-014B-B272-210D9CAE25BC}" srcOrd="0" destOrd="0" presId="urn:microsoft.com/office/officeart/2005/8/layout/vList3"/>
    <dgm:cxn modelId="{3C2213AF-EF21-294E-9465-19A62CF3D4F8}" srcId="{5882893E-0416-B143-87C5-03CB67C0CE28}" destId="{464162AE-7E62-494C-A15A-44EABAC9107D}" srcOrd="2" destOrd="0" parTransId="{5DE2E4FE-B9FE-FE40-B7C2-D5C19BD5F833}" sibTransId="{E317CDAB-AF59-0044-AC77-FBFE4D54B8DD}"/>
    <dgm:cxn modelId="{9A1C1132-CCB1-CB4C-BFA5-6E1D142A0D26}" type="presOf" srcId="{5882893E-0416-B143-87C5-03CB67C0CE28}" destId="{CA3499B1-CADB-6244-8277-5D67E134C2C2}" srcOrd="0" destOrd="0" presId="urn:microsoft.com/office/officeart/2005/8/layout/vList3"/>
    <dgm:cxn modelId="{C2E26025-D642-C04E-83B0-4750820C4D62}" type="presOf" srcId="{8ED88F27-1463-E642-AD24-3A79CA5DE5FC}" destId="{73496BDA-36FE-F943-B1A2-5FDD53220E59}" srcOrd="0" destOrd="0" presId="urn:microsoft.com/office/officeart/2005/8/layout/vList3"/>
    <dgm:cxn modelId="{0799CC03-E52A-BD47-8566-2C13AAF01BDC}" srcId="{5882893E-0416-B143-87C5-03CB67C0CE28}" destId="{3BB919AE-1F1B-6D4B-B54D-8FE6643618E0}" srcOrd="0" destOrd="0" parTransId="{81E66070-C3F4-EC41-A64F-56E493F7EBDF}" sibTransId="{38B852EA-3F40-544A-B561-2D35C9CF369C}"/>
    <dgm:cxn modelId="{7628B666-27E1-4F49-90A8-D81EE0F004FA}" srcId="{5882893E-0416-B143-87C5-03CB67C0CE28}" destId="{8ED88F27-1463-E642-AD24-3A79CA5DE5FC}" srcOrd="3" destOrd="0" parTransId="{68C37E5C-A245-9045-A693-9F359151181A}" sibTransId="{30BC6FE8-D7BC-6F4E-957B-716F244F0D61}"/>
    <dgm:cxn modelId="{42BF91B1-C83E-8345-AD3C-5CCC5C088E21}" srcId="{5882893E-0416-B143-87C5-03CB67C0CE28}" destId="{53E0E2F1-7B03-644B-81B3-CDE224C1CED5}" srcOrd="1" destOrd="0" parTransId="{C1C1B474-482D-7347-9F65-E1DD6025C49A}" sibTransId="{1405C308-B8BA-7142-BE3B-B77824D2C1EA}"/>
    <dgm:cxn modelId="{D05DF631-C20F-E343-B183-402A6FB9EAF6}" type="presParOf" srcId="{CA3499B1-CADB-6244-8277-5D67E134C2C2}" destId="{73B400F0-88B0-4542-AD0B-F4AFDA781C79}" srcOrd="0" destOrd="0" presId="urn:microsoft.com/office/officeart/2005/8/layout/vList3"/>
    <dgm:cxn modelId="{13DB1A7A-4043-774B-9DA4-214F6068154B}" type="presParOf" srcId="{73B400F0-88B0-4542-AD0B-F4AFDA781C79}" destId="{B17F87AB-F4B0-0842-A535-14CC238DE804}" srcOrd="0" destOrd="0" presId="urn:microsoft.com/office/officeart/2005/8/layout/vList3"/>
    <dgm:cxn modelId="{A834A54B-81C3-644D-854A-131B5A34C590}" type="presParOf" srcId="{73B400F0-88B0-4542-AD0B-F4AFDA781C79}" destId="{94425030-84FD-6944-BB3B-BB4043E8206D}" srcOrd="1" destOrd="0" presId="urn:microsoft.com/office/officeart/2005/8/layout/vList3"/>
    <dgm:cxn modelId="{CBFDEA60-6EC8-9643-AFA0-2DE66A3611B8}" type="presParOf" srcId="{CA3499B1-CADB-6244-8277-5D67E134C2C2}" destId="{2CCB62E9-88F5-3846-832D-3C153CF0B1FF}" srcOrd="1" destOrd="0" presId="urn:microsoft.com/office/officeart/2005/8/layout/vList3"/>
    <dgm:cxn modelId="{93745458-1C24-1544-8048-55F2921E222B}" type="presParOf" srcId="{CA3499B1-CADB-6244-8277-5D67E134C2C2}" destId="{436C7C25-8BAB-9147-BB65-961E6C9E487F}" srcOrd="2" destOrd="0" presId="urn:microsoft.com/office/officeart/2005/8/layout/vList3"/>
    <dgm:cxn modelId="{099E60ED-A065-6848-A7CB-0F2F11A3E7C5}" type="presParOf" srcId="{436C7C25-8BAB-9147-BB65-961E6C9E487F}" destId="{5679D0F8-3C4C-994E-B252-6FBEA227F328}" srcOrd="0" destOrd="0" presId="urn:microsoft.com/office/officeart/2005/8/layout/vList3"/>
    <dgm:cxn modelId="{BEADD25D-2546-3846-8EBA-E458ECC1AD5B}" type="presParOf" srcId="{436C7C25-8BAB-9147-BB65-961E6C9E487F}" destId="{9A5D85C3-A809-014B-B272-210D9CAE25BC}" srcOrd="1" destOrd="0" presId="urn:microsoft.com/office/officeart/2005/8/layout/vList3"/>
    <dgm:cxn modelId="{03BB7026-5D65-5148-8AB0-B2A2F2D3A768}" type="presParOf" srcId="{CA3499B1-CADB-6244-8277-5D67E134C2C2}" destId="{A3286E27-8FA6-1C44-871D-C087BD7EA5EE}" srcOrd="3" destOrd="0" presId="urn:microsoft.com/office/officeart/2005/8/layout/vList3"/>
    <dgm:cxn modelId="{2A2DD26A-9A4D-9B4A-86D2-F8E86CC51775}" type="presParOf" srcId="{CA3499B1-CADB-6244-8277-5D67E134C2C2}" destId="{68EE8024-79F6-8D4F-B213-44AC8C492E8C}" srcOrd="4" destOrd="0" presId="urn:microsoft.com/office/officeart/2005/8/layout/vList3"/>
    <dgm:cxn modelId="{2EDE10C6-8670-1846-84C6-BC6AB8622C98}" type="presParOf" srcId="{68EE8024-79F6-8D4F-B213-44AC8C492E8C}" destId="{26002F4C-F786-CC49-ACB9-D9733025EDA5}" srcOrd="0" destOrd="0" presId="urn:microsoft.com/office/officeart/2005/8/layout/vList3"/>
    <dgm:cxn modelId="{9CFDBB0C-B55C-4C48-8358-A5F3828BB91C}" type="presParOf" srcId="{68EE8024-79F6-8D4F-B213-44AC8C492E8C}" destId="{634F8173-F0CF-FC4C-AEC1-75CC354A62EB}" srcOrd="1" destOrd="0" presId="urn:microsoft.com/office/officeart/2005/8/layout/vList3"/>
    <dgm:cxn modelId="{134A7283-BA03-F74A-9637-DED78B86BC88}" type="presParOf" srcId="{CA3499B1-CADB-6244-8277-5D67E134C2C2}" destId="{FA499506-2F33-354D-94F0-AE61EC3F796F}" srcOrd="5" destOrd="0" presId="urn:microsoft.com/office/officeart/2005/8/layout/vList3"/>
    <dgm:cxn modelId="{556BC9E8-A607-074C-A873-EEA3527C4C4B}" type="presParOf" srcId="{CA3499B1-CADB-6244-8277-5D67E134C2C2}" destId="{DBD273E9-3E84-2146-B7F5-EFBC0559C1C8}" srcOrd="6" destOrd="0" presId="urn:microsoft.com/office/officeart/2005/8/layout/vList3"/>
    <dgm:cxn modelId="{AA6CA927-4E18-494C-A4FD-498D0269FD93}" type="presParOf" srcId="{DBD273E9-3E84-2146-B7F5-EFBC0559C1C8}" destId="{E30AEDD6-92E8-E84D-BF37-CE5FFE8AC2CB}" srcOrd="0" destOrd="0" presId="urn:microsoft.com/office/officeart/2005/8/layout/vList3"/>
    <dgm:cxn modelId="{5B47EDCC-5E69-6449-B092-882F4DC93167}" type="presParOf" srcId="{DBD273E9-3E84-2146-B7F5-EFBC0559C1C8}" destId="{73496BDA-36FE-F943-B1A2-5FDD53220E59}"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82893E-0416-B143-87C5-03CB67C0CE28}"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en-US" sz="1400" b="1" dirty="0" smtClean="0">
              <a:latin typeface="+mn-lt"/>
            </a:rPr>
            <a:t>User management and parameter configuration</a:t>
          </a:r>
          <a:endParaRPr lang="zh-CN" altLang="en-US" sz="14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dgm:t>
        <a:bodyPr/>
        <a:lstStyle/>
        <a:p>
          <a:r>
            <a:rPr lang="en-US" altLang="zh-CN" sz="1400" b="1" dirty="0" smtClean="0">
              <a:latin typeface="+mn-lt"/>
            </a:rPr>
            <a:t>schedule and control execution</a:t>
          </a:r>
          <a:endParaRPr lang="zh-CN" altLang="en-US" sz="14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altLang="zh-CN" sz="1400" b="1" dirty="0" smtClean="0">
              <a:latin typeface="+mn-lt"/>
            </a:rPr>
            <a:t>data archiving</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53E0E2F1-7B03-644B-81B3-CDE224C1CED5}">
      <dgm:prSet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en-US" altLang="zh-CN" sz="1400" b="1" dirty="0" smtClean="0">
              <a:latin typeface="+mn-lt"/>
            </a:rPr>
            <a:t>discharge workflow management</a:t>
          </a:r>
          <a:endParaRPr lang="zh-CN" altLang="en-US" sz="1400" b="1" dirty="0">
            <a:latin typeface="+mn-lt"/>
          </a:endParaRPr>
        </a:p>
      </dgm:t>
    </dgm:pt>
    <dgm:pt modelId="{C1C1B474-482D-7347-9F65-E1DD6025C49A}" type="parTrans" cxnId="{42BF91B1-C83E-8345-AD3C-5CCC5C088E21}">
      <dgm:prSet/>
      <dgm:spPr/>
      <dgm:t>
        <a:bodyPr/>
        <a:lstStyle/>
        <a:p>
          <a:endParaRPr lang="zh-CN" altLang="en-US"/>
        </a:p>
      </dgm:t>
    </dgm:pt>
    <dgm:pt modelId="{1405C308-B8BA-7142-BE3B-B77824D2C1EA}" type="sibTrans" cxnId="{42BF91B1-C83E-8345-AD3C-5CCC5C088E21}">
      <dgm:prSet/>
      <dgm:spPr/>
      <dgm:t>
        <a:bodyPr/>
        <a:lstStyle/>
        <a:p>
          <a:endParaRPr lang="zh-CN" altLang="en-US"/>
        </a:p>
      </dgm:t>
    </dgm:pt>
    <dgm:pt modelId="{CA3499B1-CADB-6244-8277-5D67E134C2C2}" type="pres">
      <dgm:prSet presAssocID="{5882893E-0416-B143-87C5-03CB67C0CE28}" presName="linearFlow" presStyleCnt="0">
        <dgm:presLayoutVars>
          <dgm:dir/>
          <dgm:resizeHandles val="exact"/>
        </dgm:presLayoutVars>
      </dgm:prSet>
      <dgm:spPr/>
      <dgm:t>
        <a:bodyPr/>
        <a:lstStyle/>
        <a:p>
          <a:endParaRPr lang="zh-CN" altLang="en-US"/>
        </a:p>
      </dgm:t>
    </dgm:pt>
    <dgm:pt modelId="{73B400F0-88B0-4542-AD0B-F4AFDA781C79}" type="pres">
      <dgm:prSet presAssocID="{3BB919AE-1F1B-6D4B-B54D-8FE6643618E0}" presName="composite" presStyleCnt="0"/>
      <dgm:spPr/>
    </dgm:pt>
    <dgm:pt modelId="{B17F87AB-F4B0-0842-A535-14CC238DE804}" type="pres">
      <dgm:prSet presAssocID="{3BB919AE-1F1B-6D4B-B54D-8FE6643618E0}" presName="imgShp" presStyleLbl="fgImgPlace1" presStyleIdx="0" presStyleCnt="4" custScaleX="7903" custScaleY="43346"/>
      <dgm:spPr/>
    </dgm:pt>
    <dgm:pt modelId="{94425030-84FD-6944-BB3B-BB4043E8206D}" type="pres">
      <dgm:prSet presAssocID="{3BB919AE-1F1B-6D4B-B54D-8FE6643618E0}" presName="txShp" presStyleLbl="node1" presStyleIdx="0" presStyleCnt="4">
        <dgm:presLayoutVars>
          <dgm:bulletEnabled val="1"/>
        </dgm:presLayoutVars>
      </dgm:prSet>
      <dgm:spPr/>
      <dgm:t>
        <a:bodyPr/>
        <a:lstStyle/>
        <a:p>
          <a:endParaRPr lang="zh-CN" altLang="en-US"/>
        </a:p>
      </dgm:t>
    </dgm:pt>
    <dgm:pt modelId="{2CCB62E9-88F5-3846-832D-3C153CF0B1FF}" type="pres">
      <dgm:prSet presAssocID="{38B852EA-3F40-544A-B561-2D35C9CF369C}" presName="spacing" presStyleCnt="0"/>
      <dgm:spPr/>
    </dgm:pt>
    <dgm:pt modelId="{436C7C25-8BAB-9147-BB65-961E6C9E487F}" type="pres">
      <dgm:prSet presAssocID="{53E0E2F1-7B03-644B-81B3-CDE224C1CED5}" presName="composite" presStyleCnt="0"/>
      <dgm:spPr/>
    </dgm:pt>
    <dgm:pt modelId="{5679D0F8-3C4C-994E-B252-6FBEA227F328}" type="pres">
      <dgm:prSet presAssocID="{53E0E2F1-7B03-644B-81B3-CDE224C1CED5}" presName="imgShp" presStyleLbl="fgImgPlace1" presStyleIdx="1" presStyleCnt="4" custFlipHor="1" custScaleX="10078" custScaleY="27501"/>
      <dgm:spPr/>
    </dgm:pt>
    <dgm:pt modelId="{9A5D85C3-A809-014B-B272-210D9CAE25BC}" type="pres">
      <dgm:prSet presAssocID="{53E0E2F1-7B03-644B-81B3-CDE224C1CED5}" presName="txShp" presStyleLbl="node1" presStyleIdx="1" presStyleCnt="4">
        <dgm:presLayoutVars>
          <dgm:bulletEnabled val="1"/>
        </dgm:presLayoutVars>
      </dgm:prSet>
      <dgm:spPr/>
      <dgm:t>
        <a:bodyPr/>
        <a:lstStyle/>
        <a:p>
          <a:endParaRPr lang="zh-CN" altLang="en-US"/>
        </a:p>
      </dgm:t>
    </dgm:pt>
    <dgm:pt modelId="{A3286E27-8FA6-1C44-871D-C087BD7EA5EE}" type="pres">
      <dgm:prSet presAssocID="{1405C308-B8BA-7142-BE3B-B77824D2C1EA}" presName="spacing" presStyleCnt="0"/>
      <dgm:spPr/>
    </dgm:pt>
    <dgm:pt modelId="{68EE8024-79F6-8D4F-B213-44AC8C492E8C}" type="pres">
      <dgm:prSet presAssocID="{464162AE-7E62-494C-A15A-44EABAC9107D}" presName="composite" presStyleCnt="0"/>
      <dgm:spPr/>
    </dgm:pt>
    <dgm:pt modelId="{26002F4C-F786-CC49-ACB9-D9733025EDA5}" type="pres">
      <dgm:prSet presAssocID="{464162AE-7E62-494C-A15A-44EABAC9107D}" presName="imgShp" presStyleLbl="fgImgPlace1" presStyleIdx="2" presStyleCnt="4" custScaleX="26055" custScaleY="31854"/>
      <dgm:spPr/>
    </dgm:pt>
    <dgm:pt modelId="{634F8173-F0CF-FC4C-AEC1-75CC354A62EB}" type="pres">
      <dgm:prSet presAssocID="{464162AE-7E62-494C-A15A-44EABAC9107D}" presName="txShp" presStyleLbl="node1" presStyleIdx="2" presStyleCnt="4">
        <dgm:presLayoutVars>
          <dgm:bulletEnabled val="1"/>
        </dgm:presLayoutVars>
      </dgm:prSet>
      <dgm:spPr/>
      <dgm:t>
        <a:bodyPr/>
        <a:lstStyle/>
        <a:p>
          <a:endParaRPr lang="zh-CN" altLang="en-US"/>
        </a:p>
      </dgm:t>
    </dgm:pt>
    <dgm:pt modelId="{FA499506-2F33-354D-94F0-AE61EC3F796F}" type="pres">
      <dgm:prSet presAssocID="{E317CDAB-AF59-0044-AC77-FBFE4D54B8DD}" presName="spacing" presStyleCnt="0"/>
      <dgm:spPr/>
    </dgm:pt>
    <dgm:pt modelId="{DBD273E9-3E84-2146-B7F5-EFBC0559C1C8}" type="pres">
      <dgm:prSet presAssocID="{8ED88F27-1463-E642-AD24-3A79CA5DE5FC}" presName="composite" presStyleCnt="0"/>
      <dgm:spPr/>
    </dgm:pt>
    <dgm:pt modelId="{E30AEDD6-92E8-E84D-BF37-CE5FFE8AC2CB}" type="pres">
      <dgm:prSet presAssocID="{8ED88F27-1463-E642-AD24-3A79CA5DE5FC}" presName="imgShp" presStyleLbl="fgImgPlace1" presStyleIdx="3" presStyleCnt="4" custScaleX="13818" custScaleY="32487"/>
      <dgm:spPr/>
    </dgm:pt>
    <dgm:pt modelId="{73496BDA-36FE-F943-B1A2-5FDD53220E59}" type="pres">
      <dgm:prSet presAssocID="{8ED88F27-1463-E642-AD24-3A79CA5DE5FC}" presName="txShp" presStyleLbl="node1" presStyleIdx="3" presStyleCnt="4">
        <dgm:presLayoutVars>
          <dgm:bulletEnabled val="1"/>
        </dgm:presLayoutVars>
      </dgm:prSet>
      <dgm:spPr/>
      <dgm:t>
        <a:bodyPr/>
        <a:lstStyle/>
        <a:p>
          <a:endParaRPr lang="zh-CN" altLang="en-US"/>
        </a:p>
      </dgm:t>
    </dgm:pt>
  </dgm:ptLst>
  <dgm:cxnLst>
    <dgm:cxn modelId="{DE19F56A-F244-9E44-AA8F-33134911AC86}" type="presOf" srcId="{8ED88F27-1463-E642-AD24-3A79CA5DE5FC}" destId="{73496BDA-36FE-F943-B1A2-5FDD53220E59}" srcOrd="0" destOrd="0" presId="urn:microsoft.com/office/officeart/2005/8/layout/vList3"/>
    <dgm:cxn modelId="{3C2213AF-EF21-294E-9465-19A62CF3D4F8}" srcId="{5882893E-0416-B143-87C5-03CB67C0CE28}" destId="{464162AE-7E62-494C-A15A-44EABAC9107D}" srcOrd="2" destOrd="0" parTransId="{5DE2E4FE-B9FE-FE40-B7C2-D5C19BD5F833}" sibTransId="{E317CDAB-AF59-0044-AC77-FBFE4D54B8DD}"/>
    <dgm:cxn modelId="{0799CC03-E52A-BD47-8566-2C13AAF01BDC}" srcId="{5882893E-0416-B143-87C5-03CB67C0CE28}" destId="{3BB919AE-1F1B-6D4B-B54D-8FE6643618E0}" srcOrd="0" destOrd="0" parTransId="{81E66070-C3F4-EC41-A64F-56E493F7EBDF}" sibTransId="{38B852EA-3F40-544A-B561-2D35C9CF369C}"/>
    <dgm:cxn modelId="{C3455B1C-EBFB-B943-9F57-4D7044F2EAE1}" type="presOf" srcId="{53E0E2F1-7B03-644B-81B3-CDE224C1CED5}" destId="{9A5D85C3-A809-014B-B272-210D9CAE25BC}" srcOrd="0" destOrd="0" presId="urn:microsoft.com/office/officeart/2005/8/layout/vList3"/>
    <dgm:cxn modelId="{4777CD60-E5E3-BD4E-9C3A-596B6094BB88}" type="presOf" srcId="{3BB919AE-1F1B-6D4B-B54D-8FE6643618E0}" destId="{94425030-84FD-6944-BB3B-BB4043E8206D}" srcOrd="0" destOrd="0" presId="urn:microsoft.com/office/officeart/2005/8/layout/vList3"/>
    <dgm:cxn modelId="{7628B666-27E1-4F49-90A8-D81EE0F004FA}" srcId="{5882893E-0416-B143-87C5-03CB67C0CE28}" destId="{8ED88F27-1463-E642-AD24-3A79CA5DE5FC}" srcOrd="3" destOrd="0" parTransId="{68C37E5C-A245-9045-A693-9F359151181A}" sibTransId="{30BC6FE8-D7BC-6F4E-957B-716F244F0D61}"/>
    <dgm:cxn modelId="{07F833E5-DE92-D74E-A461-D3676351AA64}" type="presOf" srcId="{464162AE-7E62-494C-A15A-44EABAC9107D}" destId="{634F8173-F0CF-FC4C-AEC1-75CC354A62EB}" srcOrd="0" destOrd="0" presId="urn:microsoft.com/office/officeart/2005/8/layout/vList3"/>
    <dgm:cxn modelId="{0588713A-EA50-0F4A-9AD9-337410B6534E}" type="presOf" srcId="{5882893E-0416-B143-87C5-03CB67C0CE28}" destId="{CA3499B1-CADB-6244-8277-5D67E134C2C2}" srcOrd="0" destOrd="0" presId="urn:microsoft.com/office/officeart/2005/8/layout/vList3"/>
    <dgm:cxn modelId="{42BF91B1-C83E-8345-AD3C-5CCC5C088E21}" srcId="{5882893E-0416-B143-87C5-03CB67C0CE28}" destId="{53E0E2F1-7B03-644B-81B3-CDE224C1CED5}" srcOrd="1" destOrd="0" parTransId="{C1C1B474-482D-7347-9F65-E1DD6025C49A}" sibTransId="{1405C308-B8BA-7142-BE3B-B77824D2C1EA}"/>
    <dgm:cxn modelId="{D165CB2B-2014-A543-89B4-A92FC1FD92DE}" type="presParOf" srcId="{CA3499B1-CADB-6244-8277-5D67E134C2C2}" destId="{73B400F0-88B0-4542-AD0B-F4AFDA781C79}" srcOrd="0" destOrd="0" presId="urn:microsoft.com/office/officeart/2005/8/layout/vList3"/>
    <dgm:cxn modelId="{18702DDD-67AC-CD4B-A03B-ECAF1BE60EBA}" type="presParOf" srcId="{73B400F0-88B0-4542-AD0B-F4AFDA781C79}" destId="{B17F87AB-F4B0-0842-A535-14CC238DE804}" srcOrd="0" destOrd="0" presId="urn:microsoft.com/office/officeart/2005/8/layout/vList3"/>
    <dgm:cxn modelId="{C0BED727-C8A4-6D4C-86DB-65F3921BC83D}" type="presParOf" srcId="{73B400F0-88B0-4542-AD0B-F4AFDA781C79}" destId="{94425030-84FD-6944-BB3B-BB4043E8206D}" srcOrd="1" destOrd="0" presId="urn:microsoft.com/office/officeart/2005/8/layout/vList3"/>
    <dgm:cxn modelId="{2A85EA68-EA43-3242-BA20-9AA3D0793CF6}" type="presParOf" srcId="{CA3499B1-CADB-6244-8277-5D67E134C2C2}" destId="{2CCB62E9-88F5-3846-832D-3C153CF0B1FF}" srcOrd="1" destOrd="0" presId="urn:microsoft.com/office/officeart/2005/8/layout/vList3"/>
    <dgm:cxn modelId="{9CBAA8E6-6346-364E-96B7-D31CC576802D}" type="presParOf" srcId="{CA3499B1-CADB-6244-8277-5D67E134C2C2}" destId="{436C7C25-8BAB-9147-BB65-961E6C9E487F}" srcOrd="2" destOrd="0" presId="urn:microsoft.com/office/officeart/2005/8/layout/vList3"/>
    <dgm:cxn modelId="{29754AFE-BDEF-8D4F-8B09-E7BC99BA02EE}" type="presParOf" srcId="{436C7C25-8BAB-9147-BB65-961E6C9E487F}" destId="{5679D0F8-3C4C-994E-B252-6FBEA227F328}" srcOrd="0" destOrd="0" presId="urn:microsoft.com/office/officeart/2005/8/layout/vList3"/>
    <dgm:cxn modelId="{F4A92D2D-F33A-F742-A8D6-2C29027340F4}" type="presParOf" srcId="{436C7C25-8BAB-9147-BB65-961E6C9E487F}" destId="{9A5D85C3-A809-014B-B272-210D9CAE25BC}" srcOrd="1" destOrd="0" presId="urn:microsoft.com/office/officeart/2005/8/layout/vList3"/>
    <dgm:cxn modelId="{63722C0E-4E5B-4640-B202-A83604BA0272}" type="presParOf" srcId="{CA3499B1-CADB-6244-8277-5D67E134C2C2}" destId="{A3286E27-8FA6-1C44-871D-C087BD7EA5EE}" srcOrd="3" destOrd="0" presId="urn:microsoft.com/office/officeart/2005/8/layout/vList3"/>
    <dgm:cxn modelId="{B71910DA-E90B-094F-991C-D6364501E06C}" type="presParOf" srcId="{CA3499B1-CADB-6244-8277-5D67E134C2C2}" destId="{68EE8024-79F6-8D4F-B213-44AC8C492E8C}" srcOrd="4" destOrd="0" presId="urn:microsoft.com/office/officeart/2005/8/layout/vList3"/>
    <dgm:cxn modelId="{ED8D5503-ACC3-9F45-923A-0991EC50E295}" type="presParOf" srcId="{68EE8024-79F6-8D4F-B213-44AC8C492E8C}" destId="{26002F4C-F786-CC49-ACB9-D9733025EDA5}" srcOrd="0" destOrd="0" presId="urn:microsoft.com/office/officeart/2005/8/layout/vList3"/>
    <dgm:cxn modelId="{2C0978AC-DF94-4F41-A077-670C505F0ED6}" type="presParOf" srcId="{68EE8024-79F6-8D4F-B213-44AC8C492E8C}" destId="{634F8173-F0CF-FC4C-AEC1-75CC354A62EB}" srcOrd="1" destOrd="0" presId="urn:microsoft.com/office/officeart/2005/8/layout/vList3"/>
    <dgm:cxn modelId="{4DE99184-410B-E640-8086-778B46550D16}" type="presParOf" srcId="{CA3499B1-CADB-6244-8277-5D67E134C2C2}" destId="{FA499506-2F33-354D-94F0-AE61EC3F796F}" srcOrd="5" destOrd="0" presId="urn:microsoft.com/office/officeart/2005/8/layout/vList3"/>
    <dgm:cxn modelId="{10F3CE55-CB92-004B-B719-75E2714354C4}" type="presParOf" srcId="{CA3499B1-CADB-6244-8277-5D67E134C2C2}" destId="{DBD273E9-3E84-2146-B7F5-EFBC0559C1C8}" srcOrd="6" destOrd="0" presId="urn:microsoft.com/office/officeart/2005/8/layout/vList3"/>
    <dgm:cxn modelId="{5DCEC44E-8152-5849-B9B1-8CA409C670B9}" type="presParOf" srcId="{DBD273E9-3E84-2146-B7F5-EFBC0559C1C8}" destId="{E30AEDD6-92E8-E84D-BF37-CE5FFE8AC2CB}" srcOrd="0" destOrd="0" presId="urn:microsoft.com/office/officeart/2005/8/layout/vList3"/>
    <dgm:cxn modelId="{45232164-6060-B946-B401-AD498F615745}" type="presParOf" srcId="{DBD273E9-3E84-2146-B7F5-EFBC0559C1C8}" destId="{73496BDA-36FE-F943-B1A2-5FDD53220E59}"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82893E-0416-B143-87C5-03CB67C0CE28}"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en-US" sz="1400" b="1" dirty="0" smtClean="0">
              <a:latin typeface="+mn-lt"/>
            </a:rPr>
            <a:t>User management and parameter configuration</a:t>
          </a:r>
          <a:endParaRPr lang="zh-CN" altLang="en-US" sz="14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en-US" altLang="zh-CN" sz="1400" b="1" dirty="0" smtClean="0">
              <a:latin typeface="+mn-lt"/>
            </a:rPr>
            <a:t>schedule and control execution</a:t>
          </a:r>
          <a:endParaRPr lang="zh-CN" altLang="en-US" sz="14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altLang="zh-CN" sz="1400" b="1" dirty="0" smtClean="0">
              <a:latin typeface="+mn-lt"/>
            </a:rPr>
            <a:t>data archiving</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53E0E2F1-7B03-644B-81B3-CDE224C1CED5}">
      <dgm:prSet custT="1"/>
      <dgm:spPr/>
      <dgm:t>
        <a:bodyPr/>
        <a:lstStyle/>
        <a:p>
          <a:r>
            <a:rPr lang="en-US" altLang="zh-CN" sz="1400" b="1" dirty="0" smtClean="0">
              <a:latin typeface="+mn-lt"/>
            </a:rPr>
            <a:t>discharge workflow management</a:t>
          </a:r>
          <a:endParaRPr lang="zh-CN" altLang="en-US" sz="1400" b="1" dirty="0">
            <a:latin typeface="+mn-lt"/>
          </a:endParaRPr>
        </a:p>
      </dgm:t>
    </dgm:pt>
    <dgm:pt modelId="{C1C1B474-482D-7347-9F65-E1DD6025C49A}" type="parTrans" cxnId="{42BF91B1-C83E-8345-AD3C-5CCC5C088E21}">
      <dgm:prSet/>
      <dgm:spPr/>
      <dgm:t>
        <a:bodyPr/>
        <a:lstStyle/>
        <a:p>
          <a:endParaRPr lang="zh-CN" altLang="en-US"/>
        </a:p>
      </dgm:t>
    </dgm:pt>
    <dgm:pt modelId="{1405C308-B8BA-7142-BE3B-B77824D2C1EA}" type="sibTrans" cxnId="{42BF91B1-C83E-8345-AD3C-5CCC5C088E21}">
      <dgm:prSet/>
      <dgm:spPr/>
      <dgm:t>
        <a:bodyPr/>
        <a:lstStyle/>
        <a:p>
          <a:endParaRPr lang="zh-CN" altLang="en-US"/>
        </a:p>
      </dgm:t>
    </dgm:pt>
    <dgm:pt modelId="{CA3499B1-CADB-6244-8277-5D67E134C2C2}" type="pres">
      <dgm:prSet presAssocID="{5882893E-0416-B143-87C5-03CB67C0CE28}" presName="linearFlow" presStyleCnt="0">
        <dgm:presLayoutVars>
          <dgm:dir/>
          <dgm:resizeHandles val="exact"/>
        </dgm:presLayoutVars>
      </dgm:prSet>
      <dgm:spPr/>
      <dgm:t>
        <a:bodyPr/>
        <a:lstStyle/>
        <a:p>
          <a:endParaRPr lang="zh-CN" altLang="en-US"/>
        </a:p>
      </dgm:t>
    </dgm:pt>
    <dgm:pt modelId="{73B400F0-88B0-4542-AD0B-F4AFDA781C79}" type="pres">
      <dgm:prSet presAssocID="{3BB919AE-1F1B-6D4B-B54D-8FE6643618E0}" presName="composite" presStyleCnt="0"/>
      <dgm:spPr/>
    </dgm:pt>
    <dgm:pt modelId="{B17F87AB-F4B0-0842-A535-14CC238DE804}" type="pres">
      <dgm:prSet presAssocID="{3BB919AE-1F1B-6D4B-B54D-8FE6643618E0}" presName="imgShp" presStyleLbl="fgImgPlace1" presStyleIdx="0" presStyleCnt="4" custScaleX="7903" custScaleY="43346"/>
      <dgm:spPr/>
    </dgm:pt>
    <dgm:pt modelId="{94425030-84FD-6944-BB3B-BB4043E8206D}" type="pres">
      <dgm:prSet presAssocID="{3BB919AE-1F1B-6D4B-B54D-8FE6643618E0}" presName="txShp" presStyleLbl="node1" presStyleIdx="0" presStyleCnt="4">
        <dgm:presLayoutVars>
          <dgm:bulletEnabled val="1"/>
        </dgm:presLayoutVars>
      </dgm:prSet>
      <dgm:spPr/>
      <dgm:t>
        <a:bodyPr/>
        <a:lstStyle/>
        <a:p>
          <a:endParaRPr lang="zh-CN" altLang="en-US"/>
        </a:p>
      </dgm:t>
    </dgm:pt>
    <dgm:pt modelId="{2CCB62E9-88F5-3846-832D-3C153CF0B1FF}" type="pres">
      <dgm:prSet presAssocID="{38B852EA-3F40-544A-B561-2D35C9CF369C}" presName="spacing" presStyleCnt="0"/>
      <dgm:spPr/>
    </dgm:pt>
    <dgm:pt modelId="{436C7C25-8BAB-9147-BB65-961E6C9E487F}" type="pres">
      <dgm:prSet presAssocID="{53E0E2F1-7B03-644B-81B3-CDE224C1CED5}" presName="composite" presStyleCnt="0"/>
      <dgm:spPr/>
    </dgm:pt>
    <dgm:pt modelId="{5679D0F8-3C4C-994E-B252-6FBEA227F328}" type="pres">
      <dgm:prSet presAssocID="{53E0E2F1-7B03-644B-81B3-CDE224C1CED5}" presName="imgShp" presStyleLbl="fgImgPlace1" presStyleIdx="1" presStyleCnt="4" custFlipHor="1" custScaleX="10078" custScaleY="27501"/>
      <dgm:spPr/>
    </dgm:pt>
    <dgm:pt modelId="{9A5D85C3-A809-014B-B272-210D9CAE25BC}" type="pres">
      <dgm:prSet presAssocID="{53E0E2F1-7B03-644B-81B3-CDE224C1CED5}" presName="txShp" presStyleLbl="node1" presStyleIdx="1" presStyleCnt="4">
        <dgm:presLayoutVars>
          <dgm:bulletEnabled val="1"/>
        </dgm:presLayoutVars>
      </dgm:prSet>
      <dgm:spPr/>
      <dgm:t>
        <a:bodyPr/>
        <a:lstStyle/>
        <a:p>
          <a:endParaRPr lang="zh-CN" altLang="en-US"/>
        </a:p>
      </dgm:t>
    </dgm:pt>
    <dgm:pt modelId="{A3286E27-8FA6-1C44-871D-C087BD7EA5EE}" type="pres">
      <dgm:prSet presAssocID="{1405C308-B8BA-7142-BE3B-B77824D2C1EA}" presName="spacing" presStyleCnt="0"/>
      <dgm:spPr/>
    </dgm:pt>
    <dgm:pt modelId="{68EE8024-79F6-8D4F-B213-44AC8C492E8C}" type="pres">
      <dgm:prSet presAssocID="{464162AE-7E62-494C-A15A-44EABAC9107D}" presName="composite" presStyleCnt="0"/>
      <dgm:spPr/>
    </dgm:pt>
    <dgm:pt modelId="{26002F4C-F786-CC49-ACB9-D9733025EDA5}" type="pres">
      <dgm:prSet presAssocID="{464162AE-7E62-494C-A15A-44EABAC9107D}" presName="imgShp" presStyleLbl="fgImgPlace1" presStyleIdx="2" presStyleCnt="4" custScaleX="26055" custScaleY="31854"/>
      <dgm:spPr/>
    </dgm:pt>
    <dgm:pt modelId="{634F8173-F0CF-FC4C-AEC1-75CC354A62EB}" type="pres">
      <dgm:prSet presAssocID="{464162AE-7E62-494C-A15A-44EABAC9107D}" presName="txShp" presStyleLbl="node1" presStyleIdx="2" presStyleCnt="4">
        <dgm:presLayoutVars>
          <dgm:bulletEnabled val="1"/>
        </dgm:presLayoutVars>
      </dgm:prSet>
      <dgm:spPr/>
      <dgm:t>
        <a:bodyPr/>
        <a:lstStyle/>
        <a:p>
          <a:endParaRPr lang="zh-CN" altLang="en-US"/>
        </a:p>
      </dgm:t>
    </dgm:pt>
    <dgm:pt modelId="{FA499506-2F33-354D-94F0-AE61EC3F796F}" type="pres">
      <dgm:prSet presAssocID="{E317CDAB-AF59-0044-AC77-FBFE4D54B8DD}" presName="spacing" presStyleCnt="0"/>
      <dgm:spPr/>
    </dgm:pt>
    <dgm:pt modelId="{DBD273E9-3E84-2146-B7F5-EFBC0559C1C8}" type="pres">
      <dgm:prSet presAssocID="{8ED88F27-1463-E642-AD24-3A79CA5DE5FC}" presName="composite" presStyleCnt="0"/>
      <dgm:spPr/>
    </dgm:pt>
    <dgm:pt modelId="{E30AEDD6-92E8-E84D-BF37-CE5FFE8AC2CB}" type="pres">
      <dgm:prSet presAssocID="{8ED88F27-1463-E642-AD24-3A79CA5DE5FC}" presName="imgShp" presStyleLbl="fgImgPlace1" presStyleIdx="3" presStyleCnt="4" custScaleX="13818" custScaleY="32487"/>
      <dgm:spPr/>
    </dgm:pt>
    <dgm:pt modelId="{73496BDA-36FE-F943-B1A2-5FDD53220E59}" type="pres">
      <dgm:prSet presAssocID="{8ED88F27-1463-E642-AD24-3A79CA5DE5FC}" presName="txShp" presStyleLbl="node1" presStyleIdx="3" presStyleCnt="4">
        <dgm:presLayoutVars>
          <dgm:bulletEnabled val="1"/>
        </dgm:presLayoutVars>
      </dgm:prSet>
      <dgm:spPr/>
      <dgm:t>
        <a:bodyPr/>
        <a:lstStyle/>
        <a:p>
          <a:endParaRPr lang="zh-CN" altLang="en-US"/>
        </a:p>
      </dgm:t>
    </dgm:pt>
  </dgm:ptLst>
  <dgm:cxnLst>
    <dgm:cxn modelId="{3C2213AF-EF21-294E-9465-19A62CF3D4F8}" srcId="{5882893E-0416-B143-87C5-03CB67C0CE28}" destId="{464162AE-7E62-494C-A15A-44EABAC9107D}" srcOrd="2" destOrd="0" parTransId="{5DE2E4FE-B9FE-FE40-B7C2-D5C19BD5F833}" sibTransId="{E317CDAB-AF59-0044-AC77-FBFE4D54B8DD}"/>
    <dgm:cxn modelId="{E08D8704-D07D-BD4E-805F-5D07DC396FD4}" type="presOf" srcId="{5882893E-0416-B143-87C5-03CB67C0CE28}" destId="{CA3499B1-CADB-6244-8277-5D67E134C2C2}" srcOrd="0" destOrd="0" presId="urn:microsoft.com/office/officeart/2005/8/layout/vList3"/>
    <dgm:cxn modelId="{FFF2272C-B8D2-4642-9B6C-BB07C9311C05}" type="presOf" srcId="{53E0E2F1-7B03-644B-81B3-CDE224C1CED5}" destId="{9A5D85C3-A809-014B-B272-210D9CAE25BC}" srcOrd="0" destOrd="0" presId="urn:microsoft.com/office/officeart/2005/8/layout/vList3"/>
    <dgm:cxn modelId="{002D1436-9450-714D-8943-D736A7028753}" type="presOf" srcId="{8ED88F27-1463-E642-AD24-3A79CA5DE5FC}" destId="{73496BDA-36FE-F943-B1A2-5FDD53220E59}" srcOrd="0" destOrd="0" presId="urn:microsoft.com/office/officeart/2005/8/layout/vList3"/>
    <dgm:cxn modelId="{0799CC03-E52A-BD47-8566-2C13AAF01BDC}" srcId="{5882893E-0416-B143-87C5-03CB67C0CE28}" destId="{3BB919AE-1F1B-6D4B-B54D-8FE6643618E0}" srcOrd="0" destOrd="0" parTransId="{81E66070-C3F4-EC41-A64F-56E493F7EBDF}" sibTransId="{38B852EA-3F40-544A-B561-2D35C9CF369C}"/>
    <dgm:cxn modelId="{980628DB-269A-EA45-8318-63B69946BAAF}" type="presOf" srcId="{464162AE-7E62-494C-A15A-44EABAC9107D}" destId="{634F8173-F0CF-FC4C-AEC1-75CC354A62EB}" srcOrd="0" destOrd="0" presId="urn:microsoft.com/office/officeart/2005/8/layout/vList3"/>
    <dgm:cxn modelId="{7628B666-27E1-4F49-90A8-D81EE0F004FA}" srcId="{5882893E-0416-B143-87C5-03CB67C0CE28}" destId="{8ED88F27-1463-E642-AD24-3A79CA5DE5FC}" srcOrd="3" destOrd="0" parTransId="{68C37E5C-A245-9045-A693-9F359151181A}" sibTransId="{30BC6FE8-D7BC-6F4E-957B-716F244F0D61}"/>
    <dgm:cxn modelId="{016CD4F8-D189-B144-A236-3EF9145D3DCB}" type="presOf" srcId="{3BB919AE-1F1B-6D4B-B54D-8FE6643618E0}" destId="{94425030-84FD-6944-BB3B-BB4043E8206D}" srcOrd="0" destOrd="0" presId="urn:microsoft.com/office/officeart/2005/8/layout/vList3"/>
    <dgm:cxn modelId="{42BF91B1-C83E-8345-AD3C-5CCC5C088E21}" srcId="{5882893E-0416-B143-87C5-03CB67C0CE28}" destId="{53E0E2F1-7B03-644B-81B3-CDE224C1CED5}" srcOrd="1" destOrd="0" parTransId="{C1C1B474-482D-7347-9F65-E1DD6025C49A}" sibTransId="{1405C308-B8BA-7142-BE3B-B77824D2C1EA}"/>
    <dgm:cxn modelId="{800D77CA-DE64-B342-9BF7-465547C808EA}" type="presParOf" srcId="{CA3499B1-CADB-6244-8277-5D67E134C2C2}" destId="{73B400F0-88B0-4542-AD0B-F4AFDA781C79}" srcOrd="0" destOrd="0" presId="urn:microsoft.com/office/officeart/2005/8/layout/vList3"/>
    <dgm:cxn modelId="{41A48B97-1AC7-A646-B668-5BAA7ADCB5C8}" type="presParOf" srcId="{73B400F0-88B0-4542-AD0B-F4AFDA781C79}" destId="{B17F87AB-F4B0-0842-A535-14CC238DE804}" srcOrd="0" destOrd="0" presId="urn:microsoft.com/office/officeart/2005/8/layout/vList3"/>
    <dgm:cxn modelId="{C93F8B0E-D3A6-D342-B7F7-E7685046C4B1}" type="presParOf" srcId="{73B400F0-88B0-4542-AD0B-F4AFDA781C79}" destId="{94425030-84FD-6944-BB3B-BB4043E8206D}" srcOrd="1" destOrd="0" presId="urn:microsoft.com/office/officeart/2005/8/layout/vList3"/>
    <dgm:cxn modelId="{42DC7DDF-BD5B-574D-B605-78A4F0086B0C}" type="presParOf" srcId="{CA3499B1-CADB-6244-8277-5D67E134C2C2}" destId="{2CCB62E9-88F5-3846-832D-3C153CF0B1FF}" srcOrd="1" destOrd="0" presId="urn:microsoft.com/office/officeart/2005/8/layout/vList3"/>
    <dgm:cxn modelId="{E0A3BD48-6191-D740-9745-F7D3EB649AE2}" type="presParOf" srcId="{CA3499B1-CADB-6244-8277-5D67E134C2C2}" destId="{436C7C25-8BAB-9147-BB65-961E6C9E487F}" srcOrd="2" destOrd="0" presId="urn:microsoft.com/office/officeart/2005/8/layout/vList3"/>
    <dgm:cxn modelId="{C74633F4-079D-7346-B5B3-8F787E408DA1}" type="presParOf" srcId="{436C7C25-8BAB-9147-BB65-961E6C9E487F}" destId="{5679D0F8-3C4C-994E-B252-6FBEA227F328}" srcOrd="0" destOrd="0" presId="urn:microsoft.com/office/officeart/2005/8/layout/vList3"/>
    <dgm:cxn modelId="{2A53FC29-0626-894C-968A-CC5BC6D9948D}" type="presParOf" srcId="{436C7C25-8BAB-9147-BB65-961E6C9E487F}" destId="{9A5D85C3-A809-014B-B272-210D9CAE25BC}" srcOrd="1" destOrd="0" presId="urn:microsoft.com/office/officeart/2005/8/layout/vList3"/>
    <dgm:cxn modelId="{52A76255-C48E-2741-BD55-EF230E8A6D4D}" type="presParOf" srcId="{CA3499B1-CADB-6244-8277-5D67E134C2C2}" destId="{A3286E27-8FA6-1C44-871D-C087BD7EA5EE}" srcOrd="3" destOrd="0" presId="urn:microsoft.com/office/officeart/2005/8/layout/vList3"/>
    <dgm:cxn modelId="{7D71A271-A0AC-5647-983A-1EABE609AFFA}" type="presParOf" srcId="{CA3499B1-CADB-6244-8277-5D67E134C2C2}" destId="{68EE8024-79F6-8D4F-B213-44AC8C492E8C}" srcOrd="4" destOrd="0" presId="urn:microsoft.com/office/officeart/2005/8/layout/vList3"/>
    <dgm:cxn modelId="{52A619AE-ADDD-8D48-8251-C83E7EDCDF3B}" type="presParOf" srcId="{68EE8024-79F6-8D4F-B213-44AC8C492E8C}" destId="{26002F4C-F786-CC49-ACB9-D9733025EDA5}" srcOrd="0" destOrd="0" presId="urn:microsoft.com/office/officeart/2005/8/layout/vList3"/>
    <dgm:cxn modelId="{640C3E20-D711-1E45-B6A2-02E7616B2DBF}" type="presParOf" srcId="{68EE8024-79F6-8D4F-B213-44AC8C492E8C}" destId="{634F8173-F0CF-FC4C-AEC1-75CC354A62EB}" srcOrd="1" destOrd="0" presId="urn:microsoft.com/office/officeart/2005/8/layout/vList3"/>
    <dgm:cxn modelId="{80D1F0CF-F177-3942-A5F2-324A2E8AFF42}" type="presParOf" srcId="{CA3499B1-CADB-6244-8277-5D67E134C2C2}" destId="{FA499506-2F33-354D-94F0-AE61EC3F796F}" srcOrd="5" destOrd="0" presId="urn:microsoft.com/office/officeart/2005/8/layout/vList3"/>
    <dgm:cxn modelId="{3D46DFEC-6A40-3A4E-9D6A-575C416E81C0}" type="presParOf" srcId="{CA3499B1-CADB-6244-8277-5D67E134C2C2}" destId="{DBD273E9-3E84-2146-B7F5-EFBC0559C1C8}" srcOrd="6" destOrd="0" presId="urn:microsoft.com/office/officeart/2005/8/layout/vList3"/>
    <dgm:cxn modelId="{21201122-102E-3647-B0FE-2D2CB5B976BF}" type="presParOf" srcId="{DBD273E9-3E84-2146-B7F5-EFBC0559C1C8}" destId="{E30AEDD6-92E8-E84D-BF37-CE5FFE8AC2CB}" srcOrd="0" destOrd="0" presId="urn:microsoft.com/office/officeart/2005/8/layout/vList3"/>
    <dgm:cxn modelId="{B6373616-0B61-7749-A631-B52E0C06514F}" type="presParOf" srcId="{DBD273E9-3E84-2146-B7F5-EFBC0559C1C8}" destId="{73496BDA-36FE-F943-B1A2-5FDD53220E5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82893E-0416-B143-87C5-03CB67C0CE28}"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zh-CN" altLang="en-US"/>
        </a:p>
      </dgm:t>
    </dgm:pt>
    <dgm:pt modelId="{3BB919AE-1F1B-6D4B-B54D-8FE6643618E0}">
      <dgm:prSet phldrT="[文本]" custT="1"/>
      <dgm:spPr/>
      <dgm:t>
        <a:bodyPr/>
        <a:lstStyle/>
        <a:p>
          <a:r>
            <a:rPr lang="en-US" altLang="en-US" sz="1400" b="1" dirty="0" smtClean="0">
              <a:latin typeface="+mn-lt"/>
            </a:rPr>
            <a:t>User management and parameter configuration</a:t>
          </a:r>
          <a:endParaRPr lang="zh-CN" altLang="en-US" sz="1400" b="1" dirty="0">
            <a:latin typeface="+mn-lt"/>
          </a:endParaRPr>
        </a:p>
      </dgm:t>
    </dgm:pt>
    <dgm:pt modelId="{81E66070-C3F4-EC41-A64F-56E493F7EBDF}" type="parTrans" cxnId="{0799CC03-E52A-BD47-8566-2C13AAF01BDC}">
      <dgm:prSet/>
      <dgm:spPr/>
      <dgm:t>
        <a:bodyPr/>
        <a:lstStyle/>
        <a:p>
          <a:endParaRPr lang="zh-CN" altLang="en-US"/>
        </a:p>
      </dgm:t>
    </dgm:pt>
    <dgm:pt modelId="{38B852EA-3F40-544A-B561-2D35C9CF369C}" type="sibTrans" cxnId="{0799CC03-E52A-BD47-8566-2C13AAF01BDC}">
      <dgm:prSet/>
      <dgm:spPr/>
      <dgm:t>
        <a:bodyPr/>
        <a:lstStyle/>
        <a:p>
          <a:endParaRPr lang="zh-CN" altLang="en-US"/>
        </a:p>
      </dgm:t>
    </dgm:pt>
    <dgm:pt modelId="{464162AE-7E62-494C-A15A-44EABAC9107D}">
      <dgm:prSet phldrT="[文本]" custT="1"/>
      <dgm:spPr/>
      <dgm:t>
        <a:bodyPr/>
        <a:lstStyle/>
        <a:p>
          <a:r>
            <a:rPr lang="en-US" altLang="zh-CN" sz="1400" b="1" dirty="0" smtClean="0">
              <a:latin typeface="+mn-lt"/>
            </a:rPr>
            <a:t>schedule and control execution</a:t>
          </a:r>
          <a:endParaRPr lang="zh-CN" altLang="en-US" sz="1400" b="1" dirty="0">
            <a:latin typeface="+mn-lt"/>
          </a:endParaRPr>
        </a:p>
      </dgm:t>
    </dgm:pt>
    <dgm:pt modelId="{5DE2E4FE-B9FE-FE40-B7C2-D5C19BD5F833}" type="parTrans" cxnId="{3C2213AF-EF21-294E-9465-19A62CF3D4F8}">
      <dgm:prSet/>
      <dgm:spPr/>
      <dgm:t>
        <a:bodyPr/>
        <a:lstStyle/>
        <a:p>
          <a:endParaRPr lang="zh-CN" altLang="en-US"/>
        </a:p>
      </dgm:t>
    </dgm:pt>
    <dgm:pt modelId="{E317CDAB-AF59-0044-AC77-FBFE4D54B8DD}" type="sibTrans" cxnId="{3C2213AF-EF21-294E-9465-19A62CF3D4F8}">
      <dgm:prSet/>
      <dgm:spPr/>
      <dgm:t>
        <a:bodyPr/>
        <a:lstStyle/>
        <a:p>
          <a:endParaRPr lang="zh-CN" altLang="en-US"/>
        </a:p>
      </dgm:t>
    </dgm:pt>
    <dgm:pt modelId="{8ED88F27-1463-E642-AD24-3A79CA5DE5FC}">
      <dgm:prSet phldrT="[文本]" custT="1"/>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en-US" altLang="zh-CN" sz="1400" b="1" dirty="0" smtClean="0">
              <a:latin typeface="+mn-lt"/>
            </a:rPr>
            <a:t>data archiving</a:t>
          </a:r>
          <a:endParaRPr lang="zh-CN" altLang="en-US" sz="1400" b="1" dirty="0">
            <a:latin typeface="+mn-lt"/>
          </a:endParaRPr>
        </a:p>
      </dgm:t>
    </dgm:pt>
    <dgm:pt modelId="{68C37E5C-A245-9045-A693-9F359151181A}" type="parTrans" cxnId="{7628B666-27E1-4F49-90A8-D81EE0F004FA}">
      <dgm:prSet/>
      <dgm:spPr/>
      <dgm:t>
        <a:bodyPr/>
        <a:lstStyle/>
        <a:p>
          <a:endParaRPr lang="zh-CN" altLang="en-US"/>
        </a:p>
      </dgm:t>
    </dgm:pt>
    <dgm:pt modelId="{30BC6FE8-D7BC-6F4E-957B-716F244F0D61}" type="sibTrans" cxnId="{7628B666-27E1-4F49-90A8-D81EE0F004FA}">
      <dgm:prSet/>
      <dgm:spPr/>
      <dgm:t>
        <a:bodyPr/>
        <a:lstStyle/>
        <a:p>
          <a:endParaRPr lang="zh-CN" altLang="en-US"/>
        </a:p>
      </dgm:t>
    </dgm:pt>
    <dgm:pt modelId="{53E0E2F1-7B03-644B-81B3-CDE224C1CED5}">
      <dgm:prSet custT="1"/>
      <dgm:spPr/>
      <dgm:t>
        <a:bodyPr/>
        <a:lstStyle/>
        <a:p>
          <a:r>
            <a:rPr lang="en-US" altLang="zh-CN" sz="1400" b="1" dirty="0" smtClean="0">
              <a:latin typeface="+mn-lt"/>
            </a:rPr>
            <a:t>discharge workflow management</a:t>
          </a:r>
          <a:endParaRPr lang="zh-CN" altLang="en-US" sz="1400" b="1" dirty="0">
            <a:latin typeface="+mn-lt"/>
          </a:endParaRPr>
        </a:p>
      </dgm:t>
    </dgm:pt>
    <dgm:pt modelId="{C1C1B474-482D-7347-9F65-E1DD6025C49A}" type="parTrans" cxnId="{42BF91B1-C83E-8345-AD3C-5CCC5C088E21}">
      <dgm:prSet/>
      <dgm:spPr/>
      <dgm:t>
        <a:bodyPr/>
        <a:lstStyle/>
        <a:p>
          <a:endParaRPr lang="zh-CN" altLang="en-US"/>
        </a:p>
      </dgm:t>
    </dgm:pt>
    <dgm:pt modelId="{1405C308-B8BA-7142-BE3B-B77824D2C1EA}" type="sibTrans" cxnId="{42BF91B1-C83E-8345-AD3C-5CCC5C088E21}">
      <dgm:prSet/>
      <dgm:spPr/>
      <dgm:t>
        <a:bodyPr/>
        <a:lstStyle/>
        <a:p>
          <a:endParaRPr lang="zh-CN" altLang="en-US"/>
        </a:p>
      </dgm:t>
    </dgm:pt>
    <dgm:pt modelId="{CA3499B1-CADB-6244-8277-5D67E134C2C2}" type="pres">
      <dgm:prSet presAssocID="{5882893E-0416-B143-87C5-03CB67C0CE28}" presName="linearFlow" presStyleCnt="0">
        <dgm:presLayoutVars>
          <dgm:dir/>
          <dgm:resizeHandles val="exact"/>
        </dgm:presLayoutVars>
      </dgm:prSet>
      <dgm:spPr/>
      <dgm:t>
        <a:bodyPr/>
        <a:lstStyle/>
        <a:p>
          <a:endParaRPr lang="zh-CN" altLang="en-US"/>
        </a:p>
      </dgm:t>
    </dgm:pt>
    <dgm:pt modelId="{73B400F0-88B0-4542-AD0B-F4AFDA781C79}" type="pres">
      <dgm:prSet presAssocID="{3BB919AE-1F1B-6D4B-B54D-8FE6643618E0}" presName="composite" presStyleCnt="0"/>
      <dgm:spPr/>
    </dgm:pt>
    <dgm:pt modelId="{B17F87AB-F4B0-0842-A535-14CC238DE804}" type="pres">
      <dgm:prSet presAssocID="{3BB919AE-1F1B-6D4B-B54D-8FE6643618E0}" presName="imgShp" presStyleLbl="fgImgPlace1" presStyleIdx="0" presStyleCnt="4" custScaleX="7903" custScaleY="43346"/>
      <dgm:spPr/>
    </dgm:pt>
    <dgm:pt modelId="{94425030-84FD-6944-BB3B-BB4043E8206D}" type="pres">
      <dgm:prSet presAssocID="{3BB919AE-1F1B-6D4B-B54D-8FE6643618E0}" presName="txShp" presStyleLbl="node1" presStyleIdx="0" presStyleCnt="4">
        <dgm:presLayoutVars>
          <dgm:bulletEnabled val="1"/>
        </dgm:presLayoutVars>
      </dgm:prSet>
      <dgm:spPr/>
      <dgm:t>
        <a:bodyPr/>
        <a:lstStyle/>
        <a:p>
          <a:endParaRPr lang="zh-CN" altLang="en-US"/>
        </a:p>
      </dgm:t>
    </dgm:pt>
    <dgm:pt modelId="{2CCB62E9-88F5-3846-832D-3C153CF0B1FF}" type="pres">
      <dgm:prSet presAssocID="{38B852EA-3F40-544A-B561-2D35C9CF369C}" presName="spacing" presStyleCnt="0"/>
      <dgm:spPr/>
    </dgm:pt>
    <dgm:pt modelId="{436C7C25-8BAB-9147-BB65-961E6C9E487F}" type="pres">
      <dgm:prSet presAssocID="{53E0E2F1-7B03-644B-81B3-CDE224C1CED5}" presName="composite" presStyleCnt="0"/>
      <dgm:spPr/>
    </dgm:pt>
    <dgm:pt modelId="{5679D0F8-3C4C-994E-B252-6FBEA227F328}" type="pres">
      <dgm:prSet presAssocID="{53E0E2F1-7B03-644B-81B3-CDE224C1CED5}" presName="imgShp" presStyleLbl="fgImgPlace1" presStyleIdx="1" presStyleCnt="4" custFlipHor="1" custScaleX="10078" custScaleY="27501"/>
      <dgm:spPr/>
    </dgm:pt>
    <dgm:pt modelId="{9A5D85C3-A809-014B-B272-210D9CAE25BC}" type="pres">
      <dgm:prSet presAssocID="{53E0E2F1-7B03-644B-81B3-CDE224C1CED5}" presName="txShp" presStyleLbl="node1" presStyleIdx="1" presStyleCnt="4">
        <dgm:presLayoutVars>
          <dgm:bulletEnabled val="1"/>
        </dgm:presLayoutVars>
      </dgm:prSet>
      <dgm:spPr/>
      <dgm:t>
        <a:bodyPr/>
        <a:lstStyle/>
        <a:p>
          <a:endParaRPr lang="zh-CN" altLang="en-US"/>
        </a:p>
      </dgm:t>
    </dgm:pt>
    <dgm:pt modelId="{A3286E27-8FA6-1C44-871D-C087BD7EA5EE}" type="pres">
      <dgm:prSet presAssocID="{1405C308-B8BA-7142-BE3B-B77824D2C1EA}" presName="spacing" presStyleCnt="0"/>
      <dgm:spPr/>
    </dgm:pt>
    <dgm:pt modelId="{68EE8024-79F6-8D4F-B213-44AC8C492E8C}" type="pres">
      <dgm:prSet presAssocID="{464162AE-7E62-494C-A15A-44EABAC9107D}" presName="composite" presStyleCnt="0"/>
      <dgm:spPr/>
    </dgm:pt>
    <dgm:pt modelId="{26002F4C-F786-CC49-ACB9-D9733025EDA5}" type="pres">
      <dgm:prSet presAssocID="{464162AE-7E62-494C-A15A-44EABAC9107D}" presName="imgShp" presStyleLbl="fgImgPlace1" presStyleIdx="2" presStyleCnt="4" custScaleX="26055" custScaleY="31854"/>
      <dgm:spPr/>
    </dgm:pt>
    <dgm:pt modelId="{634F8173-F0CF-FC4C-AEC1-75CC354A62EB}" type="pres">
      <dgm:prSet presAssocID="{464162AE-7E62-494C-A15A-44EABAC9107D}" presName="txShp" presStyleLbl="node1" presStyleIdx="2" presStyleCnt="4">
        <dgm:presLayoutVars>
          <dgm:bulletEnabled val="1"/>
        </dgm:presLayoutVars>
      </dgm:prSet>
      <dgm:spPr/>
      <dgm:t>
        <a:bodyPr/>
        <a:lstStyle/>
        <a:p>
          <a:endParaRPr lang="zh-CN" altLang="en-US"/>
        </a:p>
      </dgm:t>
    </dgm:pt>
    <dgm:pt modelId="{FA499506-2F33-354D-94F0-AE61EC3F796F}" type="pres">
      <dgm:prSet presAssocID="{E317CDAB-AF59-0044-AC77-FBFE4D54B8DD}" presName="spacing" presStyleCnt="0"/>
      <dgm:spPr/>
    </dgm:pt>
    <dgm:pt modelId="{DBD273E9-3E84-2146-B7F5-EFBC0559C1C8}" type="pres">
      <dgm:prSet presAssocID="{8ED88F27-1463-E642-AD24-3A79CA5DE5FC}" presName="composite" presStyleCnt="0"/>
      <dgm:spPr/>
    </dgm:pt>
    <dgm:pt modelId="{E30AEDD6-92E8-E84D-BF37-CE5FFE8AC2CB}" type="pres">
      <dgm:prSet presAssocID="{8ED88F27-1463-E642-AD24-3A79CA5DE5FC}" presName="imgShp" presStyleLbl="fgImgPlace1" presStyleIdx="3" presStyleCnt="4" custScaleX="13818" custScaleY="32487"/>
      <dgm:spPr/>
    </dgm:pt>
    <dgm:pt modelId="{73496BDA-36FE-F943-B1A2-5FDD53220E59}" type="pres">
      <dgm:prSet presAssocID="{8ED88F27-1463-E642-AD24-3A79CA5DE5FC}" presName="txShp" presStyleLbl="node1" presStyleIdx="3" presStyleCnt="4" custLinFactNeighborX="-366" custLinFactNeighborY="3719">
        <dgm:presLayoutVars>
          <dgm:bulletEnabled val="1"/>
        </dgm:presLayoutVars>
      </dgm:prSet>
      <dgm:spPr/>
      <dgm:t>
        <a:bodyPr/>
        <a:lstStyle/>
        <a:p>
          <a:endParaRPr lang="zh-CN" altLang="en-US"/>
        </a:p>
      </dgm:t>
    </dgm:pt>
  </dgm:ptLst>
  <dgm:cxnLst>
    <dgm:cxn modelId="{E268BC8E-3C64-7746-A731-E8704B7E9D01}" type="presOf" srcId="{464162AE-7E62-494C-A15A-44EABAC9107D}" destId="{634F8173-F0CF-FC4C-AEC1-75CC354A62EB}" srcOrd="0" destOrd="0" presId="urn:microsoft.com/office/officeart/2005/8/layout/vList3"/>
    <dgm:cxn modelId="{3C2213AF-EF21-294E-9465-19A62CF3D4F8}" srcId="{5882893E-0416-B143-87C5-03CB67C0CE28}" destId="{464162AE-7E62-494C-A15A-44EABAC9107D}" srcOrd="2" destOrd="0" parTransId="{5DE2E4FE-B9FE-FE40-B7C2-D5C19BD5F833}" sibTransId="{E317CDAB-AF59-0044-AC77-FBFE4D54B8DD}"/>
    <dgm:cxn modelId="{57461277-BD8F-2A47-8662-FD71320F4B28}" type="presOf" srcId="{5882893E-0416-B143-87C5-03CB67C0CE28}" destId="{CA3499B1-CADB-6244-8277-5D67E134C2C2}" srcOrd="0" destOrd="0" presId="urn:microsoft.com/office/officeart/2005/8/layout/vList3"/>
    <dgm:cxn modelId="{5629D76B-4554-884D-8878-33F3CAC9EEE6}" type="presOf" srcId="{53E0E2F1-7B03-644B-81B3-CDE224C1CED5}" destId="{9A5D85C3-A809-014B-B272-210D9CAE25BC}" srcOrd="0" destOrd="0" presId="urn:microsoft.com/office/officeart/2005/8/layout/vList3"/>
    <dgm:cxn modelId="{FAD6127F-45AF-3F42-849A-276EDAEC0BFC}" type="presOf" srcId="{3BB919AE-1F1B-6D4B-B54D-8FE6643618E0}" destId="{94425030-84FD-6944-BB3B-BB4043E8206D}" srcOrd="0" destOrd="0" presId="urn:microsoft.com/office/officeart/2005/8/layout/vList3"/>
    <dgm:cxn modelId="{0799CC03-E52A-BD47-8566-2C13AAF01BDC}" srcId="{5882893E-0416-B143-87C5-03CB67C0CE28}" destId="{3BB919AE-1F1B-6D4B-B54D-8FE6643618E0}" srcOrd="0" destOrd="0" parTransId="{81E66070-C3F4-EC41-A64F-56E493F7EBDF}" sibTransId="{38B852EA-3F40-544A-B561-2D35C9CF369C}"/>
    <dgm:cxn modelId="{7628B666-27E1-4F49-90A8-D81EE0F004FA}" srcId="{5882893E-0416-B143-87C5-03CB67C0CE28}" destId="{8ED88F27-1463-E642-AD24-3A79CA5DE5FC}" srcOrd="3" destOrd="0" parTransId="{68C37E5C-A245-9045-A693-9F359151181A}" sibTransId="{30BC6FE8-D7BC-6F4E-957B-716F244F0D61}"/>
    <dgm:cxn modelId="{BF986324-8163-534A-B66A-4444035321A3}" type="presOf" srcId="{8ED88F27-1463-E642-AD24-3A79CA5DE5FC}" destId="{73496BDA-36FE-F943-B1A2-5FDD53220E59}" srcOrd="0" destOrd="0" presId="urn:microsoft.com/office/officeart/2005/8/layout/vList3"/>
    <dgm:cxn modelId="{42BF91B1-C83E-8345-AD3C-5CCC5C088E21}" srcId="{5882893E-0416-B143-87C5-03CB67C0CE28}" destId="{53E0E2F1-7B03-644B-81B3-CDE224C1CED5}" srcOrd="1" destOrd="0" parTransId="{C1C1B474-482D-7347-9F65-E1DD6025C49A}" sibTransId="{1405C308-B8BA-7142-BE3B-B77824D2C1EA}"/>
    <dgm:cxn modelId="{56C1C0B4-B788-5A4E-AD99-3D5C610CAF8B}" type="presParOf" srcId="{CA3499B1-CADB-6244-8277-5D67E134C2C2}" destId="{73B400F0-88B0-4542-AD0B-F4AFDA781C79}" srcOrd="0" destOrd="0" presId="urn:microsoft.com/office/officeart/2005/8/layout/vList3"/>
    <dgm:cxn modelId="{0F2AA6DA-43D1-A240-9A5C-88E2C24B07CA}" type="presParOf" srcId="{73B400F0-88B0-4542-AD0B-F4AFDA781C79}" destId="{B17F87AB-F4B0-0842-A535-14CC238DE804}" srcOrd="0" destOrd="0" presId="urn:microsoft.com/office/officeart/2005/8/layout/vList3"/>
    <dgm:cxn modelId="{FC33C82E-05C9-2E41-8712-D527E1A52D23}" type="presParOf" srcId="{73B400F0-88B0-4542-AD0B-F4AFDA781C79}" destId="{94425030-84FD-6944-BB3B-BB4043E8206D}" srcOrd="1" destOrd="0" presId="urn:microsoft.com/office/officeart/2005/8/layout/vList3"/>
    <dgm:cxn modelId="{B55D4D4A-C226-E440-80AD-C9ABB9F9337E}" type="presParOf" srcId="{CA3499B1-CADB-6244-8277-5D67E134C2C2}" destId="{2CCB62E9-88F5-3846-832D-3C153CF0B1FF}" srcOrd="1" destOrd="0" presId="urn:microsoft.com/office/officeart/2005/8/layout/vList3"/>
    <dgm:cxn modelId="{5FD9B817-C973-F34C-9F6C-16894934C4C4}" type="presParOf" srcId="{CA3499B1-CADB-6244-8277-5D67E134C2C2}" destId="{436C7C25-8BAB-9147-BB65-961E6C9E487F}" srcOrd="2" destOrd="0" presId="urn:microsoft.com/office/officeart/2005/8/layout/vList3"/>
    <dgm:cxn modelId="{625EBB1D-7CAD-2141-B9D3-AA80009BE0A7}" type="presParOf" srcId="{436C7C25-8BAB-9147-BB65-961E6C9E487F}" destId="{5679D0F8-3C4C-994E-B252-6FBEA227F328}" srcOrd="0" destOrd="0" presId="urn:microsoft.com/office/officeart/2005/8/layout/vList3"/>
    <dgm:cxn modelId="{1966E3F0-26B4-DE42-AB25-1C533F6AECEA}" type="presParOf" srcId="{436C7C25-8BAB-9147-BB65-961E6C9E487F}" destId="{9A5D85C3-A809-014B-B272-210D9CAE25BC}" srcOrd="1" destOrd="0" presId="urn:microsoft.com/office/officeart/2005/8/layout/vList3"/>
    <dgm:cxn modelId="{79311682-D37B-5E43-95AE-0515CAD464AF}" type="presParOf" srcId="{CA3499B1-CADB-6244-8277-5D67E134C2C2}" destId="{A3286E27-8FA6-1C44-871D-C087BD7EA5EE}" srcOrd="3" destOrd="0" presId="urn:microsoft.com/office/officeart/2005/8/layout/vList3"/>
    <dgm:cxn modelId="{F1A04759-0655-F243-BF33-F9397CD255A6}" type="presParOf" srcId="{CA3499B1-CADB-6244-8277-5D67E134C2C2}" destId="{68EE8024-79F6-8D4F-B213-44AC8C492E8C}" srcOrd="4" destOrd="0" presId="urn:microsoft.com/office/officeart/2005/8/layout/vList3"/>
    <dgm:cxn modelId="{607F5A6F-4808-DC47-8C0C-4570DD35ECE0}" type="presParOf" srcId="{68EE8024-79F6-8D4F-B213-44AC8C492E8C}" destId="{26002F4C-F786-CC49-ACB9-D9733025EDA5}" srcOrd="0" destOrd="0" presId="urn:microsoft.com/office/officeart/2005/8/layout/vList3"/>
    <dgm:cxn modelId="{EC6A6B9F-92A1-BF4E-AF1B-22F9A3D291DB}" type="presParOf" srcId="{68EE8024-79F6-8D4F-B213-44AC8C492E8C}" destId="{634F8173-F0CF-FC4C-AEC1-75CC354A62EB}" srcOrd="1" destOrd="0" presId="urn:microsoft.com/office/officeart/2005/8/layout/vList3"/>
    <dgm:cxn modelId="{1AABCD2F-5498-6F46-B445-0E2543691E75}" type="presParOf" srcId="{CA3499B1-CADB-6244-8277-5D67E134C2C2}" destId="{FA499506-2F33-354D-94F0-AE61EC3F796F}" srcOrd="5" destOrd="0" presId="urn:microsoft.com/office/officeart/2005/8/layout/vList3"/>
    <dgm:cxn modelId="{56770538-1F3E-1A42-9382-488620B61778}" type="presParOf" srcId="{CA3499B1-CADB-6244-8277-5D67E134C2C2}" destId="{DBD273E9-3E84-2146-B7F5-EFBC0559C1C8}" srcOrd="6" destOrd="0" presId="urn:microsoft.com/office/officeart/2005/8/layout/vList3"/>
    <dgm:cxn modelId="{A1D76101-871D-7643-8E63-6594EE6A6880}" type="presParOf" srcId="{DBD273E9-3E84-2146-B7F5-EFBC0559C1C8}" destId="{E30AEDD6-92E8-E84D-BF37-CE5FFE8AC2CB}" srcOrd="0" destOrd="0" presId="urn:microsoft.com/office/officeart/2005/8/layout/vList3"/>
    <dgm:cxn modelId="{40DFA884-F4F6-D140-B0B3-697CD0664527}" type="presParOf" srcId="{DBD273E9-3E84-2146-B7F5-EFBC0559C1C8}" destId="{73496BDA-36FE-F943-B1A2-5FDD53220E59}"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6AEAD-68D0-8B4A-B012-4D5B1E548FBE}">
      <dsp:nvSpPr>
        <dsp:cNvPr id="0" name=""/>
        <dsp:cNvSpPr/>
      </dsp:nvSpPr>
      <dsp:spPr>
        <a:xfrm>
          <a:off x="1269040" y="-1869"/>
          <a:ext cx="1310341" cy="1240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algorithm develop</a:t>
          </a:r>
          <a:endParaRPr lang="zh-CN" altLang="en-US" sz="1500" b="1" kern="1200" dirty="0">
            <a:latin typeface="+mn-lt"/>
          </a:endParaRPr>
        </a:p>
      </dsp:txBody>
      <dsp:txXfrm>
        <a:off x="1460935" y="179835"/>
        <a:ext cx="926551" cy="877343"/>
      </dsp:txXfrm>
    </dsp:sp>
    <dsp:sp modelId="{C67659F5-731A-E64C-8BC5-1CCADBE8ACF9}">
      <dsp:nvSpPr>
        <dsp:cNvPr id="0" name=""/>
        <dsp:cNvSpPr/>
      </dsp:nvSpPr>
      <dsp:spPr>
        <a:xfrm rot="3600000">
          <a:off x="2224827" y="1210135"/>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2248959" y="1251418"/>
        <a:ext cx="225226" cy="249241"/>
      </dsp:txXfrm>
    </dsp:sp>
    <dsp:sp modelId="{FF19D8E3-110B-4E49-9CF1-911FA5497D48}">
      <dsp:nvSpPr>
        <dsp:cNvPr id="0" name=""/>
        <dsp:cNvSpPr/>
      </dsp:nvSpPr>
      <dsp:spPr>
        <a:xfrm>
          <a:off x="2234322" y="1606146"/>
          <a:ext cx="1230818" cy="12308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integrate and deploy</a:t>
          </a:r>
          <a:endParaRPr lang="zh-CN" altLang="en-US" sz="1500" b="1" kern="1200" dirty="0">
            <a:latin typeface="+mn-lt"/>
          </a:endParaRPr>
        </a:p>
      </dsp:txBody>
      <dsp:txXfrm>
        <a:off x="2414571" y="1786395"/>
        <a:ext cx="870320" cy="870320"/>
      </dsp:txXfrm>
    </dsp:sp>
    <dsp:sp modelId="{24D381D4-7573-CA46-96C1-D3340F3940AD}">
      <dsp:nvSpPr>
        <dsp:cNvPr id="0" name=""/>
        <dsp:cNvSpPr/>
      </dsp:nvSpPr>
      <dsp:spPr>
        <a:xfrm rot="10800000">
          <a:off x="1769155" y="2013854"/>
          <a:ext cx="328718"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rot="10800000">
        <a:off x="1867770" y="2096934"/>
        <a:ext cx="230103" cy="249241"/>
      </dsp:txXfrm>
    </dsp:sp>
    <dsp:sp modelId="{AEA3A044-EB88-8445-ACBC-937F69D2936C}">
      <dsp:nvSpPr>
        <dsp:cNvPr id="0" name=""/>
        <dsp:cNvSpPr/>
      </dsp:nvSpPr>
      <dsp:spPr>
        <a:xfrm>
          <a:off x="383280" y="1606146"/>
          <a:ext cx="1230818" cy="12308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algorithm validate</a:t>
          </a:r>
          <a:endParaRPr lang="zh-CN" altLang="en-US" sz="1400" b="1" kern="1200" dirty="0">
            <a:latin typeface="+mn-lt"/>
          </a:endParaRPr>
        </a:p>
      </dsp:txBody>
      <dsp:txXfrm>
        <a:off x="563529" y="1786395"/>
        <a:ext cx="870320" cy="870320"/>
      </dsp:txXfrm>
    </dsp:sp>
    <dsp:sp modelId="{F8D48818-ADBF-274C-AA8C-BD5FCCFC0635}">
      <dsp:nvSpPr>
        <dsp:cNvPr id="0" name=""/>
        <dsp:cNvSpPr/>
      </dsp:nvSpPr>
      <dsp:spPr>
        <a:xfrm rot="18000000">
          <a:off x="1292735" y="1225907"/>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1316867" y="1350784"/>
        <a:ext cx="225226" cy="249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6AEAD-68D0-8B4A-B012-4D5B1E548FBE}">
      <dsp:nvSpPr>
        <dsp:cNvPr id="0" name=""/>
        <dsp:cNvSpPr/>
      </dsp:nvSpPr>
      <dsp:spPr>
        <a:xfrm>
          <a:off x="1269040" y="-1869"/>
          <a:ext cx="1310341" cy="1240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algorithm develop</a:t>
          </a:r>
          <a:endParaRPr lang="zh-CN" altLang="en-US" sz="1500" b="1" kern="1200" dirty="0">
            <a:latin typeface="+mn-lt"/>
          </a:endParaRPr>
        </a:p>
      </dsp:txBody>
      <dsp:txXfrm>
        <a:off x="1460935" y="179835"/>
        <a:ext cx="926551" cy="877343"/>
      </dsp:txXfrm>
    </dsp:sp>
    <dsp:sp modelId="{C67659F5-731A-E64C-8BC5-1CCADBE8ACF9}">
      <dsp:nvSpPr>
        <dsp:cNvPr id="0" name=""/>
        <dsp:cNvSpPr/>
      </dsp:nvSpPr>
      <dsp:spPr>
        <a:xfrm rot="3600000">
          <a:off x="2224827" y="1210135"/>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2248959" y="1251418"/>
        <a:ext cx="225226" cy="249241"/>
      </dsp:txXfrm>
    </dsp:sp>
    <dsp:sp modelId="{FF19D8E3-110B-4E49-9CF1-911FA5497D48}">
      <dsp:nvSpPr>
        <dsp:cNvPr id="0" name=""/>
        <dsp:cNvSpPr/>
      </dsp:nvSpPr>
      <dsp:spPr>
        <a:xfrm>
          <a:off x="2234322" y="1606146"/>
          <a:ext cx="1230818" cy="1230818"/>
        </a:xfrm>
        <a:prstGeom prst="ellipse">
          <a:avLst/>
        </a:prstGeom>
        <a:gradFill flip="none" rotWithShape="0">
          <a:gsLst>
            <a:gs pos="0">
              <a:srgbClr val="C91C36"/>
            </a:gs>
            <a:gs pos="48000">
              <a:srgbClr val="EE6378"/>
            </a:gs>
            <a:gs pos="100000">
              <a:srgbClr val="F399A7"/>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integrate and deploy</a:t>
          </a:r>
          <a:endParaRPr lang="zh-CN" altLang="en-US" sz="1500" b="1" kern="1200" dirty="0">
            <a:latin typeface="+mn-lt"/>
          </a:endParaRPr>
        </a:p>
      </dsp:txBody>
      <dsp:txXfrm>
        <a:off x="2414571" y="1786395"/>
        <a:ext cx="870320" cy="870320"/>
      </dsp:txXfrm>
    </dsp:sp>
    <dsp:sp modelId="{24D381D4-7573-CA46-96C1-D3340F3940AD}">
      <dsp:nvSpPr>
        <dsp:cNvPr id="0" name=""/>
        <dsp:cNvSpPr/>
      </dsp:nvSpPr>
      <dsp:spPr>
        <a:xfrm rot="10800000">
          <a:off x="1769155" y="2013854"/>
          <a:ext cx="328718"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rot="10800000">
        <a:off x="1867770" y="2096934"/>
        <a:ext cx="230103" cy="249241"/>
      </dsp:txXfrm>
    </dsp:sp>
    <dsp:sp modelId="{AEA3A044-EB88-8445-ACBC-937F69D2936C}">
      <dsp:nvSpPr>
        <dsp:cNvPr id="0" name=""/>
        <dsp:cNvSpPr/>
      </dsp:nvSpPr>
      <dsp:spPr>
        <a:xfrm>
          <a:off x="383280" y="1606146"/>
          <a:ext cx="1230818" cy="12308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algorithm validate</a:t>
          </a:r>
          <a:endParaRPr lang="zh-CN" altLang="en-US" sz="1400" b="1" kern="1200" dirty="0">
            <a:latin typeface="+mn-lt"/>
          </a:endParaRPr>
        </a:p>
      </dsp:txBody>
      <dsp:txXfrm>
        <a:off x="563529" y="1786395"/>
        <a:ext cx="870320" cy="870320"/>
      </dsp:txXfrm>
    </dsp:sp>
    <dsp:sp modelId="{F8D48818-ADBF-274C-AA8C-BD5FCCFC0635}">
      <dsp:nvSpPr>
        <dsp:cNvPr id="0" name=""/>
        <dsp:cNvSpPr/>
      </dsp:nvSpPr>
      <dsp:spPr>
        <a:xfrm rot="18000000">
          <a:off x="1292735" y="1225907"/>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1316867" y="1350784"/>
        <a:ext cx="225226" cy="249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6AEAD-68D0-8B4A-B012-4D5B1E548FBE}">
      <dsp:nvSpPr>
        <dsp:cNvPr id="0" name=""/>
        <dsp:cNvSpPr/>
      </dsp:nvSpPr>
      <dsp:spPr>
        <a:xfrm>
          <a:off x="1269040" y="-1869"/>
          <a:ext cx="1310341" cy="12407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algorithm develop</a:t>
          </a:r>
          <a:endParaRPr lang="zh-CN" altLang="en-US" sz="1500" b="1" kern="1200" dirty="0">
            <a:latin typeface="+mn-lt"/>
          </a:endParaRPr>
        </a:p>
      </dsp:txBody>
      <dsp:txXfrm>
        <a:off x="1460935" y="179835"/>
        <a:ext cx="926551" cy="877343"/>
      </dsp:txXfrm>
    </dsp:sp>
    <dsp:sp modelId="{C67659F5-731A-E64C-8BC5-1CCADBE8ACF9}">
      <dsp:nvSpPr>
        <dsp:cNvPr id="0" name=""/>
        <dsp:cNvSpPr/>
      </dsp:nvSpPr>
      <dsp:spPr>
        <a:xfrm rot="3600000">
          <a:off x="2224827" y="1210135"/>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2248959" y="1251418"/>
        <a:ext cx="225226" cy="249241"/>
      </dsp:txXfrm>
    </dsp:sp>
    <dsp:sp modelId="{FF19D8E3-110B-4E49-9CF1-911FA5497D48}">
      <dsp:nvSpPr>
        <dsp:cNvPr id="0" name=""/>
        <dsp:cNvSpPr/>
      </dsp:nvSpPr>
      <dsp:spPr>
        <a:xfrm>
          <a:off x="2234322" y="1606146"/>
          <a:ext cx="1230818" cy="123081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mn-lt"/>
            </a:rPr>
            <a:t>integrate and deploy</a:t>
          </a:r>
          <a:endParaRPr lang="zh-CN" altLang="en-US" sz="1500" b="1" kern="1200" dirty="0">
            <a:latin typeface="+mn-lt"/>
          </a:endParaRPr>
        </a:p>
      </dsp:txBody>
      <dsp:txXfrm>
        <a:off x="2414571" y="1786395"/>
        <a:ext cx="870320" cy="870320"/>
      </dsp:txXfrm>
    </dsp:sp>
    <dsp:sp modelId="{24D381D4-7573-CA46-96C1-D3340F3940AD}">
      <dsp:nvSpPr>
        <dsp:cNvPr id="0" name=""/>
        <dsp:cNvSpPr/>
      </dsp:nvSpPr>
      <dsp:spPr>
        <a:xfrm rot="10800000">
          <a:off x="1769155" y="2013854"/>
          <a:ext cx="328718"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rot="10800000">
        <a:off x="1867770" y="2096934"/>
        <a:ext cx="230103" cy="249241"/>
      </dsp:txXfrm>
    </dsp:sp>
    <dsp:sp modelId="{AEA3A044-EB88-8445-ACBC-937F69D2936C}">
      <dsp:nvSpPr>
        <dsp:cNvPr id="0" name=""/>
        <dsp:cNvSpPr/>
      </dsp:nvSpPr>
      <dsp:spPr>
        <a:xfrm>
          <a:off x="383280" y="1606146"/>
          <a:ext cx="1230818" cy="1230818"/>
        </a:xfrm>
        <a:prstGeom prst="ellipse">
          <a:avLst/>
        </a:prstGeom>
        <a:gradFill flip="none" rotWithShape="0">
          <a:gsLst>
            <a:gs pos="0">
              <a:srgbClr val="C91C36"/>
            </a:gs>
            <a:gs pos="48000">
              <a:srgbClr val="EE697C"/>
            </a:gs>
            <a:gs pos="100000">
              <a:srgbClr val="F49CAA"/>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algorithm validate</a:t>
          </a:r>
          <a:endParaRPr lang="zh-CN" altLang="en-US" sz="1400" b="1" kern="1200" dirty="0">
            <a:latin typeface="+mn-lt"/>
          </a:endParaRPr>
        </a:p>
      </dsp:txBody>
      <dsp:txXfrm>
        <a:off x="563529" y="1786395"/>
        <a:ext cx="870320" cy="870320"/>
      </dsp:txXfrm>
    </dsp:sp>
    <dsp:sp modelId="{F8D48818-ADBF-274C-AA8C-BD5FCCFC0635}">
      <dsp:nvSpPr>
        <dsp:cNvPr id="0" name=""/>
        <dsp:cNvSpPr/>
      </dsp:nvSpPr>
      <dsp:spPr>
        <a:xfrm rot="18000000">
          <a:off x="1292735" y="1225907"/>
          <a:ext cx="321752" cy="41540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p>
      </dsp:txBody>
      <dsp:txXfrm>
        <a:off x="1316867" y="1350784"/>
        <a:ext cx="225226" cy="2492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25030-84FD-6944-BB3B-BB4043E8206D}">
      <dsp:nvSpPr>
        <dsp:cNvPr id="0" name=""/>
        <dsp:cNvSpPr/>
      </dsp:nvSpPr>
      <dsp:spPr>
        <a:xfrm rot="10800000">
          <a:off x="656040" y="1486"/>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mn-lt"/>
            </a:rPr>
            <a:t>User management and parameter configuration</a:t>
          </a:r>
          <a:endParaRPr lang="zh-CN" altLang="en-US" sz="1400" b="1" kern="1200" dirty="0">
            <a:latin typeface="+mn-lt"/>
          </a:endParaRPr>
        </a:p>
      </dsp:txBody>
      <dsp:txXfrm rot="10800000">
        <a:off x="800668" y="1486"/>
        <a:ext cx="2414572" cy="578512"/>
      </dsp:txXfrm>
    </dsp:sp>
    <dsp:sp modelId="{B17F87AB-F4B0-0842-A535-14CC238DE804}">
      <dsp:nvSpPr>
        <dsp:cNvPr id="0" name=""/>
        <dsp:cNvSpPr/>
      </dsp:nvSpPr>
      <dsp:spPr>
        <a:xfrm>
          <a:off x="633180" y="165361"/>
          <a:ext cx="45719" cy="250762"/>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5D85C3-A809-014B-B272-210D9CAE25BC}">
      <dsp:nvSpPr>
        <dsp:cNvPr id="0" name=""/>
        <dsp:cNvSpPr/>
      </dsp:nvSpPr>
      <dsp:spPr>
        <a:xfrm rot="10800000">
          <a:off x="659186" y="752689"/>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discharge workflow management</a:t>
          </a:r>
          <a:endParaRPr lang="zh-CN" altLang="en-US" sz="1400" b="1" kern="1200" dirty="0">
            <a:latin typeface="+mn-lt"/>
          </a:endParaRPr>
        </a:p>
      </dsp:txBody>
      <dsp:txXfrm rot="10800000">
        <a:off x="803814" y="752689"/>
        <a:ext cx="2414572" cy="578512"/>
      </dsp:txXfrm>
    </dsp:sp>
    <dsp:sp modelId="{5679D0F8-3C4C-994E-B252-6FBEA227F328}">
      <dsp:nvSpPr>
        <dsp:cNvPr id="0" name=""/>
        <dsp:cNvSpPr/>
      </dsp:nvSpPr>
      <dsp:spPr>
        <a:xfrm flipH="1">
          <a:off x="630035" y="962397"/>
          <a:ext cx="58302" cy="159096"/>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4F8173-F0CF-FC4C-AEC1-75CC354A62EB}">
      <dsp:nvSpPr>
        <dsp:cNvPr id="0" name=""/>
        <dsp:cNvSpPr/>
      </dsp:nvSpPr>
      <dsp:spPr>
        <a:xfrm rot="10800000">
          <a:off x="682293" y="1503892"/>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schedule and control execution</a:t>
          </a:r>
          <a:endParaRPr lang="zh-CN" altLang="en-US" sz="1400" b="1" kern="1200" dirty="0">
            <a:latin typeface="+mn-lt"/>
          </a:endParaRPr>
        </a:p>
      </dsp:txBody>
      <dsp:txXfrm rot="10800000">
        <a:off x="826921" y="1503892"/>
        <a:ext cx="2414572" cy="578512"/>
      </dsp:txXfrm>
    </dsp:sp>
    <dsp:sp modelId="{26002F4C-F786-CC49-ACB9-D9733025EDA5}">
      <dsp:nvSpPr>
        <dsp:cNvPr id="0" name=""/>
        <dsp:cNvSpPr/>
      </dsp:nvSpPr>
      <dsp:spPr>
        <a:xfrm>
          <a:off x="606927" y="1701009"/>
          <a:ext cx="150731" cy="184279"/>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496BDA-36FE-F943-B1A2-5FDD53220E59}">
      <dsp:nvSpPr>
        <dsp:cNvPr id="0" name=""/>
        <dsp:cNvSpPr/>
      </dsp:nvSpPr>
      <dsp:spPr>
        <a:xfrm rot="10800000">
          <a:off x="664595" y="2255096"/>
          <a:ext cx="2559200" cy="578512"/>
        </a:xfrm>
        <a:prstGeom prst="homePlat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data archiving</a:t>
          </a:r>
          <a:endParaRPr lang="zh-CN" altLang="en-US" sz="1400" b="1" kern="1200" dirty="0">
            <a:latin typeface="+mn-lt"/>
          </a:endParaRPr>
        </a:p>
      </dsp:txBody>
      <dsp:txXfrm rot="10800000">
        <a:off x="809223" y="2255096"/>
        <a:ext cx="2414572" cy="578512"/>
      </dsp:txXfrm>
    </dsp:sp>
    <dsp:sp modelId="{E30AEDD6-92E8-E84D-BF37-CE5FFE8AC2CB}">
      <dsp:nvSpPr>
        <dsp:cNvPr id="0" name=""/>
        <dsp:cNvSpPr/>
      </dsp:nvSpPr>
      <dsp:spPr>
        <a:xfrm>
          <a:off x="624625" y="2450381"/>
          <a:ext cx="79938" cy="187941"/>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25030-84FD-6944-BB3B-BB4043E8206D}">
      <dsp:nvSpPr>
        <dsp:cNvPr id="0" name=""/>
        <dsp:cNvSpPr/>
      </dsp:nvSpPr>
      <dsp:spPr>
        <a:xfrm rot="10800000">
          <a:off x="656040" y="1486"/>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mn-lt"/>
            </a:rPr>
            <a:t>User management and parameter configuration</a:t>
          </a:r>
          <a:endParaRPr lang="zh-CN" altLang="en-US" sz="1400" b="1" kern="1200" dirty="0">
            <a:latin typeface="+mn-lt"/>
          </a:endParaRPr>
        </a:p>
      </dsp:txBody>
      <dsp:txXfrm rot="10800000">
        <a:off x="800668" y="1486"/>
        <a:ext cx="2414572" cy="578512"/>
      </dsp:txXfrm>
    </dsp:sp>
    <dsp:sp modelId="{B17F87AB-F4B0-0842-A535-14CC238DE804}">
      <dsp:nvSpPr>
        <dsp:cNvPr id="0" name=""/>
        <dsp:cNvSpPr/>
      </dsp:nvSpPr>
      <dsp:spPr>
        <a:xfrm>
          <a:off x="633180" y="165361"/>
          <a:ext cx="45719" cy="250762"/>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5D85C3-A809-014B-B272-210D9CAE25BC}">
      <dsp:nvSpPr>
        <dsp:cNvPr id="0" name=""/>
        <dsp:cNvSpPr/>
      </dsp:nvSpPr>
      <dsp:spPr>
        <a:xfrm rot="10800000">
          <a:off x="659186" y="752689"/>
          <a:ext cx="2559200" cy="578512"/>
        </a:xfrm>
        <a:prstGeom prst="homePlate">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discharge workflow management</a:t>
          </a:r>
          <a:endParaRPr lang="zh-CN" altLang="en-US" sz="1400" b="1" kern="1200" dirty="0">
            <a:latin typeface="+mn-lt"/>
          </a:endParaRPr>
        </a:p>
      </dsp:txBody>
      <dsp:txXfrm rot="10800000">
        <a:off x="803814" y="752689"/>
        <a:ext cx="2414572" cy="578512"/>
      </dsp:txXfrm>
    </dsp:sp>
    <dsp:sp modelId="{5679D0F8-3C4C-994E-B252-6FBEA227F328}">
      <dsp:nvSpPr>
        <dsp:cNvPr id="0" name=""/>
        <dsp:cNvSpPr/>
      </dsp:nvSpPr>
      <dsp:spPr>
        <a:xfrm flipH="1">
          <a:off x="630035" y="962397"/>
          <a:ext cx="58302" cy="159096"/>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4F8173-F0CF-FC4C-AEC1-75CC354A62EB}">
      <dsp:nvSpPr>
        <dsp:cNvPr id="0" name=""/>
        <dsp:cNvSpPr/>
      </dsp:nvSpPr>
      <dsp:spPr>
        <a:xfrm rot="10800000">
          <a:off x="682293" y="1503892"/>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schedule and control execution</a:t>
          </a:r>
          <a:endParaRPr lang="zh-CN" altLang="en-US" sz="1400" b="1" kern="1200" dirty="0">
            <a:latin typeface="+mn-lt"/>
          </a:endParaRPr>
        </a:p>
      </dsp:txBody>
      <dsp:txXfrm rot="10800000">
        <a:off x="826921" y="1503892"/>
        <a:ext cx="2414572" cy="578512"/>
      </dsp:txXfrm>
    </dsp:sp>
    <dsp:sp modelId="{26002F4C-F786-CC49-ACB9-D9733025EDA5}">
      <dsp:nvSpPr>
        <dsp:cNvPr id="0" name=""/>
        <dsp:cNvSpPr/>
      </dsp:nvSpPr>
      <dsp:spPr>
        <a:xfrm>
          <a:off x="606927" y="1701009"/>
          <a:ext cx="150731" cy="184279"/>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496BDA-36FE-F943-B1A2-5FDD53220E59}">
      <dsp:nvSpPr>
        <dsp:cNvPr id="0" name=""/>
        <dsp:cNvSpPr/>
      </dsp:nvSpPr>
      <dsp:spPr>
        <a:xfrm rot="10800000">
          <a:off x="664595" y="2255096"/>
          <a:ext cx="2559200" cy="578512"/>
        </a:xfrm>
        <a:prstGeom prst="homePlat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data archiving</a:t>
          </a:r>
          <a:endParaRPr lang="zh-CN" altLang="en-US" sz="1400" b="1" kern="1200" dirty="0">
            <a:latin typeface="+mn-lt"/>
          </a:endParaRPr>
        </a:p>
      </dsp:txBody>
      <dsp:txXfrm rot="10800000">
        <a:off x="809223" y="2255096"/>
        <a:ext cx="2414572" cy="578512"/>
      </dsp:txXfrm>
    </dsp:sp>
    <dsp:sp modelId="{E30AEDD6-92E8-E84D-BF37-CE5FFE8AC2CB}">
      <dsp:nvSpPr>
        <dsp:cNvPr id="0" name=""/>
        <dsp:cNvSpPr/>
      </dsp:nvSpPr>
      <dsp:spPr>
        <a:xfrm>
          <a:off x="624625" y="2450381"/>
          <a:ext cx="79938" cy="187941"/>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25030-84FD-6944-BB3B-BB4043E8206D}">
      <dsp:nvSpPr>
        <dsp:cNvPr id="0" name=""/>
        <dsp:cNvSpPr/>
      </dsp:nvSpPr>
      <dsp:spPr>
        <a:xfrm rot="10800000">
          <a:off x="656040" y="1486"/>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mn-lt"/>
            </a:rPr>
            <a:t>User management and parameter configuration</a:t>
          </a:r>
          <a:endParaRPr lang="zh-CN" altLang="en-US" sz="1400" b="1" kern="1200" dirty="0">
            <a:latin typeface="+mn-lt"/>
          </a:endParaRPr>
        </a:p>
      </dsp:txBody>
      <dsp:txXfrm rot="10800000">
        <a:off x="800668" y="1486"/>
        <a:ext cx="2414572" cy="578512"/>
      </dsp:txXfrm>
    </dsp:sp>
    <dsp:sp modelId="{B17F87AB-F4B0-0842-A535-14CC238DE804}">
      <dsp:nvSpPr>
        <dsp:cNvPr id="0" name=""/>
        <dsp:cNvSpPr/>
      </dsp:nvSpPr>
      <dsp:spPr>
        <a:xfrm>
          <a:off x="633180" y="165361"/>
          <a:ext cx="45719" cy="250762"/>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5D85C3-A809-014B-B272-210D9CAE25BC}">
      <dsp:nvSpPr>
        <dsp:cNvPr id="0" name=""/>
        <dsp:cNvSpPr/>
      </dsp:nvSpPr>
      <dsp:spPr>
        <a:xfrm rot="10800000">
          <a:off x="659186" y="752689"/>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discharge workflow management</a:t>
          </a:r>
          <a:endParaRPr lang="zh-CN" altLang="en-US" sz="1400" b="1" kern="1200" dirty="0">
            <a:latin typeface="+mn-lt"/>
          </a:endParaRPr>
        </a:p>
      </dsp:txBody>
      <dsp:txXfrm rot="10800000">
        <a:off x="803814" y="752689"/>
        <a:ext cx="2414572" cy="578512"/>
      </dsp:txXfrm>
    </dsp:sp>
    <dsp:sp modelId="{5679D0F8-3C4C-994E-B252-6FBEA227F328}">
      <dsp:nvSpPr>
        <dsp:cNvPr id="0" name=""/>
        <dsp:cNvSpPr/>
      </dsp:nvSpPr>
      <dsp:spPr>
        <a:xfrm flipH="1">
          <a:off x="630035" y="962397"/>
          <a:ext cx="58302" cy="159096"/>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4F8173-F0CF-FC4C-AEC1-75CC354A62EB}">
      <dsp:nvSpPr>
        <dsp:cNvPr id="0" name=""/>
        <dsp:cNvSpPr/>
      </dsp:nvSpPr>
      <dsp:spPr>
        <a:xfrm rot="10800000">
          <a:off x="682293" y="1503892"/>
          <a:ext cx="2559200" cy="578512"/>
        </a:xfrm>
        <a:prstGeom prst="homePlate">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schedule and control execution</a:t>
          </a:r>
          <a:endParaRPr lang="zh-CN" altLang="en-US" sz="1400" b="1" kern="1200" dirty="0">
            <a:latin typeface="+mn-lt"/>
          </a:endParaRPr>
        </a:p>
      </dsp:txBody>
      <dsp:txXfrm rot="10800000">
        <a:off x="826921" y="1503892"/>
        <a:ext cx="2414572" cy="578512"/>
      </dsp:txXfrm>
    </dsp:sp>
    <dsp:sp modelId="{26002F4C-F786-CC49-ACB9-D9733025EDA5}">
      <dsp:nvSpPr>
        <dsp:cNvPr id="0" name=""/>
        <dsp:cNvSpPr/>
      </dsp:nvSpPr>
      <dsp:spPr>
        <a:xfrm>
          <a:off x="606927" y="1701009"/>
          <a:ext cx="150731" cy="184279"/>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496BDA-36FE-F943-B1A2-5FDD53220E59}">
      <dsp:nvSpPr>
        <dsp:cNvPr id="0" name=""/>
        <dsp:cNvSpPr/>
      </dsp:nvSpPr>
      <dsp:spPr>
        <a:xfrm rot="10800000">
          <a:off x="664595" y="2255096"/>
          <a:ext cx="2559200" cy="578512"/>
        </a:xfrm>
        <a:prstGeom prst="homePlat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data archiving</a:t>
          </a:r>
          <a:endParaRPr lang="zh-CN" altLang="en-US" sz="1400" b="1" kern="1200" dirty="0">
            <a:latin typeface="+mn-lt"/>
          </a:endParaRPr>
        </a:p>
      </dsp:txBody>
      <dsp:txXfrm rot="10800000">
        <a:off x="809223" y="2255096"/>
        <a:ext cx="2414572" cy="578512"/>
      </dsp:txXfrm>
    </dsp:sp>
    <dsp:sp modelId="{E30AEDD6-92E8-E84D-BF37-CE5FFE8AC2CB}">
      <dsp:nvSpPr>
        <dsp:cNvPr id="0" name=""/>
        <dsp:cNvSpPr/>
      </dsp:nvSpPr>
      <dsp:spPr>
        <a:xfrm>
          <a:off x="624625" y="2450381"/>
          <a:ext cx="79938" cy="187941"/>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25030-84FD-6944-BB3B-BB4043E8206D}">
      <dsp:nvSpPr>
        <dsp:cNvPr id="0" name=""/>
        <dsp:cNvSpPr/>
      </dsp:nvSpPr>
      <dsp:spPr>
        <a:xfrm rot="10800000">
          <a:off x="656040" y="1486"/>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mn-lt"/>
            </a:rPr>
            <a:t>User management and parameter configuration</a:t>
          </a:r>
          <a:endParaRPr lang="zh-CN" altLang="en-US" sz="1400" b="1" kern="1200" dirty="0">
            <a:latin typeface="+mn-lt"/>
          </a:endParaRPr>
        </a:p>
      </dsp:txBody>
      <dsp:txXfrm rot="10800000">
        <a:off x="800668" y="1486"/>
        <a:ext cx="2414572" cy="578512"/>
      </dsp:txXfrm>
    </dsp:sp>
    <dsp:sp modelId="{B17F87AB-F4B0-0842-A535-14CC238DE804}">
      <dsp:nvSpPr>
        <dsp:cNvPr id="0" name=""/>
        <dsp:cNvSpPr/>
      </dsp:nvSpPr>
      <dsp:spPr>
        <a:xfrm>
          <a:off x="633180" y="165361"/>
          <a:ext cx="45719" cy="250762"/>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5D85C3-A809-014B-B272-210D9CAE25BC}">
      <dsp:nvSpPr>
        <dsp:cNvPr id="0" name=""/>
        <dsp:cNvSpPr/>
      </dsp:nvSpPr>
      <dsp:spPr>
        <a:xfrm rot="10800000">
          <a:off x="659186" y="752689"/>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discharge workflow management</a:t>
          </a:r>
          <a:endParaRPr lang="zh-CN" altLang="en-US" sz="1400" b="1" kern="1200" dirty="0">
            <a:latin typeface="+mn-lt"/>
          </a:endParaRPr>
        </a:p>
      </dsp:txBody>
      <dsp:txXfrm rot="10800000">
        <a:off x="803814" y="752689"/>
        <a:ext cx="2414572" cy="578512"/>
      </dsp:txXfrm>
    </dsp:sp>
    <dsp:sp modelId="{5679D0F8-3C4C-994E-B252-6FBEA227F328}">
      <dsp:nvSpPr>
        <dsp:cNvPr id="0" name=""/>
        <dsp:cNvSpPr/>
      </dsp:nvSpPr>
      <dsp:spPr>
        <a:xfrm flipH="1">
          <a:off x="630035" y="962397"/>
          <a:ext cx="58302" cy="159096"/>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4F8173-F0CF-FC4C-AEC1-75CC354A62EB}">
      <dsp:nvSpPr>
        <dsp:cNvPr id="0" name=""/>
        <dsp:cNvSpPr/>
      </dsp:nvSpPr>
      <dsp:spPr>
        <a:xfrm rot="10800000">
          <a:off x="682293" y="1503892"/>
          <a:ext cx="2559200" cy="57851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schedule and control execution</a:t>
          </a:r>
          <a:endParaRPr lang="zh-CN" altLang="en-US" sz="1400" b="1" kern="1200" dirty="0">
            <a:latin typeface="+mn-lt"/>
          </a:endParaRPr>
        </a:p>
      </dsp:txBody>
      <dsp:txXfrm rot="10800000">
        <a:off x="826921" y="1503892"/>
        <a:ext cx="2414572" cy="578512"/>
      </dsp:txXfrm>
    </dsp:sp>
    <dsp:sp modelId="{26002F4C-F786-CC49-ACB9-D9733025EDA5}">
      <dsp:nvSpPr>
        <dsp:cNvPr id="0" name=""/>
        <dsp:cNvSpPr/>
      </dsp:nvSpPr>
      <dsp:spPr>
        <a:xfrm>
          <a:off x="606927" y="1701009"/>
          <a:ext cx="150731" cy="184279"/>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496BDA-36FE-F943-B1A2-5FDD53220E59}">
      <dsp:nvSpPr>
        <dsp:cNvPr id="0" name=""/>
        <dsp:cNvSpPr/>
      </dsp:nvSpPr>
      <dsp:spPr>
        <a:xfrm rot="10800000">
          <a:off x="655228" y="2256582"/>
          <a:ext cx="2559200" cy="578512"/>
        </a:xfrm>
        <a:prstGeom prst="homePlat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5108" tIns="53340" rIns="99568" bIns="53340" numCol="1" spcCol="1270" anchor="ctr" anchorCtr="0">
          <a:noAutofit/>
        </a:bodyPr>
        <a:lstStyle/>
        <a:p>
          <a:pPr lvl="0" algn="ctr" defTabSz="622300">
            <a:lnSpc>
              <a:spcPct val="90000"/>
            </a:lnSpc>
            <a:spcBef>
              <a:spcPct val="0"/>
            </a:spcBef>
            <a:spcAft>
              <a:spcPct val="35000"/>
            </a:spcAft>
          </a:pPr>
          <a:r>
            <a:rPr lang="en-US" altLang="zh-CN" sz="1400" b="1" kern="1200" dirty="0" smtClean="0">
              <a:latin typeface="+mn-lt"/>
            </a:rPr>
            <a:t>data archiving</a:t>
          </a:r>
          <a:endParaRPr lang="zh-CN" altLang="en-US" sz="1400" b="1" kern="1200" dirty="0">
            <a:latin typeface="+mn-lt"/>
          </a:endParaRPr>
        </a:p>
      </dsp:txBody>
      <dsp:txXfrm rot="10800000">
        <a:off x="799856" y="2256582"/>
        <a:ext cx="2414572" cy="578512"/>
      </dsp:txXfrm>
    </dsp:sp>
    <dsp:sp modelId="{E30AEDD6-92E8-E84D-BF37-CE5FFE8AC2CB}">
      <dsp:nvSpPr>
        <dsp:cNvPr id="0" name=""/>
        <dsp:cNvSpPr/>
      </dsp:nvSpPr>
      <dsp:spPr>
        <a:xfrm>
          <a:off x="624625" y="2450381"/>
          <a:ext cx="79938" cy="187941"/>
        </a:xfrm>
        <a:prstGeom prst="ellipse">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17E6D-7A51-4CA9-B903-E65279E57B72}"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6CA9F-C501-4DD5-81E2-B22CAECA1E5C}" type="slidenum">
              <a:rPr lang="zh-CN" altLang="en-US" smtClean="0"/>
              <a:t>‹#›</a:t>
            </a:fld>
            <a:endParaRPr lang="zh-CN" altLang="en-US"/>
          </a:p>
        </p:txBody>
      </p:sp>
    </p:spTree>
    <p:extLst>
      <p:ext uri="{BB962C8B-B14F-4D97-AF65-F5344CB8AC3E}">
        <p14:creationId xmlns:p14="http://schemas.microsoft.com/office/powerpoint/2010/main" val="250660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dirty="0"/>
          </a:p>
        </p:txBody>
      </p:sp>
      <p:sp>
        <p:nvSpPr>
          <p:cNvPr id="4" name="灯片编号占位符 3"/>
          <p:cNvSpPr>
            <a:spLocks noGrp="1"/>
          </p:cNvSpPr>
          <p:nvPr>
            <p:ph type="sldNum" sz="quarter" idx="10"/>
          </p:nvPr>
        </p:nvSpPr>
        <p:spPr/>
        <p:txBody>
          <a:bodyPr/>
          <a:lstStyle/>
          <a:p>
            <a:fld id="{E10A505D-39A9-428B-99D7-572E5C43B58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10</a:t>
            </a:fld>
            <a:endParaRPr lang="zh-CN" altLang="en-US"/>
          </a:p>
        </p:txBody>
      </p:sp>
    </p:spTree>
    <p:extLst>
      <p:ext uri="{BB962C8B-B14F-4D97-AF65-F5344CB8AC3E}">
        <p14:creationId xmlns:p14="http://schemas.microsoft.com/office/powerpoint/2010/main" val="208372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11</a:t>
            </a:fld>
            <a:endParaRPr lang="zh-CN" altLang="en-US"/>
          </a:p>
        </p:txBody>
      </p:sp>
    </p:spTree>
    <p:extLst>
      <p:ext uri="{BB962C8B-B14F-4D97-AF65-F5344CB8AC3E}">
        <p14:creationId xmlns:p14="http://schemas.microsoft.com/office/powerpoint/2010/main" val="12759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12</a:t>
            </a:fld>
            <a:endParaRPr lang="zh-CN" altLang="en-US"/>
          </a:p>
        </p:txBody>
      </p:sp>
    </p:spTree>
    <p:extLst>
      <p:ext uri="{BB962C8B-B14F-4D97-AF65-F5344CB8AC3E}">
        <p14:creationId xmlns:p14="http://schemas.microsoft.com/office/powerpoint/2010/main" val="4601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13</a:t>
            </a:fld>
            <a:endParaRPr lang="zh-CN" altLang="en-US"/>
          </a:p>
        </p:txBody>
      </p:sp>
    </p:spTree>
    <p:extLst>
      <p:ext uri="{BB962C8B-B14F-4D97-AF65-F5344CB8AC3E}">
        <p14:creationId xmlns:p14="http://schemas.microsoft.com/office/powerpoint/2010/main" val="132339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14</a:t>
            </a:fld>
            <a:endParaRPr lang="zh-CN" altLang="en-US"/>
          </a:p>
        </p:txBody>
      </p:sp>
    </p:spTree>
    <p:extLst>
      <p:ext uri="{BB962C8B-B14F-4D97-AF65-F5344CB8AC3E}">
        <p14:creationId xmlns:p14="http://schemas.microsoft.com/office/powerpoint/2010/main" val="1073981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15</a:t>
            </a:fld>
            <a:endParaRPr lang="zh-CN" altLang="en-US"/>
          </a:p>
        </p:txBody>
      </p:sp>
    </p:spTree>
    <p:extLst>
      <p:ext uri="{BB962C8B-B14F-4D97-AF65-F5344CB8AC3E}">
        <p14:creationId xmlns:p14="http://schemas.microsoft.com/office/powerpoint/2010/main" val="61851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16</a:t>
            </a:fld>
            <a:endParaRPr lang="zh-CN" altLang="en-US"/>
          </a:p>
        </p:txBody>
      </p:sp>
    </p:spTree>
    <p:extLst>
      <p:ext uri="{BB962C8B-B14F-4D97-AF65-F5344CB8AC3E}">
        <p14:creationId xmlns:p14="http://schemas.microsoft.com/office/powerpoint/2010/main" val="65091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17</a:t>
            </a:fld>
            <a:endParaRPr lang="zh-CN" altLang="en-US"/>
          </a:p>
        </p:txBody>
      </p:sp>
    </p:spTree>
    <p:extLst>
      <p:ext uri="{BB962C8B-B14F-4D97-AF65-F5344CB8AC3E}">
        <p14:creationId xmlns:p14="http://schemas.microsoft.com/office/powerpoint/2010/main" val="32312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18</a:t>
            </a:fld>
            <a:endParaRPr lang="zh-CN" altLang="en-US"/>
          </a:p>
        </p:txBody>
      </p:sp>
    </p:spTree>
    <p:extLst>
      <p:ext uri="{BB962C8B-B14F-4D97-AF65-F5344CB8AC3E}">
        <p14:creationId xmlns:p14="http://schemas.microsoft.com/office/powerpoint/2010/main" val="211929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a:xfrm>
            <a:off x="90488" y="77788"/>
            <a:ext cx="6618287" cy="3724275"/>
          </a:xfrm>
        </p:spPr>
      </p:sp>
      <p:sp>
        <p:nvSpPr>
          <p:cNvPr id="819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Times New Roman" panose="02020603050405020304" pitchFamily="18" charset="0"/>
                <a:ea typeface="宋体" panose="02010600030101010101" pitchFamily="2" charset="-122"/>
              </a:rPr>
              <a:t>Next,</a:t>
            </a:r>
            <a:r>
              <a:rPr lang="en-US" altLang="zh-CN" baseline="0" dirty="0" smtClean="0">
                <a:latin typeface="Times New Roman" panose="02020603050405020304" pitchFamily="18" charset="0"/>
                <a:ea typeface="宋体" panose="02010600030101010101" pitchFamily="2" charset="-122"/>
              </a:rPr>
              <a:t> I will talk about the control simulation progress.</a:t>
            </a:r>
            <a:endParaRPr lang="zh-CN" altLang="en-US"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14060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a:xfrm>
            <a:off x="90488" y="77788"/>
            <a:ext cx="6618287" cy="3724275"/>
          </a:xfrm>
        </p:spPr>
      </p:sp>
      <p:sp>
        <p:nvSpPr>
          <p:cNvPr id="819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Times New Roman" panose="02020603050405020304" pitchFamily="18" charset="0"/>
                <a:ea typeface="宋体" panose="02010600030101010101" pitchFamily="2" charset="-122"/>
              </a:rPr>
              <a:t>Mainly composed</a:t>
            </a:r>
            <a:r>
              <a:rPr lang="en-US" altLang="zh-CN" baseline="0" dirty="0" smtClean="0">
                <a:latin typeface="Times New Roman" panose="02020603050405020304" pitchFamily="18" charset="0"/>
                <a:ea typeface="宋体" panose="02010600030101010101" pitchFamily="2" charset="-122"/>
              </a:rPr>
              <a:t> of three parts, system infrastructure development, simulation for control, and advanced control algorithms applied on EAST. </a:t>
            </a:r>
            <a:endParaRPr lang="zh-CN" altLang="en-US" dirty="0">
              <a:latin typeface="Times New Roman" panose="02020603050405020304" pitchFamily="18"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After</a:t>
            </a:r>
            <a:r>
              <a:rPr kumimoji="1" lang="en-US" altLang="zh-CN" baseline="0" dirty="0" smtClean="0"/>
              <a:t> 4 years of design and development, the prototype system is established. Two sets of clusters are deployed as redundant system. After integrating the main control algorithms, the new PCS was successfully applied in the last week of 2023 EAST summer operation campaign. In near 300 shots, the plasma current, position &amp; shape, density were controlled with no system failure.</a:t>
            </a:r>
            <a:endParaRPr kumimoji="1" lang="en-US" altLang="zh-CN" dirty="0" smtClean="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20</a:t>
            </a:fld>
            <a:endParaRPr lang="zh-CN" altLang="en-US"/>
          </a:p>
        </p:txBody>
      </p:sp>
    </p:spTree>
    <p:extLst>
      <p:ext uri="{BB962C8B-B14F-4D97-AF65-F5344CB8AC3E}">
        <p14:creationId xmlns:p14="http://schemas.microsoft.com/office/powerpoint/2010/main" val="35868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21</a:t>
            </a:fld>
            <a:endParaRPr lang="zh-CN" altLang="en-US"/>
          </a:p>
        </p:txBody>
      </p:sp>
    </p:spTree>
    <p:extLst>
      <p:ext uri="{BB962C8B-B14F-4D97-AF65-F5344CB8AC3E}">
        <p14:creationId xmlns:p14="http://schemas.microsoft.com/office/powerpoint/2010/main" val="74865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After</a:t>
            </a:r>
            <a:r>
              <a:rPr kumimoji="1" lang="en-US" altLang="zh-CN" baseline="0" dirty="0" smtClean="0"/>
              <a:t> 4 years of design and development, the prototype system is established. Two sets of clusters are deployed as redundant system. After integrating the main control algorithms, the new PCS was successfully applied in the last week of 2023 EAST summer operation campaign. In near 300 shots, the plasma current, position &amp; shape, density were controlled with no system failure.</a:t>
            </a:r>
            <a:endParaRPr kumimoji="1" lang="en-US" altLang="zh-CN" dirty="0" smtClean="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22</a:t>
            </a:fld>
            <a:endParaRPr lang="zh-CN" altLang="en-US"/>
          </a:p>
        </p:txBody>
      </p:sp>
    </p:spTree>
    <p:extLst>
      <p:ext uri="{BB962C8B-B14F-4D97-AF65-F5344CB8AC3E}">
        <p14:creationId xmlns:p14="http://schemas.microsoft.com/office/powerpoint/2010/main" val="2136645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off-normal</a:t>
            </a:r>
            <a:r>
              <a:rPr kumimoji="1" lang="en-US" altLang="zh-CN" baseline="0" dirty="0" smtClean="0"/>
              <a:t> events of external systems and the transient plasma can be detected and handled in PCS.  </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23</a:t>
            </a:fld>
            <a:endParaRPr lang="zh-CN" altLang="en-US"/>
          </a:p>
        </p:txBody>
      </p:sp>
    </p:spTree>
    <p:extLst>
      <p:ext uri="{BB962C8B-B14F-4D97-AF65-F5344CB8AC3E}">
        <p14:creationId xmlns:p14="http://schemas.microsoft.com/office/powerpoint/2010/main" val="1032938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new PCS</a:t>
            </a:r>
            <a:r>
              <a:rPr kumimoji="1" lang="en-US" altLang="zh-CN" baseline="0" dirty="0" smtClean="0"/>
              <a:t> supports SSO through</a:t>
            </a:r>
            <a:r>
              <a:rPr kumimoji="1" lang="mr-IN" altLang="zh-CN" baseline="0" dirty="0" smtClean="0"/>
              <a:t>…</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24</a:t>
            </a:fld>
            <a:endParaRPr lang="zh-CN" altLang="en-US"/>
          </a:p>
        </p:txBody>
      </p:sp>
    </p:spTree>
    <p:extLst>
      <p:ext uri="{BB962C8B-B14F-4D97-AF65-F5344CB8AC3E}">
        <p14:creationId xmlns:p14="http://schemas.microsoft.com/office/powerpoint/2010/main" val="852927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ea typeface="Times New Roman" charset="0"/>
                <a:cs typeface="Times New Roman" charset="0"/>
                <a:sym typeface="宋体" panose="02010600030101010101" pitchFamily="2" charset="-122"/>
              </a:rPr>
              <a:t>Algorithm template compatible with real-time framework</a:t>
            </a:r>
            <a:r>
              <a:rPr lang="zh-CN" altLang="en-US" sz="1200" dirty="0" smtClean="0">
                <a:ea typeface="Times New Roman" charset="0"/>
                <a:cs typeface="Times New Roman" charset="0"/>
                <a:sym typeface="宋体" panose="02010600030101010101" pitchFamily="2" charset="-122"/>
              </a:rPr>
              <a:t>，</a:t>
            </a:r>
            <a:r>
              <a:rPr lang="en-US" altLang="zh-CN" sz="1200" dirty="0" smtClean="0">
                <a:ea typeface="Times New Roman" charset="0"/>
                <a:cs typeface="Times New Roman" charset="0"/>
                <a:sym typeface="宋体" panose="02010600030101010101" pitchFamily="2" charset="-122"/>
              </a:rPr>
              <a:t>Shield the difference of control framework</a:t>
            </a:r>
          </a:p>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25</a:t>
            </a:fld>
            <a:endParaRPr lang="zh-CN" altLang="en-US"/>
          </a:p>
        </p:txBody>
      </p:sp>
    </p:spTree>
    <p:extLst>
      <p:ext uri="{BB962C8B-B14F-4D97-AF65-F5344CB8AC3E}">
        <p14:creationId xmlns:p14="http://schemas.microsoft.com/office/powerpoint/2010/main" val="1963133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python</a:t>
            </a:r>
            <a:r>
              <a:rPr kumimoji="1" lang="en-US" altLang="zh-CN" baseline="0" dirty="0" smtClean="0"/>
              <a:t> based plasma control simulation verification platform PCSVP has been developed. It supports visual modelling, customized modules</a:t>
            </a:r>
            <a:r>
              <a:rPr kumimoji="1" lang="mr-IN" altLang="zh-CN" baseline="0" dirty="0" smtClean="0"/>
              <a:t>…</a:t>
            </a:r>
            <a:r>
              <a:rPr kumimoji="1" lang="en-US" altLang="zh-CN" baseline="0" dirty="0" smtClean="0"/>
              <a:t>. The toolkits called space have been developed to support the platform. </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26</a:t>
            </a:fld>
            <a:endParaRPr lang="zh-CN" altLang="en-US"/>
          </a:p>
        </p:txBody>
      </p:sp>
    </p:spTree>
    <p:extLst>
      <p:ext uri="{BB962C8B-B14F-4D97-AF65-F5344CB8AC3E}">
        <p14:creationId xmlns:p14="http://schemas.microsoft.com/office/powerpoint/2010/main" val="1497080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python</a:t>
            </a:r>
            <a:r>
              <a:rPr kumimoji="1" lang="en-US" altLang="zh-CN" baseline="0" dirty="0" smtClean="0"/>
              <a:t> based plasma control simulation verification platform PCSVP has been developed. It supports visual modelling, customized modules</a:t>
            </a:r>
            <a:r>
              <a:rPr kumimoji="1" lang="mr-IN" altLang="zh-CN" baseline="0" dirty="0" smtClean="0"/>
              <a:t>…</a:t>
            </a:r>
            <a:r>
              <a:rPr kumimoji="1" lang="en-US" altLang="zh-CN" baseline="0" dirty="0" smtClean="0"/>
              <a:t>. The toolkits called space have been developed to support the platform. </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27</a:t>
            </a:fld>
            <a:endParaRPr lang="zh-CN" altLang="en-US"/>
          </a:p>
        </p:txBody>
      </p:sp>
    </p:spTree>
    <p:extLst>
      <p:ext uri="{BB962C8B-B14F-4D97-AF65-F5344CB8AC3E}">
        <p14:creationId xmlns:p14="http://schemas.microsoft.com/office/powerpoint/2010/main" val="160912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a:t>
            </a:r>
            <a:r>
              <a:rPr kumimoji="1" lang="en-US" altLang="zh-CN" baseline="0" dirty="0" smtClean="0"/>
              <a:t> close loop simulation with PCS has been realized, which can be used for control algorithm verification, event detection and handling simulation, scenarios design and control optimization for EAST.</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28</a:t>
            </a:fld>
            <a:endParaRPr lang="zh-CN" altLang="en-US"/>
          </a:p>
        </p:txBody>
      </p:sp>
    </p:spTree>
    <p:extLst>
      <p:ext uri="{BB962C8B-B14F-4D97-AF65-F5344CB8AC3E}">
        <p14:creationId xmlns:p14="http://schemas.microsoft.com/office/powerpoint/2010/main" val="33337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a:xfrm>
            <a:off x="90488" y="77788"/>
            <a:ext cx="6618287" cy="3724275"/>
          </a:xfrm>
        </p:spPr>
      </p:sp>
      <p:sp>
        <p:nvSpPr>
          <p:cNvPr id="819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Times New Roman" panose="02020603050405020304" pitchFamily="18" charset="0"/>
                <a:ea typeface="宋体" panose="02010600030101010101" pitchFamily="2" charset="-122"/>
              </a:rPr>
              <a:t>Next,</a:t>
            </a:r>
            <a:r>
              <a:rPr lang="en-US" altLang="zh-CN" baseline="0" dirty="0" smtClean="0">
                <a:latin typeface="Times New Roman" panose="02020603050405020304" pitchFamily="18" charset="0"/>
                <a:ea typeface="宋体" panose="02010600030101010101" pitchFamily="2" charset="-122"/>
              </a:rPr>
              <a:t> I will talk about the control simulation progress.</a:t>
            </a:r>
            <a:endParaRPr lang="zh-CN" altLang="en-US"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67564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smtClean="0"/>
              <a:t>For future reactor control, the plasma control system must have sufficient security, stability, and reliability to support steady state operation. Simulation tools need to be developed for controller design and scenarios optimization. And the advanced control algorithms need to be integrated for plasma initiation, maintenance and safe termination.     </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3</a:t>
            </a:fld>
            <a:endParaRPr lang="zh-CN" altLang="en-US"/>
          </a:p>
        </p:txBody>
      </p:sp>
    </p:spTree>
    <p:extLst>
      <p:ext uri="{BB962C8B-B14F-4D97-AF65-F5344CB8AC3E}">
        <p14:creationId xmlns:p14="http://schemas.microsoft.com/office/powerpoint/2010/main" val="197129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new PCS</a:t>
            </a:r>
            <a:r>
              <a:rPr kumimoji="1" lang="en-US" altLang="zh-CN" baseline="0" dirty="0" smtClean="0"/>
              <a:t> infrastructure has good real-time performance, reliability, usability and testability. It supports AI application and steady-state operation. </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30</a:t>
            </a:fld>
            <a:endParaRPr lang="zh-CN" altLang="en-US"/>
          </a:p>
        </p:txBody>
      </p:sp>
    </p:spTree>
    <p:extLst>
      <p:ext uri="{BB962C8B-B14F-4D97-AF65-F5344CB8AC3E}">
        <p14:creationId xmlns:p14="http://schemas.microsoft.com/office/powerpoint/2010/main" val="966712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dirty="0"/>
          </a:p>
        </p:txBody>
      </p:sp>
      <p:sp>
        <p:nvSpPr>
          <p:cNvPr id="4" name="灯片编号占位符 3"/>
          <p:cNvSpPr>
            <a:spLocks noGrp="1"/>
          </p:cNvSpPr>
          <p:nvPr>
            <p:ph type="sldNum" sz="quarter" idx="10"/>
          </p:nvPr>
        </p:nvSpPr>
        <p:spPr/>
        <p:txBody>
          <a:bodyPr/>
          <a:lstStyle/>
          <a:p>
            <a:fld id="{E10A505D-39A9-428B-99D7-572E5C43B582}" type="slidenum">
              <a:rPr lang="zh-CN" altLang="en-US" smtClean="0"/>
              <a:t>31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4</a:t>
            </a:fld>
            <a:endParaRPr lang="zh-CN" altLang="en-US"/>
          </a:p>
        </p:txBody>
      </p:sp>
    </p:spTree>
    <p:extLst>
      <p:ext uri="{BB962C8B-B14F-4D97-AF65-F5344CB8AC3E}">
        <p14:creationId xmlns:p14="http://schemas.microsoft.com/office/powerpoint/2010/main" val="97510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noTextEdit="1"/>
          </p:cNvSpPr>
          <p:nvPr>
            <p:ph type="sldImg"/>
          </p:nvPr>
        </p:nvSpPr>
        <p:spPr>
          <a:xfrm>
            <a:off x="90488" y="77788"/>
            <a:ext cx="6618287" cy="3724275"/>
          </a:xfrm>
        </p:spPr>
      </p:sp>
      <p:sp>
        <p:nvSpPr>
          <p:cNvPr id="8194"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Times New Roman" panose="02020603050405020304" pitchFamily="18" charset="0"/>
                <a:ea typeface="宋体" panose="02010600030101010101" pitchFamily="2" charset="-122"/>
              </a:rPr>
              <a:t>To support </a:t>
            </a:r>
            <a:r>
              <a:rPr lang="en-US" altLang="zh-CN" baseline="0" dirty="0" smtClean="0">
                <a:latin typeface="Times New Roman" panose="02020603050405020304" pitchFamily="18" charset="0"/>
                <a:ea typeface="宋体" panose="02010600030101010101" pitchFamily="2" charset="-122"/>
              </a:rPr>
              <a:t>steady-state operation of future reactor, a new plasma control system infrastructure is designed and developed.  </a:t>
            </a:r>
            <a:endParaRPr lang="zh-CN" altLang="en-US"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385852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The overall framework is composed</a:t>
            </a:r>
            <a:r>
              <a:rPr kumimoji="1" lang="en-US" altLang="zh-CN" baseline="0" dirty="0" smtClean="0"/>
              <a:t> of scalable hardware and software infrastructure, two assistant platforms for visual algorithm development and validation.</a:t>
            </a:r>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6</a:t>
            </a:fld>
            <a:endParaRPr lang="zh-CN" altLang="en-US"/>
          </a:p>
        </p:txBody>
      </p:sp>
    </p:spTree>
    <p:extLst>
      <p:ext uri="{BB962C8B-B14F-4D97-AF65-F5344CB8AC3E}">
        <p14:creationId xmlns:p14="http://schemas.microsoft.com/office/powerpoint/2010/main" val="94536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7</a:t>
            </a:fld>
            <a:endParaRPr lang="zh-CN" altLang="en-US"/>
          </a:p>
        </p:txBody>
      </p:sp>
    </p:spTree>
    <p:extLst>
      <p:ext uri="{BB962C8B-B14F-4D97-AF65-F5344CB8AC3E}">
        <p14:creationId xmlns:p14="http://schemas.microsoft.com/office/powerpoint/2010/main" val="65539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8</a:t>
            </a:fld>
            <a:endParaRPr lang="zh-CN" altLang="en-US"/>
          </a:p>
        </p:txBody>
      </p:sp>
    </p:spTree>
    <p:extLst>
      <p:ext uri="{BB962C8B-B14F-4D97-AF65-F5344CB8AC3E}">
        <p14:creationId xmlns:p14="http://schemas.microsoft.com/office/powerpoint/2010/main" val="185569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216CA9F-C501-4DD5-81E2-B22CAECA1E5C}" type="slidenum">
              <a:rPr lang="zh-CN" altLang="en-US" smtClean="0"/>
              <a:t>9</a:t>
            </a:fld>
            <a:endParaRPr lang="zh-CN" altLang="en-US"/>
          </a:p>
        </p:txBody>
      </p:sp>
    </p:spTree>
    <p:extLst>
      <p:ext uri="{BB962C8B-B14F-4D97-AF65-F5344CB8AC3E}">
        <p14:creationId xmlns:p14="http://schemas.microsoft.com/office/powerpoint/2010/main" val="94666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3CBCCB-8D16-44A4-AF11-BCFAF8E30B99}" type="datetime1">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AD1A258-3967-4805-93D9-70889505A0D3}" type="datetime1">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D66DDF3-5782-406A-84B3-02C16C3EB1B0}" type="datetime1">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Picture 7" descr="BannerObenOhne.jpg                                             002EF66CMacintosh HD                   B55BF55B:"/>
          <p:cNvPicPr>
            <a:picLocks noChangeAspect="1" noChangeArrowheads="1"/>
          </p:cNvPicPr>
          <p:nvPr userDrawn="1"/>
        </p:nvPicPr>
        <p:blipFill>
          <a:blip r:embed="rId2"/>
          <a:srcRect/>
          <a:stretch>
            <a:fillRect/>
          </a:stretch>
        </p:blipFill>
        <p:spPr bwMode="auto">
          <a:xfrm>
            <a:off x="1" y="2"/>
            <a:ext cx="12191475" cy="11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19" name="Group 2"/>
          <p:cNvGrpSpPr/>
          <p:nvPr userDrawn="1"/>
        </p:nvGrpSpPr>
        <p:grpSpPr>
          <a:xfrm>
            <a:off x="13802" y="6500389"/>
            <a:ext cx="12191999" cy="452808"/>
            <a:chOff x="-841" y="-47625"/>
            <a:chExt cx="3584398" cy="860425"/>
          </a:xfrm>
        </p:grpSpPr>
        <p:sp>
          <p:nvSpPr>
            <p:cNvPr id="20" name="Freeform 3"/>
            <p:cNvSpPr/>
            <p:nvPr/>
          </p:nvSpPr>
          <p:spPr>
            <a:xfrm>
              <a:off x="-841" y="0"/>
              <a:ext cx="3584398" cy="703885"/>
            </a:xfrm>
            <a:custGeom>
              <a:avLst/>
              <a:gdLst/>
              <a:ahLst/>
              <a:cxnLst/>
              <a:rect l="l" t="t" r="r" b="b"/>
              <a:pathLst>
                <a:path w="4816592" h="871671">
                  <a:moveTo>
                    <a:pt x="0" y="0"/>
                  </a:moveTo>
                  <a:lnTo>
                    <a:pt x="4816592" y="0"/>
                  </a:lnTo>
                  <a:lnTo>
                    <a:pt x="4816592" y="871671"/>
                  </a:lnTo>
                  <a:lnTo>
                    <a:pt x="0" y="871671"/>
                  </a:lnTo>
                  <a:close/>
                </a:path>
              </a:pathLst>
            </a:custGeom>
            <a:solidFill>
              <a:srgbClr val="304370"/>
            </a:solidFill>
          </p:spPr>
        </p:sp>
        <p:sp>
          <p:nvSpPr>
            <p:cNvPr id="21" name="TextBox 4"/>
            <p:cNvSpPr txBox="1"/>
            <p:nvPr/>
          </p:nvSpPr>
          <p:spPr>
            <a:xfrm>
              <a:off x="0" y="-47625"/>
              <a:ext cx="812800" cy="860425"/>
            </a:xfrm>
            <a:prstGeom prst="rect">
              <a:avLst/>
            </a:prstGeom>
          </p:spPr>
          <p:txBody>
            <a:bodyPr lIns="50800" tIns="50800" rIns="50800" bIns="50800" rtlCol="0" anchor="ctr"/>
            <a:lstStyle/>
            <a:p>
              <a:pPr algn="ctr">
                <a:lnSpc>
                  <a:spcPts val="3545"/>
                </a:lnSpc>
              </a:pPr>
              <a:endParaRPr sz="2400"/>
            </a:p>
          </p:txBody>
        </p:sp>
      </p:grpSp>
      <p:pic>
        <p:nvPicPr>
          <p:cNvPr id="24" name="Picture 2"/>
          <p:cNvPicPr>
            <a:picLocks noChangeAspect="1" noChangeArrowheads="1"/>
          </p:cNvPicPr>
          <p:nvPr userDrawn="1"/>
        </p:nvPicPr>
        <p:blipFill rotWithShape="1">
          <a:blip r:embed="rId2" cstate="print"/>
          <a:srcRect r="-567"/>
          <a:stretch>
            <a:fillRect/>
          </a:stretch>
        </p:blipFill>
        <p:spPr bwMode="auto">
          <a:xfrm>
            <a:off x="11760629" y="6501326"/>
            <a:ext cx="458971" cy="39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a:spLocks noChangeArrowheads="1"/>
          </p:cNvSpPr>
          <p:nvPr userDrawn="1"/>
        </p:nvSpPr>
        <p:spPr bwMode="auto">
          <a:xfrm>
            <a:off x="0" y="6521769"/>
            <a:ext cx="100743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Helvetica" panose="020B0604020202020204" charset="0"/>
                <a:ea typeface="宋体" panose="02010600030101010101" pitchFamily="2" charset="-122"/>
              </a:defRPr>
            </a:lvl1pPr>
            <a:lvl2pPr marL="742950" indent="-285750">
              <a:defRPr kumimoji="1" sz="2400">
                <a:solidFill>
                  <a:schemeClr val="tx1"/>
                </a:solidFill>
                <a:latin typeface="Helvetica" panose="020B0604020202020204" charset="0"/>
                <a:ea typeface="宋体" panose="02010600030101010101" pitchFamily="2" charset="-122"/>
              </a:defRPr>
            </a:lvl2pPr>
            <a:lvl3pPr marL="1143000" indent="-228600">
              <a:defRPr kumimoji="1" sz="2400">
                <a:solidFill>
                  <a:schemeClr val="tx1"/>
                </a:solidFill>
                <a:latin typeface="Helvetica" panose="020B0604020202020204" charset="0"/>
                <a:ea typeface="宋体" panose="02010600030101010101" pitchFamily="2" charset="-122"/>
              </a:defRPr>
            </a:lvl3pPr>
            <a:lvl4pPr marL="1600200" indent="-228600">
              <a:defRPr kumimoji="1" sz="2400">
                <a:solidFill>
                  <a:schemeClr val="tx1"/>
                </a:solidFill>
                <a:latin typeface="Helvetica" panose="020B0604020202020204" charset="0"/>
                <a:ea typeface="宋体" panose="02010600030101010101" pitchFamily="2" charset="-122"/>
              </a:defRPr>
            </a:lvl4pPr>
            <a:lvl5pPr marL="2057400" indent="-228600">
              <a:defRPr kumimoji="1" sz="2400">
                <a:solidFill>
                  <a:schemeClr val="tx1"/>
                </a:solidFill>
                <a:latin typeface="Helvetica" panose="020B060402020202020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Helvetica" panose="020B060402020202020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Helvetica" panose="020B060402020202020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Helvetica" panose="020B060402020202020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Helvetica" panose="020B0604020202020204" charset="0"/>
                <a:ea typeface="宋体" panose="02010600030101010101" pitchFamily="2" charset="-122"/>
              </a:defRPr>
            </a:lvl9pPr>
          </a:lstStyle>
          <a:p>
            <a:pPr algn="ctr" eaLnBrk="1" hangingPunct="1">
              <a:defRPr/>
            </a:pPr>
            <a:fld id="{67996EB8-5DE4-8F4D-839F-9686DF964C01}" type="slidenum">
              <a:rPr kumimoji="0" lang="en-US" altLang="zh-CN" sz="1465" b="1" smtClean="0">
                <a:solidFill>
                  <a:schemeClr val="bg1"/>
                </a:solidFill>
                <a:latin typeface="微软雅黑" panose="020B0503020204020204" pitchFamily="34" charset="-122"/>
                <a:ea typeface="微软雅黑" panose="020B0503020204020204" pitchFamily="34" charset="-122"/>
              </a:rPr>
              <a:t>‹#›</a:t>
            </a:fld>
            <a:r>
              <a:rPr kumimoji="0" lang="en-US" altLang="zh-CN" sz="1465" b="1" dirty="0">
                <a:solidFill>
                  <a:schemeClr val="bg1"/>
                </a:solidFill>
                <a:latin typeface="微软雅黑" panose="020B0503020204020204" pitchFamily="34" charset="-122"/>
                <a:ea typeface="微软雅黑" panose="020B0503020204020204" pitchFamily="34" charset="-122"/>
              </a:rPr>
              <a:t>/57</a:t>
            </a:r>
          </a:p>
        </p:txBody>
      </p:sp>
      <p:sp>
        <p:nvSpPr>
          <p:cNvPr id="2" name="文本框 1"/>
          <p:cNvSpPr txBox="1"/>
          <p:nvPr userDrawn="1"/>
        </p:nvSpPr>
        <p:spPr>
          <a:xfrm>
            <a:off x="4368800" y="6553200"/>
            <a:ext cx="3860800" cy="297454"/>
          </a:xfrm>
          <a:prstGeom prst="rect">
            <a:avLst/>
          </a:prstGeom>
          <a:noFill/>
        </p:spPr>
        <p:txBody>
          <a:bodyPr wrap="square" rtlCol="0">
            <a:spAutoFit/>
          </a:bodyPr>
          <a:lstStyle/>
          <a:p>
            <a:pPr algn="ctr"/>
            <a:r>
              <a:rPr kumimoji="1" lang="en-US" altLang="zh-CN" sz="1335" b="1" dirty="0" err="1">
                <a:solidFill>
                  <a:schemeClr val="bg1"/>
                </a:solidFill>
                <a:latin typeface="微软雅黑" panose="020B0503020204020204" pitchFamily="34" charset="-122"/>
                <a:ea typeface="微软雅黑" panose="020B0503020204020204" pitchFamily="34" charset="-122"/>
                <a:cs typeface="Century Gothic" panose="020B0502020202020204" charset="0"/>
              </a:rPr>
              <a:t>Yuntao</a:t>
            </a:r>
            <a:r>
              <a:rPr kumimoji="1" lang="en-US" altLang="zh-CN" sz="1335" b="1" dirty="0">
                <a:solidFill>
                  <a:schemeClr val="bg1"/>
                </a:solidFill>
                <a:latin typeface="微软雅黑" panose="020B0503020204020204" pitchFamily="34" charset="-122"/>
                <a:ea typeface="微软雅黑" panose="020B0503020204020204" pitchFamily="34" charset="-122"/>
                <a:cs typeface="Century Gothic" panose="020B0502020202020204" charset="0"/>
              </a:rPr>
              <a:t> Song, August 3,</a:t>
            </a:r>
            <a:r>
              <a:rPr kumimoji="1" lang="zh-CN" altLang="en-US" sz="1335" b="1" dirty="0">
                <a:solidFill>
                  <a:schemeClr val="bg1"/>
                </a:solidFill>
                <a:latin typeface="微软雅黑" panose="020B0503020204020204" pitchFamily="34" charset="-122"/>
                <a:ea typeface="微软雅黑" panose="020B0503020204020204" pitchFamily="34" charset="-122"/>
                <a:cs typeface="Century Gothic" panose="020B0502020202020204" charset="0"/>
              </a:rPr>
              <a:t> </a:t>
            </a:r>
            <a:r>
              <a:rPr kumimoji="1" lang="en-US" altLang="zh-CN" sz="1335" b="1" dirty="0">
                <a:solidFill>
                  <a:schemeClr val="bg1"/>
                </a:solidFill>
                <a:latin typeface="微软雅黑" panose="020B0503020204020204" pitchFamily="34" charset="-122"/>
                <a:ea typeface="微软雅黑" panose="020B0503020204020204" pitchFamily="34" charset="-122"/>
                <a:cs typeface="Century Gothic" panose="020B0502020202020204" charset="0"/>
              </a:rPr>
              <a:t>2023</a:t>
            </a:r>
            <a:endParaRPr kumimoji="1" lang="zh-CN" altLang="en-US" sz="1335" b="1" dirty="0">
              <a:solidFill>
                <a:schemeClr val="bg1"/>
              </a:solidFill>
              <a:latin typeface="微软雅黑" panose="020B0503020204020204" pitchFamily="34" charset="-122"/>
              <a:ea typeface="微软雅黑" panose="020B0503020204020204" pitchFamily="34" charset="-122"/>
              <a:cs typeface="Century Gothic" panose="020B050202020202020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p:spPr>
        <p:txBody>
          <a:bodyPr/>
          <a:lstStyle>
            <a:lvl1pPr defTabSz="1218565" eaLnBrk="0" fontAlgn="base" hangingPunct="0">
              <a:spcBef>
                <a:spcPct val="0"/>
              </a:spcBef>
              <a:spcAft>
                <a:spcPct val="0"/>
              </a:spcAft>
              <a:defRPr>
                <a:latin typeface="Arial" panose="020B0604020202020204" pitchFamily="34" charset="0"/>
              </a:defRPr>
            </a:lvl1pPr>
          </a:lstStyle>
          <a:p>
            <a:pPr>
              <a:defRPr/>
            </a:pPr>
            <a:fld id="{FD73458D-13D3-403E-A3D3-F890F6EFE94B}" type="datetime1">
              <a:rPr lang="zh-CN" altLang="en-US" smtClean="0"/>
              <a:t>2024/3/19</a:t>
            </a:fld>
            <a:endParaRPr lang="zh-CN" altLang="en-US"/>
          </a:p>
        </p:txBody>
      </p:sp>
      <p:sp>
        <p:nvSpPr>
          <p:cNvPr id="4" name="页脚占位符 3"/>
          <p:cNvSpPr>
            <a:spLocks noGrp="1"/>
          </p:cNvSpPr>
          <p:nvPr>
            <p:ph type="ftr" sz="quarter" idx="11"/>
          </p:nvPr>
        </p:nvSpPr>
        <p:spPr>
          <a:xfrm>
            <a:off x="4038600" y="6356351"/>
            <a:ext cx="4114800" cy="366183"/>
          </a:xfrm>
        </p:spPr>
        <p:txBody>
          <a:bodyPr/>
          <a:lstStyle>
            <a:lvl1pPr defTabSz="1218565"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5" name="灯片编号占位符 4"/>
          <p:cNvSpPr>
            <a:spLocks noGrp="1"/>
          </p:cNvSpPr>
          <p:nvPr>
            <p:ph type="sldNum" sz="quarter" idx="12"/>
          </p:nvPr>
        </p:nvSpPr>
        <p:spPr>
          <a:xfrm>
            <a:off x="8610600" y="6356351"/>
            <a:ext cx="2743200" cy="366183"/>
          </a:xfrm>
        </p:spPr>
        <p:txBody>
          <a:bodyPr/>
          <a:lstStyle>
            <a:lvl1pPr defTabSz="1218565" eaLnBrk="0" hangingPunct="0">
              <a:defRPr>
                <a:latin typeface="Arial" panose="020B0604020202020204" pitchFamily="34" charset="0"/>
              </a:defRPr>
            </a:lvl1pPr>
          </a:lstStyle>
          <a:p>
            <a:pPr>
              <a:defRPr/>
            </a:pPr>
            <a:fld id="{70CADE89-C72D-48AC-89A9-183DE9051671}" type="slidenum">
              <a:rPr lang="zh-CN" altLang="en-US"/>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标题占位符 1"/>
          <p:cNvSpPr>
            <a:spLocks noGrp="1"/>
          </p:cNvSpPr>
          <p:nvPr>
            <p:ph type="title"/>
          </p:nvPr>
        </p:nvSpPr>
        <p:spPr bwMode="auto">
          <a:xfrm>
            <a:off x="0" y="2"/>
            <a:ext cx="121920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nSpc>
                <a:spcPct val="100000"/>
              </a:lnSpc>
              <a:defRPr sz="3200" b="1">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单击此处编辑母版标题样式</a:t>
            </a:r>
          </a:p>
        </p:txBody>
      </p:sp>
      <p:sp>
        <p:nvSpPr>
          <p:cNvPr id="4" name="灯片编号占位符 5"/>
          <p:cNvSpPr>
            <a:spLocks noGrp="1"/>
          </p:cNvSpPr>
          <p:nvPr>
            <p:ph type="sldNum" sz="quarter" idx="12"/>
          </p:nvPr>
        </p:nvSpPr>
        <p:spPr>
          <a:xfrm>
            <a:off x="11064552" y="6492875"/>
            <a:ext cx="648072" cy="365125"/>
          </a:xfrm>
          <a:prstGeom prst="rect">
            <a:avLst/>
          </a:prstGeom>
        </p:spPr>
        <p:txBody>
          <a:bodyPr/>
          <a:lstStyle>
            <a:lvl1pPr>
              <a:defRPr/>
            </a:lvl1pPr>
          </a:lstStyle>
          <a:p>
            <a:pPr>
              <a:defRPr/>
            </a:pPr>
            <a:fld id="{CDCBF22C-DA1D-4886-9D03-346D4CC48EC1}" type="slidenum">
              <a:rPr lang="zh-CN" altLang="en-US"/>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矩形 4"/>
          <p:cNvSpPr/>
          <p:nvPr userDrawn="1"/>
        </p:nvSpPr>
        <p:spPr>
          <a:xfrm>
            <a:off x="0" y="0"/>
            <a:ext cx="12192000" cy="869803"/>
          </a:xfrm>
          <a:prstGeom prst="rect">
            <a:avLst/>
          </a:prstGeom>
          <a:solidFill>
            <a:schemeClr val="accent1">
              <a:lumMod val="60000"/>
              <a:lumOff val="40000"/>
            </a:schemeClr>
          </a:solidFill>
          <a:ln w="12700" cap="flat" cmpd="sng" algn="ctr">
            <a:solidFill>
              <a:srgbClr val="0064D2">
                <a:shade val="50000"/>
              </a:srgbClr>
            </a:solidFill>
            <a:prstDash val="solid"/>
            <a:miter lim="800000"/>
          </a:ln>
          <a:effectLst/>
        </p:spPr>
        <p:txBody>
          <a:bodyPr lIns="91360" tIns="45713" rIns="91360" bIns="45713" rtlCol="0" anchor="ctr"/>
          <a:lstStyle/>
          <a:p>
            <a:pPr algn="ctr" defTabSz="913765">
              <a:defRPr/>
            </a:pPr>
            <a:endParaRPr lang="zh-CN" altLang="en-US" sz="1865" kern="0">
              <a:solidFill>
                <a:srgbClr val="FFFFFF"/>
              </a:solidFill>
              <a:latin typeface="Arial" panose="020B0604020202020204"/>
              <a:ea typeface="微软雅黑" panose="020B0503020204020204" pitchFamily="34" charset="-122"/>
            </a:endParaRPr>
          </a:p>
        </p:txBody>
      </p:sp>
      <p:sp>
        <p:nvSpPr>
          <p:cNvPr id="4" name="矩形 3"/>
          <p:cNvSpPr/>
          <p:nvPr userDrawn="1"/>
        </p:nvSpPr>
        <p:spPr>
          <a:xfrm>
            <a:off x="0" y="1"/>
            <a:ext cx="12192000" cy="836613"/>
          </a:xfrm>
          <a:prstGeom prst="rect">
            <a:avLst/>
          </a:prstGeom>
          <a:gradFill flip="none" rotWithShape="1">
            <a:gsLst>
              <a:gs pos="0">
                <a:srgbClr val="0070C0"/>
              </a:gs>
              <a:gs pos="50000">
                <a:schemeClr val="accent1">
                  <a:shade val="67500"/>
                  <a:satMod val="115000"/>
                </a:schemeClr>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FB2E2B-6265-4751-BDD8-D70EAA8368C9}" type="datetime1">
              <a:rPr lang="zh-CN" altLang="en-US" smtClean="0"/>
              <a:t>2024/3/19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26DB18-5E23-47AA-9EB9-3F4A5E717F6F}" type="slidenum">
              <a:rPr lang="zh-CN" altLang="en-US" smtClean="0"/>
              <a:t>‹#›</a:t>
            </a:fld>
            <a:endParaRPr lang="zh-CN" altLang="en-US"/>
          </a:p>
        </p:txBody>
      </p:sp>
    </p:spTree>
    <p:extLst>
      <p:ext uri="{BB962C8B-B14F-4D97-AF65-F5344CB8AC3E}">
        <p14:creationId xmlns:p14="http://schemas.microsoft.com/office/powerpoint/2010/main" val="183682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38CE296-596B-4D5F-A693-8D283845E89B}" type="datetime1">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425BD3-ECAB-44F5-8A45-81A50F8A4614}" type="datetime1">
              <a:rPr lang="zh-CN" altLang="en-US" smtClean="0"/>
              <a:t>2024/3/19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9EFFF4B-47E6-4E7E-BD18-8E2709430D3F}" type="datetime1">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00ED783-B107-4CF5-8AD5-3E3A38CA1416}" type="datetime1">
              <a:rPr lang="zh-CN" altLang="en-US" smtClean="0"/>
              <a:t>2024/3/19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4FDDD1D-185D-497B-8653-3E663833D06C}" type="datetime1">
              <a:rPr lang="zh-CN" altLang="en-US" smtClean="0"/>
              <a:t>2024/3/19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937387-5302-46FF-9890-813840CCDEAA}" type="datetime1">
              <a:rPr lang="zh-CN" altLang="en-US" smtClean="0"/>
              <a:t>2024/3/19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2D270E-48E2-4554-BE10-142851BEA40B}" type="datetime1">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BDFCDF-9FF2-4B0F-BE9D-77D831EEE5BB}" type="datetime1">
              <a:rPr lang="zh-CN" altLang="en-US" smtClean="0"/>
              <a:t>2024/3/19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26DB18-5E23-47AA-9EB9-3F4A5E717F6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E9AAD-968E-45E4-9F3F-7CE3A0B31771}" type="datetime1">
              <a:rPr lang="zh-CN" altLang="en-US" smtClean="0"/>
              <a:t>2024/3/19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321800" y="6457950"/>
            <a:ext cx="2743200" cy="365125"/>
          </a:xfrm>
          <a:prstGeom prst="rect">
            <a:avLst/>
          </a:prstGeom>
        </p:spPr>
        <p:txBody>
          <a:bodyPr vert="horz" lIns="91440" tIns="45720" rIns="91440" bIns="45720" rtlCol="0" anchor="ctr"/>
          <a:lstStyle>
            <a:lvl1pPr algn="r">
              <a:defRPr sz="1800">
                <a:solidFill>
                  <a:schemeClr val="tx1"/>
                </a:solidFill>
                <a:latin typeface="+mj-lt"/>
                <a:cs typeface="Arial" panose="020B0604020202020204" pitchFamily="34" charset="0"/>
              </a:defRPr>
            </a:lvl1pPr>
          </a:lstStyle>
          <a:p>
            <a:fld id="{FB26DB18-5E23-47AA-9EB9-3F4A5E717F6F}"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1.xml"/><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tags" Target="../tags/tag2.xml"/><Relationship Id="rId2" Type="http://schemas.openxmlformats.org/officeDocument/2006/relationships/tags" Target="../tags/tag3.xml"/></Relationships>
</file>

<file path=ppt/slides/_rels/slide10.xml.rels><?xml version="1.0" encoding="UTF-8" standalone="yes"?>
<Relationships xmlns="http://schemas.openxmlformats.org/package/2006/relationships"><Relationship Id="rId11" Type="http://schemas.openxmlformats.org/officeDocument/2006/relationships/package" Target="../embeddings/Microsoft_Visio___121212444433.vsdx"/><Relationship Id="rId12" Type="http://schemas.openxmlformats.org/officeDocument/2006/relationships/image" Target="../media/image31.emf"/><Relationship Id="rId13" Type="http://schemas.openxmlformats.org/officeDocument/2006/relationships/image" Target="../media/image32.jpeg"/><Relationship Id="rId14" Type="http://schemas.openxmlformats.org/officeDocument/2006/relationships/image" Target="../media/image33.tiff"/><Relationship Id="rId15" Type="http://schemas.openxmlformats.org/officeDocument/2006/relationships/image" Target="../media/image34.tiff"/><Relationship Id="rId16" Type="http://schemas.openxmlformats.org/officeDocument/2006/relationships/image" Target="../media/image35.png"/><Relationship Id="rId17" Type="http://schemas.openxmlformats.org/officeDocument/2006/relationships/image" Target="../media/image36.png"/><Relationship Id="rId1" Type="http://schemas.openxmlformats.org/officeDocument/2006/relationships/vmlDrawing" Target="../drawings/vmlDrawing3.vml"/><Relationship Id="rId2" Type="http://schemas.openxmlformats.org/officeDocument/2006/relationships/slideLayout" Target="../slideLayouts/slideLayout18.xml"/><Relationship Id="rId3" Type="http://schemas.openxmlformats.org/officeDocument/2006/relationships/notesSlide" Target="../notesSlides/notesSlide10.xml"/><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42.GIF"/><Relationship Id="rId5" Type="http://schemas.openxmlformats.org/officeDocument/2006/relationships/image" Target="../media/image43.emf"/><Relationship Id="rId6" Type="http://schemas.openxmlformats.org/officeDocument/2006/relationships/diagramData" Target="../diagrams/data4.xml"/><Relationship Id="rId7" Type="http://schemas.openxmlformats.org/officeDocument/2006/relationships/diagramLayout" Target="../diagrams/layout4.xml"/><Relationship Id="rId8" Type="http://schemas.openxmlformats.org/officeDocument/2006/relationships/diagramQuickStyle" Target="../diagrams/quickStyle4.xml"/><Relationship Id="rId9" Type="http://schemas.openxmlformats.org/officeDocument/2006/relationships/diagramColors" Target="../diagrams/colors4.xml"/><Relationship Id="rId10" Type="http://schemas.microsoft.com/office/2007/relationships/diagramDrawing" Target="../diagrams/drawing4.xml"/></Relationships>
</file>

<file path=ppt/slides/_rels/slide14.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emf"/><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42.GIF"/><Relationship Id="rId5" Type="http://schemas.openxmlformats.org/officeDocument/2006/relationships/image" Target="../media/image43.emf"/><Relationship Id="rId6" Type="http://schemas.openxmlformats.org/officeDocument/2006/relationships/diagramData" Target="../diagrams/data5.xml"/><Relationship Id="rId7" Type="http://schemas.openxmlformats.org/officeDocument/2006/relationships/diagramLayout" Target="../diagrams/layout5.xml"/><Relationship Id="rId8" Type="http://schemas.openxmlformats.org/officeDocument/2006/relationships/diagramQuickStyle" Target="../diagrams/quickStyle5.xml"/><Relationship Id="rId9" Type="http://schemas.openxmlformats.org/officeDocument/2006/relationships/diagramColors" Target="../diagrams/colors5.xml"/><Relationship Id="rId10" Type="http://schemas.microsoft.com/office/2007/relationships/diagramDrawing" Target="../diagrams/drawing5.xml"/></Relationships>
</file>

<file path=ppt/slides/_rels/slide15.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3" Type="http://schemas.openxmlformats.org/officeDocument/2006/relationships/image" Target="../media/image51.png"/><Relationship Id="rId14" Type="http://schemas.openxmlformats.org/officeDocument/2006/relationships/package" Target="../embeddings/Microsoft_Visio_Drawing11111144555544.vsdx"/><Relationship Id="rId15" Type="http://schemas.openxmlformats.org/officeDocument/2006/relationships/image" Target="../media/image49.emf"/><Relationship Id="rId1" Type="http://schemas.openxmlformats.org/officeDocument/2006/relationships/vmlDrawing" Target="../drawings/vmlDrawing4.vml"/><Relationship Id="rId2" Type="http://schemas.openxmlformats.org/officeDocument/2006/relationships/slideLayout" Target="../slideLayouts/slideLayout18.xml"/><Relationship Id="rId3" Type="http://schemas.openxmlformats.org/officeDocument/2006/relationships/notesSlide" Target="../notesSlides/notesSlide15.xml"/><Relationship Id="rId4" Type="http://schemas.openxmlformats.org/officeDocument/2006/relationships/image" Target="../media/image50.png"/><Relationship Id="rId5" Type="http://schemas.openxmlformats.org/officeDocument/2006/relationships/image" Target="../media/image9.png"/><Relationship Id="rId6" Type="http://schemas.openxmlformats.org/officeDocument/2006/relationships/image" Target="../media/image42.GIF"/><Relationship Id="rId7" Type="http://schemas.openxmlformats.org/officeDocument/2006/relationships/image" Target="../media/image43.emf"/><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emf"/><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42.GIF"/><Relationship Id="rId5" Type="http://schemas.openxmlformats.org/officeDocument/2006/relationships/image" Target="../media/image43.emf"/><Relationship Id="rId6" Type="http://schemas.openxmlformats.org/officeDocument/2006/relationships/diagramData" Target="../diagrams/data7.xml"/><Relationship Id="rId7" Type="http://schemas.openxmlformats.org/officeDocument/2006/relationships/diagramLayout" Target="../diagrams/layout7.xml"/><Relationship Id="rId8" Type="http://schemas.openxmlformats.org/officeDocument/2006/relationships/diagramQuickStyle" Target="../diagrams/quickStyle7.xml"/><Relationship Id="rId9" Type="http://schemas.openxmlformats.org/officeDocument/2006/relationships/diagramColors" Target="../diagrams/colors7.xml"/><Relationship Id="rId10"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notesSlide" Target="../notesSlides/notesSlide19.xml"/><Relationship Id="rId12" Type="http://schemas.openxmlformats.org/officeDocument/2006/relationships/image" Target="../media/image7.jpeg"/><Relationship Id="rId1" Type="http://schemas.openxmlformats.org/officeDocument/2006/relationships/tags" Target="../tags/tag22.xml"/><Relationship Id="rId2" Type="http://schemas.openxmlformats.org/officeDocument/2006/relationships/tags" Target="../tags/tag23.xml"/><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tags" Target="../tags/tag28.xml"/><Relationship Id="rId8" Type="http://schemas.openxmlformats.org/officeDocument/2006/relationships/tags" Target="../tags/tag29.xml"/><Relationship Id="rId9" Type="http://schemas.openxmlformats.org/officeDocument/2006/relationships/tags" Target="../tags/tag30.xml"/><Relationship Id="rId10"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1" Type="http://schemas.openxmlformats.org/officeDocument/2006/relationships/notesSlide" Target="../notesSlides/notesSlide2.xml"/><Relationship Id="rId12" Type="http://schemas.openxmlformats.org/officeDocument/2006/relationships/image" Target="../media/image7.jpeg"/><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tags" Target="../tags/tag9.xml"/><Relationship Id="rId7" Type="http://schemas.openxmlformats.org/officeDocument/2006/relationships/tags" Target="../tags/tag10.xml"/><Relationship Id="rId8" Type="http://schemas.openxmlformats.org/officeDocument/2006/relationships/tags" Target="../tags/tag11.xml"/><Relationship Id="rId9" Type="http://schemas.openxmlformats.org/officeDocument/2006/relationships/tags" Target="../tags/tag12.xml"/><Relationship Id="rId10"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8.emf"/><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9.png"/><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0.jpe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9.png"/><Relationship Id="rId5" Type="http://schemas.openxmlformats.org/officeDocument/2006/relationships/image" Target="../media/image63.png"/><Relationship Id="rId1" Type="http://schemas.openxmlformats.org/officeDocument/2006/relationships/tags" Target="../tags/tag31.xml"/><Relationship Id="rId2"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64.gif"/><Relationship Id="rId5" Type="http://schemas.openxmlformats.org/officeDocument/2006/relationships/image" Target="../media/image65.gif"/><Relationship Id="rId6" Type="http://schemas.openxmlformats.org/officeDocument/2006/relationships/image" Target="../media/image9.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 Type="http://schemas.openxmlformats.org/officeDocument/2006/relationships/tags" Target="../tags/tag32.xml"/><Relationship Id="rId2"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tiff"/><Relationship Id="rId9" Type="http://schemas.openxmlformats.org/officeDocument/2006/relationships/image" Target="../media/image75.pn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87.png"/><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79.gif"/><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s>
</file>

<file path=ppt/slides/_rels/slide28.xml.rels><?xml version="1.0" encoding="UTF-8" standalone="yes"?>
<Relationships xmlns="http://schemas.openxmlformats.org/package/2006/relationships"><Relationship Id="rId11" Type="http://schemas.openxmlformats.org/officeDocument/2006/relationships/image" Target="../media/image95.png"/><Relationship Id="rId12" Type="http://schemas.openxmlformats.org/officeDocument/2006/relationships/image" Target="../media/image96.png"/><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s>
</file>

<file path=ppt/slides/_rels/slide29.xml.rels><?xml version="1.0" encoding="UTF-8" standalone="yes"?>
<Relationships xmlns="http://schemas.openxmlformats.org/package/2006/relationships"><Relationship Id="rId11" Type="http://schemas.openxmlformats.org/officeDocument/2006/relationships/notesSlide" Target="../notesSlides/notesSlide29.xml"/><Relationship Id="rId12" Type="http://schemas.openxmlformats.org/officeDocument/2006/relationships/image" Target="../media/image7.jpeg"/><Relationship Id="rId1" Type="http://schemas.openxmlformats.org/officeDocument/2006/relationships/tags" Target="../tags/tag33.xml"/><Relationship Id="rId2" Type="http://schemas.openxmlformats.org/officeDocument/2006/relationships/tags" Target="../tags/tag34.xml"/><Relationship Id="rId3" Type="http://schemas.openxmlformats.org/officeDocument/2006/relationships/tags" Target="../tags/tag35.xml"/><Relationship Id="rId4" Type="http://schemas.openxmlformats.org/officeDocument/2006/relationships/tags" Target="../tags/tag36.xml"/><Relationship Id="rId5" Type="http://schemas.openxmlformats.org/officeDocument/2006/relationships/tags" Target="../tags/tag37.xml"/><Relationship Id="rId6" Type="http://schemas.openxmlformats.org/officeDocument/2006/relationships/tags" Target="../tags/tag38.xml"/><Relationship Id="rId7" Type="http://schemas.openxmlformats.org/officeDocument/2006/relationships/tags" Target="../tags/tag39.xml"/><Relationship Id="rId8" Type="http://schemas.openxmlformats.org/officeDocument/2006/relationships/tags" Target="../tags/tag40.xml"/><Relationship Id="rId9" Type="http://schemas.openxmlformats.org/officeDocument/2006/relationships/tags" Target="../tags/tag41.xml"/><Relationship Id="rId10"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emf"/><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notesSlide" Target="../notesSlides/notesSlide5.xml"/><Relationship Id="rId12" Type="http://schemas.openxmlformats.org/officeDocument/2006/relationships/image" Target="../media/image7.jpeg"/><Relationship Id="rId1" Type="http://schemas.openxmlformats.org/officeDocument/2006/relationships/tags" Target="../tags/tag13.x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tags" Target="../tags/tag18.xml"/><Relationship Id="rId7" Type="http://schemas.openxmlformats.org/officeDocument/2006/relationships/tags" Target="../tags/tag19.xml"/><Relationship Id="rId8" Type="http://schemas.openxmlformats.org/officeDocument/2006/relationships/tags" Target="../tags/tag20.xml"/><Relationship Id="rId9" Type="http://schemas.openxmlformats.org/officeDocument/2006/relationships/tags" Target="../tags/tag21.xml"/><Relationship Id="rId10"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oleObject" Target="../embeddings/oleObject1.bin"/><Relationship Id="rId7" Type="http://schemas.openxmlformats.org/officeDocument/2006/relationships/image" Target="../media/image17.emf"/><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9.png"/><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package" Target="../embeddings/Microsoft_Visio_Drawing533322222211.vsdx"/><Relationship Id="rId8" Type="http://schemas.openxmlformats.org/officeDocument/2006/relationships/image" Target="../media/image21.emf"/><Relationship Id="rId9" Type="http://schemas.openxmlformats.org/officeDocument/2006/relationships/package" Target="../embeddings/Microsoft_Visio_Drawing177333322.vsdx"/><Relationship Id="rId10"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1.png"/><Relationship Id="rId10"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Users/wwl/Desktop/画板 1 拷贝 5.jpg画板 1 拷贝 5"/>
          <p:cNvPicPr>
            <a:picLocks noChangeAspect="1"/>
          </p:cNvPicPr>
          <p:nvPr/>
        </p:nvPicPr>
        <p:blipFill>
          <a:blip r:embed="rId5">
            <a:alphaModFix amt="90000"/>
          </a:blip>
          <a:srcRect l="-5" t="16954" r="5" b="-148"/>
          <a:stretch>
            <a:fillRect/>
          </a:stretch>
        </p:blipFill>
        <p:spPr>
          <a:xfrm>
            <a:off x="-6350" y="86995"/>
            <a:ext cx="12197715" cy="6771005"/>
          </a:xfrm>
          <a:prstGeom prst="rect">
            <a:avLst/>
          </a:prstGeom>
        </p:spPr>
      </p:pic>
      <p:pic>
        <p:nvPicPr>
          <p:cNvPr id="2" name="图片 1" descr="202212006-nkyj-ljs-ygj (1)"/>
          <p:cNvPicPr>
            <a:picLocks noChangeAspect="1"/>
          </p:cNvPicPr>
          <p:nvPr>
            <p:custDataLst>
              <p:tags r:id="rId1"/>
            </p:custDataLst>
          </p:nvPr>
        </p:nvPicPr>
        <p:blipFill rotWithShape="1">
          <a:blip r:embed="rId6" cstate="print">
            <a:alphaModFix amt="19000"/>
          </a:blip>
          <a:srcRect l="28819" t="27262"/>
          <a:stretch>
            <a:fillRect/>
          </a:stretch>
        </p:blipFill>
        <p:spPr>
          <a:xfrm>
            <a:off x="635" y="215583"/>
            <a:ext cx="12190095" cy="6712585"/>
          </a:xfrm>
          <a:prstGeom prst="rect">
            <a:avLst/>
          </a:prstGeom>
        </p:spPr>
      </p:pic>
      <p:sp>
        <p:nvSpPr>
          <p:cNvPr id="12" name="矩形 11"/>
          <p:cNvSpPr/>
          <p:nvPr/>
        </p:nvSpPr>
        <p:spPr>
          <a:xfrm>
            <a:off x="-5715" y="2257425"/>
            <a:ext cx="12198985" cy="1895475"/>
          </a:xfrm>
          <a:prstGeom prst="rect">
            <a:avLst/>
          </a:prstGeom>
          <a:gradFill>
            <a:gsLst>
              <a:gs pos="48000">
                <a:srgbClr val="0F366D">
                  <a:alpha val="100000"/>
                </a:srgbClr>
              </a:gs>
              <a:gs pos="82000">
                <a:srgbClr val="0F366D">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2"/>
            </p:custDataLst>
          </p:nvPr>
        </p:nvPicPr>
        <p:blipFill>
          <a:blip r:embed="rId7"/>
          <a:srcRect l="3537" t="8287" r="11500" b="15585"/>
          <a:stretch>
            <a:fillRect/>
          </a:stretch>
        </p:blipFill>
        <p:spPr>
          <a:xfrm>
            <a:off x="6610624" y="2984984"/>
            <a:ext cx="5586456" cy="3676483"/>
          </a:xfrm>
          <a:prstGeom prst="rect">
            <a:avLst/>
          </a:prstGeom>
        </p:spPr>
      </p:pic>
      <p:grpSp>
        <p:nvGrpSpPr>
          <p:cNvPr id="22" name="组合 21"/>
          <p:cNvGrpSpPr/>
          <p:nvPr/>
        </p:nvGrpSpPr>
        <p:grpSpPr>
          <a:xfrm>
            <a:off x="0" y="5249862"/>
            <a:ext cx="12192635" cy="1736725"/>
            <a:chOff x="290" y="8065"/>
            <a:chExt cx="19201" cy="2735"/>
          </a:xfrm>
        </p:grpSpPr>
        <p:sp>
          <p:nvSpPr>
            <p:cNvPr id="18" name="任意多边形 17"/>
            <p:cNvSpPr/>
            <p:nvPr/>
          </p:nvSpPr>
          <p:spPr>
            <a:xfrm>
              <a:off x="290" y="8065"/>
              <a:ext cx="19201" cy="2643"/>
            </a:xfrm>
            <a:custGeom>
              <a:avLst/>
              <a:gdLst/>
              <a:ahLst/>
              <a:cxnLst>
                <a:cxn ang="3">
                  <a:pos x="hc" y="t"/>
                </a:cxn>
                <a:cxn ang="cd2">
                  <a:pos x="l" y="vc"/>
                </a:cxn>
                <a:cxn ang="cd4">
                  <a:pos x="hc" y="b"/>
                </a:cxn>
                <a:cxn ang="0">
                  <a:pos x="r" y="vc"/>
                </a:cxn>
              </a:cxnLst>
              <a:rect l="l" t="t" r="r" b="b"/>
              <a:pathLst>
                <a:path w="19201" h="2643">
                  <a:moveTo>
                    <a:pt x="19201" y="0"/>
                  </a:moveTo>
                  <a:lnTo>
                    <a:pt x="19201" y="2643"/>
                  </a:lnTo>
                  <a:lnTo>
                    <a:pt x="0" y="2643"/>
                  </a:lnTo>
                  <a:lnTo>
                    <a:pt x="0" y="0"/>
                  </a:lnTo>
                  <a:cubicBezTo>
                    <a:pt x="1707" y="748"/>
                    <a:pt x="6461" y="1474"/>
                    <a:pt x="9030" y="1458"/>
                  </a:cubicBezTo>
                  <a:lnTo>
                    <a:pt x="9177" y="1458"/>
                  </a:lnTo>
                  <a:lnTo>
                    <a:pt x="9321" y="1457"/>
                  </a:lnTo>
                  <a:lnTo>
                    <a:pt x="9462" y="1454"/>
                  </a:lnTo>
                  <a:lnTo>
                    <a:pt x="9601" y="1450"/>
                  </a:lnTo>
                  <a:lnTo>
                    <a:pt x="9772" y="1455"/>
                  </a:lnTo>
                  <a:lnTo>
                    <a:pt x="9945" y="1458"/>
                  </a:lnTo>
                  <a:lnTo>
                    <a:pt x="10120" y="1459"/>
                  </a:lnTo>
                  <a:cubicBezTo>
                    <a:pt x="13630" y="1492"/>
                    <a:pt x="18017" y="494"/>
                    <a:pt x="19201" y="0"/>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290" y="8157"/>
              <a:ext cx="19201" cy="2643"/>
            </a:xfrm>
            <a:custGeom>
              <a:avLst/>
              <a:gdLst/>
              <a:ahLst/>
              <a:cxnLst>
                <a:cxn ang="3">
                  <a:pos x="hc" y="t"/>
                </a:cxn>
                <a:cxn ang="cd2">
                  <a:pos x="l" y="vc"/>
                </a:cxn>
                <a:cxn ang="cd4">
                  <a:pos x="hc" y="b"/>
                </a:cxn>
                <a:cxn ang="0">
                  <a:pos x="r" y="vc"/>
                </a:cxn>
              </a:cxnLst>
              <a:rect l="l" t="t" r="r" b="b"/>
              <a:pathLst>
                <a:path w="19201" h="2643">
                  <a:moveTo>
                    <a:pt x="19201" y="0"/>
                  </a:moveTo>
                  <a:lnTo>
                    <a:pt x="19201" y="2643"/>
                  </a:lnTo>
                  <a:lnTo>
                    <a:pt x="0" y="2643"/>
                  </a:lnTo>
                  <a:lnTo>
                    <a:pt x="0" y="0"/>
                  </a:lnTo>
                  <a:cubicBezTo>
                    <a:pt x="1707" y="748"/>
                    <a:pt x="6461" y="1474"/>
                    <a:pt x="9030" y="1458"/>
                  </a:cubicBezTo>
                  <a:lnTo>
                    <a:pt x="9177" y="1458"/>
                  </a:lnTo>
                  <a:lnTo>
                    <a:pt x="9321" y="1457"/>
                  </a:lnTo>
                  <a:lnTo>
                    <a:pt x="9462" y="1454"/>
                  </a:lnTo>
                  <a:lnTo>
                    <a:pt x="9601" y="1450"/>
                  </a:lnTo>
                  <a:lnTo>
                    <a:pt x="9772" y="1455"/>
                  </a:lnTo>
                  <a:lnTo>
                    <a:pt x="9945" y="1458"/>
                  </a:lnTo>
                  <a:lnTo>
                    <a:pt x="10120" y="1459"/>
                  </a:lnTo>
                  <a:cubicBezTo>
                    <a:pt x="13630" y="1492"/>
                    <a:pt x="18017" y="494"/>
                    <a:pt x="192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24" name="图片 23"/>
          <p:cNvPicPr>
            <a:picLocks noChangeAspect="1"/>
          </p:cNvPicPr>
          <p:nvPr/>
        </p:nvPicPr>
        <p:blipFill>
          <a:blip r:embed="rId8"/>
          <a:stretch>
            <a:fillRect/>
          </a:stretch>
        </p:blipFill>
        <p:spPr>
          <a:xfrm>
            <a:off x="10050145" y="6014720"/>
            <a:ext cx="1678940" cy="478790"/>
          </a:xfrm>
          <a:prstGeom prst="rect">
            <a:avLst/>
          </a:prstGeom>
        </p:spPr>
      </p:pic>
      <p:sp>
        <p:nvSpPr>
          <p:cNvPr id="42" name="矩形 41"/>
          <p:cNvSpPr/>
          <p:nvPr/>
        </p:nvSpPr>
        <p:spPr>
          <a:xfrm>
            <a:off x="635" y="0"/>
            <a:ext cx="12192000" cy="86995"/>
          </a:xfrm>
          <a:prstGeom prst="rect">
            <a:avLst/>
          </a:prstGeom>
          <a:gradFill>
            <a:gsLst>
              <a:gs pos="49000">
                <a:srgbClr val="0F366D"/>
              </a:gs>
              <a:gs pos="86000">
                <a:srgbClr val="D25C4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占位符 33"/>
          <p:cNvSpPr txBox="1"/>
          <p:nvPr/>
        </p:nvSpPr>
        <p:spPr>
          <a:xfrm>
            <a:off x="223235" y="2444114"/>
            <a:ext cx="7923242" cy="16729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3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r>
              <a:rPr lang="en-US" altLang="zh-CN" sz="4400" b="1" dirty="0" smtClean="0">
                <a:solidFill>
                  <a:schemeClr val="bg1"/>
                </a:solidFill>
                <a:ea typeface="微软雅黑" panose="020B0503020204020204" pitchFamily="34" charset="-122"/>
              </a:rPr>
              <a:t>New Plasma Control System </a:t>
            </a:r>
          </a:p>
          <a:p>
            <a:pPr marL="0" lvl="1"/>
            <a:r>
              <a:rPr lang="en-US" altLang="zh-CN" sz="4400" b="1" dirty="0" smtClean="0">
                <a:solidFill>
                  <a:schemeClr val="bg1"/>
                </a:solidFill>
                <a:ea typeface="微软雅黑" panose="020B0503020204020204" pitchFamily="34" charset="-122"/>
              </a:rPr>
              <a:t>for Fusion Reactor</a:t>
            </a:r>
            <a:endParaRPr lang="zh-CN" altLang="en-US" sz="4400" b="1" dirty="0">
              <a:solidFill>
                <a:schemeClr val="bg1"/>
              </a:solidFill>
              <a:ea typeface="微软雅黑" panose="020B0503020204020204" pitchFamily="34" charset="-122"/>
            </a:endParaRPr>
          </a:p>
        </p:txBody>
      </p:sp>
      <p:sp>
        <p:nvSpPr>
          <p:cNvPr id="16" name="矩形 15"/>
          <p:cNvSpPr/>
          <p:nvPr/>
        </p:nvSpPr>
        <p:spPr>
          <a:xfrm>
            <a:off x="391275" y="3224520"/>
            <a:ext cx="6508288" cy="86715"/>
          </a:xfrm>
          <a:prstGeom prst="rect">
            <a:avLst/>
          </a:prstGeom>
          <a:solidFill>
            <a:srgbClr val="D25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3">
            <a:extLst>
              <a:ext uri="{FF2B5EF4-FFF2-40B4-BE49-F238E27FC236}">
                <a16:creationId xmlns="" xmlns:a16="http://schemas.microsoft.com/office/drawing/2014/main" id="{9D4FB1AD-18F9-7194-CC79-45C260832B56}"/>
              </a:ext>
            </a:extLst>
          </p:cNvPr>
          <p:cNvSpPr txBox="1"/>
          <p:nvPr/>
        </p:nvSpPr>
        <p:spPr>
          <a:xfrm>
            <a:off x="268951" y="4211320"/>
            <a:ext cx="6173412" cy="20831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3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r>
              <a:rPr lang="en-US" altLang="zh-CN" sz="2800" b="1" dirty="0" err="1" smtClean="0">
                <a:ea typeface="微软雅黑" panose="020B0503020204020204" pitchFamily="34" charset="-122"/>
              </a:rPr>
              <a:t>Qiping</a:t>
            </a:r>
            <a:r>
              <a:rPr lang="en-US" altLang="zh-CN" sz="2800" b="1" dirty="0" smtClean="0">
                <a:ea typeface="微软雅黑" panose="020B0503020204020204" pitchFamily="34" charset="-122"/>
              </a:rPr>
              <a:t> Yuan, on behalf of the plasma control team</a:t>
            </a:r>
            <a:endParaRPr lang="en-US" altLang="zh-CN" sz="2800" b="1" dirty="0">
              <a:ea typeface="微软雅黑" panose="020B0503020204020204" pitchFamily="34" charset="-122"/>
            </a:endParaRPr>
          </a:p>
          <a:p>
            <a:pPr marL="0" lvl="1"/>
            <a:r>
              <a:rPr lang="en-US" altLang="zh-CN" sz="2800" b="1" dirty="0" err="1" smtClean="0">
                <a:ea typeface="微软雅黑" panose="020B0503020204020204" pitchFamily="34" charset="-122"/>
              </a:rPr>
              <a:t>qpyuan@ipp.ac.cn</a:t>
            </a:r>
            <a:endParaRPr lang="en-US" altLang="zh-CN" sz="2800" b="1" dirty="0">
              <a:ea typeface="微软雅黑" panose="020B0503020204020204" pitchFamily="34" charset="-122"/>
            </a:endParaRPr>
          </a:p>
          <a:p>
            <a:pPr marL="0" lvl="1"/>
            <a:r>
              <a:rPr lang="en-US" altLang="zh-CN" sz="2800" b="1" dirty="0" smtClean="0">
                <a:ea typeface="微软雅黑" panose="020B0503020204020204" pitchFamily="34" charset="-122"/>
              </a:rPr>
              <a:t>2024.03.20</a:t>
            </a:r>
            <a:endParaRPr lang="zh-CN" altLang="en-US" sz="2800" b="1" dirty="0">
              <a:ea typeface="微软雅黑" panose="020B0503020204020204" pitchFamily="34" charset="-122"/>
            </a:endParaRPr>
          </a:p>
        </p:txBody>
      </p:sp>
      <p:sp>
        <p:nvSpPr>
          <p:cNvPr id="4" name="文本占位符 33">
            <a:extLst>
              <a:ext uri="{FF2B5EF4-FFF2-40B4-BE49-F238E27FC236}">
                <a16:creationId xmlns="" xmlns:a16="http://schemas.microsoft.com/office/drawing/2014/main" id="{06B3224C-DFF7-BCC1-13ED-DCF92EEEA260}"/>
              </a:ext>
            </a:extLst>
          </p:cNvPr>
          <p:cNvSpPr txBox="1"/>
          <p:nvPr/>
        </p:nvSpPr>
        <p:spPr>
          <a:xfrm>
            <a:off x="112395" y="6358890"/>
            <a:ext cx="11057256" cy="54546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3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a:r>
              <a:rPr lang="en-US" altLang="zh-CN" sz="2400" b="1" i="1" dirty="0">
                <a:latin typeface="微软雅黑" panose="020B0503020204020204" pitchFamily="34" charset="-122"/>
                <a:ea typeface="微软雅黑" panose="020B0503020204020204" pitchFamily="34" charset="-122"/>
              </a:rPr>
              <a:t> </a:t>
            </a:r>
            <a:r>
              <a:rPr lang="en-US" altLang="zh-CN" sz="1600" b="1" i="1" dirty="0" smtClean="0">
                <a:ea typeface="微软雅黑" panose="020B0503020204020204" pitchFamily="34" charset="-122"/>
              </a:rPr>
              <a:t>EU – China 4</a:t>
            </a:r>
            <a:r>
              <a:rPr lang="en-US" altLang="zh-CN" sz="1600" b="1" i="1" baseline="30000" dirty="0" smtClean="0">
                <a:ea typeface="微软雅黑" panose="020B0503020204020204" pitchFamily="34" charset="-122"/>
              </a:rPr>
              <a:t>th</a:t>
            </a:r>
            <a:r>
              <a:rPr lang="en-US" altLang="zh-CN" sz="1600" b="1" i="1" dirty="0" smtClean="0">
                <a:ea typeface="微软雅黑" panose="020B0503020204020204" pitchFamily="34" charset="-122"/>
              </a:rPr>
              <a:t> </a:t>
            </a:r>
            <a:r>
              <a:rPr lang="en-US" altLang="zh-CN" sz="1600" b="1" i="1" dirty="0">
                <a:ea typeface="微软雅黑" panose="020B0503020204020204" pitchFamily="34" charset="-122"/>
              </a:rPr>
              <a:t>Technical Exchange </a:t>
            </a:r>
            <a:r>
              <a:rPr lang="en-US" altLang="zh-CN" sz="1600" b="1" i="1" dirty="0" smtClean="0">
                <a:ea typeface="微软雅黑" panose="020B0503020204020204" pitchFamily="34" charset="-122"/>
              </a:rPr>
              <a:t>Meeting, 19-22, March, 2024</a:t>
            </a:r>
            <a:r>
              <a:rPr lang="en-US" altLang="zh-CN" sz="1800" b="1" i="1" dirty="0">
                <a:ea typeface="微软雅黑" panose="020B0503020204020204" pitchFamily="34" charset="-122"/>
              </a:rPr>
              <a:t> </a:t>
            </a:r>
          </a:p>
        </p:txBody>
      </p:sp>
    </p:spTree>
  </p:cSld>
  <p:clrMapOvr>
    <a:masterClrMapping/>
  </p:clrMapOvr>
  <mc:AlternateContent xmlns:mc="http://schemas.openxmlformats.org/markup-compatibility/2006" xmlns:p14="http://schemas.microsoft.com/office/powerpoint/2010/main">
    <mc:Choice Requires="p14">
      <p:transition p14:dur="0" advClick="0" advTm="10637"/>
    </mc:Choice>
    <mc:Fallback xmlns="">
      <p:transition advClick="0" advTm="1063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algorithm development and integration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4"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10</a:t>
            </a:fld>
            <a:endParaRPr lang="zh-CN" altLang="en-US"/>
          </a:p>
        </p:txBody>
      </p:sp>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73" y="1570749"/>
            <a:ext cx="2002263" cy="1753277"/>
          </a:xfrm>
          <a:prstGeom prst="rect">
            <a:avLst/>
          </a:prstGeom>
        </p:spPr>
      </p:pic>
      <p:sp>
        <p:nvSpPr>
          <p:cNvPr id="24" name="矩形 23"/>
          <p:cNvSpPr>
            <a:spLocks noChangeArrowheads="1"/>
          </p:cNvSpPr>
          <p:nvPr/>
        </p:nvSpPr>
        <p:spPr bwMode="auto">
          <a:xfrm>
            <a:off x="845165" y="994482"/>
            <a:ext cx="228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1 </a:t>
            </a:r>
          </a:p>
        </p:txBody>
      </p:sp>
      <p:graphicFrame>
        <p:nvGraphicFramePr>
          <p:cNvPr id="42" name="图表 41"/>
          <p:cNvGraphicFramePr/>
          <p:nvPr>
            <p:extLst>
              <p:ext uri="{D42A27DB-BD31-4B8C-83A1-F6EECF244321}">
                <p14:modId xmlns:p14="http://schemas.microsoft.com/office/powerpoint/2010/main" val="2109391734"/>
              </p:ext>
            </p:extLst>
          </p:nvPr>
        </p:nvGraphicFramePr>
        <p:xfrm>
          <a:off x="-253932" y="3468886"/>
          <a:ext cx="3848422" cy="283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3" name="矩形 42"/>
          <p:cNvSpPr/>
          <p:nvPr/>
        </p:nvSpPr>
        <p:spPr>
          <a:xfrm>
            <a:off x="3292974" y="960896"/>
            <a:ext cx="8734075" cy="58354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44" name="矩形 43">
            <a:extLst>
              <a:ext uri="{FF2B5EF4-FFF2-40B4-BE49-F238E27FC236}">
                <a16:creationId xmlns="" xmlns:a16="http://schemas.microsoft.com/office/drawing/2014/main" id="{0313FFDE-4E64-48CA-A0B3-04CCB4DA9C08}"/>
              </a:ext>
            </a:extLst>
          </p:cNvPr>
          <p:cNvSpPr/>
          <p:nvPr/>
        </p:nvSpPr>
        <p:spPr>
          <a:xfrm>
            <a:off x="3523423" y="1604426"/>
            <a:ext cx="3894606" cy="2292935"/>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The framework support modular </a:t>
            </a:r>
            <a:r>
              <a:rPr lang="en-US" altLang="zh-CN" sz="1600" dirty="0">
                <a:ea typeface="Times New Roman" charset="0"/>
                <a:cs typeface="Times New Roman" charset="0"/>
                <a:sym typeface="宋体" panose="02010600030101010101" pitchFamily="2" charset="-122"/>
              </a:rPr>
              <a:t>development, compilation and </a:t>
            </a:r>
            <a:r>
              <a:rPr lang="en-US" altLang="zh-CN" sz="1600" dirty="0" smtClean="0">
                <a:ea typeface="Times New Roman" charset="0"/>
                <a:cs typeface="Times New Roman" charset="0"/>
                <a:sym typeface="宋体" panose="02010600030101010101" pitchFamily="2" charset="-122"/>
              </a:rPr>
              <a:t>loading.</a:t>
            </a: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Support </a:t>
            </a:r>
            <a:r>
              <a:rPr lang="en-US" altLang="zh-CN" sz="1600" dirty="0">
                <a:ea typeface="Times New Roman" charset="0"/>
                <a:cs typeface="Times New Roman" charset="0"/>
                <a:sym typeface="宋体" panose="02010600030101010101" pitchFamily="2" charset="-122"/>
              </a:rPr>
              <a:t>rapid integration of third-party algorithm </a:t>
            </a:r>
            <a:r>
              <a:rPr lang="en-US" altLang="zh-CN" sz="1600" dirty="0" smtClean="0">
                <a:ea typeface="Times New Roman" charset="0"/>
                <a:cs typeface="Times New Roman" charset="0"/>
                <a:sym typeface="宋体" panose="02010600030101010101" pitchFamily="2" charset="-122"/>
              </a:rPr>
              <a:t>library.</a:t>
            </a:r>
          </a:p>
          <a:p>
            <a:pPr marL="285750" indent="-285750" fontAlgn="base">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Flexible deployment</a:t>
            </a:r>
            <a:r>
              <a:rPr lang="zh-CN" altLang="en-US" sz="1600" dirty="0" smtClean="0">
                <a:ea typeface="Times New Roman" charset="0"/>
                <a:cs typeface="Times New Roman" charset="0"/>
                <a:sym typeface="宋体" panose="02010600030101010101" pitchFamily="2" charset="-122"/>
              </a:rPr>
              <a:t> </a:t>
            </a:r>
            <a:r>
              <a:rPr lang="en-US" altLang="zh-CN" sz="1600" dirty="0" smtClean="0">
                <a:ea typeface="Times New Roman" charset="0"/>
                <a:cs typeface="Times New Roman" charset="0"/>
                <a:sym typeface="宋体" panose="02010600030101010101" pitchFamily="2" charset="-122"/>
              </a:rPr>
              <a:t>can be realized according </a:t>
            </a:r>
            <a:r>
              <a:rPr lang="en-US" altLang="zh-CN" sz="1600" dirty="0">
                <a:ea typeface="Times New Roman" charset="0"/>
                <a:cs typeface="Times New Roman" charset="0"/>
                <a:sym typeface="宋体" panose="02010600030101010101" pitchFamily="2" charset="-122"/>
              </a:rPr>
              <a:t>to the XML configuration</a:t>
            </a:r>
            <a:r>
              <a:rPr lang="en-US" altLang="zh-CN" sz="1600" dirty="0" smtClean="0">
                <a:ea typeface="Times New Roman" charset="0"/>
                <a:cs typeface="Times New Roman" charset="0"/>
                <a:sym typeface="宋体" panose="02010600030101010101" pitchFamily="2" charset="-122"/>
              </a:rPr>
              <a:t>.</a:t>
            </a:r>
            <a:endParaRPr lang="en-US" altLang="zh-CN" sz="1600" dirty="0">
              <a:ea typeface="Times New Roman" charset="0"/>
              <a:cs typeface="Times New Roman" charset="0"/>
              <a:sym typeface="宋体" panose="02010600030101010101" pitchFamily="2" charset="-122"/>
            </a:endParaRP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Real time processes are deployed and bound on physical CPU cores.</a:t>
            </a:r>
          </a:p>
        </p:txBody>
      </p:sp>
      <p:sp>
        <p:nvSpPr>
          <p:cNvPr id="45" name="文本框 44"/>
          <p:cNvSpPr txBox="1"/>
          <p:nvPr/>
        </p:nvSpPr>
        <p:spPr>
          <a:xfrm>
            <a:off x="3380816" y="944388"/>
            <a:ext cx="6323933" cy="400110"/>
          </a:xfrm>
          <a:prstGeom prst="rect">
            <a:avLst/>
          </a:prstGeom>
          <a:noFill/>
        </p:spPr>
        <p:txBody>
          <a:bodyPr wrap="square" rtlCol="0">
            <a:spAutoFit/>
          </a:bodyPr>
          <a:lstStyle/>
          <a:p>
            <a:pPr>
              <a:buClr>
                <a:srgbClr val="C00000"/>
              </a:buClr>
            </a:pPr>
            <a:r>
              <a:rPr lang="en-US" altLang="zh-CN" sz="2000" b="1" dirty="0">
                <a:solidFill>
                  <a:srgbClr val="0000FF"/>
                </a:solidFill>
                <a:ea typeface="Times New Roman" charset="0"/>
                <a:cs typeface="Times New Roman" charset="0"/>
              </a:rPr>
              <a:t>Flexible deployment based on XML configuration</a:t>
            </a:r>
            <a:endParaRPr lang="zh-CN" altLang="en-US" sz="2000" b="1" dirty="0">
              <a:solidFill>
                <a:srgbClr val="0000FF"/>
              </a:solidFill>
              <a:ea typeface="Times New Roman" charset="0"/>
              <a:cs typeface="Times New Roman" charset="0"/>
            </a:endParaRPr>
          </a:p>
        </p:txBody>
      </p:sp>
      <p:graphicFrame>
        <p:nvGraphicFramePr>
          <p:cNvPr id="46" name="对象 45"/>
          <p:cNvGraphicFramePr>
            <a:graphicFrameLocks noChangeAspect="1"/>
          </p:cNvGraphicFramePr>
          <p:nvPr>
            <p:extLst>
              <p:ext uri="{D42A27DB-BD31-4B8C-83A1-F6EECF244321}">
                <p14:modId xmlns:p14="http://schemas.microsoft.com/office/powerpoint/2010/main" val="533592476"/>
              </p:ext>
            </p:extLst>
          </p:nvPr>
        </p:nvGraphicFramePr>
        <p:xfrm>
          <a:off x="7605056" y="1468996"/>
          <a:ext cx="3924300" cy="3454400"/>
        </p:xfrm>
        <a:graphic>
          <a:graphicData uri="http://schemas.openxmlformats.org/presentationml/2006/ole">
            <mc:AlternateContent xmlns:mc="http://schemas.openxmlformats.org/markup-compatibility/2006">
              <mc:Choice xmlns:v="urn:schemas-microsoft-com:vml" Requires="v">
                <p:oleObj spid="_x0000_s4154" r:id="rId11" imgW="6959600" imgH="6121400" progId="Visio.Drawing.15">
                  <p:embed/>
                </p:oleObj>
              </mc:Choice>
              <mc:Fallback>
                <p:oleObj r:id="rId11" imgW="6959600" imgH="6121400" progId="Visio.Drawing.1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5056" y="1468996"/>
                        <a:ext cx="3924300" cy="345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7" name="组 46"/>
          <p:cNvGrpSpPr/>
          <p:nvPr/>
        </p:nvGrpSpPr>
        <p:grpSpPr>
          <a:xfrm>
            <a:off x="7567126" y="5057379"/>
            <a:ext cx="4154490" cy="1572648"/>
            <a:chOff x="169830" y="1057027"/>
            <a:chExt cx="6130362" cy="1874738"/>
          </a:xfrm>
        </p:grpSpPr>
        <p:pic>
          <p:nvPicPr>
            <p:cNvPr id="48" name="图片 47"/>
            <p:cNvPicPr>
              <a:picLocks noChangeAspect="1"/>
            </p:cNvPicPr>
            <p:nvPr/>
          </p:nvPicPr>
          <p:blipFill rotWithShape="1">
            <a:blip r:embed="rId13" cstate="print">
              <a:extLst>
                <a:ext uri="{28A0092B-C50C-407E-A947-70E740481C1C}">
                  <a14:useLocalDpi xmlns:a14="http://schemas.microsoft.com/office/drawing/2010/main" val="0"/>
                </a:ext>
              </a:extLst>
            </a:blip>
            <a:srcRect t="1786" b="4526"/>
            <a:stretch/>
          </p:blipFill>
          <p:spPr>
            <a:xfrm>
              <a:off x="2049768" y="1275773"/>
              <a:ext cx="1879151" cy="1320403"/>
            </a:xfrm>
            <a:prstGeom prst="rect">
              <a:avLst/>
            </a:prstGeom>
          </p:spPr>
        </p:pic>
        <p:grpSp>
          <p:nvGrpSpPr>
            <p:cNvPr id="49" name="组 48"/>
            <p:cNvGrpSpPr/>
            <p:nvPr/>
          </p:nvGrpSpPr>
          <p:grpSpPr>
            <a:xfrm>
              <a:off x="169830" y="1222346"/>
              <a:ext cx="1741461" cy="1465407"/>
              <a:chOff x="5353772" y="1164828"/>
              <a:chExt cx="3670205" cy="2714953"/>
            </a:xfrm>
          </p:grpSpPr>
          <p:pic>
            <p:nvPicPr>
              <p:cNvPr id="53" name="图片 52"/>
              <p:cNvPicPr>
                <a:picLocks noChangeAspect="1"/>
              </p:cNvPicPr>
              <p:nvPr/>
            </p:nvPicPr>
            <p:blipFill>
              <a:blip r:embed="rId14"/>
              <a:stretch>
                <a:fillRect/>
              </a:stretch>
            </p:blipFill>
            <p:spPr>
              <a:xfrm>
                <a:off x="5353772" y="1164828"/>
                <a:ext cx="3670205" cy="1424259"/>
              </a:xfrm>
              <a:prstGeom prst="rect">
                <a:avLst/>
              </a:prstGeom>
            </p:spPr>
          </p:pic>
          <p:pic>
            <p:nvPicPr>
              <p:cNvPr id="54" name="图片 53"/>
              <p:cNvPicPr>
                <a:picLocks noChangeAspect="1"/>
              </p:cNvPicPr>
              <p:nvPr/>
            </p:nvPicPr>
            <p:blipFill rotWithShape="1">
              <a:blip r:embed="rId15"/>
              <a:srcRect b="14119"/>
              <a:stretch/>
            </p:blipFill>
            <p:spPr>
              <a:xfrm>
                <a:off x="6142348" y="2878623"/>
                <a:ext cx="1931222" cy="1001158"/>
              </a:xfrm>
              <a:prstGeom prst="rect">
                <a:avLst/>
              </a:prstGeom>
            </p:spPr>
          </p:pic>
          <p:sp>
            <p:nvSpPr>
              <p:cNvPr id="55" name="下箭头 54"/>
              <p:cNvSpPr/>
              <p:nvPr/>
            </p:nvSpPr>
            <p:spPr>
              <a:xfrm rot="10800000">
                <a:off x="6934845" y="2440893"/>
                <a:ext cx="393758" cy="5698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grpSp>
        <p:sp>
          <p:nvSpPr>
            <p:cNvPr id="50" name="下箭头 49"/>
            <p:cNvSpPr/>
            <p:nvPr/>
          </p:nvSpPr>
          <p:spPr>
            <a:xfrm rot="16200000">
              <a:off x="1723352" y="1838633"/>
              <a:ext cx="292096" cy="2206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pic>
          <p:nvPicPr>
            <p:cNvPr id="51" name="图片 50"/>
            <p:cNvPicPr>
              <a:picLocks noChangeAspect="1"/>
            </p:cNvPicPr>
            <p:nvPr/>
          </p:nvPicPr>
          <p:blipFill rotWithShape="1">
            <a:blip r:embed="rId16" cstate="print">
              <a:extLst>
                <a:ext uri="{28A0092B-C50C-407E-A947-70E740481C1C}">
                  <a14:useLocalDpi xmlns:a14="http://schemas.microsoft.com/office/drawing/2010/main" val="0"/>
                </a:ext>
              </a:extLst>
            </a:blip>
            <a:srcRect r="30106"/>
            <a:stretch/>
          </p:blipFill>
          <p:spPr>
            <a:xfrm>
              <a:off x="4045925" y="1121197"/>
              <a:ext cx="1997693" cy="1783139"/>
            </a:xfrm>
            <a:prstGeom prst="rect">
              <a:avLst/>
            </a:prstGeom>
          </p:spPr>
        </p:pic>
        <p:sp>
          <p:nvSpPr>
            <p:cNvPr id="52" name="圆角矩形 51"/>
            <p:cNvSpPr/>
            <p:nvPr/>
          </p:nvSpPr>
          <p:spPr>
            <a:xfrm>
              <a:off x="248416" y="1057027"/>
              <a:ext cx="6051776" cy="1874738"/>
            </a:xfrm>
            <a:prstGeom prst="roundRect">
              <a:avLst/>
            </a:prstGeom>
            <a:no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grpSp>
      <p:pic>
        <p:nvPicPr>
          <p:cNvPr id="56" name="图片 55"/>
          <p:cNvPicPr>
            <a:picLocks noChangeAspect="1"/>
          </p:cNvPicPr>
          <p:nvPr/>
        </p:nvPicPr>
        <p:blipFill>
          <a:blip r:embed="rId17"/>
          <a:stretch>
            <a:fillRect/>
          </a:stretch>
        </p:blipFill>
        <p:spPr>
          <a:xfrm>
            <a:off x="3704186" y="4272987"/>
            <a:ext cx="3699988" cy="2388465"/>
          </a:xfrm>
          <a:prstGeom prst="rect">
            <a:avLst/>
          </a:prstGeom>
        </p:spPr>
      </p:pic>
      <p:sp>
        <p:nvSpPr>
          <p:cNvPr id="57" name="文本框 56"/>
          <p:cNvSpPr txBox="1"/>
          <p:nvPr/>
        </p:nvSpPr>
        <p:spPr>
          <a:xfrm>
            <a:off x="8803720" y="6322294"/>
            <a:ext cx="2036209" cy="338554"/>
          </a:xfrm>
          <a:prstGeom prst="rect">
            <a:avLst/>
          </a:prstGeom>
          <a:noFill/>
        </p:spPr>
        <p:txBody>
          <a:bodyPr wrap="square" rtlCol="0">
            <a:spAutoFit/>
          </a:bodyPr>
          <a:lstStyle/>
          <a:p>
            <a:r>
              <a:rPr kumimoji="1" lang="en-US" altLang="zh-CN" sz="1600" b="1" smtClean="0">
                <a:solidFill>
                  <a:srgbClr val="0000A9"/>
                </a:solidFill>
              </a:rPr>
              <a:t>HPFIT integration</a:t>
            </a:r>
            <a:endParaRPr kumimoji="1" lang="zh-CN" altLang="en-US" sz="1600" b="1" dirty="0">
              <a:solidFill>
                <a:srgbClr val="0000A9"/>
              </a:solidFill>
            </a:endParaRPr>
          </a:p>
        </p:txBody>
      </p:sp>
    </p:spTree>
    <p:extLst>
      <p:ext uri="{BB962C8B-B14F-4D97-AF65-F5344CB8AC3E}">
        <p14:creationId xmlns:p14="http://schemas.microsoft.com/office/powerpoint/2010/main" val="2026095343"/>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algorithm development and integration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11</a:t>
            </a:fld>
            <a:endParaRPr lang="zh-CN" altLang="en-US"/>
          </a:p>
        </p:txBody>
      </p:sp>
      <p:sp>
        <p:nvSpPr>
          <p:cNvPr id="45" name="文本框 44"/>
          <p:cNvSpPr txBox="1"/>
          <p:nvPr/>
        </p:nvSpPr>
        <p:spPr>
          <a:xfrm>
            <a:off x="318962" y="1046963"/>
            <a:ext cx="6323933" cy="400110"/>
          </a:xfrm>
          <a:prstGeom prst="rect">
            <a:avLst/>
          </a:prstGeom>
          <a:noFill/>
        </p:spPr>
        <p:txBody>
          <a:bodyPr wrap="square" rtlCol="0">
            <a:spAutoFit/>
          </a:bodyPr>
          <a:lstStyle/>
          <a:p>
            <a:pPr>
              <a:buClr>
                <a:srgbClr val="C00000"/>
              </a:buClr>
            </a:pPr>
            <a:r>
              <a:rPr lang="en-US" altLang="zh-CN" sz="2000" b="1" dirty="0" smtClean="0">
                <a:solidFill>
                  <a:srgbClr val="0000FF"/>
                </a:solidFill>
                <a:ea typeface="Times New Roman" charset="0"/>
                <a:cs typeface="Times New Roman" charset="0"/>
              </a:rPr>
              <a:t>Control functions integration </a:t>
            </a:r>
            <a:endParaRPr lang="zh-CN" altLang="en-US" sz="2000" b="1" dirty="0">
              <a:solidFill>
                <a:srgbClr val="0000FF"/>
              </a:solidFill>
              <a:ea typeface="Times New Roman" charset="0"/>
              <a:cs typeface="Times New Roman" charset="0"/>
            </a:endParaRPr>
          </a:p>
        </p:txBody>
      </p:sp>
      <p:sp>
        <p:nvSpPr>
          <p:cNvPr id="25" name="文本框 24"/>
          <p:cNvSpPr txBox="1">
            <a:spLocks noChangeArrowheads="1"/>
          </p:cNvSpPr>
          <p:nvPr/>
        </p:nvSpPr>
        <p:spPr bwMode="auto">
          <a:xfrm>
            <a:off x="162781" y="1681003"/>
            <a:ext cx="7541162" cy="19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defRPr>
            </a:lvl1pPr>
            <a:lvl2pPr marL="742950" indent="-285750">
              <a:defRPr sz="2300" b="1">
                <a:solidFill>
                  <a:schemeClr val="tx1"/>
                </a:solidFill>
                <a:latin typeface="黑体" charset="-122"/>
                <a:ea typeface="黑体" charset="-122"/>
              </a:defRPr>
            </a:lvl2pPr>
            <a:lvl3pPr marL="1143000" indent="-228600">
              <a:defRPr sz="2300" b="1">
                <a:solidFill>
                  <a:schemeClr val="tx1"/>
                </a:solidFill>
                <a:latin typeface="黑体" charset="-122"/>
                <a:ea typeface="黑体" charset="-122"/>
              </a:defRPr>
            </a:lvl3pPr>
            <a:lvl4pPr marL="1600200" indent="-228600">
              <a:defRPr sz="2300" b="1">
                <a:solidFill>
                  <a:schemeClr val="tx1"/>
                </a:solidFill>
                <a:latin typeface="黑体" charset="-122"/>
                <a:ea typeface="黑体" charset="-122"/>
              </a:defRPr>
            </a:lvl4pPr>
            <a:lvl5pPr marL="2057400" indent="-228600">
              <a:defRPr sz="2300" b="1">
                <a:solidFill>
                  <a:schemeClr val="tx1"/>
                </a:solidFill>
                <a:latin typeface="黑体" charset="-122"/>
                <a:ea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defRPr>
            </a:lvl9pPr>
          </a:lstStyle>
          <a:p>
            <a:pPr marL="522900" indent="-342900">
              <a:spcAft>
                <a:spcPts val="450"/>
              </a:spcAft>
              <a:buClr>
                <a:srgbClr val="C00000"/>
              </a:buClr>
              <a:buFont typeface="Arial" charset="0"/>
              <a:buChar char="•"/>
              <a:defRPr/>
            </a:pPr>
            <a:r>
              <a:rPr lang="en-US" altLang="zh-CN" sz="1800" b="0" dirty="0">
                <a:latin typeface="+mn-lt"/>
                <a:ea typeface="Microsoft YaHei" charset="-122"/>
                <a:cs typeface="Microsoft YaHei" charset="-122"/>
              </a:rPr>
              <a:t>C</a:t>
            </a:r>
            <a:r>
              <a:rPr lang="en-US" altLang="zh-CN" sz="1800" b="0" dirty="0" smtClean="0">
                <a:latin typeface="+mn-lt"/>
                <a:ea typeface="Microsoft YaHei" charset="-122"/>
                <a:cs typeface="Microsoft YaHei" charset="-122"/>
              </a:rPr>
              <a:t>ontrol matrix with actuators and diagnostics are designed.</a:t>
            </a:r>
          </a:p>
          <a:p>
            <a:pPr marL="522900" indent="-342900">
              <a:spcAft>
                <a:spcPts val="450"/>
              </a:spcAft>
              <a:buClr>
                <a:srgbClr val="C00000"/>
              </a:buClr>
              <a:buFont typeface="Arial" charset="0"/>
              <a:buChar char="•"/>
              <a:defRPr/>
            </a:pPr>
            <a:r>
              <a:rPr lang="en-US" altLang="zh-CN" sz="1800" b="0" dirty="0">
                <a:latin typeface="+mn-lt"/>
                <a:ea typeface="Microsoft YaHei" charset="-122"/>
                <a:cs typeface="Microsoft YaHei" charset="-122"/>
              </a:rPr>
              <a:t>Diagnostic data and command are transmitted through RCN.</a:t>
            </a:r>
            <a:endParaRPr lang="en-US" altLang="zh-CN" sz="1800" b="0" dirty="0" smtClean="0">
              <a:latin typeface="+mn-lt"/>
              <a:ea typeface="Microsoft YaHei" charset="-122"/>
              <a:cs typeface="Microsoft YaHei" charset="-122"/>
            </a:endParaRPr>
          </a:p>
          <a:p>
            <a:pPr marL="522900" indent="-342900">
              <a:spcAft>
                <a:spcPts val="450"/>
              </a:spcAft>
              <a:buClr>
                <a:srgbClr val="C00000"/>
              </a:buClr>
              <a:buFont typeface="Arial" charset="0"/>
              <a:buChar char="•"/>
              <a:defRPr/>
            </a:pPr>
            <a:r>
              <a:rPr lang="en-US" altLang="zh-CN" sz="1800" b="0" dirty="0">
                <a:latin typeface="+mn-lt"/>
                <a:ea typeface="Microsoft YaHei" charset="-122"/>
                <a:cs typeface="Microsoft YaHei" charset="-122"/>
              </a:rPr>
              <a:t>Diagnostic signals will be preprocessed, and one or more signals will be analyzed to give plasma parameters.</a:t>
            </a:r>
          </a:p>
          <a:p>
            <a:pPr marL="522900" indent="-342900">
              <a:spcAft>
                <a:spcPts val="450"/>
              </a:spcAft>
              <a:buClr>
                <a:srgbClr val="C00000"/>
              </a:buClr>
              <a:buFont typeface="Arial" charset="0"/>
              <a:buChar char="•"/>
              <a:defRPr/>
            </a:pPr>
            <a:r>
              <a:rPr lang="en-US" altLang="zh-CN" sz="1800" b="0" dirty="0">
                <a:latin typeface="+mn-lt"/>
                <a:ea typeface="Microsoft YaHei" charset="-122"/>
                <a:cs typeface="Microsoft YaHei" charset="-122"/>
              </a:rPr>
              <a:t>The sharing actuator conflict will be solved by actuator management.</a:t>
            </a:r>
          </a:p>
        </p:txBody>
      </p:sp>
      <p:pic>
        <p:nvPicPr>
          <p:cNvPr id="26" name="图片 25"/>
          <p:cNvPicPr>
            <a:picLocks noChangeAspect="1"/>
          </p:cNvPicPr>
          <p:nvPr/>
        </p:nvPicPr>
        <p:blipFill>
          <a:blip r:embed="rId4"/>
          <a:stretch>
            <a:fillRect/>
          </a:stretch>
        </p:blipFill>
        <p:spPr>
          <a:xfrm>
            <a:off x="8140192" y="1681003"/>
            <a:ext cx="3890936" cy="2232942"/>
          </a:xfrm>
          <a:prstGeom prst="rect">
            <a:avLst/>
          </a:prstGeom>
        </p:spPr>
      </p:pic>
      <p:pic>
        <p:nvPicPr>
          <p:cNvPr id="27" name="图片 26"/>
          <p:cNvPicPr>
            <a:picLocks noChangeAspect="1"/>
          </p:cNvPicPr>
          <p:nvPr/>
        </p:nvPicPr>
        <p:blipFill>
          <a:blip r:embed="rId5"/>
          <a:stretch>
            <a:fillRect/>
          </a:stretch>
        </p:blipFill>
        <p:spPr>
          <a:xfrm>
            <a:off x="8140192" y="4131094"/>
            <a:ext cx="3821287" cy="2349152"/>
          </a:xfrm>
          <a:prstGeom prst="rect">
            <a:avLst/>
          </a:prstGeom>
        </p:spPr>
      </p:pic>
      <p:pic>
        <p:nvPicPr>
          <p:cNvPr id="28" name="图片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982" y="4074448"/>
            <a:ext cx="7466963" cy="2598796"/>
          </a:xfrm>
          <a:prstGeom prst="rect">
            <a:avLst/>
          </a:prstGeom>
        </p:spPr>
      </p:pic>
    </p:spTree>
    <p:extLst>
      <p:ext uri="{BB962C8B-B14F-4D97-AF65-F5344CB8AC3E}">
        <p14:creationId xmlns:p14="http://schemas.microsoft.com/office/powerpoint/2010/main" val="103248312"/>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algorithm development and integration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12</a:t>
            </a:fld>
            <a:endParaRPr lang="zh-CN" altLang="en-US"/>
          </a:p>
        </p:txBody>
      </p:sp>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73" y="1570749"/>
            <a:ext cx="2002263" cy="1753277"/>
          </a:xfrm>
          <a:prstGeom prst="rect">
            <a:avLst/>
          </a:prstGeom>
        </p:spPr>
      </p:pic>
      <p:sp>
        <p:nvSpPr>
          <p:cNvPr id="24" name="矩形 23"/>
          <p:cNvSpPr>
            <a:spLocks noChangeArrowheads="1"/>
          </p:cNvSpPr>
          <p:nvPr/>
        </p:nvSpPr>
        <p:spPr bwMode="auto">
          <a:xfrm>
            <a:off x="845165" y="994482"/>
            <a:ext cx="228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1 </a:t>
            </a:r>
          </a:p>
        </p:txBody>
      </p:sp>
      <p:graphicFrame>
        <p:nvGraphicFramePr>
          <p:cNvPr id="25" name="图表 24"/>
          <p:cNvGraphicFramePr/>
          <p:nvPr>
            <p:extLst>
              <p:ext uri="{D42A27DB-BD31-4B8C-83A1-F6EECF244321}">
                <p14:modId xmlns:p14="http://schemas.microsoft.com/office/powerpoint/2010/main" val="266507384"/>
              </p:ext>
            </p:extLst>
          </p:nvPr>
        </p:nvGraphicFramePr>
        <p:xfrm>
          <a:off x="-253932" y="3468886"/>
          <a:ext cx="3848422" cy="28350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6" name="矩形 25"/>
          <p:cNvSpPr/>
          <p:nvPr/>
        </p:nvSpPr>
        <p:spPr>
          <a:xfrm>
            <a:off x="3324113" y="994483"/>
            <a:ext cx="8702936" cy="58018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7" name="矩形 26">
            <a:extLst>
              <a:ext uri="{FF2B5EF4-FFF2-40B4-BE49-F238E27FC236}">
                <a16:creationId xmlns="" xmlns:a16="http://schemas.microsoft.com/office/drawing/2014/main" id="{0313FFDE-4E64-48CA-A0B3-04CCB4DA9C08}"/>
              </a:ext>
            </a:extLst>
          </p:cNvPr>
          <p:cNvSpPr/>
          <p:nvPr/>
        </p:nvSpPr>
        <p:spPr>
          <a:xfrm>
            <a:off x="3507860" y="1571929"/>
            <a:ext cx="4774960" cy="2215991"/>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The </a:t>
            </a:r>
            <a:r>
              <a:rPr lang="en-US" altLang="zh-CN" sz="1600" dirty="0">
                <a:ea typeface="Times New Roman" charset="0"/>
                <a:cs typeface="Times New Roman" charset="0"/>
                <a:sym typeface="宋体" panose="02010600030101010101" pitchFamily="2" charset="-122"/>
              </a:rPr>
              <a:t>algorithm </a:t>
            </a:r>
            <a:r>
              <a:rPr lang="en-US" altLang="zh-CN" sz="1600" dirty="0" smtClean="0">
                <a:ea typeface="Times New Roman" charset="0"/>
                <a:cs typeface="Times New Roman" charset="0"/>
                <a:sym typeface="宋体" panose="02010600030101010101" pitchFamily="2" charset="-122"/>
              </a:rPr>
              <a:t>needs to </a:t>
            </a:r>
            <a:r>
              <a:rPr lang="en-US" altLang="zh-CN" sz="1600" dirty="0">
                <a:ea typeface="Times New Roman" charset="0"/>
                <a:cs typeface="Times New Roman" charset="0"/>
                <a:sym typeface="宋体" panose="02010600030101010101" pitchFamily="2" charset="-122"/>
              </a:rPr>
              <a:t>be fully </a:t>
            </a:r>
            <a:r>
              <a:rPr lang="en-US" altLang="zh-CN" sz="1600" dirty="0" smtClean="0">
                <a:ea typeface="Times New Roman" charset="0"/>
                <a:cs typeface="Times New Roman" charset="0"/>
                <a:sym typeface="宋体" panose="02010600030101010101" pitchFamily="2" charset="-122"/>
              </a:rPr>
              <a:t>validated </a:t>
            </a:r>
            <a:r>
              <a:rPr lang="en-US" altLang="zh-CN" sz="1600" dirty="0">
                <a:ea typeface="Times New Roman" charset="0"/>
                <a:cs typeface="Times New Roman" charset="0"/>
                <a:sym typeface="宋体" panose="02010600030101010101" pitchFamily="2" charset="-122"/>
              </a:rPr>
              <a:t>by </a:t>
            </a:r>
            <a:r>
              <a:rPr lang="en-US" altLang="zh-CN" sz="1600">
                <a:ea typeface="Times New Roman" charset="0"/>
                <a:cs typeface="Times New Roman" charset="0"/>
                <a:sym typeface="宋体" panose="02010600030101010101" pitchFamily="2" charset="-122"/>
              </a:rPr>
              <a:t>simulation </a:t>
            </a:r>
            <a:r>
              <a:rPr lang="en-US" altLang="zh-CN" sz="1600" smtClean="0">
                <a:ea typeface="Times New Roman" charset="0"/>
                <a:cs typeface="Times New Roman" charset="0"/>
                <a:sym typeface="宋体" panose="02010600030101010101" pitchFamily="2" charset="-122"/>
              </a:rPr>
              <a:t>test. </a:t>
            </a:r>
            <a:endParaRPr lang="en-US" altLang="zh-CN" sz="1600" dirty="0" smtClean="0">
              <a:ea typeface="Times New Roman" charset="0"/>
              <a:cs typeface="Times New Roman" charset="0"/>
              <a:sym typeface="宋体" panose="02010600030101010101" pitchFamily="2" charset="-122"/>
            </a:endParaRP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PCS supports multiple operation modes including normal experimental mode and simulation test mode.</a:t>
            </a:r>
            <a:endParaRPr lang="en-US" altLang="zh-CN" sz="1600" dirty="0">
              <a:ea typeface="Times New Roman" charset="0"/>
              <a:cs typeface="Times New Roman" charset="0"/>
              <a:sym typeface="宋体" panose="02010600030101010101" pitchFamily="2" charset="-122"/>
            </a:endParaRPr>
          </a:p>
          <a:p>
            <a:pPr marL="285750" indent="-285750" fontAlgn="base">
              <a:spcAft>
                <a:spcPts val="600"/>
              </a:spcAft>
              <a:buClr>
                <a:schemeClr val="tx1"/>
              </a:buClr>
              <a:buFont typeface="Arial" charset="0"/>
              <a:buChar char="•"/>
            </a:pPr>
            <a:r>
              <a:rPr lang="en-US" altLang="zh-CN" sz="1600" dirty="0">
                <a:ea typeface="Times New Roman" charset="0"/>
                <a:cs typeface="Times New Roman" charset="0"/>
              </a:rPr>
              <a:t>Python based</a:t>
            </a:r>
            <a:r>
              <a:rPr lang="zh-CN" altLang="en-US" sz="1600" dirty="0">
                <a:ea typeface="Times New Roman" charset="0"/>
                <a:cs typeface="Times New Roman" charset="0"/>
              </a:rPr>
              <a:t> </a:t>
            </a:r>
            <a:r>
              <a:rPr lang="en-US" altLang="zh-CN" sz="1600" dirty="0">
                <a:ea typeface="Times New Roman" charset="0"/>
                <a:cs typeface="Times New Roman" charset="0"/>
              </a:rPr>
              <a:t>verification platform PCSVP supports visual modelling and </a:t>
            </a:r>
            <a:r>
              <a:rPr lang="zh-CN" altLang="en-US" sz="1600" dirty="0">
                <a:ea typeface="Times New Roman" charset="0"/>
                <a:cs typeface="Times New Roman" charset="0"/>
              </a:rPr>
              <a:t>similar functions </a:t>
            </a:r>
            <a:r>
              <a:rPr lang="en-US" altLang="zh-CN" sz="1600" dirty="0" smtClean="0">
                <a:ea typeface="Times New Roman" charset="0"/>
                <a:cs typeface="Times New Roman" charset="0"/>
              </a:rPr>
              <a:t>as</a:t>
            </a:r>
            <a:r>
              <a:rPr lang="zh-CN" altLang="en-US" sz="1600" dirty="0" smtClean="0">
                <a:ea typeface="Times New Roman" charset="0"/>
                <a:cs typeface="Times New Roman" charset="0"/>
              </a:rPr>
              <a:t> </a:t>
            </a:r>
            <a:r>
              <a:rPr lang="zh-CN" altLang="en-US" sz="1600" dirty="0">
                <a:ea typeface="Times New Roman" charset="0"/>
                <a:cs typeface="Times New Roman" charset="0"/>
              </a:rPr>
              <a:t>Simulink</a:t>
            </a:r>
            <a:r>
              <a:rPr lang="en-US" altLang="zh-CN" sz="1600" dirty="0" smtClean="0">
                <a:ea typeface="Times New Roman" charset="0"/>
                <a:cs typeface="Times New Roman" charset="0"/>
              </a:rPr>
              <a:t>.</a:t>
            </a:r>
            <a:endParaRPr lang="en-US" altLang="zh-CN" sz="1600" dirty="0">
              <a:ea typeface="Times New Roman" charset="0"/>
              <a:cs typeface="Times New Roman" charset="0"/>
            </a:endParaRPr>
          </a:p>
        </p:txBody>
      </p:sp>
      <p:sp>
        <p:nvSpPr>
          <p:cNvPr id="28" name="文本框 27"/>
          <p:cNvSpPr txBox="1"/>
          <p:nvPr/>
        </p:nvSpPr>
        <p:spPr>
          <a:xfrm>
            <a:off x="3507860" y="1019629"/>
            <a:ext cx="4861590" cy="400110"/>
          </a:xfrm>
          <a:prstGeom prst="rect">
            <a:avLst/>
          </a:prstGeom>
          <a:noFill/>
        </p:spPr>
        <p:txBody>
          <a:bodyPr wrap="square" rtlCol="0">
            <a:spAutoFit/>
          </a:bodyPr>
          <a:lstStyle/>
          <a:p>
            <a:pPr>
              <a:buClr>
                <a:srgbClr val="C00000"/>
              </a:buClr>
            </a:pPr>
            <a:r>
              <a:rPr lang="en-US" altLang="zh-CN" sz="2000" b="1">
                <a:solidFill>
                  <a:srgbClr val="0000FF"/>
                </a:solidFill>
                <a:ea typeface="Times New Roman" charset="0"/>
                <a:cs typeface="Times New Roman" charset="0"/>
              </a:rPr>
              <a:t>Support multiple operation modes</a:t>
            </a:r>
            <a:endParaRPr lang="zh-CN" altLang="en-US" sz="2000" b="1" dirty="0">
              <a:solidFill>
                <a:srgbClr val="0000FF"/>
              </a:solidFill>
              <a:ea typeface="Times New Roman" charset="0"/>
              <a:cs typeface="Times New Roman" charset="0"/>
            </a:endParaRPr>
          </a:p>
        </p:txBody>
      </p:sp>
      <p:graphicFrame>
        <p:nvGraphicFramePr>
          <p:cNvPr id="29" name="表格 28"/>
          <p:cNvGraphicFramePr>
            <a:graphicFrameLocks noGrp="1"/>
          </p:cNvGraphicFramePr>
          <p:nvPr>
            <p:extLst>
              <p:ext uri="{D42A27DB-BD31-4B8C-83A1-F6EECF244321}">
                <p14:modId xmlns:p14="http://schemas.microsoft.com/office/powerpoint/2010/main" val="2125191628"/>
              </p:ext>
            </p:extLst>
          </p:nvPr>
        </p:nvGraphicFramePr>
        <p:xfrm>
          <a:off x="3375170" y="3931174"/>
          <a:ext cx="4434883" cy="2721873"/>
        </p:xfrm>
        <a:graphic>
          <a:graphicData uri="http://schemas.openxmlformats.org/drawingml/2006/table">
            <a:tbl>
              <a:tblPr firstRow="1" bandRow="1">
                <a:tableStyleId>{5C22544A-7EE6-4342-B048-85BDC9FD1C3A}</a:tableStyleId>
              </a:tblPr>
              <a:tblGrid>
                <a:gridCol w="1743045"/>
                <a:gridCol w="1532310"/>
                <a:gridCol w="1159528"/>
              </a:tblGrid>
              <a:tr h="619961">
                <a:tc>
                  <a:txBody>
                    <a:bodyPr/>
                    <a:lstStyle/>
                    <a:p>
                      <a:pPr algn="ctr"/>
                      <a:r>
                        <a:rPr lang="en-US" altLang="zh-CN" sz="1600" dirty="0" smtClean="0">
                          <a:latin typeface="+mn-lt"/>
                        </a:rPr>
                        <a:t>Mode</a:t>
                      </a:r>
                      <a:endParaRPr lang="zh-CN" altLang="en-US" sz="1600" dirty="0">
                        <a:latin typeface="+mn-lt"/>
                      </a:endParaRPr>
                    </a:p>
                  </a:txBody>
                  <a:tcPr anchor="ctr"/>
                </a:tc>
                <a:tc>
                  <a:txBody>
                    <a:bodyPr/>
                    <a:lstStyle/>
                    <a:p>
                      <a:pPr algn="ctr"/>
                      <a:r>
                        <a:rPr lang="en-US" altLang="zh-CN" sz="1600" dirty="0" smtClean="0">
                          <a:latin typeface="+mn-lt"/>
                        </a:rPr>
                        <a:t>Data source</a:t>
                      </a:r>
                      <a:endParaRPr lang="zh-CN" altLang="en-US" sz="1600" dirty="0">
                        <a:latin typeface="+mn-lt"/>
                      </a:endParaRPr>
                    </a:p>
                  </a:txBody>
                  <a:tcPr anchor="ctr"/>
                </a:tc>
                <a:tc>
                  <a:txBody>
                    <a:bodyPr/>
                    <a:lstStyle/>
                    <a:p>
                      <a:pPr algn="ctr"/>
                      <a:r>
                        <a:rPr lang="en-US" altLang="zh-CN" sz="1400" dirty="0" smtClean="0">
                          <a:latin typeface="+mn-lt"/>
                        </a:rPr>
                        <a:t>Command to go</a:t>
                      </a:r>
                      <a:endParaRPr lang="zh-CN" altLang="en-US" sz="1400" dirty="0">
                        <a:latin typeface="+mn-lt"/>
                      </a:endParaRPr>
                    </a:p>
                  </a:txBody>
                  <a:tcPr anchor="ctr"/>
                </a:tc>
              </a:tr>
              <a:tr h="679512">
                <a:tc>
                  <a:txBody>
                    <a:bodyPr/>
                    <a:lstStyle/>
                    <a:p>
                      <a:pPr algn="ctr"/>
                      <a:r>
                        <a:rPr lang="en-US" altLang="zh-CN" sz="1600" dirty="0" smtClean="0">
                          <a:latin typeface="+mn-lt"/>
                        </a:rPr>
                        <a:t>Normal</a:t>
                      </a:r>
                      <a:endParaRPr lang="zh-CN" altLang="en-US" sz="1600" dirty="0">
                        <a:latin typeface="+mn-lt"/>
                      </a:endParaRPr>
                    </a:p>
                  </a:txBody>
                  <a:tcPr anchor="ctr"/>
                </a:tc>
                <a:tc>
                  <a:txBody>
                    <a:bodyPr/>
                    <a:lstStyle/>
                    <a:p>
                      <a:pPr algn="ctr"/>
                      <a:r>
                        <a:rPr lang="en-US" altLang="zh-CN" sz="1600" dirty="0" smtClean="0">
                          <a:latin typeface="+mn-lt"/>
                        </a:rPr>
                        <a:t>Real-time data acquisition</a:t>
                      </a:r>
                      <a:endParaRPr lang="zh-CN" altLang="en-US" sz="1600" dirty="0">
                        <a:latin typeface="+mn-lt"/>
                      </a:endParaRPr>
                    </a:p>
                  </a:txBody>
                  <a:tcPr anchor="ctr"/>
                </a:tc>
                <a:tc>
                  <a:txBody>
                    <a:bodyPr/>
                    <a:lstStyle/>
                    <a:p>
                      <a:pPr algn="ctr"/>
                      <a:r>
                        <a:rPr lang="en-US" altLang="zh-CN" sz="1600" dirty="0" smtClean="0">
                          <a:latin typeface="+mn-lt"/>
                        </a:rPr>
                        <a:t>Actuators</a:t>
                      </a:r>
                      <a:endParaRPr lang="zh-CN" altLang="en-US" sz="1600" dirty="0">
                        <a:latin typeface="+mn-lt"/>
                      </a:endParaRPr>
                    </a:p>
                  </a:txBody>
                  <a:tcPr anchor="ctr"/>
                </a:tc>
              </a:tr>
              <a:tr h="731520">
                <a:tc>
                  <a:txBody>
                    <a:bodyPr/>
                    <a:lstStyle/>
                    <a:p>
                      <a:pPr algn="ctr"/>
                      <a:r>
                        <a:rPr lang="en-US" altLang="zh-CN" sz="1600" dirty="0" smtClean="0">
                          <a:latin typeface="+mn-lt"/>
                        </a:rPr>
                        <a:t>Simulation</a:t>
                      </a:r>
                      <a:r>
                        <a:rPr lang="en-US" altLang="zh-CN" sz="1600" baseline="0" dirty="0" smtClean="0">
                          <a:latin typeface="+mn-lt"/>
                        </a:rPr>
                        <a:t> based on </a:t>
                      </a:r>
                      <a:r>
                        <a:rPr lang="en-US" altLang="zh-CN" sz="1600" b="1" baseline="0" dirty="0" smtClean="0">
                          <a:solidFill>
                            <a:srgbClr val="C00000"/>
                          </a:solidFill>
                          <a:latin typeface="+mn-lt"/>
                        </a:rPr>
                        <a:t>data</a:t>
                      </a:r>
                      <a:endParaRPr lang="zh-CN" altLang="en-US" sz="1600" b="1" dirty="0">
                        <a:solidFill>
                          <a:srgbClr val="C00000"/>
                        </a:solidFill>
                        <a:latin typeface="+mn-lt"/>
                      </a:endParaRPr>
                    </a:p>
                  </a:txBody>
                  <a:tcPr anchor="ctr"/>
                </a:tc>
                <a:tc>
                  <a:txBody>
                    <a:bodyPr/>
                    <a:lstStyle/>
                    <a:p>
                      <a:pPr algn="ctr"/>
                      <a:r>
                        <a:rPr lang="en-US" altLang="zh-CN" sz="1600" dirty="0" smtClean="0">
                          <a:latin typeface="+mn-lt"/>
                        </a:rPr>
                        <a:t>Historical</a:t>
                      </a:r>
                      <a:r>
                        <a:rPr lang="en-US" altLang="zh-CN" sz="1600" baseline="0" dirty="0" smtClean="0">
                          <a:latin typeface="+mn-lt"/>
                        </a:rPr>
                        <a:t> data</a:t>
                      </a:r>
                      <a:endParaRPr lang="zh-CN" altLang="en-US" sz="1600" dirty="0">
                        <a:latin typeface="+mn-lt"/>
                      </a:endParaRPr>
                    </a:p>
                  </a:txBody>
                  <a:tcPr anchor="ctr"/>
                </a:tc>
                <a:tc>
                  <a:txBody>
                    <a:bodyPr/>
                    <a:lstStyle/>
                    <a:p>
                      <a:pPr algn="ctr"/>
                      <a:r>
                        <a:rPr lang="en-US" altLang="zh-CN" sz="1600" dirty="0" smtClean="0">
                          <a:latin typeface="+mn-lt"/>
                        </a:rPr>
                        <a:t>/</a:t>
                      </a:r>
                      <a:endParaRPr lang="zh-CN" altLang="en-US" sz="1600" dirty="0">
                        <a:latin typeface="+mn-lt"/>
                      </a:endParaRPr>
                    </a:p>
                  </a:txBody>
                  <a:tcPr anchor="ctr"/>
                </a:tc>
              </a:tr>
              <a:tr h="690880">
                <a:tc>
                  <a:txBody>
                    <a:bodyPr/>
                    <a:lstStyle/>
                    <a:p>
                      <a:pPr algn="ctr"/>
                      <a:r>
                        <a:rPr lang="en-US" altLang="zh-CN" sz="1600" dirty="0" smtClean="0">
                          <a:latin typeface="+mn-lt"/>
                        </a:rPr>
                        <a:t>Simulation</a:t>
                      </a:r>
                      <a:r>
                        <a:rPr lang="en-US" altLang="zh-CN" sz="1600" baseline="0" dirty="0" smtClean="0">
                          <a:latin typeface="+mn-lt"/>
                        </a:rPr>
                        <a:t> based on </a:t>
                      </a:r>
                      <a:r>
                        <a:rPr lang="en-US" altLang="zh-CN" sz="1600" b="1" baseline="0" dirty="0" smtClean="0">
                          <a:solidFill>
                            <a:srgbClr val="C00000"/>
                          </a:solidFill>
                          <a:latin typeface="+mn-lt"/>
                        </a:rPr>
                        <a:t>model</a:t>
                      </a:r>
                      <a:endParaRPr lang="zh-CN" altLang="en-US" sz="1600" b="1" dirty="0">
                        <a:solidFill>
                          <a:srgbClr val="C00000"/>
                        </a:solidFill>
                        <a:latin typeface="+mn-lt"/>
                      </a:endParaRPr>
                    </a:p>
                  </a:txBody>
                  <a:tcPr anchor="ctr"/>
                </a:tc>
                <a:tc>
                  <a:txBody>
                    <a:bodyPr/>
                    <a:lstStyle/>
                    <a:p>
                      <a:pPr algn="ctr"/>
                      <a:r>
                        <a:rPr lang="en-US" altLang="zh-CN" sz="1600" dirty="0" smtClean="0">
                          <a:latin typeface="+mn-lt"/>
                        </a:rPr>
                        <a:t>Model</a:t>
                      </a:r>
                      <a:r>
                        <a:rPr lang="en-US" altLang="zh-CN" sz="1600" baseline="0" dirty="0" smtClean="0">
                          <a:latin typeface="+mn-lt"/>
                        </a:rPr>
                        <a:t> calculation</a:t>
                      </a:r>
                      <a:endParaRPr lang="zh-CN" altLang="en-US" sz="1600" dirty="0">
                        <a:latin typeface="+mn-lt"/>
                      </a:endParaRPr>
                    </a:p>
                  </a:txBody>
                  <a:tcPr anchor="ctr"/>
                </a:tc>
                <a:tc>
                  <a:txBody>
                    <a:bodyPr/>
                    <a:lstStyle/>
                    <a:p>
                      <a:pPr algn="ctr"/>
                      <a:r>
                        <a:rPr lang="en-US" altLang="zh-CN" sz="1600" dirty="0" smtClean="0">
                          <a:latin typeface="+mn-lt"/>
                        </a:rPr>
                        <a:t>Model</a:t>
                      </a:r>
                      <a:endParaRPr lang="zh-CN" altLang="en-US" sz="1600" dirty="0">
                        <a:latin typeface="+mn-lt"/>
                      </a:endParaRPr>
                    </a:p>
                  </a:txBody>
                  <a:tcPr anchor="ctr"/>
                </a:tc>
              </a:tr>
            </a:tbl>
          </a:graphicData>
        </a:graphic>
      </p:graphicFrame>
      <p:pic>
        <p:nvPicPr>
          <p:cNvPr id="30" name="图片 29" descr="图示, 示意图&#10;&#10;描述已自动生成">
            <a:extLst>
              <a:ext uri="{FF2B5EF4-FFF2-40B4-BE49-F238E27FC236}">
                <a16:creationId xmlns="" xmlns:a16="http://schemas.microsoft.com/office/drawing/2014/main" id="{4772B67D-CB64-2789-343C-96D196C45B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9022" y="3787922"/>
            <a:ext cx="4283116" cy="3008378"/>
          </a:xfrm>
          <a:prstGeom prst="rect">
            <a:avLst/>
          </a:prstGeom>
        </p:spPr>
      </p:pic>
      <p:pic>
        <p:nvPicPr>
          <p:cNvPr id="31" name="图片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72062" y="1471465"/>
            <a:ext cx="3474607" cy="2048933"/>
          </a:xfrm>
          <a:prstGeom prst="rect">
            <a:avLst/>
          </a:prstGeom>
        </p:spPr>
      </p:pic>
    </p:spTree>
    <p:extLst>
      <p:ext uri="{BB962C8B-B14F-4D97-AF65-F5344CB8AC3E}">
        <p14:creationId xmlns:p14="http://schemas.microsoft.com/office/powerpoint/2010/main" val="1931038637"/>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control operation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13</a:t>
            </a:fld>
            <a:endParaRPr lang="zh-CN" altLang="en-US"/>
          </a:p>
        </p:txBody>
      </p:sp>
      <p:sp>
        <p:nvSpPr>
          <p:cNvPr id="16" name="矩形 15"/>
          <p:cNvSpPr>
            <a:spLocks noChangeArrowheads="1"/>
          </p:cNvSpPr>
          <p:nvPr/>
        </p:nvSpPr>
        <p:spPr bwMode="auto">
          <a:xfrm>
            <a:off x="739386" y="981668"/>
            <a:ext cx="230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2 </a:t>
            </a:r>
          </a:p>
        </p:txBody>
      </p:sp>
      <p:grpSp>
        <p:nvGrpSpPr>
          <p:cNvPr id="17" name="组 16"/>
          <p:cNvGrpSpPr/>
          <p:nvPr/>
        </p:nvGrpSpPr>
        <p:grpSpPr>
          <a:xfrm>
            <a:off x="549604" y="1182698"/>
            <a:ext cx="2131117" cy="2363294"/>
            <a:chOff x="4151296" y="2549079"/>
            <a:chExt cx="2292912" cy="2388049"/>
          </a:xfrm>
        </p:grpSpPr>
        <p:grpSp>
          <p:nvGrpSpPr>
            <p:cNvPr id="18" name="组合 19"/>
            <p:cNvGrpSpPr/>
            <p:nvPr/>
          </p:nvGrpSpPr>
          <p:grpSpPr>
            <a:xfrm>
              <a:off x="4151296" y="2549079"/>
              <a:ext cx="2292912" cy="2388049"/>
              <a:chOff x="4788" y="3130"/>
              <a:chExt cx="4724" cy="5272"/>
            </a:xfrm>
          </p:grpSpPr>
          <p:pic>
            <p:nvPicPr>
              <p:cNvPr id="20" name="图片 19" descr="gif002非透明"/>
              <p:cNvPicPr>
                <a:picLocks noChangeAspect="1"/>
              </p:cNvPicPr>
              <p:nvPr/>
            </p:nvPicPr>
            <p:blipFill>
              <a:blip r:embed="rId4"/>
              <a:stretch>
                <a:fillRect/>
              </a:stretch>
            </p:blipFill>
            <p:spPr>
              <a:xfrm>
                <a:off x="5192" y="3871"/>
                <a:ext cx="4018" cy="4345"/>
              </a:xfrm>
              <a:prstGeom prst="rect">
                <a:avLst/>
              </a:prstGeom>
            </p:spPr>
          </p:pic>
          <p:sp>
            <p:nvSpPr>
              <p:cNvPr id="21" name="矩形 20"/>
              <p:cNvSpPr/>
              <p:nvPr/>
            </p:nvSpPr>
            <p:spPr>
              <a:xfrm>
                <a:off x="4788" y="3130"/>
                <a:ext cx="4724" cy="5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rotWithShape="1">
            <a:blip r:embed="rId5"/>
            <a:srcRect l="34158" r="31685"/>
            <a:stretch>
              <a:fillRect/>
            </a:stretch>
          </p:blipFill>
          <p:spPr>
            <a:xfrm>
              <a:off x="5289501" y="3304177"/>
              <a:ext cx="648461" cy="835727"/>
            </a:xfrm>
            <a:prstGeom prst="rect">
              <a:avLst/>
            </a:prstGeom>
          </p:spPr>
        </p:pic>
      </p:grpSp>
      <p:grpSp>
        <p:nvGrpSpPr>
          <p:cNvPr id="22" name="组 21"/>
          <p:cNvGrpSpPr/>
          <p:nvPr/>
        </p:nvGrpSpPr>
        <p:grpSpPr>
          <a:xfrm>
            <a:off x="-327337" y="3515052"/>
            <a:ext cx="3848422" cy="2835095"/>
            <a:chOff x="-327337" y="3515052"/>
            <a:chExt cx="3848422" cy="2835095"/>
          </a:xfrm>
        </p:grpSpPr>
        <p:graphicFrame>
          <p:nvGraphicFramePr>
            <p:cNvPr id="32" name="图表 31"/>
            <p:cNvGraphicFramePr/>
            <p:nvPr>
              <p:extLst>
                <p:ext uri="{D42A27DB-BD31-4B8C-83A1-F6EECF244321}">
                  <p14:modId xmlns:p14="http://schemas.microsoft.com/office/powerpoint/2010/main" val="1623209159"/>
                </p:ext>
              </p:extLst>
            </p:nvPr>
          </p:nvGraphicFramePr>
          <p:xfrm>
            <a:off x="-327337" y="3515052"/>
            <a:ext cx="3848422" cy="283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 name="椭圆 32"/>
            <p:cNvSpPr/>
            <p:nvPr/>
          </p:nvSpPr>
          <p:spPr>
            <a:xfrm>
              <a:off x="196173" y="3658085"/>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椭圆 33"/>
            <p:cNvSpPr/>
            <p:nvPr/>
          </p:nvSpPr>
          <p:spPr>
            <a:xfrm>
              <a:off x="196173" y="441291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196173" y="5167741"/>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椭圆 35"/>
            <p:cNvSpPr/>
            <p:nvPr/>
          </p:nvSpPr>
          <p:spPr>
            <a:xfrm>
              <a:off x="196173" y="589880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7" name="图片 36" descr="文本&#10;&#10;中度可信度描述已自动生成"/>
          <p:cNvPicPr/>
          <p:nvPr/>
        </p:nvPicPr>
        <p:blipFill>
          <a:blip r:embed="rId11">
            <a:extLst>
              <a:ext uri="{28A0092B-C50C-407E-A947-70E740481C1C}">
                <a14:useLocalDpi xmlns:a14="http://schemas.microsoft.com/office/drawing/2010/main" val="0"/>
              </a:ext>
            </a:extLst>
          </a:blip>
          <a:stretch>
            <a:fillRect/>
          </a:stretch>
        </p:blipFill>
        <p:spPr>
          <a:xfrm>
            <a:off x="7684564" y="1767336"/>
            <a:ext cx="4342485" cy="1451238"/>
          </a:xfrm>
          <a:prstGeom prst="rect">
            <a:avLst/>
          </a:prstGeom>
        </p:spPr>
      </p:pic>
      <p:sp>
        <p:nvSpPr>
          <p:cNvPr id="38" name="矩形 37"/>
          <p:cNvSpPr/>
          <p:nvPr/>
        </p:nvSpPr>
        <p:spPr>
          <a:xfrm>
            <a:off x="3085833" y="997527"/>
            <a:ext cx="8941216" cy="57987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9" name="矩形 38">
            <a:extLst>
              <a:ext uri="{FF2B5EF4-FFF2-40B4-BE49-F238E27FC236}">
                <a16:creationId xmlns="" xmlns:a16="http://schemas.microsoft.com/office/drawing/2014/main" id="{0313FFDE-4E64-48CA-A0B3-04CCB4DA9C08}"/>
              </a:ext>
            </a:extLst>
          </p:cNvPr>
          <p:cNvSpPr/>
          <p:nvPr/>
        </p:nvSpPr>
        <p:spPr>
          <a:xfrm>
            <a:off x="3275183" y="1498181"/>
            <a:ext cx="4683925" cy="1969770"/>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The user's identity and authority will be verified, </a:t>
            </a:r>
            <a:r>
              <a:rPr lang="en-US" altLang="zh-CN" sz="1600" dirty="0" smtClean="0">
                <a:ea typeface="Times New Roman" charset="0"/>
                <a:cs typeface="Times New Roman" charset="0"/>
                <a:sym typeface="宋体" panose="02010600030101010101" pitchFamily="2" charset="-122"/>
              </a:rPr>
              <a:t>the data will be checked and encrypted. </a:t>
            </a: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P</a:t>
            </a:r>
            <a:r>
              <a:rPr lang="en-US" altLang="zh-CN" sz="1600" dirty="0" smtClean="0">
                <a:ea typeface="Times New Roman" charset="0"/>
                <a:cs typeface="Times New Roman" charset="0"/>
                <a:sym typeface="宋体" panose="02010600030101010101" pitchFamily="2" charset="-122"/>
              </a:rPr>
              <a:t>arameters </a:t>
            </a:r>
            <a:r>
              <a:rPr lang="en-US" altLang="zh-CN" sz="1600" dirty="0">
                <a:ea typeface="Times New Roman" charset="0"/>
                <a:cs typeface="Times New Roman" charset="0"/>
                <a:sym typeface="宋体" panose="02010600030101010101" pitchFamily="2" charset="-122"/>
              </a:rPr>
              <a:t>are configured with </a:t>
            </a:r>
            <a:r>
              <a:rPr lang="en-US" altLang="zh-CN" sz="1600" dirty="0" smtClean="0">
                <a:ea typeface="Times New Roman" charset="0"/>
                <a:cs typeface="Times New Roman" charset="0"/>
                <a:sym typeface="宋体" panose="02010600030101010101" pitchFamily="2" charset="-122"/>
              </a:rPr>
              <a:t>XML, </a:t>
            </a:r>
            <a:r>
              <a:rPr lang="en-US" altLang="zh-CN" sz="1600" dirty="0">
                <a:ea typeface="Times New Roman" charset="0"/>
                <a:cs typeface="Times New Roman" charset="0"/>
                <a:sym typeface="宋体" panose="02010600030101010101" pitchFamily="2" charset="-122"/>
              </a:rPr>
              <a:t>subscription publishing </a:t>
            </a:r>
            <a:r>
              <a:rPr lang="en-US" altLang="zh-CN" sz="1600" dirty="0" smtClean="0">
                <a:ea typeface="Times New Roman" charset="0"/>
                <a:cs typeface="Times New Roman" charset="0"/>
                <a:sym typeface="宋体" panose="02010600030101010101" pitchFamily="2" charset="-122"/>
              </a:rPr>
              <a:t>mechanism is applied between </a:t>
            </a:r>
            <a:r>
              <a:rPr lang="en-US" altLang="zh-CN" sz="1600" dirty="0">
                <a:ea typeface="Times New Roman" charset="0"/>
                <a:cs typeface="Times New Roman" charset="0"/>
                <a:sym typeface="宋体" panose="02010600030101010101" pitchFamily="2" charset="-122"/>
              </a:rPr>
              <a:t>UI and </a:t>
            </a:r>
            <a:r>
              <a:rPr lang="en-US" altLang="zh-CN" sz="1600" dirty="0" smtClean="0">
                <a:ea typeface="Times New Roman" charset="0"/>
                <a:cs typeface="Times New Roman" charset="0"/>
                <a:sym typeface="宋体" panose="02010600030101010101" pitchFamily="2" charset="-122"/>
              </a:rPr>
              <a:t>CS component.</a:t>
            </a: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Data is described through IDL to shield differences </a:t>
            </a:r>
            <a:r>
              <a:rPr lang="en-US" altLang="zh-CN" sz="1600" dirty="0" smtClean="0">
                <a:ea typeface="Times New Roman" charset="0"/>
                <a:cs typeface="Times New Roman" charset="0"/>
                <a:sym typeface="宋体" panose="02010600030101010101" pitchFamily="2" charset="-122"/>
              </a:rPr>
              <a:t>of programming languages.</a:t>
            </a:r>
          </a:p>
        </p:txBody>
      </p:sp>
      <p:sp>
        <p:nvSpPr>
          <p:cNvPr id="40" name="文本框 39"/>
          <p:cNvSpPr txBox="1"/>
          <p:nvPr/>
        </p:nvSpPr>
        <p:spPr>
          <a:xfrm>
            <a:off x="3198355" y="962806"/>
            <a:ext cx="6429739" cy="400110"/>
          </a:xfrm>
          <a:prstGeom prst="rect">
            <a:avLst/>
          </a:prstGeom>
          <a:noFill/>
        </p:spPr>
        <p:txBody>
          <a:bodyPr wrap="square" rtlCol="0">
            <a:spAutoFit/>
          </a:bodyPr>
          <a:lstStyle/>
          <a:p>
            <a:pPr>
              <a:buClr>
                <a:srgbClr val="C00000"/>
              </a:buClr>
            </a:pPr>
            <a:r>
              <a:rPr lang="en-US" altLang="zh-CN" sz="2000" b="1" dirty="0" smtClean="0">
                <a:solidFill>
                  <a:srgbClr val="0000FF"/>
                </a:solidFill>
                <a:ea typeface="Times New Roman" charset="0"/>
                <a:cs typeface="Times New Roman" charset="0"/>
              </a:rPr>
              <a:t>User and parameter configuration management</a:t>
            </a:r>
            <a:endParaRPr lang="zh-CN" altLang="en-US" sz="2000" b="1" dirty="0">
              <a:solidFill>
                <a:srgbClr val="0000FF"/>
              </a:solidFill>
              <a:ea typeface="Times New Roman" charset="0"/>
              <a:cs typeface="Times New Roman" charset="0"/>
            </a:endParaRPr>
          </a:p>
        </p:txBody>
      </p:sp>
      <p:pic>
        <p:nvPicPr>
          <p:cNvPr id="41" name="图片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0793" y="3915491"/>
            <a:ext cx="3352113" cy="2822267"/>
          </a:xfrm>
          <a:prstGeom prst="rect">
            <a:avLst/>
          </a:prstGeom>
        </p:spPr>
      </p:pic>
      <p:grpSp>
        <p:nvGrpSpPr>
          <p:cNvPr id="42" name="组 41"/>
          <p:cNvGrpSpPr/>
          <p:nvPr/>
        </p:nvGrpSpPr>
        <p:grpSpPr>
          <a:xfrm>
            <a:off x="6763125" y="3010264"/>
            <a:ext cx="5263924" cy="3581784"/>
            <a:chOff x="6763125" y="3010264"/>
            <a:chExt cx="5263924" cy="3581784"/>
          </a:xfrm>
        </p:grpSpPr>
        <p:sp>
          <p:nvSpPr>
            <p:cNvPr id="43" name="椭圆 42"/>
            <p:cNvSpPr/>
            <p:nvPr/>
          </p:nvSpPr>
          <p:spPr>
            <a:xfrm>
              <a:off x="8035937" y="3166097"/>
              <a:ext cx="742304" cy="49198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4" name="直线箭头连接符 43"/>
            <p:cNvCxnSpPr>
              <a:stCxn id="44" idx="7"/>
            </p:cNvCxnSpPr>
            <p:nvPr/>
          </p:nvCxnSpPr>
          <p:spPr>
            <a:xfrm flipV="1">
              <a:off x="8669533" y="3010264"/>
              <a:ext cx="185537" cy="2278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图片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3125" y="3249288"/>
              <a:ext cx="5263924" cy="3342760"/>
            </a:xfrm>
            <a:prstGeom prst="rect">
              <a:avLst/>
            </a:prstGeom>
          </p:spPr>
        </p:pic>
      </p:grpSp>
      <p:sp>
        <p:nvSpPr>
          <p:cNvPr id="46" name="文本框 45"/>
          <p:cNvSpPr txBox="1"/>
          <p:nvPr/>
        </p:nvSpPr>
        <p:spPr>
          <a:xfrm>
            <a:off x="9607025" y="1044246"/>
            <a:ext cx="1850158" cy="338554"/>
          </a:xfrm>
          <a:prstGeom prst="rect">
            <a:avLst/>
          </a:prstGeom>
          <a:noFill/>
          <a:ln w="25400">
            <a:solidFill>
              <a:schemeClr val="accent1">
                <a:shade val="50000"/>
              </a:schemeClr>
            </a:solidFill>
          </a:ln>
        </p:spPr>
        <p:txBody>
          <a:bodyPr wrap="square" rtlCol="0">
            <a:spAutoFit/>
          </a:bodyPr>
          <a:lstStyle/>
          <a:p>
            <a:r>
              <a:rPr kumimoji="1" lang="en-US" altLang="zh-CN" sz="1600" dirty="0" smtClean="0"/>
              <a:t>Login component</a:t>
            </a:r>
            <a:endParaRPr kumimoji="1" lang="zh-CN" altLang="en-US" sz="1600" dirty="0"/>
          </a:p>
        </p:txBody>
      </p:sp>
      <p:sp>
        <p:nvSpPr>
          <p:cNvPr id="47" name="文本框 46"/>
          <p:cNvSpPr txBox="1"/>
          <p:nvPr/>
        </p:nvSpPr>
        <p:spPr>
          <a:xfrm>
            <a:off x="9607025" y="1470006"/>
            <a:ext cx="1850158" cy="338554"/>
          </a:xfrm>
          <a:prstGeom prst="rect">
            <a:avLst/>
          </a:prstGeom>
          <a:noFill/>
          <a:ln w="25400">
            <a:solidFill>
              <a:schemeClr val="accent1">
                <a:shade val="50000"/>
              </a:schemeClr>
            </a:solidFill>
          </a:ln>
        </p:spPr>
        <p:txBody>
          <a:bodyPr wrap="square" rtlCol="0">
            <a:spAutoFit/>
          </a:bodyPr>
          <a:lstStyle/>
          <a:p>
            <a:r>
              <a:rPr kumimoji="1" lang="en-US" altLang="zh-CN" sz="1600" dirty="0" smtClean="0"/>
              <a:t>CS component</a:t>
            </a:r>
            <a:endParaRPr kumimoji="1" lang="zh-CN" altLang="en-US" sz="1600" dirty="0"/>
          </a:p>
        </p:txBody>
      </p:sp>
    </p:spTree>
    <p:extLst>
      <p:ext uri="{BB962C8B-B14F-4D97-AF65-F5344CB8AC3E}">
        <p14:creationId xmlns:p14="http://schemas.microsoft.com/office/powerpoint/2010/main" val="2082014752"/>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control operation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14</a:t>
            </a:fld>
            <a:endParaRPr lang="zh-CN" altLang="en-US"/>
          </a:p>
        </p:txBody>
      </p:sp>
      <p:sp>
        <p:nvSpPr>
          <p:cNvPr id="16" name="矩形 15"/>
          <p:cNvSpPr>
            <a:spLocks noChangeArrowheads="1"/>
          </p:cNvSpPr>
          <p:nvPr/>
        </p:nvSpPr>
        <p:spPr bwMode="auto">
          <a:xfrm>
            <a:off x="739386" y="981668"/>
            <a:ext cx="230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2 </a:t>
            </a:r>
          </a:p>
        </p:txBody>
      </p:sp>
      <p:grpSp>
        <p:nvGrpSpPr>
          <p:cNvPr id="17" name="组 16"/>
          <p:cNvGrpSpPr/>
          <p:nvPr/>
        </p:nvGrpSpPr>
        <p:grpSpPr>
          <a:xfrm>
            <a:off x="549604" y="1182698"/>
            <a:ext cx="2131117" cy="2363294"/>
            <a:chOff x="4151296" y="2549079"/>
            <a:chExt cx="2292912" cy="2388049"/>
          </a:xfrm>
        </p:grpSpPr>
        <p:grpSp>
          <p:nvGrpSpPr>
            <p:cNvPr id="18" name="组合 19"/>
            <p:cNvGrpSpPr/>
            <p:nvPr/>
          </p:nvGrpSpPr>
          <p:grpSpPr>
            <a:xfrm>
              <a:off x="4151296" y="2549079"/>
              <a:ext cx="2292912" cy="2388049"/>
              <a:chOff x="4788" y="3130"/>
              <a:chExt cx="4724" cy="5272"/>
            </a:xfrm>
          </p:grpSpPr>
          <p:pic>
            <p:nvPicPr>
              <p:cNvPr id="20" name="图片 19" descr="gif002非透明"/>
              <p:cNvPicPr>
                <a:picLocks noChangeAspect="1"/>
              </p:cNvPicPr>
              <p:nvPr/>
            </p:nvPicPr>
            <p:blipFill>
              <a:blip r:embed="rId4"/>
              <a:stretch>
                <a:fillRect/>
              </a:stretch>
            </p:blipFill>
            <p:spPr>
              <a:xfrm>
                <a:off x="5192" y="3871"/>
                <a:ext cx="4018" cy="4345"/>
              </a:xfrm>
              <a:prstGeom prst="rect">
                <a:avLst/>
              </a:prstGeom>
            </p:spPr>
          </p:pic>
          <p:sp>
            <p:nvSpPr>
              <p:cNvPr id="21" name="矩形 20"/>
              <p:cNvSpPr/>
              <p:nvPr/>
            </p:nvSpPr>
            <p:spPr>
              <a:xfrm>
                <a:off x="4788" y="3130"/>
                <a:ext cx="4724" cy="5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rotWithShape="1">
            <a:blip r:embed="rId5"/>
            <a:srcRect l="34158" r="31685"/>
            <a:stretch>
              <a:fillRect/>
            </a:stretch>
          </p:blipFill>
          <p:spPr>
            <a:xfrm>
              <a:off x="5289501" y="3304177"/>
              <a:ext cx="648461" cy="835727"/>
            </a:xfrm>
            <a:prstGeom prst="rect">
              <a:avLst/>
            </a:prstGeom>
          </p:spPr>
        </p:pic>
      </p:grpSp>
      <p:grpSp>
        <p:nvGrpSpPr>
          <p:cNvPr id="30" name="组 29"/>
          <p:cNvGrpSpPr/>
          <p:nvPr/>
        </p:nvGrpSpPr>
        <p:grpSpPr>
          <a:xfrm>
            <a:off x="-327337" y="3515052"/>
            <a:ext cx="3848422" cy="2835095"/>
            <a:chOff x="-327337" y="3515052"/>
            <a:chExt cx="3848422" cy="2835095"/>
          </a:xfrm>
        </p:grpSpPr>
        <p:graphicFrame>
          <p:nvGraphicFramePr>
            <p:cNvPr id="31" name="图表 30"/>
            <p:cNvGraphicFramePr/>
            <p:nvPr>
              <p:extLst>
                <p:ext uri="{D42A27DB-BD31-4B8C-83A1-F6EECF244321}">
                  <p14:modId xmlns:p14="http://schemas.microsoft.com/office/powerpoint/2010/main" val="697343274"/>
                </p:ext>
              </p:extLst>
            </p:nvPr>
          </p:nvGraphicFramePr>
          <p:xfrm>
            <a:off x="-327337" y="3515052"/>
            <a:ext cx="3848422" cy="283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8" name="椭圆 47"/>
            <p:cNvSpPr/>
            <p:nvPr/>
          </p:nvSpPr>
          <p:spPr>
            <a:xfrm>
              <a:off x="196173" y="3658085"/>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48"/>
            <p:cNvSpPr/>
            <p:nvPr/>
          </p:nvSpPr>
          <p:spPr>
            <a:xfrm>
              <a:off x="196173" y="4412913"/>
              <a:ext cx="249464" cy="2908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196173" y="5167741"/>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nvSpPr>
          <p:spPr>
            <a:xfrm>
              <a:off x="196173" y="589880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矩形 51"/>
          <p:cNvSpPr/>
          <p:nvPr/>
        </p:nvSpPr>
        <p:spPr>
          <a:xfrm>
            <a:off x="3324113" y="981668"/>
            <a:ext cx="8702936" cy="5814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3" name="矩形 52">
            <a:extLst>
              <a:ext uri="{FF2B5EF4-FFF2-40B4-BE49-F238E27FC236}">
                <a16:creationId xmlns="" xmlns:a16="http://schemas.microsoft.com/office/drawing/2014/main" id="{0313FFDE-4E64-48CA-A0B3-04CCB4DA9C08}"/>
              </a:ext>
            </a:extLst>
          </p:cNvPr>
          <p:cNvSpPr/>
          <p:nvPr/>
        </p:nvSpPr>
        <p:spPr>
          <a:xfrm>
            <a:off x="3539838" y="1435484"/>
            <a:ext cx="8271486" cy="1231106"/>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The whole plasma control workflow is controlled by workflow component which is a state machine. </a:t>
            </a: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Each real-time process is managed by the local state </a:t>
            </a:r>
            <a:r>
              <a:rPr lang="en-US" altLang="zh-CN" sz="1600" dirty="0" smtClean="0">
                <a:ea typeface="Times New Roman" charset="0"/>
                <a:cs typeface="Times New Roman" charset="0"/>
                <a:sym typeface="宋体" panose="02010600030101010101" pitchFamily="2" charset="-122"/>
              </a:rPr>
              <a:t>machine.</a:t>
            </a: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rPr>
              <a:t>Key information during operation will be </a:t>
            </a:r>
            <a:r>
              <a:rPr lang="en-US" altLang="zh-CN" sz="1600" dirty="0" smtClean="0">
                <a:ea typeface="Times New Roman" charset="0"/>
                <a:cs typeface="Times New Roman" charset="0"/>
              </a:rPr>
              <a:t>recorded in the log.</a:t>
            </a:r>
            <a:endParaRPr lang="en-US" altLang="zh-CN" sz="1600" dirty="0">
              <a:ea typeface="Times New Roman" charset="0"/>
              <a:cs typeface="Times New Roman" charset="0"/>
            </a:endParaRPr>
          </a:p>
        </p:txBody>
      </p:sp>
      <p:sp>
        <p:nvSpPr>
          <p:cNvPr id="54" name="文本框 53"/>
          <p:cNvSpPr txBox="1"/>
          <p:nvPr/>
        </p:nvSpPr>
        <p:spPr>
          <a:xfrm>
            <a:off x="3507860" y="1019629"/>
            <a:ext cx="4861590" cy="400110"/>
          </a:xfrm>
          <a:prstGeom prst="rect">
            <a:avLst/>
          </a:prstGeom>
          <a:noFill/>
        </p:spPr>
        <p:txBody>
          <a:bodyPr wrap="square" rtlCol="0">
            <a:spAutoFit/>
          </a:bodyPr>
          <a:lstStyle/>
          <a:p>
            <a:pPr>
              <a:buClr>
                <a:srgbClr val="C00000"/>
              </a:buClr>
            </a:pPr>
            <a:r>
              <a:rPr lang="en-US" altLang="zh-CN" sz="2000" b="1" dirty="0" smtClean="0">
                <a:solidFill>
                  <a:srgbClr val="0000FF"/>
                </a:solidFill>
                <a:ea typeface="Times New Roman" charset="0"/>
                <a:cs typeface="Times New Roman" charset="0"/>
              </a:rPr>
              <a:t>Discharge workflow management</a:t>
            </a:r>
            <a:endParaRPr lang="zh-CN" altLang="en-US" sz="2000" b="1" dirty="0">
              <a:solidFill>
                <a:srgbClr val="0000FF"/>
              </a:solidFill>
              <a:ea typeface="Times New Roman" charset="0"/>
              <a:cs typeface="Times New Roman" charset="0"/>
            </a:endParaRPr>
          </a:p>
        </p:txBody>
      </p:sp>
      <p:pic>
        <p:nvPicPr>
          <p:cNvPr id="55" name="图片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2390" y="2943740"/>
            <a:ext cx="4260079" cy="3565646"/>
          </a:xfrm>
          <a:prstGeom prst="rect">
            <a:avLst/>
          </a:prstGeom>
        </p:spPr>
      </p:pic>
      <p:pic>
        <p:nvPicPr>
          <p:cNvPr id="56" name="图片 55">
            <a:extLst>
              <a:ext uri="{FF2B5EF4-FFF2-40B4-BE49-F238E27FC236}">
                <a16:creationId xmlns:a16="http://schemas.microsoft.com/office/drawing/2014/main" xmlns="" id="{0A8E0868-D75C-4D3E-9A98-F3F47DD55249}"/>
              </a:ext>
            </a:extLst>
          </p:cNvPr>
          <p:cNvPicPr>
            <a:picLocks noChangeAspect="1"/>
          </p:cNvPicPr>
          <p:nvPr/>
        </p:nvPicPr>
        <p:blipFill>
          <a:blip r:embed="rId12"/>
          <a:stretch>
            <a:fillRect/>
          </a:stretch>
        </p:blipFill>
        <p:spPr>
          <a:xfrm>
            <a:off x="3521085" y="2887945"/>
            <a:ext cx="3435195" cy="3916228"/>
          </a:xfrm>
          <a:prstGeom prst="rect">
            <a:avLst/>
          </a:prstGeom>
        </p:spPr>
      </p:pic>
      <p:sp>
        <p:nvSpPr>
          <p:cNvPr id="57" name="矩形 56">
            <a:extLst>
              <a:ext uri="{FF2B5EF4-FFF2-40B4-BE49-F238E27FC236}">
                <a16:creationId xmlns:a16="http://schemas.microsoft.com/office/drawing/2014/main" xmlns="" id="{FF0B5EC0-9233-4AEE-B62C-5B0A90FBD0A3}"/>
              </a:ext>
            </a:extLst>
          </p:cNvPr>
          <p:cNvSpPr/>
          <p:nvPr/>
        </p:nvSpPr>
        <p:spPr>
          <a:xfrm>
            <a:off x="8348384" y="6342786"/>
            <a:ext cx="2424046" cy="415498"/>
          </a:xfrm>
          <a:prstGeom prst="rect">
            <a:avLst/>
          </a:prstGeom>
        </p:spPr>
        <p:txBody>
          <a:bodyPr wrap="square">
            <a:spAutoFit/>
          </a:bodyPr>
          <a:lstStyle/>
          <a:p>
            <a:pPr indent="457200" algn="just">
              <a:lnSpc>
                <a:spcPct val="150000"/>
              </a:lnSpc>
              <a:spcAft>
                <a:spcPts val="0"/>
              </a:spcAft>
            </a:pPr>
            <a:r>
              <a:rPr lang="en-US" altLang="zh-CN" sz="1400" kern="100" dirty="0" smtClean="0">
                <a:ea typeface="Microsoft YaHei" charset="-122"/>
                <a:cs typeface="Microsoft YaHei" charset="-122"/>
              </a:rPr>
              <a:t>Local state machine</a:t>
            </a:r>
            <a:endParaRPr lang="en-US" altLang="zh-CN" sz="1400" dirty="0">
              <a:ea typeface="Microsoft YaHei" charset="-122"/>
            </a:endParaRPr>
          </a:p>
        </p:txBody>
      </p:sp>
      <p:sp>
        <p:nvSpPr>
          <p:cNvPr id="58" name="文本框 57"/>
          <p:cNvSpPr txBox="1"/>
          <p:nvPr/>
        </p:nvSpPr>
        <p:spPr>
          <a:xfrm>
            <a:off x="9327049" y="1044246"/>
            <a:ext cx="2130134" cy="338554"/>
          </a:xfrm>
          <a:prstGeom prst="rect">
            <a:avLst/>
          </a:prstGeom>
          <a:noFill/>
          <a:ln w="25400">
            <a:solidFill>
              <a:schemeClr val="accent1">
                <a:shade val="50000"/>
              </a:schemeClr>
            </a:solidFill>
          </a:ln>
        </p:spPr>
        <p:txBody>
          <a:bodyPr wrap="square" rtlCol="0">
            <a:spAutoFit/>
          </a:bodyPr>
          <a:lstStyle/>
          <a:p>
            <a:r>
              <a:rPr kumimoji="1" lang="en-US" altLang="zh-CN" sz="1600" smtClean="0"/>
              <a:t>Workflow </a:t>
            </a:r>
            <a:r>
              <a:rPr kumimoji="1" lang="en-US" altLang="zh-CN" sz="1600" dirty="0" smtClean="0"/>
              <a:t>component</a:t>
            </a:r>
            <a:endParaRPr kumimoji="1" lang="zh-CN" altLang="en-US" sz="1600" dirty="0"/>
          </a:p>
        </p:txBody>
      </p:sp>
    </p:spTree>
    <p:extLst>
      <p:ext uri="{BB962C8B-B14F-4D97-AF65-F5344CB8AC3E}">
        <p14:creationId xmlns:p14="http://schemas.microsoft.com/office/powerpoint/2010/main" val="1972753853"/>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668" y="3280163"/>
            <a:ext cx="4867282" cy="2963097"/>
          </a:xfrm>
          <a:prstGeom prst="rect">
            <a:avLst/>
          </a:prstGeom>
        </p:spPr>
      </p:pic>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control operation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5"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15</a:t>
            </a:fld>
            <a:endParaRPr lang="zh-CN" altLang="en-US"/>
          </a:p>
        </p:txBody>
      </p:sp>
      <p:sp>
        <p:nvSpPr>
          <p:cNvPr id="16" name="矩形 15"/>
          <p:cNvSpPr>
            <a:spLocks noChangeArrowheads="1"/>
          </p:cNvSpPr>
          <p:nvPr/>
        </p:nvSpPr>
        <p:spPr bwMode="auto">
          <a:xfrm>
            <a:off x="739386" y="981668"/>
            <a:ext cx="230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2 </a:t>
            </a:r>
          </a:p>
        </p:txBody>
      </p:sp>
      <p:grpSp>
        <p:nvGrpSpPr>
          <p:cNvPr id="17" name="组 16"/>
          <p:cNvGrpSpPr/>
          <p:nvPr/>
        </p:nvGrpSpPr>
        <p:grpSpPr>
          <a:xfrm>
            <a:off x="549604" y="1182698"/>
            <a:ext cx="2131117" cy="2363294"/>
            <a:chOff x="4151296" y="2549079"/>
            <a:chExt cx="2292912" cy="2388049"/>
          </a:xfrm>
        </p:grpSpPr>
        <p:grpSp>
          <p:nvGrpSpPr>
            <p:cNvPr id="18" name="组合 19"/>
            <p:cNvGrpSpPr/>
            <p:nvPr/>
          </p:nvGrpSpPr>
          <p:grpSpPr>
            <a:xfrm>
              <a:off x="4151296" y="2549079"/>
              <a:ext cx="2292912" cy="2388049"/>
              <a:chOff x="4788" y="3130"/>
              <a:chExt cx="4724" cy="5272"/>
            </a:xfrm>
          </p:grpSpPr>
          <p:pic>
            <p:nvPicPr>
              <p:cNvPr id="20" name="图片 19" descr="gif002非透明"/>
              <p:cNvPicPr>
                <a:picLocks noChangeAspect="1"/>
              </p:cNvPicPr>
              <p:nvPr/>
            </p:nvPicPr>
            <p:blipFill>
              <a:blip r:embed="rId6"/>
              <a:stretch>
                <a:fillRect/>
              </a:stretch>
            </p:blipFill>
            <p:spPr>
              <a:xfrm>
                <a:off x="5192" y="3871"/>
                <a:ext cx="4018" cy="4345"/>
              </a:xfrm>
              <a:prstGeom prst="rect">
                <a:avLst/>
              </a:prstGeom>
            </p:spPr>
          </p:pic>
          <p:sp>
            <p:nvSpPr>
              <p:cNvPr id="21" name="矩形 20"/>
              <p:cNvSpPr/>
              <p:nvPr/>
            </p:nvSpPr>
            <p:spPr>
              <a:xfrm>
                <a:off x="4788" y="3130"/>
                <a:ext cx="4724" cy="5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rotWithShape="1">
            <a:blip r:embed="rId7"/>
            <a:srcRect l="34158" r="31685"/>
            <a:stretch>
              <a:fillRect/>
            </a:stretch>
          </p:blipFill>
          <p:spPr>
            <a:xfrm>
              <a:off x="5289501" y="3304177"/>
              <a:ext cx="648461" cy="835727"/>
            </a:xfrm>
            <a:prstGeom prst="rect">
              <a:avLst/>
            </a:prstGeom>
          </p:spPr>
        </p:pic>
      </p:grpSp>
      <p:grpSp>
        <p:nvGrpSpPr>
          <p:cNvPr id="26" name="组 25"/>
          <p:cNvGrpSpPr/>
          <p:nvPr/>
        </p:nvGrpSpPr>
        <p:grpSpPr>
          <a:xfrm>
            <a:off x="-327337" y="3515052"/>
            <a:ext cx="3848422" cy="2835095"/>
            <a:chOff x="-327337" y="3515052"/>
            <a:chExt cx="3848422" cy="2835095"/>
          </a:xfrm>
        </p:grpSpPr>
        <p:graphicFrame>
          <p:nvGraphicFramePr>
            <p:cNvPr id="27" name="图表 26"/>
            <p:cNvGraphicFramePr/>
            <p:nvPr>
              <p:extLst>
                <p:ext uri="{D42A27DB-BD31-4B8C-83A1-F6EECF244321}">
                  <p14:modId xmlns:p14="http://schemas.microsoft.com/office/powerpoint/2010/main" val="803339374"/>
                </p:ext>
              </p:extLst>
            </p:nvPr>
          </p:nvGraphicFramePr>
          <p:xfrm>
            <a:off x="-327337" y="3515052"/>
            <a:ext cx="3848422" cy="28350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椭圆 27"/>
            <p:cNvSpPr/>
            <p:nvPr/>
          </p:nvSpPr>
          <p:spPr>
            <a:xfrm>
              <a:off x="196173" y="3658085"/>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p:cNvSpPr/>
            <p:nvPr/>
          </p:nvSpPr>
          <p:spPr>
            <a:xfrm>
              <a:off x="196173" y="441291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p:cNvSpPr/>
            <p:nvPr/>
          </p:nvSpPr>
          <p:spPr>
            <a:xfrm>
              <a:off x="196173" y="5167741"/>
              <a:ext cx="249464" cy="290811"/>
            </a:xfrm>
            <a:prstGeom prst="ellipse">
              <a:avLst/>
            </a:prstGeom>
            <a:solidFill>
              <a:srgbClr val="538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p:cNvSpPr/>
            <p:nvPr/>
          </p:nvSpPr>
          <p:spPr>
            <a:xfrm>
              <a:off x="196173" y="589880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4" name="矩形 33"/>
          <p:cNvSpPr/>
          <p:nvPr/>
        </p:nvSpPr>
        <p:spPr>
          <a:xfrm>
            <a:off x="3115356" y="960896"/>
            <a:ext cx="8911693" cy="58354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35" name="矩形 34">
            <a:extLst>
              <a:ext uri="{FF2B5EF4-FFF2-40B4-BE49-F238E27FC236}">
                <a16:creationId xmlns="" xmlns:a16="http://schemas.microsoft.com/office/drawing/2014/main" id="{0313FFDE-4E64-48CA-A0B3-04CCB4DA9C08}"/>
              </a:ext>
            </a:extLst>
          </p:cNvPr>
          <p:cNvSpPr/>
          <p:nvPr/>
        </p:nvSpPr>
        <p:spPr>
          <a:xfrm>
            <a:off x="3260434" y="1572365"/>
            <a:ext cx="8271486" cy="1477328"/>
          </a:xfrm>
          <a:prstGeom prst="rect">
            <a:avLst/>
          </a:prstGeom>
          <a:noFill/>
        </p:spPr>
        <p:txBody>
          <a:bodyPr wrap="square">
            <a:spAutoFit/>
          </a:bodyPr>
          <a:lstStyle/>
          <a:p>
            <a:pPr marL="285750" indent="-285750" fontAlgn="base">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PCS </a:t>
            </a:r>
            <a:r>
              <a:rPr lang="en-US" altLang="zh-CN" sz="1600" dirty="0">
                <a:ea typeface="Times New Roman" charset="0"/>
                <a:cs typeface="Times New Roman" charset="0"/>
                <a:sym typeface="宋体" panose="02010600030101010101" pitchFamily="2" charset="-122"/>
              </a:rPr>
              <a:t>supports event detection and forecasting</a:t>
            </a:r>
            <a:r>
              <a:rPr lang="en-US" altLang="zh-CN" sz="1600" dirty="0" smtClean="0">
                <a:ea typeface="微软雅黑" panose="020B0503020204020204" pitchFamily="34" charset="-122"/>
                <a:sym typeface="宋体" panose="02010600030101010101" pitchFamily="2" charset="-122"/>
              </a:rPr>
              <a:t>.</a:t>
            </a:r>
            <a:endParaRPr lang="en-US" altLang="zh-CN" sz="1600" dirty="0" smtClean="0">
              <a:ea typeface="Times New Roman" charset="0"/>
              <a:cs typeface="Times New Roman" charset="0"/>
              <a:sym typeface="宋体" panose="02010600030101010101" pitchFamily="2" charset="-122"/>
            </a:endParaRP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The </a:t>
            </a:r>
            <a:r>
              <a:rPr lang="en-US" altLang="zh-CN" sz="1600" dirty="0">
                <a:ea typeface="Times New Roman" charset="0"/>
                <a:cs typeface="Times New Roman" charset="0"/>
                <a:sym typeface="宋体" panose="02010600030101010101" pitchFamily="2" charset="-122"/>
              </a:rPr>
              <a:t>plasma discharge process is described by several limited states, and event triggers state migration. </a:t>
            </a: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The execution sequence is determined according to the priority if multiple parallel states are triggered</a:t>
            </a:r>
            <a:r>
              <a:rPr lang="en-US" altLang="zh-CN" sz="1600" dirty="0" smtClean="0">
                <a:ea typeface="Times New Roman" charset="0"/>
                <a:cs typeface="Times New Roman" charset="0"/>
                <a:sym typeface="宋体" panose="02010600030101010101" pitchFamily="2" charset="-122"/>
              </a:rPr>
              <a:t>.</a:t>
            </a:r>
          </a:p>
        </p:txBody>
      </p:sp>
      <p:sp>
        <p:nvSpPr>
          <p:cNvPr id="36" name="文本框 35"/>
          <p:cNvSpPr txBox="1"/>
          <p:nvPr/>
        </p:nvSpPr>
        <p:spPr>
          <a:xfrm>
            <a:off x="3260434" y="1043325"/>
            <a:ext cx="4861590" cy="400110"/>
          </a:xfrm>
          <a:prstGeom prst="rect">
            <a:avLst/>
          </a:prstGeom>
          <a:noFill/>
        </p:spPr>
        <p:txBody>
          <a:bodyPr wrap="square" rtlCol="0">
            <a:spAutoFit/>
          </a:bodyPr>
          <a:lstStyle/>
          <a:p>
            <a:pPr>
              <a:buClr>
                <a:srgbClr val="C00000"/>
              </a:buClr>
            </a:pPr>
            <a:r>
              <a:rPr lang="en-US" altLang="zh-CN" sz="2000" b="1" dirty="0" smtClean="0">
                <a:solidFill>
                  <a:srgbClr val="0000FF"/>
                </a:solidFill>
                <a:ea typeface="Times New Roman" charset="0"/>
                <a:cs typeface="Times New Roman" charset="0"/>
              </a:rPr>
              <a:t>Schedule and event handling</a:t>
            </a:r>
            <a:endParaRPr lang="zh-CN" altLang="en-US" sz="2000" b="1" dirty="0">
              <a:solidFill>
                <a:srgbClr val="0000FF"/>
              </a:solidFill>
              <a:ea typeface="Times New Roman" charset="0"/>
              <a:cs typeface="Times New Roman" charset="0"/>
            </a:endParaRPr>
          </a:p>
        </p:txBody>
      </p:sp>
      <p:sp>
        <p:nvSpPr>
          <p:cNvPr id="40" name="矩形 39">
            <a:extLst>
              <a:ext uri="{FF2B5EF4-FFF2-40B4-BE49-F238E27FC236}">
                <a16:creationId xmlns:a16="http://schemas.microsoft.com/office/drawing/2014/main" xmlns="" id="{6B766615-5F0C-4740-90CB-D85CE6F72A27}"/>
              </a:ext>
            </a:extLst>
          </p:cNvPr>
          <p:cNvSpPr/>
          <p:nvPr/>
        </p:nvSpPr>
        <p:spPr>
          <a:xfrm>
            <a:off x="7758913" y="3338815"/>
            <a:ext cx="2170787" cy="338554"/>
          </a:xfrm>
          <a:prstGeom prst="rect">
            <a:avLst/>
          </a:prstGeom>
          <a:noFill/>
        </p:spPr>
        <p:txBody>
          <a:bodyPr wrap="none">
            <a:spAutoFit/>
          </a:bodyPr>
          <a:lstStyle/>
          <a:p>
            <a:r>
              <a:rPr lang="en-US" altLang="zh-CN" sz="1600" b="1" dirty="0">
                <a:solidFill>
                  <a:srgbClr val="0000CC"/>
                </a:solidFill>
                <a:ea typeface="Microsoft YaHei" charset="-122"/>
                <a:cs typeface="Microsoft YaHei" charset="-122"/>
              </a:rPr>
              <a:t>Status classification</a:t>
            </a:r>
            <a:endParaRPr lang="zh-CN" altLang="en-US" sz="1600" b="1" dirty="0">
              <a:solidFill>
                <a:srgbClr val="0000CC"/>
              </a:solidFill>
              <a:ea typeface="Microsoft YaHei" charset="-122"/>
              <a:cs typeface="Microsoft YaHei" charset="-122"/>
            </a:endParaRPr>
          </a:p>
        </p:txBody>
      </p:sp>
      <p:sp>
        <p:nvSpPr>
          <p:cNvPr id="41" name="文本框 40"/>
          <p:cNvSpPr txBox="1"/>
          <p:nvPr/>
        </p:nvSpPr>
        <p:spPr>
          <a:xfrm>
            <a:off x="7825911" y="4831625"/>
            <a:ext cx="3272198" cy="338554"/>
          </a:xfrm>
          <a:prstGeom prst="rect">
            <a:avLst/>
          </a:prstGeom>
          <a:noFill/>
        </p:spPr>
        <p:txBody>
          <a:bodyPr wrap="square" rtlCol="0">
            <a:spAutoFit/>
          </a:bodyPr>
          <a:lstStyle/>
          <a:p>
            <a:r>
              <a:rPr kumimoji="1" lang="en-US" altLang="zh-CN" sz="1600" b="1" dirty="0" smtClean="0">
                <a:solidFill>
                  <a:srgbClr val="0000CC"/>
                </a:solidFill>
                <a:ea typeface="Microsoft YaHei" charset="-122"/>
                <a:cs typeface="Microsoft YaHei" charset="-122"/>
              </a:rPr>
              <a:t>Event handling decision</a:t>
            </a:r>
            <a:endParaRPr kumimoji="1" lang="zh-CN" altLang="en-US" sz="1600" b="1" dirty="0">
              <a:solidFill>
                <a:srgbClr val="0000CC"/>
              </a:solidFill>
              <a:ea typeface="Microsoft YaHei" charset="-122"/>
              <a:cs typeface="Microsoft YaHei" charset="-122"/>
            </a:endParaRPr>
          </a:p>
        </p:txBody>
      </p:sp>
      <p:pic>
        <p:nvPicPr>
          <p:cNvPr id="42" name="图片 41"/>
          <p:cNvPicPr>
            <a:picLocks noChangeAspect="1"/>
          </p:cNvPicPr>
          <p:nvPr/>
        </p:nvPicPr>
        <p:blipFill>
          <a:blip r:embed="rId13"/>
          <a:stretch>
            <a:fillRect/>
          </a:stretch>
        </p:blipFill>
        <p:spPr>
          <a:xfrm>
            <a:off x="7954290" y="3729958"/>
            <a:ext cx="3950820" cy="981076"/>
          </a:xfrm>
          <a:prstGeom prst="rect">
            <a:avLst/>
          </a:prstGeom>
        </p:spPr>
      </p:pic>
      <p:grpSp>
        <p:nvGrpSpPr>
          <p:cNvPr id="43" name="组 42"/>
          <p:cNvGrpSpPr/>
          <p:nvPr/>
        </p:nvGrpSpPr>
        <p:grpSpPr>
          <a:xfrm>
            <a:off x="7921292" y="5168982"/>
            <a:ext cx="3813734" cy="1585454"/>
            <a:chOff x="7921292" y="5141203"/>
            <a:chExt cx="3813734" cy="1585454"/>
          </a:xfrm>
        </p:grpSpPr>
        <p:graphicFrame>
          <p:nvGraphicFramePr>
            <p:cNvPr id="44" name="对象 43">
              <a:extLst>
                <a:ext uri="{FF2B5EF4-FFF2-40B4-BE49-F238E27FC236}">
                  <a16:creationId xmlns:a16="http://schemas.microsoft.com/office/drawing/2014/main" xmlns="" id="{B1C1543B-6118-467C-9CF1-A1FDCD5EE109}"/>
                </a:ext>
              </a:extLst>
            </p:cNvPr>
            <p:cNvGraphicFramePr>
              <a:graphicFrameLocks noChangeAspect="1"/>
            </p:cNvGraphicFramePr>
            <p:nvPr>
              <p:extLst>
                <p:ext uri="{D42A27DB-BD31-4B8C-83A1-F6EECF244321}">
                  <p14:modId xmlns:p14="http://schemas.microsoft.com/office/powerpoint/2010/main" val="1448608531"/>
                </p:ext>
              </p:extLst>
            </p:nvPr>
          </p:nvGraphicFramePr>
          <p:xfrm>
            <a:off x="7921292" y="5141203"/>
            <a:ext cx="3813734" cy="1560470"/>
          </p:xfrm>
          <a:graphic>
            <a:graphicData uri="http://schemas.openxmlformats.org/presentationml/2006/ole">
              <mc:AlternateContent xmlns:mc="http://schemas.openxmlformats.org/markup-compatibility/2006">
                <mc:Choice xmlns:v="urn:schemas-microsoft-com:vml" Requires="v">
                  <p:oleObj spid="_x0000_s8248" name="Visio" r:id="rId14" imgW="7210388" imgH="2952720" progId="Visio.Drawing.15">
                    <p:embed/>
                  </p:oleObj>
                </mc:Choice>
                <mc:Fallback>
                  <p:oleObj name="Visio" r:id="rId14" imgW="7210388" imgH="2952720" progId="Visio.Drawing.1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1292" y="5141203"/>
                          <a:ext cx="3813734" cy="1560470"/>
                        </a:xfrm>
                        <a:prstGeom prst="rect">
                          <a:avLst/>
                        </a:prstGeom>
                        <a:noFill/>
                      </p:spPr>
                    </p:pic>
                  </p:oleObj>
                </mc:Fallback>
              </mc:AlternateContent>
            </a:graphicData>
          </a:graphic>
        </p:graphicFrame>
        <p:sp>
          <p:nvSpPr>
            <p:cNvPr id="45" name="矩形 44"/>
            <p:cNvSpPr/>
            <p:nvPr/>
          </p:nvSpPr>
          <p:spPr>
            <a:xfrm>
              <a:off x="9347757" y="6350146"/>
              <a:ext cx="982217" cy="37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2" name="圆角矩形 61"/>
          <p:cNvSpPr/>
          <p:nvPr/>
        </p:nvSpPr>
        <p:spPr>
          <a:xfrm>
            <a:off x="3740728" y="4255658"/>
            <a:ext cx="3629890" cy="1300015"/>
          </a:xfrm>
          <a:prstGeom prst="roundRect">
            <a:avLst/>
          </a:prstGeom>
          <a:solidFill>
            <a:schemeClr val="accent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9954121"/>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control operation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16</a:t>
            </a:fld>
            <a:endParaRPr lang="zh-CN" altLang="en-US"/>
          </a:p>
        </p:txBody>
      </p:sp>
      <p:sp>
        <p:nvSpPr>
          <p:cNvPr id="16" name="矩形 15"/>
          <p:cNvSpPr>
            <a:spLocks noChangeArrowheads="1"/>
          </p:cNvSpPr>
          <p:nvPr/>
        </p:nvSpPr>
        <p:spPr bwMode="auto">
          <a:xfrm>
            <a:off x="739386" y="981668"/>
            <a:ext cx="2308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2 </a:t>
            </a:r>
          </a:p>
        </p:txBody>
      </p:sp>
      <p:grpSp>
        <p:nvGrpSpPr>
          <p:cNvPr id="17" name="组 16"/>
          <p:cNvGrpSpPr/>
          <p:nvPr/>
        </p:nvGrpSpPr>
        <p:grpSpPr>
          <a:xfrm>
            <a:off x="549604" y="1182698"/>
            <a:ext cx="2131117" cy="2363294"/>
            <a:chOff x="4151296" y="2549079"/>
            <a:chExt cx="2292912" cy="2388049"/>
          </a:xfrm>
        </p:grpSpPr>
        <p:grpSp>
          <p:nvGrpSpPr>
            <p:cNvPr id="18" name="组合 19"/>
            <p:cNvGrpSpPr/>
            <p:nvPr/>
          </p:nvGrpSpPr>
          <p:grpSpPr>
            <a:xfrm>
              <a:off x="4151296" y="2549079"/>
              <a:ext cx="2292912" cy="2388049"/>
              <a:chOff x="4788" y="3130"/>
              <a:chExt cx="4724" cy="5272"/>
            </a:xfrm>
          </p:grpSpPr>
          <p:pic>
            <p:nvPicPr>
              <p:cNvPr id="20" name="图片 19" descr="gif002非透明"/>
              <p:cNvPicPr>
                <a:picLocks noChangeAspect="1"/>
              </p:cNvPicPr>
              <p:nvPr/>
            </p:nvPicPr>
            <p:blipFill>
              <a:blip r:embed="rId4"/>
              <a:stretch>
                <a:fillRect/>
              </a:stretch>
            </p:blipFill>
            <p:spPr>
              <a:xfrm>
                <a:off x="5192" y="3871"/>
                <a:ext cx="4018" cy="4345"/>
              </a:xfrm>
              <a:prstGeom prst="rect">
                <a:avLst/>
              </a:prstGeom>
            </p:spPr>
          </p:pic>
          <p:sp>
            <p:nvSpPr>
              <p:cNvPr id="21" name="矩形 20"/>
              <p:cNvSpPr/>
              <p:nvPr/>
            </p:nvSpPr>
            <p:spPr>
              <a:xfrm>
                <a:off x="4788" y="3130"/>
                <a:ext cx="4724" cy="527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rotWithShape="1">
            <a:blip r:embed="rId5"/>
            <a:srcRect l="34158" r="31685"/>
            <a:stretch>
              <a:fillRect/>
            </a:stretch>
          </p:blipFill>
          <p:spPr>
            <a:xfrm>
              <a:off x="5289501" y="3304177"/>
              <a:ext cx="648461" cy="835727"/>
            </a:xfrm>
            <a:prstGeom prst="rect">
              <a:avLst/>
            </a:prstGeom>
          </p:spPr>
        </p:pic>
      </p:grpSp>
      <p:grpSp>
        <p:nvGrpSpPr>
          <p:cNvPr id="47" name="组 46"/>
          <p:cNvGrpSpPr/>
          <p:nvPr/>
        </p:nvGrpSpPr>
        <p:grpSpPr>
          <a:xfrm>
            <a:off x="-327337" y="3515052"/>
            <a:ext cx="3848422" cy="2835095"/>
            <a:chOff x="-327337" y="3515052"/>
            <a:chExt cx="3848422" cy="2835095"/>
          </a:xfrm>
        </p:grpSpPr>
        <p:graphicFrame>
          <p:nvGraphicFramePr>
            <p:cNvPr id="48" name="图表 47"/>
            <p:cNvGraphicFramePr/>
            <p:nvPr>
              <p:extLst>
                <p:ext uri="{D42A27DB-BD31-4B8C-83A1-F6EECF244321}">
                  <p14:modId xmlns:p14="http://schemas.microsoft.com/office/powerpoint/2010/main" val="1896146187"/>
                </p:ext>
              </p:extLst>
            </p:nvPr>
          </p:nvGraphicFramePr>
          <p:xfrm>
            <a:off x="-327337" y="3515052"/>
            <a:ext cx="3848422" cy="283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9" name="椭圆 48"/>
            <p:cNvSpPr/>
            <p:nvPr/>
          </p:nvSpPr>
          <p:spPr>
            <a:xfrm>
              <a:off x="196173" y="3658085"/>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196173" y="4412913"/>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nvSpPr>
          <p:spPr>
            <a:xfrm>
              <a:off x="196173" y="5167741"/>
              <a:ext cx="249464" cy="290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nvSpPr>
          <p:spPr>
            <a:xfrm>
              <a:off x="196173" y="5898803"/>
              <a:ext cx="249464" cy="290811"/>
            </a:xfrm>
            <a:prstGeom prst="ellipse">
              <a:avLst/>
            </a:prstGeom>
            <a:solidFill>
              <a:srgbClr val="538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3" name="矩形 52"/>
          <p:cNvSpPr/>
          <p:nvPr/>
        </p:nvSpPr>
        <p:spPr>
          <a:xfrm>
            <a:off x="3324113" y="981668"/>
            <a:ext cx="8702936" cy="58146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4" name="矩形 53">
            <a:extLst>
              <a:ext uri="{FF2B5EF4-FFF2-40B4-BE49-F238E27FC236}">
                <a16:creationId xmlns="" xmlns:a16="http://schemas.microsoft.com/office/drawing/2014/main" id="{0313FFDE-4E64-48CA-A0B3-04CCB4DA9C08}"/>
              </a:ext>
            </a:extLst>
          </p:cNvPr>
          <p:cNvSpPr/>
          <p:nvPr/>
        </p:nvSpPr>
        <p:spPr>
          <a:xfrm>
            <a:off x="3521085" y="1595787"/>
            <a:ext cx="4438763" cy="1723549"/>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There</a:t>
            </a:r>
            <a:r>
              <a:rPr lang="zh-CN" altLang="en-US" sz="1600" dirty="0" smtClean="0">
                <a:ea typeface="Times New Roman" charset="0"/>
                <a:cs typeface="Times New Roman" charset="0"/>
                <a:sym typeface="宋体" panose="02010600030101010101" pitchFamily="2" charset="-122"/>
              </a:rPr>
              <a:t> </a:t>
            </a:r>
            <a:r>
              <a:rPr lang="en-US" altLang="zh-CN" sz="1600" dirty="0" smtClean="0">
                <a:ea typeface="Times New Roman" charset="0"/>
                <a:cs typeface="Times New Roman" charset="0"/>
                <a:sym typeface="宋体" panose="02010600030101010101" pitchFamily="2" charset="-122"/>
              </a:rPr>
              <a:t>are archiving processes corresponding to each real time process.</a:t>
            </a: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All data are stored and accessible in real-time.</a:t>
            </a:r>
          </a:p>
          <a:p>
            <a:pPr marL="285750" indent="-285750" fontAlgn="base">
              <a:spcAft>
                <a:spcPts val="600"/>
              </a:spcAft>
              <a:buClr>
                <a:schemeClr val="tx1"/>
              </a:buClr>
              <a:buFont typeface="Arial" charset="0"/>
              <a:buChar char="•"/>
            </a:pPr>
            <a:r>
              <a:rPr lang="en-US" altLang="zh-CN" sz="1600" dirty="0" smtClean="0">
                <a:ea typeface="Times New Roman" charset="0"/>
                <a:cs typeface="Times New Roman" charset="0"/>
              </a:rPr>
              <a:t>The </a:t>
            </a:r>
            <a:r>
              <a:rPr lang="en-US" altLang="zh-CN" sz="1600" dirty="0">
                <a:ea typeface="Times New Roman" charset="0"/>
                <a:cs typeface="Times New Roman" charset="0"/>
              </a:rPr>
              <a:t>stored procedure is independent </a:t>
            </a:r>
            <a:r>
              <a:rPr lang="en-US" altLang="zh-CN" sz="1600" dirty="0" smtClean="0">
                <a:ea typeface="Times New Roman" charset="0"/>
                <a:cs typeface="Times New Roman" charset="0"/>
              </a:rPr>
              <a:t>from </a:t>
            </a:r>
            <a:r>
              <a:rPr lang="en-US" altLang="zh-CN" sz="1600" dirty="0">
                <a:ea typeface="Times New Roman" charset="0"/>
                <a:cs typeface="Times New Roman" charset="0"/>
              </a:rPr>
              <a:t>the </a:t>
            </a:r>
            <a:r>
              <a:rPr lang="en-US" altLang="zh-CN" sz="1600" dirty="0" smtClean="0">
                <a:ea typeface="Times New Roman" charset="0"/>
                <a:cs typeface="Times New Roman" charset="0"/>
              </a:rPr>
              <a:t>storage </a:t>
            </a:r>
            <a:r>
              <a:rPr lang="en-US" altLang="zh-CN" sz="1600" dirty="0">
                <a:ea typeface="Times New Roman" charset="0"/>
                <a:cs typeface="Times New Roman" charset="0"/>
              </a:rPr>
              <a:t>medium.</a:t>
            </a:r>
          </a:p>
        </p:txBody>
      </p:sp>
      <p:sp>
        <p:nvSpPr>
          <p:cNvPr id="55" name="文本框 54"/>
          <p:cNvSpPr txBox="1"/>
          <p:nvPr/>
        </p:nvSpPr>
        <p:spPr>
          <a:xfrm>
            <a:off x="3507860" y="1019629"/>
            <a:ext cx="4861590" cy="400110"/>
          </a:xfrm>
          <a:prstGeom prst="rect">
            <a:avLst/>
          </a:prstGeom>
          <a:noFill/>
        </p:spPr>
        <p:txBody>
          <a:bodyPr wrap="square" rtlCol="0">
            <a:spAutoFit/>
          </a:bodyPr>
          <a:lstStyle/>
          <a:p>
            <a:pPr>
              <a:buClr>
                <a:srgbClr val="C00000"/>
              </a:buClr>
            </a:pPr>
            <a:r>
              <a:rPr lang="en-US" altLang="zh-CN" sz="2000" b="1" dirty="0" smtClean="0">
                <a:solidFill>
                  <a:srgbClr val="0000FF"/>
                </a:solidFill>
                <a:ea typeface="Times New Roman" charset="0"/>
                <a:cs typeface="Times New Roman" charset="0"/>
              </a:rPr>
              <a:t>Real time data archiving</a:t>
            </a:r>
            <a:endParaRPr lang="zh-CN" altLang="en-US" sz="2000" b="1" dirty="0">
              <a:solidFill>
                <a:srgbClr val="0000FF"/>
              </a:solidFill>
              <a:ea typeface="Times New Roman" charset="0"/>
              <a:cs typeface="Times New Roman" charset="0"/>
            </a:endParaRPr>
          </a:p>
        </p:txBody>
      </p:sp>
      <p:pic>
        <p:nvPicPr>
          <p:cNvPr id="56" name="图片 55"/>
          <p:cNvPicPr/>
          <p:nvPr/>
        </p:nvPicPr>
        <p:blipFill>
          <a:blip r:embed="rId11">
            <a:extLst>
              <a:ext uri="{28A0092B-C50C-407E-A947-70E740481C1C}">
                <a14:useLocalDpi xmlns:a14="http://schemas.microsoft.com/office/drawing/2010/main" val="0"/>
              </a:ext>
            </a:extLst>
          </a:blip>
          <a:srcRect/>
          <a:stretch>
            <a:fillRect/>
          </a:stretch>
        </p:blipFill>
        <p:spPr bwMode="auto">
          <a:xfrm>
            <a:off x="8293167" y="1765238"/>
            <a:ext cx="3542844" cy="1424231"/>
          </a:xfrm>
          <a:prstGeom prst="rect">
            <a:avLst/>
          </a:prstGeom>
          <a:noFill/>
        </p:spPr>
      </p:pic>
      <p:pic>
        <p:nvPicPr>
          <p:cNvPr id="57" name="图片 56"/>
          <p:cNvPicPr/>
          <p:nvPr/>
        </p:nvPicPr>
        <p:blipFill>
          <a:blip r:embed="rId12">
            <a:extLst>
              <a:ext uri="{28A0092B-C50C-407E-A947-70E740481C1C}">
                <a14:useLocalDpi xmlns:a14="http://schemas.microsoft.com/office/drawing/2010/main" val="0"/>
              </a:ext>
            </a:extLst>
          </a:blip>
          <a:srcRect/>
          <a:stretch>
            <a:fillRect/>
          </a:stretch>
        </p:blipFill>
        <p:spPr bwMode="auto">
          <a:xfrm>
            <a:off x="8441794" y="3674439"/>
            <a:ext cx="3346982" cy="2845961"/>
          </a:xfrm>
          <a:prstGeom prst="rect">
            <a:avLst/>
          </a:prstGeom>
          <a:noFill/>
        </p:spPr>
      </p:pic>
      <p:sp>
        <p:nvSpPr>
          <p:cNvPr id="61" name="文本框 60"/>
          <p:cNvSpPr txBox="1"/>
          <p:nvPr/>
        </p:nvSpPr>
        <p:spPr>
          <a:xfrm>
            <a:off x="9378323" y="1158086"/>
            <a:ext cx="2130134" cy="338554"/>
          </a:xfrm>
          <a:prstGeom prst="rect">
            <a:avLst/>
          </a:prstGeom>
          <a:noFill/>
          <a:ln w="25400">
            <a:solidFill>
              <a:schemeClr val="accent1">
                <a:shade val="50000"/>
              </a:schemeClr>
            </a:solidFill>
          </a:ln>
        </p:spPr>
        <p:txBody>
          <a:bodyPr wrap="square" rtlCol="0">
            <a:spAutoFit/>
          </a:bodyPr>
          <a:lstStyle/>
          <a:p>
            <a:r>
              <a:rPr kumimoji="1" lang="en-US" altLang="zh-CN" sz="1600" dirty="0" smtClean="0"/>
              <a:t>Archiving component</a:t>
            </a:r>
            <a:endParaRPr kumimoji="1" lang="zh-CN" altLang="en-US" sz="1600" dirty="0"/>
          </a:p>
        </p:txBody>
      </p:sp>
      <p:grpSp>
        <p:nvGrpSpPr>
          <p:cNvPr id="62" name="组 61"/>
          <p:cNvGrpSpPr/>
          <p:nvPr/>
        </p:nvGrpSpPr>
        <p:grpSpPr>
          <a:xfrm>
            <a:off x="3593307" y="3401177"/>
            <a:ext cx="4336142" cy="3294055"/>
            <a:chOff x="-1590437" y="3217482"/>
            <a:chExt cx="6173630" cy="4162790"/>
          </a:xfrm>
        </p:grpSpPr>
        <p:pic>
          <p:nvPicPr>
            <p:cNvPr id="63" name="图片 62"/>
            <p:cNvPicPr>
              <a:picLocks noChangeAspect="1"/>
            </p:cNvPicPr>
            <p:nvPr/>
          </p:nvPicPr>
          <p:blipFill>
            <a:blip r:embed="rId13"/>
            <a:stretch>
              <a:fillRect/>
            </a:stretch>
          </p:blipFill>
          <p:spPr>
            <a:xfrm>
              <a:off x="-1590437" y="3217482"/>
              <a:ext cx="6173630" cy="4162790"/>
            </a:xfrm>
            <a:prstGeom prst="rect">
              <a:avLst/>
            </a:prstGeom>
          </p:spPr>
        </p:pic>
        <p:sp>
          <p:nvSpPr>
            <p:cNvPr id="64" name="文本框 63"/>
            <p:cNvSpPr txBox="1"/>
            <p:nvPr/>
          </p:nvSpPr>
          <p:spPr>
            <a:xfrm>
              <a:off x="2214465" y="4360036"/>
              <a:ext cx="2204305" cy="583419"/>
            </a:xfrm>
            <a:prstGeom prst="rect">
              <a:avLst/>
            </a:prstGeom>
            <a:noFill/>
          </p:spPr>
          <p:txBody>
            <a:bodyPr wrap="square" rtlCol="0">
              <a:spAutoFit/>
            </a:bodyPr>
            <a:lstStyle/>
            <a:p>
              <a:r>
                <a:rPr kumimoji="1" lang="en-US" altLang="zh-CN" sz="1200" b="1" dirty="0">
                  <a:solidFill>
                    <a:srgbClr val="C00000"/>
                  </a:solidFill>
                  <a:ea typeface="Microsoft YaHei" charset="-122"/>
                  <a:cs typeface="Microsoft YaHei" charset="-122"/>
                </a:rPr>
                <a:t>Real time parameter </a:t>
              </a:r>
              <a:r>
                <a:rPr kumimoji="1" lang="en-US" altLang="zh-CN" sz="1200" b="1" dirty="0" smtClean="0">
                  <a:solidFill>
                    <a:srgbClr val="C00000"/>
                  </a:solidFill>
                  <a:ea typeface="Microsoft YaHei" charset="-122"/>
                  <a:cs typeface="Microsoft YaHei" charset="-122"/>
                </a:rPr>
                <a:t>parsing</a:t>
              </a:r>
              <a:endParaRPr kumimoji="1" lang="zh-CN" altLang="en-US" sz="1200" b="1" dirty="0">
                <a:solidFill>
                  <a:srgbClr val="C00000"/>
                </a:solidFill>
                <a:ea typeface="Microsoft YaHei" charset="-122"/>
                <a:cs typeface="Microsoft YaHei" charset="-122"/>
              </a:endParaRPr>
            </a:p>
          </p:txBody>
        </p:sp>
      </p:grpSp>
      <p:sp>
        <p:nvSpPr>
          <p:cNvPr id="65" name="文本框 64"/>
          <p:cNvSpPr txBox="1"/>
          <p:nvPr/>
        </p:nvSpPr>
        <p:spPr>
          <a:xfrm>
            <a:off x="6989629" y="5727949"/>
            <a:ext cx="1074311" cy="461665"/>
          </a:xfrm>
          <a:prstGeom prst="rect">
            <a:avLst/>
          </a:prstGeom>
          <a:noFill/>
        </p:spPr>
        <p:txBody>
          <a:bodyPr wrap="square" rtlCol="0">
            <a:spAutoFit/>
          </a:bodyPr>
          <a:lstStyle/>
          <a:p>
            <a:r>
              <a:rPr kumimoji="1" lang="en-US" altLang="zh-CN" sz="1200" b="1" dirty="0" smtClean="0">
                <a:solidFill>
                  <a:srgbClr val="C00000"/>
                </a:solidFill>
                <a:ea typeface="Microsoft YaHei" charset="-122"/>
                <a:cs typeface="Microsoft YaHei" charset="-122"/>
              </a:rPr>
              <a:t>Real-time archiving</a:t>
            </a:r>
            <a:endParaRPr kumimoji="1" lang="zh-CN" altLang="en-US" sz="1200" b="1" dirty="0">
              <a:solidFill>
                <a:srgbClr val="C00000"/>
              </a:solidFill>
              <a:ea typeface="Microsoft YaHei" charset="-122"/>
              <a:cs typeface="Microsoft YaHei" charset="-122"/>
            </a:endParaRPr>
          </a:p>
        </p:txBody>
      </p:sp>
    </p:spTree>
    <p:extLst>
      <p:ext uri="{BB962C8B-B14F-4D97-AF65-F5344CB8AC3E}">
        <p14:creationId xmlns:p14="http://schemas.microsoft.com/office/powerpoint/2010/main" val="265295827"/>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system reliability</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17</a:t>
            </a:fld>
            <a:endParaRPr lang="zh-CN" altLang="en-US"/>
          </a:p>
        </p:txBody>
      </p:sp>
      <p:sp>
        <p:nvSpPr>
          <p:cNvPr id="28" name="文本框 27">
            <a:extLst>
              <a:ext uri="{FF2B5EF4-FFF2-40B4-BE49-F238E27FC236}">
                <a16:creationId xmlns="" xmlns:a16="http://schemas.microsoft.com/office/drawing/2014/main" id="{91C41349-0580-738F-22BD-BAF469ED2D43}"/>
              </a:ext>
            </a:extLst>
          </p:cNvPr>
          <p:cNvSpPr txBox="1"/>
          <p:nvPr/>
        </p:nvSpPr>
        <p:spPr>
          <a:xfrm>
            <a:off x="503875" y="1569209"/>
            <a:ext cx="4360698" cy="4311950"/>
          </a:xfrm>
          <a:prstGeom prst="rect">
            <a:avLst/>
          </a:prstGeom>
          <a:noFill/>
        </p:spPr>
        <p:txBody>
          <a:bodyPr wrap="square" rtlCol="0">
            <a:spAutoFit/>
          </a:bodyPr>
          <a:lstStyle/>
          <a:p>
            <a:pPr marL="285750" indent="-285750">
              <a:lnSpc>
                <a:spcPct val="120000"/>
              </a:lnSpc>
              <a:spcAft>
                <a:spcPts val="600"/>
              </a:spcAft>
              <a:buFont typeface="Arial" charset="0"/>
              <a:buChar char="•"/>
            </a:pPr>
            <a:r>
              <a:rPr kumimoji="1" lang="en-US" altLang="zh-CN" dirty="0" smtClean="0">
                <a:latin typeface="Arial" panose="020B0604020202020204" pitchFamily="34" charset="0"/>
                <a:cs typeface="Arial" panose="020B0604020202020204" pitchFamily="34" charset="0"/>
              </a:rPr>
              <a:t>User </a:t>
            </a:r>
            <a:r>
              <a:rPr kumimoji="1" lang="en-US" altLang="zh-CN" dirty="0">
                <a:latin typeface="Arial" panose="020B0604020202020204" pitchFamily="34" charset="0"/>
                <a:cs typeface="Arial" panose="020B0604020202020204" pitchFamily="34" charset="0"/>
              </a:rPr>
              <a:t>parameter </a:t>
            </a:r>
            <a:r>
              <a:rPr kumimoji="1" lang="en-US" altLang="zh-CN" dirty="0" smtClean="0">
                <a:latin typeface="Arial" panose="020B0604020202020204" pitchFamily="34" charset="0"/>
                <a:cs typeface="Arial" panose="020B0604020202020204" pitchFamily="34" charset="0"/>
              </a:rPr>
              <a:t>configuration before shot and key </a:t>
            </a:r>
            <a:r>
              <a:rPr kumimoji="1" lang="en-US" altLang="zh-CN" dirty="0">
                <a:latin typeface="Arial" panose="020B0604020202020204" pitchFamily="34" charset="0"/>
                <a:cs typeface="Arial" panose="020B0604020202020204" pitchFamily="34" charset="0"/>
              </a:rPr>
              <a:t>information during </a:t>
            </a:r>
            <a:r>
              <a:rPr kumimoji="1" lang="en-US" altLang="zh-CN" dirty="0" smtClean="0">
                <a:latin typeface="Arial" panose="020B0604020202020204" pitchFamily="34" charset="0"/>
                <a:cs typeface="Arial" panose="020B0604020202020204" pitchFamily="34" charset="0"/>
              </a:rPr>
              <a:t>plasma operation </a:t>
            </a:r>
            <a:r>
              <a:rPr kumimoji="1" lang="en-US" altLang="zh-CN" dirty="0">
                <a:latin typeface="Arial" panose="020B0604020202020204" pitchFamily="34" charset="0"/>
                <a:cs typeface="Arial" panose="020B0604020202020204" pitchFamily="34" charset="0"/>
              </a:rPr>
              <a:t>will be recorded in the </a:t>
            </a:r>
            <a:r>
              <a:rPr kumimoji="1" lang="en-US" altLang="zh-CN" dirty="0" smtClean="0">
                <a:latin typeface="Arial" panose="020B0604020202020204" pitchFamily="34" charset="0"/>
                <a:cs typeface="Arial" panose="020B0604020202020204" pitchFamily="34" charset="0"/>
              </a:rPr>
              <a:t>log</a:t>
            </a:r>
          </a:p>
          <a:p>
            <a:pPr marL="285750" indent="-285750">
              <a:lnSpc>
                <a:spcPct val="120000"/>
              </a:lnSpc>
              <a:spcAft>
                <a:spcPts val="600"/>
              </a:spcAft>
              <a:buFont typeface="Arial" charset="0"/>
              <a:buChar char="•"/>
            </a:pPr>
            <a:r>
              <a:rPr kumimoji="1" lang="en-US" altLang="zh-CN" dirty="0" smtClean="0">
                <a:latin typeface="Arial" panose="020B0604020202020204" pitchFamily="34" charset="0"/>
                <a:cs typeface="Arial" panose="020B0604020202020204" pitchFamily="34" charset="0"/>
              </a:rPr>
              <a:t>Log component communicates </a:t>
            </a:r>
            <a:r>
              <a:rPr kumimoji="1" lang="en-US" altLang="zh-CN" dirty="0">
                <a:latin typeface="Arial" panose="020B0604020202020204" pitchFamily="34" charset="0"/>
                <a:cs typeface="Arial" panose="020B0604020202020204" pitchFamily="34" charset="0"/>
              </a:rPr>
              <a:t>with other components through subscription publishing </a:t>
            </a:r>
            <a:r>
              <a:rPr kumimoji="1" lang="en-US" altLang="zh-CN" dirty="0" smtClean="0">
                <a:latin typeface="Arial" panose="020B0604020202020204" pitchFamily="34" charset="0"/>
                <a:cs typeface="Arial" panose="020B0604020202020204" pitchFamily="34" charset="0"/>
              </a:rPr>
              <a:t>mechanism</a:t>
            </a:r>
            <a:endParaRPr kumimoji="1" lang="en-US" altLang="zh-CN" dirty="0">
              <a:latin typeface="Arial" panose="020B0604020202020204" pitchFamily="34" charset="0"/>
              <a:cs typeface="Arial" panose="020B0604020202020204" pitchFamily="34" charset="0"/>
            </a:endParaRPr>
          </a:p>
          <a:p>
            <a:pPr marL="285750" indent="-285750">
              <a:lnSpc>
                <a:spcPct val="120000"/>
              </a:lnSpc>
              <a:spcAft>
                <a:spcPts val="600"/>
              </a:spcAft>
              <a:buFont typeface="Arial" charset="0"/>
              <a:buChar char="•"/>
            </a:pPr>
            <a:r>
              <a:rPr kumimoji="1" lang="en" altLang="zh-CN" dirty="0" smtClean="0">
                <a:latin typeface="Arial" panose="020B0604020202020204" pitchFamily="34" charset="0"/>
                <a:cs typeface="Arial" panose="020B0604020202020204" pitchFamily="34" charset="0"/>
              </a:rPr>
              <a:t>multi-</a:t>
            </a:r>
            <a:r>
              <a:rPr kumimoji="1" lang="en" altLang="zh-CN" dirty="0">
                <a:latin typeface="Arial" panose="020B0604020202020204" pitchFamily="34" charset="0"/>
                <a:cs typeface="Arial" panose="020B0604020202020204" pitchFamily="34" charset="0"/>
              </a:rPr>
              <a:t>­producer and single-­consumer mode </a:t>
            </a:r>
            <a:r>
              <a:rPr kumimoji="1" lang="en-US" altLang="zh-CN" dirty="0" smtClean="0">
                <a:latin typeface="Arial" panose="020B0604020202020204" pitchFamily="34" charset="0"/>
                <a:cs typeface="Arial" panose="020B0604020202020204" pitchFamily="34" charset="0"/>
              </a:rPr>
              <a:t>is designed </a:t>
            </a:r>
            <a:r>
              <a:rPr kumimoji="1" lang="en" altLang="zh-CN" dirty="0" smtClean="0">
                <a:latin typeface="Arial" panose="020B0604020202020204" pitchFamily="34" charset="0"/>
                <a:cs typeface="Arial" panose="020B0604020202020204" pitchFamily="34" charset="0"/>
              </a:rPr>
              <a:t>for </a:t>
            </a:r>
            <a:r>
              <a:rPr kumimoji="1" lang="en" altLang="zh-CN" dirty="0">
                <a:latin typeface="Arial" panose="020B0604020202020204" pitchFamily="34" charset="0"/>
                <a:cs typeface="Arial" panose="020B0604020202020204" pitchFamily="34" charset="0"/>
              </a:rPr>
              <a:t>log </a:t>
            </a:r>
            <a:r>
              <a:rPr kumimoji="1" lang="en" altLang="zh-CN" dirty="0" smtClean="0">
                <a:latin typeface="Arial" panose="020B0604020202020204" pitchFamily="34" charset="0"/>
                <a:cs typeface="Arial" panose="020B0604020202020204" pitchFamily="34" charset="0"/>
              </a:rPr>
              <a:t>collection</a:t>
            </a:r>
            <a:r>
              <a:rPr kumimoji="1" lang="en-US" altLang="zh-CN" dirty="0" smtClean="0">
                <a:latin typeface="Arial" panose="020B0604020202020204" pitchFamily="34" charset="0"/>
                <a:cs typeface="Arial" panose="020B0604020202020204" pitchFamily="34" charset="0"/>
              </a:rPr>
              <a:t>.</a:t>
            </a:r>
            <a:endParaRPr kumimoji="1" lang="en" altLang="zh-CN" dirty="0">
              <a:latin typeface="Arial" panose="020B0604020202020204" pitchFamily="34" charset="0"/>
              <a:cs typeface="Arial" panose="020B0604020202020204" pitchFamily="34" charset="0"/>
            </a:endParaRPr>
          </a:p>
          <a:p>
            <a:pPr marL="285750" indent="-285750">
              <a:lnSpc>
                <a:spcPct val="120000"/>
              </a:lnSpc>
              <a:spcAft>
                <a:spcPts val="600"/>
              </a:spcAft>
              <a:buFont typeface="Arial" charset="0"/>
              <a:buChar char="•"/>
            </a:pPr>
            <a:r>
              <a:rPr kumimoji="1" lang="en" altLang="zh-CN" dirty="0">
                <a:latin typeface="Arial" panose="020B0604020202020204" pitchFamily="34" charset="0"/>
                <a:cs typeface="Arial" panose="020B0604020202020204" pitchFamily="34" charset="0"/>
              </a:rPr>
              <a:t>Kafka acts as the message middleware between log collection and log </a:t>
            </a:r>
            <a:r>
              <a:rPr kumimoji="1" lang="en" altLang="zh-CN" dirty="0" smtClean="0">
                <a:latin typeface="Arial" panose="020B0604020202020204" pitchFamily="34" charset="0"/>
                <a:cs typeface="Arial" panose="020B0604020202020204" pitchFamily="34" charset="0"/>
              </a:rPr>
              <a:t>management</a:t>
            </a:r>
            <a:r>
              <a:rPr kumimoji="1" lang="en-US" altLang="zh-CN" dirty="0" smtClean="0">
                <a:latin typeface="Arial" panose="020B0604020202020204" pitchFamily="34" charset="0"/>
                <a:cs typeface="Arial" panose="020B0604020202020204" pitchFamily="34" charset="0"/>
              </a:rPr>
              <a:t>.</a:t>
            </a:r>
            <a:endParaRPr kumimoji="1" lang="en" altLang="zh-CN" dirty="0">
              <a:latin typeface="Arial" panose="020B0604020202020204" pitchFamily="34" charset="0"/>
              <a:cs typeface="Arial" panose="020B0604020202020204" pitchFamily="34" charset="0"/>
            </a:endParaRPr>
          </a:p>
        </p:txBody>
      </p:sp>
      <p:sp>
        <p:nvSpPr>
          <p:cNvPr id="29" name="文本框 28"/>
          <p:cNvSpPr txBox="1"/>
          <p:nvPr/>
        </p:nvSpPr>
        <p:spPr>
          <a:xfrm>
            <a:off x="503875" y="986963"/>
            <a:ext cx="4861590" cy="461665"/>
          </a:xfrm>
          <a:prstGeom prst="rect">
            <a:avLst/>
          </a:prstGeom>
          <a:noFill/>
        </p:spPr>
        <p:txBody>
          <a:bodyPr wrap="square" rtlCol="0">
            <a:spAutoFit/>
          </a:bodyPr>
          <a:lstStyle/>
          <a:p>
            <a:pPr>
              <a:buClr>
                <a:srgbClr val="C00000"/>
              </a:buClr>
            </a:pPr>
            <a:r>
              <a:rPr lang="en-US" altLang="zh-CN" sz="2400" b="1" dirty="0" smtClean="0">
                <a:solidFill>
                  <a:srgbClr val="0000FF"/>
                </a:solidFill>
                <a:ea typeface="Times New Roman" charset="0"/>
                <a:cs typeface="Times New Roman" charset="0"/>
              </a:rPr>
              <a:t>Log</a:t>
            </a:r>
            <a:r>
              <a:rPr lang="zh-CN" altLang="en-US" sz="2400" b="1" dirty="0" smtClean="0">
                <a:solidFill>
                  <a:srgbClr val="0000FF"/>
                </a:solidFill>
                <a:ea typeface="Times New Roman" charset="0"/>
                <a:cs typeface="Times New Roman" charset="0"/>
              </a:rPr>
              <a:t> </a:t>
            </a:r>
            <a:r>
              <a:rPr lang="en-US" altLang="zh-CN" sz="2400" b="1" dirty="0" smtClean="0">
                <a:solidFill>
                  <a:srgbClr val="0000FF"/>
                </a:solidFill>
                <a:ea typeface="Times New Roman" charset="0"/>
                <a:cs typeface="Times New Roman" charset="0"/>
              </a:rPr>
              <a:t>component</a:t>
            </a:r>
            <a:endParaRPr lang="zh-CN" altLang="en-US" sz="2400" b="1" dirty="0">
              <a:solidFill>
                <a:srgbClr val="0000FF"/>
              </a:solidFill>
              <a:ea typeface="Times New Roman" charset="0"/>
              <a:cs typeface="Times New Roman" charset="0"/>
            </a:endParaRP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625" y="1448628"/>
            <a:ext cx="7338140" cy="4382017"/>
          </a:xfrm>
          <a:prstGeom prst="rect">
            <a:avLst/>
          </a:prstGeom>
        </p:spPr>
      </p:pic>
    </p:spTree>
    <p:extLst>
      <p:ext uri="{BB962C8B-B14F-4D97-AF65-F5344CB8AC3E}">
        <p14:creationId xmlns:p14="http://schemas.microsoft.com/office/powerpoint/2010/main" val="550593810"/>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system reliability</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18</a:t>
            </a:fld>
            <a:endParaRPr lang="zh-CN" altLang="en-US"/>
          </a:p>
        </p:txBody>
      </p:sp>
      <p:sp>
        <p:nvSpPr>
          <p:cNvPr id="58" name="文本框 57"/>
          <p:cNvSpPr txBox="1"/>
          <p:nvPr/>
        </p:nvSpPr>
        <p:spPr>
          <a:xfrm>
            <a:off x="209928" y="962700"/>
            <a:ext cx="6125675" cy="461665"/>
          </a:xfrm>
          <a:prstGeom prst="rect">
            <a:avLst/>
          </a:prstGeom>
          <a:noFill/>
        </p:spPr>
        <p:txBody>
          <a:bodyPr wrap="square" rtlCol="0">
            <a:spAutoFit/>
          </a:bodyPr>
          <a:lstStyle/>
          <a:p>
            <a:pPr>
              <a:buClr>
                <a:srgbClr val="C00000"/>
              </a:buClr>
            </a:pPr>
            <a:r>
              <a:rPr lang="en-US" altLang="zh-CN" sz="2400" b="1" dirty="0" smtClean="0">
                <a:solidFill>
                  <a:srgbClr val="0000FF"/>
                </a:solidFill>
                <a:ea typeface="Times New Roman" charset="0"/>
                <a:cs typeface="Times New Roman" charset="0"/>
              </a:rPr>
              <a:t>Healthy</a:t>
            </a:r>
            <a:r>
              <a:rPr lang="zh-CN" altLang="en-US" sz="2400" b="1" dirty="0" smtClean="0">
                <a:solidFill>
                  <a:srgbClr val="0000FF"/>
                </a:solidFill>
                <a:ea typeface="Times New Roman" charset="0"/>
                <a:cs typeface="Times New Roman" charset="0"/>
              </a:rPr>
              <a:t> </a:t>
            </a:r>
            <a:r>
              <a:rPr lang="en-US" altLang="zh-CN" sz="2400" b="1" dirty="0" smtClean="0">
                <a:solidFill>
                  <a:srgbClr val="0000FF"/>
                </a:solidFill>
                <a:ea typeface="Times New Roman" charset="0"/>
                <a:cs typeface="Times New Roman" charset="0"/>
              </a:rPr>
              <a:t>monitoring and management</a:t>
            </a:r>
            <a:endParaRPr lang="zh-CN" altLang="en-US" sz="2400" b="1" dirty="0">
              <a:solidFill>
                <a:srgbClr val="0000FF"/>
              </a:solidFill>
              <a:ea typeface="Times New Roman" charset="0"/>
              <a:cs typeface="Times New Roman" charset="0"/>
            </a:endParaRPr>
          </a:p>
        </p:txBody>
      </p:sp>
      <p:sp>
        <p:nvSpPr>
          <p:cNvPr id="63" name="矩形 62">
            <a:extLst>
              <a:ext uri="{FF2B5EF4-FFF2-40B4-BE49-F238E27FC236}">
                <a16:creationId xmlns="" xmlns:a16="http://schemas.microsoft.com/office/drawing/2014/main" id="{0313FFDE-4E64-48CA-A0B3-04CCB4DA9C08}"/>
              </a:ext>
            </a:extLst>
          </p:cNvPr>
          <p:cNvSpPr/>
          <p:nvPr/>
        </p:nvSpPr>
        <p:spPr>
          <a:xfrm>
            <a:off x="252618" y="1501332"/>
            <a:ext cx="8697418" cy="1077218"/>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dirty="0" smtClean="0">
                <a:ea typeface="Times New Roman" charset="0"/>
                <a:cs typeface="Times New Roman" charset="0"/>
                <a:sym typeface="宋体" panose="02010600030101010101" pitchFamily="2" charset="-122"/>
              </a:rPr>
              <a:t>Real-time monitor the hardware status and processors’ heartbeat. </a:t>
            </a:r>
          </a:p>
          <a:p>
            <a:pPr marL="285750" indent="-285750" fontAlgn="base">
              <a:spcBef>
                <a:spcPts val="0"/>
              </a:spcBef>
              <a:spcAft>
                <a:spcPts val="600"/>
              </a:spcAft>
              <a:buClr>
                <a:schemeClr val="tx1"/>
              </a:buClr>
              <a:buFont typeface="Arial" charset="0"/>
              <a:buChar char="•"/>
            </a:pPr>
            <a:r>
              <a:rPr lang="en-US" altLang="zh-CN" dirty="0" smtClean="0">
                <a:ea typeface="Times New Roman" charset="0"/>
                <a:cs typeface="Times New Roman" charset="0"/>
                <a:sym typeface="宋体" panose="02010600030101010101" pitchFamily="2" charset="-122"/>
              </a:rPr>
              <a:t>Test the system function and evaluate healthy status.</a:t>
            </a:r>
          </a:p>
          <a:p>
            <a:pPr marL="285750" indent="-285750" fontAlgn="base">
              <a:spcBef>
                <a:spcPts val="0"/>
              </a:spcBef>
              <a:spcAft>
                <a:spcPts val="600"/>
              </a:spcAft>
              <a:buClr>
                <a:schemeClr val="tx1"/>
              </a:buClr>
              <a:buFont typeface="Arial" charset="0"/>
              <a:buChar char="•"/>
            </a:pPr>
            <a:r>
              <a:rPr lang="en-US" altLang="zh-CN" dirty="0" smtClean="0">
                <a:ea typeface="Times New Roman" charset="0"/>
                <a:cs typeface="Times New Roman" charset="0"/>
                <a:sym typeface="宋体" panose="02010600030101010101" pitchFamily="2" charset="-122"/>
              </a:rPr>
              <a:t>The processes are monitored and managed on the web-based platform.</a:t>
            </a:r>
          </a:p>
        </p:txBody>
      </p:sp>
      <p:pic>
        <p:nvPicPr>
          <p:cNvPr id="64" name="图片 63"/>
          <p:cNvPicPr>
            <a:picLocks noChangeAspect="1"/>
          </p:cNvPicPr>
          <p:nvPr/>
        </p:nvPicPr>
        <p:blipFill>
          <a:blip r:embed="rId4"/>
          <a:stretch>
            <a:fillRect/>
          </a:stretch>
        </p:blipFill>
        <p:spPr>
          <a:xfrm>
            <a:off x="1408842" y="2811539"/>
            <a:ext cx="9516012" cy="4093480"/>
          </a:xfrm>
          <a:prstGeom prst="rect">
            <a:avLst/>
          </a:prstGeom>
        </p:spPr>
      </p:pic>
      <p:pic>
        <p:nvPicPr>
          <p:cNvPr id="60" name="图片 59">
            <a:extLst>
              <a:ext uri="{FF2B5EF4-FFF2-40B4-BE49-F238E27FC236}">
                <a16:creationId xmlns:a16="http://schemas.microsoft.com/office/drawing/2014/main" xmlns="" id="{C26CF1CF-2DBA-E0CB-F585-3FCFC3E53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7" y="4905587"/>
            <a:ext cx="2770909" cy="1776490"/>
          </a:xfrm>
          <a:prstGeom prst="rect">
            <a:avLst/>
          </a:prstGeom>
        </p:spPr>
      </p:pic>
    </p:spTree>
    <p:extLst>
      <p:ext uri="{BB962C8B-B14F-4D97-AF65-F5344CB8AC3E}">
        <p14:creationId xmlns:p14="http://schemas.microsoft.com/office/powerpoint/2010/main" val="475839890"/>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ppt目录bg"/>
          <p:cNvPicPr>
            <a:picLocks noChangeAspect="1"/>
          </p:cNvPicPr>
          <p:nvPr>
            <p:custDataLst>
              <p:tags r:id="rId1"/>
            </p:custDataLst>
          </p:nvPr>
        </p:nvPicPr>
        <p:blipFill>
          <a:blip r:embed="rId12"/>
          <a:stretch>
            <a:fillRect/>
          </a:stretch>
        </p:blipFill>
        <p:spPr>
          <a:xfrm>
            <a:off x="3600450" y="1125220"/>
            <a:ext cx="8591550" cy="5732780"/>
          </a:xfrm>
          <a:prstGeom prst="rect">
            <a:avLst/>
          </a:prstGeom>
        </p:spPr>
      </p:pic>
      <p:sp>
        <p:nvSpPr>
          <p:cNvPr id="4" name="标题 1"/>
          <p:cNvSpPr txBox="1"/>
          <p:nvPr/>
        </p:nvSpPr>
        <p:spPr>
          <a:xfrm>
            <a:off x="335360" y="164638"/>
            <a:ext cx="11568608" cy="747797"/>
          </a:xfrm>
          <a:prstGeom prst="rect">
            <a:avLst/>
          </a:prstGeom>
          <a:noFill/>
          <a:ln w="9525">
            <a:noFill/>
          </a:ln>
        </p:spPr>
        <p:txBody>
          <a:bodyPr anchor="t" anchorCtr="0"/>
          <a:lstStyle/>
          <a:p>
            <a:r>
              <a:rPr lang="en-US" altLang="zh-CN" sz="4400" b="1" dirty="0" smtClean="0">
                <a:solidFill>
                  <a:schemeClr val="bg1"/>
                </a:solidFill>
                <a:ea typeface="微软雅黑" panose="020B0503020204020204" pitchFamily="34" charset="-122"/>
                <a:cs typeface="Arial" panose="020B0604020202020204" pitchFamily="34" charset="0"/>
              </a:rPr>
              <a:t>Outline</a:t>
            </a:r>
            <a:endParaRPr lang="en-US" altLang="zh-CN" sz="4400" b="1" dirty="0">
              <a:solidFill>
                <a:schemeClr val="bg1"/>
              </a:solidFill>
              <a:ea typeface="微软雅黑" panose="020B0503020204020204" pitchFamily="34" charset="-122"/>
              <a:cs typeface="Arial" panose="020B0604020202020204" pitchFamily="34" charset="0"/>
            </a:endParaRPr>
          </a:p>
        </p:txBody>
      </p:sp>
      <p:sp>
        <p:nvSpPr>
          <p:cNvPr id="10" name="AutoShape 10"/>
          <p:cNvSpPr/>
          <p:nvPr>
            <p:custDataLst>
              <p:tags r:id="rId2"/>
            </p:custDataLst>
          </p:nvPr>
        </p:nvSpPr>
        <p:spPr>
          <a:xfrm rot="2432">
            <a:off x="1278591" y="2012448"/>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27" name="TextBox 6"/>
          <p:cNvSpPr txBox="1"/>
          <p:nvPr>
            <p:custDataLst>
              <p:tags r:id="rId3"/>
            </p:custDataLst>
          </p:nvPr>
        </p:nvSpPr>
        <p:spPr>
          <a:xfrm>
            <a:off x="1240489" y="1490062"/>
            <a:ext cx="7003153" cy="464679"/>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Overview</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8" name="AutoShape 11"/>
          <p:cNvSpPr/>
          <p:nvPr>
            <p:custDataLst>
              <p:tags r:id="rId4"/>
            </p:custDataLst>
          </p:nvPr>
        </p:nvSpPr>
        <p:spPr>
          <a:xfrm rot="2432">
            <a:off x="1240489" y="2847154"/>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3" name="TextBox 6"/>
          <p:cNvSpPr txBox="1"/>
          <p:nvPr>
            <p:custDataLst>
              <p:tags r:id="rId5"/>
            </p:custDataLst>
          </p:nvPr>
        </p:nvSpPr>
        <p:spPr>
          <a:xfrm>
            <a:off x="1240488" y="2313055"/>
            <a:ext cx="6725875" cy="50013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infrastructure design   </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4" name="AutoShape 11"/>
          <p:cNvSpPr/>
          <p:nvPr>
            <p:custDataLst>
              <p:tags r:id="rId6"/>
            </p:custDataLst>
          </p:nvPr>
        </p:nvSpPr>
        <p:spPr>
          <a:xfrm rot="2432">
            <a:off x="1291199" y="4426900"/>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7" name="TextBox 6"/>
          <p:cNvSpPr txBox="1"/>
          <p:nvPr>
            <p:custDataLst>
              <p:tags r:id="rId7"/>
            </p:custDataLst>
          </p:nvPr>
        </p:nvSpPr>
        <p:spPr>
          <a:xfrm>
            <a:off x="1240487" y="3173965"/>
            <a:ext cx="8028203" cy="460767"/>
          </a:xfrm>
          <a:prstGeom prst="rect">
            <a:avLst/>
          </a:prstGeom>
        </p:spPr>
        <p:txBody>
          <a:bodyPr wrap="square" lIns="0" tIns="0" rIns="0" bIns="0" rtlCol="0" anchor="t">
            <a:spAutoFit/>
          </a:bodyPr>
          <a:lstStyle/>
          <a:p>
            <a:pPr>
              <a:lnSpc>
                <a:spcPts val="3900"/>
              </a:lnSpc>
            </a:pPr>
            <a:r>
              <a:rPr lang="en-US" altLang="zh-CN" sz="2935" b="1" dirty="0" smtClean="0">
                <a:solidFill>
                  <a:srgbClr val="0000CB"/>
                </a:solidFill>
                <a:effectLst>
                  <a:outerShdw blurRad="38100" dist="38100" dir="2700000" algn="tl">
                    <a:srgbClr val="000000">
                      <a:alpha val="43137"/>
                    </a:srgbClr>
                  </a:outerShdw>
                </a:effectLst>
                <a:ea typeface="微软雅黑" panose="020B0503020204020204" pitchFamily="34" charset="-122"/>
              </a:rPr>
              <a:t>System prototype and EAST application</a:t>
            </a:r>
            <a:endParaRPr lang="en-US" altLang="zh-CN" sz="2935" b="1" dirty="0">
              <a:solidFill>
                <a:srgbClr val="0000CB"/>
              </a:solidFill>
              <a:effectLst>
                <a:outerShdw blurRad="38100" dist="38100" dir="2700000" algn="tl">
                  <a:srgbClr val="000000">
                    <a:alpha val="43137"/>
                  </a:srgbClr>
                </a:outerShdw>
              </a:effectLst>
              <a:ea typeface="微软雅黑" panose="020B0503020204020204" pitchFamily="34" charset="-122"/>
            </a:endParaRPr>
          </a:p>
        </p:txBody>
      </p:sp>
      <p:sp>
        <p:nvSpPr>
          <p:cNvPr id="18" name="AutoShape 10"/>
          <p:cNvSpPr/>
          <p:nvPr>
            <p:custDataLst>
              <p:tags r:id="rId8"/>
            </p:custDataLst>
          </p:nvPr>
        </p:nvSpPr>
        <p:spPr>
          <a:xfrm rot="2432">
            <a:off x="1303991" y="3634582"/>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9" name="TextBox 6"/>
          <p:cNvSpPr txBox="1"/>
          <p:nvPr>
            <p:custDataLst>
              <p:tags r:id="rId9"/>
            </p:custDataLst>
          </p:nvPr>
        </p:nvSpPr>
        <p:spPr>
          <a:xfrm>
            <a:off x="1240488" y="3900791"/>
            <a:ext cx="4952494" cy="460767"/>
          </a:xfrm>
          <a:prstGeom prst="rect">
            <a:avLst/>
          </a:prstGeom>
        </p:spPr>
        <p:txBody>
          <a:bodyPr wrap="square" lIns="0" tIns="0" rIns="0" bIns="0" rtlCol="0" anchor="t">
            <a:spAutoFit/>
          </a:bodyPr>
          <a:lstStyle/>
          <a:p>
            <a:pPr>
              <a:lnSpc>
                <a:spcPts val="3900"/>
              </a:lnSpc>
            </a:pPr>
            <a:r>
              <a:rPr lang="en-US" altLang="zh-CN" sz="2935" b="1" dirty="0">
                <a:effectLst>
                  <a:outerShdw blurRad="38100" dist="38100" dir="2700000" algn="tl">
                    <a:srgbClr val="000000">
                      <a:alpha val="43137"/>
                    </a:srgbClr>
                  </a:outerShdw>
                </a:effectLst>
                <a:ea typeface="微软雅黑" panose="020B0503020204020204" pitchFamily="34" charset="-122"/>
              </a:rPr>
              <a:t>Summary</a:t>
            </a:r>
          </a:p>
        </p:txBody>
      </p:sp>
    </p:spTree>
    <p:extLst>
      <p:ext uri="{BB962C8B-B14F-4D97-AF65-F5344CB8AC3E}">
        <p14:creationId xmlns:p14="http://schemas.microsoft.com/office/powerpoint/2010/main" val="1210139272"/>
      </p:ext>
    </p:extLst>
  </p:cSld>
  <p:clrMapOvr>
    <a:masterClrMapping/>
  </p:clrMapOvr>
  <mc:AlternateContent xmlns:mc="http://schemas.openxmlformats.org/markup-compatibility/2006" xmlns:p14="http://schemas.microsoft.com/office/powerpoint/2010/main">
    <mc:Choice Requires="p14">
      <p:transition spd="slow" p14:dur="2000" advTm="6547"/>
    </mc:Choice>
    <mc:Fallback xmlns="">
      <p:transition spd="slow" advTm="654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ppt目录bg"/>
          <p:cNvPicPr>
            <a:picLocks noChangeAspect="1"/>
          </p:cNvPicPr>
          <p:nvPr>
            <p:custDataLst>
              <p:tags r:id="rId1"/>
            </p:custDataLst>
          </p:nvPr>
        </p:nvPicPr>
        <p:blipFill>
          <a:blip r:embed="rId12"/>
          <a:stretch>
            <a:fillRect/>
          </a:stretch>
        </p:blipFill>
        <p:spPr>
          <a:xfrm>
            <a:off x="3600450" y="1125220"/>
            <a:ext cx="8591550" cy="5732780"/>
          </a:xfrm>
          <a:prstGeom prst="rect">
            <a:avLst/>
          </a:prstGeom>
        </p:spPr>
      </p:pic>
      <p:sp>
        <p:nvSpPr>
          <p:cNvPr id="4" name="标题 1"/>
          <p:cNvSpPr txBox="1"/>
          <p:nvPr/>
        </p:nvSpPr>
        <p:spPr>
          <a:xfrm>
            <a:off x="335360" y="164638"/>
            <a:ext cx="11568608" cy="747797"/>
          </a:xfrm>
          <a:prstGeom prst="rect">
            <a:avLst/>
          </a:prstGeom>
          <a:noFill/>
          <a:ln w="9525">
            <a:noFill/>
          </a:ln>
        </p:spPr>
        <p:txBody>
          <a:bodyPr anchor="t" anchorCtr="0"/>
          <a:lstStyle/>
          <a:p>
            <a:r>
              <a:rPr lang="en-US" altLang="zh-CN" sz="4400" b="1" dirty="0" smtClean="0">
                <a:solidFill>
                  <a:schemeClr val="bg1"/>
                </a:solidFill>
                <a:ea typeface="微软雅黑" panose="020B0503020204020204" pitchFamily="34" charset="-122"/>
                <a:cs typeface="Arial" panose="020B0604020202020204" pitchFamily="34" charset="0"/>
              </a:rPr>
              <a:t>Outline</a:t>
            </a:r>
            <a:endParaRPr lang="en-US" altLang="zh-CN" sz="4400" b="1" dirty="0">
              <a:solidFill>
                <a:schemeClr val="bg1"/>
              </a:solidFill>
              <a:ea typeface="微软雅黑" panose="020B0503020204020204" pitchFamily="34" charset="-122"/>
              <a:cs typeface="Arial" panose="020B0604020202020204" pitchFamily="34" charset="0"/>
            </a:endParaRPr>
          </a:p>
        </p:txBody>
      </p:sp>
      <p:sp>
        <p:nvSpPr>
          <p:cNvPr id="10" name="AutoShape 10"/>
          <p:cNvSpPr/>
          <p:nvPr>
            <p:custDataLst>
              <p:tags r:id="rId2"/>
            </p:custDataLst>
          </p:nvPr>
        </p:nvSpPr>
        <p:spPr>
          <a:xfrm rot="2432">
            <a:off x="1278591" y="2012448"/>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27" name="TextBox 6"/>
          <p:cNvSpPr txBox="1"/>
          <p:nvPr>
            <p:custDataLst>
              <p:tags r:id="rId3"/>
            </p:custDataLst>
          </p:nvPr>
        </p:nvSpPr>
        <p:spPr>
          <a:xfrm>
            <a:off x="1240489" y="1490062"/>
            <a:ext cx="7003153" cy="464679"/>
          </a:xfrm>
          <a:prstGeom prst="rect">
            <a:avLst/>
          </a:prstGeom>
        </p:spPr>
        <p:txBody>
          <a:bodyPr wrap="square" lIns="0" tIns="0" rIns="0" bIns="0" rtlCol="0" anchor="t">
            <a:spAutoFit/>
          </a:bodyPr>
          <a:lstStyle/>
          <a:p>
            <a:pPr>
              <a:lnSpc>
                <a:spcPts val="3900"/>
              </a:lnSpc>
            </a:pPr>
            <a:r>
              <a:rPr lang="en-US" altLang="zh-CN" sz="2935" b="1" dirty="0" smtClean="0">
                <a:solidFill>
                  <a:srgbClr val="0000CB"/>
                </a:solidFill>
                <a:effectLst>
                  <a:outerShdw blurRad="38100" dist="38100" dir="2700000" algn="tl">
                    <a:srgbClr val="000000">
                      <a:alpha val="43137"/>
                    </a:srgbClr>
                  </a:outerShdw>
                </a:effectLst>
                <a:ea typeface="微软雅黑" panose="020B0503020204020204" pitchFamily="34" charset="-122"/>
              </a:rPr>
              <a:t>Overview</a:t>
            </a:r>
            <a:endParaRPr lang="en-US" altLang="zh-CN" sz="2935" b="1" dirty="0">
              <a:solidFill>
                <a:srgbClr val="0000CB"/>
              </a:solidFill>
              <a:effectLst>
                <a:outerShdw blurRad="38100" dist="38100" dir="2700000" algn="tl">
                  <a:srgbClr val="000000">
                    <a:alpha val="43137"/>
                  </a:srgbClr>
                </a:outerShdw>
              </a:effectLst>
              <a:ea typeface="微软雅黑" panose="020B0503020204020204" pitchFamily="34" charset="-122"/>
            </a:endParaRPr>
          </a:p>
        </p:txBody>
      </p:sp>
      <p:sp>
        <p:nvSpPr>
          <p:cNvPr id="8" name="AutoShape 11"/>
          <p:cNvSpPr/>
          <p:nvPr>
            <p:custDataLst>
              <p:tags r:id="rId4"/>
            </p:custDataLst>
          </p:nvPr>
        </p:nvSpPr>
        <p:spPr>
          <a:xfrm rot="2432">
            <a:off x="1240489" y="2847154"/>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2" name="AutoShape 11"/>
          <p:cNvSpPr/>
          <p:nvPr>
            <p:custDataLst>
              <p:tags r:id="rId5"/>
            </p:custDataLst>
          </p:nvPr>
        </p:nvSpPr>
        <p:spPr>
          <a:xfrm rot="2432">
            <a:off x="1291199" y="4426900"/>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3" name="TextBox 6"/>
          <p:cNvSpPr txBox="1"/>
          <p:nvPr>
            <p:custDataLst>
              <p:tags r:id="rId6"/>
            </p:custDataLst>
          </p:nvPr>
        </p:nvSpPr>
        <p:spPr>
          <a:xfrm>
            <a:off x="1240488" y="2313055"/>
            <a:ext cx="6725875" cy="50013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infrastructure design   </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6" name="TextBox 6"/>
          <p:cNvSpPr txBox="1"/>
          <p:nvPr>
            <p:custDataLst>
              <p:tags r:id="rId7"/>
            </p:custDataLst>
          </p:nvPr>
        </p:nvSpPr>
        <p:spPr>
          <a:xfrm>
            <a:off x="1240487" y="3173965"/>
            <a:ext cx="8028203" cy="50013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prototype and EAST application</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5" name="AutoShape 10"/>
          <p:cNvSpPr/>
          <p:nvPr>
            <p:custDataLst>
              <p:tags r:id="rId8"/>
            </p:custDataLst>
          </p:nvPr>
        </p:nvSpPr>
        <p:spPr>
          <a:xfrm rot="2432">
            <a:off x="1303991" y="3634582"/>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5" name="TextBox 6"/>
          <p:cNvSpPr txBox="1"/>
          <p:nvPr>
            <p:custDataLst>
              <p:tags r:id="rId9"/>
            </p:custDataLst>
          </p:nvPr>
        </p:nvSpPr>
        <p:spPr>
          <a:xfrm>
            <a:off x="1240488" y="3900791"/>
            <a:ext cx="4952494" cy="460767"/>
          </a:xfrm>
          <a:prstGeom prst="rect">
            <a:avLst/>
          </a:prstGeom>
        </p:spPr>
        <p:txBody>
          <a:bodyPr wrap="square" lIns="0" tIns="0" rIns="0" bIns="0" rtlCol="0" anchor="t">
            <a:spAutoFit/>
          </a:bodyPr>
          <a:lstStyle/>
          <a:p>
            <a:pPr>
              <a:lnSpc>
                <a:spcPts val="3900"/>
              </a:lnSpc>
            </a:pPr>
            <a:r>
              <a:rPr lang="en-US" altLang="zh-CN" sz="2935" b="1" dirty="0">
                <a:effectLst>
                  <a:outerShdw blurRad="38100" dist="38100" dir="2700000" algn="tl">
                    <a:srgbClr val="000000">
                      <a:alpha val="43137"/>
                    </a:srgbClr>
                  </a:outerShdw>
                </a:effectLst>
                <a:ea typeface="微软雅黑" panose="020B0503020204020204" pitchFamily="34" charset="-122"/>
              </a:rPr>
              <a:t>Summary</a:t>
            </a:r>
          </a:p>
        </p:txBody>
      </p:sp>
    </p:spTree>
  </p:cSld>
  <p:clrMapOvr>
    <a:masterClrMapping/>
  </p:clrMapOvr>
  <mc:AlternateContent xmlns:mc="http://schemas.openxmlformats.org/markup-compatibility/2006" xmlns:p14="http://schemas.microsoft.com/office/powerpoint/2010/main">
    <mc:Choice Requires="p14">
      <p:transition spd="slow" p14:dur="2000" advTm="18986"/>
    </mc:Choice>
    <mc:Fallback xmlns="">
      <p:transition spd="slow" advTm="1898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Deployment of new</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PCS</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prototype on EAST</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latin typeface="微软雅黑" panose="020B0503020204020204" pitchFamily="34" charset="-122"/>
                <a:ea typeface="微软雅黑" panose="020B0503020204020204" pitchFamily="34" charset="-122"/>
                <a:cs typeface="Arial" panose="020B0604020202020204" pitchFamily="34" charset="0"/>
              </a:rPr>
              <a:t>nt</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a:xfrm>
            <a:off x="9321800" y="6527225"/>
            <a:ext cx="2743200" cy="365125"/>
          </a:xfrm>
        </p:spPr>
        <p:txBody>
          <a:bodyPr/>
          <a:lstStyle/>
          <a:p>
            <a:fld id="{FB26DB18-5E23-47AA-9EB9-3F4A5E717F6F}" type="slidenum">
              <a:rPr lang="zh-CN" altLang="en-US" smtClean="0"/>
              <a:t>20</a:t>
            </a:fld>
            <a:endParaRPr lang="zh-CN" altLang="en-US"/>
          </a:p>
        </p:txBody>
      </p:sp>
      <p:sp>
        <p:nvSpPr>
          <p:cNvPr id="14" name="文本框 13"/>
          <p:cNvSpPr txBox="1"/>
          <p:nvPr/>
        </p:nvSpPr>
        <p:spPr>
          <a:xfrm>
            <a:off x="186448" y="1571585"/>
            <a:ext cx="5480321" cy="1025922"/>
          </a:xfrm>
          <a:prstGeom prst="rect">
            <a:avLst/>
          </a:prstGeom>
          <a:noFill/>
        </p:spPr>
        <p:txBody>
          <a:bodyPr wrap="square" rtlCol="0">
            <a:spAutoFit/>
          </a:bodyPr>
          <a:lstStyle/>
          <a:p>
            <a:pPr marL="342891" indent="-342891">
              <a:spcAft>
                <a:spcPts val="800"/>
              </a:spcAft>
              <a:buClr>
                <a:schemeClr val="tx1"/>
              </a:buClr>
              <a:buFont typeface="Arial" charset="0"/>
              <a:buChar char="•"/>
            </a:pPr>
            <a:r>
              <a:rPr kumimoji="1" lang="en-US" altLang="zh-CN" dirty="0" smtClean="0">
                <a:ea typeface="Times New Roman" charset="0"/>
                <a:cs typeface="Times New Roman" charset="0"/>
              </a:rPr>
              <a:t>Two sets of clusters are deployed. One for operation and the other for testing and backup.</a:t>
            </a:r>
          </a:p>
          <a:p>
            <a:pPr marL="342891" indent="-342891">
              <a:spcAft>
                <a:spcPts val="800"/>
              </a:spcAft>
              <a:buClr>
                <a:schemeClr val="tx1"/>
              </a:buClr>
              <a:buFont typeface="Arial" charset="0"/>
              <a:buChar char="•"/>
            </a:pPr>
            <a:r>
              <a:rPr kumimoji="1" lang="en-US" altLang="zh-CN" dirty="0" smtClean="0">
                <a:ea typeface="Times New Roman" charset="0"/>
                <a:cs typeface="Times New Roman" charset="0"/>
              </a:rPr>
              <a:t>The real-time communication is through RFM. </a:t>
            </a:r>
          </a:p>
        </p:txBody>
      </p:sp>
      <p:graphicFrame>
        <p:nvGraphicFramePr>
          <p:cNvPr id="23" name="表格 22"/>
          <p:cNvGraphicFramePr>
            <a:graphicFrameLocks noGrp="1"/>
          </p:cNvGraphicFramePr>
          <p:nvPr>
            <p:extLst>
              <p:ext uri="{D42A27DB-BD31-4B8C-83A1-F6EECF244321}">
                <p14:modId xmlns:p14="http://schemas.microsoft.com/office/powerpoint/2010/main" val="2138238534"/>
              </p:ext>
            </p:extLst>
          </p:nvPr>
        </p:nvGraphicFramePr>
        <p:xfrm>
          <a:off x="6346334" y="2179032"/>
          <a:ext cx="5791198" cy="4349230"/>
        </p:xfrm>
        <a:graphic>
          <a:graphicData uri="http://schemas.openxmlformats.org/drawingml/2006/table">
            <a:tbl>
              <a:tblPr firstRow="1" bandRow="1">
                <a:tableStyleId>{5C22544A-7EE6-4342-B048-85BDC9FD1C3A}</a:tableStyleId>
              </a:tblPr>
              <a:tblGrid>
                <a:gridCol w="1710350"/>
                <a:gridCol w="1620335"/>
                <a:gridCol w="2460513"/>
              </a:tblGrid>
              <a:tr h="334904">
                <a:tc>
                  <a:txBody>
                    <a:bodyPr/>
                    <a:lstStyle/>
                    <a:p>
                      <a:r>
                        <a:rPr lang="en-US" altLang="zh-CN" dirty="0" smtClean="0">
                          <a:latin typeface="Microsoft YaHei" charset="-122"/>
                          <a:ea typeface="Microsoft YaHei" charset="-122"/>
                          <a:cs typeface="Microsoft YaHei" charset="-122"/>
                        </a:rPr>
                        <a:t>Category</a:t>
                      </a:r>
                      <a:endParaRPr lang="zh-CN" altLang="en-US" dirty="0">
                        <a:latin typeface="Microsoft YaHei" charset="-122"/>
                        <a:ea typeface="Microsoft YaHei" charset="-122"/>
                        <a:cs typeface="Microsoft YaHei" charset="-122"/>
                      </a:endParaRPr>
                    </a:p>
                  </a:txBody>
                  <a:tcPr/>
                </a:tc>
                <a:tc>
                  <a:txBody>
                    <a:bodyPr/>
                    <a:lstStyle/>
                    <a:p>
                      <a:r>
                        <a:rPr lang="en-US" altLang="zh-CN" dirty="0" smtClean="0">
                          <a:latin typeface="Microsoft YaHei" charset="-122"/>
                          <a:ea typeface="Microsoft YaHei" charset="-122"/>
                          <a:cs typeface="Microsoft YaHei" charset="-122"/>
                        </a:rPr>
                        <a:t>Algorithms</a:t>
                      </a:r>
                      <a:endParaRPr lang="zh-CN" altLang="en-US" dirty="0">
                        <a:latin typeface="Microsoft YaHei" charset="-122"/>
                        <a:ea typeface="Microsoft YaHei" charset="-122"/>
                        <a:cs typeface="Microsoft YaHei" charset="-122"/>
                      </a:endParaRPr>
                    </a:p>
                  </a:txBody>
                  <a:tcPr/>
                </a:tc>
                <a:tc>
                  <a:txBody>
                    <a:bodyPr/>
                    <a:lstStyle/>
                    <a:p>
                      <a:r>
                        <a:rPr lang="en-US" altLang="zh-CN" dirty="0" smtClean="0">
                          <a:latin typeface="Microsoft YaHei" charset="-122"/>
                          <a:ea typeface="Microsoft YaHei" charset="-122"/>
                          <a:cs typeface="Microsoft YaHei" charset="-122"/>
                        </a:rPr>
                        <a:t>Description</a:t>
                      </a:r>
                      <a:endParaRPr lang="zh-CN" altLang="en-US" dirty="0">
                        <a:latin typeface="Microsoft YaHei" charset="-122"/>
                        <a:ea typeface="Microsoft YaHei" charset="-122"/>
                        <a:cs typeface="Microsoft YaHei" charset="-122"/>
                      </a:endParaRPr>
                    </a:p>
                  </a:txBody>
                  <a:tcPr/>
                </a:tc>
              </a:tr>
              <a:tr h="279087">
                <a:tc rowSpan="2">
                  <a:txBody>
                    <a:bodyPr/>
                    <a:lstStyle/>
                    <a:p>
                      <a:r>
                        <a:rPr lang="en-US" altLang="zh-CN" sz="1400" dirty="0" smtClean="0"/>
                        <a:t>Discharge</a:t>
                      </a:r>
                      <a:r>
                        <a:rPr lang="en-US" altLang="zh-CN" sz="1400" baseline="0" dirty="0" smtClean="0"/>
                        <a:t> Shape</a:t>
                      </a:r>
                      <a:endParaRPr lang="zh-CN" altLang="en-US" sz="1400" dirty="0"/>
                    </a:p>
                  </a:txBody>
                  <a:tcPr anchor="ctr"/>
                </a:tc>
                <a:tc>
                  <a:txBody>
                    <a:bodyPr/>
                    <a:lstStyle/>
                    <a:p>
                      <a:r>
                        <a:rPr lang="en-US" altLang="zh-CN" sz="1400" dirty="0" smtClean="0"/>
                        <a:t>Coil</a:t>
                      </a:r>
                      <a:r>
                        <a:rPr lang="zh-CN" altLang="en-US" sz="1400" dirty="0" smtClean="0"/>
                        <a:t>  </a:t>
                      </a:r>
                      <a:r>
                        <a:rPr lang="en-US" altLang="zh-CN" sz="1400" dirty="0" smtClean="0"/>
                        <a:t>Current</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Coil current control</a:t>
                      </a:r>
                      <a:endParaRPr lang="zh-CN" altLang="en-US" sz="1400" dirty="0">
                        <a:latin typeface="Microsoft YaHei" charset="-122"/>
                        <a:ea typeface="Microsoft YaHei" charset="-122"/>
                        <a:cs typeface="Microsoft YaHei" charset="-122"/>
                      </a:endParaRPr>
                    </a:p>
                  </a:txBody>
                  <a:tcPr/>
                </a:tc>
              </a:tr>
              <a:tr h="279087">
                <a:tc vMerge="1">
                  <a:txBody>
                    <a:bodyPr/>
                    <a:lstStyle/>
                    <a:p>
                      <a:endParaRPr lang="zh-CN" altLang="en-US" dirty="0"/>
                    </a:p>
                  </a:txBody>
                  <a:tcPr/>
                </a:tc>
                <a:tc>
                  <a:txBody>
                    <a:bodyPr/>
                    <a:lstStyle/>
                    <a:p>
                      <a:r>
                        <a:rPr lang="en-US" altLang="zh-CN" sz="1400" dirty="0" smtClean="0"/>
                        <a:t>Limited</a:t>
                      </a:r>
                      <a:r>
                        <a:rPr lang="zh-CN" altLang="en-US" sz="1400" dirty="0" smtClean="0"/>
                        <a:t> </a:t>
                      </a:r>
                      <a:r>
                        <a:rPr lang="en-US" altLang="zh-CN" sz="1400" dirty="0" smtClean="0"/>
                        <a:t>control</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Plasma</a:t>
                      </a:r>
                      <a:r>
                        <a:rPr lang="en-US" altLang="zh-CN" sz="1400" baseline="0" dirty="0" smtClean="0">
                          <a:latin typeface="Microsoft YaHei" charset="-122"/>
                          <a:ea typeface="Microsoft YaHei" charset="-122"/>
                          <a:cs typeface="Microsoft YaHei" charset="-122"/>
                        </a:rPr>
                        <a:t> position control</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IP</a:t>
                      </a:r>
                      <a:r>
                        <a:rPr lang="zh-CN" altLang="en-US" sz="1400" dirty="0" smtClean="0"/>
                        <a:t> </a:t>
                      </a:r>
                      <a:r>
                        <a:rPr lang="en-US" altLang="zh-CN" sz="1400" dirty="0" smtClean="0"/>
                        <a:t>control</a:t>
                      </a:r>
                      <a:endParaRPr lang="zh-CN" altLang="en-US" sz="1400" dirty="0"/>
                    </a:p>
                  </a:txBody>
                  <a:tcPr/>
                </a:tc>
                <a:tc>
                  <a:txBody>
                    <a:bodyPr/>
                    <a:lstStyle/>
                    <a:p>
                      <a:r>
                        <a:rPr lang="en-US" altLang="zh-CN" sz="1400" dirty="0" err="1" smtClean="0"/>
                        <a:t>Ip</a:t>
                      </a:r>
                      <a:r>
                        <a:rPr lang="en-US" altLang="zh-CN" sz="1400" dirty="0" smtClean="0"/>
                        <a:t> current</a:t>
                      </a:r>
                      <a:r>
                        <a:rPr lang="en-US" altLang="zh-CN" sz="1400" baseline="0" dirty="0" smtClean="0"/>
                        <a:t> </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Plasma</a:t>
                      </a:r>
                      <a:r>
                        <a:rPr lang="en-US" altLang="zh-CN" sz="1400" baseline="0" dirty="0" smtClean="0">
                          <a:latin typeface="Microsoft YaHei" charset="-122"/>
                          <a:ea typeface="Microsoft YaHei" charset="-122"/>
                          <a:cs typeface="Microsoft YaHei" charset="-122"/>
                        </a:rPr>
                        <a:t> current control</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Density</a:t>
                      </a:r>
                      <a:endParaRPr lang="zh-CN" altLang="en-US" sz="1400" dirty="0"/>
                    </a:p>
                  </a:txBody>
                  <a:tcPr/>
                </a:tc>
                <a:tc>
                  <a:txBody>
                    <a:bodyPr/>
                    <a:lstStyle/>
                    <a:p>
                      <a:r>
                        <a:rPr lang="en-US" altLang="zh-CN" sz="1400" dirty="0" smtClean="0"/>
                        <a:t>Density</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Plasma</a:t>
                      </a:r>
                      <a:r>
                        <a:rPr lang="en-US" altLang="zh-CN" sz="1400" baseline="0" dirty="0" smtClean="0">
                          <a:latin typeface="Microsoft YaHei" charset="-122"/>
                          <a:ea typeface="Microsoft YaHei" charset="-122"/>
                          <a:cs typeface="Microsoft YaHei" charset="-122"/>
                        </a:rPr>
                        <a:t> density control</a:t>
                      </a:r>
                      <a:endParaRPr lang="zh-CN" altLang="en-US" sz="1400" dirty="0">
                        <a:latin typeface="Microsoft YaHei" charset="-122"/>
                        <a:ea typeface="Microsoft YaHei" charset="-122"/>
                        <a:cs typeface="Microsoft YaHei" charset="-122"/>
                      </a:endParaRPr>
                    </a:p>
                  </a:txBody>
                  <a:tcPr/>
                </a:tc>
              </a:tr>
              <a:tr h="325870">
                <a:tc>
                  <a:txBody>
                    <a:bodyPr/>
                    <a:lstStyle/>
                    <a:p>
                      <a:r>
                        <a:rPr lang="en-US" altLang="zh-CN" sz="1400" dirty="0" smtClean="0"/>
                        <a:t>Gas</a:t>
                      </a:r>
                      <a:r>
                        <a:rPr lang="en-US" altLang="zh-CN" sz="1400" baseline="0" dirty="0" smtClean="0"/>
                        <a:t> Injection</a:t>
                      </a:r>
                      <a:endParaRPr lang="zh-CN" altLang="en-US" sz="1400" dirty="0"/>
                    </a:p>
                  </a:txBody>
                  <a:tcPr/>
                </a:tc>
                <a:tc>
                  <a:txBody>
                    <a:bodyPr/>
                    <a:lstStyle/>
                    <a:p>
                      <a:r>
                        <a:rPr lang="en-US" altLang="zh-CN" sz="1400" dirty="0" smtClean="0"/>
                        <a:t>Gas</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Open</a:t>
                      </a:r>
                      <a:r>
                        <a:rPr lang="en-US" altLang="zh-CN" sz="1400" baseline="0" dirty="0" smtClean="0">
                          <a:latin typeface="Microsoft YaHei" charset="-122"/>
                          <a:ea typeface="Microsoft YaHei" charset="-122"/>
                          <a:cs typeface="Microsoft YaHei" charset="-122"/>
                        </a:rPr>
                        <a:t> loop gas puffing</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HPFIT</a:t>
                      </a:r>
                      <a:endParaRPr lang="zh-CN" altLang="en-US" sz="1400" dirty="0"/>
                    </a:p>
                  </a:txBody>
                  <a:tcPr/>
                </a:tc>
                <a:tc>
                  <a:txBody>
                    <a:bodyPr/>
                    <a:lstStyle/>
                    <a:p>
                      <a:r>
                        <a:rPr lang="en-US" altLang="zh-CN" sz="1400" dirty="0" err="1" smtClean="0"/>
                        <a:t>pequil</a:t>
                      </a:r>
                      <a:endParaRPr lang="zh-CN" altLang="en-US" sz="1400" dirty="0"/>
                    </a:p>
                  </a:txBody>
                  <a:tcPr/>
                </a:tc>
                <a:tc>
                  <a:txBody>
                    <a:bodyPr/>
                    <a:lstStyle/>
                    <a:p>
                      <a:r>
                        <a:rPr lang="en-US" altLang="zh-CN" sz="1400" baseline="0" dirty="0" smtClean="0">
                          <a:latin typeface="Microsoft YaHei" charset="-122"/>
                          <a:ea typeface="Microsoft YaHei" charset="-122"/>
                          <a:cs typeface="Microsoft YaHei" charset="-122"/>
                        </a:rPr>
                        <a:t>Parallel equilibrium code</a:t>
                      </a:r>
                      <a:endParaRPr lang="zh-CN" altLang="en-US" sz="1400" dirty="0">
                        <a:latin typeface="Microsoft YaHei" charset="-122"/>
                        <a:ea typeface="Microsoft YaHei" charset="-122"/>
                        <a:cs typeface="Microsoft YaHei" charset="-122"/>
                      </a:endParaRPr>
                    </a:p>
                  </a:txBody>
                  <a:tcPr/>
                </a:tc>
              </a:tr>
              <a:tr h="279087">
                <a:tc rowSpan="3">
                  <a:txBody>
                    <a:bodyPr/>
                    <a:lstStyle/>
                    <a:p>
                      <a:r>
                        <a:rPr lang="en-US" altLang="zh-CN" sz="1400" dirty="0" smtClean="0"/>
                        <a:t>ISOFLUX</a:t>
                      </a:r>
                      <a:endParaRPr lang="zh-CN" altLang="en-US" sz="1400" dirty="0"/>
                    </a:p>
                  </a:txBody>
                  <a:tcPr anchor="ctr"/>
                </a:tc>
                <a:tc>
                  <a:txBody>
                    <a:bodyPr/>
                    <a:lstStyle/>
                    <a:p>
                      <a:r>
                        <a:rPr lang="en-US" altLang="zh-CN" sz="1400" dirty="0" err="1" smtClean="0"/>
                        <a:t>isoelong</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Limited</a:t>
                      </a:r>
                      <a:r>
                        <a:rPr lang="en-US" altLang="zh-CN" sz="1400" baseline="0" dirty="0" smtClean="0">
                          <a:latin typeface="Microsoft YaHei" charset="-122"/>
                          <a:ea typeface="Microsoft YaHei" charset="-122"/>
                          <a:cs typeface="Microsoft YaHei" charset="-122"/>
                        </a:rPr>
                        <a:t> shape control</a:t>
                      </a:r>
                      <a:endParaRPr lang="zh-CN" altLang="en-US" sz="1400" dirty="0">
                        <a:latin typeface="Microsoft YaHei" charset="-122"/>
                        <a:ea typeface="Microsoft YaHei" charset="-122"/>
                        <a:cs typeface="Microsoft YaHei" charset="-122"/>
                      </a:endParaRPr>
                    </a:p>
                  </a:txBody>
                  <a:tcPr/>
                </a:tc>
              </a:tr>
              <a:tr h="279087">
                <a:tc vMerge="1">
                  <a:txBody>
                    <a:bodyPr/>
                    <a:lstStyle/>
                    <a:p>
                      <a:endParaRPr lang="zh-CN" altLang="en-US" dirty="0"/>
                    </a:p>
                  </a:txBody>
                  <a:tcPr/>
                </a:tc>
                <a:tc>
                  <a:txBody>
                    <a:bodyPr/>
                    <a:lstStyle/>
                    <a:p>
                      <a:r>
                        <a:rPr lang="en-US" altLang="zh-CN" sz="1400" dirty="0" err="1" smtClean="0"/>
                        <a:t>isodnull</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Double</a:t>
                      </a:r>
                      <a:r>
                        <a:rPr lang="en-US" altLang="zh-CN" sz="1400" baseline="0" dirty="0" smtClean="0">
                          <a:latin typeface="Microsoft YaHei" charset="-122"/>
                          <a:ea typeface="Microsoft YaHei" charset="-122"/>
                          <a:cs typeface="Microsoft YaHei" charset="-122"/>
                        </a:rPr>
                        <a:t> null shape</a:t>
                      </a:r>
                      <a:endParaRPr lang="zh-CN" altLang="en-US" sz="1400" dirty="0">
                        <a:latin typeface="Microsoft YaHei" charset="-122"/>
                        <a:ea typeface="Microsoft YaHei" charset="-122"/>
                        <a:cs typeface="Microsoft YaHei" charset="-122"/>
                      </a:endParaRPr>
                    </a:p>
                  </a:txBody>
                  <a:tcPr/>
                </a:tc>
              </a:tr>
              <a:tr h="201180">
                <a:tc vMerge="1">
                  <a:txBody>
                    <a:bodyPr/>
                    <a:lstStyle/>
                    <a:p>
                      <a:endParaRPr lang="zh-CN" altLang="en-US" dirty="0"/>
                    </a:p>
                  </a:txBody>
                  <a:tcPr/>
                </a:tc>
                <a:tc>
                  <a:txBody>
                    <a:bodyPr/>
                    <a:lstStyle/>
                    <a:p>
                      <a:r>
                        <a:rPr lang="en-US" altLang="zh-CN" sz="1400" dirty="0" err="1" smtClean="0"/>
                        <a:t>isosnull</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Single</a:t>
                      </a:r>
                      <a:r>
                        <a:rPr lang="en-US" altLang="zh-CN" sz="1400" baseline="0" dirty="0" smtClean="0">
                          <a:latin typeface="Microsoft YaHei" charset="-122"/>
                          <a:ea typeface="Microsoft YaHei" charset="-122"/>
                          <a:cs typeface="Microsoft YaHei" charset="-122"/>
                        </a:rPr>
                        <a:t> null shape</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DAQ</a:t>
                      </a:r>
                      <a:endParaRPr lang="zh-CN" altLang="en-US" sz="1400" dirty="0"/>
                    </a:p>
                  </a:txBody>
                  <a:tcPr/>
                </a:tc>
                <a:tc>
                  <a:txBody>
                    <a:bodyPr/>
                    <a:lstStyle/>
                    <a:p>
                      <a:r>
                        <a:rPr lang="en-US" altLang="zh-CN" sz="1400" baseline="0" dirty="0" err="1" smtClean="0"/>
                        <a:t>Acq</a:t>
                      </a:r>
                      <a:r>
                        <a:rPr lang="en-US" altLang="zh-CN" sz="1400" baseline="0" dirty="0" smtClean="0"/>
                        <a:t>  </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Data</a:t>
                      </a:r>
                      <a:r>
                        <a:rPr lang="en-US" altLang="zh-CN" sz="1400" baseline="0" dirty="0" smtClean="0">
                          <a:latin typeface="Microsoft YaHei" charset="-122"/>
                          <a:ea typeface="Microsoft YaHei" charset="-122"/>
                          <a:cs typeface="Microsoft YaHei" charset="-122"/>
                        </a:rPr>
                        <a:t> acquisition</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System</a:t>
                      </a:r>
                      <a:endParaRPr lang="zh-CN" altLang="en-US" sz="1400" dirty="0"/>
                    </a:p>
                  </a:txBody>
                  <a:tcPr/>
                </a:tc>
                <a:tc>
                  <a:txBody>
                    <a:bodyPr/>
                    <a:lstStyle/>
                    <a:p>
                      <a:r>
                        <a:rPr lang="en-US" altLang="zh-CN" sz="1400" dirty="0" err="1" smtClean="0"/>
                        <a:t>sysmain</a:t>
                      </a:r>
                      <a:endParaRPr lang="zh-CN" altLang="en-US" sz="1400" dirty="0"/>
                    </a:p>
                  </a:txBody>
                  <a:tcPr/>
                </a:tc>
                <a:tc>
                  <a:txBody>
                    <a:bodyPr/>
                    <a:lstStyle/>
                    <a:p>
                      <a:r>
                        <a:rPr lang="en-US" altLang="zh-CN" sz="1400" baseline="0" dirty="0" smtClean="0">
                          <a:latin typeface="Microsoft YaHei" charset="-122"/>
                          <a:ea typeface="Microsoft YaHei" charset="-122"/>
                          <a:cs typeface="Microsoft YaHei" charset="-122"/>
                        </a:rPr>
                        <a:t> actuator management</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Event Detection</a:t>
                      </a:r>
                      <a:endParaRPr lang="zh-CN" altLang="en-US" sz="1400" dirty="0"/>
                    </a:p>
                  </a:txBody>
                  <a:tcPr/>
                </a:tc>
                <a:tc>
                  <a:txBody>
                    <a:bodyPr/>
                    <a:lstStyle/>
                    <a:p>
                      <a:r>
                        <a:rPr lang="en-US" altLang="zh-CN" sz="1400" dirty="0" smtClean="0"/>
                        <a:t>edh</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Event detection &amp; handle </a:t>
                      </a:r>
                      <a:endParaRPr lang="zh-CN" altLang="en-US" sz="1400" dirty="0">
                        <a:latin typeface="Microsoft YaHei" charset="-122"/>
                        <a:ea typeface="Microsoft YaHei" charset="-122"/>
                        <a:cs typeface="Microsoft YaHei" charset="-122"/>
                      </a:endParaRPr>
                    </a:p>
                  </a:txBody>
                  <a:tcPr/>
                </a:tc>
              </a:tr>
              <a:tr h="279087">
                <a:tc>
                  <a:txBody>
                    <a:bodyPr/>
                    <a:lstStyle/>
                    <a:p>
                      <a:r>
                        <a:rPr lang="en-US" altLang="zh-CN" sz="1400" dirty="0" smtClean="0"/>
                        <a:t>Profile</a:t>
                      </a:r>
                      <a:r>
                        <a:rPr lang="en-US" altLang="zh-CN" sz="1400" baseline="0" dirty="0" smtClean="0"/>
                        <a:t> control</a:t>
                      </a:r>
                      <a:endParaRPr lang="zh-CN" altLang="en-US" sz="1400" dirty="0"/>
                    </a:p>
                  </a:txBody>
                  <a:tcPr/>
                </a:tc>
                <a:tc>
                  <a:txBody>
                    <a:bodyPr/>
                    <a:lstStyle/>
                    <a:p>
                      <a:r>
                        <a:rPr lang="en-US" altLang="zh-CN" sz="1400" dirty="0" smtClean="0"/>
                        <a:t>beta</a:t>
                      </a:r>
                      <a:endParaRPr lang="zh-CN" altLang="en-US" sz="1400" dirty="0"/>
                    </a:p>
                  </a:txBody>
                  <a:tcPr/>
                </a:tc>
                <a:tc>
                  <a:txBody>
                    <a:bodyPr/>
                    <a:lstStyle/>
                    <a:p>
                      <a:r>
                        <a:rPr lang="en-US" altLang="zh-CN" sz="1400" dirty="0" smtClean="0">
                          <a:latin typeface="Microsoft YaHei" charset="-122"/>
                          <a:ea typeface="Microsoft YaHei" charset="-122"/>
                          <a:cs typeface="Microsoft YaHei" charset="-122"/>
                        </a:rPr>
                        <a:t>Plasma</a:t>
                      </a:r>
                      <a:r>
                        <a:rPr lang="en-US" altLang="zh-CN" sz="1400" baseline="0" dirty="0" smtClean="0">
                          <a:latin typeface="Microsoft YaHei" charset="-122"/>
                          <a:ea typeface="Microsoft YaHei" charset="-122"/>
                          <a:cs typeface="Microsoft YaHei" charset="-122"/>
                        </a:rPr>
                        <a:t> </a:t>
                      </a:r>
                      <a:r>
                        <a:rPr lang="en-US" altLang="zh-CN" sz="1400" baseline="0" dirty="0" err="1" smtClean="0">
                          <a:latin typeface="Microsoft YaHei" charset="-122"/>
                          <a:ea typeface="Microsoft YaHei" charset="-122"/>
                          <a:cs typeface="Microsoft YaHei" charset="-122"/>
                        </a:rPr>
                        <a:t>v</a:t>
                      </a:r>
                      <a:r>
                        <a:rPr lang="en-US" altLang="zh-CN" sz="1400" dirty="0" err="1" smtClean="0">
                          <a:latin typeface="Microsoft YaHei" charset="-122"/>
                          <a:ea typeface="Microsoft YaHei" charset="-122"/>
                          <a:cs typeface="Microsoft YaHei" charset="-122"/>
                        </a:rPr>
                        <a:t>loop</a:t>
                      </a:r>
                      <a:r>
                        <a:rPr lang="en-US" altLang="zh-CN" sz="1400" baseline="0" dirty="0" smtClean="0">
                          <a:latin typeface="Microsoft YaHei" charset="-122"/>
                          <a:ea typeface="Microsoft YaHei" charset="-122"/>
                          <a:cs typeface="Microsoft YaHei" charset="-122"/>
                        </a:rPr>
                        <a:t> &amp; profile</a:t>
                      </a:r>
                      <a:endParaRPr lang="zh-CN" altLang="en-US" sz="1400" dirty="0">
                        <a:latin typeface="Microsoft YaHei" charset="-122"/>
                        <a:ea typeface="Microsoft YaHei" charset="-122"/>
                        <a:cs typeface="Microsoft YaHei" charset="-122"/>
                      </a:endParaRPr>
                    </a:p>
                  </a:txBody>
                  <a:tcPr/>
                </a:tc>
              </a:tr>
            </a:tbl>
          </a:graphicData>
        </a:graphic>
      </p:graphicFrame>
      <p:pic>
        <p:nvPicPr>
          <p:cNvPr id="7" name="图片 6"/>
          <p:cNvPicPr>
            <a:picLocks noChangeAspect="1"/>
          </p:cNvPicPr>
          <p:nvPr/>
        </p:nvPicPr>
        <p:blipFill>
          <a:blip r:embed="rId4"/>
          <a:stretch>
            <a:fillRect/>
          </a:stretch>
        </p:blipFill>
        <p:spPr>
          <a:xfrm>
            <a:off x="97767" y="2907383"/>
            <a:ext cx="6303036" cy="3733129"/>
          </a:xfrm>
          <a:prstGeom prst="rect">
            <a:avLst/>
          </a:prstGeom>
        </p:spPr>
      </p:pic>
      <p:sp>
        <p:nvSpPr>
          <p:cNvPr id="10" name="文本框 9"/>
          <p:cNvSpPr txBox="1"/>
          <p:nvPr/>
        </p:nvSpPr>
        <p:spPr>
          <a:xfrm>
            <a:off x="186448" y="1012160"/>
            <a:ext cx="4676498" cy="461665"/>
          </a:xfrm>
          <a:prstGeom prst="rect">
            <a:avLst/>
          </a:prstGeom>
          <a:noFill/>
        </p:spPr>
        <p:txBody>
          <a:bodyPr wrap="square" rtlCol="0">
            <a:spAutoFit/>
          </a:bodyPr>
          <a:lstStyle/>
          <a:p>
            <a:pPr>
              <a:buClr>
                <a:srgbClr val="C00000"/>
              </a:buClr>
            </a:pPr>
            <a:r>
              <a:rPr lang="en-US" altLang="zh-CN" sz="2400" b="1" smtClean="0">
                <a:solidFill>
                  <a:srgbClr val="0000FF"/>
                </a:solidFill>
                <a:ea typeface="Times New Roman" charset="0"/>
                <a:cs typeface="Times New Roman" charset="0"/>
              </a:rPr>
              <a:t>Infrastructure deployment</a:t>
            </a:r>
            <a:endParaRPr lang="zh-CN" altLang="en-US" sz="2400" b="1" dirty="0">
              <a:solidFill>
                <a:srgbClr val="0000FF"/>
              </a:solidFill>
              <a:ea typeface="Times New Roman" charset="0"/>
              <a:cs typeface="Times New Roman" charset="0"/>
            </a:endParaRPr>
          </a:p>
        </p:txBody>
      </p:sp>
      <p:sp>
        <p:nvSpPr>
          <p:cNvPr id="11" name="文本框 10"/>
          <p:cNvSpPr txBox="1"/>
          <p:nvPr/>
        </p:nvSpPr>
        <p:spPr>
          <a:xfrm>
            <a:off x="6262255" y="1012160"/>
            <a:ext cx="4676498" cy="461665"/>
          </a:xfrm>
          <a:prstGeom prst="rect">
            <a:avLst/>
          </a:prstGeom>
          <a:noFill/>
        </p:spPr>
        <p:txBody>
          <a:bodyPr wrap="square" rtlCol="0">
            <a:spAutoFit/>
          </a:bodyPr>
          <a:lstStyle/>
          <a:p>
            <a:pPr>
              <a:buClr>
                <a:srgbClr val="C00000"/>
              </a:buClr>
            </a:pPr>
            <a:r>
              <a:rPr lang="en-US" altLang="zh-CN" sz="2400" b="1" dirty="0" smtClean="0">
                <a:solidFill>
                  <a:srgbClr val="0000FF"/>
                </a:solidFill>
                <a:ea typeface="Times New Roman" charset="0"/>
                <a:cs typeface="Times New Roman" charset="0"/>
              </a:rPr>
              <a:t>Algorithms integration</a:t>
            </a:r>
            <a:endParaRPr lang="zh-CN" altLang="en-US" sz="2400" b="1" dirty="0">
              <a:solidFill>
                <a:srgbClr val="0000FF"/>
              </a:solidFill>
              <a:ea typeface="Times New Roman" charset="0"/>
              <a:cs typeface="Times New Roman" charset="0"/>
            </a:endParaRPr>
          </a:p>
        </p:txBody>
      </p:sp>
      <p:sp>
        <p:nvSpPr>
          <p:cNvPr id="12" name="文本框 11"/>
          <p:cNvSpPr txBox="1"/>
          <p:nvPr/>
        </p:nvSpPr>
        <p:spPr>
          <a:xfrm>
            <a:off x="6262255" y="1522667"/>
            <a:ext cx="5558932" cy="646331"/>
          </a:xfrm>
          <a:prstGeom prst="rect">
            <a:avLst/>
          </a:prstGeom>
          <a:noFill/>
        </p:spPr>
        <p:txBody>
          <a:bodyPr wrap="square" rtlCol="0">
            <a:spAutoFit/>
          </a:bodyPr>
          <a:lstStyle/>
          <a:p>
            <a:pPr marL="342891" indent="-342891">
              <a:spcAft>
                <a:spcPts val="800"/>
              </a:spcAft>
              <a:buClr>
                <a:schemeClr val="tx1"/>
              </a:buClr>
              <a:buFont typeface="Arial" charset="0"/>
              <a:buChar char="•"/>
            </a:pPr>
            <a:r>
              <a:rPr kumimoji="1" lang="en-US" altLang="zh-CN" dirty="0" smtClean="0">
                <a:ea typeface="Times New Roman" charset="0"/>
                <a:cs typeface="Times New Roman" charset="0"/>
              </a:rPr>
              <a:t>10 categories and almost 20 algorithms have been integrated in the prototype system for EAST.</a:t>
            </a:r>
          </a:p>
        </p:txBody>
      </p:sp>
    </p:spTree>
    <p:extLst>
      <p:ext uri="{BB962C8B-B14F-4D97-AF65-F5344CB8AC3E}">
        <p14:creationId xmlns:p14="http://schemas.microsoft.com/office/powerpoint/2010/main" val="1507995027"/>
      </p:ext>
    </p:extLst>
  </p:cSld>
  <p:clrMapOvr>
    <a:masterClrMapping/>
  </p:clrMapOvr>
  <mc:AlternateContent xmlns:mc="http://schemas.openxmlformats.org/markup-compatibility/2006" xmlns:p14="http://schemas.microsoft.com/office/powerpoint/2010/main">
    <mc:Choice Requires="p14">
      <p:transition spd="slow" p14:dur="2000" advTm="55561"/>
    </mc:Choice>
    <mc:Fallback xmlns="">
      <p:transition spd="slow" advTm="5556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383204" y="163342"/>
            <a:ext cx="10538689"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High </a:t>
            </a:r>
            <a:r>
              <a:rPr lang="en-US" altLang="zh-CN" sz="3200" b="1" dirty="0">
                <a:solidFill>
                  <a:schemeClr val="bg1"/>
                </a:solidFill>
                <a:ea typeface="微软雅黑" panose="020B0503020204020204" pitchFamily="34" charset="-122"/>
                <a:cs typeface="Arial" panose="020B0604020202020204" pitchFamily="34" charset="0"/>
                <a:sym typeface="+mn-ea"/>
              </a:rPr>
              <a:t>performance equilibrium reconstruction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21</a:t>
            </a:fld>
            <a:endParaRPr lang="zh-CN" altLang="en-US"/>
          </a:p>
        </p:txBody>
      </p:sp>
      <p:sp>
        <p:nvSpPr>
          <p:cNvPr id="10" name="内容占位符 2">
            <a:extLst>
              <a:ext uri="{FF2B5EF4-FFF2-40B4-BE49-F238E27FC236}">
                <a16:creationId xmlns:a16="http://schemas.microsoft.com/office/drawing/2014/main" xmlns="" id="{DEE81644-2500-0F59-F035-C04F1CEFF707}"/>
              </a:ext>
            </a:extLst>
          </p:cNvPr>
          <p:cNvSpPr txBox="1">
            <a:spLocks/>
          </p:cNvSpPr>
          <p:nvPr/>
        </p:nvSpPr>
        <p:spPr>
          <a:xfrm>
            <a:off x="308624" y="960895"/>
            <a:ext cx="11713301" cy="798374"/>
          </a:xfrm>
          <a:prstGeom prst="rect">
            <a:avLst/>
          </a:prstGeom>
        </p:spPr>
        <p:txBody>
          <a:bodyPr vert="horz" wrap="square"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altLang="zh-CN" sz="2000" dirty="0" smtClean="0">
                <a:latin typeface="Arial" panose="020B0604020202020204" pitchFamily="34" charset="0"/>
                <a:ea typeface="Microsoft YaHei" panose="020B0503020204020204" pitchFamily="34" charset="-122"/>
                <a:cs typeface="Arial" panose="020B0604020202020204" pitchFamily="34" charset="0"/>
              </a:rPr>
              <a:t>HP</a:t>
            </a:r>
            <a:r>
              <a:rPr lang="zh-CN" altLang="en-US" sz="2000" dirty="0" smtClean="0">
                <a:latin typeface="Arial" panose="020B0604020202020204" pitchFamily="34" charset="0"/>
                <a:ea typeface="Microsoft YaHei" panose="020B0503020204020204" pitchFamily="34" charset="-122"/>
                <a:cs typeface="Arial" panose="020B0604020202020204" pitchFamily="34" charset="0"/>
              </a:rPr>
              <a:t>FIT </a:t>
            </a:r>
            <a:r>
              <a:rPr lang="en-US" altLang="zh-CN" sz="2000" dirty="0" smtClean="0">
                <a:latin typeface="Arial" panose="020B0604020202020204" pitchFamily="34" charset="0"/>
                <a:ea typeface="Microsoft YaHei" panose="020B0503020204020204" pitchFamily="34" charset="-122"/>
                <a:cs typeface="Arial" panose="020B0604020202020204" pitchFamily="34" charset="0"/>
              </a:rPr>
              <a:t>code </a:t>
            </a:r>
            <a:r>
              <a:rPr lang="zh-CN" altLang="en-US" sz="2000" dirty="0" smtClean="0">
                <a:latin typeface="Arial" panose="020B0604020202020204" pitchFamily="34" charset="0"/>
                <a:ea typeface="Microsoft YaHei" panose="020B0503020204020204" pitchFamily="34" charset="-122"/>
                <a:cs typeface="Arial" panose="020B0604020202020204" pitchFamily="34" charset="0"/>
              </a:rPr>
              <a:t>is based on the EFIT </a:t>
            </a:r>
            <a:r>
              <a:rPr lang="en-US" altLang="zh-CN" sz="2000" dirty="0" smtClean="0">
                <a:latin typeface="Arial" panose="020B0604020202020204" pitchFamily="34" charset="0"/>
                <a:ea typeface="Microsoft YaHei" panose="020B0503020204020204" pitchFamily="34" charset="-122"/>
                <a:cs typeface="Arial" panose="020B0604020202020204" pitchFamily="34" charset="0"/>
              </a:rPr>
              <a:t>framework</a:t>
            </a:r>
            <a:r>
              <a:rPr lang="zh-CN" altLang="en-US" sz="2000" dirty="0" smtClean="0">
                <a:latin typeface="Arial" panose="020B0604020202020204" pitchFamily="34" charset="0"/>
                <a:ea typeface="Microsoft YaHei" panose="020B0503020204020204" pitchFamily="34" charset="-122"/>
                <a:cs typeface="Arial" panose="020B0604020202020204" pitchFamily="34" charset="0"/>
              </a:rPr>
              <a:t> but using massively parallel GPU cores to significantly accelerate the computation </a:t>
            </a:r>
            <a:r>
              <a:rPr lang="en-US" altLang="zh-CN" sz="2000" kern="0" dirty="0" smtClean="0">
                <a:latin typeface="Arial" panose="020B0604020202020204" pitchFamily="34" charset="0"/>
                <a:ea typeface="Microsoft YaHei" panose="020B0503020204020204" pitchFamily="34" charset="-122"/>
                <a:cs typeface="Arial" panose="020B0604020202020204" pitchFamily="34" charset="0"/>
              </a:rPr>
              <a:t>with hundreds times.</a:t>
            </a:r>
            <a:endParaRPr lang="en-US" altLang="zh-CN" sz="2000" kern="0" dirty="0">
              <a:latin typeface="Arial" panose="020B0604020202020204" pitchFamily="34" charset="0"/>
              <a:ea typeface="Microsoft YaHei" panose="020B0503020204020204" pitchFamily="34" charset="-122"/>
              <a:cs typeface="Arial" panose="020B0604020202020204" pitchFamily="34" charset="0"/>
            </a:endParaRPr>
          </a:p>
        </p:txBody>
      </p:sp>
      <p:grpSp>
        <p:nvGrpSpPr>
          <p:cNvPr id="11" name="组合 23">
            <a:extLst>
              <a:ext uri="{FF2B5EF4-FFF2-40B4-BE49-F238E27FC236}">
                <a16:creationId xmlns:a16="http://schemas.microsoft.com/office/drawing/2014/main" xmlns="" id="{BABF8FC8-5277-2117-99AB-C88309219124}"/>
              </a:ext>
            </a:extLst>
          </p:cNvPr>
          <p:cNvGrpSpPr>
            <a:grpSpLocks noChangeAspect="1"/>
          </p:cNvGrpSpPr>
          <p:nvPr/>
        </p:nvGrpSpPr>
        <p:grpSpPr>
          <a:xfrm>
            <a:off x="409366" y="2949603"/>
            <a:ext cx="3950894" cy="3526566"/>
            <a:chOff x="135268" y="1419622"/>
            <a:chExt cx="3630252" cy="3240360"/>
          </a:xfrm>
        </p:grpSpPr>
        <p:pic>
          <p:nvPicPr>
            <p:cNvPr id="12" name="图片 11">
              <a:extLst>
                <a:ext uri="{FF2B5EF4-FFF2-40B4-BE49-F238E27FC236}">
                  <a16:creationId xmlns:a16="http://schemas.microsoft.com/office/drawing/2014/main" xmlns="" id="{92EABC74-DAAE-8EB9-E6CB-277242E22C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106"/>
            <a:stretch/>
          </p:blipFill>
          <p:spPr>
            <a:xfrm>
              <a:off x="135268" y="1419622"/>
              <a:ext cx="3630252" cy="3240360"/>
            </a:xfrm>
            <a:prstGeom prst="rect">
              <a:avLst/>
            </a:prstGeom>
          </p:spPr>
        </p:pic>
        <p:sp>
          <p:nvSpPr>
            <p:cNvPr id="13" name="矩形 12">
              <a:extLst>
                <a:ext uri="{FF2B5EF4-FFF2-40B4-BE49-F238E27FC236}">
                  <a16:creationId xmlns:a16="http://schemas.microsoft.com/office/drawing/2014/main" xmlns="" id="{3DBFD623-8115-4A83-BAAB-2CE6D6CA65C8}"/>
                </a:ext>
              </a:extLst>
            </p:cNvPr>
            <p:cNvSpPr/>
            <p:nvPr/>
          </p:nvSpPr>
          <p:spPr bwMode="auto">
            <a:xfrm>
              <a:off x="1270800" y="2643758"/>
              <a:ext cx="1321200" cy="360040"/>
            </a:xfrm>
            <a:prstGeom prst="rect">
              <a:avLst/>
            </a:prstGeom>
            <a:gradFill>
              <a:gsLst>
                <a:gs pos="0">
                  <a:srgbClr val="0432FF"/>
                </a:gs>
                <a:gs pos="81000">
                  <a:srgbClr val="008000"/>
                </a:gs>
              </a:gsLst>
              <a:lin ang="10800000" scaled="0"/>
            </a:gradFill>
            <a:ln w="9525" cap="flat" cmpd="sng" algn="ctr">
              <a:solidFill>
                <a:srgbClr val="FFFFFF"/>
              </a:solidFill>
              <a:prstDash val="solid"/>
              <a:round/>
              <a:headEnd type="none" w="med" len="med"/>
              <a:tailEnd type="none" w="med" len="med"/>
            </a:ln>
          </p:spPr>
          <p:txBody>
            <a:bodyPr vert="horz" wrap="none" lIns="121920" tIns="60960" rIns="121920" bIns="60960" numCol="1" rtlCol="0" anchor="ctr" anchorCtr="0" compatLnSpc="1"/>
            <a:lstStyle/>
            <a:p>
              <a:pPr algn="ctr" defTabSz="1219170" fontAlgn="base">
                <a:spcBef>
                  <a:spcPct val="0"/>
                </a:spcBef>
                <a:spcAft>
                  <a:spcPct val="0"/>
                </a:spcAft>
              </a:pPr>
              <a:r>
                <a:rPr lang="en-US" altLang="zh-CN" sz="1000" b="1" dirty="0">
                  <a:solidFill>
                    <a:schemeClr val="bg1"/>
                  </a:solidFill>
                  <a:latin typeface="微软雅黑" panose="020B0503020204020204" pitchFamily="34" charset="-122"/>
                  <a:ea typeface="微软雅黑" panose="020B0503020204020204" pitchFamily="34" charset="-122"/>
                </a:rPr>
                <a:t>Least square fitting</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grpSp>
      <p:sp>
        <p:nvSpPr>
          <p:cNvPr id="14" name="文本框 13">
            <a:extLst>
              <a:ext uri="{FF2B5EF4-FFF2-40B4-BE49-F238E27FC236}">
                <a16:creationId xmlns:a16="http://schemas.microsoft.com/office/drawing/2014/main" xmlns="" id="{E985CA4C-78B4-847E-1D6D-67893C31C689}"/>
              </a:ext>
            </a:extLst>
          </p:cNvPr>
          <p:cNvSpPr txBox="1"/>
          <p:nvPr/>
        </p:nvSpPr>
        <p:spPr>
          <a:xfrm>
            <a:off x="409366" y="1811975"/>
            <a:ext cx="11669744" cy="1057212"/>
          </a:xfrm>
          <a:prstGeom prst="rect">
            <a:avLst/>
          </a:prstGeom>
          <a:noFill/>
        </p:spPr>
        <p:txBody>
          <a:bodyPr wrap="square">
            <a:spAutoFit/>
          </a:bodyPr>
          <a:lstStyle/>
          <a:p>
            <a:pPr marL="285750" indent="-285750">
              <a:lnSpc>
                <a:spcPct val="110000"/>
              </a:lnSpc>
              <a:buClr>
                <a:schemeClr val="tx1"/>
              </a:buClr>
              <a:buFont typeface="Arial" panose="020B0604020202020204" pitchFamily="34" charset="0"/>
              <a:buChar char="•"/>
            </a:pPr>
            <a:r>
              <a:rPr lang="en-US" altLang="zh-CN" sz="1900" b="0" kern="0" dirty="0" smtClean="0">
                <a:latin typeface="Arial" panose="020B0604020202020204" pitchFamily="34" charset="0"/>
                <a:ea typeface="Microsoft YaHei" panose="020B0503020204020204" pitchFamily="34" charset="-122"/>
                <a:cs typeface="Arial" panose="020B0604020202020204" pitchFamily="34" charset="0"/>
              </a:rPr>
              <a:t>HPFIT/ISOFLUX has been applied for EAST plasma shape control. It also provides profile information for kinetic control. </a:t>
            </a:r>
          </a:p>
          <a:p>
            <a:pPr marL="285750" indent="-285750">
              <a:lnSpc>
                <a:spcPct val="110000"/>
              </a:lnSpc>
              <a:buClr>
                <a:schemeClr val="tx1"/>
              </a:buClr>
              <a:buFont typeface="Arial" panose="020B0604020202020204" pitchFamily="34" charset="0"/>
              <a:buChar char="•"/>
            </a:pPr>
            <a:r>
              <a:rPr lang="en-US" altLang="zh-CN" sz="1900" b="0" kern="0" dirty="0" smtClean="0">
                <a:latin typeface="Arial" panose="020B0604020202020204" pitchFamily="34" charset="0"/>
                <a:ea typeface="Microsoft YaHei" panose="020B0503020204020204" pitchFamily="34" charset="-122"/>
                <a:cs typeface="Arial" panose="020B0604020202020204" pitchFamily="34" charset="0"/>
              </a:rPr>
              <a:t>HPFIT shows good performance for DIII-D offline reconstruction and ITER discharge simulation.</a:t>
            </a:r>
            <a:endParaRPr lang="en-US" altLang="zh-CN" sz="1900" b="0" kern="0" dirty="0">
              <a:latin typeface="Arial" panose="020B0604020202020204" pitchFamily="34" charset="0"/>
              <a:ea typeface="Microsoft YaHei" panose="020B0503020204020204" pitchFamily="34" charset="-122"/>
              <a:cs typeface="Arial" panose="020B0604020202020204" pitchFamily="34" charset="0"/>
            </a:endParaRPr>
          </a:p>
        </p:txBody>
      </p:sp>
      <p:graphicFrame>
        <p:nvGraphicFramePr>
          <p:cNvPr id="18" name="表格 17"/>
          <p:cNvGraphicFramePr>
            <a:graphicFrameLocks noGrp="1"/>
          </p:cNvGraphicFramePr>
          <p:nvPr>
            <p:extLst>
              <p:ext uri="{D42A27DB-BD31-4B8C-83A1-F6EECF244321}">
                <p14:modId xmlns:p14="http://schemas.microsoft.com/office/powerpoint/2010/main" val="37489946"/>
              </p:ext>
            </p:extLst>
          </p:nvPr>
        </p:nvGraphicFramePr>
        <p:xfrm>
          <a:off x="5558009" y="2912038"/>
          <a:ext cx="5363884" cy="3292216"/>
        </p:xfrm>
        <a:graphic>
          <a:graphicData uri="http://schemas.openxmlformats.org/drawingml/2006/table">
            <a:tbl>
              <a:tblPr firstRow="1" bandRow="1">
                <a:tableStyleId>{5C22544A-7EE6-4342-B048-85BDC9FD1C3A}</a:tableStyleId>
              </a:tblPr>
              <a:tblGrid>
                <a:gridCol w="2551635"/>
                <a:gridCol w="1325299"/>
                <a:gridCol w="1486950"/>
              </a:tblGrid>
              <a:tr h="498820">
                <a:tc>
                  <a:txBody>
                    <a:bodyPr/>
                    <a:lstStyle/>
                    <a:p>
                      <a:pPr algn="ctr"/>
                      <a:endParaRPr lang="zh-CN" altLang="en-US" sz="2000" dirty="0"/>
                    </a:p>
                  </a:txBody>
                  <a:tcPr anchor="ctr"/>
                </a:tc>
                <a:tc>
                  <a:txBody>
                    <a:bodyPr/>
                    <a:lstStyle/>
                    <a:p>
                      <a:pPr algn="ctr"/>
                      <a:r>
                        <a:rPr lang="en-US" altLang="zh-CN" sz="2400" b="1" dirty="0" smtClean="0">
                          <a:latin typeface="Calibri" charset="0"/>
                          <a:ea typeface="Calibri" charset="0"/>
                          <a:cs typeface="Calibri" charset="0"/>
                        </a:rPr>
                        <a:t>RTEFIT</a:t>
                      </a:r>
                      <a:endParaRPr lang="zh-CN" altLang="en-US" sz="2400" b="1" dirty="0">
                        <a:latin typeface="Calibri" charset="0"/>
                        <a:ea typeface="Calibri" charset="0"/>
                        <a:cs typeface="Calibri" charset="0"/>
                      </a:endParaRPr>
                    </a:p>
                  </a:txBody>
                  <a:tcPr anchor="ctr"/>
                </a:tc>
                <a:tc>
                  <a:txBody>
                    <a:bodyPr/>
                    <a:lstStyle/>
                    <a:p>
                      <a:pPr algn="ctr"/>
                      <a:r>
                        <a:rPr lang="en-US" altLang="zh-CN" sz="2400" b="1" dirty="0" smtClean="0">
                          <a:latin typeface="Calibri" charset="0"/>
                          <a:ea typeface="Calibri" charset="0"/>
                          <a:cs typeface="Calibri" charset="0"/>
                        </a:rPr>
                        <a:t>HPFIT</a:t>
                      </a:r>
                      <a:endParaRPr lang="zh-CN" altLang="en-US" sz="2400" b="1" dirty="0">
                        <a:latin typeface="Calibri" charset="0"/>
                        <a:ea typeface="Calibri" charset="0"/>
                        <a:cs typeface="Calibri" charset="0"/>
                      </a:endParaRPr>
                    </a:p>
                  </a:txBody>
                  <a:tcPr anchor="ctr"/>
                </a:tc>
              </a:tr>
              <a:tr h="698349">
                <a:tc>
                  <a:txBody>
                    <a:bodyPr/>
                    <a:lstStyle/>
                    <a:p>
                      <a:pPr algn="ctr"/>
                      <a:r>
                        <a:rPr lang="en-US" altLang="zh-CN" sz="1800" b="1" dirty="0" smtClean="0">
                          <a:solidFill>
                            <a:srgbClr val="002060"/>
                          </a:solidFill>
                          <a:latin typeface="Calibri" charset="0"/>
                          <a:ea typeface="Calibri" charset="0"/>
                          <a:cs typeface="Calibri" charset="0"/>
                        </a:rPr>
                        <a:t>Current profile</a:t>
                      </a:r>
                      <a:r>
                        <a:rPr lang="en-US" altLang="zh-CN" sz="1800" b="1" baseline="0" dirty="0" smtClean="0">
                          <a:solidFill>
                            <a:srgbClr val="002060"/>
                          </a:solidFill>
                          <a:latin typeface="Calibri" charset="0"/>
                          <a:ea typeface="Calibri" charset="0"/>
                          <a:cs typeface="Calibri" charset="0"/>
                        </a:rPr>
                        <a:t> reconstruction</a:t>
                      </a:r>
                      <a:endParaRPr lang="zh-CN" altLang="en-US" sz="1800" b="1" dirty="0">
                        <a:solidFill>
                          <a:srgbClr val="002060"/>
                        </a:solidFill>
                        <a:latin typeface="Calibri" charset="0"/>
                        <a:ea typeface="Calibri" charset="0"/>
                        <a:cs typeface="Calibri" charset="0"/>
                      </a:endParaRPr>
                    </a:p>
                  </a:txBody>
                  <a:tcPr anchor="ctr"/>
                </a:tc>
                <a:tc>
                  <a:txBody>
                    <a:bodyPr/>
                    <a:lstStyle/>
                    <a:p>
                      <a:pPr algn="ctr">
                        <a:buNone/>
                      </a:pPr>
                      <a:r>
                        <a:rPr lang="zh-CN" altLang="en-US" sz="2400" b="1" dirty="0">
                          <a:latin typeface="Microsoft YaHei" panose="020B0503020204020204" pitchFamily="34" charset="-122"/>
                          <a:ea typeface="Microsoft YaHei" panose="020B0503020204020204" pitchFamily="34" charset="-122"/>
                          <a:cs typeface="Times New Roman" panose="02020603050405020304" charset="0"/>
                          <a:sym typeface="+mn-ea"/>
                        </a:rPr>
                        <a:t>✓</a:t>
                      </a:r>
                      <a:endParaRPr lang="zh-CN" altLang="en-US" sz="2000" b="1" i="0" dirty="0">
                        <a:latin typeface="Microsoft YaHei" panose="020B0503020204020204" pitchFamily="34" charset="-122"/>
                        <a:ea typeface="Microsoft YaHei" panose="020B0503020204020204" pitchFamily="34" charset="-122"/>
                      </a:endParaRPr>
                    </a:p>
                  </a:txBody>
                  <a:tcPr marL="91442" marR="91442" marT="45712" marB="4571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cs typeface="Times New Roman" panose="02020603050405020304" charset="0"/>
                          <a:sym typeface="+mn-ea"/>
                        </a:rPr>
                        <a:t>✓</a:t>
                      </a:r>
                      <a:endParaRPr lang="zh-CN" altLang="en-US" sz="1800" b="1" i="0" dirty="0">
                        <a:latin typeface="Microsoft YaHei" panose="020B0503020204020204" pitchFamily="34" charset="-122"/>
                        <a:ea typeface="Microsoft YaHei" panose="020B0503020204020204" pitchFamily="34" charset="-122"/>
                      </a:endParaRPr>
                    </a:p>
                  </a:txBody>
                  <a:tcPr marL="91442" marR="91442" marT="45712" marB="45712" anchor="ctr"/>
                </a:tc>
              </a:tr>
              <a:tr h="698349">
                <a:tc>
                  <a:txBody>
                    <a:bodyPr/>
                    <a:lstStyle/>
                    <a:p>
                      <a:pPr algn="ctr"/>
                      <a:r>
                        <a:rPr lang="en-US" altLang="zh-CN" sz="1800" b="1" dirty="0" smtClean="0">
                          <a:solidFill>
                            <a:srgbClr val="002060"/>
                          </a:solidFill>
                          <a:latin typeface="Calibri" charset="0"/>
                          <a:ea typeface="Calibri" charset="0"/>
                          <a:cs typeface="Calibri" charset="0"/>
                        </a:rPr>
                        <a:t>Kinetic reconstruction</a:t>
                      </a:r>
                      <a:endParaRPr lang="zh-CN" altLang="en-US" sz="1800" b="1" dirty="0">
                        <a:solidFill>
                          <a:srgbClr val="002060"/>
                        </a:solidFill>
                        <a:latin typeface="Calibri" charset="0"/>
                        <a:ea typeface="Calibri" charset="0"/>
                        <a:cs typeface="Calibri" charset="0"/>
                      </a:endParaRPr>
                    </a:p>
                  </a:txBody>
                  <a:tcPr anchor="ctr"/>
                </a:tc>
                <a:tc>
                  <a:txBody>
                    <a:bodyPr/>
                    <a:lstStyle/>
                    <a:p>
                      <a:pPr algn="ctr">
                        <a:buNone/>
                      </a:pPr>
                      <a:r>
                        <a:rPr lang="zh-CN" altLang="en-US" sz="1900" b="1" i="0">
                          <a:latin typeface="Microsoft YaHei" panose="020B0503020204020204" pitchFamily="34" charset="-122"/>
                          <a:ea typeface="Microsoft YaHei" panose="020B0503020204020204" pitchFamily="34" charset="-122"/>
                        </a:rPr>
                        <a:t>✘</a:t>
                      </a:r>
                    </a:p>
                  </a:txBody>
                  <a:tcPr marL="91442" marR="91442" marT="45712" marB="4571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1" dirty="0">
                          <a:latin typeface="Microsoft YaHei" panose="020B0503020204020204" pitchFamily="34" charset="-122"/>
                          <a:ea typeface="Microsoft YaHei" panose="020B0503020204020204" pitchFamily="34" charset="-122"/>
                          <a:cs typeface="Times New Roman" panose="02020603050405020304" charset="0"/>
                          <a:sym typeface="+mn-ea"/>
                        </a:rPr>
                        <a:t>✓</a:t>
                      </a:r>
                      <a:endParaRPr lang="zh-CN" altLang="en-US" sz="2000" b="1" i="0" dirty="0">
                        <a:latin typeface="Microsoft YaHei" panose="020B0503020204020204" pitchFamily="34" charset="-122"/>
                        <a:ea typeface="Microsoft YaHei" panose="020B0503020204020204" pitchFamily="34" charset="-122"/>
                      </a:endParaRPr>
                    </a:p>
                  </a:txBody>
                  <a:tcPr marL="91442" marR="91442" marT="45712" marB="45712" anchor="ctr"/>
                </a:tc>
              </a:tr>
              <a:tr h="698349">
                <a:tc>
                  <a:txBody>
                    <a:bodyPr/>
                    <a:lstStyle/>
                    <a:p>
                      <a:pPr algn="ctr"/>
                      <a:r>
                        <a:rPr lang="en-US" altLang="zh-CN" sz="1800" b="1" dirty="0" smtClean="0">
                          <a:solidFill>
                            <a:srgbClr val="002060"/>
                          </a:solidFill>
                          <a:latin typeface="Calibri" charset="0"/>
                          <a:ea typeface="Calibri" charset="0"/>
                          <a:cs typeface="Calibri" charset="0"/>
                        </a:rPr>
                        <a:t>Space resolution</a:t>
                      </a:r>
                      <a:endParaRPr lang="zh-CN" altLang="en-US" sz="1800" b="1" dirty="0">
                        <a:solidFill>
                          <a:srgbClr val="002060"/>
                        </a:solidFill>
                        <a:latin typeface="Calibri" charset="0"/>
                        <a:ea typeface="Calibri" charset="0"/>
                        <a:cs typeface="Calibri" charset="0"/>
                      </a:endParaRPr>
                    </a:p>
                  </a:txBody>
                  <a:tcPr anchor="ctr"/>
                </a:tc>
                <a:tc>
                  <a:txBody>
                    <a:bodyPr/>
                    <a:lstStyle/>
                    <a:p>
                      <a:pPr algn="ctr"/>
                      <a:r>
                        <a:rPr lang="en-US" altLang="zh-CN" sz="2000" dirty="0" smtClean="0"/>
                        <a:t>33x33</a:t>
                      </a:r>
                      <a:endParaRPr lang="zh-CN" altLang="en-US" sz="2000" dirty="0"/>
                    </a:p>
                  </a:txBody>
                  <a:tcPr anchor="ctr"/>
                </a:tc>
                <a:tc>
                  <a:txBody>
                    <a:bodyPr/>
                    <a:lstStyle/>
                    <a:p>
                      <a:pPr algn="ctr"/>
                      <a:r>
                        <a:rPr lang="en-US" altLang="zh-CN" sz="2000" b="1" dirty="0" smtClean="0">
                          <a:solidFill>
                            <a:srgbClr val="C00000"/>
                          </a:solidFill>
                        </a:rPr>
                        <a:t>129x129</a:t>
                      </a:r>
                      <a:endParaRPr lang="zh-CN" altLang="en-US" sz="2000" b="1" dirty="0">
                        <a:solidFill>
                          <a:srgbClr val="C00000"/>
                        </a:solidFill>
                      </a:endParaRPr>
                    </a:p>
                  </a:txBody>
                  <a:tcPr anchor="ctr"/>
                </a:tc>
              </a:tr>
              <a:tr h="698349">
                <a:tc>
                  <a:txBody>
                    <a:bodyPr/>
                    <a:lstStyle/>
                    <a:p>
                      <a:pPr algn="ctr"/>
                      <a:r>
                        <a:rPr lang="en-US" altLang="zh-CN" sz="1800" b="1" dirty="0" smtClean="0">
                          <a:solidFill>
                            <a:srgbClr val="002060"/>
                          </a:solidFill>
                          <a:latin typeface="Calibri" charset="0"/>
                          <a:ea typeface="Calibri" charset="0"/>
                          <a:cs typeface="Calibri" charset="0"/>
                        </a:rPr>
                        <a:t>Time</a:t>
                      </a:r>
                      <a:r>
                        <a:rPr lang="en-US" altLang="zh-CN" sz="1800" b="1" baseline="0" dirty="0" smtClean="0">
                          <a:solidFill>
                            <a:srgbClr val="002060"/>
                          </a:solidFill>
                          <a:latin typeface="Calibri" charset="0"/>
                          <a:ea typeface="Calibri" charset="0"/>
                          <a:cs typeface="Calibri" charset="0"/>
                        </a:rPr>
                        <a:t> resolution</a:t>
                      </a:r>
                      <a:endParaRPr lang="zh-CN" altLang="en-US" sz="1800" b="1" dirty="0">
                        <a:solidFill>
                          <a:srgbClr val="002060"/>
                        </a:solidFill>
                        <a:latin typeface="Calibri" charset="0"/>
                        <a:ea typeface="Calibri" charset="0"/>
                        <a:cs typeface="Calibri" charset="0"/>
                      </a:endParaRPr>
                    </a:p>
                  </a:txBody>
                  <a:tcPr anchor="ctr"/>
                </a:tc>
                <a:tc>
                  <a:txBody>
                    <a:bodyPr/>
                    <a:lstStyle/>
                    <a:p>
                      <a:pPr algn="ctr"/>
                      <a:r>
                        <a:rPr lang="en-US" altLang="zh-CN" sz="2000" dirty="0" smtClean="0"/>
                        <a:t>2ms</a:t>
                      </a:r>
                      <a:endParaRPr lang="zh-CN" alt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C00000"/>
                          </a:solidFill>
                        </a:rPr>
                        <a:t>300</a:t>
                      </a:r>
                      <a:r>
                        <a:rPr lang="el-GR" altLang="zh-CN" sz="2000" b="1" dirty="0" err="1" smtClean="0">
                          <a:solidFill>
                            <a:srgbClr val="C00000"/>
                          </a:solidFill>
                        </a:rPr>
                        <a:t>μs</a:t>
                      </a:r>
                      <a:endParaRPr lang="zh-CN" altLang="en-US" sz="2000" b="1" dirty="0">
                        <a:solidFill>
                          <a:srgbClr val="C00000"/>
                        </a:solidFill>
                      </a:endParaRPr>
                    </a:p>
                  </a:txBody>
                  <a:tcPr anchor="ctr"/>
                </a:tc>
              </a:tr>
            </a:tbl>
          </a:graphicData>
        </a:graphic>
      </p:graphicFrame>
      <p:sp>
        <p:nvSpPr>
          <p:cNvPr id="19" name="文本框 18"/>
          <p:cNvSpPr txBox="1"/>
          <p:nvPr/>
        </p:nvSpPr>
        <p:spPr>
          <a:xfrm>
            <a:off x="4677979" y="6240402"/>
            <a:ext cx="7484168" cy="400110"/>
          </a:xfrm>
          <a:prstGeom prst="rect">
            <a:avLst/>
          </a:prstGeom>
          <a:noFill/>
        </p:spPr>
        <p:txBody>
          <a:bodyPr wrap="square" rtlCol="0">
            <a:spAutoFit/>
          </a:bodyPr>
          <a:lstStyle/>
          <a:p>
            <a:r>
              <a:rPr kumimoji="1" lang="en-US" altLang="zh-CN" sz="2000" b="1" dirty="0" smtClean="0">
                <a:solidFill>
                  <a:srgbClr val="C00000"/>
                </a:solidFill>
                <a:latin typeface="Arial" charset="0"/>
                <a:ea typeface="Arial" charset="0"/>
                <a:cs typeface="Arial" charset="0"/>
              </a:rPr>
              <a:t>Promising reconstruction tool for ITER, BEST</a:t>
            </a:r>
            <a:r>
              <a:rPr kumimoji="1" lang="zh-CN" altLang="en-US" sz="2000" b="1" dirty="0" smtClean="0">
                <a:solidFill>
                  <a:srgbClr val="C00000"/>
                </a:solidFill>
                <a:latin typeface="Arial" charset="0"/>
                <a:ea typeface="Arial" charset="0"/>
                <a:cs typeface="Arial" charset="0"/>
              </a:rPr>
              <a:t>，</a:t>
            </a:r>
            <a:r>
              <a:rPr kumimoji="1" lang="en-US" altLang="zh-CN" sz="2000" b="1" dirty="0" smtClean="0">
                <a:solidFill>
                  <a:srgbClr val="C00000"/>
                </a:solidFill>
                <a:latin typeface="Arial" charset="0"/>
                <a:ea typeface="Arial" charset="0"/>
                <a:cs typeface="Arial" charset="0"/>
              </a:rPr>
              <a:t>CFETR</a:t>
            </a:r>
            <a:r>
              <a:rPr kumimoji="1" lang="mr-IN" altLang="zh-CN" sz="2000" b="1" dirty="0" smtClean="0">
                <a:solidFill>
                  <a:srgbClr val="C00000"/>
                </a:solidFill>
                <a:latin typeface="Arial" charset="0"/>
                <a:ea typeface="Arial" charset="0"/>
                <a:cs typeface="Arial" charset="0"/>
              </a:rPr>
              <a:t>…</a:t>
            </a:r>
            <a:r>
              <a:rPr kumimoji="1" lang="en-US" altLang="zh-CN" sz="2000" b="1" dirty="0" smtClean="0">
                <a:solidFill>
                  <a:srgbClr val="C00000"/>
                </a:solidFill>
                <a:latin typeface="Arial" charset="0"/>
                <a:ea typeface="Arial" charset="0"/>
                <a:cs typeface="Arial" charset="0"/>
              </a:rPr>
              <a:t> </a:t>
            </a:r>
            <a:endParaRPr kumimoji="1" lang="zh-CN" altLang="en-US" sz="2000" b="1"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804528599"/>
      </p:ext>
    </p:extLst>
  </p:cSld>
  <p:clrMapOvr>
    <a:masterClrMapping/>
  </p:clrMapOvr>
  <mc:AlternateContent xmlns:mc="http://schemas.openxmlformats.org/markup-compatibility/2006" xmlns:p14="http://schemas.microsoft.com/office/powerpoint/2010/main">
    <mc:Choice Requires="p14">
      <p:transition spd="slow" p14:dur="2000" advTm="36747"/>
    </mc:Choice>
    <mc:Fallback xmlns="">
      <p:transition spd="slow" advTm="36747"/>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New</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PCS</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applied on EAST</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latin typeface="微软雅黑" panose="020B0503020204020204" pitchFamily="34" charset="-122"/>
                <a:ea typeface="微软雅黑" panose="020B0503020204020204" pitchFamily="34" charset="-122"/>
                <a:cs typeface="Arial" panose="020B0604020202020204" pitchFamily="34" charset="0"/>
              </a:rPr>
              <a:t>nt</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22</a:t>
            </a:fld>
            <a:endParaRPr lang="zh-CN" altLang="en-US"/>
          </a:p>
        </p:txBody>
      </p:sp>
      <p:sp>
        <p:nvSpPr>
          <p:cNvPr id="14" name="文本框 13"/>
          <p:cNvSpPr txBox="1"/>
          <p:nvPr/>
        </p:nvSpPr>
        <p:spPr>
          <a:xfrm>
            <a:off x="269317" y="992494"/>
            <a:ext cx="11681076" cy="748923"/>
          </a:xfrm>
          <a:prstGeom prst="rect">
            <a:avLst/>
          </a:prstGeom>
          <a:noFill/>
        </p:spPr>
        <p:txBody>
          <a:bodyPr wrap="square" rtlCol="0">
            <a:spAutoFit/>
          </a:bodyPr>
          <a:lstStyle/>
          <a:p>
            <a:pPr marL="342891" indent="-342891">
              <a:spcAft>
                <a:spcPts val="800"/>
              </a:spcAft>
              <a:buClr>
                <a:schemeClr val="tx1"/>
              </a:buClr>
              <a:buFont typeface="Wingdings" charset="2"/>
              <a:buChar char="p"/>
            </a:pPr>
            <a:r>
              <a:rPr kumimoji="1" lang="en-US" altLang="zh-CN" dirty="0" smtClean="0">
                <a:ea typeface="Times New Roman" charset="0"/>
                <a:cs typeface="Times New Roman" charset="0"/>
              </a:rPr>
              <a:t>The new PCS was successfully applied in the 2023 EAST summer operation campaign.</a:t>
            </a:r>
          </a:p>
          <a:p>
            <a:pPr marL="342891" indent="-342891">
              <a:spcAft>
                <a:spcPts val="800"/>
              </a:spcAft>
              <a:buClr>
                <a:schemeClr val="tx1"/>
              </a:buClr>
              <a:buFont typeface="Wingdings" charset="2"/>
              <a:buChar char="p"/>
            </a:pPr>
            <a:r>
              <a:rPr kumimoji="1" lang="en-US" altLang="zh-CN" dirty="0">
                <a:ea typeface="Times New Roman" charset="0"/>
                <a:cs typeface="Times New Roman" charset="0"/>
              </a:rPr>
              <a:t>P</a:t>
            </a:r>
            <a:r>
              <a:rPr kumimoji="1" lang="en-US" altLang="zh-CN" dirty="0" smtClean="0">
                <a:ea typeface="Times New Roman" charset="0"/>
                <a:cs typeface="Times New Roman" charset="0"/>
              </a:rPr>
              <a:t>lasma current, position &amp; shape, and density were controlled in </a:t>
            </a:r>
            <a:r>
              <a:rPr kumimoji="1" lang="en-US" altLang="zh-CN" b="1" dirty="0" smtClean="0">
                <a:solidFill>
                  <a:srgbClr val="FF0000"/>
                </a:solidFill>
                <a:ea typeface="Times New Roman" charset="0"/>
                <a:cs typeface="Times New Roman" charset="0"/>
              </a:rPr>
              <a:t>total 286 shots with no system failure</a:t>
            </a:r>
            <a:r>
              <a:rPr kumimoji="1" lang="en-US" altLang="zh-CN" dirty="0" smtClean="0">
                <a:ea typeface="Times New Roman" charset="0"/>
                <a:cs typeface="Times New Roman" charset="0"/>
              </a:rPr>
              <a:t>.</a:t>
            </a:r>
            <a:endParaRPr kumimoji="1" lang="en-US" altLang="zh-CN" dirty="0">
              <a:ea typeface="Times New Roman" charset="0"/>
              <a:cs typeface="Times New Roman" charset="0"/>
            </a:endParaRPr>
          </a:p>
        </p:txBody>
      </p:sp>
      <p:graphicFrame>
        <p:nvGraphicFramePr>
          <p:cNvPr id="10" name="表格 9">
            <a:extLst>
              <a:ext uri="{FF2B5EF4-FFF2-40B4-BE49-F238E27FC236}">
                <a16:creationId xmlns="" xmlns:a16="http://schemas.microsoft.com/office/drawing/2014/main" id="{29B2C1B6-8556-27A4-6B0D-A164F069D5C9}"/>
              </a:ext>
            </a:extLst>
          </p:cNvPr>
          <p:cNvGraphicFramePr>
            <a:graphicFrameLocks noGrp="1"/>
          </p:cNvGraphicFramePr>
          <p:nvPr>
            <p:extLst>
              <p:ext uri="{D42A27DB-BD31-4B8C-83A1-F6EECF244321}">
                <p14:modId xmlns:p14="http://schemas.microsoft.com/office/powerpoint/2010/main" val="1001251942"/>
              </p:ext>
            </p:extLst>
          </p:nvPr>
        </p:nvGraphicFramePr>
        <p:xfrm>
          <a:off x="727468" y="4091671"/>
          <a:ext cx="10688673" cy="2683207"/>
        </p:xfrm>
        <a:graphic>
          <a:graphicData uri="http://schemas.openxmlformats.org/drawingml/2006/table">
            <a:tbl>
              <a:tblPr firstRow="1" bandRow="1">
                <a:tableStyleId>{5C22544A-7EE6-4342-B048-85BDC9FD1C3A}</a:tableStyleId>
              </a:tblPr>
              <a:tblGrid>
                <a:gridCol w="1459673">
                  <a:extLst>
                    <a:ext uri="{9D8B030D-6E8A-4147-A177-3AD203B41FA5}">
                      <a16:colId xmlns="" xmlns:a16="http://schemas.microsoft.com/office/drawing/2014/main" val="20000"/>
                    </a:ext>
                  </a:extLst>
                </a:gridCol>
                <a:gridCol w="1102189">
                  <a:extLst>
                    <a:ext uri="{9D8B030D-6E8A-4147-A177-3AD203B41FA5}">
                      <a16:colId xmlns="" xmlns:a16="http://schemas.microsoft.com/office/drawing/2014/main" val="20002"/>
                    </a:ext>
                  </a:extLst>
                </a:gridCol>
                <a:gridCol w="1087495">
                  <a:extLst>
                    <a:ext uri="{9D8B030D-6E8A-4147-A177-3AD203B41FA5}">
                      <a16:colId xmlns="" xmlns:a16="http://schemas.microsoft.com/office/drawing/2014/main" val="20003"/>
                    </a:ext>
                  </a:extLst>
                </a:gridCol>
                <a:gridCol w="1028709">
                  <a:extLst>
                    <a:ext uri="{9D8B030D-6E8A-4147-A177-3AD203B41FA5}">
                      <a16:colId xmlns="" xmlns:a16="http://schemas.microsoft.com/office/drawing/2014/main" val="20004"/>
                    </a:ext>
                  </a:extLst>
                </a:gridCol>
                <a:gridCol w="1045649">
                  <a:extLst>
                    <a:ext uri="{9D8B030D-6E8A-4147-A177-3AD203B41FA5}">
                      <a16:colId xmlns="" xmlns:a16="http://schemas.microsoft.com/office/drawing/2014/main" val="20005"/>
                    </a:ext>
                  </a:extLst>
                </a:gridCol>
                <a:gridCol w="1241239">
                  <a:extLst>
                    <a:ext uri="{9D8B030D-6E8A-4147-A177-3AD203B41FA5}">
                      <a16:colId xmlns="" xmlns:a16="http://schemas.microsoft.com/office/drawing/2014/main" val="20006"/>
                    </a:ext>
                  </a:extLst>
                </a:gridCol>
                <a:gridCol w="1241239">
                  <a:extLst>
                    <a:ext uri="{9D8B030D-6E8A-4147-A177-3AD203B41FA5}">
                      <a16:colId xmlns="" xmlns:a16="http://schemas.microsoft.com/office/drawing/2014/main" val="20007"/>
                    </a:ext>
                  </a:extLst>
                </a:gridCol>
                <a:gridCol w="1166298">
                  <a:extLst>
                    <a:ext uri="{9D8B030D-6E8A-4147-A177-3AD203B41FA5}">
                      <a16:colId xmlns="" xmlns:a16="http://schemas.microsoft.com/office/drawing/2014/main" val="20008"/>
                    </a:ext>
                  </a:extLst>
                </a:gridCol>
                <a:gridCol w="1316182"/>
              </a:tblGrid>
              <a:tr h="287922">
                <a:tc>
                  <a:txBody>
                    <a:bodyPr/>
                    <a:lstStyle/>
                    <a:p>
                      <a:pPr algn="ctr"/>
                      <a:r>
                        <a:rPr lang="en-US" altLang="zh-CN" sz="1400" dirty="0" smtClean="0">
                          <a:latin typeface="Arial" charset="0"/>
                          <a:ea typeface="Arial" charset="0"/>
                          <a:cs typeface="Arial" charset="0"/>
                        </a:rPr>
                        <a:t>Date</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Aug.2</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Aug.3</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Aug.4</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Aug.5</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Aug.6</a:t>
                      </a:r>
                      <a:endParaRPr lang="zh-CN" altLang="en-US" sz="1400" dirty="0">
                        <a:latin typeface="Arial" charset="0"/>
                        <a:ea typeface="Arial" charset="0"/>
                        <a:cs typeface="Arial" charset="0"/>
                      </a:endParaRPr>
                    </a:p>
                  </a:txBody>
                  <a:tcPr/>
                </a:tc>
                <a:tc>
                  <a:txBody>
                    <a:bodyPr/>
                    <a:lstStyle/>
                    <a:p>
                      <a:pPr algn="ctr"/>
                      <a:r>
                        <a:rPr lang="en-US" altLang="zh-CN" sz="1400" dirty="0">
                          <a:latin typeface="Arial" charset="0"/>
                          <a:ea typeface="Arial" charset="0"/>
                          <a:cs typeface="Arial" charset="0"/>
                        </a:rPr>
                        <a:t>Aug.7</a:t>
                      </a:r>
                      <a:endParaRPr lang="zh-CN" altLang="en-US" sz="1400" dirty="0">
                        <a:latin typeface="Arial" charset="0"/>
                        <a:ea typeface="Arial" charset="0"/>
                        <a:cs typeface="Arial"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a:latin typeface="Arial" charset="0"/>
                          <a:ea typeface="Arial" charset="0"/>
                          <a:cs typeface="Arial" charset="0"/>
                        </a:rPr>
                        <a:t>Aug.8</a:t>
                      </a:r>
                      <a:endParaRPr lang="zh-CN" altLang="en-US" sz="1400" dirty="0">
                        <a:latin typeface="Arial" charset="0"/>
                        <a:ea typeface="Arial" charset="0"/>
                        <a:cs typeface="Arial"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charset="0"/>
                          <a:ea typeface="Arial" charset="0"/>
                          <a:cs typeface="Arial" charset="0"/>
                        </a:rPr>
                        <a:t>Aug. 10</a:t>
                      </a:r>
                      <a:endParaRPr lang="zh-CN" altLang="en-US" sz="1400" dirty="0">
                        <a:latin typeface="Arial" charset="0"/>
                        <a:ea typeface="Arial" charset="0"/>
                        <a:cs typeface="Arial" charset="0"/>
                      </a:endParaRPr>
                    </a:p>
                  </a:txBody>
                  <a:tcPr/>
                </a:tc>
                <a:extLst>
                  <a:ext uri="{0D108BD9-81ED-4DB2-BD59-A6C34878D82A}">
                    <a16:rowId xmlns="" xmlns:a16="http://schemas.microsoft.com/office/drawing/2014/main" val="10000"/>
                  </a:ext>
                </a:extLst>
              </a:tr>
              <a:tr h="287922">
                <a:tc>
                  <a:txBody>
                    <a:bodyPr/>
                    <a:lstStyle/>
                    <a:p>
                      <a:pPr algn="ctr"/>
                      <a:r>
                        <a:rPr lang="en-US" altLang="zh-CN" sz="1400" dirty="0" smtClean="0">
                          <a:latin typeface="Arial" charset="0"/>
                          <a:ea typeface="Arial" charset="0"/>
                          <a:cs typeface="Arial" charset="0"/>
                        </a:rPr>
                        <a:t>Shots</a:t>
                      </a:r>
                      <a:endParaRPr lang="zh-CN" altLang="en-US" sz="1400" dirty="0">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9</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7</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7</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3</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53</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53</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smtClean="0">
                          <a:solidFill>
                            <a:srgbClr val="C00000"/>
                          </a:solidFill>
                          <a:latin typeface="Arial" charset="0"/>
                          <a:ea typeface="Arial" charset="0"/>
                          <a:cs typeface="Arial" charset="0"/>
                        </a:rPr>
                        <a:t>54</a:t>
                      </a:r>
                      <a:endParaRPr lang="zh-CN" altLang="en-US" sz="1400" b="1" dirty="0">
                        <a:solidFill>
                          <a:srgbClr val="C00000"/>
                        </a:solidFill>
                        <a:latin typeface="Arial" charset="0"/>
                        <a:ea typeface="Arial" charset="0"/>
                        <a:cs typeface="Arial" charset="0"/>
                      </a:endParaRPr>
                    </a:p>
                  </a:txBody>
                  <a:tcPr anchor="ctr"/>
                </a:tc>
                <a:extLst>
                  <a:ext uri="{0D108BD9-81ED-4DB2-BD59-A6C34878D82A}">
                    <a16:rowId xmlns="" xmlns:a16="http://schemas.microsoft.com/office/drawing/2014/main" val="10001"/>
                  </a:ext>
                </a:extLst>
              </a:tr>
              <a:tr h="1505567">
                <a:tc>
                  <a:txBody>
                    <a:bodyPr/>
                    <a:lstStyle/>
                    <a:p>
                      <a:pPr algn="ctr"/>
                      <a:r>
                        <a:rPr lang="en-US" altLang="zh-CN" sz="1400" dirty="0" smtClean="0">
                          <a:latin typeface="Arial" charset="0"/>
                          <a:ea typeface="Arial" charset="0"/>
                          <a:cs typeface="Arial" charset="0"/>
                        </a:rPr>
                        <a:t>Topic</a:t>
                      </a:r>
                      <a:endParaRPr lang="zh-CN" altLang="en-US" sz="1400" dirty="0">
                        <a:latin typeface="Arial" charset="0"/>
                        <a:ea typeface="Arial" charset="0"/>
                        <a:cs typeface="Arial" charset="0"/>
                      </a:endParaRPr>
                    </a:p>
                  </a:txBody>
                  <a:tcPr anchor="ctr"/>
                </a:tc>
                <a:tc>
                  <a:txBody>
                    <a:bodyPr/>
                    <a:lstStyle/>
                    <a:p>
                      <a:pPr algn="ctr"/>
                      <a:r>
                        <a:rPr lang="en-US" altLang="zh-CN" sz="1400" b="1" dirty="0" smtClean="0">
                          <a:solidFill>
                            <a:srgbClr val="0000CB"/>
                          </a:solidFill>
                          <a:latin typeface="Arial" charset="0"/>
                          <a:ea typeface="Arial" charset="0"/>
                          <a:cs typeface="Arial" charset="0"/>
                        </a:rPr>
                        <a:t>Communication,</a:t>
                      </a:r>
                      <a:r>
                        <a:rPr lang="en-US" altLang="zh-CN" sz="1400" b="0" dirty="0" smtClean="0">
                          <a:solidFill>
                            <a:schemeClr val="dk1"/>
                          </a:solidFill>
                          <a:latin typeface="Arial" charset="0"/>
                          <a:ea typeface="Arial" charset="0"/>
                          <a:cs typeface="Arial" charset="0"/>
                        </a:rPr>
                        <a:t> and Verify</a:t>
                      </a:r>
                      <a:r>
                        <a:rPr lang="en-US" altLang="zh-CN" sz="1400" b="0" baseline="0" dirty="0" smtClean="0">
                          <a:solidFill>
                            <a:schemeClr val="dk1"/>
                          </a:solidFill>
                          <a:latin typeface="Arial" charset="0"/>
                          <a:ea typeface="Arial" charset="0"/>
                          <a:cs typeface="Arial" charset="0"/>
                        </a:rPr>
                        <a:t> </a:t>
                      </a:r>
                      <a:r>
                        <a:rPr lang="en-US" altLang="zh-CN" sz="1400" b="1" baseline="0" dirty="0" smtClean="0">
                          <a:solidFill>
                            <a:srgbClr val="0000CB"/>
                          </a:solidFill>
                          <a:latin typeface="Arial" charset="0"/>
                          <a:ea typeface="Arial" charset="0"/>
                          <a:cs typeface="Arial" charset="0"/>
                        </a:rPr>
                        <a:t>CC, RZIP and density </a:t>
                      </a:r>
                      <a:r>
                        <a:rPr lang="en-US" altLang="zh-CN" sz="1400" b="0" baseline="0" dirty="0" smtClean="0">
                          <a:solidFill>
                            <a:schemeClr val="dk1"/>
                          </a:solidFill>
                          <a:latin typeface="Arial" charset="0"/>
                          <a:ea typeface="Arial" charset="0"/>
                          <a:cs typeface="Arial" charset="0"/>
                        </a:rPr>
                        <a:t>control</a:t>
                      </a:r>
                      <a:endParaRPr lang="zh-CN" altLang="en-US" sz="1400" b="1" dirty="0">
                        <a:solidFill>
                          <a:srgbClr val="0000CC"/>
                        </a:solidFill>
                        <a:latin typeface="Arial" charset="0"/>
                        <a:ea typeface="Arial" charset="0"/>
                        <a:cs typeface="Arial" charset="0"/>
                      </a:endParaRPr>
                    </a:p>
                  </a:txBody>
                  <a:tcPr anchor="ctr"/>
                </a:tc>
                <a:tc>
                  <a:txBody>
                    <a:bodyPr/>
                    <a:lstStyle/>
                    <a:p>
                      <a:pPr algn="ctr"/>
                      <a:r>
                        <a:rPr lang="en-US" altLang="zh-CN" sz="1400" b="1" dirty="0" smtClean="0">
                          <a:solidFill>
                            <a:srgbClr val="0000CB"/>
                          </a:solidFill>
                          <a:latin typeface="Arial" charset="0"/>
                          <a:ea typeface="Arial" charset="0"/>
                          <a:cs typeface="Arial" charset="0"/>
                        </a:rPr>
                        <a:t>Routine </a:t>
                      </a:r>
                      <a:r>
                        <a:rPr lang="en-US" altLang="zh-CN" sz="1400" b="1" dirty="0" err="1" smtClean="0">
                          <a:solidFill>
                            <a:srgbClr val="0000CB"/>
                          </a:solidFill>
                          <a:latin typeface="Arial" charset="0"/>
                          <a:ea typeface="Arial" charset="0"/>
                          <a:cs typeface="Arial" charset="0"/>
                        </a:rPr>
                        <a:t>exp</a:t>
                      </a:r>
                      <a:r>
                        <a:rPr lang="en-US" altLang="zh-CN" sz="1400" b="1" dirty="0" smtClean="0">
                          <a:solidFill>
                            <a:srgbClr val="0000CB"/>
                          </a:solidFill>
                          <a:latin typeface="Arial" charset="0"/>
                          <a:ea typeface="Arial" charset="0"/>
                          <a:cs typeface="Arial" charset="0"/>
                        </a:rPr>
                        <a:t> test</a:t>
                      </a:r>
                      <a:r>
                        <a:rPr lang="en-US" altLang="zh-CN" sz="1400" dirty="0" smtClean="0">
                          <a:latin typeface="Arial" charset="0"/>
                          <a:ea typeface="Arial" charset="0"/>
                          <a:cs typeface="Arial" charset="0"/>
                        </a:rPr>
                        <a:t> shots</a:t>
                      </a:r>
                      <a:r>
                        <a:rPr lang="en-US" altLang="zh-CN" sz="1400" baseline="0" dirty="0" smtClean="0">
                          <a:latin typeface="Arial" charset="0"/>
                          <a:ea typeface="Arial" charset="0"/>
                          <a:cs typeface="Arial" charset="0"/>
                        </a:rPr>
                        <a:t> and RZIP, density control </a:t>
                      </a:r>
                      <a:endParaRPr lang="en-US" altLang="zh-CN" sz="1400" dirty="0">
                        <a:latin typeface="Arial" charset="0"/>
                        <a:ea typeface="Arial" charset="0"/>
                        <a:cs typeface="Arial" charset="0"/>
                      </a:endParaRPr>
                    </a:p>
                  </a:txBody>
                  <a:tcPr anchor="ctr"/>
                </a:tc>
                <a:tc>
                  <a:txBody>
                    <a:bodyPr/>
                    <a:lstStyle/>
                    <a:p>
                      <a:pPr algn="ctr"/>
                      <a:r>
                        <a:rPr lang="en-US" altLang="zh-CN" sz="1400" dirty="0" smtClean="0">
                          <a:latin typeface="Arial" charset="0"/>
                          <a:ea typeface="Arial" charset="0"/>
                          <a:cs typeface="Arial" charset="0"/>
                        </a:rPr>
                        <a:t>Repeat</a:t>
                      </a:r>
                      <a:endParaRPr lang="zh-CN" altLang="en-US" sz="1400" dirty="0">
                        <a:latin typeface="Arial" charset="0"/>
                        <a:ea typeface="Arial" charset="0"/>
                        <a:cs typeface="Arial" charset="0"/>
                      </a:endParaRPr>
                    </a:p>
                  </a:txBody>
                  <a:tcPr anchor="ctr"/>
                </a:tc>
                <a:tc>
                  <a:txBody>
                    <a:bodyPr/>
                    <a:lstStyle/>
                    <a:p>
                      <a:pPr algn="ctr"/>
                      <a:r>
                        <a:rPr lang="en-US" altLang="zh-CN" sz="1400" b="0" dirty="0" smtClean="0">
                          <a:solidFill>
                            <a:schemeClr val="dk1"/>
                          </a:solidFill>
                          <a:latin typeface="Arial" charset="0"/>
                          <a:ea typeface="Arial" charset="0"/>
                          <a:cs typeface="Arial" charset="0"/>
                        </a:rPr>
                        <a:t>Verify </a:t>
                      </a:r>
                      <a:r>
                        <a:rPr lang="en-US" altLang="zh-CN" sz="1400" b="1" dirty="0" smtClean="0">
                          <a:solidFill>
                            <a:srgbClr val="0000CB"/>
                          </a:solidFill>
                          <a:latin typeface="Arial" charset="0"/>
                          <a:ea typeface="Arial" charset="0"/>
                          <a:cs typeface="Arial" charset="0"/>
                        </a:rPr>
                        <a:t>plasma shape </a:t>
                      </a:r>
                      <a:r>
                        <a:rPr lang="en-US" altLang="zh-CN" sz="1400" b="0" dirty="0" smtClean="0">
                          <a:solidFill>
                            <a:schemeClr val="dk1"/>
                          </a:solidFill>
                          <a:latin typeface="Arial" charset="0"/>
                          <a:ea typeface="Arial" charset="0"/>
                          <a:cs typeface="Arial" charset="0"/>
                        </a:rPr>
                        <a:t>control</a:t>
                      </a:r>
                      <a:endParaRPr lang="zh-CN" altLang="en-US" sz="1400" b="1" dirty="0">
                        <a:solidFill>
                          <a:srgbClr val="0000CC"/>
                        </a:solidFill>
                        <a:latin typeface="Arial" charset="0"/>
                        <a:ea typeface="Arial" charset="0"/>
                        <a:cs typeface="Arial" charset="0"/>
                      </a:endParaRPr>
                    </a:p>
                  </a:txBody>
                  <a:tcPr anchor="ctr"/>
                </a:tc>
                <a:tc>
                  <a:txBody>
                    <a:bodyPr/>
                    <a:lstStyle/>
                    <a:p>
                      <a:pPr algn="ctr"/>
                      <a:r>
                        <a:rPr lang="en-US" altLang="zh-CN" sz="1400" dirty="0" smtClean="0">
                          <a:latin typeface="Arial" charset="0"/>
                          <a:ea typeface="Arial" charset="0"/>
                          <a:cs typeface="Arial" charset="0"/>
                        </a:rPr>
                        <a:t>Serve the physics</a:t>
                      </a:r>
                      <a:r>
                        <a:rPr lang="en-US" altLang="zh-CN" sz="1400" baseline="0" dirty="0" smtClean="0">
                          <a:latin typeface="Arial" charset="0"/>
                          <a:ea typeface="Arial" charset="0"/>
                          <a:cs typeface="Arial" charset="0"/>
                        </a:rPr>
                        <a:t> experiment</a:t>
                      </a:r>
                      <a:endParaRPr lang="zh-CN" altLang="en-US" sz="1400" dirty="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charset="0"/>
                          <a:ea typeface="Arial" charset="0"/>
                          <a:cs typeface="Arial" charset="0"/>
                        </a:rPr>
                        <a:t>Verify</a:t>
                      </a:r>
                      <a:r>
                        <a:rPr lang="en-US" altLang="zh-CN" sz="1400" baseline="0" dirty="0" smtClean="0">
                          <a:latin typeface="Arial" charset="0"/>
                          <a:ea typeface="Arial" charset="0"/>
                          <a:cs typeface="Arial" charset="0"/>
                        </a:rPr>
                        <a:t> the </a:t>
                      </a:r>
                      <a:r>
                        <a:rPr lang="en-US" altLang="zh-CN" sz="1400" b="1" baseline="0" dirty="0" err="1" smtClean="0">
                          <a:solidFill>
                            <a:srgbClr val="0000CB"/>
                          </a:solidFill>
                          <a:latin typeface="Arial" charset="0"/>
                          <a:ea typeface="Arial" charset="0"/>
                          <a:cs typeface="Arial" charset="0"/>
                        </a:rPr>
                        <a:t>vloop</a:t>
                      </a:r>
                      <a:r>
                        <a:rPr lang="en-US" altLang="zh-CN" sz="1400" b="1" baseline="0" dirty="0" smtClean="0">
                          <a:solidFill>
                            <a:srgbClr val="0000CB"/>
                          </a:solidFill>
                          <a:latin typeface="Arial" charset="0"/>
                          <a:ea typeface="Arial" charset="0"/>
                          <a:cs typeface="Arial" charset="0"/>
                        </a:rPr>
                        <a:t> control </a:t>
                      </a:r>
                      <a:r>
                        <a:rPr lang="en-US" altLang="zh-CN" sz="1400" baseline="0" dirty="0" smtClean="0">
                          <a:latin typeface="Arial" charset="0"/>
                          <a:ea typeface="Arial" charset="0"/>
                          <a:cs typeface="Arial" charset="0"/>
                        </a:rPr>
                        <a:t>and system reliability</a:t>
                      </a:r>
                      <a:endParaRPr lang="zh-CN" altLang="en-US" sz="1400" dirty="0">
                        <a:latin typeface="Arial" charset="0"/>
                        <a:ea typeface="Arial" charset="0"/>
                        <a:cs typeface="Arial" charset="0"/>
                      </a:endParaRPr>
                    </a:p>
                  </a:txBody>
                  <a:tcPr anchor="ctr"/>
                </a:tc>
                <a:tc>
                  <a:txBody>
                    <a:bodyPr/>
                    <a:lstStyle/>
                    <a:p>
                      <a:pPr algn="ctr"/>
                      <a:r>
                        <a:rPr lang="en-US" altLang="zh-CN" sz="1400" dirty="0" smtClean="0">
                          <a:latin typeface="Arial" charset="0"/>
                          <a:ea typeface="Arial" charset="0"/>
                          <a:cs typeface="Arial" charset="0"/>
                        </a:rPr>
                        <a:t>Serve the physics</a:t>
                      </a:r>
                      <a:r>
                        <a:rPr lang="en-US" altLang="zh-CN" sz="1400" baseline="0" dirty="0" smtClean="0">
                          <a:latin typeface="Arial" charset="0"/>
                          <a:ea typeface="Arial" charset="0"/>
                          <a:cs typeface="Arial" charset="0"/>
                        </a:rPr>
                        <a:t> experiment</a:t>
                      </a:r>
                      <a:endParaRPr lang="zh-CN" altLang="en-US" sz="1400" dirty="0" smtClean="0">
                        <a:latin typeface="Arial" charset="0"/>
                        <a:ea typeface="Arial" charset="0"/>
                        <a:cs typeface="Arial"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latin typeface="Arial" charset="0"/>
                          <a:ea typeface="Arial" charset="0"/>
                          <a:cs typeface="Arial" charset="0"/>
                        </a:rPr>
                        <a:t>Verify</a:t>
                      </a:r>
                      <a:r>
                        <a:rPr lang="en-US" altLang="zh-CN" sz="1400" baseline="0" dirty="0" smtClean="0">
                          <a:latin typeface="Arial" charset="0"/>
                          <a:ea typeface="Arial" charset="0"/>
                          <a:cs typeface="Arial" charset="0"/>
                        </a:rPr>
                        <a:t> the </a:t>
                      </a:r>
                      <a:r>
                        <a:rPr lang="en-US" altLang="zh-CN" sz="1400" b="1" baseline="0" dirty="0" smtClean="0">
                          <a:solidFill>
                            <a:srgbClr val="0000CB"/>
                          </a:solidFill>
                          <a:latin typeface="Arial" charset="0"/>
                          <a:ea typeface="Arial" charset="0"/>
                          <a:cs typeface="Arial" charset="0"/>
                        </a:rPr>
                        <a:t>quasi-snowflake shape control </a:t>
                      </a:r>
                      <a:r>
                        <a:rPr lang="en-US" altLang="zh-CN" sz="1400" baseline="0" dirty="0" smtClean="0">
                          <a:latin typeface="Arial" charset="0"/>
                          <a:ea typeface="Arial" charset="0"/>
                          <a:cs typeface="Arial" charset="0"/>
                        </a:rPr>
                        <a:t>and serve the experiment</a:t>
                      </a:r>
                      <a:endParaRPr lang="zh-CN" altLang="en-US" sz="1400" b="1" dirty="0" smtClean="0">
                        <a:solidFill>
                          <a:srgbClr val="0000CC"/>
                        </a:solidFill>
                        <a:latin typeface="Arial" charset="0"/>
                        <a:ea typeface="Arial" charset="0"/>
                        <a:cs typeface="Arial" charset="0"/>
                      </a:endParaRPr>
                    </a:p>
                  </a:txBody>
                  <a:tcPr anchor="ctr"/>
                </a:tc>
                <a:extLst>
                  <a:ext uri="{0D108BD9-81ED-4DB2-BD59-A6C34878D82A}">
                    <a16:rowId xmlns="" xmlns:a16="http://schemas.microsoft.com/office/drawing/2014/main" val="10002"/>
                  </a:ext>
                </a:extLst>
              </a:tr>
              <a:tr h="488647">
                <a:tc>
                  <a:txBody>
                    <a:bodyPr/>
                    <a:lstStyle/>
                    <a:p>
                      <a:r>
                        <a:rPr lang="en-US" altLang="zh-CN" sz="1400" b="1" dirty="0" smtClean="0">
                          <a:solidFill>
                            <a:srgbClr val="C00000"/>
                          </a:solidFill>
                          <a:latin typeface="Arial" charset="0"/>
                          <a:ea typeface="Arial" charset="0"/>
                          <a:cs typeface="Arial" charset="0"/>
                        </a:rPr>
                        <a:t>Success</a:t>
                      </a:r>
                      <a:r>
                        <a:rPr lang="en-US" altLang="zh-CN" sz="1400" b="1" baseline="0" dirty="0" smtClean="0">
                          <a:solidFill>
                            <a:srgbClr val="C00000"/>
                          </a:solidFill>
                          <a:latin typeface="Arial" charset="0"/>
                          <a:ea typeface="Arial" charset="0"/>
                          <a:cs typeface="Arial" charset="0"/>
                        </a:rPr>
                        <a:t> rate</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smtClean="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smtClean="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tc>
                  <a:txBody>
                    <a:bodyPr/>
                    <a:lstStyle/>
                    <a:p>
                      <a:pPr algn="ctr"/>
                      <a:r>
                        <a:rPr lang="en-US" altLang="zh-CN" sz="1400" b="1" dirty="0" smtClean="0">
                          <a:solidFill>
                            <a:srgbClr val="C00000"/>
                          </a:solidFill>
                          <a:latin typeface="Arial" charset="0"/>
                          <a:ea typeface="Arial" charset="0"/>
                          <a:cs typeface="Arial" charset="0"/>
                        </a:rPr>
                        <a:t>100%</a:t>
                      </a:r>
                      <a:endParaRPr lang="zh-CN" altLang="en-US" sz="1400" b="1" dirty="0">
                        <a:solidFill>
                          <a:srgbClr val="C00000"/>
                        </a:solidFill>
                        <a:latin typeface="Arial" charset="0"/>
                        <a:ea typeface="Arial" charset="0"/>
                        <a:cs typeface="Arial" charset="0"/>
                      </a:endParaRPr>
                    </a:p>
                  </a:txBody>
                  <a:tcPr anchor="ctr"/>
                </a:tc>
                <a:extLst>
                  <a:ext uri="{0D108BD9-81ED-4DB2-BD59-A6C34878D82A}">
                    <a16:rowId xmlns="" xmlns:a16="http://schemas.microsoft.com/office/drawing/2014/main" val="10003"/>
                  </a:ext>
                </a:extLst>
              </a:tr>
            </a:tbl>
          </a:graphicData>
        </a:graphic>
      </p:graphicFrame>
      <p:grpSp>
        <p:nvGrpSpPr>
          <p:cNvPr id="6" name="组 5"/>
          <p:cNvGrpSpPr/>
          <p:nvPr/>
        </p:nvGrpSpPr>
        <p:grpSpPr>
          <a:xfrm>
            <a:off x="4523017" y="1741417"/>
            <a:ext cx="4245406" cy="2287946"/>
            <a:chOff x="4523017" y="1741417"/>
            <a:chExt cx="4245406" cy="2287946"/>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017" y="1741417"/>
              <a:ext cx="4032561" cy="2287946"/>
            </a:xfrm>
            <a:prstGeom prst="rect">
              <a:avLst/>
            </a:prstGeom>
          </p:spPr>
        </p:pic>
        <p:sp>
          <p:nvSpPr>
            <p:cNvPr id="13" name="文本框 12"/>
            <p:cNvSpPr txBox="1"/>
            <p:nvPr/>
          </p:nvSpPr>
          <p:spPr>
            <a:xfrm>
              <a:off x="4964952" y="2082511"/>
              <a:ext cx="3803471" cy="338554"/>
            </a:xfrm>
            <a:prstGeom prst="rect">
              <a:avLst/>
            </a:prstGeom>
            <a:noFill/>
          </p:spPr>
          <p:txBody>
            <a:bodyPr wrap="square" rtlCol="0">
              <a:spAutoFit/>
            </a:bodyPr>
            <a:lstStyle/>
            <a:p>
              <a:pPr>
                <a:spcAft>
                  <a:spcPts val="600"/>
                </a:spcAft>
                <a:buClr>
                  <a:srgbClr val="C00000"/>
                </a:buClr>
              </a:pPr>
              <a:r>
                <a:rPr kumimoji="1" lang="zh-CN" altLang="en-US" sz="1600" dirty="0" smtClean="0">
                  <a:latin typeface="Microsoft YaHei" charset="-122"/>
                  <a:ea typeface="Microsoft YaHei" charset="-122"/>
                  <a:cs typeface="Microsoft YaHei" charset="-122"/>
                </a:rPr>
                <a:t> </a:t>
              </a:r>
              <a:r>
                <a:rPr kumimoji="1" lang="en-US" altLang="zh-CN" sz="1400" b="1" dirty="0" smtClean="0">
                  <a:latin typeface="Microsoft YaHei" charset="-122"/>
                  <a:ea typeface="Microsoft YaHei" charset="-122"/>
                  <a:cs typeface="Microsoft YaHei" charset="-122"/>
                </a:rPr>
                <a:t>Plasma current and density control</a:t>
              </a:r>
              <a:endParaRPr lang="zh-CN" altLang="en-US" sz="1400" b="1" dirty="0">
                <a:latin typeface="Microsoft YaHei" charset="-122"/>
                <a:ea typeface="Microsoft YaHei" charset="-122"/>
                <a:cs typeface="Microsoft YaHei" charset="-122"/>
              </a:endParaRPr>
            </a:p>
          </p:txBody>
        </p:sp>
      </p:grpSp>
      <p:grpSp>
        <p:nvGrpSpPr>
          <p:cNvPr id="8" name="组 7"/>
          <p:cNvGrpSpPr/>
          <p:nvPr/>
        </p:nvGrpSpPr>
        <p:grpSpPr>
          <a:xfrm>
            <a:off x="9064397" y="1691235"/>
            <a:ext cx="1800756" cy="2393026"/>
            <a:chOff x="9064397" y="1691235"/>
            <a:chExt cx="1800756" cy="2393026"/>
          </a:xfrm>
        </p:grpSpPr>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7387" t="8553" r="11351" b="4648"/>
            <a:stretch/>
          </p:blipFill>
          <p:spPr>
            <a:xfrm>
              <a:off x="9064397" y="1691235"/>
              <a:ext cx="1698276" cy="2393026"/>
            </a:xfrm>
            <a:prstGeom prst="rect">
              <a:avLst/>
            </a:prstGeom>
          </p:spPr>
        </p:pic>
        <p:sp>
          <p:nvSpPr>
            <p:cNvPr id="15" name="文本框 14"/>
            <p:cNvSpPr txBox="1"/>
            <p:nvPr/>
          </p:nvSpPr>
          <p:spPr>
            <a:xfrm>
              <a:off x="9293487" y="1982509"/>
              <a:ext cx="1571666" cy="338554"/>
            </a:xfrm>
            <a:prstGeom prst="rect">
              <a:avLst/>
            </a:prstGeom>
            <a:noFill/>
          </p:spPr>
          <p:txBody>
            <a:bodyPr wrap="square" rtlCol="0">
              <a:spAutoFit/>
            </a:bodyPr>
            <a:lstStyle/>
            <a:p>
              <a:pPr>
                <a:spcAft>
                  <a:spcPts val="600"/>
                </a:spcAft>
                <a:buClr>
                  <a:srgbClr val="C00000"/>
                </a:buClr>
              </a:pPr>
              <a:r>
                <a:rPr kumimoji="1" lang="zh-CN" altLang="en-US" sz="1600" dirty="0" smtClean="0">
                  <a:latin typeface="Microsoft YaHei" charset="-122"/>
                  <a:ea typeface="Microsoft YaHei" charset="-122"/>
                  <a:cs typeface="Microsoft YaHei" charset="-122"/>
                </a:rPr>
                <a:t> </a:t>
              </a:r>
              <a:r>
                <a:rPr kumimoji="1" lang="en-US" altLang="zh-CN" sz="1200" b="1" dirty="0" smtClean="0">
                  <a:latin typeface="Microsoft YaHei" charset="-122"/>
                  <a:ea typeface="Microsoft YaHei" charset="-122"/>
                  <a:cs typeface="Microsoft YaHei" charset="-122"/>
                </a:rPr>
                <a:t>quasi-snowflake</a:t>
              </a:r>
              <a:endParaRPr lang="zh-CN" altLang="en-US" sz="1200" b="1" dirty="0">
                <a:latin typeface="Microsoft YaHei" charset="-122"/>
                <a:ea typeface="Microsoft YaHei" charset="-122"/>
                <a:cs typeface="Microsoft YaHei" charset="-122"/>
              </a:endParaRPr>
            </a:p>
          </p:txBody>
        </p:sp>
      </p:grpSp>
      <p:grpSp>
        <p:nvGrpSpPr>
          <p:cNvPr id="19" name="组 18"/>
          <p:cNvGrpSpPr/>
          <p:nvPr/>
        </p:nvGrpSpPr>
        <p:grpSpPr>
          <a:xfrm>
            <a:off x="368923" y="1776480"/>
            <a:ext cx="3820073" cy="2306864"/>
            <a:chOff x="368923" y="1776480"/>
            <a:chExt cx="3820073" cy="2306864"/>
          </a:xfrm>
        </p:grpSpPr>
        <p:pic>
          <p:nvPicPr>
            <p:cNvPr id="17" name="图片 16" descr="图表, 条形图&#10;&#10;描述已自动生成">
              <a:extLst>
                <a:ext uri="{FF2B5EF4-FFF2-40B4-BE49-F238E27FC236}">
                  <a16:creationId xmlns:a16="http://schemas.microsoft.com/office/drawing/2014/main" xmlns="" id="{4CCF425B-CE2C-DFAE-72EC-4D564B54689D}"/>
                </a:ext>
              </a:extLst>
            </p:cNvPr>
            <p:cNvPicPr>
              <a:picLocks noChangeAspect="1"/>
            </p:cNvPicPr>
            <p:nvPr/>
          </p:nvPicPr>
          <p:blipFill>
            <a:blip r:embed="rId6"/>
            <a:stretch>
              <a:fillRect/>
            </a:stretch>
          </p:blipFill>
          <p:spPr>
            <a:xfrm>
              <a:off x="706908" y="1776480"/>
              <a:ext cx="3482088" cy="2306864"/>
            </a:xfrm>
            <a:prstGeom prst="rect">
              <a:avLst/>
            </a:prstGeom>
          </p:spPr>
        </p:pic>
        <p:sp>
          <p:nvSpPr>
            <p:cNvPr id="16" name="文本框 15">
              <a:extLst>
                <a:ext uri="{FF2B5EF4-FFF2-40B4-BE49-F238E27FC236}">
                  <a16:creationId xmlns:a16="http://schemas.microsoft.com/office/drawing/2014/main" xmlns="" id="{3D716BFF-67B1-33DB-8073-99354F81DF6B}"/>
                </a:ext>
              </a:extLst>
            </p:cNvPr>
            <p:cNvSpPr txBox="1"/>
            <p:nvPr/>
          </p:nvSpPr>
          <p:spPr>
            <a:xfrm>
              <a:off x="879873" y="1844010"/>
              <a:ext cx="3124091" cy="307777"/>
            </a:xfrm>
            <a:prstGeom prst="rect">
              <a:avLst/>
            </a:prstGeom>
            <a:solidFill>
              <a:schemeClr val="bg2">
                <a:lumMod val="90000"/>
              </a:schemeClr>
            </a:solidFill>
          </p:spPr>
          <p:txBody>
            <a:bodyPr wrap="square" rtlCol="0">
              <a:spAutoFit/>
            </a:bodyPr>
            <a:lstStyle/>
            <a:p>
              <a:pPr lvl="0" algn="ctr"/>
              <a:r>
                <a:rPr kumimoji="1" lang="en-US" altLang="zh-CN" sz="1400" dirty="0" smtClean="0">
                  <a:solidFill>
                    <a:srgbClr val="FF0000"/>
                  </a:solidFill>
                  <a:latin typeface="Arial" charset="0"/>
                  <a:ea typeface="Arial" charset="0"/>
                  <a:cs typeface="Arial" charset="0"/>
                </a:rPr>
                <a:t>Fastest control cycle &lt; 45 </a:t>
              </a:r>
              <a:r>
                <a:rPr lang="el-GR" altLang="zh-CN" sz="1400" dirty="0" err="1" smtClean="0">
                  <a:solidFill>
                    <a:srgbClr val="FF0000"/>
                  </a:solidFill>
                  <a:ea typeface="Microsoft YaHei" charset="-122"/>
                  <a:cs typeface="Microsoft YaHei" charset="-122"/>
                </a:rPr>
                <a:t>μs</a:t>
              </a:r>
              <a:endParaRPr lang="zh-CN" altLang="en-US" sz="1400" dirty="0">
                <a:solidFill>
                  <a:srgbClr val="FF0000"/>
                </a:solidFill>
                <a:ea typeface="Microsoft YaHei" charset="-122"/>
                <a:cs typeface="Microsoft YaHei" charset="-122"/>
              </a:endParaRPr>
            </a:p>
          </p:txBody>
        </p:sp>
        <p:sp>
          <p:nvSpPr>
            <p:cNvPr id="18" name="文本框 17"/>
            <p:cNvSpPr txBox="1"/>
            <p:nvPr/>
          </p:nvSpPr>
          <p:spPr>
            <a:xfrm>
              <a:off x="368923" y="2499099"/>
              <a:ext cx="400110" cy="872838"/>
            </a:xfrm>
            <a:prstGeom prst="rect">
              <a:avLst/>
            </a:prstGeom>
            <a:solidFill>
              <a:schemeClr val="bg1"/>
            </a:solidFill>
          </p:spPr>
          <p:txBody>
            <a:bodyPr vert="eaVert" wrap="square" rtlCol="0">
              <a:spAutoFit/>
            </a:bodyPr>
            <a:lstStyle/>
            <a:p>
              <a:pPr lvl="0"/>
              <a:r>
                <a:rPr kumimoji="1" lang="en-US" altLang="zh-CN" sz="1400" dirty="0" smtClean="0">
                  <a:latin typeface="Arial" charset="0"/>
                  <a:ea typeface="Arial" charset="0"/>
                  <a:cs typeface="Arial" charset="0"/>
                </a:rPr>
                <a:t>Time</a:t>
              </a:r>
              <a:r>
                <a:rPr kumimoji="1" lang="zh-CN" altLang="en-US" sz="1400" dirty="0" smtClean="0">
                  <a:latin typeface="Arial" charset="0"/>
                  <a:ea typeface="Arial" charset="0"/>
                  <a:cs typeface="Arial" charset="0"/>
                </a:rPr>
                <a:t> </a:t>
              </a:r>
              <a:r>
                <a:rPr kumimoji="1" lang="en-US" altLang="zh-CN" sz="1400" dirty="0" smtClean="0">
                  <a:latin typeface="Arial" charset="0"/>
                  <a:ea typeface="Arial" charset="0"/>
                  <a:cs typeface="Arial" charset="0"/>
                </a:rPr>
                <a:t>/</a:t>
              </a:r>
              <a:r>
                <a:rPr lang="el-GR" altLang="zh-CN" sz="1400" dirty="0" err="1" smtClean="0">
                  <a:latin typeface="Arial" charset="0"/>
                  <a:ea typeface="Arial" charset="0"/>
                  <a:cs typeface="Arial" charset="0"/>
                </a:rPr>
                <a:t>μs</a:t>
              </a:r>
              <a:endParaRPr lang="zh-CN" altLang="en-US" sz="1400" dirty="0">
                <a:latin typeface="Arial" charset="0"/>
                <a:ea typeface="Arial" charset="0"/>
                <a:cs typeface="Arial" charset="0"/>
              </a:endParaRPr>
            </a:p>
          </p:txBody>
        </p:sp>
      </p:grpSp>
    </p:spTree>
    <p:extLst>
      <p:ext uri="{BB962C8B-B14F-4D97-AF65-F5344CB8AC3E}">
        <p14:creationId xmlns:p14="http://schemas.microsoft.com/office/powerpoint/2010/main" val="339109345"/>
      </p:ext>
    </p:extLst>
  </p:cSld>
  <p:clrMapOvr>
    <a:masterClrMapping/>
  </p:clrMapOvr>
  <mc:AlternateContent xmlns:mc="http://schemas.openxmlformats.org/markup-compatibility/2006" xmlns:p14="http://schemas.microsoft.com/office/powerpoint/2010/main">
    <mc:Choice Requires="p14">
      <p:transition spd="slow" p14:dur="2000" advTm="55561"/>
    </mc:Choice>
    <mc:Fallback xmlns="">
      <p:transition spd="slow" advTm="5556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276225" y="157888"/>
            <a:ext cx="10386289"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Off-normal event detection and handling on EAST</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4"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23</a:t>
            </a:fld>
            <a:endParaRPr lang="zh-CN" altLang="en-US"/>
          </a:p>
        </p:txBody>
      </p:sp>
      <p:graphicFrame>
        <p:nvGraphicFramePr>
          <p:cNvPr id="12" name="表格 11"/>
          <p:cNvGraphicFramePr>
            <a:graphicFrameLocks noGrp="1"/>
          </p:cNvGraphicFramePr>
          <p:nvPr>
            <p:custDataLst>
              <p:tags r:id="rId1"/>
            </p:custDataLst>
          </p:nvPr>
        </p:nvGraphicFramePr>
        <p:xfrm>
          <a:off x="276225" y="1193165"/>
          <a:ext cx="5069840" cy="5198110"/>
        </p:xfrm>
        <a:graphic>
          <a:graphicData uri="http://schemas.openxmlformats.org/drawingml/2006/table">
            <a:tbl>
              <a:tblPr firstRow="1" bandRow="1">
                <a:tableStyleId>{69012ECD-51FC-41F1-AA8D-1B2483CD663E}</a:tableStyleId>
              </a:tblPr>
              <a:tblGrid>
                <a:gridCol w="2084705"/>
                <a:gridCol w="1452880"/>
                <a:gridCol w="1532255"/>
              </a:tblGrid>
              <a:tr h="347345">
                <a:tc>
                  <a:txBody>
                    <a:bodyPr/>
                    <a:lstStyle/>
                    <a:p>
                      <a:pPr indent="0" algn="ctr">
                        <a:lnSpc>
                          <a:spcPct val="120000"/>
                        </a:lnSpc>
                        <a:buNone/>
                      </a:pPr>
                      <a:r>
                        <a:rPr lang="en-US" altLang="en-US" sz="1600" dirty="0"/>
                        <a:t>Event </a:t>
                      </a:r>
                      <a:endParaRPr lang="en-US" altLang="en-US" sz="16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0000"/>
                        </a:lnSpc>
                        <a:buNone/>
                      </a:pPr>
                      <a:r>
                        <a:rPr lang="en-US" altLang="en-US" sz="1600" dirty="0"/>
                        <a:t>Detection</a:t>
                      </a:r>
                      <a:endParaRPr lang="en-US" altLang="en-US" sz="16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0000"/>
                        </a:lnSpc>
                        <a:buNone/>
                      </a:pPr>
                      <a:r>
                        <a:rPr lang="en-US" altLang="en-US" sz="1600" dirty="0"/>
                        <a:t>Handling</a:t>
                      </a:r>
                      <a:endParaRPr lang="en-US" altLang="en-US" sz="16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245">
                <a:tc>
                  <a:txBody>
                    <a:bodyPr/>
                    <a:lstStyle/>
                    <a:p>
                      <a:pPr indent="0" algn="l">
                        <a:lnSpc>
                          <a:spcPct val="120000"/>
                        </a:lnSpc>
                        <a:buNone/>
                      </a:pPr>
                      <a:r>
                        <a:rPr lang="en-US" altLang="zh-CN" sz="1400" dirty="0"/>
                        <a:t>External</a:t>
                      </a:r>
                      <a:r>
                        <a:rPr lang="en-US" altLang="zh-CN" sz="1400" baseline="0" dirty="0"/>
                        <a:t> system fault</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0000"/>
                        </a:lnSpc>
                        <a:buNone/>
                      </a:pPr>
                      <a:r>
                        <a:rPr lang="en-US" altLang="en-US" sz="1400" dirty="0"/>
                        <a:t>From </a:t>
                      </a:r>
                      <a:r>
                        <a:rPr lang="en-US" altLang="en-US" sz="1400" baseline="0" dirty="0"/>
                        <a:t>CIS </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20000"/>
                        </a:lnSpc>
                        <a:buNone/>
                      </a:pPr>
                      <a:r>
                        <a:rPr lang="en-US" altLang="en-US" sz="1400" dirty="0"/>
                        <a:t>mitigation</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77060">
                <a:tc>
                  <a:txBody>
                    <a:bodyPr/>
                    <a:lstStyle/>
                    <a:p>
                      <a:pPr marL="285750" indent="-285750" algn="l">
                        <a:lnSpc>
                          <a:spcPct val="100000"/>
                        </a:lnSpc>
                        <a:buFont typeface="Arial" panose="020B0604020202020204" pitchFamily="34" charset="0"/>
                        <a:buChar char="•"/>
                      </a:pPr>
                      <a:r>
                        <a:rPr lang="en-US" altLang="zh-CN" sz="1400" dirty="0"/>
                        <a:t>Off-normal status</a:t>
                      </a:r>
                      <a:r>
                        <a:rPr lang="en-US" altLang="zh-CN" sz="1400" baseline="0" dirty="0"/>
                        <a:t> of diagnostic/actuator systems</a:t>
                      </a:r>
                    </a:p>
                    <a:p>
                      <a:pPr marL="285750" indent="-285750" algn="l">
                        <a:lnSpc>
                          <a:spcPct val="100000"/>
                        </a:lnSpc>
                        <a:buFont typeface="Arial" panose="020B0604020202020204" pitchFamily="34" charset="0"/>
                        <a:buChar char="•"/>
                      </a:pPr>
                      <a:r>
                        <a:rPr lang="en-US" altLang="zh-CN" sz="1400" baseline="0" dirty="0"/>
                        <a:t>Temperature of key components is too high</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buNone/>
                      </a:pPr>
                      <a:r>
                        <a:rPr lang="en-US" altLang="en-US" sz="1400" dirty="0"/>
                        <a:t>Real</a:t>
                      </a:r>
                      <a:r>
                        <a:rPr lang="en-US" altLang="en-US" sz="1400" baseline="0" dirty="0"/>
                        <a:t>-time </a:t>
                      </a:r>
                      <a:r>
                        <a:rPr lang="en-US" altLang="en-US" sz="1400" dirty="0"/>
                        <a:t>diagnostic,</a:t>
                      </a:r>
                      <a:r>
                        <a:rPr lang="en-US" altLang="en-US" sz="1400" baseline="0" dirty="0"/>
                        <a:t> </a:t>
                      </a:r>
                    </a:p>
                    <a:p>
                      <a:pPr indent="0" algn="ctr">
                        <a:lnSpc>
                          <a:spcPct val="100000"/>
                        </a:lnSpc>
                        <a:buNone/>
                      </a:pPr>
                      <a:r>
                        <a:rPr lang="en-US" altLang="en-US" sz="1400" baseline="0" dirty="0"/>
                        <a:t>AI model check diagnostic quality</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indent="0" algn="ctr">
                        <a:lnSpc>
                          <a:spcPct val="100000"/>
                        </a:lnSpc>
                        <a:buNone/>
                      </a:pPr>
                      <a:r>
                        <a:rPr lang="en-US" altLang="en-US" sz="1400" dirty="0"/>
                        <a:t>Recovery, </a:t>
                      </a:r>
                    </a:p>
                    <a:p>
                      <a:pPr indent="0" algn="ctr">
                        <a:lnSpc>
                          <a:spcPct val="100000"/>
                        </a:lnSpc>
                        <a:buNone/>
                      </a:pPr>
                      <a:r>
                        <a:rPr lang="en-US" altLang="en-US" sz="1400" dirty="0"/>
                        <a:t>mitigation</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7460">
                <a:tc>
                  <a:txBody>
                    <a:bodyPr/>
                    <a:lstStyle/>
                    <a:p>
                      <a:pPr indent="0" algn="l">
                        <a:lnSpc>
                          <a:spcPct val="100000"/>
                        </a:lnSpc>
                        <a:buNone/>
                      </a:pPr>
                      <a:r>
                        <a:rPr lang="en-US" altLang="zh-CN" sz="1400" dirty="0"/>
                        <a:t>Abnormal plasma</a:t>
                      </a:r>
                    </a:p>
                    <a:p>
                      <a:pPr marL="285750" indent="-285750" algn="l">
                        <a:lnSpc>
                          <a:spcPct val="100000"/>
                        </a:lnSpc>
                        <a:buFont typeface="Arial" panose="020B0604020202020204" pitchFamily="34" charset="0"/>
                        <a:buChar char="•"/>
                      </a:pPr>
                      <a:r>
                        <a:rPr lang="en-US" altLang="en-US" sz="1400" b="0" dirty="0">
                          <a:latin typeface="+mn-lt"/>
                          <a:ea typeface="微软雅黑" panose="020B0503020204020204" pitchFamily="34" charset="-122"/>
                          <a:cs typeface="宋体" pitchFamily="2" charset="-122"/>
                        </a:rPr>
                        <a:t>VDE</a:t>
                      </a:r>
                    </a:p>
                    <a:p>
                      <a:pPr marL="285750" indent="-285750" algn="l">
                        <a:lnSpc>
                          <a:spcPct val="100000"/>
                        </a:lnSpc>
                        <a:buFont typeface="Arial" panose="020B0604020202020204" pitchFamily="34" charset="0"/>
                        <a:buChar char="•"/>
                      </a:pPr>
                      <a:r>
                        <a:rPr lang="en-US" altLang="en-US" sz="1400" b="0" dirty="0">
                          <a:latin typeface="+mn-lt"/>
                          <a:ea typeface="微软雅黑" panose="020B0503020204020204" pitchFamily="34" charset="-122"/>
                          <a:cs typeface="宋体" pitchFamily="2" charset="-122"/>
                        </a:rPr>
                        <a:t>Density</a:t>
                      </a:r>
                      <a:r>
                        <a:rPr lang="en-US" altLang="en-US" sz="1400" b="0" baseline="0" dirty="0">
                          <a:latin typeface="+mn-lt"/>
                          <a:ea typeface="微软雅黑" panose="020B0503020204020204" pitchFamily="34" charset="-122"/>
                          <a:cs typeface="宋体" pitchFamily="2" charset="-122"/>
                        </a:rPr>
                        <a:t> limit</a:t>
                      </a:r>
                    </a:p>
                    <a:p>
                      <a:pPr marL="285750" indent="-285750" algn="l">
                        <a:lnSpc>
                          <a:spcPct val="100000"/>
                        </a:lnSpc>
                        <a:buFont typeface="Arial" panose="020B0604020202020204" pitchFamily="34" charset="0"/>
                        <a:buChar char="•"/>
                      </a:pPr>
                      <a:r>
                        <a:rPr lang="en-US" altLang="en-US" sz="1400" b="0" baseline="0" dirty="0">
                          <a:latin typeface="+mn-lt"/>
                          <a:ea typeface="微软雅黑" panose="020B0503020204020204" pitchFamily="34" charset="-122"/>
                          <a:cs typeface="宋体" pitchFamily="2" charset="-122"/>
                        </a:rPr>
                        <a:t>High beta limit</a:t>
                      </a:r>
                    </a:p>
                    <a:p>
                      <a:pPr marL="285750" indent="-285750" algn="l">
                        <a:lnSpc>
                          <a:spcPct val="100000"/>
                        </a:lnSpc>
                        <a:buFont typeface="Arial" panose="020B0604020202020204" pitchFamily="34" charset="0"/>
                        <a:buChar char="•"/>
                      </a:pPr>
                      <a:r>
                        <a:rPr lang="en-US" altLang="en-US" sz="1400" b="0" baseline="0" dirty="0">
                          <a:latin typeface="+mn-lt"/>
                          <a:ea typeface="微软雅黑" panose="020B0503020204020204" pitchFamily="34" charset="-122"/>
                          <a:cs typeface="宋体" pitchFamily="2" charset="-122"/>
                        </a:rPr>
                        <a:t>Impurity burst/accumulation</a:t>
                      </a:r>
                    </a:p>
                    <a:p>
                      <a:pPr marL="285750" indent="-285750" algn="l">
                        <a:lnSpc>
                          <a:spcPct val="100000"/>
                        </a:lnSpc>
                        <a:buFont typeface="Arial" panose="020B0604020202020204" pitchFamily="34" charset="0"/>
                        <a:buChar char="•"/>
                      </a:pPr>
                      <a:r>
                        <a:rPr lang="en-US" altLang="en-US" sz="1400" b="0" dirty="0">
                          <a:latin typeface="+mn-lt"/>
                          <a:ea typeface="微软雅黑" panose="020B0503020204020204" pitchFamily="34" charset="-122"/>
                          <a:cs typeface="宋体" pitchFamily="2" charset="-122"/>
                        </a:rPr>
                        <a:t>Excessive helium ash</a:t>
                      </a:r>
                    </a:p>
                    <a:p>
                      <a:pPr marL="285750" indent="-285750" algn="l">
                        <a:lnSpc>
                          <a:spcPct val="100000"/>
                        </a:lnSpc>
                        <a:buFont typeface="Arial" panose="020B0604020202020204" pitchFamily="34" charset="0"/>
                        <a:buChar char="•"/>
                      </a:pPr>
                      <a:r>
                        <a:rPr lang="en-US" altLang="en-US" sz="1400" b="0" dirty="0">
                          <a:latin typeface="+mn-lt"/>
                          <a:ea typeface="微软雅黑" panose="020B0503020204020204" pitchFamily="34" charset="-122"/>
                          <a:cs typeface="宋体" pitchFamily="2" charset="-122"/>
                        </a:rPr>
                        <a:t>…</a:t>
                      </a:r>
                    </a:p>
                    <a:p>
                      <a:pPr indent="0" algn="l">
                        <a:lnSpc>
                          <a:spcPct val="100000"/>
                        </a:lnSpc>
                        <a:buNone/>
                      </a:pP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buNone/>
                      </a:pPr>
                      <a:r>
                        <a:rPr lang="en-US" altLang="en-US" sz="1400" dirty="0">
                          <a:sym typeface="+mn-ea"/>
                        </a:rPr>
                        <a:t>AI model predict abnormal event</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indent="0" algn="ctr">
                        <a:lnSpc>
                          <a:spcPct val="100000"/>
                        </a:lnSpc>
                        <a:buNone/>
                      </a:pPr>
                      <a:r>
                        <a:rPr lang="en-US" altLang="en-US" sz="1400" dirty="0"/>
                        <a:t>Controlled shutdown, avoidance</a:t>
                      </a:r>
                      <a:r>
                        <a:rPr lang="en-US" altLang="en-US" sz="1400" baseline="0" dirty="0"/>
                        <a:t> and </a:t>
                      </a:r>
                      <a:r>
                        <a:rPr lang="en-US" altLang="en-US" sz="1400" dirty="0"/>
                        <a:t>mitigation</a:t>
                      </a:r>
                      <a:endParaRPr lang="en-US" altLang="en-US" sz="1400" b="0" dirty="0">
                        <a:latin typeface="+mn-lt"/>
                        <a:ea typeface="微软雅黑" panose="020B0503020204020204" pitchFamily="34" charset="-122"/>
                        <a:cs typeface="宋体"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 name="图片 6"/>
          <p:cNvPicPr>
            <a:picLocks noChangeAspect="1"/>
          </p:cNvPicPr>
          <p:nvPr/>
        </p:nvPicPr>
        <p:blipFill>
          <a:blip r:embed="rId5"/>
          <a:stretch>
            <a:fillRect/>
          </a:stretch>
        </p:blipFill>
        <p:spPr>
          <a:xfrm>
            <a:off x="5665470" y="1614170"/>
            <a:ext cx="5274310" cy="3576955"/>
          </a:xfrm>
          <a:prstGeom prst="rect">
            <a:avLst/>
          </a:prstGeom>
          <a:noFill/>
          <a:ln>
            <a:noFill/>
          </a:ln>
        </p:spPr>
      </p:pic>
      <p:sp>
        <p:nvSpPr>
          <p:cNvPr id="14" name="文本框 13"/>
          <p:cNvSpPr txBox="1"/>
          <p:nvPr/>
        </p:nvSpPr>
        <p:spPr>
          <a:xfrm>
            <a:off x="6016625" y="1193165"/>
            <a:ext cx="5956935" cy="337185"/>
          </a:xfrm>
          <a:prstGeom prst="rect">
            <a:avLst/>
          </a:prstGeom>
          <a:solidFill>
            <a:schemeClr val="accent5">
              <a:lumMod val="40000"/>
              <a:lumOff val="60000"/>
            </a:schemeClr>
          </a:solidFill>
        </p:spPr>
        <p:txBody>
          <a:bodyPr wrap="square" rtlCol="0">
            <a:spAutoFit/>
          </a:bodyPr>
          <a:lstStyle/>
          <a:p>
            <a:r>
              <a:rPr lang="en-US" altLang="zh-CN" sz="1600" b="1">
                <a:latin typeface="Arial Bold" panose="020B0604020202020204" charset="0"/>
                <a:cs typeface="Arial Bold" panose="020B0604020202020204" charset="0"/>
              </a:rPr>
              <a:t>EAST plasma off-normal events detection&amp;handling system</a:t>
            </a:r>
          </a:p>
        </p:txBody>
      </p:sp>
      <p:sp>
        <p:nvSpPr>
          <p:cNvPr id="15" name="文本框 14"/>
          <p:cNvSpPr txBox="1"/>
          <p:nvPr/>
        </p:nvSpPr>
        <p:spPr>
          <a:xfrm>
            <a:off x="11009630" y="2319655"/>
            <a:ext cx="1041400" cy="2061210"/>
          </a:xfrm>
          <a:prstGeom prst="rect">
            <a:avLst/>
          </a:prstGeom>
          <a:noFill/>
          <a:ln>
            <a:solidFill>
              <a:srgbClr val="0000CB"/>
            </a:solidFill>
          </a:ln>
        </p:spPr>
        <p:txBody>
          <a:bodyPr wrap="none" rtlCol="0">
            <a:spAutoFit/>
          </a:bodyPr>
          <a:lstStyle/>
          <a:p>
            <a:pPr algn="r"/>
            <a:r>
              <a:rPr lang="en-US" altLang="zh-CN" sz="1600">
                <a:ln>
                  <a:solidFill>
                    <a:srgbClr val="4372C4"/>
                  </a:solidFill>
                </a:ln>
              </a:rPr>
              <a:t>Input:</a:t>
            </a:r>
          </a:p>
          <a:p>
            <a:pPr algn="r"/>
            <a:r>
              <a:rPr lang="en-US" altLang="zh-CN" sz="1600">
                <a:ln>
                  <a:solidFill>
                    <a:srgbClr val="4372C4"/>
                  </a:solidFill>
                </a:ln>
              </a:rPr>
              <a:t>Density</a:t>
            </a:r>
          </a:p>
          <a:p>
            <a:pPr algn="r"/>
            <a:r>
              <a:rPr lang="en-US" altLang="zh-CN" sz="1600">
                <a:ln>
                  <a:solidFill>
                    <a:srgbClr val="4372C4"/>
                  </a:solidFill>
                </a:ln>
              </a:rPr>
              <a:t>HPFIT</a:t>
            </a:r>
          </a:p>
          <a:p>
            <a:pPr algn="r"/>
            <a:r>
              <a:rPr lang="en-US" altLang="zh-CN" sz="1600">
                <a:ln>
                  <a:solidFill>
                    <a:srgbClr val="4372C4"/>
                  </a:solidFill>
                </a:ln>
              </a:rPr>
              <a:t>Shape</a:t>
            </a:r>
          </a:p>
          <a:p>
            <a:pPr algn="r"/>
            <a:r>
              <a:rPr lang="en-US" altLang="zh-CN" sz="1600">
                <a:ln>
                  <a:solidFill>
                    <a:srgbClr val="4372C4"/>
                  </a:solidFill>
                </a:ln>
              </a:rPr>
              <a:t>Radiation</a:t>
            </a:r>
          </a:p>
          <a:p>
            <a:pPr algn="r"/>
            <a:r>
              <a:rPr lang="en-US" altLang="zh-CN" sz="1600">
                <a:ln>
                  <a:solidFill>
                    <a:srgbClr val="4372C4"/>
                  </a:solidFill>
                </a:ln>
              </a:rPr>
              <a:t>Magnetic</a:t>
            </a:r>
          </a:p>
          <a:p>
            <a:pPr algn="r"/>
            <a:r>
              <a:rPr lang="en-US" altLang="zh-CN" sz="1600">
                <a:ln>
                  <a:solidFill>
                    <a:srgbClr val="4372C4"/>
                  </a:solidFill>
                </a:ln>
              </a:rPr>
              <a:t>...</a:t>
            </a:r>
          </a:p>
          <a:p>
            <a:pPr algn="r"/>
            <a:r>
              <a:rPr lang="en-US" altLang="zh-CN" sz="1600">
                <a:ln>
                  <a:solidFill>
                    <a:srgbClr val="4372C4"/>
                  </a:solidFill>
                </a:ln>
              </a:rPr>
              <a:t>...</a:t>
            </a:r>
          </a:p>
        </p:txBody>
      </p:sp>
      <p:sp>
        <p:nvSpPr>
          <p:cNvPr id="16" name="右箭头 15"/>
          <p:cNvSpPr/>
          <p:nvPr/>
        </p:nvSpPr>
        <p:spPr>
          <a:xfrm>
            <a:off x="6375400" y="5375275"/>
            <a:ext cx="4481195" cy="737867"/>
          </a:xfrm>
          <a:prstGeom prst="rightArrow">
            <a:avLst/>
          </a:prstGeom>
          <a:solidFill>
            <a:schemeClr val="accent3">
              <a:lumMod val="60000"/>
              <a:lumOff val="40000"/>
            </a:schemeClr>
          </a:solidFill>
          <a:ln>
            <a:solidFill>
              <a:srgbClr val="00376C"/>
            </a:solidFill>
          </a:ln>
        </p:spPr>
        <p:txBody>
          <a:bodyPr wrap="square" lIns="0" tIns="0" rIns="0" bIns="0">
            <a:spAutoFit/>
          </a:bodyPr>
          <a:lstStyle/>
          <a:p>
            <a:pPr algn="ctr">
              <a:lnSpc>
                <a:spcPct val="150000"/>
              </a:lnSpc>
            </a:pPr>
            <a:r>
              <a:rPr lang="en-US" altLang="zh-CN" sz="1600" b="1" dirty="0">
                <a:solidFill>
                  <a:srgbClr val="0000FF"/>
                </a:solidFill>
                <a:latin typeface="微软雅黑" panose="020B0503020204020204" pitchFamily="34" charset="-122"/>
                <a:ea typeface="微软雅黑" panose="020B0503020204020204" pitchFamily="34" charset="-122"/>
              </a:rPr>
              <a:t>Discharge time sequence</a:t>
            </a:r>
          </a:p>
        </p:txBody>
      </p:sp>
      <p:sp>
        <p:nvSpPr>
          <p:cNvPr id="17" name="文本框 16"/>
          <p:cNvSpPr txBox="1"/>
          <p:nvPr/>
        </p:nvSpPr>
        <p:spPr>
          <a:xfrm>
            <a:off x="6398260" y="6000750"/>
            <a:ext cx="2449830" cy="275590"/>
          </a:xfrm>
          <a:prstGeom prst="rect">
            <a:avLst/>
          </a:prstGeom>
          <a:noFill/>
          <a:ln>
            <a:solidFill>
              <a:schemeClr val="accent2">
                <a:lumMod val="60000"/>
                <a:lumOff val="40000"/>
              </a:schemeClr>
            </a:solidFill>
          </a:ln>
        </p:spPr>
        <p:txBody>
          <a:bodyPr wrap="none" rtlCol="0">
            <a:spAutoFit/>
          </a:bodyPr>
          <a:lstStyle/>
          <a:p>
            <a:r>
              <a:rPr lang="en-US" altLang="zh-CN" sz="1200"/>
              <a:t>Stage1-Recovery: Plasma control</a:t>
            </a:r>
          </a:p>
        </p:txBody>
      </p:sp>
      <p:sp>
        <p:nvSpPr>
          <p:cNvPr id="18" name="文本框 17"/>
          <p:cNvSpPr txBox="1"/>
          <p:nvPr/>
        </p:nvSpPr>
        <p:spPr>
          <a:xfrm>
            <a:off x="7463790" y="6261100"/>
            <a:ext cx="2322195" cy="275590"/>
          </a:xfrm>
          <a:prstGeom prst="rect">
            <a:avLst/>
          </a:prstGeom>
          <a:noFill/>
          <a:ln>
            <a:solidFill>
              <a:schemeClr val="accent2">
                <a:lumMod val="75000"/>
              </a:schemeClr>
            </a:solidFill>
          </a:ln>
        </p:spPr>
        <p:txBody>
          <a:bodyPr wrap="none" rtlCol="0">
            <a:spAutoFit/>
          </a:bodyPr>
          <a:lstStyle/>
          <a:p>
            <a:r>
              <a:rPr lang="en-US" altLang="zh-CN" sz="1200"/>
              <a:t>Stage2-Avoidance: Soft-landing</a:t>
            </a:r>
          </a:p>
        </p:txBody>
      </p:sp>
      <p:sp>
        <p:nvSpPr>
          <p:cNvPr id="19" name="文本框 18"/>
          <p:cNvSpPr txBox="1"/>
          <p:nvPr/>
        </p:nvSpPr>
        <p:spPr>
          <a:xfrm>
            <a:off x="8848090" y="6517640"/>
            <a:ext cx="2087245" cy="275590"/>
          </a:xfrm>
          <a:prstGeom prst="rect">
            <a:avLst/>
          </a:prstGeom>
          <a:noFill/>
          <a:ln>
            <a:solidFill>
              <a:srgbClr val="FF0000"/>
            </a:solidFill>
          </a:ln>
        </p:spPr>
        <p:txBody>
          <a:bodyPr wrap="none" rtlCol="0">
            <a:spAutoFit/>
          </a:bodyPr>
          <a:lstStyle/>
          <a:p>
            <a:r>
              <a:rPr lang="en-US" altLang="zh-CN" sz="1200"/>
              <a:t>Stage3-Mitigation: MGI&amp;SPI</a:t>
            </a:r>
          </a:p>
        </p:txBody>
      </p:sp>
    </p:spTree>
    <p:extLst>
      <p:ext uri="{BB962C8B-B14F-4D97-AF65-F5344CB8AC3E}">
        <p14:creationId xmlns:p14="http://schemas.microsoft.com/office/powerpoint/2010/main" val="1000444544"/>
      </p:ext>
    </p:extLst>
  </p:cSld>
  <p:clrMapOvr>
    <a:masterClrMapping/>
  </p:clrMapOvr>
  <mc:AlternateContent xmlns:mc="http://schemas.openxmlformats.org/markup-compatibility/2006" xmlns:p14="http://schemas.microsoft.com/office/powerpoint/2010/main">
    <mc:Choice Requires="p14">
      <p:transition spd="slow" p14:dur="2000" advTm="22928"/>
    </mc:Choice>
    <mc:Fallback xmlns="">
      <p:transition spd="slow" advTm="2292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944" y="3376316"/>
            <a:ext cx="2692054" cy="3523599"/>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943" y="1002899"/>
            <a:ext cx="4934057" cy="2815382"/>
          </a:xfrm>
          <a:prstGeom prst="rect">
            <a:avLst/>
          </a:prstGeom>
        </p:spPr>
      </p:pic>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New</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PCS</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r>
              <a:rPr lang="en-US" altLang="zh-CN" sz="3200" b="1" dirty="0" smtClean="0">
                <a:solidFill>
                  <a:schemeClr val="bg1"/>
                </a:solidFill>
                <a:ea typeface="微软雅黑" panose="020B0503020204020204" pitchFamily="34" charset="-122"/>
                <a:cs typeface="Arial" panose="020B0604020202020204" pitchFamily="34" charset="0"/>
                <a:sym typeface="+mn-ea"/>
              </a:rPr>
              <a:t>supports steady-state operation</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6"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24</a:t>
            </a:fld>
            <a:endParaRPr lang="zh-CN" altLang="en-US"/>
          </a:p>
        </p:txBody>
      </p:sp>
      <p:sp>
        <p:nvSpPr>
          <p:cNvPr id="14" name="文本框 13"/>
          <p:cNvSpPr txBox="1"/>
          <p:nvPr/>
        </p:nvSpPr>
        <p:spPr>
          <a:xfrm>
            <a:off x="255462" y="1076767"/>
            <a:ext cx="7142870" cy="1579920"/>
          </a:xfrm>
          <a:prstGeom prst="rect">
            <a:avLst/>
          </a:prstGeom>
          <a:noFill/>
        </p:spPr>
        <p:txBody>
          <a:bodyPr wrap="square" rtlCol="0">
            <a:spAutoFit/>
          </a:bodyPr>
          <a:lstStyle/>
          <a:p>
            <a:pPr marL="342891" indent="-342891">
              <a:spcAft>
                <a:spcPts val="800"/>
              </a:spcAft>
              <a:buClr>
                <a:schemeClr val="tx1"/>
              </a:buClr>
              <a:buFont typeface="Arial" charset="0"/>
              <a:buChar char="•"/>
            </a:pPr>
            <a:r>
              <a:rPr kumimoji="1" lang="en-US" altLang="zh-CN" dirty="0" smtClean="0">
                <a:ea typeface="Times New Roman" charset="0"/>
                <a:cs typeface="Times New Roman" charset="0"/>
              </a:rPr>
              <a:t>More than 24 hours continuous running has been tested with </a:t>
            </a:r>
            <a:r>
              <a:rPr kumimoji="1" lang="en-US" altLang="zh-CN" b="1" dirty="0" smtClean="0">
                <a:solidFill>
                  <a:srgbClr val="0000CB"/>
                </a:solidFill>
                <a:ea typeface="Times New Roman" charset="0"/>
                <a:cs typeface="Times New Roman" charset="0"/>
              </a:rPr>
              <a:t>real hardware</a:t>
            </a:r>
            <a:r>
              <a:rPr kumimoji="1" lang="en-US" altLang="zh-CN" dirty="0" smtClean="0">
                <a:ea typeface="Times New Roman" charset="0"/>
                <a:cs typeface="Times New Roman" charset="0"/>
              </a:rPr>
              <a:t> and </a:t>
            </a:r>
            <a:r>
              <a:rPr kumimoji="1" lang="en-US" altLang="zh-CN" b="1" dirty="0" smtClean="0">
                <a:solidFill>
                  <a:srgbClr val="0000CB"/>
                </a:solidFill>
                <a:ea typeface="Times New Roman" charset="0"/>
                <a:cs typeface="Times New Roman" charset="0"/>
              </a:rPr>
              <a:t>all algorithms </a:t>
            </a:r>
            <a:r>
              <a:rPr kumimoji="1" lang="en-US" altLang="zh-CN" dirty="0" smtClean="0">
                <a:ea typeface="Times New Roman" charset="0"/>
                <a:cs typeface="Times New Roman" charset="0"/>
              </a:rPr>
              <a:t>based on the extended historical data.</a:t>
            </a:r>
            <a:endParaRPr kumimoji="1" lang="en-US" altLang="zh-CN" dirty="0">
              <a:ea typeface="Times New Roman" charset="0"/>
              <a:cs typeface="Times New Roman" charset="0"/>
            </a:endParaRPr>
          </a:p>
          <a:p>
            <a:pPr marL="342891" indent="-342891">
              <a:spcAft>
                <a:spcPts val="800"/>
              </a:spcAft>
              <a:buClr>
                <a:schemeClr val="tx1"/>
              </a:buClr>
              <a:buFont typeface="Arial" charset="0"/>
              <a:buChar char="•"/>
            </a:pPr>
            <a:r>
              <a:rPr kumimoji="1" lang="en-US" altLang="zh-CN" dirty="0" smtClean="0">
                <a:ea typeface="Times New Roman" charset="0"/>
                <a:cs typeface="Times New Roman" charset="0"/>
              </a:rPr>
              <a:t>The data are saved at the preset </a:t>
            </a:r>
            <a:r>
              <a:rPr kumimoji="1" lang="en-US" altLang="zh-CN" dirty="0">
                <a:ea typeface="Times New Roman" charset="0"/>
                <a:cs typeface="Times New Roman" charset="0"/>
              </a:rPr>
              <a:t>sample interval, and all data at the time of the exception is </a:t>
            </a:r>
            <a:r>
              <a:rPr kumimoji="1" lang="en-US" altLang="zh-CN" dirty="0" smtClean="0">
                <a:ea typeface="Times New Roman" charset="0"/>
                <a:cs typeface="Times New Roman" charset="0"/>
              </a:rPr>
              <a:t>saved.</a:t>
            </a:r>
            <a:endParaRPr kumimoji="1" lang="zh-CN" altLang="en-US" dirty="0">
              <a:ea typeface="Times New Roman" charset="0"/>
              <a:cs typeface="Times New Roman" charset="0"/>
            </a:endParaRPr>
          </a:p>
        </p:txBody>
      </p:sp>
      <p:pic>
        <p:nvPicPr>
          <p:cNvPr id="20" name="图片 19">
            <a:extLst>
              <a:ext uri="{FF2B5EF4-FFF2-40B4-BE49-F238E27FC236}">
                <a16:creationId xmlns:a16="http://schemas.microsoft.com/office/drawing/2014/main" xmlns="" id="{A48B7E41-B31D-3464-6DE9-196B211612B1}"/>
              </a:ext>
            </a:extLst>
          </p:cNvPr>
          <p:cNvPicPr>
            <a:picLocks noChangeAspect="1"/>
          </p:cNvPicPr>
          <p:nvPr/>
        </p:nvPicPr>
        <p:blipFill>
          <a:blip r:embed="rId7"/>
          <a:stretch>
            <a:fillRect/>
          </a:stretch>
        </p:blipFill>
        <p:spPr>
          <a:xfrm>
            <a:off x="8506" y="2796875"/>
            <a:ext cx="4392488" cy="3933572"/>
          </a:xfrm>
          <a:prstGeom prst="rect">
            <a:avLst/>
          </a:prstGeom>
        </p:spPr>
      </p:pic>
      <p:pic>
        <p:nvPicPr>
          <p:cNvPr id="21" name="图片 20">
            <a:extLst>
              <a:ext uri="{FF2B5EF4-FFF2-40B4-BE49-F238E27FC236}">
                <a16:creationId xmlns:a16="http://schemas.microsoft.com/office/drawing/2014/main" xmlns="" id="{7C683869-C63B-6CD4-84D9-B00196BA3668}"/>
              </a:ext>
            </a:extLst>
          </p:cNvPr>
          <p:cNvPicPr>
            <a:picLocks noChangeAspect="1"/>
          </p:cNvPicPr>
          <p:nvPr/>
        </p:nvPicPr>
        <p:blipFill>
          <a:blip r:embed="rId8"/>
          <a:stretch>
            <a:fillRect/>
          </a:stretch>
        </p:blipFill>
        <p:spPr>
          <a:xfrm>
            <a:off x="2328550" y="3152960"/>
            <a:ext cx="2103570" cy="1223953"/>
          </a:xfrm>
          <a:prstGeom prst="rect">
            <a:avLst/>
          </a:prstGeom>
        </p:spPr>
      </p:pic>
      <p:grpSp>
        <p:nvGrpSpPr>
          <p:cNvPr id="22" name="组 21"/>
          <p:cNvGrpSpPr/>
          <p:nvPr/>
        </p:nvGrpSpPr>
        <p:grpSpPr>
          <a:xfrm>
            <a:off x="520980" y="4431647"/>
            <a:ext cx="3905415" cy="1128410"/>
            <a:chOff x="6683078" y="4188621"/>
            <a:chExt cx="5333523" cy="1370833"/>
          </a:xfrm>
        </p:grpSpPr>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7258" y="4188621"/>
              <a:ext cx="4274820" cy="403860"/>
            </a:xfrm>
            <a:prstGeom prst="rect">
              <a:avLst/>
            </a:prstGeom>
          </p:spPr>
        </p:pic>
        <p:pic>
          <p:nvPicPr>
            <p:cNvPr id="25" name="图片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7258" y="4670691"/>
              <a:ext cx="4389120" cy="419100"/>
            </a:xfrm>
            <a:prstGeom prst="rect">
              <a:avLst/>
            </a:prstGeom>
          </p:spPr>
        </p:pic>
        <p:cxnSp>
          <p:nvCxnSpPr>
            <p:cNvPr id="26" name="直线箭头连接符 25">
              <a:extLst>
                <a:ext uri="{FF2B5EF4-FFF2-40B4-BE49-F238E27FC236}">
                  <a16:creationId xmlns:a16="http://schemas.microsoft.com/office/drawing/2014/main" xmlns="" id="{2B533DB8-7D53-6327-CCA9-B017CE73F074}"/>
                </a:ext>
              </a:extLst>
            </p:cNvPr>
            <p:cNvCxnSpPr>
              <a:cxnSpLocks/>
            </p:cNvCxnSpPr>
            <p:nvPr/>
          </p:nvCxnSpPr>
          <p:spPr>
            <a:xfrm>
              <a:off x="7680176" y="4490428"/>
              <a:ext cx="2974574" cy="17117"/>
            </a:xfrm>
            <a:prstGeom prst="straightConnector1">
              <a:avLst/>
            </a:prstGeom>
            <a:ln w="28575">
              <a:solidFill>
                <a:srgbClr val="FF000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27" name="直线箭头连接符 26">
              <a:extLst>
                <a:ext uri="{FF2B5EF4-FFF2-40B4-BE49-F238E27FC236}">
                  <a16:creationId xmlns:a16="http://schemas.microsoft.com/office/drawing/2014/main" xmlns="" id="{2B533DB8-7D53-6327-CCA9-B017CE73F074}"/>
                </a:ext>
              </a:extLst>
            </p:cNvPr>
            <p:cNvCxnSpPr>
              <a:cxnSpLocks/>
            </p:cNvCxnSpPr>
            <p:nvPr/>
          </p:nvCxnSpPr>
          <p:spPr>
            <a:xfrm>
              <a:off x="7684113" y="4944606"/>
              <a:ext cx="2970637" cy="0"/>
            </a:xfrm>
            <a:prstGeom prst="straightConnector1">
              <a:avLst/>
            </a:prstGeom>
            <a:ln w="28575">
              <a:solidFill>
                <a:srgbClr val="FF0000"/>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28" name="文本框 27">
              <a:extLst>
                <a:ext uri="{FF2B5EF4-FFF2-40B4-BE49-F238E27FC236}">
                  <a16:creationId xmlns:a16="http://schemas.microsoft.com/office/drawing/2014/main" xmlns="" id="{7088C716-211D-7BEB-7993-D26BD43C0B3E}"/>
                </a:ext>
              </a:extLst>
            </p:cNvPr>
            <p:cNvSpPr txBox="1"/>
            <p:nvPr/>
          </p:nvSpPr>
          <p:spPr>
            <a:xfrm>
              <a:off x="6683078" y="4998607"/>
              <a:ext cx="5333523" cy="560847"/>
            </a:xfrm>
            <a:prstGeom prst="rect">
              <a:avLst/>
            </a:prstGeom>
            <a:noFill/>
          </p:spPr>
          <p:txBody>
            <a:bodyPr wrap="square">
              <a:spAutoFit/>
            </a:bodyPr>
            <a:lstStyle/>
            <a:p>
              <a:pPr>
                <a:lnSpc>
                  <a:spcPct val="120000"/>
                </a:lnSpc>
              </a:pPr>
              <a:r>
                <a:rPr lang="zh-CN" altLang="en-US" sz="2000" dirty="0">
                  <a:latin typeface="Microsoft YaHei" panose="020B0503020204020204" pitchFamily="34" charset="-122"/>
                  <a:ea typeface="Microsoft YaHei" panose="020B0503020204020204" pitchFamily="34" charset="-122"/>
                  <a:cs typeface="宋体" panose="02010600030101010101" pitchFamily="2" charset="-122"/>
                </a:rPr>
                <a:t> </a:t>
              </a:r>
              <a:r>
                <a:rPr lang="en-US" altLang="zh-CN" sz="1200" b="1" dirty="0" smtClean="0">
                  <a:solidFill>
                    <a:srgbClr val="FF0000"/>
                  </a:solidFill>
                  <a:ea typeface="Microsoft YaHei" panose="020B0503020204020204" pitchFamily="34" charset="-122"/>
                  <a:cs typeface="宋体" panose="02010600030101010101" pitchFamily="2" charset="-122"/>
                </a:rPr>
                <a:t>672G</a:t>
              </a:r>
              <a:r>
                <a:rPr lang="zh-CN" altLang="en-US" sz="1200" b="1" dirty="0" smtClean="0">
                  <a:solidFill>
                    <a:srgbClr val="FF0000"/>
                  </a:solidFill>
                  <a:ea typeface="Microsoft YaHei" panose="020B0503020204020204" pitchFamily="34" charset="-122"/>
                  <a:cs typeface="宋体" panose="02010600030101010101" pitchFamily="2" charset="-122"/>
                </a:rPr>
                <a:t> （</a:t>
              </a:r>
              <a:r>
                <a:rPr lang="en-US" altLang="zh-CN" sz="1200" b="1" dirty="0" smtClean="0">
                  <a:solidFill>
                    <a:srgbClr val="FF0000"/>
                  </a:solidFill>
                  <a:ea typeface="Microsoft YaHei" panose="020B0503020204020204" pitchFamily="34" charset="-122"/>
                  <a:cs typeface="宋体" panose="02010600030101010101" pitchFamily="2" charset="-122"/>
                </a:rPr>
                <a:t>sample rate,2ms</a:t>
              </a:r>
              <a:r>
                <a:rPr lang="zh-CN" altLang="en-US" sz="1200" b="1" dirty="0" smtClean="0">
                  <a:solidFill>
                    <a:srgbClr val="FF0000"/>
                  </a:solidFill>
                  <a:ea typeface="Microsoft YaHei" panose="020B0503020204020204" pitchFamily="34" charset="-122"/>
                  <a:cs typeface="宋体" panose="02010600030101010101" pitchFamily="2" charset="-122"/>
                </a:rPr>
                <a:t>）</a:t>
              </a:r>
              <a:r>
                <a:rPr lang="en-US" altLang="zh-CN" sz="1200" b="1" dirty="0" smtClean="0">
                  <a:solidFill>
                    <a:srgbClr val="FF0000"/>
                  </a:solidFill>
                  <a:ea typeface="Microsoft YaHei" panose="020B0503020204020204" pitchFamily="34" charset="-122"/>
                  <a:cs typeface="宋体" panose="02010600030101010101" pitchFamily="2" charset="-122"/>
                </a:rPr>
                <a:t>+42G</a:t>
              </a:r>
              <a:r>
                <a:rPr lang="zh-CN" altLang="en-US" sz="1200" b="1" dirty="0" smtClean="0">
                  <a:solidFill>
                    <a:srgbClr val="FF0000"/>
                  </a:solidFill>
                  <a:ea typeface="Microsoft YaHei" panose="020B0503020204020204" pitchFamily="34" charset="-122"/>
                  <a:cs typeface="宋体" panose="02010600030101010101" pitchFamily="2" charset="-122"/>
                </a:rPr>
                <a:t>（</a:t>
              </a:r>
              <a:r>
                <a:rPr lang="en-US" altLang="zh-CN" sz="1200" b="1" dirty="0" smtClean="0">
                  <a:solidFill>
                    <a:srgbClr val="FF0000"/>
                  </a:solidFill>
                  <a:ea typeface="Microsoft YaHei" panose="020B0503020204020204" pitchFamily="34" charset="-122"/>
                  <a:cs typeface="宋体" panose="02010600030101010101" pitchFamily="2" charset="-122"/>
                </a:rPr>
                <a:t>time slice, 20ms</a:t>
              </a:r>
              <a:r>
                <a:rPr lang="zh-CN" altLang="en-US" sz="1200" b="1" dirty="0" smtClean="0">
                  <a:solidFill>
                    <a:srgbClr val="FF0000"/>
                  </a:solidFill>
                  <a:ea typeface="Microsoft YaHei" panose="020B0503020204020204" pitchFamily="34" charset="-122"/>
                  <a:cs typeface="宋体" panose="02010600030101010101" pitchFamily="2" charset="-122"/>
                </a:rPr>
                <a:t>）</a:t>
              </a:r>
              <a:endParaRPr lang="zh-CN" altLang="en-US" sz="1200" b="1" dirty="0">
                <a:solidFill>
                  <a:srgbClr val="FF0000"/>
                </a:solidFill>
                <a:ea typeface="Microsoft YaHei" panose="020B0503020204020204" pitchFamily="34" charset="-122"/>
              </a:endParaRPr>
            </a:p>
          </p:txBody>
        </p:sp>
      </p:grpSp>
      <p:sp>
        <p:nvSpPr>
          <p:cNvPr id="29" name="椭圆 28">
            <a:extLst>
              <a:ext uri="{FF2B5EF4-FFF2-40B4-BE49-F238E27FC236}">
                <a16:creationId xmlns:a16="http://schemas.microsoft.com/office/drawing/2014/main" xmlns="" id="{361C0080-DEA2-403B-6D3C-01FB20D28A64}"/>
              </a:ext>
            </a:extLst>
          </p:cNvPr>
          <p:cNvSpPr/>
          <p:nvPr/>
        </p:nvSpPr>
        <p:spPr>
          <a:xfrm>
            <a:off x="415774" y="2914827"/>
            <a:ext cx="144016" cy="3709500"/>
          </a:xfrm>
          <a:prstGeom prst="ellipse">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30" name="直线箭头连接符 29">
            <a:extLst>
              <a:ext uri="{FF2B5EF4-FFF2-40B4-BE49-F238E27FC236}">
                <a16:creationId xmlns:a16="http://schemas.microsoft.com/office/drawing/2014/main" xmlns="" id="{2B533DB8-7D53-6327-CCA9-B017CE73F074}"/>
              </a:ext>
            </a:extLst>
          </p:cNvPr>
          <p:cNvCxnSpPr>
            <a:cxnSpLocks/>
          </p:cNvCxnSpPr>
          <p:nvPr/>
        </p:nvCxnSpPr>
        <p:spPr>
          <a:xfrm flipV="1">
            <a:off x="559790" y="4082962"/>
            <a:ext cx="1780354" cy="235028"/>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aphicFrame>
        <p:nvGraphicFramePr>
          <p:cNvPr id="31" name="表格 4">
            <a:extLst>
              <a:ext uri="{FF2B5EF4-FFF2-40B4-BE49-F238E27FC236}">
                <a16:creationId xmlns="" xmlns:a16="http://schemas.microsoft.com/office/drawing/2014/main" id="{99A749E9-9E64-4CB5-A8B8-CBFC51E0DCAE}"/>
              </a:ext>
            </a:extLst>
          </p:cNvPr>
          <p:cNvGraphicFramePr>
            <a:graphicFrameLocks noGrp="1"/>
          </p:cNvGraphicFramePr>
          <p:nvPr>
            <p:extLst>
              <p:ext uri="{D42A27DB-BD31-4B8C-83A1-F6EECF244321}">
                <p14:modId xmlns:p14="http://schemas.microsoft.com/office/powerpoint/2010/main" val="588671536"/>
              </p:ext>
            </p:extLst>
          </p:nvPr>
        </p:nvGraphicFramePr>
        <p:xfrm>
          <a:off x="4501077" y="3194203"/>
          <a:ext cx="3176337" cy="3138915"/>
        </p:xfrm>
        <a:graphic>
          <a:graphicData uri="http://schemas.openxmlformats.org/drawingml/2006/table">
            <a:tbl>
              <a:tblPr firstRow="1" bandRow="1">
                <a:tableStyleId>{5C22544A-7EE6-4342-B048-85BDC9FD1C3A}</a:tableStyleId>
              </a:tblPr>
              <a:tblGrid>
                <a:gridCol w="1195137">
                  <a:extLst>
                    <a:ext uri="{9D8B030D-6E8A-4147-A177-3AD203B41FA5}">
                      <a16:colId xmlns="" xmlns:a16="http://schemas.microsoft.com/office/drawing/2014/main" val="4136218776"/>
                    </a:ext>
                  </a:extLst>
                </a:gridCol>
                <a:gridCol w="1011382">
                  <a:extLst>
                    <a:ext uri="{9D8B030D-6E8A-4147-A177-3AD203B41FA5}">
                      <a16:colId xmlns="" xmlns:a16="http://schemas.microsoft.com/office/drawing/2014/main" val="2174285583"/>
                    </a:ext>
                  </a:extLst>
                </a:gridCol>
                <a:gridCol w="969818">
                  <a:extLst>
                    <a:ext uri="{9D8B030D-6E8A-4147-A177-3AD203B41FA5}">
                      <a16:colId xmlns="" xmlns:a16="http://schemas.microsoft.com/office/drawing/2014/main" val="1766627222"/>
                    </a:ext>
                  </a:extLst>
                </a:gridCol>
              </a:tblGrid>
              <a:tr h="668455">
                <a:tc>
                  <a:txBody>
                    <a:bodyPr/>
                    <a:lstStyle/>
                    <a:p>
                      <a:pPr algn="ctr"/>
                      <a:r>
                        <a:rPr lang="en-US" altLang="zh-CN" sz="1800" dirty="0" smtClean="0">
                          <a:latin typeface="+mn-lt"/>
                          <a:ea typeface="Microsoft YaHei" charset="-122"/>
                          <a:cs typeface="Microsoft YaHei" charset="-122"/>
                        </a:rPr>
                        <a:t>shot</a:t>
                      </a:r>
                      <a:endParaRPr lang="zh-CN" altLang="en-US" sz="1800" dirty="0">
                        <a:latin typeface="+mn-lt"/>
                        <a:ea typeface="Microsoft YaHei" charset="-122"/>
                        <a:cs typeface="Microsoft YaHei" charset="-122"/>
                      </a:endParaRPr>
                    </a:p>
                  </a:txBody>
                  <a:tcPr anchor="ctr"/>
                </a:tc>
                <a:tc>
                  <a:txBody>
                    <a:bodyPr/>
                    <a:lstStyle/>
                    <a:p>
                      <a:pPr algn="ctr"/>
                      <a:r>
                        <a:rPr lang="en-US" altLang="zh-CN" sz="1800" dirty="0" smtClean="0">
                          <a:latin typeface="+mn-lt"/>
                          <a:ea typeface="Microsoft YaHei" charset="-122"/>
                          <a:cs typeface="Microsoft YaHei" charset="-122"/>
                        </a:rPr>
                        <a:t>Length(h)</a:t>
                      </a:r>
                      <a:endParaRPr lang="zh-CN" altLang="en-US" sz="1800" dirty="0">
                        <a:latin typeface="+mn-lt"/>
                        <a:ea typeface="Microsoft YaHei" charset="-122"/>
                        <a:cs typeface="Microsoft YaHei" charset="-122"/>
                      </a:endParaRPr>
                    </a:p>
                  </a:txBody>
                  <a:tcPr anchor="ctr"/>
                </a:tc>
                <a:tc>
                  <a:txBody>
                    <a:bodyPr/>
                    <a:lstStyle/>
                    <a:p>
                      <a:pPr algn="ctr"/>
                      <a:r>
                        <a:rPr lang="en-US" altLang="zh-CN" sz="1800" dirty="0" smtClean="0">
                          <a:latin typeface="+mn-lt"/>
                          <a:ea typeface="Microsoft YaHei" charset="-122"/>
                          <a:cs typeface="Microsoft YaHei" charset="-122"/>
                        </a:rPr>
                        <a:t>Data</a:t>
                      </a:r>
                      <a:endParaRPr lang="zh-CN" altLang="en-US" sz="1800" dirty="0">
                        <a:latin typeface="+mn-lt"/>
                        <a:ea typeface="Microsoft YaHei" charset="-122"/>
                        <a:cs typeface="Microsoft YaHei" charset="-122"/>
                      </a:endParaRPr>
                    </a:p>
                  </a:txBody>
                  <a:tcPr anchor="ctr"/>
                </a:tc>
                <a:extLst>
                  <a:ext uri="{0D108BD9-81ED-4DB2-BD59-A6C34878D82A}">
                    <a16:rowId xmlns="" xmlns:a16="http://schemas.microsoft.com/office/drawing/2014/main" val="4013534114"/>
                  </a:ext>
                </a:extLst>
              </a:tr>
              <a:tr h="471581">
                <a:tc>
                  <a:txBody>
                    <a:bodyPr/>
                    <a:lstStyle/>
                    <a:p>
                      <a:pPr algn="ctr"/>
                      <a:r>
                        <a:rPr lang="en-US" altLang="zh-CN" sz="1600" dirty="0">
                          <a:latin typeface="+mn-lt"/>
                          <a:ea typeface="Microsoft YaHei" charset="-122"/>
                          <a:cs typeface="Microsoft YaHei" charset="-122"/>
                        </a:rPr>
                        <a:t>9162026</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24</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a:latin typeface="+mn-lt"/>
                          <a:ea typeface="Microsoft YaHei" charset="-122"/>
                          <a:cs typeface="Microsoft YaHei" charset="-122"/>
                        </a:rPr>
                        <a:t>714G</a:t>
                      </a:r>
                      <a:endParaRPr lang="zh-CN" altLang="en-US" sz="1600" dirty="0">
                        <a:latin typeface="+mn-lt"/>
                        <a:ea typeface="Microsoft YaHei" charset="-122"/>
                        <a:cs typeface="Microsoft YaHei" charset="-122"/>
                      </a:endParaRPr>
                    </a:p>
                  </a:txBody>
                  <a:tcPr anchor="ctr"/>
                </a:tc>
                <a:extLst>
                  <a:ext uri="{0D108BD9-81ED-4DB2-BD59-A6C34878D82A}">
                    <a16:rowId xmlns="" xmlns:a16="http://schemas.microsoft.com/office/drawing/2014/main" val="393660470"/>
                  </a:ext>
                </a:extLst>
              </a:tr>
              <a:tr h="471581">
                <a:tc>
                  <a:txBody>
                    <a:bodyPr/>
                    <a:lstStyle/>
                    <a:p>
                      <a:pPr algn="ctr"/>
                      <a:r>
                        <a:rPr lang="en-US" altLang="zh-CN" sz="1600" dirty="0">
                          <a:latin typeface="+mn-lt"/>
                          <a:ea typeface="Microsoft YaHei" charset="-122"/>
                          <a:cs typeface="Microsoft YaHei" charset="-122"/>
                        </a:rPr>
                        <a:t>9181415</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26.8</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a:latin typeface="+mn-lt"/>
                          <a:ea typeface="Microsoft YaHei" charset="-122"/>
                          <a:cs typeface="Microsoft YaHei" charset="-122"/>
                        </a:rPr>
                        <a:t>797G</a:t>
                      </a:r>
                      <a:endParaRPr lang="zh-CN" altLang="en-US" sz="1600" dirty="0">
                        <a:latin typeface="+mn-lt"/>
                        <a:ea typeface="Microsoft YaHei" charset="-122"/>
                        <a:cs typeface="Microsoft YaHei" charset="-122"/>
                      </a:endParaRPr>
                    </a:p>
                  </a:txBody>
                  <a:tcPr anchor="ctr"/>
                </a:tc>
                <a:extLst>
                  <a:ext uri="{0D108BD9-81ED-4DB2-BD59-A6C34878D82A}">
                    <a16:rowId xmlns="" xmlns:a16="http://schemas.microsoft.com/office/drawing/2014/main" val="4267896827"/>
                  </a:ext>
                </a:extLst>
              </a:tr>
              <a:tr h="471581">
                <a:tc>
                  <a:txBody>
                    <a:bodyPr/>
                    <a:lstStyle/>
                    <a:p>
                      <a:pPr algn="ctr"/>
                      <a:r>
                        <a:rPr lang="en-US" altLang="zh-CN" sz="1600" dirty="0">
                          <a:latin typeface="+mn-lt"/>
                          <a:ea typeface="Microsoft YaHei" charset="-122"/>
                          <a:cs typeface="Microsoft YaHei" charset="-122"/>
                        </a:rPr>
                        <a:t>9230029</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24</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714G</a:t>
                      </a:r>
                      <a:endParaRPr lang="zh-CN" altLang="en-US" sz="1600" dirty="0">
                        <a:latin typeface="+mn-lt"/>
                        <a:ea typeface="Microsoft YaHei" charset="-122"/>
                        <a:cs typeface="Microsoft YaHei" charset="-122"/>
                      </a:endParaRPr>
                    </a:p>
                  </a:txBody>
                  <a:tcPr anchor="ctr"/>
                </a:tc>
                <a:extLst>
                  <a:ext uri="{0D108BD9-81ED-4DB2-BD59-A6C34878D82A}">
                    <a16:rowId xmlns="" xmlns:a16="http://schemas.microsoft.com/office/drawing/2014/main" val="557953578"/>
                  </a:ext>
                </a:extLst>
              </a:tr>
              <a:tr h="471581">
                <a:tc>
                  <a:txBody>
                    <a:bodyPr/>
                    <a:lstStyle/>
                    <a:p>
                      <a:pPr algn="ctr"/>
                      <a:r>
                        <a:rPr lang="en-US" altLang="zh-CN" sz="1600" dirty="0">
                          <a:latin typeface="+mn-lt"/>
                          <a:ea typeface="Microsoft YaHei" charset="-122"/>
                          <a:cs typeface="Microsoft YaHei" charset="-122"/>
                        </a:rPr>
                        <a:t>9281601</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50</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a:latin typeface="+mn-lt"/>
                          <a:ea typeface="Microsoft YaHei" charset="-122"/>
                          <a:cs typeface="Microsoft YaHei" charset="-122"/>
                        </a:rPr>
                        <a:t>1488G</a:t>
                      </a:r>
                      <a:endParaRPr lang="zh-CN" altLang="en-US" sz="1600" dirty="0">
                        <a:latin typeface="+mn-lt"/>
                        <a:ea typeface="Microsoft YaHei" charset="-122"/>
                        <a:cs typeface="Microsoft YaHei" charset="-122"/>
                      </a:endParaRPr>
                    </a:p>
                  </a:txBody>
                  <a:tcPr anchor="ctr"/>
                </a:tc>
                <a:extLst>
                  <a:ext uri="{0D108BD9-81ED-4DB2-BD59-A6C34878D82A}">
                    <a16:rowId xmlns="" xmlns:a16="http://schemas.microsoft.com/office/drawing/2014/main" val="1093030799"/>
                  </a:ext>
                </a:extLst>
              </a:tr>
              <a:tr h="584136">
                <a:tc>
                  <a:txBody>
                    <a:bodyPr/>
                    <a:lstStyle/>
                    <a:p>
                      <a:pPr algn="ctr"/>
                      <a:r>
                        <a:rPr lang="en-US" altLang="zh-CN" sz="1600" dirty="0">
                          <a:latin typeface="+mn-lt"/>
                          <a:ea typeface="Microsoft YaHei" charset="-122"/>
                          <a:cs typeface="Microsoft YaHei" charset="-122"/>
                        </a:rPr>
                        <a:t>10021807 </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smtClean="0">
                          <a:latin typeface="+mn-lt"/>
                          <a:ea typeface="Microsoft YaHei" charset="-122"/>
                          <a:cs typeface="Microsoft YaHei" charset="-122"/>
                        </a:rPr>
                        <a:t>25</a:t>
                      </a:r>
                      <a:endParaRPr lang="zh-CN" altLang="en-US" sz="1600" dirty="0">
                        <a:latin typeface="+mn-lt"/>
                        <a:ea typeface="Microsoft YaHei" charset="-122"/>
                        <a:cs typeface="Microsoft YaHei" charset="-122"/>
                      </a:endParaRPr>
                    </a:p>
                  </a:txBody>
                  <a:tcPr anchor="ctr"/>
                </a:tc>
                <a:tc>
                  <a:txBody>
                    <a:bodyPr/>
                    <a:lstStyle/>
                    <a:p>
                      <a:pPr algn="ctr"/>
                      <a:r>
                        <a:rPr lang="en-US" altLang="zh-CN" sz="1600" dirty="0">
                          <a:latin typeface="+mn-lt"/>
                          <a:ea typeface="Microsoft YaHei" charset="-122"/>
                          <a:cs typeface="Microsoft YaHei" charset="-122"/>
                        </a:rPr>
                        <a:t>744G</a:t>
                      </a:r>
                      <a:endParaRPr lang="zh-CN" altLang="en-US" sz="1600" dirty="0">
                        <a:latin typeface="+mn-lt"/>
                        <a:ea typeface="Microsoft YaHei" charset="-122"/>
                        <a:cs typeface="Microsoft YaHei" charset="-122"/>
                      </a:endParaRPr>
                    </a:p>
                  </a:txBody>
                  <a:tcPr anchor="ctr"/>
                </a:tc>
                <a:extLst>
                  <a:ext uri="{0D108BD9-81ED-4DB2-BD59-A6C34878D82A}">
                    <a16:rowId xmlns="" xmlns:a16="http://schemas.microsoft.com/office/drawing/2014/main" val="2684529498"/>
                  </a:ext>
                </a:extLst>
              </a:tr>
            </a:tbl>
          </a:graphicData>
        </a:graphic>
      </p:graphicFrame>
      <p:sp>
        <p:nvSpPr>
          <p:cNvPr id="33" name="文本框 32">
            <a:extLst>
              <a:ext uri="{FF2B5EF4-FFF2-40B4-BE49-F238E27FC236}">
                <a16:creationId xmlns="" xmlns:a16="http://schemas.microsoft.com/office/drawing/2014/main" id="{9055D8B3-28E9-C4B7-A132-123DBA0CFEFE}"/>
              </a:ext>
            </a:extLst>
          </p:cNvPr>
          <p:cNvSpPr txBox="1"/>
          <p:nvPr/>
        </p:nvSpPr>
        <p:spPr>
          <a:xfrm>
            <a:off x="9060873" y="1343642"/>
            <a:ext cx="2364593" cy="369332"/>
          </a:xfrm>
          <a:prstGeom prst="rect">
            <a:avLst/>
          </a:prstGeom>
          <a:noFill/>
        </p:spPr>
        <p:txBody>
          <a:bodyPr wrap="square" rtlCol="0">
            <a:spAutoFit/>
          </a:bodyPr>
          <a:lstStyle/>
          <a:p>
            <a:r>
              <a:rPr lang="en-US" altLang="zh-CN" b="1" smtClean="0">
                <a:solidFill>
                  <a:srgbClr val="FF0000"/>
                </a:solidFill>
                <a:latin typeface="微软雅黑" panose="020B0503020204020204" pitchFamily="34" charset="-122"/>
                <a:ea typeface="微软雅黑" panose="020B0503020204020204" pitchFamily="34" charset="-122"/>
              </a:rPr>
              <a:t>50 hours running</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440211545"/>
      </p:ext>
    </p:extLst>
  </p:cSld>
  <p:clrMapOvr>
    <a:masterClrMapping/>
  </p:clrMapOvr>
  <mc:AlternateContent xmlns:mc="http://schemas.openxmlformats.org/markup-compatibility/2006" xmlns:p14="http://schemas.microsoft.com/office/powerpoint/2010/main">
    <mc:Choice Requires="p14">
      <p:transition spd="slow" p14:dur="2000" advTm="44728"/>
    </mc:Choice>
    <mc:Fallback xmlns="">
      <p:transition spd="slow" advTm="4472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25</a:t>
            </a:fld>
            <a:endParaRPr lang="zh-CN" altLang="en-US"/>
          </a:p>
        </p:txBody>
      </p:sp>
      <p:sp>
        <p:nvSpPr>
          <p:cNvPr id="46" name="文本框 21"/>
          <p:cNvSpPr txBox="1"/>
          <p:nvPr/>
        </p:nvSpPr>
        <p:spPr>
          <a:xfrm>
            <a:off x="399539" y="245097"/>
            <a:ext cx="10857344" cy="502702"/>
          </a:xfrm>
          <a:prstGeom prst="rect">
            <a:avLst/>
          </a:prstGeom>
          <a:noFill/>
        </p:spPr>
        <p:txBody>
          <a:bodyPr vert="horz" wrap="square" rtlCol="0">
            <a:spAutoFit/>
          </a:bodyPr>
          <a:lstStyle/>
          <a:p>
            <a:pPr algn="just">
              <a:lnSpc>
                <a:spcPts val="3200"/>
              </a:lnSpc>
              <a:tabLst>
                <a:tab pos="457200" algn="l"/>
              </a:tabLst>
            </a:pPr>
            <a:r>
              <a:rPr lang="en-US" altLang="zh-CN" sz="3200" b="1" kern="0" dirty="0" smtClean="0">
                <a:solidFill>
                  <a:schemeClr val="bg1"/>
                </a:solidFill>
                <a:ea typeface="微软雅黑" panose="020B0503020204020204" pitchFamily="34" charset="-122"/>
                <a:cs typeface="Times New Roman" panose="02020603050405020304" pitchFamily="18" charset="0"/>
              </a:rPr>
              <a:t>Software development platform is applied on EAST</a:t>
            </a:r>
            <a:endParaRPr lang="en-US" altLang="zh-CN" sz="3200" kern="0" dirty="0">
              <a:solidFill>
                <a:schemeClr val="bg1"/>
              </a:solidFill>
              <a:ea typeface="微软雅黑" panose="020B0503020204020204" pitchFamily="34" charset="-122"/>
            </a:endParaRPr>
          </a:p>
        </p:txBody>
      </p:sp>
      <p:grpSp>
        <p:nvGrpSpPr>
          <p:cNvPr id="60" name="组合 4">
            <a:extLst>
              <a:ext uri="{FF2B5EF4-FFF2-40B4-BE49-F238E27FC236}">
                <a16:creationId xmlns:a16="http://schemas.microsoft.com/office/drawing/2014/main" xmlns="" id="{D728EAF0-6461-440F-8191-532B93009494}"/>
              </a:ext>
            </a:extLst>
          </p:cNvPr>
          <p:cNvGrpSpPr/>
          <p:nvPr/>
        </p:nvGrpSpPr>
        <p:grpSpPr>
          <a:xfrm>
            <a:off x="5539807" y="1159496"/>
            <a:ext cx="6270356" cy="2823531"/>
            <a:chOff x="749226" y="837397"/>
            <a:chExt cx="8590947" cy="4123750"/>
          </a:xfrm>
        </p:grpSpPr>
        <p:grpSp>
          <p:nvGrpSpPr>
            <p:cNvPr id="61" name="组合 3">
              <a:extLst>
                <a:ext uri="{FF2B5EF4-FFF2-40B4-BE49-F238E27FC236}">
                  <a16:creationId xmlns:a16="http://schemas.microsoft.com/office/drawing/2014/main" xmlns="" id="{BD024D60-41BC-4DC3-9954-BF6109947212}"/>
                </a:ext>
              </a:extLst>
            </p:cNvPr>
            <p:cNvGrpSpPr/>
            <p:nvPr/>
          </p:nvGrpSpPr>
          <p:grpSpPr>
            <a:xfrm>
              <a:off x="749226" y="921363"/>
              <a:ext cx="8590947" cy="4039784"/>
              <a:chOff x="749226" y="921363"/>
              <a:chExt cx="8590947" cy="4039784"/>
            </a:xfrm>
          </p:grpSpPr>
          <p:pic>
            <p:nvPicPr>
              <p:cNvPr id="63" name="图片 62">
                <a:extLst>
                  <a:ext uri="{FF2B5EF4-FFF2-40B4-BE49-F238E27FC236}">
                    <a16:creationId xmlns:a16="http://schemas.microsoft.com/office/drawing/2014/main" xmlns="" id="{624E4DCE-662F-4D61-A565-444592099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13" y="921363"/>
                <a:ext cx="7562537" cy="4022719"/>
              </a:xfrm>
              <a:prstGeom prst="rect">
                <a:avLst/>
              </a:prstGeom>
            </p:spPr>
          </p:pic>
          <p:sp>
            <p:nvSpPr>
              <p:cNvPr id="64" name="矩形 63">
                <a:extLst>
                  <a:ext uri="{FF2B5EF4-FFF2-40B4-BE49-F238E27FC236}">
                    <a16:creationId xmlns:a16="http://schemas.microsoft.com/office/drawing/2014/main" xmlns="" id="{ECF671FB-9B23-4DE4-86C2-862106CF0601}"/>
                  </a:ext>
                </a:extLst>
              </p:cNvPr>
              <p:cNvSpPr/>
              <p:nvPr/>
            </p:nvSpPr>
            <p:spPr>
              <a:xfrm>
                <a:off x="2018646" y="2894554"/>
                <a:ext cx="1186058" cy="16268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351"/>
              </a:p>
            </p:txBody>
          </p:sp>
          <p:sp>
            <p:nvSpPr>
              <p:cNvPr id="65" name="矩形 64">
                <a:extLst>
                  <a:ext uri="{FF2B5EF4-FFF2-40B4-BE49-F238E27FC236}">
                    <a16:creationId xmlns:a16="http://schemas.microsoft.com/office/drawing/2014/main" xmlns="" id="{9C626485-3DEA-46DD-A41A-60FEC7EA0AC0}"/>
                  </a:ext>
                </a:extLst>
              </p:cNvPr>
              <p:cNvSpPr/>
              <p:nvPr/>
            </p:nvSpPr>
            <p:spPr>
              <a:xfrm>
                <a:off x="3234110" y="1131277"/>
                <a:ext cx="1725176" cy="1763278"/>
              </a:xfrm>
              <a:prstGeom prst="rect">
                <a:avLst/>
              </a:prstGeom>
              <a:noFill/>
              <a:ln w="1270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351"/>
              </a:p>
            </p:txBody>
          </p:sp>
          <p:sp>
            <p:nvSpPr>
              <p:cNvPr id="66" name="矩形 65">
                <a:extLst>
                  <a:ext uri="{FF2B5EF4-FFF2-40B4-BE49-F238E27FC236}">
                    <a16:creationId xmlns:a16="http://schemas.microsoft.com/office/drawing/2014/main" xmlns="" id="{38F440CA-ED81-4977-8D7C-CA2FF20C858A}"/>
                  </a:ext>
                </a:extLst>
              </p:cNvPr>
              <p:cNvSpPr/>
              <p:nvPr/>
            </p:nvSpPr>
            <p:spPr>
              <a:xfrm>
                <a:off x="5037703" y="1215242"/>
                <a:ext cx="2038844" cy="3484573"/>
              </a:xfrm>
              <a:prstGeom prst="rect">
                <a:avLst/>
              </a:prstGeom>
              <a:noFill/>
              <a:ln w="1270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351"/>
              </a:p>
            </p:txBody>
          </p:sp>
          <p:sp>
            <p:nvSpPr>
              <p:cNvPr id="67" name="文本框 2">
                <a:extLst>
                  <a:ext uri="{FF2B5EF4-FFF2-40B4-BE49-F238E27FC236}">
                    <a16:creationId xmlns:a16="http://schemas.microsoft.com/office/drawing/2014/main" xmlns="" id="{160C0F3A-9187-4AA2-8D1C-F99E6463603B}"/>
                  </a:ext>
                </a:extLst>
              </p:cNvPr>
              <p:cNvSpPr txBox="1">
                <a:spLocks noChangeArrowheads="1"/>
              </p:cNvSpPr>
              <p:nvPr/>
            </p:nvSpPr>
            <p:spPr bwMode="auto">
              <a:xfrm>
                <a:off x="749226" y="2168980"/>
                <a:ext cx="1426253" cy="359604"/>
              </a:xfrm>
              <a:prstGeom prst="rect">
                <a:avLst/>
              </a:prstGeom>
              <a:solidFill>
                <a:schemeClr val="bg2">
                  <a:lumMod val="90000"/>
                </a:schemeClr>
              </a:solidFill>
              <a:ln w="9525">
                <a:solidFill>
                  <a:schemeClr val="bg1"/>
                </a:solidFill>
                <a:miter lim="800000"/>
                <a:headEnd/>
                <a:tailEnd/>
              </a:ln>
            </p:spPr>
            <p:txBody>
              <a:bodyPr rot="0" vert="horz" wrap="square" lIns="91440" tIns="45720" rIns="91440" bIns="45720" anchor="t" anchorCtr="0">
                <a:spAutoFit/>
              </a:bodyPr>
              <a:lstStyle/>
              <a:p>
                <a:pPr algn="just"/>
                <a:r>
                  <a:rPr lang="en-US" altLang="zh-CN" sz="1000" b="1" kern="100" dirty="0" err="1" smtClean="0">
                    <a:solidFill>
                      <a:srgbClr val="C00000"/>
                    </a:solidFill>
                    <a:latin typeface="Arial" charset="0"/>
                    <a:ea typeface="Arial" charset="0"/>
                    <a:cs typeface="Arial" charset="0"/>
                  </a:rPr>
                  <a:t>Alg</a:t>
                </a:r>
                <a:r>
                  <a:rPr lang="en-US" altLang="zh-CN" sz="1000" b="1" kern="100" dirty="0" smtClean="0">
                    <a:solidFill>
                      <a:srgbClr val="C00000"/>
                    </a:solidFill>
                    <a:latin typeface="Arial" charset="0"/>
                    <a:ea typeface="Arial" charset="0"/>
                    <a:cs typeface="Arial" charset="0"/>
                  </a:rPr>
                  <a:t> category</a:t>
                </a:r>
                <a:endParaRPr lang="zh-CN" altLang="en-US" sz="1000" b="1" kern="100" dirty="0">
                  <a:solidFill>
                    <a:srgbClr val="C00000"/>
                  </a:solidFill>
                  <a:latin typeface="Arial" charset="0"/>
                  <a:ea typeface="Arial" charset="0"/>
                  <a:cs typeface="Arial" charset="0"/>
                </a:endParaRPr>
              </a:p>
            </p:txBody>
          </p:sp>
          <p:sp>
            <p:nvSpPr>
              <p:cNvPr id="68" name="文本框 2">
                <a:extLst>
                  <a:ext uri="{FF2B5EF4-FFF2-40B4-BE49-F238E27FC236}">
                    <a16:creationId xmlns:a16="http://schemas.microsoft.com/office/drawing/2014/main" xmlns="" id="{1948E9DE-0791-48CE-812F-A2A9A512069F}"/>
                  </a:ext>
                </a:extLst>
              </p:cNvPr>
              <p:cNvSpPr txBox="1">
                <a:spLocks noChangeArrowheads="1"/>
              </p:cNvSpPr>
              <p:nvPr/>
            </p:nvSpPr>
            <p:spPr bwMode="auto">
              <a:xfrm>
                <a:off x="2957908" y="2332386"/>
                <a:ext cx="2110943" cy="359604"/>
              </a:xfrm>
              <a:prstGeom prst="rect">
                <a:avLst/>
              </a:prstGeom>
              <a:solidFill>
                <a:schemeClr val="bg2">
                  <a:lumMod val="90000"/>
                </a:schemeClr>
              </a:solidFill>
              <a:ln w="9525">
                <a:solidFill>
                  <a:sysClr val="window" lastClr="FFFFFF"/>
                </a:solidFill>
                <a:miter lim="800000"/>
                <a:headEnd/>
                <a:tailEnd/>
              </a:ln>
            </p:spPr>
            <p:txBody>
              <a:bodyPr rot="0" vert="horz" wrap="square" lIns="91440" tIns="45720" rIns="91440" bIns="45720" anchor="t" anchorCtr="0">
                <a:spAutoFit/>
              </a:bodyPr>
              <a:lstStyle/>
              <a:p>
                <a:pPr algn="just"/>
                <a:r>
                  <a:rPr lang="en-US" altLang="zh-CN" sz="1000" b="1" kern="100" dirty="0" smtClean="0">
                    <a:solidFill>
                      <a:srgbClr val="C00000"/>
                    </a:solidFill>
                    <a:latin typeface="Arial" charset="0"/>
                    <a:ea typeface="Arial" charset="0"/>
                    <a:cs typeface="Arial" charset="0"/>
                  </a:rPr>
                  <a:t>Custom components</a:t>
                </a:r>
                <a:endParaRPr lang="zh-CN" altLang="en-US" sz="1000" kern="100" dirty="0">
                  <a:latin typeface="Arial" charset="0"/>
                  <a:ea typeface="Arial" charset="0"/>
                  <a:cs typeface="Arial" charset="0"/>
                </a:endParaRPr>
              </a:p>
            </p:txBody>
          </p:sp>
          <p:sp>
            <p:nvSpPr>
              <p:cNvPr id="69" name="文本框 2">
                <a:extLst>
                  <a:ext uri="{FF2B5EF4-FFF2-40B4-BE49-F238E27FC236}">
                    <a16:creationId xmlns:a16="http://schemas.microsoft.com/office/drawing/2014/main" xmlns="" id="{7A9E6DF0-8AF6-41FE-9315-9AD6F804D113}"/>
                  </a:ext>
                </a:extLst>
              </p:cNvPr>
              <p:cNvSpPr txBox="1">
                <a:spLocks noChangeArrowheads="1"/>
              </p:cNvSpPr>
              <p:nvPr/>
            </p:nvSpPr>
            <p:spPr bwMode="auto">
              <a:xfrm>
                <a:off x="5235489" y="2777724"/>
                <a:ext cx="1391620" cy="359604"/>
              </a:xfrm>
              <a:prstGeom prst="rect">
                <a:avLst/>
              </a:prstGeom>
              <a:solidFill>
                <a:schemeClr val="bg2">
                  <a:lumMod val="90000"/>
                </a:schemeClr>
              </a:solidFill>
              <a:ln w="9525">
                <a:solidFill>
                  <a:sysClr val="window" lastClr="FFFFFF"/>
                </a:solidFill>
                <a:miter lim="800000"/>
                <a:headEnd/>
                <a:tailEnd/>
              </a:ln>
            </p:spPr>
            <p:txBody>
              <a:bodyPr rot="0" vert="horz" wrap="square" lIns="91440" tIns="45720" rIns="91440" bIns="45720" anchor="t" anchorCtr="0">
                <a:spAutoFit/>
              </a:bodyPr>
              <a:lstStyle/>
              <a:p>
                <a:pPr algn="just"/>
                <a:r>
                  <a:rPr lang="en-US" altLang="zh-CN" sz="1000" b="1" kern="100" dirty="0" smtClean="0">
                    <a:solidFill>
                      <a:srgbClr val="C00000"/>
                    </a:solidFill>
                    <a:ea typeface="等线" panose="02010600030101010101" pitchFamily="2" charset="-122"/>
                    <a:cs typeface="Times New Roman" panose="02020603050405020304" pitchFamily="18" charset="0"/>
                  </a:rPr>
                  <a:t>Design area</a:t>
                </a:r>
                <a:endParaRPr lang="zh-CN" altLang="en-US" sz="1000" kern="100" dirty="0">
                  <a:ea typeface="等线" panose="02010600030101010101" pitchFamily="2" charset="-122"/>
                  <a:cs typeface="Times New Roman" panose="02020603050405020304" pitchFamily="18" charset="0"/>
                </a:endParaRPr>
              </a:p>
            </p:txBody>
          </p:sp>
          <p:sp>
            <p:nvSpPr>
              <p:cNvPr id="70" name="文本框 2">
                <a:extLst>
                  <a:ext uri="{FF2B5EF4-FFF2-40B4-BE49-F238E27FC236}">
                    <a16:creationId xmlns:a16="http://schemas.microsoft.com/office/drawing/2014/main" xmlns="" id="{3FB7DF48-EEFB-4A88-B303-060FE079042E}"/>
                  </a:ext>
                </a:extLst>
              </p:cNvPr>
              <p:cNvSpPr txBox="1">
                <a:spLocks noChangeArrowheads="1"/>
              </p:cNvSpPr>
              <p:nvPr/>
            </p:nvSpPr>
            <p:spPr bwMode="auto">
              <a:xfrm>
                <a:off x="1831868" y="3798649"/>
                <a:ext cx="1643886" cy="359604"/>
              </a:xfrm>
              <a:prstGeom prst="rect">
                <a:avLst/>
              </a:prstGeom>
              <a:solidFill>
                <a:schemeClr val="bg2">
                  <a:lumMod val="90000"/>
                </a:schemeClr>
              </a:solidFill>
              <a:ln w="9525">
                <a:solidFill>
                  <a:sysClr val="window" lastClr="FFFFFF"/>
                </a:solidFill>
                <a:miter lim="800000"/>
                <a:headEnd/>
                <a:tailEnd/>
              </a:ln>
            </p:spPr>
            <p:txBody>
              <a:bodyPr rot="0" vert="horz" wrap="square" lIns="91440" tIns="45720" rIns="91440" bIns="45720" anchor="t" anchorCtr="0">
                <a:spAutoFit/>
              </a:bodyPr>
              <a:lstStyle/>
              <a:p>
                <a:pPr algn="just"/>
                <a:r>
                  <a:rPr lang="en-US" altLang="zh-CN" sz="1000" b="1" kern="100" dirty="0" smtClean="0">
                    <a:solidFill>
                      <a:srgbClr val="C00000"/>
                    </a:solidFill>
                    <a:latin typeface="Arial" charset="0"/>
                    <a:ea typeface="Arial" charset="0"/>
                    <a:cs typeface="Arial" charset="0"/>
                  </a:rPr>
                  <a:t>Property panel</a:t>
                </a:r>
                <a:endParaRPr lang="zh-CN" altLang="en-US" sz="1000" kern="100" dirty="0">
                  <a:latin typeface="Arial" charset="0"/>
                  <a:ea typeface="Arial" charset="0"/>
                  <a:cs typeface="Arial" charset="0"/>
                </a:endParaRPr>
              </a:p>
            </p:txBody>
          </p:sp>
          <p:pic>
            <p:nvPicPr>
              <p:cNvPr id="71" name="图片 70">
                <a:extLst>
                  <a:ext uri="{FF2B5EF4-FFF2-40B4-BE49-F238E27FC236}">
                    <a16:creationId xmlns:a16="http://schemas.microsoft.com/office/drawing/2014/main" xmlns="" id="{CAC0C881-E9E5-4352-882F-206A550E1C8B}"/>
                  </a:ext>
                </a:extLst>
              </p:cNvPr>
              <p:cNvPicPr>
                <a:picLocks noChangeAspect="1"/>
              </p:cNvPicPr>
              <p:nvPr/>
            </p:nvPicPr>
            <p:blipFill>
              <a:blip r:embed="rId5"/>
              <a:stretch>
                <a:fillRect/>
              </a:stretch>
            </p:blipFill>
            <p:spPr>
              <a:xfrm>
                <a:off x="7076547" y="953909"/>
                <a:ext cx="2263626" cy="4007238"/>
              </a:xfrm>
              <a:prstGeom prst="rect">
                <a:avLst/>
              </a:prstGeom>
            </p:spPr>
          </p:pic>
        </p:grpSp>
        <p:sp>
          <p:nvSpPr>
            <p:cNvPr id="62" name="矩形 61">
              <a:extLst>
                <a:ext uri="{FF2B5EF4-FFF2-40B4-BE49-F238E27FC236}">
                  <a16:creationId xmlns:a16="http://schemas.microsoft.com/office/drawing/2014/main" xmlns="" id="{2C7D5D5D-0358-4DEE-BD55-3D6148996657}"/>
                </a:ext>
              </a:extLst>
            </p:cNvPr>
            <p:cNvSpPr/>
            <p:nvPr/>
          </p:nvSpPr>
          <p:spPr>
            <a:xfrm>
              <a:off x="881598" y="837397"/>
              <a:ext cx="1088037" cy="2256576"/>
            </a:xfrm>
            <a:prstGeom prst="rect">
              <a:avLst/>
            </a:prstGeom>
            <a:noFill/>
            <a:ln w="1270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351"/>
            </a:p>
          </p:txBody>
        </p:sp>
      </p:grpSp>
      <p:pic>
        <p:nvPicPr>
          <p:cNvPr id="73" name="图片 72"/>
          <p:cNvPicPr/>
          <p:nvPr/>
        </p:nvPicPr>
        <p:blipFill>
          <a:blip r:embed="rId6"/>
          <a:stretch>
            <a:fillRect/>
          </a:stretch>
        </p:blipFill>
        <p:spPr>
          <a:xfrm>
            <a:off x="7726971" y="4378047"/>
            <a:ext cx="2097900" cy="1755000"/>
          </a:xfrm>
          <a:prstGeom prst="rect">
            <a:avLst/>
          </a:prstGeom>
        </p:spPr>
      </p:pic>
      <p:sp>
        <p:nvSpPr>
          <p:cNvPr id="74" name="矩形 73"/>
          <p:cNvSpPr/>
          <p:nvPr/>
        </p:nvSpPr>
        <p:spPr>
          <a:xfrm>
            <a:off x="7811514" y="6257350"/>
            <a:ext cx="1865764" cy="461665"/>
          </a:xfrm>
          <a:prstGeom prst="rect">
            <a:avLst/>
          </a:prstGeom>
        </p:spPr>
        <p:txBody>
          <a:bodyPr wrap="square">
            <a:spAutoFit/>
          </a:bodyPr>
          <a:lstStyle/>
          <a:p>
            <a:pPr algn="ctr">
              <a:spcBef>
                <a:spcPts val="450"/>
              </a:spcBef>
              <a:spcAft>
                <a:spcPts val="900"/>
              </a:spcAft>
            </a:pPr>
            <a:r>
              <a:rPr lang="en-US" altLang="zh-CN" sz="1200" kern="100" dirty="0" err="1">
                <a:latin typeface="Arial" charset="0"/>
                <a:ea typeface="Arial" charset="0"/>
                <a:cs typeface="Arial" charset="0"/>
              </a:rPr>
              <a:t>R_error</a:t>
            </a:r>
            <a:r>
              <a:rPr lang="en-US" altLang="zh-CN" sz="1200" kern="100" dirty="0">
                <a:latin typeface="Arial" charset="0"/>
                <a:ea typeface="Arial" charset="0"/>
                <a:cs typeface="Arial" charset="0"/>
              </a:rPr>
              <a:t> </a:t>
            </a:r>
            <a:r>
              <a:rPr lang="en-US" altLang="zh-CN" sz="1200" kern="100" dirty="0" smtClean="0">
                <a:latin typeface="Arial" charset="0"/>
                <a:ea typeface="Arial" charset="0"/>
                <a:cs typeface="Arial" charset="0"/>
              </a:rPr>
              <a:t>compared with historical data</a:t>
            </a:r>
            <a:endParaRPr lang="zh-CN" altLang="zh-CN" sz="1200" kern="100" dirty="0">
              <a:latin typeface="Arial" charset="0"/>
              <a:ea typeface="Arial" charset="0"/>
              <a:cs typeface="Arial" charset="0"/>
            </a:endParaRPr>
          </a:p>
        </p:txBody>
      </p:sp>
      <p:pic>
        <p:nvPicPr>
          <p:cNvPr id="75" name="图片 74"/>
          <p:cNvPicPr/>
          <p:nvPr/>
        </p:nvPicPr>
        <p:blipFill>
          <a:blip r:embed="rId7"/>
          <a:stretch>
            <a:fillRect/>
          </a:stretch>
        </p:blipFill>
        <p:spPr>
          <a:xfrm>
            <a:off x="9713023" y="4378048"/>
            <a:ext cx="2097140" cy="1755000"/>
          </a:xfrm>
          <a:prstGeom prst="rect">
            <a:avLst/>
          </a:prstGeom>
        </p:spPr>
      </p:pic>
      <p:sp>
        <p:nvSpPr>
          <p:cNvPr id="76" name="矩形 75"/>
          <p:cNvSpPr/>
          <p:nvPr/>
        </p:nvSpPr>
        <p:spPr>
          <a:xfrm>
            <a:off x="9512312" y="6274272"/>
            <a:ext cx="2387722" cy="461665"/>
          </a:xfrm>
          <a:prstGeom prst="rect">
            <a:avLst/>
          </a:prstGeom>
        </p:spPr>
        <p:txBody>
          <a:bodyPr wrap="square">
            <a:spAutoFit/>
          </a:bodyPr>
          <a:lstStyle/>
          <a:p>
            <a:pPr algn="ctr">
              <a:spcBef>
                <a:spcPts val="450"/>
              </a:spcBef>
              <a:spcAft>
                <a:spcPts val="900"/>
              </a:spcAft>
            </a:pPr>
            <a:r>
              <a:rPr lang="zh-CN" altLang="zh-CN" sz="1200" kern="100" dirty="0">
                <a:latin typeface="Arial" charset="0"/>
                <a:ea typeface="Arial" charset="0"/>
                <a:cs typeface="Arial" charset="0"/>
              </a:rPr>
              <a:t> </a:t>
            </a:r>
            <a:r>
              <a:rPr lang="en-US" altLang="zh-CN" sz="1200" kern="100" dirty="0" smtClean="0">
                <a:latin typeface="Arial" charset="0"/>
                <a:ea typeface="Arial" charset="0"/>
                <a:cs typeface="Arial" charset="0"/>
              </a:rPr>
              <a:t>PID calculation result of Z compared with historical data</a:t>
            </a:r>
            <a:endParaRPr lang="zh-CN" altLang="en-US" sz="1200" kern="100" dirty="0">
              <a:latin typeface="Arial" charset="0"/>
              <a:ea typeface="Arial" charset="0"/>
              <a:cs typeface="Arial" charset="0"/>
            </a:endParaRPr>
          </a:p>
        </p:txBody>
      </p:sp>
      <p:pic>
        <p:nvPicPr>
          <p:cNvPr id="3" name="图片 2"/>
          <p:cNvPicPr>
            <a:picLocks noChangeAspect="1"/>
          </p:cNvPicPr>
          <p:nvPr/>
        </p:nvPicPr>
        <p:blipFill>
          <a:blip r:embed="rId8"/>
          <a:stretch>
            <a:fillRect/>
          </a:stretch>
        </p:blipFill>
        <p:spPr>
          <a:xfrm>
            <a:off x="438803" y="2999321"/>
            <a:ext cx="4238105" cy="3560008"/>
          </a:xfrm>
          <a:prstGeom prst="rect">
            <a:avLst/>
          </a:prstGeom>
        </p:spPr>
      </p:pic>
      <p:pic>
        <p:nvPicPr>
          <p:cNvPr id="77" name="Picture 1" descr="D:\youdaonote\yll_022@126.com\0d78534ad19e4e3d8ab7f33777e12697\833bcba9fb77d5302a30c234581d954.png">
            <a:extLst>
              <a:ext uri="{FF2B5EF4-FFF2-40B4-BE49-F238E27FC236}">
                <a16:creationId xmlns:a16="http://schemas.microsoft.com/office/drawing/2014/main" xmlns="" id="{831BC0AE-DA89-4483-8D32-D4FB545210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24856" y="4308126"/>
            <a:ext cx="2278027" cy="1924500"/>
          </a:xfrm>
          <a:prstGeom prst="rect">
            <a:avLst/>
          </a:prstGeom>
          <a:noFill/>
          <a:extLst>
            <a:ext uri="{909E8E84-426E-40DD-AFC4-6F175D3DCCD1}">
              <a14:hiddenFill xmlns:a14="http://schemas.microsoft.com/office/drawing/2010/main">
                <a:solidFill>
                  <a:srgbClr val="FFFFFF"/>
                </a:solidFill>
              </a14:hiddenFill>
            </a:ext>
          </a:extLst>
        </p:spPr>
      </p:pic>
      <p:sp>
        <p:nvSpPr>
          <p:cNvPr id="79" name="矩形 78">
            <a:extLst>
              <a:ext uri="{FF2B5EF4-FFF2-40B4-BE49-F238E27FC236}">
                <a16:creationId xmlns:a16="http://schemas.microsoft.com/office/drawing/2014/main" xmlns="" id="{0313FFDE-4E64-48CA-A0B3-04CCB4DA9C08}"/>
              </a:ext>
            </a:extLst>
          </p:cNvPr>
          <p:cNvSpPr/>
          <p:nvPr/>
        </p:nvSpPr>
        <p:spPr>
          <a:xfrm>
            <a:off x="438803" y="1012118"/>
            <a:ext cx="4484430" cy="1696362"/>
          </a:xfrm>
          <a:prstGeom prst="rect">
            <a:avLst/>
          </a:prstGeom>
          <a:noFill/>
        </p:spPr>
        <p:txBody>
          <a:bodyPr wrap="square">
            <a:spAutoFit/>
          </a:bodyPr>
          <a:lstStyle/>
          <a:p>
            <a:pPr marL="285750" indent="-285750" fontAlgn="base">
              <a:lnSpc>
                <a:spcPct val="120000"/>
              </a:lnSpc>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Shield the difference of control framework</a:t>
            </a:r>
          </a:p>
          <a:p>
            <a:pPr marL="285750" indent="-285750" fontAlgn="base">
              <a:lnSpc>
                <a:spcPct val="120000"/>
              </a:lnSpc>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Visual </a:t>
            </a:r>
            <a:r>
              <a:rPr lang="en-US" altLang="zh-CN" sz="1600" dirty="0">
                <a:ea typeface="Times New Roman" charset="0"/>
                <a:cs typeface="Times New Roman" charset="0"/>
                <a:sym typeface="宋体" panose="02010600030101010101" pitchFamily="2" charset="-122"/>
              </a:rPr>
              <a:t>interface </a:t>
            </a:r>
            <a:r>
              <a:rPr lang="en-US" altLang="zh-CN" sz="1600" dirty="0" smtClean="0">
                <a:ea typeface="Times New Roman" charset="0"/>
                <a:cs typeface="Times New Roman" charset="0"/>
                <a:sym typeface="宋体" panose="02010600030101010101" pitchFamily="2" charset="-122"/>
              </a:rPr>
              <a:t>development</a:t>
            </a:r>
          </a:p>
          <a:p>
            <a:pPr marL="285750" indent="-285750" fontAlgn="base">
              <a:lnSpc>
                <a:spcPct val="120000"/>
              </a:lnSpc>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Plasma current, position and density control algorithms have been developed and verified.</a:t>
            </a:r>
          </a:p>
        </p:txBody>
      </p:sp>
      <p:sp>
        <p:nvSpPr>
          <p:cNvPr id="80" name="矩形 79"/>
          <p:cNvSpPr/>
          <p:nvPr/>
        </p:nvSpPr>
        <p:spPr>
          <a:xfrm>
            <a:off x="5839769" y="6299378"/>
            <a:ext cx="1298753" cy="307777"/>
          </a:xfrm>
          <a:prstGeom prst="rect">
            <a:avLst/>
          </a:prstGeom>
        </p:spPr>
        <p:txBody>
          <a:bodyPr wrap="none">
            <a:spAutoFit/>
          </a:bodyPr>
          <a:lstStyle/>
          <a:p>
            <a:pPr algn="ctr">
              <a:spcBef>
                <a:spcPts val="450"/>
              </a:spcBef>
              <a:spcAft>
                <a:spcPts val="900"/>
              </a:spcAft>
            </a:pPr>
            <a:r>
              <a:rPr lang="en-US" altLang="zh-CN" sz="1400" kern="100" dirty="0" smtClean="0">
                <a:latin typeface="Arial" charset="0"/>
                <a:ea typeface="Arial" charset="0"/>
                <a:cs typeface="Arial" charset="0"/>
              </a:rPr>
              <a:t>User interface</a:t>
            </a:r>
            <a:endParaRPr lang="zh-CN" altLang="zh-CN" sz="1400" kern="100" dirty="0">
              <a:latin typeface="Arial" charset="0"/>
              <a:ea typeface="Arial" charset="0"/>
              <a:cs typeface="Arial" charset="0"/>
            </a:endParaRPr>
          </a:p>
        </p:txBody>
      </p:sp>
    </p:spTree>
    <p:extLst>
      <p:ext uri="{BB962C8B-B14F-4D97-AF65-F5344CB8AC3E}">
        <p14:creationId xmlns:p14="http://schemas.microsoft.com/office/powerpoint/2010/main" val="205703833"/>
      </p:ext>
    </p:extLst>
  </p:cSld>
  <p:clrMapOvr>
    <a:masterClrMapping/>
  </p:clrMapOvr>
  <mc:AlternateContent xmlns:mc="http://schemas.openxmlformats.org/markup-compatibility/2006" xmlns:p14="http://schemas.microsoft.com/office/powerpoint/2010/main">
    <mc:Choice Requires="p14">
      <p:transition spd="slow" p14:dur="2000" advTm="19979"/>
    </mc:Choice>
    <mc:Fallback xmlns="">
      <p:transition spd="slow" advTm="1997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399539" y="245097"/>
            <a:ext cx="10857344" cy="502702"/>
          </a:xfrm>
          <a:prstGeom prst="rect">
            <a:avLst/>
          </a:prstGeom>
          <a:noFill/>
        </p:spPr>
        <p:txBody>
          <a:bodyPr vert="horz" wrap="square" rtlCol="0">
            <a:spAutoFit/>
          </a:bodyPr>
          <a:lstStyle/>
          <a:p>
            <a:pPr algn="just">
              <a:lnSpc>
                <a:spcPts val="3200"/>
              </a:lnSpc>
              <a:tabLst>
                <a:tab pos="457200" algn="l"/>
              </a:tabLst>
            </a:pPr>
            <a:r>
              <a:rPr lang="en-US" altLang="zh-CN" sz="3200" b="1" kern="0" dirty="0">
                <a:solidFill>
                  <a:schemeClr val="bg1"/>
                </a:solidFill>
                <a:ea typeface="微软雅黑" panose="020B0503020204020204" pitchFamily="34" charset="-122"/>
                <a:cs typeface="Times New Roman" panose="02020603050405020304" pitchFamily="18" charset="0"/>
              </a:rPr>
              <a:t>Simulation platform</a:t>
            </a:r>
            <a:r>
              <a:rPr lang="zh-CN" altLang="en-US" sz="3200" b="1" kern="0" dirty="0">
                <a:solidFill>
                  <a:schemeClr val="bg1"/>
                </a:solidFill>
                <a:ea typeface="微软雅黑" panose="020B0503020204020204" pitchFamily="34" charset="-122"/>
                <a:cs typeface="Times New Roman" panose="02020603050405020304" pitchFamily="18" charset="0"/>
              </a:rPr>
              <a:t> </a:t>
            </a:r>
            <a:r>
              <a:rPr lang="en-US" altLang="zh-CN" sz="3200" b="1" kern="0" dirty="0">
                <a:solidFill>
                  <a:schemeClr val="bg1"/>
                </a:solidFill>
                <a:ea typeface="微软雅黑" panose="020B0503020204020204" pitchFamily="34" charset="-122"/>
                <a:cs typeface="Times New Roman" panose="02020603050405020304" pitchFamily="18" charset="0"/>
              </a:rPr>
              <a:t>and toolkits are </a:t>
            </a:r>
            <a:r>
              <a:rPr lang="en-US" altLang="zh-CN" sz="3200" b="1" kern="0" dirty="0" smtClean="0">
                <a:solidFill>
                  <a:schemeClr val="bg1"/>
                </a:solidFill>
                <a:ea typeface="微软雅黑" panose="020B0503020204020204" pitchFamily="34" charset="-122"/>
                <a:cs typeface="Times New Roman" panose="02020603050405020304" pitchFamily="18" charset="0"/>
              </a:rPr>
              <a:t>developed</a:t>
            </a:r>
            <a:endParaRPr lang="en-US" altLang="zh-CN" sz="3200" kern="0" dirty="0">
              <a:solidFill>
                <a:schemeClr val="bg1"/>
              </a:solidFill>
              <a:ea typeface="微软雅黑" panose="020B0503020204020204" pitchFamily="34" charset="-122"/>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a:xfrm>
            <a:off x="9194305" y="6397486"/>
            <a:ext cx="2743200" cy="365125"/>
          </a:xfrm>
        </p:spPr>
        <p:txBody>
          <a:bodyPr/>
          <a:lstStyle/>
          <a:p>
            <a:fld id="{FB26DB18-5E23-47AA-9EB9-3F4A5E717F6F}" type="slidenum">
              <a:rPr lang="zh-CN" altLang="en-US" smtClean="0"/>
              <a:t>26</a:t>
            </a:fld>
            <a:endParaRPr lang="zh-CN" altLang="en-US" dirty="0"/>
          </a:p>
        </p:txBody>
      </p:sp>
      <p:sp>
        <p:nvSpPr>
          <p:cNvPr id="16" name="内容占位符 10"/>
          <p:cNvSpPr txBox="1">
            <a:spLocks/>
          </p:cNvSpPr>
          <p:nvPr/>
        </p:nvSpPr>
        <p:spPr>
          <a:xfrm>
            <a:off x="95840" y="1041152"/>
            <a:ext cx="6936264" cy="4822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altLang="zh-CN" sz="2000" b="1" smtClean="0">
                <a:solidFill>
                  <a:schemeClr val="bg1"/>
                </a:solidFill>
                <a:latin typeface="Century Gothic" charset="0"/>
                <a:ea typeface="Century Gothic" charset="0"/>
                <a:cs typeface="Century Gothic" charset="0"/>
              </a:rPr>
              <a:t>Digital Tokamak is being developed to assist in the provide guidance and evaluation for the discharge of existing devices.</a:t>
            </a:r>
            <a:endParaRPr lang="en-US" altLang="zh-CN" sz="2000" b="1" dirty="0">
              <a:solidFill>
                <a:schemeClr val="bg1"/>
              </a:solidFill>
              <a:latin typeface="Century Gothic" charset="0"/>
              <a:ea typeface="Century Gothic" charset="0"/>
              <a:cs typeface="Century Gothic" charset="0"/>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610" y="2734275"/>
            <a:ext cx="3630265" cy="2140724"/>
          </a:xfrm>
          <a:prstGeom prst="rect">
            <a:avLst/>
          </a:prstGeom>
        </p:spPr>
      </p:pic>
      <p:grpSp>
        <p:nvGrpSpPr>
          <p:cNvPr id="18" name="组 17"/>
          <p:cNvGrpSpPr/>
          <p:nvPr/>
        </p:nvGrpSpPr>
        <p:grpSpPr>
          <a:xfrm>
            <a:off x="1056738" y="5086726"/>
            <a:ext cx="8461175" cy="1742356"/>
            <a:chOff x="597028" y="4797151"/>
            <a:chExt cx="7214382" cy="1668851"/>
          </a:xfrm>
        </p:grpSpPr>
        <p:pic>
          <p:nvPicPr>
            <p:cNvPr id="19" name="图片 18">
              <a:extLst>
                <a:ext uri="{FF2B5EF4-FFF2-40B4-BE49-F238E27FC236}">
                  <a16:creationId xmlns:a16="http://schemas.microsoft.com/office/drawing/2014/main" xmlns="" id="{13F093D1-05F2-A94D-AF4B-DA13B0F38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28" y="4797151"/>
              <a:ext cx="7214382" cy="1668851"/>
            </a:xfrm>
            <a:prstGeom prst="rect">
              <a:avLst/>
            </a:prstGeom>
          </p:spPr>
        </p:pic>
        <p:sp>
          <p:nvSpPr>
            <p:cNvPr id="20" name="矩形 19"/>
            <p:cNvSpPr/>
            <p:nvPr/>
          </p:nvSpPr>
          <p:spPr>
            <a:xfrm>
              <a:off x="2651538" y="5989460"/>
              <a:ext cx="987316" cy="26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6568505" y="5712811"/>
              <a:ext cx="1061325" cy="27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2" name="矩形 21">
            <a:extLst>
              <a:ext uri="{FF2B5EF4-FFF2-40B4-BE49-F238E27FC236}">
                <a16:creationId xmlns:a16="http://schemas.microsoft.com/office/drawing/2014/main" xmlns="" id="{1C558EAE-B601-D24B-8D88-09F0261FD6B9}"/>
              </a:ext>
            </a:extLst>
          </p:cNvPr>
          <p:cNvSpPr/>
          <p:nvPr/>
        </p:nvSpPr>
        <p:spPr>
          <a:xfrm>
            <a:off x="825043" y="4987316"/>
            <a:ext cx="4831808" cy="496983"/>
          </a:xfrm>
          <a:prstGeom prst="rect">
            <a:avLst/>
          </a:prstGeom>
        </p:spPr>
        <p:txBody>
          <a:bodyPr wrap="square">
            <a:spAutoFit/>
          </a:bodyPr>
          <a:lstStyle/>
          <a:p>
            <a:r>
              <a:rPr lang="en-US" altLang="zh-CN" sz="1400" b="1" dirty="0">
                <a:solidFill>
                  <a:srgbClr val="0000FF"/>
                </a:solidFill>
                <a:latin typeface="Helvetica" pitchFamily="2" charset="0"/>
              </a:rPr>
              <a:t>SPACE</a:t>
            </a:r>
          </a:p>
          <a:p>
            <a:r>
              <a:rPr lang="en-US" altLang="zh-CN" sz="1200" b="1" dirty="0">
                <a:solidFill>
                  <a:srgbClr val="0000FF"/>
                </a:solidFill>
                <a:latin typeface="Helvetica" pitchFamily="2" charset="0"/>
              </a:rPr>
              <a:t>S</a:t>
            </a:r>
            <a:r>
              <a:rPr lang="en-US" altLang="zh-CN" sz="1200" dirty="0">
                <a:solidFill>
                  <a:srgbClr val="000000"/>
                </a:solidFill>
                <a:latin typeface="Helvetica" pitchFamily="2" charset="0"/>
              </a:rPr>
              <a:t>imulation suites for </a:t>
            </a:r>
            <a:r>
              <a:rPr lang="en-US" altLang="zh-CN" sz="1200" b="1" dirty="0" err="1">
                <a:solidFill>
                  <a:srgbClr val="0000FF"/>
                </a:solidFill>
                <a:latin typeface="Helvetica" pitchFamily="2" charset="0"/>
              </a:rPr>
              <a:t>P</a:t>
            </a:r>
            <a:r>
              <a:rPr lang="en-US" altLang="zh-CN" sz="1200" dirty="0" err="1">
                <a:solidFill>
                  <a:srgbClr val="000000"/>
                </a:solidFill>
                <a:latin typeface="Helvetica" pitchFamily="2" charset="0"/>
              </a:rPr>
              <a:t>l</a:t>
            </a:r>
            <a:r>
              <a:rPr lang="en-US" altLang="zh-CN" sz="1200" b="1" dirty="0" err="1">
                <a:solidFill>
                  <a:srgbClr val="0000FF"/>
                </a:solidFill>
                <a:latin typeface="Helvetica" pitchFamily="2" charset="0"/>
              </a:rPr>
              <a:t>A</a:t>
            </a:r>
            <a:r>
              <a:rPr lang="en-US" altLang="zh-CN" sz="1200" dirty="0" err="1">
                <a:solidFill>
                  <a:srgbClr val="000000"/>
                </a:solidFill>
                <a:latin typeface="Helvetica" pitchFamily="2" charset="0"/>
              </a:rPr>
              <a:t>sma</a:t>
            </a:r>
            <a:r>
              <a:rPr lang="en-US" altLang="zh-CN" sz="1200" dirty="0">
                <a:solidFill>
                  <a:srgbClr val="000000"/>
                </a:solidFill>
                <a:latin typeface="Helvetica" pitchFamily="2" charset="0"/>
              </a:rPr>
              <a:t> </a:t>
            </a:r>
            <a:r>
              <a:rPr lang="en-US" altLang="zh-CN" sz="1200" b="1" dirty="0">
                <a:solidFill>
                  <a:srgbClr val="0000FF"/>
                </a:solidFill>
                <a:latin typeface="Helvetica" pitchFamily="2" charset="0"/>
              </a:rPr>
              <a:t>C</a:t>
            </a:r>
            <a:r>
              <a:rPr lang="en-US" altLang="zh-CN" sz="1200" dirty="0">
                <a:solidFill>
                  <a:srgbClr val="000000"/>
                </a:solidFill>
                <a:latin typeface="Helvetica" pitchFamily="2" charset="0"/>
              </a:rPr>
              <a:t>ontrol on </a:t>
            </a:r>
            <a:r>
              <a:rPr lang="en-US" altLang="zh-CN" sz="1200" b="1" dirty="0" smtClean="0">
                <a:solidFill>
                  <a:srgbClr val="0000FF"/>
                </a:solidFill>
                <a:latin typeface="Helvetica" pitchFamily="2" charset="0"/>
              </a:rPr>
              <a:t>E</a:t>
            </a:r>
            <a:r>
              <a:rPr lang="en-US" altLang="zh-CN" sz="1200" dirty="0" smtClean="0">
                <a:solidFill>
                  <a:srgbClr val="000000"/>
                </a:solidFill>
                <a:latin typeface="Helvetica" pitchFamily="2" charset="0"/>
              </a:rPr>
              <a:t>AST</a:t>
            </a:r>
            <a:r>
              <a:rPr lang="en-US" altLang="zh-CN" sz="1200" dirty="0" smtClean="0">
                <a:solidFill>
                  <a:srgbClr val="0000FF"/>
                </a:solidFill>
                <a:latin typeface="Helvetica" pitchFamily="2" charset="0"/>
              </a:rPr>
              <a:t>/</a:t>
            </a:r>
            <a:r>
              <a:rPr lang="en-US" altLang="zh-CN" sz="1200" dirty="0" smtClean="0">
                <a:latin typeface="Helvetica" pitchFamily="2" charset="0"/>
              </a:rPr>
              <a:t>B</a:t>
            </a:r>
            <a:r>
              <a:rPr lang="en-US" altLang="zh-CN" sz="1200" b="1" dirty="0" smtClean="0">
                <a:solidFill>
                  <a:srgbClr val="0000CB"/>
                </a:solidFill>
                <a:latin typeface="Helvetica" pitchFamily="2" charset="0"/>
              </a:rPr>
              <a:t>E</a:t>
            </a:r>
            <a:r>
              <a:rPr lang="en-US" altLang="zh-CN" sz="1200" dirty="0" smtClean="0">
                <a:latin typeface="Helvetica" pitchFamily="2" charset="0"/>
              </a:rPr>
              <a:t>ST</a:t>
            </a:r>
            <a:r>
              <a:rPr lang="en-US" altLang="zh-CN" sz="1200" dirty="0" smtClean="0">
                <a:solidFill>
                  <a:srgbClr val="0000FF"/>
                </a:solidFill>
                <a:latin typeface="Helvetica" pitchFamily="2" charset="0"/>
              </a:rPr>
              <a:t>/</a:t>
            </a:r>
            <a:r>
              <a:rPr lang="en-US" altLang="zh-CN" sz="1200" dirty="0" smtClean="0">
                <a:solidFill>
                  <a:srgbClr val="000000"/>
                </a:solidFill>
                <a:latin typeface="Helvetica" pitchFamily="2" charset="0"/>
              </a:rPr>
              <a:t>CF</a:t>
            </a:r>
            <a:r>
              <a:rPr lang="en-US" altLang="zh-CN" sz="1200" b="1" dirty="0" smtClean="0">
                <a:solidFill>
                  <a:srgbClr val="0000FF"/>
                </a:solidFill>
                <a:latin typeface="Helvetica" pitchFamily="2" charset="0"/>
              </a:rPr>
              <a:t>E</a:t>
            </a:r>
            <a:r>
              <a:rPr lang="en-US" altLang="zh-CN" sz="1200" dirty="0" smtClean="0">
                <a:solidFill>
                  <a:srgbClr val="000000"/>
                </a:solidFill>
                <a:latin typeface="Helvetica" pitchFamily="2" charset="0"/>
              </a:rPr>
              <a:t>TR</a:t>
            </a:r>
            <a:endParaRPr lang="en-US" altLang="zh-CN" sz="1200" i="0" dirty="0">
              <a:solidFill>
                <a:srgbClr val="000000"/>
              </a:solidFill>
              <a:effectLst/>
              <a:latin typeface="Helvetica" pitchFamily="2" charset="0"/>
            </a:endParaRPr>
          </a:p>
        </p:txBody>
      </p:sp>
      <p:sp>
        <p:nvSpPr>
          <p:cNvPr id="23" name="文本框 22"/>
          <p:cNvSpPr txBox="1"/>
          <p:nvPr/>
        </p:nvSpPr>
        <p:spPr>
          <a:xfrm>
            <a:off x="671519" y="2382126"/>
            <a:ext cx="4601952" cy="307777"/>
          </a:xfrm>
          <a:prstGeom prst="rect">
            <a:avLst/>
          </a:prstGeom>
          <a:noFill/>
        </p:spPr>
        <p:txBody>
          <a:bodyPr wrap="square" rtlCol="0">
            <a:spAutoFit/>
          </a:bodyPr>
          <a:lstStyle/>
          <a:p>
            <a:r>
              <a:rPr kumimoji="1" lang="en-US" altLang="zh-CN" sz="1400" b="1" dirty="0" smtClean="0">
                <a:solidFill>
                  <a:srgbClr val="0432FF"/>
                </a:solidFill>
                <a:latin typeface="Century Gothic" charset="0"/>
                <a:ea typeface="Century Gothic" charset="0"/>
                <a:cs typeface="Century Gothic" charset="0"/>
              </a:rPr>
              <a:t>PCSVP</a:t>
            </a:r>
            <a:r>
              <a:rPr kumimoji="1" lang="zh-CN" altLang="en-US" sz="1400" b="1" dirty="0" smtClean="0">
                <a:solidFill>
                  <a:srgbClr val="0432FF"/>
                </a:solidFill>
                <a:latin typeface="Century Gothic" charset="0"/>
                <a:ea typeface="Century Gothic" charset="0"/>
                <a:cs typeface="Century Gothic" charset="0"/>
              </a:rPr>
              <a:t> </a:t>
            </a:r>
            <a:r>
              <a:rPr kumimoji="1" lang="en-US" altLang="zh-CN" sz="1200" b="1" dirty="0" smtClean="0">
                <a:solidFill>
                  <a:srgbClr val="0432FF"/>
                </a:solidFill>
                <a:latin typeface="Century Gothic" charset="0"/>
                <a:ea typeface="Century Gothic" charset="0"/>
                <a:cs typeface="Century Gothic" charset="0"/>
              </a:rPr>
              <a:t>P</a:t>
            </a:r>
            <a:r>
              <a:rPr kumimoji="1" lang="en-US" altLang="zh-CN" sz="1200" dirty="0" smtClean="0">
                <a:latin typeface="Century Gothic" charset="0"/>
                <a:ea typeface="Century Gothic" charset="0"/>
                <a:cs typeface="Century Gothic" charset="0"/>
              </a:rPr>
              <a:t>lasma </a:t>
            </a:r>
            <a:r>
              <a:rPr kumimoji="1" lang="en-US" altLang="zh-CN" sz="1200" b="1" dirty="0">
                <a:solidFill>
                  <a:srgbClr val="0432FF"/>
                </a:solidFill>
                <a:latin typeface="Century Gothic" charset="0"/>
                <a:ea typeface="Century Gothic" charset="0"/>
                <a:cs typeface="Century Gothic" charset="0"/>
              </a:rPr>
              <a:t>C</a:t>
            </a:r>
            <a:r>
              <a:rPr kumimoji="1" lang="en-US" altLang="zh-CN" sz="1200" dirty="0">
                <a:latin typeface="Century Gothic" charset="0"/>
                <a:ea typeface="Century Gothic" charset="0"/>
                <a:cs typeface="Century Gothic" charset="0"/>
              </a:rPr>
              <a:t>ontrol </a:t>
            </a:r>
            <a:r>
              <a:rPr kumimoji="1" lang="en-US" altLang="zh-CN" sz="1200" b="1" dirty="0">
                <a:solidFill>
                  <a:srgbClr val="0432FF"/>
                </a:solidFill>
                <a:latin typeface="Century Gothic" charset="0"/>
                <a:ea typeface="Century Gothic" charset="0"/>
                <a:cs typeface="Century Gothic" charset="0"/>
              </a:rPr>
              <a:t>S</a:t>
            </a:r>
            <a:r>
              <a:rPr kumimoji="1" lang="en-US" altLang="zh-CN" sz="1200" dirty="0">
                <a:latin typeface="Century Gothic" charset="0"/>
                <a:ea typeface="Century Gothic" charset="0"/>
                <a:cs typeface="Century Gothic" charset="0"/>
              </a:rPr>
              <a:t>imulation </a:t>
            </a:r>
            <a:r>
              <a:rPr kumimoji="1" lang="en-US" altLang="zh-CN" sz="1200" b="1" dirty="0">
                <a:solidFill>
                  <a:srgbClr val="0432FF"/>
                </a:solidFill>
                <a:latin typeface="Century Gothic" charset="0"/>
                <a:ea typeface="Century Gothic" charset="0"/>
                <a:cs typeface="Century Gothic" charset="0"/>
              </a:rPr>
              <a:t>V</a:t>
            </a:r>
            <a:r>
              <a:rPr kumimoji="1" lang="en-US" altLang="zh-CN" sz="1200" dirty="0">
                <a:latin typeface="Century Gothic" charset="0"/>
                <a:ea typeface="Century Gothic" charset="0"/>
                <a:cs typeface="Century Gothic" charset="0"/>
              </a:rPr>
              <a:t>erification </a:t>
            </a:r>
            <a:r>
              <a:rPr kumimoji="1" lang="en-US" altLang="zh-CN" sz="1200" b="1" dirty="0">
                <a:solidFill>
                  <a:srgbClr val="0432FF"/>
                </a:solidFill>
                <a:latin typeface="Century Gothic" charset="0"/>
                <a:ea typeface="Century Gothic" charset="0"/>
                <a:cs typeface="Century Gothic" charset="0"/>
              </a:rPr>
              <a:t>P</a:t>
            </a:r>
            <a:r>
              <a:rPr kumimoji="1" lang="en-US" altLang="zh-CN" sz="1200" dirty="0">
                <a:latin typeface="Century Gothic" charset="0"/>
                <a:ea typeface="Century Gothic" charset="0"/>
                <a:cs typeface="Century Gothic" charset="0"/>
              </a:rPr>
              <a:t>latform</a:t>
            </a:r>
            <a:endParaRPr kumimoji="1" lang="zh-CN" altLang="en-US" sz="1200" dirty="0">
              <a:latin typeface="Century Gothic" charset="0"/>
              <a:ea typeface="Century Gothic" charset="0"/>
              <a:cs typeface="Century Gothic" charset="0"/>
            </a:endParaRPr>
          </a:p>
        </p:txBody>
      </p:sp>
      <p:cxnSp>
        <p:nvCxnSpPr>
          <p:cNvPr id="24" name="直线箭头连接符 23">
            <a:extLst>
              <a:ext uri="{FF2B5EF4-FFF2-40B4-BE49-F238E27FC236}">
                <a16:creationId xmlns:a16="http://schemas.microsoft.com/office/drawing/2014/main" xmlns="" id="{75127215-36EA-AC41-B979-E5B6030FE6E4}"/>
              </a:ext>
            </a:extLst>
          </p:cNvPr>
          <p:cNvCxnSpPr>
            <a:cxnSpLocks/>
          </p:cNvCxnSpPr>
          <p:nvPr/>
        </p:nvCxnSpPr>
        <p:spPr>
          <a:xfrm>
            <a:off x="3940275" y="4220609"/>
            <a:ext cx="0" cy="741427"/>
          </a:xfrm>
          <a:prstGeom prst="straightConnector1">
            <a:avLst/>
          </a:prstGeom>
          <a:ln w="412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圆角矩形 26">
            <a:extLst>
              <a:ext uri="{FF2B5EF4-FFF2-40B4-BE49-F238E27FC236}">
                <a16:creationId xmlns:a16="http://schemas.microsoft.com/office/drawing/2014/main" xmlns="" id="{093C49D7-CE9B-1246-A366-EF086CFC0D12}"/>
              </a:ext>
            </a:extLst>
          </p:cNvPr>
          <p:cNvSpPr/>
          <p:nvPr/>
        </p:nvSpPr>
        <p:spPr>
          <a:xfrm>
            <a:off x="671520" y="4987316"/>
            <a:ext cx="8846394" cy="1841766"/>
          </a:xfrm>
          <a:prstGeom prst="roundRect">
            <a:avLst/>
          </a:prstGeom>
          <a:noFill/>
          <a:ln w="38100">
            <a:solidFill>
              <a:schemeClr val="accent2"/>
            </a:solidFill>
            <a:prstDash val="sysDot"/>
          </a:ln>
        </p:spPr>
        <p:txBody>
          <a:bodyPr wrap="square" rtlCol="0" anchor="ctr">
            <a:spAutoFit/>
          </a:bodyPr>
          <a:lstStyle/>
          <a:p>
            <a:pPr algn="ctr"/>
            <a:endParaRPr kumimoji="1" lang="zh-CN" altLang="en-US" sz="2800" b="1" dirty="0"/>
          </a:p>
        </p:txBody>
      </p:sp>
      <p:sp>
        <p:nvSpPr>
          <p:cNvPr id="42" name="文本框 41">
            <a:extLst>
              <a:ext uri="{FF2B5EF4-FFF2-40B4-BE49-F238E27FC236}">
                <a16:creationId xmlns="" xmlns:a16="http://schemas.microsoft.com/office/drawing/2014/main" id="{621F37DF-76B6-222F-D172-0CBC6BCA232F}"/>
              </a:ext>
            </a:extLst>
          </p:cNvPr>
          <p:cNvSpPr txBox="1"/>
          <p:nvPr/>
        </p:nvSpPr>
        <p:spPr>
          <a:xfrm>
            <a:off x="406196" y="1264312"/>
            <a:ext cx="6236886" cy="1089529"/>
          </a:xfrm>
          <a:prstGeom prst="rect">
            <a:avLst/>
          </a:prstGeom>
          <a:noFill/>
        </p:spPr>
        <p:txBody>
          <a:bodyPr wrap="square" rtlCol="0">
            <a:spAutoFit/>
          </a:bodyPr>
          <a:lstStyle/>
          <a:p>
            <a:pPr marL="285750" indent="-285750">
              <a:lnSpc>
                <a:spcPct val="120000"/>
              </a:lnSpc>
              <a:buFont typeface="Arial" charset="0"/>
              <a:buChar char="•"/>
            </a:pPr>
            <a:r>
              <a:rPr kumimoji="1" lang="en-US" altLang="zh-CN" dirty="0"/>
              <a:t>Control algorithm verification</a:t>
            </a:r>
          </a:p>
          <a:p>
            <a:pPr marL="285750" indent="-285750">
              <a:lnSpc>
                <a:spcPct val="120000"/>
              </a:lnSpc>
              <a:buFont typeface="Arial" charset="0"/>
              <a:buChar char="•"/>
            </a:pPr>
            <a:r>
              <a:rPr kumimoji="1" lang="en-US" altLang="zh-CN" dirty="0"/>
              <a:t>Control matrix generation</a:t>
            </a:r>
          </a:p>
          <a:p>
            <a:pPr marL="285750" indent="-285750">
              <a:lnSpc>
                <a:spcPct val="120000"/>
              </a:lnSpc>
              <a:buFont typeface="Arial" charset="0"/>
              <a:buChar char="•"/>
            </a:pPr>
            <a:r>
              <a:rPr kumimoji="1" lang="en-US" altLang="zh-CN" dirty="0"/>
              <a:t>Scenarios design for plasma </a:t>
            </a:r>
            <a:r>
              <a:rPr kumimoji="1" lang="en-US" altLang="zh-CN" dirty="0" smtClean="0"/>
              <a:t>control</a:t>
            </a:r>
            <a:endParaRPr kumimoji="1" lang="en-US" altLang="zh-CN" dirty="0"/>
          </a:p>
        </p:txBody>
      </p:sp>
      <p:sp>
        <p:nvSpPr>
          <p:cNvPr id="43" name="文本框 42">
            <a:extLst>
              <a:ext uri="{FF2B5EF4-FFF2-40B4-BE49-F238E27FC236}">
                <a16:creationId xmlns="" xmlns:a16="http://schemas.microsoft.com/office/drawing/2014/main" id="{9F0937CA-6638-6068-4C1A-9657F3334945}"/>
              </a:ext>
            </a:extLst>
          </p:cNvPr>
          <p:cNvSpPr txBox="1"/>
          <p:nvPr/>
        </p:nvSpPr>
        <p:spPr>
          <a:xfrm>
            <a:off x="188852" y="856038"/>
            <a:ext cx="6130636" cy="495264"/>
          </a:xfrm>
          <a:prstGeom prst="rect">
            <a:avLst/>
          </a:prstGeom>
          <a:noFill/>
        </p:spPr>
        <p:txBody>
          <a:bodyPr wrap="square">
            <a:spAutoFit/>
          </a:bodyPr>
          <a:lstStyle/>
          <a:p>
            <a:pPr>
              <a:lnSpc>
                <a:spcPct val="150000"/>
              </a:lnSpc>
              <a:buClr>
                <a:schemeClr val="tx1"/>
              </a:buClr>
            </a:pPr>
            <a:r>
              <a:rPr lang="en-US" altLang="zh-CN" sz="2000" b="1" dirty="0">
                <a:solidFill>
                  <a:srgbClr val="0000FF"/>
                </a:solidFill>
                <a:ea typeface="Helvetica Neue" panose="02000503000000020004" pitchFamily="2" charset="0"/>
                <a:cs typeface="Helvetica Neue" panose="02000503000000020004" pitchFamily="2" charset="0"/>
              </a:rPr>
              <a:t>Target:</a:t>
            </a:r>
            <a:endParaRPr lang="en-US" altLang="zh-CN" dirty="0">
              <a:solidFill>
                <a:srgbClr val="0000FF"/>
              </a:solidFill>
              <a:ea typeface="Helvetica Neue" panose="02000503000000020004" pitchFamily="2" charset="0"/>
              <a:cs typeface="Helvetica Neue" panose="02000503000000020004" pitchFamily="2" charset="0"/>
            </a:endParaRPr>
          </a:p>
        </p:txBody>
      </p:sp>
      <p:pic>
        <p:nvPicPr>
          <p:cNvPr id="44" name="Picture" descr="图示&#10;&#10;描述已自动生成">
            <a:extLst>
              <a:ext uri="{FF2B5EF4-FFF2-40B4-BE49-F238E27FC236}">
                <a16:creationId xmlns="" xmlns:a16="http://schemas.microsoft.com/office/drawing/2014/main" id="{D9A93B8B-31B4-7852-A9C3-2CAD2517B021}"/>
              </a:ext>
            </a:extLst>
          </p:cNvPr>
          <p:cNvPicPr>
            <a:picLocks noChangeAspect="1"/>
          </p:cNvPicPr>
          <p:nvPr/>
        </p:nvPicPr>
        <p:blipFill>
          <a:blip r:embed="rId6"/>
          <a:stretch>
            <a:fillRect/>
          </a:stretch>
        </p:blipFill>
        <p:spPr bwMode="auto">
          <a:xfrm>
            <a:off x="6655856" y="1279167"/>
            <a:ext cx="4709488" cy="2876186"/>
          </a:xfrm>
          <a:prstGeom prst="rect">
            <a:avLst/>
          </a:prstGeom>
          <a:noFill/>
          <a:ln w="9525">
            <a:noFill/>
            <a:headEnd/>
            <a:tailEnd/>
          </a:ln>
        </p:spPr>
      </p:pic>
      <p:sp>
        <p:nvSpPr>
          <p:cNvPr id="45" name="文本框 44">
            <a:extLst>
              <a:ext uri="{FF2B5EF4-FFF2-40B4-BE49-F238E27FC236}">
                <a16:creationId xmlns="" xmlns:a16="http://schemas.microsoft.com/office/drawing/2014/main" id="{60BB96C6-3394-7396-5E02-7021301A9188}"/>
              </a:ext>
            </a:extLst>
          </p:cNvPr>
          <p:cNvSpPr txBox="1"/>
          <p:nvPr/>
        </p:nvSpPr>
        <p:spPr>
          <a:xfrm>
            <a:off x="6655856" y="4353707"/>
            <a:ext cx="5536144" cy="584775"/>
          </a:xfrm>
          <a:prstGeom prst="rect">
            <a:avLst/>
          </a:prstGeom>
          <a:noFill/>
        </p:spPr>
        <p:txBody>
          <a:bodyPr wrap="square">
            <a:spAutoFit/>
          </a:bodyPr>
          <a:lstStyle/>
          <a:p>
            <a:pPr marL="285750" indent="-285750">
              <a:spcAft>
                <a:spcPts val="600"/>
              </a:spcAft>
              <a:buFont typeface="系统字体常规体"/>
              <a:buChar char="⎻"/>
            </a:pPr>
            <a:r>
              <a:rPr lang="en" altLang="zh-CN" sz="1600" smtClean="0"/>
              <a:t>HCI</a:t>
            </a:r>
            <a:r>
              <a:rPr lang="en" altLang="zh-CN" sz="1600" smtClean="0">
                <a:effectLst/>
              </a:rPr>
              <a:t> </a:t>
            </a:r>
            <a:r>
              <a:rPr lang="en" altLang="zh-CN" sz="1600" dirty="0">
                <a:effectLst/>
              </a:rPr>
              <a:t>is designed to drive the hardware and map its channel by RCN for data reading and writing.</a:t>
            </a:r>
            <a:endParaRPr lang="en" altLang="zh-CN" sz="1600" dirty="0"/>
          </a:p>
        </p:txBody>
      </p:sp>
    </p:spTree>
    <p:extLst>
      <p:ext uri="{BB962C8B-B14F-4D97-AF65-F5344CB8AC3E}">
        <p14:creationId xmlns:p14="http://schemas.microsoft.com/office/powerpoint/2010/main" val="968187930"/>
      </p:ext>
    </p:extLst>
  </p:cSld>
  <p:clrMapOvr>
    <a:masterClrMapping/>
  </p:clrMapOvr>
  <mc:AlternateContent xmlns:mc="http://schemas.openxmlformats.org/markup-compatibility/2006" xmlns:p14="http://schemas.microsoft.com/office/powerpoint/2010/main">
    <mc:Choice Requires="p14">
      <p:transition spd="slow" p14:dur="2000" advTm="18064"/>
    </mc:Choice>
    <mc:Fallback xmlns="">
      <p:transition spd="slow" advTm="1806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399539" y="245097"/>
            <a:ext cx="10857344" cy="502702"/>
          </a:xfrm>
          <a:prstGeom prst="rect">
            <a:avLst/>
          </a:prstGeom>
          <a:noFill/>
        </p:spPr>
        <p:txBody>
          <a:bodyPr vert="horz" wrap="square" rtlCol="0">
            <a:spAutoFit/>
          </a:bodyPr>
          <a:lstStyle/>
          <a:p>
            <a:pPr algn="just">
              <a:lnSpc>
                <a:spcPts val="3200"/>
              </a:lnSpc>
              <a:tabLst>
                <a:tab pos="457200" algn="l"/>
              </a:tabLst>
            </a:pPr>
            <a:r>
              <a:rPr lang="en-US" altLang="zh-CN" sz="3200" b="1" kern="0" dirty="0" smtClean="0">
                <a:solidFill>
                  <a:schemeClr val="bg1"/>
                </a:solidFill>
                <a:ea typeface="微软雅黑" panose="020B0503020204020204" pitchFamily="34" charset="-122"/>
                <a:cs typeface="Times New Roman" panose="02020603050405020304" pitchFamily="18" charset="0"/>
              </a:rPr>
              <a:t>Python based prototype of PCSVP</a:t>
            </a:r>
            <a:endParaRPr lang="en-US" altLang="zh-CN" sz="3200" kern="0" dirty="0">
              <a:solidFill>
                <a:schemeClr val="bg1"/>
              </a:solidFill>
              <a:ea typeface="微软雅黑" panose="020B0503020204020204" pitchFamily="34" charset="-122"/>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27</a:t>
            </a:fld>
            <a:endParaRPr lang="zh-CN" altLang="en-US"/>
          </a:p>
        </p:txBody>
      </p:sp>
      <p:sp>
        <p:nvSpPr>
          <p:cNvPr id="16" name="内容占位符 10"/>
          <p:cNvSpPr txBox="1">
            <a:spLocks/>
          </p:cNvSpPr>
          <p:nvPr/>
        </p:nvSpPr>
        <p:spPr>
          <a:xfrm>
            <a:off x="95840" y="1041152"/>
            <a:ext cx="6936264" cy="4822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altLang="zh-CN" sz="2000" b="1" smtClean="0">
                <a:solidFill>
                  <a:schemeClr val="bg1"/>
                </a:solidFill>
                <a:latin typeface="Century Gothic" charset="0"/>
                <a:ea typeface="Century Gothic" charset="0"/>
                <a:cs typeface="Century Gothic" charset="0"/>
              </a:rPr>
              <a:t>Digital Tokamak is being developed to assist in the provide guidance and evaluation for the discharge of existing devices.</a:t>
            </a:r>
            <a:endParaRPr lang="en-US" altLang="zh-CN" sz="2000" b="1" dirty="0">
              <a:solidFill>
                <a:schemeClr val="bg1"/>
              </a:solidFill>
              <a:latin typeface="Century Gothic" charset="0"/>
              <a:ea typeface="Century Gothic" charset="0"/>
              <a:cs typeface="Century Gothic" charset="0"/>
            </a:endParaRPr>
          </a:p>
        </p:txBody>
      </p:sp>
      <p:pic>
        <p:nvPicPr>
          <p:cNvPr id="25" name="图片 24">
            <a:extLst>
              <a:ext uri="{FF2B5EF4-FFF2-40B4-BE49-F238E27FC236}">
                <a16:creationId xmlns:a16="http://schemas.microsoft.com/office/drawing/2014/main" xmlns="" id="{ED5833FB-18E4-527D-E804-FA7FC03EA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8154" y="2385908"/>
            <a:ext cx="4273081" cy="2802538"/>
          </a:xfrm>
          <a:prstGeom prst="rect">
            <a:avLst/>
          </a:prstGeom>
        </p:spPr>
      </p:pic>
      <p:sp>
        <p:nvSpPr>
          <p:cNvPr id="26" name="文本框 25">
            <a:extLst>
              <a:ext uri="{FF2B5EF4-FFF2-40B4-BE49-F238E27FC236}">
                <a16:creationId xmlns:a16="http://schemas.microsoft.com/office/drawing/2014/main" xmlns="" id="{FF7BA142-17DF-7E4D-9E21-037D9C373CA4}"/>
              </a:ext>
            </a:extLst>
          </p:cNvPr>
          <p:cNvSpPr txBox="1"/>
          <p:nvPr/>
        </p:nvSpPr>
        <p:spPr>
          <a:xfrm>
            <a:off x="430974" y="1003423"/>
            <a:ext cx="8681040" cy="1077218"/>
          </a:xfrm>
          <a:prstGeom prst="rect">
            <a:avLst/>
          </a:prstGeom>
          <a:noFill/>
        </p:spPr>
        <p:txBody>
          <a:bodyPr wrap="square" rtlCol="0">
            <a:spAutoFit/>
          </a:bodyPr>
          <a:lstStyle/>
          <a:p>
            <a:pPr marL="0" lvl="1">
              <a:spcAft>
                <a:spcPts val="600"/>
              </a:spcAft>
              <a:buFont typeface="Arial" charset="0"/>
              <a:buChar char="•"/>
            </a:pPr>
            <a:r>
              <a:rPr kumimoji="1" lang="zh-CN" altLang="en-US" dirty="0">
                <a:latin typeface="Century Gothic" charset="0"/>
                <a:ea typeface="Century Gothic" charset="0"/>
                <a:cs typeface="Century Gothic" charset="0"/>
              </a:rPr>
              <a:t> </a:t>
            </a:r>
            <a:r>
              <a:rPr kumimoji="1" lang="en-US" altLang="zh-CN" b="1" dirty="0">
                <a:solidFill>
                  <a:srgbClr val="0432FF"/>
                </a:solidFill>
                <a:ea typeface="Century Gothic" charset="0"/>
                <a:cs typeface="Century Gothic" charset="0"/>
              </a:rPr>
              <a:t>Python</a:t>
            </a:r>
            <a:r>
              <a:rPr kumimoji="1" lang="en-US" altLang="zh-CN" dirty="0">
                <a:ea typeface="Century Gothic" charset="0"/>
                <a:cs typeface="Century Gothic" charset="0"/>
              </a:rPr>
              <a:t> based framework</a:t>
            </a:r>
          </a:p>
          <a:p>
            <a:pPr marL="0" lvl="1">
              <a:spcAft>
                <a:spcPts val="600"/>
              </a:spcAft>
              <a:buFont typeface="Arial" charset="0"/>
              <a:buChar char="•"/>
            </a:pPr>
            <a:r>
              <a:rPr kumimoji="1" lang="en-US" altLang="zh-CN" dirty="0">
                <a:ea typeface="Century Gothic" charset="0"/>
                <a:cs typeface="Century Gothic" charset="0"/>
              </a:rPr>
              <a:t> Visual modelling </a:t>
            </a:r>
          </a:p>
          <a:p>
            <a:pPr marL="0" lvl="1">
              <a:spcAft>
                <a:spcPts val="600"/>
              </a:spcAft>
              <a:buFont typeface="Arial" charset="0"/>
              <a:buChar char="•"/>
            </a:pPr>
            <a:r>
              <a:rPr kumimoji="1" lang="en-US" altLang="zh-CN" dirty="0">
                <a:ea typeface="Century Gothic" charset="0"/>
                <a:cs typeface="Century Gothic" charset="0"/>
              </a:rPr>
              <a:t> Support customized modules, </a:t>
            </a:r>
            <a:r>
              <a:rPr kumimoji="1" lang="en-US" altLang="zh-CN" b="1" dirty="0">
                <a:solidFill>
                  <a:srgbClr val="0432FF"/>
                </a:solidFill>
                <a:ea typeface="Century Gothic" charset="0"/>
                <a:cs typeface="Century Gothic" charset="0"/>
              </a:rPr>
              <a:t>hardware interface</a:t>
            </a:r>
            <a:r>
              <a:rPr kumimoji="1" lang="en-US" altLang="zh-CN" dirty="0">
                <a:ea typeface="Century Gothic" charset="0"/>
                <a:cs typeface="Century Gothic" charset="0"/>
              </a:rPr>
              <a:t>, </a:t>
            </a:r>
            <a:r>
              <a:rPr kumimoji="1" lang="en-US" altLang="zh-CN" b="1" dirty="0">
                <a:solidFill>
                  <a:srgbClr val="0432FF"/>
                </a:solidFill>
                <a:ea typeface="Century Gothic" charset="0"/>
                <a:cs typeface="Century Gothic" charset="0"/>
              </a:rPr>
              <a:t>AI  interface</a:t>
            </a:r>
          </a:p>
        </p:txBody>
      </p:sp>
      <p:grpSp>
        <p:nvGrpSpPr>
          <p:cNvPr id="42" name="组合 2">
            <a:extLst>
              <a:ext uri="{FF2B5EF4-FFF2-40B4-BE49-F238E27FC236}">
                <a16:creationId xmlns="" xmlns:a16="http://schemas.microsoft.com/office/drawing/2014/main" id="{0BB7B867-A6D6-D845-AC02-7CB7BC36D31A}"/>
              </a:ext>
            </a:extLst>
          </p:cNvPr>
          <p:cNvGrpSpPr/>
          <p:nvPr/>
        </p:nvGrpSpPr>
        <p:grpSpPr>
          <a:xfrm>
            <a:off x="5940563" y="5232689"/>
            <a:ext cx="5861664" cy="1301908"/>
            <a:chOff x="665954" y="4000031"/>
            <a:chExt cx="5861664" cy="1386863"/>
          </a:xfrm>
        </p:grpSpPr>
        <p:pic>
          <p:nvPicPr>
            <p:cNvPr id="43" name="图片 42">
              <a:extLst>
                <a:ext uri="{FF2B5EF4-FFF2-40B4-BE49-F238E27FC236}">
                  <a16:creationId xmlns="" xmlns:a16="http://schemas.microsoft.com/office/drawing/2014/main" id="{B28E2E6F-564A-7249-AA17-BF596365F71F}"/>
                </a:ext>
              </a:extLst>
            </p:cNvPr>
            <p:cNvPicPr>
              <a:picLocks noChangeAspect="1"/>
            </p:cNvPicPr>
            <p:nvPr/>
          </p:nvPicPr>
          <p:blipFill>
            <a:blip r:embed="rId5"/>
            <a:stretch>
              <a:fillRect/>
            </a:stretch>
          </p:blipFill>
          <p:spPr>
            <a:xfrm>
              <a:off x="4257473" y="4021119"/>
              <a:ext cx="1645620" cy="1365775"/>
            </a:xfrm>
            <a:prstGeom prst="rect">
              <a:avLst/>
            </a:prstGeom>
          </p:spPr>
        </p:pic>
        <p:pic>
          <p:nvPicPr>
            <p:cNvPr id="44" name="图片 43">
              <a:extLst>
                <a:ext uri="{FF2B5EF4-FFF2-40B4-BE49-F238E27FC236}">
                  <a16:creationId xmlns="" xmlns:a16="http://schemas.microsoft.com/office/drawing/2014/main" id="{DD2F682C-236D-A941-A8BF-E5C35DAC8BC0}"/>
                </a:ext>
              </a:extLst>
            </p:cNvPr>
            <p:cNvPicPr>
              <a:picLocks noChangeAspect="1"/>
            </p:cNvPicPr>
            <p:nvPr/>
          </p:nvPicPr>
          <p:blipFill>
            <a:blip r:embed="rId6"/>
            <a:stretch>
              <a:fillRect/>
            </a:stretch>
          </p:blipFill>
          <p:spPr>
            <a:xfrm>
              <a:off x="2146629" y="4047885"/>
              <a:ext cx="1755536" cy="1307572"/>
            </a:xfrm>
            <a:prstGeom prst="rect">
              <a:avLst/>
            </a:prstGeom>
          </p:spPr>
        </p:pic>
        <p:sp>
          <p:nvSpPr>
            <p:cNvPr id="45" name="圆角矩形 44">
              <a:extLst>
                <a:ext uri="{FF2B5EF4-FFF2-40B4-BE49-F238E27FC236}">
                  <a16:creationId xmlns="" xmlns:a16="http://schemas.microsoft.com/office/drawing/2014/main" id="{05369AF1-4654-6C44-BA4A-99EABDF16801}"/>
                </a:ext>
              </a:extLst>
            </p:cNvPr>
            <p:cNvSpPr/>
            <p:nvPr/>
          </p:nvSpPr>
          <p:spPr>
            <a:xfrm>
              <a:off x="1240001" y="4000031"/>
              <a:ext cx="5287617" cy="1355425"/>
            </a:xfrm>
            <a:prstGeom prst="roundRect">
              <a:avLst/>
            </a:prstGeom>
            <a:noFill/>
            <a:ln w="31750">
              <a:solidFill>
                <a:schemeClr val="accent5">
                  <a:lumMod val="75000"/>
                </a:schemeClr>
              </a:solidFill>
              <a:prstDash val="dash"/>
            </a:ln>
          </p:spPr>
          <p:txBody>
            <a:bodyPr wrap="square" rtlCol="0" anchor="ctr">
              <a:spAutoFit/>
            </a:bodyPr>
            <a:lstStyle/>
            <a:p>
              <a:pPr algn="ctr"/>
              <a:endParaRPr kumimoji="1" lang="zh-CN" altLang="en-US" sz="2800" b="1" dirty="0"/>
            </a:p>
          </p:txBody>
        </p:sp>
        <p:sp>
          <p:nvSpPr>
            <p:cNvPr id="46" name="文本框 45">
              <a:extLst>
                <a:ext uri="{FF2B5EF4-FFF2-40B4-BE49-F238E27FC236}">
                  <a16:creationId xmlns="" xmlns:a16="http://schemas.microsoft.com/office/drawing/2014/main" id="{63DE10B6-1C0C-5248-B616-352CE39401CB}"/>
                </a:ext>
              </a:extLst>
            </p:cNvPr>
            <p:cNvSpPr txBox="1"/>
            <p:nvPr/>
          </p:nvSpPr>
          <p:spPr>
            <a:xfrm>
              <a:off x="665954" y="4359954"/>
              <a:ext cx="1435184" cy="622934"/>
            </a:xfrm>
            <a:prstGeom prst="rect">
              <a:avLst/>
            </a:prstGeom>
            <a:solidFill>
              <a:schemeClr val="bg1"/>
            </a:solidFill>
          </p:spPr>
          <p:txBody>
            <a:bodyPr wrap="square" rtlCol="0">
              <a:spAutoFit/>
            </a:bodyPr>
            <a:lstStyle>
              <a:defPPr>
                <a:defRPr lang="zh-CN"/>
              </a:defPPr>
              <a:lvl1pPr algn="ctr">
                <a:defRPr kumimoji="1" sz="2000" b="1">
                  <a:solidFill>
                    <a:srgbClr val="C00000"/>
                  </a:solidFill>
                  <a:latin typeface="Microsoft YaHei" panose="020B0503020204020204" pitchFamily="34" charset="-122"/>
                  <a:ea typeface="Microsoft YaHei" panose="020B0503020204020204" pitchFamily="34" charset="-122"/>
                </a:defRPr>
              </a:lvl1pPr>
            </a:lstStyle>
            <a:p>
              <a:r>
                <a:rPr lang="en-US" altLang="zh-CN" sz="1600" dirty="0">
                  <a:latin typeface="Arial" panose="020B0604020202020204" pitchFamily="34" charset="0"/>
                  <a:cs typeface="Arial" panose="020B0604020202020204" pitchFamily="34" charset="0"/>
                </a:rPr>
                <a:t>Algorithm </a:t>
              </a:r>
              <a:r>
                <a:rPr lang="en-US" altLang="zh-CN" sz="1600" dirty="0" smtClean="0">
                  <a:latin typeface="Arial" panose="020B0604020202020204" pitchFamily="34" charset="0"/>
                  <a:cs typeface="Arial" panose="020B0604020202020204" pitchFamily="34" charset="0"/>
                </a:rPr>
                <a:t>models</a:t>
              </a:r>
              <a:endParaRPr lang="zh-CN" altLang="en-US" sz="1600" dirty="0">
                <a:latin typeface="Arial" panose="020B0604020202020204" pitchFamily="34" charset="0"/>
                <a:cs typeface="Arial" panose="020B0604020202020204" pitchFamily="34" charset="0"/>
              </a:endParaRPr>
            </a:p>
          </p:txBody>
        </p:sp>
      </p:grpSp>
      <p:grpSp>
        <p:nvGrpSpPr>
          <p:cNvPr id="47" name="组合 3">
            <a:extLst>
              <a:ext uri="{FF2B5EF4-FFF2-40B4-BE49-F238E27FC236}">
                <a16:creationId xmlns="" xmlns:a16="http://schemas.microsoft.com/office/drawing/2014/main" id="{F3A69B42-8C96-1249-9821-760D03590D4B}"/>
              </a:ext>
            </a:extLst>
          </p:cNvPr>
          <p:cNvGrpSpPr/>
          <p:nvPr/>
        </p:nvGrpSpPr>
        <p:grpSpPr>
          <a:xfrm>
            <a:off x="45408" y="5274255"/>
            <a:ext cx="5932304" cy="1181223"/>
            <a:chOff x="612238" y="5498597"/>
            <a:chExt cx="5932304" cy="1181223"/>
          </a:xfrm>
        </p:grpSpPr>
        <p:pic>
          <p:nvPicPr>
            <p:cNvPr id="48" name="图片 47">
              <a:extLst>
                <a:ext uri="{FF2B5EF4-FFF2-40B4-BE49-F238E27FC236}">
                  <a16:creationId xmlns="" xmlns:a16="http://schemas.microsoft.com/office/drawing/2014/main" id="{2DE38236-84D8-654B-A2C0-D5C71C43C078}"/>
                </a:ext>
              </a:extLst>
            </p:cNvPr>
            <p:cNvPicPr>
              <a:picLocks noChangeAspect="1"/>
            </p:cNvPicPr>
            <p:nvPr/>
          </p:nvPicPr>
          <p:blipFill>
            <a:blip r:embed="rId7"/>
            <a:stretch>
              <a:fillRect/>
            </a:stretch>
          </p:blipFill>
          <p:spPr>
            <a:xfrm>
              <a:off x="2049775" y="5587620"/>
              <a:ext cx="1524000" cy="1092200"/>
            </a:xfrm>
            <a:prstGeom prst="rect">
              <a:avLst/>
            </a:prstGeom>
          </p:spPr>
        </p:pic>
        <p:pic>
          <p:nvPicPr>
            <p:cNvPr id="49" name="图片 48">
              <a:extLst>
                <a:ext uri="{FF2B5EF4-FFF2-40B4-BE49-F238E27FC236}">
                  <a16:creationId xmlns="" xmlns:a16="http://schemas.microsoft.com/office/drawing/2014/main" id="{42C8E089-6F22-4C41-9DFF-FFA9774985E7}"/>
                </a:ext>
              </a:extLst>
            </p:cNvPr>
            <p:cNvPicPr>
              <a:picLocks noChangeAspect="1"/>
            </p:cNvPicPr>
            <p:nvPr/>
          </p:nvPicPr>
          <p:blipFill>
            <a:blip r:embed="rId8"/>
            <a:stretch>
              <a:fillRect/>
            </a:stretch>
          </p:blipFill>
          <p:spPr>
            <a:xfrm>
              <a:off x="3639582" y="5587620"/>
              <a:ext cx="1485900" cy="1041400"/>
            </a:xfrm>
            <a:prstGeom prst="rect">
              <a:avLst/>
            </a:prstGeom>
          </p:spPr>
        </p:pic>
        <p:pic>
          <p:nvPicPr>
            <p:cNvPr id="50" name="图片 49">
              <a:extLst>
                <a:ext uri="{FF2B5EF4-FFF2-40B4-BE49-F238E27FC236}">
                  <a16:creationId xmlns="" xmlns:a16="http://schemas.microsoft.com/office/drawing/2014/main" id="{D932241B-94A9-0541-9EEE-1F77AFAA1BB2}"/>
                </a:ext>
              </a:extLst>
            </p:cNvPr>
            <p:cNvPicPr>
              <a:picLocks noChangeAspect="1"/>
            </p:cNvPicPr>
            <p:nvPr/>
          </p:nvPicPr>
          <p:blipFill>
            <a:blip r:embed="rId9"/>
            <a:stretch>
              <a:fillRect/>
            </a:stretch>
          </p:blipFill>
          <p:spPr>
            <a:xfrm>
              <a:off x="5191564" y="5587620"/>
              <a:ext cx="1244600" cy="1016000"/>
            </a:xfrm>
            <a:prstGeom prst="rect">
              <a:avLst/>
            </a:prstGeom>
          </p:spPr>
        </p:pic>
        <p:sp>
          <p:nvSpPr>
            <p:cNvPr id="51" name="圆角矩形 50">
              <a:extLst>
                <a:ext uri="{FF2B5EF4-FFF2-40B4-BE49-F238E27FC236}">
                  <a16:creationId xmlns="" xmlns:a16="http://schemas.microsoft.com/office/drawing/2014/main" id="{159B5A50-078B-884A-8B6E-D40ECDB45D5D}"/>
                </a:ext>
              </a:extLst>
            </p:cNvPr>
            <p:cNvSpPr/>
            <p:nvPr/>
          </p:nvSpPr>
          <p:spPr>
            <a:xfrm>
              <a:off x="1040772" y="5498597"/>
              <a:ext cx="5503770" cy="1181223"/>
            </a:xfrm>
            <a:prstGeom prst="roundRect">
              <a:avLst/>
            </a:prstGeom>
            <a:noFill/>
            <a:ln w="31750">
              <a:solidFill>
                <a:schemeClr val="accent5">
                  <a:lumMod val="75000"/>
                </a:schemeClr>
              </a:solidFill>
              <a:prstDash val="dash"/>
            </a:ln>
          </p:spPr>
          <p:txBody>
            <a:bodyPr wrap="square" rtlCol="0" anchor="ctr">
              <a:spAutoFit/>
            </a:bodyPr>
            <a:lstStyle/>
            <a:p>
              <a:pPr algn="ctr"/>
              <a:endParaRPr kumimoji="1" lang="zh-CN" altLang="en-US" sz="2800" b="1" dirty="0"/>
            </a:p>
          </p:txBody>
        </p:sp>
        <p:sp>
          <p:nvSpPr>
            <p:cNvPr id="52" name="文本框 51">
              <a:extLst>
                <a:ext uri="{FF2B5EF4-FFF2-40B4-BE49-F238E27FC236}">
                  <a16:creationId xmlns="" xmlns:a16="http://schemas.microsoft.com/office/drawing/2014/main" id="{99892EE6-D8AF-ED43-A80B-60E84E7BD906}"/>
                </a:ext>
              </a:extLst>
            </p:cNvPr>
            <p:cNvSpPr txBox="1"/>
            <p:nvPr/>
          </p:nvSpPr>
          <p:spPr>
            <a:xfrm>
              <a:off x="612238" y="5692821"/>
              <a:ext cx="1294696" cy="830997"/>
            </a:xfrm>
            <a:prstGeom prst="rect">
              <a:avLst/>
            </a:prstGeom>
            <a:solidFill>
              <a:schemeClr val="bg1"/>
            </a:solidFill>
          </p:spPr>
          <p:txBody>
            <a:bodyPr wrap="square" rtlCol="0">
              <a:spAutoFit/>
            </a:bodyPr>
            <a:lstStyle>
              <a:defPPr>
                <a:defRPr lang="zh-CN"/>
              </a:defPPr>
              <a:lvl1pPr algn="ctr">
                <a:defRPr kumimoji="1" sz="2000" b="1">
                  <a:solidFill>
                    <a:srgbClr val="C00000"/>
                  </a:solidFill>
                  <a:latin typeface="Microsoft YaHei" panose="020B0503020204020204" pitchFamily="34" charset="-122"/>
                  <a:ea typeface="Microsoft YaHei" panose="020B0503020204020204" pitchFamily="34" charset="-122"/>
                </a:defRPr>
              </a:lvl1pPr>
            </a:lstStyle>
            <a:p>
              <a:r>
                <a:rPr lang="en-US" altLang="zh-CN" sz="1600" dirty="0">
                  <a:latin typeface="Arial" panose="020B0604020202020204" pitchFamily="34" charset="0"/>
                  <a:cs typeface="Arial" panose="020B0604020202020204" pitchFamily="34" charset="0"/>
                </a:rPr>
                <a:t>Device subsystem </a:t>
              </a:r>
              <a:r>
                <a:rPr lang="en-US" altLang="zh-CN" sz="1600" dirty="0" smtClean="0">
                  <a:latin typeface="Arial" panose="020B0604020202020204" pitchFamily="34" charset="0"/>
                  <a:cs typeface="Arial" panose="020B0604020202020204" pitchFamily="34" charset="0"/>
                </a:rPr>
                <a:t>models</a:t>
              </a:r>
              <a:endParaRPr lang="zh-CN" altLang="en-US" sz="1600" dirty="0">
                <a:latin typeface="Arial" panose="020B0604020202020204" pitchFamily="34" charset="0"/>
                <a:cs typeface="Arial" panose="020B0604020202020204" pitchFamily="34" charset="0"/>
              </a:endParaRPr>
            </a:p>
          </p:txBody>
        </p:sp>
      </p:grpSp>
      <p:grpSp>
        <p:nvGrpSpPr>
          <p:cNvPr id="53" name="组合 9">
            <a:extLst>
              <a:ext uri="{FF2B5EF4-FFF2-40B4-BE49-F238E27FC236}">
                <a16:creationId xmlns="" xmlns:a16="http://schemas.microsoft.com/office/drawing/2014/main" id="{9C77E24F-C483-374C-BEAB-59D411B0E7CF}"/>
              </a:ext>
            </a:extLst>
          </p:cNvPr>
          <p:cNvGrpSpPr/>
          <p:nvPr/>
        </p:nvGrpSpPr>
        <p:grpSpPr>
          <a:xfrm>
            <a:off x="557390" y="2660923"/>
            <a:ext cx="5311944" cy="2511869"/>
            <a:chOff x="283324" y="724620"/>
            <a:chExt cx="8621204" cy="3550126"/>
          </a:xfrm>
        </p:grpSpPr>
        <p:pic>
          <p:nvPicPr>
            <p:cNvPr id="54" name="图片 53"/>
            <p:cNvPicPr>
              <a:picLocks noChangeAspect="1"/>
            </p:cNvPicPr>
            <p:nvPr/>
          </p:nvPicPr>
          <p:blipFill rotWithShape="1">
            <a:blip r:embed="rId10"/>
            <a:srcRect t="2394" r="1808"/>
            <a:stretch/>
          </p:blipFill>
          <p:spPr>
            <a:xfrm>
              <a:off x="3246101" y="743909"/>
              <a:ext cx="5658427" cy="3530837"/>
            </a:xfrm>
            <a:prstGeom prst="rect">
              <a:avLst/>
            </a:prstGeom>
          </p:spPr>
        </p:pic>
        <p:pic>
          <p:nvPicPr>
            <p:cNvPr id="55" name="图片 54">
              <a:extLst>
                <a:ext uri="{FF2B5EF4-FFF2-40B4-BE49-F238E27FC236}">
                  <a16:creationId xmlns="" xmlns:a16="http://schemas.microsoft.com/office/drawing/2014/main" id="{6CA49ED3-ED33-1542-A387-FF4E0E4AB560}"/>
                </a:ext>
              </a:extLst>
            </p:cNvPr>
            <p:cNvPicPr>
              <a:picLocks noChangeAspect="1"/>
            </p:cNvPicPr>
            <p:nvPr/>
          </p:nvPicPr>
          <p:blipFill rotWithShape="1">
            <a:blip r:embed="rId11"/>
            <a:srcRect r="8842"/>
            <a:stretch/>
          </p:blipFill>
          <p:spPr>
            <a:xfrm>
              <a:off x="283325" y="2254807"/>
              <a:ext cx="5155804" cy="1998714"/>
            </a:xfrm>
            <a:prstGeom prst="rect">
              <a:avLst/>
            </a:prstGeom>
          </p:spPr>
        </p:pic>
        <p:pic>
          <p:nvPicPr>
            <p:cNvPr id="56" name="图片 55"/>
            <p:cNvPicPr>
              <a:picLocks noChangeAspect="1"/>
            </p:cNvPicPr>
            <p:nvPr/>
          </p:nvPicPr>
          <p:blipFill rotWithShape="1">
            <a:blip r:embed="rId12"/>
            <a:srcRect l="1034" r="8751"/>
            <a:stretch/>
          </p:blipFill>
          <p:spPr>
            <a:xfrm>
              <a:off x="283324" y="724620"/>
              <a:ext cx="5155806" cy="1981200"/>
            </a:xfrm>
            <a:prstGeom prst="rect">
              <a:avLst/>
            </a:prstGeom>
          </p:spPr>
        </p:pic>
      </p:grpSp>
      <p:grpSp>
        <p:nvGrpSpPr>
          <p:cNvPr id="57" name="组合 11">
            <a:extLst>
              <a:ext uri="{FF2B5EF4-FFF2-40B4-BE49-F238E27FC236}">
                <a16:creationId xmlns="" xmlns:a16="http://schemas.microsoft.com/office/drawing/2014/main" id="{5C062039-8A18-5142-9D2B-467DAC7693FE}"/>
              </a:ext>
            </a:extLst>
          </p:cNvPr>
          <p:cNvGrpSpPr/>
          <p:nvPr/>
        </p:nvGrpSpPr>
        <p:grpSpPr>
          <a:xfrm>
            <a:off x="335915" y="2365373"/>
            <a:ext cx="5645579" cy="2789413"/>
            <a:chOff x="406359" y="1463274"/>
            <a:chExt cx="6829915" cy="3466440"/>
          </a:xfrm>
        </p:grpSpPr>
        <p:grpSp>
          <p:nvGrpSpPr>
            <p:cNvPr id="58" name="组合 10">
              <a:extLst>
                <a:ext uri="{FF2B5EF4-FFF2-40B4-BE49-F238E27FC236}">
                  <a16:creationId xmlns="" xmlns:a16="http://schemas.microsoft.com/office/drawing/2014/main" id="{82E5B45C-002C-E744-BE22-A69EDDDD9320}"/>
                </a:ext>
              </a:extLst>
            </p:cNvPr>
            <p:cNvGrpSpPr/>
            <p:nvPr/>
          </p:nvGrpSpPr>
          <p:grpSpPr>
            <a:xfrm>
              <a:off x="542048" y="1606997"/>
              <a:ext cx="6694226" cy="3322717"/>
              <a:chOff x="117315" y="988126"/>
              <a:chExt cx="6694226" cy="3322717"/>
            </a:xfrm>
          </p:grpSpPr>
          <p:grpSp>
            <p:nvGrpSpPr>
              <p:cNvPr id="60" name="组合 8">
                <a:extLst>
                  <a:ext uri="{FF2B5EF4-FFF2-40B4-BE49-F238E27FC236}">
                    <a16:creationId xmlns="" xmlns:a16="http://schemas.microsoft.com/office/drawing/2014/main" id="{F7D7CF40-CE67-C14F-B449-AC6C5F100E2A}"/>
                  </a:ext>
                </a:extLst>
              </p:cNvPr>
              <p:cNvGrpSpPr/>
              <p:nvPr/>
            </p:nvGrpSpPr>
            <p:grpSpPr>
              <a:xfrm>
                <a:off x="117315" y="988126"/>
                <a:ext cx="6694226" cy="3322717"/>
                <a:chOff x="3009017" y="1035030"/>
                <a:chExt cx="3881310" cy="3320323"/>
              </a:xfrm>
            </p:grpSpPr>
            <p:sp>
              <p:nvSpPr>
                <p:cNvPr id="62" name="圆角矩形 61">
                  <a:extLst>
                    <a:ext uri="{FF2B5EF4-FFF2-40B4-BE49-F238E27FC236}">
                      <a16:creationId xmlns="" xmlns:a16="http://schemas.microsoft.com/office/drawing/2014/main" id="{4329170D-3BA2-6C40-8134-824E5817E250}"/>
                    </a:ext>
                  </a:extLst>
                </p:cNvPr>
                <p:cNvSpPr/>
                <p:nvPr/>
              </p:nvSpPr>
              <p:spPr>
                <a:xfrm>
                  <a:off x="3009017" y="1035030"/>
                  <a:ext cx="3881310" cy="3320323"/>
                </a:xfrm>
                <a:prstGeom prst="roundRect">
                  <a:avLst/>
                </a:prstGeom>
                <a:noFill/>
                <a:ln w="31750">
                  <a:solidFill>
                    <a:schemeClr val="accent5">
                      <a:lumMod val="75000"/>
                    </a:schemeClr>
                  </a:solidFill>
                  <a:prstDash val="dash"/>
                </a:ln>
              </p:spPr>
              <p:txBody>
                <a:bodyPr wrap="square" rtlCol="0" anchor="ctr">
                  <a:spAutoFit/>
                </a:bodyPr>
                <a:lstStyle/>
                <a:p>
                  <a:pPr algn="ctr"/>
                  <a:endParaRPr kumimoji="1" lang="zh-CN" altLang="en-US" sz="2800" b="1" dirty="0"/>
                </a:p>
              </p:txBody>
            </p:sp>
            <p:sp>
              <p:nvSpPr>
                <p:cNvPr id="63" name="矩形 62">
                  <a:extLst>
                    <a:ext uri="{FF2B5EF4-FFF2-40B4-BE49-F238E27FC236}">
                      <a16:creationId xmlns="" xmlns:a16="http://schemas.microsoft.com/office/drawing/2014/main" id="{794834AB-839F-B440-A0C8-6A1553DBFF91}"/>
                    </a:ext>
                  </a:extLst>
                </p:cNvPr>
                <p:cNvSpPr/>
                <p:nvPr/>
              </p:nvSpPr>
              <p:spPr>
                <a:xfrm>
                  <a:off x="3910579" y="3118621"/>
                  <a:ext cx="1226643" cy="420422"/>
                </a:xfrm>
                <a:prstGeom prst="rect">
                  <a:avLst/>
                </a:prstGeom>
              </p:spPr>
              <p:txBody>
                <a:bodyPr wrap="square">
                  <a:spAutoFit/>
                </a:bodyPr>
                <a:lstStyle/>
                <a:p>
                  <a:pPr algn="ctr"/>
                  <a:r>
                    <a:rPr lang="en-US" altLang="zh-CN" sz="1600" b="1" dirty="0">
                      <a:solidFill>
                        <a:srgbClr val="002060"/>
                      </a:solidFill>
                    </a:rPr>
                    <a:t>RFM</a:t>
                  </a:r>
                  <a:r>
                    <a:rPr lang="zh-CN" altLang="en-US" sz="1600" b="1" dirty="0">
                      <a:solidFill>
                        <a:srgbClr val="002060"/>
                      </a:solidFill>
                    </a:rPr>
                    <a:t> </a:t>
                  </a:r>
                  <a:r>
                    <a:rPr lang="en-US" altLang="zh-CN" sz="1600" b="1" dirty="0">
                      <a:solidFill>
                        <a:srgbClr val="002060"/>
                      </a:solidFill>
                    </a:rPr>
                    <a:t>Interface</a:t>
                  </a:r>
                </a:p>
              </p:txBody>
            </p:sp>
            <p:sp>
              <p:nvSpPr>
                <p:cNvPr id="64" name="矩形 63">
                  <a:extLst>
                    <a:ext uri="{FF2B5EF4-FFF2-40B4-BE49-F238E27FC236}">
                      <a16:creationId xmlns="" xmlns:a16="http://schemas.microsoft.com/office/drawing/2014/main" id="{E45BE2BD-DDE6-0D44-A224-751A45459681}"/>
                    </a:ext>
                  </a:extLst>
                </p:cNvPr>
                <p:cNvSpPr/>
                <p:nvPr/>
              </p:nvSpPr>
              <p:spPr>
                <a:xfrm>
                  <a:off x="5163997" y="1616196"/>
                  <a:ext cx="1101345" cy="420422"/>
                </a:xfrm>
                <a:prstGeom prst="rect">
                  <a:avLst/>
                </a:prstGeom>
              </p:spPr>
              <p:txBody>
                <a:bodyPr wrap="square">
                  <a:spAutoFit/>
                </a:bodyPr>
                <a:lstStyle/>
                <a:p>
                  <a:pPr algn="ctr"/>
                  <a:r>
                    <a:rPr lang="en-US" altLang="zh-CN" sz="1600" b="1" dirty="0">
                      <a:solidFill>
                        <a:srgbClr val="002060"/>
                      </a:solidFill>
                    </a:rPr>
                    <a:t>RL</a:t>
                  </a:r>
                  <a:r>
                    <a:rPr lang="zh-CN" altLang="en-US" sz="1600" b="1" dirty="0">
                      <a:solidFill>
                        <a:srgbClr val="002060"/>
                      </a:solidFill>
                    </a:rPr>
                    <a:t> </a:t>
                  </a:r>
                  <a:r>
                    <a:rPr lang="en-US" altLang="zh-CN" sz="1600" b="1" dirty="0">
                      <a:solidFill>
                        <a:srgbClr val="002060"/>
                      </a:solidFill>
                    </a:rPr>
                    <a:t>Interface</a:t>
                  </a:r>
                </a:p>
              </p:txBody>
            </p:sp>
          </p:grpSp>
          <p:sp>
            <p:nvSpPr>
              <p:cNvPr id="61" name="矩形 60">
                <a:extLst>
                  <a:ext uri="{FF2B5EF4-FFF2-40B4-BE49-F238E27FC236}">
                    <a16:creationId xmlns="" xmlns:a16="http://schemas.microsoft.com/office/drawing/2014/main" id="{0AC1F3D8-A851-1F4E-AF79-2D7622853F5A}"/>
                  </a:ext>
                </a:extLst>
              </p:cNvPr>
              <p:cNvSpPr/>
              <p:nvPr/>
            </p:nvSpPr>
            <p:spPr>
              <a:xfrm>
                <a:off x="1377283" y="1548481"/>
                <a:ext cx="2410620" cy="420725"/>
              </a:xfrm>
              <a:prstGeom prst="rect">
                <a:avLst/>
              </a:prstGeom>
            </p:spPr>
            <p:txBody>
              <a:bodyPr wrap="square">
                <a:spAutoFit/>
              </a:bodyPr>
              <a:lstStyle/>
              <a:p>
                <a:pPr algn="ctr"/>
                <a:r>
                  <a:rPr lang="en-US" altLang="zh-CN" sz="1600" b="1" dirty="0">
                    <a:solidFill>
                      <a:srgbClr val="002060"/>
                    </a:solidFill>
                  </a:rPr>
                  <a:t>Event Generation</a:t>
                </a:r>
              </a:p>
            </p:txBody>
          </p:sp>
        </p:grpSp>
        <p:sp>
          <p:nvSpPr>
            <p:cNvPr id="59" name="文本框 58">
              <a:extLst>
                <a:ext uri="{FF2B5EF4-FFF2-40B4-BE49-F238E27FC236}">
                  <a16:creationId xmlns="" xmlns:a16="http://schemas.microsoft.com/office/drawing/2014/main" id="{C63D8BE7-195D-9C4D-802A-9816FDC28B1A}"/>
                </a:ext>
              </a:extLst>
            </p:cNvPr>
            <p:cNvSpPr txBox="1"/>
            <p:nvPr/>
          </p:nvSpPr>
          <p:spPr>
            <a:xfrm>
              <a:off x="406359" y="1463274"/>
              <a:ext cx="2340716" cy="420725"/>
            </a:xfrm>
            <a:prstGeom prst="rect">
              <a:avLst/>
            </a:prstGeom>
            <a:solidFill>
              <a:schemeClr val="bg1"/>
            </a:solidFill>
          </p:spPr>
          <p:txBody>
            <a:bodyPr wrap="square" rtlCol="0">
              <a:spAutoFit/>
            </a:bodyPr>
            <a:lstStyle/>
            <a:p>
              <a:pPr algn="ctr"/>
              <a:r>
                <a:rPr kumimoji="1" lang="en-US" altLang="zh-CN" sz="1600" b="1" dirty="0">
                  <a:solidFill>
                    <a:srgbClr val="C00000"/>
                  </a:solidFill>
                  <a:latin typeface="Microsoft YaHei" panose="020B0503020204020204" pitchFamily="34" charset="-122"/>
                  <a:ea typeface="Microsoft YaHei" panose="020B0503020204020204" pitchFamily="34" charset="-122"/>
                </a:rPr>
                <a:t>Custom libraries</a:t>
              </a:r>
              <a:endParaRPr kumimoji="1" lang="zh-CN" altLang="en-US" sz="1600" b="1" dirty="0">
                <a:solidFill>
                  <a:srgbClr val="C00000"/>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83833558"/>
      </p:ext>
    </p:extLst>
  </p:cSld>
  <p:clrMapOvr>
    <a:masterClrMapping/>
  </p:clrMapOvr>
  <mc:AlternateContent xmlns:mc="http://schemas.openxmlformats.org/markup-compatibility/2006" xmlns:p14="http://schemas.microsoft.com/office/powerpoint/2010/main">
    <mc:Choice Requires="p14">
      <p:transition spd="slow" p14:dur="2000" advTm="18064"/>
    </mc:Choice>
    <mc:Fallback xmlns="">
      <p:transition spd="slow" advTm="18064"/>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 51"/>
          <p:cNvGrpSpPr/>
          <p:nvPr/>
        </p:nvGrpSpPr>
        <p:grpSpPr>
          <a:xfrm>
            <a:off x="5997557" y="5240819"/>
            <a:ext cx="3864268" cy="1579394"/>
            <a:chOff x="5298523" y="4223683"/>
            <a:chExt cx="3688563" cy="1396048"/>
          </a:xfrm>
        </p:grpSpPr>
        <p:pic>
          <p:nvPicPr>
            <p:cNvPr id="53" name="图片 52">
              <a:extLst>
                <a:ext uri="{FF2B5EF4-FFF2-40B4-BE49-F238E27FC236}">
                  <a16:creationId xmlns="" xmlns:a16="http://schemas.microsoft.com/office/drawing/2014/main" id="{5C4A61A8-C371-C045-B53B-64FC44BB2615}"/>
                </a:ext>
              </a:extLst>
            </p:cNvPr>
            <p:cNvPicPr>
              <a:picLocks noChangeAspect="1"/>
            </p:cNvPicPr>
            <p:nvPr/>
          </p:nvPicPr>
          <p:blipFill>
            <a:blip r:embed="rId3"/>
            <a:stretch>
              <a:fillRect/>
            </a:stretch>
          </p:blipFill>
          <p:spPr>
            <a:xfrm>
              <a:off x="5298523" y="4223683"/>
              <a:ext cx="2125663" cy="1396048"/>
            </a:xfrm>
            <a:prstGeom prst="rect">
              <a:avLst/>
            </a:prstGeom>
          </p:spPr>
        </p:pic>
        <p:pic>
          <p:nvPicPr>
            <p:cNvPr id="54" name="图片 53">
              <a:extLst>
                <a:ext uri="{FF2B5EF4-FFF2-40B4-BE49-F238E27FC236}">
                  <a16:creationId xmlns="" xmlns:a16="http://schemas.microsoft.com/office/drawing/2014/main" id="{086BEDB9-6DA1-654D-89AD-F9D5E41A2F38}"/>
                </a:ext>
              </a:extLst>
            </p:cNvPr>
            <p:cNvPicPr>
              <a:picLocks noChangeAspect="1"/>
            </p:cNvPicPr>
            <p:nvPr/>
          </p:nvPicPr>
          <p:blipFill rotWithShape="1">
            <a:blip r:embed="rId4"/>
            <a:srcRect l="1213"/>
            <a:stretch/>
          </p:blipFill>
          <p:spPr>
            <a:xfrm>
              <a:off x="6960984" y="4272060"/>
              <a:ext cx="2026102" cy="534233"/>
            </a:xfrm>
            <a:prstGeom prst="rect">
              <a:avLst/>
            </a:prstGeom>
          </p:spPr>
        </p:pic>
        <p:cxnSp>
          <p:nvCxnSpPr>
            <p:cNvPr id="55" name="直接箭头连接符 31">
              <a:extLst>
                <a:ext uri="{FF2B5EF4-FFF2-40B4-BE49-F238E27FC236}">
                  <a16:creationId xmlns="" xmlns:a16="http://schemas.microsoft.com/office/drawing/2014/main" id="{26EA1DE1-D7DA-484D-BE25-4D541DF0C05E}"/>
                </a:ext>
              </a:extLst>
            </p:cNvPr>
            <p:cNvCxnSpPr/>
            <p:nvPr/>
          </p:nvCxnSpPr>
          <p:spPr>
            <a:xfrm flipH="1">
              <a:off x="6458555" y="4707144"/>
              <a:ext cx="604936" cy="1504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 xmlns:a16="http://schemas.microsoft.com/office/drawing/2014/main" id="{90AF593B-9738-B24E-ADFB-8E621A08071A}"/>
                </a:ext>
              </a:extLst>
            </p:cNvPr>
            <p:cNvSpPr/>
            <p:nvPr/>
          </p:nvSpPr>
          <p:spPr>
            <a:xfrm>
              <a:off x="5931468" y="4645280"/>
              <a:ext cx="512740" cy="41399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Microsoft YaHei" panose="020B0503020204020204" pitchFamily="34" charset="-122"/>
                <a:ea typeface="Microsoft YaHei" panose="020B0503020204020204" pitchFamily="34" charset="-122"/>
              </a:endParaRPr>
            </a:p>
          </p:txBody>
        </p:sp>
        <p:sp>
          <p:nvSpPr>
            <p:cNvPr id="57" name="文本框 56">
              <a:extLst>
                <a:ext uri="{FF2B5EF4-FFF2-40B4-BE49-F238E27FC236}">
                  <a16:creationId xmlns="" xmlns:a16="http://schemas.microsoft.com/office/drawing/2014/main" id="{3208F9E5-706F-DC4F-8072-F32B8795522B}"/>
                </a:ext>
              </a:extLst>
            </p:cNvPr>
            <p:cNvSpPr txBox="1"/>
            <p:nvPr/>
          </p:nvSpPr>
          <p:spPr>
            <a:xfrm>
              <a:off x="5825117" y="5036092"/>
              <a:ext cx="740908" cy="246221"/>
            </a:xfrm>
            <a:prstGeom prst="rect">
              <a:avLst/>
            </a:prstGeom>
            <a:noFill/>
          </p:spPr>
          <p:txBody>
            <a:bodyPr wrap="none" rtlCol="0">
              <a:spAutoFit/>
            </a:bodyPr>
            <a:lstStyle/>
            <a:p>
              <a:r>
                <a:rPr kumimoji="1" lang="en-US" altLang="zh-CN" sz="1000" dirty="0" smtClean="0">
                  <a:solidFill>
                    <a:srgbClr val="FF0000"/>
                  </a:solidFill>
                  <a:latin typeface="Microsoft YaHei" charset="-122"/>
                  <a:ea typeface="Microsoft YaHei" charset="-122"/>
                  <a:cs typeface="Microsoft YaHei" charset="-122"/>
                </a:rPr>
                <a:t>AI</a:t>
              </a:r>
              <a:r>
                <a:rPr kumimoji="1" lang="zh-CN" altLang="en-US" sz="1000" dirty="0" smtClean="0">
                  <a:solidFill>
                    <a:srgbClr val="FF0000"/>
                  </a:solidFill>
                  <a:latin typeface="Microsoft YaHei" charset="-122"/>
                  <a:ea typeface="Microsoft YaHei" charset="-122"/>
                  <a:cs typeface="Microsoft YaHei" charset="-122"/>
                </a:rPr>
                <a:t> </a:t>
              </a:r>
              <a:r>
                <a:rPr kumimoji="1" lang="en-US" altLang="zh-CN" sz="1000" dirty="0" smtClean="0">
                  <a:solidFill>
                    <a:srgbClr val="FF0000"/>
                  </a:solidFill>
                  <a:latin typeface="Microsoft YaHei" charset="-122"/>
                  <a:ea typeface="Microsoft YaHei" charset="-122"/>
                  <a:cs typeface="Microsoft YaHei" charset="-122"/>
                </a:rPr>
                <a:t>model</a:t>
              </a:r>
              <a:endParaRPr kumimoji="1" lang="zh-CN" altLang="en-US" sz="1000" dirty="0">
                <a:solidFill>
                  <a:srgbClr val="FF0000"/>
                </a:solidFill>
                <a:latin typeface="Microsoft YaHei" charset="-122"/>
                <a:ea typeface="Microsoft YaHei" charset="-122"/>
                <a:cs typeface="Microsoft YaHei" charset="-122"/>
              </a:endParaRPr>
            </a:p>
          </p:txBody>
        </p:sp>
      </p:grpSp>
      <p:pic>
        <p:nvPicPr>
          <p:cNvPr id="51" name="图片 50"/>
          <p:cNvPicPr>
            <a:picLocks noChangeAspect="1"/>
          </p:cNvPicPr>
          <p:nvPr/>
        </p:nvPicPr>
        <p:blipFill>
          <a:blip r:embed="rId5"/>
          <a:stretch>
            <a:fillRect/>
          </a:stretch>
        </p:blipFill>
        <p:spPr>
          <a:xfrm>
            <a:off x="9886963" y="5564173"/>
            <a:ext cx="1892649" cy="1248234"/>
          </a:xfrm>
          <a:prstGeom prst="rect">
            <a:avLst/>
          </a:prstGeom>
        </p:spPr>
      </p:pic>
      <p:grpSp>
        <p:nvGrpSpPr>
          <p:cNvPr id="27" name="组合 12"/>
          <p:cNvGrpSpPr/>
          <p:nvPr/>
        </p:nvGrpSpPr>
        <p:grpSpPr>
          <a:xfrm>
            <a:off x="339704" y="2457291"/>
            <a:ext cx="4530730" cy="2534288"/>
            <a:chOff x="6180208" y="3855831"/>
            <a:chExt cx="5230758" cy="2930648"/>
          </a:xfrm>
        </p:grpSpPr>
        <p:pic>
          <p:nvPicPr>
            <p:cNvPr id="28" name="图片 27"/>
            <p:cNvPicPr>
              <a:picLocks noChangeAspect="1"/>
            </p:cNvPicPr>
            <p:nvPr/>
          </p:nvPicPr>
          <p:blipFill>
            <a:blip r:embed="rId6"/>
            <a:stretch>
              <a:fillRect/>
            </a:stretch>
          </p:blipFill>
          <p:spPr>
            <a:xfrm>
              <a:off x="6255929" y="3855831"/>
              <a:ext cx="5155037" cy="2930648"/>
            </a:xfrm>
            <a:prstGeom prst="rect">
              <a:avLst/>
            </a:prstGeom>
          </p:spPr>
        </p:pic>
        <p:sp>
          <p:nvSpPr>
            <p:cNvPr id="29" name="文本框 28"/>
            <p:cNvSpPr txBox="1"/>
            <p:nvPr/>
          </p:nvSpPr>
          <p:spPr>
            <a:xfrm>
              <a:off x="6180208" y="3899664"/>
              <a:ext cx="1374944" cy="579448"/>
            </a:xfrm>
            <a:prstGeom prst="rect">
              <a:avLst/>
            </a:prstGeom>
            <a:noFill/>
          </p:spPr>
          <p:txBody>
            <a:bodyPr wrap="square" rtlCol="0">
              <a:spAutoFit/>
            </a:bodyPr>
            <a:lstStyle/>
            <a:p>
              <a:pPr algn="ctr"/>
              <a:r>
                <a:rPr lang="en-US" altLang="zh-CN" sz="800" b="1" dirty="0">
                  <a:solidFill>
                    <a:srgbClr val="C00000"/>
                  </a:solidFill>
                </a:rPr>
                <a:t>Event Schedule</a:t>
              </a:r>
              <a:endParaRPr lang="zh-CN" altLang="en-US" sz="800" b="1" dirty="0">
                <a:solidFill>
                  <a:srgbClr val="C00000"/>
                </a:solidFill>
              </a:endParaRPr>
            </a:p>
          </p:txBody>
        </p:sp>
        <p:sp>
          <p:nvSpPr>
            <p:cNvPr id="30" name="文本框 29"/>
            <p:cNvSpPr txBox="1"/>
            <p:nvPr/>
          </p:nvSpPr>
          <p:spPr>
            <a:xfrm>
              <a:off x="7799399" y="3924317"/>
              <a:ext cx="1243039" cy="579448"/>
            </a:xfrm>
            <a:prstGeom prst="rect">
              <a:avLst/>
            </a:prstGeom>
            <a:noFill/>
          </p:spPr>
          <p:txBody>
            <a:bodyPr wrap="square" rtlCol="0">
              <a:spAutoFit/>
            </a:bodyPr>
            <a:lstStyle/>
            <a:p>
              <a:pPr algn="ctr"/>
              <a:r>
                <a:rPr lang="en-US" altLang="zh-CN" sz="800" b="1" dirty="0">
                  <a:solidFill>
                    <a:srgbClr val="C00000"/>
                  </a:solidFill>
                </a:rPr>
                <a:t>Event Detector</a:t>
              </a:r>
              <a:endParaRPr lang="zh-CN" altLang="en-US" sz="800" b="1" dirty="0">
                <a:solidFill>
                  <a:srgbClr val="C00000"/>
                </a:solidFill>
              </a:endParaRPr>
            </a:p>
          </p:txBody>
        </p:sp>
      </p:grpSp>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7"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28</a:t>
            </a:fld>
            <a:endParaRPr lang="zh-CN" altLang="en-US"/>
          </a:p>
        </p:txBody>
      </p:sp>
      <p:sp>
        <p:nvSpPr>
          <p:cNvPr id="17" name="矩形 16">
            <a:extLst>
              <a:ext uri="{FF2B5EF4-FFF2-40B4-BE49-F238E27FC236}">
                <a16:creationId xmlns:a16="http://schemas.microsoft.com/office/drawing/2014/main" xmlns="" id="{4930C004-040C-8E48-ABDB-99E39847AA52}"/>
              </a:ext>
            </a:extLst>
          </p:cNvPr>
          <p:cNvSpPr/>
          <p:nvPr/>
        </p:nvSpPr>
        <p:spPr>
          <a:xfrm>
            <a:off x="241287" y="1076369"/>
            <a:ext cx="4615978" cy="369332"/>
          </a:xfrm>
          <a:prstGeom prst="rect">
            <a:avLst/>
          </a:prstGeom>
          <a:solidFill>
            <a:schemeClr val="accent1"/>
          </a:solidFill>
        </p:spPr>
        <p:txBody>
          <a:bodyPr wrap="square">
            <a:spAutoFit/>
          </a:bodyPr>
          <a:lstStyle/>
          <a:p>
            <a:r>
              <a:rPr lang="en-US" altLang="zh-CN" b="1" dirty="0">
                <a:solidFill>
                  <a:schemeClr val="bg1"/>
                </a:solidFill>
                <a:ea typeface="Century Gothic" charset="0"/>
                <a:cs typeface="Century Gothic" charset="0"/>
              </a:rPr>
              <a:t>Plasma control and event simulation</a:t>
            </a:r>
          </a:p>
        </p:txBody>
      </p:sp>
      <p:grpSp>
        <p:nvGrpSpPr>
          <p:cNvPr id="18" name="组合 12">
            <a:extLst>
              <a:ext uri="{FF2B5EF4-FFF2-40B4-BE49-F238E27FC236}">
                <a16:creationId xmlns:a16="http://schemas.microsoft.com/office/drawing/2014/main" xmlns="" id="{EAC6231F-A051-3141-9C9E-007F3C25B137}"/>
              </a:ext>
            </a:extLst>
          </p:cNvPr>
          <p:cNvGrpSpPr/>
          <p:nvPr/>
        </p:nvGrpSpPr>
        <p:grpSpPr>
          <a:xfrm>
            <a:off x="399539" y="4911182"/>
            <a:ext cx="2296781" cy="1909491"/>
            <a:chOff x="1355741" y="4306591"/>
            <a:chExt cx="3794401" cy="2795087"/>
          </a:xfrm>
        </p:grpSpPr>
        <p:sp>
          <p:nvSpPr>
            <p:cNvPr id="19" name="文本框 18">
              <a:extLst>
                <a:ext uri="{FF2B5EF4-FFF2-40B4-BE49-F238E27FC236}">
                  <a16:creationId xmlns:a16="http://schemas.microsoft.com/office/drawing/2014/main" xmlns="" id="{A31EBC53-700E-FF47-B7A1-3ABCEA14B22F}"/>
                </a:ext>
              </a:extLst>
            </p:cNvPr>
            <p:cNvSpPr txBox="1"/>
            <p:nvPr/>
          </p:nvSpPr>
          <p:spPr>
            <a:xfrm>
              <a:off x="1500030" y="6554174"/>
              <a:ext cx="3650112" cy="547504"/>
            </a:xfrm>
            <a:prstGeom prst="rect">
              <a:avLst/>
            </a:prstGeom>
            <a:noFill/>
          </p:spPr>
          <p:txBody>
            <a:bodyPr wrap="none" rtlCol="0">
              <a:spAutoFit/>
            </a:bodyPr>
            <a:lstStyle/>
            <a:p>
              <a:r>
                <a:rPr kumimoji="1" lang="en-US" altLang="zh-CN" sz="1200" dirty="0">
                  <a:ea typeface="Century Gothic" charset="0"/>
                  <a:cs typeface="Century Gothic" charset="0"/>
                </a:rPr>
                <a:t>R position control result</a:t>
              </a:r>
              <a:endParaRPr kumimoji="1" lang="zh-CN" altLang="en-US" sz="1200" dirty="0">
                <a:ea typeface="Century Gothic" charset="0"/>
                <a:cs typeface="Century Gothic" charset="0"/>
              </a:endParaRPr>
            </a:p>
          </p:txBody>
        </p:sp>
        <p:pic>
          <p:nvPicPr>
            <p:cNvPr id="20" name="图片 19">
              <a:extLst>
                <a:ext uri="{FF2B5EF4-FFF2-40B4-BE49-F238E27FC236}">
                  <a16:creationId xmlns:a16="http://schemas.microsoft.com/office/drawing/2014/main" xmlns="" id="{41E6057D-06BD-D646-8D84-AC2E9E559A52}"/>
                </a:ext>
              </a:extLst>
            </p:cNvPr>
            <p:cNvPicPr/>
            <p:nvPr/>
          </p:nvPicPr>
          <p:blipFill>
            <a:blip r:embed="rId8"/>
            <a:stretch>
              <a:fillRect/>
            </a:stretch>
          </p:blipFill>
          <p:spPr>
            <a:xfrm>
              <a:off x="1355741" y="4306591"/>
              <a:ext cx="3207110" cy="2324979"/>
            </a:xfrm>
            <a:prstGeom prst="rect">
              <a:avLst/>
            </a:prstGeom>
          </p:spPr>
        </p:pic>
      </p:grpSp>
      <p:pic>
        <p:nvPicPr>
          <p:cNvPr id="21" name="图片 20"/>
          <p:cNvPicPr/>
          <p:nvPr/>
        </p:nvPicPr>
        <p:blipFill>
          <a:blip r:embed="rId9" cstate="print">
            <a:extLst>
              <a:ext uri="{28A0092B-C50C-407E-A947-70E740481C1C}">
                <a14:useLocalDpi xmlns:a14="http://schemas.microsoft.com/office/drawing/2010/main" val="0"/>
              </a:ext>
            </a:extLst>
          </a:blip>
          <a:stretch>
            <a:fillRect/>
          </a:stretch>
        </p:blipFill>
        <p:spPr bwMode="auto">
          <a:xfrm>
            <a:off x="2696320" y="4934257"/>
            <a:ext cx="2161087" cy="1569705"/>
          </a:xfrm>
          <a:prstGeom prst="rect">
            <a:avLst/>
          </a:prstGeom>
          <a:ln>
            <a:noFill/>
          </a:ln>
          <a:extLst>
            <a:ext uri="{53640926-AAD7-44D8-BBD7-CCE9431645EC}">
              <a14:shadowObscured xmlns:a14="http://schemas.microsoft.com/office/drawing/2010/main"/>
            </a:ext>
          </a:extLst>
        </p:spPr>
      </p:pic>
      <p:sp>
        <p:nvSpPr>
          <p:cNvPr id="22" name="矩形 21"/>
          <p:cNvSpPr/>
          <p:nvPr/>
        </p:nvSpPr>
        <p:spPr>
          <a:xfrm>
            <a:off x="110836" y="1004429"/>
            <a:ext cx="11954164" cy="57723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a:extLst>
              <a:ext uri="{FF2B5EF4-FFF2-40B4-BE49-F238E27FC236}">
                <a16:creationId xmlns:a16="http://schemas.microsoft.com/office/drawing/2014/main" xmlns="" id="{4930C004-040C-8E48-ABDB-99E39847AA52}"/>
              </a:ext>
            </a:extLst>
          </p:cNvPr>
          <p:cNvSpPr/>
          <p:nvPr/>
        </p:nvSpPr>
        <p:spPr>
          <a:xfrm>
            <a:off x="6220691" y="1078968"/>
            <a:ext cx="4615978" cy="369332"/>
          </a:xfrm>
          <a:prstGeom prst="rect">
            <a:avLst/>
          </a:prstGeom>
          <a:solidFill>
            <a:schemeClr val="accent1"/>
          </a:solidFill>
        </p:spPr>
        <p:txBody>
          <a:bodyPr wrap="square">
            <a:spAutoFit/>
          </a:bodyPr>
          <a:lstStyle/>
          <a:p>
            <a:r>
              <a:rPr lang="en-US" altLang="zh-CN" b="1" dirty="0" smtClean="0">
                <a:solidFill>
                  <a:schemeClr val="bg1"/>
                </a:solidFill>
                <a:latin typeface="Arial" charset="0"/>
                <a:ea typeface="Arial" charset="0"/>
                <a:cs typeface="Arial" charset="0"/>
              </a:rPr>
              <a:t>Hardware in loop test with PCS</a:t>
            </a:r>
            <a:endParaRPr lang="en-US" altLang="zh-CN" b="1" dirty="0">
              <a:solidFill>
                <a:schemeClr val="bg1"/>
              </a:solidFill>
              <a:latin typeface="Arial" charset="0"/>
              <a:ea typeface="Arial" charset="0"/>
              <a:cs typeface="Arial" charset="0"/>
            </a:endParaRPr>
          </a:p>
        </p:txBody>
      </p:sp>
      <p:sp>
        <p:nvSpPr>
          <p:cNvPr id="31" name="矩形 30">
            <a:extLst>
              <a:ext uri="{FF2B5EF4-FFF2-40B4-BE49-F238E27FC236}">
                <a16:creationId xmlns:a16="http://schemas.microsoft.com/office/drawing/2014/main" xmlns="" id="{E35A412C-FAB8-F149-A121-5F1A1AFA4D4F}"/>
              </a:ext>
            </a:extLst>
          </p:cNvPr>
          <p:cNvSpPr/>
          <p:nvPr/>
        </p:nvSpPr>
        <p:spPr>
          <a:xfrm>
            <a:off x="2652547" y="6446643"/>
            <a:ext cx="2528474" cy="276999"/>
          </a:xfrm>
          <a:prstGeom prst="rect">
            <a:avLst/>
          </a:prstGeom>
        </p:spPr>
        <p:txBody>
          <a:bodyPr wrap="square">
            <a:spAutoFit/>
          </a:bodyPr>
          <a:lstStyle/>
          <a:p>
            <a:r>
              <a:rPr lang="en-US" altLang="zh-CN" sz="1200" dirty="0">
                <a:ea typeface="Century Gothic" charset="0"/>
                <a:cs typeface="Century Gothic" charset="0"/>
              </a:rPr>
              <a:t>IC </a:t>
            </a:r>
            <a:r>
              <a:rPr lang="en-US" altLang="zh-CN" sz="1200">
                <a:ea typeface="Century Gothic" charset="0"/>
                <a:cs typeface="Century Gothic" charset="0"/>
              </a:rPr>
              <a:t>failure </a:t>
            </a:r>
            <a:r>
              <a:rPr lang="en-US" altLang="zh-CN" sz="1200" smtClean="0">
                <a:ea typeface="Century Gothic" charset="0"/>
                <a:cs typeface="Century Gothic" charset="0"/>
              </a:rPr>
              <a:t>detection and handling</a:t>
            </a:r>
            <a:endParaRPr lang="en-US" altLang="zh-CN" sz="1200" dirty="0">
              <a:ea typeface="Century Gothic" charset="0"/>
              <a:cs typeface="Century Gothic" charset="0"/>
            </a:endParaRPr>
          </a:p>
        </p:txBody>
      </p:sp>
      <p:sp>
        <p:nvSpPr>
          <p:cNvPr id="33" name="矩形 32"/>
          <p:cNvSpPr/>
          <p:nvPr/>
        </p:nvSpPr>
        <p:spPr>
          <a:xfrm>
            <a:off x="181782" y="1568722"/>
            <a:ext cx="5334433" cy="830997"/>
          </a:xfrm>
          <a:prstGeom prst="rect">
            <a:avLst/>
          </a:prstGeom>
        </p:spPr>
        <p:txBody>
          <a:bodyPr wrap="square">
            <a:spAutoFit/>
          </a:bodyPr>
          <a:lstStyle/>
          <a:p>
            <a:pPr marL="285750" indent="-285750">
              <a:buFont typeface="Arial" charset="0"/>
              <a:buChar char="•"/>
            </a:pPr>
            <a:r>
              <a:rPr lang="en-US" altLang="zh-CN" sz="1600" dirty="0" err="1">
                <a:ea typeface="Century Gothic" charset="0"/>
                <a:cs typeface="Century Gothic" charset="0"/>
              </a:rPr>
              <a:t>RZIp</a:t>
            </a:r>
            <a:r>
              <a:rPr lang="en-US" altLang="zh-CN" sz="1600" dirty="0">
                <a:ea typeface="Century Gothic" charset="0"/>
                <a:cs typeface="Century Gothic" charset="0"/>
              </a:rPr>
              <a:t> Control </a:t>
            </a:r>
            <a:r>
              <a:rPr lang="en-US" altLang="zh-CN" sz="1600" dirty="0" smtClean="0">
                <a:ea typeface="Century Gothic" charset="0"/>
                <a:cs typeface="Century Gothic" charset="0"/>
              </a:rPr>
              <a:t>and actuator failure event were simulated.</a:t>
            </a:r>
          </a:p>
          <a:p>
            <a:pPr marL="285750" indent="-285750">
              <a:buFont typeface="Arial" charset="0"/>
              <a:buChar char="•"/>
            </a:pPr>
            <a:r>
              <a:rPr lang="en-US" altLang="zh-CN" sz="1600" dirty="0" smtClean="0">
                <a:ea typeface="Century Gothic" charset="0"/>
                <a:cs typeface="Century Gothic" charset="0"/>
              </a:rPr>
              <a:t>The results </a:t>
            </a:r>
            <a:r>
              <a:rPr lang="en-US" altLang="zh-CN" sz="1600" dirty="0">
                <a:ea typeface="Century Gothic" charset="0"/>
                <a:cs typeface="Century Gothic" charset="0"/>
              </a:rPr>
              <a:t>are consisted with the MATLAB Simulink.</a:t>
            </a:r>
            <a:endParaRPr lang="zh-CN" altLang="en-US" sz="1600" dirty="0">
              <a:ea typeface="Century Gothic" charset="0"/>
              <a:cs typeface="Century Gothic" charset="0"/>
            </a:endParaRPr>
          </a:p>
        </p:txBody>
      </p:sp>
      <p:grpSp>
        <p:nvGrpSpPr>
          <p:cNvPr id="35" name="组合 1">
            <a:extLst>
              <a:ext uri="{FF2B5EF4-FFF2-40B4-BE49-F238E27FC236}">
                <a16:creationId xmlns="" xmlns:a16="http://schemas.microsoft.com/office/drawing/2014/main" id="{AFEDCE61-777B-489E-8A85-193E9DEC65A7}"/>
              </a:ext>
            </a:extLst>
          </p:cNvPr>
          <p:cNvGrpSpPr/>
          <p:nvPr/>
        </p:nvGrpSpPr>
        <p:grpSpPr>
          <a:xfrm>
            <a:off x="6400796" y="2064347"/>
            <a:ext cx="3260791" cy="2034717"/>
            <a:chOff x="5087635" y="2255513"/>
            <a:chExt cx="6011227" cy="3398242"/>
          </a:xfrm>
        </p:grpSpPr>
        <p:grpSp>
          <p:nvGrpSpPr>
            <p:cNvPr id="36" name="组合 9">
              <a:extLst>
                <a:ext uri="{FF2B5EF4-FFF2-40B4-BE49-F238E27FC236}">
                  <a16:creationId xmlns="" xmlns:a16="http://schemas.microsoft.com/office/drawing/2014/main" id="{4F888898-D134-403D-AE82-20D799C14302}"/>
                </a:ext>
              </a:extLst>
            </p:cNvPr>
            <p:cNvGrpSpPr/>
            <p:nvPr/>
          </p:nvGrpSpPr>
          <p:grpSpPr>
            <a:xfrm>
              <a:off x="5194206" y="2255513"/>
              <a:ext cx="5904656" cy="3398242"/>
              <a:chOff x="478966" y="1094130"/>
              <a:chExt cx="5523173" cy="3206884"/>
            </a:xfrm>
          </p:grpSpPr>
          <p:pic>
            <p:nvPicPr>
              <p:cNvPr id="38" name="图片 37">
                <a:extLst>
                  <a:ext uri="{FF2B5EF4-FFF2-40B4-BE49-F238E27FC236}">
                    <a16:creationId xmlns="" xmlns:a16="http://schemas.microsoft.com/office/drawing/2014/main" id="{D7DE2E1A-6193-41EE-9678-2F338614524C}"/>
                  </a:ext>
                </a:extLst>
              </p:cNvPr>
              <p:cNvPicPr/>
              <p:nvPr/>
            </p:nvPicPr>
            <p:blipFill>
              <a:blip r:embed="rId10">
                <a:extLst>
                  <a:ext uri="{28A0092B-C50C-407E-A947-70E740481C1C}">
                    <a14:useLocalDpi xmlns:a14="http://schemas.microsoft.com/office/drawing/2010/main" val="0"/>
                  </a:ext>
                </a:extLst>
              </a:blip>
              <a:stretch>
                <a:fillRect/>
              </a:stretch>
            </p:blipFill>
            <p:spPr>
              <a:xfrm>
                <a:off x="478966" y="1094130"/>
                <a:ext cx="5523173" cy="3206884"/>
              </a:xfrm>
              <a:prstGeom prst="rect">
                <a:avLst/>
              </a:prstGeom>
            </p:spPr>
          </p:pic>
          <p:sp>
            <p:nvSpPr>
              <p:cNvPr id="39" name="矩形 38">
                <a:extLst>
                  <a:ext uri="{FF2B5EF4-FFF2-40B4-BE49-F238E27FC236}">
                    <a16:creationId xmlns="" xmlns:a16="http://schemas.microsoft.com/office/drawing/2014/main" id="{39FDFAA5-6072-4FFF-A830-74040FF4A4D9}"/>
                  </a:ext>
                </a:extLst>
              </p:cNvPr>
              <p:cNvSpPr/>
              <p:nvPr/>
            </p:nvSpPr>
            <p:spPr>
              <a:xfrm>
                <a:off x="3779399" y="2205597"/>
                <a:ext cx="1145048" cy="87304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37" name="矩形 36">
              <a:extLst>
                <a:ext uri="{FF2B5EF4-FFF2-40B4-BE49-F238E27FC236}">
                  <a16:creationId xmlns="" xmlns:a16="http://schemas.microsoft.com/office/drawing/2014/main" id="{BA23B815-1D2F-4691-8E24-BDCE82F11A95}"/>
                </a:ext>
              </a:extLst>
            </p:cNvPr>
            <p:cNvSpPr/>
            <p:nvPr/>
          </p:nvSpPr>
          <p:spPr>
            <a:xfrm>
              <a:off x="5087635" y="3700913"/>
              <a:ext cx="1008112" cy="92514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40" name="文本框 39">
            <a:extLst>
              <a:ext uri="{FF2B5EF4-FFF2-40B4-BE49-F238E27FC236}">
                <a16:creationId xmlns="" xmlns:a16="http://schemas.microsoft.com/office/drawing/2014/main" id="{A5898C7B-AFF4-4A02-816E-01CC10C83AC2}"/>
              </a:ext>
            </a:extLst>
          </p:cNvPr>
          <p:cNvSpPr txBox="1"/>
          <p:nvPr/>
        </p:nvSpPr>
        <p:spPr>
          <a:xfrm>
            <a:off x="6332049" y="2472069"/>
            <a:ext cx="720436" cy="461665"/>
          </a:xfrm>
          <a:prstGeom prst="rect">
            <a:avLst/>
          </a:prstGeom>
          <a:noFill/>
        </p:spPr>
        <p:txBody>
          <a:bodyPr wrap="square" rtlCol="0">
            <a:spAutoFit/>
          </a:bodyPr>
          <a:lstStyle/>
          <a:p>
            <a:r>
              <a:rPr lang="en-US" altLang="zh-CN" sz="1200" b="1"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plasma </a:t>
            </a:r>
            <a:r>
              <a:rPr lang="en-US" altLang="zh-CN" sz="1200" b="1" dirty="0">
                <a:solidFill>
                  <a:srgbClr val="FF0000"/>
                </a:solidFill>
                <a:latin typeface="Arial" panose="020B0604020202020204" pitchFamily="34" charset="0"/>
                <a:ea typeface="微软雅黑" panose="020B0503020204020204" pitchFamily="34" charset="-122"/>
                <a:cs typeface="Arial" panose="020B0604020202020204" pitchFamily="34" charset="0"/>
              </a:rPr>
              <a:t>model</a:t>
            </a:r>
            <a:endParaRPr lang="zh-CN" altLang="en-US" sz="12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a:extLst>
              <a:ext uri="{FF2B5EF4-FFF2-40B4-BE49-F238E27FC236}">
                <a16:creationId xmlns="" xmlns:a16="http://schemas.microsoft.com/office/drawing/2014/main" id="{A5898C7B-AFF4-4A02-816E-01CC10C83AC2}"/>
              </a:ext>
            </a:extLst>
          </p:cNvPr>
          <p:cNvSpPr txBox="1"/>
          <p:nvPr/>
        </p:nvSpPr>
        <p:spPr>
          <a:xfrm>
            <a:off x="8222933" y="2354810"/>
            <a:ext cx="1066531" cy="461665"/>
          </a:xfrm>
          <a:prstGeom prst="rect">
            <a:avLst/>
          </a:prstGeom>
          <a:noFill/>
        </p:spPr>
        <p:txBody>
          <a:bodyPr wrap="square" rtlCol="0">
            <a:spAutoFit/>
          </a:bodyPr>
          <a:lstStyle/>
          <a:p>
            <a:r>
              <a:rPr lang="en-US" altLang="zh-CN" sz="1200" b="1" smtClean="0">
                <a:solidFill>
                  <a:srgbClr val="FF0000"/>
                </a:solidFill>
                <a:latin typeface="Arial" panose="020B0604020202020204" pitchFamily="34" charset="0"/>
                <a:ea typeface="微软雅黑" panose="020B0503020204020204" pitchFamily="34" charset="-122"/>
                <a:cs typeface="Arial" panose="020B0604020202020204" pitchFamily="34" charset="0"/>
              </a:rPr>
              <a:t>Hardware interface</a:t>
            </a:r>
            <a:endParaRPr lang="zh-CN" altLang="en-US" sz="12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42" name="图片 41" descr="C:\Users\lenovo\AppData\Local\Temp\WeChat Files\8744f5d3c0c9aa63ef3ddf36c15382f.png">
            <a:extLst>
              <a:ext uri="{FF2B5EF4-FFF2-40B4-BE49-F238E27FC236}">
                <a16:creationId xmlns="" xmlns:a16="http://schemas.microsoft.com/office/drawing/2014/main" id="{735F9709-0D95-4828-8069-A9483A430D66}"/>
              </a:ext>
            </a:extLst>
          </p:cNvPr>
          <p:cNvPicPr/>
          <p:nvPr/>
        </p:nvPicPr>
        <p:blipFill rotWithShape="1">
          <a:blip r:embed="rId11">
            <a:extLst>
              <a:ext uri="{28A0092B-C50C-407E-A947-70E740481C1C}">
                <a14:useLocalDpi xmlns:a14="http://schemas.microsoft.com/office/drawing/2010/main" val="0"/>
              </a:ext>
            </a:extLst>
          </a:blip>
          <a:srcRect l="6358" t="6654" r="6355" b="3979"/>
          <a:stretch/>
        </p:blipFill>
        <p:spPr bwMode="auto">
          <a:xfrm>
            <a:off x="9740590" y="2090832"/>
            <a:ext cx="2233457" cy="1464622"/>
          </a:xfrm>
          <a:prstGeom prst="rect">
            <a:avLst/>
          </a:prstGeom>
          <a:noFill/>
          <a:ln>
            <a:noFill/>
          </a:ln>
          <a:extLst>
            <a:ext uri="{53640926-AAD7-44D8-BBD7-CCE9431645EC}">
              <a14:shadowObscured xmlns:a14="http://schemas.microsoft.com/office/drawing/2010/main"/>
            </a:ext>
          </a:extLst>
        </p:spPr>
      </p:pic>
      <p:sp>
        <p:nvSpPr>
          <p:cNvPr id="44" name="矩形 43">
            <a:extLst>
              <a:ext uri="{FF2B5EF4-FFF2-40B4-BE49-F238E27FC236}">
                <a16:creationId xmlns="" xmlns:a16="http://schemas.microsoft.com/office/drawing/2014/main" id="{4AD836F3-6CEB-4B36-80C2-C71EE868F8B1}"/>
              </a:ext>
            </a:extLst>
          </p:cNvPr>
          <p:cNvSpPr/>
          <p:nvPr/>
        </p:nvSpPr>
        <p:spPr>
          <a:xfrm>
            <a:off x="9508204" y="3567780"/>
            <a:ext cx="2698227" cy="523220"/>
          </a:xfrm>
          <a:prstGeom prst="rect">
            <a:avLst/>
          </a:prstGeom>
        </p:spPr>
        <p:txBody>
          <a:bodyPr wrap="square">
            <a:spAutoFit/>
          </a:bodyPr>
          <a:lstStyle/>
          <a:p>
            <a:pPr algn="ctr"/>
            <a:r>
              <a:rPr lang="en-US" altLang="zh-CN" sz="1400" dirty="0" smtClean="0">
                <a:solidFill>
                  <a:srgbClr val="0000FF"/>
                </a:solidFill>
                <a:latin typeface="Arial" panose="020B0604020202020204" pitchFamily="34" charset="0"/>
                <a:ea typeface="微软雅黑" panose="020B0503020204020204" pitchFamily="34" charset="-122"/>
                <a:cs typeface="Arial" panose="020B0604020202020204" pitchFamily="34" charset="0"/>
              </a:rPr>
              <a:t>blue line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  simulated  I</a:t>
            </a:r>
            <a:r>
              <a:rPr lang="en-US" altLang="zh-CN" sz="1400" baseline="-25000" dirty="0" smtClean="0">
                <a:latin typeface="Arial" panose="020B0604020202020204" pitchFamily="34" charset="0"/>
                <a:ea typeface="微软雅黑" panose="020B0503020204020204" pitchFamily="34" charset="-122"/>
                <a:cs typeface="Arial" panose="020B0604020202020204" pitchFamily="34" charset="0"/>
              </a:rPr>
              <a:t>PF</a:t>
            </a:r>
          </a:p>
          <a:p>
            <a:pPr algn="ctr"/>
            <a:r>
              <a:rPr lang="en-US" altLang="zh-CN" sz="14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400" dirty="0" smtClean="0">
                <a:solidFill>
                  <a:srgbClr val="A48A33"/>
                </a:solidFill>
                <a:latin typeface="Arial" panose="020B0604020202020204" pitchFamily="34" charset="0"/>
                <a:ea typeface="微软雅黑" panose="020B0503020204020204" pitchFamily="34" charset="-122"/>
                <a:cs typeface="Arial" panose="020B0604020202020204" pitchFamily="34" charset="0"/>
              </a:rPr>
              <a:t>yellow </a:t>
            </a:r>
            <a:r>
              <a:rPr lang="en-US" altLang="zh-CN" sz="1400" dirty="0">
                <a:solidFill>
                  <a:srgbClr val="A48A33"/>
                </a:solidFill>
                <a:latin typeface="Arial" panose="020B0604020202020204" pitchFamily="34" charset="0"/>
                <a:ea typeface="微软雅黑" panose="020B0503020204020204" pitchFamily="34" charset="-122"/>
                <a:cs typeface="Arial" panose="020B0604020202020204" pitchFamily="34" charset="0"/>
              </a:rPr>
              <a:t>line </a:t>
            </a:r>
            <a:r>
              <a:rPr lang="en-US" altLang="zh-CN" sz="1400" dirty="0" smtClean="0">
                <a:solidFill>
                  <a:srgbClr val="A48A33"/>
                </a:solidFill>
                <a:latin typeface="Arial" panose="020B0604020202020204" pitchFamily="34" charset="0"/>
                <a:ea typeface="微软雅黑" panose="020B0503020204020204" pitchFamily="34" charset="-122"/>
                <a:cs typeface="Arial" panose="020B0604020202020204" pitchFamily="34" charset="0"/>
              </a:rPr>
              <a:t>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  experimental</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400" dirty="0" smtClean="0">
                <a:latin typeface="Arial" panose="020B0604020202020204" pitchFamily="34" charset="0"/>
                <a:ea typeface="微软雅黑" panose="020B0503020204020204" pitchFamily="34" charset="-122"/>
                <a:cs typeface="Arial" panose="020B0604020202020204" pitchFamily="34" charset="0"/>
              </a:rPr>
              <a:t>I</a:t>
            </a:r>
            <a:r>
              <a:rPr lang="en-US" altLang="zh-CN" sz="1400" baseline="-25000" dirty="0" smtClean="0">
                <a:latin typeface="Arial" panose="020B0604020202020204" pitchFamily="34" charset="0"/>
                <a:ea typeface="微软雅黑" panose="020B0503020204020204" pitchFamily="34" charset="-122"/>
                <a:cs typeface="Arial" panose="020B0604020202020204" pitchFamily="34" charset="0"/>
              </a:rPr>
              <a:t>PF</a:t>
            </a:r>
            <a:r>
              <a:rPr lang="zh-CN" altLang="en-US" sz="1400" dirty="0" smtClean="0">
                <a:latin typeface="Arial" panose="020B0604020202020204" pitchFamily="34" charset="0"/>
                <a:ea typeface="微软雅黑" panose="020B0503020204020204" pitchFamily="34" charset="-122"/>
                <a:cs typeface="Arial" panose="020B0604020202020204" pitchFamily="34" charset="0"/>
              </a:rPr>
              <a:t> </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45" name="矩形 44"/>
          <p:cNvSpPr/>
          <p:nvPr/>
        </p:nvSpPr>
        <p:spPr>
          <a:xfrm>
            <a:off x="6206963" y="1525082"/>
            <a:ext cx="5707946" cy="584775"/>
          </a:xfrm>
          <a:prstGeom prst="rect">
            <a:avLst/>
          </a:prstGeom>
        </p:spPr>
        <p:txBody>
          <a:bodyPr wrap="square">
            <a:spAutoFit/>
          </a:bodyPr>
          <a:lstStyle/>
          <a:p>
            <a:pPr marL="285750" lvl="0" indent="-285750">
              <a:buFont typeface="Arial" charset="0"/>
              <a:buChar char="•"/>
            </a:pPr>
            <a:r>
              <a:rPr lang="en-US" altLang="zh-CN" sz="1600" dirty="0" smtClean="0">
                <a:ea typeface="Century Gothic" charset="0"/>
                <a:cs typeface="Century Gothic" charset="0"/>
              </a:rPr>
              <a:t>The communication delay is less than 100</a:t>
            </a:r>
            <a:r>
              <a:rPr lang="zh-CN" altLang="en-US" sz="1600" dirty="0">
                <a:ea typeface="Century Gothic" charset="0"/>
                <a:cs typeface="Century Gothic" charset="0"/>
              </a:rPr>
              <a:t> </a:t>
            </a:r>
            <a:r>
              <a:rPr lang="el-GR" altLang="zh-CN" sz="1600" dirty="0" err="1" smtClean="0">
                <a:ea typeface="Microsoft YaHei" charset="-122"/>
                <a:cs typeface="Microsoft YaHei" charset="-122"/>
              </a:rPr>
              <a:t>μs</a:t>
            </a:r>
            <a:r>
              <a:rPr lang="en-US" altLang="zh-CN" sz="1600" dirty="0" smtClean="0">
                <a:ea typeface="Century Gothic" charset="0"/>
                <a:cs typeface="Century Gothic" charset="0"/>
              </a:rPr>
              <a:t>.</a:t>
            </a:r>
          </a:p>
          <a:p>
            <a:pPr marL="285750" indent="-285750">
              <a:buFont typeface="Arial" charset="0"/>
              <a:buChar char="•"/>
            </a:pPr>
            <a:r>
              <a:rPr lang="en-US" altLang="zh-CN" sz="1600" dirty="0" smtClean="0">
                <a:ea typeface="Century Gothic" charset="0"/>
                <a:cs typeface="Century Gothic" charset="0"/>
              </a:rPr>
              <a:t>Control </a:t>
            </a:r>
            <a:r>
              <a:rPr lang="en-US" altLang="zh-CN" sz="1600" dirty="0">
                <a:ea typeface="Century Gothic" charset="0"/>
                <a:cs typeface="Century Gothic" charset="0"/>
              </a:rPr>
              <a:t>results are consisted with the </a:t>
            </a:r>
            <a:r>
              <a:rPr lang="en-US" altLang="zh-CN" sz="1600" dirty="0" smtClean="0">
                <a:ea typeface="Century Gothic" charset="0"/>
                <a:cs typeface="Century Gothic" charset="0"/>
              </a:rPr>
              <a:t>experiment.</a:t>
            </a:r>
            <a:endParaRPr lang="zh-CN" altLang="en-US" sz="1600" dirty="0">
              <a:ea typeface="Century Gothic" charset="0"/>
              <a:cs typeface="Century Gothic" charset="0"/>
            </a:endParaRPr>
          </a:p>
        </p:txBody>
      </p:sp>
      <p:sp>
        <p:nvSpPr>
          <p:cNvPr id="46" name="文本框 21"/>
          <p:cNvSpPr txBox="1"/>
          <p:nvPr/>
        </p:nvSpPr>
        <p:spPr>
          <a:xfrm>
            <a:off x="399539" y="245097"/>
            <a:ext cx="10857344" cy="502702"/>
          </a:xfrm>
          <a:prstGeom prst="rect">
            <a:avLst/>
          </a:prstGeom>
          <a:noFill/>
        </p:spPr>
        <p:txBody>
          <a:bodyPr vert="horz" wrap="square" rtlCol="0">
            <a:spAutoFit/>
          </a:bodyPr>
          <a:lstStyle/>
          <a:p>
            <a:pPr algn="just">
              <a:lnSpc>
                <a:spcPts val="3200"/>
              </a:lnSpc>
              <a:tabLst>
                <a:tab pos="457200" algn="l"/>
              </a:tabLst>
            </a:pPr>
            <a:r>
              <a:rPr lang="en-US" altLang="zh-CN" sz="3200" b="1" kern="0" dirty="0" smtClean="0">
                <a:solidFill>
                  <a:schemeClr val="bg1"/>
                </a:solidFill>
                <a:ea typeface="微软雅黑" panose="020B0503020204020204" pitchFamily="34" charset="-122"/>
                <a:cs typeface="Times New Roman" panose="02020603050405020304" pitchFamily="18" charset="0"/>
              </a:rPr>
              <a:t>PCSVP is successfully applied on EAST</a:t>
            </a:r>
            <a:endParaRPr lang="en-US" altLang="zh-CN" sz="3200" kern="0" dirty="0">
              <a:solidFill>
                <a:schemeClr val="bg1"/>
              </a:solidFill>
              <a:ea typeface="微软雅黑" panose="020B0503020204020204" pitchFamily="34" charset="-122"/>
            </a:endParaRPr>
          </a:p>
        </p:txBody>
      </p:sp>
      <p:sp>
        <p:nvSpPr>
          <p:cNvPr id="47" name="矩形 46">
            <a:extLst>
              <a:ext uri="{FF2B5EF4-FFF2-40B4-BE49-F238E27FC236}">
                <a16:creationId xmlns:a16="http://schemas.microsoft.com/office/drawing/2014/main" xmlns="" id="{4930C004-040C-8E48-ABDB-99E39847AA52}"/>
              </a:ext>
            </a:extLst>
          </p:cNvPr>
          <p:cNvSpPr/>
          <p:nvPr/>
        </p:nvSpPr>
        <p:spPr>
          <a:xfrm>
            <a:off x="6314645" y="4127731"/>
            <a:ext cx="4615978" cy="369332"/>
          </a:xfrm>
          <a:prstGeom prst="rect">
            <a:avLst/>
          </a:prstGeom>
          <a:solidFill>
            <a:schemeClr val="accent1"/>
          </a:solidFill>
        </p:spPr>
        <p:txBody>
          <a:bodyPr wrap="square">
            <a:spAutoFit/>
          </a:bodyPr>
          <a:lstStyle/>
          <a:p>
            <a:r>
              <a:rPr lang="en-US" altLang="zh-CN" b="1" dirty="0" smtClean="0">
                <a:solidFill>
                  <a:schemeClr val="bg1"/>
                </a:solidFill>
                <a:latin typeface="Arial" charset="0"/>
                <a:ea typeface="Arial" charset="0"/>
                <a:cs typeface="Arial" charset="0"/>
              </a:rPr>
              <a:t>RL interface module test</a:t>
            </a:r>
            <a:endParaRPr lang="en-US" altLang="zh-CN" b="1" dirty="0">
              <a:solidFill>
                <a:schemeClr val="bg1"/>
              </a:solidFill>
              <a:latin typeface="Arial" charset="0"/>
              <a:ea typeface="Arial" charset="0"/>
              <a:cs typeface="Arial" charset="0"/>
            </a:endParaRPr>
          </a:p>
        </p:txBody>
      </p:sp>
      <p:pic>
        <p:nvPicPr>
          <p:cNvPr id="50" name="图片 49"/>
          <p:cNvPicPr>
            <a:picLocks noChangeAspect="1"/>
          </p:cNvPicPr>
          <p:nvPr/>
        </p:nvPicPr>
        <p:blipFill>
          <a:blip r:embed="rId12"/>
          <a:stretch>
            <a:fillRect/>
          </a:stretch>
        </p:blipFill>
        <p:spPr>
          <a:xfrm>
            <a:off x="9790474" y="4506230"/>
            <a:ext cx="1883037" cy="1122309"/>
          </a:xfrm>
          <a:prstGeom prst="rect">
            <a:avLst/>
          </a:prstGeom>
        </p:spPr>
      </p:pic>
      <p:sp>
        <p:nvSpPr>
          <p:cNvPr id="6" name="矩形 5"/>
          <p:cNvSpPr/>
          <p:nvPr/>
        </p:nvSpPr>
        <p:spPr>
          <a:xfrm>
            <a:off x="5804445" y="4579307"/>
            <a:ext cx="4118936" cy="683264"/>
          </a:xfrm>
          <a:prstGeom prst="rect">
            <a:avLst/>
          </a:prstGeom>
        </p:spPr>
        <p:txBody>
          <a:bodyPr wrap="square">
            <a:spAutoFit/>
          </a:bodyPr>
          <a:lstStyle/>
          <a:p>
            <a:pPr marL="742950" lvl="1" indent="-285750">
              <a:lnSpc>
                <a:spcPct val="120000"/>
              </a:lnSpc>
              <a:buFont typeface="Arial" charset="0"/>
              <a:buChar char="•"/>
            </a:pPr>
            <a:r>
              <a:rPr lang="en-US" altLang="zh-CN" sz="1600" dirty="0">
                <a:latin typeface="Arial" panose="020B0604020202020204" pitchFamily="34" charset="0"/>
                <a:cs typeface="Arial" panose="020B0604020202020204" pitchFamily="34" charset="0"/>
              </a:rPr>
              <a:t>V</a:t>
            </a:r>
            <a:r>
              <a:rPr lang="en-US" altLang="zh-CN" sz="1600" dirty="0" smtClean="0">
                <a:latin typeface="Arial" panose="020B0604020202020204" pitchFamily="34" charset="0"/>
                <a:cs typeface="Arial" panose="020B0604020202020204" pitchFamily="34" charset="0"/>
              </a:rPr>
              <a:t>ertical control policy was trained and tested with the plasma model. </a:t>
            </a:r>
            <a:endParaRPr lang="en-US" altLang="zh-CN" sz="1600" dirty="0">
              <a:latin typeface="Arial" panose="020B0604020202020204" pitchFamily="34" charset="0"/>
              <a:cs typeface="Arial" panose="020B0604020202020204" pitchFamily="34" charset="0"/>
            </a:endParaRPr>
          </a:p>
        </p:txBody>
      </p:sp>
      <p:sp>
        <p:nvSpPr>
          <p:cNvPr id="58" name="矩形 57">
            <a:extLst>
              <a:ext uri="{FF2B5EF4-FFF2-40B4-BE49-F238E27FC236}">
                <a16:creationId xmlns="" xmlns:a16="http://schemas.microsoft.com/office/drawing/2014/main" id="{4AD836F3-6CEB-4B36-80C2-C71EE868F8B1}"/>
              </a:ext>
            </a:extLst>
          </p:cNvPr>
          <p:cNvSpPr/>
          <p:nvPr/>
        </p:nvSpPr>
        <p:spPr>
          <a:xfrm>
            <a:off x="10175592" y="4830888"/>
            <a:ext cx="1297809" cy="307777"/>
          </a:xfrm>
          <a:prstGeom prst="rect">
            <a:avLst/>
          </a:prstGeom>
        </p:spPr>
        <p:txBody>
          <a:bodyPr wrap="square">
            <a:spAutoFit/>
          </a:bodyPr>
          <a:lstStyle/>
          <a:p>
            <a:pPr algn="ctr"/>
            <a:r>
              <a:rPr lang="en-US" altLang="zh-CN" sz="1400" smtClean="0">
                <a:latin typeface="Arial" panose="020B0604020202020204" pitchFamily="34" charset="0"/>
                <a:ea typeface="微软雅黑" panose="020B0503020204020204" pitchFamily="34" charset="-122"/>
                <a:cs typeface="Arial" panose="020B0604020202020204" pitchFamily="34" charset="0"/>
              </a:rPr>
              <a:t>Z position</a:t>
            </a:r>
            <a:endParaRPr lang="en-US" altLang="zh-CN" sz="1400" baseline="-25000" dirty="0" smtClean="0">
              <a:latin typeface="Arial" panose="020B0604020202020204" pitchFamily="34" charset="0"/>
              <a:ea typeface="微软雅黑" panose="020B0503020204020204" pitchFamily="34" charset="-122"/>
              <a:cs typeface="Arial" panose="020B0604020202020204" pitchFamily="34" charset="0"/>
            </a:endParaRPr>
          </a:p>
        </p:txBody>
      </p:sp>
      <p:sp>
        <p:nvSpPr>
          <p:cNvPr id="59" name="矩形 58">
            <a:extLst>
              <a:ext uri="{FF2B5EF4-FFF2-40B4-BE49-F238E27FC236}">
                <a16:creationId xmlns="" xmlns:a16="http://schemas.microsoft.com/office/drawing/2014/main" id="{4AD836F3-6CEB-4B36-80C2-C71EE868F8B1}"/>
              </a:ext>
            </a:extLst>
          </p:cNvPr>
          <p:cNvSpPr/>
          <p:nvPr/>
        </p:nvSpPr>
        <p:spPr>
          <a:xfrm>
            <a:off x="10189002" y="5910906"/>
            <a:ext cx="1297809" cy="307777"/>
          </a:xfrm>
          <a:prstGeom prst="rect">
            <a:avLst/>
          </a:prstGeom>
        </p:spPr>
        <p:txBody>
          <a:bodyPr wrap="square">
            <a:spAutoFit/>
          </a:bodyPr>
          <a:lstStyle/>
          <a:p>
            <a:pPr algn="ctr"/>
            <a:r>
              <a:rPr lang="en-US" altLang="zh-CN" sz="1400" dirty="0" smtClean="0">
                <a:latin typeface="Arial" panose="020B0604020202020204" pitchFamily="34" charset="0"/>
                <a:ea typeface="微软雅黑" panose="020B0503020204020204" pitchFamily="34" charset="-122"/>
                <a:cs typeface="Arial" panose="020B0604020202020204" pitchFamily="34" charset="0"/>
              </a:rPr>
              <a:t>IC command</a:t>
            </a:r>
            <a:endParaRPr lang="en-US" altLang="zh-CN" sz="1400" baseline="-25000" dirty="0" smtClean="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0948113"/>
      </p:ext>
    </p:extLst>
  </p:cSld>
  <p:clrMapOvr>
    <a:masterClrMapping/>
  </p:clrMapOvr>
  <mc:AlternateContent xmlns:mc="http://schemas.openxmlformats.org/markup-compatibility/2006" xmlns:p14="http://schemas.microsoft.com/office/powerpoint/2010/main">
    <mc:Choice Requires="p14">
      <p:transition spd="slow" p14:dur="2000" advTm="19979"/>
    </mc:Choice>
    <mc:Fallback xmlns="">
      <p:transition spd="slow" advTm="1997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ppt目录bg"/>
          <p:cNvPicPr>
            <a:picLocks noChangeAspect="1"/>
          </p:cNvPicPr>
          <p:nvPr>
            <p:custDataLst>
              <p:tags r:id="rId1"/>
            </p:custDataLst>
          </p:nvPr>
        </p:nvPicPr>
        <p:blipFill>
          <a:blip r:embed="rId12"/>
          <a:stretch>
            <a:fillRect/>
          </a:stretch>
        </p:blipFill>
        <p:spPr>
          <a:xfrm>
            <a:off x="3600450" y="1125220"/>
            <a:ext cx="8591550" cy="5732780"/>
          </a:xfrm>
          <a:prstGeom prst="rect">
            <a:avLst/>
          </a:prstGeom>
        </p:spPr>
      </p:pic>
      <p:sp>
        <p:nvSpPr>
          <p:cNvPr id="4" name="标题 1"/>
          <p:cNvSpPr txBox="1"/>
          <p:nvPr/>
        </p:nvSpPr>
        <p:spPr>
          <a:xfrm>
            <a:off x="335360" y="164638"/>
            <a:ext cx="11568608" cy="747797"/>
          </a:xfrm>
          <a:prstGeom prst="rect">
            <a:avLst/>
          </a:prstGeom>
          <a:noFill/>
          <a:ln w="9525">
            <a:noFill/>
          </a:ln>
        </p:spPr>
        <p:txBody>
          <a:bodyPr anchor="t" anchorCtr="0"/>
          <a:lstStyle/>
          <a:p>
            <a:r>
              <a:rPr lang="en-US" altLang="zh-CN" sz="4400" b="1" dirty="0" smtClean="0">
                <a:solidFill>
                  <a:schemeClr val="bg1"/>
                </a:solidFill>
                <a:ea typeface="微软雅黑" panose="020B0503020204020204" pitchFamily="34" charset="-122"/>
                <a:cs typeface="Arial" panose="020B0604020202020204" pitchFamily="34" charset="0"/>
              </a:rPr>
              <a:t>Outline</a:t>
            </a:r>
            <a:endParaRPr lang="en-US" altLang="zh-CN" sz="4400" b="1" dirty="0">
              <a:solidFill>
                <a:schemeClr val="bg1"/>
              </a:solidFill>
              <a:ea typeface="微软雅黑" panose="020B0503020204020204" pitchFamily="34" charset="-122"/>
              <a:cs typeface="Arial" panose="020B0604020202020204" pitchFamily="34" charset="0"/>
            </a:endParaRPr>
          </a:p>
        </p:txBody>
      </p:sp>
      <p:sp>
        <p:nvSpPr>
          <p:cNvPr id="10" name="AutoShape 10"/>
          <p:cNvSpPr/>
          <p:nvPr>
            <p:custDataLst>
              <p:tags r:id="rId2"/>
            </p:custDataLst>
          </p:nvPr>
        </p:nvSpPr>
        <p:spPr>
          <a:xfrm rot="2432">
            <a:off x="1278591" y="2012448"/>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27" name="TextBox 6"/>
          <p:cNvSpPr txBox="1"/>
          <p:nvPr>
            <p:custDataLst>
              <p:tags r:id="rId3"/>
            </p:custDataLst>
          </p:nvPr>
        </p:nvSpPr>
        <p:spPr>
          <a:xfrm>
            <a:off x="1240489" y="1490062"/>
            <a:ext cx="7003153" cy="464679"/>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Overview</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8" name="AutoShape 11"/>
          <p:cNvSpPr/>
          <p:nvPr>
            <p:custDataLst>
              <p:tags r:id="rId4"/>
            </p:custDataLst>
          </p:nvPr>
        </p:nvSpPr>
        <p:spPr>
          <a:xfrm rot="2432">
            <a:off x="1240489" y="2847154"/>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3" name="TextBox 6"/>
          <p:cNvSpPr txBox="1"/>
          <p:nvPr>
            <p:custDataLst>
              <p:tags r:id="rId5"/>
            </p:custDataLst>
          </p:nvPr>
        </p:nvSpPr>
        <p:spPr>
          <a:xfrm>
            <a:off x="1240488" y="2313055"/>
            <a:ext cx="6725875" cy="50013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infrastructure design   </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4" name="AutoShape 11"/>
          <p:cNvSpPr/>
          <p:nvPr>
            <p:custDataLst>
              <p:tags r:id="rId6"/>
            </p:custDataLst>
          </p:nvPr>
        </p:nvSpPr>
        <p:spPr>
          <a:xfrm rot="2432">
            <a:off x="1291199" y="4426900"/>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7" name="TextBox 6"/>
          <p:cNvSpPr txBox="1"/>
          <p:nvPr>
            <p:custDataLst>
              <p:tags r:id="rId7"/>
            </p:custDataLst>
          </p:nvPr>
        </p:nvSpPr>
        <p:spPr>
          <a:xfrm>
            <a:off x="1240487" y="3173965"/>
            <a:ext cx="8028203" cy="46076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prototype and EAST application</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8" name="AutoShape 10"/>
          <p:cNvSpPr/>
          <p:nvPr>
            <p:custDataLst>
              <p:tags r:id="rId8"/>
            </p:custDataLst>
          </p:nvPr>
        </p:nvSpPr>
        <p:spPr>
          <a:xfrm rot="2432">
            <a:off x="1303991" y="3634582"/>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9" name="TextBox 6"/>
          <p:cNvSpPr txBox="1"/>
          <p:nvPr>
            <p:custDataLst>
              <p:tags r:id="rId9"/>
            </p:custDataLst>
          </p:nvPr>
        </p:nvSpPr>
        <p:spPr>
          <a:xfrm>
            <a:off x="1240488" y="3900791"/>
            <a:ext cx="4952494" cy="460767"/>
          </a:xfrm>
          <a:prstGeom prst="rect">
            <a:avLst/>
          </a:prstGeom>
        </p:spPr>
        <p:txBody>
          <a:bodyPr wrap="square" lIns="0" tIns="0" rIns="0" bIns="0" rtlCol="0" anchor="t">
            <a:spAutoFit/>
          </a:bodyPr>
          <a:lstStyle/>
          <a:p>
            <a:pPr>
              <a:lnSpc>
                <a:spcPts val="3900"/>
              </a:lnSpc>
            </a:pPr>
            <a:r>
              <a:rPr lang="en-US" altLang="zh-CN" sz="2935" b="1" dirty="0">
                <a:solidFill>
                  <a:srgbClr val="0000CB"/>
                </a:solidFill>
                <a:effectLst>
                  <a:outerShdw blurRad="38100" dist="38100" dir="2700000" algn="tl">
                    <a:srgbClr val="000000">
                      <a:alpha val="43137"/>
                    </a:srgbClr>
                  </a:outerShdw>
                </a:effectLst>
                <a:ea typeface="微软雅黑" panose="020B0503020204020204" pitchFamily="34" charset="-122"/>
              </a:rPr>
              <a:t>Summary</a:t>
            </a:r>
          </a:p>
        </p:txBody>
      </p:sp>
    </p:spTree>
    <p:extLst>
      <p:ext uri="{BB962C8B-B14F-4D97-AF65-F5344CB8AC3E}">
        <p14:creationId xmlns:p14="http://schemas.microsoft.com/office/powerpoint/2010/main" val="633667344"/>
      </p:ext>
    </p:extLst>
  </p:cSld>
  <p:clrMapOvr>
    <a:masterClrMapping/>
  </p:clrMapOvr>
  <mc:AlternateContent xmlns:mc="http://schemas.openxmlformats.org/markup-compatibility/2006" xmlns:p14="http://schemas.microsoft.com/office/powerpoint/2010/main">
    <mc:Choice Requires="p14">
      <p:transition spd="slow" p14:dur="2000" advTm="6547"/>
    </mc:Choice>
    <mc:Fallback xmlns="">
      <p:transition spd="slow" advTm="654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06444" y="3820325"/>
            <a:ext cx="1143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4"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3</a:t>
            </a:fld>
            <a:endParaRPr lang="zh-CN" altLang="en-US"/>
          </a:p>
        </p:txBody>
      </p:sp>
      <p:sp>
        <p:nvSpPr>
          <p:cNvPr id="16" name="TextBox 6"/>
          <p:cNvSpPr txBox="1">
            <a:spLocks noChangeArrowheads="1"/>
          </p:cNvSpPr>
          <p:nvPr/>
        </p:nvSpPr>
        <p:spPr bwMode="auto">
          <a:xfrm>
            <a:off x="456419" y="3041242"/>
            <a:ext cx="6054436"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spcAft>
                <a:spcPts val="600"/>
              </a:spcAft>
            </a:pPr>
            <a:r>
              <a:rPr lang="en-US" altLang="zh-CN" sz="2000" b="1" dirty="0" smtClean="0">
                <a:solidFill>
                  <a:srgbClr val="C00000"/>
                </a:solidFill>
                <a:ea typeface="Arial" charset="0"/>
                <a:cs typeface="Arial" charset="0"/>
              </a:rPr>
              <a:t>Development of control algorithms</a:t>
            </a:r>
          </a:p>
          <a:p>
            <a:pPr>
              <a:spcAft>
                <a:spcPts val="600"/>
              </a:spcAft>
            </a:pPr>
            <a:r>
              <a:rPr lang="en-US" altLang="zh-CN" sz="1800" dirty="0" smtClean="0">
                <a:ea typeface="Arial" charset="0"/>
                <a:cs typeface="Arial" charset="0"/>
              </a:rPr>
              <a:t>-   Magnetic control</a:t>
            </a:r>
          </a:p>
          <a:p>
            <a:pPr marL="285750" indent="-285750">
              <a:spcAft>
                <a:spcPts val="600"/>
              </a:spcAft>
              <a:buFontTx/>
              <a:buChar char="-"/>
            </a:pPr>
            <a:r>
              <a:rPr lang="en-US" altLang="zh-CN" sz="1800" dirty="0" smtClean="0">
                <a:ea typeface="Arial" charset="0"/>
                <a:cs typeface="Arial" charset="0"/>
              </a:rPr>
              <a:t>Kinetic control</a:t>
            </a:r>
          </a:p>
          <a:p>
            <a:pPr>
              <a:spcAft>
                <a:spcPts val="600"/>
              </a:spcAft>
            </a:pPr>
            <a:r>
              <a:rPr lang="en-US" altLang="zh-CN" sz="1800" dirty="0" smtClean="0">
                <a:ea typeface="Arial" charset="0"/>
                <a:cs typeface="Arial" charset="0"/>
              </a:rPr>
              <a:t>     radiation control, profile control</a:t>
            </a:r>
            <a:r>
              <a:rPr lang="mr-IN" altLang="zh-CN" sz="1800" dirty="0" smtClean="0">
                <a:ea typeface="Arial" charset="0"/>
                <a:cs typeface="Arial" charset="0"/>
              </a:rPr>
              <a:t>…</a:t>
            </a:r>
            <a:endParaRPr lang="en-US" altLang="zh-CN" sz="1800" dirty="0" smtClean="0">
              <a:ea typeface="Arial" charset="0"/>
              <a:cs typeface="Arial" charset="0"/>
            </a:endParaRPr>
          </a:p>
          <a:p>
            <a:pPr marL="285750" indent="-285750">
              <a:spcAft>
                <a:spcPts val="600"/>
              </a:spcAft>
              <a:buFontTx/>
              <a:buChar char="-"/>
            </a:pPr>
            <a:r>
              <a:rPr lang="en-US" altLang="zh-CN" sz="1800" dirty="0" smtClean="0">
                <a:ea typeface="Arial" charset="0"/>
                <a:cs typeface="Arial" charset="0"/>
              </a:rPr>
              <a:t>Nuclear operation</a:t>
            </a:r>
          </a:p>
          <a:p>
            <a:pPr>
              <a:spcAft>
                <a:spcPts val="600"/>
              </a:spcAft>
            </a:pPr>
            <a:r>
              <a:rPr lang="en-US" altLang="zh-CN" sz="1800" dirty="0">
                <a:ea typeface="Arial" charset="0"/>
                <a:cs typeface="Arial" charset="0"/>
              </a:rPr>
              <a:t> </a:t>
            </a:r>
            <a:r>
              <a:rPr lang="en-US" altLang="zh-CN" sz="1800" dirty="0" smtClean="0">
                <a:ea typeface="Arial" charset="0"/>
                <a:cs typeface="Arial" charset="0"/>
              </a:rPr>
              <a:t>    burning control, fusion power control</a:t>
            </a:r>
            <a:r>
              <a:rPr lang="mr-IN" altLang="zh-CN" sz="1800" dirty="0" smtClean="0">
                <a:ea typeface="Arial" charset="0"/>
                <a:cs typeface="Arial" charset="0"/>
              </a:rPr>
              <a:t>…</a:t>
            </a:r>
            <a:endParaRPr lang="en-US" altLang="zh-CN" sz="1800" dirty="0" smtClean="0">
              <a:ea typeface="Arial" charset="0"/>
              <a:cs typeface="Arial" charset="0"/>
            </a:endParaRPr>
          </a:p>
          <a:p>
            <a:pPr marL="285750" indent="-285750">
              <a:spcAft>
                <a:spcPts val="600"/>
              </a:spcAft>
              <a:buFontTx/>
              <a:buChar char="-"/>
            </a:pPr>
            <a:r>
              <a:rPr lang="en-US" altLang="zh-CN" sz="1800" dirty="0" smtClean="0">
                <a:ea typeface="Arial" charset="0"/>
                <a:cs typeface="Arial" charset="0"/>
              </a:rPr>
              <a:t>Event handling</a:t>
            </a:r>
          </a:p>
        </p:txBody>
      </p:sp>
      <p:sp>
        <p:nvSpPr>
          <p:cNvPr id="19" name="TextBox 6"/>
          <p:cNvSpPr txBox="1">
            <a:spLocks noChangeArrowheads="1"/>
          </p:cNvSpPr>
          <p:nvPr/>
        </p:nvSpPr>
        <p:spPr bwMode="auto">
          <a:xfrm>
            <a:off x="456419" y="1846174"/>
            <a:ext cx="7946956"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spcAft>
                <a:spcPts val="600"/>
              </a:spcAft>
            </a:pPr>
            <a:r>
              <a:rPr lang="en-US" altLang="zh-CN" sz="2000" b="1" dirty="0" smtClean="0">
                <a:solidFill>
                  <a:srgbClr val="C00000"/>
                </a:solidFill>
                <a:ea typeface="Arial" charset="0"/>
                <a:cs typeface="Arial" charset="0"/>
              </a:rPr>
              <a:t>Infrastructure development to support steady state operation</a:t>
            </a:r>
          </a:p>
          <a:p>
            <a:pPr marL="285750" indent="-285750">
              <a:spcAft>
                <a:spcPts val="600"/>
              </a:spcAft>
              <a:buFontTx/>
              <a:buChar char="-"/>
            </a:pPr>
            <a:r>
              <a:rPr lang="en-US" altLang="zh-CN" sz="1800" dirty="0" smtClean="0">
                <a:ea typeface="Arial" charset="0"/>
                <a:cs typeface="Arial" charset="0"/>
              </a:rPr>
              <a:t>Hardware and software infrastructure</a:t>
            </a:r>
          </a:p>
          <a:p>
            <a:pPr marL="285750" indent="-285750">
              <a:spcAft>
                <a:spcPts val="600"/>
              </a:spcAft>
              <a:buFontTx/>
              <a:buChar char="-"/>
            </a:pPr>
            <a:r>
              <a:rPr lang="en-US" altLang="zh-CN" sz="1800" dirty="0">
                <a:ea typeface="Arial" charset="0"/>
                <a:cs typeface="Arial" charset="0"/>
              </a:rPr>
              <a:t>A</a:t>
            </a:r>
            <a:r>
              <a:rPr lang="en-US" altLang="zh-CN" sz="1800" dirty="0" smtClean="0">
                <a:ea typeface="Arial" charset="0"/>
                <a:cs typeface="Arial" charset="0"/>
              </a:rPr>
              <a:t>ssistant platforms for algorithm development and verification</a:t>
            </a:r>
          </a:p>
        </p:txBody>
      </p:sp>
      <p:pic>
        <p:nvPicPr>
          <p:cNvPr id="10" name="图片 9"/>
          <p:cNvPicPr>
            <a:picLocks noChangeAspect="1"/>
          </p:cNvPicPr>
          <p:nvPr/>
        </p:nvPicPr>
        <p:blipFill>
          <a:blip r:embed="rId5"/>
          <a:stretch>
            <a:fillRect/>
          </a:stretch>
        </p:blipFill>
        <p:spPr>
          <a:xfrm>
            <a:off x="6943293" y="2482355"/>
            <a:ext cx="4477371" cy="3595296"/>
          </a:xfrm>
          <a:prstGeom prst="rect">
            <a:avLst/>
          </a:prstGeom>
        </p:spPr>
      </p:pic>
      <p:sp>
        <p:nvSpPr>
          <p:cNvPr id="12" name="文本框 11">
            <a:extLst>
              <a:ext uri="{FF2B5EF4-FFF2-40B4-BE49-F238E27FC236}">
                <a16:creationId xmlns="" xmlns:a16="http://schemas.microsoft.com/office/drawing/2014/main" id="{C69DDCE9-1D21-E934-5840-1F07CCFA580E}"/>
              </a:ext>
            </a:extLst>
          </p:cNvPr>
          <p:cNvSpPr txBox="1"/>
          <p:nvPr/>
        </p:nvSpPr>
        <p:spPr>
          <a:xfrm>
            <a:off x="190298" y="1030486"/>
            <a:ext cx="11608581" cy="769441"/>
          </a:xfrm>
          <a:prstGeom prst="rect">
            <a:avLst/>
          </a:prstGeom>
          <a:noFill/>
        </p:spPr>
        <p:txBody>
          <a:bodyPr wrap="square">
            <a:spAutoFit/>
          </a:bodyPr>
          <a:lstStyle/>
          <a:p>
            <a:r>
              <a:rPr lang="en-US" altLang="zh-CN" sz="2200" dirty="0"/>
              <a:t>For present tokamaks and future fusion reactors, the control of plasma initiation, shaping, heating, current drive, stabilization, and safe termination of discharges are required.</a:t>
            </a:r>
            <a:endParaRPr lang="zh-CN" altLang="en-US" sz="2200" dirty="0"/>
          </a:p>
        </p:txBody>
      </p:sp>
      <p:sp>
        <p:nvSpPr>
          <p:cNvPr id="13" name="文本框 21"/>
          <p:cNvSpPr txBox="1"/>
          <p:nvPr/>
        </p:nvSpPr>
        <p:spPr>
          <a:xfrm>
            <a:off x="271260" y="156228"/>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What needs to be done for future reactor control</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14" name="TextBox 6"/>
          <p:cNvSpPr txBox="1">
            <a:spLocks noChangeArrowheads="1"/>
          </p:cNvSpPr>
          <p:nvPr/>
        </p:nvSpPr>
        <p:spPr bwMode="auto">
          <a:xfrm>
            <a:off x="456419" y="5592147"/>
            <a:ext cx="7946956"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spcAft>
                <a:spcPts val="600"/>
              </a:spcAft>
            </a:pPr>
            <a:r>
              <a:rPr lang="en-US" altLang="zh-CN" sz="2000" b="1" dirty="0" smtClean="0">
                <a:solidFill>
                  <a:srgbClr val="C00000"/>
                </a:solidFill>
                <a:ea typeface="Arial" charset="0"/>
                <a:cs typeface="Arial" charset="0"/>
              </a:rPr>
              <a:t>Simulation for control</a:t>
            </a:r>
          </a:p>
          <a:p>
            <a:pPr marL="285750" indent="-285750">
              <a:spcAft>
                <a:spcPts val="600"/>
              </a:spcAft>
              <a:buFontTx/>
              <a:buChar char="-"/>
            </a:pPr>
            <a:r>
              <a:rPr lang="en-US" altLang="zh-CN" sz="1800" dirty="0" smtClean="0"/>
              <a:t>Controller design and verification</a:t>
            </a:r>
            <a:endParaRPr lang="en-US" altLang="zh-CN" sz="1800" dirty="0" smtClean="0">
              <a:ea typeface="Arial" charset="0"/>
              <a:cs typeface="Arial" charset="0"/>
            </a:endParaRPr>
          </a:p>
          <a:p>
            <a:pPr marL="285750" indent="-285750">
              <a:spcAft>
                <a:spcPts val="600"/>
              </a:spcAft>
              <a:buFontTx/>
              <a:buChar char="-"/>
            </a:pPr>
            <a:r>
              <a:rPr lang="en-US" altLang="zh-CN" sz="1800" dirty="0" smtClean="0">
                <a:ea typeface="Arial" charset="0"/>
                <a:cs typeface="Arial" charset="0"/>
              </a:rPr>
              <a:t>Optimization of control parameters and scenarios</a:t>
            </a:r>
          </a:p>
        </p:txBody>
      </p:sp>
    </p:spTree>
    <p:extLst>
      <p:ext uri="{BB962C8B-B14F-4D97-AF65-F5344CB8AC3E}">
        <p14:creationId xmlns:p14="http://schemas.microsoft.com/office/powerpoint/2010/main" val="327394048"/>
      </p:ext>
    </p:extLst>
  </p:cSld>
  <p:clrMapOvr>
    <a:masterClrMapping/>
  </p:clrMapOvr>
  <mc:AlternateContent xmlns:mc="http://schemas.openxmlformats.org/markup-compatibility/2006" xmlns:p14="http://schemas.microsoft.com/office/powerpoint/2010/main">
    <mc:Choice Requires="p14">
      <p:transition spd="slow" p14:dur="2000" advTm="34313"/>
    </mc:Choice>
    <mc:Fallback xmlns="">
      <p:transition spd="slow" advTm="3431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New PCS feature summary</a:t>
            </a:r>
            <a:r>
              <a:rPr lang="zh-CN" altLang="en-US" sz="3200" b="1" dirty="0" smtClean="0">
                <a:solidFill>
                  <a:schemeClr val="bg1"/>
                </a:solidFill>
                <a:ea typeface="微软雅黑" panose="020B0503020204020204" pitchFamily="34" charset="-122"/>
                <a:cs typeface="Arial" panose="020B0604020202020204" pitchFamily="34" charset="0"/>
                <a:sym typeface="+mn-ea"/>
              </a:rPr>
              <a:t> </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30</a:t>
            </a:fld>
            <a:endParaRPr lang="zh-CN" altLang="en-US"/>
          </a:p>
        </p:txBody>
      </p:sp>
      <p:graphicFrame>
        <p:nvGraphicFramePr>
          <p:cNvPr id="23" name="表格 4">
            <a:extLst>
              <a:ext uri="{FF2B5EF4-FFF2-40B4-BE49-F238E27FC236}">
                <a16:creationId xmlns:a16="http://schemas.microsoft.com/office/drawing/2014/main" xmlns="" id="{FA6A782C-3D47-7F65-AE4B-0C0B7621D684}"/>
              </a:ext>
            </a:extLst>
          </p:cNvPr>
          <p:cNvGraphicFramePr>
            <a:graphicFrameLocks noGrp="1"/>
          </p:cNvGraphicFramePr>
          <p:nvPr>
            <p:extLst>
              <p:ext uri="{D42A27DB-BD31-4B8C-83A1-F6EECF244321}">
                <p14:modId xmlns:p14="http://schemas.microsoft.com/office/powerpoint/2010/main" val="58087180"/>
              </p:ext>
            </p:extLst>
          </p:nvPr>
        </p:nvGraphicFramePr>
        <p:xfrm>
          <a:off x="1180901" y="1068881"/>
          <a:ext cx="9473239" cy="5628766"/>
        </p:xfrm>
        <a:graphic>
          <a:graphicData uri="http://schemas.openxmlformats.org/drawingml/2006/table">
            <a:tbl>
              <a:tblPr firstRow="1" bandRow="1">
                <a:tableStyleId>{5C22544A-7EE6-4342-B048-85BDC9FD1C3A}</a:tableStyleId>
              </a:tblPr>
              <a:tblGrid>
                <a:gridCol w="3499728">
                  <a:extLst>
                    <a:ext uri="{9D8B030D-6E8A-4147-A177-3AD203B41FA5}">
                      <a16:colId xmlns:a16="http://schemas.microsoft.com/office/drawing/2014/main" xmlns="" val="1006067203"/>
                    </a:ext>
                  </a:extLst>
                </a:gridCol>
                <a:gridCol w="5973511">
                  <a:extLst>
                    <a:ext uri="{9D8B030D-6E8A-4147-A177-3AD203B41FA5}">
                      <a16:colId xmlns:a16="http://schemas.microsoft.com/office/drawing/2014/main" xmlns="" val="2068303268"/>
                    </a:ext>
                  </a:extLst>
                </a:gridCol>
              </a:tblGrid>
              <a:tr h="590358">
                <a:tc>
                  <a:txBody>
                    <a:bodyPr/>
                    <a:lstStyle/>
                    <a:p>
                      <a:endParaRPr lang="zh-CN" altLang="en-US" sz="1000" dirty="0"/>
                    </a:p>
                  </a:txBody>
                  <a:tcPr/>
                </a:tc>
                <a:tc>
                  <a:txBody>
                    <a:bodyPr/>
                    <a:lstStyle/>
                    <a:p>
                      <a:pPr algn="ctr"/>
                      <a:r>
                        <a:rPr lang="en-US" altLang="zh-CN" sz="2400" b="1" dirty="0" smtClean="0">
                          <a:solidFill>
                            <a:schemeClr val="bg1"/>
                          </a:solidFill>
                          <a:latin typeface="+mn-lt"/>
                        </a:rPr>
                        <a:t>New </a:t>
                      </a:r>
                      <a:r>
                        <a:rPr lang="en-US" altLang="zh-CN" sz="2400" b="1" dirty="0">
                          <a:solidFill>
                            <a:schemeClr val="bg1"/>
                          </a:solidFill>
                          <a:latin typeface="+mn-lt"/>
                        </a:rPr>
                        <a:t>PCS</a:t>
                      </a:r>
                      <a:endParaRPr lang="zh-CN" altLang="en-US" sz="2400" b="1" dirty="0">
                        <a:solidFill>
                          <a:schemeClr val="bg1"/>
                        </a:solidFill>
                        <a:latin typeface="+mn-lt"/>
                      </a:endParaRPr>
                    </a:p>
                  </a:txBody>
                  <a:tcPr anchor="ctr"/>
                </a:tc>
                <a:extLst>
                  <a:ext uri="{0D108BD9-81ED-4DB2-BD59-A6C34878D82A}">
                    <a16:rowId xmlns:a16="http://schemas.microsoft.com/office/drawing/2014/main" xmlns="" val="3063536358"/>
                  </a:ext>
                </a:extLst>
              </a:tr>
              <a:tr h="698572">
                <a:tc>
                  <a:txBody>
                    <a:bodyPr/>
                    <a:lstStyle/>
                    <a:p>
                      <a:pPr algn="ctr"/>
                      <a:r>
                        <a:rPr lang="en-US" altLang="zh-CN" sz="2400" b="1" dirty="0" smtClean="0">
                          <a:solidFill>
                            <a:schemeClr val="bg1"/>
                          </a:solidFill>
                          <a:latin typeface="+mn-lt"/>
                          <a:ea typeface="Microsoft YaHei" charset="-122"/>
                          <a:cs typeface="Microsoft YaHei" charset="-122"/>
                        </a:rPr>
                        <a:t>Real-time performance</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latin typeface="+mn-lt"/>
                          <a:ea typeface="Microsoft YaHei" charset="-122"/>
                          <a:cs typeface="Microsoft YaHei" charset="-122"/>
                        </a:rPr>
                        <a:t>The fastest control cycle:</a:t>
                      </a:r>
                      <a:r>
                        <a:rPr lang="en-US" altLang="zh-CN" sz="1800" baseline="0" dirty="0" smtClean="0">
                          <a:latin typeface="+mn-lt"/>
                          <a:ea typeface="Microsoft YaHei" charset="-122"/>
                          <a:cs typeface="Microsoft YaHei" charset="-122"/>
                        </a:rPr>
                        <a:t> </a:t>
                      </a:r>
                      <a:r>
                        <a:rPr lang="en-US" altLang="zh-CN" sz="1800" dirty="0" smtClean="0">
                          <a:latin typeface="+mn-lt"/>
                          <a:ea typeface="Microsoft YaHei" charset="-122"/>
                          <a:cs typeface="Microsoft YaHei" charset="-122"/>
                        </a:rPr>
                        <a:t>50</a:t>
                      </a:r>
                      <a:r>
                        <a:rPr lang="zh-CN" altLang="en-US" sz="1800" dirty="0" smtClean="0">
                          <a:latin typeface="+mn-lt"/>
                          <a:ea typeface="Microsoft YaHei" charset="-122"/>
                          <a:cs typeface="Microsoft YaHei" charset="-122"/>
                        </a:rPr>
                        <a:t> </a:t>
                      </a:r>
                      <a:r>
                        <a:rPr lang="el-GR" altLang="zh-CN" sz="1800" dirty="0" err="1" smtClean="0">
                          <a:latin typeface="+mn-lt"/>
                          <a:ea typeface="Microsoft YaHei" charset="-122"/>
                          <a:cs typeface="Microsoft YaHei" charset="-122"/>
                        </a:rPr>
                        <a:t>μs</a:t>
                      </a:r>
                      <a:endParaRPr lang="zh-CN" altLang="en-US" sz="1800" dirty="0">
                        <a:latin typeface="+mn-lt"/>
                        <a:ea typeface="Microsoft YaHei" charset="-122"/>
                        <a:cs typeface="Microsoft YaHei" charset="-122"/>
                      </a:endParaRPr>
                    </a:p>
                  </a:txBody>
                  <a:tcPr anchor="ctr"/>
                </a:tc>
                <a:extLst>
                  <a:ext uri="{0D108BD9-81ED-4DB2-BD59-A6C34878D82A}">
                    <a16:rowId xmlns:a16="http://schemas.microsoft.com/office/drawing/2014/main" xmlns="" val="464626432"/>
                  </a:ext>
                </a:extLst>
              </a:tr>
              <a:tr h="664188">
                <a:tc>
                  <a:txBody>
                    <a:bodyPr/>
                    <a:lstStyle/>
                    <a:p>
                      <a:pPr algn="ctr"/>
                      <a:r>
                        <a:rPr lang="en-US" altLang="zh-CN" sz="2400" b="1" dirty="0" smtClean="0">
                          <a:solidFill>
                            <a:schemeClr val="bg1"/>
                          </a:solidFill>
                          <a:latin typeface="+mn-lt"/>
                          <a:ea typeface="Microsoft YaHei" charset="-122"/>
                          <a:cs typeface="Microsoft YaHei" charset="-122"/>
                        </a:rPr>
                        <a:t>Reliability</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k-SK" altLang="zh-CN" sz="1800" b="0" i="0" u="none" strike="noStrike" kern="1200" dirty="0" smtClean="0">
                          <a:solidFill>
                            <a:schemeClr val="dk1"/>
                          </a:solidFill>
                          <a:effectLst/>
                          <a:latin typeface="+mn-lt"/>
                          <a:ea typeface="+mn-ea"/>
                          <a:cs typeface="+mn-cs"/>
                        </a:rPr>
                        <a:t> On-line</a:t>
                      </a:r>
                      <a:r>
                        <a:rPr lang="sk-SK" altLang="zh-CN" sz="1800" b="0" i="0" u="none" strike="noStrike" kern="1200" baseline="0" dirty="0" smtClean="0">
                          <a:solidFill>
                            <a:schemeClr val="dk1"/>
                          </a:solidFill>
                          <a:effectLst/>
                          <a:latin typeface="+mn-lt"/>
                          <a:ea typeface="+mn-ea"/>
                          <a:cs typeface="+mn-cs"/>
                        </a:rPr>
                        <a:t> switching </a:t>
                      </a:r>
                      <a:r>
                        <a:rPr lang="sk-SK" altLang="zh-CN" sz="1800" b="0" i="0" u="none" strike="noStrike" kern="1200" dirty="0" err="1" smtClean="0">
                          <a:solidFill>
                            <a:schemeClr val="dk1"/>
                          </a:solidFill>
                          <a:effectLst/>
                          <a:latin typeface="+mn-lt"/>
                          <a:ea typeface="+mn-ea"/>
                          <a:cs typeface="+mn-cs"/>
                        </a:rPr>
                        <a:t>mechanism</a:t>
                      </a:r>
                      <a:r>
                        <a:rPr lang="en-US" altLang="zh-CN" sz="1800" b="0" i="0" u="none" strike="noStrike" kern="1200" dirty="0" smtClean="0">
                          <a:solidFill>
                            <a:schemeClr val="tx1"/>
                          </a:solidFill>
                          <a:effectLst/>
                          <a:latin typeface="+mn-lt"/>
                          <a:ea typeface="Microsoft YaHei" charset="-122"/>
                          <a:cs typeface="Microsoft YaHei" charset="-122"/>
                        </a:rPr>
                        <a:t>, command output</a:t>
                      </a:r>
                      <a:r>
                        <a:rPr lang="en-US" altLang="zh-CN" sz="1800" b="0" i="0" u="none" strike="noStrike" kern="1200" baseline="0" dirty="0" smtClean="0">
                          <a:solidFill>
                            <a:schemeClr val="tx1"/>
                          </a:solidFill>
                          <a:effectLst/>
                          <a:latin typeface="+mn-lt"/>
                          <a:ea typeface="Microsoft YaHei" charset="-122"/>
                          <a:cs typeface="Microsoft YaHei" charset="-122"/>
                        </a:rPr>
                        <a:t> switching time&lt;13</a:t>
                      </a:r>
                      <a:r>
                        <a:rPr lang="zh-CN" altLang="en-US" sz="1800" b="0" i="0" u="none" strike="noStrike" kern="1200" baseline="0" dirty="0" smtClean="0">
                          <a:solidFill>
                            <a:schemeClr val="tx1"/>
                          </a:solidFill>
                          <a:effectLst/>
                          <a:latin typeface="+mn-lt"/>
                          <a:ea typeface="Microsoft YaHei" charset="-122"/>
                          <a:cs typeface="Microsoft YaHei" charset="-122"/>
                        </a:rPr>
                        <a:t> </a:t>
                      </a:r>
                      <a:r>
                        <a:rPr lang="el-GR" altLang="zh-CN" sz="1800" b="0" i="0" u="none" strike="noStrike" kern="1200" baseline="0" dirty="0" err="1" smtClean="0">
                          <a:solidFill>
                            <a:schemeClr val="tx1"/>
                          </a:solidFill>
                          <a:effectLst/>
                          <a:latin typeface="+mn-lt"/>
                          <a:ea typeface="Microsoft YaHei" charset="-122"/>
                          <a:cs typeface="Microsoft YaHei" charset="-122"/>
                        </a:rPr>
                        <a:t>μs</a:t>
                      </a:r>
                      <a:r>
                        <a:rPr lang="en-US" altLang="zh-CN" sz="1800" b="0" i="0" u="none" strike="noStrike" kern="1200" baseline="0" dirty="0" smtClean="0">
                          <a:solidFill>
                            <a:schemeClr val="tx1"/>
                          </a:solidFill>
                          <a:effectLst/>
                          <a:latin typeface="+mn-lt"/>
                          <a:ea typeface="Microsoft YaHei" charset="-122"/>
                          <a:cs typeface="Microsoft YaHei" charset="-122"/>
                        </a:rPr>
                        <a:t>, system reliability </a:t>
                      </a:r>
                      <a:r>
                        <a:rPr lang="en-US" altLang="zh-CN" sz="1800" b="0" dirty="0" smtClean="0">
                          <a:solidFill>
                            <a:schemeClr val="tx1"/>
                          </a:solidFill>
                          <a:latin typeface="+mn-lt"/>
                          <a:ea typeface="Microsoft YaHei" charset="-122"/>
                          <a:cs typeface="Microsoft YaHei" charset="-122"/>
                        </a:rPr>
                        <a:t>&gt;99%</a:t>
                      </a:r>
                      <a:endParaRPr lang="zh-CN" altLang="en-US" sz="1800" b="0" dirty="0">
                        <a:solidFill>
                          <a:schemeClr val="tx1"/>
                        </a:solidFill>
                        <a:latin typeface="+mn-lt"/>
                        <a:ea typeface="Microsoft YaHei" charset="-122"/>
                        <a:cs typeface="Microsoft YaHei" charset="-122"/>
                      </a:endParaRPr>
                    </a:p>
                  </a:txBody>
                  <a:tcPr anchor="ctr"/>
                </a:tc>
              </a:tr>
              <a:tr h="669157">
                <a:tc>
                  <a:txBody>
                    <a:bodyPr/>
                    <a:lstStyle/>
                    <a:p>
                      <a:pPr algn="ctr"/>
                      <a:r>
                        <a:rPr lang="en-US" altLang="zh-CN" sz="2400" b="1" dirty="0" smtClean="0">
                          <a:solidFill>
                            <a:schemeClr val="bg1"/>
                          </a:solidFill>
                          <a:latin typeface="+mn-lt"/>
                          <a:ea typeface="Microsoft YaHei" charset="-122"/>
                          <a:cs typeface="Microsoft YaHei" charset="-122"/>
                        </a:rPr>
                        <a:t>Reconstruction</a:t>
                      </a:r>
                      <a:r>
                        <a:rPr lang="en-US" altLang="zh-CN" sz="2400" b="1" baseline="0" dirty="0" smtClean="0">
                          <a:solidFill>
                            <a:schemeClr val="bg1"/>
                          </a:solidFill>
                          <a:latin typeface="+mn-lt"/>
                          <a:ea typeface="Microsoft YaHei" charset="-122"/>
                          <a:cs typeface="Microsoft YaHei" charset="-122"/>
                        </a:rPr>
                        <a:t> </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latin typeface="+mn-lt"/>
                          <a:ea typeface="Microsoft YaHei" charset="-122"/>
                          <a:cs typeface="Microsoft YaHei" charset="-122"/>
                        </a:rPr>
                        <a:t>HPFIT: 300</a:t>
                      </a:r>
                      <a:r>
                        <a:rPr lang="zh-CN" altLang="en-US" sz="1800" dirty="0" smtClean="0">
                          <a:latin typeface="+mn-lt"/>
                          <a:ea typeface="Microsoft YaHei" charset="-122"/>
                          <a:cs typeface="Microsoft YaHei" charset="-122"/>
                        </a:rPr>
                        <a:t> </a:t>
                      </a:r>
                      <a:r>
                        <a:rPr lang="el-GR" altLang="zh-CN" sz="1800" dirty="0" err="1" smtClean="0">
                          <a:latin typeface="+mn-lt"/>
                          <a:ea typeface="Microsoft YaHei" charset="-122"/>
                          <a:cs typeface="Microsoft YaHei" charset="-122"/>
                        </a:rPr>
                        <a:t>μs</a:t>
                      </a:r>
                      <a:endParaRPr lang="zh-CN" altLang="en-US" sz="1800" dirty="0" smtClean="0">
                        <a:latin typeface="+mn-lt"/>
                        <a:ea typeface="Microsoft YaHei" charset="-122"/>
                        <a:cs typeface="Microsoft YaHei" charset="-122"/>
                      </a:endParaRPr>
                    </a:p>
                  </a:txBody>
                  <a:tcPr anchor="ctr">
                    <a:solidFill>
                      <a:srgbClr val="CFD5EA"/>
                    </a:solidFill>
                  </a:tcPr>
                </a:tc>
                <a:extLst>
                  <a:ext uri="{0D108BD9-81ED-4DB2-BD59-A6C34878D82A}">
                    <a16:rowId xmlns:a16="http://schemas.microsoft.com/office/drawing/2014/main" xmlns="" val="3408273430"/>
                  </a:ext>
                </a:extLst>
              </a:tr>
              <a:tr h="711722">
                <a:tc>
                  <a:txBody>
                    <a:bodyPr/>
                    <a:lstStyle/>
                    <a:p>
                      <a:pPr algn="ctr"/>
                      <a:r>
                        <a:rPr lang="en-US" altLang="zh-CN" sz="2400" b="1" dirty="0" smtClean="0">
                          <a:solidFill>
                            <a:schemeClr val="bg1"/>
                          </a:solidFill>
                          <a:latin typeface="+mn-lt"/>
                          <a:ea typeface="Microsoft YaHei" charset="-122"/>
                          <a:cs typeface="Microsoft YaHei" charset="-122"/>
                        </a:rPr>
                        <a:t>AI</a:t>
                      </a:r>
                      <a:r>
                        <a:rPr lang="en-US" altLang="zh-CN" sz="2400" b="1" baseline="0" dirty="0" smtClean="0">
                          <a:solidFill>
                            <a:schemeClr val="bg1"/>
                          </a:solidFill>
                          <a:latin typeface="+mn-lt"/>
                          <a:ea typeface="Microsoft YaHei" charset="-122"/>
                          <a:cs typeface="Microsoft YaHei" charset="-122"/>
                        </a:rPr>
                        <a:t> support</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algn="ctr"/>
                      <a:r>
                        <a:rPr lang="en-US" altLang="zh-CN" sz="1800" dirty="0" smtClean="0">
                          <a:latin typeface="+mn-lt"/>
                          <a:ea typeface="Microsoft YaHei" charset="-122"/>
                          <a:cs typeface="Microsoft YaHei" charset="-122"/>
                        </a:rPr>
                        <a:t>Disruption</a:t>
                      </a:r>
                      <a:r>
                        <a:rPr lang="en-US" altLang="zh-CN" sz="1800" baseline="0" dirty="0" smtClean="0">
                          <a:latin typeface="+mn-lt"/>
                          <a:ea typeface="Microsoft YaHei" charset="-122"/>
                          <a:cs typeface="Microsoft YaHei" charset="-122"/>
                        </a:rPr>
                        <a:t> </a:t>
                      </a:r>
                      <a:r>
                        <a:rPr lang="en-US" altLang="zh-CN" sz="1800" dirty="0" smtClean="0">
                          <a:latin typeface="+mn-lt"/>
                          <a:ea typeface="Microsoft YaHei" charset="-122"/>
                          <a:cs typeface="Microsoft YaHei" charset="-122"/>
                        </a:rPr>
                        <a:t>prediction, parameter identification, and control optimization</a:t>
                      </a:r>
                      <a:endParaRPr lang="zh-CN" altLang="en-US" sz="1800" dirty="0">
                        <a:latin typeface="+mn-lt"/>
                        <a:ea typeface="Microsoft YaHei" charset="-122"/>
                        <a:cs typeface="Microsoft YaHei" charset="-122"/>
                      </a:endParaRPr>
                    </a:p>
                  </a:txBody>
                  <a:tcPr anchor="ctr"/>
                </a:tc>
                <a:extLst>
                  <a:ext uri="{0D108BD9-81ED-4DB2-BD59-A6C34878D82A}">
                    <a16:rowId xmlns:a16="http://schemas.microsoft.com/office/drawing/2014/main" xmlns="" val="2668656362"/>
                  </a:ext>
                </a:extLst>
              </a:tr>
              <a:tr h="681740">
                <a:tc>
                  <a:txBody>
                    <a:bodyPr/>
                    <a:lstStyle/>
                    <a:p>
                      <a:pPr algn="ctr"/>
                      <a:r>
                        <a:rPr lang="en-US" altLang="zh-CN" sz="2400" b="1" dirty="0" smtClean="0">
                          <a:solidFill>
                            <a:schemeClr val="bg1"/>
                          </a:solidFill>
                          <a:latin typeface="+mn-lt"/>
                          <a:ea typeface="Microsoft YaHei" charset="-122"/>
                          <a:cs typeface="Microsoft YaHei" charset="-122"/>
                        </a:rPr>
                        <a:t>Steady-state</a:t>
                      </a:r>
                      <a:r>
                        <a:rPr lang="en-US" altLang="zh-CN" sz="2400" b="1" baseline="0" dirty="0" smtClean="0">
                          <a:solidFill>
                            <a:schemeClr val="bg1"/>
                          </a:solidFill>
                          <a:latin typeface="+mn-lt"/>
                          <a:ea typeface="Microsoft YaHei" charset="-122"/>
                          <a:cs typeface="Microsoft YaHei" charset="-122"/>
                        </a:rPr>
                        <a:t> support</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algn="ctr"/>
                      <a:r>
                        <a:rPr lang="en-US" altLang="zh-CN" sz="1800" dirty="0" smtClean="0">
                          <a:latin typeface="+mn-lt"/>
                          <a:ea typeface="Microsoft YaHei" charset="-122"/>
                          <a:cs typeface="Microsoft YaHei" charset="-122"/>
                        </a:rPr>
                        <a:t>Support &gt;</a:t>
                      </a:r>
                      <a:r>
                        <a:rPr lang="en-US" altLang="zh-CN" sz="1800" b="0" dirty="0" smtClean="0">
                          <a:solidFill>
                            <a:schemeClr val="tx1"/>
                          </a:solidFill>
                          <a:latin typeface="+mn-lt"/>
                          <a:ea typeface="Microsoft YaHei" charset="-122"/>
                          <a:cs typeface="Microsoft YaHei" charset="-122"/>
                        </a:rPr>
                        <a:t>24</a:t>
                      </a:r>
                      <a:r>
                        <a:rPr lang="en-US" altLang="zh-CN" sz="1800" b="0" baseline="0" dirty="0" smtClean="0">
                          <a:solidFill>
                            <a:schemeClr val="tx1"/>
                          </a:solidFill>
                          <a:latin typeface="+mn-lt"/>
                          <a:ea typeface="Microsoft YaHei" charset="-122"/>
                          <a:cs typeface="Microsoft YaHei" charset="-122"/>
                        </a:rPr>
                        <a:t> hours continuous running</a:t>
                      </a:r>
                      <a:endParaRPr lang="zh-CN" altLang="en-US" sz="1800" b="0" dirty="0">
                        <a:solidFill>
                          <a:schemeClr val="tx1"/>
                        </a:solidFill>
                        <a:latin typeface="+mn-lt"/>
                        <a:ea typeface="Microsoft YaHei" charset="-122"/>
                        <a:cs typeface="Microsoft YaHei" charset="-122"/>
                      </a:endParaRPr>
                    </a:p>
                  </a:txBody>
                  <a:tcPr anchor="ctr"/>
                </a:tc>
                <a:extLst>
                  <a:ext uri="{0D108BD9-81ED-4DB2-BD59-A6C34878D82A}">
                    <a16:rowId xmlns:a16="http://schemas.microsoft.com/office/drawing/2014/main" xmlns="" val="3844848954"/>
                  </a:ext>
                </a:extLst>
              </a:tr>
              <a:tr h="664188">
                <a:tc>
                  <a:txBody>
                    <a:bodyPr/>
                    <a:lstStyle/>
                    <a:p>
                      <a:pPr algn="ctr"/>
                      <a:r>
                        <a:rPr lang="en-US" altLang="zh-CN" sz="2400" b="1" dirty="0" smtClean="0">
                          <a:solidFill>
                            <a:schemeClr val="bg1"/>
                          </a:solidFill>
                          <a:latin typeface="+mn-lt"/>
                          <a:ea typeface="Microsoft YaHei" charset="-122"/>
                          <a:cs typeface="Microsoft YaHei" charset="-122"/>
                        </a:rPr>
                        <a:t>Usability</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latin typeface="+mn-lt"/>
                          <a:ea typeface="Microsoft YaHei" charset="-122"/>
                          <a:cs typeface="Microsoft YaHei" charset="-122"/>
                        </a:rPr>
                        <a:t>With the assistance of the PCS-SDP, visual algorithm development can be achieved.</a:t>
                      </a:r>
                    </a:p>
                  </a:txBody>
                  <a:tcPr anchor="ctr"/>
                </a:tc>
                <a:extLst>
                  <a:ext uri="{0D108BD9-81ED-4DB2-BD59-A6C34878D82A}">
                    <a16:rowId xmlns:a16="http://schemas.microsoft.com/office/drawing/2014/main" xmlns="" val="3601622384"/>
                  </a:ext>
                </a:extLst>
              </a:tr>
              <a:tr h="948841">
                <a:tc>
                  <a:txBody>
                    <a:bodyPr/>
                    <a:lstStyle/>
                    <a:p>
                      <a:pPr algn="ctr"/>
                      <a:r>
                        <a:rPr lang="en-US" altLang="zh-CN" sz="2400" b="1" dirty="0" smtClean="0">
                          <a:solidFill>
                            <a:schemeClr val="bg1"/>
                          </a:solidFill>
                          <a:latin typeface="+mn-lt"/>
                          <a:ea typeface="Microsoft YaHei" charset="-122"/>
                          <a:cs typeface="Microsoft YaHei" charset="-122"/>
                        </a:rPr>
                        <a:t>Testability</a:t>
                      </a:r>
                      <a:endParaRPr lang="zh-CN" altLang="en-US" sz="2400" b="1" dirty="0">
                        <a:solidFill>
                          <a:schemeClr val="bg1"/>
                        </a:solidFill>
                        <a:latin typeface="+mn-lt"/>
                        <a:ea typeface="Microsoft YaHei" charset="-122"/>
                        <a:cs typeface="Microsoft YaHei" charset="-122"/>
                      </a:endParaRPr>
                    </a:p>
                  </a:txBody>
                  <a:tcPr anchor="ctr">
                    <a:solidFill>
                      <a:srgbClr val="4372C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latin typeface="+mn-lt"/>
                          <a:ea typeface="Microsoft YaHei" charset="-122"/>
                          <a:cs typeface="Microsoft YaHei" charset="-122"/>
                        </a:rPr>
                        <a:t>With the assistance of the PCSVP+SPACE, drag</a:t>
                      </a:r>
                      <a:r>
                        <a:rPr lang="en-US" altLang="zh-CN" sz="1800" baseline="0" dirty="0" smtClean="0">
                          <a:latin typeface="+mn-lt"/>
                          <a:ea typeface="Microsoft YaHei" charset="-122"/>
                          <a:cs typeface="Microsoft YaHei" charset="-122"/>
                        </a:rPr>
                        <a:t> &amp; drop modelling and simulation can be realized.</a:t>
                      </a:r>
                      <a:endParaRPr lang="zh-CN" altLang="en-US" sz="1800" dirty="0">
                        <a:latin typeface="+mn-lt"/>
                        <a:ea typeface="Microsoft YaHei" charset="-122"/>
                        <a:cs typeface="Microsoft YaHei" charset="-122"/>
                      </a:endParaRPr>
                    </a:p>
                  </a:txBody>
                  <a:tcPr anchor="ctr">
                    <a:solidFill>
                      <a:srgbClr val="D0D8E8"/>
                    </a:solidFill>
                  </a:tcPr>
                </a:tc>
                <a:extLst>
                  <a:ext uri="{0D108BD9-81ED-4DB2-BD59-A6C34878D82A}">
                    <a16:rowId xmlns:a16="http://schemas.microsoft.com/office/drawing/2014/main" xmlns="" val="2811807401"/>
                  </a:ext>
                </a:extLst>
              </a:tr>
            </a:tbl>
          </a:graphicData>
        </a:graphic>
      </p:graphicFrame>
    </p:spTree>
    <p:extLst>
      <p:ext uri="{BB962C8B-B14F-4D97-AF65-F5344CB8AC3E}">
        <p14:creationId xmlns:p14="http://schemas.microsoft.com/office/powerpoint/2010/main" val="764554403"/>
      </p:ext>
    </p:extLst>
  </p:cSld>
  <p:clrMapOvr>
    <a:masterClrMapping/>
  </p:clrMapOvr>
  <mc:AlternateContent xmlns:mc="http://schemas.openxmlformats.org/markup-compatibility/2006" xmlns:p14="http://schemas.microsoft.com/office/powerpoint/2010/main">
    <mc:Choice Requires="p14">
      <p:transition spd="slow" p14:dur="2000" advTm="44359"/>
    </mc:Choice>
    <mc:Fallback xmlns="">
      <p:transition spd="slow" advTm="4435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86995"/>
            <a:ext cx="12192635" cy="6771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descr="/Users/wwl/Desktop/组 2.png组 2"/>
          <p:cNvPicPr>
            <a:picLocks noChangeAspect="1"/>
          </p:cNvPicPr>
          <p:nvPr/>
        </p:nvPicPr>
        <p:blipFill>
          <a:blip r:embed="rId3">
            <a:alphaModFix amt="92000"/>
          </a:blip>
          <a:srcRect/>
          <a:stretch>
            <a:fillRect/>
          </a:stretch>
        </p:blipFill>
        <p:spPr>
          <a:xfrm>
            <a:off x="187325" y="437515"/>
            <a:ext cx="11819890" cy="2332990"/>
          </a:xfrm>
          <a:prstGeom prst="rect">
            <a:avLst/>
          </a:prstGeom>
        </p:spPr>
      </p:pic>
      <p:sp>
        <p:nvSpPr>
          <p:cNvPr id="60" name="矩形 59"/>
          <p:cNvSpPr/>
          <p:nvPr/>
        </p:nvSpPr>
        <p:spPr>
          <a:xfrm>
            <a:off x="635" y="0"/>
            <a:ext cx="12192000" cy="86995"/>
          </a:xfrm>
          <a:prstGeom prst="rect">
            <a:avLst/>
          </a:prstGeom>
          <a:gradFill>
            <a:gsLst>
              <a:gs pos="49000">
                <a:srgbClr val="0F366D"/>
              </a:gs>
              <a:gs pos="86000">
                <a:srgbClr val="D25C4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1" name="组合 80"/>
          <p:cNvGrpSpPr/>
          <p:nvPr/>
        </p:nvGrpSpPr>
        <p:grpSpPr>
          <a:xfrm>
            <a:off x="-6350" y="1868170"/>
            <a:ext cx="12198985" cy="2708275"/>
            <a:chOff x="-10" y="3241"/>
            <a:chExt cx="19211" cy="4265"/>
          </a:xfrm>
        </p:grpSpPr>
        <p:sp>
          <p:nvSpPr>
            <p:cNvPr id="14" name="矩形 13"/>
            <p:cNvSpPr/>
            <p:nvPr/>
          </p:nvSpPr>
          <p:spPr>
            <a:xfrm>
              <a:off x="-10" y="4362"/>
              <a:ext cx="19211" cy="30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 name="矩形 10"/>
            <p:cNvSpPr/>
            <p:nvPr/>
          </p:nvSpPr>
          <p:spPr>
            <a:xfrm>
              <a:off x="512" y="4009"/>
              <a:ext cx="15357" cy="3497"/>
            </a:xfrm>
            <a:prstGeom prst="rect">
              <a:avLst/>
            </a:prstGeom>
          </p:spPr>
          <p:txBody>
            <a:bodyPr wrap="square">
              <a:noAutofit/>
            </a:bodyPr>
            <a:lstStyle/>
            <a:p>
              <a:pPr algn="l">
                <a:lnSpc>
                  <a:spcPct val="129000"/>
                </a:lnSpc>
                <a:spcAft>
                  <a:spcPts val="0"/>
                </a:spcAft>
              </a:pPr>
              <a:r>
                <a:rPr lang="en-US" sz="5400" b="1" spc="100" dirty="0">
                  <a:solidFill>
                    <a:schemeClr val="bg1"/>
                  </a:solidFill>
                  <a:latin typeface="微软雅黑" panose="020B0503020204020204" pitchFamily="34" charset="-122"/>
                  <a:ea typeface="微软雅黑" panose="020B0503020204020204" pitchFamily="34" charset="-122"/>
                </a:rPr>
                <a:t>Thanks for your attention</a:t>
              </a:r>
              <a:r>
                <a:rPr lang="en-US" sz="5400" b="1" spc="100" dirty="0" smtClean="0">
                  <a:solidFill>
                    <a:schemeClr val="bg1"/>
                  </a:solidFill>
                  <a:latin typeface="微软雅黑" panose="020B0503020204020204" pitchFamily="34" charset="-122"/>
                  <a:ea typeface="微软雅黑" panose="020B0503020204020204" pitchFamily="34" charset="-122"/>
                </a:rPr>
                <a:t>!</a:t>
              </a:r>
            </a:p>
            <a:p>
              <a:pPr algn="l">
                <a:lnSpc>
                  <a:spcPct val="129000"/>
                </a:lnSpc>
                <a:spcAft>
                  <a:spcPts val="0"/>
                </a:spcAft>
              </a:pPr>
              <a:r>
                <a:rPr lang="en-US" altLang="zh-CN" sz="5400" b="1" spc="100" dirty="0" smtClean="0">
                  <a:solidFill>
                    <a:srgbClr val="FFFF00"/>
                  </a:solidFill>
                  <a:latin typeface="微软雅黑" panose="020B0503020204020204" pitchFamily="34" charset="-122"/>
                  <a:ea typeface="微软雅黑" panose="020B0503020204020204" pitchFamily="34" charset="-122"/>
                </a:rPr>
                <a:t>Welcome to join </a:t>
              </a:r>
              <a:r>
                <a:rPr lang="en-US" altLang="zh-CN" sz="5400" b="1" spc="100" dirty="0" smtClean="0">
                  <a:solidFill>
                    <a:srgbClr val="FFFF00"/>
                  </a:solidFill>
                  <a:latin typeface="微软雅黑" panose="020B0503020204020204" pitchFamily="34" charset="-122"/>
                  <a:ea typeface="微软雅黑" panose="020B0503020204020204" pitchFamily="34" charset="-122"/>
                </a:rPr>
                <a:t>us</a:t>
              </a:r>
              <a:r>
                <a:rPr lang="en-US" altLang="zh-CN" sz="5400" b="1" spc="100" dirty="0" smtClean="0">
                  <a:solidFill>
                    <a:srgbClr val="FFFF00"/>
                  </a:solidFill>
                  <a:latin typeface="微软雅黑" panose="020B0503020204020204" pitchFamily="34" charset="-122"/>
                  <a:ea typeface="微软雅黑" panose="020B0503020204020204" pitchFamily="34" charset="-122"/>
                </a:rPr>
                <a:t>!</a:t>
              </a:r>
              <a:r>
                <a:rPr lang="en-US" sz="4000" b="1" spc="100" dirty="0" smtClean="0">
                  <a:solidFill>
                    <a:srgbClr val="FFFF00"/>
                  </a:solidFill>
                  <a:latin typeface="微软雅黑" panose="020B0503020204020204" pitchFamily="34" charset="-122"/>
                  <a:ea typeface="微软雅黑" panose="020B0503020204020204" pitchFamily="34" charset="-122"/>
                </a:rPr>
                <a:t> </a:t>
              </a:r>
              <a:endParaRPr lang="en-US" sz="4000" b="1" spc="100" dirty="0">
                <a:solidFill>
                  <a:srgbClr val="FFFF00"/>
                </a:solidFill>
                <a:latin typeface="微软雅黑" panose="020B0503020204020204" pitchFamily="34" charset="-122"/>
                <a:ea typeface="微软雅黑" panose="020B0503020204020204" pitchFamily="34" charset="-122"/>
              </a:endParaRPr>
            </a:p>
          </p:txBody>
        </p:sp>
        <p:pic>
          <p:nvPicPr>
            <p:cNvPr id="58" name="图片 57"/>
            <p:cNvPicPr>
              <a:picLocks noChangeAspect="1"/>
            </p:cNvPicPr>
            <p:nvPr/>
          </p:nvPicPr>
          <p:blipFill>
            <a:blip r:embed="rId4"/>
            <a:stretch>
              <a:fillRect/>
            </a:stretch>
          </p:blipFill>
          <p:spPr>
            <a:xfrm>
              <a:off x="15661" y="3241"/>
              <a:ext cx="3179" cy="2977"/>
            </a:xfrm>
            <a:prstGeom prst="rect">
              <a:avLst/>
            </a:prstGeom>
            <a:effectLst>
              <a:reflection blurRad="25400" stA="32000" endA="300" endPos="18000" dist="76200" dir="5400000" sy="-100000" algn="bl" rotWithShape="0"/>
            </a:effectLst>
          </p:spPr>
        </p:pic>
      </p:grpSp>
      <p:pic>
        <p:nvPicPr>
          <p:cNvPr id="77" name="图片 76" descr="图层 11"/>
          <p:cNvPicPr>
            <a:picLocks noChangeAspect="1"/>
          </p:cNvPicPr>
          <p:nvPr/>
        </p:nvPicPr>
        <p:blipFill>
          <a:blip r:embed="rId5">
            <a:alphaModFix amt="92000"/>
          </a:blip>
          <a:stretch>
            <a:fillRect/>
          </a:stretch>
        </p:blipFill>
        <p:spPr>
          <a:xfrm>
            <a:off x="27940" y="4526280"/>
            <a:ext cx="12026265" cy="2586355"/>
          </a:xfrm>
          <a:prstGeom prst="rect">
            <a:avLst/>
          </a:prstGeom>
        </p:spPr>
      </p:pic>
      <p:grpSp>
        <p:nvGrpSpPr>
          <p:cNvPr id="78" name="组合 77"/>
          <p:cNvGrpSpPr/>
          <p:nvPr/>
        </p:nvGrpSpPr>
        <p:grpSpPr>
          <a:xfrm>
            <a:off x="635" y="5121275"/>
            <a:ext cx="12192635" cy="1736725"/>
            <a:chOff x="290" y="8065"/>
            <a:chExt cx="19201" cy="2735"/>
          </a:xfrm>
        </p:grpSpPr>
        <p:sp>
          <p:nvSpPr>
            <p:cNvPr id="79" name="任意多边形 78"/>
            <p:cNvSpPr/>
            <p:nvPr/>
          </p:nvSpPr>
          <p:spPr>
            <a:xfrm>
              <a:off x="290" y="8065"/>
              <a:ext cx="19201" cy="2643"/>
            </a:xfrm>
            <a:custGeom>
              <a:avLst/>
              <a:gdLst/>
              <a:ahLst/>
              <a:cxnLst>
                <a:cxn ang="3">
                  <a:pos x="hc" y="t"/>
                </a:cxn>
                <a:cxn ang="cd2">
                  <a:pos x="l" y="vc"/>
                </a:cxn>
                <a:cxn ang="cd4">
                  <a:pos x="hc" y="b"/>
                </a:cxn>
                <a:cxn ang="0">
                  <a:pos x="r" y="vc"/>
                </a:cxn>
              </a:cxnLst>
              <a:rect l="l" t="t" r="r" b="b"/>
              <a:pathLst>
                <a:path w="19201" h="2643">
                  <a:moveTo>
                    <a:pt x="19201" y="0"/>
                  </a:moveTo>
                  <a:lnTo>
                    <a:pt x="19201" y="2643"/>
                  </a:lnTo>
                  <a:lnTo>
                    <a:pt x="0" y="2643"/>
                  </a:lnTo>
                  <a:lnTo>
                    <a:pt x="0" y="0"/>
                  </a:lnTo>
                  <a:cubicBezTo>
                    <a:pt x="1707" y="748"/>
                    <a:pt x="6461" y="1474"/>
                    <a:pt x="9030" y="1458"/>
                  </a:cubicBezTo>
                  <a:lnTo>
                    <a:pt x="9177" y="1458"/>
                  </a:lnTo>
                  <a:lnTo>
                    <a:pt x="9321" y="1457"/>
                  </a:lnTo>
                  <a:lnTo>
                    <a:pt x="9462" y="1454"/>
                  </a:lnTo>
                  <a:lnTo>
                    <a:pt x="9601" y="1450"/>
                  </a:lnTo>
                  <a:lnTo>
                    <a:pt x="9772" y="1455"/>
                  </a:lnTo>
                  <a:lnTo>
                    <a:pt x="9945" y="1458"/>
                  </a:lnTo>
                  <a:lnTo>
                    <a:pt x="10120" y="1459"/>
                  </a:lnTo>
                  <a:cubicBezTo>
                    <a:pt x="13630" y="1492"/>
                    <a:pt x="18017" y="494"/>
                    <a:pt x="192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任意多边形 79"/>
            <p:cNvSpPr/>
            <p:nvPr/>
          </p:nvSpPr>
          <p:spPr>
            <a:xfrm>
              <a:off x="290" y="8157"/>
              <a:ext cx="19201" cy="2643"/>
            </a:xfrm>
            <a:custGeom>
              <a:avLst/>
              <a:gdLst/>
              <a:ahLst/>
              <a:cxnLst>
                <a:cxn ang="3">
                  <a:pos x="hc" y="t"/>
                </a:cxn>
                <a:cxn ang="cd2">
                  <a:pos x="l" y="vc"/>
                </a:cxn>
                <a:cxn ang="cd4">
                  <a:pos x="hc" y="b"/>
                </a:cxn>
                <a:cxn ang="0">
                  <a:pos x="r" y="vc"/>
                </a:cxn>
              </a:cxnLst>
              <a:rect l="l" t="t" r="r" b="b"/>
              <a:pathLst>
                <a:path w="19201" h="2643">
                  <a:moveTo>
                    <a:pt x="19201" y="0"/>
                  </a:moveTo>
                  <a:lnTo>
                    <a:pt x="19201" y="2643"/>
                  </a:lnTo>
                  <a:lnTo>
                    <a:pt x="0" y="2643"/>
                  </a:lnTo>
                  <a:lnTo>
                    <a:pt x="0" y="0"/>
                  </a:lnTo>
                  <a:cubicBezTo>
                    <a:pt x="1707" y="748"/>
                    <a:pt x="6461" y="1474"/>
                    <a:pt x="9030" y="1458"/>
                  </a:cubicBezTo>
                  <a:lnTo>
                    <a:pt x="9177" y="1458"/>
                  </a:lnTo>
                  <a:lnTo>
                    <a:pt x="9321" y="1457"/>
                  </a:lnTo>
                  <a:lnTo>
                    <a:pt x="9462" y="1454"/>
                  </a:lnTo>
                  <a:lnTo>
                    <a:pt x="9601" y="1450"/>
                  </a:lnTo>
                  <a:lnTo>
                    <a:pt x="9772" y="1455"/>
                  </a:lnTo>
                  <a:lnTo>
                    <a:pt x="9945" y="1458"/>
                  </a:lnTo>
                  <a:lnTo>
                    <a:pt x="10120" y="1459"/>
                  </a:lnTo>
                  <a:cubicBezTo>
                    <a:pt x="13630" y="1492"/>
                    <a:pt x="18017" y="494"/>
                    <a:pt x="19201" y="0"/>
                  </a:cubicBezTo>
                  <a:close/>
                </a:path>
              </a:pathLst>
            </a:custGeom>
            <a:solidFill>
              <a:srgbClr val="0F36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a:xfrm>
            <a:off x="9244555" y="6443164"/>
            <a:ext cx="2743200" cy="365125"/>
          </a:xfrm>
        </p:spPr>
        <p:txBody>
          <a:bodyPr/>
          <a:lstStyle/>
          <a:p>
            <a:fld id="{FB26DB18-5E23-47AA-9EB9-3F4A5E717F6F}" type="slidenum">
              <a:rPr lang="zh-CN" altLang="en-US" smtClean="0"/>
              <a:t>4</a:t>
            </a:fld>
            <a:endParaRPr lang="zh-CN" altLang="en-US" dirty="0"/>
          </a:p>
        </p:txBody>
      </p:sp>
      <p:sp>
        <p:nvSpPr>
          <p:cNvPr id="13" name="文本框 21"/>
          <p:cNvSpPr txBox="1"/>
          <p:nvPr/>
        </p:nvSpPr>
        <p:spPr>
          <a:xfrm>
            <a:off x="271260" y="156228"/>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System Infrastructure Requirement</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019" y="1481562"/>
            <a:ext cx="2002263" cy="1753277"/>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r="11790"/>
          <a:stretch/>
        </p:blipFill>
        <p:spPr>
          <a:xfrm>
            <a:off x="262284" y="4429876"/>
            <a:ext cx="1939232" cy="1248159"/>
          </a:xfrm>
          <a:prstGeom prst="rect">
            <a:avLst/>
          </a:prstGeom>
        </p:spPr>
      </p:pic>
      <p:sp>
        <p:nvSpPr>
          <p:cNvPr id="20" name="文本框 19"/>
          <p:cNvSpPr txBox="1"/>
          <p:nvPr/>
        </p:nvSpPr>
        <p:spPr>
          <a:xfrm>
            <a:off x="437287" y="3338649"/>
            <a:ext cx="1764229" cy="369332"/>
          </a:xfrm>
          <a:prstGeom prst="rect">
            <a:avLst/>
          </a:prstGeom>
          <a:noFill/>
        </p:spPr>
        <p:txBody>
          <a:bodyPr wrap="square" rtlCol="0">
            <a:spAutoFit/>
          </a:bodyPr>
          <a:lstStyle/>
          <a:p>
            <a:r>
              <a:rPr kumimoji="1" lang="en-US" altLang="zh-CN" dirty="0" smtClean="0">
                <a:ea typeface="Microsoft YaHei" charset="-122"/>
                <a:cs typeface="Microsoft YaHei" charset="-122"/>
              </a:rPr>
              <a:t>programmer</a:t>
            </a:r>
            <a:endParaRPr kumimoji="1" lang="zh-CN" altLang="en-US" dirty="0">
              <a:ea typeface="Microsoft YaHei" charset="-122"/>
              <a:cs typeface="Microsoft YaHei" charset="-122"/>
            </a:endParaRPr>
          </a:p>
        </p:txBody>
      </p:sp>
      <p:sp>
        <p:nvSpPr>
          <p:cNvPr id="21" name="文本框 20"/>
          <p:cNvSpPr txBox="1"/>
          <p:nvPr/>
        </p:nvSpPr>
        <p:spPr>
          <a:xfrm>
            <a:off x="193293" y="5765177"/>
            <a:ext cx="2578120" cy="369332"/>
          </a:xfrm>
          <a:prstGeom prst="rect">
            <a:avLst/>
          </a:prstGeom>
          <a:noFill/>
        </p:spPr>
        <p:txBody>
          <a:bodyPr wrap="square" rtlCol="0">
            <a:spAutoFit/>
          </a:bodyPr>
          <a:lstStyle/>
          <a:p>
            <a:r>
              <a:rPr kumimoji="1" lang="en-US" altLang="zh-CN" dirty="0">
                <a:ea typeface="Microsoft YaHei" charset="-122"/>
                <a:cs typeface="Microsoft YaHei" charset="-122"/>
              </a:rPr>
              <a:t>Experiment operators</a:t>
            </a:r>
            <a:endParaRPr kumimoji="1" lang="zh-CN" altLang="en-US" dirty="0">
              <a:ea typeface="Microsoft YaHei" charset="-122"/>
              <a:cs typeface="Microsoft YaHei" charset="-122"/>
            </a:endParaRPr>
          </a:p>
        </p:txBody>
      </p:sp>
      <p:sp>
        <p:nvSpPr>
          <p:cNvPr id="22" name="文本框 21"/>
          <p:cNvSpPr txBox="1"/>
          <p:nvPr/>
        </p:nvSpPr>
        <p:spPr>
          <a:xfrm>
            <a:off x="3974923" y="986367"/>
            <a:ext cx="2415119" cy="584775"/>
          </a:xfrm>
          <a:prstGeom prst="rect">
            <a:avLst/>
          </a:prstGeom>
          <a:solidFill>
            <a:schemeClr val="bg1"/>
          </a:solidFill>
          <a:ln w="22225">
            <a:noFill/>
          </a:ln>
        </p:spPr>
        <p:txBody>
          <a:bodyPr wrap="square" rtlCol="0">
            <a:spAutoFit/>
          </a:bodyPr>
          <a:lstStyle/>
          <a:p>
            <a:r>
              <a:rPr kumimoji="1" lang="en-US" altLang="zh-CN" sz="1600" dirty="0">
                <a:ea typeface="Microsoft YaHei" charset="-122"/>
                <a:cs typeface="Microsoft YaHei" charset="-122"/>
              </a:rPr>
              <a:t>Friendly development environment</a:t>
            </a:r>
            <a:endParaRPr kumimoji="1" lang="zh-CN" altLang="en-US" sz="1600" dirty="0">
              <a:ea typeface="Microsoft YaHei" charset="-122"/>
              <a:cs typeface="Microsoft YaHei" charset="-122"/>
            </a:endParaRPr>
          </a:p>
        </p:txBody>
      </p:sp>
      <p:sp>
        <p:nvSpPr>
          <p:cNvPr id="23" name="文本框 22"/>
          <p:cNvSpPr txBox="1"/>
          <p:nvPr/>
        </p:nvSpPr>
        <p:spPr>
          <a:xfrm>
            <a:off x="2495440" y="1896535"/>
            <a:ext cx="1177991" cy="923330"/>
          </a:xfrm>
          <a:prstGeom prst="rect">
            <a:avLst/>
          </a:prstGeom>
          <a:solidFill>
            <a:schemeClr val="accent6">
              <a:lumMod val="60000"/>
              <a:lumOff val="40000"/>
            </a:schemeClr>
          </a:solidFill>
        </p:spPr>
        <p:txBody>
          <a:bodyPr wrap="square" rtlCol="0">
            <a:spAutoFit/>
          </a:bodyPr>
          <a:lstStyle/>
          <a:p>
            <a:r>
              <a:rPr kumimoji="1" lang="en-US" altLang="zh-CN" dirty="0" smtClean="0">
                <a:ea typeface="Microsoft YaHei" charset="-122"/>
                <a:cs typeface="Microsoft YaHei" charset="-122"/>
              </a:rPr>
              <a:t>Integrate control functions</a:t>
            </a:r>
            <a:endParaRPr kumimoji="1" lang="zh-CN" altLang="en-US" dirty="0">
              <a:ea typeface="Microsoft YaHei" charset="-122"/>
              <a:cs typeface="Microsoft YaHei" charset="-122"/>
            </a:endParaRPr>
          </a:p>
        </p:txBody>
      </p:sp>
      <p:sp>
        <p:nvSpPr>
          <p:cNvPr id="24" name="文本框 23"/>
          <p:cNvSpPr txBox="1"/>
          <p:nvPr/>
        </p:nvSpPr>
        <p:spPr>
          <a:xfrm>
            <a:off x="2495441" y="4861499"/>
            <a:ext cx="1110162" cy="646331"/>
          </a:xfrm>
          <a:prstGeom prst="rect">
            <a:avLst/>
          </a:prstGeom>
          <a:solidFill>
            <a:schemeClr val="accent5">
              <a:lumMod val="40000"/>
              <a:lumOff val="60000"/>
            </a:schemeClr>
          </a:solidFill>
        </p:spPr>
        <p:txBody>
          <a:bodyPr wrap="square" rtlCol="0">
            <a:spAutoFit/>
          </a:bodyPr>
          <a:lstStyle/>
          <a:p>
            <a:r>
              <a:rPr kumimoji="1" lang="en-US" altLang="zh-CN" dirty="0" smtClean="0">
                <a:ea typeface="Microsoft YaHei" charset="-122"/>
                <a:cs typeface="Microsoft YaHei" charset="-122"/>
              </a:rPr>
              <a:t>Plasma control</a:t>
            </a:r>
            <a:endParaRPr kumimoji="1" lang="zh-CN" altLang="en-US" dirty="0">
              <a:ea typeface="Microsoft YaHei" charset="-122"/>
              <a:cs typeface="Microsoft YaHei" charset="-122"/>
            </a:endParaRPr>
          </a:p>
        </p:txBody>
      </p:sp>
      <p:sp>
        <p:nvSpPr>
          <p:cNvPr id="25" name="左大括号 24"/>
          <p:cNvSpPr/>
          <p:nvPr/>
        </p:nvSpPr>
        <p:spPr>
          <a:xfrm>
            <a:off x="3679007" y="1115613"/>
            <a:ext cx="292296" cy="237275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6" name="文本框 25"/>
          <p:cNvSpPr txBox="1"/>
          <p:nvPr/>
        </p:nvSpPr>
        <p:spPr>
          <a:xfrm>
            <a:off x="3948789" y="1617597"/>
            <a:ext cx="2644146" cy="584775"/>
          </a:xfrm>
          <a:prstGeom prst="rect">
            <a:avLst/>
          </a:prstGeom>
          <a:noFill/>
        </p:spPr>
        <p:txBody>
          <a:bodyPr wrap="square" rtlCol="0">
            <a:spAutoFit/>
          </a:bodyPr>
          <a:lstStyle/>
          <a:p>
            <a:r>
              <a:rPr kumimoji="1" lang="en-US" altLang="zh-CN" sz="1600" dirty="0">
                <a:ea typeface="Microsoft YaHei" charset="-122"/>
                <a:cs typeface="Microsoft YaHei" charset="-122"/>
              </a:rPr>
              <a:t>Module development support</a:t>
            </a:r>
            <a:endParaRPr kumimoji="1" lang="zh-CN" altLang="en-US" sz="1600" dirty="0">
              <a:ea typeface="Microsoft YaHei" charset="-122"/>
              <a:cs typeface="Microsoft YaHei" charset="-122"/>
            </a:endParaRPr>
          </a:p>
        </p:txBody>
      </p:sp>
      <p:sp>
        <p:nvSpPr>
          <p:cNvPr id="27" name="文本框 26"/>
          <p:cNvSpPr txBox="1"/>
          <p:nvPr/>
        </p:nvSpPr>
        <p:spPr>
          <a:xfrm>
            <a:off x="3971303" y="2270963"/>
            <a:ext cx="2557060" cy="584775"/>
          </a:xfrm>
          <a:prstGeom prst="rect">
            <a:avLst/>
          </a:prstGeom>
          <a:noFill/>
        </p:spPr>
        <p:txBody>
          <a:bodyPr wrap="square" rtlCol="0">
            <a:spAutoFit/>
          </a:bodyPr>
          <a:lstStyle/>
          <a:p>
            <a:r>
              <a:rPr kumimoji="1" lang="en-US" altLang="zh-CN" sz="1600" dirty="0">
                <a:ea typeface="Microsoft YaHei" charset="-122"/>
                <a:cs typeface="Microsoft YaHei" charset="-122"/>
              </a:rPr>
              <a:t>Data communication and access</a:t>
            </a:r>
            <a:endParaRPr kumimoji="1" lang="zh-CN" altLang="en-US" sz="1600" dirty="0">
              <a:ea typeface="Microsoft YaHei" charset="-122"/>
              <a:cs typeface="Microsoft YaHei" charset="-122"/>
            </a:endParaRPr>
          </a:p>
        </p:txBody>
      </p:sp>
      <p:sp>
        <p:nvSpPr>
          <p:cNvPr id="28" name="文本框 27"/>
          <p:cNvSpPr txBox="1"/>
          <p:nvPr/>
        </p:nvSpPr>
        <p:spPr>
          <a:xfrm>
            <a:off x="3974923" y="2865568"/>
            <a:ext cx="2618012" cy="338554"/>
          </a:xfrm>
          <a:prstGeom prst="rect">
            <a:avLst/>
          </a:prstGeom>
          <a:noFill/>
        </p:spPr>
        <p:txBody>
          <a:bodyPr wrap="square" rtlCol="0">
            <a:spAutoFit/>
          </a:bodyPr>
          <a:lstStyle/>
          <a:p>
            <a:r>
              <a:rPr kumimoji="1" lang="en-US" altLang="zh-CN" sz="1600" dirty="0" smtClean="0">
                <a:ea typeface="Microsoft YaHei" charset="-122"/>
                <a:cs typeface="Microsoft YaHei" charset="-122"/>
              </a:rPr>
              <a:t>Algorithm test tool</a:t>
            </a:r>
            <a:endParaRPr kumimoji="1" lang="zh-CN" altLang="en-US" sz="1600" dirty="0">
              <a:ea typeface="Microsoft YaHei" charset="-122"/>
              <a:cs typeface="Microsoft YaHei" charset="-122"/>
            </a:endParaRPr>
          </a:p>
        </p:txBody>
      </p:sp>
      <p:sp>
        <p:nvSpPr>
          <p:cNvPr id="29" name="文本框 28"/>
          <p:cNvSpPr txBox="1"/>
          <p:nvPr/>
        </p:nvSpPr>
        <p:spPr>
          <a:xfrm>
            <a:off x="3971302" y="3224047"/>
            <a:ext cx="2418739" cy="338554"/>
          </a:xfrm>
          <a:prstGeom prst="rect">
            <a:avLst/>
          </a:prstGeom>
          <a:noFill/>
        </p:spPr>
        <p:txBody>
          <a:bodyPr wrap="square" rtlCol="0">
            <a:spAutoFit/>
          </a:bodyPr>
          <a:lstStyle/>
          <a:p>
            <a:r>
              <a:rPr kumimoji="1" lang="en-US" altLang="zh-CN" sz="1600" dirty="0" smtClean="0">
                <a:ea typeface="Microsoft YaHei" charset="-122"/>
                <a:cs typeface="Microsoft YaHei" charset="-122"/>
              </a:rPr>
              <a:t>Code management</a:t>
            </a:r>
            <a:endParaRPr kumimoji="1" lang="zh-CN" altLang="en-US" sz="1600" dirty="0">
              <a:ea typeface="Microsoft YaHei" charset="-122"/>
              <a:cs typeface="Microsoft YaHei" charset="-122"/>
            </a:endParaRPr>
          </a:p>
        </p:txBody>
      </p:sp>
      <p:sp>
        <p:nvSpPr>
          <p:cNvPr id="30" name="左大括号 29"/>
          <p:cNvSpPr/>
          <p:nvPr/>
        </p:nvSpPr>
        <p:spPr>
          <a:xfrm>
            <a:off x="3667381" y="3946972"/>
            <a:ext cx="292296" cy="261711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1" name="矩形 30"/>
          <p:cNvSpPr/>
          <p:nvPr/>
        </p:nvSpPr>
        <p:spPr>
          <a:xfrm>
            <a:off x="149709" y="1011992"/>
            <a:ext cx="6661974" cy="578430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p:cNvSpPr>
            <a:spLocks noChangeArrowheads="1"/>
          </p:cNvSpPr>
          <p:nvPr/>
        </p:nvSpPr>
        <p:spPr bwMode="auto">
          <a:xfrm>
            <a:off x="231850" y="937362"/>
            <a:ext cx="3154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cases </a:t>
            </a:r>
          </a:p>
        </p:txBody>
      </p:sp>
      <p:sp>
        <p:nvSpPr>
          <p:cNvPr id="33" name="矩形 32"/>
          <p:cNvSpPr/>
          <p:nvPr/>
        </p:nvSpPr>
        <p:spPr>
          <a:xfrm>
            <a:off x="3959677" y="3731305"/>
            <a:ext cx="2568686" cy="584775"/>
          </a:xfrm>
          <a:prstGeom prst="rect">
            <a:avLst/>
          </a:prstGeom>
        </p:spPr>
        <p:txBody>
          <a:bodyPr wrap="square">
            <a:spAutoFit/>
          </a:bodyPr>
          <a:lstStyle/>
          <a:p>
            <a:r>
              <a:rPr lang="zh-CN" altLang="en-US" sz="1600" dirty="0">
                <a:latin typeface="Arial" charset="0"/>
                <a:ea typeface="Arial" charset="0"/>
                <a:cs typeface="Arial" charset="0"/>
              </a:rPr>
              <a:t>Discharge parameter configuration</a:t>
            </a:r>
          </a:p>
        </p:txBody>
      </p:sp>
      <p:sp>
        <p:nvSpPr>
          <p:cNvPr id="34" name="矩形 33"/>
          <p:cNvSpPr/>
          <p:nvPr/>
        </p:nvSpPr>
        <p:spPr>
          <a:xfrm>
            <a:off x="3948789" y="4351154"/>
            <a:ext cx="2279278" cy="338554"/>
          </a:xfrm>
          <a:prstGeom prst="rect">
            <a:avLst/>
          </a:prstGeom>
        </p:spPr>
        <p:txBody>
          <a:bodyPr wrap="none">
            <a:spAutoFit/>
          </a:bodyPr>
          <a:lstStyle/>
          <a:p>
            <a:r>
              <a:rPr lang="en-US" altLang="zh-CN" sz="1600" dirty="0" smtClean="0"/>
              <a:t>Workflow </a:t>
            </a:r>
            <a:r>
              <a:rPr lang="en-US" altLang="zh-CN" sz="1600" dirty="0" smtClean="0"/>
              <a:t>management</a:t>
            </a:r>
            <a:endParaRPr lang="zh-CN" altLang="en-US" sz="1600" dirty="0"/>
          </a:p>
        </p:txBody>
      </p:sp>
      <p:sp>
        <p:nvSpPr>
          <p:cNvPr id="35" name="矩形 34"/>
          <p:cNvSpPr/>
          <p:nvPr/>
        </p:nvSpPr>
        <p:spPr>
          <a:xfrm>
            <a:off x="3940124" y="4720486"/>
            <a:ext cx="1721946" cy="338554"/>
          </a:xfrm>
          <a:prstGeom prst="rect">
            <a:avLst/>
          </a:prstGeom>
        </p:spPr>
        <p:txBody>
          <a:bodyPr wrap="none">
            <a:spAutoFit/>
          </a:bodyPr>
          <a:lstStyle/>
          <a:p>
            <a:r>
              <a:rPr lang="en-US" altLang="zh-CN" sz="1600" dirty="0" smtClean="0"/>
              <a:t>Control schedule</a:t>
            </a:r>
            <a:endParaRPr lang="zh-CN" altLang="en-US" sz="1600" dirty="0"/>
          </a:p>
        </p:txBody>
      </p:sp>
      <p:sp>
        <p:nvSpPr>
          <p:cNvPr id="36" name="矩形 35"/>
          <p:cNvSpPr/>
          <p:nvPr/>
        </p:nvSpPr>
        <p:spPr>
          <a:xfrm>
            <a:off x="3959677" y="5074883"/>
            <a:ext cx="2658100" cy="338554"/>
          </a:xfrm>
          <a:prstGeom prst="rect">
            <a:avLst/>
          </a:prstGeom>
        </p:spPr>
        <p:txBody>
          <a:bodyPr wrap="none">
            <a:spAutoFit/>
          </a:bodyPr>
          <a:lstStyle/>
          <a:p>
            <a:r>
              <a:rPr lang="en-US" altLang="zh-CN" sz="1600" dirty="0" smtClean="0"/>
              <a:t>Real-time </a:t>
            </a:r>
            <a:r>
              <a:rPr lang="en-US" altLang="zh-CN" sz="1600" dirty="0" smtClean="0"/>
              <a:t>control execution</a:t>
            </a:r>
            <a:endParaRPr lang="zh-CN" altLang="en-US" sz="1600" dirty="0"/>
          </a:p>
        </p:txBody>
      </p:sp>
      <p:sp>
        <p:nvSpPr>
          <p:cNvPr id="37" name="矩形 36"/>
          <p:cNvSpPr/>
          <p:nvPr/>
        </p:nvSpPr>
        <p:spPr>
          <a:xfrm>
            <a:off x="3959547" y="5809369"/>
            <a:ext cx="1494320" cy="338554"/>
          </a:xfrm>
          <a:prstGeom prst="rect">
            <a:avLst/>
          </a:prstGeom>
        </p:spPr>
        <p:txBody>
          <a:bodyPr wrap="none">
            <a:spAutoFit/>
          </a:bodyPr>
          <a:lstStyle/>
          <a:p>
            <a:r>
              <a:rPr lang="en-US" altLang="zh-CN" sz="1600" dirty="0" smtClean="0"/>
              <a:t>Data archiving</a:t>
            </a:r>
            <a:endParaRPr lang="zh-CN" altLang="en-US" sz="1600" dirty="0"/>
          </a:p>
        </p:txBody>
      </p:sp>
      <p:sp>
        <p:nvSpPr>
          <p:cNvPr id="38" name="矩形 37"/>
          <p:cNvSpPr/>
          <p:nvPr/>
        </p:nvSpPr>
        <p:spPr>
          <a:xfrm>
            <a:off x="3970305" y="6120445"/>
            <a:ext cx="1781257" cy="338554"/>
          </a:xfrm>
          <a:prstGeom prst="rect">
            <a:avLst/>
          </a:prstGeom>
        </p:spPr>
        <p:txBody>
          <a:bodyPr wrap="none">
            <a:spAutoFit/>
          </a:bodyPr>
          <a:lstStyle/>
          <a:p>
            <a:r>
              <a:rPr lang="en-US" altLang="zh-CN" sz="1600" dirty="0" smtClean="0"/>
              <a:t>Log management</a:t>
            </a:r>
            <a:endParaRPr lang="zh-CN" altLang="en-US" sz="1600" dirty="0"/>
          </a:p>
        </p:txBody>
      </p:sp>
      <p:sp>
        <p:nvSpPr>
          <p:cNvPr id="39" name="矩形 38"/>
          <p:cNvSpPr/>
          <p:nvPr/>
        </p:nvSpPr>
        <p:spPr>
          <a:xfrm>
            <a:off x="3959547" y="5449011"/>
            <a:ext cx="1539204" cy="338554"/>
          </a:xfrm>
          <a:prstGeom prst="rect">
            <a:avLst/>
          </a:prstGeom>
        </p:spPr>
        <p:txBody>
          <a:bodyPr wrap="none">
            <a:spAutoFit/>
          </a:bodyPr>
          <a:lstStyle/>
          <a:p>
            <a:r>
              <a:rPr lang="en-US" altLang="zh-CN" sz="1600" dirty="0" smtClean="0"/>
              <a:t>Event handling</a:t>
            </a:r>
            <a:endParaRPr lang="zh-CN" altLang="en-US" sz="1600" dirty="0"/>
          </a:p>
        </p:txBody>
      </p:sp>
      <p:sp>
        <p:nvSpPr>
          <p:cNvPr id="40" name="矩形 39"/>
          <p:cNvSpPr/>
          <p:nvPr/>
        </p:nvSpPr>
        <p:spPr>
          <a:xfrm>
            <a:off x="3975917" y="6449691"/>
            <a:ext cx="2061783" cy="338554"/>
          </a:xfrm>
          <a:prstGeom prst="rect">
            <a:avLst/>
          </a:prstGeom>
        </p:spPr>
        <p:txBody>
          <a:bodyPr wrap="none">
            <a:spAutoFit/>
          </a:bodyPr>
          <a:lstStyle/>
          <a:p>
            <a:r>
              <a:rPr lang="zh-CN" altLang="en-US" sz="1600" dirty="0">
                <a:latin typeface="Arial" charset="0"/>
                <a:ea typeface="Arial" charset="0"/>
                <a:cs typeface="Arial" charset="0"/>
              </a:rPr>
              <a:t>Reliability assurance</a:t>
            </a:r>
          </a:p>
        </p:txBody>
      </p:sp>
      <p:pic>
        <p:nvPicPr>
          <p:cNvPr id="41" name="图片 40"/>
          <p:cNvPicPr>
            <a:picLocks noChangeAspect="1"/>
          </p:cNvPicPr>
          <p:nvPr/>
        </p:nvPicPr>
        <p:blipFill rotWithShape="1">
          <a:blip r:embed="rId6">
            <a:extLst>
              <a:ext uri="{28A0092B-C50C-407E-A947-70E740481C1C}">
                <a14:useLocalDpi xmlns:a14="http://schemas.microsoft.com/office/drawing/2010/main" val="0"/>
              </a:ext>
            </a:extLst>
          </a:blip>
          <a:srcRect r="4887"/>
          <a:stretch/>
        </p:blipFill>
        <p:spPr>
          <a:xfrm>
            <a:off x="6849510" y="1000521"/>
            <a:ext cx="5326119" cy="2568594"/>
          </a:xfrm>
          <a:prstGeom prst="rect">
            <a:avLst/>
          </a:prstGeom>
        </p:spPr>
      </p:pic>
      <p:sp>
        <p:nvSpPr>
          <p:cNvPr id="42" name="矩形 41"/>
          <p:cNvSpPr/>
          <p:nvPr/>
        </p:nvSpPr>
        <p:spPr>
          <a:xfrm>
            <a:off x="7006864" y="3764421"/>
            <a:ext cx="4883906" cy="2739211"/>
          </a:xfrm>
          <a:prstGeom prst="rect">
            <a:avLst/>
          </a:prstGeom>
        </p:spPr>
        <p:txBody>
          <a:bodyPr wrap="square">
            <a:spAutoFit/>
          </a:bodyPr>
          <a:lstStyle/>
          <a:p>
            <a:pPr marL="0" lvl="1" indent="-285750" algn="just">
              <a:spcAft>
                <a:spcPts val="600"/>
              </a:spcAft>
              <a:buFont typeface="Arial" charset="0"/>
              <a:buChar char="•"/>
            </a:pPr>
            <a:r>
              <a:rPr lang="en-US" altLang="zh-CN" dirty="0" smtClean="0">
                <a:ea typeface="Times New Roman" charset="0"/>
                <a:cs typeface="Times New Roman" charset="0"/>
              </a:rPr>
              <a:t>Scalable H/S infrastructure + two assistant platforms</a:t>
            </a:r>
            <a:endParaRPr lang="en-US" altLang="zh-CN" dirty="0">
              <a:ea typeface="Times New Roman" charset="0"/>
              <a:cs typeface="Times New Roman" charset="0"/>
            </a:endParaRPr>
          </a:p>
          <a:p>
            <a:pPr marL="0" lvl="1" indent="-285750" algn="just">
              <a:spcAft>
                <a:spcPts val="600"/>
              </a:spcAft>
              <a:buFont typeface="Arial" charset="0"/>
              <a:buChar char="•"/>
            </a:pPr>
            <a:r>
              <a:rPr lang="en-GB" altLang="zh-CN" dirty="0">
                <a:ea typeface="Times New Roman" charset="0"/>
                <a:cs typeface="Times New Roman" charset="0"/>
              </a:rPr>
              <a:t>Algorithm development platform (PCS-SDP) </a:t>
            </a:r>
            <a:r>
              <a:rPr lang="en-GB" altLang="zh-CN" dirty="0" smtClean="0">
                <a:ea typeface="Times New Roman" charset="0"/>
                <a:cs typeface="Times New Roman" charset="0"/>
              </a:rPr>
              <a:t>shall provide </a:t>
            </a:r>
            <a:r>
              <a:rPr lang="en-GB" altLang="zh-CN" dirty="0">
                <a:ea typeface="Times New Roman" charset="0"/>
                <a:cs typeface="Times New Roman" charset="0"/>
              </a:rPr>
              <a:t>a visual and convenient programming  environment</a:t>
            </a:r>
          </a:p>
          <a:p>
            <a:pPr marL="0" lvl="1" indent="-285750" algn="just">
              <a:spcAft>
                <a:spcPts val="600"/>
              </a:spcAft>
              <a:buFont typeface="Arial" charset="0"/>
              <a:buChar char="•"/>
            </a:pPr>
            <a:r>
              <a:rPr lang="en-GB" altLang="zh-CN" dirty="0" smtClean="0">
                <a:ea typeface="Times New Roman" charset="0"/>
                <a:cs typeface="Times New Roman" charset="0"/>
              </a:rPr>
              <a:t>PCS </a:t>
            </a:r>
            <a:r>
              <a:rPr lang="en-GB" altLang="zh-CN" dirty="0">
                <a:ea typeface="Times New Roman" charset="0"/>
                <a:cs typeface="Times New Roman" charset="0"/>
              </a:rPr>
              <a:t>simulation environment </a:t>
            </a:r>
            <a:r>
              <a:rPr lang="en-GB" altLang="zh-CN" dirty="0" smtClean="0">
                <a:ea typeface="Times New Roman" charset="0"/>
                <a:cs typeface="Times New Roman" charset="0"/>
              </a:rPr>
              <a:t>(PCSVP) which </a:t>
            </a:r>
            <a:r>
              <a:rPr lang="en-GB" altLang="zh-CN" dirty="0">
                <a:ea typeface="Times New Roman" charset="0"/>
                <a:cs typeface="Times New Roman" charset="0"/>
              </a:rPr>
              <a:t>can be used to develop controllers and architecture, as well as to validate pulses before </a:t>
            </a:r>
            <a:r>
              <a:rPr lang="en-GB" altLang="zh-CN" dirty="0" smtClean="0">
                <a:ea typeface="Times New Roman" charset="0"/>
                <a:cs typeface="Times New Roman" charset="0"/>
              </a:rPr>
              <a:t>execution</a:t>
            </a:r>
            <a:endParaRPr lang="en-GB" altLang="zh-CN" dirty="0">
              <a:ea typeface="Times New Roman" charset="0"/>
              <a:cs typeface="Times New Roman" charset="0"/>
            </a:endParaRPr>
          </a:p>
        </p:txBody>
      </p:sp>
    </p:spTree>
    <p:extLst>
      <p:ext uri="{BB962C8B-B14F-4D97-AF65-F5344CB8AC3E}">
        <p14:creationId xmlns:p14="http://schemas.microsoft.com/office/powerpoint/2010/main" val="2075605371"/>
      </p:ext>
    </p:extLst>
  </p:cSld>
  <p:clrMapOvr>
    <a:masterClrMapping/>
  </p:clrMapOvr>
  <mc:AlternateContent xmlns:mc="http://schemas.openxmlformats.org/markup-compatibility/2006" xmlns:p14="http://schemas.microsoft.com/office/powerpoint/2010/main">
    <mc:Choice Requires="p14">
      <p:transition spd="slow" p14:dur="2000" advTm="34313"/>
    </mc:Choice>
    <mc:Fallback xmlns="">
      <p:transition spd="slow" advTm="3431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ppt目录bg"/>
          <p:cNvPicPr>
            <a:picLocks noChangeAspect="1"/>
          </p:cNvPicPr>
          <p:nvPr>
            <p:custDataLst>
              <p:tags r:id="rId1"/>
            </p:custDataLst>
          </p:nvPr>
        </p:nvPicPr>
        <p:blipFill>
          <a:blip r:embed="rId12"/>
          <a:stretch>
            <a:fillRect/>
          </a:stretch>
        </p:blipFill>
        <p:spPr>
          <a:xfrm>
            <a:off x="3600450" y="1125220"/>
            <a:ext cx="8591550" cy="5732780"/>
          </a:xfrm>
          <a:prstGeom prst="rect">
            <a:avLst/>
          </a:prstGeom>
        </p:spPr>
      </p:pic>
      <p:sp>
        <p:nvSpPr>
          <p:cNvPr id="4" name="标题 1"/>
          <p:cNvSpPr txBox="1"/>
          <p:nvPr/>
        </p:nvSpPr>
        <p:spPr>
          <a:xfrm>
            <a:off x="335360" y="164638"/>
            <a:ext cx="11568608" cy="747797"/>
          </a:xfrm>
          <a:prstGeom prst="rect">
            <a:avLst/>
          </a:prstGeom>
          <a:noFill/>
          <a:ln w="9525">
            <a:noFill/>
          </a:ln>
        </p:spPr>
        <p:txBody>
          <a:bodyPr anchor="t" anchorCtr="0"/>
          <a:lstStyle/>
          <a:p>
            <a:r>
              <a:rPr lang="en-US" altLang="zh-CN" sz="4400" b="1" dirty="0" smtClean="0">
                <a:solidFill>
                  <a:schemeClr val="bg1"/>
                </a:solidFill>
                <a:ea typeface="微软雅黑" panose="020B0503020204020204" pitchFamily="34" charset="-122"/>
                <a:cs typeface="Arial" panose="020B0604020202020204" pitchFamily="34" charset="0"/>
              </a:rPr>
              <a:t>Outline</a:t>
            </a:r>
            <a:endParaRPr lang="en-US" altLang="zh-CN" sz="4400" b="1" dirty="0">
              <a:solidFill>
                <a:schemeClr val="bg1"/>
              </a:solidFill>
              <a:ea typeface="微软雅黑" panose="020B0503020204020204" pitchFamily="34" charset="-122"/>
              <a:cs typeface="Arial" panose="020B0604020202020204" pitchFamily="34" charset="0"/>
            </a:endParaRPr>
          </a:p>
        </p:txBody>
      </p:sp>
      <p:sp>
        <p:nvSpPr>
          <p:cNvPr id="10" name="AutoShape 10"/>
          <p:cNvSpPr/>
          <p:nvPr>
            <p:custDataLst>
              <p:tags r:id="rId2"/>
            </p:custDataLst>
          </p:nvPr>
        </p:nvSpPr>
        <p:spPr>
          <a:xfrm rot="2432">
            <a:off x="1278591" y="2012448"/>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27" name="TextBox 6"/>
          <p:cNvSpPr txBox="1"/>
          <p:nvPr>
            <p:custDataLst>
              <p:tags r:id="rId3"/>
            </p:custDataLst>
          </p:nvPr>
        </p:nvSpPr>
        <p:spPr>
          <a:xfrm>
            <a:off x="1240489" y="1490062"/>
            <a:ext cx="7003153" cy="464679"/>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Overview</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8" name="AutoShape 11"/>
          <p:cNvSpPr/>
          <p:nvPr>
            <p:custDataLst>
              <p:tags r:id="rId4"/>
            </p:custDataLst>
          </p:nvPr>
        </p:nvSpPr>
        <p:spPr>
          <a:xfrm rot="2432">
            <a:off x="1240489" y="2847154"/>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3" name="TextBox 6"/>
          <p:cNvSpPr txBox="1"/>
          <p:nvPr>
            <p:custDataLst>
              <p:tags r:id="rId5"/>
            </p:custDataLst>
          </p:nvPr>
        </p:nvSpPr>
        <p:spPr>
          <a:xfrm>
            <a:off x="1240488" y="2313055"/>
            <a:ext cx="6725875" cy="500137"/>
          </a:xfrm>
          <a:prstGeom prst="rect">
            <a:avLst/>
          </a:prstGeom>
        </p:spPr>
        <p:txBody>
          <a:bodyPr wrap="square" lIns="0" tIns="0" rIns="0" bIns="0" rtlCol="0" anchor="t">
            <a:spAutoFit/>
          </a:bodyPr>
          <a:lstStyle/>
          <a:p>
            <a:pPr>
              <a:lnSpc>
                <a:spcPts val="3900"/>
              </a:lnSpc>
            </a:pPr>
            <a:r>
              <a:rPr lang="en-US" altLang="zh-CN" sz="2935" b="1" dirty="0" smtClean="0">
                <a:solidFill>
                  <a:srgbClr val="0000CB"/>
                </a:solidFill>
                <a:effectLst>
                  <a:outerShdw blurRad="38100" dist="38100" dir="2700000" algn="tl">
                    <a:srgbClr val="000000">
                      <a:alpha val="43137"/>
                    </a:srgbClr>
                  </a:outerShdw>
                </a:effectLst>
                <a:ea typeface="微软雅黑" panose="020B0503020204020204" pitchFamily="34" charset="-122"/>
              </a:rPr>
              <a:t>System infrastructure design</a:t>
            </a:r>
            <a:r>
              <a:rPr lang="en-US" altLang="zh-CN" sz="2935" b="1" dirty="0" smtClean="0">
                <a:effectLst>
                  <a:outerShdw blurRad="38100" dist="38100" dir="2700000" algn="tl">
                    <a:srgbClr val="000000">
                      <a:alpha val="43137"/>
                    </a:srgbClr>
                  </a:outerShdw>
                </a:effectLst>
                <a:ea typeface="微软雅黑" panose="020B0503020204020204" pitchFamily="34" charset="-122"/>
              </a:rPr>
              <a:t>  </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4" name="AutoShape 11"/>
          <p:cNvSpPr/>
          <p:nvPr>
            <p:custDataLst>
              <p:tags r:id="rId6"/>
            </p:custDataLst>
          </p:nvPr>
        </p:nvSpPr>
        <p:spPr>
          <a:xfrm rot="2432">
            <a:off x="1291199" y="4426900"/>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7" name="TextBox 6"/>
          <p:cNvSpPr txBox="1"/>
          <p:nvPr>
            <p:custDataLst>
              <p:tags r:id="rId7"/>
            </p:custDataLst>
          </p:nvPr>
        </p:nvSpPr>
        <p:spPr>
          <a:xfrm>
            <a:off x="1240487" y="3173965"/>
            <a:ext cx="8028203" cy="500137"/>
          </a:xfrm>
          <a:prstGeom prst="rect">
            <a:avLst/>
          </a:prstGeom>
        </p:spPr>
        <p:txBody>
          <a:bodyPr wrap="square" lIns="0" tIns="0" rIns="0" bIns="0" rtlCol="0" anchor="t">
            <a:spAutoFit/>
          </a:bodyPr>
          <a:lstStyle/>
          <a:p>
            <a:pPr>
              <a:lnSpc>
                <a:spcPts val="3900"/>
              </a:lnSpc>
            </a:pPr>
            <a:r>
              <a:rPr lang="en-US" altLang="zh-CN" sz="2935" b="1" dirty="0" smtClean="0">
                <a:effectLst>
                  <a:outerShdw blurRad="38100" dist="38100" dir="2700000" algn="tl">
                    <a:srgbClr val="000000">
                      <a:alpha val="43137"/>
                    </a:srgbClr>
                  </a:outerShdw>
                </a:effectLst>
                <a:ea typeface="微软雅黑" panose="020B0503020204020204" pitchFamily="34" charset="-122"/>
              </a:rPr>
              <a:t>System prototype and EAST application</a:t>
            </a:r>
            <a:endParaRPr lang="en-US" altLang="zh-CN" sz="2935" b="1" dirty="0">
              <a:effectLst>
                <a:outerShdw blurRad="38100" dist="38100" dir="2700000" algn="tl">
                  <a:srgbClr val="000000">
                    <a:alpha val="43137"/>
                  </a:srgbClr>
                </a:outerShdw>
              </a:effectLst>
              <a:ea typeface="微软雅黑" panose="020B0503020204020204" pitchFamily="34" charset="-122"/>
            </a:endParaRPr>
          </a:p>
        </p:txBody>
      </p:sp>
      <p:sp>
        <p:nvSpPr>
          <p:cNvPr id="18" name="AutoShape 10"/>
          <p:cNvSpPr/>
          <p:nvPr>
            <p:custDataLst>
              <p:tags r:id="rId8"/>
            </p:custDataLst>
          </p:nvPr>
        </p:nvSpPr>
        <p:spPr>
          <a:xfrm rot="2432">
            <a:off x="1303991" y="3634582"/>
            <a:ext cx="4487389" cy="0"/>
          </a:xfrm>
          <a:prstGeom prst="line">
            <a:avLst/>
          </a:prstGeom>
          <a:ln w="9525" cap="rnd">
            <a:solidFill>
              <a:srgbClr val="191F2B"/>
            </a:solidFill>
            <a:prstDash val="sysDot"/>
            <a:headEnd type="none" w="sm" len="sm"/>
            <a:tailEnd type="none" w="sm" len="sm"/>
          </a:ln>
        </p:spPr>
        <p:txBody>
          <a:bodyPr/>
          <a:lstStyle/>
          <a:p>
            <a:endParaRPr lang="zh-CN" altLang="en-US" sz="1200"/>
          </a:p>
        </p:txBody>
      </p:sp>
      <p:sp>
        <p:nvSpPr>
          <p:cNvPr id="19" name="TextBox 6"/>
          <p:cNvSpPr txBox="1"/>
          <p:nvPr>
            <p:custDataLst>
              <p:tags r:id="rId9"/>
            </p:custDataLst>
          </p:nvPr>
        </p:nvSpPr>
        <p:spPr>
          <a:xfrm>
            <a:off x="1240488" y="3900791"/>
            <a:ext cx="4952494" cy="460767"/>
          </a:xfrm>
          <a:prstGeom prst="rect">
            <a:avLst/>
          </a:prstGeom>
        </p:spPr>
        <p:txBody>
          <a:bodyPr wrap="square" lIns="0" tIns="0" rIns="0" bIns="0" rtlCol="0" anchor="t">
            <a:spAutoFit/>
          </a:bodyPr>
          <a:lstStyle/>
          <a:p>
            <a:pPr>
              <a:lnSpc>
                <a:spcPts val="3900"/>
              </a:lnSpc>
            </a:pPr>
            <a:r>
              <a:rPr lang="en-US" altLang="zh-CN" sz="2935" b="1" dirty="0">
                <a:effectLst>
                  <a:outerShdw blurRad="38100" dist="38100" dir="2700000" algn="tl">
                    <a:srgbClr val="000000">
                      <a:alpha val="43137"/>
                    </a:srgbClr>
                  </a:outerShdw>
                </a:effectLst>
                <a:ea typeface="微软雅黑" panose="020B0503020204020204" pitchFamily="34" charset="-122"/>
              </a:rPr>
              <a:t>Summary</a:t>
            </a:r>
          </a:p>
        </p:txBody>
      </p:sp>
    </p:spTree>
    <p:extLst>
      <p:ext uri="{BB962C8B-B14F-4D97-AF65-F5344CB8AC3E}">
        <p14:creationId xmlns:p14="http://schemas.microsoft.com/office/powerpoint/2010/main" val="1991682838"/>
      </p:ext>
    </p:extLst>
  </p:cSld>
  <p:clrMapOvr>
    <a:masterClrMapping/>
  </p:clrMapOvr>
  <mc:AlternateContent xmlns:mc="http://schemas.openxmlformats.org/markup-compatibility/2006" xmlns:p14="http://schemas.microsoft.com/office/powerpoint/2010/main">
    <mc:Choice Requires="p14">
      <p:transition spd="slow" p14:dur="2000" advTm="10907"/>
    </mc:Choice>
    <mc:Fallback xmlns="">
      <p:transition spd="slow" advTm="109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Hardware infrastructure design</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6</a:t>
            </a:fld>
            <a:endParaRPr lang="zh-CN" altLang="en-US"/>
          </a:p>
        </p:txBody>
      </p:sp>
      <p:sp>
        <p:nvSpPr>
          <p:cNvPr id="12" name="文本框 11"/>
          <p:cNvSpPr txBox="1"/>
          <p:nvPr/>
        </p:nvSpPr>
        <p:spPr>
          <a:xfrm>
            <a:off x="335286" y="1387540"/>
            <a:ext cx="7325566" cy="1959511"/>
          </a:xfrm>
          <a:prstGeom prst="rect">
            <a:avLst/>
          </a:prstGeom>
          <a:noFill/>
        </p:spPr>
        <p:txBody>
          <a:bodyPr wrap="square" rtlCol="0">
            <a:spAutoFit/>
          </a:bodyPr>
          <a:lstStyle/>
          <a:p>
            <a:pPr marL="342891" indent="-342891">
              <a:spcAft>
                <a:spcPts val="800"/>
              </a:spcAft>
              <a:buClr>
                <a:srgbClr val="C00000"/>
              </a:buClr>
              <a:buFont typeface="Arial" charset="0"/>
              <a:buChar char="•"/>
            </a:pPr>
            <a:r>
              <a:rPr kumimoji="1" lang="en-US" altLang="zh-CN" dirty="0" smtClean="0">
                <a:ea typeface="Times New Roman" charset="0"/>
                <a:cs typeface="Times New Roman" charset="0"/>
              </a:rPr>
              <a:t>Non </a:t>
            </a:r>
            <a:r>
              <a:rPr kumimoji="1" lang="en-US" altLang="zh-CN" dirty="0">
                <a:ea typeface="Times New Roman" charset="0"/>
                <a:cs typeface="Times New Roman" charset="0"/>
              </a:rPr>
              <a:t>real time </a:t>
            </a:r>
            <a:r>
              <a:rPr kumimoji="1" lang="en-US" altLang="zh-CN" dirty="0" smtClean="0">
                <a:ea typeface="Times New Roman" charset="0"/>
                <a:cs typeface="Times New Roman" charset="0"/>
              </a:rPr>
              <a:t>applications and real-time control calculation</a:t>
            </a:r>
            <a:r>
              <a:rPr kumimoji="1" lang="zh-CN" altLang="en-US" dirty="0" smtClean="0">
                <a:ea typeface="Times New Roman" charset="0"/>
                <a:cs typeface="Times New Roman" charset="0"/>
              </a:rPr>
              <a:t> </a:t>
            </a:r>
            <a:r>
              <a:rPr kumimoji="1" lang="en-US" altLang="zh-CN" dirty="0" smtClean="0">
                <a:ea typeface="Times New Roman" charset="0"/>
                <a:cs typeface="Times New Roman" charset="0"/>
              </a:rPr>
              <a:t>will be deployed on HOST and RT computers.</a:t>
            </a:r>
            <a:r>
              <a:rPr kumimoji="1" lang="zh-CN" altLang="en-US" dirty="0" smtClean="0">
                <a:ea typeface="Times New Roman" charset="0"/>
                <a:cs typeface="Times New Roman" charset="0"/>
              </a:rPr>
              <a:t> </a:t>
            </a:r>
            <a:endParaRPr kumimoji="1" lang="en-US" altLang="zh-CN" dirty="0" smtClean="0">
              <a:ea typeface="Times New Roman" charset="0"/>
              <a:cs typeface="Times New Roman" charset="0"/>
            </a:endParaRPr>
          </a:p>
          <a:p>
            <a:pPr marL="342891" indent="-342891">
              <a:spcAft>
                <a:spcPts val="800"/>
              </a:spcAft>
              <a:buClr>
                <a:srgbClr val="C00000"/>
              </a:buClr>
              <a:buFont typeface="Arial" charset="0"/>
              <a:buChar char="•"/>
            </a:pPr>
            <a:r>
              <a:rPr kumimoji="1" lang="en-US" altLang="zh-CN" dirty="0" smtClean="0">
                <a:ea typeface="Times New Roman" charset="0"/>
                <a:cs typeface="Times New Roman" charset="0"/>
              </a:rPr>
              <a:t>Master and </a:t>
            </a:r>
            <a:r>
              <a:rPr kumimoji="1" lang="en-US" altLang="zh-CN" dirty="0">
                <a:ea typeface="Times New Roman" charset="0"/>
                <a:cs typeface="Times New Roman" charset="0"/>
              </a:rPr>
              <a:t>backup cluster </a:t>
            </a:r>
            <a:r>
              <a:rPr kumimoji="1" lang="en-US" altLang="zh-CN" dirty="0" smtClean="0">
                <a:ea typeface="Times New Roman" charset="0"/>
                <a:cs typeface="Times New Roman" charset="0"/>
              </a:rPr>
              <a:t>run </a:t>
            </a:r>
            <a:r>
              <a:rPr kumimoji="1" lang="en-US" altLang="zh-CN" dirty="0">
                <a:ea typeface="Times New Roman" charset="0"/>
                <a:cs typeface="Times New Roman" charset="0"/>
              </a:rPr>
              <a:t>synchronously and </a:t>
            </a:r>
            <a:r>
              <a:rPr kumimoji="1" lang="en-US" altLang="zh-CN" dirty="0" smtClean="0">
                <a:ea typeface="Times New Roman" charset="0"/>
                <a:cs typeface="Times New Roman" charset="0"/>
              </a:rPr>
              <a:t>can be real-time switched in one control cycle.</a:t>
            </a:r>
            <a:endParaRPr kumimoji="1" lang="en-US" altLang="zh-CN" dirty="0">
              <a:ea typeface="Times New Roman" charset="0"/>
              <a:cs typeface="Times New Roman" charset="0"/>
            </a:endParaRPr>
          </a:p>
          <a:p>
            <a:pPr marL="342891" indent="-342891">
              <a:spcAft>
                <a:spcPts val="800"/>
              </a:spcAft>
              <a:buClr>
                <a:srgbClr val="C00000"/>
              </a:buClr>
              <a:buFont typeface="Arial" charset="0"/>
              <a:buChar char="•"/>
            </a:pPr>
            <a:r>
              <a:rPr kumimoji="1" lang="en-US" altLang="zh-CN" dirty="0">
                <a:ea typeface="Times New Roman" charset="0"/>
                <a:cs typeface="Times New Roman" charset="0"/>
              </a:rPr>
              <a:t>T</a:t>
            </a:r>
            <a:r>
              <a:rPr kumimoji="1" lang="en-US" altLang="zh-CN" dirty="0" smtClean="0">
                <a:ea typeface="Times New Roman" charset="0"/>
                <a:cs typeface="Times New Roman" charset="0"/>
              </a:rPr>
              <a:t>ransparent </a:t>
            </a:r>
            <a:r>
              <a:rPr kumimoji="1" lang="en-US" altLang="zh-CN" dirty="0">
                <a:ea typeface="Times New Roman" charset="0"/>
                <a:cs typeface="Times New Roman" charset="0"/>
              </a:rPr>
              <a:t>hardware access ensures the portability and scalability of the </a:t>
            </a:r>
            <a:r>
              <a:rPr kumimoji="1" lang="en-US" altLang="zh-CN" dirty="0" smtClean="0">
                <a:ea typeface="Times New Roman" charset="0"/>
                <a:cs typeface="Times New Roman" charset="0"/>
              </a:rPr>
              <a:t>system.</a:t>
            </a:r>
          </a:p>
        </p:txBody>
      </p:sp>
      <p:sp>
        <p:nvSpPr>
          <p:cNvPr id="13" name="矩形 12"/>
          <p:cNvSpPr>
            <a:spLocks noChangeArrowheads="1"/>
          </p:cNvSpPr>
          <p:nvPr/>
        </p:nvSpPr>
        <p:spPr bwMode="auto">
          <a:xfrm>
            <a:off x="335997" y="933470"/>
            <a:ext cx="5462375" cy="461665"/>
          </a:xfrm>
          <a:prstGeom prst="rect">
            <a:avLst/>
          </a:prstGeom>
          <a:solidFill>
            <a:srgbClr val="FFFFFF"/>
          </a:solidFill>
          <a:ln w="9525">
            <a:noFill/>
            <a:miter lim="800000"/>
            <a:headEnd/>
            <a:tailEnd/>
          </a:ln>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a:spcAft>
                <a:spcPts val="600"/>
              </a:spcAft>
              <a:defRPr/>
            </a:pPr>
            <a:r>
              <a:rPr lang="en-US" altLang="zh-CN" sz="2400" dirty="0">
                <a:solidFill>
                  <a:srgbClr val="0000FF"/>
                </a:solidFill>
                <a:latin typeface="+mn-lt"/>
                <a:ea typeface="Times New Roman" charset="0"/>
                <a:cs typeface="Times New Roman" charset="0"/>
              </a:rPr>
              <a:t>R</a:t>
            </a:r>
            <a:r>
              <a:rPr lang="en-US" altLang="zh-CN" sz="2400" dirty="0" smtClean="0">
                <a:solidFill>
                  <a:srgbClr val="0000FF"/>
                </a:solidFill>
                <a:latin typeface="+mn-lt"/>
                <a:ea typeface="Times New Roman" charset="0"/>
                <a:cs typeface="Times New Roman" charset="0"/>
              </a:rPr>
              <a:t>edundant </a:t>
            </a:r>
            <a:r>
              <a:rPr lang="en-US" altLang="zh-CN" sz="2400" dirty="0">
                <a:solidFill>
                  <a:srgbClr val="0000FF"/>
                </a:solidFill>
                <a:latin typeface="+mn-lt"/>
                <a:ea typeface="Times New Roman" charset="0"/>
                <a:cs typeface="Times New Roman" charset="0"/>
              </a:rPr>
              <a:t>cluster system</a:t>
            </a:r>
            <a:r>
              <a:rPr lang="zh-CN" altLang="en-US" sz="2400" dirty="0" smtClean="0">
                <a:solidFill>
                  <a:srgbClr val="0000FF"/>
                </a:solidFill>
                <a:latin typeface="+mn-lt"/>
                <a:ea typeface="Times New Roman" charset="0"/>
                <a:cs typeface="Times New Roman" charset="0"/>
              </a:rPr>
              <a:t> </a:t>
            </a:r>
            <a:endParaRPr lang="en-US" altLang="zh-CN" sz="2400" dirty="0" smtClean="0">
              <a:solidFill>
                <a:srgbClr val="0000FF"/>
              </a:solidFill>
              <a:latin typeface="+mn-lt"/>
              <a:ea typeface="Times New Roman" charset="0"/>
              <a:cs typeface="Times New Roman" charset="0"/>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67" y="3403754"/>
            <a:ext cx="5493732" cy="3397710"/>
          </a:xfrm>
          <a:prstGeom prst="rect">
            <a:avLst/>
          </a:prstGeom>
        </p:spPr>
      </p:pic>
      <p:sp>
        <p:nvSpPr>
          <p:cNvPr id="16" name="文本框 15"/>
          <p:cNvSpPr txBox="1"/>
          <p:nvPr/>
        </p:nvSpPr>
        <p:spPr>
          <a:xfrm>
            <a:off x="7511916" y="6100201"/>
            <a:ext cx="4412432" cy="683264"/>
          </a:xfrm>
          <a:prstGeom prst="rect">
            <a:avLst/>
          </a:prstGeom>
          <a:noFill/>
        </p:spPr>
        <p:txBody>
          <a:bodyPr wrap="square" rtlCol="0">
            <a:spAutoFit/>
          </a:bodyPr>
          <a:lstStyle/>
          <a:p>
            <a:pPr lvl="0">
              <a:lnSpc>
                <a:spcPct val="120000"/>
              </a:lnSpc>
            </a:pPr>
            <a:r>
              <a:rPr lang="zh-CN" altLang="en-US" sz="1600" b="1" dirty="0" smtClean="0">
                <a:solidFill>
                  <a:srgbClr val="FF0000"/>
                </a:solidFill>
                <a:latin typeface="Arial" charset="0"/>
                <a:ea typeface="Arial" charset="0"/>
                <a:cs typeface="Arial" charset="0"/>
              </a:rPr>
              <a:t>    </a:t>
            </a:r>
            <a:r>
              <a:rPr lang="en-US" altLang="zh-CN" sz="1600" b="1" dirty="0" smtClean="0">
                <a:solidFill>
                  <a:srgbClr val="FF0000"/>
                </a:solidFill>
                <a:latin typeface="Arial" charset="0"/>
                <a:ea typeface="Arial" charset="0"/>
                <a:cs typeface="Arial" charset="0"/>
              </a:rPr>
              <a:t>switch and output delay</a:t>
            </a:r>
            <a:r>
              <a:rPr lang="zh-CN" altLang="en-US" sz="1600" b="1" dirty="0" smtClean="0">
                <a:solidFill>
                  <a:srgbClr val="FF0000"/>
                </a:solidFill>
                <a:latin typeface="Arial" charset="0"/>
                <a:ea typeface="Arial" charset="0"/>
                <a:cs typeface="Arial" charset="0"/>
              </a:rPr>
              <a:t>：</a:t>
            </a:r>
            <a:r>
              <a:rPr lang="en-US" altLang="zh-CN" sz="1600" b="1" dirty="0" smtClean="0">
                <a:solidFill>
                  <a:srgbClr val="FF0000"/>
                </a:solidFill>
                <a:latin typeface="Arial" charset="0"/>
                <a:ea typeface="Arial" charset="0"/>
                <a:cs typeface="Arial" charset="0"/>
              </a:rPr>
              <a:t>12.89 </a:t>
            </a:r>
            <a:r>
              <a:rPr lang="el-GR" altLang="zh-CN" sz="1600" b="1" dirty="0" err="1" smtClean="0">
                <a:solidFill>
                  <a:srgbClr val="FF0000"/>
                </a:solidFill>
                <a:latin typeface="Arial" charset="0"/>
                <a:ea typeface="Arial" charset="0"/>
                <a:cs typeface="Arial" charset="0"/>
              </a:rPr>
              <a:t>μs</a:t>
            </a:r>
            <a:r>
              <a:rPr lang="en-US" altLang="zh-CN" sz="1600" b="1" dirty="0" smtClean="0">
                <a:solidFill>
                  <a:srgbClr val="FF0000"/>
                </a:solidFill>
                <a:latin typeface="Arial" charset="0"/>
                <a:ea typeface="Arial" charset="0"/>
                <a:cs typeface="Arial" charset="0"/>
              </a:rPr>
              <a:t> </a:t>
            </a:r>
            <a:endParaRPr lang="en-US" altLang="zh-CN" sz="1600" b="1" dirty="0">
              <a:solidFill>
                <a:srgbClr val="FF0000"/>
              </a:solidFill>
              <a:latin typeface="Arial" charset="0"/>
              <a:ea typeface="Arial" charset="0"/>
              <a:cs typeface="Arial" charset="0"/>
            </a:endParaRPr>
          </a:p>
          <a:p>
            <a:pPr lvl="0">
              <a:lnSpc>
                <a:spcPct val="120000"/>
              </a:lnSpc>
            </a:pPr>
            <a:r>
              <a:rPr lang="en-US" altLang="zh-CN" sz="1600" dirty="0" smtClean="0">
                <a:latin typeface="Arial" charset="0"/>
                <a:ea typeface="Arial" charset="0"/>
                <a:cs typeface="Arial" charset="0"/>
              </a:rPr>
              <a:t>Hardware switch + RFM read + I/O</a:t>
            </a:r>
            <a:r>
              <a:rPr lang="en-US" altLang="zh-CN" sz="1600" dirty="0">
                <a:latin typeface="Arial" charset="0"/>
                <a:ea typeface="Arial" charset="0"/>
                <a:cs typeface="Arial" charset="0"/>
              </a:rPr>
              <a:t> </a:t>
            </a:r>
            <a:r>
              <a:rPr lang="en-US" altLang="zh-CN" sz="1600" dirty="0" smtClean="0">
                <a:latin typeface="Arial" charset="0"/>
                <a:ea typeface="Arial" charset="0"/>
                <a:cs typeface="Arial" charset="0"/>
              </a:rPr>
              <a:t>output</a:t>
            </a:r>
          </a:p>
        </p:txBody>
      </p:sp>
      <p:pic>
        <p:nvPicPr>
          <p:cNvPr id="7" name="图片 6"/>
          <p:cNvPicPr>
            <a:picLocks noChangeAspect="1"/>
          </p:cNvPicPr>
          <p:nvPr/>
        </p:nvPicPr>
        <p:blipFill>
          <a:blip r:embed="rId5"/>
          <a:stretch>
            <a:fillRect/>
          </a:stretch>
        </p:blipFill>
        <p:spPr>
          <a:xfrm>
            <a:off x="7576741" y="1131690"/>
            <a:ext cx="3882835" cy="2807835"/>
          </a:xfrm>
          <a:prstGeom prst="rect">
            <a:avLst/>
          </a:prstGeom>
        </p:spPr>
      </p:pic>
      <p:grpSp>
        <p:nvGrpSpPr>
          <p:cNvPr id="8" name="组 7"/>
          <p:cNvGrpSpPr/>
          <p:nvPr/>
        </p:nvGrpSpPr>
        <p:grpSpPr>
          <a:xfrm>
            <a:off x="7511916" y="4017839"/>
            <a:ext cx="4553084" cy="2069064"/>
            <a:chOff x="6746158" y="3930575"/>
            <a:chExt cx="4553084" cy="2069064"/>
          </a:xfrm>
        </p:grpSpPr>
        <p:grpSp>
          <p:nvGrpSpPr>
            <p:cNvPr id="17" name="组 16"/>
            <p:cNvGrpSpPr/>
            <p:nvPr/>
          </p:nvGrpSpPr>
          <p:grpSpPr>
            <a:xfrm>
              <a:off x="6746158" y="3930575"/>
              <a:ext cx="4230944" cy="2069064"/>
              <a:chOff x="4860032" y="3638188"/>
              <a:chExt cx="4230944" cy="2069064"/>
            </a:xfrm>
          </p:grpSpPr>
          <p:sp>
            <p:nvSpPr>
              <p:cNvPr id="18" name="矩形 17"/>
              <p:cNvSpPr/>
              <p:nvPr/>
            </p:nvSpPr>
            <p:spPr>
              <a:xfrm>
                <a:off x="4860032" y="3638188"/>
                <a:ext cx="4114692" cy="206906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166" y="3747789"/>
                <a:ext cx="3148592" cy="1769443"/>
              </a:xfrm>
              <a:prstGeom prst="rect">
                <a:avLst/>
              </a:prstGeom>
            </p:spPr>
          </p:pic>
          <p:sp>
            <p:nvSpPr>
              <p:cNvPr id="20" name="文本框 19"/>
              <p:cNvSpPr txBox="1"/>
              <p:nvPr/>
            </p:nvSpPr>
            <p:spPr>
              <a:xfrm>
                <a:off x="8058990" y="4581128"/>
                <a:ext cx="1031986" cy="754053"/>
              </a:xfrm>
              <a:prstGeom prst="rect">
                <a:avLst/>
              </a:prstGeom>
              <a:noFill/>
            </p:spPr>
            <p:txBody>
              <a:bodyPr wrap="square" rtlCol="0">
                <a:spAutoFit/>
              </a:bodyPr>
              <a:lstStyle/>
              <a:p>
                <a:pPr>
                  <a:spcAft>
                    <a:spcPts val="600"/>
                  </a:spcAft>
                </a:pPr>
                <a:r>
                  <a:rPr kumimoji="1" lang="en-US" altLang="zh-CN" sz="1400" b="1" dirty="0" smtClean="0">
                    <a:latin typeface="Arial" charset="0"/>
                    <a:ea typeface="Arial" charset="0"/>
                    <a:cs typeface="Arial" charset="0"/>
                  </a:rPr>
                  <a:t>Output :</a:t>
                </a:r>
              </a:p>
              <a:p>
                <a:r>
                  <a:rPr kumimoji="1" lang="en-US" altLang="zh-CN" sz="1200" b="1" dirty="0" smtClean="0">
                    <a:latin typeface="Arial" charset="0"/>
                    <a:ea typeface="Arial" charset="0"/>
                    <a:cs typeface="Arial" charset="0"/>
                  </a:rPr>
                  <a:t>1: master</a:t>
                </a:r>
                <a:endParaRPr kumimoji="1" lang="en-US" altLang="zh-CN" sz="1200" b="1" dirty="0">
                  <a:latin typeface="Arial" charset="0"/>
                  <a:ea typeface="Arial" charset="0"/>
                  <a:cs typeface="Arial" charset="0"/>
                </a:endParaRPr>
              </a:p>
              <a:p>
                <a:r>
                  <a:rPr kumimoji="1" lang="en-US" altLang="zh-CN" sz="1200" b="1" dirty="0" smtClean="0">
                    <a:latin typeface="Arial" charset="0"/>
                    <a:ea typeface="Arial" charset="0"/>
                    <a:cs typeface="Arial" charset="0"/>
                  </a:rPr>
                  <a:t>0: backup</a:t>
                </a:r>
                <a:endParaRPr kumimoji="1" lang="zh-CN" altLang="en-US" sz="1200" b="1" dirty="0">
                  <a:latin typeface="Arial" charset="0"/>
                  <a:ea typeface="Arial" charset="0"/>
                  <a:cs typeface="Arial" charset="0"/>
                </a:endParaRPr>
              </a:p>
            </p:txBody>
          </p:sp>
          <p:pic>
            <p:nvPicPr>
              <p:cNvPr id="21" name="图片 20"/>
              <p:cNvPicPr>
                <a:picLocks noChangeAspect="1"/>
              </p:cNvPicPr>
              <p:nvPr/>
            </p:nvPicPr>
            <p:blipFill rotWithShape="1">
              <a:blip r:embed="rId6">
                <a:extLst>
                  <a:ext uri="{28A0092B-C50C-407E-A947-70E740481C1C}">
                    <a14:useLocalDpi xmlns:a14="http://schemas.microsoft.com/office/drawing/2010/main" val="0"/>
                  </a:ext>
                </a:extLst>
              </a:blip>
              <a:srcRect l="90949" b="69572"/>
              <a:stretch/>
            </p:blipFill>
            <p:spPr>
              <a:xfrm>
                <a:off x="7353337" y="4369469"/>
                <a:ext cx="669028" cy="1264063"/>
              </a:xfrm>
              <a:prstGeom prst="rect">
                <a:avLst/>
              </a:prstGeom>
            </p:spPr>
          </p:pic>
          <p:sp>
            <p:nvSpPr>
              <p:cNvPr id="22" name="矩形 21"/>
              <p:cNvSpPr/>
              <p:nvPr/>
            </p:nvSpPr>
            <p:spPr>
              <a:xfrm>
                <a:off x="7789600" y="3734491"/>
                <a:ext cx="308340" cy="5566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3" name="直线箭头连接符 22"/>
              <p:cNvCxnSpPr/>
              <p:nvPr/>
            </p:nvCxnSpPr>
            <p:spPr>
              <a:xfrm flipH="1">
                <a:off x="7880702" y="4307957"/>
                <a:ext cx="118296" cy="281186"/>
              </a:xfrm>
              <a:prstGeom prst="straightConnector1">
                <a:avLst/>
              </a:prstGeom>
              <a:ln w="317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6" name="文本框 55"/>
            <p:cNvSpPr txBox="1"/>
            <p:nvPr/>
          </p:nvSpPr>
          <p:spPr>
            <a:xfrm>
              <a:off x="9967947" y="4089097"/>
              <a:ext cx="1331295" cy="754053"/>
            </a:xfrm>
            <a:prstGeom prst="rect">
              <a:avLst/>
            </a:prstGeom>
            <a:noFill/>
          </p:spPr>
          <p:txBody>
            <a:bodyPr wrap="square" rtlCol="0">
              <a:spAutoFit/>
            </a:bodyPr>
            <a:lstStyle/>
            <a:p>
              <a:pPr>
                <a:spcAft>
                  <a:spcPts val="600"/>
                </a:spcAft>
              </a:pPr>
              <a:r>
                <a:rPr kumimoji="1" lang="en-US" altLang="zh-CN" sz="1400" b="1" dirty="0" smtClean="0">
                  <a:latin typeface="Arial" charset="0"/>
                  <a:ea typeface="Arial" charset="0"/>
                  <a:cs typeface="Arial" charset="0"/>
                </a:rPr>
                <a:t>switch</a:t>
              </a:r>
              <a:r>
                <a:rPr kumimoji="1" lang="zh-CN" altLang="en-US" sz="1400" b="1" dirty="0" smtClean="0">
                  <a:latin typeface="Arial" charset="0"/>
                  <a:ea typeface="Arial" charset="0"/>
                  <a:cs typeface="Arial" charset="0"/>
                </a:rPr>
                <a:t>：</a:t>
              </a:r>
              <a:endParaRPr kumimoji="1" lang="en-US" altLang="zh-CN" sz="1400" b="1" dirty="0" smtClean="0">
                <a:latin typeface="Arial" charset="0"/>
                <a:ea typeface="Arial" charset="0"/>
                <a:cs typeface="Arial" charset="0"/>
              </a:endParaRPr>
            </a:p>
            <a:p>
              <a:r>
                <a:rPr kumimoji="1" lang="en-US" altLang="zh-CN" sz="1200" b="1" dirty="0" smtClean="0">
                  <a:latin typeface="Arial" charset="0"/>
                  <a:ea typeface="Arial" charset="0"/>
                  <a:cs typeface="Arial" charset="0"/>
                </a:rPr>
                <a:t>1: mater</a:t>
              </a:r>
            </a:p>
            <a:p>
              <a:r>
                <a:rPr kumimoji="1" lang="en-US" altLang="zh-CN" sz="1200" b="1" dirty="0" smtClean="0">
                  <a:latin typeface="Arial" charset="0"/>
                  <a:ea typeface="Arial" charset="0"/>
                  <a:cs typeface="Arial" charset="0"/>
                </a:rPr>
                <a:t>0:</a:t>
              </a:r>
              <a:r>
                <a:rPr kumimoji="1" lang="en-US" altLang="zh-CN" sz="1200" b="1" dirty="0">
                  <a:latin typeface="Arial" charset="0"/>
                  <a:ea typeface="Arial" charset="0"/>
                  <a:cs typeface="Arial" charset="0"/>
                </a:rPr>
                <a:t> </a:t>
              </a:r>
              <a:r>
                <a:rPr kumimoji="1" lang="en-US" altLang="zh-CN" sz="1200" b="1" dirty="0" smtClean="0">
                  <a:latin typeface="Arial" charset="0"/>
                  <a:ea typeface="Arial" charset="0"/>
                  <a:cs typeface="Arial" charset="0"/>
                </a:rPr>
                <a:t>backup</a:t>
              </a:r>
              <a:endParaRPr kumimoji="1" lang="zh-CN" altLang="en-US" sz="1200" b="1" dirty="0">
                <a:latin typeface="Arial" charset="0"/>
                <a:ea typeface="Arial" charset="0"/>
                <a:cs typeface="Arial" charset="0"/>
              </a:endParaRPr>
            </a:p>
          </p:txBody>
        </p:sp>
      </p:grpSp>
    </p:spTree>
    <p:extLst>
      <p:ext uri="{BB962C8B-B14F-4D97-AF65-F5344CB8AC3E}">
        <p14:creationId xmlns:p14="http://schemas.microsoft.com/office/powerpoint/2010/main" val="1840033287"/>
      </p:ext>
    </p:extLst>
  </p:cSld>
  <p:clrMapOvr>
    <a:masterClrMapping/>
  </p:clrMapOvr>
  <mc:AlternateContent xmlns:mc="http://schemas.openxmlformats.org/markup-compatibility/2006" xmlns:p14="http://schemas.microsoft.com/office/powerpoint/2010/main">
    <mc:Choice Requires="p14">
      <p:transition spd="slow" p14:dur="2000" advTm="39067"/>
    </mc:Choice>
    <mc:Fallback xmlns="">
      <p:transition spd="slow" advTm="3906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Interface design</a:t>
            </a:r>
            <a:endParaRPr lang="en-US" altLang="zh-CN" sz="3200" b="1" dirty="0">
              <a:solidFill>
                <a:schemeClr val="bg1"/>
              </a:solidFill>
              <a:ea typeface="微软雅黑" panose="020B0503020204020204" pitchFamily="34" charset="-122"/>
              <a:cs typeface="Arial" panose="020B0604020202020204" pitchFamily="34" charset="0"/>
              <a:sym typeface="+mn-ea"/>
            </a:endParaRP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4"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7</a:t>
            </a:fld>
            <a:endParaRPr lang="zh-CN" altLang="en-US"/>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0" y="2999960"/>
            <a:ext cx="5791653" cy="3402971"/>
          </a:xfrm>
          <a:prstGeom prst="rect">
            <a:avLst/>
          </a:prstGeom>
        </p:spPr>
      </p:pic>
      <p:sp>
        <p:nvSpPr>
          <p:cNvPr id="16" name="文本框 15"/>
          <p:cNvSpPr txBox="1"/>
          <p:nvPr/>
        </p:nvSpPr>
        <p:spPr>
          <a:xfrm>
            <a:off x="217229" y="1124046"/>
            <a:ext cx="6521303" cy="1545295"/>
          </a:xfrm>
          <a:prstGeom prst="rect">
            <a:avLst/>
          </a:prstGeom>
          <a:noFill/>
        </p:spPr>
        <p:txBody>
          <a:bodyPr wrap="square" rtlCol="0">
            <a:spAutoFit/>
          </a:bodyPr>
          <a:lstStyle/>
          <a:p>
            <a:pPr marL="342900" indent="-342900" algn="just">
              <a:lnSpc>
                <a:spcPct val="120000"/>
              </a:lnSpc>
              <a:spcAft>
                <a:spcPts val="1200"/>
              </a:spcAft>
              <a:buFont typeface="Arial" charset="0"/>
              <a:buChar char="•"/>
            </a:pPr>
            <a:r>
              <a:rPr kumimoji="1" lang="en-US" altLang="zh-CN" dirty="0" smtClean="0">
                <a:ea typeface="Microsoft YaHei" charset="-122"/>
                <a:cs typeface="Microsoft YaHei" charset="-122"/>
              </a:rPr>
              <a:t>External </a:t>
            </a:r>
            <a:r>
              <a:rPr kumimoji="1" lang="en-US" altLang="zh-CN" dirty="0">
                <a:ea typeface="Microsoft YaHei" charset="-122"/>
                <a:cs typeface="Microsoft YaHei" charset="-122"/>
              </a:rPr>
              <a:t>systems related to plasma control include </a:t>
            </a:r>
            <a:r>
              <a:rPr kumimoji="1" lang="en-US" altLang="zh-CN" b="1" dirty="0">
                <a:solidFill>
                  <a:srgbClr val="0000A9"/>
                </a:solidFill>
                <a:ea typeface="Microsoft YaHei" charset="-122"/>
                <a:cs typeface="Microsoft YaHei" charset="-122"/>
              </a:rPr>
              <a:t>central control system</a:t>
            </a:r>
            <a:r>
              <a:rPr kumimoji="1" lang="en-US" altLang="zh-CN" dirty="0">
                <a:ea typeface="Microsoft YaHei" charset="-122"/>
                <a:cs typeface="Microsoft YaHei" charset="-122"/>
              </a:rPr>
              <a:t>, </a:t>
            </a:r>
            <a:r>
              <a:rPr kumimoji="1" lang="en-US" altLang="zh-CN" b="1" dirty="0">
                <a:solidFill>
                  <a:srgbClr val="0000A9"/>
                </a:solidFill>
                <a:ea typeface="Microsoft YaHei" charset="-122"/>
                <a:cs typeface="Microsoft YaHei" charset="-122"/>
              </a:rPr>
              <a:t>central interlocking system</a:t>
            </a:r>
            <a:r>
              <a:rPr kumimoji="1" lang="en-US" altLang="zh-CN" dirty="0">
                <a:ea typeface="Microsoft YaHei" charset="-122"/>
                <a:cs typeface="Microsoft YaHei" charset="-122"/>
              </a:rPr>
              <a:t>, </a:t>
            </a:r>
            <a:r>
              <a:rPr kumimoji="1" lang="en-US" altLang="zh-CN" dirty="0" smtClean="0">
                <a:ea typeface="Microsoft YaHei" charset="-122"/>
                <a:cs typeface="Microsoft YaHei" charset="-122"/>
              </a:rPr>
              <a:t>distributed real-time </a:t>
            </a:r>
            <a:r>
              <a:rPr kumimoji="1" lang="en-US" altLang="zh-CN" b="1" dirty="0">
                <a:solidFill>
                  <a:srgbClr val="0000A9"/>
                </a:solidFill>
                <a:ea typeface="Microsoft YaHei" charset="-122"/>
                <a:cs typeface="Microsoft YaHei" charset="-122"/>
              </a:rPr>
              <a:t>acquisition </a:t>
            </a:r>
            <a:r>
              <a:rPr kumimoji="1" lang="en-US" altLang="zh-CN" b="1" dirty="0" smtClean="0">
                <a:solidFill>
                  <a:srgbClr val="0000A9"/>
                </a:solidFill>
                <a:ea typeface="Microsoft YaHei" charset="-122"/>
                <a:cs typeface="Microsoft YaHei" charset="-122"/>
              </a:rPr>
              <a:t>systems</a:t>
            </a:r>
            <a:r>
              <a:rPr kumimoji="1" lang="en-US" altLang="zh-CN" dirty="0" smtClean="0">
                <a:ea typeface="Microsoft YaHei" charset="-122"/>
                <a:cs typeface="Microsoft YaHei" charset="-122"/>
              </a:rPr>
              <a:t>, </a:t>
            </a:r>
            <a:r>
              <a:rPr kumimoji="1" lang="en-US" altLang="zh-CN" b="1" dirty="0" smtClean="0">
                <a:solidFill>
                  <a:srgbClr val="0000A9"/>
                </a:solidFill>
                <a:ea typeface="Microsoft YaHei" charset="-122"/>
                <a:cs typeface="Microsoft YaHei" charset="-122"/>
              </a:rPr>
              <a:t>actuator plants</a:t>
            </a:r>
            <a:r>
              <a:rPr kumimoji="1" lang="en-US" altLang="zh-CN" dirty="0" smtClean="0">
                <a:ea typeface="Microsoft YaHei" charset="-122"/>
                <a:cs typeface="Microsoft YaHei" charset="-122"/>
              </a:rPr>
              <a:t>.</a:t>
            </a:r>
          </a:p>
          <a:p>
            <a:pPr marL="342900" indent="-342900" algn="just">
              <a:lnSpc>
                <a:spcPct val="120000"/>
              </a:lnSpc>
              <a:spcAft>
                <a:spcPts val="600"/>
              </a:spcAft>
              <a:buFont typeface="Arial" charset="0"/>
              <a:buChar char="•"/>
            </a:pPr>
            <a:r>
              <a:rPr kumimoji="1" lang="en-US" altLang="zh-CN" dirty="0">
                <a:ea typeface="Microsoft YaHei" charset="-122"/>
                <a:cs typeface="Microsoft YaHei" charset="-122"/>
              </a:rPr>
              <a:t>Interface to CODAC and CIS through CON, RCN, CIN</a:t>
            </a:r>
          </a:p>
        </p:txBody>
      </p:sp>
      <p:grpSp>
        <p:nvGrpSpPr>
          <p:cNvPr id="17" name="组 16"/>
          <p:cNvGrpSpPr/>
          <p:nvPr/>
        </p:nvGrpSpPr>
        <p:grpSpPr>
          <a:xfrm>
            <a:off x="6586952" y="3896827"/>
            <a:ext cx="5133993" cy="2684490"/>
            <a:chOff x="6701747" y="4205571"/>
            <a:chExt cx="4921505" cy="2590729"/>
          </a:xfrm>
        </p:grpSpPr>
        <p:grpSp>
          <p:nvGrpSpPr>
            <p:cNvPr id="18" name="组 17"/>
            <p:cNvGrpSpPr/>
            <p:nvPr/>
          </p:nvGrpSpPr>
          <p:grpSpPr>
            <a:xfrm>
              <a:off x="6701747" y="4227087"/>
              <a:ext cx="4921505" cy="2569213"/>
              <a:chOff x="6961677" y="895499"/>
              <a:chExt cx="4921505" cy="2569213"/>
            </a:xfrm>
          </p:grpSpPr>
          <p:grpSp>
            <p:nvGrpSpPr>
              <p:cNvPr id="20" name="组 19"/>
              <p:cNvGrpSpPr/>
              <p:nvPr/>
            </p:nvGrpSpPr>
            <p:grpSpPr>
              <a:xfrm>
                <a:off x="6961677" y="895499"/>
                <a:ext cx="4921505" cy="2569213"/>
                <a:chOff x="6793573" y="1065540"/>
                <a:chExt cx="4564037" cy="2198524"/>
              </a:xfrm>
            </p:grpSpPr>
            <p:graphicFrame>
              <p:nvGraphicFramePr>
                <p:cNvPr id="23" name="对象 22"/>
                <p:cNvGraphicFramePr/>
                <p:nvPr>
                  <p:extLst>
                    <p:ext uri="{D42A27DB-BD31-4B8C-83A1-F6EECF244321}">
                      <p14:modId xmlns:p14="http://schemas.microsoft.com/office/powerpoint/2010/main" val="940341641"/>
                    </p:ext>
                  </p:extLst>
                </p:nvPr>
              </p:nvGraphicFramePr>
              <p:xfrm>
                <a:off x="6793573" y="1065540"/>
                <a:ext cx="4564037" cy="2198524"/>
              </p:xfrm>
              <a:graphic>
                <a:graphicData uri="http://schemas.openxmlformats.org/presentationml/2006/ole">
                  <mc:AlternateContent xmlns:mc="http://schemas.openxmlformats.org/markup-compatibility/2006">
                    <mc:Choice xmlns:v="urn:schemas-microsoft-com:vml" Requires="v">
                      <p:oleObj spid="_x0000_s2108" r:id="rId6" imgW="15798800" imgH="9042400" progId="Visio.Drawing.15">
                        <p:embed/>
                      </p:oleObj>
                    </mc:Choice>
                    <mc:Fallback>
                      <p:oleObj r:id="rId6" imgW="15798800" imgH="9042400" progId="Visio.Drawing.15">
                        <p:embed/>
                        <p:pic>
                          <p:nvPicPr>
                            <p:cNvPr id="0" name=""/>
                            <p:cNvPicPr/>
                            <p:nvPr/>
                          </p:nvPicPr>
                          <p:blipFill>
                            <a:blip r:embed="rId7"/>
                            <a:stretch>
                              <a:fillRect/>
                            </a:stretch>
                          </p:blipFill>
                          <p:spPr>
                            <a:xfrm>
                              <a:off x="6793573" y="1065540"/>
                              <a:ext cx="4564037" cy="2198524"/>
                            </a:xfrm>
                            <a:prstGeom prst="rect">
                              <a:avLst/>
                            </a:prstGeom>
                          </p:spPr>
                        </p:pic>
                      </p:oleObj>
                    </mc:Fallback>
                  </mc:AlternateContent>
                </a:graphicData>
              </a:graphic>
            </p:graphicFrame>
            <p:pic>
              <p:nvPicPr>
                <p:cNvPr id="24" name="图片 23"/>
                <p:cNvPicPr>
                  <a:picLocks noChangeAspect="1"/>
                </p:cNvPicPr>
                <p:nvPr/>
              </p:nvPicPr>
              <p:blipFill>
                <a:blip r:embed="rId8"/>
                <a:stretch>
                  <a:fillRect/>
                </a:stretch>
              </p:blipFill>
              <p:spPr>
                <a:xfrm>
                  <a:off x="8585784" y="1713095"/>
                  <a:ext cx="1480235" cy="825709"/>
                </a:xfrm>
                <a:prstGeom prst="rect">
                  <a:avLst/>
                </a:prstGeom>
              </p:spPr>
            </p:pic>
            <p:sp>
              <p:nvSpPr>
                <p:cNvPr id="25" name="矩形 24"/>
                <p:cNvSpPr/>
                <p:nvPr/>
              </p:nvSpPr>
              <p:spPr>
                <a:xfrm>
                  <a:off x="8585783" y="1687352"/>
                  <a:ext cx="1480235" cy="92675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框 20"/>
              <p:cNvSpPr txBox="1"/>
              <p:nvPr/>
            </p:nvSpPr>
            <p:spPr>
              <a:xfrm>
                <a:off x="8356458" y="2277513"/>
                <a:ext cx="487808" cy="215444"/>
              </a:xfrm>
              <a:prstGeom prst="rect">
                <a:avLst/>
              </a:prstGeom>
              <a:solidFill>
                <a:schemeClr val="bg1"/>
              </a:solidFill>
            </p:spPr>
            <p:txBody>
              <a:bodyPr wrap="square" rtlCol="0">
                <a:spAutoFit/>
              </a:bodyPr>
              <a:lstStyle/>
              <a:p>
                <a:r>
                  <a:rPr kumimoji="1" lang="en-US" altLang="zh-CN" sz="800" b="1" dirty="0" smtClean="0"/>
                  <a:t>RCN</a:t>
                </a:r>
                <a:r>
                  <a:rPr kumimoji="1" lang="zh-CN" altLang="en-US" sz="800" b="1" dirty="0" smtClean="0"/>
                  <a:t> </a:t>
                </a:r>
                <a:endParaRPr kumimoji="1" lang="zh-CN" altLang="en-US" sz="800" b="1" dirty="0"/>
              </a:p>
            </p:txBody>
          </p:sp>
          <p:sp>
            <p:nvSpPr>
              <p:cNvPr id="22" name="文本框 21"/>
              <p:cNvSpPr txBox="1"/>
              <p:nvPr/>
            </p:nvSpPr>
            <p:spPr>
              <a:xfrm>
                <a:off x="10571558" y="2266755"/>
                <a:ext cx="487808" cy="215444"/>
              </a:xfrm>
              <a:prstGeom prst="rect">
                <a:avLst/>
              </a:prstGeom>
              <a:solidFill>
                <a:schemeClr val="bg1"/>
              </a:solidFill>
            </p:spPr>
            <p:txBody>
              <a:bodyPr wrap="square" rtlCol="0">
                <a:spAutoFit/>
              </a:bodyPr>
              <a:lstStyle/>
              <a:p>
                <a:r>
                  <a:rPr kumimoji="1" lang="en-US" altLang="zh-CN" sz="800" b="1" dirty="0" smtClean="0"/>
                  <a:t>RCN</a:t>
                </a:r>
                <a:r>
                  <a:rPr kumimoji="1" lang="zh-CN" altLang="en-US" sz="800" b="1" dirty="0" smtClean="0"/>
                  <a:t> </a:t>
                </a:r>
                <a:endParaRPr kumimoji="1" lang="zh-CN" altLang="en-US" sz="800" b="1" dirty="0"/>
              </a:p>
            </p:txBody>
          </p:sp>
        </p:grpSp>
        <p:sp>
          <p:nvSpPr>
            <p:cNvPr id="19" name="文本框 18"/>
            <p:cNvSpPr txBox="1"/>
            <p:nvPr/>
          </p:nvSpPr>
          <p:spPr>
            <a:xfrm>
              <a:off x="6723263" y="4205571"/>
              <a:ext cx="648631" cy="338554"/>
            </a:xfrm>
            <a:prstGeom prst="rect">
              <a:avLst/>
            </a:prstGeom>
            <a:solidFill>
              <a:schemeClr val="bg1"/>
            </a:solidFill>
          </p:spPr>
          <p:txBody>
            <a:bodyPr wrap="square" rtlCol="0">
              <a:spAutoFit/>
            </a:bodyPr>
            <a:lstStyle/>
            <a:p>
              <a:pPr algn="ctr"/>
              <a:r>
                <a:rPr kumimoji="1" lang="en-US" altLang="zh-CN" sz="800" b="1" dirty="0" smtClean="0"/>
                <a:t>CON</a:t>
              </a:r>
            </a:p>
            <a:p>
              <a:pPr algn="ctr"/>
              <a:r>
                <a:rPr kumimoji="1" lang="en-US" altLang="zh-CN" sz="800" b="1" dirty="0" smtClean="0"/>
                <a:t>TSN</a:t>
              </a:r>
            </a:p>
          </p:txBody>
        </p:sp>
      </p:grpSp>
      <p:pic>
        <p:nvPicPr>
          <p:cNvPr id="26" name="图片 25"/>
          <p:cNvPicPr>
            <a:picLocks noChangeAspect="1"/>
          </p:cNvPicPr>
          <p:nvPr/>
        </p:nvPicPr>
        <p:blipFill>
          <a:blip r:embed="rId9"/>
          <a:stretch>
            <a:fillRect/>
          </a:stretch>
        </p:blipFill>
        <p:spPr>
          <a:xfrm>
            <a:off x="9959003" y="1051834"/>
            <a:ext cx="2147454" cy="2918639"/>
          </a:xfrm>
          <a:prstGeom prst="rect">
            <a:avLst/>
          </a:prstGeom>
        </p:spPr>
      </p:pic>
      <p:sp>
        <p:nvSpPr>
          <p:cNvPr id="27" name="文本框 26"/>
          <p:cNvSpPr txBox="1"/>
          <p:nvPr/>
        </p:nvSpPr>
        <p:spPr>
          <a:xfrm>
            <a:off x="6979839" y="1124046"/>
            <a:ext cx="3167231" cy="1421928"/>
          </a:xfrm>
          <a:prstGeom prst="rect">
            <a:avLst/>
          </a:prstGeom>
          <a:noFill/>
        </p:spPr>
        <p:txBody>
          <a:bodyPr wrap="square" rtlCol="0">
            <a:spAutoFit/>
          </a:bodyPr>
          <a:lstStyle/>
          <a:p>
            <a:pPr marL="342900" indent="-342900">
              <a:lnSpc>
                <a:spcPct val="120000"/>
              </a:lnSpc>
              <a:spcAft>
                <a:spcPts val="1200"/>
              </a:spcAft>
              <a:buFont typeface="Arial" charset="0"/>
              <a:buChar char="•"/>
            </a:pPr>
            <a:r>
              <a:rPr kumimoji="1" lang="en-US" altLang="zh-CN" dirty="0" smtClean="0">
                <a:ea typeface="Microsoft YaHei" charset="-122"/>
                <a:cs typeface="Microsoft YaHei" charset="-122"/>
              </a:rPr>
              <a:t>Communication Head information is designed  for easy extension of I/O distributed systems.</a:t>
            </a:r>
            <a:endParaRPr kumimoji="1" lang="en-US" altLang="zh-CN" dirty="0">
              <a:ea typeface="Microsoft YaHei" charset="-122"/>
              <a:cs typeface="Microsoft YaHei" charset="-122"/>
            </a:endParaRPr>
          </a:p>
        </p:txBody>
      </p:sp>
    </p:spTree>
    <p:extLst>
      <p:ext uri="{BB962C8B-B14F-4D97-AF65-F5344CB8AC3E}">
        <p14:creationId xmlns:p14="http://schemas.microsoft.com/office/powerpoint/2010/main" val="602361713"/>
      </p:ext>
    </p:extLst>
  </p:cSld>
  <p:clrMapOvr>
    <a:masterClrMapping/>
  </p:clrMapOvr>
  <mc:AlternateContent xmlns:mc="http://schemas.openxmlformats.org/markup-compatibility/2006" xmlns:p14="http://schemas.microsoft.com/office/powerpoint/2010/main">
    <mc:Choice Requires="p14">
      <p:transition spd="slow" p14:dur="2000" advTm="39067"/>
    </mc:Choice>
    <mc:Fallback xmlns="">
      <p:transition spd="slow" advTm="390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smtClean="0">
                <a:solidFill>
                  <a:schemeClr val="bg1"/>
                </a:solidFill>
                <a:ea typeface="微软雅黑" panose="020B0503020204020204" pitchFamily="34" charset="-122"/>
                <a:cs typeface="Arial" panose="020B0604020202020204" pitchFamily="34" charset="0"/>
                <a:sym typeface="+mn-ea"/>
              </a:rPr>
              <a:t>Software </a:t>
            </a:r>
            <a:r>
              <a:rPr lang="en-US" altLang="zh-CN" sz="3200" b="1" dirty="0">
                <a:solidFill>
                  <a:schemeClr val="bg1"/>
                </a:solidFill>
                <a:ea typeface="微软雅黑" panose="020B0503020204020204" pitchFamily="34" charset="-122"/>
                <a:cs typeface="Arial" panose="020B0604020202020204" pitchFamily="34" charset="0"/>
                <a:sym typeface="+mn-ea"/>
              </a:rPr>
              <a:t>infrastructure design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4"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8</a:t>
            </a:fld>
            <a:endParaRPr lang="zh-CN" altLang="en-US"/>
          </a:p>
        </p:txBody>
      </p:sp>
      <p:sp>
        <p:nvSpPr>
          <p:cNvPr id="28" name="矩形 27"/>
          <p:cNvSpPr>
            <a:spLocks noChangeArrowheads="1"/>
          </p:cNvSpPr>
          <p:nvPr/>
        </p:nvSpPr>
        <p:spPr bwMode="auto">
          <a:xfrm>
            <a:off x="497248" y="954833"/>
            <a:ext cx="8873299" cy="461665"/>
          </a:xfrm>
          <a:prstGeom prst="rect">
            <a:avLst/>
          </a:prstGeom>
          <a:solidFill>
            <a:srgbClr val="FFFFFF"/>
          </a:solidFill>
          <a:ln w="9525">
            <a:noFill/>
            <a:miter lim="800000"/>
            <a:headEnd/>
            <a:tailEnd/>
          </a:ln>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a:spcAft>
                <a:spcPts val="600"/>
              </a:spcAft>
              <a:defRPr/>
            </a:pPr>
            <a:r>
              <a:rPr lang="en-US" altLang="zh-CN" sz="2400" dirty="0">
                <a:solidFill>
                  <a:srgbClr val="0000FF"/>
                </a:solidFill>
                <a:latin typeface="+mn-lt"/>
                <a:ea typeface="Times New Roman" charset="0"/>
                <a:cs typeface="Times New Roman" charset="0"/>
              </a:rPr>
              <a:t>Component-based distributed real-time control framework</a:t>
            </a:r>
            <a:r>
              <a:rPr lang="zh-CN" altLang="en-US" sz="2400" dirty="0" smtClean="0">
                <a:solidFill>
                  <a:srgbClr val="0000FF"/>
                </a:solidFill>
                <a:latin typeface="+mn-lt"/>
                <a:ea typeface="Times New Roman" charset="0"/>
                <a:cs typeface="Times New Roman" charset="0"/>
              </a:rPr>
              <a:t> </a:t>
            </a:r>
            <a:endParaRPr lang="en-US" altLang="zh-CN" sz="2400" dirty="0" smtClean="0">
              <a:solidFill>
                <a:srgbClr val="0000FF"/>
              </a:solidFill>
              <a:latin typeface="+mn-lt"/>
              <a:ea typeface="Times New Roman" charset="0"/>
              <a:cs typeface="Times New Roman" charset="0"/>
            </a:endParaRPr>
          </a:p>
        </p:txBody>
      </p:sp>
      <p:sp>
        <p:nvSpPr>
          <p:cNvPr id="29" name="文本框 28"/>
          <p:cNvSpPr txBox="1"/>
          <p:nvPr/>
        </p:nvSpPr>
        <p:spPr>
          <a:xfrm>
            <a:off x="243639" y="5472615"/>
            <a:ext cx="4635582" cy="1351139"/>
          </a:xfrm>
          <a:prstGeom prst="rect">
            <a:avLst/>
          </a:prstGeom>
          <a:noFill/>
        </p:spPr>
        <p:txBody>
          <a:bodyPr wrap="square" rtlCol="0">
            <a:spAutoFit/>
          </a:bodyPr>
          <a:lstStyle/>
          <a:p>
            <a:pPr marL="342891" indent="-342891">
              <a:lnSpc>
                <a:spcPct val="120000"/>
              </a:lnSpc>
              <a:spcAft>
                <a:spcPts val="600"/>
              </a:spcAft>
              <a:buClr>
                <a:srgbClr val="C00000"/>
              </a:buClr>
              <a:buFont typeface="Arial" charset="0"/>
              <a:buChar char="•"/>
            </a:pPr>
            <a:r>
              <a:rPr kumimoji="1" lang="en-US" altLang="zh-CN" sz="1600" dirty="0">
                <a:ea typeface="Times New Roman" charset="0"/>
                <a:cs typeface="Times New Roman" charset="0"/>
              </a:rPr>
              <a:t>The core framework provides communication, XML configuration, data management, etc</a:t>
            </a:r>
            <a:r>
              <a:rPr kumimoji="1" lang="en-US" altLang="zh-CN" sz="1600" dirty="0" smtClean="0">
                <a:ea typeface="Times New Roman" charset="0"/>
                <a:cs typeface="Times New Roman" charset="0"/>
              </a:rPr>
              <a:t>.</a:t>
            </a:r>
          </a:p>
          <a:p>
            <a:pPr marL="342891" indent="-342891">
              <a:lnSpc>
                <a:spcPct val="120000"/>
              </a:lnSpc>
              <a:spcAft>
                <a:spcPts val="600"/>
              </a:spcAft>
              <a:buClr>
                <a:srgbClr val="C00000"/>
              </a:buClr>
              <a:buFont typeface="Arial" charset="0"/>
              <a:buChar char="•"/>
            </a:pPr>
            <a:r>
              <a:rPr kumimoji="1" lang="en-US" altLang="zh-CN" sz="1600" dirty="0">
                <a:ea typeface="Times New Roman" charset="0"/>
                <a:cs typeface="Times New Roman" charset="0"/>
              </a:rPr>
              <a:t>Various application components can be expanded like Lego </a:t>
            </a:r>
            <a:r>
              <a:rPr kumimoji="1" lang="en-US" altLang="zh-CN" sz="1600" dirty="0" smtClean="0">
                <a:ea typeface="Times New Roman" charset="0"/>
                <a:cs typeface="Times New Roman" charset="0"/>
              </a:rPr>
              <a:t>blocks building. </a:t>
            </a:r>
            <a:endParaRPr kumimoji="1" lang="en-US" altLang="zh-CN" sz="1600" dirty="0">
              <a:ea typeface="Times New Roman" charset="0"/>
              <a:cs typeface="Times New Roman" charset="0"/>
            </a:endParaRPr>
          </a:p>
        </p:txBody>
      </p:sp>
      <p:pic>
        <p:nvPicPr>
          <p:cNvPr id="30" name="图片 29">
            <a:extLst>
              <a:ext uri="{FF2B5EF4-FFF2-40B4-BE49-F238E27FC236}">
                <a16:creationId xmlns="" xmlns:a16="http://schemas.microsoft.com/office/drawing/2014/main" id="{B22E7490-411C-4214-8495-92F092BFD5CE}"/>
              </a:ext>
            </a:extLst>
          </p:cNvPr>
          <p:cNvPicPr>
            <a:picLocks noChangeAspect="1"/>
          </p:cNvPicPr>
          <p:nvPr/>
        </p:nvPicPr>
        <p:blipFill>
          <a:blip r:embed="rId5"/>
          <a:stretch>
            <a:fillRect/>
          </a:stretch>
        </p:blipFill>
        <p:spPr>
          <a:xfrm>
            <a:off x="-8040" y="2142237"/>
            <a:ext cx="4970221" cy="3268362"/>
          </a:xfrm>
          <a:prstGeom prst="rect">
            <a:avLst/>
          </a:prstGeom>
        </p:spPr>
      </p:pic>
      <p:pic>
        <p:nvPicPr>
          <p:cNvPr id="31" name="图片 30">
            <a:extLst>
              <a:ext uri="{FF2B5EF4-FFF2-40B4-BE49-F238E27FC236}">
                <a16:creationId xmlns="" xmlns:a16="http://schemas.microsoft.com/office/drawing/2014/main" id="{AE874566-2186-4B4F-A689-046E2221E09E}"/>
              </a:ext>
            </a:extLst>
          </p:cNvPr>
          <p:cNvPicPr>
            <a:picLocks noChangeAspect="1"/>
          </p:cNvPicPr>
          <p:nvPr/>
        </p:nvPicPr>
        <p:blipFill>
          <a:blip r:embed="rId6"/>
          <a:stretch>
            <a:fillRect/>
          </a:stretch>
        </p:blipFill>
        <p:spPr>
          <a:xfrm>
            <a:off x="5116673" y="1652713"/>
            <a:ext cx="4032398" cy="1555675"/>
          </a:xfrm>
          <a:prstGeom prst="rect">
            <a:avLst/>
          </a:prstGeom>
        </p:spPr>
      </p:pic>
      <p:grpSp>
        <p:nvGrpSpPr>
          <p:cNvPr id="32" name="组 31"/>
          <p:cNvGrpSpPr/>
          <p:nvPr/>
        </p:nvGrpSpPr>
        <p:grpSpPr>
          <a:xfrm>
            <a:off x="268415" y="1864269"/>
            <a:ext cx="4737598" cy="1095990"/>
            <a:chOff x="610870" y="1948544"/>
            <a:chExt cx="4737598" cy="1095990"/>
          </a:xfrm>
        </p:grpSpPr>
        <p:sp>
          <p:nvSpPr>
            <p:cNvPr id="33" name="椭圆 32"/>
            <p:cNvSpPr/>
            <p:nvPr/>
          </p:nvSpPr>
          <p:spPr>
            <a:xfrm>
              <a:off x="610870" y="2266589"/>
              <a:ext cx="902243" cy="777945"/>
            </a:xfrm>
            <a:prstGeom prst="ellipse">
              <a:avLst/>
            </a:prstGeom>
            <a:noFill/>
            <a:ln w="2540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FFFFFF"/>
                </a:solidFill>
                <a:effectLst/>
                <a:uLnTx/>
                <a:uFillTx/>
                <a:latin typeface="Times New Roman"/>
                <a:ea typeface="+mn-ea"/>
                <a:cs typeface="+mn-cs"/>
              </a:endParaRPr>
            </a:p>
          </p:txBody>
        </p:sp>
        <p:cxnSp>
          <p:nvCxnSpPr>
            <p:cNvPr id="34" name="曲线连接符 33"/>
            <p:cNvCxnSpPr/>
            <p:nvPr/>
          </p:nvCxnSpPr>
          <p:spPr>
            <a:xfrm rot="5400000" flipH="1" flipV="1">
              <a:off x="3046207" y="-35672"/>
              <a:ext cx="318046" cy="4286477"/>
            </a:xfrm>
            <a:prstGeom prst="curvedConnector2">
              <a:avLst/>
            </a:prstGeom>
            <a:noFill/>
            <a:ln w="38100" cap="flat" cmpd="sng" algn="ctr">
              <a:solidFill>
                <a:srgbClr val="C00000"/>
              </a:solidFill>
              <a:prstDash val="solid"/>
              <a:tailEnd type="triangle"/>
            </a:ln>
            <a:effectLst/>
          </p:spPr>
        </p:cxnSp>
      </p:grpSp>
      <p:graphicFrame>
        <p:nvGraphicFramePr>
          <p:cNvPr id="35" name="对象 34"/>
          <p:cNvGraphicFramePr>
            <a:graphicFrameLocks noChangeAspect="1"/>
          </p:cNvGraphicFramePr>
          <p:nvPr>
            <p:extLst>
              <p:ext uri="{D42A27DB-BD31-4B8C-83A1-F6EECF244321}">
                <p14:modId xmlns:p14="http://schemas.microsoft.com/office/powerpoint/2010/main" val="118361165"/>
              </p:ext>
            </p:extLst>
          </p:nvPr>
        </p:nvGraphicFramePr>
        <p:xfrm>
          <a:off x="5078478" y="3562216"/>
          <a:ext cx="2845564" cy="2585969"/>
        </p:xfrm>
        <a:graphic>
          <a:graphicData uri="http://schemas.openxmlformats.org/presentationml/2006/ole">
            <mc:AlternateContent xmlns:mc="http://schemas.openxmlformats.org/markup-compatibility/2006">
              <mc:Choice xmlns:v="urn:schemas-microsoft-com:vml" Requires="v">
                <p:oleObj spid="_x0000_s3188" r:id="rId7" imgW="6781800" imgH="6172200" progId="Visio.Drawing.15">
                  <p:embed/>
                </p:oleObj>
              </mc:Choice>
              <mc:Fallback>
                <p:oleObj r:id="rId7" imgW="6781800" imgH="6172200" progId="Visio.Drawing.1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8478" y="3562216"/>
                        <a:ext cx="2845564" cy="2585969"/>
                      </a:xfrm>
                      <a:prstGeom prst="rect">
                        <a:avLst/>
                      </a:prstGeom>
                      <a:noFill/>
                    </p:spPr>
                  </p:pic>
                </p:oleObj>
              </mc:Fallback>
            </mc:AlternateContent>
          </a:graphicData>
        </a:graphic>
      </p:graphicFrame>
      <p:grpSp>
        <p:nvGrpSpPr>
          <p:cNvPr id="36" name="组 35"/>
          <p:cNvGrpSpPr/>
          <p:nvPr/>
        </p:nvGrpSpPr>
        <p:grpSpPr>
          <a:xfrm>
            <a:off x="268415" y="3266754"/>
            <a:ext cx="4804425" cy="1710828"/>
            <a:chOff x="610870" y="3351029"/>
            <a:chExt cx="4804425" cy="1710828"/>
          </a:xfrm>
        </p:grpSpPr>
        <p:sp>
          <p:nvSpPr>
            <p:cNvPr id="37" name="椭圆 36"/>
            <p:cNvSpPr/>
            <p:nvPr/>
          </p:nvSpPr>
          <p:spPr>
            <a:xfrm>
              <a:off x="610870" y="3351029"/>
              <a:ext cx="2861673" cy="1068571"/>
            </a:xfrm>
            <a:prstGeom prst="ellipse">
              <a:avLst/>
            </a:prstGeom>
            <a:noFill/>
            <a:ln w="2540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FFFFFF"/>
                </a:solidFill>
                <a:effectLst/>
                <a:uLnTx/>
                <a:uFillTx/>
                <a:latin typeface="Times New Roman"/>
                <a:ea typeface="+mn-ea"/>
                <a:cs typeface="+mn-cs"/>
              </a:endParaRPr>
            </a:p>
          </p:txBody>
        </p:sp>
        <p:cxnSp>
          <p:nvCxnSpPr>
            <p:cNvPr id="38" name="曲线连接符 37"/>
            <p:cNvCxnSpPr/>
            <p:nvPr/>
          </p:nvCxnSpPr>
          <p:spPr>
            <a:xfrm>
              <a:off x="2041708" y="4435469"/>
              <a:ext cx="3373587" cy="626388"/>
            </a:xfrm>
            <a:prstGeom prst="curvedConnector3">
              <a:avLst>
                <a:gd name="adj1" fmla="val -15"/>
              </a:avLst>
            </a:prstGeom>
            <a:noFill/>
            <a:ln w="38100" cap="flat" cmpd="sng" algn="ctr">
              <a:solidFill>
                <a:srgbClr val="C00000"/>
              </a:solidFill>
              <a:prstDash val="solid"/>
              <a:tailEnd type="triangle"/>
            </a:ln>
            <a:effectLst/>
          </p:spPr>
        </p:cxnSp>
      </p:grpSp>
      <p:sp>
        <p:nvSpPr>
          <p:cNvPr id="39" name="文本框 38">
            <a:extLst>
              <a:ext uri="{FF2B5EF4-FFF2-40B4-BE49-F238E27FC236}">
                <a16:creationId xmlns:a16="http://schemas.microsoft.com/office/drawing/2014/main" xmlns="" id="{6CA4C632-FA92-0B48-BA06-7D12B6DFC82F}"/>
              </a:ext>
            </a:extLst>
          </p:cNvPr>
          <p:cNvSpPr txBox="1"/>
          <p:nvPr/>
        </p:nvSpPr>
        <p:spPr>
          <a:xfrm>
            <a:off x="5078478" y="6158027"/>
            <a:ext cx="2845564" cy="553998"/>
          </a:xfrm>
          <a:prstGeom prst="rect">
            <a:avLst/>
          </a:prstGeom>
          <a:noFill/>
        </p:spPr>
        <p:txBody>
          <a:bodyPr wrap="square" rtlCol="0">
            <a:spAutoFit/>
          </a:bodyPr>
          <a:lstStyle/>
          <a:p>
            <a:r>
              <a:rPr kumimoji="1" lang="en-US" altLang="zh-CN" sz="1600" dirty="0" smtClean="0">
                <a:solidFill>
                  <a:srgbClr val="C00000"/>
                </a:solidFill>
                <a:ea typeface="Microsoft YaHei" charset="-122"/>
                <a:cs typeface="Microsoft YaHei" charset="-122"/>
              </a:rPr>
              <a:t>Component model: </a:t>
            </a:r>
            <a:r>
              <a:rPr kumimoji="1" lang="en-US" altLang="zh-CN" sz="1400" dirty="0" smtClean="0">
                <a:ea typeface="Microsoft YaHei" charset="-122"/>
                <a:cs typeface="Microsoft YaHei" charset="-122"/>
              </a:rPr>
              <a:t>I/O port, property and operation interface</a:t>
            </a:r>
            <a:endParaRPr kumimoji="1" lang="en-US" altLang="zh-CN" sz="1400" dirty="0">
              <a:ea typeface="Microsoft YaHei" charset="-122"/>
              <a:cs typeface="Microsoft YaHei" charset="-122"/>
            </a:endParaRPr>
          </a:p>
        </p:txBody>
      </p:sp>
      <p:sp>
        <p:nvSpPr>
          <p:cNvPr id="40" name="文本框 39">
            <a:extLst>
              <a:ext uri="{FF2B5EF4-FFF2-40B4-BE49-F238E27FC236}">
                <a16:creationId xmlns:a16="http://schemas.microsoft.com/office/drawing/2014/main" xmlns="" id="{6CA4C632-FA92-0B48-BA06-7D12B6DFC82F}"/>
              </a:ext>
            </a:extLst>
          </p:cNvPr>
          <p:cNvSpPr txBox="1"/>
          <p:nvPr/>
        </p:nvSpPr>
        <p:spPr>
          <a:xfrm>
            <a:off x="8034701" y="6148185"/>
            <a:ext cx="3566656" cy="584775"/>
          </a:xfrm>
          <a:prstGeom prst="rect">
            <a:avLst/>
          </a:prstGeom>
          <a:noFill/>
        </p:spPr>
        <p:txBody>
          <a:bodyPr wrap="square" rtlCol="0">
            <a:spAutoFit/>
          </a:bodyPr>
          <a:lstStyle/>
          <a:p>
            <a:r>
              <a:rPr kumimoji="1" lang="en-US" altLang="zh-CN" sz="1600" dirty="0" smtClean="0">
                <a:solidFill>
                  <a:srgbClr val="C00000"/>
                </a:solidFill>
                <a:ea typeface="Microsoft YaHei" charset="-122"/>
                <a:cs typeface="Microsoft YaHei" charset="-122"/>
              </a:rPr>
              <a:t>Communication</a:t>
            </a:r>
            <a:r>
              <a:rPr kumimoji="1" lang="zh-CN" altLang="en-US" sz="1600" dirty="0" smtClean="0">
                <a:solidFill>
                  <a:srgbClr val="C00000"/>
                </a:solidFill>
                <a:ea typeface="Microsoft YaHei" charset="-122"/>
                <a:cs typeface="Microsoft YaHei" charset="-122"/>
              </a:rPr>
              <a:t>：</a:t>
            </a:r>
            <a:r>
              <a:rPr kumimoji="1" lang="en-US" altLang="zh-CN" sz="1600" dirty="0">
                <a:ea typeface="Microsoft YaHei" charset="-122"/>
                <a:cs typeface="Microsoft YaHei" charset="-122"/>
              </a:rPr>
              <a:t> </a:t>
            </a:r>
            <a:r>
              <a:rPr kumimoji="1" lang="en-US" altLang="zh-CN" sz="1600" dirty="0" err="1">
                <a:ea typeface="Microsoft YaHei" charset="-122"/>
                <a:cs typeface="Microsoft YaHei" charset="-122"/>
              </a:rPr>
              <a:t>Z</a:t>
            </a:r>
            <a:r>
              <a:rPr kumimoji="1" lang="en-US" altLang="zh-CN" sz="1600" dirty="0" err="1" smtClean="0">
                <a:ea typeface="Microsoft YaHei" charset="-122"/>
                <a:cs typeface="Microsoft YaHei" charset="-122"/>
              </a:rPr>
              <a:t>eroMQ</a:t>
            </a:r>
            <a:r>
              <a:rPr kumimoji="1" lang="en-US" altLang="zh-CN" sz="1600" dirty="0" smtClean="0">
                <a:ea typeface="Microsoft YaHei" charset="-122"/>
                <a:cs typeface="Microsoft YaHei" charset="-122"/>
              </a:rPr>
              <a:t> (non real-time), Shared memory (real-time</a:t>
            </a:r>
            <a:r>
              <a:rPr kumimoji="1" lang="en-US" altLang="zh-CN" sz="1600" dirty="0">
                <a:ea typeface="Microsoft YaHei" charset="-122"/>
                <a:cs typeface="Microsoft YaHei" charset="-122"/>
              </a:rPr>
              <a:t>)</a:t>
            </a:r>
            <a:endParaRPr kumimoji="1" lang="en-US" altLang="zh-CN" sz="1400" dirty="0">
              <a:ea typeface="Microsoft YaHei" charset="-122"/>
              <a:cs typeface="Microsoft YaHei" charset="-122"/>
            </a:endParaRPr>
          </a:p>
        </p:txBody>
      </p:sp>
      <p:sp>
        <p:nvSpPr>
          <p:cNvPr id="41" name="矩形 40"/>
          <p:cNvSpPr/>
          <p:nvPr/>
        </p:nvSpPr>
        <p:spPr>
          <a:xfrm>
            <a:off x="5072840" y="1454462"/>
            <a:ext cx="6707135" cy="19281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42" name="矩形 41"/>
          <p:cNvSpPr/>
          <p:nvPr/>
        </p:nvSpPr>
        <p:spPr>
          <a:xfrm>
            <a:off x="5072840" y="3507769"/>
            <a:ext cx="6707135" cy="32042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graphicFrame>
        <p:nvGraphicFramePr>
          <p:cNvPr id="43" name="对象 42"/>
          <p:cNvGraphicFramePr>
            <a:graphicFrameLocks noChangeAspect="1"/>
          </p:cNvGraphicFramePr>
          <p:nvPr>
            <p:extLst>
              <p:ext uri="{D42A27DB-BD31-4B8C-83A1-F6EECF244321}">
                <p14:modId xmlns:p14="http://schemas.microsoft.com/office/powerpoint/2010/main" val="726243033"/>
              </p:ext>
            </p:extLst>
          </p:nvPr>
        </p:nvGraphicFramePr>
        <p:xfrm>
          <a:off x="7924042" y="3608611"/>
          <a:ext cx="3677315" cy="2703192"/>
        </p:xfrm>
        <a:graphic>
          <a:graphicData uri="http://schemas.openxmlformats.org/presentationml/2006/ole">
            <mc:AlternateContent xmlns:mc="http://schemas.openxmlformats.org/markup-compatibility/2006">
              <mc:Choice xmlns:v="urn:schemas-microsoft-com:vml" Requires="v">
                <p:oleObj spid="_x0000_s3189" r:id="rId9" imgW="7226300" imgH="6832600" progId="Visio.Drawing.15">
                  <p:embed/>
                </p:oleObj>
              </mc:Choice>
              <mc:Fallback>
                <p:oleObj r:id="rId9" imgW="7226300" imgH="6832600" progId="Visio.Drawing.1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6579" b="35634"/>
                      <a:stretch>
                        <a:fillRect/>
                      </a:stretch>
                    </p:blipFill>
                    <p:spPr bwMode="auto">
                      <a:xfrm>
                        <a:off x="7924042" y="3608611"/>
                        <a:ext cx="3677315" cy="2703192"/>
                      </a:xfrm>
                      <a:prstGeom prst="rect">
                        <a:avLst/>
                      </a:prstGeom>
                      <a:noFill/>
                    </p:spPr>
                  </p:pic>
                </p:oleObj>
              </mc:Fallback>
            </mc:AlternateContent>
          </a:graphicData>
        </a:graphic>
      </p:graphicFrame>
      <p:sp>
        <p:nvSpPr>
          <p:cNvPr id="44" name="文本框 43"/>
          <p:cNvSpPr txBox="1"/>
          <p:nvPr/>
        </p:nvSpPr>
        <p:spPr>
          <a:xfrm>
            <a:off x="9149071" y="1531297"/>
            <a:ext cx="2862312" cy="1837939"/>
          </a:xfrm>
          <a:prstGeom prst="rect">
            <a:avLst/>
          </a:prstGeom>
          <a:noFill/>
        </p:spPr>
        <p:txBody>
          <a:bodyPr wrap="square" rtlCol="0">
            <a:spAutoFit/>
          </a:bodyPr>
          <a:lstStyle/>
          <a:p>
            <a:pPr marL="342900" indent="-342900">
              <a:lnSpc>
                <a:spcPct val="120000"/>
              </a:lnSpc>
              <a:buClr>
                <a:srgbClr val="C00000"/>
              </a:buClr>
              <a:buFont typeface="Arial" charset="0"/>
              <a:buChar char="•"/>
            </a:pPr>
            <a:r>
              <a:rPr kumimoji="1" lang="en-US" altLang="zh-CN" sz="1600" dirty="0" smtClean="0">
                <a:ea typeface="Microsoft YaHei" charset="-122"/>
                <a:cs typeface="Microsoft YaHei" charset="-122"/>
              </a:rPr>
              <a:t>User login</a:t>
            </a:r>
          </a:p>
          <a:p>
            <a:pPr marL="342900" indent="-342900">
              <a:lnSpc>
                <a:spcPct val="120000"/>
              </a:lnSpc>
              <a:buClr>
                <a:srgbClr val="C00000"/>
              </a:buClr>
              <a:buFont typeface="Arial" charset="0"/>
              <a:buChar char="•"/>
            </a:pPr>
            <a:r>
              <a:rPr kumimoji="1" lang="en-US" altLang="zh-CN" sz="1600" dirty="0" smtClean="0">
                <a:ea typeface="Microsoft YaHei" charset="-122"/>
                <a:cs typeface="Microsoft YaHei" charset="-122"/>
              </a:rPr>
              <a:t>Parameter configuration </a:t>
            </a:r>
          </a:p>
          <a:p>
            <a:pPr marL="342900" indent="-342900">
              <a:lnSpc>
                <a:spcPct val="120000"/>
              </a:lnSpc>
              <a:buClr>
                <a:srgbClr val="C00000"/>
              </a:buClr>
              <a:buFont typeface="Arial" charset="0"/>
              <a:buChar char="•"/>
            </a:pPr>
            <a:r>
              <a:rPr kumimoji="1" lang="en-US" altLang="zh-CN" sz="1600" dirty="0" smtClean="0">
                <a:ea typeface="Microsoft YaHei" charset="-122"/>
                <a:cs typeface="Microsoft YaHei" charset="-122"/>
              </a:rPr>
              <a:t>Deploy and workflow</a:t>
            </a:r>
          </a:p>
          <a:p>
            <a:pPr marL="342900" indent="-342900">
              <a:lnSpc>
                <a:spcPct val="120000"/>
              </a:lnSpc>
              <a:buClr>
                <a:srgbClr val="C00000"/>
              </a:buClr>
              <a:buFont typeface="Arial" charset="0"/>
              <a:buChar char="•"/>
            </a:pPr>
            <a:r>
              <a:rPr kumimoji="1" lang="en-US" altLang="zh-CN" sz="1600" dirty="0" smtClean="0">
                <a:ea typeface="Microsoft YaHei" charset="-122"/>
                <a:cs typeface="Microsoft YaHei" charset="-122"/>
              </a:rPr>
              <a:t>Data archiving</a:t>
            </a:r>
          </a:p>
          <a:p>
            <a:pPr marL="342900" indent="-342900">
              <a:lnSpc>
                <a:spcPct val="120000"/>
              </a:lnSpc>
              <a:buClr>
                <a:srgbClr val="C00000"/>
              </a:buClr>
              <a:buFont typeface="Arial" charset="0"/>
              <a:buChar char="•"/>
            </a:pPr>
            <a:r>
              <a:rPr kumimoji="1" lang="en-US" altLang="zh-CN" sz="1600" dirty="0" smtClean="0">
                <a:ea typeface="Microsoft YaHei" charset="-122"/>
                <a:cs typeface="Microsoft YaHei" charset="-122"/>
              </a:rPr>
              <a:t>Log and healthy</a:t>
            </a:r>
          </a:p>
          <a:p>
            <a:pPr>
              <a:lnSpc>
                <a:spcPct val="120000"/>
              </a:lnSpc>
              <a:buClr>
                <a:srgbClr val="C00000"/>
              </a:buClr>
            </a:pPr>
            <a:r>
              <a:rPr kumimoji="1" lang="en-US" altLang="zh-CN" sz="1600" dirty="0" smtClean="0">
                <a:ea typeface="Microsoft YaHei" charset="-122"/>
                <a:cs typeface="Microsoft YaHei" charset="-122"/>
              </a:rPr>
              <a:t>       </a:t>
            </a:r>
            <a:r>
              <a:rPr kumimoji="1" lang="mr-IN" altLang="zh-CN" sz="1600" dirty="0" smtClean="0">
                <a:ea typeface="Microsoft YaHei" charset="-122"/>
                <a:cs typeface="Microsoft YaHei" charset="-122"/>
              </a:rPr>
              <a:t>…</a:t>
            </a:r>
            <a:endParaRPr kumimoji="1" lang="en-US" altLang="zh-CN" sz="1600" dirty="0">
              <a:ea typeface="Microsoft YaHei" charset="-122"/>
              <a:cs typeface="Microsoft YaHei" charset="-122"/>
            </a:endParaRPr>
          </a:p>
        </p:txBody>
      </p:sp>
    </p:spTree>
    <p:extLst>
      <p:ext uri="{BB962C8B-B14F-4D97-AF65-F5344CB8AC3E}">
        <p14:creationId xmlns:p14="http://schemas.microsoft.com/office/powerpoint/2010/main" val="1686971786"/>
      </p:ext>
    </p:extLst>
  </p:cSld>
  <p:clrMapOvr>
    <a:masterClrMapping/>
  </p:clrMapOvr>
  <mc:AlternateContent xmlns:mc="http://schemas.openxmlformats.org/markup-compatibility/2006" xmlns:p14="http://schemas.microsoft.com/office/powerpoint/2010/main">
    <mc:Choice Requires="p14">
      <p:transition spd="slow" p14:dur="2000" advTm="39067"/>
    </mc:Choice>
    <mc:Fallback xmlns="">
      <p:transition spd="slow" advTm="3906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14400"/>
          </a:xfrm>
          <a:prstGeom prst="rect">
            <a:avLst/>
          </a:prstGeom>
          <a:solidFill>
            <a:srgbClr val="00376C"/>
          </a:solidFill>
          <a:ln>
            <a:solidFill>
              <a:srgbClr val="0037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1"/>
          <p:cNvSpPr txBox="1"/>
          <p:nvPr/>
        </p:nvSpPr>
        <p:spPr>
          <a:xfrm>
            <a:off x="542519" y="132564"/>
            <a:ext cx="9996170" cy="584775"/>
          </a:xfrm>
          <a:prstGeom prst="rect">
            <a:avLst/>
          </a:prstGeom>
          <a:noFill/>
        </p:spPr>
        <p:txBody>
          <a:bodyPr vert="horz" wrap="square" rtlCol="0">
            <a:spAutoFit/>
          </a:bodyPr>
          <a:lstStyle/>
          <a:p>
            <a:pPr algn="just"/>
            <a:r>
              <a:rPr lang="en-US" altLang="zh-CN" sz="3200" b="1" dirty="0">
                <a:solidFill>
                  <a:schemeClr val="bg1"/>
                </a:solidFill>
                <a:ea typeface="微软雅黑" panose="020B0503020204020204" pitchFamily="34" charset="-122"/>
                <a:cs typeface="Arial" panose="020B0604020202020204" pitchFamily="34" charset="0"/>
                <a:sym typeface="+mn-ea"/>
              </a:rPr>
              <a:t>Design for algorithm development and integration</a:t>
            </a:r>
          </a:p>
        </p:txBody>
      </p:sp>
      <p:sp>
        <p:nvSpPr>
          <p:cNvPr id="4" name="流程图: 离页连接符 3"/>
          <p:cNvSpPr/>
          <p:nvPr/>
        </p:nvSpPr>
        <p:spPr>
          <a:xfrm rot="5400000">
            <a:off x="10908145" y="-369454"/>
            <a:ext cx="914399" cy="1653310"/>
          </a:xfrm>
          <a:prstGeom prst="flowChartOffpage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noChangeArrowheads="1"/>
          </p:cNvPicPr>
          <p:nvPr/>
        </p:nvPicPr>
        <p:blipFill>
          <a:blip r:embed="rId3" cstate="print"/>
          <a:srcRect/>
          <a:stretch>
            <a:fillRect/>
          </a:stretch>
        </p:blipFill>
        <p:spPr bwMode="auto">
          <a:xfrm>
            <a:off x="11102005" y="83128"/>
            <a:ext cx="812904" cy="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灯片编号占位符 8"/>
          <p:cNvSpPr>
            <a:spLocks noGrp="1"/>
          </p:cNvSpPr>
          <p:nvPr>
            <p:ph type="sldNum" sz="quarter" idx="12"/>
          </p:nvPr>
        </p:nvSpPr>
        <p:spPr/>
        <p:txBody>
          <a:bodyPr/>
          <a:lstStyle/>
          <a:p>
            <a:fld id="{FB26DB18-5E23-47AA-9EB9-3F4A5E717F6F}" type="slidenum">
              <a:rPr lang="zh-CN" altLang="en-US" smtClean="0"/>
              <a:t>9</a:t>
            </a:fld>
            <a:endParaRPr lang="zh-CN" altLang="en-US"/>
          </a:p>
        </p:txBody>
      </p:sp>
      <p:graphicFrame>
        <p:nvGraphicFramePr>
          <p:cNvPr id="22" name="图表 21"/>
          <p:cNvGraphicFramePr/>
          <p:nvPr>
            <p:extLst>
              <p:ext uri="{D42A27DB-BD31-4B8C-83A1-F6EECF244321}">
                <p14:modId xmlns:p14="http://schemas.microsoft.com/office/powerpoint/2010/main" val="209145428"/>
              </p:ext>
            </p:extLst>
          </p:nvPr>
        </p:nvGraphicFramePr>
        <p:xfrm>
          <a:off x="-253932" y="3468886"/>
          <a:ext cx="3848422" cy="28350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073" y="1570749"/>
            <a:ext cx="2002263" cy="1753277"/>
          </a:xfrm>
          <a:prstGeom prst="rect">
            <a:avLst/>
          </a:prstGeom>
        </p:spPr>
      </p:pic>
      <p:sp>
        <p:nvSpPr>
          <p:cNvPr id="24" name="矩形 23"/>
          <p:cNvSpPr>
            <a:spLocks noChangeArrowheads="1"/>
          </p:cNvSpPr>
          <p:nvPr/>
        </p:nvSpPr>
        <p:spPr bwMode="auto">
          <a:xfrm>
            <a:off x="845165" y="994482"/>
            <a:ext cx="228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b="1">
                <a:solidFill>
                  <a:schemeClr val="tx1"/>
                </a:solidFill>
                <a:latin typeface="黑体" charset="-122"/>
                <a:ea typeface="黑体" charset="-122"/>
                <a:cs typeface="黑体" charset="-122"/>
              </a:defRPr>
            </a:lvl1pPr>
            <a:lvl2pPr marL="742950" indent="-285750">
              <a:defRPr sz="2300" b="1">
                <a:solidFill>
                  <a:schemeClr val="tx1"/>
                </a:solidFill>
                <a:latin typeface="黑体" charset="-122"/>
                <a:ea typeface="黑体" charset="-122"/>
                <a:cs typeface="黑体" charset="-122"/>
              </a:defRPr>
            </a:lvl2pPr>
            <a:lvl3pPr marL="1143000" indent="-228600">
              <a:defRPr sz="2300" b="1">
                <a:solidFill>
                  <a:schemeClr val="tx1"/>
                </a:solidFill>
                <a:latin typeface="黑体" charset="-122"/>
                <a:ea typeface="黑体" charset="-122"/>
                <a:cs typeface="黑体" charset="-122"/>
              </a:defRPr>
            </a:lvl3pPr>
            <a:lvl4pPr marL="1600200" indent="-228600">
              <a:defRPr sz="2300" b="1">
                <a:solidFill>
                  <a:schemeClr val="tx1"/>
                </a:solidFill>
                <a:latin typeface="黑体" charset="-122"/>
                <a:ea typeface="黑体" charset="-122"/>
                <a:cs typeface="黑体" charset="-122"/>
              </a:defRPr>
            </a:lvl4pPr>
            <a:lvl5pPr marL="2057400" indent="-228600">
              <a:defRPr sz="2300" b="1">
                <a:solidFill>
                  <a:schemeClr val="tx1"/>
                </a:solidFill>
                <a:latin typeface="黑体" charset="-122"/>
                <a:ea typeface="黑体" charset="-122"/>
                <a:cs typeface="黑体" charset="-122"/>
              </a:defRPr>
            </a:lvl5pPr>
            <a:lvl6pPr marL="2514600" indent="-228600" eaLnBrk="0" fontAlgn="base" hangingPunct="0">
              <a:spcBef>
                <a:spcPct val="0"/>
              </a:spcBef>
              <a:spcAft>
                <a:spcPct val="0"/>
              </a:spcAft>
              <a:defRPr sz="2300" b="1">
                <a:solidFill>
                  <a:schemeClr val="tx1"/>
                </a:solidFill>
                <a:latin typeface="黑体" charset="-122"/>
                <a:ea typeface="黑体" charset="-122"/>
                <a:cs typeface="黑体" charset="-122"/>
              </a:defRPr>
            </a:lvl6pPr>
            <a:lvl7pPr marL="2971800" indent="-228600" eaLnBrk="0" fontAlgn="base" hangingPunct="0">
              <a:spcBef>
                <a:spcPct val="0"/>
              </a:spcBef>
              <a:spcAft>
                <a:spcPct val="0"/>
              </a:spcAft>
              <a:defRPr sz="2300" b="1">
                <a:solidFill>
                  <a:schemeClr val="tx1"/>
                </a:solidFill>
                <a:latin typeface="黑体" charset="-122"/>
                <a:ea typeface="黑体" charset="-122"/>
                <a:cs typeface="黑体" charset="-122"/>
              </a:defRPr>
            </a:lvl7pPr>
            <a:lvl8pPr marL="3429000" indent="-228600" eaLnBrk="0" fontAlgn="base" hangingPunct="0">
              <a:spcBef>
                <a:spcPct val="0"/>
              </a:spcBef>
              <a:spcAft>
                <a:spcPct val="0"/>
              </a:spcAft>
              <a:defRPr sz="2300" b="1">
                <a:solidFill>
                  <a:schemeClr val="tx1"/>
                </a:solidFill>
                <a:latin typeface="黑体" charset="-122"/>
                <a:ea typeface="黑体" charset="-122"/>
                <a:cs typeface="黑体" charset="-122"/>
              </a:defRPr>
            </a:lvl8pPr>
            <a:lvl9pPr marL="3886200" indent="-228600" eaLnBrk="0" fontAlgn="base" hangingPunct="0">
              <a:spcBef>
                <a:spcPct val="0"/>
              </a:spcBef>
              <a:spcAft>
                <a:spcPct val="0"/>
              </a:spcAft>
              <a:defRPr sz="2300" b="1">
                <a:solidFill>
                  <a:schemeClr val="tx1"/>
                </a:solidFill>
                <a:latin typeface="黑体" charset="-122"/>
                <a:ea typeface="黑体" charset="-122"/>
                <a:cs typeface="黑体" charset="-122"/>
              </a:defRPr>
            </a:lvl9pPr>
          </a:lstStyle>
          <a:p>
            <a:pPr algn="just" eaLnBrk="1" hangingPunct="1">
              <a:spcAft>
                <a:spcPts val="600"/>
              </a:spcAft>
              <a:defRPr/>
            </a:pPr>
            <a:r>
              <a:rPr lang="en-US" altLang="zh-CN" sz="2400" dirty="0" smtClean="0">
                <a:solidFill>
                  <a:srgbClr val="C00000"/>
                </a:solidFill>
                <a:latin typeface="+mn-lt"/>
                <a:ea typeface="+mn-ea"/>
                <a:cs typeface="SimHei" charset="-122"/>
              </a:rPr>
              <a:t>User</a:t>
            </a:r>
            <a:r>
              <a:rPr lang="zh-CN" altLang="en-US" sz="2400" dirty="0" smtClean="0">
                <a:solidFill>
                  <a:srgbClr val="C00000"/>
                </a:solidFill>
                <a:latin typeface="+mn-lt"/>
                <a:ea typeface="+mn-ea"/>
                <a:cs typeface="SimHei" charset="-122"/>
              </a:rPr>
              <a:t> </a:t>
            </a:r>
            <a:r>
              <a:rPr lang="en-US" altLang="zh-CN" sz="2400" dirty="0" smtClean="0">
                <a:solidFill>
                  <a:srgbClr val="C00000"/>
                </a:solidFill>
                <a:latin typeface="+mn-lt"/>
                <a:ea typeface="+mn-ea"/>
                <a:cs typeface="SimHei" charset="-122"/>
              </a:rPr>
              <a:t>case 1 </a:t>
            </a:r>
          </a:p>
        </p:txBody>
      </p:sp>
      <p:sp>
        <p:nvSpPr>
          <p:cNvPr id="25" name="矩形 24"/>
          <p:cNvSpPr/>
          <p:nvPr/>
        </p:nvSpPr>
        <p:spPr>
          <a:xfrm>
            <a:off x="3321444" y="993186"/>
            <a:ext cx="8705605" cy="58031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8269" y="3385075"/>
            <a:ext cx="3380260" cy="3317372"/>
          </a:xfrm>
          <a:prstGeom prst="rect">
            <a:avLst/>
          </a:prstGeom>
        </p:spPr>
      </p:pic>
      <p:grpSp>
        <p:nvGrpSpPr>
          <p:cNvPr id="27" name="组 26"/>
          <p:cNvGrpSpPr/>
          <p:nvPr/>
        </p:nvGrpSpPr>
        <p:grpSpPr>
          <a:xfrm>
            <a:off x="6901256" y="1424632"/>
            <a:ext cx="5083538" cy="2631315"/>
            <a:chOff x="943953" y="4344321"/>
            <a:chExt cx="5201669" cy="2447126"/>
          </a:xfrm>
        </p:grpSpPr>
        <p:pic>
          <p:nvPicPr>
            <p:cNvPr id="28" name="图片 27">
              <a:extLst>
                <a:ext uri="{FF2B5EF4-FFF2-40B4-BE49-F238E27FC236}">
                  <a16:creationId xmlns:a16="http://schemas.microsoft.com/office/drawing/2014/main" xmlns="" id="{D2212B53-DA70-46A6-9DD1-54AD5C8F0212}"/>
                </a:ext>
              </a:extLst>
            </p:cNvPr>
            <p:cNvPicPr>
              <a:picLocks noChangeAspect="1"/>
            </p:cNvPicPr>
            <p:nvPr/>
          </p:nvPicPr>
          <p:blipFill rotWithShape="1">
            <a:blip r:embed="rId11"/>
            <a:srcRect t="2958"/>
            <a:stretch/>
          </p:blipFill>
          <p:spPr>
            <a:xfrm>
              <a:off x="1040238" y="4373630"/>
              <a:ext cx="1353584" cy="1973659"/>
            </a:xfrm>
            <a:prstGeom prst="rect">
              <a:avLst/>
            </a:prstGeom>
          </p:spPr>
        </p:pic>
        <p:sp>
          <p:nvSpPr>
            <p:cNvPr id="29" name="箭头: V 形 20">
              <a:extLst>
                <a:ext uri="{FF2B5EF4-FFF2-40B4-BE49-F238E27FC236}">
                  <a16:creationId xmlns:a16="http://schemas.microsoft.com/office/drawing/2014/main" xmlns="" id="{66385A0C-26DC-4C38-AD1B-6C5E81220231}"/>
                </a:ext>
              </a:extLst>
            </p:cNvPr>
            <p:cNvSpPr/>
            <p:nvPr/>
          </p:nvSpPr>
          <p:spPr>
            <a:xfrm>
              <a:off x="943953" y="6414152"/>
              <a:ext cx="1476514" cy="356945"/>
            </a:xfrm>
            <a:prstGeom prst="chevron">
              <a:avLst/>
            </a:prstGeom>
            <a:solidFill>
              <a:srgbClr val="FFCD5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200" dirty="0" smtClean="0">
                  <a:solidFill>
                    <a:schemeClr val="tx1"/>
                  </a:solidFill>
                  <a:latin typeface="微软雅黑" panose="020B0503020204020204" pitchFamily="34" charset="-122"/>
                  <a:ea typeface="微软雅黑" panose="020B0503020204020204" pitchFamily="34" charset="-122"/>
                </a:rPr>
                <a:t>Drag </a:t>
              </a:r>
              <a:r>
                <a:rPr lang="en-US" altLang="zh-CN" sz="1200" smtClean="0">
                  <a:solidFill>
                    <a:schemeClr val="tx1"/>
                  </a:solidFill>
                  <a:latin typeface="微软雅黑" panose="020B0503020204020204" pitchFamily="34" charset="-122"/>
                  <a:ea typeface="微软雅黑" panose="020B0503020204020204" pitchFamily="34" charset="-122"/>
                </a:rPr>
                <a:t>and drop</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0" name="箭头: V 形 29">
              <a:extLst>
                <a:ext uri="{FF2B5EF4-FFF2-40B4-BE49-F238E27FC236}">
                  <a16:creationId xmlns:a16="http://schemas.microsoft.com/office/drawing/2014/main" xmlns="" id="{712DE6F8-B9E0-43D1-82FD-D6B48E58C3B0}"/>
                </a:ext>
              </a:extLst>
            </p:cNvPr>
            <p:cNvSpPr/>
            <p:nvPr/>
          </p:nvSpPr>
          <p:spPr>
            <a:xfrm>
              <a:off x="2573992" y="6425014"/>
              <a:ext cx="1212700" cy="366433"/>
            </a:xfrm>
            <a:prstGeom prst="chevron">
              <a:avLst/>
            </a:prstGeom>
            <a:solidFill>
              <a:srgbClr val="FFCD5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200" smtClean="0">
                  <a:solidFill>
                    <a:schemeClr val="tx1"/>
                  </a:solidFill>
                  <a:latin typeface="微软雅黑" panose="020B0503020204020204" pitchFamily="34" charset="-122"/>
                  <a:ea typeface="微软雅黑" panose="020B0503020204020204" pitchFamily="34" charset="-122"/>
                </a:rPr>
                <a:t>XML files</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1" name="箭头: V 形 30">
              <a:extLst>
                <a:ext uri="{FF2B5EF4-FFF2-40B4-BE49-F238E27FC236}">
                  <a16:creationId xmlns:a16="http://schemas.microsoft.com/office/drawing/2014/main" xmlns="" id="{D61BA23C-1301-4088-8657-A7D90E640560}"/>
                </a:ext>
              </a:extLst>
            </p:cNvPr>
            <p:cNvSpPr/>
            <p:nvPr/>
          </p:nvSpPr>
          <p:spPr>
            <a:xfrm>
              <a:off x="4019864" y="6435878"/>
              <a:ext cx="1438918" cy="344706"/>
            </a:xfrm>
            <a:prstGeom prst="chevron">
              <a:avLst/>
            </a:prstGeom>
            <a:solidFill>
              <a:srgbClr val="FFCD5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Embed </a:t>
              </a:r>
              <a:r>
                <a:rPr lang="en-US" altLang="zh-CN" sz="1200" dirty="0" smtClean="0">
                  <a:solidFill>
                    <a:schemeClr val="tx1"/>
                  </a:solidFill>
                  <a:latin typeface="微软雅黑" panose="020B0503020204020204" pitchFamily="34" charset="-122"/>
                  <a:ea typeface="微软雅黑" panose="020B0503020204020204" pitchFamily="34" charset="-122"/>
                </a:rPr>
                <a:t>in UI </a:t>
              </a:r>
              <a:endParaRPr lang="zh-CN" altLang="en-US" sz="1200" dirty="0">
                <a:solidFill>
                  <a:schemeClr val="tx1"/>
                </a:solidFill>
                <a:latin typeface="微软雅黑" panose="020B0503020204020204" pitchFamily="34" charset="-122"/>
                <a:ea typeface="微软雅黑" panose="020B0503020204020204" pitchFamily="34" charset="-122"/>
              </a:endParaRPr>
            </a:p>
          </p:txBody>
        </p:sp>
        <p:pic>
          <p:nvPicPr>
            <p:cNvPr id="32" name="图片 31">
              <a:extLst>
                <a:ext uri="{FF2B5EF4-FFF2-40B4-BE49-F238E27FC236}">
                  <a16:creationId xmlns:a16="http://schemas.microsoft.com/office/drawing/2014/main" xmlns="" id="{3C37FA37-671E-4029-A7AA-EAD6A693F20D}"/>
                </a:ext>
              </a:extLst>
            </p:cNvPr>
            <p:cNvPicPr>
              <a:picLocks noChangeAspect="1"/>
            </p:cNvPicPr>
            <p:nvPr/>
          </p:nvPicPr>
          <p:blipFill rotWithShape="1">
            <a:blip r:embed="rId12"/>
            <a:srcRect t="1" b="20191"/>
            <a:stretch/>
          </p:blipFill>
          <p:spPr>
            <a:xfrm>
              <a:off x="2148361" y="4344321"/>
              <a:ext cx="1392517" cy="1988896"/>
            </a:xfrm>
            <a:prstGeom prst="rect">
              <a:avLst/>
            </a:prstGeom>
          </p:spPr>
        </p:pic>
        <p:pic>
          <p:nvPicPr>
            <p:cNvPr id="33" name="Picture 1" descr="D:\youdaonote\yll_022@126.com\0d78534ad19e4e3d8ab7f33777e12697\833bcba9fb77d5302a30c234581d954.png">
              <a:extLst>
                <a:ext uri="{FF2B5EF4-FFF2-40B4-BE49-F238E27FC236}">
                  <a16:creationId xmlns:a16="http://schemas.microsoft.com/office/drawing/2014/main" xmlns="" id="{831BC0AE-DA89-4483-8D32-D4FB545210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248" y="4344321"/>
              <a:ext cx="2412374" cy="2012720"/>
            </a:xfrm>
            <a:prstGeom prst="rect">
              <a:avLst/>
            </a:prstGeom>
            <a:noFill/>
            <a:extLst>
              <a:ext uri="{909E8E84-426E-40DD-AFC4-6F175D3DCCD1}">
                <a14:hiddenFill xmlns:a14="http://schemas.microsoft.com/office/drawing/2010/main">
                  <a:solidFill>
                    <a:srgbClr val="FFFFFF"/>
                  </a:solidFill>
                </a14:hiddenFill>
              </a:ext>
            </a:extLst>
          </p:spPr>
        </p:pic>
        <p:sp>
          <p:nvSpPr>
            <p:cNvPr id="34" name="右箭头 33"/>
            <p:cNvSpPr/>
            <p:nvPr/>
          </p:nvSpPr>
          <p:spPr>
            <a:xfrm>
              <a:off x="1873257" y="5192873"/>
              <a:ext cx="156823" cy="14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右箭头 34"/>
            <p:cNvSpPr/>
            <p:nvPr/>
          </p:nvSpPr>
          <p:spPr>
            <a:xfrm>
              <a:off x="3445190" y="5207758"/>
              <a:ext cx="156823" cy="14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6" name="图片 35">
            <a:extLst>
              <a:ext uri="{FF2B5EF4-FFF2-40B4-BE49-F238E27FC236}">
                <a16:creationId xmlns:a16="http://schemas.microsoft.com/office/drawing/2014/main" xmlns="" id="{F388C156-79B8-47C5-8404-296422EFEB56}"/>
              </a:ext>
            </a:extLst>
          </p:cNvPr>
          <p:cNvPicPr>
            <a:picLocks noChangeAspect="1"/>
          </p:cNvPicPr>
          <p:nvPr/>
        </p:nvPicPr>
        <p:blipFill>
          <a:blip r:embed="rId14"/>
          <a:stretch>
            <a:fillRect/>
          </a:stretch>
        </p:blipFill>
        <p:spPr>
          <a:xfrm>
            <a:off x="7445610" y="4086117"/>
            <a:ext cx="1317756" cy="2623080"/>
          </a:xfrm>
          <a:prstGeom prst="rect">
            <a:avLst/>
          </a:prstGeom>
        </p:spPr>
      </p:pic>
      <p:pic>
        <p:nvPicPr>
          <p:cNvPr id="37" name="图片 36">
            <a:extLst>
              <a:ext uri="{FF2B5EF4-FFF2-40B4-BE49-F238E27FC236}">
                <a16:creationId xmlns:a16="http://schemas.microsoft.com/office/drawing/2014/main" xmlns="" id="{47DA748F-BB60-464A-9A46-D53868D056FF}"/>
              </a:ext>
            </a:extLst>
          </p:cNvPr>
          <p:cNvPicPr>
            <a:picLocks noChangeAspect="1"/>
          </p:cNvPicPr>
          <p:nvPr/>
        </p:nvPicPr>
        <p:blipFill>
          <a:blip r:embed="rId15"/>
          <a:stretch>
            <a:fillRect/>
          </a:stretch>
        </p:blipFill>
        <p:spPr>
          <a:xfrm>
            <a:off x="9069364" y="4243652"/>
            <a:ext cx="2226507" cy="2364943"/>
          </a:xfrm>
          <a:prstGeom prst="rect">
            <a:avLst/>
          </a:prstGeom>
        </p:spPr>
      </p:pic>
      <p:sp>
        <p:nvSpPr>
          <p:cNvPr id="38" name="矩形 37">
            <a:extLst>
              <a:ext uri="{FF2B5EF4-FFF2-40B4-BE49-F238E27FC236}">
                <a16:creationId xmlns="" xmlns:a16="http://schemas.microsoft.com/office/drawing/2014/main" id="{0313FFDE-4E64-48CA-A0B3-04CCB4DA9C08}"/>
              </a:ext>
            </a:extLst>
          </p:cNvPr>
          <p:cNvSpPr/>
          <p:nvPr/>
        </p:nvSpPr>
        <p:spPr>
          <a:xfrm>
            <a:off x="3468269" y="1614394"/>
            <a:ext cx="3295814" cy="1477328"/>
          </a:xfrm>
          <a:prstGeom prst="rect">
            <a:avLst/>
          </a:prstGeom>
          <a:noFill/>
        </p:spPr>
        <p:txBody>
          <a:bodyPr wrap="square">
            <a:spAutoFit/>
          </a:bodyPr>
          <a:lstStyle/>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Shield the difference of control framework</a:t>
            </a:r>
          </a:p>
          <a:p>
            <a:pPr marL="285750" indent="-285750" fontAlgn="base">
              <a:spcBef>
                <a:spcPts val="0"/>
              </a:spcBef>
              <a:spcAft>
                <a:spcPts val="600"/>
              </a:spcAft>
              <a:buClr>
                <a:schemeClr val="tx1"/>
              </a:buClr>
              <a:buFont typeface="Arial" charset="0"/>
              <a:buChar char="•"/>
            </a:pPr>
            <a:r>
              <a:rPr lang="en-US" altLang="zh-CN" sz="1600" dirty="0" smtClean="0">
                <a:ea typeface="Times New Roman" charset="0"/>
                <a:cs typeface="Times New Roman" charset="0"/>
                <a:sym typeface="宋体" panose="02010600030101010101" pitchFamily="2" charset="-122"/>
              </a:rPr>
              <a:t>Visual </a:t>
            </a:r>
            <a:r>
              <a:rPr lang="en-US" altLang="zh-CN" sz="1600" dirty="0">
                <a:ea typeface="Times New Roman" charset="0"/>
                <a:cs typeface="Times New Roman" charset="0"/>
                <a:sym typeface="宋体" panose="02010600030101010101" pitchFamily="2" charset="-122"/>
              </a:rPr>
              <a:t>interface development</a:t>
            </a:r>
            <a:endParaRPr lang="en-US" altLang="zh-CN" sz="1600" dirty="0" smtClean="0">
              <a:ea typeface="Times New Roman" charset="0"/>
              <a:cs typeface="Times New Roman" charset="0"/>
              <a:sym typeface="宋体" panose="02010600030101010101" pitchFamily="2" charset="-122"/>
            </a:endParaRPr>
          </a:p>
          <a:p>
            <a:pPr marL="285750" indent="-285750" fontAlgn="base">
              <a:spcBef>
                <a:spcPts val="0"/>
              </a:spcBef>
              <a:spcAft>
                <a:spcPts val="600"/>
              </a:spcAft>
              <a:buClr>
                <a:schemeClr val="tx1"/>
              </a:buClr>
              <a:buFont typeface="Arial" charset="0"/>
              <a:buChar char="•"/>
            </a:pPr>
            <a:r>
              <a:rPr lang="en-US" altLang="zh-CN" sz="1600" dirty="0">
                <a:ea typeface="Times New Roman" charset="0"/>
                <a:cs typeface="Times New Roman" charset="0"/>
                <a:sym typeface="宋体" panose="02010600030101010101" pitchFamily="2" charset="-122"/>
              </a:rPr>
              <a:t>Algorithm template compatible with real-time framework</a:t>
            </a:r>
          </a:p>
        </p:txBody>
      </p:sp>
      <p:sp>
        <p:nvSpPr>
          <p:cNvPr id="39" name="文本框 38"/>
          <p:cNvSpPr txBox="1"/>
          <p:nvPr/>
        </p:nvSpPr>
        <p:spPr>
          <a:xfrm>
            <a:off x="3409286" y="993186"/>
            <a:ext cx="6323933" cy="400110"/>
          </a:xfrm>
          <a:prstGeom prst="rect">
            <a:avLst/>
          </a:prstGeom>
          <a:noFill/>
        </p:spPr>
        <p:txBody>
          <a:bodyPr wrap="square" rtlCol="0">
            <a:spAutoFit/>
          </a:bodyPr>
          <a:lstStyle/>
          <a:p>
            <a:pPr>
              <a:buClr>
                <a:srgbClr val="C00000"/>
              </a:buClr>
            </a:pPr>
            <a:r>
              <a:rPr lang="en-US" altLang="zh-CN" sz="2000" b="1" dirty="0">
                <a:solidFill>
                  <a:srgbClr val="0000FF"/>
                </a:solidFill>
                <a:ea typeface="Times New Roman" charset="0"/>
                <a:cs typeface="Times New Roman" charset="0"/>
              </a:rPr>
              <a:t>Visual algorithm development</a:t>
            </a:r>
            <a:r>
              <a:rPr lang="zh-CN" altLang="en-US" sz="2000" b="1" dirty="0">
                <a:solidFill>
                  <a:srgbClr val="0000FF"/>
                </a:solidFill>
                <a:ea typeface="Times New Roman" charset="0"/>
                <a:cs typeface="Times New Roman" charset="0"/>
              </a:rPr>
              <a:t> </a:t>
            </a:r>
            <a:r>
              <a:rPr lang="en-US" altLang="zh-CN" sz="2000" b="1" dirty="0">
                <a:solidFill>
                  <a:srgbClr val="0000FF"/>
                </a:solidFill>
                <a:ea typeface="Times New Roman" charset="0"/>
                <a:cs typeface="Times New Roman" charset="0"/>
              </a:rPr>
              <a:t>based on PCS-SDP</a:t>
            </a:r>
            <a:endParaRPr lang="zh-CN" altLang="en-US" sz="2000" b="1" dirty="0">
              <a:solidFill>
                <a:srgbClr val="0000FF"/>
              </a:solidFill>
              <a:ea typeface="Times New Roman" charset="0"/>
              <a:cs typeface="Times New Roman" charset="0"/>
            </a:endParaRPr>
          </a:p>
        </p:txBody>
      </p:sp>
      <p:sp>
        <p:nvSpPr>
          <p:cNvPr id="40" name="文本框 39"/>
          <p:cNvSpPr txBox="1"/>
          <p:nvPr/>
        </p:nvSpPr>
        <p:spPr>
          <a:xfrm>
            <a:off x="7904812" y="4518729"/>
            <a:ext cx="1077932" cy="338554"/>
          </a:xfrm>
          <a:prstGeom prst="rect">
            <a:avLst/>
          </a:prstGeom>
          <a:noFill/>
        </p:spPr>
        <p:txBody>
          <a:bodyPr wrap="square" rtlCol="0">
            <a:spAutoFit/>
          </a:bodyPr>
          <a:lstStyle/>
          <a:p>
            <a:r>
              <a:rPr kumimoji="1" lang="en-US" altLang="zh-CN" sz="1600" b="1" dirty="0" smtClean="0">
                <a:solidFill>
                  <a:srgbClr val="C00000"/>
                </a:solidFill>
                <a:ea typeface="Microsoft YaHei" charset="-122"/>
                <a:cs typeface="Microsoft YaHei" charset="-122"/>
              </a:rPr>
              <a:t>template</a:t>
            </a:r>
            <a:endParaRPr kumimoji="1" lang="zh-CN" altLang="en-US" sz="1600" b="1" dirty="0">
              <a:solidFill>
                <a:srgbClr val="C00000"/>
              </a:solidFill>
              <a:ea typeface="Microsoft YaHei" charset="-122"/>
              <a:cs typeface="Microsoft YaHei" charset="-122"/>
            </a:endParaRPr>
          </a:p>
        </p:txBody>
      </p:sp>
      <p:sp>
        <p:nvSpPr>
          <p:cNvPr id="41" name="文本框 40"/>
          <p:cNvSpPr txBox="1"/>
          <p:nvPr/>
        </p:nvSpPr>
        <p:spPr>
          <a:xfrm>
            <a:off x="9288742" y="4534118"/>
            <a:ext cx="2558009" cy="307777"/>
          </a:xfrm>
          <a:prstGeom prst="rect">
            <a:avLst/>
          </a:prstGeom>
          <a:noFill/>
        </p:spPr>
        <p:txBody>
          <a:bodyPr wrap="square" rtlCol="0">
            <a:spAutoFit/>
          </a:bodyPr>
          <a:lstStyle/>
          <a:p>
            <a:r>
              <a:rPr kumimoji="1" lang="en-US" altLang="zh-CN" sz="1400" b="1" dirty="0">
                <a:solidFill>
                  <a:srgbClr val="C00000"/>
                </a:solidFill>
                <a:ea typeface="Microsoft YaHei" charset="-122"/>
                <a:cs typeface="Microsoft YaHei" charset="-122"/>
              </a:rPr>
              <a:t>Automatic </a:t>
            </a:r>
            <a:r>
              <a:rPr kumimoji="1" lang="en-US" altLang="zh-CN" sz="1400" b="1" smtClean="0">
                <a:solidFill>
                  <a:srgbClr val="C00000"/>
                </a:solidFill>
                <a:ea typeface="Microsoft YaHei" charset="-122"/>
                <a:cs typeface="Microsoft YaHei" charset="-122"/>
              </a:rPr>
              <a:t>code generation</a:t>
            </a:r>
            <a:endParaRPr kumimoji="1" lang="zh-CN" altLang="en-US" sz="1400" b="1" dirty="0">
              <a:solidFill>
                <a:srgbClr val="C00000"/>
              </a:solidFill>
              <a:ea typeface="Microsoft YaHei" charset="-122"/>
              <a:cs typeface="Microsoft YaHei" charset="-122"/>
            </a:endParaRPr>
          </a:p>
        </p:txBody>
      </p:sp>
    </p:spTree>
    <p:extLst>
      <p:ext uri="{BB962C8B-B14F-4D97-AF65-F5344CB8AC3E}">
        <p14:creationId xmlns:p14="http://schemas.microsoft.com/office/powerpoint/2010/main" val="646594629"/>
      </p:ext>
    </p:extLst>
  </p:cSld>
  <p:clrMapOvr>
    <a:masterClrMapping/>
  </p:clrMapOvr>
  <mc:AlternateContent xmlns:mc="http://schemas.openxmlformats.org/markup-compatibility/2006" xmlns:p14="http://schemas.microsoft.com/office/powerpoint/2010/main">
    <mc:Choice Requires="p14">
      <p:transition spd="slow" p14:dur="2000" advTm="50790"/>
    </mc:Choice>
    <mc:Fallback xmlns="">
      <p:transition spd="slow" advTm="5079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3e6b861a-de34-4cef-9e43-ec6dacfa5a17"/>
  <p:tag name="COMMONDATA" val="eyJoZGlkIjoiZmI0ZGY0OGYxM2I5NGFjN2EwMzQ2M2E2MDg1NGEwYT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TABLE_BEAUTIFY" val="smartTable{127286cb-45e4-4565-8ac0-e34dc87a9979}"/>
  <p:tag name="TABLE_ENDDRAG_ORIGIN_RECT" val="399*371"/>
  <p:tag name="TABLE_ENDDRAG_RECT" val="21*93*399*371"/>
</p:tagLst>
</file>

<file path=ppt/tags/tag32.xml><?xml version="1.0" encoding="utf-8"?>
<p:tagLst xmlns:a="http://schemas.openxmlformats.org/drawingml/2006/main" xmlns:r="http://schemas.openxmlformats.org/officeDocument/2006/relationships" xmlns:p="http://schemas.openxmlformats.org/presentationml/2006/main">
  <p:tag name="TIMING" val="|31.8|1.2"/>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376C"/>
          </a:solidFill>
        </a:ln>
      </a:spPr>
      <a:bodyPr wrap="square" lIns="0" tIns="0" rIns="0" bIns="0">
        <a:spAutoFit/>
      </a:bodyPr>
      <a:lstStyle>
        <a:defPPr algn="ctr">
          <a:lnSpc>
            <a:spcPct val="150000"/>
          </a:lnSpc>
          <a:defRPr lang="en-US" altLang="zh-CN" sz="2800" b="1" dirty="0">
            <a:solidFill>
              <a:srgbClr val="0000FF"/>
            </a:solidFill>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19032</TotalTime>
  <Words>2498</Words>
  <Application>Microsoft Macintosh PowerPoint</Application>
  <PresentationFormat>宽屏</PresentationFormat>
  <Paragraphs>513</Paragraphs>
  <Slides>31</Slides>
  <Notes>31</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vt:i4>
      </vt:variant>
      <vt:variant>
        <vt:lpstr>幻灯片标题</vt:lpstr>
      </vt:variant>
      <vt:variant>
        <vt:i4>31</vt:i4>
      </vt:variant>
    </vt:vector>
  </HeadingPairs>
  <TitlesOfParts>
    <vt:vector size="50" baseType="lpstr">
      <vt:lpstr>Arial Bold</vt:lpstr>
      <vt:lpstr>Calibri</vt:lpstr>
      <vt:lpstr>Century Gothic</vt:lpstr>
      <vt:lpstr>Helvetica</vt:lpstr>
      <vt:lpstr>Helvetica Neue</vt:lpstr>
      <vt:lpstr>Mangal</vt:lpstr>
      <vt:lpstr>Microsoft YaHei</vt:lpstr>
      <vt:lpstr>SimHei</vt:lpstr>
      <vt:lpstr>Times New Roman</vt:lpstr>
      <vt:lpstr>Wingdings</vt:lpstr>
      <vt:lpstr>等线</vt:lpstr>
      <vt:lpstr>黑体</vt:lpstr>
      <vt:lpstr>宋体</vt:lpstr>
      <vt:lpstr>微软雅黑</vt:lpstr>
      <vt:lpstr>系统字体常规体</vt:lpstr>
      <vt:lpstr>Arial</vt:lpstr>
      <vt:lpstr>Office 主题​​</vt:lpstr>
      <vt:lpstr>Visio.Drawing.15</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袁旗平</cp:lastModifiedBy>
  <cp:revision>347</cp:revision>
  <cp:lastPrinted>2023-08-03T06:15:00Z</cp:lastPrinted>
  <dcterms:created xsi:type="dcterms:W3CDTF">2023-08-02T08:28:00Z</dcterms:created>
  <dcterms:modified xsi:type="dcterms:W3CDTF">2024-03-19T16:07:00Z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236F251E02844524A4BF056942C48C2A_13</vt:lpwstr>
  </property>
  <property fmtid="{D5CDD505-2E9C-101B-9397-08002B2CF9AE}" pid="3" name="KSOProductBuildVer">
    <vt:lpwstr>2052-12.1.0.15374</vt:lpwstr>
  </property>
</Properties>
</file>