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6"/>
  </p:notesMasterIdLst>
  <p:sldIdLst>
    <p:sldId id="256" r:id="rId5"/>
    <p:sldId id="265" r:id="rId6"/>
    <p:sldId id="266" r:id="rId7"/>
    <p:sldId id="267" r:id="rId8"/>
    <p:sldId id="268" r:id="rId9"/>
    <p:sldId id="270" r:id="rId10"/>
    <p:sldId id="271" r:id="rId11"/>
    <p:sldId id="272" r:id="rId12"/>
    <p:sldId id="269" r:id="rId13"/>
    <p:sldId id="273"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86" d="100"/>
          <a:sy n="86" d="100"/>
        </p:scale>
        <p:origin x="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21718-0F92-44B5-9592-77CC0C27DDEF}" type="datetimeFigureOut">
              <a:rPr lang="de-DE" smtClean="0"/>
              <a:t>20.03.2024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D3E14-3DFA-428B-80C6-2F1DD170DD78}" type="slidenum">
              <a:rPr lang="de-DE" smtClean="0"/>
              <a:t>‹Nr.›</a:t>
            </a:fld>
            <a:endParaRPr lang="de-DE"/>
          </a:p>
        </p:txBody>
      </p:sp>
    </p:spTree>
    <p:extLst>
      <p:ext uri="{BB962C8B-B14F-4D97-AF65-F5344CB8AC3E}">
        <p14:creationId xmlns:p14="http://schemas.microsoft.com/office/powerpoint/2010/main" val="334788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FECCAF-BF8C-4B99-A080-DCE7FC334319}" type="slidenum">
              <a:rPr lang="de-DE" smtClean="0"/>
              <a:pPr>
                <a:defRPr/>
              </a:pPr>
              <a:t>6</a:t>
            </a:fld>
            <a:endParaRPr lang="de-DE"/>
          </a:p>
        </p:txBody>
      </p:sp>
    </p:spTree>
    <p:extLst>
      <p:ext uri="{BB962C8B-B14F-4D97-AF65-F5344CB8AC3E}">
        <p14:creationId xmlns:p14="http://schemas.microsoft.com/office/powerpoint/2010/main" val="367701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FECCAF-BF8C-4B99-A080-DCE7FC334319}" type="slidenum">
              <a:rPr lang="de-DE" smtClean="0"/>
              <a:pPr>
                <a:defRPr/>
              </a:pPr>
              <a:t>7</a:t>
            </a:fld>
            <a:endParaRPr lang="de-DE"/>
          </a:p>
        </p:txBody>
      </p:sp>
    </p:spTree>
    <p:extLst>
      <p:ext uri="{BB962C8B-B14F-4D97-AF65-F5344CB8AC3E}">
        <p14:creationId xmlns:p14="http://schemas.microsoft.com/office/powerpoint/2010/main" val="3127834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tiff"/><Relationship Id="rId13" Type="http://schemas.openxmlformats.org/officeDocument/2006/relationships/image" Target="../media/image20.jpe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3.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jpeg"/><Relationship Id="rId2" Type="http://schemas.openxmlformats.org/officeDocument/2006/relationships/image" Target="../media/image4.jpeg"/><Relationship Id="rId16" Type="http://schemas.openxmlformats.org/officeDocument/2006/relationships/image" Target="../media/image23.png"/><Relationship Id="rId20" Type="http://schemas.openxmlformats.org/officeDocument/2006/relationships/image" Target="../media/image27.jpeg"/><Relationship Id="rId29"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tiff"/><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jpeg"/><Relationship Id="rId15" Type="http://schemas.openxmlformats.org/officeDocument/2006/relationships/image" Target="../media/image22.tiff"/><Relationship Id="rId23" Type="http://schemas.openxmlformats.org/officeDocument/2006/relationships/image" Target="../media/image30.jpe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tiff"/><Relationship Id="rId19" Type="http://schemas.openxmlformats.org/officeDocument/2006/relationships/image" Target="../media/image26.jpeg"/><Relationship Id="rId31" Type="http://schemas.openxmlformats.org/officeDocument/2006/relationships/image" Target="../media/image38.png"/><Relationship Id="rId4" Type="http://schemas.openxmlformats.org/officeDocument/2006/relationships/image" Target="../media/image11.emf"/><Relationship Id="rId9" Type="http://schemas.openxmlformats.org/officeDocument/2006/relationships/image" Target="../media/image16.tiff"/><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a:prstGeom prst="rect">
            <a:avLst/>
          </a:prstGeo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a:prstGeom prst="rect">
            <a:avLst/>
          </a:prstGeo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a:prstGeom prst="rect">
            <a:avLst/>
          </a:prstGeo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a:prstGeom prst="rect">
            <a:avLst/>
          </a:prstGeo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a:alphaModFix/>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solidFill>
            <a:schemeClr val="bg1"/>
          </a:solidFill>
        </p:spPr>
      </p:pic>
      <p:sp>
        <p:nvSpPr>
          <p:cNvPr id="7" name="Foliennummernplatzhalter 6"/>
          <p:cNvSpPr>
            <a:spLocks noGrp="1"/>
          </p:cNvSpPr>
          <p:nvPr>
            <p:ph type="sldNum" sz="quarter" idx="14"/>
          </p:nvPr>
        </p:nvSpPr>
        <p:spPr>
          <a:xfrm>
            <a:off x="10848528" y="6356353"/>
            <a:ext cx="733872"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ußzeilenplatzhalter 8"/>
          <p:cNvSpPr>
            <a:spLocks noGrp="1"/>
          </p:cNvSpPr>
          <p:nvPr>
            <p:ph type="ftr" sz="quarter" idx="15"/>
          </p:nvPr>
        </p:nvSpPr>
        <p:spPr>
          <a:xfrm>
            <a:off x="825623" y="6555770"/>
            <a:ext cx="9480549" cy="329614"/>
          </a:xfrm>
          <a:prstGeom prst="rect">
            <a:avLst/>
          </a:prstGeom>
        </p:spPr>
        <p:txBody>
          <a:bodyPr/>
          <a:lstStyle/>
          <a:p>
            <a:r>
              <a:rPr lang="en-GB" smtClean="0">
                <a:solidFill>
                  <a:prstClr val="white"/>
                </a:solidFill>
              </a:rPr>
              <a:t>G. Pintsuk | </a:t>
            </a:r>
            <a:r>
              <a:rPr lang="de-DE" smtClean="0"/>
              <a:t>4th Technical Exchange Meeting on CFETR and EU-DEMO</a:t>
            </a:r>
            <a:r>
              <a:rPr lang="en-GB" smtClean="0">
                <a:solidFill>
                  <a:prstClr val="white"/>
                </a:solidFill>
              </a:rPr>
              <a:t> | 20 March 2024</a:t>
            </a:r>
            <a:endParaRPr lang="en-GB" dirty="0">
              <a:solidFill>
                <a:prstClr val="white"/>
              </a:solidFill>
            </a:endParaRPr>
          </a:p>
        </p:txBody>
      </p:sp>
    </p:spTree>
    <p:extLst>
      <p:ext uri="{BB962C8B-B14F-4D97-AF65-F5344CB8AC3E}">
        <p14:creationId xmlns:p14="http://schemas.microsoft.com/office/powerpoint/2010/main" val="64070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CE59288-6D80-4F40-B672-C3CA6030BBFD}" type="datetimeFigureOut">
              <a:rPr lang="en-US" smtClean="0"/>
              <a:t>3/20/2024</a:t>
            </a:fld>
            <a:endParaRPr lang="en-US"/>
          </a:p>
        </p:txBody>
      </p:sp>
      <p:sp>
        <p:nvSpPr>
          <p:cNvPr id="3" name="Fußzeilenplatzhalter 2"/>
          <p:cNvSpPr>
            <a:spLocks noGrp="1"/>
          </p:cNvSpPr>
          <p:nvPr>
            <p:ph type="ftr" sz="quarter" idx="11"/>
          </p:nvPr>
        </p:nvSpPr>
        <p:spPr>
          <a:xfrm>
            <a:off x="825623" y="6555770"/>
            <a:ext cx="9480549" cy="329614"/>
          </a:xfrm>
          <a:prstGeom prst="rect">
            <a:avLst/>
          </a:prstGeom>
        </p:spPr>
        <p:txBody>
          <a:bodyPr/>
          <a:lstStyle/>
          <a:p>
            <a:endParaRPr lang="en-US" dirty="0"/>
          </a:p>
        </p:txBody>
      </p:sp>
      <p:sp>
        <p:nvSpPr>
          <p:cNvPr id="4" name="Foliennummernplatzhalter 3"/>
          <p:cNvSpPr>
            <a:spLocks noGrp="1"/>
          </p:cNvSpPr>
          <p:nvPr>
            <p:ph type="sldNum" sz="quarter" idx="12"/>
          </p:nvPr>
        </p:nvSpPr>
        <p:spPr>
          <a:xfrm>
            <a:off x="10848528" y="6356353"/>
            <a:ext cx="733872" cy="365125"/>
          </a:xfrm>
          <a:prstGeom prst="rect">
            <a:avLst/>
          </a:prstGeom>
        </p:spPr>
        <p:txBody>
          <a:bodyPr/>
          <a:lstStyle/>
          <a:p>
            <a:fld id="{DCF7791A-66D4-4453-969C-049259BA2C9D}" type="slidenum">
              <a:rPr lang="en-US" smtClean="0"/>
              <a:t>‹Nr.›</a:t>
            </a:fld>
            <a:endParaRPr lang="en-US"/>
          </a:p>
        </p:txBody>
      </p:sp>
    </p:spTree>
    <p:extLst>
      <p:ext uri="{BB962C8B-B14F-4D97-AF65-F5344CB8AC3E}">
        <p14:creationId xmlns:p14="http://schemas.microsoft.com/office/powerpoint/2010/main" val="256873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6"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n>
                <a:noFill/>
              </a:ln>
              <a:effectLst/>
            </a:endParaRP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8555" y="93574"/>
            <a:ext cx="490611" cy="498653"/>
          </a:xfrm>
          <a:prstGeom prst="rect">
            <a:avLst/>
          </a:prstGeom>
        </p:spPr>
      </p:pic>
    </p:spTree>
    <p:extLst>
      <p:ext uri="{BB962C8B-B14F-4D97-AF65-F5344CB8AC3E}">
        <p14:creationId xmlns:p14="http://schemas.microsoft.com/office/powerpoint/2010/main" val="37380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a:prstGeom prst="rect">
            <a:avLst/>
          </a:prstGeo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a:prstGeom prst="rect">
            <a:avLst/>
          </a:prstGeo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3" y="6555770"/>
            <a:ext cx="6684255" cy="329614"/>
          </a:xfrm>
          <a:prstGeom prst="rect">
            <a:avLst/>
          </a:prstGeom>
        </p:spPr>
        <p:txBody>
          <a:bodyPr anchor="t"/>
          <a:lstStyle>
            <a:lvl1pPr>
              <a:defRPr sz="1200">
                <a:solidFill>
                  <a:schemeClr val="bg1"/>
                </a:solidFill>
              </a:defRPr>
            </a:lvl1pPr>
          </a:lstStyle>
          <a:p>
            <a:r>
              <a:rPr lang="en-GB" dirty="0" smtClean="0">
                <a:solidFill>
                  <a:prstClr val="white"/>
                </a:solidFill>
              </a:rPr>
              <a:t>G. Pintsuk | </a:t>
            </a:r>
            <a:r>
              <a:rPr lang="de-DE" dirty="0" smtClean="0"/>
              <a:t>4th Technical Exchange Meeting on CFETR and EU-DEMO</a:t>
            </a:r>
            <a:r>
              <a:rPr lang="en-GB" dirty="0" smtClean="0">
                <a:solidFill>
                  <a:prstClr val="white"/>
                </a:solidFill>
              </a:rPr>
              <a:t> | 20 March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2" name="Title 1"/>
          <p:cNvSpPr>
            <a:spLocks noGrp="1"/>
          </p:cNvSpPr>
          <p:nvPr>
            <p:ph type="title"/>
          </p:nvPr>
        </p:nvSpPr>
        <p:spPr>
          <a:xfrm>
            <a:off x="983432" y="192515"/>
            <a:ext cx="9451776" cy="457200"/>
          </a:xfrm>
          <a:prstGeom prst="rect">
            <a:avLst/>
          </a:prstGeo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3" y="6555770"/>
            <a:ext cx="9480549" cy="329614"/>
          </a:xfrm>
          <a:prstGeom prst="rect">
            <a:avLst/>
          </a:prstGeom>
        </p:spPr>
        <p:txBody>
          <a:bodyPr anchor="t"/>
          <a:lstStyle>
            <a:lvl1pPr>
              <a:defRPr sz="1200">
                <a:solidFill>
                  <a:schemeClr val="bg1"/>
                </a:solidFill>
              </a:defRPr>
            </a:lvl1pPr>
          </a:lstStyle>
          <a:p>
            <a:r>
              <a:rPr lang="en-GB" dirty="0" smtClean="0">
                <a:solidFill>
                  <a:prstClr val="white"/>
                </a:solidFill>
              </a:rPr>
              <a:t>G. Pintsuk | </a:t>
            </a:r>
            <a:r>
              <a:rPr lang="de-DE" dirty="0" smtClean="0"/>
              <a:t>4th Technical Exchange Meeting on CFETR and EU-DEMO</a:t>
            </a:r>
            <a:r>
              <a:rPr lang="en-GB" dirty="0" smtClean="0">
                <a:solidFill>
                  <a:prstClr val="white"/>
                </a:solidFill>
              </a:rPr>
              <a:t> | 20 March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7"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ooter Placeholder 7"/>
          <p:cNvSpPr txBox="1">
            <a:spLocks/>
          </p:cNvSpPr>
          <p:nvPr userDrawn="1"/>
        </p:nvSpPr>
        <p:spPr>
          <a:xfrm>
            <a:off x="825623" y="6555770"/>
            <a:ext cx="6684255"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solidFill>
                  <a:prstClr val="white"/>
                </a:solidFill>
              </a:rPr>
              <a:t>G. Pintsuk | </a:t>
            </a:r>
            <a:r>
              <a:rPr lang="de-DE" smtClean="0"/>
              <a:t>4th Technical Exchange Meeting on CFETR and EU-DEMO</a:t>
            </a:r>
            <a:r>
              <a:rPr lang="en-GB" smtClean="0">
                <a:solidFill>
                  <a:prstClr val="white"/>
                </a:solidFill>
              </a:rPr>
              <a:t> | 20 March 2024</a:t>
            </a:r>
            <a:endParaRPr lang="en-GB" dirty="0">
              <a:solidFill>
                <a:prstClr val="white"/>
              </a:solidFill>
            </a:endParaRPr>
          </a:p>
        </p:txBody>
      </p:sp>
      <p:sp>
        <p:nvSpPr>
          <p:cNvPr id="11" name="Slide Number Placeholder 8"/>
          <p:cNvSpPr txBox="1">
            <a:spLocks/>
          </p:cNvSpPr>
          <p:nvPr userDrawn="1"/>
        </p:nvSpPr>
        <p:spPr>
          <a:xfrm>
            <a:off x="0" y="6590037"/>
            <a:ext cx="720080" cy="199174"/>
          </a:xfrm>
          <a:prstGeom prst="rect">
            <a:avLst/>
          </a:prstGeom>
        </p:spPr>
        <p:txBody>
          <a:bodyPr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solidFill>
                  <a:prstClr val="white"/>
                </a:solidFill>
              </a:rPr>
              <a:pPr/>
              <a:t>‹Nr.›</a:t>
            </a:fld>
            <a:endParaRPr lang="en-GB" dirty="0">
              <a:solidFill>
                <a:prstClr val="white"/>
              </a:solidFill>
            </a:endParaRPr>
          </a:p>
        </p:txBody>
      </p:sp>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a:prstGeom prst="rect">
            <a:avLst/>
          </a:prstGeo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360040" y="949981"/>
            <a:ext cx="4452105" cy="4836389"/>
          </a:xfrm>
          <a:prstGeom prst="rect">
            <a:avLst/>
          </a:prstGeom>
          <a:noFill/>
        </p:spPr>
        <p:txBody>
          <a:bodyPr wrap="square">
            <a:spAutoFit/>
          </a:bodyPr>
          <a:lstStyle/>
          <a:p>
            <a:pPr marL="0" indent="0">
              <a:buNone/>
            </a:pPr>
            <a:r>
              <a:rPr lang="en-GB" sz="2400" dirty="0"/>
              <a:t>EUROfusion integrates R&amp;D in fusion science and technology</a:t>
            </a:r>
          </a:p>
          <a:p>
            <a:pPr marL="0" indent="0">
              <a:buNone/>
            </a:pPr>
            <a:endParaRPr lang="en-GB" sz="2400" dirty="0"/>
          </a:p>
          <a:p>
            <a:pPr marL="0" indent="0">
              <a:buNone/>
            </a:pPr>
            <a:endParaRPr lang="en-GB" sz="2400" dirty="0"/>
          </a:p>
          <a:p>
            <a:pPr marL="808038" indent="-808038">
              <a:lnSpc>
                <a:spcPct val="150000"/>
              </a:lnSpc>
              <a:buNone/>
            </a:pPr>
            <a:r>
              <a:rPr lang="en-GB" sz="2400" b="1" dirty="0"/>
              <a:t>29</a:t>
            </a:r>
            <a:r>
              <a:rPr lang="en-GB" sz="2400" dirty="0"/>
              <a:t> 	Countries</a:t>
            </a:r>
          </a:p>
          <a:p>
            <a:pPr marL="808038" indent="-808038">
              <a:lnSpc>
                <a:spcPct val="150000"/>
              </a:lnSpc>
              <a:buNone/>
            </a:pPr>
            <a:r>
              <a:rPr lang="en-GB" sz="2400" b="1" dirty="0"/>
              <a:t>31</a:t>
            </a:r>
            <a:r>
              <a:rPr lang="en-GB" sz="2400" dirty="0"/>
              <a:t> 	Research Institutions</a:t>
            </a:r>
          </a:p>
          <a:p>
            <a:pPr marL="808038" indent="-808038">
              <a:lnSpc>
                <a:spcPct val="150000"/>
              </a:lnSpc>
              <a:buNone/>
            </a:pPr>
            <a:r>
              <a:rPr lang="en-GB" sz="2400" b="1" dirty="0"/>
              <a:t>164</a:t>
            </a:r>
            <a:r>
              <a:rPr lang="en-GB" sz="2400" dirty="0"/>
              <a:t> 	Universities</a:t>
            </a:r>
          </a:p>
          <a:p>
            <a:pPr marL="808038" indent="-808038">
              <a:lnSpc>
                <a:spcPct val="150000"/>
              </a:lnSpc>
              <a:buNone/>
            </a:pPr>
            <a:r>
              <a:rPr lang="en-GB" sz="2400" b="1" dirty="0"/>
              <a:t>800</a:t>
            </a:r>
            <a:r>
              <a:rPr lang="en-GB" sz="2400" dirty="0"/>
              <a:t> 	MSc and PhD students</a:t>
            </a:r>
          </a:p>
          <a:p>
            <a:pPr marL="808038" indent="-808038">
              <a:lnSpc>
                <a:spcPct val="150000"/>
              </a:lnSpc>
              <a:buNone/>
            </a:pPr>
            <a:r>
              <a:rPr lang="en-GB" sz="2400" b="1" dirty="0"/>
              <a:t>4000</a:t>
            </a:r>
            <a:r>
              <a:rPr lang="en-GB" sz="2400" dirty="0"/>
              <a:t> 	Fusion Researchers &amp; Support Staff</a:t>
            </a:r>
          </a:p>
        </p:txBody>
      </p:sp>
      <p:pic>
        <p:nvPicPr>
          <p:cNvPr id="16" name="Picture 15">
            <a:extLst>
              <a:ext uri="{FF2B5EF4-FFF2-40B4-BE49-F238E27FC236}">
                <a16:creationId xmlns:a16="http://schemas.microsoft.com/office/drawing/2014/main" id="{3ECE09E4-0B37-A810-D93F-16C4DE0BD9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7022"/>
            <a:ext cx="9577646" cy="749873"/>
          </a:xfrm>
          <a:prstGeom prst="rect">
            <a:avLst/>
          </a:prstGeom>
        </p:spPr>
      </p:pic>
      <p:grpSp>
        <p:nvGrpSpPr>
          <p:cNvPr id="58" name="Group 57">
            <a:extLst>
              <a:ext uri="{FF2B5EF4-FFF2-40B4-BE49-F238E27FC236}">
                <a16:creationId xmlns:a16="http://schemas.microsoft.com/office/drawing/2014/main" id="{BDFF10CA-D017-91FB-8FFA-BE675E0A137B}"/>
              </a:ext>
            </a:extLst>
          </p:cNvPr>
          <p:cNvGrpSpPr/>
          <p:nvPr userDrawn="1"/>
        </p:nvGrpSpPr>
        <p:grpSpPr>
          <a:xfrm>
            <a:off x="5276262" y="-1"/>
            <a:ext cx="8887366" cy="6447175"/>
            <a:chOff x="2979926" y="-33603"/>
            <a:chExt cx="6221676" cy="4549336"/>
          </a:xfrm>
          <a:solidFill>
            <a:schemeClr val="bg1">
              <a:lumMod val="85000"/>
            </a:schemeClr>
          </a:solidFill>
        </p:grpSpPr>
        <p:sp>
          <p:nvSpPr>
            <p:cNvPr id="59" name="Freeform 100">
              <a:extLst>
                <a:ext uri="{FF2B5EF4-FFF2-40B4-BE49-F238E27FC236}">
                  <a16:creationId xmlns:a16="http://schemas.microsoft.com/office/drawing/2014/main" id="{592BD7D5-239D-B447-E74C-326B07215560}"/>
                </a:ext>
              </a:extLst>
            </p:cNvPr>
            <p:cNvSpPr>
              <a:spLocks noEditPoints="1"/>
            </p:cNvSpPr>
            <p:nvPr/>
          </p:nvSpPr>
          <p:spPr bwMode="auto">
            <a:xfrm>
              <a:off x="5709811" y="2172878"/>
              <a:ext cx="237477" cy="119327"/>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0" name="Freeform 23">
              <a:extLst>
                <a:ext uri="{FF2B5EF4-FFF2-40B4-BE49-F238E27FC236}">
                  <a16:creationId xmlns:a16="http://schemas.microsoft.com/office/drawing/2014/main" id="{DCCCC4C5-1E53-8912-A97D-1AEA6E46A5AD}"/>
                </a:ext>
              </a:extLst>
            </p:cNvPr>
            <p:cNvSpPr>
              <a:spLocks/>
            </p:cNvSpPr>
            <p:nvPr/>
          </p:nvSpPr>
          <p:spPr bwMode="auto">
            <a:xfrm>
              <a:off x="5951686" y="3592015"/>
              <a:ext cx="171511" cy="172598"/>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1" name="Freeform 5">
              <a:extLst>
                <a:ext uri="{FF2B5EF4-FFF2-40B4-BE49-F238E27FC236}">
                  <a16:creationId xmlns:a16="http://schemas.microsoft.com/office/drawing/2014/main" id="{06BF6FD4-1444-94D8-3912-ACCAC66F55D8}"/>
                </a:ext>
              </a:extLst>
            </p:cNvPr>
            <p:cNvSpPr>
              <a:spLocks/>
            </p:cNvSpPr>
            <p:nvPr/>
          </p:nvSpPr>
          <p:spPr bwMode="auto">
            <a:xfrm>
              <a:off x="5900013" y="3680445"/>
              <a:ext cx="193500" cy="35371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2" name="Freeform 6">
              <a:extLst>
                <a:ext uri="{FF2B5EF4-FFF2-40B4-BE49-F238E27FC236}">
                  <a16:creationId xmlns:a16="http://schemas.microsoft.com/office/drawing/2014/main" id="{DE363D2F-6158-E3FE-114C-FBED0C7487A5}"/>
                </a:ext>
              </a:extLst>
            </p:cNvPr>
            <p:cNvSpPr>
              <a:spLocks noEditPoints="1"/>
            </p:cNvSpPr>
            <p:nvPr/>
          </p:nvSpPr>
          <p:spPr bwMode="auto">
            <a:xfrm>
              <a:off x="5900013" y="3680445"/>
              <a:ext cx="193500" cy="35371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3" name="Freeform 84">
              <a:extLst>
                <a:ext uri="{FF2B5EF4-FFF2-40B4-BE49-F238E27FC236}">
                  <a16:creationId xmlns:a16="http://schemas.microsoft.com/office/drawing/2014/main" id="{181BCE1B-5010-E331-86EE-93F8B913DFCD}"/>
                </a:ext>
              </a:extLst>
            </p:cNvPr>
            <p:cNvSpPr>
              <a:spLocks/>
            </p:cNvSpPr>
            <p:nvPr/>
          </p:nvSpPr>
          <p:spPr bwMode="auto">
            <a:xfrm>
              <a:off x="5810959" y="3583492"/>
              <a:ext cx="177008" cy="196037"/>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4" name="Freeform 193">
              <a:extLst>
                <a:ext uri="{FF2B5EF4-FFF2-40B4-BE49-F238E27FC236}">
                  <a16:creationId xmlns:a16="http://schemas.microsoft.com/office/drawing/2014/main" id="{432A1AB7-4A7B-ED25-C410-3768424EF660}"/>
                </a:ext>
              </a:extLst>
            </p:cNvPr>
            <p:cNvSpPr>
              <a:spLocks/>
            </p:cNvSpPr>
            <p:nvPr/>
          </p:nvSpPr>
          <p:spPr bwMode="auto">
            <a:xfrm>
              <a:off x="6017652" y="3676183"/>
              <a:ext cx="241875" cy="205626"/>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5" name="Freeform 47">
              <a:extLst>
                <a:ext uri="{FF2B5EF4-FFF2-40B4-BE49-F238E27FC236}">
                  <a16:creationId xmlns:a16="http://schemas.microsoft.com/office/drawing/2014/main" id="{0758F5B1-63B7-55EF-865D-C57640CA4162}"/>
                </a:ext>
              </a:extLst>
            </p:cNvPr>
            <p:cNvSpPr>
              <a:spLocks/>
            </p:cNvSpPr>
            <p:nvPr/>
          </p:nvSpPr>
          <p:spPr bwMode="auto">
            <a:xfrm>
              <a:off x="5588874" y="2851550"/>
              <a:ext cx="445269" cy="24078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7" name="Freeform 88">
              <a:extLst>
                <a:ext uri="{FF2B5EF4-FFF2-40B4-BE49-F238E27FC236}">
                  <a16:creationId xmlns:a16="http://schemas.microsoft.com/office/drawing/2014/main" id="{89459BE2-97EA-84DB-C8DD-6DA0DB69073C}"/>
                </a:ext>
              </a:extLst>
            </p:cNvPr>
            <p:cNvSpPr>
              <a:spLocks/>
            </p:cNvSpPr>
            <p:nvPr/>
          </p:nvSpPr>
          <p:spPr bwMode="auto">
            <a:xfrm>
              <a:off x="5320613" y="3211661"/>
              <a:ext cx="266062" cy="194972"/>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8" name="Freeform 197">
              <a:extLst>
                <a:ext uri="{FF2B5EF4-FFF2-40B4-BE49-F238E27FC236}">
                  <a16:creationId xmlns:a16="http://schemas.microsoft.com/office/drawing/2014/main" id="{FF8C594B-E1CD-75BF-9184-EAE0C986DD4B}"/>
                </a:ext>
              </a:extLst>
            </p:cNvPr>
            <p:cNvSpPr>
              <a:spLocks noEditPoints="1"/>
            </p:cNvSpPr>
            <p:nvPr/>
          </p:nvSpPr>
          <p:spPr bwMode="auto">
            <a:xfrm>
              <a:off x="5338204" y="3253212"/>
              <a:ext cx="517832" cy="466653"/>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9" name="Freeform 9">
              <a:extLst>
                <a:ext uri="{FF2B5EF4-FFF2-40B4-BE49-F238E27FC236}">
                  <a16:creationId xmlns:a16="http://schemas.microsoft.com/office/drawing/2014/main" id="{593B4670-1465-C4D0-EBA6-3DCF7FA0309B}"/>
                </a:ext>
              </a:extLst>
            </p:cNvPr>
            <p:cNvSpPr>
              <a:spLocks/>
            </p:cNvSpPr>
            <p:nvPr/>
          </p:nvSpPr>
          <p:spPr bwMode="auto">
            <a:xfrm>
              <a:off x="7316079" y="4213154"/>
              <a:ext cx="216588" cy="121458"/>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chemeClr val="bg1">
                <a:lumMod val="8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0" name="Freeform 21">
              <a:extLst>
                <a:ext uri="{FF2B5EF4-FFF2-40B4-BE49-F238E27FC236}">
                  <a16:creationId xmlns:a16="http://schemas.microsoft.com/office/drawing/2014/main" id="{F566C321-5C30-ED60-5B46-48BC0AD56B12}"/>
                </a:ext>
              </a:extLst>
            </p:cNvPr>
            <p:cNvSpPr>
              <a:spLocks/>
            </p:cNvSpPr>
            <p:nvPr/>
          </p:nvSpPr>
          <p:spPr bwMode="auto">
            <a:xfrm>
              <a:off x="5794468" y="3262801"/>
              <a:ext cx="424380" cy="437887"/>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1" name="Freeform 25">
              <a:extLst>
                <a:ext uri="{FF2B5EF4-FFF2-40B4-BE49-F238E27FC236}">
                  <a16:creationId xmlns:a16="http://schemas.microsoft.com/office/drawing/2014/main" id="{BDD7CA01-8D17-ABCF-6755-AB1ADC9762EA}"/>
                </a:ext>
              </a:extLst>
            </p:cNvPr>
            <p:cNvSpPr>
              <a:spLocks/>
            </p:cNvSpPr>
            <p:nvPr/>
          </p:nvSpPr>
          <p:spPr bwMode="auto">
            <a:xfrm>
              <a:off x="4681844" y="3129624"/>
              <a:ext cx="394695" cy="24078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2" name="Freeform 51">
              <a:extLst>
                <a:ext uri="{FF2B5EF4-FFF2-40B4-BE49-F238E27FC236}">
                  <a16:creationId xmlns:a16="http://schemas.microsoft.com/office/drawing/2014/main" id="{07ADC563-79A7-DB3E-B1F7-DEEC3FE3146D}"/>
                </a:ext>
              </a:extLst>
            </p:cNvPr>
            <p:cNvSpPr>
              <a:spLocks/>
            </p:cNvSpPr>
            <p:nvPr/>
          </p:nvSpPr>
          <p:spPr bwMode="auto">
            <a:xfrm>
              <a:off x="5753789" y="1798916"/>
              <a:ext cx="494744" cy="296186"/>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3" name="Freeform 61">
              <a:extLst>
                <a:ext uri="{FF2B5EF4-FFF2-40B4-BE49-F238E27FC236}">
                  <a16:creationId xmlns:a16="http://schemas.microsoft.com/office/drawing/2014/main" id="{9D42B994-4B63-D67F-B635-2509AE114DAE}"/>
                </a:ext>
              </a:extLst>
            </p:cNvPr>
            <p:cNvSpPr>
              <a:spLocks noEditPoints="1"/>
            </p:cNvSpPr>
            <p:nvPr/>
          </p:nvSpPr>
          <p:spPr bwMode="auto">
            <a:xfrm>
              <a:off x="5535002" y="3399175"/>
              <a:ext cx="359514" cy="307906"/>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4" name="Freeform 63">
              <a:extLst>
                <a:ext uri="{FF2B5EF4-FFF2-40B4-BE49-F238E27FC236}">
                  <a16:creationId xmlns:a16="http://schemas.microsoft.com/office/drawing/2014/main" id="{7FF3181A-983C-6044-62BC-44D577A0C06A}"/>
                </a:ext>
              </a:extLst>
            </p:cNvPr>
            <p:cNvSpPr>
              <a:spLocks noEditPoints="1"/>
            </p:cNvSpPr>
            <p:nvPr/>
          </p:nvSpPr>
          <p:spPr bwMode="auto">
            <a:xfrm>
              <a:off x="4877543" y="1947010"/>
              <a:ext cx="322133" cy="36970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5" name="Freeform 144">
              <a:extLst>
                <a:ext uri="{FF2B5EF4-FFF2-40B4-BE49-F238E27FC236}">
                  <a16:creationId xmlns:a16="http://schemas.microsoft.com/office/drawing/2014/main" id="{EB5DEC75-EF55-86D8-3B1A-B42D13196262}"/>
                </a:ext>
              </a:extLst>
            </p:cNvPr>
            <p:cNvSpPr>
              <a:spLocks noEditPoints="1"/>
            </p:cNvSpPr>
            <p:nvPr/>
          </p:nvSpPr>
          <p:spPr bwMode="auto">
            <a:xfrm>
              <a:off x="4518029" y="2422186"/>
              <a:ext cx="310039" cy="35158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6" name="Freeform 217">
              <a:extLst>
                <a:ext uri="{FF2B5EF4-FFF2-40B4-BE49-F238E27FC236}">
                  <a16:creationId xmlns:a16="http://schemas.microsoft.com/office/drawing/2014/main" id="{5302250F-2592-0365-90C8-CBCB8419D3A6}"/>
                </a:ext>
              </a:extLst>
            </p:cNvPr>
            <p:cNvSpPr>
              <a:spLocks/>
            </p:cNvSpPr>
            <p:nvPr/>
          </p:nvSpPr>
          <p:spPr bwMode="auto">
            <a:xfrm>
              <a:off x="8054896" y="3267063"/>
              <a:ext cx="384801" cy="263158"/>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7" name="Freeform 219">
              <a:extLst>
                <a:ext uri="{FF2B5EF4-FFF2-40B4-BE49-F238E27FC236}">
                  <a16:creationId xmlns:a16="http://schemas.microsoft.com/office/drawing/2014/main" id="{CE37F3AA-F7D8-23A8-1A4A-7F7B0EC7C9C0}"/>
                </a:ext>
              </a:extLst>
            </p:cNvPr>
            <p:cNvSpPr>
              <a:spLocks/>
            </p:cNvSpPr>
            <p:nvPr/>
          </p:nvSpPr>
          <p:spPr bwMode="auto">
            <a:xfrm>
              <a:off x="5550394" y="2957026"/>
              <a:ext cx="547516" cy="376093"/>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8" name="Freeform 7">
              <a:extLst>
                <a:ext uri="{FF2B5EF4-FFF2-40B4-BE49-F238E27FC236}">
                  <a16:creationId xmlns:a16="http://schemas.microsoft.com/office/drawing/2014/main" id="{54B94F44-443E-0EA1-150E-A7EF02127EBC}"/>
                </a:ext>
              </a:extLst>
            </p:cNvPr>
            <p:cNvSpPr>
              <a:spLocks/>
            </p:cNvSpPr>
            <p:nvPr/>
          </p:nvSpPr>
          <p:spPr bwMode="auto">
            <a:xfrm>
              <a:off x="5991266" y="1973645"/>
              <a:ext cx="656360" cy="596634"/>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9" name="Freeform 17">
              <a:extLst>
                <a:ext uri="{FF2B5EF4-FFF2-40B4-BE49-F238E27FC236}">
                  <a16:creationId xmlns:a16="http://schemas.microsoft.com/office/drawing/2014/main" id="{70D6D0C2-FD0E-2607-3E7C-DE3A29C8D328}"/>
                </a:ext>
              </a:extLst>
            </p:cNvPr>
            <p:cNvSpPr>
              <a:spLocks/>
            </p:cNvSpPr>
            <p:nvPr/>
          </p:nvSpPr>
          <p:spPr bwMode="auto">
            <a:xfrm>
              <a:off x="6376066" y="2862204"/>
              <a:ext cx="354017" cy="336672"/>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0" name="Freeform 29">
              <a:extLst>
                <a:ext uri="{FF2B5EF4-FFF2-40B4-BE49-F238E27FC236}">
                  <a16:creationId xmlns:a16="http://schemas.microsoft.com/office/drawing/2014/main" id="{1BA25CDE-5367-0B87-6D7E-2E977CD141D9}"/>
                </a:ext>
              </a:extLst>
            </p:cNvPr>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1" name="Freeform 31">
              <a:extLst>
                <a:ext uri="{FF2B5EF4-FFF2-40B4-BE49-F238E27FC236}">
                  <a16:creationId xmlns:a16="http://schemas.microsoft.com/office/drawing/2014/main" id="{69E45DCD-6C08-7AC9-545E-32D7B40242F3}"/>
                </a:ext>
              </a:extLst>
            </p:cNvPr>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2" name="Freeform 33">
              <a:extLst>
                <a:ext uri="{FF2B5EF4-FFF2-40B4-BE49-F238E27FC236}">
                  <a16:creationId xmlns:a16="http://schemas.microsoft.com/office/drawing/2014/main" id="{E8D46A8D-A3CE-5861-74FF-6E4BA788AA96}"/>
                </a:ext>
              </a:extLst>
            </p:cNvPr>
            <p:cNvSpPr>
              <a:spLocks noEditPoints="1"/>
            </p:cNvSpPr>
            <p:nvPr/>
          </p:nvSpPr>
          <p:spPr bwMode="auto">
            <a:xfrm>
              <a:off x="7687686" y="3123231"/>
              <a:ext cx="662956" cy="236523"/>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3" name="Freeform 41">
              <a:extLst>
                <a:ext uri="{FF2B5EF4-FFF2-40B4-BE49-F238E27FC236}">
                  <a16:creationId xmlns:a16="http://schemas.microsoft.com/office/drawing/2014/main" id="{B1FAAFB4-2C84-69FA-6239-FFCC55047639}"/>
                </a:ext>
              </a:extLst>
            </p:cNvPr>
            <p:cNvSpPr>
              <a:spLocks/>
            </p:cNvSpPr>
            <p:nvPr/>
          </p:nvSpPr>
          <p:spPr bwMode="auto">
            <a:xfrm>
              <a:off x="5769181" y="1991757"/>
              <a:ext cx="413386" cy="30897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4" name="Freeform 53">
              <a:extLst>
                <a:ext uri="{FF2B5EF4-FFF2-40B4-BE49-F238E27FC236}">
                  <a16:creationId xmlns:a16="http://schemas.microsoft.com/office/drawing/2014/main" id="{B1A144F5-2313-C6A6-40AE-180B6F4D8AC5}"/>
                </a:ext>
              </a:extLst>
            </p:cNvPr>
            <p:cNvSpPr>
              <a:spLocks noEditPoints="1"/>
            </p:cNvSpPr>
            <p:nvPr/>
          </p:nvSpPr>
          <p:spPr bwMode="auto">
            <a:xfrm>
              <a:off x="5766982" y="1595422"/>
              <a:ext cx="401292" cy="26528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5" name="Freeform 195">
              <a:extLst>
                <a:ext uri="{FF2B5EF4-FFF2-40B4-BE49-F238E27FC236}">
                  <a16:creationId xmlns:a16="http://schemas.microsoft.com/office/drawing/2014/main" id="{115E208F-9600-0263-D7E1-CD56861AC394}"/>
                </a:ext>
              </a:extLst>
            </p:cNvPr>
            <p:cNvSpPr>
              <a:spLocks/>
            </p:cNvSpPr>
            <p:nvPr/>
          </p:nvSpPr>
          <p:spPr bwMode="auto">
            <a:xfrm>
              <a:off x="6144086" y="3377866"/>
              <a:ext cx="556312" cy="405924"/>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6" name="Freeform 212">
              <a:extLst>
                <a:ext uri="{FF2B5EF4-FFF2-40B4-BE49-F238E27FC236}">
                  <a16:creationId xmlns:a16="http://schemas.microsoft.com/office/drawing/2014/main" id="{76DF7023-8E33-CDDF-7755-8CA00FFCFB1A}"/>
                </a:ext>
              </a:extLst>
            </p:cNvPr>
            <p:cNvSpPr>
              <a:spLocks noEditPoints="1"/>
            </p:cNvSpPr>
            <p:nvPr/>
          </p:nvSpPr>
          <p:spPr bwMode="auto">
            <a:xfrm>
              <a:off x="8212115" y="3121100"/>
              <a:ext cx="622278" cy="493289"/>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7" name="Freeform 221">
              <a:extLst>
                <a:ext uri="{FF2B5EF4-FFF2-40B4-BE49-F238E27FC236}">
                  <a16:creationId xmlns:a16="http://schemas.microsoft.com/office/drawing/2014/main" id="{0450B8EB-A29B-3E71-0958-FA22C4DBE8EA}"/>
                </a:ext>
              </a:extLst>
            </p:cNvPr>
            <p:cNvSpPr>
              <a:spLocks noEditPoints="1"/>
            </p:cNvSpPr>
            <p:nvPr/>
          </p:nvSpPr>
          <p:spPr bwMode="auto">
            <a:xfrm>
              <a:off x="4983088" y="2966615"/>
              <a:ext cx="635471" cy="31323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8" name="Freeform 11">
              <a:extLst>
                <a:ext uri="{FF2B5EF4-FFF2-40B4-BE49-F238E27FC236}">
                  <a16:creationId xmlns:a16="http://schemas.microsoft.com/office/drawing/2014/main" id="{06BBF779-AA4A-FD1B-E680-CA2445F27D70}"/>
                </a:ext>
              </a:extLst>
            </p:cNvPr>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9" name="Freeform 13">
              <a:extLst>
                <a:ext uri="{FF2B5EF4-FFF2-40B4-BE49-F238E27FC236}">
                  <a16:creationId xmlns:a16="http://schemas.microsoft.com/office/drawing/2014/main" id="{C692CB9A-EA98-11DD-B8FF-4B8FD8A80B13}"/>
                </a:ext>
              </a:extLst>
            </p:cNvPr>
            <p:cNvSpPr>
              <a:spLocks/>
            </p:cNvSpPr>
            <p:nvPr/>
          </p:nvSpPr>
          <p:spPr bwMode="auto">
            <a:xfrm>
              <a:off x="2979926" y="1055254"/>
              <a:ext cx="543119" cy="437887"/>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0" name="Freeform 19">
              <a:extLst>
                <a:ext uri="{FF2B5EF4-FFF2-40B4-BE49-F238E27FC236}">
                  <a16:creationId xmlns:a16="http://schemas.microsoft.com/office/drawing/2014/main" id="{34E6C9BF-51DD-AE0A-4FFE-6237290E64E4}"/>
                </a:ext>
              </a:extLst>
            </p:cNvPr>
            <p:cNvSpPr>
              <a:spLocks/>
            </p:cNvSpPr>
            <p:nvPr/>
          </p:nvSpPr>
          <p:spPr bwMode="auto">
            <a:xfrm>
              <a:off x="5322812" y="2251719"/>
              <a:ext cx="802584" cy="6531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1" name="Freeform 39">
              <a:extLst>
                <a:ext uri="{FF2B5EF4-FFF2-40B4-BE49-F238E27FC236}">
                  <a16:creationId xmlns:a16="http://schemas.microsoft.com/office/drawing/2014/main" id="{5BA486C7-CB5C-82BB-D25A-3B6CC0A6D6B0}"/>
                </a:ext>
              </a:extLst>
            </p:cNvPr>
            <p:cNvSpPr>
              <a:spLocks/>
            </p:cNvSpPr>
            <p:nvPr/>
          </p:nvSpPr>
          <p:spPr bwMode="auto">
            <a:xfrm>
              <a:off x="3482366" y="2092972"/>
              <a:ext cx="378204" cy="415513"/>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2" name="Freeform 45">
              <a:extLst>
                <a:ext uri="{FF2B5EF4-FFF2-40B4-BE49-F238E27FC236}">
                  <a16:creationId xmlns:a16="http://schemas.microsoft.com/office/drawing/2014/main" id="{C9A079E0-7BBC-3BC1-FE8B-2240BD6783DE}"/>
                </a:ext>
              </a:extLst>
            </p:cNvPr>
            <p:cNvSpPr>
              <a:spLocks/>
            </p:cNvSpPr>
            <p:nvPr/>
          </p:nvSpPr>
          <p:spPr bwMode="auto">
            <a:xfrm>
              <a:off x="3117355" y="3610127"/>
              <a:ext cx="405690" cy="61368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3" name="Freeform 78">
              <a:extLst>
                <a:ext uri="{FF2B5EF4-FFF2-40B4-BE49-F238E27FC236}">
                  <a16:creationId xmlns:a16="http://schemas.microsoft.com/office/drawing/2014/main" id="{C7EB4D8F-CDB3-43C7-C7E9-A4F252A5661C}"/>
                </a:ext>
              </a:extLst>
            </p:cNvPr>
            <p:cNvSpPr>
              <a:spLocks noEditPoints="1"/>
            </p:cNvSpPr>
            <p:nvPr/>
          </p:nvSpPr>
          <p:spPr bwMode="auto">
            <a:xfrm>
              <a:off x="4704932" y="2283682"/>
              <a:ext cx="711331" cy="91306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4" name="Freeform 80">
              <a:extLst>
                <a:ext uri="{FF2B5EF4-FFF2-40B4-BE49-F238E27FC236}">
                  <a16:creationId xmlns:a16="http://schemas.microsoft.com/office/drawing/2014/main" id="{A854762C-599B-C5F5-16AB-CC8BD7BF95F3}"/>
                </a:ext>
              </a:extLst>
            </p:cNvPr>
            <p:cNvSpPr>
              <a:spLocks noEditPoints="1"/>
            </p:cNvSpPr>
            <p:nvPr/>
          </p:nvSpPr>
          <p:spPr bwMode="auto">
            <a:xfrm>
              <a:off x="4736816" y="3211661"/>
              <a:ext cx="1121419" cy="1240147"/>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5" name="Freeform 86">
              <a:extLst>
                <a:ext uri="{FF2B5EF4-FFF2-40B4-BE49-F238E27FC236}">
                  <a16:creationId xmlns:a16="http://schemas.microsoft.com/office/drawing/2014/main" id="{923C0743-E572-697A-F4B2-6E3532D08628}"/>
                </a:ext>
              </a:extLst>
            </p:cNvPr>
            <p:cNvSpPr>
              <a:spLocks/>
            </p:cNvSpPr>
            <p:nvPr/>
          </p:nvSpPr>
          <p:spPr bwMode="auto">
            <a:xfrm>
              <a:off x="5904411" y="2909082"/>
              <a:ext cx="841064" cy="588111"/>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6" name="Freeform 90">
              <a:extLst>
                <a:ext uri="{FF2B5EF4-FFF2-40B4-BE49-F238E27FC236}">
                  <a16:creationId xmlns:a16="http://schemas.microsoft.com/office/drawing/2014/main" id="{68B31BF4-5202-1AE8-B7D2-7B58FDE4C965}"/>
                </a:ext>
              </a:extLst>
            </p:cNvPr>
            <p:cNvSpPr>
              <a:spLocks/>
            </p:cNvSpPr>
            <p:nvPr/>
          </p:nvSpPr>
          <p:spPr bwMode="auto">
            <a:xfrm>
              <a:off x="6015453" y="2278355"/>
              <a:ext cx="1400674" cy="943961"/>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7" name="Freeform 92">
              <a:extLst>
                <a:ext uri="{FF2B5EF4-FFF2-40B4-BE49-F238E27FC236}">
                  <a16:creationId xmlns:a16="http://schemas.microsoft.com/office/drawing/2014/main" id="{C680454F-F40C-8C53-A4B7-32232AF34556}"/>
                </a:ext>
              </a:extLst>
            </p:cNvPr>
            <p:cNvSpPr>
              <a:spLocks noEditPoints="1"/>
            </p:cNvSpPr>
            <p:nvPr/>
          </p:nvSpPr>
          <p:spPr bwMode="auto">
            <a:xfrm>
              <a:off x="5078738" y="538527"/>
              <a:ext cx="643167" cy="1694015"/>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8" name="Freeform 96">
              <a:extLst>
                <a:ext uri="{FF2B5EF4-FFF2-40B4-BE49-F238E27FC236}">
                  <a16:creationId xmlns:a16="http://schemas.microsoft.com/office/drawing/2014/main" id="{67A8F54A-42F9-5C7C-7956-671FB8022328}"/>
                </a:ext>
              </a:extLst>
            </p:cNvPr>
            <p:cNvSpPr>
              <a:spLocks noEditPoints="1"/>
            </p:cNvSpPr>
            <p:nvPr/>
          </p:nvSpPr>
          <p:spPr bwMode="auto">
            <a:xfrm>
              <a:off x="4686242" y="235948"/>
              <a:ext cx="1226964" cy="1680165"/>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9" name="Freeform 102">
              <a:extLst>
                <a:ext uri="{FF2B5EF4-FFF2-40B4-BE49-F238E27FC236}">
                  <a16:creationId xmlns:a16="http://schemas.microsoft.com/office/drawing/2014/main" id="{4D293510-ECF4-3D6F-5A3A-2BABDD742F8E}"/>
                </a:ext>
              </a:extLst>
            </p:cNvPr>
            <p:cNvSpPr>
              <a:spLocks noEditPoints="1"/>
            </p:cNvSpPr>
            <p:nvPr/>
          </p:nvSpPr>
          <p:spPr bwMode="auto">
            <a:xfrm>
              <a:off x="5828550" y="-33603"/>
              <a:ext cx="3373052" cy="3300666"/>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0" name="Freeform 109">
              <a:extLst>
                <a:ext uri="{FF2B5EF4-FFF2-40B4-BE49-F238E27FC236}">
                  <a16:creationId xmlns:a16="http://schemas.microsoft.com/office/drawing/2014/main" id="{AF711A4D-CFB9-0406-459B-9B2C2043A488}"/>
                </a:ext>
              </a:extLst>
            </p:cNvPr>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1" name="Freeform 139">
              <a:extLst>
                <a:ext uri="{FF2B5EF4-FFF2-40B4-BE49-F238E27FC236}">
                  <a16:creationId xmlns:a16="http://schemas.microsoft.com/office/drawing/2014/main" id="{06938054-96C5-B6AF-E8F4-385844FC80CA}"/>
                </a:ext>
              </a:extLst>
            </p:cNvPr>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2" name="Freeform 146">
              <a:extLst>
                <a:ext uri="{FF2B5EF4-FFF2-40B4-BE49-F238E27FC236}">
                  <a16:creationId xmlns:a16="http://schemas.microsoft.com/office/drawing/2014/main" id="{22B3EBF2-B347-2BDE-2355-BB639CE8BA89}"/>
                </a:ext>
              </a:extLst>
            </p:cNvPr>
            <p:cNvSpPr>
              <a:spLocks noEditPoints="1"/>
            </p:cNvSpPr>
            <p:nvPr/>
          </p:nvSpPr>
          <p:spPr bwMode="auto">
            <a:xfrm>
              <a:off x="5979172" y="3676183"/>
              <a:ext cx="930118" cy="83955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3" name="Freeform 210">
              <a:extLst>
                <a:ext uri="{FF2B5EF4-FFF2-40B4-BE49-F238E27FC236}">
                  <a16:creationId xmlns:a16="http://schemas.microsoft.com/office/drawing/2014/main" id="{864100C8-9429-041B-209F-7CC88107FE15}"/>
                </a:ext>
              </a:extLst>
            </p:cNvPr>
            <p:cNvSpPr>
              <a:spLocks noEditPoints="1"/>
            </p:cNvSpPr>
            <p:nvPr/>
          </p:nvSpPr>
          <p:spPr bwMode="auto">
            <a:xfrm>
              <a:off x="6551975" y="3312876"/>
              <a:ext cx="1810762" cy="943961"/>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4" name="Freeform 223">
              <a:extLst>
                <a:ext uri="{FF2B5EF4-FFF2-40B4-BE49-F238E27FC236}">
                  <a16:creationId xmlns:a16="http://schemas.microsoft.com/office/drawing/2014/main" id="{26F1BF3C-129A-E1A9-9B1C-3E3A89850FEB}"/>
                </a:ext>
              </a:extLst>
            </p:cNvPr>
            <p:cNvSpPr>
              <a:spLocks noEditPoints="1"/>
            </p:cNvSpPr>
            <p:nvPr/>
          </p:nvSpPr>
          <p:spPr bwMode="auto">
            <a:xfrm>
              <a:off x="5477832" y="363798"/>
              <a:ext cx="722326" cy="1278502"/>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5" name="Freeform 2051">
              <a:extLst>
                <a:ext uri="{FF2B5EF4-FFF2-40B4-BE49-F238E27FC236}">
                  <a16:creationId xmlns:a16="http://schemas.microsoft.com/office/drawing/2014/main" id="{D9606AC0-B1FE-6A5A-2655-2DB46D76E2AB}"/>
                </a:ext>
              </a:extLst>
            </p:cNvPr>
            <p:cNvSpPr>
              <a:spLocks noEditPoints="1"/>
            </p:cNvSpPr>
            <p:nvPr/>
          </p:nvSpPr>
          <p:spPr bwMode="auto">
            <a:xfrm>
              <a:off x="8031808" y="1593291"/>
              <a:ext cx="1169794" cy="1439380"/>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gr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dirty="0">
                <a:solidFill>
                  <a:prstClr val="white"/>
                </a:solidFill>
              </a:rPr>
              <a:t>EUROfusion Governance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pic>
        <p:nvPicPr>
          <p:cNvPr id="5" name="Picture 4">
            <a:extLst>
              <a:ext uri="{FF2B5EF4-FFF2-40B4-BE49-F238E27FC236}">
                <a16:creationId xmlns:a16="http://schemas.microsoft.com/office/drawing/2014/main" id="{B3DCD93F-97F0-48D4-8EC0-FA921F1FA1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
            <a:ext cx="9577646" cy="749873"/>
          </a:xfrm>
          <a:prstGeom prst="rect">
            <a:avLst/>
          </a:prstGeom>
        </p:spPr>
      </p:pic>
      <p:pic>
        <p:nvPicPr>
          <p:cNvPr id="7" name="Picture 6">
            <a:extLst>
              <a:ext uri="{FF2B5EF4-FFF2-40B4-BE49-F238E27FC236}">
                <a16:creationId xmlns:a16="http://schemas.microsoft.com/office/drawing/2014/main" id="{99E634D2-3FDA-4DA4-10BC-8C3603C7BC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60" y="637556"/>
            <a:ext cx="10874391" cy="5582887"/>
          </a:xfrm>
          <a:prstGeom prst="rect">
            <a:avLst/>
          </a:prstGeom>
        </p:spPr>
      </p:pic>
    </p:spTree>
    <p:extLst>
      <p:ext uri="{BB962C8B-B14F-4D97-AF65-F5344CB8AC3E}">
        <p14:creationId xmlns:p14="http://schemas.microsoft.com/office/powerpoint/2010/main" val="405400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dirty="0">
                <a:solidFill>
                  <a:prstClr val="white"/>
                </a:solidFill>
              </a:rPr>
              <a:t>EUROfusion Internal Organization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pic>
        <p:nvPicPr>
          <p:cNvPr id="2" name="Picture 1">
            <a:extLst>
              <a:ext uri="{FF2B5EF4-FFF2-40B4-BE49-F238E27FC236}">
                <a16:creationId xmlns:a16="http://schemas.microsoft.com/office/drawing/2014/main" id="{ECEBD2A5-DA40-83BE-CF47-495152FF4A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10206"/>
            <a:ext cx="9577646" cy="749873"/>
          </a:xfrm>
          <a:prstGeom prst="rect">
            <a:avLst/>
          </a:prstGeom>
        </p:spPr>
      </p:pic>
      <p:pic>
        <p:nvPicPr>
          <p:cNvPr id="3" name="Picture 2">
            <a:extLst>
              <a:ext uri="{FF2B5EF4-FFF2-40B4-BE49-F238E27FC236}">
                <a16:creationId xmlns:a16="http://schemas.microsoft.com/office/drawing/2014/main" id="{2DB45F28-BBE2-5C68-96D0-20A73E3587D3}"/>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768" y="764704"/>
            <a:ext cx="10272464" cy="5520953"/>
          </a:xfrm>
          <a:prstGeom prst="rect">
            <a:avLst/>
          </a:prstGeom>
        </p:spPr>
      </p:pic>
    </p:spTree>
    <p:extLst>
      <p:ext uri="{BB962C8B-B14F-4D97-AF65-F5344CB8AC3E}">
        <p14:creationId xmlns:p14="http://schemas.microsoft.com/office/powerpoint/2010/main" val="3048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1066" name="Rectangle: Rounded Corners 1065">
            <a:extLst>
              <a:ext uri="{FF2B5EF4-FFF2-40B4-BE49-F238E27FC236}">
                <a16:creationId xmlns:a16="http://schemas.microsoft.com/office/drawing/2014/main" id="{81E37649-1340-05DA-0FA9-41ADA17A3BEC}"/>
              </a:ext>
            </a:extLst>
          </p:cNvPr>
          <p:cNvSpPr/>
          <p:nvPr userDrawn="1"/>
        </p:nvSpPr>
        <p:spPr>
          <a:xfrm>
            <a:off x="1464227" y="840901"/>
            <a:ext cx="9210675" cy="5314950"/>
          </a:xfrm>
          <a:prstGeom prst="roundRect">
            <a:avLst>
              <a:gd name="adj" fmla="val 5377"/>
            </a:avLst>
          </a:prstGeom>
          <a:solidFill>
            <a:srgbClr val="DCE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7" name="TextBox 1066">
            <a:extLst>
              <a:ext uri="{FF2B5EF4-FFF2-40B4-BE49-F238E27FC236}">
                <a16:creationId xmlns:a16="http://schemas.microsoft.com/office/drawing/2014/main" id="{CE9E1243-C8AA-131C-A845-F7D9834B651E}"/>
              </a:ext>
            </a:extLst>
          </p:cNvPr>
          <p:cNvSpPr txBox="1"/>
          <p:nvPr userDrawn="1"/>
        </p:nvSpPr>
        <p:spPr>
          <a:xfrm>
            <a:off x="9465870" y="5263708"/>
            <a:ext cx="1112677" cy="738664"/>
          </a:xfrm>
          <a:prstGeom prst="rect">
            <a:avLst/>
          </a:prstGeom>
          <a:noFill/>
        </p:spPr>
        <p:txBody>
          <a:bodyPr wrap="none" rtlCol="0">
            <a:spAutoFit/>
          </a:bodyPr>
          <a:lstStyle/>
          <a:p>
            <a:pPr algn="l"/>
            <a:r>
              <a:rPr lang="en-US" sz="1400" b="1" dirty="0"/>
              <a:t>EUROfusion </a:t>
            </a:r>
          </a:p>
          <a:p>
            <a:pPr algn="l"/>
            <a:r>
              <a:rPr lang="en-US" sz="1400" b="1" dirty="0"/>
              <a:t>Consortium </a:t>
            </a:r>
          </a:p>
          <a:p>
            <a:pPr algn="l"/>
            <a:r>
              <a:rPr lang="en-US" sz="1400" b="1" dirty="0"/>
              <a:t>Members</a:t>
            </a:r>
            <a:endParaRPr lang="en-GB" sz="1400" b="1" dirty="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a:prstGeom prst="rect">
            <a:avLst/>
          </a:prstGeo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dirty="0"/>
              <a:t>EUROfusion Consortium Members &amp; Associated Partners</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members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Freeform 670">
            <a:extLst>
              <a:ext uri="{FF2B5EF4-FFF2-40B4-BE49-F238E27FC236}">
                <a16:creationId xmlns:a16="http://schemas.microsoft.com/office/drawing/2014/main" id="{5F0DC4E4-EDC8-1628-72C8-BB6164B9EE10}"/>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70">
            <a:extLst>
              <a:ext uri="{FF2B5EF4-FFF2-40B4-BE49-F238E27FC236}">
                <a16:creationId xmlns:a16="http://schemas.microsoft.com/office/drawing/2014/main" id="{0230685C-A4F9-1725-625F-F7FCD6E355CE}"/>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70">
            <a:extLst>
              <a:ext uri="{FF2B5EF4-FFF2-40B4-BE49-F238E27FC236}">
                <a16:creationId xmlns:a16="http://schemas.microsoft.com/office/drawing/2014/main" id="{0806DB60-FA4E-1302-FE7F-2C21D0AEE562}"/>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70">
            <a:extLst>
              <a:ext uri="{FF2B5EF4-FFF2-40B4-BE49-F238E27FC236}">
                <a16:creationId xmlns:a16="http://schemas.microsoft.com/office/drawing/2014/main" id="{FA9F7B19-755A-07D7-CE85-3BBDF0A9A068}"/>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70">
            <a:extLst>
              <a:ext uri="{FF2B5EF4-FFF2-40B4-BE49-F238E27FC236}">
                <a16:creationId xmlns:a16="http://schemas.microsoft.com/office/drawing/2014/main" id="{D78C0473-99C0-15AB-8480-2DF04A63BD6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670">
            <a:extLst>
              <a:ext uri="{FF2B5EF4-FFF2-40B4-BE49-F238E27FC236}">
                <a16:creationId xmlns:a16="http://schemas.microsoft.com/office/drawing/2014/main" id="{22F6DC93-6AE8-3CB7-0F08-1B60E285BE6C}"/>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670">
            <a:extLst>
              <a:ext uri="{FF2B5EF4-FFF2-40B4-BE49-F238E27FC236}">
                <a16:creationId xmlns:a16="http://schemas.microsoft.com/office/drawing/2014/main" id="{AFC81C43-0781-E9CF-E063-1456EDEE1F98}"/>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670">
            <a:extLst>
              <a:ext uri="{FF2B5EF4-FFF2-40B4-BE49-F238E27FC236}">
                <a16:creationId xmlns:a16="http://schemas.microsoft.com/office/drawing/2014/main" id="{107C5A2E-9B49-E44A-8A9D-DB8256D482AB}"/>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670">
            <a:extLst>
              <a:ext uri="{FF2B5EF4-FFF2-40B4-BE49-F238E27FC236}">
                <a16:creationId xmlns:a16="http://schemas.microsoft.com/office/drawing/2014/main" id="{F8752FC9-1CDE-03F0-BFED-9215F43FD51A}"/>
              </a:ext>
            </a:extLst>
          </p:cNvPr>
          <p:cNvSpPr>
            <a:spLocks/>
          </p:cNvSpPr>
          <p:nvPr userDrawn="1"/>
        </p:nvSpPr>
        <p:spPr bwMode="auto">
          <a:xfrm>
            <a:off x="5012187"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670">
            <a:extLst>
              <a:ext uri="{FF2B5EF4-FFF2-40B4-BE49-F238E27FC236}">
                <a16:creationId xmlns:a16="http://schemas.microsoft.com/office/drawing/2014/main" id="{C02B1A54-0841-F279-3C27-DD28403A1086}"/>
              </a:ext>
            </a:extLst>
          </p:cNvPr>
          <p:cNvSpPr>
            <a:spLocks/>
          </p:cNvSpPr>
          <p:nvPr userDrawn="1"/>
        </p:nvSpPr>
        <p:spPr bwMode="auto">
          <a:xfrm>
            <a:off x="6120119"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670">
            <a:extLst>
              <a:ext uri="{FF2B5EF4-FFF2-40B4-BE49-F238E27FC236}">
                <a16:creationId xmlns:a16="http://schemas.microsoft.com/office/drawing/2014/main" id="{991B72AD-2272-EB64-CA72-9DA3B5086F64}"/>
              </a:ext>
            </a:extLst>
          </p:cNvPr>
          <p:cNvSpPr>
            <a:spLocks/>
          </p:cNvSpPr>
          <p:nvPr userDrawn="1"/>
        </p:nvSpPr>
        <p:spPr bwMode="auto">
          <a:xfrm>
            <a:off x="7228051"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670">
            <a:extLst>
              <a:ext uri="{FF2B5EF4-FFF2-40B4-BE49-F238E27FC236}">
                <a16:creationId xmlns:a16="http://schemas.microsoft.com/office/drawing/2014/main" id="{871897A7-E13B-FAC5-4CD7-4F36F4192899}"/>
              </a:ext>
            </a:extLst>
          </p:cNvPr>
          <p:cNvSpPr>
            <a:spLocks/>
          </p:cNvSpPr>
          <p:nvPr userDrawn="1"/>
        </p:nvSpPr>
        <p:spPr bwMode="auto">
          <a:xfrm>
            <a:off x="833598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670">
            <a:extLst>
              <a:ext uri="{FF2B5EF4-FFF2-40B4-BE49-F238E27FC236}">
                <a16:creationId xmlns:a16="http://schemas.microsoft.com/office/drawing/2014/main" id="{98C5E2F7-495E-68CD-C626-BCBB5F148E85}"/>
              </a:ext>
            </a:extLst>
          </p:cNvPr>
          <p:cNvSpPr>
            <a:spLocks/>
          </p:cNvSpPr>
          <p:nvPr userDrawn="1"/>
        </p:nvSpPr>
        <p:spPr bwMode="auto">
          <a:xfrm>
            <a:off x="944391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670">
            <a:extLst>
              <a:ext uri="{FF2B5EF4-FFF2-40B4-BE49-F238E27FC236}">
                <a16:creationId xmlns:a16="http://schemas.microsoft.com/office/drawing/2014/main" id="{3CB2DB3F-34B0-476E-40F1-10FA4C034609}"/>
              </a:ext>
            </a:extLst>
          </p:cNvPr>
          <p:cNvSpPr>
            <a:spLocks/>
          </p:cNvSpPr>
          <p:nvPr userDrawn="1"/>
        </p:nvSpPr>
        <p:spPr bwMode="auto">
          <a:xfrm>
            <a:off x="3904255"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670">
            <a:extLst>
              <a:ext uri="{FF2B5EF4-FFF2-40B4-BE49-F238E27FC236}">
                <a16:creationId xmlns:a16="http://schemas.microsoft.com/office/drawing/2014/main" id="{A6AF8043-A908-EE56-E1B5-DCF8494770B4}"/>
              </a:ext>
            </a:extLst>
          </p:cNvPr>
          <p:cNvSpPr>
            <a:spLocks/>
          </p:cNvSpPr>
          <p:nvPr userDrawn="1"/>
        </p:nvSpPr>
        <p:spPr bwMode="auto">
          <a:xfrm>
            <a:off x="279632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70">
            <a:extLst>
              <a:ext uri="{FF2B5EF4-FFF2-40B4-BE49-F238E27FC236}">
                <a16:creationId xmlns:a16="http://schemas.microsoft.com/office/drawing/2014/main" id="{D0782B29-C0A5-9D89-3209-811B80F2148E}"/>
              </a:ext>
            </a:extLst>
          </p:cNvPr>
          <p:cNvSpPr>
            <a:spLocks/>
          </p:cNvSpPr>
          <p:nvPr userDrawn="1"/>
        </p:nvSpPr>
        <p:spPr bwMode="auto">
          <a:xfrm>
            <a:off x="1688391"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70">
            <a:extLst>
              <a:ext uri="{FF2B5EF4-FFF2-40B4-BE49-F238E27FC236}">
                <a16:creationId xmlns:a16="http://schemas.microsoft.com/office/drawing/2014/main" id="{0BE22A62-2B38-19B9-60AA-7DB8DE25BEA1}"/>
              </a:ext>
            </a:extLst>
          </p:cNvPr>
          <p:cNvSpPr>
            <a:spLocks/>
          </p:cNvSpPr>
          <p:nvPr userDrawn="1"/>
        </p:nvSpPr>
        <p:spPr bwMode="auto">
          <a:xfrm>
            <a:off x="6098357"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670">
            <a:extLst>
              <a:ext uri="{FF2B5EF4-FFF2-40B4-BE49-F238E27FC236}">
                <a16:creationId xmlns:a16="http://schemas.microsoft.com/office/drawing/2014/main" id="{42671EE2-C8E2-D510-FA2B-385972124B1F}"/>
              </a:ext>
            </a:extLst>
          </p:cNvPr>
          <p:cNvSpPr>
            <a:spLocks/>
          </p:cNvSpPr>
          <p:nvPr userDrawn="1"/>
        </p:nvSpPr>
        <p:spPr bwMode="auto">
          <a:xfrm>
            <a:off x="7206289"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670">
            <a:extLst>
              <a:ext uri="{FF2B5EF4-FFF2-40B4-BE49-F238E27FC236}">
                <a16:creationId xmlns:a16="http://schemas.microsoft.com/office/drawing/2014/main" id="{45DBCF7E-4965-66BB-DC77-3CBF6CE413F3}"/>
              </a:ext>
            </a:extLst>
          </p:cNvPr>
          <p:cNvSpPr>
            <a:spLocks/>
          </p:cNvSpPr>
          <p:nvPr userDrawn="1"/>
        </p:nvSpPr>
        <p:spPr bwMode="auto">
          <a:xfrm>
            <a:off x="8314221"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670">
            <a:extLst>
              <a:ext uri="{FF2B5EF4-FFF2-40B4-BE49-F238E27FC236}">
                <a16:creationId xmlns:a16="http://schemas.microsoft.com/office/drawing/2014/main" id="{30B93B58-C751-6938-3E81-E1BEA85E057E}"/>
              </a:ext>
            </a:extLst>
          </p:cNvPr>
          <p:cNvSpPr>
            <a:spLocks/>
          </p:cNvSpPr>
          <p:nvPr userDrawn="1"/>
        </p:nvSpPr>
        <p:spPr bwMode="auto">
          <a:xfrm>
            <a:off x="9422153"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670">
            <a:extLst>
              <a:ext uri="{FF2B5EF4-FFF2-40B4-BE49-F238E27FC236}">
                <a16:creationId xmlns:a16="http://schemas.microsoft.com/office/drawing/2014/main" id="{0D22E1F2-CBB2-D920-281F-C0CBE6061D17}"/>
              </a:ext>
            </a:extLst>
          </p:cNvPr>
          <p:cNvSpPr>
            <a:spLocks/>
          </p:cNvSpPr>
          <p:nvPr userDrawn="1"/>
        </p:nvSpPr>
        <p:spPr bwMode="auto">
          <a:xfrm>
            <a:off x="167752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670">
            <a:extLst>
              <a:ext uri="{FF2B5EF4-FFF2-40B4-BE49-F238E27FC236}">
                <a16:creationId xmlns:a16="http://schemas.microsoft.com/office/drawing/2014/main" id="{2E7B2EBD-9128-F6B9-B9B3-5CA662DFD375}"/>
              </a:ext>
            </a:extLst>
          </p:cNvPr>
          <p:cNvSpPr>
            <a:spLocks/>
          </p:cNvSpPr>
          <p:nvPr userDrawn="1"/>
        </p:nvSpPr>
        <p:spPr bwMode="auto">
          <a:xfrm>
            <a:off x="3904255"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670">
            <a:extLst>
              <a:ext uri="{FF2B5EF4-FFF2-40B4-BE49-F238E27FC236}">
                <a16:creationId xmlns:a16="http://schemas.microsoft.com/office/drawing/2014/main" id="{2B675796-3775-6A9E-4B22-2577288CD0C0}"/>
              </a:ext>
            </a:extLst>
          </p:cNvPr>
          <p:cNvSpPr>
            <a:spLocks/>
          </p:cNvSpPr>
          <p:nvPr userDrawn="1"/>
        </p:nvSpPr>
        <p:spPr bwMode="auto">
          <a:xfrm>
            <a:off x="2796323"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670">
            <a:extLst>
              <a:ext uri="{FF2B5EF4-FFF2-40B4-BE49-F238E27FC236}">
                <a16:creationId xmlns:a16="http://schemas.microsoft.com/office/drawing/2014/main" id="{A4BEFE8C-A919-85D6-E6F5-815E7DD6B4B0}"/>
              </a:ext>
            </a:extLst>
          </p:cNvPr>
          <p:cNvSpPr>
            <a:spLocks/>
          </p:cNvSpPr>
          <p:nvPr userDrawn="1"/>
        </p:nvSpPr>
        <p:spPr bwMode="auto">
          <a:xfrm>
            <a:off x="1688391"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670">
            <a:extLst>
              <a:ext uri="{FF2B5EF4-FFF2-40B4-BE49-F238E27FC236}">
                <a16:creationId xmlns:a16="http://schemas.microsoft.com/office/drawing/2014/main" id="{C678682D-F1CD-5455-0503-2D6B1CDF0DD7}"/>
              </a:ext>
            </a:extLst>
          </p:cNvPr>
          <p:cNvSpPr>
            <a:spLocks/>
          </p:cNvSpPr>
          <p:nvPr userDrawn="1"/>
        </p:nvSpPr>
        <p:spPr bwMode="auto">
          <a:xfrm>
            <a:off x="6120119"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670">
            <a:extLst>
              <a:ext uri="{FF2B5EF4-FFF2-40B4-BE49-F238E27FC236}">
                <a16:creationId xmlns:a16="http://schemas.microsoft.com/office/drawing/2014/main" id="{DFE5C083-7E3B-A824-4C34-75B1BD1E7D17}"/>
              </a:ext>
            </a:extLst>
          </p:cNvPr>
          <p:cNvSpPr>
            <a:spLocks/>
          </p:cNvSpPr>
          <p:nvPr userDrawn="1"/>
        </p:nvSpPr>
        <p:spPr bwMode="auto">
          <a:xfrm>
            <a:off x="7228051"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670">
            <a:extLst>
              <a:ext uri="{FF2B5EF4-FFF2-40B4-BE49-F238E27FC236}">
                <a16:creationId xmlns:a16="http://schemas.microsoft.com/office/drawing/2014/main" id="{19540C19-231A-1C97-D671-DAF745428A5C}"/>
              </a:ext>
            </a:extLst>
          </p:cNvPr>
          <p:cNvSpPr>
            <a:spLocks/>
          </p:cNvSpPr>
          <p:nvPr userDrawn="1"/>
        </p:nvSpPr>
        <p:spPr bwMode="auto">
          <a:xfrm>
            <a:off x="833598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670">
            <a:extLst>
              <a:ext uri="{FF2B5EF4-FFF2-40B4-BE49-F238E27FC236}">
                <a16:creationId xmlns:a16="http://schemas.microsoft.com/office/drawing/2014/main" id="{18D13E7D-A3E1-E027-3DA4-A3EDA68D7C18}"/>
              </a:ext>
            </a:extLst>
          </p:cNvPr>
          <p:cNvSpPr>
            <a:spLocks/>
          </p:cNvSpPr>
          <p:nvPr userDrawn="1"/>
        </p:nvSpPr>
        <p:spPr bwMode="auto">
          <a:xfrm>
            <a:off x="5012187"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670">
            <a:extLst>
              <a:ext uri="{FF2B5EF4-FFF2-40B4-BE49-F238E27FC236}">
                <a16:creationId xmlns:a16="http://schemas.microsoft.com/office/drawing/2014/main" id="{2EC6EEF6-2213-9133-CCDC-4BAD20F1C399}"/>
              </a:ext>
            </a:extLst>
          </p:cNvPr>
          <p:cNvSpPr>
            <a:spLocks/>
          </p:cNvSpPr>
          <p:nvPr userDrawn="1"/>
        </p:nvSpPr>
        <p:spPr bwMode="auto">
          <a:xfrm>
            <a:off x="3904255"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670">
            <a:extLst>
              <a:ext uri="{FF2B5EF4-FFF2-40B4-BE49-F238E27FC236}">
                <a16:creationId xmlns:a16="http://schemas.microsoft.com/office/drawing/2014/main" id="{DDBEA751-B4C5-D6F8-738C-DB8C53857E1A}"/>
              </a:ext>
            </a:extLst>
          </p:cNvPr>
          <p:cNvSpPr>
            <a:spLocks/>
          </p:cNvSpPr>
          <p:nvPr userDrawn="1"/>
        </p:nvSpPr>
        <p:spPr bwMode="auto">
          <a:xfrm>
            <a:off x="279632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38" name="Picture 37" descr="ENEA-Logo.eps">
            <a:extLst>
              <a:ext uri="{FF2B5EF4-FFF2-40B4-BE49-F238E27FC236}">
                <a16:creationId xmlns:a16="http://schemas.microsoft.com/office/drawing/2014/main" id="{A9C30019-F605-21C8-97A1-D5AA0D9292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84593" y="2697770"/>
            <a:ext cx="958158" cy="287448"/>
          </a:xfrm>
          <a:prstGeom prst="rect">
            <a:avLst/>
          </a:prstGeom>
        </p:spPr>
      </p:pic>
      <p:pic>
        <p:nvPicPr>
          <p:cNvPr id="39" name="Picture 4" descr="\\de-ews-fs01\efdawork\PI team\PICTURES AND GRAPHICS\LOGOS\Logos Consortium Members\Logos Consortium Members as on Users Website\Spain (Ciemat).jpg">
            <a:extLst>
              <a:ext uri="{FF2B5EF4-FFF2-40B4-BE49-F238E27FC236}">
                <a16:creationId xmlns:a16="http://schemas.microsoft.com/office/drawing/2014/main" id="{D9E17E33-CB29-2762-89AE-342AC01EE142}"/>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2819400" y="5140416"/>
            <a:ext cx="1008487" cy="5539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de-ews-fs01\efdawork\PI team\PICTURES AND GRAPHICS\LOGOS\Logos Consortium Members\Logos Consortium Members as on Users Website\Finland (VTT).jpg">
            <a:extLst>
              <a:ext uri="{FF2B5EF4-FFF2-40B4-BE49-F238E27FC236}">
                <a16:creationId xmlns:a16="http://schemas.microsoft.com/office/drawing/2014/main" id="{69D291E8-E3D0-F577-1AC4-52167708998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459152" y="1283220"/>
            <a:ext cx="983599" cy="5053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07DA550-DC01-120C-668C-A380FD8E4C2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27866" y="2710091"/>
            <a:ext cx="946647" cy="275127"/>
          </a:xfrm>
          <a:prstGeom prst="rect">
            <a:avLst/>
          </a:prstGeom>
        </p:spPr>
      </p:pic>
      <p:pic>
        <p:nvPicPr>
          <p:cNvPr id="42" name="Picture 41" descr="Logo_Asocjacji_PL.tif">
            <a:extLst>
              <a:ext uri="{FF2B5EF4-FFF2-40B4-BE49-F238E27FC236}">
                <a16:creationId xmlns:a16="http://schemas.microsoft.com/office/drawing/2014/main" id="{A520419E-8ED1-4309-33D9-E8A5363E180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124598" y="3949509"/>
            <a:ext cx="982700" cy="407279"/>
          </a:xfrm>
          <a:prstGeom prst="rect">
            <a:avLst/>
          </a:prstGeom>
        </p:spPr>
      </p:pic>
      <p:pic>
        <p:nvPicPr>
          <p:cNvPr id="43" name="Picture 42" descr="ifa von MEdC_1 KLEIN.tif">
            <a:extLst>
              <a:ext uri="{FF2B5EF4-FFF2-40B4-BE49-F238E27FC236}">
                <a16:creationId xmlns:a16="http://schemas.microsoft.com/office/drawing/2014/main" id="{483006E3-E4E2-A08D-3D4B-E1A35B90BAE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502826" y="3799232"/>
            <a:ext cx="697640" cy="594792"/>
          </a:xfrm>
          <a:prstGeom prst="rect">
            <a:avLst/>
          </a:prstGeom>
        </p:spPr>
      </p:pic>
      <p:pic>
        <p:nvPicPr>
          <p:cNvPr id="44" name="Picture 43" descr="kit_logo_en_4c_positiv.tif">
            <a:extLst>
              <a:ext uri="{FF2B5EF4-FFF2-40B4-BE49-F238E27FC236}">
                <a16:creationId xmlns:a16="http://schemas.microsoft.com/office/drawing/2014/main" id="{0113053F-55B6-12F6-F5C4-6EA6CB7D8267}"/>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4032848" y="2675499"/>
            <a:ext cx="765809" cy="354697"/>
          </a:xfrm>
          <a:prstGeom prst="rect">
            <a:avLst/>
          </a:prstGeom>
        </p:spPr>
      </p:pic>
      <p:pic>
        <p:nvPicPr>
          <p:cNvPr id="45" name="Picture 44" descr="Greece.tif">
            <a:extLst>
              <a:ext uri="{FF2B5EF4-FFF2-40B4-BE49-F238E27FC236}">
                <a16:creationId xmlns:a16="http://schemas.microsoft.com/office/drawing/2014/main" id="{CA5CCD32-631B-DBDC-5998-FEE82170B7D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6286289" y="2414750"/>
            <a:ext cx="712234" cy="712234"/>
          </a:xfrm>
          <a:prstGeom prst="rect">
            <a:avLst/>
          </a:prstGeom>
        </p:spPr>
      </p:pic>
      <p:pic>
        <p:nvPicPr>
          <p:cNvPr id="46" name="Picture 45">
            <a:extLst>
              <a:ext uri="{FF2B5EF4-FFF2-40B4-BE49-F238E27FC236}">
                <a16:creationId xmlns:a16="http://schemas.microsoft.com/office/drawing/2014/main" id="{4E79E55E-FA95-ED38-6E6D-943A552EE515}"/>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p:blipFill>
        <p:spPr>
          <a:xfrm>
            <a:off x="6168163" y="1282246"/>
            <a:ext cx="950661" cy="464502"/>
          </a:xfrm>
          <a:prstGeom prst="rect">
            <a:avLst/>
          </a:prstGeom>
        </p:spPr>
      </p:pic>
      <p:pic>
        <p:nvPicPr>
          <p:cNvPr id="47" name="Picture 2" descr="\\de-ews-fs01\efdawork\PI team\PICTURES AND GRAPHICS\LOGOS\Logos Consortium Members\Logos Consortium Members as on Users Website\Croatia (IRB).jpg">
            <a:extLst>
              <a:ext uri="{FF2B5EF4-FFF2-40B4-BE49-F238E27FC236}">
                <a16:creationId xmlns:a16="http://schemas.microsoft.com/office/drawing/2014/main" id="{86350572-0232-3881-1F2C-5785D133E4B8}"/>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62423" y="1236103"/>
            <a:ext cx="761288" cy="53033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07994B11-95DE-8619-EC31-9FEF4DEA1B4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88607" y="1178980"/>
            <a:ext cx="861759" cy="618059"/>
          </a:xfrm>
          <a:prstGeom prst="rect">
            <a:avLst/>
          </a:prstGeom>
        </p:spPr>
      </p:pic>
      <p:pic>
        <p:nvPicPr>
          <p:cNvPr id="49" name="Picture 48">
            <a:extLst>
              <a:ext uri="{FF2B5EF4-FFF2-40B4-BE49-F238E27FC236}">
                <a16:creationId xmlns:a16="http://schemas.microsoft.com/office/drawing/2014/main" id="{0D61E26A-7219-8F8A-9D2B-026F71044DF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9045" y="1321917"/>
            <a:ext cx="980207" cy="424831"/>
          </a:xfrm>
          <a:prstGeom prst="rect">
            <a:avLst/>
          </a:prstGeom>
        </p:spPr>
      </p:pic>
      <p:sp>
        <p:nvSpPr>
          <p:cNvPr id="50" name="Freeform 670">
            <a:extLst>
              <a:ext uri="{FF2B5EF4-FFF2-40B4-BE49-F238E27FC236}">
                <a16:creationId xmlns:a16="http://schemas.microsoft.com/office/drawing/2014/main" id="{8533E2FF-7F34-9B74-5361-D8D52C56968F}"/>
              </a:ext>
            </a:extLst>
          </p:cNvPr>
          <p:cNvSpPr>
            <a:spLocks/>
          </p:cNvSpPr>
          <p:nvPr userDrawn="1"/>
        </p:nvSpPr>
        <p:spPr bwMode="auto">
          <a:xfrm>
            <a:off x="5008017"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1" name="Group 50">
            <a:extLst>
              <a:ext uri="{FF2B5EF4-FFF2-40B4-BE49-F238E27FC236}">
                <a16:creationId xmlns:a16="http://schemas.microsoft.com/office/drawing/2014/main" id="{96BAF889-E8EE-927F-A510-2D92A5430367}"/>
              </a:ext>
            </a:extLst>
          </p:cNvPr>
          <p:cNvGrpSpPr/>
          <p:nvPr userDrawn="1"/>
        </p:nvGrpSpPr>
        <p:grpSpPr>
          <a:xfrm>
            <a:off x="1673150" y="1862511"/>
            <a:ext cx="8810965" cy="4134636"/>
            <a:chOff x="149150" y="1992560"/>
            <a:chExt cx="8810965" cy="4134636"/>
          </a:xfrm>
        </p:grpSpPr>
        <p:grpSp>
          <p:nvGrpSpPr>
            <p:cNvPr id="52" name="Group 51">
              <a:extLst>
                <a:ext uri="{FF2B5EF4-FFF2-40B4-BE49-F238E27FC236}">
                  <a16:creationId xmlns:a16="http://schemas.microsoft.com/office/drawing/2014/main" id="{5FE791B6-6145-E953-5568-EF0E445C4334}"/>
                </a:ext>
              </a:extLst>
            </p:cNvPr>
            <p:cNvGrpSpPr/>
            <p:nvPr/>
          </p:nvGrpSpPr>
          <p:grpSpPr>
            <a:xfrm>
              <a:off x="163175" y="1992560"/>
              <a:ext cx="8796940" cy="223152"/>
              <a:chOff x="163175" y="1992560"/>
              <a:chExt cx="8796940" cy="223152"/>
            </a:xfrm>
          </p:grpSpPr>
          <p:sp>
            <p:nvSpPr>
              <p:cNvPr id="1037" name="TextBox 1036">
                <a:extLst>
                  <a:ext uri="{FF2B5EF4-FFF2-40B4-BE49-F238E27FC236}">
                    <a16:creationId xmlns:a16="http://schemas.microsoft.com/office/drawing/2014/main" id="{D130C6E9-D231-0128-6AEC-F050C09BD2C6}"/>
                  </a:ext>
                </a:extLst>
              </p:cNvPr>
              <p:cNvSpPr txBox="1"/>
              <p:nvPr/>
            </p:nvSpPr>
            <p:spPr>
              <a:xfrm>
                <a:off x="163175" y="1993000"/>
                <a:ext cx="1044576" cy="215444"/>
              </a:xfrm>
              <a:prstGeom prst="rect">
                <a:avLst/>
              </a:prstGeom>
              <a:noFill/>
            </p:spPr>
            <p:txBody>
              <a:bodyPr wrap="square" rtlCol="0">
                <a:spAutoFit/>
              </a:bodyPr>
              <a:lstStyle/>
              <a:p>
                <a:pPr algn="ctr"/>
                <a:r>
                  <a:rPr lang="en-US" sz="800" dirty="0">
                    <a:latin typeface="Franklin Gothic Medium" panose="020B0603020102020204" pitchFamily="34" charset="0"/>
                  </a:rPr>
                  <a:t>AUSTRIA</a:t>
                </a:r>
                <a:endParaRPr lang="en-GB" sz="800" dirty="0">
                  <a:latin typeface="Franklin Gothic Medium" panose="020B0603020102020204" pitchFamily="34" charset="0"/>
                </a:endParaRPr>
              </a:p>
            </p:txBody>
          </p:sp>
          <p:sp>
            <p:nvSpPr>
              <p:cNvPr id="1038" name="TextBox 1037">
                <a:extLst>
                  <a:ext uri="{FF2B5EF4-FFF2-40B4-BE49-F238E27FC236}">
                    <a16:creationId xmlns:a16="http://schemas.microsoft.com/office/drawing/2014/main" id="{43B0F64F-108B-AB18-274F-6602F5611453}"/>
                  </a:ext>
                </a:extLst>
              </p:cNvPr>
              <p:cNvSpPr txBox="1"/>
              <p:nvPr/>
            </p:nvSpPr>
            <p:spPr>
              <a:xfrm>
                <a:off x="1268541" y="1993188"/>
                <a:ext cx="1047142" cy="215444"/>
              </a:xfrm>
              <a:prstGeom prst="rect">
                <a:avLst/>
              </a:prstGeom>
              <a:noFill/>
            </p:spPr>
            <p:txBody>
              <a:bodyPr wrap="square" rtlCol="0">
                <a:spAutoFit/>
              </a:bodyPr>
              <a:lstStyle/>
              <a:p>
                <a:pPr algn="ctr"/>
                <a:r>
                  <a:rPr lang="en-US" sz="800" dirty="0">
                    <a:latin typeface="Franklin Gothic Medium" panose="020B0603020102020204" pitchFamily="34" charset="0"/>
                  </a:rPr>
                  <a:t>BELGIUM</a:t>
                </a:r>
                <a:endParaRPr lang="en-GB" sz="800" dirty="0">
                  <a:latin typeface="Franklin Gothic Medium" panose="020B0603020102020204" pitchFamily="34" charset="0"/>
                </a:endParaRPr>
              </a:p>
            </p:txBody>
          </p:sp>
          <p:sp>
            <p:nvSpPr>
              <p:cNvPr id="1039" name="TextBox 1038">
                <a:extLst>
                  <a:ext uri="{FF2B5EF4-FFF2-40B4-BE49-F238E27FC236}">
                    <a16:creationId xmlns:a16="http://schemas.microsoft.com/office/drawing/2014/main" id="{5663C355-D613-B951-9039-6D544BA64668}"/>
                  </a:ext>
                </a:extLst>
              </p:cNvPr>
              <p:cNvSpPr txBox="1"/>
              <p:nvPr/>
            </p:nvSpPr>
            <p:spPr>
              <a:xfrm>
                <a:off x="2378080" y="1992560"/>
                <a:ext cx="1052250" cy="215444"/>
              </a:xfrm>
              <a:prstGeom prst="rect">
                <a:avLst/>
              </a:prstGeom>
              <a:noFill/>
            </p:spPr>
            <p:txBody>
              <a:bodyPr wrap="square" rtlCol="0">
                <a:spAutoFit/>
              </a:bodyPr>
              <a:lstStyle/>
              <a:p>
                <a:pPr algn="ctr"/>
                <a:r>
                  <a:rPr lang="en-US" sz="800" dirty="0">
                    <a:latin typeface="Franklin Gothic Medium" panose="020B0603020102020204" pitchFamily="34" charset="0"/>
                  </a:rPr>
                  <a:t>BULGARIA</a:t>
                </a:r>
                <a:endParaRPr lang="en-GB" sz="800" dirty="0">
                  <a:latin typeface="Franklin Gothic Medium" panose="020B0603020102020204" pitchFamily="34" charset="0"/>
                </a:endParaRPr>
              </a:p>
            </p:txBody>
          </p:sp>
          <p:sp>
            <p:nvSpPr>
              <p:cNvPr id="1040" name="TextBox 1039">
                <a:extLst>
                  <a:ext uri="{FF2B5EF4-FFF2-40B4-BE49-F238E27FC236}">
                    <a16:creationId xmlns:a16="http://schemas.microsoft.com/office/drawing/2014/main" id="{6C71D26B-A767-3A47-69FB-4A54A8836B16}"/>
                  </a:ext>
                </a:extLst>
              </p:cNvPr>
              <p:cNvSpPr txBox="1"/>
              <p:nvPr/>
            </p:nvSpPr>
            <p:spPr>
              <a:xfrm>
                <a:off x="3487227" y="1992560"/>
                <a:ext cx="1047177" cy="215444"/>
              </a:xfrm>
              <a:prstGeom prst="rect">
                <a:avLst/>
              </a:prstGeom>
              <a:noFill/>
            </p:spPr>
            <p:txBody>
              <a:bodyPr wrap="square" rtlCol="0">
                <a:spAutoFit/>
              </a:bodyPr>
              <a:lstStyle/>
              <a:p>
                <a:pPr algn="ctr"/>
                <a:r>
                  <a:rPr lang="en-US" sz="800" dirty="0">
                    <a:latin typeface="Franklin Gothic Medium" panose="020B0603020102020204" pitchFamily="34" charset="0"/>
                  </a:rPr>
                  <a:t>CROATIA</a:t>
                </a:r>
                <a:endParaRPr lang="en-GB" sz="800" dirty="0">
                  <a:latin typeface="Franklin Gothic Medium" panose="020B0603020102020204" pitchFamily="34" charset="0"/>
                </a:endParaRPr>
              </a:p>
            </p:txBody>
          </p:sp>
          <p:sp>
            <p:nvSpPr>
              <p:cNvPr id="1041" name="TextBox 1040">
                <a:extLst>
                  <a:ext uri="{FF2B5EF4-FFF2-40B4-BE49-F238E27FC236}">
                    <a16:creationId xmlns:a16="http://schemas.microsoft.com/office/drawing/2014/main" id="{11836DF2-1CD8-7B2F-0149-48AE9C70ED79}"/>
                  </a:ext>
                </a:extLst>
              </p:cNvPr>
              <p:cNvSpPr txBox="1"/>
              <p:nvPr/>
            </p:nvSpPr>
            <p:spPr>
              <a:xfrm>
                <a:off x="4594654" y="1994797"/>
                <a:ext cx="1050495" cy="215444"/>
              </a:xfrm>
              <a:prstGeom prst="rect">
                <a:avLst/>
              </a:prstGeom>
              <a:noFill/>
            </p:spPr>
            <p:txBody>
              <a:bodyPr wrap="square" rtlCol="0">
                <a:spAutoFit/>
              </a:bodyPr>
              <a:lstStyle/>
              <a:p>
                <a:pPr algn="ctr"/>
                <a:r>
                  <a:rPr lang="en-US" sz="800" dirty="0">
                    <a:latin typeface="Franklin Gothic Medium" panose="020B0603020102020204" pitchFamily="34" charset="0"/>
                  </a:rPr>
                  <a:t>CZECH REPUBLIC</a:t>
                </a:r>
                <a:endParaRPr lang="en-GB" sz="800" dirty="0">
                  <a:latin typeface="Franklin Gothic Medium" panose="020B0603020102020204" pitchFamily="34" charset="0"/>
                </a:endParaRPr>
              </a:p>
            </p:txBody>
          </p:sp>
          <p:sp>
            <p:nvSpPr>
              <p:cNvPr id="1042" name="TextBox 1041">
                <a:extLst>
                  <a:ext uri="{FF2B5EF4-FFF2-40B4-BE49-F238E27FC236}">
                    <a16:creationId xmlns:a16="http://schemas.microsoft.com/office/drawing/2014/main" id="{CA0E41A3-428C-00E7-D1E8-2F64E37B7406}"/>
                  </a:ext>
                </a:extLst>
              </p:cNvPr>
              <p:cNvSpPr txBox="1"/>
              <p:nvPr/>
            </p:nvSpPr>
            <p:spPr>
              <a:xfrm>
                <a:off x="5709083" y="2000268"/>
                <a:ext cx="1041005" cy="215444"/>
              </a:xfrm>
              <a:prstGeom prst="rect">
                <a:avLst/>
              </a:prstGeom>
              <a:noFill/>
            </p:spPr>
            <p:txBody>
              <a:bodyPr wrap="square" rtlCol="0">
                <a:spAutoFit/>
              </a:bodyPr>
              <a:lstStyle/>
              <a:p>
                <a:pPr algn="ctr"/>
                <a:r>
                  <a:rPr lang="en-US" sz="800" dirty="0">
                    <a:latin typeface="Franklin Gothic Medium" panose="020B0603020102020204" pitchFamily="34" charset="0"/>
                  </a:rPr>
                  <a:t>DENMARK</a:t>
                </a:r>
                <a:endParaRPr lang="en-GB" sz="800" dirty="0">
                  <a:latin typeface="Franklin Gothic Medium" panose="020B0603020102020204" pitchFamily="34" charset="0"/>
                </a:endParaRPr>
              </a:p>
            </p:txBody>
          </p:sp>
          <p:sp>
            <p:nvSpPr>
              <p:cNvPr id="1043" name="TextBox 1042">
                <a:extLst>
                  <a:ext uri="{FF2B5EF4-FFF2-40B4-BE49-F238E27FC236}">
                    <a16:creationId xmlns:a16="http://schemas.microsoft.com/office/drawing/2014/main" id="{A97A6E00-62A8-A818-0B27-9712F887E4B8}"/>
                  </a:ext>
                </a:extLst>
              </p:cNvPr>
              <p:cNvSpPr txBox="1"/>
              <p:nvPr/>
            </p:nvSpPr>
            <p:spPr>
              <a:xfrm>
                <a:off x="6812560" y="2000268"/>
                <a:ext cx="1041319" cy="215444"/>
              </a:xfrm>
              <a:prstGeom prst="rect">
                <a:avLst/>
              </a:prstGeom>
              <a:noFill/>
            </p:spPr>
            <p:txBody>
              <a:bodyPr wrap="square" rtlCol="0">
                <a:spAutoFit/>
              </a:bodyPr>
              <a:lstStyle/>
              <a:p>
                <a:pPr algn="ctr"/>
                <a:r>
                  <a:rPr lang="en-US" sz="800" dirty="0">
                    <a:latin typeface="Franklin Gothic Medium" panose="020B0603020102020204" pitchFamily="34" charset="0"/>
                  </a:rPr>
                  <a:t>ESTONIA</a:t>
                </a:r>
                <a:endParaRPr lang="en-GB" sz="800" dirty="0">
                  <a:latin typeface="Franklin Gothic Medium" panose="020B0603020102020204" pitchFamily="34" charset="0"/>
                </a:endParaRPr>
              </a:p>
            </p:txBody>
          </p:sp>
          <p:sp>
            <p:nvSpPr>
              <p:cNvPr id="1044" name="TextBox 1043">
                <a:extLst>
                  <a:ext uri="{FF2B5EF4-FFF2-40B4-BE49-F238E27FC236}">
                    <a16:creationId xmlns:a16="http://schemas.microsoft.com/office/drawing/2014/main" id="{99502F2F-AE87-0E99-09B9-4FEDD18E4B49}"/>
                  </a:ext>
                </a:extLst>
              </p:cNvPr>
              <p:cNvSpPr txBox="1"/>
              <p:nvPr/>
            </p:nvSpPr>
            <p:spPr>
              <a:xfrm>
                <a:off x="7918451" y="2000268"/>
                <a:ext cx="1041664" cy="215444"/>
              </a:xfrm>
              <a:prstGeom prst="rect">
                <a:avLst/>
              </a:prstGeom>
              <a:noFill/>
            </p:spPr>
            <p:txBody>
              <a:bodyPr wrap="square" rtlCol="0">
                <a:spAutoFit/>
              </a:bodyPr>
              <a:lstStyle/>
              <a:p>
                <a:pPr algn="ctr"/>
                <a:r>
                  <a:rPr lang="en-US" sz="800" dirty="0">
                    <a:latin typeface="Franklin Gothic Medium" panose="020B0603020102020204" pitchFamily="34" charset="0"/>
                  </a:rPr>
                  <a:t>FINLAND</a:t>
                </a:r>
                <a:endParaRPr lang="en-GB" sz="800" dirty="0">
                  <a:latin typeface="Franklin Gothic Medium" panose="020B0603020102020204" pitchFamily="34" charset="0"/>
                </a:endParaRPr>
              </a:p>
            </p:txBody>
          </p:sp>
        </p:grpSp>
        <p:sp>
          <p:nvSpPr>
            <p:cNvPr id="53" name="TextBox 52">
              <a:extLst>
                <a:ext uri="{FF2B5EF4-FFF2-40B4-BE49-F238E27FC236}">
                  <a16:creationId xmlns:a16="http://schemas.microsoft.com/office/drawing/2014/main" id="{B2BCF079-E887-BF99-31B8-F7F254F20ACD}"/>
                </a:ext>
              </a:extLst>
            </p:cNvPr>
            <p:cNvSpPr txBox="1"/>
            <p:nvPr/>
          </p:nvSpPr>
          <p:spPr>
            <a:xfrm>
              <a:off x="160017" y="3296610"/>
              <a:ext cx="1049983" cy="215444"/>
            </a:xfrm>
            <a:prstGeom prst="rect">
              <a:avLst/>
            </a:prstGeom>
            <a:noFill/>
          </p:spPr>
          <p:txBody>
            <a:bodyPr wrap="square" rtlCol="0">
              <a:spAutoFit/>
            </a:bodyPr>
            <a:lstStyle/>
            <a:p>
              <a:pPr algn="ctr"/>
              <a:r>
                <a:rPr lang="en-US" sz="800" dirty="0">
                  <a:latin typeface="Franklin Gothic Medium" panose="020B0603020102020204" pitchFamily="34" charset="0"/>
                </a:rPr>
                <a:t>FRANCE</a:t>
              </a:r>
              <a:endParaRPr lang="en-GB" sz="800" dirty="0">
                <a:latin typeface="Franklin Gothic Medium" panose="020B0603020102020204" pitchFamily="34" charset="0"/>
              </a:endParaRPr>
            </a:p>
          </p:txBody>
        </p:sp>
        <p:sp>
          <p:nvSpPr>
            <p:cNvPr id="54" name="TextBox 53">
              <a:extLst>
                <a:ext uri="{FF2B5EF4-FFF2-40B4-BE49-F238E27FC236}">
                  <a16:creationId xmlns:a16="http://schemas.microsoft.com/office/drawing/2014/main" id="{3C62260B-3921-9DEC-8B39-FDCAEACF4FD6}"/>
                </a:ext>
              </a:extLst>
            </p:cNvPr>
            <p:cNvSpPr txBox="1"/>
            <p:nvPr/>
          </p:nvSpPr>
          <p:spPr>
            <a:xfrm>
              <a:off x="1268541" y="3296610"/>
              <a:ext cx="1048357"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55" name="TextBox 54">
              <a:extLst>
                <a:ext uri="{FF2B5EF4-FFF2-40B4-BE49-F238E27FC236}">
                  <a16:creationId xmlns:a16="http://schemas.microsoft.com/office/drawing/2014/main" id="{086756A6-C881-3C43-DB19-2E236FC5007E}"/>
                </a:ext>
              </a:extLst>
            </p:cNvPr>
            <p:cNvSpPr txBox="1"/>
            <p:nvPr/>
          </p:nvSpPr>
          <p:spPr>
            <a:xfrm>
              <a:off x="2381291" y="3296610"/>
              <a:ext cx="1046144"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56" name="TextBox 55">
              <a:extLst>
                <a:ext uri="{FF2B5EF4-FFF2-40B4-BE49-F238E27FC236}">
                  <a16:creationId xmlns:a16="http://schemas.microsoft.com/office/drawing/2014/main" id="{12FCB4EB-FE5B-1037-1095-EAF10BBB29AC}"/>
                </a:ext>
              </a:extLst>
            </p:cNvPr>
            <p:cNvSpPr txBox="1"/>
            <p:nvPr/>
          </p:nvSpPr>
          <p:spPr>
            <a:xfrm>
              <a:off x="3489222" y="3296610"/>
              <a:ext cx="1044576"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57" name="TextBox 56">
              <a:extLst>
                <a:ext uri="{FF2B5EF4-FFF2-40B4-BE49-F238E27FC236}">
                  <a16:creationId xmlns:a16="http://schemas.microsoft.com/office/drawing/2014/main" id="{FF90D8F8-27B3-441C-2190-DB9A44BEEACB}"/>
                </a:ext>
              </a:extLst>
            </p:cNvPr>
            <p:cNvSpPr txBox="1"/>
            <p:nvPr/>
          </p:nvSpPr>
          <p:spPr>
            <a:xfrm>
              <a:off x="4598723" y="3296610"/>
              <a:ext cx="1041964" cy="215444"/>
            </a:xfrm>
            <a:prstGeom prst="rect">
              <a:avLst/>
            </a:prstGeom>
            <a:noFill/>
          </p:spPr>
          <p:txBody>
            <a:bodyPr wrap="square" rtlCol="0">
              <a:spAutoFit/>
            </a:bodyPr>
            <a:lstStyle/>
            <a:p>
              <a:pPr algn="ctr"/>
              <a:r>
                <a:rPr lang="en-US" sz="800" dirty="0">
                  <a:latin typeface="Franklin Gothic Medium" panose="020B0603020102020204" pitchFamily="34" charset="0"/>
                </a:rPr>
                <a:t>GREECE</a:t>
              </a:r>
              <a:endParaRPr lang="en-GB" sz="800" dirty="0">
                <a:latin typeface="Franklin Gothic Medium" panose="020B0603020102020204" pitchFamily="34" charset="0"/>
              </a:endParaRPr>
            </a:p>
          </p:txBody>
        </p:sp>
        <p:sp>
          <p:nvSpPr>
            <p:cNvPr id="58" name="TextBox 57">
              <a:extLst>
                <a:ext uri="{FF2B5EF4-FFF2-40B4-BE49-F238E27FC236}">
                  <a16:creationId xmlns:a16="http://schemas.microsoft.com/office/drawing/2014/main" id="{B45531FB-C66C-ABFC-69F5-BE10113B6280}"/>
                </a:ext>
              </a:extLst>
            </p:cNvPr>
            <p:cNvSpPr txBox="1"/>
            <p:nvPr/>
          </p:nvSpPr>
          <p:spPr>
            <a:xfrm>
              <a:off x="5699711" y="3296610"/>
              <a:ext cx="1050378" cy="215444"/>
            </a:xfrm>
            <a:prstGeom prst="rect">
              <a:avLst/>
            </a:prstGeom>
            <a:noFill/>
          </p:spPr>
          <p:txBody>
            <a:bodyPr wrap="square" rtlCol="0">
              <a:spAutoFit/>
            </a:bodyPr>
            <a:lstStyle/>
            <a:p>
              <a:pPr algn="ctr"/>
              <a:r>
                <a:rPr lang="en-US" sz="800" dirty="0">
                  <a:latin typeface="Franklin Gothic Medium" panose="020B0603020102020204" pitchFamily="34" charset="0"/>
                </a:rPr>
                <a:t>HUNGARY</a:t>
              </a:r>
              <a:endParaRPr lang="en-GB" sz="800" dirty="0">
                <a:latin typeface="Franklin Gothic Medium" panose="020B0603020102020204" pitchFamily="34" charset="0"/>
              </a:endParaRPr>
            </a:p>
          </p:txBody>
        </p:sp>
        <p:sp>
          <p:nvSpPr>
            <p:cNvPr id="59" name="TextBox 58">
              <a:extLst>
                <a:ext uri="{FF2B5EF4-FFF2-40B4-BE49-F238E27FC236}">
                  <a16:creationId xmlns:a16="http://schemas.microsoft.com/office/drawing/2014/main" id="{070FEE3B-18F1-38A1-C859-96367D440655}"/>
                </a:ext>
              </a:extLst>
            </p:cNvPr>
            <p:cNvSpPr txBox="1"/>
            <p:nvPr/>
          </p:nvSpPr>
          <p:spPr>
            <a:xfrm>
              <a:off x="6809113" y="3296610"/>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IRELAND</a:t>
              </a:r>
              <a:endParaRPr lang="en-GB" sz="800" dirty="0">
                <a:latin typeface="Franklin Gothic Medium" panose="020B0603020102020204" pitchFamily="34" charset="0"/>
              </a:endParaRPr>
            </a:p>
          </p:txBody>
        </p:sp>
        <p:sp>
          <p:nvSpPr>
            <p:cNvPr id="60" name="TextBox 59">
              <a:extLst>
                <a:ext uri="{FF2B5EF4-FFF2-40B4-BE49-F238E27FC236}">
                  <a16:creationId xmlns:a16="http://schemas.microsoft.com/office/drawing/2014/main" id="{6ABA011A-3CBD-EA55-8D25-966B9FDB100B}"/>
                </a:ext>
              </a:extLst>
            </p:cNvPr>
            <p:cNvSpPr txBox="1"/>
            <p:nvPr/>
          </p:nvSpPr>
          <p:spPr>
            <a:xfrm>
              <a:off x="7915540" y="3296610"/>
              <a:ext cx="1044575" cy="215444"/>
            </a:xfrm>
            <a:prstGeom prst="rect">
              <a:avLst/>
            </a:prstGeom>
            <a:noFill/>
          </p:spPr>
          <p:txBody>
            <a:bodyPr wrap="square" rtlCol="0">
              <a:spAutoFit/>
            </a:bodyPr>
            <a:lstStyle/>
            <a:p>
              <a:pPr algn="ctr"/>
              <a:r>
                <a:rPr lang="en-US" sz="800" dirty="0">
                  <a:latin typeface="Franklin Gothic Medium" panose="020B0603020102020204" pitchFamily="34" charset="0"/>
                </a:rPr>
                <a:t>ITALY</a:t>
              </a:r>
              <a:endParaRPr lang="en-GB" sz="800" dirty="0">
                <a:latin typeface="Franklin Gothic Medium" panose="020B0603020102020204" pitchFamily="34" charset="0"/>
              </a:endParaRPr>
            </a:p>
          </p:txBody>
        </p:sp>
        <p:sp>
          <p:nvSpPr>
            <p:cNvPr id="61" name="TextBox 60">
              <a:extLst>
                <a:ext uri="{FF2B5EF4-FFF2-40B4-BE49-F238E27FC236}">
                  <a16:creationId xmlns:a16="http://schemas.microsoft.com/office/drawing/2014/main" id="{87DCBE8A-C47B-BA6B-12FB-05BADE01812A}"/>
                </a:ext>
              </a:extLst>
            </p:cNvPr>
            <p:cNvSpPr txBox="1"/>
            <p:nvPr/>
          </p:nvSpPr>
          <p:spPr>
            <a:xfrm>
              <a:off x="149150" y="4602487"/>
              <a:ext cx="1048328" cy="215444"/>
            </a:xfrm>
            <a:prstGeom prst="rect">
              <a:avLst/>
            </a:prstGeom>
            <a:noFill/>
          </p:spPr>
          <p:txBody>
            <a:bodyPr wrap="square" rtlCol="0">
              <a:spAutoFit/>
            </a:bodyPr>
            <a:lstStyle/>
            <a:p>
              <a:pPr algn="ctr"/>
              <a:r>
                <a:rPr lang="en-US" sz="800" dirty="0">
                  <a:latin typeface="Franklin Gothic Medium" panose="020B0603020102020204" pitchFamily="34" charset="0"/>
                </a:rPr>
                <a:t>LATVIA</a:t>
              </a:r>
              <a:endParaRPr lang="en-GB" sz="800" dirty="0">
                <a:latin typeface="Franklin Gothic Medium" panose="020B0603020102020204" pitchFamily="34" charset="0"/>
              </a:endParaRPr>
            </a:p>
          </p:txBody>
        </p:sp>
        <p:sp>
          <p:nvSpPr>
            <p:cNvPr id="62" name="TextBox 61">
              <a:extLst>
                <a:ext uri="{FF2B5EF4-FFF2-40B4-BE49-F238E27FC236}">
                  <a16:creationId xmlns:a16="http://schemas.microsoft.com/office/drawing/2014/main" id="{94B12123-0EE7-D252-EEF7-ED00DDDC885C}"/>
                </a:ext>
              </a:extLst>
            </p:cNvPr>
            <p:cNvSpPr txBox="1"/>
            <p:nvPr/>
          </p:nvSpPr>
          <p:spPr>
            <a:xfrm>
              <a:off x="1256668" y="4602487"/>
              <a:ext cx="1045738" cy="215444"/>
            </a:xfrm>
            <a:prstGeom prst="rect">
              <a:avLst/>
            </a:prstGeom>
            <a:noFill/>
          </p:spPr>
          <p:txBody>
            <a:bodyPr wrap="square" rtlCol="0">
              <a:spAutoFit/>
            </a:bodyPr>
            <a:lstStyle/>
            <a:p>
              <a:pPr algn="ctr"/>
              <a:r>
                <a:rPr lang="en-US" sz="800" dirty="0">
                  <a:latin typeface="Franklin Gothic Medium" panose="020B0603020102020204" pitchFamily="34" charset="0"/>
                </a:rPr>
                <a:t>LITHUANIA</a:t>
              </a:r>
              <a:endParaRPr lang="en-GB" sz="800" dirty="0">
                <a:latin typeface="Franklin Gothic Medium" panose="020B0603020102020204" pitchFamily="34" charset="0"/>
              </a:endParaRPr>
            </a:p>
          </p:txBody>
        </p:sp>
        <p:sp>
          <p:nvSpPr>
            <p:cNvPr id="63" name="TextBox 62">
              <a:extLst>
                <a:ext uri="{FF2B5EF4-FFF2-40B4-BE49-F238E27FC236}">
                  <a16:creationId xmlns:a16="http://schemas.microsoft.com/office/drawing/2014/main" id="{E1A40364-B92C-5FF5-A773-5AD80749EC5E}"/>
                </a:ext>
              </a:extLst>
            </p:cNvPr>
            <p:cNvSpPr txBox="1"/>
            <p:nvPr/>
          </p:nvSpPr>
          <p:spPr>
            <a:xfrm>
              <a:off x="4552083" y="4593387"/>
              <a:ext cx="1050937" cy="215444"/>
            </a:xfrm>
            <a:prstGeom prst="rect">
              <a:avLst/>
            </a:prstGeom>
            <a:noFill/>
          </p:spPr>
          <p:txBody>
            <a:bodyPr wrap="square" rtlCol="0">
              <a:spAutoFit/>
            </a:bodyPr>
            <a:lstStyle/>
            <a:p>
              <a:pPr algn="ctr"/>
              <a:r>
                <a:rPr lang="en-US" sz="800" dirty="0">
                  <a:latin typeface="Franklin Gothic Medium" panose="020B0603020102020204" pitchFamily="34" charset="0"/>
                </a:rPr>
                <a:t>POLAND</a:t>
              </a:r>
              <a:endParaRPr lang="en-GB" sz="800" dirty="0">
                <a:latin typeface="Franklin Gothic Medium" panose="020B0603020102020204" pitchFamily="34" charset="0"/>
              </a:endParaRPr>
            </a:p>
          </p:txBody>
        </p:sp>
        <p:sp>
          <p:nvSpPr>
            <p:cNvPr id="1024" name="TextBox 1023">
              <a:extLst>
                <a:ext uri="{FF2B5EF4-FFF2-40B4-BE49-F238E27FC236}">
                  <a16:creationId xmlns:a16="http://schemas.microsoft.com/office/drawing/2014/main" id="{C1881CFF-FD2D-E670-B56A-FA50076CE6C8}"/>
                </a:ext>
              </a:extLst>
            </p:cNvPr>
            <p:cNvSpPr txBox="1"/>
            <p:nvPr/>
          </p:nvSpPr>
          <p:spPr>
            <a:xfrm>
              <a:off x="5666376" y="4593387"/>
              <a:ext cx="1045248" cy="215444"/>
            </a:xfrm>
            <a:prstGeom prst="rect">
              <a:avLst/>
            </a:prstGeom>
            <a:noFill/>
          </p:spPr>
          <p:txBody>
            <a:bodyPr wrap="square" rtlCol="0">
              <a:spAutoFit/>
            </a:bodyPr>
            <a:lstStyle/>
            <a:p>
              <a:pPr algn="ctr"/>
              <a:r>
                <a:rPr lang="en-US" sz="800" dirty="0">
                  <a:latin typeface="Franklin Gothic Medium" panose="020B0603020102020204" pitchFamily="34" charset="0"/>
                </a:rPr>
                <a:t>PORTUGAL</a:t>
              </a:r>
              <a:endParaRPr lang="en-GB" sz="800" dirty="0">
                <a:latin typeface="Franklin Gothic Medium" panose="020B0603020102020204" pitchFamily="34" charset="0"/>
              </a:endParaRPr>
            </a:p>
          </p:txBody>
        </p:sp>
        <p:sp>
          <p:nvSpPr>
            <p:cNvPr id="1025" name="TextBox 1024">
              <a:extLst>
                <a:ext uri="{FF2B5EF4-FFF2-40B4-BE49-F238E27FC236}">
                  <a16:creationId xmlns:a16="http://schemas.microsoft.com/office/drawing/2014/main" id="{FFC0277B-B09E-EE18-037F-46FFFF7048DD}"/>
                </a:ext>
              </a:extLst>
            </p:cNvPr>
            <p:cNvSpPr txBox="1"/>
            <p:nvPr/>
          </p:nvSpPr>
          <p:spPr>
            <a:xfrm>
              <a:off x="6770543" y="4592801"/>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ROMANIA</a:t>
              </a:r>
              <a:endParaRPr lang="en-GB" sz="800" dirty="0">
                <a:latin typeface="Franklin Gothic Medium" panose="020B0603020102020204" pitchFamily="34" charset="0"/>
              </a:endParaRPr>
            </a:p>
          </p:txBody>
        </p:sp>
        <p:sp>
          <p:nvSpPr>
            <p:cNvPr id="1027" name="TextBox 1026">
              <a:extLst>
                <a:ext uri="{FF2B5EF4-FFF2-40B4-BE49-F238E27FC236}">
                  <a16:creationId xmlns:a16="http://schemas.microsoft.com/office/drawing/2014/main" id="{E5DB70F5-EFDE-E4B6-7361-7345F305599E}"/>
                </a:ext>
              </a:extLst>
            </p:cNvPr>
            <p:cNvSpPr txBox="1"/>
            <p:nvPr/>
          </p:nvSpPr>
          <p:spPr>
            <a:xfrm>
              <a:off x="7878475" y="4592801"/>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SLOVAKIA</a:t>
              </a:r>
              <a:endParaRPr lang="en-GB" sz="800" dirty="0">
                <a:latin typeface="Franklin Gothic Medium" panose="020B0603020102020204" pitchFamily="34" charset="0"/>
              </a:endParaRPr>
            </a:p>
          </p:txBody>
        </p:sp>
        <p:sp>
          <p:nvSpPr>
            <p:cNvPr id="1028" name="TextBox 1027">
              <a:extLst>
                <a:ext uri="{FF2B5EF4-FFF2-40B4-BE49-F238E27FC236}">
                  <a16:creationId xmlns:a16="http://schemas.microsoft.com/office/drawing/2014/main" id="{486A111E-93DC-3F57-5215-CC99E92860E2}"/>
                </a:ext>
              </a:extLst>
            </p:cNvPr>
            <p:cNvSpPr txBox="1"/>
            <p:nvPr/>
          </p:nvSpPr>
          <p:spPr>
            <a:xfrm>
              <a:off x="164565" y="5909791"/>
              <a:ext cx="1044575" cy="215444"/>
            </a:xfrm>
            <a:prstGeom prst="rect">
              <a:avLst/>
            </a:prstGeom>
            <a:noFill/>
          </p:spPr>
          <p:txBody>
            <a:bodyPr wrap="square" rtlCol="0">
              <a:spAutoFit/>
            </a:bodyPr>
            <a:lstStyle/>
            <a:p>
              <a:pPr algn="ctr"/>
              <a:r>
                <a:rPr lang="en-US" sz="800" dirty="0">
                  <a:latin typeface="Franklin Gothic Medium" panose="020B0603020102020204" pitchFamily="34" charset="0"/>
                </a:rPr>
                <a:t>SLOVENIA</a:t>
              </a:r>
              <a:endParaRPr lang="en-GB" sz="800" dirty="0">
                <a:latin typeface="Franklin Gothic Medium" panose="020B0603020102020204" pitchFamily="34" charset="0"/>
              </a:endParaRPr>
            </a:p>
          </p:txBody>
        </p:sp>
        <p:sp>
          <p:nvSpPr>
            <p:cNvPr id="1029" name="TextBox 1028">
              <a:extLst>
                <a:ext uri="{FF2B5EF4-FFF2-40B4-BE49-F238E27FC236}">
                  <a16:creationId xmlns:a16="http://schemas.microsoft.com/office/drawing/2014/main" id="{E1AC8949-E919-A52A-E9AC-FF1CE48B9794}"/>
                </a:ext>
              </a:extLst>
            </p:cNvPr>
            <p:cNvSpPr txBox="1"/>
            <p:nvPr/>
          </p:nvSpPr>
          <p:spPr>
            <a:xfrm>
              <a:off x="1277289" y="5901952"/>
              <a:ext cx="1042740" cy="215444"/>
            </a:xfrm>
            <a:prstGeom prst="rect">
              <a:avLst/>
            </a:prstGeom>
            <a:noFill/>
          </p:spPr>
          <p:txBody>
            <a:bodyPr wrap="square" rtlCol="0">
              <a:spAutoFit/>
            </a:bodyPr>
            <a:lstStyle/>
            <a:p>
              <a:pPr algn="ctr"/>
              <a:r>
                <a:rPr lang="en-US" sz="800" dirty="0">
                  <a:latin typeface="Franklin Gothic Medium" panose="020B0603020102020204" pitchFamily="34" charset="0"/>
                </a:rPr>
                <a:t>SPAIN</a:t>
              </a:r>
              <a:endParaRPr lang="en-GB" sz="800" dirty="0">
                <a:latin typeface="Franklin Gothic Medium" panose="020B0603020102020204" pitchFamily="34" charset="0"/>
              </a:endParaRPr>
            </a:p>
          </p:txBody>
        </p:sp>
        <p:sp>
          <p:nvSpPr>
            <p:cNvPr id="1030" name="TextBox 1029">
              <a:extLst>
                <a:ext uri="{FF2B5EF4-FFF2-40B4-BE49-F238E27FC236}">
                  <a16:creationId xmlns:a16="http://schemas.microsoft.com/office/drawing/2014/main" id="{B33F6FCB-FF4B-B0B4-9818-0FA49389B307}"/>
                </a:ext>
              </a:extLst>
            </p:cNvPr>
            <p:cNvSpPr txBox="1"/>
            <p:nvPr/>
          </p:nvSpPr>
          <p:spPr>
            <a:xfrm>
              <a:off x="2391471" y="5911752"/>
              <a:ext cx="1044884" cy="215444"/>
            </a:xfrm>
            <a:prstGeom prst="rect">
              <a:avLst/>
            </a:prstGeom>
            <a:noFill/>
          </p:spPr>
          <p:txBody>
            <a:bodyPr wrap="square" rtlCol="0">
              <a:spAutoFit/>
            </a:bodyPr>
            <a:lstStyle/>
            <a:p>
              <a:pPr algn="ctr"/>
              <a:r>
                <a:rPr lang="en-US" sz="800" dirty="0">
                  <a:latin typeface="Franklin Gothic Medium" panose="020B0603020102020204" pitchFamily="34" charset="0"/>
                </a:rPr>
                <a:t>SWEDEN</a:t>
              </a:r>
              <a:endParaRPr lang="en-GB" sz="800" dirty="0">
                <a:latin typeface="Franklin Gothic Medium" panose="020B0603020102020204" pitchFamily="34" charset="0"/>
              </a:endParaRPr>
            </a:p>
          </p:txBody>
        </p:sp>
        <p:sp>
          <p:nvSpPr>
            <p:cNvPr id="1031" name="TextBox 1030">
              <a:extLst>
                <a:ext uri="{FF2B5EF4-FFF2-40B4-BE49-F238E27FC236}">
                  <a16:creationId xmlns:a16="http://schemas.microsoft.com/office/drawing/2014/main" id="{A1B84EC9-8E44-4C1A-1AB2-1F62BEFAEB74}"/>
                </a:ext>
              </a:extLst>
            </p:cNvPr>
            <p:cNvSpPr txBox="1"/>
            <p:nvPr/>
          </p:nvSpPr>
          <p:spPr>
            <a:xfrm>
              <a:off x="3488286" y="5911752"/>
              <a:ext cx="1061563" cy="215444"/>
            </a:xfrm>
            <a:prstGeom prst="rect">
              <a:avLst/>
            </a:prstGeom>
            <a:noFill/>
          </p:spPr>
          <p:txBody>
            <a:bodyPr wrap="square" rtlCol="0">
              <a:spAutoFit/>
            </a:bodyPr>
            <a:lstStyle/>
            <a:p>
              <a:pPr algn="ctr"/>
              <a:r>
                <a:rPr lang="en-US" sz="800" dirty="0">
                  <a:latin typeface="Franklin Gothic Medium" panose="020B0603020102020204" pitchFamily="34" charset="0"/>
                </a:rPr>
                <a:t>SWITZERLAND</a:t>
              </a:r>
              <a:endParaRPr lang="en-GB" sz="800" dirty="0">
                <a:latin typeface="Franklin Gothic Medium" panose="020B0603020102020204" pitchFamily="34" charset="0"/>
              </a:endParaRPr>
            </a:p>
          </p:txBody>
        </p:sp>
        <p:sp>
          <p:nvSpPr>
            <p:cNvPr id="1032" name="TextBox 1031">
              <a:extLst>
                <a:ext uri="{FF2B5EF4-FFF2-40B4-BE49-F238E27FC236}">
                  <a16:creationId xmlns:a16="http://schemas.microsoft.com/office/drawing/2014/main" id="{3B1554EB-6BDD-084C-0A9A-866D26489A32}"/>
                </a:ext>
              </a:extLst>
            </p:cNvPr>
            <p:cNvSpPr txBox="1"/>
            <p:nvPr/>
          </p:nvSpPr>
          <p:spPr>
            <a:xfrm>
              <a:off x="4597921" y="5907535"/>
              <a:ext cx="1050937" cy="215444"/>
            </a:xfrm>
            <a:prstGeom prst="rect">
              <a:avLst/>
            </a:prstGeom>
            <a:noFill/>
          </p:spPr>
          <p:txBody>
            <a:bodyPr wrap="square" rtlCol="0">
              <a:spAutoFit/>
            </a:bodyPr>
            <a:lstStyle/>
            <a:p>
              <a:pPr algn="ctr"/>
              <a:r>
                <a:rPr lang="en-US" sz="800" dirty="0">
                  <a:latin typeface="Franklin Gothic Medium" panose="020B0603020102020204" pitchFamily="34" charset="0"/>
                </a:rPr>
                <a:t>THE NETHERLANDS</a:t>
              </a:r>
              <a:endParaRPr lang="en-GB" sz="800" dirty="0">
                <a:latin typeface="Franklin Gothic Medium" panose="020B0603020102020204" pitchFamily="34" charset="0"/>
              </a:endParaRPr>
            </a:p>
          </p:txBody>
        </p:sp>
        <p:sp>
          <p:nvSpPr>
            <p:cNvPr id="1033" name="TextBox 1032">
              <a:extLst>
                <a:ext uri="{FF2B5EF4-FFF2-40B4-BE49-F238E27FC236}">
                  <a16:creationId xmlns:a16="http://schemas.microsoft.com/office/drawing/2014/main" id="{B0A5062E-63B3-BEFC-6577-85F73FFE05AD}"/>
                </a:ext>
              </a:extLst>
            </p:cNvPr>
            <p:cNvSpPr txBox="1"/>
            <p:nvPr/>
          </p:nvSpPr>
          <p:spPr>
            <a:xfrm>
              <a:off x="5724468" y="5911752"/>
              <a:ext cx="1043748" cy="215444"/>
            </a:xfrm>
            <a:prstGeom prst="rect">
              <a:avLst/>
            </a:prstGeom>
            <a:noFill/>
          </p:spPr>
          <p:txBody>
            <a:bodyPr wrap="square" rtlCol="0">
              <a:spAutoFit/>
            </a:bodyPr>
            <a:lstStyle/>
            <a:p>
              <a:pPr algn="ctr"/>
              <a:r>
                <a:rPr lang="en-US" sz="800" dirty="0">
                  <a:latin typeface="Franklin Gothic Medium" panose="020B0603020102020204" pitchFamily="34" charset="0"/>
                </a:rPr>
                <a:t>UKRAINE</a:t>
              </a:r>
              <a:endParaRPr lang="en-GB" sz="800" dirty="0">
                <a:latin typeface="Franklin Gothic Medium" panose="020B0603020102020204" pitchFamily="34" charset="0"/>
              </a:endParaRPr>
            </a:p>
          </p:txBody>
        </p:sp>
        <p:sp>
          <p:nvSpPr>
            <p:cNvPr id="1034" name="TextBox 1033">
              <a:extLst>
                <a:ext uri="{FF2B5EF4-FFF2-40B4-BE49-F238E27FC236}">
                  <a16:creationId xmlns:a16="http://schemas.microsoft.com/office/drawing/2014/main" id="{8E40CC49-C13F-B7F6-FB80-3B2A795B2305}"/>
                </a:ext>
              </a:extLst>
            </p:cNvPr>
            <p:cNvSpPr txBox="1"/>
            <p:nvPr/>
          </p:nvSpPr>
          <p:spPr>
            <a:xfrm>
              <a:off x="6821364" y="5905899"/>
              <a:ext cx="1046237" cy="215444"/>
            </a:xfrm>
            <a:prstGeom prst="rect">
              <a:avLst/>
            </a:prstGeom>
            <a:noFill/>
          </p:spPr>
          <p:txBody>
            <a:bodyPr wrap="square" rtlCol="0">
              <a:spAutoFit/>
            </a:bodyPr>
            <a:lstStyle/>
            <a:p>
              <a:pPr algn="ctr"/>
              <a:r>
                <a:rPr lang="en-US" sz="800" dirty="0">
                  <a:latin typeface="Franklin Gothic Medium" panose="020B0603020102020204" pitchFamily="34" charset="0"/>
                </a:rPr>
                <a:t>UNITED KINGDOM</a:t>
              </a:r>
              <a:endParaRPr lang="en-GB" sz="800" dirty="0">
                <a:latin typeface="Franklin Gothic Medium" panose="020B0603020102020204" pitchFamily="34" charset="0"/>
              </a:endParaRPr>
            </a:p>
          </p:txBody>
        </p:sp>
        <p:sp>
          <p:nvSpPr>
            <p:cNvPr id="1035" name="TextBox 1034">
              <a:extLst>
                <a:ext uri="{FF2B5EF4-FFF2-40B4-BE49-F238E27FC236}">
                  <a16:creationId xmlns:a16="http://schemas.microsoft.com/office/drawing/2014/main" id="{CA903DDC-9085-DE43-8242-E0FAB723413F}"/>
                </a:ext>
              </a:extLst>
            </p:cNvPr>
            <p:cNvSpPr txBox="1"/>
            <p:nvPr/>
          </p:nvSpPr>
          <p:spPr>
            <a:xfrm>
              <a:off x="2362010" y="4602487"/>
              <a:ext cx="1047579" cy="215444"/>
            </a:xfrm>
            <a:prstGeom prst="rect">
              <a:avLst/>
            </a:prstGeom>
            <a:noFill/>
          </p:spPr>
          <p:txBody>
            <a:bodyPr wrap="square" rtlCol="0">
              <a:spAutoFit/>
            </a:bodyPr>
            <a:lstStyle/>
            <a:p>
              <a:pPr algn="ctr"/>
              <a:r>
                <a:rPr lang="en-US" sz="800" dirty="0">
                  <a:latin typeface="Franklin Gothic Medium" panose="020B0603020102020204" pitchFamily="34" charset="0"/>
                </a:rPr>
                <a:t>MALTA</a:t>
              </a:r>
              <a:endParaRPr lang="en-GB" sz="800" dirty="0">
                <a:latin typeface="Franklin Gothic Medium" panose="020B0603020102020204" pitchFamily="34" charset="0"/>
              </a:endParaRPr>
            </a:p>
          </p:txBody>
        </p:sp>
        <p:sp>
          <p:nvSpPr>
            <p:cNvPr id="1036" name="TextBox 1035">
              <a:extLst>
                <a:ext uri="{FF2B5EF4-FFF2-40B4-BE49-F238E27FC236}">
                  <a16:creationId xmlns:a16="http://schemas.microsoft.com/office/drawing/2014/main" id="{AE8EFE1B-C333-4A69-71E6-C97449903AF8}"/>
                </a:ext>
              </a:extLst>
            </p:cNvPr>
            <p:cNvSpPr txBox="1"/>
            <p:nvPr/>
          </p:nvSpPr>
          <p:spPr>
            <a:xfrm>
              <a:off x="3468776" y="4602487"/>
              <a:ext cx="1043534" cy="215444"/>
            </a:xfrm>
            <a:prstGeom prst="rect">
              <a:avLst/>
            </a:prstGeom>
            <a:noFill/>
          </p:spPr>
          <p:txBody>
            <a:bodyPr wrap="square" rtlCol="0">
              <a:spAutoFit/>
            </a:bodyPr>
            <a:lstStyle/>
            <a:p>
              <a:pPr algn="ctr"/>
              <a:r>
                <a:rPr lang="en-US" sz="800" dirty="0">
                  <a:latin typeface="Franklin Gothic Medium" panose="020B0603020102020204" pitchFamily="34" charset="0"/>
                </a:rPr>
                <a:t>NORWAY</a:t>
              </a:r>
              <a:endParaRPr lang="en-GB" sz="800" dirty="0">
                <a:latin typeface="Franklin Gothic Medium" panose="020B0603020102020204" pitchFamily="34" charset="0"/>
              </a:endParaRPr>
            </a:p>
          </p:txBody>
        </p:sp>
      </p:grpSp>
      <p:pic>
        <p:nvPicPr>
          <p:cNvPr id="1045" name="Picture 1044" descr="Logo, circle&#10;&#10;Description automatically generated">
            <a:extLst>
              <a:ext uri="{FF2B5EF4-FFF2-40B4-BE49-F238E27FC236}">
                <a16:creationId xmlns:a16="http://schemas.microsoft.com/office/drawing/2014/main" id="{89740421-A725-EE9A-EF99-7A0AE851C57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072697" y="3632985"/>
            <a:ext cx="913794" cy="913794"/>
          </a:xfrm>
          <a:prstGeom prst="rect">
            <a:avLst/>
          </a:prstGeom>
        </p:spPr>
      </p:pic>
      <p:pic>
        <p:nvPicPr>
          <p:cNvPr id="1046" name="Picture 1045" descr="Logo&#10;&#10;Description automatically generated with low confidence">
            <a:extLst>
              <a:ext uri="{FF2B5EF4-FFF2-40B4-BE49-F238E27FC236}">
                <a16:creationId xmlns:a16="http://schemas.microsoft.com/office/drawing/2014/main" id="{B5F0D772-458F-BBB7-8219-834A0D4018F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151821" y="5285110"/>
            <a:ext cx="976396" cy="246794"/>
          </a:xfrm>
          <a:prstGeom prst="rect">
            <a:avLst/>
          </a:prstGeom>
        </p:spPr>
      </p:pic>
      <p:pic>
        <p:nvPicPr>
          <p:cNvPr id="1047" name="Picture 1046">
            <a:extLst>
              <a:ext uri="{FF2B5EF4-FFF2-40B4-BE49-F238E27FC236}">
                <a16:creationId xmlns:a16="http://schemas.microsoft.com/office/drawing/2014/main" id="{65BB9520-FC8B-A75A-C5C7-6AC524B5D247}"/>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5001514" y="2494300"/>
            <a:ext cx="1068051" cy="578171"/>
          </a:xfrm>
          <a:prstGeom prst="rect">
            <a:avLst/>
          </a:prstGeom>
        </p:spPr>
      </p:pic>
      <p:pic>
        <p:nvPicPr>
          <p:cNvPr id="1048" name="Picture 1047" descr="Graphical user interface, text, application&#10;&#10;Description automatically generated">
            <a:extLst>
              <a:ext uri="{FF2B5EF4-FFF2-40B4-BE49-F238E27FC236}">
                <a16:creationId xmlns:a16="http://schemas.microsoft.com/office/drawing/2014/main" id="{B6128359-7299-01C3-832E-AEADBF634683}"/>
              </a:ext>
            </a:extLst>
          </p:cNvPr>
          <p:cNvPicPr>
            <a:picLocks noChangeAspect="1"/>
          </p:cNvPicPr>
          <p:nvPr userDrawn="1"/>
        </p:nvPicPr>
        <p:blipFill rotWithShape="1">
          <a:blip r:embed="rId19"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p:blipFill>
        <p:spPr>
          <a:xfrm>
            <a:off x="1882006" y="4988980"/>
            <a:ext cx="649139" cy="663110"/>
          </a:xfrm>
          <a:prstGeom prst="rect">
            <a:avLst/>
          </a:prstGeom>
        </p:spPr>
      </p:pic>
      <p:pic>
        <p:nvPicPr>
          <p:cNvPr id="1049" name="Picture 1048" descr="Graphical user interface, text, application&#10;&#10;Description automatically generated">
            <a:extLst>
              <a:ext uri="{FF2B5EF4-FFF2-40B4-BE49-F238E27FC236}">
                <a16:creationId xmlns:a16="http://schemas.microsoft.com/office/drawing/2014/main" id="{9CC99934-6D9A-0984-7489-E08783CDD780}"/>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a:stretch/>
        </p:blipFill>
        <p:spPr>
          <a:xfrm>
            <a:off x="1741604" y="5674780"/>
            <a:ext cx="945760" cy="102577"/>
          </a:xfrm>
          <a:prstGeom prst="rect">
            <a:avLst/>
          </a:prstGeom>
        </p:spPr>
      </p:pic>
      <p:pic>
        <p:nvPicPr>
          <p:cNvPr id="1050" name="Picture 1049" descr="Text&#10;&#10;Description automatically generated with low confidence">
            <a:extLst>
              <a:ext uri="{FF2B5EF4-FFF2-40B4-BE49-F238E27FC236}">
                <a16:creationId xmlns:a16="http://schemas.microsoft.com/office/drawing/2014/main" id="{E6CAA013-65F9-2510-68BD-73D32DEB298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464079" y="5001420"/>
            <a:ext cx="746785" cy="746785"/>
          </a:xfrm>
          <a:prstGeom prst="rect">
            <a:avLst/>
          </a:prstGeom>
        </p:spPr>
      </p:pic>
      <p:pic>
        <p:nvPicPr>
          <p:cNvPr id="1051" name="Picture 1050" descr="Logo, icon&#10;&#10;Description automatically generated">
            <a:extLst>
              <a:ext uri="{FF2B5EF4-FFF2-40B4-BE49-F238E27FC236}">
                <a16:creationId xmlns:a16="http://schemas.microsoft.com/office/drawing/2014/main" id="{693FDAAC-6224-34E1-F1FD-2C4828A7F040}"/>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466440" y="5107031"/>
            <a:ext cx="567796" cy="620726"/>
          </a:xfrm>
          <a:prstGeom prst="rect">
            <a:avLst/>
          </a:prstGeom>
        </p:spPr>
      </p:pic>
      <p:pic>
        <p:nvPicPr>
          <p:cNvPr id="1052" name="Picture 1051" descr="Diagram, logo&#10;&#10;Description automatically generated">
            <a:extLst>
              <a:ext uri="{FF2B5EF4-FFF2-40B4-BE49-F238E27FC236}">
                <a16:creationId xmlns:a16="http://schemas.microsoft.com/office/drawing/2014/main" id="{530EC9F8-23AE-5DCF-2DAD-3BF443DA2F2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955742" y="1164702"/>
            <a:ext cx="690897" cy="690897"/>
          </a:xfrm>
          <a:prstGeom prst="rect">
            <a:avLst/>
          </a:prstGeom>
        </p:spPr>
      </p:pic>
      <p:pic>
        <p:nvPicPr>
          <p:cNvPr id="1053" name="Picture 1052" descr="A picture containing icon&#10;&#10;Description automatically generated">
            <a:extLst>
              <a:ext uri="{FF2B5EF4-FFF2-40B4-BE49-F238E27FC236}">
                <a16:creationId xmlns:a16="http://schemas.microsoft.com/office/drawing/2014/main" id="{864FC9B9-9B3B-4F92-50C8-1148EEDD248E}"/>
              </a:ext>
            </a:extLst>
          </p:cNvPr>
          <p:cNvPicPr>
            <a:picLocks noChangeAspect="1"/>
          </p:cNvPicPr>
          <p:nvPr userDrawn="1"/>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0933" y="1085995"/>
            <a:ext cx="555286" cy="785333"/>
          </a:xfrm>
          <a:prstGeom prst="rect">
            <a:avLst/>
          </a:prstGeom>
        </p:spPr>
      </p:pic>
      <p:pic>
        <p:nvPicPr>
          <p:cNvPr id="1054" name="Picture 1053" descr="Logo&#10;&#10;Description automatically generated">
            <a:extLst>
              <a:ext uri="{FF2B5EF4-FFF2-40B4-BE49-F238E27FC236}">
                <a16:creationId xmlns:a16="http://schemas.microsoft.com/office/drawing/2014/main" id="{184905A1-3C40-F6FC-FD0E-3A76D2B9E1E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87621" y="1095983"/>
            <a:ext cx="748635" cy="752929"/>
          </a:xfrm>
          <a:prstGeom prst="rect">
            <a:avLst/>
          </a:prstGeom>
        </p:spPr>
      </p:pic>
      <p:pic>
        <p:nvPicPr>
          <p:cNvPr id="1055" name="Picture 1054" descr="Text&#10;&#10;Description automatically generated">
            <a:extLst>
              <a:ext uri="{FF2B5EF4-FFF2-40B4-BE49-F238E27FC236}">
                <a16:creationId xmlns:a16="http://schemas.microsoft.com/office/drawing/2014/main" id="{58469642-B690-621D-0EA6-ECE0F658C958}"/>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a:stretch/>
        </p:blipFill>
        <p:spPr>
          <a:xfrm>
            <a:off x="8399866" y="2334384"/>
            <a:ext cx="903561" cy="865664"/>
          </a:xfrm>
          <a:prstGeom prst="rect">
            <a:avLst/>
          </a:prstGeom>
        </p:spPr>
      </p:pic>
      <p:pic>
        <p:nvPicPr>
          <p:cNvPr id="1056" name="Picture 1055" descr="Text&#10;&#10;Description automatically generated">
            <a:extLst>
              <a:ext uri="{FF2B5EF4-FFF2-40B4-BE49-F238E27FC236}">
                <a16:creationId xmlns:a16="http://schemas.microsoft.com/office/drawing/2014/main" id="{A16A3B11-869F-889D-C46E-47B8777F4415}"/>
              </a:ext>
            </a:extLst>
          </p:cNvPr>
          <p:cNvPicPr>
            <a:picLocks noChangeAspect="1"/>
          </p:cNvPicPr>
          <p:nvPr userDrawn="1"/>
        </p:nvPicPr>
        <p:blipFill rotWithShape="1">
          <a:blip r:embed="rId27" cstate="print">
            <a:extLst>
              <a:ext uri="{28A0092B-C50C-407E-A947-70E740481C1C}">
                <a14:useLocalDpi xmlns:a14="http://schemas.microsoft.com/office/drawing/2010/main" val="0"/>
              </a:ext>
            </a:extLst>
          </a:blip>
          <a:srcRect/>
          <a:stretch/>
        </p:blipFill>
        <p:spPr>
          <a:xfrm>
            <a:off x="1922816" y="3655101"/>
            <a:ext cx="615277" cy="608950"/>
          </a:xfrm>
          <a:prstGeom prst="rect">
            <a:avLst/>
          </a:prstGeom>
        </p:spPr>
      </p:pic>
      <p:pic>
        <p:nvPicPr>
          <p:cNvPr id="1057" name="Picture 1056" descr="Icon&#10;&#10;Description automatically generated with medium confidence">
            <a:extLst>
              <a:ext uri="{FF2B5EF4-FFF2-40B4-BE49-F238E27FC236}">
                <a16:creationId xmlns:a16="http://schemas.microsoft.com/office/drawing/2014/main" id="{AF194198-7DC9-07BE-074A-CE67252EE8DE}"/>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084708" y="3659670"/>
            <a:ext cx="470384" cy="811163"/>
          </a:xfrm>
          <a:prstGeom prst="rect">
            <a:avLst/>
          </a:prstGeom>
        </p:spPr>
      </p:pic>
      <p:pic>
        <p:nvPicPr>
          <p:cNvPr id="1058" name="Picture 1057" descr="Logo, company name&#10;&#10;Description automatically generated">
            <a:extLst>
              <a:ext uri="{FF2B5EF4-FFF2-40B4-BE49-F238E27FC236}">
                <a16:creationId xmlns:a16="http://schemas.microsoft.com/office/drawing/2014/main" id="{67947F8B-BF49-DF92-E9F6-B908F359E9DC}"/>
              </a:ext>
            </a:extLst>
          </p:cNvPr>
          <p:cNvPicPr>
            <a:picLocks noChangeAspect="1"/>
          </p:cNvPicPr>
          <p:nvPr userDrawn="1"/>
        </p:nvPicPr>
        <p:blipFill rotWithShape="1">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917008" y="4001369"/>
            <a:ext cx="1017570" cy="340223"/>
          </a:xfrm>
          <a:prstGeom prst="rect">
            <a:avLst/>
          </a:prstGeom>
        </p:spPr>
      </p:pic>
      <p:pic>
        <p:nvPicPr>
          <p:cNvPr id="1059" name="Picture 1058" descr="A picture containing logo&#10;&#10;Description automatically generated">
            <a:extLst>
              <a:ext uri="{FF2B5EF4-FFF2-40B4-BE49-F238E27FC236}">
                <a16:creationId xmlns:a16="http://schemas.microsoft.com/office/drawing/2014/main" id="{1B7CE7FB-E924-636D-45DE-C58AB0E1C18C}"/>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32848" y="5002776"/>
            <a:ext cx="807124" cy="748204"/>
          </a:xfrm>
          <a:prstGeom prst="rect">
            <a:avLst/>
          </a:prstGeom>
        </p:spPr>
      </p:pic>
      <p:pic>
        <p:nvPicPr>
          <p:cNvPr id="1060" name="Picture 1059" descr="Logo&#10;&#10;Description automatically generated">
            <a:extLst>
              <a:ext uri="{FF2B5EF4-FFF2-40B4-BE49-F238E27FC236}">
                <a16:creationId xmlns:a16="http://schemas.microsoft.com/office/drawing/2014/main" id="{E63B063D-A3E7-203C-F019-D65BF90A22F3}"/>
              </a:ext>
            </a:extLst>
          </p:cNvPr>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5083900" y="5279485"/>
            <a:ext cx="905507" cy="263163"/>
          </a:xfrm>
          <a:prstGeom prst="rect">
            <a:avLst/>
          </a:prstGeom>
        </p:spPr>
      </p:pic>
      <p:pic>
        <p:nvPicPr>
          <p:cNvPr id="1061" name="Picture 1060" descr="Shape&#10;&#10;Description automatically generated with medium confidence">
            <a:extLst>
              <a:ext uri="{FF2B5EF4-FFF2-40B4-BE49-F238E27FC236}">
                <a16:creationId xmlns:a16="http://schemas.microsoft.com/office/drawing/2014/main" id="{5746C029-8179-2E26-ADEC-1839538032CD}"/>
              </a:ext>
            </a:extLst>
          </p:cNvPr>
          <p:cNvPicPr>
            <a:picLocks noChangeAspect="1"/>
          </p:cNvPicPr>
          <p:nvPr userDrawn="1"/>
        </p:nvPicPr>
        <p:blipFill rotWithShape="1">
          <a:blip r:embed="rId32" cstate="print">
            <a:extLst>
              <a:ext uri="{28A0092B-C50C-407E-A947-70E740481C1C}">
                <a14:useLocalDpi xmlns:a14="http://schemas.microsoft.com/office/drawing/2010/main" val="0"/>
              </a:ext>
            </a:extLst>
          </a:blip>
          <a:srcRect l="25764" t="24182" r="27526" b="17142"/>
          <a:stretch/>
        </p:blipFill>
        <p:spPr>
          <a:xfrm>
            <a:off x="9619342" y="3583411"/>
            <a:ext cx="621855" cy="939417"/>
          </a:xfrm>
          <a:prstGeom prst="rect">
            <a:avLst/>
          </a:prstGeom>
        </p:spPr>
      </p:pic>
      <p:pic>
        <p:nvPicPr>
          <p:cNvPr id="1062" name="Picture 1061" descr="Icon&#10;&#10;Description automatically generated with medium confidence">
            <a:extLst>
              <a:ext uri="{FF2B5EF4-FFF2-40B4-BE49-F238E27FC236}">
                <a16:creationId xmlns:a16="http://schemas.microsoft.com/office/drawing/2014/main" id="{042D3DEF-2F7A-792F-37A6-F1FF38CAC027}"/>
              </a:ext>
            </a:extLst>
          </p:cNvPr>
          <p:cNvPicPr>
            <a:picLocks noChangeAspect="1"/>
          </p:cNvPicPr>
          <p:nvPr userDrawn="1"/>
        </p:nvPicPr>
        <p:blipFill rotWithShape="1">
          <a:blip r:embed="rId33" cstate="print">
            <a:extLst>
              <a:ext uri="{28A0092B-C50C-407E-A947-70E740481C1C}">
                <a14:useLocalDpi xmlns:a14="http://schemas.microsoft.com/office/drawing/2010/main" val="0"/>
              </a:ext>
            </a:extLst>
          </a:blip>
          <a:srcRect/>
          <a:stretch/>
        </p:blipFill>
        <p:spPr>
          <a:xfrm>
            <a:off x="1860424" y="2414750"/>
            <a:ext cx="717109" cy="714421"/>
          </a:xfrm>
          <a:prstGeom prst="rect">
            <a:avLst/>
          </a:prstGeom>
        </p:spPr>
      </p:pic>
      <p:pic>
        <p:nvPicPr>
          <p:cNvPr id="1063" name="Picture 1062" descr="A blue sign with white letters&#10;&#10;Description automatically generated with low confidence">
            <a:extLst>
              <a:ext uri="{FF2B5EF4-FFF2-40B4-BE49-F238E27FC236}">
                <a16:creationId xmlns:a16="http://schemas.microsoft.com/office/drawing/2014/main" id="{E0105586-2E30-5576-B774-09A66C7F5A5D}"/>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7438917" y="3724542"/>
            <a:ext cx="603837" cy="731038"/>
          </a:xfrm>
          <a:prstGeom prst="rect">
            <a:avLst/>
          </a:prstGeom>
        </p:spPr>
      </p:pic>
      <p:pic>
        <p:nvPicPr>
          <p:cNvPr id="1064" name="Picture 1063" descr="Text&#10;&#10;Description automatically generated">
            <a:extLst>
              <a:ext uri="{FF2B5EF4-FFF2-40B4-BE49-F238E27FC236}">
                <a16:creationId xmlns:a16="http://schemas.microsoft.com/office/drawing/2014/main" id="{03052A60-02BF-1E47-19EF-78786DFE6134}"/>
              </a:ext>
            </a:extLst>
          </p:cNvPr>
          <p:cNvPicPr>
            <a:picLocks noChangeAspect="1"/>
          </p:cNvPicPr>
          <p:nvPr userDrawn="1"/>
        </p:nvPicPr>
        <p:blipFill rotWithShape="1">
          <a:blip r:embed="rId35" cstate="print">
            <a:extLst>
              <a:ext uri="{28A0092B-C50C-407E-A947-70E740481C1C}">
                <a14:useLocalDpi xmlns:a14="http://schemas.microsoft.com/office/drawing/2010/main" val="0"/>
              </a:ext>
            </a:extLst>
          </a:blip>
          <a:srcRect/>
          <a:stretch/>
        </p:blipFill>
        <p:spPr>
          <a:xfrm>
            <a:off x="1716765" y="4271188"/>
            <a:ext cx="979619" cy="214076"/>
          </a:xfrm>
          <a:prstGeom prst="rect">
            <a:avLst/>
          </a:prstGeom>
        </p:spPr>
      </p:pic>
      <p:pic>
        <p:nvPicPr>
          <p:cNvPr id="1065" name="Picture 1064" descr="A picture containing shape&#10;&#10;Description automatically generated">
            <a:extLst>
              <a:ext uri="{FF2B5EF4-FFF2-40B4-BE49-F238E27FC236}">
                <a16:creationId xmlns:a16="http://schemas.microsoft.com/office/drawing/2014/main" id="{B4FBB08F-2213-F5D5-BD79-8914F3D62043}"/>
              </a:ext>
            </a:extLst>
          </p:cNvPr>
          <p:cNvPicPr>
            <a:picLocks noChangeAspect="1"/>
          </p:cNvPicPr>
          <p:nvPr userDrawn="1"/>
        </p:nvPicPr>
        <p:blipFill rotWithShape="1">
          <a:blip r:embed="rId36" cstate="print">
            <a:extLst>
              <a:ext uri="{28A0092B-C50C-407E-A947-70E740481C1C}">
                <a14:useLocalDpi xmlns:a14="http://schemas.microsoft.com/office/drawing/2010/main" val="0"/>
              </a:ext>
            </a:extLst>
          </a:blip>
          <a:srcRect/>
          <a:stretch/>
        </p:blipFill>
        <p:spPr>
          <a:xfrm>
            <a:off x="7415110" y="2450684"/>
            <a:ext cx="591109" cy="669119"/>
          </a:xfrm>
          <a:prstGeom prst="rect">
            <a:avLst/>
          </a:prstGeom>
        </p:spPr>
      </p:pic>
    </p:spTree>
    <p:extLst>
      <p:ext uri="{BB962C8B-B14F-4D97-AF65-F5344CB8AC3E}">
        <p14:creationId xmlns:p14="http://schemas.microsoft.com/office/powerpoint/2010/main" val="204591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Footer Placeholder 7"/>
          <p:cNvSpPr>
            <a:spLocks noGrp="1"/>
          </p:cNvSpPr>
          <p:nvPr>
            <p:ph type="ftr" sz="quarter" idx="11"/>
          </p:nvPr>
        </p:nvSpPr>
        <p:spPr>
          <a:xfrm>
            <a:off x="825624" y="6555770"/>
            <a:ext cx="7178788" cy="329614"/>
          </a:xfrm>
          <a:prstGeom prst="rect">
            <a:avLst/>
          </a:prstGeom>
        </p:spPr>
        <p:txBody>
          <a:bodyPr anchor="t"/>
          <a:lstStyle>
            <a:lvl1pPr>
              <a:defRPr sz="1200">
                <a:solidFill>
                  <a:schemeClr val="bg1"/>
                </a:solidFill>
              </a:defRPr>
            </a:lvl1pPr>
          </a:lstStyle>
          <a:p>
            <a:r>
              <a:rPr lang="en-GB" dirty="0" smtClean="0">
                <a:solidFill>
                  <a:prstClr val="white"/>
                </a:solidFill>
              </a:rPr>
              <a:t>WPMAT / WPPRD-MAT members | </a:t>
            </a:r>
            <a:r>
              <a:rPr lang="de-DE" dirty="0" smtClean="0"/>
              <a:t>4th Technical Exchange Meeting on CFETR and EU-DEMO</a:t>
            </a:r>
            <a:r>
              <a:rPr lang="en-GB" dirty="0" smtClean="0">
                <a:solidFill>
                  <a:prstClr val="white"/>
                </a:solidFill>
              </a:rPr>
              <a:t> | 20 March 2024</a:t>
            </a:r>
            <a:endParaRPr lang="en-GB" dirty="0">
              <a:solidFill>
                <a:prstClr val="white"/>
              </a:solidFill>
            </a:endParaRPr>
          </a:p>
        </p:txBody>
      </p:sp>
      <p:sp>
        <p:nvSpPr>
          <p:cNvPr id="5" name="Slide Number Placeholder 8"/>
          <p:cNvSpPr>
            <a:spLocks noGrp="1"/>
          </p:cNvSpPr>
          <p:nvPr>
            <p:ph type="sldNum" sz="quarter" idx="12"/>
          </p:nvPr>
        </p:nvSpPr>
        <p:spPr>
          <a:xfrm>
            <a:off x="0" y="6590037"/>
            <a:ext cx="720080" cy="199174"/>
          </a:xfrm>
          <a:prstGeom prst="rect">
            <a:avLst/>
          </a:prstGeo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983432" y="192515"/>
            <a:ext cx="9451776" cy="457200"/>
          </a:xfrm>
          <a:prstGeom prst="rect">
            <a:avLst/>
          </a:prstGeo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pic>
        <p:nvPicPr>
          <p:cNvPr id="8"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756506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7" r:id="rId7"/>
    <p:sldLayoutId id="2147483668" r:id="rId8"/>
    <p:sldLayoutId id="2147483671" r:id="rId9"/>
    <p:sldLayoutId id="2147483670" r:id="rId10"/>
    <p:sldLayoutId id="2147483672"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emf"/><Relationship Id="rId18" Type="http://schemas.openxmlformats.org/officeDocument/2006/relationships/image" Target="../media/image63.jpeg"/><Relationship Id="rId3" Type="http://schemas.openxmlformats.org/officeDocument/2006/relationships/image" Target="../media/image50.emf"/><Relationship Id="rId21" Type="http://schemas.openxmlformats.org/officeDocument/2006/relationships/image" Target="../media/image66.jpeg"/><Relationship Id="rId7" Type="http://schemas.openxmlformats.org/officeDocument/2006/relationships/image" Target="../media/image54.tiff"/><Relationship Id="rId12" Type="http://schemas.openxmlformats.org/officeDocument/2006/relationships/image" Target="../media/image58.tiff"/><Relationship Id="rId17" Type="http://schemas.openxmlformats.org/officeDocument/2006/relationships/image" Target="../media/image62.jpeg"/><Relationship Id="rId25" Type="http://schemas.openxmlformats.org/officeDocument/2006/relationships/image" Target="../media/image70.png"/><Relationship Id="rId2" Type="http://schemas.openxmlformats.org/officeDocument/2006/relationships/image" Target="../media/image49.emf"/><Relationship Id="rId16" Type="http://schemas.openxmlformats.org/officeDocument/2006/relationships/image" Target="../media/image61.png"/><Relationship Id="rId20" Type="http://schemas.openxmlformats.org/officeDocument/2006/relationships/image" Target="../media/image65.jpeg"/><Relationship Id="rId1" Type="http://schemas.openxmlformats.org/officeDocument/2006/relationships/slideLayout" Target="../slideLayouts/slideLayout9.xml"/><Relationship Id="rId6" Type="http://schemas.openxmlformats.org/officeDocument/2006/relationships/image" Target="../media/image53.tiff"/><Relationship Id="rId11" Type="http://schemas.openxmlformats.org/officeDocument/2006/relationships/image" Target="../media/image57.tiff"/><Relationship Id="rId24" Type="http://schemas.openxmlformats.org/officeDocument/2006/relationships/image" Target="../media/image69.jpeg"/><Relationship Id="rId5" Type="http://schemas.openxmlformats.org/officeDocument/2006/relationships/image" Target="../media/image52.tiff"/><Relationship Id="rId15" Type="http://schemas.openxmlformats.org/officeDocument/2006/relationships/image" Target="../media/image22.tiff"/><Relationship Id="rId23" Type="http://schemas.openxmlformats.org/officeDocument/2006/relationships/image" Target="../media/image68.jpeg"/><Relationship Id="rId10" Type="http://schemas.openxmlformats.org/officeDocument/2006/relationships/image" Target="../media/image11.emf"/><Relationship Id="rId19" Type="http://schemas.openxmlformats.org/officeDocument/2006/relationships/image" Target="../media/image64.jpeg"/><Relationship Id="rId4" Type="http://schemas.openxmlformats.org/officeDocument/2006/relationships/image" Target="../media/image51.tiff"/><Relationship Id="rId9" Type="http://schemas.openxmlformats.org/officeDocument/2006/relationships/image" Target="../media/image56.tiff"/><Relationship Id="rId14" Type="http://schemas.openxmlformats.org/officeDocument/2006/relationships/image" Target="../media/image60.emf"/><Relationship Id="rId22" Type="http://schemas.openxmlformats.org/officeDocument/2006/relationships/image" Target="../media/image6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Material development &amp; strategy </a:t>
            </a:r>
            <a:r>
              <a:rPr lang="en-US" dirty="0"/>
              <a:t>in EU</a:t>
            </a:r>
            <a:endParaRPr lang="de-DE" dirty="0"/>
          </a:p>
        </p:txBody>
      </p:sp>
      <p:sp>
        <p:nvSpPr>
          <p:cNvPr id="3" name="Textplatzhalter 2"/>
          <p:cNvSpPr>
            <a:spLocks noGrp="1"/>
          </p:cNvSpPr>
          <p:nvPr>
            <p:ph type="body" sz="quarter" idx="10"/>
          </p:nvPr>
        </p:nvSpPr>
        <p:spPr/>
        <p:txBody>
          <a:bodyPr/>
          <a:lstStyle/>
          <a:p>
            <a:r>
              <a:rPr lang="de-DE" dirty="0" smtClean="0"/>
              <a:t>Gerald Pintsuk</a:t>
            </a:r>
            <a:r>
              <a:rPr lang="de-DE" baseline="30000" dirty="0" smtClean="0"/>
              <a:t>1</a:t>
            </a:r>
            <a:r>
              <a:rPr lang="de-DE" dirty="0" smtClean="0"/>
              <a:t>, Giacomo Aiello</a:t>
            </a:r>
            <a:r>
              <a:rPr lang="de-DE" baseline="30000" dirty="0" smtClean="0"/>
              <a:t>2</a:t>
            </a:r>
            <a:endParaRPr lang="de-DE" baseline="30000" dirty="0"/>
          </a:p>
        </p:txBody>
      </p:sp>
      <p:sp>
        <p:nvSpPr>
          <p:cNvPr id="4" name="Textplatzhalter 3"/>
          <p:cNvSpPr>
            <a:spLocks noGrp="1"/>
          </p:cNvSpPr>
          <p:nvPr>
            <p:ph type="body" sz="quarter" idx="11"/>
          </p:nvPr>
        </p:nvSpPr>
        <p:spPr/>
        <p:txBody>
          <a:bodyPr/>
          <a:lstStyle/>
          <a:p>
            <a:r>
              <a:rPr lang="de-DE" baseline="30000" dirty="0" smtClean="0"/>
              <a:t>1</a:t>
            </a:r>
            <a:r>
              <a:rPr lang="de-DE" dirty="0" smtClean="0"/>
              <a:t>Forschungszentrum Jülich GmbH</a:t>
            </a:r>
          </a:p>
          <a:p>
            <a:r>
              <a:rPr lang="de-DE" baseline="30000" dirty="0" smtClean="0"/>
              <a:t>2</a:t>
            </a:r>
            <a:r>
              <a:rPr lang="de-DE" dirty="0" smtClean="0"/>
              <a:t>EUROfusion</a:t>
            </a:r>
            <a:endParaRPr lang="de-DE" dirty="0"/>
          </a:p>
        </p:txBody>
      </p:sp>
      <p:sp>
        <p:nvSpPr>
          <p:cNvPr id="5" name="Textplatzhalter 4"/>
          <p:cNvSpPr>
            <a:spLocks noGrp="1"/>
          </p:cNvSpPr>
          <p:nvPr>
            <p:ph type="body" sz="quarter" idx="12"/>
          </p:nvPr>
        </p:nvSpPr>
        <p:spPr/>
        <p:txBody>
          <a:bodyPr/>
          <a:lstStyle/>
          <a:p>
            <a:r>
              <a:rPr lang="de-DE" dirty="0" smtClean="0"/>
              <a:t>4th </a:t>
            </a:r>
            <a:r>
              <a:rPr lang="de-DE" dirty="0"/>
              <a:t>Technical Exchange </a:t>
            </a:r>
            <a:r>
              <a:rPr lang="de-DE" dirty="0" smtClean="0"/>
              <a:t>Meeting on CFETR and EU-DEMO </a:t>
            </a:r>
            <a:endParaRPr lang="de-DE" dirty="0"/>
          </a:p>
        </p:txBody>
      </p:sp>
    </p:spTree>
    <p:extLst>
      <p:ext uri="{BB962C8B-B14F-4D97-AF65-F5344CB8AC3E}">
        <p14:creationId xmlns:p14="http://schemas.microsoft.com/office/powerpoint/2010/main" val="173129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hteckiger Pfeil 58"/>
          <p:cNvSpPr/>
          <p:nvPr/>
        </p:nvSpPr>
        <p:spPr>
          <a:xfrm rot="16200000" flipV="1">
            <a:off x="3604829" y="2757199"/>
            <a:ext cx="1387322" cy="2730924"/>
          </a:xfrm>
          <a:prstGeom prst="bentArrow">
            <a:avLst>
              <a:gd name="adj1" fmla="val 8199"/>
              <a:gd name="adj2" fmla="val 8077"/>
              <a:gd name="adj3" fmla="val 6797"/>
              <a:gd name="adj4" fmla="val 31176"/>
            </a:avLst>
          </a:prstGeom>
          <a:solidFill>
            <a:srgbClr val="0D3F75"/>
          </a:solidFill>
          <a:ln>
            <a:solidFill>
              <a:srgbClr val="0D3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0" name="Rechteckiger Pfeil 49"/>
          <p:cNvSpPr/>
          <p:nvPr/>
        </p:nvSpPr>
        <p:spPr>
          <a:xfrm rot="5400000">
            <a:off x="8500650" y="3630989"/>
            <a:ext cx="2032316" cy="970211"/>
          </a:xfrm>
          <a:prstGeom prst="bentArrow">
            <a:avLst>
              <a:gd name="adj1" fmla="val 11466"/>
              <a:gd name="adj2" fmla="val 11441"/>
              <a:gd name="adj3" fmla="val 11441"/>
              <a:gd name="adj4" fmla="val 43750"/>
            </a:avLst>
          </a:prstGeom>
          <a:solidFill>
            <a:srgbClr val="0D3F75"/>
          </a:solidFill>
          <a:ln>
            <a:solidFill>
              <a:srgbClr val="0D3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 name="Pfeil nach rechts 3"/>
          <p:cNvSpPr/>
          <p:nvPr/>
        </p:nvSpPr>
        <p:spPr>
          <a:xfrm>
            <a:off x="287355" y="3301756"/>
            <a:ext cx="11521280" cy="1296144"/>
          </a:xfrm>
          <a:prstGeom prst="rightArrow">
            <a:avLst/>
          </a:prstGeom>
          <a:solidFill>
            <a:srgbClr val="0D3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p:cNvSpPr/>
          <p:nvPr/>
        </p:nvSpPr>
        <p:spPr>
          <a:xfrm>
            <a:off x="290002" y="3625369"/>
            <a:ext cx="6768000" cy="648000"/>
          </a:xfrm>
          <a:prstGeom prst="rect">
            <a:avLst/>
          </a:prstGeom>
          <a:gradFill>
            <a:gsLst>
              <a:gs pos="95000">
                <a:schemeClr val="accent5">
                  <a:lumMod val="75000"/>
                </a:schemeClr>
              </a:gs>
              <a:gs pos="52000">
                <a:schemeClr val="accent5">
                  <a:lumMod val="75000"/>
                </a:schemeClr>
              </a:gs>
              <a:gs pos="30000">
                <a:srgbClr val="C9844C"/>
              </a:gs>
              <a:gs pos="0">
                <a:schemeClr val="accent6">
                  <a:lumMod val="50000"/>
                </a:schemeClr>
              </a:gs>
              <a:gs pos="100000">
                <a:schemeClr val="accent5">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Pfeil nach rechts 33"/>
          <p:cNvSpPr/>
          <p:nvPr/>
        </p:nvSpPr>
        <p:spPr>
          <a:xfrm>
            <a:off x="7060762" y="3301329"/>
            <a:ext cx="4752000" cy="1296144"/>
          </a:xfrm>
          <a:prstGeom prst="rightArrow">
            <a:avLst/>
          </a:prstGeom>
          <a:gradFill flip="none" rotWithShape="1">
            <a:gsLst>
              <a:gs pos="29000">
                <a:srgbClr val="00E668"/>
              </a:gs>
              <a:gs pos="0">
                <a:schemeClr val="accent5">
                  <a:lumMod val="75000"/>
                </a:schemeClr>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p:cNvSpPr/>
          <p:nvPr/>
        </p:nvSpPr>
        <p:spPr>
          <a:xfrm>
            <a:off x="2999656" y="2454213"/>
            <a:ext cx="1440160" cy="480131"/>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spcAft>
                <a:spcPct val="35000"/>
              </a:spcAft>
            </a:pPr>
            <a:r>
              <a:rPr lang="en-US" sz="1400" dirty="0" smtClean="0">
                <a:solidFill>
                  <a:srgbClr val="0D3F75"/>
                </a:solidFill>
                <a:effectLst>
                  <a:outerShdw blurRad="38100" dist="12700" dir="2700000" algn="tl">
                    <a:srgbClr val="000000">
                      <a:alpha val="43137"/>
                    </a:srgbClr>
                  </a:outerShdw>
                </a:effectLst>
                <a:cs typeface="Arial" panose="020B0604020202020204" pitchFamily="34" charset="0"/>
              </a:rPr>
              <a:t>standardization of </a:t>
            </a: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SSTT</a:t>
            </a:r>
            <a:endParaRPr lang="en-GB" sz="1400" b="1" dirty="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5" name="Textfeld 4"/>
          <p:cNvSpPr txBox="1"/>
          <p:nvPr/>
        </p:nvSpPr>
        <p:spPr>
          <a:xfrm>
            <a:off x="233384" y="3965549"/>
            <a:ext cx="601447" cy="338554"/>
          </a:xfrm>
          <a:prstGeom prst="rect">
            <a:avLst/>
          </a:prstGeom>
          <a:noFill/>
        </p:spPr>
        <p:txBody>
          <a:bodyPr wrap="none" rtlCol="0">
            <a:spAutoFit/>
          </a:bodyPr>
          <a:lstStyle/>
          <a:p>
            <a:r>
              <a:rPr lang="de-DE" sz="1600" b="1" dirty="0" smtClean="0">
                <a:solidFill>
                  <a:schemeClr val="bg1"/>
                </a:solidFill>
                <a:effectLst>
                  <a:outerShdw blurRad="38100" dist="12700" dir="2700000" algn="tl">
                    <a:srgbClr val="000000">
                      <a:alpha val="43137"/>
                    </a:srgbClr>
                  </a:outerShdw>
                </a:effectLst>
                <a:cs typeface="Arial" panose="020B0604020202020204" pitchFamily="34" charset="0"/>
              </a:rPr>
              <a:t>2022</a:t>
            </a:r>
            <a:endParaRPr lang="de-DE" sz="1600" b="1" dirty="0">
              <a:solidFill>
                <a:schemeClr val="bg1"/>
              </a:solidFill>
              <a:effectLst>
                <a:outerShdw blurRad="38100" dist="12700" dir="2700000" algn="tl">
                  <a:srgbClr val="000000">
                    <a:alpha val="43137"/>
                  </a:srgbClr>
                </a:outerShdw>
              </a:effectLst>
              <a:cs typeface="Arial" panose="020B0604020202020204" pitchFamily="34" charset="0"/>
            </a:endParaRPr>
          </a:p>
        </p:txBody>
      </p:sp>
      <p:sp>
        <p:nvSpPr>
          <p:cNvPr id="6" name="Textfeld 5"/>
          <p:cNvSpPr txBox="1"/>
          <p:nvPr/>
        </p:nvSpPr>
        <p:spPr>
          <a:xfrm>
            <a:off x="1324014" y="3949828"/>
            <a:ext cx="601447" cy="338554"/>
          </a:xfrm>
          <a:prstGeom prst="rect">
            <a:avLst/>
          </a:prstGeom>
          <a:noFill/>
        </p:spPr>
        <p:txBody>
          <a:bodyPr wrap="none" rtlCol="0">
            <a:spAutoFit/>
          </a:bodyPr>
          <a:lstStyle/>
          <a:p>
            <a:r>
              <a:rPr lang="de-DE" sz="1600" b="1" dirty="0" smtClean="0">
                <a:solidFill>
                  <a:schemeClr val="bg1"/>
                </a:solidFill>
                <a:effectLst>
                  <a:outerShdw blurRad="38100" dist="12700" dir="2700000" algn="tl">
                    <a:srgbClr val="000000">
                      <a:alpha val="43137"/>
                    </a:srgbClr>
                  </a:outerShdw>
                </a:effectLst>
                <a:cs typeface="Arial" panose="020B0604020202020204" pitchFamily="34" charset="0"/>
              </a:rPr>
              <a:t>2025</a:t>
            </a:r>
            <a:endParaRPr lang="de-DE" sz="1600" b="1" dirty="0">
              <a:solidFill>
                <a:schemeClr val="bg1"/>
              </a:solidFill>
              <a:effectLst>
                <a:outerShdw blurRad="38100" dist="12700" dir="2700000" algn="tl">
                  <a:srgbClr val="000000">
                    <a:alpha val="43137"/>
                  </a:srgbClr>
                </a:outerShdw>
              </a:effectLst>
              <a:cs typeface="Arial" panose="020B0604020202020204" pitchFamily="34" charset="0"/>
            </a:endParaRPr>
          </a:p>
        </p:txBody>
      </p:sp>
      <p:sp>
        <p:nvSpPr>
          <p:cNvPr id="7" name="Textfeld 6"/>
          <p:cNvSpPr txBox="1"/>
          <p:nvPr/>
        </p:nvSpPr>
        <p:spPr>
          <a:xfrm>
            <a:off x="3122652" y="3965549"/>
            <a:ext cx="601447" cy="338554"/>
          </a:xfrm>
          <a:prstGeom prst="rect">
            <a:avLst/>
          </a:prstGeom>
          <a:noFill/>
        </p:spPr>
        <p:txBody>
          <a:bodyPr wrap="none" rtlCol="0">
            <a:spAutoFit/>
          </a:bodyPr>
          <a:lstStyle/>
          <a:p>
            <a:r>
              <a:rPr lang="de-DE" sz="1600" b="1" dirty="0" smtClean="0">
                <a:solidFill>
                  <a:schemeClr val="bg1"/>
                </a:solidFill>
                <a:effectLst>
                  <a:outerShdw blurRad="38100" dist="12700" dir="2700000" algn="tl">
                    <a:srgbClr val="000000">
                      <a:alpha val="43137"/>
                    </a:srgbClr>
                  </a:outerShdw>
                </a:effectLst>
                <a:cs typeface="Arial" panose="020B0604020202020204" pitchFamily="34" charset="0"/>
              </a:rPr>
              <a:t>2030</a:t>
            </a:r>
            <a:endParaRPr lang="de-DE" sz="1600" b="1" dirty="0">
              <a:solidFill>
                <a:schemeClr val="bg1"/>
              </a:solidFill>
              <a:effectLst>
                <a:outerShdw blurRad="38100" dist="12700" dir="2700000" algn="tl">
                  <a:srgbClr val="000000">
                    <a:alpha val="43137"/>
                  </a:srgbClr>
                </a:outerShdw>
              </a:effectLst>
              <a:cs typeface="Arial" panose="020B0604020202020204" pitchFamily="34" charset="0"/>
            </a:endParaRPr>
          </a:p>
        </p:txBody>
      </p:sp>
      <p:sp>
        <p:nvSpPr>
          <p:cNvPr id="8" name="Textfeld 7"/>
          <p:cNvSpPr txBox="1"/>
          <p:nvPr/>
        </p:nvSpPr>
        <p:spPr>
          <a:xfrm>
            <a:off x="4913904" y="3949828"/>
            <a:ext cx="601447" cy="338554"/>
          </a:xfrm>
          <a:prstGeom prst="rect">
            <a:avLst/>
          </a:prstGeom>
          <a:noFill/>
        </p:spPr>
        <p:txBody>
          <a:bodyPr wrap="none" rtlCol="0">
            <a:spAutoFit/>
          </a:bodyPr>
          <a:lstStyle/>
          <a:p>
            <a:r>
              <a:rPr lang="de-DE" sz="1600" b="1" dirty="0" smtClean="0">
                <a:solidFill>
                  <a:schemeClr val="bg1"/>
                </a:solidFill>
                <a:effectLst>
                  <a:outerShdw blurRad="38100" dist="12700" dir="2700000" algn="tl">
                    <a:srgbClr val="000000">
                      <a:alpha val="43137"/>
                    </a:srgbClr>
                  </a:outerShdw>
                </a:effectLst>
                <a:cs typeface="Arial" panose="020B0604020202020204" pitchFamily="34" charset="0"/>
              </a:rPr>
              <a:t>2035</a:t>
            </a:r>
            <a:endParaRPr lang="de-DE" sz="1600" b="1" dirty="0">
              <a:solidFill>
                <a:schemeClr val="bg1"/>
              </a:solidFill>
              <a:effectLst>
                <a:outerShdw blurRad="38100" dist="12700" dir="2700000" algn="tl">
                  <a:srgbClr val="000000">
                    <a:alpha val="43137"/>
                  </a:srgbClr>
                </a:outerShdw>
              </a:effectLst>
              <a:cs typeface="Arial" panose="020B0604020202020204" pitchFamily="34" charset="0"/>
            </a:endParaRPr>
          </a:p>
        </p:txBody>
      </p:sp>
      <p:sp>
        <p:nvSpPr>
          <p:cNvPr id="9" name="Textfeld 8"/>
          <p:cNvSpPr txBox="1"/>
          <p:nvPr/>
        </p:nvSpPr>
        <p:spPr>
          <a:xfrm>
            <a:off x="10326350" y="3938975"/>
            <a:ext cx="601447" cy="338554"/>
          </a:xfrm>
          <a:prstGeom prst="rect">
            <a:avLst/>
          </a:prstGeom>
          <a:noFill/>
        </p:spPr>
        <p:txBody>
          <a:bodyPr wrap="none" rtlCol="0">
            <a:spAutoFit/>
          </a:bodyPr>
          <a:lstStyle/>
          <a:p>
            <a:r>
              <a:rPr lang="de-DE" sz="1600" b="1" dirty="0" smtClean="0">
                <a:solidFill>
                  <a:schemeClr val="bg1"/>
                </a:solidFill>
                <a:effectLst>
                  <a:outerShdw blurRad="38100" dist="12700" dir="2700000" algn="tl">
                    <a:srgbClr val="000000">
                      <a:alpha val="43137"/>
                    </a:srgbClr>
                  </a:outerShdw>
                </a:effectLst>
                <a:cs typeface="Arial" panose="020B0604020202020204" pitchFamily="34" charset="0"/>
              </a:rPr>
              <a:t>2050</a:t>
            </a:r>
            <a:endParaRPr lang="de-DE" sz="1600" b="1" dirty="0">
              <a:solidFill>
                <a:schemeClr val="bg1"/>
              </a:solidFill>
              <a:effectLst>
                <a:outerShdw blurRad="38100" dist="12700" dir="2700000" algn="tl">
                  <a:srgbClr val="000000">
                    <a:alpha val="43137"/>
                  </a:srgbClr>
                </a:outerShdw>
              </a:effectLst>
              <a:cs typeface="Arial" panose="020B0604020202020204" pitchFamily="34" charset="0"/>
            </a:endParaRPr>
          </a:p>
        </p:txBody>
      </p:sp>
      <p:sp>
        <p:nvSpPr>
          <p:cNvPr id="11" name="Rechteck 10"/>
          <p:cNvSpPr/>
          <p:nvPr/>
        </p:nvSpPr>
        <p:spPr>
          <a:xfrm>
            <a:off x="519871" y="4355241"/>
            <a:ext cx="2440020" cy="73096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spcAft>
                <a:spcPts val="300"/>
              </a:spcAft>
            </a:pP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EUROFER97 for TBM</a:t>
            </a:r>
          </a:p>
          <a:p>
            <a:pPr algn="ctr" defTabSz="977900"/>
            <a:r>
              <a:rPr lang="en-US" sz="1200" dirty="0">
                <a:solidFill>
                  <a:srgbClr val="0D3F75"/>
                </a:solidFill>
                <a:effectLst>
                  <a:outerShdw blurRad="38100" dist="12700" dir="2700000" algn="tl">
                    <a:srgbClr val="000000">
                      <a:alpha val="43137"/>
                    </a:srgbClr>
                  </a:outerShdw>
                </a:effectLst>
                <a:cs typeface="Arial" panose="020B0604020202020204" pitchFamily="34" charset="0"/>
              </a:rPr>
              <a:t>b</a:t>
            </a: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ase </a:t>
            </a:r>
            <a:r>
              <a:rPr lang="en-US" sz="1200" dirty="0">
                <a:solidFill>
                  <a:srgbClr val="0D3F75"/>
                </a:solidFill>
                <a:effectLst>
                  <a:outerShdw blurRad="38100" dist="12700" dir="2700000" algn="tl">
                    <a:srgbClr val="000000">
                      <a:alpha val="43137"/>
                    </a:srgbClr>
                  </a:outerShdw>
                </a:effectLst>
                <a:cs typeface="Arial" panose="020B0604020202020204" pitchFamily="34" charset="0"/>
              </a:rPr>
              <a:t>metal and </a:t>
            </a: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welds (2-3 dpa) </a:t>
            </a:r>
            <a:endParaRPr lang="en-GB" sz="1200" dirty="0">
              <a:solidFill>
                <a:srgbClr val="0D3F75"/>
              </a:solidFill>
              <a:effectLst>
                <a:outerShdw blurRad="38100" dist="12700" dir="2700000" algn="tl">
                  <a:srgbClr val="000000">
                    <a:alpha val="43137"/>
                  </a:srgbClr>
                </a:outerShdw>
              </a:effectLst>
              <a:cs typeface="Arial" panose="020B0604020202020204" pitchFamily="34" charset="0"/>
            </a:endParaRPr>
          </a:p>
          <a:p>
            <a:pPr lvl="0" algn="ctr" defTabSz="977900"/>
            <a:r>
              <a:rPr lang="en-US" sz="1200" i="1" dirty="0">
                <a:solidFill>
                  <a:srgbClr val="0D3F75"/>
                </a:solidFill>
                <a:effectLst>
                  <a:outerShdw blurRad="38100" dist="12700" dir="2700000" algn="tl">
                    <a:srgbClr val="000000">
                      <a:alpha val="43137"/>
                    </a:srgbClr>
                  </a:outerShdw>
                </a:effectLst>
                <a:cs typeface="Arial" panose="020B0604020202020204" pitchFamily="34" charset="0"/>
              </a:rPr>
              <a:t>c</a:t>
            </a:r>
            <a:r>
              <a:rPr lang="en-US" sz="1200" i="1" dirty="0" smtClean="0">
                <a:solidFill>
                  <a:srgbClr val="0D3F75"/>
                </a:solidFill>
                <a:effectLst>
                  <a:outerShdw blurRad="38100" dist="12700" dir="2700000" algn="tl">
                    <a:srgbClr val="000000">
                      <a:alpha val="43137"/>
                    </a:srgbClr>
                  </a:outerShdw>
                </a:effectLst>
                <a:cs typeface="Arial" panose="020B0604020202020204" pitchFamily="34" charset="0"/>
              </a:rPr>
              <a:t>odification in RCC-</a:t>
            </a:r>
            <a:r>
              <a:rPr lang="en-US" sz="1200" i="1" dirty="0" err="1" smtClean="0">
                <a:solidFill>
                  <a:srgbClr val="0D3F75"/>
                </a:solidFill>
                <a:effectLst>
                  <a:outerShdw blurRad="38100" dist="12700" dir="2700000" algn="tl">
                    <a:srgbClr val="000000">
                      <a:alpha val="43137"/>
                    </a:srgbClr>
                  </a:outerShdw>
                </a:effectLst>
                <a:cs typeface="Arial" panose="020B0604020202020204" pitchFamily="34" charset="0"/>
              </a:rPr>
              <a:t>MRx</a:t>
            </a:r>
            <a:endParaRPr lang="en-US" sz="1200" i="1" dirty="0" smtClean="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13" name="Rechteck 12"/>
          <p:cNvSpPr/>
          <p:nvPr/>
        </p:nvSpPr>
        <p:spPr>
          <a:xfrm>
            <a:off x="268879" y="932224"/>
            <a:ext cx="3234833" cy="369332"/>
          </a:xfrm>
          <a:prstGeom prst="rect">
            <a:avLst/>
          </a:prstGeom>
          <a:solidFill>
            <a:schemeClr val="accent6">
              <a:lumMod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spcAft>
                <a:spcPct val="35000"/>
              </a:spcAft>
            </a:pPr>
            <a:r>
              <a:rPr lang="en-US" sz="2000" dirty="0" smtClean="0">
                <a:solidFill>
                  <a:schemeClr val="bg1"/>
                </a:solidFill>
                <a:effectLst>
                  <a:outerShdw blurRad="38100" dist="12700" dir="2700000" algn="tl">
                    <a:srgbClr val="000000">
                      <a:alpha val="43137"/>
                    </a:srgbClr>
                  </a:outerShdw>
                </a:effectLst>
                <a:cs typeface="Arial" panose="020B0604020202020204" pitchFamily="34" charset="0"/>
              </a:rPr>
              <a:t>Conceptual design phase</a:t>
            </a:r>
            <a:endParaRPr lang="en-GB" sz="2000" dirty="0">
              <a:solidFill>
                <a:schemeClr val="bg1"/>
              </a:solidFill>
              <a:effectLst>
                <a:outerShdw blurRad="38100" dist="12700" dir="2700000" algn="tl">
                  <a:srgbClr val="000000">
                    <a:alpha val="43137"/>
                  </a:srgbClr>
                </a:outerShdw>
              </a:effectLst>
              <a:cs typeface="Arial" panose="020B0604020202020204" pitchFamily="34" charset="0"/>
            </a:endParaRPr>
          </a:p>
        </p:txBody>
      </p:sp>
      <p:sp>
        <p:nvSpPr>
          <p:cNvPr id="14" name="Rechteck 13"/>
          <p:cNvSpPr/>
          <p:nvPr/>
        </p:nvSpPr>
        <p:spPr>
          <a:xfrm>
            <a:off x="10634400" y="2860000"/>
            <a:ext cx="864096" cy="31393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spcAft>
                <a:spcPct val="35000"/>
              </a:spcAft>
            </a:pPr>
            <a:r>
              <a:rPr lang="en-US" sz="1600" b="1" dirty="0" smtClean="0">
                <a:solidFill>
                  <a:srgbClr val="0D3F75"/>
                </a:solidFill>
                <a:effectLst>
                  <a:outerShdw blurRad="38100" dist="12700" dir="2700000" algn="tl">
                    <a:srgbClr val="000000">
                      <a:alpha val="43137"/>
                    </a:srgbClr>
                  </a:outerShdw>
                </a:effectLst>
                <a:cs typeface="Arial" panose="020B0604020202020204" pitchFamily="34" charset="0"/>
              </a:rPr>
              <a:t>DEMO</a:t>
            </a:r>
            <a:endParaRPr lang="en-GB" sz="1600" b="1" dirty="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15" name="Rechteck 14"/>
          <p:cNvSpPr/>
          <p:nvPr/>
        </p:nvSpPr>
        <p:spPr>
          <a:xfrm>
            <a:off x="4511825" y="2562929"/>
            <a:ext cx="1368152" cy="28623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spcAft>
                <a:spcPct val="35000"/>
              </a:spcAft>
            </a:pP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IFMIF/DONES</a:t>
            </a:r>
            <a:endParaRPr lang="en-GB" sz="1400" b="1" dirty="0">
              <a:solidFill>
                <a:srgbClr val="0D3F75"/>
              </a:solidFill>
              <a:effectLst>
                <a:outerShdw blurRad="38100" dist="12700" dir="2700000" algn="tl">
                  <a:srgbClr val="000000">
                    <a:alpha val="43137"/>
                  </a:srgbClr>
                </a:outerShdw>
              </a:effectLst>
              <a:cs typeface="Arial" panose="020B0604020202020204" pitchFamily="34" charset="0"/>
            </a:endParaRPr>
          </a:p>
        </p:txBody>
      </p:sp>
      <p:cxnSp>
        <p:nvCxnSpPr>
          <p:cNvPr id="18" name="Gerader Verbinder 17"/>
          <p:cNvCxnSpPr/>
          <p:nvPr/>
        </p:nvCxnSpPr>
        <p:spPr>
          <a:xfrm>
            <a:off x="279374" y="3949828"/>
            <a:ext cx="1112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6711747" y="3943157"/>
            <a:ext cx="601447" cy="338554"/>
          </a:xfrm>
          <a:prstGeom prst="rect">
            <a:avLst/>
          </a:prstGeom>
          <a:noFill/>
        </p:spPr>
        <p:txBody>
          <a:bodyPr wrap="none" rtlCol="0">
            <a:spAutoFit/>
          </a:bodyPr>
          <a:lstStyle/>
          <a:p>
            <a:r>
              <a:rPr lang="de-DE" sz="1600" b="1" dirty="0" smtClean="0">
                <a:solidFill>
                  <a:schemeClr val="bg1"/>
                </a:solidFill>
                <a:effectLst>
                  <a:outerShdw blurRad="38100" dist="12700" dir="2700000" algn="tl">
                    <a:srgbClr val="000000">
                      <a:alpha val="43137"/>
                    </a:srgbClr>
                  </a:outerShdw>
                </a:effectLst>
                <a:cs typeface="Arial" panose="020B0604020202020204" pitchFamily="34" charset="0"/>
              </a:rPr>
              <a:t>2040</a:t>
            </a:r>
            <a:endParaRPr lang="de-DE" sz="1600" b="1" dirty="0">
              <a:solidFill>
                <a:schemeClr val="bg1"/>
              </a:solidFill>
              <a:effectLst>
                <a:outerShdw blurRad="38100" dist="12700" dir="2700000" algn="tl">
                  <a:srgbClr val="000000">
                    <a:alpha val="43137"/>
                  </a:srgbClr>
                </a:outerShdw>
              </a:effectLst>
              <a:cs typeface="Arial" panose="020B0604020202020204" pitchFamily="34" charset="0"/>
            </a:endParaRPr>
          </a:p>
        </p:txBody>
      </p:sp>
      <p:sp>
        <p:nvSpPr>
          <p:cNvPr id="20" name="Textfeld 19"/>
          <p:cNvSpPr txBox="1"/>
          <p:nvPr/>
        </p:nvSpPr>
        <p:spPr>
          <a:xfrm>
            <a:off x="8518524" y="3942605"/>
            <a:ext cx="601447" cy="338554"/>
          </a:xfrm>
          <a:prstGeom prst="rect">
            <a:avLst/>
          </a:prstGeom>
          <a:noFill/>
        </p:spPr>
        <p:txBody>
          <a:bodyPr wrap="none" rtlCol="0">
            <a:spAutoFit/>
          </a:bodyPr>
          <a:lstStyle/>
          <a:p>
            <a:r>
              <a:rPr lang="de-DE" sz="1600" b="1" dirty="0" smtClean="0">
                <a:solidFill>
                  <a:schemeClr val="bg1"/>
                </a:solidFill>
                <a:effectLst>
                  <a:outerShdw blurRad="38100" dist="12700" dir="2700000" algn="tl">
                    <a:srgbClr val="000000">
                      <a:alpha val="43137"/>
                    </a:srgbClr>
                  </a:outerShdw>
                </a:effectLst>
                <a:cs typeface="Arial" panose="020B0604020202020204" pitchFamily="34" charset="0"/>
              </a:rPr>
              <a:t>2045</a:t>
            </a:r>
            <a:endParaRPr lang="de-DE" sz="1600" b="1" dirty="0">
              <a:solidFill>
                <a:schemeClr val="bg1"/>
              </a:solidFill>
              <a:effectLst>
                <a:outerShdw blurRad="38100" dist="12700" dir="2700000" algn="tl">
                  <a:srgbClr val="000000">
                    <a:alpha val="43137"/>
                  </a:srgbClr>
                </a:outerShdw>
              </a:effectLst>
              <a:cs typeface="Arial" panose="020B0604020202020204" pitchFamily="34" charset="0"/>
            </a:endParaRPr>
          </a:p>
        </p:txBody>
      </p:sp>
      <p:cxnSp>
        <p:nvCxnSpPr>
          <p:cNvPr id="21" name="Gerader Verbinder 20"/>
          <p:cNvCxnSpPr/>
          <p:nvPr/>
        </p:nvCxnSpPr>
        <p:spPr>
          <a:xfrm>
            <a:off x="552584" y="3877820"/>
            <a:ext cx="0"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1634400" y="3877820"/>
            <a:ext cx="0"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3434400" y="3877820"/>
            <a:ext cx="0"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a:off x="5234400" y="3879580"/>
            <a:ext cx="0"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a:off x="7034400" y="3879580"/>
            <a:ext cx="0"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a:off x="8834400" y="3879580"/>
            <a:ext cx="0"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10634400" y="3879580"/>
            <a:ext cx="0"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2462634" y="2948869"/>
            <a:ext cx="1567772" cy="480131"/>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spcAft>
                <a:spcPct val="35000"/>
              </a:spcAft>
            </a:pPr>
            <a:r>
              <a:rPr lang="en-US" sz="1400" dirty="0" smtClean="0">
                <a:solidFill>
                  <a:srgbClr val="0D3F75"/>
                </a:solidFill>
                <a:effectLst>
                  <a:outerShdw blurRad="38100" dist="12700" dir="2700000" algn="tl">
                    <a:srgbClr val="000000">
                      <a:alpha val="43137"/>
                    </a:srgbClr>
                  </a:outerShdw>
                </a:effectLst>
                <a:cs typeface="Arial" panose="020B0604020202020204" pitchFamily="34" charset="0"/>
              </a:rPr>
              <a:t>decision on </a:t>
            </a: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RMMs for EDP</a:t>
            </a:r>
            <a:endParaRPr lang="en-GB" sz="1400" b="1" dirty="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32" name="Rechteck 31"/>
          <p:cNvSpPr/>
          <p:nvPr/>
        </p:nvSpPr>
        <p:spPr>
          <a:xfrm>
            <a:off x="3762570" y="932224"/>
            <a:ext cx="3989213" cy="369332"/>
          </a:xfrm>
          <a:prstGeom prst="rect">
            <a:avLst/>
          </a:prstGeom>
          <a:solidFill>
            <a:schemeClr val="accent5">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spcAft>
                <a:spcPct val="35000"/>
              </a:spcAft>
            </a:pPr>
            <a:r>
              <a:rPr lang="en-US" sz="2000" dirty="0" smtClean="0">
                <a:solidFill>
                  <a:schemeClr val="bg1"/>
                </a:solidFill>
                <a:effectLst>
                  <a:outerShdw blurRad="38100" dist="12700" dir="2700000" algn="tl">
                    <a:srgbClr val="000000">
                      <a:alpha val="43137"/>
                    </a:srgbClr>
                  </a:outerShdw>
                </a:effectLst>
                <a:cs typeface="Arial" panose="020B0604020202020204" pitchFamily="34" charset="0"/>
              </a:rPr>
              <a:t>Engineering design phase</a:t>
            </a:r>
            <a:endParaRPr lang="en-GB" sz="2000" dirty="0">
              <a:solidFill>
                <a:schemeClr val="bg1"/>
              </a:solidFill>
              <a:effectLst>
                <a:outerShdw blurRad="38100" dist="12700" dir="2700000" algn="tl">
                  <a:srgbClr val="000000">
                    <a:alpha val="43137"/>
                  </a:srgbClr>
                </a:outerShdw>
              </a:effectLst>
              <a:cs typeface="Arial" panose="020B0604020202020204" pitchFamily="34" charset="0"/>
            </a:endParaRPr>
          </a:p>
        </p:txBody>
      </p:sp>
      <p:sp>
        <p:nvSpPr>
          <p:cNvPr id="33" name="Rechteck 32"/>
          <p:cNvSpPr/>
          <p:nvPr/>
        </p:nvSpPr>
        <p:spPr>
          <a:xfrm>
            <a:off x="8040216" y="932224"/>
            <a:ext cx="3600000" cy="369332"/>
          </a:xfrm>
          <a:prstGeom prst="rect">
            <a:avLst/>
          </a:prstGeom>
          <a:solidFill>
            <a:srgbClr val="00B05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spcAft>
                <a:spcPct val="35000"/>
              </a:spcAft>
            </a:pPr>
            <a:r>
              <a:rPr lang="en-US" sz="2000" dirty="0">
                <a:solidFill>
                  <a:schemeClr val="bg1"/>
                </a:solidFill>
                <a:effectLst>
                  <a:outerShdw blurRad="38100" dist="12700" dir="2700000" algn="tl">
                    <a:srgbClr val="000000">
                      <a:alpha val="43137"/>
                    </a:srgbClr>
                  </a:outerShdw>
                </a:effectLst>
                <a:cs typeface="Arial" panose="020B0604020202020204" pitchFamily="34" charset="0"/>
              </a:rPr>
              <a:t>C</a:t>
            </a:r>
            <a:r>
              <a:rPr lang="en-US" sz="2000" dirty="0" smtClean="0">
                <a:solidFill>
                  <a:schemeClr val="bg1"/>
                </a:solidFill>
                <a:effectLst>
                  <a:outerShdw blurRad="38100" dist="12700" dir="2700000" algn="tl">
                    <a:srgbClr val="000000">
                      <a:alpha val="43137"/>
                    </a:srgbClr>
                  </a:outerShdw>
                </a:effectLst>
                <a:cs typeface="Arial" panose="020B0604020202020204" pitchFamily="34" charset="0"/>
              </a:rPr>
              <a:t>onstruction phase</a:t>
            </a:r>
            <a:endParaRPr lang="en-GB" sz="2000" dirty="0">
              <a:solidFill>
                <a:schemeClr val="bg1"/>
              </a:solidFill>
              <a:effectLst>
                <a:outerShdw blurRad="38100" dist="12700" dir="2700000" algn="tl">
                  <a:srgbClr val="000000">
                    <a:alpha val="43137"/>
                  </a:srgbClr>
                </a:outerShdw>
              </a:effectLst>
              <a:cs typeface="Arial" panose="020B0604020202020204" pitchFamily="34" charset="0"/>
            </a:endParaRPr>
          </a:p>
        </p:txBody>
      </p:sp>
      <p:sp>
        <p:nvSpPr>
          <p:cNvPr id="41" name="Rechteck 10"/>
          <p:cNvSpPr/>
          <p:nvPr/>
        </p:nvSpPr>
        <p:spPr>
          <a:xfrm>
            <a:off x="2014349" y="5262854"/>
            <a:ext cx="2840101" cy="915635"/>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spcAft>
                <a:spcPts val="300"/>
              </a:spcAft>
            </a:pP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DEMO 1</a:t>
            </a:r>
            <a:r>
              <a:rPr lang="en-US" sz="1400" b="1" baseline="30000" dirty="0" smtClean="0">
                <a:solidFill>
                  <a:srgbClr val="0D3F75"/>
                </a:solidFill>
                <a:effectLst>
                  <a:outerShdw blurRad="38100" dist="12700" dir="2700000" algn="tl">
                    <a:srgbClr val="000000">
                      <a:alpha val="43137"/>
                    </a:srgbClr>
                  </a:outerShdw>
                </a:effectLst>
                <a:cs typeface="Arial" panose="020B0604020202020204" pitchFamily="34" charset="0"/>
              </a:rPr>
              <a:t>st</a:t>
            </a: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 phase</a:t>
            </a:r>
          </a:p>
          <a:p>
            <a:pPr algn="ctr" defTabSz="977900"/>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EUROFER (+welds) </a:t>
            </a:r>
            <a:r>
              <a:rPr lang="en-US" sz="1200" dirty="0">
                <a:solidFill>
                  <a:srgbClr val="0D3F75"/>
                </a:solidFill>
                <a:effectLst>
                  <a:outerShdw blurRad="38100" dist="12700" dir="2700000" algn="tl">
                    <a:srgbClr val="000000">
                      <a:alpha val="43137"/>
                    </a:srgbClr>
                  </a:outerShdw>
                </a:effectLst>
                <a:cs typeface="Arial" panose="020B0604020202020204" pitchFamily="34" charset="0"/>
              </a:rPr>
              <a:t>d</a:t>
            </a: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ata at 20 </a:t>
            </a:r>
            <a:r>
              <a:rPr lang="en-US" sz="1200" dirty="0" err="1" smtClean="0">
                <a:solidFill>
                  <a:srgbClr val="0D3F75"/>
                </a:solidFill>
                <a:effectLst>
                  <a:outerShdw blurRad="38100" dist="12700" dir="2700000" algn="tl">
                    <a:srgbClr val="000000">
                      <a:alpha val="43137"/>
                    </a:srgbClr>
                  </a:outerShdw>
                </a:effectLst>
                <a:cs typeface="Arial" panose="020B0604020202020204" pitchFamily="34" charset="0"/>
              </a:rPr>
              <a:t>dpa</a:t>
            </a: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 </a:t>
            </a:r>
          </a:p>
          <a:p>
            <a:pPr algn="ctr" defTabSz="977900"/>
            <a:r>
              <a:rPr lang="en-US" sz="1200" dirty="0">
                <a:solidFill>
                  <a:srgbClr val="0D3F75"/>
                </a:solidFill>
                <a:effectLst>
                  <a:outerShdw blurRad="38100" dist="12700" dir="2700000" algn="tl">
                    <a:srgbClr val="000000">
                      <a:alpha val="43137"/>
                    </a:srgbClr>
                  </a:outerShdw>
                </a:effectLst>
                <a:cs typeface="Arial" panose="020B0604020202020204" pitchFamily="34" charset="0"/>
              </a:rPr>
              <a:t>l</a:t>
            </a: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ong term effects (creep, C/F)</a:t>
            </a:r>
          </a:p>
          <a:p>
            <a:pPr lvl="0" algn="ctr" defTabSz="977900"/>
            <a:r>
              <a:rPr lang="en-US" sz="1200" dirty="0">
                <a:solidFill>
                  <a:srgbClr val="0D3F75"/>
                </a:solidFill>
                <a:effectLst>
                  <a:outerShdw blurRad="38100" dist="12700" dir="2700000" algn="tl">
                    <a:srgbClr val="000000">
                      <a:alpha val="43137"/>
                    </a:srgbClr>
                  </a:outerShdw>
                </a:effectLst>
                <a:cs typeface="Arial" panose="020B0604020202020204" pitchFamily="34" charset="0"/>
              </a:rPr>
              <a:t>q</a:t>
            </a: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ualification of baseline W and CuCrZr</a:t>
            </a:r>
          </a:p>
        </p:txBody>
      </p:sp>
      <p:sp>
        <p:nvSpPr>
          <p:cNvPr id="42" name="Rechteck 10"/>
          <p:cNvSpPr/>
          <p:nvPr/>
        </p:nvSpPr>
        <p:spPr>
          <a:xfrm>
            <a:off x="5343694" y="5262854"/>
            <a:ext cx="3056562" cy="915635"/>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spcAft>
                <a:spcPts val="300"/>
              </a:spcAft>
            </a:pP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DEMO 2</a:t>
            </a:r>
            <a:r>
              <a:rPr lang="en-US" sz="1400" b="1" baseline="30000" dirty="0" smtClean="0">
                <a:solidFill>
                  <a:srgbClr val="0D3F75"/>
                </a:solidFill>
                <a:effectLst>
                  <a:outerShdw blurRad="38100" dist="12700" dir="2700000" algn="tl">
                    <a:srgbClr val="000000">
                      <a:alpha val="43137"/>
                    </a:srgbClr>
                  </a:outerShdw>
                </a:effectLst>
                <a:cs typeface="Arial" panose="020B0604020202020204" pitchFamily="34" charset="0"/>
              </a:rPr>
              <a:t>nd</a:t>
            </a: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 phase</a:t>
            </a:r>
          </a:p>
          <a:p>
            <a:pPr algn="ctr" defTabSz="977900"/>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EUROFER (+welds) data at 40-50 </a:t>
            </a:r>
            <a:r>
              <a:rPr lang="en-US" sz="1200" dirty="0" err="1" smtClean="0">
                <a:solidFill>
                  <a:srgbClr val="0D3F75"/>
                </a:solidFill>
                <a:effectLst>
                  <a:outerShdw blurRad="38100" dist="12700" dir="2700000" algn="tl">
                    <a:srgbClr val="000000">
                      <a:alpha val="43137"/>
                    </a:srgbClr>
                  </a:outerShdw>
                </a:effectLst>
                <a:cs typeface="Arial" panose="020B0604020202020204" pitchFamily="34" charset="0"/>
              </a:rPr>
              <a:t>dpa</a:t>
            </a:r>
            <a:endParaRPr lang="en-US" sz="1200" dirty="0" smtClean="0">
              <a:solidFill>
                <a:srgbClr val="0D3F75"/>
              </a:solidFill>
              <a:effectLst>
                <a:outerShdw blurRad="38100" dist="12700" dir="2700000" algn="tl">
                  <a:srgbClr val="000000">
                    <a:alpha val="43137"/>
                  </a:srgbClr>
                </a:outerShdw>
              </a:effectLst>
              <a:cs typeface="Arial" panose="020B0604020202020204" pitchFamily="34" charset="0"/>
            </a:endParaRPr>
          </a:p>
          <a:p>
            <a:pPr algn="ctr" defTabSz="977900"/>
            <a:r>
              <a:rPr lang="en-US" sz="1200" i="1" dirty="0">
                <a:solidFill>
                  <a:srgbClr val="C00000"/>
                </a:solidFill>
                <a:effectLst>
                  <a:outerShdw blurRad="38100" dist="12700" dir="2700000" algn="tl">
                    <a:srgbClr val="000000">
                      <a:alpha val="43137"/>
                    </a:srgbClr>
                  </a:outerShdw>
                </a:effectLst>
                <a:cs typeface="Arial" panose="020B0604020202020204" pitchFamily="34" charset="0"/>
              </a:rPr>
              <a:t>Effects of fusion neutrons</a:t>
            </a:r>
          </a:p>
          <a:p>
            <a:pPr algn="ctr" defTabSz="977900"/>
            <a:r>
              <a:rPr lang="en-US" sz="1200" dirty="0">
                <a:solidFill>
                  <a:srgbClr val="0D3F75"/>
                </a:solidFill>
                <a:effectLst>
                  <a:outerShdw blurRad="38100" dist="12700" dir="2700000" algn="tl">
                    <a:srgbClr val="000000">
                      <a:alpha val="43137"/>
                    </a:srgbClr>
                  </a:outerShdw>
                </a:effectLst>
                <a:cs typeface="Arial" panose="020B0604020202020204" pitchFamily="34" charset="0"/>
              </a:rPr>
              <a:t>i</a:t>
            </a: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ndustrialization of (selected) RMMs</a:t>
            </a:r>
            <a:endParaRPr lang="en-GB" sz="1200" dirty="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43" name="Rechteck 29"/>
          <p:cNvSpPr/>
          <p:nvPr/>
        </p:nvSpPr>
        <p:spPr>
          <a:xfrm>
            <a:off x="2473493" y="1863494"/>
            <a:ext cx="1462267" cy="646331"/>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pP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DDC-IC, MPHs for EDA</a:t>
            </a:r>
          </a:p>
          <a:p>
            <a:pPr lvl="0" algn="ctr" defTabSz="977900">
              <a:lnSpc>
                <a:spcPct val="90000"/>
              </a:lnSpc>
            </a:pP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a:t>
            </a:r>
            <a:r>
              <a:rPr lang="en-US" sz="1200" i="1" dirty="0" smtClean="0">
                <a:solidFill>
                  <a:srgbClr val="0D3F75"/>
                </a:solidFill>
                <a:effectLst>
                  <a:outerShdw blurRad="38100" dist="12700" dir="2700000" algn="tl">
                    <a:srgbClr val="000000">
                      <a:alpha val="43137"/>
                    </a:srgbClr>
                  </a:outerShdw>
                </a:effectLst>
                <a:cs typeface="Arial" panose="020B0604020202020204" pitchFamily="34" charset="0"/>
              </a:rPr>
              <a:t>draft</a:t>
            </a: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a:t>
            </a:r>
            <a:endParaRPr lang="en-GB" sz="1200" dirty="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44" name="Rechteck 29"/>
          <p:cNvSpPr/>
          <p:nvPr/>
        </p:nvSpPr>
        <p:spPr>
          <a:xfrm>
            <a:off x="6112132" y="1869653"/>
            <a:ext cx="1424028" cy="646331"/>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pP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DDC-IC, MPHs for EDA</a:t>
            </a:r>
          </a:p>
          <a:p>
            <a:pPr lvl="0" algn="ctr" defTabSz="977900">
              <a:lnSpc>
                <a:spcPct val="90000"/>
              </a:lnSpc>
            </a:pP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a:t>
            </a:r>
            <a:r>
              <a:rPr lang="en-US" sz="1200" i="1" dirty="0" smtClean="0">
                <a:solidFill>
                  <a:srgbClr val="0D3F75"/>
                </a:solidFill>
                <a:effectLst>
                  <a:outerShdw blurRad="38100" dist="12700" dir="2700000" algn="tl">
                    <a:srgbClr val="000000">
                      <a:alpha val="43137"/>
                    </a:srgbClr>
                  </a:outerShdw>
                </a:effectLst>
                <a:cs typeface="Arial" panose="020B0604020202020204" pitchFamily="34" charset="0"/>
              </a:rPr>
              <a:t>consolidated</a:t>
            </a: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a:t>
            </a:r>
            <a:endParaRPr lang="en-GB" sz="1200" dirty="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38" name="Rechteck 37"/>
          <p:cNvSpPr/>
          <p:nvPr/>
        </p:nvSpPr>
        <p:spPr>
          <a:xfrm>
            <a:off x="1199456" y="2444813"/>
            <a:ext cx="1584176" cy="480131"/>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spcAft>
                <a:spcPct val="35000"/>
              </a:spcAft>
            </a:pP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SSTT </a:t>
            </a:r>
            <a:r>
              <a:rPr lang="en-US" sz="1400" dirty="0" smtClean="0">
                <a:solidFill>
                  <a:srgbClr val="0D3F75"/>
                </a:solidFill>
                <a:effectLst>
                  <a:outerShdw blurRad="38100" dist="12700" dir="2700000" algn="tl">
                    <a:srgbClr val="000000">
                      <a:alpha val="43137"/>
                    </a:srgbClr>
                  </a:outerShdw>
                </a:effectLst>
                <a:cs typeface="Arial" panose="020B0604020202020204" pitchFamily="34" charset="0"/>
              </a:rPr>
              <a:t>guidelines for steels</a:t>
            </a:r>
            <a:endParaRPr lang="en-GB" sz="1400" dirty="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39" name="Rechteck 29"/>
          <p:cNvSpPr/>
          <p:nvPr/>
        </p:nvSpPr>
        <p:spPr>
          <a:xfrm>
            <a:off x="8640478" y="1864720"/>
            <a:ext cx="1631986" cy="618631"/>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pP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DDC-IC, MPHs </a:t>
            </a: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incl. RMMs and based on REX</a:t>
            </a:r>
            <a:endParaRPr lang="en-GB" sz="1200" dirty="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40" name="Rechteck 39"/>
          <p:cNvSpPr/>
          <p:nvPr/>
        </p:nvSpPr>
        <p:spPr>
          <a:xfrm>
            <a:off x="233384" y="1428230"/>
            <a:ext cx="4798118" cy="28623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spcAft>
                <a:spcPct val="35000"/>
              </a:spcAft>
            </a:pP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irradiation in MTRs / irradiation modelling ...</a:t>
            </a:r>
            <a:endParaRPr lang="en-GB" sz="1400" b="1" dirty="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12" name="Rechteckiger Pfeil 11"/>
          <p:cNvSpPr/>
          <p:nvPr/>
        </p:nvSpPr>
        <p:spPr>
          <a:xfrm flipV="1">
            <a:off x="2085842" y="1750907"/>
            <a:ext cx="387651" cy="419731"/>
          </a:xfrm>
          <a:prstGeom prst="bentArrow">
            <a:avLst/>
          </a:prstGeom>
          <a:solidFill>
            <a:srgbClr val="0D3F75"/>
          </a:solidFill>
          <a:ln>
            <a:solidFill>
              <a:srgbClr val="0D3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5" name="Rechteckiger Pfeil 44"/>
          <p:cNvSpPr/>
          <p:nvPr/>
        </p:nvSpPr>
        <p:spPr>
          <a:xfrm>
            <a:off x="5446599" y="2022425"/>
            <a:ext cx="661995" cy="431946"/>
          </a:xfrm>
          <a:prstGeom prst="bentArrow">
            <a:avLst/>
          </a:prstGeom>
          <a:solidFill>
            <a:srgbClr val="0D3F75"/>
          </a:solidFill>
          <a:ln>
            <a:solidFill>
              <a:srgbClr val="0D3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6" name="Rechteckiger Pfeil 45"/>
          <p:cNvSpPr/>
          <p:nvPr/>
        </p:nvSpPr>
        <p:spPr>
          <a:xfrm flipV="1">
            <a:off x="918614" y="1746398"/>
            <a:ext cx="1627388" cy="1560666"/>
          </a:xfrm>
          <a:prstGeom prst="bentArrow">
            <a:avLst>
              <a:gd name="adj1" fmla="val 6279"/>
              <a:gd name="adj2" fmla="val 6797"/>
              <a:gd name="adj3" fmla="val 6797"/>
              <a:gd name="adj4" fmla="val 31176"/>
            </a:avLst>
          </a:prstGeom>
          <a:solidFill>
            <a:srgbClr val="0D3F75"/>
          </a:solidFill>
          <a:ln>
            <a:solidFill>
              <a:srgbClr val="0D3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7" name="Rechteckiger Pfeil 46"/>
          <p:cNvSpPr/>
          <p:nvPr/>
        </p:nvSpPr>
        <p:spPr>
          <a:xfrm rot="5400000">
            <a:off x="4316296" y="1748237"/>
            <a:ext cx="999974" cy="523206"/>
          </a:xfrm>
          <a:prstGeom prst="bentArrow">
            <a:avLst>
              <a:gd name="adj1" fmla="val 18645"/>
              <a:gd name="adj2" fmla="val 25000"/>
              <a:gd name="adj3" fmla="val 25000"/>
              <a:gd name="adj4" fmla="val 43750"/>
            </a:avLst>
          </a:prstGeom>
          <a:solidFill>
            <a:srgbClr val="0D3F75"/>
          </a:solidFill>
          <a:ln>
            <a:solidFill>
              <a:srgbClr val="0D3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8" name="Rechteck 10"/>
          <p:cNvSpPr/>
          <p:nvPr/>
        </p:nvSpPr>
        <p:spPr>
          <a:xfrm>
            <a:off x="8544272" y="5262854"/>
            <a:ext cx="2736304" cy="73096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spcAft>
                <a:spcPts val="300"/>
              </a:spcAft>
            </a:pP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“PROTO”</a:t>
            </a:r>
          </a:p>
          <a:p>
            <a:pPr algn="ctr" defTabSz="977900"/>
            <a:r>
              <a:rPr lang="en-US" sz="1200" dirty="0">
                <a:solidFill>
                  <a:srgbClr val="0D3F75"/>
                </a:solidFill>
                <a:effectLst>
                  <a:outerShdw blurRad="38100" dist="12700" dir="2700000" algn="tl">
                    <a:srgbClr val="000000">
                      <a:alpha val="43137"/>
                    </a:srgbClr>
                  </a:outerShdw>
                </a:effectLst>
                <a:cs typeface="Arial" panose="020B0604020202020204" pitchFamily="34" charset="0"/>
              </a:rPr>
              <a:t>d</a:t>
            </a: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evelopment of advanced materials / concepts to be tested in DEMO</a:t>
            </a:r>
            <a:endParaRPr lang="en-GB" sz="1200" dirty="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49" name="Rechteck 10"/>
          <p:cNvSpPr/>
          <p:nvPr/>
        </p:nvSpPr>
        <p:spPr>
          <a:xfrm>
            <a:off x="6384032" y="2952654"/>
            <a:ext cx="2736304" cy="480131"/>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lnSpc>
                <a:spcPct val="90000"/>
              </a:lnSpc>
              <a:spcAft>
                <a:spcPct val="35000"/>
              </a:spcAft>
            </a:pPr>
            <a:r>
              <a:rPr lang="en-US" sz="1400" dirty="0" smtClean="0">
                <a:solidFill>
                  <a:srgbClr val="0D3F75"/>
                </a:solidFill>
                <a:effectLst>
                  <a:outerShdw blurRad="38100" dist="12700" dir="2700000" algn="tl">
                    <a:srgbClr val="000000">
                      <a:alpha val="43137"/>
                    </a:srgbClr>
                  </a:outerShdw>
                </a:effectLst>
                <a:cs typeface="Arial" panose="020B0604020202020204" pitchFamily="34" charset="0"/>
              </a:rPr>
              <a:t>decision on </a:t>
            </a: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material test strategies / options </a:t>
            </a:r>
            <a:r>
              <a:rPr lang="en-US" sz="1400" dirty="0" smtClean="0">
                <a:solidFill>
                  <a:srgbClr val="0D3F75"/>
                </a:solidFill>
                <a:effectLst>
                  <a:outerShdw blurRad="38100" dist="12700" dir="2700000" algn="tl">
                    <a:srgbClr val="000000">
                      <a:alpha val="43137"/>
                    </a:srgbClr>
                  </a:outerShdw>
                </a:effectLst>
                <a:cs typeface="Arial" panose="020B0604020202020204" pitchFamily="34" charset="0"/>
              </a:rPr>
              <a:t>in DEMO</a:t>
            </a:r>
            <a:endParaRPr lang="en-GB" sz="1200" dirty="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51" name="Rechteck 50"/>
          <p:cNvSpPr/>
          <p:nvPr/>
        </p:nvSpPr>
        <p:spPr>
          <a:xfrm>
            <a:off x="4677476" y="2949651"/>
            <a:ext cx="1778564" cy="527837"/>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lgn="ctr" defTabSz="977900">
              <a:spcAft>
                <a:spcPts val="300"/>
              </a:spcAft>
            </a:pPr>
            <a:r>
              <a:rPr lang="en-US" sz="1400" b="1" dirty="0" smtClean="0">
                <a:solidFill>
                  <a:srgbClr val="0D3F75"/>
                </a:solidFill>
                <a:effectLst>
                  <a:outerShdw blurRad="38100" dist="12700" dir="2700000" algn="tl">
                    <a:srgbClr val="000000">
                      <a:alpha val="43137"/>
                    </a:srgbClr>
                  </a:outerShdw>
                </a:effectLst>
                <a:cs typeface="Arial" panose="020B0604020202020204" pitchFamily="34" charset="0"/>
              </a:rPr>
              <a:t>ITER/VNS operation</a:t>
            </a:r>
          </a:p>
          <a:p>
            <a:pPr lvl="0" algn="ctr" defTabSz="977900"/>
            <a:r>
              <a:rPr lang="en-US" sz="1200" dirty="0">
                <a:solidFill>
                  <a:srgbClr val="0D3F75"/>
                </a:solidFill>
                <a:effectLst>
                  <a:outerShdw blurRad="38100" dist="12700" dir="2700000" algn="tl">
                    <a:srgbClr val="000000">
                      <a:alpha val="43137"/>
                    </a:srgbClr>
                  </a:outerShdw>
                </a:effectLst>
                <a:cs typeface="Arial" panose="020B0604020202020204" pitchFamily="34" charset="0"/>
              </a:rPr>
              <a:t>b</a:t>
            </a:r>
            <a:r>
              <a:rPr lang="en-US" sz="1200" dirty="0" smtClean="0">
                <a:solidFill>
                  <a:srgbClr val="0D3F75"/>
                </a:solidFill>
                <a:effectLst>
                  <a:outerShdw blurRad="38100" dist="12700" dir="2700000" algn="tl">
                    <a:srgbClr val="000000">
                      <a:alpha val="43137"/>
                    </a:srgbClr>
                  </a:outerShdw>
                </a:effectLst>
                <a:cs typeface="Arial" panose="020B0604020202020204" pitchFamily="34" charset="0"/>
              </a:rPr>
              <a:t>reeding blanket</a:t>
            </a:r>
            <a:endParaRPr lang="en-GB" sz="1200" dirty="0">
              <a:solidFill>
                <a:srgbClr val="0D3F75"/>
              </a:solidFill>
              <a:effectLst>
                <a:outerShdw blurRad="38100" dist="12700" dir="2700000" algn="tl">
                  <a:srgbClr val="000000">
                    <a:alpha val="43137"/>
                  </a:srgbClr>
                </a:outerShdw>
              </a:effectLst>
              <a:cs typeface="Arial" panose="020B0604020202020204" pitchFamily="34" charset="0"/>
            </a:endParaRPr>
          </a:p>
        </p:txBody>
      </p:sp>
      <p:sp>
        <p:nvSpPr>
          <p:cNvPr id="56" name="Rechteckiger Pfeil 55"/>
          <p:cNvSpPr/>
          <p:nvPr/>
        </p:nvSpPr>
        <p:spPr>
          <a:xfrm>
            <a:off x="5933114" y="2529923"/>
            <a:ext cx="1891078" cy="455363"/>
          </a:xfrm>
          <a:prstGeom prst="bentArrow">
            <a:avLst>
              <a:gd name="adj1" fmla="val 25000"/>
              <a:gd name="adj2" fmla="val 25000"/>
              <a:gd name="adj3" fmla="val 21349"/>
              <a:gd name="adj4" fmla="val 43750"/>
            </a:avLst>
          </a:prstGeom>
          <a:solidFill>
            <a:srgbClr val="0D3F75"/>
          </a:solidFill>
          <a:ln>
            <a:solidFill>
              <a:srgbClr val="0D3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7" name="Rechteckiger Pfeil 56"/>
          <p:cNvSpPr/>
          <p:nvPr/>
        </p:nvSpPr>
        <p:spPr>
          <a:xfrm>
            <a:off x="7719670" y="2102422"/>
            <a:ext cx="1041442" cy="526691"/>
          </a:xfrm>
          <a:prstGeom prst="bentArrow">
            <a:avLst>
              <a:gd name="adj1" fmla="val 20265"/>
              <a:gd name="adj2" fmla="val 21054"/>
              <a:gd name="adj3" fmla="val 20265"/>
              <a:gd name="adj4" fmla="val 43750"/>
            </a:avLst>
          </a:prstGeom>
          <a:solidFill>
            <a:srgbClr val="0D3F75"/>
          </a:solidFill>
          <a:ln>
            <a:solidFill>
              <a:srgbClr val="0D3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8" name="Rechteck 57"/>
          <p:cNvSpPr/>
          <p:nvPr/>
        </p:nvSpPr>
        <p:spPr>
          <a:xfrm>
            <a:off x="7680176" y="2725852"/>
            <a:ext cx="21602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9"/>
          <p:cNvSpPr>
            <a:spLocks noGrp="1"/>
          </p:cNvSpPr>
          <p:nvPr>
            <p:ph type="title"/>
          </p:nvPr>
        </p:nvSpPr>
        <p:spPr/>
        <p:txBody>
          <a:bodyPr/>
          <a:lstStyle/>
          <a:p>
            <a:r>
              <a:rPr lang="en-US" dirty="0">
                <a:solidFill>
                  <a:srgbClr val="0D3F75"/>
                </a:solidFill>
                <a:effectLst>
                  <a:outerShdw blurRad="38100" dist="12700" dir="2700000" algn="tl">
                    <a:srgbClr val="000000">
                      <a:alpha val="43137"/>
                    </a:srgbClr>
                  </a:outerShdw>
                </a:effectLst>
                <a:latin typeface="+mj-lt"/>
              </a:rPr>
              <a:t>Timeline for DEMO material qualification</a:t>
            </a:r>
            <a:r>
              <a:rPr lang="de-DE" dirty="0">
                <a:solidFill>
                  <a:srgbClr val="0D3F75"/>
                </a:solidFill>
                <a:effectLst>
                  <a:outerShdw blurRad="38100" dist="12700" dir="2700000" algn="tl">
                    <a:srgbClr val="000000">
                      <a:alpha val="43137"/>
                    </a:srgbClr>
                  </a:outerShdw>
                </a:effectLst>
                <a:latin typeface="+mj-lt"/>
              </a:rPr>
              <a:t/>
            </a:r>
            <a:br>
              <a:rPr lang="de-DE" dirty="0">
                <a:solidFill>
                  <a:srgbClr val="0D3F75"/>
                </a:solidFill>
                <a:effectLst>
                  <a:outerShdw blurRad="38100" dist="12700" dir="2700000" algn="tl">
                    <a:srgbClr val="000000">
                      <a:alpha val="43137"/>
                    </a:srgbClr>
                  </a:outerShdw>
                </a:effectLst>
                <a:latin typeface="+mj-lt"/>
              </a:rPr>
            </a:br>
            <a:endParaRPr lang="de-DE" dirty="0">
              <a:latin typeface="+mj-lt"/>
            </a:endParaRPr>
          </a:p>
        </p:txBody>
      </p:sp>
    </p:spTree>
    <p:extLst>
      <p:ext uri="{BB962C8B-B14F-4D97-AF65-F5344CB8AC3E}">
        <p14:creationId xmlns:p14="http://schemas.microsoft.com/office/powerpoint/2010/main" val="1045486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dirty="0" smtClean="0">
                <a:solidFill>
                  <a:prstClr val="white"/>
                </a:solidFill>
              </a:rPr>
              <a:t>WPMAT / WPPRD-MAT members | </a:t>
            </a:r>
            <a:r>
              <a:rPr lang="de-DE" dirty="0" smtClean="0"/>
              <a:t>4th Technical Exchange Meeting on CFETR and EU-DEMO</a:t>
            </a:r>
            <a:r>
              <a:rPr lang="en-GB" dirty="0" smtClean="0">
                <a:solidFill>
                  <a:prstClr val="white"/>
                </a:solidFill>
              </a:rPr>
              <a:t> | 20 March 2024</a:t>
            </a:r>
            <a:endParaRPr lang="en-GB" dirty="0">
              <a:solidFill>
                <a:prstClr val="white"/>
              </a:solidFill>
            </a:endParaRPr>
          </a:p>
        </p:txBody>
      </p:sp>
      <p:sp>
        <p:nvSpPr>
          <p:cNvPr id="3" name="Foliennummernplatzhalter 2"/>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4" name="Titel 3"/>
          <p:cNvSpPr>
            <a:spLocks noGrp="1"/>
          </p:cNvSpPr>
          <p:nvPr>
            <p:ph type="title"/>
          </p:nvPr>
        </p:nvSpPr>
        <p:spPr/>
        <p:txBody>
          <a:bodyPr/>
          <a:lstStyle/>
          <a:p>
            <a:r>
              <a:rPr lang="de-DE" dirty="0"/>
              <a:t>WPMAT / WPPRD-MAT Members</a:t>
            </a:r>
          </a:p>
        </p:txBody>
      </p:sp>
      <p:sp>
        <p:nvSpPr>
          <p:cNvPr id="5" name="Rectangle: Rounded Corners 1065">
            <a:extLst>
              <a:ext uri="{FF2B5EF4-FFF2-40B4-BE49-F238E27FC236}">
                <a16:creationId xmlns:a16="http://schemas.microsoft.com/office/drawing/2014/main" id="{81E37649-1340-05DA-0FA9-41ADA17A3BEC}"/>
              </a:ext>
            </a:extLst>
          </p:cNvPr>
          <p:cNvSpPr/>
          <p:nvPr/>
        </p:nvSpPr>
        <p:spPr>
          <a:xfrm>
            <a:off x="1464227" y="840901"/>
            <a:ext cx="9210675" cy="5314950"/>
          </a:xfrm>
          <a:prstGeom prst="roundRect">
            <a:avLst>
              <a:gd name="adj" fmla="val 5377"/>
            </a:avLst>
          </a:prstGeom>
          <a:solidFill>
            <a:srgbClr val="DCE6F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670"/>
          <p:cNvSpPr>
            <a:spLocks/>
          </p:cNvSpPr>
          <p:nvPr/>
        </p:nvSpPr>
        <p:spPr bwMode="auto">
          <a:xfrm>
            <a:off x="5084195"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7" name="Freeform 670"/>
          <p:cNvSpPr>
            <a:spLocks/>
          </p:cNvSpPr>
          <p:nvPr/>
        </p:nvSpPr>
        <p:spPr bwMode="auto">
          <a:xfrm>
            <a:off x="6192127"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8" name="Freeform 670"/>
          <p:cNvSpPr>
            <a:spLocks/>
          </p:cNvSpPr>
          <p:nvPr/>
        </p:nvSpPr>
        <p:spPr bwMode="auto">
          <a:xfrm>
            <a:off x="7300059"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9" name="Freeform 670"/>
          <p:cNvSpPr>
            <a:spLocks/>
          </p:cNvSpPr>
          <p:nvPr/>
        </p:nvSpPr>
        <p:spPr bwMode="auto">
          <a:xfrm>
            <a:off x="8407991"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0" name="Freeform 670"/>
          <p:cNvSpPr>
            <a:spLocks/>
          </p:cNvSpPr>
          <p:nvPr/>
        </p:nvSpPr>
        <p:spPr bwMode="auto">
          <a:xfrm>
            <a:off x="9515921"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1" name="Freeform 670"/>
          <p:cNvSpPr>
            <a:spLocks/>
          </p:cNvSpPr>
          <p:nvPr/>
        </p:nvSpPr>
        <p:spPr bwMode="auto">
          <a:xfrm>
            <a:off x="2868331"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2" name="Freeform 670"/>
          <p:cNvSpPr>
            <a:spLocks/>
          </p:cNvSpPr>
          <p:nvPr/>
        </p:nvSpPr>
        <p:spPr bwMode="auto">
          <a:xfrm>
            <a:off x="1760399"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3" name="Freeform 670"/>
          <p:cNvSpPr>
            <a:spLocks/>
          </p:cNvSpPr>
          <p:nvPr/>
        </p:nvSpPr>
        <p:spPr bwMode="auto">
          <a:xfrm>
            <a:off x="5084195"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4" name="Freeform 670"/>
          <p:cNvSpPr>
            <a:spLocks/>
          </p:cNvSpPr>
          <p:nvPr/>
        </p:nvSpPr>
        <p:spPr bwMode="auto">
          <a:xfrm>
            <a:off x="6192127"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5" name="Freeform 670"/>
          <p:cNvSpPr>
            <a:spLocks/>
          </p:cNvSpPr>
          <p:nvPr/>
        </p:nvSpPr>
        <p:spPr bwMode="auto">
          <a:xfrm>
            <a:off x="7300059"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6" name="Freeform 670"/>
          <p:cNvSpPr>
            <a:spLocks/>
          </p:cNvSpPr>
          <p:nvPr/>
        </p:nvSpPr>
        <p:spPr bwMode="auto">
          <a:xfrm>
            <a:off x="9515921"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7" name="Freeform 670"/>
          <p:cNvSpPr>
            <a:spLocks/>
          </p:cNvSpPr>
          <p:nvPr/>
        </p:nvSpPr>
        <p:spPr bwMode="auto">
          <a:xfrm>
            <a:off x="3976263"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8" name="Freeform 670"/>
          <p:cNvSpPr>
            <a:spLocks/>
          </p:cNvSpPr>
          <p:nvPr/>
        </p:nvSpPr>
        <p:spPr bwMode="auto">
          <a:xfrm>
            <a:off x="2868331"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9" name="Freeform 670"/>
          <p:cNvSpPr>
            <a:spLocks/>
          </p:cNvSpPr>
          <p:nvPr/>
        </p:nvSpPr>
        <p:spPr bwMode="auto">
          <a:xfrm>
            <a:off x="1760399"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0" name="Freeform 670"/>
          <p:cNvSpPr>
            <a:spLocks/>
          </p:cNvSpPr>
          <p:nvPr/>
        </p:nvSpPr>
        <p:spPr bwMode="auto">
          <a:xfrm>
            <a:off x="5084195"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1" name="Freeform 670"/>
          <p:cNvSpPr>
            <a:spLocks/>
          </p:cNvSpPr>
          <p:nvPr/>
        </p:nvSpPr>
        <p:spPr bwMode="auto">
          <a:xfrm>
            <a:off x="6192127"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2" name="Freeform 670"/>
          <p:cNvSpPr>
            <a:spLocks/>
          </p:cNvSpPr>
          <p:nvPr/>
        </p:nvSpPr>
        <p:spPr bwMode="auto">
          <a:xfrm>
            <a:off x="7300059"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3" name="Freeform 670"/>
          <p:cNvSpPr>
            <a:spLocks/>
          </p:cNvSpPr>
          <p:nvPr/>
        </p:nvSpPr>
        <p:spPr bwMode="auto">
          <a:xfrm>
            <a:off x="9515921"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4" name="Freeform 670"/>
          <p:cNvSpPr>
            <a:spLocks/>
          </p:cNvSpPr>
          <p:nvPr/>
        </p:nvSpPr>
        <p:spPr bwMode="auto">
          <a:xfrm>
            <a:off x="1760399"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5" name="Freeform 670"/>
          <p:cNvSpPr>
            <a:spLocks/>
          </p:cNvSpPr>
          <p:nvPr/>
        </p:nvSpPr>
        <p:spPr bwMode="auto">
          <a:xfrm>
            <a:off x="6192127"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6" name="Freeform 670"/>
          <p:cNvSpPr>
            <a:spLocks/>
          </p:cNvSpPr>
          <p:nvPr/>
        </p:nvSpPr>
        <p:spPr bwMode="auto">
          <a:xfrm>
            <a:off x="7300059"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7" name="Freeform 670"/>
          <p:cNvSpPr>
            <a:spLocks/>
          </p:cNvSpPr>
          <p:nvPr/>
        </p:nvSpPr>
        <p:spPr bwMode="auto">
          <a:xfrm>
            <a:off x="3976263"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8" name="Freeform 670"/>
          <p:cNvSpPr>
            <a:spLocks/>
          </p:cNvSpPr>
          <p:nvPr/>
        </p:nvSpPr>
        <p:spPr bwMode="auto">
          <a:xfrm>
            <a:off x="2868331"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9" name="Freeform 670"/>
          <p:cNvSpPr>
            <a:spLocks/>
          </p:cNvSpPr>
          <p:nvPr/>
        </p:nvSpPr>
        <p:spPr bwMode="auto">
          <a:xfrm>
            <a:off x="1760399"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pic>
        <p:nvPicPr>
          <p:cNvPr id="30" name="Picture 39" descr="LPP.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8272" y="1148975"/>
            <a:ext cx="576064" cy="576064"/>
          </a:xfrm>
          <a:prstGeom prst="rect">
            <a:avLst/>
          </a:prstGeom>
        </p:spPr>
      </p:pic>
      <p:pic>
        <p:nvPicPr>
          <p:cNvPr id="31" name="Picture 43" descr="DTU UK B2 emblem only CMYK.eps"/>
          <p:cNvPicPr>
            <a:picLocks noChangeAspect="1"/>
          </p:cNvPicPr>
          <p:nvPr/>
        </p:nvPicPr>
        <p:blipFill>
          <a:blip r:embed="rId3"/>
          <a:stretch>
            <a:fillRect/>
          </a:stretch>
        </p:blipFill>
        <p:spPr>
          <a:xfrm>
            <a:off x="7595715" y="1148975"/>
            <a:ext cx="423292" cy="618657"/>
          </a:xfrm>
          <a:prstGeom prst="rect">
            <a:avLst/>
          </a:prstGeom>
        </p:spPr>
      </p:pic>
      <p:pic>
        <p:nvPicPr>
          <p:cNvPr id="32" name="Picture 44" descr="TY_logo_ring_jooneta_sinine.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6280" y="1148975"/>
            <a:ext cx="648072" cy="665854"/>
          </a:xfrm>
          <a:prstGeom prst="rect">
            <a:avLst/>
          </a:prstGeom>
        </p:spPr>
      </p:pic>
      <p:pic>
        <p:nvPicPr>
          <p:cNvPr id="33" name="Picture 46" descr="CEA_GB_logotype_4c.t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4617" y="2483219"/>
            <a:ext cx="653470" cy="533400"/>
          </a:xfrm>
          <a:prstGeom prst="rect">
            <a:avLst/>
          </a:prstGeom>
        </p:spPr>
      </p:pic>
      <p:pic>
        <p:nvPicPr>
          <p:cNvPr id="34" name="Picture 48" descr="kit_logo_en_4c_positiv.ti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78109" y="2733151"/>
            <a:ext cx="865763" cy="400993"/>
          </a:xfrm>
          <a:prstGeom prst="rect">
            <a:avLst/>
          </a:prstGeom>
        </p:spPr>
      </p:pic>
      <p:pic>
        <p:nvPicPr>
          <p:cNvPr id="35" name="Picture 50" descr="Greece.ti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08312" y="2445119"/>
            <a:ext cx="609600" cy="609600"/>
          </a:xfrm>
          <a:prstGeom prst="rect">
            <a:avLst/>
          </a:prstGeom>
        </p:spPr>
      </p:pic>
      <p:pic>
        <p:nvPicPr>
          <p:cNvPr id="36" name="Picture 29" descr="IPPascr.ep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28915" y="1220983"/>
            <a:ext cx="825500" cy="393700"/>
          </a:xfrm>
          <a:prstGeom prst="rect">
            <a:avLst/>
          </a:prstGeom>
        </p:spPr>
      </p:pic>
      <p:pic>
        <p:nvPicPr>
          <p:cNvPr id="37" name="Picture 21" descr="CCFE 4c.tif"/>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56008" y="5352215"/>
            <a:ext cx="936104" cy="310522"/>
          </a:xfrm>
          <a:prstGeom prst="rect">
            <a:avLst/>
          </a:prstGeom>
        </p:spPr>
      </p:pic>
      <p:pic>
        <p:nvPicPr>
          <p:cNvPr id="38" name="Picture 22" descr="ENEA-Logo.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02051" y="2683742"/>
            <a:ext cx="884775" cy="265433"/>
          </a:xfrm>
          <a:prstGeom prst="rect">
            <a:avLst/>
          </a:prstGeom>
        </p:spPr>
      </p:pic>
      <p:pic>
        <p:nvPicPr>
          <p:cNvPr id="39" name="Picture 25" descr="Logo_Asocjacji_PL.tif"/>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66725" y="3885279"/>
            <a:ext cx="911695" cy="377851"/>
          </a:xfrm>
          <a:prstGeom prst="rect">
            <a:avLst/>
          </a:prstGeom>
        </p:spPr>
      </p:pic>
      <p:pic>
        <p:nvPicPr>
          <p:cNvPr id="40" name="Picture 28" descr="ifa von MEdC_1 KLEIN.tif"/>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81086" y="3813271"/>
            <a:ext cx="697640" cy="594792"/>
          </a:xfrm>
          <a:prstGeom prst="rect">
            <a:avLst/>
          </a:prstGeom>
        </p:spPr>
      </p:pic>
      <p:pic>
        <p:nvPicPr>
          <p:cNvPr id="41" name="Picture 32" descr="IJS_logo.eps"/>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577697" y="3885279"/>
            <a:ext cx="926865" cy="440826"/>
          </a:xfrm>
          <a:prstGeom prst="rect">
            <a:avLst/>
          </a:prstGeom>
        </p:spPr>
      </p:pic>
      <p:pic>
        <p:nvPicPr>
          <p:cNvPr id="42" name="Picture 34" descr="VR_LOGO EMBLEM.eps"/>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93546" y="5037407"/>
            <a:ext cx="554182" cy="665575"/>
          </a:xfrm>
          <a:prstGeom prst="rect">
            <a:avLst/>
          </a:prstGeom>
        </p:spPr>
      </p:pic>
      <p:pic>
        <p:nvPicPr>
          <p:cNvPr id="43" name="Picture 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847528" y="1419229"/>
            <a:ext cx="871735" cy="377818"/>
          </a:xfrm>
          <a:prstGeom prst="rect">
            <a:avLst/>
          </a:prstGeom>
        </p:spPr>
      </p:pic>
      <p:pic>
        <p:nvPicPr>
          <p:cNvPr id="44" name="Picture 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435611" y="2462975"/>
            <a:ext cx="805641" cy="591744"/>
          </a:xfrm>
          <a:prstGeom prst="rect">
            <a:avLst/>
          </a:prstGeom>
        </p:spPr>
      </p:pic>
      <p:pic>
        <p:nvPicPr>
          <p:cNvPr id="45" name="Picture 2" descr="\\de-ews-fs01\efdawork\PI team\PICTURES AND GRAPHICS\LOGOS\Logos Consortium Members\Logos Consortium Members as on Users Website\Croatia (IRB).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5231904" y="1220983"/>
            <a:ext cx="761288" cy="5303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de-ews-fs01\efdawork\PI team\PICTURES AND GRAPHICS\LOGOS\Logos Consortium Members\Logos Consortium Members as on Users Website\Ukraine.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422665" y="5037407"/>
            <a:ext cx="609439" cy="66038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2075"/>
          <p:cNvSpPr txBox="1"/>
          <p:nvPr/>
        </p:nvSpPr>
        <p:spPr>
          <a:xfrm>
            <a:off x="1761048" y="1949944"/>
            <a:ext cx="1044000" cy="215444"/>
          </a:xfrm>
          <a:prstGeom prst="rect">
            <a:avLst/>
          </a:prstGeom>
          <a:noFill/>
        </p:spPr>
        <p:txBody>
          <a:bodyPr wrap="none" rtlCol="0">
            <a:noAutofit/>
          </a:bodyPr>
          <a:lstStyle/>
          <a:p>
            <a:pPr algn="ctr"/>
            <a:r>
              <a:rPr lang="en-US" sz="800" b="1" dirty="0" smtClean="0"/>
              <a:t>AUSTRIA</a:t>
            </a:r>
            <a:endParaRPr lang="en-GB" sz="800" b="1" dirty="0"/>
          </a:p>
        </p:txBody>
      </p:sp>
      <p:sp>
        <p:nvSpPr>
          <p:cNvPr id="48" name="TextBox 2076"/>
          <p:cNvSpPr txBox="1"/>
          <p:nvPr/>
        </p:nvSpPr>
        <p:spPr>
          <a:xfrm>
            <a:off x="2869848" y="1949944"/>
            <a:ext cx="1044000" cy="215444"/>
          </a:xfrm>
          <a:prstGeom prst="rect">
            <a:avLst/>
          </a:prstGeom>
          <a:noFill/>
        </p:spPr>
        <p:txBody>
          <a:bodyPr wrap="none" rtlCol="0">
            <a:noAutofit/>
          </a:bodyPr>
          <a:lstStyle/>
          <a:p>
            <a:pPr algn="ctr"/>
            <a:r>
              <a:rPr lang="en-US" sz="800" b="1" dirty="0" smtClean="0"/>
              <a:t>BELGIUM</a:t>
            </a:r>
            <a:endParaRPr lang="en-GB" sz="800" b="1" dirty="0"/>
          </a:p>
        </p:txBody>
      </p:sp>
      <p:sp>
        <p:nvSpPr>
          <p:cNvPr id="49" name="TextBox 2077"/>
          <p:cNvSpPr txBox="1"/>
          <p:nvPr/>
        </p:nvSpPr>
        <p:spPr>
          <a:xfrm>
            <a:off x="2869848" y="1766850"/>
            <a:ext cx="1044000" cy="246221"/>
          </a:xfrm>
          <a:prstGeom prst="rect">
            <a:avLst/>
          </a:prstGeom>
          <a:noFill/>
        </p:spPr>
        <p:txBody>
          <a:bodyPr wrap="none" rtlCol="0">
            <a:spAutoFit/>
          </a:bodyPr>
          <a:lstStyle/>
          <a:p>
            <a:pPr algn="ctr"/>
            <a:r>
              <a:rPr lang="en-US" sz="500" dirty="0" err="1" smtClean="0">
                <a:latin typeface="Arial" panose="020B0604020202020204" pitchFamily="34" charset="0"/>
                <a:cs typeface="Arial" panose="020B0604020202020204" pitchFamily="34" charset="0"/>
              </a:rPr>
              <a:t>Ecole</a:t>
            </a:r>
            <a:r>
              <a:rPr lang="en-US" sz="500" dirty="0" smtClean="0">
                <a:latin typeface="Arial" panose="020B0604020202020204" pitchFamily="34" charset="0"/>
                <a:cs typeface="Arial" panose="020B0604020202020204" pitchFamily="34" charset="0"/>
              </a:rPr>
              <a:t> Royale </a:t>
            </a:r>
            <a:r>
              <a:rPr lang="en-US" sz="500" dirty="0" err="1" smtClean="0">
                <a:latin typeface="Arial" panose="020B0604020202020204" pitchFamily="34" charset="0"/>
                <a:cs typeface="Arial" panose="020B0604020202020204" pitchFamily="34" charset="0"/>
              </a:rPr>
              <a:t>Militaire</a:t>
            </a:r>
            <a:endParaRPr lang="en-US" sz="500" dirty="0" smtClean="0">
              <a:latin typeface="Arial" panose="020B0604020202020204" pitchFamily="34" charset="0"/>
              <a:cs typeface="Arial" panose="020B0604020202020204" pitchFamily="34" charset="0"/>
            </a:endParaRPr>
          </a:p>
          <a:p>
            <a:pPr algn="ctr"/>
            <a:r>
              <a:rPr lang="en-US" sz="500" dirty="0" smtClean="0">
                <a:latin typeface="Arial" panose="020B0604020202020204" pitchFamily="34" charset="0"/>
                <a:cs typeface="Arial" panose="020B0604020202020204" pitchFamily="34" charset="0"/>
              </a:rPr>
              <a:t>Laboratory for Plasma Physics</a:t>
            </a:r>
            <a:endParaRPr lang="en-GB" sz="500" dirty="0">
              <a:latin typeface="Arial" panose="020B0604020202020204" pitchFamily="34" charset="0"/>
              <a:cs typeface="Arial" panose="020B0604020202020204" pitchFamily="34" charset="0"/>
            </a:endParaRPr>
          </a:p>
        </p:txBody>
      </p:sp>
      <p:sp>
        <p:nvSpPr>
          <p:cNvPr id="50" name="TextBox 2079"/>
          <p:cNvSpPr txBox="1"/>
          <p:nvPr/>
        </p:nvSpPr>
        <p:spPr>
          <a:xfrm>
            <a:off x="5083848" y="1949944"/>
            <a:ext cx="1044000" cy="215444"/>
          </a:xfrm>
          <a:prstGeom prst="rect">
            <a:avLst/>
          </a:prstGeom>
          <a:noFill/>
        </p:spPr>
        <p:txBody>
          <a:bodyPr wrap="none" rtlCol="0">
            <a:noAutofit/>
          </a:bodyPr>
          <a:lstStyle/>
          <a:p>
            <a:pPr algn="ctr"/>
            <a:r>
              <a:rPr lang="en-US" sz="800" b="1" dirty="0" smtClean="0"/>
              <a:t>CROATIA</a:t>
            </a:r>
            <a:endParaRPr lang="en-GB" sz="800" b="1" dirty="0"/>
          </a:p>
        </p:txBody>
      </p:sp>
      <p:sp>
        <p:nvSpPr>
          <p:cNvPr id="51" name="TextBox 2081"/>
          <p:cNvSpPr txBox="1"/>
          <p:nvPr/>
        </p:nvSpPr>
        <p:spPr>
          <a:xfrm>
            <a:off x="6192648" y="1949944"/>
            <a:ext cx="1044000" cy="215444"/>
          </a:xfrm>
          <a:prstGeom prst="rect">
            <a:avLst/>
          </a:prstGeom>
          <a:noFill/>
        </p:spPr>
        <p:txBody>
          <a:bodyPr wrap="none" rtlCol="0">
            <a:noAutofit/>
          </a:bodyPr>
          <a:lstStyle/>
          <a:p>
            <a:pPr algn="ctr"/>
            <a:r>
              <a:rPr lang="en-US" sz="800" b="1" dirty="0" smtClean="0"/>
              <a:t>CZECH REPUBLIC</a:t>
            </a:r>
            <a:endParaRPr lang="en-GB" sz="800" b="1" dirty="0"/>
          </a:p>
        </p:txBody>
      </p:sp>
      <p:sp>
        <p:nvSpPr>
          <p:cNvPr id="52" name="TextBox 2082"/>
          <p:cNvSpPr txBox="1"/>
          <p:nvPr/>
        </p:nvSpPr>
        <p:spPr>
          <a:xfrm>
            <a:off x="7301448" y="1949944"/>
            <a:ext cx="1044000" cy="215444"/>
          </a:xfrm>
          <a:prstGeom prst="rect">
            <a:avLst/>
          </a:prstGeom>
          <a:noFill/>
        </p:spPr>
        <p:txBody>
          <a:bodyPr wrap="none" rtlCol="0">
            <a:noAutofit/>
          </a:bodyPr>
          <a:lstStyle/>
          <a:p>
            <a:pPr algn="ctr"/>
            <a:r>
              <a:rPr lang="en-US" sz="800" b="1" dirty="0" smtClean="0"/>
              <a:t>DENMARK</a:t>
            </a:r>
            <a:endParaRPr lang="en-GB" sz="800" b="1" dirty="0"/>
          </a:p>
        </p:txBody>
      </p:sp>
      <p:sp>
        <p:nvSpPr>
          <p:cNvPr id="53" name="TextBox 2083"/>
          <p:cNvSpPr txBox="1"/>
          <p:nvPr/>
        </p:nvSpPr>
        <p:spPr>
          <a:xfrm>
            <a:off x="8406648" y="1949944"/>
            <a:ext cx="1044000" cy="215444"/>
          </a:xfrm>
          <a:prstGeom prst="rect">
            <a:avLst/>
          </a:prstGeom>
          <a:noFill/>
        </p:spPr>
        <p:txBody>
          <a:bodyPr wrap="none" rtlCol="0">
            <a:noAutofit/>
          </a:bodyPr>
          <a:lstStyle/>
          <a:p>
            <a:pPr algn="ctr"/>
            <a:r>
              <a:rPr lang="en-US" sz="800" b="1" dirty="0" smtClean="0"/>
              <a:t>ESTONIA</a:t>
            </a:r>
            <a:endParaRPr lang="en-GB" sz="800" b="1" dirty="0"/>
          </a:p>
        </p:txBody>
      </p:sp>
      <p:sp>
        <p:nvSpPr>
          <p:cNvPr id="54" name="TextBox 2085"/>
          <p:cNvSpPr txBox="1"/>
          <p:nvPr/>
        </p:nvSpPr>
        <p:spPr>
          <a:xfrm>
            <a:off x="9515448" y="1945763"/>
            <a:ext cx="1044000" cy="215444"/>
          </a:xfrm>
          <a:prstGeom prst="rect">
            <a:avLst/>
          </a:prstGeom>
          <a:noFill/>
        </p:spPr>
        <p:txBody>
          <a:bodyPr wrap="none" rtlCol="0">
            <a:noAutofit/>
          </a:bodyPr>
          <a:lstStyle/>
          <a:p>
            <a:pPr algn="ctr"/>
            <a:r>
              <a:rPr lang="en-US" sz="800" b="1" dirty="0" smtClean="0"/>
              <a:t>FINLAND</a:t>
            </a:r>
            <a:endParaRPr lang="en-GB" sz="800" b="1" dirty="0"/>
          </a:p>
        </p:txBody>
      </p:sp>
      <p:sp>
        <p:nvSpPr>
          <p:cNvPr id="55" name="TextBox 2086"/>
          <p:cNvSpPr txBox="1"/>
          <p:nvPr/>
        </p:nvSpPr>
        <p:spPr>
          <a:xfrm>
            <a:off x="1761048" y="3263629"/>
            <a:ext cx="1044000" cy="215444"/>
          </a:xfrm>
          <a:prstGeom prst="rect">
            <a:avLst/>
          </a:prstGeom>
          <a:noFill/>
        </p:spPr>
        <p:txBody>
          <a:bodyPr wrap="none" rtlCol="0">
            <a:noAutofit/>
          </a:bodyPr>
          <a:lstStyle/>
          <a:p>
            <a:pPr algn="ctr"/>
            <a:r>
              <a:rPr lang="en-US" sz="800" b="1" dirty="0" smtClean="0"/>
              <a:t>FRANCE</a:t>
            </a:r>
            <a:endParaRPr lang="en-GB" sz="800" b="1" dirty="0"/>
          </a:p>
        </p:txBody>
      </p:sp>
      <p:sp>
        <p:nvSpPr>
          <p:cNvPr id="56" name="TextBox 2087"/>
          <p:cNvSpPr txBox="1"/>
          <p:nvPr/>
        </p:nvSpPr>
        <p:spPr>
          <a:xfrm>
            <a:off x="2869848" y="3263629"/>
            <a:ext cx="1044000" cy="215444"/>
          </a:xfrm>
          <a:prstGeom prst="rect">
            <a:avLst/>
          </a:prstGeom>
          <a:noFill/>
        </p:spPr>
        <p:txBody>
          <a:bodyPr wrap="none" rtlCol="0">
            <a:noAutofit/>
          </a:bodyPr>
          <a:lstStyle/>
          <a:p>
            <a:pPr algn="ctr"/>
            <a:r>
              <a:rPr lang="en-US" sz="800" b="1" dirty="0" smtClean="0"/>
              <a:t>GERMANY</a:t>
            </a:r>
            <a:endParaRPr lang="en-GB" sz="800" b="1" dirty="0"/>
          </a:p>
        </p:txBody>
      </p:sp>
      <p:sp>
        <p:nvSpPr>
          <p:cNvPr id="57" name="TextBox 2088"/>
          <p:cNvSpPr txBox="1"/>
          <p:nvPr/>
        </p:nvSpPr>
        <p:spPr>
          <a:xfrm>
            <a:off x="3975048" y="3263629"/>
            <a:ext cx="1044000" cy="215444"/>
          </a:xfrm>
          <a:prstGeom prst="rect">
            <a:avLst/>
          </a:prstGeom>
          <a:noFill/>
        </p:spPr>
        <p:txBody>
          <a:bodyPr wrap="none" rtlCol="0">
            <a:noAutofit/>
          </a:bodyPr>
          <a:lstStyle/>
          <a:p>
            <a:pPr algn="ctr"/>
            <a:r>
              <a:rPr lang="en-US" sz="800" b="1" dirty="0" smtClean="0"/>
              <a:t>GERMANY</a:t>
            </a:r>
            <a:endParaRPr lang="en-GB" sz="800" b="1" dirty="0"/>
          </a:p>
        </p:txBody>
      </p:sp>
      <p:sp>
        <p:nvSpPr>
          <p:cNvPr id="58" name="TextBox 2089"/>
          <p:cNvSpPr txBox="1"/>
          <p:nvPr/>
        </p:nvSpPr>
        <p:spPr>
          <a:xfrm>
            <a:off x="5083848" y="3263629"/>
            <a:ext cx="1044000" cy="215444"/>
          </a:xfrm>
          <a:prstGeom prst="rect">
            <a:avLst/>
          </a:prstGeom>
          <a:noFill/>
        </p:spPr>
        <p:txBody>
          <a:bodyPr wrap="none" rtlCol="0">
            <a:noAutofit/>
          </a:bodyPr>
          <a:lstStyle/>
          <a:p>
            <a:pPr algn="ctr"/>
            <a:r>
              <a:rPr lang="en-US" sz="800" b="1" dirty="0" smtClean="0"/>
              <a:t>GERMANY</a:t>
            </a:r>
            <a:endParaRPr lang="en-GB" sz="800" b="1" dirty="0"/>
          </a:p>
        </p:txBody>
      </p:sp>
      <p:sp>
        <p:nvSpPr>
          <p:cNvPr id="59" name="TextBox 2090"/>
          <p:cNvSpPr txBox="1"/>
          <p:nvPr/>
        </p:nvSpPr>
        <p:spPr>
          <a:xfrm>
            <a:off x="6192648" y="3263629"/>
            <a:ext cx="1044000" cy="215444"/>
          </a:xfrm>
          <a:prstGeom prst="rect">
            <a:avLst/>
          </a:prstGeom>
          <a:noFill/>
        </p:spPr>
        <p:txBody>
          <a:bodyPr wrap="none" rtlCol="0">
            <a:noAutofit/>
          </a:bodyPr>
          <a:lstStyle/>
          <a:p>
            <a:pPr algn="ctr"/>
            <a:r>
              <a:rPr lang="en-US" sz="800" b="1" dirty="0" smtClean="0"/>
              <a:t>GREECE</a:t>
            </a:r>
            <a:endParaRPr lang="en-GB" sz="800" b="1" dirty="0"/>
          </a:p>
        </p:txBody>
      </p:sp>
      <p:sp>
        <p:nvSpPr>
          <p:cNvPr id="60" name="TextBox 2091"/>
          <p:cNvSpPr txBox="1"/>
          <p:nvPr/>
        </p:nvSpPr>
        <p:spPr>
          <a:xfrm>
            <a:off x="7301448" y="3263629"/>
            <a:ext cx="1044000" cy="215444"/>
          </a:xfrm>
          <a:prstGeom prst="rect">
            <a:avLst/>
          </a:prstGeom>
          <a:noFill/>
        </p:spPr>
        <p:txBody>
          <a:bodyPr wrap="none" rtlCol="0">
            <a:noAutofit/>
          </a:bodyPr>
          <a:lstStyle/>
          <a:p>
            <a:pPr algn="ctr"/>
            <a:r>
              <a:rPr lang="en-US" sz="800" b="1" dirty="0" smtClean="0"/>
              <a:t>HUNGARY</a:t>
            </a:r>
            <a:endParaRPr lang="en-GB" sz="800" b="1" dirty="0"/>
          </a:p>
        </p:txBody>
      </p:sp>
      <p:sp>
        <p:nvSpPr>
          <p:cNvPr id="61" name="TextBox 2093"/>
          <p:cNvSpPr txBox="1"/>
          <p:nvPr/>
        </p:nvSpPr>
        <p:spPr>
          <a:xfrm>
            <a:off x="9515448" y="3251503"/>
            <a:ext cx="1044000" cy="215444"/>
          </a:xfrm>
          <a:prstGeom prst="rect">
            <a:avLst/>
          </a:prstGeom>
          <a:noFill/>
        </p:spPr>
        <p:txBody>
          <a:bodyPr wrap="none" rtlCol="0">
            <a:noAutofit/>
          </a:bodyPr>
          <a:lstStyle/>
          <a:p>
            <a:pPr algn="ctr"/>
            <a:r>
              <a:rPr lang="en-US" sz="800" b="1" dirty="0" smtClean="0"/>
              <a:t>ITALY</a:t>
            </a:r>
            <a:endParaRPr lang="en-GB" sz="800" b="1" dirty="0"/>
          </a:p>
        </p:txBody>
      </p:sp>
      <p:sp>
        <p:nvSpPr>
          <p:cNvPr id="62" name="TextBox 2094"/>
          <p:cNvSpPr txBox="1"/>
          <p:nvPr/>
        </p:nvSpPr>
        <p:spPr>
          <a:xfrm>
            <a:off x="1761048" y="4533351"/>
            <a:ext cx="1044000" cy="215444"/>
          </a:xfrm>
          <a:prstGeom prst="rect">
            <a:avLst/>
          </a:prstGeom>
          <a:noFill/>
        </p:spPr>
        <p:txBody>
          <a:bodyPr wrap="none" rtlCol="0">
            <a:noAutofit/>
          </a:bodyPr>
          <a:lstStyle/>
          <a:p>
            <a:pPr algn="ctr"/>
            <a:r>
              <a:rPr lang="en-US" sz="800" b="1" dirty="0" smtClean="0"/>
              <a:t>LATVIA</a:t>
            </a:r>
            <a:endParaRPr lang="en-GB" sz="800" b="1" dirty="0"/>
          </a:p>
        </p:txBody>
      </p:sp>
      <p:sp>
        <p:nvSpPr>
          <p:cNvPr id="63" name="TextBox 2096"/>
          <p:cNvSpPr txBox="1"/>
          <p:nvPr/>
        </p:nvSpPr>
        <p:spPr>
          <a:xfrm>
            <a:off x="5083848" y="4559187"/>
            <a:ext cx="1044000" cy="215444"/>
          </a:xfrm>
          <a:prstGeom prst="rect">
            <a:avLst/>
          </a:prstGeom>
          <a:noFill/>
        </p:spPr>
        <p:txBody>
          <a:bodyPr wrap="none" rtlCol="0">
            <a:noAutofit/>
          </a:bodyPr>
          <a:lstStyle/>
          <a:p>
            <a:pPr algn="ctr"/>
            <a:r>
              <a:rPr lang="en-US" sz="800" b="1" dirty="0" smtClean="0"/>
              <a:t>POLAND</a:t>
            </a:r>
            <a:endParaRPr lang="en-GB" sz="800" b="1" dirty="0"/>
          </a:p>
        </p:txBody>
      </p:sp>
      <p:sp>
        <p:nvSpPr>
          <p:cNvPr id="64" name="TextBox 2097"/>
          <p:cNvSpPr txBox="1"/>
          <p:nvPr/>
        </p:nvSpPr>
        <p:spPr>
          <a:xfrm>
            <a:off x="6192648" y="4559187"/>
            <a:ext cx="1044000" cy="215444"/>
          </a:xfrm>
          <a:prstGeom prst="rect">
            <a:avLst/>
          </a:prstGeom>
          <a:noFill/>
        </p:spPr>
        <p:txBody>
          <a:bodyPr wrap="none" rtlCol="0">
            <a:noAutofit/>
          </a:bodyPr>
          <a:lstStyle/>
          <a:p>
            <a:pPr algn="ctr"/>
            <a:r>
              <a:rPr lang="en-US" sz="800" b="1" dirty="0" smtClean="0"/>
              <a:t>PORTUGAL</a:t>
            </a:r>
            <a:endParaRPr lang="en-GB" sz="800" b="1" dirty="0"/>
          </a:p>
        </p:txBody>
      </p:sp>
      <p:sp>
        <p:nvSpPr>
          <p:cNvPr id="65" name="TextBox 2098"/>
          <p:cNvSpPr txBox="1"/>
          <p:nvPr/>
        </p:nvSpPr>
        <p:spPr>
          <a:xfrm>
            <a:off x="7301448" y="4559187"/>
            <a:ext cx="1044000" cy="215444"/>
          </a:xfrm>
          <a:prstGeom prst="rect">
            <a:avLst/>
          </a:prstGeom>
          <a:noFill/>
        </p:spPr>
        <p:txBody>
          <a:bodyPr wrap="none" rtlCol="0">
            <a:noAutofit/>
          </a:bodyPr>
          <a:lstStyle/>
          <a:p>
            <a:pPr algn="ctr"/>
            <a:r>
              <a:rPr lang="en-US" sz="800" b="1" dirty="0" smtClean="0"/>
              <a:t>ROMANIA</a:t>
            </a:r>
            <a:endParaRPr lang="en-GB" sz="800" b="1" dirty="0"/>
          </a:p>
        </p:txBody>
      </p:sp>
      <p:sp>
        <p:nvSpPr>
          <p:cNvPr id="66" name="TextBox 2100"/>
          <p:cNvSpPr txBox="1"/>
          <p:nvPr/>
        </p:nvSpPr>
        <p:spPr>
          <a:xfrm>
            <a:off x="9515448" y="4559187"/>
            <a:ext cx="1044000" cy="215444"/>
          </a:xfrm>
          <a:prstGeom prst="rect">
            <a:avLst/>
          </a:prstGeom>
          <a:noFill/>
        </p:spPr>
        <p:txBody>
          <a:bodyPr wrap="none" rtlCol="0">
            <a:noAutofit/>
          </a:bodyPr>
          <a:lstStyle/>
          <a:p>
            <a:pPr algn="ctr"/>
            <a:r>
              <a:rPr lang="en-US" sz="800" b="1" dirty="0" smtClean="0"/>
              <a:t>SLOVENIA</a:t>
            </a:r>
            <a:endParaRPr lang="en-GB" sz="800" b="1" dirty="0"/>
          </a:p>
        </p:txBody>
      </p:sp>
      <p:sp>
        <p:nvSpPr>
          <p:cNvPr id="67" name="TextBox 2101"/>
          <p:cNvSpPr txBox="1"/>
          <p:nvPr/>
        </p:nvSpPr>
        <p:spPr>
          <a:xfrm>
            <a:off x="1761048" y="5855917"/>
            <a:ext cx="1044000" cy="215444"/>
          </a:xfrm>
          <a:prstGeom prst="rect">
            <a:avLst/>
          </a:prstGeom>
          <a:noFill/>
        </p:spPr>
        <p:txBody>
          <a:bodyPr wrap="none" rtlCol="0">
            <a:noAutofit/>
          </a:bodyPr>
          <a:lstStyle/>
          <a:p>
            <a:pPr algn="ctr"/>
            <a:r>
              <a:rPr lang="en-US" sz="800" b="1" dirty="0" smtClean="0"/>
              <a:t>SPAIN</a:t>
            </a:r>
            <a:endParaRPr lang="en-GB" sz="800" b="1" dirty="0"/>
          </a:p>
        </p:txBody>
      </p:sp>
      <p:sp>
        <p:nvSpPr>
          <p:cNvPr id="68" name="TextBox 2102"/>
          <p:cNvSpPr txBox="1"/>
          <p:nvPr/>
        </p:nvSpPr>
        <p:spPr>
          <a:xfrm>
            <a:off x="2869848" y="5855331"/>
            <a:ext cx="1044000" cy="215444"/>
          </a:xfrm>
          <a:prstGeom prst="rect">
            <a:avLst/>
          </a:prstGeom>
          <a:noFill/>
        </p:spPr>
        <p:txBody>
          <a:bodyPr wrap="none" rtlCol="0">
            <a:noAutofit/>
          </a:bodyPr>
          <a:lstStyle/>
          <a:p>
            <a:pPr algn="ctr"/>
            <a:r>
              <a:rPr lang="en-US" sz="800" b="1" dirty="0" smtClean="0"/>
              <a:t>SWEDEN</a:t>
            </a:r>
            <a:endParaRPr lang="en-GB" sz="800" b="1" dirty="0"/>
          </a:p>
        </p:txBody>
      </p:sp>
      <p:sp>
        <p:nvSpPr>
          <p:cNvPr id="69" name="TextBox 2103"/>
          <p:cNvSpPr txBox="1"/>
          <p:nvPr/>
        </p:nvSpPr>
        <p:spPr>
          <a:xfrm>
            <a:off x="3975048" y="5855331"/>
            <a:ext cx="1044000" cy="215444"/>
          </a:xfrm>
          <a:prstGeom prst="rect">
            <a:avLst/>
          </a:prstGeom>
          <a:noFill/>
        </p:spPr>
        <p:txBody>
          <a:bodyPr wrap="none" rtlCol="0">
            <a:noAutofit/>
          </a:bodyPr>
          <a:lstStyle/>
          <a:p>
            <a:pPr algn="ctr"/>
            <a:r>
              <a:rPr lang="en-US" sz="800" b="1" dirty="0" smtClean="0"/>
              <a:t>SWITZERLAND</a:t>
            </a:r>
            <a:endParaRPr lang="en-GB" sz="800" b="1" dirty="0"/>
          </a:p>
        </p:txBody>
      </p:sp>
      <p:sp>
        <p:nvSpPr>
          <p:cNvPr id="70" name="TextBox 2105"/>
          <p:cNvSpPr txBox="1"/>
          <p:nvPr/>
        </p:nvSpPr>
        <p:spPr>
          <a:xfrm>
            <a:off x="6192648" y="5855331"/>
            <a:ext cx="1044000" cy="215444"/>
          </a:xfrm>
          <a:prstGeom prst="rect">
            <a:avLst/>
          </a:prstGeom>
          <a:noFill/>
        </p:spPr>
        <p:txBody>
          <a:bodyPr wrap="none" rtlCol="0">
            <a:noAutofit/>
          </a:bodyPr>
          <a:lstStyle/>
          <a:p>
            <a:pPr algn="ctr"/>
            <a:r>
              <a:rPr lang="en-US" sz="800" b="1" dirty="0" smtClean="0"/>
              <a:t>UKRAINE</a:t>
            </a:r>
            <a:endParaRPr lang="en-GB" sz="800" b="1" dirty="0"/>
          </a:p>
        </p:txBody>
      </p:sp>
      <p:sp>
        <p:nvSpPr>
          <p:cNvPr id="71" name="TextBox 2106"/>
          <p:cNvSpPr txBox="1"/>
          <p:nvPr/>
        </p:nvSpPr>
        <p:spPr>
          <a:xfrm>
            <a:off x="7301448" y="5855331"/>
            <a:ext cx="1044000" cy="215444"/>
          </a:xfrm>
          <a:prstGeom prst="rect">
            <a:avLst/>
          </a:prstGeom>
          <a:noFill/>
        </p:spPr>
        <p:txBody>
          <a:bodyPr wrap="none" rtlCol="0">
            <a:noAutofit/>
          </a:bodyPr>
          <a:lstStyle/>
          <a:p>
            <a:pPr algn="ctr"/>
            <a:r>
              <a:rPr lang="en-US" sz="800" b="1" dirty="0" smtClean="0"/>
              <a:t>UNITED KINGDOM</a:t>
            </a:r>
            <a:endParaRPr lang="en-GB" sz="800" b="1" dirty="0"/>
          </a:p>
        </p:txBody>
      </p:sp>
      <p:sp>
        <p:nvSpPr>
          <p:cNvPr id="72" name="TextBox 2110"/>
          <p:cNvSpPr txBox="1"/>
          <p:nvPr/>
        </p:nvSpPr>
        <p:spPr>
          <a:xfrm>
            <a:off x="5098610" y="1843794"/>
            <a:ext cx="1016624" cy="184666"/>
          </a:xfrm>
          <a:prstGeom prst="rect">
            <a:avLst/>
          </a:prstGeom>
          <a:noFill/>
        </p:spPr>
        <p:txBody>
          <a:bodyPr wrap="none" rtlCol="0">
            <a:spAutoFit/>
          </a:bodyPr>
          <a:lstStyle/>
          <a:p>
            <a:pPr algn="ctr"/>
            <a:r>
              <a:rPr lang="vi-VN" sz="600" dirty="0">
                <a:latin typeface="Arial" panose="020B0604020202020204" pitchFamily="34" charset="0"/>
                <a:cs typeface="Arial" panose="020B0604020202020204" pitchFamily="34" charset="0"/>
              </a:rPr>
              <a:t>Ruđer Bošković Institute</a:t>
            </a:r>
            <a:endParaRPr lang="en-GB" sz="600" dirty="0">
              <a:latin typeface="Arial" panose="020B0604020202020204" pitchFamily="34" charset="0"/>
              <a:cs typeface="Arial" panose="020B0604020202020204" pitchFamily="34" charset="0"/>
            </a:endParaRPr>
          </a:p>
        </p:txBody>
      </p:sp>
      <p:sp>
        <p:nvSpPr>
          <p:cNvPr id="73" name="TextBox 2112"/>
          <p:cNvSpPr txBox="1"/>
          <p:nvPr/>
        </p:nvSpPr>
        <p:spPr>
          <a:xfrm>
            <a:off x="6259756" y="1689906"/>
            <a:ext cx="992579" cy="323165"/>
          </a:xfrm>
          <a:prstGeom prst="rect">
            <a:avLst/>
          </a:prstGeom>
          <a:noFill/>
        </p:spPr>
        <p:txBody>
          <a:bodyPr wrap="none" rtlCol="0">
            <a:spAutoFit/>
          </a:bodyPr>
          <a:lstStyle/>
          <a:p>
            <a:pPr algn="ctr"/>
            <a:r>
              <a:rPr lang="en-US" sz="500" dirty="0">
                <a:latin typeface="Arial" panose="020B0604020202020204" pitchFamily="34" charset="0"/>
                <a:cs typeface="Arial" panose="020B0604020202020204" pitchFamily="34" charset="0"/>
              </a:rPr>
              <a:t>Institute of Plasma Physics</a:t>
            </a:r>
          </a:p>
          <a:p>
            <a:pPr algn="ctr"/>
            <a:r>
              <a:rPr lang="en-US" sz="500" dirty="0">
                <a:latin typeface="Arial" panose="020B0604020202020204" pitchFamily="34" charset="0"/>
                <a:cs typeface="Arial" panose="020B0604020202020204" pitchFamily="34" charset="0"/>
              </a:rPr>
              <a:t>Academy of Sciences of the </a:t>
            </a:r>
          </a:p>
          <a:p>
            <a:pPr algn="ctr"/>
            <a:r>
              <a:rPr lang="en-US" sz="500" dirty="0">
                <a:latin typeface="Arial" panose="020B0604020202020204" pitchFamily="34" charset="0"/>
                <a:cs typeface="Arial" panose="020B0604020202020204" pitchFamily="34" charset="0"/>
              </a:rPr>
              <a:t>Czech Republic</a:t>
            </a:r>
            <a:endParaRPr lang="en-GB" sz="200" dirty="0">
              <a:latin typeface="Arial" panose="020B0604020202020204" pitchFamily="34" charset="0"/>
              <a:cs typeface="Arial" panose="020B0604020202020204" pitchFamily="34" charset="0"/>
            </a:endParaRPr>
          </a:p>
        </p:txBody>
      </p:sp>
      <p:sp>
        <p:nvSpPr>
          <p:cNvPr id="74" name="TextBox 2113"/>
          <p:cNvSpPr txBox="1"/>
          <p:nvPr/>
        </p:nvSpPr>
        <p:spPr>
          <a:xfrm>
            <a:off x="7484603" y="1766850"/>
            <a:ext cx="755335" cy="246221"/>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Technical University</a:t>
            </a:r>
          </a:p>
          <a:p>
            <a:pPr algn="ctr"/>
            <a:r>
              <a:rPr lang="en-US" sz="500" dirty="0" smtClean="0">
                <a:latin typeface="Arial" panose="020B0604020202020204" pitchFamily="34" charset="0"/>
                <a:cs typeface="Arial" panose="020B0604020202020204" pitchFamily="34" charset="0"/>
              </a:rPr>
              <a:t>of Denmark</a:t>
            </a:r>
            <a:endParaRPr lang="en-GB" sz="200" dirty="0">
              <a:latin typeface="Arial" panose="020B0604020202020204" pitchFamily="34" charset="0"/>
              <a:cs typeface="Arial" panose="020B0604020202020204" pitchFamily="34" charset="0"/>
            </a:endParaRPr>
          </a:p>
        </p:txBody>
      </p:sp>
      <p:sp>
        <p:nvSpPr>
          <p:cNvPr id="75" name="TextBox 2114"/>
          <p:cNvSpPr txBox="1"/>
          <p:nvPr/>
        </p:nvSpPr>
        <p:spPr>
          <a:xfrm>
            <a:off x="8476028" y="1843794"/>
            <a:ext cx="1019831" cy="215444"/>
          </a:xfrm>
          <a:prstGeom prst="rect">
            <a:avLst/>
          </a:prstGeom>
          <a:noFill/>
        </p:spPr>
        <p:txBody>
          <a:bodyPr wrap="none" rtlCol="0">
            <a:spAutoFit/>
          </a:bodyPr>
          <a:lstStyle/>
          <a:p>
            <a:pPr algn="ctr"/>
            <a:r>
              <a:rPr lang="en-US" sz="800" dirty="0" smtClean="0">
                <a:latin typeface="Arial" panose="020B0604020202020204" pitchFamily="34" charset="0"/>
                <a:cs typeface="Arial" panose="020B0604020202020204" pitchFamily="34" charset="0"/>
              </a:rPr>
              <a:t>University of Tartu</a:t>
            </a:r>
            <a:endParaRPr lang="en-GB" sz="800" dirty="0">
              <a:latin typeface="Arial" panose="020B0604020202020204" pitchFamily="34" charset="0"/>
              <a:cs typeface="Arial" panose="020B0604020202020204" pitchFamily="34" charset="0"/>
            </a:endParaRPr>
          </a:p>
        </p:txBody>
      </p:sp>
      <p:sp>
        <p:nvSpPr>
          <p:cNvPr id="76" name="TextBox 2115"/>
          <p:cNvSpPr txBox="1"/>
          <p:nvPr/>
        </p:nvSpPr>
        <p:spPr>
          <a:xfrm>
            <a:off x="9552384" y="1774739"/>
            <a:ext cx="955711" cy="246221"/>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Technical Research Centre</a:t>
            </a:r>
          </a:p>
          <a:p>
            <a:pPr algn="ctr"/>
            <a:r>
              <a:rPr lang="en-US" sz="500" dirty="0" smtClean="0">
                <a:latin typeface="Arial" panose="020B0604020202020204" pitchFamily="34" charset="0"/>
                <a:cs typeface="Arial" panose="020B0604020202020204" pitchFamily="34" charset="0"/>
              </a:rPr>
              <a:t>of Finland</a:t>
            </a:r>
            <a:endParaRPr lang="en-GB" sz="500" dirty="0">
              <a:latin typeface="Arial" panose="020B0604020202020204" pitchFamily="34" charset="0"/>
              <a:cs typeface="Arial" panose="020B0604020202020204" pitchFamily="34" charset="0"/>
            </a:endParaRPr>
          </a:p>
        </p:txBody>
      </p:sp>
      <p:sp>
        <p:nvSpPr>
          <p:cNvPr id="77" name="TextBox 2116"/>
          <p:cNvSpPr txBox="1"/>
          <p:nvPr/>
        </p:nvSpPr>
        <p:spPr>
          <a:xfrm>
            <a:off x="1791053" y="3021183"/>
            <a:ext cx="992579" cy="323165"/>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The French Alternative</a:t>
            </a:r>
          </a:p>
          <a:p>
            <a:pPr algn="ctr"/>
            <a:r>
              <a:rPr lang="en-US" sz="500" dirty="0" smtClean="0">
                <a:latin typeface="Arial" panose="020B0604020202020204" pitchFamily="34" charset="0"/>
                <a:cs typeface="Arial" panose="020B0604020202020204" pitchFamily="34" charset="0"/>
              </a:rPr>
              <a:t>Energies and Atomic Energy</a:t>
            </a:r>
          </a:p>
          <a:p>
            <a:pPr algn="ctr"/>
            <a:r>
              <a:rPr lang="en-US" sz="500" dirty="0" smtClean="0">
                <a:latin typeface="Arial" panose="020B0604020202020204" pitchFamily="34" charset="0"/>
                <a:cs typeface="Arial" panose="020B0604020202020204" pitchFamily="34" charset="0"/>
              </a:rPr>
              <a:t>Commission</a:t>
            </a:r>
            <a:endParaRPr lang="en-GB" sz="500" dirty="0">
              <a:latin typeface="Arial" panose="020B0604020202020204" pitchFamily="34" charset="0"/>
              <a:cs typeface="Arial" panose="020B0604020202020204" pitchFamily="34" charset="0"/>
            </a:endParaRPr>
          </a:p>
        </p:txBody>
      </p:sp>
      <p:sp>
        <p:nvSpPr>
          <p:cNvPr id="78" name="TextBox 2117"/>
          <p:cNvSpPr txBox="1"/>
          <p:nvPr/>
        </p:nvSpPr>
        <p:spPr>
          <a:xfrm>
            <a:off x="6117658" y="3043496"/>
            <a:ext cx="1164101" cy="276999"/>
          </a:xfrm>
          <a:prstGeom prst="rect">
            <a:avLst/>
          </a:prstGeom>
          <a:noFill/>
        </p:spPr>
        <p:txBody>
          <a:bodyPr wrap="none" rtlCol="0">
            <a:spAutoFit/>
          </a:bodyPr>
          <a:lstStyle/>
          <a:p>
            <a:pPr algn="ctr"/>
            <a:r>
              <a:rPr lang="en-US" sz="600" dirty="0" smtClean="0">
                <a:latin typeface="Arial" panose="020B0604020202020204" pitchFamily="34" charset="0"/>
                <a:cs typeface="Arial" panose="020B0604020202020204" pitchFamily="34" charset="0"/>
              </a:rPr>
              <a:t>National Centre for Scientific</a:t>
            </a:r>
          </a:p>
          <a:p>
            <a:pPr algn="ctr"/>
            <a:r>
              <a:rPr lang="en-US" sz="600" dirty="0" smtClean="0">
                <a:latin typeface="Arial" panose="020B0604020202020204" pitchFamily="34" charset="0"/>
                <a:cs typeface="Arial" panose="020B0604020202020204" pitchFamily="34" charset="0"/>
              </a:rPr>
              <a:t>Research “</a:t>
            </a:r>
            <a:r>
              <a:rPr lang="en-US" sz="600" dirty="0" err="1" smtClean="0">
                <a:latin typeface="Arial" panose="020B0604020202020204" pitchFamily="34" charset="0"/>
                <a:cs typeface="Arial" panose="020B0604020202020204" pitchFamily="34" charset="0"/>
              </a:rPr>
              <a:t>Demokritos</a:t>
            </a:r>
            <a:r>
              <a:rPr lang="en-US" sz="600" dirty="0" smtClean="0">
                <a:latin typeface="Arial" panose="020B0604020202020204" pitchFamily="34" charset="0"/>
                <a:cs typeface="Arial" panose="020B0604020202020204" pitchFamily="34" charset="0"/>
              </a:rPr>
              <a:t>”</a:t>
            </a:r>
            <a:endParaRPr lang="en-GB" sz="600" dirty="0">
              <a:latin typeface="Arial" panose="020B0604020202020204" pitchFamily="34" charset="0"/>
              <a:cs typeface="Arial" panose="020B0604020202020204" pitchFamily="34" charset="0"/>
            </a:endParaRPr>
          </a:p>
        </p:txBody>
      </p:sp>
      <p:sp>
        <p:nvSpPr>
          <p:cNvPr id="79" name="TextBox 2118"/>
          <p:cNvSpPr txBox="1"/>
          <p:nvPr/>
        </p:nvSpPr>
        <p:spPr>
          <a:xfrm>
            <a:off x="7245116" y="3093191"/>
            <a:ext cx="1146468" cy="184666"/>
          </a:xfrm>
          <a:prstGeom prst="rect">
            <a:avLst/>
          </a:prstGeom>
          <a:noFill/>
        </p:spPr>
        <p:txBody>
          <a:bodyPr wrap="none" rtlCol="0">
            <a:spAutoFit/>
          </a:bodyPr>
          <a:lstStyle/>
          <a:p>
            <a:pPr algn="ctr"/>
            <a:r>
              <a:rPr lang="en-US" sz="600" dirty="0">
                <a:latin typeface="Arial" panose="020B0604020202020204" pitchFamily="34" charset="0"/>
                <a:cs typeface="Arial" panose="020B0604020202020204" pitchFamily="34" charset="0"/>
              </a:rPr>
              <a:t>Centre for Energy Research</a:t>
            </a:r>
            <a:endParaRPr lang="en-GB" sz="600" dirty="0">
              <a:latin typeface="Arial" panose="020B0604020202020204" pitchFamily="34" charset="0"/>
              <a:cs typeface="Arial" panose="020B0604020202020204" pitchFamily="34" charset="0"/>
            </a:endParaRPr>
          </a:p>
        </p:txBody>
      </p:sp>
      <p:sp>
        <p:nvSpPr>
          <p:cNvPr id="80" name="TextBox 2120"/>
          <p:cNvSpPr txBox="1"/>
          <p:nvPr/>
        </p:nvSpPr>
        <p:spPr>
          <a:xfrm>
            <a:off x="9552384" y="2934089"/>
            <a:ext cx="957313" cy="400110"/>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Italian National Agency for</a:t>
            </a:r>
          </a:p>
          <a:p>
            <a:pPr algn="ctr"/>
            <a:r>
              <a:rPr lang="en-US" sz="500" dirty="0" smtClean="0">
                <a:latin typeface="Arial" panose="020B0604020202020204" pitchFamily="34" charset="0"/>
                <a:cs typeface="Arial" panose="020B0604020202020204" pitchFamily="34" charset="0"/>
              </a:rPr>
              <a:t>New Technologies, Energy</a:t>
            </a:r>
          </a:p>
          <a:p>
            <a:pPr algn="ctr"/>
            <a:r>
              <a:rPr lang="en-US" sz="500" dirty="0" smtClean="0">
                <a:latin typeface="Arial" panose="020B0604020202020204" pitchFamily="34" charset="0"/>
                <a:cs typeface="Arial" panose="020B0604020202020204" pitchFamily="34" charset="0"/>
              </a:rPr>
              <a:t>and Sustainable Economic </a:t>
            </a:r>
          </a:p>
          <a:p>
            <a:pPr algn="ctr"/>
            <a:r>
              <a:rPr lang="en-US" sz="500" dirty="0" smtClean="0">
                <a:latin typeface="Arial" panose="020B0604020202020204" pitchFamily="34" charset="0"/>
                <a:cs typeface="Arial" panose="020B0604020202020204" pitchFamily="34" charset="0"/>
              </a:rPr>
              <a:t>Development</a:t>
            </a:r>
            <a:endParaRPr lang="en-GB" sz="500" dirty="0">
              <a:latin typeface="Arial" panose="020B0604020202020204" pitchFamily="34" charset="0"/>
              <a:cs typeface="Arial" panose="020B0604020202020204" pitchFamily="34" charset="0"/>
            </a:endParaRPr>
          </a:p>
        </p:txBody>
      </p:sp>
      <p:sp>
        <p:nvSpPr>
          <p:cNvPr id="81" name="TextBox 2122"/>
          <p:cNvSpPr txBox="1"/>
          <p:nvPr/>
        </p:nvSpPr>
        <p:spPr>
          <a:xfrm>
            <a:off x="5148305" y="4359138"/>
            <a:ext cx="947695" cy="246221"/>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Institute of Plasma Physics</a:t>
            </a:r>
          </a:p>
          <a:p>
            <a:pPr algn="ctr"/>
            <a:r>
              <a:rPr lang="en-US" sz="500" dirty="0" smtClean="0">
                <a:latin typeface="Arial" panose="020B0604020202020204" pitchFamily="34" charset="0"/>
                <a:cs typeface="Arial" panose="020B0604020202020204" pitchFamily="34" charset="0"/>
              </a:rPr>
              <a:t>And Laser </a:t>
            </a:r>
            <a:r>
              <a:rPr lang="en-US" sz="500" dirty="0" err="1" smtClean="0">
                <a:latin typeface="Arial" panose="020B0604020202020204" pitchFamily="34" charset="0"/>
                <a:cs typeface="Arial" panose="020B0604020202020204" pitchFamily="34" charset="0"/>
              </a:rPr>
              <a:t>Microfusion</a:t>
            </a:r>
            <a:endParaRPr lang="en-GB" sz="500" dirty="0">
              <a:latin typeface="Arial" panose="020B0604020202020204" pitchFamily="34" charset="0"/>
              <a:cs typeface="Arial" panose="020B0604020202020204" pitchFamily="34" charset="0"/>
            </a:endParaRPr>
          </a:p>
        </p:txBody>
      </p:sp>
      <p:pic>
        <p:nvPicPr>
          <p:cNvPr id="82" name="Picture 3" descr="\\de-ews-fs01\efdawork\PI team\PICTURES AND GRAPHICS\LOGOS\Logos Consortium Members\Logos Consortium Members as on Users Website\Portugal (ipfn).jp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240008" y="4052890"/>
            <a:ext cx="972000" cy="254966"/>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2124"/>
          <p:cNvSpPr txBox="1"/>
          <p:nvPr/>
        </p:nvSpPr>
        <p:spPr>
          <a:xfrm>
            <a:off x="7371855" y="4436082"/>
            <a:ext cx="904415" cy="169277"/>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Institute for Atom Physics</a:t>
            </a:r>
            <a:endParaRPr lang="en-GB" sz="500" dirty="0">
              <a:latin typeface="Arial" panose="020B0604020202020204" pitchFamily="34" charset="0"/>
              <a:cs typeface="Arial" panose="020B0604020202020204" pitchFamily="34" charset="0"/>
            </a:endParaRPr>
          </a:p>
        </p:txBody>
      </p:sp>
      <p:sp>
        <p:nvSpPr>
          <p:cNvPr id="84" name="TextBox 2126"/>
          <p:cNvSpPr txBox="1"/>
          <p:nvPr/>
        </p:nvSpPr>
        <p:spPr>
          <a:xfrm>
            <a:off x="9637099" y="4436082"/>
            <a:ext cx="779381" cy="169277"/>
          </a:xfrm>
          <a:prstGeom prst="rect">
            <a:avLst/>
          </a:prstGeom>
          <a:noFill/>
        </p:spPr>
        <p:txBody>
          <a:bodyPr wrap="none" rtlCol="0">
            <a:spAutoFit/>
          </a:bodyPr>
          <a:lstStyle/>
          <a:p>
            <a:r>
              <a:rPr lang="en-GB" sz="500" dirty="0" err="1">
                <a:latin typeface="Arial" panose="020B0604020202020204" pitchFamily="34" charset="0"/>
                <a:cs typeface="Arial" panose="020B0604020202020204" pitchFamily="34" charset="0"/>
              </a:rPr>
              <a:t>Jožef</a:t>
            </a:r>
            <a:r>
              <a:rPr lang="en-GB" sz="500" dirty="0">
                <a:latin typeface="Arial" panose="020B0604020202020204" pitchFamily="34" charset="0"/>
                <a:cs typeface="Arial" panose="020B0604020202020204" pitchFamily="34" charset="0"/>
              </a:rPr>
              <a:t> Stefan Institute</a:t>
            </a:r>
          </a:p>
        </p:txBody>
      </p:sp>
      <p:pic>
        <p:nvPicPr>
          <p:cNvPr id="85" name="Picture 4" descr="\\de-ews-fs01\efdawork\PI team\PICTURES AND GRAPHICS\LOGOS\Logos Consortium Members\Logos Consortium Members as on Users Website\Spain (Ciemat).jp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775520" y="5109415"/>
            <a:ext cx="1011665" cy="537447"/>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2128"/>
          <p:cNvSpPr txBox="1"/>
          <p:nvPr/>
        </p:nvSpPr>
        <p:spPr>
          <a:xfrm>
            <a:off x="1752836" y="5685479"/>
            <a:ext cx="1079142" cy="246221"/>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Centre for Energy, Environment</a:t>
            </a:r>
          </a:p>
          <a:p>
            <a:pPr algn="ctr"/>
            <a:r>
              <a:rPr lang="en-US" sz="500" dirty="0" smtClean="0">
                <a:latin typeface="Arial" panose="020B0604020202020204" pitchFamily="34" charset="0"/>
                <a:cs typeface="Arial" panose="020B0604020202020204" pitchFamily="34" charset="0"/>
              </a:rPr>
              <a:t>And Technology Research</a:t>
            </a:r>
            <a:endParaRPr lang="en-GB" sz="500" dirty="0">
              <a:latin typeface="Arial" panose="020B0604020202020204" pitchFamily="34" charset="0"/>
              <a:cs typeface="Arial" panose="020B0604020202020204" pitchFamily="34" charset="0"/>
            </a:endParaRPr>
          </a:p>
        </p:txBody>
      </p:sp>
      <p:sp>
        <p:nvSpPr>
          <p:cNvPr id="87" name="TextBox 2129"/>
          <p:cNvSpPr txBox="1"/>
          <p:nvPr/>
        </p:nvSpPr>
        <p:spPr>
          <a:xfrm>
            <a:off x="2924999" y="5757487"/>
            <a:ext cx="947695" cy="169277"/>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Swedish Research Council</a:t>
            </a:r>
            <a:endParaRPr lang="en-GB" sz="500" dirty="0">
              <a:latin typeface="Arial" panose="020B0604020202020204" pitchFamily="34" charset="0"/>
              <a:cs typeface="Arial" panose="020B0604020202020204" pitchFamily="34" charset="0"/>
            </a:endParaRPr>
          </a:p>
        </p:txBody>
      </p:sp>
      <p:sp>
        <p:nvSpPr>
          <p:cNvPr id="88" name="TextBox 2130"/>
          <p:cNvSpPr txBox="1"/>
          <p:nvPr/>
        </p:nvSpPr>
        <p:spPr>
          <a:xfrm>
            <a:off x="6235814" y="5685158"/>
            <a:ext cx="968535" cy="246221"/>
          </a:xfrm>
          <a:prstGeom prst="rect">
            <a:avLst/>
          </a:prstGeom>
          <a:noFill/>
        </p:spPr>
        <p:txBody>
          <a:bodyPr wrap="none" rtlCol="0">
            <a:spAutoFit/>
          </a:bodyPr>
          <a:lstStyle/>
          <a:p>
            <a:pPr algn="ctr"/>
            <a:r>
              <a:rPr lang="en-US" sz="500" dirty="0" smtClean="0">
                <a:latin typeface="Arial" panose="020B0604020202020204" pitchFamily="34" charset="0"/>
                <a:cs typeface="Arial" panose="020B0604020202020204" pitchFamily="34" charset="0"/>
              </a:rPr>
              <a:t>Kharkov Institute of Physics</a:t>
            </a:r>
          </a:p>
          <a:p>
            <a:pPr algn="ctr"/>
            <a:r>
              <a:rPr lang="en-US" sz="500" dirty="0" smtClean="0">
                <a:latin typeface="Arial" panose="020B0604020202020204" pitchFamily="34" charset="0"/>
                <a:cs typeface="Arial" panose="020B0604020202020204" pitchFamily="34" charset="0"/>
              </a:rPr>
              <a:t>and Technology</a:t>
            </a:r>
            <a:endParaRPr lang="en-GB" sz="500" dirty="0">
              <a:latin typeface="Arial" panose="020B0604020202020204" pitchFamily="34" charset="0"/>
              <a:cs typeface="Arial" panose="020B0604020202020204" pitchFamily="34" charset="0"/>
            </a:endParaRPr>
          </a:p>
        </p:txBody>
      </p:sp>
      <p:pic>
        <p:nvPicPr>
          <p:cNvPr id="89" name="Picture 2" descr="\\de-ews-fs01\efdawork\PI team\PICTURES AND GRAPHICS\LOGOS\Logos Consortium Members\Logos Consortium Members as on Users Website\Finland (VTT).jp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541401" y="1187053"/>
            <a:ext cx="983599" cy="50536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5"/>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986431" y="5253431"/>
            <a:ext cx="1029449" cy="445531"/>
          </a:xfrm>
          <a:prstGeom prst="rect">
            <a:avLst/>
          </a:prstGeom>
        </p:spPr>
      </p:pic>
      <p:pic>
        <p:nvPicPr>
          <p:cNvPr id="91" name="Picture 8"/>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927648" y="2737071"/>
            <a:ext cx="893862" cy="259786"/>
          </a:xfrm>
          <a:prstGeom prst="rect">
            <a:avLst/>
          </a:prstGeom>
        </p:spPr>
      </p:pic>
      <p:pic>
        <p:nvPicPr>
          <p:cNvPr id="92" name="Picture 9"/>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802879" y="4055880"/>
            <a:ext cx="966448" cy="194089"/>
          </a:xfrm>
          <a:prstGeom prst="rect">
            <a:avLst/>
          </a:prstGeom>
        </p:spPr>
      </p:pic>
      <p:pic>
        <p:nvPicPr>
          <p:cNvPr id="93" name="Grafik 92"/>
          <p:cNvPicPr>
            <a:picLocks noChangeAspect="1"/>
          </p:cNvPicPr>
          <p:nvPr/>
        </p:nvPicPr>
        <p:blipFill rotWithShape="1">
          <a:blip r:embed="rId25" cstate="print">
            <a:extLst>
              <a:ext uri="{28A0092B-C50C-407E-A947-70E740481C1C}">
                <a14:useLocalDpi xmlns:a14="http://schemas.microsoft.com/office/drawing/2010/main" val="0"/>
              </a:ext>
            </a:extLst>
          </a:blip>
          <a:srcRect l="3488" t="24637" r="10311" b="29815"/>
          <a:stretch/>
        </p:blipFill>
        <p:spPr>
          <a:xfrm>
            <a:off x="5087235" y="2726327"/>
            <a:ext cx="1044000" cy="376649"/>
          </a:xfrm>
          <a:prstGeom prst="rect">
            <a:avLst/>
          </a:prstGeom>
        </p:spPr>
      </p:pic>
    </p:spTree>
    <p:extLst>
      <p:ext uri="{BB962C8B-B14F-4D97-AF65-F5344CB8AC3E}">
        <p14:creationId xmlns:p14="http://schemas.microsoft.com/office/powerpoint/2010/main" val="2102474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63352" y="1042443"/>
            <a:ext cx="11377267" cy="4616648"/>
          </a:xfrm>
          <a:prstGeom prst="rect">
            <a:avLst/>
          </a:prstGeom>
        </p:spPr>
        <p:txBody>
          <a:bodyPr wrap="square">
            <a:spAutoFit/>
          </a:bodyPr>
          <a:lstStyle/>
          <a:p>
            <a:pPr marL="285750" indent="-285750" algn="just">
              <a:spcAft>
                <a:spcPts val="1200"/>
              </a:spcAft>
              <a:buFont typeface="Wingdings" panose="05000000000000000000" pitchFamily="2" charset="2"/>
              <a:buChar char="v"/>
            </a:pPr>
            <a:r>
              <a:rPr lang="en-US" kern="1000" dirty="0" smtClean="0">
                <a:ea typeface="MS Mincho"/>
              </a:rPr>
              <a:t>Characterization </a:t>
            </a:r>
            <a:r>
              <a:rPr lang="en-US" kern="1000" dirty="0">
                <a:ea typeface="MS Mincho"/>
              </a:rPr>
              <a:t>and qualification of the in-vessel </a:t>
            </a:r>
            <a:r>
              <a:rPr lang="en-US" b="1" kern="1000" dirty="0">
                <a:solidFill>
                  <a:srgbClr val="005B82"/>
                </a:solidFill>
                <a:ea typeface="MS Mincho"/>
              </a:rPr>
              <a:t>baseline materials EUROFER97, CuCrZr and </a:t>
            </a:r>
            <a:r>
              <a:rPr lang="en-US" b="1" kern="1000" dirty="0" smtClean="0">
                <a:solidFill>
                  <a:srgbClr val="005B82"/>
                </a:solidFill>
                <a:ea typeface="MS Mincho"/>
              </a:rPr>
              <a:t>tungsten</a:t>
            </a:r>
          </a:p>
          <a:p>
            <a:pPr marL="285750" indent="-285750" algn="just">
              <a:spcAft>
                <a:spcPts val="1200"/>
              </a:spcAft>
              <a:buFont typeface="Wingdings" panose="05000000000000000000" pitchFamily="2" charset="2"/>
              <a:buChar char="v"/>
            </a:pPr>
            <a:r>
              <a:rPr lang="en-US" kern="1000" dirty="0" smtClean="0">
                <a:ea typeface="MS Mincho"/>
              </a:rPr>
              <a:t>Development, characterization and qualification of </a:t>
            </a:r>
            <a:r>
              <a:rPr lang="en-US" b="1" kern="1000" dirty="0" smtClean="0">
                <a:solidFill>
                  <a:srgbClr val="005B82"/>
                </a:solidFill>
                <a:ea typeface="MS Mincho"/>
              </a:rPr>
              <a:t>advanced </a:t>
            </a:r>
            <a:r>
              <a:rPr lang="en-US" b="1" kern="1000" dirty="0">
                <a:solidFill>
                  <a:srgbClr val="005B82"/>
                </a:solidFill>
                <a:ea typeface="MS Mincho"/>
              </a:rPr>
              <a:t>structural and high heat flux materials </a:t>
            </a:r>
            <a:r>
              <a:rPr lang="en-US" b="1" kern="1000" dirty="0" smtClean="0">
                <a:solidFill>
                  <a:srgbClr val="005B82"/>
                </a:solidFill>
                <a:ea typeface="MS Mincho"/>
              </a:rPr>
              <a:t>for </a:t>
            </a:r>
            <a:r>
              <a:rPr lang="en-US" b="1" kern="1000" dirty="0">
                <a:solidFill>
                  <a:srgbClr val="005B82"/>
                </a:solidFill>
                <a:ea typeface="MS Mincho"/>
              </a:rPr>
              <a:t>risk </a:t>
            </a:r>
            <a:r>
              <a:rPr lang="en-US" b="1" kern="1000" dirty="0" smtClean="0">
                <a:solidFill>
                  <a:srgbClr val="005B82"/>
                </a:solidFill>
                <a:ea typeface="MS Mincho"/>
              </a:rPr>
              <a:t>mitigation</a:t>
            </a:r>
          </a:p>
          <a:p>
            <a:pPr marL="285750" indent="-285750" algn="just">
              <a:spcAft>
                <a:spcPts val="1200"/>
              </a:spcAft>
              <a:buFont typeface="Wingdings" panose="05000000000000000000" pitchFamily="2" charset="2"/>
              <a:buChar char="v"/>
            </a:pPr>
            <a:r>
              <a:rPr lang="en-US" kern="1000" dirty="0" smtClean="0">
                <a:ea typeface="MS Mincho"/>
              </a:rPr>
              <a:t>Characterization and qualification of </a:t>
            </a:r>
            <a:r>
              <a:rPr lang="en-US" b="1" kern="1000" dirty="0" smtClean="0">
                <a:solidFill>
                  <a:srgbClr val="005B82"/>
                </a:solidFill>
                <a:ea typeface="MS Mincho"/>
              </a:rPr>
              <a:t>optical </a:t>
            </a:r>
            <a:r>
              <a:rPr lang="en-US" b="1" kern="1000" dirty="0">
                <a:solidFill>
                  <a:srgbClr val="005B82"/>
                </a:solidFill>
                <a:ea typeface="MS Mincho"/>
              </a:rPr>
              <a:t>and dielectric functional materials </a:t>
            </a:r>
            <a:r>
              <a:rPr lang="en-US" kern="1000" dirty="0" smtClean="0">
                <a:ea typeface="MS Mincho"/>
              </a:rPr>
              <a:t>for </a:t>
            </a:r>
            <a:r>
              <a:rPr lang="en-US" kern="1000" dirty="0">
                <a:ea typeface="MS Mincho"/>
              </a:rPr>
              <a:t>application in diagnostics, the heat and current drive systems and as </a:t>
            </a:r>
            <a:r>
              <a:rPr lang="en-US" kern="1000" dirty="0" smtClean="0">
                <a:ea typeface="MS Mincho"/>
              </a:rPr>
              <a:t>insulators</a:t>
            </a:r>
          </a:p>
          <a:p>
            <a:pPr marL="285750" indent="-285750" algn="just">
              <a:spcAft>
                <a:spcPts val="1200"/>
              </a:spcAft>
              <a:buFont typeface="Wingdings" panose="05000000000000000000" pitchFamily="2" charset="2"/>
              <a:buChar char="v"/>
            </a:pPr>
            <a:r>
              <a:rPr lang="en-US" kern="1000" dirty="0" smtClean="0">
                <a:ea typeface="MS Mincho"/>
              </a:rPr>
              <a:t>Assembling of qualified </a:t>
            </a:r>
            <a:r>
              <a:rPr lang="en-US" kern="1000" dirty="0">
                <a:ea typeface="MS Mincho"/>
              </a:rPr>
              <a:t>data </a:t>
            </a:r>
            <a:r>
              <a:rPr lang="en-US" kern="1000" dirty="0" smtClean="0">
                <a:ea typeface="MS Mincho"/>
              </a:rPr>
              <a:t>and generating of </a:t>
            </a:r>
            <a:r>
              <a:rPr lang="en-US" b="1" kern="1000" dirty="0">
                <a:solidFill>
                  <a:srgbClr val="005B82"/>
                </a:solidFill>
                <a:ea typeface="MS Mincho"/>
              </a:rPr>
              <a:t>material property handbooks</a:t>
            </a:r>
            <a:r>
              <a:rPr lang="en-US" kern="1000" dirty="0">
                <a:ea typeface="MS Mincho"/>
              </a:rPr>
              <a:t>, material assessment reports, </a:t>
            </a:r>
            <a:r>
              <a:rPr lang="en-US" b="1" kern="1000" dirty="0">
                <a:solidFill>
                  <a:srgbClr val="005B82"/>
                </a:solidFill>
                <a:ea typeface="MS Mincho"/>
              </a:rPr>
              <a:t>DEMO design criteria </a:t>
            </a:r>
            <a:r>
              <a:rPr lang="en-US" kern="1000" dirty="0">
                <a:ea typeface="MS Mincho"/>
              </a:rPr>
              <a:t>and material design limits for DEMO thermal, mechanical and environmental conditions comprising high fluence neutron </a:t>
            </a:r>
            <a:r>
              <a:rPr lang="en-US" kern="1000" dirty="0" smtClean="0">
                <a:ea typeface="MS Mincho"/>
              </a:rPr>
              <a:t>irradiation</a:t>
            </a:r>
          </a:p>
          <a:p>
            <a:pPr marL="285750" indent="-285750" algn="just">
              <a:spcAft>
                <a:spcPts val="1200"/>
              </a:spcAft>
              <a:buFont typeface="Wingdings" panose="05000000000000000000" pitchFamily="2" charset="2"/>
              <a:buChar char="v"/>
            </a:pPr>
            <a:r>
              <a:rPr lang="en-US" kern="1000" dirty="0">
                <a:ea typeface="MS Mincho"/>
              </a:rPr>
              <a:t>Assessment of the material properties as well as the system integrated material performance under fusion neutron irradiation / operational conditions in a FNS (e.g. </a:t>
            </a:r>
            <a:r>
              <a:rPr lang="en-US" b="1" kern="1000" dirty="0">
                <a:solidFill>
                  <a:srgbClr val="005B82"/>
                </a:solidFill>
                <a:ea typeface="MS Mincho"/>
              </a:rPr>
              <a:t>IFMIF-DONES</a:t>
            </a:r>
            <a:r>
              <a:rPr lang="en-US" kern="1000" dirty="0" smtClean="0">
                <a:ea typeface="MS Mincho"/>
              </a:rPr>
              <a:t>)</a:t>
            </a:r>
            <a:endParaRPr lang="en-US" b="1" kern="1000" dirty="0" smtClean="0">
              <a:solidFill>
                <a:srgbClr val="005B82"/>
              </a:solidFill>
              <a:ea typeface="MS Mincho"/>
            </a:endParaRPr>
          </a:p>
          <a:p>
            <a:pPr marL="285750" indent="-285750" algn="just">
              <a:spcAft>
                <a:spcPts val="1200"/>
              </a:spcAft>
              <a:buFont typeface="Wingdings" panose="05000000000000000000" pitchFamily="2" charset="2"/>
              <a:buChar char="v"/>
            </a:pPr>
            <a:r>
              <a:rPr lang="en-US" kern="1000" dirty="0" smtClean="0">
                <a:ea typeface="MS Mincho"/>
              </a:rPr>
              <a:t>Theoretical understanding and </a:t>
            </a:r>
            <a:r>
              <a:rPr lang="en-US" b="1" kern="1000" dirty="0" smtClean="0">
                <a:solidFill>
                  <a:srgbClr val="005B82"/>
                </a:solidFill>
                <a:ea typeface="MS Mincho"/>
              </a:rPr>
              <a:t>simulation of (fusion) neutron effects</a:t>
            </a:r>
            <a:r>
              <a:rPr lang="en-US" b="1" kern="1000" dirty="0" smtClean="0">
                <a:solidFill>
                  <a:srgbClr val="0D3F75"/>
                </a:solidFill>
                <a:ea typeface="MS Mincho"/>
              </a:rPr>
              <a:t> </a:t>
            </a:r>
            <a:r>
              <a:rPr lang="en-US" kern="1000" dirty="0" smtClean="0">
                <a:ea typeface="MS Mincho"/>
              </a:rPr>
              <a:t>on material microstructure and properties in dependence on operational boundary conditions </a:t>
            </a:r>
            <a:r>
              <a:rPr lang="en-US" kern="1000" dirty="0" smtClean="0">
                <a:ea typeface="MS Mincho"/>
                <a:sym typeface="Wingdings" panose="05000000000000000000" pitchFamily="2" charset="2"/>
              </a:rPr>
              <a:t> </a:t>
            </a:r>
            <a:r>
              <a:rPr lang="en-US" b="1" kern="1000" dirty="0" smtClean="0">
                <a:solidFill>
                  <a:srgbClr val="005B82"/>
                </a:solidFill>
                <a:ea typeface="MS Mincho"/>
                <a:sym typeface="Wingdings" panose="05000000000000000000" pitchFamily="2" charset="2"/>
              </a:rPr>
              <a:t>risk </a:t>
            </a:r>
            <a:r>
              <a:rPr lang="en-US" b="1" kern="1000" dirty="0" smtClean="0">
                <a:solidFill>
                  <a:srgbClr val="005B82"/>
                </a:solidFill>
                <a:ea typeface="MS Mincho"/>
              </a:rPr>
              <a:t>mitigation</a:t>
            </a:r>
            <a:endParaRPr lang="en-US" kern="1000" dirty="0" smtClean="0">
              <a:ea typeface="MS Mincho"/>
            </a:endParaRPr>
          </a:p>
          <a:p>
            <a:pPr marL="285750" indent="-285750" algn="just">
              <a:spcAft>
                <a:spcPts val="1200"/>
              </a:spcAft>
              <a:buFont typeface="Wingdings" panose="05000000000000000000" pitchFamily="2" charset="2"/>
              <a:buChar char="v"/>
            </a:pPr>
            <a:r>
              <a:rPr lang="en-US" kern="1000" dirty="0" smtClean="0">
                <a:ea typeface="MS Mincho"/>
              </a:rPr>
              <a:t>System integrated </a:t>
            </a:r>
            <a:r>
              <a:rPr lang="en-US" b="1" kern="1000" dirty="0" smtClean="0">
                <a:solidFill>
                  <a:srgbClr val="005B82"/>
                </a:solidFill>
                <a:ea typeface="MS Mincho"/>
              </a:rPr>
              <a:t>assessment </a:t>
            </a:r>
            <a:r>
              <a:rPr lang="en-US" b="1" kern="1000" dirty="0">
                <a:solidFill>
                  <a:srgbClr val="005B82"/>
                </a:solidFill>
                <a:ea typeface="MS Mincho"/>
              </a:rPr>
              <a:t>of the materials </a:t>
            </a:r>
            <a:r>
              <a:rPr lang="en-US" b="1" kern="1000" dirty="0" smtClean="0">
                <a:solidFill>
                  <a:srgbClr val="005B82"/>
                </a:solidFill>
                <a:ea typeface="MS Mincho"/>
              </a:rPr>
              <a:t>readiness</a:t>
            </a:r>
          </a:p>
        </p:txBody>
      </p:sp>
      <p:sp>
        <p:nvSpPr>
          <p:cNvPr id="4" name="Titel 3"/>
          <p:cNvSpPr>
            <a:spLocks noGrp="1"/>
          </p:cNvSpPr>
          <p:nvPr>
            <p:ph type="title"/>
          </p:nvPr>
        </p:nvSpPr>
        <p:spPr/>
        <p:txBody>
          <a:bodyPr/>
          <a:lstStyle/>
          <a:p>
            <a:r>
              <a:rPr lang="en-US" dirty="0"/>
              <a:t>European Fusion Roadmap: Mission 3</a:t>
            </a:r>
            <a:r>
              <a:rPr lang="en-US" kern="0" dirty="0">
                <a:solidFill>
                  <a:srgbClr val="0D3F75"/>
                </a:solidFill>
                <a:effectLst>
                  <a:outerShdw blurRad="38100" dist="12700" dir="2700000" algn="tl">
                    <a:srgbClr val="000000">
                      <a:alpha val="43137"/>
                    </a:srgbClr>
                  </a:outerShdw>
                </a:effectLst>
              </a:rPr>
              <a:t/>
            </a:r>
            <a:br>
              <a:rPr lang="en-US" kern="0" dirty="0">
                <a:solidFill>
                  <a:srgbClr val="0D3F75"/>
                </a:solidFill>
                <a:effectLst>
                  <a:outerShdw blurRad="38100" dist="12700" dir="2700000" algn="tl">
                    <a:srgbClr val="000000">
                      <a:alpha val="43137"/>
                    </a:srgbClr>
                  </a:outerShdw>
                </a:effectLst>
              </a:rPr>
            </a:br>
            <a:endParaRPr lang="de-DE" dirty="0"/>
          </a:p>
        </p:txBody>
      </p:sp>
    </p:spTree>
    <p:extLst>
      <p:ext uri="{BB962C8B-B14F-4D97-AF65-F5344CB8AC3E}">
        <p14:creationId xmlns:p14="http://schemas.microsoft.com/office/powerpoint/2010/main" val="154873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2">
                                            <p:txEl>
                                              <p:pRg st="0" end="0"/>
                                            </p:txEl>
                                          </p:spTgt>
                                        </p:tgtEl>
                                        <p:attrNameLst>
                                          <p:attrName>style.opacity</p:attrName>
                                        </p:attrNameLst>
                                      </p:cBhvr>
                                      <p:to>
                                        <p:strVal val="0.5"/>
                                      </p:to>
                                    </p:set>
                                    <p:animEffect filter="image" prLst="opacity: 0.5">
                                      <p:cBhvr rctx="IE">
                                        <p:cTn id="15" dur="indefinite"/>
                                        <p:tgtEl>
                                          <p:spTgt spid="2">
                                            <p:txEl>
                                              <p:pRg st="0" end="0"/>
                                            </p:txEl>
                                          </p:spTgt>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2">
                                            <p:txEl>
                                              <p:pRg st="1" end="1"/>
                                            </p:txEl>
                                          </p:spTgt>
                                        </p:tgtEl>
                                        <p:attrNameLst>
                                          <p:attrName>style.opacity</p:attrName>
                                        </p:attrNameLst>
                                      </p:cBhvr>
                                      <p:to>
                                        <p:strVal val="0.5"/>
                                      </p:to>
                                    </p:set>
                                    <p:animEffect filter="image" prLst="opacity: 0.5">
                                      <p:cBhvr rctx="IE">
                                        <p:cTn id="20" dur="indefinite"/>
                                        <p:tgtEl>
                                          <p:spTgt spid="2">
                                            <p:txEl>
                                              <p:pRg st="1" end="1"/>
                                            </p:txEl>
                                          </p:spTgt>
                                        </p:tgtEl>
                                      </p:cBhvr>
                                    </p:animEffect>
                                  </p:childTnLst>
                                </p:cTn>
                              </p:par>
                              <p:par>
                                <p:cTn id="21" presetID="9" presetClass="emph" presetSubtype="0" nodeType="withEffect">
                                  <p:stCondLst>
                                    <p:cond delay="0"/>
                                  </p:stCondLst>
                                  <p:childTnLst>
                                    <p:set>
                                      <p:cBhvr rctx="PPT">
                                        <p:cTn id="22" dur="indefinite"/>
                                        <p:tgtEl>
                                          <p:spTgt spid="2">
                                            <p:txEl>
                                              <p:pRg st="2" end="2"/>
                                            </p:txEl>
                                          </p:spTgt>
                                        </p:tgtEl>
                                        <p:attrNameLst>
                                          <p:attrName>style.opacity</p:attrName>
                                        </p:attrNameLst>
                                      </p:cBhvr>
                                      <p:to>
                                        <p:strVal val="0.5"/>
                                      </p:to>
                                    </p:set>
                                    <p:animEffect filter="image" prLst="opacity: 0.5">
                                      <p:cBhvr rctx="IE">
                                        <p:cTn id="23" dur="indefinite"/>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2">
                                            <p:txEl>
                                              <p:pRg st="3" end="3"/>
                                            </p:txEl>
                                          </p:spTgt>
                                        </p:tgtEl>
                                        <p:attrNameLst>
                                          <p:attrName>style.opacity</p:attrName>
                                        </p:attrNameLst>
                                      </p:cBhvr>
                                      <p:to>
                                        <p:strVal val="0.5"/>
                                      </p:to>
                                    </p:set>
                                    <p:animEffect filter="image" prLst="opacity: 0.5">
                                      <p:cBhvr rctx="IE">
                                        <p:cTn id="28" dur="indefinite"/>
                                        <p:tgtEl>
                                          <p:spTgt spid="2">
                                            <p:txEl>
                                              <p:pRg st="3" end="3"/>
                                            </p:txEl>
                                          </p:spTgt>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2">
                                            <p:txEl>
                                              <p:pRg st="4" end="4"/>
                                            </p:txEl>
                                          </p:spTgt>
                                        </p:tgtEl>
                                        <p:attrNameLst>
                                          <p:attrName>style.opacity</p:attrName>
                                        </p:attrNameLst>
                                      </p:cBhvr>
                                      <p:to>
                                        <p:strVal val="0.5"/>
                                      </p:to>
                                    </p:set>
                                    <p:animEffect filter="image" prLst="opacity: 0.5">
                                      <p:cBhvr rctx="IE">
                                        <p:cTn id="37" dur="indefinite"/>
                                        <p:tgtEl>
                                          <p:spTgt spid="2">
                                            <p:txEl>
                                              <p:pRg st="4" end="4"/>
                                            </p:txEl>
                                          </p:spTgt>
                                        </p:tgtEl>
                                      </p:cBhvr>
                                    </p:animEffect>
                                  </p:childTnLst>
                                </p:cTn>
                              </p:par>
                              <p:par>
                                <p:cTn id="38" presetID="9" presetClass="emph" presetSubtype="0" nodeType="withEffect">
                                  <p:stCondLst>
                                    <p:cond delay="0"/>
                                  </p:stCondLst>
                                  <p:childTnLst>
                                    <p:set>
                                      <p:cBhvr rctx="PPT">
                                        <p:cTn id="39" dur="indefinite"/>
                                        <p:tgtEl>
                                          <p:spTgt spid="2">
                                            <p:txEl>
                                              <p:pRg st="5" end="5"/>
                                            </p:txEl>
                                          </p:spTgt>
                                        </p:tgtEl>
                                        <p:attrNameLst>
                                          <p:attrName>style.opacity</p:attrName>
                                        </p:attrNameLst>
                                      </p:cBhvr>
                                      <p:to>
                                        <p:strVal val="0.5"/>
                                      </p:to>
                                    </p:set>
                                    <p:animEffect filter="image" prLst="opacity: 0.5">
                                      <p:cBhvr rctx="IE">
                                        <p:cTn id="40" dur="indefinite"/>
                                        <p:tgtEl>
                                          <p:spTgt spid="2">
                                            <p:txEl>
                                              <p:pRg st="5" end="5"/>
                                            </p:txEl>
                                          </p:spTgt>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p:cNvGraphicFramePr>
            <a:graphicFrameLocks noGrp="1"/>
          </p:cNvGraphicFramePr>
          <p:nvPr>
            <p:extLst>
              <p:ext uri="{D42A27DB-BD31-4B8C-83A1-F6EECF244321}">
                <p14:modId xmlns:p14="http://schemas.microsoft.com/office/powerpoint/2010/main" val="3580109562"/>
              </p:ext>
            </p:extLst>
          </p:nvPr>
        </p:nvGraphicFramePr>
        <p:xfrm>
          <a:off x="226784" y="804109"/>
          <a:ext cx="7453392" cy="5220000"/>
        </p:xfrm>
        <a:graphic>
          <a:graphicData uri="http://schemas.openxmlformats.org/drawingml/2006/table">
            <a:tbl>
              <a:tblPr firstRow="1" firstCol="1" bandRow="1">
                <a:tableStyleId>{5C22544A-7EE6-4342-B048-85BDC9FD1C3A}</a:tableStyleId>
              </a:tblPr>
              <a:tblGrid>
                <a:gridCol w="913220">
                  <a:extLst>
                    <a:ext uri="{9D8B030D-6E8A-4147-A177-3AD203B41FA5}">
                      <a16:colId xmlns:a16="http://schemas.microsoft.com/office/drawing/2014/main" val="991016706"/>
                    </a:ext>
                  </a:extLst>
                </a:gridCol>
                <a:gridCol w="6540172">
                  <a:extLst>
                    <a:ext uri="{9D8B030D-6E8A-4147-A177-3AD203B41FA5}">
                      <a16:colId xmlns:a16="http://schemas.microsoft.com/office/drawing/2014/main" val="285353367"/>
                    </a:ext>
                  </a:extLst>
                </a:gridCol>
              </a:tblGrid>
              <a:tr h="360000">
                <a:tc>
                  <a:txBody>
                    <a:bodyPr/>
                    <a:lstStyle/>
                    <a:p>
                      <a:pPr algn="ctr">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MTRL</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5B82"/>
                    </a:solidFill>
                  </a:tcPr>
                </a:tc>
                <a:tc>
                  <a:txBody>
                    <a:bodyPr/>
                    <a:lstStyle/>
                    <a:p>
                      <a:pPr algn="just">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Horizon 2020 definition</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5B82"/>
                    </a:solidFill>
                  </a:tcPr>
                </a:tc>
                <a:extLst>
                  <a:ext uri="{0D108BD9-81ED-4DB2-BD59-A6C34878D82A}">
                    <a16:rowId xmlns:a16="http://schemas.microsoft.com/office/drawing/2014/main" val="2087319524"/>
                  </a:ext>
                </a:extLst>
              </a:tr>
              <a:tr h="540000">
                <a:tc>
                  <a:txBody>
                    <a:bodyPr/>
                    <a:lstStyle/>
                    <a:p>
                      <a:pPr algn="ctr">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1</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5B82"/>
                    </a:solidFill>
                  </a:tcPr>
                </a:tc>
                <a:tc>
                  <a:txBody>
                    <a:bodyPr/>
                    <a:lstStyle/>
                    <a:p>
                      <a:pPr algn="l">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Basic principles observed</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07570730"/>
                  </a:ext>
                </a:extLst>
              </a:tr>
              <a:tr h="540000">
                <a:tc>
                  <a:txBody>
                    <a:bodyPr/>
                    <a:lstStyle/>
                    <a:p>
                      <a:pPr algn="ctr">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2</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5B82"/>
                    </a:solidFill>
                  </a:tcPr>
                </a:tc>
                <a:tc>
                  <a:txBody>
                    <a:bodyPr/>
                    <a:lstStyle/>
                    <a:p>
                      <a:pPr algn="l">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Technology concept formulated</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99539216"/>
                  </a:ext>
                </a:extLst>
              </a:tr>
              <a:tr h="540000">
                <a:tc>
                  <a:txBody>
                    <a:bodyPr/>
                    <a:lstStyle/>
                    <a:p>
                      <a:pPr algn="ctr">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3</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5B82"/>
                    </a:solidFill>
                  </a:tcPr>
                </a:tc>
                <a:tc>
                  <a:txBody>
                    <a:bodyPr/>
                    <a:lstStyle/>
                    <a:p>
                      <a:pPr algn="l">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Experimental proof of concept</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40460729"/>
                  </a:ext>
                </a:extLst>
              </a:tr>
              <a:tr h="540000">
                <a:tc>
                  <a:txBody>
                    <a:bodyPr/>
                    <a:lstStyle/>
                    <a:p>
                      <a:pPr algn="ctr">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4</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5B82"/>
                    </a:solidFill>
                  </a:tcPr>
                </a:tc>
                <a:tc>
                  <a:txBody>
                    <a:bodyPr/>
                    <a:lstStyle/>
                    <a:p>
                      <a:pPr algn="l">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Technology validated </a:t>
                      </a:r>
                      <a:r>
                        <a:rPr lang="en-GB" sz="1800" b="0" u="none"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in </a:t>
                      </a:r>
                      <a:r>
                        <a:rPr lang="en-GB" sz="1800" b="1" u="sng"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laboratory</a:t>
                      </a:r>
                      <a:endParaRPr lang="de-DE" sz="1800" b="1" u="sng"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57575964"/>
                  </a:ext>
                </a:extLst>
              </a:tr>
              <a:tr h="540000">
                <a:tc>
                  <a:txBody>
                    <a:bodyPr/>
                    <a:lstStyle/>
                    <a:p>
                      <a:pPr algn="ctr">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5</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5B82"/>
                    </a:solidFill>
                  </a:tcPr>
                </a:tc>
                <a:tc>
                  <a:txBody>
                    <a:bodyPr/>
                    <a:lstStyle/>
                    <a:p>
                      <a:pPr algn="l">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Technology validated in </a:t>
                      </a:r>
                      <a:r>
                        <a:rPr lang="en-GB" sz="1800" b="1" u="sng"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relevant environment</a:t>
                      </a:r>
                      <a:endParaRPr lang="de-DE" sz="1800" b="1" u="sng"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01931787"/>
                  </a:ext>
                </a:extLst>
              </a:tr>
              <a:tr h="540000">
                <a:tc>
                  <a:txBody>
                    <a:bodyPr/>
                    <a:lstStyle/>
                    <a:p>
                      <a:pPr algn="ctr">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6</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5B82"/>
                    </a:solidFill>
                  </a:tcPr>
                </a:tc>
                <a:tc>
                  <a:txBody>
                    <a:bodyPr/>
                    <a:lstStyle/>
                    <a:p>
                      <a:pPr algn="l">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Technology demonstrated in </a:t>
                      </a:r>
                      <a:r>
                        <a:rPr lang="en-GB" sz="1800" b="1" u="sng"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relevant environment</a:t>
                      </a:r>
                      <a:endParaRPr lang="de-DE" sz="1800" b="1" u="sng"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71398761"/>
                  </a:ext>
                </a:extLst>
              </a:tr>
              <a:tr h="540000">
                <a:tc>
                  <a:txBody>
                    <a:bodyPr/>
                    <a:lstStyle/>
                    <a:p>
                      <a:pPr algn="ctr">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7</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5B82"/>
                    </a:solidFill>
                  </a:tcPr>
                </a:tc>
                <a:tc>
                  <a:txBody>
                    <a:bodyPr/>
                    <a:lstStyle/>
                    <a:p>
                      <a:pPr algn="l">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System </a:t>
                      </a:r>
                      <a:r>
                        <a:rPr lang="en-GB" sz="1800" i="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prototype demonstration </a:t>
                      </a: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in </a:t>
                      </a:r>
                      <a:r>
                        <a:rPr lang="en-GB" sz="1800" b="1" u="sng"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operational environment</a:t>
                      </a:r>
                      <a:endParaRPr lang="de-DE" sz="1800" b="1" u="sng"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34970936"/>
                  </a:ext>
                </a:extLst>
              </a:tr>
              <a:tr h="540000">
                <a:tc>
                  <a:txBody>
                    <a:bodyPr/>
                    <a:lstStyle/>
                    <a:p>
                      <a:pPr algn="ctr">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8</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5B82"/>
                    </a:solidFill>
                  </a:tcPr>
                </a:tc>
                <a:tc>
                  <a:txBody>
                    <a:bodyPr/>
                    <a:lstStyle/>
                    <a:p>
                      <a:pPr algn="l">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System complete and qualified</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345056"/>
                  </a:ext>
                </a:extLst>
              </a:tr>
              <a:tr h="540000">
                <a:tc>
                  <a:txBody>
                    <a:bodyPr/>
                    <a:lstStyle/>
                    <a:p>
                      <a:pPr algn="ctr">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9</a:t>
                      </a:r>
                      <a:endParaRPr lang="de-DE" sz="1800"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5B82"/>
                    </a:solidFill>
                  </a:tcPr>
                </a:tc>
                <a:tc>
                  <a:txBody>
                    <a:bodyPr/>
                    <a:lstStyle/>
                    <a:p>
                      <a:pPr algn="l">
                        <a:lnSpc>
                          <a:spcPct val="115000"/>
                        </a:lnSpc>
                        <a:spcAft>
                          <a:spcPts val="0"/>
                        </a:spcAft>
                      </a:pP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Actual </a:t>
                      </a:r>
                      <a:r>
                        <a:rPr lang="en-GB" sz="1800" i="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system proven </a:t>
                      </a: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in </a:t>
                      </a:r>
                      <a:r>
                        <a:rPr lang="en-GB" sz="1800" b="1" u="sng"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operational environment</a:t>
                      </a:r>
                      <a:endParaRPr lang="de-DE" sz="1800" b="1" u="sng" dirty="0">
                        <a:effectLst>
                          <a:outerShdw blurRad="38100" dist="127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64129267"/>
                  </a:ext>
                </a:extLst>
              </a:tr>
            </a:tbl>
          </a:graphicData>
        </a:graphic>
      </p:graphicFrame>
      <p:sp>
        <p:nvSpPr>
          <p:cNvPr id="12" name="Textfeld 11"/>
          <p:cNvSpPr txBox="1"/>
          <p:nvPr/>
        </p:nvSpPr>
        <p:spPr>
          <a:xfrm>
            <a:off x="7822109" y="2586411"/>
            <a:ext cx="4248472" cy="923330"/>
          </a:xfrm>
          <a:prstGeom prst="rect">
            <a:avLst/>
          </a:prstGeom>
          <a:noFill/>
          <a:effectLst/>
        </p:spPr>
        <p:txBody>
          <a:bodyPr wrap="square" rtlCol="0">
            <a:spAutoFit/>
          </a:bodyPr>
          <a:lstStyle/>
          <a:p>
            <a:r>
              <a:rPr lang="en-US" dirty="0">
                <a:effectLst>
                  <a:outerShdw blurRad="38100" dist="12700" dir="2700000" algn="tl">
                    <a:srgbClr val="000000">
                      <a:alpha val="43137"/>
                    </a:srgbClr>
                  </a:outerShdw>
                </a:effectLst>
              </a:rPr>
              <a:t>Level 4 is the maximum that can be achieved without defining the related system and the operational conditions</a:t>
            </a:r>
          </a:p>
        </p:txBody>
      </p:sp>
      <p:sp>
        <p:nvSpPr>
          <p:cNvPr id="13" name="Rechteck 12"/>
          <p:cNvSpPr/>
          <p:nvPr/>
        </p:nvSpPr>
        <p:spPr>
          <a:xfrm>
            <a:off x="7822109" y="3662785"/>
            <a:ext cx="4248472" cy="369332"/>
          </a:xfrm>
          <a:prstGeom prst="rect">
            <a:avLst/>
          </a:prstGeom>
          <a:noFill/>
          <a:effectLst/>
        </p:spPr>
        <p:txBody>
          <a:bodyPr wrap="square" rtlCol="0">
            <a:spAutoFit/>
          </a:bodyPr>
          <a:lstStyle/>
          <a:p>
            <a:r>
              <a:rPr lang="en-GB" dirty="0">
                <a:effectLst>
                  <a:outerShdw blurRad="38100" dist="12700" dir="2700000" algn="tl">
                    <a:srgbClr val="000000">
                      <a:alpha val="43137"/>
                    </a:srgbClr>
                  </a:outerShdw>
                </a:effectLst>
              </a:rPr>
              <a:t>‘Fully integrated’ material testing</a:t>
            </a:r>
          </a:p>
        </p:txBody>
      </p:sp>
      <p:sp>
        <p:nvSpPr>
          <p:cNvPr id="15" name="Rechteck 11"/>
          <p:cNvSpPr/>
          <p:nvPr/>
        </p:nvSpPr>
        <p:spPr>
          <a:xfrm>
            <a:off x="119336" y="6037699"/>
            <a:ext cx="5112568" cy="276999"/>
          </a:xfrm>
          <a:prstGeom prst="rect">
            <a:avLst/>
          </a:prstGeom>
        </p:spPr>
        <p:txBody>
          <a:bodyPr wrap="square">
            <a:spAutoFit/>
          </a:bodyPr>
          <a:lstStyle/>
          <a:p>
            <a:r>
              <a:rPr lang="en-US" sz="1200" i="1" dirty="0">
                <a:effectLst>
                  <a:outerShdw blurRad="38100" dist="12700" dir="2700000" algn="tl">
                    <a:srgbClr val="000000">
                      <a:alpha val="43137"/>
                    </a:srgbClr>
                  </a:outerShdw>
                </a:effectLst>
              </a:rPr>
              <a:t>More details see M. Richardson et al, J. </a:t>
            </a:r>
            <a:r>
              <a:rPr lang="en-US" sz="1200" i="1" dirty="0" err="1">
                <a:effectLst>
                  <a:outerShdw blurRad="38100" dist="12700" dir="2700000" algn="tl">
                    <a:srgbClr val="000000">
                      <a:alpha val="43137"/>
                    </a:srgbClr>
                  </a:outerShdw>
                </a:effectLst>
              </a:rPr>
              <a:t>Nucl</a:t>
            </a:r>
            <a:r>
              <a:rPr lang="en-US" sz="1200" i="1" dirty="0">
                <a:effectLst>
                  <a:outerShdw blurRad="38100" dist="12700" dir="2700000" algn="tl">
                    <a:srgbClr val="000000">
                      <a:alpha val="43137"/>
                    </a:srgbClr>
                  </a:outerShdw>
                </a:effectLst>
              </a:rPr>
              <a:t>. Mater. 550 (2021) 152906</a:t>
            </a:r>
          </a:p>
        </p:txBody>
      </p:sp>
      <p:sp>
        <p:nvSpPr>
          <p:cNvPr id="16" name="Rechteck 15"/>
          <p:cNvSpPr/>
          <p:nvPr/>
        </p:nvSpPr>
        <p:spPr>
          <a:xfrm>
            <a:off x="8594425" y="4490471"/>
            <a:ext cx="3476155" cy="369332"/>
          </a:xfrm>
          <a:prstGeom prst="rect">
            <a:avLst/>
          </a:prstGeom>
          <a:noFill/>
          <a:effectLst/>
        </p:spPr>
        <p:txBody>
          <a:bodyPr wrap="square" rtlCol="0">
            <a:spAutoFit/>
          </a:bodyPr>
          <a:lstStyle/>
          <a:p>
            <a:r>
              <a:rPr lang="en-GB" dirty="0">
                <a:effectLst>
                  <a:outerShdw blurRad="38100" dist="12700" dir="2700000" algn="tl">
                    <a:srgbClr val="000000">
                      <a:alpha val="43137"/>
                    </a:srgbClr>
                  </a:outerShdw>
                </a:effectLst>
              </a:rPr>
              <a:t>IFMIF/DONES + ITER + ...</a:t>
            </a:r>
          </a:p>
        </p:txBody>
      </p:sp>
      <p:sp>
        <p:nvSpPr>
          <p:cNvPr id="17" name="Rechteck 16"/>
          <p:cNvSpPr/>
          <p:nvPr/>
        </p:nvSpPr>
        <p:spPr>
          <a:xfrm>
            <a:off x="8594425" y="5585539"/>
            <a:ext cx="3476156" cy="369332"/>
          </a:xfrm>
          <a:prstGeom prst="rect">
            <a:avLst/>
          </a:prstGeom>
          <a:noFill/>
          <a:effectLst/>
        </p:spPr>
        <p:txBody>
          <a:bodyPr wrap="square" rtlCol="0">
            <a:spAutoFit/>
          </a:bodyPr>
          <a:lstStyle/>
          <a:p>
            <a:r>
              <a:rPr lang="en-GB" dirty="0">
                <a:effectLst>
                  <a:outerShdw blurRad="38100" dist="12700" dir="2700000" algn="tl">
                    <a:srgbClr val="000000">
                      <a:alpha val="43137"/>
                    </a:srgbClr>
                  </a:outerShdw>
                </a:effectLst>
              </a:rPr>
              <a:t>DEMO</a:t>
            </a:r>
          </a:p>
        </p:txBody>
      </p:sp>
      <p:sp>
        <p:nvSpPr>
          <p:cNvPr id="14" name="Pfeil nach rechts 13"/>
          <p:cNvSpPr/>
          <p:nvPr/>
        </p:nvSpPr>
        <p:spPr>
          <a:xfrm>
            <a:off x="7120759" y="2892477"/>
            <a:ext cx="630383" cy="301203"/>
          </a:xfrm>
          <a:prstGeom prst="rightArrow">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p:cNvSpPr/>
          <p:nvPr/>
        </p:nvSpPr>
        <p:spPr>
          <a:xfrm>
            <a:off x="7822109" y="5612193"/>
            <a:ext cx="630383" cy="301203"/>
          </a:xfrm>
          <a:prstGeom prst="rightArrow">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p:cNvSpPr/>
          <p:nvPr/>
        </p:nvSpPr>
        <p:spPr>
          <a:xfrm>
            <a:off x="7824111" y="4533358"/>
            <a:ext cx="630383" cy="301203"/>
          </a:xfrm>
          <a:prstGeom prst="rightArrow">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p:cNvSpPr/>
          <p:nvPr/>
        </p:nvSpPr>
        <p:spPr>
          <a:xfrm>
            <a:off x="7120759" y="3700261"/>
            <a:ext cx="630383" cy="301203"/>
          </a:xfrm>
          <a:prstGeom prst="rightArrow">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7823150" y="774631"/>
            <a:ext cx="2665338" cy="646331"/>
          </a:xfrm>
          <a:prstGeom prst="rect">
            <a:avLst/>
          </a:prstGeom>
          <a:noFill/>
          <a:effectLst/>
        </p:spPr>
        <p:txBody>
          <a:bodyPr wrap="square" rtlCol="0">
            <a:spAutoFit/>
          </a:bodyPr>
          <a:lstStyle/>
          <a:p>
            <a:pPr>
              <a:tabLst>
                <a:tab pos="2152650" algn="l"/>
              </a:tabLst>
            </a:pPr>
            <a:r>
              <a:rPr lang="en-GB" dirty="0" smtClean="0">
                <a:effectLst>
                  <a:outerShdw blurRad="38100" dist="12700" dir="2700000" algn="tl">
                    <a:srgbClr val="000000">
                      <a:alpha val="43137"/>
                    </a:srgbClr>
                  </a:outerShdw>
                </a:effectLst>
              </a:rPr>
              <a:t>EUROFER97:	</a:t>
            </a:r>
            <a:r>
              <a:rPr lang="en-GB" b="1" dirty="0" smtClean="0">
                <a:solidFill>
                  <a:srgbClr val="005B82"/>
                </a:solidFill>
                <a:effectLst>
                  <a:outerShdw blurRad="38100" dist="12700" dir="2700000" algn="tl">
                    <a:srgbClr val="000000">
                      <a:alpha val="43137"/>
                    </a:srgbClr>
                  </a:outerShdw>
                </a:effectLst>
              </a:rPr>
              <a:t>4.2</a:t>
            </a:r>
          </a:p>
          <a:p>
            <a:pPr>
              <a:tabLst>
                <a:tab pos="2152650" algn="l"/>
              </a:tabLst>
            </a:pPr>
            <a:r>
              <a:rPr lang="en-GB" dirty="0" smtClean="0">
                <a:effectLst>
                  <a:outerShdw blurRad="38100" dist="12700" dir="2700000" algn="tl">
                    <a:srgbClr val="000000">
                      <a:alpha val="43137"/>
                    </a:srgbClr>
                  </a:outerShdw>
                </a:effectLst>
              </a:rPr>
              <a:t>Tungsten &amp; CuCrZr:	</a:t>
            </a:r>
            <a:r>
              <a:rPr lang="en-GB" b="1" dirty="0" smtClean="0">
                <a:solidFill>
                  <a:srgbClr val="005B82"/>
                </a:solidFill>
                <a:effectLst>
                  <a:outerShdw blurRad="38100" dist="12700" dir="2700000" algn="tl">
                    <a:srgbClr val="000000">
                      <a:alpha val="43137"/>
                    </a:srgbClr>
                  </a:outerShdw>
                </a:effectLst>
              </a:rPr>
              <a:t>3.9</a:t>
            </a:r>
            <a:endParaRPr lang="en-GB" b="1" dirty="0">
              <a:solidFill>
                <a:srgbClr val="005B82"/>
              </a:solidFill>
              <a:effectLst>
                <a:outerShdw blurRad="38100" dist="12700" dir="2700000" algn="tl">
                  <a:srgbClr val="000000">
                    <a:alpha val="43137"/>
                  </a:srgbClr>
                </a:outerShdw>
              </a:effectLst>
            </a:endParaRPr>
          </a:p>
        </p:txBody>
      </p:sp>
      <p:sp>
        <p:nvSpPr>
          <p:cNvPr id="2" name="Titel 1"/>
          <p:cNvSpPr>
            <a:spLocks noGrp="1"/>
          </p:cNvSpPr>
          <p:nvPr>
            <p:ph type="title"/>
          </p:nvPr>
        </p:nvSpPr>
        <p:spPr/>
        <p:txBody>
          <a:bodyPr/>
          <a:lstStyle/>
          <a:p>
            <a:pPr eaLnBrk="0" hangingPunct="0">
              <a:spcAft>
                <a:spcPts val="600"/>
              </a:spcAft>
              <a:defRPr/>
            </a:pPr>
            <a:r>
              <a:rPr lang="en-US"/>
              <a:t>Material Technology Readiness Level (MTRL)</a:t>
            </a:r>
            <a:endParaRPr lang="en-US" kern="0" dirty="0">
              <a:solidFill>
                <a:srgbClr val="0D3F75"/>
              </a:solidFill>
              <a:effectLst>
                <a:outerShdw blurRad="38100" dist="12700" dir="2700000" algn="tl">
                  <a:srgbClr val="000000">
                    <a:alpha val="43137"/>
                  </a:srgbClr>
                </a:outerShdw>
              </a:effectLst>
            </a:endParaRPr>
          </a:p>
        </p:txBody>
      </p:sp>
    </p:spTree>
    <p:extLst>
      <p:ext uri="{BB962C8B-B14F-4D97-AF65-F5344CB8AC3E}">
        <p14:creationId xmlns:p14="http://schemas.microsoft.com/office/powerpoint/2010/main" val="63454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p:cNvSpPr txBox="1"/>
          <p:nvPr/>
        </p:nvSpPr>
        <p:spPr>
          <a:xfrm>
            <a:off x="335357" y="1148708"/>
            <a:ext cx="1512172" cy="408623"/>
          </a:xfrm>
          <a:prstGeom prst="roundRect">
            <a:avLst/>
          </a:prstGeom>
          <a:solidFill>
            <a:srgbClr val="005B82"/>
          </a:solidFill>
          <a:effectLst>
            <a:outerShdw blurRad="50800" dist="38100" dir="2700000" algn="tl" rotWithShape="0">
              <a:prstClr val="black">
                <a:alpha val="40000"/>
              </a:prstClr>
            </a:outerShdw>
          </a:effectLst>
        </p:spPr>
        <p:txBody>
          <a:bodyPr wrap="square" rtlCol="0">
            <a:spAutoFit/>
          </a:bodyPr>
          <a:lstStyle/>
          <a:p>
            <a:r>
              <a:rPr lang="en-US" b="1" dirty="0" smtClean="0">
                <a:solidFill>
                  <a:schemeClr val="bg1"/>
                </a:solidFill>
              </a:rPr>
              <a:t>Data needs</a:t>
            </a:r>
            <a:endParaRPr lang="en-US" b="1" dirty="0">
              <a:solidFill>
                <a:schemeClr val="bg1"/>
              </a:solidFill>
            </a:endParaRPr>
          </a:p>
        </p:txBody>
      </p:sp>
      <p:sp>
        <p:nvSpPr>
          <p:cNvPr id="34" name="Textfeld 33"/>
          <p:cNvSpPr txBox="1"/>
          <p:nvPr/>
        </p:nvSpPr>
        <p:spPr>
          <a:xfrm flipH="1">
            <a:off x="335352" y="1703490"/>
            <a:ext cx="9037011" cy="2215991"/>
          </a:xfrm>
          <a:prstGeom prst="rect">
            <a:avLst/>
          </a:prstGeom>
          <a:noFill/>
          <a:effectLst/>
        </p:spPr>
        <p:txBody>
          <a:bodyPr wrap="square" rtlCol="0">
            <a:spAutoFit/>
          </a:bodyPr>
          <a:lstStyle/>
          <a:p>
            <a:pPr>
              <a:spcAft>
                <a:spcPts val="1800"/>
              </a:spcAft>
            </a:pPr>
            <a:r>
              <a:rPr lang="en-US" dirty="0" smtClean="0">
                <a:effectLst>
                  <a:outerShdw blurRad="38100" dist="12700" dir="2700000" algn="tl">
                    <a:srgbClr val="000000">
                      <a:alpha val="43137"/>
                    </a:srgbClr>
                  </a:outerShdw>
                </a:effectLst>
                <a:sym typeface="Wingdings" panose="05000000000000000000" pitchFamily="2" charset="2"/>
              </a:rPr>
              <a:t>The roadmap </a:t>
            </a:r>
            <a:r>
              <a:rPr lang="en-US" dirty="0">
                <a:effectLst>
                  <a:outerShdw blurRad="38100" dist="12700" dir="2700000" algn="tl">
                    <a:srgbClr val="000000">
                      <a:alpha val="43137"/>
                    </a:srgbClr>
                  </a:outerShdw>
                </a:effectLst>
                <a:sym typeface="Wingdings" panose="05000000000000000000" pitchFamily="2" charset="2"/>
              </a:rPr>
              <a:t>for </a:t>
            </a:r>
            <a:r>
              <a:rPr lang="en-US" dirty="0" smtClean="0">
                <a:effectLst>
                  <a:outerShdw blurRad="38100" dist="12700" dir="2700000" algn="tl">
                    <a:srgbClr val="000000">
                      <a:alpha val="43137"/>
                    </a:srgbClr>
                  </a:outerShdw>
                </a:effectLst>
                <a:sym typeface="Wingdings" panose="05000000000000000000" pitchFamily="2" charset="2"/>
              </a:rPr>
              <a:t>fusion materials and increase in MTRL is driven by the </a:t>
            </a:r>
            <a:r>
              <a:rPr lang="en-US" b="1" dirty="0" smtClean="0">
                <a:solidFill>
                  <a:srgbClr val="005B82"/>
                </a:solidFill>
                <a:effectLst>
                  <a:outerShdw blurRad="38100" dist="12700" dir="2700000" algn="tl">
                    <a:srgbClr val="000000">
                      <a:alpha val="43137"/>
                    </a:srgbClr>
                  </a:outerShdw>
                </a:effectLst>
                <a:sym typeface="Wingdings" panose="05000000000000000000" pitchFamily="2" charset="2"/>
              </a:rPr>
              <a:t>need of data</a:t>
            </a:r>
          </a:p>
          <a:p>
            <a:pPr marL="285750" indent="-285750">
              <a:spcAft>
                <a:spcPts val="600"/>
              </a:spcAft>
              <a:buFont typeface="Wingdings" panose="05000000000000000000" pitchFamily="2" charset="2"/>
              <a:buChar char="v"/>
            </a:pPr>
            <a:r>
              <a:rPr lang="en-US" dirty="0" smtClean="0">
                <a:effectLst>
                  <a:outerShdw blurRad="38100" dist="12700" dir="2700000" algn="tl">
                    <a:srgbClr val="000000">
                      <a:alpha val="43137"/>
                    </a:srgbClr>
                  </a:outerShdw>
                </a:effectLst>
                <a:sym typeface="Wingdings" panose="05000000000000000000" pitchFamily="2" charset="2"/>
              </a:rPr>
              <a:t>Requires</a:t>
            </a:r>
            <a:r>
              <a:rPr lang="en-US" b="1" dirty="0" smtClean="0">
                <a:solidFill>
                  <a:srgbClr val="0D3F75"/>
                </a:solidFill>
                <a:effectLst>
                  <a:outerShdw blurRad="38100" dist="12700" dir="2700000" algn="tl">
                    <a:srgbClr val="000000">
                      <a:alpha val="43137"/>
                    </a:srgbClr>
                  </a:outerShdw>
                </a:effectLst>
                <a:sym typeface="Wingdings" panose="05000000000000000000" pitchFamily="2" charset="2"/>
              </a:rPr>
              <a:t> </a:t>
            </a:r>
            <a:r>
              <a:rPr lang="en-US" b="1" dirty="0">
                <a:solidFill>
                  <a:srgbClr val="005B82"/>
                </a:solidFill>
                <a:effectLst>
                  <a:outerShdw blurRad="38100" dist="12700" dir="2700000" algn="tl">
                    <a:srgbClr val="000000">
                      <a:alpha val="43137"/>
                    </a:srgbClr>
                  </a:outerShdw>
                </a:effectLst>
                <a:sym typeface="Wingdings" panose="05000000000000000000" pitchFamily="2" charset="2"/>
              </a:rPr>
              <a:t>time</a:t>
            </a:r>
            <a:r>
              <a:rPr lang="en-US" b="1" dirty="0">
                <a:solidFill>
                  <a:srgbClr val="0D3F75"/>
                </a:solidFill>
                <a:effectLst>
                  <a:outerShdw blurRad="38100" dist="12700" dir="2700000" algn="tl">
                    <a:srgbClr val="000000">
                      <a:alpha val="43137"/>
                    </a:srgbClr>
                  </a:outerShdw>
                </a:effectLst>
                <a:sym typeface="Wingdings" panose="05000000000000000000" pitchFamily="2" charset="2"/>
              </a:rPr>
              <a:t> </a:t>
            </a:r>
            <a:r>
              <a:rPr lang="en-US" dirty="0">
                <a:effectLst>
                  <a:outerShdw blurRad="38100" dist="12700" dir="2700000" algn="tl">
                    <a:srgbClr val="000000">
                      <a:alpha val="43137"/>
                    </a:srgbClr>
                  </a:outerShdw>
                </a:effectLst>
                <a:sym typeface="Wingdings" panose="05000000000000000000" pitchFamily="2" charset="2"/>
              </a:rPr>
              <a:t>as well as sufficient </a:t>
            </a:r>
            <a:r>
              <a:rPr lang="en-US" b="1" dirty="0">
                <a:solidFill>
                  <a:srgbClr val="005B82"/>
                </a:solidFill>
                <a:effectLst>
                  <a:outerShdw blurRad="38100" dist="12700" dir="2700000" algn="tl">
                    <a:srgbClr val="000000">
                      <a:alpha val="43137"/>
                    </a:srgbClr>
                  </a:outerShdw>
                </a:effectLst>
                <a:sym typeface="Wingdings" panose="05000000000000000000" pitchFamily="2" charset="2"/>
              </a:rPr>
              <a:t>financial support</a:t>
            </a:r>
          </a:p>
          <a:p>
            <a:pPr marL="285750" indent="-285750">
              <a:spcAft>
                <a:spcPts val="600"/>
              </a:spcAft>
              <a:buFont typeface="Wingdings" panose="05000000000000000000" pitchFamily="2" charset="2"/>
              <a:buChar char="v"/>
            </a:pPr>
            <a:r>
              <a:rPr lang="en-US" dirty="0">
                <a:effectLst>
                  <a:outerShdw blurRad="38100" dist="12700" dir="2700000" algn="tl">
                    <a:srgbClr val="000000">
                      <a:alpha val="43137"/>
                    </a:srgbClr>
                  </a:outerShdw>
                </a:effectLst>
                <a:sym typeface="Wingdings" panose="05000000000000000000" pitchFamily="2" charset="2"/>
              </a:rPr>
              <a:t>R</a:t>
            </a:r>
            <a:r>
              <a:rPr lang="en-US" dirty="0" smtClean="0">
                <a:effectLst>
                  <a:outerShdw blurRad="38100" dist="12700" dir="2700000" algn="tl">
                    <a:srgbClr val="000000">
                      <a:alpha val="43137"/>
                    </a:srgbClr>
                  </a:outerShdw>
                </a:effectLst>
                <a:sym typeface="Wingdings" panose="05000000000000000000" pitchFamily="2" charset="2"/>
              </a:rPr>
              <a:t>equires </a:t>
            </a:r>
            <a:r>
              <a:rPr lang="en-US" b="1" dirty="0">
                <a:solidFill>
                  <a:srgbClr val="005B82"/>
                </a:solidFill>
                <a:effectLst>
                  <a:outerShdw blurRad="38100" dist="12700" dir="2700000" algn="tl">
                    <a:srgbClr val="000000">
                      <a:alpha val="43137"/>
                    </a:srgbClr>
                  </a:outerShdw>
                </a:effectLst>
                <a:sym typeface="Wingdings" panose="05000000000000000000" pitchFamily="2" charset="2"/>
              </a:rPr>
              <a:t>new and unprecedented facilities</a:t>
            </a:r>
          </a:p>
          <a:p>
            <a:pPr marL="285750" indent="-285750">
              <a:spcAft>
                <a:spcPts val="600"/>
              </a:spcAft>
              <a:buFont typeface="Wingdings" panose="05000000000000000000" pitchFamily="2" charset="2"/>
              <a:buChar char="v"/>
            </a:pPr>
            <a:r>
              <a:rPr lang="en-US" dirty="0">
                <a:effectLst>
                  <a:outerShdw blurRad="38100" dist="12700" dir="2700000" algn="tl">
                    <a:srgbClr val="000000">
                      <a:alpha val="43137"/>
                    </a:srgbClr>
                  </a:outerShdw>
                </a:effectLst>
                <a:sym typeface="Wingdings" panose="05000000000000000000" pitchFamily="2" charset="2"/>
              </a:rPr>
              <a:t>U</a:t>
            </a:r>
            <a:r>
              <a:rPr lang="en-US" dirty="0" smtClean="0">
                <a:effectLst>
                  <a:outerShdw blurRad="38100" dist="12700" dir="2700000" algn="tl">
                    <a:srgbClr val="000000">
                      <a:alpha val="43137"/>
                    </a:srgbClr>
                  </a:outerShdw>
                </a:effectLst>
                <a:sym typeface="Wingdings" panose="05000000000000000000" pitchFamily="2" charset="2"/>
              </a:rPr>
              <a:t>nlimited </a:t>
            </a:r>
            <a:r>
              <a:rPr lang="en-US" dirty="0">
                <a:effectLst>
                  <a:outerShdw blurRad="38100" dist="12700" dir="2700000" algn="tl">
                    <a:srgbClr val="000000">
                      <a:alpha val="43137"/>
                    </a:srgbClr>
                  </a:outerShdw>
                </a:effectLst>
                <a:sym typeface="Wingdings" panose="05000000000000000000" pitchFamily="2" charset="2"/>
              </a:rPr>
              <a:t>resources would allow </a:t>
            </a:r>
            <a:r>
              <a:rPr lang="en-US" b="1" dirty="0">
                <a:solidFill>
                  <a:srgbClr val="005B82"/>
                </a:solidFill>
                <a:effectLst>
                  <a:outerShdw blurRad="38100" dist="12700" dir="2700000" algn="tl">
                    <a:srgbClr val="000000">
                      <a:alpha val="43137"/>
                    </a:srgbClr>
                  </a:outerShdw>
                </a:effectLst>
                <a:sym typeface="Wingdings" panose="05000000000000000000" pitchFamily="2" charset="2"/>
              </a:rPr>
              <a:t>parallelization but it will not build IFMIF / DONES </a:t>
            </a:r>
            <a:r>
              <a:rPr lang="en-US" dirty="0" smtClean="0">
                <a:effectLst>
                  <a:outerShdw blurRad="38100" dist="12700" dir="2700000" algn="tl">
                    <a:srgbClr val="000000">
                      <a:alpha val="43137"/>
                    </a:srgbClr>
                  </a:outerShdw>
                </a:effectLst>
                <a:sym typeface="Wingdings" panose="05000000000000000000" pitchFamily="2" charset="2"/>
              </a:rPr>
              <a:t>(significantly) </a:t>
            </a:r>
            <a:r>
              <a:rPr lang="en-US" b="1" dirty="0">
                <a:solidFill>
                  <a:srgbClr val="005B82"/>
                </a:solidFill>
                <a:effectLst>
                  <a:outerShdw blurRad="38100" dist="12700" dir="2700000" algn="tl">
                    <a:srgbClr val="000000">
                      <a:alpha val="43137"/>
                    </a:srgbClr>
                  </a:outerShdw>
                </a:effectLst>
                <a:sym typeface="Wingdings" panose="05000000000000000000" pitchFamily="2" charset="2"/>
              </a:rPr>
              <a:t>faster</a:t>
            </a:r>
            <a:r>
              <a:rPr lang="en-US" dirty="0" smtClean="0">
                <a:effectLst>
                  <a:outerShdw blurRad="38100" dist="12700" dir="2700000" algn="tl">
                    <a:srgbClr val="000000">
                      <a:alpha val="43137"/>
                    </a:srgbClr>
                  </a:outerShdw>
                </a:effectLst>
                <a:sym typeface="Wingdings" panose="05000000000000000000" pitchFamily="2" charset="2"/>
              </a:rPr>
              <a:t> (faster decisions would have a stronger effect)</a:t>
            </a:r>
          </a:p>
          <a:p>
            <a:pPr marL="285750" indent="-285750">
              <a:spcAft>
                <a:spcPts val="600"/>
              </a:spcAft>
              <a:buFont typeface="Wingdings" panose="05000000000000000000" pitchFamily="2" charset="2"/>
              <a:buChar char="v"/>
            </a:pPr>
            <a:r>
              <a:rPr lang="en-US" dirty="0" smtClean="0">
                <a:effectLst>
                  <a:outerShdw blurRad="38100" dist="12700" dir="2700000" algn="tl">
                    <a:srgbClr val="000000">
                      <a:alpha val="43137"/>
                    </a:srgbClr>
                  </a:outerShdw>
                </a:effectLst>
              </a:rPr>
              <a:t>May benefit from </a:t>
            </a:r>
            <a:r>
              <a:rPr lang="en-US" b="1" dirty="0">
                <a:solidFill>
                  <a:srgbClr val="005B82"/>
                </a:solidFill>
                <a:effectLst>
                  <a:outerShdw blurRad="38100" dist="12700" dir="2700000" algn="tl">
                    <a:srgbClr val="000000">
                      <a:alpha val="43137"/>
                    </a:srgbClr>
                  </a:outerShdw>
                </a:effectLst>
              </a:rPr>
              <a:t>modelling tools with predictive capability</a:t>
            </a:r>
          </a:p>
        </p:txBody>
      </p:sp>
      <p:pic>
        <p:nvPicPr>
          <p:cNvPr id="5" name="Picture 10" descr="A picture containing text, fireworks, outdoor object&#10;&#10;Description automatically generated">
            <a:extLst>
              <a:ext uri="{FF2B5EF4-FFF2-40B4-BE49-F238E27FC236}">
                <a16:creationId xmlns:a16="http://schemas.microsoft.com/office/drawing/2014/main" id="{A3D3E4E6-4ECF-BB4E-5815-443E4100AC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70" t="29700" r="18006" b="28719"/>
          <a:stretch/>
        </p:blipFill>
        <p:spPr>
          <a:xfrm>
            <a:off x="9372364" y="2276872"/>
            <a:ext cx="2232248" cy="1008112"/>
          </a:xfrm>
          <a:prstGeom prst="rect">
            <a:avLst/>
          </a:prstGeom>
        </p:spPr>
      </p:pic>
      <p:pic>
        <p:nvPicPr>
          <p:cNvPr id="6" name="Picture 4">
            <a:extLst>
              <a:ext uri="{FF2B5EF4-FFF2-40B4-BE49-F238E27FC236}">
                <a16:creationId xmlns:a16="http://schemas.microsoft.com/office/drawing/2014/main" id="{3A8078FA-DE96-4CF5-2C2A-6225C553E355}"/>
              </a:ext>
            </a:extLst>
          </p:cNvPr>
          <p:cNvPicPr>
            <a:picLocks noChangeAspect="1"/>
          </p:cNvPicPr>
          <p:nvPr/>
        </p:nvPicPr>
        <p:blipFill>
          <a:blip r:embed="rId3"/>
          <a:stretch>
            <a:fillRect/>
          </a:stretch>
        </p:blipFill>
        <p:spPr>
          <a:xfrm>
            <a:off x="9228488" y="3356992"/>
            <a:ext cx="2520000" cy="2085687"/>
          </a:xfrm>
          <a:prstGeom prst="rect">
            <a:avLst/>
          </a:prstGeom>
        </p:spPr>
      </p:pic>
      <p:sp>
        <p:nvSpPr>
          <p:cNvPr id="7" name="Textfeld 6"/>
          <p:cNvSpPr txBox="1"/>
          <p:nvPr/>
        </p:nvSpPr>
        <p:spPr>
          <a:xfrm flipH="1">
            <a:off x="335352" y="4700313"/>
            <a:ext cx="9145023" cy="1154162"/>
          </a:xfrm>
          <a:prstGeom prst="rect">
            <a:avLst/>
          </a:prstGeom>
          <a:noFill/>
          <a:effectLst/>
        </p:spPr>
        <p:txBody>
          <a:bodyPr wrap="square" rtlCol="0">
            <a:spAutoFit/>
          </a:bodyPr>
          <a:lstStyle/>
          <a:p>
            <a:pPr>
              <a:spcAft>
                <a:spcPts val="1800"/>
              </a:spcAft>
            </a:pPr>
            <a:r>
              <a:rPr lang="en-US" dirty="0" smtClean="0">
                <a:effectLst>
                  <a:outerShdw blurRad="38100" dist="12700" dir="2700000" algn="tl">
                    <a:srgbClr val="000000">
                      <a:alpha val="43137"/>
                    </a:srgbClr>
                  </a:outerShdw>
                </a:effectLst>
                <a:sym typeface="Wingdings" panose="05000000000000000000" pitchFamily="2" charset="2"/>
              </a:rPr>
              <a:t>Design / </a:t>
            </a:r>
            <a:r>
              <a:rPr lang="en-US" dirty="0">
                <a:effectLst>
                  <a:outerShdw blurRad="38100" dist="12700" dir="2700000" algn="tl">
                    <a:srgbClr val="000000">
                      <a:alpha val="43137"/>
                    </a:srgbClr>
                  </a:outerShdw>
                </a:effectLst>
                <a:sym typeface="Wingdings" panose="05000000000000000000" pitchFamily="2" charset="2"/>
              </a:rPr>
              <a:t>operational parameters are still evolving and issues may appear or vanish because of design </a:t>
            </a:r>
            <a:r>
              <a:rPr lang="en-US" dirty="0" smtClean="0">
                <a:effectLst>
                  <a:outerShdw blurRad="38100" dist="12700" dir="2700000" algn="tl">
                    <a:srgbClr val="000000">
                      <a:alpha val="43137"/>
                    </a:srgbClr>
                  </a:outerShdw>
                </a:effectLst>
                <a:sym typeface="Wingdings" panose="05000000000000000000" pitchFamily="2" charset="2"/>
              </a:rPr>
              <a:t>changes </a:t>
            </a:r>
          </a:p>
          <a:p>
            <a:pPr marL="285750" indent="-285750">
              <a:buFont typeface="Wingdings" panose="05000000000000000000" pitchFamily="2" charset="2"/>
              <a:buChar char="v"/>
            </a:pPr>
            <a:r>
              <a:rPr lang="en-US" dirty="0" smtClean="0">
                <a:effectLst>
                  <a:outerShdw blurRad="38100" dist="12700" dir="2700000" algn="tl">
                    <a:srgbClr val="000000">
                      <a:alpha val="43137"/>
                    </a:srgbClr>
                  </a:outerShdw>
                </a:effectLst>
                <a:sym typeface="Wingdings" panose="05000000000000000000" pitchFamily="2" charset="2"/>
              </a:rPr>
              <a:t>Keep the </a:t>
            </a:r>
            <a:r>
              <a:rPr lang="en-US" b="1" dirty="0">
                <a:solidFill>
                  <a:srgbClr val="005B82"/>
                </a:solidFill>
                <a:effectLst>
                  <a:outerShdw blurRad="38100" dist="12700" dir="2700000" algn="tl">
                    <a:srgbClr val="000000">
                      <a:alpha val="43137"/>
                    </a:srgbClr>
                  </a:outerShdw>
                </a:effectLst>
                <a:sym typeface="Wingdings" panose="05000000000000000000" pitchFamily="2" charset="2"/>
              </a:rPr>
              <a:t>development, characterization and qualification as open as possible</a:t>
            </a:r>
          </a:p>
        </p:txBody>
      </p:sp>
      <p:sp>
        <p:nvSpPr>
          <p:cNvPr id="8" name="Textfeld 7"/>
          <p:cNvSpPr txBox="1"/>
          <p:nvPr/>
        </p:nvSpPr>
        <p:spPr>
          <a:xfrm>
            <a:off x="335352" y="4195523"/>
            <a:ext cx="2232256" cy="408623"/>
          </a:xfrm>
          <a:prstGeom prst="roundRect">
            <a:avLst/>
          </a:prstGeom>
          <a:solidFill>
            <a:srgbClr val="005B82"/>
          </a:solidFill>
          <a:effectLst>
            <a:outerShdw blurRad="50800" dist="38100" dir="2700000" algn="tl" rotWithShape="0">
              <a:prstClr val="black">
                <a:alpha val="40000"/>
              </a:prstClr>
            </a:outerShdw>
          </a:effectLst>
        </p:spPr>
        <p:txBody>
          <a:bodyPr wrap="square" rtlCol="0">
            <a:spAutoFit/>
          </a:bodyPr>
          <a:lstStyle/>
          <a:p>
            <a:r>
              <a:rPr lang="en-US" b="1" dirty="0" smtClean="0">
                <a:solidFill>
                  <a:schemeClr val="bg1"/>
                </a:solidFill>
              </a:rPr>
              <a:t>Design evolution</a:t>
            </a:r>
            <a:endParaRPr lang="en-US" b="1" dirty="0">
              <a:solidFill>
                <a:schemeClr val="bg1"/>
              </a:solidFill>
            </a:endParaRPr>
          </a:p>
        </p:txBody>
      </p:sp>
      <p:sp>
        <p:nvSpPr>
          <p:cNvPr id="2" name="Titel 1"/>
          <p:cNvSpPr>
            <a:spLocks noGrp="1"/>
          </p:cNvSpPr>
          <p:nvPr>
            <p:ph type="title"/>
          </p:nvPr>
        </p:nvSpPr>
        <p:spPr/>
        <p:txBody>
          <a:bodyPr/>
          <a:lstStyle/>
          <a:p>
            <a:r>
              <a:rPr lang="en-US" dirty="0"/>
              <a:t>Materials development and qualification issues</a:t>
            </a:r>
            <a:br>
              <a:rPr lang="en-US" dirty="0"/>
            </a:br>
            <a:endParaRPr lang="de-DE" dirty="0"/>
          </a:p>
        </p:txBody>
      </p:sp>
    </p:spTree>
    <p:extLst>
      <p:ext uri="{BB962C8B-B14F-4D97-AF65-F5344CB8AC3E}">
        <p14:creationId xmlns:p14="http://schemas.microsoft.com/office/powerpoint/2010/main" val="38242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p"/>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a:xfrm>
            <a:off x="249376" y="2316475"/>
            <a:ext cx="11284567" cy="588329"/>
          </a:xfrm>
          <a:prstGeom prst="roundRect">
            <a:avLst/>
          </a:prstGeom>
          <a:solidFill>
            <a:srgbClr val="800000"/>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spcBef>
                <a:spcPct val="0"/>
              </a:spcBef>
              <a:spcAft>
                <a:spcPts val="0"/>
              </a:spcAft>
            </a:pPr>
            <a:r>
              <a:rPr lang="en-GB"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Engineering Data and </a:t>
            </a:r>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GB"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esign Integration (MPH, DDC, SSTT)</a:t>
            </a:r>
            <a:endParaRPr lang="en-GB"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Abgerundetes Rechteck 15"/>
          <p:cNvSpPr/>
          <p:nvPr/>
        </p:nvSpPr>
        <p:spPr>
          <a:xfrm>
            <a:off x="5124444" y="3829323"/>
            <a:ext cx="731295" cy="4292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US">
              <a:latin typeface="Arial" panose="020B0604020202020204" pitchFamily="34" charset="0"/>
              <a:cs typeface="Arial" panose="020B0604020202020204" pitchFamily="34" charset="0"/>
            </a:endParaRPr>
          </a:p>
        </p:txBody>
      </p:sp>
      <p:sp>
        <p:nvSpPr>
          <p:cNvPr id="17" name="Abgerundetes Rechteck 16"/>
          <p:cNvSpPr/>
          <p:nvPr/>
        </p:nvSpPr>
        <p:spPr>
          <a:xfrm>
            <a:off x="1354117" y="3829323"/>
            <a:ext cx="731295" cy="4292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US">
              <a:latin typeface="Arial" panose="020B0604020202020204" pitchFamily="34" charset="0"/>
              <a:cs typeface="Arial" panose="020B0604020202020204" pitchFamily="34" charset="0"/>
            </a:endParaRPr>
          </a:p>
        </p:txBody>
      </p:sp>
      <p:grpSp>
        <p:nvGrpSpPr>
          <p:cNvPr id="51" name="Gruppieren 50"/>
          <p:cNvGrpSpPr/>
          <p:nvPr/>
        </p:nvGrpSpPr>
        <p:grpSpPr>
          <a:xfrm>
            <a:off x="1727176" y="2904805"/>
            <a:ext cx="5156989" cy="1933083"/>
            <a:chOff x="1727176" y="3201688"/>
            <a:chExt cx="5156989" cy="1933083"/>
          </a:xfrm>
        </p:grpSpPr>
        <p:grpSp>
          <p:nvGrpSpPr>
            <p:cNvPr id="49" name="Gruppieren 48"/>
            <p:cNvGrpSpPr/>
            <p:nvPr/>
          </p:nvGrpSpPr>
          <p:grpSpPr>
            <a:xfrm>
              <a:off x="1727176" y="3201688"/>
              <a:ext cx="5156989" cy="1933083"/>
              <a:chOff x="1727176" y="3201688"/>
              <a:chExt cx="5156989" cy="1933083"/>
            </a:xfrm>
          </p:grpSpPr>
          <p:sp>
            <p:nvSpPr>
              <p:cNvPr id="6" name="Abgerundetes Rechteck 5"/>
              <p:cNvSpPr/>
              <p:nvPr/>
            </p:nvSpPr>
            <p:spPr>
              <a:xfrm>
                <a:off x="4816836" y="4126206"/>
                <a:ext cx="2067329" cy="1008565"/>
              </a:xfrm>
              <a:prstGeom prst="roundRect">
                <a:avLst/>
              </a:prstGeom>
              <a:solidFill>
                <a:srgbClr val="FF66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0"/>
                  </a:spcAft>
                </a:pPr>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r>
                  <a:rPr lang="en-GB"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-Irradiation Campaigns</a:t>
                </a: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9" name="Gerade Verbindung mit Pfeil 8"/>
              <p:cNvCxnSpPr>
                <a:endCxn id="6" idx="0"/>
              </p:cNvCxnSpPr>
              <p:nvPr/>
            </p:nvCxnSpPr>
            <p:spPr>
              <a:xfrm>
                <a:off x="5845997" y="3201688"/>
                <a:ext cx="0" cy="924518"/>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a:stCxn id="6" idx="1"/>
                <a:endCxn id="13" idx="3"/>
              </p:cNvCxnSpPr>
              <p:nvPr/>
            </p:nvCxnSpPr>
            <p:spPr>
              <a:xfrm flipH="1">
                <a:off x="4598289" y="4630489"/>
                <a:ext cx="218546" cy="0"/>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15" name="Gewinkelter Verbinder 33"/>
              <p:cNvCxnSpPr>
                <a:stCxn id="16" idx="0"/>
                <a:endCxn id="17" idx="0"/>
              </p:cNvCxnSpPr>
              <p:nvPr/>
            </p:nvCxnSpPr>
            <p:spPr>
              <a:xfrm rot="16200000" flipV="1">
                <a:off x="3604928" y="2241043"/>
                <a:ext cx="14824" cy="3770327"/>
              </a:xfrm>
              <a:prstGeom prst="bentConnector3">
                <a:avLst>
                  <a:gd name="adj1" fmla="val 1800000"/>
                </a:avLst>
              </a:prstGeom>
              <a:ln w="28575">
                <a:solidFill>
                  <a:schemeClr val="bg1">
                    <a:lumMod val="50000"/>
                  </a:schemeClr>
                </a:solidFill>
                <a:headEnd type="stealth"/>
                <a:tailEnd type="stealth" w="med" len="med"/>
              </a:ln>
              <a:effectLst/>
            </p:spPr>
            <p:style>
              <a:lnRef idx="1">
                <a:schemeClr val="accent1"/>
              </a:lnRef>
              <a:fillRef idx="0">
                <a:schemeClr val="accent1"/>
              </a:fillRef>
              <a:effectRef idx="0">
                <a:schemeClr val="accent1"/>
              </a:effectRef>
              <a:fontRef idx="minor">
                <a:schemeClr val="tx1"/>
              </a:fontRef>
            </p:style>
          </p:cxnSp>
        </p:grpSp>
        <p:cxnSp>
          <p:nvCxnSpPr>
            <p:cNvPr id="19" name="Gerader Verbinder 18"/>
            <p:cNvCxnSpPr/>
            <p:nvPr/>
          </p:nvCxnSpPr>
          <p:spPr>
            <a:xfrm flipV="1">
              <a:off x="3156790" y="3869101"/>
              <a:ext cx="752898" cy="0"/>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48" name="Gruppieren 47"/>
          <p:cNvGrpSpPr/>
          <p:nvPr/>
        </p:nvGrpSpPr>
        <p:grpSpPr>
          <a:xfrm>
            <a:off x="249376" y="2904805"/>
            <a:ext cx="8909348" cy="1960309"/>
            <a:chOff x="249376" y="3201688"/>
            <a:chExt cx="8909348" cy="1960309"/>
          </a:xfrm>
        </p:grpSpPr>
        <p:sp>
          <p:nvSpPr>
            <p:cNvPr id="5" name="Freihandform 18"/>
            <p:cNvSpPr/>
            <p:nvPr/>
          </p:nvSpPr>
          <p:spPr>
            <a:xfrm>
              <a:off x="7091456" y="4128362"/>
              <a:ext cx="2067268" cy="1033635"/>
            </a:xfrm>
            <a:prstGeom prst="roundRect">
              <a:avLst/>
            </a:prstGeom>
            <a:solidFill>
              <a:schemeClr val="accent1">
                <a:lumMod val="50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spcBef>
                  <a:spcPct val="0"/>
                </a:spcBef>
                <a:spcAft>
                  <a:spcPts val="0"/>
                </a:spcAft>
              </a:pPr>
              <a:r>
                <a:rPr lang="en-GB"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Functional Materials</a:t>
              </a:r>
              <a:endParaRPr lang="en-GB"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0" name="Gerade Verbindung mit Pfeil 9"/>
            <p:cNvCxnSpPr/>
            <p:nvPr/>
          </p:nvCxnSpPr>
          <p:spPr>
            <a:xfrm>
              <a:off x="8106357" y="3201688"/>
              <a:ext cx="0" cy="924518"/>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sp>
          <p:nvSpPr>
            <p:cNvPr id="12" name="Freihandform 16"/>
            <p:cNvSpPr/>
            <p:nvPr/>
          </p:nvSpPr>
          <p:spPr>
            <a:xfrm>
              <a:off x="249376" y="4128362"/>
              <a:ext cx="2067268" cy="1033635"/>
            </a:xfrm>
            <a:prstGeom prst="roundRect">
              <a:avLst/>
            </a:prstGeom>
            <a:solidFill>
              <a:schemeClr val="accent1">
                <a:lumMod val="50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spcBef>
                  <a:spcPct val="0"/>
                </a:spcBef>
                <a:spcAft>
                  <a:spcPts val="0"/>
                </a:spcAft>
              </a:pPr>
              <a:r>
                <a:rPr lang="en-GB"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Steel Development &amp; Qualification</a:t>
              </a:r>
              <a:endParaRPr lang="en-GB"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Freihandform 17"/>
            <p:cNvSpPr/>
            <p:nvPr/>
          </p:nvSpPr>
          <p:spPr>
            <a:xfrm>
              <a:off x="2531021" y="4128362"/>
              <a:ext cx="2067268" cy="1033635"/>
            </a:xfrm>
            <a:prstGeom prst="roundRect">
              <a:avLst/>
            </a:prstGeom>
            <a:solidFill>
              <a:schemeClr val="accent1">
                <a:lumMod val="50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spcBef>
                  <a:spcPct val="0"/>
                </a:spcBef>
                <a:spcAft>
                  <a:spcPts val="0"/>
                </a:spcAft>
              </a:pPr>
              <a:r>
                <a:rPr lang="en-GB"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 Heat Flux Materials</a:t>
              </a:r>
              <a:endParaRPr lang="en-GB"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8" name="Gerade Verbindung mit Pfeil 17"/>
            <p:cNvCxnSpPr/>
            <p:nvPr/>
          </p:nvCxnSpPr>
          <p:spPr>
            <a:xfrm>
              <a:off x="1282634" y="3211642"/>
              <a:ext cx="1" cy="926676"/>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mit Pfeil 19"/>
            <p:cNvCxnSpPr/>
            <p:nvPr/>
          </p:nvCxnSpPr>
          <p:spPr>
            <a:xfrm>
              <a:off x="3527214" y="3201688"/>
              <a:ext cx="0" cy="924518"/>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grpSp>
      <p:grpSp>
        <p:nvGrpSpPr>
          <p:cNvPr id="50" name="Gruppieren 49"/>
          <p:cNvGrpSpPr/>
          <p:nvPr/>
        </p:nvGrpSpPr>
        <p:grpSpPr>
          <a:xfrm>
            <a:off x="1283013" y="2892917"/>
            <a:ext cx="10159663" cy="1972196"/>
            <a:chOff x="1283013" y="3189800"/>
            <a:chExt cx="10159663" cy="1972196"/>
          </a:xfrm>
        </p:grpSpPr>
        <p:sp>
          <p:nvSpPr>
            <p:cNvPr id="27" name="Freihandform 16"/>
            <p:cNvSpPr/>
            <p:nvPr/>
          </p:nvSpPr>
          <p:spPr>
            <a:xfrm>
              <a:off x="9375408" y="4113671"/>
              <a:ext cx="2067268" cy="1033635"/>
            </a:xfrm>
            <a:prstGeom prst="roundRect">
              <a:avLst/>
            </a:prstGeom>
            <a:solidFill>
              <a:schemeClr val="accent1">
                <a:lumMod val="50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spcBef>
                  <a:spcPct val="0"/>
                </a:spcBef>
                <a:spcAft>
                  <a:spcPts val="0"/>
                </a:spcAft>
              </a:pPr>
              <a:r>
                <a:rPr lang="en-GB"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MAT-TECH</a:t>
              </a:r>
              <a:endParaRPr lang="en-GB"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3" name="Gerade Verbindung mit Pfeil 32"/>
            <p:cNvCxnSpPr/>
            <p:nvPr/>
          </p:nvCxnSpPr>
          <p:spPr>
            <a:xfrm>
              <a:off x="10420184" y="3189800"/>
              <a:ext cx="0" cy="924518"/>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35" name="Gewinkelter Verbinder 33"/>
            <p:cNvCxnSpPr>
              <a:stCxn id="27" idx="2"/>
              <a:endCxn id="12" idx="2"/>
            </p:cNvCxnSpPr>
            <p:nvPr/>
          </p:nvCxnSpPr>
          <p:spPr>
            <a:xfrm rot="5400000">
              <a:off x="5838683" y="591635"/>
              <a:ext cx="14691" cy="9126032"/>
            </a:xfrm>
            <a:prstGeom prst="bentConnector3">
              <a:avLst>
                <a:gd name="adj1" fmla="val 2481002"/>
              </a:avLst>
            </a:prstGeom>
            <a:ln w="28575">
              <a:solidFill>
                <a:schemeClr val="bg1">
                  <a:lumMod val="50000"/>
                </a:schemeClr>
              </a:solidFill>
              <a:headEnd type="stealth"/>
              <a:tailEnd type="stealth" w="med" len="med"/>
            </a:ln>
            <a:effectLst/>
          </p:spPr>
          <p:style>
            <a:lnRef idx="1">
              <a:schemeClr val="accent1"/>
            </a:lnRef>
            <a:fillRef idx="0">
              <a:schemeClr val="accent1"/>
            </a:fillRef>
            <a:effectRef idx="0">
              <a:schemeClr val="accent1"/>
            </a:effectRef>
            <a:fontRef idx="minor">
              <a:schemeClr val="tx1"/>
            </a:fontRef>
          </p:style>
        </p:cxnSp>
      </p:grpSp>
      <p:grpSp>
        <p:nvGrpSpPr>
          <p:cNvPr id="53" name="Gruppieren 52"/>
          <p:cNvGrpSpPr/>
          <p:nvPr/>
        </p:nvGrpSpPr>
        <p:grpSpPr>
          <a:xfrm>
            <a:off x="250955" y="2610639"/>
            <a:ext cx="11302421" cy="3545814"/>
            <a:chOff x="250955" y="2907522"/>
            <a:chExt cx="11302421" cy="3545814"/>
          </a:xfrm>
        </p:grpSpPr>
        <p:sp>
          <p:nvSpPr>
            <p:cNvPr id="28" name="Freihandform 16"/>
            <p:cNvSpPr/>
            <p:nvPr/>
          </p:nvSpPr>
          <p:spPr>
            <a:xfrm>
              <a:off x="250955" y="5863929"/>
              <a:ext cx="11282988" cy="589407"/>
            </a:xfrm>
            <a:prstGeom prst="roundRect">
              <a:avLst/>
            </a:prstGeom>
            <a:solidFill>
              <a:schemeClr val="bg1">
                <a:lumMod val="50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900">
                <a:spcAft>
                  <a:spcPts val="0"/>
                </a:spcAft>
              </a:pPr>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Integrated Radiation Effects Modelling and Experimental Validation</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29" name="Gerade Verbindung mit Pfeil 28"/>
            <p:cNvCxnSpPr/>
            <p:nvPr/>
          </p:nvCxnSpPr>
          <p:spPr>
            <a:xfrm>
              <a:off x="5953003" y="5163494"/>
              <a:ext cx="0" cy="661018"/>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32" name="Gewinkelter Verbinder 33"/>
            <p:cNvCxnSpPr>
              <a:stCxn id="28" idx="3"/>
              <a:endCxn id="7" idx="3"/>
            </p:cNvCxnSpPr>
            <p:nvPr/>
          </p:nvCxnSpPr>
          <p:spPr>
            <a:xfrm flipV="1">
              <a:off x="11533943" y="2907522"/>
              <a:ext cx="19433" cy="3251110"/>
            </a:xfrm>
            <a:prstGeom prst="bentConnector3">
              <a:avLst>
                <a:gd name="adj1" fmla="val 1800000"/>
              </a:avLst>
            </a:prstGeom>
            <a:ln w="28575">
              <a:solidFill>
                <a:schemeClr val="bg1">
                  <a:lumMod val="50000"/>
                </a:schemeClr>
              </a:solidFill>
              <a:headEnd type="stealth"/>
              <a:tailEnd type="stealth" w="med" len="med"/>
            </a:ln>
            <a:effectLst/>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flipV="1">
              <a:off x="5571569" y="5518737"/>
              <a:ext cx="752898" cy="0"/>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Gruppieren 44"/>
          <p:cNvGrpSpPr/>
          <p:nvPr/>
        </p:nvGrpSpPr>
        <p:grpSpPr>
          <a:xfrm>
            <a:off x="249376" y="861937"/>
            <a:ext cx="7467895" cy="1467720"/>
            <a:chOff x="249376" y="1158820"/>
            <a:chExt cx="7467895" cy="1467720"/>
          </a:xfrm>
        </p:grpSpPr>
        <p:sp>
          <p:nvSpPr>
            <p:cNvPr id="21" name="Freihandform 16"/>
            <p:cNvSpPr>
              <a:spLocks/>
            </p:cNvSpPr>
            <p:nvPr/>
          </p:nvSpPr>
          <p:spPr>
            <a:xfrm>
              <a:off x="249376" y="1158820"/>
              <a:ext cx="1800000" cy="1033200"/>
            </a:xfrm>
            <a:prstGeom prst="roundRect">
              <a:avLst/>
            </a:prstGeom>
            <a:solidFill>
              <a:schemeClr val="accent6">
                <a:lumMod val="75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spcBef>
                  <a:spcPct val="0"/>
                </a:spcBef>
                <a:spcAft>
                  <a:spcPct val="35000"/>
                </a:spcAft>
              </a:pPr>
              <a:r>
                <a:rPr lang="en-GB"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Breeding Blanket</a:t>
              </a:r>
              <a:endParaRPr lang="en-GB"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Freihandform 16"/>
            <p:cNvSpPr>
              <a:spLocks/>
            </p:cNvSpPr>
            <p:nvPr/>
          </p:nvSpPr>
          <p:spPr>
            <a:xfrm>
              <a:off x="2135560" y="1166382"/>
              <a:ext cx="1800000" cy="1033200"/>
            </a:xfrm>
            <a:prstGeom prst="roundRect">
              <a:avLst/>
            </a:prstGeom>
            <a:solidFill>
              <a:schemeClr val="accent6">
                <a:lumMod val="75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spcBef>
                  <a:spcPct val="0"/>
                </a:spcBef>
                <a:spcAft>
                  <a:spcPct val="35000"/>
                </a:spcAft>
              </a:pPr>
              <a:r>
                <a:rPr lang="en-GB"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Divertor</a:t>
              </a:r>
              <a:endParaRPr lang="en-GB"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Freihandform 16"/>
            <p:cNvSpPr>
              <a:spLocks/>
            </p:cNvSpPr>
            <p:nvPr/>
          </p:nvSpPr>
          <p:spPr>
            <a:xfrm>
              <a:off x="4028089" y="1166382"/>
              <a:ext cx="1800000" cy="1033200"/>
            </a:xfrm>
            <a:prstGeom prst="roundRect">
              <a:avLst/>
            </a:prstGeom>
            <a:solidFill>
              <a:schemeClr val="accent6">
                <a:lumMod val="75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spcBef>
                  <a:spcPct val="0"/>
                </a:spcBef>
                <a:spcAft>
                  <a:spcPct val="35000"/>
                </a:spcAft>
              </a:pPr>
              <a:r>
                <a:rPr lang="en-GB"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Diagnostic &amp; Control</a:t>
              </a:r>
              <a:endParaRPr lang="en-GB"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Freihandform 16"/>
            <p:cNvSpPr>
              <a:spLocks/>
            </p:cNvSpPr>
            <p:nvPr/>
          </p:nvSpPr>
          <p:spPr>
            <a:xfrm>
              <a:off x="5917271" y="1167718"/>
              <a:ext cx="1800000" cy="1033200"/>
            </a:xfrm>
            <a:prstGeom prst="roundRect">
              <a:avLst/>
            </a:prstGeom>
            <a:solidFill>
              <a:schemeClr val="accent6">
                <a:lumMod val="75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spcBef>
                  <a:spcPct val="0"/>
                </a:spcBef>
                <a:spcAft>
                  <a:spcPts val="0"/>
                </a:spcAft>
              </a:pPr>
              <a:r>
                <a:rPr lang="en-GB"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Heat &amp;</a:t>
              </a:r>
            </a:p>
            <a:p>
              <a:pPr lvl="0" algn="ctr" defTabSz="977900">
                <a:spcBef>
                  <a:spcPct val="0"/>
                </a:spcBef>
                <a:spcAft>
                  <a:spcPts val="0"/>
                </a:spcAft>
              </a:pPr>
              <a:r>
                <a:rPr lang="en-GB"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Current Drive</a:t>
              </a:r>
              <a:endParaRPr lang="en-GB"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9" name="Gerade Verbindung mit Pfeil 38"/>
            <p:cNvCxnSpPr/>
            <p:nvPr/>
          </p:nvCxnSpPr>
          <p:spPr>
            <a:xfrm>
              <a:off x="1127448" y="2182959"/>
              <a:ext cx="1" cy="432000"/>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0" name="Gerade Verbindung mit Pfeil 39"/>
            <p:cNvCxnSpPr/>
            <p:nvPr/>
          </p:nvCxnSpPr>
          <p:spPr>
            <a:xfrm>
              <a:off x="3031023" y="2182959"/>
              <a:ext cx="1" cy="432000"/>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40"/>
            <p:cNvCxnSpPr/>
            <p:nvPr/>
          </p:nvCxnSpPr>
          <p:spPr>
            <a:xfrm>
              <a:off x="4916722" y="2194540"/>
              <a:ext cx="1" cy="432000"/>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2" name="Gerade Verbindung mit Pfeil 41"/>
            <p:cNvCxnSpPr/>
            <p:nvPr/>
          </p:nvCxnSpPr>
          <p:spPr>
            <a:xfrm>
              <a:off x="6815987" y="2182959"/>
              <a:ext cx="1" cy="432000"/>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grpSp>
      <p:grpSp>
        <p:nvGrpSpPr>
          <p:cNvPr id="46" name="Gruppieren 45"/>
          <p:cNvGrpSpPr/>
          <p:nvPr/>
        </p:nvGrpSpPr>
        <p:grpSpPr>
          <a:xfrm>
            <a:off x="7896200" y="873056"/>
            <a:ext cx="1800000" cy="1454538"/>
            <a:chOff x="7896200" y="1169939"/>
            <a:chExt cx="1800000" cy="1454538"/>
          </a:xfrm>
        </p:grpSpPr>
        <p:sp>
          <p:nvSpPr>
            <p:cNvPr id="25" name="Freihandform 16"/>
            <p:cNvSpPr>
              <a:spLocks/>
            </p:cNvSpPr>
            <p:nvPr/>
          </p:nvSpPr>
          <p:spPr>
            <a:xfrm>
              <a:off x="7896200" y="1169939"/>
              <a:ext cx="1800000" cy="10332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a:t>
              </a:r>
              <a:endParaRPr lang="en-GB"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3" name="Gerade Verbindung mit Pfeil 42"/>
            <p:cNvCxnSpPr/>
            <p:nvPr/>
          </p:nvCxnSpPr>
          <p:spPr>
            <a:xfrm>
              <a:off x="8790343" y="2192477"/>
              <a:ext cx="1" cy="432000"/>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grpSp>
      <p:grpSp>
        <p:nvGrpSpPr>
          <p:cNvPr id="47" name="Gruppieren 46"/>
          <p:cNvGrpSpPr/>
          <p:nvPr/>
        </p:nvGrpSpPr>
        <p:grpSpPr>
          <a:xfrm>
            <a:off x="9807835" y="861937"/>
            <a:ext cx="1800000" cy="1456139"/>
            <a:chOff x="9807835" y="1158820"/>
            <a:chExt cx="1800000" cy="1456139"/>
          </a:xfrm>
        </p:grpSpPr>
        <p:sp>
          <p:nvSpPr>
            <p:cNvPr id="26" name="Freihandform 16"/>
            <p:cNvSpPr>
              <a:spLocks/>
            </p:cNvSpPr>
            <p:nvPr/>
          </p:nvSpPr>
          <p:spPr>
            <a:xfrm>
              <a:off x="9807835" y="1158820"/>
              <a:ext cx="1800000" cy="1033200"/>
            </a:xfrm>
            <a:prstGeom prst="roundRect">
              <a:avLst/>
            </a:prstGeom>
            <a:solidFill>
              <a:schemeClr val="accent6">
                <a:lumMod val="50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Aft>
                  <a:spcPct val="35000"/>
                </a:spcAft>
              </a:pPr>
              <a:r>
                <a:rPr lang="en-GB"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Plasma Wall Interaction</a:t>
              </a: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4" name="Gerade Verbindung mit Pfeil 43"/>
            <p:cNvCxnSpPr/>
            <p:nvPr/>
          </p:nvCxnSpPr>
          <p:spPr>
            <a:xfrm>
              <a:off x="10704511" y="2182959"/>
              <a:ext cx="1" cy="432000"/>
            </a:xfrm>
            <a:prstGeom prst="straightConnector1">
              <a:avLst/>
            </a:prstGeom>
            <a:ln w="28575">
              <a:solidFill>
                <a:schemeClr val="bg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p:txBody>
          <a:bodyPr/>
          <a:lstStyle/>
          <a:p>
            <a:r>
              <a:rPr lang="en-US" dirty="0"/>
              <a:t>Materials development organization structure</a:t>
            </a:r>
            <a:r>
              <a:rPr lang="en-US" kern="0" dirty="0">
                <a:solidFill>
                  <a:srgbClr val="0D3F75"/>
                </a:solidFill>
                <a:effectLst>
                  <a:outerShdw blurRad="38100" dist="12700" dir="2700000" algn="tl">
                    <a:srgbClr val="000000">
                      <a:alpha val="43137"/>
                    </a:srgbClr>
                  </a:outerShdw>
                </a:effectLst>
              </a:rPr>
              <a:t/>
            </a:r>
            <a:br>
              <a:rPr lang="en-US" kern="0" dirty="0">
                <a:solidFill>
                  <a:srgbClr val="0D3F75"/>
                </a:solidFill>
                <a:effectLst>
                  <a:outerShdw blurRad="38100" dist="12700" dir="2700000" algn="tl">
                    <a:srgbClr val="000000">
                      <a:alpha val="43137"/>
                    </a:srgbClr>
                  </a:outerShdw>
                </a:effectLst>
              </a:rPr>
            </a:br>
            <a:endParaRPr lang="de-DE" dirty="0"/>
          </a:p>
        </p:txBody>
      </p:sp>
    </p:spTree>
    <p:extLst>
      <p:ext uri="{BB962C8B-B14F-4D97-AF65-F5344CB8AC3E}">
        <p14:creationId xmlns:p14="http://schemas.microsoft.com/office/powerpoint/2010/main" val="392917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feld 34"/>
          <p:cNvSpPr txBox="1"/>
          <p:nvPr/>
        </p:nvSpPr>
        <p:spPr>
          <a:xfrm>
            <a:off x="335357" y="834011"/>
            <a:ext cx="5256588" cy="408623"/>
          </a:xfrm>
          <a:prstGeom prst="roundRect">
            <a:avLst/>
          </a:prstGeom>
          <a:solidFill>
            <a:srgbClr val="005B82"/>
          </a:solidFill>
          <a:effectLst>
            <a:outerShdw blurRad="50800" dist="38100" dir="2700000" algn="tl" rotWithShape="0">
              <a:prstClr val="black">
                <a:alpha val="40000"/>
              </a:prstClr>
            </a:outerShdw>
          </a:effectLst>
        </p:spPr>
        <p:txBody>
          <a:bodyPr wrap="square" rtlCol="0">
            <a:spAutoFit/>
          </a:bodyPr>
          <a:lstStyle/>
          <a:p>
            <a:r>
              <a:rPr lang="en-US" b="1" dirty="0" smtClean="0">
                <a:solidFill>
                  <a:schemeClr val="bg1"/>
                </a:solidFill>
              </a:rPr>
              <a:t>Material Technology Readiness Level (MTRL)</a:t>
            </a:r>
            <a:endParaRPr lang="en-US" b="1" dirty="0">
              <a:solidFill>
                <a:schemeClr val="bg1"/>
              </a:solidFill>
            </a:endParaRPr>
          </a:p>
        </p:txBody>
      </p:sp>
      <p:sp>
        <p:nvSpPr>
          <p:cNvPr id="7" name="object 4"/>
          <p:cNvSpPr>
            <a:spLocks noChangeAspect="1"/>
          </p:cNvSpPr>
          <p:nvPr/>
        </p:nvSpPr>
        <p:spPr>
          <a:xfrm>
            <a:off x="335359" y="1314103"/>
            <a:ext cx="6012000" cy="5134623"/>
          </a:xfrm>
          <a:prstGeom prst="rect">
            <a:avLst/>
          </a:prstGeom>
          <a:blipFill>
            <a:blip r:embed="rId3" cstate="print"/>
            <a:stretch>
              <a:fillRect/>
            </a:stretch>
          </a:blipFill>
        </p:spPr>
        <p:txBody>
          <a:bodyPr wrap="square" lIns="0" tIns="0" rIns="0" bIns="0" rtlCol="0"/>
          <a:lstStyle/>
          <a:p>
            <a:endParaRPr dirty="0"/>
          </a:p>
        </p:txBody>
      </p:sp>
      <p:grpSp>
        <p:nvGrpSpPr>
          <p:cNvPr id="10" name="Gruppieren 9"/>
          <p:cNvGrpSpPr/>
          <p:nvPr/>
        </p:nvGrpSpPr>
        <p:grpSpPr>
          <a:xfrm>
            <a:off x="2167316" y="2795711"/>
            <a:ext cx="1031899" cy="3300532"/>
            <a:chOff x="2167316" y="3110408"/>
            <a:chExt cx="1031899" cy="3300532"/>
          </a:xfrm>
        </p:grpSpPr>
        <p:sp>
          <p:nvSpPr>
            <p:cNvPr id="9" name="Textfeld 8"/>
            <p:cNvSpPr txBox="1"/>
            <p:nvPr/>
          </p:nvSpPr>
          <p:spPr>
            <a:xfrm>
              <a:off x="2495600" y="4375264"/>
              <a:ext cx="311304" cy="369332"/>
            </a:xfrm>
            <a:prstGeom prst="rect">
              <a:avLst/>
            </a:prstGeom>
            <a:noFill/>
          </p:spPr>
          <p:txBody>
            <a:bodyPr wrap="none" rtlCol="0">
              <a:spAutoFit/>
            </a:bodyPr>
            <a:lstStyle/>
            <a:p>
              <a:r>
                <a:rPr lang="de-DE" b="1" dirty="0" smtClean="0">
                  <a:solidFill>
                    <a:srgbClr val="C00000"/>
                  </a:solidFill>
                </a:rPr>
                <a:t>X</a:t>
              </a:r>
              <a:endParaRPr lang="de-DE" b="1" dirty="0">
                <a:solidFill>
                  <a:srgbClr val="C00000"/>
                </a:solidFill>
              </a:endParaRPr>
            </a:p>
          </p:txBody>
        </p:sp>
        <p:sp>
          <p:nvSpPr>
            <p:cNvPr id="11" name="Textfeld 10"/>
            <p:cNvSpPr txBox="1"/>
            <p:nvPr/>
          </p:nvSpPr>
          <p:spPr>
            <a:xfrm>
              <a:off x="2222531" y="6041608"/>
              <a:ext cx="311304" cy="369332"/>
            </a:xfrm>
            <a:prstGeom prst="rect">
              <a:avLst/>
            </a:prstGeom>
            <a:noFill/>
          </p:spPr>
          <p:txBody>
            <a:bodyPr wrap="none" rtlCol="0">
              <a:spAutoFit/>
            </a:bodyPr>
            <a:lstStyle/>
            <a:p>
              <a:r>
                <a:rPr lang="de-DE" b="1" dirty="0" smtClean="0">
                  <a:solidFill>
                    <a:srgbClr val="F8CAAA"/>
                  </a:solidFill>
                </a:rPr>
                <a:t>X</a:t>
              </a:r>
              <a:endParaRPr lang="de-DE" b="1" dirty="0">
                <a:solidFill>
                  <a:srgbClr val="F8CAAA"/>
                </a:solidFill>
              </a:endParaRPr>
            </a:p>
          </p:txBody>
        </p:sp>
        <p:sp>
          <p:nvSpPr>
            <p:cNvPr id="12" name="Textfeld 11"/>
            <p:cNvSpPr txBox="1"/>
            <p:nvPr/>
          </p:nvSpPr>
          <p:spPr>
            <a:xfrm>
              <a:off x="2887911" y="4931008"/>
              <a:ext cx="311304" cy="369332"/>
            </a:xfrm>
            <a:prstGeom prst="rect">
              <a:avLst/>
            </a:prstGeom>
            <a:noFill/>
          </p:spPr>
          <p:txBody>
            <a:bodyPr wrap="none" rtlCol="0">
              <a:spAutoFit/>
            </a:bodyPr>
            <a:lstStyle/>
            <a:p>
              <a:r>
                <a:rPr lang="de-DE" b="1" dirty="0" smtClean="0">
                  <a:solidFill>
                    <a:srgbClr val="C00000"/>
                  </a:solidFill>
                </a:rPr>
                <a:t>X</a:t>
              </a:r>
              <a:endParaRPr lang="de-DE" b="1" dirty="0">
                <a:solidFill>
                  <a:srgbClr val="C00000"/>
                </a:solidFill>
              </a:endParaRPr>
            </a:p>
          </p:txBody>
        </p:sp>
        <p:sp>
          <p:nvSpPr>
            <p:cNvPr id="13" name="Textfeld 12"/>
            <p:cNvSpPr txBox="1"/>
            <p:nvPr/>
          </p:nvSpPr>
          <p:spPr>
            <a:xfrm>
              <a:off x="2561085" y="4761696"/>
              <a:ext cx="311304" cy="369332"/>
            </a:xfrm>
            <a:prstGeom prst="rect">
              <a:avLst/>
            </a:prstGeom>
            <a:noFill/>
          </p:spPr>
          <p:txBody>
            <a:bodyPr wrap="none" rtlCol="0">
              <a:spAutoFit/>
            </a:bodyPr>
            <a:lstStyle/>
            <a:p>
              <a:r>
                <a:rPr lang="de-DE" b="1" dirty="0" smtClean="0">
                  <a:solidFill>
                    <a:srgbClr val="F8CAAA"/>
                  </a:solidFill>
                </a:rPr>
                <a:t>X</a:t>
              </a:r>
              <a:endParaRPr lang="de-DE" b="1" dirty="0">
                <a:solidFill>
                  <a:srgbClr val="F8CAAA"/>
                </a:solidFill>
              </a:endParaRPr>
            </a:p>
          </p:txBody>
        </p:sp>
        <p:sp>
          <p:nvSpPr>
            <p:cNvPr id="14" name="Textfeld 13"/>
            <p:cNvSpPr txBox="1"/>
            <p:nvPr/>
          </p:nvSpPr>
          <p:spPr>
            <a:xfrm>
              <a:off x="2167316" y="3286400"/>
              <a:ext cx="311304" cy="369332"/>
            </a:xfrm>
            <a:prstGeom prst="rect">
              <a:avLst/>
            </a:prstGeom>
            <a:noFill/>
          </p:spPr>
          <p:txBody>
            <a:bodyPr wrap="none" rtlCol="0">
              <a:spAutoFit/>
            </a:bodyPr>
            <a:lstStyle/>
            <a:p>
              <a:r>
                <a:rPr lang="de-DE" b="1" dirty="0" smtClean="0">
                  <a:solidFill>
                    <a:srgbClr val="C00000"/>
                  </a:solidFill>
                </a:rPr>
                <a:t>X</a:t>
              </a:r>
              <a:endParaRPr lang="de-DE" b="1" dirty="0">
                <a:solidFill>
                  <a:srgbClr val="C00000"/>
                </a:solidFill>
              </a:endParaRPr>
            </a:p>
          </p:txBody>
        </p:sp>
        <p:sp>
          <p:nvSpPr>
            <p:cNvPr id="15" name="Textfeld 14"/>
            <p:cNvSpPr txBox="1"/>
            <p:nvPr/>
          </p:nvSpPr>
          <p:spPr>
            <a:xfrm>
              <a:off x="2167316" y="3110408"/>
              <a:ext cx="311304" cy="369332"/>
            </a:xfrm>
            <a:prstGeom prst="rect">
              <a:avLst/>
            </a:prstGeom>
            <a:noFill/>
          </p:spPr>
          <p:txBody>
            <a:bodyPr wrap="none" rtlCol="0">
              <a:spAutoFit/>
            </a:bodyPr>
            <a:lstStyle/>
            <a:p>
              <a:r>
                <a:rPr lang="de-DE" b="1" dirty="0" smtClean="0">
                  <a:solidFill>
                    <a:srgbClr val="C00000"/>
                  </a:solidFill>
                </a:rPr>
                <a:t>X</a:t>
              </a:r>
              <a:endParaRPr lang="de-DE" b="1" dirty="0">
                <a:solidFill>
                  <a:srgbClr val="C00000"/>
                </a:solidFill>
              </a:endParaRPr>
            </a:p>
          </p:txBody>
        </p:sp>
      </p:grpSp>
      <p:sp>
        <p:nvSpPr>
          <p:cNvPr id="16" name="Textfeld 15"/>
          <p:cNvSpPr txBox="1"/>
          <p:nvPr/>
        </p:nvSpPr>
        <p:spPr>
          <a:xfrm>
            <a:off x="1501274" y="4096563"/>
            <a:ext cx="660758" cy="276999"/>
          </a:xfrm>
          <a:prstGeom prst="rect">
            <a:avLst/>
          </a:prstGeom>
          <a:noFill/>
        </p:spPr>
        <p:txBody>
          <a:bodyPr wrap="none" rtlCol="0">
            <a:spAutoFit/>
          </a:bodyPr>
          <a:lstStyle/>
          <a:p>
            <a:r>
              <a:rPr lang="de-DE" sz="1200" dirty="0" smtClean="0">
                <a:solidFill>
                  <a:schemeClr val="tx1">
                    <a:lumMod val="65000"/>
                    <a:lumOff val="35000"/>
                  </a:schemeClr>
                </a:solidFill>
                <a:effectLst>
                  <a:outerShdw blurRad="38100" dist="38100" dir="2700000" algn="tl">
                    <a:srgbClr val="000000">
                      <a:alpha val="43137"/>
                    </a:srgbClr>
                  </a:outerShdw>
                </a:effectLst>
              </a:rPr>
              <a:t>ODS-</a:t>
            </a:r>
            <a:r>
              <a:rPr lang="de-DE" sz="1200" dirty="0" err="1" smtClean="0">
                <a:solidFill>
                  <a:schemeClr val="tx1">
                    <a:lumMod val="65000"/>
                    <a:lumOff val="35000"/>
                  </a:schemeClr>
                </a:solidFill>
                <a:effectLst>
                  <a:outerShdw blurRad="38100" dist="38100" dir="2700000" algn="tl">
                    <a:srgbClr val="000000">
                      <a:alpha val="43137"/>
                    </a:srgbClr>
                  </a:outerShdw>
                </a:effectLst>
              </a:rPr>
              <a:t>Cu</a:t>
            </a:r>
            <a:endParaRPr lang="de-DE" sz="1200" dirty="0">
              <a:solidFill>
                <a:schemeClr val="tx1">
                  <a:lumMod val="65000"/>
                  <a:lumOff val="35000"/>
                </a:schemeClr>
              </a:solidFill>
              <a:effectLst>
                <a:outerShdw blurRad="38100" dist="38100" dir="2700000" algn="tl">
                  <a:srgbClr val="000000">
                    <a:alpha val="43137"/>
                  </a:srgbClr>
                </a:outerShdw>
              </a:effectLst>
            </a:endParaRPr>
          </a:p>
        </p:txBody>
      </p:sp>
      <p:sp>
        <p:nvSpPr>
          <p:cNvPr id="19" name="Textfeld 18"/>
          <p:cNvSpPr txBox="1"/>
          <p:nvPr/>
        </p:nvSpPr>
        <p:spPr>
          <a:xfrm>
            <a:off x="538936" y="2888044"/>
            <a:ext cx="881973" cy="276999"/>
          </a:xfrm>
          <a:prstGeom prst="rect">
            <a:avLst/>
          </a:prstGeom>
          <a:noFill/>
        </p:spPr>
        <p:txBody>
          <a:bodyPr wrap="none" rtlCol="0">
            <a:spAutoFit/>
          </a:bodyPr>
          <a:lstStyle/>
          <a:p>
            <a:r>
              <a:rPr lang="de-DE" sz="1200" dirty="0" smtClean="0">
                <a:solidFill>
                  <a:schemeClr val="tx1">
                    <a:lumMod val="65000"/>
                    <a:lumOff val="35000"/>
                  </a:schemeClr>
                </a:solidFill>
                <a:effectLst>
                  <a:outerShdw blurRad="38100" dist="38100" dir="2700000" algn="tl">
                    <a:srgbClr val="000000">
                      <a:alpha val="43137"/>
                    </a:srgbClr>
                  </a:outerShdw>
                </a:effectLst>
              </a:rPr>
              <a:t>K-</a:t>
            </a:r>
            <a:r>
              <a:rPr lang="de-DE" sz="1200" dirty="0" err="1" smtClean="0">
                <a:solidFill>
                  <a:schemeClr val="tx1">
                    <a:lumMod val="65000"/>
                    <a:lumOff val="35000"/>
                  </a:schemeClr>
                </a:solidFill>
                <a:effectLst>
                  <a:outerShdw blurRad="38100" dist="38100" dir="2700000" algn="tl">
                    <a:srgbClr val="000000">
                      <a:alpha val="43137"/>
                    </a:srgbClr>
                  </a:outerShdw>
                </a:effectLst>
              </a:rPr>
              <a:t>doped</a:t>
            </a:r>
            <a:r>
              <a:rPr lang="de-DE" sz="1200" dirty="0" smtClean="0">
                <a:solidFill>
                  <a:schemeClr val="tx1">
                    <a:lumMod val="65000"/>
                    <a:lumOff val="35000"/>
                  </a:schemeClr>
                </a:solidFill>
                <a:effectLst>
                  <a:outerShdw blurRad="38100" dist="38100" dir="2700000" algn="tl">
                    <a:srgbClr val="000000">
                      <a:alpha val="43137"/>
                    </a:srgbClr>
                  </a:outerShdw>
                </a:effectLst>
              </a:rPr>
              <a:t> W</a:t>
            </a:r>
            <a:endParaRPr lang="de-DE" sz="1200" dirty="0">
              <a:solidFill>
                <a:schemeClr val="tx1">
                  <a:lumMod val="65000"/>
                  <a:lumOff val="35000"/>
                </a:schemeClr>
              </a:solidFill>
              <a:effectLst>
                <a:outerShdw blurRad="38100" dist="38100" dir="2700000" algn="tl">
                  <a:srgbClr val="000000">
                    <a:alpha val="43137"/>
                  </a:srgbClr>
                </a:outerShdw>
              </a:effectLst>
            </a:endParaRPr>
          </a:p>
        </p:txBody>
      </p:sp>
      <p:grpSp>
        <p:nvGrpSpPr>
          <p:cNvPr id="18" name="Gruppieren 17"/>
          <p:cNvGrpSpPr/>
          <p:nvPr/>
        </p:nvGrpSpPr>
        <p:grpSpPr>
          <a:xfrm>
            <a:off x="6456040" y="738039"/>
            <a:ext cx="5688632" cy="3035369"/>
            <a:chOff x="6456040" y="1052736"/>
            <a:chExt cx="5688632" cy="3035369"/>
          </a:xfrm>
        </p:grpSpPr>
        <p:sp>
          <p:nvSpPr>
            <p:cNvPr id="8" name="object 73"/>
            <p:cNvSpPr txBox="1"/>
            <p:nvPr/>
          </p:nvSpPr>
          <p:spPr>
            <a:xfrm>
              <a:off x="6456040" y="1564337"/>
              <a:ext cx="5688632" cy="2523768"/>
            </a:xfrm>
            <a:prstGeom prst="rect">
              <a:avLst/>
            </a:prstGeom>
          </p:spPr>
          <p:txBody>
            <a:bodyPr vert="horz" wrap="square" lIns="0" tIns="0" rIns="0" bIns="0" rtlCol="0">
              <a:spAutoFit/>
            </a:bodyPr>
            <a:lstStyle/>
            <a:p>
              <a:pPr marL="355600" marR="5080" indent="-342900">
                <a:lnSpc>
                  <a:spcPct val="100000"/>
                </a:lnSpc>
                <a:spcBef>
                  <a:spcPts val="600"/>
                </a:spcBef>
                <a:buFont typeface="Arial Unicode MS"/>
                <a:buChar char="❖"/>
                <a:tabLst>
                  <a:tab pos="355600" algn="l"/>
                </a:tabLst>
              </a:pPr>
              <a:r>
                <a:rPr lang="en-US" dirty="0" smtClean="0">
                  <a:effectLst>
                    <a:outerShdw blurRad="38100" dist="12700" dir="2700000" algn="tl">
                      <a:srgbClr val="000000">
                        <a:alpha val="43137"/>
                      </a:srgbClr>
                    </a:outerShdw>
                  </a:effectLst>
                  <a:cs typeface="Arial"/>
                </a:rPr>
                <a:t>EUROFER97</a:t>
              </a:r>
              <a:r>
                <a:rPr lang="en-US" dirty="0">
                  <a:effectLst>
                    <a:outerShdw blurRad="38100" dist="12700" dir="2700000" algn="tl">
                      <a:srgbClr val="000000">
                        <a:alpha val="43137"/>
                      </a:srgbClr>
                    </a:outerShdw>
                  </a:effectLst>
                  <a:cs typeface="Arial"/>
                </a:rPr>
                <a:t>: </a:t>
              </a:r>
              <a:r>
                <a:rPr lang="en-US" dirty="0" smtClean="0">
                  <a:effectLst>
                    <a:outerShdw blurRad="38100" dist="12700" dir="2700000" algn="tl">
                      <a:srgbClr val="000000">
                        <a:alpha val="43137"/>
                      </a:srgbClr>
                    </a:outerShdw>
                  </a:effectLst>
                  <a:cs typeface="Arial"/>
                </a:rPr>
                <a:t>Complete introduction in </a:t>
              </a:r>
              <a:r>
                <a:rPr lang="en-US" b="1" dirty="0" smtClean="0">
                  <a:solidFill>
                    <a:srgbClr val="005B82"/>
                  </a:solidFill>
                  <a:effectLst>
                    <a:outerShdw blurRad="38100" dist="12700" dir="2700000" algn="tl">
                      <a:srgbClr val="000000">
                        <a:alpha val="43137"/>
                      </a:srgbClr>
                    </a:outerShdw>
                  </a:effectLst>
                  <a:cs typeface="Arial"/>
                </a:rPr>
                <a:t>RCC-</a:t>
              </a:r>
              <a:r>
                <a:rPr lang="en-US" b="1" dirty="0" err="1" smtClean="0">
                  <a:solidFill>
                    <a:srgbClr val="005B82"/>
                  </a:solidFill>
                  <a:effectLst>
                    <a:outerShdw blurRad="38100" dist="12700" dir="2700000" algn="tl">
                      <a:srgbClr val="000000">
                        <a:alpha val="43137"/>
                      </a:srgbClr>
                    </a:outerShdw>
                  </a:effectLst>
                  <a:cs typeface="Arial"/>
                </a:rPr>
                <a:t>MRx</a:t>
              </a:r>
              <a:endParaRPr lang="en-US" dirty="0">
                <a:effectLst>
                  <a:outerShdw blurRad="38100" dist="12700" dir="2700000" algn="tl">
                    <a:srgbClr val="000000">
                      <a:alpha val="43137"/>
                    </a:srgbClr>
                  </a:outerShdw>
                </a:effectLst>
                <a:cs typeface="Arial"/>
              </a:endParaRPr>
            </a:p>
            <a:p>
              <a:pPr marL="355600" marR="5080" indent="-342900">
                <a:spcBef>
                  <a:spcPts val="600"/>
                </a:spcBef>
                <a:buFont typeface="Arial Unicode MS"/>
                <a:buChar char="❖"/>
                <a:tabLst>
                  <a:tab pos="355600" algn="l"/>
                </a:tabLst>
              </a:pPr>
              <a:r>
                <a:rPr lang="en-US" dirty="0" smtClean="0">
                  <a:effectLst>
                    <a:outerShdw blurRad="38100" dist="12700" dir="2700000" algn="tl">
                      <a:srgbClr val="000000">
                        <a:alpha val="43137"/>
                      </a:srgbClr>
                    </a:outerShdw>
                  </a:effectLst>
                  <a:cs typeface="Arial"/>
                </a:rPr>
                <a:t>CuCrZr &amp; W: </a:t>
              </a:r>
              <a:r>
                <a:rPr lang="en-US" b="1" dirty="0">
                  <a:solidFill>
                    <a:srgbClr val="005B82"/>
                  </a:solidFill>
                  <a:effectLst>
                    <a:outerShdw blurRad="38100" dist="12700" dir="2700000" algn="tl">
                      <a:srgbClr val="000000">
                        <a:alpha val="43137"/>
                      </a:srgbClr>
                    </a:outerShdw>
                  </a:effectLst>
                  <a:cs typeface="Arial"/>
                </a:rPr>
                <a:t>qualification </a:t>
              </a:r>
              <a:r>
                <a:rPr lang="en-US" b="1" dirty="0" smtClean="0">
                  <a:solidFill>
                    <a:srgbClr val="005B82"/>
                  </a:solidFill>
                  <a:effectLst>
                    <a:outerShdw blurRad="38100" dist="12700" dir="2700000" algn="tl">
                      <a:srgbClr val="000000">
                        <a:alpha val="43137"/>
                      </a:srgbClr>
                    </a:outerShdw>
                  </a:effectLst>
                  <a:cs typeface="Arial"/>
                </a:rPr>
                <a:t>campaigns </a:t>
              </a:r>
              <a:r>
                <a:rPr lang="en-US" dirty="0" smtClean="0">
                  <a:effectLst>
                    <a:outerShdw blurRad="38100" dist="12700" dir="2700000" algn="tl">
                      <a:srgbClr val="000000">
                        <a:alpha val="43137"/>
                      </a:srgbClr>
                    </a:outerShdw>
                  </a:effectLst>
                  <a:cs typeface="Arial"/>
                </a:rPr>
                <a:t>based on gap analyses and defined test program including irradiation</a:t>
              </a:r>
              <a:endParaRPr lang="en-US" dirty="0">
                <a:effectLst>
                  <a:outerShdw blurRad="38100" dist="12700" dir="2700000" algn="tl">
                    <a:srgbClr val="000000">
                      <a:alpha val="43137"/>
                    </a:srgbClr>
                  </a:outerShdw>
                </a:effectLst>
                <a:cs typeface="Arial"/>
              </a:endParaRPr>
            </a:p>
            <a:p>
              <a:pPr marL="355600" marR="5080" indent="-342900">
                <a:spcBef>
                  <a:spcPts val="600"/>
                </a:spcBef>
                <a:buFont typeface="Arial Unicode MS"/>
                <a:buChar char="❖"/>
                <a:tabLst>
                  <a:tab pos="355600" algn="l"/>
                </a:tabLst>
              </a:pPr>
              <a:r>
                <a:rPr lang="en-US" dirty="0" smtClean="0">
                  <a:effectLst>
                    <a:outerShdw blurRad="38100" dist="12700" dir="2700000" algn="tl">
                      <a:srgbClr val="000000">
                        <a:alpha val="43137"/>
                      </a:srgbClr>
                    </a:outerShdw>
                  </a:effectLst>
                  <a:cs typeface="Arial"/>
                </a:rPr>
                <a:t>Advanced RAFM steels: Validation irradiation for continued down-selection &amp; </a:t>
              </a:r>
              <a:r>
                <a:rPr lang="en-US" b="1" dirty="0" smtClean="0">
                  <a:solidFill>
                    <a:srgbClr val="005B82"/>
                  </a:solidFill>
                  <a:effectLst>
                    <a:outerShdw blurRad="38100" dist="12700" dir="2700000" algn="tl">
                      <a:srgbClr val="000000">
                        <a:alpha val="43137"/>
                      </a:srgbClr>
                    </a:outerShdw>
                  </a:effectLst>
                  <a:cs typeface="Arial"/>
                </a:rPr>
                <a:t>fabrication upscaling</a:t>
              </a:r>
            </a:p>
            <a:p>
              <a:pPr marL="355600" marR="5080" indent="-342900">
                <a:spcBef>
                  <a:spcPts val="600"/>
                </a:spcBef>
                <a:buFont typeface="Arial Unicode MS"/>
                <a:buChar char="❖"/>
                <a:tabLst>
                  <a:tab pos="355600" algn="l"/>
                </a:tabLst>
              </a:pPr>
              <a:r>
                <a:rPr lang="en-US" dirty="0" smtClean="0">
                  <a:effectLst>
                    <a:outerShdw blurRad="38100" dist="12700" dir="2700000" algn="tl">
                      <a:srgbClr val="000000">
                        <a:alpha val="43137"/>
                      </a:srgbClr>
                    </a:outerShdw>
                  </a:effectLst>
                  <a:cs typeface="Arial"/>
                </a:rPr>
                <a:t>ODS “steels”: </a:t>
              </a:r>
              <a:r>
                <a:rPr lang="en-US" b="1" dirty="0" smtClean="0">
                  <a:solidFill>
                    <a:srgbClr val="005B82"/>
                  </a:solidFill>
                  <a:effectLst>
                    <a:outerShdw blurRad="38100" dist="12700" dir="2700000" algn="tl">
                      <a:srgbClr val="000000">
                        <a:alpha val="43137"/>
                      </a:srgbClr>
                    </a:outerShdw>
                  </a:effectLst>
                  <a:cs typeface="Arial"/>
                </a:rPr>
                <a:t>Fabrication upscaling</a:t>
              </a:r>
            </a:p>
            <a:p>
              <a:pPr marL="355600" marR="5080" indent="-342900">
                <a:lnSpc>
                  <a:spcPct val="100000"/>
                </a:lnSpc>
                <a:spcBef>
                  <a:spcPts val="600"/>
                </a:spcBef>
                <a:buFont typeface="Arial Unicode MS"/>
                <a:buChar char="❖"/>
                <a:tabLst>
                  <a:tab pos="355600" algn="l"/>
                </a:tabLst>
              </a:pPr>
              <a:r>
                <a:rPr lang="en-US" dirty="0" smtClean="0">
                  <a:effectLst>
                    <a:outerShdw blurRad="38100" dist="12700" dir="2700000" algn="tl">
                      <a:srgbClr val="000000">
                        <a:alpha val="43137"/>
                      </a:srgbClr>
                    </a:outerShdw>
                  </a:effectLst>
                  <a:cs typeface="Arial"/>
                </a:rPr>
                <a:t>Advanced </a:t>
              </a:r>
              <a:r>
                <a:rPr lang="en-US" dirty="0">
                  <a:effectLst>
                    <a:outerShdw blurRad="38100" dist="12700" dir="2700000" algn="tl">
                      <a:srgbClr val="000000">
                        <a:alpha val="43137"/>
                      </a:srgbClr>
                    </a:outerShdw>
                  </a:effectLst>
                  <a:cs typeface="Arial"/>
                </a:rPr>
                <a:t>Cu &amp; </a:t>
              </a:r>
              <a:r>
                <a:rPr lang="en-US" dirty="0" smtClean="0">
                  <a:effectLst>
                    <a:outerShdw blurRad="38100" dist="12700" dir="2700000" algn="tl">
                      <a:srgbClr val="000000">
                        <a:alpha val="43137"/>
                      </a:srgbClr>
                    </a:outerShdw>
                  </a:effectLst>
                  <a:cs typeface="Arial"/>
                </a:rPr>
                <a:t>W-alloys</a:t>
              </a:r>
              <a:r>
                <a:rPr lang="en-US" dirty="0">
                  <a:effectLst>
                    <a:outerShdw blurRad="38100" dist="12700" dir="2700000" algn="tl">
                      <a:srgbClr val="000000">
                        <a:alpha val="43137"/>
                      </a:srgbClr>
                    </a:outerShdw>
                  </a:effectLst>
                  <a:cs typeface="Arial"/>
                </a:rPr>
                <a:t>: </a:t>
              </a:r>
              <a:r>
                <a:rPr lang="en-US" b="1" dirty="0" smtClean="0">
                  <a:solidFill>
                    <a:srgbClr val="005B82"/>
                  </a:solidFill>
                  <a:effectLst>
                    <a:outerShdw blurRad="38100" dist="12700" dir="2700000" algn="tl">
                      <a:srgbClr val="000000">
                        <a:alpha val="43137"/>
                      </a:srgbClr>
                    </a:outerShdw>
                  </a:effectLst>
                  <a:cs typeface="Arial"/>
                </a:rPr>
                <a:t>Fabrication upscaling</a:t>
              </a:r>
              <a:r>
                <a:rPr lang="en-US" dirty="0" smtClean="0">
                  <a:effectLst>
                    <a:outerShdw blurRad="38100" dist="12700" dir="2700000" algn="tl">
                      <a:srgbClr val="000000">
                        <a:alpha val="43137"/>
                      </a:srgbClr>
                    </a:outerShdw>
                  </a:effectLst>
                  <a:cs typeface="Arial"/>
                </a:rPr>
                <a:t>, irradiation screening </a:t>
              </a:r>
              <a:r>
                <a:rPr lang="en-US" dirty="0">
                  <a:effectLst>
                    <a:outerShdw blurRad="38100" dist="12700" dir="2700000" algn="tl">
                      <a:srgbClr val="000000">
                        <a:alpha val="43137"/>
                      </a:srgbClr>
                    </a:outerShdw>
                  </a:effectLst>
                  <a:cs typeface="Arial"/>
                </a:rPr>
                <a:t>and </a:t>
              </a:r>
              <a:r>
                <a:rPr lang="en-US" dirty="0" smtClean="0">
                  <a:effectLst>
                    <a:outerShdw blurRad="38100" dist="12700" dir="2700000" algn="tl">
                      <a:srgbClr val="000000">
                        <a:alpha val="43137"/>
                      </a:srgbClr>
                    </a:outerShdw>
                  </a:effectLst>
                  <a:cs typeface="Arial"/>
                </a:rPr>
                <a:t>down-selection</a:t>
              </a:r>
              <a:endParaRPr lang="en-US" dirty="0">
                <a:effectLst>
                  <a:outerShdw blurRad="38100" dist="12700" dir="2700000" algn="tl">
                    <a:srgbClr val="000000">
                      <a:alpha val="43137"/>
                    </a:srgbClr>
                  </a:outerShdw>
                </a:effectLst>
                <a:cs typeface="Arial"/>
              </a:endParaRPr>
            </a:p>
          </p:txBody>
        </p:sp>
        <p:sp>
          <p:nvSpPr>
            <p:cNvPr id="20" name="Textfeld 19"/>
            <p:cNvSpPr txBox="1"/>
            <p:nvPr/>
          </p:nvSpPr>
          <p:spPr>
            <a:xfrm>
              <a:off x="6456040" y="1052736"/>
              <a:ext cx="1734774" cy="408623"/>
            </a:xfrm>
            <a:prstGeom prst="roundRect">
              <a:avLst/>
            </a:prstGeom>
            <a:solidFill>
              <a:srgbClr val="005B82"/>
            </a:solidFill>
            <a:effectLst>
              <a:outerShdw blurRad="50800" dist="38100" dir="2700000" algn="tl" rotWithShape="0">
                <a:prstClr val="black">
                  <a:alpha val="40000"/>
                </a:prstClr>
              </a:outerShdw>
            </a:effectLst>
          </p:spPr>
          <p:txBody>
            <a:bodyPr wrap="square" rtlCol="0">
              <a:spAutoFit/>
            </a:bodyPr>
            <a:lstStyle/>
            <a:p>
              <a:r>
                <a:rPr lang="en-US" b="1" dirty="0" smtClean="0">
                  <a:solidFill>
                    <a:schemeClr val="bg1"/>
                  </a:solidFill>
                </a:rPr>
                <a:t>Further steps</a:t>
              </a:r>
              <a:endParaRPr lang="en-US" b="1" dirty="0">
                <a:solidFill>
                  <a:schemeClr val="bg1"/>
                </a:solidFill>
              </a:endParaRPr>
            </a:p>
          </p:txBody>
        </p:sp>
      </p:grpSp>
      <p:grpSp>
        <p:nvGrpSpPr>
          <p:cNvPr id="22" name="Gruppieren 21"/>
          <p:cNvGrpSpPr/>
          <p:nvPr/>
        </p:nvGrpSpPr>
        <p:grpSpPr>
          <a:xfrm>
            <a:off x="6456040" y="4147085"/>
            <a:ext cx="5540692" cy="2063562"/>
            <a:chOff x="6456040" y="4461782"/>
            <a:chExt cx="5540692" cy="2063562"/>
          </a:xfrm>
        </p:grpSpPr>
        <p:sp>
          <p:nvSpPr>
            <p:cNvPr id="17" name="object 73"/>
            <p:cNvSpPr txBox="1"/>
            <p:nvPr/>
          </p:nvSpPr>
          <p:spPr>
            <a:xfrm>
              <a:off x="6456040" y="4986461"/>
              <a:ext cx="5540692" cy="1538883"/>
            </a:xfrm>
            <a:prstGeom prst="rect">
              <a:avLst/>
            </a:prstGeom>
          </p:spPr>
          <p:txBody>
            <a:bodyPr vert="horz" wrap="square" lIns="0" tIns="0" rIns="0" bIns="0" rtlCol="0">
              <a:spAutoFit/>
            </a:bodyPr>
            <a:lstStyle/>
            <a:p>
              <a:pPr marL="355600" indent="-342900">
                <a:lnSpc>
                  <a:spcPct val="100000"/>
                </a:lnSpc>
                <a:spcBef>
                  <a:spcPts val="600"/>
                </a:spcBef>
                <a:buFont typeface="Arial Unicode MS"/>
                <a:buChar char="❖"/>
                <a:tabLst>
                  <a:tab pos="355600" algn="l"/>
                </a:tabLst>
              </a:pPr>
              <a:r>
                <a:rPr lang="en-US" spc="-5" dirty="0" smtClean="0">
                  <a:effectLst>
                    <a:outerShdw blurRad="38100" dist="12700" dir="2700000" algn="tl">
                      <a:srgbClr val="000000">
                        <a:alpha val="43137"/>
                      </a:srgbClr>
                    </a:outerShdw>
                  </a:effectLst>
                  <a:cs typeface="Arial"/>
                </a:rPr>
                <a:t>Supply </a:t>
              </a:r>
              <a:r>
                <a:rPr lang="en-US" spc="-5" dirty="0">
                  <a:effectLst>
                    <a:outerShdw blurRad="38100" dist="12700" dir="2700000" algn="tl">
                      <a:srgbClr val="000000">
                        <a:alpha val="43137"/>
                      </a:srgbClr>
                    </a:outerShdw>
                  </a:effectLst>
                  <a:cs typeface="Arial"/>
                </a:rPr>
                <a:t>of material in large amount </a:t>
              </a:r>
              <a:r>
                <a:rPr lang="en-US" spc="-5" dirty="0" smtClean="0">
                  <a:effectLst>
                    <a:outerShdw blurRad="38100" dist="12700" dir="2700000" algn="tl">
                      <a:srgbClr val="000000">
                        <a:alpha val="43137"/>
                      </a:srgbClr>
                    </a:outerShdw>
                  </a:effectLst>
                  <a:cs typeface="Arial"/>
                </a:rPr>
                <a:t>providing </a:t>
              </a:r>
              <a:r>
                <a:rPr lang="en-US" b="1" spc="-5" dirty="0" smtClean="0">
                  <a:solidFill>
                    <a:srgbClr val="005B82"/>
                  </a:solidFill>
                  <a:effectLst>
                    <a:outerShdw blurRad="38100" dist="12700" dir="2700000" algn="tl">
                      <a:srgbClr val="000000">
                        <a:alpha val="43137"/>
                      </a:srgbClr>
                    </a:outerShdw>
                  </a:effectLst>
                  <a:cs typeface="Arial"/>
                </a:rPr>
                <a:t>homogeneity and reproducible properties</a:t>
              </a:r>
              <a:endParaRPr lang="en-US" b="1" spc="-5" dirty="0">
                <a:solidFill>
                  <a:srgbClr val="005B82"/>
                </a:solidFill>
                <a:effectLst>
                  <a:outerShdw blurRad="38100" dist="12700" dir="2700000" algn="tl">
                    <a:srgbClr val="000000">
                      <a:alpha val="43137"/>
                    </a:srgbClr>
                  </a:outerShdw>
                </a:effectLst>
                <a:cs typeface="Arial"/>
              </a:endParaRPr>
            </a:p>
            <a:p>
              <a:pPr marL="355600" indent="-342900">
                <a:spcBef>
                  <a:spcPts val="600"/>
                </a:spcBef>
                <a:buFont typeface="Arial Unicode MS"/>
                <a:buChar char="❖"/>
                <a:tabLst>
                  <a:tab pos="355600" algn="l"/>
                </a:tabLst>
              </a:pPr>
              <a:r>
                <a:rPr lang="en-US" spc="-5" dirty="0">
                  <a:effectLst>
                    <a:outerShdw blurRad="38100" dist="12700" dir="2700000" algn="tl">
                      <a:srgbClr val="000000">
                        <a:alpha val="43137"/>
                      </a:srgbClr>
                    </a:outerShdw>
                  </a:effectLst>
                  <a:cs typeface="Arial"/>
                </a:rPr>
                <a:t>Fusion neutron source</a:t>
              </a:r>
            </a:p>
            <a:p>
              <a:pPr marL="355600" indent="-342900">
                <a:lnSpc>
                  <a:spcPct val="100000"/>
                </a:lnSpc>
                <a:spcBef>
                  <a:spcPts val="600"/>
                </a:spcBef>
                <a:buFont typeface="Arial Unicode MS"/>
                <a:buChar char="❖"/>
                <a:tabLst>
                  <a:tab pos="355600" algn="l"/>
                </a:tabLst>
              </a:pPr>
              <a:r>
                <a:rPr lang="en-US" spc="-5" dirty="0" smtClean="0">
                  <a:effectLst>
                    <a:outerShdw blurRad="38100" dist="12700" dir="2700000" algn="tl">
                      <a:srgbClr val="000000">
                        <a:alpha val="43137"/>
                      </a:srgbClr>
                    </a:outerShdw>
                  </a:effectLst>
                  <a:cs typeface="Arial"/>
                </a:rPr>
                <a:t>Development </a:t>
              </a:r>
              <a:r>
                <a:rPr lang="en-US" spc="-5" dirty="0">
                  <a:effectLst>
                    <a:outerShdw blurRad="38100" dist="12700" dir="2700000" algn="tl">
                      <a:srgbClr val="000000">
                        <a:alpha val="43137"/>
                      </a:srgbClr>
                    </a:outerShdw>
                  </a:effectLst>
                  <a:cs typeface="Arial"/>
                </a:rPr>
                <a:t>of fusion-specific material test </a:t>
              </a:r>
              <a:r>
                <a:rPr lang="en-US" spc="-5" dirty="0" smtClean="0">
                  <a:effectLst>
                    <a:outerShdw blurRad="38100" dist="12700" dir="2700000" algn="tl">
                      <a:srgbClr val="000000">
                        <a:alpha val="43137"/>
                      </a:srgbClr>
                    </a:outerShdw>
                  </a:effectLst>
                  <a:cs typeface="Arial"/>
                </a:rPr>
                <a:t>standards </a:t>
              </a:r>
              <a:r>
                <a:rPr lang="en-US" spc="-5" dirty="0" smtClean="0">
                  <a:effectLst>
                    <a:outerShdw blurRad="38100" dist="12700" dir="2700000" algn="tl">
                      <a:srgbClr val="000000">
                        <a:alpha val="43137"/>
                      </a:srgbClr>
                    </a:outerShdw>
                  </a:effectLst>
                  <a:cs typeface="Arial"/>
                  <a:sym typeface="Wingdings" panose="05000000000000000000" pitchFamily="2" charset="2"/>
                </a:rPr>
                <a:t> </a:t>
              </a:r>
              <a:r>
                <a:rPr lang="en-US" b="1" spc="-5" dirty="0" smtClean="0">
                  <a:solidFill>
                    <a:srgbClr val="005B82"/>
                  </a:solidFill>
                  <a:effectLst>
                    <a:outerShdw blurRad="38100" dist="12700" dir="2700000" algn="tl">
                      <a:srgbClr val="000000">
                        <a:alpha val="43137"/>
                      </a:srgbClr>
                    </a:outerShdw>
                  </a:effectLst>
                  <a:cs typeface="Arial"/>
                  <a:sym typeface="Wingdings" panose="05000000000000000000" pitchFamily="2" charset="2"/>
                </a:rPr>
                <a:t>Small Specimen Test Techniques</a:t>
              </a:r>
              <a:endParaRPr b="1" dirty="0">
                <a:solidFill>
                  <a:srgbClr val="005B82"/>
                </a:solidFill>
                <a:effectLst>
                  <a:outerShdw blurRad="38100" dist="12700" dir="2700000" algn="tl">
                    <a:srgbClr val="000000">
                      <a:alpha val="43137"/>
                    </a:srgbClr>
                  </a:outerShdw>
                </a:effectLst>
                <a:cs typeface="Arial"/>
              </a:endParaRPr>
            </a:p>
          </p:txBody>
        </p:sp>
        <p:sp>
          <p:nvSpPr>
            <p:cNvPr id="21" name="Textfeld 20"/>
            <p:cNvSpPr txBox="1"/>
            <p:nvPr/>
          </p:nvSpPr>
          <p:spPr>
            <a:xfrm>
              <a:off x="6456040" y="4461782"/>
              <a:ext cx="1865762" cy="408623"/>
            </a:xfrm>
            <a:prstGeom prst="roundRect">
              <a:avLst/>
            </a:prstGeom>
            <a:solidFill>
              <a:srgbClr val="005B82"/>
            </a:solidFill>
            <a:effectLst>
              <a:outerShdw blurRad="50800" dist="38100" dir="2700000" algn="tl" rotWithShape="0">
                <a:prstClr val="black">
                  <a:alpha val="40000"/>
                </a:prstClr>
              </a:outerShdw>
            </a:effectLst>
          </p:spPr>
          <p:txBody>
            <a:bodyPr wrap="square" rtlCol="0">
              <a:spAutoFit/>
            </a:bodyPr>
            <a:lstStyle/>
            <a:p>
              <a:r>
                <a:rPr lang="en-US" b="1" dirty="0" smtClean="0">
                  <a:solidFill>
                    <a:schemeClr val="bg1"/>
                  </a:solidFill>
                </a:rPr>
                <a:t>Critical issues</a:t>
              </a:r>
              <a:endParaRPr lang="en-US" b="1" dirty="0">
                <a:solidFill>
                  <a:schemeClr val="bg1"/>
                </a:solidFill>
              </a:endParaRPr>
            </a:p>
          </p:txBody>
        </p:sp>
      </p:grpSp>
      <p:sp>
        <p:nvSpPr>
          <p:cNvPr id="2" name="Titel 1"/>
          <p:cNvSpPr>
            <a:spLocks noGrp="1"/>
          </p:cNvSpPr>
          <p:nvPr>
            <p:ph type="title"/>
          </p:nvPr>
        </p:nvSpPr>
        <p:spPr/>
        <p:txBody>
          <a:bodyPr/>
          <a:lstStyle/>
          <a:p>
            <a:r>
              <a:rPr lang="en-US" dirty="0">
                <a:effectLst>
                  <a:outerShdw blurRad="38100" dist="12700" dir="2700000" algn="tl">
                    <a:srgbClr val="000000">
                      <a:alpha val="43137"/>
                    </a:srgbClr>
                  </a:outerShdw>
                </a:effectLst>
              </a:rPr>
              <a:t>Engineering Design and Data Integration: MTRL &amp; MPH</a:t>
            </a:r>
            <a:r>
              <a:rPr lang="en-US" kern="0" dirty="0">
                <a:solidFill>
                  <a:srgbClr val="0D3F75"/>
                </a:solidFill>
                <a:effectLst>
                  <a:outerShdw blurRad="38100" dist="12700" dir="2700000" algn="tl">
                    <a:srgbClr val="000000">
                      <a:alpha val="43137"/>
                    </a:srgbClr>
                  </a:outerShdw>
                </a:effectLst>
              </a:rPr>
              <a:t/>
            </a:r>
            <a:br>
              <a:rPr lang="en-US" kern="0" dirty="0">
                <a:solidFill>
                  <a:srgbClr val="0D3F75"/>
                </a:solidFill>
                <a:effectLst>
                  <a:outerShdw blurRad="38100" dist="12700" dir="2700000" algn="tl">
                    <a:srgbClr val="000000">
                      <a:alpha val="43137"/>
                    </a:srgbClr>
                  </a:outerShdw>
                </a:effectLst>
              </a:rPr>
            </a:br>
            <a:endParaRPr lang="de-DE" dirty="0"/>
          </a:p>
        </p:txBody>
      </p:sp>
    </p:spTree>
    <p:extLst>
      <p:ext uri="{BB962C8B-B14F-4D97-AF65-F5344CB8AC3E}">
        <p14:creationId xmlns:p14="http://schemas.microsoft.com/office/powerpoint/2010/main" val="33673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feld 34"/>
          <p:cNvSpPr txBox="1"/>
          <p:nvPr/>
        </p:nvSpPr>
        <p:spPr>
          <a:xfrm>
            <a:off x="335356" y="946823"/>
            <a:ext cx="6624739" cy="408623"/>
          </a:xfrm>
          <a:prstGeom prst="roundRect">
            <a:avLst/>
          </a:prstGeom>
          <a:solidFill>
            <a:srgbClr val="005B82"/>
          </a:solidFill>
          <a:effectLst>
            <a:outerShdw blurRad="50800" dist="38100" dir="2700000" algn="tl" rotWithShape="0">
              <a:prstClr val="black">
                <a:alpha val="40000"/>
              </a:prstClr>
            </a:outerShdw>
          </a:effectLst>
        </p:spPr>
        <p:txBody>
          <a:bodyPr wrap="square" rtlCol="0">
            <a:spAutoFit/>
          </a:bodyPr>
          <a:lstStyle/>
          <a:p>
            <a:r>
              <a:rPr lang="en-US" b="1" dirty="0" smtClean="0">
                <a:solidFill>
                  <a:schemeClr val="bg1"/>
                </a:solidFill>
              </a:rPr>
              <a:t>DEMO Design Criteria for In-Vessel Components (DDC-IC)</a:t>
            </a:r>
            <a:endParaRPr lang="en-US" b="1" dirty="0">
              <a:solidFill>
                <a:schemeClr val="bg1"/>
              </a:solidFill>
            </a:endParaRPr>
          </a:p>
        </p:txBody>
      </p:sp>
      <p:sp>
        <p:nvSpPr>
          <p:cNvPr id="2" name="TextBox 1">
            <a:extLst>
              <a:ext uri="{FF2B5EF4-FFF2-40B4-BE49-F238E27FC236}">
                <a16:creationId xmlns:a16="http://schemas.microsoft.com/office/drawing/2014/main" id="{455ECD22-6B1A-F802-D4AC-54011DB58457}"/>
              </a:ext>
            </a:extLst>
          </p:cNvPr>
          <p:cNvSpPr txBox="1"/>
          <p:nvPr/>
        </p:nvSpPr>
        <p:spPr>
          <a:xfrm>
            <a:off x="335356" y="1642939"/>
            <a:ext cx="8424940" cy="1785104"/>
          </a:xfrm>
          <a:prstGeom prst="rect">
            <a:avLst/>
          </a:prstGeom>
          <a:noFill/>
        </p:spPr>
        <p:txBody>
          <a:bodyPr wrap="square" rtlCol="0">
            <a:spAutoFit/>
          </a:bodyPr>
          <a:lstStyle/>
          <a:p>
            <a:pPr marL="285750" indent="-285750">
              <a:spcAft>
                <a:spcPts val="1200"/>
              </a:spcAft>
              <a:buFont typeface="Wingdings" panose="05000000000000000000" pitchFamily="2" charset="2"/>
              <a:buChar char="v"/>
            </a:pPr>
            <a:r>
              <a:rPr lang="en-US" dirty="0" smtClean="0">
                <a:effectLst>
                  <a:outerShdw blurRad="38100" dist="12700" dir="2700000" algn="tl">
                    <a:srgbClr val="000000">
                      <a:alpha val="43137"/>
                    </a:srgbClr>
                  </a:outerShdw>
                </a:effectLst>
              </a:rPr>
              <a:t>First </a:t>
            </a:r>
            <a:r>
              <a:rPr lang="en-US" dirty="0">
                <a:effectLst>
                  <a:outerShdw blurRad="38100" dist="12700" dir="2700000" algn="tl">
                    <a:srgbClr val="000000">
                      <a:alpha val="43137"/>
                    </a:srgbClr>
                  </a:outerShdw>
                </a:effectLst>
              </a:rPr>
              <a:t>official draft version issued as part of </a:t>
            </a:r>
            <a:r>
              <a:rPr lang="en-US" dirty="0" smtClean="0">
                <a:effectLst>
                  <a:outerShdw blurRad="38100" dist="12700" dir="2700000" algn="tl">
                    <a:srgbClr val="000000">
                      <a:alpha val="43137"/>
                    </a:srgbClr>
                  </a:outerShdw>
                </a:effectLst>
              </a:rPr>
              <a:t>Gate Review in 2020</a:t>
            </a:r>
            <a:endParaRPr lang="en-US" dirty="0">
              <a:effectLst>
                <a:outerShdw blurRad="38100" dist="12700" dir="2700000" algn="tl">
                  <a:srgbClr val="000000">
                    <a:alpha val="43137"/>
                  </a:srgbClr>
                </a:outerShdw>
              </a:effectLst>
            </a:endParaRPr>
          </a:p>
          <a:p>
            <a:pPr marL="742950" lvl="1" indent="-285750">
              <a:spcAft>
                <a:spcPts val="600"/>
              </a:spcAft>
              <a:buFont typeface="Courier New" panose="02070309020205020404" pitchFamily="49" charset="0"/>
              <a:buChar char="o"/>
            </a:pPr>
            <a:r>
              <a:rPr lang="en-GB" dirty="0">
                <a:effectLst>
                  <a:outerShdw blurRad="38100" dist="12700" dir="2700000" algn="tl">
                    <a:srgbClr val="000000">
                      <a:alpha val="43137"/>
                    </a:srgbClr>
                  </a:outerShdw>
                </a:effectLst>
              </a:rPr>
              <a:t>DDC-IC scope, methodology and approach</a:t>
            </a:r>
            <a:r>
              <a:rPr lang="en-US" dirty="0">
                <a:effectLst>
                  <a:outerShdw blurRad="38100" dist="12700" dir="2700000" algn="tl">
                    <a:srgbClr val="000000">
                      <a:alpha val="43137"/>
                    </a:srgbClr>
                  </a:outerShdw>
                </a:effectLst>
              </a:rPr>
              <a:t> </a:t>
            </a:r>
            <a:r>
              <a:rPr lang="en-US" dirty="0" smtClean="0">
                <a:effectLst>
                  <a:outerShdw blurRad="38100" dist="12700" dir="2700000" algn="tl">
                    <a:srgbClr val="000000">
                      <a:alpha val="43137"/>
                    </a:srgbClr>
                  </a:outerShdw>
                </a:effectLst>
              </a:rPr>
              <a:t>clarified</a:t>
            </a:r>
            <a:endParaRPr lang="en-US" dirty="0">
              <a:effectLst>
                <a:outerShdw blurRad="38100" dist="12700" dir="2700000" algn="tl">
                  <a:srgbClr val="000000">
                    <a:alpha val="43137"/>
                  </a:srgbClr>
                </a:outerShdw>
              </a:effectLst>
            </a:endParaRPr>
          </a:p>
          <a:p>
            <a:pPr marL="742950" lvl="1" indent="-285750">
              <a:spcAft>
                <a:spcPts val="600"/>
              </a:spcAft>
              <a:buFont typeface="Courier New" panose="02070309020205020404" pitchFamily="49" charset="0"/>
              <a:buChar char="o"/>
            </a:pPr>
            <a:r>
              <a:rPr lang="en-US" b="1" dirty="0">
                <a:solidFill>
                  <a:srgbClr val="005B82"/>
                </a:solidFill>
                <a:effectLst>
                  <a:outerShdw blurRad="38100" dist="12700" dir="2700000" algn="tl">
                    <a:srgbClr val="000000">
                      <a:alpha val="43137"/>
                    </a:srgbClr>
                  </a:outerShdw>
                </a:effectLst>
              </a:rPr>
              <a:t>Design rules drafted </a:t>
            </a:r>
            <a:r>
              <a:rPr lang="en-US" dirty="0">
                <a:effectLst>
                  <a:outerShdw blurRad="38100" dist="12700" dir="2700000" algn="tl">
                    <a:srgbClr val="000000">
                      <a:alpha val="43137"/>
                    </a:srgbClr>
                  </a:outerShdw>
                </a:effectLst>
              </a:rPr>
              <a:t>for </a:t>
            </a:r>
            <a:r>
              <a:rPr lang="en-US" i="1" dirty="0">
                <a:effectLst>
                  <a:outerShdw blurRad="38100" dist="12700" dir="2700000" algn="tl">
                    <a:srgbClr val="000000">
                      <a:alpha val="43137"/>
                    </a:srgbClr>
                  </a:outerShdw>
                </a:effectLst>
              </a:rPr>
              <a:t>i</a:t>
            </a:r>
            <a:r>
              <a:rPr lang="en-US" i="1" dirty="0" smtClean="0">
                <a:effectLst>
                  <a:outerShdw blurRad="38100" dist="12700" dir="2700000" algn="tl">
                    <a:srgbClr val="000000">
                      <a:alpha val="43137"/>
                    </a:srgbClr>
                  </a:outerShdw>
                </a:effectLst>
              </a:rPr>
              <a:t>mmediate plastic flow localization (IPFL),</a:t>
            </a:r>
            <a:r>
              <a:rPr lang="en-US" dirty="0" smtClean="0">
                <a:effectLst>
                  <a:outerShdw blurRad="38100" dist="12700" dir="2700000" algn="tl">
                    <a:srgbClr val="000000">
                      <a:alpha val="43137"/>
                    </a:srgbClr>
                  </a:outerShdw>
                </a:effectLst>
              </a:rPr>
              <a:t> </a:t>
            </a:r>
            <a:r>
              <a:rPr lang="en-US" i="1" dirty="0">
                <a:effectLst>
                  <a:outerShdw blurRad="38100" dist="12700" dir="2700000" algn="tl">
                    <a:srgbClr val="000000">
                      <a:alpha val="43137"/>
                    </a:srgbClr>
                  </a:outerShdw>
                </a:effectLst>
              </a:rPr>
              <a:t>multi-axial fatigue</a:t>
            </a:r>
            <a:r>
              <a:rPr lang="en-US" dirty="0">
                <a:effectLst>
                  <a:outerShdw blurRad="38100" dist="12700" dir="2700000" algn="tl">
                    <a:srgbClr val="000000">
                      <a:alpha val="43137"/>
                    </a:srgbClr>
                  </a:outerShdw>
                </a:effectLst>
              </a:rPr>
              <a:t>, </a:t>
            </a:r>
            <a:r>
              <a:rPr lang="en-US" i="1" dirty="0">
                <a:effectLst>
                  <a:outerShdw blurRad="38100" dist="12700" dir="2700000" algn="tl">
                    <a:srgbClr val="000000">
                      <a:alpha val="43137"/>
                    </a:srgbClr>
                  </a:outerShdw>
                </a:effectLst>
              </a:rPr>
              <a:t>ratcheting</a:t>
            </a:r>
            <a:r>
              <a:rPr lang="en-US" dirty="0">
                <a:effectLst>
                  <a:outerShdw blurRad="38100" dist="12700" dir="2700000" algn="tl">
                    <a:srgbClr val="000000">
                      <a:alpha val="43137"/>
                    </a:srgbClr>
                  </a:outerShdw>
                </a:effectLst>
              </a:rPr>
              <a:t>, </a:t>
            </a:r>
            <a:r>
              <a:rPr lang="en-US" i="1" dirty="0">
                <a:effectLst>
                  <a:outerShdw blurRad="38100" dist="12700" dir="2700000" algn="tl">
                    <a:srgbClr val="000000">
                      <a:alpha val="43137"/>
                    </a:srgbClr>
                  </a:outerShdw>
                </a:effectLst>
              </a:rPr>
              <a:t>creep-fatigue interaction</a:t>
            </a:r>
            <a:r>
              <a:rPr lang="en-US" dirty="0">
                <a:effectLst>
                  <a:outerShdw blurRad="38100" dist="12700" dir="2700000" algn="tl">
                    <a:srgbClr val="000000">
                      <a:alpha val="43137"/>
                    </a:srgbClr>
                  </a:outerShdw>
                </a:effectLst>
              </a:rPr>
              <a:t>, </a:t>
            </a:r>
            <a:r>
              <a:rPr lang="en-US" i="1" dirty="0">
                <a:effectLst>
                  <a:outerShdw blurRad="38100" dist="12700" dir="2700000" algn="tl">
                    <a:srgbClr val="000000">
                      <a:alpha val="43137"/>
                    </a:srgbClr>
                  </a:outerShdw>
                </a:effectLst>
              </a:rPr>
              <a:t>brittle fracture </a:t>
            </a:r>
            <a:r>
              <a:rPr lang="en-US" dirty="0">
                <a:effectLst>
                  <a:outerShdw blurRad="38100" dist="12700" dir="2700000" algn="tl">
                    <a:srgbClr val="000000">
                      <a:alpha val="43137"/>
                    </a:srgbClr>
                  </a:outerShdw>
                </a:effectLst>
              </a:rPr>
              <a:t>and </a:t>
            </a:r>
            <a:r>
              <a:rPr lang="en-US" i="1" dirty="0" smtClean="0">
                <a:effectLst>
                  <a:outerShdw blurRad="38100" dist="12700" dir="2700000" algn="tl">
                    <a:srgbClr val="000000">
                      <a:alpha val="43137"/>
                    </a:srgbClr>
                  </a:outerShdw>
                </a:effectLst>
              </a:rPr>
              <a:t>FCG</a:t>
            </a:r>
            <a:endParaRPr lang="en-US" i="1" dirty="0">
              <a:effectLst>
                <a:outerShdw blurRad="38100" dist="12700" dir="2700000" algn="tl">
                  <a:srgbClr val="000000">
                    <a:alpha val="43137"/>
                  </a:srgbClr>
                </a:outerShdw>
              </a:effectLst>
            </a:endParaRPr>
          </a:p>
          <a:p>
            <a:pPr marL="742950" lvl="1" indent="-285750">
              <a:spcAft>
                <a:spcPts val="600"/>
              </a:spcAft>
              <a:buFont typeface="Courier New" panose="02070309020205020404" pitchFamily="49" charset="0"/>
              <a:buChar char="o"/>
            </a:pPr>
            <a:r>
              <a:rPr lang="en-US" b="1" dirty="0">
                <a:solidFill>
                  <a:srgbClr val="005B82"/>
                </a:solidFill>
                <a:effectLst>
                  <a:outerShdw blurRad="38100" dist="12700" dir="2700000" algn="tl">
                    <a:srgbClr val="000000">
                      <a:alpha val="43137"/>
                    </a:srgbClr>
                  </a:outerShdw>
                </a:effectLst>
              </a:rPr>
              <a:t>Analysis examples and justification </a:t>
            </a:r>
            <a:r>
              <a:rPr lang="en-US" dirty="0" smtClean="0">
                <a:effectLst>
                  <a:outerShdw blurRad="38100" dist="12700" dir="2700000" algn="tl">
                    <a:srgbClr val="000000">
                      <a:alpha val="43137"/>
                    </a:srgbClr>
                  </a:outerShdw>
                </a:effectLst>
              </a:rPr>
              <a:t>provided</a:t>
            </a:r>
            <a:endParaRPr lang="en-US" dirty="0">
              <a:effectLst>
                <a:outerShdw blurRad="38100" dist="12700" dir="2700000" algn="tl">
                  <a:srgbClr val="000000">
                    <a:alpha val="43137"/>
                  </a:srgbClr>
                </a:outerShdw>
              </a:effectLst>
            </a:endParaRPr>
          </a:p>
        </p:txBody>
      </p:sp>
      <p:sp>
        <p:nvSpPr>
          <p:cNvPr id="4" name="TextBox 3">
            <a:extLst>
              <a:ext uri="{FF2B5EF4-FFF2-40B4-BE49-F238E27FC236}">
                <a16:creationId xmlns:a16="http://schemas.microsoft.com/office/drawing/2014/main" id="{D4E4DD60-2D16-7E50-FCA7-C8127DB63FA4}"/>
              </a:ext>
            </a:extLst>
          </p:cNvPr>
          <p:cNvSpPr txBox="1"/>
          <p:nvPr/>
        </p:nvSpPr>
        <p:spPr>
          <a:xfrm>
            <a:off x="1132984" y="5914836"/>
            <a:ext cx="9336360" cy="408623"/>
          </a:xfrm>
          <a:prstGeom prst="round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en-US" b="1" u="sng" dirty="0">
                <a:solidFill>
                  <a:srgbClr val="C00000"/>
                </a:solidFill>
                <a:effectLst>
                  <a:outerShdw blurRad="38100" dist="12700" dir="2700000" algn="tl">
                    <a:srgbClr val="000000">
                      <a:alpha val="43137"/>
                    </a:srgbClr>
                  </a:outerShdw>
                </a:effectLst>
              </a:rPr>
              <a:t>Underlying </a:t>
            </a:r>
            <a:r>
              <a:rPr lang="en-US" b="1" u="sng" dirty="0" smtClean="0">
                <a:solidFill>
                  <a:srgbClr val="C00000"/>
                </a:solidFill>
                <a:effectLst>
                  <a:outerShdw blurRad="38100" dist="12700" dir="2700000" algn="tl">
                    <a:srgbClr val="000000">
                      <a:alpha val="43137"/>
                    </a:srgbClr>
                  </a:outerShdw>
                </a:effectLst>
              </a:rPr>
              <a:t>issue</a:t>
            </a:r>
            <a:r>
              <a:rPr lang="en-US" dirty="0">
                <a:effectLst>
                  <a:outerShdw blurRad="38100" dist="12700" dir="2700000" algn="tl">
                    <a:srgbClr val="000000">
                      <a:alpha val="43137"/>
                    </a:srgbClr>
                  </a:outerShdw>
                </a:effectLst>
              </a:rPr>
              <a:t>: </a:t>
            </a:r>
            <a:r>
              <a:rPr lang="en-US" dirty="0" smtClean="0">
                <a:effectLst>
                  <a:outerShdw blurRad="38100" dist="12700" dir="2700000" algn="tl">
                    <a:srgbClr val="000000">
                      <a:alpha val="43137"/>
                    </a:srgbClr>
                  </a:outerShdw>
                </a:effectLst>
              </a:rPr>
              <a:t>Lack </a:t>
            </a:r>
            <a:r>
              <a:rPr lang="en-US" dirty="0">
                <a:effectLst>
                  <a:outerShdw blurRad="38100" dist="12700" dir="2700000" algn="tl">
                    <a:srgbClr val="000000">
                      <a:alpha val="43137"/>
                    </a:srgbClr>
                  </a:outerShdw>
                </a:effectLst>
              </a:rPr>
              <a:t>of an established safety framework and requirements for </a:t>
            </a:r>
            <a:r>
              <a:rPr lang="en-US" dirty="0" smtClean="0">
                <a:effectLst>
                  <a:outerShdw blurRad="38100" dist="12700" dir="2700000" algn="tl">
                    <a:srgbClr val="000000">
                      <a:alpha val="43137"/>
                    </a:srgbClr>
                  </a:outerShdw>
                </a:effectLst>
              </a:rPr>
              <a:t>IVCs</a:t>
            </a:r>
            <a:endParaRPr lang="en-GB" dirty="0">
              <a:effectLst>
                <a:outerShdw blurRad="38100" dist="12700" dir="2700000" algn="tl">
                  <a:srgbClr val="000000">
                    <a:alpha val="43137"/>
                  </a:srgbClr>
                </a:outerShdw>
              </a:effectLst>
            </a:endParaRPr>
          </a:p>
        </p:txBody>
      </p:sp>
      <p:sp>
        <p:nvSpPr>
          <p:cNvPr id="6" name="TextBox 1">
            <a:extLst>
              <a:ext uri="{FF2B5EF4-FFF2-40B4-BE49-F238E27FC236}">
                <a16:creationId xmlns:a16="http://schemas.microsoft.com/office/drawing/2014/main" id="{455ECD22-6B1A-F802-D4AC-54011DB58457}"/>
              </a:ext>
            </a:extLst>
          </p:cNvPr>
          <p:cNvSpPr txBox="1"/>
          <p:nvPr/>
        </p:nvSpPr>
        <p:spPr>
          <a:xfrm>
            <a:off x="335356" y="3443139"/>
            <a:ext cx="11665300" cy="2339102"/>
          </a:xfrm>
          <a:prstGeom prst="rect">
            <a:avLst/>
          </a:prstGeom>
          <a:noFill/>
        </p:spPr>
        <p:txBody>
          <a:bodyPr wrap="square" rtlCol="0">
            <a:spAutoFit/>
          </a:bodyPr>
          <a:lstStyle/>
          <a:p>
            <a:pPr marL="285750" indent="-285750">
              <a:spcAft>
                <a:spcPts val="1200"/>
              </a:spcAft>
              <a:buFont typeface="Wingdings" panose="05000000000000000000" pitchFamily="2" charset="2"/>
              <a:buChar char="v"/>
            </a:pPr>
            <a:r>
              <a:rPr lang="en-US" dirty="0" smtClean="0">
                <a:effectLst>
                  <a:outerShdw blurRad="38100" dist="12700" dir="2700000" algn="tl">
                    <a:srgbClr val="000000">
                      <a:alpha val="43137"/>
                    </a:srgbClr>
                  </a:outerShdw>
                </a:effectLst>
              </a:rPr>
              <a:t>On-going </a:t>
            </a:r>
            <a:r>
              <a:rPr lang="en-US" dirty="0">
                <a:effectLst>
                  <a:outerShdw blurRad="38100" dist="12700" dir="2700000" algn="tl">
                    <a:srgbClr val="000000">
                      <a:alpha val="43137"/>
                    </a:srgbClr>
                  </a:outerShdw>
                </a:effectLst>
              </a:rPr>
              <a:t>work </a:t>
            </a:r>
            <a:r>
              <a:rPr lang="en-US" dirty="0" smtClean="0">
                <a:effectLst>
                  <a:outerShdw blurRad="38100" dist="12700" dir="2700000" algn="tl">
                    <a:srgbClr val="000000">
                      <a:alpha val="43137"/>
                    </a:srgbClr>
                  </a:outerShdw>
                </a:effectLst>
              </a:rPr>
              <a:t>towards the Gate </a:t>
            </a:r>
            <a:r>
              <a:rPr lang="en-US" dirty="0" smtClean="0">
                <a:effectLst>
                  <a:outerShdw blurRad="38100" dist="12700" dir="2700000" algn="tl">
                    <a:srgbClr val="000000">
                      <a:alpha val="43137"/>
                    </a:srgbClr>
                  </a:outerShdw>
                </a:effectLst>
              </a:rPr>
              <a:t>2 </a:t>
            </a:r>
            <a:r>
              <a:rPr lang="en-US" dirty="0">
                <a:effectLst>
                  <a:outerShdw blurRad="38100" dist="12700" dir="2700000" algn="tl">
                    <a:srgbClr val="000000">
                      <a:alpha val="43137"/>
                    </a:srgbClr>
                  </a:outerShdw>
                </a:effectLst>
              </a:rPr>
              <a:t>and </a:t>
            </a:r>
            <a:r>
              <a:rPr lang="en-US" dirty="0" smtClean="0">
                <a:effectLst>
                  <a:outerShdw blurRad="38100" dist="12700" dir="2700000" algn="tl">
                    <a:srgbClr val="000000">
                      <a:alpha val="43137"/>
                    </a:srgbClr>
                  </a:outerShdw>
                </a:effectLst>
              </a:rPr>
              <a:t>issue of the first </a:t>
            </a:r>
            <a:r>
              <a:rPr lang="en-US" dirty="0">
                <a:effectLst>
                  <a:outerShdw blurRad="38100" dist="12700" dir="2700000" algn="tl">
                    <a:srgbClr val="000000">
                      <a:alpha val="43137"/>
                    </a:srgbClr>
                  </a:outerShdw>
                </a:effectLst>
              </a:rPr>
              <a:t>formal edition as part of </a:t>
            </a:r>
            <a:r>
              <a:rPr lang="en-US" dirty="0" smtClean="0">
                <a:effectLst>
                  <a:outerShdw blurRad="38100" dist="12700" dir="2700000" algn="tl">
                    <a:srgbClr val="000000">
                      <a:alpha val="43137"/>
                    </a:srgbClr>
                  </a:outerShdw>
                </a:effectLst>
              </a:rPr>
              <a:t>the Gate </a:t>
            </a:r>
            <a:r>
              <a:rPr lang="en-US" dirty="0" smtClean="0">
                <a:effectLst>
                  <a:outerShdw blurRad="38100" dist="12700" dir="2700000" algn="tl">
                    <a:srgbClr val="000000">
                      <a:alpha val="43137"/>
                    </a:srgbClr>
                  </a:outerShdw>
                </a:effectLst>
              </a:rPr>
              <a:t>3</a:t>
            </a:r>
            <a:endParaRPr lang="en-US" dirty="0">
              <a:solidFill>
                <a:srgbClr val="C00000"/>
              </a:solidFill>
              <a:effectLst>
                <a:outerShdw blurRad="38100" dist="12700" dir="2700000" algn="tl">
                  <a:srgbClr val="000000">
                    <a:alpha val="43137"/>
                  </a:srgbClr>
                </a:outerShdw>
              </a:effectLst>
            </a:endParaRPr>
          </a:p>
          <a:p>
            <a:pPr marL="742950" lvl="1" indent="-285750">
              <a:spcAft>
                <a:spcPts val="600"/>
              </a:spcAft>
              <a:buClr>
                <a:schemeClr val="tx1"/>
              </a:buClr>
              <a:buFont typeface="Courier New" panose="02070309020205020404" pitchFamily="49" charset="0"/>
              <a:buChar char="o"/>
            </a:pPr>
            <a:r>
              <a:rPr lang="en-US" b="1" dirty="0">
                <a:solidFill>
                  <a:srgbClr val="005B82"/>
                </a:solidFill>
                <a:effectLst>
                  <a:outerShdw blurRad="38100" dist="12700" dir="2700000" algn="tl">
                    <a:srgbClr val="000000">
                      <a:alpha val="43137"/>
                    </a:srgbClr>
                  </a:outerShdw>
                </a:effectLst>
              </a:rPr>
              <a:t>Validation of design rules </a:t>
            </a:r>
            <a:r>
              <a:rPr lang="en-US" dirty="0">
                <a:effectLst>
                  <a:outerShdw blurRad="38100" dist="12700" dir="2700000" algn="tl">
                    <a:srgbClr val="000000">
                      <a:alpha val="43137"/>
                    </a:srgbClr>
                  </a:outerShdw>
                </a:effectLst>
              </a:rPr>
              <a:t>for DEMO-relevant materials and loading conditions </a:t>
            </a:r>
            <a:r>
              <a:rPr lang="en-US" dirty="0">
                <a:effectLst>
                  <a:outerShdw blurRad="38100" dist="12700" dir="2700000" algn="tl">
                    <a:srgbClr val="000000">
                      <a:alpha val="43137"/>
                    </a:srgbClr>
                  </a:outerShdw>
                </a:effectLst>
                <a:sym typeface="Wingdings" panose="05000000000000000000" pitchFamily="2" charset="2"/>
              </a:rPr>
              <a:t> </a:t>
            </a:r>
            <a:r>
              <a:rPr lang="en-US" b="1" dirty="0" smtClean="0">
                <a:solidFill>
                  <a:srgbClr val="005B82"/>
                </a:solidFill>
                <a:effectLst>
                  <a:outerShdw blurRad="38100" dist="12700" dir="2700000" algn="tl">
                    <a:srgbClr val="000000">
                      <a:alpha val="43137"/>
                    </a:srgbClr>
                  </a:outerShdw>
                </a:effectLst>
                <a:sym typeface="Wingdings" panose="05000000000000000000" pitchFamily="2" charset="2"/>
              </a:rPr>
              <a:t>availability </a:t>
            </a:r>
            <a:r>
              <a:rPr lang="en-US" b="1" dirty="0">
                <a:solidFill>
                  <a:srgbClr val="005B82"/>
                </a:solidFill>
                <a:effectLst>
                  <a:outerShdw blurRad="38100" dist="12700" dir="2700000" algn="tl">
                    <a:srgbClr val="000000">
                      <a:alpha val="43137"/>
                    </a:srgbClr>
                  </a:outerShdw>
                </a:effectLst>
                <a:sym typeface="Wingdings" panose="05000000000000000000" pitchFamily="2" charset="2"/>
              </a:rPr>
              <a:t>of experimental facilities and material </a:t>
            </a:r>
            <a:r>
              <a:rPr lang="en-US" b="1" dirty="0" smtClean="0">
                <a:solidFill>
                  <a:srgbClr val="005B82"/>
                </a:solidFill>
                <a:effectLst>
                  <a:outerShdw blurRad="38100" dist="12700" dir="2700000" algn="tl">
                    <a:srgbClr val="000000">
                      <a:alpha val="43137"/>
                    </a:srgbClr>
                  </a:outerShdw>
                </a:effectLst>
                <a:sym typeface="Wingdings" panose="05000000000000000000" pitchFamily="2" charset="2"/>
              </a:rPr>
              <a:t>for non-standard tests critical</a:t>
            </a:r>
            <a:endParaRPr lang="en-US" b="1" dirty="0">
              <a:solidFill>
                <a:srgbClr val="005B82"/>
              </a:solidFill>
              <a:effectLst>
                <a:outerShdw blurRad="38100" dist="12700" dir="2700000" algn="tl">
                  <a:srgbClr val="000000">
                    <a:alpha val="43137"/>
                  </a:srgbClr>
                </a:outerShdw>
              </a:effectLst>
            </a:endParaRPr>
          </a:p>
          <a:p>
            <a:pPr marL="742950" lvl="1" indent="-285750">
              <a:spcAft>
                <a:spcPts val="600"/>
              </a:spcAft>
              <a:buClr>
                <a:schemeClr val="tx1"/>
              </a:buClr>
              <a:buFont typeface="Courier New" panose="02070309020205020404" pitchFamily="49" charset="0"/>
              <a:buChar char="o"/>
            </a:pPr>
            <a:r>
              <a:rPr lang="en-US" b="1" dirty="0">
                <a:solidFill>
                  <a:srgbClr val="005B82"/>
                </a:solidFill>
                <a:effectLst>
                  <a:outerShdw blurRad="38100" dist="12700" dir="2700000" algn="tl">
                    <a:srgbClr val="000000">
                      <a:alpha val="43137"/>
                    </a:srgbClr>
                  </a:outerShdw>
                </a:effectLst>
              </a:rPr>
              <a:t>Benchmarking with other C&amp;S</a:t>
            </a:r>
            <a:r>
              <a:rPr lang="en-US" dirty="0">
                <a:effectLst>
                  <a:outerShdw blurRad="38100" dist="12700" dir="2700000" algn="tl">
                    <a:srgbClr val="000000">
                      <a:alpha val="43137"/>
                    </a:srgbClr>
                  </a:outerShdw>
                </a:effectLst>
              </a:rPr>
              <a:t>, assessment of conservatism, definition of </a:t>
            </a:r>
            <a:r>
              <a:rPr lang="en-US" dirty="0" smtClean="0">
                <a:effectLst>
                  <a:outerShdw blurRad="38100" dist="12700" dir="2700000" algn="tl">
                    <a:srgbClr val="000000">
                      <a:alpha val="43137"/>
                    </a:srgbClr>
                  </a:outerShdw>
                </a:effectLst>
              </a:rPr>
              <a:t>margins </a:t>
            </a:r>
            <a:r>
              <a:rPr lang="en-US" dirty="0">
                <a:effectLst>
                  <a:outerShdw blurRad="38100" dist="12700" dir="2700000" algn="tl">
                    <a:srgbClr val="000000">
                      <a:alpha val="43137"/>
                    </a:srgbClr>
                  </a:outerShdw>
                </a:effectLst>
                <a:sym typeface="Wingdings" panose="05000000000000000000" pitchFamily="2" charset="2"/>
              </a:rPr>
              <a:t> </a:t>
            </a:r>
            <a:r>
              <a:rPr lang="en-US" dirty="0" smtClean="0">
                <a:effectLst>
                  <a:outerShdw blurRad="38100" dist="12700" dir="2700000" algn="tl">
                    <a:srgbClr val="000000">
                      <a:alpha val="43137"/>
                    </a:srgbClr>
                  </a:outerShdw>
                </a:effectLst>
                <a:sym typeface="Wingdings" panose="05000000000000000000" pitchFamily="2" charset="2"/>
              </a:rPr>
              <a:t>performed </a:t>
            </a:r>
            <a:r>
              <a:rPr lang="en-US" dirty="0">
                <a:effectLst>
                  <a:outerShdw blurRad="38100" dist="12700" dir="2700000" algn="tl">
                    <a:srgbClr val="000000">
                      <a:alpha val="43137"/>
                    </a:srgbClr>
                  </a:outerShdw>
                </a:effectLst>
                <a:sym typeface="Wingdings" panose="05000000000000000000" pitchFamily="2" charset="2"/>
              </a:rPr>
              <a:t>by specific FEM simulations: interaction with designers and </a:t>
            </a:r>
            <a:r>
              <a:rPr lang="en-US" b="1" dirty="0">
                <a:solidFill>
                  <a:srgbClr val="005B82"/>
                </a:solidFill>
                <a:effectLst>
                  <a:outerShdw blurRad="38100" dist="12700" dir="2700000" algn="tl">
                    <a:srgbClr val="000000">
                      <a:alpha val="43137"/>
                    </a:srgbClr>
                  </a:outerShdw>
                </a:effectLst>
                <a:sym typeface="Wingdings" panose="05000000000000000000" pitchFamily="2" charset="2"/>
              </a:rPr>
              <a:t>availability of codification experts </a:t>
            </a:r>
            <a:r>
              <a:rPr lang="en-US" b="1" dirty="0" smtClean="0">
                <a:solidFill>
                  <a:srgbClr val="005B82"/>
                </a:solidFill>
                <a:effectLst>
                  <a:outerShdw blurRad="38100" dist="12700" dir="2700000" algn="tl">
                    <a:srgbClr val="000000">
                      <a:alpha val="43137"/>
                    </a:srgbClr>
                  </a:outerShdw>
                </a:effectLst>
                <a:sym typeface="Wingdings" panose="05000000000000000000" pitchFamily="2" charset="2"/>
              </a:rPr>
              <a:t>critical</a:t>
            </a:r>
            <a:endParaRPr lang="en-US" b="1" dirty="0">
              <a:solidFill>
                <a:srgbClr val="005B82"/>
              </a:solidFill>
              <a:effectLst>
                <a:outerShdw blurRad="38100" dist="12700" dir="2700000" algn="tl">
                  <a:srgbClr val="000000">
                    <a:alpha val="43137"/>
                  </a:srgbClr>
                </a:outerShdw>
              </a:effectLst>
            </a:endParaRPr>
          </a:p>
          <a:p>
            <a:pPr marL="742950" lvl="1" indent="-285750">
              <a:spcAft>
                <a:spcPts val="600"/>
              </a:spcAft>
              <a:buClr>
                <a:schemeClr val="tx1"/>
              </a:buClr>
              <a:buFont typeface="Courier New" panose="02070309020205020404" pitchFamily="49" charset="0"/>
              <a:buChar char="o"/>
            </a:pPr>
            <a:r>
              <a:rPr lang="en-US" b="1" dirty="0">
                <a:solidFill>
                  <a:srgbClr val="005B82"/>
                </a:solidFill>
                <a:effectLst>
                  <a:outerShdw blurRad="38100" dist="12700" dir="2700000" algn="tl">
                    <a:srgbClr val="000000">
                      <a:alpha val="43137"/>
                    </a:srgbClr>
                  </a:outerShdw>
                </a:effectLst>
              </a:rPr>
              <a:t>Harmonization with other C&amp;S</a:t>
            </a:r>
            <a:r>
              <a:rPr lang="en-US" dirty="0">
                <a:effectLst>
                  <a:outerShdw blurRad="38100" dist="12700" dir="2700000" algn="tl">
                    <a:srgbClr val="000000">
                      <a:alpha val="43137"/>
                    </a:srgbClr>
                  </a:outerShdw>
                </a:effectLst>
              </a:rPr>
              <a:t>, definition of an integrated design methodology </a:t>
            </a:r>
            <a:r>
              <a:rPr lang="en-US" dirty="0">
                <a:effectLst>
                  <a:outerShdw blurRad="38100" dist="12700" dir="2700000" algn="tl">
                    <a:srgbClr val="000000">
                      <a:alpha val="43137"/>
                    </a:srgbClr>
                  </a:outerShdw>
                </a:effectLst>
                <a:sym typeface="Wingdings" panose="05000000000000000000" pitchFamily="2" charset="2"/>
              </a:rPr>
              <a:t> </a:t>
            </a:r>
            <a:r>
              <a:rPr lang="en-US" dirty="0" smtClean="0">
                <a:effectLst>
                  <a:outerShdw blurRad="38100" dist="12700" dir="2700000" algn="tl">
                    <a:srgbClr val="000000">
                      <a:alpha val="43137"/>
                    </a:srgbClr>
                  </a:outerShdw>
                </a:effectLst>
                <a:sym typeface="Wingdings" panose="05000000000000000000" pitchFamily="2" charset="2"/>
              </a:rPr>
              <a:t>yearly </a:t>
            </a:r>
            <a:r>
              <a:rPr lang="en-US" dirty="0">
                <a:effectLst>
                  <a:outerShdw blurRad="38100" dist="12700" dir="2700000" algn="tl">
                    <a:srgbClr val="000000">
                      <a:alpha val="43137"/>
                    </a:srgbClr>
                  </a:outerShdw>
                </a:effectLst>
                <a:sym typeface="Wingdings" panose="05000000000000000000" pitchFamily="2" charset="2"/>
              </a:rPr>
              <a:t>code review and audit by C&amp;S experts from AFCEN: also steers the 2 previous </a:t>
            </a:r>
            <a:r>
              <a:rPr lang="en-US" dirty="0" smtClean="0">
                <a:effectLst>
                  <a:outerShdw blurRad="38100" dist="12700" dir="2700000" algn="tl">
                    <a:srgbClr val="000000">
                      <a:alpha val="43137"/>
                    </a:srgbClr>
                  </a:outerShdw>
                </a:effectLst>
                <a:sym typeface="Wingdings" panose="05000000000000000000" pitchFamily="2" charset="2"/>
              </a:rPr>
              <a:t>points</a:t>
            </a:r>
            <a:endParaRPr lang="en-US" dirty="0">
              <a:effectLst>
                <a:outerShdw blurRad="38100" dist="12700" dir="2700000" algn="tl">
                  <a:srgbClr val="000000">
                    <a:alpha val="43137"/>
                  </a:srgbClr>
                </a:outerShdw>
              </a:effectLst>
            </a:endParaRPr>
          </a:p>
        </p:txBody>
      </p:sp>
      <p:pic>
        <p:nvPicPr>
          <p:cNvPr id="7" name="Grafik 6"/>
          <p:cNvPicPr>
            <a:picLocks noChangeAspect="1"/>
          </p:cNvPicPr>
          <p:nvPr/>
        </p:nvPicPr>
        <p:blipFill>
          <a:blip r:embed="rId3"/>
          <a:stretch>
            <a:fillRect/>
          </a:stretch>
        </p:blipFill>
        <p:spPr>
          <a:xfrm>
            <a:off x="8616280" y="171942"/>
            <a:ext cx="2304000" cy="3238057"/>
          </a:xfrm>
          <a:prstGeom prst="rect">
            <a:avLst/>
          </a:prstGeom>
        </p:spPr>
      </p:pic>
      <p:sp>
        <p:nvSpPr>
          <p:cNvPr id="5" name="Titel 4"/>
          <p:cNvSpPr>
            <a:spLocks noGrp="1"/>
          </p:cNvSpPr>
          <p:nvPr>
            <p:ph type="title"/>
          </p:nvPr>
        </p:nvSpPr>
        <p:spPr/>
        <p:txBody>
          <a:bodyPr/>
          <a:lstStyle/>
          <a:p>
            <a:r>
              <a:rPr lang="en-US" dirty="0">
                <a:effectLst>
                  <a:outerShdw blurRad="38100" dist="12700" dir="2700000" algn="tl">
                    <a:srgbClr val="000000">
                      <a:alpha val="43137"/>
                    </a:srgbClr>
                  </a:outerShdw>
                </a:effectLst>
              </a:rPr>
              <a:t>Engineering Design and Data Integration - DDC</a:t>
            </a:r>
            <a:r>
              <a:rPr lang="en-US" kern="0" dirty="0">
                <a:solidFill>
                  <a:srgbClr val="0D3F75"/>
                </a:solidFill>
                <a:effectLst>
                  <a:outerShdw blurRad="38100" dist="12700" dir="2700000" algn="tl">
                    <a:srgbClr val="000000">
                      <a:alpha val="43137"/>
                    </a:srgbClr>
                  </a:outerShdw>
                </a:effectLst>
              </a:rPr>
              <a:t/>
            </a:r>
            <a:br>
              <a:rPr lang="en-US" kern="0" dirty="0">
                <a:solidFill>
                  <a:srgbClr val="0D3F75"/>
                </a:solidFill>
                <a:effectLst>
                  <a:outerShdw blurRad="38100" dist="12700" dir="2700000" algn="tl">
                    <a:srgbClr val="000000">
                      <a:alpha val="43137"/>
                    </a:srgbClr>
                  </a:outerShdw>
                </a:effectLst>
              </a:rPr>
            </a:br>
            <a:endParaRPr lang="de-DE" dirty="0"/>
          </a:p>
        </p:txBody>
      </p:sp>
    </p:spTree>
    <p:extLst>
      <p:ext uri="{BB962C8B-B14F-4D97-AF65-F5344CB8AC3E}">
        <p14:creationId xmlns:p14="http://schemas.microsoft.com/office/powerpoint/2010/main" val="246346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2341934432"/>
              </p:ext>
            </p:extLst>
          </p:nvPr>
        </p:nvGraphicFramePr>
        <p:xfrm>
          <a:off x="514816" y="785533"/>
          <a:ext cx="11197808" cy="3636000"/>
        </p:xfrm>
        <a:graphic>
          <a:graphicData uri="http://schemas.openxmlformats.org/drawingml/2006/table">
            <a:tbl>
              <a:tblPr firstRow="1" firstCol="1" bandRow="1">
                <a:tableStyleId>{5C22544A-7EE6-4342-B048-85BDC9FD1C3A}</a:tableStyleId>
              </a:tblPr>
              <a:tblGrid>
                <a:gridCol w="3564960">
                  <a:extLst>
                    <a:ext uri="{9D8B030D-6E8A-4147-A177-3AD203B41FA5}">
                      <a16:colId xmlns:a16="http://schemas.microsoft.com/office/drawing/2014/main" val="2233678304"/>
                    </a:ext>
                  </a:extLst>
                </a:gridCol>
                <a:gridCol w="1800200">
                  <a:extLst>
                    <a:ext uri="{9D8B030D-6E8A-4147-A177-3AD203B41FA5}">
                      <a16:colId xmlns:a16="http://schemas.microsoft.com/office/drawing/2014/main" val="2511729775"/>
                    </a:ext>
                  </a:extLst>
                </a:gridCol>
                <a:gridCol w="5832648">
                  <a:extLst>
                    <a:ext uri="{9D8B030D-6E8A-4147-A177-3AD203B41FA5}">
                      <a16:colId xmlns:a16="http://schemas.microsoft.com/office/drawing/2014/main" val="28942425"/>
                    </a:ext>
                  </a:extLst>
                </a:gridCol>
              </a:tblGrid>
              <a:tr h="360000">
                <a:tc>
                  <a:txBody>
                    <a:bodyPr/>
                    <a:lstStyle/>
                    <a:p>
                      <a:pPr algn="ctr">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Task title</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solidFill>
                      <a:srgbClr val="005B82"/>
                    </a:solidFill>
                  </a:tcPr>
                </a:tc>
                <a:tc>
                  <a:txBody>
                    <a:bodyPr/>
                    <a:lstStyle/>
                    <a:p>
                      <a:pPr algn="ctr">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Irradiation facility</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solidFill>
                      <a:srgbClr val="005B82"/>
                    </a:solidFill>
                  </a:tcPr>
                </a:tc>
                <a:tc>
                  <a:txBody>
                    <a:bodyPr/>
                    <a:lstStyle/>
                    <a:p>
                      <a:pPr algn="ctr">
                        <a:lnSpc>
                          <a:spcPct val="100000"/>
                        </a:lnSpc>
                        <a:spcAft>
                          <a:spcPts val="0"/>
                        </a:spcAft>
                      </a:pPr>
                      <a:r>
                        <a:rPr lang="en-US" sz="1400" dirty="0" smtClean="0">
                          <a:effectLst>
                            <a:outerShdw blurRad="38100" dist="12700" dir="2700000" algn="tl">
                              <a:srgbClr val="000000">
                                <a:alpha val="43137"/>
                              </a:srgbClr>
                            </a:outerShdw>
                          </a:effectLst>
                          <a:latin typeface="+mn-lt"/>
                          <a:cs typeface="Arial" panose="020B0604020202020204" pitchFamily="34" charset="0"/>
                        </a:rPr>
                        <a:t>Materials &amp; parameters</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solidFill>
                      <a:srgbClr val="005B82"/>
                    </a:solidFill>
                  </a:tcPr>
                </a:tc>
                <a:extLst>
                  <a:ext uri="{0D108BD9-81ED-4DB2-BD59-A6C34878D82A}">
                    <a16:rowId xmlns:a16="http://schemas.microsoft.com/office/drawing/2014/main" val="176470971"/>
                  </a:ext>
                </a:extLst>
              </a:tr>
              <a:tr h="468000">
                <a:tc>
                  <a:txBody>
                    <a:bodyPr/>
                    <a:lstStyle/>
                    <a:p>
                      <a:pPr algn="l">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PIE of </a:t>
                      </a:r>
                      <a:r>
                        <a:rPr lang="en-US" sz="1400" dirty="0" smtClean="0">
                          <a:effectLst>
                            <a:outerShdw blurRad="38100" dist="12700" dir="2700000" algn="tl">
                              <a:srgbClr val="000000">
                                <a:alpha val="43137"/>
                              </a:srgbClr>
                            </a:outerShdw>
                          </a:effectLst>
                          <a:latin typeface="+mn-lt"/>
                          <a:cs typeface="Arial" panose="020B0604020202020204" pitchFamily="34" charset="0"/>
                        </a:rPr>
                        <a:t>EUROFER97</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solidFill>
                      <a:srgbClr val="005B82"/>
                    </a:solidFill>
                  </a:tcPr>
                </a:tc>
                <a:tc>
                  <a:txBody>
                    <a:bodyPr/>
                    <a:lstStyle/>
                    <a:p>
                      <a:pPr algn="ctr">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HFIR, ORNL</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tc>
                  <a:txBody>
                    <a:bodyPr/>
                    <a:lstStyle/>
                    <a:p>
                      <a:pPr algn="l">
                        <a:lnSpc>
                          <a:spcPct val="100000"/>
                        </a:lnSpc>
                        <a:spcAft>
                          <a:spcPts val="0"/>
                        </a:spcAft>
                      </a:pPr>
                      <a:r>
                        <a:rPr lang="en-US" sz="1400" dirty="0" smtClean="0">
                          <a:effectLst>
                            <a:outerShdw blurRad="38100" dist="12700" dir="2700000" algn="tl">
                              <a:srgbClr val="000000">
                                <a:alpha val="43137"/>
                              </a:srgbClr>
                            </a:outerShdw>
                          </a:effectLst>
                          <a:latin typeface="+mn-lt"/>
                          <a:cs typeface="Arial" panose="020B0604020202020204" pitchFamily="34" charset="0"/>
                        </a:rPr>
                        <a:t>EUROFER97/2</a:t>
                      </a:r>
                    </a:p>
                    <a:p>
                      <a:pPr algn="l">
                        <a:lnSpc>
                          <a:spcPct val="100000"/>
                        </a:lnSpc>
                        <a:spcAft>
                          <a:spcPts val="0"/>
                        </a:spcAft>
                      </a:pPr>
                      <a:r>
                        <a:rPr lang="en-US" sz="1400" dirty="0" smtClean="0">
                          <a:effectLst>
                            <a:outerShdw blurRad="38100" dist="12700" dir="2700000" algn="tl">
                              <a:srgbClr val="000000">
                                <a:alpha val="43137"/>
                              </a:srgbClr>
                            </a:outerShdw>
                          </a:effectLst>
                          <a:latin typeface="+mn-lt"/>
                          <a:cs typeface="Arial" panose="020B0604020202020204" pitchFamily="34" charset="0"/>
                        </a:rPr>
                        <a:t>20 dpa</a:t>
                      </a:r>
                      <a:r>
                        <a:rPr lang="en-US" sz="1400" baseline="0" dirty="0" smtClean="0">
                          <a:effectLst>
                            <a:outerShdw blurRad="38100" dist="12700" dir="2700000" algn="tl">
                              <a:srgbClr val="000000">
                                <a:alpha val="43137"/>
                              </a:srgbClr>
                            </a:outerShdw>
                          </a:effectLst>
                          <a:latin typeface="+mn-lt"/>
                          <a:cs typeface="Arial" panose="020B0604020202020204" pitchFamily="34" charset="0"/>
                        </a:rPr>
                        <a:t> @</a:t>
                      </a:r>
                      <a:r>
                        <a:rPr lang="en-US" sz="1400" dirty="0" smtClean="0">
                          <a:effectLst>
                            <a:outerShdw blurRad="38100" dist="12700" dir="2700000" algn="tl">
                              <a:srgbClr val="000000">
                                <a:alpha val="43137"/>
                              </a:srgbClr>
                            </a:outerShdw>
                          </a:effectLst>
                          <a:latin typeface="+mn-lt"/>
                          <a:cs typeface="Arial" panose="020B0604020202020204" pitchFamily="34" charset="0"/>
                        </a:rPr>
                        <a:t> 220 / 250 / 300 / 350 </a:t>
                      </a:r>
                      <a:r>
                        <a:rPr lang="en-US" sz="1400" dirty="0">
                          <a:effectLst>
                            <a:outerShdw blurRad="38100" dist="12700" dir="2700000" algn="tl">
                              <a:srgbClr val="000000">
                                <a:alpha val="43137"/>
                              </a:srgbClr>
                            </a:outerShdw>
                          </a:effectLst>
                          <a:latin typeface="+mn-lt"/>
                          <a:cs typeface="Arial" panose="020B0604020202020204" pitchFamily="34" charset="0"/>
                        </a:rPr>
                        <a:t>°C</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extLst>
                  <a:ext uri="{0D108BD9-81ED-4DB2-BD59-A6C34878D82A}">
                    <a16:rowId xmlns:a16="http://schemas.microsoft.com/office/drawing/2014/main" val="257876049"/>
                  </a:ext>
                </a:extLst>
              </a:tr>
              <a:tr h="468000">
                <a:tc>
                  <a:txBody>
                    <a:bodyPr/>
                    <a:lstStyle/>
                    <a:p>
                      <a:pPr algn="l">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High-dose irradiation in BOR60 and PIE </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solidFill>
                      <a:srgbClr val="005B82"/>
                    </a:solidFill>
                  </a:tcPr>
                </a:tc>
                <a:tc>
                  <a:txBody>
                    <a:bodyPr/>
                    <a:lstStyle/>
                    <a:p>
                      <a:pPr algn="ctr">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BOR-60, RIAR</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tc>
                  <a:txBody>
                    <a:bodyPr/>
                    <a:lstStyle/>
                    <a:p>
                      <a:pPr algn="l">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EUROFER97/3 and </a:t>
                      </a:r>
                      <a:r>
                        <a:rPr lang="en-US" sz="1400" dirty="0" smtClean="0">
                          <a:effectLst>
                            <a:outerShdw blurRad="38100" dist="12700" dir="2700000" algn="tl">
                              <a:srgbClr val="000000">
                                <a:alpha val="43137"/>
                              </a:srgbClr>
                            </a:outerShdw>
                          </a:effectLst>
                          <a:latin typeface="+mn-lt"/>
                          <a:cs typeface="Arial" panose="020B0604020202020204" pitchFamily="34" charset="0"/>
                        </a:rPr>
                        <a:t>welds</a:t>
                      </a:r>
                    </a:p>
                    <a:p>
                      <a:pPr algn="l">
                        <a:lnSpc>
                          <a:spcPct val="100000"/>
                        </a:lnSpc>
                        <a:spcAft>
                          <a:spcPts val="0"/>
                        </a:spcAft>
                      </a:pPr>
                      <a:r>
                        <a:rPr lang="en-US" sz="1400" dirty="0" smtClean="0">
                          <a:effectLst>
                            <a:outerShdw blurRad="38100" dist="12700" dir="2700000" algn="tl">
                              <a:srgbClr val="000000">
                                <a:alpha val="43137"/>
                              </a:srgbClr>
                            </a:outerShdw>
                          </a:effectLst>
                          <a:latin typeface="+mn-lt"/>
                          <a:cs typeface="Arial" panose="020B0604020202020204" pitchFamily="34" charset="0"/>
                        </a:rPr>
                        <a:t>20 / 40 dpa</a:t>
                      </a:r>
                      <a:r>
                        <a:rPr lang="en-US" sz="1400" baseline="0" dirty="0" smtClean="0">
                          <a:effectLst>
                            <a:outerShdw blurRad="38100" dist="12700" dir="2700000" algn="tl">
                              <a:srgbClr val="000000">
                                <a:alpha val="43137"/>
                              </a:srgbClr>
                            </a:outerShdw>
                          </a:effectLst>
                          <a:latin typeface="+mn-lt"/>
                          <a:cs typeface="Arial" panose="020B0604020202020204" pitchFamily="34" charset="0"/>
                        </a:rPr>
                        <a:t> @</a:t>
                      </a:r>
                      <a:r>
                        <a:rPr lang="en-US" sz="1400" dirty="0" smtClean="0">
                          <a:effectLst>
                            <a:outerShdw blurRad="38100" dist="12700" dir="2700000" algn="tl">
                              <a:srgbClr val="000000">
                                <a:alpha val="43137"/>
                              </a:srgbClr>
                            </a:outerShdw>
                          </a:effectLst>
                          <a:latin typeface="+mn-lt"/>
                          <a:cs typeface="Arial" panose="020B0604020202020204" pitchFamily="34" charset="0"/>
                        </a:rPr>
                        <a:t> 330 / 550 </a:t>
                      </a:r>
                      <a:r>
                        <a:rPr lang="en-US" sz="1400" dirty="0">
                          <a:effectLst>
                            <a:outerShdw blurRad="38100" dist="12700" dir="2700000" algn="tl">
                              <a:srgbClr val="000000">
                                <a:alpha val="43137"/>
                              </a:srgbClr>
                            </a:outerShdw>
                          </a:effectLst>
                          <a:latin typeface="+mn-lt"/>
                          <a:cs typeface="Arial" panose="020B0604020202020204" pitchFamily="34" charset="0"/>
                        </a:rPr>
                        <a:t>°C</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extLst>
                  <a:ext uri="{0D108BD9-81ED-4DB2-BD59-A6C34878D82A}">
                    <a16:rowId xmlns:a16="http://schemas.microsoft.com/office/drawing/2014/main" val="1007038500"/>
                  </a:ext>
                </a:extLst>
              </a:tr>
              <a:tr h="468000">
                <a:tc>
                  <a:txBody>
                    <a:bodyPr/>
                    <a:lstStyle/>
                    <a:p>
                      <a:pPr algn="l">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Irradiation and PIE of isotopic tailored EUROFER</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solidFill>
                      <a:srgbClr val="005B82"/>
                    </a:solidFill>
                  </a:tcPr>
                </a:tc>
                <a:tc>
                  <a:txBody>
                    <a:bodyPr/>
                    <a:lstStyle/>
                    <a:p>
                      <a:pPr algn="ctr">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HFIR, ORNL</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tc>
                  <a:txBody>
                    <a:bodyPr/>
                    <a:lstStyle/>
                    <a:p>
                      <a:pPr algn="l">
                        <a:lnSpc>
                          <a:spcPct val="100000"/>
                        </a:lnSpc>
                        <a:spcAft>
                          <a:spcPts val="0"/>
                        </a:spcAft>
                      </a:pPr>
                      <a:r>
                        <a:rPr lang="en-US" sz="1400" baseline="30000" dirty="0">
                          <a:effectLst>
                            <a:outerShdw blurRad="38100" dist="12700" dir="2700000" algn="tl">
                              <a:srgbClr val="000000">
                                <a:alpha val="43137"/>
                              </a:srgbClr>
                            </a:outerShdw>
                          </a:effectLst>
                          <a:latin typeface="+mn-lt"/>
                          <a:cs typeface="Arial" panose="020B0604020202020204" pitchFamily="34" charset="0"/>
                        </a:rPr>
                        <a:t>54</a:t>
                      </a:r>
                      <a:r>
                        <a:rPr lang="en-US" sz="1400" dirty="0">
                          <a:effectLst>
                            <a:outerShdw blurRad="38100" dist="12700" dir="2700000" algn="tl">
                              <a:srgbClr val="000000">
                                <a:alpha val="43137"/>
                              </a:srgbClr>
                            </a:outerShdw>
                          </a:effectLst>
                          <a:latin typeface="+mn-lt"/>
                          <a:cs typeface="Arial" panose="020B0604020202020204" pitchFamily="34" charset="0"/>
                        </a:rPr>
                        <a:t>Fe and </a:t>
                      </a:r>
                      <a:r>
                        <a:rPr lang="en-US" sz="1400" baseline="30000" dirty="0">
                          <a:effectLst>
                            <a:outerShdw blurRad="38100" dist="12700" dir="2700000" algn="tl">
                              <a:srgbClr val="000000">
                                <a:alpha val="43137"/>
                              </a:srgbClr>
                            </a:outerShdw>
                          </a:effectLst>
                          <a:latin typeface="+mn-lt"/>
                          <a:cs typeface="Arial" panose="020B0604020202020204" pitchFamily="34" charset="0"/>
                        </a:rPr>
                        <a:t>58/60</a:t>
                      </a:r>
                      <a:r>
                        <a:rPr lang="en-US" sz="1400" dirty="0">
                          <a:effectLst>
                            <a:outerShdw blurRad="38100" dist="12700" dir="2700000" algn="tl">
                              <a:srgbClr val="000000">
                                <a:alpha val="43137"/>
                              </a:srgbClr>
                            </a:outerShdw>
                          </a:effectLst>
                          <a:latin typeface="+mn-lt"/>
                          <a:cs typeface="Arial" panose="020B0604020202020204" pitchFamily="34" charset="0"/>
                        </a:rPr>
                        <a:t>Ni doped </a:t>
                      </a:r>
                      <a:r>
                        <a:rPr lang="en-US" sz="1400" dirty="0" smtClean="0">
                          <a:effectLst>
                            <a:outerShdw blurRad="38100" dist="12700" dir="2700000" algn="tl">
                              <a:srgbClr val="000000">
                                <a:alpha val="43137"/>
                              </a:srgbClr>
                            </a:outerShdw>
                          </a:effectLst>
                          <a:latin typeface="+mn-lt"/>
                          <a:cs typeface="Arial" panose="020B0604020202020204" pitchFamily="34" charset="0"/>
                        </a:rPr>
                        <a:t>EUROFER97</a:t>
                      </a:r>
                    </a:p>
                    <a:p>
                      <a:pPr algn="l">
                        <a:lnSpc>
                          <a:spcPct val="100000"/>
                        </a:lnSpc>
                        <a:spcAft>
                          <a:spcPts val="0"/>
                        </a:spcAft>
                      </a:pPr>
                      <a:r>
                        <a:rPr lang="en-US" sz="1400" dirty="0" smtClean="0">
                          <a:effectLst>
                            <a:outerShdw blurRad="38100" dist="12700" dir="2700000" algn="tl">
                              <a:srgbClr val="000000">
                                <a:alpha val="43137"/>
                              </a:srgbClr>
                            </a:outerShdw>
                          </a:effectLst>
                          <a:latin typeface="+mn-lt"/>
                          <a:cs typeface="Arial" panose="020B0604020202020204" pitchFamily="34" charset="0"/>
                        </a:rPr>
                        <a:t>12-15 / 25-35 dpa</a:t>
                      </a:r>
                      <a:r>
                        <a:rPr lang="en-US" sz="1400" baseline="0" dirty="0" smtClean="0">
                          <a:effectLst>
                            <a:outerShdw blurRad="38100" dist="12700" dir="2700000" algn="tl">
                              <a:srgbClr val="000000">
                                <a:alpha val="43137"/>
                              </a:srgbClr>
                            </a:outerShdw>
                          </a:effectLst>
                          <a:latin typeface="+mn-lt"/>
                          <a:cs typeface="Arial" panose="020B0604020202020204" pitchFamily="34" charset="0"/>
                        </a:rPr>
                        <a:t> @</a:t>
                      </a:r>
                      <a:r>
                        <a:rPr lang="en-US" sz="1400" dirty="0" smtClean="0">
                          <a:effectLst>
                            <a:outerShdw blurRad="38100" dist="12700" dir="2700000" algn="tl">
                              <a:srgbClr val="000000">
                                <a:alpha val="43137"/>
                              </a:srgbClr>
                            </a:outerShdw>
                          </a:effectLst>
                          <a:latin typeface="+mn-lt"/>
                          <a:cs typeface="Arial" panose="020B0604020202020204" pitchFamily="34" charset="0"/>
                        </a:rPr>
                        <a:t> 300 / 400 / 500 </a:t>
                      </a:r>
                      <a:r>
                        <a:rPr lang="en-US" sz="1400" dirty="0">
                          <a:effectLst>
                            <a:outerShdw blurRad="38100" dist="12700" dir="2700000" algn="tl">
                              <a:srgbClr val="000000">
                                <a:alpha val="43137"/>
                              </a:srgbClr>
                            </a:outerShdw>
                          </a:effectLst>
                          <a:latin typeface="+mn-lt"/>
                          <a:cs typeface="Arial" panose="020B0604020202020204" pitchFamily="34" charset="0"/>
                        </a:rPr>
                        <a:t>°C</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extLst>
                  <a:ext uri="{0D108BD9-81ED-4DB2-BD59-A6C34878D82A}">
                    <a16:rowId xmlns:a16="http://schemas.microsoft.com/office/drawing/2014/main" val="3514193259"/>
                  </a:ext>
                </a:extLst>
              </a:tr>
              <a:tr h="468000">
                <a:tc>
                  <a:txBody>
                    <a:bodyPr/>
                    <a:lstStyle/>
                    <a:p>
                      <a:pPr algn="l">
                        <a:lnSpc>
                          <a:spcPct val="100000"/>
                        </a:lnSpc>
                        <a:spcAft>
                          <a:spcPts val="0"/>
                        </a:spcAft>
                      </a:pPr>
                      <a:r>
                        <a:rPr lang="en-GB" sz="1400" dirty="0">
                          <a:effectLst>
                            <a:outerShdw blurRad="38100" dist="12700" dir="2700000" algn="tl">
                              <a:srgbClr val="000000">
                                <a:alpha val="43137"/>
                              </a:srgbClr>
                            </a:outerShdw>
                          </a:effectLst>
                          <a:latin typeface="+mn-lt"/>
                          <a:cs typeface="Arial" panose="020B0604020202020204" pitchFamily="34" charset="0"/>
                        </a:rPr>
                        <a:t>Irradiation of advanced steels for the down-selection of the SDQ project</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solidFill>
                      <a:srgbClr val="005B82"/>
                    </a:solidFill>
                  </a:tcPr>
                </a:tc>
                <a:tc>
                  <a:txBody>
                    <a:bodyPr/>
                    <a:lstStyle/>
                    <a:p>
                      <a:pPr algn="ctr">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BR-2, SCK.CEN</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tc>
                  <a:txBody>
                    <a:bodyPr/>
                    <a:lstStyle/>
                    <a:p>
                      <a:pPr algn="l">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EUROFER97/2 and /3, </a:t>
                      </a:r>
                      <a:r>
                        <a:rPr lang="en-US" sz="1400" dirty="0" smtClean="0">
                          <a:effectLst>
                            <a:outerShdw blurRad="38100" dist="12700" dir="2700000" algn="tl">
                              <a:srgbClr val="000000">
                                <a:alpha val="43137"/>
                              </a:srgbClr>
                            </a:outerShdw>
                          </a:effectLst>
                          <a:latin typeface="+mn-lt"/>
                          <a:cs typeface="Arial" panose="020B0604020202020204" pitchFamily="34" charset="0"/>
                        </a:rPr>
                        <a:t>advanced </a:t>
                      </a:r>
                      <a:r>
                        <a:rPr lang="en-US" sz="1400" dirty="0">
                          <a:effectLst>
                            <a:outerShdw blurRad="38100" dist="12700" dir="2700000" algn="tl">
                              <a:srgbClr val="000000">
                                <a:alpha val="43137"/>
                              </a:srgbClr>
                            </a:outerShdw>
                          </a:effectLst>
                          <a:latin typeface="+mn-lt"/>
                          <a:cs typeface="Arial" panose="020B0604020202020204" pitchFamily="34" charset="0"/>
                        </a:rPr>
                        <a:t>EUROFER-type </a:t>
                      </a:r>
                      <a:r>
                        <a:rPr lang="en-US" sz="1400" dirty="0" smtClean="0">
                          <a:effectLst>
                            <a:outerShdw blurRad="38100" dist="12700" dir="2700000" algn="tl">
                              <a:srgbClr val="000000">
                                <a:alpha val="43137"/>
                              </a:srgbClr>
                            </a:outerShdw>
                          </a:effectLst>
                          <a:latin typeface="+mn-lt"/>
                          <a:cs typeface="Arial" panose="020B0604020202020204" pitchFamily="34" charset="0"/>
                        </a:rPr>
                        <a:t>steels</a:t>
                      </a:r>
                    </a:p>
                    <a:p>
                      <a:pPr algn="l">
                        <a:lnSpc>
                          <a:spcPct val="100000"/>
                        </a:lnSpc>
                        <a:spcAft>
                          <a:spcPts val="0"/>
                        </a:spcAft>
                      </a:pPr>
                      <a:r>
                        <a:rPr lang="en-US" sz="1400" dirty="0" smtClean="0">
                          <a:effectLst>
                            <a:outerShdw blurRad="38100" dist="12700" dir="2700000" algn="tl">
                              <a:srgbClr val="000000">
                                <a:alpha val="43137"/>
                              </a:srgbClr>
                            </a:outerShdw>
                          </a:effectLst>
                          <a:latin typeface="+mn-lt"/>
                          <a:cs typeface="Arial" panose="020B0604020202020204" pitchFamily="34" charset="0"/>
                        </a:rPr>
                        <a:t>3 dpa</a:t>
                      </a:r>
                      <a:r>
                        <a:rPr lang="en-US" sz="1400" baseline="0" dirty="0" smtClean="0">
                          <a:effectLst>
                            <a:outerShdw blurRad="38100" dist="12700" dir="2700000" algn="tl">
                              <a:srgbClr val="000000">
                                <a:alpha val="43137"/>
                              </a:srgbClr>
                            </a:outerShdw>
                          </a:effectLst>
                          <a:latin typeface="+mn-lt"/>
                          <a:cs typeface="Arial" panose="020B0604020202020204" pitchFamily="34" charset="0"/>
                        </a:rPr>
                        <a:t> @</a:t>
                      </a:r>
                      <a:r>
                        <a:rPr lang="en-US" sz="1400" dirty="0" smtClean="0">
                          <a:effectLst>
                            <a:outerShdw blurRad="38100" dist="12700" dir="2700000" algn="tl">
                              <a:srgbClr val="000000">
                                <a:alpha val="43137"/>
                              </a:srgbClr>
                            </a:outerShdw>
                          </a:effectLst>
                          <a:latin typeface="+mn-lt"/>
                          <a:cs typeface="Arial" panose="020B0604020202020204" pitchFamily="34" charset="0"/>
                        </a:rPr>
                        <a:t> </a:t>
                      </a:r>
                      <a:r>
                        <a:rPr lang="en-US" sz="1400" dirty="0">
                          <a:effectLst>
                            <a:outerShdw blurRad="38100" dist="12700" dir="2700000" algn="tl">
                              <a:srgbClr val="000000">
                                <a:alpha val="43137"/>
                              </a:srgbClr>
                            </a:outerShdw>
                          </a:effectLst>
                          <a:latin typeface="+mn-lt"/>
                          <a:cs typeface="Arial" panose="020B0604020202020204" pitchFamily="34" charset="0"/>
                        </a:rPr>
                        <a:t>300 °C</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extLst>
                  <a:ext uri="{0D108BD9-81ED-4DB2-BD59-A6C34878D82A}">
                    <a16:rowId xmlns:a16="http://schemas.microsoft.com/office/drawing/2014/main" val="1498235971"/>
                  </a:ext>
                </a:extLst>
              </a:tr>
              <a:tr h="468000">
                <a:tc>
                  <a:txBody>
                    <a:bodyPr/>
                    <a:lstStyle/>
                    <a:p>
                      <a:pPr algn="l">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PIE of </a:t>
                      </a:r>
                      <a:r>
                        <a:rPr lang="en-US" sz="1400" dirty="0" smtClean="0">
                          <a:effectLst>
                            <a:outerShdw blurRad="38100" dist="12700" dir="2700000" algn="tl">
                              <a:srgbClr val="000000">
                                <a:alpha val="43137"/>
                              </a:srgbClr>
                            </a:outerShdw>
                          </a:effectLst>
                          <a:latin typeface="+mn-lt"/>
                          <a:cs typeface="Arial" panose="020B0604020202020204" pitchFamily="34" charset="0"/>
                        </a:rPr>
                        <a:t>CuCrZr</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solidFill>
                      <a:srgbClr val="005B82"/>
                    </a:solidFill>
                  </a:tcPr>
                </a:tc>
                <a:tc>
                  <a:txBody>
                    <a:bodyPr/>
                    <a:lstStyle/>
                    <a:p>
                      <a:pPr algn="ctr">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LVR-15, </a:t>
                      </a:r>
                      <a:r>
                        <a:rPr lang="en-US" sz="1400" dirty="0" err="1" smtClean="0">
                          <a:effectLst>
                            <a:outerShdw blurRad="38100" dist="12700" dir="2700000" algn="tl">
                              <a:srgbClr val="000000">
                                <a:alpha val="43137"/>
                              </a:srgbClr>
                            </a:outerShdw>
                          </a:effectLst>
                          <a:latin typeface="+mn-lt"/>
                          <a:cs typeface="Arial" panose="020B0604020202020204" pitchFamily="34" charset="0"/>
                        </a:rPr>
                        <a:t>Rez</a:t>
                      </a:r>
                      <a:endParaRPr lang="en-US" sz="1400" dirty="0" smtClean="0">
                        <a:effectLst>
                          <a:outerShdw blurRad="38100" dist="12700" dir="2700000" algn="tl">
                            <a:srgbClr val="000000">
                              <a:alpha val="43137"/>
                            </a:srgbClr>
                          </a:outerShdw>
                        </a:effectLst>
                        <a:latin typeface="+mn-lt"/>
                        <a:cs typeface="Arial" panose="020B0604020202020204" pitchFamily="34" charset="0"/>
                      </a:endParaRPr>
                    </a:p>
                    <a:p>
                      <a:pPr algn="ctr">
                        <a:lnSpc>
                          <a:spcPct val="100000"/>
                        </a:lnSpc>
                        <a:spcAft>
                          <a:spcPts val="0"/>
                        </a:spcAft>
                      </a:pPr>
                      <a:r>
                        <a:rPr lang="en-US" sz="1400" dirty="0" smtClean="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rPr>
                        <a:t>PIE: VTT</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tc>
                  <a:txBody>
                    <a:bodyPr/>
                    <a:lstStyle/>
                    <a:p>
                      <a:pPr algn="l">
                        <a:lnSpc>
                          <a:spcPct val="100000"/>
                        </a:lnSpc>
                        <a:spcAft>
                          <a:spcPts val="0"/>
                        </a:spcAft>
                      </a:pPr>
                      <a:r>
                        <a:rPr lang="en-US" sz="1400" dirty="0" smtClean="0">
                          <a:effectLst>
                            <a:outerShdw blurRad="38100" dist="12700" dir="2700000" algn="tl">
                              <a:srgbClr val="000000">
                                <a:alpha val="43137"/>
                              </a:srgbClr>
                            </a:outerShdw>
                          </a:effectLst>
                          <a:latin typeface="+mn-lt"/>
                          <a:cs typeface="Arial" panose="020B0604020202020204" pitchFamily="34" charset="0"/>
                        </a:rPr>
                        <a:t>CuCrZr</a:t>
                      </a:r>
                    </a:p>
                    <a:p>
                      <a:pPr algn="l">
                        <a:lnSpc>
                          <a:spcPct val="100000"/>
                        </a:lnSpc>
                        <a:spcAft>
                          <a:spcPts val="0"/>
                        </a:spcAft>
                      </a:pPr>
                      <a:r>
                        <a:rPr lang="en-US" sz="1400" dirty="0" smtClean="0">
                          <a:effectLst>
                            <a:outerShdw blurRad="38100" dist="12700" dir="2700000" algn="tl">
                              <a:srgbClr val="000000">
                                <a:alpha val="43137"/>
                              </a:srgbClr>
                            </a:outerShdw>
                          </a:effectLst>
                          <a:latin typeface="+mn-lt"/>
                          <a:cs typeface="Arial" panose="020B0604020202020204" pitchFamily="34" charset="0"/>
                        </a:rPr>
                        <a:t>0.7-1.3 </a:t>
                      </a:r>
                      <a:r>
                        <a:rPr lang="en-US" sz="1400" dirty="0">
                          <a:effectLst>
                            <a:outerShdw blurRad="38100" dist="12700" dir="2700000" algn="tl">
                              <a:srgbClr val="000000">
                                <a:alpha val="43137"/>
                              </a:srgbClr>
                            </a:outerShdw>
                          </a:effectLst>
                          <a:latin typeface="+mn-lt"/>
                          <a:cs typeface="Arial" panose="020B0604020202020204" pitchFamily="34" charset="0"/>
                        </a:rPr>
                        <a:t>dpa, </a:t>
                      </a:r>
                      <a:r>
                        <a:rPr lang="en-US" sz="1400" dirty="0" smtClean="0">
                          <a:effectLst>
                            <a:outerShdw blurRad="38100" dist="12700" dir="2700000" algn="tl">
                              <a:srgbClr val="000000">
                                <a:alpha val="43137"/>
                              </a:srgbClr>
                            </a:outerShdw>
                          </a:effectLst>
                          <a:latin typeface="+mn-lt"/>
                          <a:cs typeface="Arial" panose="020B0604020202020204" pitchFamily="34" charset="0"/>
                        </a:rPr>
                        <a:t>150 / 250 </a:t>
                      </a:r>
                      <a:r>
                        <a:rPr lang="en-US" sz="1400" dirty="0">
                          <a:effectLst>
                            <a:outerShdw blurRad="38100" dist="12700" dir="2700000" algn="tl">
                              <a:srgbClr val="000000">
                                <a:alpha val="43137"/>
                              </a:srgbClr>
                            </a:outerShdw>
                          </a:effectLst>
                          <a:latin typeface="+mn-lt"/>
                          <a:cs typeface="Arial" panose="020B0604020202020204" pitchFamily="34" charset="0"/>
                        </a:rPr>
                        <a:t>°C</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extLst>
                  <a:ext uri="{0D108BD9-81ED-4DB2-BD59-A6C34878D82A}">
                    <a16:rowId xmlns:a16="http://schemas.microsoft.com/office/drawing/2014/main" val="260449624"/>
                  </a:ext>
                </a:extLst>
              </a:tr>
              <a:tr h="468000">
                <a:tc>
                  <a:txBody>
                    <a:bodyPr/>
                    <a:lstStyle/>
                    <a:p>
                      <a:pPr algn="l">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Low temperature irradiation </a:t>
                      </a:r>
                      <a:r>
                        <a:rPr lang="en-US" sz="1400" dirty="0" smtClean="0">
                          <a:effectLst>
                            <a:outerShdw blurRad="38100" dist="12700" dir="2700000" algn="tl">
                              <a:srgbClr val="000000">
                                <a:alpha val="43137"/>
                              </a:srgbClr>
                            </a:outerShdw>
                          </a:effectLst>
                          <a:latin typeface="+mn-lt"/>
                          <a:cs typeface="Arial" panose="020B0604020202020204" pitchFamily="34" charset="0"/>
                        </a:rPr>
                        <a:t>of</a:t>
                      </a:r>
                      <a:r>
                        <a:rPr lang="en-US" sz="1400" baseline="0" dirty="0" smtClean="0">
                          <a:effectLst>
                            <a:outerShdw blurRad="38100" dist="12700" dir="2700000" algn="tl">
                              <a:srgbClr val="000000">
                                <a:alpha val="43137"/>
                              </a:srgbClr>
                            </a:outerShdw>
                          </a:effectLst>
                          <a:latin typeface="+mn-lt"/>
                          <a:cs typeface="Arial" panose="020B0604020202020204" pitchFamily="34" charset="0"/>
                        </a:rPr>
                        <a:t> </a:t>
                      </a:r>
                      <a:r>
                        <a:rPr lang="en-US" sz="1400" dirty="0" smtClean="0">
                          <a:effectLst>
                            <a:outerShdw blurRad="38100" dist="12700" dir="2700000" algn="tl">
                              <a:srgbClr val="000000">
                                <a:alpha val="43137"/>
                              </a:srgbClr>
                            </a:outerShdw>
                          </a:effectLst>
                          <a:latin typeface="+mn-lt"/>
                          <a:cs typeface="Arial" panose="020B0604020202020204" pitchFamily="34" charset="0"/>
                        </a:rPr>
                        <a:t>divertor </a:t>
                      </a:r>
                      <a:r>
                        <a:rPr lang="en-US" sz="1400" dirty="0">
                          <a:effectLst>
                            <a:outerShdw blurRad="38100" dist="12700" dir="2700000" algn="tl">
                              <a:srgbClr val="000000">
                                <a:alpha val="43137"/>
                              </a:srgbClr>
                            </a:outerShdw>
                          </a:effectLst>
                          <a:latin typeface="+mn-lt"/>
                          <a:cs typeface="Arial" panose="020B0604020202020204" pitchFamily="34" charset="0"/>
                        </a:rPr>
                        <a:t>materials</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solidFill>
                      <a:srgbClr val="005B82"/>
                    </a:solidFill>
                  </a:tcPr>
                </a:tc>
                <a:tc>
                  <a:txBody>
                    <a:bodyPr/>
                    <a:lstStyle/>
                    <a:p>
                      <a:pPr algn="ctr">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BR-2, SCK.CEN</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tc>
                  <a:txBody>
                    <a:bodyPr/>
                    <a:lstStyle/>
                    <a:p>
                      <a:pPr algn="l">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CuCrZr, OFHC-Cu, </a:t>
                      </a:r>
                      <a:r>
                        <a:rPr lang="en-US" sz="1400" dirty="0" smtClean="0">
                          <a:effectLst>
                            <a:outerShdw blurRad="38100" dist="12700" dir="2700000" algn="tl">
                              <a:srgbClr val="000000">
                                <a:alpha val="43137"/>
                              </a:srgbClr>
                            </a:outerShdw>
                          </a:effectLst>
                          <a:latin typeface="+mn-lt"/>
                          <a:cs typeface="Arial" panose="020B0604020202020204" pitchFamily="34" charset="0"/>
                        </a:rPr>
                        <a:t>EUROFER97</a:t>
                      </a:r>
                    </a:p>
                    <a:p>
                      <a:pPr algn="l">
                        <a:lnSpc>
                          <a:spcPct val="100000"/>
                        </a:lnSpc>
                        <a:spcAft>
                          <a:spcPts val="0"/>
                        </a:spcAft>
                      </a:pPr>
                      <a:r>
                        <a:rPr lang="en-US" sz="1400" dirty="0" smtClean="0">
                          <a:effectLst>
                            <a:outerShdw blurRad="38100" dist="12700" dir="2700000" algn="tl">
                              <a:srgbClr val="000000">
                                <a:alpha val="43137"/>
                              </a:srgbClr>
                            </a:outerShdw>
                          </a:effectLst>
                          <a:latin typeface="+mn-lt"/>
                          <a:cs typeface="Arial" panose="020B0604020202020204" pitchFamily="34" charset="0"/>
                        </a:rPr>
                        <a:t>1 / 3 / 6 dpa</a:t>
                      </a:r>
                      <a:r>
                        <a:rPr lang="en-US" sz="1400" baseline="0" dirty="0" smtClean="0">
                          <a:effectLst>
                            <a:outerShdw blurRad="38100" dist="12700" dir="2700000" algn="tl">
                              <a:srgbClr val="000000">
                                <a:alpha val="43137"/>
                              </a:srgbClr>
                            </a:outerShdw>
                          </a:effectLst>
                          <a:latin typeface="+mn-lt"/>
                          <a:cs typeface="Arial" panose="020B0604020202020204" pitchFamily="34" charset="0"/>
                        </a:rPr>
                        <a:t> @</a:t>
                      </a:r>
                      <a:r>
                        <a:rPr lang="en-US" sz="1400" dirty="0" smtClean="0">
                          <a:effectLst>
                            <a:outerShdw blurRad="38100" dist="12700" dir="2700000" algn="tl">
                              <a:srgbClr val="000000">
                                <a:alpha val="43137"/>
                              </a:srgbClr>
                            </a:outerShdw>
                          </a:effectLst>
                          <a:latin typeface="+mn-lt"/>
                          <a:cs typeface="Arial" panose="020B0604020202020204" pitchFamily="34" charset="0"/>
                        </a:rPr>
                        <a:t> 50 / 150 / 250 / 350 / 450 </a:t>
                      </a:r>
                      <a:r>
                        <a:rPr lang="en-US" sz="1400" dirty="0">
                          <a:effectLst>
                            <a:outerShdw blurRad="38100" dist="12700" dir="2700000" algn="tl">
                              <a:srgbClr val="000000">
                                <a:alpha val="43137"/>
                              </a:srgbClr>
                            </a:outerShdw>
                          </a:effectLst>
                          <a:latin typeface="+mn-lt"/>
                          <a:cs typeface="Arial" panose="020B0604020202020204" pitchFamily="34" charset="0"/>
                        </a:rPr>
                        <a:t>°C</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extLst>
                  <a:ext uri="{0D108BD9-81ED-4DB2-BD59-A6C34878D82A}">
                    <a16:rowId xmlns:a16="http://schemas.microsoft.com/office/drawing/2014/main" val="2102709217"/>
                  </a:ext>
                </a:extLst>
              </a:tr>
              <a:tr h="468000">
                <a:tc>
                  <a:txBody>
                    <a:bodyPr/>
                    <a:lstStyle/>
                    <a:p>
                      <a:pPr algn="l">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Irradiation of plasma facing materials with thermal neutron shielding</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solidFill>
                      <a:srgbClr val="005B82"/>
                    </a:solidFill>
                  </a:tcPr>
                </a:tc>
                <a:tc>
                  <a:txBody>
                    <a:bodyPr/>
                    <a:lstStyle/>
                    <a:p>
                      <a:pPr algn="ctr">
                        <a:lnSpc>
                          <a:spcPct val="100000"/>
                        </a:lnSpc>
                        <a:spcAft>
                          <a:spcPts val="0"/>
                        </a:spcAft>
                      </a:pPr>
                      <a:r>
                        <a:rPr lang="en-US" sz="1400" dirty="0">
                          <a:effectLst>
                            <a:outerShdw blurRad="38100" dist="12700" dir="2700000" algn="tl">
                              <a:srgbClr val="000000">
                                <a:alpha val="43137"/>
                              </a:srgbClr>
                            </a:outerShdw>
                          </a:effectLst>
                          <a:latin typeface="+mn-lt"/>
                          <a:cs typeface="Arial" panose="020B0604020202020204" pitchFamily="34" charset="0"/>
                        </a:rPr>
                        <a:t>BR-2, SCK.CEN</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tc>
                  <a:txBody>
                    <a:bodyPr/>
                    <a:lstStyle/>
                    <a:p>
                      <a:pPr algn="l">
                        <a:lnSpc>
                          <a:spcPct val="100000"/>
                        </a:lnSpc>
                        <a:spcAft>
                          <a:spcPts val="0"/>
                        </a:spcAft>
                      </a:pPr>
                      <a:r>
                        <a:rPr lang="en-US" sz="1400" dirty="0" smtClean="0">
                          <a:effectLst>
                            <a:outerShdw blurRad="38100" dist="12700" dir="2700000" algn="tl">
                              <a:srgbClr val="000000">
                                <a:alpha val="43137"/>
                              </a:srgbClr>
                            </a:outerShdw>
                          </a:effectLst>
                          <a:latin typeface="+mn-lt"/>
                          <a:cs typeface="Arial" panose="020B0604020202020204" pitchFamily="34" charset="0"/>
                        </a:rPr>
                        <a:t>Commercial W, Tohoku-W</a:t>
                      </a:r>
                      <a:r>
                        <a:rPr lang="en-US" sz="1400" baseline="0" dirty="0">
                          <a:effectLst>
                            <a:outerShdw blurRad="38100" dist="12700" dir="2700000" algn="tl">
                              <a:srgbClr val="000000">
                                <a:alpha val="43137"/>
                              </a:srgbClr>
                            </a:outerShdw>
                          </a:effectLst>
                          <a:latin typeface="+mn-lt"/>
                          <a:cs typeface="Arial" panose="020B0604020202020204" pitchFamily="34" charset="0"/>
                        </a:rPr>
                        <a:t> </a:t>
                      </a:r>
                      <a:r>
                        <a:rPr lang="en-US" sz="1400" baseline="0" dirty="0" smtClean="0">
                          <a:effectLst>
                            <a:outerShdw blurRad="38100" dist="12700" dir="2700000" algn="tl">
                              <a:srgbClr val="000000">
                                <a:alpha val="43137"/>
                              </a:srgbClr>
                            </a:outerShdw>
                          </a:effectLst>
                          <a:latin typeface="+mn-lt"/>
                          <a:cs typeface="Arial" panose="020B0604020202020204" pitchFamily="34" charset="0"/>
                        </a:rPr>
                        <a:t>&amp;</a:t>
                      </a:r>
                      <a:r>
                        <a:rPr lang="en-US" sz="1400" dirty="0" smtClean="0">
                          <a:effectLst>
                            <a:outerShdw blurRad="38100" dist="12700" dir="2700000" algn="tl">
                              <a:srgbClr val="000000">
                                <a:alpha val="43137"/>
                              </a:srgbClr>
                            </a:outerShdw>
                          </a:effectLst>
                          <a:latin typeface="+mn-lt"/>
                          <a:cs typeface="Arial" panose="020B0604020202020204" pitchFamily="34" charset="0"/>
                        </a:rPr>
                        <a:t> </a:t>
                      </a:r>
                      <a:r>
                        <a:rPr lang="en-US" sz="1400" dirty="0">
                          <a:effectLst>
                            <a:outerShdw blurRad="38100" dist="12700" dir="2700000" algn="tl">
                              <a:srgbClr val="000000">
                                <a:alpha val="43137"/>
                              </a:srgbClr>
                            </a:outerShdw>
                          </a:effectLst>
                          <a:latin typeface="+mn-lt"/>
                          <a:cs typeface="Arial" panose="020B0604020202020204" pitchFamily="34" charset="0"/>
                        </a:rPr>
                        <a:t>K-doped W, self-passivating W, </a:t>
                      </a:r>
                      <a:r>
                        <a:rPr lang="en-US" sz="1400" dirty="0" smtClean="0">
                          <a:effectLst>
                            <a:outerShdw blurRad="38100" dist="12700" dir="2700000" algn="tl">
                              <a:srgbClr val="000000">
                                <a:alpha val="43137"/>
                              </a:srgbClr>
                            </a:outerShdw>
                          </a:effectLst>
                          <a:latin typeface="+mn-lt"/>
                          <a:cs typeface="Arial" panose="020B0604020202020204" pitchFamily="34" charset="0"/>
                        </a:rPr>
                        <a:t>W-</a:t>
                      </a:r>
                      <a:r>
                        <a:rPr lang="en-US" sz="1400" dirty="0" err="1" smtClean="0">
                          <a:effectLst>
                            <a:outerShdw blurRad="38100" dist="12700" dir="2700000" algn="tl">
                              <a:srgbClr val="000000">
                                <a:alpha val="43137"/>
                              </a:srgbClr>
                            </a:outerShdw>
                          </a:effectLst>
                          <a:latin typeface="+mn-lt"/>
                          <a:cs typeface="Arial" panose="020B0604020202020204" pitchFamily="34" charset="0"/>
                        </a:rPr>
                        <a:t>ZrC</a:t>
                      </a:r>
                      <a:endParaRPr lang="en-US" sz="1400" dirty="0" smtClean="0">
                        <a:effectLst>
                          <a:outerShdw blurRad="38100" dist="12700" dir="2700000" algn="tl">
                            <a:srgbClr val="000000">
                              <a:alpha val="43137"/>
                            </a:srgbClr>
                          </a:outerShdw>
                        </a:effectLst>
                        <a:latin typeface="+mn-lt"/>
                        <a:cs typeface="Arial" panose="020B0604020202020204" pitchFamily="34" charset="0"/>
                      </a:endParaRPr>
                    </a:p>
                    <a:p>
                      <a:pPr algn="l">
                        <a:lnSpc>
                          <a:spcPct val="100000"/>
                        </a:lnSpc>
                        <a:spcAft>
                          <a:spcPts val="0"/>
                        </a:spcAft>
                      </a:pPr>
                      <a:r>
                        <a:rPr lang="en-US" sz="1400" dirty="0" smtClean="0">
                          <a:effectLst>
                            <a:outerShdw blurRad="38100" dist="12700" dir="2700000" algn="tl">
                              <a:srgbClr val="000000">
                                <a:alpha val="43137"/>
                              </a:srgbClr>
                            </a:outerShdw>
                          </a:effectLst>
                          <a:latin typeface="+mn-lt"/>
                          <a:cs typeface="Arial" panose="020B0604020202020204" pitchFamily="34" charset="0"/>
                        </a:rPr>
                        <a:t>1 dpa</a:t>
                      </a:r>
                      <a:r>
                        <a:rPr lang="en-US" sz="1400" baseline="0" dirty="0" smtClean="0">
                          <a:effectLst>
                            <a:outerShdw blurRad="38100" dist="12700" dir="2700000" algn="tl">
                              <a:srgbClr val="000000">
                                <a:alpha val="43137"/>
                              </a:srgbClr>
                            </a:outerShdw>
                          </a:effectLst>
                          <a:latin typeface="+mn-lt"/>
                          <a:cs typeface="Arial" panose="020B0604020202020204" pitchFamily="34" charset="0"/>
                        </a:rPr>
                        <a:t> @</a:t>
                      </a:r>
                      <a:r>
                        <a:rPr lang="en-US" sz="1400" dirty="0" smtClean="0">
                          <a:effectLst>
                            <a:outerShdw blurRad="38100" dist="12700" dir="2700000" algn="tl">
                              <a:srgbClr val="000000">
                                <a:alpha val="43137"/>
                              </a:srgbClr>
                            </a:outerShdw>
                          </a:effectLst>
                          <a:latin typeface="+mn-lt"/>
                          <a:cs typeface="Arial" panose="020B0604020202020204" pitchFamily="34" charset="0"/>
                        </a:rPr>
                        <a:t> 400 / 800 / 1100 </a:t>
                      </a:r>
                      <a:r>
                        <a:rPr lang="en-US" sz="1400" dirty="0">
                          <a:effectLst>
                            <a:outerShdw blurRad="38100" dist="12700" dir="2700000" algn="tl">
                              <a:srgbClr val="000000">
                                <a:alpha val="43137"/>
                              </a:srgbClr>
                            </a:outerShdw>
                          </a:effectLst>
                          <a:latin typeface="+mn-lt"/>
                          <a:cs typeface="Arial" panose="020B0604020202020204" pitchFamily="34" charset="0"/>
                        </a:rPr>
                        <a:t>°C</a:t>
                      </a:r>
                      <a:endParaRPr lang="de-DE" sz="1400" dirty="0">
                        <a:effectLst>
                          <a:outerShdw blurRad="38100" dist="12700" dir="2700000" algn="tl">
                            <a:srgbClr val="000000">
                              <a:alpha val="43137"/>
                            </a:srgbClr>
                          </a:outerShdw>
                        </a:effectLst>
                        <a:latin typeface="+mn-lt"/>
                        <a:ea typeface="Calibri" panose="020F0502020204030204" pitchFamily="34" charset="0"/>
                        <a:cs typeface="Arial" panose="020B0604020202020204" pitchFamily="34" charset="0"/>
                      </a:endParaRPr>
                    </a:p>
                  </a:txBody>
                  <a:tcPr marL="51597" marR="51597" marT="0" marB="0" anchor="ctr"/>
                </a:tc>
                <a:extLst>
                  <a:ext uri="{0D108BD9-81ED-4DB2-BD59-A6C34878D82A}">
                    <a16:rowId xmlns:a16="http://schemas.microsoft.com/office/drawing/2014/main" val="3381178634"/>
                  </a:ext>
                </a:extLst>
              </a:tr>
            </a:tbl>
          </a:graphicData>
        </a:graphic>
      </p:graphicFrame>
      <p:sp>
        <p:nvSpPr>
          <p:cNvPr id="4" name="Titel 3"/>
          <p:cNvSpPr>
            <a:spLocks noGrp="1"/>
          </p:cNvSpPr>
          <p:nvPr>
            <p:ph type="title"/>
          </p:nvPr>
        </p:nvSpPr>
        <p:spPr/>
        <p:txBody>
          <a:bodyPr/>
          <a:lstStyle/>
          <a:p>
            <a:r>
              <a:rPr lang="en-US" dirty="0">
                <a:effectLst>
                  <a:outerShdw blurRad="38100" dist="12700" dir="2700000" algn="tl">
                    <a:srgbClr val="000000">
                      <a:alpha val="43137"/>
                    </a:srgbClr>
                  </a:outerShdw>
                </a:effectLst>
              </a:rPr>
              <a:t>Irradiation campaigns and </a:t>
            </a:r>
            <a:r>
              <a:rPr lang="en-US" dirty="0" smtClean="0">
                <a:effectLst>
                  <a:outerShdw blurRad="38100" dist="12700" dir="2700000" algn="tl">
                    <a:srgbClr val="000000">
                      <a:alpha val="43137"/>
                    </a:srgbClr>
                  </a:outerShdw>
                </a:effectLst>
              </a:rPr>
              <a:t>PIE – Status and future plans</a:t>
            </a:r>
            <a:r>
              <a:rPr lang="en-US" kern="0" dirty="0">
                <a:solidFill>
                  <a:srgbClr val="0D3F75"/>
                </a:solidFill>
                <a:effectLst>
                  <a:outerShdw blurRad="38100" dist="12700" dir="2700000" algn="tl">
                    <a:srgbClr val="000000">
                      <a:alpha val="43137"/>
                    </a:srgbClr>
                  </a:outerShdw>
                </a:effectLst>
              </a:rPr>
              <a:t/>
            </a:r>
            <a:br>
              <a:rPr lang="en-US" kern="0" dirty="0">
                <a:solidFill>
                  <a:srgbClr val="0D3F75"/>
                </a:solidFill>
                <a:effectLst>
                  <a:outerShdw blurRad="38100" dist="12700" dir="2700000" algn="tl">
                    <a:srgbClr val="000000">
                      <a:alpha val="43137"/>
                    </a:srgbClr>
                  </a:outerShdw>
                </a:effectLst>
              </a:rPr>
            </a:br>
            <a:endParaRPr lang="de-DE" dirty="0"/>
          </a:p>
        </p:txBody>
      </p:sp>
      <p:grpSp>
        <p:nvGrpSpPr>
          <p:cNvPr id="8" name="Gruppieren 7"/>
          <p:cNvGrpSpPr/>
          <p:nvPr/>
        </p:nvGrpSpPr>
        <p:grpSpPr>
          <a:xfrm>
            <a:off x="514815" y="4573767"/>
            <a:ext cx="11146753" cy="1850429"/>
            <a:chOff x="6456040" y="1052736"/>
            <a:chExt cx="5688632" cy="1850429"/>
          </a:xfrm>
        </p:grpSpPr>
        <p:sp>
          <p:nvSpPr>
            <p:cNvPr id="9" name="object 73"/>
            <p:cNvSpPr txBox="1"/>
            <p:nvPr/>
          </p:nvSpPr>
          <p:spPr>
            <a:xfrm>
              <a:off x="6456040" y="1564337"/>
              <a:ext cx="5688632" cy="1338828"/>
            </a:xfrm>
            <a:prstGeom prst="rect">
              <a:avLst/>
            </a:prstGeom>
          </p:spPr>
          <p:txBody>
            <a:bodyPr vert="horz" wrap="square" lIns="0" tIns="0" rIns="0" bIns="0" rtlCol="0">
              <a:spAutoFit/>
            </a:bodyPr>
            <a:lstStyle/>
            <a:p>
              <a:pPr marL="355600" marR="5080" indent="-342900">
                <a:lnSpc>
                  <a:spcPct val="100000"/>
                </a:lnSpc>
                <a:spcBef>
                  <a:spcPts val="600"/>
                </a:spcBef>
                <a:buFont typeface="Arial Unicode MS"/>
                <a:buChar char="❖"/>
                <a:tabLst>
                  <a:tab pos="355600" algn="l"/>
                </a:tabLst>
              </a:pPr>
              <a:r>
                <a:rPr lang="en-US" dirty="0">
                  <a:effectLst>
                    <a:outerShdw blurRad="38100" dist="12700" dir="2700000" algn="tl">
                      <a:srgbClr val="000000">
                        <a:alpha val="43137"/>
                      </a:srgbClr>
                    </a:outerShdw>
                  </a:effectLst>
                  <a:cs typeface="Arial"/>
                </a:rPr>
                <a:t>Screening and data generation for advanced heat sink materials</a:t>
              </a:r>
            </a:p>
            <a:p>
              <a:pPr marL="355600" marR="5080" indent="-342900">
                <a:lnSpc>
                  <a:spcPct val="100000"/>
                </a:lnSpc>
                <a:spcBef>
                  <a:spcPts val="600"/>
                </a:spcBef>
                <a:buFont typeface="Arial Unicode MS"/>
                <a:buChar char="❖"/>
                <a:tabLst>
                  <a:tab pos="355600" algn="l"/>
                </a:tabLst>
              </a:pPr>
              <a:r>
                <a:rPr lang="en-US" dirty="0">
                  <a:effectLst>
                    <a:outerShdw blurRad="38100" dist="12700" dir="2700000" algn="tl">
                      <a:srgbClr val="000000">
                        <a:alpha val="43137"/>
                      </a:srgbClr>
                    </a:outerShdw>
                  </a:effectLst>
                  <a:cs typeface="Arial"/>
                </a:rPr>
                <a:t>High temperature irradiation of advanced steels (incl. ODS)</a:t>
              </a:r>
            </a:p>
            <a:p>
              <a:pPr marL="355600" marR="5080" indent="-342900">
                <a:lnSpc>
                  <a:spcPct val="100000"/>
                </a:lnSpc>
                <a:spcBef>
                  <a:spcPts val="600"/>
                </a:spcBef>
                <a:buFont typeface="Arial Unicode MS"/>
                <a:buChar char="❖"/>
                <a:tabLst>
                  <a:tab pos="355600" algn="l"/>
                </a:tabLst>
              </a:pPr>
              <a:r>
                <a:rPr lang="en-US" dirty="0" smtClean="0">
                  <a:effectLst>
                    <a:outerShdw blurRad="38100" dist="12700" dir="2700000" algn="tl">
                      <a:srgbClr val="000000">
                        <a:alpha val="43137"/>
                      </a:srgbClr>
                    </a:outerShdw>
                  </a:effectLst>
                  <a:cs typeface="Arial"/>
                </a:rPr>
                <a:t>Shielded </a:t>
              </a:r>
              <a:r>
                <a:rPr lang="en-US" dirty="0">
                  <a:effectLst>
                    <a:outerShdw blurRad="38100" dist="12700" dir="2700000" algn="tl">
                      <a:srgbClr val="000000">
                        <a:alpha val="43137"/>
                      </a:srgbClr>
                    </a:outerShdw>
                  </a:effectLst>
                  <a:cs typeface="Arial"/>
                </a:rPr>
                <a:t>irradiation of PFMs only when data from actual </a:t>
              </a:r>
              <a:r>
                <a:rPr lang="en-US" dirty="0" smtClean="0">
                  <a:effectLst>
                    <a:outerShdw blurRad="38100" dist="12700" dir="2700000" algn="tl">
                      <a:srgbClr val="000000">
                        <a:alpha val="43137"/>
                      </a:srgbClr>
                    </a:outerShdw>
                  </a:effectLst>
                  <a:cs typeface="Arial"/>
                </a:rPr>
                <a:t>campaign </a:t>
              </a:r>
              <a:r>
                <a:rPr lang="en-US" dirty="0">
                  <a:effectLst>
                    <a:outerShdw blurRad="38100" dist="12700" dir="2700000" algn="tl">
                      <a:srgbClr val="000000">
                        <a:alpha val="43137"/>
                      </a:srgbClr>
                    </a:outerShdw>
                  </a:effectLst>
                  <a:cs typeface="Arial"/>
                </a:rPr>
                <a:t>are available</a:t>
              </a:r>
            </a:p>
            <a:p>
              <a:pPr marL="355600" marR="5080" indent="-342900">
                <a:lnSpc>
                  <a:spcPct val="100000"/>
                </a:lnSpc>
                <a:spcBef>
                  <a:spcPts val="600"/>
                </a:spcBef>
                <a:buFont typeface="Arial Unicode MS"/>
                <a:buChar char="❖"/>
                <a:tabLst>
                  <a:tab pos="355600" algn="l"/>
                </a:tabLst>
              </a:pPr>
              <a:r>
                <a:rPr lang="en-US" dirty="0" smtClean="0">
                  <a:effectLst>
                    <a:outerShdw blurRad="38100" dist="12700" dir="2700000" algn="tl">
                      <a:srgbClr val="000000">
                        <a:alpha val="43137"/>
                      </a:srgbClr>
                    </a:outerShdw>
                  </a:effectLst>
                  <a:cs typeface="Arial"/>
                </a:rPr>
                <a:t>Qualification </a:t>
              </a:r>
              <a:r>
                <a:rPr lang="en-US" dirty="0">
                  <a:effectLst>
                    <a:outerShdw blurRad="38100" dist="12700" dir="2700000" algn="tl">
                      <a:srgbClr val="000000">
                        <a:alpha val="43137"/>
                      </a:srgbClr>
                    </a:outerShdw>
                  </a:effectLst>
                  <a:cs typeface="Arial"/>
                </a:rPr>
                <a:t>of advanced materials on component level (MTRL  5-6) </a:t>
              </a:r>
              <a:r>
                <a:rPr lang="en-US" dirty="0" smtClean="0">
                  <a:effectLst>
                    <a:outerShdw blurRad="38100" dist="12700" dir="2700000" algn="tl">
                      <a:srgbClr val="000000">
                        <a:alpha val="43137"/>
                      </a:srgbClr>
                    </a:outerShdw>
                  </a:effectLst>
                  <a:cs typeface="Arial"/>
                </a:rPr>
                <a:t>in collaboration with system WP</a:t>
              </a:r>
              <a:endParaRPr lang="en-US" dirty="0">
                <a:effectLst>
                  <a:outerShdw blurRad="38100" dist="12700" dir="2700000" algn="tl">
                    <a:srgbClr val="000000">
                      <a:alpha val="43137"/>
                    </a:srgbClr>
                  </a:outerShdw>
                </a:effectLst>
                <a:cs typeface="Arial"/>
              </a:endParaRPr>
            </a:p>
          </p:txBody>
        </p:sp>
        <p:sp>
          <p:nvSpPr>
            <p:cNvPr id="10" name="Textfeld 9"/>
            <p:cNvSpPr txBox="1"/>
            <p:nvPr/>
          </p:nvSpPr>
          <p:spPr>
            <a:xfrm>
              <a:off x="6456040" y="1052736"/>
              <a:ext cx="793724" cy="408623"/>
            </a:xfrm>
            <a:prstGeom prst="roundRect">
              <a:avLst/>
            </a:prstGeom>
            <a:solidFill>
              <a:srgbClr val="005B82"/>
            </a:solidFill>
            <a:effectLst>
              <a:outerShdw blurRad="50800" dist="38100" dir="2700000" algn="tl" rotWithShape="0">
                <a:prstClr val="black">
                  <a:alpha val="40000"/>
                </a:prstClr>
              </a:outerShdw>
            </a:effectLst>
          </p:spPr>
          <p:txBody>
            <a:bodyPr wrap="square" rtlCol="0">
              <a:spAutoFit/>
            </a:bodyPr>
            <a:lstStyle/>
            <a:p>
              <a:r>
                <a:rPr lang="en-US" b="1" dirty="0" smtClean="0">
                  <a:solidFill>
                    <a:schemeClr val="bg1"/>
                  </a:solidFill>
                </a:rPr>
                <a:t>Future plans</a:t>
              </a:r>
              <a:endParaRPr lang="en-US" b="1" dirty="0">
                <a:solidFill>
                  <a:schemeClr val="bg1"/>
                </a:solidFill>
              </a:endParaRPr>
            </a:p>
          </p:txBody>
        </p:sp>
      </p:grpSp>
    </p:spTree>
    <p:extLst>
      <p:ext uri="{BB962C8B-B14F-4D97-AF65-F5344CB8AC3E}">
        <p14:creationId xmlns:p14="http://schemas.microsoft.com/office/powerpoint/2010/main" val="156571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6">
            <a:extLst>
              <a:ext uri="{FF2B5EF4-FFF2-40B4-BE49-F238E27FC236}">
                <a16:creationId xmlns:a16="http://schemas.microsoft.com/office/drawing/2014/main" id="{9C0CF3C2-3EAC-42C6-7F4D-274CBC874C38}"/>
              </a:ext>
            </a:extLst>
          </p:cNvPr>
          <p:cNvSpPr txBox="1"/>
          <p:nvPr/>
        </p:nvSpPr>
        <p:spPr>
          <a:xfrm>
            <a:off x="313011" y="803759"/>
            <a:ext cx="11565978" cy="1708160"/>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uLnTx/>
                <a:uFillTx/>
                <a:cs typeface="Arial" pitchFamily="34" charset="0"/>
              </a:rPr>
              <a:t>The challenges presented here can be related to:</a:t>
            </a:r>
          </a:p>
          <a:p>
            <a:pPr marL="285750" marR="0" lvl="0" indent="-285750" algn="l" defTabSz="914400" rtl="0" eaLnBrk="1" fontAlgn="base" latinLnBrk="0" hangingPunct="1">
              <a:lnSpc>
                <a:spcPct val="100000"/>
              </a:lnSpc>
              <a:spcBef>
                <a:spcPct val="0"/>
              </a:spcBef>
              <a:spcAft>
                <a:spcPts val="600"/>
              </a:spcAft>
              <a:buClr>
                <a:schemeClr val="tx1"/>
              </a:buClr>
              <a:buSzTx/>
              <a:buFont typeface="Wingdings" panose="05000000000000000000" pitchFamily="2" charset="2"/>
              <a:buChar char="v"/>
              <a:tabLst/>
              <a:defRPr/>
            </a:pPr>
            <a:r>
              <a:rPr kumimoji="0" lang="en-US" sz="1800" b="1" i="0" u="none" strike="noStrike" kern="1200" cap="none" spc="0" normalizeH="0" baseline="0" noProof="0" dirty="0">
                <a:ln>
                  <a:noFill/>
                </a:ln>
                <a:solidFill>
                  <a:srgbClr val="005B82"/>
                </a:solidFill>
                <a:uLnTx/>
                <a:uFillTx/>
                <a:cs typeface="Arial" pitchFamily="34" charset="0"/>
              </a:rPr>
              <a:t>Industrial upscaling and material manufacturing </a:t>
            </a:r>
            <a:r>
              <a:rPr kumimoji="0" lang="en-US" sz="1800" i="0" u="none" strike="noStrike" kern="1200" cap="none" spc="0" normalizeH="0" baseline="0" noProof="0" dirty="0">
                <a:ln>
                  <a:noFill/>
                </a:ln>
                <a:uLnTx/>
                <a:uFillTx/>
                <a:cs typeface="Arial" pitchFamily="34" charset="0"/>
                <a:sym typeface="Wingdings" panose="05000000000000000000" pitchFamily="2" charset="2"/>
              </a:rPr>
              <a:t></a:t>
            </a:r>
            <a:r>
              <a:rPr kumimoji="0" lang="en-US" sz="1800" b="0" i="0" u="none" strike="noStrike" kern="1200" cap="none" spc="0" normalizeH="0" baseline="0" noProof="0" dirty="0">
                <a:ln>
                  <a:noFill/>
                </a:ln>
                <a:solidFill>
                  <a:prstClr val="black"/>
                </a:solidFill>
                <a:uLnTx/>
                <a:uFillTx/>
                <a:cs typeface="Arial" pitchFamily="34" charset="0"/>
                <a:sym typeface="Wingdings" panose="05000000000000000000" pitchFamily="2" charset="2"/>
              </a:rPr>
              <a:t> alternative production</a:t>
            </a:r>
            <a:r>
              <a:rPr kumimoji="0" lang="en-US" sz="1800" b="1" i="0" u="none" strike="noStrike" kern="1200" cap="none" spc="0" normalizeH="0" baseline="0" noProof="0" dirty="0">
                <a:ln>
                  <a:noFill/>
                </a:ln>
                <a:solidFill>
                  <a:srgbClr val="005B82"/>
                </a:solidFill>
                <a:uLnTx/>
                <a:uFillTx/>
                <a:cs typeface="Arial" pitchFamily="34" charset="0"/>
                <a:sym typeface="Wingdings" panose="05000000000000000000" pitchFamily="2" charset="2"/>
              </a:rPr>
              <a:t> </a:t>
            </a:r>
            <a:r>
              <a:rPr kumimoji="0" lang="en-US" sz="1800" b="0" i="0" u="none" strike="noStrike" kern="1200" cap="none" spc="0" normalizeH="0" baseline="0" noProof="0" dirty="0">
                <a:ln>
                  <a:noFill/>
                </a:ln>
                <a:solidFill>
                  <a:prstClr val="black"/>
                </a:solidFill>
                <a:uLnTx/>
                <a:uFillTx/>
                <a:cs typeface="Arial" pitchFamily="34" charset="0"/>
                <a:sym typeface="Wingdings" panose="05000000000000000000" pitchFamily="2" charset="2"/>
              </a:rPr>
              <a:t>routes for large quantities, reproducibility and homogeneity of physical and mechanical properties</a:t>
            </a:r>
            <a:r>
              <a:rPr kumimoji="0" lang="en-US" sz="1800" b="1" i="0" u="none" strike="noStrike" kern="1200" cap="none" spc="0" normalizeH="0" baseline="0" noProof="0" dirty="0">
                <a:ln>
                  <a:noFill/>
                </a:ln>
                <a:solidFill>
                  <a:srgbClr val="005B82"/>
                </a:solidFill>
                <a:uLnTx/>
                <a:uFillTx/>
                <a:cs typeface="Arial" pitchFamily="34" charset="0"/>
              </a:rPr>
              <a:t> </a:t>
            </a:r>
          </a:p>
          <a:p>
            <a:pPr marL="285750" marR="0" lvl="0" indent="-285750" algn="l" defTabSz="914400" rtl="0" eaLnBrk="1" fontAlgn="base" latinLnBrk="0" hangingPunct="1">
              <a:lnSpc>
                <a:spcPct val="100000"/>
              </a:lnSpc>
              <a:spcBef>
                <a:spcPct val="0"/>
              </a:spcBef>
              <a:spcAft>
                <a:spcPts val="600"/>
              </a:spcAft>
              <a:buClr>
                <a:schemeClr val="tx1"/>
              </a:buClr>
              <a:buSzTx/>
              <a:buFont typeface="Wingdings" panose="05000000000000000000" pitchFamily="2" charset="2"/>
              <a:buChar char="v"/>
              <a:tabLst/>
              <a:defRPr/>
            </a:pPr>
            <a:r>
              <a:rPr kumimoji="0" lang="en-US" sz="1800" b="1" i="0" u="none" strike="noStrike" kern="1200" cap="none" spc="0" normalizeH="0" baseline="0" noProof="0" dirty="0">
                <a:ln>
                  <a:noFill/>
                </a:ln>
                <a:solidFill>
                  <a:srgbClr val="005B82"/>
                </a:solidFill>
                <a:uLnTx/>
                <a:uFillTx/>
                <a:cs typeface="Arial" pitchFamily="34" charset="0"/>
              </a:rPr>
              <a:t>Generation and exploitation of material data </a:t>
            </a:r>
            <a:r>
              <a:rPr lang="en-US" dirty="0">
                <a:sym typeface="Wingdings" panose="05000000000000000000" pitchFamily="2" charset="2"/>
              </a:rPr>
              <a:t></a:t>
            </a:r>
            <a:r>
              <a:rPr kumimoji="0" lang="en-US" sz="1800" b="0" i="0" u="none" strike="noStrike" kern="1200" cap="none" spc="0" normalizeH="0" baseline="0" noProof="0" dirty="0">
                <a:ln>
                  <a:noFill/>
                </a:ln>
                <a:solidFill>
                  <a:srgbClr val="002060"/>
                </a:solidFill>
                <a:uLnTx/>
                <a:uFillTx/>
                <a:cs typeface="Arial" pitchFamily="34" charset="0"/>
                <a:sym typeface="Wingdings" panose="05000000000000000000" pitchFamily="2" charset="2"/>
              </a:rPr>
              <a:t> </a:t>
            </a:r>
            <a:r>
              <a:rPr kumimoji="0" lang="en-US" sz="1800" b="0" i="0" u="none" strike="noStrike" kern="1200" cap="none" spc="0" normalizeH="0" baseline="0" noProof="0" dirty="0">
                <a:ln>
                  <a:noFill/>
                </a:ln>
                <a:solidFill>
                  <a:prstClr val="black"/>
                </a:solidFill>
                <a:uLnTx/>
                <a:uFillTx/>
                <a:cs typeface="Arial" pitchFamily="34" charset="0"/>
                <a:sym typeface="Wingdings" panose="05000000000000000000" pitchFamily="2" charset="2"/>
              </a:rPr>
              <a:t>limited availability of MTRs, </a:t>
            </a:r>
            <a:r>
              <a:rPr kumimoji="0" lang="en-US" sz="1800" b="0" i="0" u="none" strike="noStrike" kern="1200" cap="none" spc="0" normalizeH="0" baseline="0" noProof="0" dirty="0" smtClean="0">
                <a:ln>
                  <a:noFill/>
                </a:ln>
                <a:solidFill>
                  <a:prstClr val="black"/>
                </a:solidFill>
                <a:uLnTx/>
                <a:uFillTx/>
                <a:cs typeface="Arial" pitchFamily="34" charset="0"/>
                <a:sym typeface="Wingdings" panose="05000000000000000000" pitchFamily="2" charset="2"/>
              </a:rPr>
              <a:t>waiting </a:t>
            </a:r>
            <a:r>
              <a:rPr kumimoji="0" lang="en-US" sz="1800" b="0" i="0" u="none" strike="noStrike" kern="1200" cap="none" spc="0" normalizeH="0" baseline="0" noProof="0" dirty="0">
                <a:ln>
                  <a:noFill/>
                </a:ln>
                <a:solidFill>
                  <a:prstClr val="black"/>
                </a:solidFill>
                <a:uLnTx/>
                <a:uFillTx/>
                <a:cs typeface="Arial" pitchFamily="34" charset="0"/>
                <a:sym typeface="Wingdings" panose="05000000000000000000" pitchFamily="2" charset="2"/>
              </a:rPr>
              <a:t>time for </a:t>
            </a:r>
            <a:r>
              <a:rPr kumimoji="0" lang="en-US" sz="1800" b="0" i="0" u="none" strike="noStrike" kern="1200" cap="none" spc="0" normalizeH="0" baseline="0" noProof="0" dirty="0" smtClean="0">
                <a:ln>
                  <a:noFill/>
                </a:ln>
                <a:solidFill>
                  <a:prstClr val="black"/>
                </a:solidFill>
                <a:uLnTx/>
                <a:uFillTx/>
                <a:cs typeface="Arial" pitchFamily="34" charset="0"/>
                <a:sym typeface="Wingdings" panose="05000000000000000000" pitchFamily="2" charset="2"/>
              </a:rPr>
              <a:t>14 MeV </a:t>
            </a:r>
            <a:r>
              <a:rPr kumimoji="0" lang="en-US" sz="1800" b="0" i="0" u="none" strike="noStrike" kern="1200" cap="none" spc="0" normalizeH="0" baseline="0" noProof="0" dirty="0">
                <a:ln>
                  <a:noFill/>
                </a:ln>
                <a:solidFill>
                  <a:prstClr val="black"/>
                </a:solidFill>
                <a:uLnTx/>
                <a:uFillTx/>
                <a:cs typeface="Arial" pitchFamily="34" charset="0"/>
                <a:sym typeface="Wingdings" panose="05000000000000000000" pitchFamily="2" charset="2"/>
              </a:rPr>
              <a:t>neutron source, systems’ design and operating conditions still evolving, safety/licensing approach </a:t>
            </a:r>
            <a:r>
              <a:rPr lang="en-US" dirty="0" err="1" smtClean="0">
                <a:solidFill>
                  <a:prstClr val="black"/>
                </a:solidFill>
                <a:sym typeface="Wingdings" panose="05000000000000000000" pitchFamily="2" charset="2"/>
              </a:rPr>
              <a:t>tbd</a:t>
            </a:r>
            <a:r>
              <a:rPr kumimoji="0" lang="en-US" sz="1800" b="0" i="0" u="none" strike="noStrike" kern="1200" cap="none" spc="0" normalizeH="0" baseline="0" noProof="0" dirty="0" smtClean="0">
                <a:ln>
                  <a:noFill/>
                </a:ln>
                <a:solidFill>
                  <a:prstClr val="black"/>
                </a:solidFill>
                <a:uLnTx/>
                <a:uFillTx/>
                <a:cs typeface="Arial" pitchFamily="34" charset="0"/>
                <a:sym typeface="Wingdings" panose="05000000000000000000" pitchFamily="2" charset="2"/>
              </a:rPr>
              <a:t>  </a:t>
            </a:r>
            <a:endParaRPr kumimoji="0" lang="en-US" sz="1800" b="0" i="0" u="none" strike="noStrike" kern="1200" cap="none" spc="0" normalizeH="0" baseline="0" noProof="0" dirty="0">
              <a:ln>
                <a:noFill/>
              </a:ln>
              <a:solidFill>
                <a:prstClr val="black"/>
              </a:solidFill>
              <a:uLnTx/>
              <a:uFillTx/>
              <a:cs typeface="Arial" pitchFamily="34" charset="0"/>
            </a:endParaRPr>
          </a:p>
        </p:txBody>
      </p:sp>
      <p:sp>
        <p:nvSpPr>
          <p:cNvPr id="10" name="Textfeld 7">
            <a:extLst>
              <a:ext uri="{FF2B5EF4-FFF2-40B4-BE49-F238E27FC236}">
                <a16:creationId xmlns:a16="http://schemas.microsoft.com/office/drawing/2014/main" id="{F48E8FFA-5463-792B-310F-DF28155ADB6A}"/>
              </a:ext>
            </a:extLst>
          </p:cNvPr>
          <p:cNvSpPr txBox="1"/>
          <p:nvPr/>
        </p:nvSpPr>
        <p:spPr>
          <a:xfrm>
            <a:off x="334800" y="5453759"/>
            <a:ext cx="11305816" cy="830997"/>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lvl="0">
              <a:spcBef>
                <a:spcPts val="600"/>
              </a:spcBef>
              <a:defRPr/>
            </a:pPr>
            <a:r>
              <a:rPr lang="en-US" sz="2400" b="1" dirty="0">
                <a:solidFill>
                  <a:srgbClr val="C00000"/>
                </a:solidFill>
              </a:rPr>
              <a:t>These facilities and the gained information / confirmation on end of life performance are a prerequisite </a:t>
            </a:r>
            <a:r>
              <a:rPr lang="en-US" sz="2400" b="1" dirty="0" smtClean="0">
                <a:solidFill>
                  <a:srgbClr val="C00000"/>
                </a:solidFill>
              </a:rPr>
              <a:t>for </a:t>
            </a:r>
            <a:r>
              <a:rPr lang="en-US" sz="2400" b="1" dirty="0">
                <a:solidFill>
                  <a:srgbClr val="C00000"/>
                </a:solidFill>
              </a:rPr>
              <a:t>any DEMO-like fusion </a:t>
            </a:r>
            <a:r>
              <a:rPr kumimoji="0" lang="en-US" sz="2400" b="1" i="0" u="none" strike="noStrike" kern="1200" cap="none" spc="0" normalizeH="0" baseline="0" noProof="0" dirty="0" smtClean="0">
                <a:ln>
                  <a:noFill/>
                </a:ln>
                <a:solidFill>
                  <a:srgbClr val="C00000"/>
                </a:solidFill>
                <a:effectLst>
                  <a:outerShdw blurRad="38100" dist="12700" dir="2700000" algn="tl">
                    <a:srgbClr val="000000">
                      <a:alpha val="43137"/>
                    </a:srgbClr>
                  </a:outerShdw>
                </a:effectLst>
                <a:uLnTx/>
                <a:uFillTx/>
              </a:rPr>
              <a:t>facility</a:t>
            </a:r>
            <a:endParaRPr kumimoji="0" lang="en-US" sz="2400" b="1" i="0" u="none" strike="noStrike" kern="1200" cap="none" spc="0" normalizeH="0" baseline="0" noProof="0" dirty="0">
              <a:ln>
                <a:noFill/>
              </a:ln>
              <a:solidFill>
                <a:srgbClr val="C00000"/>
              </a:solidFill>
              <a:effectLst>
                <a:outerShdw blurRad="38100" dist="12700" dir="2700000" algn="tl">
                  <a:srgbClr val="000000">
                    <a:alpha val="43137"/>
                  </a:srgbClr>
                </a:outerShdw>
              </a:effectLst>
              <a:uLnTx/>
              <a:uFillTx/>
            </a:endParaRPr>
          </a:p>
        </p:txBody>
      </p:sp>
      <p:grpSp>
        <p:nvGrpSpPr>
          <p:cNvPr id="5" name="Gruppieren 4"/>
          <p:cNvGrpSpPr/>
          <p:nvPr/>
        </p:nvGrpSpPr>
        <p:grpSpPr>
          <a:xfrm>
            <a:off x="312699" y="2704167"/>
            <a:ext cx="11327917" cy="2640583"/>
            <a:chOff x="312699" y="2876361"/>
            <a:chExt cx="11327917" cy="2640583"/>
          </a:xfrm>
        </p:grpSpPr>
        <p:sp>
          <p:nvSpPr>
            <p:cNvPr id="6" name="Textfeld 8">
              <a:extLst>
                <a:ext uri="{FF2B5EF4-FFF2-40B4-BE49-F238E27FC236}">
                  <a16:creationId xmlns:a16="http://schemas.microsoft.com/office/drawing/2014/main" id="{5E54DA57-7E33-19F5-3848-0DAE726B9654}"/>
                </a:ext>
              </a:extLst>
            </p:cNvPr>
            <p:cNvSpPr txBox="1"/>
            <p:nvPr/>
          </p:nvSpPr>
          <p:spPr>
            <a:xfrm>
              <a:off x="334800" y="2876361"/>
              <a:ext cx="10513728" cy="408623"/>
            </a:xfrm>
            <a:prstGeom prst="roundRect">
              <a:avLst/>
            </a:prstGeom>
            <a:solidFill>
              <a:srgbClr val="005B82"/>
            </a:solidFill>
            <a:effectLst>
              <a:outerShdw blurRad="50800" dist="38100" dir="2700000" algn="tl" rotWithShape="0">
                <a:prstClr val="black">
                  <a:alpha val="40000"/>
                </a:prstClr>
              </a:outerShdw>
            </a:effectLst>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12700" dir="2700000" algn="tl">
                      <a:srgbClr val="000000">
                        <a:alpha val="43137"/>
                      </a:srgbClr>
                    </a:outerShdw>
                  </a:effectLst>
                  <a:uLnTx/>
                  <a:uFillTx/>
                  <a:cs typeface="Arial" pitchFamily="34" charset="0"/>
                </a:rPr>
                <a:t>Main challenge: </a:t>
              </a:r>
              <a:r>
                <a:rPr kumimoji="0" lang="en-US" sz="1800" b="1" i="0" u="none" strike="noStrike" kern="1200" cap="none" spc="0" normalizeH="0" baseline="0" noProof="0" dirty="0" smtClean="0">
                  <a:ln>
                    <a:noFill/>
                  </a:ln>
                  <a:solidFill>
                    <a:prstClr val="white"/>
                  </a:solidFill>
                  <a:effectLst>
                    <a:outerShdw blurRad="38100" dist="12700" dir="2700000" algn="tl">
                      <a:srgbClr val="000000">
                        <a:alpha val="43137"/>
                      </a:srgbClr>
                    </a:outerShdw>
                  </a:effectLst>
                  <a:uLnTx/>
                  <a:uFillTx/>
                  <a:cs typeface="Arial" pitchFamily="34" charset="0"/>
                </a:rPr>
                <a:t>How </a:t>
              </a:r>
              <a:r>
                <a:rPr kumimoji="0" lang="en-US" sz="1800" b="1" i="0" u="none" strike="noStrike" kern="1200" cap="none" spc="0" normalizeH="0" baseline="0" noProof="0" dirty="0">
                  <a:ln>
                    <a:noFill/>
                  </a:ln>
                  <a:solidFill>
                    <a:prstClr val="white"/>
                  </a:solidFill>
                  <a:effectLst>
                    <a:outerShdw blurRad="38100" dist="12700" dir="2700000" algn="tl">
                      <a:srgbClr val="000000">
                        <a:alpha val="43137"/>
                      </a:srgbClr>
                    </a:outerShdw>
                  </a:effectLst>
                  <a:uLnTx/>
                  <a:uFillTx/>
                  <a:cs typeface="Arial" pitchFamily="34" charset="0"/>
                </a:rPr>
                <a:t>to achieve MTRL 7- </a:t>
              </a:r>
              <a:r>
                <a:rPr kumimoji="0" lang="en-GB" sz="1800" b="1" i="0" u="none" strike="noStrike" kern="1200" cap="none" spc="0" normalizeH="0" baseline="0" noProof="0" dirty="0">
                  <a:ln>
                    <a:noFill/>
                  </a:ln>
                  <a:solidFill>
                    <a:prstClr val="white"/>
                  </a:solidFill>
                  <a:effectLst>
                    <a:outerShdw blurRad="38100" dist="12700" dir="2700000" algn="tl">
                      <a:srgbClr val="000000">
                        <a:alpha val="43137"/>
                      </a:srgbClr>
                    </a:outerShdw>
                  </a:effectLst>
                  <a:uLnTx/>
                  <a:uFillTx/>
                  <a:cs typeface="Arial" pitchFamily="34" charset="0"/>
                </a:rPr>
                <a:t>Qualification of materials </a:t>
              </a:r>
              <a:r>
                <a:rPr lang="en-GB" b="1" dirty="0" smtClean="0">
                  <a:solidFill>
                    <a:prstClr val="white"/>
                  </a:solidFill>
                  <a:effectLst>
                    <a:outerShdw blurRad="38100" dist="12700" dir="2700000" algn="tl">
                      <a:srgbClr val="000000">
                        <a:alpha val="43137"/>
                      </a:srgbClr>
                    </a:outerShdw>
                  </a:effectLst>
                </a:rPr>
                <a:t>in</a:t>
              </a:r>
              <a:r>
                <a:rPr kumimoji="0" lang="en-GB" sz="1800" b="1" i="0" u="none" strike="noStrike" kern="1200" cap="none" spc="0" normalizeH="0" baseline="0" noProof="0" dirty="0" smtClean="0">
                  <a:ln>
                    <a:noFill/>
                  </a:ln>
                  <a:solidFill>
                    <a:prstClr val="white"/>
                  </a:solidFill>
                  <a:effectLst>
                    <a:outerShdw blurRad="38100" dist="12700" dir="2700000" algn="tl">
                      <a:srgbClr val="000000">
                        <a:alpha val="43137"/>
                      </a:srgbClr>
                    </a:outerShdw>
                  </a:effectLst>
                  <a:uLnTx/>
                  <a:uFillTx/>
                  <a:cs typeface="Arial" pitchFamily="34" charset="0"/>
                </a:rPr>
                <a:t> operational environment</a:t>
              </a:r>
              <a:r>
                <a:rPr kumimoji="0" lang="en-US" sz="1800" b="1" i="0" u="none" strike="noStrike" kern="1200" cap="none" spc="0" normalizeH="0" baseline="0" noProof="0" dirty="0" smtClean="0">
                  <a:ln>
                    <a:noFill/>
                  </a:ln>
                  <a:solidFill>
                    <a:prstClr val="white"/>
                  </a:solidFill>
                  <a:effectLst>
                    <a:outerShdw blurRad="38100" dist="12700" dir="2700000" algn="tl">
                      <a:srgbClr val="000000">
                        <a:alpha val="43137"/>
                      </a:srgbClr>
                    </a:outerShdw>
                  </a:effectLst>
                  <a:uLnTx/>
                  <a:uFillTx/>
                  <a:cs typeface="Arial" pitchFamily="34" charset="0"/>
                </a:rPr>
                <a:t> </a:t>
              </a:r>
              <a:endParaRPr kumimoji="0" lang="en-US" sz="1800" b="1" i="0" u="none" strike="noStrike" kern="1200" cap="none" spc="0" normalizeH="0" baseline="0" noProof="0" dirty="0">
                <a:ln>
                  <a:noFill/>
                </a:ln>
                <a:solidFill>
                  <a:prstClr val="white"/>
                </a:solidFill>
                <a:effectLst>
                  <a:outerShdw blurRad="38100" dist="12700" dir="2700000" algn="tl">
                    <a:srgbClr val="000000">
                      <a:alpha val="43137"/>
                    </a:srgbClr>
                  </a:outerShdw>
                </a:effectLst>
                <a:uLnTx/>
                <a:uFillTx/>
                <a:cs typeface="Arial" pitchFamily="34" charset="0"/>
              </a:endParaRPr>
            </a:p>
          </p:txBody>
        </p:sp>
        <p:sp>
          <p:nvSpPr>
            <p:cNvPr id="11" name="Textfeld 10"/>
            <p:cNvSpPr txBox="1"/>
            <p:nvPr/>
          </p:nvSpPr>
          <p:spPr>
            <a:xfrm>
              <a:off x="312699" y="3501008"/>
              <a:ext cx="11327917" cy="2015936"/>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285750" indent="-285750">
                <a:spcBef>
                  <a:spcPts val="0"/>
                </a:spcBef>
                <a:spcAft>
                  <a:spcPts val="600"/>
                </a:spcAft>
                <a:buFont typeface="Wingdings" panose="05000000000000000000" pitchFamily="2" charset="2"/>
                <a:buChar char="v"/>
              </a:pPr>
              <a:r>
                <a:rPr lang="en-US" dirty="0" smtClean="0"/>
                <a:t>Facilities for the evaluation of </a:t>
              </a:r>
              <a:r>
                <a:rPr lang="en-US" b="1" dirty="0" smtClean="0">
                  <a:solidFill>
                    <a:srgbClr val="005B82"/>
                  </a:solidFill>
                </a:rPr>
                <a:t>synergistic effects via sequential loading</a:t>
              </a:r>
            </a:p>
            <a:p>
              <a:pPr marL="538163" lvl="1" indent="-274638">
                <a:spcBef>
                  <a:spcPts val="0"/>
                </a:spcBef>
                <a:spcAft>
                  <a:spcPts val="600"/>
                </a:spcAft>
                <a:buFont typeface="Courier New" panose="02070309020205020404" pitchFamily="49" charset="0"/>
                <a:buChar char="o"/>
              </a:pPr>
              <a:r>
                <a:rPr lang="en-US" dirty="0" smtClean="0">
                  <a:effectLst>
                    <a:outerShdw blurRad="38100" dist="12700" dir="2700000" algn="tl">
                      <a:srgbClr val="000000">
                        <a:alpha val="43137"/>
                      </a:srgbClr>
                    </a:outerShdw>
                  </a:effectLst>
                </a:rPr>
                <a:t>Mechanical and physical properties, corrosion effects, (high heat flux performance and particle loads, ...)</a:t>
              </a:r>
            </a:p>
            <a:p>
              <a:pPr marL="285750" indent="-285750">
                <a:spcBef>
                  <a:spcPts val="1800"/>
                </a:spcBef>
                <a:spcAft>
                  <a:spcPts val="600"/>
                </a:spcAft>
                <a:buClr>
                  <a:schemeClr val="tx1"/>
                </a:buClr>
                <a:buFont typeface="Wingdings" panose="05000000000000000000" pitchFamily="2" charset="2"/>
                <a:buChar char="v"/>
              </a:pPr>
              <a:r>
                <a:rPr lang="en-US" b="1" dirty="0" smtClean="0">
                  <a:solidFill>
                    <a:srgbClr val="C00000"/>
                  </a:solidFill>
                </a:rPr>
                <a:t>Lack </a:t>
              </a:r>
              <a:r>
                <a:rPr lang="en-US" b="1" dirty="0">
                  <a:solidFill>
                    <a:srgbClr val="C00000"/>
                  </a:solidFill>
                </a:rPr>
                <a:t>of facilities </a:t>
              </a:r>
              <a:r>
                <a:rPr lang="en-US" dirty="0"/>
                <a:t>for the </a:t>
              </a:r>
              <a:r>
                <a:rPr lang="en-US" dirty="0" smtClean="0"/>
                <a:t>qualification of materials (incl. welds and components) </a:t>
              </a:r>
              <a:r>
                <a:rPr lang="en-US" b="1" dirty="0" smtClean="0">
                  <a:solidFill>
                    <a:srgbClr val="C00000"/>
                  </a:solidFill>
                </a:rPr>
                <a:t>via simultaneous loading</a:t>
              </a:r>
            </a:p>
            <a:p>
              <a:pPr marL="538163" lvl="1" indent="-274638">
                <a:spcBef>
                  <a:spcPts val="0"/>
                </a:spcBef>
                <a:spcAft>
                  <a:spcPts val="600"/>
                </a:spcAft>
                <a:buFont typeface="Courier New" panose="02070309020205020404" pitchFamily="49" charset="0"/>
                <a:buChar char="o"/>
              </a:pPr>
              <a:r>
                <a:rPr lang="en-US" dirty="0" smtClean="0">
                  <a:effectLst>
                    <a:outerShdw blurRad="38100" dist="12700" dir="2700000" algn="tl">
                      <a:srgbClr val="000000">
                        <a:alpha val="43137"/>
                      </a:srgbClr>
                    </a:outerShdw>
                  </a:effectLst>
                </a:rPr>
                <a:t>Combination </a:t>
              </a:r>
              <a:r>
                <a:rPr lang="en-US" dirty="0">
                  <a:effectLst>
                    <a:outerShdw blurRad="38100" dist="12700" dir="2700000" algn="tl">
                      <a:srgbClr val="000000">
                        <a:alpha val="43137"/>
                      </a:srgbClr>
                    </a:outerShdw>
                  </a:effectLst>
                </a:rPr>
                <a:t>of temperature / stress </a:t>
              </a:r>
              <a:r>
                <a:rPr lang="en-US" dirty="0" smtClean="0">
                  <a:effectLst>
                    <a:outerShdw blurRad="38100" dist="12700" dir="2700000" algn="tl">
                      <a:srgbClr val="000000">
                        <a:alpha val="43137"/>
                      </a:srgbClr>
                    </a:outerShdw>
                  </a:effectLst>
                </a:rPr>
                <a:t>gradients </a:t>
              </a:r>
              <a:r>
                <a:rPr lang="en-US" dirty="0">
                  <a:effectLst>
                    <a:outerShdw blurRad="38100" dist="12700" dir="2700000" algn="tl">
                      <a:srgbClr val="000000">
                        <a:alpha val="43137"/>
                      </a:srgbClr>
                    </a:outerShdw>
                  </a:effectLst>
                </a:rPr>
                <a:t>and high neutron dose &amp; neutron dose </a:t>
              </a:r>
              <a:r>
                <a:rPr lang="en-US" dirty="0" smtClean="0">
                  <a:effectLst>
                    <a:outerShdw blurRad="38100" dist="12700" dir="2700000" algn="tl">
                      <a:srgbClr val="000000">
                        <a:alpha val="43137"/>
                      </a:srgbClr>
                    </a:outerShdw>
                  </a:effectLst>
                </a:rPr>
                <a:t>gradients on materials and components</a:t>
              </a:r>
            </a:p>
          </p:txBody>
        </p:sp>
      </p:grpSp>
      <p:sp>
        <p:nvSpPr>
          <p:cNvPr id="4" name="Titel 3"/>
          <p:cNvSpPr>
            <a:spLocks noGrp="1"/>
          </p:cNvSpPr>
          <p:nvPr>
            <p:ph type="title"/>
          </p:nvPr>
        </p:nvSpPr>
        <p:spPr/>
        <p:txBody>
          <a:bodyPr/>
          <a:lstStyle/>
          <a:p>
            <a:r>
              <a:rPr lang="en-US" dirty="0"/>
              <a:t>Key challenge(s) in the roadmap for materials</a:t>
            </a:r>
            <a:br>
              <a:rPr lang="en-US" dirty="0"/>
            </a:br>
            <a:endParaRPr lang="de-DE" dirty="0"/>
          </a:p>
        </p:txBody>
      </p:sp>
    </p:spTree>
    <p:extLst>
      <p:ext uri="{BB962C8B-B14F-4D97-AF65-F5344CB8AC3E}">
        <p14:creationId xmlns:p14="http://schemas.microsoft.com/office/powerpoint/2010/main" val="27547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84CF56-A581-48B2-95B5-489CAEC7C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3A1459-7583-4259-ACCE-1E24DB5B688B}">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e5ba6352-0726-4226-96e7-82f7f1c59ac0"/>
    <ds:schemaRef ds:uri="cbbfa1f3-60c2-42de-b5b6-3ee8cb87d964"/>
    <ds:schemaRef ds:uri="http://www.w3.org/XML/1998/namespace"/>
  </ds:schemaRefs>
</ds:datastoreItem>
</file>

<file path=customXml/itemProps3.xml><?xml version="1.0" encoding="utf-8"?>
<ds:datastoreItem xmlns:ds="http://schemas.openxmlformats.org/officeDocument/2006/customXml" ds:itemID="{2DAAF601-298B-4BBC-A157-4A8FB55A1F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1447</Words>
  <Application>Microsoft Office PowerPoint</Application>
  <PresentationFormat>Breitbild</PresentationFormat>
  <Paragraphs>242</Paragraphs>
  <Slides>11</Slides>
  <Notes>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11</vt:i4>
      </vt:variant>
    </vt:vector>
  </HeadingPairs>
  <TitlesOfParts>
    <vt:vector size="20" baseType="lpstr">
      <vt:lpstr>Arial</vt:lpstr>
      <vt:lpstr>Arial Unicode MS</vt:lpstr>
      <vt:lpstr>Calibri</vt:lpstr>
      <vt:lpstr>Courier New</vt:lpstr>
      <vt:lpstr>Franklin Gothic Medium</vt:lpstr>
      <vt:lpstr>Montserrat</vt:lpstr>
      <vt:lpstr>MS Mincho</vt:lpstr>
      <vt:lpstr>Wingdings</vt:lpstr>
      <vt:lpstr>EUROfusion.1line_5_3_2019</vt:lpstr>
      <vt:lpstr>Material development &amp; strategy in EU</vt:lpstr>
      <vt:lpstr>European Fusion Roadmap: Mission 3 </vt:lpstr>
      <vt:lpstr>Material Technology Readiness Level (MTRL)</vt:lpstr>
      <vt:lpstr>Materials development and qualification issues </vt:lpstr>
      <vt:lpstr>Materials development organization structure </vt:lpstr>
      <vt:lpstr>Engineering Design and Data Integration: MTRL &amp; MPH </vt:lpstr>
      <vt:lpstr>Engineering Design and Data Integration - DDC </vt:lpstr>
      <vt:lpstr>Irradiation campaigns and PIE – Status and future plans </vt:lpstr>
      <vt:lpstr>Key challenge(s) in the roadmap for materials </vt:lpstr>
      <vt:lpstr>Timeline for DEMO material qualification </vt:lpstr>
      <vt:lpstr>WPMAT / WPPRD-MAT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Pintsuk</cp:lastModifiedBy>
  <cp:revision>38</cp:revision>
  <dcterms:created xsi:type="dcterms:W3CDTF">2023-11-15T09:40:03Z</dcterms:created>
  <dcterms:modified xsi:type="dcterms:W3CDTF">2024-03-20T05:37:04Z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