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dp" ContentType="image/vnd.ms-photo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52" r:id="rId4"/>
    <p:sldMasterId id="2147483656" r:id="rId5"/>
  </p:sldMasterIdLst>
  <p:notesMasterIdLst>
    <p:notesMasterId r:id="rId7"/>
  </p:notesMasterIdLst>
  <p:handoutMasterIdLst>
    <p:handoutMasterId r:id="rId34"/>
  </p:handoutMasterIdLst>
  <p:sldIdLst>
    <p:sldId id="316" r:id="rId6"/>
    <p:sldId id="516" r:id="rId8"/>
    <p:sldId id="519" r:id="rId9"/>
    <p:sldId id="520" r:id="rId10"/>
    <p:sldId id="522" r:id="rId11"/>
    <p:sldId id="521" r:id="rId12"/>
    <p:sldId id="523" r:id="rId13"/>
    <p:sldId id="524" r:id="rId14"/>
    <p:sldId id="525" r:id="rId15"/>
    <p:sldId id="526" r:id="rId16"/>
    <p:sldId id="527" r:id="rId17"/>
    <p:sldId id="528" r:id="rId18"/>
    <p:sldId id="553" r:id="rId19"/>
    <p:sldId id="539" r:id="rId20"/>
    <p:sldId id="540" r:id="rId21"/>
    <p:sldId id="543" r:id="rId22"/>
    <p:sldId id="545" r:id="rId23"/>
    <p:sldId id="544" r:id="rId24"/>
    <p:sldId id="546" r:id="rId25"/>
    <p:sldId id="529" r:id="rId26"/>
    <p:sldId id="550" r:id="rId27"/>
    <p:sldId id="551" r:id="rId28"/>
    <p:sldId id="552" r:id="rId29"/>
    <p:sldId id="567" r:id="rId30"/>
    <p:sldId id="570" r:id="rId31"/>
    <p:sldId id="494" r:id="rId32"/>
    <p:sldId id="465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g1052" initials="w" lastIdx="1" clrIdx="0"/>
  <p:cmAuthor id="2" name="1" initials="1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AA8"/>
    <a:srgbClr val="000099"/>
    <a:srgbClr val="0560AF"/>
    <a:srgbClr val="33CCFF"/>
    <a:srgbClr val="008000"/>
    <a:srgbClr val="9999FF"/>
    <a:srgbClr val="FFCCFF"/>
    <a:srgbClr val="FF00FF"/>
    <a:srgbClr val="0066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2" autoAdjust="0"/>
    <p:restoredTop sz="95714" autoAdjust="0"/>
  </p:normalViewPr>
  <p:slideViewPr>
    <p:cSldViewPr snapToGrid="0">
      <p:cViewPr>
        <p:scale>
          <a:sx n="70" d="100"/>
          <a:sy n="70" d="100"/>
        </p:scale>
        <p:origin x="127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gs" Target="tags/tag33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image" Target="../media/image1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17114-04A0-4488-B648-8D473DF928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C1796-F2CF-4E59-A6D2-03F2DFB64F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27" y="78941"/>
            <a:ext cx="7140787" cy="62357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560A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771946" y="6564314"/>
            <a:ext cx="9058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CHEN Jiming              4</a:t>
            </a:r>
            <a:r>
              <a:rPr kumimoji="1" lang="en-US" altLang="zh-CN" sz="1400" b="1" baseline="300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th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CFETR-EU DEMO         18-22 March 2024      KIT, Germany</a:t>
            </a:r>
            <a:endParaRPr kumimoji="1" lang="en-US" altLang="zh-CN" sz="1400" b="1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黑体" panose="02010609060101010101" pitchFamily="2" charset="-122"/>
              <a:cs typeface="黑体" panose="02010609060101010101" pitchFamily="2" charset="-122"/>
              <a:sym typeface="Times New Roman" panose="02020603050405020304" charset="0"/>
            </a:endParaRPr>
          </a:p>
        </p:txBody>
      </p:sp>
      <p:sp>
        <p:nvSpPr>
          <p:cNvPr id="104858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0786322" y="6559550"/>
            <a:ext cx="1220047" cy="339725"/>
          </a:xfrm>
        </p:spPr>
        <p:txBody>
          <a:bodyPr/>
          <a:lstStyle>
            <a:lvl1pPr>
              <a:defRPr sz="1400">
                <a:latin typeface="黑体" panose="02010609060101010101" pitchFamily="2" charset="-122"/>
                <a:ea typeface="黑体" panose="02010609060101010101" pitchFamily="2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标题 1"/>
          <p:cNvSpPr>
            <a:spLocks noGrp="1"/>
          </p:cNvSpPr>
          <p:nvPr>
            <p:ph type="title"/>
          </p:nvPr>
        </p:nvSpPr>
        <p:spPr>
          <a:xfrm>
            <a:off x="2351584" y="1"/>
            <a:ext cx="10972800" cy="731836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610" name="内容占位符 2"/>
          <p:cNvSpPr>
            <a:spLocks noGrp="1"/>
          </p:cNvSpPr>
          <p:nvPr>
            <p:ph idx="1"/>
          </p:nvPr>
        </p:nvSpPr>
        <p:spPr>
          <a:xfrm>
            <a:off x="609600" y="1844675"/>
            <a:ext cx="10972800" cy="42814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6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D4F67C98-B3E3-4F74-AA79-6B1DA7729567}" type="datetimeFigureOut">
              <a:rPr lang="en-US" altLang="zh-CN"/>
            </a:fld>
            <a:endParaRPr lang="en-US" altLang="zh-CN"/>
          </a:p>
        </p:txBody>
      </p:sp>
      <p:sp>
        <p:nvSpPr>
          <p:cNvPr id="1048612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en-US" altLang="zh-CN" dirty="0"/>
          </a:p>
        </p:txBody>
      </p:sp>
      <p:sp>
        <p:nvSpPr>
          <p:cNvPr id="104861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F947C2DB-BE4C-4979-AA11-3635D344B50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27" y="78941"/>
            <a:ext cx="7140787" cy="62357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560A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1771946" y="6564314"/>
            <a:ext cx="9058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CHEN Jiming              29</a:t>
            </a:r>
            <a:r>
              <a:rPr kumimoji="1" lang="en-US" altLang="zh-CN" sz="1400" b="1" baseline="300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th</a:t>
            </a:r>
            <a:r>
              <a:rPr kumimoji="1" lang="en-US" altLang="zh-CN" sz="1400" b="1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 IAEA-FEC         16-21 October 2023      London UK</a:t>
            </a:r>
            <a:endParaRPr kumimoji="1" lang="en-US" altLang="zh-CN" sz="1400" b="1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黑体" panose="02010609060101010101" pitchFamily="2" charset="-122"/>
              <a:cs typeface="黑体" panose="02010609060101010101" pitchFamily="2" charset="-122"/>
              <a:sym typeface="Times New Roman" panose="02020603050405020304" charset="0"/>
            </a:endParaRPr>
          </a:p>
        </p:txBody>
      </p:sp>
      <p:sp>
        <p:nvSpPr>
          <p:cNvPr id="104858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0786322" y="6559550"/>
            <a:ext cx="1220047" cy="339725"/>
          </a:xfrm>
        </p:spPr>
        <p:txBody>
          <a:bodyPr/>
          <a:lstStyle>
            <a:lvl1pPr>
              <a:defRPr sz="1400">
                <a:latin typeface="黑体" panose="02010609060101010101" pitchFamily="2" charset="-122"/>
                <a:ea typeface="黑体" panose="02010609060101010101" pitchFamily="2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1" Type="http://schemas.openxmlformats.org/officeDocument/2006/relationships/theme" Target="../theme/theme1.xml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/>
          <p:cNvSpPr/>
          <p:nvPr userDrawn="1"/>
        </p:nvSpPr>
        <p:spPr>
          <a:xfrm>
            <a:off x="0" y="4824409"/>
            <a:ext cx="4978656" cy="1718057"/>
          </a:xfrm>
          <a:prstGeom prst="rect">
            <a:avLst/>
          </a:prstGeom>
          <a:solidFill>
            <a:srgbClr val="055AA8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0" y="5910393"/>
            <a:ext cx="12192000" cy="947607"/>
            <a:chOff x="0" y="4535711"/>
            <a:chExt cx="12192000" cy="947607"/>
          </a:xfrm>
        </p:grpSpPr>
        <p:pic>
          <p:nvPicPr>
            <p:cNvPr id="26" name="图片 25" descr="cnncppt001"/>
            <p:cNvPicPr>
              <a:picLocks noChangeAspect="1" noChangeArrowheads="1"/>
            </p:cNvPicPr>
            <p:nvPr userDrawn="1"/>
          </p:nvPicPr>
          <p:blipFill rotWithShape="1">
            <a:blip r:embed="rId2" cstate="print"/>
            <a:srcRect t="86332"/>
            <a:stretch>
              <a:fillRect/>
            </a:stretch>
          </p:blipFill>
          <p:spPr bwMode="auto">
            <a:xfrm>
              <a:off x="0" y="4545969"/>
              <a:ext cx="12192000" cy="937349"/>
            </a:xfrm>
            <a:custGeom>
              <a:avLst/>
              <a:gdLst>
                <a:gd name="connsiteX0" fmla="*/ 12093748 w 12192000"/>
                <a:gd name="connsiteY0" fmla="*/ 0 h 930092"/>
                <a:gd name="connsiteX1" fmla="*/ 12192000 w 12192000"/>
                <a:gd name="connsiteY1" fmla="*/ 0 h 930092"/>
                <a:gd name="connsiteX2" fmla="*/ 12192000 w 12192000"/>
                <a:gd name="connsiteY2" fmla="*/ 930092 h 930092"/>
                <a:gd name="connsiteX3" fmla="*/ 0 w 12192000"/>
                <a:gd name="connsiteY3" fmla="*/ 930092 h 930092"/>
                <a:gd name="connsiteX4" fmla="*/ 0 w 12192000"/>
                <a:gd name="connsiteY4" fmla="*/ 580570 h 930092"/>
                <a:gd name="connsiteX5" fmla="*/ 2939143 w 12192000"/>
                <a:gd name="connsiteY5" fmla="*/ 566056 h 930092"/>
                <a:gd name="connsiteX6" fmla="*/ 5638800 w 12192000"/>
                <a:gd name="connsiteY6" fmla="*/ 522513 h 930092"/>
                <a:gd name="connsiteX7" fmla="*/ 7336971 w 12192000"/>
                <a:gd name="connsiteY7" fmla="*/ 457200 h 930092"/>
                <a:gd name="connsiteX8" fmla="*/ 8577942 w 12192000"/>
                <a:gd name="connsiteY8" fmla="*/ 377369 h 930092"/>
                <a:gd name="connsiteX9" fmla="*/ 9673770 w 12192000"/>
                <a:gd name="connsiteY9" fmla="*/ 304799 h 930092"/>
                <a:gd name="connsiteX10" fmla="*/ 10980057 w 12192000"/>
                <a:gd name="connsiteY10" fmla="*/ 181427 h 930092"/>
                <a:gd name="connsiteX11" fmla="*/ 12089918 w 12192000"/>
                <a:gd name="connsiteY11" fmla="*/ 750 h 93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930092">
                  <a:moveTo>
                    <a:pt x="12093748" y="0"/>
                  </a:moveTo>
                  <a:lnTo>
                    <a:pt x="12192000" y="0"/>
                  </a:lnTo>
                  <a:lnTo>
                    <a:pt x="12192000" y="930092"/>
                  </a:lnTo>
                  <a:lnTo>
                    <a:pt x="0" y="930092"/>
                  </a:lnTo>
                  <a:lnTo>
                    <a:pt x="0" y="580570"/>
                  </a:lnTo>
                  <a:lnTo>
                    <a:pt x="2939143" y="566056"/>
                  </a:lnTo>
                  <a:lnTo>
                    <a:pt x="5638800" y="522513"/>
                  </a:lnTo>
                  <a:lnTo>
                    <a:pt x="7336971" y="457200"/>
                  </a:lnTo>
                  <a:cubicBezTo>
                    <a:pt x="7924799" y="423333"/>
                    <a:pt x="7837714" y="440265"/>
                    <a:pt x="8577942" y="377369"/>
                  </a:cubicBezTo>
                  <a:cubicBezTo>
                    <a:pt x="9284303" y="338665"/>
                    <a:pt x="9308494" y="328989"/>
                    <a:pt x="9673770" y="304799"/>
                  </a:cubicBezTo>
                  <a:lnTo>
                    <a:pt x="10980057" y="181427"/>
                  </a:lnTo>
                  <a:cubicBezTo>
                    <a:pt x="11557909" y="105228"/>
                    <a:pt x="11691257" y="79034"/>
                    <a:pt x="12089918" y="750"/>
                  </a:cubicBez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任意多边形: 形状 17"/>
            <p:cNvSpPr/>
            <p:nvPr userDrawn="1"/>
          </p:nvSpPr>
          <p:spPr>
            <a:xfrm>
              <a:off x="0" y="4535711"/>
              <a:ext cx="12192000" cy="573315"/>
            </a:xfrm>
            <a:custGeom>
              <a:avLst/>
              <a:gdLst>
                <a:gd name="connsiteX0" fmla="*/ 0 w 12192000"/>
                <a:gd name="connsiteY0" fmla="*/ 580572 h 580572"/>
                <a:gd name="connsiteX1" fmla="*/ 3556000 w 12192000"/>
                <a:gd name="connsiteY1" fmla="*/ 573315 h 580572"/>
                <a:gd name="connsiteX2" fmla="*/ 7387771 w 12192000"/>
                <a:gd name="connsiteY2" fmla="*/ 486229 h 580572"/>
                <a:gd name="connsiteX3" fmla="*/ 10595429 w 12192000"/>
                <a:gd name="connsiteY3" fmla="*/ 246743 h 580572"/>
                <a:gd name="connsiteX4" fmla="*/ 12192000 w 12192000"/>
                <a:gd name="connsiteY4" fmla="*/ 0 h 580572"/>
                <a:gd name="connsiteX0-1" fmla="*/ 0 w 12177486"/>
                <a:gd name="connsiteY0-2" fmla="*/ 551544 h 573315"/>
                <a:gd name="connsiteX1-3" fmla="*/ 3541486 w 12177486"/>
                <a:gd name="connsiteY1-4" fmla="*/ 573315 h 573315"/>
                <a:gd name="connsiteX2-5" fmla="*/ 7373257 w 12177486"/>
                <a:gd name="connsiteY2-6" fmla="*/ 486229 h 573315"/>
                <a:gd name="connsiteX3-7" fmla="*/ 10580915 w 12177486"/>
                <a:gd name="connsiteY3-8" fmla="*/ 246743 h 573315"/>
                <a:gd name="connsiteX4-9" fmla="*/ 12177486 w 12177486"/>
                <a:gd name="connsiteY4-10" fmla="*/ 0 h 573315"/>
                <a:gd name="connsiteX0-11" fmla="*/ 0 w 12177486"/>
                <a:gd name="connsiteY0-12" fmla="*/ 551544 h 551544"/>
                <a:gd name="connsiteX1-13" fmla="*/ 3548743 w 12177486"/>
                <a:gd name="connsiteY1-14" fmla="*/ 529772 h 551544"/>
                <a:gd name="connsiteX2-15" fmla="*/ 7373257 w 12177486"/>
                <a:gd name="connsiteY2-16" fmla="*/ 486229 h 551544"/>
                <a:gd name="connsiteX3-17" fmla="*/ 10580915 w 12177486"/>
                <a:gd name="connsiteY3-18" fmla="*/ 246743 h 551544"/>
                <a:gd name="connsiteX4-19" fmla="*/ 12177486 w 12177486"/>
                <a:gd name="connsiteY4-20" fmla="*/ 0 h 551544"/>
                <a:gd name="connsiteX0-21" fmla="*/ 0 w 12177486"/>
                <a:gd name="connsiteY0-22" fmla="*/ 551544 h 551544"/>
                <a:gd name="connsiteX1-23" fmla="*/ 3556000 w 12177486"/>
                <a:gd name="connsiteY1-24" fmla="*/ 544287 h 551544"/>
                <a:gd name="connsiteX2-25" fmla="*/ 7373257 w 12177486"/>
                <a:gd name="connsiteY2-26" fmla="*/ 486229 h 551544"/>
                <a:gd name="connsiteX3-27" fmla="*/ 10580915 w 12177486"/>
                <a:gd name="connsiteY3-28" fmla="*/ 246743 h 551544"/>
                <a:gd name="connsiteX4-29" fmla="*/ 12177486 w 12177486"/>
                <a:gd name="connsiteY4-30" fmla="*/ 0 h 551544"/>
                <a:gd name="connsiteX0-31" fmla="*/ 0 w 12177486"/>
                <a:gd name="connsiteY0-32" fmla="*/ 551544 h 551544"/>
                <a:gd name="connsiteX1-33" fmla="*/ 3556000 w 12177486"/>
                <a:gd name="connsiteY1-34" fmla="*/ 544287 h 551544"/>
                <a:gd name="connsiteX2-35" fmla="*/ 7373257 w 12177486"/>
                <a:gd name="connsiteY2-36" fmla="*/ 486229 h 551544"/>
                <a:gd name="connsiteX3-37" fmla="*/ 10580915 w 12177486"/>
                <a:gd name="connsiteY3-38" fmla="*/ 246743 h 551544"/>
                <a:gd name="connsiteX4-39" fmla="*/ 12177486 w 12177486"/>
                <a:gd name="connsiteY4-40" fmla="*/ 0 h 551544"/>
                <a:gd name="connsiteX0-41" fmla="*/ 0 w 12192000"/>
                <a:gd name="connsiteY0-42" fmla="*/ 573315 h 573315"/>
                <a:gd name="connsiteX1-43" fmla="*/ 3570514 w 12192000"/>
                <a:gd name="connsiteY1-44" fmla="*/ 544287 h 573315"/>
                <a:gd name="connsiteX2-45" fmla="*/ 7387771 w 12192000"/>
                <a:gd name="connsiteY2-46" fmla="*/ 486229 h 573315"/>
                <a:gd name="connsiteX3-47" fmla="*/ 10595429 w 12192000"/>
                <a:gd name="connsiteY3-48" fmla="*/ 246743 h 573315"/>
                <a:gd name="connsiteX4-49" fmla="*/ 12192000 w 12192000"/>
                <a:gd name="connsiteY4-50" fmla="*/ 0 h 573315"/>
                <a:gd name="connsiteX0-51" fmla="*/ 0 w 12192000"/>
                <a:gd name="connsiteY0-52" fmla="*/ 573315 h 573315"/>
                <a:gd name="connsiteX1-53" fmla="*/ 3570514 w 12192000"/>
                <a:gd name="connsiteY1-54" fmla="*/ 544287 h 573315"/>
                <a:gd name="connsiteX2-55" fmla="*/ 7387771 w 12192000"/>
                <a:gd name="connsiteY2-56" fmla="*/ 486229 h 573315"/>
                <a:gd name="connsiteX3-57" fmla="*/ 10595429 w 12192000"/>
                <a:gd name="connsiteY3-58" fmla="*/ 246743 h 573315"/>
                <a:gd name="connsiteX4-59" fmla="*/ 12192000 w 12192000"/>
                <a:gd name="connsiteY4-60" fmla="*/ 0 h 573315"/>
                <a:gd name="connsiteX0-61" fmla="*/ 0 w 12192000"/>
                <a:gd name="connsiteY0-62" fmla="*/ 573315 h 573315"/>
                <a:gd name="connsiteX1-63" fmla="*/ 3570514 w 12192000"/>
                <a:gd name="connsiteY1-64" fmla="*/ 544287 h 573315"/>
                <a:gd name="connsiteX2-65" fmla="*/ 7387771 w 12192000"/>
                <a:gd name="connsiteY2-66" fmla="*/ 486229 h 573315"/>
                <a:gd name="connsiteX3-67" fmla="*/ 10595429 w 12192000"/>
                <a:gd name="connsiteY3-68" fmla="*/ 246743 h 573315"/>
                <a:gd name="connsiteX4-69" fmla="*/ 12192000 w 12192000"/>
                <a:gd name="connsiteY4-70" fmla="*/ 0 h 573315"/>
                <a:gd name="connsiteX0-71" fmla="*/ 0 w 12192000"/>
                <a:gd name="connsiteY0-72" fmla="*/ 573315 h 573315"/>
                <a:gd name="connsiteX1-73" fmla="*/ 3570514 w 12192000"/>
                <a:gd name="connsiteY1-74" fmla="*/ 544287 h 573315"/>
                <a:gd name="connsiteX2-75" fmla="*/ 7387771 w 12192000"/>
                <a:gd name="connsiteY2-76" fmla="*/ 486229 h 573315"/>
                <a:gd name="connsiteX3-77" fmla="*/ 10595429 w 12192000"/>
                <a:gd name="connsiteY3-78" fmla="*/ 246743 h 573315"/>
                <a:gd name="connsiteX4-79" fmla="*/ 12192000 w 12192000"/>
                <a:gd name="connsiteY4-80" fmla="*/ 0 h 573315"/>
                <a:gd name="connsiteX0-81" fmla="*/ 0 w 12192000"/>
                <a:gd name="connsiteY0-82" fmla="*/ 573315 h 573315"/>
                <a:gd name="connsiteX1-83" fmla="*/ 3570514 w 12192000"/>
                <a:gd name="connsiteY1-84" fmla="*/ 544287 h 573315"/>
                <a:gd name="connsiteX2-85" fmla="*/ 7387771 w 12192000"/>
                <a:gd name="connsiteY2-86" fmla="*/ 486229 h 573315"/>
                <a:gd name="connsiteX3-87" fmla="*/ 10595429 w 12192000"/>
                <a:gd name="connsiteY3-88" fmla="*/ 246743 h 573315"/>
                <a:gd name="connsiteX4-89" fmla="*/ 12192000 w 12192000"/>
                <a:gd name="connsiteY4-90" fmla="*/ 0 h 573315"/>
                <a:gd name="connsiteX0-91" fmla="*/ 0 w 12192000"/>
                <a:gd name="connsiteY0-92" fmla="*/ 573315 h 573315"/>
                <a:gd name="connsiteX1-93" fmla="*/ 3570514 w 12192000"/>
                <a:gd name="connsiteY1-94" fmla="*/ 544287 h 573315"/>
                <a:gd name="connsiteX2-95" fmla="*/ 7387771 w 12192000"/>
                <a:gd name="connsiteY2-96" fmla="*/ 486229 h 573315"/>
                <a:gd name="connsiteX3-97" fmla="*/ 10595429 w 12192000"/>
                <a:gd name="connsiteY3-98" fmla="*/ 246743 h 573315"/>
                <a:gd name="connsiteX4-99" fmla="*/ 12192000 w 12192000"/>
                <a:gd name="connsiteY4-100" fmla="*/ 0 h 573315"/>
                <a:gd name="connsiteX0-101" fmla="*/ 0 w 12192000"/>
                <a:gd name="connsiteY0-102" fmla="*/ 573315 h 573315"/>
                <a:gd name="connsiteX1-103" fmla="*/ 3570514 w 12192000"/>
                <a:gd name="connsiteY1-104" fmla="*/ 544287 h 573315"/>
                <a:gd name="connsiteX2-105" fmla="*/ 7387771 w 12192000"/>
                <a:gd name="connsiteY2-106" fmla="*/ 486229 h 573315"/>
                <a:gd name="connsiteX3-107" fmla="*/ 10595429 w 12192000"/>
                <a:gd name="connsiteY3-108" fmla="*/ 246743 h 573315"/>
                <a:gd name="connsiteX4-109" fmla="*/ 12192000 w 12192000"/>
                <a:gd name="connsiteY4-110" fmla="*/ 0 h 573315"/>
                <a:gd name="connsiteX0-111" fmla="*/ 0 w 12192000"/>
                <a:gd name="connsiteY0-112" fmla="*/ 573315 h 573315"/>
                <a:gd name="connsiteX1-113" fmla="*/ 3570514 w 12192000"/>
                <a:gd name="connsiteY1-114" fmla="*/ 544287 h 573315"/>
                <a:gd name="connsiteX2-115" fmla="*/ 7387771 w 12192000"/>
                <a:gd name="connsiteY2-116" fmla="*/ 486229 h 573315"/>
                <a:gd name="connsiteX3-117" fmla="*/ 10588172 w 12192000"/>
                <a:gd name="connsiteY3-118" fmla="*/ 275771 h 573315"/>
                <a:gd name="connsiteX4-119" fmla="*/ 12192000 w 12192000"/>
                <a:gd name="connsiteY4-120" fmla="*/ 0 h 573315"/>
                <a:gd name="connsiteX0-121" fmla="*/ 0 w 12192000"/>
                <a:gd name="connsiteY0-122" fmla="*/ 573315 h 573315"/>
                <a:gd name="connsiteX1-123" fmla="*/ 3570514 w 12192000"/>
                <a:gd name="connsiteY1-124" fmla="*/ 544287 h 573315"/>
                <a:gd name="connsiteX2-125" fmla="*/ 7387771 w 12192000"/>
                <a:gd name="connsiteY2-126" fmla="*/ 486229 h 573315"/>
                <a:gd name="connsiteX3-127" fmla="*/ 10588172 w 12192000"/>
                <a:gd name="connsiteY3-128" fmla="*/ 275771 h 573315"/>
                <a:gd name="connsiteX4-129" fmla="*/ 12192000 w 12192000"/>
                <a:gd name="connsiteY4-130" fmla="*/ 0 h 573315"/>
                <a:gd name="connsiteX0-131" fmla="*/ 0 w 12192000"/>
                <a:gd name="connsiteY0-132" fmla="*/ 573315 h 573315"/>
                <a:gd name="connsiteX1-133" fmla="*/ 3570514 w 12192000"/>
                <a:gd name="connsiteY1-134" fmla="*/ 544287 h 573315"/>
                <a:gd name="connsiteX2-135" fmla="*/ 7387771 w 12192000"/>
                <a:gd name="connsiteY2-136" fmla="*/ 486229 h 573315"/>
                <a:gd name="connsiteX3-137" fmla="*/ 10588172 w 12192000"/>
                <a:gd name="connsiteY3-138" fmla="*/ 275771 h 573315"/>
                <a:gd name="connsiteX4-139" fmla="*/ 12192000 w 12192000"/>
                <a:gd name="connsiteY4-140" fmla="*/ 0 h 573315"/>
                <a:gd name="connsiteX0-141" fmla="*/ 0 w 12192000"/>
                <a:gd name="connsiteY0-142" fmla="*/ 573315 h 573315"/>
                <a:gd name="connsiteX1-143" fmla="*/ 3570514 w 12192000"/>
                <a:gd name="connsiteY1-144" fmla="*/ 544287 h 573315"/>
                <a:gd name="connsiteX2-145" fmla="*/ 7387771 w 12192000"/>
                <a:gd name="connsiteY2-146" fmla="*/ 486229 h 573315"/>
                <a:gd name="connsiteX3-147" fmla="*/ 10588172 w 12192000"/>
                <a:gd name="connsiteY3-148" fmla="*/ 275771 h 573315"/>
                <a:gd name="connsiteX4-149" fmla="*/ 12192000 w 12192000"/>
                <a:gd name="connsiteY4-150" fmla="*/ 0 h 573315"/>
                <a:gd name="connsiteX0-151" fmla="*/ 0 w 12192000"/>
                <a:gd name="connsiteY0-152" fmla="*/ 573315 h 573315"/>
                <a:gd name="connsiteX1-153" fmla="*/ 3570514 w 12192000"/>
                <a:gd name="connsiteY1-154" fmla="*/ 544287 h 573315"/>
                <a:gd name="connsiteX2-155" fmla="*/ 7387771 w 12192000"/>
                <a:gd name="connsiteY2-156" fmla="*/ 486229 h 573315"/>
                <a:gd name="connsiteX3-157" fmla="*/ 10559143 w 12192000"/>
                <a:gd name="connsiteY3-158" fmla="*/ 254000 h 573315"/>
                <a:gd name="connsiteX4-159" fmla="*/ 12192000 w 12192000"/>
                <a:gd name="connsiteY4-160" fmla="*/ 0 h 573315"/>
                <a:gd name="connsiteX0-161" fmla="*/ 0 w 12192000"/>
                <a:gd name="connsiteY0-162" fmla="*/ 573315 h 573315"/>
                <a:gd name="connsiteX1-163" fmla="*/ 3570514 w 12192000"/>
                <a:gd name="connsiteY1-164" fmla="*/ 544287 h 573315"/>
                <a:gd name="connsiteX2-165" fmla="*/ 7387771 w 12192000"/>
                <a:gd name="connsiteY2-166" fmla="*/ 486229 h 573315"/>
                <a:gd name="connsiteX3-167" fmla="*/ 10559143 w 12192000"/>
                <a:gd name="connsiteY3-168" fmla="*/ 254000 h 573315"/>
                <a:gd name="connsiteX4-169" fmla="*/ 12192000 w 12192000"/>
                <a:gd name="connsiteY4-170" fmla="*/ 0 h 573315"/>
                <a:gd name="connsiteX0-171" fmla="*/ 0 w 12192000"/>
                <a:gd name="connsiteY0-172" fmla="*/ 573315 h 573315"/>
                <a:gd name="connsiteX1-173" fmla="*/ 3570514 w 12192000"/>
                <a:gd name="connsiteY1-174" fmla="*/ 544287 h 573315"/>
                <a:gd name="connsiteX2-175" fmla="*/ 7387771 w 12192000"/>
                <a:gd name="connsiteY2-176" fmla="*/ 486229 h 573315"/>
                <a:gd name="connsiteX3-177" fmla="*/ 10559143 w 12192000"/>
                <a:gd name="connsiteY3-178" fmla="*/ 254000 h 573315"/>
                <a:gd name="connsiteX4-179" fmla="*/ 12192000 w 12192000"/>
                <a:gd name="connsiteY4-180" fmla="*/ 0 h 573315"/>
                <a:gd name="connsiteX0-181" fmla="*/ 0 w 12192000"/>
                <a:gd name="connsiteY0-182" fmla="*/ 573315 h 573315"/>
                <a:gd name="connsiteX1-183" fmla="*/ 3570514 w 12192000"/>
                <a:gd name="connsiteY1-184" fmla="*/ 544287 h 573315"/>
                <a:gd name="connsiteX2-185" fmla="*/ 7387771 w 12192000"/>
                <a:gd name="connsiteY2-186" fmla="*/ 486229 h 573315"/>
                <a:gd name="connsiteX3-187" fmla="*/ 10559143 w 12192000"/>
                <a:gd name="connsiteY3-188" fmla="*/ 254000 h 573315"/>
                <a:gd name="connsiteX4-189" fmla="*/ 12192000 w 12192000"/>
                <a:gd name="connsiteY4-190" fmla="*/ 0 h 5733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192000" h="573315">
                  <a:moveTo>
                    <a:pt x="0" y="573315"/>
                  </a:moveTo>
                  <a:lnTo>
                    <a:pt x="3570514" y="544287"/>
                  </a:lnTo>
                  <a:cubicBezTo>
                    <a:pt x="4842933" y="524934"/>
                    <a:pt x="6223000" y="534610"/>
                    <a:pt x="7387771" y="486229"/>
                  </a:cubicBezTo>
                  <a:cubicBezTo>
                    <a:pt x="8552542" y="437848"/>
                    <a:pt x="9475410" y="349552"/>
                    <a:pt x="10559143" y="254000"/>
                  </a:cubicBezTo>
                  <a:cubicBezTo>
                    <a:pt x="11381619" y="158448"/>
                    <a:pt x="11140925" y="177194"/>
                    <a:pt x="12192000" y="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2830" y="0"/>
            <a:ext cx="2874010" cy="75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4978656" cy="4824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alphaModFix amt="7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4" y="5086195"/>
            <a:ext cx="3445622" cy="899812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4936732" y="0"/>
            <a:ext cx="92468" cy="642648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"/>
          <p:cNvSpPr/>
          <p:nvPr userDrawn="1"/>
        </p:nvSpPr>
        <p:spPr>
          <a:xfrm>
            <a:off x="5029200" y="1"/>
            <a:ext cx="7162800" cy="789903"/>
          </a:xfrm>
          <a:prstGeom prst="rect">
            <a:avLst/>
          </a:prstGeom>
          <a:solidFill>
            <a:srgbClr val="055AA8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60680" indent="-36068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58850" indent="-419100" algn="l" rtl="0" eaLnBrk="1" fontAlgn="base" hangingPunct="1">
        <a:spcBef>
          <a:spcPct val="20000"/>
        </a:spcBef>
        <a:spcAft>
          <a:spcPct val="0"/>
        </a:spcAft>
        <a:buBlip>
          <a:blip r:embed="rId8"/>
        </a:buBlip>
        <a:defRPr sz="2800" b="1">
          <a:solidFill>
            <a:schemeClr val="tx1"/>
          </a:solidFill>
          <a:latin typeface="+mj-lt"/>
          <a:ea typeface="宋体" panose="02010600030101010101" pitchFamily="2" charset="-122"/>
        </a:defRPr>
      </a:lvl2pPr>
      <a:lvl3pPr marL="1494155" indent="-355600" algn="l" rtl="0" eaLnBrk="1" fontAlgn="base" hangingPunct="1">
        <a:spcBef>
          <a:spcPct val="20000"/>
        </a:spcBef>
        <a:spcAft>
          <a:spcPct val="0"/>
        </a:spcAft>
        <a:buBlip>
          <a:blip r:embed="rId9"/>
        </a:buBlip>
        <a:defRPr sz="2400" b="1">
          <a:solidFill>
            <a:schemeClr val="tx1"/>
          </a:solidFill>
          <a:latin typeface="+mj-lt"/>
          <a:ea typeface="宋体" panose="02010600030101010101" pitchFamily="2" charset="-122"/>
        </a:defRPr>
      </a:lvl3pPr>
      <a:lvl4pPr marL="1901825" indent="-228600" algn="l" rtl="0" eaLnBrk="1" fontAlgn="base" hangingPunct="1">
        <a:spcBef>
          <a:spcPct val="20000"/>
        </a:spcBef>
        <a:spcAft>
          <a:spcPct val="0"/>
        </a:spcAft>
        <a:buBlip>
          <a:blip r:embed="rId10"/>
        </a:buBlip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4pPr>
      <a:lvl5pPr marL="23101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5pPr>
      <a:lvl6pPr marL="27673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6pPr>
      <a:lvl7pPr marL="32245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7pPr>
      <a:lvl8pPr marL="36817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8pPr>
      <a:lvl9pPr marL="41389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759539"/>
            <a:ext cx="12191999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outerShdw blurRad="50800" dist="50800" dir="5400000" algn="ctr" rotWithShape="0">
              <a:srgbClr val="000000">
                <a:alpha val="26000"/>
              </a:srgbClr>
            </a:out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1" y="6539671"/>
            <a:ext cx="12191998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56695" y="-1"/>
            <a:ext cx="2700455" cy="759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60680" indent="-360680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58850" indent="-419100" algn="l" rtl="0" eaLnBrk="1" fontAlgn="base" hangingPunct="1">
        <a:spcBef>
          <a:spcPct val="20000"/>
        </a:spcBef>
        <a:spcAft>
          <a:spcPct val="0"/>
        </a:spcAft>
        <a:buBlip>
          <a:blip r:embed="rId5"/>
        </a:buBlip>
        <a:defRPr sz="2800" b="1">
          <a:solidFill>
            <a:schemeClr val="tx1"/>
          </a:solidFill>
          <a:latin typeface="+mj-lt"/>
          <a:ea typeface="宋体" panose="02010600030101010101" pitchFamily="2" charset="-122"/>
        </a:defRPr>
      </a:lvl2pPr>
      <a:lvl3pPr marL="1494155" indent="-355600" algn="l" rtl="0" eaLnBrk="1" fontAlgn="base" hangingPunct="1">
        <a:spcBef>
          <a:spcPct val="20000"/>
        </a:spcBef>
        <a:spcAft>
          <a:spcPct val="0"/>
        </a:spcAft>
        <a:buBlip>
          <a:blip r:embed="rId6"/>
        </a:buBlip>
        <a:defRPr sz="2400" b="1">
          <a:solidFill>
            <a:schemeClr val="tx1"/>
          </a:solidFill>
          <a:latin typeface="+mj-lt"/>
          <a:ea typeface="宋体" panose="02010600030101010101" pitchFamily="2" charset="-122"/>
        </a:defRPr>
      </a:lvl3pPr>
      <a:lvl4pPr marL="1901825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4pPr>
      <a:lvl5pPr marL="23101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5pPr>
      <a:lvl6pPr marL="27673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6pPr>
      <a:lvl7pPr marL="32245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7pPr>
      <a:lvl8pPr marL="36817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8pPr>
      <a:lvl9pPr marL="41389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759538"/>
          </a:xfrm>
          <a:prstGeom prst="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533662"/>
            <a:ext cx="12192000" cy="324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dirty="0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1771946" y="6569757"/>
            <a:ext cx="9058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400" b="1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黑体" panose="02010609060101010101" pitchFamily="2" charset="-122"/>
                <a:cs typeface="黑体" panose="02010609060101010101" pitchFamily="2" charset="-122"/>
              </a:defRPr>
            </a:lvl1pPr>
          </a:lstStyle>
          <a:p>
            <a:pPr lvl="0"/>
            <a:r>
              <a:rPr lang="en-US" altLang="zh-CN" dirty="0">
                <a:sym typeface="+mn-ea"/>
              </a:rPr>
              <a:t>CHEN Jiming              4</a:t>
            </a:r>
            <a:r>
              <a:rPr lang="en-US" altLang="zh-CN" baseline="30000" dirty="0">
                <a:sym typeface="+mn-ea"/>
              </a:rPr>
              <a:t>th</a:t>
            </a:r>
            <a:r>
              <a:rPr lang="en-US" altLang="zh-CN" dirty="0">
                <a:sym typeface="+mn-ea"/>
              </a:rPr>
              <a:t> CFETR-EU DEMO         18-22 March 2024      KIT, Germany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  <a:sym typeface="Times New Roman" panose="02020603050405020304" charset="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1500757" y="6541477"/>
            <a:ext cx="691243" cy="315518"/>
          </a:xfrm>
          <a:prstGeom prst="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4493" y="56419"/>
            <a:ext cx="2284007" cy="6466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759539"/>
            <a:ext cx="12191999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outerShdw blurRad="50800" dist="50800" dir="5400000" algn="ctr" rotWithShape="0">
              <a:srgbClr val="000000">
                <a:alpha val="26000"/>
              </a:srgbClr>
            </a:out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1" y="6539671"/>
            <a:ext cx="12191998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1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56695" y="-1"/>
            <a:ext cx="2700455" cy="7595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360680" indent="-360680" algn="l" rtl="0" eaLnBrk="1" fontAlgn="base" hangingPunct="1">
        <a:spcBef>
          <a:spcPct val="20000"/>
        </a:spcBef>
        <a:spcAft>
          <a:spcPct val="0"/>
        </a:spcAft>
        <a:buBlip>
          <a:blip r:embed="rId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58850" indent="-419100" algn="l" rtl="0" eaLnBrk="1" fontAlgn="base" hangingPunct="1">
        <a:spcBef>
          <a:spcPct val="20000"/>
        </a:spcBef>
        <a:spcAft>
          <a:spcPct val="0"/>
        </a:spcAft>
        <a:buBlip>
          <a:blip r:embed="rId5"/>
        </a:buBlip>
        <a:defRPr sz="2800" b="1">
          <a:solidFill>
            <a:schemeClr val="tx1"/>
          </a:solidFill>
          <a:latin typeface="+mj-lt"/>
          <a:ea typeface="宋体" panose="02010600030101010101" pitchFamily="2" charset="-122"/>
        </a:defRPr>
      </a:lvl2pPr>
      <a:lvl3pPr marL="1494155" indent="-355600" algn="l" rtl="0" eaLnBrk="1" fontAlgn="base" hangingPunct="1">
        <a:spcBef>
          <a:spcPct val="20000"/>
        </a:spcBef>
        <a:spcAft>
          <a:spcPct val="0"/>
        </a:spcAft>
        <a:buBlip>
          <a:blip r:embed="rId6"/>
        </a:buBlip>
        <a:defRPr sz="2400" b="1">
          <a:solidFill>
            <a:schemeClr val="tx1"/>
          </a:solidFill>
          <a:latin typeface="+mj-lt"/>
          <a:ea typeface="宋体" panose="02010600030101010101" pitchFamily="2" charset="-122"/>
        </a:defRPr>
      </a:lvl3pPr>
      <a:lvl4pPr marL="1901825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4pPr>
      <a:lvl5pPr marL="23101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5pPr>
      <a:lvl6pPr marL="27673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6pPr>
      <a:lvl7pPr marL="32245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7pPr>
      <a:lvl8pPr marL="36817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8pPr>
      <a:lvl9pPr marL="413893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j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30.wdp"/><Relationship Id="rId8" Type="http://schemas.openxmlformats.org/officeDocument/2006/relationships/image" Target="../media/image29.jpeg"/><Relationship Id="rId7" Type="http://schemas.microsoft.com/office/2007/relationships/hdphoto" Target="../media/image28.wdp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37.jpeg"/><Relationship Id="rId15" Type="http://schemas.openxmlformats.org/officeDocument/2006/relationships/image" Target="../media/image36.png"/><Relationship Id="rId14" Type="http://schemas.openxmlformats.org/officeDocument/2006/relationships/image" Target="../media/image35.emf"/><Relationship Id="rId13" Type="http://schemas.microsoft.com/office/2007/relationships/hdphoto" Target="../media/image34.wdp"/><Relationship Id="rId12" Type="http://schemas.openxmlformats.org/officeDocument/2006/relationships/image" Target="../media/image33.png"/><Relationship Id="rId11" Type="http://schemas.microsoft.com/office/2007/relationships/hdphoto" Target="../media/image32.wdp"/><Relationship Id="rId10" Type="http://schemas.openxmlformats.org/officeDocument/2006/relationships/image" Target="../media/image31.jpeg"/><Relationship Id="rId1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48.png"/><Relationship Id="rId7" Type="http://schemas.openxmlformats.org/officeDocument/2006/relationships/tags" Target="../tags/tag12.xml"/><Relationship Id="rId6" Type="http://schemas.openxmlformats.org/officeDocument/2006/relationships/image" Target="../media/image47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46.png"/><Relationship Id="rId2" Type="http://schemas.openxmlformats.org/officeDocument/2006/relationships/tags" Target="../tags/tag9.xml"/><Relationship Id="rId1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../media/image65.jpeg"/><Relationship Id="rId7" Type="http://schemas.openxmlformats.org/officeDocument/2006/relationships/image" Target="../media/image64.jpeg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66.wmf"/><Relationship Id="rId10" Type="http://schemas.openxmlformats.org/officeDocument/2006/relationships/oleObject" Target="../embeddings/oleObject1.bin"/><Relationship Id="rId1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70.png"/><Relationship Id="rId7" Type="http://schemas.openxmlformats.org/officeDocument/2006/relationships/tags" Target="../tags/tag17.xml"/><Relationship Id="rId6" Type="http://schemas.openxmlformats.org/officeDocument/2006/relationships/image" Target="../media/image69.png"/><Relationship Id="rId5" Type="http://schemas.openxmlformats.org/officeDocument/2006/relationships/tags" Target="../tags/tag16.xml"/><Relationship Id="rId4" Type="http://schemas.openxmlformats.org/officeDocument/2006/relationships/image" Target="../media/image68.png"/><Relationship Id="rId3" Type="http://schemas.openxmlformats.org/officeDocument/2006/relationships/tags" Target="../tags/tag15.xml"/><Relationship Id="rId20" Type="http://schemas.openxmlformats.org/officeDocument/2006/relationships/slideLayout" Target="../slideLayouts/slideLayout5.xml"/><Relationship Id="rId2" Type="http://schemas.openxmlformats.org/officeDocument/2006/relationships/image" Target="../media/image67.png"/><Relationship Id="rId19" Type="http://schemas.openxmlformats.org/officeDocument/2006/relationships/image" Target="../media/image73.emf"/><Relationship Id="rId18" Type="http://schemas.openxmlformats.org/officeDocument/2006/relationships/tags" Target="../tags/tag25.xml"/><Relationship Id="rId17" Type="http://schemas.openxmlformats.org/officeDocument/2006/relationships/image" Target="../media/image72.png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image" Target="../media/image71.png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49.jpeg"/><Relationship Id="rId7" Type="http://schemas.openxmlformats.org/officeDocument/2006/relationships/tags" Target="../tags/tag26.xml"/><Relationship Id="rId6" Type="http://schemas.openxmlformats.org/officeDocument/2006/relationships/image" Target="../media/image77.jpeg"/><Relationship Id="rId5" Type="http://schemas.openxmlformats.org/officeDocument/2006/relationships/image" Target="../media/image41.jpeg"/><Relationship Id="rId4" Type="http://schemas.openxmlformats.org/officeDocument/2006/relationships/image" Target="../media/image76.jpeg"/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8" Type="http://schemas.openxmlformats.org/officeDocument/2006/relationships/vmlDrawing" Target="../drawings/vmlDrawing2.v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81.png"/><Relationship Id="rId15" Type="http://schemas.openxmlformats.org/officeDocument/2006/relationships/tags" Target="../tags/tag30.xml"/><Relationship Id="rId14" Type="http://schemas.openxmlformats.org/officeDocument/2006/relationships/image" Target="../media/image80.png"/><Relationship Id="rId13" Type="http://schemas.openxmlformats.org/officeDocument/2006/relationships/tags" Target="../tags/tag29.xml"/><Relationship Id="rId12" Type="http://schemas.openxmlformats.org/officeDocument/2006/relationships/image" Target="../media/image79.png"/><Relationship Id="rId11" Type="http://schemas.openxmlformats.org/officeDocument/2006/relationships/tags" Target="../tags/tag28.xml"/><Relationship Id="rId10" Type="http://schemas.openxmlformats.org/officeDocument/2006/relationships/image" Target="../media/image78.emf"/><Relationship Id="rId1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png"/><Relationship Id="rId8" Type="http://schemas.openxmlformats.org/officeDocument/2006/relationships/image" Target="../media/image89.png"/><Relationship Id="rId7" Type="http://schemas.openxmlformats.org/officeDocument/2006/relationships/image" Target="../media/image88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92.png"/><Relationship Id="rId10" Type="http://schemas.openxmlformats.org/officeDocument/2006/relationships/image" Target="../media/image91.png"/><Relationship Id="rId1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image" Target="../media/image98.png"/><Relationship Id="rId7" Type="http://schemas.openxmlformats.org/officeDocument/2006/relationships/tags" Target="../tags/tag31.x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1" Type="http://schemas.openxmlformats.org/officeDocument/2006/relationships/vmlDrawing" Target="../drawings/vmlDrawing3.v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microsoft.com/office/2007/relationships/hdphoto" Target="../media/image101.wdp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12.png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8" Type="http://schemas.microsoft.com/office/2007/relationships/hdphoto" Target="../media/image120.wdp"/><Relationship Id="rId7" Type="http://schemas.openxmlformats.org/officeDocument/2006/relationships/image" Target="../media/image119.png"/><Relationship Id="rId6" Type="http://schemas.microsoft.com/office/2007/relationships/hdphoto" Target="../media/image118.wdp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3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0.e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129.emf"/><Relationship Id="rId1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.emf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jpeg"/><Relationship Id="rId7" Type="http://schemas.openxmlformats.org/officeDocument/2006/relationships/image" Target="../media/image17.png"/><Relationship Id="rId6" Type="http://schemas.openxmlformats.org/officeDocument/2006/relationships/image" Target="../media/image16.jpeg"/><Relationship Id="rId5" Type="http://schemas.openxmlformats.org/officeDocument/2006/relationships/tags" Target="../tags/tag7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35" y="1043000"/>
            <a:ext cx="12191365" cy="1744926"/>
          </a:xfrm>
          <a:prstGeom prst="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lt"/>
            </a:endParaRPr>
          </a:p>
        </p:txBody>
      </p:sp>
      <p:sp>
        <p:nvSpPr>
          <p:cNvPr id="16" name="矩形 6"/>
          <p:cNvSpPr>
            <a:spLocks noChangeArrowheads="1"/>
          </p:cNvSpPr>
          <p:nvPr/>
        </p:nvSpPr>
        <p:spPr bwMode="auto">
          <a:xfrm>
            <a:off x="176530" y="1412875"/>
            <a:ext cx="1192403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 anchorCtr="0"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600"/>
              </a:spcAft>
            </a:pPr>
            <a:r>
              <a:rPr kumimoji="1" lang="en-US" altLang="zh-CN" sz="32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R&amp;Ds for Fusion Reactor Materials at SWIP</a:t>
            </a:r>
            <a:endParaRPr kumimoji="1" lang="en-US" altLang="zh-CN" sz="32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Rectangle 2057"/>
          <p:cNvSpPr>
            <a:spLocks noChangeArrowheads="1"/>
          </p:cNvSpPr>
          <p:nvPr/>
        </p:nvSpPr>
        <p:spPr bwMode="auto">
          <a:xfrm rot="10800000" flipV="1">
            <a:off x="457200" y="3160231"/>
            <a:ext cx="11529390" cy="10236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1049" tIns="50524" rIns="101049" bIns="50524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i="0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</a:t>
            </a:r>
            <a:r>
              <a:rPr lang="zh-CN" altLang="en-US" sz="2000" i="0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i="0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 Jiming</a:t>
            </a:r>
            <a:endParaRPr lang="en-US" altLang="zh-CN" sz="2000" i="0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i="0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Southwestern  Institute of Physics,  Chengdu, China</a:t>
            </a:r>
            <a:endParaRPr lang="en-US" altLang="zh-CN" sz="2000" i="0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057"/>
          <p:cNvSpPr>
            <a:spLocks noChangeArrowheads="1"/>
          </p:cNvSpPr>
          <p:nvPr/>
        </p:nvSpPr>
        <p:spPr bwMode="auto">
          <a:xfrm rot="10800000" flipV="1">
            <a:off x="1008380" y="4556760"/>
            <a:ext cx="10479405" cy="1460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1049" tIns="50524" rIns="101049" bIns="50524" anchor="ctr">
            <a:noAutofit/>
          </a:bodyPr>
          <a:lstStyle/>
          <a:p>
            <a:pPr indent="0" fontAlgn="auto">
              <a:spcAft>
                <a:spcPts val="600"/>
              </a:spcAft>
            </a:pPr>
            <a:r>
              <a:rPr lang="en-US" altLang="zh-CN" sz="1800" b="1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Co-authors:</a:t>
            </a:r>
            <a:endParaRPr lang="en-US" altLang="zh-CN" sz="1800" b="1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>
              <a:spcAft>
                <a:spcPts val="600"/>
              </a:spcAft>
            </a:pPr>
            <a:r>
              <a:rPr lang="en-US" altLang="zh-CN" sz="1800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PENGFEI ZHENG, LONG ZHANG, YOUYUN LIAN, PINGHUAI WANG, JUAN DU, LONG WANG, Fusion Reactor Material Research Team at SWIP;</a:t>
            </a:r>
            <a:endParaRPr lang="en-US" altLang="zh-CN" sz="1800" b="0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fontAlgn="auto">
              <a:spcAft>
                <a:spcPts val="600"/>
              </a:spcAft>
            </a:pPr>
            <a:r>
              <a:rPr lang="en-US" altLang="zh-CN" sz="1800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12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71270" y="1064895"/>
            <a:ext cx="10369550" cy="497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1. Introduction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2. Strategies fo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r various reactors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3. Progress of material researches</a:t>
            </a:r>
            <a:endParaRPr lang="en-US" altLang="zh-CN" sz="32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2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3.1 W-base PFMs </a:t>
            </a:r>
            <a:endParaRPr lang="en-US" altLang="zh-CN" sz="2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3.2 </a:t>
            </a:r>
            <a:r>
              <a:rPr lang="en-US" altLang="zh-CN" sz="2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CLF-1 RAFM steel </a:t>
            </a:r>
            <a:endParaRPr lang="en-US" altLang="zh-CN" sz="2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3.3 V-base alloy</a:t>
            </a:r>
            <a:endParaRPr lang="en-US" altLang="zh-CN" sz="2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3.4 Tritium-breeding materials permeation barrier</a:t>
            </a:r>
            <a:endParaRPr lang="en-US" altLang="zh-CN" sz="2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3.5 Neutron irradiation tests</a:t>
            </a:r>
            <a:endParaRPr lang="en-US" altLang="zh-CN" sz="2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4. Summary</a:t>
            </a:r>
            <a:endParaRPr lang="zh-CN" altLang="en-US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8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8785" y="69850"/>
            <a:ext cx="12885420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3.1 W-base PFMs and mock-ups technologies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 cstate="print">
            <a:duotone>
              <a:prstClr val="black"/>
              <a:srgbClr val="BBE0E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18" y="2682959"/>
            <a:ext cx="2376264" cy="120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1" t="21539" r="9881" b="21555"/>
          <a:stretch>
            <a:fillRect/>
          </a:stretch>
        </p:blipFill>
        <p:spPr bwMode="auto">
          <a:xfrm>
            <a:off x="819046" y="2691597"/>
            <a:ext cx="2271492" cy="116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955675" y="2091690"/>
            <a:ext cx="3971290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1244600" fontAlgn="base">
              <a:spcBef>
                <a:spcPct val="0"/>
              </a:spcBef>
              <a:defRPr/>
            </a:pPr>
            <a:r>
              <a:rPr lang="en-US" sz="1600" b="1" dirty="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40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kg/pc,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  <a:p>
            <a:pPr algn="ctr" defTabSz="1244600" fontAlgn="base">
              <a:spcBef>
                <a:spcPct val="0"/>
              </a:spcBef>
              <a:defRPr/>
            </a:pP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Swaged W-Y</a:t>
            </a:r>
            <a:r>
              <a:rPr lang="en-US" altLang="zh-CN" sz="1600" baseline="-25000" dirty="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2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O</a:t>
            </a:r>
            <a:r>
              <a:rPr lang="en-US" altLang="zh-CN" sz="1600" baseline="-25000" dirty="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3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charset="0"/>
                <a:ea typeface="黑体" panose="02010609060101010101" pitchFamily="2" charset="-122"/>
                <a:cs typeface="Times New Roman" panose="02020603050405020304" charset="0"/>
              </a:rPr>
              <a:t> and W-K bars</a:t>
            </a:r>
            <a:endParaRPr lang="en-US" altLang="zh-CN" sz="1600" dirty="0">
              <a:solidFill>
                <a:schemeClr val="tx1"/>
              </a:solidFill>
              <a:latin typeface="Times New Roman" panose="02020603050405020304" charset="0"/>
              <a:ea typeface="黑体" panose="02010609060101010101" pitchFamily="2" charset="-122"/>
              <a:cs typeface="Times New Roman" panose="02020603050405020304" charset="0"/>
            </a:endParaRPr>
          </a:p>
        </p:txBody>
      </p:sp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791" y="4006386"/>
            <a:ext cx="936104" cy="219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778297" y="3934285"/>
            <a:ext cx="3329124" cy="2336085"/>
            <a:chOff x="6223333" y="3520246"/>
            <a:chExt cx="2126389" cy="1270025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1" t="5696" r="10227" b="5003"/>
            <a:stretch>
              <a:fillRect/>
            </a:stretch>
          </p:blipFill>
          <p:spPr bwMode="auto">
            <a:xfrm>
              <a:off x="6223333" y="3520246"/>
              <a:ext cx="2126389" cy="12700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</p:pic>
        <p:cxnSp>
          <p:nvCxnSpPr>
            <p:cNvPr id="8" name="直接连接符 7"/>
            <p:cNvCxnSpPr/>
            <p:nvPr/>
          </p:nvCxnSpPr>
          <p:spPr>
            <a:xfrm flipV="1">
              <a:off x="7277047" y="3625125"/>
              <a:ext cx="0" cy="971193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dash"/>
            </a:ln>
            <a:effectLst/>
          </p:spPr>
        </p:cxnSp>
      </p:grpSp>
      <p:sp>
        <p:nvSpPr>
          <p:cNvPr id="10" name="文本框 9"/>
          <p:cNvSpPr txBox="1"/>
          <p:nvPr/>
        </p:nvSpPr>
        <p:spPr>
          <a:xfrm>
            <a:off x="629285" y="838835"/>
            <a:ext cx="101434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Aiming at large-scale W alloy with RT ductility and &gt;1600℃ recrystallization;</a:t>
            </a:r>
            <a:endParaRPr lang="en-US" altLang="zh-CN" b="1"/>
          </a:p>
          <a:p>
            <a:r>
              <a:rPr lang="en-US" altLang="zh-CN" b="1"/>
              <a:t>High strength ODS-Cu developed;</a:t>
            </a:r>
            <a:endParaRPr lang="en-US" altLang="zh-CN" b="1"/>
          </a:p>
          <a:p>
            <a:r>
              <a:rPr lang="en-US" altLang="zh-CN" b="1"/>
              <a:t>Brazing W (alloy)/CuCrZr for mono-block and flat moch-ups. </a:t>
            </a:r>
            <a:endParaRPr lang="en-US" altLang="zh-CN" b="1"/>
          </a:p>
          <a:p>
            <a:r>
              <a:rPr lang="en-US" altLang="zh-CN" b="1"/>
              <a:t>(</a:t>
            </a:r>
            <a:r>
              <a:rPr lang="en-US" altLang="zh-CN" b="1">
                <a:solidFill>
                  <a:srgbClr val="C00000"/>
                </a:solidFill>
              </a:rPr>
              <a:t>see report from Dr. LIAN Youyun, day 2</a:t>
            </a:r>
            <a:r>
              <a:rPr lang="en-US" altLang="zh-CN" b="1"/>
              <a:t>)</a:t>
            </a:r>
            <a:endParaRPr lang="en-US" altLang="zh-CN" b="1"/>
          </a:p>
        </p:txBody>
      </p:sp>
      <p:grpSp>
        <p:nvGrpSpPr>
          <p:cNvPr id="14" name="组合 13"/>
          <p:cNvGrpSpPr/>
          <p:nvPr/>
        </p:nvGrpSpPr>
        <p:grpSpPr>
          <a:xfrm>
            <a:off x="6016581" y="2403991"/>
            <a:ext cx="5403246" cy="3398901"/>
            <a:chOff x="219150" y="2852936"/>
            <a:chExt cx="5403246" cy="3398901"/>
          </a:xfrm>
        </p:grpSpPr>
        <p:sp>
          <p:nvSpPr>
            <p:cNvPr id="15" name="TextBox 4"/>
            <p:cNvSpPr txBox="1"/>
            <p:nvPr/>
          </p:nvSpPr>
          <p:spPr>
            <a:xfrm>
              <a:off x="246836" y="2852936"/>
              <a:ext cx="48245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rPr>
                <a:t>SWIP: Cu Casting + Vacuum Brazing Tech. 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1" r="3527"/>
            <a:stretch>
              <a:fillRect/>
            </a:stretch>
          </p:blipFill>
          <p:spPr bwMode="auto">
            <a:xfrm>
              <a:off x="374105" y="3339419"/>
              <a:ext cx="1384899" cy="1142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3" t="3232" r="9387" b="5684"/>
            <a:stretch>
              <a:fillRect/>
            </a:stretch>
          </p:blipFill>
          <p:spPr bwMode="auto">
            <a:xfrm>
              <a:off x="354996" y="4963346"/>
              <a:ext cx="1207772" cy="1180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64" b="1380"/>
            <a:stretch>
              <a:fillRect/>
            </a:stretch>
          </p:blipFill>
          <p:spPr bwMode="auto">
            <a:xfrm>
              <a:off x="1579164" y="4810962"/>
              <a:ext cx="1620000" cy="137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46836" y="4428576"/>
              <a:ext cx="1512168" cy="358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W/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OFCu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joints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59004" y="4451310"/>
              <a:ext cx="35600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Flat W Mock up, 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</a:rPr>
                <a:t>15MW/m</a:t>
              </a:r>
              <a:r>
                <a:rPr kumimoji="0" lang="en-US" altLang="zh-CN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</a:rPr>
                <a:t>2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</a:rPr>
                <a:t>, 300 cycles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1" name="TextBox 6"/>
            <p:cNvSpPr txBox="1">
              <a:spLocks noChangeArrowheads="1"/>
            </p:cNvSpPr>
            <p:nvPr/>
          </p:nvSpPr>
          <p:spPr bwMode="auto">
            <a:xfrm>
              <a:off x="1234105" y="4653940"/>
              <a:ext cx="1864892" cy="100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anose="0202060305040502030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rPr>
                <a:t>Mono-block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rPr>
                <a:t>20MW/m</a:t>
              </a:r>
              <a:r>
                <a:rPr kumimoji="0" lang="en-US" altLang="zh-CN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rPr>
                <a:t>2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</a:rPr>
                <a:t>Tolerability.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3127157" y="4868624"/>
              <a:ext cx="2190012" cy="1346700"/>
              <a:chOff x="5580114" y="1630674"/>
              <a:chExt cx="3238225" cy="2174115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3" t="5330" r="3595" b="11771"/>
              <a:stretch>
                <a:fillRect/>
              </a:stretch>
            </p:blipFill>
            <p:spPr bwMode="auto">
              <a:xfrm>
                <a:off x="5580114" y="1630674"/>
                <a:ext cx="3238225" cy="2093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14" cstate="print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5695" y="2794038"/>
                <a:ext cx="1318336" cy="10107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5" name="矩形 24"/>
            <p:cNvSpPr/>
            <p:nvPr/>
          </p:nvSpPr>
          <p:spPr>
            <a:xfrm>
              <a:off x="219150" y="3272789"/>
              <a:ext cx="5168770" cy="2979048"/>
            </a:xfrm>
            <a:prstGeom prst="rect">
              <a:avLst/>
            </a:prstGeom>
            <a:noFill/>
            <a:ln w="25400" cap="flat" cmpd="sng" algn="ctr">
              <a:solidFill>
                <a:srgbClr val="4BACC6">
                  <a:lumMod val="75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TextBox 22"/>
            <p:cNvSpPr txBox="1"/>
            <p:nvPr/>
          </p:nvSpPr>
          <p:spPr>
            <a:xfrm rot="21067540">
              <a:off x="2648141" y="5267382"/>
              <a:ext cx="2974255" cy="443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charset="0"/>
                </a:rPr>
                <a:t>Divertor unit with HVT cooling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charset="0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875334" y="3334004"/>
              <a:ext cx="1830958" cy="1147938"/>
              <a:chOff x="1736002" y="1170403"/>
              <a:chExt cx="1830958" cy="1084896"/>
            </a:xfrm>
          </p:grpSpPr>
          <p:pic>
            <p:nvPicPr>
              <p:cNvPr id="28" name="图片 81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7865" y="1170403"/>
                <a:ext cx="1809095" cy="1084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矩形 28"/>
              <p:cNvSpPr/>
              <p:nvPr/>
            </p:nvSpPr>
            <p:spPr>
              <a:xfrm>
                <a:off x="1736002" y="1888359"/>
                <a:ext cx="906862" cy="319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/>
                  </a:rPr>
                  <a:t>6mm W</a:t>
                </a:r>
                <a:endPara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/>
                </a:endParaRPr>
              </a:p>
            </p:txBody>
          </p:sp>
        </p:grpSp>
        <p:pic>
          <p:nvPicPr>
            <p:cNvPr id="30" name="图片 28" descr="W-15mw-3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27" r="7182"/>
            <a:stretch>
              <a:fillRect/>
            </a:stretch>
          </p:blipFill>
          <p:spPr bwMode="auto">
            <a:xfrm>
              <a:off x="3840637" y="3333623"/>
              <a:ext cx="1476532" cy="1142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9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2450" y="97790"/>
            <a:ext cx="12771755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3.2 CLF-1 RAFM steels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83935" y="731520"/>
            <a:ext cx="5897880" cy="261493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455" lvl="1" indent="-84455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Database established</a:t>
            </a:r>
            <a:endParaRPr lang="en-US" altLang="zh-CN" sz="2400" b="1" dirty="0">
              <a:solidFill>
                <a:schemeClr val="tx1"/>
              </a:solidFill>
              <a:latin typeface="+mj-lt"/>
              <a:ea typeface="+mj-ea"/>
              <a:cs typeface="Times New Roman" panose="02020603050405020304" charset="0"/>
            </a:endParaRPr>
          </a:p>
          <a:p>
            <a:pPr marL="615950" lvl="1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Physical &amp; tensile properties @ RT-650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℃</a:t>
            </a:r>
            <a:endParaRPr lang="en-US" altLang="zh-CN" sz="2000" dirty="0">
              <a:solidFill>
                <a:schemeClr val="tx1"/>
              </a:solidFill>
              <a:latin typeface="+mj-lt"/>
              <a:ea typeface="+mj-ea"/>
              <a:cs typeface="Times New Roman" panose="02020603050405020304" charset="0"/>
            </a:endParaRPr>
          </a:p>
          <a:p>
            <a:pPr marL="615950" lvl="1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Impact properties @ -120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℃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~ RT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+mj-lt"/>
              <a:ea typeface="+mj-ea"/>
              <a:cs typeface="Times New Roman" panose="02020603050405020304" charset="0"/>
            </a:endParaRPr>
          </a:p>
          <a:p>
            <a:pPr marL="615950" lvl="1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</a:t>
            </a:r>
            <a:r>
              <a:rPr lang="en-US" altLang="zh-CN" sz="2000" dirty="0">
                <a:latin typeface="+mj-lt"/>
                <a:ea typeface="+mj-ea"/>
                <a:cs typeface="Times New Roman" panose="02020603050405020304" charset="0"/>
                <a:sym typeface="+mn-ea"/>
              </a:rPr>
              <a:t>Aging @ 550</a:t>
            </a:r>
            <a:r>
              <a:rPr lang="zh-CN" altLang="en-US" sz="2000" dirty="0">
                <a:latin typeface="+mj-lt"/>
                <a:ea typeface="+mj-ea"/>
                <a:cs typeface="Times New Roman" panose="02020603050405020304" charset="0"/>
                <a:sym typeface="+mn-ea"/>
              </a:rPr>
              <a:t>℃</a:t>
            </a:r>
            <a:r>
              <a:rPr lang="en-US" altLang="zh-CN" sz="2000" dirty="0">
                <a:latin typeface="+mj-lt"/>
                <a:ea typeface="+mj-ea"/>
                <a:cs typeface="Times New Roman" panose="02020603050405020304" charset="0"/>
                <a:sym typeface="+mn-ea"/>
              </a:rPr>
              <a:t> &amp;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Creep tests, up to 10,000 </a:t>
            </a:r>
            <a:r>
              <a:rPr lang="en-US" altLang="zh-CN" sz="2000" dirty="0" err="1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hrs</a:t>
            </a:r>
            <a:endParaRPr lang="en-US" altLang="zh-CN" sz="2000" dirty="0">
              <a:solidFill>
                <a:schemeClr val="tx1"/>
              </a:solidFill>
              <a:latin typeface="+mj-lt"/>
              <a:ea typeface="+mj-ea"/>
              <a:cs typeface="Times New Roman" panose="02020603050405020304" charset="0"/>
            </a:endParaRPr>
          </a:p>
          <a:p>
            <a:pPr marL="615950" lvl="1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Fatigue @ RT-600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℃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, million cycles</a:t>
            </a:r>
            <a:endParaRPr lang="en-US" altLang="zh-CN" sz="2000" dirty="0">
              <a:solidFill>
                <a:schemeClr val="tx1"/>
              </a:solidFill>
              <a:latin typeface="+mj-lt"/>
              <a:ea typeface="+mj-ea"/>
              <a:cs typeface="Times New Roman" panose="02020603050405020304" charset="0"/>
            </a:endParaRPr>
          </a:p>
          <a:p>
            <a:pPr marL="615950" lvl="1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N</a:t>
            </a:r>
            <a:r>
              <a:rPr lang="en-US" altLang="zh-CN" sz="2000" b="1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eutron irradiation: on-going to 28 dpa </a:t>
            </a:r>
            <a:endParaRPr lang="en-US" altLang="zh-CN" sz="2000" b="1" dirty="0">
              <a:solidFill>
                <a:schemeClr val="tx1"/>
              </a:solidFill>
              <a:latin typeface="+mj-lt"/>
              <a:ea typeface="+mj-ea"/>
              <a:cs typeface="Times New Roman" panose="02020603050405020304" charset="0"/>
            </a:endParaRPr>
          </a:p>
          <a:p>
            <a:pPr marL="615950" lvl="1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Spallation neutron irradiation &gt;20 </a:t>
            </a:r>
            <a:r>
              <a:rPr lang="en-US" altLang="zh-CN" sz="2000" dirty="0" err="1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dpa</a:t>
            </a:r>
            <a:endParaRPr lang="en-US" altLang="zh-CN" sz="2000" dirty="0">
              <a:solidFill>
                <a:schemeClr val="tx1"/>
              </a:solidFill>
              <a:latin typeface="+mj-lt"/>
              <a:ea typeface="+mj-ea"/>
              <a:cs typeface="Times New Roman" panose="02020603050405020304" charset="0"/>
            </a:endParaRPr>
          </a:p>
          <a:p>
            <a:pPr marL="615950" lvl="1" indent="-34290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 Ion irradiation to 200 </a:t>
            </a:r>
            <a:r>
              <a:rPr lang="en-US" altLang="zh-CN" sz="2000" dirty="0" err="1">
                <a:solidFill>
                  <a:schemeClr val="tx1"/>
                </a:solidFill>
                <a:latin typeface="+mj-lt"/>
                <a:ea typeface="+mj-ea"/>
                <a:cs typeface="Times New Roman" panose="02020603050405020304" charset="0"/>
              </a:rPr>
              <a:t>dpa.</a:t>
            </a:r>
            <a:endParaRPr lang="en-US" altLang="zh-CN" sz="2000" dirty="0" err="1">
              <a:solidFill>
                <a:schemeClr val="tx1"/>
              </a:solidFill>
              <a:latin typeface="+mj-lt"/>
              <a:ea typeface="+mj-ea"/>
              <a:cs typeface="Times New Roman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95300" y="3307080"/>
            <a:ext cx="5033010" cy="3065145"/>
            <a:chOff x="1219" y="4490"/>
            <a:chExt cx="7926" cy="482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19" y="4490"/>
              <a:ext cx="7926" cy="2512"/>
            </a:xfrm>
            <a:prstGeom prst="rect">
              <a:avLst/>
            </a:prstGeom>
          </p:spPr>
        </p:pic>
        <p:grpSp>
          <p:nvGrpSpPr>
            <p:cNvPr id="23" name="组合 11"/>
            <p:cNvGrpSpPr/>
            <p:nvPr/>
          </p:nvGrpSpPr>
          <p:grpSpPr bwMode="auto">
            <a:xfrm>
              <a:off x="1219" y="7095"/>
              <a:ext cx="7927" cy="2223"/>
              <a:chOff x="229748" y="4221087"/>
              <a:chExt cx="5760014" cy="1698630"/>
            </a:xfrm>
          </p:grpSpPr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4417" y="4221088"/>
                <a:ext cx="2235345" cy="1676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2" r="10555"/>
              <a:stretch>
                <a:fillRect/>
              </a:stretch>
            </p:blipFill>
            <p:spPr bwMode="auto">
              <a:xfrm>
                <a:off x="229748" y="4221088"/>
                <a:ext cx="2088232" cy="1678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8227" y="4221087"/>
                <a:ext cx="1251063" cy="1668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8"/>
              <p:cNvSpPr txBox="1"/>
              <p:nvPr/>
            </p:nvSpPr>
            <p:spPr>
              <a:xfrm>
                <a:off x="610785" y="5517245"/>
                <a:ext cx="1225670" cy="36911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1400" dirty="0">
                    <a:solidFill>
                      <a:srgbClr val="FFFF00"/>
                    </a:solidFill>
                    <a:latin typeface="+mn-lt"/>
                  </a:rPr>
                  <a:t>Forging</a:t>
                </a:r>
                <a:endParaRPr lang="zh-CN" altLang="en-US" sz="1400" dirty="0">
                  <a:solidFill>
                    <a:srgbClr val="FFFF00"/>
                  </a:solidFill>
                  <a:latin typeface="+mn-lt"/>
                </a:endParaRPr>
              </a:p>
            </p:txBody>
          </p:sp>
          <p:sp>
            <p:nvSpPr>
              <p:cNvPr id="28" name="TextBox 9"/>
              <p:cNvSpPr txBox="1"/>
              <p:nvPr/>
            </p:nvSpPr>
            <p:spPr>
              <a:xfrm>
                <a:off x="2422301" y="5550603"/>
                <a:ext cx="1212969" cy="369114"/>
              </a:xfrm>
              <a:prstGeom prst="rect">
                <a:avLst/>
              </a:prstGeom>
              <a:solidFill>
                <a:srgbClr val="0070C0">
                  <a:alpha val="58000"/>
                </a:srgbClr>
              </a:solidFill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1400" dirty="0">
                    <a:solidFill>
                      <a:srgbClr val="FFFF00"/>
                    </a:solidFill>
                    <a:latin typeface="+mn-lt"/>
                  </a:rPr>
                  <a:t>Forged Bars</a:t>
                </a:r>
                <a:endParaRPr lang="zh-CN" altLang="en-US" sz="1400" dirty="0">
                  <a:solidFill>
                    <a:srgbClr val="FFFF00"/>
                  </a:solidFill>
                  <a:latin typeface="+mn-lt"/>
                </a:endParaRPr>
              </a:p>
            </p:txBody>
          </p:sp>
          <p:sp>
            <p:nvSpPr>
              <p:cNvPr id="29" name="TextBox 10"/>
              <p:cNvSpPr txBox="1"/>
              <p:nvPr/>
            </p:nvSpPr>
            <p:spPr>
              <a:xfrm>
                <a:off x="4069426" y="5291491"/>
                <a:ext cx="1582893" cy="62818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64000"/>
                </a:schemeClr>
              </a:solidFill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1400" dirty="0">
                    <a:solidFill>
                      <a:srgbClr val="FFFF00"/>
                    </a:solidFill>
                    <a:latin typeface="+mn-lt"/>
                  </a:rPr>
                  <a:t>10-55mm Plates</a:t>
                </a:r>
                <a:endParaRPr lang="zh-CN" altLang="en-US" sz="1400" dirty="0">
                  <a:solidFill>
                    <a:srgbClr val="FFFF00"/>
                  </a:solidFill>
                  <a:latin typeface="+mn-lt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417195" y="2469515"/>
            <a:ext cx="50482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/>
              <a:t>Engineering qualification completed.</a:t>
            </a:r>
            <a:endParaRPr lang="en-US" altLang="zh-CN" b="1">
              <a:solidFill>
                <a:srgbClr val="C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55" y="1240155"/>
            <a:ext cx="5124450" cy="12293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9400" y="801370"/>
            <a:ext cx="53086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b="1">
                <a:solidFill>
                  <a:srgbClr val="C00000"/>
                </a:solidFill>
                <a:sym typeface="+mn-ea"/>
              </a:rPr>
              <a:t>(See report from Dr. ZHANG Long, Day 3)</a:t>
            </a:r>
            <a:endParaRPr lang="en-US" altLang="zh-CN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83935" y="3429000"/>
            <a:ext cx="5897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b="1">
                <a:solidFill>
                  <a:schemeClr val="tx1"/>
                </a:solidFill>
              </a:rPr>
              <a:t>Various welding technologies developed, including TIG, Laser, EB, HIP bonding, friction stir welding. etc.</a:t>
            </a:r>
            <a:endParaRPr lang="en-US" altLang="zh-CN" b="1">
              <a:solidFill>
                <a:schemeClr val="tx1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221730" y="4008120"/>
            <a:ext cx="5477510" cy="2524760"/>
            <a:chOff x="9798" y="6312"/>
            <a:chExt cx="8626" cy="397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98" y="6702"/>
              <a:ext cx="4978" cy="358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38" y="6312"/>
              <a:ext cx="3386" cy="372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1039" y="6416"/>
              <a:ext cx="281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/>
                <a:t>Friction stir welding </a:t>
              </a:r>
              <a:endParaRPr lang="en-US" altLang="zh-CN" sz="1400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10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975" y="76835"/>
            <a:ext cx="12889230" cy="731520"/>
          </a:xfrm>
        </p:spPr>
        <p:txBody>
          <a:bodyPr/>
          <a:p>
            <a:r>
              <a:rPr lang="en-US" altLang="zh-CN" sz="2800" b="1">
                <a:solidFill>
                  <a:schemeClr val="bg1"/>
                </a:solidFill>
              </a:rPr>
              <a:t>CLF-1/ W bonding FW technologies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72085" y="2067868"/>
            <a:ext cx="4533900" cy="4324677"/>
            <a:chOff x="7058025" y="1115368"/>
            <a:chExt cx="4533900" cy="432467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b="23361"/>
            <a:stretch>
              <a:fillRect/>
            </a:stretch>
          </p:blipFill>
          <p:spPr>
            <a:xfrm>
              <a:off x="7058025" y="1638300"/>
              <a:ext cx="4533900" cy="380174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320632" y="1125054"/>
              <a:ext cx="10065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dirty="0" err="1">
                  <a:latin typeface="Calibri" panose="020F0502020204030204" charset="0"/>
                  <a:cs typeface="Calibri" panose="020F0502020204030204" charset="0"/>
                </a:rPr>
                <a:t>HIPed</a:t>
              </a:r>
              <a:endParaRPr lang="en-US" altLang="zh-CN" sz="1600" dirty="0">
                <a:latin typeface="Calibri" panose="020F0502020204030204" charset="0"/>
                <a:cs typeface="Calibri" panose="020F0502020204030204" charset="0"/>
              </a:endParaRPr>
            </a:p>
            <a:p>
              <a:pPr algn="ctr"/>
              <a:r>
                <a:rPr lang="en-US" altLang="zh-CN" sz="1600" dirty="0">
                  <a:latin typeface="Calibri" panose="020F0502020204030204" charset="0"/>
                  <a:cs typeface="Calibri" panose="020F0502020204030204" charset="0"/>
                </a:rPr>
                <a:t>(Fe2W)</a:t>
              </a:r>
              <a:endParaRPr lang="zh-CN" altLang="en-US" sz="1600" dirty="0">
                <a:latin typeface="Calibri" panose="020F0502020204030204" charset="0"/>
                <a:cs typeface="Calibri" panose="020F0502020204030204" charset="0"/>
              </a:endParaRPr>
            </a:p>
            <a:p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428287" y="1125054"/>
              <a:ext cx="1566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dirty="0" err="1">
                  <a:latin typeface="Calibri" panose="020F0502020204030204" charset="0"/>
                  <a:cs typeface="Calibri" panose="020F0502020204030204" charset="0"/>
                </a:rPr>
                <a:t>HIPed+NHT</a:t>
              </a:r>
              <a:endParaRPr lang="en-US" altLang="zh-CN" sz="1600" dirty="0">
                <a:latin typeface="Calibri" panose="020F0502020204030204" charset="0"/>
                <a:cs typeface="Calibri" panose="020F0502020204030204" charset="0"/>
              </a:endParaRPr>
            </a:p>
            <a:p>
              <a:pPr algn="ctr"/>
              <a:r>
                <a:rPr lang="en-US" altLang="zh-CN" sz="1600" dirty="0">
                  <a:latin typeface="Calibri" panose="020F0502020204030204" charset="0"/>
                  <a:cs typeface="Calibri" panose="020F0502020204030204" charset="0"/>
                </a:rPr>
                <a:t>(Fe2W+C)</a:t>
              </a:r>
              <a:endParaRPr lang="en-US" altLang="zh-CN" sz="16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786397" y="1115368"/>
              <a:ext cx="1566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dirty="0" err="1">
                  <a:latin typeface="Calibri" panose="020F0502020204030204" charset="0"/>
                  <a:cs typeface="Calibri" panose="020F0502020204030204" charset="0"/>
                </a:rPr>
                <a:t>HIPed+THT</a:t>
              </a:r>
              <a:endParaRPr lang="en-US" altLang="zh-CN" sz="1600" dirty="0">
                <a:latin typeface="Calibri" panose="020F0502020204030204" charset="0"/>
                <a:cs typeface="Calibri" panose="020F0502020204030204" charset="0"/>
              </a:endParaRPr>
            </a:p>
            <a:p>
              <a:pPr algn="ctr"/>
              <a:r>
                <a:rPr lang="en-US" altLang="zh-CN" sz="1600" dirty="0">
                  <a:latin typeface="Calibri" panose="020F0502020204030204" charset="0"/>
                  <a:cs typeface="Calibri" panose="020F0502020204030204" charset="0"/>
                </a:rPr>
                <a:t>(Fe2W+Fe3W3C)</a:t>
              </a:r>
              <a:endParaRPr lang="en-US" altLang="zh-CN" sz="16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55210" y="2991485"/>
            <a:ext cx="3630295" cy="3104515"/>
            <a:chOff x="847" y="2303"/>
            <a:chExt cx="7030" cy="5722"/>
          </a:xfrm>
        </p:grpSpPr>
        <p:pic>
          <p:nvPicPr>
            <p:cNvPr id="15" name="Picture 2" descr="Graph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l="5191" t="12600" r="14315"/>
            <a:stretch>
              <a:fillRect/>
            </a:stretch>
          </p:blipFill>
          <p:spPr>
            <a:xfrm>
              <a:off x="847" y="2701"/>
              <a:ext cx="7030" cy="53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2548" y="2303"/>
              <a:ext cx="4623" cy="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sz="1600" b="1" dirty="0">
                  <a:solidFill>
                    <a:srgbClr val="00B050"/>
                  </a:solidFill>
                </a:rPr>
                <a:t>HIPed. </a:t>
              </a:r>
              <a:r>
                <a:rPr lang="en-US" altLang="en-US" sz="1600" b="1" dirty="0">
                  <a:solidFill>
                    <a:srgbClr val="0070C0"/>
                  </a:solidFill>
                </a:rPr>
                <a:t>NHT &amp; </a:t>
              </a:r>
              <a:r>
                <a:rPr lang="en-US" altLang="en-US" sz="1600" b="1" dirty="0">
                  <a:solidFill>
                    <a:srgbClr val="FF66FF"/>
                  </a:solidFill>
                </a:rPr>
                <a:t>THT</a:t>
              </a:r>
              <a:endParaRPr lang="en-US" altLang="en-US" sz="1600" b="1" dirty="0">
                <a:solidFill>
                  <a:srgbClr val="FF66FF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68655" y="1284605"/>
            <a:ext cx="3695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NHT: </a:t>
            </a:r>
            <a:r>
              <a:rPr lang="en-US" altLang="en-US" dirty="0">
                <a:latin typeface="Calibri" panose="020F0502020204030204" charset="0"/>
                <a:cs typeface="Calibri" panose="020F0502020204030204" charset="0"/>
              </a:rPr>
              <a:t> 980℃/45min + Air Cooling</a:t>
            </a:r>
            <a:r>
              <a:rPr lang="en-US" altLang="zh-CN" dirty="0">
                <a:latin typeface="Calibri" panose="020F0502020204030204" charset="0"/>
                <a:cs typeface="Calibri" panose="020F0502020204030204" charset="0"/>
              </a:rPr>
              <a:t>, </a:t>
            </a:r>
            <a:endParaRPr lang="en-US" altLang="zh-CN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5480" y="1640840"/>
            <a:ext cx="3698875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dirty="0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THT:</a:t>
            </a:r>
            <a:r>
              <a:rPr lang="zh-CN" altLang="en-US" dirty="0">
                <a:solidFill>
                  <a:schemeClr val="tx2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dirty="0">
                <a:latin typeface="Calibri" panose="020F0502020204030204" charset="0"/>
                <a:cs typeface="Calibri" panose="020F0502020204030204" charset="0"/>
              </a:rPr>
              <a:t>NHT+</a:t>
            </a:r>
            <a:r>
              <a:rPr lang="en-US" altLang="en-US" dirty="0">
                <a:latin typeface="Calibri" panose="020F0502020204030204" charset="0"/>
                <a:cs typeface="Calibri" panose="020F0502020204030204" charset="0"/>
              </a:rPr>
              <a:t> 740℃/90min+ Air Cooling</a:t>
            </a:r>
            <a:endParaRPr lang="zh-CN" altLang="en-US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1455" y="908050"/>
            <a:ext cx="4613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/>
              <a:t>HIP bonding joint at 900℃ / 150 MPa</a:t>
            </a:r>
            <a:endParaRPr lang="en-US" altLang="zh-CN" b="1"/>
          </a:p>
        </p:txBody>
      </p:sp>
      <p:pic>
        <p:nvPicPr>
          <p:cNvPr id="9" name="Pictur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4835" b="38452"/>
          <a:stretch>
            <a:fillRect/>
          </a:stretch>
        </p:blipFill>
        <p:spPr>
          <a:xfrm>
            <a:off x="8801735" y="3923665"/>
            <a:ext cx="2888615" cy="2388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883015" y="1750695"/>
            <a:ext cx="2489200" cy="2096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8423910" y="891540"/>
            <a:ext cx="326707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lvl="0" indent="-342900" eaLnBrk="1" hangingPunct="1">
              <a:spcBef>
                <a:spcPct val="0"/>
              </a:spcBef>
              <a:buFont typeface="Wingdings" panose="05000000000000000000" charset="0"/>
              <a:buChar char="ü"/>
            </a:pPr>
            <a:r>
              <a:rPr lang="en-US" altLang="zh-CN" sz="2000" dirty="0">
                <a:latin typeface="Calibri" panose="020F0502020204030204" charset="0"/>
                <a:cs typeface="Calibri" panose="020F0502020204030204" charset="0"/>
                <a:sym typeface="+mn-ea"/>
              </a:rPr>
              <a:t>HHFT at 1MW/m</a:t>
            </a:r>
            <a:r>
              <a:rPr lang="en-US" altLang="zh-CN" sz="2000" baseline="30000" dirty="0">
                <a:latin typeface="Calibri" panose="020F0502020204030204" charset="0"/>
                <a:cs typeface="Calibri" panose="020F0502020204030204" charset="0"/>
                <a:sym typeface="+mn-ea"/>
              </a:rPr>
              <a:t>2</a:t>
            </a:r>
            <a:r>
              <a:rPr lang="en-US" altLang="zh-CN" sz="2000" dirty="0">
                <a:latin typeface="Calibri" panose="020F0502020204030204" charset="0"/>
                <a:cs typeface="Calibri" panose="020F0502020204030204" charset="0"/>
                <a:sym typeface="+mn-ea"/>
              </a:rPr>
              <a:t>,1000 cycle: 70℃ water cooling</a:t>
            </a:r>
            <a:endParaRPr lang="en-US" altLang="zh-CN" sz="2000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72050" y="1283335"/>
            <a:ext cx="3096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/>
              <a:t>Stable bonding strength: &gt; 250 MPa</a:t>
            </a:r>
            <a:endParaRPr lang="en-US" altLang="zh-CN" b="1"/>
          </a:p>
          <a:p>
            <a:pPr indent="0">
              <a:buFont typeface="Wingdings" panose="05000000000000000000" charset="0"/>
              <a:buNone/>
            </a:pPr>
            <a:r>
              <a:rPr lang="en-US" altLang="zh-CN" b="1"/>
              <a:t>  </a:t>
            </a:r>
            <a:r>
              <a:rPr lang="en-US" altLang="zh-CN"/>
              <a:t>    (by RT shear test)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11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500380" y="1685925"/>
            <a:ext cx="4454525" cy="368300"/>
          </a:xfrm>
          <a:prstGeom prst="rect">
            <a:avLst/>
          </a:prstGeom>
          <a:solidFill>
            <a:srgbClr val="0083C7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Flowchart of vanadium alloy preparation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123536" y="2280973"/>
            <a:ext cx="6909571" cy="2714707"/>
            <a:chOff x="283211" y="3029842"/>
            <a:chExt cx="4010320" cy="1529464"/>
          </a:xfrm>
        </p:grpSpPr>
        <p:grpSp>
          <p:nvGrpSpPr>
            <p:cNvPr id="13" name="组合 12"/>
            <p:cNvGrpSpPr/>
            <p:nvPr/>
          </p:nvGrpSpPr>
          <p:grpSpPr>
            <a:xfrm>
              <a:off x="373102" y="3050862"/>
              <a:ext cx="3920429" cy="1508444"/>
              <a:chOff x="6260832" y="2750312"/>
              <a:chExt cx="5372211" cy="2544284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0665" y="2750313"/>
                <a:ext cx="3392378" cy="2544283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0832" y="2750312"/>
                <a:ext cx="1908213" cy="2544284"/>
              </a:xfrm>
              <a:prstGeom prst="rect">
                <a:avLst/>
              </a:prstGeom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283211" y="3029842"/>
              <a:ext cx="268915" cy="200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(a)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809662" y="3030596"/>
              <a:ext cx="276204" cy="200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(b)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矩形: 圆角 7"/>
          <p:cNvSpPr>
            <a:spLocks noChangeAspect="1"/>
          </p:cNvSpPr>
          <p:nvPr/>
        </p:nvSpPr>
        <p:spPr>
          <a:xfrm>
            <a:off x="254852" y="2263828"/>
            <a:ext cx="2187242" cy="1620000"/>
          </a:xfrm>
          <a:prstGeom prst="round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/>
          </a:p>
        </p:txBody>
      </p:sp>
      <p:sp>
        <p:nvSpPr>
          <p:cNvPr id="11" name="矩形: 圆角 10"/>
          <p:cNvSpPr>
            <a:spLocks noChangeAspect="1"/>
          </p:cNvSpPr>
          <p:nvPr/>
        </p:nvSpPr>
        <p:spPr>
          <a:xfrm>
            <a:off x="2957495" y="2277510"/>
            <a:ext cx="2068965" cy="1620000"/>
          </a:xfrm>
          <a:prstGeom prst="round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/>
          </a:p>
        </p:txBody>
      </p:sp>
      <p:sp>
        <p:nvSpPr>
          <p:cNvPr id="16" name="矩形: 圆角 15"/>
          <p:cNvSpPr/>
          <p:nvPr/>
        </p:nvSpPr>
        <p:spPr>
          <a:xfrm>
            <a:off x="215408" y="4428912"/>
            <a:ext cx="2187242" cy="1564315"/>
          </a:xfrm>
          <a:prstGeom prst="round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7000" b="-4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/>
          </a:p>
        </p:txBody>
      </p:sp>
      <p:sp>
        <p:nvSpPr>
          <p:cNvPr id="12" name="矩形: 圆角 11"/>
          <p:cNvSpPr/>
          <p:nvPr/>
        </p:nvSpPr>
        <p:spPr>
          <a:xfrm>
            <a:off x="2937763" y="4475589"/>
            <a:ext cx="2159076" cy="1555091"/>
          </a:xfrm>
          <a:prstGeom prst="round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2400"/>
          </a:p>
        </p:txBody>
      </p:sp>
      <p:sp>
        <p:nvSpPr>
          <p:cNvPr id="17" name="箭头: 右 16"/>
          <p:cNvSpPr/>
          <p:nvPr/>
        </p:nvSpPr>
        <p:spPr>
          <a:xfrm>
            <a:off x="2493392" y="2846182"/>
            <a:ext cx="444371" cy="431647"/>
          </a:xfrm>
          <a:prstGeom prst="rightArrow">
            <a:avLst/>
          </a:prstGeom>
          <a:solidFill>
            <a:srgbClr val="529DD4"/>
          </a:solidFill>
          <a:ln>
            <a:solidFill>
              <a:srgbClr val="529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7" name="文本框 46"/>
          <p:cNvSpPr txBox="1"/>
          <p:nvPr/>
        </p:nvSpPr>
        <p:spPr>
          <a:xfrm>
            <a:off x="5431155" y="5184775"/>
            <a:ext cx="6331585" cy="964565"/>
          </a:xfrm>
          <a:prstGeom prst="rect">
            <a:avLst/>
          </a:prstGeom>
          <a:solidFill>
            <a:srgbClr val="7F7F7F">
              <a:alpha val="22000"/>
            </a:srgbClr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Three ingot, 34.6 kg  for each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17.5kg vanadium alloy hot-rolled plate from each ingot.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2132" y="3860808"/>
            <a:ext cx="14150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Ingot casting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64949" y="3835801"/>
            <a:ext cx="1289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Hot forging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86150" y="6005830"/>
            <a:ext cx="14681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Hot rolling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79741" y="5980772"/>
            <a:ext cx="1537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Heat treatment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3" name="箭头: 右 2"/>
          <p:cNvSpPr/>
          <p:nvPr/>
        </p:nvSpPr>
        <p:spPr>
          <a:xfrm rot="5400000">
            <a:off x="2998512" y="3988834"/>
            <a:ext cx="444371" cy="431647"/>
          </a:xfrm>
          <a:prstGeom prst="rightArrow">
            <a:avLst/>
          </a:prstGeom>
          <a:solidFill>
            <a:srgbClr val="529DD4"/>
          </a:solidFill>
          <a:ln>
            <a:solidFill>
              <a:srgbClr val="529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箭头: 右 4"/>
          <p:cNvSpPr/>
          <p:nvPr/>
        </p:nvSpPr>
        <p:spPr>
          <a:xfrm rot="10800000">
            <a:off x="2407468" y="4936169"/>
            <a:ext cx="444371" cy="431647"/>
          </a:xfrm>
          <a:prstGeom prst="rightArrow">
            <a:avLst/>
          </a:prstGeom>
          <a:solidFill>
            <a:srgbClr val="529DD4"/>
          </a:solidFill>
          <a:ln>
            <a:solidFill>
              <a:srgbClr val="529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271780" y="111760"/>
            <a:ext cx="13052425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3.4 Development of vanadium alloy 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2125" y="930275"/>
            <a:ext cx="5532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V4Cr4Ti alloy product in 100 kg scale</a:t>
            </a:r>
            <a:endParaRPr lang="en-US" altLang="zh-CN" sz="2400" b="1"/>
          </a:p>
        </p:txBody>
      </p:sp>
      <p:sp>
        <p:nvSpPr>
          <p:cNvPr id="2" name="文本框 1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12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40995" y="962660"/>
            <a:ext cx="5859145" cy="92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total  highly active elements: &lt; 150wppm;</a:t>
            </a:r>
            <a:endParaRPr lang="en-US" altLang="zh-CN" sz="20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C + N + O: &lt; 210 wppm.</a:t>
            </a:r>
            <a:endParaRPr lang="zh-CN" altLang="en-US" sz="20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6535" y="128270"/>
            <a:ext cx="9545320" cy="460375"/>
          </a:xfrm>
          <a:prstGeom prst="rect">
            <a:avLst/>
          </a:prstGeom>
          <a:noFill/>
          <a:ln>
            <a:solidFill>
              <a:srgbClr val="3333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Good impurities control and high strength at elevated temperature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58800" y="2299970"/>
            <a:ext cx="5760085" cy="3909060"/>
            <a:chOff x="206" y="2067"/>
            <a:chExt cx="8072" cy="5258"/>
          </a:xfrm>
        </p:grpSpPr>
        <p:grpSp>
          <p:nvGrpSpPr>
            <p:cNvPr id="28" name="组合 27"/>
            <p:cNvGrpSpPr/>
            <p:nvPr/>
          </p:nvGrpSpPr>
          <p:grpSpPr>
            <a:xfrm>
              <a:off x="206" y="2067"/>
              <a:ext cx="8073" cy="5259"/>
              <a:chOff x="233940" y="1095775"/>
              <a:chExt cx="4092703" cy="255439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242933" y="1095775"/>
                <a:ext cx="4083710" cy="2554390"/>
                <a:chOff x="1037" y="1864"/>
                <a:chExt cx="5662" cy="2855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1"/>
                <a:srcRect t="46536" b="3905"/>
                <a:stretch>
                  <a:fillRect/>
                </a:stretch>
              </p:blipFill>
              <p:spPr>
                <a:xfrm>
                  <a:off x="3834" y="1884"/>
                  <a:ext cx="2865" cy="2835"/>
                </a:xfrm>
                <a:prstGeom prst="rect">
                  <a:avLst/>
                </a:prstGeom>
              </p:spPr>
            </p:pic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1"/>
                <a:srcRect b="52843"/>
                <a:stretch>
                  <a:fillRect/>
                </a:stretch>
              </p:blipFill>
              <p:spPr>
                <a:xfrm>
                  <a:off x="1037" y="1864"/>
                  <a:ext cx="2765" cy="2836"/>
                </a:xfrm>
                <a:prstGeom prst="rect">
                  <a:avLst/>
                </a:prstGeom>
              </p:spPr>
            </p:pic>
          </p:grpSp>
          <p:sp>
            <p:nvSpPr>
              <p:cNvPr id="21" name="矩形 20"/>
              <p:cNvSpPr/>
              <p:nvPr/>
            </p:nvSpPr>
            <p:spPr>
              <a:xfrm>
                <a:off x="384645" y="1125812"/>
                <a:ext cx="460586" cy="166589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031037" y="1132908"/>
                <a:ext cx="460586" cy="166589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658636" y="1125812"/>
                <a:ext cx="460586" cy="166589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33940" y="1120854"/>
                <a:ext cx="856540" cy="153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935" b="1" dirty="0"/>
                  <a:t>Element</a:t>
                </a:r>
                <a:endParaRPr lang="zh-CN" altLang="en-US" sz="935" b="1" dirty="0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999450" y="1112774"/>
                <a:ext cx="508476" cy="153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935" b="1" dirty="0"/>
                  <a:t>Ingot</a:t>
                </a:r>
                <a:endParaRPr lang="zh-CN" altLang="en-US" sz="935" b="1" dirty="0"/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1491697" y="1112774"/>
                <a:ext cx="890721" cy="153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935" b="1" dirty="0"/>
                  <a:t>Hot-rolled plate</a:t>
                </a:r>
                <a:endParaRPr lang="zh-CN" altLang="en-US" sz="935" b="1" dirty="0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237" y="3548"/>
              <a:ext cx="3814" cy="38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288" y="2090"/>
              <a:ext cx="3909" cy="38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4290" y="3082"/>
              <a:ext cx="3909" cy="107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4288" y="4863"/>
              <a:ext cx="3909" cy="67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290" y="5910"/>
              <a:ext cx="3909" cy="67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015" y="1362710"/>
            <a:ext cx="3933825" cy="255270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rcRect t="501"/>
          <a:stretch>
            <a:fillRect/>
          </a:stretch>
        </p:blipFill>
        <p:spPr>
          <a:xfrm>
            <a:off x="7220585" y="3909695"/>
            <a:ext cx="3938270" cy="252793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6892290" y="872490"/>
            <a:ext cx="4955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/>
              <a:t>RT TE: 30%, ~340 MPa strength to 700℃ </a:t>
            </a:r>
            <a:endParaRPr lang="en-US" altLang="zh-CN" b="1"/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13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16" y="2355551"/>
            <a:ext cx="1353356" cy="1457104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18147" y="944563"/>
            <a:ext cx="11143615" cy="857885"/>
            <a:chOff x="121920" y="1086363"/>
            <a:chExt cx="11122781" cy="1156772"/>
          </a:xfrm>
        </p:grpSpPr>
        <p:sp>
          <p:nvSpPr>
            <p:cNvPr id="37" name="矩形: 圆角 167"/>
            <p:cNvSpPr/>
            <p:nvPr/>
          </p:nvSpPr>
          <p:spPr>
            <a:xfrm>
              <a:off x="121920" y="1086363"/>
              <a:ext cx="11122781" cy="1156772"/>
            </a:xfrm>
            <a:prstGeom prst="roundRect">
              <a:avLst/>
            </a:prstGeom>
            <a:noFill/>
            <a:ln w="2222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93065" y="1395052"/>
              <a:ext cx="1364626" cy="539508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V-4Cr-4Ti</a:t>
              </a:r>
              <a:endParaRPr lang="zh-CN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1786256" y="1661446"/>
              <a:ext cx="1230002" cy="7899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3092459" y="1391692"/>
              <a:ext cx="2032650" cy="539508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Powder Process</a:t>
              </a:r>
              <a:endParaRPr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6518369" y="1403985"/>
              <a:ext cx="1599453" cy="539508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Ball-milling</a:t>
              </a:r>
              <a:endParaRPr lang="zh-CN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2" name="直接箭头连接符 41"/>
            <p:cNvCxnSpPr/>
            <p:nvPr/>
          </p:nvCxnSpPr>
          <p:spPr>
            <a:xfrm flipV="1">
              <a:off x="5183601" y="1661446"/>
              <a:ext cx="1309275" cy="20856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 flipV="1">
              <a:off x="8190041" y="1675453"/>
              <a:ext cx="1186348" cy="6849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9452590" y="1413444"/>
              <a:ext cx="1509392" cy="53771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</a:rPr>
                <a:t>Sintering</a:t>
              </a: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03046" y="2014946"/>
            <a:ext cx="2538730" cy="36000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Casting molding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2236" y="1934302"/>
            <a:ext cx="2827655" cy="4126864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文本框 46"/>
          <p:cNvSpPr txBox="1"/>
          <p:nvPr/>
        </p:nvSpPr>
        <p:spPr>
          <a:xfrm>
            <a:off x="3055010" y="2010230"/>
            <a:ext cx="2507615" cy="360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Ball-milling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994287" y="1929585"/>
            <a:ext cx="2663587" cy="4133215"/>
          </a:xfrm>
          <a:prstGeom prst="rect">
            <a:avLst/>
          </a:prstGeom>
          <a:noFill/>
          <a:ln w="254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3187847" y="4046472"/>
            <a:ext cx="2329180" cy="360000"/>
          </a:xfrm>
          <a:prstGeom prst="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HIP Sintering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735955" y="1929765"/>
            <a:ext cx="2573655" cy="2269490"/>
          </a:xfrm>
          <a:prstGeom prst="rect">
            <a:avLst/>
          </a:prstGeom>
          <a:noFill/>
          <a:ln w="254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5846708" y="2014675"/>
            <a:ext cx="232918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Hot rolling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21273" b="17615"/>
          <a:stretch>
            <a:fillRect/>
          </a:stretch>
        </p:blipFill>
        <p:spPr bwMode="auto">
          <a:xfrm>
            <a:off x="146966" y="2432775"/>
            <a:ext cx="1640820" cy="147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26795" r="4533" b="17179"/>
          <a:stretch>
            <a:fillRect/>
          </a:stretch>
        </p:blipFill>
        <p:spPr>
          <a:xfrm>
            <a:off x="1795406" y="2433166"/>
            <a:ext cx="1048084" cy="1477461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4487" r="15307"/>
          <a:stretch>
            <a:fillRect/>
          </a:stretch>
        </p:blipFill>
        <p:spPr>
          <a:xfrm>
            <a:off x="141076" y="4453301"/>
            <a:ext cx="1708288" cy="152052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5" t="36900" r="11888" b="1775"/>
          <a:stretch>
            <a:fillRect/>
          </a:stretch>
        </p:blipFill>
        <p:spPr>
          <a:xfrm rot="5400000">
            <a:off x="1601031" y="4737573"/>
            <a:ext cx="1514556" cy="95794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108585" y="4027170"/>
            <a:ext cx="2646680" cy="33718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</a:rPr>
              <a:t>Plasma Rotating Electrode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049725" y="3725961"/>
            <a:ext cx="260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V-4Cr-4Ti + MAX Phases</a:t>
            </a:r>
            <a:endParaRPr lang="zh-CN" altLang="en-US" dirty="0"/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6"/>
          <a:srcRect t="2372" r="26399" b="1547"/>
          <a:stretch>
            <a:fillRect/>
          </a:stretch>
        </p:blipFill>
        <p:spPr>
          <a:xfrm>
            <a:off x="3286296" y="4495481"/>
            <a:ext cx="772984" cy="143616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3" t="26666" r="11559" b="13270"/>
          <a:stretch>
            <a:fillRect/>
          </a:stretch>
        </p:blipFill>
        <p:spPr>
          <a:xfrm>
            <a:off x="4218857" y="4494403"/>
            <a:ext cx="1201900" cy="148046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t="16508" r="7317" b="4508"/>
          <a:stretch>
            <a:fillRect/>
          </a:stretch>
        </p:blipFill>
        <p:spPr>
          <a:xfrm rot="16200000">
            <a:off x="6173837" y="2240297"/>
            <a:ext cx="1674922" cy="2161415"/>
          </a:xfrm>
          <a:prstGeom prst="rect">
            <a:avLst/>
          </a:prstGeom>
        </p:spPr>
      </p:pic>
      <p:graphicFrame>
        <p:nvGraphicFramePr>
          <p:cNvPr id="65" name="表格 64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5751830" y="5121275"/>
          <a:ext cx="5562600" cy="942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6980"/>
                <a:gridCol w="683260"/>
                <a:gridCol w="667385"/>
                <a:gridCol w="961390"/>
                <a:gridCol w="1040765"/>
                <a:gridCol w="972820"/>
              </a:tblGrid>
              <a:tr h="2355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</a:rPr>
                        <a:t>Sample</a:t>
                      </a:r>
                      <a:endParaRPr lang="en-US" altLang="zh-CN" sz="140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</a:rPr>
                        <a:t>Cr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</a:rPr>
                        <a:t>Ti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</a:rPr>
                        <a:t>Original</a:t>
                      </a:r>
                      <a:endParaRPr lang="en-US" altLang="zh-CN" sz="140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4.22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4.26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</a:rPr>
                        <a:t>0.0041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</a:rPr>
                        <a:t>&lt;0.002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</a:rPr>
                        <a:t>0.025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Casting</a:t>
                      </a:r>
                      <a:endParaRPr lang="en-US" altLang="zh-CN" sz="1400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4.23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4.68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0.0042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&lt;0.002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>
                          <a:solidFill>
                            <a:schemeClr val="tx1"/>
                          </a:solidFill>
                          <a:effectLst/>
                        </a:rPr>
                        <a:t>0.044</a:t>
                      </a:r>
                      <a:endParaRPr lang="en-US" sz="1400" kern="10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 smtClean="0">
                          <a:solidFill>
                            <a:schemeClr val="tx1"/>
                          </a:solidFill>
                          <a:effectLst/>
                        </a:rPr>
                        <a:t>Powders</a:t>
                      </a:r>
                      <a:endParaRPr lang="en-US" altLang="zh-CN" sz="140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4.16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4.66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0.0059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&lt;0.002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0.050</a:t>
                      </a:r>
                      <a:endParaRPr lang="en-US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" name="矩形 65"/>
          <p:cNvSpPr/>
          <p:nvPr/>
        </p:nvSpPr>
        <p:spPr>
          <a:xfrm>
            <a:off x="5792506" y="4749016"/>
            <a:ext cx="35831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Table1: </a:t>
            </a:r>
            <a:r>
              <a:rPr lang="zh-CN" altLang="en-US" sz="1600" dirty="0" smtClean="0"/>
              <a:t>Chemical </a:t>
            </a:r>
            <a:r>
              <a:rPr lang="zh-CN" altLang="en-US" sz="1600" dirty="0"/>
              <a:t>composition test /wt.%</a:t>
            </a:r>
            <a:endParaRPr lang="zh-CN" altLang="en-US" sz="1600" dirty="0"/>
          </a:p>
        </p:txBody>
      </p:sp>
      <p:sp>
        <p:nvSpPr>
          <p:cNvPr id="67" name="文本框 66"/>
          <p:cNvSpPr txBox="1"/>
          <p:nvPr/>
        </p:nvSpPr>
        <p:spPr>
          <a:xfrm>
            <a:off x="-8255" y="157480"/>
            <a:ext cx="823150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MAX Phases Dispersion Strengthened </a:t>
            </a:r>
            <a:r>
              <a:rPr lang="en-US" altLang="zh-CN" sz="2400" b="1" dirty="0">
                <a:solidFill>
                  <a:schemeClr val="bg1"/>
                </a:solidFill>
              </a:rPr>
              <a:t>V-4Cr-4Ti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Alloy</a:t>
            </a:r>
            <a:endParaRPr lang="en-US" altLang="zh-CN" sz="24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8599170" y="2531745"/>
          <a:ext cx="3315970" cy="218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6" name="Graph" r:id="rId10" imgW="4154805" imgH="2901950" progId="Origin50.Graph">
                  <p:embed/>
                </p:oleObj>
              </mc:Choice>
              <mc:Fallback>
                <p:oleObj name="Graph" r:id="rId10" imgW="4154805" imgH="290195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252" r="4398"/>
                      <a:stretch>
                        <a:fillRect/>
                      </a:stretch>
                    </p:blipFill>
                    <p:spPr bwMode="auto">
                      <a:xfrm>
                        <a:off x="8599170" y="2531745"/>
                        <a:ext cx="3315970" cy="2183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500745" y="1929765"/>
            <a:ext cx="3653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Good impurities control &amp; much better thermal creep property.</a:t>
            </a:r>
            <a:endParaRPr lang="en-US" altLang="zh-CN" b="1"/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14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" name="文本框 66"/>
          <p:cNvSpPr txBox="1"/>
          <p:nvPr/>
        </p:nvSpPr>
        <p:spPr>
          <a:xfrm>
            <a:off x="113665" y="157480"/>
            <a:ext cx="77876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400" b="1" dirty="0" smtClean="0">
                <a:solidFill>
                  <a:schemeClr val="bg1"/>
                </a:solidFill>
              </a:rPr>
              <a:t>Vanadium first wall technologies </a:t>
            </a:r>
            <a:endParaRPr lang="en-US" altLang="zh-CN" sz="2400" b="1" dirty="0" smtClean="0">
              <a:solidFill>
                <a:schemeClr val="bg1"/>
              </a:solidFill>
            </a:endParaRPr>
          </a:p>
        </p:txBody>
      </p:sp>
      <p:sp>
        <p:nvSpPr>
          <p:cNvPr id="97" name="文本框 96"/>
          <p:cNvSpPr txBox="1"/>
          <p:nvPr>
            <p:custDataLst>
              <p:tags r:id="rId1"/>
            </p:custDataLst>
          </p:nvPr>
        </p:nvSpPr>
        <p:spPr>
          <a:xfrm>
            <a:off x="472440" y="3227070"/>
            <a:ext cx="5662295" cy="1061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15595" indent="-315595" algn="l" defTabSz="3079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400" dirty="0">
                <a:latin typeface="+mn-lt"/>
                <a:ea typeface="+mn-ea"/>
              </a:rPr>
              <a:t>Nuclear heating</a:t>
            </a:r>
            <a:r>
              <a:rPr lang="zh-CN" altLang="en-US" sz="1400" dirty="0">
                <a:latin typeface="+mn-lt"/>
                <a:ea typeface="+mn-ea"/>
              </a:rPr>
              <a:t>：</a:t>
            </a:r>
            <a:r>
              <a:rPr lang="en-US" altLang="zh-CN" sz="1400" dirty="0"/>
              <a:t>27MW/m</a:t>
            </a:r>
            <a:r>
              <a:rPr lang="en-US" altLang="zh-CN" sz="1400" baseline="30000" dirty="0"/>
              <a:t>3</a:t>
            </a:r>
            <a:r>
              <a:rPr lang="zh-CN" altLang="en-US" sz="1400" dirty="0">
                <a:latin typeface="+mn-lt"/>
                <a:ea typeface="+mn-ea"/>
              </a:rPr>
              <a:t>；</a:t>
            </a:r>
            <a:r>
              <a:rPr lang="en-US" altLang="zh-CN" sz="1400" dirty="0">
                <a:latin typeface="+mn-lt"/>
                <a:ea typeface="+mn-ea"/>
              </a:rPr>
              <a:t>Coolant flow</a:t>
            </a:r>
            <a:r>
              <a:rPr lang="zh-CN" altLang="en-US" sz="1400" dirty="0">
                <a:latin typeface="+mn-lt"/>
                <a:ea typeface="+mn-ea"/>
              </a:rPr>
              <a:t>：</a:t>
            </a:r>
            <a:r>
              <a:rPr lang="en-US" altLang="zh-CN" sz="1400" dirty="0">
                <a:latin typeface="+mn-lt"/>
                <a:ea typeface="+mn-ea"/>
              </a:rPr>
              <a:t>100m/s</a:t>
            </a:r>
            <a:r>
              <a:rPr lang="zh-CN" altLang="en-US" sz="1400" dirty="0">
                <a:latin typeface="+mn-lt"/>
                <a:ea typeface="+mn-ea"/>
              </a:rPr>
              <a:t>；</a:t>
            </a:r>
            <a:r>
              <a:rPr lang="en-US" sz="1400" dirty="0">
                <a:latin typeface="+mn-lt"/>
                <a:ea typeface="+mn-ea"/>
              </a:rPr>
              <a:t>In/outlet temp.</a:t>
            </a:r>
            <a:r>
              <a:rPr lang="en-US" altLang="zh-CN" sz="1400" dirty="0">
                <a:latin typeface="+mn-lt"/>
                <a:ea typeface="+mn-ea"/>
              </a:rPr>
              <a:t>:400/490</a:t>
            </a:r>
            <a:r>
              <a:rPr lang="zh-CN" altLang="en-US" sz="1400" dirty="0">
                <a:latin typeface="+mn-lt"/>
                <a:ea typeface="+mn-ea"/>
              </a:rPr>
              <a:t>℃</a:t>
            </a:r>
            <a:endParaRPr lang="zh-CN" altLang="en-US" sz="1400" dirty="0">
              <a:latin typeface="+mn-lt"/>
              <a:ea typeface="+mn-ea"/>
            </a:endParaRPr>
          </a:p>
          <a:p>
            <a:pPr marL="315595" indent="-315595" algn="l" defTabSz="3079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latin typeface="+mn-lt"/>
                <a:ea typeface="+mn-ea"/>
              </a:rPr>
              <a:t>Pressure drop: 0.14MPa</a:t>
            </a:r>
            <a:endParaRPr lang="en-US" altLang="zh-CN" sz="1600" b="1" dirty="0">
              <a:latin typeface="+mn-lt"/>
              <a:ea typeface="+mn-ea"/>
            </a:endParaRPr>
          </a:p>
          <a:p>
            <a:pPr marL="315595" indent="-315595" algn="l" defTabSz="3079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latin typeface="+mn-lt"/>
                <a:ea typeface="+mn-ea"/>
              </a:rPr>
              <a:t>V4Cr4Ti/W diffusion bonding developed, &gt; 100 MPa </a:t>
            </a:r>
            <a:endParaRPr lang="zh-CN" altLang="en-US" sz="1600" b="1" dirty="0">
              <a:latin typeface="+mn-lt"/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" y="883920"/>
            <a:ext cx="5662930" cy="234315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6778625" y="1035050"/>
            <a:ext cx="4652010" cy="4902835"/>
            <a:chOff x="11186" y="2355"/>
            <a:chExt cx="6940" cy="7321"/>
          </a:xfrm>
        </p:grpSpPr>
        <p:grpSp>
          <p:nvGrpSpPr>
            <p:cNvPr id="59" name="组合 58"/>
            <p:cNvGrpSpPr/>
            <p:nvPr/>
          </p:nvGrpSpPr>
          <p:grpSpPr>
            <a:xfrm>
              <a:off x="11186" y="2355"/>
              <a:ext cx="6940" cy="7321"/>
              <a:chOff x="11186" y="2355"/>
              <a:chExt cx="6940" cy="7321"/>
            </a:xfrm>
          </p:grpSpPr>
          <p:grpSp>
            <p:nvGrpSpPr>
              <p:cNvPr id="162" name="组合 161"/>
              <p:cNvGrpSpPr>
                <a:grpSpLocks noChangeAspect="1"/>
              </p:cNvGrpSpPr>
              <p:nvPr/>
            </p:nvGrpSpPr>
            <p:grpSpPr>
              <a:xfrm>
                <a:off x="11186" y="2461"/>
                <a:ext cx="6921" cy="2101"/>
                <a:chOff x="400" y="1431"/>
                <a:chExt cx="9269" cy="3406"/>
              </a:xfrm>
            </p:grpSpPr>
            <p:pic>
              <p:nvPicPr>
                <p:cNvPr id="154" name="图片 15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0" y="1431"/>
                  <a:ext cx="7100" cy="3312"/>
                </a:xfrm>
                <a:prstGeom prst="rect">
                  <a:avLst/>
                </a:prstGeom>
              </p:spPr>
            </p:pic>
            <p:pic>
              <p:nvPicPr>
                <p:cNvPr id="159" name="图片 158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05" y="1431"/>
                  <a:ext cx="2065" cy="3406"/>
                </a:xfrm>
                <a:prstGeom prst="rect">
                  <a:avLst/>
                </a:prstGeom>
              </p:spPr>
            </p:pic>
          </p:grpSp>
          <p:pic>
            <p:nvPicPr>
              <p:cNvPr id="160" name="图片 159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1213" y="4491"/>
                <a:ext cx="6894" cy="2571"/>
              </a:xfrm>
              <a:prstGeom prst="rect">
                <a:avLst/>
              </a:prstGeom>
            </p:spPr>
          </p:pic>
          <p:pic>
            <p:nvPicPr>
              <p:cNvPr id="164" name="图片 163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1213" y="6987"/>
                <a:ext cx="6913" cy="2689"/>
              </a:xfrm>
              <a:prstGeom prst="rect">
                <a:avLst/>
              </a:prstGeom>
            </p:spPr>
          </p:pic>
          <p:sp>
            <p:nvSpPr>
              <p:cNvPr id="168" name="文本框 167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3099" y="7214"/>
                <a:ext cx="3608" cy="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/>
                  <a:t>Equivalent strain (%)</a:t>
                </a:r>
                <a:endParaRPr lang="en-US" altLang="zh-CN"/>
              </a:p>
            </p:txBody>
          </p:sp>
          <p:sp>
            <p:nvSpPr>
              <p:cNvPr id="167" name="文本框 16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2640" y="4504"/>
                <a:ext cx="3128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/>
                  <a:t>Equivalent stress </a:t>
                </a:r>
                <a:endParaRPr lang="en-US" altLang="zh-CN"/>
              </a:p>
              <a:p>
                <a:pPr algn="ctr"/>
                <a:r>
                  <a:rPr lang="en-US" altLang="zh-CN" sz="1400"/>
                  <a:t>at 8MPa + Temp. field</a:t>
                </a:r>
                <a:endParaRPr lang="zh-CN" altLang="en-US" sz="1400"/>
              </a:p>
            </p:txBody>
          </p:sp>
          <p:sp>
            <p:nvSpPr>
              <p:cNvPr id="58" name="文本框 5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2397" y="2355"/>
                <a:ext cx="3108" cy="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/>
                  <a:t>Temperature map</a:t>
                </a:r>
                <a:endParaRPr lang="en-US" altLang="zh-CN"/>
              </a:p>
              <a:p>
                <a:pPr algn="ctr"/>
                <a:r>
                  <a:rPr lang="en-US" altLang="zh-CN" sz="1400"/>
                  <a:t>at 1 MW/m</a:t>
                </a:r>
                <a:r>
                  <a:rPr lang="en-US" altLang="zh-CN" sz="1400" baseline="30000"/>
                  <a:t>2</a:t>
                </a:r>
                <a:endParaRPr lang="en-US" altLang="zh-CN" sz="1400" baseline="30000"/>
              </a:p>
            </p:txBody>
          </p:sp>
        </p:grpSp>
        <p:sp>
          <p:nvSpPr>
            <p:cNvPr id="60" name="文本框 59"/>
            <p:cNvSpPr txBox="1"/>
            <p:nvPr/>
          </p:nvSpPr>
          <p:spPr>
            <a:xfrm>
              <a:off x="13526" y="4012"/>
              <a:ext cx="1942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</a:rPr>
                <a:t>399~709℃</a:t>
              </a:r>
              <a:endParaRPr lang="en-US" altLang="zh-CN" sz="1400">
                <a:solidFill>
                  <a:srgbClr val="FF0000"/>
                </a:solidFill>
              </a:endParaRPr>
            </a:p>
          </p:txBody>
        </p:sp>
        <p:sp>
          <p:nvSpPr>
            <p:cNvPr id="77" name="文本框 76"/>
            <p:cNvSpPr txBox="1"/>
            <p:nvPr>
              <p:custDataLst>
                <p:tags r:id="rId14"/>
              </p:custDataLst>
            </p:nvPr>
          </p:nvSpPr>
          <p:spPr>
            <a:xfrm>
              <a:off x="12661" y="5423"/>
              <a:ext cx="1942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sym typeface="Symbol" panose="05050102010706020507" charset="0"/>
                </a:rPr>
                <a:t> </a:t>
              </a:r>
              <a:r>
                <a:rPr lang="en-US" altLang="zh-CN" sz="1400">
                  <a:solidFill>
                    <a:srgbClr val="FF0000"/>
                  </a:solidFill>
                </a:rPr>
                <a:t>510 </a:t>
              </a:r>
              <a:r>
                <a:rPr lang="en-US" altLang="zh-CN" sz="1400">
                  <a:solidFill>
                    <a:srgbClr val="FF0000"/>
                  </a:solidFill>
                </a:rPr>
                <a:t>MPa</a:t>
              </a:r>
              <a:endParaRPr lang="en-US" altLang="zh-CN" sz="1400">
                <a:solidFill>
                  <a:srgbClr val="FF0000"/>
                </a:solidFill>
              </a:endParaRPr>
            </a:p>
          </p:txBody>
        </p:sp>
        <p:sp>
          <p:nvSpPr>
            <p:cNvPr id="78" name="文本框 77"/>
            <p:cNvSpPr txBox="1"/>
            <p:nvPr>
              <p:custDataLst>
                <p:tags r:id="rId15"/>
              </p:custDataLst>
            </p:nvPr>
          </p:nvSpPr>
          <p:spPr>
            <a:xfrm>
              <a:off x="13909" y="7781"/>
              <a:ext cx="1942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  <a:sym typeface="Symbol" panose="05050102010706020507" charset="0"/>
                </a:rPr>
                <a:t> </a:t>
              </a:r>
              <a:r>
                <a:rPr lang="en-US" altLang="zh-CN" sz="1400">
                  <a:solidFill>
                    <a:srgbClr val="FF0000"/>
                  </a:solidFill>
                </a:rPr>
                <a:t>0.71%</a:t>
              </a:r>
              <a:endParaRPr lang="en-US" altLang="zh-CN" sz="140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47065" y="4374515"/>
            <a:ext cx="2574290" cy="1932305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435985" y="4288790"/>
            <a:ext cx="2987675" cy="2270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15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" name="文本框 66"/>
          <p:cNvSpPr txBox="1"/>
          <p:nvPr/>
        </p:nvSpPr>
        <p:spPr>
          <a:xfrm>
            <a:off x="113665" y="157480"/>
            <a:ext cx="94297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400" b="1" dirty="0" smtClean="0">
                <a:solidFill>
                  <a:schemeClr val="bg1"/>
                </a:solidFill>
              </a:rPr>
              <a:t>Reliable diffusion-bonding with RAFMs and CDS-V4Cr4Ti </a:t>
            </a:r>
            <a:endParaRPr lang="en-US" altLang="zh-CN" sz="2400" b="1" dirty="0" smtClean="0">
              <a:solidFill>
                <a:schemeClr val="bg1"/>
              </a:solidFill>
            </a:endParaRPr>
          </a:p>
        </p:txBody>
      </p:sp>
      <p:grpSp>
        <p:nvGrpSpPr>
          <p:cNvPr id="42" name="组合 41"/>
          <p:cNvGrpSpPr>
            <a:grpSpLocks noChangeAspect="1"/>
          </p:cNvGrpSpPr>
          <p:nvPr/>
        </p:nvGrpSpPr>
        <p:grpSpPr>
          <a:xfrm>
            <a:off x="2605723" y="4400287"/>
            <a:ext cx="2359329" cy="1870075"/>
            <a:chOff x="2793125" y="1900995"/>
            <a:chExt cx="2744653" cy="2175495"/>
          </a:xfrm>
        </p:grpSpPr>
        <p:graphicFrame>
          <p:nvGraphicFramePr>
            <p:cNvPr id="41" name="对象 40"/>
            <p:cNvGraphicFramePr>
              <a:graphicFrameLocks noChangeAspect="1"/>
            </p:cNvGraphicFramePr>
            <p:nvPr/>
          </p:nvGraphicFramePr>
          <p:xfrm>
            <a:off x="2793125" y="1900995"/>
            <a:ext cx="2214276" cy="2175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9" name="" r:id="rId1" imgW="5924550" imgH="5819775" progId="">
                    <p:embed/>
                  </p:oleObj>
                </mc:Choice>
                <mc:Fallback>
                  <p:oleObj name="" r:id="rId1" imgW="5924550" imgH="5819775" progId="">
                    <p:embed/>
                    <p:pic>
                      <p:nvPicPr>
                        <p:cNvPr id="0" name="图片 1698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793125" y="1900995"/>
                          <a:ext cx="2214276" cy="21754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3624324" y="2128414"/>
              <a:ext cx="1913454" cy="1662967"/>
              <a:chOff x="12129509" y="20384351"/>
              <a:chExt cx="2368220" cy="2049369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12129509" y="20384351"/>
                <a:ext cx="1107110" cy="2049369"/>
                <a:chOff x="2904" y="6526"/>
                <a:chExt cx="1638" cy="2909"/>
              </a:xfrm>
            </p:grpSpPr>
            <p:sp>
              <p:nvSpPr>
                <p:cNvPr id="26" name="文本框 11"/>
                <p:cNvSpPr txBox="1"/>
                <p:nvPr/>
              </p:nvSpPr>
              <p:spPr>
                <a:xfrm>
                  <a:off x="2904" y="6526"/>
                  <a:ext cx="1493" cy="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r>
                    <a:rPr lang="en-US" altLang="zh-CN" sz="1200" b="1" dirty="0">
                      <a:solidFill>
                        <a:schemeClr val="tx1"/>
                      </a:solidFill>
                      <a:latin typeface="+mj-lt"/>
                      <a:cs typeface="Times New Roman" panose="02020603050405020304" charset="0"/>
                    </a:rPr>
                    <a:t>V4Cr4Ti</a:t>
                  </a:r>
                  <a:endParaRPr lang="en-US" altLang="zh-CN" sz="1200" b="1" dirty="0">
                    <a:solidFill>
                      <a:schemeClr val="tx1"/>
                    </a:solidFill>
                    <a:latin typeface="+mj-lt"/>
                    <a:cs typeface="Times New Roman" panose="02020603050405020304" charset="0"/>
                  </a:endParaRPr>
                </a:p>
              </p:txBody>
            </p:sp>
            <p:sp>
              <p:nvSpPr>
                <p:cNvPr id="27" name="文本框 13"/>
                <p:cNvSpPr txBox="1"/>
                <p:nvPr/>
              </p:nvSpPr>
              <p:spPr>
                <a:xfrm>
                  <a:off x="3088" y="8321"/>
                  <a:ext cx="1454" cy="11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b="1" dirty="0">
                      <a:solidFill>
                        <a:schemeClr val="tx1"/>
                      </a:solidFill>
                      <a:latin typeface="+mj-lt"/>
                      <a:cs typeface="Times New Roman" panose="02020603050405020304" charset="0"/>
                    </a:rPr>
                    <a:t>CDS-V</a:t>
                  </a:r>
                  <a:endParaRPr lang="en-US" altLang="zh-CN" sz="1200" b="1" dirty="0">
                    <a:solidFill>
                      <a:schemeClr val="tx1"/>
                    </a:solidFill>
                    <a:latin typeface="+mj-lt"/>
                    <a:cs typeface="Times New Roman" panose="02020603050405020304" charset="0"/>
                  </a:endParaRPr>
                </a:p>
              </p:txBody>
            </p:sp>
          </p:grpSp>
          <p:sp>
            <p:nvSpPr>
              <p:cNvPr id="22" name="文本框 17"/>
              <p:cNvSpPr txBox="1"/>
              <p:nvPr/>
            </p:nvSpPr>
            <p:spPr>
              <a:xfrm>
                <a:off x="12229349" y="20839925"/>
                <a:ext cx="969434" cy="338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 dirty="0">
                    <a:solidFill>
                      <a:schemeClr val="tx1"/>
                    </a:solidFill>
                    <a:latin typeface="+mj-lt"/>
                    <a:cs typeface="Times New Roman" panose="02020603050405020304" charset="0"/>
                  </a:rPr>
                  <a:t>CDS-V</a:t>
                </a:r>
                <a:endParaRPr lang="en-US" altLang="zh-CN" sz="1200" b="1" dirty="0">
                  <a:solidFill>
                    <a:schemeClr val="tx1"/>
                  </a:solidFill>
                  <a:latin typeface="+mj-lt"/>
                  <a:cs typeface="Times New Roman" panose="02020603050405020304" charset="0"/>
                </a:endParaRPr>
              </a:p>
            </p:txBody>
          </p:sp>
          <p:sp>
            <p:nvSpPr>
              <p:cNvPr id="23" name="文本框 16"/>
              <p:cNvSpPr txBox="1"/>
              <p:nvPr/>
            </p:nvSpPr>
            <p:spPr>
              <a:xfrm rot="764733">
                <a:off x="13089811" y="20981189"/>
                <a:ext cx="1407918" cy="485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dirty="0">
                    <a:latin typeface="+mj-lt"/>
                  </a:rPr>
                  <a:t>I</a:t>
                </a:r>
                <a:r>
                  <a:rPr lang="zh-CN" altLang="en-US" sz="1600" dirty="0">
                    <a:latin typeface="+mj-lt"/>
                  </a:rPr>
                  <a:t>nterface</a:t>
                </a:r>
                <a:endParaRPr lang="zh-CN" altLang="en-US" sz="1600" dirty="0">
                  <a:latin typeface="+mj-lt"/>
                </a:endParaRPr>
              </a:p>
            </p:txBody>
          </p:sp>
        </p:grpSp>
      </p:grpSp>
      <p:sp>
        <p:nvSpPr>
          <p:cNvPr id="33" name="Right Arrow 29"/>
          <p:cNvSpPr/>
          <p:nvPr/>
        </p:nvSpPr>
        <p:spPr>
          <a:xfrm rot="884140">
            <a:off x="4241865" y="4886958"/>
            <a:ext cx="817840" cy="190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8510979" y="4064353"/>
            <a:ext cx="3157319" cy="2323554"/>
            <a:chOff x="8627313" y="1237333"/>
            <a:chExt cx="3157319" cy="2323554"/>
          </a:xfrm>
        </p:grpSpPr>
        <p:pic>
          <p:nvPicPr>
            <p:cNvPr id="32" name="图片 15"/>
            <p:cNvPicPr>
              <a:picLocks noChangeAspect="1"/>
            </p:cNvPicPr>
            <p:nvPr/>
          </p:nvPicPr>
          <p:blipFill rotWithShape="1">
            <a:blip r:embed="rId3" cstate="print"/>
            <a:srcRect l="6399" b="6917"/>
            <a:stretch>
              <a:fillRect/>
            </a:stretch>
          </p:blipFill>
          <p:spPr>
            <a:xfrm>
              <a:off x="8887903" y="1237333"/>
              <a:ext cx="2896729" cy="2103120"/>
            </a:xfrm>
            <a:prstGeom prst="rect">
              <a:avLst/>
            </a:prstGeom>
          </p:spPr>
        </p:pic>
        <p:sp>
          <p:nvSpPr>
            <p:cNvPr id="34" name="TextBox 32"/>
            <p:cNvSpPr txBox="1"/>
            <p:nvPr/>
          </p:nvSpPr>
          <p:spPr>
            <a:xfrm>
              <a:off x="9714732" y="3283888"/>
              <a:ext cx="1210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j-lt"/>
                  <a:cs typeface="Times New Roman" panose="02020603050405020304" charset="0"/>
                </a:rPr>
                <a:t>Position (mm)</a:t>
              </a:r>
              <a:endParaRPr lang="en-US" sz="1200" b="1" dirty="0">
                <a:latin typeface="+mj-lt"/>
                <a:cs typeface="Times New Roman" panose="02020603050405020304" charset="0"/>
              </a:endParaRPr>
            </a:p>
          </p:txBody>
        </p:sp>
        <p:sp>
          <p:nvSpPr>
            <p:cNvPr id="35" name="TextBox 33"/>
            <p:cNvSpPr txBox="1"/>
            <p:nvPr/>
          </p:nvSpPr>
          <p:spPr>
            <a:xfrm rot="16200000">
              <a:off x="7991069" y="2094039"/>
              <a:ext cx="1549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+mj-lt"/>
                  <a:cs typeface="Times New Roman" panose="02020603050405020304" charset="0"/>
                </a:rPr>
                <a:t>Hardness (HV)</a:t>
              </a:r>
              <a:endParaRPr lang="en-US" sz="1200" b="1" dirty="0">
                <a:latin typeface="+mj-lt"/>
                <a:cs typeface="Times New Roman" panose="02020603050405020304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0190270" y="1628800"/>
              <a:ext cx="1" cy="149859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文本框 9"/>
            <p:cNvSpPr txBox="1"/>
            <p:nvPr/>
          </p:nvSpPr>
          <p:spPr>
            <a:xfrm>
              <a:off x="9247943" y="1920052"/>
              <a:ext cx="994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1600" b="1" dirty="0">
                  <a:solidFill>
                    <a:srgbClr val="002060"/>
                  </a:solidFill>
                  <a:latin typeface="+mj-lt"/>
                  <a:cs typeface="Times New Roman" panose="02020603050405020304" charset="0"/>
                </a:rPr>
                <a:t>V4Cr4Ti</a:t>
              </a:r>
              <a:endParaRPr lang="en-US" altLang="zh-CN" sz="1600" b="1" dirty="0">
                <a:solidFill>
                  <a:srgbClr val="002060"/>
                </a:solidFill>
                <a:latin typeface="+mj-lt"/>
                <a:cs typeface="Times New Roman" panose="02020603050405020304" charset="0"/>
              </a:endParaRPr>
            </a:p>
          </p:txBody>
        </p:sp>
        <p:sp>
          <p:nvSpPr>
            <p:cNvPr id="38" name="文本框 11"/>
            <p:cNvSpPr txBox="1"/>
            <p:nvPr/>
          </p:nvSpPr>
          <p:spPr>
            <a:xfrm>
              <a:off x="10493156" y="2242738"/>
              <a:ext cx="983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002060"/>
                  </a:solidFill>
                  <a:latin typeface="+mj-lt"/>
                  <a:cs typeface="Times New Roman" panose="02020603050405020304" charset="0"/>
                </a:rPr>
                <a:t>CDS-V</a:t>
              </a:r>
              <a:endParaRPr lang="en-US" altLang="zh-CN" sz="1600" b="1" dirty="0">
                <a:solidFill>
                  <a:srgbClr val="002060"/>
                </a:solidFill>
                <a:latin typeface="+mj-lt"/>
                <a:cs typeface="Times New Roman" panose="02020603050405020304" charset="0"/>
              </a:endParaRPr>
            </a:p>
          </p:txBody>
        </p:sp>
        <p:sp>
          <p:nvSpPr>
            <p:cNvPr id="39" name="TextBox 48"/>
            <p:cNvSpPr txBox="1"/>
            <p:nvPr/>
          </p:nvSpPr>
          <p:spPr>
            <a:xfrm>
              <a:off x="9659392" y="1284043"/>
              <a:ext cx="11668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  <a:cs typeface="Times New Roman" panose="02020603050405020304" charset="0"/>
                </a:rPr>
                <a:t>Interface</a:t>
              </a:r>
              <a:endParaRPr lang="en-US" sz="1600" b="1" dirty="0">
                <a:latin typeface="+mj-lt"/>
                <a:cs typeface="Times New Roman" panose="02020603050405020304" charset="0"/>
              </a:endParaRPr>
            </a:p>
          </p:txBody>
        </p:sp>
      </p:grpSp>
      <p:sp>
        <p:nvSpPr>
          <p:cNvPr id="45" name="箭头: 右 44"/>
          <p:cNvSpPr/>
          <p:nvPr/>
        </p:nvSpPr>
        <p:spPr>
          <a:xfrm>
            <a:off x="7772623" y="5012456"/>
            <a:ext cx="439349" cy="161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972075" y="4256048"/>
            <a:ext cx="3305175" cy="2177415"/>
            <a:chOff x="5527700" y="1700808"/>
            <a:chExt cx="3305175" cy="2177415"/>
          </a:xfrm>
        </p:grpSpPr>
        <p:grpSp>
          <p:nvGrpSpPr>
            <p:cNvPr id="43" name="组合 42"/>
            <p:cNvGrpSpPr>
              <a:grpSpLocks noChangeAspect="1"/>
            </p:cNvGrpSpPr>
            <p:nvPr/>
          </p:nvGrpSpPr>
          <p:grpSpPr>
            <a:xfrm>
              <a:off x="5790750" y="1700808"/>
              <a:ext cx="2445969" cy="1870075"/>
              <a:chOff x="6056853" y="1508434"/>
              <a:chExt cx="2476261" cy="1893235"/>
            </a:xfrm>
          </p:grpSpPr>
          <p:pic>
            <p:nvPicPr>
              <p:cNvPr id="19" name="图片 97" descr="HIP V-CDSVFZ100X"/>
              <p:cNvPicPr>
                <a:picLocks noChangeAspect="1"/>
              </p:cNvPicPr>
              <p:nvPr/>
            </p:nvPicPr>
            <p:blipFill rotWithShape="1">
              <a:blip r:embed="rId4" cstate="print"/>
              <a:srcRect t="5888"/>
              <a:stretch>
                <a:fillRect/>
              </a:stretch>
            </p:blipFill>
            <p:spPr>
              <a:xfrm>
                <a:off x="6056853" y="1508434"/>
                <a:ext cx="2476261" cy="1893235"/>
              </a:xfrm>
              <a:prstGeom prst="rect">
                <a:avLst/>
              </a:prstGeom>
            </p:spPr>
          </p:pic>
          <p:sp>
            <p:nvSpPr>
              <p:cNvPr id="29" name="TextBox 18"/>
              <p:cNvSpPr txBox="1"/>
              <p:nvPr/>
            </p:nvSpPr>
            <p:spPr>
              <a:xfrm>
                <a:off x="7612957" y="2784647"/>
                <a:ext cx="859307" cy="338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+mj-lt"/>
                    <a:cs typeface="Times New Roman" panose="02020603050405020304" charset="0"/>
                  </a:rPr>
                  <a:t>100</a:t>
                </a:r>
                <a:r>
                  <a:rPr lang="el-GR" altLang="zh-CN" sz="1600" b="1" dirty="0">
                    <a:solidFill>
                      <a:schemeClr val="bg1"/>
                    </a:solidFill>
                    <a:latin typeface="+mj-lt"/>
                    <a:cs typeface="Times New Roman" panose="02020603050405020304" charset="0"/>
                  </a:rPr>
                  <a:t>μ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+mj-lt"/>
                    <a:cs typeface="Times New Roman" panose="02020603050405020304" charset="0"/>
                  </a:rPr>
                  <a:t>m</a:t>
                </a:r>
                <a:endParaRPr lang="zh-CN" altLang="en-US" sz="1600" b="1" dirty="0">
                  <a:solidFill>
                    <a:schemeClr val="bg1"/>
                  </a:solidFill>
                  <a:latin typeface="+mj-lt"/>
                  <a:cs typeface="Times New Roman" panose="02020603050405020304" charset="0"/>
                </a:endParaRPr>
              </a:p>
            </p:txBody>
          </p:sp>
          <p:sp>
            <p:nvSpPr>
              <p:cNvPr id="30" name="文本框 9"/>
              <p:cNvSpPr txBox="1"/>
              <p:nvPr/>
            </p:nvSpPr>
            <p:spPr>
              <a:xfrm>
                <a:off x="6662628" y="1899037"/>
                <a:ext cx="10099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zh-CN" sz="1600" b="1" dirty="0">
                    <a:solidFill>
                      <a:srgbClr val="002060"/>
                    </a:solidFill>
                    <a:latin typeface="+mj-lt"/>
                  </a:rPr>
                  <a:t>V4Cr4Ti</a:t>
                </a:r>
                <a:endParaRPr lang="en-US" altLang="zh-CN" sz="16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31" name="文本框 11"/>
              <p:cNvSpPr txBox="1"/>
              <p:nvPr/>
            </p:nvSpPr>
            <p:spPr>
              <a:xfrm>
                <a:off x="6295998" y="2816020"/>
                <a:ext cx="1069726" cy="3413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+mj-lt"/>
                  </a:rPr>
                  <a:t>CDS-V</a:t>
                </a:r>
                <a:endParaRPr lang="en-US" altLang="zh-CN" sz="16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5527700" y="3571518"/>
              <a:ext cx="330517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RT shear bonding strength &gt; 300 MPa</a:t>
              </a:r>
              <a:endParaRPr lang="zh-CN" altLang="en-US" sz="1400" dirty="0"/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7" y="845863"/>
            <a:ext cx="1135936" cy="15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1452245" y="1236980"/>
            <a:ext cx="7048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/>
              <a:t>CLF-1 RAFM steel</a:t>
            </a:r>
            <a:endParaRPr lang="en-US" altLang="zh-CN" sz="1400" b="1"/>
          </a:p>
        </p:txBody>
      </p:sp>
      <p:grpSp>
        <p:nvGrpSpPr>
          <p:cNvPr id="24" name="组合 23"/>
          <p:cNvGrpSpPr/>
          <p:nvPr/>
        </p:nvGrpSpPr>
        <p:grpSpPr>
          <a:xfrm>
            <a:off x="163830" y="2277110"/>
            <a:ext cx="2115820" cy="3992880"/>
            <a:chOff x="258" y="3586"/>
            <a:chExt cx="3332" cy="6288"/>
          </a:xfrm>
        </p:grpSpPr>
        <p:grpSp>
          <p:nvGrpSpPr>
            <p:cNvPr id="18" name="组合 17"/>
            <p:cNvGrpSpPr/>
            <p:nvPr/>
          </p:nvGrpSpPr>
          <p:grpSpPr>
            <a:xfrm>
              <a:off x="258" y="3586"/>
              <a:ext cx="3332" cy="6288"/>
              <a:chOff x="207730" y="2166891"/>
              <a:chExt cx="2115820" cy="3992897"/>
            </a:xfrm>
          </p:grpSpPr>
          <p:sp>
            <p:nvSpPr>
              <p:cNvPr id="13" name="箭头: 虚尾 12"/>
              <p:cNvSpPr/>
              <p:nvPr/>
            </p:nvSpPr>
            <p:spPr>
              <a:xfrm rot="5400000">
                <a:off x="1029420" y="4205876"/>
                <a:ext cx="288290" cy="381000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407368" y="2166891"/>
                <a:ext cx="1183772" cy="2076672"/>
                <a:chOff x="551384" y="1513359"/>
                <a:chExt cx="1183772" cy="2076672"/>
              </a:xfrm>
            </p:grpSpPr>
            <p:sp>
              <p:nvSpPr>
                <p:cNvPr id="12" name="文本框 11"/>
                <p:cNvSpPr txBox="1"/>
                <p:nvPr/>
              </p:nvSpPr>
              <p:spPr>
                <a:xfrm>
                  <a:off x="551384" y="1513359"/>
                  <a:ext cx="91345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FFFF00"/>
                      </a:solidFill>
                      <a:latin typeface="+mj-lt"/>
                    </a:rPr>
                    <a:t>SWIP-30</a:t>
                  </a:r>
                  <a:endParaRPr lang="zh-CN" altLang="en-US" sz="1400" dirty="0">
                    <a:solidFill>
                      <a:srgbClr val="FFFF00"/>
                    </a:solidFill>
                    <a:latin typeface="+mj-lt"/>
                  </a:endParaRPr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899927" y="3282254"/>
                  <a:ext cx="8352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 dirty="0">
                      <a:latin typeface="Arial" panose="020B0604020202020204"/>
                      <a:ea typeface="黑体" panose="02010609060101010101" pitchFamily="2" charset="-122"/>
                    </a:rPr>
                    <a:t>V4Cr4Ti</a:t>
                  </a:r>
                  <a:endParaRPr lang="zh-CN" altLang="en-US" sz="1400" dirty="0">
                    <a:latin typeface="Arial" panose="020B0604020202020204"/>
                    <a:ea typeface="黑体" panose="02010609060101010101" pitchFamily="2" charset="-122"/>
                  </a:endParaRPr>
                </a:p>
              </p:txBody>
            </p:sp>
          </p:grpSp>
          <p:grpSp>
            <p:nvGrpSpPr>
              <p:cNvPr id="5" name="组合 4"/>
              <p:cNvGrpSpPr/>
              <p:nvPr/>
            </p:nvGrpSpPr>
            <p:grpSpPr>
              <a:xfrm>
                <a:off x="207730" y="4559588"/>
                <a:ext cx="2115820" cy="1600200"/>
                <a:chOff x="531930" y="4093505"/>
                <a:chExt cx="2115820" cy="1600200"/>
              </a:xfrm>
            </p:grpSpPr>
            <p:pic>
              <p:nvPicPr>
                <p:cNvPr id="6" name="Picture 8" descr="C:\Users\ZHENG PENGFEI\AppData\Roaming\Tencent\Users\25062154\QQ\WinTemp\RichOle\C8{7HHF)Y8Q@_K)J13MF1PF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lum bright="10000"/>
                </a:blip>
                <a:srcRect/>
                <a:stretch>
                  <a:fillRect/>
                </a:stretch>
              </p:blipFill>
              <p:spPr bwMode="auto">
                <a:xfrm>
                  <a:off x="607701" y="4134820"/>
                  <a:ext cx="1780051" cy="12334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" name="文本框 6"/>
                <p:cNvSpPr txBox="1"/>
                <p:nvPr/>
              </p:nvSpPr>
              <p:spPr>
                <a:xfrm>
                  <a:off x="631987" y="4093505"/>
                  <a:ext cx="18935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1400" dirty="0">
                      <a:solidFill>
                        <a:srgbClr val="FFFF00"/>
                      </a:solidFill>
                      <a:latin typeface="Arial" panose="020B0604020202020204"/>
                      <a:ea typeface="黑体" panose="02010609060101010101" pitchFamily="2" charset="-122"/>
                    </a:rPr>
                    <a:t>CDS vanadium alloy</a:t>
                  </a:r>
                  <a:endParaRPr lang="zh-CN" altLang="en-US" sz="1400" dirty="0">
                    <a:solidFill>
                      <a:srgbClr val="FFFF00"/>
                    </a:solidFill>
                    <a:latin typeface="Arial" panose="020B0604020202020204"/>
                    <a:ea typeface="黑体" panose="02010609060101010101" pitchFamily="2" charset="-122"/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531930" y="5387000"/>
                  <a:ext cx="2115820" cy="3067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dirty="0"/>
                    <a:t>V4Cr4Ti-1.5Y-0.3Ti</a:t>
                  </a:r>
                  <a:r>
                    <a:rPr lang="en-US" altLang="zh-CN" sz="1400" b="1" baseline="-25000" dirty="0"/>
                    <a:t>3</a:t>
                  </a:r>
                  <a:r>
                    <a:rPr lang="en-US" altLang="zh-CN" sz="1400" b="1" dirty="0"/>
                    <a:t>SiC</a:t>
                  </a:r>
                  <a:r>
                    <a:rPr lang="en-US" altLang="zh-CN" sz="1400" b="1" baseline="-25000" dirty="0"/>
                    <a:t>2</a:t>
                  </a:r>
                  <a:endParaRPr lang="zh-CN" altLang="en-US" sz="1400" b="1" dirty="0"/>
                </a:p>
              </p:txBody>
            </p:sp>
          </p:grpSp>
        </p:grpSp>
        <p:pic>
          <p:nvPicPr>
            <p:cNvPr id="60" name="图片 5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" y="4384"/>
              <a:ext cx="3260" cy="1987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16950" y="1236980"/>
            <a:ext cx="3259455" cy="2382520"/>
          </a:xfrm>
          <a:prstGeom prst="rect">
            <a:avLst/>
          </a:prstGeom>
        </p:spPr>
      </p:pic>
      <p:grpSp>
        <p:nvGrpSpPr>
          <p:cNvPr id="28" name="组合 27"/>
          <p:cNvGrpSpPr>
            <a:grpSpLocks noChangeAspect="1"/>
          </p:cNvGrpSpPr>
          <p:nvPr/>
        </p:nvGrpSpPr>
        <p:grpSpPr>
          <a:xfrm>
            <a:off x="2837815" y="2275205"/>
            <a:ext cx="5491480" cy="1664970"/>
            <a:chOff x="1999" y="134"/>
            <a:chExt cx="13088" cy="3968"/>
          </a:xfrm>
        </p:grpSpPr>
        <p:pic>
          <p:nvPicPr>
            <p:cNvPr id="87" name="图片 55001317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r="19555"/>
            <a:stretch>
              <a:fillRect/>
            </a:stretch>
          </p:blipFill>
          <p:spPr>
            <a:xfrm>
              <a:off x="1999" y="134"/>
              <a:ext cx="4306" cy="3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图片 1694449365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r="14622"/>
            <a:stretch>
              <a:fillRect/>
            </a:stretch>
          </p:blipFill>
          <p:spPr>
            <a:xfrm>
              <a:off x="6383" y="134"/>
              <a:ext cx="4570" cy="3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图片 2063095282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l="25598"/>
            <a:stretch>
              <a:fillRect/>
            </a:stretch>
          </p:blipFill>
          <p:spPr>
            <a:xfrm>
              <a:off x="11126" y="148"/>
              <a:ext cx="3961" cy="39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箭头: 虚尾 12"/>
          <p:cNvSpPr/>
          <p:nvPr/>
        </p:nvSpPr>
        <p:spPr>
          <a:xfrm rot="5400000">
            <a:off x="825917" y="2362597"/>
            <a:ext cx="28829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2496820" y="871220"/>
            <a:ext cx="5780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/>
              <a:t>Good HIP diffusion bonding V4Cr4Ti/RAFMs and V4Cr4Ti-melted /CDS-V4Cr4Ti.</a:t>
            </a:r>
            <a:endParaRPr lang="en-US" altLang="zh-CN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>
                <a:sym typeface="+mn-ea"/>
              </a:rPr>
              <a:t>Bonding strength &gt; 240 MPa achieved.</a:t>
            </a:r>
            <a:endParaRPr lang="en-US" altLang="zh-CN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>
                <a:solidFill>
                  <a:srgbClr val="FF0000"/>
                </a:solidFill>
              </a:rPr>
              <a:t>Tritium permeation under investigation.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16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312420" y="1764030"/>
            <a:ext cx="4592320" cy="1684020"/>
            <a:chOff x="492" y="2017"/>
            <a:chExt cx="7232" cy="2652"/>
          </a:xfrm>
        </p:grpSpPr>
        <p:grpSp>
          <p:nvGrpSpPr>
            <p:cNvPr id="16" name="组合 15"/>
            <p:cNvGrpSpPr>
              <a:grpSpLocks noChangeAspect="1"/>
            </p:cNvGrpSpPr>
            <p:nvPr/>
          </p:nvGrpSpPr>
          <p:grpSpPr>
            <a:xfrm>
              <a:off x="597" y="2597"/>
              <a:ext cx="6834" cy="2072"/>
              <a:chOff x="760" y="2059"/>
              <a:chExt cx="8611" cy="2610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577" y="2059"/>
                <a:ext cx="3795" cy="261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0" y="2059"/>
                <a:ext cx="4710" cy="2610"/>
              </a:xfrm>
              <a:prstGeom prst="rect">
                <a:avLst/>
              </a:prstGeom>
            </p:spPr>
          </p:pic>
        </p:grpSp>
        <p:sp>
          <p:nvSpPr>
            <p:cNvPr id="17" name="文本框 16"/>
            <p:cNvSpPr txBox="1"/>
            <p:nvPr/>
          </p:nvSpPr>
          <p:spPr>
            <a:xfrm>
              <a:off x="492" y="2017"/>
              <a:ext cx="72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He-cooling W/V4Cr4Ti/CLF-1 FW mock-up</a:t>
              </a:r>
              <a:endParaRPr lang="en-US" altLang="zh-CN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9235" y="3731260"/>
            <a:ext cx="4829810" cy="2522220"/>
            <a:chOff x="361" y="5653"/>
            <a:chExt cx="7606" cy="3972"/>
          </a:xfrm>
        </p:grpSpPr>
        <p:grpSp>
          <p:nvGrpSpPr>
            <p:cNvPr id="11" name="组合 10"/>
            <p:cNvGrpSpPr>
              <a:grpSpLocks noChangeAspect="1"/>
            </p:cNvGrpSpPr>
            <p:nvPr/>
          </p:nvGrpSpPr>
          <p:grpSpPr>
            <a:xfrm>
              <a:off x="492" y="6553"/>
              <a:ext cx="7102" cy="3072"/>
              <a:chOff x="492" y="6102"/>
              <a:chExt cx="7102" cy="3072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92" y="6102"/>
                <a:ext cx="7102" cy="1574"/>
                <a:chOff x="492" y="5652"/>
                <a:chExt cx="7102" cy="1574"/>
              </a:xfrm>
            </p:grpSpPr>
            <p:pic>
              <p:nvPicPr>
                <p:cNvPr id="5" name="图片 4"/>
                <p:cNvPicPr>
                  <a:picLocks noChangeAspect="1"/>
                </p:cNvPicPr>
                <p:nvPr/>
              </p:nvPicPr>
              <p:blipFill>
                <a:blip r:embed="rId3"/>
                <a:srcRect l="-2984" t="-3754"/>
                <a:stretch>
                  <a:fillRect/>
                </a:stretch>
              </p:blipFill>
              <p:spPr>
                <a:xfrm>
                  <a:off x="6189" y="5652"/>
                  <a:ext cx="1405" cy="1574"/>
                </a:xfrm>
                <a:prstGeom prst="rect">
                  <a:avLst/>
                </a:prstGeom>
              </p:spPr>
            </p:pic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2" y="5748"/>
                  <a:ext cx="5565" cy="1478"/>
                </a:xfrm>
                <a:prstGeom prst="rect">
                  <a:avLst/>
                </a:prstGeom>
              </p:spPr>
            </p:pic>
          </p:grp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" y="7981"/>
                <a:ext cx="2844" cy="1193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34" y="7996"/>
                <a:ext cx="3278" cy="1178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361" y="5653"/>
              <a:ext cx="760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Water-cooling W/V4Cr4Ti/CLF-1 FW mock-up, with equivelent stress and Maxi. temperature</a:t>
              </a:r>
              <a:endParaRPr lang="en-US" altLang="zh-CN"/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113665" y="157480"/>
            <a:ext cx="94297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400" b="1" dirty="0" smtClean="0">
                <a:solidFill>
                  <a:schemeClr val="bg1"/>
                </a:solidFill>
              </a:rPr>
              <a:t>V4Cr4Ti mock-ups for FW </a:t>
            </a:r>
            <a:endParaRPr lang="en-US" altLang="zh-CN" sz="2400" b="1" dirty="0" smtClean="0">
              <a:solidFill>
                <a:schemeClr val="bg1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29235" y="1006475"/>
            <a:ext cx="4676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000" b="1"/>
              <a:t>Reliable materials bonding</a:t>
            </a:r>
            <a:endParaRPr lang="en-US" altLang="zh-CN" sz="2000" b="1"/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/>
              <a:t>    </a:t>
            </a:r>
            <a:r>
              <a:rPr lang="en-US" altLang="zh-CN" b="1"/>
              <a:t>No UT indication of defect</a:t>
            </a:r>
            <a:endParaRPr lang="en-US" altLang="zh-CN" b="1"/>
          </a:p>
        </p:txBody>
      </p:sp>
      <p:sp>
        <p:nvSpPr>
          <p:cNvPr id="27" name="文本框 26"/>
          <p:cNvSpPr txBox="1"/>
          <p:nvPr/>
        </p:nvSpPr>
        <p:spPr>
          <a:xfrm>
            <a:off x="5666105" y="1029335"/>
            <a:ext cx="6318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000" b="1"/>
              <a:t>No damage at 1.25 MW/m</a:t>
            </a:r>
            <a:r>
              <a:rPr lang="en-US" altLang="zh-CN" sz="2000" b="1" baseline="30000"/>
              <a:t>2</a:t>
            </a:r>
            <a:r>
              <a:rPr lang="en-US" altLang="zh-CN" sz="2000" b="1"/>
              <a:t> for 1500 cycles.</a:t>
            </a:r>
            <a:endParaRPr lang="en-US" altLang="zh-CN" sz="2000" b="1"/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/>
              <a:t>    </a:t>
            </a:r>
            <a:r>
              <a:rPr lang="en-US" altLang="zh-CN" sz="1600" b="1"/>
              <a:t>2mm-thick W, &gt;700℃ of V4Cr4Ti</a:t>
            </a:r>
            <a:endParaRPr lang="en-US" altLang="zh-CN" sz="1600" b="1"/>
          </a:p>
        </p:txBody>
      </p:sp>
      <p:grpSp>
        <p:nvGrpSpPr>
          <p:cNvPr id="14" name="组合 13"/>
          <p:cNvGrpSpPr/>
          <p:nvPr/>
        </p:nvGrpSpPr>
        <p:grpSpPr>
          <a:xfrm>
            <a:off x="5781040" y="1764030"/>
            <a:ext cx="6132830" cy="4585970"/>
            <a:chOff x="9104" y="2778"/>
            <a:chExt cx="9658" cy="722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4" y="2778"/>
              <a:ext cx="3390" cy="722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98" y="7826"/>
              <a:ext cx="5813" cy="2175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2848" y="2805"/>
              <a:ext cx="5914" cy="4790"/>
              <a:chOff x="12848" y="2924"/>
              <a:chExt cx="5914" cy="4790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2848" y="2924"/>
                <a:ext cx="5914" cy="3852"/>
                <a:chOff x="12955" y="2778"/>
                <a:chExt cx="5914" cy="3852"/>
              </a:xfrm>
            </p:grpSpPr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9"/>
                <a:srcRect l="-669" b="21863"/>
                <a:stretch>
                  <a:fillRect/>
                </a:stretch>
              </p:blipFill>
              <p:spPr>
                <a:xfrm>
                  <a:off x="12955" y="2778"/>
                  <a:ext cx="3763" cy="3531"/>
                </a:xfrm>
                <a:prstGeom prst="rect">
                  <a:avLst/>
                </a:prstGeom>
              </p:spPr>
            </p:pic>
            <p:pic>
              <p:nvPicPr>
                <p:cNvPr id="3" name="图片 2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990" y="4170"/>
                  <a:ext cx="4065" cy="2460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7159" y="2982"/>
                  <a:ext cx="1710" cy="2633"/>
                </a:xfrm>
                <a:prstGeom prst="rect">
                  <a:avLst/>
                </a:prstGeom>
              </p:spPr>
            </p:pic>
          </p:grpSp>
          <p:sp>
            <p:nvSpPr>
              <p:cNvPr id="10" name="文本框 9"/>
              <p:cNvSpPr txBox="1"/>
              <p:nvPr/>
            </p:nvSpPr>
            <p:spPr>
              <a:xfrm>
                <a:off x="13062" y="6892"/>
                <a:ext cx="439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/>
                  <a:t>EMS-400 at SWIP for HHFT, to be updated to 800 kW</a:t>
                </a:r>
                <a:endParaRPr lang="en-US" altLang="zh-CN" sz="1400"/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17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104314" y="1"/>
            <a:ext cx="6048672" cy="73183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Outlines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71270" y="1064895"/>
            <a:ext cx="1036955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1. Introduction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2.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Material strategies for reactors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3. Progress of material researches</a:t>
            </a:r>
            <a:endParaRPr lang="en-US" altLang="zh-CN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3.1 W-base PFMs 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3.2 CLF-1 RAFM steel 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3.3 V-base alloy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3.4 Tritium-breeding materials permeation barrier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3.5 Neutron irradiation tests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4. Summary</a:t>
            </a:r>
            <a:endParaRPr lang="zh-CN" altLang="en-US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9570" y="83820"/>
            <a:ext cx="12954635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3.4 T-breeding materials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6380" y="788670"/>
            <a:ext cx="551434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/>
              <a:t>Ceramic: Up to 10kg / batch.</a:t>
            </a:r>
            <a:endParaRPr lang="en-US" altLang="zh-CN" sz="2000" b="1"/>
          </a:p>
          <a:p>
            <a:pPr indent="344805"/>
            <a:r>
              <a:rPr lang="en-US" altLang="zh-CN" sz="1600" b="1"/>
              <a:t>New facilities for Li</a:t>
            </a:r>
            <a:r>
              <a:rPr lang="en-US" altLang="zh-CN" sz="1600" b="1" baseline="-25000"/>
              <a:t>4</a:t>
            </a:r>
            <a:r>
              <a:rPr lang="en-US" altLang="zh-CN" sz="1600" b="1"/>
              <a:t>SiO</a:t>
            </a:r>
            <a:r>
              <a:rPr lang="en-US" altLang="zh-CN" sz="1600" b="1" baseline="-25000"/>
              <a:t>4</a:t>
            </a:r>
            <a:r>
              <a:rPr lang="en-US" altLang="zh-CN" sz="1600" b="1"/>
              <a:t> in SWIP.</a:t>
            </a:r>
            <a:endParaRPr lang="en-US" altLang="zh-CN" sz="1600" b="1"/>
          </a:p>
          <a:p>
            <a:pPr indent="344805"/>
            <a:r>
              <a:rPr lang="en-US" altLang="zh-CN" sz="1600" b="1"/>
              <a:t>Physical &amp; mechanical properties measured.</a:t>
            </a:r>
            <a:endParaRPr lang="en-US" altLang="zh-CN" sz="1600" b="1"/>
          </a:p>
          <a:p>
            <a:pPr indent="344805"/>
            <a:r>
              <a:rPr lang="en-US" altLang="zh-CN" sz="1600" b="1">
                <a:solidFill>
                  <a:srgbClr val="C00000"/>
                </a:solidFill>
              </a:rPr>
              <a:t>(see report from Dr. ZHANG Long, day 3)</a:t>
            </a:r>
            <a:endParaRPr lang="en-US" altLang="zh-CN" sz="1600" b="1">
              <a:solidFill>
                <a:srgbClr val="C00000"/>
              </a:solidFill>
            </a:endParaRPr>
          </a:p>
        </p:txBody>
      </p: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314325" y="2011680"/>
            <a:ext cx="5689205" cy="4498285"/>
            <a:chOff x="8359" y="2277"/>
            <a:chExt cx="9165" cy="724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9" y="2277"/>
              <a:ext cx="4175" cy="3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0" y="5898"/>
              <a:ext cx="4174" cy="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5"/>
            <p:cNvSpPr txBox="1"/>
            <p:nvPr/>
          </p:nvSpPr>
          <p:spPr>
            <a:xfrm>
              <a:off x="9188" y="9030"/>
              <a:ext cx="2517" cy="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dirty="0"/>
                <a:t>Beryllium pebbles</a:t>
              </a:r>
              <a:endParaRPr lang="zh-CN" altLang="en-US" sz="140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317" y="5319"/>
              <a:ext cx="2260" cy="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dirty="0">
                  <a:solidFill>
                    <a:srgbClr val="000000"/>
                  </a:solidFill>
                </a:rPr>
                <a:t>Li</a:t>
              </a:r>
              <a:r>
                <a:rPr lang="en-US" altLang="zh-CN" sz="1400" baseline="-25000" dirty="0">
                  <a:solidFill>
                    <a:srgbClr val="000000"/>
                  </a:solidFill>
                </a:rPr>
                <a:t>4</a:t>
              </a:r>
              <a:r>
                <a:rPr lang="en-US" altLang="zh-CN" sz="1400" dirty="0">
                  <a:solidFill>
                    <a:srgbClr val="000000"/>
                  </a:solidFill>
                </a:rPr>
                <a:t>SiO</a:t>
              </a:r>
              <a:r>
                <a:rPr lang="en-US" altLang="zh-CN" sz="1400" baseline="-25000" dirty="0">
                  <a:solidFill>
                    <a:srgbClr val="000000"/>
                  </a:solidFill>
                </a:rPr>
                <a:t>4</a:t>
              </a:r>
              <a:r>
                <a:rPr lang="en-US" altLang="zh-CN" sz="1400" dirty="0"/>
                <a:t> pebbles</a:t>
              </a:r>
              <a:endParaRPr lang="zh-CN" alt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354" y="5415"/>
              <a:ext cx="5170" cy="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 dirty="0">
                  <a:solidFill>
                    <a:srgbClr val="000000"/>
                  </a:solidFill>
                </a:rPr>
                <a:t>Li</a:t>
              </a:r>
              <a:r>
                <a:rPr lang="en-US" altLang="zh-CN" sz="1400" baseline="-25000" dirty="0">
                  <a:solidFill>
                    <a:srgbClr val="000000"/>
                  </a:solidFill>
                </a:rPr>
                <a:t>4</a:t>
              </a:r>
              <a:r>
                <a:rPr lang="en-US" altLang="zh-CN" sz="1400" dirty="0">
                  <a:solidFill>
                    <a:srgbClr val="000000"/>
                  </a:solidFill>
                </a:rPr>
                <a:t>SiO</a:t>
              </a:r>
              <a:r>
                <a:rPr lang="en-US" altLang="zh-CN" sz="1400" baseline="-25000" dirty="0">
                  <a:solidFill>
                    <a:srgbClr val="000000"/>
                  </a:solidFill>
                </a:rPr>
                <a:t>4 </a:t>
              </a:r>
              <a:r>
                <a:rPr lang="en-US" altLang="zh-CN" sz="1400" dirty="0">
                  <a:solidFill>
                    <a:srgbClr val="000000"/>
                  </a:solidFill>
                </a:rPr>
                <a:t>producing</a:t>
              </a:r>
              <a:r>
                <a:rPr lang="en-US" altLang="zh-CN" sz="1400" dirty="0">
                  <a:solidFill>
                    <a:srgbClr val="000000"/>
                  </a:solidFill>
                </a:rPr>
                <a:t> </a:t>
              </a:r>
              <a:r>
                <a:rPr lang="en-US" altLang="zh-CN" sz="1400" dirty="0"/>
                <a:t>facility (new in SWIP)</a:t>
              </a:r>
              <a:endParaRPr lang="zh-CN" altLang="en-US" sz="1400" dirty="0"/>
            </a:p>
          </p:txBody>
        </p:sp>
        <p:pic>
          <p:nvPicPr>
            <p:cNvPr id="18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" t="4961" r="34213" b="5856"/>
            <a:stretch>
              <a:fillRect/>
            </a:stretch>
          </p:blipFill>
          <p:spPr bwMode="auto">
            <a:xfrm>
              <a:off x="12717" y="5898"/>
              <a:ext cx="4285" cy="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5"/>
            <p:cNvSpPr txBox="1"/>
            <p:nvPr/>
          </p:nvSpPr>
          <p:spPr>
            <a:xfrm>
              <a:off x="12908" y="9030"/>
              <a:ext cx="3694" cy="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dirty="0"/>
                <a:t>Beryllium fabrication facility</a:t>
              </a:r>
              <a:endParaRPr lang="zh-CN" altLang="en-US" sz="1400" dirty="0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2935" y="2320"/>
              <a:ext cx="4387" cy="3043"/>
              <a:chOff x="12979" y="2276"/>
              <a:chExt cx="4387" cy="3043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79" y="2276"/>
                <a:ext cx="3623" cy="3043"/>
              </a:xfrm>
              <a:prstGeom prst="rect">
                <a:avLst/>
              </a:prstGeom>
            </p:spPr>
          </p:pic>
          <p:cxnSp>
            <p:nvCxnSpPr>
              <p:cNvPr id="6" name="直接箭头连接符 5"/>
              <p:cNvCxnSpPr/>
              <p:nvPr/>
            </p:nvCxnSpPr>
            <p:spPr>
              <a:xfrm>
                <a:off x="16828" y="2448"/>
                <a:ext cx="0" cy="248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7" name="文本框 6"/>
              <p:cNvSpPr txBox="1"/>
              <p:nvPr/>
            </p:nvSpPr>
            <p:spPr>
              <a:xfrm rot="16200000">
                <a:off x="16184" y="3232"/>
                <a:ext cx="1869" cy="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/>
                  <a:t>8500mm</a:t>
                </a:r>
                <a:endParaRPr lang="en-US" altLang="zh-CN" sz="1400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 rot="0">
            <a:off x="6308090" y="1883410"/>
            <a:ext cx="5544185" cy="2595245"/>
            <a:chOff x="263" y="5253"/>
            <a:chExt cx="8731" cy="4087"/>
          </a:xfrm>
        </p:grpSpPr>
        <p:graphicFrame>
          <p:nvGraphicFramePr>
            <p:cNvPr id="13" name="对象 12"/>
            <p:cNvGraphicFramePr/>
            <p:nvPr/>
          </p:nvGraphicFramePr>
          <p:xfrm>
            <a:off x="263" y="5440"/>
            <a:ext cx="8731" cy="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" name="" r:id="rId5" imgW="7216140" imgH="3489960" progId="Paint.Picture">
                    <p:embed/>
                  </p:oleObj>
                </mc:Choice>
                <mc:Fallback>
                  <p:oleObj name="" r:id="rId5" imgW="7216140" imgH="3489960" progId="Paint.Picture">
                    <p:embed/>
                    <p:pic>
                      <p:nvPicPr>
                        <p:cNvPr id="0" name="图片 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63" y="5440"/>
                          <a:ext cx="8731" cy="3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263" y="5253"/>
              <a:ext cx="4889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Li-Pb loop 300-550</a:t>
              </a:r>
              <a:r>
                <a:rPr lang="en-US" altLang="zh-CN" sz="14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℃, </a:t>
              </a:r>
              <a:r>
                <a:rPr lang="en-US" altLang="zh-CN" sz="1400" dirty="0" smtClean="0">
                  <a:solidFill>
                    <a:srgbClr val="FF0000"/>
                  </a:solidFill>
                  <a:sym typeface="+mn-ea"/>
                </a:rPr>
                <a:t>0-5m</a:t>
              </a:r>
              <a:r>
                <a:rPr lang="en-US" altLang="zh-CN" sz="1400" baseline="30000" dirty="0" smtClean="0">
                  <a:solidFill>
                    <a:srgbClr val="FF0000"/>
                  </a:solidFill>
                  <a:sym typeface="+mn-ea"/>
                </a:rPr>
                <a:t>3</a:t>
              </a:r>
              <a:r>
                <a:rPr lang="en-US" altLang="zh-CN" sz="1400" dirty="0" smtClean="0">
                  <a:solidFill>
                    <a:srgbClr val="FF0000"/>
                  </a:solidFill>
                  <a:sym typeface="+mn-ea"/>
                </a:rPr>
                <a:t>/h</a:t>
              </a:r>
              <a:endPara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r>
                <a:rPr lang="en-US" altLang="zh-CN" sz="14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Into operation by 2025</a:t>
              </a:r>
              <a:endParaRPr lang="en-US" altLang="zh-CN" sz="1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6100" y="4192270"/>
            <a:ext cx="2334260" cy="2303780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9"/>
            </p:custDataLst>
          </p:nvPr>
        </p:nvSpPr>
        <p:spPr>
          <a:xfrm>
            <a:off x="6308090" y="4928235"/>
            <a:ext cx="2996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/>
              <a:t>Superconductor Magnet</a:t>
            </a:r>
            <a:endParaRPr lang="en-US" altLang="zh-CN" b="1"/>
          </a:p>
          <a:p>
            <a:pPr algn="ctr"/>
            <a:r>
              <a:rPr lang="en-US" altLang="zh-CN" b="1">
                <a:sym typeface="+mn-ea"/>
              </a:rPr>
              <a:t> </a:t>
            </a:r>
            <a:r>
              <a:rPr lang="en-US" altLang="zh-CN" b="1">
                <a:solidFill>
                  <a:srgbClr val="FF0000"/>
                </a:solidFill>
                <a:sym typeface="+mn-ea"/>
              </a:rPr>
              <a:t>Ha:0-10</a:t>
            </a:r>
            <a:r>
              <a:rPr lang="en-US" altLang="zh-CN" b="1" baseline="30000">
                <a:solidFill>
                  <a:srgbClr val="FF0000"/>
                </a:solidFill>
                <a:sym typeface="+mn-ea"/>
              </a:rPr>
              <a:t>4</a:t>
            </a:r>
            <a:endParaRPr lang="zh-CN" altLang="en-US" b="1"/>
          </a:p>
          <a:p>
            <a:pPr algn="ctr"/>
            <a:r>
              <a:rPr lang="en-US" altLang="zh-CN" b="1">
                <a:sym typeface="+mn-ea"/>
              </a:rPr>
              <a:t>Magnetic filed </a:t>
            </a:r>
            <a:r>
              <a:rPr lang="en-US" altLang="zh-CN" b="1"/>
              <a:t>B: 0-4T</a:t>
            </a:r>
            <a:endParaRPr lang="en-US" altLang="zh-CN" b="1"/>
          </a:p>
          <a:p>
            <a:pPr algn="ctr"/>
            <a:r>
              <a:rPr lang="en-US" altLang="zh-CN" b="1"/>
              <a:t> 200*500*500mm</a:t>
            </a:r>
            <a:r>
              <a:rPr lang="en-US" altLang="zh-CN" b="1" baseline="30000"/>
              <a:t>3</a:t>
            </a:r>
            <a:endParaRPr lang="en-US" altLang="zh-CN" b="1" baseline="30000"/>
          </a:p>
        </p:txBody>
      </p:sp>
      <p:sp>
        <p:nvSpPr>
          <p:cNvPr id="27" name="文本框 26"/>
          <p:cNvSpPr txBox="1"/>
          <p:nvPr/>
        </p:nvSpPr>
        <p:spPr>
          <a:xfrm>
            <a:off x="5761355" y="826135"/>
            <a:ext cx="609092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/>
              <a:t>Liquid LiPb</a:t>
            </a:r>
            <a:endParaRPr lang="en-US" altLang="zh-CN" sz="2000" b="1"/>
          </a:p>
          <a:p>
            <a:pPr marL="318770" indent="7620"/>
            <a:r>
              <a:rPr lang="en-US" altLang="zh-CN" sz="1600" b="1"/>
              <a:t>Loop under construction, for (1) MHD study, (2) Material corrosion test</a:t>
            </a:r>
            <a:r>
              <a:rPr lang="en-US" altLang="zh-CN" sz="1600" b="1">
                <a:solidFill>
                  <a:schemeClr val="tx1"/>
                </a:solidFill>
              </a:rPr>
              <a:t>, (3) heat transfer, etc</a:t>
            </a:r>
            <a:endParaRPr lang="en-US" altLang="zh-CN" sz="1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18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82" y="104775"/>
            <a:ext cx="11514634" cy="731836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</a:rPr>
              <a:t>Hydrogen</a:t>
            </a:r>
            <a:r>
              <a:rPr lang="en-US" altLang="zh-CN" sz="3200" b="1" dirty="0" smtClean="0">
                <a:solidFill>
                  <a:srgbClr val="FFFF00"/>
                </a:solidFill>
                <a:latin typeface="HGDY_CNKI" panose="02000500000000000000" pitchFamily="2" charset="-122"/>
                <a:ea typeface="HGDY_CNKI" panose="02000500000000000000" pitchFamily="2" charset="-122"/>
              </a:rPr>
              <a:t> isotopes permeation— facilities</a:t>
            </a:r>
            <a:endParaRPr lang="zh-CN" altLang="en-US" sz="3200" b="1" dirty="0">
              <a:solidFill>
                <a:srgbClr val="FFFF00"/>
              </a:solidFill>
              <a:latin typeface="HGDY_CNKI" panose="02000500000000000000" pitchFamily="2" charset="-122"/>
              <a:ea typeface="HGDY_CNKI" panose="02000500000000000000" pitchFamily="2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364126" y="1177721"/>
            <a:ext cx="11514634" cy="9687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2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3252" y="871705"/>
            <a:ext cx="4892312" cy="706755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10000"/>
            </a:pPr>
            <a:r>
              <a:rPr lang="en-US" altLang="zh-CN" sz="20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Comprehensive hydrogen </a:t>
            </a:r>
            <a:r>
              <a:rPr lang="en-US" altLang="zh-CN" sz="2000" dirty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analysis platform (</a:t>
            </a:r>
            <a:r>
              <a:rPr lang="en-US" altLang="zh-CN" sz="2000" b="1" dirty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CHAP</a:t>
            </a:r>
            <a:r>
              <a:rPr lang="en-US" altLang="zh-CN" sz="2000" dirty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) </a:t>
            </a:r>
            <a:r>
              <a:rPr lang="en-US" altLang="zh-CN" sz="20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at SWIP</a:t>
            </a:r>
            <a:r>
              <a:rPr lang="en-US" altLang="zh-CN" sz="2000" dirty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 </a:t>
            </a:r>
            <a:endParaRPr lang="en-US" altLang="zh-CN" sz="2000" dirty="0" smtClean="0">
              <a:solidFill>
                <a:schemeClr val="bg1"/>
              </a:solidFill>
              <a:latin typeface="HGDY_CNKI" panose="02000500000000000000" pitchFamily="2" charset="-122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257" y="2117321"/>
            <a:ext cx="3731241" cy="148551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915368" y="1742937"/>
            <a:ext cx="3288080" cy="338554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  <a:buSzPct val="110000"/>
            </a:pPr>
            <a:r>
              <a:rPr lang="en-US" altLang="zh-CN" sz="1600" b="1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Gas driven permeation systems</a:t>
            </a:r>
            <a:endParaRPr lang="zh-CN" altLang="en-US" sz="1600" b="1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44170" y="3609354"/>
            <a:ext cx="3659505" cy="1091565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none">
            <a:spAutoFit/>
          </a:bodyPr>
          <a:lstStyle/>
          <a:p>
            <a:pPr marL="342900" indent="-179705"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Hydrogen permeability, diffusion coefficient</a:t>
            </a:r>
            <a:endParaRPr lang="en-US" altLang="zh-CN" sz="1300" dirty="0">
              <a:solidFill>
                <a:srgbClr val="0000FF"/>
              </a:solidFill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marL="342900" indent="-179705"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High downstream vacuum (10</a:t>
            </a:r>
            <a:r>
              <a:rPr lang="en-US" altLang="zh-CN" sz="1300" baseline="300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-8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Pa)</a:t>
            </a:r>
            <a:endParaRPr lang="en-US" altLang="zh-CN" sz="1300" dirty="0" smtClean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marL="342900" indent="-179705"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High heating rate (W heater)</a:t>
            </a:r>
            <a:endParaRPr lang="en-US" altLang="zh-CN" sz="1300" dirty="0" smtClean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marL="342900" indent="-179705"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Tubes </a:t>
            </a:r>
            <a:r>
              <a:rPr lang="en-US" altLang="zh-CN" sz="13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and module 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testing</a:t>
            </a:r>
            <a:endParaRPr lang="en-US" altLang="zh-CN" sz="1300" dirty="0" smtClean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marL="342900" indent="-179705"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Distinguish </a:t>
            </a:r>
            <a:r>
              <a:rPr lang="en-US" altLang="zh-CN" sz="13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He and D (ongoing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)</a:t>
            </a:r>
            <a:endParaRPr lang="en-US" altLang="zh-CN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523230" y="996315"/>
            <a:ext cx="3963035" cy="337185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10000"/>
            </a:pPr>
            <a:r>
              <a:rPr lang="en-US" altLang="zh-CN" sz="1600" b="1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Thermal </a:t>
            </a:r>
            <a:r>
              <a:rPr lang="en-US" altLang="zh-CN" sz="1600" b="1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desorption spectrum (TDS)</a:t>
            </a:r>
            <a:endParaRPr lang="zh-CN" altLang="en-US" sz="1600" b="1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8"/>
          <a:stretch>
            <a:fillRect/>
          </a:stretch>
        </p:blipFill>
        <p:spPr>
          <a:xfrm>
            <a:off x="7271363" y="1414811"/>
            <a:ext cx="2096684" cy="1649897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9368047" y="1494301"/>
            <a:ext cx="2792008" cy="1538883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square" rIns="0">
            <a:spAutoFit/>
          </a:bodyPr>
          <a:lstStyle/>
          <a:p>
            <a:pPr indent="-179705">
              <a:spcBef>
                <a:spcPts val="2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Hydrogen </a:t>
            </a:r>
            <a:r>
              <a:rPr lang="en-US" altLang="zh-CN" sz="12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retention amount</a:t>
            </a:r>
            <a:endParaRPr lang="en-US" altLang="zh-CN" sz="1200" dirty="0" smtClean="0">
              <a:solidFill>
                <a:srgbClr val="0000FF"/>
              </a:solidFill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indent="-179705">
              <a:spcBef>
                <a:spcPts val="2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Hydrogen desorption temperature</a:t>
            </a:r>
            <a:endParaRPr lang="en-US" altLang="zh-CN" sz="1200" dirty="0" smtClean="0">
              <a:solidFill>
                <a:srgbClr val="0000FF"/>
              </a:solidFill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indent="-179705">
              <a:spcBef>
                <a:spcPts val="2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High temperature for W</a:t>
            </a:r>
            <a:endParaRPr lang="en-US" altLang="zh-CN" sz="1200" dirty="0" smtClean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indent="-179705">
              <a:spcBef>
                <a:spcPts val="2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Distinguish He and D (ongoing)</a:t>
            </a:r>
            <a:endParaRPr lang="en-US" altLang="zh-CN" sz="1200" dirty="0" smtClean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indent="-179705">
              <a:spcBef>
                <a:spcPts val="200"/>
              </a:spcBef>
              <a:buSzPct val="110000"/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in situ </a:t>
            </a:r>
            <a:r>
              <a:rPr lang="en-US" altLang="zh-CN" sz="12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testing after D</a:t>
            </a:r>
            <a:r>
              <a:rPr lang="zh-CN" altLang="en-US" sz="12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12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He implantation</a:t>
            </a:r>
            <a:endParaRPr lang="en-US" altLang="zh-CN" sz="1200" dirty="0" smtClean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buSzPct val="110000"/>
            </a:pPr>
            <a:r>
              <a:rPr lang="en-US" altLang="zh-CN" sz="12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                      (</a:t>
            </a:r>
            <a:r>
              <a:rPr lang="en-US" altLang="zh-CN" sz="12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ongoing)</a:t>
            </a:r>
            <a:endParaRPr lang="en-US" altLang="zh-CN" sz="12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buSzPct val="110000"/>
            </a:pPr>
            <a:endParaRPr lang="en-US" altLang="zh-CN" sz="1200" dirty="0" smtClean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5625500" y="4382290"/>
            <a:ext cx="4278650" cy="2112284"/>
            <a:chOff x="7913508" y="3466505"/>
            <a:chExt cx="4278650" cy="2112284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3508" y="3466505"/>
              <a:ext cx="1583408" cy="1800051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8508802" y="5240235"/>
              <a:ext cx="2741456" cy="338554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lgDash"/>
            </a:ln>
          </p:spPr>
          <p:txBody>
            <a:bodyPr wrap="none">
              <a:spAutoFit/>
            </a:bodyPr>
            <a:lstStyle/>
            <a:p>
              <a:pPr>
                <a:buClr>
                  <a:srgbClr val="C00000"/>
                </a:buClr>
                <a:buSzPct val="110000"/>
              </a:pPr>
              <a:r>
                <a:rPr lang="en-US" altLang="zh-CN" sz="1600" b="1" dirty="0" smtClean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N/O/H analysis instrument</a:t>
              </a:r>
              <a:endParaRPr lang="zh-CN" altLang="en-US" sz="1600" b="1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552550" y="4361417"/>
              <a:ext cx="2639608" cy="907941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indent="-179705">
                <a:spcBef>
                  <a:spcPts val="200"/>
                </a:spcBef>
                <a:buSzPct val="110000"/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Hydrogen </a:t>
              </a:r>
              <a:r>
                <a:rPr lang="en-US" altLang="zh-CN" sz="12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amount in materials</a:t>
              </a:r>
              <a:endParaRPr lang="en-US" altLang="zh-CN" sz="12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  <a:p>
              <a:pPr indent="-179705">
                <a:spcBef>
                  <a:spcPts val="200"/>
                </a:spcBef>
                <a:buSzPct val="110000"/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H test scope (0.08ppm-2500ppm)</a:t>
              </a:r>
              <a:endParaRPr lang="en-US" altLang="zh-CN" sz="12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  <a:p>
              <a:pPr indent="-179705">
                <a:spcBef>
                  <a:spcPts val="200"/>
                </a:spcBef>
                <a:buSzPct val="110000"/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Precision (0.04ppm</a:t>
              </a:r>
              <a:r>
                <a:rPr lang="zh-CN" altLang="en-US" sz="1200" dirty="0" smtClean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1200" dirty="0" smtClean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or 0.4%RSD)</a:t>
              </a:r>
              <a:endParaRPr lang="en-US" altLang="zh-CN" sz="12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  <a:p>
              <a:pPr indent="-179705">
                <a:spcBef>
                  <a:spcPts val="200"/>
                </a:spcBef>
                <a:buSzPct val="110000"/>
                <a:buFont typeface="Arial" panose="020B0604020202020204" pitchFamily="34" charset="0"/>
                <a:buChar char="•"/>
              </a:pPr>
              <a:endParaRPr lang="en-US" altLang="zh-CN" sz="12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434" y="1655433"/>
            <a:ext cx="1947107" cy="1263729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5503752" y="1400546"/>
            <a:ext cx="15744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In </a:t>
            </a:r>
            <a:r>
              <a:rPr lang="en-US" altLang="zh-CN" sz="12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situ </a:t>
            </a:r>
            <a:r>
              <a:rPr lang="en-US" altLang="zh-CN" sz="12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testing design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113" y="3496531"/>
            <a:ext cx="1681683" cy="1348848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9486459" y="3283087"/>
            <a:ext cx="2247731" cy="1684684"/>
            <a:chOff x="9239326" y="3303697"/>
            <a:chExt cx="2247731" cy="1684684"/>
          </a:xfrm>
        </p:grpSpPr>
        <p:sp>
          <p:nvSpPr>
            <p:cNvPr id="45" name="矩形 44"/>
            <p:cNvSpPr/>
            <p:nvPr/>
          </p:nvSpPr>
          <p:spPr>
            <a:xfrm>
              <a:off x="9239326" y="3303697"/>
              <a:ext cx="2247731" cy="338554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lgDash"/>
            </a:ln>
          </p:spPr>
          <p:txBody>
            <a:bodyPr wrap="none">
              <a:spAutoFit/>
            </a:bodyPr>
            <a:lstStyle/>
            <a:p>
              <a:pPr>
                <a:buClr>
                  <a:srgbClr val="C00000"/>
                </a:buClr>
                <a:buSzPct val="110000"/>
              </a:pPr>
              <a:r>
                <a:rPr lang="en-US" altLang="zh-CN" sz="1600" b="1" dirty="0" smtClean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Gas </a:t>
              </a:r>
              <a:r>
                <a:rPr lang="en-US" altLang="zh-CN" sz="1600" b="1" dirty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chromatography</a:t>
              </a:r>
              <a:endParaRPr lang="en-US" altLang="zh-CN" sz="1600" b="1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9374868" y="4240440"/>
              <a:ext cx="1840798" cy="487313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indent="-179705">
                <a:spcBef>
                  <a:spcPts val="200"/>
                </a:spcBef>
                <a:buSzPct val="110000"/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H</a:t>
              </a:r>
              <a:r>
                <a:rPr lang="en-US" altLang="zh-CN" sz="12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2</a:t>
              </a:r>
              <a:r>
                <a:rPr lang="en-US" altLang="zh-CN" sz="12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 content in </a:t>
              </a:r>
              <a:r>
                <a:rPr lang="en-US" altLang="zh-CN" sz="120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Ar</a:t>
              </a:r>
              <a:endParaRPr lang="en-US" altLang="zh-CN" sz="12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  <a:p>
              <a:pPr indent="-179705">
                <a:spcBef>
                  <a:spcPts val="200"/>
                </a:spcBef>
                <a:buSzPct val="110000"/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H</a:t>
              </a:r>
              <a:r>
                <a:rPr lang="en-US" altLang="zh-CN" sz="12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2</a:t>
              </a:r>
              <a:r>
                <a:rPr lang="en-US" altLang="zh-CN" sz="12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 content in He</a:t>
              </a:r>
              <a:endParaRPr lang="en-US" altLang="zh-CN" sz="12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374868" y="3782883"/>
              <a:ext cx="1840798" cy="487313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>
              <a:spAutoFit/>
            </a:bodyPr>
            <a:lstStyle/>
            <a:p>
              <a:pPr indent="-179705">
                <a:spcBef>
                  <a:spcPts val="200"/>
                </a:spcBef>
                <a:buSzPct val="110000"/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He content in </a:t>
              </a:r>
              <a:r>
                <a:rPr lang="en-US" altLang="zh-CN" sz="120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Ar</a:t>
              </a:r>
              <a:endParaRPr lang="en-US" altLang="zh-CN" sz="12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  <a:p>
              <a:pPr indent="-179705">
                <a:spcBef>
                  <a:spcPts val="200"/>
                </a:spcBef>
                <a:buSzPct val="110000"/>
                <a:buFont typeface="Arial" panose="020B0604020202020204" pitchFamily="34" charset="0"/>
                <a:buChar char="•"/>
              </a:pPr>
              <a:r>
                <a:rPr lang="en-US" altLang="zh-CN" sz="12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He content in H</a:t>
              </a:r>
              <a:r>
                <a:rPr lang="en-US" altLang="zh-CN" sz="1200" baseline="-25000" dirty="0" smtClean="0">
                  <a:solidFill>
                    <a:srgbClr val="0000FF"/>
                  </a:solidFill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2</a:t>
              </a:r>
              <a:endParaRPr lang="en-US" altLang="zh-CN" sz="1200" baseline="-250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9354087" y="4711382"/>
              <a:ext cx="18687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-179705">
                <a:spcBef>
                  <a:spcPts val="200"/>
                </a:spcBef>
                <a:buSzPct val="110000"/>
                <a:buFont typeface="Arial" panose="020B0604020202020204" pitchFamily="34" charset="0"/>
                <a:buChar char="•"/>
              </a:pPr>
              <a:r>
                <a:rPr lang="en-US" altLang="zh-CN" sz="1200" dirty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Test scope (</a:t>
              </a:r>
              <a:r>
                <a:rPr lang="zh-CN" altLang="en-US" sz="1200" dirty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＞</a:t>
              </a:r>
              <a:r>
                <a:rPr lang="en-US" altLang="zh-CN" sz="1200" dirty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20ppm</a:t>
              </a:r>
              <a:r>
                <a:rPr lang="en-US" altLang="zh-CN" sz="1200" dirty="0">
                  <a:latin typeface="Arial" panose="020B0604020202020204" pitchFamily="34" charset="0"/>
                  <a:ea typeface="HGDY_CNKI" panose="02000500000000000000" pitchFamily="2" charset="-122"/>
                  <a:cs typeface="Arial" panose="020B0604020202020204" pitchFamily="34" charset="0"/>
                </a:rPr>
                <a:t>)</a:t>
              </a:r>
              <a:endParaRPr lang="en-US" altLang="zh-CN" sz="12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7"/>
          <a:srcRect r="51469"/>
          <a:stretch>
            <a:fillRect/>
          </a:stretch>
        </p:blipFill>
        <p:spPr>
          <a:xfrm>
            <a:off x="3763872" y="4181609"/>
            <a:ext cx="1390745" cy="1417381"/>
          </a:xfrm>
          <a:prstGeom prst="rect">
            <a:avLst/>
          </a:prstGeom>
        </p:spPr>
      </p:pic>
      <p:sp>
        <p:nvSpPr>
          <p:cNvPr id="54" name="椭圆 53"/>
          <p:cNvSpPr/>
          <p:nvPr/>
        </p:nvSpPr>
        <p:spPr>
          <a:xfrm>
            <a:off x="4178918" y="2775917"/>
            <a:ext cx="4347314" cy="16668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atoms analysis</a:t>
            </a:r>
            <a:endParaRPr lang="en-US" altLang="zh-CN" sz="2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zh-CN" alt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zh-CN" alt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CN" alt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zh-CN" alt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Li)</a:t>
            </a:r>
            <a:endParaRPr lang="zh-CN" alt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129910" y="4967771"/>
            <a:ext cx="2698214" cy="584775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10000"/>
            </a:pPr>
            <a:r>
              <a:rPr lang="en-US" altLang="zh-CN" sz="1600" b="1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Laser-induced breakdown </a:t>
            </a:r>
            <a:r>
              <a:rPr lang="en-US" altLang="zh-CN" sz="1600" b="1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spectroscopy</a:t>
            </a:r>
            <a:endParaRPr lang="en-US" altLang="zh-CN" sz="1600" b="1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44170" y="5552546"/>
            <a:ext cx="3464410" cy="892552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none">
            <a:spAutoFit/>
          </a:bodyPr>
          <a:lstStyle/>
          <a:p>
            <a:pPr marL="342900" indent="-179705"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Depth distribution of H and Li </a:t>
            </a:r>
            <a:endParaRPr lang="en-US" altLang="zh-CN" sz="1300" dirty="0" smtClean="0">
              <a:solidFill>
                <a:srgbClr val="0000FF"/>
              </a:solidFill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marL="342900" indent="-179705">
              <a:buSzPct val="110000"/>
              <a:buFont typeface="Arial" panose="020B0604020202020204" pitchFamily="34" charset="0"/>
              <a:buChar char="•"/>
            </a:pPr>
            <a:r>
              <a:rPr lang="zh-CN" altLang="en-US" sz="13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＞</a:t>
            </a:r>
            <a:r>
              <a:rPr lang="en-US" altLang="zh-CN" sz="1300" dirty="0" smtClean="0">
                <a:solidFill>
                  <a:srgbClr val="0000FF"/>
                </a:solidFill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10ppm</a:t>
            </a:r>
            <a:endParaRPr lang="en-US" altLang="zh-CN" sz="1300" dirty="0" smtClean="0">
              <a:solidFill>
                <a:srgbClr val="0000FF"/>
              </a:solidFill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marL="342900" indent="-179705"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Spectral resolution of 0.1nm</a:t>
            </a:r>
            <a:r>
              <a:rPr lang="zh-CN" altLang="en-US" sz="13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（</a:t>
            </a:r>
            <a:r>
              <a:rPr lang="en-US" altLang="zh-CN" sz="13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FWHM</a:t>
            </a:r>
            <a:r>
              <a:rPr lang="zh-CN" altLang="en-US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）</a:t>
            </a:r>
            <a:endParaRPr lang="en-US" altLang="zh-CN" sz="1300" dirty="0" smtClean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  <a:p>
            <a:pPr marL="342900" indent="-179705"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Wavelengths of180nm-1100nm</a:t>
            </a:r>
            <a:endParaRPr lang="en-US" altLang="zh-CN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19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9582" y="104775"/>
            <a:ext cx="11514634" cy="731836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latin typeface="HGDY_CNKI" panose="02000500000000000000" pitchFamily="2" charset="-122"/>
                <a:ea typeface="HGDY_CNKI" panose="02000500000000000000" pitchFamily="2" charset="-122"/>
              </a:rPr>
              <a:t>Progress on </a:t>
            </a:r>
            <a:r>
              <a:rPr lang="en-US" altLang="zh-CN" sz="3200" b="1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</a:rPr>
              <a:t>Hydrogen</a:t>
            </a:r>
            <a:r>
              <a:rPr lang="en-US" altLang="zh-CN" sz="3200" b="1" dirty="0" smtClean="0">
                <a:solidFill>
                  <a:srgbClr val="FFFF00"/>
                </a:solidFill>
                <a:latin typeface="HGDY_CNKI" panose="02000500000000000000" pitchFamily="2" charset="-122"/>
                <a:ea typeface="HGDY_CNKI" panose="02000500000000000000" pitchFamily="2" charset="-122"/>
              </a:rPr>
              <a:t> isotopes permeation</a:t>
            </a:r>
            <a:endParaRPr lang="zh-CN" altLang="en-US" sz="3200" b="1" dirty="0">
              <a:solidFill>
                <a:srgbClr val="FFFF00"/>
              </a:solidFill>
              <a:latin typeface="HGDY_CNKI" panose="02000500000000000000" pitchFamily="2" charset="-122"/>
              <a:ea typeface="HGDY_CNKI" panose="02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l="8609"/>
          <a:stretch>
            <a:fillRect/>
          </a:stretch>
        </p:blipFill>
        <p:spPr>
          <a:xfrm>
            <a:off x="5713252" y="852240"/>
            <a:ext cx="2970132" cy="18995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4914"/>
          <a:stretch>
            <a:fillRect/>
          </a:stretch>
        </p:blipFill>
        <p:spPr>
          <a:xfrm>
            <a:off x="8858019" y="869221"/>
            <a:ext cx="2966591" cy="183111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23724" y="3026575"/>
            <a:ext cx="10446512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buSzPct val="110000"/>
            </a:pP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Hydrogen traps density of RAFM (CLF-1) steel was evaluated by electrochemical method.</a:t>
            </a:r>
            <a:endParaRPr lang="en-US" altLang="zh-CN" sz="1600" dirty="0" smtClean="0">
              <a:solidFill>
                <a:schemeClr val="bg1"/>
              </a:solidFill>
              <a:latin typeface="HGDY_CNKI" panose="02000500000000000000" pitchFamily="2" charset="-122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00" y="840447"/>
            <a:ext cx="2741640" cy="185988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853185" y="790630"/>
            <a:ext cx="30716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Engineering and Design 201 (2024) 114280</a:t>
            </a:r>
            <a:endParaRPr lang="zh-CN" altLang="en-US" sz="10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43" y="3392859"/>
            <a:ext cx="2578754" cy="23364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676" y="3565250"/>
            <a:ext cx="3088608" cy="223399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023724" y="6178640"/>
            <a:ext cx="10446512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buSzPct val="110000"/>
            </a:pP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Corrosion of RAFM (CLF-1) steel by Li</a:t>
            </a:r>
            <a:r>
              <a:rPr lang="en-US" altLang="zh-CN" sz="1600" baseline="-250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2</a:t>
            </a: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TiO</a:t>
            </a:r>
            <a:r>
              <a:rPr lang="en-US" altLang="zh-CN" sz="1600" baseline="-250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3</a:t>
            </a: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and Li</a:t>
            </a:r>
            <a:r>
              <a:rPr lang="en-US" altLang="zh-CN" sz="1600" baseline="-25000" dirty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4</a:t>
            </a:r>
            <a:r>
              <a:rPr lang="en-US" altLang="zh-CN" sz="1600" dirty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SiO</a:t>
            </a:r>
            <a:r>
              <a:rPr lang="en-US" altLang="zh-CN" sz="1600" baseline="-25000" dirty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4</a:t>
            </a: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was studied. </a:t>
            </a:r>
            <a:endParaRPr lang="en-US" altLang="zh-CN" sz="1600" dirty="0" smtClean="0">
              <a:solidFill>
                <a:schemeClr val="bg1"/>
              </a:solidFill>
              <a:latin typeface="HGDY_CNKI" panose="02000500000000000000" pitchFamily="2" charset="-122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224" y="3543519"/>
            <a:ext cx="4570985" cy="195594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66800" y="5799243"/>
            <a:ext cx="6907981" cy="292388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none">
            <a:spAutoFit/>
          </a:bodyPr>
          <a:lstStyle/>
          <a:p>
            <a:pPr indent="-179705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Corrosion product with a double layered structure decreased the deuterium permeability </a:t>
            </a:r>
            <a:endParaRPr lang="zh-CN" altLang="en-US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556520" y="3392859"/>
            <a:ext cx="30716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Engineering and Design 173 (2021) 112856</a:t>
            </a:r>
            <a:endParaRPr lang="zh-CN" altLang="en-US" sz="10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/>
          <a:srcRect l="4618" r="2200"/>
          <a:stretch>
            <a:fillRect/>
          </a:stretch>
        </p:blipFill>
        <p:spPr>
          <a:xfrm>
            <a:off x="2908440" y="1037251"/>
            <a:ext cx="2419350" cy="1461684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1393379" y="2701577"/>
            <a:ext cx="3347711" cy="29238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none">
            <a:spAutoFit/>
          </a:bodyPr>
          <a:lstStyle/>
          <a:p>
            <a:pPr indent="-179705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Electrolytic cell</a:t>
            </a:r>
            <a:r>
              <a:rPr lang="zh-CN" altLang="en-US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for Hydrogen permeation</a:t>
            </a:r>
            <a:endParaRPr lang="zh-CN" altLang="en-US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19886" y="5799243"/>
            <a:ext cx="4808047" cy="292388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none">
            <a:spAutoFit/>
          </a:bodyPr>
          <a:lstStyle/>
          <a:p>
            <a:pPr indent="-179705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Hydrogen permeation test under corrosion can </a:t>
            </a:r>
            <a:r>
              <a:rPr lang="en-US" altLang="zh-CN" sz="13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be 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achieved. </a:t>
            </a:r>
            <a:endParaRPr lang="zh-CN" altLang="en-US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13252" y="2700848"/>
            <a:ext cx="3097643" cy="29238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none">
            <a:spAutoFit/>
          </a:bodyPr>
          <a:lstStyle/>
          <a:p>
            <a:pPr indent="-179705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Annealing decreased hydrogen traps</a:t>
            </a:r>
            <a:endParaRPr lang="zh-CN" altLang="en-US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068846" y="2707729"/>
            <a:ext cx="3043141" cy="29238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none">
            <a:spAutoFit/>
          </a:bodyPr>
          <a:lstStyle/>
          <a:p>
            <a:pPr indent="-179705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Irreversible hydrogen traps in CLF-1</a:t>
            </a:r>
            <a:endParaRPr lang="zh-CN" altLang="en-US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20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69582" y="104775"/>
            <a:ext cx="11514634" cy="731836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latin typeface="HGDY_CNKI" panose="02000500000000000000" pitchFamily="2" charset="-122"/>
                <a:ea typeface="HGDY_CNKI" panose="02000500000000000000" pitchFamily="2" charset="-122"/>
              </a:rPr>
              <a:t>Progress on </a:t>
            </a:r>
            <a:r>
              <a:rPr lang="en-US" altLang="zh-CN" sz="3200" b="1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</a:rPr>
              <a:t>Hydrogen</a:t>
            </a:r>
            <a:r>
              <a:rPr lang="en-US" altLang="zh-CN" sz="3200" b="1" dirty="0" smtClean="0">
                <a:solidFill>
                  <a:srgbClr val="FFFF00"/>
                </a:solidFill>
                <a:latin typeface="HGDY_CNKI" panose="02000500000000000000" pitchFamily="2" charset="-122"/>
                <a:ea typeface="HGDY_CNKI" panose="02000500000000000000" pitchFamily="2" charset="-122"/>
              </a:rPr>
              <a:t> isotopes permeation</a:t>
            </a:r>
            <a:endParaRPr lang="zh-CN" altLang="en-US" sz="3200" b="1" dirty="0">
              <a:solidFill>
                <a:srgbClr val="FFFF00"/>
              </a:solidFill>
              <a:latin typeface="HGDY_CNKI" panose="02000500000000000000" pitchFamily="2" charset="-122"/>
              <a:ea typeface="HGDY_CNKI" panose="02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08124" y="3228021"/>
            <a:ext cx="10446512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buSzPct val="110000"/>
            </a:pP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Tritium permeation barrier with high corrosion resistance are being </a:t>
            </a:r>
            <a:r>
              <a:rPr lang="en-US" altLang="zh-CN" sz="1600" dirty="0" err="1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stuied</a:t>
            </a: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. </a:t>
            </a:r>
            <a:endParaRPr lang="en-US" altLang="zh-CN" sz="1600" dirty="0" smtClean="0">
              <a:solidFill>
                <a:schemeClr val="bg1"/>
              </a:solidFill>
              <a:latin typeface="HGDY_CNKI" panose="02000500000000000000" pitchFamily="2" charset="-122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23724" y="6171655"/>
            <a:ext cx="10446512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  <a:buSzPct val="110000"/>
            </a:pP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Al</a:t>
            </a:r>
            <a:r>
              <a:rPr lang="en-US" altLang="zh-CN" sz="1600" baseline="-250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2</a:t>
            </a: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O</a:t>
            </a:r>
            <a:r>
              <a:rPr lang="en-US" altLang="zh-CN" sz="1600" baseline="-250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3</a:t>
            </a: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composite coating </a:t>
            </a:r>
            <a:r>
              <a:rPr lang="en-US" altLang="zh-CN" sz="1600" dirty="0" smtClean="0">
                <a:solidFill>
                  <a:schemeClr val="bg1"/>
                </a:solidFill>
                <a:latin typeface="HGDY_CNKI" panose="02000500000000000000" pitchFamily="2" charset="-122"/>
                <a:ea typeface="HGDY_CNKI" panose="02000500000000000000" pitchFamily="2" charset="-122"/>
                <a:cs typeface="Arial" panose="020B0604020202020204" pitchFamily="34" charset="0"/>
              </a:rPr>
              <a:t>with high irradiation resistance was developed.</a:t>
            </a:r>
            <a:endParaRPr lang="en-US" altLang="zh-CN" sz="1600" dirty="0" smtClean="0">
              <a:solidFill>
                <a:schemeClr val="bg1"/>
              </a:solidFill>
              <a:latin typeface="HGDY_CNKI" panose="02000500000000000000" pitchFamily="2" charset="-122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6800" y="5824202"/>
            <a:ext cx="5318251" cy="292388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none">
            <a:spAutoFit/>
          </a:bodyPr>
          <a:lstStyle/>
          <a:p>
            <a:pPr indent="-179705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Al</a:t>
            </a:r>
            <a:r>
              <a:rPr lang="en-US" altLang="zh-CN" sz="1300" baseline="-250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2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O</a:t>
            </a:r>
            <a:r>
              <a:rPr lang="en-US" altLang="zh-CN" sz="1300" baseline="-250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3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 composite coating was complete after 50 </a:t>
            </a:r>
            <a:r>
              <a:rPr lang="en-US" altLang="zh-CN" sz="1300" dirty="0" err="1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dpa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 Au+</a:t>
            </a:r>
            <a:r>
              <a:rPr lang="en-US" altLang="zh-CN" sz="1300" baseline="-250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irradiation.</a:t>
            </a:r>
            <a:endParaRPr lang="zh-CN" altLang="en-US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66800" y="2848624"/>
            <a:ext cx="3112519" cy="29238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none">
            <a:spAutoFit/>
          </a:bodyPr>
          <a:lstStyle/>
          <a:p>
            <a:pPr indent="-179705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Preparation of </a:t>
            </a:r>
            <a:r>
              <a:rPr lang="en-US" altLang="zh-CN" sz="1300" dirty="0" err="1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ZrN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, Al</a:t>
            </a:r>
            <a:r>
              <a:rPr lang="en-US" altLang="zh-CN" sz="1300" baseline="-250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2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O</a:t>
            </a:r>
            <a:r>
              <a:rPr lang="en-US" altLang="zh-CN" sz="1300" baseline="-250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3 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etc. coating</a:t>
            </a:r>
            <a:endParaRPr lang="zh-CN" altLang="en-US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924550" y="5837765"/>
            <a:ext cx="6034403" cy="292388"/>
          </a:xfrm>
          <a:prstGeom prst="rect">
            <a:avLst/>
          </a:prstGeom>
          <a:solidFill>
            <a:schemeClr val="bg1"/>
          </a:solidFill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indent="-179705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Al</a:t>
            </a:r>
            <a:r>
              <a:rPr lang="en-US" altLang="zh-CN" sz="1300" baseline="-250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2</a:t>
            </a:r>
            <a:r>
              <a:rPr lang="en-US" altLang="zh-CN" sz="13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O</a:t>
            </a:r>
            <a:r>
              <a:rPr lang="en-US" altLang="zh-CN" sz="1300" baseline="-250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3</a:t>
            </a:r>
            <a:r>
              <a:rPr lang="en-US" altLang="zh-CN" sz="1300" dirty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 composite coating 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behaved good hydrogen resistance after irradiation.</a:t>
            </a:r>
            <a:endParaRPr lang="zh-CN" altLang="en-US" sz="13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800" y="814115"/>
            <a:ext cx="2614501" cy="1931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5024"/>
          <a:stretch>
            <a:fillRect/>
          </a:stretch>
        </p:blipFill>
        <p:spPr>
          <a:xfrm>
            <a:off x="2981791" y="1056301"/>
            <a:ext cx="5439363" cy="168892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077531" y="2867250"/>
            <a:ext cx="7243008" cy="29238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none">
            <a:spAutoFit/>
          </a:bodyPr>
          <a:lstStyle/>
          <a:p>
            <a:pPr indent="-179705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Al</a:t>
            </a:r>
            <a:r>
              <a:rPr lang="en-US" altLang="zh-CN" sz="1300" baseline="-250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2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O</a:t>
            </a:r>
            <a:r>
              <a:rPr lang="en-US" altLang="zh-CN" sz="1300" baseline="-250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3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 coating can protect CLF-1 from being corroded by Li4SiO4 with the formation of LiAlO</a:t>
            </a:r>
            <a:r>
              <a:rPr lang="en-US" altLang="zh-CN" sz="1300" baseline="-250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2</a:t>
            </a:r>
            <a:r>
              <a:rPr lang="en-US" altLang="zh-CN" sz="1300" dirty="0" smtClean="0">
                <a:latin typeface="Arial" panose="020B0604020202020204" pitchFamily="34" charset="0"/>
                <a:ea typeface="HGDY_CNKI" panose="02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1300" baseline="-25000" dirty="0">
              <a:latin typeface="Arial" panose="020B0604020202020204" pitchFamily="34" charset="0"/>
              <a:ea typeface="HGDY_CNKI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085" y="729615"/>
            <a:ext cx="2701925" cy="20783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464981" y="814115"/>
            <a:ext cx="30861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&amp; Coatings Technology 410 (2021) 126960</a:t>
            </a:r>
            <a:endParaRPr lang="zh-CN" altLang="en-US" sz="10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" y="3625215"/>
            <a:ext cx="2465705" cy="19767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69" y="3726169"/>
            <a:ext cx="1709146" cy="170914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08" y="3726169"/>
            <a:ext cx="1709146" cy="17091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/>
          <a:srcRect t="927"/>
          <a:stretch>
            <a:fillRect/>
          </a:stretch>
        </p:blipFill>
        <p:spPr>
          <a:xfrm>
            <a:off x="8036560" y="3630295"/>
            <a:ext cx="2992120" cy="22110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21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9725" y="83820"/>
            <a:ext cx="12984480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3.5 Neutron irradiation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670" y="815340"/>
            <a:ext cx="8239760" cy="1385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hqprint"/>
          <a:srcRect t="11389"/>
          <a:stretch>
            <a:fillRect/>
          </a:stretch>
        </p:blipFill>
        <p:spPr>
          <a:xfrm rot="16200000">
            <a:off x="9394825" y="1722755"/>
            <a:ext cx="2099945" cy="247713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27979"/>
          <a:stretch>
            <a:fillRect/>
          </a:stretch>
        </p:blipFill>
        <p:spPr bwMode="auto">
          <a:xfrm>
            <a:off x="2380615" y="2496820"/>
            <a:ext cx="2640965" cy="253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05" y="2654935"/>
            <a:ext cx="1809115" cy="22199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43890" y="5232400"/>
            <a:ext cx="32569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N Fluence (E&gt;1MeV): 2.5E+14 n/(cm</a:t>
            </a:r>
            <a:r>
              <a:rPr lang="en-US" altLang="zh-CN" sz="2400" baseline="30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en-US" altLang="zh-CN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.s)</a:t>
            </a:r>
            <a:endParaRPr lang="en-US" altLang="zh-CN" sz="24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0409" y="4716362"/>
            <a:ext cx="6552995" cy="1862357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011420" y="2496820"/>
            <a:ext cx="3896995" cy="2134870"/>
            <a:chOff x="7672" y="3932"/>
            <a:chExt cx="6137" cy="3362"/>
          </a:xfrm>
        </p:grpSpPr>
        <p:sp>
          <p:nvSpPr>
            <p:cNvPr id="18" name="文本框 17"/>
            <p:cNvSpPr txBox="1"/>
            <p:nvPr/>
          </p:nvSpPr>
          <p:spPr>
            <a:xfrm>
              <a:off x="7672" y="5511"/>
              <a:ext cx="172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>
                  <a:solidFill>
                    <a:srgbClr val="FF0000"/>
                  </a:solidFill>
                </a:rPr>
                <a:t>Specimens</a:t>
              </a:r>
              <a:endParaRPr lang="en-US" altLang="zh-CN" sz="1400">
                <a:solidFill>
                  <a:srgbClr val="FF0000"/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7727" y="3932"/>
              <a:ext cx="6083" cy="3362"/>
              <a:chOff x="6833" y="6865"/>
              <a:chExt cx="6083" cy="3362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299" y="6865"/>
                <a:ext cx="3580" cy="3347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7207" y="7053"/>
                <a:ext cx="1271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/>
                  <a:t>Al tube</a:t>
                </a:r>
                <a:endParaRPr lang="en-US" altLang="zh-CN" sz="1400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1645" y="9179"/>
                <a:ext cx="1271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/>
                  <a:t>Capsual</a:t>
                </a:r>
                <a:endParaRPr lang="en-US" altLang="zh-CN" sz="1400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7276" y="7667"/>
                <a:ext cx="1099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/>
                  <a:t>Fillers</a:t>
                </a:r>
                <a:endParaRPr lang="en-US" altLang="zh-CN" sz="1400"/>
              </a:p>
            </p:txBody>
          </p:sp>
          <p:cxnSp>
            <p:nvCxnSpPr>
              <p:cNvPr id="20" name="直接箭头连接符 19"/>
              <p:cNvCxnSpPr/>
              <p:nvPr/>
            </p:nvCxnSpPr>
            <p:spPr>
              <a:xfrm>
                <a:off x="8323" y="7294"/>
                <a:ext cx="885" cy="31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/>
            </p:nvCxnSpPr>
            <p:spPr>
              <a:xfrm flipH="1" flipV="1">
                <a:off x="11022" y="9005"/>
                <a:ext cx="672" cy="32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>
                <a:off x="8299" y="8702"/>
                <a:ext cx="1181" cy="5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>
                <a:off x="8335" y="7975"/>
                <a:ext cx="896" cy="2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V="1">
                <a:off x="8478" y="8645"/>
                <a:ext cx="1483" cy="6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/>
            </p:nvSpPr>
            <p:spPr>
              <a:xfrm>
                <a:off x="6833" y="9066"/>
                <a:ext cx="1864" cy="1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400">
                    <a:solidFill>
                      <a:srgbClr val="FF0000"/>
                    </a:solidFill>
                  </a:rPr>
                  <a:t>Fuse wire</a:t>
                </a:r>
                <a:endParaRPr lang="en-US" altLang="zh-CN" sz="140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sz="1400">
                    <a:solidFill>
                      <a:srgbClr val="FF0000"/>
                    </a:solidFill>
                  </a:rPr>
                  <a:t> to monitor temperature</a:t>
                </a:r>
                <a:endParaRPr lang="en-US" altLang="zh-CN" sz="14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8" name="文本框 27"/>
          <p:cNvSpPr txBox="1"/>
          <p:nvPr/>
        </p:nvSpPr>
        <p:spPr>
          <a:xfrm>
            <a:off x="9609455" y="4070985"/>
            <a:ext cx="1872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Nuclear heating up specimens </a:t>
            </a:r>
            <a:endParaRPr lang="en-US" altLang="zh-CN" b="1"/>
          </a:p>
        </p:txBody>
      </p:sp>
      <p:cxnSp>
        <p:nvCxnSpPr>
          <p:cNvPr id="29" name="直接箭头连接符 28"/>
          <p:cNvCxnSpPr/>
          <p:nvPr/>
        </p:nvCxnSpPr>
        <p:spPr>
          <a:xfrm>
            <a:off x="8725535" y="4241800"/>
            <a:ext cx="1389380" cy="1009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8393430" y="845185"/>
            <a:ext cx="37172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Miniature specimens:</a:t>
            </a:r>
            <a:endParaRPr lang="en-US" altLang="zh-CN" b="1"/>
          </a:p>
          <a:p>
            <a:r>
              <a:rPr lang="en-US" altLang="zh-CN"/>
              <a:t>Tensile, bending, Charpy, TEM discs, etc.</a:t>
            </a:r>
            <a:endParaRPr lang="en-US" altLang="zh-CN"/>
          </a:p>
        </p:txBody>
      </p:sp>
      <p:sp>
        <p:nvSpPr>
          <p:cNvPr id="32" name="文本框 31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22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6860" y="2190115"/>
            <a:ext cx="3045460" cy="104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/>
          <a:srcRect l="14818" t="17248" r="5813" b="25282"/>
          <a:stretch>
            <a:fillRect/>
          </a:stretch>
        </p:blipFill>
        <p:spPr>
          <a:xfrm>
            <a:off x="614680" y="3547745"/>
            <a:ext cx="2467610" cy="23818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21220" y="1002665"/>
            <a:ext cx="479933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sz="2000" b="1"/>
              <a:t>7 and 14 dpa irradiation completed.</a:t>
            </a:r>
            <a:endParaRPr lang="en-US" altLang="zh-CN" sz="2000" b="1"/>
          </a:p>
          <a:p>
            <a:pPr marL="285750" indent="-285750" fontAlgn="auto"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sz="2000" b="1"/>
              <a:t>Data available in this year.</a:t>
            </a:r>
            <a:endParaRPr lang="en-US" altLang="zh-CN" sz="2000" b="1"/>
          </a:p>
        </p:txBody>
      </p:sp>
      <p:sp>
        <p:nvSpPr>
          <p:cNvPr id="4" name="文本框 3"/>
          <p:cNvSpPr txBox="1"/>
          <p:nvPr/>
        </p:nvSpPr>
        <p:spPr>
          <a:xfrm>
            <a:off x="341630" y="1002665"/>
            <a:ext cx="5830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sz="2000" b="1"/>
              <a:t>Bi-Sb fuse wire developed for temperature monitoring from 300~600℃</a:t>
            </a:r>
            <a:endParaRPr lang="en-US" altLang="zh-CN" sz="2000" b="1"/>
          </a:p>
        </p:txBody>
      </p:sp>
      <p:sp>
        <p:nvSpPr>
          <p:cNvPr id="67" name="文本框 66"/>
          <p:cNvSpPr txBox="1"/>
          <p:nvPr/>
        </p:nvSpPr>
        <p:spPr>
          <a:xfrm>
            <a:off x="351155" y="157480"/>
            <a:ext cx="94297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400" b="1" dirty="0" smtClean="0">
                <a:solidFill>
                  <a:schemeClr val="bg1"/>
                </a:solidFill>
              </a:rPr>
              <a:t>HFETR Neutron irradiation progress </a:t>
            </a:r>
            <a:endParaRPr lang="en-US" altLang="zh-CN" sz="2400" b="1" dirty="0" smtClean="0">
              <a:solidFill>
                <a:schemeClr val="bg1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559800" y="2489835"/>
            <a:ext cx="3059430" cy="3516630"/>
            <a:chOff x="13480" y="3921"/>
            <a:chExt cx="4818" cy="5538"/>
          </a:xfrm>
        </p:grpSpPr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13480" y="3921"/>
            <a:ext cx="4818" cy="36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2" name="Graph" r:id="rId3" imgW="4155440" imgH="2899410" progId="Origin50.Graph">
                    <p:embed/>
                  </p:oleObj>
                </mc:Choice>
                <mc:Fallback>
                  <p:oleObj name="Graph" r:id="rId3" imgW="4155440" imgH="2899410" progId="Origin50.Graph">
                    <p:embed/>
                    <p:pic>
                      <p:nvPicPr>
                        <p:cNvPr id="0" name="图片 410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 l="2010" t="8188" r="12070" b="4654"/>
                        <a:stretch>
                          <a:fillRect/>
                        </a:stretch>
                      </p:blipFill>
                      <p:spPr bwMode="auto">
                        <a:xfrm>
                          <a:off x="13480" y="3921"/>
                          <a:ext cx="4818" cy="36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文本框 9"/>
            <p:cNvSpPr txBox="1"/>
            <p:nvPr/>
          </p:nvSpPr>
          <p:spPr>
            <a:xfrm>
              <a:off x="14079" y="8007"/>
              <a:ext cx="3900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An ODS steel to 7 dpa:</a:t>
              </a:r>
              <a:endParaRPr lang="en-US" altLang="zh-CN"/>
            </a:p>
            <a:p>
              <a:r>
                <a:rPr lang="en-US" altLang="zh-CN"/>
                <a:t>Irradiation hardening,</a:t>
              </a:r>
              <a:endParaRPr lang="en-US" altLang="zh-CN"/>
            </a:p>
            <a:p>
              <a:r>
                <a:rPr lang="en-US" altLang="zh-CN"/>
                <a:t>Reduction in ductility</a:t>
              </a:r>
              <a:endParaRPr lang="en-US" altLang="zh-CN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624580" y="2489835"/>
            <a:ext cx="4502150" cy="3800475"/>
            <a:chOff x="5708" y="3921"/>
            <a:chExt cx="7090" cy="5985"/>
          </a:xfrm>
        </p:grpSpPr>
        <p:grpSp>
          <p:nvGrpSpPr>
            <p:cNvPr id="7" name="组合 6"/>
            <p:cNvGrpSpPr/>
            <p:nvPr/>
          </p:nvGrpSpPr>
          <p:grpSpPr>
            <a:xfrm>
              <a:off x="5708" y="4778"/>
              <a:ext cx="7090" cy="4598"/>
              <a:chOff x="4647088" y="1325699"/>
              <a:chExt cx="4691767" cy="3098338"/>
            </a:xfrm>
          </p:grpSpPr>
          <p:graphicFrame>
            <p:nvGraphicFramePr>
              <p:cNvPr id="25" name="对象 24"/>
              <p:cNvGraphicFramePr>
                <a:graphicFrameLocks noChangeAspect="1"/>
              </p:cNvGraphicFramePr>
              <p:nvPr/>
            </p:nvGraphicFramePr>
            <p:xfrm>
              <a:off x="4647088" y="1325699"/>
              <a:ext cx="4691767" cy="3098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30" name="Graph" r:id="rId5" imgW="4155440" imgH="2899410" progId="Origin50.Graph">
                      <p:embed/>
                    </p:oleObj>
                  </mc:Choice>
                  <mc:Fallback>
                    <p:oleObj name="Graph" r:id="rId5" imgW="4155440" imgH="2899410" progId="Origin50.Graph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 l="3555" t="8194" r="11559" b="217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47088" y="1325699"/>
                            <a:ext cx="4691767" cy="309833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235" name="椭圆 9234"/>
              <p:cNvSpPr/>
              <p:nvPr/>
            </p:nvSpPr>
            <p:spPr>
              <a:xfrm rot="2441010">
                <a:off x="7669898" y="2137703"/>
                <a:ext cx="465496" cy="98518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6107" y="3921"/>
              <a:ext cx="608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b="1"/>
                <a:t>Bi-Sb alloy stub for temp. monitoring.</a:t>
              </a:r>
              <a:endParaRPr lang="en-US" altLang="zh-CN" sz="1600" b="1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067" y="9376"/>
              <a:ext cx="279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b="1"/>
                <a:t>(Sb content </a:t>
              </a:r>
              <a:r>
                <a:rPr lang="en-US" altLang="zh-CN" sz="1600" b="1">
                  <a:latin typeface="Arial" panose="020B0604020202020204" pitchFamily="34" charset="0"/>
                  <a:cs typeface="Arial" panose="020B0604020202020204" pitchFamily="34" charset="0"/>
                </a:rPr>
                <a:t>→)</a:t>
              </a:r>
              <a:endParaRPr lang="en-US" altLang="zh-CN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23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40" y="0"/>
            <a:ext cx="9809480" cy="731520"/>
          </a:xfrm>
        </p:spPr>
        <p:txBody>
          <a:bodyPr/>
          <a:lstStyle/>
          <a:p>
            <a:pPr algn="l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44935" y="6499960"/>
            <a:ext cx="498475" cy="355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24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8000" y="1144905"/>
            <a:ext cx="10911205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spcAft>
                <a:spcPts val="1200"/>
              </a:spcAft>
              <a:buFont typeface="Wingdings" panose="05000000000000000000" charset="0"/>
              <a:buChar char="ü"/>
            </a:pPr>
            <a:r>
              <a:rPr lang="en-US" altLang="zh-CN" sz="2400" b="1"/>
              <a:t>Great challenge for fusion reactor materials, a step-by-step approach is supposed.</a:t>
            </a:r>
            <a:endParaRPr lang="en-US" altLang="zh-CN" sz="2400" b="1"/>
          </a:p>
          <a:p>
            <a:pPr marL="285750" indent="-285750" fontAlgn="auto">
              <a:spcAft>
                <a:spcPts val="1200"/>
              </a:spcAft>
              <a:buFont typeface="Wingdings" panose="05000000000000000000" charset="0"/>
              <a:buChar char="ü"/>
            </a:pPr>
            <a:r>
              <a:rPr lang="en-US" altLang="zh-CN" sz="2400" b="1"/>
              <a:t>SWIP is heading forwards to actual nuclear fusion, including DT operation of HL-3, an engineering test reator and a D-T neutron sources to solve the material issues.</a:t>
            </a:r>
            <a:endParaRPr lang="en-US" altLang="zh-CN" sz="2400" b="1"/>
          </a:p>
          <a:p>
            <a:pPr marL="285750" indent="-285750" fontAlgn="auto">
              <a:spcAft>
                <a:spcPts val="1200"/>
              </a:spcAft>
              <a:buFont typeface="Wingdings" panose="05000000000000000000" charset="0"/>
              <a:buChar char="ü"/>
            </a:pPr>
            <a:r>
              <a:rPr lang="en-US" altLang="zh-CN" sz="2400" b="1"/>
              <a:t>Materials are scaling up for reactor construction, focusing on material data base construction, neutron irradiation test and material technologies for in-vessel components.</a:t>
            </a:r>
            <a:endParaRPr lang="en-US" altLang="zh-CN" sz="24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88845" y="2552700"/>
            <a:ext cx="78143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Thanks for listening!</a:t>
            </a:r>
            <a:endParaRPr lang="en-US" altLang="zh-CN" sz="5400">
              <a:solidFill>
                <a:srgbClr val="FF0000"/>
              </a:solidFill>
            </a:endParaRPr>
          </a:p>
          <a:p>
            <a:r>
              <a:rPr lang="en-US" altLang="zh-CN" sz="5400">
                <a:solidFill>
                  <a:srgbClr val="FF0000"/>
                </a:solidFill>
              </a:rPr>
              <a:t>Questions or Comments?</a:t>
            </a:r>
            <a:endParaRPr lang="en-US" altLang="zh-CN" sz="5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510" y="83820"/>
            <a:ext cx="13053695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Scopes 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4540" y="1412240"/>
            <a:ext cx="6182995" cy="3555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65365" y="1758950"/>
            <a:ext cx="439864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SWIP has been focused on materials for in-vessel components for &gt; 35 years.</a:t>
            </a:r>
            <a:endParaRPr lang="en-US" altLang="zh-CN" b="1"/>
          </a:p>
          <a:p>
            <a:endParaRPr lang="en-US" altLang="zh-CN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/>
              <a:t>Structural material for blanket and divertor, including ITER TBM</a:t>
            </a:r>
            <a:endParaRPr lang="en-US" altLang="zh-CN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/>
              <a:t>PFMs for FW and divertor</a:t>
            </a:r>
            <a:endParaRPr lang="en-US" altLang="zh-CN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>
                <a:sym typeface="+mn-ea"/>
              </a:rPr>
              <a:t>Tritium breeders and n-multipliers</a:t>
            </a:r>
            <a:endParaRPr lang="en-US" altLang="zh-CN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/>
              <a:t>Tritium permeation barrier</a:t>
            </a:r>
            <a:endParaRPr lang="en-US" altLang="zh-CN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>
                <a:sym typeface="+mn-ea"/>
              </a:rPr>
              <a:t>For ITER FW and shielding blocks</a:t>
            </a:r>
            <a:endParaRPr lang="en-US" altLang="zh-CN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b="1"/>
              <a:t>Copper alloys for ITER FW and DEMO divertor</a:t>
            </a:r>
            <a:endParaRPr lang="en-US" altLang="zh-CN" b="1"/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1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2925" y="90805"/>
            <a:ext cx="12781280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List of the materials and technologies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2925" y="926465"/>
            <a:ext cx="4018915" cy="5385435"/>
          </a:xfrm>
          <a:ln>
            <a:solidFill>
              <a:schemeClr val="tx1"/>
            </a:solidFill>
          </a:ln>
        </p:spPr>
        <p:txBody>
          <a:bodyPr/>
          <a:p>
            <a:r>
              <a:rPr lang="en-US" altLang="zh-CN" b="1"/>
              <a:t>PFMs</a:t>
            </a:r>
            <a:endParaRPr lang="en-US" altLang="zh-CN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B-, Si-doped </a:t>
            </a:r>
            <a:r>
              <a:rPr lang="en-US" altLang="zh-CN" sz="2000">
                <a:highlight>
                  <a:srgbClr val="00FFFF"/>
                </a:highlight>
              </a:rPr>
              <a:t>Gs for Tokamak 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VHP-Be from ITER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 CVD W coating (0.5mm/h)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 b="1">
                <a:highlight>
                  <a:srgbClr val="00FFFF"/>
                </a:highlight>
                <a:sym typeface="+mn-ea"/>
              </a:rPr>
              <a:t> W-K, W-Y</a:t>
            </a:r>
            <a:r>
              <a:rPr lang="en-US" altLang="zh-CN" sz="2000" b="1" baseline="-25000">
                <a:highlight>
                  <a:srgbClr val="00FFFF"/>
                </a:highlight>
                <a:sym typeface="+mn-ea"/>
              </a:rPr>
              <a:t>2</a:t>
            </a:r>
            <a:r>
              <a:rPr lang="en-US" altLang="zh-CN" sz="2000" b="1">
                <a:highlight>
                  <a:srgbClr val="00FFFF"/>
                </a:highlight>
                <a:sym typeface="+mn-ea"/>
              </a:rPr>
              <a:t>O</a:t>
            </a:r>
            <a:r>
              <a:rPr lang="en-US" altLang="zh-CN" sz="2000" b="1" baseline="-25000">
                <a:highlight>
                  <a:srgbClr val="00FFFF"/>
                </a:highlight>
                <a:sym typeface="+mn-ea"/>
              </a:rPr>
              <a:t>3</a:t>
            </a:r>
            <a:r>
              <a:rPr lang="en-US" altLang="zh-CN" sz="2000" b="1">
                <a:highlight>
                  <a:srgbClr val="00FFFF"/>
                </a:highlight>
                <a:sym typeface="+mn-ea"/>
              </a:rPr>
              <a:t> </a:t>
            </a:r>
            <a:endParaRPr lang="en-US" altLang="zh-CN" sz="2000" b="1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 b="1">
                <a:highlight>
                  <a:srgbClr val="00FFFF"/>
                </a:highlight>
                <a:sym typeface="+mn-ea"/>
              </a:rPr>
              <a:t> W-Ta alloy</a:t>
            </a:r>
            <a:endParaRPr lang="en-US" altLang="zh-CN" sz="2000" b="1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Liquid metal surface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 </a:t>
            </a:r>
            <a:r>
              <a:rPr lang="en-US" altLang="zh-CN" sz="2000" b="1">
                <a:sym typeface="+mn-ea"/>
              </a:rPr>
              <a:t>Large-scale ingots</a:t>
            </a:r>
            <a:endParaRPr lang="en-US" altLang="zh-CN" sz="2000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 b="1">
                <a:sym typeface="+mn-ea"/>
              </a:rPr>
              <a:t> RT ductility</a:t>
            </a:r>
            <a:endParaRPr lang="en-US" altLang="zh-CN" sz="2000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 b="1">
                <a:sym typeface="+mn-ea"/>
              </a:rPr>
              <a:t> High recrystallization temp.</a:t>
            </a:r>
            <a:endParaRPr lang="en-US" altLang="zh-CN" sz="2000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 Thermal shock test</a:t>
            </a:r>
            <a:endParaRPr lang="en-US" altLang="zh-CN" sz="2000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 b="1">
                <a:sym typeface="+mn-ea"/>
              </a:rPr>
              <a:t> </a:t>
            </a:r>
            <a:r>
              <a:rPr lang="en-US" altLang="zh-CN" sz="2000" b="1">
                <a:sym typeface="+mn-ea"/>
              </a:rPr>
              <a:t>W/Cu brazing &amp; HIP joining</a:t>
            </a:r>
            <a:endParaRPr lang="en-US" altLang="zh-CN" sz="2000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 Thermal fatigue performance</a:t>
            </a:r>
            <a:endParaRPr lang="en-US" altLang="zh-CN" sz="2000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endParaRPr lang="en-US" altLang="zh-CN" sz="2000" b="1"/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4763135" y="926465"/>
            <a:ext cx="3847465" cy="5385435"/>
          </a:xfrm>
          <a:solidFill>
            <a:srgbClr val="FFC000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/>
              <a:t>Structural mateials</a:t>
            </a:r>
            <a:endParaRPr lang="en-US" altLang="zh-CN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316L with Ti-modified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HT-9, HT-7 ferritic steel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</a:t>
            </a:r>
            <a:r>
              <a:rPr lang="en-US" altLang="zh-CN" sz="2000" b="1">
                <a:highlight>
                  <a:srgbClr val="00FFFF"/>
                </a:highlight>
              </a:rPr>
              <a:t>CLF-1 RAFM steel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ODS-RAFM steel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V-W-Ti, V-Ti-Al, </a:t>
            </a:r>
            <a:r>
              <a:rPr lang="en-US" altLang="zh-CN" sz="2000" b="1">
                <a:highlight>
                  <a:srgbClr val="00FFFF"/>
                </a:highlight>
              </a:rPr>
              <a:t>V-4Cr-4Ti</a:t>
            </a:r>
            <a:r>
              <a:rPr lang="en-US" altLang="zh-CN" sz="2000">
                <a:highlight>
                  <a:srgbClr val="00FFFF"/>
                </a:highlight>
              </a:rPr>
              <a:t> 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CDS-V4Cr4Ti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 </a:t>
            </a:r>
            <a:r>
              <a:rPr lang="en-US" altLang="zh-CN" sz="2000" b="1">
                <a:sym typeface="+mn-ea"/>
              </a:rPr>
              <a:t>Large-scale products</a:t>
            </a:r>
            <a:endParaRPr lang="en-US" altLang="zh-CN" sz="2000" b="1">
              <a:sym typeface="+mn-ea"/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 b="1">
                <a:sym typeface="+mn-ea"/>
              </a:rPr>
              <a:t> Neutron irradiation</a:t>
            </a:r>
            <a:endParaRPr lang="en-US" altLang="zh-CN" sz="2000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 b="1">
                <a:sym typeface="+mn-ea"/>
              </a:rPr>
              <a:t> Mechanical strength</a:t>
            </a:r>
            <a:endParaRPr lang="en-US" altLang="zh-CN" sz="2000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 b="1">
                <a:sym typeface="+mn-ea"/>
              </a:rPr>
              <a:t> thermal creep / fatigue </a:t>
            </a:r>
            <a:endParaRPr lang="en-US" altLang="zh-CN" sz="2000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 Corrosion in liquid Li / He</a:t>
            </a:r>
            <a:endParaRPr lang="en-US" altLang="zh-CN" sz="2000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 Electron irradiation damage </a:t>
            </a:r>
            <a:endParaRPr lang="en-US" altLang="zh-CN" sz="2000" b="1"/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8610600" y="833120"/>
            <a:ext cx="3533775" cy="2252345"/>
          </a:xfr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/>
              <a:t>Heat sink materials</a:t>
            </a:r>
            <a:endParaRPr lang="en-US" altLang="zh-CN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CuCrZr alloy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ODS-Cu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 Strengthening</a:t>
            </a:r>
            <a:endParaRPr lang="en-US" altLang="zh-CN" sz="2000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 Bonding techn.</a:t>
            </a:r>
            <a:endParaRPr lang="en-US" altLang="zh-CN" sz="2000"/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8842375" y="3441065"/>
            <a:ext cx="3352800" cy="2252345"/>
          </a:xfr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/>
              <a:t>Functional mater.</a:t>
            </a:r>
            <a:endParaRPr lang="en-US" altLang="zh-CN" b="1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Li</a:t>
            </a:r>
            <a:r>
              <a:rPr lang="en-US" altLang="zh-CN" sz="2000" baseline="-25000">
                <a:highlight>
                  <a:srgbClr val="00FFFF"/>
                </a:highlight>
              </a:rPr>
              <a:t>4</a:t>
            </a:r>
            <a:r>
              <a:rPr lang="en-US" altLang="zh-CN" sz="2000">
                <a:highlight>
                  <a:srgbClr val="00FFFF"/>
                </a:highlight>
              </a:rPr>
              <a:t>SiO</a:t>
            </a:r>
            <a:r>
              <a:rPr lang="en-US" altLang="zh-CN" sz="2000" baseline="-25000">
                <a:highlight>
                  <a:srgbClr val="00FFFF"/>
                </a:highlight>
              </a:rPr>
              <a:t>4</a:t>
            </a:r>
            <a:r>
              <a:rPr lang="en-US" altLang="zh-CN" sz="2000">
                <a:highlight>
                  <a:srgbClr val="00FFFF"/>
                </a:highlight>
              </a:rPr>
              <a:t> pebbel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Be pebbles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>
                <a:highlight>
                  <a:srgbClr val="00FFFF"/>
                </a:highlight>
              </a:rPr>
              <a:t> Pebble bed</a:t>
            </a:r>
            <a:endParaRPr lang="en-US" altLang="zh-CN" sz="2000">
              <a:highlight>
                <a:srgbClr val="00FFFF"/>
              </a:highlight>
            </a:endParaRPr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 Compatibility with RAFM steel</a:t>
            </a:r>
            <a:endParaRPr lang="en-US" altLang="zh-CN" sz="2000"/>
          </a:p>
          <a:p>
            <a:pPr indent="95885" defTabSz="914400">
              <a:buFont typeface="Wingdings" panose="05000000000000000000" charset="0"/>
              <a:buChar char="ü"/>
              <a:tabLst>
                <a:tab pos="447675" algn="l"/>
              </a:tabLst>
            </a:pPr>
            <a:r>
              <a:rPr lang="en-US" altLang="zh-CN" sz="2000"/>
              <a:t>......</a:t>
            </a:r>
            <a:endParaRPr lang="en-US" altLang="zh-CN" sz="2000"/>
          </a:p>
        </p:txBody>
      </p:sp>
      <p:sp>
        <p:nvSpPr>
          <p:cNvPr id="7" name="文本框 6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2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12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71270" y="1064895"/>
            <a:ext cx="10369550" cy="472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1. Introduction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2. Material strategies fo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r reactors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>
                <a:srgbClr val="990000"/>
              </a:buClr>
              <a:buFont typeface="Arial" panose="020B0604020202020204" pitchFamily="34" charset="0"/>
              <a:buNone/>
            </a:pP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3. Progress of material researches</a:t>
            </a:r>
            <a:endParaRPr lang="en-US" altLang="zh-CN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3.1 W-base PFMs 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3.2 CLF-1 RAFM steel 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3.3 V-base alloy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3.4 Tritium-breeding materials permeation barrier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    3.5 Neutron irradiation tests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 eaLnBrk="1" hangingPunct="1">
              <a:lnSpc>
                <a:spcPct val="100000"/>
              </a:lnSpc>
              <a:spcAft>
                <a:spcPts val="800"/>
              </a:spcAft>
              <a:buClr>
                <a:srgbClr val="990000"/>
              </a:buClr>
              <a:buSzTx/>
              <a:buFont typeface="Arial" panose="020B0604020202020204" pitchFamily="34" charset="0"/>
              <a:buNone/>
            </a:pP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4. Summary</a:t>
            </a:r>
            <a:endParaRPr lang="zh-CN" altLang="en-US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3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865" y="0"/>
            <a:ext cx="13007340" cy="731520"/>
          </a:xfrm>
        </p:spPr>
        <p:txBody>
          <a:bodyPr/>
          <a:p>
            <a:r>
              <a:rPr lang="en-US" altLang="zh-CN" sz="4000" b="1">
                <a:solidFill>
                  <a:schemeClr val="bg1"/>
                </a:solidFill>
              </a:rPr>
              <a:t>Map for neutron irradiation</a:t>
            </a:r>
            <a:endParaRPr lang="en-US" altLang="zh-CN" sz="4000" b="1">
              <a:solidFill>
                <a:schemeClr val="bg1"/>
              </a:solidFill>
            </a:endParaRPr>
          </a:p>
        </p:txBody>
      </p:sp>
      <p:pic>
        <p:nvPicPr>
          <p:cNvPr id="5" name="图片" descr="66"/>
          <p:cNvPicPr>
            <a:picLocks noChangeAspect="1"/>
          </p:cNvPicPr>
          <p:nvPr/>
        </p:nvPicPr>
        <p:blipFill>
          <a:blip r:embed="rId1">
            <a:grayscl/>
          </a:blip>
          <a:srcRect r="1022"/>
          <a:stretch>
            <a:fillRect/>
          </a:stretch>
        </p:blipFill>
        <p:spPr bwMode="auto">
          <a:xfrm rot="21052930">
            <a:off x="1188085" y="1550670"/>
            <a:ext cx="9257030" cy="249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39000"/>
              </a:srgbClr>
            </a:outerShdw>
          </a:effectLst>
        </p:spPr>
      </p:pic>
      <p:grpSp>
        <p:nvGrpSpPr>
          <p:cNvPr id="50" name="组合 49"/>
          <p:cNvGrpSpPr/>
          <p:nvPr/>
        </p:nvGrpSpPr>
        <p:grpSpPr>
          <a:xfrm>
            <a:off x="9102725" y="669290"/>
            <a:ext cx="2872740" cy="2402840"/>
            <a:chOff x="14318" y="1152"/>
            <a:chExt cx="4524" cy="3784"/>
          </a:xfrm>
        </p:grpSpPr>
        <p:pic>
          <p:nvPicPr>
            <p:cNvPr id="8" name="图片 1" descr="22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318" y="1152"/>
              <a:ext cx="4156" cy="2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矩形"/>
            <p:cNvSpPr/>
            <p:nvPr/>
          </p:nvSpPr>
          <p:spPr bwMode="auto">
            <a:xfrm>
              <a:off x="15281" y="3789"/>
              <a:ext cx="3561" cy="11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algn="ctr">
                <a:lnSpc>
                  <a:spcPct val="100000"/>
                </a:lnSpc>
              </a:pPr>
              <a:r>
                <a:rPr lang="en-US" altLang="zh-CN" b="1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FPP (2050~   )</a:t>
              </a:r>
              <a:endParaRPr lang="en-US" altLang="zh-CN" b="1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b="1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Max. &gt; 200 dpa</a:t>
              </a:r>
              <a:endParaRPr lang="en-US" altLang="zh-CN" b="1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b="1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~2050 in operation</a:t>
              </a:r>
              <a:endParaRPr lang="en-US" altLang="zh-CN" b="1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492885" y="750570"/>
            <a:ext cx="3340735" cy="1933575"/>
            <a:chOff x="1480" y="1457"/>
            <a:chExt cx="5261" cy="3045"/>
          </a:xfrm>
        </p:grpSpPr>
        <p:pic>
          <p:nvPicPr>
            <p:cNvPr id="6" name="图片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20" y="2380"/>
              <a:ext cx="3421" cy="2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"/>
            <p:cNvSpPr/>
            <p:nvPr/>
          </p:nvSpPr>
          <p:spPr bwMode="auto">
            <a:xfrm>
              <a:off x="3667" y="1457"/>
              <a:ext cx="2899" cy="95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algn="ctr">
                <a:lnSpc>
                  <a:spcPct val="100000"/>
                </a:lnSpc>
              </a:pPr>
              <a:r>
                <a:rPr lang="en-US" altLang="zh-CN" sz="2000" b="1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ITER</a:t>
              </a:r>
              <a:endParaRPr lang="en-US" altLang="zh-CN" sz="20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1600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（</a:t>
              </a:r>
              <a:r>
                <a:rPr lang="en-US" altLang="zh-CN" sz="1600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2038~2052 </a:t>
              </a:r>
              <a:r>
                <a:rPr lang="zh-CN" altLang="en-US" sz="1600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？）</a:t>
              </a:r>
              <a:endParaRPr lang="zh-CN" altLang="en-US" sz="1600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480" y="2171"/>
              <a:ext cx="2164" cy="804"/>
            </a:xfrm>
            <a:prstGeom prst="rect">
              <a:avLst/>
            </a:prstGeom>
            <a:solidFill>
              <a:srgbClr val="F2F2F2"/>
            </a:solidFill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 anchorCtr="0">
              <a:noAutofit/>
            </a:bodyPr>
            <a:p>
              <a:pPr algn="l">
                <a:lnSpc>
                  <a:spcPct val="100000"/>
                </a:lnSpc>
              </a:pPr>
              <a:r>
                <a:rPr lang="en-US" altLang="zh-CN" sz="1600" dirty="0">
                  <a:ea typeface="微软雅黑" panose="020B0503020204020204" pitchFamily="34" charset="-122"/>
                </a:rPr>
                <a:t>Material  for TBM &amp; W FW</a:t>
              </a:r>
              <a:endParaRPr lang="en-US" altLang="zh-CN" sz="1600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297170" y="777875"/>
            <a:ext cx="3405505" cy="1988185"/>
            <a:chOff x="8068" y="1551"/>
            <a:chExt cx="5363" cy="3131"/>
          </a:xfrm>
        </p:grpSpPr>
        <p:sp>
          <p:nvSpPr>
            <p:cNvPr id="7" name="矩形"/>
            <p:cNvSpPr/>
            <p:nvPr/>
          </p:nvSpPr>
          <p:spPr bwMode="auto">
            <a:xfrm>
              <a:off x="8068" y="1551"/>
              <a:ext cx="5363" cy="8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algn="ctr">
                <a:lnSpc>
                  <a:spcPct val="100000"/>
                </a:lnSpc>
              </a:pPr>
              <a:r>
                <a:rPr lang="en-US" altLang="zh-CN" sz="1600" dirty="0" smtClean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1~2 GW</a:t>
              </a:r>
              <a:r>
                <a:rPr lang="en-US" altLang="zh-CN" sz="1600" b="1" dirty="0" smtClean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 DEMO</a:t>
              </a:r>
              <a:endParaRPr lang="en-US" altLang="zh-CN" sz="1600" b="1" dirty="0" smtClean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sz="1600" b="1" dirty="0" smtClean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(2040~  )</a:t>
              </a:r>
              <a:endParaRPr lang="en-US" altLang="zh-CN" sz="1600" b="1" dirty="0" smtClean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2" descr="C:\Users\chengyong\AppData\Roaming\Foxmail7\Temp-5404-20140825201051\Catch17(08-25-22-16-36).jpg"/>
            <p:cNvPicPr>
              <a:picLocks noChangeAspect="1" noChangeArrowheads="1"/>
            </p:cNvPicPr>
            <p:nvPr/>
          </p:nvPicPr>
          <p:blipFill>
            <a:blip r:embed="rId4" cstate="print"/>
            <a:srcRect r="3819"/>
            <a:stretch>
              <a:fillRect/>
            </a:stretch>
          </p:blipFill>
          <p:spPr bwMode="auto">
            <a:xfrm>
              <a:off x="9166" y="2487"/>
              <a:ext cx="3734" cy="21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2" name="组合 51"/>
          <p:cNvGrpSpPr/>
          <p:nvPr/>
        </p:nvGrpSpPr>
        <p:grpSpPr>
          <a:xfrm>
            <a:off x="608330" y="2037080"/>
            <a:ext cx="1807845" cy="1914525"/>
            <a:chOff x="1178" y="5030"/>
            <a:chExt cx="2847" cy="3015"/>
          </a:xfrm>
        </p:grpSpPr>
        <p:sp>
          <p:nvSpPr>
            <p:cNvPr id="25" name="矩形"/>
            <p:cNvSpPr/>
            <p:nvPr/>
          </p:nvSpPr>
          <p:spPr bwMode="auto">
            <a:xfrm>
              <a:off x="1178" y="5030"/>
              <a:ext cx="2847" cy="86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 anchorCtr="0"/>
            <a:p>
              <a:pPr algn="ctr">
                <a:lnSpc>
                  <a:spcPct val="100000"/>
                </a:lnSpc>
              </a:pPr>
              <a:r>
                <a:rPr lang="en-US" altLang="zh-CN" b="1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HL-3 Tokamak</a:t>
              </a:r>
              <a:endParaRPr lang="en-US" altLang="zh-CN" b="1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383" y="7271"/>
              <a:ext cx="2173" cy="774"/>
            </a:xfrm>
            <a:prstGeom prst="rect">
              <a:avLst/>
            </a:prstGeom>
            <a:solidFill>
              <a:srgbClr val="F2F2F2"/>
            </a:solidFill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 anchorCtr="0">
              <a:noAutofit/>
            </a:bodyPr>
            <a:p>
              <a:pPr algn="l">
                <a:lnSpc>
                  <a:spcPct val="100000"/>
                </a:lnSpc>
              </a:pPr>
              <a:r>
                <a:rPr lang="en-US" altLang="zh-CN" sz="1600" dirty="0">
                  <a:ea typeface="微软雅黑" panose="020B0503020204020204" pitchFamily="34" charset="-122"/>
                </a:rPr>
                <a:t>DT, Material with fusion n</a:t>
              </a:r>
              <a:endParaRPr lang="en-US" altLang="zh-CN" sz="1600" dirty="0">
                <a:ea typeface="微软雅黑" panose="020B0503020204020204" pitchFamily="34" charset="-122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" y="5776"/>
              <a:ext cx="1934" cy="1451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3664585" y="2974340"/>
            <a:ext cx="1847850" cy="2606675"/>
            <a:chOff x="5882" y="4081"/>
            <a:chExt cx="2910" cy="4105"/>
          </a:xfrm>
        </p:grpSpPr>
        <p:pic>
          <p:nvPicPr>
            <p:cNvPr id="5121" name="Picture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" y="5055"/>
              <a:ext cx="2330" cy="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矩形"/>
            <p:cNvSpPr/>
            <p:nvPr/>
          </p:nvSpPr>
          <p:spPr bwMode="auto">
            <a:xfrm>
              <a:off x="6302" y="4081"/>
              <a:ext cx="2490" cy="11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anchor="ctr" anchorCtr="0"/>
            <a:p>
              <a:pPr algn="ctr">
                <a:lnSpc>
                  <a:spcPct val="100000"/>
                </a:lnSpc>
              </a:pPr>
              <a:r>
                <a:rPr lang="en-US" altLang="zh-CN" b="1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Test Reactor</a:t>
              </a:r>
              <a:endParaRPr lang="en-US" altLang="zh-CN" b="1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b="1" dirty="0">
                  <a:latin typeface="+mn-lt"/>
                  <a:ea typeface="微软雅黑" panose="020B0503020204020204" pitchFamily="34" charset="-122"/>
                  <a:cs typeface="Arial" panose="020B0604020202020204" pitchFamily="34" charset="0"/>
                </a:rPr>
                <a:t>(2035~   )</a:t>
              </a:r>
              <a:endParaRPr lang="en-US" altLang="zh-CN" b="1" dirty="0">
                <a:latin typeface="+mn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882" y="6909"/>
              <a:ext cx="2776" cy="1277"/>
            </a:xfrm>
            <a:prstGeom prst="rect">
              <a:avLst/>
            </a:prstGeom>
            <a:solidFill>
              <a:srgbClr val="F2F2F2"/>
            </a:solidFill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 anchorCtr="0">
              <a:no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1600" dirty="0">
                  <a:ea typeface="微软雅黑" panose="020B0503020204020204" pitchFamily="34" charset="-122"/>
                </a:rPr>
                <a:t>Steady burning</a:t>
              </a:r>
              <a:endParaRPr lang="en-US" altLang="zh-CN" sz="1600" dirty="0">
                <a:ea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sz="1600" dirty="0">
                  <a:ea typeface="微软雅黑" panose="020B0503020204020204" pitchFamily="34" charset="-122"/>
                </a:rPr>
                <a:t>T self-sustaining</a:t>
              </a:r>
              <a:endParaRPr lang="en-US" altLang="zh-CN" sz="1600" dirty="0">
                <a:ea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sz="1600" dirty="0">
                  <a:ea typeface="微软雅黑" panose="020B0503020204020204" pitchFamily="34" charset="-122"/>
                </a:rPr>
                <a:t>Max. </a:t>
              </a:r>
              <a:r>
                <a:rPr lang="en-US" altLang="zh-CN" dirty="0">
                  <a:ea typeface="微软雅黑" panose="020B0503020204020204" pitchFamily="34" charset="-122"/>
                </a:rPr>
                <a:t>10~20dpa</a:t>
              </a:r>
              <a:endParaRPr lang="en-US" altLang="zh-CN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97996" y="4041665"/>
            <a:ext cx="1173911" cy="818053"/>
            <a:chOff x="2161673" y="2130925"/>
            <a:chExt cx="1173911" cy="818053"/>
          </a:xfrm>
        </p:grpSpPr>
        <p:pic>
          <p:nvPicPr>
            <p:cNvPr id="54" name="图片 38917" descr="堆芯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229" y="2130925"/>
              <a:ext cx="851103" cy="818053"/>
            </a:xfrm>
            <a:prstGeom prst="teardrop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文本框 54"/>
            <p:cNvSpPr txBox="1"/>
            <p:nvPr/>
          </p:nvSpPr>
          <p:spPr>
            <a:xfrm>
              <a:off x="2161673" y="2245661"/>
              <a:ext cx="117391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HFETR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747395" y="4871720"/>
            <a:ext cx="1668780" cy="614045"/>
          </a:xfrm>
          <a:prstGeom prst="rect">
            <a:avLst/>
          </a:prstGeom>
          <a:solidFill>
            <a:srgbClr val="F2F2F2"/>
          </a:solidFill>
          <a:ln w="1905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p>
            <a:pPr algn="ctr">
              <a:lnSpc>
                <a:spcPct val="100000"/>
              </a:lnSpc>
            </a:pPr>
            <a:r>
              <a:rPr lang="en-US" altLang="zh-CN" sz="1600" b="1" dirty="0">
                <a:solidFill>
                  <a:srgbClr val="00B0F0"/>
                </a:solidFill>
                <a:ea typeface="微软雅黑" panose="020B0503020204020204" pitchFamily="34" charset="-122"/>
              </a:rPr>
              <a:t>Fission neutron</a:t>
            </a:r>
            <a:endParaRPr lang="en-US" altLang="zh-CN" sz="1600" b="1" dirty="0">
              <a:solidFill>
                <a:srgbClr val="00B0F0"/>
              </a:solidFill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en-US" altLang="zh-CN" b="1" dirty="0">
                <a:solidFill>
                  <a:srgbClr val="00B0F0"/>
                </a:solidFill>
                <a:ea typeface="微软雅黑" panose="020B0503020204020204" pitchFamily="34" charset="-122"/>
              </a:rPr>
              <a:t>7~8 dpa/y</a:t>
            </a:r>
            <a:endParaRPr lang="en-US" altLang="zh-CN" b="1" dirty="0">
              <a:solidFill>
                <a:srgbClr val="00B0F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57" name="直接箭头连接符 56"/>
          <p:cNvCxnSpPr/>
          <p:nvPr/>
        </p:nvCxnSpPr>
        <p:spPr>
          <a:xfrm flipV="1">
            <a:off x="2056765" y="2632710"/>
            <a:ext cx="1306195" cy="1569085"/>
          </a:xfrm>
          <a:prstGeom prst="straightConnector1">
            <a:avLst/>
          </a:prstGeom>
          <a:ln w="34925">
            <a:solidFill>
              <a:srgbClr val="00B0F0"/>
            </a:soli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 flipV="1">
            <a:off x="2011680" y="4095750"/>
            <a:ext cx="1814195" cy="295910"/>
          </a:xfrm>
          <a:prstGeom prst="straightConnector1">
            <a:avLst/>
          </a:prstGeom>
          <a:ln w="34925">
            <a:solidFill>
              <a:srgbClr val="00B0F0"/>
            </a:soli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 flipV="1">
            <a:off x="2026285" y="1788160"/>
            <a:ext cx="4091940" cy="2466975"/>
          </a:xfrm>
          <a:prstGeom prst="straightConnector1">
            <a:avLst/>
          </a:prstGeom>
          <a:ln w="34925">
            <a:solidFill>
              <a:srgbClr val="00B0F0"/>
            </a:soli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1770380" y="5803900"/>
            <a:ext cx="9561195" cy="368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</a:rPr>
              <a:t>D</a:t>
            </a:r>
            <a:r>
              <a:rPr lang="en-US" altLang="zh-CN" b="1" baseline="30000">
                <a:solidFill>
                  <a:srgbClr val="FF0000"/>
                </a:solidFill>
              </a:rPr>
              <a:t>+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b="1">
                <a:solidFill>
                  <a:srgbClr val="FF0000"/>
                </a:solidFill>
              </a:rPr>
              <a:t>Li or D</a:t>
            </a:r>
            <a:r>
              <a:rPr lang="en-US" altLang="zh-CN" b="1" baseline="30000">
                <a:solidFill>
                  <a:srgbClr val="FF0000"/>
                </a:solidFill>
              </a:rPr>
              <a:t>+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altLang="zh-CN" b="1">
                <a:solidFill>
                  <a:srgbClr val="FF0000"/>
                </a:solidFill>
              </a:rPr>
              <a:t>T (under design) Fusion neutron sources (10 dpa/FPY, 2~10 appm He/dpa) </a:t>
            </a:r>
            <a:endParaRPr lang="en-US" altLang="zh-CN" b="1">
              <a:solidFill>
                <a:srgbClr val="FF0000"/>
              </a:solidFill>
            </a:endParaRPr>
          </a:p>
        </p:txBody>
      </p:sp>
      <p:cxnSp>
        <p:nvCxnSpPr>
          <p:cNvPr id="61" name="直接箭头连接符 60"/>
          <p:cNvCxnSpPr/>
          <p:nvPr/>
        </p:nvCxnSpPr>
        <p:spPr>
          <a:xfrm flipV="1">
            <a:off x="4771390" y="2117725"/>
            <a:ext cx="835025" cy="894715"/>
          </a:xfrm>
          <a:prstGeom prst="straightConnector1">
            <a:avLst/>
          </a:prstGeom>
          <a:ln w="34925">
            <a:solidFill>
              <a:srgbClr val="FF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/>
          <p:nvPr/>
        </p:nvCxnSpPr>
        <p:spPr>
          <a:xfrm flipH="1" flipV="1">
            <a:off x="5702935" y="2023110"/>
            <a:ext cx="328930" cy="3780790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8079105" y="2228215"/>
            <a:ext cx="1505585" cy="313055"/>
          </a:xfrm>
          <a:prstGeom prst="straightConnector1">
            <a:avLst/>
          </a:prstGeom>
          <a:ln w="34925">
            <a:solidFill>
              <a:srgbClr val="FF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66" name="组合 65"/>
          <p:cNvGrpSpPr/>
          <p:nvPr/>
        </p:nvGrpSpPr>
        <p:grpSpPr>
          <a:xfrm>
            <a:off x="6308090" y="3582035"/>
            <a:ext cx="2057400" cy="1955800"/>
            <a:chOff x="9602" y="5565"/>
            <a:chExt cx="3240" cy="308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94" y="5565"/>
              <a:ext cx="1639" cy="2094"/>
            </a:xfrm>
            <a:prstGeom prst="rect">
              <a:avLst/>
            </a:prstGeom>
          </p:spPr>
        </p:pic>
        <p:sp>
          <p:nvSpPr>
            <p:cNvPr id="65" name="矩形 64"/>
            <p:cNvSpPr/>
            <p:nvPr/>
          </p:nvSpPr>
          <p:spPr>
            <a:xfrm>
              <a:off x="9602" y="7678"/>
              <a:ext cx="3240" cy="967"/>
            </a:xfrm>
            <a:prstGeom prst="rect">
              <a:avLst/>
            </a:prstGeom>
            <a:solidFill>
              <a:srgbClr val="F2F2F2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 anchorCtr="0">
              <a:no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1600" b="1" dirty="0">
                  <a:solidFill>
                    <a:srgbClr val="0070C0"/>
                  </a:solidFill>
                  <a:ea typeface="微软雅黑" panose="020B0503020204020204" pitchFamily="34" charset="-122"/>
                </a:rPr>
                <a:t>Fast reactor (2035~ )</a:t>
              </a:r>
              <a:endParaRPr lang="en-US" altLang="zh-CN" sz="1600" b="1" dirty="0">
                <a:solidFill>
                  <a:srgbClr val="0070C0"/>
                </a:solidFill>
                <a:ea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en-US" altLang="zh-CN" b="1" dirty="0">
                  <a:solidFill>
                    <a:srgbClr val="0070C0"/>
                  </a:solidFill>
                  <a:ea typeface="微软雅黑" panose="020B0503020204020204" pitchFamily="34" charset="-122"/>
                </a:rPr>
                <a:t>30~50 dpa/FPY</a:t>
              </a:r>
              <a:endParaRPr lang="en-US" altLang="zh-CN" b="1" dirty="0">
                <a:solidFill>
                  <a:srgbClr val="0070C0"/>
                </a:solidFill>
                <a:ea typeface="微软雅黑" panose="020B0503020204020204" pitchFamily="34" charset="-122"/>
              </a:endParaRPr>
            </a:p>
          </p:txBody>
        </p:sp>
      </p:grpSp>
      <p:cxnSp>
        <p:nvCxnSpPr>
          <p:cNvPr id="67" name="直接箭头连接符 66"/>
          <p:cNvCxnSpPr/>
          <p:nvPr/>
        </p:nvCxnSpPr>
        <p:spPr>
          <a:xfrm flipV="1">
            <a:off x="8061960" y="2230120"/>
            <a:ext cx="1831340" cy="2080260"/>
          </a:xfrm>
          <a:prstGeom prst="straightConnector1">
            <a:avLst/>
          </a:prstGeom>
          <a:ln w="34925">
            <a:solidFill>
              <a:srgbClr val="0070C0"/>
            </a:soli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8" name="文本框 67"/>
          <p:cNvSpPr txBox="1"/>
          <p:nvPr/>
        </p:nvSpPr>
        <p:spPr>
          <a:xfrm>
            <a:off x="6031865" y="2947035"/>
            <a:ext cx="2432050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en-US" altLang="zh-CN"/>
              <a:t>Maximum 50~100 dpa</a:t>
            </a:r>
            <a:endParaRPr lang="en-US" altLang="zh-CN"/>
          </a:p>
        </p:txBody>
      </p:sp>
      <p:sp>
        <p:nvSpPr>
          <p:cNvPr id="69" name="文本框 68"/>
          <p:cNvSpPr txBox="1"/>
          <p:nvPr/>
        </p:nvSpPr>
        <p:spPr>
          <a:xfrm rot="18720000">
            <a:off x="8063230" y="3582670"/>
            <a:ext cx="153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>
                <a:solidFill>
                  <a:srgbClr val="0070C0"/>
                </a:solidFill>
              </a:rPr>
              <a:t>200~300 dpa</a:t>
            </a:r>
            <a:endParaRPr lang="en-US" altLang="zh-CN" i="1">
              <a:solidFill>
                <a:srgbClr val="0070C0"/>
              </a:solidFill>
            </a:endParaRPr>
          </a:p>
        </p:txBody>
      </p:sp>
      <p:cxnSp>
        <p:nvCxnSpPr>
          <p:cNvPr id="71" name="直接箭头连接符 70"/>
          <p:cNvCxnSpPr/>
          <p:nvPr/>
        </p:nvCxnSpPr>
        <p:spPr>
          <a:xfrm flipH="1" flipV="1">
            <a:off x="9638030" y="2541270"/>
            <a:ext cx="652780" cy="3279775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4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43160" y="4253865"/>
            <a:ext cx="1209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&lt;100 dpa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95340" y="3886835"/>
            <a:ext cx="1209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&lt;50 dpa</a:t>
            </a:r>
            <a:endParaRPr lang="en-US" altLang="zh-CN">
              <a:solidFill>
                <a:srgbClr val="FF0000"/>
              </a:solidFill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2874010" y="4150995"/>
            <a:ext cx="576580" cy="1624330"/>
          </a:xfrm>
          <a:prstGeom prst="straightConnector1">
            <a:avLst/>
          </a:pr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 rot="18420000">
            <a:off x="2124075" y="2945130"/>
            <a:ext cx="1108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B0F0"/>
                </a:solidFill>
              </a:rPr>
              <a:t>3~4 dpa</a:t>
            </a:r>
            <a:endParaRPr lang="en-US" altLang="zh-CN" b="1">
              <a:solidFill>
                <a:srgbClr val="00B0F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 rot="19620000">
            <a:off x="2879090" y="2967355"/>
            <a:ext cx="1296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B0F0"/>
                </a:solidFill>
              </a:rPr>
              <a:t>&gt; 50 dpa</a:t>
            </a:r>
            <a:endParaRPr lang="en-US" altLang="zh-CN" b="1">
              <a:solidFill>
                <a:srgbClr val="00B0F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 rot="17400000">
            <a:off x="2294890" y="4696460"/>
            <a:ext cx="1409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10~20 dpa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 rot="20940000">
            <a:off x="2515235" y="3890645"/>
            <a:ext cx="1202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00B0F0"/>
                </a:solidFill>
              </a:rPr>
              <a:t>&gt; 20 dpa</a:t>
            </a:r>
            <a:endParaRPr lang="en-US" altLang="zh-CN" b="1">
              <a:solidFill>
                <a:srgbClr val="00B0F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 rot="18720000">
            <a:off x="4967605" y="2378710"/>
            <a:ext cx="876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? dpa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 rot="840000">
            <a:off x="8510905" y="2035810"/>
            <a:ext cx="876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? dpa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67865" y="6172200"/>
            <a:ext cx="9546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Material changes? limited volume for material irradiation of the fusion neutron source?</a:t>
            </a:r>
            <a:endParaRPr lang="en-US" altLang="zh-CN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1945" y="76835"/>
            <a:ext cx="13002260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Fusion neutron source under design 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810" y="939800"/>
            <a:ext cx="11162665" cy="2638425"/>
          </a:xfrm>
        </p:spPr>
        <p:txBody>
          <a:bodyPr/>
          <a:p>
            <a:r>
              <a:rPr lang="en-US" altLang="zh-CN"/>
              <a:t>Mission: to verify other irradiation, to provide support for test reactor. </a:t>
            </a:r>
            <a:endParaRPr lang="en-US" altLang="zh-CN"/>
          </a:p>
          <a:p>
            <a:r>
              <a:rPr lang="en-US" altLang="zh-CN"/>
              <a:t>Similar the one in US, to be constructed from 2024~2028.</a:t>
            </a:r>
            <a:endParaRPr lang="en-US" altLang="zh-CN"/>
          </a:p>
          <a:p>
            <a:r>
              <a:rPr lang="en-US" altLang="zh-CN"/>
              <a:t>D-T source: 300kV 100mA D</a:t>
            </a:r>
            <a:r>
              <a:rPr lang="en-US" altLang="zh-CN" baseline="30000"/>
              <a:t>+</a:t>
            </a:r>
            <a:r>
              <a:rPr lang="en-US" altLang="zh-CN"/>
              <a:t>, 100 kPa T gas target.</a:t>
            </a:r>
            <a:endParaRPr lang="en-US" altLang="zh-CN"/>
          </a:p>
          <a:p>
            <a:r>
              <a:rPr lang="en-US" altLang="zh-CN"/>
              <a:t>Neutron fluence: 2.67</a:t>
            </a:r>
            <a:r>
              <a:rPr lang="en-US" altLang="zh-CN">
                <a:latin typeface="Arial" panose="020B0604020202020204" pitchFamily="34" charset="0"/>
              </a:rPr>
              <a:t>×</a:t>
            </a:r>
            <a:r>
              <a:rPr lang="en-US" altLang="zh-CN"/>
              <a:t>10</a:t>
            </a:r>
            <a:r>
              <a:rPr lang="en-US" altLang="zh-CN" baseline="30000"/>
              <a:t>16</a:t>
            </a:r>
            <a:r>
              <a:rPr lang="en-US" altLang="zh-CN"/>
              <a:t> n/s. </a:t>
            </a:r>
            <a:endParaRPr lang="en-US" altLang="zh-CN"/>
          </a:p>
          <a:p>
            <a:r>
              <a:rPr lang="en-US" altLang="zh-CN"/>
              <a:t>To provide an ~60 cm</a:t>
            </a:r>
            <a:r>
              <a:rPr lang="en-US" altLang="zh-CN" baseline="30000"/>
              <a:t>3</a:t>
            </a:r>
            <a:r>
              <a:rPr lang="en-US" altLang="zh-CN"/>
              <a:t> volume, ~10 dpa/FPY for materials test.</a:t>
            </a:r>
            <a:endParaRPr lang="en-US" altLang="zh-CN"/>
          </a:p>
        </p:txBody>
      </p:sp>
      <p:grpSp>
        <p:nvGrpSpPr>
          <p:cNvPr id="6" name="组合 5"/>
          <p:cNvGrpSpPr/>
          <p:nvPr/>
        </p:nvGrpSpPr>
        <p:grpSpPr>
          <a:xfrm>
            <a:off x="709295" y="3636943"/>
            <a:ext cx="6122670" cy="2765142"/>
            <a:chOff x="5561" y="5219"/>
            <a:chExt cx="9476" cy="42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61" y="5668"/>
              <a:ext cx="9476" cy="380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0" y="5219"/>
              <a:ext cx="3158" cy="758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5</a:t>
            </a:r>
            <a:endParaRPr lang="en-US" altLang="zh-CN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19670" y="427990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Considering more material to be irradiated and high dose irradiation demand, more fusion neutron sources are required.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5905" y="104775"/>
            <a:ext cx="13068300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Missions for a test reactor before DEMO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39825"/>
            <a:ext cx="10972800" cy="5193030"/>
          </a:xfrm>
        </p:spPr>
        <p:txBody>
          <a:bodyPr/>
          <a:p>
            <a:r>
              <a:rPr lang="en-US" altLang="zh-CN"/>
              <a:t>500~600 MW, 20~30% duty factor, 3~5 dpa/FPY, as a fusion neutron source to test its materials and those for DEMO.</a:t>
            </a:r>
            <a:endParaRPr lang="en-US" altLang="zh-CN"/>
          </a:p>
          <a:p>
            <a:r>
              <a:rPr lang="en-US" altLang="zh-CN"/>
              <a:t>Deasign based on fission neutron irradiation, together with a fusion neutron source for verification</a:t>
            </a:r>
            <a:endParaRPr lang="en-US" altLang="zh-CN"/>
          </a:p>
          <a:p>
            <a:pPr indent="368300" defTabSz="914400">
              <a:buFont typeface="Wingdings" panose="05000000000000000000" charset="0"/>
              <a:buChar char="ü"/>
              <a:tabLst>
                <a:tab pos="626745" algn="l"/>
              </a:tabLst>
            </a:pPr>
            <a:r>
              <a:rPr lang="en-US" altLang="zh-CN" sz="2400"/>
              <a:t>Blanket &amp; divertor structure: CLF-1 RAFM steel (reuqire &gt;20 dpa data)</a:t>
            </a:r>
            <a:endParaRPr lang="en-US" altLang="zh-CN" sz="2400"/>
          </a:p>
          <a:p>
            <a:pPr indent="368300" defTabSz="914400">
              <a:buFont typeface="Wingdings" panose="05000000000000000000" charset="0"/>
              <a:buChar char="ü"/>
              <a:tabLst>
                <a:tab pos="626745" algn="l"/>
              </a:tabLst>
            </a:pPr>
            <a:r>
              <a:rPr lang="en-US" altLang="zh-CN" sz="2400"/>
              <a:t>PM W and CuCrZr as PFM and heat think ( require &gt; 2~5 dpa data)</a:t>
            </a:r>
            <a:endParaRPr lang="en-US" altLang="zh-CN" sz="2400"/>
          </a:p>
          <a:p>
            <a:r>
              <a:rPr lang="en-US" altLang="zh-CN"/>
              <a:t>Develope materials to large scale for reactor component.</a:t>
            </a:r>
            <a:endParaRPr lang="en-US" altLang="zh-CN"/>
          </a:p>
          <a:p>
            <a:r>
              <a:rPr lang="en-US" altLang="zh-CN"/>
              <a:t>Develope material technologies for components, such as W/CuCrZr</a:t>
            </a:r>
            <a:endParaRPr lang="en-US" altLang="zh-CN"/>
          </a:p>
          <a:p>
            <a:r>
              <a:rPr lang="en-US" altLang="zh-CN"/>
              <a:t>To establish correlation between fission and fusion neutron irradiation.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6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1780" y="146685"/>
            <a:ext cx="13052425" cy="731520"/>
          </a:xfrm>
        </p:spPr>
        <p:txBody>
          <a:bodyPr/>
          <a:p>
            <a:r>
              <a:rPr lang="en-US" altLang="zh-CN" sz="3200" b="1">
                <a:solidFill>
                  <a:schemeClr val="bg1"/>
                </a:solidFill>
              </a:rPr>
              <a:t>Material approches for DEMO and FPP 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6895" y="949325"/>
            <a:ext cx="10972800" cy="5374640"/>
          </a:xfrm>
        </p:spPr>
        <p:txBody>
          <a:bodyPr/>
          <a:p>
            <a:r>
              <a:rPr lang="en-US" altLang="zh-CN"/>
              <a:t>HFTER fission neutron to 50~100 dpa for DEMO;</a:t>
            </a:r>
            <a:endParaRPr lang="en-US" altLang="zh-CN"/>
          </a:p>
          <a:p>
            <a:r>
              <a:rPr lang="en-US" altLang="zh-CN"/>
              <a:t>D</a:t>
            </a:r>
            <a:r>
              <a:rPr lang="en-US" altLang="zh-CN" baseline="30000"/>
              <a:t>+</a:t>
            </a:r>
            <a:r>
              <a:rPr lang="en-US" altLang="zh-CN"/>
              <a:t> accelerator type neutron source to varify the fission neutron irradiation results, together with test reactor results</a:t>
            </a:r>
            <a:endParaRPr lang="en-US" altLang="zh-CN"/>
          </a:p>
          <a:p>
            <a:r>
              <a:rPr lang="en-US" altLang="zh-CN"/>
              <a:t>FPP, too high dose to be reached by fusion neutron sources, assuming to use fast reactor (in plan) for the purpose.</a:t>
            </a:r>
            <a:endParaRPr lang="en-US" altLang="zh-CN"/>
          </a:p>
          <a:p>
            <a:r>
              <a:rPr lang="en-US" altLang="zh-CN"/>
              <a:t>CLF-1 RAFMs as the major structural materials for DEMO, </a:t>
            </a:r>
            <a:r>
              <a:rPr lang="en-US" altLang="zh-CN">
                <a:sym typeface="+mn-ea"/>
              </a:rPr>
              <a:t>Partially ODS or V4Cr4Ti alloy, aimed at future use in FPP; 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W-K or Wf/W as the major PFMs; Cu alloy or ODS-Cu as heat sink;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Supposing no material capable for &gt; 200 dpa fusion neutron irradiation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—— no higher dose irradiation test is required. </a:t>
            </a:r>
            <a:r>
              <a:rPr lang="en-US" altLang="zh-CN">
                <a:sym typeface="+mn-ea"/>
              </a:rPr>
              <a:t>I</a:t>
            </a:r>
            <a:r>
              <a:rPr lang="en-US" altLang="zh-CN"/>
              <a:t>n-situ annealing to recover irradiation damage should be investigated (with its demonstration in test reactor and DEMO). </a:t>
            </a:r>
            <a:endParaRPr lang="en-US" altLang="zh-CN"/>
          </a:p>
          <a:p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11576685" y="6489700"/>
            <a:ext cx="519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7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06,&quot;width&quot;:4964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TABLE_ENDDRAG_ORIGIN_RECT" val="437*74"/>
  <p:tag name="TABLE_ENDDRAG_RECT" val="452*403*438*74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1006,&quot;width&quot;:4964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1006,&quot;width&quot;:4964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PP_MARK_KEY" val="83d0c0b0-949c-4b6c-bae8-0fa806ff5b04"/>
  <p:tag name="COMMONDATA" val="eyJoZGlkIjoiODhhMzYwZjMzODA0NGU3ZjVhNDg5Mzc2MDA0MjU2OWMifQ=="/>
  <p:tag name="commondata" val="eyJoZGlkIjoiODUyNDRhNDc3MGU0ZTE3ZTY0Mjc4NmI1ZWUzM2M2NTU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7_主题1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黑体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1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黑体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主题1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黑体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HL-2M实验规划调研-佟瑞海-20200824</Template>
  <TotalTime>0</TotalTime>
  <Words>10909</Words>
  <Application>WPS 演示</Application>
  <PresentationFormat>宽屏</PresentationFormat>
  <Paragraphs>647</Paragraphs>
  <Slides>27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27</vt:i4>
      </vt:variant>
    </vt:vector>
  </HeadingPairs>
  <TitlesOfParts>
    <vt:vector size="53" baseType="lpstr">
      <vt:lpstr>Arial</vt:lpstr>
      <vt:lpstr>宋体</vt:lpstr>
      <vt:lpstr>Wingdings</vt:lpstr>
      <vt:lpstr>黑体</vt:lpstr>
      <vt:lpstr>微软雅黑</vt:lpstr>
      <vt:lpstr>Times New Roman</vt:lpstr>
      <vt:lpstr>Calibri</vt:lpstr>
      <vt:lpstr>楷体</vt:lpstr>
      <vt:lpstr>Wingdings</vt:lpstr>
      <vt:lpstr>华文中宋</vt:lpstr>
      <vt:lpstr>Arial Unicode MS</vt:lpstr>
      <vt:lpstr>等线</vt:lpstr>
      <vt:lpstr>Calibri</vt:lpstr>
      <vt:lpstr>Times New Roman</vt:lpstr>
      <vt:lpstr>Symbol</vt:lpstr>
      <vt:lpstr>Arial</vt:lpstr>
      <vt:lpstr>HGDY_CNKI</vt:lpstr>
      <vt:lpstr>等线 Light</vt:lpstr>
      <vt:lpstr>7_主题1</vt:lpstr>
      <vt:lpstr>1_主题1</vt:lpstr>
      <vt:lpstr>自定义设计方案</vt:lpstr>
      <vt:lpstr>2_主题1</vt:lpstr>
      <vt:lpstr>Origin50.Graph</vt:lpstr>
      <vt:lpstr>Paint.Picture</vt:lpstr>
      <vt:lpstr>Origin50.Graph</vt:lpstr>
      <vt:lpstr>Origin50.Graph</vt:lpstr>
      <vt:lpstr>PowerPoint 演示文稿</vt:lpstr>
      <vt:lpstr>PowerPoint 演示文稿</vt:lpstr>
      <vt:lpstr>Scopes </vt:lpstr>
      <vt:lpstr>List of the materials and technologies</vt:lpstr>
      <vt:lpstr>PowerPoint 演示文稿</vt:lpstr>
      <vt:lpstr>Map for neutron irradiation</vt:lpstr>
      <vt:lpstr>Fusion neutron source under design </vt:lpstr>
      <vt:lpstr>Missions for a test reactor before DEMO</vt:lpstr>
      <vt:lpstr>Material approches for DEMO and FPP </vt:lpstr>
      <vt:lpstr>PowerPoint 演示文稿</vt:lpstr>
      <vt:lpstr>3.1 W-bade PFMs and mock-ups technologies</vt:lpstr>
      <vt:lpstr>3.2 CLF-1 RAFM steels</vt:lpstr>
      <vt:lpstr>CLF-1/ W bonding FW technologies</vt:lpstr>
      <vt:lpstr>3.4 Development of vanadium alloy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3.4 T-breeding materials</vt:lpstr>
      <vt:lpstr>Hydrogen isotopes permeation— facilities</vt:lpstr>
      <vt:lpstr>Progress on Hydrogen isotopes permeation</vt:lpstr>
      <vt:lpstr>Progress on Hydrogen isotopes permeation</vt:lpstr>
      <vt:lpstr>3.5 Neutron irradiation</vt:lpstr>
      <vt:lpstr>PowerPoint 演示文稿</vt:lpstr>
      <vt:lpstr>Summary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纪名</cp:lastModifiedBy>
  <cp:revision>178</cp:revision>
  <dcterms:created xsi:type="dcterms:W3CDTF">2021-02-07T08:24:00Z</dcterms:created>
  <dcterms:modified xsi:type="dcterms:W3CDTF">2024-03-18T16:50:19Z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2FC591334F2040E684B83DE9C6186479_13</vt:lpwstr>
  </property>
  <property fmtid="{D5CDD505-2E9C-101B-9397-08002B2CF9AE}" pid="3" name="KSOProductBuildVer">
    <vt:lpwstr>2052-12.1.0.16388</vt:lpwstr>
  </property>
</Properties>
</file>