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62" r:id="rId6"/>
    <p:sldId id="260" r:id="rId7"/>
    <p:sldId id="264" r:id="rId8"/>
    <p:sldId id="259" r:id="rId9"/>
    <p:sldId id="258" r:id="rId10"/>
    <p:sldId id="263"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86" d="100"/>
          <a:sy n="86"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image" Target="../media/image4.jpeg"/><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tiff"/><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tiff"/><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tiff"/><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a:prstGeom prst="rect">
            <a:avLst/>
          </a:prstGeo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a:prstGeom prst="rect">
            <a:avLst/>
          </a:prstGeo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a:prstGeom prst="rect">
            <a:avLst/>
          </a:prstGeo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a:prstGeom prst="rect">
            <a:avLst/>
          </a:prstGeo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
        <p:nvSpPr>
          <p:cNvPr id="7" name="Foliennummernplatzhalter 6"/>
          <p:cNvSpPr>
            <a:spLocks noGrp="1"/>
          </p:cNvSpPr>
          <p:nvPr>
            <p:ph type="sldNum" sz="quarter" idx="14"/>
          </p:nvPr>
        </p:nvSpPr>
        <p:spPr>
          <a:xfrm>
            <a:off x="10848528" y="6356353"/>
            <a:ext cx="73387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8"/>
          <p:cNvSpPr>
            <a:spLocks noGrp="1"/>
          </p:cNvSpPr>
          <p:nvPr>
            <p:ph type="ftr" sz="quarter" idx="15"/>
          </p:nvPr>
        </p:nvSpPr>
        <p:spPr>
          <a:xfrm>
            <a:off x="825623" y="6555770"/>
            <a:ext cx="9480549" cy="329614"/>
          </a:xfrm>
          <a:prstGeom prst="rect">
            <a:avLst/>
          </a:prstGeom>
        </p:spPr>
        <p:txBody>
          <a:body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Tree>
    <p:extLst>
      <p:ext uri="{BB962C8B-B14F-4D97-AF65-F5344CB8AC3E}">
        <p14:creationId xmlns:p14="http://schemas.microsoft.com/office/powerpoint/2010/main" val="64070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CE59288-6D80-4F40-B672-C3CA6030BBFD}" type="datetimeFigureOut">
              <a:rPr lang="en-US" smtClean="0"/>
              <a:t>3/20/2024</a:t>
            </a:fld>
            <a:endParaRPr lang="en-US"/>
          </a:p>
        </p:txBody>
      </p:sp>
      <p:sp>
        <p:nvSpPr>
          <p:cNvPr id="3" name="Fußzeilenplatzhalter 2"/>
          <p:cNvSpPr>
            <a:spLocks noGrp="1"/>
          </p:cNvSpPr>
          <p:nvPr>
            <p:ph type="ftr" sz="quarter" idx="11"/>
          </p:nvPr>
        </p:nvSpPr>
        <p:spPr>
          <a:xfrm>
            <a:off x="825623" y="6555770"/>
            <a:ext cx="9480549" cy="329614"/>
          </a:xfrm>
          <a:prstGeom prst="rect">
            <a:avLst/>
          </a:prstGeom>
        </p:spPr>
        <p:txBody>
          <a:bodyPr/>
          <a:lstStyle/>
          <a:p>
            <a:endParaRPr lang="en-US" dirty="0"/>
          </a:p>
        </p:txBody>
      </p:sp>
      <p:sp>
        <p:nvSpPr>
          <p:cNvPr id="4" name="Foliennummernplatzhalter 3"/>
          <p:cNvSpPr>
            <a:spLocks noGrp="1"/>
          </p:cNvSpPr>
          <p:nvPr>
            <p:ph type="sldNum" sz="quarter" idx="12"/>
          </p:nvPr>
        </p:nvSpPr>
        <p:spPr>
          <a:xfrm>
            <a:off x="10848528" y="6356353"/>
            <a:ext cx="733872" cy="365125"/>
          </a:xfrm>
          <a:prstGeom prst="rect">
            <a:avLst/>
          </a:prstGeom>
        </p:spPr>
        <p:txBody>
          <a:bodyPr/>
          <a:lstStyle/>
          <a:p>
            <a:fld id="{DCF7791A-66D4-4453-969C-049259BA2C9D}" type="slidenum">
              <a:rPr lang="en-US" smtClean="0"/>
              <a:t>‹Nr.›</a:t>
            </a:fld>
            <a:endParaRPr lang="en-US"/>
          </a:p>
        </p:txBody>
      </p:sp>
    </p:spTree>
    <p:extLst>
      <p:ext uri="{BB962C8B-B14F-4D97-AF65-F5344CB8AC3E}">
        <p14:creationId xmlns:p14="http://schemas.microsoft.com/office/powerpoint/2010/main" val="256873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a:prstGeom prst="rect">
            <a:avLst/>
          </a:prstGeo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6684255" cy="329614"/>
          </a:xfrm>
          <a:prstGeom prst="rect">
            <a:avLst/>
          </a:prstGeom>
        </p:spPr>
        <p:txBody>
          <a:bodyPr anchor="t"/>
          <a:lstStyle>
            <a:lvl1pPr>
              <a:defRPr sz="1200">
                <a:solidFill>
                  <a:schemeClr val="bg1"/>
                </a:solidFill>
              </a:defRPr>
            </a:lvl1pPr>
          </a:lstStyle>
          <a:p>
            <a:r>
              <a:rPr lang="en-GB" dirty="0" smtClean="0">
                <a:solidFill>
                  <a:prstClr val="white"/>
                </a:solidFill>
              </a:rPr>
              <a:t>G. Pintsuk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3" y="6555770"/>
            <a:ext cx="9480549" cy="329614"/>
          </a:xfrm>
          <a:prstGeom prst="rect">
            <a:avLst/>
          </a:prstGeom>
        </p:spPr>
        <p:txBody>
          <a:bodyPr anchor="t"/>
          <a:lstStyle>
            <a:lvl1pPr>
              <a:defRPr sz="1200">
                <a:solidFill>
                  <a:schemeClr val="bg1"/>
                </a:solidFill>
              </a:defRPr>
            </a:lvl1pPr>
          </a:lstStyle>
          <a:p>
            <a:r>
              <a:rPr lang="en-GB" dirty="0" smtClean="0">
                <a:solidFill>
                  <a:prstClr val="white"/>
                </a:solidFill>
              </a:rPr>
              <a:t>G. Pintsuk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7"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ooter Placeholder 7"/>
          <p:cNvSpPr txBox="1">
            <a:spLocks/>
          </p:cNvSpPr>
          <p:nvPr userDrawn="1"/>
        </p:nvSpPr>
        <p:spPr>
          <a:xfrm>
            <a:off x="825623" y="6555770"/>
            <a:ext cx="6684255"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
        <p:nvSpPr>
          <p:cNvPr id="11" name="Slide Number Placeholder 8"/>
          <p:cNvSpPr txBox="1">
            <a:spLocks/>
          </p:cNvSpPr>
          <p:nvPr userDrawn="1"/>
        </p:nvSpPr>
        <p:spPr>
          <a:xfrm>
            <a:off x="0" y="6590037"/>
            <a:ext cx="720080" cy="199174"/>
          </a:xfrm>
          <a:prstGeom prst="rect">
            <a:avLst/>
          </a:prstGeom>
        </p:spPr>
        <p:txBody>
          <a:bodyPr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360040" y="949981"/>
            <a:ext cx="4452105" cy="4836389"/>
          </a:xfrm>
          <a:prstGeom prst="rect">
            <a:avLst/>
          </a:prstGeom>
          <a:noFill/>
        </p:spPr>
        <p:txBody>
          <a:bodyPr wrap="square">
            <a:spAutoFit/>
          </a:bodyPr>
          <a:lstStyle/>
          <a:p>
            <a:pPr marL="0" indent="0">
              <a:buNone/>
            </a:pPr>
            <a:r>
              <a:rPr lang="en-GB" sz="2400" dirty="0"/>
              <a:t>EUROfusion integrates R&amp;D in fusion science and technology</a:t>
            </a:r>
          </a:p>
          <a:p>
            <a:pPr marL="0" indent="0">
              <a:buNone/>
            </a:pPr>
            <a:endParaRPr lang="en-GB" sz="2400" dirty="0"/>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Institutions</a:t>
            </a:r>
          </a:p>
          <a:p>
            <a:pPr marL="808038" indent="-808038">
              <a:lnSpc>
                <a:spcPct val="150000"/>
              </a:lnSpc>
              <a:buNone/>
            </a:pPr>
            <a:r>
              <a:rPr lang="en-GB" sz="2400" b="1" dirty="0"/>
              <a:t>164</a:t>
            </a:r>
            <a:r>
              <a:rPr lang="en-GB" sz="2400" dirty="0"/>
              <a:t> 	Universities</a:t>
            </a:r>
          </a:p>
          <a:p>
            <a:pPr marL="808038" indent="-808038">
              <a:lnSpc>
                <a:spcPct val="150000"/>
              </a:lnSpc>
              <a:buNone/>
            </a:pPr>
            <a:r>
              <a:rPr lang="en-GB" sz="2400" b="1" dirty="0"/>
              <a:t>800</a:t>
            </a:r>
            <a:r>
              <a:rPr lang="en-GB" sz="2400" dirty="0"/>
              <a:t> 	MSc and PhD students</a:t>
            </a:r>
          </a:p>
          <a:p>
            <a:pPr marL="808038" indent="-808038">
              <a:lnSpc>
                <a:spcPct val="150000"/>
              </a:lnSpc>
              <a:buNone/>
            </a:pPr>
            <a:r>
              <a:rPr lang="en-GB" sz="2400" b="1" dirty="0"/>
              <a:t>4000</a:t>
            </a:r>
            <a:r>
              <a:rPr lang="en-GB" sz="2400" dirty="0"/>
              <a:t> 	Fusion Researchers &amp; Support Staff</a:t>
            </a:r>
          </a:p>
        </p:txBody>
      </p:sp>
      <p:pic>
        <p:nvPicPr>
          <p:cNvPr id="16" name="Picture 15">
            <a:extLst>
              <a:ext uri="{FF2B5EF4-FFF2-40B4-BE49-F238E27FC236}">
                <a16:creationId xmlns:a16="http://schemas.microsoft.com/office/drawing/2014/main" id="{3ECE09E4-0B37-A810-D93F-16C4DE0BD9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7022"/>
            <a:ext cx="9577646" cy="749873"/>
          </a:xfrm>
          <a:prstGeom prst="rect">
            <a:avLst/>
          </a:prstGeom>
        </p:spPr>
      </p:pic>
      <p:grpSp>
        <p:nvGrpSpPr>
          <p:cNvPr id="58" name="Group 57">
            <a:extLst>
              <a:ext uri="{FF2B5EF4-FFF2-40B4-BE49-F238E27FC236}">
                <a16:creationId xmlns:a16="http://schemas.microsoft.com/office/drawing/2014/main" id="{BDFF10CA-D017-91FB-8FFA-BE675E0A137B}"/>
              </a:ext>
            </a:extLst>
          </p:cNvPr>
          <p:cNvGrpSpPr/>
          <p:nvPr userDrawn="1"/>
        </p:nvGrpSpPr>
        <p:grpSpPr>
          <a:xfrm>
            <a:off x="5276262" y="-1"/>
            <a:ext cx="8887366" cy="6447175"/>
            <a:chOff x="2979926" y="-33603"/>
            <a:chExt cx="6221676" cy="4549336"/>
          </a:xfrm>
          <a:solidFill>
            <a:schemeClr val="bg1">
              <a:lumMod val="85000"/>
            </a:schemeClr>
          </a:solidFill>
        </p:grpSpPr>
        <p:sp>
          <p:nvSpPr>
            <p:cNvPr id="59" name="Freeform 100">
              <a:extLst>
                <a:ext uri="{FF2B5EF4-FFF2-40B4-BE49-F238E27FC236}">
                  <a16:creationId xmlns:a16="http://schemas.microsoft.com/office/drawing/2014/main" id="{592BD7D5-239D-B447-E74C-326B07215560}"/>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0" name="Freeform 23">
              <a:extLst>
                <a:ext uri="{FF2B5EF4-FFF2-40B4-BE49-F238E27FC236}">
                  <a16:creationId xmlns:a16="http://schemas.microsoft.com/office/drawing/2014/main" id="{DCCCC4C5-1E53-8912-A97D-1AEA6E46A5AD}"/>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1" name="Freeform 5">
              <a:extLst>
                <a:ext uri="{FF2B5EF4-FFF2-40B4-BE49-F238E27FC236}">
                  <a16:creationId xmlns:a16="http://schemas.microsoft.com/office/drawing/2014/main" id="{06BF6FD4-1444-94D8-3912-ACCAC66F55D8}"/>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2" name="Freeform 6">
              <a:extLst>
                <a:ext uri="{FF2B5EF4-FFF2-40B4-BE49-F238E27FC236}">
                  <a16:creationId xmlns:a16="http://schemas.microsoft.com/office/drawing/2014/main" id="{DE363D2F-6158-E3FE-114C-FBED0C7487A5}"/>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3" name="Freeform 84">
              <a:extLst>
                <a:ext uri="{FF2B5EF4-FFF2-40B4-BE49-F238E27FC236}">
                  <a16:creationId xmlns:a16="http://schemas.microsoft.com/office/drawing/2014/main" id="{181BCE1B-5010-E331-86EE-93F8B913DFCD}"/>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4" name="Freeform 193">
              <a:extLst>
                <a:ext uri="{FF2B5EF4-FFF2-40B4-BE49-F238E27FC236}">
                  <a16:creationId xmlns:a16="http://schemas.microsoft.com/office/drawing/2014/main" id="{432A1AB7-4A7B-ED25-C410-3768424EF66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5" name="Freeform 47">
              <a:extLst>
                <a:ext uri="{FF2B5EF4-FFF2-40B4-BE49-F238E27FC236}">
                  <a16:creationId xmlns:a16="http://schemas.microsoft.com/office/drawing/2014/main" id="{0758F5B1-63B7-55EF-865D-C57640CA4162}"/>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7" name="Freeform 88">
              <a:extLst>
                <a:ext uri="{FF2B5EF4-FFF2-40B4-BE49-F238E27FC236}">
                  <a16:creationId xmlns:a16="http://schemas.microsoft.com/office/drawing/2014/main" id="{89459BE2-97EA-84DB-C8DD-6DA0DB69073C}"/>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8" name="Freeform 197">
              <a:extLst>
                <a:ext uri="{FF2B5EF4-FFF2-40B4-BE49-F238E27FC236}">
                  <a16:creationId xmlns:a16="http://schemas.microsoft.com/office/drawing/2014/main" id="{FF8C594B-E1CD-75BF-9184-EAE0C986DD4B}"/>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9" name="Freeform 9">
              <a:extLst>
                <a:ext uri="{FF2B5EF4-FFF2-40B4-BE49-F238E27FC236}">
                  <a16:creationId xmlns:a16="http://schemas.microsoft.com/office/drawing/2014/main" id="{593B4670-1465-C4D0-EBA6-3DCF7FA0309B}"/>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8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0" name="Freeform 21">
              <a:extLst>
                <a:ext uri="{FF2B5EF4-FFF2-40B4-BE49-F238E27FC236}">
                  <a16:creationId xmlns:a16="http://schemas.microsoft.com/office/drawing/2014/main" id="{F566C321-5C30-ED60-5B46-48BC0AD56B12}"/>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1" name="Freeform 25">
              <a:extLst>
                <a:ext uri="{FF2B5EF4-FFF2-40B4-BE49-F238E27FC236}">
                  <a16:creationId xmlns:a16="http://schemas.microsoft.com/office/drawing/2014/main" id="{BDD7CA01-8D17-ABCF-6755-AB1ADC9762E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2" name="Freeform 51">
              <a:extLst>
                <a:ext uri="{FF2B5EF4-FFF2-40B4-BE49-F238E27FC236}">
                  <a16:creationId xmlns:a16="http://schemas.microsoft.com/office/drawing/2014/main" id="{07ADC563-79A7-DB3E-B1F7-DEEC3FE3146D}"/>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3" name="Freeform 61">
              <a:extLst>
                <a:ext uri="{FF2B5EF4-FFF2-40B4-BE49-F238E27FC236}">
                  <a16:creationId xmlns:a16="http://schemas.microsoft.com/office/drawing/2014/main" id="{9D42B994-4B63-D67F-B635-2509AE114DAE}"/>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4" name="Freeform 63">
              <a:extLst>
                <a:ext uri="{FF2B5EF4-FFF2-40B4-BE49-F238E27FC236}">
                  <a16:creationId xmlns:a16="http://schemas.microsoft.com/office/drawing/2014/main" id="{7FF3181A-983C-6044-62BC-44D577A0C06A}"/>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5" name="Freeform 144">
              <a:extLst>
                <a:ext uri="{FF2B5EF4-FFF2-40B4-BE49-F238E27FC236}">
                  <a16:creationId xmlns:a16="http://schemas.microsoft.com/office/drawing/2014/main" id="{EB5DEC75-EF55-86D8-3B1A-B42D13196262}"/>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6" name="Freeform 217">
              <a:extLst>
                <a:ext uri="{FF2B5EF4-FFF2-40B4-BE49-F238E27FC236}">
                  <a16:creationId xmlns:a16="http://schemas.microsoft.com/office/drawing/2014/main" id="{5302250F-2592-0365-90C8-CBCB8419D3A6}"/>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7" name="Freeform 219">
              <a:extLst>
                <a:ext uri="{FF2B5EF4-FFF2-40B4-BE49-F238E27FC236}">
                  <a16:creationId xmlns:a16="http://schemas.microsoft.com/office/drawing/2014/main" id="{CE37F3AA-F7D8-23A8-1A4A-7F7B0EC7C9C0}"/>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8" name="Freeform 7">
              <a:extLst>
                <a:ext uri="{FF2B5EF4-FFF2-40B4-BE49-F238E27FC236}">
                  <a16:creationId xmlns:a16="http://schemas.microsoft.com/office/drawing/2014/main" id="{54B94F44-443E-0EA1-150E-A7EF02127EBC}"/>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9" name="Freeform 17">
              <a:extLst>
                <a:ext uri="{FF2B5EF4-FFF2-40B4-BE49-F238E27FC236}">
                  <a16:creationId xmlns:a16="http://schemas.microsoft.com/office/drawing/2014/main" id="{70D6D0C2-FD0E-2607-3E7C-DE3A29C8D32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0" name="Freeform 29">
              <a:extLst>
                <a:ext uri="{FF2B5EF4-FFF2-40B4-BE49-F238E27FC236}">
                  <a16:creationId xmlns:a16="http://schemas.microsoft.com/office/drawing/2014/main" id="{1BA25CDE-5367-0B87-6D7E-2E977CD141D9}"/>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1" name="Freeform 31">
              <a:extLst>
                <a:ext uri="{FF2B5EF4-FFF2-40B4-BE49-F238E27FC236}">
                  <a16:creationId xmlns:a16="http://schemas.microsoft.com/office/drawing/2014/main" id="{69E45DCD-6C08-7AC9-545E-32D7B40242F3}"/>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2" name="Freeform 33">
              <a:extLst>
                <a:ext uri="{FF2B5EF4-FFF2-40B4-BE49-F238E27FC236}">
                  <a16:creationId xmlns:a16="http://schemas.microsoft.com/office/drawing/2014/main" id="{E8D46A8D-A3CE-5861-74FF-6E4BA788AA9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3" name="Freeform 41">
              <a:extLst>
                <a:ext uri="{FF2B5EF4-FFF2-40B4-BE49-F238E27FC236}">
                  <a16:creationId xmlns:a16="http://schemas.microsoft.com/office/drawing/2014/main" id="{B1FAAFB4-2C84-69FA-6239-FFCC55047639}"/>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4" name="Freeform 53">
              <a:extLst>
                <a:ext uri="{FF2B5EF4-FFF2-40B4-BE49-F238E27FC236}">
                  <a16:creationId xmlns:a16="http://schemas.microsoft.com/office/drawing/2014/main" id="{B1A144F5-2313-C6A6-40AE-180B6F4D8AC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5" name="Freeform 195">
              <a:extLst>
                <a:ext uri="{FF2B5EF4-FFF2-40B4-BE49-F238E27FC236}">
                  <a16:creationId xmlns:a16="http://schemas.microsoft.com/office/drawing/2014/main" id="{115E208F-9600-0263-D7E1-CD56861AC394}"/>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6" name="Freeform 212">
              <a:extLst>
                <a:ext uri="{FF2B5EF4-FFF2-40B4-BE49-F238E27FC236}">
                  <a16:creationId xmlns:a16="http://schemas.microsoft.com/office/drawing/2014/main" id="{76DF7023-8E33-CDDF-7755-8CA00FFCFB1A}"/>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7" name="Freeform 221">
              <a:extLst>
                <a:ext uri="{FF2B5EF4-FFF2-40B4-BE49-F238E27FC236}">
                  <a16:creationId xmlns:a16="http://schemas.microsoft.com/office/drawing/2014/main" id="{0450B8EB-A29B-3E71-0958-FA22C4DBE8EA}"/>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8" name="Freeform 11">
              <a:extLst>
                <a:ext uri="{FF2B5EF4-FFF2-40B4-BE49-F238E27FC236}">
                  <a16:creationId xmlns:a16="http://schemas.microsoft.com/office/drawing/2014/main" id="{06BBF779-AA4A-FD1B-E680-CA2445F27D7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9" name="Freeform 13">
              <a:extLst>
                <a:ext uri="{FF2B5EF4-FFF2-40B4-BE49-F238E27FC236}">
                  <a16:creationId xmlns:a16="http://schemas.microsoft.com/office/drawing/2014/main" id="{C692CB9A-EA98-11DD-B8FF-4B8FD8A80B13}"/>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0" name="Freeform 19">
              <a:extLst>
                <a:ext uri="{FF2B5EF4-FFF2-40B4-BE49-F238E27FC236}">
                  <a16:creationId xmlns:a16="http://schemas.microsoft.com/office/drawing/2014/main" id="{34E6C9BF-51DD-AE0A-4FFE-6237290E64E4}"/>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1" name="Freeform 39">
              <a:extLst>
                <a:ext uri="{FF2B5EF4-FFF2-40B4-BE49-F238E27FC236}">
                  <a16:creationId xmlns:a16="http://schemas.microsoft.com/office/drawing/2014/main" id="{5BA486C7-CB5C-82BB-D25A-3B6CC0A6D6B0}"/>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2" name="Freeform 45">
              <a:extLst>
                <a:ext uri="{FF2B5EF4-FFF2-40B4-BE49-F238E27FC236}">
                  <a16:creationId xmlns:a16="http://schemas.microsoft.com/office/drawing/2014/main" id="{C9A079E0-7BBC-3BC1-FE8B-2240BD6783DE}"/>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3" name="Freeform 78">
              <a:extLst>
                <a:ext uri="{FF2B5EF4-FFF2-40B4-BE49-F238E27FC236}">
                  <a16:creationId xmlns:a16="http://schemas.microsoft.com/office/drawing/2014/main" id="{C7EB4D8F-CDB3-43C7-C7E9-A4F252A5661C}"/>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4" name="Freeform 80">
              <a:extLst>
                <a:ext uri="{FF2B5EF4-FFF2-40B4-BE49-F238E27FC236}">
                  <a16:creationId xmlns:a16="http://schemas.microsoft.com/office/drawing/2014/main" id="{A854762C-599B-C5F5-16AB-CC8BD7BF95F3}"/>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5" name="Freeform 86">
              <a:extLst>
                <a:ext uri="{FF2B5EF4-FFF2-40B4-BE49-F238E27FC236}">
                  <a16:creationId xmlns:a16="http://schemas.microsoft.com/office/drawing/2014/main" id="{923C0743-E572-697A-F4B2-6E3532D08628}"/>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6" name="Freeform 90">
              <a:extLst>
                <a:ext uri="{FF2B5EF4-FFF2-40B4-BE49-F238E27FC236}">
                  <a16:creationId xmlns:a16="http://schemas.microsoft.com/office/drawing/2014/main" id="{68B31BF4-5202-1AE8-B7D2-7B58FDE4C965}"/>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7" name="Freeform 92">
              <a:extLst>
                <a:ext uri="{FF2B5EF4-FFF2-40B4-BE49-F238E27FC236}">
                  <a16:creationId xmlns:a16="http://schemas.microsoft.com/office/drawing/2014/main" id="{C680454F-F40C-8C53-A4B7-32232AF34556}"/>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8" name="Freeform 96">
              <a:extLst>
                <a:ext uri="{FF2B5EF4-FFF2-40B4-BE49-F238E27FC236}">
                  <a16:creationId xmlns:a16="http://schemas.microsoft.com/office/drawing/2014/main" id="{67A8F54A-42F9-5C7C-7956-671FB8022328}"/>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9" name="Freeform 102">
              <a:extLst>
                <a:ext uri="{FF2B5EF4-FFF2-40B4-BE49-F238E27FC236}">
                  <a16:creationId xmlns:a16="http://schemas.microsoft.com/office/drawing/2014/main" id="{4D293510-ECF4-3D6F-5A3A-2BABDD742F8E}"/>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0" name="Freeform 109">
              <a:extLst>
                <a:ext uri="{FF2B5EF4-FFF2-40B4-BE49-F238E27FC236}">
                  <a16:creationId xmlns:a16="http://schemas.microsoft.com/office/drawing/2014/main" id="{AF711A4D-CFB9-0406-459B-9B2C2043A488}"/>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1" name="Freeform 139">
              <a:extLst>
                <a:ext uri="{FF2B5EF4-FFF2-40B4-BE49-F238E27FC236}">
                  <a16:creationId xmlns:a16="http://schemas.microsoft.com/office/drawing/2014/main" id="{06938054-96C5-B6AF-E8F4-385844FC80C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2" name="Freeform 146">
              <a:extLst>
                <a:ext uri="{FF2B5EF4-FFF2-40B4-BE49-F238E27FC236}">
                  <a16:creationId xmlns:a16="http://schemas.microsoft.com/office/drawing/2014/main" id="{22B3EBF2-B347-2BDE-2355-BB639CE8BA89}"/>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3" name="Freeform 210">
              <a:extLst>
                <a:ext uri="{FF2B5EF4-FFF2-40B4-BE49-F238E27FC236}">
                  <a16:creationId xmlns:a16="http://schemas.microsoft.com/office/drawing/2014/main" id="{864100C8-9429-041B-209F-7CC88107FE15}"/>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4" name="Freeform 223">
              <a:extLst>
                <a:ext uri="{FF2B5EF4-FFF2-40B4-BE49-F238E27FC236}">
                  <a16:creationId xmlns:a16="http://schemas.microsoft.com/office/drawing/2014/main" id="{26F1BF3C-129A-E1A9-9B1C-3E3A89850FEB}"/>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5" name="Freeform 2051">
              <a:extLst>
                <a:ext uri="{FF2B5EF4-FFF2-40B4-BE49-F238E27FC236}">
                  <a16:creationId xmlns:a16="http://schemas.microsoft.com/office/drawing/2014/main" id="{D9606AC0-B1FE-6A5A-2655-2DB46D76E2AB}"/>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gr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a:solidFill>
                  <a:prstClr val="white"/>
                </a:solidFill>
              </a:rPr>
              <a:t>EUROfusion Governance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pic>
        <p:nvPicPr>
          <p:cNvPr id="5" name="Picture 4">
            <a:extLst>
              <a:ext uri="{FF2B5EF4-FFF2-40B4-BE49-F238E27FC236}">
                <a16:creationId xmlns:a16="http://schemas.microsoft.com/office/drawing/2014/main" id="{B3DCD93F-97F0-48D4-8EC0-FA921F1FA1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
            <a:ext cx="9577646" cy="749873"/>
          </a:xfrm>
          <a:prstGeom prst="rect">
            <a:avLst/>
          </a:prstGeom>
        </p:spPr>
      </p:pic>
      <p:pic>
        <p:nvPicPr>
          <p:cNvPr id="7" name="Picture 6">
            <a:extLst>
              <a:ext uri="{FF2B5EF4-FFF2-40B4-BE49-F238E27FC236}">
                <a16:creationId xmlns:a16="http://schemas.microsoft.com/office/drawing/2014/main" id="{99E634D2-3FDA-4DA4-10BC-8C3603C7BC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60" y="637556"/>
            <a:ext cx="10874391" cy="5582887"/>
          </a:xfrm>
          <a:prstGeom prst="rect">
            <a:avLst/>
          </a:prstGeom>
        </p:spPr>
      </p:pic>
    </p:spTree>
    <p:extLst>
      <p:ext uri="{BB962C8B-B14F-4D97-AF65-F5344CB8AC3E}">
        <p14:creationId xmlns:p14="http://schemas.microsoft.com/office/powerpoint/2010/main" val="405400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pic>
        <p:nvPicPr>
          <p:cNvPr id="2" name="Picture 1">
            <a:extLst>
              <a:ext uri="{FF2B5EF4-FFF2-40B4-BE49-F238E27FC236}">
                <a16:creationId xmlns:a16="http://schemas.microsoft.com/office/drawing/2014/main" id="{ECEBD2A5-DA40-83BE-CF47-495152FF4A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10206"/>
            <a:ext cx="9577646" cy="749873"/>
          </a:xfrm>
          <a:prstGeom prst="rect">
            <a:avLst/>
          </a:prstGeom>
        </p:spPr>
      </p:pic>
      <p:pic>
        <p:nvPicPr>
          <p:cNvPr id="3" name="Picture 2">
            <a:extLst>
              <a:ext uri="{FF2B5EF4-FFF2-40B4-BE49-F238E27FC236}">
                <a16:creationId xmlns:a16="http://schemas.microsoft.com/office/drawing/2014/main" id="{2DB45F28-BBE2-5C68-96D0-20A73E3587D3}"/>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768" y="764704"/>
            <a:ext cx="10272464" cy="5520953"/>
          </a:xfrm>
          <a:prstGeom prst="rect">
            <a:avLst/>
          </a:prstGeom>
        </p:spPr>
      </p:pic>
    </p:spTree>
    <p:extLst>
      <p:ext uri="{BB962C8B-B14F-4D97-AF65-F5344CB8AC3E}">
        <p14:creationId xmlns:p14="http://schemas.microsoft.com/office/powerpoint/2010/main" val="3048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1066" name="Rectangle: Rounded Corners 1065">
            <a:extLst>
              <a:ext uri="{FF2B5EF4-FFF2-40B4-BE49-F238E27FC236}">
                <a16:creationId xmlns:a16="http://schemas.microsoft.com/office/drawing/2014/main" id="{81E37649-1340-05DA-0FA9-41ADA17A3BEC}"/>
              </a:ext>
            </a:extLst>
          </p:cNvPr>
          <p:cNvSpPr/>
          <p:nvPr userDrawn="1"/>
        </p:nvSpPr>
        <p:spPr>
          <a:xfrm>
            <a:off x="1464227" y="840901"/>
            <a:ext cx="9210675" cy="5314950"/>
          </a:xfrm>
          <a:prstGeom prst="roundRect">
            <a:avLst>
              <a:gd name="adj" fmla="val 5377"/>
            </a:avLst>
          </a:prstGeom>
          <a:solidFill>
            <a:srgbClr val="DCE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7" name="TextBox 1066">
            <a:extLst>
              <a:ext uri="{FF2B5EF4-FFF2-40B4-BE49-F238E27FC236}">
                <a16:creationId xmlns:a16="http://schemas.microsoft.com/office/drawing/2014/main" id="{CE9E1243-C8AA-131C-A845-F7D9834B651E}"/>
              </a:ext>
            </a:extLst>
          </p:cNvPr>
          <p:cNvSpPr txBox="1"/>
          <p:nvPr userDrawn="1"/>
        </p:nvSpPr>
        <p:spPr>
          <a:xfrm>
            <a:off x="9465870" y="5263708"/>
            <a:ext cx="1112677" cy="738664"/>
          </a:xfrm>
          <a:prstGeom prst="rect">
            <a:avLst/>
          </a:prstGeom>
          <a:noFill/>
        </p:spPr>
        <p:txBody>
          <a:bodyPr wrap="none" rtlCol="0">
            <a:spAutoFit/>
          </a:bodyPr>
          <a:lstStyle/>
          <a:p>
            <a:pPr algn="l"/>
            <a:r>
              <a:rPr lang="en-US" sz="1400" b="1" dirty="0"/>
              <a:t>EUROfusion </a:t>
            </a:r>
          </a:p>
          <a:p>
            <a:pPr algn="l"/>
            <a:r>
              <a:rPr lang="en-US" sz="1400" b="1" dirty="0"/>
              <a:t>Consortium </a:t>
            </a:r>
          </a:p>
          <a:p>
            <a:pPr algn="l"/>
            <a:r>
              <a:rPr lang="en-US" sz="1400" b="1" dirty="0"/>
              <a:t>Members</a:t>
            </a:r>
            <a:endParaRPr lang="en-GB" sz="1400" b="1" dirty="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a:t>EUROfusion Consortium Members &amp; Associated Partners</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Freeform 670">
            <a:extLst>
              <a:ext uri="{FF2B5EF4-FFF2-40B4-BE49-F238E27FC236}">
                <a16:creationId xmlns:a16="http://schemas.microsoft.com/office/drawing/2014/main" id="{5F0DC4E4-EDC8-1628-72C8-BB6164B9EE10}"/>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70">
            <a:extLst>
              <a:ext uri="{FF2B5EF4-FFF2-40B4-BE49-F238E27FC236}">
                <a16:creationId xmlns:a16="http://schemas.microsoft.com/office/drawing/2014/main" id="{0230685C-A4F9-1725-625F-F7FCD6E355CE}"/>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70">
            <a:extLst>
              <a:ext uri="{FF2B5EF4-FFF2-40B4-BE49-F238E27FC236}">
                <a16:creationId xmlns:a16="http://schemas.microsoft.com/office/drawing/2014/main" id="{0806DB60-FA4E-1302-FE7F-2C21D0AEE562}"/>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70">
            <a:extLst>
              <a:ext uri="{FF2B5EF4-FFF2-40B4-BE49-F238E27FC236}">
                <a16:creationId xmlns:a16="http://schemas.microsoft.com/office/drawing/2014/main" id="{FA9F7B19-755A-07D7-CE85-3BBDF0A9A068}"/>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70">
            <a:extLst>
              <a:ext uri="{FF2B5EF4-FFF2-40B4-BE49-F238E27FC236}">
                <a16:creationId xmlns:a16="http://schemas.microsoft.com/office/drawing/2014/main" id="{D78C0473-99C0-15AB-8480-2DF04A63BD6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670">
            <a:extLst>
              <a:ext uri="{FF2B5EF4-FFF2-40B4-BE49-F238E27FC236}">
                <a16:creationId xmlns:a16="http://schemas.microsoft.com/office/drawing/2014/main" id="{22F6DC93-6AE8-3CB7-0F08-1B60E285BE6C}"/>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70">
            <a:extLst>
              <a:ext uri="{FF2B5EF4-FFF2-40B4-BE49-F238E27FC236}">
                <a16:creationId xmlns:a16="http://schemas.microsoft.com/office/drawing/2014/main" id="{AFC81C43-0781-E9CF-E063-1456EDEE1F98}"/>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670">
            <a:extLst>
              <a:ext uri="{FF2B5EF4-FFF2-40B4-BE49-F238E27FC236}">
                <a16:creationId xmlns:a16="http://schemas.microsoft.com/office/drawing/2014/main" id="{107C5A2E-9B49-E44A-8A9D-DB8256D482AB}"/>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670">
            <a:extLst>
              <a:ext uri="{FF2B5EF4-FFF2-40B4-BE49-F238E27FC236}">
                <a16:creationId xmlns:a16="http://schemas.microsoft.com/office/drawing/2014/main" id="{F8752FC9-1CDE-03F0-BFED-9215F43FD51A}"/>
              </a:ext>
            </a:extLst>
          </p:cNvPr>
          <p:cNvSpPr>
            <a:spLocks/>
          </p:cNvSpPr>
          <p:nvPr userDrawn="1"/>
        </p:nvSpPr>
        <p:spPr bwMode="auto">
          <a:xfrm>
            <a:off x="5012187"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670">
            <a:extLst>
              <a:ext uri="{FF2B5EF4-FFF2-40B4-BE49-F238E27FC236}">
                <a16:creationId xmlns:a16="http://schemas.microsoft.com/office/drawing/2014/main" id="{C02B1A54-0841-F279-3C27-DD28403A1086}"/>
              </a:ext>
            </a:extLst>
          </p:cNvPr>
          <p:cNvSpPr>
            <a:spLocks/>
          </p:cNvSpPr>
          <p:nvPr userDrawn="1"/>
        </p:nvSpPr>
        <p:spPr bwMode="auto">
          <a:xfrm>
            <a:off x="6120119"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670">
            <a:extLst>
              <a:ext uri="{FF2B5EF4-FFF2-40B4-BE49-F238E27FC236}">
                <a16:creationId xmlns:a16="http://schemas.microsoft.com/office/drawing/2014/main" id="{991B72AD-2272-EB64-CA72-9DA3B5086F64}"/>
              </a:ext>
            </a:extLst>
          </p:cNvPr>
          <p:cNvSpPr>
            <a:spLocks/>
          </p:cNvSpPr>
          <p:nvPr userDrawn="1"/>
        </p:nvSpPr>
        <p:spPr bwMode="auto">
          <a:xfrm>
            <a:off x="722805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670">
            <a:extLst>
              <a:ext uri="{FF2B5EF4-FFF2-40B4-BE49-F238E27FC236}">
                <a16:creationId xmlns:a16="http://schemas.microsoft.com/office/drawing/2014/main" id="{871897A7-E13B-FAC5-4CD7-4F36F4192899}"/>
              </a:ext>
            </a:extLst>
          </p:cNvPr>
          <p:cNvSpPr>
            <a:spLocks/>
          </p:cNvSpPr>
          <p:nvPr userDrawn="1"/>
        </p:nvSpPr>
        <p:spPr bwMode="auto">
          <a:xfrm>
            <a:off x="833598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70">
            <a:extLst>
              <a:ext uri="{FF2B5EF4-FFF2-40B4-BE49-F238E27FC236}">
                <a16:creationId xmlns:a16="http://schemas.microsoft.com/office/drawing/2014/main" id="{98C5E2F7-495E-68CD-C626-BCBB5F148E85}"/>
              </a:ext>
            </a:extLst>
          </p:cNvPr>
          <p:cNvSpPr>
            <a:spLocks/>
          </p:cNvSpPr>
          <p:nvPr userDrawn="1"/>
        </p:nvSpPr>
        <p:spPr bwMode="auto">
          <a:xfrm>
            <a:off x="944391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670">
            <a:extLst>
              <a:ext uri="{FF2B5EF4-FFF2-40B4-BE49-F238E27FC236}">
                <a16:creationId xmlns:a16="http://schemas.microsoft.com/office/drawing/2014/main" id="{3CB2DB3F-34B0-476E-40F1-10FA4C034609}"/>
              </a:ext>
            </a:extLst>
          </p:cNvPr>
          <p:cNvSpPr>
            <a:spLocks/>
          </p:cNvSpPr>
          <p:nvPr userDrawn="1"/>
        </p:nvSpPr>
        <p:spPr bwMode="auto">
          <a:xfrm>
            <a:off x="3904255"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670">
            <a:extLst>
              <a:ext uri="{FF2B5EF4-FFF2-40B4-BE49-F238E27FC236}">
                <a16:creationId xmlns:a16="http://schemas.microsoft.com/office/drawing/2014/main" id="{A6AF8043-A908-EE56-E1B5-DCF8494770B4}"/>
              </a:ext>
            </a:extLst>
          </p:cNvPr>
          <p:cNvSpPr>
            <a:spLocks/>
          </p:cNvSpPr>
          <p:nvPr userDrawn="1"/>
        </p:nvSpPr>
        <p:spPr bwMode="auto">
          <a:xfrm>
            <a:off x="279632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70">
            <a:extLst>
              <a:ext uri="{FF2B5EF4-FFF2-40B4-BE49-F238E27FC236}">
                <a16:creationId xmlns:a16="http://schemas.microsoft.com/office/drawing/2014/main" id="{D0782B29-C0A5-9D89-3209-811B80F2148E}"/>
              </a:ext>
            </a:extLst>
          </p:cNvPr>
          <p:cNvSpPr>
            <a:spLocks/>
          </p:cNvSpPr>
          <p:nvPr userDrawn="1"/>
        </p:nvSpPr>
        <p:spPr bwMode="auto">
          <a:xfrm>
            <a:off x="168839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70">
            <a:extLst>
              <a:ext uri="{FF2B5EF4-FFF2-40B4-BE49-F238E27FC236}">
                <a16:creationId xmlns:a16="http://schemas.microsoft.com/office/drawing/2014/main" id="{0BE22A62-2B38-19B9-60AA-7DB8DE25BEA1}"/>
              </a:ext>
            </a:extLst>
          </p:cNvPr>
          <p:cNvSpPr>
            <a:spLocks/>
          </p:cNvSpPr>
          <p:nvPr userDrawn="1"/>
        </p:nvSpPr>
        <p:spPr bwMode="auto">
          <a:xfrm>
            <a:off x="609835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670">
            <a:extLst>
              <a:ext uri="{FF2B5EF4-FFF2-40B4-BE49-F238E27FC236}">
                <a16:creationId xmlns:a16="http://schemas.microsoft.com/office/drawing/2014/main" id="{42671EE2-C8E2-D510-FA2B-385972124B1F}"/>
              </a:ext>
            </a:extLst>
          </p:cNvPr>
          <p:cNvSpPr>
            <a:spLocks/>
          </p:cNvSpPr>
          <p:nvPr userDrawn="1"/>
        </p:nvSpPr>
        <p:spPr bwMode="auto">
          <a:xfrm>
            <a:off x="7206289"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70">
            <a:extLst>
              <a:ext uri="{FF2B5EF4-FFF2-40B4-BE49-F238E27FC236}">
                <a16:creationId xmlns:a16="http://schemas.microsoft.com/office/drawing/2014/main" id="{45DBCF7E-4965-66BB-DC77-3CBF6CE413F3}"/>
              </a:ext>
            </a:extLst>
          </p:cNvPr>
          <p:cNvSpPr>
            <a:spLocks/>
          </p:cNvSpPr>
          <p:nvPr userDrawn="1"/>
        </p:nvSpPr>
        <p:spPr bwMode="auto">
          <a:xfrm>
            <a:off x="831422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670">
            <a:extLst>
              <a:ext uri="{FF2B5EF4-FFF2-40B4-BE49-F238E27FC236}">
                <a16:creationId xmlns:a16="http://schemas.microsoft.com/office/drawing/2014/main" id="{30B93B58-C751-6938-3E81-E1BEA85E057E}"/>
              </a:ext>
            </a:extLst>
          </p:cNvPr>
          <p:cNvSpPr>
            <a:spLocks/>
          </p:cNvSpPr>
          <p:nvPr userDrawn="1"/>
        </p:nvSpPr>
        <p:spPr bwMode="auto">
          <a:xfrm>
            <a:off x="942215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670">
            <a:extLst>
              <a:ext uri="{FF2B5EF4-FFF2-40B4-BE49-F238E27FC236}">
                <a16:creationId xmlns:a16="http://schemas.microsoft.com/office/drawing/2014/main" id="{0D22E1F2-CBB2-D920-281F-C0CBE6061D17}"/>
              </a:ext>
            </a:extLst>
          </p:cNvPr>
          <p:cNvSpPr>
            <a:spLocks/>
          </p:cNvSpPr>
          <p:nvPr userDrawn="1"/>
        </p:nvSpPr>
        <p:spPr bwMode="auto">
          <a:xfrm>
            <a:off x="16775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670">
            <a:extLst>
              <a:ext uri="{FF2B5EF4-FFF2-40B4-BE49-F238E27FC236}">
                <a16:creationId xmlns:a16="http://schemas.microsoft.com/office/drawing/2014/main" id="{2E7B2EBD-9128-F6B9-B9B3-5CA662DFD375}"/>
              </a:ext>
            </a:extLst>
          </p:cNvPr>
          <p:cNvSpPr>
            <a:spLocks/>
          </p:cNvSpPr>
          <p:nvPr userDrawn="1"/>
        </p:nvSpPr>
        <p:spPr bwMode="auto">
          <a:xfrm>
            <a:off x="3904255"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670">
            <a:extLst>
              <a:ext uri="{FF2B5EF4-FFF2-40B4-BE49-F238E27FC236}">
                <a16:creationId xmlns:a16="http://schemas.microsoft.com/office/drawing/2014/main" id="{2B675796-3775-6A9E-4B22-2577288CD0C0}"/>
              </a:ext>
            </a:extLst>
          </p:cNvPr>
          <p:cNvSpPr>
            <a:spLocks/>
          </p:cNvSpPr>
          <p:nvPr userDrawn="1"/>
        </p:nvSpPr>
        <p:spPr bwMode="auto">
          <a:xfrm>
            <a:off x="279632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70">
            <a:extLst>
              <a:ext uri="{FF2B5EF4-FFF2-40B4-BE49-F238E27FC236}">
                <a16:creationId xmlns:a16="http://schemas.microsoft.com/office/drawing/2014/main" id="{A4BEFE8C-A919-85D6-E6F5-815E7DD6B4B0}"/>
              </a:ext>
            </a:extLst>
          </p:cNvPr>
          <p:cNvSpPr>
            <a:spLocks/>
          </p:cNvSpPr>
          <p:nvPr userDrawn="1"/>
        </p:nvSpPr>
        <p:spPr bwMode="auto">
          <a:xfrm>
            <a:off x="168839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670">
            <a:extLst>
              <a:ext uri="{FF2B5EF4-FFF2-40B4-BE49-F238E27FC236}">
                <a16:creationId xmlns:a16="http://schemas.microsoft.com/office/drawing/2014/main" id="{C678682D-F1CD-5455-0503-2D6B1CDF0DD7}"/>
              </a:ext>
            </a:extLst>
          </p:cNvPr>
          <p:cNvSpPr>
            <a:spLocks/>
          </p:cNvSpPr>
          <p:nvPr userDrawn="1"/>
        </p:nvSpPr>
        <p:spPr bwMode="auto">
          <a:xfrm>
            <a:off x="6120119"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670">
            <a:extLst>
              <a:ext uri="{FF2B5EF4-FFF2-40B4-BE49-F238E27FC236}">
                <a16:creationId xmlns:a16="http://schemas.microsoft.com/office/drawing/2014/main" id="{DFE5C083-7E3B-A824-4C34-75B1BD1E7D17}"/>
              </a:ext>
            </a:extLst>
          </p:cNvPr>
          <p:cNvSpPr>
            <a:spLocks/>
          </p:cNvSpPr>
          <p:nvPr userDrawn="1"/>
        </p:nvSpPr>
        <p:spPr bwMode="auto">
          <a:xfrm>
            <a:off x="7228051"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670">
            <a:extLst>
              <a:ext uri="{FF2B5EF4-FFF2-40B4-BE49-F238E27FC236}">
                <a16:creationId xmlns:a16="http://schemas.microsoft.com/office/drawing/2014/main" id="{19540C19-231A-1C97-D671-DAF745428A5C}"/>
              </a:ext>
            </a:extLst>
          </p:cNvPr>
          <p:cNvSpPr>
            <a:spLocks/>
          </p:cNvSpPr>
          <p:nvPr userDrawn="1"/>
        </p:nvSpPr>
        <p:spPr bwMode="auto">
          <a:xfrm>
            <a:off x="833598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670">
            <a:extLst>
              <a:ext uri="{FF2B5EF4-FFF2-40B4-BE49-F238E27FC236}">
                <a16:creationId xmlns:a16="http://schemas.microsoft.com/office/drawing/2014/main" id="{18D13E7D-A3E1-E027-3DA4-A3EDA68D7C18}"/>
              </a:ext>
            </a:extLst>
          </p:cNvPr>
          <p:cNvSpPr>
            <a:spLocks/>
          </p:cNvSpPr>
          <p:nvPr userDrawn="1"/>
        </p:nvSpPr>
        <p:spPr bwMode="auto">
          <a:xfrm>
            <a:off x="5012187"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670">
            <a:extLst>
              <a:ext uri="{FF2B5EF4-FFF2-40B4-BE49-F238E27FC236}">
                <a16:creationId xmlns:a16="http://schemas.microsoft.com/office/drawing/2014/main" id="{2EC6EEF6-2213-9133-CCDC-4BAD20F1C399}"/>
              </a:ext>
            </a:extLst>
          </p:cNvPr>
          <p:cNvSpPr>
            <a:spLocks/>
          </p:cNvSpPr>
          <p:nvPr userDrawn="1"/>
        </p:nvSpPr>
        <p:spPr bwMode="auto">
          <a:xfrm>
            <a:off x="3904255"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670">
            <a:extLst>
              <a:ext uri="{FF2B5EF4-FFF2-40B4-BE49-F238E27FC236}">
                <a16:creationId xmlns:a16="http://schemas.microsoft.com/office/drawing/2014/main" id="{DDBEA751-B4C5-D6F8-738C-DB8C53857E1A}"/>
              </a:ext>
            </a:extLst>
          </p:cNvPr>
          <p:cNvSpPr>
            <a:spLocks/>
          </p:cNvSpPr>
          <p:nvPr userDrawn="1"/>
        </p:nvSpPr>
        <p:spPr bwMode="auto">
          <a:xfrm>
            <a:off x="27963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8" name="Picture 37" descr="ENEA-Logo.eps">
            <a:extLst>
              <a:ext uri="{FF2B5EF4-FFF2-40B4-BE49-F238E27FC236}">
                <a16:creationId xmlns:a16="http://schemas.microsoft.com/office/drawing/2014/main" id="{A9C30019-F605-21C8-97A1-D5AA0D9292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84593" y="2697770"/>
            <a:ext cx="958158" cy="287448"/>
          </a:xfrm>
          <a:prstGeom prst="rect">
            <a:avLst/>
          </a:prstGeom>
        </p:spPr>
      </p:pic>
      <p:pic>
        <p:nvPicPr>
          <p:cNvPr id="39" name="Picture 4" descr="\\de-ews-fs01\efdawork\PI team\PICTURES AND GRAPHICS\LOGOS\Logos Consortium Members\Logos Consortium Members as on Users Website\Spain (Ciemat).jpg">
            <a:extLst>
              <a:ext uri="{FF2B5EF4-FFF2-40B4-BE49-F238E27FC236}">
                <a16:creationId xmlns:a16="http://schemas.microsoft.com/office/drawing/2014/main" id="{D9E17E33-CB29-2762-89AE-342AC01EE142}"/>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2819400" y="5140416"/>
            <a:ext cx="1008487" cy="5539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de-ews-fs01\efdawork\PI team\PICTURES AND GRAPHICS\LOGOS\Logos Consortium Members\Logos Consortium Members as on Users Website\Finland (VTT).jpg">
            <a:extLst>
              <a:ext uri="{FF2B5EF4-FFF2-40B4-BE49-F238E27FC236}">
                <a16:creationId xmlns:a16="http://schemas.microsoft.com/office/drawing/2014/main" id="{69D291E8-E3D0-F577-1AC4-52167708998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9152" y="1283220"/>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07DA550-DC01-120C-668C-A380FD8E4C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7866" y="2710091"/>
            <a:ext cx="946647" cy="275127"/>
          </a:xfrm>
          <a:prstGeom prst="rect">
            <a:avLst/>
          </a:prstGeom>
        </p:spPr>
      </p:pic>
      <p:pic>
        <p:nvPicPr>
          <p:cNvPr id="42" name="Picture 41" descr="Logo_Asocjacji_PL.tif">
            <a:extLst>
              <a:ext uri="{FF2B5EF4-FFF2-40B4-BE49-F238E27FC236}">
                <a16:creationId xmlns:a16="http://schemas.microsoft.com/office/drawing/2014/main" id="{A520419E-8ED1-4309-33D9-E8A5363E180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124598" y="3949509"/>
            <a:ext cx="982700" cy="407279"/>
          </a:xfrm>
          <a:prstGeom prst="rect">
            <a:avLst/>
          </a:prstGeom>
        </p:spPr>
      </p:pic>
      <p:pic>
        <p:nvPicPr>
          <p:cNvPr id="43" name="Picture 42" descr="ifa von MEdC_1 KLEIN.tif">
            <a:extLst>
              <a:ext uri="{FF2B5EF4-FFF2-40B4-BE49-F238E27FC236}">
                <a16:creationId xmlns:a16="http://schemas.microsoft.com/office/drawing/2014/main" id="{483006E3-E4E2-A08D-3D4B-E1A35B90BAE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502826" y="3799232"/>
            <a:ext cx="697640" cy="594792"/>
          </a:xfrm>
          <a:prstGeom prst="rect">
            <a:avLst/>
          </a:prstGeom>
        </p:spPr>
      </p:pic>
      <p:pic>
        <p:nvPicPr>
          <p:cNvPr id="44" name="Picture 43" descr="kit_logo_en_4c_positiv.tif">
            <a:extLst>
              <a:ext uri="{FF2B5EF4-FFF2-40B4-BE49-F238E27FC236}">
                <a16:creationId xmlns:a16="http://schemas.microsoft.com/office/drawing/2014/main" id="{0113053F-55B6-12F6-F5C4-6EA6CB7D8267}"/>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032848" y="2675499"/>
            <a:ext cx="765809" cy="354697"/>
          </a:xfrm>
          <a:prstGeom prst="rect">
            <a:avLst/>
          </a:prstGeom>
        </p:spPr>
      </p:pic>
      <p:pic>
        <p:nvPicPr>
          <p:cNvPr id="45" name="Picture 44" descr="Greece.tif">
            <a:extLst>
              <a:ext uri="{FF2B5EF4-FFF2-40B4-BE49-F238E27FC236}">
                <a16:creationId xmlns:a16="http://schemas.microsoft.com/office/drawing/2014/main" id="{CA5CCD32-631B-DBDC-5998-FEE82170B7D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6286289" y="2414750"/>
            <a:ext cx="712234" cy="712234"/>
          </a:xfrm>
          <a:prstGeom prst="rect">
            <a:avLst/>
          </a:prstGeom>
        </p:spPr>
      </p:pic>
      <p:pic>
        <p:nvPicPr>
          <p:cNvPr id="46" name="Picture 45">
            <a:extLst>
              <a:ext uri="{FF2B5EF4-FFF2-40B4-BE49-F238E27FC236}">
                <a16:creationId xmlns:a16="http://schemas.microsoft.com/office/drawing/2014/main" id="{4E79E55E-FA95-ED38-6E6D-943A552EE5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6168163" y="1282246"/>
            <a:ext cx="950661" cy="464502"/>
          </a:xfrm>
          <a:prstGeom prst="rect">
            <a:avLst/>
          </a:prstGeom>
        </p:spPr>
      </p:pic>
      <p:pic>
        <p:nvPicPr>
          <p:cNvPr id="47" name="Picture 2" descr="\\de-ews-fs01\efdawork\PI team\PICTURES AND GRAPHICS\LOGOS\Logos Consortium Members\Logos Consortium Members as on Users Website\Croatia (IRB).jpg">
            <a:extLst>
              <a:ext uri="{FF2B5EF4-FFF2-40B4-BE49-F238E27FC236}">
                <a16:creationId xmlns:a16="http://schemas.microsoft.com/office/drawing/2014/main" id="{86350572-0232-3881-1F2C-5785D133E4B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62423" y="123610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07994B11-95DE-8619-EC31-9FEF4DEA1B4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88607" y="1178980"/>
            <a:ext cx="861759" cy="618059"/>
          </a:xfrm>
          <a:prstGeom prst="rect">
            <a:avLst/>
          </a:prstGeom>
        </p:spPr>
      </p:pic>
      <p:pic>
        <p:nvPicPr>
          <p:cNvPr id="49" name="Picture 48">
            <a:extLst>
              <a:ext uri="{FF2B5EF4-FFF2-40B4-BE49-F238E27FC236}">
                <a16:creationId xmlns:a16="http://schemas.microsoft.com/office/drawing/2014/main" id="{0D61E26A-7219-8F8A-9D2B-026F71044D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9045" y="1321917"/>
            <a:ext cx="980207" cy="424831"/>
          </a:xfrm>
          <a:prstGeom prst="rect">
            <a:avLst/>
          </a:prstGeom>
        </p:spPr>
      </p:pic>
      <p:sp>
        <p:nvSpPr>
          <p:cNvPr id="50" name="Freeform 670">
            <a:extLst>
              <a:ext uri="{FF2B5EF4-FFF2-40B4-BE49-F238E27FC236}">
                <a16:creationId xmlns:a16="http://schemas.microsoft.com/office/drawing/2014/main" id="{8533E2FF-7F34-9B74-5361-D8D52C56968F}"/>
              </a:ext>
            </a:extLst>
          </p:cNvPr>
          <p:cNvSpPr>
            <a:spLocks/>
          </p:cNvSpPr>
          <p:nvPr userDrawn="1"/>
        </p:nvSpPr>
        <p:spPr bwMode="auto">
          <a:xfrm>
            <a:off x="500801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1" name="Group 50">
            <a:extLst>
              <a:ext uri="{FF2B5EF4-FFF2-40B4-BE49-F238E27FC236}">
                <a16:creationId xmlns:a16="http://schemas.microsoft.com/office/drawing/2014/main" id="{96BAF889-E8EE-927F-A510-2D92A5430367}"/>
              </a:ext>
            </a:extLst>
          </p:cNvPr>
          <p:cNvGrpSpPr/>
          <p:nvPr userDrawn="1"/>
        </p:nvGrpSpPr>
        <p:grpSpPr>
          <a:xfrm>
            <a:off x="1673150" y="1862511"/>
            <a:ext cx="8810965" cy="4134636"/>
            <a:chOff x="149150" y="1992560"/>
            <a:chExt cx="8810965" cy="4134636"/>
          </a:xfrm>
        </p:grpSpPr>
        <p:grpSp>
          <p:nvGrpSpPr>
            <p:cNvPr id="52" name="Group 51">
              <a:extLst>
                <a:ext uri="{FF2B5EF4-FFF2-40B4-BE49-F238E27FC236}">
                  <a16:creationId xmlns:a16="http://schemas.microsoft.com/office/drawing/2014/main" id="{5FE791B6-6145-E953-5568-EF0E445C4334}"/>
                </a:ext>
              </a:extLst>
            </p:cNvPr>
            <p:cNvGrpSpPr/>
            <p:nvPr/>
          </p:nvGrpSpPr>
          <p:grpSpPr>
            <a:xfrm>
              <a:off x="163175" y="1992560"/>
              <a:ext cx="8796940" cy="223152"/>
              <a:chOff x="163175" y="1992560"/>
              <a:chExt cx="8796940" cy="223152"/>
            </a:xfrm>
          </p:grpSpPr>
          <p:sp>
            <p:nvSpPr>
              <p:cNvPr id="1037" name="TextBox 1036">
                <a:extLst>
                  <a:ext uri="{FF2B5EF4-FFF2-40B4-BE49-F238E27FC236}">
                    <a16:creationId xmlns:a16="http://schemas.microsoft.com/office/drawing/2014/main" id="{D130C6E9-D231-0128-6AEC-F050C09BD2C6}"/>
                  </a:ext>
                </a:extLst>
              </p:cNvPr>
              <p:cNvSpPr txBox="1"/>
              <p:nvPr/>
            </p:nvSpPr>
            <p:spPr>
              <a:xfrm>
                <a:off x="163175" y="199300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AUSTRIA</a:t>
                </a:r>
                <a:endParaRPr lang="en-GB" sz="800" dirty="0">
                  <a:latin typeface="Franklin Gothic Medium" panose="020B0603020102020204" pitchFamily="34" charset="0"/>
                </a:endParaRPr>
              </a:p>
            </p:txBody>
          </p:sp>
          <p:sp>
            <p:nvSpPr>
              <p:cNvPr id="1038" name="TextBox 1037">
                <a:extLst>
                  <a:ext uri="{FF2B5EF4-FFF2-40B4-BE49-F238E27FC236}">
                    <a16:creationId xmlns:a16="http://schemas.microsoft.com/office/drawing/2014/main" id="{43B0F64F-108B-AB18-274F-6602F5611453}"/>
                  </a:ext>
                </a:extLst>
              </p:cNvPr>
              <p:cNvSpPr txBox="1"/>
              <p:nvPr/>
            </p:nvSpPr>
            <p:spPr>
              <a:xfrm>
                <a:off x="1268541" y="1993188"/>
                <a:ext cx="1047142" cy="215444"/>
              </a:xfrm>
              <a:prstGeom prst="rect">
                <a:avLst/>
              </a:prstGeom>
              <a:noFill/>
            </p:spPr>
            <p:txBody>
              <a:bodyPr wrap="square" rtlCol="0">
                <a:spAutoFit/>
              </a:bodyPr>
              <a:lstStyle/>
              <a:p>
                <a:pPr algn="ctr"/>
                <a:r>
                  <a:rPr lang="en-US" sz="800" dirty="0">
                    <a:latin typeface="Franklin Gothic Medium" panose="020B0603020102020204" pitchFamily="34" charset="0"/>
                  </a:rPr>
                  <a:t>BELGIUM</a:t>
                </a:r>
                <a:endParaRPr lang="en-GB" sz="800" dirty="0">
                  <a:latin typeface="Franklin Gothic Medium" panose="020B0603020102020204" pitchFamily="34" charset="0"/>
                </a:endParaRPr>
              </a:p>
            </p:txBody>
          </p:sp>
          <p:sp>
            <p:nvSpPr>
              <p:cNvPr id="1039" name="TextBox 1038">
                <a:extLst>
                  <a:ext uri="{FF2B5EF4-FFF2-40B4-BE49-F238E27FC236}">
                    <a16:creationId xmlns:a16="http://schemas.microsoft.com/office/drawing/2014/main" id="{5663C355-D613-B951-9039-6D544BA64668}"/>
                  </a:ext>
                </a:extLst>
              </p:cNvPr>
              <p:cNvSpPr txBox="1"/>
              <p:nvPr/>
            </p:nvSpPr>
            <p:spPr>
              <a:xfrm>
                <a:off x="2378080" y="1992560"/>
                <a:ext cx="1052250" cy="215444"/>
              </a:xfrm>
              <a:prstGeom prst="rect">
                <a:avLst/>
              </a:prstGeom>
              <a:noFill/>
            </p:spPr>
            <p:txBody>
              <a:bodyPr wrap="square" rtlCol="0">
                <a:spAutoFit/>
              </a:bodyPr>
              <a:lstStyle/>
              <a:p>
                <a:pPr algn="ctr"/>
                <a:r>
                  <a:rPr lang="en-US" sz="800" dirty="0">
                    <a:latin typeface="Franklin Gothic Medium" panose="020B0603020102020204" pitchFamily="34" charset="0"/>
                  </a:rPr>
                  <a:t>BULGARIA</a:t>
                </a:r>
                <a:endParaRPr lang="en-GB" sz="800" dirty="0">
                  <a:latin typeface="Franklin Gothic Medium" panose="020B0603020102020204" pitchFamily="34" charset="0"/>
                </a:endParaRPr>
              </a:p>
            </p:txBody>
          </p:sp>
          <p:sp>
            <p:nvSpPr>
              <p:cNvPr id="1040" name="TextBox 1039">
                <a:extLst>
                  <a:ext uri="{FF2B5EF4-FFF2-40B4-BE49-F238E27FC236}">
                    <a16:creationId xmlns:a16="http://schemas.microsoft.com/office/drawing/2014/main" id="{6C71D26B-A767-3A47-69FB-4A54A8836B16}"/>
                  </a:ext>
                </a:extLst>
              </p:cNvPr>
              <p:cNvSpPr txBox="1"/>
              <p:nvPr/>
            </p:nvSpPr>
            <p:spPr>
              <a:xfrm>
                <a:off x="3487227" y="1992560"/>
                <a:ext cx="1047177" cy="215444"/>
              </a:xfrm>
              <a:prstGeom prst="rect">
                <a:avLst/>
              </a:prstGeom>
              <a:noFill/>
            </p:spPr>
            <p:txBody>
              <a:bodyPr wrap="square" rtlCol="0">
                <a:spAutoFit/>
              </a:bodyPr>
              <a:lstStyle/>
              <a:p>
                <a:pPr algn="ctr"/>
                <a:r>
                  <a:rPr lang="en-US" sz="800" dirty="0">
                    <a:latin typeface="Franklin Gothic Medium" panose="020B0603020102020204" pitchFamily="34" charset="0"/>
                  </a:rPr>
                  <a:t>CROATIA</a:t>
                </a:r>
                <a:endParaRPr lang="en-GB" sz="800" dirty="0">
                  <a:latin typeface="Franklin Gothic Medium" panose="020B0603020102020204" pitchFamily="34" charset="0"/>
                </a:endParaRPr>
              </a:p>
            </p:txBody>
          </p:sp>
          <p:sp>
            <p:nvSpPr>
              <p:cNvPr id="1041" name="TextBox 1040">
                <a:extLst>
                  <a:ext uri="{FF2B5EF4-FFF2-40B4-BE49-F238E27FC236}">
                    <a16:creationId xmlns:a16="http://schemas.microsoft.com/office/drawing/2014/main" id="{11836DF2-1CD8-7B2F-0149-48AE9C70ED79}"/>
                  </a:ext>
                </a:extLst>
              </p:cNvPr>
              <p:cNvSpPr txBox="1"/>
              <p:nvPr/>
            </p:nvSpPr>
            <p:spPr>
              <a:xfrm>
                <a:off x="4594654" y="1994797"/>
                <a:ext cx="1050495" cy="215444"/>
              </a:xfrm>
              <a:prstGeom prst="rect">
                <a:avLst/>
              </a:prstGeom>
              <a:noFill/>
            </p:spPr>
            <p:txBody>
              <a:bodyPr wrap="square" rtlCol="0">
                <a:spAutoFit/>
              </a:bodyPr>
              <a:lstStyle/>
              <a:p>
                <a:pPr algn="ctr"/>
                <a:r>
                  <a:rPr lang="en-US" sz="800" dirty="0">
                    <a:latin typeface="Franklin Gothic Medium" panose="020B0603020102020204" pitchFamily="34" charset="0"/>
                  </a:rPr>
                  <a:t>CZECH REPUBLIC</a:t>
                </a:r>
                <a:endParaRPr lang="en-GB" sz="800" dirty="0">
                  <a:latin typeface="Franklin Gothic Medium" panose="020B0603020102020204" pitchFamily="34" charset="0"/>
                </a:endParaRPr>
              </a:p>
            </p:txBody>
          </p:sp>
          <p:sp>
            <p:nvSpPr>
              <p:cNvPr id="1042" name="TextBox 1041">
                <a:extLst>
                  <a:ext uri="{FF2B5EF4-FFF2-40B4-BE49-F238E27FC236}">
                    <a16:creationId xmlns:a16="http://schemas.microsoft.com/office/drawing/2014/main" id="{CA0E41A3-428C-00E7-D1E8-2F64E37B7406}"/>
                  </a:ext>
                </a:extLst>
              </p:cNvPr>
              <p:cNvSpPr txBox="1"/>
              <p:nvPr/>
            </p:nvSpPr>
            <p:spPr>
              <a:xfrm>
                <a:off x="5709083" y="2000268"/>
                <a:ext cx="1041005" cy="215444"/>
              </a:xfrm>
              <a:prstGeom prst="rect">
                <a:avLst/>
              </a:prstGeom>
              <a:noFill/>
            </p:spPr>
            <p:txBody>
              <a:bodyPr wrap="square" rtlCol="0">
                <a:spAutoFit/>
              </a:bodyPr>
              <a:lstStyle/>
              <a:p>
                <a:pPr algn="ctr"/>
                <a:r>
                  <a:rPr lang="en-US" sz="800" dirty="0">
                    <a:latin typeface="Franklin Gothic Medium" panose="020B0603020102020204" pitchFamily="34" charset="0"/>
                  </a:rPr>
                  <a:t>DENMARK</a:t>
                </a:r>
                <a:endParaRPr lang="en-GB" sz="800" dirty="0">
                  <a:latin typeface="Franklin Gothic Medium" panose="020B0603020102020204" pitchFamily="34" charset="0"/>
                </a:endParaRPr>
              </a:p>
            </p:txBody>
          </p:sp>
          <p:sp>
            <p:nvSpPr>
              <p:cNvPr id="1043" name="TextBox 1042">
                <a:extLst>
                  <a:ext uri="{FF2B5EF4-FFF2-40B4-BE49-F238E27FC236}">
                    <a16:creationId xmlns:a16="http://schemas.microsoft.com/office/drawing/2014/main" id="{A97A6E00-62A8-A818-0B27-9712F887E4B8}"/>
                  </a:ext>
                </a:extLst>
              </p:cNvPr>
              <p:cNvSpPr txBox="1"/>
              <p:nvPr/>
            </p:nvSpPr>
            <p:spPr>
              <a:xfrm>
                <a:off x="6812560" y="2000268"/>
                <a:ext cx="1041319" cy="215444"/>
              </a:xfrm>
              <a:prstGeom prst="rect">
                <a:avLst/>
              </a:prstGeom>
              <a:noFill/>
            </p:spPr>
            <p:txBody>
              <a:bodyPr wrap="square" rtlCol="0">
                <a:spAutoFit/>
              </a:bodyPr>
              <a:lstStyle/>
              <a:p>
                <a:pPr algn="ctr"/>
                <a:r>
                  <a:rPr lang="en-US" sz="800" dirty="0">
                    <a:latin typeface="Franklin Gothic Medium" panose="020B0603020102020204" pitchFamily="34" charset="0"/>
                  </a:rPr>
                  <a:t>ESTONIA</a:t>
                </a:r>
                <a:endParaRPr lang="en-GB" sz="800" dirty="0">
                  <a:latin typeface="Franklin Gothic Medium" panose="020B0603020102020204" pitchFamily="34" charset="0"/>
                </a:endParaRPr>
              </a:p>
            </p:txBody>
          </p:sp>
          <p:sp>
            <p:nvSpPr>
              <p:cNvPr id="1044" name="TextBox 1043">
                <a:extLst>
                  <a:ext uri="{FF2B5EF4-FFF2-40B4-BE49-F238E27FC236}">
                    <a16:creationId xmlns:a16="http://schemas.microsoft.com/office/drawing/2014/main" id="{99502F2F-AE87-0E99-09B9-4FEDD18E4B49}"/>
                  </a:ext>
                </a:extLst>
              </p:cNvPr>
              <p:cNvSpPr txBox="1"/>
              <p:nvPr/>
            </p:nvSpPr>
            <p:spPr>
              <a:xfrm>
                <a:off x="7918451" y="2000268"/>
                <a:ext cx="1041664" cy="215444"/>
              </a:xfrm>
              <a:prstGeom prst="rect">
                <a:avLst/>
              </a:prstGeom>
              <a:noFill/>
            </p:spPr>
            <p:txBody>
              <a:bodyPr wrap="square" rtlCol="0">
                <a:spAutoFit/>
              </a:bodyPr>
              <a:lstStyle/>
              <a:p>
                <a:pPr algn="ctr"/>
                <a:r>
                  <a:rPr lang="en-US" sz="800" dirty="0">
                    <a:latin typeface="Franklin Gothic Medium" panose="020B0603020102020204" pitchFamily="34" charset="0"/>
                  </a:rPr>
                  <a:t>FINLAND</a:t>
                </a:r>
                <a:endParaRPr lang="en-GB" sz="800" dirty="0">
                  <a:latin typeface="Franklin Gothic Medium" panose="020B0603020102020204" pitchFamily="34" charset="0"/>
                </a:endParaRPr>
              </a:p>
            </p:txBody>
          </p:sp>
        </p:grpSp>
        <p:sp>
          <p:nvSpPr>
            <p:cNvPr id="53" name="TextBox 52">
              <a:extLst>
                <a:ext uri="{FF2B5EF4-FFF2-40B4-BE49-F238E27FC236}">
                  <a16:creationId xmlns:a16="http://schemas.microsoft.com/office/drawing/2014/main" id="{B2BCF079-E887-BF99-31B8-F7F254F20ACD}"/>
                </a:ext>
              </a:extLst>
            </p:cNvPr>
            <p:cNvSpPr txBox="1"/>
            <p:nvPr/>
          </p:nvSpPr>
          <p:spPr>
            <a:xfrm>
              <a:off x="160017" y="3296610"/>
              <a:ext cx="1049983" cy="215444"/>
            </a:xfrm>
            <a:prstGeom prst="rect">
              <a:avLst/>
            </a:prstGeom>
            <a:noFill/>
          </p:spPr>
          <p:txBody>
            <a:bodyPr wrap="square" rtlCol="0">
              <a:spAutoFit/>
            </a:bodyPr>
            <a:lstStyle/>
            <a:p>
              <a:pPr algn="ctr"/>
              <a:r>
                <a:rPr lang="en-US" sz="800" dirty="0">
                  <a:latin typeface="Franklin Gothic Medium" panose="020B0603020102020204" pitchFamily="34" charset="0"/>
                </a:rPr>
                <a:t>FRANCE</a:t>
              </a:r>
              <a:endParaRPr lang="en-GB" sz="800" dirty="0">
                <a:latin typeface="Franklin Gothic Medium" panose="020B0603020102020204" pitchFamily="34" charset="0"/>
              </a:endParaRPr>
            </a:p>
          </p:txBody>
        </p:sp>
        <p:sp>
          <p:nvSpPr>
            <p:cNvPr id="54" name="TextBox 53">
              <a:extLst>
                <a:ext uri="{FF2B5EF4-FFF2-40B4-BE49-F238E27FC236}">
                  <a16:creationId xmlns:a16="http://schemas.microsoft.com/office/drawing/2014/main" id="{3C62260B-3921-9DEC-8B39-FDCAEACF4FD6}"/>
                </a:ext>
              </a:extLst>
            </p:cNvPr>
            <p:cNvSpPr txBox="1"/>
            <p:nvPr/>
          </p:nvSpPr>
          <p:spPr>
            <a:xfrm>
              <a:off x="1268541" y="3296610"/>
              <a:ext cx="1048357"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5" name="TextBox 54">
              <a:extLst>
                <a:ext uri="{FF2B5EF4-FFF2-40B4-BE49-F238E27FC236}">
                  <a16:creationId xmlns:a16="http://schemas.microsoft.com/office/drawing/2014/main" id="{086756A6-C881-3C43-DB19-2E236FC5007E}"/>
                </a:ext>
              </a:extLst>
            </p:cNvPr>
            <p:cNvSpPr txBox="1"/>
            <p:nvPr/>
          </p:nvSpPr>
          <p:spPr>
            <a:xfrm>
              <a:off x="2381291" y="3296610"/>
              <a:ext cx="1046144"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6" name="TextBox 55">
              <a:extLst>
                <a:ext uri="{FF2B5EF4-FFF2-40B4-BE49-F238E27FC236}">
                  <a16:creationId xmlns:a16="http://schemas.microsoft.com/office/drawing/2014/main" id="{12FCB4EB-FE5B-1037-1095-EAF10BBB29AC}"/>
                </a:ext>
              </a:extLst>
            </p:cNvPr>
            <p:cNvSpPr txBox="1"/>
            <p:nvPr/>
          </p:nvSpPr>
          <p:spPr>
            <a:xfrm>
              <a:off x="3489222" y="329661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7" name="TextBox 56">
              <a:extLst>
                <a:ext uri="{FF2B5EF4-FFF2-40B4-BE49-F238E27FC236}">
                  <a16:creationId xmlns:a16="http://schemas.microsoft.com/office/drawing/2014/main" id="{FF90D8F8-27B3-441C-2190-DB9A44BEEACB}"/>
                </a:ext>
              </a:extLst>
            </p:cNvPr>
            <p:cNvSpPr txBox="1"/>
            <p:nvPr/>
          </p:nvSpPr>
          <p:spPr>
            <a:xfrm>
              <a:off x="4598723" y="3296610"/>
              <a:ext cx="1041964" cy="215444"/>
            </a:xfrm>
            <a:prstGeom prst="rect">
              <a:avLst/>
            </a:prstGeom>
            <a:noFill/>
          </p:spPr>
          <p:txBody>
            <a:bodyPr wrap="square" rtlCol="0">
              <a:spAutoFit/>
            </a:bodyPr>
            <a:lstStyle/>
            <a:p>
              <a:pPr algn="ctr"/>
              <a:r>
                <a:rPr lang="en-US" sz="800" dirty="0">
                  <a:latin typeface="Franklin Gothic Medium" panose="020B0603020102020204" pitchFamily="34" charset="0"/>
                </a:rPr>
                <a:t>GREECE</a:t>
              </a:r>
              <a:endParaRPr lang="en-GB" sz="800" dirty="0">
                <a:latin typeface="Franklin Gothic Medium" panose="020B0603020102020204" pitchFamily="34" charset="0"/>
              </a:endParaRPr>
            </a:p>
          </p:txBody>
        </p:sp>
        <p:sp>
          <p:nvSpPr>
            <p:cNvPr id="58" name="TextBox 57">
              <a:extLst>
                <a:ext uri="{FF2B5EF4-FFF2-40B4-BE49-F238E27FC236}">
                  <a16:creationId xmlns:a16="http://schemas.microsoft.com/office/drawing/2014/main" id="{B45531FB-C66C-ABFC-69F5-BE10113B6280}"/>
                </a:ext>
              </a:extLst>
            </p:cNvPr>
            <p:cNvSpPr txBox="1"/>
            <p:nvPr/>
          </p:nvSpPr>
          <p:spPr>
            <a:xfrm>
              <a:off x="5699711" y="3296610"/>
              <a:ext cx="1050378" cy="215444"/>
            </a:xfrm>
            <a:prstGeom prst="rect">
              <a:avLst/>
            </a:prstGeom>
            <a:noFill/>
          </p:spPr>
          <p:txBody>
            <a:bodyPr wrap="square" rtlCol="0">
              <a:spAutoFit/>
            </a:bodyPr>
            <a:lstStyle/>
            <a:p>
              <a:pPr algn="ctr"/>
              <a:r>
                <a:rPr lang="en-US" sz="800" dirty="0">
                  <a:latin typeface="Franklin Gothic Medium" panose="020B0603020102020204" pitchFamily="34" charset="0"/>
                </a:rPr>
                <a:t>HUNGARY</a:t>
              </a:r>
              <a:endParaRPr lang="en-GB" sz="800" dirty="0">
                <a:latin typeface="Franklin Gothic Medium" panose="020B0603020102020204" pitchFamily="34" charset="0"/>
              </a:endParaRPr>
            </a:p>
          </p:txBody>
        </p:sp>
        <p:sp>
          <p:nvSpPr>
            <p:cNvPr id="59" name="TextBox 58">
              <a:extLst>
                <a:ext uri="{FF2B5EF4-FFF2-40B4-BE49-F238E27FC236}">
                  <a16:creationId xmlns:a16="http://schemas.microsoft.com/office/drawing/2014/main" id="{070FEE3B-18F1-38A1-C859-96367D440655}"/>
                </a:ext>
              </a:extLst>
            </p:cNvPr>
            <p:cNvSpPr txBox="1"/>
            <p:nvPr/>
          </p:nvSpPr>
          <p:spPr>
            <a:xfrm>
              <a:off x="6809113" y="3296610"/>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IRELAND</a:t>
              </a:r>
              <a:endParaRPr lang="en-GB" sz="800" dirty="0">
                <a:latin typeface="Franklin Gothic Medium" panose="020B0603020102020204" pitchFamily="34" charset="0"/>
              </a:endParaRPr>
            </a:p>
          </p:txBody>
        </p:sp>
        <p:sp>
          <p:nvSpPr>
            <p:cNvPr id="60" name="TextBox 59">
              <a:extLst>
                <a:ext uri="{FF2B5EF4-FFF2-40B4-BE49-F238E27FC236}">
                  <a16:creationId xmlns:a16="http://schemas.microsoft.com/office/drawing/2014/main" id="{6ABA011A-3CBD-EA55-8D25-966B9FDB100B}"/>
                </a:ext>
              </a:extLst>
            </p:cNvPr>
            <p:cNvSpPr txBox="1"/>
            <p:nvPr/>
          </p:nvSpPr>
          <p:spPr>
            <a:xfrm>
              <a:off x="7915540" y="3296610"/>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ITALY</a:t>
              </a:r>
              <a:endParaRPr lang="en-GB" sz="800" dirty="0">
                <a:latin typeface="Franklin Gothic Medium" panose="020B0603020102020204" pitchFamily="34" charset="0"/>
              </a:endParaRPr>
            </a:p>
          </p:txBody>
        </p:sp>
        <p:sp>
          <p:nvSpPr>
            <p:cNvPr id="61" name="TextBox 60">
              <a:extLst>
                <a:ext uri="{FF2B5EF4-FFF2-40B4-BE49-F238E27FC236}">
                  <a16:creationId xmlns:a16="http://schemas.microsoft.com/office/drawing/2014/main" id="{87DCBE8A-C47B-BA6B-12FB-05BADE01812A}"/>
                </a:ext>
              </a:extLst>
            </p:cNvPr>
            <p:cNvSpPr txBox="1"/>
            <p:nvPr/>
          </p:nvSpPr>
          <p:spPr>
            <a:xfrm>
              <a:off x="149150" y="4602487"/>
              <a:ext cx="1048328" cy="215444"/>
            </a:xfrm>
            <a:prstGeom prst="rect">
              <a:avLst/>
            </a:prstGeom>
            <a:noFill/>
          </p:spPr>
          <p:txBody>
            <a:bodyPr wrap="square" rtlCol="0">
              <a:spAutoFit/>
            </a:bodyPr>
            <a:lstStyle/>
            <a:p>
              <a:pPr algn="ctr"/>
              <a:r>
                <a:rPr lang="en-US" sz="800" dirty="0">
                  <a:latin typeface="Franklin Gothic Medium" panose="020B0603020102020204" pitchFamily="34" charset="0"/>
                </a:rPr>
                <a:t>LATVIA</a:t>
              </a:r>
              <a:endParaRPr lang="en-GB" sz="800" dirty="0">
                <a:latin typeface="Franklin Gothic Medium" panose="020B0603020102020204" pitchFamily="34" charset="0"/>
              </a:endParaRPr>
            </a:p>
          </p:txBody>
        </p:sp>
        <p:sp>
          <p:nvSpPr>
            <p:cNvPr id="62" name="TextBox 61">
              <a:extLst>
                <a:ext uri="{FF2B5EF4-FFF2-40B4-BE49-F238E27FC236}">
                  <a16:creationId xmlns:a16="http://schemas.microsoft.com/office/drawing/2014/main" id="{94B12123-0EE7-D252-EEF7-ED00DDDC885C}"/>
                </a:ext>
              </a:extLst>
            </p:cNvPr>
            <p:cNvSpPr txBox="1"/>
            <p:nvPr/>
          </p:nvSpPr>
          <p:spPr>
            <a:xfrm>
              <a:off x="1256668" y="4602487"/>
              <a:ext cx="1045738" cy="215444"/>
            </a:xfrm>
            <a:prstGeom prst="rect">
              <a:avLst/>
            </a:prstGeom>
            <a:noFill/>
          </p:spPr>
          <p:txBody>
            <a:bodyPr wrap="square" rtlCol="0">
              <a:spAutoFit/>
            </a:bodyPr>
            <a:lstStyle/>
            <a:p>
              <a:pPr algn="ctr"/>
              <a:r>
                <a:rPr lang="en-US" sz="800" dirty="0">
                  <a:latin typeface="Franklin Gothic Medium" panose="020B0603020102020204" pitchFamily="34" charset="0"/>
                </a:rPr>
                <a:t>LITHUANIA</a:t>
              </a:r>
              <a:endParaRPr lang="en-GB" sz="800" dirty="0">
                <a:latin typeface="Franklin Gothic Medium" panose="020B0603020102020204" pitchFamily="34" charset="0"/>
              </a:endParaRPr>
            </a:p>
          </p:txBody>
        </p:sp>
        <p:sp>
          <p:nvSpPr>
            <p:cNvPr id="63" name="TextBox 62">
              <a:extLst>
                <a:ext uri="{FF2B5EF4-FFF2-40B4-BE49-F238E27FC236}">
                  <a16:creationId xmlns:a16="http://schemas.microsoft.com/office/drawing/2014/main" id="{E1A40364-B92C-5FF5-A773-5AD80749EC5E}"/>
                </a:ext>
              </a:extLst>
            </p:cNvPr>
            <p:cNvSpPr txBox="1"/>
            <p:nvPr/>
          </p:nvSpPr>
          <p:spPr>
            <a:xfrm>
              <a:off x="4552083" y="4593387"/>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POLAND</a:t>
              </a:r>
              <a:endParaRPr lang="en-GB" sz="800" dirty="0">
                <a:latin typeface="Franklin Gothic Medium" panose="020B0603020102020204" pitchFamily="34" charset="0"/>
              </a:endParaRPr>
            </a:p>
          </p:txBody>
        </p:sp>
        <p:sp>
          <p:nvSpPr>
            <p:cNvPr id="1024" name="TextBox 1023">
              <a:extLst>
                <a:ext uri="{FF2B5EF4-FFF2-40B4-BE49-F238E27FC236}">
                  <a16:creationId xmlns:a16="http://schemas.microsoft.com/office/drawing/2014/main" id="{C1881CFF-FD2D-E670-B56A-FA50076CE6C8}"/>
                </a:ext>
              </a:extLst>
            </p:cNvPr>
            <p:cNvSpPr txBox="1"/>
            <p:nvPr/>
          </p:nvSpPr>
          <p:spPr>
            <a:xfrm>
              <a:off x="5666376" y="4593387"/>
              <a:ext cx="1045248" cy="215444"/>
            </a:xfrm>
            <a:prstGeom prst="rect">
              <a:avLst/>
            </a:prstGeom>
            <a:noFill/>
          </p:spPr>
          <p:txBody>
            <a:bodyPr wrap="square" rtlCol="0">
              <a:spAutoFit/>
            </a:bodyPr>
            <a:lstStyle/>
            <a:p>
              <a:pPr algn="ctr"/>
              <a:r>
                <a:rPr lang="en-US" sz="800" dirty="0">
                  <a:latin typeface="Franklin Gothic Medium" panose="020B0603020102020204" pitchFamily="34" charset="0"/>
                </a:rPr>
                <a:t>PORTUGAL</a:t>
              </a:r>
              <a:endParaRPr lang="en-GB" sz="800" dirty="0">
                <a:latin typeface="Franklin Gothic Medium" panose="020B0603020102020204" pitchFamily="34" charset="0"/>
              </a:endParaRPr>
            </a:p>
          </p:txBody>
        </p:sp>
        <p:sp>
          <p:nvSpPr>
            <p:cNvPr id="1025" name="TextBox 1024">
              <a:extLst>
                <a:ext uri="{FF2B5EF4-FFF2-40B4-BE49-F238E27FC236}">
                  <a16:creationId xmlns:a16="http://schemas.microsoft.com/office/drawing/2014/main" id="{FFC0277B-B09E-EE18-037F-46FFFF7048DD}"/>
                </a:ext>
              </a:extLst>
            </p:cNvPr>
            <p:cNvSpPr txBox="1"/>
            <p:nvPr/>
          </p:nvSpPr>
          <p:spPr>
            <a:xfrm>
              <a:off x="6770543"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ROMANIA</a:t>
              </a:r>
              <a:endParaRPr lang="en-GB" sz="800" dirty="0">
                <a:latin typeface="Franklin Gothic Medium" panose="020B0603020102020204" pitchFamily="34" charset="0"/>
              </a:endParaRPr>
            </a:p>
          </p:txBody>
        </p:sp>
        <p:sp>
          <p:nvSpPr>
            <p:cNvPr id="1027" name="TextBox 1026">
              <a:extLst>
                <a:ext uri="{FF2B5EF4-FFF2-40B4-BE49-F238E27FC236}">
                  <a16:creationId xmlns:a16="http://schemas.microsoft.com/office/drawing/2014/main" id="{E5DB70F5-EFDE-E4B6-7361-7345F305599E}"/>
                </a:ext>
              </a:extLst>
            </p:cNvPr>
            <p:cNvSpPr txBox="1"/>
            <p:nvPr/>
          </p:nvSpPr>
          <p:spPr>
            <a:xfrm>
              <a:off x="7878475"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SLOVAKIA</a:t>
              </a:r>
              <a:endParaRPr lang="en-GB" sz="800" dirty="0">
                <a:latin typeface="Franklin Gothic Medium" panose="020B0603020102020204" pitchFamily="34" charset="0"/>
              </a:endParaRPr>
            </a:p>
          </p:txBody>
        </p:sp>
        <p:sp>
          <p:nvSpPr>
            <p:cNvPr id="1028" name="TextBox 1027">
              <a:extLst>
                <a:ext uri="{FF2B5EF4-FFF2-40B4-BE49-F238E27FC236}">
                  <a16:creationId xmlns:a16="http://schemas.microsoft.com/office/drawing/2014/main" id="{486A111E-93DC-3F57-5215-CC99E92860E2}"/>
                </a:ext>
              </a:extLst>
            </p:cNvPr>
            <p:cNvSpPr txBox="1"/>
            <p:nvPr/>
          </p:nvSpPr>
          <p:spPr>
            <a:xfrm>
              <a:off x="164565" y="5909791"/>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SLOVENIA</a:t>
              </a:r>
              <a:endParaRPr lang="en-GB" sz="800" dirty="0">
                <a:latin typeface="Franklin Gothic Medium" panose="020B0603020102020204" pitchFamily="34" charset="0"/>
              </a:endParaRPr>
            </a:p>
          </p:txBody>
        </p:sp>
        <p:sp>
          <p:nvSpPr>
            <p:cNvPr id="1029" name="TextBox 1028">
              <a:extLst>
                <a:ext uri="{FF2B5EF4-FFF2-40B4-BE49-F238E27FC236}">
                  <a16:creationId xmlns:a16="http://schemas.microsoft.com/office/drawing/2014/main" id="{E1AC8949-E919-A52A-E9AC-FF1CE48B9794}"/>
                </a:ext>
              </a:extLst>
            </p:cNvPr>
            <p:cNvSpPr txBox="1"/>
            <p:nvPr/>
          </p:nvSpPr>
          <p:spPr>
            <a:xfrm>
              <a:off x="1277289" y="5901952"/>
              <a:ext cx="1042740" cy="215444"/>
            </a:xfrm>
            <a:prstGeom prst="rect">
              <a:avLst/>
            </a:prstGeom>
            <a:noFill/>
          </p:spPr>
          <p:txBody>
            <a:bodyPr wrap="square" rtlCol="0">
              <a:spAutoFit/>
            </a:bodyPr>
            <a:lstStyle/>
            <a:p>
              <a:pPr algn="ctr"/>
              <a:r>
                <a:rPr lang="en-US" sz="800" dirty="0">
                  <a:latin typeface="Franklin Gothic Medium" panose="020B0603020102020204" pitchFamily="34" charset="0"/>
                </a:rPr>
                <a:t>SPAIN</a:t>
              </a:r>
              <a:endParaRPr lang="en-GB" sz="800" dirty="0">
                <a:latin typeface="Franklin Gothic Medium" panose="020B0603020102020204" pitchFamily="34" charset="0"/>
              </a:endParaRPr>
            </a:p>
          </p:txBody>
        </p:sp>
        <p:sp>
          <p:nvSpPr>
            <p:cNvPr id="1030" name="TextBox 1029">
              <a:extLst>
                <a:ext uri="{FF2B5EF4-FFF2-40B4-BE49-F238E27FC236}">
                  <a16:creationId xmlns:a16="http://schemas.microsoft.com/office/drawing/2014/main" id="{B33F6FCB-FF4B-B0B4-9818-0FA49389B307}"/>
                </a:ext>
              </a:extLst>
            </p:cNvPr>
            <p:cNvSpPr txBox="1"/>
            <p:nvPr/>
          </p:nvSpPr>
          <p:spPr>
            <a:xfrm>
              <a:off x="2391471" y="5911752"/>
              <a:ext cx="1044884" cy="215444"/>
            </a:xfrm>
            <a:prstGeom prst="rect">
              <a:avLst/>
            </a:prstGeom>
            <a:noFill/>
          </p:spPr>
          <p:txBody>
            <a:bodyPr wrap="square" rtlCol="0">
              <a:spAutoFit/>
            </a:bodyPr>
            <a:lstStyle/>
            <a:p>
              <a:pPr algn="ctr"/>
              <a:r>
                <a:rPr lang="en-US" sz="800" dirty="0">
                  <a:latin typeface="Franklin Gothic Medium" panose="020B0603020102020204" pitchFamily="34" charset="0"/>
                </a:rPr>
                <a:t>SWEDEN</a:t>
              </a:r>
              <a:endParaRPr lang="en-GB" sz="800" dirty="0">
                <a:latin typeface="Franklin Gothic Medium" panose="020B0603020102020204" pitchFamily="34" charset="0"/>
              </a:endParaRPr>
            </a:p>
          </p:txBody>
        </p:sp>
        <p:sp>
          <p:nvSpPr>
            <p:cNvPr id="1031" name="TextBox 1030">
              <a:extLst>
                <a:ext uri="{FF2B5EF4-FFF2-40B4-BE49-F238E27FC236}">
                  <a16:creationId xmlns:a16="http://schemas.microsoft.com/office/drawing/2014/main" id="{A1B84EC9-8E44-4C1A-1AB2-1F62BEFAEB74}"/>
                </a:ext>
              </a:extLst>
            </p:cNvPr>
            <p:cNvSpPr txBox="1"/>
            <p:nvPr/>
          </p:nvSpPr>
          <p:spPr>
            <a:xfrm>
              <a:off x="3488286" y="5911752"/>
              <a:ext cx="1061563" cy="215444"/>
            </a:xfrm>
            <a:prstGeom prst="rect">
              <a:avLst/>
            </a:prstGeom>
            <a:noFill/>
          </p:spPr>
          <p:txBody>
            <a:bodyPr wrap="square" rtlCol="0">
              <a:spAutoFit/>
            </a:bodyPr>
            <a:lstStyle/>
            <a:p>
              <a:pPr algn="ctr"/>
              <a:r>
                <a:rPr lang="en-US" sz="800" dirty="0">
                  <a:latin typeface="Franklin Gothic Medium" panose="020B0603020102020204" pitchFamily="34" charset="0"/>
                </a:rPr>
                <a:t>SWITZERLAND</a:t>
              </a:r>
              <a:endParaRPr lang="en-GB" sz="800" dirty="0">
                <a:latin typeface="Franklin Gothic Medium" panose="020B0603020102020204" pitchFamily="34" charset="0"/>
              </a:endParaRPr>
            </a:p>
          </p:txBody>
        </p:sp>
        <p:sp>
          <p:nvSpPr>
            <p:cNvPr id="1032" name="TextBox 1031">
              <a:extLst>
                <a:ext uri="{FF2B5EF4-FFF2-40B4-BE49-F238E27FC236}">
                  <a16:creationId xmlns:a16="http://schemas.microsoft.com/office/drawing/2014/main" id="{3B1554EB-6BDD-084C-0A9A-866D26489A32}"/>
                </a:ext>
              </a:extLst>
            </p:cNvPr>
            <p:cNvSpPr txBox="1"/>
            <p:nvPr/>
          </p:nvSpPr>
          <p:spPr>
            <a:xfrm>
              <a:off x="4597921" y="5907535"/>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THE NETHERLANDS</a:t>
              </a:r>
              <a:endParaRPr lang="en-GB" sz="800" dirty="0">
                <a:latin typeface="Franklin Gothic Medium" panose="020B0603020102020204" pitchFamily="34" charset="0"/>
              </a:endParaRPr>
            </a:p>
          </p:txBody>
        </p:sp>
        <p:sp>
          <p:nvSpPr>
            <p:cNvPr id="1033" name="TextBox 1032">
              <a:extLst>
                <a:ext uri="{FF2B5EF4-FFF2-40B4-BE49-F238E27FC236}">
                  <a16:creationId xmlns:a16="http://schemas.microsoft.com/office/drawing/2014/main" id="{B0A5062E-63B3-BEFC-6577-85F73FFE05AD}"/>
                </a:ext>
              </a:extLst>
            </p:cNvPr>
            <p:cNvSpPr txBox="1"/>
            <p:nvPr/>
          </p:nvSpPr>
          <p:spPr>
            <a:xfrm>
              <a:off x="5724468" y="5911752"/>
              <a:ext cx="1043748" cy="215444"/>
            </a:xfrm>
            <a:prstGeom prst="rect">
              <a:avLst/>
            </a:prstGeom>
            <a:noFill/>
          </p:spPr>
          <p:txBody>
            <a:bodyPr wrap="square" rtlCol="0">
              <a:spAutoFit/>
            </a:bodyPr>
            <a:lstStyle/>
            <a:p>
              <a:pPr algn="ctr"/>
              <a:r>
                <a:rPr lang="en-US" sz="800" dirty="0">
                  <a:latin typeface="Franklin Gothic Medium" panose="020B0603020102020204" pitchFamily="34" charset="0"/>
                </a:rPr>
                <a:t>UKRAINE</a:t>
              </a:r>
              <a:endParaRPr lang="en-GB" sz="800" dirty="0">
                <a:latin typeface="Franklin Gothic Medium" panose="020B0603020102020204" pitchFamily="34" charset="0"/>
              </a:endParaRPr>
            </a:p>
          </p:txBody>
        </p:sp>
        <p:sp>
          <p:nvSpPr>
            <p:cNvPr id="1034" name="TextBox 1033">
              <a:extLst>
                <a:ext uri="{FF2B5EF4-FFF2-40B4-BE49-F238E27FC236}">
                  <a16:creationId xmlns:a16="http://schemas.microsoft.com/office/drawing/2014/main" id="{8E40CC49-C13F-B7F6-FB80-3B2A795B2305}"/>
                </a:ext>
              </a:extLst>
            </p:cNvPr>
            <p:cNvSpPr txBox="1"/>
            <p:nvPr/>
          </p:nvSpPr>
          <p:spPr>
            <a:xfrm>
              <a:off x="6821364" y="5905899"/>
              <a:ext cx="1046237" cy="215444"/>
            </a:xfrm>
            <a:prstGeom prst="rect">
              <a:avLst/>
            </a:prstGeom>
            <a:noFill/>
          </p:spPr>
          <p:txBody>
            <a:bodyPr wrap="square" rtlCol="0">
              <a:spAutoFit/>
            </a:bodyPr>
            <a:lstStyle/>
            <a:p>
              <a:pPr algn="ctr"/>
              <a:r>
                <a:rPr lang="en-US" sz="800" dirty="0">
                  <a:latin typeface="Franklin Gothic Medium" panose="020B0603020102020204" pitchFamily="34" charset="0"/>
                </a:rPr>
                <a:t>UNITED KINGDOM</a:t>
              </a:r>
              <a:endParaRPr lang="en-GB" sz="800" dirty="0">
                <a:latin typeface="Franklin Gothic Medium" panose="020B0603020102020204" pitchFamily="34" charset="0"/>
              </a:endParaRPr>
            </a:p>
          </p:txBody>
        </p:sp>
        <p:sp>
          <p:nvSpPr>
            <p:cNvPr id="1035" name="TextBox 1034">
              <a:extLst>
                <a:ext uri="{FF2B5EF4-FFF2-40B4-BE49-F238E27FC236}">
                  <a16:creationId xmlns:a16="http://schemas.microsoft.com/office/drawing/2014/main" id="{CA903DDC-9085-DE43-8242-E0FAB723413F}"/>
                </a:ext>
              </a:extLst>
            </p:cNvPr>
            <p:cNvSpPr txBox="1"/>
            <p:nvPr/>
          </p:nvSpPr>
          <p:spPr>
            <a:xfrm>
              <a:off x="2362010" y="4602487"/>
              <a:ext cx="1047579" cy="215444"/>
            </a:xfrm>
            <a:prstGeom prst="rect">
              <a:avLst/>
            </a:prstGeom>
            <a:noFill/>
          </p:spPr>
          <p:txBody>
            <a:bodyPr wrap="square" rtlCol="0">
              <a:spAutoFit/>
            </a:bodyPr>
            <a:lstStyle/>
            <a:p>
              <a:pPr algn="ctr"/>
              <a:r>
                <a:rPr lang="en-US" sz="800" dirty="0">
                  <a:latin typeface="Franklin Gothic Medium" panose="020B0603020102020204" pitchFamily="34" charset="0"/>
                </a:rPr>
                <a:t>MALTA</a:t>
              </a:r>
              <a:endParaRPr lang="en-GB" sz="800" dirty="0">
                <a:latin typeface="Franklin Gothic Medium" panose="020B0603020102020204" pitchFamily="34" charset="0"/>
              </a:endParaRPr>
            </a:p>
          </p:txBody>
        </p:sp>
        <p:sp>
          <p:nvSpPr>
            <p:cNvPr id="1036" name="TextBox 1035">
              <a:extLst>
                <a:ext uri="{FF2B5EF4-FFF2-40B4-BE49-F238E27FC236}">
                  <a16:creationId xmlns:a16="http://schemas.microsoft.com/office/drawing/2014/main" id="{AE8EFE1B-C333-4A69-71E6-C97449903AF8}"/>
                </a:ext>
              </a:extLst>
            </p:cNvPr>
            <p:cNvSpPr txBox="1"/>
            <p:nvPr/>
          </p:nvSpPr>
          <p:spPr>
            <a:xfrm>
              <a:off x="3468776" y="4602487"/>
              <a:ext cx="1043534" cy="215444"/>
            </a:xfrm>
            <a:prstGeom prst="rect">
              <a:avLst/>
            </a:prstGeom>
            <a:noFill/>
          </p:spPr>
          <p:txBody>
            <a:bodyPr wrap="square" rtlCol="0">
              <a:spAutoFit/>
            </a:bodyPr>
            <a:lstStyle/>
            <a:p>
              <a:pPr algn="ctr"/>
              <a:r>
                <a:rPr lang="en-US" sz="800" dirty="0">
                  <a:latin typeface="Franklin Gothic Medium" panose="020B0603020102020204" pitchFamily="34" charset="0"/>
                </a:rPr>
                <a:t>NORWAY</a:t>
              </a:r>
              <a:endParaRPr lang="en-GB" sz="800" dirty="0">
                <a:latin typeface="Franklin Gothic Medium" panose="020B0603020102020204" pitchFamily="34" charset="0"/>
              </a:endParaRPr>
            </a:p>
          </p:txBody>
        </p:sp>
      </p:grpSp>
      <p:pic>
        <p:nvPicPr>
          <p:cNvPr id="1045" name="Picture 1044" descr="Logo, circle&#10;&#10;Description automatically generated">
            <a:extLst>
              <a:ext uri="{FF2B5EF4-FFF2-40B4-BE49-F238E27FC236}">
                <a16:creationId xmlns:a16="http://schemas.microsoft.com/office/drawing/2014/main" id="{89740421-A725-EE9A-EF99-7A0AE851C57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072697" y="3632985"/>
            <a:ext cx="913794" cy="913794"/>
          </a:xfrm>
          <a:prstGeom prst="rect">
            <a:avLst/>
          </a:prstGeom>
        </p:spPr>
      </p:pic>
      <p:pic>
        <p:nvPicPr>
          <p:cNvPr id="1046" name="Picture 1045" descr="Logo&#10;&#10;Description automatically generated with low confidence">
            <a:extLst>
              <a:ext uri="{FF2B5EF4-FFF2-40B4-BE49-F238E27FC236}">
                <a16:creationId xmlns:a16="http://schemas.microsoft.com/office/drawing/2014/main" id="{B5F0D772-458F-BBB7-8219-834A0D4018F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151821" y="5285110"/>
            <a:ext cx="976396" cy="246794"/>
          </a:xfrm>
          <a:prstGeom prst="rect">
            <a:avLst/>
          </a:prstGeom>
        </p:spPr>
      </p:pic>
      <p:pic>
        <p:nvPicPr>
          <p:cNvPr id="1047" name="Picture 1046">
            <a:extLst>
              <a:ext uri="{FF2B5EF4-FFF2-40B4-BE49-F238E27FC236}">
                <a16:creationId xmlns:a16="http://schemas.microsoft.com/office/drawing/2014/main" id="{65BB9520-FC8B-A75A-C5C7-6AC524B5D24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5001514" y="2494300"/>
            <a:ext cx="1068051" cy="578171"/>
          </a:xfrm>
          <a:prstGeom prst="rect">
            <a:avLst/>
          </a:prstGeom>
        </p:spPr>
      </p:pic>
      <p:pic>
        <p:nvPicPr>
          <p:cNvPr id="1048" name="Picture 1047" descr="Graphical user interface, text, application&#10;&#10;Description automatically generated">
            <a:extLst>
              <a:ext uri="{FF2B5EF4-FFF2-40B4-BE49-F238E27FC236}">
                <a16:creationId xmlns:a16="http://schemas.microsoft.com/office/drawing/2014/main" id="{B6128359-7299-01C3-832E-AEADBF634683}"/>
              </a:ext>
            </a:extLst>
          </p:cNvPr>
          <p:cNvPicPr>
            <a:picLocks noChangeAspect="1"/>
          </p:cNvPicPr>
          <p:nvPr userDrawn="1"/>
        </p:nvPicPr>
        <p:blipFill rotWithShape="1">
          <a:blip r:embed="rId19"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p:blipFill>
        <p:spPr>
          <a:xfrm>
            <a:off x="1882006" y="4988980"/>
            <a:ext cx="649139" cy="663110"/>
          </a:xfrm>
          <a:prstGeom prst="rect">
            <a:avLst/>
          </a:prstGeom>
        </p:spPr>
      </p:pic>
      <p:pic>
        <p:nvPicPr>
          <p:cNvPr id="1049" name="Picture 1048" descr="Graphical user interface, text, application&#10;&#10;Description automatically generated">
            <a:extLst>
              <a:ext uri="{FF2B5EF4-FFF2-40B4-BE49-F238E27FC236}">
                <a16:creationId xmlns:a16="http://schemas.microsoft.com/office/drawing/2014/main" id="{9CC99934-6D9A-0984-7489-E08783CDD78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a:stretch/>
        </p:blipFill>
        <p:spPr>
          <a:xfrm>
            <a:off x="1741604" y="5674780"/>
            <a:ext cx="945760" cy="102577"/>
          </a:xfrm>
          <a:prstGeom prst="rect">
            <a:avLst/>
          </a:prstGeom>
        </p:spPr>
      </p:pic>
      <p:pic>
        <p:nvPicPr>
          <p:cNvPr id="1050" name="Picture 1049" descr="Text&#10;&#10;Description automatically generated with low confidence">
            <a:extLst>
              <a:ext uri="{FF2B5EF4-FFF2-40B4-BE49-F238E27FC236}">
                <a16:creationId xmlns:a16="http://schemas.microsoft.com/office/drawing/2014/main" id="{E6CAA013-65F9-2510-68BD-73D32DEB298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64079" y="5001420"/>
            <a:ext cx="746785" cy="746785"/>
          </a:xfrm>
          <a:prstGeom prst="rect">
            <a:avLst/>
          </a:prstGeom>
        </p:spPr>
      </p:pic>
      <p:pic>
        <p:nvPicPr>
          <p:cNvPr id="1051" name="Picture 1050" descr="Logo, icon&#10;&#10;Description automatically generated">
            <a:extLst>
              <a:ext uri="{FF2B5EF4-FFF2-40B4-BE49-F238E27FC236}">
                <a16:creationId xmlns:a16="http://schemas.microsoft.com/office/drawing/2014/main" id="{693FDAAC-6224-34E1-F1FD-2C4828A7F04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466440" y="5107031"/>
            <a:ext cx="567796" cy="620726"/>
          </a:xfrm>
          <a:prstGeom prst="rect">
            <a:avLst/>
          </a:prstGeom>
        </p:spPr>
      </p:pic>
      <p:pic>
        <p:nvPicPr>
          <p:cNvPr id="1052" name="Picture 1051" descr="Diagram, logo&#10;&#10;Description automatically generated">
            <a:extLst>
              <a:ext uri="{FF2B5EF4-FFF2-40B4-BE49-F238E27FC236}">
                <a16:creationId xmlns:a16="http://schemas.microsoft.com/office/drawing/2014/main" id="{530EC9F8-23AE-5DCF-2DAD-3BF443DA2F2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5742" y="1164702"/>
            <a:ext cx="690897" cy="690897"/>
          </a:xfrm>
          <a:prstGeom prst="rect">
            <a:avLst/>
          </a:prstGeom>
        </p:spPr>
      </p:pic>
      <p:pic>
        <p:nvPicPr>
          <p:cNvPr id="1053" name="Picture 1052" descr="A picture containing icon&#10;&#10;Description automatically generated">
            <a:extLst>
              <a:ext uri="{FF2B5EF4-FFF2-40B4-BE49-F238E27FC236}">
                <a16:creationId xmlns:a16="http://schemas.microsoft.com/office/drawing/2014/main" id="{864FC9B9-9B3B-4F92-50C8-1148EEDD248E}"/>
              </a:ext>
            </a:extLst>
          </p:cNvPr>
          <p:cNvPicPr>
            <a:picLocks noChangeAspect="1"/>
          </p:cNvPicPr>
          <p:nvPr userDrawn="1"/>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0933" y="1085995"/>
            <a:ext cx="555286" cy="785333"/>
          </a:xfrm>
          <a:prstGeom prst="rect">
            <a:avLst/>
          </a:prstGeom>
        </p:spPr>
      </p:pic>
      <p:pic>
        <p:nvPicPr>
          <p:cNvPr id="1054" name="Picture 1053" descr="Logo&#10;&#10;Description automatically generated">
            <a:extLst>
              <a:ext uri="{FF2B5EF4-FFF2-40B4-BE49-F238E27FC236}">
                <a16:creationId xmlns:a16="http://schemas.microsoft.com/office/drawing/2014/main" id="{184905A1-3C40-F6FC-FD0E-3A76D2B9E1E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87621" y="1095983"/>
            <a:ext cx="748635" cy="752929"/>
          </a:xfrm>
          <a:prstGeom prst="rect">
            <a:avLst/>
          </a:prstGeom>
        </p:spPr>
      </p:pic>
      <p:pic>
        <p:nvPicPr>
          <p:cNvPr id="1055" name="Picture 1054" descr="Text&#10;&#10;Description automatically generated">
            <a:extLst>
              <a:ext uri="{FF2B5EF4-FFF2-40B4-BE49-F238E27FC236}">
                <a16:creationId xmlns:a16="http://schemas.microsoft.com/office/drawing/2014/main" id="{58469642-B690-621D-0EA6-ECE0F658C958}"/>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8399866" y="2334384"/>
            <a:ext cx="903561" cy="865664"/>
          </a:xfrm>
          <a:prstGeom prst="rect">
            <a:avLst/>
          </a:prstGeom>
        </p:spPr>
      </p:pic>
      <p:pic>
        <p:nvPicPr>
          <p:cNvPr id="1056" name="Picture 1055" descr="Text&#10;&#10;Description automatically generated">
            <a:extLst>
              <a:ext uri="{FF2B5EF4-FFF2-40B4-BE49-F238E27FC236}">
                <a16:creationId xmlns:a16="http://schemas.microsoft.com/office/drawing/2014/main" id="{A16A3B11-869F-889D-C46E-47B8777F4415}"/>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a:stretch/>
        </p:blipFill>
        <p:spPr>
          <a:xfrm>
            <a:off x="1922816" y="3655101"/>
            <a:ext cx="615277" cy="608950"/>
          </a:xfrm>
          <a:prstGeom prst="rect">
            <a:avLst/>
          </a:prstGeom>
        </p:spPr>
      </p:pic>
      <p:pic>
        <p:nvPicPr>
          <p:cNvPr id="1057" name="Picture 1056" descr="Icon&#10;&#10;Description automatically generated with medium confidence">
            <a:extLst>
              <a:ext uri="{FF2B5EF4-FFF2-40B4-BE49-F238E27FC236}">
                <a16:creationId xmlns:a16="http://schemas.microsoft.com/office/drawing/2014/main" id="{AF194198-7DC9-07BE-074A-CE67252EE8D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084708" y="3659670"/>
            <a:ext cx="470384" cy="811163"/>
          </a:xfrm>
          <a:prstGeom prst="rect">
            <a:avLst/>
          </a:prstGeom>
        </p:spPr>
      </p:pic>
      <p:pic>
        <p:nvPicPr>
          <p:cNvPr id="1058" name="Picture 1057" descr="Logo, company name&#10;&#10;Description automatically generated">
            <a:extLst>
              <a:ext uri="{FF2B5EF4-FFF2-40B4-BE49-F238E27FC236}">
                <a16:creationId xmlns:a16="http://schemas.microsoft.com/office/drawing/2014/main" id="{67947F8B-BF49-DF92-E9F6-B908F359E9DC}"/>
              </a:ext>
            </a:extLst>
          </p:cNvPr>
          <p:cNvPicPr>
            <a:picLocks noChangeAspect="1"/>
          </p:cNvPicPr>
          <p:nvPr userDrawn="1"/>
        </p:nvPicPr>
        <p:blipFill rotWithShape="1">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917008" y="4001369"/>
            <a:ext cx="1017570" cy="340223"/>
          </a:xfrm>
          <a:prstGeom prst="rect">
            <a:avLst/>
          </a:prstGeom>
        </p:spPr>
      </p:pic>
      <p:pic>
        <p:nvPicPr>
          <p:cNvPr id="1059" name="Picture 1058" descr="A picture containing logo&#10;&#10;Description automatically generated">
            <a:extLst>
              <a:ext uri="{FF2B5EF4-FFF2-40B4-BE49-F238E27FC236}">
                <a16:creationId xmlns:a16="http://schemas.microsoft.com/office/drawing/2014/main" id="{1B7CE7FB-E924-636D-45DE-C58AB0E1C18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32848" y="5002776"/>
            <a:ext cx="807124" cy="748204"/>
          </a:xfrm>
          <a:prstGeom prst="rect">
            <a:avLst/>
          </a:prstGeom>
        </p:spPr>
      </p:pic>
      <p:pic>
        <p:nvPicPr>
          <p:cNvPr id="1060" name="Picture 1059" descr="Logo&#10;&#10;Description automatically generated">
            <a:extLst>
              <a:ext uri="{FF2B5EF4-FFF2-40B4-BE49-F238E27FC236}">
                <a16:creationId xmlns:a16="http://schemas.microsoft.com/office/drawing/2014/main" id="{E63B063D-A3E7-203C-F019-D65BF90A22F3}"/>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5083900" y="5279485"/>
            <a:ext cx="905507" cy="263163"/>
          </a:xfrm>
          <a:prstGeom prst="rect">
            <a:avLst/>
          </a:prstGeom>
        </p:spPr>
      </p:pic>
      <p:pic>
        <p:nvPicPr>
          <p:cNvPr id="1061" name="Picture 1060" descr="Shape&#10;&#10;Description automatically generated with medium confidence">
            <a:extLst>
              <a:ext uri="{FF2B5EF4-FFF2-40B4-BE49-F238E27FC236}">
                <a16:creationId xmlns:a16="http://schemas.microsoft.com/office/drawing/2014/main" id="{5746C029-8179-2E26-ADEC-1839538032CD}"/>
              </a:ext>
            </a:extLst>
          </p:cNvPr>
          <p:cNvPicPr>
            <a:picLocks noChangeAspect="1"/>
          </p:cNvPicPr>
          <p:nvPr userDrawn="1"/>
        </p:nvPicPr>
        <p:blipFill rotWithShape="1">
          <a:blip r:embed="rId32" cstate="print">
            <a:extLst>
              <a:ext uri="{28A0092B-C50C-407E-A947-70E740481C1C}">
                <a14:useLocalDpi xmlns:a14="http://schemas.microsoft.com/office/drawing/2010/main" val="0"/>
              </a:ext>
            </a:extLst>
          </a:blip>
          <a:srcRect l="25764" t="24182" r="27526" b="17142"/>
          <a:stretch/>
        </p:blipFill>
        <p:spPr>
          <a:xfrm>
            <a:off x="9619342" y="3583411"/>
            <a:ext cx="621855" cy="939417"/>
          </a:xfrm>
          <a:prstGeom prst="rect">
            <a:avLst/>
          </a:prstGeom>
        </p:spPr>
      </p:pic>
      <p:pic>
        <p:nvPicPr>
          <p:cNvPr id="1062" name="Picture 1061" descr="Icon&#10;&#10;Description automatically generated with medium confidence">
            <a:extLst>
              <a:ext uri="{FF2B5EF4-FFF2-40B4-BE49-F238E27FC236}">
                <a16:creationId xmlns:a16="http://schemas.microsoft.com/office/drawing/2014/main" id="{042D3DEF-2F7A-792F-37A6-F1FF38CAC027}"/>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a:stretch/>
        </p:blipFill>
        <p:spPr>
          <a:xfrm>
            <a:off x="1860424" y="2414750"/>
            <a:ext cx="717109" cy="714421"/>
          </a:xfrm>
          <a:prstGeom prst="rect">
            <a:avLst/>
          </a:prstGeom>
        </p:spPr>
      </p:pic>
      <p:pic>
        <p:nvPicPr>
          <p:cNvPr id="1063" name="Picture 1062" descr="A blue sign with white letters&#10;&#10;Description automatically generated with low confidence">
            <a:extLst>
              <a:ext uri="{FF2B5EF4-FFF2-40B4-BE49-F238E27FC236}">
                <a16:creationId xmlns:a16="http://schemas.microsoft.com/office/drawing/2014/main" id="{E0105586-2E30-5576-B774-09A66C7F5A5D}"/>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7438917" y="3724542"/>
            <a:ext cx="603837" cy="731038"/>
          </a:xfrm>
          <a:prstGeom prst="rect">
            <a:avLst/>
          </a:prstGeom>
        </p:spPr>
      </p:pic>
      <p:pic>
        <p:nvPicPr>
          <p:cNvPr id="1064" name="Picture 1063" descr="Text&#10;&#10;Description automatically generated">
            <a:extLst>
              <a:ext uri="{FF2B5EF4-FFF2-40B4-BE49-F238E27FC236}">
                <a16:creationId xmlns:a16="http://schemas.microsoft.com/office/drawing/2014/main" id="{03052A60-02BF-1E47-19EF-78786DFE6134}"/>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a:stretch/>
        </p:blipFill>
        <p:spPr>
          <a:xfrm>
            <a:off x="1716765" y="4271188"/>
            <a:ext cx="979619" cy="214076"/>
          </a:xfrm>
          <a:prstGeom prst="rect">
            <a:avLst/>
          </a:prstGeom>
        </p:spPr>
      </p:pic>
      <p:pic>
        <p:nvPicPr>
          <p:cNvPr id="1065" name="Picture 1064" descr="A picture containing shape&#10;&#10;Description automatically generated">
            <a:extLst>
              <a:ext uri="{FF2B5EF4-FFF2-40B4-BE49-F238E27FC236}">
                <a16:creationId xmlns:a16="http://schemas.microsoft.com/office/drawing/2014/main" id="{B4FBB08F-2213-F5D5-BD79-8914F3D62043}"/>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a:stretch/>
        </p:blipFill>
        <p:spPr>
          <a:xfrm>
            <a:off x="7415110" y="2450684"/>
            <a:ext cx="591109" cy="669119"/>
          </a:xfrm>
          <a:prstGeom prst="rect">
            <a:avLst/>
          </a:prstGeom>
        </p:spPr>
      </p:pic>
    </p:spTree>
    <p:extLst>
      <p:ext uri="{BB962C8B-B14F-4D97-AF65-F5344CB8AC3E}">
        <p14:creationId xmlns:p14="http://schemas.microsoft.com/office/powerpoint/2010/main" val="204591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ooter Placeholder 7"/>
          <p:cNvSpPr>
            <a:spLocks noGrp="1"/>
          </p:cNvSpPr>
          <p:nvPr>
            <p:ph type="ftr" sz="quarter" idx="11"/>
          </p:nvPr>
        </p:nvSpPr>
        <p:spPr>
          <a:xfrm>
            <a:off x="825624" y="6555770"/>
            <a:ext cx="7178788" cy="329614"/>
          </a:xfrm>
          <a:prstGeom prst="rect">
            <a:avLst/>
          </a:prstGeom>
        </p:spPr>
        <p:txBody>
          <a:bodyPr anchor="t"/>
          <a:lstStyle>
            <a:lvl1pPr>
              <a:defRPr sz="1200">
                <a:solidFill>
                  <a:schemeClr val="bg1"/>
                </a:solidFill>
              </a:defRPr>
            </a:lvl1pPr>
          </a:lstStyle>
          <a:p>
            <a:r>
              <a:rPr lang="en-GB" dirty="0" smtClean="0">
                <a:solidFill>
                  <a:prstClr val="white"/>
                </a:solidFill>
              </a:rPr>
              <a:t>WPMAT / WPPRD-MAT members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5"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pic>
        <p:nvPicPr>
          <p:cNvPr id="8"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75650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7" r:id="rId7"/>
    <p:sldLayoutId id="2147483668" r:id="rId8"/>
    <p:sldLayoutId id="2147483671" r:id="rId9"/>
    <p:sldLayoutId id="2147483670" r:id="rId10"/>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6.tiff"/><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tiff"/></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56.png"/><Relationship Id="rId4" Type="http://schemas.openxmlformats.org/officeDocument/2006/relationships/image" Target="../media/image5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emf"/><Relationship Id="rId18" Type="http://schemas.openxmlformats.org/officeDocument/2006/relationships/image" Target="../media/image71.jpeg"/><Relationship Id="rId3" Type="http://schemas.openxmlformats.org/officeDocument/2006/relationships/image" Target="../media/image58.emf"/><Relationship Id="rId21" Type="http://schemas.openxmlformats.org/officeDocument/2006/relationships/image" Target="../media/image74.jpeg"/><Relationship Id="rId7" Type="http://schemas.openxmlformats.org/officeDocument/2006/relationships/image" Target="../media/image62.tiff"/><Relationship Id="rId12" Type="http://schemas.openxmlformats.org/officeDocument/2006/relationships/image" Target="../media/image66.tiff"/><Relationship Id="rId17" Type="http://schemas.openxmlformats.org/officeDocument/2006/relationships/image" Target="../media/image70.jpeg"/><Relationship Id="rId25" Type="http://schemas.openxmlformats.org/officeDocument/2006/relationships/image" Target="../media/image78.png"/><Relationship Id="rId2" Type="http://schemas.openxmlformats.org/officeDocument/2006/relationships/image" Target="../media/image57.emf"/><Relationship Id="rId16" Type="http://schemas.openxmlformats.org/officeDocument/2006/relationships/image" Target="../media/image69.png"/><Relationship Id="rId20" Type="http://schemas.openxmlformats.org/officeDocument/2006/relationships/image" Target="../media/image73.jpeg"/><Relationship Id="rId1" Type="http://schemas.openxmlformats.org/officeDocument/2006/relationships/slideLayout" Target="../slideLayouts/slideLayout9.xml"/><Relationship Id="rId6" Type="http://schemas.openxmlformats.org/officeDocument/2006/relationships/image" Target="../media/image61.tiff"/><Relationship Id="rId11" Type="http://schemas.openxmlformats.org/officeDocument/2006/relationships/image" Target="../media/image65.tiff"/><Relationship Id="rId24" Type="http://schemas.openxmlformats.org/officeDocument/2006/relationships/image" Target="../media/image77.jpeg"/><Relationship Id="rId5" Type="http://schemas.openxmlformats.org/officeDocument/2006/relationships/image" Target="../media/image60.tiff"/><Relationship Id="rId15" Type="http://schemas.openxmlformats.org/officeDocument/2006/relationships/image" Target="../media/image22.tiff"/><Relationship Id="rId23" Type="http://schemas.openxmlformats.org/officeDocument/2006/relationships/image" Target="../media/image76.jpeg"/><Relationship Id="rId10" Type="http://schemas.openxmlformats.org/officeDocument/2006/relationships/image" Target="../media/image11.emf"/><Relationship Id="rId19" Type="http://schemas.openxmlformats.org/officeDocument/2006/relationships/image" Target="../media/image72.jpeg"/><Relationship Id="rId4" Type="http://schemas.openxmlformats.org/officeDocument/2006/relationships/image" Target="../media/image59.tiff"/><Relationship Id="rId9" Type="http://schemas.openxmlformats.org/officeDocument/2006/relationships/image" Target="../media/image64.tiff"/><Relationship Id="rId14" Type="http://schemas.openxmlformats.org/officeDocument/2006/relationships/image" Target="../media/image68.emf"/><Relationship Id="rId22" Type="http://schemas.openxmlformats.org/officeDocument/2006/relationships/image" Target="../media/image7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Development of tungsten-based improved amour materials in EU</a:t>
            </a:r>
            <a:endParaRPr lang="de-DE" dirty="0"/>
          </a:p>
        </p:txBody>
      </p:sp>
      <p:sp>
        <p:nvSpPr>
          <p:cNvPr id="3" name="Textplatzhalter 2"/>
          <p:cNvSpPr>
            <a:spLocks noGrp="1"/>
          </p:cNvSpPr>
          <p:nvPr>
            <p:ph type="body" sz="quarter" idx="10"/>
          </p:nvPr>
        </p:nvSpPr>
        <p:spPr/>
        <p:txBody>
          <a:bodyPr/>
          <a:lstStyle/>
          <a:p>
            <a:r>
              <a:rPr lang="de-DE" dirty="0" smtClean="0"/>
              <a:t>Gerald Pintsuk</a:t>
            </a:r>
            <a:endParaRPr lang="de-DE" dirty="0"/>
          </a:p>
        </p:txBody>
      </p:sp>
      <p:sp>
        <p:nvSpPr>
          <p:cNvPr id="4" name="Textplatzhalter 3"/>
          <p:cNvSpPr>
            <a:spLocks noGrp="1"/>
          </p:cNvSpPr>
          <p:nvPr>
            <p:ph type="body" sz="quarter" idx="11"/>
          </p:nvPr>
        </p:nvSpPr>
        <p:spPr/>
        <p:txBody>
          <a:bodyPr/>
          <a:lstStyle/>
          <a:p>
            <a:r>
              <a:rPr lang="de-DE" dirty="0" smtClean="0"/>
              <a:t>Forschungszentrum Jülich GmbH</a:t>
            </a:r>
            <a:endParaRPr lang="de-DE" dirty="0"/>
          </a:p>
        </p:txBody>
      </p:sp>
      <p:sp>
        <p:nvSpPr>
          <p:cNvPr id="5" name="Textplatzhalter 4"/>
          <p:cNvSpPr>
            <a:spLocks noGrp="1"/>
          </p:cNvSpPr>
          <p:nvPr>
            <p:ph type="body" sz="quarter" idx="12"/>
          </p:nvPr>
        </p:nvSpPr>
        <p:spPr/>
        <p:txBody>
          <a:bodyPr/>
          <a:lstStyle/>
          <a:p>
            <a:r>
              <a:rPr lang="de-DE" dirty="0" smtClean="0"/>
              <a:t>4th </a:t>
            </a:r>
            <a:r>
              <a:rPr lang="de-DE" dirty="0"/>
              <a:t>Technical Exchange </a:t>
            </a:r>
            <a:r>
              <a:rPr lang="de-DE" dirty="0" smtClean="0"/>
              <a:t>Meeting on CFETR and EU-DEMO </a:t>
            </a:r>
            <a:endParaRPr lang="de-DE" dirty="0"/>
          </a:p>
        </p:txBody>
      </p:sp>
    </p:spTree>
    <p:extLst>
      <p:ext uri="{BB962C8B-B14F-4D97-AF65-F5344CB8AC3E}">
        <p14:creationId xmlns:p14="http://schemas.microsoft.com/office/powerpoint/2010/main" val="17312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Introduction</a:t>
            </a:r>
            <a:endParaRPr lang="en-US" dirty="0"/>
          </a:p>
        </p:txBody>
      </p:sp>
      <p:sp>
        <p:nvSpPr>
          <p:cNvPr id="3" name="Fußzeilenplatzhalter 2"/>
          <p:cNvSpPr>
            <a:spLocks noGrp="1"/>
          </p:cNvSpPr>
          <p:nvPr>
            <p:ph type="ftr" sz="quarter" idx="11"/>
          </p:nvPr>
        </p:nvSpPr>
        <p:spPr/>
        <p:txBody>
          <a:body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
        <p:nvSpPr>
          <p:cNvPr id="4" name="Foliennummernplatzhalter 3"/>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Textfeld 3"/>
          <p:cNvSpPr txBox="1"/>
          <p:nvPr/>
        </p:nvSpPr>
        <p:spPr>
          <a:xfrm flipH="1">
            <a:off x="287102" y="769383"/>
            <a:ext cx="11386341" cy="5740033"/>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Aft>
                <a:spcPts val="600"/>
              </a:spcAft>
              <a:buClr>
                <a:schemeClr val="tx1"/>
              </a:buClr>
              <a:buFont typeface="Wingdings" panose="05000000000000000000" pitchFamily="2" charset="2"/>
              <a:buChar char="v"/>
            </a:pPr>
            <a:r>
              <a:rPr lang="en-US" sz="2000" b="1" dirty="0" smtClean="0">
                <a:solidFill>
                  <a:schemeClr val="tx2"/>
                </a:solidFill>
                <a:cs typeface="Arial" panose="020B0604020202020204" pitchFamily="34" charset="0"/>
              </a:rPr>
              <a:t>Baseline material</a:t>
            </a:r>
            <a:endParaRPr lang="en-US" sz="2000" dirty="0">
              <a:solidFill>
                <a:schemeClr val="tx2"/>
              </a:solidFill>
              <a:cs typeface="Arial" panose="020B0604020202020204" pitchFamily="34" charset="0"/>
            </a:endParaRP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Pure W, plate with 12 mm thickness, ITER grade</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Qualification program (non-irradiated and irradiated – with thermal neutron shielding) is ongoing</a:t>
            </a:r>
          </a:p>
          <a:p>
            <a:pPr>
              <a:spcAft>
                <a:spcPts val="600"/>
              </a:spcAft>
              <a:buClr>
                <a:schemeClr val="tx1"/>
              </a:buClr>
            </a:pPr>
            <a:endParaRPr lang="en-US" b="1" dirty="0" smtClean="0">
              <a:solidFill>
                <a:srgbClr val="005B82"/>
              </a:solidFill>
              <a:cs typeface="Arial" panose="020B0604020202020204" pitchFamily="34" charset="0"/>
            </a:endParaRPr>
          </a:p>
          <a:p>
            <a:pPr marL="285750" indent="-285750">
              <a:spcAft>
                <a:spcPts val="600"/>
              </a:spcAft>
              <a:buClr>
                <a:schemeClr val="tx1"/>
              </a:buClr>
              <a:buFont typeface="Wingdings" panose="05000000000000000000" pitchFamily="2" charset="2"/>
              <a:buChar char="v"/>
            </a:pPr>
            <a:r>
              <a:rPr lang="en-US" sz="2000" b="1" dirty="0" smtClean="0">
                <a:solidFill>
                  <a:schemeClr val="tx2"/>
                </a:solidFill>
                <a:cs typeface="Arial" panose="020B0604020202020204" pitchFamily="34" charset="0"/>
              </a:rPr>
              <a:t>What are the issues advanced materials have to “solve” or “alleviate”?</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Recrystallization in general and neutron induced recrystallization in particular?</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Brittleness in general and neutron induced embrittlement in particular?</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Fatigue induced plastic deformation at high temperatures (high heat flux ≥ 20 MW/m</a:t>
            </a:r>
            <a:r>
              <a:rPr lang="en-US" baseline="30000" dirty="0" smtClean="0">
                <a:effectLst>
                  <a:outerShdw blurRad="38100" dist="12700" dir="2700000" algn="tl">
                    <a:srgbClr val="000000">
                      <a:alpha val="43137"/>
                    </a:srgbClr>
                  </a:outerShdw>
                </a:effectLst>
                <a:cs typeface="Arial" panose="020B0604020202020204" pitchFamily="34" charset="0"/>
              </a:rPr>
              <a:t>2</a:t>
            </a:r>
            <a:r>
              <a:rPr lang="en-US" dirty="0" smtClean="0">
                <a:effectLst>
                  <a:outerShdw blurRad="38100" dist="12700" dir="2700000" algn="tl">
                    <a:srgbClr val="000000">
                      <a:alpha val="43137"/>
                    </a:srgbClr>
                  </a:outerShdw>
                </a:effectLst>
                <a:cs typeface="Arial" panose="020B0604020202020204" pitchFamily="34" charset="0"/>
              </a:rPr>
              <a:t>)?</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Oxidation and sublimation during accidental conditions?</a:t>
            </a:r>
          </a:p>
          <a:p>
            <a:pPr marL="539750" lvl="1" indent="-273050">
              <a:spcAft>
                <a:spcPts val="600"/>
              </a:spcAft>
              <a:buClr>
                <a:schemeClr val="tx1"/>
              </a:buClr>
              <a:buFont typeface="Courier New" panose="02070309020205020404" pitchFamily="49" charset="0"/>
              <a:buChar char="o"/>
            </a:pPr>
            <a:r>
              <a:rPr lang="en-US" dirty="0">
                <a:effectLst>
                  <a:outerShdw blurRad="38100" dist="12700" dir="2700000" algn="tl">
                    <a:srgbClr val="000000">
                      <a:alpha val="43137"/>
                    </a:srgbClr>
                  </a:outerShdw>
                </a:effectLst>
                <a:cs typeface="Arial" panose="020B0604020202020204" pitchFamily="34" charset="0"/>
              </a:rPr>
              <a:t>Thermal expansion mismatch between </a:t>
            </a:r>
            <a:r>
              <a:rPr lang="en-US" dirty="0" smtClean="0">
                <a:effectLst>
                  <a:outerShdw blurRad="38100" dist="12700" dir="2700000" algn="tl">
                    <a:srgbClr val="000000">
                      <a:alpha val="43137"/>
                    </a:srgbClr>
                  </a:outerShdw>
                </a:effectLst>
                <a:cs typeface="Arial" panose="020B0604020202020204" pitchFamily="34" charset="0"/>
              </a:rPr>
              <a:t>plasma-facing and heat sink material?</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Thermal shock induced surface roughening and crack formation? Macro-crack formation?</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Workability?</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Intrinsic: irradiation induced reduction of thermal conductivity due to transmutation?</a:t>
            </a:r>
          </a:p>
          <a:p>
            <a:pPr marL="742950" lvl="1" indent="-285750">
              <a:spcAft>
                <a:spcPts val="600"/>
              </a:spcAft>
              <a:buClr>
                <a:schemeClr val="tx1"/>
              </a:buClr>
              <a:buFont typeface="Courier New" panose="02070309020205020404" pitchFamily="49" charset="0"/>
              <a:buChar char="o"/>
            </a:pPr>
            <a:endParaRPr lang="en-US" dirty="0">
              <a:effectLst>
                <a:outerShdw blurRad="38100" dist="12700" dir="2700000" algn="tl">
                  <a:srgbClr val="000000">
                    <a:alpha val="43137"/>
                  </a:srgbClr>
                </a:outerShdw>
              </a:effectLst>
              <a:cs typeface="Arial" panose="020B0604020202020204" pitchFamily="34" charset="0"/>
            </a:endParaRPr>
          </a:p>
          <a:p>
            <a:pPr marL="285750" indent="-285750">
              <a:spcAft>
                <a:spcPts val="600"/>
              </a:spcAft>
              <a:buClr>
                <a:schemeClr val="tx1"/>
              </a:buClr>
              <a:buFont typeface="Wingdings" panose="05000000000000000000" pitchFamily="2" charset="2"/>
              <a:buChar char="v"/>
            </a:pPr>
            <a:r>
              <a:rPr lang="en-US" sz="2000" b="1" dirty="0">
                <a:solidFill>
                  <a:schemeClr val="tx2"/>
                </a:solidFill>
                <a:cs typeface="Arial" panose="020B0604020202020204" pitchFamily="34" charset="0"/>
              </a:rPr>
              <a:t>Non-scientific boundary </a:t>
            </a:r>
            <a:r>
              <a:rPr lang="en-US" sz="2000" b="1" dirty="0" smtClean="0">
                <a:solidFill>
                  <a:schemeClr val="tx2"/>
                </a:solidFill>
                <a:cs typeface="Arial" panose="020B0604020202020204" pitchFamily="34" charset="0"/>
              </a:rPr>
              <a:t>conditions</a:t>
            </a: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Economic viability!?</a:t>
            </a:r>
            <a:endParaRPr lang="en-US" dirty="0">
              <a:effectLst>
                <a:outerShdw blurRad="38100" dist="127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7314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p:cNvSpPr txBox="1"/>
          <p:nvPr/>
        </p:nvSpPr>
        <p:spPr>
          <a:xfrm>
            <a:off x="407368" y="1597689"/>
            <a:ext cx="3860057" cy="408623"/>
          </a:xfrm>
          <a:prstGeom prst="round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lgn="ctr"/>
            <a:r>
              <a:rPr lang="en-US" b="1" dirty="0" smtClean="0"/>
              <a:t>SMART </a:t>
            </a:r>
            <a:r>
              <a:rPr lang="en-US" b="1" dirty="0"/>
              <a:t>W-alloys </a:t>
            </a:r>
            <a:r>
              <a:rPr lang="en-US" dirty="0"/>
              <a:t>(</a:t>
            </a:r>
            <a:r>
              <a:rPr lang="en-US" dirty="0" err="1"/>
              <a:t>WCrY</a:t>
            </a:r>
            <a:r>
              <a:rPr lang="en-US" dirty="0"/>
              <a:t>, </a:t>
            </a:r>
            <a:r>
              <a:rPr lang="en-US" dirty="0" err="1" smtClean="0"/>
              <a:t>WCrYZr</a:t>
            </a:r>
            <a:r>
              <a:rPr lang="en-US" dirty="0" smtClean="0"/>
              <a:t>)</a:t>
            </a:r>
            <a:endParaRPr lang="en-US" dirty="0"/>
          </a:p>
        </p:txBody>
      </p:sp>
      <p:sp>
        <p:nvSpPr>
          <p:cNvPr id="18" name="Textfeld 17"/>
          <p:cNvSpPr txBox="1"/>
          <p:nvPr/>
        </p:nvSpPr>
        <p:spPr>
          <a:xfrm>
            <a:off x="235217" y="1012674"/>
            <a:ext cx="3412511" cy="442674"/>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rPr>
              <a:t>TOPIC: Oxidation resistance</a:t>
            </a:r>
            <a:endParaRPr lang="en-US" sz="2000" b="1" dirty="0">
              <a:solidFill>
                <a:schemeClr val="bg1"/>
              </a:solidFill>
            </a:endParaRPr>
          </a:p>
        </p:txBody>
      </p:sp>
      <p:pic>
        <p:nvPicPr>
          <p:cNvPr id="19" name="Picture 14">
            <a:extLst>
              <a:ext uri="{FF2B5EF4-FFF2-40B4-BE49-F238E27FC236}">
                <a16:creationId xmlns:a16="http://schemas.microsoft.com/office/drawing/2014/main" id="{400609B6-C275-617B-0137-A4FE5238E5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710" r="9282"/>
          <a:stretch/>
        </p:blipFill>
        <p:spPr>
          <a:xfrm>
            <a:off x="235217" y="2128993"/>
            <a:ext cx="4320000" cy="4133889"/>
          </a:xfrm>
          <a:prstGeom prst="rect">
            <a:avLst/>
          </a:prstGeom>
          <a:ln>
            <a:noFill/>
          </a:ln>
          <a:effectLst>
            <a:outerShdw blurRad="292100" dist="139700" dir="2700000" algn="tl" rotWithShape="0">
              <a:srgbClr val="333333">
                <a:alpha val="65000"/>
              </a:srgbClr>
            </a:outerShdw>
          </a:effectLst>
        </p:spPr>
      </p:pic>
      <p:sp>
        <p:nvSpPr>
          <p:cNvPr id="21" name="ZoneTexte 34"/>
          <p:cNvSpPr txBox="1"/>
          <p:nvPr/>
        </p:nvSpPr>
        <p:spPr>
          <a:xfrm>
            <a:off x="5879976" y="1771448"/>
            <a:ext cx="6048672" cy="715089"/>
          </a:xfrm>
          <a:prstGeom prst="round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r>
              <a:rPr lang="en-US" dirty="0" smtClean="0"/>
              <a:t>Competing with pure plasma sprayed W (incl. plasma sprayed W/steel interface)</a:t>
            </a:r>
            <a:endParaRPr lang="en-US" dirty="0"/>
          </a:p>
        </p:txBody>
      </p:sp>
      <p:grpSp>
        <p:nvGrpSpPr>
          <p:cNvPr id="3" name="Gruppieren 2"/>
          <p:cNvGrpSpPr/>
          <p:nvPr/>
        </p:nvGrpSpPr>
        <p:grpSpPr>
          <a:xfrm>
            <a:off x="4788489" y="2884882"/>
            <a:ext cx="7154391" cy="1507936"/>
            <a:chOff x="4788489" y="3068960"/>
            <a:chExt cx="7154391" cy="1507936"/>
          </a:xfrm>
          <a:noFill/>
          <a:effectLst/>
        </p:grpSpPr>
        <p:sp>
          <p:nvSpPr>
            <p:cNvPr id="20" name="ZoneTexte 34"/>
            <p:cNvSpPr txBox="1"/>
            <p:nvPr/>
          </p:nvSpPr>
          <p:spPr>
            <a:xfrm>
              <a:off x="4810307" y="3068960"/>
              <a:ext cx="7132573" cy="408623"/>
            </a:xfrm>
            <a:prstGeom prst="roundRect">
              <a:avLst/>
            </a:prstGeom>
            <a:grp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r>
                <a:rPr lang="en-US" dirty="0"/>
                <a:t>Composition / heat treatment are </a:t>
              </a:r>
              <a:r>
                <a:rPr lang="en-US" dirty="0" smtClean="0"/>
                <a:t>set</a:t>
              </a:r>
              <a:endParaRPr lang="en-US" dirty="0"/>
            </a:p>
          </p:txBody>
        </p:sp>
        <p:sp>
          <p:nvSpPr>
            <p:cNvPr id="23" name="ZoneTexte 34"/>
            <p:cNvSpPr txBox="1"/>
            <p:nvPr/>
          </p:nvSpPr>
          <p:spPr>
            <a:xfrm>
              <a:off x="4799687" y="3618616"/>
              <a:ext cx="7132573" cy="408623"/>
            </a:xfrm>
            <a:prstGeom prst="roundRect">
              <a:avLst/>
            </a:prstGeom>
            <a:grp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r>
                <a:rPr lang="en-US" dirty="0" smtClean="0"/>
                <a:t>Industrial upscaling of MA (similar to ODS-steel development)</a:t>
              </a:r>
              <a:endParaRPr lang="en-US" dirty="0"/>
            </a:p>
          </p:txBody>
        </p:sp>
        <p:sp>
          <p:nvSpPr>
            <p:cNvPr id="24" name="ZoneTexte 34"/>
            <p:cNvSpPr txBox="1"/>
            <p:nvPr/>
          </p:nvSpPr>
          <p:spPr>
            <a:xfrm>
              <a:off x="4788489" y="4168273"/>
              <a:ext cx="7132573" cy="408623"/>
            </a:xfrm>
            <a:prstGeom prst="roundRect">
              <a:avLst/>
            </a:prstGeom>
            <a:grp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r>
                <a:rPr lang="en-US" dirty="0" smtClean="0"/>
                <a:t>Industrial upscaling of FAST technology (as alternative to HIP)</a:t>
              </a:r>
              <a:endParaRPr lang="en-US" dirty="0"/>
            </a:p>
          </p:txBody>
        </p:sp>
      </p:grpSp>
      <p:sp>
        <p:nvSpPr>
          <p:cNvPr id="25" name="Textfeld 24"/>
          <p:cNvSpPr txBox="1"/>
          <p:nvPr/>
        </p:nvSpPr>
        <p:spPr>
          <a:xfrm>
            <a:off x="5063208" y="-1684056"/>
            <a:ext cx="7128792" cy="1328023"/>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US" dirty="0" smtClean="0">
                <a:effectLst>
                  <a:outerShdw blurRad="38100" dist="12700" dir="2700000" algn="tl">
                    <a:srgbClr val="000000">
                      <a:alpha val="43137"/>
                    </a:srgbClr>
                  </a:outerShdw>
                </a:effectLst>
              </a:rPr>
              <a:t>First Wall – temperatures should stay below 1000°C, so embrittlement by irradiation will occur in any case, but no structural function, only erosion resistance – should keep the joint with the structural material below – protection against LOCA?</a:t>
            </a:r>
            <a:endParaRPr lang="en-US" dirty="0">
              <a:effectLst>
                <a:outerShdw blurRad="38100" dist="12700" dir="2700000" algn="tl">
                  <a:srgbClr val="000000">
                    <a:alpha val="43137"/>
                  </a:srgbClr>
                </a:outerShdw>
              </a:effectLst>
            </a:endParaRPr>
          </a:p>
        </p:txBody>
      </p:sp>
      <p:sp>
        <p:nvSpPr>
          <p:cNvPr id="12" name="Textfeld 11"/>
          <p:cNvSpPr txBox="1"/>
          <p:nvPr/>
        </p:nvSpPr>
        <p:spPr>
          <a:xfrm>
            <a:off x="4655840" y="1007350"/>
            <a:ext cx="1152128" cy="408623"/>
          </a:xfrm>
          <a:prstGeom prst="roundRect">
            <a:avLst/>
          </a:prstGeom>
          <a:noFill/>
          <a:effectLst/>
        </p:spPr>
        <p:txBody>
          <a:bodyPr wrap="square" rtlCol="0">
            <a:spAutoFit/>
          </a:bodyPr>
          <a:lstStyle/>
          <a:p>
            <a:r>
              <a:rPr lang="en-US" dirty="0" smtClean="0">
                <a:effectLst>
                  <a:outerShdw blurRad="38100" dist="12700" dir="2700000" algn="tl">
                    <a:srgbClr val="000000">
                      <a:alpha val="43137"/>
                    </a:srgbClr>
                  </a:outerShdw>
                </a:effectLst>
              </a:rPr>
              <a:t>First wall</a:t>
            </a:r>
          </a:p>
        </p:txBody>
      </p:sp>
      <p:sp>
        <p:nvSpPr>
          <p:cNvPr id="13" name="Pfeil nach rechts 12"/>
          <p:cNvSpPr/>
          <p:nvPr/>
        </p:nvSpPr>
        <p:spPr>
          <a:xfrm>
            <a:off x="3878863" y="1057689"/>
            <a:ext cx="545841" cy="301203"/>
          </a:xfrm>
          <a:prstGeom prst="right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5879976" y="1012673"/>
            <a:ext cx="6048672" cy="408623"/>
          </a:xfrm>
          <a:prstGeom prst="roundRect">
            <a:avLst/>
          </a:prstGeom>
          <a:noFill/>
          <a:effectLst/>
        </p:spPr>
        <p:txBody>
          <a:bodyPr wrap="square" rtlCol="0">
            <a:spAutoFit/>
          </a:bodyPr>
          <a:lstStyle/>
          <a:p>
            <a:r>
              <a:rPr lang="en-US" dirty="0" smtClean="0">
                <a:effectLst>
                  <a:outerShdw blurRad="38100" dist="12700" dir="2700000" algn="tl">
                    <a:srgbClr val="000000">
                      <a:alpha val="43137"/>
                    </a:srgbClr>
                  </a:outerShdw>
                </a:effectLst>
              </a:rPr>
              <a:t>Not suitable for strike point. Other divertor parts?</a:t>
            </a:r>
          </a:p>
        </p:txBody>
      </p:sp>
      <p:sp>
        <p:nvSpPr>
          <p:cNvPr id="2" name="Nach oben gebogener Pfeil 1"/>
          <p:cNvSpPr/>
          <p:nvPr/>
        </p:nvSpPr>
        <p:spPr>
          <a:xfrm rot="5400000">
            <a:off x="5110007" y="1590669"/>
            <a:ext cx="747850" cy="648072"/>
          </a:xfrm>
          <a:prstGeom prst="bentUpArrow">
            <a:avLst>
              <a:gd name="adj1" fmla="val 23372"/>
              <a:gd name="adj2" fmla="val 23708"/>
              <a:gd name="adj3" fmla="val 23127"/>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4810306" y="4862801"/>
            <a:ext cx="7132574" cy="1270247"/>
            <a:chOff x="4810306" y="5046879"/>
            <a:chExt cx="7132574" cy="1270247"/>
          </a:xfrm>
          <a:noFill/>
          <a:effectLst/>
        </p:grpSpPr>
        <p:sp>
          <p:nvSpPr>
            <p:cNvPr id="16" name="ZoneTexte 34"/>
            <p:cNvSpPr txBox="1"/>
            <p:nvPr/>
          </p:nvSpPr>
          <p:spPr>
            <a:xfrm>
              <a:off x="4810307" y="5046879"/>
              <a:ext cx="7132573" cy="408623"/>
            </a:xfrm>
            <a:prstGeom prst="roundRect">
              <a:avLst/>
            </a:prstGeom>
            <a:grp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r>
                <a:rPr lang="en-US" dirty="0" smtClean="0"/>
                <a:t>Next steps: Mock-up manufacturing </a:t>
              </a:r>
              <a:r>
                <a:rPr lang="en-US" dirty="0" smtClean="0">
                  <a:sym typeface="Wingdings" panose="05000000000000000000" pitchFamily="2" charset="2"/>
                </a:rPr>
                <a:t> joining to EUROFER97</a:t>
              </a:r>
            </a:p>
          </p:txBody>
        </p:sp>
        <p:sp>
          <p:nvSpPr>
            <p:cNvPr id="26" name="ZoneTexte 34"/>
            <p:cNvSpPr txBox="1"/>
            <p:nvPr/>
          </p:nvSpPr>
          <p:spPr>
            <a:xfrm>
              <a:off x="4810306" y="5602037"/>
              <a:ext cx="7132573" cy="715089"/>
            </a:xfrm>
            <a:prstGeom prst="roundRect">
              <a:avLst/>
            </a:prstGeom>
            <a:grp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1435100" indent="-1435100">
                <a:tabLst>
                  <a:tab pos="1435100" algn="l"/>
                </a:tabLst>
              </a:pPr>
              <a:r>
                <a:rPr lang="en-US" dirty="0" smtClean="0">
                  <a:solidFill>
                    <a:srgbClr val="C00000"/>
                  </a:solidFill>
                </a:rPr>
                <a:t>Open issues</a:t>
              </a:r>
              <a:r>
                <a:rPr lang="en-US" dirty="0" smtClean="0"/>
                <a:t>:	Irradiated material properties and in particular oxidation resistance </a:t>
              </a:r>
              <a:endParaRPr lang="en-US" dirty="0" smtClean="0">
                <a:sym typeface="Wingdings" panose="05000000000000000000" pitchFamily="2" charset="2"/>
              </a:endParaRPr>
            </a:p>
          </p:txBody>
        </p:sp>
      </p:grpSp>
      <p:sp>
        <p:nvSpPr>
          <p:cNvPr id="5" name="Titel 4"/>
          <p:cNvSpPr>
            <a:spLocks noGrp="1"/>
          </p:cNvSpPr>
          <p:nvPr>
            <p:ph type="title"/>
          </p:nvPr>
        </p:nvSpPr>
        <p:spPr/>
        <p:txBody>
          <a:bodyPr/>
          <a:lstStyle/>
          <a:p>
            <a:r>
              <a:rPr lang="en-US" dirty="0"/>
              <a:t>Advanced plasma facing </a:t>
            </a:r>
            <a:r>
              <a:rPr lang="en-US" dirty="0" smtClean="0"/>
              <a:t>materials – First Wall</a:t>
            </a:r>
            <a:endParaRPr lang="de-DE" dirty="0"/>
          </a:p>
        </p:txBody>
      </p:sp>
    </p:spTree>
    <p:extLst>
      <p:ext uri="{BB962C8B-B14F-4D97-AF65-F5344CB8AC3E}">
        <p14:creationId xmlns:p14="http://schemas.microsoft.com/office/powerpoint/2010/main" val="26100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Advanced plasma facing materials - Divertor</a:t>
            </a:r>
            <a:endParaRPr lang="en-US" dirty="0"/>
          </a:p>
        </p:txBody>
      </p:sp>
      <p:sp>
        <p:nvSpPr>
          <p:cNvPr id="3" name="Fußzeilenplatzhalter 2"/>
          <p:cNvSpPr>
            <a:spLocks noGrp="1"/>
          </p:cNvSpPr>
          <p:nvPr>
            <p:ph type="ftr" sz="quarter" idx="11"/>
          </p:nvPr>
        </p:nvSpPr>
        <p:spPr/>
        <p:txBody>
          <a:body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
        <p:nvSpPr>
          <p:cNvPr id="4" name="Foliennummernplatzhalter 3"/>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5" name="Grafik 4">
            <a:extLst>
              <a:ext uri="{FF2B5EF4-FFF2-40B4-BE49-F238E27FC236}">
                <a16:creationId xmlns:a16="http://schemas.microsoft.com/office/drawing/2014/main" id="{66494A01-277B-4682-820E-063B39CE4E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368656" y="845500"/>
            <a:ext cx="2880000" cy="1661328"/>
          </a:xfrm>
          <a:prstGeom prst="rect">
            <a:avLst/>
          </a:prstGeom>
        </p:spPr>
      </p:pic>
      <p:pic>
        <p:nvPicPr>
          <p:cNvPr id="6" name="Grafik 5">
            <a:extLst>
              <a:ext uri="{FF2B5EF4-FFF2-40B4-BE49-F238E27FC236}">
                <a16:creationId xmlns:a16="http://schemas.microsoft.com/office/drawing/2014/main" id="{DEF69B48-C241-45D5-AB35-1B344884D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69190" y="2561886"/>
            <a:ext cx="2880000" cy="1655367"/>
          </a:xfrm>
          <a:prstGeom prst="rect">
            <a:avLst/>
          </a:prstGeom>
        </p:spPr>
      </p:pic>
      <p:pic>
        <p:nvPicPr>
          <p:cNvPr id="8" name="Grafik 7">
            <a:extLst>
              <a:ext uri="{FF2B5EF4-FFF2-40B4-BE49-F238E27FC236}">
                <a16:creationId xmlns:a16="http://schemas.microsoft.com/office/drawing/2014/main" id="{74C5AAC9-FFF2-4579-B2BB-62DDC0316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57942" y="1710279"/>
            <a:ext cx="2837706" cy="2119745"/>
          </a:xfrm>
          <a:prstGeom prst="rect">
            <a:avLst/>
          </a:prstGeom>
          <a:ln w="31750">
            <a:solidFill>
              <a:srgbClr val="0070C0"/>
            </a:solidFill>
          </a:ln>
        </p:spPr>
      </p:pic>
      <p:sp>
        <p:nvSpPr>
          <p:cNvPr id="9" name="Textfeld 8">
            <a:extLst>
              <a:ext uri="{FF2B5EF4-FFF2-40B4-BE49-F238E27FC236}">
                <a16:creationId xmlns:a16="http://schemas.microsoft.com/office/drawing/2014/main" id="{996B94FD-8469-4DEB-A982-4CC7F2EAC349}"/>
              </a:ext>
            </a:extLst>
          </p:cNvPr>
          <p:cNvSpPr txBox="1"/>
          <p:nvPr/>
        </p:nvSpPr>
        <p:spPr>
          <a:xfrm>
            <a:off x="2463286" y="2121500"/>
            <a:ext cx="78536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err="1" smtClean="0">
                <a:ln>
                  <a:noFill/>
                </a:ln>
                <a:solidFill>
                  <a:schemeClr val="bg1"/>
                </a:solidFill>
                <a:effectLst/>
                <a:uLnTx/>
                <a:uFillTx/>
              </a:rPr>
              <a:t>before</a:t>
            </a:r>
            <a:endParaRPr kumimoji="0" lang="de-DE" sz="1600" b="0" i="0" u="none" strike="noStrike" kern="0" cap="none" spc="0" normalizeH="0" baseline="0" noProof="0" dirty="0">
              <a:ln>
                <a:noFill/>
              </a:ln>
              <a:solidFill>
                <a:schemeClr val="bg1"/>
              </a:solidFill>
              <a:effectLst/>
              <a:uLnTx/>
              <a:uFillTx/>
            </a:endParaRPr>
          </a:p>
        </p:txBody>
      </p:sp>
      <p:sp>
        <p:nvSpPr>
          <p:cNvPr id="10" name="Rechteck 9">
            <a:extLst>
              <a:ext uri="{FF2B5EF4-FFF2-40B4-BE49-F238E27FC236}">
                <a16:creationId xmlns:a16="http://schemas.microsoft.com/office/drawing/2014/main" id="{A17E13B5-75E3-4527-B966-788543C1E136}"/>
              </a:ext>
            </a:extLst>
          </p:cNvPr>
          <p:cNvSpPr/>
          <p:nvPr/>
        </p:nvSpPr>
        <p:spPr>
          <a:xfrm>
            <a:off x="2740110" y="3441423"/>
            <a:ext cx="397356" cy="323850"/>
          </a:xfrm>
          <a:prstGeom prst="rect">
            <a:avLst/>
          </a:prstGeom>
          <a:noFill/>
          <a:ln w="254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48D2F24B-3C2C-41CD-95C5-56D89D58A317}"/>
              </a:ext>
            </a:extLst>
          </p:cNvPr>
          <p:cNvSpPr txBox="1"/>
          <p:nvPr/>
        </p:nvSpPr>
        <p:spPr>
          <a:xfrm>
            <a:off x="378365" y="2669068"/>
            <a:ext cx="117541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chemeClr val="bg1"/>
                </a:solidFill>
                <a:effectLst/>
                <a:uLnTx/>
                <a:uFillTx/>
              </a:rPr>
              <a:t>500 </a:t>
            </a:r>
            <a:r>
              <a:rPr kumimoji="0" lang="de-DE" sz="1600" b="0" i="0" u="none" strike="noStrike" kern="0" cap="none" spc="0" normalizeH="0" baseline="0" noProof="0" dirty="0" err="1">
                <a:ln>
                  <a:noFill/>
                </a:ln>
                <a:solidFill>
                  <a:schemeClr val="bg1"/>
                </a:solidFill>
                <a:effectLst/>
                <a:uLnTx/>
                <a:uFillTx/>
              </a:rPr>
              <a:t>cycles</a:t>
            </a:r>
            <a:endParaRPr kumimoji="0" lang="de-DE" sz="1600" b="0" i="0" u="none" strike="noStrike" kern="0" cap="none" spc="0" normalizeH="0" baseline="0" noProof="0" dirty="0">
              <a:ln>
                <a:noFill/>
              </a:ln>
              <a:solidFill>
                <a:schemeClr val="bg1"/>
              </a:solidFill>
              <a:effectLst/>
              <a:uLnTx/>
              <a:uFillTx/>
            </a:endParaRPr>
          </a:p>
        </p:txBody>
      </p:sp>
      <p:cxnSp>
        <p:nvCxnSpPr>
          <p:cNvPr id="15" name="Gerader Verbinder 14">
            <a:extLst>
              <a:ext uri="{FF2B5EF4-FFF2-40B4-BE49-F238E27FC236}">
                <a16:creationId xmlns:a16="http://schemas.microsoft.com/office/drawing/2014/main" id="{92FD2F20-D404-4468-A0FD-0D0BB4ED54AC}"/>
              </a:ext>
            </a:extLst>
          </p:cNvPr>
          <p:cNvCxnSpPr/>
          <p:nvPr/>
        </p:nvCxnSpPr>
        <p:spPr>
          <a:xfrm flipV="1">
            <a:off x="3137465" y="1710279"/>
            <a:ext cx="684000" cy="1731145"/>
          </a:xfrm>
          <a:prstGeom prst="line">
            <a:avLst/>
          </a:prstGeom>
          <a:noFill/>
          <a:ln w="19050" cap="flat" cmpd="sng" algn="ctr">
            <a:solidFill>
              <a:srgbClr val="0070C0"/>
            </a:solidFill>
            <a:prstDash val="solid"/>
            <a:miter lim="800000"/>
          </a:ln>
          <a:effectLst/>
        </p:spPr>
      </p:cxnSp>
      <p:grpSp>
        <p:nvGrpSpPr>
          <p:cNvPr id="42" name="Gruppieren 41"/>
          <p:cNvGrpSpPr/>
          <p:nvPr/>
        </p:nvGrpSpPr>
        <p:grpSpPr>
          <a:xfrm>
            <a:off x="368655" y="3765273"/>
            <a:ext cx="6343543" cy="2214961"/>
            <a:chOff x="368655" y="3765273"/>
            <a:chExt cx="6343543" cy="2214961"/>
          </a:xfrm>
        </p:grpSpPr>
        <p:pic>
          <p:nvPicPr>
            <p:cNvPr id="7" name="Grafik 6">
              <a:extLst>
                <a:ext uri="{FF2B5EF4-FFF2-40B4-BE49-F238E27FC236}">
                  <a16:creationId xmlns:a16="http://schemas.microsoft.com/office/drawing/2014/main" id="{946A4990-1B0C-4E24-AED1-5928AC9F55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68655" y="4285872"/>
              <a:ext cx="2880536" cy="1694362"/>
            </a:xfrm>
            <a:prstGeom prst="rect">
              <a:avLst/>
            </a:prstGeom>
          </p:spPr>
        </p:pic>
        <p:sp>
          <p:nvSpPr>
            <p:cNvPr id="12" name="Textfeld 11">
              <a:extLst>
                <a:ext uri="{FF2B5EF4-FFF2-40B4-BE49-F238E27FC236}">
                  <a16:creationId xmlns:a16="http://schemas.microsoft.com/office/drawing/2014/main" id="{F4CF9C0F-0096-445E-8E6A-1E6DB4203EEB}"/>
                </a:ext>
              </a:extLst>
            </p:cNvPr>
            <p:cNvSpPr txBox="1"/>
            <p:nvPr/>
          </p:nvSpPr>
          <p:spPr>
            <a:xfrm>
              <a:off x="378365" y="4382278"/>
              <a:ext cx="13460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chemeClr val="bg1"/>
                  </a:solidFill>
                  <a:effectLst/>
                  <a:uLnTx/>
                  <a:uFillTx/>
                </a:rPr>
                <a:t>1500 </a:t>
              </a:r>
              <a:r>
                <a:rPr kumimoji="0" lang="de-DE" sz="1600" b="0" i="0" u="none" strike="noStrike" kern="0" cap="none" spc="0" normalizeH="0" baseline="0" noProof="0" dirty="0" err="1">
                  <a:ln>
                    <a:noFill/>
                  </a:ln>
                  <a:solidFill>
                    <a:schemeClr val="bg1"/>
                  </a:solidFill>
                  <a:effectLst/>
                  <a:uLnTx/>
                  <a:uFillTx/>
                </a:rPr>
                <a:t>cycles</a:t>
              </a:r>
              <a:endParaRPr kumimoji="0" lang="de-DE" sz="1600" b="0" i="0" u="none" strike="noStrike" kern="0" cap="none" spc="0" normalizeH="0" baseline="0" noProof="0" dirty="0">
                <a:ln>
                  <a:noFill/>
                </a:ln>
                <a:solidFill>
                  <a:schemeClr val="bg1"/>
                </a:solidFill>
                <a:effectLst/>
                <a:uLnTx/>
                <a:uFillTx/>
              </a:endParaRPr>
            </a:p>
          </p:txBody>
        </p:sp>
        <p:pic>
          <p:nvPicPr>
            <p:cNvPr id="13" name="Grafik 12">
              <a:extLst>
                <a:ext uri="{FF2B5EF4-FFF2-40B4-BE49-F238E27FC236}">
                  <a16:creationId xmlns:a16="http://schemas.microsoft.com/office/drawing/2014/main" id="{3FB53184-15A7-4238-8688-5F1327BDC8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10800000">
              <a:off x="3852675" y="4014690"/>
              <a:ext cx="2859523" cy="1963766"/>
            </a:xfrm>
            <a:prstGeom prst="rect">
              <a:avLst/>
            </a:prstGeom>
            <a:ln w="31750">
              <a:solidFill>
                <a:srgbClr val="FF0000"/>
              </a:solidFill>
            </a:ln>
          </p:spPr>
        </p:pic>
        <p:sp>
          <p:nvSpPr>
            <p:cNvPr id="14" name="Rechteck 13">
              <a:extLst>
                <a:ext uri="{FF2B5EF4-FFF2-40B4-BE49-F238E27FC236}">
                  <a16:creationId xmlns:a16="http://schemas.microsoft.com/office/drawing/2014/main" id="{B6204EB8-559B-401A-BB71-F1E57D01B91E}"/>
                </a:ext>
              </a:extLst>
            </p:cNvPr>
            <p:cNvSpPr/>
            <p:nvPr/>
          </p:nvSpPr>
          <p:spPr>
            <a:xfrm>
              <a:off x="2678704" y="5106093"/>
              <a:ext cx="397356" cy="323850"/>
            </a:xfrm>
            <a:prstGeom prst="rect">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6" name="Gerader Verbinder 15">
              <a:extLst>
                <a:ext uri="{FF2B5EF4-FFF2-40B4-BE49-F238E27FC236}">
                  <a16:creationId xmlns:a16="http://schemas.microsoft.com/office/drawing/2014/main" id="{E11C9EC9-FEB0-4F2D-84EE-DC2481919441}"/>
                </a:ext>
              </a:extLst>
            </p:cNvPr>
            <p:cNvCxnSpPr/>
            <p:nvPr/>
          </p:nvCxnSpPr>
          <p:spPr>
            <a:xfrm flipV="1">
              <a:off x="3076059" y="4014690"/>
              <a:ext cx="756000" cy="1091403"/>
            </a:xfrm>
            <a:prstGeom prst="line">
              <a:avLst/>
            </a:prstGeom>
            <a:noFill/>
            <a:ln w="19050" cap="flat" cmpd="sng" algn="ctr">
              <a:solidFill>
                <a:srgbClr val="FF0000"/>
              </a:solidFill>
              <a:prstDash val="solid"/>
              <a:miter lim="800000"/>
            </a:ln>
            <a:effectLst/>
          </p:spPr>
        </p:cxnSp>
        <p:cxnSp>
          <p:nvCxnSpPr>
            <p:cNvPr id="17" name="Gerader Verbinder 16">
              <a:extLst>
                <a:ext uri="{FF2B5EF4-FFF2-40B4-BE49-F238E27FC236}">
                  <a16:creationId xmlns:a16="http://schemas.microsoft.com/office/drawing/2014/main" id="{7FE76FA9-698A-4C8E-A8EB-E81B95960F57}"/>
                </a:ext>
              </a:extLst>
            </p:cNvPr>
            <p:cNvCxnSpPr/>
            <p:nvPr/>
          </p:nvCxnSpPr>
          <p:spPr>
            <a:xfrm>
              <a:off x="3137466" y="3765273"/>
              <a:ext cx="715208" cy="64752"/>
            </a:xfrm>
            <a:prstGeom prst="line">
              <a:avLst/>
            </a:prstGeom>
            <a:noFill/>
            <a:ln w="19050" cap="flat" cmpd="sng" algn="ctr">
              <a:solidFill>
                <a:srgbClr val="0070C0"/>
              </a:solidFill>
              <a:prstDash val="solid"/>
              <a:miter lim="800000"/>
            </a:ln>
            <a:effectLst/>
          </p:spPr>
        </p:cxnSp>
        <p:cxnSp>
          <p:nvCxnSpPr>
            <p:cNvPr id="18" name="Gerader Verbinder 17">
              <a:extLst>
                <a:ext uri="{FF2B5EF4-FFF2-40B4-BE49-F238E27FC236}">
                  <a16:creationId xmlns:a16="http://schemas.microsoft.com/office/drawing/2014/main" id="{7C5983FE-AFC7-4588-A955-42DF37CF013A}"/>
                </a:ext>
              </a:extLst>
            </p:cNvPr>
            <p:cNvCxnSpPr/>
            <p:nvPr/>
          </p:nvCxnSpPr>
          <p:spPr>
            <a:xfrm>
              <a:off x="3076059" y="5429943"/>
              <a:ext cx="756000" cy="548514"/>
            </a:xfrm>
            <a:prstGeom prst="line">
              <a:avLst/>
            </a:prstGeom>
            <a:noFill/>
            <a:ln w="19050" cap="flat" cmpd="sng" algn="ctr">
              <a:solidFill>
                <a:srgbClr val="FF0000"/>
              </a:solidFill>
              <a:prstDash val="solid"/>
              <a:miter lim="800000"/>
            </a:ln>
            <a:effectLst/>
          </p:spPr>
        </p:cxnSp>
      </p:grpSp>
      <p:sp>
        <p:nvSpPr>
          <p:cNvPr id="21" name="object 10"/>
          <p:cNvSpPr>
            <a:spLocks noChangeAspect="1"/>
          </p:cNvSpPr>
          <p:nvPr/>
        </p:nvSpPr>
        <p:spPr>
          <a:xfrm>
            <a:off x="7110990" y="1665648"/>
            <a:ext cx="2880000" cy="2217840"/>
          </a:xfrm>
          <a:prstGeom prst="rect">
            <a:avLst/>
          </a:prstGeom>
          <a:blipFill>
            <a:blip r:embed="rId7"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cs typeface="Arial" panose="020B0604020202020204" pitchFamily="34" charset="0"/>
            </a:endParaRPr>
          </a:p>
        </p:txBody>
      </p:sp>
      <p:sp>
        <p:nvSpPr>
          <p:cNvPr id="35" name="Textfeld 3"/>
          <p:cNvSpPr txBox="1"/>
          <p:nvPr/>
        </p:nvSpPr>
        <p:spPr>
          <a:xfrm flipH="1">
            <a:off x="7110990" y="4459024"/>
            <a:ext cx="4986746" cy="1000274"/>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65113" lvl="1" indent="-265113">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Crack formation has no effect on performance</a:t>
            </a:r>
          </a:p>
          <a:p>
            <a:pPr marL="265113" lvl="1" indent="-265113">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No barreling after 1500 cycles @20 MW/m</a:t>
            </a:r>
            <a:r>
              <a:rPr lang="en-US" baseline="30000" dirty="0" smtClean="0">
                <a:effectLst>
                  <a:outerShdw blurRad="38100" dist="12700" dir="2700000" algn="tl">
                    <a:srgbClr val="000000">
                      <a:alpha val="43137"/>
                    </a:srgbClr>
                  </a:outerShdw>
                </a:effectLst>
                <a:cs typeface="Arial" panose="020B0604020202020204" pitchFamily="34" charset="0"/>
              </a:rPr>
              <a:t>2</a:t>
            </a:r>
            <a:r>
              <a:rPr lang="en-US" dirty="0" smtClean="0">
                <a:effectLst>
                  <a:outerShdw blurRad="38100" dist="12700" dir="2700000" algn="tl">
                    <a:srgbClr val="000000">
                      <a:alpha val="43137"/>
                    </a:srgbClr>
                  </a:outerShdw>
                </a:effectLst>
                <a:cs typeface="Arial" panose="020B0604020202020204" pitchFamily="34" charset="0"/>
              </a:rPr>
              <a:t> was observed</a:t>
            </a:r>
          </a:p>
        </p:txBody>
      </p:sp>
      <p:sp>
        <p:nvSpPr>
          <p:cNvPr id="41" name="Rechteck 40"/>
          <p:cNvSpPr/>
          <p:nvPr/>
        </p:nvSpPr>
        <p:spPr>
          <a:xfrm>
            <a:off x="7110990" y="877515"/>
            <a:ext cx="4437608" cy="646331"/>
          </a:xfrm>
          <a:prstGeom prst="rect">
            <a:avLst/>
          </a:prstGeom>
        </p:spPr>
        <p:txBody>
          <a:bodyPr wrap="square">
            <a:spAutoFit/>
          </a:bodyPr>
          <a:lstStyle/>
          <a:p>
            <a:pPr marL="285750" indent="-285750">
              <a:buClr>
                <a:schemeClr val="tx1"/>
              </a:buClr>
              <a:buFont typeface="Wingdings" panose="05000000000000000000" pitchFamily="2" charset="2"/>
              <a:buChar char="v"/>
            </a:pPr>
            <a:r>
              <a:rPr lang="en-US" b="1" dirty="0">
                <a:solidFill>
                  <a:schemeClr val="tx2"/>
                </a:solidFill>
                <a:cs typeface="Arial" panose="020B0604020202020204" pitchFamily="34" charset="0"/>
              </a:rPr>
              <a:t>W-W-laminates (K-doped)</a:t>
            </a:r>
            <a:endParaRPr lang="en-US" dirty="0">
              <a:solidFill>
                <a:schemeClr val="tx2"/>
              </a:solidFill>
              <a:cs typeface="Arial" panose="020B0604020202020204" pitchFamily="34" charset="0"/>
            </a:endParaRPr>
          </a:p>
          <a:p>
            <a:pPr indent="265113"/>
            <a:r>
              <a:rPr lang="en-US" dirty="0" smtClean="0">
                <a:effectLst>
                  <a:outerShdw blurRad="38100" dist="12700" dir="2700000" algn="tl">
                    <a:srgbClr val="000000">
                      <a:alpha val="43137"/>
                    </a:srgbClr>
                  </a:outerShdw>
                </a:effectLst>
                <a:cs typeface="Arial" panose="020B0604020202020204" pitchFamily="34" charset="0"/>
              </a:rPr>
              <a:t>High </a:t>
            </a:r>
            <a:r>
              <a:rPr lang="en-US" dirty="0">
                <a:effectLst>
                  <a:outerShdw blurRad="38100" dist="12700" dir="2700000" algn="tl">
                    <a:srgbClr val="000000">
                      <a:alpha val="43137"/>
                    </a:srgbClr>
                  </a:outerShdw>
                </a:effectLst>
                <a:cs typeface="Arial" panose="020B0604020202020204" pitchFamily="34" charset="0"/>
              </a:rPr>
              <a:t>heat </a:t>
            </a:r>
            <a:r>
              <a:rPr lang="en-US" dirty="0" smtClean="0">
                <a:effectLst>
                  <a:outerShdw blurRad="38100" dist="12700" dir="2700000" algn="tl">
                    <a:srgbClr val="000000">
                      <a:alpha val="43137"/>
                    </a:srgbClr>
                  </a:outerShdw>
                </a:effectLst>
                <a:cs typeface="Arial" panose="020B0604020202020204" pitchFamily="34" charset="0"/>
              </a:rPr>
              <a:t>flux: </a:t>
            </a:r>
            <a:r>
              <a:rPr lang="en-US" dirty="0">
                <a:effectLst>
                  <a:outerShdw blurRad="38100" dist="12700" dir="2700000" algn="tl">
                    <a:srgbClr val="000000">
                      <a:alpha val="43137"/>
                    </a:srgbClr>
                  </a:outerShdw>
                </a:effectLst>
                <a:cs typeface="Arial" panose="020B0604020202020204" pitchFamily="34" charset="0"/>
              </a:rPr>
              <a:t>20 MW/m</a:t>
            </a:r>
            <a:r>
              <a:rPr lang="en-US" baseline="30000" dirty="0">
                <a:effectLst>
                  <a:outerShdw blurRad="38100" dist="12700" dir="2700000" algn="tl">
                    <a:srgbClr val="000000">
                      <a:alpha val="43137"/>
                    </a:srgbClr>
                  </a:outerShdw>
                </a:effectLst>
                <a:cs typeface="Arial" panose="020B0604020202020204" pitchFamily="34" charset="0"/>
              </a:rPr>
              <a:t>2</a:t>
            </a:r>
            <a:r>
              <a:rPr lang="en-US" dirty="0">
                <a:effectLst>
                  <a:outerShdw blurRad="38100" dist="12700" dir="2700000" algn="tl">
                    <a:srgbClr val="000000">
                      <a:alpha val="43137"/>
                    </a:srgbClr>
                  </a:outerShdw>
                </a:effectLst>
                <a:cs typeface="Arial" panose="020B0604020202020204" pitchFamily="34" charset="0"/>
              </a:rPr>
              <a:t> @ GLADIS</a:t>
            </a:r>
            <a:endParaRPr lang="de-DE" dirty="0">
              <a:effectLst>
                <a:outerShdw blurRad="38100" dist="12700" dir="2700000" algn="tl">
                  <a:srgbClr val="000000">
                    <a:alpha val="43137"/>
                  </a:srgbClr>
                </a:outerShdw>
              </a:effectLst>
              <a:cs typeface="Arial" panose="020B0604020202020204" pitchFamily="34" charset="0"/>
            </a:endParaRPr>
          </a:p>
        </p:txBody>
      </p:sp>
      <p:sp>
        <p:nvSpPr>
          <p:cNvPr id="43" name="Textfeld 42"/>
          <p:cNvSpPr txBox="1"/>
          <p:nvPr/>
        </p:nvSpPr>
        <p:spPr>
          <a:xfrm>
            <a:off x="3821465" y="877515"/>
            <a:ext cx="2667009" cy="442674"/>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rPr>
              <a:t>TOPIC: Fatigue damage</a:t>
            </a:r>
            <a:endParaRPr lang="en-US" sz="2000" b="1" dirty="0">
              <a:solidFill>
                <a:schemeClr val="bg1"/>
              </a:solidFill>
            </a:endParaRPr>
          </a:p>
        </p:txBody>
      </p:sp>
    </p:spTree>
    <p:extLst>
      <p:ext uri="{BB962C8B-B14F-4D97-AF65-F5344CB8AC3E}">
        <p14:creationId xmlns:p14="http://schemas.microsoft.com/office/powerpoint/2010/main" val="40281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17404" y="893928"/>
            <a:ext cx="7372951" cy="442674"/>
          </a:xfrm>
          <a:prstGeom prst="roundRect">
            <a:avLst/>
          </a:prstGeom>
          <a:solidFill>
            <a:schemeClr val="tx2"/>
          </a:solidFill>
          <a:ln>
            <a:solidFill>
              <a:schemeClr val="tx2"/>
            </a:solidFill>
          </a:ln>
        </p:spPr>
        <p:txBody>
          <a:bodyPr wrap="square" rtlCol="0">
            <a:spAutoFit/>
          </a:bodyPr>
          <a:lstStyle/>
          <a:p>
            <a:r>
              <a:rPr lang="en-US" sz="2000" b="1" dirty="0" smtClean="0">
                <a:solidFill>
                  <a:schemeClr val="bg1"/>
                </a:solidFill>
              </a:rPr>
              <a:t>TOPIC: Recrystallization / grain growth, irradiation embrittlement</a:t>
            </a:r>
            <a:endParaRPr lang="en-US" sz="2000" b="1" dirty="0">
              <a:solidFill>
                <a:schemeClr val="bg1"/>
              </a:solidFill>
            </a:endParaRPr>
          </a:p>
        </p:txBody>
      </p:sp>
      <p:pic>
        <p:nvPicPr>
          <p:cNvPr id="25" name="Grafik 24"/>
          <p:cNvPicPr>
            <a:picLocks noChangeAspect="1"/>
          </p:cNvPicPr>
          <p:nvPr/>
        </p:nvPicPr>
        <p:blipFill rotWithShape="1">
          <a:blip r:embed="rId2" cstate="hqprint">
            <a:extLst>
              <a:ext uri="{28A0092B-C50C-407E-A947-70E740481C1C}">
                <a14:useLocalDpi xmlns:a14="http://schemas.microsoft.com/office/drawing/2010/main" val="0"/>
              </a:ext>
            </a:extLst>
          </a:blip>
          <a:srcRect l="5846" t="8628" r="12080"/>
          <a:stretch/>
        </p:blipFill>
        <p:spPr bwMode="auto">
          <a:xfrm>
            <a:off x="435663" y="1469992"/>
            <a:ext cx="4320000" cy="328119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28" name="Textfeld 27"/>
          <p:cNvSpPr txBox="1"/>
          <p:nvPr/>
        </p:nvSpPr>
        <p:spPr>
          <a:xfrm>
            <a:off x="2808135" y="1623605"/>
            <a:ext cx="1109812" cy="510778"/>
          </a:xfrm>
          <a:prstGeom prst="roundRect">
            <a:avLst/>
          </a:prstGeom>
          <a:solidFill>
            <a:schemeClr val="bg1">
              <a:lumMod val="95000"/>
            </a:schemeClr>
          </a:solidFill>
        </p:spPr>
        <p:txBody>
          <a:bodyPr wrap="square" rtlCol="0">
            <a:spAutoFit/>
          </a:bodyPr>
          <a:lstStyle/>
          <a:p>
            <a:pPr algn="ctr"/>
            <a:r>
              <a:rPr lang="en-US" sz="1200" dirty="0" smtClean="0">
                <a:effectLst>
                  <a:outerShdw blurRad="38100" dist="12700" dir="2700000" algn="tl">
                    <a:srgbClr val="000000">
                      <a:alpha val="43137"/>
                    </a:srgbClr>
                  </a:outerShdw>
                </a:effectLst>
              </a:rPr>
              <a:t>KLST</a:t>
            </a:r>
          </a:p>
          <a:p>
            <a:pPr algn="ctr"/>
            <a:r>
              <a:rPr lang="en-US" sz="1200" dirty="0" smtClean="0">
                <a:effectLst>
                  <a:outerShdw blurRad="38100" dist="12700" dir="2700000" algn="tl">
                    <a:srgbClr val="000000">
                      <a:alpha val="43137"/>
                    </a:srgbClr>
                  </a:outerShdw>
                </a:effectLst>
              </a:rPr>
              <a:t>T-orientation</a:t>
            </a:r>
          </a:p>
        </p:txBody>
      </p:sp>
      <p:grpSp>
        <p:nvGrpSpPr>
          <p:cNvPr id="20" name="Gruppieren 19"/>
          <p:cNvGrpSpPr/>
          <p:nvPr/>
        </p:nvGrpSpPr>
        <p:grpSpPr>
          <a:xfrm>
            <a:off x="4931434" y="1468989"/>
            <a:ext cx="7138534" cy="3308956"/>
            <a:chOff x="4949247" y="1771813"/>
            <a:chExt cx="7138534" cy="3308956"/>
          </a:xfrm>
        </p:grpSpPr>
        <p:grpSp>
          <p:nvGrpSpPr>
            <p:cNvPr id="19" name="Gruppieren 18"/>
            <p:cNvGrpSpPr/>
            <p:nvPr/>
          </p:nvGrpSpPr>
          <p:grpSpPr>
            <a:xfrm>
              <a:off x="4949247" y="1771813"/>
              <a:ext cx="7138534" cy="3279600"/>
              <a:chOff x="4949247" y="1771813"/>
              <a:chExt cx="7138534" cy="3279600"/>
            </a:xfrm>
          </p:grpSpPr>
          <p:sp>
            <p:nvSpPr>
              <p:cNvPr id="8" name="Textfeld 7"/>
              <p:cNvSpPr txBox="1"/>
              <p:nvPr/>
            </p:nvSpPr>
            <p:spPr>
              <a:xfrm>
                <a:off x="9027781" y="2156281"/>
                <a:ext cx="3060000" cy="408623"/>
              </a:xfrm>
              <a:prstGeom prst="roundRect">
                <a:avLst/>
              </a:prstGeom>
              <a:noFill/>
              <a:effectLst/>
            </p:spPr>
            <p:txBody>
              <a:bodyPr wrap="square" rtlCol="0">
                <a:spAutoFit/>
              </a:bodyPr>
              <a:lstStyle/>
              <a:p>
                <a:r>
                  <a:rPr lang="en-US" dirty="0" smtClean="0">
                    <a:effectLst>
                      <a:outerShdw blurRad="38100" dist="12700" dir="2700000" algn="tl">
                        <a:srgbClr val="000000">
                          <a:alpha val="43137"/>
                        </a:srgbClr>
                      </a:outerShdw>
                    </a:effectLst>
                  </a:rPr>
                  <a:t>Effect of Re-transmutation?</a:t>
                </a:r>
                <a:endParaRPr lang="en-US" dirty="0">
                  <a:effectLst>
                    <a:outerShdw blurRad="38100" dist="12700" dir="2700000" algn="tl">
                      <a:srgbClr val="000000">
                        <a:alpha val="43137"/>
                      </a:srgbClr>
                    </a:outerShdw>
                  </a:effectLst>
                </a:endParaRPr>
              </a:p>
            </p:txBody>
          </p:sp>
          <p:grpSp>
            <p:nvGrpSpPr>
              <p:cNvPr id="6" name="Gruppieren 5"/>
              <p:cNvGrpSpPr>
                <a:grpSpLocks noChangeAspect="1"/>
              </p:cNvGrpSpPr>
              <p:nvPr/>
            </p:nvGrpSpPr>
            <p:grpSpPr>
              <a:xfrm>
                <a:off x="4949247" y="1771813"/>
                <a:ext cx="3975273" cy="3279600"/>
                <a:chOff x="7650149" y="2780928"/>
                <a:chExt cx="4320000" cy="3564000"/>
              </a:xfrm>
              <a:effectLst>
                <a:outerShdw blurRad="50800" dist="38100" dir="2700000" algn="tl" rotWithShape="0">
                  <a:prstClr val="black">
                    <a:alpha val="40000"/>
                  </a:prstClr>
                </a:outerShdw>
              </a:effectLst>
            </p:grpSpPr>
            <p:pic>
              <p:nvPicPr>
                <p:cNvPr id="7" name="Grafik 6"/>
                <p:cNvPicPr>
                  <a:picLocks noChangeAspect="1"/>
                </p:cNvPicPr>
                <p:nvPr/>
              </p:nvPicPr>
              <p:blipFill rotWithShape="1">
                <a:blip r:embed="rId3"/>
                <a:srcRect l="7492" t="8084" r="12500" b="5582"/>
                <a:stretch/>
              </p:blipFill>
              <p:spPr>
                <a:xfrm>
                  <a:off x="7650149" y="2780928"/>
                  <a:ext cx="4320000" cy="3564000"/>
                </a:xfrm>
                <a:prstGeom prst="rect">
                  <a:avLst/>
                </a:prstGeom>
              </p:spPr>
            </p:pic>
            <p:cxnSp>
              <p:nvCxnSpPr>
                <p:cNvPr id="9" name="Straight Arrow Connector 6"/>
                <p:cNvCxnSpPr/>
                <p:nvPr/>
              </p:nvCxnSpPr>
              <p:spPr>
                <a:xfrm flipV="1">
                  <a:off x="8616280" y="4182509"/>
                  <a:ext cx="0" cy="1468800"/>
                </a:xfrm>
                <a:prstGeom prst="straightConnector1">
                  <a:avLst/>
                </a:prstGeom>
                <a:ln w="222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rot="16200000">
                  <a:off x="8288932" y="4781078"/>
                  <a:ext cx="898003" cy="276999"/>
                </a:xfrm>
                <a:prstGeom prst="rect">
                  <a:avLst/>
                </a:prstGeom>
                <a:noFill/>
              </p:spPr>
              <p:txBody>
                <a:bodyPr wrap="none" rtlCol="0">
                  <a:spAutoFit/>
                </a:bodyPr>
                <a:lstStyle/>
                <a:p>
                  <a:r>
                    <a:rPr lang="el-GR" sz="1200" dirty="0" smtClean="0"/>
                    <a:t>Δ</a:t>
                  </a:r>
                  <a:r>
                    <a:rPr lang="en-US" sz="1200" dirty="0" smtClean="0"/>
                    <a:t>T=350°C</a:t>
                  </a:r>
                  <a:endParaRPr lang="en-US" sz="1200" dirty="0"/>
                </a:p>
              </p:txBody>
            </p:sp>
            <p:cxnSp>
              <p:nvCxnSpPr>
                <p:cNvPr id="11" name="Straight Arrow Connector 18"/>
                <p:cNvCxnSpPr/>
                <p:nvPr/>
              </p:nvCxnSpPr>
              <p:spPr>
                <a:xfrm flipV="1">
                  <a:off x="9216852" y="4288373"/>
                  <a:ext cx="0" cy="1044000"/>
                </a:xfrm>
                <a:prstGeom prst="straightConnector1">
                  <a:avLst/>
                </a:prstGeom>
                <a:ln w="22225">
                  <a:solidFill>
                    <a:srgbClr val="008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rot="16200000">
                  <a:off x="8870708" y="4627354"/>
                  <a:ext cx="898003" cy="276999"/>
                </a:xfrm>
                <a:prstGeom prst="rect">
                  <a:avLst/>
                </a:prstGeom>
                <a:noFill/>
              </p:spPr>
              <p:txBody>
                <a:bodyPr wrap="none" rtlCol="0">
                  <a:spAutoFit/>
                </a:bodyPr>
                <a:lstStyle/>
                <a:p>
                  <a:r>
                    <a:rPr lang="el-GR" sz="1200" dirty="0" smtClean="0">
                      <a:solidFill>
                        <a:srgbClr val="008000"/>
                      </a:solidFill>
                    </a:rPr>
                    <a:t>Δ</a:t>
                  </a:r>
                  <a:r>
                    <a:rPr lang="en-US" sz="1200" dirty="0" smtClean="0">
                      <a:solidFill>
                        <a:srgbClr val="008000"/>
                      </a:solidFill>
                    </a:rPr>
                    <a:t>T=250°C</a:t>
                  </a:r>
                  <a:endParaRPr lang="en-US" sz="1200" dirty="0">
                    <a:solidFill>
                      <a:srgbClr val="008000"/>
                    </a:solidFill>
                  </a:endParaRPr>
                </a:p>
              </p:txBody>
            </p:sp>
            <p:cxnSp>
              <p:nvCxnSpPr>
                <p:cNvPr id="14" name="Straight Arrow Connector 6"/>
                <p:cNvCxnSpPr/>
                <p:nvPr/>
              </p:nvCxnSpPr>
              <p:spPr>
                <a:xfrm flipV="1">
                  <a:off x="9825247" y="3439444"/>
                  <a:ext cx="0" cy="1603996"/>
                </a:xfrm>
                <a:prstGeom prst="straightConnector1">
                  <a:avLst/>
                </a:prstGeom>
                <a:ln w="222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6"/>
                <p:cNvCxnSpPr/>
                <p:nvPr/>
              </p:nvCxnSpPr>
              <p:spPr>
                <a:xfrm flipV="1">
                  <a:off x="10416480" y="3355546"/>
                  <a:ext cx="0" cy="1682239"/>
                </a:xfrm>
                <a:prstGeom prst="straightConnector1">
                  <a:avLst/>
                </a:prstGeom>
                <a:ln w="222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grpSp>
        <p:sp>
          <p:nvSpPr>
            <p:cNvPr id="27" name="Textfeld 26"/>
            <p:cNvSpPr txBox="1"/>
            <p:nvPr/>
          </p:nvSpPr>
          <p:spPr>
            <a:xfrm>
              <a:off x="7740508" y="3413696"/>
              <a:ext cx="1149628" cy="510778"/>
            </a:xfrm>
            <a:prstGeom prst="roundRect">
              <a:avLst/>
            </a:prstGeom>
            <a:noFill/>
          </p:spPr>
          <p:txBody>
            <a:bodyPr wrap="square" rtlCol="0">
              <a:spAutoFit/>
            </a:bodyPr>
            <a:lstStyle/>
            <a:p>
              <a:pPr algn="ctr"/>
              <a:r>
                <a:rPr lang="en-US" sz="1200" dirty="0" smtClean="0">
                  <a:effectLst>
                    <a:outerShdw blurRad="38100" dist="12700" dir="2700000" algn="tl">
                      <a:srgbClr val="000000">
                        <a:alpha val="43137"/>
                      </a:srgbClr>
                    </a:outerShdw>
                  </a:effectLst>
                </a:rPr>
                <a:t>3pt-bending</a:t>
              </a:r>
            </a:p>
            <a:p>
              <a:pPr algn="ctr"/>
              <a:r>
                <a:rPr lang="en-US" sz="1200" dirty="0" smtClean="0">
                  <a:effectLst>
                    <a:outerShdw blurRad="38100" dist="12700" dir="2700000" algn="tl">
                      <a:srgbClr val="000000">
                        <a:alpha val="43137"/>
                      </a:srgbClr>
                    </a:outerShdw>
                  </a:effectLst>
                </a:rPr>
                <a:t>L-orientation</a:t>
              </a:r>
              <a:endParaRPr lang="en-US" sz="1200" dirty="0">
                <a:effectLst>
                  <a:outerShdw blurRad="38100" dist="12700" dir="2700000" algn="tl">
                    <a:srgbClr val="000000">
                      <a:alpha val="43137"/>
                    </a:srgbClr>
                  </a:outerShdw>
                </a:effectLst>
              </a:endParaRPr>
            </a:p>
          </p:txBody>
        </p:sp>
        <p:sp>
          <p:nvSpPr>
            <p:cNvPr id="2" name="Textfeld 1"/>
            <p:cNvSpPr txBox="1"/>
            <p:nvPr/>
          </p:nvSpPr>
          <p:spPr>
            <a:xfrm>
              <a:off x="5672307" y="4803770"/>
              <a:ext cx="731098" cy="276999"/>
            </a:xfrm>
            <a:prstGeom prst="rect">
              <a:avLst/>
            </a:prstGeom>
            <a:noFill/>
          </p:spPr>
          <p:txBody>
            <a:bodyPr wrap="none" rtlCol="0">
              <a:spAutoFit/>
            </a:bodyPr>
            <a:lstStyle/>
            <a:p>
              <a:r>
                <a:rPr lang="de-DE" sz="1200" b="1" dirty="0" err="1" smtClean="0">
                  <a:effectLst>
                    <a:outerShdw blurRad="38100" dist="12700" dir="2700000" algn="tl">
                      <a:srgbClr val="000000">
                        <a:alpha val="43137"/>
                      </a:srgbClr>
                    </a:outerShdw>
                  </a:effectLst>
                </a:rPr>
                <a:t>Tohoku</a:t>
              </a:r>
              <a:endParaRPr lang="de-DE" sz="1200" b="1" dirty="0">
                <a:effectLst>
                  <a:outerShdw blurRad="38100" dist="12700" dir="2700000" algn="tl">
                    <a:srgbClr val="000000">
                      <a:alpha val="43137"/>
                    </a:srgbClr>
                  </a:outerShdw>
                </a:effectLst>
              </a:endParaRPr>
            </a:p>
          </p:txBody>
        </p:sp>
        <p:sp>
          <p:nvSpPr>
            <p:cNvPr id="22" name="Textfeld 21"/>
            <p:cNvSpPr txBox="1"/>
            <p:nvPr/>
          </p:nvSpPr>
          <p:spPr>
            <a:xfrm>
              <a:off x="7989901" y="4786081"/>
              <a:ext cx="458780" cy="276999"/>
            </a:xfrm>
            <a:prstGeom prst="rect">
              <a:avLst/>
            </a:prstGeom>
            <a:noFill/>
          </p:spPr>
          <p:txBody>
            <a:bodyPr wrap="none" rtlCol="0">
              <a:spAutoFit/>
            </a:bodyPr>
            <a:lstStyle/>
            <a:p>
              <a:r>
                <a:rPr lang="de-DE" sz="1200" b="1" dirty="0" smtClean="0">
                  <a:effectLst>
                    <a:outerShdw blurRad="38100" dist="12700" dir="2700000" algn="tl">
                      <a:srgbClr val="000000">
                        <a:alpha val="43137"/>
                      </a:srgbClr>
                    </a:outerShdw>
                  </a:effectLst>
                </a:rPr>
                <a:t>PIM</a:t>
              </a:r>
              <a:endParaRPr lang="de-DE" sz="1200" b="1" dirty="0">
                <a:effectLst>
                  <a:outerShdw blurRad="38100" dist="12700" dir="2700000" algn="tl">
                    <a:srgbClr val="000000">
                      <a:alpha val="43137"/>
                    </a:srgbClr>
                  </a:outerShdw>
                </a:effectLst>
              </a:endParaRPr>
            </a:p>
          </p:txBody>
        </p:sp>
      </p:grpSp>
      <p:sp>
        <p:nvSpPr>
          <p:cNvPr id="31" name="Textfeld 30"/>
          <p:cNvSpPr txBox="1"/>
          <p:nvPr/>
        </p:nvSpPr>
        <p:spPr>
          <a:xfrm>
            <a:off x="423306" y="4432294"/>
            <a:ext cx="1127232" cy="276999"/>
          </a:xfrm>
          <a:prstGeom prst="rect">
            <a:avLst/>
          </a:prstGeom>
          <a:noFill/>
        </p:spPr>
        <p:txBody>
          <a:bodyPr wrap="none" rtlCol="0">
            <a:spAutoFit/>
          </a:bodyPr>
          <a:lstStyle/>
          <a:p>
            <a:r>
              <a:rPr lang="de-DE" sz="1200" b="1" dirty="0" smtClean="0">
                <a:effectLst>
                  <a:outerShdw blurRad="38100" dist="12700" dir="2700000" algn="tl">
                    <a:srgbClr val="000000">
                      <a:alpha val="43137"/>
                    </a:srgbClr>
                  </a:outerShdw>
                </a:effectLst>
              </a:rPr>
              <a:t>Pure W (IGP)</a:t>
            </a:r>
            <a:endParaRPr lang="de-DE" sz="1200" b="1" dirty="0">
              <a:effectLst>
                <a:outerShdw blurRad="38100" dist="12700" dir="2700000" algn="tl">
                  <a:srgbClr val="000000">
                    <a:alpha val="43137"/>
                  </a:srgbClr>
                </a:outerShdw>
              </a:effectLst>
            </a:endParaRPr>
          </a:p>
        </p:txBody>
      </p:sp>
      <p:sp>
        <p:nvSpPr>
          <p:cNvPr id="50" name="Textfeld 49"/>
          <p:cNvSpPr txBox="1"/>
          <p:nvPr/>
        </p:nvSpPr>
        <p:spPr>
          <a:xfrm>
            <a:off x="8282300" y="893928"/>
            <a:ext cx="2476405" cy="408623"/>
          </a:xfrm>
          <a:prstGeom prst="roundRect">
            <a:avLst/>
          </a:prstGeom>
          <a:noFill/>
          <a:effectLst/>
        </p:spPr>
        <p:txBody>
          <a:bodyPr wrap="square" rtlCol="0">
            <a:spAutoFit/>
          </a:bodyPr>
          <a:lstStyle/>
          <a:p>
            <a:r>
              <a:rPr lang="en-US" dirty="0" smtClean="0">
                <a:effectLst>
                  <a:outerShdw blurRad="38100" dist="12700" dir="2700000" algn="tl">
                    <a:srgbClr val="000000">
                      <a:alpha val="43137"/>
                    </a:srgbClr>
                  </a:outerShdw>
                </a:effectLst>
              </a:rPr>
              <a:t>Divertor strike point</a:t>
            </a:r>
          </a:p>
        </p:txBody>
      </p:sp>
      <p:sp>
        <p:nvSpPr>
          <p:cNvPr id="51" name="Pfeil nach rechts 50"/>
          <p:cNvSpPr/>
          <p:nvPr/>
        </p:nvSpPr>
        <p:spPr>
          <a:xfrm>
            <a:off x="7716415" y="947637"/>
            <a:ext cx="545841" cy="301203"/>
          </a:xfrm>
          <a:prstGeom prst="right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60"/>
          <p:cNvGrpSpPr/>
          <p:nvPr/>
        </p:nvGrpSpPr>
        <p:grpSpPr>
          <a:xfrm>
            <a:off x="217472" y="3702240"/>
            <a:ext cx="11852495" cy="2527404"/>
            <a:chOff x="235285" y="4005064"/>
            <a:chExt cx="11852495" cy="2527404"/>
          </a:xfrm>
        </p:grpSpPr>
        <p:pic>
          <p:nvPicPr>
            <p:cNvPr id="48" name="Grafik 47"/>
            <p:cNvPicPr>
              <a:picLocks noChangeAspect="1"/>
            </p:cNvPicPr>
            <p:nvPr/>
          </p:nvPicPr>
          <p:blipFill>
            <a:blip r:embed="rId4"/>
            <a:stretch>
              <a:fillRect/>
            </a:stretch>
          </p:blipFill>
          <p:spPr>
            <a:xfrm>
              <a:off x="9027780" y="4005064"/>
              <a:ext cx="3060000" cy="2527404"/>
            </a:xfrm>
            <a:prstGeom prst="rect">
              <a:avLst/>
            </a:prstGeom>
            <a:effectLst>
              <a:outerShdw blurRad="50800" dist="38100" dir="2700000" algn="tl" rotWithShape="0">
                <a:prstClr val="black">
                  <a:alpha val="40000"/>
                </a:prstClr>
              </a:outerShdw>
            </a:effectLst>
          </p:spPr>
        </p:pic>
        <p:sp>
          <p:nvSpPr>
            <p:cNvPr id="60" name="Textfeld 59"/>
            <p:cNvSpPr txBox="1"/>
            <p:nvPr/>
          </p:nvSpPr>
          <p:spPr>
            <a:xfrm>
              <a:off x="235285" y="5594231"/>
              <a:ext cx="8502946" cy="408623"/>
            </a:xfrm>
            <a:prstGeom prst="roundRect">
              <a:avLst/>
            </a:prstGeom>
            <a:noFill/>
            <a:effectLst/>
          </p:spPr>
          <p:txBody>
            <a:bodyPr wrap="square" rtlCol="0">
              <a:spAutoFit/>
            </a:bodyPr>
            <a:lstStyle/>
            <a:p>
              <a:r>
                <a:rPr lang="en-US" dirty="0" smtClean="0">
                  <a:effectLst>
                    <a:outerShdw blurRad="38100" dist="12700" dir="2700000" algn="tl">
                      <a:srgbClr val="000000">
                        <a:alpha val="43137"/>
                      </a:srgbClr>
                    </a:outerShdw>
                  </a:effectLst>
                </a:rPr>
                <a:t>Discarding of technologies (e.g. PIM) and materials (e.g. W-</a:t>
              </a:r>
              <a:r>
                <a:rPr lang="en-US" dirty="0" err="1" smtClean="0">
                  <a:effectLst>
                    <a:outerShdw blurRad="38100" dist="12700" dir="2700000" algn="tl">
                      <a:srgbClr val="000000">
                        <a:alpha val="43137"/>
                      </a:srgbClr>
                    </a:outerShdw>
                  </a:effectLst>
                </a:rPr>
                <a:t>TiC</a:t>
              </a:r>
              <a:r>
                <a:rPr lang="en-US" dirty="0" smtClean="0">
                  <a:effectLst>
                    <a:outerShdw blurRad="38100" dist="12700" dir="2700000" algn="tl">
                      <a:srgbClr val="000000">
                        <a:alpha val="43137"/>
                      </a:srgbClr>
                    </a:outerShdw>
                  </a:effectLst>
                </a:rPr>
                <a:t>, W-Y</a:t>
              </a:r>
              <a:r>
                <a:rPr lang="en-US" baseline="-25000" dirty="0" smtClean="0">
                  <a:effectLst>
                    <a:outerShdw blurRad="38100" dist="12700" dir="2700000" algn="tl">
                      <a:srgbClr val="000000">
                        <a:alpha val="43137"/>
                      </a:srgbClr>
                    </a:outerShdw>
                  </a:effectLst>
                </a:rPr>
                <a:t>2</a:t>
              </a:r>
              <a:r>
                <a:rPr lang="en-US" dirty="0" smtClean="0">
                  <a:effectLst>
                    <a:outerShdw blurRad="38100" dist="12700" dir="2700000" algn="tl">
                      <a:srgbClr val="000000">
                        <a:alpha val="43137"/>
                      </a:srgbClr>
                    </a:outerShdw>
                  </a:effectLst>
                </a:rPr>
                <a:t>O</a:t>
              </a:r>
              <a:r>
                <a:rPr lang="en-US" baseline="-25000" dirty="0" smtClean="0">
                  <a:effectLst>
                    <a:outerShdw blurRad="38100" dist="12700" dir="2700000" algn="tl">
                      <a:srgbClr val="000000">
                        <a:alpha val="43137"/>
                      </a:srgbClr>
                    </a:outerShdw>
                  </a:effectLst>
                </a:rPr>
                <a:t>3</a:t>
              </a:r>
              <a:r>
                <a:rPr lang="en-US" dirty="0" smtClean="0">
                  <a:effectLst>
                    <a:outerShdw blurRad="38100" dist="12700" dir="2700000" algn="tl">
                      <a:srgbClr val="000000">
                        <a:alpha val="43137"/>
                      </a:srgbClr>
                    </a:outerShdw>
                  </a:effectLst>
                </a:rPr>
                <a:t>, ...) </a:t>
              </a:r>
            </a:p>
          </p:txBody>
        </p:sp>
      </p:grpSp>
      <p:sp>
        <p:nvSpPr>
          <p:cNvPr id="4" name="Titel 3"/>
          <p:cNvSpPr>
            <a:spLocks noGrp="1"/>
          </p:cNvSpPr>
          <p:nvPr>
            <p:ph type="title"/>
          </p:nvPr>
        </p:nvSpPr>
        <p:spPr/>
        <p:txBody>
          <a:bodyPr/>
          <a:lstStyle/>
          <a:p>
            <a:r>
              <a:rPr lang="en-US" dirty="0" smtClean="0"/>
              <a:t>Advanced plasma facing materials – down-selection process</a:t>
            </a:r>
            <a:endParaRPr lang="en-US" dirty="0"/>
          </a:p>
        </p:txBody>
      </p:sp>
    </p:spTree>
    <p:extLst>
      <p:ext uri="{BB962C8B-B14F-4D97-AF65-F5344CB8AC3E}">
        <p14:creationId xmlns:p14="http://schemas.microsoft.com/office/powerpoint/2010/main" val="11830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Advanced plasma facing </a:t>
            </a:r>
            <a:r>
              <a:rPr lang="en-US" dirty="0" smtClean="0"/>
              <a:t>materials - summary</a:t>
            </a:r>
            <a:endParaRPr lang="de-DE" dirty="0"/>
          </a:p>
        </p:txBody>
      </p:sp>
      <p:pic>
        <p:nvPicPr>
          <p:cNvPr id="5" name="Imagen 2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750" t="29000" r="2750" b="39500"/>
          <a:stretch/>
        </p:blipFill>
        <p:spPr>
          <a:xfrm>
            <a:off x="5661370" y="828389"/>
            <a:ext cx="4320000" cy="1080000"/>
          </a:xfrm>
          <a:prstGeom prst="rect">
            <a:avLst/>
          </a:prstGeom>
          <a:effectLst>
            <a:outerShdw blurRad="50800" dist="38100" dir="2700000" algn="tl" rotWithShape="0">
              <a:prstClr val="black">
                <a:alpha val="40000"/>
              </a:prstClr>
            </a:outerShdw>
          </a:effectLst>
        </p:spPr>
      </p:pic>
      <p:pic>
        <p:nvPicPr>
          <p:cNvPr id="6" name="Grafik 5"/>
          <p:cNvPicPr>
            <a:picLocks noChangeAspect="1"/>
          </p:cNvPicPr>
          <p:nvPr/>
        </p:nvPicPr>
        <p:blipFill>
          <a:blip r:embed="rId4"/>
          <a:stretch>
            <a:fillRect/>
          </a:stretch>
        </p:blipFill>
        <p:spPr>
          <a:xfrm>
            <a:off x="10550580" y="1387985"/>
            <a:ext cx="1404000" cy="1655894"/>
          </a:xfrm>
          <a:prstGeom prst="rect">
            <a:avLst/>
          </a:prstGeom>
          <a:effectLst>
            <a:outerShdw blurRad="50800" dist="38100" dir="2700000" algn="tl" rotWithShape="0">
              <a:prstClr val="black">
                <a:alpha val="40000"/>
              </a:prstClr>
            </a:outerShdw>
          </a:effectLst>
        </p:spPr>
      </p:pic>
      <p:grpSp>
        <p:nvGrpSpPr>
          <p:cNvPr id="7" name="Gruppieren 6"/>
          <p:cNvGrpSpPr/>
          <p:nvPr/>
        </p:nvGrpSpPr>
        <p:grpSpPr>
          <a:xfrm>
            <a:off x="5654036" y="1983125"/>
            <a:ext cx="4795231" cy="1807354"/>
            <a:chOff x="7104112" y="2708920"/>
            <a:chExt cx="4795231" cy="1807354"/>
          </a:xfrm>
        </p:grpSpPr>
        <p:sp>
          <p:nvSpPr>
            <p:cNvPr id="8" name="object 9"/>
            <p:cNvSpPr/>
            <p:nvPr/>
          </p:nvSpPr>
          <p:spPr>
            <a:xfrm>
              <a:off x="7104112" y="2708920"/>
              <a:ext cx="2346959" cy="1801258"/>
            </a:xfrm>
            <a:prstGeom prst="rect">
              <a:avLst/>
            </a:prstGeom>
            <a:blipFill>
              <a:blip r:embed="rId5"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cs typeface="Arial" panose="020B0604020202020204" pitchFamily="34" charset="0"/>
              </a:endParaRPr>
            </a:p>
          </p:txBody>
        </p:sp>
        <p:sp>
          <p:nvSpPr>
            <p:cNvPr id="9" name="object 10"/>
            <p:cNvSpPr/>
            <p:nvPr/>
          </p:nvSpPr>
          <p:spPr>
            <a:xfrm>
              <a:off x="9552384" y="2708920"/>
              <a:ext cx="2346959" cy="1807354"/>
            </a:xfrm>
            <a:prstGeom prst="rect">
              <a:avLst/>
            </a:prstGeom>
            <a:blipFill>
              <a:blip r:embed="rId6"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cs typeface="Arial" panose="020B0604020202020204" pitchFamily="34" charset="0"/>
              </a:endParaRPr>
            </a:p>
          </p:txBody>
        </p:sp>
      </p:grpSp>
      <p:sp>
        <p:nvSpPr>
          <p:cNvPr id="10" name="Textfeld 9"/>
          <p:cNvSpPr txBox="1"/>
          <p:nvPr/>
        </p:nvSpPr>
        <p:spPr>
          <a:xfrm>
            <a:off x="6551799" y="1991299"/>
            <a:ext cx="1146596" cy="276999"/>
          </a:xfrm>
          <a:prstGeom prst="rect">
            <a:avLst/>
          </a:prstGeom>
          <a:noFill/>
        </p:spPr>
        <p:txBody>
          <a:bodyPr wrap="none" rtlCol="0">
            <a:spAutoFit/>
          </a:bodyPr>
          <a:lstStyle/>
          <a:p>
            <a:r>
              <a:rPr lang="de-DE" sz="1200" dirty="0" smtClean="0">
                <a:solidFill>
                  <a:schemeClr val="bg1"/>
                </a:solidFill>
                <a:effectLst>
                  <a:outerShdw blurRad="38100" dist="12700" dir="2700000" algn="tl">
                    <a:srgbClr val="000000">
                      <a:alpha val="43137"/>
                    </a:srgbClr>
                  </a:outerShdw>
                </a:effectLst>
                <a:cs typeface="Arial" panose="020B0604020202020204" pitchFamily="34" charset="0"/>
              </a:rPr>
              <a:t>W-W </a:t>
            </a:r>
            <a:r>
              <a:rPr lang="de-DE" sz="1200" dirty="0" err="1" smtClean="0">
                <a:solidFill>
                  <a:schemeClr val="bg1"/>
                </a:solidFill>
                <a:effectLst>
                  <a:outerShdw blurRad="38100" dist="12700" dir="2700000" algn="tl">
                    <a:srgbClr val="000000">
                      <a:alpha val="43137"/>
                    </a:srgbClr>
                  </a:outerShdw>
                </a:effectLst>
                <a:cs typeface="Arial" panose="020B0604020202020204" pitchFamily="34" charset="0"/>
              </a:rPr>
              <a:t>laminates</a:t>
            </a:r>
            <a:endParaRPr lang="de-DE" sz="1200"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11" name="Textfeld 10"/>
          <p:cNvSpPr txBox="1"/>
          <p:nvPr/>
        </p:nvSpPr>
        <p:spPr>
          <a:xfrm>
            <a:off x="5681332" y="839171"/>
            <a:ext cx="805157" cy="276999"/>
          </a:xfrm>
          <a:prstGeom prst="rect">
            <a:avLst/>
          </a:prstGeom>
          <a:noFill/>
        </p:spPr>
        <p:txBody>
          <a:bodyPr wrap="none" rtlCol="0">
            <a:spAutoFit/>
          </a:bodyPr>
          <a:lstStyle/>
          <a:p>
            <a:r>
              <a:rPr lang="de-DE" sz="1200" dirty="0" smtClean="0">
                <a:effectLst>
                  <a:outerShdw blurRad="38100" dist="12700" dir="2700000" algn="tl">
                    <a:srgbClr val="000000">
                      <a:alpha val="43137"/>
                    </a:srgbClr>
                  </a:outerShdw>
                </a:effectLst>
                <a:cs typeface="Arial" panose="020B0604020202020204" pitchFamily="34" charset="0"/>
              </a:rPr>
              <a:t>SMART W</a:t>
            </a:r>
            <a:endParaRPr lang="de-DE" sz="1200" dirty="0">
              <a:effectLst>
                <a:outerShdw blurRad="38100" dist="12700" dir="2700000" algn="tl">
                  <a:srgbClr val="000000">
                    <a:alpha val="43137"/>
                  </a:srgbClr>
                </a:outerShdw>
              </a:effectLst>
              <a:cs typeface="Arial" panose="020B0604020202020204" pitchFamily="34" charset="0"/>
            </a:endParaRPr>
          </a:p>
        </p:txBody>
      </p:sp>
      <p:sp>
        <p:nvSpPr>
          <p:cNvPr id="12" name="Textfeld 11"/>
          <p:cNvSpPr txBox="1"/>
          <p:nvPr/>
        </p:nvSpPr>
        <p:spPr>
          <a:xfrm>
            <a:off x="10569149" y="1403563"/>
            <a:ext cx="577402" cy="276999"/>
          </a:xfrm>
          <a:prstGeom prst="rect">
            <a:avLst/>
          </a:prstGeom>
          <a:noFill/>
        </p:spPr>
        <p:txBody>
          <a:bodyPr wrap="none" rtlCol="0">
            <a:spAutoFit/>
          </a:bodyPr>
          <a:lstStyle/>
          <a:p>
            <a:r>
              <a:rPr lang="de-DE" sz="1200" dirty="0" smtClean="0">
                <a:effectLst>
                  <a:outerShdw blurRad="38100" dist="12700" dir="2700000" algn="tl">
                    <a:srgbClr val="000000">
                      <a:alpha val="43137"/>
                    </a:srgbClr>
                  </a:outerShdw>
                </a:effectLst>
                <a:cs typeface="Arial" panose="020B0604020202020204" pitchFamily="34" charset="0"/>
              </a:rPr>
              <a:t>AM W</a:t>
            </a:r>
            <a:endParaRPr lang="de-DE" sz="1200" dirty="0">
              <a:effectLst>
                <a:outerShdw blurRad="38100" dist="12700" dir="2700000" algn="tl">
                  <a:srgbClr val="000000">
                    <a:alpha val="43137"/>
                  </a:srgbClr>
                </a:outerShdw>
              </a:effectLst>
              <a:cs typeface="Arial" panose="020B0604020202020204" pitchFamily="34" charset="0"/>
            </a:endParaRPr>
          </a:p>
        </p:txBody>
      </p:sp>
      <p:grpSp>
        <p:nvGrpSpPr>
          <p:cNvPr id="16" name="Gruppieren 15"/>
          <p:cNvGrpSpPr/>
          <p:nvPr/>
        </p:nvGrpSpPr>
        <p:grpSpPr>
          <a:xfrm>
            <a:off x="287101" y="3984092"/>
            <a:ext cx="11030255" cy="2146782"/>
            <a:chOff x="263350" y="4132340"/>
            <a:chExt cx="11030255" cy="2146782"/>
          </a:xfrm>
        </p:grpSpPr>
        <p:sp>
          <p:nvSpPr>
            <p:cNvPr id="17" name="Textfeld 3"/>
            <p:cNvSpPr txBox="1"/>
            <p:nvPr/>
          </p:nvSpPr>
          <p:spPr>
            <a:xfrm flipH="1">
              <a:off x="263350" y="4617129"/>
              <a:ext cx="11030255" cy="1661993"/>
            </a:xfrm>
            <a:prstGeom prst="rect">
              <a:avLst/>
            </a:prstGeom>
            <a:noFill/>
            <a:effectLst/>
          </p:spPr>
          <p:txBody>
            <a:bodyPr wrap="square" rtlCol="0">
              <a:spAutoFit/>
            </a:bodyPr>
            <a:lstStyle>
              <a:defPPr>
                <a:defRPr lang="de-DE"/>
              </a:defPPr>
              <a:lvl1pPr marL="285750" indent="-285750">
                <a:spcAft>
                  <a:spcPts val="600"/>
                </a:spcAft>
                <a:buFont typeface="Arial" panose="020B0604020202020204" pitchFamily="34" charset="0"/>
                <a:buChar char="•"/>
                <a:defRPr sz="1700">
                  <a:effectLst>
                    <a:outerShdw blurRad="38100" dist="12700" dir="2700000" algn="tl">
                      <a:srgbClr val="000000">
                        <a:alpha val="43137"/>
                      </a:srgbClr>
                    </a:outerShdw>
                  </a:effectLst>
                </a:defRPr>
              </a:lvl1pPr>
            </a:lstStyle>
            <a:p>
              <a:pPr marL="355600" indent="-342900">
                <a:lnSpc>
                  <a:spcPct val="100000"/>
                </a:lnSpc>
                <a:spcBef>
                  <a:spcPts val="0"/>
                </a:spcBef>
                <a:buClr>
                  <a:schemeClr val="tx1"/>
                </a:buClr>
                <a:buFont typeface="Arial Unicode MS"/>
                <a:buChar char="❖"/>
                <a:tabLst>
                  <a:tab pos="355600" algn="l"/>
                </a:tabLst>
              </a:pPr>
              <a:r>
                <a:rPr lang="en-US" sz="1800" b="1" spc="-5" dirty="0" smtClean="0">
                  <a:solidFill>
                    <a:schemeClr val="tx2"/>
                  </a:solidFill>
                  <a:cs typeface="Arial" panose="020B0604020202020204" pitchFamily="34" charset="0"/>
                </a:rPr>
                <a:t>Confirmation of W-issues</a:t>
              </a:r>
              <a:r>
                <a:rPr lang="en-US" sz="1800" spc="-5" dirty="0" smtClean="0">
                  <a:cs typeface="Arial" panose="020B0604020202020204" pitchFamily="34" charset="0"/>
                </a:rPr>
                <a:t>: recrystallization, surface crack formation, macro-crack formation, brittle cracking, ...? </a:t>
              </a:r>
              <a:r>
                <a:rPr lang="en-US" sz="1800" spc="-5" dirty="0" smtClean="0">
                  <a:cs typeface="Arial" panose="020B0604020202020204" pitchFamily="34" charset="0"/>
                  <a:sym typeface="Wingdings" panose="05000000000000000000" pitchFamily="2" charset="2"/>
                </a:rPr>
                <a:t> irradiation of materials and components</a:t>
              </a:r>
              <a:endParaRPr lang="en-US" sz="1800" spc="-5" dirty="0" smtClean="0">
                <a:cs typeface="Arial" panose="020B0604020202020204" pitchFamily="34" charset="0"/>
              </a:endParaRPr>
            </a:p>
            <a:p>
              <a:pPr marL="355600" indent="-342900">
                <a:lnSpc>
                  <a:spcPct val="100000"/>
                </a:lnSpc>
                <a:spcBef>
                  <a:spcPts val="0"/>
                </a:spcBef>
                <a:buClr>
                  <a:schemeClr val="tx1"/>
                </a:buClr>
                <a:buFont typeface="Arial Unicode MS"/>
                <a:buChar char="❖"/>
                <a:tabLst>
                  <a:tab pos="355600" algn="l"/>
                </a:tabLst>
              </a:pPr>
              <a:r>
                <a:rPr lang="en-US" sz="1800" b="1" spc="-5" dirty="0">
                  <a:solidFill>
                    <a:schemeClr val="tx2"/>
                  </a:solidFill>
                  <a:cs typeface="Arial" panose="020B0604020202020204" pitchFamily="34" charset="0"/>
                </a:rPr>
                <a:t>SMART </a:t>
              </a:r>
              <a:r>
                <a:rPr lang="en-US" sz="1800" b="1" spc="-5" dirty="0" smtClean="0">
                  <a:solidFill>
                    <a:schemeClr val="tx2"/>
                  </a:solidFill>
                  <a:cs typeface="Arial" panose="020B0604020202020204" pitchFamily="34" charset="0"/>
                </a:rPr>
                <a:t>alloys – coordination with SAFETY</a:t>
              </a:r>
              <a:endParaRPr lang="en-US" sz="1800" b="1" spc="-5" dirty="0">
                <a:solidFill>
                  <a:schemeClr val="tx2"/>
                </a:solidFill>
                <a:cs typeface="Arial" panose="020B0604020202020204" pitchFamily="34" charset="0"/>
              </a:endParaRPr>
            </a:p>
            <a:p>
              <a:pPr marL="641350" lvl="1" indent="-284163">
                <a:buFont typeface="Courier New" panose="02070309020205020404" pitchFamily="49" charset="0"/>
                <a:buChar char="o"/>
                <a:tabLst>
                  <a:tab pos="355600" algn="l"/>
                </a:tabLst>
              </a:pPr>
              <a:r>
                <a:rPr lang="en-US" sz="1900" spc="-5" dirty="0" smtClean="0">
                  <a:cs typeface="Arial" panose="020B0604020202020204" pitchFamily="34" charset="0"/>
                </a:rPr>
                <a:t>Coating thickness on the First Wall?</a:t>
              </a:r>
            </a:p>
            <a:p>
              <a:pPr marL="641350" lvl="1" indent="-284163">
                <a:buFont typeface="Courier New" panose="02070309020205020404" pitchFamily="49" charset="0"/>
                <a:buChar char="o"/>
                <a:tabLst>
                  <a:tab pos="355600" algn="l"/>
                </a:tabLst>
              </a:pPr>
              <a:r>
                <a:rPr lang="en-US" sz="1900" spc="-5" dirty="0" smtClean="0">
                  <a:cs typeface="Arial" panose="020B0604020202020204" pitchFamily="34" charset="0"/>
                </a:rPr>
                <a:t>For divertor areas with low heat flux?</a:t>
              </a:r>
            </a:p>
          </p:txBody>
        </p:sp>
        <p:sp>
          <p:nvSpPr>
            <p:cNvPr id="18" name="Textfeld 17"/>
            <p:cNvSpPr txBox="1"/>
            <p:nvPr/>
          </p:nvSpPr>
          <p:spPr>
            <a:xfrm>
              <a:off x="334800" y="4132340"/>
              <a:ext cx="2013882" cy="442674"/>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cs typeface="Arial" panose="020B0604020202020204" pitchFamily="34" charset="0"/>
                </a:rPr>
                <a:t>Open questions</a:t>
              </a:r>
              <a:endParaRPr lang="en-US" sz="2000" b="1" dirty="0">
                <a:solidFill>
                  <a:schemeClr val="bg1"/>
                </a:solidFill>
                <a:cs typeface="Arial" panose="020B0604020202020204" pitchFamily="34" charset="0"/>
              </a:endParaRPr>
            </a:p>
          </p:txBody>
        </p:sp>
      </p:grpSp>
      <p:grpSp>
        <p:nvGrpSpPr>
          <p:cNvPr id="19" name="Gruppieren 18"/>
          <p:cNvGrpSpPr/>
          <p:nvPr/>
        </p:nvGrpSpPr>
        <p:grpSpPr>
          <a:xfrm>
            <a:off x="287103" y="934835"/>
            <a:ext cx="5318630" cy="2602722"/>
            <a:chOff x="263352" y="1148400"/>
            <a:chExt cx="5318630" cy="2602722"/>
          </a:xfrm>
        </p:grpSpPr>
        <p:sp>
          <p:nvSpPr>
            <p:cNvPr id="20" name="Textfeld 3"/>
            <p:cNvSpPr txBox="1"/>
            <p:nvPr/>
          </p:nvSpPr>
          <p:spPr>
            <a:xfrm flipH="1">
              <a:off x="263352" y="1612075"/>
              <a:ext cx="5318630" cy="2139047"/>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Aft>
                  <a:spcPts val="600"/>
                </a:spcAft>
                <a:buClr>
                  <a:schemeClr val="tx1"/>
                </a:buClr>
                <a:buFont typeface="Wingdings" panose="05000000000000000000" pitchFamily="2" charset="2"/>
                <a:buChar char="v"/>
              </a:pPr>
              <a:r>
                <a:rPr lang="en-US" b="1" dirty="0" smtClean="0">
                  <a:solidFill>
                    <a:schemeClr val="tx2"/>
                  </a:solidFill>
                  <a:cs typeface="Arial" panose="020B0604020202020204" pitchFamily="34" charset="0"/>
                </a:rPr>
                <a:t>Multitude of materials at MTRL 2-3</a:t>
              </a:r>
              <a:endParaRPr lang="en-US" dirty="0">
                <a:solidFill>
                  <a:schemeClr val="tx2"/>
                </a:solidFill>
                <a:cs typeface="Arial" panose="020B0604020202020204" pitchFamily="34" charset="0"/>
              </a:endParaRPr>
            </a:p>
            <a:p>
              <a:pPr marL="542925" lvl="1" indent="-277813">
                <a:spcAft>
                  <a:spcPts val="600"/>
                </a:spcAft>
                <a:buClr>
                  <a:schemeClr val="tx1"/>
                </a:buClr>
                <a:buFont typeface="Courier New" panose="02070309020205020404" pitchFamily="49" charset="0"/>
                <a:buChar char="o"/>
              </a:pPr>
              <a:r>
                <a:rPr lang="en-US" u="sng" dirty="0">
                  <a:effectLst>
                    <a:outerShdw blurRad="38100" dist="12700" dir="2700000" algn="tl">
                      <a:srgbClr val="000000">
                        <a:alpha val="43137"/>
                      </a:srgbClr>
                    </a:outerShdw>
                  </a:effectLst>
                  <a:cs typeface="Arial" panose="020B0604020202020204" pitchFamily="34" charset="0"/>
                </a:rPr>
                <a:t>Self-passivating W-alloys (SMART)</a:t>
              </a:r>
            </a:p>
            <a:p>
              <a:pPr marL="542925" lvl="1" indent="-277813">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W-W </a:t>
              </a:r>
              <a:r>
                <a:rPr lang="en-US" dirty="0">
                  <a:effectLst>
                    <a:outerShdw blurRad="38100" dist="12700" dir="2700000" algn="tl">
                      <a:srgbClr val="000000">
                        <a:alpha val="43137"/>
                      </a:srgbClr>
                    </a:outerShdw>
                  </a:effectLst>
                  <a:cs typeface="Arial" panose="020B0604020202020204" pitchFamily="34" charset="0"/>
                </a:rPr>
                <a:t>laminates (incl. </a:t>
              </a:r>
              <a:r>
                <a:rPr lang="en-US" u="sng" dirty="0">
                  <a:effectLst>
                    <a:outerShdw blurRad="38100" dist="12700" dir="2700000" algn="tl">
                      <a:srgbClr val="000000">
                        <a:alpha val="43137"/>
                      </a:srgbClr>
                    </a:outerShdw>
                  </a:effectLst>
                  <a:cs typeface="Arial" panose="020B0604020202020204" pitchFamily="34" charset="0"/>
                </a:rPr>
                <a:t>K-doping</a:t>
              </a:r>
              <a:r>
                <a:rPr lang="en-US" dirty="0">
                  <a:effectLst>
                    <a:outerShdw blurRad="38100" dist="12700" dir="2700000" algn="tl">
                      <a:srgbClr val="000000">
                        <a:alpha val="43137"/>
                      </a:srgbClr>
                    </a:outerShdw>
                  </a:effectLst>
                  <a:cs typeface="Arial" panose="020B0604020202020204" pitchFamily="34" charset="0"/>
                </a:rPr>
                <a:t>)</a:t>
              </a:r>
            </a:p>
            <a:p>
              <a:pPr marL="542925" lvl="1" indent="-277813">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WC </a:t>
              </a:r>
              <a:r>
                <a:rPr lang="en-US" dirty="0">
                  <a:effectLst>
                    <a:outerShdw blurRad="38100" dist="12700" dir="2700000" algn="tl">
                      <a:srgbClr val="000000">
                        <a:alpha val="43137"/>
                      </a:srgbClr>
                    </a:outerShdw>
                  </a:effectLst>
                  <a:cs typeface="Arial" panose="020B0604020202020204" pitchFamily="34" charset="0"/>
                </a:rPr>
                <a:t>reinforced </a:t>
              </a:r>
              <a:r>
                <a:rPr lang="en-US" dirty="0" smtClean="0">
                  <a:effectLst>
                    <a:outerShdw blurRad="38100" dist="12700" dir="2700000" algn="tl">
                      <a:srgbClr val="000000">
                        <a:alpha val="43137"/>
                      </a:srgbClr>
                    </a:outerShdw>
                  </a:effectLst>
                  <a:cs typeface="Arial" panose="020B0604020202020204" pitchFamily="34" charset="0"/>
                </a:rPr>
                <a:t>W?</a:t>
              </a:r>
              <a:endParaRPr lang="en-US" dirty="0">
                <a:effectLst>
                  <a:outerShdw blurRad="38100" dist="12700" dir="2700000" algn="tl">
                    <a:srgbClr val="000000">
                      <a:alpha val="43137"/>
                    </a:srgbClr>
                  </a:outerShdw>
                </a:effectLst>
                <a:cs typeface="Arial" panose="020B0604020202020204" pitchFamily="34" charset="0"/>
              </a:endParaRPr>
            </a:p>
            <a:p>
              <a:pPr marL="542925" lvl="1" indent="-277813">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Additive manufactured W (e.g. </a:t>
              </a:r>
              <a:r>
                <a:rPr lang="en-US" smtClean="0">
                  <a:effectLst>
                    <a:outerShdw blurRad="38100" dist="12700" dir="2700000" algn="tl">
                      <a:srgbClr val="000000">
                        <a:alpha val="43137"/>
                      </a:srgbClr>
                    </a:outerShdw>
                  </a:effectLst>
                  <a:cs typeface="Arial" panose="020B0604020202020204" pitchFamily="34" charset="0"/>
                </a:rPr>
                <a:t>via </a:t>
              </a:r>
              <a:r>
                <a:rPr lang="en-US" smtClean="0">
                  <a:effectLst>
                    <a:outerShdw blurRad="38100" dist="12700" dir="2700000" algn="tl">
                      <a:srgbClr val="000000">
                        <a:alpha val="43137"/>
                      </a:srgbClr>
                    </a:outerShdw>
                  </a:effectLst>
                  <a:cs typeface="Arial" panose="020B0604020202020204" pitchFamily="34" charset="0"/>
                </a:rPr>
                <a:t>LM or EBM</a:t>
              </a:r>
              <a:r>
                <a:rPr lang="en-US" dirty="0" smtClean="0">
                  <a:effectLst>
                    <a:outerShdw blurRad="38100" dist="12700" dir="2700000" algn="tl">
                      <a:srgbClr val="000000">
                        <a:alpha val="43137"/>
                      </a:srgbClr>
                    </a:outerShdw>
                  </a:effectLst>
                  <a:cs typeface="Arial" panose="020B0604020202020204" pitchFamily="34" charset="0"/>
                </a:rPr>
                <a:t>)?</a:t>
              </a:r>
            </a:p>
            <a:p>
              <a:pPr marL="542925" lvl="1" indent="-277813">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W-fiber </a:t>
              </a:r>
              <a:r>
                <a:rPr lang="en-US" dirty="0">
                  <a:effectLst>
                    <a:outerShdw blurRad="38100" dist="12700" dir="2700000" algn="tl">
                      <a:srgbClr val="000000">
                        <a:alpha val="43137"/>
                      </a:srgbClr>
                    </a:outerShdw>
                  </a:effectLst>
                  <a:cs typeface="Arial" panose="020B0604020202020204" pitchFamily="34" charset="0"/>
                </a:rPr>
                <a:t>reinforced </a:t>
              </a:r>
              <a:r>
                <a:rPr lang="en-US" dirty="0" smtClean="0">
                  <a:effectLst>
                    <a:outerShdw blurRad="38100" dist="12700" dir="2700000" algn="tl">
                      <a:srgbClr val="000000">
                        <a:alpha val="43137"/>
                      </a:srgbClr>
                    </a:outerShdw>
                  </a:effectLst>
                  <a:cs typeface="Arial" panose="020B0604020202020204" pitchFamily="34" charset="0"/>
                </a:rPr>
                <a:t>W?</a:t>
              </a:r>
              <a:endParaRPr lang="en-US" sz="1600" dirty="0">
                <a:effectLst>
                  <a:outerShdw blurRad="38100" dist="12700" dir="2700000" algn="tl">
                    <a:srgbClr val="000000">
                      <a:alpha val="43137"/>
                    </a:srgbClr>
                  </a:outerShdw>
                </a:effectLst>
                <a:cs typeface="Arial" panose="020B0604020202020204" pitchFamily="34" charset="0"/>
              </a:endParaRPr>
            </a:p>
          </p:txBody>
        </p:sp>
        <p:sp>
          <p:nvSpPr>
            <p:cNvPr id="21" name="Textfeld 20"/>
            <p:cNvSpPr txBox="1"/>
            <p:nvPr/>
          </p:nvSpPr>
          <p:spPr>
            <a:xfrm>
              <a:off x="334800" y="1148400"/>
              <a:ext cx="1861482" cy="442674"/>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cs typeface="Arial" panose="020B0604020202020204" pitchFamily="34" charset="0"/>
                </a:rPr>
                <a:t>Current status</a:t>
              </a:r>
              <a:endParaRPr lang="en-US" sz="2000" b="1"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14677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Advanced plasma facing materials - summary</a:t>
            </a:r>
            <a:endParaRPr lang="de-DE" dirty="0"/>
          </a:p>
        </p:txBody>
      </p:sp>
      <p:sp>
        <p:nvSpPr>
          <p:cNvPr id="3" name="Fußzeilenplatzhalter 2"/>
          <p:cNvSpPr>
            <a:spLocks noGrp="1"/>
          </p:cNvSpPr>
          <p:nvPr>
            <p:ph type="ftr" sz="quarter" idx="11"/>
          </p:nvPr>
        </p:nvSpPr>
        <p:spPr/>
        <p:txBody>
          <a:body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
        <p:nvSpPr>
          <p:cNvPr id="4" name="Foliennummernplatzhalter 3"/>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5" name="Textfeld 3"/>
          <p:cNvSpPr txBox="1"/>
          <p:nvPr/>
        </p:nvSpPr>
        <p:spPr>
          <a:xfrm flipH="1">
            <a:off x="287101" y="1431994"/>
            <a:ext cx="11653537" cy="1785104"/>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Aft>
                <a:spcPts val="600"/>
              </a:spcAft>
              <a:buClr>
                <a:schemeClr val="tx1"/>
              </a:buClr>
              <a:buFont typeface="Wingdings" panose="05000000000000000000" pitchFamily="2" charset="2"/>
              <a:buChar char="v"/>
            </a:pPr>
            <a:r>
              <a:rPr lang="en-US" b="1" dirty="0" smtClean="0">
                <a:solidFill>
                  <a:schemeClr val="tx2"/>
                </a:solidFill>
                <a:cs typeface="Arial" panose="020B0604020202020204" pitchFamily="34" charset="0"/>
              </a:rPr>
              <a:t>Irradiation program on advanced plasma facing materials</a:t>
            </a:r>
            <a:endParaRPr lang="en-US" dirty="0">
              <a:solidFill>
                <a:schemeClr val="tx2"/>
              </a:solidFill>
              <a:cs typeface="Arial" panose="020B0604020202020204" pitchFamily="34" charset="0"/>
            </a:endParaRPr>
          </a:p>
          <a:p>
            <a:pPr marL="539750" lvl="1" indent="-273050">
              <a:spcAft>
                <a:spcPts val="600"/>
              </a:spcAft>
              <a:buClr>
                <a:schemeClr val="tx1"/>
              </a:buClr>
              <a:buFont typeface="Courier New" panose="02070309020205020404" pitchFamily="49" charset="0"/>
              <a:buChar char="o"/>
            </a:pPr>
            <a:r>
              <a:rPr lang="en-US" dirty="0" smtClean="0">
                <a:effectLst>
                  <a:outerShdw blurRad="38100" dist="12700" dir="2700000" algn="tl">
                    <a:srgbClr val="000000">
                      <a:alpha val="43137"/>
                    </a:srgbClr>
                  </a:outerShdw>
                </a:effectLst>
                <a:cs typeface="Arial" panose="020B0604020202020204" pitchFamily="34" charset="0"/>
              </a:rPr>
              <a:t>Irradiation with thermal neutron shielding: commercial pure W</a:t>
            </a:r>
            <a:r>
              <a:rPr lang="en-US" dirty="0">
                <a:effectLst>
                  <a:outerShdw blurRad="38100" dist="12700" dir="2700000" algn="tl">
                    <a:srgbClr val="000000">
                      <a:alpha val="43137"/>
                    </a:srgbClr>
                  </a:outerShdw>
                </a:effectLst>
                <a:cs typeface="Arial" panose="020B0604020202020204" pitchFamily="34" charset="0"/>
              </a:rPr>
              <a:t>, </a:t>
            </a:r>
            <a:r>
              <a:rPr lang="en-US" dirty="0" smtClean="0">
                <a:effectLst>
                  <a:outerShdw blurRad="38100" dist="12700" dir="2700000" algn="tl">
                    <a:srgbClr val="000000">
                      <a:alpha val="43137"/>
                    </a:srgbClr>
                  </a:outerShdw>
                </a:effectLst>
                <a:cs typeface="Arial" panose="020B0604020202020204" pitchFamily="34" charset="0"/>
              </a:rPr>
              <a:t>self-passivating W, K-doped W (Japan), W-</a:t>
            </a:r>
            <a:r>
              <a:rPr lang="en-US" dirty="0" err="1" smtClean="0">
                <a:effectLst>
                  <a:outerShdw blurRad="38100" dist="12700" dir="2700000" algn="tl">
                    <a:srgbClr val="000000">
                      <a:alpha val="43137"/>
                    </a:srgbClr>
                  </a:outerShdw>
                </a:effectLst>
                <a:cs typeface="Arial" panose="020B0604020202020204" pitchFamily="34" charset="0"/>
              </a:rPr>
              <a:t>ZrC</a:t>
            </a:r>
            <a:r>
              <a:rPr lang="en-US" dirty="0" smtClean="0">
                <a:effectLst>
                  <a:outerShdw blurRad="38100" dist="12700" dir="2700000" algn="tl">
                    <a:srgbClr val="000000">
                      <a:alpha val="43137"/>
                    </a:srgbClr>
                  </a:outerShdw>
                </a:effectLst>
                <a:cs typeface="Arial" panose="020B0604020202020204" pitchFamily="34" charset="0"/>
              </a:rPr>
              <a:t> (China)</a:t>
            </a:r>
          </a:p>
          <a:p>
            <a:pPr marL="539750" lvl="1" indent="-273050">
              <a:spcAft>
                <a:spcPts val="600"/>
              </a:spcAft>
              <a:buClr>
                <a:schemeClr val="tx1"/>
              </a:buClr>
              <a:buFont typeface="Courier New" panose="02070309020205020404" pitchFamily="49" charset="0"/>
              <a:buChar char="o"/>
            </a:pPr>
            <a:r>
              <a:rPr lang="en-US" dirty="0">
                <a:effectLst>
                  <a:outerShdw blurRad="38100" dist="12700" dir="2700000" algn="tl">
                    <a:srgbClr val="000000">
                      <a:alpha val="43137"/>
                    </a:srgbClr>
                  </a:outerShdw>
                </a:effectLst>
                <a:cs typeface="Arial" panose="020B0604020202020204" pitchFamily="34" charset="0"/>
              </a:rPr>
              <a:t>Irradiation temperatures: 400, 800 and 1100°C; dose (in W): 1 dpa</a:t>
            </a:r>
          </a:p>
          <a:p>
            <a:pPr marL="539750" lvl="1" indent="-273050">
              <a:spcAft>
                <a:spcPts val="600"/>
              </a:spcAft>
              <a:buClr>
                <a:schemeClr val="tx1"/>
              </a:buClr>
              <a:buFont typeface="Courier New" panose="02070309020205020404" pitchFamily="49" charset="0"/>
              <a:buChar char="o"/>
            </a:pPr>
            <a:r>
              <a:rPr lang="en-US" dirty="0">
                <a:effectLst>
                  <a:outerShdw blurRad="38100" dist="12700" dir="2700000" algn="tl">
                    <a:srgbClr val="000000">
                      <a:alpha val="43137"/>
                    </a:srgbClr>
                  </a:outerShdw>
                </a:effectLst>
                <a:cs typeface="Arial" panose="020B0604020202020204" pitchFamily="34" charset="0"/>
              </a:rPr>
              <a:t>Irradiation start in Q1/2024</a:t>
            </a:r>
          </a:p>
          <a:p>
            <a:pPr>
              <a:spcAft>
                <a:spcPts val="600"/>
              </a:spcAft>
              <a:buClr>
                <a:schemeClr val="tx1"/>
              </a:buClr>
            </a:pPr>
            <a:endParaRPr lang="en-US" b="1" dirty="0" smtClean="0">
              <a:solidFill>
                <a:srgbClr val="005B82"/>
              </a:solidFill>
              <a:cs typeface="Arial" panose="020B0604020202020204" pitchFamily="34" charset="0"/>
            </a:endParaRPr>
          </a:p>
        </p:txBody>
      </p:sp>
      <p:grpSp>
        <p:nvGrpSpPr>
          <p:cNvPr id="6" name="Gruppieren 5"/>
          <p:cNvGrpSpPr/>
          <p:nvPr/>
        </p:nvGrpSpPr>
        <p:grpSpPr>
          <a:xfrm>
            <a:off x="287102" y="3146132"/>
            <a:ext cx="11739282" cy="1618685"/>
            <a:chOff x="5561875" y="4143056"/>
            <a:chExt cx="6440758" cy="1618685"/>
          </a:xfrm>
        </p:grpSpPr>
        <p:sp>
          <p:nvSpPr>
            <p:cNvPr id="7" name="Textfeld 3"/>
            <p:cNvSpPr txBox="1"/>
            <p:nvPr/>
          </p:nvSpPr>
          <p:spPr>
            <a:xfrm flipH="1">
              <a:off x="5561875" y="4684523"/>
              <a:ext cx="6440758" cy="1077218"/>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Aft>
                  <a:spcPts val="600"/>
                </a:spcAft>
                <a:buClr>
                  <a:schemeClr val="tx1"/>
                </a:buClr>
                <a:buFont typeface="Wingdings" panose="05000000000000000000" pitchFamily="2" charset="2"/>
                <a:buChar char="v"/>
              </a:pPr>
              <a:r>
                <a:rPr lang="en-US" b="1" dirty="0" smtClean="0">
                  <a:solidFill>
                    <a:schemeClr val="tx2"/>
                  </a:solidFill>
                  <a:cs typeface="Arial" panose="020B0604020202020204" pitchFamily="34" charset="0"/>
                </a:rPr>
                <a:t>Further down-selection</a:t>
              </a:r>
              <a:r>
                <a:rPr lang="en-US" dirty="0" smtClean="0">
                  <a:cs typeface="Arial" panose="020B0604020202020204" pitchFamily="34" charset="0"/>
                </a:rPr>
                <a:t> based on mechanical properties &amp; irradiation performance</a:t>
              </a:r>
            </a:p>
            <a:p>
              <a:pPr marL="285750" indent="-285750">
                <a:spcAft>
                  <a:spcPts val="600"/>
                </a:spcAft>
                <a:buClr>
                  <a:schemeClr val="tx1"/>
                </a:buClr>
                <a:buFont typeface="Wingdings" panose="05000000000000000000" pitchFamily="2" charset="2"/>
                <a:buChar char="v"/>
              </a:pPr>
              <a:r>
                <a:rPr lang="en-US" b="1" dirty="0" smtClean="0">
                  <a:solidFill>
                    <a:schemeClr val="tx2"/>
                  </a:solidFill>
                  <a:cs typeface="Arial" panose="020B0604020202020204" pitchFamily="34" charset="0"/>
                </a:rPr>
                <a:t>Large </a:t>
              </a:r>
              <a:r>
                <a:rPr lang="en-US" b="1" dirty="0">
                  <a:solidFill>
                    <a:schemeClr val="tx2"/>
                  </a:solidFill>
                  <a:cs typeface="Arial" panose="020B0604020202020204" pitchFamily="34" charset="0"/>
                </a:rPr>
                <a:t>scale </a:t>
              </a:r>
              <a:r>
                <a:rPr lang="en-US" b="1" dirty="0" smtClean="0">
                  <a:solidFill>
                    <a:schemeClr val="tx2"/>
                  </a:solidFill>
                  <a:cs typeface="Arial" panose="020B0604020202020204" pitchFamily="34" charset="0"/>
                </a:rPr>
                <a:t>fabrication</a:t>
              </a:r>
              <a:endParaRPr lang="en-US" dirty="0">
                <a:solidFill>
                  <a:schemeClr val="tx2"/>
                </a:solidFill>
                <a:cs typeface="Arial" panose="020B0604020202020204" pitchFamily="34" charset="0"/>
              </a:endParaRPr>
            </a:p>
            <a:p>
              <a:pPr marL="285750" indent="-285750">
                <a:spcAft>
                  <a:spcPts val="600"/>
                </a:spcAft>
                <a:buClr>
                  <a:schemeClr val="tx1"/>
                </a:buClr>
                <a:buFont typeface="Wingdings" panose="05000000000000000000" pitchFamily="2" charset="2"/>
                <a:buChar char="v"/>
              </a:pPr>
              <a:r>
                <a:rPr lang="en-US" b="1" dirty="0">
                  <a:solidFill>
                    <a:schemeClr val="tx2"/>
                  </a:solidFill>
                  <a:cs typeface="Arial" panose="020B0604020202020204" pitchFamily="34" charset="0"/>
                </a:rPr>
                <a:t>In-depth </a:t>
              </a:r>
              <a:r>
                <a:rPr lang="en-US" b="1" dirty="0" smtClean="0">
                  <a:solidFill>
                    <a:schemeClr val="tx2"/>
                  </a:solidFill>
                  <a:cs typeface="Arial" panose="020B0604020202020204" pitchFamily="34" charset="0"/>
                </a:rPr>
                <a:t>characterization </a:t>
              </a:r>
              <a:r>
                <a:rPr lang="en-US" dirty="0">
                  <a:cs typeface="Arial" panose="020B0604020202020204" pitchFamily="34" charset="0"/>
                </a:rPr>
                <a:t>in the full operational temperature </a:t>
              </a:r>
              <a:r>
                <a:rPr lang="en-US" dirty="0" smtClean="0">
                  <a:cs typeface="Arial" panose="020B0604020202020204" pitchFamily="34" charset="0"/>
                </a:rPr>
                <a:t>window </a:t>
              </a:r>
              <a:r>
                <a:rPr lang="en-US" b="1" dirty="0" smtClean="0">
                  <a:solidFill>
                    <a:schemeClr val="tx2"/>
                  </a:solidFill>
                  <a:cs typeface="Arial" panose="020B0604020202020204" pitchFamily="34" charset="0"/>
                </a:rPr>
                <a:t>as input for MPH</a:t>
              </a:r>
              <a:endParaRPr lang="en-US" dirty="0">
                <a:solidFill>
                  <a:schemeClr val="tx2"/>
                </a:solidFill>
                <a:cs typeface="Arial" panose="020B0604020202020204" pitchFamily="34" charset="0"/>
              </a:endParaRPr>
            </a:p>
          </p:txBody>
        </p:sp>
        <p:sp>
          <p:nvSpPr>
            <p:cNvPr id="8" name="Textfeld 7"/>
            <p:cNvSpPr txBox="1"/>
            <p:nvPr/>
          </p:nvSpPr>
          <p:spPr>
            <a:xfrm>
              <a:off x="5595207" y="4143056"/>
              <a:ext cx="1734774" cy="442674"/>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cs typeface="Arial" panose="020B0604020202020204" pitchFamily="34" charset="0"/>
                </a:rPr>
                <a:t>Further steps</a:t>
              </a:r>
              <a:endParaRPr lang="en-US" sz="2000" b="1" dirty="0">
                <a:solidFill>
                  <a:schemeClr val="bg1"/>
                </a:solidFill>
                <a:cs typeface="Arial" panose="020B0604020202020204" pitchFamily="34" charset="0"/>
              </a:endParaRPr>
            </a:p>
          </p:txBody>
        </p:sp>
      </p:grpSp>
      <p:sp>
        <p:nvSpPr>
          <p:cNvPr id="9" name="Textfeld 8"/>
          <p:cNvSpPr txBox="1"/>
          <p:nvPr/>
        </p:nvSpPr>
        <p:spPr>
          <a:xfrm>
            <a:off x="347854" y="880028"/>
            <a:ext cx="3161895" cy="442674"/>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cs typeface="Arial" panose="020B0604020202020204" pitchFamily="34" charset="0"/>
              </a:rPr>
              <a:t>Running programs</a:t>
            </a:r>
            <a:endParaRPr lang="en-US"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717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solidFill>
                  <a:prstClr val="white"/>
                </a:solidFill>
              </a:rPr>
              <a:t>WPMAT / WPPRD-MAT members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3" name="Foliennummernplatzhalter 2"/>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4" name="Titel 3"/>
          <p:cNvSpPr>
            <a:spLocks noGrp="1"/>
          </p:cNvSpPr>
          <p:nvPr>
            <p:ph type="title"/>
          </p:nvPr>
        </p:nvSpPr>
        <p:spPr/>
        <p:txBody>
          <a:bodyPr/>
          <a:lstStyle/>
          <a:p>
            <a:r>
              <a:rPr lang="de-DE" dirty="0"/>
              <a:t>WPMAT / WPPRD-MAT Members</a:t>
            </a:r>
          </a:p>
        </p:txBody>
      </p:sp>
      <p:sp>
        <p:nvSpPr>
          <p:cNvPr id="5" name="Rectangle: Rounded Corners 1065">
            <a:extLst>
              <a:ext uri="{FF2B5EF4-FFF2-40B4-BE49-F238E27FC236}">
                <a16:creationId xmlns:a16="http://schemas.microsoft.com/office/drawing/2014/main" id="{81E37649-1340-05DA-0FA9-41ADA17A3BEC}"/>
              </a:ext>
            </a:extLst>
          </p:cNvPr>
          <p:cNvSpPr/>
          <p:nvPr/>
        </p:nvSpPr>
        <p:spPr>
          <a:xfrm>
            <a:off x="1464227" y="840901"/>
            <a:ext cx="9210675" cy="5314950"/>
          </a:xfrm>
          <a:prstGeom prst="roundRect">
            <a:avLst>
              <a:gd name="adj" fmla="val 5377"/>
            </a:avLst>
          </a:prstGeom>
          <a:solidFill>
            <a:srgbClr val="DCE6F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670"/>
          <p:cNvSpPr>
            <a:spLocks/>
          </p:cNvSpPr>
          <p:nvPr/>
        </p:nvSpPr>
        <p:spPr bwMode="auto">
          <a:xfrm>
            <a:off x="5084195"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7" name="Freeform 670"/>
          <p:cNvSpPr>
            <a:spLocks/>
          </p:cNvSpPr>
          <p:nvPr/>
        </p:nvSpPr>
        <p:spPr bwMode="auto">
          <a:xfrm>
            <a:off x="6192127"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8" name="Freeform 670"/>
          <p:cNvSpPr>
            <a:spLocks/>
          </p:cNvSpPr>
          <p:nvPr/>
        </p:nvSpPr>
        <p:spPr bwMode="auto">
          <a:xfrm>
            <a:off x="7300059"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9" name="Freeform 670"/>
          <p:cNvSpPr>
            <a:spLocks/>
          </p:cNvSpPr>
          <p:nvPr/>
        </p:nvSpPr>
        <p:spPr bwMode="auto">
          <a:xfrm>
            <a:off x="840799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0" name="Freeform 670"/>
          <p:cNvSpPr>
            <a:spLocks/>
          </p:cNvSpPr>
          <p:nvPr/>
        </p:nvSpPr>
        <p:spPr bwMode="auto">
          <a:xfrm>
            <a:off x="951592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1" name="Freeform 670"/>
          <p:cNvSpPr>
            <a:spLocks/>
          </p:cNvSpPr>
          <p:nvPr/>
        </p:nvSpPr>
        <p:spPr bwMode="auto">
          <a:xfrm>
            <a:off x="286833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2" name="Freeform 670"/>
          <p:cNvSpPr>
            <a:spLocks/>
          </p:cNvSpPr>
          <p:nvPr/>
        </p:nvSpPr>
        <p:spPr bwMode="auto">
          <a:xfrm>
            <a:off x="1760399"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3" name="Freeform 670"/>
          <p:cNvSpPr>
            <a:spLocks/>
          </p:cNvSpPr>
          <p:nvPr/>
        </p:nvSpPr>
        <p:spPr bwMode="auto">
          <a:xfrm>
            <a:off x="5084195"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4" name="Freeform 670"/>
          <p:cNvSpPr>
            <a:spLocks/>
          </p:cNvSpPr>
          <p:nvPr/>
        </p:nvSpPr>
        <p:spPr bwMode="auto">
          <a:xfrm>
            <a:off x="6192127"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5" name="Freeform 670"/>
          <p:cNvSpPr>
            <a:spLocks/>
          </p:cNvSpPr>
          <p:nvPr/>
        </p:nvSpPr>
        <p:spPr bwMode="auto">
          <a:xfrm>
            <a:off x="7300059"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6" name="Freeform 670"/>
          <p:cNvSpPr>
            <a:spLocks/>
          </p:cNvSpPr>
          <p:nvPr/>
        </p:nvSpPr>
        <p:spPr bwMode="auto">
          <a:xfrm>
            <a:off x="9515921"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7" name="Freeform 670"/>
          <p:cNvSpPr>
            <a:spLocks/>
          </p:cNvSpPr>
          <p:nvPr/>
        </p:nvSpPr>
        <p:spPr bwMode="auto">
          <a:xfrm>
            <a:off x="3976263"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8" name="Freeform 670"/>
          <p:cNvSpPr>
            <a:spLocks/>
          </p:cNvSpPr>
          <p:nvPr/>
        </p:nvSpPr>
        <p:spPr bwMode="auto">
          <a:xfrm>
            <a:off x="2868331"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9" name="Freeform 670"/>
          <p:cNvSpPr>
            <a:spLocks/>
          </p:cNvSpPr>
          <p:nvPr/>
        </p:nvSpPr>
        <p:spPr bwMode="auto">
          <a:xfrm>
            <a:off x="1760399"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0" name="Freeform 670"/>
          <p:cNvSpPr>
            <a:spLocks/>
          </p:cNvSpPr>
          <p:nvPr/>
        </p:nvSpPr>
        <p:spPr bwMode="auto">
          <a:xfrm>
            <a:off x="5084195"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1" name="Freeform 670"/>
          <p:cNvSpPr>
            <a:spLocks/>
          </p:cNvSpPr>
          <p:nvPr/>
        </p:nvSpPr>
        <p:spPr bwMode="auto">
          <a:xfrm>
            <a:off x="6192127"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2" name="Freeform 670"/>
          <p:cNvSpPr>
            <a:spLocks/>
          </p:cNvSpPr>
          <p:nvPr/>
        </p:nvSpPr>
        <p:spPr bwMode="auto">
          <a:xfrm>
            <a:off x="7300059"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3" name="Freeform 670"/>
          <p:cNvSpPr>
            <a:spLocks/>
          </p:cNvSpPr>
          <p:nvPr/>
        </p:nvSpPr>
        <p:spPr bwMode="auto">
          <a:xfrm>
            <a:off x="9515921"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4" name="Freeform 670"/>
          <p:cNvSpPr>
            <a:spLocks/>
          </p:cNvSpPr>
          <p:nvPr/>
        </p:nvSpPr>
        <p:spPr bwMode="auto">
          <a:xfrm>
            <a:off x="1760399"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5" name="Freeform 670"/>
          <p:cNvSpPr>
            <a:spLocks/>
          </p:cNvSpPr>
          <p:nvPr/>
        </p:nvSpPr>
        <p:spPr bwMode="auto">
          <a:xfrm>
            <a:off x="6192127"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6" name="Freeform 670"/>
          <p:cNvSpPr>
            <a:spLocks/>
          </p:cNvSpPr>
          <p:nvPr/>
        </p:nvSpPr>
        <p:spPr bwMode="auto">
          <a:xfrm>
            <a:off x="7300059"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7" name="Freeform 670"/>
          <p:cNvSpPr>
            <a:spLocks/>
          </p:cNvSpPr>
          <p:nvPr/>
        </p:nvSpPr>
        <p:spPr bwMode="auto">
          <a:xfrm>
            <a:off x="3976263"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8" name="Freeform 670"/>
          <p:cNvSpPr>
            <a:spLocks/>
          </p:cNvSpPr>
          <p:nvPr/>
        </p:nvSpPr>
        <p:spPr bwMode="auto">
          <a:xfrm>
            <a:off x="2868331"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9" name="Freeform 670"/>
          <p:cNvSpPr>
            <a:spLocks/>
          </p:cNvSpPr>
          <p:nvPr/>
        </p:nvSpPr>
        <p:spPr bwMode="auto">
          <a:xfrm>
            <a:off x="1760399"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pic>
        <p:nvPicPr>
          <p:cNvPr id="30" name="Picture 39" descr="LPP.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8272" y="1148975"/>
            <a:ext cx="576064" cy="576064"/>
          </a:xfrm>
          <a:prstGeom prst="rect">
            <a:avLst/>
          </a:prstGeom>
        </p:spPr>
      </p:pic>
      <p:pic>
        <p:nvPicPr>
          <p:cNvPr id="31" name="Picture 43" descr="DTU UK B2 emblem only CMYK.eps"/>
          <p:cNvPicPr>
            <a:picLocks noChangeAspect="1"/>
          </p:cNvPicPr>
          <p:nvPr/>
        </p:nvPicPr>
        <p:blipFill>
          <a:blip r:embed="rId3"/>
          <a:stretch>
            <a:fillRect/>
          </a:stretch>
        </p:blipFill>
        <p:spPr>
          <a:xfrm>
            <a:off x="7595715" y="1148975"/>
            <a:ext cx="423292" cy="618657"/>
          </a:xfrm>
          <a:prstGeom prst="rect">
            <a:avLst/>
          </a:prstGeom>
        </p:spPr>
      </p:pic>
      <p:pic>
        <p:nvPicPr>
          <p:cNvPr id="32" name="Picture 44" descr="TY_logo_ring_jooneta_sinine.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6280" y="1148975"/>
            <a:ext cx="648072" cy="665854"/>
          </a:xfrm>
          <a:prstGeom prst="rect">
            <a:avLst/>
          </a:prstGeom>
        </p:spPr>
      </p:pic>
      <p:pic>
        <p:nvPicPr>
          <p:cNvPr id="33" name="Picture 46" descr="CEA_GB_logotype_4c.t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4617" y="2483219"/>
            <a:ext cx="653470" cy="533400"/>
          </a:xfrm>
          <a:prstGeom prst="rect">
            <a:avLst/>
          </a:prstGeom>
        </p:spPr>
      </p:pic>
      <p:pic>
        <p:nvPicPr>
          <p:cNvPr id="34" name="Picture 48" descr="kit_logo_en_4c_positiv.t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78109" y="2733151"/>
            <a:ext cx="865763" cy="400993"/>
          </a:xfrm>
          <a:prstGeom prst="rect">
            <a:avLst/>
          </a:prstGeom>
        </p:spPr>
      </p:pic>
      <p:pic>
        <p:nvPicPr>
          <p:cNvPr id="35" name="Picture 50" descr="Greece.t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8312" y="2445119"/>
            <a:ext cx="609600" cy="609600"/>
          </a:xfrm>
          <a:prstGeom prst="rect">
            <a:avLst/>
          </a:prstGeom>
        </p:spPr>
      </p:pic>
      <p:pic>
        <p:nvPicPr>
          <p:cNvPr id="36" name="Picture 29" descr="IPPascr.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8915" y="1220983"/>
            <a:ext cx="825500" cy="393700"/>
          </a:xfrm>
          <a:prstGeom prst="rect">
            <a:avLst/>
          </a:prstGeom>
        </p:spPr>
      </p:pic>
      <p:pic>
        <p:nvPicPr>
          <p:cNvPr id="37" name="Picture 21" descr="CCFE 4c.ti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6008" y="5352215"/>
            <a:ext cx="936104" cy="310522"/>
          </a:xfrm>
          <a:prstGeom prst="rect">
            <a:avLst/>
          </a:prstGeom>
        </p:spPr>
      </p:pic>
      <p:pic>
        <p:nvPicPr>
          <p:cNvPr id="38" name="Picture 22" descr="ENEA-Logo.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02051" y="2683742"/>
            <a:ext cx="884775" cy="265433"/>
          </a:xfrm>
          <a:prstGeom prst="rect">
            <a:avLst/>
          </a:prstGeom>
        </p:spPr>
      </p:pic>
      <p:pic>
        <p:nvPicPr>
          <p:cNvPr id="39" name="Picture 25" descr="Logo_Asocjacji_PL.ti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66725" y="3885279"/>
            <a:ext cx="911695" cy="377851"/>
          </a:xfrm>
          <a:prstGeom prst="rect">
            <a:avLst/>
          </a:prstGeom>
        </p:spPr>
      </p:pic>
      <p:pic>
        <p:nvPicPr>
          <p:cNvPr id="40" name="Picture 28" descr="ifa von MEdC_1 KLEIN.ti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81086" y="3813271"/>
            <a:ext cx="697640" cy="594792"/>
          </a:xfrm>
          <a:prstGeom prst="rect">
            <a:avLst/>
          </a:prstGeom>
        </p:spPr>
      </p:pic>
      <p:pic>
        <p:nvPicPr>
          <p:cNvPr id="41" name="Picture 32" descr="IJS_logo.eps"/>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77697" y="3885279"/>
            <a:ext cx="926865" cy="440826"/>
          </a:xfrm>
          <a:prstGeom prst="rect">
            <a:avLst/>
          </a:prstGeom>
        </p:spPr>
      </p:pic>
      <p:pic>
        <p:nvPicPr>
          <p:cNvPr id="42" name="Picture 34" descr="VR_LOGO EMBLEM.eps"/>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93546" y="5037407"/>
            <a:ext cx="554182" cy="665575"/>
          </a:xfrm>
          <a:prstGeom prst="rect">
            <a:avLst/>
          </a:prstGeom>
        </p:spPr>
      </p:pic>
      <p:pic>
        <p:nvPicPr>
          <p:cNvPr id="43" name="Picture 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847528" y="1419229"/>
            <a:ext cx="871735" cy="377818"/>
          </a:xfrm>
          <a:prstGeom prst="rect">
            <a:avLst/>
          </a:prstGeom>
        </p:spPr>
      </p:pic>
      <p:pic>
        <p:nvPicPr>
          <p:cNvPr id="44" name="Picture 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35611" y="2462975"/>
            <a:ext cx="805641" cy="591744"/>
          </a:xfrm>
          <a:prstGeom prst="rect">
            <a:avLst/>
          </a:prstGeom>
        </p:spPr>
      </p:pic>
      <p:pic>
        <p:nvPicPr>
          <p:cNvPr id="45" name="Picture 2" descr="\\de-ews-fs01\efdawork\PI team\PICTURES AND GRAPHICS\LOGOS\Logos Consortium Members\Logos Consortium Members as on Users Website\Croatia (IRB).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231904" y="122098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de-ews-fs01\efdawork\PI team\PICTURES AND GRAPHICS\LOGOS\Logos Consortium Members\Logos Consortium Members as on Users Website\Ukraine.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422665" y="5037407"/>
            <a:ext cx="609439" cy="66038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2075"/>
          <p:cNvSpPr txBox="1"/>
          <p:nvPr/>
        </p:nvSpPr>
        <p:spPr>
          <a:xfrm>
            <a:off x="1761048" y="1949944"/>
            <a:ext cx="1044000" cy="215444"/>
          </a:xfrm>
          <a:prstGeom prst="rect">
            <a:avLst/>
          </a:prstGeom>
          <a:noFill/>
        </p:spPr>
        <p:txBody>
          <a:bodyPr wrap="none" rtlCol="0">
            <a:noAutofit/>
          </a:bodyPr>
          <a:lstStyle/>
          <a:p>
            <a:pPr algn="ctr"/>
            <a:r>
              <a:rPr lang="en-US" sz="800" b="1" dirty="0" smtClean="0"/>
              <a:t>AUSTRIA</a:t>
            </a:r>
            <a:endParaRPr lang="en-GB" sz="800" b="1" dirty="0"/>
          </a:p>
        </p:txBody>
      </p:sp>
      <p:sp>
        <p:nvSpPr>
          <p:cNvPr id="48" name="TextBox 2076"/>
          <p:cNvSpPr txBox="1"/>
          <p:nvPr/>
        </p:nvSpPr>
        <p:spPr>
          <a:xfrm>
            <a:off x="2869848" y="1949944"/>
            <a:ext cx="1044000" cy="215444"/>
          </a:xfrm>
          <a:prstGeom prst="rect">
            <a:avLst/>
          </a:prstGeom>
          <a:noFill/>
        </p:spPr>
        <p:txBody>
          <a:bodyPr wrap="none" rtlCol="0">
            <a:noAutofit/>
          </a:bodyPr>
          <a:lstStyle/>
          <a:p>
            <a:pPr algn="ctr"/>
            <a:r>
              <a:rPr lang="en-US" sz="800" b="1" dirty="0" smtClean="0"/>
              <a:t>BELGIUM</a:t>
            </a:r>
            <a:endParaRPr lang="en-GB" sz="800" b="1" dirty="0"/>
          </a:p>
        </p:txBody>
      </p:sp>
      <p:sp>
        <p:nvSpPr>
          <p:cNvPr id="49" name="TextBox 2077"/>
          <p:cNvSpPr txBox="1"/>
          <p:nvPr/>
        </p:nvSpPr>
        <p:spPr>
          <a:xfrm>
            <a:off x="2869848" y="1766850"/>
            <a:ext cx="1044000" cy="246221"/>
          </a:xfrm>
          <a:prstGeom prst="rect">
            <a:avLst/>
          </a:prstGeom>
          <a:noFill/>
        </p:spPr>
        <p:txBody>
          <a:bodyPr wrap="none" rtlCol="0">
            <a:spAutoFit/>
          </a:bodyPr>
          <a:lstStyle/>
          <a:p>
            <a:pPr algn="ctr"/>
            <a:r>
              <a:rPr lang="en-US" sz="500" dirty="0" err="1" smtClean="0">
                <a:latin typeface="Arial" panose="020B0604020202020204" pitchFamily="34" charset="0"/>
                <a:cs typeface="Arial" panose="020B0604020202020204" pitchFamily="34" charset="0"/>
              </a:rPr>
              <a:t>Ecole</a:t>
            </a:r>
            <a:r>
              <a:rPr lang="en-US" sz="500" dirty="0" smtClean="0">
                <a:latin typeface="Arial" panose="020B0604020202020204" pitchFamily="34" charset="0"/>
                <a:cs typeface="Arial" panose="020B0604020202020204" pitchFamily="34" charset="0"/>
              </a:rPr>
              <a:t> Royale </a:t>
            </a:r>
            <a:r>
              <a:rPr lang="en-US" sz="500" dirty="0" err="1" smtClean="0">
                <a:latin typeface="Arial" panose="020B0604020202020204" pitchFamily="34" charset="0"/>
                <a:cs typeface="Arial" panose="020B0604020202020204" pitchFamily="34" charset="0"/>
              </a:rPr>
              <a:t>Militaire</a:t>
            </a:r>
            <a:endParaRPr lang="en-US" sz="500" dirty="0" smtClean="0">
              <a:latin typeface="Arial" panose="020B0604020202020204" pitchFamily="34" charset="0"/>
              <a:cs typeface="Arial" panose="020B0604020202020204" pitchFamily="34" charset="0"/>
            </a:endParaRPr>
          </a:p>
          <a:p>
            <a:pPr algn="ctr"/>
            <a:r>
              <a:rPr lang="en-US" sz="500" dirty="0" smtClean="0">
                <a:latin typeface="Arial" panose="020B0604020202020204" pitchFamily="34" charset="0"/>
                <a:cs typeface="Arial" panose="020B0604020202020204" pitchFamily="34" charset="0"/>
              </a:rPr>
              <a:t>Laboratory for Plasma Physics</a:t>
            </a:r>
            <a:endParaRPr lang="en-GB" sz="500" dirty="0">
              <a:latin typeface="Arial" panose="020B0604020202020204" pitchFamily="34" charset="0"/>
              <a:cs typeface="Arial" panose="020B0604020202020204" pitchFamily="34" charset="0"/>
            </a:endParaRPr>
          </a:p>
        </p:txBody>
      </p:sp>
      <p:sp>
        <p:nvSpPr>
          <p:cNvPr id="50" name="TextBox 2079"/>
          <p:cNvSpPr txBox="1"/>
          <p:nvPr/>
        </p:nvSpPr>
        <p:spPr>
          <a:xfrm>
            <a:off x="5083848" y="1949944"/>
            <a:ext cx="1044000" cy="215444"/>
          </a:xfrm>
          <a:prstGeom prst="rect">
            <a:avLst/>
          </a:prstGeom>
          <a:noFill/>
        </p:spPr>
        <p:txBody>
          <a:bodyPr wrap="none" rtlCol="0">
            <a:noAutofit/>
          </a:bodyPr>
          <a:lstStyle/>
          <a:p>
            <a:pPr algn="ctr"/>
            <a:r>
              <a:rPr lang="en-US" sz="800" b="1" dirty="0" smtClean="0"/>
              <a:t>CROATIA</a:t>
            </a:r>
            <a:endParaRPr lang="en-GB" sz="800" b="1" dirty="0"/>
          </a:p>
        </p:txBody>
      </p:sp>
      <p:sp>
        <p:nvSpPr>
          <p:cNvPr id="51" name="TextBox 2081"/>
          <p:cNvSpPr txBox="1"/>
          <p:nvPr/>
        </p:nvSpPr>
        <p:spPr>
          <a:xfrm>
            <a:off x="6192648" y="1949944"/>
            <a:ext cx="1044000" cy="215444"/>
          </a:xfrm>
          <a:prstGeom prst="rect">
            <a:avLst/>
          </a:prstGeom>
          <a:noFill/>
        </p:spPr>
        <p:txBody>
          <a:bodyPr wrap="none" rtlCol="0">
            <a:noAutofit/>
          </a:bodyPr>
          <a:lstStyle/>
          <a:p>
            <a:pPr algn="ctr"/>
            <a:r>
              <a:rPr lang="en-US" sz="800" b="1" dirty="0" smtClean="0"/>
              <a:t>CZECH REPUBLIC</a:t>
            </a:r>
            <a:endParaRPr lang="en-GB" sz="800" b="1" dirty="0"/>
          </a:p>
        </p:txBody>
      </p:sp>
      <p:sp>
        <p:nvSpPr>
          <p:cNvPr id="52" name="TextBox 2082"/>
          <p:cNvSpPr txBox="1"/>
          <p:nvPr/>
        </p:nvSpPr>
        <p:spPr>
          <a:xfrm>
            <a:off x="7301448" y="1949944"/>
            <a:ext cx="1044000" cy="215444"/>
          </a:xfrm>
          <a:prstGeom prst="rect">
            <a:avLst/>
          </a:prstGeom>
          <a:noFill/>
        </p:spPr>
        <p:txBody>
          <a:bodyPr wrap="none" rtlCol="0">
            <a:noAutofit/>
          </a:bodyPr>
          <a:lstStyle/>
          <a:p>
            <a:pPr algn="ctr"/>
            <a:r>
              <a:rPr lang="en-US" sz="800" b="1" dirty="0" smtClean="0"/>
              <a:t>DENMARK</a:t>
            </a:r>
            <a:endParaRPr lang="en-GB" sz="800" b="1" dirty="0"/>
          </a:p>
        </p:txBody>
      </p:sp>
      <p:sp>
        <p:nvSpPr>
          <p:cNvPr id="53" name="TextBox 2083"/>
          <p:cNvSpPr txBox="1"/>
          <p:nvPr/>
        </p:nvSpPr>
        <p:spPr>
          <a:xfrm>
            <a:off x="8406648" y="1949944"/>
            <a:ext cx="1044000" cy="215444"/>
          </a:xfrm>
          <a:prstGeom prst="rect">
            <a:avLst/>
          </a:prstGeom>
          <a:noFill/>
        </p:spPr>
        <p:txBody>
          <a:bodyPr wrap="none" rtlCol="0">
            <a:noAutofit/>
          </a:bodyPr>
          <a:lstStyle/>
          <a:p>
            <a:pPr algn="ctr"/>
            <a:r>
              <a:rPr lang="en-US" sz="800" b="1" dirty="0" smtClean="0"/>
              <a:t>ESTONIA</a:t>
            </a:r>
            <a:endParaRPr lang="en-GB" sz="800" b="1" dirty="0"/>
          </a:p>
        </p:txBody>
      </p:sp>
      <p:sp>
        <p:nvSpPr>
          <p:cNvPr id="54" name="TextBox 2085"/>
          <p:cNvSpPr txBox="1"/>
          <p:nvPr/>
        </p:nvSpPr>
        <p:spPr>
          <a:xfrm>
            <a:off x="9515448" y="1945763"/>
            <a:ext cx="1044000" cy="215444"/>
          </a:xfrm>
          <a:prstGeom prst="rect">
            <a:avLst/>
          </a:prstGeom>
          <a:noFill/>
        </p:spPr>
        <p:txBody>
          <a:bodyPr wrap="none" rtlCol="0">
            <a:noAutofit/>
          </a:bodyPr>
          <a:lstStyle/>
          <a:p>
            <a:pPr algn="ctr"/>
            <a:r>
              <a:rPr lang="en-US" sz="800" b="1" dirty="0" smtClean="0"/>
              <a:t>FINLAND</a:t>
            </a:r>
            <a:endParaRPr lang="en-GB" sz="800" b="1" dirty="0"/>
          </a:p>
        </p:txBody>
      </p:sp>
      <p:sp>
        <p:nvSpPr>
          <p:cNvPr id="55" name="TextBox 2086"/>
          <p:cNvSpPr txBox="1"/>
          <p:nvPr/>
        </p:nvSpPr>
        <p:spPr>
          <a:xfrm>
            <a:off x="1761048" y="3263629"/>
            <a:ext cx="1044000" cy="215444"/>
          </a:xfrm>
          <a:prstGeom prst="rect">
            <a:avLst/>
          </a:prstGeom>
          <a:noFill/>
        </p:spPr>
        <p:txBody>
          <a:bodyPr wrap="none" rtlCol="0">
            <a:noAutofit/>
          </a:bodyPr>
          <a:lstStyle/>
          <a:p>
            <a:pPr algn="ctr"/>
            <a:r>
              <a:rPr lang="en-US" sz="800" b="1" dirty="0" smtClean="0"/>
              <a:t>FRANCE</a:t>
            </a:r>
            <a:endParaRPr lang="en-GB" sz="800" b="1" dirty="0"/>
          </a:p>
        </p:txBody>
      </p:sp>
      <p:sp>
        <p:nvSpPr>
          <p:cNvPr id="56" name="TextBox 2087"/>
          <p:cNvSpPr txBox="1"/>
          <p:nvPr/>
        </p:nvSpPr>
        <p:spPr>
          <a:xfrm>
            <a:off x="2869848" y="3263629"/>
            <a:ext cx="1044000" cy="215444"/>
          </a:xfrm>
          <a:prstGeom prst="rect">
            <a:avLst/>
          </a:prstGeom>
          <a:noFill/>
        </p:spPr>
        <p:txBody>
          <a:bodyPr wrap="none" rtlCol="0">
            <a:noAutofit/>
          </a:bodyPr>
          <a:lstStyle/>
          <a:p>
            <a:pPr algn="ctr"/>
            <a:r>
              <a:rPr lang="en-US" sz="800" b="1" dirty="0" smtClean="0"/>
              <a:t>GERMANY</a:t>
            </a:r>
            <a:endParaRPr lang="en-GB" sz="800" b="1" dirty="0"/>
          </a:p>
        </p:txBody>
      </p:sp>
      <p:sp>
        <p:nvSpPr>
          <p:cNvPr id="57" name="TextBox 2088"/>
          <p:cNvSpPr txBox="1"/>
          <p:nvPr/>
        </p:nvSpPr>
        <p:spPr>
          <a:xfrm>
            <a:off x="3975048" y="3263629"/>
            <a:ext cx="1044000" cy="215444"/>
          </a:xfrm>
          <a:prstGeom prst="rect">
            <a:avLst/>
          </a:prstGeom>
          <a:noFill/>
        </p:spPr>
        <p:txBody>
          <a:bodyPr wrap="none" rtlCol="0">
            <a:noAutofit/>
          </a:bodyPr>
          <a:lstStyle/>
          <a:p>
            <a:pPr algn="ctr"/>
            <a:r>
              <a:rPr lang="en-US" sz="800" b="1" dirty="0" smtClean="0"/>
              <a:t>GERMANY</a:t>
            </a:r>
            <a:endParaRPr lang="en-GB" sz="800" b="1" dirty="0"/>
          </a:p>
        </p:txBody>
      </p:sp>
      <p:sp>
        <p:nvSpPr>
          <p:cNvPr id="58" name="TextBox 2089"/>
          <p:cNvSpPr txBox="1"/>
          <p:nvPr/>
        </p:nvSpPr>
        <p:spPr>
          <a:xfrm>
            <a:off x="5083848" y="3263629"/>
            <a:ext cx="1044000" cy="215444"/>
          </a:xfrm>
          <a:prstGeom prst="rect">
            <a:avLst/>
          </a:prstGeom>
          <a:noFill/>
        </p:spPr>
        <p:txBody>
          <a:bodyPr wrap="none" rtlCol="0">
            <a:noAutofit/>
          </a:bodyPr>
          <a:lstStyle/>
          <a:p>
            <a:pPr algn="ctr"/>
            <a:r>
              <a:rPr lang="en-US" sz="800" b="1" dirty="0" smtClean="0"/>
              <a:t>GERMANY</a:t>
            </a:r>
            <a:endParaRPr lang="en-GB" sz="800" b="1" dirty="0"/>
          </a:p>
        </p:txBody>
      </p:sp>
      <p:sp>
        <p:nvSpPr>
          <p:cNvPr id="59" name="TextBox 2090"/>
          <p:cNvSpPr txBox="1"/>
          <p:nvPr/>
        </p:nvSpPr>
        <p:spPr>
          <a:xfrm>
            <a:off x="6192648" y="3263629"/>
            <a:ext cx="1044000" cy="215444"/>
          </a:xfrm>
          <a:prstGeom prst="rect">
            <a:avLst/>
          </a:prstGeom>
          <a:noFill/>
        </p:spPr>
        <p:txBody>
          <a:bodyPr wrap="none" rtlCol="0">
            <a:noAutofit/>
          </a:bodyPr>
          <a:lstStyle/>
          <a:p>
            <a:pPr algn="ctr"/>
            <a:r>
              <a:rPr lang="en-US" sz="800" b="1" dirty="0" smtClean="0"/>
              <a:t>GREECE</a:t>
            </a:r>
            <a:endParaRPr lang="en-GB" sz="800" b="1" dirty="0"/>
          </a:p>
        </p:txBody>
      </p:sp>
      <p:sp>
        <p:nvSpPr>
          <p:cNvPr id="60" name="TextBox 2091"/>
          <p:cNvSpPr txBox="1"/>
          <p:nvPr/>
        </p:nvSpPr>
        <p:spPr>
          <a:xfrm>
            <a:off x="7301448" y="3263629"/>
            <a:ext cx="1044000" cy="215444"/>
          </a:xfrm>
          <a:prstGeom prst="rect">
            <a:avLst/>
          </a:prstGeom>
          <a:noFill/>
        </p:spPr>
        <p:txBody>
          <a:bodyPr wrap="none" rtlCol="0">
            <a:noAutofit/>
          </a:bodyPr>
          <a:lstStyle/>
          <a:p>
            <a:pPr algn="ctr"/>
            <a:r>
              <a:rPr lang="en-US" sz="800" b="1" dirty="0" smtClean="0"/>
              <a:t>HUNGARY</a:t>
            </a:r>
            <a:endParaRPr lang="en-GB" sz="800" b="1" dirty="0"/>
          </a:p>
        </p:txBody>
      </p:sp>
      <p:sp>
        <p:nvSpPr>
          <p:cNvPr id="61" name="TextBox 2093"/>
          <p:cNvSpPr txBox="1"/>
          <p:nvPr/>
        </p:nvSpPr>
        <p:spPr>
          <a:xfrm>
            <a:off x="9515448" y="3251503"/>
            <a:ext cx="1044000" cy="215444"/>
          </a:xfrm>
          <a:prstGeom prst="rect">
            <a:avLst/>
          </a:prstGeom>
          <a:noFill/>
        </p:spPr>
        <p:txBody>
          <a:bodyPr wrap="none" rtlCol="0">
            <a:noAutofit/>
          </a:bodyPr>
          <a:lstStyle/>
          <a:p>
            <a:pPr algn="ctr"/>
            <a:r>
              <a:rPr lang="en-US" sz="800" b="1" dirty="0" smtClean="0"/>
              <a:t>ITALY</a:t>
            </a:r>
            <a:endParaRPr lang="en-GB" sz="800" b="1" dirty="0"/>
          </a:p>
        </p:txBody>
      </p:sp>
      <p:sp>
        <p:nvSpPr>
          <p:cNvPr id="62" name="TextBox 2094"/>
          <p:cNvSpPr txBox="1"/>
          <p:nvPr/>
        </p:nvSpPr>
        <p:spPr>
          <a:xfrm>
            <a:off x="1761048" y="4533351"/>
            <a:ext cx="1044000" cy="215444"/>
          </a:xfrm>
          <a:prstGeom prst="rect">
            <a:avLst/>
          </a:prstGeom>
          <a:noFill/>
        </p:spPr>
        <p:txBody>
          <a:bodyPr wrap="none" rtlCol="0">
            <a:noAutofit/>
          </a:bodyPr>
          <a:lstStyle/>
          <a:p>
            <a:pPr algn="ctr"/>
            <a:r>
              <a:rPr lang="en-US" sz="800" b="1" dirty="0" smtClean="0"/>
              <a:t>LATVIA</a:t>
            </a:r>
            <a:endParaRPr lang="en-GB" sz="800" b="1" dirty="0"/>
          </a:p>
        </p:txBody>
      </p:sp>
      <p:sp>
        <p:nvSpPr>
          <p:cNvPr id="63" name="TextBox 2096"/>
          <p:cNvSpPr txBox="1"/>
          <p:nvPr/>
        </p:nvSpPr>
        <p:spPr>
          <a:xfrm>
            <a:off x="5083848" y="4559187"/>
            <a:ext cx="1044000" cy="215444"/>
          </a:xfrm>
          <a:prstGeom prst="rect">
            <a:avLst/>
          </a:prstGeom>
          <a:noFill/>
        </p:spPr>
        <p:txBody>
          <a:bodyPr wrap="none" rtlCol="0">
            <a:noAutofit/>
          </a:bodyPr>
          <a:lstStyle/>
          <a:p>
            <a:pPr algn="ctr"/>
            <a:r>
              <a:rPr lang="en-US" sz="800" b="1" dirty="0" smtClean="0"/>
              <a:t>POLAND</a:t>
            </a:r>
            <a:endParaRPr lang="en-GB" sz="800" b="1" dirty="0"/>
          </a:p>
        </p:txBody>
      </p:sp>
      <p:sp>
        <p:nvSpPr>
          <p:cNvPr id="64" name="TextBox 2097"/>
          <p:cNvSpPr txBox="1"/>
          <p:nvPr/>
        </p:nvSpPr>
        <p:spPr>
          <a:xfrm>
            <a:off x="6192648" y="4559187"/>
            <a:ext cx="1044000" cy="215444"/>
          </a:xfrm>
          <a:prstGeom prst="rect">
            <a:avLst/>
          </a:prstGeom>
          <a:noFill/>
        </p:spPr>
        <p:txBody>
          <a:bodyPr wrap="none" rtlCol="0">
            <a:noAutofit/>
          </a:bodyPr>
          <a:lstStyle/>
          <a:p>
            <a:pPr algn="ctr"/>
            <a:r>
              <a:rPr lang="en-US" sz="800" b="1" dirty="0" smtClean="0"/>
              <a:t>PORTUGAL</a:t>
            </a:r>
            <a:endParaRPr lang="en-GB" sz="800" b="1" dirty="0"/>
          </a:p>
        </p:txBody>
      </p:sp>
      <p:sp>
        <p:nvSpPr>
          <p:cNvPr id="65" name="TextBox 2098"/>
          <p:cNvSpPr txBox="1"/>
          <p:nvPr/>
        </p:nvSpPr>
        <p:spPr>
          <a:xfrm>
            <a:off x="7301448" y="4559187"/>
            <a:ext cx="1044000" cy="215444"/>
          </a:xfrm>
          <a:prstGeom prst="rect">
            <a:avLst/>
          </a:prstGeom>
          <a:noFill/>
        </p:spPr>
        <p:txBody>
          <a:bodyPr wrap="none" rtlCol="0">
            <a:noAutofit/>
          </a:bodyPr>
          <a:lstStyle/>
          <a:p>
            <a:pPr algn="ctr"/>
            <a:r>
              <a:rPr lang="en-US" sz="800" b="1" dirty="0" smtClean="0"/>
              <a:t>ROMANIA</a:t>
            </a:r>
            <a:endParaRPr lang="en-GB" sz="800" b="1" dirty="0"/>
          </a:p>
        </p:txBody>
      </p:sp>
      <p:sp>
        <p:nvSpPr>
          <p:cNvPr id="66" name="TextBox 2100"/>
          <p:cNvSpPr txBox="1"/>
          <p:nvPr/>
        </p:nvSpPr>
        <p:spPr>
          <a:xfrm>
            <a:off x="9515448" y="4559187"/>
            <a:ext cx="1044000" cy="215444"/>
          </a:xfrm>
          <a:prstGeom prst="rect">
            <a:avLst/>
          </a:prstGeom>
          <a:noFill/>
        </p:spPr>
        <p:txBody>
          <a:bodyPr wrap="none" rtlCol="0">
            <a:noAutofit/>
          </a:bodyPr>
          <a:lstStyle/>
          <a:p>
            <a:pPr algn="ctr"/>
            <a:r>
              <a:rPr lang="en-US" sz="800" b="1" dirty="0" smtClean="0"/>
              <a:t>SLOVENIA</a:t>
            </a:r>
            <a:endParaRPr lang="en-GB" sz="800" b="1" dirty="0"/>
          </a:p>
        </p:txBody>
      </p:sp>
      <p:sp>
        <p:nvSpPr>
          <p:cNvPr id="67" name="TextBox 2101"/>
          <p:cNvSpPr txBox="1"/>
          <p:nvPr/>
        </p:nvSpPr>
        <p:spPr>
          <a:xfrm>
            <a:off x="1761048" y="5855917"/>
            <a:ext cx="1044000" cy="215444"/>
          </a:xfrm>
          <a:prstGeom prst="rect">
            <a:avLst/>
          </a:prstGeom>
          <a:noFill/>
        </p:spPr>
        <p:txBody>
          <a:bodyPr wrap="none" rtlCol="0">
            <a:noAutofit/>
          </a:bodyPr>
          <a:lstStyle/>
          <a:p>
            <a:pPr algn="ctr"/>
            <a:r>
              <a:rPr lang="en-US" sz="800" b="1" dirty="0" smtClean="0"/>
              <a:t>SPAIN</a:t>
            </a:r>
            <a:endParaRPr lang="en-GB" sz="800" b="1" dirty="0"/>
          </a:p>
        </p:txBody>
      </p:sp>
      <p:sp>
        <p:nvSpPr>
          <p:cNvPr id="68" name="TextBox 2102"/>
          <p:cNvSpPr txBox="1"/>
          <p:nvPr/>
        </p:nvSpPr>
        <p:spPr>
          <a:xfrm>
            <a:off x="2869848" y="5855331"/>
            <a:ext cx="1044000" cy="215444"/>
          </a:xfrm>
          <a:prstGeom prst="rect">
            <a:avLst/>
          </a:prstGeom>
          <a:noFill/>
        </p:spPr>
        <p:txBody>
          <a:bodyPr wrap="none" rtlCol="0">
            <a:noAutofit/>
          </a:bodyPr>
          <a:lstStyle/>
          <a:p>
            <a:pPr algn="ctr"/>
            <a:r>
              <a:rPr lang="en-US" sz="800" b="1" dirty="0" smtClean="0"/>
              <a:t>SWEDEN</a:t>
            </a:r>
            <a:endParaRPr lang="en-GB" sz="800" b="1" dirty="0"/>
          </a:p>
        </p:txBody>
      </p:sp>
      <p:sp>
        <p:nvSpPr>
          <p:cNvPr id="69" name="TextBox 2103"/>
          <p:cNvSpPr txBox="1"/>
          <p:nvPr/>
        </p:nvSpPr>
        <p:spPr>
          <a:xfrm>
            <a:off x="3975048" y="5855331"/>
            <a:ext cx="1044000" cy="215444"/>
          </a:xfrm>
          <a:prstGeom prst="rect">
            <a:avLst/>
          </a:prstGeom>
          <a:noFill/>
        </p:spPr>
        <p:txBody>
          <a:bodyPr wrap="none" rtlCol="0">
            <a:noAutofit/>
          </a:bodyPr>
          <a:lstStyle/>
          <a:p>
            <a:pPr algn="ctr"/>
            <a:r>
              <a:rPr lang="en-US" sz="800" b="1" dirty="0" smtClean="0"/>
              <a:t>SWITZERLAND</a:t>
            </a:r>
            <a:endParaRPr lang="en-GB" sz="800" b="1" dirty="0"/>
          </a:p>
        </p:txBody>
      </p:sp>
      <p:sp>
        <p:nvSpPr>
          <p:cNvPr id="70" name="TextBox 2105"/>
          <p:cNvSpPr txBox="1"/>
          <p:nvPr/>
        </p:nvSpPr>
        <p:spPr>
          <a:xfrm>
            <a:off x="6192648" y="5855331"/>
            <a:ext cx="1044000" cy="215444"/>
          </a:xfrm>
          <a:prstGeom prst="rect">
            <a:avLst/>
          </a:prstGeom>
          <a:noFill/>
        </p:spPr>
        <p:txBody>
          <a:bodyPr wrap="none" rtlCol="0">
            <a:noAutofit/>
          </a:bodyPr>
          <a:lstStyle/>
          <a:p>
            <a:pPr algn="ctr"/>
            <a:r>
              <a:rPr lang="en-US" sz="800" b="1" dirty="0" smtClean="0"/>
              <a:t>UKRAINE</a:t>
            </a:r>
            <a:endParaRPr lang="en-GB" sz="800" b="1" dirty="0"/>
          </a:p>
        </p:txBody>
      </p:sp>
      <p:sp>
        <p:nvSpPr>
          <p:cNvPr id="71" name="TextBox 2106"/>
          <p:cNvSpPr txBox="1"/>
          <p:nvPr/>
        </p:nvSpPr>
        <p:spPr>
          <a:xfrm>
            <a:off x="7301448" y="5855331"/>
            <a:ext cx="1044000" cy="215444"/>
          </a:xfrm>
          <a:prstGeom prst="rect">
            <a:avLst/>
          </a:prstGeom>
          <a:noFill/>
        </p:spPr>
        <p:txBody>
          <a:bodyPr wrap="none" rtlCol="0">
            <a:noAutofit/>
          </a:bodyPr>
          <a:lstStyle/>
          <a:p>
            <a:pPr algn="ctr"/>
            <a:r>
              <a:rPr lang="en-US" sz="800" b="1" dirty="0" smtClean="0"/>
              <a:t>UNITED KINGDOM</a:t>
            </a:r>
            <a:endParaRPr lang="en-GB" sz="800" b="1" dirty="0"/>
          </a:p>
        </p:txBody>
      </p:sp>
      <p:sp>
        <p:nvSpPr>
          <p:cNvPr id="72" name="TextBox 2110"/>
          <p:cNvSpPr txBox="1"/>
          <p:nvPr/>
        </p:nvSpPr>
        <p:spPr>
          <a:xfrm>
            <a:off x="5098610" y="1843794"/>
            <a:ext cx="1016624" cy="184666"/>
          </a:xfrm>
          <a:prstGeom prst="rect">
            <a:avLst/>
          </a:prstGeom>
          <a:noFill/>
        </p:spPr>
        <p:txBody>
          <a:bodyPr wrap="none" rtlCol="0">
            <a:spAutoFit/>
          </a:bodyPr>
          <a:lstStyle/>
          <a:p>
            <a:pPr algn="ctr"/>
            <a:r>
              <a:rPr lang="vi-VN" sz="600" dirty="0">
                <a:latin typeface="Arial" panose="020B0604020202020204" pitchFamily="34" charset="0"/>
                <a:cs typeface="Arial" panose="020B0604020202020204" pitchFamily="34" charset="0"/>
              </a:rPr>
              <a:t>Ruđer Bošković Institute</a:t>
            </a:r>
            <a:endParaRPr lang="en-GB" sz="600" dirty="0">
              <a:latin typeface="Arial" panose="020B0604020202020204" pitchFamily="34" charset="0"/>
              <a:cs typeface="Arial" panose="020B0604020202020204" pitchFamily="34" charset="0"/>
            </a:endParaRPr>
          </a:p>
        </p:txBody>
      </p:sp>
      <p:sp>
        <p:nvSpPr>
          <p:cNvPr id="73" name="TextBox 2112"/>
          <p:cNvSpPr txBox="1"/>
          <p:nvPr/>
        </p:nvSpPr>
        <p:spPr>
          <a:xfrm>
            <a:off x="6259756" y="1689906"/>
            <a:ext cx="992579" cy="323165"/>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Institute of Plasma Physics</a:t>
            </a:r>
          </a:p>
          <a:p>
            <a:pPr algn="ctr"/>
            <a:r>
              <a:rPr lang="en-US" sz="500" dirty="0">
                <a:latin typeface="Arial" panose="020B0604020202020204" pitchFamily="34" charset="0"/>
                <a:cs typeface="Arial" panose="020B0604020202020204" pitchFamily="34" charset="0"/>
              </a:rPr>
              <a:t>Academy of Sciences of the </a:t>
            </a:r>
          </a:p>
          <a:p>
            <a:pPr algn="ctr"/>
            <a:r>
              <a:rPr lang="en-US" sz="500" dirty="0">
                <a:latin typeface="Arial" panose="020B0604020202020204" pitchFamily="34" charset="0"/>
                <a:cs typeface="Arial" panose="020B0604020202020204" pitchFamily="34" charset="0"/>
              </a:rPr>
              <a:t>Czech Republic</a:t>
            </a:r>
            <a:endParaRPr lang="en-GB" sz="200" dirty="0">
              <a:latin typeface="Arial" panose="020B0604020202020204" pitchFamily="34" charset="0"/>
              <a:cs typeface="Arial" panose="020B0604020202020204" pitchFamily="34" charset="0"/>
            </a:endParaRPr>
          </a:p>
        </p:txBody>
      </p:sp>
      <p:sp>
        <p:nvSpPr>
          <p:cNvPr id="74" name="TextBox 2113"/>
          <p:cNvSpPr txBox="1"/>
          <p:nvPr/>
        </p:nvSpPr>
        <p:spPr>
          <a:xfrm>
            <a:off x="7484603" y="1766850"/>
            <a:ext cx="755335"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Technical University</a:t>
            </a:r>
          </a:p>
          <a:p>
            <a:pPr algn="ctr"/>
            <a:r>
              <a:rPr lang="en-US" sz="500" dirty="0" smtClean="0">
                <a:latin typeface="Arial" panose="020B0604020202020204" pitchFamily="34" charset="0"/>
                <a:cs typeface="Arial" panose="020B0604020202020204" pitchFamily="34" charset="0"/>
              </a:rPr>
              <a:t>of Denmark</a:t>
            </a:r>
            <a:endParaRPr lang="en-GB" sz="200" dirty="0">
              <a:latin typeface="Arial" panose="020B0604020202020204" pitchFamily="34" charset="0"/>
              <a:cs typeface="Arial" panose="020B0604020202020204" pitchFamily="34" charset="0"/>
            </a:endParaRPr>
          </a:p>
        </p:txBody>
      </p:sp>
      <p:sp>
        <p:nvSpPr>
          <p:cNvPr id="75" name="TextBox 2114"/>
          <p:cNvSpPr txBox="1"/>
          <p:nvPr/>
        </p:nvSpPr>
        <p:spPr>
          <a:xfrm>
            <a:off x="8476028" y="1843794"/>
            <a:ext cx="1019831"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University of Tartu</a:t>
            </a:r>
            <a:endParaRPr lang="en-GB" sz="800" dirty="0">
              <a:latin typeface="Arial" panose="020B0604020202020204" pitchFamily="34" charset="0"/>
              <a:cs typeface="Arial" panose="020B0604020202020204" pitchFamily="34" charset="0"/>
            </a:endParaRPr>
          </a:p>
        </p:txBody>
      </p:sp>
      <p:sp>
        <p:nvSpPr>
          <p:cNvPr id="76" name="TextBox 2115"/>
          <p:cNvSpPr txBox="1"/>
          <p:nvPr/>
        </p:nvSpPr>
        <p:spPr>
          <a:xfrm>
            <a:off x="9552384" y="1774739"/>
            <a:ext cx="955711"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Technical Research Centre</a:t>
            </a:r>
          </a:p>
          <a:p>
            <a:pPr algn="ctr"/>
            <a:r>
              <a:rPr lang="en-US" sz="500" dirty="0" smtClean="0">
                <a:latin typeface="Arial" panose="020B0604020202020204" pitchFamily="34" charset="0"/>
                <a:cs typeface="Arial" panose="020B0604020202020204" pitchFamily="34" charset="0"/>
              </a:rPr>
              <a:t>of Finland</a:t>
            </a:r>
            <a:endParaRPr lang="en-GB" sz="500" dirty="0">
              <a:latin typeface="Arial" panose="020B0604020202020204" pitchFamily="34" charset="0"/>
              <a:cs typeface="Arial" panose="020B0604020202020204" pitchFamily="34" charset="0"/>
            </a:endParaRPr>
          </a:p>
        </p:txBody>
      </p:sp>
      <p:sp>
        <p:nvSpPr>
          <p:cNvPr id="77" name="TextBox 2116"/>
          <p:cNvSpPr txBox="1"/>
          <p:nvPr/>
        </p:nvSpPr>
        <p:spPr>
          <a:xfrm>
            <a:off x="1791053" y="3021183"/>
            <a:ext cx="992579" cy="323165"/>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The French Alternative</a:t>
            </a:r>
          </a:p>
          <a:p>
            <a:pPr algn="ctr"/>
            <a:r>
              <a:rPr lang="en-US" sz="500" dirty="0" smtClean="0">
                <a:latin typeface="Arial" panose="020B0604020202020204" pitchFamily="34" charset="0"/>
                <a:cs typeface="Arial" panose="020B0604020202020204" pitchFamily="34" charset="0"/>
              </a:rPr>
              <a:t>Energies and Atomic Energy</a:t>
            </a:r>
          </a:p>
          <a:p>
            <a:pPr algn="ctr"/>
            <a:r>
              <a:rPr lang="en-US" sz="500" dirty="0" smtClean="0">
                <a:latin typeface="Arial" panose="020B0604020202020204" pitchFamily="34" charset="0"/>
                <a:cs typeface="Arial" panose="020B0604020202020204" pitchFamily="34" charset="0"/>
              </a:rPr>
              <a:t>Commission</a:t>
            </a:r>
            <a:endParaRPr lang="en-GB" sz="500" dirty="0">
              <a:latin typeface="Arial" panose="020B0604020202020204" pitchFamily="34" charset="0"/>
              <a:cs typeface="Arial" panose="020B0604020202020204" pitchFamily="34" charset="0"/>
            </a:endParaRPr>
          </a:p>
        </p:txBody>
      </p:sp>
      <p:sp>
        <p:nvSpPr>
          <p:cNvPr id="78" name="TextBox 2117"/>
          <p:cNvSpPr txBox="1"/>
          <p:nvPr/>
        </p:nvSpPr>
        <p:spPr>
          <a:xfrm>
            <a:off x="6117658" y="3043496"/>
            <a:ext cx="1164101" cy="276999"/>
          </a:xfrm>
          <a:prstGeom prst="rect">
            <a:avLst/>
          </a:prstGeom>
          <a:noFill/>
        </p:spPr>
        <p:txBody>
          <a:bodyPr wrap="none" rtlCol="0">
            <a:spAutoFit/>
          </a:bodyPr>
          <a:lstStyle/>
          <a:p>
            <a:pPr algn="ctr"/>
            <a:r>
              <a:rPr lang="en-US" sz="600" dirty="0" smtClean="0">
                <a:latin typeface="Arial" panose="020B0604020202020204" pitchFamily="34" charset="0"/>
                <a:cs typeface="Arial" panose="020B0604020202020204" pitchFamily="34" charset="0"/>
              </a:rPr>
              <a:t>National Centre for Scientific</a:t>
            </a:r>
          </a:p>
          <a:p>
            <a:pPr algn="ctr"/>
            <a:r>
              <a:rPr lang="en-US" sz="600" dirty="0" smtClean="0">
                <a:latin typeface="Arial" panose="020B0604020202020204" pitchFamily="34" charset="0"/>
                <a:cs typeface="Arial" panose="020B0604020202020204" pitchFamily="34" charset="0"/>
              </a:rPr>
              <a:t>Research “</a:t>
            </a:r>
            <a:r>
              <a:rPr lang="en-US" sz="600" dirty="0" err="1" smtClean="0">
                <a:latin typeface="Arial" panose="020B0604020202020204" pitchFamily="34" charset="0"/>
                <a:cs typeface="Arial" panose="020B0604020202020204" pitchFamily="34" charset="0"/>
              </a:rPr>
              <a:t>Demokritos</a:t>
            </a:r>
            <a:r>
              <a:rPr lang="en-US" sz="600" dirty="0" smtClean="0">
                <a:latin typeface="Arial" panose="020B0604020202020204" pitchFamily="34" charset="0"/>
                <a:cs typeface="Arial" panose="020B0604020202020204" pitchFamily="34" charset="0"/>
              </a:rPr>
              <a:t>”</a:t>
            </a:r>
            <a:endParaRPr lang="en-GB" sz="600" dirty="0">
              <a:latin typeface="Arial" panose="020B0604020202020204" pitchFamily="34" charset="0"/>
              <a:cs typeface="Arial" panose="020B0604020202020204" pitchFamily="34" charset="0"/>
            </a:endParaRPr>
          </a:p>
        </p:txBody>
      </p:sp>
      <p:sp>
        <p:nvSpPr>
          <p:cNvPr id="79" name="TextBox 2118"/>
          <p:cNvSpPr txBox="1"/>
          <p:nvPr/>
        </p:nvSpPr>
        <p:spPr>
          <a:xfrm>
            <a:off x="7245116" y="3093191"/>
            <a:ext cx="1146468" cy="184666"/>
          </a:xfrm>
          <a:prstGeom prst="rect">
            <a:avLst/>
          </a:prstGeom>
          <a:noFill/>
        </p:spPr>
        <p:txBody>
          <a:bodyPr wrap="none" rtlCol="0">
            <a:spAutoFit/>
          </a:bodyPr>
          <a:lstStyle/>
          <a:p>
            <a:pPr algn="ctr"/>
            <a:r>
              <a:rPr lang="en-US" sz="600" dirty="0">
                <a:latin typeface="Arial" panose="020B0604020202020204" pitchFamily="34" charset="0"/>
                <a:cs typeface="Arial" panose="020B0604020202020204" pitchFamily="34" charset="0"/>
              </a:rPr>
              <a:t>Centre for Energy Research</a:t>
            </a:r>
            <a:endParaRPr lang="en-GB" sz="600" dirty="0">
              <a:latin typeface="Arial" panose="020B0604020202020204" pitchFamily="34" charset="0"/>
              <a:cs typeface="Arial" panose="020B0604020202020204" pitchFamily="34" charset="0"/>
            </a:endParaRPr>
          </a:p>
        </p:txBody>
      </p:sp>
      <p:sp>
        <p:nvSpPr>
          <p:cNvPr id="80" name="TextBox 2120"/>
          <p:cNvSpPr txBox="1"/>
          <p:nvPr/>
        </p:nvSpPr>
        <p:spPr>
          <a:xfrm>
            <a:off x="9552384" y="2934089"/>
            <a:ext cx="957313" cy="400110"/>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Italian National Agency for</a:t>
            </a:r>
          </a:p>
          <a:p>
            <a:pPr algn="ctr"/>
            <a:r>
              <a:rPr lang="en-US" sz="500" dirty="0" smtClean="0">
                <a:latin typeface="Arial" panose="020B0604020202020204" pitchFamily="34" charset="0"/>
                <a:cs typeface="Arial" panose="020B0604020202020204" pitchFamily="34" charset="0"/>
              </a:rPr>
              <a:t>New Technologies, Energy</a:t>
            </a:r>
          </a:p>
          <a:p>
            <a:pPr algn="ctr"/>
            <a:r>
              <a:rPr lang="en-US" sz="500" dirty="0" smtClean="0">
                <a:latin typeface="Arial" panose="020B0604020202020204" pitchFamily="34" charset="0"/>
                <a:cs typeface="Arial" panose="020B0604020202020204" pitchFamily="34" charset="0"/>
              </a:rPr>
              <a:t>and Sustainable Economic </a:t>
            </a:r>
          </a:p>
          <a:p>
            <a:pPr algn="ctr"/>
            <a:r>
              <a:rPr lang="en-US" sz="500" dirty="0" smtClean="0">
                <a:latin typeface="Arial" panose="020B0604020202020204" pitchFamily="34" charset="0"/>
                <a:cs typeface="Arial" panose="020B0604020202020204" pitchFamily="34" charset="0"/>
              </a:rPr>
              <a:t>Development</a:t>
            </a:r>
            <a:endParaRPr lang="en-GB" sz="500" dirty="0">
              <a:latin typeface="Arial" panose="020B0604020202020204" pitchFamily="34" charset="0"/>
              <a:cs typeface="Arial" panose="020B0604020202020204" pitchFamily="34" charset="0"/>
            </a:endParaRPr>
          </a:p>
        </p:txBody>
      </p:sp>
      <p:sp>
        <p:nvSpPr>
          <p:cNvPr id="81" name="TextBox 2122"/>
          <p:cNvSpPr txBox="1"/>
          <p:nvPr/>
        </p:nvSpPr>
        <p:spPr>
          <a:xfrm>
            <a:off x="5148305" y="4359138"/>
            <a:ext cx="947695"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Institute of Plasma Physics</a:t>
            </a:r>
          </a:p>
          <a:p>
            <a:pPr algn="ctr"/>
            <a:r>
              <a:rPr lang="en-US" sz="500" dirty="0" smtClean="0">
                <a:latin typeface="Arial" panose="020B0604020202020204" pitchFamily="34" charset="0"/>
                <a:cs typeface="Arial" panose="020B0604020202020204" pitchFamily="34" charset="0"/>
              </a:rPr>
              <a:t>And Laser </a:t>
            </a:r>
            <a:r>
              <a:rPr lang="en-US" sz="500" dirty="0" err="1" smtClean="0">
                <a:latin typeface="Arial" panose="020B0604020202020204" pitchFamily="34" charset="0"/>
                <a:cs typeface="Arial" panose="020B0604020202020204" pitchFamily="34" charset="0"/>
              </a:rPr>
              <a:t>Microfusion</a:t>
            </a:r>
            <a:endParaRPr lang="en-GB" sz="500" dirty="0">
              <a:latin typeface="Arial" panose="020B0604020202020204" pitchFamily="34" charset="0"/>
              <a:cs typeface="Arial" panose="020B0604020202020204" pitchFamily="34" charset="0"/>
            </a:endParaRPr>
          </a:p>
        </p:txBody>
      </p:sp>
      <p:pic>
        <p:nvPicPr>
          <p:cNvPr id="82" name="Picture 3" descr="\\de-ews-fs01\efdawork\PI team\PICTURES AND GRAPHICS\LOGOS\Logos Consortium Members\Logos Consortium Members as on Users Website\Portugal (ipfn).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40008" y="4052890"/>
            <a:ext cx="972000" cy="254966"/>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2124"/>
          <p:cNvSpPr txBox="1"/>
          <p:nvPr/>
        </p:nvSpPr>
        <p:spPr>
          <a:xfrm>
            <a:off x="7371855" y="4436082"/>
            <a:ext cx="904415" cy="169277"/>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Institute for Atom Physics</a:t>
            </a:r>
            <a:endParaRPr lang="en-GB" sz="500" dirty="0">
              <a:latin typeface="Arial" panose="020B0604020202020204" pitchFamily="34" charset="0"/>
              <a:cs typeface="Arial" panose="020B0604020202020204" pitchFamily="34" charset="0"/>
            </a:endParaRPr>
          </a:p>
        </p:txBody>
      </p:sp>
      <p:sp>
        <p:nvSpPr>
          <p:cNvPr id="84" name="TextBox 2126"/>
          <p:cNvSpPr txBox="1"/>
          <p:nvPr/>
        </p:nvSpPr>
        <p:spPr>
          <a:xfrm>
            <a:off x="9637099" y="4436082"/>
            <a:ext cx="779381" cy="169277"/>
          </a:xfrm>
          <a:prstGeom prst="rect">
            <a:avLst/>
          </a:prstGeom>
          <a:noFill/>
        </p:spPr>
        <p:txBody>
          <a:bodyPr wrap="none" rtlCol="0">
            <a:spAutoFit/>
          </a:bodyPr>
          <a:lstStyle/>
          <a:p>
            <a:r>
              <a:rPr lang="en-GB" sz="500" dirty="0" err="1">
                <a:latin typeface="Arial" panose="020B0604020202020204" pitchFamily="34" charset="0"/>
                <a:cs typeface="Arial" panose="020B0604020202020204" pitchFamily="34" charset="0"/>
              </a:rPr>
              <a:t>Jožef</a:t>
            </a:r>
            <a:r>
              <a:rPr lang="en-GB" sz="500" dirty="0">
                <a:latin typeface="Arial" panose="020B0604020202020204" pitchFamily="34" charset="0"/>
                <a:cs typeface="Arial" panose="020B0604020202020204" pitchFamily="34" charset="0"/>
              </a:rPr>
              <a:t> Stefan Institute</a:t>
            </a:r>
          </a:p>
        </p:txBody>
      </p:sp>
      <p:pic>
        <p:nvPicPr>
          <p:cNvPr id="85" name="Picture 4" descr="\\de-ews-fs01\efdawork\PI team\PICTURES AND GRAPHICS\LOGOS\Logos Consortium Members\Logos Consortium Members as on Users Website\Spain (Ciemat).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775520" y="5109415"/>
            <a:ext cx="1011665" cy="53744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2128"/>
          <p:cNvSpPr txBox="1"/>
          <p:nvPr/>
        </p:nvSpPr>
        <p:spPr>
          <a:xfrm>
            <a:off x="1752836" y="5685479"/>
            <a:ext cx="1079142"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Centre for Energy, Environment</a:t>
            </a:r>
          </a:p>
          <a:p>
            <a:pPr algn="ctr"/>
            <a:r>
              <a:rPr lang="en-US" sz="500" dirty="0" smtClean="0">
                <a:latin typeface="Arial" panose="020B0604020202020204" pitchFamily="34" charset="0"/>
                <a:cs typeface="Arial" panose="020B0604020202020204" pitchFamily="34" charset="0"/>
              </a:rPr>
              <a:t>And Technology Research</a:t>
            </a:r>
            <a:endParaRPr lang="en-GB" sz="500" dirty="0">
              <a:latin typeface="Arial" panose="020B0604020202020204" pitchFamily="34" charset="0"/>
              <a:cs typeface="Arial" panose="020B0604020202020204" pitchFamily="34" charset="0"/>
            </a:endParaRPr>
          </a:p>
        </p:txBody>
      </p:sp>
      <p:sp>
        <p:nvSpPr>
          <p:cNvPr id="87" name="TextBox 2129"/>
          <p:cNvSpPr txBox="1"/>
          <p:nvPr/>
        </p:nvSpPr>
        <p:spPr>
          <a:xfrm>
            <a:off x="2924999" y="5757487"/>
            <a:ext cx="947695" cy="169277"/>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Swedish Research Council</a:t>
            </a:r>
            <a:endParaRPr lang="en-GB" sz="500" dirty="0">
              <a:latin typeface="Arial" panose="020B0604020202020204" pitchFamily="34" charset="0"/>
              <a:cs typeface="Arial" panose="020B0604020202020204" pitchFamily="34" charset="0"/>
            </a:endParaRPr>
          </a:p>
        </p:txBody>
      </p:sp>
      <p:sp>
        <p:nvSpPr>
          <p:cNvPr id="88" name="TextBox 2130"/>
          <p:cNvSpPr txBox="1"/>
          <p:nvPr/>
        </p:nvSpPr>
        <p:spPr>
          <a:xfrm>
            <a:off x="6235814" y="5685158"/>
            <a:ext cx="968535"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Kharkov Institute of Physics</a:t>
            </a:r>
          </a:p>
          <a:p>
            <a:pPr algn="ctr"/>
            <a:r>
              <a:rPr lang="en-US" sz="500" dirty="0" smtClean="0">
                <a:latin typeface="Arial" panose="020B0604020202020204" pitchFamily="34" charset="0"/>
                <a:cs typeface="Arial" panose="020B0604020202020204" pitchFamily="34" charset="0"/>
              </a:rPr>
              <a:t>and Technology</a:t>
            </a:r>
            <a:endParaRPr lang="en-GB" sz="500" dirty="0">
              <a:latin typeface="Arial" panose="020B0604020202020204" pitchFamily="34" charset="0"/>
              <a:cs typeface="Arial" panose="020B0604020202020204" pitchFamily="34" charset="0"/>
            </a:endParaRPr>
          </a:p>
        </p:txBody>
      </p:sp>
      <p:pic>
        <p:nvPicPr>
          <p:cNvPr id="89" name="Picture 2" descr="\\de-ews-fs01\efdawork\PI team\PICTURES AND GRAPHICS\LOGOS\Logos Consortium Members\Logos Consortium Members as on Users Website\Finland (VTT).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541401" y="1187053"/>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986431" y="5253431"/>
            <a:ext cx="1029449" cy="445531"/>
          </a:xfrm>
          <a:prstGeom prst="rect">
            <a:avLst/>
          </a:prstGeom>
        </p:spPr>
      </p:pic>
      <p:pic>
        <p:nvPicPr>
          <p:cNvPr id="91" name="Picture 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927648" y="2737071"/>
            <a:ext cx="893862" cy="259786"/>
          </a:xfrm>
          <a:prstGeom prst="rect">
            <a:avLst/>
          </a:prstGeom>
        </p:spPr>
      </p:pic>
      <p:pic>
        <p:nvPicPr>
          <p:cNvPr id="92" name="Picture 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02879" y="4055880"/>
            <a:ext cx="966448" cy="194089"/>
          </a:xfrm>
          <a:prstGeom prst="rect">
            <a:avLst/>
          </a:prstGeom>
        </p:spPr>
      </p:pic>
      <p:pic>
        <p:nvPicPr>
          <p:cNvPr id="93" name="Grafik 92"/>
          <p:cNvPicPr>
            <a:picLocks noChangeAspect="1"/>
          </p:cNvPicPr>
          <p:nvPr/>
        </p:nvPicPr>
        <p:blipFill rotWithShape="1">
          <a:blip r:embed="rId25" cstate="print">
            <a:extLst>
              <a:ext uri="{28A0092B-C50C-407E-A947-70E740481C1C}">
                <a14:useLocalDpi xmlns:a14="http://schemas.microsoft.com/office/drawing/2010/main" val="0"/>
              </a:ext>
            </a:extLst>
          </a:blip>
          <a:srcRect l="3488" t="24637" r="10311" b="29815"/>
          <a:stretch/>
        </p:blipFill>
        <p:spPr>
          <a:xfrm>
            <a:off x="5087235" y="2726327"/>
            <a:ext cx="1044000" cy="376649"/>
          </a:xfrm>
          <a:prstGeom prst="rect">
            <a:avLst/>
          </a:prstGeom>
        </p:spPr>
      </p:pic>
    </p:spTree>
    <p:extLst>
      <p:ext uri="{BB962C8B-B14F-4D97-AF65-F5344CB8AC3E}">
        <p14:creationId xmlns:p14="http://schemas.microsoft.com/office/powerpoint/2010/main" val="2102474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A1459-7583-4259-ACCE-1E24DB5B688B}">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e5ba6352-0726-4226-96e7-82f7f1c59ac0"/>
    <ds:schemaRef ds:uri="cbbfa1f3-60c2-42de-b5b6-3ee8cb87d964"/>
    <ds:schemaRef ds:uri="http://www.w3.org/XML/1998/namespace"/>
  </ds:schemaRefs>
</ds:datastoreItem>
</file>

<file path=customXml/itemProps2.xml><?xml version="1.0" encoding="utf-8"?>
<ds:datastoreItem xmlns:ds="http://schemas.openxmlformats.org/officeDocument/2006/customXml" ds:itemID="{6984CF56-A581-48B2-95B5-489CAEC7C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AAF601-298B-4BBC-A157-4A8FB55A1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757</Words>
  <Application>Microsoft Office PowerPoint</Application>
  <PresentationFormat>Breitbild</PresentationFormat>
  <Paragraphs>145</Paragraphs>
  <Slides>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Arial</vt:lpstr>
      <vt:lpstr>Arial Unicode MS</vt:lpstr>
      <vt:lpstr>Calibri</vt:lpstr>
      <vt:lpstr>Courier New</vt:lpstr>
      <vt:lpstr>Franklin Gothic Medium</vt:lpstr>
      <vt:lpstr>Montserrat</vt:lpstr>
      <vt:lpstr>Wingdings</vt:lpstr>
      <vt:lpstr>EUROfusion.1line_5_3_2019</vt:lpstr>
      <vt:lpstr>Development of tungsten-based improved amour materials in EU</vt:lpstr>
      <vt:lpstr>Introduction</vt:lpstr>
      <vt:lpstr>Advanced plasma facing materials – First Wall</vt:lpstr>
      <vt:lpstr>Advanced plasma facing materials - Divertor</vt:lpstr>
      <vt:lpstr>Advanced plasma facing materials – down-selection process</vt:lpstr>
      <vt:lpstr>Advanced plasma facing materials - summary</vt:lpstr>
      <vt:lpstr>Advanced plasma facing materials - summary</vt:lpstr>
      <vt:lpstr>WPMAT / WPPRD-MAT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Pintsuk</cp:lastModifiedBy>
  <cp:revision>33</cp:revision>
  <dcterms:created xsi:type="dcterms:W3CDTF">2023-11-15T09:40:03Z</dcterms:created>
  <dcterms:modified xsi:type="dcterms:W3CDTF">2024-03-20T05:39:28Z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