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61" r:id="rId2"/>
  </p:sldMasterIdLst>
  <p:notesMasterIdLst>
    <p:notesMasterId r:id="rId24"/>
  </p:notesMasterIdLst>
  <p:sldIdLst>
    <p:sldId id="2084" r:id="rId3"/>
    <p:sldId id="2087" r:id="rId4"/>
    <p:sldId id="2085" r:id="rId5"/>
    <p:sldId id="1525" r:id="rId6"/>
    <p:sldId id="2128" r:id="rId7"/>
    <p:sldId id="1454" r:id="rId8"/>
    <p:sldId id="2140" r:id="rId9"/>
    <p:sldId id="2150" r:id="rId10"/>
    <p:sldId id="1203" r:id="rId11"/>
    <p:sldId id="2146" r:id="rId12"/>
    <p:sldId id="2147" r:id="rId13"/>
    <p:sldId id="2107" r:id="rId14"/>
    <p:sldId id="2151" r:id="rId15"/>
    <p:sldId id="2148" r:id="rId16"/>
    <p:sldId id="2144" r:id="rId17"/>
    <p:sldId id="2145" r:id="rId18"/>
    <p:sldId id="2134" r:id="rId19"/>
    <p:sldId id="2149" r:id="rId20"/>
    <p:sldId id="2129" r:id="rId21"/>
    <p:sldId id="2123" r:id="rId22"/>
    <p:sldId id="2143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ong-Ha You" initials="JY" lastIdx="1" clrIdx="0">
    <p:extLst>
      <p:ext uri="{19B8F6BF-5375-455C-9EA6-DF929625EA0E}">
        <p15:presenceInfo xmlns:p15="http://schemas.microsoft.com/office/powerpoint/2012/main" userId="S-1-5-21-1299801458-425594478-296945773-77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66FF"/>
    <a:srgbClr val="003366"/>
    <a:srgbClr val="006666"/>
    <a:srgbClr val="006600"/>
    <a:srgbClr val="000099"/>
    <a:srgbClr val="33CC33"/>
    <a:srgbClr val="993300"/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94" autoAdjust="0"/>
    <p:restoredTop sz="93890" autoAdjust="0"/>
  </p:normalViewPr>
  <p:slideViewPr>
    <p:cSldViewPr snapToGrid="0">
      <p:cViewPr>
        <p:scale>
          <a:sx n="110" d="100"/>
          <a:sy n="110" d="100"/>
        </p:scale>
        <p:origin x="52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45078-A38E-408A-9B26-2A6FE699AD04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A15DF-D075-42E2-BF51-9A5F2B0B81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497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0A8-8487-4B4D-B34A-53C4C2060EE2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1969-B51F-4CC8-8A5D-B69C971A9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99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0A8-8487-4B4D-B34A-53C4C2060EE2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1969-B51F-4CC8-8A5D-B69C971A9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67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0A8-8487-4B4D-B34A-53C4C2060EE2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1969-B51F-4CC8-8A5D-B69C971A9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81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>
            <a:noAutofit/>
          </a:bodyPr>
          <a:lstStyle>
            <a:lvl1pPr algn="l">
              <a:defRPr sz="4667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933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19336" y="5734033"/>
            <a:ext cx="1727167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4" name="Rectangle 10"/>
          <p:cNvSpPr/>
          <p:nvPr userDrawn="1"/>
        </p:nvSpPr>
        <p:spPr>
          <a:xfrm>
            <a:off x="7632172" y="5661248"/>
            <a:ext cx="4224469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pic>
        <p:nvPicPr>
          <p:cNvPr id="15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12192000" cy="5568000"/>
          </a:xfrm>
          <a:prstGeom prst="rect">
            <a:avLst/>
          </a:prstGeom>
        </p:spPr>
      </p:pic>
      <p:pic>
        <p:nvPicPr>
          <p:cNvPr id="16" name="Bild 13" descr="EU_und_Tex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50" y="5736040"/>
            <a:ext cx="4608512" cy="8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20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4"/>
          <p:cNvCxnSpPr/>
          <p:nvPr userDrawn="1"/>
        </p:nvCxnSpPr>
        <p:spPr>
          <a:xfrm>
            <a:off x="0" y="630213"/>
            <a:ext cx="121920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928487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457F-0396-4F17-A45D-75EA887D3DAB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6EE2-97DE-4C0F-A0CA-B96EABF21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70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457F-0396-4F17-A45D-75EA887D3DAB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6EE2-97DE-4C0F-A0CA-B96EABF21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39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457F-0396-4F17-A45D-75EA887D3DAB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6EE2-97DE-4C0F-A0CA-B96EABF21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0361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457F-0396-4F17-A45D-75EA887D3DAB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6EE2-97DE-4C0F-A0CA-B96EABF21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644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457F-0396-4F17-A45D-75EA887D3DAB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6EE2-97DE-4C0F-A0CA-B96EABF21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714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457F-0396-4F17-A45D-75EA887D3DAB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6EE2-97DE-4C0F-A0CA-B96EABF21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0477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0A8-8487-4B4D-B34A-53C4C2060EE2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1969-B51F-4CC8-8A5D-B69C971A9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8772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457F-0396-4F17-A45D-75EA887D3DAB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6EE2-97DE-4C0F-A0CA-B96EABF21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635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457F-0396-4F17-A45D-75EA887D3DAB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6EE2-97DE-4C0F-A0CA-B96EABF21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651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457F-0396-4F17-A45D-75EA887D3DAB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6EE2-97DE-4C0F-A0CA-B96EABF21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165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457F-0396-4F17-A45D-75EA887D3DAB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6EE2-97DE-4C0F-A0CA-B96EABF21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40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457F-0396-4F17-A45D-75EA887D3DAB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6EE2-97DE-4C0F-A0CA-B96EABF21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04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0A8-8487-4B4D-B34A-53C4C2060EE2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1969-B51F-4CC8-8A5D-B69C971A9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44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0A8-8487-4B4D-B34A-53C4C2060EE2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1969-B51F-4CC8-8A5D-B69C971A9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02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0A8-8487-4B4D-B34A-53C4C2060EE2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1969-B51F-4CC8-8A5D-B69C971A9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82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0A8-8487-4B4D-B34A-53C4C2060EE2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1969-B51F-4CC8-8A5D-B69C971A9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93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47700"/>
          </a:xfrm>
          <a:prstGeom prst="rect">
            <a:avLst/>
          </a:prstGeom>
          <a:gradFill flip="none" rotWithShape="1">
            <a:gsLst>
              <a:gs pos="0">
                <a:srgbClr val="004D9A">
                  <a:shade val="30000"/>
                  <a:satMod val="115000"/>
                </a:srgbClr>
              </a:gs>
              <a:gs pos="70000">
                <a:srgbClr val="004D9A">
                  <a:shade val="67500"/>
                  <a:satMod val="115000"/>
                </a:srgbClr>
              </a:gs>
              <a:gs pos="100000">
                <a:srgbClr val="3D6DC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6" name="Gerade Verbindung 4"/>
          <p:cNvCxnSpPr/>
          <p:nvPr userDrawn="1"/>
        </p:nvCxnSpPr>
        <p:spPr>
          <a:xfrm>
            <a:off x="0" y="630213"/>
            <a:ext cx="121920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48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0A8-8487-4B4D-B34A-53C4C2060EE2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1969-B51F-4CC8-8A5D-B69C971A9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79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0A8-8487-4B4D-B34A-53C4C2060EE2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1969-B51F-4CC8-8A5D-B69C971A9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600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2F0A8-8487-4B4D-B34A-53C4C2060EE2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81969-B51F-4CC8-8A5D-B69C971A979C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tangle 4"/>
          <p:cNvSpPr/>
          <p:nvPr userDrawn="1"/>
        </p:nvSpPr>
        <p:spPr>
          <a:xfrm>
            <a:off x="0" y="0"/>
            <a:ext cx="12192000" cy="647700"/>
          </a:xfrm>
          <a:prstGeom prst="rect">
            <a:avLst/>
          </a:prstGeom>
          <a:gradFill flip="none" rotWithShape="1">
            <a:gsLst>
              <a:gs pos="0">
                <a:srgbClr val="004D9A">
                  <a:shade val="30000"/>
                  <a:satMod val="115000"/>
                </a:srgbClr>
              </a:gs>
              <a:gs pos="70000">
                <a:srgbClr val="004D9A">
                  <a:shade val="67500"/>
                  <a:satMod val="115000"/>
                </a:srgbClr>
              </a:gs>
              <a:gs pos="100000">
                <a:srgbClr val="3D6DC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" name="Gerade Verbindung 4"/>
          <p:cNvCxnSpPr/>
          <p:nvPr userDrawn="1"/>
        </p:nvCxnSpPr>
        <p:spPr>
          <a:xfrm>
            <a:off x="0" y="630213"/>
            <a:ext cx="121920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63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A457F-0396-4F17-A45D-75EA887D3DAB}" type="datetimeFigureOut">
              <a:rPr lang="de-DE" smtClean="0"/>
              <a:t>19.03.2024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6EE2-97DE-4C0F-A0CA-B96EABF21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24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microsoft.com/office/2007/relationships/hdphoto" Target="../media/hdphoto1.wdp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" Type="http://schemas.openxmlformats.org/officeDocument/2006/relationships/image" Target="../media/image59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5" Type="http://schemas.openxmlformats.org/officeDocument/2006/relationships/image" Target="../media/image71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A575D9-4B2C-9547-A865-6D57039CF7B9}"/>
              </a:ext>
            </a:extLst>
          </p:cNvPr>
          <p:cNvSpPr/>
          <p:nvPr/>
        </p:nvSpPr>
        <p:spPr>
          <a:xfrm>
            <a:off x="6960097" y="5733256"/>
            <a:ext cx="5187847" cy="913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3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67" y="5727214"/>
            <a:ext cx="4836995" cy="99220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63352" y="2348880"/>
            <a:ext cx="11887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cs typeface="Arial" panose="020B0604020202020204" pitchFamily="34" charset="0"/>
              </a:rPr>
              <a:t>EU DEMO Divertor: Design revision and R&amp;D 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4294967295"/>
          </p:nvPr>
        </p:nvSpPr>
        <p:spPr>
          <a:xfrm>
            <a:off x="220079" y="4145872"/>
            <a:ext cx="11828583" cy="132127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Jeong-Ha YOU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on behalf of EUROfusion DEMO Divertor team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7719314" cy="5136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4th Technical Exchange Meeting on the China-EU Collaboration on CFETR and EU-DEMO Reactor Design</a:t>
            </a:r>
          </a:p>
          <a:p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19-22.03.2024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194C691-0356-4682-BE62-B8448841C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64" y="5877205"/>
            <a:ext cx="735812" cy="2184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0408C18-763A-49CB-9D90-080AF7ACC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31" y="5736104"/>
            <a:ext cx="480759" cy="48721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012" y="5734640"/>
            <a:ext cx="498242" cy="48665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250" y="5732105"/>
            <a:ext cx="487583" cy="48339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51" y="5731193"/>
            <a:ext cx="497033" cy="49703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57" y="5732105"/>
            <a:ext cx="479531" cy="47953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6054" y="6333254"/>
            <a:ext cx="403969" cy="39980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9658" y="6405638"/>
            <a:ext cx="958283" cy="28971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3125" y="6332065"/>
            <a:ext cx="522724" cy="40099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1408" y="6391984"/>
            <a:ext cx="885296" cy="28366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2948" y="6352487"/>
            <a:ext cx="763243" cy="38891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83" y="5742934"/>
            <a:ext cx="312561" cy="485292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32" y="6352487"/>
            <a:ext cx="1050696" cy="40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64C90A2-0569-40AC-983D-70FBA2398C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9362" y="5734640"/>
            <a:ext cx="486730" cy="49358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358" y="3948475"/>
            <a:ext cx="1949642" cy="16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41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9336" y="5401048"/>
            <a:ext cx="6210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No crack found (in all </a:t>
            </a:r>
            <a:r>
              <a:rPr lang="en-US" sz="2000" dirty="0">
                <a:solidFill>
                  <a:srgbClr val="C00000"/>
                </a:solidFill>
              </a:rPr>
              <a:t>292</a:t>
            </a:r>
            <a:r>
              <a:rPr lang="en-US" sz="2000" dirty="0"/>
              <a:t> tested monoblocks)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Remained fully intact (at least up to 2000 cycles)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Surface damage insignificant (at </a:t>
            </a:r>
            <a:r>
              <a:rPr lang="en-US" sz="2000" dirty="0"/>
              <a:t>least up to 2000 </a:t>
            </a:r>
            <a:r>
              <a:rPr lang="en-US" sz="2000" dirty="0" smtClean="0"/>
              <a:t>cycles)</a:t>
            </a:r>
            <a:endParaRPr lang="en-US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47" y="3710612"/>
            <a:ext cx="3519118" cy="159603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4835" y="6511416"/>
            <a:ext cx="2543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J.H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You</a:t>
            </a: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de-DE" sz="14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de-DE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Mater. 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(2021) </a:t>
            </a:r>
            <a:endParaRPr lang="de-DE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418702" y="1247868"/>
            <a:ext cx="4558070" cy="1903531"/>
            <a:chOff x="589871" y="1248043"/>
            <a:chExt cx="4558070" cy="1903531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589871" y="1284849"/>
              <a:ext cx="4488743" cy="1866725"/>
              <a:chOff x="5950700" y="917055"/>
              <a:chExt cx="3604103" cy="1498831"/>
            </a:xfrm>
          </p:grpSpPr>
          <p:pic>
            <p:nvPicPr>
              <p:cNvPr id="16" name="Grafik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0700" y="917055"/>
                <a:ext cx="1675813" cy="1494111"/>
              </a:xfrm>
              <a:prstGeom prst="rect">
                <a:avLst/>
              </a:prstGeom>
            </p:spPr>
          </p:pic>
          <p:pic>
            <p:nvPicPr>
              <p:cNvPr id="17" name="Grafik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77820" y="917055"/>
                <a:ext cx="1676983" cy="1498831"/>
              </a:xfrm>
              <a:prstGeom prst="rect">
                <a:avLst/>
              </a:prstGeom>
            </p:spPr>
          </p:pic>
        </p:grpSp>
        <p:sp>
          <p:nvSpPr>
            <p:cNvPr id="14" name="Rechteck 13"/>
            <p:cNvSpPr/>
            <p:nvPr/>
          </p:nvSpPr>
          <p:spPr>
            <a:xfrm>
              <a:off x="1657876" y="1248043"/>
              <a:ext cx="10463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1</a:t>
              </a:r>
              <a:r>
                <a:rPr lang="en-US" sz="2000" baseline="30000" dirty="0">
                  <a:solidFill>
                    <a:schemeClr val="bg1"/>
                  </a:solidFill>
                </a:rPr>
                <a:t>st</a:t>
              </a:r>
              <a:r>
                <a:rPr lang="en-US" sz="2000" dirty="0">
                  <a:solidFill>
                    <a:schemeClr val="bg1"/>
                  </a:solidFill>
                </a:rPr>
                <a:t> pulse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3784595" y="1248043"/>
              <a:ext cx="136334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500</a:t>
              </a:r>
              <a:r>
                <a:rPr lang="en-US" sz="2000" baseline="30000" dirty="0">
                  <a:solidFill>
                    <a:schemeClr val="bg1"/>
                  </a:solidFill>
                </a:rPr>
                <a:t>th</a:t>
              </a:r>
              <a:r>
                <a:rPr lang="en-US" sz="2000" dirty="0">
                  <a:solidFill>
                    <a:schemeClr val="bg1"/>
                  </a:solidFill>
                </a:rPr>
                <a:t> pulse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341913" y="852878"/>
            <a:ext cx="5594474" cy="35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/>
              <a:t>H beam irradiation (GLADIS) with short pulses (10s)</a:t>
            </a:r>
            <a:endParaRPr lang="en-US" sz="2000" dirty="0"/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3804331" y="3264803"/>
            <a:ext cx="0" cy="36004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925" y="1124430"/>
            <a:ext cx="781717" cy="2667035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2C5DC120-C13F-45CE-B860-B9CAC9376482}"/>
              </a:ext>
            </a:extLst>
          </p:cNvPr>
          <p:cNvGrpSpPr/>
          <p:nvPr/>
        </p:nvGrpSpPr>
        <p:grpSpPr>
          <a:xfrm>
            <a:off x="7478848" y="1284674"/>
            <a:ext cx="4099837" cy="2774614"/>
            <a:chOff x="610506" y="1234503"/>
            <a:chExt cx="6814019" cy="4542680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6D7AD8B2-4D61-4751-AA81-A43627FD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506" y="1234503"/>
              <a:ext cx="6814019" cy="4542680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34BA3A7B-66FE-4EED-A4D9-C63884B15B76}"/>
                </a:ext>
              </a:extLst>
            </p:cNvPr>
            <p:cNvSpPr txBox="1"/>
            <p:nvPr/>
          </p:nvSpPr>
          <p:spPr>
            <a:xfrm>
              <a:off x="1314369" y="1316052"/>
              <a:ext cx="478177" cy="655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/>
                <a:t>1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77242BCD-5638-4B38-AE22-FFFF6F8CA9DB}"/>
                </a:ext>
              </a:extLst>
            </p:cNvPr>
            <p:cNvSpPr txBox="1"/>
            <p:nvPr/>
          </p:nvSpPr>
          <p:spPr>
            <a:xfrm>
              <a:off x="2758868" y="131605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2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417FF90A-D26E-482C-8885-C14BB55A5A14}"/>
                </a:ext>
              </a:extLst>
            </p:cNvPr>
            <p:cNvSpPr txBox="1"/>
            <p:nvPr/>
          </p:nvSpPr>
          <p:spPr>
            <a:xfrm>
              <a:off x="4517878" y="1316052"/>
              <a:ext cx="524348" cy="655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/>
                <a:t>3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DE783F80-047B-4E33-A942-E68D2046B766}"/>
                </a:ext>
              </a:extLst>
            </p:cNvPr>
            <p:cNvSpPr txBox="1"/>
            <p:nvPr/>
          </p:nvSpPr>
          <p:spPr>
            <a:xfrm>
              <a:off x="5962378" y="1292369"/>
              <a:ext cx="541995" cy="655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/>
                <a:t>4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90D5F992-40E2-4A13-A317-04D82539E4DD}"/>
                </a:ext>
              </a:extLst>
            </p:cNvPr>
            <p:cNvSpPr txBox="1"/>
            <p:nvPr/>
          </p:nvSpPr>
          <p:spPr>
            <a:xfrm>
              <a:off x="2348678" y="5235571"/>
              <a:ext cx="4862745" cy="503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</a:rPr>
                <a:t>G</a:t>
              </a:r>
              <a:r>
                <a:rPr lang="de-DE" sz="1400" dirty="0">
                  <a:solidFill>
                    <a:schemeClr val="bg1"/>
                  </a:solidFill>
                </a:rPr>
                <a:t>.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Pintsuk</a:t>
              </a:r>
              <a:r>
                <a:rPr lang="de-DE" sz="1400" dirty="0" smtClean="0">
                  <a:solidFill>
                    <a:schemeClr val="bg1"/>
                  </a:solidFill>
                </a:rPr>
                <a:t>, J.H. You et al., NME (2024)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 1">
            <a:extLst>
              <a:ext uri="{FF2B5EF4-FFF2-40B4-BE49-F238E27FC236}">
                <a16:creationId xmlns:a16="http://schemas.microsoft.com/office/drawing/2014/main" id="{529C7E01-4C60-4297-9A3C-7FC49B58B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898" y="4142167"/>
            <a:ext cx="423218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1: 20</a:t>
            </a:r>
            <a:r>
              <a:rPr kumimoji="0" lang="en-US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MW/m</a:t>
            </a:r>
            <a:r>
              <a:rPr kumimoji="0" lang="en-US" altLang="de-DE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10 s / 10 s, 200 cycles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2: 20</a:t>
            </a:r>
            <a:r>
              <a:rPr kumimoji="0" lang="en-US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MW/m</a:t>
            </a:r>
            <a:r>
              <a:rPr kumimoji="0" lang="en-US" altLang="de-DE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300 s / 10 s, 200 cycles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3: 20</a:t>
            </a:r>
            <a:r>
              <a:rPr kumimoji="0" lang="en-US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MW/m</a:t>
            </a:r>
            <a:r>
              <a:rPr kumimoji="0" lang="en-US" altLang="de-DE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600 s / 10 s, 200 cycles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4: 20</a:t>
            </a:r>
            <a:r>
              <a:rPr kumimoji="0" lang="en-US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MW/m</a:t>
            </a:r>
            <a:r>
              <a:rPr kumimoji="0" lang="en-US" altLang="de-DE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  <a:r>
              <a:rPr kumimoji="0" lang="en-US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120 s / 10 s, 1000 cycles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7117415" y="852982"/>
            <a:ext cx="5002947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/>
              <a:t>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beam irradiation (JUDITH2) with long pulses</a:t>
            </a:r>
            <a:endParaRPr lang="en-US" sz="2000" dirty="0"/>
          </a:p>
        </p:txBody>
      </p:sp>
      <p:sp>
        <p:nvSpPr>
          <p:cNvPr id="34" name="Textfeld 33"/>
          <p:cNvSpPr txBox="1"/>
          <p:nvPr/>
        </p:nvSpPr>
        <p:spPr>
          <a:xfrm>
            <a:off x="7441898" y="5465606"/>
            <a:ext cx="4476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 smtClean="0"/>
              <a:t>Effect of </a:t>
            </a:r>
            <a:r>
              <a:rPr lang="en-US" sz="2000" dirty="0" smtClean="0">
                <a:solidFill>
                  <a:srgbClr val="C00000"/>
                </a:solidFill>
              </a:rPr>
              <a:t>focused e</a:t>
            </a:r>
            <a:r>
              <a:rPr lang="en-US" sz="2000" baseline="30000" dirty="0" smtClean="0">
                <a:solidFill>
                  <a:srgbClr val="C00000"/>
                </a:solidFill>
              </a:rPr>
              <a:t>-</a:t>
            </a:r>
            <a:r>
              <a:rPr lang="en-US" sz="2000" dirty="0" smtClean="0">
                <a:solidFill>
                  <a:srgbClr val="C00000"/>
                </a:solidFill>
              </a:rPr>
              <a:t> beam </a:t>
            </a:r>
            <a:r>
              <a:rPr lang="en-US" sz="2000" dirty="0" smtClean="0"/>
              <a:t>scanning?</a:t>
            </a:r>
            <a:endParaRPr lang="en-US" sz="1000" dirty="0"/>
          </a:p>
          <a:p>
            <a:pPr>
              <a:lnSpc>
                <a:spcPts val="2400"/>
              </a:lnSpc>
            </a:pPr>
            <a:r>
              <a:rPr lang="en-US" sz="2000" dirty="0"/>
              <a:t>N</a:t>
            </a:r>
            <a:r>
              <a:rPr lang="en-US" sz="2000" dirty="0" smtClean="0"/>
              <a:t>ew tests with a larger beam spot in plan</a:t>
            </a:r>
            <a:endParaRPr lang="en-US" sz="2000" dirty="0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234B5F42-0DCB-4383-9495-0001D622928E}"/>
              </a:ext>
            </a:extLst>
          </p:cNvPr>
          <p:cNvSpPr/>
          <p:nvPr/>
        </p:nvSpPr>
        <p:spPr>
          <a:xfrm>
            <a:off x="119336" y="79687"/>
            <a:ext cx="12001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High-heat-flux performance: </a:t>
            </a:r>
            <a:r>
              <a:rPr lang="en-US" sz="2800" dirty="0" smtClean="0">
                <a:solidFill>
                  <a:schemeClr val="bg1"/>
                </a:solidFill>
              </a:rPr>
              <a:t>ITER-like tungsten </a:t>
            </a:r>
            <a:r>
              <a:rPr lang="en-US" sz="2800" dirty="0">
                <a:solidFill>
                  <a:schemeClr val="bg1"/>
                </a:solidFill>
              </a:rPr>
              <a:t>monoblock target (20 </a:t>
            </a:r>
            <a:r>
              <a:rPr lang="en-US" sz="2800" dirty="0" smtClean="0">
                <a:solidFill>
                  <a:schemeClr val="bg1"/>
                </a:solidFill>
              </a:rPr>
              <a:t>MW/m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7" name="Foliennummernplatzhalter 3"/>
          <p:cNvSpPr txBox="1">
            <a:spLocks/>
          </p:cNvSpPr>
          <p:nvPr/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1925" y="3728478"/>
            <a:ext cx="1858489" cy="1596031"/>
          </a:xfrm>
          <a:prstGeom prst="rect">
            <a:avLst/>
          </a:prstGeom>
        </p:spPr>
      </p:pic>
      <p:sp>
        <p:nvSpPr>
          <p:cNvPr id="39" name="Textfeld 38"/>
          <p:cNvSpPr txBox="1"/>
          <p:nvPr/>
        </p:nvSpPr>
        <p:spPr>
          <a:xfrm>
            <a:off x="2535853" y="3335622"/>
            <a:ext cx="114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cycles</a:t>
            </a:r>
            <a:endParaRPr lang="en-US" dirty="0"/>
          </a:p>
        </p:txBody>
      </p:sp>
      <p:sp>
        <p:nvSpPr>
          <p:cNvPr id="40" name="Textfeld 39"/>
          <p:cNvSpPr txBox="1"/>
          <p:nvPr/>
        </p:nvSpPr>
        <p:spPr>
          <a:xfrm>
            <a:off x="5768411" y="3342623"/>
            <a:ext cx="126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 cycles</a:t>
            </a:r>
            <a:endParaRPr lang="en-US" dirty="0"/>
          </a:p>
        </p:txBody>
      </p:sp>
      <p:sp>
        <p:nvSpPr>
          <p:cNvPr id="41" name="Textfeld 40"/>
          <p:cNvSpPr txBox="1"/>
          <p:nvPr/>
        </p:nvSpPr>
        <p:spPr>
          <a:xfrm>
            <a:off x="6050522" y="5320180"/>
            <a:ext cx="961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(HADES)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344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857219"/>
            <a:ext cx="9308904" cy="415839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919536" y="5514688"/>
            <a:ext cx="9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Irreversible microstructural change unavoidable regardless of metallurgy or grades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Recrystallization or grain growth is not necessarily a cause of crack initiation</a:t>
            </a:r>
          </a:p>
        </p:txBody>
      </p:sp>
      <p:sp>
        <p:nvSpPr>
          <p:cNvPr id="4" name="Rechteck 3"/>
          <p:cNvSpPr/>
          <p:nvPr/>
        </p:nvSpPr>
        <p:spPr>
          <a:xfrm>
            <a:off x="6312024" y="5104233"/>
            <a:ext cx="21488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J.H. You</a:t>
            </a: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JNM 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(2021) </a:t>
            </a:r>
            <a:endParaRPr lang="de-DE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34B5F42-0DCB-4383-9495-0001D622928E}"/>
              </a:ext>
            </a:extLst>
          </p:cNvPr>
          <p:cNvSpPr/>
          <p:nvPr/>
        </p:nvSpPr>
        <p:spPr>
          <a:xfrm>
            <a:off x="119336" y="79687"/>
            <a:ext cx="12001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High-heat-flux performance: </a:t>
            </a:r>
            <a:r>
              <a:rPr lang="en-US" sz="2800" dirty="0" smtClean="0">
                <a:solidFill>
                  <a:schemeClr val="bg1"/>
                </a:solidFill>
              </a:rPr>
              <a:t>ITER-like tungsten </a:t>
            </a:r>
            <a:r>
              <a:rPr lang="en-US" sz="2800" dirty="0">
                <a:solidFill>
                  <a:schemeClr val="bg1"/>
                </a:solidFill>
              </a:rPr>
              <a:t>monoblock target (20 </a:t>
            </a:r>
            <a:r>
              <a:rPr lang="en-US" sz="2800" dirty="0" smtClean="0">
                <a:solidFill>
                  <a:schemeClr val="bg1"/>
                </a:solidFill>
              </a:rPr>
              <a:t>MW/m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8184" y="6500588"/>
            <a:ext cx="2675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Times New Roman" panose="02020603050405020304" pitchFamily="18" charset="0"/>
              </a:rPr>
              <a:t>J.H. </a:t>
            </a:r>
            <a:r>
              <a:rPr lang="en-US" sz="1400" dirty="0" smtClean="0">
                <a:ea typeface="Times New Roman" panose="02020603050405020304" pitchFamily="18" charset="0"/>
              </a:rPr>
              <a:t>You, </a:t>
            </a:r>
            <a:r>
              <a:rPr lang="en-US" sz="1400" dirty="0" err="1" smtClean="0">
                <a:ea typeface="Times New Roman" panose="02020603050405020304" pitchFamily="18" charset="0"/>
              </a:rPr>
              <a:t>Nucl</a:t>
            </a:r>
            <a:r>
              <a:rPr lang="en-US" sz="1400" dirty="0" smtClean="0">
                <a:ea typeface="Times New Roman" panose="02020603050405020304" pitchFamily="18" charset="0"/>
              </a:rPr>
              <a:t>. Mater. </a:t>
            </a:r>
            <a:r>
              <a:rPr lang="en-US" sz="1400" dirty="0" err="1" smtClean="0">
                <a:ea typeface="Times New Roman" panose="02020603050405020304" pitchFamily="18" charset="0"/>
              </a:rPr>
              <a:t>Ener</a:t>
            </a:r>
            <a:r>
              <a:rPr lang="en-US" sz="1400" dirty="0" smtClean="0">
                <a:ea typeface="Times New Roman" panose="02020603050405020304" pitchFamily="18" charset="0"/>
              </a:rPr>
              <a:t>. (</a:t>
            </a:r>
            <a:r>
              <a:rPr lang="en-US" sz="1400" dirty="0">
                <a:ea typeface="Times New Roman" panose="02020603050405020304" pitchFamily="18" charset="0"/>
              </a:rPr>
              <a:t>2022) </a:t>
            </a:r>
            <a:endParaRPr lang="de-DE" sz="1400" dirty="0"/>
          </a:p>
        </p:txBody>
      </p:sp>
      <p:sp>
        <p:nvSpPr>
          <p:cNvPr id="9" name="Foliennummernplatzhalter 3"/>
          <p:cNvSpPr txBox="1">
            <a:spLocks/>
          </p:cNvSpPr>
          <p:nvPr/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19336" y="1919516"/>
            <a:ext cx="2218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dpa damage present?</a:t>
            </a:r>
          </a:p>
          <a:p>
            <a:r>
              <a:rPr lang="en-US" dirty="0" smtClean="0"/>
              <a:t>H/He outgassed?</a:t>
            </a:r>
          </a:p>
          <a:p>
            <a:r>
              <a:rPr lang="en-US" dirty="0" smtClean="0"/>
              <a:t>Re/dpa effect?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63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590128" y="5501361"/>
            <a:ext cx="42431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a typeface="Malgun Gothic" panose="020B0503020000020004" pitchFamily="34" charset="-127"/>
              </a:rPr>
              <a:t>Neutral </a:t>
            </a:r>
            <a:r>
              <a:rPr lang="en-US" sz="2000" dirty="0" smtClean="0">
                <a:ea typeface="Malgun Gothic" panose="020B0503020000020004" pitchFamily="34" charset="-127"/>
              </a:rPr>
              <a:t>H </a:t>
            </a:r>
            <a:r>
              <a:rPr lang="en-US" sz="2000" dirty="0">
                <a:ea typeface="Malgun Gothic" panose="020B0503020000020004" pitchFamily="34" charset="-127"/>
              </a:rPr>
              <a:t>beam, GLADIS </a:t>
            </a:r>
            <a:r>
              <a:rPr lang="en-US" sz="2000" dirty="0" smtClean="0">
                <a:ea typeface="Malgun Gothic" panose="020B0503020000020004" pitchFamily="34" charset="-127"/>
              </a:rPr>
              <a:t>(</a:t>
            </a:r>
            <a:r>
              <a:rPr lang="en-US" sz="2000" dirty="0">
                <a:ea typeface="Malgun Gothic" panose="020B0503020000020004" pitchFamily="34" charset="-127"/>
              </a:rPr>
              <a:t>MPG-IPP)</a:t>
            </a:r>
            <a:endParaRPr lang="de-DE" sz="2000" dirty="0"/>
          </a:p>
        </p:txBody>
      </p:sp>
      <p:sp>
        <p:nvSpPr>
          <p:cNvPr id="11" name="Foliennummernplatzhalter 3"/>
          <p:cNvSpPr txBox="1">
            <a:spLocks/>
          </p:cNvSpPr>
          <p:nvPr/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328" y="1215990"/>
            <a:ext cx="4543806" cy="199718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897643" y="824776"/>
            <a:ext cx="4429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25 </a:t>
            </a:r>
            <a:r>
              <a:rPr lang="en-US" sz="2000" dirty="0" smtClean="0"/>
              <a:t>MW/m², 500 cycles (longitudinal cut) </a:t>
            </a:r>
            <a:endParaRPr lang="en-US" sz="2000" dirty="0"/>
          </a:p>
        </p:txBody>
      </p:sp>
      <p:sp>
        <p:nvSpPr>
          <p:cNvPr id="16" name="Rechteck 15"/>
          <p:cNvSpPr/>
          <p:nvPr/>
        </p:nvSpPr>
        <p:spPr>
          <a:xfrm>
            <a:off x="10571622" y="2905394"/>
            <a:ext cx="8015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ENEA 23</a:t>
            </a:r>
          </a:p>
        </p:txBody>
      </p:sp>
      <p:sp>
        <p:nvSpPr>
          <p:cNvPr id="17" name="Rechteck 16"/>
          <p:cNvSpPr/>
          <p:nvPr/>
        </p:nvSpPr>
        <p:spPr>
          <a:xfrm>
            <a:off x="6736530" y="3206384"/>
            <a:ext cx="1630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(coolant: 20</a:t>
            </a:r>
            <a:r>
              <a:rPr lang="en-US" sz="900" dirty="0"/>
              <a:t> </a:t>
            </a:r>
            <a:r>
              <a:rPr lang="en-US" dirty="0"/>
              <a:t>°C)</a:t>
            </a:r>
          </a:p>
        </p:txBody>
      </p:sp>
      <p:sp>
        <p:nvSpPr>
          <p:cNvPr id="18" name="Rechteck 17"/>
          <p:cNvSpPr/>
          <p:nvPr/>
        </p:nvSpPr>
        <p:spPr>
          <a:xfrm>
            <a:off x="8030313" y="1252597"/>
            <a:ext cx="2343718" cy="150920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645" y="3657754"/>
            <a:ext cx="6151172" cy="2972480"/>
          </a:xfrm>
          <a:prstGeom prst="rect">
            <a:avLst/>
          </a:prstGeom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853DBD36-4453-4DC1-A1B0-B59CFCA5CFE9}"/>
              </a:ext>
            </a:extLst>
          </p:cNvPr>
          <p:cNvCxnSpPr>
            <a:cxnSpLocks/>
          </p:cNvCxnSpPr>
          <p:nvPr/>
        </p:nvCxnSpPr>
        <p:spPr>
          <a:xfrm>
            <a:off x="9209884" y="2761801"/>
            <a:ext cx="0" cy="34993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>
            <a:extLst>
              <a:ext uri="{FF2B5EF4-FFF2-40B4-BE49-F238E27FC236}">
                <a16:creationId xmlns:a16="http://schemas.microsoft.com/office/drawing/2014/main" id="{234B5F42-0DCB-4383-9495-0001D622928E}"/>
              </a:ext>
            </a:extLst>
          </p:cNvPr>
          <p:cNvSpPr/>
          <p:nvPr/>
        </p:nvSpPr>
        <p:spPr>
          <a:xfrm>
            <a:off x="119336" y="79687"/>
            <a:ext cx="12001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High-heat-flux performance: </a:t>
            </a:r>
            <a:r>
              <a:rPr lang="en-US" sz="2800" dirty="0" smtClean="0">
                <a:solidFill>
                  <a:schemeClr val="bg1"/>
                </a:solidFill>
              </a:rPr>
              <a:t>ITER-like tungsten </a:t>
            </a:r>
            <a:r>
              <a:rPr lang="en-US" sz="2800" dirty="0">
                <a:solidFill>
                  <a:schemeClr val="bg1"/>
                </a:solidFill>
              </a:rPr>
              <a:t>monoblock target (</a:t>
            </a:r>
            <a:r>
              <a:rPr lang="en-US" sz="2800" dirty="0" smtClean="0">
                <a:solidFill>
                  <a:schemeClr val="bg1"/>
                </a:solidFill>
              </a:rPr>
              <a:t>25 MW/m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28" y="1251659"/>
            <a:ext cx="4690117" cy="4128841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28184" y="6500588"/>
            <a:ext cx="2675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Times New Roman" panose="02020603050405020304" pitchFamily="18" charset="0"/>
              </a:rPr>
              <a:t>J.H. </a:t>
            </a:r>
            <a:r>
              <a:rPr lang="en-US" sz="1400" dirty="0" smtClean="0">
                <a:ea typeface="Times New Roman" panose="02020603050405020304" pitchFamily="18" charset="0"/>
              </a:rPr>
              <a:t>You, </a:t>
            </a:r>
            <a:r>
              <a:rPr lang="en-US" sz="1400" dirty="0" err="1" smtClean="0">
                <a:ea typeface="Times New Roman" panose="02020603050405020304" pitchFamily="18" charset="0"/>
              </a:rPr>
              <a:t>Nucl</a:t>
            </a:r>
            <a:r>
              <a:rPr lang="en-US" sz="1400" dirty="0" smtClean="0">
                <a:ea typeface="Times New Roman" panose="02020603050405020304" pitchFamily="18" charset="0"/>
              </a:rPr>
              <a:t>. Mater. </a:t>
            </a:r>
            <a:r>
              <a:rPr lang="en-US" sz="1400" dirty="0" err="1" smtClean="0">
                <a:ea typeface="Times New Roman" panose="02020603050405020304" pitchFamily="18" charset="0"/>
              </a:rPr>
              <a:t>Ener</a:t>
            </a:r>
            <a:r>
              <a:rPr lang="en-US" sz="1400" dirty="0" smtClean="0">
                <a:ea typeface="Times New Roman" panose="02020603050405020304" pitchFamily="18" charset="0"/>
              </a:rPr>
              <a:t>. (</a:t>
            </a:r>
            <a:r>
              <a:rPr lang="en-US" sz="1400" dirty="0">
                <a:ea typeface="Times New Roman" panose="02020603050405020304" pitchFamily="18" charset="0"/>
              </a:rPr>
              <a:t>2022) </a:t>
            </a:r>
            <a:endParaRPr lang="de-DE" sz="1400" dirty="0"/>
          </a:p>
        </p:txBody>
      </p:sp>
      <p:sp>
        <p:nvSpPr>
          <p:cNvPr id="25" name="Textfeld 24"/>
          <p:cNvSpPr txBox="1"/>
          <p:nvPr/>
        </p:nvSpPr>
        <p:spPr>
          <a:xfrm>
            <a:off x="9417060" y="3367081"/>
            <a:ext cx="195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</a:t>
            </a:r>
            <a:r>
              <a:rPr lang="de-DE" baseline="-25000" dirty="0" err="1" smtClean="0"/>
              <a:t>max</a:t>
            </a:r>
            <a:r>
              <a:rPr lang="de-DE" dirty="0" smtClean="0"/>
              <a:t>: 2500</a:t>
            </a:r>
            <a:r>
              <a:rPr lang="de-DE" sz="1000" dirty="0" smtClean="0"/>
              <a:t> </a:t>
            </a:r>
            <a:r>
              <a:rPr lang="de-DE" dirty="0" smtClean="0"/>
              <a:t>-</a:t>
            </a:r>
            <a:r>
              <a:rPr lang="de-DE" sz="1000" dirty="0" smtClean="0"/>
              <a:t> </a:t>
            </a:r>
            <a:r>
              <a:rPr lang="de-DE" dirty="0" smtClean="0"/>
              <a:t>2700</a:t>
            </a:r>
            <a:r>
              <a:rPr lang="de-DE" sz="1000" dirty="0" smtClean="0"/>
              <a:t> </a:t>
            </a:r>
            <a:r>
              <a:rPr lang="de-DE" dirty="0" smtClean="0"/>
              <a:t>°C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8742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629" y="1748662"/>
            <a:ext cx="10016439" cy="360617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34B5F42-0DCB-4383-9495-0001D622928E}"/>
              </a:ext>
            </a:extLst>
          </p:cNvPr>
          <p:cNvSpPr/>
          <p:nvPr/>
        </p:nvSpPr>
        <p:spPr>
          <a:xfrm>
            <a:off x="119336" y="79687"/>
            <a:ext cx="12001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High-heat-flux performance: </a:t>
            </a:r>
            <a:r>
              <a:rPr lang="en-US" sz="2800" dirty="0" smtClean="0">
                <a:solidFill>
                  <a:schemeClr val="bg1"/>
                </a:solidFill>
              </a:rPr>
              <a:t>ITER-like tungsten </a:t>
            </a:r>
            <a:r>
              <a:rPr lang="en-US" sz="2800" dirty="0">
                <a:solidFill>
                  <a:schemeClr val="bg1"/>
                </a:solidFill>
              </a:rPr>
              <a:t>monoblock target (</a:t>
            </a:r>
            <a:r>
              <a:rPr lang="en-US" sz="2800" dirty="0" smtClean="0">
                <a:solidFill>
                  <a:schemeClr val="bg1"/>
                </a:solidFill>
              </a:rPr>
              <a:t>25 MW/m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8184" y="6500588"/>
            <a:ext cx="2675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Times New Roman" panose="02020603050405020304" pitchFamily="18" charset="0"/>
              </a:rPr>
              <a:t>J.H. </a:t>
            </a:r>
            <a:r>
              <a:rPr lang="en-US" sz="1400" dirty="0" smtClean="0">
                <a:ea typeface="Times New Roman" panose="02020603050405020304" pitchFamily="18" charset="0"/>
              </a:rPr>
              <a:t>You, </a:t>
            </a:r>
            <a:r>
              <a:rPr lang="en-US" sz="1400" dirty="0" err="1" smtClean="0">
                <a:ea typeface="Times New Roman" panose="02020603050405020304" pitchFamily="18" charset="0"/>
              </a:rPr>
              <a:t>Nucl</a:t>
            </a:r>
            <a:r>
              <a:rPr lang="en-US" sz="1400" dirty="0" smtClean="0">
                <a:ea typeface="Times New Roman" panose="02020603050405020304" pitchFamily="18" charset="0"/>
              </a:rPr>
              <a:t>. Mater. </a:t>
            </a:r>
            <a:r>
              <a:rPr lang="en-US" sz="1400" dirty="0" err="1" smtClean="0">
                <a:ea typeface="Times New Roman" panose="02020603050405020304" pitchFamily="18" charset="0"/>
              </a:rPr>
              <a:t>Ener</a:t>
            </a:r>
            <a:r>
              <a:rPr lang="en-US" sz="1400" dirty="0" smtClean="0">
                <a:ea typeface="Times New Roman" panose="02020603050405020304" pitchFamily="18" charset="0"/>
              </a:rPr>
              <a:t>. (</a:t>
            </a:r>
            <a:r>
              <a:rPr lang="en-US" sz="1400" dirty="0">
                <a:ea typeface="Times New Roman" panose="02020603050405020304" pitchFamily="18" charset="0"/>
              </a:rPr>
              <a:t>2022) </a:t>
            </a: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5071637" y="1748662"/>
            <a:ext cx="195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</a:t>
            </a:r>
            <a:r>
              <a:rPr lang="de-DE" baseline="-25000" dirty="0" err="1" smtClean="0"/>
              <a:t>max</a:t>
            </a:r>
            <a:r>
              <a:rPr lang="de-DE" dirty="0" smtClean="0"/>
              <a:t>: 2500</a:t>
            </a:r>
            <a:r>
              <a:rPr lang="de-DE" sz="1000" dirty="0" smtClean="0"/>
              <a:t> </a:t>
            </a:r>
            <a:r>
              <a:rPr lang="de-DE" dirty="0" smtClean="0"/>
              <a:t>-</a:t>
            </a:r>
            <a:r>
              <a:rPr lang="de-DE" sz="1000" dirty="0" smtClean="0"/>
              <a:t> </a:t>
            </a:r>
            <a:r>
              <a:rPr lang="de-DE" dirty="0" smtClean="0"/>
              <a:t>2700</a:t>
            </a:r>
            <a:r>
              <a:rPr lang="de-DE" sz="1000" dirty="0" smtClean="0"/>
              <a:t> </a:t>
            </a:r>
            <a:r>
              <a:rPr lang="de-DE" dirty="0" smtClean="0"/>
              <a:t>°C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3123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968" y="1244824"/>
            <a:ext cx="4772297" cy="412884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95" y="1244825"/>
            <a:ext cx="4690117" cy="412884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34B5F42-0DCB-4383-9495-0001D622928E}"/>
              </a:ext>
            </a:extLst>
          </p:cNvPr>
          <p:cNvSpPr/>
          <p:nvPr/>
        </p:nvSpPr>
        <p:spPr>
          <a:xfrm>
            <a:off x="119336" y="79687"/>
            <a:ext cx="12001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High-heat-flux performance: </a:t>
            </a:r>
            <a:r>
              <a:rPr lang="en-US" sz="2800" dirty="0" smtClean="0">
                <a:solidFill>
                  <a:schemeClr val="bg1"/>
                </a:solidFill>
              </a:rPr>
              <a:t>ITER-like tungsten </a:t>
            </a:r>
            <a:r>
              <a:rPr lang="en-US" sz="2800" dirty="0">
                <a:solidFill>
                  <a:schemeClr val="bg1"/>
                </a:solidFill>
              </a:rPr>
              <a:t>monoblock target (</a:t>
            </a:r>
            <a:r>
              <a:rPr lang="en-US" sz="2800" dirty="0" smtClean="0">
                <a:solidFill>
                  <a:schemeClr val="bg1"/>
                </a:solidFill>
              </a:rPr>
              <a:t>25 MW/m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8184" y="6500588"/>
            <a:ext cx="2675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Times New Roman" panose="02020603050405020304" pitchFamily="18" charset="0"/>
              </a:rPr>
              <a:t>J.H. </a:t>
            </a:r>
            <a:r>
              <a:rPr lang="en-US" sz="1400" dirty="0" smtClean="0">
                <a:ea typeface="Times New Roman" panose="02020603050405020304" pitchFamily="18" charset="0"/>
              </a:rPr>
              <a:t>You, </a:t>
            </a:r>
            <a:r>
              <a:rPr lang="en-US" sz="1400" dirty="0" err="1" smtClean="0">
                <a:ea typeface="Times New Roman" panose="02020603050405020304" pitchFamily="18" charset="0"/>
              </a:rPr>
              <a:t>Nucl</a:t>
            </a:r>
            <a:r>
              <a:rPr lang="en-US" sz="1400" dirty="0" smtClean="0">
                <a:ea typeface="Times New Roman" panose="02020603050405020304" pitchFamily="18" charset="0"/>
              </a:rPr>
              <a:t>. Mater. </a:t>
            </a:r>
            <a:r>
              <a:rPr lang="en-US" sz="1400" dirty="0" err="1" smtClean="0">
                <a:ea typeface="Times New Roman" panose="02020603050405020304" pitchFamily="18" charset="0"/>
              </a:rPr>
              <a:t>Ener</a:t>
            </a:r>
            <a:r>
              <a:rPr lang="en-US" sz="1400" dirty="0" smtClean="0">
                <a:ea typeface="Times New Roman" panose="02020603050405020304" pitchFamily="18" charset="0"/>
              </a:rPr>
              <a:t>. (</a:t>
            </a:r>
            <a:r>
              <a:rPr lang="en-US" sz="1400" dirty="0">
                <a:ea typeface="Times New Roman" panose="02020603050405020304" pitchFamily="18" charset="0"/>
              </a:rPr>
              <a:t>2022) </a:t>
            </a:r>
            <a:endParaRPr lang="de-DE" sz="1400" dirty="0"/>
          </a:p>
        </p:txBody>
      </p:sp>
      <p:sp>
        <p:nvSpPr>
          <p:cNvPr id="6" name="Foliennummernplatzhalter 3"/>
          <p:cNvSpPr txBox="1">
            <a:spLocks/>
          </p:cNvSpPr>
          <p:nvPr/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762104" y="5583183"/>
            <a:ext cx="7768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Surface temperature matters!</a:t>
            </a:r>
          </a:p>
          <a:p>
            <a:r>
              <a:rPr lang="en-US" sz="2000" dirty="0" smtClean="0"/>
              <a:t>(heat loads, armour thickness, thermal conductivity: no internal barriers)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2132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92" y="1929504"/>
            <a:ext cx="1927336" cy="1930765"/>
          </a:xfrm>
          <a:prstGeom prst="rect">
            <a:avLst/>
          </a:prstGeom>
        </p:spPr>
      </p:pic>
      <p:cxnSp>
        <p:nvCxnSpPr>
          <p:cNvPr id="7" name="Gerade Verbindung 4"/>
          <p:cNvCxnSpPr/>
          <p:nvPr/>
        </p:nvCxnSpPr>
        <p:spPr>
          <a:xfrm>
            <a:off x="0" y="620688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18020" y="5968740"/>
            <a:ext cx="1285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500 pulses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663562" y="5961323"/>
            <a:ext cx="14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1000 pulses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765766" y="5956055"/>
            <a:ext cx="1474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2000 pulses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836121" y="5965929"/>
            <a:ext cx="1483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4000 pulses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974032" y="5948321"/>
            <a:ext cx="1514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5000 pulses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91" y="4148613"/>
            <a:ext cx="1911428" cy="181016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626" y="4141479"/>
            <a:ext cx="1916470" cy="1823191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727" y="4139837"/>
            <a:ext cx="1925037" cy="1822596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4405" y="4148408"/>
            <a:ext cx="1907990" cy="179775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7848" y="4148300"/>
            <a:ext cx="1902421" cy="1791266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10821684" y="3683540"/>
            <a:ext cx="1023657" cy="2416046"/>
            <a:chOff x="10821685" y="3589842"/>
            <a:chExt cx="1023657" cy="2416046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21685" y="4042161"/>
              <a:ext cx="463539" cy="1802950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11208629" y="3589842"/>
              <a:ext cx="636713" cy="2416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(µm)</a:t>
              </a:r>
            </a:p>
            <a:p>
              <a:pPr>
                <a:spcAft>
                  <a:spcPts val="600"/>
                </a:spcAft>
              </a:pPr>
              <a:r>
                <a:rPr lang="de-DE" dirty="0"/>
                <a:t> 350</a:t>
              </a:r>
            </a:p>
            <a:p>
              <a:pPr>
                <a:spcAft>
                  <a:spcPts val="600"/>
                </a:spcAft>
              </a:pPr>
              <a:r>
                <a:rPr lang="de-DE" dirty="0"/>
                <a:t> 280</a:t>
              </a:r>
            </a:p>
            <a:p>
              <a:pPr>
                <a:spcAft>
                  <a:spcPts val="600"/>
                </a:spcAft>
              </a:pPr>
              <a:r>
                <a:rPr lang="de-DE" dirty="0"/>
                <a:t> 210</a:t>
              </a:r>
            </a:p>
            <a:p>
              <a:pPr>
                <a:spcAft>
                  <a:spcPts val="600"/>
                </a:spcAft>
              </a:pPr>
              <a:r>
                <a:rPr lang="de-DE" dirty="0"/>
                <a:t> 140</a:t>
              </a:r>
            </a:p>
            <a:p>
              <a:pPr>
                <a:spcAft>
                  <a:spcPts val="600"/>
                </a:spcAft>
              </a:pPr>
              <a:r>
                <a:rPr lang="de-DE" dirty="0"/>
                <a:t>  70</a:t>
              </a:r>
            </a:p>
            <a:p>
              <a:pPr>
                <a:spcAft>
                  <a:spcPts val="600"/>
                </a:spcAft>
              </a:pPr>
              <a:r>
                <a:rPr lang="de-DE" dirty="0"/>
                <a:t>    0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56" y="1030695"/>
            <a:ext cx="2307897" cy="2829573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3614697" y="6356165"/>
            <a:ext cx="441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Front face roughness (laser profilometry)</a:t>
            </a: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7848" y="1921447"/>
            <a:ext cx="1902421" cy="1942129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316196" y="1562205"/>
            <a:ext cx="196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 thermography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9343727" y="1907804"/>
            <a:ext cx="136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5000 pulses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076254" y="1899795"/>
            <a:ext cx="121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500 pulses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8622" y="687507"/>
            <a:ext cx="575866" cy="3172762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4827432" y="1603517"/>
            <a:ext cx="2825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 beam (GLADIS)</a:t>
            </a:r>
            <a:endParaRPr lang="en-US" sz="2000" dirty="0"/>
          </a:p>
          <a:p>
            <a:r>
              <a:rPr lang="en-US" sz="2000" dirty="0"/>
              <a:t>Pulse: </a:t>
            </a:r>
            <a:r>
              <a:rPr lang="en-US" sz="2000" dirty="0">
                <a:solidFill>
                  <a:srgbClr val="C00000"/>
                </a:solidFill>
              </a:rPr>
              <a:t>0.4</a:t>
            </a:r>
            <a:r>
              <a:rPr lang="en-US" sz="1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s</a:t>
            </a:r>
            <a:r>
              <a:rPr lang="en-US" sz="2000" dirty="0" smtClean="0"/>
              <a:t> (transient)</a:t>
            </a:r>
            <a:endParaRPr lang="en-US" sz="2000" dirty="0"/>
          </a:p>
          <a:p>
            <a:r>
              <a:rPr lang="en-US" sz="2000" dirty="0"/>
              <a:t>Pause: 1.2</a:t>
            </a:r>
            <a:r>
              <a:rPr lang="en-US" sz="1000" dirty="0"/>
              <a:t> </a:t>
            </a:r>
            <a:r>
              <a:rPr lang="en-US" sz="2000" dirty="0"/>
              <a:t>s</a:t>
            </a:r>
          </a:p>
          <a:p>
            <a:r>
              <a:rPr lang="en-US" sz="2000" dirty="0" smtClean="0"/>
              <a:t>0.63</a:t>
            </a:r>
            <a:r>
              <a:rPr lang="en-US" sz="1000" dirty="0" smtClean="0"/>
              <a:t> </a:t>
            </a:r>
            <a:r>
              <a:rPr lang="en-US" sz="2000" dirty="0" smtClean="0"/>
              <a:t>Hz 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34B5F42-0DCB-4383-9495-0001D622928E}"/>
              </a:ext>
            </a:extLst>
          </p:cNvPr>
          <p:cNvSpPr/>
          <p:nvPr/>
        </p:nvSpPr>
        <p:spPr>
          <a:xfrm>
            <a:off x="119336" y="79687"/>
            <a:ext cx="12001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High-heat-flux performance: </a:t>
            </a:r>
            <a:r>
              <a:rPr lang="en-US" sz="2800" dirty="0" smtClean="0">
                <a:solidFill>
                  <a:schemeClr val="bg1"/>
                </a:solidFill>
              </a:rPr>
              <a:t>ITER-like tungsten </a:t>
            </a:r>
            <a:r>
              <a:rPr lang="en-US" sz="2800" dirty="0">
                <a:solidFill>
                  <a:schemeClr val="bg1"/>
                </a:solidFill>
              </a:rPr>
              <a:t>monoblock target </a:t>
            </a:r>
            <a:r>
              <a:rPr lang="en-US" sz="2800" dirty="0" smtClean="0">
                <a:solidFill>
                  <a:schemeClr val="bg1"/>
                </a:solidFill>
              </a:rPr>
              <a:t>(40 MW/m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8184" y="6500588"/>
            <a:ext cx="2675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Times New Roman" panose="02020603050405020304" pitchFamily="18" charset="0"/>
              </a:rPr>
              <a:t>J.H. </a:t>
            </a:r>
            <a:r>
              <a:rPr lang="en-US" sz="1400" dirty="0" smtClean="0">
                <a:ea typeface="Times New Roman" panose="02020603050405020304" pitchFamily="18" charset="0"/>
              </a:rPr>
              <a:t>You, </a:t>
            </a:r>
            <a:r>
              <a:rPr lang="en-US" sz="1400" dirty="0" err="1" smtClean="0">
                <a:ea typeface="Times New Roman" panose="02020603050405020304" pitchFamily="18" charset="0"/>
              </a:rPr>
              <a:t>Nucl</a:t>
            </a:r>
            <a:r>
              <a:rPr lang="en-US" sz="1400" dirty="0" smtClean="0">
                <a:ea typeface="Times New Roman" panose="02020603050405020304" pitchFamily="18" charset="0"/>
              </a:rPr>
              <a:t>. Mater. </a:t>
            </a:r>
            <a:r>
              <a:rPr lang="en-US" sz="1400" dirty="0" err="1" smtClean="0">
                <a:ea typeface="Times New Roman" panose="02020603050405020304" pitchFamily="18" charset="0"/>
              </a:rPr>
              <a:t>Ener</a:t>
            </a:r>
            <a:r>
              <a:rPr lang="en-US" sz="1400" dirty="0" smtClean="0">
                <a:ea typeface="Times New Roman" panose="02020603050405020304" pitchFamily="18" charset="0"/>
              </a:rPr>
              <a:t>. (</a:t>
            </a:r>
            <a:r>
              <a:rPr lang="en-US" sz="1400" dirty="0">
                <a:ea typeface="Times New Roman" panose="02020603050405020304" pitchFamily="18" charset="0"/>
              </a:rPr>
              <a:t>2022) </a:t>
            </a:r>
            <a:endParaRPr lang="de-DE" sz="1400" dirty="0"/>
          </a:p>
        </p:txBody>
      </p:sp>
      <p:sp>
        <p:nvSpPr>
          <p:cNvPr id="39" name="Foliennummernplatzhalter 3"/>
          <p:cNvSpPr txBox="1">
            <a:spLocks/>
          </p:cNvSpPr>
          <p:nvPr/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2022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1196752"/>
            <a:ext cx="4665712" cy="4179700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416" y="4100951"/>
            <a:ext cx="1085533" cy="1275501"/>
          </a:xfrm>
          <a:prstGeom prst="rect">
            <a:avLst/>
          </a:prstGeom>
        </p:spPr>
      </p:pic>
      <p:cxnSp>
        <p:nvCxnSpPr>
          <p:cNvPr id="41" name="Gerade Verbindung 4"/>
          <p:cNvCxnSpPr/>
          <p:nvPr/>
        </p:nvCxnSpPr>
        <p:spPr>
          <a:xfrm>
            <a:off x="0" y="620688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fik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49" y="1196752"/>
            <a:ext cx="3848471" cy="4179700"/>
          </a:xfrm>
          <a:prstGeom prst="rect">
            <a:avLst/>
          </a:prstGeom>
        </p:spPr>
      </p:pic>
      <p:sp>
        <p:nvSpPr>
          <p:cNvPr id="45" name="Rechteck 44"/>
          <p:cNvSpPr/>
          <p:nvPr/>
        </p:nvSpPr>
        <p:spPr>
          <a:xfrm>
            <a:off x="2711624" y="1230740"/>
            <a:ext cx="1753068" cy="158097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feld 45"/>
          <p:cNvSpPr txBox="1"/>
          <p:nvPr/>
        </p:nvSpPr>
        <p:spPr>
          <a:xfrm>
            <a:off x="9840416" y="1091516"/>
            <a:ext cx="19672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 beam (GLADIS)</a:t>
            </a:r>
          </a:p>
          <a:p>
            <a:r>
              <a:rPr lang="en-US" sz="2000" dirty="0" smtClean="0"/>
              <a:t>Pulse</a:t>
            </a:r>
            <a:r>
              <a:rPr lang="en-US" sz="2000" dirty="0"/>
              <a:t>: 0.4</a:t>
            </a:r>
            <a:r>
              <a:rPr lang="en-US" sz="1000" dirty="0"/>
              <a:t> </a:t>
            </a:r>
            <a:r>
              <a:rPr lang="en-US" sz="2000" dirty="0"/>
              <a:t>s</a:t>
            </a:r>
          </a:p>
          <a:p>
            <a:r>
              <a:rPr lang="en-US" sz="2000" dirty="0"/>
              <a:t>Pause: 1.2</a:t>
            </a:r>
            <a:r>
              <a:rPr lang="en-US" sz="1000" dirty="0"/>
              <a:t> </a:t>
            </a:r>
            <a:r>
              <a:rPr lang="en-US" sz="2000" dirty="0"/>
              <a:t>s</a:t>
            </a:r>
          </a:p>
          <a:p>
            <a:r>
              <a:rPr lang="en-US" sz="2000" dirty="0" smtClean="0"/>
              <a:t>0.63</a:t>
            </a:r>
            <a:r>
              <a:rPr lang="en-US" sz="1000" dirty="0" smtClean="0"/>
              <a:t> </a:t>
            </a:r>
            <a:r>
              <a:rPr lang="en-US" sz="2000" dirty="0"/>
              <a:t>Hz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51518" y="5532661"/>
            <a:ext cx="4120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No armour crack found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Structural integrity remained intact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029266" y="5532661"/>
            <a:ext cx="6511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Similar recrystallization feature as the 20</a:t>
            </a:r>
            <a:r>
              <a:rPr lang="en-US" sz="1000" dirty="0"/>
              <a:t> </a:t>
            </a:r>
            <a:r>
              <a:rPr lang="en-US" sz="2000" dirty="0"/>
              <a:t>MW/m² load case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No abnormal grain growth</a:t>
            </a:r>
          </a:p>
        </p:txBody>
      </p:sp>
      <p:sp>
        <p:nvSpPr>
          <p:cNvPr id="1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343727" y="6486526"/>
            <a:ext cx="2844800" cy="365125"/>
          </a:xfrm>
        </p:spPr>
        <p:txBody>
          <a:bodyPr/>
          <a:lstStyle/>
          <a:p>
            <a:fld id="{71494898-5179-4955-807C-7A73FA607A8A}" type="slidenum">
              <a:rPr lang="de-DE" smtClean="0"/>
              <a:t>16</a:t>
            </a:fld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34B5F42-0DCB-4383-9495-0001D622928E}"/>
              </a:ext>
            </a:extLst>
          </p:cNvPr>
          <p:cNvSpPr/>
          <p:nvPr/>
        </p:nvSpPr>
        <p:spPr>
          <a:xfrm>
            <a:off x="119336" y="79687"/>
            <a:ext cx="12001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High-heat-flux performance: </a:t>
            </a:r>
            <a:r>
              <a:rPr lang="en-US" sz="2800" dirty="0" smtClean="0">
                <a:solidFill>
                  <a:schemeClr val="bg1"/>
                </a:solidFill>
              </a:rPr>
              <a:t>ITER-like tungsten </a:t>
            </a:r>
            <a:r>
              <a:rPr lang="en-US" sz="2800" dirty="0">
                <a:solidFill>
                  <a:schemeClr val="bg1"/>
                </a:solidFill>
              </a:rPr>
              <a:t>monoblock target </a:t>
            </a:r>
            <a:r>
              <a:rPr lang="en-US" sz="2800" dirty="0" smtClean="0">
                <a:solidFill>
                  <a:schemeClr val="bg1"/>
                </a:solidFill>
              </a:rPr>
              <a:t>(40 MW/m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8184" y="6500588"/>
            <a:ext cx="2675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Times New Roman" panose="02020603050405020304" pitchFamily="18" charset="0"/>
              </a:rPr>
              <a:t>J.H. </a:t>
            </a:r>
            <a:r>
              <a:rPr lang="en-US" sz="1400" dirty="0" smtClean="0">
                <a:ea typeface="Times New Roman" panose="02020603050405020304" pitchFamily="18" charset="0"/>
              </a:rPr>
              <a:t>You, </a:t>
            </a:r>
            <a:r>
              <a:rPr lang="en-US" sz="1400" dirty="0" err="1" smtClean="0">
                <a:ea typeface="Times New Roman" panose="02020603050405020304" pitchFamily="18" charset="0"/>
              </a:rPr>
              <a:t>Nucl</a:t>
            </a:r>
            <a:r>
              <a:rPr lang="en-US" sz="1400" dirty="0" smtClean="0">
                <a:ea typeface="Times New Roman" panose="02020603050405020304" pitchFamily="18" charset="0"/>
              </a:rPr>
              <a:t>. Mater. </a:t>
            </a:r>
            <a:r>
              <a:rPr lang="en-US" sz="1400" dirty="0" err="1" smtClean="0">
                <a:ea typeface="Times New Roman" panose="02020603050405020304" pitchFamily="18" charset="0"/>
              </a:rPr>
              <a:t>Ener</a:t>
            </a:r>
            <a:r>
              <a:rPr lang="en-US" sz="1400" dirty="0" smtClean="0">
                <a:ea typeface="Times New Roman" panose="02020603050405020304" pitchFamily="18" charset="0"/>
              </a:rPr>
              <a:t>. (</a:t>
            </a:r>
            <a:r>
              <a:rPr lang="en-US" sz="1400" dirty="0">
                <a:ea typeface="Times New Roman" panose="02020603050405020304" pitchFamily="18" charset="0"/>
              </a:rPr>
              <a:t>2022)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047868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53F5426E-3CEE-43D1-8ECE-7D2CEC7F3A73}"/>
              </a:ext>
            </a:extLst>
          </p:cNvPr>
          <p:cNvSpPr/>
          <p:nvPr/>
        </p:nvSpPr>
        <p:spPr>
          <a:xfrm>
            <a:off x="119336" y="74890"/>
            <a:ext cx="11521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EU DEMO Divertor: </a:t>
            </a:r>
            <a:r>
              <a:rPr lang="en-US" sz="2800" dirty="0" smtClean="0">
                <a:solidFill>
                  <a:schemeClr val="bg1"/>
                </a:solidFill>
              </a:rPr>
              <a:t>technology R&amp;D activities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6683058" y="787242"/>
            <a:ext cx="5312843" cy="3975799"/>
            <a:chOff x="6619255" y="1299674"/>
            <a:chExt cx="5312843" cy="3975799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9255" y="1795144"/>
              <a:ext cx="3389699" cy="1210829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D54E25A-DA4C-417F-9DD9-AED3D6BB2B50}"/>
                </a:ext>
              </a:extLst>
            </p:cNvPr>
            <p:cNvSpPr txBox="1"/>
            <p:nvPr/>
          </p:nvSpPr>
          <p:spPr>
            <a:xfrm>
              <a:off x="8730762" y="1299674"/>
              <a:ext cx="3201336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dirty="0" smtClean="0"/>
                <a:t>Wire-reinforced composite pipe</a:t>
              </a:r>
            </a:p>
            <a:p>
              <a:pPr>
                <a:lnSpc>
                  <a:spcPts val="2000"/>
                </a:lnSpc>
              </a:pPr>
              <a:r>
                <a:rPr lang="en-US" dirty="0" smtClean="0"/>
                <a:t>&amp; target</a:t>
              </a:r>
              <a:endParaRPr lang="en-US" dirty="0"/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C815E491-21CD-4CA9-9A5A-E96A08FC8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36559" y="1681517"/>
              <a:ext cx="1695539" cy="1585783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40FCCB70-4068-485A-B37C-510AD9A55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4944" y="3347648"/>
              <a:ext cx="2957154" cy="1927825"/>
            </a:xfrm>
            <a:prstGeom prst="rect">
              <a:avLst/>
            </a:prstGeom>
          </p:spPr>
        </p:pic>
      </p:grpSp>
      <p:grpSp>
        <p:nvGrpSpPr>
          <p:cNvPr id="11" name="Gruppieren 10"/>
          <p:cNvGrpSpPr/>
          <p:nvPr/>
        </p:nvGrpSpPr>
        <p:grpSpPr>
          <a:xfrm>
            <a:off x="268806" y="4446705"/>
            <a:ext cx="2912781" cy="2255991"/>
            <a:chOff x="4440114" y="4478917"/>
            <a:chExt cx="2912781" cy="2255991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0114" y="4848249"/>
              <a:ext cx="2912781" cy="1886659"/>
            </a:xfrm>
            <a:prstGeom prst="rect">
              <a:avLst/>
            </a:prstGeom>
          </p:spPr>
        </p:pic>
        <p:sp>
          <p:nvSpPr>
            <p:cNvPr id="3" name="Rechteck 2"/>
            <p:cNvSpPr/>
            <p:nvPr/>
          </p:nvSpPr>
          <p:spPr>
            <a:xfrm>
              <a:off x="4570596" y="4478917"/>
              <a:ext cx="26518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Plasma-sprayed W coating</a:t>
              </a:r>
              <a:endParaRPr lang="de-DE" dirty="0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D24A595-F903-4019-A138-5EC5455059CC}"/>
              </a:ext>
            </a:extLst>
          </p:cNvPr>
          <p:cNvGrpSpPr/>
          <p:nvPr/>
        </p:nvGrpSpPr>
        <p:grpSpPr>
          <a:xfrm>
            <a:off x="3460177" y="4816037"/>
            <a:ext cx="2541848" cy="1886659"/>
            <a:chOff x="7419975" y="814602"/>
            <a:chExt cx="2541848" cy="1886659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19975" y="816200"/>
              <a:ext cx="1242179" cy="1885061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72409" y="814602"/>
              <a:ext cx="1289414" cy="777789"/>
            </a:xfrm>
            <a:prstGeom prst="rect">
              <a:avLst/>
            </a:prstGeom>
          </p:spPr>
        </p:pic>
      </p:grpSp>
      <p:sp>
        <p:nvSpPr>
          <p:cNvPr id="12" name="Rechteck 11"/>
          <p:cNvSpPr/>
          <p:nvPr/>
        </p:nvSpPr>
        <p:spPr>
          <a:xfrm>
            <a:off x="3327353" y="4446705"/>
            <a:ext cx="1557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PFC insulation </a:t>
            </a:r>
            <a:endParaRPr lang="de-DE" dirty="0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EC75645A-2485-407F-8D7D-EAC69DACE577}"/>
              </a:ext>
            </a:extLst>
          </p:cNvPr>
          <p:cNvSpPr/>
          <p:nvPr/>
        </p:nvSpPr>
        <p:spPr>
          <a:xfrm>
            <a:off x="4351173" y="787657"/>
            <a:ext cx="1336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HRP/Brazing</a:t>
            </a:r>
            <a:endParaRPr lang="en-US" dirty="0"/>
          </a:p>
        </p:txBody>
      </p:sp>
      <p:grpSp>
        <p:nvGrpSpPr>
          <p:cNvPr id="59" name="Gruppieren 58"/>
          <p:cNvGrpSpPr/>
          <p:nvPr/>
        </p:nvGrpSpPr>
        <p:grpSpPr>
          <a:xfrm>
            <a:off x="6193686" y="5104716"/>
            <a:ext cx="2578848" cy="1596745"/>
            <a:chOff x="6105337" y="5105952"/>
            <a:chExt cx="2578848" cy="1596745"/>
          </a:xfrm>
        </p:grpSpPr>
        <p:pic>
          <p:nvPicPr>
            <p:cNvPr id="55" name="Image 2055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5337" y="5475284"/>
              <a:ext cx="2578848" cy="1227413"/>
            </a:xfrm>
            <a:prstGeom prst="rect">
              <a:avLst/>
            </a:prstGeom>
            <a:noFill/>
          </p:spPr>
        </p:pic>
        <p:sp>
          <p:nvSpPr>
            <p:cNvPr id="56" name="Rechteck 55"/>
            <p:cNvSpPr/>
            <p:nvPr/>
          </p:nvSpPr>
          <p:spPr>
            <a:xfrm>
              <a:off x="6583583" y="5105952"/>
              <a:ext cx="15710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HIP (9Cr steel)</a:t>
              </a:r>
              <a:endParaRPr lang="de-DE" dirty="0"/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6417186" y="3210521"/>
            <a:ext cx="2082515" cy="1554528"/>
            <a:chOff x="6601670" y="3351613"/>
            <a:chExt cx="2082515" cy="1554528"/>
          </a:xfrm>
        </p:grpSpPr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B33FD8E0-762C-447B-8376-1BFFC8D64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01670" y="3351613"/>
              <a:ext cx="2082515" cy="1554528"/>
            </a:xfrm>
            <a:prstGeom prst="rect">
              <a:avLst/>
            </a:prstGeom>
          </p:spPr>
        </p:pic>
        <p:sp>
          <p:nvSpPr>
            <p:cNvPr id="46" name="Rechteck 45"/>
            <p:cNvSpPr/>
            <p:nvPr/>
          </p:nvSpPr>
          <p:spPr>
            <a:xfrm>
              <a:off x="6857681" y="3793484"/>
              <a:ext cx="10035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9Cr steel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195935" y="787242"/>
            <a:ext cx="3771738" cy="3367899"/>
            <a:chOff x="309528" y="929031"/>
            <a:chExt cx="3771738" cy="3367899"/>
          </a:xfrm>
        </p:grpSpPr>
        <p:pic>
          <p:nvPicPr>
            <p:cNvPr id="62" name="Grafik 6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516" y="2731568"/>
              <a:ext cx="2064759" cy="1565362"/>
            </a:xfrm>
            <a:prstGeom prst="rect">
              <a:avLst/>
            </a:prstGeom>
          </p:spPr>
        </p:pic>
        <p:pic>
          <p:nvPicPr>
            <p:cNvPr id="14" name="Immagine 33">
              <a:extLst>
                <a:ext uri="{FF2B5EF4-FFF2-40B4-BE49-F238E27FC236}">
                  <a16:creationId xmlns:a16="http://schemas.microsoft.com/office/drawing/2014/main" id="{D8F61D80-08A4-4759-AD2C-2CD51413A534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2" r="13093"/>
            <a:stretch/>
          </p:blipFill>
          <p:spPr bwMode="auto">
            <a:xfrm>
              <a:off x="376516" y="1325912"/>
              <a:ext cx="1467943" cy="140136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EC75645A-2485-407F-8D7D-EAC69DACE577}"/>
                </a:ext>
              </a:extLst>
            </p:cNvPr>
            <p:cNvSpPr/>
            <p:nvPr/>
          </p:nvSpPr>
          <p:spPr>
            <a:xfrm>
              <a:off x="309528" y="929031"/>
              <a:ext cx="37717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Additive manufacturing (LPBF/WAAM)</a:t>
              </a:r>
              <a:endParaRPr lang="en-US" dirty="0"/>
            </a:p>
          </p:txBody>
        </p:sp>
        <p:sp>
          <p:nvSpPr>
            <p:cNvPr id="41" name="Rechteck 40"/>
            <p:cNvSpPr/>
            <p:nvPr/>
          </p:nvSpPr>
          <p:spPr>
            <a:xfrm>
              <a:off x="692434" y="2134526"/>
              <a:ext cx="8438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Ti</a:t>
              </a:r>
              <a:r>
                <a:rPr lang="en-US" dirty="0" smtClean="0">
                  <a:solidFill>
                    <a:schemeClr val="bg1"/>
                  </a:solidFill>
                </a:rPr>
                <a:t> alloy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3" name="Rechteck 62"/>
            <p:cNvSpPr/>
            <p:nvPr/>
          </p:nvSpPr>
          <p:spPr>
            <a:xfrm>
              <a:off x="963270" y="2877524"/>
              <a:ext cx="10208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 lattice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2" name="Immagin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6A5E571-57BE-BF11-F9D4-878DFF40CF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546" y="3486964"/>
            <a:ext cx="1154661" cy="968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pieren 5"/>
          <p:cNvGrpSpPr/>
          <p:nvPr/>
        </p:nvGrpSpPr>
        <p:grpSpPr>
          <a:xfrm>
            <a:off x="3724537" y="2821534"/>
            <a:ext cx="2276670" cy="659627"/>
            <a:chOff x="3827945" y="3062190"/>
            <a:chExt cx="2276670" cy="659627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841306" y="3062190"/>
              <a:ext cx="2263309" cy="659627"/>
            </a:xfrm>
            <a:prstGeom prst="rect">
              <a:avLst/>
            </a:prstGeom>
          </p:spPr>
        </p:pic>
        <p:sp>
          <p:nvSpPr>
            <p:cNvPr id="36" name="Rechteck 35"/>
            <p:cNvSpPr/>
            <p:nvPr/>
          </p:nvSpPr>
          <p:spPr>
            <a:xfrm>
              <a:off x="3827945" y="3266511"/>
              <a:ext cx="10035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9Cr steel</a:t>
              </a:r>
              <a:endParaRPr lang="de-DE" dirty="0"/>
            </a:p>
          </p:txBody>
        </p:sp>
        <p:sp>
          <p:nvSpPr>
            <p:cNvPr id="42" name="Rechteck 41"/>
            <p:cNvSpPr/>
            <p:nvPr/>
          </p:nvSpPr>
          <p:spPr>
            <a:xfrm>
              <a:off x="5192469" y="3178135"/>
              <a:ext cx="821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CuCrZr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4405939" y="1184122"/>
            <a:ext cx="1226796" cy="1401361"/>
            <a:chOff x="4519532" y="1325911"/>
            <a:chExt cx="1226796" cy="1401361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V="1">
              <a:off x="4519532" y="1325911"/>
              <a:ext cx="1226796" cy="1401361"/>
            </a:xfrm>
            <a:prstGeom prst="rect">
              <a:avLst/>
            </a:prstGeom>
          </p:spPr>
        </p:pic>
        <p:sp>
          <p:nvSpPr>
            <p:cNvPr id="43" name="Rechteck 42"/>
            <p:cNvSpPr/>
            <p:nvPr/>
          </p:nvSpPr>
          <p:spPr>
            <a:xfrm>
              <a:off x="4542373" y="1458063"/>
              <a:ext cx="3898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W</a:t>
              </a:r>
              <a:endParaRPr lang="de-DE" dirty="0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4904950" y="2196727"/>
              <a:ext cx="4299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Cu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pic>
        <p:nvPicPr>
          <p:cNvPr id="45" name="Grafik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42657" y="1175324"/>
            <a:ext cx="1585087" cy="1410160"/>
          </a:xfrm>
          <a:prstGeom prst="rect">
            <a:avLst/>
          </a:prstGeom>
        </p:spPr>
      </p:pic>
      <p:sp>
        <p:nvSpPr>
          <p:cNvPr id="47" name="Rechteck 46"/>
          <p:cNvSpPr/>
          <p:nvPr/>
        </p:nvSpPr>
        <p:spPr>
          <a:xfrm>
            <a:off x="2103615" y="1393847"/>
            <a:ext cx="1003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9Cr steel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EC75645A-2485-407F-8D7D-EAC69DACE577}"/>
              </a:ext>
            </a:extLst>
          </p:cNvPr>
          <p:cNvSpPr/>
          <p:nvPr/>
        </p:nvSpPr>
        <p:spPr>
          <a:xfrm>
            <a:off x="7000423" y="2841189"/>
            <a:ext cx="955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Welding</a:t>
            </a:r>
            <a:endParaRPr lang="en-US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9038747" y="5104716"/>
            <a:ext cx="2957154" cy="1596744"/>
            <a:chOff x="9038747" y="5104716"/>
            <a:chExt cx="2957154" cy="1596744"/>
          </a:xfrm>
        </p:grpSpPr>
        <p:grpSp>
          <p:nvGrpSpPr>
            <p:cNvPr id="60" name="Gruppieren 59"/>
            <p:cNvGrpSpPr/>
            <p:nvPr/>
          </p:nvGrpSpPr>
          <p:grpSpPr>
            <a:xfrm>
              <a:off x="9038747" y="5104716"/>
              <a:ext cx="2957154" cy="1596744"/>
              <a:chOff x="8994202" y="5105952"/>
              <a:chExt cx="2957154" cy="1596744"/>
            </a:xfrm>
          </p:grpSpPr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5774AE1E-FA7F-4ECB-BA05-619E59190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94202" y="5475284"/>
                <a:ext cx="2957154" cy="1227412"/>
              </a:xfrm>
              <a:prstGeom prst="rect">
                <a:avLst/>
              </a:prstGeom>
            </p:spPr>
          </p:pic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EC75645A-2485-407F-8D7D-EAC69DACE577}"/>
                  </a:ext>
                </a:extLst>
              </p:cNvPr>
              <p:cNvSpPr/>
              <p:nvPr/>
            </p:nvSpPr>
            <p:spPr>
              <a:xfrm>
                <a:off x="9038508" y="5105952"/>
                <a:ext cx="28685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Corrosion protection coating</a:t>
                </a:r>
                <a:endParaRPr lang="en-US" dirty="0"/>
              </a:p>
            </p:txBody>
          </p:sp>
        </p:grpSp>
        <p:sp>
          <p:nvSpPr>
            <p:cNvPr id="7" name="Textfeld 6"/>
            <p:cNvSpPr txBox="1"/>
            <p:nvPr/>
          </p:nvSpPr>
          <p:spPr>
            <a:xfrm>
              <a:off x="10497953" y="5533756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DLI-MOCVD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Rechteck 48">
            <a:extLst>
              <a:ext uri="{FF2B5EF4-FFF2-40B4-BE49-F238E27FC236}">
                <a16:creationId xmlns:a16="http://schemas.microsoft.com/office/drawing/2014/main" id="{EC75645A-2485-407F-8D7D-EAC69DACE577}"/>
              </a:ext>
            </a:extLst>
          </p:cNvPr>
          <p:cNvSpPr/>
          <p:nvPr/>
        </p:nvSpPr>
        <p:spPr>
          <a:xfrm>
            <a:off x="3547695" y="3501792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Pipe joining</a:t>
            </a:r>
            <a:endParaRPr lang="en-US" dirty="0"/>
          </a:p>
        </p:txBody>
      </p:sp>
      <p:sp>
        <p:nvSpPr>
          <p:cNvPr id="50" name="Foliennummernplatzhalter 3"/>
          <p:cNvSpPr txBox="1">
            <a:spLocks/>
          </p:cNvSpPr>
          <p:nvPr/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826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BC152C5-F2C2-4B58-92F4-777D58E4856C}"/>
              </a:ext>
            </a:extLst>
          </p:cNvPr>
          <p:cNvSpPr/>
          <p:nvPr/>
        </p:nvSpPr>
        <p:spPr>
          <a:xfrm>
            <a:off x="119336" y="74890"/>
            <a:ext cx="11521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Flow-assisted </a:t>
            </a:r>
            <a:r>
              <a:rPr lang="en-US" sz="2800" dirty="0" smtClean="0">
                <a:solidFill>
                  <a:schemeClr val="bg1"/>
                </a:solidFill>
              </a:rPr>
              <a:t>corrosion: CuCrZr cooling pipe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784" y="1288869"/>
            <a:ext cx="5355939" cy="304486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82" y="1288870"/>
            <a:ext cx="5675440" cy="304486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E3A61FD-A6FC-4264-BC27-53BE6D0C9AF3}"/>
              </a:ext>
            </a:extLst>
          </p:cNvPr>
          <p:cNvSpPr/>
          <p:nvPr/>
        </p:nvSpPr>
        <p:spPr>
          <a:xfrm>
            <a:off x="923494" y="4519269"/>
            <a:ext cx="424757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Exposure time: 	</a:t>
            </a:r>
            <a:r>
              <a:rPr lang="en-US" sz="2000" dirty="0" smtClean="0"/>
              <a:t>425</a:t>
            </a:r>
            <a:r>
              <a:rPr lang="en-US" sz="1000" dirty="0" smtClean="0"/>
              <a:t> </a:t>
            </a:r>
            <a:r>
              <a:rPr lang="en-US" sz="2000" dirty="0"/>
              <a:t>h</a:t>
            </a:r>
          </a:p>
          <a:p>
            <a:r>
              <a:rPr lang="en-US" sz="2000" dirty="0"/>
              <a:t>Flow rate: 	</a:t>
            </a:r>
            <a:r>
              <a:rPr lang="en-US" sz="2000" dirty="0" smtClean="0"/>
              <a:t>9</a:t>
            </a:r>
            <a:r>
              <a:rPr lang="en-US" sz="1000" dirty="0" smtClean="0"/>
              <a:t> </a:t>
            </a:r>
            <a:r>
              <a:rPr lang="en-US" sz="2000" dirty="0" smtClean="0"/>
              <a:t>m/s (80</a:t>
            </a:r>
            <a:r>
              <a:rPr lang="en-US" sz="1000" dirty="0" smtClean="0"/>
              <a:t> </a:t>
            </a:r>
            <a:r>
              <a:rPr lang="en-US" sz="2000" dirty="0" smtClean="0"/>
              <a:t>bar)</a:t>
            </a:r>
            <a:endParaRPr lang="en-US" sz="2000" dirty="0"/>
          </a:p>
          <a:p>
            <a:r>
              <a:rPr lang="en-US" sz="2000" dirty="0"/>
              <a:t>Temperature: 	250 °</a:t>
            </a:r>
            <a:r>
              <a:rPr lang="en-US" sz="2000" dirty="0" smtClean="0"/>
              <a:t>C (water/Cu)</a:t>
            </a:r>
            <a:endParaRPr lang="en-US" sz="2000" dirty="0"/>
          </a:p>
          <a:p>
            <a:r>
              <a:rPr lang="en-GB" sz="2000" dirty="0"/>
              <a:t>Dissolved </a:t>
            </a:r>
            <a:r>
              <a:rPr lang="en-GB" sz="2000" dirty="0" smtClean="0"/>
              <a:t>O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: 	5</a:t>
            </a:r>
            <a:r>
              <a:rPr lang="en-GB" sz="1000" dirty="0" smtClean="0"/>
              <a:t> </a:t>
            </a:r>
            <a:r>
              <a:rPr lang="en-GB" sz="2000" dirty="0" smtClean="0"/>
              <a:t>ppm O</a:t>
            </a:r>
            <a:r>
              <a:rPr lang="en-GB" sz="2000" baseline="-25000" dirty="0" smtClean="0"/>
              <a:t>2 </a:t>
            </a:r>
            <a:r>
              <a:rPr lang="en-GB" sz="2000" dirty="0" smtClean="0"/>
              <a:t>(in effluent)</a:t>
            </a:r>
          </a:p>
          <a:p>
            <a:r>
              <a:rPr lang="en-GB" sz="2000" dirty="0" smtClean="0"/>
              <a:t>Erosion rate: 	20</a:t>
            </a:r>
            <a:r>
              <a:rPr lang="en-GB" sz="1000" dirty="0" smtClean="0"/>
              <a:t> </a:t>
            </a:r>
            <a:r>
              <a:rPr lang="en-GB" sz="2000" dirty="0" smtClean="0"/>
              <a:t>µm (~</a:t>
            </a:r>
            <a:r>
              <a:rPr lang="en-GB" sz="2000" dirty="0" smtClean="0">
                <a:solidFill>
                  <a:srgbClr val="C00000"/>
                </a:solidFill>
              </a:rPr>
              <a:t>600</a:t>
            </a:r>
            <a:r>
              <a:rPr lang="en-GB" sz="1000" dirty="0" smtClean="0">
                <a:solidFill>
                  <a:srgbClr val="C00000"/>
                </a:solidFill>
              </a:rPr>
              <a:t> </a:t>
            </a:r>
            <a:r>
              <a:rPr lang="en-GB" sz="2000" dirty="0" smtClean="0">
                <a:solidFill>
                  <a:srgbClr val="C00000"/>
                </a:solidFill>
              </a:rPr>
              <a:t>µm/fpy</a:t>
            </a:r>
            <a:r>
              <a:rPr lang="en-GB" sz="2000" dirty="0" smtClean="0"/>
              <a:t>)</a:t>
            </a:r>
            <a:endParaRPr lang="en-US" sz="20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E3A61FD-A6FC-4264-BC27-53BE6D0C9AF3}"/>
              </a:ext>
            </a:extLst>
          </p:cNvPr>
          <p:cNvSpPr/>
          <p:nvPr/>
        </p:nvSpPr>
        <p:spPr>
          <a:xfrm>
            <a:off x="7043151" y="4519269"/>
            <a:ext cx="440466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Exposure time: 	</a:t>
            </a:r>
            <a:r>
              <a:rPr lang="en-US" sz="2000" dirty="0" smtClean="0"/>
              <a:t>828</a:t>
            </a:r>
            <a:r>
              <a:rPr lang="en-US" sz="1000" dirty="0" smtClean="0"/>
              <a:t> </a:t>
            </a:r>
            <a:r>
              <a:rPr lang="en-US" sz="2000" dirty="0"/>
              <a:t>h</a:t>
            </a:r>
          </a:p>
          <a:p>
            <a:r>
              <a:rPr lang="en-US" sz="2000" dirty="0"/>
              <a:t>Flow rate: 	</a:t>
            </a:r>
            <a:r>
              <a:rPr lang="en-US" sz="2000" dirty="0" smtClean="0"/>
              <a:t>9</a:t>
            </a:r>
            <a:r>
              <a:rPr lang="en-US" sz="1000" dirty="0" smtClean="0"/>
              <a:t> </a:t>
            </a:r>
            <a:r>
              <a:rPr lang="en-US" sz="2000" dirty="0" smtClean="0"/>
              <a:t>m/s (80</a:t>
            </a:r>
            <a:r>
              <a:rPr lang="en-US" sz="1000" dirty="0" smtClean="0"/>
              <a:t> </a:t>
            </a:r>
            <a:r>
              <a:rPr lang="en-US" sz="2000" dirty="0" smtClean="0"/>
              <a:t>bar)</a:t>
            </a:r>
            <a:endParaRPr lang="en-US" sz="2000" dirty="0"/>
          </a:p>
          <a:p>
            <a:r>
              <a:rPr lang="en-US" sz="2000" dirty="0"/>
              <a:t>Temperature: 	250 °</a:t>
            </a:r>
            <a:r>
              <a:rPr lang="en-US" sz="2000" dirty="0" smtClean="0"/>
              <a:t>C (water/Cu)</a:t>
            </a:r>
            <a:endParaRPr lang="en-US" sz="2000" dirty="0"/>
          </a:p>
          <a:p>
            <a:r>
              <a:rPr lang="en-GB" sz="2000" dirty="0" smtClean="0"/>
              <a:t>Dissolved </a:t>
            </a:r>
            <a:r>
              <a:rPr lang="en-GB" sz="2000" dirty="0"/>
              <a:t>O</a:t>
            </a:r>
            <a:r>
              <a:rPr lang="en-GB" sz="2000" baseline="-25000" dirty="0"/>
              <a:t>2</a:t>
            </a:r>
            <a:r>
              <a:rPr lang="en-GB" sz="2000" dirty="0" smtClean="0"/>
              <a:t>: 	&lt;0.01</a:t>
            </a:r>
            <a:r>
              <a:rPr lang="en-GB" sz="1000" dirty="0" smtClean="0"/>
              <a:t> </a:t>
            </a:r>
            <a:r>
              <a:rPr lang="en-GB" sz="2000" dirty="0" smtClean="0"/>
              <a:t>ppm (in effluent)</a:t>
            </a:r>
          </a:p>
          <a:p>
            <a:r>
              <a:rPr lang="en-GB" sz="2000" dirty="0" smtClean="0"/>
              <a:t>Dissolved H</a:t>
            </a:r>
            <a:r>
              <a:rPr lang="en-GB" sz="2000" baseline="-25000" dirty="0" smtClean="0"/>
              <a:t>2 </a:t>
            </a:r>
            <a:r>
              <a:rPr lang="en-GB" sz="2000" dirty="0" smtClean="0"/>
              <a:t>	4 ppm </a:t>
            </a:r>
            <a:r>
              <a:rPr lang="en-GB" sz="2000" dirty="0"/>
              <a:t>(in effluent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Erosion rate: 	</a:t>
            </a:r>
            <a:r>
              <a:rPr lang="en-GB" sz="2000" dirty="0" smtClean="0"/>
              <a:t>&lt;</a:t>
            </a:r>
            <a:r>
              <a:rPr lang="en-GB" sz="1000" dirty="0" smtClean="0"/>
              <a:t> </a:t>
            </a:r>
            <a:r>
              <a:rPr lang="en-GB" sz="2000" dirty="0" smtClean="0"/>
              <a:t>0.1 </a:t>
            </a:r>
            <a:r>
              <a:rPr lang="en-GB" sz="2000" dirty="0" smtClean="0"/>
              <a:t>µm (~</a:t>
            </a:r>
            <a:r>
              <a:rPr lang="en-GB" sz="2000" dirty="0" smtClean="0">
                <a:solidFill>
                  <a:srgbClr val="0000FF"/>
                </a:solidFill>
              </a:rPr>
              <a:t>1</a:t>
            </a:r>
            <a:r>
              <a:rPr lang="en-GB" sz="1000" dirty="0" smtClean="0">
                <a:solidFill>
                  <a:srgbClr val="0000FF"/>
                </a:solidFill>
              </a:rPr>
              <a:t> </a:t>
            </a:r>
            <a:r>
              <a:rPr lang="en-GB" sz="2000" dirty="0" smtClean="0">
                <a:solidFill>
                  <a:srgbClr val="0000FF"/>
                </a:solidFill>
              </a:rPr>
              <a:t>µm/fpy</a:t>
            </a:r>
            <a:r>
              <a:rPr lang="en-GB" sz="2000" dirty="0" smtClean="0"/>
              <a:t>)</a:t>
            </a:r>
            <a:endParaRPr lang="en-US" sz="2000" dirty="0"/>
          </a:p>
        </p:txBody>
      </p:sp>
      <p:sp>
        <p:nvSpPr>
          <p:cNvPr id="2" name="Rechteck 1"/>
          <p:cNvSpPr/>
          <p:nvPr/>
        </p:nvSpPr>
        <p:spPr>
          <a:xfrm>
            <a:off x="0" y="6521548"/>
            <a:ext cx="33420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Times New Roman" panose="02020603050405020304" pitchFamily="18" charset="0"/>
              </a:rPr>
              <a:t>J. </a:t>
            </a:r>
            <a:r>
              <a:rPr lang="en-US" sz="1400" dirty="0" err="1" smtClean="0">
                <a:ea typeface="Times New Roman" panose="02020603050405020304" pitchFamily="18" charset="0"/>
              </a:rPr>
              <a:t>Öijerholm</a:t>
            </a:r>
            <a:r>
              <a:rPr lang="en-US" sz="1400" dirty="0" smtClean="0">
                <a:ea typeface="Times New Roman" panose="02020603050405020304" pitchFamily="18" charset="0"/>
              </a:rPr>
              <a:t> et al, </a:t>
            </a:r>
            <a:r>
              <a:rPr lang="en-US" sz="1400" dirty="0" err="1" smtClean="0">
                <a:ea typeface="Times New Roman" panose="02020603050405020304" pitchFamily="18" charset="0"/>
              </a:rPr>
              <a:t>Nucl</a:t>
            </a:r>
            <a:r>
              <a:rPr lang="en-US" sz="1400" dirty="0" smtClean="0">
                <a:ea typeface="Times New Roman" panose="02020603050405020304" pitchFamily="18" charset="0"/>
              </a:rPr>
              <a:t>. Mater. </a:t>
            </a:r>
            <a:r>
              <a:rPr lang="en-US" sz="1400" dirty="0" err="1" smtClean="0">
                <a:ea typeface="Times New Roman" panose="02020603050405020304" pitchFamily="18" charset="0"/>
              </a:rPr>
              <a:t>Ener</a:t>
            </a:r>
            <a:r>
              <a:rPr lang="en-US" sz="1400" dirty="0" smtClean="0">
                <a:ea typeface="Times New Roman" panose="02020603050405020304" pitchFamily="18" charset="0"/>
              </a:rPr>
              <a:t>. (</a:t>
            </a:r>
            <a:r>
              <a:rPr lang="en-US" sz="1400" dirty="0">
                <a:ea typeface="Times New Roman" panose="02020603050405020304" pitchFamily="18" charset="0"/>
              </a:rPr>
              <a:t>2023) </a:t>
            </a:r>
            <a:endParaRPr lang="de-DE" sz="1400" dirty="0"/>
          </a:p>
        </p:txBody>
      </p:sp>
      <p:sp>
        <p:nvSpPr>
          <p:cNvPr id="9" name="Foliennummernplatzhalter 3"/>
          <p:cNvSpPr txBox="1">
            <a:spLocks/>
          </p:cNvSpPr>
          <p:nvPr/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85554" y="826773"/>
            <a:ext cx="2057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Oxidizing medium</a:t>
            </a:r>
            <a:endParaRPr lang="en-US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8207829" y="826773"/>
            <a:ext cx="206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Reducing medium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9143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13070" y="1065091"/>
            <a:ext cx="11735971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>
              <a:spcAft>
                <a:spcPts val="1200"/>
              </a:spcAft>
            </a:pPr>
            <a:r>
              <a:rPr lang="en-US" sz="2400" dirty="0">
                <a:solidFill>
                  <a:srgbClr val="000099"/>
                </a:solidFill>
              </a:rPr>
              <a:t>Baseline design I </a:t>
            </a:r>
            <a:r>
              <a:rPr lang="en-US" sz="2400" dirty="0" smtClean="0">
                <a:solidFill>
                  <a:srgbClr val="000099"/>
                </a:solidFill>
              </a:rPr>
              <a:t>(completed: frozen as it is)</a:t>
            </a:r>
            <a:endParaRPr lang="de-DE" sz="2400" dirty="0">
              <a:solidFill>
                <a:srgbClr val="000099"/>
              </a:solidFill>
            </a:endParaRPr>
          </a:p>
          <a:p>
            <a:pPr marL="227013" indent="-227013">
              <a:lnSpc>
                <a:spcPts val="2800"/>
              </a:lnSpc>
              <a:buFontTx/>
              <a:buAutoNum type="arabicPeriod"/>
            </a:pPr>
            <a:r>
              <a:rPr lang="en-US" sz="2200" dirty="0"/>
              <a:t> </a:t>
            </a:r>
            <a:r>
              <a:rPr lang="en-US" sz="2200" dirty="0" smtClean="0"/>
              <a:t>Cassette </a:t>
            </a:r>
            <a:r>
              <a:rPr lang="en-US" sz="2200" dirty="0"/>
              <a:t>body/shielding liner: </a:t>
            </a:r>
            <a:r>
              <a:rPr lang="en-US" sz="2200" dirty="0" smtClean="0"/>
              <a:t>justification for semi-brittle steel</a:t>
            </a:r>
            <a:r>
              <a:rPr lang="en-US" sz="2200" dirty="0"/>
              <a:t>, </a:t>
            </a:r>
            <a:r>
              <a:rPr lang="en-US" sz="2200" dirty="0" smtClean="0"/>
              <a:t>lifetime/waste, nucleate boiling </a:t>
            </a:r>
            <a:endParaRPr lang="en-US" sz="2200" dirty="0"/>
          </a:p>
          <a:p>
            <a:pPr marL="227013" indent="-227013">
              <a:lnSpc>
                <a:spcPts val="2800"/>
              </a:lnSpc>
            </a:pPr>
            <a:r>
              <a:rPr lang="en-US" sz="2200" dirty="0"/>
              <a:t>2. </a:t>
            </a:r>
            <a:r>
              <a:rPr lang="en-US" sz="2200" dirty="0" smtClean="0"/>
              <a:t>Target</a:t>
            </a:r>
            <a:r>
              <a:rPr lang="en-US" sz="2200" dirty="0"/>
              <a:t>: </a:t>
            </a:r>
            <a:r>
              <a:rPr lang="en-US" sz="2200" dirty="0" smtClean="0"/>
              <a:t>uncertainty in heat loads, long-pulse, justification for brittle pipe, He transmutation (Cu)</a:t>
            </a:r>
            <a:endParaRPr lang="en-US" sz="2200" dirty="0"/>
          </a:p>
        </p:txBody>
      </p:sp>
      <p:sp>
        <p:nvSpPr>
          <p:cNvPr id="3" name="Rechteck 2"/>
          <p:cNvSpPr/>
          <p:nvPr/>
        </p:nvSpPr>
        <p:spPr>
          <a:xfrm>
            <a:off x="119336" y="79687"/>
            <a:ext cx="1087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r>
              <a:rPr lang="en-US" sz="2800" dirty="0" smtClean="0">
                <a:solidFill>
                  <a:schemeClr val="bg1"/>
                </a:solidFill>
              </a:rPr>
              <a:t>: status &amp; outstanding issues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Foliennummernplatzhalter 1"/>
          <p:cNvSpPr txBox="1">
            <a:spLocks/>
          </p:cNvSpPr>
          <p:nvPr/>
        </p:nvSpPr>
        <p:spPr>
          <a:xfrm>
            <a:off x="11640616" y="6492875"/>
            <a:ext cx="551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13070" y="4433937"/>
            <a:ext cx="11735971" cy="205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>
              <a:spcAft>
                <a:spcPts val="1200"/>
              </a:spcAft>
            </a:pPr>
            <a:r>
              <a:rPr lang="en-US" sz="2400" dirty="0">
                <a:solidFill>
                  <a:srgbClr val="000099"/>
                </a:solidFill>
              </a:rPr>
              <a:t>Technology R&amp;D </a:t>
            </a:r>
            <a:r>
              <a:rPr lang="en-US" sz="2400" dirty="0" smtClean="0">
                <a:solidFill>
                  <a:srgbClr val="000099"/>
                </a:solidFill>
              </a:rPr>
              <a:t>(launched recently: long-term program)</a:t>
            </a:r>
            <a:endParaRPr lang="de-DE" sz="2400" dirty="0">
              <a:solidFill>
                <a:srgbClr val="000099"/>
              </a:solidFill>
            </a:endParaRPr>
          </a:p>
          <a:p>
            <a:pPr marL="227013" indent="-227013">
              <a:lnSpc>
                <a:spcPts val="2800"/>
              </a:lnSpc>
              <a:buFontTx/>
              <a:buAutoNum type="arabicPeriod"/>
            </a:pPr>
            <a:r>
              <a:rPr lang="en-US" sz="2400" dirty="0"/>
              <a:t> </a:t>
            </a:r>
            <a:r>
              <a:rPr lang="en-US" sz="2200" dirty="0" smtClean="0"/>
              <a:t>Cassette </a:t>
            </a:r>
            <a:r>
              <a:rPr lang="en-US" sz="2200" dirty="0"/>
              <a:t>body: </a:t>
            </a:r>
            <a:r>
              <a:rPr lang="en-US" sz="2200" dirty="0" smtClean="0"/>
              <a:t>low TRL, </a:t>
            </a:r>
            <a:r>
              <a:rPr lang="en-US" sz="2200" dirty="0"/>
              <a:t>design-dependent, </a:t>
            </a:r>
            <a:r>
              <a:rPr lang="en-US" sz="2200" dirty="0" smtClean="0"/>
              <a:t>irradiation/PIE</a:t>
            </a:r>
            <a:endParaRPr lang="en-US" sz="2200" dirty="0"/>
          </a:p>
          <a:p>
            <a:pPr marL="227013" indent="-227013">
              <a:lnSpc>
                <a:spcPts val="2800"/>
              </a:lnSpc>
              <a:buFontTx/>
              <a:buAutoNum type="arabicPeriod"/>
            </a:pPr>
            <a:r>
              <a:rPr lang="en-US" sz="2200" dirty="0" smtClean="0"/>
              <a:t> ITER-like target: new design, advanced </a:t>
            </a:r>
            <a:r>
              <a:rPr lang="en-US" sz="2200" dirty="0" smtClean="0"/>
              <a:t>target</a:t>
            </a:r>
            <a:r>
              <a:rPr lang="en-US" sz="1000" dirty="0" smtClean="0"/>
              <a:t> </a:t>
            </a:r>
            <a:r>
              <a:rPr lang="en-US" sz="2200" dirty="0" smtClean="0"/>
              <a:t>(low TRL), </a:t>
            </a:r>
            <a:r>
              <a:rPr lang="en-US" sz="2200" dirty="0" smtClean="0"/>
              <a:t>irradiation/PIE</a:t>
            </a:r>
            <a:r>
              <a:rPr lang="en-US" sz="1000" dirty="0" smtClean="0"/>
              <a:t> </a:t>
            </a:r>
            <a:r>
              <a:rPr lang="en-US" sz="2200" dirty="0" smtClean="0"/>
              <a:t>(HHF test): </a:t>
            </a:r>
            <a:r>
              <a:rPr lang="en-US" sz="2200" dirty="0" smtClean="0"/>
              <a:t>mock-up test? </a:t>
            </a:r>
            <a:endParaRPr lang="en-US" sz="2200" dirty="0"/>
          </a:p>
          <a:p>
            <a:pPr marL="227013" indent="-227013">
              <a:lnSpc>
                <a:spcPts val="2800"/>
              </a:lnSpc>
            </a:pPr>
            <a:r>
              <a:rPr lang="en-US" sz="2200" dirty="0"/>
              <a:t>3. shielding liner/dome: low </a:t>
            </a:r>
            <a:r>
              <a:rPr lang="en-US" sz="2200" dirty="0" smtClean="0"/>
              <a:t>TRL (options </a:t>
            </a:r>
            <a:r>
              <a:rPr lang="en-US" sz="2200" dirty="0" err="1" smtClean="0"/>
              <a:t>t.b.d</a:t>
            </a:r>
            <a:r>
              <a:rPr lang="en-US" sz="2200" dirty="0" smtClean="0"/>
              <a:t>.)</a:t>
            </a:r>
          </a:p>
          <a:p>
            <a:pPr marL="227013" indent="-227013">
              <a:lnSpc>
                <a:spcPts val="2800"/>
              </a:lnSpc>
            </a:pPr>
            <a:r>
              <a:rPr lang="en-US" sz="2200" dirty="0" smtClean="0"/>
              <a:t>4. DDC/MPH/SSTT/IRRAD for the baseline materials (critical basis for design)</a:t>
            </a:r>
            <a:endParaRPr lang="en-US" sz="22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1F57AF1-76C7-4761-A3EE-141A90073892}"/>
              </a:ext>
            </a:extLst>
          </p:cNvPr>
          <p:cNvSpPr txBox="1"/>
          <p:nvPr/>
        </p:nvSpPr>
        <p:spPr>
          <a:xfrm>
            <a:off x="260498" y="2749514"/>
            <a:ext cx="1178854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>
              <a:spcAft>
                <a:spcPts val="1200"/>
              </a:spcAft>
            </a:pPr>
            <a:r>
              <a:rPr lang="en-US" sz="2400" dirty="0">
                <a:solidFill>
                  <a:srgbClr val="000099"/>
                </a:solidFill>
              </a:rPr>
              <a:t>Baseline design II </a:t>
            </a:r>
            <a:r>
              <a:rPr lang="en-US" sz="2400" dirty="0" smtClean="0">
                <a:solidFill>
                  <a:srgbClr val="000099"/>
                </a:solidFill>
              </a:rPr>
              <a:t>(</a:t>
            </a:r>
            <a:r>
              <a:rPr lang="en-US" sz="2400" dirty="0" smtClean="0">
                <a:solidFill>
                  <a:srgbClr val="000099"/>
                </a:solidFill>
              </a:rPr>
              <a:t>in progress: design dossier due by Q2 2025</a:t>
            </a:r>
            <a:r>
              <a:rPr lang="en-US" sz="2400" dirty="0" smtClean="0">
                <a:solidFill>
                  <a:srgbClr val="000099"/>
                </a:solidFill>
              </a:rPr>
              <a:t>)</a:t>
            </a:r>
            <a:endParaRPr lang="de-DE" sz="2400" dirty="0">
              <a:solidFill>
                <a:srgbClr val="000099"/>
              </a:solidFill>
            </a:endParaRPr>
          </a:p>
          <a:p>
            <a:pPr marL="227013" indent="-227013">
              <a:lnSpc>
                <a:spcPts val="2800"/>
              </a:lnSpc>
              <a:buFontTx/>
              <a:buAutoNum type="arabicPeriod"/>
            </a:pPr>
            <a:r>
              <a:rPr lang="en-US" sz="2200" dirty="0"/>
              <a:t> </a:t>
            </a:r>
            <a:r>
              <a:rPr lang="en-US" sz="2200" dirty="0" smtClean="0"/>
              <a:t>Cassette </a:t>
            </a:r>
            <a:r>
              <a:rPr lang="en-US" sz="2200" dirty="0"/>
              <a:t>body: nucleate boiling, local hot spots (&gt;</a:t>
            </a:r>
            <a:r>
              <a:rPr lang="en-US" sz="1000" dirty="0"/>
              <a:t> </a:t>
            </a:r>
            <a:r>
              <a:rPr lang="en-US" sz="2200" dirty="0"/>
              <a:t>550</a:t>
            </a:r>
            <a:r>
              <a:rPr lang="en-US" sz="1000" dirty="0"/>
              <a:t> </a:t>
            </a:r>
            <a:r>
              <a:rPr lang="en-US" sz="2200" dirty="0"/>
              <a:t>°C), </a:t>
            </a:r>
            <a:r>
              <a:rPr lang="en-US" sz="2200" dirty="0" smtClean="0"/>
              <a:t>creep-fatigue, </a:t>
            </a:r>
            <a:r>
              <a:rPr lang="en-US" sz="2200" dirty="0" smtClean="0"/>
              <a:t>semi-brittle rule (&lt;</a:t>
            </a:r>
            <a:r>
              <a:rPr lang="en-US" sz="1000" dirty="0" smtClean="0"/>
              <a:t> </a:t>
            </a:r>
            <a:r>
              <a:rPr lang="en-US" sz="2200" dirty="0" smtClean="0"/>
              <a:t>350</a:t>
            </a:r>
            <a:r>
              <a:rPr lang="en-US" sz="1000" dirty="0" smtClean="0"/>
              <a:t> </a:t>
            </a:r>
            <a:r>
              <a:rPr lang="en-US" sz="2200" dirty="0" smtClean="0"/>
              <a:t>°C)</a:t>
            </a:r>
            <a:endParaRPr lang="en-US" sz="2200" dirty="0"/>
          </a:p>
          <a:p>
            <a:pPr marL="227013" indent="-227013">
              <a:lnSpc>
                <a:spcPts val="2800"/>
              </a:lnSpc>
            </a:pPr>
            <a:r>
              <a:rPr lang="en-US" sz="2200" dirty="0"/>
              <a:t>2. </a:t>
            </a:r>
            <a:r>
              <a:rPr lang="en-US" sz="2200" dirty="0" smtClean="0"/>
              <a:t>Target</a:t>
            </a:r>
            <a:r>
              <a:rPr lang="en-US" sz="2200" dirty="0"/>
              <a:t>: </a:t>
            </a:r>
            <a:r>
              <a:rPr lang="en-US" sz="2200" dirty="0" smtClean="0"/>
              <a:t>the same issues as in baseline l, design </a:t>
            </a:r>
            <a:r>
              <a:rPr lang="en-US" sz="2200" dirty="0"/>
              <a:t>modification </a:t>
            </a:r>
            <a:r>
              <a:rPr lang="en-US" sz="2200" dirty="0" smtClean="0"/>
              <a:t>(</a:t>
            </a:r>
            <a:r>
              <a:rPr lang="en-US" sz="2200" dirty="0"/>
              <a:t>dimensions, shaping), refurbishment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988731" y="5643155"/>
            <a:ext cx="157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(BR2/JUDITH3)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4543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feld 1"/>
              <p:cNvSpPr txBox="1"/>
              <p:nvPr/>
            </p:nvSpPr>
            <p:spPr>
              <a:xfrm>
                <a:off x="554742" y="1130738"/>
                <a:ext cx="10866513" cy="3705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69863" indent="-169863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EU-DEMO 2020 baseline </a:t>
                </a:r>
                <a:r>
                  <a:rPr lang="en-US" sz="2200" dirty="0" smtClean="0"/>
                  <a:t>(</a:t>
                </a:r>
                <a:r>
                  <a:rPr lang="en-US" sz="2200" i="1" dirty="0" err="1" smtClean="0"/>
                  <a:t>P</a:t>
                </a:r>
                <a:r>
                  <a:rPr lang="en-US" sz="2200" baseline="-25000" dirty="0" err="1" smtClean="0"/>
                  <a:t>fus</a:t>
                </a:r>
                <a:r>
                  <a:rPr lang="en-US" sz="2200" dirty="0"/>
                  <a:t>: 2</a:t>
                </a:r>
                <a:r>
                  <a:rPr lang="en-US" sz="1000" dirty="0"/>
                  <a:t> </a:t>
                </a:r>
                <a:r>
                  <a:rPr lang="en-US" sz="2200" dirty="0"/>
                  <a:t>GW, </a:t>
                </a:r>
                <a:r>
                  <a:rPr lang="en-US" sz="2200" i="1" dirty="0" err="1"/>
                  <a:t>P</a:t>
                </a:r>
                <a:r>
                  <a:rPr lang="en-US" sz="2200" baseline="-25000" dirty="0" err="1"/>
                  <a:t>sep</a:t>
                </a:r>
                <a:r>
                  <a:rPr lang="en-US" sz="2200" dirty="0"/>
                  <a:t>: 154</a:t>
                </a:r>
                <a:r>
                  <a:rPr lang="en-US" sz="1000" dirty="0"/>
                  <a:t> </a:t>
                </a:r>
                <a:r>
                  <a:rPr lang="en-US" sz="2200" dirty="0"/>
                  <a:t>MW,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𝑟𝑎𝑑</m:t>
                        </m:r>
                      </m:sub>
                      <m:sup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𝑑𝑖𝑣</m:t>
                        </m:r>
                      </m:sup>
                    </m:sSubSup>
                  </m:oMath>
                </a14:m>
                <a:r>
                  <a:rPr lang="en-US" sz="2200" dirty="0"/>
                  <a:t>: ~0.8, </a:t>
                </a:r>
                <a:r>
                  <a:rPr lang="en-US" sz="2200" dirty="0" smtClean="0"/>
                  <a:t>P</a:t>
                </a:r>
                <a:r>
                  <a:rPr lang="en-US" sz="2200" baseline="-25000" dirty="0" smtClean="0"/>
                  <a:t>NH</a:t>
                </a:r>
                <a:r>
                  <a:rPr lang="en-US" sz="2200" dirty="0" smtClean="0"/>
                  <a:t>: ~</a:t>
                </a:r>
                <a:r>
                  <a:rPr lang="en-US" sz="2200" dirty="0" smtClean="0">
                    <a:solidFill>
                      <a:srgbClr val="C00000"/>
                    </a:solidFill>
                  </a:rPr>
                  <a:t>8</a:t>
                </a:r>
                <a:r>
                  <a:rPr lang="en-US" sz="1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200" dirty="0" smtClean="0"/>
                  <a:t>W/cm³ max.)</a:t>
                </a:r>
                <a:endParaRPr lang="en-US" sz="2200" dirty="0" smtClean="0"/>
              </a:p>
              <a:p>
                <a:pPr marL="169863" indent="-16986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Power </a:t>
                </a:r>
                <a:r>
                  <a:rPr lang="en-US" sz="2200" dirty="0"/>
                  <a:t>to exhaust (to be </a:t>
                </a:r>
                <a:r>
                  <a:rPr lang="en-US" sz="2200" dirty="0" smtClean="0"/>
                  <a:t>revised in 2024: DEMO-A)</a:t>
                </a:r>
                <a:endParaRPr lang="en-US" sz="2200" dirty="0" smtClean="0"/>
              </a:p>
              <a:p>
                <a:r>
                  <a:rPr lang="en-US" sz="2200" i="1" dirty="0" smtClean="0"/>
                  <a:t>   nuclear</a:t>
                </a:r>
                <a:r>
                  <a:rPr lang="en-US" sz="2200" dirty="0" smtClean="0"/>
                  <a:t>: 139</a:t>
                </a:r>
                <a:r>
                  <a:rPr lang="en-US" sz="1000" dirty="0" smtClean="0"/>
                  <a:t> </a:t>
                </a:r>
                <a:r>
                  <a:rPr lang="en-US" sz="2200" dirty="0" smtClean="0"/>
                  <a:t>MW, </a:t>
                </a:r>
                <a:r>
                  <a:rPr lang="en-US" sz="2200" i="1" dirty="0" smtClean="0"/>
                  <a:t>particle</a:t>
                </a:r>
                <a:r>
                  <a:rPr lang="en-US" sz="2200" dirty="0" smtClean="0"/>
                  <a:t>: 122</a:t>
                </a:r>
                <a:r>
                  <a:rPr lang="en-US" sz="1000" dirty="0" smtClean="0"/>
                  <a:t> </a:t>
                </a:r>
                <a:r>
                  <a:rPr lang="en-US" sz="2200" dirty="0" smtClean="0"/>
                  <a:t>MW, </a:t>
                </a:r>
                <a:r>
                  <a:rPr lang="en-US" sz="2200" i="1" dirty="0" smtClean="0"/>
                  <a:t>radiation</a:t>
                </a:r>
                <a:r>
                  <a:rPr lang="en-US" sz="2200" dirty="0" smtClean="0"/>
                  <a:t>: 78</a:t>
                </a:r>
                <a:r>
                  <a:rPr lang="en-US" sz="1000" dirty="0" smtClean="0"/>
                  <a:t> </a:t>
                </a:r>
                <a:r>
                  <a:rPr lang="en-US" sz="2200" dirty="0" smtClean="0"/>
                  <a:t>MW</a:t>
                </a:r>
              </a:p>
              <a:p>
                <a:pPr marL="173038" indent="-173038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Peak power density at the SP: ~</a:t>
                </a:r>
                <a:r>
                  <a:rPr lang="en-US" sz="2200" dirty="0" smtClean="0">
                    <a:solidFill>
                      <a:srgbClr val="C00000"/>
                    </a:solidFill>
                  </a:rPr>
                  <a:t>20</a:t>
                </a:r>
                <a:r>
                  <a:rPr lang="en-US" sz="1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200" dirty="0" smtClean="0"/>
                  <a:t>MW/m²</a:t>
                </a:r>
                <a:r>
                  <a:rPr lang="en-US" sz="2200" dirty="0"/>
                  <a:t> </a:t>
                </a:r>
                <a:r>
                  <a:rPr lang="en-US" sz="2200" dirty="0" smtClean="0"/>
                  <a:t>(</a:t>
                </a:r>
                <a:r>
                  <a:rPr lang="en-US" sz="2200" dirty="0" err="1" smtClean="0"/>
                  <a:t>bevelled</a:t>
                </a:r>
                <a:r>
                  <a:rPr lang="en-US" sz="2200" dirty="0" smtClean="0"/>
                  <a:t> surface: </a:t>
                </a:r>
                <a:r>
                  <a:rPr lang="en-US" sz="2200" dirty="0" smtClean="0"/>
                  <a:t>~</a:t>
                </a:r>
                <a:r>
                  <a:rPr lang="en-US" sz="2200" dirty="0" smtClean="0">
                    <a:solidFill>
                      <a:srgbClr val="C00000"/>
                    </a:solidFill>
                  </a:rPr>
                  <a:t>13</a:t>
                </a:r>
                <a:r>
                  <a:rPr lang="en-US" sz="1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200" dirty="0" smtClean="0"/>
                  <a:t>MW/m² nominal q</a:t>
                </a:r>
                <a:r>
                  <a:rPr lang="en-US" sz="2200" baseline="-25000" dirty="0" smtClean="0">
                    <a:sym typeface="Symbol" panose="05050102010706020507" pitchFamily="18" charset="2"/>
                  </a:rPr>
                  <a:t></a:t>
                </a:r>
                <a:r>
                  <a:rPr lang="en-US" sz="2200" dirty="0" smtClean="0"/>
                  <a:t>)</a:t>
                </a:r>
                <a:endParaRPr lang="en-US" sz="2200" dirty="0" smtClean="0"/>
              </a:p>
              <a:p>
                <a:pPr marL="169863" indent="-16986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Required </a:t>
                </a:r>
                <a:r>
                  <a:rPr lang="en-US" sz="2200" dirty="0" smtClean="0"/>
                  <a:t>shielding for the VV: ≤</a:t>
                </a:r>
                <a:r>
                  <a:rPr lang="en-US" sz="1000" dirty="0" smtClean="0"/>
                  <a:t> </a:t>
                </a:r>
                <a:r>
                  <a:rPr lang="en-US" sz="2200" dirty="0">
                    <a:solidFill>
                      <a:srgbClr val="C00000"/>
                    </a:solidFill>
                  </a:rPr>
                  <a:t>1</a:t>
                </a:r>
                <a:r>
                  <a:rPr lang="en-US" sz="1000" dirty="0">
                    <a:solidFill>
                      <a:srgbClr val="C00000"/>
                    </a:solidFill>
                  </a:rPr>
                  <a:t> </a:t>
                </a:r>
                <a:r>
                  <a:rPr lang="en-US" sz="2200" dirty="0"/>
                  <a:t>dpa</a:t>
                </a:r>
                <a:r>
                  <a:rPr lang="en-US" sz="2200" dirty="0">
                    <a:solidFill>
                      <a:srgbClr val="C00000"/>
                    </a:solidFill>
                  </a:rPr>
                  <a:t>/6</a:t>
                </a:r>
                <a:r>
                  <a:rPr lang="en-US" sz="1000" dirty="0">
                    <a:solidFill>
                      <a:srgbClr val="C00000"/>
                    </a:solidFill>
                  </a:rPr>
                  <a:t> </a:t>
                </a:r>
                <a:r>
                  <a:rPr lang="en-US" sz="2200" dirty="0" smtClean="0"/>
                  <a:t>fpy </a:t>
                </a:r>
                <a:endParaRPr lang="en-US" sz="2200" dirty="0"/>
              </a:p>
              <a:p>
                <a:pPr marL="169863" indent="-16986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169863" indent="-16986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Specified lifetime: ≥ 1.5</a:t>
                </a:r>
                <a:r>
                  <a:rPr lang="en-US" sz="1000" dirty="0"/>
                  <a:t> </a:t>
                </a:r>
                <a:r>
                  <a:rPr lang="en-US" sz="2200" dirty="0"/>
                  <a:t>fpy</a:t>
                </a:r>
              </a:p>
              <a:p>
                <a:pPr marL="169863" indent="-16986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200" dirty="0"/>
                  <a:t>Reduced </a:t>
                </a:r>
                <a:r>
                  <a:rPr lang="en-US" sz="2200" dirty="0" smtClean="0"/>
                  <a:t>activation</a:t>
                </a:r>
                <a:r>
                  <a:rPr lang="en-US" sz="1000" dirty="0" smtClean="0"/>
                  <a:t> </a:t>
                </a:r>
                <a:r>
                  <a:rPr lang="en-US" sz="2200" dirty="0" smtClean="0"/>
                  <a:t>(no HLW), ILW allowed</a:t>
                </a:r>
                <a:r>
                  <a:rPr lang="en-US" sz="1000" dirty="0" smtClean="0"/>
                  <a:t> </a:t>
                </a:r>
                <a:r>
                  <a:rPr lang="en-US" sz="2200" dirty="0" smtClean="0"/>
                  <a:t>(ALARA</a:t>
                </a:r>
                <a:r>
                  <a:rPr lang="en-US" sz="2200" dirty="0"/>
                  <a:t>)</a:t>
                </a:r>
                <a:endParaRPr lang="en-US" sz="2200" dirty="0"/>
              </a:p>
              <a:p>
                <a:pPr marL="169863" indent="-16986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200" dirty="0"/>
                  <a:t>R.A.M.I. </a:t>
                </a:r>
                <a:r>
                  <a:rPr lang="de-DE" sz="2200" dirty="0"/>
                  <a:t>+ </a:t>
                </a:r>
                <a:r>
                  <a:rPr lang="de-DE" sz="2200" dirty="0" smtClean="0"/>
                  <a:t>recyclability</a:t>
                </a:r>
                <a:endParaRPr lang="en-US" sz="2200" dirty="0"/>
              </a:p>
            </p:txBody>
          </p:sp>
        </mc:Choice>
        <mc:Fallback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42" y="1130738"/>
                <a:ext cx="10866513" cy="3705245"/>
              </a:xfrm>
              <a:prstGeom prst="rect">
                <a:avLst/>
              </a:prstGeom>
              <a:blipFill>
                <a:blip r:embed="rId2"/>
                <a:stretch>
                  <a:fillRect l="-617" t="-164" b="-24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hteck 2"/>
          <p:cNvSpPr/>
          <p:nvPr/>
        </p:nvSpPr>
        <p:spPr>
          <a:xfrm>
            <a:off x="116667" y="74817"/>
            <a:ext cx="1087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EU DEMO </a:t>
            </a:r>
            <a:r>
              <a:rPr lang="en-US" sz="2800" dirty="0" smtClean="0">
                <a:solidFill>
                  <a:schemeClr val="bg1"/>
                </a:solidFill>
              </a:rPr>
              <a:t>Divertor: high-level requirements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Foliennummernplatzhalter 1"/>
          <p:cNvSpPr txBox="1">
            <a:spLocks/>
          </p:cNvSpPr>
          <p:nvPr/>
        </p:nvSpPr>
        <p:spPr>
          <a:xfrm>
            <a:off x="11640616" y="6492875"/>
            <a:ext cx="551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0AE3A96F-EBB3-447C-B4C5-1F97417B6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63"/>
          <a:stretch/>
        </p:blipFill>
        <p:spPr>
          <a:xfrm>
            <a:off x="6816080" y="3498375"/>
            <a:ext cx="4727493" cy="275614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7104112" y="3038536"/>
            <a:ext cx="43171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48 cassette modules, 16 lower ports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664343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623392" y="2260120"/>
            <a:ext cx="11201289" cy="2525048"/>
          </a:xfrm>
          <a:prstGeom prst="rect">
            <a:avLst/>
          </a:prstGeom>
          <a:solidFill>
            <a:srgbClr val="CCFF99">
              <a:alpha val="10196"/>
            </a:srgb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5" name="Gerader Verbinder 54"/>
          <p:cNvCxnSpPr/>
          <p:nvPr/>
        </p:nvCxnSpPr>
        <p:spPr>
          <a:xfrm flipH="1">
            <a:off x="4109411" y="1362000"/>
            <a:ext cx="1281548" cy="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 rot="16200000" flipV="1">
            <a:off x="6031804" y="2518276"/>
            <a:ext cx="0" cy="86868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 rot="16200000" flipV="1">
            <a:off x="3365457" y="2519178"/>
            <a:ext cx="0" cy="86868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>
            <a:stCxn id="13" idx="1"/>
          </p:cNvCxnSpPr>
          <p:nvPr/>
        </p:nvCxnSpPr>
        <p:spPr>
          <a:xfrm flipH="1">
            <a:off x="7190308" y="1343432"/>
            <a:ext cx="1281548" cy="1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 flipV="1">
            <a:off x="7316372" y="3275782"/>
            <a:ext cx="0" cy="54184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 flipV="1">
            <a:off x="4735781" y="3276684"/>
            <a:ext cx="0" cy="54184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 flipV="1">
            <a:off x="1939323" y="3276684"/>
            <a:ext cx="0" cy="54184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8471856" y="1020266"/>
            <a:ext cx="300876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DEMO Central Team</a:t>
            </a:r>
          </a:p>
          <a:p>
            <a:r>
              <a:rPr lang="de-DE" dirty="0">
                <a:solidFill>
                  <a:schemeClr val="bg1"/>
                </a:solidFill>
              </a:rPr>
              <a:t>(Plant System Design, Plasma)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456040" y="2629452"/>
            <a:ext cx="1720664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Divertor Target</a:t>
            </a:r>
          </a:p>
          <a:p>
            <a:r>
              <a:rPr lang="en-US" dirty="0">
                <a:solidFill>
                  <a:schemeClr val="bg1"/>
                </a:solidFill>
              </a:rPr>
              <a:t>Technology R&amp;D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921528" y="2630353"/>
            <a:ext cx="2009589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Divertor Cassette </a:t>
            </a:r>
          </a:p>
          <a:p>
            <a:r>
              <a:rPr lang="en-US" dirty="0">
                <a:solidFill>
                  <a:schemeClr val="bg1"/>
                </a:solidFill>
              </a:rPr>
              <a:t>Architecture design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9039862" y="2629451"/>
            <a:ext cx="2443272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Limiter PFCs</a:t>
            </a:r>
          </a:p>
          <a:p>
            <a:r>
              <a:rPr lang="en-US" dirty="0">
                <a:solidFill>
                  <a:schemeClr val="bg1"/>
                </a:solidFill>
              </a:rPr>
              <a:t>Design/Technology R&amp;D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916332" y="3818526"/>
            <a:ext cx="1554465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Corrosion test </a:t>
            </a:r>
          </a:p>
          <a:p>
            <a:r>
              <a:rPr lang="en-US" dirty="0"/>
              <a:t>&amp; protection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794248" y="2633565"/>
            <a:ext cx="1798634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Divertor Cassette</a:t>
            </a:r>
          </a:p>
          <a:p>
            <a:r>
              <a:rPr lang="en-US" dirty="0">
                <a:solidFill>
                  <a:schemeClr val="bg1"/>
                </a:solidFill>
              </a:rPr>
              <a:t>Technology R&amp;D</a:t>
            </a:r>
          </a:p>
        </p:txBody>
      </p:sp>
      <p:cxnSp>
        <p:nvCxnSpPr>
          <p:cNvPr id="26" name="Gerade Verbindung 4"/>
          <p:cNvCxnSpPr/>
          <p:nvPr/>
        </p:nvCxnSpPr>
        <p:spPr>
          <a:xfrm>
            <a:off x="0" y="620688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/>
          <p:cNvSpPr/>
          <p:nvPr/>
        </p:nvSpPr>
        <p:spPr>
          <a:xfrm>
            <a:off x="119336" y="61062"/>
            <a:ext cx="11233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EU DEMO Divertor: </a:t>
            </a:r>
            <a:r>
              <a:rPr lang="en-US" sz="2800" dirty="0" smtClean="0">
                <a:solidFill>
                  <a:schemeClr val="bg1"/>
                </a:solidFill>
              </a:rPr>
              <a:t>project organigram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195498" y="3818526"/>
            <a:ext cx="224174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High-heat-flux Testing</a:t>
            </a:r>
          </a:p>
        </p:txBody>
      </p:sp>
      <p:cxnSp>
        <p:nvCxnSpPr>
          <p:cNvPr id="37" name="Gerader Verbinder 36"/>
          <p:cNvCxnSpPr/>
          <p:nvPr/>
        </p:nvCxnSpPr>
        <p:spPr>
          <a:xfrm flipV="1">
            <a:off x="5470797" y="3283694"/>
            <a:ext cx="985216" cy="53483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948654" y="3818526"/>
            <a:ext cx="194822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Structural Integrity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5375920" y="1158170"/>
            <a:ext cx="1820487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WPDIV-DEMO</a:t>
            </a:r>
          </a:p>
        </p:txBody>
      </p:sp>
      <p:cxnSp>
        <p:nvCxnSpPr>
          <p:cNvPr id="52" name="Gerader Verbinder 51"/>
          <p:cNvCxnSpPr>
            <a:endCxn id="59" idx="2"/>
          </p:cNvCxnSpPr>
          <p:nvPr/>
        </p:nvCxnSpPr>
        <p:spPr>
          <a:xfrm flipV="1">
            <a:off x="6286163" y="1527502"/>
            <a:ext cx="1" cy="732618"/>
          </a:xfrm>
          <a:prstGeom prst="line">
            <a:avLst/>
          </a:prstGeom>
          <a:ln w="12700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1923720" y="1023208"/>
            <a:ext cx="217675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WPDIV</a:t>
            </a:r>
          </a:p>
          <a:p>
            <a:r>
              <a:rPr lang="de-DE" dirty="0">
                <a:solidFill>
                  <a:schemeClr val="bg1"/>
                </a:solidFill>
              </a:rPr>
              <a:t>(IDTT, W7X, JT-60SA)</a:t>
            </a:r>
          </a:p>
        </p:txBody>
      </p:sp>
      <p:sp>
        <p:nvSpPr>
          <p:cNvPr id="105" name="Foliennummernplatzhalter 1"/>
          <p:cNvSpPr txBox="1">
            <a:spLocks/>
          </p:cNvSpPr>
          <p:nvPr/>
        </p:nvSpPr>
        <p:spPr>
          <a:xfrm>
            <a:off x="11640616" y="6492875"/>
            <a:ext cx="551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2623245" y="4999689"/>
            <a:ext cx="3405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Laboratories (EUROfusion RUs)</a:t>
            </a:r>
          </a:p>
        </p:txBody>
      </p:sp>
      <p:pic>
        <p:nvPicPr>
          <p:cNvPr id="61" name="Grafik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536" y="5034713"/>
            <a:ext cx="3373720" cy="343433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536" y="6039165"/>
            <a:ext cx="3649309" cy="393633"/>
          </a:xfrm>
          <a:prstGeom prst="rect">
            <a:avLst/>
          </a:prstGeom>
        </p:spPr>
      </p:pic>
      <p:sp>
        <p:nvSpPr>
          <p:cNvPr id="63" name="Textfeld 62"/>
          <p:cNvSpPr txBox="1"/>
          <p:nvPr/>
        </p:nvSpPr>
        <p:spPr>
          <a:xfrm>
            <a:off x="2628368" y="5577856"/>
            <a:ext cx="3264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Universities (EUROfusion LTP)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2623245" y="6047304"/>
            <a:ext cx="2519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Industry partners,</a:t>
            </a:r>
          </a:p>
          <a:p>
            <a:r>
              <a:rPr lang="en-US" sz="2000" dirty="0"/>
              <a:t>External collaborators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536" y="5584549"/>
            <a:ext cx="3368396" cy="37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34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/>
          <p:cNvSpPr txBox="1">
            <a:spLocks/>
          </p:cNvSpPr>
          <p:nvPr/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395" y="2063932"/>
            <a:ext cx="4887595" cy="397578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550125" y="6123543"/>
            <a:ext cx="1874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D. </a:t>
            </a:r>
            <a:r>
              <a:rPr lang="de-DE" sz="1400" dirty="0" err="1" smtClean="0"/>
              <a:t>Terentyev</a:t>
            </a:r>
            <a:r>
              <a:rPr lang="de-DE" sz="1400" dirty="0" smtClean="0"/>
              <a:t>, NF (2022)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43850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05116" y="1059774"/>
            <a:ext cx="1065927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>
              <a:spcAft>
                <a:spcPts val="1200"/>
              </a:spcAft>
            </a:pPr>
            <a:r>
              <a:rPr lang="en-US" sz="2400" dirty="0">
                <a:solidFill>
                  <a:srgbClr val="000099"/>
                </a:solidFill>
              </a:rPr>
              <a:t>Pre-conceptual design phase </a:t>
            </a:r>
            <a:r>
              <a:rPr lang="en-US" sz="2400" dirty="0"/>
              <a:t>(2014-2020)</a:t>
            </a:r>
            <a:endParaRPr lang="de-DE" sz="2400" dirty="0"/>
          </a:p>
          <a:p>
            <a:pPr marL="227013" indent="-227013">
              <a:spcAft>
                <a:spcPts val="600"/>
              </a:spcAft>
              <a:buFontTx/>
              <a:buAutoNum type="arabicPeriod"/>
            </a:pPr>
            <a:r>
              <a:rPr lang="en-US" sz="2200" dirty="0"/>
              <a:t> deliver </a:t>
            </a:r>
            <a:r>
              <a:rPr lang="en-US" sz="2200" dirty="0">
                <a:solidFill>
                  <a:srgbClr val="C00000"/>
                </a:solidFill>
              </a:rPr>
              <a:t>a </a:t>
            </a:r>
            <a:r>
              <a:rPr lang="en-US" sz="2200" dirty="0" smtClean="0">
                <a:solidFill>
                  <a:srgbClr val="C00000"/>
                </a:solidFill>
              </a:rPr>
              <a:t>first feasible </a:t>
            </a:r>
            <a:r>
              <a:rPr lang="en-US" sz="2200" dirty="0">
                <a:solidFill>
                  <a:srgbClr val="C00000"/>
                </a:solidFill>
              </a:rPr>
              <a:t>design</a:t>
            </a:r>
            <a:r>
              <a:rPr lang="en-US" sz="2200" dirty="0"/>
              <a:t> concept </a:t>
            </a:r>
            <a:r>
              <a:rPr lang="en-US" sz="2200" dirty="0" smtClean="0"/>
              <a:t>compatible with the DEMO </a:t>
            </a:r>
            <a:r>
              <a:rPr lang="en-US" sz="2200" dirty="0" smtClean="0"/>
              <a:t>requirements (done)</a:t>
            </a:r>
            <a:endParaRPr lang="en-US" sz="2200" dirty="0"/>
          </a:p>
          <a:p>
            <a:pPr marL="227013" indent="-227013"/>
            <a:r>
              <a:rPr lang="en-US" sz="2200" dirty="0"/>
              <a:t>2. develop &amp; verify high-heat-flux </a:t>
            </a:r>
            <a:r>
              <a:rPr lang="en-US" sz="2200" dirty="0">
                <a:solidFill>
                  <a:srgbClr val="C00000"/>
                </a:solidFill>
              </a:rPr>
              <a:t>technologies</a:t>
            </a:r>
            <a:r>
              <a:rPr lang="en-US" sz="2200" dirty="0"/>
              <a:t> for the </a:t>
            </a:r>
            <a:r>
              <a:rPr lang="en-US" sz="2200" dirty="0">
                <a:solidFill>
                  <a:srgbClr val="C00000"/>
                </a:solidFill>
              </a:rPr>
              <a:t>targets</a:t>
            </a:r>
            <a:r>
              <a:rPr lang="en-US" sz="2200" dirty="0"/>
              <a:t> </a:t>
            </a:r>
            <a:r>
              <a:rPr lang="en-US" sz="2200" dirty="0" smtClean="0"/>
              <a:t>(done)</a:t>
            </a:r>
            <a:endParaRPr lang="en-US" sz="2200" dirty="0"/>
          </a:p>
        </p:txBody>
      </p:sp>
      <p:sp>
        <p:nvSpPr>
          <p:cNvPr id="3" name="Rechteck 2"/>
          <p:cNvSpPr/>
          <p:nvPr/>
        </p:nvSpPr>
        <p:spPr>
          <a:xfrm>
            <a:off x="119336" y="79687"/>
            <a:ext cx="1087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EU DEMO </a:t>
            </a:r>
            <a:r>
              <a:rPr lang="en-US" sz="2800" dirty="0" smtClean="0">
                <a:solidFill>
                  <a:schemeClr val="bg1"/>
                </a:solidFill>
              </a:rPr>
              <a:t>Divertor: objectives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Foliennummernplatzhalter 1"/>
          <p:cNvSpPr txBox="1">
            <a:spLocks/>
          </p:cNvSpPr>
          <p:nvPr/>
        </p:nvSpPr>
        <p:spPr>
          <a:xfrm>
            <a:off x="11640616" y="6492875"/>
            <a:ext cx="551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505116" y="2963191"/>
            <a:ext cx="924386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>
              <a:spcAft>
                <a:spcPts val="1200"/>
              </a:spcAft>
            </a:pPr>
            <a:r>
              <a:rPr lang="en-US" sz="2400" dirty="0">
                <a:solidFill>
                  <a:srgbClr val="000099"/>
                </a:solidFill>
              </a:rPr>
              <a:t>Conceptual design phase: 1</a:t>
            </a:r>
            <a:r>
              <a:rPr lang="en-US" sz="2400" baseline="30000" dirty="0">
                <a:solidFill>
                  <a:srgbClr val="000099"/>
                </a:solidFill>
              </a:rPr>
              <a:t>st</a:t>
            </a:r>
            <a:r>
              <a:rPr lang="en-US" sz="2400" dirty="0">
                <a:solidFill>
                  <a:srgbClr val="000099"/>
                </a:solidFill>
              </a:rPr>
              <a:t> stage </a:t>
            </a:r>
            <a:r>
              <a:rPr lang="en-US" sz="2400" dirty="0"/>
              <a:t>(2021-2023)</a:t>
            </a:r>
            <a:endParaRPr lang="de-DE" sz="2400" dirty="0"/>
          </a:p>
          <a:p>
            <a:pPr marL="227013" indent="-227013">
              <a:spcAft>
                <a:spcPts val="600"/>
              </a:spcAft>
              <a:buFontTx/>
              <a:buAutoNum type="arabicPeriod"/>
            </a:pPr>
            <a:r>
              <a:rPr lang="en-US" sz="2200" dirty="0"/>
              <a:t> explore </a:t>
            </a:r>
            <a:r>
              <a:rPr lang="en-US" sz="2200" dirty="0">
                <a:solidFill>
                  <a:srgbClr val="C00000"/>
                </a:solidFill>
              </a:rPr>
              <a:t>alternative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00"/>
                </a:solidFill>
              </a:rPr>
              <a:t>design</a:t>
            </a:r>
            <a:r>
              <a:rPr lang="en-US" sz="2200" dirty="0"/>
              <a:t> options to enhance </a:t>
            </a:r>
            <a:r>
              <a:rPr lang="en-US" sz="2200" dirty="0" smtClean="0"/>
              <a:t>RAMI </a:t>
            </a:r>
            <a:r>
              <a:rPr lang="en-US" sz="2200" dirty="0" smtClean="0"/>
              <a:t>(done)  </a:t>
            </a:r>
            <a:endParaRPr lang="en-US" sz="2200" dirty="0"/>
          </a:p>
          <a:p>
            <a:pPr marL="227013" indent="-227013"/>
            <a:r>
              <a:rPr lang="en-US" sz="2200" dirty="0"/>
              <a:t>2. launch key </a:t>
            </a:r>
            <a:r>
              <a:rPr lang="en-US" sz="2200" dirty="0">
                <a:solidFill>
                  <a:srgbClr val="C00000"/>
                </a:solidFill>
              </a:rPr>
              <a:t>technology R&amp;D</a:t>
            </a:r>
            <a:r>
              <a:rPr lang="en-US" sz="2200" dirty="0"/>
              <a:t> for the </a:t>
            </a:r>
            <a:r>
              <a:rPr lang="en-US" sz="2200" dirty="0">
                <a:solidFill>
                  <a:srgbClr val="C00000"/>
                </a:solidFill>
              </a:rPr>
              <a:t>entire </a:t>
            </a:r>
            <a:r>
              <a:rPr lang="en-US" sz="2200" dirty="0" smtClean="0">
                <a:solidFill>
                  <a:srgbClr val="C00000"/>
                </a:solidFill>
              </a:rPr>
              <a:t>cassette/PFCs</a:t>
            </a:r>
            <a:r>
              <a:rPr lang="en-US" sz="2200" dirty="0" smtClean="0"/>
              <a:t> </a:t>
            </a:r>
            <a:r>
              <a:rPr lang="en-US" sz="2200" dirty="0" smtClean="0"/>
              <a:t>system (done)   </a:t>
            </a:r>
            <a:endParaRPr lang="en-US" sz="2200" dirty="0"/>
          </a:p>
        </p:txBody>
      </p:sp>
      <p:sp>
        <p:nvSpPr>
          <p:cNvPr id="8" name="Textfeld 7"/>
          <p:cNvSpPr txBox="1"/>
          <p:nvPr/>
        </p:nvSpPr>
        <p:spPr>
          <a:xfrm>
            <a:off x="505116" y="4870650"/>
            <a:ext cx="924386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>
              <a:spcAft>
                <a:spcPts val="1200"/>
              </a:spcAft>
            </a:pPr>
            <a:r>
              <a:rPr lang="en-US" sz="2400" dirty="0">
                <a:solidFill>
                  <a:srgbClr val="000099"/>
                </a:solidFill>
              </a:rPr>
              <a:t>Conceptual design phase: 2</a:t>
            </a:r>
            <a:r>
              <a:rPr lang="en-US" sz="2400" baseline="30000" dirty="0">
                <a:solidFill>
                  <a:srgbClr val="000099"/>
                </a:solidFill>
              </a:rPr>
              <a:t>nd</a:t>
            </a:r>
            <a:r>
              <a:rPr lang="en-US" sz="2400" dirty="0">
                <a:solidFill>
                  <a:srgbClr val="000099"/>
                </a:solidFill>
              </a:rPr>
              <a:t> stage </a:t>
            </a:r>
            <a:r>
              <a:rPr lang="en-US" sz="2400" dirty="0"/>
              <a:t>(2024-2027)</a:t>
            </a:r>
            <a:endParaRPr lang="de-DE" sz="2400" dirty="0"/>
          </a:p>
          <a:p>
            <a:pPr marL="227013" indent="-227013">
              <a:spcAft>
                <a:spcPts val="600"/>
              </a:spcAft>
              <a:buFontTx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define &amp; </a:t>
            </a:r>
            <a:r>
              <a:rPr lang="en-US" sz="2200" dirty="0" smtClean="0"/>
              <a:t>verify </a:t>
            </a:r>
            <a:r>
              <a:rPr lang="en-US" sz="2200" dirty="0" smtClean="0">
                <a:solidFill>
                  <a:srgbClr val="C00000"/>
                </a:solidFill>
              </a:rPr>
              <a:t>baseline </a:t>
            </a:r>
            <a:r>
              <a:rPr lang="en-US" sz="2200" dirty="0">
                <a:solidFill>
                  <a:srgbClr val="C00000"/>
                </a:solidFill>
              </a:rPr>
              <a:t>design</a:t>
            </a:r>
            <a:r>
              <a:rPr lang="en-US" sz="2200" dirty="0"/>
              <a:t> </a:t>
            </a:r>
            <a:r>
              <a:rPr lang="en-US" sz="2200" dirty="0" smtClean="0"/>
              <a:t>with </a:t>
            </a:r>
            <a:r>
              <a:rPr lang="en-US" sz="2200" dirty="0"/>
              <a:t>justification </a:t>
            </a:r>
          </a:p>
          <a:p>
            <a:pPr marL="227013" indent="-227013"/>
            <a:r>
              <a:rPr lang="en-US" sz="2200" dirty="0"/>
              <a:t>2. demonstrate </a:t>
            </a:r>
            <a:r>
              <a:rPr lang="en-US" sz="2200" dirty="0">
                <a:solidFill>
                  <a:srgbClr val="C00000"/>
                </a:solidFill>
              </a:rPr>
              <a:t>manufacturing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00"/>
                </a:solidFill>
              </a:rPr>
              <a:t>technologies </a:t>
            </a:r>
            <a:r>
              <a:rPr lang="en-US" sz="2200" dirty="0" smtClean="0"/>
              <a:t>with small/medium-scale mock-ups 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65873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9B51724-DC7A-465C-BC2E-6D435A356182}"/>
              </a:ext>
            </a:extLst>
          </p:cNvPr>
          <p:cNvSpPr/>
          <p:nvPr/>
        </p:nvSpPr>
        <p:spPr>
          <a:xfrm>
            <a:off x="119336" y="74890"/>
            <a:ext cx="11521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EU DEMO </a:t>
            </a:r>
            <a:r>
              <a:rPr lang="en-US" sz="2800" dirty="0" smtClean="0">
                <a:solidFill>
                  <a:schemeClr val="bg1"/>
                </a:solidFill>
              </a:rPr>
              <a:t>Divertor: </a:t>
            </a:r>
            <a:r>
              <a:rPr lang="en-US" sz="2800" dirty="0" smtClean="0">
                <a:solidFill>
                  <a:schemeClr val="bg1"/>
                </a:solidFill>
              </a:rPr>
              <a:t>architecture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20726" y="1051125"/>
            <a:ext cx="4181914" cy="26314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tabLst>
                <a:tab pos="2286000" algn="l"/>
              </a:tabLst>
            </a:pPr>
            <a:r>
              <a:rPr lang="en-US" sz="2000" dirty="0">
                <a:solidFill>
                  <a:srgbClr val="000099"/>
                </a:solidFill>
              </a:rPr>
              <a:t>  Baseline </a:t>
            </a:r>
            <a:r>
              <a:rPr lang="en-US" sz="2000" dirty="0">
                <a:solidFill>
                  <a:srgbClr val="000099"/>
                </a:solidFill>
              </a:rPr>
              <a:t>2 (as of 2023</a:t>
            </a:r>
            <a:r>
              <a:rPr lang="en-US" sz="2000" dirty="0" smtClean="0">
                <a:solidFill>
                  <a:srgbClr val="000099"/>
                </a:solidFill>
              </a:rPr>
              <a:t>): DEMO-A</a:t>
            </a:r>
            <a:endParaRPr lang="en-US" sz="2000" dirty="0" smtClean="0">
              <a:solidFill>
                <a:prstClr val="black"/>
              </a:solidFill>
            </a:endParaRPr>
          </a:p>
          <a:p>
            <a:pPr>
              <a:tabLst>
                <a:tab pos="2286000" algn="l"/>
              </a:tabLst>
            </a:pPr>
            <a:r>
              <a:rPr lang="en-US" sz="2000" dirty="0" smtClean="0">
                <a:solidFill>
                  <a:prstClr val="black"/>
                </a:solidFill>
              </a:rPr>
              <a:t>- </a:t>
            </a:r>
            <a:r>
              <a:rPr lang="en-US" sz="2000" dirty="0" smtClean="0">
                <a:solidFill>
                  <a:prstClr val="black"/>
                </a:solidFill>
              </a:rPr>
              <a:t>Water-cooled (single-phase)</a:t>
            </a:r>
            <a:endParaRPr lang="en-US" sz="2000" dirty="0" smtClean="0">
              <a:solidFill>
                <a:prstClr val="black"/>
              </a:solidFill>
            </a:endParaRPr>
          </a:p>
          <a:p>
            <a:pPr>
              <a:tabLst>
                <a:tab pos="2286000" algn="l"/>
              </a:tabLst>
            </a:pPr>
            <a:r>
              <a:rPr lang="en-US" sz="2000" dirty="0" smtClean="0">
                <a:solidFill>
                  <a:prstClr val="black"/>
                </a:solidFill>
              </a:rPr>
              <a:t>- Dual </a:t>
            </a:r>
            <a:r>
              <a:rPr lang="en-US" sz="2000" dirty="0">
                <a:solidFill>
                  <a:prstClr val="black"/>
                </a:solidFill>
              </a:rPr>
              <a:t>cooling </a:t>
            </a:r>
            <a:r>
              <a:rPr lang="en-US" sz="2000" dirty="0" smtClean="0">
                <a:solidFill>
                  <a:prstClr val="black"/>
                </a:solidFill>
              </a:rPr>
              <a:t>circuits (CB/VT)</a:t>
            </a:r>
          </a:p>
          <a:p>
            <a:pPr>
              <a:tabLst>
                <a:tab pos="2286000" algn="l"/>
              </a:tabLst>
            </a:pPr>
            <a:r>
              <a:rPr lang="en-US" sz="2000" dirty="0" smtClean="0">
                <a:solidFill>
                  <a:prstClr val="black"/>
                </a:solidFill>
              </a:rPr>
              <a:t>- Parallel circuit for IVT/OVT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tabLst>
                <a:tab pos="2286000" algn="l"/>
              </a:tabLst>
            </a:pPr>
            <a:r>
              <a:rPr lang="en-US" sz="2000" dirty="0" smtClean="0">
                <a:solidFill>
                  <a:prstClr val="black"/>
                </a:solidFill>
              </a:rPr>
              <a:t>- PWR </a:t>
            </a:r>
            <a:r>
              <a:rPr lang="en-US" sz="2000" dirty="0">
                <a:solidFill>
                  <a:prstClr val="black"/>
                </a:solidFill>
              </a:rPr>
              <a:t>cooling for the </a:t>
            </a:r>
            <a:r>
              <a:rPr lang="en-US" sz="2000" dirty="0" smtClean="0">
                <a:solidFill>
                  <a:prstClr val="black"/>
                </a:solidFill>
              </a:rPr>
              <a:t>steel CB</a:t>
            </a:r>
            <a:endParaRPr lang="en-US" sz="2000" dirty="0" smtClean="0">
              <a:solidFill>
                <a:prstClr val="black"/>
              </a:solidFill>
            </a:endParaRPr>
          </a:p>
          <a:p>
            <a:pPr>
              <a:tabLst>
                <a:tab pos="2286000" algn="l"/>
              </a:tabLst>
            </a:pPr>
            <a:r>
              <a:rPr lang="en-US" sz="2000" dirty="0" smtClean="0">
                <a:solidFill>
                  <a:prstClr val="black"/>
                </a:solidFill>
              </a:rPr>
              <a:t>- ITER-like </a:t>
            </a:r>
            <a:r>
              <a:rPr lang="en-US" sz="2000" dirty="0" smtClean="0">
                <a:solidFill>
                  <a:prstClr val="black"/>
                </a:solidFill>
              </a:rPr>
              <a:t>HHF </a:t>
            </a:r>
            <a:r>
              <a:rPr lang="en-US" sz="2000" dirty="0" smtClean="0">
                <a:solidFill>
                  <a:prstClr val="black"/>
                </a:solidFill>
              </a:rPr>
              <a:t>technology (LT coolant)</a:t>
            </a:r>
          </a:p>
          <a:p>
            <a:pPr>
              <a:tabLst>
                <a:tab pos="2286000" algn="l"/>
              </a:tabLst>
            </a:pPr>
            <a:r>
              <a:rPr lang="en-US" sz="2000" dirty="0" smtClean="0">
                <a:solidFill>
                  <a:prstClr val="black"/>
                </a:solidFill>
              </a:rPr>
              <a:t>-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XPR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MD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reattachment considered </a:t>
            </a:r>
          </a:p>
          <a:p>
            <a:pPr>
              <a:tabLst>
                <a:tab pos="2286000" algn="l"/>
              </a:tabLst>
            </a:pPr>
            <a:r>
              <a:rPr lang="en-US" sz="2000" dirty="0" smtClean="0">
                <a:solidFill>
                  <a:prstClr val="black"/>
                </a:solidFill>
              </a:rPr>
              <a:t>-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Suppressed ELMs</a:t>
            </a:r>
            <a:endParaRPr lang="en-US" sz="2000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Rectangle 4"/>
          <p:cNvSpPr/>
          <p:nvPr/>
        </p:nvSpPr>
        <p:spPr>
          <a:xfrm>
            <a:off x="2530628" y="4102980"/>
            <a:ext cx="4104402" cy="1297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tabLst>
                <a:tab pos="1712913" algn="l"/>
              </a:tabLst>
            </a:pPr>
            <a:r>
              <a:rPr lang="en-US" sz="2000" dirty="0" smtClean="0">
                <a:solidFill>
                  <a:srgbClr val="000099"/>
                </a:solidFill>
              </a:rPr>
              <a:t>ITER-like target </a:t>
            </a:r>
            <a:r>
              <a:rPr lang="en-US" sz="2000" dirty="0" smtClean="0"/>
              <a:t>(Baseline 1</a:t>
            </a:r>
            <a:r>
              <a:rPr lang="en-US" sz="2000" dirty="0" smtClean="0"/>
              <a:t>)</a:t>
            </a:r>
            <a:endParaRPr lang="en-US" sz="2000" dirty="0" smtClean="0"/>
          </a:p>
          <a:p>
            <a:pPr>
              <a:lnSpc>
                <a:spcPts val="2200"/>
              </a:lnSpc>
              <a:tabLst>
                <a:tab pos="1712913" algn="l"/>
              </a:tabLst>
            </a:pPr>
            <a:r>
              <a:rPr lang="en-US" sz="2000" dirty="0" smtClean="0"/>
              <a:t>Block </a:t>
            </a:r>
            <a:r>
              <a:rPr lang="en-US" sz="2000" dirty="0"/>
              <a:t>width: 	23</a:t>
            </a:r>
            <a:r>
              <a:rPr lang="en-US" sz="1000" dirty="0"/>
              <a:t> </a:t>
            </a:r>
            <a:r>
              <a:rPr lang="en-US" sz="2000" dirty="0"/>
              <a:t>mm </a:t>
            </a:r>
            <a:r>
              <a:rPr lang="en-US" sz="2000" dirty="0" smtClean="0"/>
              <a:t>(ITER: 28</a:t>
            </a:r>
            <a:r>
              <a:rPr lang="en-US" sz="1000" dirty="0" smtClean="0"/>
              <a:t> </a:t>
            </a:r>
            <a:r>
              <a:rPr lang="en-US" sz="2000" dirty="0" smtClean="0"/>
              <a:t>mm)</a:t>
            </a:r>
            <a:endParaRPr lang="en-US" sz="2000" dirty="0"/>
          </a:p>
          <a:p>
            <a:pPr>
              <a:lnSpc>
                <a:spcPts val="2200"/>
              </a:lnSpc>
              <a:tabLst>
                <a:tab pos="1712913" algn="l"/>
              </a:tabLst>
            </a:pPr>
            <a:r>
              <a:rPr lang="en-US" sz="2000" dirty="0"/>
              <a:t>Armor thickness: 	</a:t>
            </a:r>
            <a:r>
              <a:rPr lang="en-US" sz="2000" dirty="0">
                <a:solidFill>
                  <a:srgbClr val="C00000"/>
                </a:solidFill>
              </a:rPr>
              <a:t>8</a:t>
            </a:r>
            <a:r>
              <a:rPr lang="en-US" sz="1000" dirty="0"/>
              <a:t> </a:t>
            </a:r>
            <a:r>
              <a:rPr lang="en-US" sz="2000" dirty="0" smtClean="0"/>
              <a:t>mm (ITER: ~7</a:t>
            </a:r>
            <a:r>
              <a:rPr lang="en-US" sz="1000" dirty="0" smtClean="0"/>
              <a:t> </a:t>
            </a:r>
            <a:r>
              <a:rPr lang="en-US" sz="2000" dirty="0" smtClean="0"/>
              <a:t>mm)</a:t>
            </a:r>
            <a:endParaRPr lang="en-US" sz="2000" dirty="0"/>
          </a:p>
          <a:p>
            <a:pPr>
              <a:lnSpc>
                <a:spcPts val="2200"/>
              </a:lnSpc>
              <a:tabLst>
                <a:tab pos="1712913" algn="l"/>
              </a:tabLst>
            </a:pPr>
            <a:r>
              <a:rPr lang="en-US" sz="2000" dirty="0"/>
              <a:t>Block thickness: 	12</a:t>
            </a:r>
            <a:r>
              <a:rPr lang="en-US" sz="1000" dirty="0"/>
              <a:t> </a:t>
            </a:r>
            <a:r>
              <a:rPr lang="en-US" sz="2000" dirty="0"/>
              <a:t>mm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520726" y="3939509"/>
            <a:ext cx="2009902" cy="1851880"/>
            <a:chOff x="523228" y="4517328"/>
            <a:chExt cx="2009902" cy="1851880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228" y="4517328"/>
              <a:ext cx="1967623" cy="1851880"/>
            </a:xfrm>
            <a:prstGeom prst="rect">
              <a:avLst/>
            </a:prstGeom>
          </p:spPr>
        </p:pic>
        <p:sp>
          <p:nvSpPr>
            <p:cNvPr id="4" name="Rechteck 3"/>
            <p:cNvSpPr/>
            <p:nvPr/>
          </p:nvSpPr>
          <p:spPr>
            <a:xfrm>
              <a:off x="840212" y="5267449"/>
              <a:ext cx="3898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1712071" y="5780529"/>
              <a:ext cx="821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CuCrZr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Foliennummernplatzhalter 3"/>
          <p:cNvSpPr txBox="1">
            <a:spLocks/>
          </p:cNvSpPr>
          <p:nvPr/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483" y="763613"/>
            <a:ext cx="6118226" cy="380689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014" y="4331656"/>
            <a:ext cx="2290032" cy="2255203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119336" y="5835304"/>
            <a:ext cx="6515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 block: stress mostly strain-controlled (not load-controlled)</a:t>
            </a:r>
          </a:p>
          <a:p>
            <a:r>
              <a:rPr lang="en-US" sz="2000" dirty="0" smtClean="0">
                <a:sym typeface="Symbol" panose="05050102010706020507" pitchFamily="18" charset="2"/>
              </a:rPr>
              <a:t> </a:t>
            </a:r>
            <a:r>
              <a:rPr lang="en-US" sz="2000" dirty="0" err="1" smtClean="0"/>
              <a:t>UTS</a:t>
            </a:r>
            <a:r>
              <a:rPr lang="en-US" sz="2000" baseline="-25000" dirty="0" err="1" smtClean="0"/>
              <a:t>irr</a:t>
            </a:r>
            <a:r>
              <a:rPr lang="en-US" sz="2000" dirty="0" smtClean="0"/>
              <a:t> is more relevant than (pseudo)ductility/toughness</a:t>
            </a:r>
            <a:endParaRPr lang="en-US" sz="2000" dirty="0"/>
          </a:p>
        </p:txBody>
      </p:sp>
      <p:sp>
        <p:nvSpPr>
          <p:cNvPr id="57" name="Rechteck 56"/>
          <p:cNvSpPr/>
          <p:nvPr/>
        </p:nvSpPr>
        <p:spPr>
          <a:xfrm>
            <a:off x="104608" y="6546504"/>
            <a:ext cx="2231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Times New Roman" panose="02020603050405020304" pitchFamily="18" charset="0"/>
              </a:rPr>
              <a:t>J.H. </a:t>
            </a:r>
            <a:r>
              <a:rPr lang="en-US" sz="1400" dirty="0" smtClean="0">
                <a:ea typeface="Times New Roman" panose="02020603050405020304" pitchFamily="18" charset="0"/>
              </a:rPr>
              <a:t>You et al., FED (</a:t>
            </a:r>
            <a:r>
              <a:rPr lang="en-US" sz="1400" dirty="0">
                <a:ea typeface="Times New Roman" panose="02020603050405020304" pitchFamily="18" charset="0"/>
              </a:rPr>
              <a:t>2022)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07515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05115" y="1059774"/>
            <a:ext cx="11234303" cy="125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>
              <a:spcAft>
                <a:spcPts val="600"/>
              </a:spcAft>
            </a:pPr>
            <a:r>
              <a:rPr lang="en-US" sz="2400" dirty="0">
                <a:solidFill>
                  <a:srgbClr val="000099"/>
                </a:solidFill>
              </a:rPr>
              <a:t>Baseline design </a:t>
            </a:r>
            <a:r>
              <a:rPr lang="en-US" sz="2400" dirty="0">
                <a:solidFill>
                  <a:srgbClr val="C00000"/>
                </a:solidFill>
              </a:rPr>
              <a:t>I</a:t>
            </a:r>
            <a:r>
              <a:rPr lang="en-US" sz="2400" dirty="0">
                <a:solidFill>
                  <a:srgbClr val="000099"/>
                </a:solidFill>
              </a:rPr>
              <a:t> (as of 2020): water-cooled (separate dual cooling </a:t>
            </a:r>
            <a:r>
              <a:rPr lang="en-US" sz="2400" dirty="0" smtClean="0">
                <a:solidFill>
                  <a:srgbClr val="000099"/>
                </a:solidFill>
              </a:rPr>
              <a:t>circuits)</a:t>
            </a:r>
            <a:endParaRPr lang="de-DE" sz="2400" dirty="0">
              <a:solidFill>
                <a:srgbClr val="000099"/>
              </a:solidFill>
            </a:endParaRPr>
          </a:p>
          <a:p>
            <a:pPr marL="227013" indent="-227013">
              <a:lnSpc>
                <a:spcPts val="2800"/>
              </a:lnSpc>
              <a:buFontTx/>
              <a:buAutoNum type="arabicPeriod"/>
            </a:pPr>
            <a:r>
              <a:rPr lang="en-US" sz="2200" dirty="0"/>
              <a:t> </a:t>
            </a:r>
            <a:r>
              <a:rPr lang="en-US" sz="2200" dirty="0" smtClean="0"/>
              <a:t>Cassette </a:t>
            </a:r>
            <a:r>
              <a:rPr lang="en-US" sz="2200" dirty="0"/>
              <a:t>body/shielding liner: EUROFER97 (180-210</a:t>
            </a:r>
            <a:r>
              <a:rPr lang="en-US" sz="1000" dirty="0"/>
              <a:t> </a:t>
            </a:r>
            <a:r>
              <a:rPr lang="en-US" sz="2200" dirty="0"/>
              <a:t>°C, 3.5</a:t>
            </a:r>
            <a:r>
              <a:rPr lang="en-US" sz="1000" dirty="0"/>
              <a:t> </a:t>
            </a:r>
            <a:r>
              <a:rPr lang="en-US" sz="2200" dirty="0"/>
              <a:t>MPa)</a:t>
            </a:r>
          </a:p>
          <a:p>
            <a:pPr marL="227013" indent="-227013">
              <a:lnSpc>
                <a:spcPts val="2800"/>
              </a:lnSpc>
            </a:pPr>
            <a:r>
              <a:rPr lang="en-US" sz="2200" dirty="0"/>
              <a:t>2. </a:t>
            </a:r>
            <a:r>
              <a:rPr lang="en-US" sz="2200" dirty="0" smtClean="0"/>
              <a:t>Target</a:t>
            </a:r>
            <a:r>
              <a:rPr lang="en-US" sz="2200" dirty="0"/>
              <a:t>: W monoblocks/Cu pipe (130-137</a:t>
            </a:r>
            <a:r>
              <a:rPr lang="en-US" sz="1000" dirty="0"/>
              <a:t> </a:t>
            </a:r>
            <a:r>
              <a:rPr lang="en-US" sz="2200" dirty="0"/>
              <a:t>°C, 5</a:t>
            </a:r>
            <a:r>
              <a:rPr lang="en-US" sz="1000" dirty="0"/>
              <a:t> </a:t>
            </a:r>
            <a:r>
              <a:rPr lang="en-US" sz="2200" dirty="0"/>
              <a:t>MPa)</a:t>
            </a:r>
          </a:p>
        </p:txBody>
      </p:sp>
      <p:sp>
        <p:nvSpPr>
          <p:cNvPr id="3" name="Rechteck 2"/>
          <p:cNvSpPr/>
          <p:nvPr/>
        </p:nvSpPr>
        <p:spPr>
          <a:xfrm>
            <a:off x="119336" y="79687"/>
            <a:ext cx="1087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EU DEMO </a:t>
            </a:r>
            <a:r>
              <a:rPr lang="en-US" sz="2800" dirty="0" smtClean="0">
                <a:solidFill>
                  <a:schemeClr val="bg1"/>
                </a:solidFill>
              </a:rPr>
              <a:t>Divertor: </a:t>
            </a:r>
            <a:r>
              <a:rPr lang="en-US" sz="2800" dirty="0" smtClean="0">
                <a:solidFill>
                  <a:schemeClr val="bg1"/>
                </a:solidFill>
              </a:rPr>
              <a:t>design baselines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Foliennummernplatzhalter 1"/>
          <p:cNvSpPr txBox="1">
            <a:spLocks/>
          </p:cNvSpPr>
          <p:nvPr/>
        </p:nvSpPr>
        <p:spPr>
          <a:xfrm>
            <a:off x="11640616" y="6492875"/>
            <a:ext cx="551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505116" y="4428620"/>
            <a:ext cx="11234303" cy="197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>
              <a:spcAft>
                <a:spcPts val="600"/>
              </a:spcAft>
            </a:pPr>
            <a:r>
              <a:rPr lang="en-US" sz="2400" dirty="0">
                <a:solidFill>
                  <a:srgbClr val="000099"/>
                </a:solidFill>
              </a:rPr>
              <a:t>Technology R&amp;D topics: </a:t>
            </a:r>
            <a:r>
              <a:rPr lang="en-US" sz="2400" dirty="0" smtClean="0">
                <a:solidFill>
                  <a:srgbClr val="000099"/>
                </a:solidFill>
              </a:rPr>
              <a:t>(2021-2027)</a:t>
            </a:r>
            <a:endParaRPr lang="de-DE" sz="2400" dirty="0">
              <a:solidFill>
                <a:srgbClr val="000099"/>
              </a:solidFill>
            </a:endParaRPr>
          </a:p>
          <a:p>
            <a:pPr marL="227013" indent="-227013">
              <a:lnSpc>
                <a:spcPts val="2800"/>
              </a:lnSpc>
              <a:buFontTx/>
              <a:buAutoNum type="arabicPeriod"/>
            </a:pPr>
            <a:r>
              <a:rPr lang="en-US" sz="2400" dirty="0"/>
              <a:t> </a:t>
            </a:r>
            <a:r>
              <a:rPr lang="en-US" sz="2200" dirty="0"/>
              <a:t>C</a:t>
            </a:r>
            <a:r>
              <a:rPr lang="en-US" sz="2200" dirty="0" smtClean="0"/>
              <a:t>assette </a:t>
            </a:r>
            <a:r>
              <a:rPr lang="en-US" sz="2200" dirty="0"/>
              <a:t>body: joining (welding/HIP), AM, fixation units, pipe joining, insulation</a:t>
            </a:r>
          </a:p>
          <a:p>
            <a:pPr marL="227013" indent="-227013">
              <a:lnSpc>
                <a:spcPts val="2800"/>
              </a:lnSpc>
            </a:pPr>
            <a:r>
              <a:rPr lang="en-US" sz="2200" dirty="0"/>
              <a:t>2. </a:t>
            </a:r>
            <a:r>
              <a:rPr lang="en-US" sz="2200" dirty="0" smtClean="0"/>
              <a:t>Target</a:t>
            </a:r>
            <a:r>
              <a:rPr lang="en-US" sz="2200" dirty="0"/>
              <a:t>: W wire-Cu composite pipe, support unit (steel), fixation, baffle, end cap, armor shaping</a:t>
            </a:r>
          </a:p>
          <a:p>
            <a:pPr marL="227013" indent="-227013">
              <a:lnSpc>
                <a:spcPts val="2800"/>
              </a:lnSpc>
            </a:pPr>
            <a:r>
              <a:rPr lang="en-US" sz="2200" dirty="0"/>
              <a:t>		   corrosion protection, swirl tape fretting, laminate W armor </a:t>
            </a:r>
            <a:r>
              <a:rPr lang="en-US" sz="2200" dirty="0" smtClean="0"/>
              <a:t>block (</a:t>
            </a:r>
            <a:r>
              <a:rPr lang="en-US" sz="2200" dirty="0" err="1" smtClean="0"/>
              <a:t>UTS</a:t>
            </a:r>
            <a:r>
              <a:rPr lang="en-US" sz="2200" baseline="-25000" dirty="0" err="1" smtClean="0"/>
              <a:t>irr</a:t>
            </a:r>
            <a:r>
              <a:rPr lang="en-US" sz="2200" dirty="0" smtClean="0"/>
              <a:t>?)</a:t>
            </a:r>
            <a:endParaRPr lang="en-US" sz="2200" dirty="0"/>
          </a:p>
          <a:p>
            <a:pPr marL="227013" indent="-227013">
              <a:lnSpc>
                <a:spcPts val="2800"/>
              </a:lnSpc>
            </a:pPr>
            <a:r>
              <a:rPr lang="en-US" sz="2200" dirty="0"/>
              <a:t>3. </a:t>
            </a:r>
            <a:r>
              <a:rPr lang="en-US" sz="2200" dirty="0" smtClean="0"/>
              <a:t>Shielding </a:t>
            </a:r>
            <a:r>
              <a:rPr lang="en-US" sz="2200" dirty="0"/>
              <a:t>liner/dome: W coating, joining (welding/HIP)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1F57AF1-76C7-4761-A3EE-141A90073892}"/>
              </a:ext>
            </a:extLst>
          </p:cNvPr>
          <p:cNvSpPr txBox="1"/>
          <p:nvPr/>
        </p:nvSpPr>
        <p:spPr>
          <a:xfrm>
            <a:off x="505116" y="2744197"/>
            <a:ext cx="11234303" cy="125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>
              <a:spcAft>
                <a:spcPts val="600"/>
              </a:spcAft>
            </a:pPr>
            <a:r>
              <a:rPr lang="en-US" sz="2400" dirty="0">
                <a:solidFill>
                  <a:srgbClr val="000099"/>
                </a:solidFill>
              </a:rPr>
              <a:t>Baseline design </a:t>
            </a:r>
            <a:r>
              <a:rPr lang="en-US" sz="2400" dirty="0">
                <a:solidFill>
                  <a:srgbClr val="C00000"/>
                </a:solidFill>
              </a:rPr>
              <a:t>II</a:t>
            </a:r>
            <a:r>
              <a:rPr lang="en-US" sz="2400" dirty="0">
                <a:solidFill>
                  <a:srgbClr val="000099"/>
                </a:solidFill>
              </a:rPr>
              <a:t> (as of 2024): water-cooled </a:t>
            </a:r>
            <a:r>
              <a:rPr lang="en-US" sz="2400" dirty="0" smtClean="0">
                <a:solidFill>
                  <a:srgbClr val="000099"/>
                </a:solidFill>
              </a:rPr>
              <a:t>(separate </a:t>
            </a:r>
            <a:r>
              <a:rPr lang="en-US" sz="2400" dirty="0">
                <a:solidFill>
                  <a:srgbClr val="000099"/>
                </a:solidFill>
              </a:rPr>
              <a:t>dual cooling </a:t>
            </a:r>
            <a:r>
              <a:rPr lang="en-US" sz="2400" dirty="0" smtClean="0">
                <a:solidFill>
                  <a:srgbClr val="000099"/>
                </a:solidFill>
              </a:rPr>
              <a:t>circuits)</a:t>
            </a:r>
            <a:endParaRPr lang="de-DE" sz="2400" dirty="0">
              <a:solidFill>
                <a:srgbClr val="000099"/>
              </a:solidFill>
            </a:endParaRPr>
          </a:p>
          <a:p>
            <a:pPr marL="227013" indent="-227013">
              <a:lnSpc>
                <a:spcPts val="2800"/>
              </a:lnSpc>
              <a:buFontTx/>
              <a:buAutoNum type="arabicPeriod"/>
            </a:pPr>
            <a:r>
              <a:rPr lang="en-US" sz="2200" dirty="0"/>
              <a:t> </a:t>
            </a:r>
            <a:r>
              <a:rPr lang="en-US" sz="2200" dirty="0" smtClean="0"/>
              <a:t>Cassette </a:t>
            </a:r>
            <a:r>
              <a:rPr lang="en-US" sz="2200" dirty="0"/>
              <a:t>body: EUROFER97 (295-328</a:t>
            </a:r>
            <a:r>
              <a:rPr lang="en-US" sz="1000" dirty="0"/>
              <a:t> </a:t>
            </a:r>
            <a:r>
              <a:rPr lang="en-US" sz="2200" dirty="0"/>
              <a:t>°C, 15.5</a:t>
            </a:r>
            <a:r>
              <a:rPr lang="en-US" sz="1000" dirty="0"/>
              <a:t> </a:t>
            </a:r>
            <a:r>
              <a:rPr lang="en-US" sz="2200" dirty="0"/>
              <a:t>MPa)</a:t>
            </a:r>
          </a:p>
          <a:p>
            <a:pPr marL="227013" indent="-227013">
              <a:lnSpc>
                <a:spcPts val="2800"/>
              </a:lnSpc>
            </a:pPr>
            <a:r>
              <a:rPr lang="en-US" sz="2200" dirty="0"/>
              <a:t>2. </a:t>
            </a:r>
            <a:r>
              <a:rPr lang="en-US" sz="2200" dirty="0" smtClean="0"/>
              <a:t>Target</a:t>
            </a:r>
            <a:r>
              <a:rPr lang="en-US" sz="2200" dirty="0"/>
              <a:t>: W monoblocks/Cu pipe (</a:t>
            </a:r>
            <a:r>
              <a:rPr lang="en-US" sz="2200" dirty="0" smtClean="0"/>
              <a:t>140-147</a:t>
            </a:r>
            <a:r>
              <a:rPr lang="en-US" sz="1000" dirty="0" smtClean="0"/>
              <a:t> </a:t>
            </a:r>
            <a:r>
              <a:rPr lang="en-US" sz="2200" dirty="0"/>
              <a:t>°</a:t>
            </a:r>
            <a:r>
              <a:rPr lang="en-US" sz="2200" dirty="0" smtClean="0"/>
              <a:t>C </a:t>
            </a:r>
            <a:r>
              <a:rPr lang="en-US" sz="2200" dirty="0"/>
              <a:t>or </a:t>
            </a:r>
            <a:r>
              <a:rPr lang="en-US" sz="2200" dirty="0" smtClean="0"/>
              <a:t>150-157</a:t>
            </a:r>
            <a:r>
              <a:rPr lang="en-US" sz="1000" dirty="0" smtClean="0"/>
              <a:t> </a:t>
            </a:r>
            <a:r>
              <a:rPr lang="en-US" sz="2200" dirty="0"/>
              <a:t>°C, </a:t>
            </a:r>
            <a:r>
              <a:rPr lang="en-US" sz="2200" dirty="0" smtClean="0"/>
              <a:t>7.5</a:t>
            </a:r>
            <a:r>
              <a:rPr lang="en-US" sz="1000" dirty="0" smtClean="0"/>
              <a:t> </a:t>
            </a:r>
            <a:r>
              <a:rPr lang="en-US" sz="2200" dirty="0"/>
              <a:t>MPa)</a:t>
            </a:r>
          </a:p>
        </p:txBody>
      </p:sp>
    </p:spTree>
    <p:extLst>
      <p:ext uri="{BB962C8B-B14F-4D97-AF65-F5344CB8AC3E}">
        <p14:creationId xmlns:p14="http://schemas.microsoft.com/office/powerpoint/2010/main" val="296873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9B51724-DC7A-465C-BC2E-6D435A356182}"/>
              </a:ext>
            </a:extLst>
          </p:cNvPr>
          <p:cNvSpPr/>
          <p:nvPr/>
        </p:nvSpPr>
        <p:spPr>
          <a:xfrm>
            <a:off x="119336" y="74890"/>
            <a:ext cx="11521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EU DEMO Divertor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smtClean="0">
                <a:solidFill>
                  <a:schemeClr val="bg1"/>
                </a:solidFill>
              </a:rPr>
              <a:t>cooling issues (cassette body: EUROFER steel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32994" y="1701564"/>
            <a:ext cx="5555765" cy="1092607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0" algn="l"/>
              </a:tabLst>
            </a:pPr>
            <a:r>
              <a:rPr lang="en-US" sz="2000" dirty="0">
                <a:solidFill>
                  <a:srgbClr val="000099"/>
                </a:solidFill>
              </a:rPr>
              <a:t>Baseline 1</a:t>
            </a:r>
            <a:r>
              <a:rPr lang="en-US" sz="2000" dirty="0">
                <a:solidFill>
                  <a:prstClr val="black"/>
                </a:solidFill>
              </a:rPr>
              <a:t> (as of 2020)</a:t>
            </a:r>
          </a:p>
          <a:p>
            <a:pPr indent="60325">
              <a:tabLst>
                <a:tab pos="2286000" algn="l"/>
              </a:tabLst>
            </a:pPr>
            <a:r>
              <a:rPr lang="en-US" sz="2000" dirty="0">
                <a:solidFill>
                  <a:prstClr val="black"/>
                </a:solidFill>
              </a:rPr>
              <a:t>- Coolant temp. in CB: 	180 - 210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°C</a:t>
            </a:r>
          </a:p>
          <a:p>
            <a:pPr indent="60325">
              <a:spcAft>
                <a:spcPts val="600"/>
              </a:spcAft>
              <a:tabLst>
                <a:tab pos="2286000" algn="l"/>
              </a:tabLst>
            </a:pPr>
            <a:r>
              <a:rPr lang="en-US" sz="2000" dirty="0">
                <a:solidFill>
                  <a:prstClr val="black"/>
                </a:solidFill>
              </a:rPr>
              <a:t>- Solid temp. in CB: 		</a:t>
            </a:r>
            <a:r>
              <a:rPr lang="en-US" sz="2000" dirty="0">
                <a:solidFill>
                  <a:srgbClr val="0000FF"/>
                </a:solidFill>
              </a:rPr>
              <a:t>200</a:t>
            </a:r>
            <a:r>
              <a:rPr lang="en-US" sz="2000" dirty="0">
                <a:solidFill>
                  <a:prstClr val="black"/>
                </a:solidFill>
              </a:rPr>
              <a:t> - </a:t>
            </a:r>
            <a:r>
              <a:rPr lang="en-US" sz="2000" dirty="0">
                <a:solidFill>
                  <a:srgbClr val="008000"/>
                </a:solidFill>
              </a:rPr>
              <a:t>555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°</a:t>
            </a:r>
            <a:r>
              <a:rPr lang="en-US" sz="2000" dirty="0" smtClean="0">
                <a:solidFill>
                  <a:prstClr val="black"/>
                </a:solidFill>
              </a:rPr>
              <a:t>C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2993" y="3107354"/>
            <a:ext cx="5555765" cy="1092607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0" algn="l"/>
              </a:tabLst>
            </a:pPr>
            <a:r>
              <a:rPr lang="en-US" sz="2000" dirty="0">
                <a:solidFill>
                  <a:srgbClr val="000099"/>
                </a:solidFill>
              </a:rPr>
              <a:t>Baseline 2</a:t>
            </a:r>
            <a:r>
              <a:rPr lang="en-US" sz="2000" dirty="0">
                <a:solidFill>
                  <a:prstClr val="black"/>
                </a:solidFill>
              </a:rPr>
              <a:t> (as of 2023)</a:t>
            </a:r>
          </a:p>
          <a:p>
            <a:pPr indent="60325">
              <a:tabLst>
                <a:tab pos="2286000" algn="l"/>
              </a:tabLst>
            </a:pPr>
            <a:r>
              <a:rPr lang="en-US" sz="2000" dirty="0">
                <a:solidFill>
                  <a:prstClr val="black"/>
                </a:solidFill>
              </a:rPr>
              <a:t>- Coolant temp. in CB: 	295 - 325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°C</a:t>
            </a:r>
          </a:p>
          <a:p>
            <a:pPr indent="60325">
              <a:spcAft>
                <a:spcPts val="600"/>
              </a:spcAft>
              <a:tabLst>
                <a:tab pos="2286000" algn="l"/>
              </a:tabLst>
            </a:pPr>
            <a:r>
              <a:rPr lang="en-US" sz="2000" dirty="0">
                <a:solidFill>
                  <a:prstClr val="black"/>
                </a:solidFill>
              </a:rPr>
              <a:t>- Solid temp. in CB: 		</a:t>
            </a:r>
            <a:r>
              <a:rPr lang="en-US" sz="2000" dirty="0">
                <a:solidFill>
                  <a:srgbClr val="008000"/>
                </a:solidFill>
              </a:rPr>
              <a:t>315</a:t>
            </a:r>
            <a:r>
              <a:rPr lang="en-US" sz="2000" dirty="0">
                <a:solidFill>
                  <a:prstClr val="black"/>
                </a:solidFill>
              </a:rPr>
              <a:t> - </a:t>
            </a:r>
            <a:r>
              <a:rPr lang="en-US" sz="2000" dirty="0">
                <a:solidFill>
                  <a:srgbClr val="FF0000"/>
                </a:solidFill>
              </a:rPr>
              <a:t>670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°</a:t>
            </a:r>
            <a:r>
              <a:rPr lang="en-US" sz="2000" dirty="0" smtClean="0">
                <a:solidFill>
                  <a:prstClr val="black"/>
                </a:solidFill>
              </a:rPr>
              <a:t>C</a:t>
            </a: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33" name="Gruppieren 32"/>
          <p:cNvGrpSpPr/>
          <p:nvPr/>
        </p:nvGrpSpPr>
        <p:grpSpPr>
          <a:xfrm>
            <a:off x="6740342" y="4576159"/>
            <a:ext cx="4321991" cy="2163612"/>
            <a:chOff x="6967799" y="910279"/>
            <a:chExt cx="4321991" cy="2163612"/>
          </a:xfrm>
        </p:grpSpPr>
        <p:pic>
          <p:nvPicPr>
            <p:cNvPr id="23" name="Immagine 3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1C1ECDC2-E6B3-4A0D-AD6E-957E18F6C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4" t="8528" r="12188" b="21852"/>
            <a:stretch/>
          </p:blipFill>
          <p:spPr>
            <a:xfrm>
              <a:off x="6967799" y="910279"/>
              <a:ext cx="4321991" cy="2163612"/>
            </a:xfrm>
            <a:prstGeom prst="rect">
              <a:avLst/>
            </a:prstGeom>
          </p:spPr>
        </p:pic>
        <p:sp>
          <p:nvSpPr>
            <p:cNvPr id="30" name="Textfeld 29"/>
            <p:cNvSpPr txBox="1"/>
            <p:nvPr/>
          </p:nvSpPr>
          <p:spPr>
            <a:xfrm>
              <a:off x="8270964" y="1026881"/>
              <a:ext cx="17156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Regions where</a:t>
              </a:r>
            </a:p>
            <a:p>
              <a:r>
                <a:rPr lang="en-US" sz="2000" dirty="0"/>
                <a:t>temp. &gt;</a:t>
              </a:r>
              <a:r>
                <a:rPr lang="en-US" sz="1000" dirty="0"/>
                <a:t> </a:t>
              </a:r>
              <a:r>
                <a:rPr lang="en-US" sz="2000" dirty="0"/>
                <a:t>550</a:t>
              </a:r>
              <a:r>
                <a:rPr lang="en-US" sz="1000" dirty="0"/>
                <a:t> </a:t>
              </a:r>
              <a:r>
                <a:rPr lang="en-US" sz="2000" dirty="0"/>
                <a:t>°C</a:t>
              </a:r>
            </a:p>
          </p:txBody>
        </p:sp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192" y="888520"/>
            <a:ext cx="4379424" cy="3510952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3368288" y="4361007"/>
            <a:ext cx="2511688" cy="923330"/>
            <a:chOff x="3279426" y="5816441"/>
            <a:chExt cx="2511688" cy="923330"/>
          </a:xfrm>
        </p:grpSpPr>
        <p:sp>
          <p:nvSpPr>
            <p:cNvPr id="3" name="Textfeld 2"/>
            <p:cNvSpPr txBox="1"/>
            <p:nvPr/>
          </p:nvSpPr>
          <p:spPr>
            <a:xfrm>
              <a:off x="3559477" y="5816441"/>
              <a:ext cx="22316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Too cold (embrittled)</a:t>
              </a:r>
            </a:p>
            <a:p>
              <a:r>
                <a:rPr lang="en-US" dirty="0" smtClean="0"/>
                <a:t>Optimal (ductile)</a:t>
              </a:r>
            </a:p>
            <a:p>
              <a:r>
                <a:rPr lang="en-US" dirty="0" smtClean="0"/>
                <a:t>Too hot (softened)</a:t>
              </a:r>
              <a:endParaRPr lang="en-US" dirty="0"/>
            </a:p>
          </p:txBody>
        </p:sp>
        <p:sp>
          <p:nvSpPr>
            <p:cNvPr id="9" name="Rechteck 8"/>
            <p:cNvSpPr/>
            <p:nvPr/>
          </p:nvSpPr>
          <p:spPr>
            <a:xfrm>
              <a:off x="3279426" y="5928130"/>
              <a:ext cx="276225" cy="1524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3279427" y="6199379"/>
              <a:ext cx="276225" cy="15240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3279428" y="6469575"/>
              <a:ext cx="276225" cy="152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Foliennummernplatzhalter 3"/>
          <p:cNvSpPr txBox="1">
            <a:spLocks/>
          </p:cNvSpPr>
          <p:nvPr/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29788" y="5439276"/>
            <a:ext cx="668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ODS EUROFER/HT EUROFER: </a:t>
            </a:r>
            <a:r>
              <a:rPr lang="de-DE" dirty="0" err="1" smtClean="0"/>
              <a:t>low</a:t>
            </a:r>
            <a:r>
              <a:rPr lang="de-DE" dirty="0" smtClean="0"/>
              <a:t> TRL, weldability? </a:t>
            </a:r>
            <a:r>
              <a:rPr lang="de-DE" dirty="0" err="1" smtClean="0"/>
              <a:t>code</a:t>
            </a:r>
            <a:r>
              <a:rPr lang="de-DE" dirty="0" smtClean="0"/>
              <a:t>/MPH (irrad.)?</a:t>
            </a:r>
            <a:endParaRPr lang="de-DE" dirty="0"/>
          </a:p>
        </p:txBody>
      </p:sp>
      <p:sp>
        <p:nvSpPr>
          <p:cNvPr id="16" name="Rechteck 15"/>
          <p:cNvSpPr/>
          <p:nvPr/>
        </p:nvSpPr>
        <p:spPr>
          <a:xfrm>
            <a:off x="58376" y="6519001"/>
            <a:ext cx="2231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Times New Roman" panose="02020603050405020304" pitchFamily="18" charset="0"/>
              </a:rPr>
              <a:t>J.H. </a:t>
            </a:r>
            <a:r>
              <a:rPr lang="en-US" sz="1400" dirty="0" smtClean="0">
                <a:ea typeface="Times New Roman" panose="02020603050405020304" pitchFamily="18" charset="0"/>
              </a:rPr>
              <a:t>You et al., FED (</a:t>
            </a:r>
            <a:r>
              <a:rPr lang="en-US" sz="1400" dirty="0">
                <a:ea typeface="Times New Roman" panose="02020603050405020304" pitchFamily="18" charset="0"/>
              </a:rPr>
              <a:t>2022)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86626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/>
          <p:cNvGrpSpPr/>
          <p:nvPr/>
        </p:nvGrpSpPr>
        <p:grpSpPr>
          <a:xfrm>
            <a:off x="194366" y="1006271"/>
            <a:ext cx="7091959" cy="4363217"/>
            <a:chOff x="1281241" y="1029574"/>
            <a:chExt cx="7091959" cy="4363217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1241" y="1029574"/>
              <a:ext cx="7091959" cy="4363217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2235910" y="2865618"/>
              <a:ext cx="297790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900" dirty="0" smtClean="0"/>
                <a:t> </a:t>
              </a:r>
              <a:r>
                <a:rPr lang="en-US" sz="1900" dirty="0" smtClean="0"/>
                <a:t>allowable </a:t>
              </a:r>
              <a:r>
                <a:rPr lang="en-US" sz="1900" dirty="0" smtClean="0"/>
                <a:t>cooling </a:t>
              </a:r>
              <a:r>
                <a:rPr lang="en-US" sz="1900" dirty="0" smtClean="0"/>
                <a:t>regime </a:t>
              </a:r>
            </a:p>
            <a:p>
              <a:pPr>
                <a:lnSpc>
                  <a:spcPts val="2000"/>
                </a:lnSpc>
              </a:pPr>
              <a:r>
                <a:rPr lang="en-US" sz="1900" dirty="0"/>
                <a:t> </a:t>
              </a:r>
              <a:r>
                <a:rPr lang="en-US" sz="1900" dirty="0" smtClean="0"/>
                <a:t>for</a:t>
              </a:r>
              <a:r>
                <a:rPr lang="de-DE" sz="1900" dirty="0" smtClean="0"/>
                <a:t> 10</a:t>
              </a:r>
              <a:r>
                <a:rPr lang="de-DE" sz="1000" dirty="0" smtClean="0"/>
                <a:t> </a:t>
              </a:r>
              <a:r>
                <a:rPr lang="de-DE" sz="1900" dirty="0"/>
                <a:t>-</a:t>
              </a:r>
              <a:r>
                <a:rPr lang="de-DE" sz="1000" dirty="0"/>
                <a:t> </a:t>
              </a:r>
              <a:r>
                <a:rPr lang="de-DE" sz="1900" dirty="0"/>
                <a:t>20</a:t>
              </a:r>
              <a:r>
                <a:rPr lang="de-DE" sz="1000" dirty="0"/>
                <a:t> </a:t>
              </a:r>
              <a:r>
                <a:rPr lang="de-DE" sz="1900" dirty="0" smtClean="0"/>
                <a:t>MW/m²</a:t>
              </a:r>
              <a:endParaRPr lang="en-US" sz="1900" dirty="0" smtClean="0"/>
            </a:p>
            <a:p>
              <a:pPr>
                <a:lnSpc>
                  <a:spcPts val="2000"/>
                </a:lnSpc>
              </a:pPr>
              <a:r>
                <a:rPr lang="en-US" sz="1900" dirty="0" smtClean="0"/>
                <a:t>(</a:t>
              </a:r>
              <a:r>
                <a:rPr lang="en-US" sz="1900" dirty="0"/>
                <a:t>≤</a:t>
              </a:r>
              <a:r>
                <a:rPr lang="en-US" sz="1000" dirty="0"/>
                <a:t> </a:t>
              </a:r>
              <a:r>
                <a:rPr lang="en-US" sz="1900" dirty="0"/>
                <a:t>16</a:t>
              </a:r>
              <a:r>
                <a:rPr lang="en-US" sz="1000" dirty="0"/>
                <a:t> </a:t>
              </a:r>
              <a:r>
                <a:rPr lang="en-US" sz="1900" dirty="0" smtClean="0"/>
                <a:t>m/s, CHF</a:t>
              </a:r>
              <a:r>
                <a:rPr lang="en-US" sz="1000" dirty="0" smtClean="0"/>
                <a:t> </a:t>
              </a:r>
              <a:r>
                <a:rPr lang="en-US" sz="1900" dirty="0" smtClean="0"/>
                <a:t>margin: ≥</a:t>
              </a:r>
              <a:r>
                <a:rPr lang="en-US" sz="1000" dirty="0" smtClean="0"/>
                <a:t> </a:t>
              </a:r>
              <a:r>
                <a:rPr lang="en-US" sz="1900" dirty="0" smtClean="0">
                  <a:solidFill>
                    <a:srgbClr val="0000FF"/>
                  </a:solidFill>
                </a:rPr>
                <a:t>1.4</a:t>
              </a:r>
              <a:r>
                <a:rPr lang="en-US" sz="1900" dirty="0" smtClean="0"/>
                <a:t>)</a:t>
              </a:r>
              <a:endParaRPr lang="de-DE" sz="1900" dirty="0"/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507" y="727737"/>
            <a:ext cx="612576" cy="315978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274" y="904373"/>
            <a:ext cx="1982246" cy="283129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191367" y="5332743"/>
            <a:ext cx="4171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742950">
              <a:buFont typeface="Arial" panose="020B0604020202020204" pitchFamily="34" charset="0"/>
              <a:buChar char="•"/>
            </a:pPr>
            <a:r>
              <a:rPr lang="en-US" sz="2000" dirty="0" smtClean="0"/>
              <a:t>monoblock </a:t>
            </a:r>
            <a:r>
              <a:rPr lang="en-US" sz="2000" dirty="0"/>
              <a:t>width: </a:t>
            </a:r>
            <a:r>
              <a:rPr lang="en-US" sz="2000" dirty="0" smtClean="0"/>
              <a:t>	26</a:t>
            </a:r>
            <a:r>
              <a:rPr lang="en-US" sz="1000" dirty="0" smtClean="0"/>
              <a:t> </a:t>
            </a:r>
            <a:r>
              <a:rPr lang="en-US" sz="2000" dirty="0"/>
              <a:t>mm </a:t>
            </a:r>
          </a:p>
          <a:p>
            <a:pPr marL="171450" indent="-171450" defTabSz="742950">
              <a:buFont typeface="Arial" panose="020B0604020202020204" pitchFamily="34" charset="0"/>
              <a:buChar char="•"/>
            </a:pPr>
            <a:r>
              <a:rPr lang="en-US" sz="2000" dirty="0"/>
              <a:t>armour thickness: </a:t>
            </a:r>
            <a:r>
              <a:rPr lang="en-US" sz="2000" dirty="0" smtClean="0"/>
              <a:t>	6</a:t>
            </a:r>
            <a:r>
              <a:rPr lang="en-US" sz="1000" dirty="0" smtClean="0"/>
              <a:t> </a:t>
            </a:r>
            <a:r>
              <a:rPr lang="en-US" sz="2000" dirty="0" smtClean="0"/>
              <a:t>mm (shaped)</a:t>
            </a:r>
            <a:endParaRPr lang="en-US" sz="2000" dirty="0"/>
          </a:p>
          <a:p>
            <a:pPr marL="171450" indent="-171450" defTabSz="742950">
              <a:buFont typeface="Arial" panose="020B0604020202020204" pitchFamily="34" charset="0"/>
              <a:buChar char="•"/>
            </a:pPr>
            <a:r>
              <a:rPr lang="en-US" sz="2000" dirty="0"/>
              <a:t>pipe thickness: </a:t>
            </a:r>
            <a:r>
              <a:rPr lang="en-US" sz="2000" dirty="0" smtClean="0"/>
              <a:t>	2</a:t>
            </a:r>
            <a:r>
              <a:rPr lang="en-US" sz="1000" dirty="0" smtClean="0"/>
              <a:t> </a:t>
            </a:r>
            <a:r>
              <a:rPr lang="en-US" sz="2000" dirty="0" smtClean="0"/>
              <a:t>mm</a:t>
            </a:r>
          </a:p>
          <a:p>
            <a:pPr marL="171450" indent="-171450" defTabSz="742950">
              <a:buFont typeface="Arial" panose="020B0604020202020204" pitchFamily="34" charset="0"/>
              <a:buChar char="•"/>
            </a:pPr>
            <a:r>
              <a:rPr lang="en-US" sz="2000" dirty="0" smtClean="0"/>
              <a:t>peaking factor: 	1.7</a:t>
            </a:r>
            <a:endParaRPr lang="en-US" sz="20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9B51724-DC7A-465C-BC2E-6D435A356182}"/>
              </a:ext>
            </a:extLst>
          </p:cNvPr>
          <p:cNvSpPr/>
          <p:nvPr/>
        </p:nvSpPr>
        <p:spPr>
          <a:xfrm>
            <a:off x="119336" y="74890"/>
            <a:ext cx="11521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EU DEMO Divertor: </a:t>
            </a:r>
            <a:r>
              <a:rPr lang="en-US" sz="2800" dirty="0">
                <a:solidFill>
                  <a:schemeClr val="bg1"/>
                </a:solidFill>
              </a:rPr>
              <a:t>cooling </a:t>
            </a:r>
            <a:r>
              <a:rPr lang="en-US" sz="2800" dirty="0" smtClean="0">
                <a:solidFill>
                  <a:schemeClr val="bg1"/>
                </a:solidFill>
              </a:rPr>
              <a:t>issues </a:t>
            </a:r>
            <a:r>
              <a:rPr lang="en-US" sz="2800" dirty="0" smtClean="0">
                <a:solidFill>
                  <a:schemeClr val="bg1"/>
                </a:solidFill>
              </a:rPr>
              <a:t>(new design space)  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9612520" y="636939"/>
            <a:ext cx="854721" cy="587036"/>
            <a:chOff x="9925375" y="694325"/>
            <a:chExt cx="854721" cy="587036"/>
          </a:xfrm>
        </p:grpSpPr>
        <p:sp>
          <p:nvSpPr>
            <p:cNvPr id="16" name="Textfeld 15"/>
            <p:cNvSpPr txBox="1"/>
            <p:nvPr/>
          </p:nvSpPr>
          <p:spPr>
            <a:xfrm>
              <a:off x="9925375" y="694325"/>
              <a:ext cx="854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olidFill>
                    <a:srgbClr val="C00000"/>
                  </a:solidFill>
                </a:rPr>
                <a:t>1900</a:t>
              </a:r>
              <a:r>
                <a:rPr lang="de-DE" smtClean="0"/>
                <a:t>°C</a:t>
              </a:r>
              <a:endParaRPr lang="de-DE" dirty="0"/>
            </a:p>
          </p:txBody>
        </p:sp>
        <p:cxnSp>
          <p:nvCxnSpPr>
            <p:cNvPr id="18" name="Gerade Verbindung mit Pfeil 17"/>
            <p:cNvCxnSpPr/>
            <p:nvPr/>
          </p:nvCxnSpPr>
          <p:spPr>
            <a:xfrm flipH="1">
              <a:off x="10391764" y="1017194"/>
              <a:ext cx="1" cy="264167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Gerader Verbinder 23"/>
          <p:cNvCxnSpPr/>
          <p:nvPr/>
        </p:nvCxnSpPr>
        <p:spPr>
          <a:xfrm>
            <a:off x="5203781" y="1114267"/>
            <a:ext cx="0" cy="3566160"/>
          </a:xfrm>
          <a:prstGeom prst="line">
            <a:avLst/>
          </a:prstGeom>
          <a:ln w="190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/>
          <p:cNvGrpSpPr/>
          <p:nvPr/>
        </p:nvGrpSpPr>
        <p:grpSpPr>
          <a:xfrm>
            <a:off x="8233143" y="4011736"/>
            <a:ext cx="3171439" cy="2632145"/>
            <a:chOff x="8016615" y="4011736"/>
            <a:chExt cx="3171439" cy="2632145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09446" y="4011736"/>
              <a:ext cx="2378608" cy="2632145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6615" y="4041933"/>
              <a:ext cx="722435" cy="2571750"/>
            </a:xfrm>
            <a:prstGeom prst="rect">
              <a:avLst/>
            </a:prstGeom>
          </p:spPr>
        </p:pic>
      </p:grpSp>
      <p:cxnSp>
        <p:nvCxnSpPr>
          <p:cNvPr id="28" name="Gerader Verbinder 27"/>
          <p:cNvCxnSpPr/>
          <p:nvPr/>
        </p:nvCxnSpPr>
        <p:spPr>
          <a:xfrm rot="5400000">
            <a:off x="4177365" y="-265655"/>
            <a:ext cx="0" cy="6217920"/>
          </a:xfrm>
          <a:prstGeom prst="line">
            <a:avLst/>
          </a:prstGeom>
          <a:ln w="190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56245" y="6532806"/>
            <a:ext cx="30267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ea typeface="Times New Roman" panose="02020603050405020304" pitchFamily="18" charset="0"/>
              </a:rPr>
              <a:t>D. </a:t>
            </a:r>
            <a:r>
              <a:rPr lang="it-IT" sz="1400" dirty="0" smtClean="0">
                <a:ea typeface="Times New Roman" panose="02020603050405020304" pitchFamily="18" charset="0"/>
              </a:rPr>
              <a:t>Marzullo, A. </a:t>
            </a:r>
            <a:r>
              <a:rPr lang="it-IT" sz="1400" dirty="0" err="1" smtClean="0">
                <a:ea typeface="Times New Roman" panose="02020603050405020304" pitchFamily="18" charset="0"/>
              </a:rPr>
              <a:t>Quartararo</a:t>
            </a:r>
            <a:r>
              <a:rPr lang="it-IT" sz="1400" dirty="0" smtClean="0">
                <a:ea typeface="Times New Roman" panose="02020603050405020304" pitchFamily="18" charset="0"/>
              </a:rPr>
              <a:t>, FED (2024)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5939554" y="87256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1.4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886180" y="165327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1.2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6886180" y="318787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1.0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8781096" y="2135355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150</a:t>
            </a:r>
            <a:r>
              <a:rPr lang="de-DE" sz="1000" dirty="0" smtClean="0"/>
              <a:t> </a:t>
            </a:r>
            <a:r>
              <a:rPr lang="de-DE" dirty="0" smtClean="0"/>
              <a:t>°C</a:t>
            </a:r>
            <a:endParaRPr lang="de-DE" dirty="0"/>
          </a:p>
        </p:txBody>
      </p:sp>
      <p:sp>
        <p:nvSpPr>
          <p:cNvPr id="30" name="Foliennummernplatzhalter 3"/>
          <p:cNvSpPr txBox="1">
            <a:spLocks/>
          </p:cNvSpPr>
          <p:nvPr/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2732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/>
          <p:cNvGrpSpPr/>
          <p:nvPr/>
        </p:nvGrpSpPr>
        <p:grpSpPr>
          <a:xfrm>
            <a:off x="194366" y="1006271"/>
            <a:ext cx="7091959" cy="4363217"/>
            <a:chOff x="1281241" y="1029574"/>
            <a:chExt cx="7091959" cy="4363217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1241" y="1029574"/>
              <a:ext cx="7091959" cy="4363217"/>
            </a:xfrm>
            <a:prstGeom prst="rect">
              <a:avLst/>
            </a:prstGeom>
          </p:spPr>
        </p:pic>
        <p:sp>
          <p:nvSpPr>
            <p:cNvPr id="27" name="Rechteck 26"/>
            <p:cNvSpPr/>
            <p:nvPr/>
          </p:nvSpPr>
          <p:spPr>
            <a:xfrm>
              <a:off x="2235910" y="2865618"/>
              <a:ext cx="3056536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900" dirty="0" smtClean="0"/>
                <a:t> </a:t>
              </a:r>
              <a:r>
                <a:rPr lang="en-US" sz="1900" dirty="0" smtClean="0"/>
                <a:t>allowable </a:t>
              </a:r>
              <a:r>
                <a:rPr lang="en-US" sz="1900" dirty="0" smtClean="0"/>
                <a:t>cooling </a:t>
              </a:r>
              <a:r>
                <a:rPr lang="en-US" sz="1900" dirty="0" smtClean="0"/>
                <a:t>regime </a:t>
              </a:r>
            </a:p>
            <a:p>
              <a:pPr>
                <a:lnSpc>
                  <a:spcPts val="2000"/>
                </a:lnSpc>
              </a:pPr>
              <a:r>
                <a:rPr lang="en-US" sz="1900" dirty="0"/>
                <a:t> </a:t>
              </a:r>
              <a:r>
                <a:rPr lang="en-US" sz="1900" dirty="0" smtClean="0"/>
                <a:t>for</a:t>
              </a:r>
              <a:r>
                <a:rPr lang="de-DE" sz="1900" dirty="0" smtClean="0"/>
                <a:t> 10</a:t>
              </a:r>
              <a:r>
                <a:rPr lang="de-DE" sz="1000" dirty="0" smtClean="0"/>
                <a:t> </a:t>
              </a:r>
              <a:r>
                <a:rPr lang="de-DE" sz="1900" dirty="0"/>
                <a:t>-</a:t>
              </a:r>
              <a:r>
                <a:rPr lang="de-DE" sz="1000" dirty="0"/>
                <a:t> </a:t>
              </a:r>
              <a:r>
                <a:rPr lang="de-DE" sz="1900" dirty="0"/>
                <a:t>20</a:t>
              </a:r>
              <a:r>
                <a:rPr lang="de-DE" sz="1000" dirty="0"/>
                <a:t> </a:t>
              </a:r>
              <a:r>
                <a:rPr lang="de-DE" sz="1900" dirty="0" smtClean="0"/>
                <a:t>MW/m²</a:t>
              </a:r>
              <a:endParaRPr lang="en-US" sz="1900" dirty="0" smtClean="0"/>
            </a:p>
            <a:p>
              <a:pPr>
                <a:lnSpc>
                  <a:spcPts val="2000"/>
                </a:lnSpc>
              </a:pPr>
              <a:r>
                <a:rPr lang="en-US" sz="1900" dirty="0" smtClean="0"/>
                <a:t>(</a:t>
              </a:r>
              <a:r>
                <a:rPr lang="en-US" sz="1900" dirty="0"/>
                <a:t>≤</a:t>
              </a:r>
              <a:r>
                <a:rPr lang="en-US" sz="1000" dirty="0"/>
                <a:t> </a:t>
              </a:r>
              <a:r>
                <a:rPr lang="en-US" sz="1900" dirty="0"/>
                <a:t>16</a:t>
              </a:r>
              <a:r>
                <a:rPr lang="en-US" sz="1000" dirty="0"/>
                <a:t> </a:t>
              </a:r>
              <a:r>
                <a:rPr lang="en-US" sz="1900" dirty="0" smtClean="0"/>
                <a:t>m/s, CHF</a:t>
              </a:r>
              <a:r>
                <a:rPr lang="en-US" sz="1000" dirty="0" smtClean="0"/>
                <a:t> </a:t>
              </a:r>
              <a:r>
                <a:rPr lang="en-US" sz="1900" dirty="0" smtClean="0"/>
                <a:t>margin: ≥</a:t>
              </a:r>
              <a:r>
                <a:rPr lang="en-US" sz="1000" dirty="0" smtClean="0"/>
                <a:t> </a:t>
              </a:r>
              <a:r>
                <a:rPr lang="en-US" sz="1900" dirty="0" smtClean="0">
                  <a:solidFill>
                    <a:srgbClr val="C00000"/>
                  </a:solidFill>
                </a:rPr>
                <a:t>1.2</a:t>
              </a:r>
              <a:r>
                <a:rPr lang="en-US" sz="1900" dirty="0" smtClean="0"/>
                <a:t>?)</a:t>
              </a:r>
              <a:endParaRPr lang="de-DE" sz="1900" dirty="0"/>
            </a:p>
          </p:txBody>
        </p:sp>
      </p:grpSp>
      <p:cxnSp>
        <p:nvCxnSpPr>
          <p:cNvPr id="29" name="Gerader Verbinder 28"/>
          <p:cNvCxnSpPr/>
          <p:nvPr/>
        </p:nvCxnSpPr>
        <p:spPr>
          <a:xfrm>
            <a:off x="5745947" y="1122359"/>
            <a:ext cx="0" cy="35661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 rot="5400000">
            <a:off x="4177365" y="-203521"/>
            <a:ext cx="0" cy="621792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5939554" y="87256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1.4</a:t>
            </a:r>
            <a:endParaRPr lang="de-DE" dirty="0"/>
          </a:p>
        </p:txBody>
      </p:sp>
      <p:sp>
        <p:nvSpPr>
          <p:cNvPr id="32" name="Textfeld 31"/>
          <p:cNvSpPr txBox="1"/>
          <p:nvPr/>
        </p:nvSpPr>
        <p:spPr>
          <a:xfrm>
            <a:off x="6886180" y="165327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1.2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886180" y="318787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1.0</a:t>
            </a:r>
            <a:endParaRPr lang="de-DE" dirty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A9B51724-DC7A-465C-BC2E-6D435A356182}"/>
              </a:ext>
            </a:extLst>
          </p:cNvPr>
          <p:cNvSpPr/>
          <p:nvPr/>
        </p:nvSpPr>
        <p:spPr>
          <a:xfrm>
            <a:off x="119336" y="74890"/>
            <a:ext cx="11521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EU DEMO Divertor: </a:t>
            </a:r>
            <a:r>
              <a:rPr lang="en-US" sz="2800" dirty="0">
                <a:solidFill>
                  <a:schemeClr val="bg1"/>
                </a:solidFill>
              </a:rPr>
              <a:t>cooling </a:t>
            </a:r>
            <a:r>
              <a:rPr lang="en-US" sz="2800" dirty="0" smtClean="0">
                <a:solidFill>
                  <a:schemeClr val="bg1"/>
                </a:solidFill>
              </a:rPr>
              <a:t>issues </a:t>
            </a:r>
            <a:r>
              <a:rPr lang="en-US" sz="2800" dirty="0" smtClean="0">
                <a:solidFill>
                  <a:schemeClr val="bg1"/>
                </a:solidFill>
              </a:rPr>
              <a:t>(new design space)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5" name="Foliennummernplatzhalter 3"/>
          <p:cNvSpPr txBox="1">
            <a:spLocks/>
          </p:cNvSpPr>
          <p:nvPr/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36" name="Picture 11">
            <a:extLst>
              <a:ext uri="{FF2B5EF4-FFF2-40B4-BE49-F238E27FC236}">
                <a16:creationId xmlns:a16="http://schemas.microsoft.com/office/drawing/2014/main" id="{08999ECC-38D0-410D-BBC0-AFB4D0F0B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2" r="15159" b="10444"/>
          <a:stretch/>
        </p:blipFill>
        <p:spPr>
          <a:xfrm>
            <a:off x="7722792" y="2842315"/>
            <a:ext cx="4068719" cy="353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90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9B51724-DC7A-465C-BC2E-6D435A356182}"/>
              </a:ext>
            </a:extLst>
          </p:cNvPr>
          <p:cNvSpPr/>
          <p:nvPr/>
        </p:nvSpPr>
        <p:spPr>
          <a:xfrm>
            <a:off x="119336" y="74890"/>
            <a:ext cx="11521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EU DEMO Divertor: </a:t>
            </a:r>
            <a:r>
              <a:rPr lang="en-US" sz="2800" dirty="0">
                <a:solidFill>
                  <a:schemeClr val="bg1"/>
                </a:solidFill>
              </a:rPr>
              <a:t>cooling </a:t>
            </a:r>
            <a:r>
              <a:rPr lang="en-US" sz="2800" dirty="0" smtClean="0">
                <a:solidFill>
                  <a:schemeClr val="bg1"/>
                </a:solidFill>
              </a:rPr>
              <a:t>issues (target: </a:t>
            </a:r>
            <a:r>
              <a:rPr lang="en-US" sz="2800" dirty="0" smtClean="0">
                <a:solidFill>
                  <a:schemeClr val="bg1"/>
                </a:solidFill>
              </a:rPr>
              <a:t>CuCrZr </a:t>
            </a:r>
            <a:r>
              <a:rPr lang="en-US" sz="2800" dirty="0" smtClean="0">
                <a:solidFill>
                  <a:schemeClr val="bg1"/>
                </a:solidFill>
              </a:rPr>
              <a:t>pipe)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D466771-F937-4A48-BE05-8689DDB71AD5}"/>
              </a:ext>
            </a:extLst>
          </p:cNvPr>
          <p:cNvGrpSpPr/>
          <p:nvPr/>
        </p:nvGrpSpPr>
        <p:grpSpPr>
          <a:xfrm>
            <a:off x="5801915" y="3961956"/>
            <a:ext cx="6054978" cy="1930275"/>
            <a:chOff x="4429604" y="4691049"/>
            <a:chExt cx="6054978" cy="1930275"/>
          </a:xfrm>
        </p:grpSpPr>
        <p:grpSp>
          <p:nvGrpSpPr>
            <p:cNvPr id="9" name="Gruppieren 8"/>
            <p:cNvGrpSpPr/>
            <p:nvPr/>
          </p:nvGrpSpPr>
          <p:grpSpPr>
            <a:xfrm>
              <a:off x="4429604" y="4691049"/>
              <a:ext cx="6054978" cy="1637857"/>
              <a:chOff x="4236327" y="4334898"/>
              <a:chExt cx="5700001" cy="1637857"/>
            </a:xfrm>
          </p:grpSpPr>
          <p:sp>
            <p:nvSpPr>
              <p:cNvPr id="11" name="Rechteck 10"/>
              <p:cNvSpPr/>
              <p:nvPr/>
            </p:nvSpPr>
            <p:spPr>
              <a:xfrm>
                <a:off x="5106798" y="5270805"/>
                <a:ext cx="3989316" cy="278112"/>
              </a:xfrm>
              <a:prstGeom prst="rect">
                <a:avLst/>
              </a:prstGeom>
              <a:gradFill flip="none" rotWithShape="1">
                <a:gsLst>
                  <a:gs pos="75000">
                    <a:srgbClr val="FF0000"/>
                  </a:gs>
                  <a:gs pos="52000">
                    <a:srgbClr val="008000"/>
                  </a:gs>
                  <a:gs pos="0">
                    <a:srgbClr val="0000FF"/>
                  </a:gs>
                  <a:gs pos="10000">
                    <a:srgbClr val="0000FF"/>
                  </a:gs>
                  <a:gs pos="40000">
                    <a:srgbClr val="008000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4834777" y="4704999"/>
                <a:ext cx="5101551" cy="333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de-DE" sz="2000" dirty="0" smtClean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130</a:t>
                </a:r>
                <a:r>
                  <a:rPr lang="de-DE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de-DE" sz="2000" dirty="0" smtClean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140</a:t>
                </a:r>
                <a:r>
                  <a:rPr lang="de-DE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°C </a:t>
                </a:r>
                <a:r>
                  <a:rPr lang="de-DE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de-DE" sz="2000" dirty="0" smtClean="0">
                    <a:solidFill>
                      <a:srgbClr val="00336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174</a:t>
                </a:r>
                <a:r>
                  <a:rPr lang="de-DE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de-DE" sz="2000" dirty="0" smtClean="0">
                    <a:solidFill>
                      <a:srgbClr val="00336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183</a:t>
                </a:r>
                <a:r>
                  <a:rPr lang="de-DE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°C</a:t>
                </a:r>
                <a:r>
                  <a:rPr lang="de-DE" sz="1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de-DE" sz="1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2000" dirty="0" smtClean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293</a:t>
                </a:r>
                <a:r>
                  <a:rPr lang="de-DE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de-DE" sz="2000" dirty="0" smtClean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302</a:t>
                </a:r>
                <a:r>
                  <a:rPr lang="de-DE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°C    ~</a:t>
                </a:r>
                <a:r>
                  <a:rPr lang="de-DE" sz="200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430</a:t>
                </a:r>
                <a:r>
                  <a:rPr lang="de-DE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de-DE" sz="200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440</a:t>
                </a:r>
                <a:r>
                  <a:rPr lang="de-DE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°C</a:t>
                </a:r>
                <a:endParaRPr lang="de-DE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3" name="Gerade Verbindung mit Pfeil 12"/>
              <p:cNvCxnSpPr/>
              <p:nvPr/>
            </p:nvCxnSpPr>
            <p:spPr>
              <a:xfrm flipV="1">
                <a:off x="5124775" y="5017675"/>
                <a:ext cx="0" cy="243977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mit Pfeil 13"/>
              <p:cNvCxnSpPr/>
              <p:nvPr/>
            </p:nvCxnSpPr>
            <p:spPr>
              <a:xfrm flipV="1">
                <a:off x="7283239" y="5017635"/>
                <a:ext cx="64652" cy="240173"/>
              </a:xfrm>
              <a:prstGeom prst="straightConnector1">
                <a:avLst/>
              </a:prstGeom>
              <a:ln w="19050">
                <a:solidFill>
                  <a:srgbClr val="339933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hteck 14"/>
              <p:cNvSpPr/>
              <p:nvPr/>
            </p:nvSpPr>
            <p:spPr>
              <a:xfrm>
                <a:off x="4236327" y="5636766"/>
                <a:ext cx="5700001" cy="335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9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en-US" sz="2000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loss of ductility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         </a:t>
                </a:r>
                <a:r>
                  <a:rPr lang="en-US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reduced </a:t>
                </a:r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strength</a:t>
                </a:r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4834777" y="4334898"/>
                <a:ext cx="510155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20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cooling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                 (</a:t>
                </a:r>
                <a:r>
                  <a:rPr lang="en-US" sz="20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MW/m²)             (</a:t>
                </a:r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</a:t>
                </a:r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MW/m²)</a:t>
                </a:r>
              </a:p>
            </p:txBody>
          </p:sp>
          <p:cxnSp>
            <p:nvCxnSpPr>
              <p:cNvPr id="17" name="Gerade Verbindung mit Pfeil 16"/>
              <p:cNvCxnSpPr/>
              <p:nvPr/>
            </p:nvCxnSpPr>
            <p:spPr>
              <a:xfrm flipV="1">
                <a:off x="9071519" y="5007963"/>
                <a:ext cx="0" cy="24397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CasellaDiTesto 5"/>
            <p:cNvSpPr txBox="1"/>
            <p:nvPr/>
          </p:nvSpPr>
          <p:spPr>
            <a:xfrm>
              <a:off x="6459514" y="5939086"/>
              <a:ext cx="1748684" cy="6822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en-US" sz="2000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optimal range </a:t>
              </a:r>
            </a:p>
            <a:p>
              <a:pPr>
                <a:lnSpc>
                  <a:spcPts val="2300"/>
                </a:lnSpc>
              </a:pPr>
              <a:r>
                <a:rPr lang="en-US" sz="2000" dirty="0">
                  <a:solidFill>
                    <a:srgbClr val="008000"/>
                  </a:solidFill>
                </a:rPr>
                <a:t>(250°C</a:t>
              </a:r>
              <a:r>
                <a:rPr lang="en-US" sz="1000" dirty="0">
                  <a:solidFill>
                    <a:srgbClr val="008000"/>
                  </a:solidFill>
                </a:rPr>
                <a:t> </a:t>
              </a:r>
              <a:r>
                <a:rPr lang="en-US" sz="2000" dirty="0">
                  <a:solidFill>
                    <a:srgbClr val="008000"/>
                  </a:solidFill>
                </a:rPr>
                <a:t>-</a:t>
              </a:r>
              <a:r>
                <a:rPr lang="en-US" sz="1000" dirty="0">
                  <a:solidFill>
                    <a:srgbClr val="008000"/>
                  </a:solidFill>
                </a:rPr>
                <a:t> </a:t>
              </a:r>
              <a:r>
                <a:rPr lang="en-US" sz="2000" dirty="0">
                  <a:solidFill>
                    <a:srgbClr val="008000"/>
                  </a:solidFill>
                </a:rPr>
                <a:t>300°C)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16BBB70-774F-466C-9B83-58FEE504F0E3}"/>
              </a:ext>
            </a:extLst>
          </p:cNvPr>
          <p:cNvGrpSpPr/>
          <p:nvPr/>
        </p:nvGrpSpPr>
        <p:grpSpPr>
          <a:xfrm>
            <a:off x="6933197" y="879294"/>
            <a:ext cx="3824553" cy="2366077"/>
            <a:chOff x="38298" y="1827967"/>
            <a:chExt cx="3824553" cy="2366077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07EEB53-9D4F-4CFE-A07F-62945B97D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98" y="2236292"/>
              <a:ext cx="2956017" cy="1882458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0AFC1099-AEB7-4792-8D2A-C15ECDFE4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6004" y="1827967"/>
              <a:ext cx="706847" cy="2366077"/>
            </a:xfrm>
            <a:prstGeom prst="rect">
              <a:avLst/>
            </a:prstGeom>
          </p:spPr>
        </p:pic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8B233CAC-C5A2-40B4-BE5D-660815D52187}"/>
                </a:ext>
              </a:extLst>
            </p:cNvPr>
            <p:cNvSpPr/>
            <p:nvPr/>
          </p:nvSpPr>
          <p:spPr>
            <a:xfrm>
              <a:off x="1539880" y="3243195"/>
              <a:ext cx="1000649" cy="3097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20</a:t>
              </a:r>
              <a:r>
                <a:rPr lang="de-DE" sz="700" dirty="0">
                  <a:solidFill>
                    <a:schemeClr val="bg1"/>
                  </a:solidFill>
                </a:rPr>
                <a:t> </a:t>
              </a:r>
              <a:r>
                <a:rPr lang="de-DE" dirty="0">
                  <a:solidFill>
                    <a:schemeClr val="bg1"/>
                  </a:solidFill>
                </a:rPr>
                <a:t>MW/m²</a:t>
              </a: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C881068-5CD9-4EDB-B1D7-4A517572F38B}"/>
                </a:ext>
              </a:extLst>
            </p:cNvPr>
            <p:cNvSpPr/>
            <p:nvPr/>
          </p:nvSpPr>
          <p:spPr>
            <a:xfrm>
              <a:off x="85446" y="3243195"/>
              <a:ext cx="1000649" cy="3097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10</a:t>
              </a:r>
              <a:r>
                <a:rPr lang="de-DE" sz="700" dirty="0">
                  <a:solidFill>
                    <a:schemeClr val="bg1"/>
                  </a:solidFill>
                </a:rPr>
                <a:t> </a:t>
              </a:r>
              <a:r>
                <a:rPr lang="de-DE" dirty="0">
                  <a:solidFill>
                    <a:schemeClr val="bg1"/>
                  </a:solidFill>
                </a:rPr>
                <a:t>MW/m²</a:t>
              </a:r>
            </a:p>
          </p:txBody>
        </p:sp>
      </p:grpSp>
      <p:sp>
        <p:nvSpPr>
          <p:cNvPr id="25" name="Rechteck 24"/>
          <p:cNvSpPr/>
          <p:nvPr/>
        </p:nvSpPr>
        <p:spPr>
          <a:xfrm>
            <a:off x="6859523" y="3560795"/>
            <a:ext cx="4575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Operation temp. range of the cooling pipe</a:t>
            </a:r>
          </a:p>
        </p:txBody>
      </p:sp>
      <p:cxnSp>
        <p:nvCxnSpPr>
          <p:cNvPr id="23" name="Gerade Verbindung mit Pfeil 22"/>
          <p:cNvCxnSpPr/>
          <p:nvPr/>
        </p:nvCxnSpPr>
        <p:spPr>
          <a:xfrm flipV="1">
            <a:off x="7831825" y="4644693"/>
            <a:ext cx="113381" cy="234306"/>
          </a:xfrm>
          <a:prstGeom prst="straightConnector1">
            <a:avLst/>
          </a:prstGeom>
          <a:ln w="19050">
            <a:solidFill>
              <a:srgbClr val="00336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401749" y="1358144"/>
            <a:ext cx="5555765" cy="1400383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0" algn="l"/>
              </a:tabLst>
            </a:pPr>
            <a:r>
              <a:rPr lang="en-US" sz="2000" dirty="0">
                <a:solidFill>
                  <a:srgbClr val="000099"/>
                </a:solidFill>
              </a:rPr>
              <a:t>Baseline 1</a:t>
            </a:r>
            <a:r>
              <a:rPr lang="en-US" sz="2000" dirty="0">
                <a:solidFill>
                  <a:prstClr val="black"/>
                </a:solidFill>
              </a:rPr>
              <a:t> (as of 2020)</a:t>
            </a:r>
          </a:p>
          <a:p>
            <a:pPr indent="60325">
              <a:tabLst>
                <a:tab pos="2286000" algn="l"/>
              </a:tabLst>
            </a:pPr>
            <a:r>
              <a:rPr lang="en-US" sz="2000" dirty="0" smtClean="0">
                <a:solidFill>
                  <a:prstClr val="black"/>
                </a:solidFill>
              </a:rPr>
              <a:t>- </a:t>
            </a:r>
            <a:r>
              <a:rPr lang="en-US" sz="2000" dirty="0">
                <a:solidFill>
                  <a:prstClr val="black"/>
                </a:solidFill>
              </a:rPr>
              <a:t>Coolant temp. in VT: 	</a:t>
            </a:r>
            <a:r>
              <a:rPr lang="en-US" sz="2000" dirty="0"/>
              <a:t>130 - 137</a:t>
            </a:r>
            <a:r>
              <a:rPr lang="en-US" sz="1000" dirty="0"/>
              <a:t> </a:t>
            </a:r>
            <a:r>
              <a:rPr lang="en-US" sz="2000" dirty="0">
                <a:solidFill>
                  <a:prstClr val="black"/>
                </a:solidFill>
              </a:rPr>
              <a:t>°C</a:t>
            </a:r>
          </a:p>
          <a:p>
            <a:pPr indent="60325">
              <a:tabLst>
                <a:tab pos="2286000" algn="l"/>
              </a:tabLst>
            </a:pPr>
            <a:r>
              <a:rPr lang="en-US" sz="2000" dirty="0">
                <a:solidFill>
                  <a:prstClr val="black"/>
                </a:solidFill>
              </a:rPr>
              <a:t>- Solid temp. in VT pipe: 	</a:t>
            </a:r>
            <a:r>
              <a:rPr lang="en-US" sz="2000" dirty="0">
                <a:solidFill>
                  <a:srgbClr val="0000FF"/>
                </a:solidFill>
              </a:rPr>
              <a:t>174</a:t>
            </a:r>
            <a:r>
              <a:rPr lang="en-US" sz="2000" dirty="0">
                <a:solidFill>
                  <a:prstClr val="black"/>
                </a:solidFill>
              </a:rPr>
              <a:t> - </a:t>
            </a:r>
            <a:r>
              <a:rPr lang="en-US" sz="2000" dirty="0">
                <a:solidFill>
                  <a:srgbClr val="008000"/>
                </a:solidFill>
              </a:rPr>
              <a:t>293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°C (10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MW/m²)</a:t>
            </a:r>
          </a:p>
          <a:p>
            <a:pPr indent="60325">
              <a:tabLst>
                <a:tab pos="2286000" algn="l"/>
              </a:tabLst>
            </a:pPr>
            <a:r>
              <a:rPr lang="en-US" sz="2000" dirty="0">
                <a:solidFill>
                  <a:srgbClr val="0000FF"/>
                </a:solidFill>
              </a:rPr>
              <a:t>	     	</a:t>
            </a:r>
            <a:r>
              <a:rPr lang="en-US" sz="2000" dirty="0">
                <a:solidFill>
                  <a:srgbClr val="008000"/>
                </a:solidFill>
              </a:rPr>
              <a:t>213</a:t>
            </a:r>
            <a:r>
              <a:rPr lang="en-US" sz="2000" dirty="0">
                <a:solidFill>
                  <a:prstClr val="black"/>
                </a:solidFill>
              </a:rPr>
              <a:t> - </a:t>
            </a:r>
            <a:r>
              <a:rPr lang="en-US" sz="2000" dirty="0">
                <a:solidFill>
                  <a:srgbClr val="FF0000"/>
                </a:solidFill>
              </a:rPr>
              <a:t>431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°C (20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MW/m²)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01749" y="3033841"/>
            <a:ext cx="5555765" cy="1400383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0" algn="l"/>
              </a:tabLst>
            </a:pPr>
            <a:r>
              <a:rPr lang="en-US" sz="2000" dirty="0">
                <a:solidFill>
                  <a:srgbClr val="000099"/>
                </a:solidFill>
              </a:rPr>
              <a:t>Baseline 2</a:t>
            </a:r>
            <a:r>
              <a:rPr lang="en-US" sz="2000" dirty="0">
                <a:solidFill>
                  <a:prstClr val="black"/>
                </a:solidFill>
              </a:rPr>
              <a:t> (as of 2023)</a:t>
            </a:r>
          </a:p>
          <a:p>
            <a:pPr indent="60325">
              <a:tabLst>
                <a:tab pos="2286000" algn="l"/>
              </a:tabLst>
            </a:pPr>
            <a:r>
              <a:rPr lang="en-US" sz="2000" dirty="0" smtClean="0">
                <a:solidFill>
                  <a:prstClr val="black"/>
                </a:solidFill>
              </a:rPr>
              <a:t>- </a:t>
            </a:r>
            <a:r>
              <a:rPr lang="en-US" sz="2000" dirty="0">
                <a:solidFill>
                  <a:prstClr val="black"/>
                </a:solidFill>
              </a:rPr>
              <a:t>Coolant temp. in VT: 	</a:t>
            </a:r>
            <a:r>
              <a:rPr lang="en-US" sz="2000" dirty="0"/>
              <a:t>140 - 147</a:t>
            </a:r>
            <a:r>
              <a:rPr lang="en-US" sz="1000" dirty="0"/>
              <a:t> </a:t>
            </a:r>
            <a:r>
              <a:rPr lang="en-US" sz="2000" dirty="0">
                <a:solidFill>
                  <a:prstClr val="black"/>
                </a:solidFill>
              </a:rPr>
              <a:t>°C</a:t>
            </a:r>
          </a:p>
          <a:p>
            <a:pPr indent="60325">
              <a:tabLst>
                <a:tab pos="2286000" algn="l"/>
              </a:tabLst>
            </a:pPr>
            <a:r>
              <a:rPr lang="en-US" sz="2000" dirty="0">
                <a:solidFill>
                  <a:prstClr val="black"/>
                </a:solidFill>
              </a:rPr>
              <a:t>- Solid temp. in VT pipe: 	</a:t>
            </a:r>
            <a:r>
              <a:rPr lang="en-US" sz="2000" dirty="0">
                <a:solidFill>
                  <a:srgbClr val="0000FF"/>
                </a:solidFill>
              </a:rPr>
              <a:t>183</a:t>
            </a:r>
            <a:r>
              <a:rPr lang="en-US" sz="2000" dirty="0">
                <a:solidFill>
                  <a:prstClr val="black"/>
                </a:solidFill>
              </a:rPr>
              <a:t> - </a:t>
            </a:r>
            <a:r>
              <a:rPr lang="en-US" sz="2000" dirty="0">
                <a:solidFill>
                  <a:srgbClr val="008000"/>
                </a:solidFill>
              </a:rPr>
              <a:t>302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°C (10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MW/m²)</a:t>
            </a:r>
          </a:p>
          <a:p>
            <a:pPr indent="60325">
              <a:tabLst>
                <a:tab pos="2286000" algn="l"/>
              </a:tabLst>
            </a:pPr>
            <a:r>
              <a:rPr lang="en-US" sz="2000" dirty="0">
                <a:solidFill>
                  <a:srgbClr val="0000FF"/>
                </a:solidFill>
              </a:rPr>
              <a:t>	    	</a:t>
            </a:r>
            <a:r>
              <a:rPr lang="en-US" sz="2000" dirty="0">
                <a:solidFill>
                  <a:srgbClr val="008000"/>
                </a:solidFill>
              </a:rPr>
              <a:t>218</a:t>
            </a:r>
            <a:r>
              <a:rPr lang="en-US" sz="2000" dirty="0">
                <a:solidFill>
                  <a:prstClr val="black"/>
                </a:solidFill>
              </a:rPr>
              <a:t> - </a:t>
            </a:r>
            <a:r>
              <a:rPr lang="en-US" sz="2000" dirty="0">
                <a:solidFill>
                  <a:srgbClr val="FF0000"/>
                </a:solidFill>
              </a:rPr>
              <a:t>436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°C (20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MW/m²)</a:t>
            </a:r>
          </a:p>
        </p:txBody>
      </p:sp>
      <p:grpSp>
        <p:nvGrpSpPr>
          <p:cNvPr id="34" name="Gruppieren 33"/>
          <p:cNvGrpSpPr/>
          <p:nvPr/>
        </p:nvGrpSpPr>
        <p:grpSpPr>
          <a:xfrm>
            <a:off x="3258175" y="4562921"/>
            <a:ext cx="2511688" cy="923330"/>
            <a:chOff x="3279426" y="5816441"/>
            <a:chExt cx="2511688" cy="923330"/>
          </a:xfrm>
        </p:grpSpPr>
        <p:sp>
          <p:nvSpPr>
            <p:cNvPr id="35" name="Textfeld 34"/>
            <p:cNvSpPr txBox="1"/>
            <p:nvPr/>
          </p:nvSpPr>
          <p:spPr>
            <a:xfrm>
              <a:off x="3559477" y="5816441"/>
              <a:ext cx="22316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Too cold (embrittled)</a:t>
              </a:r>
            </a:p>
            <a:p>
              <a:r>
                <a:rPr lang="en-US" dirty="0" smtClean="0"/>
                <a:t>Optimal (ductile)</a:t>
              </a:r>
            </a:p>
            <a:p>
              <a:r>
                <a:rPr lang="en-US" dirty="0" smtClean="0"/>
                <a:t>Too hot (softened)</a:t>
              </a:r>
              <a:endParaRPr lang="en-US" dirty="0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279426" y="5928130"/>
              <a:ext cx="276225" cy="1524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Rechteck 36"/>
            <p:cNvSpPr/>
            <p:nvPr/>
          </p:nvSpPr>
          <p:spPr>
            <a:xfrm>
              <a:off x="3279427" y="6199379"/>
              <a:ext cx="276225" cy="15240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hteck 37"/>
            <p:cNvSpPr/>
            <p:nvPr/>
          </p:nvSpPr>
          <p:spPr>
            <a:xfrm>
              <a:off x="3279428" y="6469575"/>
              <a:ext cx="276225" cy="152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119336" y="6468067"/>
            <a:ext cx="11601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Pipe: ODS copper? (loss of toughness at HT, embrittlement at LT irradiation, swelling by deoxidiser?, anisotropy, low MTRL)</a:t>
            </a:r>
            <a:endParaRPr lang="en-US" dirty="0"/>
          </a:p>
        </p:txBody>
      </p:sp>
      <p:sp>
        <p:nvSpPr>
          <p:cNvPr id="29" name="Foliennummernplatzhalter 3"/>
          <p:cNvSpPr txBox="1">
            <a:spLocks/>
          </p:cNvSpPr>
          <p:nvPr/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94898-5179-4955-807C-7A73FA607A8A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9684454" y="5529854"/>
            <a:ext cx="2507546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de-DE" sz="2000" dirty="0" smtClean="0"/>
              <a:t> He: ~</a:t>
            </a:r>
            <a:r>
              <a:rPr lang="de-DE" sz="2000" dirty="0" smtClean="0">
                <a:solidFill>
                  <a:srgbClr val="FF0000"/>
                </a:solidFill>
              </a:rPr>
              <a:t>60</a:t>
            </a:r>
            <a:r>
              <a:rPr lang="de-DE" sz="1000" dirty="0" smtClean="0"/>
              <a:t> </a:t>
            </a:r>
            <a:r>
              <a:rPr lang="de-DE" sz="2000" dirty="0" smtClean="0"/>
              <a:t>appm/fpy</a:t>
            </a:r>
          </a:p>
          <a:p>
            <a:pPr>
              <a:lnSpc>
                <a:spcPts val="2200"/>
              </a:lnSpc>
            </a:pPr>
            <a:r>
              <a:rPr lang="de-DE" sz="2000" dirty="0" smtClean="0"/>
              <a:t>(</a:t>
            </a:r>
            <a:r>
              <a:rPr lang="en-US" sz="2000" dirty="0" smtClean="0"/>
              <a:t>effects not saturated)</a:t>
            </a:r>
            <a:endParaRPr lang="en-US" sz="2000" dirty="0"/>
          </a:p>
        </p:txBody>
      </p:sp>
      <p:sp>
        <p:nvSpPr>
          <p:cNvPr id="30" name="Textfeld 29"/>
          <p:cNvSpPr txBox="1"/>
          <p:nvPr/>
        </p:nvSpPr>
        <p:spPr>
          <a:xfrm>
            <a:off x="6616501" y="830748"/>
            <a:ext cx="3434402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dirty="0" smtClean="0"/>
              <a:t> ~7</a:t>
            </a:r>
            <a:r>
              <a:rPr lang="en-US" sz="1000" dirty="0" smtClean="0"/>
              <a:t> </a:t>
            </a:r>
            <a:r>
              <a:rPr lang="en-US" sz="2000" dirty="0" smtClean="0"/>
              <a:t>dpa/fpy (effects saturated?)</a:t>
            </a:r>
            <a:endParaRPr lang="en-US" sz="2000" dirty="0"/>
          </a:p>
        </p:txBody>
      </p:sp>
      <p:sp>
        <p:nvSpPr>
          <p:cNvPr id="31" name="Rechteck 30"/>
          <p:cNvSpPr/>
          <p:nvPr/>
        </p:nvSpPr>
        <p:spPr>
          <a:xfrm>
            <a:off x="6745693" y="5872371"/>
            <a:ext cx="2231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Times New Roman" panose="02020603050405020304" pitchFamily="18" charset="0"/>
              </a:rPr>
              <a:t>J.H. </a:t>
            </a:r>
            <a:r>
              <a:rPr lang="en-US" sz="1400" dirty="0" smtClean="0">
                <a:ea typeface="Times New Roman" panose="02020603050405020304" pitchFamily="18" charset="0"/>
              </a:rPr>
              <a:t>You et al., FED (</a:t>
            </a:r>
            <a:r>
              <a:rPr lang="en-US" sz="1400" dirty="0">
                <a:ea typeface="Times New Roman" panose="02020603050405020304" pitchFamily="18" charset="0"/>
              </a:rPr>
              <a:t>2022)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55676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1966</Words>
  <Application>Microsoft Office PowerPoint</Application>
  <PresentationFormat>Breitbild</PresentationFormat>
  <Paragraphs>283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30" baseType="lpstr">
      <vt:lpstr>Malgun Gothic</vt:lpstr>
      <vt:lpstr>Arial</vt:lpstr>
      <vt:lpstr>Calibri</vt:lpstr>
      <vt:lpstr>Calibri Light</vt:lpstr>
      <vt:lpstr>Cambria Math</vt:lpstr>
      <vt:lpstr>Symbol</vt:lpstr>
      <vt:lpstr>Times New Roman</vt:lpstr>
      <vt:lpstr>Office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MPG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Jeong-Ha You</dc:creator>
  <cp:lastModifiedBy>Jeong-Ha You</cp:lastModifiedBy>
  <cp:revision>599</cp:revision>
  <dcterms:created xsi:type="dcterms:W3CDTF">2020-05-11T09:17:36Z</dcterms:created>
  <dcterms:modified xsi:type="dcterms:W3CDTF">2024-03-20T13:50:36Z</dcterms:modified>
</cp:coreProperties>
</file>